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64" r:id="rId3"/>
    <p:sldId id="257" r:id="rId4"/>
    <p:sldId id="268" r:id="rId5"/>
    <p:sldId id="258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1DFF1DA3-43B9-46C5-9F2F-79D3D48E1FD4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</a:p>
      </dgm:t>
    </dgm:pt>
    <dgm:pt modelId="{85CAA857-5548-47C0-9A24-73C062926B0D}" type="parTrans" cxnId="{203C3626-BB62-4020-A68F-0A675BF6C63C}">
      <dgm:prSet/>
      <dgm:spPr/>
      <dgm:t>
        <a:bodyPr/>
        <a:lstStyle/>
        <a:p>
          <a:endParaRPr lang="en-US"/>
        </a:p>
      </dgm:t>
    </dgm:pt>
    <dgm:pt modelId="{EFFCE58F-9127-41B1-B1BB-6B35D0949BCF}" type="sibTrans" cxnId="{203C3626-BB62-4020-A68F-0A675BF6C63C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-733" custLinFactNeighborY="82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1CE513D4-583E-46A6-BDA4-734EBEBFEF9C}" type="presOf" srcId="{C7C16A32-865B-45CF-A91C-34D9D153CBF1}" destId="{9BA40EB0-1F19-443D-857E-69F293FE2E96}" srcOrd="0" destOrd="5" presId="urn:microsoft.com/office/officeart/2005/8/layout/chevron2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93B69007-0F76-4B13-9B1A-678E41E04104}" srcId="{20128694-B43F-4ED8-BD63-45A1A10B40A7}" destId="{5BA241A3-61BB-4AB8-9804-F3F40C06A8EB}" srcOrd="3" destOrd="0" parTransId="{FFDEE6A9-0F8C-4400-A3DA-D9A8FDEF11DD}" sibTransId="{DBA5BB9C-A63C-4F44-BB21-5B247124A241}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FA1F93B9-A498-4B80-A53B-515428776DC8}" srcId="{20128694-B43F-4ED8-BD63-45A1A10B40A7}" destId="{C7C16A32-865B-45CF-A91C-34D9D153CBF1}" srcOrd="5" destOrd="0" parTransId="{9442A2B3-D9E4-45F5-8D50-B924C1A0309F}" sibTransId="{1D490F19-6024-4A50-BF83-056C6038C19C}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336E4A1B-1C88-4232-B53E-40467199267B}" srcId="{20128694-B43F-4ED8-BD63-45A1A10B40A7}" destId="{529B045B-F097-4404-B4B2-C7EF6331218C}" srcOrd="4" destOrd="0" parTransId="{D56CF083-500F-4671-816A-E5F5BE6936DA}" sibTransId="{8524A1C6-5C76-4C18-9417-E7424C22E754}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7A963D2C-23F6-4A7D-B03D-31E0ACC7911A}" type="presOf" srcId="{5BA241A3-61BB-4AB8-9804-F3F40C06A8EB}" destId="{9BA40EB0-1F19-443D-857E-69F293FE2E96}" srcOrd="0" destOrd="3" presId="urn:microsoft.com/office/officeart/2005/8/layout/chevron2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6DFAFCF2-415A-4DDB-B94C-D5510B42B60A}" type="presOf" srcId="{529B045B-F097-4404-B4B2-C7EF6331218C}" destId="{9BA40EB0-1F19-443D-857E-69F293FE2E96}" srcOrd="0" destOrd="4" presId="urn:microsoft.com/office/officeart/2005/8/layout/chevron2"/>
    <dgm:cxn modelId="{248A8E64-24CA-4B62-A765-9E81A7AF18CB}" type="presOf" srcId="{1DFF1DA3-43B9-46C5-9F2F-79D3D48E1FD4}" destId="{9BA40EB0-1F19-443D-857E-69F293FE2E96}" srcOrd="0" destOrd="2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203C3626-BB62-4020-A68F-0A675BF6C63C}" srcId="{20128694-B43F-4ED8-BD63-45A1A10B40A7}" destId="{1DFF1DA3-43B9-46C5-9F2F-79D3D48E1FD4}" srcOrd="2" destOrd="0" parTransId="{85CAA857-5548-47C0-9A24-73C062926B0D}" sibTransId="{EFFCE58F-9127-41B1-B1BB-6B35D0949BCF}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99211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sp:txBody>
      <dsp:txXfrm rot="-5400000">
        <a:off x="392820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Event Handling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sz="27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3184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23" t="8712" r="18005" b="9090"/>
          <a:stretch/>
        </p:blipFill>
        <p:spPr>
          <a:xfrm>
            <a:off x="4322620" y="3065318"/>
            <a:ext cx="3915792" cy="27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B15CD7-FEB8-4B5E-8E0D-14A8ED567639}"/>
              </a:ext>
            </a:extLst>
          </p:cNvPr>
          <p:cNvSpPr/>
          <p:nvPr/>
        </p:nvSpPr>
        <p:spPr>
          <a:xfrm>
            <a:off x="4503680" y="109745"/>
            <a:ext cx="3184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50E362-BBD6-44F7-8009-B61A8706CA4D}"/>
              </a:ext>
            </a:extLst>
          </p:cNvPr>
          <p:cNvSpPr/>
          <p:nvPr/>
        </p:nvSpPr>
        <p:spPr>
          <a:xfrm>
            <a:off x="1528432" y="1629870"/>
            <a:ext cx="81854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Comparison of GUI and CLI</a:t>
            </a: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 like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Jbutton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Jtextfield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Jcombobox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basic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4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1009867"/>
            <a:ext cx="8863445" cy="49856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tx1">
                <a:lumMod val="8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71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4864576" y="155864"/>
            <a:ext cx="24628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F59047-7959-4C14-A082-0D63E5665B64}"/>
              </a:ext>
            </a:extLst>
          </p:cNvPr>
          <p:cNvSpPr/>
          <p:nvPr/>
        </p:nvSpPr>
        <p:spPr>
          <a:xfrm>
            <a:off x="1528432" y="1629870"/>
            <a:ext cx="8185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4C64E-9029-4705-AFDA-FC566B476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42" y="1991065"/>
            <a:ext cx="2829802" cy="2875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24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5881254" y="1378226"/>
            <a:ext cx="0" cy="5038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2026" y="1162703"/>
            <a:ext cx="3032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1574" y="113080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B1B03C-A8E3-47EF-B5F8-92F001761B66}"/>
              </a:ext>
            </a:extLst>
          </p:cNvPr>
          <p:cNvSpPr/>
          <p:nvPr/>
        </p:nvSpPr>
        <p:spPr>
          <a:xfrm>
            <a:off x="2892276" y="155864"/>
            <a:ext cx="6407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Which one looks better?</a:t>
            </a: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79296E-DE9B-4E39-AAEB-6DF6B561DE10}"/>
              </a:ext>
            </a:extLst>
          </p:cNvPr>
          <p:cNvSpPr/>
          <p:nvPr/>
        </p:nvSpPr>
        <p:spPr>
          <a:xfrm>
            <a:off x="3240291" y="155864"/>
            <a:ext cx="57114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Difference between </a:t>
            </a:r>
          </a:p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GUI and CLI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8" t="19680" r="1699" b="12188"/>
          <a:stretch/>
        </p:blipFill>
        <p:spPr>
          <a:xfrm>
            <a:off x="1847938" y="1895069"/>
            <a:ext cx="8496139" cy="450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7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3761" y="155864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31964023"/>
              </p:ext>
            </p:extLst>
          </p:nvPr>
        </p:nvGraphicFramePr>
        <p:xfrm>
          <a:off x="821536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17A37F-BB6E-4E6E-B1F1-73A633DE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0" y="2020259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B3427B-3B40-422B-9391-483CBAAF62B5}"/>
              </a:ext>
            </a:extLst>
          </p:cNvPr>
          <p:cNvSpPr/>
          <p:nvPr/>
        </p:nvSpPr>
        <p:spPr>
          <a:xfrm>
            <a:off x="4632009" y="109745"/>
            <a:ext cx="2927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91781-9AE3-4D36-8FB7-A5103E3C2CA5}"/>
              </a:ext>
            </a:extLst>
          </p:cNvPr>
          <p:cNvSpPr txBox="1"/>
          <p:nvPr/>
        </p:nvSpPr>
        <p:spPr>
          <a:xfrm>
            <a:off x="768625" y="1060174"/>
            <a:ext cx="89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Java Swing is a lightweight Graphical User Interface (GUI) toolkit that includes a rich set of widgets.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includes package lets you make GUI components for your Java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is platform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The Swing library is built on top of the AWT.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0DC5BB-0989-4F44-AE4B-E03F6BC9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04" y="3133630"/>
            <a:ext cx="4835890" cy="345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3498AE-BF94-4FCC-8381-FD8E176F9742}"/>
              </a:ext>
            </a:extLst>
          </p:cNvPr>
          <p:cNvSpPr/>
          <p:nvPr/>
        </p:nvSpPr>
        <p:spPr>
          <a:xfrm>
            <a:off x="1080050" y="4041262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a container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0C9993-D645-4BD2-905C-AD653E4EE6EC}"/>
              </a:ext>
            </a:extLst>
          </p:cNvPr>
          <p:cNvSpPr/>
          <p:nvPr/>
        </p:nvSpPr>
        <p:spPr>
          <a:xfrm>
            <a:off x="768625" y="4621694"/>
            <a:ext cx="513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Elephant" panose="02020904090505020303"/>
              </a:rPr>
              <a:t>Container classes are classes that can have other components on it. So for creating a GUI, we need at least one container object.</a:t>
            </a:r>
          </a:p>
        </p:txBody>
      </p:sp>
    </p:spTree>
    <p:extLst>
      <p:ext uri="{BB962C8B-B14F-4D97-AF65-F5344CB8AC3E}">
        <p14:creationId xmlns:p14="http://schemas.microsoft.com/office/powerpoint/2010/main" val="1765886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E2DBE0-AF95-49A9-AED6-36316F530C95}"/>
              </a:ext>
            </a:extLst>
          </p:cNvPr>
          <p:cNvSpPr/>
          <p:nvPr/>
        </p:nvSpPr>
        <p:spPr>
          <a:xfrm>
            <a:off x="718927" y="1691336"/>
            <a:ext cx="1075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Panel: </a:t>
            </a:r>
            <a:r>
              <a:rPr lang="en-IN" sz="2000" dirty="0">
                <a:latin typeface="Elephant" panose="02020904090505020303"/>
              </a:rPr>
              <a:t>It is a pure container and is not a window in itself. The sole purpose of a Panel is to organize the components on to a window.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Frame: </a:t>
            </a:r>
            <a:r>
              <a:rPr lang="en-IN" sz="2000" dirty="0">
                <a:latin typeface="Elephant" panose="02020904090505020303"/>
              </a:rPr>
              <a:t>It is a fully functioning window with its title and icons.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Dialog: </a:t>
            </a:r>
            <a:r>
              <a:rPr lang="en-IN" sz="2000" dirty="0">
                <a:latin typeface="Elephant" panose="02020904090505020303"/>
              </a:rPr>
              <a:t>It can be thought of like a pop-up window that pops out when a message has to be displayed. It is not a fully functioning window like the Frame.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859E5BB-B2AB-4882-9E6A-5CFE0F7BB89E}"/>
              </a:ext>
            </a:extLst>
          </p:cNvPr>
          <p:cNvSpPr/>
          <p:nvPr/>
        </p:nvSpPr>
        <p:spPr>
          <a:xfrm>
            <a:off x="4088294" y="1085206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E6F78C-1F6B-4500-9181-22B9AE31D171}"/>
              </a:ext>
            </a:extLst>
          </p:cNvPr>
          <p:cNvSpPr/>
          <p:nvPr/>
        </p:nvSpPr>
        <p:spPr>
          <a:xfrm>
            <a:off x="3481665" y="109745"/>
            <a:ext cx="52286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 (contd..)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E7625-7CCB-4B46-84A7-072EB5F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3" y="4211963"/>
            <a:ext cx="9079833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608F38-FA27-4CFF-A3BF-CE6044E799F2}"/>
              </a:ext>
            </a:extLst>
          </p:cNvPr>
          <p:cNvSpPr/>
          <p:nvPr/>
        </p:nvSpPr>
        <p:spPr>
          <a:xfrm>
            <a:off x="0" y="220061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Compon</a:t>
            </a:r>
            <a:r>
              <a:rPr lang="en-I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ents </a:t>
            </a: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of Swing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862C4E-7AE0-40EA-ABFD-FD9037903199}"/>
              </a:ext>
            </a:extLst>
          </p:cNvPr>
          <p:cNvSpPr/>
          <p:nvPr/>
        </p:nvSpPr>
        <p:spPr>
          <a:xfrm>
            <a:off x="662608" y="1268512"/>
            <a:ext cx="5433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Jbutton</a:t>
            </a:r>
            <a:r>
              <a:rPr lang="en-IN" sz="2000" b="1" dirty="0">
                <a:latin typeface="Elephant" panose="02020904090505020303"/>
              </a:rPr>
              <a:t> </a:t>
            </a:r>
            <a:r>
              <a:rPr lang="en-IN" sz="2000" dirty="0">
                <a:latin typeface="Elephant" panose="02020904090505020303"/>
              </a:rPr>
              <a:t>is a class that provides functionality of a button.</a:t>
            </a:r>
          </a:p>
          <a:p>
            <a:pPr algn="just"/>
            <a:r>
              <a:rPr lang="en-IN" sz="2000" dirty="0">
                <a:latin typeface="Elephant" panose="02020904090505020303"/>
              </a:rPr>
              <a:t> </a:t>
            </a: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JTextField</a:t>
            </a:r>
            <a:r>
              <a:rPr lang="en-IN" sz="2000" dirty="0">
                <a:latin typeface="Elephant" panose="02020904090505020303"/>
              </a:rPr>
              <a:t> is used for taking input of single line of text. It is most widely used text component.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JCheckBox</a:t>
            </a:r>
            <a:r>
              <a:rPr lang="en-IN" sz="2000" dirty="0">
                <a:latin typeface="Elephant" panose="02020904090505020303"/>
              </a:rPr>
              <a:t> class is used to create checkboxes in frame.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JRadioButton</a:t>
            </a:r>
            <a:r>
              <a:rPr lang="en-IN" sz="2000" dirty="0">
                <a:latin typeface="Elephant" panose="02020904090505020303"/>
              </a:rPr>
              <a:t> class is used to create a radio button in Frames.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r>
              <a:rPr lang="en-IN" sz="2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Elephant" panose="02020904090505020303"/>
              </a:rPr>
              <a:t>JComboBox</a:t>
            </a:r>
            <a:r>
              <a:rPr lang="en-IN" sz="2000" dirty="0">
                <a:latin typeface="Elephant" panose="02020904090505020303"/>
              </a:rPr>
              <a:t> component is used to create a combo box in Swing.</a:t>
            </a:r>
          </a:p>
          <a:p>
            <a:pPr algn="just"/>
            <a:endParaRPr lang="en-IN" sz="2000" dirty="0">
              <a:latin typeface="Elephant" panose="02020904090505020303"/>
            </a:endParaRPr>
          </a:p>
          <a:p>
            <a:pPr algn="just"/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7E1069-B5E7-4C32-AAAB-884B78B2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160" y="1307174"/>
            <a:ext cx="10858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CCB94E-AD22-4550-A06E-83101BD3B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4" r="13358" b="23038"/>
          <a:stretch/>
        </p:blipFill>
        <p:spPr>
          <a:xfrm>
            <a:off x="7155462" y="2257168"/>
            <a:ext cx="3789707" cy="50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08A199-A22D-4843-AF16-5DBF8667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60" y="3351998"/>
            <a:ext cx="3765866" cy="38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FEDE339-1811-4903-8C41-EC5C28145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55" t="22030" r="12564" b="19126"/>
          <a:stretch/>
        </p:blipFill>
        <p:spPr>
          <a:xfrm>
            <a:off x="7584926" y="4322117"/>
            <a:ext cx="2930777" cy="383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76C41-438A-45CA-AC87-C823CC68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42" y="5085036"/>
            <a:ext cx="1133066" cy="16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4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E6D8E-4CF9-45B3-B455-03D1CA40C431}"/>
              </a:ext>
            </a:extLst>
          </p:cNvPr>
          <p:cNvSpPr/>
          <p:nvPr/>
        </p:nvSpPr>
        <p:spPr>
          <a:xfrm>
            <a:off x="2731594" y="149501"/>
            <a:ext cx="6728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3FA413-9F84-4609-B82E-F1E7DBD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6" y="1667496"/>
            <a:ext cx="5217942" cy="450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C13F70-B6C8-4E23-8B11-03B477162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809" r="18207" b="2677"/>
          <a:stretch/>
        </p:blipFill>
        <p:spPr>
          <a:xfrm>
            <a:off x="7693759" y="1667496"/>
            <a:ext cx="3533331" cy="4376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C67BAC-9F8A-4830-9715-F6AB9E9DFF9D}"/>
              </a:ext>
            </a:extLst>
          </p:cNvPr>
          <p:cNvSpPr/>
          <p:nvPr/>
        </p:nvSpPr>
        <p:spPr>
          <a:xfrm>
            <a:off x="2482408" y="6175514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8EF13D-5020-46D1-B949-8F5CF8CB02EF}"/>
              </a:ext>
            </a:extLst>
          </p:cNvPr>
          <p:cNvSpPr/>
          <p:nvPr/>
        </p:nvSpPr>
        <p:spPr>
          <a:xfrm>
            <a:off x="8927968" y="6085092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14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339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Elephant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Bansal, Shubham</cp:lastModifiedBy>
  <cp:revision>33</cp:revision>
  <dcterms:created xsi:type="dcterms:W3CDTF">2020-02-11T11:33:22Z</dcterms:created>
  <dcterms:modified xsi:type="dcterms:W3CDTF">2020-02-12T03:41:55Z</dcterms:modified>
</cp:coreProperties>
</file>