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71" r:id="rId3"/>
    <p:sldId id="269" r:id="rId4"/>
    <p:sldId id="262" r:id="rId5"/>
    <p:sldId id="259" r:id="rId6"/>
    <p:sldId id="260" r:id="rId7"/>
    <p:sldId id="263" r:id="rId8"/>
    <p:sldId id="264" r:id="rId9"/>
    <p:sldId id="268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3F7B232-E52A-4827-8FB2-C8ABC62734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CB8908-8FD8-438E-8CF7-F3F0735F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quiz.geeksforgeeks.org/vector-sequence-containers-the-c-standard-template-library-stl-set-1/" TargetMode="External"/><Relationship Id="rId2" Type="http://schemas.openxmlformats.org/officeDocument/2006/relationships/hyperlink" Target="https://www.geeksforgeeks.org/array-vs-arraylist-in-jav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9046" y="635598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          List Interface</a:t>
            </a:r>
          </a:p>
        </p:txBody>
      </p:sp>
      <p:pic>
        <p:nvPicPr>
          <p:cNvPr id="1030" name="Picture 6" descr="Image result for image of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7" y="2200985"/>
            <a:ext cx="3769248" cy="376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7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ArrayList</a:t>
            </a:r>
            <a:r>
              <a:rPr lang="en-US" altLang="en-US" dirty="0">
                <a:ea typeface="ＭＳ Ｐゴシック" panose="020B0600070205080204" pitchFamily="34" charset="-128"/>
              </a:rPr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ArrayList</a:t>
            </a:r>
            <a:r>
              <a:rPr lang="en-US" dirty="0"/>
              <a:t> inherits </a:t>
            </a:r>
            <a:r>
              <a:rPr lang="en-US" dirty="0" err="1"/>
              <a:t>AbstractList</a:t>
            </a:r>
            <a:r>
              <a:rPr lang="en-US" dirty="0"/>
              <a:t> class and implements List interface.</a:t>
            </a:r>
          </a:p>
          <a:p>
            <a:pPr fontAlgn="base"/>
            <a:r>
              <a:rPr lang="en-US" dirty="0" err="1"/>
              <a:t>ArrayList</a:t>
            </a:r>
            <a:r>
              <a:rPr lang="en-US" dirty="0"/>
              <a:t> is initialized by a size, however the size can increase if collection grows or shrunk if objects are removed from the collection.</a:t>
            </a:r>
          </a:p>
          <a:p>
            <a:pPr fontAlgn="base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allows us to randomly access the list.</a:t>
            </a:r>
          </a:p>
          <a:p>
            <a:pPr fontAlgn="base"/>
            <a:r>
              <a:rPr lang="en-US" dirty="0" err="1"/>
              <a:t>ArrayList</a:t>
            </a:r>
            <a:r>
              <a:rPr lang="en-US" dirty="0"/>
              <a:t> can not be used for primitive types, like </a:t>
            </a:r>
            <a:r>
              <a:rPr lang="en-US" dirty="0" err="1"/>
              <a:t>int</a:t>
            </a:r>
            <a:r>
              <a:rPr lang="en-US" dirty="0"/>
              <a:t>, char, etc. We need a wrapper class for such cases (see 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 for details).</a:t>
            </a:r>
          </a:p>
          <a:p>
            <a:pPr fontAlgn="base"/>
            <a:r>
              <a:rPr lang="en-US" dirty="0" err="1"/>
              <a:t>ArrayList</a:t>
            </a:r>
            <a:r>
              <a:rPr lang="en-US" dirty="0"/>
              <a:t> in Java can be seen as similar to </a:t>
            </a:r>
            <a:r>
              <a:rPr lang="en-US" dirty="0">
                <a:hlinkClick r:id="rId3"/>
              </a:rPr>
              <a:t>vector in C++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9" t="24864" r="54417" b="43113"/>
          <a:stretch/>
        </p:blipFill>
        <p:spPr>
          <a:xfrm>
            <a:off x="1673104" y="1828800"/>
            <a:ext cx="7312996" cy="3560782"/>
          </a:xfrm>
          <a:prstGeom prst="rect">
            <a:avLst/>
          </a:prstGeom>
        </p:spPr>
      </p:pic>
      <p:pic>
        <p:nvPicPr>
          <p:cNvPr id="4098" name="Picture 2" descr="Image result for thinki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9" y="3432719"/>
            <a:ext cx="1962518" cy="19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2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Vector class implements a </a:t>
            </a:r>
            <a:r>
              <a:rPr lang="en-US" dirty="0" err="1"/>
              <a:t>growable</a:t>
            </a:r>
            <a:r>
              <a:rPr lang="en-US" dirty="0"/>
              <a:t> array of objects. Vectors basically fall in legacy classes but now it is fully compatible with collections.</a:t>
            </a:r>
          </a:p>
          <a:p>
            <a:pPr fontAlgn="base"/>
            <a:r>
              <a:rPr lang="en-US" dirty="0"/>
              <a:t>Vector implements a dynamic array that means it can grow or shrink as required. Like an array, it contains components that can be accessed using an integer index</a:t>
            </a:r>
          </a:p>
          <a:p>
            <a:pPr fontAlgn="base"/>
            <a:r>
              <a:rPr lang="en-US" dirty="0"/>
              <a:t>They are very similar to </a:t>
            </a:r>
            <a:r>
              <a:rPr lang="en-US" dirty="0" err="1"/>
              <a:t>ArrayList</a:t>
            </a:r>
            <a:r>
              <a:rPr lang="en-US" dirty="0"/>
              <a:t> but Vector is </a:t>
            </a:r>
            <a:r>
              <a:rPr lang="en-US" dirty="0" err="1"/>
              <a:t>synchronised</a:t>
            </a:r>
            <a:r>
              <a:rPr lang="en-US" dirty="0"/>
              <a:t> and have some legacy method which collection framework does not contain.</a:t>
            </a:r>
          </a:p>
          <a:p>
            <a:pPr fontAlgn="base"/>
            <a:r>
              <a:rPr lang="en-US" dirty="0"/>
              <a:t>It extends </a:t>
            </a:r>
            <a:r>
              <a:rPr lang="en-US" b="1" dirty="0" err="1"/>
              <a:t>AbstractList</a:t>
            </a:r>
            <a:r>
              <a:rPr lang="en-US" dirty="0"/>
              <a:t> and implements </a:t>
            </a:r>
            <a:r>
              <a:rPr lang="en-US" b="1" dirty="0"/>
              <a:t>List</a:t>
            </a:r>
            <a:r>
              <a:rPr lang="en-US" dirty="0"/>
              <a:t> 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A1C-563D-4030-B08A-7E36BA2E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Lets Recall 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3E5C-E21D-446C-958D-26FF31AD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1138"/>
            <a:ext cx="9905998" cy="3124201"/>
          </a:xfrm>
        </p:spPr>
        <p:txBody>
          <a:bodyPr/>
          <a:lstStyle/>
          <a:p>
            <a:r>
              <a:rPr lang="en-IN" dirty="0"/>
              <a:t>Why do we need list?</a:t>
            </a:r>
          </a:p>
          <a:p>
            <a:r>
              <a:rPr lang="en-IN"/>
              <a:t>List Interface</a:t>
            </a:r>
            <a:endParaRPr lang="en-IN" dirty="0"/>
          </a:p>
          <a:p>
            <a:r>
              <a:rPr lang="en-IN" dirty="0"/>
              <a:t>Methods in List interface</a:t>
            </a:r>
          </a:p>
          <a:p>
            <a:r>
              <a:rPr lang="en-IN" dirty="0" err="1"/>
              <a:t>Arraylist</a:t>
            </a:r>
            <a:r>
              <a:rPr lang="en-IN" dirty="0"/>
              <a:t> Class</a:t>
            </a:r>
          </a:p>
          <a:p>
            <a:r>
              <a:rPr lang="en-IN" dirty="0"/>
              <a:t>Vector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0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B1AC-A143-4CA6-ACB0-7A26ADD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97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roboto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57D6-9F7D-43E4-B6A1-ED32F8AC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err="1"/>
              <a:t>ArrayList</a:t>
            </a:r>
            <a:endParaRPr lang="en-IN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err="1"/>
              <a:t>Linkedlist</a:t>
            </a:r>
            <a:endParaRPr lang="en-IN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7452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75" y="179294"/>
            <a:ext cx="9905998" cy="1905000"/>
          </a:xfrm>
        </p:spPr>
        <p:txBody>
          <a:bodyPr/>
          <a:lstStyle/>
          <a:p>
            <a:r>
              <a:rPr lang="en-US" dirty="0"/>
              <a:t>Why do we need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9" y="1853247"/>
            <a:ext cx="4055631" cy="40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An interface that extends the Collection interface.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An ordered collection (also known as a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sequence</a:t>
            </a:r>
            <a:r>
              <a:rPr lang="en-US" altLang="en-US" sz="2800" dirty="0">
                <a:ea typeface="ＭＳ Ｐゴシック" panose="020B0600070205080204" pitchFamily="34" charset="-128"/>
              </a:rPr>
              <a:t>).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user of this interface has precise control over where in the list each element is inserted.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user can access elements by their integer index (position in the list), and search for elements in the list.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Unlike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Set</a:t>
            </a:r>
            <a:r>
              <a:rPr lang="en-US" altLang="en-US" sz="2800" dirty="0">
                <a:ea typeface="ＭＳ Ｐゴシック" panose="020B0600070205080204" pitchFamily="34" charset="-128"/>
              </a:rPr>
              <a:t>, allows duplicate elements.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Provides a special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Iterator</a:t>
            </a:r>
            <a:r>
              <a:rPr lang="en-US" altLang="en-US" sz="2800" dirty="0">
                <a:ea typeface="ＭＳ Ｐゴシック" panose="020B0600070205080204" pitchFamily="34" charset="-128"/>
              </a:rPr>
              <a:t> called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ListIterator</a:t>
            </a:r>
            <a:r>
              <a:rPr lang="en-US" altLang="en-US" sz="2800" dirty="0">
                <a:ea typeface="ＭＳ Ｐゴシック" panose="020B0600070205080204" pitchFamily="34" charset="-128"/>
              </a:rPr>
              <a:t> for looping through elements of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List Interface extends Collection, hence it supports all the operations of Collection Interface</a:t>
            </a:r>
          </a:p>
        </p:txBody>
      </p:sp>
      <p:pic>
        <p:nvPicPr>
          <p:cNvPr id="2050" name="Picture 2" descr="Image result for image of list inte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4826" y="2667000"/>
            <a:ext cx="387917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4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14" y="1082936"/>
            <a:ext cx="9905998" cy="1905000"/>
          </a:xfrm>
        </p:spPr>
        <p:txBody>
          <a:bodyPr/>
          <a:lstStyle/>
          <a:p>
            <a:r>
              <a:rPr lang="en-US" b="1" dirty="0"/>
              <a:t>Creating List Objects: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List b = new </a:t>
            </a:r>
            <a:r>
              <a:rPr lang="en-US" dirty="0" err="1"/>
              <a:t>LinkedList</a:t>
            </a:r>
            <a:r>
              <a:rPr lang="en-US" dirty="0"/>
              <a:t>();</a:t>
            </a:r>
          </a:p>
          <a:p>
            <a:r>
              <a:rPr lang="en-US" dirty="0"/>
              <a:t>List c = new Vector(); </a:t>
            </a:r>
          </a:p>
          <a:p>
            <a:r>
              <a:rPr lang="en-US" dirty="0"/>
              <a:t>List d = new Stack();</a:t>
            </a:r>
          </a:p>
          <a:p>
            <a:pPr marL="0" indent="0">
              <a:buNone/>
            </a:pPr>
            <a:r>
              <a:rPr lang="en-US" dirty="0"/>
              <a:t>After the introduction of Generics in Java 1.5, it is possible to restrict the type of object that can be stored in the List.</a:t>
            </a:r>
          </a:p>
          <a:p>
            <a:pPr marL="0" indent="0">
              <a:buNone/>
            </a:pPr>
            <a:r>
              <a:rPr lang="en-US" dirty="0"/>
              <a:t>List&lt;</a:t>
            </a:r>
            <a:r>
              <a:rPr lang="en-US" dirty="0" err="1"/>
              <a:t>Obj</a:t>
            </a:r>
            <a:r>
              <a:rPr lang="en-US" dirty="0"/>
              <a:t>&gt; list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Obj</a:t>
            </a:r>
            <a:r>
              <a:rPr lang="en-US" dirty="0"/>
              <a:t>&gt; (); </a:t>
            </a:r>
          </a:p>
        </p:txBody>
      </p:sp>
    </p:spTree>
    <p:extLst>
      <p:ext uri="{BB962C8B-B14F-4D97-AF65-F5344CB8AC3E}">
        <p14:creationId xmlns:p14="http://schemas.microsoft.com/office/powerpoint/2010/main" val="418201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Additional methods in </a:t>
            </a:r>
            <a:r>
              <a:rPr lang="en-US" altLang="en-US" i="1" dirty="0">
                <a:ea typeface="ＭＳ Ｐゴシック" panose="020B0600070205080204" pitchFamily="34" charset="-128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800" i="1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List</a:t>
            </a:r>
            <a:r>
              <a:rPr lang="en-US" altLang="en-US" sz="28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extends </a:t>
            </a:r>
            <a:r>
              <a:rPr lang="en-US" altLang="en-US" sz="2800" i="1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Collection</a:t>
            </a:r>
            <a:r>
              <a:rPr lang="en-US" altLang="en-US" sz="28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with additional methods for performing index-based operations: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void add(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index, 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boolean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addAll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index, Collection collection)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Object get(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indexOf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(Object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lastIndexOf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(Object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Object remove(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Object set(</a:t>
            </a:r>
            <a:r>
              <a:rPr lang="en-US" altLang="en-US" sz="2400" dirty="0" err="1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Arial Unicode MS" panose="020B0604020202020204" pitchFamily="34" charset="-128"/>
                <a:ea typeface="ＭＳ Ｐゴシック" panose="020B0600070205080204" pitchFamily="34" charset="-128"/>
              </a:rPr>
              <a:t> index, Object element)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69449" y="26230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2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class </a:t>
            </a:r>
            <a:r>
              <a:rPr lang="en-US" altLang="en-US" dirty="0" err="1">
                <a:ea typeface="ＭＳ Ｐゴシック" panose="020B0600070205080204" pitchFamily="34" charset="-128"/>
              </a:rPr>
              <a:t>offeres</a:t>
            </a:r>
            <a:r>
              <a:rPr lang="en-US" altLang="en-US" dirty="0">
                <a:ea typeface="ＭＳ Ｐゴシック" panose="020B0600070205080204" pitchFamily="34" charset="-128"/>
              </a:rPr>
              <a:t> a few additional methods for directly manipulating the ends of the list: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addFirst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(Object)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addLast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(Object);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getFirst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getLast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removeFirst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removeLast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These methods make it natural to implement other simpler data structures, like Stacks and Queues.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7289" y="2442893"/>
            <a:ext cx="8533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2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Java LinkedLis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19" y="2215682"/>
            <a:ext cx="2494181" cy="3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4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dirty="0" err="1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24" t="25176" r="64809" b="36366"/>
          <a:stretch/>
        </p:blipFill>
        <p:spPr>
          <a:xfrm>
            <a:off x="2840018" y="2006752"/>
            <a:ext cx="7210815" cy="4474726"/>
          </a:xfrm>
          <a:prstGeom prst="rect">
            <a:avLst/>
          </a:prstGeom>
        </p:spPr>
      </p:pic>
      <p:pic>
        <p:nvPicPr>
          <p:cNvPr id="5" name="Picture 2" descr="Image result for thinki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6" y="4374007"/>
            <a:ext cx="1962518" cy="19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2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128</TotalTime>
  <Words>503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Century Gothic</vt:lpstr>
      <vt:lpstr>roboto</vt:lpstr>
      <vt:lpstr>Times New Roman</vt:lpstr>
      <vt:lpstr>Verdana</vt:lpstr>
      <vt:lpstr>Wingdings</vt:lpstr>
      <vt:lpstr>Mesh</vt:lpstr>
      <vt:lpstr>          List Interface</vt:lpstr>
      <vt:lpstr>Contents</vt:lpstr>
      <vt:lpstr>Why do we need List??</vt:lpstr>
      <vt:lpstr>List Interface</vt:lpstr>
      <vt:lpstr>List Interface extends Collection, hence it supports all the operations of Collection Interface</vt:lpstr>
      <vt:lpstr>Creating List Objects:</vt:lpstr>
      <vt:lpstr>Additional methods in List Interface</vt:lpstr>
      <vt:lpstr>LinkedList Class</vt:lpstr>
      <vt:lpstr>How to Implement LinkedList</vt:lpstr>
      <vt:lpstr>ArrayList Class</vt:lpstr>
      <vt:lpstr>How to Implement ArrayList</vt:lpstr>
      <vt:lpstr>Vector</vt:lpstr>
      <vt:lpstr>Lets Recall ……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Interface</dc:title>
  <dc:creator>NA, Sudhanshu</dc:creator>
  <cp:lastModifiedBy>Shubham Bansal</cp:lastModifiedBy>
  <cp:revision>17</cp:revision>
  <dcterms:created xsi:type="dcterms:W3CDTF">2020-02-11T10:27:46Z</dcterms:created>
  <dcterms:modified xsi:type="dcterms:W3CDTF">2020-02-11T18:51:51Z</dcterms:modified>
</cp:coreProperties>
</file>