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8" autoAdjust="0"/>
    <p:restoredTop sz="88611" autoAdjust="0"/>
  </p:normalViewPr>
  <p:slideViewPr>
    <p:cSldViewPr>
      <p:cViewPr varScale="1">
        <p:scale>
          <a:sx n="59" d="100"/>
          <a:sy n="59" d="100"/>
        </p:scale>
        <p:origin x="1188" y="4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2019/11/5</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最初发布时，在设计上有一些缺陷，比如</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标准晚于</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出现，所以一直以来对</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的支持并不完全，而</a:t>
            </a:r>
            <a:r>
              <a:rPr lang="en-US" altLang="zh-CN" sz="1200" b="0" i="0" kern="1200">
                <a:solidFill>
                  <a:schemeClr val="tx1"/>
                </a:solidFill>
                <a:effectLst/>
                <a:latin typeface="Calibri" pitchFamily="34" charset="0"/>
                <a:ea typeface="宋体" pitchFamily="2" charset="-122"/>
                <a:cs typeface="+mn-cs"/>
              </a:rPr>
              <a:t>ASCII</a:t>
            </a:r>
            <a:r>
              <a:rPr lang="zh-CN" altLang="en-US" sz="1200" b="0" i="0" kern="1200">
                <a:solidFill>
                  <a:schemeClr val="tx1"/>
                </a:solidFill>
                <a:effectLst/>
                <a:latin typeface="Calibri" pitchFamily="34" charset="0"/>
                <a:ea typeface="宋体" pitchFamily="2" charset="-122"/>
                <a:cs typeface="+mn-cs"/>
              </a:rPr>
              <a:t>编码支持的字符有限。例： 对中文支持不好</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相对</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早期的版本是一个较大的升级，</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的程序无法再</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上运行。为了照顾早期的版本，推出过渡版本</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基本使用了</a:t>
            </a:r>
            <a:r>
              <a:rPr lang="en-US" altLang="zh-CN" sz="1200" b="0" i="0" kern="1200">
                <a:solidFill>
                  <a:schemeClr val="tx1"/>
                </a:solidFill>
                <a:effectLst/>
                <a:latin typeface="Calibri" pitchFamily="34" charset="0"/>
                <a:ea typeface="宋体" pitchFamily="2" charset="-122"/>
                <a:cs typeface="+mn-cs"/>
              </a:rPr>
              <a:t>Python 2.x</a:t>
            </a:r>
            <a:r>
              <a:rPr lang="zh-CN" altLang="en-US" sz="1200" b="0" i="0" kern="1200">
                <a:solidFill>
                  <a:schemeClr val="tx1"/>
                </a:solidFill>
                <a:effectLst/>
                <a:latin typeface="Calibri" pitchFamily="34" charset="0"/>
                <a:ea typeface="宋体" pitchFamily="2" charset="-122"/>
                <a:cs typeface="+mn-cs"/>
              </a:rPr>
              <a:t>的语法和库，同时考虑了向</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的迁移，允许使用部分</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的语法与函数。</a:t>
            </a:r>
            <a:r>
              <a:rPr lang="en-US" altLang="zh-CN" sz="1200" b="0" i="0" kern="1200">
                <a:solidFill>
                  <a:schemeClr val="tx1"/>
                </a:solidFill>
                <a:effectLst/>
                <a:latin typeface="Calibri" pitchFamily="34" charset="0"/>
                <a:ea typeface="宋体" pitchFamily="2" charset="-122"/>
                <a:cs typeface="+mn-cs"/>
              </a:rPr>
              <a:t>2010</a:t>
            </a:r>
            <a:r>
              <a:rPr lang="zh-CN" altLang="en-US" sz="1200" b="0" i="0" kern="1200">
                <a:solidFill>
                  <a:schemeClr val="tx1"/>
                </a:solidFill>
                <a:effectLst/>
                <a:latin typeface="Calibri" pitchFamily="34" charset="0"/>
                <a:ea typeface="宋体" pitchFamily="2" charset="-122"/>
                <a:cs typeface="+mn-cs"/>
              </a:rPr>
              <a:t>年继续推出了兼容版本</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，大量</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的特性被反向迁移到了</a:t>
            </a:r>
            <a:r>
              <a:rPr lang="en-US" altLang="zh-CN" sz="1200" b="0" i="0" kern="1200">
                <a:solidFill>
                  <a:schemeClr val="tx1"/>
                </a:solidFill>
                <a:effectLst/>
                <a:latin typeface="Calibri" pitchFamily="34" charset="0"/>
                <a:ea typeface="宋体" pitchFamily="2" charset="-122"/>
                <a:cs typeface="+mn-cs"/>
              </a:rPr>
              <a:t>Python2.7</a:t>
            </a:r>
            <a:r>
              <a:rPr lang="zh-CN" altLang="en-US" sz="1200" b="0" i="0" kern="1200">
                <a:solidFill>
                  <a:schemeClr val="tx1"/>
                </a:solidFill>
                <a:effectLst/>
                <a:latin typeface="Calibri" pitchFamily="34" charset="0"/>
                <a:ea typeface="宋体" pitchFamily="2" charset="-122"/>
                <a:cs typeface="+mn-cs"/>
              </a:rPr>
              <a:t>，</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比</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进步非常多，同时拥有大量</a:t>
            </a:r>
            <a:r>
              <a:rPr lang="en-US" altLang="zh-CN" sz="1200" b="0" i="0" kern="1200">
                <a:solidFill>
                  <a:schemeClr val="tx1"/>
                </a:solidFill>
                <a:effectLst/>
                <a:latin typeface="Calibri" pitchFamily="34" charset="0"/>
                <a:ea typeface="宋体" pitchFamily="2" charset="-122"/>
                <a:cs typeface="+mn-cs"/>
              </a:rPr>
              <a:t>3</a:t>
            </a:r>
            <a:r>
              <a:rPr lang="zh-CN" altLang="en-US" sz="1200" b="0" i="0" kern="1200">
                <a:solidFill>
                  <a:schemeClr val="tx1"/>
                </a:solidFill>
                <a:effectLst/>
                <a:latin typeface="Calibri" pitchFamily="34" charset="0"/>
                <a:ea typeface="宋体" pitchFamily="2" charset="-122"/>
                <a:cs typeface="+mn-cs"/>
              </a:rPr>
              <a:t>中的特性和库，并且照顾了原有的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sp>
        <p:nvSpPr>
          <p:cNvPr id="4" name="矩形 3"/>
          <p:cNvSpPr/>
          <p:nvPr/>
        </p:nvSpPr>
        <p:spPr>
          <a:xfrm>
            <a:off x="2046784" y="6309320"/>
            <a:ext cx="3685689" cy="369332"/>
          </a:xfrm>
          <a:prstGeom prst="rect">
            <a:avLst/>
          </a:prstGeom>
        </p:spPr>
        <p:txBody>
          <a:bodyPr wrap="none">
            <a:spAutoFit/>
          </a:bodyPr>
          <a:lstStyle/>
          <a:p>
            <a:r>
              <a:rPr lang="zh-CN" altLang="en-US" dirty="0">
                <a:solidFill>
                  <a:schemeClr val="tx1">
                    <a:lumMod val="65000"/>
                    <a:lumOff val="35000"/>
                  </a:schemeClr>
                </a:solidFill>
              </a:rPr>
              <a:t>https://www.tiobe.com/tiobe-index/</a:t>
            </a:r>
          </a:p>
        </p:txBody>
      </p:sp>
      <p:pic>
        <p:nvPicPr>
          <p:cNvPr id="2" name="图片 1">
            <a:extLst>
              <a:ext uri="{FF2B5EF4-FFF2-40B4-BE49-F238E27FC236}">
                <a16:creationId xmlns:a16="http://schemas.microsoft.com/office/drawing/2014/main" id="{38CFC093-C098-4B25-A903-9655FD60AD14}"/>
              </a:ext>
            </a:extLst>
          </p:cNvPr>
          <p:cNvPicPr>
            <a:picLocks noChangeAspect="1"/>
          </p:cNvPicPr>
          <p:nvPr/>
        </p:nvPicPr>
        <p:blipFill>
          <a:blip r:embed="rId3"/>
          <a:stretch>
            <a:fillRect/>
          </a:stretch>
        </p:blipFill>
        <p:spPr>
          <a:xfrm>
            <a:off x="2207568" y="1362539"/>
            <a:ext cx="7420476" cy="4803001"/>
          </a:xfrm>
          <a:prstGeom prst="rect">
            <a:avLst/>
          </a:prstGeom>
        </p:spPr>
      </p:pic>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numpy</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matplotlib.pyplot</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plt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x = </a:t>
                      </a:r>
                      <a:r>
                        <a:rPr lang="en-US" altLang="zh-CN" sz="2400" dirty="0" err="1">
                          <a:solidFill>
                            <a:srgbClr val="000000"/>
                          </a:solidFill>
                          <a:latin typeface="Consolas" panose="020B0609020204030204" pitchFamily="49" charset="0"/>
                        </a:rPr>
                        <a:t>np.arange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0.01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y = </a:t>
                      </a:r>
                      <a:r>
                        <a:rPr lang="en-US" altLang="zh-CN" sz="2400" dirty="0" err="1">
                          <a:solidFill>
                            <a:srgbClr val="000000"/>
                          </a:solidFill>
                          <a:latin typeface="Consolas" panose="020B0609020204030204" pitchFamily="49" charset="0"/>
                        </a:rPr>
                        <a:t>np.sin</a:t>
                      </a:r>
                      <a:r>
                        <a:rPr lang="en-US" altLang="zh-CN" sz="2400" dirty="0">
                          <a:solidFill>
                            <a:srgbClr val="000000"/>
                          </a:solidFill>
                          <a:latin typeface="Consolas" panose="020B0609020204030204" pitchFamily="49" charset="0"/>
                        </a:rPr>
                        <a:t>(x)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plt.plot</a:t>
                      </a:r>
                      <a:r>
                        <a:rPr lang="en-US" altLang="zh-CN" sz="2400" dirty="0">
                          <a:solidFill>
                            <a:srgbClr val="000000"/>
                          </a:solidFill>
                          <a:latin typeface="Consolas" panose="020B0609020204030204" pitchFamily="49" charset="0"/>
                        </a:rPr>
                        <a:t>(x, y, </a:t>
                      </a:r>
                      <a:r>
                        <a:rPr lang="en-US" altLang="zh-CN" sz="2400" dirty="0">
                          <a:solidFill>
                            <a:srgbClr val="718C00"/>
                          </a:solidFill>
                          <a:latin typeface="Consolas" panose="020B0609020204030204" pitchFamily="49" charset="0"/>
                        </a:rPr>
                        <a:t>'g'</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dirty="0" err="1">
                          <a:solidFill>
                            <a:srgbClr val="000000"/>
                          </a:solidFill>
                          <a:latin typeface="Consolas" panose="020B0609020204030204" pitchFamily="49" charset="0"/>
                        </a:rPr>
                        <a:t>plt.show</a:t>
                      </a:r>
                      <a:r>
                        <a:rPr lang="en-US" altLang="zh-CN" sz="2400" dirty="0">
                          <a:solidFill>
                            <a:srgbClr val="000000"/>
                          </a:solidFill>
                          <a:latin typeface="Consolas" panose="020B0609020204030204" pitchFamily="49" charset="0"/>
                        </a:rPr>
                        <a:t>()</a:t>
                      </a:r>
                      <a:endParaRPr lang="zh-CN" altLang="en-US" sz="24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54802262"/>
              </p:ext>
            </p:extLst>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237687446"/>
              </p:ext>
            </p:extLst>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680525855"/>
              </p:ext>
            </p:extLst>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0" name="表格 9">
            <a:extLst>
              <a:ext uri="{FF2B5EF4-FFF2-40B4-BE49-F238E27FC236}">
                <a16:creationId xmlns:a16="http://schemas.microsoft.com/office/drawing/2014/main" id="{8C507D5C-4907-43F8-920E-30C0EF7ED402}"/>
              </a:ext>
            </a:extLst>
          </p:cNvPr>
          <p:cNvGraphicFramePr>
            <a:graphicFrameLocks noGrp="1"/>
          </p:cNvGraphicFramePr>
          <p:nvPr>
            <p:extLst>
              <p:ext uri="{D42A27DB-BD31-4B8C-83A1-F6EECF244321}">
                <p14:modId xmlns:p14="http://schemas.microsoft.com/office/powerpoint/2010/main" val="354896599"/>
              </p:ext>
            </p:extLst>
          </p:nvPr>
        </p:nvGraphicFramePr>
        <p:xfrm>
          <a:off x="7608168" y="2891994"/>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44098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i = i + </a:t>
                      </a:r>
                      <a:r>
                        <a:rPr lang="nn-NO" altLang="zh-CN" sz="2400" dirty="0">
                          <a:solidFill>
                            <a:srgbClr val="F5871F"/>
                          </a:solidFill>
                          <a:latin typeface="Consolas" panose="020B0609020204030204" pitchFamily="49" charset="0"/>
                        </a:rPr>
                        <a:t>1</a:t>
                      </a:r>
                      <a:r>
                        <a:rPr lang="pt-BR"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78152212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dirty="0">
                <a:solidFill>
                  <a:srgbClr val="FF0000"/>
                </a:solidFill>
                <a:latin typeface="微软雅黑" panose="020B0503020204020204" pitchFamily="34" charset="-122"/>
                <a:ea typeface="微软雅黑" panose="020B0503020204020204" pitchFamily="34" charset="-122"/>
              </a:rPr>
              <a:t>Python </a:t>
            </a:r>
            <a:r>
              <a:rPr lang="zh-CN" altLang="en-US" sz="3200" dirty="0">
                <a:solidFill>
                  <a:srgbClr val="FF0000"/>
                </a:solidFill>
                <a:latin typeface="微软雅黑" panose="020B0503020204020204" pitchFamily="34" charset="-122"/>
                <a:ea typeface="微软雅黑" panose="020B0503020204020204" pitchFamily="34" charset="-122"/>
              </a:rPr>
              <a:t>的 </a:t>
            </a:r>
            <a:r>
              <a:rPr lang="en-US" altLang="zh-CN" sz="3200" dirty="0">
                <a:solidFill>
                  <a:srgbClr val="FF0000"/>
                </a:solidFill>
                <a:latin typeface="微软雅黑" panose="020B0503020204020204" pitchFamily="34" charset="-122"/>
                <a:ea typeface="微软雅黑" panose="020B0503020204020204" pitchFamily="34" charset="-122"/>
              </a:rPr>
              <a:t>input( ) </a:t>
            </a:r>
            <a:r>
              <a:rPr lang="zh-CN" altLang="en-US" sz="3200" dirty="0">
                <a:solidFill>
                  <a:srgbClr val="FF0000"/>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8414</TotalTime>
  <Words>5727</Words>
  <Application>Microsoft Office PowerPoint</Application>
  <PresentationFormat>宽屏</PresentationFormat>
  <Paragraphs>1067</Paragraphs>
  <Slides>101</Slides>
  <Notes>65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101</vt:i4>
      </vt:variant>
    </vt:vector>
  </HeadingPairs>
  <TitlesOfParts>
    <vt:vector size="108" baseType="lpstr">
      <vt:lpstr>黑体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懿 戴</cp:lastModifiedBy>
  <cp:revision>771</cp:revision>
  <dcterms:created xsi:type="dcterms:W3CDTF">2007-10-21T01:27:31Z</dcterms:created>
  <dcterms:modified xsi:type="dcterms:W3CDTF">2019-11-05T12:51:03Z</dcterms:modified>
  <cp:category/>
</cp:coreProperties>
</file>