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Lato"/>
      <p:regular r:id="rId35"/>
      <p:bold r:id="rId36"/>
      <p:italic r:id="rId37"/>
      <p:boldItalic r:id="rId38"/>
    </p:embeddedFont>
    <p:embeddedFont>
      <p:font typeface="Montserrat"/>
      <p:regular r:id="rId39"/>
      <p:bold r:id="rId40"/>
      <p:italic r:id="rId41"/>
      <p:boldItalic r:id="rId42"/>
    </p:embeddedFont>
    <p:embeddedFont>
      <p:font typeface="Lato Black"/>
      <p:bold r:id="rId43"/>
      <p:boldItalic r:id="rId44"/>
    </p:embeddedFont>
    <p:embeddedFont>
      <p:font typeface="Montserrat ExtraBold"/>
      <p:bold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92">
          <p15:clr>
            <a:srgbClr val="A4A3A4"/>
          </p15:clr>
        </p15:guide>
        <p15:guide id="2" pos="454">
          <p15:clr>
            <a:srgbClr val="9AA0A6"/>
          </p15:clr>
        </p15:guide>
        <p15:guide id="3" orient="horz" pos="680">
          <p15:clr>
            <a:srgbClr val="9AA0A6"/>
          </p15:clr>
        </p15:guide>
        <p15:guide id="4" pos="3180">
          <p15:clr>
            <a:srgbClr val="9AA0A6"/>
          </p15:clr>
        </p15:guide>
        <p15:guide id="5" orient="horz" pos="2498">
          <p15:clr>
            <a:srgbClr val="9AA0A6"/>
          </p15:clr>
        </p15:guide>
        <p15:guide id="6" orient="horz" pos="283">
          <p15:clr>
            <a:srgbClr val="9AA0A6"/>
          </p15:clr>
        </p15:guide>
        <p15:guide id="7" pos="227">
          <p15:clr>
            <a:srgbClr val="9AA0A6"/>
          </p15:clr>
        </p15:guide>
        <p15:guide id="8" orient="horz" pos="3061">
          <p15:clr>
            <a:srgbClr val="9AA0A6"/>
          </p15:clr>
        </p15:guide>
        <p15:guide id="9" pos="5556">
          <p15:clr>
            <a:srgbClr val="9AA0A6"/>
          </p15:clr>
        </p15:guide>
        <p15:guide id="10" orient="horz" pos="1136">
          <p15:clr>
            <a:srgbClr val="9AA0A6"/>
          </p15:clr>
        </p15:guide>
        <p15:guide id="11" pos="2268">
          <p15:clr>
            <a:srgbClr val="9AA0A6"/>
          </p15:clr>
        </p15:guide>
        <p15:guide id="12" pos="1361">
          <p15:clr>
            <a:srgbClr val="9AA0A6"/>
          </p15:clr>
        </p15:guide>
        <p15:guide id="13" orient="horz">
          <p15:clr>
            <a:srgbClr val="9AA0A6"/>
          </p15:clr>
        </p15:guide>
        <p15:guide id="14" orient="horz" pos="2937">
          <p15:clr>
            <a:srgbClr val="9AA0A6"/>
          </p15:clr>
        </p15:guide>
        <p15:guide id="15" orient="horz" pos="2040">
          <p15:clr>
            <a:srgbClr val="9AA0A6"/>
          </p15:clr>
        </p15:guide>
        <p15:guide id="16" pos="4989">
          <p15:clr>
            <a:srgbClr val="9AA0A6"/>
          </p15:clr>
        </p15:guide>
        <p15:guide id="17" pos="409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92" orient="horz"/>
        <p:guide pos="454"/>
        <p:guide pos="680" orient="horz"/>
        <p:guide pos="3180"/>
        <p:guide pos="2498" orient="horz"/>
        <p:guide pos="283" orient="horz"/>
        <p:guide pos="227"/>
        <p:guide pos="3061" orient="horz"/>
        <p:guide pos="5556"/>
        <p:guide pos="1136" orient="horz"/>
        <p:guide pos="2268"/>
        <p:guide pos="1361"/>
        <p:guide orient="horz"/>
        <p:guide pos="2937" orient="horz"/>
        <p:guide pos="2040" orient="horz"/>
        <p:guide pos="4989"/>
        <p:guide pos="409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7.xml"/><Relationship Id="rId44" Type="http://schemas.openxmlformats.org/officeDocument/2006/relationships/font" Target="fonts/LatoBlack-boldItalic.fntdata"/><Relationship Id="rId21" Type="http://schemas.openxmlformats.org/officeDocument/2006/relationships/slide" Target="slides/slide16.xml"/><Relationship Id="rId43" Type="http://schemas.openxmlformats.org/officeDocument/2006/relationships/font" Target="fonts/LatoBlack-bold.fntdata"/><Relationship Id="rId24" Type="http://schemas.openxmlformats.org/officeDocument/2006/relationships/slide" Target="slides/slide19.xml"/><Relationship Id="rId46" Type="http://schemas.openxmlformats.org/officeDocument/2006/relationships/font" Target="fonts/MontserratExtraBold-boldItalic.fntdata"/><Relationship Id="rId23" Type="http://schemas.openxmlformats.org/officeDocument/2006/relationships/slide" Target="slides/slide18.xml"/><Relationship Id="rId45" Type="http://schemas.openxmlformats.org/officeDocument/2006/relationships/font" Target="fonts/MontserratExtra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d3810841b_7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d3810841b_7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d3810841b_7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d3810841b_7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Pas d’anim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d3810841b_7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d3810841b_7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clic après expli du subscribe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d3810841b_7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d3810841b_7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 clics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d3810841b_7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dd3810841b_7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dd3810841b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dd3810841b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dd3810841b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dd3810841b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d3810841b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d3810841b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dd3810841b_3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dd3810841b_3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dd3810841b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dd3810841b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dd3810841b_7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dd3810841b_7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d3810841b_7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dd3810841b_7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dd346512aa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dd346512aa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dd346512aa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dd346512aa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AMELIORATION </a:t>
            </a:r>
            <a:r>
              <a:rPr lang="fr"/>
              <a:t>SÉPARATION</a:t>
            </a:r>
            <a:r>
              <a:rPr lang="fr"/>
              <a:t> LOGIQUE / VUE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dd346512aa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dd346512aa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dd346512aa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dd346512aa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dd346512aa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dd346512aa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d346512aa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d346512aa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dd3810841b_8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dd3810841b_8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dd3810841b_3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dd3810841b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dd77d303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dd77d303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d3810841b_7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d3810841b_7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d3810841b_7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d3810841b_7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d3810841b_7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d3810841b_7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d3810841b_7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d3810841b_7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d3810841b_7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d3810841b_7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d3810841b_9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d3810841b_9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d5e0f9c4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d5e0f9c4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lab.com/DTM-Henallux/MASI/etudiants/streignard-remi/mobile-iot/weatherstation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png"/><Relationship Id="rId4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8.png"/><Relationship Id="rId10" Type="http://schemas.openxmlformats.org/officeDocument/2006/relationships/image" Target="../media/image36.png"/><Relationship Id="rId13" Type="http://schemas.openxmlformats.org/officeDocument/2006/relationships/image" Target="../media/image31.png"/><Relationship Id="rId12" Type="http://schemas.openxmlformats.org/officeDocument/2006/relationships/image" Target="../media/image32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Relationship Id="rId14" Type="http://schemas.openxmlformats.org/officeDocument/2006/relationships/image" Target="../media/image33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4.png"/><Relationship Id="rId8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10" Type="http://schemas.openxmlformats.org/officeDocument/2006/relationships/image" Target="../media/image2.png"/><Relationship Id="rId9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7" Type="http://schemas.openxmlformats.org/officeDocument/2006/relationships/image" Target="../media/image8.png"/><Relationship Id="rId8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9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21.png"/><Relationship Id="rId7" Type="http://schemas.openxmlformats.org/officeDocument/2006/relationships/image" Target="../media/image14.png"/><Relationship Id="rId8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83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590351" y="4663200"/>
            <a:ext cx="459300" cy="393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175900" y="1950100"/>
            <a:ext cx="4792200" cy="644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WeatherStation</a:t>
            </a:r>
            <a:endParaRPr b="1" sz="37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335900" y="3671666"/>
            <a:ext cx="6472200" cy="464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LOUVEAU Julien - MARTINOT Romain - MENTEN Simon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MERCENIER Louis &amp; STREIGNARD Rémi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2865900" y="2571750"/>
            <a:ext cx="3412200" cy="0"/>
          </a:xfrm>
          <a:prstGeom prst="straightConnector1">
            <a:avLst/>
          </a:prstGeom>
          <a:noFill/>
          <a:ln cap="flat" cmpd="sng" w="9525">
            <a:solidFill>
              <a:srgbClr val="77DFC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cxnSp>
      <p:pic>
        <p:nvPicPr>
          <p:cNvPr id="58" name="Google Shape;58;p1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525" y="4710022"/>
            <a:ext cx="324958" cy="299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83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 txBox="1"/>
          <p:nvPr/>
        </p:nvSpPr>
        <p:spPr>
          <a:xfrm>
            <a:off x="360000" y="188400"/>
            <a:ext cx="4064100" cy="52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Raspberry Pi 3 - Comparatif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22"/>
          <p:cNvSpPr txBox="1"/>
          <p:nvPr>
            <p:ph idx="12" type="sldNum"/>
          </p:nvPr>
        </p:nvSpPr>
        <p:spPr>
          <a:xfrm>
            <a:off x="8590351" y="4663200"/>
            <a:ext cx="459300" cy="393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0" name="Google Shape;2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25" y="1170000"/>
            <a:ext cx="8134748" cy="31577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83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"/>
          <p:cNvSpPr txBox="1"/>
          <p:nvPr/>
        </p:nvSpPr>
        <p:spPr>
          <a:xfrm>
            <a:off x="360000" y="188400"/>
            <a:ext cx="4064100" cy="52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MQTT - Implémentation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23"/>
          <p:cNvSpPr txBox="1"/>
          <p:nvPr>
            <p:ph idx="12" type="sldNum"/>
          </p:nvPr>
        </p:nvSpPr>
        <p:spPr>
          <a:xfrm>
            <a:off x="8590351" y="4663200"/>
            <a:ext cx="459300" cy="393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57" name="Google Shape;257;p23"/>
          <p:cNvGrpSpPr/>
          <p:nvPr/>
        </p:nvGrpSpPr>
        <p:grpSpPr>
          <a:xfrm>
            <a:off x="3618365" y="2025747"/>
            <a:ext cx="1662465" cy="1018438"/>
            <a:chOff x="3400363" y="1952775"/>
            <a:chExt cx="1838400" cy="1126216"/>
          </a:xfrm>
        </p:grpSpPr>
        <p:pic>
          <p:nvPicPr>
            <p:cNvPr id="258" name="Google Shape;258;p23"/>
            <p:cNvPicPr preferRelativeResize="0"/>
            <p:nvPr/>
          </p:nvPicPr>
          <p:blipFill rotWithShape="1">
            <a:blip r:embed="rId3">
              <a:alphaModFix/>
            </a:blip>
            <a:srcRect b="23588" l="0" r="0" t="0"/>
            <a:stretch/>
          </p:blipFill>
          <p:spPr>
            <a:xfrm>
              <a:off x="3868042" y="2399341"/>
              <a:ext cx="903043" cy="6796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259" name="Google Shape;259;p23"/>
            <p:cNvSpPr txBox="1"/>
            <p:nvPr/>
          </p:nvSpPr>
          <p:spPr>
            <a:xfrm>
              <a:off x="3400363" y="1952775"/>
              <a:ext cx="1838400" cy="408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Broker MQTT</a:t>
              </a:r>
              <a:endPara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60" name="Google Shape;260;p23"/>
          <p:cNvGrpSpPr/>
          <p:nvPr/>
        </p:nvGrpSpPr>
        <p:grpSpPr>
          <a:xfrm>
            <a:off x="908031" y="1727600"/>
            <a:ext cx="1533154" cy="1623896"/>
            <a:chOff x="403200" y="1623076"/>
            <a:chExt cx="1695405" cy="1795749"/>
          </a:xfrm>
        </p:grpSpPr>
        <p:sp>
          <p:nvSpPr>
            <p:cNvPr id="261" name="Google Shape;261;p23"/>
            <p:cNvSpPr/>
            <p:nvPr/>
          </p:nvSpPr>
          <p:spPr>
            <a:xfrm>
              <a:off x="403200" y="2059525"/>
              <a:ext cx="1353600" cy="13593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77DFC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2" name="Google Shape;262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399312">
              <a:off x="506305" y="2106292"/>
              <a:ext cx="649270" cy="64927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263" name="Google Shape;263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399312">
              <a:off x="898320" y="2352986"/>
              <a:ext cx="155825" cy="1558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264" name="Google Shape;264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317125" y="3030062"/>
              <a:ext cx="285300" cy="285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265" name="Google Shape;265;p2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000113" y="3030038"/>
              <a:ext cx="285300" cy="285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266" name="Google Shape;266;p23"/>
            <p:cNvSpPr txBox="1"/>
            <p:nvPr/>
          </p:nvSpPr>
          <p:spPr>
            <a:xfrm>
              <a:off x="431805" y="1623076"/>
              <a:ext cx="1666800" cy="408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Notre Station</a:t>
              </a:r>
              <a:endPara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67" name="Google Shape;267;p23"/>
          <p:cNvGrpSpPr/>
          <p:nvPr/>
        </p:nvGrpSpPr>
        <p:grpSpPr>
          <a:xfrm>
            <a:off x="6906701" y="1774150"/>
            <a:ext cx="1626926" cy="1577346"/>
            <a:chOff x="7036695" y="1674552"/>
            <a:chExt cx="1799100" cy="1744272"/>
          </a:xfrm>
        </p:grpSpPr>
        <p:sp>
          <p:nvSpPr>
            <p:cNvPr id="268" name="Google Shape;268;p23"/>
            <p:cNvSpPr/>
            <p:nvPr/>
          </p:nvSpPr>
          <p:spPr>
            <a:xfrm>
              <a:off x="7036700" y="2059525"/>
              <a:ext cx="1353600" cy="13593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4433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9" name="Google Shape;269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399312">
              <a:off x="7139805" y="2106292"/>
              <a:ext cx="649270" cy="64927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270" name="Google Shape;270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399312">
              <a:off x="7531820" y="2352986"/>
              <a:ext cx="155825" cy="1558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271" name="Google Shape;271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950625" y="3030062"/>
              <a:ext cx="285300" cy="285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272" name="Google Shape;272;p2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633613" y="3030038"/>
              <a:ext cx="285300" cy="285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273" name="Google Shape;273;p23"/>
            <p:cNvSpPr txBox="1"/>
            <p:nvPr/>
          </p:nvSpPr>
          <p:spPr>
            <a:xfrm>
              <a:off x="7036695" y="1674552"/>
              <a:ext cx="1799100" cy="408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Autres Stations</a:t>
              </a:r>
              <a:endPara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descr="Timeline background shape" id="274" name="Google Shape;274;p23"/>
          <p:cNvSpPr/>
          <p:nvPr/>
        </p:nvSpPr>
        <p:spPr>
          <a:xfrm>
            <a:off x="2390677" y="2681749"/>
            <a:ext cx="1329321" cy="138358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Publish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descr="Timeline background shape" id="275" name="Google Shape;275;p23"/>
          <p:cNvSpPr/>
          <p:nvPr/>
        </p:nvSpPr>
        <p:spPr>
          <a:xfrm flipH="1">
            <a:off x="5280819" y="2578003"/>
            <a:ext cx="1224060" cy="138358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Subscribe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descr="Timeline background shape" id="276" name="Google Shape;276;p23"/>
          <p:cNvSpPr/>
          <p:nvPr/>
        </p:nvSpPr>
        <p:spPr>
          <a:xfrm>
            <a:off x="5365055" y="2759654"/>
            <a:ext cx="1224060" cy="138358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Publish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descr="Timeline background shape" id="277" name="Google Shape;277;p23"/>
          <p:cNvSpPr/>
          <p:nvPr/>
        </p:nvSpPr>
        <p:spPr>
          <a:xfrm flipH="1">
            <a:off x="2324014" y="2681774"/>
            <a:ext cx="1329300" cy="138300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Publish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4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83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"/>
          <p:cNvSpPr txBox="1"/>
          <p:nvPr/>
        </p:nvSpPr>
        <p:spPr>
          <a:xfrm>
            <a:off x="360000" y="188400"/>
            <a:ext cx="4909500" cy="52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Traitement des données - IoT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p24"/>
          <p:cNvSpPr txBox="1"/>
          <p:nvPr>
            <p:ph idx="12" type="sldNum"/>
          </p:nvPr>
        </p:nvSpPr>
        <p:spPr>
          <a:xfrm>
            <a:off x="8590351" y="4663200"/>
            <a:ext cx="459300" cy="393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84" name="Google Shape;284;p24"/>
          <p:cNvGrpSpPr/>
          <p:nvPr/>
        </p:nvGrpSpPr>
        <p:grpSpPr>
          <a:xfrm>
            <a:off x="5869425" y="1850713"/>
            <a:ext cx="2467262" cy="1150399"/>
            <a:chOff x="5869425" y="1850713"/>
            <a:chExt cx="2467262" cy="1150399"/>
          </a:xfrm>
        </p:grpSpPr>
        <p:sp>
          <p:nvSpPr>
            <p:cNvPr id="285" name="Google Shape;285;p24"/>
            <p:cNvSpPr/>
            <p:nvPr/>
          </p:nvSpPr>
          <p:spPr>
            <a:xfrm>
              <a:off x="6353975" y="2787350"/>
              <a:ext cx="1752300" cy="85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6" name="Google Shape;286;p24"/>
            <p:cNvGrpSpPr/>
            <p:nvPr/>
          </p:nvGrpSpPr>
          <p:grpSpPr>
            <a:xfrm>
              <a:off x="5869425" y="1850713"/>
              <a:ext cx="2467262" cy="1150399"/>
              <a:chOff x="5869425" y="1850713"/>
              <a:chExt cx="2467262" cy="1150399"/>
            </a:xfrm>
          </p:grpSpPr>
          <p:sp>
            <p:nvSpPr>
              <p:cNvPr id="287" name="Google Shape;287;p24"/>
              <p:cNvSpPr/>
              <p:nvPr/>
            </p:nvSpPr>
            <p:spPr>
              <a:xfrm>
                <a:off x="7994387" y="2658812"/>
                <a:ext cx="342300" cy="342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8" name="Google Shape;288;p24"/>
              <p:cNvGrpSpPr/>
              <p:nvPr/>
            </p:nvGrpSpPr>
            <p:grpSpPr>
              <a:xfrm>
                <a:off x="5869425" y="1850713"/>
                <a:ext cx="2314188" cy="699669"/>
                <a:chOff x="2672442" y="1912540"/>
                <a:chExt cx="1825934" cy="552050"/>
              </a:xfrm>
            </p:grpSpPr>
            <p:sp>
              <p:nvSpPr>
                <p:cNvPr id="289" name="Google Shape;289;p24"/>
                <p:cNvSpPr/>
                <p:nvPr/>
              </p:nvSpPr>
              <p:spPr>
                <a:xfrm rot="5400000">
                  <a:off x="4262876" y="2229091"/>
                  <a:ext cx="427500" cy="43500"/>
                </a:xfrm>
                <a:prstGeom prst="rect">
                  <a:avLst/>
                </a:prstGeom>
                <a:solidFill>
                  <a:srgbClr val="77DFC6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" name="Google Shape;290;p24"/>
                <p:cNvSpPr txBox="1"/>
                <p:nvPr/>
              </p:nvSpPr>
              <p:spPr>
                <a:xfrm>
                  <a:off x="2672442" y="1912540"/>
                  <a:ext cx="1753200" cy="291600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" sz="1200">
                      <a:solidFill>
                        <a:schemeClr val="lt1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Envoi sur l’API</a:t>
                  </a:r>
                  <a:endParaRPr sz="120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grpSp>
        <p:nvGrpSpPr>
          <p:cNvPr id="291" name="Google Shape;291;p24"/>
          <p:cNvGrpSpPr/>
          <p:nvPr/>
        </p:nvGrpSpPr>
        <p:grpSpPr>
          <a:xfrm>
            <a:off x="4451312" y="2662087"/>
            <a:ext cx="3997221" cy="1247185"/>
            <a:chOff x="4451312" y="2662087"/>
            <a:chExt cx="3997221" cy="1247185"/>
          </a:xfrm>
        </p:grpSpPr>
        <p:sp>
          <p:nvSpPr>
            <p:cNvPr id="292" name="Google Shape;292;p24"/>
            <p:cNvSpPr/>
            <p:nvPr/>
          </p:nvSpPr>
          <p:spPr>
            <a:xfrm>
              <a:off x="4451312" y="2790602"/>
              <a:ext cx="1736465" cy="851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3" name="Google Shape;293;p24"/>
            <p:cNvGrpSpPr/>
            <p:nvPr/>
          </p:nvGrpSpPr>
          <p:grpSpPr>
            <a:xfrm>
              <a:off x="6027862" y="2662087"/>
              <a:ext cx="2420671" cy="1247185"/>
              <a:chOff x="6027862" y="2662087"/>
              <a:chExt cx="2420671" cy="1247185"/>
            </a:xfrm>
          </p:grpSpPr>
          <p:sp>
            <p:nvSpPr>
              <p:cNvPr id="294" name="Google Shape;294;p24"/>
              <p:cNvSpPr/>
              <p:nvPr/>
            </p:nvSpPr>
            <p:spPr>
              <a:xfrm>
                <a:off x="6027862" y="2662087"/>
                <a:ext cx="342198" cy="34219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24"/>
              <p:cNvSpPr/>
              <p:nvPr/>
            </p:nvSpPr>
            <p:spPr>
              <a:xfrm rot="5400000">
                <a:off x="5949725" y="3357193"/>
                <a:ext cx="498468" cy="55132"/>
              </a:xfrm>
              <a:prstGeom prst="rect">
                <a:avLst/>
              </a:prstGeom>
              <a:solidFill>
                <a:srgbClr val="77DFC6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4"/>
              <p:cNvSpPr txBox="1"/>
              <p:nvPr/>
            </p:nvSpPr>
            <p:spPr>
              <a:xfrm>
                <a:off x="6226527" y="3355292"/>
                <a:ext cx="2222006" cy="553981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20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Réception et traitement des données des autres groupes</a:t>
                </a:r>
                <a:endParaRPr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297" name="Google Shape;297;p24"/>
          <p:cNvGrpSpPr/>
          <p:nvPr/>
        </p:nvGrpSpPr>
        <p:grpSpPr>
          <a:xfrm>
            <a:off x="2714847" y="1850729"/>
            <a:ext cx="3958470" cy="1153540"/>
            <a:chOff x="2714847" y="1850729"/>
            <a:chExt cx="3958470" cy="1153540"/>
          </a:xfrm>
        </p:grpSpPr>
        <p:sp>
          <p:nvSpPr>
            <p:cNvPr id="298" name="Google Shape;298;p24"/>
            <p:cNvSpPr/>
            <p:nvPr/>
          </p:nvSpPr>
          <p:spPr>
            <a:xfrm rot="5400000">
              <a:off x="4150577" y="2240316"/>
              <a:ext cx="541814" cy="55132"/>
            </a:xfrm>
            <a:prstGeom prst="rect">
              <a:avLst/>
            </a:prstGeom>
            <a:solidFill>
              <a:srgbClr val="77DFC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9" name="Google Shape;299;p24"/>
            <p:cNvGrpSpPr/>
            <p:nvPr/>
          </p:nvGrpSpPr>
          <p:grpSpPr>
            <a:xfrm>
              <a:off x="2714847" y="1850729"/>
              <a:ext cx="3958470" cy="1153540"/>
              <a:chOff x="2714847" y="1850729"/>
              <a:chExt cx="3958470" cy="1153540"/>
            </a:xfrm>
          </p:grpSpPr>
          <p:sp>
            <p:nvSpPr>
              <p:cNvPr id="300" name="Google Shape;300;p24"/>
              <p:cNvSpPr/>
              <p:nvPr/>
            </p:nvSpPr>
            <p:spPr>
              <a:xfrm>
                <a:off x="2714847" y="2790586"/>
                <a:ext cx="1736465" cy="85169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1" name="Google Shape;301;p24"/>
              <p:cNvGrpSpPr/>
              <p:nvPr/>
            </p:nvGrpSpPr>
            <p:grpSpPr>
              <a:xfrm>
                <a:off x="4250397" y="1850729"/>
                <a:ext cx="2422920" cy="1153540"/>
                <a:chOff x="4250397" y="1850729"/>
                <a:chExt cx="2422920" cy="1153540"/>
              </a:xfrm>
            </p:grpSpPr>
            <p:sp>
              <p:nvSpPr>
                <p:cNvPr id="302" name="Google Shape;302;p24"/>
                <p:cNvSpPr/>
                <p:nvPr/>
              </p:nvSpPr>
              <p:spPr>
                <a:xfrm>
                  <a:off x="4250397" y="2662071"/>
                  <a:ext cx="342198" cy="342198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24"/>
                <p:cNvSpPr txBox="1"/>
                <p:nvPr/>
              </p:nvSpPr>
              <p:spPr>
                <a:xfrm>
                  <a:off x="4451312" y="1850729"/>
                  <a:ext cx="2222006" cy="553981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fr" sz="1200">
                      <a:solidFill>
                        <a:schemeClr val="lt1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Envoi via le MQTT</a:t>
                  </a:r>
                  <a:endParaRPr sz="120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grpSp>
        <p:nvGrpSpPr>
          <p:cNvPr id="304" name="Google Shape;304;p24"/>
          <p:cNvGrpSpPr/>
          <p:nvPr/>
        </p:nvGrpSpPr>
        <p:grpSpPr>
          <a:xfrm>
            <a:off x="891692" y="2662071"/>
            <a:ext cx="3825396" cy="1062803"/>
            <a:chOff x="891692" y="2662071"/>
            <a:chExt cx="3825396" cy="1062803"/>
          </a:xfrm>
        </p:grpSpPr>
        <p:sp>
          <p:nvSpPr>
            <p:cNvPr id="305" name="Google Shape;305;p24"/>
            <p:cNvSpPr/>
            <p:nvPr/>
          </p:nvSpPr>
          <p:spPr>
            <a:xfrm>
              <a:off x="891692" y="2790586"/>
              <a:ext cx="1736465" cy="851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6" name="Google Shape;306;p24"/>
            <p:cNvGrpSpPr/>
            <p:nvPr/>
          </p:nvGrpSpPr>
          <p:grpSpPr>
            <a:xfrm>
              <a:off x="2472932" y="2662071"/>
              <a:ext cx="2244156" cy="1062803"/>
              <a:chOff x="2472932" y="2662071"/>
              <a:chExt cx="2244156" cy="1062803"/>
            </a:xfrm>
          </p:grpSpPr>
          <p:sp>
            <p:nvSpPr>
              <p:cNvPr id="307" name="Google Shape;307;p24"/>
              <p:cNvSpPr/>
              <p:nvPr/>
            </p:nvSpPr>
            <p:spPr>
              <a:xfrm>
                <a:off x="2472932" y="2662071"/>
                <a:ext cx="342198" cy="34219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4"/>
              <p:cNvSpPr/>
              <p:nvPr/>
            </p:nvSpPr>
            <p:spPr>
              <a:xfrm rot="5400000">
                <a:off x="2400883" y="3351110"/>
                <a:ext cx="486301" cy="55132"/>
              </a:xfrm>
              <a:prstGeom prst="rect">
                <a:avLst/>
              </a:prstGeom>
              <a:solidFill>
                <a:srgbClr val="77DFC6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44336"/>
                  </a:solidFill>
                </a:endParaRPr>
              </a:p>
            </p:txBody>
          </p:sp>
          <p:sp>
            <p:nvSpPr>
              <p:cNvPr id="309" name="Google Shape;309;p24"/>
              <p:cNvSpPr txBox="1"/>
              <p:nvPr/>
            </p:nvSpPr>
            <p:spPr>
              <a:xfrm>
                <a:off x="2714850" y="3355300"/>
                <a:ext cx="2002239" cy="36957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20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Parsing des données</a:t>
                </a:r>
                <a:endParaRPr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10" name="Google Shape;310;p24"/>
          <p:cNvGrpSpPr/>
          <p:nvPr/>
        </p:nvGrpSpPr>
        <p:grpSpPr>
          <a:xfrm>
            <a:off x="695467" y="1850729"/>
            <a:ext cx="2420671" cy="1153540"/>
            <a:chOff x="695467" y="1850729"/>
            <a:chExt cx="2420671" cy="1153540"/>
          </a:xfrm>
        </p:grpSpPr>
        <p:sp>
          <p:nvSpPr>
            <p:cNvPr id="311" name="Google Shape;311;p24"/>
            <p:cNvSpPr/>
            <p:nvPr/>
          </p:nvSpPr>
          <p:spPr>
            <a:xfrm rot="5400000">
              <a:off x="589569" y="2234174"/>
              <a:ext cx="553981" cy="55132"/>
            </a:xfrm>
            <a:prstGeom prst="rect">
              <a:avLst/>
            </a:prstGeom>
            <a:solidFill>
              <a:srgbClr val="77DFC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44336"/>
                </a:solidFill>
              </a:endParaRPr>
            </a:p>
          </p:txBody>
        </p:sp>
        <p:grpSp>
          <p:nvGrpSpPr>
            <p:cNvPr id="312" name="Google Shape;312;p24"/>
            <p:cNvGrpSpPr/>
            <p:nvPr/>
          </p:nvGrpSpPr>
          <p:grpSpPr>
            <a:xfrm>
              <a:off x="695467" y="1850729"/>
              <a:ext cx="2420671" cy="1153540"/>
              <a:chOff x="695467" y="1850729"/>
              <a:chExt cx="2420671" cy="1153540"/>
            </a:xfrm>
          </p:grpSpPr>
          <p:sp>
            <p:nvSpPr>
              <p:cNvPr id="313" name="Google Shape;313;p24"/>
              <p:cNvSpPr/>
              <p:nvPr/>
            </p:nvSpPr>
            <p:spPr>
              <a:xfrm>
                <a:off x="695467" y="2662071"/>
                <a:ext cx="342198" cy="34219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24"/>
              <p:cNvSpPr txBox="1"/>
              <p:nvPr/>
            </p:nvSpPr>
            <p:spPr>
              <a:xfrm>
                <a:off x="894132" y="1850729"/>
                <a:ext cx="2222006" cy="553981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20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Réception  des valeurs sur la RPI depuis l’ESP32</a:t>
                </a:r>
                <a:endParaRPr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315" name="Google Shape;315;p24"/>
          <p:cNvSpPr/>
          <p:nvPr/>
        </p:nvSpPr>
        <p:spPr>
          <a:xfrm>
            <a:off x="7543150" y="718700"/>
            <a:ext cx="935137" cy="4894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4"/>
          <p:cNvSpPr/>
          <p:nvPr/>
        </p:nvSpPr>
        <p:spPr>
          <a:xfrm>
            <a:off x="6439402" y="718704"/>
            <a:ext cx="997844" cy="48942"/>
          </a:xfrm>
          <a:prstGeom prst="rect">
            <a:avLst/>
          </a:prstGeom>
          <a:gradFill>
            <a:gsLst>
              <a:gs pos="0">
                <a:srgbClr val="77DFC6"/>
              </a:gs>
              <a:gs pos="48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4"/>
          <p:cNvSpPr/>
          <p:nvPr/>
        </p:nvSpPr>
        <p:spPr>
          <a:xfrm>
            <a:off x="8448617" y="644864"/>
            <a:ext cx="196641" cy="196641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6306432" y="644855"/>
            <a:ext cx="196641" cy="196641"/>
          </a:xfrm>
          <a:prstGeom prst="ellipse">
            <a:avLst/>
          </a:prstGeom>
          <a:solidFill>
            <a:srgbClr val="77DFC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7392237" y="644855"/>
            <a:ext cx="196641" cy="196641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83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5"/>
          <p:cNvSpPr txBox="1"/>
          <p:nvPr>
            <p:ph idx="12" type="sldNum"/>
          </p:nvPr>
        </p:nvSpPr>
        <p:spPr>
          <a:xfrm>
            <a:off x="8590351" y="4663200"/>
            <a:ext cx="459300" cy="393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25" name="Google Shape;325;p25"/>
          <p:cNvGrpSpPr/>
          <p:nvPr/>
        </p:nvGrpSpPr>
        <p:grpSpPr>
          <a:xfrm>
            <a:off x="1557145" y="2034025"/>
            <a:ext cx="6029706" cy="1075447"/>
            <a:chOff x="1557145" y="2034025"/>
            <a:chExt cx="6029706" cy="1075447"/>
          </a:xfrm>
        </p:grpSpPr>
        <p:sp>
          <p:nvSpPr>
            <p:cNvPr id="326" name="Google Shape;326;p25"/>
            <p:cNvSpPr txBox="1"/>
            <p:nvPr/>
          </p:nvSpPr>
          <p:spPr>
            <a:xfrm>
              <a:off x="4271550" y="2034025"/>
              <a:ext cx="3315300" cy="5988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3600">
                  <a:solidFill>
                    <a:srgbClr val="FFFF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API</a:t>
              </a:r>
              <a:endParaRPr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327" name="Google Shape;327;p25"/>
            <p:cNvSpPr txBox="1"/>
            <p:nvPr/>
          </p:nvSpPr>
          <p:spPr>
            <a:xfrm>
              <a:off x="1557145" y="2143775"/>
              <a:ext cx="2412900" cy="931500"/>
            </a:xfrm>
            <a:prstGeom prst="rect">
              <a:avLst/>
            </a:prstGeom>
            <a:noFill/>
            <a:ln>
              <a:noFill/>
            </a:ln>
            <a:effectLst>
              <a:outerShdw blurRad="114300" rotWithShape="0" algn="bl" dir="6360000" dist="28575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6000">
                  <a:solidFill>
                    <a:srgbClr val="FFFF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03</a:t>
              </a:r>
              <a:endParaRPr sz="60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328" name="Google Shape;328;p25"/>
            <p:cNvSpPr txBox="1"/>
            <p:nvPr/>
          </p:nvSpPr>
          <p:spPr>
            <a:xfrm>
              <a:off x="4271545" y="2576925"/>
              <a:ext cx="3068700" cy="4647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rgbClr val="77DFC6"/>
                  </a:solidFill>
                  <a:latin typeface="Lato"/>
                  <a:ea typeface="Lato"/>
                  <a:cs typeface="Lato"/>
                  <a:sym typeface="Lato"/>
                </a:rPr>
                <a:t>Fonctionnalités apportées par l’API Java</a:t>
              </a:r>
              <a:endParaRPr sz="1300">
                <a:solidFill>
                  <a:srgbClr val="77DFC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29" name="Google Shape;329;p25"/>
            <p:cNvCxnSpPr/>
            <p:nvPr/>
          </p:nvCxnSpPr>
          <p:spPr>
            <a:xfrm>
              <a:off x="4119625" y="2109572"/>
              <a:ext cx="0" cy="999900"/>
            </a:xfrm>
            <a:prstGeom prst="straightConnector1">
              <a:avLst/>
            </a:prstGeom>
            <a:noFill/>
            <a:ln cap="flat" cmpd="sng" w="9525">
              <a:solidFill>
                <a:srgbClr val="77DFC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831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6"/>
          <p:cNvSpPr txBox="1"/>
          <p:nvPr/>
        </p:nvSpPr>
        <p:spPr>
          <a:xfrm>
            <a:off x="360000" y="188400"/>
            <a:ext cx="4064100" cy="52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Choix </a:t>
            </a:r>
            <a:r>
              <a:rPr lang="fr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technologiques </a:t>
            </a:r>
            <a:r>
              <a:rPr lang="fr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01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5" name="Google Shape;335;p26"/>
          <p:cNvSpPr txBox="1"/>
          <p:nvPr>
            <p:ph idx="12" type="sldNum"/>
          </p:nvPr>
        </p:nvSpPr>
        <p:spPr>
          <a:xfrm>
            <a:off x="8590351" y="4663200"/>
            <a:ext cx="459300" cy="393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36" name="Google Shape;336;p26"/>
          <p:cNvGrpSpPr/>
          <p:nvPr/>
        </p:nvGrpSpPr>
        <p:grpSpPr>
          <a:xfrm>
            <a:off x="964125" y="1377975"/>
            <a:ext cx="3594000" cy="2044375"/>
            <a:chOff x="1080000" y="1186050"/>
            <a:chExt cx="3594000" cy="2044375"/>
          </a:xfrm>
        </p:grpSpPr>
        <p:sp>
          <p:nvSpPr>
            <p:cNvPr id="337" name="Google Shape;337;p26"/>
            <p:cNvSpPr txBox="1"/>
            <p:nvPr/>
          </p:nvSpPr>
          <p:spPr>
            <a:xfrm>
              <a:off x="1080000" y="2183725"/>
              <a:ext cx="3594000" cy="10467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75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Lato"/>
                <a:buChar char="-"/>
              </a:pPr>
              <a:r>
                <a:rPr lang="fr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Données personnalisées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Lato"/>
                <a:buChar char="-"/>
              </a:pPr>
              <a:r>
                <a:rPr lang="fr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Contrôles supplémentaires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Lato"/>
                <a:buChar char="-"/>
              </a:pPr>
              <a:r>
                <a:rPr lang="fr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Séparation client / base de données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8" name="Google Shape;338;p26"/>
            <p:cNvSpPr txBox="1"/>
            <p:nvPr/>
          </p:nvSpPr>
          <p:spPr>
            <a:xfrm>
              <a:off x="1624825" y="1186050"/>
              <a:ext cx="2053200" cy="523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2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Avantages API</a:t>
              </a:r>
              <a:endParaRPr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39" name="Google Shape;339;p26"/>
          <p:cNvGrpSpPr/>
          <p:nvPr/>
        </p:nvGrpSpPr>
        <p:grpSpPr>
          <a:xfrm>
            <a:off x="4744125" y="1361925"/>
            <a:ext cx="4216500" cy="2044375"/>
            <a:chOff x="4860000" y="1170000"/>
            <a:chExt cx="4216500" cy="2044375"/>
          </a:xfrm>
        </p:grpSpPr>
        <p:sp>
          <p:nvSpPr>
            <p:cNvPr id="340" name="Google Shape;340;p26"/>
            <p:cNvSpPr txBox="1"/>
            <p:nvPr/>
          </p:nvSpPr>
          <p:spPr>
            <a:xfrm>
              <a:off x="4860000" y="2167675"/>
              <a:ext cx="4216500" cy="10467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75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Lato"/>
                <a:buChar char="-"/>
              </a:pPr>
              <a:r>
                <a:rPr lang="fr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Portabilité 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Lato"/>
                <a:buChar char="-"/>
              </a:pPr>
              <a:r>
                <a:rPr lang="fr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Plus rapide que d’autres langages interprétés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Lato"/>
                <a:buChar char="-"/>
              </a:pPr>
              <a:r>
                <a:rPr lang="fr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Nombreux outils disponibles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1" name="Google Shape;341;p26"/>
            <p:cNvSpPr txBox="1"/>
            <p:nvPr/>
          </p:nvSpPr>
          <p:spPr>
            <a:xfrm>
              <a:off x="5188974" y="1170000"/>
              <a:ext cx="2297700" cy="523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2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Avantages Java</a:t>
              </a:r>
              <a:endParaRPr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831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7"/>
          <p:cNvSpPr txBox="1"/>
          <p:nvPr/>
        </p:nvSpPr>
        <p:spPr>
          <a:xfrm>
            <a:off x="360000" y="188400"/>
            <a:ext cx="4064100" cy="52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fr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hoix technologiques 02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7" name="Google Shape;347;p27"/>
          <p:cNvSpPr txBox="1"/>
          <p:nvPr>
            <p:ph idx="12" type="sldNum"/>
          </p:nvPr>
        </p:nvSpPr>
        <p:spPr>
          <a:xfrm>
            <a:off x="8590351" y="4663200"/>
            <a:ext cx="459300" cy="393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48" name="Google Shape;348;p27"/>
          <p:cNvGrpSpPr/>
          <p:nvPr/>
        </p:nvGrpSpPr>
        <p:grpSpPr>
          <a:xfrm>
            <a:off x="1080000" y="1186050"/>
            <a:ext cx="3649525" cy="3013975"/>
            <a:chOff x="1080000" y="1186050"/>
            <a:chExt cx="3649525" cy="3013975"/>
          </a:xfrm>
        </p:grpSpPr>
        <p:sp>
          <p:nvSpPr>
            <p:cNvPr id="349" name="Google Shape;349;p27"/>
            <p:cNvSpPr txBox="1"/>
            <p:nvPr/>
          </p:nvSpPr>
          <p:spPr>
            <a:xfrm>
              <a:off x="1080000" y="2183725"/>
              <a:ext cx="3195600" cy="2016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75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Lato"/>
                <a:buChar char="-"/>
              </a:pPr>
              <a:r>
                <a:rPr lang="fr">
                  <a:solidFill>
                    <a:srgbClr val="77DFC6"/>
                  </a:solidFill>
                  <a:latin typeface="Lato"/>
                  <a:ea typeface="Lato"/>
                  <a:cs typeface="Lato"/>
                  <a:sym typeface="Lato"/>
                </a:rPr>
                <a:t>RE</a:t>
              </a:r>
              <a:r>
                <a:rPr lang="fr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presentational </a:t>
              </a:r>
              <a:r>
                <a:rPr lang="fr">
                  <a:solidFill>
                    <a:srgbClr val="77DFC6"/>
                  </a:solidFill>
                  <a:latin typeface="Lato"/>
                  <a:ea typeface="Lato"/>
                  <a:cs typeface="Lato"/>
                  <a:sym typeface="Lato"/>
                </a:rPr>
                <a:t>S</a:t>
              </a:r>
              <a:r>
                <a:rPr lang="fr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tate </a:t>
              </a:r>
              <a:r>
                <a:rPr lang="fr">
                  <a:solidFill>
                    <a:srgbClr val="77DFC6"/>
                  </a:solidFill>
                  <a:latin typeface="Lato"/>
                  <a:ea typeface="Lato"/>
                  <a:cs typeface="Lato"/>
                  <a:sym typeface="Lato"/>
                </a:rPr>
                <a:t>T</a:t>
              </a:r>
              <a:r>
                <a:rPr lang="fr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ransfer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Lato"/>
                <a:buChar char="-"/>
              </a:pPr>
              <a:r>
                <a:rPr lang="fr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</a:t>
              </a:r>
              <a:r>
                <a:rPr lang="fr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tyle d’architecture web 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Lato"/>
                <a:buChar char="-"/>
              </a:pPr>
              <a:r>
                <a:rPr lang="fr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Expose des ressources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Lato"/>
                <a:buChar char="-"/>
              </a:pPr>
              <a:r>
                <a:rPr lang="fr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Requêtes HTTP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Lato"/>
                <a:buChar char="-"/>
              </a:pPr>
              <a:r>
                <a:rPr lang="fr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Formats standards (XML, JSON)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Lato"/>
                <a:buChar char="-"/>
              </a:pPr>
              <a:r>
                <a:rPr lang="fr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Stateless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0" name="Google Shape;350;p27"/>
            <p:cNvSpPr txBox="1"/>
            <p:nvPr/>
          </p:nvSpPr>
          <p:spPr>
            <a:xfrm>
              <a:off x="1624825" y="1186050"/>
              <a:ext cx="3104700" cy="523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2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Qu’est ce que REST ?</a:t>
              </a:r>
              <a:endParaRPr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51" name="Google Shape;351;p27"/>
          <p:cNvGrpSpPr/>
          <p:nvPr/>
        </p:nvGrpSpPr>
        <p:grpSpPr>
          <a:xfrm>
            <a:off x="4740025" y="1170000"/>
            <a:ext cx="3723600" cy="2060425"/>
            <a:chOff x="4740025" y="1170000"/>
            <a:chExt cx="3723600" cy="2060425"/>
          </a:xfrm>
        </p:grpSpPr>
        <p:sp>
          <p:nvSpPr>
            <p:cNvPr id="352" name="Google Shape;352;p27"/>
            <p:cNvSpPr txBox="1"/>
            <p:nvPr/>
          </p:nvSpPr>
          <p:spPr>
            <a:xfrm>
              <a:off x="5188974" y="1170000"/>
              <a:ext cx="2297700" cy="523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2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Avantages </a:t>
              </a:r>
              <a:endParaRPr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3" name="Google Shape;353;p27"/>
            <p:cNvSpPr txBox="1"/>
            <p:nvPr/>
          </p:nvSpPr>
          <p:spPr>
            <a:xfrm>
              <a:off x="4740025" y="2183725"/>
              <a:ext cx="3723600" cy="10467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75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Lato"/>
                <a:buChar char="-"/>
              </a:pPr>
              <a:r>
                <a:rPr lang="fr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Indépendance client / serveur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Lato"/>
                <a:buChar char="-"/>
              </a:pPr>
              <a:r>
                <a:rPr lang="fr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Load balancing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Lato"/>
                <a:buChar char="-"/>
              </a:pPr>
              <a:r>
                <a:rPr lang="fr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Formats compatibles dans le temps </a:t>
              </a:r>
              <a:r>
                <a:rPr lang="fr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831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8"/>
          <p:cNvSpPr txBox="1"/>
          <p:nvPr/>
        </p:nvSpPr>
        <p:spPr>
          <a:xfrm>
            <a:off x="360000" y="188400"/>
            <a:ext cx="4064100" cy="52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Communication avec l’API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9" name="Google Shape;359;p28"/>
          <p:cNvSpPr txBox="1"/>
          <p:nvPr>
            <p:ph idx="12" type="sldNum"/>
          </p:nvPr>
        </p:nvSpPr>
        <p:spPr>
          <a:xfrm>
            <a:off x="8590351" y="4663200"/>
            <a:ext cx="459300" cy="393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0" name="Google Shape;3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00" y="996137"/>
            <a:ext cx="4587525" cy="1939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61" name="Google Shape;3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3650" y="3220500"/>
            <a:ext cx="4516700" cy="1175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831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29"/>
          <p:cNvGrpSpPr/>
          <p:nvPr/>
        </p:nvGrpSpPr>
        <p:grpSpPr>
          <a:xfrm>
            <a:off x="6234662" y="1811650"/>
            <a:ext cx="1918851" cy="1153662"/>
            <a:chOff x="4781187" y="1817775"/>
            <a:chExt cx="1918851" cy="1153662"/>
          </a:xfrm>
        </p:grpSpPr>
        <p:sp>
          <p:nvSpPr>
            <p:cNvPr id="367" name="Google Shape;367;p29"/>
            <p:cNvSpPr/>
            <p:nvPr/>
          </p:nvSpPr>
          <p:spPr>
            <a:xfrm>
              <a:off x="4781187" y="2757652"/>
              <a:ext cx="1736400" cy="85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6357737" y="2629137"/>
              <a:ext cx="342300" cy="342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 rot="5400000">
              <a:off x="6229475" y="2205300"/>
              <a:ext cx="598800" cy="55200"/>
            </a:xfrm>
            <a:prstGeom prst="rect">
              <a:avLst/>
            </a:prstGeom>
            <a:solidFill>
              <a:srgbClr val="77DFC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9"/>
            <p:cNvSpPr txBox="1"/>
            <p:nvPr/>
          </p:nvSpPr>
          <p:spPr>
            <a:xfrm>
              <a:off x="5244300" y="1817775"/>
              <a:ext cx="1187400" cy="369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Réponse HTTP</a:t>
              </a:r>
              <a:endPara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71" name="Google Shape;371;p29"/>
          <p:cNvGrpSpPr/>
          <p:nvPr/>
        </p:nvGrpSpPr>
        <p:grpSpPr>
          <a:xfrm>
            <a:off x="4469587" y="2623012"/>
            <a:ext cx="3997315" cy="1062504"/>
            <a:chOff x="4781187" y="2629137"/>
            <a:chExt cx="3997315" cy="1062504"/>
          </a:xfrm>
        </p:grpSpPr>
        <p:sp>
          <p:nvSpPr>
            <p:cNvPr id="372" name="Google Shape;372;p29"/>
            <p:cNvSpPr/>
            <p:nvPr/>
          </p:nvSpPr>
          <p:spPr>
            <a:xfrm>
              <a:off x="4781187" y="2757652"/>
              <a:ext cx="1736400" cy="85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6357737" y="2629137"/>
              <a:ext cx="342300" cy="342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 rot="5400000">
              <a:off x="6279500" y="3324275"/>
              <a:ext cx="498600" cy="55200"/>
            </a:xfrm>
            <a:prstGeom prst="rect">
              <a:avLst/>
            </a:prstGeom>
            <a:solidFill>
              <a:srgbClr val="77DFC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9"/>
            <p:cNvSpPr txBox="1"/>
            <p:nvPr/>
          </p:nvSpPr>
          <p:spPr>
            <a:xfrm>
              <a:off x="6556402" y="3322342"/>
              <a:ext cx="2222100" cy="369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Modification BD</a:t>
              </a:r>
              <a:endPara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76" name="Google Shape;376;p29"/>
          <p:cNvSpPr txBox="1"/>
          <p:nvPr/>
        </p:nvSpPr>
        <p:spPr>
          <a:xfrm>
            <a:off x="360000" y="188400"/>
            <a:ext cx="4064100" cy="52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Traitement des données - API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7" name="Google Shape;377;p29"/>
          <p:cNvSpPr txBox="1"/>
          <p:nvPr>
            <p:ph idx="12" type="sldNum"/>
          </p:nvPr>
        </p:nvSpPr>
        <p:spPr>
          <a:xfrm>
            <a:off x="8590351" y="4663200"/>
            <a:ext cx="459300" cy="393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78" name="Google Shape;378;p29"/>
          <p:cNvGrpSpPr/>
          <p:nvPr/>
        </p:nvGrpSpPr>
        <p:grpSpPr>
          <a:xfrm>
            <a:off x="2739222" y="1811654"/>
            <a:ext cx="3958565" cy="1153642"/>
            <a:chOff x="3044722" y="1817779"/>
            <a:chExt cx="3958565" cy="1153642"/>
          </a:xfrm>
        </p:grpSpPr>
        <p:sp>
          <p:nvSpPr>
            <p:cNvPr id="379" name="Google Shape;379;p29"/>
            <p:cNvSpPr/>
            <p:nvPr/>
          </p:nvSpPr>
          <p:spPr>
            <a:xfrm>
              <a:off x="3044722" y="2757636"/>
              <a:ext cx="1736400" cy="85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4580272" y="2629121"/>
              <a:ext cx="342300" cy="342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 rot="5400000">
              <a:off x="4480425" y="2207325"/>
              <a:ext cx="541800" cy="55200"/>
            </a:xfrm>
            <a:prstGeom prst="rect">
              <a:avLst/>
            </a:prstGeom>
            <a:solidFill>
              <a:srgbClr val="77DFC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9"/>
            <p:cNvSpPr txBox="1"/>
            <p:nvPr/>
          </p:nvSpPr>
          <p:spPr>
            <a:xfrm>
              <a:off x="4781187" y="1817779"/>
              <a:ext cx="2222100" cy="5541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Transformation </a:t>
              </a:r>
              <a:endPara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en objets</a:t>
              </a:r>
              <a:endPara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83" name="Google Shape;383;p29"/>
          <p:cNvGrpSpPr/>
          <p:nvPr/>
        </p:nvGrpSpPr>
        <p:grpSpPr>
          <a:xfrm>
            <a:off x="873317" y="2622996"/>
            <a:ext cx="4088005" cy="1062520"/>
            <a:chOff x="1178817" y="2629121"/>
            <a:chExt cx="4088005" cy="1062520"/>
          </a:xfrm>
        </p:grpSpPr>
        <p:sp>
          <p:nvSpPr>
            <p:cNvPr id="384" name="Google Shape;384;p29"/>
            <p:cNvSpPr/>
            <p:nvPr/>
          </p:nvSpPr>
          <p:spPr>
            <a:xfrm>
              <a:off x="1178817" y="2757636"/>
              <a:ext cx="1736400" cy="85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2802807" y="2629121"/>
              <a:ext cx="342300" cy="342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 rot="5400000">
              <a:off x="2730725" y="3318125"/>
              <a:ext cx="486300" cy="55200"/>
            </a:xfrm>
            <a:prstGeom prst="rect">
              <a:avLst/>
            </a:prstGeom>
            <a:solidFill>
              <a:srgbClr val="77DFC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44336"/>
                </a:solidFill>
              </a:endParaRPr>
            </a:p>
          </p:txBody>
        </p:sp>
        <p:sp>
          <p:nvSpPr>
            <p:cNvPr id="387" name="Google Shape;387;p29"/>
            <p:cNvSpPr txBox="1"/>
            <p:nvPr/>
          </p:nvSpPr>
          <p:spPr>
            <a:xfrm>
              <a:off x="3044722" y="3322342"/>
              <a:ext cx="2222100" cy="369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Parsing des données</a:t>
              </a:r>
              <a:endPara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88" name="Google Shape;388;p29"/>
          <p:cNvGrpSpPr/>
          <p:nvPr/>
        </p:nvGrpSpPr>
        <p:grpSpPr>
          <a:xfrm>
            <a:off x="6306432" y="265261"/>
            <a:ext cx="2338826" cy="576243"/>
            <a:chOff x="5567975" y="130008"/>
            <a:chExt cx="3211350" cy="791217"/>
          </a:xfrm>
        </p:grpSpPr>
        <p:sp>
          <p:nvSpPr>
            <p:cNvPr id="389" name="Google Shape;389;p29"/>
            <p:cNvSpPr/>
            <p:nvPr/>
          </p:nvSpPr>
          <p:spPr>
            <a:xfrm>
              <a:off x="7266063" y="752607"/>
              <a:ext cx="1284000" cy="67200"/>
            </a:xfrm>
            <a:prstGeom prst="rect">
              <a:avLst/>
            </a:prstGeom>
            <a:gradFill>
              <a:gsLst>
                <a:gs pos="0">
                  <a:srgbClr val="77DFC6"/>
                </a:gs>
                <a:gs pos="4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5750550" y="752613"/>
              <a:ext cx="1370100" cy="672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47000">
                  <a:schemeClr val="lt1"/>
                </a:gs>
                <a:gs pos="100000">
                  <a:srgbClr val="77DFC6"/>
                </a:gs>
              </a:gsLst>
              <a:lin ang="0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8509325" y="651225"/>
              <a:ext cx="270000" cy="27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5567975" y="651213"/>
              <a:ext cx="270000" cy="27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7058850" y="651213"/>
              <a:ext cx="270000" cy="270000"/>
            </a:xfrm>
            <a:prstGeom prst="ellipse">
              <a:avLst/>
            </a:prstGeom>
            <a:solidFill>
              <a:srgbClr val="77DFC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9"/>
            <p:cNvSpPr txBox="1"/>
            <p:nvPr/>
          </p:nvSpPr>
          <p:spPr>
            <a:xfrm>
              <a:off x="5750550" y="130008"/>
              <a:ext cx="1753200" cy="507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Traitement IoT</a:t>
              </a:r>
              <a:endPara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5" name="Google Shape;395;p29"/>
            <p:cNvSpPr/>
            <p:nvPr/>
          </p:nvSpPr>
          <p:spPr>
            <a:xfrm rot="5400000">
              <a:off x="5542325" y="362150"/>
              <a:ext cx="321300" cy="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29"/>
          <p:cNvGrpSpPr/>
          <p:nvPr/>
        </p:nvGrpSpPr>
        <p:grpSpPr>
          <a:xfrm>
            <a:off x="677092" y="1811654"/>
            <a:ext cx="2420765" cy="1153642"/>
            <a:chOff x="982592" y="1817779"/>
            <a:chExt cx="2420765" cy="1153642"/>
          </a:xfrm>
        </p:grpSpPr>
        <p:sp>
          <p:nvSpPr>
            <p:cNvPr id="397" name="Google Shape;397;p29"/>
            <p:cNvSpPr/>
            <p:nvPr/>
          </p:nvSpPr>
          <p:spPr>
            <a:xfrm>
              <a:off x="982592" y="2629121"/>
              <a:ext cx="342300" cy="342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 rot="5400000">
              <a:off x="876600" y="2201249"/>
              <a:ext cx="554100" cy="55200"/>
            </a:xfrm>
            <a:prstGeom prst="rect">
              <a:avLst/>
            </a:prstGeom>
            <a:solidFill>
              <a:srgbClr val="77DFC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44336"/>
                </a:solidFill>
              </a:endParaRPr>
            </a:p>
          </p:txBody>
        </p:sp>
        <p:sp>
          <p:nvSpPr>
            <p:cNvPr id="399" name="Google Shape;399;p29"/>
            <p:cNvSpPr txBox="1"/>
            <p:nvPr/>
          </p:nvSpPr>
          <p:spPr>
            <a:xfrm>
              <a:off x="1181257" y="1817779"/>
              <a:ext cx="2222100" cy="5541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Réception des données format JSON</a:t>
              </a:r>
              <a:endPara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831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/>
          <p:cNvSpPr txBox="1"/>
          <p:nvPr/>
        </p:nvSpPr>
        <p:spPr>
          <a:xfrm>
            <a:off x="360000" y="188400"/>
            <a:ext cx="4064100" cy="52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Communication API - Devices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" name="Google Shape;405;p30"/>
          <p:cNvSpPr txBox="1"/>
          <p:nvPr>
            <p:ph idx="12" type="sldNum"/>
          </p:nvPr>
        </p:nvSpPr>
        <p:spPr>
          <a:xfrm>
            <a:off x="8590351" y="4663200"/>
            <a:ext cx="459300" cy="393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06" name="Google Shape;406;p30"/>
          <p:cNvGrpSpPr/>
          <p:nvPr/>
        </p:nvGrpSpPr>
        <p:grpSpPr>
          <a:xfrm>
            <a:off x="6373850" y="1497380"/>
            <a:ext cx="2009700" cy="2696931"/>
            <a:chOff x="4568775" y="1725775"/>
            <a:chExt cx="2009700" cy="2406900"/>
          </a:xfrm>
        </p:grpSpPr>
        <p:sp>
          <p:nvSpPr>
            <p:cNvPr id="407" name="Google Shape;407;p30"/>
            <p:cNvSpPr/>
            <p:nvPr/>
          </p:nvSpPr>
          <p:spPr>
            <a:xfrm>
              <a:off x="4568775" y="1725775"/>
              <a:ext cx="2009700" cy="24069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4669575" y="2104525"/>
              <a:ext cx="1808100" cy="18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0"/>
            <p:cNvSpPr txBox="1"/>
            <p:nvPr/>
          </p:nvSpPr>
          <p:spPr>
            <a:xfrm>
              <a:off x="4669575" y="1725775"/>
              <a:ext cx="971400" cy="357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devices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0" name="Google Shape;410;p30"/>
            <p:cNvSpPr txBox="1"/>
            <p:nvPr/>
          </p:nvSpPr>
          <p:spPr>
            <a:xfrm>
              <a:off x="4669575" y="2202250"/>
              <a:ext cx="1808100" cy="16827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id BIGINT</a:t>
              </a:r>
              <a:endPara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rgbClr val="77DFC6"/>
                  </a:solidFill>
                  <a:latin typeface="Lato"/>
                  <a:ea typeface="Lato"/>
                  <a:cs typeface="Lato"/>
                  <a:sym typeface="Lato"/>
                </a:rPr>
                <a:t>activated BIT(1)</a:t>
              </a:r>
              <a:endParaRPr sz="1300">
                <a:solidFill>
                  <a:srgbClr val="77DFC6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is_fav BIT(1)</a:t>
              </a:r>
              <a:endPara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name VARCHAR (255)</a:t>
              </a:r>
              <a:endPara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room_id BIGINT (FK)</a:t>
              </a:r>
              <a:endPara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rgbClr val="77DFC6"/>
                  </a:solidFill>
                  <a:latin typeface="Lato"/>
                  <a:ea typeface="Lato"/>
                  <a:cs typeface="Lato"/>
                  <a:sym typeface="Lato"/>
                </a:rPr>
                <a:t>url VARCHAR (255)</a:t>
              </a:r>
              <a:endParaRPr sz="1300">
                <a:solidFill>
                  <a:srgbClr val="77DFC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11" name="Google Shape;411;p30"/>
          <p:cNvGrpSpPr/>
          <p:nvPr/>
        </p:nvGrpSpPr>
        <p:grpSpPr>
          <a:xfrm>
            <a:off x="2336817" y="1267575"/>
            <a:ext cx="3063172" cy="1379238"/>
            <a:chOff x="2336817" y="1267575"/>
            <a:chExt cx="3063172" cy="1379238"/>
          </a:xfrm>
        </p:grpSpPr>
        <p:sp>
          <p:nvSpPr>
            <p:cNvPr id="412" name="Google Shape;412;p30"/>
            <p:cNvSpPr txBox="1"/>
            <p:nvPr/>
          </p:nvSpPr>
          <p:spPr>
            <a:xfrm>
              <a:off x="2336817" y="2060868"/>
              <a:ext cx="1184100" cy="3849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URL ?</a:t>
              </a:r>
              <a:endPara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3" name="Google Shape;413;p30"/>
            <p:cNvSpPr txBox="1"/>
            <p:nvPr/>
          </p:nvSpPr>
          <p:spPr>
            <a:xfrm>
              <a:off x="2916425" y="1267575"/>
              <a:ext cx="1690500" cy="3849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Modification état?</a:t>
              </a:r>
              <a:endPara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4" name="Google Shape;414;p30"/>
            <p:cNvSpPr txBox="1"/>
            <p:nvPr/>
          </p:nvSpPr>
          <p:spPr>
            <a:xfrm>
              <a:off x="3811489" y="2061813"/>
              <a:ext cx="1588500" cy="585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Pas de changement activated</a:t>
              </a:r>
              <a:endPara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2893475" y="1829000"/>
              <a:ext cx="70800" cy="232800"/>
            </a:xfrm>
            <a:prstGeom prst="rect">
              <a:avLst/>
            </a:prstGeom>
            <a:solidFill>
              <a:srgbClr val="77DFC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7DFC6"/>
                </a:solidFill>
              </a:endParaRPr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4558125" y="1829000"/>
              <a:ext cx="70800" cy="232800"/>
            </a:xfrm>
            <a:prstGeom prst="rect">
              <a:avLst/>
            </a:prstGeom>
            <a:solidFill>
              <a:srgbClr val="F4433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2893475" y="1829000"/>
              <a:ext cx="1736400" cy="6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Google Shape;418;p30"/>
          <p:cNvGrpSpPr/>
          <p:nvPr/>
        </p:nvGrpSpPr>
        <p:grpSpPr>
          <a:xfrm>
            <a:off x="671225" y="3493450"/>
            <a:ext cx="3100900" cy="817807"/>
            <a:chOff x="671225" y="3493450"/>
            <a:chExt cx="3100900" cy="817807"/>
          </a:xfrm>
        </p:grpSpPr>
        <p:sp>
          <p:nvSpPr>
            <p:cNvPr id="419" name="Google Shape;419;p30"/>
            <p:cNvSpPr txBox="1"/>
            <p:nvPr/>
          </p:nvSpPr>
          <p:spPr>
            <a:xfrm>
              <a:off x="671225" y="3726257"/>
              <a:ext cx="1184100" cy="585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Changement activated</a:t>
              </a:r>
              <a:endPara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0" name="Google Shape;420;p30"/>
            <p:cNvSpPr txBox="1"/>
            <p:nvPr/>
          </p:nvSpPr>
          <p:spPr>
            <a:xfrm>
              <a:off x="2083725" y="3726250"/>
              <a:ext cx="1688400" cy="585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Pas de changement activated</a:t>
              </a:r>
              <a:endPara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1227875" y="3493450"/>
              <a:ext cx="70800" cy="232800"/>
            </a:xfrm>
            <a:prstGeom prst="rect">
              <a:avLst/>
            </a:prstGeom>
            <a:solidFill>
              <a:srgbClr val="77DFC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2892525" y="3493450"/>
              <a:ext cx="70800" cy="232800"/>
            </a:xfrm>
            <a:prstGeom prst="rect">
              <a:avLst/>
            </a:prstGeom>
            <a:solidFill>
              <a:srgbClr val="F4433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1227875" y="3493450"/>
              <a:ext cx="1736400" cy="6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30"/>
          <p:cNvGrpSpPr/>
          <p:nvPr/>
        </p:nvGrpSpPr>
        <p:grpSpPr>
          <a:xfrm>
            <a:off x="1504017" y="2661225"/>
            <a:ext cx="2849708" cy="817801"/>
            <a:chOff x="1504017" y="2661225"/>
            <a:chExt cx="2849708" cy="817801"/>
          </a:xfrm>
        </p:grpSpPr>
        <p:sp>
          <p:nvSpPr>
            <p:cNvPr id="425" name="Google Shape;425;p30"/>
            <p:cNvSpPr txBox="1"/>
            <p:nvPr/>
          </p:nvSpPr>
          <p:spPr>
            <a:xfrm>
              <a:off x="3169625" y="2894026"/>
              <a:ext cx="1184100" cy="585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Changement activated</a:t>
              </a:r>
              <a:endPara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6" name="Google Shape;426;p30"/>
            <p:cNvSpPr txBox="1"/>
            <p:nvPr/>
          </p:nvSpPr>
          <p:spPr>
            <a:xfrm>
              <a:off x="1504017" y="2904243"/>
              <a:ext cx="1184100" cy="3849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Requête PUT</a:t>
              </a:r>
              <a:endPara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2060675" y="2661225"/>
              <a:ext cx="70800" cy="232800"/>
            </a:xfrm>
            <a:prstGeom prst="rect">
              <a:avLst/>
            </a:prstGeom>
            <a:solidFill>
              <a:srgbClr val="77DFC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3725325" y="2661225"/>
              <a:ext cx="70800" cy="232800"/>
            </a:xfrm>
            <a:prstGeom prst="rect">
              <a:avLst/>
            </a:prstGeom>
            <a:solidFill>
              <a:srgbClr val="F4433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2060675" y="2661225"/>
              <a:ext cx="1736400" cy="6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831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1"/>
          <p:cNvSpPr txBox="1"/>
          <p:nvPr>
            <p:ph idx="12" type="sldNum"/>
          </p:nvPr>
        </p:nvSpPr>
        <p:spPr>
          <a:xfrm>
            <a:off x="8590351" y="4663200"/>
            <a:ext cx="459300" cy="393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35" name="Google Shape;435;p31"/>
          <p:cNvGrpSpPr/>
          <p:nvPr/>
        </p:nvGrpSpPr>
        <p:grpSpPr>
          <a:xfrm>
            <a:off x="1557145" y="2034025"/>
            <a:ext cx="6029706" cy="1075447"/>
            <a:chOff x="1557145" y="2034025"/>
            <a:chExt cx="6029706" cy="1075447"/>
          </a:xfrm>
        </p:grpSpPr>
        <p:sp>
          <p:nvSpPr>
            <p:cNvPr id="436" name="Google Shape;436;p31"/>
            <p:cNvSpPr txBox="1"/>
            <p:nvPr/>
          </p:nvSpPr>
          <p:spPr>
            <a:xfrm>
              <a:off x="4271550" y="2034025"/>
              <a:ext cx="3315300" cy="5988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3600">
                  <a:solidFill>
                    <a:srgbClr val="FFFF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Application</a:t>
              </a:r>
              <a:endParaRPr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437" name="Google Shape;437;p31"/>
            <p:cNvSpPr txBox="1"/>
            <p:nvPr/>
          </p:nvSpPr>
          <p:spPr>
            <a:xfrm>
              <a:off x="1557145" y="2143775"/>
              <a:ext cx="2412900" cy="931500"/>
            </a:xfrm>
            <a:prstGeom prst="rect">
              <a:avLst/>
            </a:prstGeom>
            <a:noFill/>
            <a:ln>
              <a:noFill/>
            </a:ln>
            <a:effectLst>
              <a:outerShdw blurRad="114300" rotWithShape="0" algn="bl" dir="6360000" dist="28575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6000">
                  <a:solidFill>
                    <a:srgbClr val="FFFF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04</a:t>
              </a:r>
              <a:endParaRPr sz="60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438" name="Google Shape;438;p31"/>
            <p:cNvSpPr txBox="1"/>
            <p:nvPr/>
          </p:nvSpPr>
          <p:spPr>
            <a:xfrm>
              <a:off x="4271545" y="2576925"/>
              <a:ext cx="3068700" cy="4647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rgbClr val="77DFC6"/>
                  </a:solidFill>
                  <a:latin typeface="Lato"/>
                  <a:ea typeface="Lato"/>
                  <a:cs typeface="Lato"/>
                  <a:sym typeface="Lato"/>
                </a:rPr>
                <a:t>Analyse de la solution mobile </a:t>
              </a:r>
              <a:endParaRPr sz="1300">
                <a:solidFill>
                  <a:srgbClr val="77DFC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439" name="Google Shape;439;p31"/>
            <p:cNvCxnSpPr/>
            <p:nvPr/>
          </p:nvCxnSpPr>
          <p:spPr>
            <a:xfrm>
              <a:off x="4119625" y="2109572"/>
              <a:ext cx="0" cy="999900"/>
            </a:xfrm>
            <a:prstGeom prst="straightConnector1">
              <a:avLst/>
            </a:prstGeom>
            <a:noFill/>
            <a:ln cap="flat" cmpd="sng" w="9525">
              <a:solidFill>
                <a:srgbClr val="77DFC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83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590351" y="4663200"/>
            <a:ext cx="459300" cy="393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4" name="Google Shape;64;p14"/>
          <p:cNvGrpSpPr/>
          <p:nvPr/>
        </p:nvGrpSpPr>
        <p:grpSpPr>
          <a:xfrm>
            <a:off x="725838" y="1770700"/>
            <a:ext cx="2067000" cy="2084975"/>
            <a:chOff x="725838" y="1770700"/>
            <a:chExt cx="2067000" cy="2084975"/>
          </a:xfrm>
        </p:grpSpPr>
        <p:sp>
          <p:nvSpPr>
            <p:cNvPr id="65" name="Google Shape;65;p14"/>
            <p:cNvSpPr txBox="1"/>
            <p:nvPr/>
          </p:nvSpPr>
          <p:spPr>
            <a:xfrm>
              <a:off x="1017425" y="1770700"/>
              <a:ext cx="1483800" cy="7239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36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01</a:t>
              </a:r>
              <a:endParaRPr sz="3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cxnSp>
          <p:nvCxnSpPr>
            <p:cNvPr id="66" name="Google Shape;66;p14"/>
            <p:cNvCxnSpPr/>
            <p:nvPr/>
          </p:nvCxnSpPr>
          <p:spPr>
            <a:xfrm>
              <a:off x="1616843" y="2546150"/>
              <a:ext cx="285000" cy="0"/>
            </a:xfrm>
            <a:prstGeom prst="straightConnector1">
              <a:avLst/>
            </a:prstGeom>
            <a:noFill/>
            <a:ln cap="flat" cmpd="sng" w="9525">
              <a:solidFill>
                <a:srgbClr val="77DFC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cxnSp>
        <p:sp>
          <p:nvSpPr>
            <p:cNvPr id="67" name="Google Shape;67;p14"/>
            <p:cNvSpPr txBox="1"/>
            <p:nvPr/>
          </p:nvSpPr>
          <p:spPr>
            <a:xfrm>
              <a:off x="725838" y="2781675"/>
              <a:ext cx="2067000" cy="5904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Introduction</a:t>
              </a:r>
              <a:endParaRPr b="1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8" name="Google Shape;68;p14"/>
            <p:cNvSpPr txBox="1"/>
            <p:nvPr/>
          </p:nvSpPr>
          <p:spPr>
            <a:xfrm>
              <a:off x="790813" y="3265275"/>
              <a:ext cx="1852500" cy="5904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Présentation de l’architecture globale</a:t>
              </a:r>
              <a:endParaRPr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69" name="Google Shape;69;p14"/>
          <p:cNvGrpSpPr/>
          <p:nvPr/>
        </p:nvGrpSpPr>
        <p:grpSpPr>
          <a:xfrm>
            <a:off x="2682638" y="1770700"/>
            <a:ext cx="2067000" cy="2084975"/>
            <a:chOff x="2682638" y="1770700"/>
            <a:chExt cx="2067000" cy="2084975"/>
          </a:xfrm>
        </p:grpSpPr>
        <p:sp>
          <p:nvSpPr>
            <p:cNvPr id="70" name="Google Shape;70;p14"/>
            <p:cNvSpPr txBox="1"/>
            <p:nvPr/>
          </p:nvSpPr>
          <p:spPr>
            <a:xfrm>
              <a:off x="2974238" y="1770700"/>
              <a:ext cx="1483800" cy="7239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36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02</a:t>
              </a:r>
              <a:endParaRPr sz="3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cxnSp>
          <p:nvCxnSpPr>
            <p:cNvPr id="71" name="Google Shape;71;p14"/>
            <p:cNvCxnSpPr/>
            <p:nvPr/>
          </p:nvCxnSpPr>
          <p:spPr>
            <a:xfrm>
              <a:off x="3573531" y="2546150"/>
              <a:ext cx="285000" cy="0"/>
            </a:xfrm>
            <a:prstGeom prst="straightConnector1">
              <a:avLst/>
            </a:prstGeom>
            <a:noFill/>
            <a:ln cap="flat" cmpd="sng" w="9525">
              <a:solidFill>
                <a:srgbClr val="77DFC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cxnSp>
        <p:sp>
          <p:nvSpPr>
            <p:cNvPr id="72" name="Google Shape;72;p14"/>
            <p:cNvSpPr txBox="1"/>
            <p:nvPr/>
          </p:nvSpPr>
          <p:spPr>
            <a:xfrm>
              <a:off x="2682638" y="2781675"/>
              <a:ext cx="2067000" cy="5904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IoT</a:t>
              </a:r>
              <a:endParaRPr b="1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2789788" y="3265275"/>
              <a:ext cx="1852500" cy="5904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Implémentation de l’IoT dans le projet</a:t>
              </a:r>
              <a:endParaRPr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74" name="Google Shape;74;p14"/>
          <p:cNvGrpSpPr/>
          <p:nvPr/>
        </p:nvGrpSpPr>
        <p:grpSpPr>
          <a:xfrm>
            <a:off x="4497238" y="1770700"/>
            <a:ext cx="2067000" cy="2084975"/>
            <a:chOff x="4497238" y="1770700"/>
            <a:chExt cx="2067000" cy="2084975"/>
          </a:xfrm>
        </p:grpSpPr>
        <p:sp>
          <p:nvSpPr>
            <p:cNvPr id="75" name="Google Shape;75;p14"/>
            <p:cNvSpPr txBox="1"/>
            <p:nvPr/>
          </p:nvSpPr>
          <p:spPr>
            <a:xfrm>
              <a:off x="4788951" y="1770700"/>
              <a:ext cx="1483800" cy="7239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36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03</a:t>
              </a:r>
              <a:endParaRPr sz="3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cxnSp>
          <p:nvCxnSpPr>
            <p:cNvPr id="76" name="Google Shape;76;p14"/>
            <p:cNvCxnSpPr/>
            <p:nvPr/>
          </p:nvCxnSpPr>
          <p:spPr>
            <a:xfrm>
              <a:off x="5388244" y="2546150"/>
              <a:ext cx="285000" cy="0"/>
            </a:xfrm>
            <a:prstGeom prst="straightConnector1">
              <a:avLst/>
            </a:prstGeom>
            <a:noFill/>
            <a:ln cap="flat" cmpd="sng" w="9525">
              <a:solidFill>
                <a:srgbClr val="77DFC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cxnSp>
        <p:sp>
          <p:nvSpPr>
            <p:cNvPr id="77" name="Google Shape;77;p14"/>
            <p:cNvSpPr txBox="1"/>
            <p:nvPr/>
          </p:nvSpPr>
          <p:spPr>
            <a:xfrm>
              <a:off x="4497238" y="2781675"/>
              <a:ext cx="2067000" cy="5904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API</a:t>
              </a:r>
              <a:endParaRPr b="1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4604488" y="3265275"/>
              <a:ext cx="1852500" cy="5904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Fonctionnalités</a:t>
              </a:r>
              <a:r>
                <a:rPr lang="fr" sz="13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 apportées par l’API Java</a:t>
              </a:r>
              <a:endParaRPr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79" name="Google Shape;79;p14"/>
          <p:cNvGrpSpPr/>
          <p:nvPr/>
        </p:nvGrpSpPr>
        <p:grpSpPr>
          <a:xfrm>
            <a:off x="6351163" y="1770700"/>
            <a:ext cx="2067000" cy="2084975"/>
            <a:chOff x="6351163" y="1770700"/>
            <a:chExt cx="2067000" cy="2084975"/>
          </a:xfrm>
        </p:grpSpPr>
        <p:sp>
          <p:nvSpPr>
            <p:cNvPr id="80" name="Google Shape;80;p14"/>
            <p:cNvSpPr txBox="1"/>
            <p:nvPr/>
          </p:nvSpPr>
          <p:spPr>
            <a:xfrm>
              <a:off x="6642751" y="1770700"/>
              <a:ext cx="1483800" cy="7239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36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04</a:t>
              </a:r>
              <a:endParaRPr sz="3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cxnSp>
          <p:nvCxnSpPr>
            <p:cNvPr id="81" name="Google Shape;81;p14"/>
            <p:cNvCxnSpPr/>
            <p:nvPr/>
          </p:nvCxnSpPr>
          <p:spPr>
            <a:xfrm>
              <a:off x="7242044" y="2546150"/>
              <a:ext cx="285000" cy="0"/>
            </a:xfrm>
            <a:prstGeom prst="straightConnector1">
              <a:avLst/>
            </a:prstGeom>
            <a:noFill/>
            <a:ln cap="flat" cmpd="sng" w="9525">
              <a:solidFill>
                <a:srgbClr val="77DFC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cxnSp>
        <p:sp>
          <p:nvSpPr>
            <p:cNvPr id="82" name="Google Shape;82;p14"/>
            <p:cNvSpPr txBox="1"/>
            <p:nvPr/>
          </p:nvSpPr>
          <p:spPr>
            <a:xfrm>
              <a:off x="6351163" y="2781675"/>
              <a:ext cx="2067000" cy="5904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Application</a:t>
              </a:r>
              <a:endParaRPr b="1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3" name="Google Shape;83;p14"/>
            <p:cNvSpPr txBox="1"/>
            <p:nvPr/>
          </p:nvSpPr>
          <p:spPr>
            <a:xfrm>
              <a:off x="6458288" y="3265275"/>
              <a:ext cx="1852500" cy="5904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Analyse de la solution mobile </a:t>
              </a:r>
              <a:endParaRPr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831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2"/>
          <p:cNvSpPr txBox="1"/>
          <p:nvPr/>
        </p:nvSpPr>
        <p:spPr>
          <a:xfrm>
            <a:off x="360000" y="188400"/>
            <a:ext cx="4064100" cy="52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Mobile - Choix technologique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5" name="Google Shape;445;p32"/>
          <p:cNvSpPr txBox="1"/>
          <p:nvPr>
            <p:ph idx="12" type="sldNum"/>
          </p:nvPr>
        </p:nvSpPr>
        <p:spPr>
          <a:xfrm>
            <a:off x="8590351" y="4663200"/>
            <a:ext cx="459300" cy="393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46" name="Google Shape;4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75" y="1198188"/>
            <a:ext cx="8171648" cy="3363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831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3"/>
          <p:cNvSpPr txBox="1"/>
          <p:nvPr/>
        </p:nvSpPr>
        <p:spPr>
          <a:xfrm>
            <a:off x="360000" y="188400"/>
            <a:ext cx="4064100" cy="52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Organisation du code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2" name="Google Shape;452;p33"/>
          <p:cNvSpPr txBox="1"/>
          <p:nvPr>
            <p:ph idx="12" type="sldNum"/>
          </p:nvPr>
        </p:nvSpPr>
        <p:spPr>
          <a:xfrm>
            <a:off x="8590351" y="4663200"/>
            <a:ext cx="459300" cy="393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53" name="Google Shape;4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613" y="1204511"/>
            <a:ext cx="6190776" cy="3170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831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4"/>
          <p:cNvSpPr txBox="1"/>
          <p:nvPr/>
        </p:nvSpPr>
        <p:spPr>
          <a:xfrm>
            <a:off x="360000" y="188400"/>
            <a:ext cx="4064100" cy="52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Widgets - </a:t>
            </a:r>
            <a:r>
              <a:rPr lang="fr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Gestion de l’état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9" name="Google Shape;459;p34"/>
          <p:cNvSpPr txBox="1"/>
          <p:nvPr>
            <p:ph idx="12" type="sldNum"/>
          </p:nvPr>
        </p:nvSpPr>
        <p:spPr>
          <a:xfrm>
            <a:off x="8590351" y="4663200"/>
            <a:ext cx="459300" cy="393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60" name="Google Shape;460;p34"/>
          <p:cNvGrpSpPr/>
          <p:nvPr/>
        </p:nvGrpSpPr>
        <p:grpSpPr>
          <a:xfrm>
            <a:off x="1080000" y="1460025"/>
            <a:ext cx="6566100" cy="523200"/>
            <a:chOff x="1080000" y="1460025"/>
            <a:chExt cx="6566100" cy="523200"/>
          </a:xfrm>
        </p:grpSpPr>
        <p:sp>
          <p:nvSpPr>
            <p:cNvPr id="461" name="Google Shape;461;p34"/>
            <p:cNvSpPr txBox="1"/>
            <p:nvPr/>
          </p:nvSpPr>
          <p:spPr>
            <a:xfrm>
              <a:off x="1080000" y="1460025"/>
              <a:ext cx="2332500" cy="523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2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StatelessWidget</a:t>
              </a:r>
              <a:endParaRPr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2" name="Google Shape;462;p34"/>
            <p:cNvSpPr txBox="1"/>
            <p:nvPr/>
          </p:nvSpPr>
          <p:spPr>
            <a:xfrm>
              <a:off x="4860000" y="1460025"/>
              <a:ext cx="2786100" cy="523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2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StatefulWidget</a:t>
              </a:r>
              <a:endParaRPr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463" name="Google Shape;463;p34"/>
          <p:cNvSpPr txBox="1"/>
          <p:nvPr/>
        </p:nvSpPr>
        <p:spPr>
          <a:xfrm>
            <a:off x="4860005" y="2470050"/>
            <a:ext cx="4240500" cy="203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class StatefulExample extends </a:t>
            </a:r>
            <a:r>
              <a:rPr lang="fr" sz="1000">
                <a:solidFill>
                  <a:srgbClr val="77DFC6"/>
                </a:solidFill>
                <a:latin typeface="Lato"/>
                <a:ea typeface="Lato"/>
                <a:cs typeface="Lato"/>
                <a:sym typeface="Lato"/>
              </a:rPr>
              <a:t>StatefulWidget</a:t>
            </a:r>
            <a:r>
              <a:rPr lang="f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{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@override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_StatefulExampleState createState() =&gt; _StatefulExampleState();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class _StatefulExampleState </a:t>
            </a:r>
            <a:r>
              <a:rPr lang="fr" sz="1000">
                <a:solidFill>
                  <a:srgbClr val="77DFC6"/>
                </a:solidFill>
                <a:latin typeface="Lato"/>
                <a:ea typeface="Lato"/>
                <a:cs typeface="Lato"/>
                <a:sym typeface="Lato"/>
              </a:rPr>
              <a:t>extends State&lt;StatefulExample&gt;</a:t>
            </a:r>
            <a:r>
              <a:rPr lang="f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{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@override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Widget build(BuildContext context) {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return Container( );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}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4" name="Google Shape;464;p34"/>
          <p:cNvSpPr txBox="1"/>
          <p:nvPr/>
        </p:nvSpPr>
        <p:spPr>
          <a:xfrm>
            <a:off x="1080000" y="2470050"/>
            <a:ext cx="3025500" cy="1262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class StatelessExample extends </a:t>
            </a:r>
            <a:r>
              <a:rPr lang="fr" sz="1000">
                <a:solidFill>
                  <a:srgbClr val="77DFC6"/>
                </a:solidFill>
                <a:latin typeface="Lato"/>
                <a:ea typeface="Lato"/>
                <a:cs typeface="Lato"/>
                <a:sym typeface="Lato"/>
              </a:rPr>
              <a:t>StatelessWidget</a:t>
            </a:r>
            <a:r>
              <a:rPr lang="f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{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@override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Widget build(BuildContext context) {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return Container(  );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}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831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5"/>
          <p:cNvSpPr txBox="1"/>
          <p:nvPr>
            <p:ph idx="12" type="sldNum"/>
          </p:nvPr>
        </p:nvSpPr>
        <p:spPr>
          <a:xfrm>
            <a:off x="8590351" y="4663200"/>
            <a:ext cx="459300" cy="393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0" name="Google Shape;470;p35"/>
          <p:cNvSpPr txBox="1"/>
          <p:nvPr/>
        </p:nvSpPr>
        <p:spPr>
          <a:xfrm>
            <a:off x="720000" y="1382200"/>
            <a:ext cx="49623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Barre de recherche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>
                <a:solidFill>
                  <a:srgbClr val="FFFFFF"/>
                </a:solidFill>
              </a:rPr>
              <a:t>Favoris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fr">
                <a:solidFill>
                  <a:schemeClr val="lt1"/>
                </a:solidFill>
              </a:rPr>
              <a:t>Refresh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fr">
                <a:solidFill>
                  <a:schemeClr val="lt1"/>
                </a:solidFill>
              </a:rPr>
              <a:t>Interaction en live avec les devices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fr">
                <a:solidFill>
                  <a:schemeClr val="lt1"/>
                </a:solidFill>
              </a:rPr>
              <a:t>Full CRUD sur les sites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fr">
                <a:solidFill>
                  <a:schemeClr val="lt1"/>
                </a:solidFill>
              </a:rPr>
              <a:t>Full CRUD sur les rooms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fr">
                <a:solidFill>
                  <a:schemeClr val="lt1"/>
                </a:solidFill>
              </a:rPr>
              <a:t>Modifications des liaisons avec les sensors et devices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fr">
                <a:solidFill>
                  <a:schemeClr val="lt1"/>
                </a:solidFill>
              </a:rPr>
              <a:t>Création et suppression d’événements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1" name="Google Shape;471;p35"/>
          <p:cNvSpPr txBox="1"/>
          <p:nvPr/>
        </p:nvSpPr>
        <p:spPr>
          <a:xfrm>
            <a:off x="360000" y="188400"/>
            <a:ext cx="4064100" cy="52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Fonctionnalités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831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6"/>
          <p:cNvSpPr txBox="1"/>
          <p:nvPr/>
        </p:nvSpPr>
        <p:spPr>
          <a:xfrm>
            <a:off x="360000" y="188400"/>
            <a:ext cx="4823700" cy="52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Logique des formulaires - </a:t>
            </a:r>
            <a:r>
              <a:rPr lang="fr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Diagramme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7" name="Google Shape;477;p36"/>
          <p:cNvSpPr txBox="1"/>
          <p:nvPr>
            <p:ph idx="12" type="sldNum"/>
          </p:nvPr>
        </p:nvSpPr>
        <p:spPr>
          <a:xfrm>
            <a:off x="8590351" y="4663200"/>
            <a:ext cx="459300" cy="393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8" name="Google Shape;478;p36"/>
          <p:cNvSpPr/>
          <p:nvPr/>
        </p:nvSpPr>
        <p:spPr>
          <a:xfrm>
            <a:off x="931082" y="1142068"/>
            <a:ext cx="246600" cy="2466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9" name="Google Shape;479;p36"/>
          <p:cNvGrpSpPr/>
          <p:nvPr/>
        </p:nvGrpSpPr>
        <p:grpSpPr>
          <a:xfrm>
            <a:off x="630037" y="1388668"/>
            <a:ext cx="848700" cy="847307"/>
            <a:chOff x="630037" y="1388668"/>
            <a:chExt cx="848700" cy="847307"/>
          </a:xfrm>
        </p:grpSpPr>
        <p:cxnSp>
          <p:nvCxnSpPr>
            <p:cNvPr id="480" name="Google Shape;480;p36"/>
            <p:cNvCxnSpPr>
              <a:stCxn id="478" idx="4"/>
              <a:endCxn id="481" idx="0"/>
            </p:cNvCxnSpPr>
            <p:nvPr/>
          </p:nvCxnSpPr>
          <p:spPr>
            <a:xfrm>
              <a:off x="1054382" y="1388668"/>
              <a:ext cx="0" cy="3993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sp>
          <p:nvSpPr>
            <p:cNvPr id="481" name="Google Shape;481;p36"/>
            <p:cNvSpPr/>
            <p:nvPr/>
          </p:nvSpPr>
          <p:spPr>
            <a:xfrm>
              <a:off x="630037" y="1788075"/>
              <a:ext cx="848700" cy="447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Vérification des inputs</a:t>
              </a:r>
              <a:endPara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82" name="Google Shape;482;p36"/>
          <p:cNvGrpSpPr/>
          <p:nvPr/>
        </p:nvGrpSpPr>
        <p:grpSpPr>
          <a:xfrm>
            <a:off x="630035" y="1265475"/>
            <a:ext cx="2337890" cy="3109050"/>
            <a:chOff x="630035" y="1265475"/>
            <a:chExt cx="2337890" cy="3109050"/>
          </a:xfrm>
        </p:grpSpPr>
        <p:cxnSp>
          <p:nvCxnSpPr>
            <p:cNvPr id="483" name="Google Shape;483;p36"/>
            <p:cNvCxnSpPr>
              <a:stCxn id="481" idx="2"/>
              <a:endCxn id="484" idx="0"/>
            </p:cNvCxnSpPr>
            <p:nvPr/>
          </p:nvCxnSpPr>
          <p:spPr>
            <a:xfrm>
              <a:off x="1054387" y="2235975"/>
              <a:ext cx="0" cy="3225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sp>
          <p:nvSpPr>
            <p:cNvPr id="484" name="Google Shape;484;p36"/>
            <p:cNvSpPr/>
            <p:nvPr/>
          </p:nvSpPr>
          <p:spPr>
            <a:xfrm>
              <a:off x="900252" y="2558452"/>
              <a:ext cx="308232" cy="308232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5" name="Google Shape;485;p36"/>
            <p:cNvCxnSpPr>
              <a:stCxn id="484" idx="2"/>
              <a:endCxn id="486" idx="0"/>
            </p:cNvCxnSpPr>
            <p:nvPr/>
          </p:nvCxnSpPr>
          <p:spPr>
            <a:xfrm>
              <a:off x="1054368" y="2866684"/>
              <a:ext cx="0" cy="10599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sp>
          <p:nvSpPr>
            <p:cNvPr id="487" name="Google Shape;487;p36"/>
            <p:cNvSpPr txBox="1"/>
            <p:nvPr/>
          </p:nvSpPr>
          <p:spPr>
            <a:xfrm>
              <a:off x="1095562" y="3023400"/>
              <a:ext cx="708300" cy="4311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chemeClr val="lt1"/>
                  </a:solidFill>
                </a:rPr>
                <a:t>[Inputs </a:t>
              </a:r>
              <a:endParaRPr sz="8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chemeClr val="lt1"/>
                  </a:solidFill>
                </a:rPr>
                <a:t>invalides]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488" name="Google Shape;488;p36"/>
            <p:cNvCxnSpPr>
              <a:stCxn id="484" idx="3"/>
              <a:endCxn id="489" idx="1"/>
            </p:cNvCxnSpPr>
            <p:nvPr/>
          </p:nvCxnSpPr>
          <p:spPr>
            <a:xfrm>
              <a:off x="1208484" y="2712568"/>
              <a:ext cx="812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sp>
          <p:nvSpPr>
            <p:cNvPr id="490" name="Google Shape;490;p36"/>
            <p:cNvSpPr txBox="1"/>
            <p:nvPr/>
          </p:nvSpPr>
          <p:spPr>
            <a:xfrm>
              <a:off x="1146063" y="2363675"/>
              <a:ext cx="874800" cy="3078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chemeClr val="lt1"/>
                  </a:solidFill>
                </a:rPr>
                <a:t>[Inputs valides]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630035" y="3926625"/>
              <a:ext cx="848700" cy="447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Affichage des erreurs</a:t>
              </a:r>
              <a:endPara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491" name="Google Shape;491;p36"/>
            <p:cNvCxnSpPr>
              <a:stCxn id="486" idx="1"/>
              <a:endCxn id="478" idx="2"/>
            </p:cNvCxnSpPr>
            <p:nvPr/>
          </p:nvCxnSpPr>
          <p:spPr>
            <a:xfrm flipH="1" rot="10800000">
              <a:off x="630035" y="1265475"/>
              <a:ext cx="300900" cy="2885100"/>
            </a:xfrm>
            <a:prstGeom prst="bentConnector3">
              <a:avLst>
                <a:gd fmla="val -79138" name="adj1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sp>
          <p:nvSpPr>
            <p:cNvPr id="489" name="Google Shape;489;p36"/>
            <p:cNvSpPr/>
            <p:nvPr/>
          </p:nvSpPr>
          <p:spPr>
            <a:xfrm>
              <a:off x="2020825" y="2488613"/>
              <a:ext cx="947100" cy="447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Récupération des entrées du formulaire</a:t>
              </a:r>
              <a:endPara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92" name="Google Shape;492;p36"/>
          <p:cNvGrpSpPr/>
          <p:nvPr/>
        </p:nvGrpSpPr>
        <p:grpSpPr>
          <a:xfrm>
            <a:off x="1916740" y="2936513"/>
            <a:ext cx="1155300" cy="711768"/>
            <a:chOff x="1916740" y="2936513"/>
            <a:chExt cx="1155300" cy="711768"/>
          </a:xfrm>
        </p:grpSpPr>
        <p:sp>
          <p:nvSpPr>
            <p:cNvPr id="493" name="Google Shape;493;p36"/>
            <p:cNvSpPr/>
            <p:nvPr/>
          </p:nvSpPr>
          <p:spPr>
            <a:xfrm>
              <a:off x="1916740" y="3200381"/>
              <a:ext cx="1155300" cy="447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Vérification du contexte </a:t>
              </a:r>
              <a:endPara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(édition / ajout)</a:t>
              </a:r>
              <a:endPara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494" name="Google Shape;494;p36"/>
            <p:cNvCxnSpPr>
              <a:stCxn id="489" idx="2"/>
              <a:endCxn id="493" idx="0"/>
            </p:cNvCxnSpPr>
            <p:nvPr/>
          </p:nvCxnSpPr>
          <p:spPr>
            <a:xfrm>
              <a:off x="2494375" y="2936513"/>
              <a:ext cx="0" cy="264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495" name="Google Shape;495;p36"/>
          <p:cNvGrpSpPr/>
          <p:nvPr/>
        </p:nvGrpSpPr>
        <p:grpSpPr>
          <a:xfrm>
            <a:off x="3072040" y="1765021"/>
            <a:ext cx="2839259" cy="1974347"/>
            <a:chOff x="3072040" y="1765021"/>
            <a:chExt cx="2839259" cy="1974347"/>
          </a:xfrm>
        </p:grpSpPr>
        <p:sp>
          <p:nvSpPr>
            <p:cNvPr id="496" name="Google Shape;496;p36"/>
            <p:cNvSpPr/>
            <p:nvPr/>
          </p:nvSpPr>
          <p:spPr>
            <a:xfrm>
              <a:off x="3780280" y="3277464"/>
              <a:ext cx="308232" cy="308232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6"/>
            <p:cNvSpPr txBox="1"/>
            <p:nvPr/>
          </p:nvSpPr>
          <p:spPr>
            <a:xfrm>
              <a:off x="3934395" y="2712564"/>
              <a:ext cx="579600" cy="3078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chemeClr val="lt1"/>
                  </a:solidFill>
                </a:rPr>
                <a:t>[Edition]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498" name="Google Shape;498;p36"/>
            <p:cNvCxnSpPr>
              <a:stCxn id="493" idx="3"/>
              <a:endCxn id="496" idx="1"/>
            </p:cNvCxnSpPr>
            <p:nvPr/>
          </p:nvCxnSpPr>
          <p:spPr>
            <a:xfrm>
              <a:off x="3072040" y="3424331"/>
              <a:ext cx="708300" cy="72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sp>
          <p:nvSpPr>
            <p:cNvPr id="499" name="Google Shape;499;p36"/>
            <p:cNvSpPr txBox="1"/>
            <p:nvPr/>
          </p:nvSpPr>
          <p:spPr>
            <a:xfrm>
              <a:off x="4088523" y="3431568"/>
              <a:ext cx="501000" cy="3078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chemeClr val="lt1"/>
                  </a:solidFill>
                </a:rPr>
                <a:t>[Ajout]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4854099" y="3207584"/>
              <a:ext cx="1057200" cy="447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Création du père &amp; récupération de son id</a:t>
              </a:r>
              <a:endPara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501" name="Google Shape;501;p36"/>
            <p:cNvCxnSpPr>
              <a:stCxn id="496" idx="3"/>
              <a:endCxn id="500" idx="1"/>
            </p:cNvCxnSpPr>
            <p:nvPr/>
          </p:nvCxnSpPr>
          <p:spPr>
            <a:xfrm>
              <a:off x="4088512" y="3431580"/>
              <a:ext cx="7656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sp>
          <p:nvSpPr>
            <p:cNvPr id="502" name="Google Shape;502;p36"/>
            <p:cNvSpPr/>
            <p:nvPr/>
          </p:nvSpPr>
          <p:spPr>
            <a:xfrm>
              <a:off x="3405778" y="1765021"/>
              <a:ext cx="1057200" cy="447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Comparaison des enfants initiaux à ceux du formulaire</a:t>
              </a:r>
              <a:endPara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503" name="Google Shape;503;p36"/>
            <p:cNvCxnSpPr>
              <a:stCxn id="496" idx="0"/>
              <a:endCxn id="502" idx="2"/>
            </p:cNvCxnSpPr>
            <p:nvPr/>
          </p:nvCxnSpPr>
          <p:spPr>
            <a:xfrm rot="10800000">
              <a:off x="3934396" y="2213064"/>
              <a:ext cx="0" cy="1064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504" name="Google Shape;504;p36"/>
          <p:cNvGrpSpPr/>
          <p:nvPr/>
        </p:nvGrpSpPr>
        <p:grpSpPr>
          <a:xfrm>
            <a:off x="4462978" y="1534400"/>
            <a:ext cx="2896633" cy="1520813"/>
            <a:chOff x="4462978" y="1534400"/>
            <a:chExt cx="2896633" cy="1520813"/>
          </a:xfrm>
        </p:grpSpPr>
        <p:sp>
          <p:nvSpPr>
            <p:cNvPr id="505" name="Google Shape;505;p36"/>
            <p:cNvSpPr/>
            <p:nvPr/>
          </p:nvSpPr>
          <p:spPr>
            <a:xfrm>
              <a:off x="5228581" y="1834859"/>
              <a:ext cx="308232" cy="308232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6302412" y="2488607"/>
              <a:ext cx="1057200" cy="447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Update</a:t>
              </a:r>
              <a:r>
                <a:rPr lang="fr" sz="8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 du père</a:t>
              </a:r>
              <a:endPara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507" name="Google Shape;507;p36"/>
            <p:cNvCxnSpPr>
              <a:stCxn id="502" idx="3"/>
              <a:endCxn id="505" idx="1"/>
            </p:cNvCxnSpPr>
            <p:nvPr/>
          </p:nvCxnSpPr>
          <p:spPr>
            <a:xfrm>
              <a:off x="4462978" y="1988971"/>
              <a:ext cx="7656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sp>
          <p:nvSpPr>
            <p:cNvPr id="508" name="Google Shape;508;p36"/>
            <p:cNvSpPr txBox="1"/>
            <p:nvPr/>
          </p:nvSpPr>
          <p:spPr>
            <a:xfrm>
              <a:off x="4900838" y="2747413"/>
              <a:ext cx="1223400" cy="3078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chemeClr val="lt1"/>
                  </a:solidFill>
                </a:rPr>
                <a:t>[Initiaux tous présents</a:t>
              </a:r>
              <a:r>
                <a:rPr lang="fr" sz="800">
                  <a:solidFill>
                    <a:schemeClr val="lt1"/>
                  </a:solidFill>
                </a:rPr>
                <a:t>]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509" name="Google Shape;509;p36"/>
            <p:cNvSpPr txBox="1"/>
            <p:nvPr/>
          </p:nvSpPr>
          <p:spPr>
            <a:xfrm>
              <a:off x="5229488" y="1534400"/>
              <a:ext cx="1155300" cy="3078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chemeClr val="lt1"/>
                  </a:solidFill>
                </a:rPr>
                <a:t>[Initiaux manquants]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6298803" y="1765037"/>
              <a:ext cx="1057200" cy="447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Demander confirmation</a:t>
              </a:r>
              <a:endPara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511" name="Google Shape;511;p36"/>
            <p:cNvCxnSpPr>
              <a:stCxn id="505" idx="2"/>
              <a:endCxn id="506" idx="1"/>
            </p:cNvCxnSpPr>
            <p:nvPr/>
          </p:nvCxnSpPr>
          <p:spPr>
            <a:xfrm flipH="1" rot="-5400000">
              <a:off x="5557897" y="1967891"/>
              <a:ext cx="569400" cy="919800"/>
            </a:xfrm>
            <a:prstGeom prst="bentConnector2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512" name="Google Shape;512;p36"/>
            <p:cNvCxnSpPr>
              <a:stCxn id="505" idx="3"/>
              <a:endCxn id="510" idx="1"/>
            </p:cNvCxnSpPr>
            <p:nvPr/>
          </p:nvCxnSpPr>
          <p:spPr>
            <a:xfrm>
              <a:off x="5536813" y="1988975"/>
              <a:ext cx="7620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513" name="Google Shape;513;p36"/>
          <p:cNvGrpSpPr/>
          <p:nvPr/>
        </p:nvGrpSpPr>
        <p:grpSpPr>
          <a:xfrm>
            <a:off x="1177682" y="1265368"/>
            <a:ext cx="8020606" cy="1671148"/>
            <a:chOff x="1177682" y="1265368"/>
            <a:chExt cx="8020606" cy="1671148"/>
          </a:xfrm>
        </p:grpSpPr>
        <p:sp>
          <p:nvSpPr>
            <p:cNvPr id="514" name="Google Shape;514;p36"/>
            <p:cNvSpPr/>
            <p:nvPr/>
          </p:nvSpPr>
          <p:spPr>
            <a:xfrm>
              <a:off x="7795849" y="2488616"/>
              <a:ext cx="917100" cy="447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Suppression des enfants sélectionnés</a:t>
              </a:r>
              <a:endPara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8100268" y="1834859"/>
              <a:ext cx="308232" cy="308232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6"/>
            <p:cNvSpPr txBox="1"/>
            <p:nvPr/>
          </p:nvSpPr>
          <p:spPr>
            <a:xfrm>
              <a:off x="8254395" y="1341289"/>
              <a:ext cx="579600" cy="3078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chemeClr val="lt1"/>
                  </a:solidFill>
                </a:rPr>
                <a:t>[Refus]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517" name="Google Shape;517;p36"/>
            <p:cNvCxnSpPr>
              <a:stCxn id="478" idx="6"/>
              <a:endCxn id="515" idx="0"/>
            </p:cNvCxnSpPr>
            <p:nvPr/>
          </p:nvCxnSpPr>
          <p:spPr>
            <a:xfrm>
              <a:off x="1177682" y="1265368"/>
              <a:ext cx="7076700" cy="569400"/>
            </a:xfrm>
            <a:prstGeom prst="bentConnector2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triangl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518" name="Google Shape;518;p36"/>
            <p:cNvCxnSpPr>
              <a:stCxn id="510" idx="3"/>
              <a:endCxn id="515" idx="1"/>
            </p:cNvCxnSpPr>
            <p:nvPr/>
          </p:nvCxnSpPr>
          <p:spPr>
            <a:xfrm>
              <a:off x="7356003" y="1988987"/>
              <a:ext cx="744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519" name="Google Shape;519;p36"/>
            <p:cNvCxnSpPr>
              <a:stCxn id="515" idx="2"/>
              <a:endCxn id="514" idx="0"/>
            </p:cNvCxnSpPr>
            <p:nvPr/>
          </p:nvCxnSpPr>
          <p:spPr>
            <a:xfrm>
              <a:off x="8254384" y="2143091"/>
              <a:ext cx="0" cy="345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sp>
          <p:nvSpPr>
            <p:cNvPr id="520" name="Google Shape;520;p36"/>
            <p:cNvSpPr txBox="1"/>
            <p:nvPr/>
          </p:nvSpPr>
          <p:spPr>
            <a:xfrm>
              <a:off x="8301588" y="2112750"/>
              <a:ext cx="896700" cy="3078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chemeClr val="lt1"/>
                  </a:solidFill>
                </a:rPr>
                <a:t>[Acceptation]</a:t>
              </a:r>
              <a:endParaRPr sz="800">
                <a:solidFill>
                  <a:schemeClr val="lt1"/>
                </a:solidFill>
              </a:endParaRPr>
            </a:p>
          </p:txBody>
        </p:sp>
      </p:grpSp>
      <p:grpSp>
        <p:nvGrpSpPr>
          <p:cNvPr id="521" name="Google Shape;521;p36"/>
          <p:cNvGrpSpPr/>
          <p:nvPr/>
        </p:nvGrpSpPr>
        <p:grpSpPr>
          <a:xfrm>
            <a:off x="6372474" y="2712566"/>
            <a:ext cx="1423375" cy="1314713"/>
            <a:chOff x="6372474" y="2712566"/>
            <a:chExt cx="1423375" cy="1314713"/>
          </a:xfrm>
        </p:grpSpPr>
        <p:sp>
          <p:nvSpPr>
            <p:cNvPr id="522" name="Google Shape;522;p36"/>
            <p:cNvSpPr/>
            <p:nvPr/>
          </p:nvSpPr>
          <p:spPr>
            <a:xfrm>
              <a:off x="6372474" y="3211578"/>
              <a:ext cx="917100" cy="447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Update ou ajout des enfants</a:t>
              </a:r>
              <a:endPara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523" name="Google Shape;523;p36"/>
            <p:cNvCxnSpPr>
              <a:stCxn id="514" idx="1"/>
              <a:endCxn id="506" idx="3"/>
            </p:cNvCxnSpPr>
            <p:nvPr/>
          </p:nvCxnSpPr>
          <p:spPr>
            <a:xfrm rot="10800000">
              <a:off x="7359649" y="2712566"/>
              <a:ext cx="436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524" name="Google Shape;524;p36"/>
            <p:cNvCxnSpPr>
              <a:stCxn id="506" idx="2"/>
              <a:endCxn id="522" idx="0"/>
            </p:cNvCxnSpPr>
            <p:nvPr/>
          </p:nvCxnSpPr>
          <p:spPr>
            <a:xfrm>
              <a:off x="6831012" y="2936507"/>
              <a:ext cx="0" cy="2751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525" name="Google Shape;525;p36"/>
            <p:cNvCxnSpPr>
              <a:stCxn id="522" idx="2"/>
              <a:endCxn id="526" idx="0"/>
            </p:cNvCxnSpPr>
            <p:nvPr/>
          </p:nvCxnSpPr>
          <p:spPr>
            <a:xfrm>
              <a:off x="6831024" y="3659478"/>
              <a:ext cx="0" cy="3678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527" name="Google Shape;527;p36"/>
          <p:cNvGrpSpPr/>
          <p:nvPr/>
        </p:nvGrpSpPr>
        <p:grpSpPr>
          <a:xfrm>
            <a:off x="4915847" y="3655484"/>
            <a:ext cx="2038454" cy="719045"/>
            <a:chOff x="4915847" y="3655484"/>
            <a:chExt cx="2038454" cy="719045"/>
          </a:xfrm>
        </p:grpSpPr>
        <p:sp>
          <p:nvSpPr>
            <p:cNvPr id="526" name="Google Shape;526;p36"/>
            <p:cNvSpPr/>
            <p:nvPr/>
          </p:nvSpPr>
          <p:spPr>
            <a:xfrm>
              <a:off x="6707701" y="4027287"/>
              <a:ext cx="246600" cy="246600"/>
            </a:xfrm>
            <a:prstGeom prst="ellipse">
              <a:avLst/>
            </a:prstGeom>
            <a:solidFill>
              <a:srgbClr val="22283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4915847" y="3926629"/>
              <a:ext cx="917100" cy="447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Ajout des enfants au père</a:t>
              </a:r>
              <a:endPara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529" name="Google Shape;529;p36"/>
            <p:cNvCxnSpPr>
              <a:stCxn id="500" idx="2"/>
              <a:endCxn id="528" idx="0"/>
            </p:cNvCxnSpPr>
            <p:nvPr/>
          </p:nvCxnSpPr>
          <p:spPr>
            <a:xfrm flipH="1">
              <a:off x="5374299" y="3655484"/>
              <a:ext cx="8400" cy="2712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530" name="Google Shape;530;p36"/>
            <p:cNvCxnSpPr>
              <a:stCxn id="528" idx="3"/>
              <a:endCxn id="526" idx="2"/>
            </p:cNvCxnSpPr>
            <p:nvPr/>
          </p:nvCxnSpPr>
          <p:spPr>
            <a:xfrm>
              <a:off x="5832947" y="4150579"/>
              <a:ext cx="8748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831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37"/>
          <p:cNvGrpSpPr/>
          <p:nvPr/>
        </p:nvGrpSpPr>
        <p:grpSpPr>
          <a:xfrm>
            <a:off x="4781187" y="2629137"/>
            <a:ext cx="3997221" cy="1062778"/>
            <a:chOff x="4781187" y="2629137"/>
            <a:chExt cx="3997221" cy="1062778"/>
          </a:xfrm>
        </p:grpSpPr>
        <p:sp>
          <p:nvSpPr>
            <p:cNvPr id="536" name="Google Shape;536;p37"/>
            <p:cNvSpPr/>
            <p:nvPr/>
          </p:nvSpPr>
          <p:spPr>
            <a:xfrm>
              <a:off x="4781187" y="2757652"/>
              <a:ext cx="1736465" cy="851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6357737" y="2629137"/>
              <a:ext cx="342198" cy="342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 rot="5400000">
              <a:off x="6279600" y="3324243"/>
              <a:ext cx="498468" cy="55132"/>
            </a:xfrm>
            <a:prstGeom prst="rect">
              <a:avLst/>
            </a:prstGeom>
            <a:solidFill>
              <a:srgbClr val="77DFC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7"/>
            <p:cNvSpPr txBox="1"/>
            <p:nvPr/>
          </p:nvSpPr>
          <p:spPr>
            <a:xfrm>
              <a:off x="6556402" y="3322342"/>
              <a:ext cx="2222006" cy="3695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Affichage sur l’UI</a:t>
              </a:r>
              <a:endPara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540" name="Google Shape;540;p37"/>
          <p:cNvSpPr txBox="1"/>
          <p:nvPr/>
        </p:nvSpPr>
        <p:spPr>
          <a:xfrm>
            <a:off x="360000" y="188400"/>
            <a:ext cx="4743000" cy="52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Traitement </a:t>
            </a:r>
            <a:r>
              <a:rPr lang="fr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 données - Application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1" name="Google Shape;541;p37"/>
          <p:cNvSpPr txBox="1"/>
          <p:nvPr>
            <p:ph idx="12" type="sldNum"/>
          </p:nvPr>
        </p:nvSpPr>
        <p:spPr>
          <a:xfrm>
            <a:off x="8590351" y="4663200"/>
            <a:ext cx="459300" cy="393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42" name="Google Shape;542;p37"/>
          <p:cNvGrpSpPr/>
          <p:nvPr/>
        </p:nvGrpSpPr>
        <p:grpSpPr>
          <a:xfrm>
            <a:off x="3044722" y="1817779"/>
            <a:ext cx="3958470" cy="1153540"/>
            <a:chOff x="3044722" y="1817779"/>
            <a:chExt cx="3958470" cy="1153540"/>
          </a:xfrm>
        </p:grpSpPr>
        <p:sp>
          <p:nvSpPr>
            <p:cNvPr id="543" name="Google Shape;543;p37"/>
            <p:cNvSpPr/>
            <p:nvPr/>
          </p:nvSpPr>
          <p:spPr>
            <a:xfrm>
              <a:off x="3044722" y="2757636"/>
              <a:ext cx="1736465" cy="851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4580272" y="2629121"/>
              <a:ext cx="342198" cy="342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 rot="5400000">
              <a:off x="4480452" y="2207366"/>
              <a:ext cx="541814" cy="55132"/>
            </a:xfrm>
            <a:prstGeom prst="rect">
              <a:avLst/>
            </a:prstGeom>
            <a:solidFill>
              <a:srgbClr val="77DFC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7"/>
            <p:cNvSpPr txBox="1"/>
            <p:nvPr/>
          </p:nvSpPr>
          <p:spPr>
            <a:xfrm>
              <a:off x="4781187" y="1817779"/>
              <a:ext cx="2222006" cy="553981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Transformation </a:t>
              </a:r>
              <a:endPara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en objets</a:t>
              </a:r>
              <a:endPara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547" name="Google Shape;547;p37"/>
          <p:cNvGrpSpPr/>
          <p:nvPr/>
        </p:nvGrpSpPr>
        <p:grpSpPr>
          <a:xfrm>
            <a:off x="1178817" y="2629121"/>
            <a:ext cx="4087911" cy="1062794"/>
            <a:chOff x="1178817" y="2629121"/>
            <a:chExt cx="4087911" cy="1062794"/>
          </a:xfrm>
        </p:grpSpPr>
        <p:sp>
          <p:nvSpPr>
            <p:cNvPr id="548" name="Google Shape;548;p37"/>
            <p:cNvSpPr/>
            <p:nvPr/>
          </p:nvSpPr>
          <p:spPr>
            <a:xfrm>
              <a:off x="1178817" y="2757636"/>
              <a:ext cx="1736465" cy="851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2802807" y="2629121"/>
              <a:ext cx="342198" cy="342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 rot="5400000">
              <a:off x="2730758" y="3318160"/>
              <a:ext cx="486301" cy="55132"/>
            </a:xfrm>
            <a:prstGeom prst="rect">
              <a:avLst/>
            </a:prstGeom>
            <a:solidFill>
              <a:srgbClr val="77DFC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44336"/>
                </a:solidFill>
              </a:endParaRPr>
            </a:p>
          </p:txBody>
        </p:sp>
        <p:sp>
          <p:nvSpPr>
            <p:cNvPr id="551" name="Google Shape;551;p37"/>
            <p:cNvSpPr txBox="1"/>
            <p:nvPr/>
          </p:nvSpPr>
          <p:spPr>
            <a:xfrm>
              <a:off x="3044722" y="3322342"/>
              <a:ext cx="2222006" cy="3695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Parsing des données</a:t>
              </a:r>
              <a:endPara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552" name="Google Shape;552;p37"/>
          <p:cNvGrpSpPr/>
          <p:nvPr/>
        </p:nvGrpSpPr>
        <p:grpSpPr>
          <a:xfrm>
            <a:off x="6306432" y="265261"/>
            <a:ext cx="2513573" cy="943764"/>
            <a:chOff x="5567975" y="130008"/>
            <a:chExt cx="3451288" cy="1295845"/>
          </a:xfrm>
        </p:grpSpPr>
        <p:sp>
          <p:nvSpPr>
            <p:cNvPr id="553" name="Google Shape;553;p37"/>
            <p:cNvSpPr/>
            <p:nvPr/>
          </p:nvSpPr>
          <p:spPr>
            <a:xfrm>
              <a:off x="7266063" y="752607"/>
              <a:ext cx="1284000" cy="672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47000">
                  <a:schemeClr val="lt1"/>
                </a:gs>
                <a:gs pos="100000">
                  <a:srgbClr val="77DFC6"/>
                </a:gs>
              </a:gsLst>
              <a:lin ang="0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5750550" y="752613"/>
              <a:ext cx="1370100" cy="67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8509325" y="651225"/>
              <a:ext cx="270000" cy="270000"/>
            </a:xfrm>
            <a:prstGeom prst="ellipse">
              <a:avLst/>
            </a:prstGeom>
            <a:solidFill>
              <a:srgbClr val="77DFC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5567975" y="651213"/>
              <a:ext cx="270000" cy="27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7058850" y="651213"/>
              <a:ext cx="270000" cy="27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7"/>
            <p:cNvSpPr txBox="1"/>
            <p:nvPr/>
          </p:nvSpPr>
          <p:spPr>
            <a:xfrm>
              <a:off x="5750550" y="130008"/>
              <a:ext cx="1753200" cy="507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Traitement IoT</a:t>
              </a:r>
              <a:endPara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9" name="Google Shape;559;p37"/>
            <p:cNvSpPr txBox="1"/>
            <p:nvPr/>
          </p:nvSpPr>
          <p:spPr>
            <a:xfrm>
              <a:off x="7266063" y="918553"/>
              <a:ext cx="1753200" cy="507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Traitement API</a:t>
              </a:r>
              <a:endPara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0" name="Google Shape;560;p37"/>
            <p:cNvSpPr/>
            <p:nvPr/>
          </p:nvSpPr>
          <p:spPr>
            <a:xfrm rot="5400000">
              <a:off x="7033200" y="1150475"/>
              <a:ext cx="321300" cy="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 rot="5400000">
              <a:off x="5542325" y="362150"/>
              <a:ext cx="321300" cy="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37"/>
          <p:cNvGrpSpPr/>
          <p:nvPr/>
        </p:nvGrpSpPr>
        <p:grpSpPr>
          <a:xfrm>
            <a:off x="982592" y="1817779"/>
            <a:ext cx="2420671" cy="1153540"/>
            <a:chOff x="982592" y="1817779"/>
            <a:chExt cx="2420671" cy="1153540"/>
          </a:xfrm>
        </p:grpSpPr>
        <p:sp>
          <p:nvSpPr>
            <p:cNvPr id="563" name="Google Shape;563;p37"/>
            <p:cNvSpPr/>
            <p:nvPr/>
          </p:nvSpPr>
          <p:spPr>
            <a:xfrm>
              <a:off x="982592" y="2629121"/>
              <a:ext cx="342198" cy="342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7"/>
            <p:cNvSpPr/>
            <p:nvPr/>
          </p:nvSpPr>
          <p:spPr>
            <a:xfrm rot="5400000">
              <a:off x="876694" y="2201224"/>
              <a:ext cx="553981" cy="55132"/>
            </a:xfrm>
            <a:prstGeom prst="rect">
              <a:avLst/>
            </a:prstGeom>
            <a:solidFill>
              <a:srgbClr val="77DFC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44336"/>
                </a:solidFill>
              </a:endParaRPr>
            </a:p>
          </p:txBody>
        </p:sp>
        <p:sp>
          <p:nvSpPr>
            <p:cNvPr id="565" name="Google Shape;565;p37"/>
            <p:cNvSpPr txBox="1"/>
            <p:nvPr/>
          </p:nvSpPr>
          <p:spPr>
            <a:xfrm>
              <a:off x="1181257" y="1817779"/>
              <a:ext cx="2222006" cy="553981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Réception des données format JSON</a:t>
              </a:r>
              <a:endPara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831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8"/>
          <p:cNvSpPr txBox="1"/>
          <p:nvPr/>
        </p:nvSpPr>
        <p:spPr>
          <a:xfrm>
            <a:off x="360000" y="188400"/>
            <a:ext cx="4064100" cy="52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Confort utilisateur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1" name="Google Shape;571;p38"/>
          <p:cNvSpPr txBox="1"/>
          <p:nvPr>
            <p:ph idx="12" type="sldNum"/>
          </p:nvPr>
        </p:nvSpPr>
        <p:spPr>
          <a:xfrm>
            <a:off x="8590351" y="4663200"/>
            <a:ext cx="459300" cy="393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72" name="Google Shape;572;p38"/>
          <p:cNvGrpSpPr/>
          <p:nvPr/>
        </p:nvGrpSpPr>
        <p:grpSpPr>
          <a:xfrm>
            <a:off x="1065100" y="969900"/>
            <a:ext cx="2034900" cy="1089525"/>
            <a:chOff x="1065100" y="969900"/>
            <a:chExt cx="2034900" cy="1089525"/>
          </a:xfrm>
        </p:grpSpPr>
        <p:sp>
          <p:nvSpPr>
            <p:cNvPr id="573" name="Google Shape;573;p38"/>
            <p:cNvSpPr txBox="1"/>
            <p:nvPr/>
          </p:nvSpPr>
          <p:spPr>
            <a:xfrm>
              <a:off x="1065100" y="969900"/>
              <a:ext cx="2034900" cy="400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Affichage des données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1236625" y="1495700"/>
              <a:ext cx="1437300" cy="2457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1236625" y="1813725"/>
              <a:ext cx="1437300" cy="2457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38"/>
          <p:cNvGrpSpPr/>
          <p:nvPr/>
        </p:nvGrpSpPr>
        <p:grpSpPr>
          <a:xfrm>
            <a:off x="1092538" y="2269950"/>
            <a:ext cx="1980000" cy="819300"/>
            <a:chOff x="1092538" y="2269950"/>
            <a:chExt cx="1980000" cy="819300"/>
          </a:xfrm>
        </p:grpSpPr>
        <p:sp>
          <p:nvSpPr>
            <p:cNvPr id="577" name="Google Shape;577;p38"/>
            <p:cNvSpPr txBox="1"/>
            <p:nvPr/>
          </p:nvSpPr>
          <p:spPr>
            <a:xfrm>
              <a:off x="1092538" y="2269950"/>
              <a:ext cx="1980000" cy="400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Attrait</a:t>
              </a:r>
              <a:r>
                <a:rPr lang="fr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 des couleurs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1251538" y="2935050"/>
              <a:ext cx="165300" cy="154200"/>
            </a:xfrm>
            <a:prstGeom prst="ellipse">
              <a:avLst/>
            </a:prstGeom>
            <a:solidFill>
              <a:srgbClr val="2E323A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1556838" y="2935050"/>
              <a:ext cx="165300" cy="154200"/>
            </a:xfrm>
            <a:prstGeom prst="ellipse">
              <a:avLst/>
            </a:prstGeom>
            <a:solidFill>
              <a:srgbClr val="0B0D1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1862138" y="2935050"/>
              <a:ext cx="165300" cy="154200"/>
            </a:xfrm>
            <a:prstGeom prst="ellipse">
              <a:avLst/>
            </a:prstGeom>
            <a:solidFill>
              <a:srgbClr val="22283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2167438" y="2935050"/>
              <a:ext cx="165300" cy="154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2472738" y="2935050"/>
              <a:ext cx="165300" cy="154200"/>
            </a:xfrm>
            <a:prstGeom prst="ellipse">
              <a:avLst/>
            </a:prstGeom>
            <a:solidFill>
              <a:srgbClr val="F4433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2778038" y="2935050"/>
              <a:ext cx="165300" cy="154200"/>
            </a:xfrm>
            <a:prstGeom prst="ellipse">
              <a:avLst/>
            </a:prstGeom>
            <a:solidFill>
              <a:srgbClr val="4CAF5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4" name="Google Shape;584;p38"/>
          <p:cNvGrpSpPr/>
          <p:nvPr/>
        </p:nvGrpSpPr>
        <p:grpSpPr>
          <a:xfrm>
            <a:off x="1080000" y="3412275"/>
            <a:ext cx="2432100" cy="1281501"/>
            <a:chOff x="1080000" y="3412275"/>
            <a:chExt cx="2432100" cy="1281501"/>
          </a:xfrm>
        </p:grpSpPr>
        <p:sp>
          <p:nvSpPr>
            <p:cNvPr id="585" name="Google Shape;585;p38"/>
            <p:cNvSpPr txBox="1"/>
            <p:nvPr/>
          </p:nvSpPr>
          <p:spPr>
            <a:xfrm>
              <a:off x="1080000" y="3412275"/>
              <a:ext cx="2432100" cy="400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I</a:t>
              </a:r>
              <a:r>
                <a:rPr lang="fr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cônes</a:t>
              </a:r>
              <a:r>
                <a:rPr lang="fr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 conventionnelles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586" name="Google Shape;586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51550" y="3976125"/>
              <a:ext cx="270000" cy="270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587" name="Google Shape;587;p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23000" y="3983113"/>
              <a:ext cx="270000" cy="270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588" name="Google Shape;588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708725" y="3979163"/>
              <a:ext cx="270000" cy="270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589" name="Google Shape;589;p3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194450" y="3979175"/>
              <a:ext cx="270000" cy="270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590" name="Google Shape;590;p3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178619" y="4415890"/>
              <a:ext cx="270000" cy="270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591" name="Google Shape;591;p3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251554" y="4387275"/>
              <a:ext cx="270000" cy="270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592" name="Google Shape;592;p38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222996" y="4423776"/>
              <a:ext cx="270000" cy="270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593" name="Google Shape;593;p38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737265" y="3964865"/>
              <a:ext cx="270000" cy="270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594" name="Google Shape;594;p3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1737275" y="4387275"/>
              <a:ext cx="270000" cy="270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595" name="Google Shape;595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2692898" y="4415878"/>
              <a:ext cx="270000" cy="270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grpSp>
        <p:nvGrpSpPr>
          <p:cNvPr id="596" name="Google Shape;596;p38"/>
          <p:cNvGrpSpPr/>
          <p:nvPr/>
        </p:nvGrpSpPr>
        <p:grpSpPr>
          <a:xfrm>
            <a:off x="5400000" y="1958663"/>
            <a:ext cx="2143800" cy="865050"/>
            <a:chOff x="5400000" y="1958663"/>
            <a:chExt cx="2143800" cy="865050"/>
          </a:xfrm>
        </p:grpSpPr>
        <p:sp>
          <p:nvSpPr>
            <p:cNvPr id="597" name="Google Shape;597;p38"/>
            <p:cNvSpPr txBox="1"/>
            <p:nvPr/>
          </p:nvSpPr>
          <p:spPr>
            <a:xfrm>
              <a:off x="5400000" y="1958663"/>
              <a:ext cx="2143800" cy="400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Sélections en évidence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5629700" y="2578013"/>
              <a:ext cx="832800" cy="245700"/>
            </a:xfrm>
            <a:prstGeom prst="roundRect">
              <a:avLst>
                <a:gd fmla="val 16667" name="adj"/>
              </a:avLst>
            </a:prstGeom>
            <a:solidFill>
              <a:srgbClr val="4CAF5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on</a:t>
              </a: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6600650" y="2578013"/>
              <a:ext cx="832800" cy="245700"/>
            </a:xfrm>
            <a:prstGeom prst="roundRect">
              <a:avLst>
                <a:gd fmla="val 16667" name="adj"/>
              </a:avLst>
            </a:prstGeom>
            <a:solidFill>
              <a:srgbClr val="2E323A"/>
            </a:solidFill>
            <a:ln>
              <a:noFill/>
            </a:ln>
            <a:effectLst>
              <a:outerShdw blurRad="57150" rotWithShape="0" algn="bl" dir="5400000" dist="19050">
                <a:srgbClr val="0B0D1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</a:rPr>
                <a:t>off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600" name="Google Shape;600;p38"/>
          <p:cNvGrpSpPr/>
          <p:nvPr/>
        </p:nvGrpSpPr>
        <p:grpSpPr>
          <a:xfrm>
            <a:off x="5378700" y="3089250"/>
            <a:ext cx="2844550" cy="2032350"/>
            <a:chOff x="5378700" y="3089250"/>
            <a:chExt cx="2844550" cy="2032350"/>
          </a:xfrm>
        </p:grpSpPr>
        <p:sp>
          <p:nvSpPr>
            <p:cNvPr id="601" name="Google Shape;601;p38"/>
            <p:cNvSpPr txBox="1"/>
            <p:nvPr/>
          </p:nvSpPr>
          <p:spPr>
            <a:xfrm>
              <a:off x="5378700" y="3089250"/>
              <a:ext cx="2730000" cy="400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Positionnement intuitif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602" name="Google Shape;602;p3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702375" y="3797400"/>
              <a:ext cx="270000" cy="270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603" name="Google Shape;603;p3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7702373" y="4326428"/>
              <a:ext cx="270000" cy="270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604" name="Google Shape;604;p38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 rot="10800000">
              <a:off x="5888800" y="3797400"/>
              <a:ext cx="270000" cy="270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605" name="Google Shape;605;p38"/>
            <p:cNvSpPr/>
            <p:nvPr/>
          </p:nvSpPr>
          <p:spPr>
            <a:xfrm>
              <a:off x="5888800" y="4151413"/>
              <a:ext cx="2072700" cy="17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6" name="Google Shape;606;p38"/>
            <p:cNvGrpSpPr/>
            <p:nvPr/>
          </p:nvGrpSpPr>
          <p:grpSpPr>
            <a:xfrm>
              <a:off x="5627050" y="3705000"/>
              <a:ext cx="2596200" cy="1416600"/>
              <a:chOff x="5627050" y="3705000"/>
              <a:chExt cx="2596200" cy="1416600"/>
            </a:xfrm>
          </p:grpSpPr>
          <p:sp>
            <p:nvSpPr>
              <p:cNvPr id="607" name="Google Shape;607;p38"/>
              <p:cNvSpPr/>
              <p:nvPr/>
            </p:nvSpPr>
            <p:spPr>
              <a:xfrm>
                <a:off x="5741650" y="3705000"/>
                <a:ext cx="2367000" cy="1351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38"/>
              <p:cNvSpPr/>
              <p:nvPr/>
            </p:nvSpPr>
            <p:spPr>
              <a:xfrm>
                <a:off x="5627050" y="4798500"/>
                <a:ext cx="2596200" cy="323100"/>
              </a:xfrm>
              <a:prstGeom prst="rect">
                <a:avLst/>
              </a:prstGeom>
              <a:solidFill>
                <a:srgbClr val="2228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9" name="Google Shape;609;p38"/>
          <p:cNvGrpSpPr/>
          <p:nvPr/>
        </p:nvGrpSpPr>
        <p:grpSpPr>
          <a:xfrm>
            <a:off x="5400000" y="969900"/>
            <a:ext cx="3099900" cy="980238"/>
            <a:chOff x="5400000" y="969900"/>
            <a:chExt cx="3099900" cy="980238"/>
          </a:xfrm>
        </p:grpSpPr>
        <p:sp>
          <p:nvSpPr>
            <p:cNvPr id="610" name="Google Shape;610;p38"/>
            <p:cNvSpPr txBox="1"/>
            <p:nvPr/>
          </p:nvSpPr>
          <p:spPr>
            <a:xfrm>
              <a:off x="5400000" y="969900"/>
              <a:ext cx="2687400" cy="400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Bulles d’information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611" name="Google Shape;611;p38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5629700" y="1483550"/>
              <a:ext cx="270000" cy="270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612" name="Google Shape;612;p38"/>
            <p:cNvSpPr txBox="1"/>
            <p:nvPr/>
          </p:nvSpPr>
          <p:spPr>
            <a:xfrm>
              <a:off x="6100598" y="1457000"/>
              <a:ext cx="1242300" cy="3231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900">
                  <a:solidFill>
                    <a:srgbClr val="F44336"/>
                  </a:solidFill>
                  <a:latin typeface="Lato"/>
                  <a:ea typeface="Lato"/>
                  <a:cs typeface="Lato"/>
                  <a:sym typeface="Lato"/>
                </a:rPr>
                <a:t>This field is required.</a:t>
              </a:r>
              <a:endParaRPr sz="900">
                <a:solidFill>
                  <a:srgbClr val="F4433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613" name="Google Shape;613;p38"/>
            <p:cNvGrpSpPr/>
            <p:nvPr/>
          </p:nvGrpSpPr>
          <p:grpSpPr>
            <a:xfrm>
              <a:off x="7543800" y="1378638"/>
              <a:ext cx="956100" cy="571500"/>
              <a:chOff x="7433450" y="1387100"/>
              <a:chExt cx="956100" cy="571500"/>
            </a:xfrm>
          </p:grpSpPr>
          <p:sp>
            <p:nvSpPr>
              <p:cNvPr id="614" name="Google Shape;614;p38"/>
              <p:cNvSpPr/>
              <p:nvPr/>
            </p:nvSpPr>
            <p:spPr>
              <a:xfrm>
                <a:off x="7433450" y="1387100"/>
                <a:ext cx="956100" cy="571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38"/>
              <p:cNvSpPr txBox="1"/>
              <p:nvPr/>
            </p:nvSpPr>
            <p:spPr>
              <a:xfrm>
                <a:off x="7467325" y="1619900"/>
                <a:ext cx="383100" cy="338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00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yes</a:t>
                </a:r>
                <a:endParaRPr sz="10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16" name="Google Shape;616;p38"/>
              <p:cNvSpPr txBox="1"/>
              <p:nvPr/>
            </p:nvSpPr>
            <p:spPr>
              <a:xfrm>
                <a:off x="8006450" y="1619900"/>
                <a:ext cx="383100" cy="338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00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no</a:t>
                </a:r>
                <a:endParaRPr sz="10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17" name="Google Shape;617;p38"/>
              <p:cNvSpPr txBox="1"/>
              <p:nvPr/>
            </p:nvSpPr>
            <p:spPr>
              <a:xfrm>
                <a:off x="7433450" y="1387100"/>
                <a:ext cx="956100" cy="3231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90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Are you sure ? </a:t>
                </a:r>
                <a:endParaRPr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831"/>
        </a:solidFill>
      </p:bgPr>
    </p:bg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9"/>
          <p:cNvSpPr txBox="1"/>
          <p:nvPr>
            <p:ph idx="12" type="sldNum"/>
          </p:nvPr>
        </p:nvSpPr>
        <p:spPr>
          <a:xfrm>
            <a:off x="8590351" y="4663200"/>
            <a:ext cx="459300" cy="393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3" name="Google Shape;623;p39"/>
          <p:cNvSpPr txBox="1"/>
          <p:nvPr/>
        </p:nvSpPr>
        <p:spPr>
          <a:xfrm>
            <a:off x="2539950" y="2146800"/>
            <a:ext cx="4064100" cy="64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Démonstration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831"/>
        </a:soli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0"/>
          <p:cNvSpPr txBox="1"/>
          <p:nvPr>
            <p:ph idx="12" type="sldNum"/>
          </p:nvPr>
        </p:nvSpPr>
        <p:spPr>
          <a:xfrm>
            <a:off x="8590351" y="4663200"/>
            <a:ext cx="459300" cy="393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9" name="Google Shape;629;p40"/>
          <p:cNvSpPr txBox="1"/>
          <p:nvPr/>
        </p:nvSpPr>
        <p:spPr>
          <a:xfrm>
            <a:off x="360000" y="222625"/>
            <a:ext cx="3104700" cy="52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Base de données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30" name="Google Shape;630;p40"/>
          <p:cNvGrpSpPr/>
          <p:nvPr/>
        </p:nvGrpSpPr>
        <p:grpSpPr>
          <a:xfrm>
            <a:off x="702000" y="1040695"/>
            <a:ext cx="1103400" cy="1143914"/>
            <a:chOff x="884400" y="2679895"/>
            <a:chExt cx="1103400" cy="1143914"/>
          </a:xfrm>
        </p:grpSpPr>
        <p:sp>
          <p:nvSpPr>
            <p:cNvPr id="631" name="Google Shape;631;p40"/>
            <p:cNvSpPr/>
            <p:nvPr/>
          </p:nvSpPr>
          <p:spPr>
            <a:xfrm>
              <a:off x="939778" y="3080089"/>
              <a:ext cx="992700" cy="2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884400" y="2700800"/>
              <a:ext cx="1103400" cy="11229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0"/>
            <p:cNvSpPr txBox="1"/>
            <p:nvPr/>
          </p:nvSpPr>
          <p:spPr>
            <a:xfrm>
              <a:off x="939776" y="2679895"/>
              <a:ext cx="992700" cy="400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</a:t>
              </a:r>
              <a:r>
                <a:rPr b="1" lang="fr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ites</a:t>
              </a:r>
              <a:endParaRPr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4" name="Google Shape;634;p40"/>
            <p:cNvSpPr txBox="1"/>
            <p:nvPr/>
          </p:nvSpPr>
          <p:spPr>
            <a:xfrm>
              <a:off x="884400" y="3100509"/>
              <a:ext cx="992700" cy="723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nom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image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635" name="Google Shape;635;p40"/>
          <p:cNvGrpSpPr/>
          <p:nvPr/>
        </p:nvGrpSpPr>
        <p:grpSpPr>
          <a:xfrm>
            <a:off x="1861900" y="1040700"/>
            <a:ext cx="2155600" cy="1543800"/>
            <a:chOff x="1861900" y="1040700"/>
            <a:chExt cx="2155600" cy="1543800"/>
          </a:xfrm>
        </p:grpSpPr>
        <p:grpSp>
          <p:nvGrpSpPr>
            <p:cNvPr id="636" name="Google Shape;636;p40"/>
            <p:cNvGrpSpPr/>
            <p:nvPr/>
          </p:nvGrpSpPr>
          <p:grpSpPr>
            <a:xfrm>
              <a:off x="2853500" y="1040700"/>
              <a:ext cx="1164000" cy="1543800"/>
              <a:chOff x="2664825" y="1460025"/>
              <a:chExt cx="1164000" cy="1543800"/>
            </a:xfrm>
          </p:grpSpPr>
          <p:sp>
            <p:nvSpPr>
              <p:cNvPr id="637" name="Google Shape;637;p40"/>
              <p:cNvSpPr/>
              <p:nvPr/>
            </p:nvSpPr>
            <p:spPr>
              <a:xfrm>
                <a:off x="2664825" y="1460025"/>
                <a:ext cx="1164000" cy="1543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40"/>
              <p:cNvSpPr txBox="1"/>
              <p:nvPr/>
            </p:nvSpPr>
            <p:spPr>
              <a:xfrm>
                <a:off x="2723175" y="1460030"/>
                <a:ext cx="1047300" cy="400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R</a:t>
                </a:r>
                <a:r>
                  <a:rPr b="1" lang="fr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ooms</a:t>
                </a:r>
                <a:endParaRPr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9" name="Google Shape;639;p40"/>
              <p:cNvSpPr/>
              <p:nvPr/>
            </p:nvSpPr>
            <p:spPr>
              <a:xfrm>
                <a:off x="2750478" y="1839814"/>
                <a:ext cx="992700" cy="20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40"/>
              <p:cNvSpPr txBox="1"/>
              <p:nvPr/>
            </p:nvSpPr>
            <p:spPr>
              <a:xfrm>
                <a:off x="2664825" y="1860225"/>
                <a:ext cx="1103400" cy="11436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fr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id site</a:t>
                </a:r>
                <a:endParaRPr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nom</a:t>
                </a:r>
                <a:endParaRPr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image</a:t>
                </a:r>
                <a:endParaRPr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description</a:t>
                </a:r>
                <a:endParaRPr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641" name="Google Shape;641;p40"/>
            <p:cNvSpPr/>
            <p:nvPr/>
          </p:nvSpPr>
          <p:spPr>
            <a:xfrm>
              <a:off x="1861900" y="1588200"/>
              <a:ext cx="935100" cy="4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40"/>
          <p:cNvGrpSpPr/>
          <p:nvPr/>
        </p:nvGrpSpPr>
        <p:grpSpPr>
          <a:xfrm>
            <a:off x="4074000" y="1040700"/>
            <a:ext cx="2051334" cy="1320300"/>
            <a:chOff x="4074000" y="1040700"/>
            <a:chExt cx="2051334" cy="1320300"/>
          </a:xfrm>
        </p:grpSpPr>
        <p:grpSp>
          <p:nvGrpSpPr>
            <p:cNvPr id="643" name="Google Shape;643;p40"/>
            <p:cNvGrpSpPr/>
            <p:nvPr/>
          </p:nvGrpSpPr>
          <p:grpSpPr>
            <a:xfrm>
              <a:off x="5021989" y="1040700"/>
              <a:ext cx="1103345" cy="1320300"/>
              <a:chOff x="4944700" y="1460025"/>
              <a:chExt cx="1286100" cy="1320300"/>
            </a:xfrm>
          </p:grpSpPr>
          <p:sp>
            <p:nvSpPr>
              <p:cNvPr id="644" name="Google Shape;644;p40"/>
              <p:cNvSpPr/>
              <p:nvPr/>
            </p:nvSpPr>
            <p:spPr>
              <a:xfrm>
                <a:off x="4944700" y="1460025"/>
                <a:ext cx="1286100" cy="13203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40"/>
              <p:cNvSpPr/>
              <p:nvPr/>
            </p:nvSpPr>
            <p:spPr>
              <a:xfrm>
                <a:off x="5009203" y="1884414"/>
                <a:ext cx="1157003" cy="20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40"/>
              <p:cNvSpPr txBox="1"/>
              <p:nvPr/>
            </p:nvSpPr>
            <p:spPr>
              <a:xfrm>
                <a:off x="5009200" y="1460025"/>
                <a:ext cx="962700" cy="400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S</a:t>
                </a:r>
                <a:r>
                  <a:rPr b="1" lang="fr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ensors</a:t>
                </a:r>
                <a:endParaRPr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7" name="Google Shape;647;p40"/>
              <p:cNvSpPr txBox="1"/>
              <p:nvPr/>
            </p:nvSpPr>
            <p:spPr>
              <a:xfrm>
                <a:off x="4944700" y="1884420"/>
                <a:ext cx="1103400" cy="895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fr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id room</a:t>
                </a:r>
                <a:endParaRPr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topic</a:t>
                </a:r>
                <a:endParaRPr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type</a:t>
                </a:r>
                <a:endParaRPr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648" name="Google Shape;648;p40"/>
            <p:cNvSpPr/>
            <p:nvPr/>
          </p:nvSpPr>
          <p:spPr>
            <a:xfrm>
              <a:off x="4074000" y="1588200"/>
              <a:ext cx="885900" cy="4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9" name="Google Shape;649;p40"/>
          <p:cNvGrpSpPr/>
          <p:nvPr/>
        </p:nvGrpSpPr>
        <p:grpSpPr>
          <a:xfrm>
            <a:off x="6202646" y="1030500"/>
            <a:ext cx="2458205" cy="1340700"/>
            <a:chOff x="6202575" y="1030491"/>
            <a:chExt cx="2239414" cy="1340700"/>
          </a:xfrm>
        </p:grpSpPr>
        <p:grpSp>
          <p:nvGrpSpPr>
            <p:cNvPr id="650" name="Google Shape;650;p40"/>
            <p:cNvGrpSpPr/>
            <p:nvPr/>
          </p:nvGrpSpPr>
          <p:grpSpPr>
            <a:xfrm>
              <a:off x="7052678" y="1030491"/>
              <a:ext cx="1389311" cy="1340700"/>
              <a:chOff x="6837338" y="2700800"/>
              <a:chExt cx="1437913" cy="1340700"/>
            </a:xfrm>
          </p:grpSpPr>
          <p:sp>
            <p:nvSpPr>
              <p:cNvPr id="651" name="Google Shape;651;p40"/>
              <p:cNvSpPr/>
              <p:nvPr/>
            </p:nvSpPr>
            <p:spPr>
              <a:xfrm>
                <a:off x="6837350" y="2700800"/>
                <a:ext cx="1437900" cy="13407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40"/>
              <p:cNvSpPr/>
              <p:nvPr/>
            </p:nvSpPr>
            <p:spPr>
              <a:xfrm>
                <a:off x="6908696" y="3125189"/>
                <a:ext cx="1279592" cy="20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40"/>
              <p:cNvSpPr txBox="1"/>
              <p:nvPr/>
            </p:nvSpPr>
            <p:spPr>
              <a:xfrm>
                <a:off x="6908748" y="2724995"/>
                <a:ext cx="1279500" cy="400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S</a:t>
                </a:r>
                <a:r>
                  <a:rPr b="1" lang="fr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ensor_values</a:t>
                </a:r>
                <a:endParaRPr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54" name="Google Shape;654;p40"/>
              <p:cNvSpPr txBox="1"/>
              <p:nvPr/>
            </p:nvSpPr>
            <p:spPr>
              <a:xfrm>
                <a:off x="6837338" y="3145595"/>
                <a:ext cx="1103400" cy="895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fr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id sensor</a:t>
                </a:r>
                <a:endParaRPr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date</a:t>
                </a:r>
                <a:endParaRPr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valeur</a:t>
                </a:r>
                <a:endParaRPr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655" name="Google Shape;655;p40"/>
            <p:cNvSpPr/>
            <p:nvPr/>
          </p:nvSpPr>
          <p:spPr>
            <a:xfrm>
              <a:off x="6202575" y="1588200"/>
              <a:ext cx="783000" cy="4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6" name="Google Shape;656;p40"/>
          <p:cNvGrpSpPr/>
          <p:nvPr/>
        </p:nvGrpSpPr>
        <p:grpSpPr>
          <a:xfrm>
            <a:off x="2853488" y="2652550"/>
            <a:ext cx="1103413" cy="2068050"/>
            <a:chOff x="2853488" y="2652550"/>
            <a:chExt cx="1103413" cy="2068050"/>
          </a:xfrm>
        </p:grpSpPr>
        <p:grpSp>
          <p:nvGrpSpPr>
            <p:cNvPr id="657" name="Google Shape;657;p40"/>
            <p:cNvGrpSpPr/>
            <p:nvPr/>
          </p:nvGrpSpPr>
          <p:grpSpPr>
            <a:xfrm>
              <a:off x="2853488" y="3125795"/>
              <a:ext cx="1103413" cy="1594805"/>
              <a:chOff x="2938963" y="3461920"/>
              <a:chExt cx="1103413" cy="1594805"/>
            </a:xfrm>
          </p:grpSpPr>
          <p:sp>
            <p:nvSpPr>
              <p:cNvPr id="658" name="Google Shape;658;p40"/>
              <p:cNvSpPr/>
              <p:nvPr/>
            </p:nvSpPr>
            <p:spPr>
              <a:xfrm>
                <a:off x="2938975" y="3461925"/>
                <a:ext cx="1103400" cy="1594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40"/>
              <p:cNvSpPr/>
              <p:nvPr/>
            </p:nvSpPr>
            <p:spPr>
              <a:xfrm>
                <a:off x="2994303" y="3886314"/>
                <a:ext cx="992647" cy="20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40"/>
              <p:cNvSpPr txBox="1"/>
              <p:nvPr/>
            </p:nvSpPr>
            <p:spPr>
              <a:xfrm>
                <a:off x="2938963" y="3461920"/>
                <a:ext cx="992647" cy="400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D</a:t>
                </a:r>
                <a:r>
                  <a:rPr b="1" lang="fr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evices</a:t>
                </a:r>
                <a:endParaRPr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61" name="Google Shape;661;p40"/>
              <p:cNvSpPr txBox="1"/>
              <p:nvPr/>
            </p:nvSpPr>
            <p:spPr>
              <a:xfrm>
                <a:off x="2938963" y="3906720"/>
                <a:ext cx="1103400" cy="11436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fr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id room</a:t>
                </a:r>
                <a:endParaRPr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nom</a:t>
                </a:r>
                <a:endParaRPr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état</a:t>
                </a:r>
                <a:endParaRPr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url</a:t>
                </a:r>
                <a:endParaRPr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662" name="Google Shape;662;p40"/>
            <p:cNvSpPr/>
            <p:nvPr/>
          </p:nvSpPr>
          <p:spPr>
            <a:xfrm rot="5400000">
              <a:off x="3215450" y="2817850"/>
              <a:ext cx="379500" cy="4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3" name="Google Shape;663;p40"/>
          <p:cNvGrpSpPr/>
          <p:nvPr/>
        </p:nvGrpSpPr>
        <p:grpSpPr>
          <a:xfrm>
            <a:off x="4021888" y="2427125"/>
            <a:ext cx="2103475" cy="2302375"/>
            <a:chOff x="4021888" y="2427125"/>
            <a:chExt cx="2103475" cy="2302375"/>
          </a:xfrm>
        </p:grpSpPr>
        <p:grpSp>
          <p:nvGrpSpPr>
            <p:cNvPr id="664" name="Google Shape;664;p40"/>
            <p:cNvGrpSpPr/>
            <p:nvPr/>
          </p:nvGrpSpPr>
          <p:grpSpPr>
            <a:xfrm>
              <a:off x="5021963" y="3116895"/>
              <a:ext cx="1103400" cy="1612605"/>
              <a:chOff x="4627750" y="3050595"/>
              <a:chExt cx="1103400" cy="1612605"/>
            </a:xfrm>
          </p:grpSpPr>
          <p:sp>
            <p:nvSpPr>
              <p:cNvPr id="665" name="Google Shape;665;p40"/>
              <p:cNvSpPr/>
              <p:nvPr/>
            </p:nvSpPr>
            <p:spPr>
              <a:xfrm>
                <a:off x="4627750" y="3050600"/>
                <a:ext cx="1103400" cy="1612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40"/>
              <p:cNvSpPr/>
              <p:nvPr/>
            </p:nvSpPr>
            <p:spPr>
              <a:xfrm>
                <a:off x="4683082" y="3474989"/>
                <a:ext cx="992700" cy="20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40"/>
              <p:cNvSpPr txBox="1"/>
              <p:nvPr/>
            </p:nvSpPr>
            <p:spPr>
              <a:xfrm>
                <a:off x="4683093" y="3050595"/>
                <a:ext cx="992700" cy="400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E</a:t>
                </a:r>
                <a:r>
                  <a:rPr b="1" lang="fr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vents</a:t>
                </a:r>
                <a:endParaRPr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68" name="Google Shape;668;p40"/>
              <p:cNvSpPr txBox="1"/>
              <p:nvPr/>
            </p:nvSpPr>
            <p:spPr>
              <a:xfrm>
                <a:off x="4627750" y="3519600"/>
                <a:ext cx="1103400" cy="11436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fr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id sensor</a:t>
                </a:r>
                <a:endParaRPr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id device</a:t>
                </a:r>
                <a:endParaRPr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nouvel état</a:t>
                </a:r>
                <a:endParaRPr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condition</a:t>
                </a:r>
                <a:endParaRPr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669" name="Google Shape;669;p40"/>
            <p:cNvSpPr/>
            <p:nvPr/>
          </p:nvSpPr>
          <p:spPr>
            <a:xfrm>
              <a:off x="4021888" y="3662375"/>
              <a:ext cx="935100" cy="4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 rot="5400000">
              <a:off x="5274275" y="2702075"/>
              <a:ext cx="598800" cy="4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831"/>
        </a:solidFill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" name="Google Shape;6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100" y="107850"/>
            <a:ext cx="6523807" cy="483870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83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590351" y="4663200"/>
            <a:ext cx="459300" cy="393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9" name="Google Shape;89;p15"/>
          <p:cNvGrpSpPr/>
          <p:nvPr/>
        </p:nvGrpSpPr>
        <p:grpSpPr>
          <a:xfrm>
            <a:off x="1557145" y="2034025"/>
            <a:ext cx="6029706" cy="1075447"/>
            <a:chOff x="1557145" y="2034025"/>
            <a:chExt cx="6029706" cy="1075447"/>
          </a:xfrm>
        </p:grpSpPr>
        <p:sp>
          <p:nvSpPr>
            <p:cNvPr id="90" name="Google Shape;90;p15"/>
            <p:cNvSpPr txBox="1"/>
            <p:nvPr/>
          </p:nvSpPr>
          <p:spPr>
            <a:xfrm>
              <a:off x="4271550" y="2034025"/>
              <a:ext cx="3315300" cy="5988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3600">
                  <a:solidFill>
                    <a:srgbClr val="FFFF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Introduction</a:t>
              </a:r>
              <a:endParaRPr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91" name="Google Shape;91;p15"/>
            <p:cNvSpPr txBox="1"/>
            <p:nvPr/>
          </p:nvSpPr>
          <p:spPr>
            <a:xfrm>
              <a:off x="1557145" y="2143775"/>
              <a:ext cx="2412900" cy="931500"/>
            </a:xfrm>
            <a:prstGeom prst="rect">
              <a:avLst/>
            </a:prstGeom>
            <a:noFill/>
            <a:ln>
              <a:noFill/>
            </a:ln>
            <a:effectLst>
              <a:outerShdw blurRad="114300" rotWithShape="0" algn="bl" dir="6360000" dist="28575">
                <a:srgbClr val="0B0D1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6000">
                  <a:solidFill>
                    <a:srgbClr val="FFFF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01</a:t>
              </a:r>
              <a:endParaRPr sz="60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92" name="Google Shape;92;p15"/>
            <p:cNvSpPr txBox="1"/>
            <p:nvPr/>
          </p:nvSpPr>
          <p:spPr>
            <a:xfrm>
              <a:off x="4271545" y="2576925"/>
              <a:ext cx="3068700" cy="4647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 sz="1300">
                  <a:solidFill>
                    <a:srgbClr val="77DFC6"/>
                  </a:solidFill>
                  <a:latin typeface="Lato"/>
                  <a:ea typeface="Lato"/>
                  <a:cs typeface="Lato"/>
                  <a:sym typeface="Lato"/>
                </a:rPr>
                <a:t>Présentation de l’architecture globale</a:t>
              </a:r>
              <a:endParaRPr sz="1300">
                <a:solidFill>
                  <a:srgbClr val="77DFC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93" name="Google Shape;93;p15"/>
            <p:cNvCxnSpPr/>
            <p:nvPr/>
          </p:nvCxnSpPr>
          <p:spPr>
            <a:xfrm>
              <a:off x="4119625" y="2109572"/>
              <a:ext cx="0" cy="999900"/>
            </a:xfrm>
            <a:prstGeom prst="straightConnector1">
              <a:avLst/>
            </a:prstGeom>
            <a:noFill/>
            <a:ln cap="flat" cmpd="sng" w="9525">
              <a:solidFill>
                <a:srgbClr val="77DFC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83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/>
          <p:nvPr/>
        </p:nvSpPr>
        <p:spPr>
          <a:xfrm>
            <a:off x="1707938" y="1135375"/>
            <a:ext cx="3077100" cy="1650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77DFC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590351" y="4663200"/>
            <a:ext cx="459300" cy="393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360000" y="188400"/>
            <a:ext cx="3927600" cy="52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Architecture globale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1262488" y="3432750"/>
            <a:ext cx="2650200" cy="1332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4433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399312">
            <a:off x="3263355" y="1947117"/>
            <a:ext cx="649270" cy="64927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3" name="Google Shape;1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399312">
            <a:off x="3655370" y="2193811"/>
            <a:ext cx="155825" cy="155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4" name="Google Shape;104;p16"/>
          <p:cNvSpPr/>
          <p:nvPr/>
        </p:nvSpPr>
        <p:spPr>
          <a:xfrm>
            <a:off x="4065038" y="1748350"/>
            <a:ext cx="255900" cy="335400"/>
          </a:xfrm>
          <a:prstGeom prst="can">
            <a:avLst>
              <a:gd fmla="val 39481" name="adj"/>
            </a:avLst>
          </a:prstGeom>
          <a:solidFill>
            <a:schemeClr val="lt1"/>
          </a:solidFill>
          <a:ln cap="flat" cmpd="sng" w="28575">
            <a:solidFill>
              <a:srgbClr val="22283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4499588" y="3432750"/>
            <a:ext cx="1929600" cy="1332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77DFC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" name="Google Shape;106;p16"/>
          <p:cNvGrpSpPr/>
          <p:nvPr/>
        </p:nvGrpSpPr>
        <p:grpSpPr>
          <a:xfrm>
            <a:off x="3484516" y="1437069"/>
            <a:ext cx="326695" cy="393618"/>
            <a:chOff x="702825" y="3940176"/>
            <a:chExt cx="628500" cy="757250"/>
          </a:xfrm>
        </p:grpSpPr>
        <p:pic>
          <p:nvPicPr>
            <p:cNvPr id="107" name="Google Shape;107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8125" y="4174225"/>
              <a:ext cx="523200" cy="523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108" name="Google Shape;108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02825" y="3940176"/>
              <a:ext cx="329400" cy="3294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109" name="Google Shape;109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32224" y="3969025"/>
              <a:ext cx="205200" cy="205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pic>
        <p:nvPicPr>
          <p:cNvPr id="110" name="Google Shape;11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330" y="2707150"/>
            <a:ext cx="649400" cy="64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1" name="Google Shape;11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54725" y="2129087"/>
            <a:ext cx="285300" cy="285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2" name="Google Shape;11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37713" y="2129063"/>
            <a:ext cx="285300" cy="285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3" name="Google Shape;113;p16"/>
          <p:cNvPicPr preferRelativeResize="0"/>
          <p:nvPr/>
        </p:nvPicPr>
        <p:blipFill rotWithShape="1">
          <a:blip r:embed="rId9">
            <a:alphaModFix/>
          </a:blip>
          <a:srcRect b="23588" l="0" r="0" t="0"/>
          <a:stretch/>
        </p:blipFill>
        <p:spPr>
          <a:xfrm>
            <a:off x="4003438" y="1342538"/>
            <a:ext cx="379075" cy="28531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399312">
            <a:off x="2725130" y="3774417"/>
            <a:ext cx="649270" cy="64927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399312">
            <a:off x="3112345" y="4021136"/>
            <a:ext cx="155825" cy="155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6" name="Google Shape;11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07825" y="3956400"/>
            <a:ext cx="285300" cy="285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7" name="Google Shape;11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43875" y="3956400"/>
            <a:ext cx="285300" cy="285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8" name="Google Shape;118;p16"/>
          <p:cNvSpPr txBox="1"/>
          <p:nvPr/>
        </p:nvSpPr>
        <p:spPr>
          <a:xfrm>
            <a:off x="3263288" y="3517400"/>
            <a:ext cx="379200" cy="49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?</a:t>
            </a:r>
            <a:endParaRPr sz="200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5867113" y="4088350"/>
            <a:ext cx="255900" cy="335400"/>
          </a:xfrm>
          <a:prstGeom prst="can">
            <a:avLst>
              <a:gd fmla="val 39481" name="adj"/>
            </a:avLst>
          </a:prstGeom>
          <a:solidFill>
            <a:schemeClr val="lt1"/>
          </a:solidFill>
          <a:ln cap="flat" cmpd="sng" w="28575">
            <a:solidFill>
              <a:srgbClr val="22283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6"/>
          <p:cNvPicPr preferRelativeResize="0"/>
          <p:nvPr/>
        </p:nvPicPr>
        <p:blipFill rotWithShape="1">
          <a:blip r:embed="rId9">
            <a:alphaModFix/>
          </a:blip>
          <a:srcRect b="23588" l="0" r="0" t="0"/>
          <a:stretch/>
        </p:blipFill>
        <p:spPr>
          <a:xfrm>
            <a:off x="5691263" y="3621038"/>
            <a:ext cx="379075" cy="28531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1" name="Google Shape;121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2188" y="3881238"/>
            <a:ext cx="609075" cy="609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122" name="Google Shape;122;p16"/>
          <p:cNvCxnSpPr/>
          <p:nvPr/>
        </p:nvCxnSpPr>
        <p:spPr>
          <a:xfrm flipH="1" rot="10800000">
            <a:off x="883763" y="1683825"/>
            <a:ext cx="2459400" cy="9126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23" name="Google Shape;123;p16"/>
          <p:cNvCxnSpPr/>
          <p:nvPr/>
        </p:nvCxnSpPr>
        <p:spPr>
          <a:xfrm>
            <a:off x="2745963" y="2275350"/>
            <a:ext cx="385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24" name="Google Shape;124;p16"/>
          <p:cNvCxnSpPr/>
          <p:nvPr/>
        </p:nvCxnSpPr>
        <p:spPr>
          <a:xfrm flipH="1" rot="-5400000">
            <a:off x="4014888" y="2322825"/>
            <a:ext cx="1419000" cy="1298400"/>
          </a:xfrm>
          <a:prstGeom prst="bentConnector3">
            <a:avLst>
              <a:gd fmla="val 365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25" name="Google Shape;125;p16"/>
          <p:cNvCxnSpPr/>
          <p:nvPr/>
        </p:nvCxnSpPr>
        <p:spPr>
          <a:xfrm>
            <a:off x="2253725" y="4099050"/>
            <a:ext cx="34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26" name="Google Shape;126;p16"/>
          <p:cNvCxnSpPr/>
          <p:nvPr/>
        </p:nvCxnSpPr>
        <p:spPr>
          <a:xfrm flipH="1" rot="10800000">
            <a:off x="3555525" y="4095900"/>
            <a:ext cx="1239300" cy="6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grpSp>
        <p:nvGrpSpPr>
          <p:cNvPr id="127" name="Google Shape;127;p16"/>
          <p:cNvGrpSpPr/>
          <p:nvPr/>
        </p:nvGrpSpPr>
        <p:grpSpPr>
          <a:xfrm>
            <a:off x="6528572" y="429576"/>
            <a:ext cx="1929599" cy="2408628"/>
            <a:chOff x="6844508" y="370825"/>
            <a:chExt cx="2119042" cy="2645100"/>
          </a:xfrm>
        </p:grpSpPr>
        <p:grpSp>
          <p:nvGrpSpPr>
            <p:cNvPr id="128" name="Google Shape;128;p16"/>
            <p:cNvGrpSpPr/>
            <p:nvPr/>
          </p:nvGrpSpPr>
          <p:grpSpPr>
            <a:xfrm>
              <a:off x="6865198" y="383583"/>
              <a:ext cx="285276" cy="343791"/>
              <a:chOff x="702825" y="3940176"/>
              <a:chExt cx="628500" cy="757250"/>
            </a:xfrm>
          </p:grpSpPr>
          <p:pic>
            <p:nvPicPr>
              <p:cNvPr id="129" name="Google Shape;129;p1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808125" y="4174225"/>
                <a:ext cx="523200" cy="523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130" name="Google Shape;130;p1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02825" y="3940176"/>
                <a:ext cx="329400" cy="3294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131" name="Google Shape;131;p1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032224" y="3969025"/>
                <a:ext cx="205200" cy="205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</p:grpSp>
        <p:pic>
          <p:nvPicPr>
            <p:cNvPr id="132" name="Google Shape;132;p16"/>
            <p:cNvPicPr preferRelativeResize="0"/>
            <p:nvPr/>
          </p:nvPicPr>
          <p:blipFill rotWithShape="1">
            <a:blip r:embed="rId9">
              <a:alphaModFix/>
            </a:blip>
            <a:srcRect b="23588" l="0" r="0" t="0"/>
            <a:stretch/>
          </p:blipFill>
          <p:spPr>
            <a:xfrm>
              <a:off x="6865188" y="882100"/>
              <a:ext cx="285300" cy="214712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133" name="Google Shape;133;p16"/>
            <p:cNvSpPr/>
            <p:nvPr/>
          </p:nvSpPr>
          <p:spPr>
            <a:xfrm>
              <a:off x="6898950" y="1251525"/>
              <a:ext cx="217800" cy="285300"/>
            </a:xfrm>
            <a:prstGeom prst="can">
              <a:avLst>
                <a:gd fmla="val 39481" name="adj"/>
              </a:avLst>
            </a:prstGeom>
            <a:solidFill>
              <a:schemeClr val="lt1"/>
            </a:solidFill>
            <a:ln cap="flat" cmpd="sng" w="28575">
              <a:solidFill>
                <a:srgbClr val="22283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4" name="Google Shape;134;p1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844508" y="1647371"/>
              <a:ext cx="217800" cy="2178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135" name="Google Shape;135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844512" y="2131575"/>
              <a:ext cx="326675" cy="3266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136" name="Google Shape;136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015337" y="1865180"/>
              <a:ext cx="155850" cy="1558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cxnSp>
          <p:nvCxnSpPr>
            <p:cNvPr id="137" name="Google Shape;137;p16"/>
            <p:cNvCxnSpPr/>
            <p:nvPr/>
          </p:nvCxnSpPr>
          <p:spPr>
            <a:xfrm flipH="1">
              <a:off x="6972475" y="1800575"/>
              <a:ext cx="92700" cy="153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grpSp>
          <p:nvGrpSpPr>
            <p:cNvPr id="138" name="Google Shape;138;p16"/>
            <p:cNvGrpSpPr/>
            <p:nvPr/>
          </p:nvGrpSpPr>
          <p:grpSpPr>
            <a:xfrm>
              <a:off x="6865227" y="2631652"/>
              <a:ext cx="326648" cy="326648"/>
              <a:chOff x="7095190" y="3012552"/>
              <a:chExt cx="649400" cy="649400"/>
            </a:xfrm>
          </p:grpSpPr>
          <p:pic>
            <p:nvPicPr>
              <p:cNvPr id="139" name="Google Shape;139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399312">
                <a:off x="7095255" y="3012617"/>
                <a:ext cx="649270" cy="64927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140" name="Google Shape;140;p1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5399312">
                <a:off x="7487270" y="3259311"/>
                <a:ext cx="155825" cy="1558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</p:grpSp>
        <p:sp>
          <p:nvSpPr>
            <p:cNvPr id="141" name="Google Shape;141;p16"/>
            <p:cNvSpPr txBox="1"/>
            <p:nvPr/>
          </p:nvSpPr>
          <p:spPr>
            <a:xfrm>
              <a:off x="7280850" y="1209525"/>
              <a:ext cx="1682700" cy="405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Base de données</a:t>
              </a:r>
              <a:endPara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2" name="Google Shape;142;p16"/>
            <p:cNvSpPr txBox="1"/>
            <p:nvPr/>
          </p:nvSpPr>
          <p:spPr>
            <a:xfrm>
              <a:off x="7280850" y="1647375"/>
              <a:ext cx="1682700" cy="405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Capteurs</a:t>
              </a:r>
              <a:endPara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3" name="Google Shape;143;p16"/>
            <p:cNvSpPr txBox="1"/>
            <p:nvPr/>
          </p:nvSpPr>
          <p:spPr>
            <a:xfrm>
              <a:off x="7280850" y="804800"/>
              <a:ext cx="1682700" cy="405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MQTT</a:t>
              </a:r>
              <a:endPara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4" name="Google Shape;144;p16"/>
            <p:cNvSpPr txBox="1"/>
            <p:nvPr/>
          </p:nvSpPr>
          <p:spPr>
            <a:xfrm>
              <a:off x="7280850" y="370825"/>
              <a:ext cx="1682700" cy="405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API</a:t>
              </a:r>
              <a:endPara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5" name="Google Shape;145;p16"/>
            <p:cNvSpPr txBox="1"/>
            <p:nvPr/>
          </p:nvSpPr>
          <p:spPr>
            <a:xfrm>
              <a:off x="7280850" y="2085225"/>
              <a:ext cx="1682700" cy="405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Application mobile</a:t>
              </a:r>
              <a:endPara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6" name="Google Shape;146;p16"/>
            <p:cNvSpPr txBox="1"/>
            <p:nvPr/>
          </p:nvSpPr>
          <p:spPr>
            <a:xfrm>
              <a:off x="7280850" y="2610325"/>
              <a:ext cx="1682700" cy="405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Microcontrôleur</a:t>
              </a:r>
              <a:endPara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47" name="Google Shape;147;p16"/>
          <p:cNvSpPr txBox="1"/>
          <p:nvPr/>
        </p:nvSpPr>
        <p:spPr>
          <a:xfrm>
            <a:off x="5832025" y="3102075"/>
            <a:ext cx="609000" cy="3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DTM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3642500" y="766075"/>
            <a:ext cx="11523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Notre station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2851150" y="3038125"/>
            <a:ext cx="11523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Autre</a:t>
            </a:r>
            <a: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station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83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idx="12" type="sldNum"/>
          </p:nvPr>
        </p:nvSpPr>
        <p:spPr>
          <a:xfrm>
            <a:off x="8590351" y="4663200"/>
            <a:ext cx="459300" cy="393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55" name="Google Shape;155;p17"/>
          <p:cNvGrpSpPr/>
          <p:nvPr/>
        </p:nvGrpSpPr>
        <p:grpSpPr>
          <a:xfrm>
            <a:off x="1557145" y="2034025"/>
            <a:ext cx="6029706" cy="1075447"/>
            <a:chOff x="1557145" y="2034025"/>
            <a:chExt cx="6029706" cy="1075447"/>
          </a:xfrm>
        </p:grpSpPr>
        <p:sp>
          <p:nvSpPr>
            <p:cNvPr id="156" name="Google Shape;156;p17"/>
            <p:cNvSpPr txBox="1"/>
            <p:nvPr/>
          </p:nvSpPr>
          <p:spPr>
            <a:xfrm>
              <a:off x="4271550" y="2034025"/>
              <a:ext cx="3315300" cy="5988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3600">
                  <a:solidFill>
                    <a:srgbClr val="FFFF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IoT</a:t>
              </a:r>
              <a:endParaRPr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57" name="Google Shape;157;p17"/>
            <p:cNvSpPr txBox="1"/>
            <p:nvPr/>
          </p:nvSpPr>
          <p:spPr>
            <a:xfrm>
              <a:off x="1557145" y="2143775"/>
              <a:ext cx="2412900" cy="931500"/>
            </a:xfrm>
            <a:prstGeom prst="rect">
              <a:avLst/>
            </a:prstGeom>
            <a:noFill/>
            <a:ln>
              <a:noFill/>
            </a:ln>
            <a:effectLst>
              <a:outerShdw blurRad="114300" rotWithShape="0" algn="bl" dir="6360000" dist="28575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6000">
                  <a:solidFill>
                    <a:srgbClr val="FFFF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02</a:t>
              </a:r>
              <a:endParaRPr sz="60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58" name="Google Shape;158;p17"/>
            <p:cNvSpPr txBox="1"/>
            <p:nvPr/>
          </p:nvSpPr>
          <p:spPr>
            <a:xfrm>
              <a:off x="4271545" y="2576925"/>
              <a:ext cx="3068700" cy="4647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rgbClr val="77DFC6"/>
                  </a:solidFill>
                  <a:latin typeface="Lato"/>
                  <a:ea typeface="Lato"/>
                  <a:cs typeface="Lato"/>
                  <a:sym typeface="Lato"/>
                </a:rPr>
                <a:t>Implémentation de l’IoT dans le projet</a:t>
              </a:r>
              <a:endParaRPr sz="1300">
                <a:solidFill>
                  <a:srgbClr val="77DFC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59" name="Google Shape;159;p17"/>
            <p:cNvCxnSpPr/>
            <p:nvPr/>
          </p:nvCxnSpPr>
          <p:spPr>
            <a:xfrm>
              <a:off x="4119625" y="2109572"/>
              <a:ext cx="0" cy="999900"/>
            </a:xfrm>
            <a:prstGeom prst="straightConnector1">
              <a:avLst/>
            </a:prstGeom>
            <a:noFill/>
            <a:ln cap="flat" cmpd="sng" w="9525">
              <a:solidFill>
                <a:srgbClr val="77DFC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83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idx="12" type="sldNum"/>
          </p:nvPr>
        </p:nvSpPr>
        <p:spPr>
          <a:xfrm>
            <a:off x="8590351" y="4663200"/>
            <a:ext cx="459300" cy="393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360000" y="169575"/>
            <a:ext cx="2704500" cy="656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Les composants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5236091" y="2708675"/>
            <a:ext cx="2067000" cy="54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Raspberry Pi 3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5073500" y="3329600"/>
            <a:ext cx="2392200" cy="656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Traitement et communication des valeurs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1840909" y="2708675"/>
            <a:ext cx="2067000" cy="54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ESP32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1840925" y="3329600"/>
            <a:ext cx="2067000" cy="656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Récupération des données des capteurs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0" name="Google Shape;170;p18"/>
          <p:cNvCxnSpPr/>
          <p:nvPr/>
        </p:nvCxnSpPr>
        <p:spPr>
          <a:xfrm>
            <a:off x="6133688" y="3329598"/>
            <a:ext cx="271800" cy="0"/>
          </a:xfrm>
          <a:prstGeom prst="straightConnector1">
            <a:avLst/>
          </a:prstGeom>
          <a:noFill/>
          <a:ln cap="flat" cmpd="sng" w="9525">
            <a:solidFill>
              <a:srgbClr val="77DFC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cxnSp>
      <p:cxnSp>
        <p:nvCxnSpPr>
          <p:cNvPr id="171" name="Google Shape;171;p18"/>
          <p:cNvCxnSpPr/>
          <p:nvPr/>
        </p:nvCxnSpPr>
        <p:spPr>
          <a:xfrm>
            <a:off x="2738513" y="3329598"/>
            <a:ext cx="271800" cy="0"/>
          </a:xfrm>
          <a:prstGeom prst="straightConnector1">
            <a:avLst/>
          </a:prstGeom>
          <a:noFill/>
          <a:ln cap="flat" cmpd="sng" w="9525">
            <a:solidFill>
              <a:srgbClr val="77DFC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cxnSp>
      <p:sp>
        <p:nvSpPr>
          <p:cNvPr id="172" name="Google Shape;172;p18"/>
          <p:cNvSpPr/>
          <p:nvPr/>
        </p:nvSpPr>
        <p:spPr>
          <a:xfrm>
            <a:off x="2415602" y="1843430"/>
            <a:ext cx="917700" cy="865200"/>
          </a:xfrm>
          <a:prstGeom prst="flowChartAlternateProcess">
            <a:avLst/>
          </a:prstGeom>
          <a:solidFill>
            <a:srgbClr val="77DF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" name="Google Shape;173;p18"/>
          <p:cNvGrpSpPr/>
          <p:nvPr/>
        </p:nvGrpSpPr>
        <p:grpSpPr>
          <a:xfrm>
            <a:off x="2290571" y="1692031"/>
            <a:ext cx="1167805" cy="1167805"/>
            <a:chOff x="3026570" y="-196130"/>
            <a:chExt cx="2602060" cy="2602060"/>
          </a:xfrm>
        </p:grpSpPr>
        <p:pic>
          <p:nvPicPr>
            <p:cNvPr id="174" name="Google Shape;174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7198925">
              <a:off x="3375100" y="152400"/>
              <a:ext cx="1905000" cy="1905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175" name="Google Shape;175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7198925">
              <a:off x="4468253" y="1089335"/>
              <a:ext cx="457200" cy="457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sp>
        <p:nvSpPr>
          <p:cNvPr id="176" name="Google Shape;176;p18"/>
          <p:cNvSpPr/>
          <p:nvPr/>
        </p:nvSpPr>
        <p:spPr>
          <a:xfrm>
            <a:off x="5810750" y="1843475"/>
            <a:ext cx="917700" cy="865200"/>
          </a:xfrm>
          <a:prstGeom prst="flowChartAlternateProcess">
            <a:avLst/>
          </a:prstGeom>
          <a:solidFill>
            <a:srgbClr val="77DF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2425" y="1947724"/>
            <a:ext cx="514351" cy="656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83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/>
        </p:nvSpPr>
        <p:spPr>
          <a:xfrm>
            <a:off x="360000" y="188400"/>
            <a:ext cx="5076300" cy="52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ESP32 - Alternatives </a:t>
            </a:r>
            <a:r>
              <a:rPr lang="fr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microcontrôleurs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9"/>
          <p:cNvSpPr txBox="1"/>
          <p:nvPr>
            <p:ph idx="12" type="sldNum"/>
          </p:nvPr>
        </p:nvSpPr>
        <p:spPr>
          <a:xfrm>
            <a:off x="8590351" y="4663200"/>
            <a:ext cx="459300" cy="393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84" name="Google Shape;184;p19"/>
          <p:cNvGrpSpPr/>
          <p:nvPr/>
        </p:nvGrpSpPr>
        <p:grpSpPr>
          <a:xfrm>
            <a:off x="778750" y="1567775"/>
            <a:ext cx="2435400" cy="2647338"/>
            <a:chOff x="612250" y="1904037"/>
            <a:chExt cx="2435400" cy="2647338"/>
          </a:xfrm>
        </p:grpSpPr>
        <p:pic>
          <p:nvPicPr>
            <p:cNvPr id="185" name="Google Shape;185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72775" y="1904037"/>
              <a:ext cx="914350" cy="9143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186" name="Google Shape;186;p19"/>
            <p:cNvSpPr txBox="1"/>
            <p:nvPr/>
          </p:nvSpPr>
          <p:spPr>
            <a:xfrm>
              <a:off x="612250" y="3504675"/>
              <a:ext cx="2435400" cy="10467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</a:rPr>
                <a:t>~ 3,20 €</a:t>
              </a:r>
              <a:endParaRPr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</a:rPr>
                <a:t>~ 35 IO</a:t>
              </a:r>
              <a:endParaRPr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</a:rPr>
                <a:t>32 Mb de mémoire</a:t>
              </a:r>
              <a:endParaRPr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>
                  <a:solidFill>
                    <a:schemeClr val="lt1"/>
                  </a:solidFill>
                </a:rPr>
                <a:t>Connexion wifi et Bluetooth</a:t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87" name="Google Shape;187;p19"/>
            <p:cNvCxnSpPr/>
            <p:nvPr/>
          </p:nvCxnSpPr>
          <p:spPr>
            <a:xfrm>
              <a:off x="1687443" y="3364525"/>
              <a:ext cx="285000" cy="0"/>
            </a:xfrm>
            <a:prstGeom prst="straightConnector1">
              <a:avLst/>
            </a:prstGeom>
            <a:noFill/>
            <a:ln cap="flat" cmpd="sng" w="9525">
              <a:solidFill>
                <a:srgbClr val="77DFC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cxnSp>
        <p:sp>
          <p:nvSpPr>
            <p:cNvPr id="188" name="Google Shape;188;p19"/>
            <p:cNvSpPr txBox="1"/>
            <p:nvPr/>
          </p:nvSpPr>
          <p:spPr>
            <a:xfrm>
              <a:off x="1313800" y="2926088"/>
              <a:ext cx="1032300" cy="400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ESP32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89" name="Google Shape;189;p19"/>
          <p:cNvGrpSpPr/>
          <p:nvPr/>
        </p:nvGrpSpPr>
        <p:grpSpPr>
          <a:xfrm>
            <a:off x="3512650" y="1460025"/>
            <a:ext cx="2435400" cy="2647400"/>
            <a:chOff x="3346150" y="1796288"/>
            <a:chExt cx="2435400" cy="2647400"/>
          </a:xfrm>
        </p:grpSpPr>
        <p:pic>
          <p:nvPicPr>
            <p:cNvPr id="190" name="Google Shape;190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4025" y="1796288"/>
              <a:ext cx="2259650" cy="11298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191" name="Google Shape;191;p19"/>
            <p:cNvSpPr txBox="1"/>
            <p:nvPr/>
          </p:nvSpPr>
          <p:spPr>
            <a:xfrm>
              <a:off x="3838500" y="3612388"/>
              <a:ext cx="1742700" cy="831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</a:rPr>
                <a:t>~ 1.60 €</a:t>
              </a:r>
              <a:endParaRPr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</a:rPr>
                <a:t>~ 19 IO</a:t>
              </a:r>
              <a:endParaRPr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</a:rPr>
                <a:t>32 kB de mémoire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92" name="Google Shape;192;p19"/>
            <p:cNvSpPr txBox="1"/>
            <p:nvPr/>
          </p:nvSpPr>
          <p:spPr>
            <a:xfrm>
              <a:off x="3346150" y="2926100"/>
              <a:ext cx="2435400" cy="400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>
                  <a:solidFill>
                    <a:schemeClr val="lt1"/>
                  </a:solidFill>
                </a:rPr>
                <a:t>atmega328 (arduino uno)</a:t>
              </a:r>
              <a:endParaRPr/>
            </a:p>
          </p:txBody>
        </p:sp>
        <p:cxnSp>
          <p:nvCxnSpPr>
            <p:cNvPr id="193" name="Google Shape;193;p19"/>
            <p:cNvCxnSpPr/>
            <p:nvPr/>
          </p:nvCxnSpPr>
          <p:spPr>
            <a:xfrm>
              <a:off x="4421343" y="3364525"/>
              <a:ext cx="285000" cy="0"/>
            </a:xfrm>
            <a:prstGeom prst="straightConnector1">
              <a:avLst/>
            </a:prstGeom>
            <a:noFill/>
            <a:ln cap="flat" cmpd="sng" w="9525">
              <a:solidFill>
                <a:srgbClr val="77DFC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cxnSp>
      </p:grpSp>
      <p:grpSp>
        <p:nvGrpSpPr>
          <p:cNvPr id="194" name="Google Shape;194;p19"/>
          <p:cNvGrpSpPr/>
          <p:nvPr/>
        </p:nvGrpSpPr>
        <p:grpSpPr>
          <a:xfrm>
            <a:off x="6622450" y="1538362"/>
            <a:ext cx="1742900" cy="2569063"/>
            <a:chOff x="6455950" y="1874625"/>
            <a:chExt cx="1742900" cy="2569063"/>
          </a:xfrm>
        </p:grpSpPr>
        <p:pic>
          <p:nvPicPr>
            <p:cNvPr id="195" name="Google Shape;19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455950" y="1874625"/>
              <a:ext cx="1742800" cy="9731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196" name="Google Shape;196;p19"/>
            <p:cNvSpPr txBox="1"/>
            <p:nvPr/>
          </p:nvSpPr>
          <p:spPr>
            <a:xfrm>
              <a:off x="6643650" y="3612388"/>
              <a:ext cx="1555200" cy="831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</a:rPr>
                <a:t>~ 0.9 €</a:t>
              </a:r>
              <a:endParaRPr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</a:rPr>
                <a:t>~ 6 IO</a:t>
              </a:r>
              <a:endParaRPr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</a:rPr>
                <a:t>2 kB de mémoire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97" name="Google Shape;197;p19"/>
            <p:cNvSpPr txBox="1"/>
            <p:nvPr/>
          </p:nvSpPr>
          <p:spPr>
            <a:xfrm>
              <a:off x="6811200" y="2926100"/>
              <a:ext cx="1032300" cy="400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</a:rPr>
                <a:t>attiny25</a:t>
              </a:r>
              <a:endParaRPr/>
            </a:p>
          </p:txBody>
        </p:sp>
        <p:cxnSp>
          <p:nvCxnSpPr>
            <p:cNvPr id="198" name="Google Shape;198;p19"/>
            <p:cNvCxnSpPr/>
            <p:nvPr/>
          </p:nvCxnSpPr>
          <p:spPr>
            <a:xfrm>
              <a:off x="7184843" y="3364525"/>
              <a:ext cx="285000" cy="0"/>
            </a:xfrm>
            <a:prstGeom prst="straightConnector1">
              <a:avLst/>
            </a:prstGeom>
            <a:noFill/>
            <a:ln cap="flat" cmpd="sng" w="9525">
              <a:solidFill>
                <a:srgbClr val="77DFC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FFFFFF">
                  <a:alpha val="50000"/>
                </a:srgbClr>
              </a:outerShdw>
            </a:effectLst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83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/>
          <p:nvPr/>
        </p:nvSpPr>
        <p:spPr>
          <a:xfrm>
            <a:off x="360000" y="188400"/>
            <a:ext cx="3286500" cy="52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ESP32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0"/>
          <p:cNvSpPr txBox="1"/>
          <p:nvPr>
            <p:ph idx="12" type="sldNum"/>
          </p:nvPr>
        </p:nvSpPr>
        <p:spPr>
          <a:xfrm>
            <a:off x="8590351" y="4663200"/>
            <a:ext cx="459300" cy="393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5" name="Google Shape;205;p20"/>
          <p:cNvPicPr preferRelativeResize="0"/>
          <p:nvPr/>
        </p:nvPicPr>
        <p:blipFill rotWithShape="1">
          <a:blip r:embed="rId3">
            <a:alphaModFix/>
          </a:blip>
          <a:srcRect b="27298" l="0" r="0" t="29575"/>
          <a:stretch/>
        </p:blipFill>
        <p:spPr>
          <a:xfrm>
            <a:off x="997761" y="3281057"/>
            <a:ext cx="1676504" cy="7229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206" name="Google Shape;206;p20"/>
          <p:cNvGrpSpPr/>
          <p:nvPr/>
        </p:nvGrpSpPr>
        <p:grpSpPr>
          <a:xfrm>
            <a:off x="997761" y="1762441"/>
            <a:ext cx="1854175" cy="684933"/>
            <a:chOff x="2831350" y="748020"/>
            <a:chExt cx="2028638" cy="749380"/>
          </a:xfrm>
        </p:grpSpPr>
        <p:pic>
          <p:nvPicPr>
            <p:cNvPr id="207" name="Google Shape;207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31350" y="748025"/>
              <a:ext cx="734675" cy="7346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208" name="Google Shape;208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00850" y="748020"/>
              <a:ext cx="734675" cy="7346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209" name="Google Shape;209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205163" y="842575"/>
              <a:ext cx="654825" cy="6548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sp>
        <p:nvSpPr>
          <p:cNvPr id="210" name="Google Shape;210;p20"/>
          <p:cNvSpPr txBox="1"/>
          <p:nvPr/>
        </p:nvSpPr>
        <p:spPr>
          <a:xfrm>
            <a:off x="997763" y="1139450"/>
            <a:ext cx="1038944" cy="40005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capteurs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11" name="Google Shape;21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59998">
            <a:off x="7835700" y="1804737"/>
            <a:ext cx="470117" cy="600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12" name="Google Shape;212;p20"/>
          <p:cNvSpPr/>
          <p:nvPr/>
        </p:nvSpPr>
        <p:spPr>
          <a:xfrm rot="5400000">
            <a:off x="4487802" y="3123219"/>
            <a:ext cx="1009330" cy="4469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"/>
          <p:cNvSpPr txBox="1"/>
          <p:nvPr/>
        </p:nvSpPr>
        <p:spPr>
          <a:xfrm>
            <a:off x="997763" y="2915275"/>
            <a:ext cx="1346048" cy="40005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é</a:t>
            </a:r>
            <a:r>
              <a:rPr lang="fr">
                <a:solidFill>
                  <a:schemeClr val="lt1"/>
                </a:solidFill>
              </a:rPr>
              <a:t>cran LCD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4" name="Google Shape;214;p20"/>
          <p:cNvSpPr/>
          <p:nvPr/>
        </p:nvSpPr>
        <p:spPr>
          <a:xfrm>
            <a:off x="832990" y="1546501"/>
            <a:ext cx="2183729" cy="111681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"/>
          <p:cNvSpPr/>
          <p:nvPr/>
        </p:nvSpPr>
        <p:spPr>
          <a:xfrm>
            <a:off x="3145364" y="2082562"/>
            <a:ext cx="1202641" cy="4469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2799324" y="3620207"/>
            <a:ext cx="2215536" cy="4469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5566737" y="2082550"/>
            <a:ext cx="1943100" cy="44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 rot="5400000">
            <a:off x="4289441" y="1990842"/>
            <a:ext cx="193037" cy="228134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/>
          <p:nvPr/>
        </p:nvSpPr>
        <p:spPr>
          <a:xfrm rot="5400000">
            <a:off x="7506404" y="1990903"/>
            <a:ext cx="192900" cy="228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 rot="-5400000">
            <a:off x="2716058" y="3533286"/>
            <a:ext cx="193037" cy="228134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"/>
          <p:cNvSpPr txBox="1"/>
          <p:nvPr/>
        </p:nvSpPr>
        <p:spPr>
          <a:xfrm>
            <a:off x="5692952" y="1687050"/>
            <a:ext cx="213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Communication serial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22" name="Google Shape;222;p20"/>
          <p:cNvGrpSpPr/>
          <p:nvPr/>
        </p:nvGrpSpPr>
        <p:grpSpPr>
          <a:xfrm>
            <a:off x="4574609" y="1403400"/>
            <a:ext cx="844666" cy="1119378"/>
            <a:chOff x="4574609" y="1403400"/>
            <a:chExt cx="844666" cy="1119378"/>
          </a:xfrm>
        </p:grpSpPr>
        <p:pic>
          <p:nvPicPr>
            <p:cNvPr id="223" name="Google Shape;223;p2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574609" y="1687062"/>
              <a:ext cx="835716" cy="835716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224" name="Google Shape;224;p20"/>
            <p:cNvSpPr txBox="1"/>
            <p:nvPr/>
          </p:nvSpPr>
          <p:spPr>
            <a:xfrm>
              <a:off x="4677375" y="1403400"/>
              <a:ext cx="741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</a:rPr>
                <a:t>ESP</a:t>
              </a:r>
              <a:r>
                <a:rPr lang="fr">
                  <a:solidFill>
                    <a:schemeClr val="lt1"/>
                  </a:solidFill>
                </a:rPr>
                <a:t>32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225" name="Google Shape;225;p20"/>
          <p:cNvGrpSpPr/>
          <p:nvPr/>
        </p:nvGrpSpPr>
        <p:grpSpPr>
          <a:xfrm>
            <a:off x="4356525" y="1383150"/>
            <a:ext cx="1383600" cy="1159875"/>
            <a:chOff x="6092000" y="344925"/>
            <a:chExt cx="1383600" cy="1159875"/>
          </a:xfrm>
        </p:grpSpPr>
        <p:pic>
          <p:nvPicPr>
            <p:cNvPr id="226" name="Google Shape;226;p20"/>
            <p:cNvPicPr preferRelativeResize="0"/>
            <p:nvPr/>
          </p:nvPicPr>
          <p:blipFill rotWithShape="1">
            <a:blip r:embed="rId9">
              <a:alphaModFix/>
            </a:blip>
            <a:srcRect b="13579" l="54021" r="5094" t="9656"/>
            <a:stretch/>
          </p:blipFill>
          <p:spPr>
            <a:xfrm>
              <a:off x="6356238" y="637500"/>
              <a:ext cx="923850" cy="867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227" name="Google Shape;227;p20"/>
            <p:cNvSpPr txBox="1"/>
            <p:nvPr/>
          </p:nvSpPr>
          <p:spPr>
            <a:xfrm>
              <a:off x="6092000" y="344925"/>
              <a:ext cx="1383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</a:rPr>
                <a:t>ATMEGA328P</a:t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28" name="Google Shape;228;p20"/>
          <p:cNvSpPr txBox="1"/>
          <p:nvPr/>
        </p:nvSpPr>
        <p:spPr>
          <a:xfrm>
            <a:off x="5474000" y="1687050"/>
            <a:ext cx="261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Communication Bluetooth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83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>
            <p:ph idx="12" type="sldNum"/>
          </p:nvPr>
        </p:nvSpPr>
        <p:spPr>
          <a:xfrm>
            <a:off x="8590351" y="4663200"/>
            <a:ext cx="459300" cy="393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21"/>
          <p:cNvSpPr txBox="1"/>
          <p:nvPr/>
        </p:nvSpPr>
        <p:spPr>
          <a:xfrm>
            <a:off x="360000" y="188400"/>
            <a:ext cx="2998800" cy="52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ESP32 - Station météo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5" name="Google Shape;2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813" y="711600"/>
            <a:ext cx="6260367" cy="412710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1"/>
          <p:cNvSpPr/>
          <p:nvPr/>
        </p:nvSpPr>
        <p:spPr>
          <a:xfrm>
            <a:off x="3554325" y="751975"/>
            <a:ext cx="2331000" cy="611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"/>
          <p:cNvSpPr txBox="1"/>
          <p:nvPr/>
        </p:nvSpPr>
        <p:spPr>
          <a:xfrm>
            <a:off x="5684925" y="656725"/>
            <a:ext cx="25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8" name="Google Shape;238;p21"/>
          <p:cNvSpPr txBox="1"/>
          <p:nvPr/>
        </p:nvSpPr>
        <p:spPr>
          <a:xfrm>
            <a:off x="5990725" y="1604200"/>
            <a:ext cx="1669500" cy="1233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"/>
          <p:cNvSpPr txBox="1"/>
          <p:nvPr/>
        </p:nvSpPr>
        <p:spPr>
          <a:xfrm>
            <a:off x="7436425" y="1518975"/>
            <a:ext cx="2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0" name="Google Shape;240;p21"/>
          <p:cNvSpPr/>
          <p:nvPr/>
        </p:nvSpPr>
        <p:spPr>
          <a:xfrm>
            <a:off x="3880175" y="1408700"/>
            <a:ext cx="1965300" cy="1764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1"/>
          <p:cNvSpPr txBox="1"/>
          <p:nvPr/>
        </p:nvSpPr>
        <p:spPr>
          <a:xfrm>
            <a:off x="5594675" y="1333600"/>
            <a:ext cx="25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2" name="Google Shape;242;p21"/>
          <p:cNvSpPr txBox="1"/>
          <p:nvPr/>
        </p:nvSpPr>
        <p:spPr>
          <a:xfrm>
            <a:off x="3930325" y="3318700"/>
            <a:ext cx="2140500" cy="1499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1"/>
          <p:cNvSpPr txBox="1"/>
          <p:nvPr/>
        </p:nvSpPr>
        <p:spPr>
          <a:xfrm>
            <a:off x="5845475" y="3238950"/>
            <a:ext cx="25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4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