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72" r:id="rId4"/>
    <p:sldId id="273" r:id="rId5"/>
    <p:sldId id="259" r:id="rId6"/>
    <p:sldId id="260" r:id="rId7"/>
    <p:sldId id="261" r:id="rId8"/>
    <p:sldId id="262" r:id="rId9"/>
    <p:sldId id="264" r:id="rId10"/>
    <p:sldId id="274" r:id="rId11"/>
    <p:sldId id="275" r:id="rId12"/>
    <p:sldId id="271" r:id="rId13"/>
    <p:sldId id="265" r:id="rId14"/>
    <p:sldId id="26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18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A2F6A-6C6A-4F9A-A657-6DE485336090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96907-CA03-4721-9DD0-B4E87A3A2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031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96907-CA03-4721-9DD0-B4E87A3A23F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748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96907-CA03-4721-9DD0-B4E87A3A23F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91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96907-CA03-4721-9DD0-B4E87A3A23F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168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96907-CA03-4721-9DD0-B4E87A3A23F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171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BD4333-8765-4373-994B-B2C4CD30C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2E359-43A8-4663-B374-AFF6F46E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17E991-6BF7-42FB-BD5A-381824A00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2ACFB8-7506-482D-B231-C980C2D8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1D10-422A-4030-A4D6-C22849B1D5B0}" type="datetime1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C199F4-016C-452B-B92B-FD7594D6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4184A-E97B-4C44-A738-C6808DD2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245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1E52A-445B-4003-8330-C9C1F8D1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384515-B604-4B81-958B-46C790F03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575CF8-AA8A-4D65-81AB-92AA624C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13A7-9D90-40AC-81D0-040E14F3609F}" type="datetime1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0C2321-D046-43DC-822E-2B925CBA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DF8C07-8301-4549-A144-486E743A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408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7117D0-51FF-462F-87A5-8F763DB29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F9D19D-DDD9-442E-A974-5F562456F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332ADB-FF6B-4182-A33F-F14AA33D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163E-DF89-4729-A8F3-8F9BF9CF3FA4}" type="datetime1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C536EC-5EE7-4A1D-AB65-56333D74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528C87-E0CC-4401-80B2-1A5FE0BC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213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1CE25-4CC8-4524-BC78-945C03B8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2EFDD-9C97-4DFA-B7EF-AA3097E58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11039C-F79B-42AD-9BEE-8CAB9112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EFFD-FF24-4AA0-88A5-06D3B8242127}" type="datetime1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5B3BBB-379E-452D-98B8-D8F09297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B9BBEE-97C2-4DE1-9006-388B69B1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981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1288A-C689-4F3C-A5D6-7DFC82AE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1F03C4-D983-4605-8DDC-22969BB0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F1836-FDAE-4D30-9F24-CA0C3165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04B5-F64C-4F4C-844D-AF6555F0CB7B}" type="datetime1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B648A3-3C2E-4580-86E1-FF7C49CF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98BB75-5A23-4C9E-A6FC-F0D54090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48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E8138-14BB-479F-8605-6229E0BB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12C7E9-342B-4821-B80C-A1735E154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929AAF-2AEE-463F-87B7-30D4C837A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44FC70-6B0C-4C37-9243-D068CA35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E4C2-B8D6-4E06-9174-BA62B0502D18}" type="datetime1">
              <a:rPr lang="ru-RU" smtClean="0"/>
              <a:t>11.04.2024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4D70FB-2759-4EF1-A94D-A626DEB0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15A50F-847C-4446-9B00-F674A888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951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C5604-E9BD-4F6E-9BF9-7530919B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5D398E-C1B1-4ABE-B800-2CB4B42C8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75FA8E-4762-45B3-AAA3-EF59D8E88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BC3476-8D2B-4747-A6DA-4E52D434E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3CD930-E2D9-45CB-9825-F84B23C72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AF7561-EABF-431C-A944-66AF5BB6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CEFC-2A5D-4B8B-B596-165BBCFEE40A}" type="datetime1">
              <a:rPr lang="ru-RU" smtClean="0"/>
              <a:t>11.04.2024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3B115A-3794-4F0E-A7BC-357B63B7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DC624C-5A8D-47E2-99D3-1B8ADAA8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118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82B8A-6393-4839-911C-43F299D5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32EC08-A86C-43AF-8549-E8558FB4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6C0C-4E67-41AE-81AF-B0C572D4F547}" type="datetime1">
              <a:rPr lang="ru-RU" smtClean="0"/>
              <a:t>11.04.2024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06BBC2-C32C-4CC3-8AC2-FAA8B526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288163-F7B8-45C6-B5DC-795CA5FA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159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CBDD11-2CE3-4DBE-ABA9-CF73E343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32F1-EA51-48A2-8D28-940B374DF011}" type="datetime1">
              <a:rPr lang="ru-RU" smtClean="0"/>
              <a:t>11.04.2024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31AB9AE-55CF-47DB-9199-08CD7E4C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9D9D63-08B9-457F-B339-7BA8E489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565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89639-1F31-423A-BEA4-025341FE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5936EB-4833-428D-9D0D-85E67C5BD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4EE994-AAE4-4140-BEBC-A18F27FB5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F5E72C-0030-4918-BE76-309E9444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7966-3936-4F95-AAB3-CA9CAA1DE2C8}" type="datetime1">
              <a:rPr lang="ru-RU" smtClean="0"/>
              <a:t>11.04.2024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DB6F35-947F-412D-9DEB-BCCDDC9A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541BDB-D5E8-4538-8253-C81DEFC9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29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518AA-415E-4B9E-B6CE-3D9512DC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0757C97-FB6D-45E9-86D6-4D17B9E46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7D716E-729A-4CEE-A527-D5A88DC2C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5531C1-0989-42F3-8B55-ED2B6369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1FB5-E301-4191-AD2A-1091E4B920C4}" type="datetime1">
              <a:rPr lang="ru-RU" smtClean="0"/>
              <a:t>11.04.2024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A5DC33-81AA-4C8B-9524-D9DBAF26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2AD5DE-476C-4848-A5E6-177BF17C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937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B0211F-5DAB-494F-AF3E-16B93A60AB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A4367-D87A-4656-9B82-E7F93FA2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BF2EBB-B7FB-4F01-8B69-0598994E4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4841F7-36A3-4C94-A4C4-CB9E46D09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56BA6-386D-4A0A-B1E5-CA2E984204CF}" type="datetime1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915597-1FA5-476A-9CF9-902C4952C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B2BF89-047B-45E4-8349-A678D5B03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97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topen.r3nny.ru/task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7323" y="2276191"/>
            <a:ext cx="9671671" cy="2360579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РАЗРАБОТКА ПЛАТФОРМЫ ДЛЯ ТРЕНИРОВКИ В РЕШЕНИИ АЛОГРИТМИЧЕСКИХ </a:t>
            </a:r>
            <a:r>
              <a:rPr lang="ru-RU" sz="4000" dirty="0" smtClean="0"/>
              <a:t>ЗАДАЧ</a:t>
            </a:r>
            <a:r>
              <a:rPr lang="en-US" sz="4000" dirty="0" smtClean="0"/>
              <a:t> </a:t>
            </a:r>
            <a:r>
              <a:rPr lang="ru-RU" sz="4000" dirty="0" smtClean="0"/>
              <a:t>И АВТОМАТИЗИРОВАННОГО ТЕСТИРОВАНИЯ КАНДИДАТОВ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24040" y="5103698"/>
            <a:ext cx="3058160" cy="118037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ru-RU" dirty="0">
                <a:latin typeface="+mj-lt"/>
              </a:rPr>
              <a:t>Подготовил</a:t>
            </a:r>
            <a:r>
              <a:rPr lang="en-US" dirty="0">
                <a:latin typeface="+mj-lt"/>
              </a:rPr>
              <a:t>:</a:t>
            </a:r>
            <a:r>
              <a:rPr lang="ru-RU" dirty="0">
                <a:latin typeface="+mj-lt"/>
              </a:rPr>
              <a:t/>
            </a:r>
            <a:br>
              <a:rPr lang="ru-RU" dirty="0">
                <a:latin typeface="+mj-lt"/>
              </a:rPr>
            </a:br>
            <a:r>
              <a:rPr lang="ru-RU" dirty="0" err="1">
                <a:latin typeface="+mj-lt"/>
              </a:rPr>
              <a:t>Вашкулатов</a:t>
            </a:r>
            <a:r>
              <a:rPr lang="ru-RU" dirty="0">
                <a:latin typeface="+mj-lt"/>
              </a:rPr>
              <a:t> Н.А. </a:t>
            </a:r>
            <a:r>
              <a:rPr lang="ru-RU" dirty="0" smtClean="0">
                <a:latin typeface="+mj-lt"/>
              </a:rPr>
              <a:t>045</a:t>
            </a:r>
          </a:p>
          <a:p>
            <a:pPr algn="r"/>
            <a:r>
              <a:rPr lang="ru-RU" dirty="0" smtClean="0">
                <a:latin typeface="+mj-lt"/>
              </a:rPr>
              <a:t>Руководитель</a:t>
            </a:r>
            <a:r>
              <a:rPr lang="en-US" dirty="0" smtClean="0">
                <a:latin typeface="+mj-lt"/>
              </a:rPr>
              <a:t>:</a:t>
            </a:r>
            <a:r>
              <a:rPr lang="ru-RU" dirty="0" smtClean="0">
                <a:latin typeface="+mj-lt"/>
              </a:rPr>
              <a:t/>
            </a:r>
            <a:br>
              <a:rPr lang="ru-RU" dirty="0" smtClean="0">
                <a:latin typeface="+mj-lt"/>
              </a:rPr>
            </a:br>
            <a:r>
              <a:rPr lang="ru-RU" dirty="0" smtClean="0">
                <a:latin typeface="+mj-lt"/>
              </a:rPr>
              <a:t>Ефимов А.И.</a:t>
            </a:r>
            <a:endParaRPr lang="ru-RU" dirty="0">
              <a:latin typeface="+mj-lt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z="1400" smtClean="0">
                <a:latin typeface="+mj-lt"/>
              </a:rPr>
              <a:t>1</a:t>
            </a:fld>
            <a:endParaRPr lang="ru-RU" sz="1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75115" y="6171684"/>
            <a:ext cx="154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j-lt"/>
              </a:rPr>
              <a:t>Рязань 2024</a:t>
            </a:r>
            <a:endParaRPr lang="ru-RU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8602" y="730282"/>
            <a:ext cx="7594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j-lt"/>
              </a:rPr>
              <a:t>ФГБОУ </a:t>
            </a:r>
            <a:r>
              <a:rPr lang="ru-RU" dirty="0">
                <a:latin typeface="+mj-lt"/>
              </a:rPr>
              <a:t>«Рязанский государственный радиотехнический университет </a:t>
            </a:r>
          </a:p>
          <a:p>
            <a:pPr algn="ctr"/>
            <a:r>
              <a:rPr lang="ru-RU" dirty="0">
                <a:latin typeface="+mj-lt"/>
              </a:rPr>
              <a:t>имени В.Ф. Уткина»</a:t>
            </a:r>
          </a:p>
          <a:p>
            <a:endParaRPr lang="ru-RU" dirty="0">
              <a:latin typeface="+mj-lt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635541" y="-5440897"/>
            <a:ext cx="154401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sudo systemctl start nginx</a:t>
            </a:r>
            <a:r>
              <a:rPr kumimoji="0" lang="ru-RU" alt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5432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0ACA5B3-A45B-4106-A5F4-99EEF503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791" y="323438"/>
            <a:ext cx="6579637" cy="719751"/>
          </a:xfrm>
        </p:spPr>
        <p:txBody>
          <a:bodyPr/>
          <a:lstStyle/>
          <a:p>
            <a:r>
              <a:rPr lang="ru-RU" smtClean="0"/>
              <a:t>Инфраструктура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525341" y="5932376"/>
            <a:ext cx="396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Рисунок </a:t>
            </a:r>
            <a:r>
              <a:rPr lang="en-US" dirty="0">
                <a:latin typeface="+mj-lt"/>
              </a:rPr>
              <a:t>8</a:t>
            </a:r>
            <a:r>
              <a:rPr lang="ru-RU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– </a:t>
            </a:r>
            <a:r>
              <a:rPr lang="ru-RU" dirty="0" smtClean="0">
                <a:latin typeface="+mj-lt"/>
              </a:rPr>
              <a:t>Инфраструктура</a:t>
            </a:r>
            <a:endParaRPr lang="ru-RU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214258"/>
            <a:ext cx="8748408" cy="452973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964" y="656539"/>
            <a:ext cx="1149607" cy="1115438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>
                <a:latin typeface="+mj-lt"/>
              </a:rPr>
              <a:t>10</a:t>
            </a:fld>
            <a:endParaRPr lang="ru-RU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2582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0ACA5B3-A45B-4106-A5F4-99EEF503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791" y="323438"/>
            <a:ext cx="6579637" cy="719751"/>
          </a:xfrm>
        </p:spPr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772885" y="1466772"/>
            <a:ext cx="8299779" cy="429200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 smtClean="0">
                <a:latin typeface="+mj-lt"/>
              </a:rPr>
              <a:t>Kotlin</a:t>
            </a:r>
            <a:endParaRPr lang="ru-RU" sz="3600" dirty="0" smtClean="0">
              <a:latin typeface="+mj-lt"/>
            </a:endParaRPr>
          </a:p>
          <a:p>
            <a:r>
              <a:rPr lang="en-US" sz="3600" dirty="0" smtClean="0">
                <a:latin typeface="+mj-lt"/>
              </a:rPr>
              <a:t>Kora/Spring</a:t>
            </a:r>
          </a:p>
          <a:p>
            <a:r>
              <a:rPr lang="en-US" sz="3600" dirty="0" smtClean="0">
                <a:latin typeface="+mj-lt"/>
              </a:rPr>
              <a:t>Kafka</a:t>
            </a:r>
          </a:p>
          <a:p>
            <a:r>
              <a:rPr lang="en-US" sz="3600" dirty="0" smtClean="0">
                <a:latin typeface="+mj-lt"/>
              </a:rPr>
              <a:t>PostgreSQL</a:t>
            </a:r>
            <a:r>
              <a:rPr lang="ru-RU" sz="3600" dirty="0" smtClean="0">
                <a:latin typeface="+mj-lt"/>
              </a:rPr>
              <a:t> или</a:t>
            </a:r>
            <a:r>
              <a:rPr lang="en-US" sz="3600" dirty="0" smtClean="0">
                <a:latin typeface="+mj-lt"/>
              </a:rPr>
              <a:t> Cassandra</a:t>
            </a:r>
          </a:p>
          <a:p>
            <a:r>
              <a:rPr lang="en-US" sz="3600" dirty="0" smtClean="0">
                <a:latin typeface="+mj-lt"/>
              </a:rPr>
              <a:t>Kubernetes</a:t>
            </a:r>
          </a:p>
          <a:p>
            <a:r>
              <a:rPr lang="en-US" sz="3600" dirty="0" err="1" smtClean="0">
                <a:latin typeface="+mj-lt"/>
              </a:rPr>
              <a:t>Grahana</a:t>
            </a:r>
            <a:endParaRPr lang="en-US" sz="3600" dirty="0" smtClean="0">
              <a:latin typeface="+mj-lt"/>
            </a:endParaRPr>
          </a:p>
          <a:p>
            <a:r>
              <a:rPr lang="en-US" sz="3600" dirty="0" smtClean="0">
                <a:latin typeface="+mj-lt"/>
              </a:rPr>
              <a:t>Prometheus</a:t>
            </a:r>
            <a:endParaRPr lang="ru-RU" sz="3600" dirty="0" smtClean="0">
              <a:latin typeface="+mj-lt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>
                <a:latin typeface="+mj-lt"/>
              </a:rPr>
              <a:t>11</a:t>
            </a:fld>
            <a:endParaRPr lang="ru-RU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2393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3155239" y="943226"/>
            <a:ext cx="6476826" cy="755337"/>
          </a:xfrm>
        </p:spPr>
        <p:txBody>
          <a:bodyPr>
            <a:noAutofit/>
          </a:bodyPr>
          <a:lstStyle/>
          <a:p>
            <a:r>
              <a:rPr lang="ru-RU" sz="4800" dirty="0" smtClean="0"/>
              <a:t>Спасибо за внимание</a:t>
            </a:r>
            <a:endParaRPr lang="ru-RU" sz="4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298" y="1874385"/>
            <a:ext cx="3170195" cy="3109229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155239" y="5335258"/>
            <a:ext cx="6961034" cy="7553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hlinkClick r:id="rId3"/>
              </a:rPr>
              <a:t>https://codestopen.r3nny.ru/task</a:t>
            </a:r>
            <a:endParaRPr lang="ru-RU" sz="3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>
                <a:latin typeface="+mj-lt"/>
              </a:rPr>
              <a:t>12</a:t>
            </a:fld>
            <a:endParaRPr lang="ru-RU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6217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6944" y="218826"/>
            <a:ext cx="10515600" cy="755337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Bahnschrift Light Condensed" panose="020B0502040204020203" pitchFamily="34" charset="0"/>
              </a:rPr>
              <a:t>Процесс проверки решения</a:t>
            </a:r>
            <a:endParaRPr lang="ru-RU" sz="4000" dirty="0">
              <a:latin typeface="Bahnschrift Light Condensed" panose="020B0502040204020203" pitchFamily="34" charset="0"/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7977559" y="1522709"/>
            <a:ext cx="27582" cy="4764323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1739017" y="1091231"/>
            <a:ext cx="1575326" cy="431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ysClr val="windowText" lastClr="000000"/>
                </a:solidFill>
                <a:latin typeface="Bahnschrift Light Condensed" panose="020B0502040204020203" pitchFamily="34" charset="0"/>
              </a:rPr>
              <a:t>Пользователь</a:t>
            </a:r>
            <a:endParaRPr lang="ru-RU" sz="1200" dirty="0">
              <a:solidFill>
                <a:sysClr val="windowText" lastClr="000000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5" name="Прямая соединительная линия 4"/>
          <p:cNvCxnSpPr>
            <a:stCxn id="3" idx="2"/>
          </p:cNvCxnSpPr>
          <p:nvPr/>
        </p:nvCxnSpPr>
        <p:spPr>
          <a:xfrm>
            <a:off x="2526680" y="1522709"/>
            <a:ext cx="1078" cy="4764323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3568942" y="1091231"/>
            <a:ext cx="1575326" cy="431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ysClr val="windowText" lastClr="000000"/>
                </a:solidFill>
                <a:latin typeface="Bahnschrift Light Condensed" panose="020B0502040204020203" pitchFamily="34" charset="0"/>
              </a:rPr>
              <a:t>Веб-Клиент</a:t>
            </a:r>
            <a:endParaRPr lang="ru-RU" sz="1200" dirty="0">
              <a:solidFill>
                <a:sysClr val="windowText" lastClr="000000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4364926" y="1522709"/>
            <a:ext cx="31458" cy="4764323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429301" y="1712243"/>
            <a:ext cx="196916" cy="3983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330629" y="1712243"/>
            <a:ext cx="123355" cy="14223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8" idx="0"/>
          </p:cNvCxnSpPr>
          <p:nvPr/>
        </p:nvCxnSpPr>
        <p:spPr>
          <a:xfrm>
            <a:off x="2527758" y="1712243"/>
            <a:ext cx="1704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96800" y="1691554"/>
            <a:ext cx="864788" cy="314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Light Condensed" panose="020B0502040204020203" pitchFamily="34" charset="0"/>
              </a:rPr>
              <a:t>Решение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356391" y="1091231"/>
            <a:ext cx="1575326" cy="431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ysClr val="windowText" lastClr="000000"/>
                </a:solidFill>
                <a:latin typeface="Bahnschrift Light Condensed" panose="020B0502040204020203" pitchFamily="34" charset="0"/>
              </a:rPr>
              <a:t>Сервис </a:t>
            </a:r>
            <a:r>
              <a:rPr lang="en-US" sz="1200" dirty="0" smtClean="0">
                <a:solidFill>
                  <a:sysClr val="windowText" lastClr="000000"/>
                </a:solidFill>
                <a:latin typeface="Bahnschrift Light Condensed" panose="020B0502040204020203" pitchFamily="34" charset="0"/>
              </a:rPr>
              <a:t>solution</a:t>
            </a:r>
            <a:endParaRPr lang="ru-RU" sz="1200" dirty="0">
              <a:solidFill>
                <a:sysClr val="windowText" lastClr="000000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15" name="Прямая соединительная линия 14"/>
          <p:cNvCxnSpPr>
            <a:stCxn id="14" idx="2"/>
          </p:cNvCxnSpPr>
          <p:nvPr/>
        </p:nvCxnSpPr>
        <p:spPr>
          <a:xfrm flipH="1">
            <a:off x="6126331" y="1522709"/>
            <a:ext cx="17723" cy="4764323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6044519" y="1712243"/>
            <a:ext cx="196916" cy="14223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4452766" y="1712243"/>
            <a:ext cx="1556025" cy="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89248" y="1732280"/>
            <a:ext cx="1357892" cy="524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Light Condensed" panose="020B0502040204020203" pitchFamily="34" charset="0"/>
              </a:rPr>
              <a:t>Решение, язык, </a:t>
            </a:r>
            <a:r>
              <a:rPr lang="en-US" sz="1200" dirty="0" smtClean="0">
                <a:latin typeface="Bahnschrift Light Condensed" panose="020B0502040204020203" pitchFamily="34" charset="0"/>
              </a:rPr>
              <a:t>id</a:t>
            </a:r>
            <a:r>
              <a:rPr lang="ru-RU" sz="1200" dirty="0" smtClean="0">
                <a:latin typeface="Bahnschrift Light Condensed" panose="020B0502040204020203" pitchFamily="34" charset="0"/>
              </a:rPr>
              <a:t> задачи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7180786" y="1091231"/>
            <a:ext cx="1575326" cy="431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ysClr val="windowText" lastClr="000000"/>
                </a:solidFill>
                <a:latin typeface="Bahnschrift Light Condensed" panose="020B0502040204020203" pitchFamily="34" charset="0"/>
              </a:rPr>
              <a:t>Сервис </a:t>
            </a:r>
            <a:r>
              <a:rPr lang="en-US" sz="1200" dirty="0" smtClean="0">
                <a:solidFill>
                  <a:sysClr val="windowText" lastClr="000000"/>
                </a:solidFill>
                <a:latin typeface="Bahnschrift Light Condensed" panose="020B0502040204020203" pitchFamily="34" charset="0"/>
              </a:rPr>
              <a:t>task</a:t>
            </a:r>
            <a:endParaRPr lang="ru-RU" sz="1200" dirty="0">
              <a:solidFill>
                <a:sysClr val="windowText" lastClr="0000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868914" y="1712243"/>
            <a:ext cx="196916" cy="668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/>
          <p:cNvCxnSpPr/>
          <p:nvPr/>
        </p:nvCxnSpPr>
        <p:spPr>
          <a:xfrm flipV="1">
            <a:off x="6277162" y="1712243"/>
            <a:ext cx="1556025" cy="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31321" y="1712243"/>
            <a:ext cx="1025040" cy="314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ahnschrift Light Condensed" panose="020B0502040204020203" pitchFamily="34" charset="0"/>
              </a:rPr>
              <a:t>Id</a:t>
            </a:r>
            <a:r>
              <a:rPr lang="ru-RU" sz="1200" dirty="0" smtClean="0">
                <a:latin typeface="Bahnschrift Light Condensed" panose="020B0502040204020203" pitchFamily="34" charset="0"/>
              </a:rPr>
              <a:t> задачи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6277162" y="2256587"/>
            <a:ext cx="1591752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40071" y="2247148"/>
            <a:ext cx="1236229" cy="314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Light Condensed" panose="020B0502040204020203" pitchFamily="34" charset="0"/>
              </a:rPr>
              <a:t>Задача</a:t>
            </a:r>
            <a:r>
              <a:rPr lang="en-US" sz="1200" dirty="0" smtClean="0">
                <a:latin typeface="Bahnschrift Light Condensed" panose="020B0502040204020203" pitchFamily="34" charset="0"/>
              </a:rPr>
              <a:t>, </a:t>
            </a:r>
            <a:r>
              <a:rPr lang="ru-RU" sz="1200" dirty="0" smtClean="0">
                <a:latin typeface="Bahnschrift Light Condensed" panose="020B0502040204020203" pitchFamily="34" charset="0"/>
              </a:rPr>
              <a:t>тесты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9820172" y="1516127"/>
            <a:ext cx="2023" cy="4770905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9023400" y="1084650"/>
            <a:ext cx="1575326" cy="431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ysClr val="windowText" lastClr="000000"/>
                </a:solidFill>
                <a:latin typeface="Bahnschrift Light Condensed" panose="020B0502040204020203" pitchFamily="34" charset="0"/>
              </a:rPr>
              <a:t>Сервис</a:t>
            </a:r>
            <a:r>
              <a:rPr lang="en-US" sz="1200" dirty="0" smtClean="0">
                <a:solidFill>
                  <a:sysClr val="windowText" lastClr="000000"/>
                </a:solidFill>
                <a:latin typeface="Bahnschrift Light Condensed" panose="020B0502040204020203" pitchFamily="34" charset="0"/>
              </a:rPr>
              <a:t> executor</a:t>
            </a:r>
            <a:r>
              <a:rPr lang="ru-RU" sz="1200" dirty="0" smtClean="0">
                <a:solidFill>
                  <a:sysClr val="windowText" lastClr="000000"/>
                </a:solidFill>
                <a:latin typeface="Bahnschrift Light Condensed" panose="020B0502040204020203" pitchFamily="34" charset="0"/>
              </a:rPr>
              <a:t> </a:t>
            </a:r>
            <a:endParaRPr lang="ru-RU" sz="1200" dirty="0">
              <a:solidFill>
                <a:sysClr val="windowText" lastClr="0000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9732919" y="2782407"/>
            <a:ext cx="196916" cy="211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/>
          <p:cNvCxnSpPr/>
          <p:nvPr/>
        </p:nvCxnSpPr>
        <p:spPr>
          <a:xfrm>
            <a:off x="6296597" y="2750716"/>
            <a:ext cx="3417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005140" y="2782407"/>
            <a:ext cx="1498920" cy="314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Light Condensed" panose="020B0502040204020203" pitchFamily="34" charset="0"/>
              </a:rPr>
              <a:t>Код, входные данные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cxnSp>
        <p:nvCxnSpPr>
          <p:cNvPr id="40" name="Прямая со стрелкой 39"/>
          <p:cNvCxnSpPr/>
          <p:nvPr/>
        </p:nvCxnSpPr>
        <p:spPr>
          <a:xfrm flipH="1">
            <a:off x="4500563" y="3096992"/>
            <a:ext cx="1508229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19653" y="3096992"/>
            <a:ext cx="1025040" cy="314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ahnschrift Light Condensed" panose="020B0502040204020203" pitchFamily="34" charset="0"/>
              </a:rPr>
              <a:t>Id</a:t>
            </a:r>
            <a:r>
              <a:rPr lang="ru-RU" sz="1200" dirty="0" smtClean="0">
                <a:latin typeface="Bahnschrift Light Condensed" panose="020B0502040204020203" pitchFamily="34" charset="0"/>
              </a:rPr>
              <a:t> решения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6051065" y="4691964"/>
            <a:ext cx="196916" cy="197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 стрелкой 46"/>
          <p:cNvCxnSpPr/>
          <p:nvPr/>
        </p:nvCxnSpPr>
        <p:spPr>
          <a:xfrm flipH="1" flipV="1">
            <a:off x="6261594" y="4790900"/>
            <a:ext cx="3417086" cy="877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43415" y="4447661"/>
            <a:ext cx="1698623" cy="314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Light Condensed" panose="020B0502040204020203" pitchFamily="34" charset="0"/>
              </a:rPr>
              <a:t>Результат выполнения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6051065" y="3960674"/>
            <a:ext cx="196916" cy="497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 flipV="1">
            <a:off x="4487178" y="3998352"/>
            <a:ext cx="1556025" cy="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36732" y="3937398"/>
            <a:ext cx="1025040" cy="314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ahnschrift Light Condensed" panose="020B0502040204020203" pitchFamily="34" charset="0"/>
              </a:rPr>
              <a:t>Id</a:t>
            </a:r>
            <a:r>
              <a:rPr lang="ru-RU" sz="1200" dirty="0" smtClean="0">
                <a:latin typeface="Bahnschrift Light Condensed" panose="020B0502040204020203" pitchFamily="34" charset="0"/>
              </a:rPr>
              <a:t> решения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511075" y="4400853"/>
            <a:ext cx="1508229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03215" y="4425649"/>
            <a:ext cx="785943" cy="314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Light Condensed" panose="020B0502040204020203" pitchFamily="34" charset="0"/>
              </a:rPr>
              <a:t>Загрузка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6044519" y="5152102"/>
            <a:ext cx="196916" cy="497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Прямая со стрелкой 57"/>
          <p:cNvCxnSpPr/>
          <p:nvPr/>
        </p:nvCxnSpPr>
        <p:spPr>
          <a:xfrm flipV="1">
            <a:off x="4466240" y="5213057"/>
            <a:ext cx="1556025" cy="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715794" y="5152102"/>
            <a:ext cx="1025040" cy="314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ahnschrift Light Condensed" panose="020B0502040204020203" pitchFamily="34" charset="0"/>
              </a:rPr>
              <a:t>Id</a:t>
            </a:r>
            <a:r>
              <a:rPr lang="ru-RU" sz="1200" dirty="0" smtClean="0">
                <a:latin typeface="Bahnschrift Light Condensed" panose="020B0502040204020203" pitchFamily="34" charset="0"/>
              </a:rPr>
              <a:t> решения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cxnSp>
        <p:nvCxnSpPr>
          <p:cNvPr id="60" name="Прямая со стрелкой 59"/>
          <p:cNvCxnSpPr/>
          <p:nvPr/>
        </p:nvCxnSpPr>
        <p:spPr>
          <a:xfrm flipH="1">
            <a:off x="4490137" y="5615557"/>
            <a:ext cx="1508229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15142" y="5615557"/>
            <a:ext cx="1511189" cy="314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Light Condensed" panose="020B0502040204020203" pitchFamily="34" charset="0"/>
              </a:rPr>
              <a:t>Результат решения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cxnSp>
        <p:nvCxnSpPr>
          <p:cNvPr id="63" name="Прямая со стрелкой 62"/>
          <p:cNvCxnSpPr/>
          <p:nvPr/>
        </p:nvCxnSpPr>
        <p:spPr>
          <a:xfrm flipH="1">
            <a:off x="2675080" y="5592696"/>
            <a:ext cx="1581990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13958" y="5581544"/>
            <a:ext cx="1511189" cy="314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Light Condensed" panose="020B0502040204020203" pitchFamily="34" charset="0"/>
              </a:rPr>
              <a:t>Результат решения</a:t>
            </a:r>
            <a:endParaRPr lang="ru-RU" sz="1200" dirty="0">
              <a:latin typeface="Bahnschrift Light Condensed" panose="020B0502040204020203" pitchFamily="34" charset="0"/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4314942" y="3960674"/>
            <a:ext cx="127031" cy="1689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TextBox 74"/>
          <p:cNvSpPr txBox="1"/>
          <p:nvPr/>
        </p:nvSpPr>
        <p:spPr>
          <a:xfrm>
            <a:off x="4589248" y="6223200"/>
            <a:ext cx="386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Рисунок </a:t>
            </a:r>
            <a:r>
              <a:rPr lang="ru-RU" dirty="0" smtClean="0">
                <a:latin typeface="Bahnschrift Light Condensed" panose="020B0502040204020203" pitchFamily="34" charset="0"/>
              </a:rPr>
              <a:t>9 – Процесс проверки решения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48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/>
      <p:bldP spid="16" grpId="0" animBg="1"/>
      <p:bldP spid="19" grpId="0"/>
      <p:bldP spid="21" grpId="0" animBg="1"/>
      <p:bldP spid="23" grpId="0"/>
      <p:bldP spid="32" grpId="0"/>
      <p:bldP spid="35" grpId="0" animBg="1"/>
      <p:bldP spid="37" grpId="0"/>
      <p:bldP spid="42" grpId="0"/>
      <p:bldP spid="46" grpId="0" animBg="1"/>
      <p:bldP spid="49" grpId="0"/>
      <p:bldP spid="50" grpId="0" animBg="1"/>
      <p:bldP spid="52" grpId="0"/>
      <p:bldP spid="54" grpId="0"/>
      <p:bldP spid="57" grpId="0" animBg="1"/>
      <p:bldP spid="59" grpId="0"/>
      <p:bldP spid="61" grpId="0"/>
      <p:bldP spid="64" grpId="0"/>
      <p:bldP spid="7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5E89737-4059-4527-AEA2-A3E8757E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999"/>
            <a:ext cx="10515600" cy="784145"/>
          </a:xfrm>
        </p:spPr>
        <p:txBody>
          <a:bodyPr/>
          <a:lstStyle/>
          <a:p>
            <a:r>
              <a:rPr lang="ru-RU" dirty="0" smtClean="0">
                <a:latin typeface="Bahnschrift Light Condensed" panose="020B0502040204020203" pitchFamily="34" charset="0"/>
              </a:rPr>
              <a:t>Структура драйвера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5241" y="1564784"/>
            <a:ext cx="496373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Bahnschrift Light Condensed" panose="020B0502040204020203" pitchFamily="34" charset="0"/>
              </a:rPr>
              <a:t>Место куда вставляется код пользователя.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Bahnschrift Light Condensed" panose="020B0502040204020203" pitchFamily="34" charset="0"/>
              </a:rPr>
              <a:t>Функции </a:t>
            </a:r>
            <a:r>
              <a:rPr lang="ru-RU" sz="2000" dirty="0">
                <a:latin typeface="Bahnschrift Light Condensed" panose="020B0502040204020203" pitchFamily="34" charset="0"/>
              </a:rPr>
              <a:t>чтения данных определенных типов из </a:t>
            </a:r>
            <a:r>
              <a:rPr lang="ru-RU" sz="2000" dirty="0" smtClean="0">
                <a:latin typeface="Bahnschrift Light Condensed" panose="020B0502040204020203" pitchFamily="34" charset="0"/>
              </a:rPr>
              <a:t>консоли.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Bahnschrift Light Condensed" panose="020B0502040204020203" pitchFamily="34" charset="0"/>
              </a:rPr>
              <a:t>Секция для чтения входных параметров (вызов функций их п. 2)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Bahnschrift Light Condensed" panose="020B0502040204020203" pitchFamily="34" charset="0"/>
              </a:rPr>
              <a:t>Начало отсчета времени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Bahnschrift Light Condensed" panose="020B0502040204020203" pitchFamily="34" charset="0"/>
              </a:rPr>
              <a:t>Вызов кода, отправленного пользователем, с передачей параметров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Bahnschrift Light Condensed" panose="020B0502040204020203" pitchFamily="34" charset="0"/>
              </a:rPr>
              <a:t>Конец </a:t>
            </a:r>
            <a:r>
              <a:rPr lang="ru-RU" sz="2000" dirty="0">
                <a:latin typeface="Bahnschrift Light Condensed" panose="020B0502040204020203" pitchFamily="34" charset="0"/>
              </a:rPr>
              <a:t>отсчета </a:t>
            </a:r>
            <a:r>
              <a:rPr lang="ru-RU" sz="2000" dirty="0" smtClean="0">
                <a:latin typeface="Bahnschrift Light Condensed" panose="020B0502040204020203" pitchFamily="34" charset="0"/>
              </a:rPr>
              <a:t>времени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Bahnschrift Light Condensed" panose="020B0502040204020203" pitchFamily="34" charset="0"/>
              </a:rPr>
              <a:t>Подсчет памяти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Bahnschrift Light Condensed" panose="020B0502040204020203" pitchFamily="34" charset="0"/>
              </a:rPr>
              <a:t>Вывод результатов в консоль</a:t>
            </a:r>
          </a:p>
          <a:p>
            <a:pPr algn="just"/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982237" y="457200"/>
            <a:ext cx="5505718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ahnschrift Light SemiCondensed" panose="020B0502040204020203" pitchFamily="34" charset="0"/>
              </a:rPr>
              <a:t>${</a:t>
            </a:r>
            <a:r>
              <a:rPr lang="en-US" sz="1400" dirty="0">
                <a:latin typeface="Bahnschrift Light SemiCondensed" panose="020B0502040204020203" pitchFamily="34" charset="0"/>
              </a:rPr>
              <a:t>solution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}</a:t>
            </a:r>
            <a:r>
              <a:rPr lang="ru-RU" sz="1400" dirty="0" smtClean="0">
                <a:latin typeface="Bahnschrift Light SemiCondensed" panose="020B0502040204020203" pitchFamily="34" charset="0"/>
              </a:rPr>
              <a:t>   </a:t>
            </a:r>
            <a:r>
              <a:rPr lang="ru-RU" sz="1400" b="1" dirty="0" smtClean="0">
                <a:latin typeface="Bahnschrift Light SemiCondensed" panose="020B0502040204020203" pitchFamily="34" charset="0"/>
              </a:rPr>
              <a:t>1)</a:t>
            </a:r>
            <a:endParaRPr lang="en-US" sz="1400" b="1" dirty="0">
              <a:latin typeface="Bahnschrift Light SemiCondensed" panose="020B0502040204020203" pitchFamily="34" charset="0"/>
            </a:endParaRPr>
          </a:p>
          <a:p>
            <a:r>
              <a:rPr lang="en-US" sz="1400" dirty="0" smtClean="0">
                <a:latin typeface="Bahnschrift Light SemiCondensed" panose="020B0502040204020203" pitchFamily="34" charset="0"/>
              </a:rPr>
              <a:t/>
            </a:r>
            <a:br>
              <a:rPr lang="en-US" sz="1400" dirty="0" smtClean="0">
                <a:latin typeface="Bahnschrift Light SemiCondensed" panose="020B0502040204020203" pitchFamily="34" charset="0"/>
              </a:rPr>
            </a:br>
            <a:r>
              <a:rPr lang="en-US" sz="1400" b="1" dirty="0" err="1" smtClean="0">
                <a:latin typeface="Bahnschrift Light SemiCondensed" panose="020B0502040204020203" pitchFamily="34" charset="0"/>
              </a:rPr>
              <a:t>def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 READ_STRING():</a:t>
            </a:r>
            <a:r>
              <a:rPr lang="ru-RU" sz="1400" dirty="0" smtClean="0">
                <a:latin typeface="Bahnschrift Light SemiCondensed" panose="020B0502040204020203" pitchFamily="34" charset="0"/>
              </a:rPr>
              <a:t> </a:t>
            </a:r>
            <a:r>
              <a:rPr lang="ru-RU" sz="1400" b="1" dirty="0" smtClean="0">
                <a:latin typeface="Bahnschrift Light SemiCondensed" panose="020B0502040204020203" pitchFamily="34" charset="0"/>
              </a:rPr>
              <a:t>2)</a:t>
            </a:r>
            <a:endParaRPr lang="en-US" sz="1400" dirty="0" smtClean="0">
              <a:latin typeface="Bahnschrift Light SemiCondensed" panose="020B0502040204020203" pitchFamily="34" charset="0"/>
            </a:endParaRP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b="1" dirty="0">
                <a:latin typeface="Bahnschrift Light SemiCondensed" panose="020B0502040204020203" pitchFamily="34" charset="0"/>
              </a:rPr>
              <a:t>return</a:t>
            </a:r>
            <a:r>
              <a:rPr lang="en-US" sz="1400" dirty="0">
                <a:latin typeface="Bahnschrift Light SemiCondensed" panose="020B0502040204020203" pitchFamily="34" charset="0"/>
              </a:rPr>
              <a:t> input()</a:t>
            </a:r>
          </a:p>
          <a:p>
            <a:r>
              <a:rPr lang="en-US" sz="1400" dirty="0">
                <a:latin typeface="Bahnschrift Light SemiCondensed" panose="020B0502040204020203" pitchFamily="34" charset="0"/>
              </a:rPr>
              <a:t/>
            </a:r>
            <a:br>
              <a:rPr lang="en-US" sz="1400" dirty="0">
                <a:latin typeface="Bahnschrift Light SemiCondensed" panose="020B0502040204020203" pitchFamily="34" charset="0"/>
              </a:rPr>
            </a:br>
            <a:r>
              <a:rPr lang="en-US" sz="1400" b="1" dirty="0" err="1">
                <a:latin typeface="Bahnschrift Light SemiCondensed" panose="020B0502040204020203" pitchFamily="34" charset="0"/>
              </a:rPr>
              <a:t>def</a:t>
            </a:r>
            <a:r>
              <a:rPr lang="en-US" sz="1400" dirty="0">
                <a:latin typeface="Bahnschrift Light SemiCondensed" panose="020B0502040204020203" pitchFamily="34" charset="0"/>
              </a:rPr>
              <a:t> READ_INTEGER_ARR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():</a:t>
            </a:r>
            <a:r>
              <a:rPr lang="ru-RU" sz="1400" dirty="0" smtClean="0">
                <a:latin typeface="Bahnschrift Light SemiCondensed" panose="020B0502040204020203" pitchFamily="34" charset="0"/>
              </a:rPr>
              <a:t> </a:t>
            </a:r>
            <a:r>
              <a:rPr lang="ru-RU" sz="1400" b="1" dirty="0">
                <a:latin typeface="Bahnschrift Light SemiCondensed" panose="020B0502040204020203" pitchFamily="34" charset="0"/>
              </a:rPr>
              <a:t>2</a:t>
            </a:r>
            <a:r>
              <a:rPr lang="ru-RU" sz="1400" b="1" dirty="0" smtClean="0">
                <a:latin typeface="Bahnschrift Light SemiCondensed" panose="020B0502040204020203" pitchFamily="34" charset="0"/>
              </a:rPr>
              <a:t>)</a:t>
            </a:r>
            <a:endParaRPr lang="en-US" sz="1400" dirty="0">
              <a:latin typeface="Bahnschrift Light SemiCondensed" panose="020B0502040204020203" pitchFamily="34" charset="0"/>
            </a:endParaRP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dirty="0" err="1">
                <a:latin typeface="Bahnschrift Light SemiCondensed" panose="020B0502040204020203" pitchFamily="34" charset="0"/>
              </a:rPr>
              <a:t>input_str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input()</a:t>
            </a: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b="1" dirty="0">
                <a:latin typeface="Bahnschrift Light SemiCondensed" panose="020B0502040204020203" pitchFamily="34" charset="0"/>
              </a:rPr>
              <a:t>if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err="1">
                <a:latin typeface="Bahnschrift Light SemiCondensed" panose="020B0502040204020203" pitchFamily="34" charset="0"/>
              </a:rPr>
              <a:t>input_str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b="1" dirty="0">
                <a:latin typeface="Bahnschrift Light SemiCondensed" panose="020B0502040204020203" pitchFamily="34" charset="0"/>
              </a:rPr>
              <a:t>==</a:t>
            </a:r>
            <a:r>
              <a:rPr lang="en-US" sz="1400" dirty="0">
                <a:latin typeface="Bahnschrift Light SemiCondensed" panose="020B0502040204020203" pitchFamily="34" charset="0"/>
              </a:rPr>
              <a:t> "[]":</a:t>
            </a: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    </a:t>
            </a:r>
            <a:r>
              <a:rPr lang="en-US" sz="1400" b="1" dirty="0">
                <a:latin typeface="Bahnschrift Light SemiCondensed" panose="020B0502040204020203" pitchFamily="34" charset="0"/>
              </a:rPr>
              <a:t>return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[]</a:t>
            </a:r>
            <a:r>
              <a:rPr lang="en-US" sz="1400" dirty="0">
                <a:latin typeface="Bahnschrift Light SemiCondensed" panose="020B0502040204020203" pitchFamily="34" charset="0"/>
              </a:rPr>
              <a:t/>
            </a:r>
            <a:br>
              <a:rPr lang="en-US" sz="1400" dirty="0">
                <a:latin typeface="Bahnschrift Light SemiCondensed" panose="020B0502040204020203" pitchFamily="34" charset="0"/>
              </a:rPr>
            </a:br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dirty="0" err="1">
                <a:latin typeface="Bahnschrift Light SemiCondensed" panose="020B0502040204020203" pitchFamily="34" charset="0"/>
              </a:rPr>
              <a:t>input_str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err="1">
                <a:latin typeface="Bahnschrift Light SemiCondensed" panose="020B0502040204020203" pitchFamily="34" charset="0"/>
              </a:rPr>
              <a:t>input_str.replace</a:t>
            </a:r>
            <a:r>
              <a:rPr lang="en-US" sz="1400" dirty="0">
                <a:latin typeface="Bahnschrift Light SemiCondensed" panose="020B0502040204020203" pitchFamily="34" charset="0"/>
              </a:rPr>
              <a:t>("[", "").replace("]", "").replace(" ", 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"")</a:t>
            </a:r>
            <a:r>
              <a:rPr lang="en-US" sz="1400" dirty="0">
                <a:latin typeface="Bahnschrift Light SemiCondensed" panose="020B0502040204020203" pitchFamily="34" charset="0"/>
              </a:rPr>
              <a:t/>
            </a:r>
            <a:br>
              <a:rPr lang="en-US" sz="1400" dirty="0">
                <a:latin typeface="Bahnschrift Light SemiCondensed" panose="020B0502040204020203" pitchFamily="34" charset="0"/>
              </a:rPr>
            </a:br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elements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err="1">
                <a:latin typeface="Bahnschrift Light SemiCondensed" panose="020B0502040204020203" pitchFamily="34" charset="0"/>
              </a:rPr>
              <a:t>input_str.split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(",")</a:t>
            </a:r>
            <a:r>
              <a:rPr lang="en-US" sz="1400" dirty="0">
                <a:latin typeface="Bahnschrift Light SemiCondensed" panose="020B0502040204020203" pitchFamily="34" charset="0"/>
              </a:rPr>
              <a:t/>
            </a:r>
            <a:br>
              <a:rPr lang="en-US" sz="1400" dirty="0">
                <a:latin typeface="Bahnschrift Light SemiCondensed" panose="020B0502040204020203" pitchFamily="34" charset="0"/>
              </a:rPr>
            </a:br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dirty="0" err="1">
                <a:latin typeface="Bahnschrift Light SemiCondensed" panose="020B0502040204020203" pitchFamily="34" charset="0"/>
              </a:rPr>
              <a:t>arr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[</a:t>
            </a:r>
            <a:r>
              <a:rPr lang="en-US" sz="1400" dirty="0" err="1">
                <a:latin typeface="Bahnschrift Light SemiCondensed" panose="020B0502040204020203" pitchFamily="34" charset="0"/>
              </a:rPr>
              <a:t>int</a:t>
            </a:r>
            <a:r>
              <a:rPr lang="en-US" sz="1400" dirty="0">
                <a:latin typeface="Bahnschrift Light SemiCondensed" panose="020B0502040204020203" pitchFamily="34" charset="0"/>
              </a:rPr>
              <a:t>(element) </a:t>
            </a:r>
            <a:r>
              <a:rPr lang="en-US" sz="1400" b="1" dirty="0">
                <a:latin typeface="Bahnschrift Light SemiCondensed" panose="020B0502040204020203" pitchFamily="34" charset="0"/>
              </a:rPr>
              <a:t>for</a:t>
            </a:r>
            <a:r>
              <a:rPr lang="en-US" sz="1400" dirty="0">
                <a:latin typeface="Bahnschrift Light SemiCondensed" panose="020B0502040204020203" pitchFamily="34" charset="0"/>
              </a:rPr>
              <a:t> element </a:t>
            </a:r>
            <a:r>
              <a:rPr lang="en-US" sz="1400" b="1" dirty="0">
                <a:latin typeface="Bahnschrift Light SemiCondensed" panose="020B0502040204020203" pitchFamily="34" charset="0"/>
              </a:rPr>
              <a:t>in</a:t>
            </a:r>
            <a:r>
              <a:rPr lang="en-US" sz="1400" dirty="0">
                <a:latin typeface="Bahnschrift Light SemiCondensed" panose="020B0502040204020203" pitchFamily="34" charset="0"/>
              </a:rPr>
              <a:t> elements]</a:t>
            </a: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b="1" dirty="0">
                <a:latin typeface="Bahnschrift Light SemiCondensed" panose="020B0502040204020203" pitchFamily="34" charset="0"/>
              </a:rPr>
              <a:t>return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err="1">
                <a:latin typeface="Bahnschrift Light SemiCondensed" panose="020B0502040204020203" pitchFamily="34" charset="0"/>
              </a:rPr>
              <a:t>arr</a:t>
            </a:r>
            <a:endParaRPr lang="en-US" sz="1400" dirty="0">
              <a:latin typeface="Bahnschrift Light SemiCondensed" panose="020B0502040204020203" pitchFamily="34" charset="0"/>
            </a:endParaRPr>
          </a:p>
          <a:p>
            <a:r>
              <a:rPr lang="en-US" sz="1400" dirty="0">
                <a:latin typeface="Bahnschrift Light SemiCondensed" panose="020B0502040204020203" pitchFamily="34" charset="0"/>
              </a:rPr>
              <a:t/>
            </a:r>
            <a:br>
              <a:rPr lang="en-US" sz="1400" dirty="0">
                <a:latin typeface="Bahnschrift Light SemiCondensed" panose="020B0502040204020203" pitchFamily="34" charset="0"/>
              </a:rPr>
            </a:br>
            <a:r>
              <a:rPr lang="en-US" sz="1400" b="1" dirty="0">
                <a:latin typeface="Bahnschrift Light SemiCondensed" panose="020B0502040204020203" pitchFamily="34" charset="0"/>
              </a:rPr>
              <a:t>if</a:t>
            </a:r>
            <a:r>
              <a:rPr lang="en-US" sz="1400" dirty="0">
                <a:latin typeface="Bahnschrift Light SemiCondensed" panose="020B0502040204020203" pitchFamily="34" charset="0"/>
              </a:rPr>
              <a:t> __name__ </a:t>
            </a:r>
            <a:r>
              <a:rPr lang="en-US" sz="1400" b="1" dirty="0">
                <a:latin typeface="Bahnschrift Light SemiCondensed" panose="020B0502040204020203" pitchFamily="34" charset="0"/>
              </a:rPr>
              <a:t>==</a:t>
            </a:r>
            <a:r>
              <a:rPr lang="en-US" sz="1400" dirty="0">
                <a:latin typeface="Bahnschrift Light SemiCondensed" panose="020B0502040204020203" pitchFamily="34" charset="0"/>
              </a:rPr>
              <a:t> '__main__':</a:t>
            </a: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${</a:t>
            </a:r>
            <a:r>
              <a:rPr lang="en-US" sz="1400" dirty="0" err="1">
                <a:latin typeface="Bahnschrift Light SemiCondensed" panose="020B0502040204020203" pitchFamily="34" charset="0"/>
              </a:rPr>
              <a:t>paramsInputSection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}</a:t>
            </a:r>
            <a:r>
              <a:rPr lang="ru-RU" sz="1400" dirty="0" smtClean="0">
                <a:latin typeface="Bahnschrift Light SemiCondensed" panose="020B0502040204020203" pitchFamily="34" charset="0"/>
              </a:rPr>
              <a:t> </a:t>
            </a:r>
            <a:r>
              <a:rPr lang="ru-RU" sz="1400" b="1" dirty="0" smtClean="0">
                <a:latin typeface="Bahnschrift Light SemiCondensed" panose="020B0502040204020203" pitchFamily="34" charset="0"/>
              </a:rPr>
              <a:t>3)</a:t>
            </a:r>
            <a:endParaRPr lang="en-US" sz="1400" dirty="0">
              <a:latin typeface="Bahnschrift Light SemiCondensed" panose="020B0502040204020203" pitchFamily="34" charset="0"/>
            </a:endParaRPr>
          </a:p>
          <a:p>
            <a:r>
              <a:rPr lang="en-US" sz="1400" dirty="0">
                <a:latin typeface="Bahnschrift Light SemiCondensed" panose="020B0502040204020203" pitchFamily="34" charset="0"/>
              </a:rPr>
              <a:t/>
            </a:r>
            <a:br>
              <a:rPr lang="en-US" sz="1400" dirty="0">
                <a:latin typeface="Bahnschrift Light SemiCondensed" panose="020B0502040204020203" pitchFamily="34" charset="0"/>
              </a:rPr>
            </a:br>
            <a:r>
              <a:rPr lang="en-US" sz="1400" dirty="0">
                <a:latin typeface="Bahnschrift Light SemiCondensed" panose="020B0502040204020203" pitchFamily="34" charset="0"/>
              </a:rPr>
              <a:t>    s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Solution()</a:t>
            </a: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dirty="0" err="1">
                <a:latin typeface="Bahnschrift Light SemiCondensed" panose="020B0502040204020203" pitchFamily="34" charset="0"/>
              </a:rPr>
              <a:t>start_time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err="1">
                <a:latin typeface="Bahnschrift Light SemiCondensed" panose="020B0502040204020203" pitchFamily="34" charset="0"/>
              </a:rPr>
              <a:t>time.time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()</a:t>
            </a:r>
            <a:r>
              <a:rPr lang="ru-RU" sz="1400" dirty="0" smtClean="0">
                <a:latin typeface="Bahnschrift Light SemiCondensed" panose="020B0502040204020203" pitchFamily="34" charset="0"/>
              </a:rPr>
              <a:t> </a:t>
            </a:r>
            <a:r>
              <a:rPr lang="ru-RU" sz="1400" b="1" dirty="0">
                <a:latin typeface="Bahnschrift Light SemiCondensed" panose="020B0502040204020203" pitchFamily="34" charset="0"/>
              </a:rPr>
              <a:t>4</a:t>
            </a:r>
            <a:r>
              <a:rPr lang="ru-RU" sz="1400" b="1" dirty="0" smtClean="0">
                <a:latin typeface="Bahnschrift Light SemiCondensed" panose="020B0502040204020203" pitchFamily="34" charset="0"/>
              </a:rPr>
              <a:t>)</a:t>
            </a:r>
            <a:endParaRPr lang="en-US" sz="1400" b="1" dirty="0">
              <a:latin typeface="Bahnschrift Light SemiCondensed" panose="020B0502040204020203" pitchFamily="34" charset="0"/>
            </a:endParaRP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ret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Solution.${</a:t>
            </a:r>
            <a:r>
              <a:rPr lang="en-US" sz="1400" dirty="0" err="1">
                <a:latin typeface="Bahnschrift Light SemiCondensed" panose="020B0502040204020203" pitchFamily="34" charset="0"/>
              </a:rPr>
              <a:t>methodName</a:t>
            </a:r>
            <a:r>
              <a:rPr lang="en-US" sz="1400" dirty="0">
                <a:latin typeface="Bahnschrift Light SemiCondensed" panose="020B0502040204020203" pitchFamily="34" charset="0"/>
              </a:rPr>
              <a:t>}(s, ${</a:t>
            </a:r>
            <a:r>
              <a:rPr lang="en-US" sz="1400" dirty="0" err="1">
                <a:latin typeface="Bahnschrift Light SemiCondensed" panose="020B0502040204020203" pitchFamily="34" charset="0"/>
              </a:rPr>
              <a:t>paramList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})</a:t>
            </a:r>
            <a:r>
              <a:rPr lang="ru-RU" sz="1400" dirty="0" smtClean="0">
                <a:latin typeface="Bahnschrift Light SemiCondensed" panose="020B0502040204020203" pitchFamily="34" charset="0"/>
              </a:rPr>
              <a:t> </a:t>
            </a:r>
            <a:r>
              <a:rPr lang="ru-RU" sz="1400" b="1" dirty="0" smtClean="0">
                <a:latin typeface="Bahnschrift Light SemiCondensed" panose="020B0502040204020203" pitchFamily="34" charset="0"/>
              </a:rPr>
              <a:t>5)</a:t>
            </a:r>
            <a:endParaRPr lang="en-US" sz="1400" dirty="0">
              <a:latin typeface="Bahnschrift Light SemiCondensed" panose="020B0502040204020203" pitchFamily="34" charset="0"/>
            </a:endParaRP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dirty="0" err="1">
                <a:latin typeface="Bahnschrift Light SemiCondensed" panose="020B0502040204020203" pitchFamily="34" charset="0"/>
              </a:rPr>
              <a:t>end_time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err="1">
                <a:latin typeface="Bahnschrift Light SemiCondensed" panose="020B0502040204020203" pitchFamily="34" charset="0"/>
              </a:rPr>
              <a:t>time.time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()</a:t>
            </a:r>
            <a:r>
              <a:rPr lang="ru-RU" sz="1400" dirty="0" smtClean="0">
                <a:latin typeface="Bahnschrift Light SemiCondensed" panose="020B0502040204020203" pitchFamily="34" charset="0"/>
              </a:rPr>
              <a:t> </a:t>
            </a:r>
            <a:r>
              <a:rPr lang="ru-RU" sz="1400" b="1" dirty="0" smtClean="0">
                <a:latin typeface="Bahnschrift Light SemiCondensed" panose="020B0502040204020203" pitchFamily="34" charset="0"/>
              </a:rPr>
              <a:t>6)</a:t>
            </a:r>
            <a:endParaRPr lang="en-US" sz="1400" b="1" dirty="0">
              <a:latin typeface="Bahnschrift Light SemiCondensed" panose="020B0502040204020203" pitchFamily="34" charset="0"/>
            </a:endParaRP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process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err="1">
                <a:latin typeface="Bahnschrift Light SemiCondensed" panose="020B0502040204020203" pitchFamily="34" charset="0"/>
              </a:rPr>
              <a:t>psutil.Process</a:t>
            </a:r>
            <a:r>
              <a:rPr lang="en-US" sz="1400" dirty="0">
                <a:latin typeface="Bahnschrift Light SemiCondensed" panose="020B0502040204020203" pitchFamily="34" charset="0"/>
              </a:rPr>
              <a:t>()</a:t>
            </a: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dirty="0" err="1">
                <a:latin typeface="Bahnschrift Light SemiCondensed" panose="020B0502040204020203" pitchFamily="34" charset="0"/>
              </a:rPr>
              <a:t>memory_info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err="1">
                <a:latin typeface="Bahnschrift Light SemiCondensed" panose="020B0502040204020203" pitchFamily="34" charset="0"/>
              </a:rPr>
              <a:t>memory_info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err="1">
                <a:latin typeface="Bahnschrift Light SemiCondensed" panose="020B0502040204020203" pitchFamily="34" charset="0"/>
              </a:rPr>
              <a:t>process.memory_info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()</a:t>
            </a:r>
            <a:r>
              <a:rPr lang="ru-RU" sz="1400" dirty="0" smtClean="0">
                <a:latin typeface="Bahnschrift Light SemiCondensed" panose="020B0502040204020203" pitchFamily="34" charset="0"/>
              </a:rPr>
              <a:t> </a:t>
            </a:r>
            <a:r>
              <a:rPr lang="ru-RU" sz="1400" b="1" dirty="0" smtClean="0">
                <a:latin typeface="Bahnschrift Light SemiCondensed" panose="020B0502040204020203" pitchFamily="34" charset="0"/>
              </a:rPr>
              <a:t>7)</a:t>
            </a:r>
            <a:endParaRPr lang="en-US" sz="1400" dirty="0">
              <a:latin typeface="Bahnschrift Light SemiCondensed" panose="020B0502040204020203" pitchFamily="34" charset="0"/>
            </a:endParaRP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dirty="0" err="1">
                <a:latin typeface="Bahnschrift Light SemiCondensed" panose="020B0502040204020203" pitchFamily="34" charset="0"/>
              </a:rPr>
              <a:t>used_memory_kb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dirty="0" err="1">
                <a:latin typeface="Bahnschrift Light SemiCondensed" panose="020B0502040204020203" pitchFamily="34" charset="0"/>
              </a:rPr>
              <a:t>memory_info.rss</a:t>
            </a:r>
            <a:r>
              <a:rPr lang="en-US" sz="1400" dirty="0">
                <a:latin typeface="Bahnschrift Light SemiCondensed" panose="020B0502040204020203" pitchFamily="34" charset="0"/>
              </a:rPr>
              <a:t> / (1024*1024)</a:t>
            </a: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</a:t>
            </a:r>
            <a:r>
              <a:rPr lang="en-US" sz="1400" dirty="0" err="1">
                <a:latin typeface="Bahnschrift Light SemiCondensed" panose="020B0502040204020203" pitchFamily="34" charset="0"/>
              </a:rPr>
              <a:t>execution_time</a:t>
            </a:r>
            <a:r>
              <a:rPr lang="en-US" sz="1400" dirty="0">
                <a:latin typeface="Bahnschrift Light SemiCondensed" panose="020B0502040204020203" pitchFamily="34" charset="0"/>
              </a:rPr>
              <a:t> </a:t>
            </a:r>
            <a:r>
              <a:rPr lang="en-US" sz="1400" b="1" dirty="0">
                <a:latin typeface="Bahnschrift Light SemiCondensed" panose="020B0502040204020203" pitchFamily="34" charset="0"/>
              </a:rPr>
              <a:t>=</a:t>
            </a:r>
            <a:r>
              <a:rPr lang="en-US" sz="1400" dirty="0">
                <a:latin typeface="Bahnschrift Light SemiCondensed" panose="020B0502040204020203" pitchFamily="34" charset="0"/>
              </a:rPr>
              <a:t> (</a:t>
            </a:r>
            <a:r>
              <a:rPr lang="en-US" sz="1400" dirty="0" err="1">
                <a:latin typeface="Bahnschrift Light SemiCondensed" panose="020B0502040204020203" pitchFamily="34" charset="0"/>
              </a:rPr>
              <a:t>end_time</a:t>
            </a:r>
            <a:r>
              <a:rPr lang="en-US" sz="1400" dirty="0">
                <a:latin typeface="Bahnschrift Light SemiCondensed" panose="020B0502040204020203" pitchFamily="34" charset="0"/>
              </a:rPr>
              <a:t> - </a:t>
            </a:r>
            <a:r>
              <a:rPr lang="en-US" sz="1400" dirty="0" err="1">
                <a:latin typeface="Bahnschrift Light SemiCondensed" panose="020B0502040204020203" pitchFamily="34" charset="0"/>
              </a:rPr>
              <a:t>start_time</a:t>
            </a:r>
            <a:r>
              <a:rPr lang="en-US" sz="1400" dirty="0">
                <a:latin typeface="Bahnschrift Light SemiCondensed" panose="020B0502040204020203" pitchFamily="34" charset="0"/>
              </a:rPr>
              <a:t>) * 1e9</a:t>
            </a: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print(ret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)</a:t>
            </a:r>
            <a:r>
              <a:rPr lang="ru-RU" sz="1400" dirty="0" smtClean="0">
                <a:latin typeface="Bahnschrift Light SemiCondensed" panose="020B0502040204020203" pitchFamily="34" charset="0"/>
              </a:rPr>
              <a:t> </a:t>
            </a:r>
            <a:r>
              <a:rPr lang="ru-RU" sz="1400" b="1" dirty="0" smtClean="0">
                <a:latin typeface="Bahnschrift Light SemiCondensed" panose="020B0502040204020203" pitchFamily="34" charset="0"/>
              </a:rPr>
              <a:t>8)</a:t>
            </a:r>
            <a:endParaRPr lang="en-US" sz="1400" b="1" dirty="0">
              <a:latin typeface="Bahnschrift Light SemiCondensed" panose="020B0502040204020203" pitchFamily="34" charset="0"/>
            </a:endParaRP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print(</a:t>
            </a:r>
            <a:r>
              <a:rPr lang="en-US" sz="1400" dirty="0" err="1">
                <a:latin typeface="Bahnschrift Light SemiCondensed" panose="020B0502040204020203" pitchFamily="34" charset="0"/>
              </a:rPr>
              <a:t>execution_time</a:t>
            </a:r>
            <a:r>
              <a:rPr lang="en-US" sz="1400" dirty="0">
                <a:latin typeface="Bahnschrift Light SemiCondensed" panose="020B0502040204020203" pitchFamily="34" charset="0"/>
              </a:rPr>
              <a:t>)</a:t>
            </a: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    print(</a:t>
            </a:r>
            <a:r>
              <a:rPr lang="en-US" sz="1400" dirty="0" err="1">
                <a:latin typeface="Bahnschrift Light SemiCondensed" panose="020B0502040204020203" pitchFamily="34" charset="0"/>
              </a:rPr>
              <a:t>used_memory_kb</a:t>
            </a:r>
            <a:r>
              <a:rPr lang="en-US" sz="1400" dirty="0" smtClean="0">
                <a:latin typeface="Bahnschrift Light SemiCondensed" panose="020B0502040204020203" pitchFamily="34" charset="0"/>
              </a:rPr>
              <a:t>)</a:t>
            </a:r>
            <a:endParaRPr lang="en-US" sz="1400" dirty="0">
              <a:latin typeface="Bahnschrift Light SemiCondensed" panose="020B0502040204020203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570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877" y="477092"/>
            <a:ext cx="10515600" cy="915035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7442" y="1855976"/>
            <a:ext cx="78409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+mj-lt"/>
              </a:rPr>
              <a:t>	</a:t>
            </a:r>
            <a:r>
              <a:rPr lang="ru-RU" sz="2400" dirty="0" smtClean="0">
                <a:latin typeface="+mj-lt"/>
              </a:rPr>
              <a:t>Сейчас почти на всех собеседованиях в крупные компании для начинающих разработчиков обязательно присутствует решение каких-либо алгоритмических задач. </a:t>
            </a:r>
          </a:p>
          <a:p>
            <a:pPr algn="just"/>
            <a:r>
              <a:rPr lang="ru-RU" sz="2400" dirty="0">
                <a:latin typeface="+mj-lt"/>
              </a:rPr>
              <a:t>	</a:t>
            </a:r>
            <a:r>
              <a:rPr lang="ru-RU" sz="2400" dirty="0" smtClean="0">
                <a:latin typeface="+mj-lt"/>
              </a:rPr>
              <a:t>Постоянная </a:t>
            </a:r>
            <a:r>
              <a:rPr lang="ru-RU" sz="2400" dirty="0">
                <a:latin typeface="+mj-lt"/>
              </a:rPr>
              <a:t>практика в решении алгоритмических задач не только развивает умение быстро и эффективно находить оптимальные решения, но также формирует аналитическое мышление и готовность к промышленной разработке</a:t>
            </a:r>
            <a:r>
              <a:rPr lang="ru-RU" sz="2400" dirty="0" smtClean="0">
                <a:latin typeface="+mj-lt"/>
              </a:rPr>
              <a:t>.</a:t>
            </a:r>
            <a:endParaRPr lang="en-US" sz="2400" dirty="0" smtClean="0">
              <a:latin typeface="+mj-lt"/>
            </a:endParaRPr>
          </a:p>
          <a:p>
            <a:pPr algn="just"/>
            <a:r>
              <a:rPr lang="en-US" sz="2400" dirty="0">
                <a:latin typeface="+mj-lt"/>
              </a:rPr>
              <a:t>	</a:t>
            </a:r>
            <a:r>
              <a:rPr lang="ru-RU" sz="2400" dirty="0" smtClean="0">
                <a:latin typeface="+mj-lt"/>
              </a:rPr>
              <a:t>Так же компании могут быть заинтересованы в отборе лучших кандидатов и такая платформа может помочь в отборе.</a:t>
            </a:r>
            <a:endParaRPr lang="ru-RU" sz="2400" dirty="0">
              <a:latin typeface="+mj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660" y="2164080"/>
            <a:ext cx="2430780" cy="243078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>
                <a:latin typeface="+mj-lt"/>
              </a:rPr>
              <a:t>2</a:t>
            </a:fld>
            <a:endParaRPr lang="ru-RU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1803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063052"/>
              </p:ext>
            </p:extLst>
          </p:nvPr>
        </p:nvGraphicFramePr>
        <p:xfrm>
          <a:off x="625149" y="1576871"/>
          <a:ext cx="10728655" cy="46498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32665">
                  <a:extLst>
                    <a:ext uri="{9D8B030D-6E8A-4147-A177-3AD203B41FA5}">
                      <a16:colId xmlns:a16="http://schemas.microsoft.com/office/drawing/2014/main" val="2465181792"/>
                    </a:ext>
                  </a:extLst>
                </a:gridCol>
                <a:gridCol w="1532665">
                  <a:extLst>
                    <a:ext uri="{9D8B030D-6E8A-4147-A177-3AD203B41FA5}">
                      <a16:colId xmlns:a16="http://schemas.microsoft.com/office/drawing/2014/main" val="2900441447"/>
                    </a:ext>
                  </a:extLst>
                </a:gridCol>
                <a:gridCol w="1898558">
                  <a:extLst>
                    <a:ext uri="{9D8B030D-6E8A-4147-A177-3AD203B41FA5}">
                      <a16:colId xmlns:a16="http://schemas.microsoft.com/office/drawing/2014/main" val="2606791488"/>
                    </a:ext>
                  </a:extLst>
                </a:gridCol>
                <a:gridCol w="1166772">
                  <a:extLst>
                    <a:ext uri="{9D8B030D-6E8A-4147-A177-3AD203B41FA5}">
                      <a16:colId xmlns:a16="http://schemas.microsoft.com/office/drawing/2014/main" val="3270969817"/>
                    </a:ext>
                  </a:extLst>
                </a:gridCol>
                <a:gridCol w="1532665">
                  <a:extLst>
                    <a:ext uri="{9D8B030D-6E8A-4147-A177-3AD203B41FA5}">
                      <a16:colId xmlns:a16="http://schemas.microsoft.com/office/drawing/2014/main" val="3429242877"/>
                    </a:ext>
                  </a:extLst>
                </a:gridCol>
                <a:gridCol w="1532665">
                  <a:extLst>
                    <a:ext uri="{9D8B030D-6E8A-4147-A177-3AD203B41FA5}">
                      <a16:colId xmlns:a16="http://schemas.microsoft.com/office/drawing/2014/main" val="1753098884"/>
                    </a:ext>
                  </a:extLst>
                </a:gridCol>
                <a:gridCol w="1532665">
                  <a:extLst>
                    <a:ext uri="{9D8B030D-6E8A-4147-A177-3AD203B41FA5}">
                      <a16:colId xmlns:a16="http://schemas.microsoft.com/office/drawing/2014/main" val="4179662530"/>
                    </a:ext>
                  </a:extLst>
                </a:gridCol>
              </a:tblGrid>
              <a:tr h="13342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+mn-lt"/>
                        </a:rPr>
                        <a:t>Платформа</a:t>
                      </a:r>
                      <a:endParaRPr lang="ru-RU" sz="2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+mn-lt"/>
                        </a:rPr>
                        <a:t>Русский язык</a:t>
                      </a:r>
                      <a:endParaRPr lang="ru-RU" sz="2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+mn-lt"/>
                        </a:rPr>
                        <a:t>Для решения только реализовать метод</a:t>
                      </a:r>
                      <a:endParaRPr lang="ru-RU" sz="2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+mn-lt"/>
                        </a:rPr>
                        <a:t>Удобный интерфейс</a:t>
                      </a:r>
                      <a:endParaRPr lang="ru-RU" sz="2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+mn-lt"/>
                        </a:rPr>
                        <a:t>Быстрая обратная связь</a:t>
                      </a:r>
                      <a:endParaRPr lang="ru-RU" sz="2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+mn-lt"/>
                        </a:rPr>
                        <a:t>Быстрое создание соревнований</a:t>
                      </a:r>
                      <a:endParaRPr lang="ru-RU" sz="2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+mn-lt"/>
                        </a:rPr>
                        <a:t>Быстрое создание задач</a:t>
                      </a:r>
                      <a:endParaRPr lang="ru-RU" sz="2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477102"/>
                  </a:ext>
                </a:extLst>
              </a:tr>
              <a:tr h="6222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</a:rPr>
                        <a:t>LeetCode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Нет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Да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Да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Да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Нет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Нет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0511106"/>
                  </a:ext>
                </a:extLst>
              </a:tr>
              <a:tr h="6222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CodeWars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Нет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Да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Нет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Да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Да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Нет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639859"/>
                  </a:ext>
                </a:extLst>
              </a:tr>
              <a:tr h="6222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64820" algn="l"/>
                        </a:tabLst>
                      </a:pPr>
                      <a:r>
                        <a:rPr lang="en-US" sz="1800">
                          <a:effectLst/>
                          <a:latin typeface="+mn-lt"/>
                        </a:rPr>
                        <a:t>Codeforces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Да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Нет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Нет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Нет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Нет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Нет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7803010"/>
                  </a:ext>
                </a:extLst>
              </a:tr>
              <a:tr h="8267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64820" algn="l"/>
                        </a:tabLst>
                      </a:pPr>
                      <a:r>
                        <a:rPr lang="ru-RU" sz="1800">
                          <a:effectLst/>
                          <a:latin typeface="+mn-lt"/>
                        </a:rPr>
                        <a:t>Яндекс Контест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Да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Нет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Да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Нет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Частично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Частично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8907692"/>
                  </a:ext>
                </a:extLst>
              </a:tr>
              <a:tr h="6222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64820" algn="l"/>
                        </a:tabLs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Желаемое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Да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Да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Да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Да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Да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Да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1690148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ru-RU" dirty="0" smtClean="0"/>
              <a:t>Существующие решения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>
                <a:latin typeface="+mj-lt"/>
              </a:rPr>
              <a:t>3</a:t>
            </a:fld>
            <a:endParaRPr lang="ru-RU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3976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2885" y="1466772"/>
            <a:ext cx="10918371" cy="4775408"/>
          </a:xfrm>
        </p:spPr>
        <p:txBody>
          <a:bodyPr>
            <a:noAutofit/>
          </a:bodyPr>
          <a:lstStyle/>
          <a:p>
            <a:r>
              <a:rPr lang="ru-RU" sz="2400" dirty="0" smtClean="0">
                <a:latin typeface="+mj-lt"/>
              </a:rPr>
              <a:t>Выполнение кода пользователя на сервере</a:t>
            </a:r>
            <a:r>
              <a:rPr lang="en-US" sz="2400" dirty="0">
                <a:latin typeface="+mj-lt"/>
              </a:rPr>
              <a:t>;</a:t>
            </a:r>
            <a:endParaRPr lang="ru-RU" sz="2400" dirty="0" smtClean="0">
              <a:latin typeface="+mj-lt"/>
            </a:endParaRPr>
          </a:p>
          <a:p>
            <a:r>
              <a:rPr lang="ru-RU" sz="2400" dirty="0" smtClean="0">
                <a:latin typeface="+mj-lt"/>
              </a:rPr>
              <a:t>Автоматическая проверка решения пользователя при помощи набора тестовых данных и запуска кода</a:t>
            </a:r>
            <a:r>
              <a:rPr lang="en-US" sz="2400" dirty="0" smtClean="0">
                <a:latin typeface="+mj-lt"/>
              </a:rPr>
              <a:t>;</a:t>
            </a:r>
            <a:endParaRPr lang="ru-RU" sz="2400" dirty="0" smtClean="0">
              <a:latin typeface="+mj-lt"/>
            </a:endParaRPr>
          </a:p>
          <a:p>
            <a:r>
              <a:rPr lang="ru-RU" sz="2400" dirty="0" smtClean="0">
                <a:latin typeface="+mj-lt"/>
              </a:rPr>
              <a:t>Сортировка задач по сложности</a:t>
            </a:r>
            <a:r>
              <a:rPr lang="en-US" sz="2400" dirty="0" smtClean="0">
                <a:latin typeface="+mj-lt"/>
              </a:rPr>
              <a:t> </a:t>
            </a:r>
            <a:r>
              <a:rPr lang="ru-RU" sz="2400" dirty="0" smtClean="0">
                <a:latin typeface="+mj-lt"/>
              </a:rPr>
              <a:t>и темам</a:t>
            </a:r>
            <a:r>
              <a:rPr lang="en-US" sz="2400" dirty="0" smtClean="0">
                <a:latin typeface="+mj-lt"/>
              </a:rPr>
              <a:t>;</a:t>
            </a:r>
            <a:endParaRPr lang="ru-RU" sz="2400" dirty="0" smtClean="0">
              <a:latin typeface="+mj-lt"/>
            </a:endParaRPr>
          </a:p>
          <a:p>
            <a:r>
              <a:rPr lang="ru-RU" sz="2400" dirty="0" smtClean="0">
                <a:latin typeface="+mj-lt"/>
              </a:rPr>
              <a:t>Создание приватных и публичных задач, в решении которых пользователь может тренироваться</a:t>
            </a:r>
            <a:r>
              <a:rPr lang="en-US" sz="2400" dirty="0" smtClean="0">
                <a:latin typeface="+mj-lt"/>
              </a:rPr>
              <a:t>;</a:t>
            </a:r>
            <a:endParaRPr lang="ru-RU" sz="2400" dirty="0" smtClean="0">
              <a:latin typeface="+mj-lt"/>
            </a:endParaRPr>
          </a:p>
          <a:p>
            <a:r>
              <a:rPr lang="ru-RU" sz="2400" dirty="0" smtClean="0">
                <a:latin typeface="+mj-lt"/>
              </a:rPr>
              <a:t>Создание приватных и публичных соревнований – </a:t>
            </a:r>
            <a:r>
              <a:rPr lang="ru-RU" sz="2400" dirty="0" err="1" smtClean="0">
                <a:latin typeface="+mj-lt"/>
              </a:rPr>
              <a:t>контестов</a:t>
            </a:r>
            <a:r>
              <a:rPr lang="en-US" sz="2400" dirty="0" smtClean="0">
                <a:latin typeface="+mj-lt"/>
              </a:rPr>
              <a:t>;</a:t>
            </a:r>
          </a:p>
          <a:p>
            <a:r>
              <a:rPr lang="ru-RU" sz="2400" dirty="0" smtClean="0">
                <a:latin typeface="+mj-lt"/>
              </a:rPr>
              <a:t>Для решения задачи пользователю нужно лишь реализовать метод, без реализации ввода</a:t>
            </a:r>
            <a:r>
              <a:rPr lang="en-US" sz="2400" dirty="0" smtClean="0">
                <a:latin typeface="+mj-lt"/>
              </a:rPr>
              <a:t>/</a:t>
            </a:r>
            <a:r>
              <a:rPr lang="ru-RU" sz="2400" dirty="0" smtClean="0">
                <a:latin typeface="+mj-lt"/>
              </a:rPr>
              <a:t>вывода в консоль</a:t>
            </a:r>
            <a:r>
              <a:rPr lang="en-US" sz="2400" dirty="0" smtClean="0">
                <a:latin typeface="+mj-lt"/>
              </a:rPr>
              <a:t>;</a:t>
            </a:r>
            <a:endParaRPr lang="ru-RU" sz="2400" dirty="0" smtClean="0">
              <a:latin typeface="+mj-lt"/>
            </a:endParaRPr>
          </a:p>
          <a:p>
            <a:r>
              <a:rPr lang="ru-RU" sz="2400" dirty="0" smtClean="0">
                <a:latin typeface="+mj-lt"/>
              </a:rPr>
              <a:t>Не является платформой для проведения олимпиадных соревнований.</a:t>
            </a:r>
            <a:endParaRPr lang="ru-RU" sz="2400" dirty="0">
              <a:latin typeface="+mj-lt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551737"/>
            <a:ext cx="10515600" cy="915035"/>
          </a:xfrm>
        </p:spPr>
        <p:txBody>
          <a:bodyPr/>
          <a:lstStyle/>
          <a:p>
            <a:r>
              <a:rPr lang="ru-RU" dirty="0" smtClean="0"/>
              <a:t>Функциональность платформы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>
                <a:latin typeface="+mj-lt"/>
              </a:rPr>
              <a:t>4</a:t>
            </a:fld>
            <a:endParaRPr lang="ru-RU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0991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999" y="365125"/>
            <a:ext cx="10270787" cy="569595"/>
          </a:xfrm>
        </p:spPr>
        <p:txBody>
          <a:bodyPr>
            <a:normAutofit fontScale="90000"/>
          </a:bodyPr>
          <a:lstStyle/>
          <a:p>
            <a:r>
              <a:rPr lang="ru-RU" dirty="0"/>
              <a:t>Компиляция и выполнение кода на сервере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6845" y="915879"/>
            <a:ext cx="10636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>
                <a:latin typeface="+mj-lt"/>
              </a:rPr>
              <a:t>	Для автоматизации этих процессов используется отдельное приложение</a:t>
            </a:r>
            <a:r>
              <a:rPr lang="en-US" sz="2200" dirty="0">
                <a:latin typeface="+mj-lt"/>
              </a:rPr>
              <a:t> </a:t>
            </a:r>
            <a:r>
              <a:rPr lang="ru-RU" sz="2200" dirty="0">
                <a:latin typeface="+mj-lt"/>
              </a:rPr>
              <a:t>и </a:t>
            </a:r>
            <a:r>
              <a:rPr lang="en-US" sz="2200" dirty="0">
                <a:latin typeface="+mj-lt"/>
              </a:rPr>
              <a:t>Docker</a:t>
            </a:r>
            <a:endParaRPr lang="ru-RU" sz="2200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6" y="1640207"/>
            <a:ext cx="5578734" cy="446766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481" y="5048600"/>
            <a:ext cx="3779848" cy="10592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320" y="2189699"/>
            <a:ext cx="1819374" cy="18193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1375" y="6096354"/>
            <a:ext cx="481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Рисунок 1</a:t>
            </a:r>
            <a:r>
              <a:rPr lang="ru-RU" dirty="0" smtClean="0">
                <a:latin typeface="+mj-lt"/>
              </a:rPr>
              <a:t> – Сервис </a:t>
            </a:r>
            <a:r>
              <a:rPr lang="ru-RU" dirty="0">
                <a:latin typeface="+mj-lt"/>
              </a:rPr>
              <a:t>выполнения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93231" y="6107175"/>
            <a:ext cx="481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Рисунок 2</a:t>
            </a:r>
            <a:r>
              <a:rPr lang="ru-RU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– Часть </a:t>
            </a:r>
            <a:r>
              <a:rPr lang="en-US" dirty="0" err="1">
                <a:latin typeface="+mj-lt"/>
              </a:rPr>
              <a:t>Dockerfile</a:t>
            </a:r>
            <a:r>
              <a:rPr lang="ru-RU" dirty="0">
                <a:latin typeface="+mj-lt"/>
              </a:rPr>
              <a:t> для образа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>
                <a:latin typeface="+mj-lt"/>
              </a:rPr>
              <a:t>5</a:t>
            </a:fld>
            <a:endParaRPr lang="ru-RU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4564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916757" y="606750"/>
            <a:ext cx="7767320" cy="569595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задачи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5289" y="1302722"/>
            <a:ext cx="6975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Типы данных для входных параметров и результата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Тестовые данные, проверяющие правильность решения.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Шаблон решения (рисунок </a:t>
            </a:r>
            <a:r>
              <a:rPr lang="ru-RU" sz="2400" dirty="0" smtClean="0">
                <a:latin typeface="+mj-lt"/>
              </a:rPr>
              <a:t>1 </a:t>
            </a:r>
            <a:r>
              <a:rPr lang="ru-RU" sz="2400" dirty="0">
                <a:latin typeface="+mj-lt"/>
              </a:rPr>
              <a:t>- </a:t>
            </a:r>
            <a:r>
              <a:rPr lang="ru-RU" sz="2400" dirty="0" smtClean="0">
                <a:latin typeface="+mj-lt"/>
              </a:rPr>
              <a:t>2) </a:t>
            </a:r>
            <a:r>
              <a:rPr lang="ru-RU" sz="2400" dirty="0">
                <a:latin typeface="+mj-lt"/>
              </a:rPr>
              <a:t>для каждого возможного языка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r="15818"/>
          <a:stretch/>
        </p:blipFill>
        <p:spPr>
          <a:xfrm>
            <a:off x="1941270" y="4380412"/>
            <a:ext cx="4026344" cy="16618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234" y="4811617"/>
            <a:ext cx="3998064" cy="119954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077" y="1819259"/>
            <a:ext cx="2140880" cy="21408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47676" y="6042254"/>
            <a:ext cx="315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Рисунок </a:t>
            </a:r>
            <a:r>
              <a:rPr lang="ru-RU" dirty="0" smtClean="0">
                <a:latin typeface="+mj-lt"/>
              </a:rPr>
              <a:t>3 </a:t>
            </a:r>
            <a:r>
              <a:rPr lang="ru-RU" dirty="0">
                <a:latin typeface="+mj-lt"/>
              </a:rPr>
              <a:t>- Пример шаблона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85577" y="6011159"/>
            <a:ext cx="315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Рисунок </a:t>
            </a:r>
            <a:r>
              <a:rPr lang="ru-RU" dirty="0" smtClean="0">
                <a:latin typeface="+mj-lt"/>
              </a:rPr>
              <a:t>4 </a:t>
            </a:r>
            <a:r>
              <a:rPr lang="ru-RU" dirty="0">
                <a:latin typeface="+mj-lt"/>
              </a:rPr>
              <a:t>- Пример шаблона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>
                <a:latin typeface="+mj-lt"/>
              </a:rPr>
              <a:t>6</a:t>
            </a:fld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0152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89737-4059-4527-AEA2-A3E8757E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999"/>
            <a:ext cx="10515600" cy="982412"/>
          </a:xfrm>
        </p:spPr>
        <p:txBody>
          <a:bodyPr/>
          <a:lstStyle/>
          <a:p>
            <a:r>
              <a:rPr lang="ru-RU" dirty="0"/>
              <a:t>Подготовка решения пользователя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4129C-7F91-47B6-969E-5807F625627D}"/>
              </a:ext>
            </a:extLst>
          </p:cNvPr>
          <p:cNvSpPr txBox="1"/>
          <p:nvPr/>
        </p:nvSpPr>
        <p:spPr>
          <a:xfrm>
            <a:off x="726332" y="1299410"/>
            <a:ext cx="63321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</a:rPr>
              <a:t>Платформа берет на себя ввод и вывод данных -  мы не можем просто запустить код пользователя и отправить тестовые данные.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</a:rPr>
              <a:t>Для чтения, измерения времени, преобразования типов входных данных и вывода результатов решения в консоль используется специальный заготовленный код – </a:t>
            </a:r>
            <a:r>
              <a:rPr lang="ru-RU" sz="2000" dirty="0" smtClean="0">
                <a:latin typeface="+mj-lt"/>
              </a:rPr>
              <a:t>драйвер.</a:t>
            </a:r>
            <a:endParaRPr lang="ru-RU" sz="20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</a:rPr>
              <a:t>Все эти усложнения нужны для того, чтобы стандартизировать формат входных и выходных данных, благодаря чему процесс тестирования не будет отличаться от ЯП к ЯП, а так же относительно просто добавить не стандартный </a:t>
            </a:r>
            <a:r>
              <a:rPr lang="ru-RU" sz="2000" dirty="0" smtClean="0">
                <a:latin typeface="+mj-lt"/>
              </a:rPr>
              <a:t>тип.</a:t>
            </a:r>
            <a:endParaRPr lang="ru-RU" sz="2000" dirty="0">
              <a:latin typeface="+mj-lt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C27D868-9BC8-4D4E-AFD8-FDDD64F94E3C}"/>
              </a:ext>
            </a:extLst>
          </p:cNvPr>
          <p:cNvSpPr/>
          <p:nvPr/>
        </p:nvSpPr>
        <p:spPr>
          <a:xfrm>
            <a:off x="7762313" y="3212816"/>
            <a:ext cx="2957804" cy="746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+mj-lt"/>
              </a:rPr>
              <a:t>CodePreparer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5E5FCF1D-3CC8-469E-98EA-C963D2348C39}"/>
              </a:ext>
            </a:extLst>
          </p:cNvPr>
          <p:cNvCxnSpPr/>
          <p:nvPr/>
        </p:nvCxnSpPr>
        <p:spPr>
          <a:xfrm>
            <a:off x="8332237" y="1576873"/>
            <a:ext cx="0" cy="1611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50B9C1-9222-4E5E-A150-30C23038B514}"/>
              </a:ext>
            </a:extLst>
          </p:cNvPr>
          <p:cNvSpPr txBox="1"/>
          <p:nvPr/>
        </p:nvSpPr>
        <p:spPr>
          <a:xfrm>
            <a:off x="7423259" y="1114745"/>
            <a:ext cx="1817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Решение (код, язык)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49968D7E-B999-42AE-B8E7-C92C1BA51B16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241215" y="2121629"/>
            <a:ext cx="0" cy="109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075BD1-B103-476E-9F6A-0C376934E89D}"/>
              </a:ext>
            </a:extLst>
          </p:cNvPr>
          <p:cNvSpPr txBox="1"/>
          <p:nvPr/>
        </p:nvSpPr>
        <p:spPr>
          <a:xfrm>
            <a:off x="8768759" y="1694346"/>
            <a:ext cx="109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Драйвер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0E2E4712-ECD4-46A5-8813-177D5F7E3E4F}"/>
              </a:ext>
            </a:extLst>
          </p:cNvPr>
          <p:cNvCxnSpPr>
            <a:cxnSpLocks/>
          </p:cNvCxnSpPr>
          <p:nvPr/>
        </p:nvCxnSpPr>
        <p:spPr>
          <a:xfrm>
            <a:off x="10235682" y="1484077"/>
            <a:ext cx="0" cy="170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57F73C-F8CC-41CE-B3CF-ABE434C98140}"/>
              </a:ext>
            </a:extLst>
          </p:cNvPr>
          <p:cNvSpPr txBox="1"/>
          <p:nvPr/>
        </p:nvSpPr>
        <p:spPr>
          <a:xfrm>
            <a:off x="9384661" y="904483"/>
            <a:ext cx="182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j-lt"/>
              </a:rPr>
              <a:t>Структура задачи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DD28269-435A-4F7E-8652-B996D3296353}"/>
              </a:ext>
            </a:extLst>
          </p:cNvPr>
          <p:cNvCxnSpPr>
            <a:stCxn id="6" idx="2"/>
          </p:cNvCxnSpPr>
          <p:nvPr/>
        </p:nvCxnSpPr>
        <p:spPr>
          <a:xfrm flipH="1">
            <a:off x="9241214" y="3959265"/>
            <a:ext cx="1" cy="1057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D503E26-7640-4EE9-B732-98F745BCB369}"/>
              </a:ext>
            </a:extLst>
          </p:cNvPr>
          <p:cNvSpPr txBox="1"/>
          <p:nvPr/>
        </p:nvSpPr>
        <p:spPr>
          <a:xfrm>
            <a:off x="8131207" y="5004591"/>
            <a:ext cx="2435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Готовый к исполнению код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CFDEC0-8F57-48F8-9314-DAFF256B8407}"/>
              </a:ext>
            </a:extLst>
          </p:cNvPr>
          <p:cNvSpPr txBox="1"/>
          <p:nvPr/>
        </p:nvSpPr>
        <p:spPr>
          <a:xfrm>
            <a:off x="8003158" y="5562744"/>
            <a:ext cx="2691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+mj-lt"/>
              </a:rPr>
              <a:t>Рисунок </a:t>
            </a:r>
            <a:r>
              <a:rPr lang="ru-RU" sz="1600" dirty="0" smtClean="0">
                <a:latin typeface="+mj-lt"/>
              </a:rPr>
              <a:t>5 </a:t>
            </a:r>
            <a:r>
              <a:rPr lang="ru-RU" sz="1600" dirty="0">
                <a:latin typeface="+mj-lt"/>
              </a:rPr>
              <a:t>– Подготовка кода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>
                <a:latin typeface="+mj-lt"/>
              </a:rPr>
              <a:t>7</a:t>
            </a:fld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9156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0ACA5B3-A45B-4106-A5F4-99EEF503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999"/>
            <a:ext cx="7462736" cy="982412"/>
          </a:xfrm>
        </p:spPr>
        <p:txBody>
          <a:bodyPr>
            <a:noAutofit/>
          </a:bodyPr>
          <a:lstStyle/>
          <a:p>
            <a:r>
              <a:rPr lang="ru-RU" sz="4000" dirty="0"/>
              <a:t>Проверка правильности решения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5083" y="1797106"/>
            <a:ext cx="65047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Каждая задача содержит набор тестовых данных, который проверяет правильность решений, отправляемых пользователем.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Тест состоит из массива входных данных и соответствующего ответа.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Может быть несколько вариантов ответов для одних входных данных.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Входные и выходные данные это просто строки, что упрощает тестирование.</a:t>
            </a:r>
            <a:endParaRPr lang="ru-RU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642" y="4699715"/>
            <a:ext cx="1435995" cy="143599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959143" y="5557234"/>
            <a:ext cx="2884868" cy="673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Executor</a:t>
            </a:r>
            <a:endParaRPr lang="ru-RU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59143" y="2624466"/>
            <a:ext cx="2884868" cy="5920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Tester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9002332" y="3216517"/>
            <a:ext cx="25758" cy="234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40203" y="3661169"/>
            <a:ext cx="12556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{</a:t>
            </a:r>
          </a:p>
          <a:p>
            <a:r>
              <a:rPr lang="en-US" sz="1200" dirty="0" smtClean="0">
                <a:latin typeface="+mj-lt"/>
              </a:rPr>
              <a:t>  </a:t>
            </a:r>
            <a:r>
              <a:rPr lang="en-US" sz="1200" dirty="0" err="1" smtClean="0">
                <a:latin typeface="+mj-lt"/>
              </a:rPr>
              <a:t>language:”JAVA</a:t>
            </a:r>
            <a:r>
              <a:rPr lang="en-US" sz="1200" dirty="0" smtClean="0">
                <a:latin typeface="+mj-lt"/>
              </a:rPr>
              <a:t>”</a:t>
            </a:r>
            <a:endParaRPr lang="ru-RU" sz="1200" dirty="0" smtClean="0">
              <a:latin typeface="+mj-lt"/>
            </a:endParaRPr>
          </a:p>
          <a:p>
            <a:r>
              <a:rPr lang="ru-RU" sz="1200" dirty="0" smtClean="0">
                <a:latin typeface="+mj-lt"/>
              </a:rPr>
              <a:t>  </a:t>
            </a:r>
            <a:r>
              <a:rPr lang="en-US" sz="1200" dirty="0" err="1" smtClean="0">
                <a:latin typeface="+mj-lt"/>
              </a:rPr>
              <a:t>code:”code</a:t>
            </a:r>
            <a:r>
              <a:rPr lang="en-US" sz="1200" dirty="0" smtClean="0">
                <a:latin typeface="+mj-lt"/>
              </a:rPr>
              <a:t>”,</a:t>
            </a:r>
          </a:p>
          <a:p>
            <a:r>
              <a:rPr lang="en-US" sz="1200" dirty="0" smtClean="0">
                <a:latin typeface="+mj-lt"/>
              </a:rPr>
              <a:t>  input: [</a:t>
            </a:r>
          </a:p>
          <a:p>
            <a:r>
              <a:rPr lang="en-US" sz="1200" dirty="0" smtClean="0">
                <a:latin typeface="+mj-lt"/>
              </a:rPr>
              <a:t>    [“</a:t>
            </a:r>
            <a:r>
              <a:rPr lang="en-US" sz="1200" dirty="0">
                <a:latin typeface="+mj-lt"/>
              </a:rPr>
              <a:t>2</a:t>
            </a:r>
            <a:r>
              <a:rPr lang="en-US" sz="1200" dirty="0" smtClean="0">
                <a:latin typeface="+mj-lt"/>
              </a:rPr>
              <a:t>”,”</a:t>
            </a:r>
            <a:r>
              <a:rPr lang="en-US" sz="1200" dirty="0">
                <a:latin typeface="+mj-lt"/>
              </a:rPr>
              <a:t>2</a:t>
            </a:r>
            <a:r>
              <a:rPr lang="en-US" sz="1200" dirty="0" smtClean="0">
                <a:latin typeface="+mj-lt"/>
              </a:rPr>
              <a:t>”]</a:t>
            </a:r>
          </a:p>
          <a:p>
            <a:r>
              <a:rPr lang="en-US" sz="1200" dirty="0" smtClean="0">
                <a:latin typeface="+mj-lt"/>
              </a:rPr>
              <a:t>  ]</a:t>
            </a:r>
          </a:p>
          <a:p>
            <a:r>
              <a:rPr lang="en-US" sz="1200" dirty="0" smtClean="0">
                <a:latin typeface="+mj-lt"/>
              </a:rPr>
              <a:t>}  </a:t>
            </a:r>
            <a:endParaRPr lang="ru-RU" sz="1200" dirty="0">
              <a:latin typeface="+mj-lt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H="1" flipV="1">
            <a:off x="9897413" y="3188921"/>
            <a:ext cx="1" cy="236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897414" y="3862848"/>
            <a:ext cx="1152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{</a:t>
            </a:r>
          </a:p>
          <a:p>
            <a:r>
              <a:rPr lang="en-US" sz="1200" dirty="0" smtClean="0">
                <a:latin typeface="+mj-lt"/>
              </a:rPr>
              <a:t>  error: false,</a:t>
            </a:r>
          </a:p>
          <a:p>
            <a:r>
              <a:rPr lang="en-US" sz="1200" dirty="0" smtClean="0">
                <a:latin typeface="+mj-lt"/>
              </a:rPr>
              <a:t>  output: [“4”]</a:t>
            </a:r>
          </a:p>
          <a:p>
            <a:r>
              <a:rPr lang="en-US" sz="1200" dirty="0" smtClean="0">
                <a:latin typeface="+mj-lt"/>
              </a:rPr>
              <a:t>}  </a:t>
            </a:r>
            <a:endParaRPr lang="ru-RU" sz="1200" dirty="0">
              <a:latin typeface="+mj-lt"/>
            </a:endParaRP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8570890" y="785602"/>
            <a:ext cx="6441" cy="180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 flipV="1">
            <a:off x="10109915" y="785602"/>
            <a:ext cx="12879" cy="180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72758" y="1348634"/>
            <a:ext cx="15776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tests: [{ </a:t>
            </a:r>
          </a:p>
          <a:p>
            <a:r>
              <a:rPr lang="en-US" sz="1200" dirty="0" smtClean="0">
                <a:latin typeface="+mj-lt"/>
              </a:rPr>
              <a:t>    input: [“2”,”2”]</a:t>
            </a:r>
          </a:p>
          <a:p>
            <a:r>
              <a:rPr lang="en-US" sz="1200" dirty="0" smtClean="0">
                <a:latin typeface="+mj-lt"/>
              </a:rPr>
              <a:t>    output: “4”	</a:t>
            </a:r>
            <a:endParaRPr lang="en-US" sz="1200" dirty="0">
              <a:latin typeface="+mj-lt"/>
            </a:endParaRPr>
          </a:p>
          <a:p>
            <a:r>
              <a:rPr lang="en-US" sz="1200" dirty="0" smtClean="0">
                <a:latin typeface="+mj-lt"/>
              </a:rPr>
              <a:t>}]</a:t>
            </a:r>
            <a:endParaRPr lang="en-US" sz="1200" dirty="0">
              <a:latin typeface="+mj-lt"/>
            </a:endParaRPr>
          </a:p>
          <a:p>
            <a:endParaRPr lang="en-US" sz="1200" dirty="0" smtClean="0">
              <a:latin typeface="+mj-lt"/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8947200" y="785601"/>
            <a:ext cx="6441" cy="180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21951" y="1564077"/>
            <a:ext cx="1280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+mj-lt"/>
              </a:rPr>
              <a:t>Подготовленный</a:t>
            </a:r>
          </a:p>
          <a:p>
            <a:r>
              <a:rPr lang="ru-RU" sz="1200" dirty="0" smtClean="0">
                <a:latin typeface="+mj-lt"/>
              </a:rPr>
              <a:t>код</a:t>
            </a:r>
            <a:endParaRPr lang="en-US" sz="1200" dirty="0">
              <a:latin typeface="+mj-lt"/>
            </a:endParaRPr>
          </a:p>
          <a:p>
            <a:endParaRPr lang="en-US" sz="1200" dirty="0" smtClean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227633" y="1690341"/>
            <a:ext cx="1280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+mj-lt"/>
              </a:rPr>
              <a:t>Результат проверки</a:t>
            </a:r>
            <a:endParaRPr lang="en-US" sz="1200" dirty="0">
              <a:latin typeface="+mj-lt"/>
            </a:endParaRPr>
          </a:p>
          <a:p>
            <a:endParaRPr lang="en-US" sz="1200" dirty="0" smtClean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59143" y="6230086"/>
            <a:ext cx="3200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+mj-lt"/>
              </a:rPr>
              <a:t>Рисунок </a:t>
            </a:r>
            <a:r>
              <a:rPr lang="en-US" sz="1600" dirty="0">
                <a:latin typeface="+mj-lt"/>
              </a:rPr>
              <a:t>6</a:t>
            </a:r>
            <a:r>
              <a:rPr lang="ru-RU" sz="1600" dirty="0" smtClean="0">
                <a:latin typeface="+mj-lt"/>
              </a:rPr>
              <a:t> </a:t>
            </a:r>
            <a:r>
              <a:rPr lang="ru-RU" sz="1600" dirty="0">
                <a:latin typeface="+mj-lt"/>
              </a:rPr>
              <a:t>– </a:t>
            </a:r>
            <a:r>
              <a:rPr lang="ru-RU" sz="1600" dirty="0" smtClean="0">
                <a:latin typeface="+mj-lt"/>
              </a:rPr>
              <a:t>Проверка решения</a:t>
            </a:r>
            <a:endParaRPr lang="ru-RU" sz="1600" dirty="0">
              <a:latin typeface="+mj-lt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z="1100" smtClean="0">
                <a:latin typeface="+mj-lt"/>
              </a:rPr>
              <a:t>8</a:t>
            </a:fld>
            <a:endParaRPr lang="ru-RU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828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0ACA5B3-A45B-4106-A5F4-99EEF503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791" y="323438"/>
            <a:ext cx="6579637" cy="719751"/>
          </a:xfrm>
        </p:spPr>
        <p:txBody>
          <a:bodyPr/>
          <a:lstStyle/>
          <a:p>
            <a:r>
              <a:rPr lang="ru-RU" dirty="0" smtClean="0"/>
              <a:t>Архитектура платформы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869053" y="5880818"/>
            <a:ext cx="271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Рисунок </a:t>
            </a:r>
            <a:r>
              <a:rPr lang="en-US" dirty="0">
                <a:latin typeface="+mj-lt"/>
              </a:rPr>
              <a:t>7</a:t>
            </a:r>
            <a:r>
              <a:rPr lang="ru-RU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– </a:t>
            </a:r>
            <a:r>
              <a:rPr lang="ru-RU" dirty="0" smtClean="0">
                <a:latin typeface="+mj-lt"/>
              </a:rPr>
              <a:t>Архитектура</a:t>
            </a:r>
            <a:endParaRPr lang="ru-RU" dirty="0">
              <a:latin typeface="+mj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59" y="1530651"/>
            <a:ext cx="10960914" cy="3983741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>
                <a:latin typeface="+mj-lt"/>
              </a:rPr>
              <a:t>9</a:t>
            </a:fld>
            <a:endParaRPr lang="ru-RU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7788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6B21F040-419B-415A-8895-8AA47B834620}" vid="{DB04B697-ED3C-4D12-9322-04FA7C56303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664</TotalTime>
  <Words>585</Words>
  <Application>Microsoft Office PowerPoint</Application>
  <PresentationFormat>Широкоэкранный</PresentationFormat>
  <Paragraphs>190</Paragraphs>
  <Slides>14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Bahnschrift Light Condensed</vt:lpstr>
      <vt:lpstr>Bahnschrift Light SemiCondensed</vt:lpstr>
      <vt:lpstr>Calibri</vt:lpstr>
      <vt:lpstr>Calibri Light</vt:lpstr>
      <vt:lpstr>Times New Roman</vt:lpstr>
      <vt:lpstr>Тема1</vt:lpstr>
      <vt:lpstr>РАЗРАБОТКА ПЛАТФОРМЫ ДЛЯ ТРЕНИРОВКИ В РЕШЕНИИ АЛОГРИТМИЧЕСКИХ ЗАДАЧ И АВТОМАТИЗИРОВАННОГО ТЕСТИРОВАНИЯ КАНДИДАТОВ</vt:lpstr>
      <vt:lpstr>Актуальность</vt:lpstr>
      <vt:lpstr>Существующие решения</vt:lpstr>
      <vt:lpstr>Функциональность платформы</vt:lpstr>
      <vt:lpstr>Компиляция и выполнение кода на сервере</vt:lpstr>
      <vt:lpstr>Структура задачи</vt:lpstr>
      <vt:lpstr>Подготовка решения пользователя</vt:lpstr>
      <vt:lpstr>Проверка правильности решения</vt:lpstr>
      <vt:lpstr>Архитектура платформы</vt:lpstr>
      <vt:lpstr>Инфраструктура</vt:lpstr>
      <vt:lpstr>Используемые технологии</vt:lpstr>
      <vt:lpstr>Спасибо за внимание</vt:lpstr>
      <vt:lpstr>Процесс проверки решения</vt:lpstr>
      <vt:lpstr>Структура драйвера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R3nny</dc:creator>
  <cp:lastModifiedBy>R3nny</cp:lastModifiedBy>
  <cp:revision>56</cp:revision>
  <dcterms:created xsi:type="dcterms:W3CDTF">2023-12-10T15:22:28Z</dcterms:created>
  <dcterms:modified xsi:type="dcterms:W3CDTF">2024-04-11T18:30:25Z</dcterms:modified>
</cp:coreProperties>
</file>