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3" r:id="rId4"/>
    <p:sldId id="272" r:id="rId5"/>
    <p:sldId id="275" r:id="rId6"/>
    <p:sldId id="259" r:id="rId7"/>
    <p:sldId id="260" r:id="rId8"/>
    <p:sldId id="262" r:id="rId9"/>
    <p:sldId id="265" r:id="rId10"/>
    <p:sldId id="276" r:id="rId11"/>
    <p:sldId id="264" r:id="rId12"/>
    <p:sldId id="274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3729" autoAdjust="0"/>
  </p:normalViewPr>
  <p:slideViewPr>
    <p:cSldViewPr snapToGrid="0">
      <p:cViewPr varScale="1">
        <p:scale>
          <a:sx n="113" d="100"/>
          <a:sy n="113" d="100"/>
        </p:scale>
        <p:origin x="120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2F6A-6C6A-4F9A-A657-6DE485336090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6907-CA03-4721-9DD0-B4E87A3A2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4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7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29C-A4A1-419A-8C97-99A9A6CB6233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F6E1-0B7E-411E-B319-153B1068EA37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9C32-0735-420A-8DA4-076EC8DAC8CD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DF2C-D4E0-4F6D-8699-364F756C2FC5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9F7E-11EF-43B5-9EA1-620C1B58ADF4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3001-4AD5-4630-B8AD-8B040B8B980F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7C4-6032-4340-A165-A93FB67CF0F8}" type="datetime1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2BDB-8ED2-476A-80B5-6F91DE649B4B}" type="datetime1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BAF1-A48D-4932-85CC-6477FD1E068E}" type="datetime1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CB2C-14A9-40A8-B717-F2188456C2CF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E368-EF5F-4E53-8758-58196D3FE68F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C0-390F-4274-BCC1-64BC98426840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topen.r3nny.ru/task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323" y="2276191"/>
            <a:ext cx="9671671" cy="236057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РАЗРАБОТКА ПЛАТФОРМЫ ДЛЯ ТРЕНИРОВКИ В РЕШЕНИИ АЛОГРИТМИЧЕСКИХ </a:t>
            </a:r>
            <a:r>
              <a:rPr lang="ru-RU" sz="4000" dirty="0" smtClean="0"/>
              <a:t>ЗАДАЧ</a:t>
            </a:r>
            <a:r>
              <a:rPr lang="en-US" sz="4000" dirty="0" smtClean="0"/>
              <a:t> </a:t>
            </a:r>
            <a:r>
              <a:rPr lang="ru-RU" sz="4000" dirty="0" smtClean="0"/>
              <a:t>И АВТОМАТИЗИРОВАННОГО ТЕСТИРОВАНИЯ КАНДИДАТОВ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4040" y="5103698"/>
            <a:ext cx="3058160" cy="118037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>
                <a:latin typeface="+mj-lt"/>
              </a:rPr>
              <a:t>Подготовил</a:t>
            </a:r>
            <a:r>
              <a:rPr lang="en-US" dirty="0">
                <a:latin typeface="+mj-lt"/>
              </a:rPr>
              <a:t>:</a:t>
            </a: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r>
              <a:rPr lang="ru-RU" dirty="0" err="1">
                <a:latin typeface="+mj-lt"/>
              </a:rPr>
              <a:t>Вашкулатов</a:t>
            </a:r>
            <a:r>
              <a:rPr lang="ru-RU" dirty="0">
                <a:latin typeface="+mj-lt"/>
              </a:rPr>
              <a:t> Н.А. </a:t>
            </a:r>
            <a:r>
              <a:rPr lang="ru-RU" dirty="0" smtClean="0">
                <a:latin typeface="+mj-lt"/>
              </a:rPr>
              <a:t>045</a:t>
            </a:r>
          </a:p>
          <a:p>
            <a:pPr algn="r"/>
            <a:r>
              <a:rPr lang="ru-RU" dirty="0" smtClean="0">
                <a:latin typeface="+mj-lt"/>
              </a:rPr>
              <a:t>Руководитель</a:t>
            </a:r>
            <a:r>
              <a:rPr lang="en-US" dirty="0" smtClean="0">
                <a:latin typeface="+mj-lt"/>
              </a:rPr>
              <a:t>:</a:t>
            </a:r>
            <a:r>
              <a:rPr lang="ru-RU" dirty="0" smtClean="0">
                <a:latin typeface="+mj-lt"/>
              </a:rPr>
              <a:t/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Ефимов А.И.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115" y="6171684"/>
            <a:ext cx="15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Рязань 2024</a:t>
            </a:r>
            <a:endParaRPr lang="ru-RU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8602" y="730282"/>
            <a:ext cx="759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ФГБОУ </a:t>
            </a:r>
            <a:r>
              <a:rPr lang="ru-RU" dirty="0">
                <a:latin typeface="+mj-lt"/>
              </a:rPr>
              <a:t>«Рязанский государственный радиотехнический университет </a:t>
            </a:r>
          </a:p>
          <a:p>
            <a:pPr algn="ctr"/>
            <a:r>
              <a:rPr lang="ru-RU" dirty="0">
                <a:latin typeface="+mj-lt"/>
              </a:rPr>
              <a:t>имени В.Ф. Уткина»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635541" y="-5440897"/>
            <a:ext cx="15440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sudo systemctl start nginx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9053" y="5880818"/>
            <a:ext cx="2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en-US" dirty="0">
                <a:latin typeface="+mj-lt"/>
              </a:rPr>
              <a:t>7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Архитектура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91" y="1785961"/>
            <a:ext cx="9902613" cy="382433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00626" y="6353063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7789262" cy="719751"/>
          </a:xfrm>
        </p:spPr>
        <p:txBody>
          <a:bodyPr>
            <a:normAutofit/>
          </a:bodyPr>
          <a:lstStyle/>
          <a:p>
            <a:r>
              <a:rPr lang="ru-RU" dirty="0" err="1" smtClean="0"/>
              <a:t>Инвалидация</a:t>
            </a:r>
            <a:r>
              <a:rPr lang="ru-RU" dirty="0" smtClean="0"/>
              <a:t> </a:t>
            </a:r>
            <a:r>
              <a:rPr lang="en-US" dirty="0" smtClean="0"/>
              <a:t>in-memory</a:t>
            </a:r>
            <a:r>
              <a:rPr lang="ru-RU" dirty="0" smtClean="0"/>
              <a:t> </a:t>
            </a:r>
            <a:r>
              <a:rPr lang="ru-RU" dirty="0" err="1" smtClean="0"/>
              <a:t>кеша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67453" y="5880818"/>
            <a:ext cx="33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>
                <a:latin typeface="+mj-lt"/>
              </a:rPr>
              <a:t>8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err="1" smtClean="0">
                <a:latin typeface="+mj-lt"/>
              </a:rPr>
              <a:t>Инвалидация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 smtClean="0">
                <a:latin typeface="+mj-lt"/>
              </a:rPr>
              <a:t>кеша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1" y="1544320"/>
            <a:ext cx="6775782" cy="3973121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522547" y="625015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smtClean="0"/>
              <a:t>Инфраструктура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25341" y="5932376"/>
            <a:ext cx="3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en-US" dirty="0">
                <a:latin typeface="+mj-lt"/>
              </a:rPr>
              <a:t>9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Инфраструктура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214258"/>
            <a:ext cx="8748408" cy="45297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64" y="656539"/>
            <a:ext cx="1149607" cy="11154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87382" y="6301708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155239" y="943226"/>
            <a:ext cx="6476826" cy="7553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98" y="1874385"/>
            <a:ext cx="3170195" cy="310922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55239" y="5335258"/>
            <a:ext cx="6961034" cy="75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3"/>
              </a:rPr>
              <a:t>https://codestopen.r3nny.ru/task</a:t>
            </a:r>
            <a:endParaRPr lang="ru-RU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8040" y="6308936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877" y="477092"/>
            <a:ext cx="10515600" cy="915035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7442" y="1855976"/>
            <a:ext cx="7840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Сейчас почти на всех собеседованиях в крупные компании для начинающих разработчиков обязательно присутствует решение каких-либо алгоритмических задач. </a:t>
            </a:r>
          </a:p>
          <a:p>
            <a:pPr algn="just"/>
            <a:r>
              <a:rPr lang="ru-RU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Постоянная </a:t>
            </a:r>
            <a:r>
              <a:rPr lang="ru-RU" sz="2400" dirty="0">
                <a:latin typeface="+mj-lt"/>
              </a:rPr>
              <a:t>практика в решении алгоритмических задач не только развивает умение быстро и эффективно находить оптимальные решения, но также формирует аналитическое мышление и готовность к промышленной разработке</a:t>
            </a:r>
            <a:r>
              <a:rPr lang="ru-RU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Так же компании могут быть заинтересованы в отборе лучших кандидатов и такая платформа может помочь в отборе.</a:t>
            </a:r>
            <a:endParaRPr lang="ru-RU" sz="24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0" y="2164080"/>
            <a:ext cx="2430780" cy="243078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6761" y="6292246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885" y="1466772"/>
            <a:ext cx="10918371" cy="4775408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j-lt"/>
              </a:rPr>
              <a:t>Выполнение кода пользователя на сервере</a:t>
            </a:r>
            <a:r>
              <a:rPr lang="en-US" sz="2400" dirty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Автоматическая проверка решения пользователя при помощи набора тестовых данных и запуска кода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Сортировка задач по сложности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и темам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Создание приватных и публичных задач, в решении которых пользователь может тренироваться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Создание приватных и публичных соревнований – </a:t>
            </a:r>
            <a:r>
              <a:rPr lang="ru-RU" sz="2400" dirty="0" err="1" smtClean="0">
                <a:latin typeface="+mj-lt"/>
              </a:rPr>
              <a:t>контестов</a:t>
            </a:r>
            <a:r>
              <a:rPr lang="en-US" sz="2400" dirty="0" smtClean="0">
                <a:latin typeface="+mj-lt"/>
              </a:rPr>
              <a:t>;</a:t>
            </a:r>
          </a:p>
          <a:p>
            <a:r>
              <a:rPr lang="ru-RU" sz="2400" dirty="0" smtClean="0">
                <a:latin typeface="+mj-lt"/>
              </a:rPr>
              <a:t>Для решения задачи пользователю нужно лишь реализовать метод, без реализации ввода</a:t>
            </a:r>
            <a:r>
              <a:rPr lang="en-US" sz="2400" dirty="0" smtClean="0">
                <a:latin typeface="+mj-lt"/>
              </a:rPr>
              <a:t>/</a:t>
            </a:r>
            <a:r>
              <a:rPr lang="ru-RU" sz="2400" dirty="0" smtClean="0">
                <a:latin typeface="+mj-lt"/>
              </a:rPr>
              <a:t>вывода в консоль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Не является платформой для проведения олимпиадных соревнований.</a:t>
            </a:r>
            <a:endParaRPr lang="ru-RU" sz="2400" dirty="0"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551737"/>
            <a:ext cx="10515600" cy="915035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387080" y="624218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800" smtClean="0">
                <a:solidFill>
                  <a:schemeClr val="tx1"/>
                </a:solidFill>
              </a:rPr>
              <a:t>3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63052"/>
              </p:ext>
            </p:extLst>
          </p:nvPr>
        </p:nvGraphicFramePr>
        <p:xfrm>
          <a:off x="625149" y="1576871"/>
          <a:ext cx="10728655" cy="4649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665">
                  <a:extLst>
                    <a:ext uri="{9D8B030D-6E8A-4147-A177-3AD203B41FA5}">
                      <a16:colId xmlns:a16="http://schemas.microsoft.com/office/drawing/2014/main" val="2465181792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2900441447"/>
                    </a:ext>
                  </a:extLst>
                </a:gridCol>
                <a:gridCol w="1898558">
                  <a:extLst>
                    <a:ext uri="{9D8B030D-6E8A-4147-A177-3AD203B41FA5}">
                      <a16:colId xmlns:a16="http://schemas.microsoft.com/office/drawing/2014/main" val="2606791488"/>
                    </a:ext>
                  </a:extLst>
                </a:gridCol>
                <a:gridCol w="1166772">
                  <a:extLst>
                    <a:ext uri="{9D8B030D-6E8A-4147-A177-3AD203B41FA5}">
                      <a16:colId xmlns:a16="http://schemas.microsoft.com/office/drawing/2014/main" val="3270969817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3429242877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1753098884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4179662530"/>
                    </a:ext>
                  </a:extLst>
                </a:gridCol>
              </a:tblGrid>
              <a:tr h="13342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Платформа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Русский язык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Для решения только реализовать метод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Удобный интерфейс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Быстрая обратная связь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Быстрое создание соревнований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Быстрое создание задач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77102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LeetCode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511106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CodeWars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39859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Codeforces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803010"/>
                  </a:ext>
                </a:extLst>
              </a:tr>
              <a:tr h="826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ru-RU" sz="1800">
                          <a:effectLst/>
                          <a:latin typeface="+mn-lt"/>
                        </a:rPr>
                        <a:t>Яндекс Контест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Частично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Частично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907692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Желаемое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690148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285480" y="627507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800" smtClean="0">
                <a:solidFill>
                  <a:schemeClr val="tx1"/>
                </a:solidFill>
              </a:rPr>
              <a:t>4</a:t>
            </a:fld>
            <a:endParaRPr 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619552" y="1947679"/>
            <a:ext cx="8299779" cy="3179735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>
                <a:latin typeface="+mj-lt"/>
              </a:rPr>
              <a:t>Kotlin</a:t>
            </a:r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Kora</a:t>
            </a:r>
            <a:endParaRPr lang="ru-RU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Kafka</a:t>
            </a:r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PostgreSQL</a:t>
            </a:r>
          </a:p>
          <a:p>
            <a:r>
              <a:rPr lang="en-US" sz="3600" dirty="0" smtClean="0">
                <a:latin typeface="+mj-lt"/>
              </a:rPr>
              <a:t>Docker</a:t>
            </a:r>
            <a:endParaRPr lang="ru-RU" sz="3600" dirty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Kubernete</a:t>
            </a:r>
            <a:r>
              <a:rPr lang="en-US" sz="3600" dirty="0" smtClean="0">
                <a:latin typeface="+mj-lt"/>
              </a:rPr>
              <a:t>s</a:t>
            </a:r>
          </a:p>
          <a:p>
            <a:r>
              <a:rPr lang="en-US" sz="3600" dirty="0" smtClean="0">
                <a:latin typeface="+mj-lt"/>
              </a:rPr>
              <a:t>JavaScript</a:t>
            </a:r>
          </a:p>
          <a:p>
            <a:r>
              <a:rPr lang="en-US" sz="3600" dirty="0" err="1" smtClean="0">
                <a:latin typeface="+mj-lt"/>
              </a:rPr>
              <a:t>Vue</a:t>
            </a:r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Nginx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34493" y="6322483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800" smtClean="0">
                <a:solidFill>
                  <a:schemeClr val="tx1"/>
                </a:solidFill>
              </a:rPr>
              <a:t>5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99" y="365125"/>
            <a:ext cx="10270787" cy="569595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Компиляция и выполнение кода на сервере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845" y="915879"/>
            <a:ext cx="1063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+mj-lt"/>
              </a:rPr>
              <a:t>	Для автоматизации этих процессов используется отдельное приложение</a:t>
            </a:r>
            <a:r>
              <a:rPr lang="en-US" sz="2200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и </a:t>
            </a:r>
            <a:r>
              <a:rPr lang="en-US" sz="2200" dirty="0">
                <a:latin typeface="+mj-lt"/>
              </a:rPr>
              <a:t>Docker</a:t>
            </a:r>
            <a:endParaRPr lang="ru-RU" sz="22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" y="1640207"/>
            <a:ext cx="5578734" cy="4467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81" y="5048600"/>
            <a:ext cx="3779848" cy="1059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2189699"/>
            <a:ext cx="1819374" cy="1819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375" y="6096354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1</a:t>
            </a:r>
            <a:r>
              <a:rPr lang="ru-RU" dirty="0" smtClean="0">
                <a:latin typeface="+mj-lt"/>
              </a:rPr>
              <a:t> – Сервис </a:t>
            </a:r>
            <a:r>
              <a:rPr lang="ru-RU" dirty="0">
                <a:latin typeface="+mj-lt"/>
              </a:rPr>
              <a:t>выполнения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3231" y="6107175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2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Часть </a:t>
            </a:r>
            <a:r>
              <a:rPr lang="en-US" dirty="0" err="1">
                <a:latin typeface="+mj-lt"/>
              </a:rPr>
              <a:t>Dockerfile</a:t>
            </a:r>
            <a:r>
              <a:rPr lang="ru-RU" dirty="0">
                <a:latin typeface="+mj-lt"/>
              </a:rPr>
              <a:t> для образа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65160" y="635635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16757" y="606750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289" y="1302722"/>
            <a:ext cx="697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Типы данных для входных параметров и результата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Тестовые данные, проверяющие правильность решения.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Шаблон решения (рисунок </a:t>
            </a:r>
            <a:r>
              <a:rPr lang="ru-RU" sz="2400" dirty="0" smtClean="0">
                <a:latin typeface="+mj-lt"/>
              </a:rPr>
              <a:t>1 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smtClean="0">
                <a:latin typeface="+mj-lt"/>
              </a:rPr>
              <a:t>2) </a:t>
            </a:r>
            <a:r>
              <a:rPr lang="ru-RU" sz="2400" dirty="0">
                <a:latin typeface="+mj-lt"/>
              </a:rPr>
              <a:t>для каждого возможного языка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5818"/>
          <a:stretch/>
        </p:blipFill>
        <p:spPr>
          <a:xfrm>
            <a:off x="1941270" y="4380412"/>
            <a:ext cx="4026344" cy="1661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4" y="4811617"/>
            <a:ext cx="3998064" cy="1199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77" y="1819259"/>
            <a:ext cx="2140880" cy="214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76" y="6042254"/>
            <a:ext cx="315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 smtClean="0">
                <a:latin typeface="+mj-lt"/>
              </a:rPr>
              <a:t>3 </a:t>
            </a:r>
            <a:r>
              <a:rPr lang="ru-RU" dirty="0">
                <a:latin typeface="+mj-lt"/>
              </a:rPr>
              <a:t>- Пример шаблона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5577" y="6011159"/>
            <a:ext cx="315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 smtClean="0">
                <a:latin typeface="+mj-lt"/>
              </a:rPr>
              <a:t>4 </a:t>
            </a:r>
            <a:r>
              <a:rPr lang="ru-RU" dirty="0">
                <a:latin typeface="+mj-lt"/>
              </a:rPr>
              <a:t>- Пример шаблона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66266" y="629539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7462736" cy="982412"/>
          </a:xfrm>
        </p:spPr>
        <p:txBody>
          <a:bodyPr>
            <a:noAutofit/>
          </a:bodyPr>
          <a:lstStyle/>
          <a:p>
            <a:r>
              <a:rPr lang="ru-RU" sz="4000" dirty="0"/>
              <a:t>Проверка правильности решения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083" y="1797106"/>
            <a:ext cx="6504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Каждая задача содержит набор тестовых данных, который проверяет правильность решений, отправляемых пользователем.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Тест состоит из массива входных данных и соответствующего ответа.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Может быть несколько вариантов ответов для одних входных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Входные и выходные данные это просто строки, что упрощает тестирование.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42" y="4699715"/>
            <a:ext cx="1435995" cy="14359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59143" y="5557234"/>
            <a:ext cx="2884868" cy="6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Executor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59143" y="2624466"/>
            <a:ext cx="2884868" cy="592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Tester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002332" y="3216517"/>
            <a:ext cx="25758" cy="23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0203" y="3661169"/>
            <a:ext cx="125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{</a:t>
            </a:r>
          </a:p>
          <a:p>
            <a:r>
              <a:rPr lang="en-US" sz="1200" dirty="0" smtClean="0">
                <a:latin typeface="+mj-lt"/>
              </a:rPr>
              <a:t>  </a:t>
            </a:r>
            <a:r>
              <a:rPr lang="en-US" sz="1200" dirty="0" err="1" smtClean="0">
                <a:latin typeface="+mj-lt"/>
              </a:rPr>
              <a:t>language:”JAVA</a:t>
            </a:r>
            <a:r>
              <a:rPr lang="en-US" sz="1200" dirty="0" smtClean="0">
                <a:latin typeface="+mj-lt"/>
              </a:rPr>
              <a:t>”</a:t>
            </a:r>
            <a:endParaRPr lang="ru-RU" sz="1200" dirty="0" smtClean="0">
              <a:latin typeface="+mj-lt"/>
            </a:endParaRPr>
          </a:p>
          <a:p>
            <a:r>
              <a:rPr lang="ru-RU" sz="1200" dirty="0" smtClean="0">
                <a:latin typeface="+mj-lt"/>
              </a:rPr>
              <a:t>  </a:t>
            </a:r>
            <a:r>
              <a:rPr lang="en-US" sz="1200" dirty="0" err="1" smtClean="0">
                <a:latin typeface="+mj-lt"/>
              </a:rPr>
              <a:t>code:”code</a:t>
            </a:r>
            <a:r>
              <a:rPr lang="en-US" sz="1200" dirty="0" smtClean="0">
                <a:latin typeface="+mj-lt"/>
              </a:rPr>
              <a:t>”,</a:t>
            </a:r>
          </a:p>
          <a:p>
            <a:r>
              <a:rPr lang="en-US" sz="1200" dirty="0" smtClean="0">
                <a:latin typeface="+mj-lt"/>
              </a:rPr>
              <a:t>  input: [</a:t>
            </a:r>
          </a:p>
          <a:p>
            <a:r>
              <a:rPr lang="en-US" sz="1200" dirty="0" smtClean="0">
                <a:latin typeface="+mj-lt"/>
              </a:rPr>
              <a:t>    [“</a:t>
            </a:r>
            <a:r>
              <a:rPr lang="en-US" sz="1200" dirty="0">
                <a:latin typeface="+mj-lt"/>
              </a:rPr>
              <a:t>2</a:t>
            </a:r>
            <a:r>
              <a:rPr lang="en-US" sz="1200" dirty="0" smtClean="0">
                <a:latin typeface="+mj-lt"/>
              </a:rPr>
              <a:t>”,”</a:t>
            </a:r>
            <a:r>
              <a:rPr lang="en-US" sz="1200" dirty="0">
                <a:latin typeface="+mj-lt"/>
              </a:rPr>
              <a:t>2</a:t>
            </a:r>
            <a:r>
              <a:rPr lang="en-US" sz="1200" dirty="0" smtClean="0">
                <a:latin typeface="+mj-lt"/>
              </a:rPr>
              <a:t>”]</a:t>
            </a:r>
          </a:p>
          <a:p>
            <a:r>
              <a:rPr lang="en-US" sz="1200" dirty="0" smtClean="0">
                <a:latin typeface="+mj-lt"/>
              </a:rPr>
              <a:t>  ]</a:t>
            </a:r>
          </a:p>
          <a:p>
            <a:r>
              <a:rPr lang="en-US" sz="1200" dirty="0" smtClean="0">
                <a:latin typeface="+mj-lt"/>
              </a:rPr>
              <a:t>}  </a:t>
            </a:r>
            <a:endParaRPr lang="ru-RU" sz="1200" dirty="0">
              <a:latin typeface="+mj-lt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9897413" y="3188921"/>
            <a:ext cx="1" cy="236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97414" y="3862848"/>
            <a:ext cx="115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{</a:t>
            </a:r>
          </a:p>
          <a:p>
            <a:r>
              <a:rPr lang="en-US" sz="1200" dirty="0" smtClean="0">
                <a:latin typeface="+mj-lt"/>
              </a:rPr>
              <a:t>  error: false,</a:t>
            </a:r>
          </a:p>
          <a:p>
            <a:r>
              <a:rPr lang="en-US" sz="1200" dirty="0" smtClean="0">
                <a:latin typeface="+mj-lt"/>
              </a:rPr>
              <a:t>  output: [“4”]</a:t>
            </a:r>
          </a:p>
          <a:p>
            <a:r>
              <a:rPr lang="en-US" sz="1200" dirty="0" smtClean="0">
                <a:latin typeface="+mj-lt"/>
              </a:rPr>
              <a:t>}  </a:t>
            </a:r>
            <a:endParaRPr lang="ru-RU" sz="1200" dirty="0">
              <a:latin typeface="+mj-lt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570890" y="785602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10109915" y="785602"/>
            <a:ext cx="12879" cy="1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2758" y="1348634"/>
            <a:ext cx="157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tests: [{ </a:t>
            </a:r>
          </a:p>
          <a:p>
            <a:r>
              <a:rPr lang="en-US" sz="1200" dirty="0" smtClean="0">
                <a:latin typeface="+mj-lt"/>
              </a:rPr>
              <a:t>    input: [“2”,”2”]</a:t>
            </a:r>
          </a:p>
          <a:p>
            <a:r>
              <a:rPr lang="en-US" sz="1200" dirty="0" smtClean="0">
                <a:latin typeface="+mj-lt"/>
              </a:rPr>
              <a:t>    output: “4”	</a:t>
            </a:r>
            <a:endParaRPr lang="en-US" sz="1200" dirty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}]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8947200" y="785601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21951" y="1564077"/>
            <a:ext cx="12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Подготовленный</a:t>
            </a:r>
          </a:p>
          <a:p>
            <a:r>
              <a:rPr lang="ru-RU" sz="1200" dirty="0" smtClean="0">
                <a:latin typeface="+mj-lt"/>
              </a:rPr>
              <a:t>код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27633" y="1690341"/>
            <a:ext cx="12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Результат проверки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5181" y="6219208"/>
            <a:ext cx="32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en-US" sz="1600" dirty="0">
                <a:latin typeface="+mj-lt"/>
              </a:rPr>
              <a:t>5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– </a:t>
            </a:r>
            <a:r>
              <a:rPr lang="ru-RU" sz="1600" dirty="0" smtClean="0">
                <a:latin typeface="+mj-lt"/>
              </a:rPr>
              <a:t>Проверка решения</a:t>
            </a:r>
            <a:endParaRPr lang="ru-RU" sz="1600" dirty="0">
              <a:latin typeface="+mj-lt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41267" y="6295055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4983" y="150887"/>
            <a:ext cx="10515600" cy="755337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anose="020B0502040204020203" pitchFamily="34" charset="0"/>
              </a:rPr>
              <a:t>Процесс проверки решения</a:t>
            </a:r>
            <a:endParaRPr lang="ru-RU" sz="4000" dirty="0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Diagram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87" y="906223"/>
            <a:ext cx="5662825" cy="513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395803" y="6187073"/>
            <a:ext cx="32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en-US" sz="1600" dirty="0">
                <a:latin typeface="+mj-lt"/>
              </a:rPr>
              <a:t>6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– </a:t>
            </a:r>
            <a:r>
              <a:rPr lang="ru-RU" sz="1600" dirty="0" smtClean="0">
                <a:latin typeface="+mj-lt"/>
              </a:rPr>
              <a:t>Проверка решения</a:t>
            </a:r>
            <a:endParaRPr lang="ru-RU" sz="16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1587" y="629539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881</TotalTime>
  <Words>394</Words>
  <Application>Microsoft Office PowerPoint</Application>
  <PresentationFormat>Широкоэкранный</PresentationFormat>
  <Paragraphs>134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Bahnschrift Light Condensed</vt:lpstr>
      <vt:lpstr>Calibri</vt:lpstr>
      <vt:lpstr>Calibri Light</vt:lpstr>
      <vt:lpstr>Times New Roman</vt:lpstr>
      <vt:lpstr>Тема1</vt:lpstr>
      <vt:lpstr>РАЗРАБОТКА ПЛАТФОРМЫ ДЛЯ ТРЕНИРОВКИ В РЕШЕНИИ АЛОГРИТМИЧЕСКИХ ЗАДАЧ И АВТОМАТИЗИРОВАННОГО ТЕСТИРОВАНИЯ КАНДИДАТОВ</vt:lpstr>
      <vt:lpstr>Актуальность</vt:lpstr>
      <vt:lpstr>Постановка задачи</vt:lpstr>
      <vt:lpstr>Существующие решения</vt:lpstr>
      <vt:lpstr>Используемые технологии</vt:lpstr>
      <vt:lpstr>Компиляция и выполнение кода на сервере</vt:lpstr>
      <vt:lpstr>Структура задачи</vt:lpstr>
      <vt:lpstr>Проверка правильности решения</vt:lpstr>
      <vt:lpstr>Процесс проверки решения</vt:lpstr>
      <vt:lpstr>Архитектура платформы</vt:lpstr>
      <vt:lpstr>Инвалидация in-memory кеша</vt:lpstr>
      <vt:lpstr>Инфраструктура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66</cp:revision>
  <dcterms:created xsi:type="dcterms:W3CDTF">2023-12-10T15:22:28Z</dcterms:created>
  <dcterms:modified xsi:type="dcterms:W3CDTF">2024-05-29T17:09:20Z</dcterms:modified>
</cp:coreProperties>
</file>