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73" r:id="rId4"/>
    <p:sldId id="277" r:id="rId5"/>
    <p:sldId id="272" r:id="rId6"/>
    <p:sldId id="275" r:id="rId7"/>
    <p:sldId id="259" r:id="rId8"/>
    <p:sldId id="260" r:id="rId9"/>
    <p:sldId id="262" r:id="rId10"/>
    <p:sldId id="276" r:id="rId11"/>
    <p:sldId id="274" r:id="rId12"/>
    <p:sldId id="27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3729" autoAdjust="0"/>
  </p:normalViewPr>
  <p:slideViewPr>
    <p:cSldViewPr snapToGrid="0">
      <p:cViewPr varScale="1">
        <p:scale>
          <a:sx n="113" d="100"/>
          <a:sy n="113" d="100"/>
        </p:scale>
        <p:origin x="120" y="1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2F6A-6C6A-4F9A-A657-6DE485336090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96907-CA03-4721-9DD0-B4E87A3A2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3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6907-CA03-4721-9DD0-B4E87A3A23F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74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6907-CA03-4721-9DD0-B4E87A3A23F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9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6907-CA03-4721-9DD0-B4E87A3A23F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16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BD4333-8765-4373-994B-B2C4CD30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2E359-43A8-4663-B374-AFF6F46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7E991-6BF7-42FB-BD5A-381824A0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ACFB8-7506-482D-B231-C980C2D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529C-A4A1-419A-8C97-99A9A6CB6233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199F4-016C-452B-B92B-FD7594D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4184A-E97B-4C44-A738-C6808DD2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24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E52A-445B-4003-8330-C9C1F8D1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384515-B604-4B81-958B-46C790F0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75CF8-AA8A-4D65-81AB-92AA624C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F6E1-0B7E-411E-B319-153B1068EA37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C2321-D046-43DC-822E-2B925CB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F8C07-8301-4549-A144-486E743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0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7117D0-51FF-462F-87A5-8F763DB2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F9D19D-DDD9-442E-A974-5F56245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332ADB-FF6B-4182-A33F-F14AA33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9C32-0735-420A-8DA4-076EC8DAC8CD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536EC-5EE7-4A1D-AB65-56333D7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28C87-E0CC-4401-80B2-1A5FE0B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21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1CE25-4CC8-4524-BC78-945C03B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2EFDD-9C97-4DFA-B7EF-AA3097E5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1039C-F79B-42AD-9BEE-8CAB911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DF2C-D4E0-4F6D-8699-364F756C2FC5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5B3BBB-379E-452D-98B8-D8F0929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B9BBEE-97C2-4DE1-9006-388B69B1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8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1288A-C689-4F3C-A5D6-7DFC82AE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1F03C4-D983-4605-8DDC-22969BB0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F1836-FDAE-4D30-9F24-CA0C316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9F7E-11EF-43B5-9EA1-620C1B58ADF4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648A3-3C2E-4580-86E1-FF7C49C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8BB75-5A23-4C9E-A6FC-F0D5409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4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E8138-14BB-479F-8605-6229E0B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2C7E9-342B-4821-B80C-A1735E15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929AAF-2AEE-463F-87B7-30D4C837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4FC70-6B0C-4C37-9243-D068CA3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3001-4AD5-4630-B8AD-8B040B8B980F}" type="datetime1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4D70FB-2759-4EF1-A94D-A626DE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15A50F-847C-4446-9B00-F674A88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5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C5604-E9BD-4F6E-9BF9-7530919B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5D398E-C1B1-4ABE-B800-2CB4B42C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75FA8E-4762-45B3-AAA3-EF59D8E8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BC3476-8D2B-4747-A6DA-4E52D434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3CD930-E2D9-45CB-9825-F84B23C7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AF7561-EABF-431C-A944-66AF5BB6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37C4-6032-4340-A165-A93FB67CF0F8}" type="datetime1">
              <a:rPr lang="ru-RU" smtClean="0"/>
              <a:t>12.06.2024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3B115A-3794-4F0E-A7BC-357B63B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DC624C-5A8D-47E2-99D3-1B8ADAA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1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82B8A-6393-4839-911C-43F299D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32EC08-A86C-43AF-8549-E8558FB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2BDB-8ED2-476A-80B5-6F91DE649B4B}" type="datetime1">
              <a:rPr lang="ru-RU" smtClean="0"/>
              <a:t>12.06.2024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06BBC2-C32C-4CC3-8AC2-FAA8B52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288163-F7B8-45C6-B5DC-795CA5F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CBDD11-2CE3-4DBE-ABA9-CF73E34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BAF1-A48D-4932-85CC-6477FD1E068E}" type="datetime1">
              <a:rPr lang="ru-RU" smtClean="0"/>
              <a:t>12.06.2024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1AB9AE-55CF-47DB-9199-08CD7E4C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9D9D63-08B9-457F-B339-7BA8E48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56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89639-1F31-423A-BEA4-025341FE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936EB-4833-428D-9D0D-85E67C5B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4EE994-AAE4-4140-BEBC-A18F27FB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5E72C-0030-4918-BE76-309E9444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CB2C-14A9-40A8-B717-F2188456C2CF}" type="datetime1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DB6F35-947F-412D-9DEB-BCCDDC9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541BDB-D5E8-4538-8253-C81DEFC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2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518AA-415E-4B9E-B6CE-3D9512D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757C97-FB6D-45E9-86D6-4D17B9E4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7D716E-729A-4CEE-A527-D5A88DC2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5531C1-0989-42F3-8B55-ED2B6369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0E368-EF5F-4E53-8758-58196D3FE68F}" type="datetime1">
              <a:rPr lang="ru-RU" smtClean="0"/>
              <a:t>12.06.2024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A5DC33-81AA-4C8B-9524-D9DBAF2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AD5DE-476C-4848-A5E6-177BF17C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3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B0211F-5DAB-494F-AF3E-16B93A60AB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A4367-D87A-4656-9B82-E7F93FA2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BF2EBB-B7FB-4F01-8B69-0598994E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841F7-36A3-4C94-A4C4-CB9E46D0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3A9C0-390F-4274-BCC1-64BC98426840}" type="datetime1">
              <a:rPr lang="ru-RU" smtClean="0"/>
              <a:t>12.06.2024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15597-1FA5-476A-9CF9-902C4952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2BF89-047B-45E4-8349-A678D5B0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7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topen.r3nny.ru/task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323" y="2276191"/>
            <a:ext cx="9671671" cy="236057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РАЗРАБОТКА ПЛАТФОРМЫ ДЛЯ ТРЕНИРОВКИ В РЕШЕНИИ АЛОГРИТМИЧЕСКИХ </a:t>
            </a:r>
            <a:r>
              <a:rPr lang="ru-RU" sz="4000" dirty="0" smtClean="0"/>
              <a:t>ЗАДАЧ</a:t>
            </a:r>
            <a:r>
              <a:rPr lang="en-US" sz="4000" dirty="0" smtClean="0"/>
              <a:t> </a:t>
            </a:r>
            <a:r>
              <a:rPr lang="ru-RU" sz="4000" dirty="0" smtClean="0"/>
              <a:t>И АВТОМАТИЗИРОВАННОГО ТЕСТИРОВАНИЯ КАНДИДАТОВ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24040" y="5103698"/>
            <a:ext cx="3058160" cy="118037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dirty="0">
                <a:latin typeface="+mj-lt"/>
              </a:rPr>
              <a:t>Подготовил</a:t>
            </a:r>
            <a:r>
              <a:rPr lang="en-US" dirty="0">
                <a:latin typeface="+mj-lt"/>
              </a:rPr>
              <a:t>:</a:t>
            </a:r>
            <a:r>
              <a:rPr lang="ru-RU" dirty="0">
                <a:latin typeface="+mj-lt"/>
              </a:rPr>
              <a:t/>
            </a:r>
            <a:br>
              <a:rPr lang="ru-RU" dirty="0">
                <a:latin typeface="+mj-lt"/>
              </a:rPr>
            </a:br>
            <a:r>
              <a:rPr lang="ru-RU" dirty="0" err="1">
                <a:latin typeface="+mj-lt"/>
              </a:rPr>
              <a:t>Вашкулатов</a:t>
            </a:r>
            <a:r>
              <a:rPr lang="ru-RU" dirty="0">
                <a:latin typeface="+mj-lt"/>
              </a:rPr>
              <a:t> Н.А. </a:t>
            </a:r>
            <a:r>
              <a:rPr lang="ru-RU" dirty="0" smtClean="0">
                <a:latin typeface="+mj-lt"/>
              </a:rPr>
              <a:t>045</a:t>
            </a:r>
          </a:p>
          <a:p>
            <a:pPr algn="r"/>
            <a:r>
              <a:rPr lang="ru-RU" dirty="0" smtClean="0">
                <a:latin typeface="+mj-lt"/>
              </a:rPr>
              <a:t>Руководитель</a:t>
            </a:r>
            <a:r>
              <a:rPr lang="en-US" dirty="0" smtClean="0">
                <a:latin typeface="+mj-lt"/>
              </a:rPr>
              <a:t>:</a:t>
            </a:r>
            <a:r>
              <a:rPr lang="ru-RU" dirty="0" smtClean="0">
                <a:latin typeface="+mj-lt"/>
              </a:rPr>
              <a:t/>
            </a:r>
            <a:br>
              <a:rPr lang="ru-RU" dirty="0" smtClean="0">
                <a:latin typeface="+mj-lt"/>
              </a:rPr>
            </a:br>
            <a:r>
              <a:rPr lang="ru-RU" dirty="0" smtClean="0">
                <a:latin typeface="+mj-lt"/>
              </a:rPr>
              <a:t>Ефимов А.И.</a:t>
            </a:r>
            <a:endParaRPr lang="ru-R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5115" y="6171684"/>
            <a:ext cx="154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Рязань 2024</a:t>
            </a:r>
            <a:endParaRPr lang="ru-RU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8602" y="730282"/>
            <a:ext cx="7594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j-lt"/>
              </a:rPr>
              <a:t>ФГБОУ </a:t>
            </a:r>
            <a:r>
              <a:rPr lang="ru-RU" dirty="0">
                <a:latin typeface="+mj-lt"/>
              </a:rPr>
              <a:t>«Рязанский государственный радиотехнический университет </a:t>
            </a:r>
          </a:p>
          <a:p>
            <a:pPr algn="ctr"/>
            <a:r>
              <a:rPr lang="ru-RU" dirty="0">
                <a:latin typeface="+mj-lt"/>
              </a:rPr>
              <a:t>имени В.Ф. Уткина»</a:t>
            </a:r>
          </a:p>
          <a:p>
            <a:endParaRPr lang="ru-RU" dirty="0">
              <a:latin typeface="+mj-lt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635541" y="-5440897"/>
            <a:ext cx="15440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sudo systemctl start nginx</a:t>
            </a:r>
            <a:r>
              <a:rPr kumimoji="0" lang="ru-RU" alt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543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91" y="323438"/>
            <a:ext cx="6579637" cy="719751"/>
          </a:xfrm>
        </p:spPr>
        <p:txBody>
          <a:bodyPr/>
          <a:lstStyle/>
          <a:p>
            <a:r>
              <a:rPr lang="ru-RU" dirty="0" smtClean="0"/>
              <a:t>Архитектура платформы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869053" y="5880818"/>
            <a:ext cx="271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</a:t>
            </a:r>
            <a:r>
              <a:rPr lang="en-US" dirty="0">
                <a:latin typeface="+mj-lt"/>
              </a:rPr>
              <a:t>7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 </a:t>
            </a:r>
            <a:r>
              <a:rPr lang="ru-RU" dirty="0" smtClean="0">
                <a:latin typeface="+mj-lt"/>
              </a:rPr>
              <a:t>Архитектура</a:t>
            </a:r>
            <a:endParaRPr lang="ru-RU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91" y="1785961"/>
            <a:ext cx="9902613" cy="382433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00626" y="6353063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600" smtClean="0">
                <a:solidFill>
                  <a:schemeClr val="tx1"/>
                </a:solidFill>
              </a:rPr>
              <a:t>10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7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91" y="323438"/>
            <a:ext cx="6579637" cy="719751"/>
          </a:xfrm>
        </p:spPr>
        <p:txBody>
          <a:bodyPr/>
          <a:lstStyle/>
          <a:p>
            <a:r>
              <a:rPr lang="ru-RU" smtClean="0"/>
              <a:t>Инфраструктура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525341" y="5932376"/>
            <a:ext cx="396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</a:t>
            </a:r>
            <a:r>
              <a:rPr lang="en-US" dirty="0">
                <a:latin typeface="+mj-lt"/>
              </a:rPr>
              <a:t>9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 </a:t>
            </a:r>
            <a:r>
              <a:rPr lang="ru-RU" dirty="0" smtClean="0">
                <a:latin typeface="+mj-lt"/>
              </a:rPr>
              <a:t>Инфраструктура</a:t>
            </a:r>
            <a:endParaRPr lang="ru-RU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214258"/>
            <a:ext cx="8748408" cy="45297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964" y="656539"/>
            <a:ext cx="1149607" cy="111543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87382" y="6301708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600" smtClean="0">
                <a:solidFill>
                  <a:schemeClr val="tx1"/>
                </a:solidFill>
              </a:rPr>
              <a:t>11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8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155239" y="943226"/>
            <a:ext cx="6476826" cy="755337"/>
          </a:xfrm>
        </p:spPr>
        <p:txBody>
          <a:bodyPr>
            <a:noAutofit/>
          </a:bodyPr>
          <a:lstStyle/>
          <a:p>
            <a:r>
              <a:rPr lang="ru-RU" sz="4800" dirty="0" smtClean="0"/>
              <a:t>Спасибо за внимание</a:t>
            </a:r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298" y="1874385"/>
            <a:ext cx="3170195" cy="310922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155239" y="5335258"/>
            <a:ext cx="6961034" cy="755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hlinkClick r:id="rId3"/>
              </a:rPr>
              <a:t>https://codestopen.r3nny.ru/task</a:t>
            </a:r>
            <a:endParaRPr lang="ru-RU" sz="3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48040" y="6308936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600" smtClean="0">
                <a:solidFill>
                  <a:schemeClr val="tx1"/>
                </a:solidFill>
              </a:rPr>
              <a:t>12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877" y="477092"/>
            <a:ext cx="10515600" cy="915035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7442" y="1855976"/>
            <a:ext cx="78409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+mj-lt"/>
              </a:rPr>
              <a:t>	</a:t>
            </a:r>
            <a:r>
              <a:rPr lang="ru-RU" sz="2400" dirty="0" smtClean="0">
                <a:latin typeface="+mj-lt"/>
              </a:rPr>
              <a:t>Сейчас почти на всех собеседованиях в крупные компании для начинающих разработчиков обязательно присутствует решение каких-либо алгоритмических задач. </a:t>
            </a:r>
          </a:p>
          <a:p>
            <a:pPr algn="just"/>
            <a:r>
              <a:rPr lang="ru-RU" sz="2400" dirty="0">
                <a:latin typeface="+mj-lt"/>
              </a:rPr>
              <a:t>	</a:t>
            </a:r>
            <a:r>
              <a:rPr lang="ru-RU" sz="2400" dirty="0" smtClean="0">
                <a:latin typeface="+mj-lt"/>
              </a:rPr>
              <a:t>Постоянная </a:t>
            </a:r>
            <a:r>
              <a:rPr lang="ru-RU" sz="2400" dirty="0">
                <a:latin typeface="+mj-lt"/>
              </a:rPr>
              <a:t>практика в решении алгоритмических задач не только развивает умение быстро и эффективно находить оптимальные решения, но также формирует аналитическое мышление и готовность к промышленной разработке</a:t>
            </a:r>
            <a:r>
              <a:rPr lang="ru-RU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	</a:t>
            </a:r>
            <a:r>
              <a:rPr lang="ru-RU" sz="2400" dirty="0" smtClean="0">
                <a:latin typeface="+mj-lt"/>
              </a:rPr>
              <a:t>Так же компании могут быть заинтересованы в отборе лучших кандидатов и такая платформа может помочь в отборе.</a:t>
            </a:r>
            <a:endParaRPr lang="ru-RU" sz="2400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660" y="2164080"/>
            <a:ext cx="2430780" cy="243078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6761" y="6292246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600" smtClean="0">
                <a:solidFill>
                  <a:schemeClr val="tx1"/>
                </a:solidFill>
              </a:rPr>
              <a:t>2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0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2885" y="1466772"/>
            <a:ext cx="10918371" cy="4775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+mj-lt"/>
              </a:rPr>
              <a:t>Реализовать онлайн-платформу которая</a:t>
            </a:r>
            <a:r>
              <a:rPr lang="en-US" sz="2400" dirty="0" smtClean="0">
                <a:latin typeface="+mj-lt"/>
              </a:rPr>
              <a:t>:</a:t>
            </a:r>
            <a:endParaRPr lang="ru-RU" sz="2400" dirty="0" smtClean="0">
              <a:latin typeface="+mj-lt"/>
            </a:endParaRPr>
          </a:p>
          <a:p>
            <a:r>
              <a:rPr lang="ru-RU" sz="2400" dirty="0">
                <a:latin typeface="+mj-lt"/>
              </a:rPr>
              <a:t>д</a:t>
            </a:r>
            <a:r>
              <a:rPr lang="ru-RU" sz="2400" dirty="0" smtClean="0">
                <a:latin typeface="+mj-lt"/>
              </a:rPr>
              <a:t>аст возможность решать задачу на нескольких языках программировани</a:t>
            </a:r>
            <a:r>
              <a:rPr lang="ru-RU" sz="2400" dirty="0">
                <a:latin typeface="+mj-lt"/>
              </a:rPr>
              <a:t>я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>
                <a:latin typeface="+mj-lt"/>
              </a:rPr>
              <a:t>п</a:t>
            </a:r>
            <a:r>
              <a:rPr lang="ru-RU" sz="2400" dirty="0" smtClean="0">
                <a:latin typeface="+mj-lt"/>
              </a:rPr>
              <a:t>озволит выбирать задачу из списка</a:t>
            </a:r>
            <a:r>
              <a:rPr lang="en-US" sz="2400" dirty="0" smtClean="0">
                <a:latin typeface="+mj-lt"/>
              </a:rPr>
              <a:t>,</a:t>
            </a:r>
            <a:r>
              <a:rPr lang="ru-RU" sz="2400" dirty="0" smtClean="0">
                <a:latin typeface="+mj-lt"/>
              </a:rPr>
              <a:t> с поиском по сложности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>
                <a:latin typeface="+mj-lt"/>
              </a:rPr>
              <a:t>б</a:t>
            </a:r>
            <a:r>
              <a:rPr lang="ru-RU" sz="2400" dirty="0" smtClean="0">
                <a:latin typeface="+mj-lt"/>
              </a:rPr>
              <a:t>удет автоматически проверять решение пользователя с минимальными задержками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предоставит возможность создавать задачи и соревнования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упростит процесс решения задачи</a:t>
            </a:r>
            <a:r>
              <a:rPr lang="en-US" sz="2400" dirty="0" smtClean="0">
                <a:latin typeface="+mj-lt"/>
              </a:rPr>
              <a:t>,</a:t>
            </a:r>
            <a:r>
              <a:rPr lang="ru-RU" sz="2400" dirty="0" smtClean="0">
                <a:latin typeface="+mj-lt"/>
              </a:rPr>
              <a:t> взяв на себя всю ответственность за тестирование и подготовку решения к проверке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будет устойчива к горизонтальному масштабированию и поддерживать работу с несколькими пользователями одновременно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772885" y="362084"/>
            <a:ext cx="10515600" cy="915035"/>
          </a:xfrm>
        </p:spPr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387080" y="6242180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800" smtClean="0">
                <a:solidFill>
                  <a:schemeClr val="tx1"/>
                </a:solidFill>
              </a:rPr>
              <a:t>3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9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2885" y="1466772"/>
            <a:ext cx="10918371" cy="4775408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+mj-lt"/>
              </a:rPr>
              <a:t>реализовать компиляцию и запуск кода на сервере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реализовать проверку решения не используя анализ кода</a:t>
            </a:r>
            <a:r>
              <a:rPr lang="en-US" sz="2400" dirty="0" smtClean="0">
                <a:latin typeface="+mj-lt"/>
              </a:rPr>
              <a:t>,</a:t>
            </a:r>
            <a:r>
              <a:rPr lang="ru-RU" sz="2400" dirty="0" smtClean="0">
                <a:latin typeface="+mj-lt"/>
              </a:rPr>
              <a:t> а только при помощи списка входных и выходных данных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предусмотреть </a:t>
            </a:r>
            <a:r>
              <a:rPr lang="ru-RU" sz="2400" dirty="0" smtClean="0">
                <a:latin typeface="+mj-lt"/>
              </a:rPr>
              <a:t>возможность горизонтального масштабирования на уровне разработки</a:t>
            </a:r>
            <a:r>
              <a:rPr lang="en-US" sz="2400" dirty="0" smtClean="0">
                <a:latin typeface="+mj-lt"/>
              </a:rPr>
              <a:t>,</a:t>
            </a:r>
            <a:r>
              <a:rPr lang="ru-RU" sz="2400" dirty="0" smtClean="0">
                <a:latin typeface="+mj-lt"/>
              </a:rPr>
              <a:t> архитектуры и инфраструктуры</a:t>
            </a:r>
            <a:r>
              <a:rPr lang="en-US" sz="2400" dirty="0" smtClean="0">
                <a:latin typeface="+mj-lt"/>
              </a:rPr>
              <a:t>;</a:t>
            </a:r>
            <a:endParaRPr lang="ru-RU" sz="2400" dirty="0" smtClean="0">
              <a:latin typeface="+mj-lt"/>
            </a:endParaRPr>
          </a:p>
          <a:p>
            <a:r>
              <a:rPr lang="ru-RU" sz="2400" dirty="0" smtClean="0">
                <a:latin typeface="+mj-lt"/>
              </a:rPr>
              <a:t>задокументировать контракт взаимодействия и логику</a:t>
            </a:r>
            <a:r>
              <a:rPr lang="en-US" sz="2400" dirty="0" smtClean="0">
                <a:latin typeface="+mj-lt"/>
              </a:rPr>
              <a:t>;</a:t>
            </a:r>
            <a:endParaRPr lang="ru-RU" sz="2400" smtClean="0">
              <a:latin typeface="+mj-lt"/>
            </a:endParaRPr>
          </a:p>
          <a:p>
            <a:endParaRPr lang="ru-RU" sz="2400" dirty="0" smtClean="0">
              <a:latin typeface="+mj-lt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551737"/>
            <a:ext cx="10515600" cy="915035"/>
          </a:xfrm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387080" y="6242180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800" smtClean="0">
                <a:solidFill>
                  <a:schemeClr val="tx1"/>
                </a:solidFill>
              </a:rPr>
              <a:t>4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7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063052"/>
              </p:ext>
            </p:extLst>
          </p:nvPr>
        </p:nvGraphicFramePr>
        <p:xfrm>
          <a:off x="625149" y="1576871"/>
          <a:ext cx="10728655" cy="46498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2665">
                  <a:extLst>
                    <a:ext uri="{9D8B030D-6E8A-4147-A177-3AD203B41FA5}">
                      <a16:colId xmlns:a16="http://schemas.microsoft.com/office/drawing/2014/main" val="2465181792"/>
                    </a:ext>
                  </a:extLst>
                </a:gridCol>
                <a:gridCol w="1532665">
                  <a:extLst>
                    <a:ext uri="{9D8B030D-6E8A-4147-A177-3AD203B41FA5}">
                      <a16:colId xmlns:a16="http://schemas.microsoft.com/office/drawing/2014/main" val="2900441447"/>
                    </a:ext>
                  </a:extLst>
                </a:gridCol>
                <a:gridCol w="1898558">
                  <a:extLst>
                    <a:ext uri="{9D8B030D-6E8A-4147-A177-3AD203B41FA5}">
                      <a16:colId xmlns:a16="http://schemas.microsoft.com/office/drawing/2014/main" val="2606791488"/>
                    </a:ext>
                  </a:extLst>
                </a:gridCol>
                <a:gridCol w="1166772">
                  <a:extLst>
                    <a:ext uri="{9D8B030D-6E8A-4147-A177-3AD203B41FA5}">
                      <a16:colId xmlns:a16="http://schemas.microsoft.com/office/drawing/2014/main" val="3270969817"/>
                    </a:ext>
                  </a:extLst>
                </a:gridCol>
                <a:gridCol w="1532665">
                  <a:extLst>
                    <a:ext uri="{9D8B030D-6E8A-4147-A177-3AD203B41FA5}">
                      <a16:colId xmlns:a16="http://schemas.microsoft.com/office/drawing/2014/main" val="3429242877"/>
                    </a:ext>
                  </a:extLst>
                </a:gridCol>
                <a:gridCol w="1532665">
                  <a:extLst>
                    <a:ext uri="{9D8B030D-6E8A-4147-A177-3AD203B41FA5}">
                      <a16:colId xmlns:a16="http://schemas.microsoft.com/office/drawing/2014/main" val="1753098884"/>
                    </a:ext>
                  </a:extLst>
                </a:gridCol>
                <a:gridCol w="1532665">
                  <a:extLst>
                    <a:ext uri="{9D8B030D-6E8A-4147-A177-3AD203B41FA5}">
                      <a16:colId xmlns:a16="http://schemas.microsoft.com/office/drawing/2014/main" val="4179662530"/>
                    </a:ext>
                  </a:extLst>
                </a:gridCol>
              </a:tblGrid>
              <a:tr h="13342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Платформа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Русский язык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Для решения только реализовать метод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Удобный интерфейс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Быстрая обратная связь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Быстрое создание соревнований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</a:rPr>
                        <a:t>Быстрое создание задач</a:t>
                      </a:r>
                      <a:endParaRPr lang="ru-RU" sz="2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477102"/>
                  </a:ext>
                </a:extLst>
              </a:tr>
              <a:tr h="6222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</a:rPr>
                        <a:t>LeetCode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511106"/>
                  </a:ext>
                </a:extLst>
              </a:tr>
              <a:tr h="6222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CodeWars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639859"/>
                  </a:ext>
                </a:extLst>
              </a:tr>
              <a:tr h="6222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64820" algn="l"/>
                        </a:tabLst>
                      </a:pPr>
                      <a:r>
                        <a:rPr lang="en-US" sz="1800">
                          <a:effectLst/>
                          <a:latin typeface="+mn-lt"/>
                        </a:rPr>
                        <a:t>Codeforces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7803010"/>
                  </a:ext>
                </a:extLst>
              </a:tr>
              <a:tr h="8267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64820" algn="l"/>
                        </a:tabLst>
                      </a:pPr>
                      <a:r>
                        <a:rPr lang="ru-RU" sz="1800">
                          <a:effectLst/>
                          <a:latin typeface="+mn-lt"/>
                        </a:rPr>
                        <a:t>Яндекс Контест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Нет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Нет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Частично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Частично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907692"/>
                  </a:ext>
                </a:extLst>
              </a:tr>
              <a:tr h="6222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64820" algn="l"/>
                        </a:tabLs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Желаемое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+mn-lt"/>
                        </a:rPr>
                        <a:t>Да</a:t>
                      </a:r>
                      <a:endParaRPr lang="ru-RU" sz="2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Да</a:t>
                      </a:r>
                      <a:endParaRPr lang="ru-RU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690148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ru-RU" dirty="0" smtClean="0"/>
              <a:t>Существующие решения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285480" y="6275070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800" smtClean="0">
                <a:solidFill>
                  <a:schemeClr val="tx1"/>
                </a:solidFill>
              </a:rPr>
              <a:t>5</a:t>
            </a:fld>
            <a:endParaRPr lang="ru-RU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7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91" y="323438"/>
            <a:ext cx="6579637" cy="719751"/>
          </a:xfrm>
        </p:spPr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619552" y="1947679"/>
            <a:ext cx="8299779" cy="3179735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>
                <a:latin typeface="+mj-lt"/>
              </a:rPr>
              <a:t>Kotlin</a:t>
            </a:r>
            <a:endParaRPr lang="en-US" sz="3600" dirty="0" smtClean="0">
              <a:latin typeface="+mj-lt"/>
            </a:endParaRPr>
          </a:p>
          <a:p>
            <a:r>
              <a:rPr lang="en-US" sz="3600" dirty="0" smtClean="0">
                <a:latin typeface="+mj-lt"/>
              </a:rPr>
              <a:t>Kora</a:t>
            </a:r>
            <a:endParaRPr lang="ru-RU" sz="3600" dirty="0" smtClean="0">
              <a:latin typeface="+mj-lt"/>
            </a:endParaRPr>
          </a:p>
          <a:p>
            <a:r>
              <a:rPr lang="en-US" sz="3600" dirty="0" smtClean="0">
                <a:latin typeface="+mj-lt"/>
              </a:rPr>
              <a:t>Kafka</a:t>
            </a:r>
          </a:p>
          <a:p>
            <a:r>
              <a:rPr lang="en-US" sz="3600" dirty="0" smtClean="0">
                <a:latin typeface="+mj-lt"/>
              </a:rPr>
              <a:t>PostgreSQL</a:t>
            </a:r>
          </a:p>
          <a:p>
            <a:r>
              <a:rPr lang="en-US" sz="3600" dirty="0" smtClean="0">
                <a:latin typeface="+mj-lt"/>
              </a:rPr>
              <a:t>Docker</a:t>
            </a:r>
            <a:endParaRPr lang="ru-RU" sz="3600" dirty="0">
              <a:latin typeface="+mj-lt"/>
            </a:endParaRPr>
          </a:p>
          <a:p>
            <a:r>
              <a:rPr lang="en-US" sz="3600" dirty="0" smtClean="0">
                <a:latin typeface="+mj-lt"/>
              </a:rPr>
              <a:t>Kubernetes</a:t>
            </a:r>
          </a:p>
          <a:p>
            <a:r>
              <a:rPr lang="en-US" sz="3600" dirty="0" smtClean="0">
                <a:latin typeface="+mj-lt"/>
              </a:rPr>
              <a:t>JavaScript</a:t>
            </a:r>
          </a:p>
          <a:p>
            <a:r>
              <a:rPr lang="en-US" sz="3600" dirty="0" err="1" smtClean="0">
                <a:latin typeface="+mj-lt"/>
              </a:rPr>
              <a:t>Vue</a:t>
            </a:r>
            <a:endParaRPr lang="en-US" sz="3600" dirty="0" smtClean="0">
              <a:latin typeface="+mj-lt"/>
            </a:endParaRPr>
          </a:p>
          <a:p>
            <a:r>
              <a:rPr lang="en-US" sz="3600" dirty="0" smtClean="0">
                <a:latin typeface="+mj-lt"/>
              </a:rPr>
              <a:t>Nginx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34493" y="6322483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800" smtClean="0">
                <a:solidFill>
                  <a:schemeClr val="tx1"/>
                </a:solidFill>
              </a:rPr>
              <a:t>6</a:t>
            </a:fld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39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99" y="365125"/>
            <a:ext cx="10270787" cy="569595"/>
          </a:xfrm>
        </p:spPr>
        <p:txBody>
          <a:bodyPr>
            <a:normAutofit fontScale="90000"/>
          </a:bodyPr>
          <a:lstStyle/>
          <a:p>
            <a:r>
              <a:rPr lang="ru-RU" dirty="0"/>
              <a:t>Компиляция и выполнение кода на сервере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845" y="915879"/>
            <a:ext cx="10636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+mj-lt"/>
              </a:rPr>
              <a:t>	Для автоматизации этих процессов используется отдельное приложение</a:t>
            </a:r>
            <a:r>
              <a:rPr lang="en-US" sz="2200" dirty="0">
                <a:latin typeface="+mj-lt"/>
              </a:rPr>
              <a:t> </a:t>
            </a:r>
            <a:r>
              <a:rPr lang="ru-RU" sz="2200" dirty="0">
                <a:latin typeface="+mj-lt"/>
              </a:rPr>
              <a:t>и </a:t>
            </a:r>
            <a:r>
              <a:rPr lang="en-US" sz="2200" dirty="0">
                <a:latin typeface="+mj-lt"/>
              </a:rPr>
              <a:t>Docker</a:t>
            </a:r>
            <a:endParaRPr lang="ru-RU" sz="22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6" y="1640207"/>
            <a:ext cx="5578734" cy="44676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481" y="5048600"/>
            <a:ext cx="3779848" cy="10592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320" y="2189699"/>
            <a:ext cx="1819374" cy="18193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1375" y="6096354"/>
            <a:ext cx="48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1</a:t>
            </a:r>
            <a:r>
              <a:rPr lang="ru-RU" dirty="0" smtClean="0">
                <a:latin typeface="+mj-lt"/>
              </a:rPr>
              <a:t> – Сервис </a:t>
            </a:r>
            <a:r>
              <a:rPr lang="ru-RU" dirty="0">
                <a:latin typeface="+mj-lt"/>
              </a:rPr>
              <a:t>выполнения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93231" y="6107175"/>
            <a:ext cx="481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2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– Часть </a:t>
            </a:r>
            <a:r>
              <a:rPr lang="en-US" dirty="0" err="1">
                <a:latin typeface="+mj-lt"/>
              </a:rPr>
              <a:t>Dockerfile</a:t>
            </a:r>
            <a:r>
              <a:rPr lang="ru-RU" dirty="0">
                <a:latin typeface="+mj-lt"/>
              </a:rPr>
              <a:t> для образа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265160" y="6356350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600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916757" y="606750"/>
            <a:ext cx="7767320" cy="569595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задачи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289" y="1302722"/>
            <a:ext cx="6975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Типы данных для входных параметров и результата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Тестовые данные, проверяющие правильность решения.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Шаблон решения (рисунок </a:t>
            </a:r>
            <a:r>
              <a:rPr lang="ru-RU" sz="2400" dirty="0" smtClean="0">
                <a:latin typeface="+mj-lt"/>
              </a:rPr>
              <a:t>1 </a:t>
            </a:r>
            <a:r>
              <a:rPr lang="ru-RU" sz="2400" dirty="0">
                <a:latin typeface="+mj-lt"/>
              </a:rPr>
              <a:t>- </a:t>
            </a:r>
            <a:r>
              <a:rPr lang="ru-RU" sz="2400" dirty="0" smtClean="0">
                <a:latin typeface="+mj-lt"/>
              </a:rPr>
              <a:t>2) </a:t>
            </a:r>
            <a:r>
              <a:rPr lang="ru-RU" sz="2400" dirty="0">
                <a:latin typeface="+mj-lt"/>
              </a:rPr>
              <a:t>для каждого возможного языка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15818"/>
          <a:stretch/>
        </p:blipFill>
        <p:spPr>
          <a:xfrm>
            <a:off x="1941270" y="4380412"/>
            <a:ext cx="4026344" cy="16618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234" y="4811617"/>
            <a:ext cx="3998064" cy="119954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077" y="1819259"/>
            <a:ext cx="2140880" cy="2140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7676" y="6042254"/>
            <a:ext cx="315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</a:t>
            </a:r>
            <a:r>
              <a:rPr lang="ru-RU" dirty="0" smtClean="0">
                <a:latin typeface="+mj-lt"/>
              </a:rPr>
              <a:t>3 </a:t>
            </a:r>
            <a:r>
              <a:rPr lang="ru-RU" dirty="0">
                <a:latin typeface="+mj-lt"/>
              </a:rPr>
              <a:t>- Пример шаблона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85577" y="6011159"/>
            <a:ext cx="315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Рисунок </a:t>
            </a:r>
            <a:r>
              <a:rPr lang="ru-RU" dirty="0" smtClean="0">
                <a:latin typeface="+mj-lt"/>
              </a:rPr>
              <a:t>4 </a:t>
            </a:r>
            <a:r>
              <a:rPr lang="ru-RU" dirty="0">
                <a:latin typeface="+mj-lt"/>
              </a:rPr>
              <a:t>- Пример шаблона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466266" y="6295390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600" smtClean="0">
                <a:solidFill>
                  <a:schemeClr val="tx1"/>
                </a:solidFill>
              </a:rPr>
              <a:t>8</a:t>
            </a:fld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5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0ACA5B3-A45B-4106-A5F4-99EEF50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7462736" cy="982412"/>
          </a:xfrm>
        </p:spPr>
        <p:txBody>
          <a:bodyPr>
            <a:noAutofit/>
          </a:bodyPr>
          <a:lstStyle/>
          <a:p>
            <a:r>
              <a:rPr lang="ru-RU" sz="4000" dirty="0"/>
              <a:t>Проверка правильности решения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5083" y="1797106"/>
            <a:ext cx="65047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Каждая задача содержит набор тестовых данных, который проверяет правильность решений, отправляемых пользователем.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Тест состоит из массива входных данных и соответствующего ответа.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Может быть несколько вариантов ответов для одних входных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+mj-lt"/>
              </a:rPr>
              <a:t>Входные и выходные данные это просто строки, что упрощает тестирование.</a:t>
            </a:r>
            <a:endParaRPr lang="ru-RU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642" y="4699715"/>
            <a:ext cx="1435995" cy="14359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959143" y="5557234"/>
            <a:ext cx="2884868" cy="673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Executor</a:t>
            </a:r>
            <a:endParaRPr lang="ru-RU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59143" y="2624466"/>
            <a:ext cx="2884868" cy="592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Tester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9002332" y="3216517"/>
            <a:ext cx="25758" cy="234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40203" y="3661169"/>
            <a:ext cx="1255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{</a:t>
            </a:r>
          </a:p>
          <a:p>
            <a:r>
              <a:rPr lang="en-US" sz="1200" dirty="0" smtClean="0">
                <a:latin typeface="+mj-lt"/>
              </a:rPr>
              <a:t>  </a:t>
            </a:r>
            <a:r>
              <a:rPr lang="en-US" sz="1200" dirty="0" err="1" smtClean="0">
                <a:latin typeface="+mj-lt"/>
              </a:rPr>
              <a:t>language:”JAVA</a:t>
            </a:r>
            <a:r>
              <a:rPr lang="en-US" sz="1200" dirty="0" smtClean="0">
                <a:latin typeface="+mj-lt"/>
              </a:rPr>
              <a:t>”</a:t>
            </a:r>
            <a:endParaRPr lang="ru-RU" sz="1200" dirty="0" smtClean="0">
              <a:latin typeface="+mj-lt"/>
            </a:endParaRPr>
          </a:p>
          <a:p>
            <a:r>
              <a:rPr lang="ru-RU" sz="1200" dirty="0" smtClean="0">
                <a:latin typeface="+mj-lt"/>
              </a:rPr>
              <a:t>  </a:t>
            </a:r>
            <a:r>
              <a:rPr lang="en-US" sz="1200" dirty="0" err="1" smtClean="0">
                <a:latin typeface="+mj-lt"/>
              </a:rPr>
              <a:t>code:”code</a:t>
            </a:r>
            <a:r>
              <a:rPr lang="en-US" sz="1200" dirty="0" smtClean="0">
                <a:latin typeface="+mj-lt"/>
              </a:rPr>
              <a:t>”,</a:t>
            </a:r>
          </a:p>
          <a:p>
            <a:r>
              <a:rPr lang="en-US" sz="1200" dirty="0" smtClean="0">
                <a:latin typeface="+mj-lt"/>
              </a:rPr>
              <a:t>  input: [</a:t>
            </a:r>
          </a:p>
          <a:p>
            <a:r>
              <a:rPr lang="en-US" sz="1200" dirty="0" smtClean="0">
                <a:latin typeface="+mj-lt"/>
              </a:rPr>
              <a:t>    [“</a:t>
            </a:r>
            <a:r>
              <a:rPr lang="en-US" sz="1200" dirty="0">
                <a:latin typeface="+mj-lt"/>
              </a:rPr>
              <a:t>2</a:t>
            </a:r>
            <a:r>
              <a:rPr lang="en-US" sz="1200" dirty="0" smtClean="0">
                <a:latin typeface="+mj-lt"/>
              </a:rPr>
              <a:t>”,”</a:t>
            </a:r>
            <a:r>
              <a:rPr lang="en-US" sz="1200" dirty="0">
                <a:latin typeface="+mj-lt"/>
              </a:rPr>
              <a:t>2</a:t>
            </a:r>
            <a:r>
              <a:rPr lang="en-US" sz="1200" dirty="0" smtClean="0">
                <a:latin typeface="+mj-lt"/>
              </a:rPr>
              <a:t>”]</a:t>
            </a:r>
          </a:p>
          <a:p>
            <a:r>
              <a:rPr lang="en-US" sz="1200" dirty="0" smtClean="0">
                <a:latin typeface="+mj-lt"/>
              </a:rPr>
              <a:t>  ]</a:t>
            </a:r>
          </a:p>
          <a:p>
            <a:r>
              <a:rPr lang="en-US" sz="1200" dirty="0" smtClean="0">
                <a:latin typeface="+mj-lt"/>
              </a:rPr>
              <a:t>}  </a:t>
            </a:r>
            <a:endParaRPr lang="ru-RU" sz="1200" dirty="0">
              <a:latin typeface="+mj-lt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9897413" y="3188921"/>
            <a:ext cx="1" cy="236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897414" y="3862848"/>
            <a:ext cx="1152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{</a:t>
            </a:r>
          </a:p>
          <a:p>
            <a:r>
              <a:rPr lang="en-US" sz="1200" dirty="0" smtClean="0">
                <a:latin typeface="+mj-lt"/>
              </a:rPr>
              <a:t>  error: false,</a:t>
            </a:r>
          </a:p>
          <a:p>
            <a:r>
              <a:rPr lang="en-US" sz="1200" dirty="0" smtClean="0">
                <a:latin typeface="+mj-lt"/>
              </a:rPr>
              <a:t>  output: [“4”]</a:t>
            </a:r>
          </a:p>
          <a:p>
            <a:r>
              <a:rPr lang="en-US" sz="1200" dirty="0" smtClean="0">
                <a:latin typeface="+mj-lt"/>
              </a:rPr>
              <a:t>}  </a:t>
            </a:r>
            <a:endParaRPr lang="ru-RU" sz="1200" dirty="0">
              <a:latin typeface="+mj-lt"/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8570890" y="785602"/>
            <a:ext cx="6441" cy="18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 flipV="1">
            <a:off x="10109915" y="785602"/>
            <a:ext cx="12879" cy="180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72758" y="1348634"/>
            <a:ext cx="1577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tests: [{ </a:t>
            </a:r>
          </a:p>
          <a:p>
            <a:r>
              <a:rPr lang="en-US" sz="1200" dirty="0" smtClean="0">
                <a:latin typeface="+mj-lt"/>
              </a:rPr>
              <a:t>    input: [“2”,”2”]</a:t>
            </a:r>
          </a:p>
          <a:p>
            <a:r>
              <a:rPr lang="en-US" sz="1200" dirty="0" smtClean="0">
                <a:latin typeface="+mj-lt"/>
              </a:rPr>
              <a:t>    output: “4”	</a:t>
            </a:r>
            <a:endParaRPr lang="en-US" sz="1200" dirty="0">
              <a:latin typeface="+mj-lt"/>
            </a:endParaRPr>
          </a:p>
          <a:p>
            <a:r>
              <a:rPr lang="en-US" sz="1200" dirty="0" smtClean="0">
                <a:latin typeface="+mj-lt"/>
              </a:rPr>
              <a:t>}]</a:t>
            </a:r>
            <a:endParaRPr lang="en-US" sz="1200" dirty="0">
              <a:latin typeface="+mj-lt"/>
            </a:endParaRPr>
          </a:p>
          <a:p>
            <a:endParaRPr lang="en-US" sz="1200" dirty="0" smtClean="0">
              <a:latin typeface="+mj-lt"/>
            </a:endParaRPr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8947200" y="785601"/>
            <a:ext cx="6441" cy="18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21951" y="1564077"/>
            <a:ext cx="128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+mj-lt"/>
              </a:rPr>
              <a:t>Подготовленный</a:t>
            </a:r>
          </a:p>
          <a:p>
            <a:r>
              <a:rPr lang="ru-RU" sz="1200" dirty="0" smtClean="0">
                <a:latin typeface="+mj-lt"/>
              </a:rPr>
              <a:t>код</a:t>
            </a:r>
            <a:endParaRPr lang="en-US" sz="1200" dirty="0">
              <a:latin typeface="+mj-lt"/>
            </a:endParaRPr>
          </a:p>
          <a:p>
            <a:endParaRPr lang="en-US" sz="1200" dirty="0" smtClean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27633" y="1690341"/>
            <a:ext cx="1280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+mj-lt"/>
              </a:rPr>
              <a:t>Результат проверки</a:t>
            </a:r>
            <a:endParaRPr lang="en-US" sz="1200" dirty="0">
              <a:latin typeface="+mj-lt"/>
            </a:endParaRPr>
          </a:p>
          <a:p>
            <a:endParaRPr lang="en-US" sz="1200" dirty="0" smtClean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25181" y="6219208"/>
            <a:ext cx="320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Рисунок </a:t>
            </a:r>
            <a:r>
              <a:rPr lang="en-US" sz="1600" dirty="0">
                <a:latin typeface="+mj-lt"/>
              </a:rPr>
              <a:t>5</a:t>
            </a:r>
            <a:r>
              <a:rPr lang="ru-RU" sz="1600" dirty="0" smtClean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– </a:t>
            </a:r>
            <a:r>
              <a:rPr lang="ru-RU" sz="1600" dirty="0" smtClean="0">
                <a:latin typeface="+mj-lt"/>
              </a:rPr>
              <a:t>Проверка решения</a:t>
            </a:r>
            <a:endParaRPr lang="ru-RU" sz="1600" dirty="0">
              <a:latin typeface="+mj-lt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41267" y="6295055"/>
            <a:ext cx="2743200" cy="365125"/>
          </a:xfrm>
        </p:spPr>
        <p:txBody>
          <a:bodyPr/>
          <a:lstStyle/>
          <a:p>
            <a:fld id="{62AE288B-ED16-4155-B555-A20169454F34}" type="slidenum">
              <a:rPr lang="ru-RU" sz="1600" smtClean="0">
                <a:solidFill>
                  <a:schemeClr val="tx1"/>
                </a:solidFill>
              </a:rPr>
              <a:t>9</a:t>
            </a:fld>
            <a:endParaRPr lang="ru-RU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2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6B21F040-419B-415A-8895-8AA47B834620}" vid="{DB04B697-ED3C-4D12-9322-04FA7C56303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1090</TotalTime>
  <Words>419</Words>
  <Application>Microsoft Office PowerPoint</Application>
  <PresentationFormat>Широкоэкранный</PresentationFormat>
  <Paragraphs>133</Paragraphs>
  <Slides>12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Тема1</vt:lpstr>
      <vt:lpstr>РАЗРАБОТКА ПЛАТФОРМЫ ДЛЯ ТРЕНИРОВКИ В РЕШЕНИИ АЛОГРИТМИЧЕСКИХ ЗАДАЧ И АВТОМАТИЗИРОВАННОГО ТЕСТИРОВАНИЯ КАНДИДАТОВ</vt:lpstr>
      <vt:lpstr>Актуальность</vt:lpstr>
      <vt:lpstr>Цель</vt:lpstr>
      <vt:lpstr>Задачи</vt:lpstr>
      <vt:lpstr>Существующие решения</vt:lpstr>
      <vt:lpstr>Используемые технологии</vt:lpstr>
      <vt:lpstr>Компиляция и выполнение кода на сервере</vt:lpstr>
      <vt:lpstr>Структура задачи</vt:lpstr>
      <vt:lpstr>Проверка правильности решения</vt:lpstr>
      <vt:lpstr>Архитектура платформы</vt:lpstr>
      <vt:lpstr>Инфраструктура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R3nny</dc:creator>
  <cp:lastModifiedBy>R3nny</cp:lastModifiedBy>
  <cp:revision>70</cp:revision>
  <dcterms:created xsi:type="dcterms:W3CDTF">2023-12-10T15:22:28Z</dcterms:created>
  <dcterms:modified xsi:type="dcterms:W3CDTF">2024-06-12T20:51:23Z</dcterms:modified>
</cp:coreProperties>
</file>