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72" r:id="rId4"/>
    <p:sldId id="273" r:id="rId5"/>
    <p:sldId id="259" r:id="rId6"/>
    <p:sldId id="260" r:id="rId7"/>
    <p:sldId id="261" r:id="rId8"/>
    <p:sldId id="262" r:id="rId9"/>
    <p:sldId id="264" r:id="rId10"/>
    <p:sldId id="274" r:id="rId11"/>
    <p:sldId id="275" r:id="rId12"/>
    <p:sldId id="271" r:id="rId13"/>
    <p:sldId id="265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8" autoAdjust="0"/>
  </p:normalViewPr>
  <p:slideViewPr>
    <p:cSldViewPr snapToGrid="0">
      <p:cViewPr>
        <p:scale>
          <a:sx n="125" d="100"/>
          <a:sy n="125" d="100"/>
        </p:scale>
        <p:origin x="-485" y="-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2F6A-6C6A-4F9A-A657-6DE485336090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96907-CA03-4721-9DD0-B4E87A3A2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4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9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16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17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1D10-422A-4030-A4D6-C22849B1D5B0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4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13A7-9D90-40AC-81D0-040E14F3609F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163E-DF89-4729-A8F3-8F9BF9CF3FA4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EFFD-FF24-4AA0-88A5-06D3B8242127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04B5-F64C-4F4C-844D-AF6555F0CB7B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E4C2-B8D6-4E06-9174-BA62B0502D18}" type="datetime1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5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CEFC-2A5D-4B8B-B596-165BBCFEE40A}" type="datetime1">
              <a:rPr lang="ru-RU" smtClean="0"/>
              <a:t>12.05.2024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6C0C-4E67-41AE-81AF-B0C572D4F547}" type="datetime1">
              <a:rPr lang="ru-RU" smtClean="0"/>
              <a:t>12.05.2024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32F1-EA51-48A2-8D28-940B374DF011}" type="datetime1">
              <a:rPr lang="ru-RU" smtClean="0"/>
              <a:t>12.05.2024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5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7966-3936-4F95-AAB3-CA9CAA1DE2C8}" type="datetime1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1FB5-E301-4191-AD2A-1091E4B920C4}" type="datetime1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6BA6-386D-4A0A-B1E5-CA2E984204CF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7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topen.r3nny.ru/tas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323" y="2276191"/>
            <a:ext cx="9671671" cy="236057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РАЗРАБОТКА ПЛАТФОРМЫ ДЛЯ ТРЕНИРОВКИ В РЕШЕНИИ АЛОГРИТМИЧЕСКИХ </a:t>
            </a:r>
            <a:r>
              <a:rPr lang="ru-RU" sz="4000" dirty="0" smtClean="0"/>
              <a:t>ЗАДАЧ</a:t>
            </a:r>
            <a:r>
              <a:rPr lang="en-US" sz="4000" dirty="0" smtClean="0"/>
              <a:t> </a:t>
            </a:r>
            <a:r>
              <a:rPr lang="ru-RU" sz="4000" dirty="0" smtClean="0"/>
              <a:t>И АВТОМАТИЗИРОВАННОГО ТЕСТИРОВАНИЯ КАНДИДАТОВ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24040" y="5103698"/>
            <a:ext cx="3058160" cy="118037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>
                <a:latin typeface="+mj-lt"/>
              </a:rPr>
              <a:t>Подготовил</a:t>
            </a:r>
            <a:r>
              <a:rPr lang="en-US" dirty="0">
                <a:latin typeface="+mj-lt"/>
              </a:rPr>
              <a:t>:</a:t>
            </a:r>
            <a:r>
              <a:rPr lang="ru-RU" dirty="0">
                <a:latin typeface="+mj-lt"/>
              </a:rPr>
              <a:t/>
            </a:r>
            <a:br>
              <a:rPr lang="ru-RU" dirty="0">
                <a:latin typeface="+mj-lt"/>
              </a:rPr>
            </a:br>
            <a:r>
              <a:rPr lang="ru-RU" dirty="0" err="1">
                <a:latin typeface="+mj-lt"/>
              </a:rPr>
              <a:t>Вашкулатов</a:t>
            </a:r>
            <a:r>
              <a:rPr lang="ru-RU" dirty="0">
                <a:latin typeface="+mj-lt"/>
              </a:rPr>
              <a:t> Н.А. </a:t>
            </a:r>
            <a:r>
              <a:rPr lang="ru-RU" dirty="0" smtClean="0">
                <a:latin typeface="+mj-lt"/>
              </a:rPr>
              <a:t>045</a:t>
            </a:r>
          </a:p>
          <a:p>
            <a:pPr algn="r"/>
            <a:r>
              <a:rPr lang="ru-RU" dirty="0" smtClean="0">
                <a:latin typeface="+mj-lt"/>
              </a:rPr>
              <a:t>Руководитель</a:t>
            </a:r>
            <a:r>
              <a:rPr lang="en-US" dirty="0" smtClean="0">
                <a:latin typeface="+mj-lt"/>
              </a:rPr>
              <a:t>:</a:t>
            </a:r>
            <a:r>
              <a:rPr lang="ru-RU" dirty="0" smtClean="0">
                <a:latin typeface="+mj-lt"/>
              </a:rPr>
              <a:t/>
            </a:r>
            <a:br>
              <a:rPr lang="ru-RU" dirty="0" smtClean="0">
                <a:latin typeface="+mj-lt"/>
              </a:rPr>
            </a:br>
            <a:r>
              <a:rPr lang="ru-RU" dirty="0" smtClean="0">
                <a:latin typeface="+mj-lt"/>
              </a:rPr>
              <a:t>Ефимов А.И.</a:t>
            </a:r>
            <a:endParaRPr lang="ru-RU" dirty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z="1400" smtClean="0">
                <a:latin typeface="+mj-lt"/>
              </a:rPr>
              <a:t>1</a:t>
            </a:fld>
            <a:endParaRPr lang="ru-RU" sz="1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115" y="6171684"/>
            <a:ext cx="15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Рязань 2024</a:t>
            </a:r>
            <a:endParaRPr lang="ru-RU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8602" y="730282"/>
            <a:ext cx="759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ФГБОУ </a:t>
            </a:r>
            <a:r>
              <a:rPr lang="ru-RU" dirty="0">
                <a:latin typeface="+mj-lt"/>
              </a:rPr>
              <a:t>«Рязанский государственный радиотехнический университет </a:t>
            </a:r>
          </a:p>
          <a:p>
            <a:pPr algn="ctr"/>
            <a:r>
              <a:rPr lang="ru-RU" dirty="0">
                <a:latin typeface="+mj-lt"/>
              </a:rPr>
              <a:t>имени В.Ф. Уткина»</a:t>
            </a:r>
          </a:p>
          <a:p>
            <a:endParaRPr lang="ru-RU" dirty="0">
              <a:latin typeface="+mj-lt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635541" y="-5440897"/>
            <a:ext cx="15440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sudo systemctl start nginx</a:t>
            </a: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54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smtClean="0"/>
              <a:t>Инфраструктура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25341" y="5932376"/>
            <a:ext cx="39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en-US" dirty="0">
                <a:latin typeface="+mj-lt"/>
              </a:rPr>
              <a:t>8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</a:t>
            </a:r>
            <a:r>
              <a:rPr lang="ru-RU" dirty="0" smtClean="0">
                <a:latin typeface="+mj-lt"/>
              </a:rPr>
              <a:t>Инфраструктура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214258"/>
            <a:ext cx="8748408" cy="45297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964" y="656539"/>
            <a:ext cx="1149607" cy="111543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10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58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772885" y="1466772"/>
            <a:ext cx="8299779" cy="429200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>
                <a:latin typeface="+mj-lt"/>
              </a:rPr>
              <a:t>Kotlin</a:t>
            </a:r>
            <a:endParaRPr lang="ru-RU" sz="3600" dirty="0" smtClean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Kora/Spring</a:t>
            </a:r>
          </a:p>
          <a:p>
            <a:r>
              <a:rPr lang="en-US" sz="3600" dirty="0" smtClean="0">
                <a:latin typeface="+mj-lt"/>
              </a:rPr>
              <a:t>Kafka</a:t>
            </a:r>
          </a:p>
          <a:p>
            <a:r>
              <a:rPr lang="en-US" sz="3600" dirty="0" smtClean="0">
                <a:latin typeface="+mj-lt"/>
              </a:rPr>
              <a:t>PostgreSQL</a:t>
            </a:r>
            <a:r>
              <a:rPr lang="ru-RU" sz="3600" dirty="0" smtClean="0">
                <a:latin typeface="+mj-lt"/>
              </a:rPr>
              <a:t> или</a:t>
            </a:r>
            <a:r>
              <a:rPr lang="en-US" sz="3600" dirty="0" smtClean="0">
                <a:latin typeface="+mj-lt"/>
              </a:rPr>
              <a:t> Cassandra</a:t>
            </a:r>
          </a:p>
          <a:p>
            <a:r>
              <a:rPr lang="en-US" sz="3600" dirty="0" smtClean="0">
                <a:latin typeface="+mj-lt"/>
              </a:rPr>
              <a:t>Kubernetes</a:t>
            </a:r>
          </a:p>
          <a:p>
            <a:r>
              <a:rPr lang="en-US" sz="3600" dirty="0" err="1" smtClean="0">
                <a:latin typeface="+mj-lt"/>
              </a:rPr>
              <a:t>Grahana</a:t>
            </a:r>
            <a:endParaRPr lang="en-US" sz="3600" dirty="0" smtClean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Prometheus</a:t>
            </a:r>
            <a:endParaRPr lang="ru-RU" sz="3600" dirty="0" smtClean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11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39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155239" y="943226"/>
            <a:ext cx="6476826" cy="755337"/>
          </a:xfrm>
        </p:spPr>
        <p:txBody>
          <a:bodyPr>
            <a:noAutofit/>
          </a:bodyPr>
          <a:lstStyle/>
          <a:p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98" y="1874385"/>
            <a:ext cx="3170195" cy="310922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155239" y="5335258"/>
            <a:ext cx="6961034" cy="755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hlinkClick r:id="rId3"/>
              </a:rPr>
              <a:t>https://codestopen.r3nny.ru/task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12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62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6944" y="218826"/>
            <a:ext cx="10515600" cy="755337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Bahnschrift Light Condensed" panose="020B0502040204020203" pitchFamily="34" charset="0"/>
              </a:rPr>
              <a:t>Процесс проверки решения</a:t>
            </a:r>
            <a:endParaRPr lang="ru-RU" sz="4000" dirty="0">
              <a:latin typeface="Bahnschrift Light Condensed" panose="020B0502040204020203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H="1">
            <a:off x="7320212" y="1522709"/>
            <a:ext cx="11171" cy="6173491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918729" y="1084697"/>
            <a:ext cx="1244320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Пользователь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5" name="Прямая соединительная линия 4"/>
          <p:cNvCxnSpPr>
            <a:stCxn id="3" idx="2"/>
          </p:cNvCxnSpPr>
          <p:nvPr/>
        </p:nvCxnSpPr>
        <p:spPr>
          <a:xfrm flipH="1">
            <a:off x="2527759" y="1516174"/>
            <a:ext cx="13130" cy="6235906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504515" y="1079489"/>
            <a:ext cx="1211279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Веб-Клиент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7" name="Прямая соединительная линия 6"/>
          <p:cNvCxnSpPr>
            <a:stCxn id="6" idx="2"/>
          </p:cNvCxnSpPr>
          <p:nvPr/>
        </p:nvCxnSpPr>
        <p:spPr>
          <a:xfrm>
            <a:off x="4110155" y="1510966"/>
            <a:ext cx="4645" cy="618523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429301" y="1712243"/>
            <a:ext cx="196916" cy="54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024967" y="1665012"/>
            <a:ext cx="168598" cy="201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8" idx="0"/>
          </p:cNvCxnSpPr>
          <p:nvPr/>
        </p:nvCxnSpPr>
        <p:spPr>
          <a:xfrm>
            <a:off x="2527759" y="1712243"/>
            <a:ext cx="1477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33857" y="1731547"/>
            <a:ext cx="864788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Решение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095953" y="1091231"/>
            <a:ext cx="1176830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Сервис</a:t>
            </a:r>
            <a:r>
              <a:rPr lang="en-US" sz="1200" dirty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api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5" name="Прямая соединительная линия 14"/>
          <p:cNvCxnSpPr>
            <a:stCxn id="14" idx="2"/>
          </p:cNvCxnSpPr>
          <p:nvPr/>
        </p:nvCxnSpPr>
        <p:spPr>
          <a:xfrm>
            <a:off x="5684368" y="1522708"/>
            <a:ext cx="152" cy="6173492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595466" y="1642698"/>
            <a:ext cx="196916" cy="1941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229488" y="1731547"/>
            <a:ext cx="1285122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00733" y="1756517"/>
            <a:ext cx="112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Решение, язык, </a:t>
            </a:r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</a:t>
            </a:r>
            <a:r>
              <a:rPr lang="ru-RU" sz="1200" dirty="0" smtClean="0">
                <a:latin typeface="Bahnschrift Light Condensed" panose="020B0502040204020203" pitchFamily="34" charset="0"/>
              </a:rPr>
              <a:t>задачи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838774" y="1079086"/>
            <a:ext cx="1040381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БД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246716" y="1653202"/>
            <a:ext cx="196916" cy="66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5802523" y="1744168"/>
            <a:ext cx="1417237" cy="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65695" y="2248243"/>
            <a:ext cx="1236229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Задача</a:t>
            </a:r>
            <a:r>
              <a:rPr lang="en-US" sz="1200" dirty="0" smtClean="0">
                <a:latin typeface="Bahnschrift Light Condensed" panose="020B0502040204020203" pitchFamily="34" charset="0"/>
              </a:rPr>
              <a:t>, </a:t>
            </a:r>
            <a:r>
              <a:rPr lang="ru-RU" sz="1200" dirty="0" smtClean="0">
                <a:latin typeface="Bahnschrift Light Condensed" panose="020B0502040204020203" pitchFamily="34" charset="0"/>
              </a:rPr>
              <a:t>тесты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>
            <a:off x="8549640" y="1510031"/>
            <a:ext cx="20852" cy="618616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8037214" y="1085134"/>
            <a:ext cx="108896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Сервис</a:t>
            </a:r>
            <a:r>
              <a:rPr lang="en-US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 executor</a:t>
            </a:r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 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8472034" y="3410542"/>
            <a:ext cx="196916" cy="2045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5593865" y="3960675"/>
            <a:ext cx="196916" cy="67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5604468" y="5281554"/>
            <a:ext cx="196916" cy="93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 стрелкой 59"/>
          <p:cNvCxnSpPr/>
          <p:nvPr/>
        </p:nvCxnSpPr>
        <p:spPr>
          <a:xfrm flipH="1">
            <a:off x="4202383" y="3470051"/>
            <a:ext cx="139308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2675076" y="7013944"/>
            <a:ext cx="1337694" cy="1115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13955" y="7013944"/>
            <a:ext cx="99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Результат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4046638" y="3960675"/>
            <a:ext cx="144393" cy="748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13</a:t>
            </a:fld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4460665" y="3133543"/>
            <a:ext cx="102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</a:t>
            </a:r>
            <a:r>
              <a:rPr lang="ru-RU" sz="1200" dirty="0" smtClean="0">
                <a:latin typeface="Bahnschrift Light Condensed" panose="020B0502040204020203" pitchFamily="34" charset="0"/>
              </a:rPr>
              <a:t>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23595" y="1731547"/>
            <a:ext cx="698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</a:t>
            </a:r>
            <a:r>
              <a:rPr lang="ru-RU" sz="1200" dirty="0" smtClean="0">
                <a:latin typeface="Bahnschrift Light Condensed" panose="020B0502040204020203" pitchFamily="34" charset="0"/>
              </a:rPr>
              <a:t>задачи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74" name="Прямая со стрелкой 73"/>
          <p:cNvCxnSpPr/>
          <p:nvPr/>
        </p:nvCxnSpPr>
        <p:spPr>
          <a:xfrm flipH="1">
            <a:off x="5814599" y="2263043"/>
            <a:ext cx="139308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7246716" y="2559647"/>
            <a:ext cx="196916" cy="66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 стрелкой 76"/>
          <p:cNvCxnSpPr/>
          <p:nvPr/>
        </p:nvCxnSpPr>
        <p:spPr>
          <a:xfrm flipV="1">
            <a:off x="5820811" y="2652472"/>
            <a:ext cx="1417237" cy="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83983" y="3156547"/>
            <a:ext cx="123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41883" y="2639851"/>
            <a:ext cx="698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Решение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80" name="Прямая со стрелкой 79"/>
          <p:cNvCxnSpPr/>
          <p:nvPr/>
        </p:nvCxnSpPr>
        <p:spPr>
          <a:xfrm flipH="1">
            <a:off x="5832887" y="3171347"/>
            <a:ext cx="139308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5809069" y="3525894"/>
            <a:ext cx="2662965" cy="479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503818" y="3525894"/>
            <a:ext cx="874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Код, тесты</a:t>
            </a:r>
            <a:r>
              <a:rPr lang="en-US" sz="1200" dirty="0" smtClean="0">
                <a:latin typeface="Bahnschrift Light Condensed" panose="020B0502040204020203" pitchFamily="34" charset="0"/>
              </a:rPr>
              <a:t>, 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86" name="Прямая со стрелкой 85"/>
          <p:cNvCxnSpPr/>
          <p:nvPr/>
        </p:nvCxnSpPr>
        <p:spPr>
          <a:xfrm flipV="1">
            <a:off x="4197243" y="4055568"/>
            <a:ext cx="1417237" cy="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466347" y="6960520"/>
            <a:ext cx="131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Решение с результатом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473029" y="4042947"/>
            <a:ext cx="844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89" name="Прямая со стрелкой 88"/>
          <p:cNvCxnSpPr/>
          <p:nvPr/>
        </p:nvCxnSpPr>
        <p:spPr>
          <a:xfrm flipH="1">
            <a:off x="4209319" y="4574443"/>
            <a:ext cx="139308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5801384" y="5391386"/>
            <a:ext cx="267065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74750" y="5123908"/>
            <a:ext cx="1882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Результат  решения</a:t>
            </a:r>
            <a:r>
              <a:rPr lang="en-US" sz="1200" dirty="0" smtClean="0">
                <a:latin typeface="Bahnschrift Light Condensed" panose="020B0502040204020203" pitchFamily="34" charset="0"/>
              </a:rPr>
              <a:t>, 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7221754" y="5530238"/>
            <a:ext cx="196916" cy="66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 стрелкой 95"/>
          <p:cNvCxnSpPr/>
          <p:nvPr/>
        </p:nvCxnSpPr>
        <p:spPr>
          <a:xfrm flipV="1">
            <a:off x="5819354" y="5609665"/>
            <a:ext cx="1417237" cy="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065696" y="5597044"/>
            <a:ext cx="87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 </a:t>
            </a:r>
            <a:r>
              <a:rPr lang="ru-RU" sz="1200" dirty="0" smtClean="0">
                <a:latin typeface="Bahnschrift Light Condensed" panose="020B0502040204020203" pitchFamily="34" charset="0"/>
              </a:rPr>
              <a:t>решения</a:t>
            </a:r>
            <a:r>
              <a:rPr lang="en-US" sz="1200" dirty="0" smtClean="0">
                <a:latin typeface="Bahnschrift Light Condensed" panose="020B0502040204020203" pitchFamily="34" charset="0"/>
              </a:rPr>
              <a:t>,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результат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7232925" y="3938180"/>
            <a:ext cx="196916" cy="66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4" name="Прямая со стрелкой 103"/>
          <p:cNvCxnSpPr/>
          <p:nvPr/>
        </p:nvCxnSpPr>
        <p:spPr>
          <a:xfrm flipV="1">
            <a:off x="5830525" y="4017607"/>
            <a:ext cx="1417237" cy="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76867" y="4004986"/>
            <a:ext cx="87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 </a:t>
            </a:r>
            <a:r>
              <a:rPr lang="ru-RU" sz="1200" dirty="0" smtClean="0">
                <a:latin typeface="Bahnschrift Light Condensed" panose="020B0502040204020203" pitchFamily="34" charset="0"/>
              </a:rPr>
              <a:t>решения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915547" y="4530994"/>
            <a:ext cx="123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Решение без результата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107" name="Прямая со стрелкой 106"/>
          <p:cNvCxnSpPr/>
          <p:nvPr/>
        </p:nvCxnSpPr>
        <p:spPr>
          <a:xfrm flipH="1">
            <a:off x="5810217" y="4545794"/>
            <a:ext cx="139308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Прямоугольник 115"/>
          <p:cNvSpPr/>
          <p:nvPr/>
        </p:nvSpPr>
        <p:spPr>
          <a:xfrm>
            <a:off x="5582089" y="6364044"/>
            <a:ext cx="196916" cy="67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/>
          <p:cNvSpPr/>
          <p:nvPr/>
        </p:nvSpPr>
        <p:spPr>
          <a:xfrm>
            <a:off x="4034862" y="6364044"/>
            <a:ext cx="144393" cy="748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8" name="Прямая со стрелкой 117"/>
          <p:cNvCxnSpPr/>
          <p:nvPr/>
        </p:nvCxnSpPr>
        <p:spPr>
          <a:xfrm flipV="1">
            <a:off x="4185467" y="6458937"/>
            <a:ext cx="1417237" cy="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461253" y="6446316"/>
            <a:ext cx="844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120" name="Прямая со стрелкой 119"/>
          <p:cNvCxnSpPr/>
          <p:nvPr/>
        </p:nvCxnSpPr>
        <p:spPr>
          <a:xfrm flipH="1">
            <a:off x="4197543" y="6977812"/>
            <a:ext cx="139308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Прямоугольник 120"/>
          <p:cNvSpPr/>
          <p:nvPr/>
        </p:nvSpPr>
        <p:spPr>
          <a:xfrm>
            <a:off x="7221149" y="6341549"/>
            <a:ext cx="196916" cy="66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2" name="Прямая со стрелкой 121"/>
          <p:cNvCxnSpPr/>
          <p:nvPr/>
        </p:nvCxnSpPr>
        <p:spPr>
          <a:xfrm flipV="1">
            <a:off x="5818749" y="6420976"/>
            <a:ext cx="1417237" cy="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065091" y="6408355"/>
            <a:ext cx="87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 </a:t>
            </a:r>
            <a:r>
              <a:rPr lang="ru-RU" sz="1200" dirty="0" smtClean="0">
                <a:latin typeface="Bahnschrift Light Condensed" panose="020B0502040204020203" pitchFamily="34" charset="0"/>
              </a:rPr>
              <a:t>решения</a:t>
            </a:r>
          </a:p>
        </p:txBody>
      </p:sp>
      <p:cxnSp>
        <p:nvCxnSpPr>
          <p:cNvPr id="124" name="Прямая со стрелкой 123"/>
          <p:cNvCxnSpPr/>
          <p:nvPr/>
        </p:nvCxnSpPr>
        <p:spPr>
          <a:xfrm flipH="1">
            <a:off x="5798441" y="6949163"/>
            <a:ext cx="139308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026921" y="6956711"/>
            <a:ext cx="131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Решение с результатом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305477" y="4580007"/>
            <a:ext cx="123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Решение без результата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6" grpId="0" animBg="1"/>
      <p:bldP spid="19" grpId="0"/>
      <p:bldP spid="21" grpId="0" animBg="1"/>
      <p:bldP spid="32" grpId="0"/>
      <p:bldP spid="35" grpId="0" animBg="1"/>
      <p:bldP spid="50" grpId="0" animBg="1"/>
      <p:bldP spid="57" grpId="0" animBg="1"/>
      <p:bldP spid="64" grpId="0"/>
      <p:bldP spid="73" grpId="0" animBg="1"/>
      <p:bldP spid="65" grpId="0"/>
      <p:bldP spid="71" grpId="0"/>
      <p:bldP spid="76" grpId="0" animBg="1"/>
      <p:bldP spid="78" grpId="0"/>
      <p:bldP spid="79" grpId="0"/>
      <p:bldP spid="85" grpId="0"/>
      <p:bldP spid="87" grpId="0"/>
      <p:bldP spid="88" grpId="0"/>
      <p:bldP spid="94" grpId="0"/>
      <p:bldP spid="95" grpId="0" animBg="1"/>
      <p:bldP spid="97" grpId="0"/>
      <p:bldP spid="103" grpId="0" animBg="1"/>
      <p:bldP spid="105" grpId="0"/>
      <p:bldP spid="106" grpId="0"/>
      <p:bldP spid="116" grpId="0" animBg="1"/>
      <p:bldP spid="117" grpId="0" animBg="1"/>
      <p:bldP spid="119" grpId="0"/>
      <p:bldP spid="121" grpId="0" animBg="1"/>
      <p:bldP spid="123" grpId="0"/>
      <p:bldP spid="137" grpId="0"/>
      <p:bldP spid="1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5E89737-4059-4527-AEA2-A3E8757E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784145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Структура драйвера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241" y="1564784"/>
            <a:ext cx="49637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Место куда вставляется код пользователя.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Функции </a:t>
            </a:r>
            <a:r>
              <a:rPr lang="ru-RU" sz="2000" dirty="0">
                <a:latin typeface="Bahnschrift Light Condensed" panose="020B0502040204020203" pitchFamily="34" charset="0"/>
              </a:rPr>
              <a:t>чтения данных определенных типов из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консоли.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Секция для чтения входных параметров (вызов функций их п. 2)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Начало отсчета времени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Вызов кода, отправленного пользователем, с передачей параметров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Конец </a:t>
            </a:r>
            <a:r>
              <a:rPr lang="ru-RU" sz="2000" dirty="0">
                <a:latin typeface="Bahnschrift Light Condensed" panose="020B0502040204020203" pitchFamily="34" charset="0"/>
              </a:rPr>
              <a:t>отсчета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времени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Подсчет памяти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Вывод результатов в консоль</a:t>
            </a:r>
          </a:p>
          <a:p>
            <a:pPr algn="just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982237" y="457200"/>
            <a:ext cx="550571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hnschrift Light SemiCondensed" panose="020B0502040204020203" pitchFamily="34" charset="0"/>
              </a:rPr>
              <a:t>${</a:t>
            </a:r>
            <a:r>
              <a:rPr lang="en-US" sz="1400" dirty="0">
                <a:latin typeface="Bahnschrift Light SemiCondensed" panose="020B0502040204020203" pitchFamily="34" charset="0"/>
              </a:rPr>
              <a:t>solution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}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 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1)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 smtClean="0">
                <a:latin typeface="Bahnschrift Light SemiCondensed" panose="020B0502040204020203" pitchFamily="34" charset="0"/>
              </a:rPr>
              <a:t/>
            </a:r>
            <a:br>
              <a:rPr lang="en-US" sz="1400" dirty="0" smtClean="0">
                <a:latin typeface="Bahnschrift Light SemiCondensed" panose="020B0502040204020203" pitchFamily="34" charset="0"/>
              </a:rPr>
            </a:br>
            <a:r>
              <a:rPr lang="en-US" sz="1400" b="1" dirty="0" err="1" smtClean="0">
                <a:latin typeface="Bahnschrift Light SemiCondensed" panose="020B0502040204020203" pitchFamily="34" charset="0"/>
              </a:rPr>
              <a:t>def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 READ_STRING():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2)</a:t>
            </a:r>
            <a:endParaRPr lang="en-US" sz="1400" dirty="0" smtClean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return</a:t>
            </a:r>
            <a:r>
              <a:rPr lang="en-US" sz="1400" dirty="0">
                <a:latin typeface="Bahnschrift Light SemiCondensed" panose="020B0502040204020203" pitchFamily="34" charset="0"/>
              </a:rPr>
              <a:t> input()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b="1" dirty="0" err="1">
                <a:latin typeface="Bahnschrift Light SemiCondensed" panose="020B0502040204020203" pitchFamily="34" charset="0"/>
              </a:rPr>
              <a:t>def</a:t>
            </a:r>
            <a:r>
              <a:rPr lang="en-US" sz="1400" dirty="0">
                <a:latin typeface="Bahnschrift Light SemiCondensed" panose="020B0502040204020203" pitchFamily="34" charset="0"/>
              </a:rPr>
              <a:t> READ_INTEGER_ARR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():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>
                <a:latin typeface="Bahnschrift Light SemiCondensed" panose="020B0502040204020203" pitchFamily="34" charset="0"/>
              </a:rPr>
              <a:t>2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input()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if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==</a:t>
            </a:r>
            <a:r>
              <a:rPr lang="en-US" sz="1400" dirty="0">
                <a:latin typeface="Bahnschrift Light SemiCondensed" panose="020B0502040204020203" pitchFamily="34" charset="0"/>
              </a:rPr>
              <a:t> "[]":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return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[]</a:t>
            </a:r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input_str.replace</a:t>
            </a:r>
            <a:r>
              <a:rPr lang="en-US" sz="1400" dirty="0">
                <a:latin typeface="Bahnschrift Light SemiCondensed" panose="020B0502040204020203" pitchFamily="34" charset="0"/>
              </a:rPr>
              <a:t>("[", "").replace("]", "").replace(" ", 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"")</a:t>
            </a:r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elements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input_str.split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(",")</a:t>
            </a:r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arr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[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int</a:t>
            </a:r>
            <a:r>
              <a:rPr lang="en-US" sz="1400" dirty="0">
                <a:latin typeface="Bahnschrift Light SemiCondensed" panose="020B0502040204020203" pitchFamily="34" charset="0"/>
              </a:rPr>
              <a:t>(element) </a:t>
            </a:r>
            <a:r>
              <a:rPr lang="en-US" sz="1400" b="1" dirty="0">
                <a:latin typeface="Bahnschrift Light SemiCondensed" panose="020B0502040204020203" pitchFamily="34" charset="0"/>
              </a:rPr>
              <a:t>for</a:t>
            </a:r>
            <a:r>
              <a:rPr lang="en-US" sz="1400" dirty="0">
                <a:latin typeface="Bahnschrift Light SemiCondensed" panose="020B0502040204020203" pitchFamily="34" charset="0"/>
              </a:rPr>
              <a:t> element </a:t>
            </a:r>
            <a:r>
              <a:rPr lang="en-US" sz="1400" b="1" dirty="0">
                <a:latin typeface="Bahnschrift Light SemiCondensed" panose="020B0502040204020203" pitchFamily="34" charset="0"/>
              </a:rPr>
              <a:t>in</a:t>
            </a:r>
            <a:r>
              <a:rPr lang="en-US" sz="1400" dirty="0">
                <a:latin typeface="Bahnschrift Light SemiCondensed" panose="020B0502040204020203" pitchFamily="34" charset="0"/>
              </a:rPr>
              <a:t> elements]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return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arr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b="1" dirty="0">
                <a:latin typeface="Bahnschrift Light SemiCondensed" panose="020B0502040204020203" pitchFamily="34" charset="0"/>
              </a:rPr>
              <a:t>if</a:t>
            </a:r>
            <a:r>
              <a:rPr lang="en-US" sz="1400" dirty="0">
                <a:latin typeface="Bahnschrift Light SemiCondensed" panose="020B0502040204020203" pitchFamily="34" charset="0"/>
              </a:rPr>
              <a:t> __name__ </a:t>
            </a:r>
            <a:r>
              <a:rPr lang="en-US" sz="1400" b="1" dirty="0">
                <a:latin typeface="Bahnschrift Light SemiCondensed" panose="020B0502040204020203" pitchFamily="34" charset="0"/>
              </a:rPr>
              <a:t>==</a:t>
            </a:r>
            <a:r>
              <a:rPr lang="en-US" sz="1400" dirty="0">
                <a:latin typeface="Bahnschrift Light SemiCondensed" panose="020B0502040204020203" pitchFamily="34" charset="0"/>
              </a:rPr>
              <a:t> '__main__':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${</a:t>
            </a:r>
            <a:r>
              <a:rPr lang="en-US" sz="1400" dirty="0" err="1">
                <a:latin typeface="Bahnschrift Light SemiCondensed" panose="020B0502040204020203" pitchFamily="34" charset="0"/>
              </a:rPr>
              <a:t>paramsInputSection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}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3)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s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Solution()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start_time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time.time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>
                <a:latin typeface="Bahnschrift Light SemiCondensed" panose="020B0502040204020203" pitchFamily="34" charset="0"/>
              </a:rPr>
              <a:t>4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ret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Solution.${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methodName</a:t>
            </a:r>
            <a:r>
              <a:rPr lang="en-US" sz="1400" dirty="0">
                <a:latin typeface="Bahnschrift Light SemiCondensed" panose="020B0502040204020203" pitchFamily="34" charset="0"/>
              </a:rPr>
              <a:t>}(s, ${</a:t>
            </a:r>
            <a:r>
              <a:rPr lang="en-US" sz="1400" dirty="0" err="1">
                <a:latin typeface="Bahnschrift Light SemiCondensed" panose="020B0502040204020203" pitchFamily="34" charset="0"/>
              </a:rPr>
              <a:t>paramList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})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5)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end_time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time.time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6)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process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psutil.Process</a:t>
            </a:r>
            <a:r>
              <a:rPr lang="en-US" sz="1400" dirty="0">
                <a:latin typeface="Bahnschrift Light SemiCondensed" panose="020B0502040204020203" pitchFamily="34" charset="0"/>
              </a:rPr>
              <a:t>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memory_info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memory_info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process.memory_info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7)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used_memory_kb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memory_info.rss</a:t>
            </a:r>
            <a:r>
              <a:rPr lang="en-US" sz="1400" dirty="0">
                <a:latin typeface="Bahnschrift Light SemiCondensed" panose="020B0502040204020203" pitchFamily="34" charset="0"/>
              </a:rPr>
              <a:t> / (1024*1024)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execution_time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(</a:t>
            </a:r>
            <a:r>
              <a:rPr lang="en-US" sz="1400" dirty="0" err="1">
                <a:latin typeface="Bahnschrift Light SemiCondensed" panose="020B0502040204020203" pitchFamily="34" charset="0"/>
              </a:rPr>
              <a:t>end_time</a:t>
            </a:r>
            <a:r>
              <a:rPr lang="en-US" sz="1400" dirty="0">
                <a:latin typeface="Bahnschrift Light SemiCondensed" panose="020B0502040204020203" pitchFamily="34" charset="0"/>
              </a:rPr>
              <a:t> - </a:t>
            </a:r>
            <a:r>
              <a:rPr lang="en-US" sz="1400" dirty="0" err="1">
                <a:latin typeface="Bahnschrift Light SemiCondensed" panose="020B0502040204020203" pitchFamily="34" charset="0"/>
              </a:rPr>
              <a:t>start_time</a:t>
            </a:r>
            <a:r>
              <a:rPr lang="en-US" sz="1400" dirty="0">
                <a:latin typeface="Bahnschrift Light SemiCondensed" panose="020B0502040204020203" pitchFamily="34" charset="0"/>
              </a:rPr>
              <a:t>) * 1e9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print(ret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8)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print(</a:t>
            </a:r>
            <a:r>
              <a:rPr lang="en-US" sz="1400" dirty="0" err="1">
                <a:latin typeface="Bahnschrift Light SemiCondensed" panose="020B0502040204020203" pitchFamily="34" charset="0"/>
              </a:rPr>
              <a:t>execution_time</a:t>
            </a:r>
            <a:r>
              <a:rPr lang="en-US" sz="1400" dirty="0">
                <a:latin typeface="Bahnschrift Light SemiCondensed" panose="020B0502040204020203" pitchFamily="34" charset="0"/>
              </a:rPr>
              <a:t>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print(</a:t>
            </a:r>
            <a:r>
              <a:rPr lang="en-US" sz="1400" dirty="0" err="1">
                <a:latin typeface="Bahnschrift Light SemiCondensed" panose="020B0502040204020203" pitchFamily="34" charset="0"/>
              </a:rPr>
              <a:t>used_memory_kb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)</a:t>
            </a:r>
            <a:endParaRPr lang="en-US" sz="14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5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877" y="477092"/>
            <a:ext cx="10515600" cy="915035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7442" y="1855976"/>
            <a:ext cx="78409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Сейчас почти на всех собеседованиях в крупные компании для начинающих разработчиков обязательно присутствует решение каких-либо алгоритмических задач. </a:t>
            </a:r>
          </a:p>
          <a:p>
            <a:pPr algn="just"/>
            <a:r>
              <a:rPr lang="ru-RU" sz="2400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Постоянная </a:t>
            </a:r>
            <a:r>
              <a:rPr lang="ru-RU" sz="2400" dirty="0">
                <a:latin typeface="+mj-lt"/>
              </a:rPr>
              <a:t>практика в решении алгоритмических задач не только развивает умение быстро и эффективно находить оптимальные решения, но также формирует аналитическое мышление и готовность к промышленной разработке</a:t>
            </a:r>
            <a:r>
              <a:rPr lang="ru-RU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Так же компании могут быть заинтересованы в отборе лучших кандидатов и такая платформа может помочь в отборе.</a:t>
            </a:r>
            <a:endParaRPr lang="ru-RU" sz="24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60" y="2164080"/>
            <a:ext cx="2430780" cy="243078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2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180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063052"/>
              </p:ext>
            </p:extLst>
          </p:nvPr>
        </p:nvGraphicFramePr>
        <p:xfrm>
          <a:off x="625149" y="1576871"/>
          <a:ext cx="10728655" cy="46498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665">
                  <a:extLst>
                    <a:ext uri="{9D8B030D-6E8A-4147-A177-3AD203B41FA5}">
                      <a16:colId xmlns:a16="http://schemas.microsoft.com/office/drawing/2014/main" val="2465181792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2900441447"/>
                    </a:ext>
                  </a:extLst>
                </a:gridCol>
                <a:gridCol w="1898558">
                  <a:extLst>
                    <a:ext uri="{9D8B030D-6E8A-4147-A177-3AD203B41FA5}">
                      <a16:colId xmlns:a16="http://schemas.microsoft.com/office/drawing/2014/main" val="2606791488"/>
                    </a:ext>
                  </a:extLst>
                </a:gridCol>
                <a:gridCol w="1166772">
                  <a:extLst>
                    <a:ext uri="{9D8B030D-6E8A-4147-A177-3AD203B41FA5}">
                      <a16:colId xmlns:a16="http://schemas.microsoft.com/office/drawing/2014/main" val="3270969817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3429242877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1753098884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4179662530"/>
                    </a:ext>
                  </a:extLst>
                </a:gridCol>
              </a:tblGrid>
              <a:tr h="13342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Платформа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Русский язык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Для решения только реализовать метод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Удобный интерфейс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Быстрая обратная связь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Быстрое создание соревнований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Быстрое создание задач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77102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LeetCode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511106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CodeWars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39859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64820" algn="l"/>
                        </a:tabLst>
                      </a:pPr>
                      <a:r>
                        <a:rPr lang="en-US" sz="1800">
                          <a:effectLst/>
                          <a:latin typeface="+mn-lt"/>
                        </a:rPr>
                        <a:t>Codeforces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803010"/>
                  </a:ext>
                </a:extLst>
              </a:tr>
              <a:tr h="8267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64820" algn="l"/>
                        </a:tabLst>
                      </a:pPr>
                      <a:r>
                        <a:rPr lang="ru-RU" sz="1800">
                          <a:effectLst/>
                          <a:latin typeface="+mn-lt"/>
                        </a:rPr>
                        <a:t>Яндекс Контест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Частично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Частично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907692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64820" algn="l"/>
                        </a:tabLs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Желаемое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690148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3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9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885" y="1466772"/>
            <a:ext cx="10918371" cy="4775408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+mj-lt"/>
              </a:rPr>
              <a:t>Выполнение кода пользователя на сервере</a:t>
            </a:r>
            <a:r>
              <a:rPr lang="en-US" sz="2400" dirty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Автоматическая проверка решения пользователя при помощи набора тестовых данных и запуска кода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Сортировка задач по сложности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и темам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Создание приватных и публичных задач, в решении которых пользователь может тренироваться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Создание приватных и публичных соревнований – </a:t>
            </a:r>
            <a:r>
              <a:rPr lang="ru-RU" sz="2400" dirty="0" err="1" smtClean="0">
                <a:latin typeface="+mj-lt"/>
              </a:rPr>
              <a:t>контестов</a:t>
            </a:r>
            <a:r>
              <a:rPr lang="en-US" sz="2400" dirty="0" smtClean="0">
                <a:latin typeface="+mj-lt"/>
              </a:rPr>
              <a:t>;</a:t>
            </a:r>
          </a:p>
          <a:p>
            <a:r>
              <a:rPr lang="ru-RU" sz="2400" dirty="0" smtClean="0">
                <a:latin typeface="+mj-lt"/>
              </a:rPr>
              <a:t>Для решения задачи пользователю нужно лишь реализовать метод, без реализации ввода</a:t>
            </a:r>
            <a:r>
              <a:rPr lang="en-US" sz="2400" dirty="0" smtClean="0">
                <a:latin typeface="+mj-lt"/>
              </a:rPr>
              <a:t>/</a:t>
            </a:r>
            <a:r>
              <a:rPr lang="ru-RU" sz="2400" dirty="0" smtClean="0">
                <a:latin typeface="+mj-lt"/>
              </a:rPr>
              <a:t>вывода в консоль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Не является платформой для проведения олимпиадных соревнований.</a:t>
            </a:r>
            <a:endParaRPr lang="ru-RU" sz="2400" dirty="0"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551737"/>
            <a:ext cx="10515600" cy="915035"/>
          </a:xfrm>
        </p:spPr>
        <p:txBody>
          <a:bodyPr/>
          <a:lstStyle/>
          <a:p>
            <a:r>
              <a:rPr lang="ru-RU" dirty="0" smtClean="0"/>
              <a:t>Функциональность платформы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4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09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99" y="365125"/>
            <a:ext cx="10270787" cy="569595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Компиляция и выполнение кода на сервере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845" y="915879"/>
            <a:ext cx="1063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+mj-lt"/>
              </a:rPr>
              <a:t>	Для автоматизации этих процессов используется отдельное приложение</a:t>
            </a:r>
            <a:r>
              <a:rPr lang="en-US" sz="2200" dirty="0">
                <a:latin typeface="+mj-lt"/>
              </a:rPr>
              <a:t> </a:t>
            </a:r>
            <a:r>
              <a:rPr lang="ru-RU" sz="2200" dirty="0">
                <a:latin typeface="+mj-lt"/>
              </a:rPr>
              <a:t>и </a:t>
            </a:r>
            <a:r>
              <a:rPr lang="en-US" sz="2200" dirty="0">
                <a:latin typeface="+mj-lt"/>
              </a:rPr>
              <a:t>Docker</a:t>
            </a:r>
            <a:endParaRPr lang="ru-RU" sz="22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6" y="1640207"/>
            <a:ext cx="5578734" cy="44676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81" y="5048600"/>
            <a:ext cx="3779848" cy="1059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20" y="2189699"/>
            <a:ext cx="1819374" cy="1819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1375" y="6096354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1</a:t>
            </a:r>
            <a:r>
              <a:rPr lang="ru-RU" dirty="0" smtClean="0">
                <a:latin typeface="+mj-lt"/>
              </a:rPr>
              <a:t> – Сервис </a:t>
            </a:r>
            <a:r>
              <a:rPr lang="ru-RU" dirty="0">
                <a:latin typeface="+mj-lt"/>
              </a:rPr>
              <a:t>выполнения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3231" y="6107175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2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Часть </a:t>
            </a:r>
            <a:r>
              <a:rPr lang="en-US" dirty="0" err="1">
                <a:latin typeface="+mj-lt"/>
              </a:rPr>
              <a:t>Dockerfile</a:t>
            </a:r>
            <a:r>
              <a:rPr lang="ru-RU" dirty="0">
                <a:latin typeface="+mj-lt"/>
              </a:rPr>
              <a:t> для образа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5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45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916757" y="606750"/>
            <a:ext cx="7767320" cy="569595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289" y="1302722"/>
            <a:ext cx="6975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Типы данных для входных параметров и результата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Тестовые данные, проверяющие правильность решения.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Шаблон решения (рисунок </a:t>
            </a:r>
            <a:r>
              <a:rPr lang="ru-RU" sz="2400" dirty="0" smtClean="0">
                <a:latin typeface="+mj-lt"/>
              </a:rPr>
              <a:t>1 </a:t>
            </a:r>
            <a:r>
              <a:rPr lang="ru-RU" sz="2400" dirty="0">
                <a:latin typeface="+mj-lt"/>
              </a:rPr>
              <a:t>- </a:t>
            </a:r>
            <a:r>
              <a:rPr lang="ru-RU" sz="2400" dirty="0" smtClean="0">
                <a:latin typeface="+mj-lt"/>
              </a:rPr>
              <a:t>2) </a:t>
            </a:r>
            <a:r>
              <a:rPr lang="ru-RU" sz="2400" dirty="0">
                <a:latin typeface="+mj-lt"/>
              </a:rPr>
              <a:t>для каждого возможного языка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5818"/>
          <a:stretch/>
        </p:blipFill>
        <p:spPr>
          <a:xfrm>
            <a:off x="1941270" y="4380412"/>
            <a:ext cx="4026344" cy="16618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234" y="4811617"/>
            <a:ext cx="3998064" cy="1199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77" y="1819259"/>
            <a:ext cx="2140880" cy="2140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7676" y="6042254"/>
            <a:ext cx="315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ru-RU" dirty="0" smtClean="0">
                <a:latin typeface="+mj-lt"/>
              </a:rPr>
              <a:t>3 </a:t>
            </a:r>
            <a:r>
              <a:rPr lang="ru-RU" dirty="0">
                <a:latin typeface="+mj-lt"/>
              </a:rPr>
              <a:t>- Пример шаблона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5577" y="6011159"/>
            <a:ext cx="315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ru-RU" dirty="0" smtClean="0">
                <a:latin typeface="+mj-lt"/>
              </a:rPr>
              <a:t>4 </a:t>
            </a:r>
            <a:r>
              <a:rPr lang="ru-RU" dirty="0">
                <a:latin typeface="+mj-lt"/>
              </a:rPr>
              <a:t>- Пример шаблона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6</a:t>
            </a:fld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01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89737-4059-4527-AEA2-A3E8757E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982412"/>
          </a:xfrm>
        </p:spPr>
        <p:txBody>
          <a:bodyPr/>
          <a:lstStyle/>
          <a:p>
            <a:r>
              <a:rPr lang="ru-RU" dirty="0"/>
              <a:t>Подготовка решения пользователя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4129C-7F91-47B6-969E-5807F625627D}"/>
              </a:ext>
            </a:extLst>
          </p:cNvPr>
          <p:cNvSpPr txBox="1"/>
          <p:nvPr/>
        </p:nvSpPr>
        <p:spPr>
          <a:xfrm>
            <a:off x="726332" y="1299410"/>
            <a:ext cx="63321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Платформа берет на себя ввод и вывод данных -  мы не можем просто запустить код пользователя и отправить тестовые данные.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Для чтения, измерения времени, преобразования типов входных данных и вывода результатов решения в консоль используется специальный заготовленный код – </a:t>
            </a:r>
            <a:r>
              <a:rPr lang="ru-RU" sz="2000" dirty="0" smtClean="0">
                <a:latin typeface="+mj-lt"/>
              </a:rPr>
              <a:t>драйвер.</a:t>
            </a:r>
            <a:endParaRPr lang="ru-RU" sz="20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Все эти усложнения нужны для того, чтобы стандартизировать формат входных и выходных данных, благодаря чему процесс тестирования не будет отличаться от ЯП к ЯП, а так же относительно просто добавить не стандартный </a:t>
            </a:r>
            <a:r>
              <a:rPr lang="ru-RU" sz="2000" dirty="0" smtClean="0">
                <a:latin typeface="+mj-lt"/>
              </a:rPr>
              <a:t>тип.</a:t>
            </a:r>
            <a:endParaRPr lang="ru-RU" sz="2000" dirty="0"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27D868-9BC8-4D4E-AFD8-FDDD64F94E3C}"/>
              </a:ext>
            </a:extLst>
          </p:cNvPr>
          <p:cNvSpPr/>
          <p:nvPr/>
        </p:nvSpPr>
        <p:spPr>
          <a:xfrm>
            <a:off x="7762313" y="3212816"/>
            <a:ext cx="2957804" cy="74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CodePreparer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E5FCF1D-3CC8-469E-98EA-C963D2348C39}"/>
              </a:ext>
            </a:extLst>
          </p:cNvPr>
          <p:cNvCxnSpPr/>
          <p:nvPr/>
        </p:nvCxnSpPr>
        <p:spPr>
          <a:xfrm>
            <a:off x="8332237" y="1576873"/>
            <a:ext cx="0" cy="161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50B9C1-9222-4E5E-A150-30C23038B514}"/>
              </a:ext>
            </a:extLst>
          </p:cNvPr>
          <p:cNvSpPr txBox="1"/>
          <p:nvPr/>
        </p:nvSpPr>
        <p:spPr>
          <a:xfrm>
            <a:off x="7423259" y="1114745"/>
            <a:ext cx="181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Решение (код, язык)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9968D7E-B999-42AE-B8E7-C92C1BA51B1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241215" y="2121629"/>
            <a:ext cx="0" cy="109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75BD1-B103-476E-9F6A-0C376934E89D}"/>
              </a:ext>
            </a:extLst>
          </p:cNvPr>
          <p:cNvSpPr txBox="1"/>
          <p:nvPr/>
        </p:nvSpPr>
        <p:spPr>
          <a:xfrm>
            <a:off x="8768759" y="1694346"/>
            <a:ext cx="10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Драйвер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E2E4712-ECD4-46A5-8813-177D5F7E3E4F}"/>
              </a:ext>
            </a:extLst>
          </p:cNvPr>
          <p:cNvCxnSpPr>
            <a:cxnSpLocks/>
          </p:cNvCxnSpPr>
          <p:nvPr/>
        </p:nvCxnSpPr>
        <p:spPr>
          <a:xfrm>
            <a:off x="10235682" y="1484077"/>
            <a:ext cx="0" cy="170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57F73C-F8CC-41CE-B3CF-ABE434C98140}"/>
              </a:ext>
            </a:extLst>
          </p:cNvPr>
          <p:cNvSpPr txBox="1"/>
          <p:nvPr/>
        </p:nvSpPr>
        <p:spPr>
          <a:xfrm>
            <a:off x="9384661" y="904483"/>
            <a:ext cx="182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Структура задачи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DD28269-435A-4F7E-8652-B996D3296353}"/>
              </a:ext>
            </a:extLst>
          </p:cNvPr>
          <p:cNvCxnSpPr>
            <a:stCxn id="6" idx="2"/>
          </p:cNvCxnSpPr>
          <p:nvPr/>
        </p:nvCxnSpPr>
        <p:spPr>
          <a:xfrm flipH="1">
            <a:off x="9241214" y="3959265"/>
            <a:ext cx="1" cy="105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503E26-7640-4EE9-B732-98F745BCB369}"/>
              </a:ext>
            </a:extLst>
          </p:cNvPr>
          <p:cNvSpPr txBox="1"/>
          <p:nvPr/>
        </p:nvSpPr>
        <p:spPr>
          <a:xfrm>
            <a:off x="8131207" y="5004591"/>
            <a:ext cx="243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Готовый к исполнению код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FDEC0-8F57-48F8-9314-DAFF256B8407}"/>
              </a:ext>
            </a:extLst>
          </p:cNvPr>
          <p:cNvSpPr txBox="1"/>
          <p:nvPr/>
        </p:nvSpPr>
        <p:spPr>
          <a:xfrm>
            <a:off x="8003158" y="5562744"/>
            <a:ext cx="269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Рисунок </a:t>
            </a:r>
            <a:r>
              <a:rPr lang="ru-RU" sz="1600" dirty="0" smtClean="0">
                <a:latin typeface="+mj-lt"/>
              </a:rPr>
              <a:t>5 </a:t>
            </a:r>
            <a:r>
              <a:rPr lang="ru-RU" sz="1600" dirty="0">
                <a:latin typeface="+mj-lt"/>
              </a:rPr>
              <a:t>– Подготовка кода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7</a:t>
            </a:fld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91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7462736" cy="982412"/>
          </a:xfrm>
        </p:spPr>
        <p:txBody>
          <a:bodyPr>
            <a:noAutofit/>
          </a:bodyPr>
          <a:lstStyle/>
          <a:p>
            <a:r>
              <a:rPr lang="ru-RU" sz="4000" dirty="0"/>
              <a:t>Проверка правильности решения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083" y="1797106"/>
            <a:ext cx="6504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Каждая задача содержит набор тестовых данных, который проверяет правильность решений, отправляемых пользователем.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Тест состоит из массива входных данных и соответствующего ответа.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Может быть несколько вариантов ответов для одних входных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Входные и выходные данные это просто строки, что упрощает тестирование.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42" y="4699715"/>
            <a:ext cx="1435995" cy="14359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959143" y="5557234"/>
            <a:ext cx="2884868" cy="67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Executor</a:t>
            </a:r>
            <a:endParaRPr lang="ru-RU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59143" y="2624466"/>
            <a:ext cx="2884868" cy="592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Tester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9002332" y="3216517"/>
            <a:ext cx="25758" cy="234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40203" y="3661169"/>
            <a:ext cx="125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{</a:t>
            </a:r>
          </a:p>
          <a:p>
            <a:r>
              <a:rPr lang="en-US" sz="1200" dirty="0" smtClean="0">
                <a:latin typeface="+mj-lt"/>
              </a:rPr>
              <a:t>  </a:t>
            </a:r>
            <a:r>
              <a:rPr lang="en-US" sz="1200" dirty="0" err="1" smtClean="0">
                <a:latin typeface="+mj-lt"/>
              </a:rPr>
              <a:t>language:”JAVA</a:t>
            </a:r>
            <a:r>
              <a:rPr lang="en-US" sz="1200" dirty="0" smtClean="0">
                <a:latin typeface="+mj-lt"/>
              </a:rPr>
              <a:t>”</a:t>
            </a:r>
            <a:endParaRPr lang="ru-RU" sz="1200" dirty="0" smtClean="0">
              <a:latin typeface="+mj-lt"/>
            </a:endParaRPr>
          </a:p>
          <a:p>
            <a:r>
              <a:rPr lang="ru-RU" sz="1200" dirty="0" smtClean="0">
                <a:latin typeface="+mj-lt"/>
              </a:rPr>
              <a:t>  </a:t>
            </a:r>
            <a:r>
              <a:rPr lang="en-US" sz="1200" dirty="0" err="1" smtClean="0">
                <a:latin typeface="+mj-lt"/>
              </a:rPr>
              <a:t>code:”code</a:t>
            </a:r>
            <a:r>
              <a:rPr lang="en-US" sz="1200" dirty="0" smtClean="0">
                <a:latin typeface="+mj-lt"/>
              </a:rPr>
              <a:t>”,</a:t>
            </a:r>
          </a:p>
          <a:p>
            <a:r>
              <a:rPr lang="en-US" sz="1200" dirty="0" smtClean="0">
                <a:latin typeface="+mj-lt"/>
              </a:rPr>
              <a:t>  input: [</a:t>
            </a:r>
          </a:p>
          <a:p>
            <a:r>
              <a:rPr lang="en-US" sz="1200" dirty="0" smtClean="0">
                <a:latin typeface="+mj-lt"/>
              </a:rPr>
              <a:t>    [“</a:t>
            </a:r>
            <a:r>
              <a:rPr lang="en-US" sz="1200" dirty="0">
                <a:latin typeface="+mj-lt"/>
              </a:rPr>
              <a:t>2</a:t>
            </a:r>
            <a:r>
              <a:rPr lang="en-US" sz="1200" dirty="0" smtClean="0">
                <a:latin typeface="+mj-lt"/>
              </a:rPr>
              <a:t>”,”</a:t>
            </a:r>
            <a:r>
              <a:rPr lang="en-US" sz="1200" dirty="0">
                <a:latin typeface="+mj-lt"/>
              </a:rPr>
              <a:t>2</a:t>
            </a:r>
            <a:r>
              <a:rPr lang="en-US" sz="1200" dirty="0" smtClean="0">
                <a:latin typeface="+mj-lt"/>
              </a:rPr>
              <a:t>”]</a:t>
            </a:r>
          </a:p>
          <a:p>
            <a:r>
              <a:rPr lang="en-US" sz="1200" dirty="0" smtClean="0">
                <a:latin typeface="+mj-lt"/>
              </a:rPr>
              <a:t>  ]</a:t>
            </a:r>
          </a:p>
          <a:p>
            <a:r>
              <a:rPr lang="en-US" sz="1200" dirty="0" smtClean="0">
                <a:latin typeface="+mj-lt"/>
              </a:rPr>
              <a:t>}  </a:t>
            </a:r>
            <a:endParaRPr lang="ru-RU" sz="1200" dirty="0">
              <a:latin typeface="+mj-lt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9897413" y="3188921"/>
            <a:ext cx="1" cy="236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97414" y="3862848"/>
            <a:ext cx="1152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{</a:t>
            </a:r>
          </a:p>
          <a:p>
            <a:r>
              <a:rPr lang="en-US" sz="1200" dirty="0" smtClean="0">
                <a:latin typeface="+mj-lt"/>
              </a:rPr>
              <a:t>  error: false,</a:t>
            </a:r>
          </a:p>
          <a:p>
            <a:r>
              <a:rPr lang="en-US" sz="1200" dirty="0" smtClean="0">
                <a:latin typeface="+mj-lt"/>
              </a:rPr>
              <a:t>  output: [“4”]</a:t>
            </a:r>
          </a:p>
          <a:p>
            <a:r>
              <a:rPr lang="en-US" sz="1200" dirty="0" smtClean="0">
                <a:latin typeface="+mj-lt"/>
              </a:rPr>
              <a:t>}  </a:t>
            </a:r>
            <a:endParaRPr lang="ru-RU" sz="1200" dirty="0">
              <a:latin typeface="+mj-lt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570890" y="785602"/>
            <a:ext cx="6441" cy="18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10109915" y="785602"/>
            <a:ext cx="12879" cy="18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72758" y="1348634"/>
            <a:ext cx="1577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tests: [{ </a:t>
            </a:r>
          </a:p>
          <a:p>
            <a:r>
              <a:rPr lang="en-US" sz="1200" dirty="0" smtClean="0">
                <a:latin typeface="+mj-lt"/>
              </a:rPr>
              <a:t>    input: [“2”,”2”]</a:t>
            </a:r>
          </a:p>
          <a:p>
            <a:r>
              <a:rPr lang="en-US" sz="1200" dirty="0" smtClean="0">
                <a:latin typeface="+mj-lt"/>
              </a:rPr>
              <a:t>    output: “4”	</a:t>
            </a:r>
            <a:endParaRPr lang="en-US" sz="1200" dirty="0">
              <a:latin typeface="+mj-lt"/>
            </a:endParaRPr>
          </a:p>
          <a:p>
            <a:r>
              <a:rPr lang="en-US" sz="1200" dirty="0" smtClean="0">
                <a:latin typeface="+mj-lt"/>
              </a:rPr>
              <a:t>}]</a:t>
            </a:r>
            <a:endParaRPr lang="en-US" sz="1200" dirty="0">
              <a:latin typeface="+mj-lt"/>
            </a:endParaRPr>
          </a:p>
          <a:p>
            <a:endParaRPr lang="en-US" sz="1200" dirty="0" smtClean="0">
              <a:latin typeface="+mj-lt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8947200" y="785601"/>
            <a:ext cx="6441" cy="18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21951" y="1564077"/>
            <a:ext cx="128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+mj-lt"/>
              </a:rPr>
              <a:t>Подготовленный</a:t>
            </a:r>
          </a:p>
          <a:p>
            <a:r>
              <a:rPr lang="ru-RU" sz="1200" dirty="0" smtClean="0">
                <a:latin typeface="+mj-lt"/>
              </a:rPr>
              <a:t>код</a:t>
            </a:r>
            <a:endParaRPr lang="en-US" sz="1200" dirty="0">
              <a:latin typeface="+mj-lt"/>
            </a:endParaRPr>
          </a:p>
          <a:p>
            <a:endParaRPr lang="en-US" sz="1200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27633" y="1690341"/>
            <a:ext cx="128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+mj-lt"/>
              </a:rPr>
              <a:t>Результат проверки</a:t>
            </a:r>
            <a:endParaRPr lang="en-US" sz="1200" dirty="0">
              <a:latin typeface="+mj-lt"/>
            </a:endParaRPr>
          </a:p>
          <a:p>
            <a:endParaRPr lang="en-US" sz="1200" dirty="0" smtClean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59143" y="6230086"/>
            <a:ext cx="32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Рисунок </a:t>
            </a:r>
            <a:r>
              <a:rPr lang="en-US" sz="1600" dirty="0">
                <a:latin typeface="+mj-lt"/>
              </a:rPr>
              <a:t>6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– </a:t>
            </a:r>
            <a:r>
              <a:rPr lang="ru-RU" sz="1600" dirty="0" smtClean="0">
                <a:latin typeface="+mj-lt"/>
              </a:rPr>
              <a:t>Проверка решения</a:t>
            </a:r>
            <a:endParaRPr lang="ru-RU" sz="1600" dirty="0">
              <a:latin typeface="+mj-lt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z="1100" smtClean="0">
                <a:latin typeface="+mj-lt"/>
              </a:rPr>
              <a:t>8</a:t>
            </a:fld>
            <a:endParaRPr lang="ru-RU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dirty="0" smtClean="0"/>
              <a:t>Архитектура платформы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69053" y="5880818"/>
            <a:ext cx="2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en-US" dirty="0">
                <a:latin typeface="+mj-lt"/>
              </a:rPr>
              <a:t>7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</a:t>
            </a:r>
            <a:r>
              <a:rPr lang="ru-RU" dirty="0" smtClean="0">
                <a:latin typeface="+mj-lt"/>
              </a:rPr>
              <a:t>Архитектура</a:t>
            </a:r>
            <a:endParaRPr lang="ru-RU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" y="1530651"/>
            <a:ext cx="10960914" cy="398374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9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77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6B21F040-419B-415A-8895-8AA47B834620}" vid="{DB04B697-ED3C-4D12-9322-04FA7C56303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745</TotalTime>
  <Words>603</Words>
  <Application>Microsoft Office PowerPoint</Application>
  <PresentationFormat>Широкоэкранный</PresentationFormat>
  <Paragraphs>196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Bahnschrift Light Condensed</vt:lpstr>
      <vt:lpstr>Bahnschrift Light SemiCondensed</vt:lpstr>
      <vt:lpstr>Calibri</vt:lpstr>
      <vt:lpstr>Calibri Light</vt:lpstr>
      <vt:lpstr>Times New Roman</vt:lpstr>
      <vt:lpstr>Тема1</vt:lpstr>
      <vt:lpstr>РАЗРАБОТКА ПЛАТФОРМЫ ДЛЯ ТРЕНИРОВКИ В РЕШЕНИИ АЛОГРИТМИЧЕСКИХ ЗАДАЧ И АВТОМАТИЗИРОВАННОГО ТЕСТИРОВАНИЯ КАНДИДАТОВ</vt:lpstr>
      <vt:lpstr>Актуальность</vt:lpstr>
      <vt:lpstr>Существующие решения</vt:lpstr>
      <vt:lpstr>Функциональность платформы</vt:lpstr>
      <vt:lpstr>Компиляция и выполнение кода на сервере</vt:lpstr>
      <vt:lpstr>Структура задачи</vt:lpstr>
      <vt:lpstr>Подготовка решения пользователя</vt:lpstr>
      <vt:lpstr>Проверка правильности решения</vt:lpstr>
      <vt:lpstr>Архитектура платформы</vt:lpstr>
      <vt:lpstr>Инфраструктура</vt:lpstr>
      <vt:lpstr>Используемые технологии</vt:lpstr>
      <vt:lpstr>Спасибо за внимание</vt:lpstr>
      <vt:lpstr>Процесс проверки решения</vt:lpstr>
      <vt:lpstr>Структура драйвера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R3nny</dc:creator>
  <cp:lastModifiedBy>R3nny</cp:lastModifiedBy>
  <cp:revision>60</cp:revision>
  <dcterms:created xsi:type="dcterms:W3CDTF">2023-12-10T15:22:28Z</dcterms:created>
  <dcterms:modified xsi:type="dcterms:W3CDTF">2024-05-12T14:03:56Z</dcterms:modified>
</cp:coreProperties>
</file>