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66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8" autoAdjust="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2F6A-6C6A-4F9A-A657-6DE485336090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96907-CA03-4721-9DD0-B4E87A3A2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3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16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9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BD4333-8765-4373-994B-B2C4CD30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24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0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21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8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5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1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5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56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B0211F-5DAB-494F-AF3E-16B93A60AB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A19F-D333-4595-8414-ABF2D3176DF2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7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520" y="1620202"/>
            <a:ext cx="9144000" cy="2606357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РАЗРАБОТКА ПЛАТФОРМЫ ДЛЯ ТРЕНИРОВКИ В РЕШЕНИИ АЛОГРИТМИЧЕСКИХ ЗАДАЧ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72400" y="5161280"/>
            <a:ext cx="3058160" cy="67056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Подготовил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Вашкулатов</a:t>
            </a:r>
            <a:r>
              <a:rPr lang="ru-RU" dirty="0"/>
              <a:t> Н.А. 045</a:t>
            </a:r>
          </a:p>
        </p:txBody>
      </p:sp>
    </p:spTree>
    <p:extLst>
      <p:ext uri="{BB962C8B-B14F-4D97-AF65-F5344CB8AC3E}">
        <p14:creationId xmlns:p14="http://schemas.microsoft.com/office/powerpoint/2010/main" val="415543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6944" y="218826"/>
            <a:ext cx="10515600" cy="755337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Bahnschrift Light Condensed" panose="020B0502040204020203" pitchFamily="34" charset="0"/>
              </a:rPr>
              <a:t>Процесс проверки решения</a:t>
            </a:r>
            <a:endParaRPr lang="ru-RU" sz="4000" dirty="0">
              <a:latin typeface="Bahnschrift Light Condensed" panose="020B0502040204020203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977559" y="1522709"/>
            <a:ext cx="27582" cy="4764323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1739017" y="1091231"/>
            <a:ext cx="1575326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Пользователь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5" name="Прямая соединительная линия 4"/>
          <p:cNvCxnSpPr>
            <a:stCxn id="3" idx="2"/>
          </p:cNvCxnSpPr>
          <p:nvPr/>
        </p:nvCxnSpPr>
        <p:spPr>
          <a:xfrm>
            <a:off x="2526680" y="1522709"/>
            <a:ext cx="1078" cy="4764323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568942" y="1091231"/>
            <a:ext cx="1575326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Веб-Клиент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4364926" y="1522709"/>
            <a:ext cx="31458" cy="4764323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429301" y="1712243"/>
            <a:ext cx="196916" cy="3983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330629" y="1712243"/>
            <a:ext cx="123355" cy="14223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8" idx="0"/>
          </p:cNvCxnSpPr>
          <p:nvPr/>
        </p:nvCxnSpPr>
        <p:spPr>
          <a:xfrm>
            <a:off x="2527758" y="1712243"/>
            <a:ext cx="1704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96800" y="1691554"/>
            <a:ext cx="864788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Решение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56391" y="1091231"/>
            <a:ext cx="1575326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Сервис </a:t>
            </a:r>
            <a:r>
              <a:rPr lang="en-US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solution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5" name="Прямая соединительная линия 14"/>
          <p:cNvCxnSpPr>
            <a:stCxn id="14" idx="2"/>
          </p:cNvCxnSpPr>
          <p:nvPr/>
        </p:nvCxnSpPr>
        <p:spPr>
          <a:xfrm flipH="1">
            <a:off x="6126331" y="1522709"/>
            <a:ext cx="17723" cy="4764323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6044519" y="1712243"/>
            <a:ext cx="196916" cy="14223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452766" y="1712243"/>
            <a:ext cx="1556025" cy="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9248" y="1732280"/>
            <a:ext cx="1357892" cy="52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Решение, язык, </a:t>
            </a:r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задачи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180786" y="1091231"/>
            <a:ext cx="1575326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Сервис </a:t>
            </a:r>
            <a:r>
              <a:rPr lang="en-US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task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868914" y="1712243"/>
            <a:ext cx="196916" cy="668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/>
          <p:nvPr/>
        </p:nvCxnSpPr>
        <p:spPr>
          <a:xfrm flipV="1">
            <a:off x="6277162" y="1712243"/>
            <a:ext cx="1556025" cy="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31321" y="1712243"/>
            <a:ext cx="1025040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задачи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6277162" y="2256587"/>
            <a:ext cx="1591752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40071" y="2247148"/>
            <a:ext cx="1236229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Задача</a:t>
            </a:r>
            <a:r>
              <a:rPr lang="en-US" sz="1200" dirty="0" smtClean="0">
                <a:latin typeface="Bahnschrift Light Condensed" panose="020B0502040204020203" pitchFamily="34" charset="0"/>
              </a:rPr>
              <a:t>, </a:t>
            </a:r>
            <a:r>
              <a:rPr lang="ru-RU" sz="1200" dirty="0" smtClean="0">
                <a:latin typeface="Bahnschrift Light Condensed" panose="020B0502040204020203" pitchFamily="34" charset="0"/>
              </a:rPr>
              <a:t>тесты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9820172" y="1516127"/>
            <a:ext cx="2023" cy="4770905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9023400" y="1084650"/>
            <a:ext cx="1575326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Сервис</a:t>
            </a:r>
            <a:r>
              <a:rPr lang="en-US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 executor</a:t>
            </a:r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 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9732919" y="2782407"/>
            <a:ext cx="196916" cy="211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6296597" y="2750716"/>
            <a:ext cx="3417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05140" y="2782407"/>
            <a:ext cx="1498920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Код, входные данные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4500563" y="3096992"/>
            <a:ext cx="1508229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19653" y="3096992"/>
            <a:ext cx="1025040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051065" y="4691964"/>
            <a:ext cx="196916" cy="197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/>
          <p:nvPr/>
        </p:nvCxnSpPr>
        <p:spPr>
          <a:xfrm flipH="1" flipV="1">
            <a:off x="6261594" y="4790900"/>
            <a:ext cx="3417086" cy="877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43415" y="4447661"/>
            <a:ext cx="1698623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Результат выполнения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6051065" y="3960674"/>
            <a:ext cx="196916" cy="497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 flipV="1">
            <a:off x="4487178" y="3998352"/>
            <a:ext cx="1556025" cy="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36732" y="3937398"/>
            <a:ext cx="1025040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511075" y="4400853"/>
            <a:ext cx="1508229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03215" y="4425649"/>
            <a:ext cx="785943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Загрузка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6044519" y="5152102"/>
            <a:ext cx="196916" cy="497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Прямая со стрелкой 57"/>
          <p:cNvCxnSpPr/>
          <p:nvPr/>
        </p:nvCxnSpPr>
        <p:spPr>
          <a:xfrm flipV="1">
            <a:off x="4466240" y="5213057"/>
            <a:ext cx="1556025" cy="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15794" y="5152102"/>
            <a:ext cx="1025040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60" name="Прямая со стрелкой 59"/>
          <p:cNvCxnSpPr/>
          <p:nvPr/>
        </p:nvCxnSpPr>
        <p:spPr>
          <a:xfrm flipH="1">
            <a:off x="4490137" y="5615557"/>
            <a:ext cx="1508229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15142" y="5615557"/>
            <a:ext cx="1511189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Результат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63" name="Прямая со стрелкой 62"/>
          <p:cNvCxnSpPr/>
          <p:nvPr/>
        </p:nvCxnSpPr>
        <p:spPr>
          <a:xfrm flipH="1">
            <a:off x="2675080" y="5592696"/>
            <a:ext cx="158199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13958" y="5581544"/>
            <a:ext cx="1511189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Результат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4314942" y="3960674"/>
            <a:ext cx="127031" cy="168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4589248" y="6223200"/>
            <a:ext cx="386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Рисунок </a:t>
            </a:r>
            <a:r>
              <a:rPr lang="ru-RU" dirty="0" smtClean="0">
                <a:latin typeface="Bahnschrift Light Condensed" panose="020B0502040204020203" pitchFamily="34" charset="0"/>
              </a:rPr>
              <a:t>9 – Процесс проверки решения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48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/>
      <p:bldP spid="16" grpId="0" animBg="1"/>
      <p:bldP spid="19" grpId="0"/>
      <p:bldP spid="21" grpId="0" animBg="1"/>
      <p:bldP spid="23" grpId="0"/>
      <p:bldP spid="32" grpId="0"/>
      <p:bldP spid="35" grpId="0" animBg="1"/>
      <p:bldP spid="37" grpId="0"/>
      <p:bldP spid="42" grpId="0"/>
      <p:bldP spid="46" grpId="0" animBg="1"/>
      <p:bldP spid="49" grpId="0"/>
      <p:bldP spid="50" grpId="0" animBg="1"/>
      <p:bldP spid="52" grpId="0"/>
      <p:bldP spid="54" grpId="0"/>
      <p:bldP spid="57" grpId="0" animBg="1"/>
      <p:bldP spid="59" grpId="0"/>
      <p:bldP spid="61" grpId="0"/>
      <p:bldP spid="64" grpId="0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96" y="801970"/>
            <a:ext cx="9773612" cy="4854291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 rot="19140063">
            <a:off x="9405607" y="1386255"/>
            <a:ext cx="1315115" cy="263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98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73" y="334772"/>
            <a:ext cx="8409094" cy="5796457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 rot="10800000">
            <a:off x="3625849" y="334326"/>
            <a:ext cx="1506497" cy="3424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6610184" y="345901"/>
            <a:ext cx="1506497" cy="3424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8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342" y="102217"/>
            <a:ext cx="9821182" cy="6755783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3291081" y="440427"/>
            <a:ext cx="1506497" cy="3424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 rot="11872659">
            <a:off x="7050023" y="1506682"/>
            <a:ext cx="1506497" cy="3424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 rot="8413578">
            <a:off x="7131000" y="5501877"/>
            <a:ext cx="1506497" cy="3424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0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82" y="1522978"/>
            <a:ext cx="10573854" cy="34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3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3947" y="1635601"/>
            <a:ext cx="7045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Bahnschrift Light Condensed" panose="020B0502040204020203" pitchFamily="34" charset="0"/>
              </a:rPr>
              <a:t>	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Был</a:t>
            </a:r>
            <a:r>
              <a:rPr lang="en-US" sz="2400" dirty="0" smtClean="0">
                <a:latin typeface="Bahnschrift Light Condensed" panose="020B0502040204020203" pitchFamily="34" charset="0"/>
              </a:rPr>
              <a:t>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реализован главный функционал платформы – </a:t>
            </a:r>
            <a:r>
              <a:rPr lang="ru-RU" sz="2400" dirty="0">
                <a:latin typeface="Bahnschrift Light Condensed" panose="020B0502040204020203" pitchFamily="34" charset="0"/>
              </a:rPr>
              <a:t>простой сайт с редактором кода, на котором можно выбрать задачу и отправить решение на выбранном языке, а так же серверная часть, на которой проверяется решение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пользователя</a:t>
            </a:r>
            <a:r>
              <a:rPr lang="en-US" sz="2400" dirty="0" smtClean="0">
                <a:latin typeface="Bahnschrift Light Condensed" panose="020B0502040204020203" pitchFamily="34" charset="0"/>
              </a:rPr>
              <a:t>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и выполняется код.</a:t>
            </a:r>
            <a:r>
              <a:rPr lang="ru-RU" sz="2400" dirty="0">
                <a:latin typeface="Bahnschrift Light Condensed" panose="020B0502040204020203" pitchFamily="34" charset="0"/>
              </a:rPr>
              <a:t>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Однако, проверка не нацелена на оценку эффективности решения, а лишь на правильность.</a:t>
            </a:r>
          </a:p>
          <a:p>
            <a:pPr algn="just"/>
            <a:r>
              <a:rPr lang="ru-RU" sz="2400" dirty="0">
                <a:latin typeface="Bahnschrift Light Condensed" panose="020B0502040204020203" pitchFamily="34" charset="0"/>
              </a:rPr>
              <a:t>	Полученный результат позволит сделать платформу с сколь угодно разнообразным функционалом, построенным на основе решения алгоритмических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задач или выполнении кода, введенного через браузер. </a:t>
            </a:r>
            <a:r>
              <a:rPr lang="ru-RU" sz="2400" dirty="0">
                <a:latin typeface="Bahnschrift Light Condensed" panose="020B0502040204020203" pitchFamily="34" charset="0"/>
              </a:rPr>
              <a:t>Например, курсы или </a:t>
            </a:r>
            <a:r>
              <a:rPr lang="ru-RU" sz="2400" dirty="0" err="1">
                <a:latin typeface="Bahnschrift Light Condensed" panose="020B0502040204020203" pitchFamily="34" charset="0"/>
              </a:rPr>
              <a:t>контесты</a:t>
            </a:r>
            <a:r>
              <a:rPr lang="ru-RU" sz="2400" dirty="0">
                <a:latin typeface="Bahnschrift Light Condensed" panose="020B0502040204020203" pitchFamily="34" charset="0"/>
              </a:rPr>
              <a:t>.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55135" y="295928"/>
            <a:ext cx="10515600" cy="755337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Bahnschrift Light Condensed" panose="020B0502040204020203" pitchFamily="34" charset="0"/>
              </a:rPr>
              <a:t>Заключение</a:t>
            </a:r>
            <a:endParaRPr lang="ru-RU" sz="4000" dirty="0">
              <a:latin typeface="Bahnschrift Light 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60" y="197612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581574" y="952599"/>
            <a:ext cx="4821645" cy="755337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Bahnschrift Light Condensed" panose="020B0502040204020203" pitchFamily="34" charset="0"/>
              </a:rPr>
              <a:t>Спасибо за внимание</a:t>
            </a:r>
            <a:endParaRPr lang="ru-RU" sz="4800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298" y="1874385"/>
            <a:ext cx="3170195" cy="310922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155239" y="5335258"/>
            <a:ext cx="6961034" cy="755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hnschrift Light Condensed" panose="020B0502040204020203" pitchFamily="34" charset="0"/>
              </a:rPr>
              <a:t>https://codestopen.r3nny.ru/task</a:t>
            </a:r>
            <a:endParaRPr lang="ru-RU" sz="40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7740" y="372745"/>
            <a:ext cx="10515600" cy="980123"/>
          </a:xfrm>
        </p:spPr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Цель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413000"/>
            <a:ext cx="70521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Bahnschrift Light Condensed" panose="020B0502040204020203" pitchFamily="34" charset="0"/>
              </a:rPr>
              <a:t>	</a:t>
            </a:r>
            <a:r>
              <a:rPr lang="ru-RU" sz="2800" dirty="0">
                <a:latin typeface="Bahnschrift Light Condensed" panose="020B0502040204020203" pitchFamily="34" charset="0"/>
              </a:rPr>
              <a:t>Целью НИР было спроектировать и разработать основу для платформы, при помощи которой можно развивать навык решения алгоритмических задач с любого устройства и в любое время</a:t>
            </a:r>
            <a:r>
              <a:rPr lang="ru-RU" sz="2800" dirty="0" smtClean="0">
                <a:latin typeface="Bahnschrift Light Condensed" panose="020B0502040204020203" pitchFamily="34" charset="0"/>
              </a:rPr>
              <a:t>.</a:t>
            </a:r>
            <a:endParaRPr lang="ru-RU" sz="2800" dirty="0">
              <a:latin typeface="Bahnschrift Light Condensed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261" y="1959501"/>
            <a:ext cx="2722880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4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Актуальность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" y="1798320"/>
            <a:ext cx="78409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Bahnschrift Light Condensed" panose="020B0502040204020203" pitchFamily="34" charset="0"/>
              </a:rPr>
              <a:t>	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Сейчас почти на всех собеседованиях в крупные компании для начинающих разработчиков обязательно присутствует решение каких-либо алгоритмических задач. </a:t>
            </a:r>
          </a:p>
          <a:p>
            <a:pPr algn="just"/>
            <a:r>
              <a:rPr lang="ru-RU" sz="2400" dirty="0">
                <a:latin typeface="Bahnschrift Light SemiCondensed" panose="020B0502040204020203" pitchFamily="34" charset="0"/>
              </a:rPr>
              <a:t>	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Постоянная </a:t>
            </a:r>
            <a:r>
              <a:rPr lang="ru-RU" sz="2400" dirty="0">
                <a:latin typeface="Bahnschrift Light SemiCondensed" panose="020B0502040204020203" pitchFamily="34" charset="0"/>
              </a:rPr>
              <a:t>практика в решении алгоритмических задач не только развивает умение быстро и эффективно находить оптимальные решения, но также формирует аналитическое мышление и готовность к промышленной разработке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.</a:t>
            </a:r>
            <a:endParaRPr lang="ru-RU" sz="2400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660" y="2164080"/>
            <a:ext cx="2430780" cy="24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0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916757" y="606750"/>
            <a:ext cx="7767320" cy="56959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Структура 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289" y="1302722"/>
            <a:ext cx="6975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Light Condensed" panose="020B0502040204020203" pitchFamily="34" charset="0"/>
              </a:rPr>
              <a:t>Типы данных для входных параметров и результата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Light Condensed" panose="020B0502040204020203" pitchFamily="34" charset="0"/>
              </a:rPr>
              <a:t>Тестовые данные, проверяющие правильность решения.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Light Condensed" panose="020B0502040204020203" pitchFamily="34" charset="0"/>
              </a:rPr>
              <a:t>Шаблон решения (рисунок </a:t>
            </a:r>
            <a:r>
              <a:rPr lang="ru-RU" sz="2800" dirty="0" smtClean="0">
                <a:latin typeface="Bahnschrift Light Condensed" panose="020B0502040204020203" pitchFamily="34" charset="0"/>
              </a:rPr>
              <a:t>1 </a:t>
            </a:r>
            <a:r>
              <a:rPr lang="ru-RU" sz="2800" dirty="0">
                <a:latin typeface="Bahnschrift Light Condensed" panose="020B0502040204020203" pitchFamily="34" charset="0"/>
              </a:rPr>
              <a:t>- </a:t>
            </a:r>
            <a:r>
              <a:rPr lang="ru-RU" sz="2800" dirty="0" smtClean="0">
                <a:latin typeface="Bahnschrift Light Condensed" panose="020B0502040204020203" pitchFamily="34" charset="0"/>
              </a:rPr>
              <a:t>2) </a:t>
            </a:r>
            <a:r>
              <a:rPr lang="ru-RU" sz="2800" dirty="0">
                <a:latin typeface="Bahnschrift Light Condensed" panose="020B0502040204020203" pitchFamily="34" charset="0"/>
              </a:rPr>
              <a:t>для каждого возможного языка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15818"/>
          <a:stretch/>
        </p:blipFill>
        <p:spPr>
          <a:xfrm>
            <a:off x="1941270" y="4380412"/>
            <a:ext cx="4026344" cy="16618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234" y="4811617"/>
            <a:ext cx="3998064" cy="11995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77" y="1819259"/>
            <a:ext cx="2140880" cy="2140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7676" y="6042254"/>
            <a:ext cx="3151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Light Condensed" panose="020B0502040204020203" pitchFamily="34" charset="0"/>
              </a:rPr>
              <a:t>Рисунок </a:t>
            </a:r>
            <a:r>
              <a:rPr lang="ru-RU" sz="2000" dirty="0" smtClean="0">
                <a:latin typeface="Bahnschrift Light Condensed" panose="020B0502040204020203" pitchFamily="34" charset="0"/>
              </a:rPr>
              <a:t>1 </a:t>
            </a:r>
            <a:r>
              <a:rPr lang="ru-RU" sz="2000" dirty="0">
                <a:latin typeface="Bahnschrift Light Condensed" panose="020B0502040204020203" pitchFamily="34" charset="0"/>
              </a:rPr>
              <a:t>- Пример шаблона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85577" y="6011159"/>
            <a:ext cx="3151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Light Condensed" panose="020B0502040204020203" pitchFamily="34" charset="0"/>
              </a:rPr>
              <a:t>Рисунок </a:t>
            </a:r>
            <a:r>
              <a:rPr lang="ru-RU" sz="2000" dirty="0" smtClean="0">
                <a:latin typeface="Bahnschrift Light Condensed" panose="020B0502040204020203" pitchFamily="34" charset="0"/>
              </a:rPr>
              <a:t>2 </a:t>
            </a:r>
            <a:r>
              <a:rPr lang="ru-RU" sz="2000" dirty="0">
                <a:latin typeface="Bahnschrift Light Condensed" panose="020B0502040204020203" pitchFamily="34" charset="0"/>
              </a:rPr>
              <a:t>- Пример шаблона</a:t>
            </a:r>
          </a:p>
        </p:txBody>
      </p:sp>
    </p:spTree>
    <p:extLst>
      <p:ext uri="{BB962C8B-B14F-4D97-AF65-F5344CB8AC3E}">
        <p14:creationId xmlns:p14="http://schemas.microsoft.com/office/powerpoint/2010/main" val="114015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89737-4059-4527-AEA2-A3E8757E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982412"/>
          </a:xfrm>
        </p:spPr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Подготовка решения пользователя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4129C-7F91-47B6-969E-5807F625627D}"/>
              </a:ext>
            </a:extLst>
          </p:cNvPr>
          <p:cNvSpPr txBox="1"/>
          <p:nvPr/>
        </p:nvSpPr>
        <p:spPr>
          <a:xfrm>
            <a:off x="914398" y="1299411"/>
            <a:ext cx="61441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Платформа берет на себя ввод и вывод данных -  мы не можем просто запустить код пользователя и отправить тестовые данные.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Для чтения, измерения времени, преобразования типов входных данных и вывода результатов решения в консоль используется специальный заготовленный код –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драйвер.</a:t>
            </a:r>
            <a:endParaRPr lang="ru-RU" sz="2400" dirty="0">
              <a:latin typeface="Bahnschrift Light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Все эти усложнения нужны для того, чтобы стандартизировать формат входных и выходных данных, благодаря чему процесс тестирования не будет отличаться от ЯП к ЯП, а так же относительно просто добавить не стандартный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тип.</a:t>
            </a:r>
            <a:endParaRPr lang="ru-RU" sz="2400" dirty="0">
              <a:latin typeface="Bahnschrift Light Condensed" panose="020B050204020402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C27D868-9BC8-4D4E-AFD8-FDDD64F94E3C}"/>
              </a:ext>
            </a:extLst>
          </p:cNvPr>
          <p:cNvSpPr/>
          <p:nvPr/>
        </p:nvSpPr>
        <p:spPr>
          <a:xfrm>
            <a:off x="7762313" y="3212816"/>
            <a:ext cx="2957804" cy="746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CodePreparer</a:t>
            </a:r>
            <a:endParaRPr lang="ru-RU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E5FCF1D-3CC8-469E-98EA-C963D2348C39}"/>
              </a:ext>
            </a:extLst>
          </p:cNvPr>
          <p:cNvCxnSpPr/>
          <p:nvPr/>
        </p:nvCxnSpPr>
        <p:spPr>
          <a:xfrm>
            <a:off x="8332237" y="1576873"/>
            <a:ext cx="0" cy="161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50B9C1-9222-4E5E-A150-30C23038B514}"/>
              </a:ext>
            </a:extLst>
          </p:cNvPr>
          <p:cNvSpPr txBox="1"/>
          <p:nvPr/>
        </p:nvSpPr>
        <p:spPr>
          <a:xfrm>
            <a:off x="7423259" y="1114745"/>
            <a:ext cx="18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Решение (код, язык)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9968D7E-B999-42AE-B8E7-C92C1BA51B1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241215" y="2121629"/>
            <a:ext cx="0" cy="109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075BD1-B103-476E-9F6A-0C376934E89D}"/>
              </a:ext>
            </a:extLst>
          </p:cNvPr>
          <p:cNvSpPr txBox="1"/>
          <p:nvPr/>
        </p:nvSpPr>
        <p:spPr>
          <a:xfrm>
            <a:off x="8768759" y="1694346"/>
            <a:ext cx="87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Драйвер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E2E4712-ECD4-46A5-8813-177D5F7E3E4F}"/>
              </a:ext>
            </a:extLst>
          </p:cNvPr>
          <p:cNvCxnSpPr>
            <a:cxnSpLocks/>
          </p:cNvCxnSpPr>
          <p:nvPr/>
        </p:nvCxnSpPr>
        <p:spPr>
          <a:xfrm>
            <a:off x="10235682" y="1484077"/>
            <a:ext cx="0" cy="170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57F73C-F8CC-41CE-B3CF-ABE434C98140}"/>
              </a:ext>
            </a:extLst>
          </p:cNvPr>
          <p:cNvSpPr txBox="1"/>
          <p:nvPr/>
        </p:nvSpPr>
        <p:spPr>
          <a:xfrm>
            <a:off x="9371755" y="1081266"/>
            <a:ext cx="18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hnschrift Light Condensed" panose="020B0502040204020203" pitchFamily="34" charset="0"/>
              </a:rPr>
              <a:t>Структура задачи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DD28269-435A-4F7E-8652-B996D3296353}"/>
              </a:ext>
            </a:extLst>
          </p:cNvPr>
          <p:cNvCxnSpPr>
            <a:stCxn id="6" idx="2"/>
          </p:cNvCxnSpPr>
          <p:nvPr/>
        </p:nvCxnSpPr>
        <p:spPr>
          <a:xfrm flipH="1">
            <a:off x="9241214" y="3959265"/>
            <a:ext cx="1" cy="105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503E26-7640-4EE9-B732-98F745BCB369}"/>
              </a:ext>
            </a:extLst>
          </p:cNvPr>
          <p:cNvSpPr txBox="1"/>
          <p:nvPr/>
        </p:nvSpPr>
        <p:spPr>
          <a:xfrm>
            <a:off x="8131207" y="5004591"/>
            <a:ext cx="24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Готовый к исполнению код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CFDEC0-8F57-48F8-9314-DAFF256B8407}"/>
              </a:ext>
            </a:extLst>
          </p:cNvPr>
          <p:cNvSpPr txBox="1"/>
          <p:nvPr/>
        </p:nvSpPr>
        <p:spPr>
          <a:xfrm>
            <a:off x="8003158" y="5562744"/>
            <a:ext cx="2691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Light Condensed" panose="020B0502040204020203" pitchFamily="34" charset="0"/>
              </a:rPr>
              <a:t>Рисунок </a:t>
            </a:r>
            <a:r>
              <a:rPr lang="ru-RU" sz="2000" dirty="0" smtClean="0">
                <a:latin typeface="Bahnschrift Light Condensed" panose="020B0502040204020203" pitchFamily="34" charset="0"/>
              </a:rPr>
              <a:t>3 </a:t>
            </a:r>
            <a:r>
              <a:rPr lang="ru-RU" sz="2000" dirty="0">
                <a:latin typeface="Bahnschrift Light Condensed" panose="020B0502040204020203" pitchFamily="34" charset="0"/>
              </a:rPr>
              <a:t>– Подготовка кода</a:t>
            </a:r>
          </a:p>
        </p:txBody>
      </p:sp>
    </p:spTree>
    <p:extLst>
      <p:ext uri="{BB962C8B-B14F-4D97-AF65-F5344CB8AC3E}">
        <p14:creationId xmlns:p14="http://schemas.microsoft.com/office/powerpoint/2010/main" val="15791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5E89737-4059-4527-AEA2-A3E8757E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784145"/>
          </a:xfrm>
        </p:spPr>
        <p:txBody>
          <a:bodyPr/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Структура драйвера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241" y="1564784"/>
            <a:ext cx="496373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Место куда вставляется код пользователя.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Функции </a:t>
            </a:r>
            <a:r>
              <a:rPr lang="ru-RU" sz="2000" dirty="0">
                <a:latin typeface="Bahnschrift Light Condensed" panose="020B0502040204020203" pitchFamily="34" charset="0"/>
              </a:rPr>
              <a:t>чтения данных определенных типов из </a:t>
            </a:r>
            <a:r>
              <a:rPr lang="ru-RU" sz="2000" dirty="0" smtClean="0">
                <a:latin typeface="Bahnschrift Light Condensed" panose="020B0502040204020203" pitchFamily="34" charset="0"/>
              </a:rPr>
              <a:t>консоли.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Секция для чтения входных параметров (вызов функций их п. 2)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Начало отсчета времени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Вызов кода, отправленного пользователем, с передачей параметров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Конец </a:t>
            </a:r>
            <a:r>
              <a:rPr lang="ru-RU" sz="2000" dirty="0">
                <a:latin typeface="Bahnschrift Light Condensed" panose="020B0502040204020203" pitchFamily="34" charset="0"/>
              </a:rPr>
              <a:t>отсчета </a:t>
            </a:r>
            <a:r>
              <a:rPr lang="ru-RU" sz="2000" dirty="0" smtClean="0">
                <a:latin typeface="Bahnschrift Light Condensed" panose="020B0502040204020203" pitchFamily="34" charset="0"/>
              </a:rPr>
              <a:t>времени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Подсчет памяти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Вывод результатов в консоль</a:t>
            </a:r>
          </a:p>
          <a:p>
            <a:pPr algn="just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982237" y="457200"/>
            <a:ext cx="550571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hnschrift Light SemiCondensed" panose="020B0502040204020203" pitchFamily="34" charset="0"/>
              </a:rPr>
              <a:t>${</a:t>
            </a:r>
            <a:r>
              <a:rPr lang="en-US" sz="1400" dirty="0">
                <a:latin typeface="Bahnschrift Light SemiCondensed" panose="020B0502040204020203" pitchFamily="34" charset="0"/>
              </a:rPr>
              <a:t>solution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}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 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1)</a:t>
            </a:r>
            <a:endParaRPr lang="en-US" sz="1400" b="1" dirty="0">
              <a:latin typeface="Bahnschrift Light SemiCondensed" panose="020B0502040204020203" pitchFamily="34" charset="0"/>
            </a:endParaRPr>
          </a:p>
          <a:p>
            <a:r>
              <a:rPr lang="en-US" sz="1400" dirty="0" smtClean="0">
                <a:latin typeface="Bahnschrift Light SemiCondensed" panose="020B0502040204020203" pitchFamily="34" charset="0"/>
              </a:rPr>
              <a:t/>
            </a:r>
            <a:br>
              <a:rPr lang="en-US" sz="1400" dirty="0" smtClean="0">
                <a:latin typeface="Bahnschrift Light SemiCondensed" panose="020B0502040204020203" pitchFamily="34" charset="0"/>
              </a:rPr>
            </a:br>
            <a:r>
              <a:rPr lang="en-US" sz="1400" b="1" dirty="0" err="1" smtClean="0">
                <a:latin typeface="Bahnschrift Light SemiCondensed" panose="020B0502040204020203" pitchFamily="34" charset="0"/>
              </a:rPr>
              <a:t>def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 READ_STRING():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2)</a:t>
            </a:r>
            <a:endParaRPr lang="en-US" sz="1400" dirty="0" smtClean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b="1" dirty="0">
                <a:latin typeface="Bahnschrift Light SemiCondensed" panose="020B0502040204020203" pitchFamily="34" charset="0"/>
              </a:rPr>
              <a:t>return</a:t>
            </a:r>
            <a:r>
              <a:rPr lang="en-US" sz="1400" dirty="0">
                <a:latin typeface="Bahnschrift Light SemiCondensed" panose="020B0502040204020203" pitchFamily="34" charset="0"/>
              </a:rPr>
              <a:t> input()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b="1" dirty="0" err="1">
                <a:latin typeface="Bahnschrift Light SemiCondensed" panose="020B0502040204020203" pitchFamily="34" charset="0"/>
              </a:rPr>
              <a:t>def</a:t>
            </a:r>
            <a:r>
              <a:rPr lang="en-US" sz="1400" dirty="0">
                <a:latin typeface="Bahnschrift Light SemiCondensed" panose="020B0502040204020203" pitchFamily="34" charset="0"/>
              </a:rPr>
              <a:t> READ_INTEGER_ARR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():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>
                <a:latin typeface="Bahnschrift Light SemiCondensed" panose="020B0502040204020203" pitchFamily="34" charset="0"/>
              </a:rPr>
              <a:t>2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)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input()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b="1" dirty="0">
                <a:latin typeface="Bahnschrift Light SemiCondensed" panose="020B0502040204020203" pitchFamily="34" charset="0"/>
              </a:rPr>
              <a:t>if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==</a:t>
            </a:r>
            <a:r>
              <a:rPr lang="en-US" sz="1400" dirty="0">
                <a:latin typeface="Bahnschrift Light SemiCondensed" panose="020B0502040204020203" pitchFamily="34" charset="0"/>
              </a:rPr>
              <a:t> "[]":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    </a:t>
            </a:r>
            <a:r>
              <a:rPr lang="en-US" sz="1400" b="1" dirty="0">
                <a:latin typeface="Bahnschrift Light SemiCondensed" panose="020B0502040204020203" pitchFamily="34" charset="0"/>
              </a:rPr>
              <a:t>return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[]</a:t>
            </a:r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input_str.replace</a:t>
            </a:r>
            <a:r>
              <a:rPr lang="en-US" sz="1400" dirty="0">
                <a:latin typeface="Bahnschrift Light SemiCondensed" panose="020B0502040204020203" pitchFamily="34" charset="0"/>
              </a:rPr>
              <a:t>("[", "").replace("]", "").replace(" ", 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"")</a:t>
            </a:r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elements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input_str.split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(",")</a:t>
            </a:r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arr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[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int</a:t>
            </a:r>
            <a:r>
              <a:rPr lang="en-US" sz="1400" dirty="0">
                <a:latin typeface="Bahnschrift Light SemiCondensed" panose="020B0502040204020203" pitchFamily="34" charset="0"/>
              </a:rPr>
              <a:t>(element) </a:t>
            </a:r>
            <a:r>
              <a:rPr lang="en-US" sz="1400" b="1" dirty="0">
                <a:latin typeface="Bahnschrift Light SemiCondensed" panose="020B0502040204020203" pitchFamily="34" charset="0"/>
              </a:rPr>
              <a:t>for</a:t>
            </a:r>
            <a:r>
              <a:rPr lang="en-US" sz="1400" dirty="0">
                <a:latin typeface="Bahnschrift Light SemiCondensed" panose="020B0502040204020203" pitchFamily="34" charset="0"/>
              </a:rPr>
              <a:t> element </a:t>
            </a:r>
            <a:r>
              <a:rPr lang="en-US" sz="1400" b="1" dirty="0">
                <a:latin typeface="Bahnschrift Light SemiCondensed" panose="020B0502040204020203" pitchFamily="34" charset="0"/>
              </a:rPr>
              <a:t>in</a:t>
            </a:r>
            <a:r>
              <a:rPr lang="en-US" sz="1400" dirty="0">
                <a:latin typeface="Bahnschrift Light SemiCondensed" panose="020B0502040204020203" pitchFamily="34" charset="0"/>
              </a:rPr>
              <a:t> elements]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b="1" dirty="0">
                <a:latin typeface="Bahnschrift Light SemiCondensed" panose="020B0502040204020203" pitchFamily="34" charset="0"/>
              </a:rPr>
              <a:t>return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arr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b="1" dirty="0">
                <a:latin typeface="Bahnschrift Light SemiCondensed" panose="020B0502040204020203" pitchFamily="34" charset="0"/>
              </a:rPr>
              <a:t>if</a:t>
            </a:r>
            <a:r>
              <a:rPr lang="en-US" sz="1400" dirty="0">
                <a:latin typeface="Bahnschrift Light SemiCondensed" panose="020B0502040204020203" pitchFamily="34" charset="0"/>
              </a:rPr>
              <a:t> __name__ </a:t>
            </a:r>
            <a:r>
              <a:rPr lang="en-US" sz="1400" b="1" dirty="0">
                <a:latin typeface="Bahnschrift Light SemiCondensed" panose="020B0502040204020203" pitchFamily="34" charset="0"/>
              </a:rPr>
              <a:t>==</a:t>
            </a:r>
            <a:r>
              <a:rPr lang="en-US" sz="1400" dirty="0">
                <a:latin typeface="Bahnschrift Light SemiCondensed" panose="020B0502040204020203" pitchFamily="34" charset="0"/>
              </a:rPr>
              <a:t> '__main__':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${</a:t>
            </a:r>
            <a:r>
              <a:rPr lang="en-US" sz="1400" dirty="0" err="1">
                <a:latin typeface="Bahnschrift Light SemiCondensed" panose="020B0502040204020203" pitchFamily="34" charset="0"/>
              </a:rPr>
              <a:t>paramsInputSection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}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3)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dirty="0">
                <a:latin typeface="Bahnschrift Light SemiCondensed" panose="020B0502040204020203" pitchFamily="34" charset="0"/>
              </a:rPr>
              <a:t>    s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Solution()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start_time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time.time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>
                <a:latin typeface="Bahnschrift Light SemiCondensed" panose="020B0502040204020203" pitchFamily="34" charset="0"/>
              </a:rPr>
              <a:t>4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)</a:t>
            </a:r>
            <a:endParaRPr lang="en-US" sz="1400" b="1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ret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Solution.${</a:t>
            </a:r>
            <a:r>
              <a:rPr lang="en-US" sz="1400" dirty="0" err="1">
                <a:latin typeface="Bahnschrift Light SemiCondensed" panose="020B0502040204020203" pitchFamily="34" charset="0"/>
              </a:rPr>
              <a:t>methodName</a:t>
            </a:r>
            <a:r>
              <a:rPr lang="en-US" sz="1400" dirty="0">
                <a:latin typeface="Bahnschrift Light SemiCondensed" panose="020B0502040204020203" pitchFamily="34" charset="0"/>
              </a:rPr>
              <a:t>}(s, ${</a:t>
            </a:r>
            <a:r>
              <a:rPr lang="en-US" sz="1400" dirty="0" err="1">
                <a:latin typeface="Bahnschrift Light SemiCondensed" panose="020B0502040204020203" pitchFamily="34" charset="0"/>
              </a:rPr>
              <a:t>paramList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})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5)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end_time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time.time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6)</a:t>
            </a:r>
            <a:endParaRPr lang="en-US" sz="1400" b="1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process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psutil.Process</a:t>
            </a:r>
            <a:r>
              <a:rPr lang="en-US" sz="1400" dirty="0">
                <a:latin typeface="Bahnschrift Light SemiCondensed" panose="020B0502040204020203" pitchFamily="34" charset="0"/>
              </a:rPr>
              <a:t>()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memory_info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memory_info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process.memory_info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7)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used_memory_kb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memory_info.rss</a:t>
            </a:r>
            <a:r>
              <a:rPr lang="en-US" sz="1400" dirty="0">
                <a:latin typeface="Bahnschrift Light SemiCondensed" panose="020B0502040204020203" pitchFamily="34" charset="0"/>
              </a:rPr>
              <a:t> / (1024*1024)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execution_time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(</a:t>
            </a:r>
            <a:r>
              <a:rPr lang="en-US" sz="1400" dirty="0" err="1">
                <a:latin typeface="Bahnschrift Light SemiCondensed" panose="020B0502040204020203" pitchFamily="34" charset="0"/>
              </a:rPr>
              <a:t>end_time</a:t>
            </a:r>
            <a:r>
              <a:rPr lang="en-US" sz="1400" dirty="0">
                <a:latin typeface="Bahnschrift Light SemiCondensed" panose="020B0502040204020203" pitchFamily="34" charset="0"/>
              </a:rPr>
              <a:t> - </a:t>
            </a:r>
            <a:r>
              <a:rPr lang="en-US" sz="1400" dirty="0" err="1">
                <a:latin typeface="Bahnschrift Light SemiCondensed" panose="020B0502040204020203" pitchFamily="34" charset="0"/>
              </a:rPr>
              <a:t>start_time</a:t>
            </a:r>
            <a:r>
              <a:rPr lang="en-US" sz="1400" dirty="0">
                <a:latin typeface="Bahnschrift Light SemiCondensed" panose="020B0502040204020203" pitchFamily="34" charset="0"/>
              </a:rPr>
              <a:t>) * 1e9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print(ret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8)</a:t>
            </a:r>
            <a:endParaRPr lang="en-US" sz="1400" b="1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print(</a:t>
            </a:r>
            <a:r>
              <a:rPr lang="en-US" sz="1400" dirty="0" err="1">
                <a:latin typeface="Bahnschrift Light SemiCondensed" panose="020B0502040204020203" pitchFamily="34" charset="0"/>
              </a:rPr>
              <a:t>execution_time</a:t>
            </a:r>
            <a:r>
              <a:rPr lang="en-US" sz="1400" dirty="0">
                <a:latin typeface="Bahnschrift Light SemiCondensed" panose="020B0502040204020203" pitchFamily="34" charset="0"/>
              </a:rPr>
              <a:t>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print(</a:t>
            </a:r>
            <a:r>
              <a:rPr lang="en-US" sz="1400" dirty="0" err="1">
                <a:latin typeface="Bahnschrift Light SemiCondensed" panose="020B0502040204020203" pitchFamily="34" charset="0"/>
              </a:rPr>
              <a:t>used_memory_kb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)</a:t>
            </a:r>
            <a:endParaRPr lang="en-US" sz="14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7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365125"/>
            <a:ext cx="7767320" cy="56959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Компиляция и выполнение кода на сервере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845" y="915879"/>
            <a:ext cx="10636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Bahnschrift Light Condensed" panose="020B0502040204020203" pitchFamily="34" charset="0"/>
              </a:rPr>
              <a:t>	Для автоматизации этих процессов используется отдельное приложение</a:t>
            </a:r>
            <a:r>
              <a:rPr lang="en-US" sz="2200" dirty="0">
                <a:latin typeface="Bahnschrift Light Condensed" panose="020B0502040204020203" pitchFamily="34" charset="0"/>
              </a:rPr>
              <a:t> </a:t>
            </a:r>
            <a:r>
              <a:rPr lang="ru-RU" sz="2200" dirty="0">
                <a:latin typeface="Bahnschrift Light Condensed" panose="020B0502040204020203" pitchFamily="34" charset="0"/>
              </a:rPr>
              <a:t>и </a:t>
            </a:r>
            <a:r>
              <a:rPr lang="en-US" sz="2200" dirty="0">
                <a:latin typeface="Bahnschrift Light Condensed" panose="020B0502040204020203" pitchFamily="34" charset="0"/>
              </a:rPr>
              <a:t>Docker</a:t>
            </a:r>
            <a:endParaRPr lang="ru-RU" sz="2200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6" y="1640207"/>
            <a:ext cx="5578734" cy="44676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481" y="5048600"/>
            <a:ext cx="3779848" cy="10592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320" y="2189699"/>
            <a:ext cx="1819374" cy="1819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1375" y="6096354"/>
            <a:ext cx="48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Рисунок </a:t>
            </a:r>
            <a:r>
              <a:rPr lang="ru-RU" dirty="0" smtClean="0">
                <a:latin typeface="Bahnschrift Light Condensed" panose="020B0502040204020203" pitchFamily="34" charset="0"/>
              </a:rPr>
              <a:t>4 </a:t>
            </a:r>
            <a:r>
              <a:rPr lang="ru-RU" dirty="0">
                <a:latin typeface="Bahnschrift Light Condensed" panose="020B0502040204020203" pitchFamily="34" charset="0"/>
              </a:rPr>
              <a:t>– Архитектура сервиса выполнения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93231" y="6107175"/>
            <a:ext cx="48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Рисунок </a:t>
            </a:r>
            <a:r>
              <a:rPr lang="ru-RU" dirty="0" smtClean="0">
                <a:latin typeface="Bahnschrift Light Condensed" panose="020B0502040204020203" pitchFamily="34" charset="0"/>
              </a:rPr>
              <a:t>5 </a:t>
            </a:r>
            <a:r>
              <a:rPr lang="ru-RU" dirty="0">
                <a:latin typeface="Bahnschrift Light Condensed" panose="020B0502040204020203" pitchFamily="34" charset="0"/>
              </a:rPr>
              <a:t>– Часть </a:t>
            </a:r>
            <a:r>
              <a:rPr lang="en-US" dirty="0" err="1">
                <a:latin typeface="Bahnschrift Light Condensed" panose="020B0502040204020203" pitchFamily="34" charset="0"/>
              </a:rPr>
              <a:t>Dockerfile</a:t>
            </a:r>
            <a:r>
              <a:rPr lang="ru-RU" dirty="0">
                <a:latin typeface="Bahnschrift Light Condensed" panose="020B0502040204020203" pitchFamily="34" charset="0"/>
              </a:rPr>
              <a:t> для образа</a:t>
            </a:r>
          </a:p>
        </p:txBody>
      </p:sp>
    </p:spTree>
    <p:extLst>
      <p:ext uri="{BB962C8B-B14F-4D97-AF65-F5344CB8AC3E}">
        <p14:creationId xmlns:p14="http://schemas.microsoft.com/office/powerpoint/2010/main" val="9645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6579637" cy="982412"/>
          </a:xfrm>
        </p:spPr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Проверка правильности решения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5083" y="1797106"/>
            <a:ext cx="65047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ahnschrift Light Condensed" panose="020B0502040204020203" pitchFamily="34" charset="0"/>
              </a:rPr>
              <a:t>Каждая задача содержит набор тестовых данных, который проверяет правильность решений, отправляемых пользователем.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ahnschrift Light Condensed" panose="020B0502040204020203" pitchFamily="34" charset="0"/>
              </a:rPr>
              <a:t>Тест состоит из массива входных данных и соответствующего ответа.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ahnschrift Light Condensed" panose="020B0502040204020203" pitchFamily="34" charset="0"/>
              </a:rPr>
              <a:t>Может быть несколько вариантов ответов для одних входных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ahnschrift Light Condensed" panose="020B0502040204020203" pitchFamily="34" charset="0"/>
              </a:rPr>
              <a:t>Входные и выходные данные это просто строки, что упрощает тестирование.</a:t>
            </a:r>
            <a:endParaRPr lang="ru-RU" sz="2000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642" y="4699715"/>
            <a:ext cx="1435995" cy="14359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959143" y="5557234"/>
            <a:ext cx="2884868" cy="673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Executor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59143" y="2624466"/>
            <a:ext cx="2884868" cy="592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Tester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9002332" y="3216517"/>
            <a:ext cx="25758" cy="234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40203" y="3661169"/>
            <a:ext cx="12556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hnschrift Light Condensed" panose="020B0502040204020203" pitchFamily="34" charset="0"/>
              </a:rPr>
              <a:t>{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  </a:t>
            </a:r>
            <a:r>
              <a:rPr lang="en-US" sz="1400" dirty="0" err="1" smtClean="0">
                <a:latin typeface="Bahnschrift Light Condensed" panose="020B0502040204020203" pitchFamily="34" charset="0"/>
              </a:rPr>
              <a:t>language:”JAVA</a:t>
            </a:r>
            <a:r>
              <a:rPr lang="en-US" sz="1400" dirty="0" smtClean="0">
                <a:latin typeface="Bahnschrift Light Condensed" panose="020B0502040204020203" pitchFamily="34" charset="0"/>
              </a:rPr>
              <a:t>”</a:t>
            </a:r>
            <a:endParaRPr lang="ru-RU" sz="1400" dirty="0" smtClean="0">
              <a:latin typeface="Bahnschrift Light Condensed" panose="020B0502040204020203" pitchFamily="34" charset="0"/>
            </a:endParaRPr>
          </a:p>
          <a:p>
            <a:r>
              <a:rPr lang="ru-RU" sz="1400" dirty="0" smtClean="0">
                <a:latin typeface="Bahnschrift Light Condensed" panose="020B0502040204020203" pitchFamily="34" charset="0"/>
              </a:rPr>
              <a:t>  </a:t>
            </a:r>
            <a:r>
              <a:rPr lang="en-US" sz="1400" dirty="0" err="1" smtClean="0">
                <a:latin typeface="Bahnschrift Light Condensed" panose="020B0502040204020203" pitchFamily="34" charset="0"/>
              </a:rPr>
              <a:t>code:”code</a:t>
            </a:r>
            <a:r>
              <a:rPr lang="en-US" sz="1400" dirty="0" smtClean="0">
                <a:latin typeface="Bahnschrift Light Condensed" panose="020B0502040204020203" pitchFamily="34" charset="0"/>
              </a:rPr>
              <a:t>”,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  input: [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    [“</a:t>
            </a:r>
            <a:r>
              <a:rPr lang="en-US" sz="1400" dirty="0">
                <a:latin typeface="Bahnschrift Light Condensed" panose="020B0502040204020203" pitchFamily="34" charset="0"/>
              </a:rPr>
              <a:t>2</a:t>
            </a:r>
            <a:r>
              <a:rPr lang="en-US" sz="1400" dirty="0" smtClean="0">
                <a:latin typeface="Bahnschrift Light Condensed" panose="020B0502040204020203" pitchFamily="34" charset="0"/>
              </a:rPr>
              <a:t>”,”</a:t>
            </a:r>
            <a:r>
              <a:rPr lang="en-US" sz="1400" dirty="0">
                <a:latin typeface="Bahnschrift Light Condensed" panose="020B0502040204020203" pitchFamily="34" charset="0"/>
              </a:rPr>
              <a:t>2</a:t>
            </a:r>
            <a:r>
              <a:rPr lang="en-US" sz="1400" dirty="0" smtClean="0">
                <a:latin typeface="Bahnschrift Light Condensed" panose="020B0502040204020203" pitchFamily="34" charset="0"/>
              </a:rPr>
              <a:t>”]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  ]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}  </a:t>
            </a:r>
            <a:endParaRPr lang="ru-RU" sz="1400" dirty="0">
              <a:latin typeface="Bahnschrift Light Condensed" panose="020B0502040204020203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9897413" y="3188921"/>
            <a:ext cx="1" cy="236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897414" y="3862848"/>
            <a:ext cx="1152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hnschrift Light Condensed" panose="020B0502040204020203" pitchFamily="34" charset="0"/>
              </a:rPr>
              <a:t>{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  error: false,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  output: [“4”]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}  </a:t>
            </a:r>
            <a:endParaRPr lang="ru-RU" sz="1400" dirty="0">
              <a:latin typeface="Bahnschrift Light Condensed" panose="020B0502040204020203" pitchFamily="34" charset="0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8570890" y="785602"/>
            <a:ext cx="6441" cy="18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 flipV="1">
            <a:off x="10109915" y="785602"/>
            <a:ext cx="12879" cy="18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72758" y="1348634"/>
            <a:ext cx="15776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hnschrift Light Condensed" panose="020B0502040204020203" pitchFamily="34" charset="0"/>
              </a:rPr>
              <a:t>tests: [{ 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    input: [“2”,”2”]</a:t>
            </a: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    output: “4”	</a:t>
            </a:r>
            <a:endParaRPr lang="en-US" sz="1400" dirty="0">
              <a:latin typeface="Bahnschrift Light Condensed" panose="020B0502040204020203" pitchFamily="34" charset="0"/>
            </a:endParaRPr>
          </a:p>
          <a:p>
            <a:r>
              <a:rPr lang="en-US" sz="1400" dirty="0" smtClean="0">
                <a:latin typeface="Bahnschrift Light Condensed" panose="020B0502040204020203" pitchFamily="34" charset="0"/>
              </a:rPr>
              <a:t>}]</a:t>
            </a:r>
            <a:endParaRPr lang="en-US" sz="1400" dirty="0">
              <a:latin typeface="Bahnschrift Light Condensed" panose="020B0502040204020203" pitchFamily="34" charset="0"/>
            </a:endParaRPr>
          </a:p>
          <a:p>
            <a:endParaRPr lang="en-US" sz="1400" dirty="0" smtClean="0">
              <a:latin typeface="Bahnschrift Light Condensed" panose="020B0502040204020203" pitchFamily="34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8947200" y="785601"/>
            <a:ext cx="6441" cy="18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21951" y="1564077"/>
            <a:ext cx="1280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Bahnschrift Light Condensed" panose="020B0502040204020203" pitchFamily="34" charset="0"/>
              </a:rPr>
              <a:t>Подготовленный</a:t>
            </a:r>
          </a:p>
          <a:p>
            <a:r>
              <a:rPr lang="ru-RU" sz="1400" dirty="0" smtClean="0">
                <a:latin typeface="Bahnschrift Light Condensed" panose="020B0502040204020203" pitchFamily="34" charset="0"/>
              </a:rPr>
              <a:t>код</a:t>
            </a:r>
            <a:endParaRPr lang="en-US" sz="1400" dirty="0">
              <a:latin typeface="Bahnschrift Light Condensed" panose="020B0502040204020203" pitchFamily="34" charset="0"/>
            </a:endParaRPr>
          </a:p>
          <a:p>
            <a:endParaRPr lang="en-US" sz="1400" dirty="0" smtClean="0">
              <a:latin typeface="Bahnschrift Light Condensed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27633" y="1690341"/>
            <a:ext cx="1280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Bahnschrift Light Condensed" panose="020B0502040204020203" pitchFamily="34" charset="0"/>
              </a:rPr>
              <a:t>Результат проверки</a:t>
            </a:r>
            <a:endParaRPr lang="en-US" sz="1400" dirty="0">
              <a:latin typeface="Bahnschrift Light Condensed" panose="020B0502040204020203" pitchFamily="34" charset="0"/>
            </a:endParaRPr>
          </a:p>
          <a:p>
            <a:endParaRPr lang="en-US" sz="1400" dirty="0" smtClean="0">
              <a:latin typeface="Bahnschrift Light Condensed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06827" y="6231090"/>
            <a:ext cx="271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Рисунок </a:t>
            </a:r>
            <a:r>
              <a:rPr lang="ru-RU" dirty="0" smtClean="0">
                <a:latin typeface="Bahnschrift Light Condensed" panose="020B0502040204020203" pitchFamily="34" charset="0"/>
              </a:rPr>
              <a:t>7 </a:t>
            </a:r>
            <a:r>
              <a:rPr lang="ru-RU" dirty="0">
                <a:latin typeface="Bahnschrift Light Condensed" panose="020B0502040204020203" pitchFamily="34" charset="0"/>
              </a:rPr>
              <a:t>– </a:t>
            </a:r>
            <a:r>
              <a:rPr lang="ru-RU" dirty="0" smtClean="0">
                <a:latin typeface="Bahnschrift Light Condensed" panose="020B0502040204020203" pitchFamily="34" charset="0"/>
              </a:rPr>
              <a:t>Проверка решения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2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91" y="323438"/>
            <a:ext cx="6579637" cy="719751"/>
          </a:xfrm>
        </p:spPr>
        <p:txBody>
          <a:bodyPr/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Архитектура платформы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9053" y="5880818"/>
            <a:ext cx="271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Рисунок </a:t>
            </a:r>
            <a:r>
              <a:rPr lang="en-US" dirty="0">
                <a:latin typeface="Bahnschrift Light Condensed" panose="020B0502040204020203" pitchFamily="34" charset="0"/>
              </a:rPr>
              <a:t>8</a:t>
            </a:r>
            <a:r>
              <a:rPr lang="ru-RU" dirty="0" smtClean="0">
                <a:latin typeface="Bahnschrift Light Condensed" panose="020B0502040204020203" pitchFamily="34" charset="0"/>
              </a:rPr>
              <a:t> </a:t>
            </a:r>
            <a:r>
              <a:rPr lang="ru-RU" dirty="0">
                <a:latin typeface="Bahnschrift Light Condensed" panose="020B0502040204020203" pitchFamily="34" charset="0"/>
              </a:rPr>
              <a:t>– </a:t>
            </a:r>
            <a:r>
              <a:rPr lang="ru-RU" dirty="0" smtClean="0">
                <a:latin typeface="Bahnschrift Light Condensed" panose="020B0502040204020203" pitchFamily="34" charset="0"/>
              </a:rPr>
              <a:t>Архитектура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6" y="1136540"/>
            <a:ext cx="10551775" cy="47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6B21F040-419B-415A-8895-8AA47B834620}" vid="{DB04B697-ED3C-4D12-9322-04FA7C56303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482</TotalTime>
  <Words>404</Words>
  <Application>Microsoft Office PowerPoint</Application>
  <PresentationFormat>Широкоэкранный</PresentationFormat>
  <Paragraphs>112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Bahnschrift Light Condensed</vt:lpstr>
      <vt:lpstr>Bahnschrift Light SemiCondensed</vt:lpstr>
      <vt:lpstr>Calibri</vt:lpstr>
      <vt:lpstr>Calibri Light</vt:lpstr>
      <vt:lpstr>Тема1</vt:lpstr>
      <vt:lpstr>РАЗРАБОТКА ПЛАТФОРМЫ ДЛЯ ТРЕНИРОВКИ В РЕШЕНИИ АЛОГРИТМИЧЕСКИХ ЗАДАЧ</vt:lpstr>
      <vt:lpstr>Цель</vt:lpstr>
      <vt:lpstr>Актуальность</vt:lpstr>
      <vt:lpstr>Структура задачи</vt:lpstr>
      <vt:lpstr>Подготовка решения пользователя</vt:lpstr>
      <vt:lpstr>Структура драйвера</vt:lpstr>
      <vt:lpstr>Компиляция и выполнение кода на сервере</vt:lpstr>
      <vt:lpstr>Проверка правильности решения</vt:lpstr>
      <vt:lpstr>Архитектура платформы</vt:lpstr>
      <vt:lpstr>Процесс проверки решения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R3nny</dc:creator>
  <cp:lastModifiedBy>R3nny</cp:lastModifiedBy>
  <cp:revision>40</cp:revision>
  <dcterms:created xsi:type="dcterms:W3CDTF">2023-12-10T15:22:28Z</dcterms:created>
  <dcterms:modified xsi:type="dcterms:W3CDTF">2023-12-19T15:39:58Z</dcterms:modified>
</cp:coreProperties>
</file>