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5DF"/>
    <a:srgbClr val="7519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739" autoAdjust="0"/>
    <p:restoredTop sz="94660"/>
  </p:normalViewPr>
  <p:slideViewPr>
    <p:cSldViewPr>
      <p:cViewPr varScale="1">
        <p:scale>
          <a:sx n="91" d="100"/>
          <a:sy n="91" d="100"/>
        </p:scale>
        <p:origin x="-11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A4FF1B3-261B-44C7-B5C3-A8B549C12822}" type="datetimeFigureOut">
              <a:rPr lang="ru-RU" smtClean="0"/>
              <a:pPr/>
              <a:t>12.11.2016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8806897-0AB7-4FA6-9700-166B675F461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F1B3-261B-44C7-B5C3-A8B549C12822}" type="datetimeFigureOut">
              <a:rPr lang="ru-RU" smtClean="0"/>
              <a:pPr/>
              <a:t>12.11.2016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6897-0AB7-4FA6-9700-166B675F461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F1B3-261B-44C7-B5C3-A8B549C12822}" type="datetimeFigureOut">
              <a:rPr lang="ru-RU" smtClean="0"/>
              <a:pPr/>
              <a:t>12.11.2016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6897-0AB7-4FA6-9700-166B675F461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A4FF1B3-261B-44C7-B5C3-A8B549C12822}" type="datetimeFigureOut">
              <a:rPr lang="ru-RU" smtClean="0"/>
              <a:pPr/>
              <a:t>12.11.2016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8806897-0AB7-4FA6-9700-166B675F461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A4FF1B3-261B-44C7-B5C3-A8B549C12822}" type="datetimeFigureOut">
              <a:rPr lang="ru-RU" smtClean="0"/>
              <a:pPr/>
              <a:t>12.11.2016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8806897-0AB7-4FA6-9700-166B675F461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F1B3-261B-44C7-B5C3-A8B549C12822}" type="datetimeFigureOut">
              <a:rPr lang="ru-RU" smtClean="0"/>
              <a:pPr/>
              <a:t>12.11.2016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6897-0AB7-4FA6-9700-166B675F461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F1B3-261B-44C7-B5C3-A8B549C12822}" type="datetimeFigureOut">
              <a:rPr lang="ru-RU" smtClean="0"/>
              <a:pPr/>
              <a:t>12.11.2016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6897-0AB7-4FA6-9700-166B675F461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4FF1B3-261B-44C7-B5C3-A8B549C12822}" type="datetimeFigureOut">
              <a:rPr lang="ru-RU" smtClean="0"/>
              <a:pPr/>
              <a:t>12.11.2016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8806897-0AB7-4FA6-9700-166B675F461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F1B3-261B-44C7-B5C3-A8B549C12822}" type="datetimeFigureOut">
              <a:rPr lang="ru-RU" smtClean="0"/>
              <a:pPr/>
              <a:t>12.11.2016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6897-0AB7-4FA6-9700-166B675F461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A4FF1B3-261B-44C7-B5C3-A8B549C12822}" type="datetimeFigureOut">
              <a:rPr lang="ru-RU" smtClean="0"/>
              <a:pPr/>
              <a:t>12.11.2016</a:t>
            </a:fld>
            <a:endParaRPr lang="ru-RU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8806897-0AB7-4FA6-9700-166B675F461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4FF1B3-261B-44C7-B5C3-A8B549C12822}" type="datetimeFigureOut">
              <a:rPr lang="ru-RU" smtClean="0"/>
              <a:pPr/>
              <a:t>12.11.2016</a:t>
            </a:fld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8806897-0AB7-4FA6-9700-166B675F461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A4FF1B3-261B-44C7-B5C3-A8B549C12822}" type="datetimeFigureOut">
              <a:rPr lang="ru-RU" smtClean="0"/>
              <a:pPr/>
              <a:t>12.11.2016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8806897-0AB7-4FA6-9700-166B675F461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Герасимов\Pictures\Снимок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42852"/>
            <a:ext cx="6002337" cy="6488113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4857760"/>
            <a:ext cx="2357454" cy="1377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cap="all" dirty="0" smtClean="0"/>
              <a:t>ХОРОШО СПРЯТАННАЯ КОТЛЕТА</a:t>
            </a:r>
            <a:endParaRPr lang="ru-RU" sz="3200" b="1" cap="all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354331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Щенок </a:t>
            </a:r>
            <a:r>
              <a:rPr lang="ru-RU" dirty="0"/>
              <a:t>принёс на чердак котлету, положил её в уголок и сказал котёнку:</a:t>
            </a:r>
          </a:p>
          <a:p>
            <a:pPr>
              <a:buNone/>
            </a:pPr>
            <a:r>
              <a:rPr lang="ru-RU" dirty="0"/>
              <a:t>— Посмотри, пожалуйста, чтоб никто не утащил мою котлету. Я немножко поиграю во дворе, а потом приду и съем её.</a:t>
            </a:r>
          </a:p>
          <a:p>
            <a:pPr>
              <a:buNone/>
            </a:pPr>
            <a:r>
              <a:rPr lang="ru-RU" dirty="0"/>
              <a:t>— Хорошо, — сказал котёнок, и щенок убежал.</a:t>
            </a:r>
          </a:p>
          <a:p>
            <a:pPr>
              <a:buNone/>
            </a:pPr>
            <a:r>
              <a:rPr lang="ru-RU" dirty="0"/>
              <a:t>Щенок играл во дворе и вдруг увидел, что из подъезда выходит котёнок Гав.</a:t>
            </a:r>
          </a:p>
          <a:p>
            <a:pPr>
              <a:buNone/>
            </a:pPr>
            <a:r>
              <a:rPr lang="ru-RU" dirty="0"/>
              <a:t>— Гав, — заволновался щенок, — что же ты оставил мою котлету без присмотра?</a:t>
            </a:r>
          </a:p>
          <a:p>
            <a:pPr>
              <a:buNone/>
            </a:pPr>
            <a:r>
              <a:rPr lang="ru-RU" dirty="0"/>
              <a:t>— Я её спрятал! — ответил Гав.</a:t>
            </a:r>
          </a:p>
          <a:p>
            <a:pPr>
              <a:buNone/>
            </a:pPr>
            <a:r>
              <a:rPr lang="ru-RU" dirty="0"/>
              <a:t>— А вдруг её кто-нибудь найдёт?</a:t>
            </a:r>
          </a:p>
          <a:p>
            <a:pPr>
              <a:buNone/>
            </a:pPr>
            <a:r>
              <a:rPr lang="ru-RU" dirty="0"/>
              <a:t>— Не волнуйся! — уверенно сказал Гав. — Я её очень хорошо спрятал. Я её съел.</a:t>
            </a:r>
          </a:p>
          <a:p>
            <a:endParaRPr lang="ru-RU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4643446"/>
            <a:ext cx="4071966" cy="194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Диаграмма вариантов использования</a:t>
            </a:r>
            <a:endParaRPr lang="ru-RU" sz="3200" b="1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3116"/>
            <a:ext cx="1786771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 descr="C:\Users\Герасимов\Pictures\мок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2000240"/>
            <a:ext cx="1574789" cy="1227300"/>
          </a:xfrm>
          <a:prstGeom prst="rect">
            <a:avLst/>
          </a:prstGeom>
          <a:noFill/>
        </p:spPr>
      </p:pic>
      <p:pic>
        <p:nvPicPr>
          <p:cNvPr id="3076" name="Picture 4" descr="C:\Users\Герасимов\Pictures\Котлет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0" y="5500702"/>
            <a:ext cx="1285884" cy="1083701"/>
          </a:xfrm>
          <a:prstGeom prst="rect">
            <a:avLst/>
          </a:prstGeom>
          <a:noFill/>
        </p:spPr>
      </p:pic>
      <p:cxnSp>
        <p:nvCxnSpPr>
          <p:cNvPr id="10" name="Прямая со стрелкой 9"/>
          <p:cNvCxnSpPr>
            <a:stCxn id="3075" idx="2"/>
          </p:cNvCxnSpPr>
          <p:nvPr/>
        </p:nvCxnSpPr>
        <p:spPr>
          <a:xfrm rot="16200000" flipH="1">
            <a:off x="1196760" y="3554222"/>
            <a:ext cx="857256" cy="46393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1500166" y="4143380"/>
            <a:ext cx="1500198" cy="71438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Принес котлету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Прямая со стрелкой 12"/>
          <p:cNvCxnSpPr>
            <a:stCxn id="11" idx="5"/>
            <a:endCxn id="3076" idx="1"/>
          </p:cNvCxnSpPr>
          <p:nvPr/>
        </p:nvCxnSpPr>
        <p:spPr>
          <a:xfrm rot="16200000" flipH="1">
            <a:off x="2495842" y="5037964"/>
            <a:ext cx="1289411" cy="7197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3075" idx="0"/>
          </p:cNvCxnSpPr>
          <p:nvPr/>
        </p:nvCxnSpPr>
        <p:spPr>
          <a:xfrm rot="5400000" flipH="1" flipV="1">
            <a:off x="2232611" y="1018173"/>
            <a:ext cx="285752" cy="1964134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3357554" y="1571612"/>
            <a:ext cx="1643074" cy="5715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Просит присмотреть за котлетой</a:t>
            </a:r>
            <a:endParaRPr lang="ru-RU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Shape 19"/>
          <p:cNvCxnSpPr>
            <a:stCxn id="18" idx="6"/>
            <a:endCxn id="3074" idx="0"/>
          </p:cNvCxnSpPr>
          <p:nvPr/>
        </p:nvCxnSpPr>
        <p:spPr>
          <a:xfrm>
            <a:off x="5000628" y="1857364"/>
            <a:ext cx="1716089" cy="142876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3074" idx="3"/>
            <a:endCxn id="3074" idx="2"/>
          </p:cNvCxnSpPr>
          <p:nvPr/>
        </p:nvCxnSpPr>
        <p:spPr>
          <a:xfrm flipH="1">
            <a:off x="6716717" y="2613890"/>
            <a:ext cx="787394" cy="613650"/>
          </a:xfrm>
          <a:prstGeom prst="bentConnector4">
            <a:avLst>
              <a:gd name="adj1" fmla="val -123388"/>
              <a:gd name="adj2" fmla="val 256771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6858016" y="3214686"/>
            <a:ext cx="1500198" cy="8572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Выходит во двор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Прямая со стрелкой 28"/>
          <p:cNvCxnSpPr>
            <a:stCxn id="3075" idx="3"/>
          </p:cNvCxnSpPr>
          <p:nvPr/>
        </p:nvCxnSpPr>
        <p:spPr>
          <a:xfrm>
            <a:off x="2286805" y="2750339"/>
            <a:ext cx="927873" cy="35719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3214678" y="2500306"/>
            <a:ext cx="1500198" cy="64294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Подбегает к котенку и спрашивает почему он ушел</a:t>
            </a:r>
            <a:endParaRPr lang="ru-RU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>
            <a:stCxn id="30" idx="6"/>
            <a:endCxn id="3074" idx="1"/>
          </p:cNvCxnSpPr>
          <p:nvPr/>
        </p:nvCxnSpPr>
        <p:spPr>
          <a:xfrm flipV="1">
            <a:off x="4714876" y="2613890"/>
            <a:ext cx="1214446" cy="20788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4929190" y="4286256"/>
            <a:ext cx="1285884" cy="9286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Съедает котлету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8" name="Прямая со стрелкой 37"/>
          <p:cNvCxnSpPr>
            <a:stCxn id="36" idx="4"/>
            <a:endCxn id="3076" idx="3"/>
          </p:cNvCxnSpPr>
          <p:nvPr/>
        </p:nvCxnSpPr>
        <p:spPr>
          <a:xfrm rot="5400000">
            <a:off x="4765422" y="5235842"/>
            <a:ext cx="827603" cy="78581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rot="5400000">
            <a:off x="5331623" y="3617119"/>
            <a:ext cx="1143008" cy="35719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357554" y="3286124"/>
            <a:ext cx="1500198" cy="107157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Объясняет надежность места в которое он перепрятал котлету</a:t>
            </a:r>
            <a:endParaRPr lang="ru-RU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4" name="Прямая со стрелкой 43"/>
          <p:cNvCxnSpPr>
            <a:endCxn id="41" idx="6"/>
          </p:cNvCxnSpPr>
          <p:nvPr/>
        </p:nvCxnSpPr>
        <p:spPr>
          <a:xfrm rot="10800000" flipV="1">
            <a:off x="4857752" y="3000371"/>
            <a:ext cx="1071570" cy="821537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41" idx="2"/>
          </p:cNvCxnSpPr>
          <p:nvPr/>
        </p:nvCxnSpPr>
        <p:spPr>
          <a:xfrm rot="10800000">
            <a:off x="2214546" y="3214687"/>
            <a:ext cx="1143008" cy="607223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27" grpId="0" animBg="1"/>
      <p:bldP spid="30" grpId="0" animBg="1"/>
      <p:bldP spid="36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Диаграмма последовательности</a:t>
            </a:r>
            <a:endParaRPr lang="ru-RU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850112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Диаграмма деятельности</a:t>
            </a:r>
            <a:endParaRPr lang="ru-RU" sz="4000" b="1" dirty="0"/>
          </a:p>
        </p:txBody>
      </p:sp>
      <p:sp>
        <p:nvSpPr>
          <p:cNvPr id="17" name="Содержимое 16"/>
          <p:cNvSpPr>
            <a:spLocks noGrp="1"/>
          </p:cNvSpPr>
          <p:nvPr>
            <p:ph sz="quarter" idx="1"/>
          </p:nvPr>
        </p:nvSpPr>
        <p:spPr>
          <a:xfrm>
            <a:off x="3786182" y="2714620"/>
            <a:ext cx="1357322" cy="5715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buNone/>
            </a:pPr>
            <a:r>
              <a:rPr lang="ru-RU" sz="1050" dirty="0" smtClean="0">
                <a:solidFill>
                  <a:schemeClr val="tx1"/>
                </a:solidFill>
              </a:rPr>
              <a:t>Пёс просит за ней присмотреть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357686" y="1500174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786182" y="1928802"/>
            <a:ext cx="1357322" cy="5715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Пёс принес котлету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8" name="Содержимое 16"/>
          <p:cNvSpPr txBox="1">
            <a:spLocks/>
          </p:cNvSpPr>
          <p:nvPr/>
        </p:nvSpPr>
        <p:spPr>
          <a:xfrm>
            <a:off x="3786182" y="3500438"/>
            <a:ext cx="1357322" cy="5715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 cap="flat" cmpd="sng" algn="ctr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Котенок ест котлету</a:t>
            </a:r>
          </a:p>
        </p:txBody>
      </p:sp>
      <p:cxnSp>
        <p:nvCxnSpPr>
          <p:cNvPr id="27" name="Прямая со стрелкой 26"/>
          <p:cNvCxnSpPr>
            <a:stCxn id="17" idx="2"/>
            <a:endCxn id="18" idx="0"/>
          </p:cNvCxnSpPr>
          <p:nvPr/>
        </p:nvCxnSpPr>
        <p:spPr>
          <a:xfrm rot="5400000">
            <a:off x="4357686" y="3393281"/>
            <a:ext cx="214314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3" idx="2"/>
            <a:endCxn id="17" idx="0"/>
          </p:cNvCxnSpPr>
          <p:nvPr/>
        </p:nvCxnSpPr>
        <p:spPr>
          <a:xfrm rot="5400000">
            <a:off x="4357686" y="2607463"/>
            <a:ext cx="214314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5" idx="4"/>
            <a:endCxn id="13" idx="0"/>
          </p:cNvCxnSpPr>
          <p:nvPr/>
        </p:nvCxnSpPr>
        <p:spPr>
          <a:xfrm rot="5400000">
            <a:off x="4357686" y="1821645"/>
            <a:ext cx="214314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/>
          <p:nvPr/>
        </p:nvCxnSpPr>
        <p:spPr>
          <a:xfrm>
            <a:off x="5143504" y="3571876"/>
            <a:ext cx="1285884" cy="357190"/>
          </a:xfrm>
          <a:prstGeom prst="bentConnector3">
            <a:avLst>
              <a:gd name="adj1" fmla="val 100864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rot="10800000">
            <a:off x="5143504" y="3929066"/>
            <a:ext cx="1285884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14942" y="3643314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/>
              <a:t>Выходит во двор</a:t>
            </a:r>
            <a:endParaRPr lang="ru-RU" sz="1050" dirty="0"/>
          </a:p>
        </p:txBody>
      </p:sp>
      <p:sp>
        <p:nvSpPr>
          <p:cNvPr id="46" name="Содержимое 16"/>
          <p:cNvSpPr txBox="1">
            <a:spLocks/>
          </p:cNvSpPr>
          <p:nvPr/>
        </p:nvSpPr>
        <p:spPr>
          <a:xfrm>
            <a:off x="3786182" y="4286256"/>
            <a:ext cx="1357322" cy="5715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 cap="flat" cmpd="sng" algn="ctr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Пёс подбегает к котенку и спрашивает почему он ушел</a:t>
            </a:r>
            <a:endParaRPr lang="ru-RU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Содержимое 16"/>
          <p:cNvSpPr txBox="1">
            <a:spLocks/>
          </p:cNvSpPr>
          <p:nvPr/>
        </p:nvSpPr>
        <p:spPr>
          <a:xfrm>
            <a:off x="3786182" y="5072074"/>
            <a:ext cx="1357322" cy="6429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 cap="flat" cmpd="sng" algn="ctr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Объясняет надежность места в которое он перепрятал котлету</a:t>
            </a:r>
            <a:endParaRPr lang="ru-RU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8" name="Прямая со стрелкой 47"/>
          <p:cNvCxnSpPr/>
          <p:nvPr/>
        </p:nvCxnSpPr>
        <p:spPr>
          <a:xfrm rot="5400000">
            <a:off x="4322761" y="4178305"/>
            <a:ext cx="214314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rot="5400000">
            <a:off x="4322761" y="4964123"/>
            <a:ext cx="214314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rot="5400000">
            <a:off x="4322761" y="5821379"/>
            <a:ext cx="214314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357686" y="6072206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4214810" y="5929330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1857364"/>
            <a:ext cx="928694" cy="63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571744"/>
            <a:ext cx="928694" cy="63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4214818"/>
            <a:ext cx="928694" cy="63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" name="Picture 2" descr="C:\Users\Герасимов\Pictures\мок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3429000"/>
            <a:ext cx="928694" cy="723771"/>
          </a:xfrm>
          <a:prstGeom prst="rect">
            <a:avLst/>
          </a:prstGeom>
          <a:noFill/>
        </p:spPr>
      </p:pic>
      <p:pic>
        <p:nvPicPr>
          <p:cNvPr id="57" name="Picture 2" descr="C:\Users\Герасимов\Pictures\мок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5000636"/>
            <a:ext cx="928694" cy="723771"/>
          </a:xfrm>
          <a:prstGeom prst="rect">
            <a:avLst/>
          </a:prstGeom>
          <a:noFill/>
        </p:spPr>
      </p:pic>
      <p:pic>
        <p:nvPicPr>
          <p:cNvPr id="58" name="Picture 2" descr="C:\Users\Герасимов\Pictures\мок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3357562"/>
            <a:ext cx="928694" cy="72377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nimBg="1"/>
      <p:bldP spid="5" grpId="0" animBg="1"/>
      <p:bldP spid="13" grpId="0" animBg="1"/>
      <p:bldP spid="18" grpId="0" animBg="1"/>
      <p:bldP spid="43" grpId="0"/>
      <p:bldP spid="46" grpId="0" animBg="1"/>
      <p:bldP spid="47" grpId="0" animBg="1"/>
      <p:bldP spid="51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14290"/>
            <a:ext cx="7467600" cy="703282"/>
          </a:xfrm>
        </p:spPr>
        <p:txBody>
          <a:bodyPr>
            <a:normAutofit/>
          </a:bodyPr>
          <a:lstStyle/>
          <a:p>
            <a:r>
              <a:rPr lang="ru-RU" sz="4000" b="1" cap="all" dirty="0" smtClean="0"/>
              <a:t>ЭХО</a:t>
            </a:r>
            <a:endParaRPr lang="ru-RU" sz="4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42910" y="857232"/>
            <a:ext cx="7858180" cy="435771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300" dirty="0" smtClean="0">
                <a:latin typeface="Calibri" pitchFamily="34" charset="0"/>
              </a:rPr>
              <a:t>Котёнок Гав и щенок играли в эхо. Они кричали в водосточную трубу слова, а из трубы обратно выскакивали</a:t>
            </a:r>
            <a:r>
              <a:rPr lang="en-US" sz="1300" dirty="0" smtClean="0">
                <a:latin typeface="Calibri" pitchFamily="34" charset="0"/>
              </a:rPr>
              <a:t> </a:t>
            </a:r>
            <a:r>
              <a:rPr lang="ru-RU" sz="1300" dirty="0" smtClean="0">
                <a:latin typeface="Calibri" pitchFamily="34" charset="0"/>
              </a:rPr>
              <a:t>кончики слов.</a:t>
            </a:r>
            <a:r>
              <a:rPr lang="en-US" sz="1300" dirty="0" smtClean="0">
                <a:latin typeface="Calibri" pitchFamily="34" charset="0"/>
              </a:rPr>
              <a:t> </a:t>
            </a:r>
            <a:r>
              <a:rPr lang="ru-RU" sz="1300" dirty="0" smtClean="0">
                <a:latin typeface="Calibri" pitchFamily="34" charset="0"/>
              </a:rPr>
              <a:t>— Простокваша! — закричал котёнок, и из трубы вылетело: «Ваша…»</a:t>
            </a:r>
          </a:p>
          <a:p>
            <a:pPr>
              <a:buNone/>
            </a:pPr>
            <a:r>
              <a:rPr lang="ru-RU" sz="1300" dirty="0" smtClean="0">
                <a:latin typeface="Calibri" pitchFamily="34" charset="0"/>
              </a:rPr>
              <a:t>— Слышишь, — обрадовался котёнок, — наша. Теперь ты что-нибудь крикни.</a:t>
            </a:r>
          </a:p>
          <a:p>
            <a:pPr>
              <a:buNone/>
            </a:pPr>
            <a:r>
              <a:rPr lang="ru-RU" sz="1300" dirty="0" smtClean="0">
                <a:latin typeface="Calibri" pitchFamily="34" charset="0"/>
              </a:rPr>
              <a:t>— Колбаса! — закричал щенок, а из трубы вылетело: «Оса».</a:t>
            </a:r>
          </a:p>
          <a:p>
            <a:pPr>
              <a:buNone/>
            </a:pPr>
            <a:r>
              <a:rPr lang="ru-RU" sz="1300" dirty="0" smtClean="0">
                <a:latin typeface="Calibri" pitchFamily="34" charset="0"/>
              </a:rPr>
              <a:t>— Оса, — сказал Гав, — может укусить.</a:t>
            </a:r>
          </a:p>
          <a:p>
            <a:pPr>
              <a:buNone/>
            </a:pPr>
            <a:r>
              <a:rPr lang="ru-RU" sz="1300" dirty="0" smtClean="0">
                <a:latin typeface="Calibri" pitchFamily="34" charset="0"/>
              </a:rPr>
              <a:t>— Не волнуйся, — успокоил его щенок, — это же только эхо. А теперь давай крикнем «котлета».</a:t>
            </a:r>
          </a:p>
          <a:p>
            <a:pPr>
              <a:buNone/>
            </a:pPr>
            <a:r>
              <a:rPr lang="ru-RU" sz="1300" dirty="0" smtClean="0">
                <a:latin typeface="Calibri" pitchFamily="34" charset="0"/>
              </a:rPr>
              <a:t>— Не стоит, — сказал котёнок, — это слово некрасивое. В нём «</a:t>
            </a:r>
            <a:r>
              <a:rPr lang="ru-RU" sz="1300" dirty="0" err="1" smtClean="0">
                <a:latin typeface="Calibri" pitchFamily="34" charset="0"/>
              </a:rPr>
              <a:t>эррр</a:t>
            </a:r>
            <a:r>
              <a:rPr lang="ru-RU" sz="1300" dirty="0" smtClean="0">
                <a:latin typeface="Calibri" pitchFamily="34" charset="0"/>
              </a:rPr>
              <a:t>» нету.</a:t>
            </a:r>
          </a:p>
          <a:p>
            <a:pPr>
              <a:buNone/>
            </a:pPr>
            <a:r>
              <a:rPr lang="ru-RU" sz="1300" dirty="0" smtClean="0">
                <a:latin typeface="Calibri" pitchFamily="34" charset="0"/>
              </a:rPr>
              <a:t>— Ну тогда «антрекот».</a:t>
            </a:r>
          </a:p>
          <a:p>
            <a:pPr>
              <a:buNone/>
            </a:pPr>
            <a:r>
              <a:rPr lang="ru-RU" sz="1300" dirty="0" smtClean="0">
                <a:latin typeface="Calibri" pitchFamily="34" charset="0"/>
              </a:rPr>
              <a:t>— А что это такое?</a:t>
            </a:r>
          </a:p>
          <a:p>
            <a:pPr>
              <a:buNone/>
            </a:pPr>
            <a:r>
              <a:rPr lang="ru-RU" sz="1300" dirty="0" smtClean="0">
                <a:latin typeface="Calibri" pitchFamily="34" charset="0"/>
              </a:rPr>
              <a:t>— Это такое мясо.</a:t>
            </a:r>
          </a:p>
          <a:p>
            <a:pPr>
              <a:buNone/>
            </a:pPr>
            <a:r>
              <a:rPr lang="ru-RU" sz="1300" dirty="0" smtClean="0">
                <a:latin typeface="Calibri" pitchFamily="34" charset="0"/>
              </a:rPr>
              <a:t>— Годится, — согласился котёнок и закричал изо всех сил в трубу: — Антрекот!!!</a:t>
            </a:r>
          </a:p>
          <a:p>
            <a:pPr>
              <a:buNone/>
            </a:pPr>
            <a:r>
              <a:rPr lang="ru-RU" sz="1300" dirty="0" smtClean="0">
                <a:latin typeface="Calibri" pitchFamily="34" charset="0"/>
              </a:rPr>
              <a:t>Тут в трубе зашумело, загрохотало, и оттуда вылетел соседский кот. Он сидел на крыше у самого верха трубы, подслушивал и нечаянно упал в трубу.</a:t>
            </a:r>
          </a:p>
          <a:p>
            <a:pPr>
              <a:buNone/>
            </a:pPr>
            <a:r>
              <a:rPr lang="ru-RU" sz="1300" dirty="0" smtClean="0">
                <a:latin typeface="Calibri" pitchFamily="34" charset="0"/>
              </a:rPr>
              <a:t>Щенок и котёнок кинулись удирать и опомнились только на чердаке. Когда Гав отдышался, он сказал:</a:t>
            </a:r>
          </a:p>
          <a:p>
            <a:pPr>
              <a:buNone/>
            </a:pPr>
            <a:r>
              <a:rPr lang="ru-RU" sz="1300" dirty="0" smtClean="0">
                <a:latin typeface="Calibri" pitchFamily="34" charset="0"/>
              </a:rPr>
              <a:t>— Ничего удивительного. Я крикнул: «</a:t>
            </a:r>
            <a:r>
              <a:rPr lang="ru-RU" sz="1300" dirty="0" err="1" smtClean="0">
                <a:latin typeface="Calibri" pitchFamily="34" charset="0"/>
              </a:rPr>
              <a:t>Ан-тре-кот</a:t>
            </a:r>
            <a:r>
              <a:rPr lang="ru-RU" sz="1300" dirty="0" smtClean="0">
                <a:latin typeface="Calibri" pitchFamily="34" charset="0"/>
              </a:rPr>
              <a:t>!», вот из трубы и вылетел кот.</a:t>
            </a:r>
            <a:endParaRPr lang="ru-RU" sz="1300" dirty="0">
              <a:latin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5143512"/>
            <a:ext cx="3929090" cy="15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7166"/>
            <a:ext cx="95617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428604"/>
            <a:ext cx="1214446" cy="87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16" y="4929198"/>
            <a:ext cx="1214446" cy="125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868" y="3571876"/>
            <a:ext cx="642942" cy="110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Овал 7"/>
          <p:cNvSpPr/>
          <p:nvPr/>
        </p:nvSpPr>
        <p:spPr>
          <a:xfrm>
            <a:off x="6715140" y="2357430"/>
            <a:ext cx="1071570" cy="10001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Простокваша!</a:t>
            </a:r>
            <a:endParaRPr lang="ru-RU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857356" y="3357562"/>
            <a:ext cx="1500198" cy="5715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Колбаса!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2357422" y="5715016"/>
            <a:ext cx="928694" cy="42862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Ваша!</a:t>
            </a:r>
            <a:endParaRPr lang="ru-RU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Прямая со стрелкой 13"/>
          <p:cNvCxnSpPr>
            <a:endCxn id="9" idx="1"/>
          </p:cNvCxnSpPr>
          <p:nvPr/>
        </p:nvCxnSpPr>
        <p:spPr>
          <a:xfrm rot="16200000" flipH="1">
            <a:off x="568036" y="1932237"/>
            <a:ext cx="2226835" cy="79120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9" idx="4"/>
            <a:endCxn id="6149" idx="1"/>
          </p:cNvCxnSpPr>
          <p:nvPr/>
        </p:nvCxnSpPr>
        <p:spPr>
          <a:xfrm rot="16200000" flipH="1">
            <a:off x="2990889" y="3545631"/>
            <a:ext cx="197544" cy="96441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6149" idx="3"/>
          </p:cNvCxnSpPr>
          <p:nvPr/>
        </p:nvCxnSpPr>
        <p:spPr>
          <a:xfrm rot="10800000" flipV="1">
            <a:off x="4214810" y="3286124"/>
            <a:ext cx="1285884" cy="84048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6149" idx="2"/>
            <a:endCxn id="12" idx="0"/>
          </p:cNvCxnSpPr>
          <p:nvPr/>
        </p:nvCxnSpPr>
        <p:spPr>
          <a:xfrm rot="5400000">
            <a:off x="2840718" y="4662394"/>
            <a:ext cx="1033673" cy="107157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12" idx="4"/>
            <a:endCxn id="6146" idx="2"/>
          </p:cNvCxnSpPr>
          <p:nvPr/>
        </p:nvCxnSpPr>
        <p:spPr>
          <a:xfrm rot="5400000" flipH="1">
            <a:off x="-528948" y="2792927"/>
            <a:ext cx="4857784" cy="1843650"/>
          </a:xfrm>
          <a:prstGeom prst="bentConnector3">
            <a:avLst>
              <a:gd name="adj1" fmla="val -4706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/>
          <p:nvPr/>
        </p:nvCxnSpPr>
        <p:spPr>
          <a:xfrm flipV="1">
            <a:off x="3286116" y="4357694"/>
            <a:ext cx="4857784" cy="2286016"/>
          </a:xfrm>
          <a:prstGeom prst="bentConnector3">
            <a:avLst>
              <a:gd name="adj1" fmla="val 99763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endCxn id="8" idx="0"/>
          </p:cNvCxnSpPr>
          <p:nvPr/>
        </p:nvCxnSpPr>
        <p:spPr>
          <a:xfrm rot="5400000">
            <a:off x="7090191" y="1518035"/>
            <a:ext cx="1000130" cy="67866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rot="5400000" flipH="1" flipV="1">
            <a:off x="6642908" y="2857496"/>
            <a:ext cx="3001190" cy="79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12" idx="4"/>
          </p:cNvCxnSpPr>
          <p:nvPr/>
        </p:nvCxnSpPr>
        <p:spPr>
          <a:xfrm rot="16200000" flipH="1">
            <a:off x="2803909" y="6161503"/>
            <a:ext cx="500066" cy="46434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147" idx="0"/>
            <a:endCxn id="64" idx="6"/>
          </p:cNvCxnSpPr>
          <p:nvPr/>
        </p:nvCxnSpPr>
        <p:spPr>
          <a:xfrm rot="16200000" flipH="1" flipV="1">
            <a:off x="6643702" y="-642967"/>
            <a:ext cx="35719" cy="217885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3857620" y="142852"/>
            <a:ext cx="1714512" cy="64294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Наша! Теперь ты кричи </a:t>
            </a:r>
          </a:p>
          <a:p>
            <a:pPr algn="ctr"/>
            <a:r>
              <a:rPr lang="ru-RU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попросил котёнок</a:t>
            </a:r>
            <a:endParaRPr lang="ru-RU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7" name="Прямая со стрелкой 66"/>
          <p:cNvCxnSpPr>
            <a:stCxn id="64" idx="2"/>
            <a:endCxn id="6146" idx="3"/>
          </p:cNvCxnSpPr>
          <p:nvPr/>
        </p:nvCxnSpPr>
        <p:spPr>
          <a:xfrm rot="10800000" flipV="1">
            <a:off x="1456204" y="464323"/>
            <a:ext cx="2401416" cy="35719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Овал 69"/>
          <p:cNvSpPr/>
          <p:nvPr/>
        </p:nvSpPr>
        <p:spPr>
          <a:xfrm>
            <a:off x="3571868" y="5786454"/>
            <a:ext cx="928694" cy="42862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Оса!</a:t>
            </a:r>
            <a:endParaRPr lang="ru-RU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1" name="Прямая со стрелкой 70"/>
          <p:cNvCxnSpPr>
            <a:stCxn id="6149" idx="2"/>
            <a:endCxn id="70" idx="0"/>
          </p:cNvCxnSpPr>
          <p:nvPr/>
        </p:nvCxnSpPr>
        <p:spPr>
          <a:xfrm rot="16200000" flipH="1">
            <a:off x="3412222" y="5162460"/>
            <a:ext cx="1105111" cy="14287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70" idx="4"/>
          </p:cNvCxnSpPr>
          <p:nvPr/>
        </p:nvCxnSpPr>
        <p:spPr>
          <a:xfrm rot="16200000" flipH="1">
            <a:off x="3839760" y="6411536"/>
            <a:ext cx="428628" cy="3571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>
            <a:stCxn id="70" idx="4"/>
          </p:cNvCxnSpPr>
          <p:nvPr/>
        </p:nvCxnSpPr>
        <p:spPr>
          <a:xfrm rot="5400000">
            <a:off x="2982505" y="5590000"/>
            <a:ext cx="428628" cy="167879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/>
          <p:nvPr/>
        </p:nvCxnSpPr>
        <p:spPr>
          <a:xfrm rot="16200000" flipV="1">
            <a:off x="2107389" y="6393677"/>
            <a:ext cx="285752" cy="21431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Овал 96"/>
          <p:cNvSpPr/>
          <p:nvPr/>
        </p:nvSpPr>
        <p:spPr>
          <a:xfrm>
            <a:off x="5715008" y="785794"/>
            <a:ext cx="1143008" cy="50006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Испугался осы</a:t>
            </a:r>
            <a:endParaRPr lang="ru-RU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8" name="Овал 97"/>
          <p:cNvSpPr/>
          <p:nvPr/>
        </p:nvSpPr>
        <p:spPr>
          <a:xfrm>
            <a:off x="2285984" y="1285860"/>
            <a:ext cx="1357322" cy="12858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Успокоил котёнка и говорит чтоб тот кричал Котлета!</a:t>
            </a:r>
            <a:endParaRPr lang="ru-RU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500562" y="1428736"/>
            <a:ext cx="1428760" cy="7143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Отказался кричать котлета</a:t>
            </a:r>
            <a:endParaRPr lang="ru-RU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0" name="Прямая со стрелкой 99"/>
          <p:cNvCxnSpPr>
            <a:stCxn id="97" idx="2"/>
            <a:endCxn id="6146" idx="3"/>
          </p:cNvCxnSpPr>
          <p:nvPr/>
        </p:nvCxnSpPr>
        <p:spPr>
          <a:xfrm rot="10800000">
            <a:off x="1456204" y="821513"/>
            <a:ext cx="4258804" cy="21431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99" idx="1"/>
            <a:endCxn id="6146" idx="3"/>
          </p:cNvCxnSpPr>
          <p:nvPr/>
        </p:nvCxnSpPr>
        <p:spPr>
          <a:xfrm rot="16200000" flipV="1">
            <a:off x="2727082" y="-449364"/>
            <a:ext cx="711841" cy="325359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6147" idx="2"/>
            <a:endCxn id="99" idx="6"/>
          </p:cNvCxnSpPr>
          <p:nvPr/>
        </p:nvCxnSpPr>
        <p:spPr>
          <a:xfrm rot="5400000">
            <a:off x="6596920" y="631854"/>
            <a:ext cx="486475" cy="182166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6147" idx="1"/>
            <a:endCxn id="97" idx="6"/>
          </p:cNvCxnSpPr>
          <p:nvPr/>
        </p:nvCxnSpPr>
        <p:spPr>
          <a:xfrm rot="10800000" flipV="1">
            <a:off x="6858016" y="864027"/>
            <a:ext cx="285752" cy="17179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6146" idx="3"/>
            <a:endCxn id="98" idx="2"/>
          </p:cNvCxnSpPr>
          <p:nvPr/>
        </p:nvCxnSpPr>
        <p:spPr>
          <a:xfrm>
            <a:off x="1456204" y="821513"/>
            <a:ext cx="829780" cy="110728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98" idx="5"/>
          </p:cNvCxnSpPr>
          <p:nvPr/>
        </p:nvCxnSpPr>
        <p:spPr>
          <a:xfrm rot="16200000" flipH="1">
            <a:off x="4199861" y="1628100"/>
            <a:ext cx="259751" cy="177041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/>
          <p:nvPr/>
        </p:nvCxnSpPr>
        <p:spPr>
          <a:xfrm flipV="1">
            <a:off x="5214942" y="1428736"/>
            <a:ext cx="2357454" cy="121444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>
            <a:stCxn id="6146" idx="3"/>
          </p:cNvCxnSpPr>
          <p:nvPr/>
        </p:nvCxnSpPr>
        <p:spPr>
          <a:xfrm>
            <a:off x="1456204" y="821513"/>
            <a:ext cx="972656" cy="210742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/>
          <p:nvPr/>
        </p:nvCxnSpPr>
        <p:spPr>
          <a:xfrm flipV="1">
            <a:off x="2428860" y="2928934"/>
            <a:ext cx="928696" cy="1677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Овал 139"/>
          <p:cNvSpPr/>
          <p:nvPr/>
        </p:nvSpPr>
        <p:spPr>
          <a:xfrm>
            <a:off x="3357554" y="2643182"/>
            <a:ext cx="1500198" cy="5715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Кричи Антрекот!</a:t>
            </a:r>
            <a:endParaRPr lang="ru-RU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1" name="Прямая соединительная линия 140"/>
          <p:cNvCxnSpPr/>
          <p:nvPr/>
        </p:nvCxnSpPr>
        <p:spPr>
          <a:xfrm flipV="1">
            <a:off x="4857752" y="2571744"/>
            <a:ext cx="1571636" cy="35719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/>
          <p:nvPr/>
        </p:nvCxnSpPr>
        <p:spPr>
          <a:xfrm flipV="1">
            <a:off x="6429388" y="1428736"/>
            <a:ext cx="1357322" cy="114300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7"/>
          <p:cNvCxnSpPr/>
          <p:nvPr/>
        </p:nvCxnSpPr>
        <p:spPr>
          <a:xfrm rot="5400000" flipH="1" flipV="1">
            <a:off x="6929454" y="2143116"/>
            <a:ext cx="2071702" cy="21431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endCxn id="154" idx="6"/>
          </p:cNvCxnSpPr>
          <p:nvPr/>
        </p:nvCxnSpPr>
        <p:spPr>
          <a:xfrm rot="10800000" flipV="1">
            <a:off x="6929454" y="3302894"/>
            <a:ext cx="928694" cy="55473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Овал 153"/>
          <p:cNvSpPr/>
          <p:nvPr/>
        </p:nvSpPr>
        <p:spPr>
          <a:xfrm>
            <a:off x="5357818" y="3500438"/>
            <a:ext cx="1571636" cy="7143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Антрекот</a:t>
            </a:r>
            <a:r>
              <a:rPr lang="ru-RU" sz="1400" b="1" dirty="0" smtClean="0">
                <a:solidFill>
                  <a:schemeClr val="tx1"/>
                </a:solidFill>
              </a:rPr>
              <a:t>!</a:t>
            </a:r>
            <a:endParaRPr lang="ru-RU" sz="1400" b="1" dirty="0">
              <a:solidFill>
                <a:schemeClr val="tx1"/>
              </a:solidFill>
            </a:endParaRPr>
          </a:p>
        </p:txBody>
      </p:sp>
      <p:cxnSp>
        <p:nvCxnSpPr>
          <p:cNvPr id="156" name="Прямая со стрелкой 155"/>
          <p:cNvCxnSpPr>
            <a:stCxn id="154" idx="2"/>
            <a:endCxn id="6149" idx="3"/>
          </p:cNvCxnSpPr>
          <p:nvPr/>
        </p:nvCxnSpPr>
        <p:spPr>
          <a:xfrm rot="10800000" flipV="1">
            <a:off x="4214810" y="3857628"/>
            <a:ext cx="1143008" cy="26898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Овал 158"/>
          <p:cNvSpPr/>
          <p:nvPr/>
        </p:nvSpPr>
        <p:spPr>
          <a:xfrm>
            <a:off x="4500562" y="4500570"/>
            <a:ext cx="1928826" cy="107157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 грохотом из трубы выпал соседский кот который подслушивал</a:t>
            </a:r>
            <a:endParaRPr lang="ru-RU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5" name="Прямая со стрелкой 174"/>
          <p:cNvCxnSpPr>
            <a:stCxn id="6149" idx="3"/>
            <a:endCxn id="159" idx="1"/>
          </p:cNvCxnSpPr>
          <p:nvPr/>
        </p:nvCxnSpPr>
        <p:spPr>
          <a:xfrm>
            <a:off x="4214810" y="4126610"/>
            <a:ext cx="568222" cy="53088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>
            <a:stCxn id="159" idx="6"/>
            <a:endCxn id="6148" idx="1"/>
          </p:cNvCxnSpPr>
          <p:nvPr/>
        </p:nvCxnSpPr>
        <p:spPr>
          <a:xfrm>
            <a:off x="6429388" y="5036355"/>
            <a:ext cx="428628" cy="52225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/>
          <p:cNvCxnSpPr>
            <a:endCxn id="8" idx="2"/>
          </p:cNvCxnSpPr>
          <p:nvPr/>
        </p:nvCxnSpPr>
        <p:spPr>
          <a:xfrm flipV="1">
            <a:off x="5500694" y="2857496"/>
            <a:ext cx="1214446" cy="42862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64" grpId="0" animBg="1"/>
      <p:bldP spid="70" grpId="0" animBg="1"/>
      <p:bldP spid="97" grpId="0" animBg="1"/>
      <p:bldP spid="98" grpId="0" animBg="1"/>
      <p:bldP spid="99" grpId="0" animBg="1"/>
      <p:bldP spid="140" grpId="0" animBg="1"/>
      <p:bldP spid="154" grpId="0" animBg="1"/>
      <p:bldP spid="1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/>
              <a:t>Диаграмма последовательности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857232"/>
            <a:ext cx="95617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857232"/>
            <a:ext cx="1214446" cy="87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00892" y="642918"/>
            <a:ext cx="1214446" cy="125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488" y="928670"/>
            <a:ext cx="500066" cy="86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Прямая соединительная линия 8"/>
          <p:cNvCxnSpPr/>
          <p:nvPr/>
        </p:nvCxnSpPr>
        <p:spPr>
          <a:xfrm rot="5400000">
            <a:off x="-725403" y="3797180"/>
            <a:ext cx="4071966" cy="4945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989110" y="3725743"/>
            <a:ext cx="4071966" cy="4945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5400000">
            <a:off x="3275126" y="3725743"/>
            <a:ext cx="4071966" cy="4945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5418266" y="3725743"/>
            <a:ext cx="4071966" cy="4945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000364" y="1785926"/>
            <a:ext cx="71438" cy="4286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286380" y="1785926"/>
            <a:ext cx="7143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14" idx="0"/>
            <a:endCxn id="7" idx="2"/>
          </p:cNvCxnSpPr>
          <p:nvPr/>
        </p:nvCxnSpPr>
        <p:spPr>
          <a:xfrm rot="16200000" flipH="1" flipV="1">
            <a:off x="4211978" y="681468"/>
            <a:ext cx="5663" cy="221457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3" idx="3"/>
          </p:cNvCxnSpPr>
          <p:nvPr/>
        </p:nvCxnSpPr>
        <p:spPr>
          <a:xfrm>
            <a:off x="3071802" y="2000240"/>
            <a:ext cx="2214578" cy="7143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3" idx="1"/>
          </p:cNvCxnSpPr>
          <p:nvPr/>
        </p:nvCxnSpPr>
        <p:spPr>
          <a:xfrm rot="10800000" flipV="1">
            <a:off x="1357290" y="2000240"/>
            <a:ext cx="1643074" cy="7144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86116" y="1500174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Простокваша!</a:t>
            </a:r>
            <a:endParaRPr lang="ru-RU" sz="1200" dirty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rot="5400000">
            <a:off x="-725402" y="3797181"/>
            <a:ext cx="4071966" cy="4945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14810" y="1785926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В</a:t>
            </a:r>
            <a:r>
              <a:rPr lang="ru-RU" sz="1200" dirty="0" smtClean="0"/>
              <a:t>аша!</a:t>
            </a:r>
            <a:endParaRPr lang="ru-RU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357290" y="1785926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Ваша!</a:t>
            </a:r>
            <a:endParaRPr lang="ru-RU" sz="1200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1285852" y="2071678"/>
            <a:ext cx="71438" cy="642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 стрелкой 39"/>
          <p:cNvCxnSpPr/>
          <p:nvPr/>
        </p:nvCxnSpPr>
        <p:spPr>
          <a:xfrm rot="10800000">
            <a:off x="1428728" y="2285992"/>
            <a:ext cx="3786216" cy="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85735" y="2071678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Наша!</a:t>
            </a:r>
            <a:endParaRPr lang="ru-RU" sz="1200" dirty="0"/>
          </a:p>
        </p:txBody>
      </p:sp>
      <p:cxnSp>
        <p:nvCxnSpPr>
          <p:cNvPr id="44" name="Прямая со стрелкой 43"/>
          <p:cNvCxnSpPr/>
          <p:nvPr/>
        </p:nvCxnSpPr>
        <p:spPr>
          <a:xfrm>
            <a:off x="1428728" y="2714620"/>
            <a:ext cx="1500993" cy="79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3000364" y="2643182"/>
            <a:ext cx="71438" cy="4286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1643042" y="2428868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Колбаса!</a:t>
            </a:r>
            <a:endParaRPr lang="ru-RU" sz="1200" dirty="0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143240" y="2857496"/>
            <a:ext cx="2071702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rot="10800000">
            <a:off x="1357290" y="2928934"/>
            <a:ext cx="1571636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1285852" y="2857496"/>
            <a:ext cx="71438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5286380" y="2786058"/>
            <a:ext cx="71438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1571604" y="2723373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Оса!</a:t>
            </a:r>
            <a:endParaRPr lang="ru-RU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854022" y="2643182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Оса!</a:t>
            </a:r>
            <a:endParaRPr lang="ru-RU" sz="1200" dirty="0"/>
          </a:p>
        </p:txBody>
      </p:sp>
      <p:cxnSp>
        <p:nvCxnSpPr>
          <p:cNvPr id="62" name="Прямая со стрелкой 61"/>
          <p:cNvCxnSpPr/>
          <p:nvPr/>
        </p:nvCxnSpPr>
        <p:spPr>
          <a:xfrm rot="10800000">
            <a:off x="1428728" y="3214686"/>
            <a:ext cx="3786214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000364" y="2937687"/>
            <a:ext cx="2247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/>
              <a:t>Оса кусается испугался котёнок</a:t>
            </a:r>
            <a:endParaRPr lang="ru-RU" sz="1050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1285852" y="3357562"/>
            <a:ext cx="71438" cy="642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 стрелкой 64"/>
          <p:cNvCxnSpPr/>
          <p:nvPr/>
        </p:nvCxnSpPr>
        <p:spPr>
          <a:xfrm>
            <a:off x="1500166" y="3429000"/>
            <a:ext cx="3714776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467013" y="3214686"/>
            <a:ext cx="27350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/>
              <a:t>      Успокоил котёнка,   кричи котлета</a:t>
            </a:r>
            <a:endParaRPr lang="ru-RU" sz="1050" dirty="0"/>
          </a:p>
        </p:txBody>
      </p:sp>
      <p:cxnSp>
        <p:nvCxnSpPr>
          <p:cNvPr id="70" name="Прямая со стрелкой 69"/>
          <p:cNvCxnSpPr/>
          <p:nvPr/>
        </p:nvCxnSpPr>
        <p:spPr>
          <a:xfrm rot="10800000">
            <a:off x="1357290" y="3643314"/>
            <a:ext cx="3857652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43042" y="3429000"/>
            <a:ext cx="2039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/>
              <a:t>Отказался кричать   котлета</a:t>
            </a:r>
            <a:endParaRPr lang="ru-RU" sz="1050" dirty="0"/>
          </a:p>
        </p:txBody>
      </p:sp>
      <p:cxnSp>
        <p:nvCxnSpPr>
          <p:cNvPr id="75" name="Прямая со стрелкой 74"/>
          <p:cNvCxnSpPr/>
          <p:nvPr/>
        </p:nvCxnSpPr>
        <p:spPr>
          <a:xfrm>
            <a:off x="1428728" y="3929066"/>
            <a:ext cx="3786214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71802" y="3714752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/>
              <a:t>Крикни антрекот</a:t>
            </a:r>
            <a:endParaRPr lang="ru-RU" sz="1050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3000364" y="4214818"/>
            <a:ext cx="71438" cy="4286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5" name="Прямая со стрелкой 84"/>
          <p:cNvCxnSpPr/>
          <p:nvPr/>
        </p:nvCxnSpPr>
        <p:spPr>
          <a:xfrm rot="10800000">
            <a:off x="3143240" y="4286256"/>
            <a:ext cx="2071702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476340" y="4032340"/>
            <a:ext cx="9076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/>
              <a:t>Антрекот!!!</a:t>
            </a:r>
            <a:endParaRPr lang="ru-RU" sz="1050" dirty="0"/>
          </a:p>
        </p:txBody>
      </p:sp>
      <p:cxnSp>
        <p:nvCxnSpPr>
          <p:cNvPr id="90" name="Прямая со стрелкой 89"/>
          <p:cNvCxnSpPr/>
          <p:nvPr/>
        </p:nvCxnSpPr>
        <p:spPr>
          <a:xfrm>
            <a:off x="3143240" y="4572008"/>
            <a:ext cx="4214842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Прямоугольник 90"/>
          <p:cNvSpPr/>
          <p:nvPr/>
        </p:nvSpPr>
        <p:spPr>
          <a:xfrm>
            <a:off x="7429520" y="4500570"/>
            <a:ext cx="71438" cy="142876"/>
          </a:xfrm>
          <a:prstGeom prst="rect">
            <a:avLst/>
          </a:prstGeom>
          <a:solidFill>
            <a:srgbClr val="BF95DF"/>
          </a:solidFill>
          <a:ln>
            <a:solidFill>
              <a:srgbClr val="751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3071802" y="4643446"/>
            <a:ext cx="41419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С грохотом из трубы выпал    соседский кот который </a:t>
            </a:r>
          </a:p>
          <a:p>
            <a:pPr algn="ctr"/>
            <a:r>
              <a:rPr lang="ru-RU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подслушивал   </a:t>
            </a:r>
            <a:endParaRPr lang="ru-RU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Прямоугольник 94"/>
          <p:cNvSpPr/>
          <p:nvPr/>
        </p:nvSpPr>
        <p:spPr>
          <a:xfrm>
            <a:off x="5286380" y="5072074"/>
            <a:ext cx="7143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4" name="Прямая соединительная линия 103"/>
          <p:cNvCxnSpPr/>
          <p:nvPr/>
        </p:nvCxnSpPr>
        <p:spPr>
          <a:xfrm>
            <a:off x="5429256" y="5143512"/>
            <a:ext cx="1928826" cy="158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 rot="5400000">
            <a:off x="7073124" y="5428470"/>
            <a:ext cx="571504" cy="158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/>
          <p:nvPr/>
        </p:nvCxnSpPr>
        <p:spPr>
          <a:xfrm rot="10800000">
            <a:off x="5357818" y="5715016"/>
            <a:ext cx="2000264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450676" y="5181913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Крикнул антрекот и</a:t>
            </a:r>
          </a:p>
          <a:p>
            <a:r>
              <a:rPr lang="ru-RU" sz="1200" dirty="0" smtClean="0"/>
              <a:t> из трубы выпал кот</a:t>
            </a:r>
            <a:endParaRPr lang="ru-RU" sz="12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161</TotalTime>
  <Words>203</Words>
  <Application>Microsoft Office PowerPoint</Application>
  <PresentationFormat>Экран 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Эркер</vt:lpstr>
      <vt:lpstr>Слайд 1</vt:lpstr>
      <vt:lpstr>ХОРОШО СПРЯТАННАЯ КОТЛЕТА</vt:lpstr>
      <vt:lpstr>Диаграмма вариантов использования</vt:lpstr>
      <vt:lpstr>Диаграмма последовательности</vt:lpstr>
      <vt:lpstr>Диаграмма деятельности</vt:lpstr>
      <vt:lpstr>ЭХО</vt:lpstr>
      <vt:lpstr>Слайд 7</vt:lpstr>
      <vt:lpstr>Диаграмма последовательности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Герасимов</dc:creator>
  <cp:lastModifiedBy>Герасимов</cp:lastModifiedBy>
  <cp:revision>22</cp:revision>
  <dcterms:created xsi:type="dcterms:W3CDTF">2016-11-12T09:45:17Z</dcterms:created>
  <dcterms:modified xsi:type="dcterms:W3CDTF">2016-11-12T12:30:15Z</dcterms:modified>
</cp:coreProperties>
</file>