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7.jpg" ContentType="image/png"/>
  <Override PartName="/ppt/media/image12.jpg" ContentType="image/png"/>
  <Override PartName="/ppt/media/image13.jpg" ContentType="image/png"/>
  <Override PartName="/ppt/media/image16.jpg" ContentType="image/png"/>
  <Override PartName="/ppt/media/image27.jpg" ContentType="image/png"/>
  <Override PartName="/ppt/media/image2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howSpecialPlsOnTitleSld="0" strictFirstAndLastChars="0" saveSubsetFonts="1" autoCompressPictures="0">
  <p:sldMasterIdLst>
    <p:sldMasterId id="2147483648" r:id="rId1"/>
  </p:sldMasterIdLst>
  <p:notesMasterIdLst>
    <p:notesMasterId r:id="rId91"/>
  </p:notesMasterIdLst>
  <p:handoutMasterIdLst>
    <p:handoutMasterId r:id="rId92"/>
  </p:handoutMasterIdLst>
  <p:sldIdLst>
    <p:sldId id="332" r:id="rId2"/>
    <p:sldId id="296" r:id="rId3"/>
    <p:sldId id="334" r:id="rId4"/>
    <p:sldId id="307" r:id="rId5"/>
    <p:sldId id="337" r:id="rId6"/>
    <p:sldId id="259" r:id="rId7"/>
    <p:sldId id="333" r:id="rId8"/>
    <p:sldId id="285" r:id="rId9"/>
    <p:sldId id="282" r:id="rId10"/>
    <p:sldId id="267" r:id="rId11"/>
    <p:sldId id="271" r:id="rId12"/>
    <p:sldId id="261" r:id="rId13"/>
    <p:sldId id="274" r:id="rId14"/>
    <p:sldId id="290" r:id="rId15"/>
    <p:sldId id="291" r:id="rId16"/>
    <p:sldId id="292" r:id="rId17"/>
    <p:sldId id="293" r:id="rId18"/>
    <p:sldId id="294" r:id="rId19"/>
    <p:sldId id="295" r:id="rId20"/>
    <p:sldId id="336" r:id="rId21"/>
    <p:sldId id="297" r:id="rId22"/>
    <p:sldId id="276" r:id="rId23"/>
    <p:sldId id="301" r:id="rId24"/>
    <p:sldId id="305" r:id="rId25"/>
    <p:sldId id="306" r:id="rId26"/>
    <p:sldId id="335" r:id="rId27"/>
    <p:sldId id="338" r:id="rId28"/>
    <p:sldId id="339" r:id="rId29"/>
    <p:sldId id="302" r:id="rId30"/>
    <p:sldId id="310" r:id="rId31"/>
    <p:sldId id="269" r:id="rId32"/>
    <p:sldId id="312" r:id="rId33"/>
    <p:sldId id="326" r:id="rId34"/>
    <p:sldId id="327" r:id="rId35"/>
    <p:sldId id="331" r:id="rId36"/>
    <p:sldId id="321" r:id="rId37"/>
    <p:sldId id="322" r:id="rId38"/>
    <p:sldId id="323" r:id="rId39"/>
    <p:sldId id="325" r:id="rId40"/>
    <p:sldId id="329" r:id="rId41"/>
    <p:sldId id="330" r:id="rId42"/>
    <p:sldId id="272" r:id="rId43"/>
    <p:sldId id="314" r:id="rId44"/>
    <p:sldId id="315" r:id="rId45"/>
    <p:sldId id="316" r:id="rId46"/>
    <p:sldId id="317" r:id="rId47"/>
    <p:sldId id="318" r:id="rId48"/>
    <p:sldId id="319" r:id="rId49"/>
    <p:sldId id="320" r:id="rId50"/>
    <p:sldId id="328" r:id="rId51"/>
    <p:sldId id="340" r:id="rId52"/>
    <p:sldId id="303"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6" r:id="rId66"/>
    <p:sldId id="353" r:id="rId67"/>
    <p:sldId id="354" r:id="rId68"/>
    <p:sldId id="355" r:id="rId69"/>
    <p:sldId id="304" r:id="rId70"/>
    <p:sldId id="357" r:id="rId71"/>
    <p:sldId id="358" r:id="rId72"/>
    <p:sldId id="359" r:id="rId73"/>
    <p:sldId id="365" r:id="rId74"/>
    <p:sldId id="360" r:id="rId75"/>
    <p:sldId id="364" r:id="rId76"/>
    <p:sldId id="370" r:id="rId77"/>
    <p:sldId id="371" r:id="rId78"/>
    <p:sldId id="366" r:id="rId79"/>
    <p:sldId id="361" r:id="rId80"/>
    <p:sldId id="367" r:id="rId81"/>
    <p:sldId id="373" r:id="rId82"/>
    <p:sldId id="372" r:id="rId83"/>
    <p:sldId id="369" r:id="rId84"/>
    <p:sldId id="362" r:id="rId85"/>
    <p:sldId id="368" r:id="rId86"/>
    <p:sldId id="374" r:id="rId87"/>
    <p:sldId id="375" r:id="rId88"/>
    <p:sldId id="363" r:id="rId89"/>
    <p:sldId id="376" r:id="rId90"/>
  </p:sldIdLst>
  <p:sldSz cx="24384000" cy="13716000"/>
  <p:notesSz cx="6858000" cy="9144000"/>
  <p:defaultTextStyle>
    <a:defPPr>
      <a:defRPr lang="en-US"/>
    </a:defPPr>
    <a:lvl1pPr algn="l" defTabSz="825500" rtl="0" eaLnBrk="0" fontAlgn="base" hangingPunct="0">
      <a:spcBef>
        <a:spcPct val="0"/>
      </a:spcBef>
      <a:spcAft>
        <a:spcPct val="0"/>
      </a:spcAft>
      <a:defRPr sz="2000" kern="1200">
        <a:solidFill>
          <a:srgbClr val="74808C"/>
        </a:solidFill>
        <a:latin typeface="Poppins"/>
        <a:ea typeface="Poppins"/>
        <a:cs typeface="Poppins"/>
        <a:sym typeface="Poppins"/>
      </a:defRPr>
    </a:lvl1pPr>
    <a:lvl2pPr marL="457200" indent="-228600" algn="l" defTabSz="825500" rtl="0" eaLnBrk="0" fontAlgn="base" hangingPunct="0">
      <a:spcBef>
        <a:spcPct val="0"/>
      </a:spcBef>
      <a:spcAft>
        <a:spcPct val="0"/>
      </a:spcAft>
      <a:defRPr sz="2000" kern="1200">
        <a:solidFill>
          <a:srgbClr val="74808C"/>
        </a:solidFill>
        <a:latin typeface="Poppins"/>
        <a:ea typeface="Poppins"/>
        <a:cs typeface="Poppins"/>
        <a:sym typeface="Poppins"/>
      </a:defRPr>
    </a:lvl2pPr>
    <a:lvl3pPr marL="914400" indent="-457200" algn="l" defTabSz="825500" rtl="0" eaLnBrk="0" fontAlgn="base" hangingPunct="0">
      <a:spcBef>
        <a:spcPct val="0"/>
      </a:spcBef>
      <a:spcAft>
        <a:spcPct val="0"/>
      </a:spcAft>
      <a:defRPr sz="2000" kern="1200">
        <a:solidFill>
          <a:srgbClr val="74808C"/>
        </a:solidFill>
        <a:latin typeface="Poppins"/>
        <a:ea typeface="Poppins"/>
        <a:cs typeface="Poppins"/>
        <a:sym typeface="Poppins"/>
      </a:defRPr>
    </a:lvl3pPr>
    <a:lvl4pPr marL="1371600" indent="-685800" algn="l" defTabSz="825500" rtl="0" eaLnBrk="0" fontAlgn="base" hangingPunct="0">
      <a:spcBef>
        <a:spcPct val="0"/>
      </a:spcBef>
      <a:spcAft>
        <a:spcPct val="0"/>
      </a:spcAft>
      <a:defRPr sz="2000" kern="1200">
        <a:solidFill>
          <a:srgbClr val="74808C"/>
        </a:solidFill>
        <a:latin typeface="Poppins"/>
        <a:ea typeface="Poppins"/>
        <a:cs typeface="Poppins"/>
        <a:sym typeface="Poppins"/>
      </a:defRPr>
    </a:lvl4pPr>
    <a:lvl5pPr marL="1828800" indent="-914400" algn="l" defTabSz="825500" rtl="0" eaLnBrk="0" fontAlgn="base" hangingPunct="0">
      <a:spcBef>
        <a:spcPct val="0"/>
      </a:spcBef>
      <a:spcAft>
        <a:spcPct val="0"/>
      </a:spcAft>
      <a:defRPr sz="2000" kern="1200">
        <a:solidFill>
          <a:srgbClr val="74808C"/>
        </a:solidFill>
        <a:latin typeface="Poppins"/>
        <a:ea typeface="Poppins"/>
        <a:cs typeface="Poppins"/>
        <a:sym typeface="Poppins"/>
      </a:defRPr>
    </a:lvl5pPr>
    <a:lvl6pPr marL="2286000" algn="l" defTabSz="914400" rtl="0" eaLnBrk="1" latinLnBrk="0" hangingPunct="1">
      <a:defRPr sz="2000" kern="1200">
        <a:solidFill>
          <a:srgbClr val="74808C"/>
        </a:solidFill>
        <a:latin typeface="Poppins"/>
        <a:ea typeface="Poppins"/>
        <a:cs typeface="Poppins"/>
        <a:sym typeface="Poppins"/>
      </a:defRPr>
    </a:lvl6pPr>
    <a:lvl7pPr marL="2743200" algn="l" defTabSz="914400" rtl="0" eaLnBrk="1" latinLnBrk="0" hangingPunct="1">
      <a:defRPr sz="2000" kern="1200">
        <a:solidFill>
          <a:srgbClr val="74808C"/>
        </a:solidFill>
        <a:latin typeface="Poppins"/>
        <a:ea typeface="Poppins"/>
        <a:cs typeface="Poppins"/>
        <a:sym typeface="Poppins"/>
      </a:defRPr>
    </a:lvl7pPr>
    <a:lvl8pPr marL="3200400" algn="l" defTabSz="914400" rtl="0" eaLnBrk="1" latinLnBrk="0" hangingPunct="1">
      <a:defRPr sz="2000" kern="1200">
        <a:solidFill>
          <a:srgbClr val="74808C"/>
        </a:solidFill>
        <a:latin typeface="Poppins"/>
        <a:ea typeface="Poppins"/>
        <a:cs typeface="Poppins"/>
        <a:sym typeface="Poppins"/>
      </a:defRPr>
    </a:lvl8pPr>
    <a:lvl9pPr marL="3657600" algn="l" defTabSz="914400" rtl="0" eaLnBrk="1" latinLnBrk="0" hangingPunct="1">
      <a:defRPr sz="2000" kern="1200">
        <a:solidFill>
          <a:srgbClr val="74808C"/>
        </a:solidFill>
        <a:latin typeface="Poppins"/>
        <a:ea typeface="Poppins"/>
        <a:cs typeface="Poppins"/>
        <a:sym typeface="Poppi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E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70" autoAdjust="0"/>
    <p:restoredTop sz="92743"/>
  </p:normalViewPr>
  <p:slideViewPr>
    <p:cSldViewPr showGuides="1">
      <p:cViewPr varScale="1">
        <p:scale>
          <a:sx n="44" d="100"/>
          <a:sy n="44" d="100"/>
        </p:scale>
        <p:origin x="72" y="348"/>
      </p:cViewPr>
      <p:guideLst/>
    </p:cSldViewPr>
  </p:slideViewPr>
  <p:outlineViewPr>
    <p:cViewPr>
      <p:scale>
        <a:sx n="33" d="100"/>
        <a:sy n="33" d="100"/>
      </p:scale>
      <p:origin x="0" y="-923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C213A7-16A5-814C-ACBA-BE16E4DF58EB}"/>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a:defRPr sz="1200">
                <a:latin typeface="Poppins" charset="0"/>
                <a:ea typeface="Poppins" charset="0"/>
                <a:cs typeface="Poppins" charset="0"/>
                <a:sym typeface="Poppins" charset="0"/>
              </a:defRPr>
            </a:lvl1pPr>
          </a:lstStyle>
          <a:p>
            <a:pPr>
              <a:defRPr/>
            </a:pPr>
            <a:endParaRPr lang="en-US" altLang="en-US"/>
          </a:p>
        </p:txBody>
      </p:sp>
      <p:sp>
        <p:nvSpPr>
          <p:cNvPr id="3" name="Date Placeholder 2">
            <a:extLst>
              <a:ext uri="{FF2B5EF4-FFF2-40B4-BE49-F238E27FC236}">
                <a16:creationId xmlns:a16="http://schemas.microsoft.com/office/drawing/2014/main" id="{516422B8-D0B5-C14E-85D3-97F52CA0183B}"/>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a:defRPr sz="1200">
                <a:latin typeface="Poppins" charset="0"/>
                <a:ea typeface="Poppins" charset="0"/>
                <a:cs typeface="Poppins" charset="0"/>
                <a:sym typeface="Poppins" charset="0"/>
              </a:defRPr>
            </a:lvl1pPr>
          </a:lstStyle>
          <a:p>
            <a:pPr>
              <a:defRPr/>
            </a:pPr>
            <a:fld id="{BF59EEA6-3575-CE47-9761-A9B9B87DFB1E}" type="datetimeFigureOut">
              <a:rPr lang="en-US" altLang="en-US"/>
              <a:pPr>
                <a:defRPr/>
              </a:pPr>
              <a:t>4/28/2018</a:t>
            </a:fld>
            <a:endParaRPr lang="en-US" altLang="en-US"/>
          </a:p>
        </p:txBody>
      </p:sp>
      <p:sp>
        <p:nvSpPr>
          <p:cNvPr id="4" name="Footer Placeholder 3">
            <a:extLst>
              <a:ext uri="{FF2B5EF4-FFF2-40B4-BE49-F238E27FC236}">
                <a16:creationId xmlns:a16="http://schemas.microsoft.com/office/drawing/2014/main" id="{CEABF994-FBF7-314B-977A-1FCCA773AEF3}"/>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a:defRPr sz="1200">
                <a:latin typeface="Poppins" charset="0"/>
                <a:ea typeface="Poppins" charset="0"/>
                <a:cs typeface="Poppins" charset="0"/>
                <a:sym typeface="Poppins" charset="0"/>
              </a:defRPr>
            </a:lvl1pPr>
          </a:lstStyle>
          <a:p>
            <a:pPr>
              <a:defRPr/>
            </a:pPr>
            <a:endParaRPr lang="en-US" altLang="en-US"/>
          </a:p>
        </p:txBody>
      </p:sp>
      <p:sp>
        <p:nvSpPr>
          <p:cNvPr id="5" name="Slide Number Placeholder 4">
            <a:extLst>
              <a:ext uri="{FF2B5EF4-FFF2-40B4-BE49-F238E27FC236}">
                <a16:creationId xmlns:a16="http://schemas.microsoft.com/office/drawing/2014/main" id="{E9A33402-169A-3146-B33E-FB0BD903999F}"/>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a:defRPr sz="1200">
                <a:latin typeface="Poppins" charset="0"/>
                <a:ea typeface="Poppins" charset="0"/>
                <a:cs typeface="Poppins" charset="0"/>
                <a:sym typeface="Poppins" charset="0"/>
              </a:defRPr>
            </a:lvl1pPr>
          </a:lstStyle>
          <a:p>
            <a:pPr>
              <a:defRPr/>
            </a:pPr>
            <a:fld id="{C82D4C2D-640D-334B-92FD-B5792F6CB1A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0355D674-1AE1-6648-AC93-372A81D62FE3}"/>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sp>
      <p:sp>
        <p:nvSpPr>
          <p:cNvPr id="4098" name="Rectangle 2">
            <a:extLst>
              <a:ext uri="{FF2B5EF4-FFF2-40B4-BE49-F238E27FC236}">
                <a16:creationId xmlns:a16="http://schemas.microsoft.com/office/drawing/2014/main" id="{55895CDA-C751-6E41-BB8C-E18260B9A31E}"/>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x-none" altLang="x-none" noProof="0">
                <a:sym typeface="Helvetica Neue" charset="0"/>
              </a:rPr>
              <a:t>Click to edit Master text styles</a:t>
            </a:r>
          </a:p>
          <a:p>
            <a:pPr lvl="1"/>
            <a:r>
              <a:rPr lang="x-none" altLang="x-none" noProof="0">
                <a:sym typeface="Helvetica Neue" charset="0"/>
              </a:rPr>
              <a:t>Second level</a:t>
            </a:r>
          </a:p>
          <a:p>
            <a:pPr lvl="2"/>
            <a:r>
              <a:rPr lang="x-none" altLang="x-none" noProof="0">
                <a:sym typeface="Helvetica Neue" charset="0"/>
              </a:rPr>
              <a:t>Third level</a:t>
            </a:r>
          </a:p>
          <a:p>
            <a:pPr lvl="3"/>
            <a:r>
              <a:rPr lang="x-none" altLang="x-none" noProof="0">
                <a:sym typeface="Helvetica Neue" charset="0"/>
              </a:rPr>
              <a:t>Fourth level</a:t>
            </a:r>
          </a:p>
          <a:p>
            <a:pPr lvl="4"/>
            <a:r>
              <a:rPr lang="x-none" altLang="x-none" noProof="0">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panose="02000503000000020004" pitchFamily="2"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panose="02000503000000020004" pitchFamily="2"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panose="02000503000000020004" pitchFamily="2"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panose="02000503000000020004" pitchFamily="2"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panose="02000503000000020004" pitchFamily="2"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1713" y="1729334"/>
            <a:ext cx="19504148" cy="2178050"/>
          </a:xfrm>
        </p:spPr>
        <p:txBody>
          <a:bodyPr/>
          <a:lstStyle>
            <a:lvl1pPr>
              <a:lnSpc>
                <a:spcPct val="100000"/>
              </a:lnSpc>
              <a:defRPr b="1" i="0">
                <a:solidFill>
                  <a:schemeClr val="bg1"/>
                </a:solidFill>
                <a:latin typeface="Montserrat Semi" charset="0"/>
                <a:ea typeface="Montserrat Semi" charset="0"/>
                <a:cs typeface="Montserrat Semi" charset="0"/>
              </a:defRPr>
            </a:lvl1pPr>
          </a:lstStyle>
          <a:p>
            <a:r>
              <a:rPr lang="en-US"/>
              <a:t>Click to edit Master title style</a:t>
            </a:r>
          </a:p>
        </p:txBody>
      </p:sp>
      <p:sp>
        <p:nvSpPr>
          <p:cNvPr id="3" name="Content Placeholder 2"/>
          <p:cNvSpPr>
            <a:spLocks noGrp="1"/>
          </p:cNvSpPr>
          <p:nvPr>
            <p:ph idx="1"/>
          </p:nvPr>
        </p:nvSpPr>
        <p:spPr>
          <a:xfrm>
            <a:off x="2271713" y="4121696"/>
            <a:ext cx="20477162" cy="7019925"/>
          </a:xfrm>
        </p:spPr>
        <p:txBody>
          <a:bodyPr/>
          <a:lstStyle>
            <a:lvl1pPr algn="just">
              <a:lnSpc>
                <a:spcPct val="180000"/>
              </a:lnSpc>
              <a:defRPr sz="2200"/>
            </a:lvl1pPr>
            <a:lvl2pPr algn="just">
              <a:lnSpc>
                <a:spcPct val="180000"/>
              </a:lnSpc>
              <a:defRPr sz="2200"/>
            </a:lvl2pPr>
            <a:lvl3pPr algn="just">
              <a:lnSpc>
                <a:spcPct val="180000"/>
              </a:lnSpc>
              <a:defRPr sz="2200"/>
            </a:lvl3pPr>
            <a:lvl4pPr algn="just">
              <a:lnSpc>
                <a:spcPct val="180000"/>
              </a:lnSpc>
              <a:defRPr sz="2200"/>
            </a:lvl4pPr>
            <a:lvl5pPr algn="just">
              <a:lnSpc>
                <a:spcPct val="180000"/>
              </a:lnSpc>
              <a:defRPr sz="22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4">
            <a:extLst>
              <a:ext uri="{FF2B5EF4-FFF2-40B4-BE49-F238E27FC236}">
                <a16:creationId xmlns:a16="http://schemas.microsoft.com/office/drawing/2014/main" id="{35F016E1-9677-EB43-9584-D1E1AD4155C4}"/>
              </a:ext>
            </a:extLst>
          </p:cNvPr>
          <p:cNvSpPr>
            <a:spLocks noGrp="1"/>
          </p:cNvSpPr>
          <p:nvPr>
            <p:ph type="sldNum" sz="quarter" idx="10"/>
          </p:nvPr>
        </p:nvSpPr>
        <p:spPr>
          <a:xfrm>
            <a:off x="22488525" y="11960344"/>
            <a:ext cx="895350" cy="482600"/>
          </a:xfrm>
          <a:prstGeom prst="rect">
            <a:avLst/>
          </a:prstGeom>
        </p:spPr>
        <p:txBody>
          <a:bodyPr/>
          <a:lstStyle>
            <a:lvl1pPr>
              <a:defRPr b="0" i="0">
                <a:solidFill>
                  <a:schemeClr val="accent2"/>
                </a:solidFill>
                <a:latin typeface="Montserrat" charset="0"/>
                <a:ea typeface="Barlow Medium" pitchFamily="2" charset="0"/>
                <a:cs typeface="Barlow Medium" pitchFamily="2" charset="0"/>
                <a:sym typeface="Poppins" charset="0"/>
              </a:defRPr>
            </a:lvl1pPr>
          </a:lstStyle>
          <a:p>
            <a:pPr>
              <a:defRPr/>
            </a:pPr>
            <a:fld id="{CDE451A0-47B6-574D-A8E6-A6979ECF6B5F}" type="slidenum">
              <a:rPr lang="x-none" altLang="x-none" smtClean="0"/>
              <a:pPr>
                <a:defRPr/>
              </a:pPr>
              <a:t>‹#›</a:t>
            </a:fld>
            <a:endParaRPr lang="x-none" altLang="x-none"/>
          </a:p>
        </p:txBody>
      </p:sp>
      <p:grpSp>
        <p:nvGrpSpPr>
          <p:cNvPr id="7" name="Группа 6">
            <a:extLst>
              <a:ext uri="{FF2B5EF4-FFF2-40B4-BE49-F238E27FC236}">
                <a16:creationId xmlns:a16="http://schemas.microsoft.com/office/drawing/2014/main" id="{8B08124F-BC10-C643-95F4-2B39763C0E72}"/>
              </a:ext>
            </a:extLst>
          </p:cNvPr>
          <p:cNvGrpSpPr/>
          <p:nvPr userDrawn="1"/>
        </p:nvGrpSpPr>
        <p:grpSpPr>
          <a:xfrm>
            <a:off x="1678832" y="11965258"/>
            <a:ext cx="3523291" cy="610697"/>
            <a:chOff x="1678832" y="11965258"/>
            <a:chExt cx="3523291" cy="610697"/>
          </a:xfrm>
        </p:grpSpPr>
        <p:sp>
          <p:nvSpPr>
            <p:cNvPr id="8" name="Полилиния 7">
              <a:extLst>
                <a:ext uri="{FF2B5EF4-FFF2-40B4-BE49-F238E27FC236}">
                  <a16:creationId xmlns:a16="http://schemas.microsoft.com/office/drawing/2014/main" id="{97254E06-13C2-7245-8257-C5104ED9A9D6}"/>
                </a:ext>
              </a:extLst>
            </p:cNvPr>
            <p:cNvSpPr/>
            <p:nvPr/>
          </p:nvSpPr>
          <p:spPr>
            <a:xfrm>
              <a:off x="1678832" y="11995240"/>
              <a:ext cx="718238" cy="474547"/>
            </a:xfrm>
            <a:custGeom>
              <a:avLst/>
              <a:gdLst>
                <a:gd name="connsiteX0" fmla="*/ 109680 w 1168953"/>
                <a:gd name="connsiteY0" fmla="*/ 0 h 772339"/>
                <a:gd name="connsiteX1" fmla="*/ 1059273 w 1168953"/>
                <a:gd name="connsiteY1" fmla="*/ 0 h 772339"/>
                <a:gd name="connsiteX2" fmla="*/ 1168953 w 1168953"/>
                <a:gd name="connsiteY2" fmla="*/ 109680 h 772339"/>
                <a:gd name="connsiteX3" fmla="*/ 1168953 w 1168953"/>
                <a:gd name="connsiteY3" fmla="*/ 662659 h 772339"/>
                <a:gd name="connsiteX4" fmla="*/ 1059273 w 1168953"/>
                <a:gd name="connsiteY4" fmla="*/ 772339 h 772339"/>
                <a:gd name="connsiteX5" fmla="*/ 109680 w 1168953"/>
                <a:gd name="connsiteY5" fmla="*/ 772339 h 772339"/>
                <a:gd name="connsiteX6" fmla="*/ 0 w 1168953"/>
                <a:gd name="connsiteY6" fmla="*/ 662659 h 772339"/>
                <a:gd name="connsiteX7" fmla="*/ 0 w 1168953"/>
                <a:gd name="connsiteY7" fmla="*/ 109680 h 772339"/>
                <a:gd name="connsiteX8" fmla="*/ 109680 w 1168953"/>
                <a:gd name="connsiteY8" fmla="*/ 0 h 772339"/>
                <a:gd name="connsiteX9" fmla="*/ 482977 w 1168953"/>
                <a:gd name="connsiteY9" fmla="*/ 108311 h 772339"/>
                <a:gd name="connsiteX10" fmla="*/ 433694 w 1168953"/>
                <a:gd name="connsiteY10" fmla="*/ 122283 h 772339"/>
                <a:gd name="connsiteX11" fmla="*/ 412745 w 1168953"/>
                <a:gd name="connsiteY11" fmla="*/ 151928 h 772339"/>
                <a:gd name="connsiteX12" fmla="*/ 417206 w 1168953"/>
                <a:gd name="connsiteY12" fmla="*/ 196529 h 772339"/>
                <a:gd name="connsiteX13" fmla="*/ 439309 w 1168953"/>
                <a:gd name="connsiteY13" fmla="*/ 209560 h 772339"/>
                <a:gd name="connsiteX14" fmla="*/ 462156 w 1168953"/>
                <a:gd name="connsiteY14" fmla="*/ 212471 h 772339"/>
                <a:gd name="connsiteX15" fmla="*/ 508977 w 1168953"/>
                <a:gd name="connsiteY15" fmla="*/ 199552 h 772339"/>
                <a:gd name="connsiteX16" fmla="*/ 534901 w 1168953"/>
                <a:gd name="connsiteY16" fmla="*/ 167914 h 772339"/>
                <a:gd name="connsiteX17" fmla="*/ 536849 w 1168953"/>
                <a:gd name="connsiteY17" fmla="*/ 146823 h 772339"/>
                <a:gd name="connsiteX18" fmla="*/ 530490 w 1168953"/>
                <a:gd name="connsiteY18" fmla="*/ 126246 h 772339"/>
                <a:gd name="connsiteX19" fmla="*/ 500849 w 1168953"/>
                <a:gd name="connsiteY19" fmla="*/ 110393 h 772339"/>
                <a:gd name="connsiteX20" fmla="*/ 482977 w 1168953"/>
                <a:gd name="connsiteY20" fmla="*/ 108311 h 772339"/>
                <a:gd name="connsiteX21" fmla="*/ 423514 w 1168953"/>
                <a:gd name="connsiteY21" fmla="*/ 258528 h 772339"/>
                <a:gd name="connsiteX22" fmla="*/ 410155 w 1168953"/>
                <a:gd name="connsiteY22" fmla="*/ 259536 h 772339"/>
                <a:gd name="connsiteX23" fmla="*/ 364411 w 1168953"/>
                <a:gd name="connsiteY23" fmla="*/ 279038 h 772339"/>
                <a:gd name="connsiteX24" fmla="*/ 341744 w 1168953"/>
                <a:gd name="connsiteY24" fmla="*/ 310004 h 772339"/>
                <a:gd name="connsiteX25" fmla="*/ 320666 w 1168953"/>
                <a:gd name="connsiteY25" fmla="*/ 367592 h 772339"/>
                <a:gd name="connsiteX26" fmla="*/ 331872 w 1168953"/>
                <a:gd name="connsiteY26" fmla="*/ 367525 h 772339"/>
                <a:gd name="connsiteX27" fmla="*/ 349180 w 1168953"/>
                <a:gd name="connsiteY27" fmla="*/ 321535 h 772339"/>
                <a:gd name="connsiteX28" fmla="*/ 356846 w 1168953"/>
                <a:gd name="connsiteY28" fmla="*/ 307429 h 772339"/>
                <a:gd name="connsiteX29" fmla="*/ 365847 w 1168953"/>
                <a:gd name="connsiteY29" fmla="*/ 297241 h 772339"/>
                <a:gd name="connsiteX30" fmla="*/ 384283 w 1168953"/>
                <a:gd name="connsiteY30" fmla="*/ 295472 h 772339"/>
                <a:gd name="connsiteX31" fmla="*/ 388129 w 1168953"/>
                <a:gd name="connsiteY31" fmla="*/ 304160 h 772339"/>
                <a:gd name="connsiteX32" fmla="*/ 387565 w 1168953"/>
                <a:gd name="connsiteY32" fmla="*/ 309825 h 772339"/>
                <a:gd name="connsiteX33" fmla="*/ 385744 w 1168953"/>
                <a:gd name="connsiteY33" fmla="*/ 316116 h 772339"/>
                <a:gd name="connsiteX34" fmla="*/ 324307 w 1168953"/>
                <a:gd name="connsiteY34" fmla="*/ 500949 h 772339"/>
                <a:gd name="connsiteX35" fmla="*/ 358308 w 1168953"/>
                <a:gd name="connsiteY35" fmla="*/ 585674 h 772339"/>
                <a:gd name="connsiteX36" fmla="*/ 392026 w 1168953"/>
                <a:gd name="connsiteY36" fmla="*/ 589055 h 772339"/>
                <a:gd name="connsiteX37" fmla="*/ 423181 w 1168953"/>
                <a:gd name="connsiteY37" fmla="*/ 582450 h 772339"/>
                <a:gd name="connsiteX38" fmla="*/ 467669 w 1168953"/>
                <a:gd name="connsiteY38" fmla="*/ 534512 h 772339"/>
                <a:gd name="connsiteX39" fmla="*/ 485566 w 1168953"/>
                <a:gd name="connsiteY39" fmla="*/ 482902 h 772339"/>
                <a:gd name="connsiteX40" fmla="*/ 474233 w 1168953"/>
                <a:gd name="connsiteY40" fmla="*/ 482902 h 772339"/>
                <a:gd name="connsiteX41" fmla="*/ 454592 w 1168953"/>
                <a:gd name="connsiteY41" fmla="*/ 533930 h 772339"/>
                <a:gd name="connsiteX42" fmla="*/ 443130 w 1168953"/>
                <a:gd name="connsiteY42" fmla="*/ 548797 h 772339"/>
                <a:gd name="connsiteX43" fmla="*/ 432873 w 1168953"/>
                <a:gd name="connsiteY43" fmla="*/ 554775 h 772339"/>
                <a:gd name="connsiteX44" fmla="*/ 422873 w 1168953"/>
                <a:gd name="connsiteY44" fmla="*/ 553454 h 772339"/>
                <a:gd name="connsiteX45" fmla="*/ 419540 w 1168953"/>
                <a:gd name="connsiteY45" fmla="*/ 544632 h 772339"/>
                <a:gd name="connsiteX46" fmla="*/ 421104 w 1168953"/>
                <a:gd name="connsiteY46" fmla="*/ 533930 h 772339"/>
                <a:gd name="connsiteX47" fmla="*/ 487823 w 1168953"/>
                <a:gd name="connsiteY47" fmla="*/ 333558 h 772339"/>
                <a:gd name="connsiteX48" fmla="*/ 486874 w 1168953"/>
                <a:gd name="connsiteY48" fmla="*/ 293659 h 772339"/>
                <a:gd name="connsiteX49" fmla="*/ 463335 w 1168953"/>
                <a:gd name="connsiteY49" fmla="*/ 266141 h 772339"/>
                <a:gd name="connsiteX50" fmla="*/ 436848 w 1168953"/>
                <a:gd name="connsiteY50" fmla="*/ 259043 h 772339"/>
                <a:gd name="connsiteX51" fmla="*/ 423514 w 1168953"/>
                <a:gd name="connsiteY51" fmla="*/ 258528 h 772339"/>
                <a:gd name="connsiteX52" fmla="*/ 625081 w 1168953"/>
                <a:gd name="connsiteY52" fmla="*/ 258775 h 772339"/>
                <a:gd name="connsiteX53" fmla="*/ 594312 w 1168953"/>
                <a:gd name="connsiteY53" fmla="*/ 262312 h 772339"/>
                <a:gd name="connsiteX54" fmla="*/ 563286 w 1168953"/>
                <a:gd name="connsiteY54" fmla="*/ 279687 h 772339"/>
                <a:gd name="connsiteX55" fmla="*/ 551080 w 1168953"/>
                <a:gd name="connsiteY55" fmla="*/ 294845 h 772339"/>
                <a:gd name="connsiteX56" fmla="*/ 542131 w 1168953"/>
                <a:gd name="connsiteY56" fmla="*/ 313541 h 772339"/>
                <a:gd name="connsiteX57" fmla="*/ 522618 w 1168953"/>
                <a:gd name="connsiteY57" fmla="*/ 367480 h 772339"/>
                <a:gd name="connsiteX58" fmla="*/ 533695 w 1168953"/>
                <a:gd name="connsiteY58" fmla="*/ 367860 h 772339"/>
                <a:gd name="connsiteX59" fmla="*/ 544208 w 1168953"/>
                <a:gd name="connsiteY59" fmla="*/ 339335 h 772339"/>
                <a:gd name="connsiteX60" fmla="*/ 557055 w 1168953"/>
                <a:gd name="connsiteY60" fmla="*/ 311280 h 772339"/>
                <a:gd name="connsiteX61" fmla="*/ 569824 w 1168953"/>
                <a:gd name="connsiteY61" fmla="*/ 295674 h 772339"/>
                <a:gd name="connsiteX62" fmla="*/ 587748 w 1168953"/>
                <a:gd name="connsiteY62" fmla="*/ 295786 h 772339"/>
                <a:gd name="connsiteX63" fmla="*/ 589594 w 1168953"/>
                <a:gd name="connsiteY63" fmla="*/ 302906 h 772339"/>
                <a:gd name="connsiteX64" fmla="*/ 587953 w 1168953"/>
                <a:gd name="connsiteY64" fmla="*/ 311638 h 772339"/>
                <a:gd name="connsiteX65" fmla="*/ 512541 w 1168953"/>
                <a:gd name="connsiteY65" fmla="*/ 580390 h 772339"/>
                <a:gd name="connsiteX66" fmla="*/ 619287 w 1168953"/>
                <a:gd name="connsiteY66" fmla="*/ 580390 h 772339"/>
                <a:gd name="connsiteX67" fmla="*/ 650569 w 1168953"/>
                <a:gd name="connsiteY67" fmla="*/ 479566 h 772339"/>
                <a:gd name="connsiteX68" fmla="*/ 688570 w 1168953"/>
                <a:gd name="connsiteY68" fmla="*/ 386221 h 772339"/>
                <a:gd name="connsiteX69" fmla="*/ 727340 w 1168953"/>
                <a:gd name="connsiteY69" fmla="*/ 316989 h 772339"/>
                <a:gd name="connsiteX70" fmla="*/ 744648 w 1168953"/>
                <a:gd name="connsiteY70" fmla="*/ 299256 h 772339"/>
                <a:gd name="connsiteX71" fmla="*/ 758879 w 1168953"/>
                <a:gd name="connsiteY71" fmla="*/ 297622 h 772339"/>
                <a:gd name="connsiteX72" fmla="*/ 760879 w 1168953"/>
                <a:gd name="connsiteY72" fmla="*/ 304921 h 772339"/>
                <a:gd name="connsiteX73" fmla="*/ 757237 w 1168953"/>
                <a:gd name="connsiteY73" fmla="*/ 324244 h 772339"/>
                <a:gd name="connsiteX74" fmla="*/ 700031 w 1168953"/>
                <a:gd name="connsiteY74" fmla="*/ 497053 h 772339"/>
                <a:gd name="connsiteX75" fmla="*/ 694442 w 1168953"/>
                <a:gd name="connsiteY75" fmla="*/ 540042 h 772339"/>
                <a:gd name="connsiteX76" fmla="*/ 703878 w 1168953"/>
                <a:gd name="connsiteY76" fmla="*/ 567426 h 772339"/>
                <a:gd name="connsiteX77" fmla="*/ 742186 w 1168953"/>
                <a:gd name="connsiteY77" fmla="*/ 588495 h 772339"/>
                <a:gd name="connsiteX78" fmla="*/ 788084 w 1168953"/>
                <a:gd name="connsiteY78" fmla="*/ 586301 h 772339"/>
                <a:gd name="connsiteX79" fmla="*/ 819546 w 1168953"/>
                <a:gd name="connsiteY79" fmla="*/ 567986 h 772339"/>
                <a:gd name="connsiteX80" fmla="*/ 841572 w 1168953"/>
                <a:gd name="connsiteY80" fmla="*/ 535878 h 772339"/>
                <a:gd name="connsiteX81" fmla="*/ 859495 w 1168953"/>
                <a:gd name="connsiteY81" fmla="*/ 483596 h 772339"/>
                <a:gd name="connsiteX82" fmla="*/ 848547 w 1168953"/>
                <a:gd name="connsiteY82" fmla="*/ 482521 h 772339"/>
                <a:gd name="connsiteX83" fmla="*/ 830110 w 1168953"/>
                <a:gd name="connsiteY83" fmla="*/ 530661 h 772339"/>
                <a:gd name="connsiteX84" fmla="*/ 818982 w 1168953"/>
                <a:gd name="connsiteY84" fmla="*/ 547476 h 772339"/>
                <a:gd name="connsiteX85" fmla="*/ 809161 w 1168953"/>
                <a:gd name="connsiteY85" fmla="*/ 553701 h 772339"/>
                <a:gd name="connsiteX86" fmla="*/ 796879 w 1168953"/>
                <a:gd name="connsiteY86" fmla="*/ 552872 h 772339"/>
                <a:gd name="connsiteX87" fmla="*/ 793751 w 1168953"/>
                <a:gd name="connsiteY87" fmla="*/ 546267 h 772339"/>
                <a:gd name="connsiteX88" fmla="*/ 794494 w 1168953"/>
                <a:gd name="connsiteY88" fmla="*/ 536012 h 772339"/>
                <a:gd name="connsiteX89" fmla="*/ 860188 w 1168953"/>
                <a:gd name="connsiteY89" fmla="*/ 335753 h 772339"/>
                <a:gd name="connsiteX90" fmla="*/ 862342 w 1168953"/>
                <a:gd name="connsiteY90" fmla="*/ 293390 h 772339"/>
                <a:gd name="connsiteX91" fmla="*/ 849444 w 1168953"/>
                <a:gd name="connsiteY91" fmla="*/ 271492 h 772339"/>
                <a:gd name="connsiteX92" fmla="*/ 814520 w 1168953"/>
                <a:gd name="connsiteY92" fmla="*/ 259043 h 772339"/>
                <a:gd name="connsiteX93" fmla="*/ 780905 w 1168953"/>
                <a:gd name="connsiteY93" fmla="*/ 261551 h 772339"/>
                <a:gd name="connsiteX94" fmla="*/ 750571 w 1168953"/>
                <a:gd name="connsiteY94" fmla="*/ 273888 h 772339"/>
                <a:gd name="connsiteX95" fmla="*/ 726955 w 1168953"/>
                <a:gd name="connsiteY95" fmla="*/ 293771 h 772339"/>
                <a:gd name="connsiteX96" fmla="*/ 691724 w 1168953"/>
                <a:gd name="connsiteY96" fmla="*/ 346007 h 772339"/>
                <a:gd name="connsiteX97" fmla="*/ 665415 w 1168953"/>
                <a:gd name="connsiteY97" fmla="*/ 406058 h 772339"/>
                <a:gd name="connsiteX98" fmla="*/ 680082 w 1168953"/>
                <a:gd name="connsiteY98" fmla="*/ 349478 h 772339"/>
                <a:gd name="connsiteX99" fmla="*/ 684236 w 1168953"/>
                <a:gd name="connsiteY99" fmla="*/ 324938 h 772339"/>
                <a:gd name="connsiteX100" fmla="*/ 683852 w 1168953"/>
                <a:gd name="connsiteY100" fmla="*/ 301966 h 772339"/>
                <a:gd name="connsiteX101" fmla="*/ 660313 w 1168953"/>
                <a:gd name="connsiteY101" fmla="*/ 266387 h 772339"/>
                <a:gd name="connsiteX102" fmla="*/ 625081 w 1168953"/>
                <a:gd name="connsiteY102" fmla="*/ 258775 h 772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168953" h="772339">
                  <a:moveTo>
                    <a:pt x="109680" y="0"/>
                  </a:moveTo>
                  <a:lnTo>
                    <a:pt x="1059273" y="0"/>
                  </a:lnTo>
                  <a:cubicBezTo>
                    <a:pt x="1119848" y="0"/>
                    <a:pt x="1168953" y="49105"/>
                    <a:pt x="1168953" y="109680"/>
                  </a:cubicBezTo>
                  <a:lnTo>
                    <a:pt x="1168953" y="662659"/>
                  </a:lnTo>
                  <a:cubicBezTo>
                    <a:pt x="1168953" y="723234"/>
                    <a:pt x="1119848" y="772339"/>
                    <a:pt x="1059273" y="772339"/>
                  </a:cubicBezTo>
                  <a:lnTo>
                    <a:pt x="109680" y="772339"/>
                  </a:lnTo>
                  <a:cubicBezTo>
                    <a:pt x="49105" y="772339"/>
                    <a:pt x="0" y="723234"/>
                    <a:pt x="0" y="662659"/>
                  </a:cubicBezTo>
                  <a:lnTo>
                    <a:pt x="0" y="109680"/>
                  </a:lnTo>
                  <a:cubicBezTo>
                    <a:pt x="0" y="49105"/>
                    <a:pt x="49105" y="0"/>
                    <a:pt x="109680" y="0"/>
                  </a:cubicBezTo>
                  <a:close/>
                  <a:moveTo>
                    <a:pt x="482977" y="108311"/>
                  </a:moveTo>
                  <a:cubicBezTo>
                    <a:pt x="465105" y="107662"/>
                    <a:pt x="447668" y="111580"/>
                    <a:pt x="433694" y="122283"/>
                  </a:cubicBezTo>
                  <a:cubicBezTo>
                    <a:pt x="423950" y="129761"/>
                    <a:pt x="416822" y="140150"/>
                    <a:pt x="412745" y="151928"/>
                  </a:cubicBezTo>
                  <a:cubicBezTo>
                    <a:pt x="407309" y="167623"/>
                    <a:pt x="406898" y="184506"/>
                    <a:pt x="417206" y="196529"/>
                  </a:cubicBezTo>
                  <a:cubicBezTo>
                    <a:pt x="423130" y="203448"/>
                    <a:pt x="430899" y="207232"/>
                    <a:pt x="439309" y="209560"/>
                  </a:cubicBezTo>
                  <a:cubicBezTo>
                    <a:pt x="446438" y="211553"/>
                    <a:pt x="454181" y="212538"/>
                    <a:pt x="462156" y="212471"/>
                  </a:cubicBezTo>
                  <a:cubicBezTo>
                    <a:pt x="477079" y="212314"/>
                    <a:pt x="493874" y="208978"/>
                    <a:pt x="508977" y="199552"/>
                  </a:cubicBezTo>
                  <a:cubicBezTo>
                    <a:pt x="521336" y="191827"/>
                    <a:pt x="530926" y="181057"/>
                    <a:pt x="534901" y="167914"/>
                  </a:cubicBezTo>
                  <a:cubicBezTo>
                    <a:pt x="536926" y="161152"/>
                    <a:pt x="537362" y="153920"/>
                    <a:pt x="536849" y="146823"/>
                  </a:cubicBezTo>
                  <a:cubicBezTo>
                    <a:pt x="536311" y="139747"/>
                    <a:pt x="534824" y="132605"/>
                    <a:pt x="530490" y="126246"/>
                  </a:cubicBezTo>
                  <a:cubicBezTo>
                    <a:pt x="523926" y="116640"/>
                    <a:pt x="512310" y="112610"/>
                    <a:pt x="500849" y="110393"/>
                  </a:cubicBezTo>
                  <a:cubicBezTo>
                    <a:pt x="494900" y="109229"/>
                    <a:pt x="488925" y="108513"/>
                    <a:pt x="482977" y="108311"/>
                  </a:cubicBezTo>
                  <a:close/>
                  <a:moveTo>
                    <a:pt x="423514" y="258528"/>
                  </a:moveTo>
                  <a:cubicBezTo>
                    <a:pt x="419053" y="258595"/>
                    <a:pt x="414565" y="258909"/>
                    <a:pt x="410155" y="259536"/>
                  </a:cubicBezTo>
                  <a:cubicBezTo>
                    <a:pt x="393821" y="261842"/>
                    <a:pt x="377565" y="268156"/>
                    <a:pt x="364411" y="279038"/>
                  </a:cubicBezTo>
                  <a:cubicBezTo>
                    <a:pt x="354513" y="287233"/>
                    <a:pt x="346692" y="297823"/>
                    <a:pt x="341744" y="310004"/>
                  </a:cubicBezTo>
                  <a:lnTo>
                    <a:pt x="320666" y="367592"/>
                  </a:lnTo>
                  <a:lnTo>
                    <a:pt x="331872" y="367525"/>
                  </a:lnTo>
                  <a:lnTo>
                    <a:pt x="349180" y="321535"/>
                  </a:lnTo>
                  <a:cubicBezTo>
                    <a:pt x="351410" y="316385"/>
                    <a:pt x="353975" y="311750"/>
                    <a:pt x="356846" y="307429"/>
                  </a:cubicBezTo>
                  <a:cubicBezTo>
                    <a:pt x="359385" y="303645"/>
                    <a:pt x="362257" y="300040"/>
                    <a:pt x="365847" y="297241"/>
                  </a:cubicBezTo>
                  <a:cubicBezTo>
                    <a:pt x="371257" y="293032"/>
                    <a:pt x="378770" y="290770"/>
                    <a:pt x="384283" y="295472"/>
                  </a:cubicBezTo>
                  <a:cubicBezTo>
                    <a:pt x="386924" y="297711"/>
                    <a:pt x="388001" y="300980"/>
                    <a:pt x="388129" y="304160"/>
                  </a:cubicBezTo>
                  <a:cubicBezTo>
                    <a:pt x="388206" y="306063"/>
                    <a:pt x="387949" y="307966"/>
                    <a:pt x="387565" y="309825"/>
                  </a:cubicBezTo>
                  <a:cubicBezTo>
                    <a:pt x="387129" y="311907"/>
                    <a:pt x="386539" y="314034"/>
                    <a:pt x="385744" y="316116"/>
                  </a:cubicBezTo>
                  <a:lnTo>
                    <a:pt x="324307" y="500949"/>
                  </a:lnTo>
                  <a:cubicBezTo>
                    <a:pt x="312461" y="548730"/>
                    <a:pt x="323513" y="573807"/>
                    <a:pt x="358308" y="585674"/>
                  </a:cubicBezTo>
                  <a:cubicBezTo>
                    <a:pt x="369590" y="589503"/>
                    <a:pt x="381001" y="589861"/>
                    <a:pt x="392026" y="589055"/>
                  </a:cubicBezTo>
                  <a:cubicBezTo>
                    <a:pt x="402745" y="588294"/>
                    <a:pt x="413386" y="586390"/>
                    <a:pt x="423181" y="582450"/>
                  </a:cubicBezTo>
                  <a:cubicBezTo>
                    <a:pt x="443668" y="574255"/>
                    <a:pt x="460438" y="557328"/>
                    <a:pt x="467669" y="534512"/>
                  </a:cubicBezTo>
                  <a:lnTo>
                    <a:pt x="485566" y="482902"/>
                  </a:lnTo>
                  <a:lnTo>
                    <a:pt x="474233" y="482902"/>
                  </a:lnTo>
                  <a:lnTo>
                    <a:pt x="454592" y="533930"/>
                  </a:lnTo>
                  <a:cubicBezTo>
                    <a:pt x="451643" y="539774"/>
                    <a:pt x="447771" y="544677"/>
                    <a:pt x="443130" y="548797"/>
                  </a:cubicBezTo>
                  <a:cubicBezTo>
                    <a:pt x="440104" y="551484"/>
                    <a:pt x="436386" y="553633"/>
                    <a:pt x="432873" y="554775"/>
                  </a:cubicBezTo>
                  <a:cubicBezTo>
                    <a:pt x="429386" y="555895"/>
                    <a:pt x="425873" y="555962"/>
                    <a:pt x="422873" y="553454"/>
                  </a:cubicBezTo>
                  <a:cubicBezTo>
                    <a:pt x="420258" y="551260"/>
                    <a:pt x="419642" y="547812"/>
                    <a:pt x="419540" y="544632"/>
                  </a:cubicBezTo>
                  <a:cubicBezTo>
                    <a:pt x="419437" y="541072"/>
                    <a:pt x="419924" y="537490"/>
                    <a:pt x="421104" y="533930"/>
                  </a:cubicBezTo>
                  <a:lnTo>
                    <a:pt x="487823" y="333558"/>
                  </a:lnTo>
                  <a:cubicBezTo>
                    <a:pt x="492131" y="320348"/>
                    <a:pt x="491669" y="306264"/>
                    <a:pt x="486874" y="293659"/>
                  </a:cubicBezTo>
                  <a:cubicBezTo>
                    <a:pt x="482515" y="282150"/>
                    <a:pt x="474515" y="272030"/>
                    <a:pt x="463335" y="266141"/>
                  </a:cubicBezTo>
                  <a:cubicBezTo>
                    <a:pt x="454822" y="261663"/>
                    <a:pt x="445822" y="259872"/>
                    <a:pt x="436848" y="259043"/>
                  </a:cubicBezTo>
                  <a:cubicBezTo>
                    <a:pt x="432412" y="258618"/>
                    <a:pt x="427976" y="258461"/>
                    <a:pt x="423514" y="258528"/>
                  </a:cubicBezTo>
                  <a:close/>
                  <a:moveTo>
                    <a:pt x="625081" y="258775"/>
                  </a:moveTo>
                  <a:cubicBezTo>
                    <a:pt x="614645" y="258707"/>
                    <a:pt x="604158" y="259536"/>
                    <a:pt x="594312" y="262312"/>
                  </a:cubicBezTo>
                  <a:cubicBezTo>
                    <a:pt x="582747" y="265536"/>
                    <a:pt x="571978" y="271380"/>
                    <a:pt x="563286" y="279687"/>
                  </a:cubicBezTo>
                  <a:cubicBezTo>
                    <a:pt x="558619" y="284120"/>
                    <a:pt x="554568" y="289270"/>
                    <a:pt x="551080" y="294845"/>
                  </a:cubicBezTo>
                  <a:cubicBezTo>
                    <a:pt x="547465" y="300577"/>
                    <a:pt x="544490" y="306802"/>
                    <a:pt x="542131" y="313541"/>
                  </a:cubicBezTo>
                  <a:lnTo>
                    <a:pt x="522618" y="367480"/>
                  </a:lnTo>
                  <a:lnTo>
                    <a:pt x="533695" y="367860"/>
                  </a:lnTo>
                  <a:cubicBezTo>
                    <a:pt x="537003" y="358277"/>
                    <a:pt x="540490" y="348761"/>
                    <a:pt x="544208" y="339335"/>
                  </a:cubicBezTo>
                  <a:cubicBezTo>
                    <a:pt x="547978" y="329752"/>
                    <a:pt x="551978" y="320236"/>
                    <a:pt x="557055" y="311280"/>
                  </a:cubicBezTo>
                  <a:cubicBezTo>
                    <a:pt x="560619" y="304943"/>
                    <a:pt x="564465" y="299480"/>
                    <a:pt x="569824" y="295674"/>
                  </a:cubicBezTo>
                  <a:cubicBezTo>
                    <a:pt x="575491" y="291621"/>
                    <a:pt x="583414" y="289987"/>
                    <a:pt x="587748" y="295786"/>
                  </a:cubicBezTo>
                  <a:cubicBezTo>
                    <a:pt x="589312" y="297868"/>
                    <a:pt x="589619" y="300465"/>
                    <a:pt x="589594" y="302906"/>
                  </a:cubicBezTo>
                  <a:cubicBezTo>
                    <a:pt x="589542" y="305817"/>
                    <a:pt x="589004" y="308772"/>
                    <a:pt x="587953" y="311638"/>
                  </a:cubicBezTo>
                  <a:lnTo>
                    <a:pt x="512541" y="580390"/>
                  </a:lnTo>
                  <a:lnTo>
                    <a:pt x="619287" y="580390"/>
                  </a:lnTo>
                  <a:cubicBezTo>
                    <a:pt x="628158" y="546312"/>
                    <a:pt x="638595" y="512659"/>
                    <a:pt x="650569" y="479566"/>
                  </a:cubicBezTo>
                  <a:cubicBezTo>
                    <a:pt x="661980" y="447951"/>
                    <a:pt x="674775" y="416851"/>
                    <a:pt x="688570" y="386221"/>
                  </a:cubicBezTo>
                  <a:cubicBezTo>
                    <a:pt x="699493" y="362017"/>
                    <a:pt x="711083" y="338014"/>
                    <a:pt x="727340" y="316989"/>
                  </a:cubicBezTo>
                  <a:cubicBezTo>
                    <a:pt x="732468" y="310384"/>
                    <a:pt x="737981" y="304182"/>
                    <a:pt x="744648" y="299256"/>
                  </a:cubicBezTo>
                  <a:cubicBezTo>
                    <a:pt x="749109" y="295965"/>
                    <a:pt x="755007" y="293636"/>
                    <a:pt x="758879" y="297622"/>
                  </a:cubicBezTo>
                  <a:cubicBezTo>
                    <a:pt x="760776" y="299570"/>
                    <a:pt x="760930" y="302234"/>
                    <a:pt x="760879" y="304921"/>
                  </a:cubicBezTo>
                  <a:cubicBezTo>
                    <a:pt x="760750" y="311459"/>
                    <a:pt x="759545" y="318042"/>
                    <a:pt x="757237" y="324244"/>
                  </a:cubicBezTo>
                  <a:lnTo>
                    <a:pt x="700031" y="497053"/>
                  </a:lnTo>
                  <a:cubicBezTo>
                    <a:pt x="694749" y="510913"/>
                    <a:pt x="692954" y="525645"/>
                    <a:pt x="694442" y="540042"/>
                  </a:cubicBezTo>
                  <a:cubicBezTo>
                    <a:pt x="695416" y="549648"/>
                    <a:pt x="697801" y="559432"/>
                    <a:pt x="703878" y="567426"/>
                  </a:cubicBezTo>
                  <a:cubicBezTo>
                    <a:pt x="713724" y="580390"/>
                    <a:pt x="728057" y="585898"/>
                    <a:pt x="742186" y="588495"/>
                  </a:cubicBezTo>
                  <a:cubicBezTo>
                    <a:pt x="757417" y="591294"/>
                    <a:pt x="773417" y="590913"/>
                    <a:pt x="788084" y="586301"/>
                  </a:cubicBezTo>
                  <a:cubicBezTo>
                    <a:pt x="799700" y="582629"/>
                    <a:pt x="810418" y="576360"/>
                    <a:pt x="819546" y="567986"/>
                  </a:cubicBezTo>
                  <a:cubicBezTo>
                    <a:pt x="828828" y="559455"/>
                    <a:pt x="836444" y="548707"/>
                    <a:pt x="841572" y="535878"/>
                  </a:cubicBezTo>
                  <a:lnTo>
                    <a:pt x="859495" y="483596"/>
                  </a:lnTo>
                  <a:lnTo>
                    <a:pt x="848547" y="482521"/>
                  </a:lnTo>
                  <a:lnTo>
                    <a:pt x="830110" y="530661"/>
                  </a:lnTo>
                  <a:cubicBezTo>
                    <a:pt x="827751" y="537176"/>
                    <a:pt x="823956" y="542886"/>
                    <a:pt x="818982" y="547476"/>
                  </a:cubicBezTo>
                  <a:cubicBezTo>
                    <a:pt x="816059" y="550163"/>
                    <a:pt x="812469" y="552268"/>
                    <a:pt x="809161" y="553701"/>
                  </a:cubicBezTo>
                  <a:cubicBezTo>
                    <a:pt x="804956" y="555514"/>
                    <a:pt x="800495" y="556029"/>
                    <a:pt x="796879" y="552872"/>
                  </a:cubicBezTo>
                  <a:cubicBezTo>
                    <a:pt x="794905" y="551148"/>
                    <a:pt x="794110" y="548685"/>
                    <a:pt x="793751" y="546267"/>
                  </a:cubicBezTo>
                  <a:cubicBezTo>
                    <a:pt x="793212" y="542931"/>
                    <a:pt x="793418" y="539415"/>
                    <a:pt x="794494" y="536012"/>
                  </a:cubicBezTo>
                  <a:lnTo>
                    <a:pt x="860188" y="335753"/>
                  </a:lnTo>
                  <a:cubicBezTo>
                    <a:pt x="864342" y="321176"/>
                    <a:pt x="866316" y="307227"/>
                    <a:pt x="862342" y="293390"/>
                  </a:cubicBezTo>
                  <a:cubicBezTo>
                    <a:pt x="859983" y="285195"/>
                    <a:pt x="856034" y="277359"/>
                    <a:pt x="849444" y="271492"/>
                  </a:cubicBezTo>
                  <a:cubicBezTo>
                    <a:pt x="839367" y="262558"/>
                    <a:pt x="826931" y="259804"/>
                    <a:pt x="814520" y="259043"/>
                  </a:cubicBezTo>
                  <a:cubicBezTo>
                    <a:pt x="803392" y="258349"/>
                    <a:pt x="791751" y="259088"/>
                    <a:pt x="780905" y="261551"/>
                  </a:cubicBezTo>
                  <a:cubicBezTo>
                    <a:pt x="770289" y="263969"/>
                    <a:pt x="760007" y="268022"/>
                    <a:pt x="750571" y="273888"/>
                  </a:cubicBezTo>
                  <a:cubicBezTo>
                    <a:pt x="741981" y="279217"/>
                    <a:pt x="734186" y="286001"/>
                    <a:pt x="726955" y="293771"/>
                  </a:cubicBezTo>
                  <a:cubicBezTo>
                    <a:pt x="712621" y="309220"/>
                    <a:pt x="701519" y="327334"/>
                    <a:pt x="691724" y="346007"/>
                  </a:cubicBezTo>
                  <a:cubicBezTo>
                    <a:pt x="681570" y="365397"/>
                    <a:pt x="672775" y="385437"/>
                    <a:pt x="665415" y="406058"/>
                  </a:cubicBezTo>
                  <a:lnTo>
                    <a:pt x="680082" y="349478"/>
                  </a:lnTo>
                  <a:cubicBezTo>
                    <a:pt x="682057" y="341216"/>
                    <a:pt x="683467" y="333021"/>
                    <a:pt x="684236" y="324938"/>
                  </a:cubicBezTo>
                  <a:cubicBezTo>
                    <a:pt x="684980" y="317191"/>
                    <a:pt x="685134" y="309489"/>
                    <a:pt x="683852" y="301966"/>
                  </a:cubicBezTo>
                  <a:cubicBezTo>
                    <a:pt x="681441" y="287748"/>
                    <a:pt x="673723" y="274157"/>
                    <a:pt x="660313" y="266387"/>
                  </a:cubicBezTo>
                  <a:cubicBezTo>
                    <a:pt x="649236" y="259984"/>
                    <a:pt x="636928" y="258864"/>
                    <a:pt x="625081" y="258775"/>
                  </a:cubicBezTo>
                  <a:close/>
                </a:path>
              </a:pathLst>
            </a:custGeom>
            <a:solidFill>
              <a:schemeClr val="accent2"/>
            </a:solidFill>
            <a:ln w="3175">
              <a:noFill/>
              <a:miter lim="400000"/>
            </a:ln>
          </p:spPr>
          <p:txBody>
            <a:bodyPr wrap="square" lIns="50800" tIns="50800" rIns="50800" bIns="50800" anchor="ctr">
              <a:noAutofit/>
            </a:bodyPr>
            <a:lstStyle/>
            <a:p>
              <a:pPr>
                <a:defRPr sz="2200" b="0">
                  <a:solidFill>
                    <a:srgbClr val="FFFFFF"/>
                  </a:solidFill>
                  <a:latin typeface="+mn-lt"/>
                  <a:ea typeface="+mn-ea"/>
                  <a:cs typeface="+mn-cs"/>
                  <a:sym typeface="Helvetica Neue Medium"/>
                </a:defRPr>
              </a:pPr>
              <a:endParaRPr/>
            </a:p>
          </p:txBody>
        </p:sp>
        <p:sp>
          <p:nvSpPr>
            <p:cNvPr id="9" name="Text Box 3">
              <a:extLst>
                <a:ext uri="{FF2B5EF4-FFF2-40B4-BE49-F238E27FC236}">
                  <a16:creationId xmlns:a16="http://schemas.microsoft.com/office/drawing/2014/main" id="{4574C4DC-07AB-CF40-9691-5DCF79A7FB12}"/>
                </a:ext>
              </a:extLst>
            </p:cNvPr>
            <p:cNvSpPr txBox="1">
              <a:spLocks/>
            </p:cNvSpPr>
            <p:nvPr/>
          </p:nvSpPr>
          <p:spPr bwMode="auto">
            <a:xfrm>
              <a:off x="2565230" y="11965258"/>
              <a:ext cx="2636893" cy="6106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2800" dirty="0" err="1">
                  <a:solidFill>
                    <a:schemeClr val="accent2"/>
                  </a:solidFill>
                  <a:latin typeface="Barlow" pitchFamily="2" charset="0"/>
                  <a:ea typeface="Montserrat Semi" charset="0"/>
                  <a:cs typeface="Montserrat Semi" charset="0"/>
                  <a:sym typeface="Poppins Medium" charset="0"/>
                </a:rPr>
                <a:t>Company</a:t>
              </a:r>
              <a:r>
                <a:rPr lang="en-US" altLang="x-none" sz="2800" b="1" dirty="0" err="1">
                  <a:solidFill>
                    <a:schemeClr val="accent2"/>
                  </a:solidFill>
                  <a:latin typeface="Barlow SemiBold" pitchFamily="2" charset="0"/>
                  <a:ea typeface="Montserrat Semi" charset="0"/>
                  <a:cs typeface="Montserrat Semi" charset="0"/>
                  <a:sym typeface="Poppins Medium" charset="0"/>
                </a:rPr>
                <a:t>Report</a:t>
              </a:r>
              <a:endParaRPr lang="x-none" altLang="x-none" sz="2800" b="1" dirty="0">
                <a:solidFill>
                  <a:schemeClr val="accent2"/>
                </a:solidFill>
                <a:latin typeface="Montserrat" pitchFamily="2" charset="0"/>
                <a:ea typeface="Montserrat Semi" charset="0"/>
                <a:cs typeface="Montserrat Semi" charset="0"/>
                <a:sym typeface="Poppins Medium" charset="0"/>
              </a:endParaRPr>
            </a:p>
          </p:txBody>
        </p:sp>
      </p:grpSp>
    </p:spTree>
    <p:extLst>
      <p:ext uri="{BB962C8B-B14F-4D97-AF65-F5344CB8AC3E}">
        <p14:creationId xmlns:p14="http://schemas.microsoft.com/office/powerpoint/2010/main" val="107585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460864" y="1008282"/>
            <a:ext cx="5113337" cy="5111750"/>
          </a:xfrm>
          <a:solidFill>
            <a:schemeClr val="accent1"/>
          </a:solidFill>
        </p:spPr>
        <p:txBody>
          <a:bodyPr/>
          <a:lstStyle/>
          <a:p>
            <a:pPr lvl="0"/>
            <a:endParaRPr lang="en-US" noProof="0">
              <a:sym typeface="Poppins" charset="0"/>
            </a:endParaRPr>
          </a:p>
        </p:txBody>
      </p:sp>
      <p:sp>
        <p:nvSpPr>
          <p:cNvPr id="10" name="Picture Placeholder 4"/>
          <p:cNvSpPr>
            <a:spLocks noGrp="1"/>
          </p:cNvSpPr>
          <p:nvPr>
            <p:ph type="pic" sz="quarter" idx="12"/>
          </p:nvPr>
        </p:nvSpPr>
        <p:spPr>
          <a:xfrm>
            <a:off x="6863408" y="1008282"/>
            <a:ext cx="5113337" cy="5111750"/>
          </a:xfrm>
          <a:solidFill>
            <a:schemeClr val="accent1"/>
          </a:solidFill>
        </p:spPr>
        <p:txBody>
          <a:bodyPr/>
          <a:lstStyle/>
          <a:p>
            <a:pPr lvl="0"/>
            <a:endParaRPr lang="en-US" noProof="0">
              <a:sym typeface="Poppins" charset="0"/>
            </a:endParaRPr>
          </a:p>
        </p:txBody>
      </p:sp>
      <p:sp>
        <p:nvSpPr>
          <p:cNvPr id="11" name="Picture Placeholder 4"/>
          <p:cNvSpPr>
            <a:spLocks noGrp="1"/>
          </p:cNvSpPr>
          <p:nvPr>
            <p:ph type="pic" sz="quarter" idx="13"/>
          </p:nvPr>
        </p:nvSpPr>
        <p:spPr>
          <a:xfrm>
            <a:off x="12265952" y="1008282"/>
            <a:ext cx="5113337" cy="5111750"/>
          </a:xfrm>
          <a:solidFill>
            <a:schemeClr val="accent1"/>
          </a:solidFill>
        </p:spPr>
        <p:txBody>
          <a:bodyPr/>
          <a:lstStyle/>
          <a:p>
            <a:pPr lvl="0"/>
            <a:endParaRPr lang="en-US" noProof="0">
              <a:sym typeface="Poppins" charset="0"/>
            </a:endParaRPr>
          </a:p>
        </p:txBody>
      </p:sp>
      <p:sp>
        <p:nvSpPr>
          <p:cNvPr id="12" name="Picture Placeholder 4"/>
          <p:cNvSpPr>
            <a:spLocks noGrp="1"/>
          </p:cNvSpPr>
          <p:nvPr>
            <p:ph type="pic" sz="quarter" idx="14"/>
          </p:nvPr>
        </p:nvSpPr>
        <p:spPr>
          <a:xfrm>
            <a:off x="17668497" y="1008282"/>
            <a:ext cx="5113337" cy="5111750"/>
          </a:xfrm>
          <a:solidFill>
            <a:schemeClr val="accent1"/>
          </a:solidFill>
        </p:spPr>
        <p:txBody>
          <a:bodyPr/>
          <a:lstStyle/>
          <a:p>
            <a:pPr lvl="0"/>
            <a:endParaRPr lang="en-US" noProof="0">
              <a:sym typeface="Poppins" charset="0"/>
            </a:endParaRPr>
          </a:p>
        </p:txBody>
      </p:sp>
      <p:sp>
        <p:nvSpPr>
          <p:cNvPr id="13" name="Picture Placeholder 4"/>
          <p:cNvSpPr>
            <a:spLocks noGrp="1"/>
          </p:cNvSpPr>
          <p:nvPr>
            <p:ph type="pic" sz="quarter" idx="15"/>
          </p:nvPr>
        </p:nvSpPr>
        <p:spPr>
          <a:xfrm>
            <a:off x="1460864" y="6497960"/>
            <a:ext cx="5113337" cy="5111750"/>
          </a:xfrm>
          <a:solidFill>
            <a:schemeClr val="accent1"/>
          </a:solidFill>
        </p:spPr>
        <p:txBody>
          <a:bodyPr/>
          <a:lstStyle/>
          <a:p>
            <a:pPr lvl="0"/>
            <a:endParaRPr lang="en-US" noProof="0">
              <a:sym typeface="Poppins" charset="0"/>
            </a:endParaRPr>
          </a:p>
        </p:txBody>
      </p:sp>
      <p:sp>
        <p:nvSpPr>
          <p:cNvPr id="14" name="Picture Placeholder 4"/>
          <p:cNvSpPr>
            <a:spLocks noGrp="1"/>
          </p:cNvSpPr>
          <p:nvPr>
            <p:ph type="pic" sz="quarter" idx="16"/>
          </p:nvPr>
        </p:nvSpPr>
        <p:spPr>
          <a:xfrm>
            <a:off x="6863408" y="6497960"/>
            <a:ext cx="5113337" cy="5111750"/>
          </a:xfrm>
          <a:solidFill>
            <a:schemeClr val="accent1"/>
          </a:solidFill>
        </p:spPr>
        <p:txBody>
          <a:bodyPr/>
          <a:lstStyle/>
          <a:p>
            <a:pPr lvl="0"/>
            <a:endParaRPr lang="en-US" noProof="0">
              <a:sym typeface="Poppins" charset="0"/>
            </a:endParaRPr>
          </a:p>
        </p:txBody>
      </p:sp>
      <p:sp>
        <p:nvSpPr>
          <p:cNvPr id="15" name="Picture Placeholder 4"/>
          <p:cNvSpPr>
            <a:spLocks noGrp="1"/>
          </p:cNvSpPr>
          <p:nvPr>
            <p:ph type="pic" sz="quarter" idx="17"/>
          </p:nvPr>
        </p:nvSpPr>
        <p:spPr>
          <a:xfrm>
            <a:off x="12265952" y="6497960"/>
            <a:ext cx="5113337" cy="5111750"/>
          </a:xfrm>
          <a:solidFill>
            <a:schemeClr val="accent1"/>
          </a:solidFill>
        </p:spPr>
        <p:txBody>
          <a:bodyPr/>
          <a:lstStyle/>
          <a:p>
            <a:pPr lvl="0"/>
            <a:endParaRPr lang="en-US" noProof="0">
              <a:sym typeface="Poppins" charset="0"/>
            </a:endParaRPr>
          </a:p>
        </p:txBody>
      </p:sp>
      <p:sp>
        <p:nvSpPr>
          <p:cNvPr id="16" name="Picture Placeholder 4"/>
          <p:cNvSpPr>
            <a:spLocks noGrp="1"/>
          </p:cNvSpPr>
          <p:nvPr>
            <p:ph type="pic" sz="quarter" idx="18"/>
          </p:nvPr>
        </p:nvSpPr>
        <p:spPr>
          <a:xfrm>
            <a:off x="17668497" y="6497960"/>
            <a:ext cx="5113337" cy="5111750"/>
          </a:xfrm>
          <a:solidFill>
            <a:schemeClr val="accent1"/>
          </a:solidFill>
        </p:spPr>
        <p:txBody>
          <a:bodyPr/>
          <a:lstStyle/>
          <a:p>
            <a:pPr lvl="0"/>
            <a:endParaRPr lang="en-US" noProof="0">
              <a:sym typeface="Poppins" charset="0"/>
            </a:endParaRPr>
          </a:p>
        </p:txBody>
      </p:sp>
      <p:sp>
        <p:nvSpPr>
          <p:cNvPr id="19" name="Rectangle 4">
            <a:extLst>
              <a:ext uri="{FF2B5EF4-FFF2-40B4-BE49-F238E27FC236}">
                <a16:creationId xmlns:a16="http://schemas.microsoft.com/office/drawing/2014/main" id="{C6067F36-9C8D-9840-9931-D24E3DA4580E}"/>
              </a:ext>
            </a:extLst>
          </p:cNvPr>
          <p:cNvSpPr>
            <a:spLocks noGrp="1"/>
          </p:cNvSpPr>
          <p:nvPr>
            <p:ph type="sldNum" sz="quarter" idx="19"/>
          </p:nvPr>
        </p:nvSpPr>
        <p:spPr>
          <a:xfrm>
            <a:off x="22561152" y="12029306"/>
            <a:ext cx="895350" cy="482600"/>
          </a:xfrm>
          <a:prstGeom prst="rect">
            <a:avLst/>
          </a:prstGeom>
        </p:spPr>
        <p:txBody>
          <a:bodyPr/>
          <a:lstStyle>
            <a:lvl1pPr>
              <a:defRPr b="0" i="0">
                <a:solidFill>
                  <a:schemeClr val="accent2"/>
                </a:solidFill>
                <a:latin typeface="Montserrat" charset="0"/>
                <a:ea typeface="Barlow Medium" pitchFamily="2" charset="0"/>
                <a:cs typeface="Barlow Medium" pitchFamily="2" charset="0"/>
                <a:sym typeface="Poppins" charset="0"/>
              </a:defRPr>
            </a:lvl1pPr>
          </a:lstStyle>
          <a:p>
            <a:pPr>
              <a:defRPr/>
            </a:pPr>
            <a:fld id="{495FC7DF-7707-9845-8231-4E91938DA915}" type="slidenum">
              <a:rPr lang="x-none" altLang="x-none" smtClean="0"/>
              <a:pPr>
                <a:defRPr/>
              </a:pPr>
              <a:t>‹#›</a:t>
            </a:fld>
            <a:endParaRPr lang="x-none" altLang="x-none"/>
          </a:p>
        </p:txBody>
      </p:sp>
      <p:grpSp>
        <p:nvGrpSpPr>
          <p:cNvPr id="20" name="Группа 19">
            <a:extLst>
              <a:ext uri="{FF2B5EF4-FFF2-40B4-BE49-F238E27FC236}">
                <a16:creationId xmlns:a16="http://schemas.microsoft.com/office/drawing/2014/main" id="{2F183174-1DD0-324A-A279-2CE03DFCD13B}"/>
              </a:ext>
            </a:extLst>
          </p:cNvPr>
          <p:cNvGrpSpPr/>
          <p:nvPr userDrawn="1"/>
        </p:nvGrpSpPr>
        <p:grpSpPr>
          <a:xfrm>
            <a:off x="1678832" y="11965258"/>
            <a:ext cx="3523291" cy="610697"/>
            <a:chOff x="1678832" y="11965258"/>
            <a:chExt cx="3523291" cy="610697"/>
          </a:xfrm>
        </p:grpSpPr>
        <p:sp>
          <p:nvSpPr>
            <p:cNvPr id="21" name="Полилиния 20">
              <a:extLst>
                <a:ext uri="{FF2B5EF4-FFF2-40B4-BE49-F238E27FC236}">
                  <a16:creationId xmlns:a16="http://schemas.microsoft.com/office/drawing/2014/main" id="{D8C5CD40-3B72-7A43-AE83-BE797A3E0D70}"/>
                </a:ext>
              </a:extLst>
            </p:cNvPr>
            <p:cNvSpPr/>
            <p:nvPr/>
          </p:nvSpPr>
          <p:spPr>
            <a:xfrm>
              <a:off x="1678832" y="11995240"/>
              <a:ext cx="718238" cy="474547"/>
            </a:xfrm>
            <a:custGeom>
              <a:avLst/>
              <a:gdLst>
                <a:gd name="connsiteX0" fmla="*/ 109680 w 1168953"/>
                <a:gd name="connsiteY0" fmla="*/ 0 h 772339"/>
                <a:gd name="connsiteX1" fmla="*/ 1059273 w 1168953"/>
                <a:gd name="connsiteY1" fmla="*/ 0 h 772339"/>
                <a:gd name="connsiteX2" fmla="*/ 1168953 w 1168953"/>
                <a:gd name="connsiteY2" fmla="*/ 109680 h 772339"/>
                <a:gd name="connsiteX3" fmla="*/ 1168953 w 1168953"/>
                <a:gd name="connsiteY3" fmla="*/ 662659 h 772339"/>
                <a:gd name="connsiteX4" fmla="*/ 1059273 w 1168953"/>
                <a:gd name="connsiteY4" fmla="*/ 772339 h 772339"/>
                <a:gd name="connsiteX5" fmla="*/ 109680 w 1168953"/>
                <a:gd name="connsiteY5" fmla="*/ 772339 h 772339"/>
                <a:gd name="connsiteX6" fmla="*/ 0 w 1168953"/>
                <a:gd name="connsiteY6" fmla="*/ 662659 h 772339"/>
                <a:gd name="connsiteX7" fmla="*/ 0 w 1168953"/>
                <a:gd name="connsiteY7" fmla="*/ 109680 h 772339"/>
                <a:gd name="connsiteX8" fmla="*/ 109680 w 1168953"/>
                <a:gd name="connsiteY8" fmla="*/ 0 h 772339"/>
                <a:gd name="connsiteX9" fmla="*/ 482977 w 1168953"/>
                <a:gd name="connsiteY9" fmla="*/ 108311 h 772339"/>
                <a:gd name="connsiteX10" fmla="*/ 433694 w 1168953"/>
                <a:gd name="connsiteY10" fmla="*/ 122283 h 772339"/>
                <a:gd name="connsiteX11" fmla="*/ 412745 w 1168953"/>
                <a:gd name="connsiteY11" fmla="*/ 151928 h 772339"/>
                <a:gd name="connsiteX12" fmla="*/ 417206 w 1168953"/>
                <a:gd name="connsiteY12" fmla="*/ 196529 h 772339"/>
                <a:gd name="connsiteX13" fmla="*/ 439309 w 1168953"/>
                <a:gd name="connsiteY13" fmla="*/ 209560 h 772339"/>
                <a:gd name="connsiteX14" fmla="*/ 462156 w 1168953"/>
                <a:gd name="connsiteY14" fmla="*/ 212471 h 772339"/>
                <a:gd name="connsiteX15" fmla="*/ 508977 w 1168953"/>
                <a:gd name="connsiteY15" fmla="*/ 199552 h 772339"/>
                <a:gd name="connsiteX16" fmla="*/ 534901 w 1168953"/>
                <a:gd name="connsiteY16" fmla="*/ 167914 h 772339"/>
                <a:gd name="connsiteX17" fmla="*/ 536849 w 1168953"/>
                <a:gd name="connsiteY17" fmla="*/ 146823 h 772339"/>
                <a:gd name="connsiteX18" fmla="*/ 530490 w 1168953"/>
                <a:gd name="connsiteY18" fmla="*/ 126246 h 772339"/>
                <a:gd name="connsiteX19" fmla="*/ 500849 w 1168953"/>
                <a:gd name="connsiteY19" fmla="*/ 110393 h 772339"/>
                <a:gd name="connsiteX20" fmla="*/ 482977 w 1168953"/>
                <a:gd name="connsiteY20" fmla="*/ 108311 h 772339"/>
                <a:gd name="connsiteX21" fmla="*/ 423514 w 1168953"/>
                <a:gd name="connsiteY21" fmla="*/ 258528 h 772339"/>
                <a:gd name="connsiteX22" fmla="*/ 410155 w 1168953"/>
                <a:gd name="connsiteY22" fmla="*/ 259536 h 772339"/>
                <a:gd name="connsiteX23" fmla="*/ 364411 w 1168953"/>
                <a:gd name="connsiteY23" fmla="*/ 279038 h 772339"/>
                <a:gd name="connsiteX24" fmla="*/ 341744 w 1168953"/>
                <a:gd name="connsiteY24" fmla="*/ 310004 h 772339"/>
                <a:gd name="connsiteX25" fmla="*/ 320666 w 1168953"/>
                <a:gd name="connsiteY25" fmla="*/ 367592 h 772339"/>
                <a:gd name="connsiteX26" fmla="*/ 331872 w 1168953"/>
                <a:gd name="connsiteY26" fmla="*/ 367525 h 772339"/>
                <a:gd name="connsiteX27" fmla="*/ 349180 w 1168953"/>
                <a:gd name="connsiteY27" fmla="*/ 321535 h 772339"/>
                <a:gd name="connsiteX28" fmla="*/ 356846 w 1168953"/>
                <a:gd name="connsiteY28" fmla="*/ 307429 h 772339"/>
                <a:gd name="connsiteX29" fmla="*/ 365847 w 1168953"/>
                <a:gd name="connsiteY29" fmla="*/ 297241 h 772339"/>
                <a:gd name="connsiteX30" fmla="*/ 384283 w 1168953"/>
                <a:gd name="connsiteY30" fmla="*/ 295472 h 772339"/>
                <a:gd name="connsiteX31" fmla="*/ 388129 w 1168953"/>
                <a:gd name="connsiteY31" fmla="*/ 304160 h 772339"/>
                <a:gd name="connsiteX32" fmla="*/ 387565 w 1168953"/>
                <a:gd name="connsiteY32" fmla="*/ 309825 h 772339"/>
                <a:gd name="connsiteX33" fmla="*/ 385744 w 1168953"/>
                <a:gd name="connsiteY33" fmla="*/ 316116 h 772339"/>
                <a:gd name="connsiteX34" fmla="*/ 324307 w 1168953"/>
                <a:gd name="connsiteY34" fmla="*/ 500949 h 772339"/>
                <a:gd name="connsiteX35" fmla="*/ 358308 w 1168953"/>
                <a:gd name="connsiteY35" fmla="*/ 585674 h 772339"/>
                <a:gd name="connsiteX36" fmla="*/ 392026 w 1168953"/>
                <a:gd name="connsiteY36" fmla="*/ 589055 h 772339"/>
                <a:gd name="connsiteX37" fmla="*/ 423181 w 1168953"/>
                <a:gd name="connsiteY37" fmla="*/ 582450 h 772339"/>
                <a:gd name="connsiteX38" fmla="*/ 467669 w 1168953"/>
                <a:gd name="connsiteY38" fmla="*/ 534512 h 772339"/>
                <a:gd name="connsiteX39" fmla="*/ 485566 w 1168953"/>
                <a:gd name="connsiteY39" fmla="*/ 482902 h 772339"/>
                <a:gd name="connsiteX40" fmla="*/ 474233 w 1168953"/>
                <a:gd name="connsiteY40" fmla="*/ 482902 h 772339"/>
                <a:gd name="connsiteX41" fmla="*/ 454592 w 1168953"/>
                <a:gd name="connsiteY41" fmla="*/ 533930 h 772339"/>
                <a:gd name="connsiteX42" fmla="*/ 443130 w 1168953"/>
                <a:gd name="connsiteY42" fmla="*/ 548797 h 772339"/>
                <a:gd name="connsiteX43" fmla="*/ 432873 w 1168953"/>
                <a:gd name="connsiteY43" fmla="*/ 554775 h 772339"/>
                <a:gd name="connsiteX44" fmla="*/ 422873 w 1168953"/>
                <a:gd name="connsiteY44" fmla="*/ 553454 h 772339"/>
                <a:gd name="connsiteX45" fmla="*/ 419540 w 1168953"/>
                <a:gd name="connsiteY45" fmla="*/ 544632 h 772339"/>
                <a:gd name="connsiteX46" fmla="*/ 421104 w 1168953"/>
                <a:gd name="connsiteY46" fmla="*/ 533930 h 772339"/>
                <a:gd name="connsiteX47" fmla="*/ 487823 w 1168953"/>
                <a:gd name="connsiteY47" fmla="*/ 333558 h 772339"/>
                <a:gd name="connsiteX48" fmla="*/ 486874 w 1168953"/>
                <a:gd name="connsiteY48" fmla="*/ 293659 h 772339"/>
                <a:gd name="connsiteX49" fmla="*/ 463335 w 1168953"/>
                <a:gd name="connsiteY49" fmla="*/ 266141 h 772339"/>
                <a:gd name="connsiteX50" fmla="*/ 436848 w 1168953"/>
                <a:gd name="connsiteY50" fmla="*/ 259043 h 772339"/>
                <a:gd name="connsiteX51" fmla="*/ 423514 w 1168953"/>
                <a:gd name="connsiteY51" fmla="*/ 258528 h 772339"/>
                <a:gd name="connsiteX52" fmla="*/ 625081 w 1168953"/>
                <a:gd name="connsiteY52" fmla="*/ 258775 h 772339"/>
                <a:gd name="connsiteX53" fmla="*/ 594312 w 1168953"/>
                <a:gd name="connsiteY53" fmla="*/ 262312 h 772339"/>
                <a:gd name="connsiteX54" fmla="*/ 563286 w 1168953"/>
                <a:gd name="connsiteY54" fmla="*/ 279687 h 772339"/>
                <a:gd name="connsiteX55" fmla="*/ 551080 w 1168953"/>
                <a:gd name="connsiteY55" fmla="*/ 294845 h 772339"/>
                <a:gd name="connsiteX56" fmla="*/ 542131 w 1168953"/>
                <a:gd name="connsiteY56" fmla="*/ 313541 h 772339"/>
                <a:gd name="connsiteX57" fmla="*/ 522618 w 1168953"/>
                <a:gd name="connsiteY57" fmla="*/ 367480 h 772339"/>
                <a:gd name="connsiteX58" fmla="*/ 533695 w 1168953"/>
                <a:gd name="connsiteY58" fmla="*/ 367860 h 772339"/>
                <a:gd name="connsiteX59" fmla="*/ 544208 w 1168953"/>
                <a:gd name="connsiteY59" fmla="*/ 339335 h 772339"/>
                <a:gd name="connsiteX60" fmla="*/ 557055 w 1168953"/>
                <a:gd name="connsiteY60" fmla="*/ 311280 h 772339"/>
                <a:gd name="connsiteX61" fmla="*/ 569824 w 1168953"/>
                <a:gd name="connsiteY61" fmla="*/ 295674 h 772339"/>
                <a:gd name="connsiteX62" fmla="*/ 587748 w 1168953"/>
                <a:gd name="connsiteY62" fmla="*/ 295786 h 772339"/>
                <a:gd name="connsiteX63" fmla="*/ 589594 w 1168953"/>
                <a:gd name="connsiteY63" fmla="*/ 302906 h 772339"/>
                <a:gd name="connsiteX64" fmla="*/ 587953 w 1168953"/>
                <a:gd name="connsiteY64" fmla="*/ 311638 h 772339"/>
                <a:gd name="connsiteX65" fmla="*/ 512541 w 1168953"/>
                <a:gd name="connsiteY65" fmla="*/ 580390 h 772339"/>
                <a:gd name="connsiteX66" fmla="*/ 619287 w 1168953"/>
                <a:gd name="connsiteY66" fmla="*/ 580390 h 772339"/>
                <a:gd name="connsiteX67" fmla="*/ 650569 w 1168953"/>
                <a:gd name="connsiteY67" fmla="*/ 479566 h 772339"/>
                <a:gd name="connsiteX68" fmla="*/ 688570 w 1168953"/>
                <a:gd name="connsiteY68" fmla="*/ 386221 h 772339"/>
                <a:gd name="connsiteX69" fmla="*/ 727340 w 1168953"/>
                <a:gd name="connsiteY69" fmla="*/ 316989 h 772339"/>
                <a:gd name="connsiteX70" fmla="*/ 744648 w 1168953"/>
                <a:gd name="connsiteY70" fmla="*/ 299256 h 772339"/>
                <a:gd name="connsiteX71" fmla="*/ 758879 w 1168953"/>
                <a:gd name="connsiteY71" fmla="*/ 297622 h 772339"/>
                <a:gd name="connsiteX72" fmla="*/ 760879 w 1168953"/>
                <a:gd name="connsiteY72" fmla="*/ 304921 h 772339"/>
                <a:gd name="connsiteX73" fmla="*/ 757237 w 1168953"/>
                <a:gd name="connsiteY73" fmla="*/ 324244 h 772339"/>
                <a:gd name="connsiteX74" fmla="*/ 700031 w 1168953"/>
                <a:gd name="connsiteY74" fmla="*/ 497053 h 772339"/>
                <a:gd name="connsiteX75" fmla="*/ 694442 w 1168953"/>
                <a:gd name="connsiteY75" fmla="*/ 540042 h 772339"/>
                <a:gd name="connsiteX76" fmla="*/ 703878 w 1168953"/>
                <a:gd name="connsiteY76" fmla="*/ 567426 h 772339"/>
                <a:gd name="connsiteX77" fmla="*/ 742186 w 1168953"/>
                <a:gd name="connsiteY77" fmla="*/ 588495 h 772339"/>
                <a:gd name="connsiteX78" fmla="*/ 788084 w 1168953"/>
                <a:gd name="connsiteY78" fmla="*/ 586301 h 772339"/>
                <a:gd name="connsiteX79" fmla="*/ 819546 w 1168953"/>
                <a:gd name="connsiteY79" fmla="*/ 567986 h 772339"/>
                <a:gd name="connsiteX80" fmla="*/ 841572 w 1168953"/>
                <a:gd name="connsiteY80" fmla="*/ 535878 h 772339"/>
                <a:gd name="connsiteX81" fmla="*/ 859495 w 1168953"/>
                <a:gd name="connsiteY81" fmla="*/ 483596 h 772339"/>
                <a:gd name="connsiteX82" fmla="*/ 848547 w 1168953"/>
                <a:gd name="connsiteY82" fmla="*/ 482521 h 772339"/>
                <a:gd name="connsiteX83" fmla="*/ 830110 w 1168953"/>
                <a:gd name="connsiteY83" fmla="*/ 530661 h 772339"/>
                <a:gd name="connsiteX84" fmla="*/ 818982 w 1168953"/>
                <a:gd name="connsiteY84" fmla="*/ 547476 h 772339"/>
                <a:gd name="connsiteX85" fmla="*/ 809161 w 1168953"/>
                <a:gd name="connsiteY85" fmla="*/ 553701 h 772339"/>
                <a:gd name="connsiteX86" fmla="*/ 796879 w 1168953"/>
                <a:gd name="connsiteY86" fmla="*/ 552872 h 772339"/>
                <a:gd name="connsiteX87" fmla="*/ 793751 w 1168953"/>
                <a:gd name="connsiteY87" fmla="*/ 546267 h 772339"/>
                <a:gd name="connsiteX88" fmla="*/ 794494 w 1168953"/>
                <a:gd name="connsiteY88" fmla="*/ 536012 h 772339"/>
                <a:gd name="connsiteX89" fmla="*/ 860188 w 1168953"/>
                <a:gd name="connsiteY89" fmla="*/ 335753 h 772339"/>
                <a:gd name="connsiteX90" fmla="*/ 862342 w 1168953"/>
                <a:gd name="connsiteY90" fmla="*/ 293390 h 772339"/>
                <a:gd name="connsiteX91" fmla="*/ 849444 w 1168953"/>
                <a:gd name="connsiteY91" fmla="*/ 271492 h 772339"/>
                <a:gd name="connsiteX92" fmla="*/ 814520 w 1168953"/>
                <a:gd name="connsiteY92" fmla="*/ 259043 h 772339"/>
                <a:gd name="connsiteX93" fmla="*/ 780905 w 1168953"/>
                <a:gd name="connsiteY93" fmla="*/ 261551 h 772339"/>
                <a:gd name="connsiteX94" fmla="*/ 750571 w 1168953"/>
                <a:gd name="connsiteY94" fmla="*/ 273888 h 772339"/>
                <a:gd name="connsiteX95" fmla="*/ 726955 w 1168953"/>
                <a:gd name="connsiteY95" fmla="*/ 293771 h 772339"/>
                <a:gd name="connsiteX96" fmla="*/ 691724 w 1168953"/>
                <a:gd name="connsiteY96" fmla="*/ 346007 h 772339"/>
                <a:gd name="connsiteX97" fmla="*/ 665415 w 1168953"/>
                <a:gd name="connsiteY97" fmla="*/ 406058 h 772339"/>
                <a:gd name="connsiteX98" fmla="*/ 680082 w 1168953"/>
                <a:gd name="connsiteY98" fmla="*/ 349478 h 772339"/>
                <a:gd name="connsiteX99" fmla="*/ 684236 w 1168953"/>
                <a:gd name="connsiteY99" fmla="*/ 324938 h 772339"/>
                <a:gd name="connsiteX100" fmla="*/ 683852 w 1168953"/>
                <a:gd name="connsiteY100" fmla="*/ 301966 h 772339"/>
                <a:gd name="connsiteX101" fmla="*/ 660313 w 1168953"/>
                <a:gd name="connsiteY101" fmla="*/ 266387 h 772339"/>
                <a:gd name="connsiteX102" fmla="*/ 625081 w 1168953"/>
                <a:gd name="connsiteY102" fmla="*/ 258775 h 772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168953" h="772339">
                  <a:moveTo>
                    <a:pt x="109680" y="0"/>
                  </a:moveTo>
                  <a:lnTo>
                    <a:pt x="1059273" y="0"/>
                  </a:lnTo>
                  <a:cubicBezTo>
                    <a:pt x="1119848" y="0"/>
                    <a:pt x="1168953" y="49105"/>
                    <a:pt x="1168953" y="109680"/>
                  </a:cubicBezTo>
                  <a:lnTo>
                    <a:pt x="1168953" y="662659"/>
                  </a:lnTo>
                  <a:cubicBezTo>
                    <a:pt x="1168953" y="723234"/>
                    <a:pt x="1119848" y="772339"/>
                    <a:pt x="1059273" y="772339"/>
                  </a:cubicBezTo>
                  <a:lnTo>
                    <a:pt x="109680" y="772339"/>
                  </a:lnTo>
                  <a:cubicBezTo>
                    <a:pt x="49105" y="772339"/>
                    <a:pt x="0" y="723234"/>
                    <a:pt x="0" y="662659"/>
                  </a:cubicBezTo>
                  <a:lnTo>
                    <a:pt x="0" y="109680"/>
                  </a:lnTo>
                  <a:cubicBezTo>
                    <a:pt x="0" y="49105"/>
                    <a:pt x="49105" y="0"/>
                    <a:pt x="109680" y="0"/>
                  </a:cubicBezTo>
                  <a:close/>
                  <a:moveTo>
                    <a:pt x="482977" y="108311"/>
                  </a:moveTo>
                  <a:cubicBezTo>
                    <a:pt x="465105" y="107662"/>
                    <a:pt x="447668" y="111580"/>
                    <a:pt x="433694" y="122283"/>
                  </a:cubicBezTo>
                  <a:cubicBezTo>
                    <a:pt x="423950" y="129761"/>
                    <a:pt x="416822" y="140150"/>
                    <a:pt x="412745" y="151928"/>
                  </a:cubicBezTo>
                  <a:cubicBezTo>
                    <a:pt x="407309" y="167623"/>
                    <a:pt x="406898" y="184506"/>
                    <a:pt x="417206" y="196529"/>
                  </a:cubicBezTo>
                  <a:cubicBezTo>
                    <a:pt x="423130" y="203448"/>
                    <a:pt x="430899" y="207232"/>
                    <a:pt x="439309" y="209560"/>
                  </a:cubicBezTo>
                  <a:cubicBezTo>
                    <a:pt x="446438" y="211553"/>
                    <a:pt x="454181" y="212538"/>
                    <a:pt x="462156" y="212471"/>
                  </a:cubicBezTo>
                  <a:cubicBezTo>
                    <a:pt x="477079" y="212314"/>
                    <a:pt x="493874" y="208978"/>
                    <a:pt x="508977" y="199552"/>
                  </a:cubicBezTo>
                  <a:cubicBezTo>
                    <a:pt x="521336" y="191827"/>
                    <a:pt x="530926" y="181057"/>
                    <a:pt x="534901" y="167914"/>
                  </a:cubicBezTo>
                  <a:cubicBezTo>
                    <a:pt x="536926" y="161152"/>
                    <a:pt x="537362" y="153920"/>
                    <a:pt x="536849" y="146823"/>
                  </a:cubicBezTo>
                  <a:cubicBezTo>
                    <a:pt x="536311" y="139747"/>
                    <a:pt x="534824" y="132605"/>
                    <a:pt x="530490" y="126246"/>
                  </a:cubicBezTo>
                  <a:cubicBezTo>
                    <a:pt x="523926" y="116640"/>
                    <a:pt x="512310" y="112610"/>
                    <a:pt x="500849" y="110393"/>
                  </a:cubicBezTo>
                  <a:cubicBezTo>
                    <a:pt x="494900" y="109229"/>
                    <a:pt x="488925" y="108513"/>
                    <a:pt x="482977" y="108311"/>
                  </a:cubicBezTo>
                  <a:close/>
                  <a:moveTo>
                    <a:pt x="423514" y="258528"/>
                  </a:moveTo>
                  <a:cubicBezTo>
                    <a:pt x="419053" y="258595"/>
                    <a:pt x="414565" y="258909"/>
                    <a:pt x="410155" y="259536"/>
                  </a:cubicBezTo>
                  <a:cubicBezTo>
                    <a:pt x="393821" y="261842"/>
                    <a:pt x="377565" y="268156"/>
                    <a:pt x="364411" y="279038"/>
                  </a:cubicBezTo>
                  <a:cubicBezTo>
                    <a:pt x="354513" y="287233"/>
                    <a:pt x="346692" y="297823"/>
                    <a:pt x="341744" y="310004"/>
                  </a:cubicBezTo>
                  <a:lnTo>
                    <a:pt x="320666" y="367592"/>
                  </a:lnTo>
                  <a:lnTo>
                    <a:pt x="331872" y="367525"/>
                  </a:lnTo>
                  <a:lnTo>
                    <a:pt x="349180" y="321535"/>
                  </a:lnTo>
                  <a:cubicBezTo>
                    <a:pt x="351410" y="316385"/>
                    <a:pt x="353975" y="311750"/>
                    <a:pt x="356846" y="307429"/>
                  </a:cubicBezTo>
                  <a:cubicBezTo>
                    <a:pt x="359385" y="303645"/>
                    <a:pt x="362257" y="300040"/>
                    <a:pt x="365847" y="297241"/>
                  </a:cubicBezTo>
                  <a:cubicBezTo>
                    <a:pt x="371257" y="293032"/>
                    <a:pt x="378770" y="290770"/>
                    <a:pt x="384283" y="295472"/>
                  </a:cubicBezTo>
                  <a:cubicBezTo>
                    <a:pt x="386924" y="297711"/>
                    <a:pt x="388001" y="300980"/>
                    <a:pt x="388129" y="304160"/>
                  </a:cubicBezTo>
                  <a:cubicBezTo>
                    <a:pt x="388206" y="306063"/>
                    <a:pt x="387949" y="307966"/>
                    <a:pt x="387565" y="309825"/>
                  </a:cubicBezTo>
                  <a:cubicBezTo>
                    <a:pt x="387129" y="311907"/>
                    <a:pt x="386539" y="314034"/>
                    <a:pt x="385744" y="316116"/>
                  </a:cubicBezTo>
                  <a:lnTo>
                    <a:pt x="324307" y="500949"/>
                  </a:lnTo>
                  <a:cubicBezTo>
                    <a:pt x="312461" y="548730"/>
                    <a:pt x="323513" y="573807"/>
                    <a:pt x="358308" y="585674"/>
                  </a:cubicBezTo>
                  <a:cubicBezTo>
                    <a:pt x="369590" y="589503"/>
                    <a:pt x="381001" y="589861"/>
                    <a:pt x="392026" y="589055"/>
                  </a:cubicBezTo>
                  <a:cubicBezTo>
                    <a:pt x="402745" y="588294"/>
                    <a:pt x="413386" y="586390"/>
                    <a:pt x="423181" y="582450"/>
                  </a:cubicBezTo>
                  <a:cubicBezTo>
                    <a:pt x="443668" y="574255"/>
                    <a:pt x="460438" y="557328"/>
                    <a:pt x="467669" y="534512"/>
                  </a:cubicBezTo>
                  <a:lnTo>
                    <a:pt x="485566" y="482902"/>
                  </a:lnTo>
                  <a:lnTo>
                    <a:pt x="474233" y="482902"/>
                  </a:lnTo>
                  <a:lnTo>
                    <a:pt x="454592" y="533930"/>
                  </a:lnTo>
                  <a:cubicBezTo>
                    <a:pt x="451643" y="539774"/>
                    <a:pt x="447771" y="544677"/>
                    <a:pt x="443130" y="548797"/>
                  </a:cubicBezTo>
                  <a:cubicBezTo>
                    <a:pt x="440104" y="551484"/>
                    <a:pt x="436386" y="553633"/>
                    <a:pt x="432873" y="554775"/>
                  </a:cubicBezTo>
                  <a:cubicBezTo>
                    <a:pt x="429386" y="555895"/>
                    <a:pt x="425873" y="555962"/>
                    <a:pt x="422873" y="553454"/>
                  </a:cubicBezTo>
                  <a:cubicBezTo>
                    <a:pt x="420258" y="551260"/>
                    <a:pt x="419642" y="547812"/>
                    <a:pt x="419540" y="544632"/>
                  </a:cubicBezTo>
                  <a:cubicBezTo>
                    <a:pt x="419437" y="541072"/>
                    <a:pt x="419924" y="537490"/>
                    <a:pt x="421104" y="533930"/>
                  </a:cubicBezTo>
                  <a:lnTo>
                    <a:pt x="487823" y="333558"/>
                  </a:lnTo>
                  <a:cubicBezTo>
                    <a:pt x="492131" y="320348"/>
                    <a:pt x="491669" y="306264"/>
                    <a:pt x="486874" y="293659"/>
                  </a:cubicBezTo>
                  <a:cubicBezTo>
                    <a:pt x="482515" y="282150"/>
                    <a:pt x="474515" y="272030"/>
                    <a:pt x="463335" y="266141"/>
                  </a:cubicBezTo>
                  <a:cubicBezTo>
                    <a:pt x="454822" y="261663"/>
                    <a:pt x="445822" y="259872"/>
                    <a:pt x="436848" y="259043"/>
                  </a:cubicBezTo>
                  <a:cubicBezTo>
                    <a:pt x="432412" y="258618"/>
                    <a:pt x="427976" y="258461"/>
                    <a:pt x="423514" y="258528"/>
                  </a:cubicBezTo>
                  <a:close/>
                  <a:moveTo>
                    <a:pt x="625081" y="258775"/>
                  </a:moveTo>
                  <a:cubicBezTo>
                    <a:pt x="614645" y="258707"/>
                    <a:pt x="604158" y="259536"/>
                    <a:pt x="594312" y="262312"/>
                  </a:cubicBezTo>
                  <a:cubicBezTo>
                    <a:pt x="582747" y="265536"/>
                    <a:pt x="571978" y="271380"/>
                    <a:pt x="563286" y="279687"/>
                  </a:cubicBezTo>
                  <a:cubicBezTo>
                    <a:pt x="558619" y="284120"/>
                    <a:pt x="554568" y="289270"/>
                    <a:pt x="551080" y="294845"/>
                  </a:cubicBezTo>
                  <a:cubicBezTo>
                    <a:pt x="547465" y="300577"/>
                    <a:pt x="544490" y="306802"/>
                    <a:pt x="542131" y="313541"/>
                  </a:cubicBezTo>
                  <a:lnTo>
                    <a:pt x="522618" y="367480"/>
                  </a:lnTo>
                  <a:lnTo>
                    <a:pt x="533695" y="367860"/>
                  </a:lnTo>
                  <a:cubicBezTo>
                    <a:pt x="537003" y="358277"/>
                    <a:pt x="540490" y="348761"/>
                    <a:pt x="544208" y="339335"/>
                  </a:cubicBezTo>
                  <a:cubicBezTo>
                    <a:pt x="547978" y="329752"/>
                    <a:pt x="551978" y="320236"/>
                    <a:pt x="557055" y="311280"/>
                  </a:cubicBezTo>
                  <a:cubicBezTo>
                    <a:pt x="560619" y="304943"/>
                    <a:pt x="564465" y="299480"/>
                    <a:pt x="569824" y="295674"/>
                  </a:cubicBezTo>
                  <a:cubicBezTo>
                    <a:pt x="575491" y="291621"/>
                    <a:pt x="583414" y="289987"/>
                    <a:pt x="587748" y="295786"/>
                  </a:cubicBezTo>
                  <a:cubicBezTo>
                    <a:pt x="589312" y="297868"/>
                    <a:pt x="589619" y="300465"/>
                    <a:pt x="589594" y="302906"/>
                  </a:cubicBezTo>
                  <a:cubicBezTo>
                    <a:pt x="589542" y="305817"/>
                    <a:pt x="589004" y="308772"/>
                    <a:pt x="587953" y="311638"/>
                  </a:cubicBezTo>
                  <a:lnTo>
                    <a:pt x="512541" y="580390"/>
                  </a:lnTo>
                  <a:lnTo>
                    <a:pt x="619287" y="580390"/>
                  </a:lnTo>
                  <a:cubicBezTo>
                    <a:pt x="628158" y="546312"/>
                    <a:pt x="638595" y="512659"/>
                    <a:pt x="650569" y="479566"/>
                  </a:cubicBezTo>
                  <a:cubicBezTo>
                    <a:pt x="661980" y="447951"/>
                    <a:pt x="674775" y="416851"/>
                    <a:pt x="688570" y="386221"/>
                  </a:cubicBezTo>
                  <a:cubicBezTo>
                    <a:pt x="699493" y="362017"/>
                    <a:pt x="711083" y="338014"/>
                    <a:pt x="727340" y="316989"/>
                  </a:cubicBezTo>
                  <a:cubicBezTo>
                    <a:pt x="732468" y="310384"/>
                    <a:pt x="737981" y="304182"/>
                    <a:pt x="744648" y="299256"/>
                  </a:cubicBezTo>
                  <a:cubicBezTo>
                    <a:pt x="749109" y="295965"/>
                    <a:pt x="755007" y="293636"/>
                    <a:pt x="758879" y="297622"/>
                  </a:cubicBezTo>
                  <a:cubicBezTo>
                    <a:pt x="760776" y="299570"/>
                    <a:pt x="760930" y="302234"/>
                    <a:pt x="760879" y="304921"/>
                  </a:cubicBezTo>
                  <a:cubicBezTo>
                    <a:pt x="760750" y="311459"/>
                    <a:pt x="759545" y="318042"/>
                    <a:pt x="757237" y="324244"/>
                  </a:cubicBezTo>
                  <a:lnTo>
                    <a:pt x="700031" y="497053"/>
                  </a:lnTo>
                  <a:cubicBezTo>
                    <a:pt x="694749" y="510913"/>
                    <a:pt x="692954" y="525645"/>
                    <a:pt x="694442" y="540042"/>
                  </a:cubicBezTo>
                  <a:cubicBezTo>
                    <a:pt x="695416" y="549648"/>
                    <a:pt x="697801" y="559432"/>
                    <a:pt x="703878" y="567426"/>
                  </a:cubicBezTo>
                  <a:cubicBezTo>
                    <a:pt x="713724" y="580390"/>
                    <a:pt x="728057" y="585898"/>
                    <a:pt x="742186" y="588495"/>
                  </a:cubicBezTo>
                  <a:cubicBezTo>
                    <a:pt x="757417" y="591294"/>
                    <a:pt x="773417" y="590913"/>
                    <a:pt x="788084" y="586301"/>
                  </a:cubicBezTo>
                  <a:cubicBezTo>
                    <a:pt x="799700" y="582629"/>
                    <a:pt x="810418" y="576360"/>
                    <a:pt x="819546" y="567986"/>
                  </a:cubicBezTo>
                  <a:cubicBezTo>
                    <a:pt x="828828" y="559455"/>
                    <a:pt x="836444" y="548707"/>
                    <a:pt x="841572" y="535878"/>
                  </a:cubicBezTo>
                  <a:lnTo>
                    <a:pt x="859495" y="483596"/>
                  </a:lnTo>
                  <a:lnTo>
                    <a:pt x="848547" y="482521"/>
                  </a:lnTo>
                  <a:lnTo>
                    <a:pt x="830110" y="530661"/>
                  </a:lnTo>
                  <a:cubicBezTo>
                    <a:pt x="827751" y="537176"/>
                    <a:pt x="823956" y="542886"/>
                    <a:pt x="818982" y="547476"/>
                  </a:cubicBezTo>
                  <a:cubicBezTo>
                    <a:pt x="816059" y="550163"/>
                    <a:pt x="812469" y="552268"/>
                    <a:pt x="809161" y="553701"/>
                  </a:cubicBezTo>
                  <a:cubicBezTo>
                    <a:pt x="804956" y="555514"/>
                    <a:pt x="800495" y="556029"/>
                    <a:pt x="796879" y="552872"/>
                  </a:cubicBezTo>
                  <a:cubicBezTo>
                    <a:pt x="794905" y="551148"/>
                    <a:pt x="794110" y="548685"/>
                    <a:pt x="793751" y="546267"/>
                  </a:cubicBezTo>
                  <a:cubicBezTo>
                    <a:pt x="793212" y="542931"/>
                    <a:pt x="793418" y="539415"/>
                    <a:pt x="794494" y="536012"/>
                  </a:cubicBezTo>
                  <a:lnTo>
                    <a:pt x="860188" y="335753"/>
                  </a:lnTo>
                  <a:cubicBezTo>
                    <a:pt x="864342" y="321176"/>
                    <a:pt x="866316" y="307227"/>
                    <a:pt x="862342" y="293390"/>
                  </a:cubicBezTo>
                  <a:cubicBezTo>
                    <a:pt x="859983" y="285195"/>
                    <a:pt x="856034" y="277359"/>
                    <a:pt x="849444" y="271492"/>
                  </a:cubicBezTo>
                  <a:cubicBezTo>
                    <a:pt x="839367" y="262558"/>
                    <a:pt x="826931" y="259804"/>
                    <a:pt x="814520" y="259043"/>
                  </a:cubicBezTo>
                  <a:cubicBezTo>
                    <a:pt x="803392" y="258349"/>
                    <a:pt x="791751" y="259088"/>
                    <a:pt x="780905" y="261551"/>
                  </a:cubicBezTo>
                  <a:cubicBezTo>
                    <a:pt x="770289" y="263969"/>
                    <a:pt x="760007" y="268022"/>
                    <a:pt x="750571" y="273888"/>
                  </a:cubicBezTo>
                  <a:cubicBezTo>
                    <a:pt x="741981" y="279217"/>
                    <a:pt x="734186" y="286001"/>
                    <a:pt x="726955" y="293771"/>
                  </a:cubicBezTo>
                  <a:cubicBezTo>
                    <a:pt x="712621" y="309220"/>
                    <a:pt x="701519" y="327334"/>
                    <a:pt x="691724" y="346007"/>
                  </a:cubicBezTo>
                  <a:cubicBezTo>
                    <a:pt x="681570" y="365397"/>
                    <a:pt x="672775" y="385437"/>
                    <a:pt x="665415" y="406058"/>
                  </a:cubicBezTo>
                  <a:lnTo>
                    <a:pt x="680082" y="349478"/>
                  </a:lnTo>
                  <a:cubicBezTo>
                    <a:pt x="682057" y="341216"/>
                    <a:pt x="683467" y="333021"/>
                    <a:pt x="684236" y="324938"/>
                  </a:cubicBezTo>
                  <a:cubicBezTo>
                    <a:pt x="684980" y="317191"/>
                    <a:pt x="685134" y="309489"/>
                    <a:pt x="683852" y="301966"/>
                  </a:cubicBezTo>
                  <a:cubicBezTo>
                    <a:pt x="681441" y="287748"/>
                    <a:pt x="673723" y="274157"/>
                    <a:pt x="660313" y="266387"/>
                  </a:cubicBezTo>
                  <a:cubicBezTo>
                    <a:pt x="649236" y="259984"/>
                    <a:pt x="636928" y="258864"/>
                    <a:pt x="625081" y="258775"/>
                  </a:cubicBezTo>
                  <a:close/>
                </a:path>
              </a:pathLst>
            </a:custGeom>
            <a:solidFill>
              <a:schemeClr val="accent2"/>
            </a:solidFill>
            <a:ln w="3175">
              <a:noFill/>
              <a:miter lim="400000"/>
            </a:ln>
          </p:spPr>
          <p:txBody>
            <a:bodyPr wrap="square" lIns="50800" tIns="50800" rIns="50800" bIns="50800" anchor="ctr">
              <a:noAutofit/>
            </a:bodyPr>
            <a:lstStyle/>
            <a:p>
              <a:pPr>
                <a:defRPr sz="2200" b="0">
                  <a:solidFill>
                    <a:srgbClr val="FFFFFF"/>
                  </a:solidFill>
                  <a:latin typeface="+mn-lt"/>
                  <a:ea typeface="+mn-ea"/>
                  <a:cs typeface="+mn-cs"/>
                  <a:sym typeface="Helvetica Neue Medium"/>
                </a:defRPr>
              </a:pPr>
              <a:endParaRPr/>
            </a:p>
          </p:txBody>
        </p:sp>
        <p:sp>
          <p:nvSpPr>
            <p:cNvPr id="22" name="Text Box 3">
              <a:extLst>
                <a:ext uri="{FF2B5EF4-FFF2-40B4-BE49-F238E27FC236}">
                  <a16:creationId xmlns:a16="http://schemas.microsoft.com/office/drawing/2014/main" id="{87DC149C-FC96-914C-B055-AE55F6283667}"/>
                </a:ext>
              </a:extLst>
            </p:cNvPr>
            <p:cNvSpPr txBox="1">
              <a:spLocks/>
            </p:cNvSpPr>
            <p:nvPr/>
          </p:nvSpPr>
          <p:spPr bwMode="auto">
            <a:xfrm>
              <a:off x="2565230" y="11965258"/>
              <a:ext cx="2636893" cy="6106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2800" dirty="0" err="1">
                  <a:solidFill>
                    <a:schemeClr val="accent2"/>
                  </a:solidFill>
                  <a:latin typeface="Barlow" pitchFamily="2" charset="0"/>
                  <a:ea typeface="Montserrat Semi" charset="0"/>
                  <a:cs typeface="Montserrat Semi" charset="0"/>
                  <a:sym typeface="Poppins Medium" charset="0"/>
                </a:rPr>
                <a:t>Company</a:t>
              </a:r>
              <a:r>
                <a:rPr lang="en-US" altLang="x-none" sz="2800" b="1" dirty="0" err="1">
                  <a:solidFill>
                    <a:schemeClr val="accent2"/>
                  </a:solidFill>
                  <a:latin typeface="Barlow SemiBold" pitchFamily="2" charset="0"/>
                  <a:ea typeface="Montserrat Semi" charset="0"/>
                  <a:cs typeface="Montserrat Semi" charset="0"/>
                  <a:sym typeface="Poppins Medium" charset="0"/>
                </a:rPr>
                <a:t>Report</a:t>
              </a:r>
              <a:endParaRPr lang="x-none" altLang="x-none" sz="2800" b="1" dirty="0">
                <a:solidFill>
                  <a:schemeClr val="accent2"/>
                </a:solidFill>
                <a:latin typeface="Montserrat" pitchFamily="2" charset="0"/>
                <a:ea typeface="Montserrat Semi" charset="0"/>
                <a:cs typeface="Montserrat Semi" charset="0"/>
                <a:sym typeface="Poppins Medium" charset="0"/>
              </a:endParaRPr>
            </a:p>
          </p:txBody>
        </p:sp>
      </p:grpSp>
    </p:spTree>
    <p:extLst>
      <p:ext uri="{BB962C8B-B14F-4D97-AF65-F5344CB8AC3E}">
        <p14:creationId xmlns:p14="http://schemas.microsoft.com/office/powerpoint/2010/main" val="3799857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with photo">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460864" y="1008282"/>
            <a:ext cx="5113337" cy="5111750"/>
          </a:xfrm>
          <a:solidFill>
            <a:schemeClr val="accent1"/>
          </a:solidFill>
        </p:spPr>
        <p:txBody>
          <a:bodyPr/>
          <a:lstStyle/>
          <a:p>
            <a:pPr lvl="0"/>
            <a:endParaRPr lang="en-US" noProof="0">
              <a:sym typeface="Poppins" charset="0"/>
            </a:endParaRPr>
          </a:p>
        </p:txBody>
      </p:sp>
      <p:sp>
        <p:nvSpPr>
          <p:cNvPr id="10" name="Picture Placeholder 4"/>
          <p:cNvSpPr>
            <a:spLocks noGrp="1"/>
          </p:cNvSpPr>
          <p:nvPr>
            <p:ph type="pic" sz="quarter" idx="12"/>
          </p:nvPr>
        </p:nvSpPr>
        <p:spPr>
          <a:xfrm>
            <a:off x="6863408" y="1008282"/>
            <a:ext cx="5113337" cy="5111750"/>
          </a:xfrm>
          <a:solidFill>
            <a:schemeClr val="accent1"/>
          </a:solidFill>
        </p:spPr>
        <p:txBody>
          <a:bodyPr/>
          <a:lstStyle/>
          <a:p>
            <a:pPr lvl="0"/>
            <a:endParaRPr lang="en-US" noProof="0">
              <a:sym typeface="Poppins" charset="0"/>
            </a:endParaRPr>
          </a:p>
        </p:txBody>
      </p:sp>
      <p:sp>
        <p:nvSpPr>
          <p:cNvPr id="11" name="Picture Placeholder 4"/>
          <p:cNvSpPr>
            <a:spLocks noGrp="1"/>
          </p:cNvSpPr>
          <p:nvPr>
            <p:ph type="pic" sz="quarter" idx="13"/>
          </p:nvPr>
        </p:nvSpPr>
        <p:spPr>
          <a:xfrm>
            <a:off x="12265952" y="1008282"/>
            <a:ext cx="5113337" cy="5111750"/>
          </a:xfrm>
          <a:solidFill>
            <a:schemeClr val="accent1"/>
          </a:solidFill>
        </p:spPr>
        <p:txBody>
          <a:bodyPr/>
          <a:lstStyle/>
          <a:p>
            <a:pPr lvl="0"/>
            <a:endParaRPr lang="en-US" noProof="0">
              <a:sym typeface="Poppins" charset="0"/>
            </a:endParaRPr>
          </a:p>
        </p:txBody>
      </p:sp>
      <p:sp>
        <p:nvSpPr>
          <p:cNvPr id="12" name="Picture Placeholder 4"/>
          <p:cNvSpPr>
            <a:spLocks noGrp="1"/>
          </p:cNvSpPr>
          <p:nvPr>
            <p:ph type="pic" sz="quarter" idx="14"/>
          </p:nvPr>
        </p:nvSpPr>
        <p:spPr>
          <a:xfrm>
            <a:off x="17668497" y="1008282"/>
            <a:ext cx="5113337" cy="5111750"/>
          </a:xfrm>
          <a:solidFill>
            <a:schemeClr val="accent1"/>
          </a:solidFill>
        </p:spPr>
        <p:txBody>
          <a:bodyPr/>
          <a:lstStyle/>
          <a:p>
            <a:pPr lvl="0"/>
            <a:endParaRPr lang="en-US" noProof="0">
              <a:sym typeface="Poppins" charset="0"/>
            </a:endParaRPr>
          </a:p>
        </p:txBody>
      </p:sp>
      <p:sp>
        <p:nvSpPr>
          <p:cNvPr id="13" name="Picture Placeholder 4"/>
          <p:cNvSpPr>
            <a:spLocks noGrp="1"/>
          </p:cNvSpPr>
          <p:nvPr>
            <p:ph type="pic" sz="quarter" idx="15"/>
          </p:nvPr>
        </p:nvSpPr>
        <p:spPr>
          <a:xfrm>
            <a:off x="1460864" y="6497960"/>
            <a:ext cx="5113337" cy="5111750"/>
          </a:xfrm>
          <a:solidFill>
            <a:schemeClr val="accent1"/>
          </a:solidFill>
        </p:spPr>
        <p:txBody>
          <a:bodyPr/>
          <a:lstStyle/>
          <a:p>
            <a:pPr lvl="0"/>
            <a:endParaRPr lang="en-US" noProof="0">
              <a:sym typeface="Poppins" charset="0"/>
            </a:endParaRPr>
          </a:p>
        </p:txBody>
      </p:sp>
      <p:sp>
        <p:nvSpPr>
          <p:cNvPr id="14" name="Picture Placeholder 4"/>
          <p:cNvSpPr>
            <a:spLocks noGrp="1"/>
          </p:cNvSpPr>
          <p:nvPr>
            <p:ph type="pic" sz="quarter" idx="16"/>
          </p:nvPr>
        </p:nvSpPr>
        <p:spPr>
          <a:xfrm>
            <a:off x="6863408" y="6497960"/>
            <a:ext cx="5113337" cy="5111750"/>
          </a:xfrm>
          <a:solidFill>
            <a:schemeClr val="accent1"/>
          </a:solidFill>
        </p:spPr>
        <p:txBody>
          <a:bodyPr/>
          <a:lstStyle/>
          <a:p>
            <a:pPr lvl="0"/>
            <a:endParaRPr lang="en-US" noProof="0">
              <a:sym typeface="Poppins" charset="0"/>
            </a:endParaRPr>
          </a:p>
        </p:txBody>
      </p:sp>
      <p:sp>
        <p:nvSpPr>
          <p:cNvPr id="15" name="Picture Placeholder 4"/>
          <p:cNvSpPr>
            <a:spLocks noGrp="1"/>
          </p:cNvSpPr>
          <p:nvPr>
            <p:ph type="pic" sz="quarter" idx="17"/>
          </p:nvPr>
        </p:nvSpPr>
        <p:spPr>
          <a:xfrm>
            <a:off x="12265952" y="6497960"/>
            <a:ext cx="5113337" cy="5111750"/>
          </a:xfrm>
          <a:solidFill>
            <a:schemeClr val="accent1"/>
          </a:solidFill>
        </p:spPr>
        <p:txBody>
          <a:bodyPr/>
          <a:lstStyle/>
          <a:p>
            <a:pPr lvl="0"/>
            <a:endParaRPr lang="en-US" noProof="0">
              <a:sym typeface="Poppins" charset="0"/>
            </a:endParaRPr>
          </a:p>
        </p:txBody>
      </p:sp>
      <p:sp>
        <p:nvSpPr>
          <p:cNvPr id="16" name="Picture Placeholder 4"/>
          <p:cNvSpPr>
            <a:spLocks noGrp="1"/>
          </p:cNvSpPr>
          <p:nvPr>
            <p:ph type="pic" sz="quarter" idx="18"/>
          </p:nvPr>
        </p:nvSpPr>
        <p:spPr>
          <a:xfrm>
            <a:off x="17668497" y="6497960"/>
            <a:ext cx="5113337" cy="5111750"/>
          </a:xfrm>
          <a:solidFill>
            <a:schemeClr val="accent1"/>
          </a:solidFill>
        </p:spPr>
        <p:txBody>
          <a:bodyPr/>
          <a:lstStyle/>
          <a:p>
            <a:pPr lvl="0"/>
            <a:endParaRPr lang="en-US" noProof="0">
              <a:sym typeface="Poppins" charset="0"/>
            </a:endParaRPr>
          </a:p>
        </p:txBody>
      </p:sp>
    </p:spTree>
    <p:extLst>
      <p:ext uri="{BB962C8B-B14F-4D97-AF65-F5344CB8AC3E}">
        <p14:creationId xmlns:p14="http://schemas.microsoft.com/office/powerpoint/2010/main" val="385579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38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B937AA2-5909-6C4E-A497-B80DDD3D4935}"/>
              </a:ext>
            </a:extLst>
          </p:cNvPr>
          <p:cNvSpPr>
            <a:spLocks noGrp="1"/>
          </p:cNvSpPr>
          <p:nvPr>
            <p:ph type="title"/>
          </p:nvPr>
        </p:nvSpPr>
        <p:spPr bwMode="auto">
          <a:xfrm>
            <a:off x="2120900" y="2278063"/>
            <a:ext cx="20627975" cy="217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38100" tIns="38100" rIns="38100" bIns="38100" numCol="1" anchor="t" anchorCtr="0" compatLnSpc="1">
            <a:prstTxWarp prst="textNoShape">
              <a:avLst/>
            </a:prstTxWarp>
          </a:bodyPr>
          <a:lstStyle/>
          <a:p>
            <a:pPr lvl="0"/>
            <a:r>
              <a:rPr lang="x-none" altLang="x-none">
                <a:sym typeface="Poppins Medium" charset="0"/>
              </a:rPr>
              <a:t>Click to edit Master title style</a:t>
            </a:r>
          </a:p>
        </p:txBody>
      </p:sp>
      <p:sp>
        <p:nvSpPr>
          <p:cNvPr id="1027" name="Rectangle 3">
            <a:extLst>
              <a:ext uri="{FF2B5EF4-FFF2-40B4-BE49-F238E27FC236}">
                <a16:creationId xmlns:a16="http://schemas.microsoft.com/office/drawing/2014/main" id="{D2DBFEBA-B569-4D48-BB4C-6FF13D78D11D}"/>
              </a:ext>
            </a:extLst>
          </p:cNvPr>
          <p:cNvSpPr>
            <a:spLocks noGrp="1"/>
          </p:cNvSpPr>
          <p:nvPr>
            <p:ph type="body" idx="1"/>
          </p:nvPr>
        </p:nvSpPr>
        <p:spPr bwMode="auto">
          <a:xfrm>
            <a:off x="2271713" y="4670425"/>
            <a:ext cx="20477162" cy="701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38100" tIns="38100" rIns="38100" bIns="38100" numCol="1" anchor="t" anchorCtr="0" compatLnSpc="1">
            <a:prstTxWarp prst="textNoShape">
              <a:avLst/>
            </a:prstTxWarp>
          </a:bodyPr>
          <a:lstStyle/>
          <a:p>
            <a:pPr lvl="0"/>
            <a:r>
              <a:rPr lang="x-none" altLang="x-none">
                <a:sym typeface="Poppins" charset="0"/>
              </a:rPr>
              <a:t>Click to edit Master text styles</a:t>
            </a:r>
          </a:p>
          <a:p>
            <a:pPr lvl="1"/>
            <a:r>
              <a:rPr lang="x-none" altLang="x-none" dirty="0">
                <a:sym typeface="Poppins" charset="0"/>
              </a:rPr>
              <a:t>Second level</a:t>
            </a:r>
          </a:p>
          <a:p>
            <a:pPr lvl="2"/>
            <a:r>
              <a:rPr lang="x-none" altLang="x-none" dirty="0">
                <a:sym typeface="Poppins" charset="0"/>
              </a:rPr>
              <a:t>Third level</a:t>
            </a:r>
          </a:p>
          <a:p>
            <a:pPr lvl="3"/>
            <a:r>
              <a:rPr lang="x-none" altLang="x-none" dirty="0">
                <a:sym typeface="Poppins" charset="0"/>
              </a:rPr>
              <a:t>Fourth level</a:t>
            </a:r>
          </a:p>
          <a:p>
            <a:pPr lvl="4"/>
            <a:r>
              <a:rPr lang="x-none" altLang="x-none" dirty="0">
                <a:sym typeface="Poppins" charset="0"/>
              </a:rPr>
              <a:t>Fifth level</a:t>
            </a:r>
          </a:p>
        </p:txBody>
      </p:sp>
    </p:spTree>
  </p:cSld>
  <p:clrMap bg1="dk2" tx1="lt1" bg2="dk1" tx2="lt2" accent1="accent1" accent2="accent2" accent3="accent3" accent4="accent4" accent5="accent5" accent6="accent6" hlink="hlink" folHlink="folHlink"/>
  <p:sldLayoutIdLst>
    <p:sldLayoutId id="2147483876" r:id="rId1"/>
    <p:sldLayoutId id="2147483877" r:id="rId2"/>
    <p:sldLayoutId id="2147483874" r:id="rId3"/>
    <p:sldLayoutId id="2147483875" r:id="rId4"/>
  </p:sldLayoutIdLst>
  <p:hf hdr="0" ftr="0" dt="0"/>
  <p:txStyles>
    <p:titleStyle>
      <a:lvl1pPr algn="l" defTabSz="825500" rtl="0" eaLnBrk="0" fontAlgn="base" hangingPunct="0">
        <a:spcBef>
          <a:spcPct val="0"/>
        </a:spcBef>
        <a:spcAft>
          <a:spcPct val="0"/>
        </a:spcAft>
        <a:defRPr sz="10000" b="0" i="0" kern="1200">
          <a:solidFill>
            <a:schemeClr val="bg1"/>
          </a:solidFill>
          <a:latin typeface="Barlow Medium" pitchFamily="2" charset="0"/>
          <a:ea typeface="Barlow Medium" pitchFamily="2" charset="0"/>
          <a:cs typeface="Barlow Medium" pitchFamily="2" charset="0"/>
          <a:sym typeface="Poppins Medium"/>
        </a:defRPr>
      </a:lvl1pPr>
      <a:lvl2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2pPr>
      <a:lvl3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3pPr>
      <a:lvl4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4pPr>
      <a:lvl5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5pPr>
      <a:lvl6pPr marL="4572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6pPr>
      <a:lvl7pPr marL="9144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7pPr>
      <a:lvl8pPr marL="13716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8pPr>
      <a:lvl9pPr marL="18288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9pPr>
    </p:titleStyle>
    <p:bodyStyle>
      <a:lvl1pPr algn="l" defTabSz="825500" rtl="0" eaLnBrk="0" fontAlgn="base" hangingPunct="0">
        <a:lnSpc>
          <a:spcPct val="180000"/>
        </a:lnSpc>
        <a:spcBef>
          <a:spcPct val="0"/>
        </a:spcBef>
        <a:spcAft>
          <a:spcPct val="0"/>
        </a:spcAft>
        <a:defRPr sz="2200" b="0" i="0" kern="1200">
          <a:solidFill>
            <a:schemeClr val="bg2"/>
          </a:solidFill>
          <a:latin typeface="Open Sans" charset="0"/>
          <a:ea typeface="Open Sans" charset="0"/>
          <a:cs typeface="Open Sans" charset="0"/>
          <a:sym typeface="Poppins"/>
        </a:defRPr>
      </a:lvl1pPr>
      <a:lvl2pPr indent="228600" algn="l" defTabSz="825500" rtl="0" eaLnBrk="0" fontAlgn="base" hangingPunct="0">
        <a:lnSpc>
          <a:spcPct val="180000"/>
        </a:lnSpc>
        <a:spcBef>
          <a:spcPct val="0"/>
        </a:spcBef>
        <a:spcAft>
          <a:spcPct val="0"/>
        </a:spcAft>
        <a:defRPr sz="2200" b="0" i="0" kern="1200">
          <a:solidFill>
            <a:schemeClr val="bg2"/>
          </a:solidFill>
          <a:latin typeface="Open Sans" charset="0"/>
          <a:ea typeface="Open Sans" charset="0"/>
          <a:cs typeface="Open Sans" charset="0"/>
          <a:sym typeface="Poppins"/>
        </a:defRPr>
      </a:lvl2pPr>
      <a:lvl3pPr indent="457200" algn="l" defTabSz="825500" rtl="0" eaLnBrk="0" fontAlgn="base" hangingPunct="0">
        <a:lnSpc>
          <a:spcPct val="180000"/>
        </a:lnSpc>
        <a:spcBef>
          <a:spcPct val="0"/>
        </a:spcBef>
        <a:spcAft>
          <a:spcPct val="0"/>
        </a:spcAft>
        <a:defRPr sz="2200" b="0" i="0" kern="1200">
          <a:solidFill>
            <a:schemeClr val="bg2"/>
          </a:solidFill>
          <a:latin typeface="Open Sans" charset="0"/>
          <a:ea typeface="Open Sans" charset="0"/>
          <a:cs typeface="Open Sans" charset="0"/>
          <a:sym typeface="Poppins"/>
        </a:defRPr>
      </a:lvl3pPr>
      <a:lvl4pPr indent="685800" algn="l" defTabSz="825500" rtl="0" eaLnBrk="0" fontAlgn="base" hangingPunct="0">
        <a:lnSpc>
          <a:spcPct val="180000"/>
        </a:lnSpc>
        <a:spcBef>
          <a:spcPct val="0"/>
        </a:spcBef>
        <a:spcAft>
          <a:spcPct val="0"/>
        </a:spcAft>
        <a:defRPr sz="2200" b="0" i="0" kern="1200">
          <a:solidFill>
            <a:schemeClr val="bg2"/>
          </a:solidFill>
          <a:latin typeface="Open Sans" charset="0"/>
          <a:ea typeface="Open Sans" charset="0"/>
          <a:cs typeface="Open Sans" charset="0"/>
          <a:sym typeface="Poppins"/>
        </a:defRPr>
      </a:lvl4pPr>
      <a:lvl5pPr indent="914400" algn="l" defTabSz="825500" rtl="0" eaLnBrk="0" fontAlgn="base" hangingPunct="0">
        <a:lnSpc>
          <a:spcPct val="180000"/>
        </a:lnSpc>
        <a:spcBef>
          <a:spcPct val="0"/>
        </a:spcBef>
        <a:spcAft>
          <a:spcPct val="0"/>
        </a:spcAft>
        <a:defRPr sz="2200" b="0" i="0" kern="1200">
          <a:solidFill>
            <a:schemeClr val="bg2"/>
          </a:solidFill>
          <a:latin typeface="Open Sans" charset="0"/>
          <a:ea typeface="Open Sans" charset="0"/>
          <a:cs typeface="Open Sans" charset="0"/>
          <a:sym typeface="Poppin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a:extLst>
              <a:ext uri="{FF2B5EF4-FFF2-40B4-BE49-F238E27FC236}">
                <a16:creationId xmlns:a16="http://schemas.microsoft.com/office/drawing/2014/main" id="{F831CBE5-1241-684F-AA48-9574A3797638}"/>
              </a:ext>
            </a:extLst>
          </p:cNvPr>
          <p:cNvGrpSpPr/>
          <p:nvPr/>
        </p:nvGrpSpPr>
        <p:grpSpPr>
          <a:xfrm>
            <a:off x="718211" y="612716"/>
            <a:ext cx="22779045" cy="12362700"/>
            <a:chOff x="718211" y="612716"/>
            <a:chExt cx="22779045" cy="12362700"/>
          </a:xfrm>
        </p:grpSpPr>
        <p:sp>
          <p:nvSpPr>
            <p:cNvPr id="5" name="Прямоугольный треугольник 4">
              <a:extLst>
                <a:ext uri="{FF2B5EF4-FFF2-40B4-BE49-F238E27FC236}">
                  <a16:creationId xmlns:a16="http://schemas.microsoft.com/office/drawing/2014/main" id="{641FE2D9-945C-344B-9EFE-E27BD19B4475}"/>
                </a:ext>
              </a:extLst>
            </p:cNvPr>
            <p:cNvSpPr/>
            <p:nvPr/>
          </p:nvSpPr>
          <p:spPr bwMode="auto">
            <a:xfrm>
              <a:off x="718211" y="10534928"/>
              <a:ext cx="2440488" cy="2440488"/>
            </a:xfrm>
            <a:prstGeom prst="rtTriangle">
              <a:avLst/>
            </a:prstGeom>
            <a:solidFill>
              <a:schemeClr val="accent1">
                <a:alpha val="36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0" name="Прямоугольный треугольник 9">
              <a:extLst>
                <a:ext uri="{FF2B5EF4-FFF2-40B4-BE49-F238E27FC236}">
                  <a16:creationId xmlns:a16="http://schemas.microsoft.com/office/drawing/2014/main" id="{51CDB425-5D9F-7243-97D7-05650792E87A}"/>
                </a:ext>
              </a:extLst>
            </p:cNvPr>
            <p:cNvSpPr/>
            <p:nvPr/>
          </p:nvSpPr>
          <p:spPr bwMode="auto">
            <a:xfrm>
              <a:off x="718211" y="8054373"/>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3" name="Прямоугольный треугольник 12">
              <a:extLst>
                <a:ext uri="{FF2B5EF4-FFF2-40B4-BE49-F238E27FC236}">
                  <a16:creationId xmlns:a16="http://schemas.microsoft.com/office/drawing/2014/main" id="{9288DA73-226D-6443-888E-E1BDDD75C8FB}"/>
                </a:ext>
              </a:extLst>
            </p:cNvPr>
            <p:cNvSpPr/>
            <p:nvPr/>
          </p:nvSpPr>
          <p:spPr bwMode="auto">
            <a:xfrm>
              <a:off x="718211" y="3093268"/>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4" name="Прямоугольный треугольник 13">
              <a:extLst>
                <a:ext uri="{FF2B5EF4-FFF2-40B4-BE49-F238E27FC236}">
                  <a16:creationId xmlns:a16="http://schemas.microsoft.com/office/drawing/2014/main" id="{BBAC9390-A975-254C-8A6C-161654B33F29}"/>
                </a:ext>
              </a:extLst>
            </p:cNvPr>
            <p:cNvSpPr/>
            <p:nvPr/>
          </p:nvSpPr>
          <p:spPr bwMode="auto">
            <a:xfrm>
              <a:off x="718211" y="612716"/>
              <a:ext cx="2440488" cy="2440488"/>
            </a:xfrm>
            <a:prstGeom prst="rtTriangle">
              <a:avLst/>
            </a:prstGeom>
            <a:solidFill>
              <a:schemeClr val="accent1">
                <a:alpha val="36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7" name="Прямоугольный треугольник 16">
              <a:extLst>
                <a:ext uri="{FF2B5EF4-FFF2-40B4-BE49-F238E27FC236}">
                  <a16:creationId xmlns:a16="http://schemas.microsoft.com/office/drawing/2014/main" id="{238ADA33-B060-044D-B857-7FCB683FC84D}"/>
                </a:ext>
              </a:extLst>
            </p:cNvPr>
            <p:cNvSpPr/>
            <p:nvPr/>
          </p:nvSpPr>
          <p:spPr bwMode="auto">
            <a:xfrm>
              <a:off x="3260531" y="10534928"/>
              <a:ext cx="2440488" cy="2440488"/>
            </a:xfrm>
            <a:prstGeom prst="rtTriangle">
              <a:avLst/>
            </a:prstGeom>
            <a:solidFill>
              <a:schemeClr val="accent1">
                <a:alpha val="65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8" name="Прямоугольный треугольник 17">
              <a:extLst>
                <a:ext uri="{FF2B5EF4-FFF2-40B4-BE49-F238E27FC236}">
                  <a16:creationId xmlns:a16="http://schemas.microsoft.com/office/drawing/2014/main" id="{13684C77-E7FB-474E-8A2E-C03755CFFBBC}"/>
                </a:ext>
              </a:extLst>
            </p:cNvPr>
            <p:cNvSpPr/>
            <p:nvPr/>
          </p:nvSpPr>
          <p:spPr bwMode="auto">
            <a:xfrm>
              <a:off x="3260531" y="8054373"/>
              <a:ext cx="2440488" cy="2440488"/>
            </a:xfrm>
            <a:prstGeom prst="rtTriangle">
              <a:avLst/>
            </a:prstGeom>
            <a:solidFill>
              <a:schemeClr val="accent1">
                <a:alpha val="36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9" name="Прямоугольный треугольник 18">
              <a:extLst>
                <a:ext uri="{FF2B5EF4-FFF2-40B4-BE49-F238E27FC236}">
                  <a16:creationId xmlns:a16="http://schemas.microsoft.com/office/drawing/2014/main" id="{6C1DD843-C450-0648-9A1F-19AC5C04454B}"/>
                </a:ext>
              </a:extLst>
            </p:cNvPr>
            <p:cNvSpPr/>
            <p:nvPr/>
          </p:nvSpPr>
          <p:spPr bwMode="auto">
            <a:xfrm>
              <a:off x="3260531" y="5573821"/>
              <a:ext cx="2440488" cy="2440488"/>
            </a:xfrm>
            <a:prstGeom prst="rtTriangle">
              <a:avLst/>
            </a:prstGeom>
            <a:solidFill>
              <a:schemeClr val="accent1">
                <a:alpha val="36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21" name="Прямоугольный треугольник 20">
              <a:extLst>
                <a:ext uri="{FF2B5EF4-FFF2-40B4-BE49-F238E27FC236}">
                  <a16:creationId xmlns:a16="http://schemas.microsoft.com/office/drawing/2014/main" id="{33FBC738-3779-144C-AA42-535B7B63CB0B}"/>
                </a:ext>
              </a:extLst>
            </p:cNvPr>
            <p:cNvSpPr/>
            <p:nvPr/>
          </p:nvSpPr>
          <p:spPr bwMode="auto">
            <a:xfrm>
              <a:off x="3260531" y="612716"/>
              <a:ext cx="2440488" cy="2440488"/>
            </a:xfrm>
            <a:prstGeom prst="rtTriangle">
              <a:avLst/>
            </a:prstGeom>
            <a:solidFill>
              <a:schemeClr val="accent1">
                <a:alpha val="65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24" name="Прямоугольный треугольник 23">
              <a:extLst>
                <a:ext uri="{FF2B5EF4-FFF2-40B4-BE49-F238E27FC236}">
                  <a16:creationId xmlns:a16="http://schemas.microsoft.com/office/drawing/2014/main" id="{85D6271C-3805-4C4A-B0A9-46646849E5C3}"/>
                </a:ext>
              </a:extLst>
            </p:cNvPr>
            <p:cNvSpPr/>
            <p:nvPr/>
          </p:nvSpPr>
          <p:spPr bwMode="auto">
            <a:xfrm>
              <a:off x="5802851" y="8054373"/>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25" name="Прямоугольный треугольник 24">
              <a:extLst>
                <a:ext uri="{FF2B5EF4-FFF2-40B4-BE49-F238E27FC236}">
                  <a16:creationId xmlns:a16="http://schemas.microsoft.com/office/drawing/2014/main" id="{AC3B909D-9CEB-B94A-9EF3-9B23CA8ED1AC}"/>
                </a:ext>
              </a:extLst>
            </p:cNvPr>
            <p:cNvSpPr/>
            <p:nvPr/>
          </p:nvSpPr>
          <p:spPr bwMode="auto">
            <a:xfrm>
              <a:off x="5802851" y="5573821"/>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26" name="Прямоугольный треугольник 25">
              <a:extLst>
                <a:ext uri="{FF2B5EF4-FFF2-40B4-BE49-F238E27FC236}">
                  <a16:creationId xmlns:a16="http://schemas.microsoft.com/office/drawing/2014/main" id="{4E017130-72A9-F340-8F6E-FDAE0358285F}"/>
                </a:ext>
              </a:extLst>
            </p:cNvPr>
            <p:cNvSpPr/>
            <p:nvPr/>
          </p:nvSpPr>
          <p:spPr bwMode="auto">
            <a:xfrm>
              <a:off x="5802851" y="3093268"/>
              <a:ext cx="2440488" cy="2440488"/>
            </a:xfrm>
            <a:prstGeom prst="rtTriangle">
              <a:avLst/>
            </a:prstGeom>
            <a:solidFill>
              <a:schemeClr val="accent1">
                <a:alpha val="36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27" name="Прямоугольный треугольник 26">
              <a:extLst>
                <a:ext uri="{FF2B5EF4-FFF2-40B4-BE49-F238E27FC236}">
                  <a16:creationId xmlns:a16="http://schemas.microsoft.com/office/drawing/2014/main" id="{E6B38B46-9774-E444-A3B3-2B72DD94C07D}"/>
                </a:ext>
              </a:extLst>
            </p:cNvPr>
            <p:cNvSpPr/>
            <p:nvPr/>
          </p:nvSpPr>
          <p:spPr bwMode="auto">
            <a:xfrm>
              <a:off x="5802851" y="612716"/>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29" name="Прямоугольный треугольник 28">
              <a:extLst>
                <a:ext uri="{FF2B5EF4-FFF2-40B4-BE49-F238E27FC236}">
                  <a16:creationId xmlns:a16="http://schemas.microsoft.com/office/drawing/2014/main" id="{21C9F2A1-74D9-2D46-945F-30B38D21E0FC}"/>
                </a:ext>
              </a:extLst>
            </p:cNvPr>
            <p:cNvSpPr/>
            <p:nvPr/>
          </p:nvSpPr>
          <p:spPr bwMode="auto">
            <a:xfrm>
              <a:off x="8345171" y="10534928"/>
              <a:ext cx="2440488" cy="2440488"/>
            </a:xfrm>
            <a:prstGeom prst="rtTriangle">
              <a:avLst/>
            </a:prstGeom>
            <a:solidFill>
              <a:schemeClr val="accent1">
                <a:alpha val="36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0" name="Прямоугольный треугольник 29">
              <a:extLst>
                <a:ext uri="{FF2B5EF4-FFF2-40B4-BE49-F238E27FC236}">
                  <a16:creationId xmlns:a16="http://schemas.microsoft.com/office/drawing/2014/main" id="{FDC54E10-2D13-7A4D-9348-18551B055E6E}"/>
                </a:ext>
              </a:extLst>
            </p:cNvPr>
            <p:cNvSpPr/>
            <p:nvPr/>
          </p:nvSpPr>
          <p:spPr bwMode="auto">
            <a:xfrm>
              <a:off x="8345171" y="8054373"/>
              <a:ext cx="2440488" cy="2440488"/>
            </a:xfrm>
            <a:prstGeom prst="rtTriangle">
              <a:avLst/>
            </a:prstGeom>
            <a:solidFill>
              <a:schemeClr val="accent1">
                <a:alpha val="65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1" name="Прямоугольный треугольник 30">
              <a:extLst>
                <a:ext uri="{FF2B5EF4-FFF2-40B4-BE49-F238E27FC236}">
                  <a16:creationId xmlns:a16="http://schemas.microsoft.com/office/drawing/2014/main" id="{34D18AFE-2784-7E49-A4FA-4E22FB9CF143}"/>
                </a:ext>
              </a:extLst>
            </p:cNvPr>
            <p:cNvSpPr/>
            <p:nvPr/>
          </p:nvSpPr>
          <p:spPr bwMode="auto">
            <a:xfrm>
              <a:off x="8345171" y="5573821"/>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2" name="Прямоугольный треугольник 31">
              <a:extLst>
                <a:ext uri="{FF2B5EF4-FFF2-40B4-BE49-F238E27FC236}">
                  <a16:creationId xmlns:a16="http://schemas.microsoft.com/office/drawing/2014/main" id="{3028CEB9-3A19-1347-B3E7-82D046EECC16}"/>
                </a:ext>
              </a:extLst>
            </p:cNvPr>
            <p:cNvSpPr/>
            <p:nvPr/>
          </p:nvSpPr>
          <p:spPr bwMode="auto">
            <a:xfrm>
              <a:off x="8345171" y="3093268"/>
              <a:ext cx="2440488" cy="2440488"/>
            </a:xfrm>
            <a:prstGeom prst="rtTriangle">
              <a:avLst/>
            </a:prstGeom>
            <a:solidFill>
              <a:schemeClr val="accent1">
                <a:alpha val="36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5" name="Прямоугольный треугольник 34">
              <a:extLst>
                <a:ext uri="{FF2B5EF4-FFF2-40B4-BE49-F238E27FC236}">
                  <a16:creationId xmlns:a16="http://schemas.microsoft.com/office/drawing/2014/main" id="{9B251209-82A6-C54E-9CA5-93207FEA7A76}"/>
                </a:ext>
              </a:extLst>
            </p:cNvPr>
            <p:cNvSpPr/>
            <p:nvPr/>
          </p:nvSpPr>
          <p:spPr bwMode="auto">
            <a:xfrm>
              <a:off x="10887491" y="10534928"/>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7" name="Прямоугольный треугольник 36">
              <a:extLst>
                <a:ext uri="{FF2B5EF4-FFF2-40B4-BE49-F238E27FC236}">
                  <a16:creationId xmlns:a16="http://schemas.microsoft.com/office/drawing/2014/main" id="{CB35D14A-1124-BE44-8FA9-361671D0C8CE}"/>
                </a:ext>
              </a:extLst>
            </p:cNvPr>
            <p:cNvSpPr/>
            <p:nvPr/>
          </p:nvSpPr>
          <p:spPr bwMode="auto">
            <a:xfrm>
              <a:off x="10887491" y="5573821"/>
              <a:ext cx="2440488" cy="2440488"/>
            </a:xfrm>
            <a:prstGeom prst="rtTriangle">
              <a:avLst/>
            </a:prstGeom>
            <a:solidFill>
              <a:schemeClr val="accent1">
                <a:alpha val="36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8" name="Прямоугольный треугольник 37">
              <a:extLst>
                <a:ext uri="{FF2B5EF4-FFF2-40B4-BE49-F238E27FC236}">
                  <a16:creationId xmlns:a16="http://schemas.microsoft.com/office/drawing/2014/main" id="{9ACD18DF-B1B2-E14A-95AA-FF4CE4E34D19}"/>
                </a:ext>
              </a:extLst>
            </p:cNvPr>
            <p:cNvSpPr/>
            <p:nvPr/>
          </p:nvSpPr>
          <p:spPr bwMode="auto">
            <a:xfrm>
              <a:off x="10887491" y="3093268"/>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9" name="Прямоугольный треугольник 38">
              <a:extLst>
                <a:ext uri="{FF2B5EF4-FFF2-40B4-BE49-F238E27FC236}">
                  <a16:creationId xmlns:a16="http://schemas.microsoft.com/office/drawing/2014/main" id="{6808A127-8070-9148-B0A5-02068C4CF4BF}"/>
                </a:ext>
              </a:extLst>
            </p:cNvPr>
            <p:cNvSpPr/>
            <p:nvPr/>
          </p:nvSpPr>
          <p:spPr bwMode="auto">
            <a:xfrm>
              <a:off x="10887491" y="612716"/>
              <a:ext cx="2440488" cy="2440488"/>
            </a:xfrm>
            <a:prstGeom prst="rtTriangle">
              <a:avLst/>
            </a:prstGeom>
            <a:solidFill>
              <a:schemeClr val="accent1">
                <a:alpha val="36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41" name="Прямоугольный треугольник 40">
              <a:extLst>
                <a:ext uri="{FF2B5EF4-FFF2-40B4-BE49-F238E27FC236}">
                  <a16:creationId xmlns:a16="http://schemas.microsoft.com/office/drawing/2014/main" id="{17CC9519-015E-6D41-84D5-8359F373B97A}"/>
                </a:ext>
              </a:extLst>
            </p:cNvPr>
            <p:cNvSpPr/>
            <p:nvPr/>
          </p:nvSpPr>
          <p:spPr bwMode="auto">
            <a:xfrm>
              <a:off x="13429811" y="10534928"/>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42" name="Прямоугольный треугольник 41">
              <a:extLst>
                <a:ext uri="{FF2B5EF4-FFF2-40B4-BE49-F238E27FC236}">
                  <a16:creationId xmlns:a16="http://schemas.microsoft.com/office/drawing/2014/main" id="{C19CDEF9-9C89-5D4C-B1BE-9A7D020E3919}"/>
                </a:ext>
              </a:extLst>
            </p:cNvPr>
            <p:cNvSpPr/>
            <p:nvPr/>
          </p:nvSpPr>
          <p:spPr bwMode="auto">
            <a:xfrm>
              <a:off x="13429811" y="8054373"/>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43" name="Прямоугольный треугольник 42">
              <a:extLst>
                <a:ext uri="{FF2B5EF4-FFF2-40B4-BE49-F238E27FC236}">
                  <a16:creationId xmlns:a16="http://schemas.microsoft.com/office/drawing/2014/main" id="{709003AD-9891-ED48-9AEA-8973B962689D}"/>
                </a:ext>
              </a:extLst>
            </p:cNvPr>
            <p:cNvSpPr/>
            <p:nvPr/>
          </p:nvSpPr>
          <p:spPr bwMode="auto">
            <a:xfrm>
              <a:off x="13429811" y="5573821"/>
              <a:ext cx="2440488" cy="2440488"/>
            </a:xfrm>
            <a:prstGeom prst="rtTriangle">
              <a:avLst/>
            </a:prstGeom>
            <a:solidFill>
              <a:schemeClr val="accent1">
                <a:alpha val="36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44" name="Прямоугольный треугольник 43">
              <a:extLst>
                <a:ext uri="{FF2B5EF4-FFF2-40B4-BE49-F238E27FC236}">
                  <a16:creationId xmlns:a16="http://schemas.microsoft.com/office/drawing/2014/main" id="{EFE03043-4FAE-D24D-905D-6D25F7DF5C8F}"/>
                </a:ext>
              </a:extLst>
            </p:cNvPr>
            <p:cNvSpPr/>
            <p:nvPr/>
          </p:nvSpPr>
          <p:spPr bwMode="auto">
            <a:xfrm>
              <a:off x="13429811" y="3093268"/>
              <a:ext cx="2440488" cy="2440488"/>
            </a:xfrm>
            <a:prstGeom prst="rtTriangle">
              <a:avLst/>
            </a:prstGeom>
            <a:solidFill>
              <a:schemeClr val="accent1">
                <a:alpha val="65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45" name="Прямоугольный треугольник 44">
              <a:extLst>
                <a:ext uri="{FF2B5EF4-FFF2-40B4-BE49-F238E27FC236}">
                  <a16:creationId xmlns:a16="http://schemas.microsoft.com/office/drawing/2014/main" id="{40C2A21F-0F0E-A049-AA7C-347498E145DE}"/>
                </a:ext>
              </a:extLst>
            </p:cNvPr>
            <p:cNvSpPr/>
            <p:nvPr/>
          </p:nvSpPr>
          <p:spPr bwMode="auto">
            <a:xfrm>
              <a:off x="13429811" y="612716"/>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47" name="Прямоугольный треугольник 46">
              <a:extLst>
                <a:ext uri="{FF2B5EF4-FFF2-40B4-BE49-F238E27FC236}">
                  <a16:creationId xmlns:a16="http://schemas.microsoft.com/office/drawing/2014/main" id="{C5603B08-81CD-CD41-B720-4147E4E36827}"/>
                </a:ext>
              </a:extLst>
            </p:cNvPr>
            <p:cNvSpPr/>
            <p:nvPr/>
          </p:nvSpPr>
          <p:spPr bwMode="auto">
            <a:xfrm>
              <a:off x="15972131" y="10534928"/>
              <a:ext cx="2440488" cy="2440488"/>
            </a:xfrm>
            <a:prstGeom prst="rtTriangle">
              <a:avLst/>
            </a:prstGeom>
            <a:solidFill>
              <a:schemeClr val="accent1">
                <a:alpha val="36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48" name="Прямоугольный треугольник 47">
              <a:extLst>
                <a:ext uri="{FF2B5EF4-FFF2-40B4-BE49-F238E27FC236}">
                  <a16:creationId xmlns:a16="http://schemas.microsoft.com/office/drawing/2014/main" id="{3EA3EEFE-25A6-B74F-A41A-32805904540E}"/>
                </a:ext>
              </a:extLst>
            </p:cNvPr>
            <p:cNvSpPr/>
            <p:nvPr/>
          </p:nvSpPr>
          <p:spPr bwMode="auto">
            <a:xfrm>
              <a:off x="15972131" y="8054373"/>
              <a:ext cx="2440488" cy="2440488"/>
            </a:xfrm>
            <a:prstGeom prst="rtTriangle">
              <a:avLst/>
            </a:prstGeom>
            <a:solidFill>
              <a:schemeClr val="accent1">
                <a:alpha val="65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49" name="Прямоугольный треугольник 48">
              <a:extLst>
                <a:ext uri="{FF2B5EF4-FFF2-40B4-BE49-F238E27FC236}">
                  <a16:creationId xmlns:a16="http://schemas.microsoft.com/office/drawing/2014/main" id="{84768441-900E-6946-BC42-12158B52CF3D}"/>
                </a:ext>
              </a:extLst>
            </p:cNvPr>
            <p:cNvSpPr/>
            <p:nvPr/>
          </p:nvSpPr>
          <p:spPr bwMode="auto">
            <a:xfrm>
              <a:off x="15972131" y="5573821"/>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1" name="Прямоугольный треугольник 50">
              <a:extLst>
                <a:ext uri="{FF2B5EF4-FFF2-40B4-BE49-F238E27FC236}">
                  <a16:creationId xmlns:a16="http://schemas.microsoft.com/office/drawing/2014/main" id="{FF8C1754-F6C7-BA47-928F-27F9EAB1C0D5}"/>
                </a:ext>
              </a:extLst>
            </p:cNvPr>
            <p:cNvSpPr/>
            <p:nvPr/>
          </p:nvSpPr>
          <p:spPr bwMode="auto">
            <a:xfrm>
              <a:off x="15972131" y="612716"/>
              <a:ext cx="2440488" cy="2440488"/>
            </a:xfrm>
            <a:prstGeom prst="rtTriangle">
              <a:avLst/>
            </a:prstGeom>
            <a:solidFill>
              <a:schemeClr val="accent1">
                <a:alpha val="36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3" name="Прямоугольный треугольник 52">
              <a:extLst>
                <a:ext uri="{FF2B5EF4-FFF2-40B4-BE49-F238E27FC236}">
                  <a16:creationId xmlns:a16="http://schemas.microsoft.com/office/drawing/2014/main" id="{7028E8BB-6635-F142-A29F-899EA6008025}"/>
                </a:ext>
              </a:extLst>
            </p:cNvPr>
            <p:cNvSpPr/>
            <p:nvPr/>
          </p:nvSpPr>
          <p:spPr bwMode="auto">
            <a:xfrm>
              <a:off x="18514451" y="10534928"/>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4" name="Прямоугольный треугольник 53">
              <a:extLst>
                <a:ext uri="{FF2B5EF4-FFF2-40B4-BE49-F238E27FC236}">
                  <a16:creationId xmlns:a16="http://schemas.microsoft.com/office/drawing/2014/main" id="{710B9D49-66B3-0842-BFCA-D41FE346498A}"/>
                </a:ext>
              </a:extLst>
            </p:cNvPr>
            <p:cNvSpPr/>
            <p:nvPr/>
          </p:nvSpPr>
          <p:spPr bwMode="auto">
            <a:xfrm>
              <a:off x="18514451" y="8054373"/>
              <a:ext cx="2440488" cy="2440488"/>
            </a:xfrm>
            <a:prstGeom prst="rtTriangle">
              <a:avLst/>
            </a:prstGeom>
            <a:solidFill>
              <a:schemeClr val="accent1">
                <a:alpha val="36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5" name="Прямоугольный треугольник 54">
              <a:extLst>
                <a:ext uri="{FF2B5EF4-FFF2-40B4-BE49-F238E27FC236}">
                  <a16:creationId xmlns:a16="http://schemas.microsoft.com/office/drawing/2014/main" id="{569B1198-9691-EE40-9CB3-6AA907209E12}"/>
                </a:ext>
              </a:extLst>
            </p:cNvPr>
            <p:cNvSpPr/>
            <p:nvPr/>
          </p:nvSpPr>
          <p:spPr bwMode="auto">
            <a:xfrm>
              <a:off x="18514451" y="5573821"/>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6" name="Прямоугольный треугольник 55">
              <a:extLst>
                <a:ext uri="{FF2B5EF4-FFF2-40B4-BE49-F238E27FC236}">
                  <a16:creationId xmlns:a16="http://schemas.microsoft.com/office/drawing/2014/main" id="{AFA8A605-95F1-674E-BA2F-9C87D13A0B4F}"/>
                </a:ext>
              </a:extLst>
            </p:cNvPr>
            <p:cNvSpPr/>
            <p:nvPr/>
          </p:nvSpPr>
          <p:spPr bwMode="auto">
            <a:xfrm>
              <a:off x="18514451" y="3093268"/>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7" name="Прямоугольный треугольник 56">
              <a:extLst>
                <a:ext uri="{FF2B5EF4-FFF2-40B4-BE49-F238E27FC236}">
                  <a16:creationId xmlns:a16="http://schemas.microsoft.com/office/drawing/2014/main" id="{0E6542AA-9551-3743-8F02-BD69D8B57659}"/>
                </a:ext>
              </a:extLst>
            </p:cNvPr>
            <p:cNvSpPr/>
            <p:nvPr/>
          </p:nvSpPr>
          <p:spPr bwMode="auto">
            <a:xfrm>
              <a:off x="18514451" y="612716"/>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9" name="Прямоугольный треугольник 58">
              <a:extLst>
                <a:ext uri="{FF2B5EF4-FFF2-40B4-BE49-F238E27FC236}">
                  <a16:creationId xmlns:a16="http://schemas.microsoft.com/office/drawing/2014/main" id="{B1343AA1-56FF-DD4F-971D-D5314B27C038}"/>
                </a:ext>
              </a:extLst>
            </p:cNvPr>
            <p:cNvSpPr/>
            <p:nvPr/>
          </p:nvSpPr>
          <p:spPr bwMode="auto">
            <a:xfrm>
              <a:off x="21056768" y="10534928"/>
              <a:ext cx="2440488" cy="2440488"/>
            </a:xfrm>
            <a:prstGeom prst="rtTriangle">
              <a:avLst/>
            </a:prstGeom>
            <a:solidFill>
              <a:schemeClr val="accent1">
                <a:alpha val="65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 name="Прямоугольный треугольник 60">
              <a:extLst>
                <a:ext uri="{FF2B5EF4-FFF2-40B4-BE49-F238E27FC236}">
                  <a16:creationId xmlns:a16="http://schemas.microsoft.com/office/drawing/2014/main" id="{A9AF4F1D-77FC-BD4D-B626-F3A8EC96ACB9}"/>
                </a:ext>
              </a:extLst>
            </p:cNvPr>
            <p:cNvSpPr/>
            <p:nvPr/>
          </p:nvSpPr>
          <p:spPr bwMode="auto">
            <a:xfrm>
              <a:off x="21056768" y="5573821"/>
              <a:ext cx="2440488" cy="2440488"/>
            </a:xfrm>
            <a:prstGeom prst="rtTriangle">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2" name="Прямоугольный треугольник 61">
              <a:extLst>
                <a:ext uri="{FF2B5EF4-FFF2-40B4-BE49-F238E27FC236}">
                  <a16:creationId xmlns:a16="http://schemas.microsoft.com/office/drawing/2014/main" id="{49ED3930-B777-9443-ACFD-F4893E14C3E1}"/>
                </a:ext>
              </a:extLst>
            </p:cNvPr>
            <p:cNvSpPr/>
            <p:nvPr/>
          </p:nvSpPr>
          <p:spPr bwMode="auto">
            <a:xfrm>
              <a:off x="21056768" y="3093268"/>
              <a:ext cx="2440488" cy="2440488"/>
            </a:xfrm>
            <a:prstGeom prst="rtTriangle">
              <a:avLst/>
            </a:prstGeom>
            <a:solidFill>
              <a:schemeClr val="accent1">
                <a:alpha val="36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3" name="Прямоугольный треугольник 62">
              <a:extLst>
                <a:ext uri="{FF2B5EF4-FFF2-40B4-BE49-F238E27FC236}">
                  <a16:creationId xmlns:a16="http://schemas.microsoft.com/office/drawing/2014/main" id="{3F32B6F5-0247-A745-BC8E-77C1766FED99}"/>
                </a:ext>
              </a:extLst>
            </p:cNvPr>
            <p:cNvSpPr/>
            <p:nvPr/>
          </p:nvSpPr>
          <p:spPr bwMode="auto">
            <a:xfrm>
              <a:off x="21056768" y="612716"/>
              <a:ext cx="2440488" cy="2440488"/>
            </a:xfrm>
            <a:prstGeom prst="rtTriangle">
              <a:avLst/>
            </a:prstGeom>
            <a:solidFill>
              <a:schemeClr val="accent1">
                <a:alpha val="65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grpSp>
        <p:nvGrpSpPr>
          <p:cNvPr id="4" name="Группа 3">
            <a:extLst>
              <a:ext uri="{FF2B5EF4-FFF2-40B4-BE49-F238E27FC236}">
                <a16:creationId xmlns:a16="http://schemas.microsoft.com/office/drawing/2014/main" id="{00275F3E-35E8-1B4B-99C8-9BD3F0D5F30E}"/>
              </a:ext>
            </a:extLst>
          </p:cNvPr>
          <p:cNvGrpSpPr/>
          <p:nvPr/>
        </p:nvGrpSpPr>
        <p:grpSpPr>
          <a:xfrm>
            <a:off x="2470920" y="3387756"/>
            <a:ext cx="13681520" cy="4066057"/>
            <a:chOff x="2470920" y="3387756"/>
            <a:chExt cx="10165487" cy="4066057"/>
          </a:xfrm>
        </p:grpSpPr>
        <p:sp>
          <p:nvSpPr>
            <p:cNvPr id="2" name="Text Box 3">
              <a:extLst>
                <a:ext uri="{FF2B5EF4-FFF2-40B4-BE49-F238E27FC236}">
                  <a16:creationId xmlns:a16="http://schemas.microsoft.com/office/drawing/2014/main" id="{6276F6D6-7829-FF4D-9361-FD662BD503A2}"/>
                </a:ext>
              </a:extLst>
            </p:cNvPr>
            <p:cNvSpPr txBox="1">
              <a:spLocks/>
            </p:cNvSpPr>
            <p:nvPr/>
          </p:nvSpPr>
          <p:spPr bwMode="auto">
            <a:xfrm>
              <a:off x="2470920" y="5417840"/>
              <a:ext cx="10165487" cy="20359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15000" dirty="0" smtClean="0">
                  <a:solidFill>
                    <a:schemeClr val="bg1"/>
                  </a:solidFill>
                  <a:latin typeface="Montserrat" pitchFamily="2" charset="0"/>
                  <a:ea typeface="Montserrat Semi" charset="0"/>
                  <a:cs typeface="Montserrat Semi" charset="0"/>
                  <a:sym typeface="Poppins Medium" charset="0"/>
                </a:rPr>
                <a:t>Беспроводные технологии</a:t>
              </a:r>
              <a:endParaRPr lang="x-none" altLang="x-none" sz="15000" dirty="0">
                <a:solidFill>
                  <a:schemeClr val="bg1"/>
                </a:solidFill>
                <a:latin typeface="Montserrat" pitchFamily="2" charset="0"/>
                <a:ea typeface="Montserrat Semi" charset="0"/>
                <a:cs typeface="Montserrat Semi" charset="0"/>
                <a:sym typeface="Poppins Medium" charset="0"/>
              </a:endParaRPr>
            </a:p>
          </p:txBody>
        </p:sp>
        <p:sp>
          <p:nvSpPr>
            <p:cNvPr id="11" name="Text Box 3">
              <a:extLst>
                <a:ext uri="{FF2B5EF4-FFF2-40B4-BE49-F238E27FC236}">
                  <a16:creationId xmlns:a16="http://schemas.microsoft.com/office/drawing/2014/main" id="{2737B253-5D71-3741-A46B-EB517D1A841B}"/>
                </a:ext>
              </a:extLst>
            </p:cNvPr>
            <p:cNvSpPr txBox="1">
              <a:spLocks/>
            </p:cNvSpPr>
            <p:nvPr/>
          </p:nvSpPr>
          <p:spPr bwMode="auto">
            <a:xfrm>
              <a:off x="4091485" y="3387756"/>
              <a:ext cx="3528392" cy="726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endParaRPr lang="x-none" altLang="x-none" sz="3600" b="1" dirty="0">
                <a:solidFill>
                  <a:schemeClr val="bg1"/>
                </a:solidFill>
                <a:latin typeface="Montserrat" pitchFamily="2" charset="0"/>
                <a:ea typeface="Montserrat Semi" charset="0"/>
                <a:cs typeface="Montserrat Semi" charset="0"/>
                <a:sym typeface="Poppins Medium" charset="0"/>
              </a:endParaRPr>
            </a:p>
          </p:txBody>
        </p:sp>
      </p:grpSp>
    </p:spTree>
    <p:extLst>
      <p:ext uri="{BB962C8B-B14F-4D97-AF65-F5344CB8AC3E}">
        <p14:creationId xmlns:p14="http://schemas.microsoft.com/office/powerpoint/2010/main" val="968217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7782" b="17782"/>
          <a:stretch>
            <a:fillRect/>
          </a:stretch>
        </p:blipFill>
        <p:spPr>
          <a:xfrm>
            <a:off x="0" y="0"/>
            <a:ext cx="10009188" cy="13716000"/>
          </a:xfrm>
        </p:spPr>
      </p:pic>
      <p:grpSp>
        <p:nvGrpSpPr>
          <p:cNvPr id="2" name="Группа 1">
            <a:extLst>
              <a:ext uri="{FF2B5EF4-FFF2-40B4-BE49-F238E27FC236}">
                <a16:creationId xmlns:a16="http://schemas.microsoft.com/office/drawing/2014/main" id="{64A5D7EA-CB4A-C24C-AB88-3C3BB0A6CC99}"/>
              </a:ext>
            </a:extLst>
          </p:cNvPr>
          <p:cNvGrpSpPr/>
          <p:nvPr/>
        </p:nvGrpSpPr>
        <p:grpSpPr>
          <a:xfrm>
            <a:off x="11039872" y="511665"/>
            <a:ext cx="12457384" cy="12692669"/>
            <a:chOff x="1534816" y="2262875"/>
            <a:chExt cx="9792890" cy="12692669"/>
          </a:xfrm>
        </p:grpSpPr>
        <p:sp>
          <p:nvSpPr>
            <p:cNvPr id="22"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a:solidFill>
                    <a:schemeClr val="bg1"/>
                  </a:solidFill>
                  <a:latin typeface="Barlow Light" pitchFamily="2" charset="0"/>
                  <a:ea typeface="Montserrat Semi" charset="0"/>
                  <a:cs typeface="Montserrat Semi" charset="0"/>
                  <a:sym typeface="Poppins Medium" charset="0"/>
                </a:rPr>
                <a:t>Архитектура </a:t>
              </a:r>
              <a:r>
                <a:rPr lang="en-US" altLang="x-none" sz="8800" dirty="0">
                  <a:solidFill>
                    <a:schemeClr val="bg1"/>
                  </a:solidFill>
                  <a:latin typeface="Barlow Light" pitchFamily="2" charset="0"/>
                  <a:ea typeface="Montserrat Semi" charset="0"/>
                  <a:cs typeface="Montserrat Semi" charset="0"/>
                  <a:sym typeface="Poppins Medium" charset="0"/>
                </a:rPr>
                <a:t>Bluetooth</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24"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801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Основу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составляет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пикосеть</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piconet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состоящая из одного главного узла и нескольких (до семи) подчиненных узлов, расположенных в радиусе 10 метров. В одной и той же комнате, если она достаточно большая, могут располагаться несколько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пикосетей</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Более того, они могут даже связываться друг с другом посредством моста (специального узла). Несколько объединенных вместе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пикосетей</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составляют рассеянную сеть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scatternet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Помимо семи активных подчиненных узлов, один главный узел может поддерживать до 255 так называемых отдыхающих узлов. Это устройства, которые главный узел перевел в режим пониженного энергопотребления — за счет этого продлевается ресурс их источников питания. В таком режиме узел может только отвечать на запросы активации или на сигнальные последовательности от главного узла. Также существует еще два промежуточных режима энергопотребления — приостановленный и анализирующий.</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5" name="Группа 24">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26"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WPAN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Tree>
    <p:extLst>
      <p:ext uri="{BB962C8B-B14F-4D97-AF65-F5344CB8AC3E}">
        <p14:creationId xmlns:p14="http://schemas.microsoft.com/office/powerpoint/2010/main" val="3962353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59" name="Рисунок 58"/>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2531" r="22531"/>
          <a:stretch>
            <a:fillRect/>
          </a:stretch>
        </p:blipFill>
        <p:spPr>
          <a:xfrm>
            <a:off x="14020800" y="3154363"/>
            <a:ext cx="2808288" cy="5111750"/>
          </a:xfrm>
        </p:spPr>
      </p:pic>
      <p:pic>
        <p:nvPicPr>
          <p:cNvPr id="62" name="Рисунок 6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42845" b="42845"/>
          <a:stretch>
            <a:fillRect/>
          </a:stretch>
        </p:blipFill>
        <p:spPr>
          <a:xfrm>
            <a:off x="17305338" y="-3175"/>
            <a:ext cx="2806700" cy="1052513"/>
          </a:xfrm>
        </p:spPr>
      </p:pic>
      <p:pic>
        <p:nvPicPr>
          <p:cNvPr id="64" name="Рисунок 63"/>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l="13080" r="13080"/>
          <a:stretch>
            <a:fillRect/>
          </a:stretch>
        </p:blipFill>
        <p:spPr>
          <a:xfrm>
            <a:off x="17305338" y="1382713"/>
            <a:ext cx="2806700" cy="5111750"/>
          </a:xfrm>
        </p:spPr>
      </p:pic>
      <p:pic>
        <p:nvPicPr>
          <p:cNvPr id="60" name="Рисунок 59"/>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l="22547" r="22547"/>
          <a:stretch>
            <a:fillRect/>
          </a:stretch>
        </p:blipFill>
        <p:spPr>
          <a:xfrm>
            <a:off x="20569238" y="-3175"/>
            <a:ext cx="2806700" cy="5111750"/>
          </a:xfrm>
        </p:spPr>
      </p:pic>
      <p:pic>
        <p:nvPicPr>
          <p:cNvPr id="63" name="Рисунок 62"/>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l="11402" r="11402"/>
          <a:stretch>
            <a:fillRect/>
          </a:stretch>
        </p:blipFill>
        <p:spPr>
          <a:xfrm>
            <a:off x="14020800" y="8645525"/>
            <a:ext cx="2808288" cy="5111750"/>
          </a:xfrm>
        </p:spPr>
      </p:pic>
      <p:pic>
        <p:nvPicPr>
          <p:cNvPr id="61" name="Рисунок 60"/>
          <p:cNvPicPr>
            <a:picLocks noGrp="1" noChangeAspect="1"/>
          </p:cNvPicPr>
          <p:nvPr>
            <p:ph type="pic" sz="quarter" idx="18"/>
          </p:nvPr>
        </p:nvPicPr>
        <p:blipFill>
          <a:blip r:embed="rId7">
            <a:extLst>
              <a:ext uri="{28A0092B-C50C-407E-A947-70E740481C1C}">
                <a14:useLocalDpi xmlns:a14="http://schemas.microsoft.com/office/drawing/2010/main" val="0"/>
              </a:ext>
            </a:extLst>
          </a:blip>
          <a:srcRect t="11520" b="11520"/>
          <a:stretch>
            <a:fillRect/>
          </a:stretch>
        </p:blipFill>
        <p:spPr>
          <a:xfrm>
            <a:off x="17305338" y="6827838"/>
            <a:ext cx="2806700" cy="5111750"/>
          </a:xfrm>
        </p:spPr>
      </p:pic>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10255078"/>
            <a:chOff x="1534816" y="2262875"/>
            <a:chExt cx="9792890" cy="10255078"/>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Профили </a:t>
              </a:r>
              <a:r>
                <a:rPr lang="en-US" altLang="x-none" sz="8800" dirty="0">
                  <a:solidFill>
                    <a:schemeClr val="bg1"/>
                  </a:solidFill>
                  <a:latin typeface="Barlow Light" pitchFamily="2" charset="0"/>
                  <a:ea typeface="Montserrat Semi" charset="0"/>
                  <a:cs typeface="Montserrat Semi" charset="0"/>
                  <a:sym typeface="Poppins Medium" charset="0"/>
                </a:rPr>
                <a:t>Bluetooth</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557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Большинство сетевых протоколов просто предоставляют каналы связи между коммуникационными единицами и оставляют прикладное использование этих каналов на усмотрение разработчиков. В противоположность этому,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специфицирует отдельные поддерживаемые приложения, называемые профилями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profiles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 для каждого из них предоставляет свой набор протоколов. Каждый профиль обеспечивает поддержку определенных функций, которые могут быть задействованы при подключении двух или более устройств посредством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Таким образом, набор профилей определяет функциональные возможности устройства, доступные через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-соединение.</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WPAN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11</a:t>
            </a:fld>
            <a:endParaRPr lang="x-none" altLang="x-none"/>
          </a:p>
        </p:txBody>
      </p:sp>
    </p:spTree>
    <p:extLst>
      <p:ext uri="{BB962C8B-B14F-4D97-AF65-F5344CB8AC3E}">
        <p14:creationId xmlns:p14="http://schemas.microsoft.com/office/powerpoint/2010/main" val="2506661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64A5D7EA-CB4A-C24C-AB88-3C3BB0A6CC99}"/>
              </a:ext>
            </a:extLst>
          </p:cNvPr>
          <p:cNvGrpSpPr/>
          <p:nvPr/>
        </p:nvGrpSpPr>
        <p:grpSpPr>
          <a:xfrm>
            <a:off x="555409" y="438484"/>
            <a:ext cx="12602548" cy="11772959"/>
            <a:chOff x="1534816" y="2262875"/>
            <a:chExt cx="9907005" cy="11772959"/>
          </a:xfrm>
        </p:grpSpPr>
        <p:sp>
          <p:nvSpPr>
            <p:cNvPr id="9" name="Rectangle 1">
              <a:extLst>
                <a:ext uri="{FF2B5EF4-FFF2-40B4-BE49-F238E27FC236}">
                  <a16:creationId xmlns:a16="http://schemas.microsoft.com/office/drawing/2014/main" id="{4EAFDFA3-338E-454F-B4FB-0500CD9FA186}"/>
                </a:ext>
              </a:extLst>
            </p:cNvPr>
            <p:cNvSpPr>
              <a:spLocks noChangeArrowheads="1"/>
            </p:cNvSpPr>
            <p:nvPr/>
          </p:nvSpPr>
          <p:spPr bwMode="auto">
            <a:xfrm>
              <a:off x="2604208" y="4193140"/>
              <a:ext cx="8837613" cy="984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Чтобы задействовать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-соединение для выполнения определенной задачи, требуется наличие поддержки соответствующего профиля как у ведущего, так и у ведомого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устройства. Если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же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-соединение между двумя устройствами установлено, но выполнить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какое-либо действие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не удается, то вероятной причиной возникновения этой проблемы может быть отсутствие поддержки соответствующего профиля у одного из устройств.</a:t>
              </a:r>
            </a:p>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Существует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большое количество разнообразных профилей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которые описывают разные варианты и способы использования подключенных устройств. Всё многообразие профилей можно разделить на две группы: базовые и прикладные. Каждый профиль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обязательно содержит следующую информацию:</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зависимость от других профилей;</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предлагаемый формат пользовательского интерфейса;</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части стека протоколов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применяемые данным профилем</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p>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Перечислим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основные профили,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определенные и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одобренные группой разработки </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Bluetooth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SIG</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и получившие в настоящее время наибольшее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распространение</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0" name="Группа 9">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1"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2"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WPAN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Tree>
    <p:extLst>
      <p:ext uri="{BB962C8B-B14F-4D97-AF65-F5344CB8AC3E}">
        <p14:creationId xmlns:p14="http://schemas.microsoft.com/office/powerpoint/2010/main" val="2703820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Группа 7">
            <a:extLst>
              <a:ext uri="{FF2B5EF4-FFF2-40B4-BE49-F238E27FC236}">
                <a16:creationId xmlns:a16="http://schemas.microsoft.com/office/drawing/2014/main" id="{26E56D9A-BAD1-274E-A936-85D6147B8396}"/>
              </a:ext>
            </a:extLst>
          </p:cNvPr>
          <p:cNvGrpSpPr/>
          <p:nvPr/>
        </p:nvGrpSpPr>
        <p:grpSpPr>
          <a:xfrm>
            <a:off x="1318792" y="1241376"/>
            <a:ext cx="6861359" cy="5184576"/>
            <a:chOff x="1318792" y="1241376"/>
            <a:chExt cx="6861359" cy="5184576"/>
          </a:xfrm>
        </p:grpSpPr>
        <p:sp>
          <p:nvSpPr>
            <p:cNvPr id="7" name="Скругленный прямоугольник 6">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9"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GAP (Generic Access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20" name="Rectangle 1">
              <a:extLst>
                <a:ext uri="{FF2B5EF4-FFF2-40B4-BE49-F238E27FC236}">
                  <a16:creationId xmlns:a16="http://schemas.microsoft.com/office/drawing/2014/main" id="{A56DDA2A-F086-F04D-A3CF-60192435CD41}"/>
                </a:ext>
              </a:extLst>
            </p:cNvPr>
            <p:cNvSpPr>
              <a:spLocks noChangeArrowheads="1"/>
            </p:cNvSpPr>
            <p:nvPr/>
          </p:nvSpPr>
          <p:spPr bwMode="auto">
            <a:xfrm>
              <a:off x="1606824" y="2549487"/>
              <a:ext cx="6264695" cy="244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Общий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профиль доступа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Поддерживается всеми без исключения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-устройствами и служит базисом для функционирования всех остальных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профилей.</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21"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28" name="Группа 27">
            <a:extLst>
              <a:ext uri="{FF2B5EF4-FFF2-40B4-BE49-F238E27FC236}">
                <a16:creationId xmlns:a16="http://schemas.microsoft.com/office/drawing/2014/main" id="{88EB81D8-45E7-944F-99E4-56EC0F9022C9}"/>
              </a:ext>
            </a:extLst>
          </p:cNvPr>
          <p:cNvGrpSpPr/>
          <p:nvPr/>
        </p:nvGrpSpPr>
        <p:grpSpPr>
          <a:xfrm>
            <a:off x="8723270" y="1241376"/>
            <a:ext cx="6861359" cy="5184576"/>
            <a:chOff x="1298193" y="1241376"/>
            <a:chExt cx="6861359" cy="5184576"/>
          </a:xfrm>
        </p:grpSpPr>
        <p:sp>
          <p:nvSpPr>
            <p:cNvPr id="29" name="Скругленный прямоугольник 28">
              <a:extLst>
                <a:ext uri="{FF2B5EF4-FFF2-40B4-BE49-F238E27FC236}">
                  <a16:creationId xmlns:a16="http://schemas.microsoft.com/office/drawing/2014/main" id="{09346479-041D-DB4F-91BA-0641E5DD00DE}"/>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0" name="Text Box 3">
              <a:extLst>
                <a:ext uri="{FF2B5EF4-FFF2-40B4-BE49-F238E27FC236}">
                  <a16:creationId xmlns:a16="http://schemas.microsoft.com/office/drawing/2014/main" id="{292FB9C4-3382-024F-827B-C09AE24876E5}"/>
                </a:ext>
              </a:extLst>
            </p:cNvPr>
            <p:cNvSpPr txBox="1">
              <a:spLocks/>
            </p:cNvSpPr>
            <p:nvPr/>
          </p:nvSpPr>
          <p:spPr bwMode="auto">
            <a:xfrm>
              <a:off x="1298193"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SPP (Serial Port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31" name="Rectangle 1">
              <a:extLst>
                <a:ext uri="{FF2B5EF4-FFF2-40B4-BE49-F238E27FC236}">
                  <a16:creationId xmlns:a16="http://schemas.microsoft.com/office/drawing/2014/main" id="{DADA51A7-04AF-2744-B480-D0141581AB02}"/>
                </a:ext>
              </a:extLst>
            </p:cNvPr>
            <p:cNvSpPr>
              <a:spLocks noChangeArrowheads="1"/>
            </p:cNvSpPr>
            <p:nvPr/>
          </p:nvSpPr>
          <p:spPr bwMode="auto">
            <a:xfrm>
              <a:off x="1550221" y="2549487"/>
              <a:ext cx="6336703"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Профиль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эмуляции последовательного порта. Базируется на профиле GAP и описывает механизм обмена данными между двумя устройствами, аналогичный тому, который задействуется при подключении через последовательный проводной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интерфейс.</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32" name="Text Box 2">
              <a:extLst>
                <a:ext uri="{FF2B5EF4-FFF2-40B4-BE49-F238E27FC236}">
                  <a16:creationId xmlns:a16="http://schemas.microsoft.com/office/drawing/2014/main" id="{0CBBE1A0-2C74-AA41-B63D-73805E096F8D}"/>
                </a:ext>
              </a:extLst>
            </p:cNvPr>
            <p:cNvSpPr txBox="1">
              <a:spLocks/>
            </p:cNvSpPr>
            <p:nvPr/>
          </p:nvSpPr>
          <p:spPr bwMode="auto">
            <a:xfrm>
              <a:off x="1945586"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33" name="Группа 32">
            <a:extLst>
              <a:ext uri="{FF2B5EF4-FFF2-40B4-BE49-F238E27FC236}">
                <a16:creationId xmlns:a16="http://schemas.microsoft.com/office/drawing/2014/main" id="{BBE56DD8-AFA1-6C4B-B19D-3418D609FEE9}"/>
              </a:ext>
            </a:extLst>
          </p:cNvPr>
          <p:cNvGrpSpPr/>
          <p:nvPr/>
        </p:nvGrpSpPr>
        <p:grpSpPr>
          <a:xfrm>
            <a:off x="16168945" y="1241376"/>
            <a:ext cx="6862639" cy="5275458"/>
            <a:chOff x="1318792" y="1241376"/>
            <a:chExt cx="6862639" cy="5275458"/>
          </a:xfrm>
        </p:grpSpPr>
        <p:sp>
          <p:nvSpPr>
            <p:cNvPr id="34" name="Скругленный прямоугольник 33">
              <a:extLst>
                <a:ext uri="{FF2B5EF4-FFF2-40B4-BE49-F238E27FC236}">
                  <a16:creationId xmlns:a16="http://schemas.microsoft.com/office/drawing/2014/main" id="{ADA4497D-4117-B348-AA1D-E624310DB35F}"/>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5" name="Text Box 3">
              <a:extLst>
                <a:ext uri="{FF2B5EF4-FFF2-40B4-BE49-F238E27FC236}">
                  <a16:creationId xmlns:a16="http://schemas.microsoft.com/office/drawing/2014/main" id="{916AA12C-F0C0-9148-BC94-EC17FBF472B0}"/>
                </a:ext>
              </a:extLst>
            </p:cNvPr>
            <p:cNvSpPr txBox="1">
              <a:spLocks/>
            </p:cNvSpPr>
            <p:nvPr/>
          </p:nvSpPr>
          <p:spPr bwMode="auto">
            <a:xfrm>
              <a:off x="1340671" y="1867067"/>
              <a:ext cx="6840760" cy="1463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GOEP (Generic Object Exchange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36" name="Rectangle 1">
              <a:extLst>
                <a:ext uri="{FF2B5EF4-FFF2-40B4-BE49-F238E27FC236}">
                  <a16:creationId xmlns:a16="http://schemas.microsoft.com/office/drawing/2014/main" id="{0E294487-65DC-B847-9197-840C2C78B303}"/>
                </a:ext>
              </a:extLst>
            </p:cNvPr>
            <p:cNvSpPr>
              <a:spLocks noChangeArrowheads="1"/>
            </p:cNvSpPr>
            <p:nvPr/>
          </p:nvSpPr>
          <p:spPr bwMode="auto">
            <a:xfrm>
              <a:off x="1590319" y="3377513"/>
              <a:ext cx="6336704"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Общий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профиль обмена объектами, базирующийся на GAP и SPP. Описывает механизм обмена данными между двумя устройствами с использованием протокола передачи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OBEX.</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37" name="Text Box 2">
              <a:extLst>
                <a:ext uri="{FF2B5EF4-FFF2-40B4-BE49-F238E27FC236}">
                  <a16:creationId xmlns:a16="http://schemas.microsoft.com/office/drawing/2014/main" id="{15B15CF6-5BC2-1C42-83CB-147B29BF9664}"/>
                </a:ext>
              </a:extLst>
            </p:cNvPr>
            <p:cNvSpPr txBox="1">
              <a:spLocks/>
            </p:cNvSpPr>
            <p:nvPr/>
          </p:nvSpPr>
          <p:spPr bwMode="auto">
            <a:xfrm>
              <a:off x="1978583"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Montserrat"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53" name="Группа 52">
            <a:extLst>
              <a:ext uri="{FF2B5EF4-FFF2-40B4-BE49-F238E27FC236}">
                <a16:creationId xmlns:a16="http://schemas.microsoft.com/office/drawing/2014/main" id="{26E56D9A-BAD1-274E-A936-85D6147B8396}"/>
              </a:ext>
            </a:extLst>
          </p:cNvPr>
          <p:cNvGrpSpPr/>
          <p:nvPr/>
        </p:nvGrpSpPr>
        <p:grpSpPr>
          <a:xfrm>
            <a:off x="1339391" y="6955254"/>
            <a:ext cx="6861359" cy="5184576"/>
            <a:chOff x="1318792" y="1241376"/>
            <a:chExt cx="6861359" cy="5184576"/>
          </a:xfrm>
        </p:grpSpPr>
        <p:sp>
          <p:nvSpPr>
            <p:cNvPr id="54" name="Скругленный прямоугольник 53">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5"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A2DP (Advanced Audio Distribution Profile</a:t>
              </a:r>
              <a:r>
                <a:rPr lang="en-US" altLang="x-none" sz="4000" dirty="0" smtClean="0">
                  <a:solidFill>
                    <a:srgbClr val="000000"/>
                  </a:solidFill>
                  <a:latin typeface="Barlow" pitchFamily="2" charset="0"/>
                  <a:ea typeface="Montserrat Semi" charset="0"/>
                  <a:cs typeface="Montserrat Semi" charset="0"/>
                  <a:sym typeface="Poppins Medium" charset="0"/>
                </a:rPr>
                <a:t>)</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56" name="Rectangle 1">
              <a:extLst>
                <a:ext uri="{FF2B5EF4-FFF2-40B4-BE49-F238E27FC236}">
                  <a16:creationId xmlns:a16="http://schemas.microsoft.com/office/drawing/2014/main" id="{A56DDA2A-F086-F04D-A3CF-60192435CD41}"/>
                </a:ext>
              </a:extLst>
            </p:cNvPr>
            <p:cNvSpPr>
              <a:spLocks noChangeArrowheads="1"/>
            </p:cNvSpPr>
            <p:nvPr/>
          </p:nvSpPr>
          <p:spPr bwMode="auto">
            <a:xfrm>
              <a:off x="1606824" y="3221798"/>
              <a:ext cx="6264695"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Обеспечивает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передачу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двухканального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аудиопотока</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от источника сигнала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 беспроводному воспроизводящему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устройству. Для сжатия передаваемого потока может использоваться стандартный кодек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SBC.</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57"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58" name="Группа 57">
            <a:extLst>
              <a:ext uri="{FF2B5EF4-FFF2-40B4-BE49-F238E27FC236}">
                <a16:creationId xmlns:a16="http://schemas.microsoft.com/office/drawing/2014/main" id="{26E56D9A-BAD1-274E-A936-85D6147B8396}"/>
              </a:ext>
            </a:extLst>
          </p:cNvPr>
          <p:cNvGrpSpPr/>
          <p:nvPr/>
        </p:nvGrpSpPr>
        <p:grpSpPr>
          <a:xfrm>
            <a:off x="16167430" y="6955254"/>
            <a:ext cx="6861359" cy="5184576"/>
            <a:chOff x="1318792" y="1241376"/>
            <a:chExt cx="6861359" cy="5184576"/>
          </a:xfrm>
        </p:grpSpPr>
        <p:sp>
          <p:nvSpPr>
            <p:cNvPr id="59" name="Скругленный прямоугольник 58">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0"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BIP (Basic Imaging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61" name="Rectangle 1">
              <a:extLst>
                <a:ext uri="{FF2B5EF4-FFF2-40B4-BE49-F238E27FC236}">
                  <a16:creationId xmlns:a16="http://schemas.microsoft.com/office/drawing/2014/main" id="{A56DDA2A-F086-F04D-A3CF-60192435CD41}"/>
                </a:ext>
              </a:extLst>
            </p:cNvPr>
            <p:cNvSpPr>
              <a:spLocks noChangeArrowheads="1"/>
            </p:cNvSpPr>
            <p:nvPr/>
          </p:nvSpPr>
          <p:spPr bwMode="auto">
            <a:xfrm>
              <a:off x="1606824" y="2549487"/>
              <a:ext cx="6264695"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Обеспечивает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возможность передачи, приема и просмотра изображений.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Предусмотрена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возможность изменения размеров и форматов передаваемых изображений с учетом специфики подключенных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устройств.</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62"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63" name="Группа 62">
            <a:extLst>
              <a:ext uri="{FF2B5EF4-FFF2-40B4-BE49-F238E27FC236}">
                <a16:creationId xmlns:a16="http://schemas.microsoft.com/office/drawing/2014/main" id="{26E56D9A-BAD1-274E-A936-85D6147B8396}"/>
              </a:ext>
            </a:extLst>
          </p:cNvPr>
          <p:cNvGrpSpPr/>
          <p:nvPr/>
        </p:nvGrpSpPr>
        <p:grpSpPr>
          <a:xfrm>
            <a:off x="8723270" y="6955254"/>
            <a:ext cx="6861359" cy="5184576"/>
            <a:chOff x="1318792" y="1241376"/>
            <a:chExt cx="6861359" cy="5184576"/>
          </a:xfrm>
        </p:grpSpPr>
        <p:sp>
          <p:nvSpPr>
            <p:cNvPr id="64" name="Скругленный прямоугольник 63">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5"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AVRCP (Audio/Video Remote Control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66" name="Rectangle 1">
              <a:extLst>
                <a:ext uri="{FF2B5EF4-FFF2-40B4-BE49-F238E27FC236}">
                  <a16:creationId xmlns:a16="http://schemas.microsoft.com/office/drawing/2014/main" id="{A56DDA2A-F086-F04D-A3CF-60192435CD41}"/>
                </a:ext>
              </a:extLst>
            </p:cNvPr>
            <p:cNvSpPr>
              <a:spLocks noChangeArrowheads="1"/>
            </p:cNvSpPr>
            <p:nvPr/>
          </p:nvSpPr>
          <p:spPr bwMode="auto">
            <a:xfrm>
              <a:off x="1642828" y="3221798"/>
              <a:ext cx="6264695"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Позволяет устройству выполнять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функции беспроводного пульта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дистанционного управления.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Может применяться в связке с профилями A2DP или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VDP.</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67"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spTree>
    <p:extLst>
      <p:ext uri="{BB962C8B-B14F-4D97-AF65-F5344CB8AC3E}">
        <p14:creationId xmlns:p14="http://schemas.microsoft.com/office/powerpoint/2010/main" val="1445572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Группа 7">
            <a:extLst>
              <a:ext uri="{FF2B5EF4-FFF2-40B4-BE49-F238E27FC236}">
                <a16:creationId xmlns:a16="http://schemas.microsoft.com/office/drawing/2014/main" id="{26E56D9A-BAD1-274E-A936-85D6147B8396}"/>
              </a:ext>
            </a:extLst>
          </p:cNvPr>
          <p:cNvGrpSpPr/>
          <p:nvPr/>
        </p:nvGrpSpPr>
        <p:grpSpPr>
          <a:xfrm>
            <a:off x="1318792" y="1241376"/>
            <a:ext cx="6861359" cy="5184576"/>
            <a:chOff x="1318792" y="1241376"/>
            <a:chExt cx="6861359" cy="5184576"/>
          </a:xfrm>
        </p:grpSpPr>
        <p:sp>
          <p:nvSpPr>
            <p:cNvPr id="7" name="Скругленный прямоугольник 6">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9"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BPP (Basic Printing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20" name="Rectangle 1">
              <a:extLst>
                <a:ext uri="{FF2B5EF4-FFF2-40B4-BE49-F238E27FC236}">
                  <a16:creationId xmlns:a16="http://schemas.microsoft.com/office/drawing/2014/main" id="{A56DDA2A-F086-F04D-A3CF-60192435CD41}"/>
                </a:ext>
              </a:extLst>
            </p:cNvPr>
            <p:cNvSpPr>
              <a:spLocks noChangeArrowheads="1"/>
            </p:cNvSpPr>
            <p:nvPr/>
          </p:nvSpPr>
          <p:spPr bwMode="auto">
            <a:xfrm>
              <a:off x="1606824" y="2549487"/>
              <a:ext cx="6264695"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Базовый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профиль печати, обеспечивающий передачу различных объектов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для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вывода на печатающем устройстве.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На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устройстве, с которого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объект отправляется на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печать, не требуется устанавливать специфический драйвер для применяемой модели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принтера.</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21"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28" name="Группа 27">
            <a:extLst>
              <a:ext uri="{FF2B5EF4-FFF2-40B4-BE49-F238E27FC236}">
                <a16:creationId xmlns:a16="http://schemas.microsoft.com/office/drawing/2014/main" id="{88EB81D8-45E7-944F-99E4-56EC0F9022C9}"/>
              </a:ext>
            </a:extLst>
          </p:cNvPr>
          <p:cNvGrpSpPr/>
          <p:nvPr/>
        </p:nvGrpSpPr>
        <p:grpSpPr>
          <a:xfrm>
            <a:off x="8723270" y="1241376"/>
            <a:ext cx="6861359" cy="5275458"/>
            <a:chOff x="1298193" y="1241376"/>
            <a:chExt cx="6861359" cy="5275458"/>
          </a:xfrm>
        </p:grpSpPr>
        <p:sp>
          <p:nvSpPr>
            <p:cNvPr id="29" name="Скругленный прямоугольник 28">
              <a:extLst>
                <a:ext uri="{FF2B5EF4-FFF2-40B4-BE49-F238E27FC236}">
                  <a16:creationId xmlns:a16="http://schemas.microsoft.com/office/drawing/2014/main" id="{09346479-041D-DB4F-91BA-0641E5DD00DE}"/>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0" name="Text Box 3">
              <a:extLst>
                <a:ext uri="{FF2B5EF4-FFF2-40B4-BE49-F238E27FC236}">
                  <a16:creationId xmlns:a16="http://schemas.microsoft.com/office/drawing/2014/main" id="{292FB9C4-3382-024F-827B-C09AE24876E5}"/>
                </a:ext>
              </a:extLst>
            </p:cNvPr>
            <p:cNvSpPr txBox="1">
              <a:spLocks/>
            </p:cNvSpPr>
            <p:nvPr/>
          </p:nvSpPr>
          <p:spPr bwMode="auto">
            <a:xfrm>
              <a:off x="1298193"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DUN (Dial-up Networking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31" name="Rectangle 1">
              <a:extLst>
                <a:ext uri="{FF2B5EF4-FFF2-40B4-BE49-F238E27FC236}">
                  <a16:creationId xmlns:a16="http://schemas.microsoft.com/office/drawing/2014/main" id="{DADA51A7-04AF-2744-B480-D0141581AB02}"/>
                </a:ext>
              </a:extLst>
            </p:cNvPr>
            <p:cNvSpPr>
              <a:spLocks noChangeArrowheads="1"/>
            </p:cNvSpPr>
            <p:nvPr/>
          </p:nvSpPr>
          <p:spPr bwMode="auto">
            <a:xfrm>
              <a:off x="1570820" y="3377513"/>
              <a:ext cx="633670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Б</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азируется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на SPP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и обеспечивает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подключение ПК или иного устройства к Интернету посредством мобильного телефона, выполняющего в данном случае функцию внешнего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модема.</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32" name="Text Box 2">
              <a:extLst>
                <a:ext uri="{FF2B5EF4-FFF2-40B4-BE49-F238E27FC236}">
                  <a16:creationId xmlns:a16="http://schemas.microsoft.com/office/drawing/2014/main" id="{0CBBE1A0-2C74-AA41-B63D-73805E096F8D}"/>
                </a:ext>
              </a:extLst>
            </p:cNvPr>
            <p:cNvSpPr txBox="1">
              <a:spLocks/>
            </p:cNvSpPr>
            <p:nvPr/>
          </p:nvSpPr>
          <p:spPr bwMode="auto">
            <a:xfrm>
              <a:off x="1945586"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33" name="Группа 32">
            <a:extLst>
              <a:ext uri="{FF2B5EF4-FFF2-40B4-BE49-F238E27FC236}">
                <a16:creationId xmlns:a16="http://schemas.microsoft.com/office/drawing/2014/main" id="{BBE56DD8-AFA1-6C4B-B19D-3418D609FEE9}"/>
              </a:ext>
            </a:extLst>
          </p:cNvPr>
          <p:cNvGrpSpPr/>
          <p:nvPr/>
        </p:nvGrpSpPr>
        <p:grpSpPr>
          <a:xfrm>
            <a:off x="16168945" y="1241376"/>
            <a:ext cx="6862639" cy="5184576"/>
            <a:chOff x="1318792" y="1241376"/>
            <a:chExt cx="6862639" cy="5184576"/>
          </a:xfrm>
        </p:grpSpPr>
        <p:sp>
          <p:nvSpPr>
            <p:cNvPr id="34" name="Скругленный прямоугольник 33">
              <a:extLst>
                <a:ext uri="{FF2B5EF4-FFF2-40B4-BE49-F238E27FC236}">
                  <a16:creationId xmlns:a16="http://schemas.microsoft.com/office/drawing/2014/main" id="{ADA4497D-4117-B348-AA1D-E624310DB35F}"/>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5" name="Text Box 3">
              <a:extLst>
                <a:ext uri="{FF2B5EF4-FFF2-40B4-BE49-F238E27FC236}">
                  <a16:creationId xmlns:a16="http://schemas.microsoft.com/office/drawing/2014/main" id="{916AA12C-F0C0-9148-BC94-EC17FBF472B0}"/>
                </a:ext>
              </a:extLst>
            </p:cNvPr>
            <p:cNvSpPr txBox="1">
              <a:spLocks/>
            </p:cNvSpPr>
            <p:nvPr/>
          </p:nvSpPr>
          <p:spPr bwMode="auto">
            <a:xfrm>
              <a:off x="1340671" y="1867067"/>
              <a:ext cx="6840760" cy="1010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FAX (Fax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36" name="Rectangle 1">
              <a:extLst>
                <a:ext uri="{FF2B5EF4-FFF2-40B4-BE49-F238E27FC236}">
                  <a16:creationId xmlns:a16="http://schemas.microsoft.com/office/drawing/2014/main" id="{0E294487-65DC-B847-9197-840C2C78B303}"/>
                </a:ext>
              </a:extLst>
            </p:cNvPr>
            <p:cNvSpPr>
              <a:spLocks noChangeArrowheads="1"/>
            </p:cNvSpPr>
            <p:nvPr/>
          </p:nvSpPr>
          <p:spPr bwMode="auto">
            <a:xfrm>
              <a:off x="1606612" y="2549487"/>
              <a:ext cx="633670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Позволяет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использовать внешнее устройство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для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приема и отправки факсимильных сообщений с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ПК.</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37" name="Text Box 2">
              <a:extLst>
                <a:ext uri="{FF2B5EF4-FFF2-40B4-BE49-F238E27FC236}">
                  <a16:creationId xmlns:a16="http://schemas.microsoft.com/office/drawing/2014/main" id="{15B15CF6-5BC2-1C42-83CB-147B29BF9664}"/>
                </a:ext>
              </a:extLst>
            </p:cNvPr>
            <p:cNvSpPr txBox="1">
              <a:spLocks/>
            </p:cNvSpPr>
            <p:nvPr/>
          </p:nvSpPr>
          <p:spPr bwMode="auto">
            <a:xfrm>
              <a:off x="1978583"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Montserrat"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53" name="Группа 52">
            <a:extLst>
              <a:ext uri="{FF2B5EF4-FFF2-40B4-BE49-F238E27FC236}">
                <a16:creationId xmlns:a16="http://schemas.microsoft.com/office/drawing/2014/main" id="{26E56D9A-BAD1-274E-A936-85D6147B8396}"/>
              </a:ext>
            </a:extLst>
          </p:cNvPr>
          <p:cNvGrpSpPr/>
          <p:nvPr/>
        </p:nvGrpSpPr>
        <p:grpSpPr>
          <a:xfrm>
            <a:off x="1339391" y="6955254"/>
            <a:ext cx="6861359" cy="5184576"/>
            <a:chOff x="1318792" y="1241376"/>
            <a:chExt cx="6861359" cy="5184576"/>
          </a:xfrm>
        </p:grpSpPr>
        <p:sp>
          <p:nvSpPr>
            <p:cNvPr id="54" name="Скругленный прямоугольник 53">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5"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FTP (File Transfer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56" name="Rectangle 1">
              <a:extLst>
                <a:ext uri="{FF2B5EF4-FFF2-40B4-BE49-F238E27FC236}">
                  <a16:creationId xmlns:a16="http://schemas.microsoft.com/office/drawing/2014/main" id="{A56DDA2A-F086-F04D-A3CF-60192435CD41}"/>
                </a:ext>
              </a:extLst>
            </p:cNvPr>
            <p:cNvSpPr>
              <a:spLocks noChangeArrowheads="1"/>
            </p:cNvSpPr>
            <p:nvPr/>
          </p:nvSpPr>
          <p:spPr bwMode="auto">
            <a:xfrm>
              <a:off x="1586224" y="2549486"/>
              <a:ext cx="6264695" cy="3660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Базируется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на GOEP и обеспечивает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доступ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к файловой системе подключенного устройства. Стандартный набор команд позволяет осуществлять навигацию по иерархической структуре диска подключенного устройства, а также копировать и удалять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файлы.</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57"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58" name="Группа 57">
            <a:extLst>
              <a:ext uri="{FF2B5EF4-FFF2-40B4-BE49-F238E27FC236}">
                <a16:creationId xmlns:a16="http://schemas.microsoft.com/office/drawing/2014/main" id="{26E56D9A-BAD1-274E-A936-85D6147B8396}"/>
              </a:ext>
            </a:extLst>
          </p:cNvPr>
          <p:cNvGrpSpPr/>
          <p:nvPr/>
        </p:nvGrpSpPr>
        <p:grpSpPr>
          <a:xfrm>
            <a:off x="16167430" y="6955254"/>
            <a:ext cx="6861359" cy="5184576"/>
            <a:chOff x="1318792" y="1241376"/>
            <a:chExt cx="6861359" cy="5184576"/>
          </a:xfrm>
        </p:grpSpPr>
        <p:sp>
          <p:nvSpPr>
            <p:cNvPr id="59" name="Скругленный прямоугольник 58">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0"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HCRP (Hard Copy Cable Replacement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61" name="Rectangle 1">
              <a:extLst>
                <a:ext uri="{FF2B5EF4-FFF2-40B4-BE49-F238E27FC236}">
                  <a16:creationId xmlns:a16="http://schemas.microsoft.com/office/drawing/2014/main" id="{A56DDA2A-F086-F04D-A3CF-60192435CD41}"/>
                </a:ext>
              </a:extLst>
            </p:cNvPr>
            <p:cNvSpPr>
              <a:spLocks noChangeArrowheads="1"/>
            </p:cNvSpPr>
            <p:nvPr/>
          </p:nvSpPr>
          <p:spPr bwMode="auto">
            <a:xfrm>
              <a:off x="1606824" y="3221798"/>
              <a:ext cx="6264695"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Задействуется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 качестве альтернативы кабельному соединению между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ПК и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принтером. В отличие от профиля BPP, требуется установка специфического драйвера для используемой модели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принтера.</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62"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63" name="Группа 62">
            <a:extLst>
              <a:ext uri="{FF2B5EF4-FFF2-40B4-BE49-F238E27FC236}">
                <a16:creationId xmlns:a16="http://schemas.microsoft.com/office/drawing/2014/main" id="{26E56D9A-BAD1-274E-A936-85D6147B8396}"/>
              </a:ext>
            </a:extLst>
          </p:cNvPr>
          <p:cNvGrpSpPr/>
          <p:nvPr/>
        </p:nvGrpSpPr>
        <p:grpSpPr>
          <a:xfrm>
            <a:off x="8723270" y="6955254"/>
            <a:ext cx="6861359" cy="5184576"/>
            <a:chOff x="1318792" y="1241376"/>
            <a:chExt cx="6861359" cy="5184576"/>
          </a:xfrm>
        </p:grpSpPr>
        <p:sp>
          <p:nvSpPr>
            <p:cNvPr id="64" name="Скругленный прямоугольник 63">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5"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it-IT" altLang="x-none" sz="4000" dirty="0">
                  <a:solidFill>
                    <a:srgbClr val="000000"/>
                  </a:solidFill>
                  <a:latin typeface="Barlow" pitchFamily="2" charset="0"/>
                  <a:ea typeface="Montserrat Semi" charset="0"/>
                  <a:cs typeface="Montserrat Semi" charset="0"/>
                  <a:sym typeface="Poppins Medium" charset="0"/>
                </a:rPr>
                <a:t>GAVDP (General Audio/Video Distribution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66" name="Rectangle 1">
              <a:extLst>
                <a:ext uri="{FF2B5EF4-FFF2-40B4-BE49-F238E27FC236}">
                  <a16:creationId xmlns:a16="http://schemas.microsoft.com/office/drawing/2014/main" id="{A56DDA2A-F086-F04D-A3CF-60192435CD41}"/>
                </a:ext>
              </a:extLst>
            </p:cNvPr>
            <p:cNvSpPr>
              <a:spLocks noChangeArrowheads="1"/>
            </p:cNvSpPr>
            <p:nvPr/>
          </p:nvSpPr>
          <p:spPr bwMode="auto">
            <a:xfrm>
              <a:off x="1642828" y="3221798"/>
              <a:ext cx="6264695"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Обеспечивает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передачу звукового и видеопотока от источника сигнала к воспроизводящему устройству. Является базовым для профилей A2DP 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VDP.</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67"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spTree>
    <p:extLst>
      <p:ext uri="{BB962C8B-B14F-4D97-AF65-F5344CB8AC3E}">
        <p14:creationId xmlns:p14="http://schemas.microsoft.com/office/powerpoint/2010/main" val="1284233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Группа 7">
            <a:extLst>
              <a:ext uri="{FF2B5EF4-FFF2-40B4-BE49-F238E27FC236}">
                <a16:creationId xmlns:a16="http://schemas.microsoft.com/office/drawing/2014/main" id="{26E56D9A-BAD1-274E-A936-85D6147B8396}"/>
              </a:ext>
            </a:extLst>
          </p:cNvPr>
          <p:cNvGrpSpPr/>
          <p:nvPr/>
        </p:nvGrpSpPr>
        <p:grpSpPr>
          <a:xfrm>
            <a:off x="1318792" y="1241376"/>
            <a:ext cx="6861359" cy="5184576"/>
            <a:chOff x="1318792" y="1241376"/>
            <a:chExt cx="6861359" cy="5184576"/>
          </a:xfrm>
        </p:grpSpPr>
        <p:sp>
          <p:nvSpPr>
            <p:cNvPr id="7" name="Скругленный прямоугольник 6">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9"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HFP (Hands-Free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20" name="Rectangle 1">
              <a:extLst>
                <a:ext uri="{FF2B5EF4-FFF2-40B4-BE49-F238E27FC236}">
                  <a16:creationId xmlns:a16="http://schemas.microsoft.com/office/drawing/2014/main" id="{A56DDA2A-F086-F04D-A3CF-60192435CD41}"/>
                </a:ext>
              </a:extLst>
            </p:cNvPr>
            <p:cNvSpPr>
              <a:spLocks noChangeArrowheads="1"/>
            </p:cNvSpPr>
            <p:nvPr/>
          </p:nvSpPr>
          <p:spPr bwMode="auto">
            <a:xfrm>
              <a:off x="1606824" y="2549487"/>
              <a:ext cx="6264695" cy="18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Обеспечивает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подключение автомобильных устройств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hands-free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к мобильному телефону для голосовой связи.</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21"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28" name="Группа 27">
            <a:extLst>
              <a:ext uri="{FF2B5EF4-FFF2-40B4-BE49-F238E27FC236}">
                <a16:creationId xmlns:a16="http://schemas.microsoft.com/office/drawing/2014/main" id="{88EB81D8-45E7-944F-99E4-56EC0F9022C9}"/>
              </a:ext>
            </a:extLst>
          </p:cNvPr>
          <p:cNvGrpSpPr/>
          <p:nvPr/>
        </p:nvGrpSpPr>
        <p:grpSpPr>
          <a:xfrm>
            <a:off x="8723270" y="1241376"/>
            <a:ext cx="6861359" cy="5184576"/>
            <a:chOff x="1298193" y="1241376"/>
            <a:chExt cx="6861359" cy="5184576"/>
          </a:xfrm>
        </p:grpSpPr>
        <p:sp>
          <p:nvSpPr>
            <p:cNvPr id="29" name="Скругленный прямоугольник 28">
              <a:extLst>
                <a:ext uri="{FF2B5EF4-FFF2-40B4-BE49-F238E27FC236}">
                  <a16:creationId xmlns:a16="http://schemas.microsoft.com/office/drawing/2014/main" id="{09346479-041D-DB4F-91BA-0641E5DD00DE}"/>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0" name="Text Box 3">
              <a:extLst>
                <a:ext uri="{FF2B5EF4-FFF2-40B4-BE49-F238E27FC236}">
                  <a16:creationId xmlns:a16="http://schemas.microsoft.com/office/drawing/2014/main" id="{292FB9C4-3382-024F-827B-C09AE24876E5}"/>
                </a:ext>
              </a:extLst>
            </p:cNvPr>
            <p:cNvSpPr txBox="1">
              <a:spLocks/>
            </p:cNvSpPr>
            <p:nvPr/>
          </p:nvSpPr>
          <p:spPr bwMode="auto">
            <a:xfrm>
              <a:off x="1298193"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HID (Human Interface Device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31" name="Rectangle 1">
              <a:extLst>
                <a:ext uri="{FF2B5EF4-FFF2-40B4-BE49-F238E27FC236}">
                  <a16:creationId xmlns:a16="http://schemas.microsoft.com/office/drawing/2014/main" id="{DADA51A7-04AF-2744-B480-D0141581AB02}"/>
                </a:ext>
              </a:extLst>
            </p:cNvPr>
            <p:cNvSpPr>
              <a:spLocks noChangeArrowheads="1"/>
            </p:cNvSpPr>
            <p:nvPr/>
          </p:nvSpPr>
          <p:spPr bwMode="auto">
            <a:xfrm>
              <a:off x="1570820" y="3377513"/>
              <a:ext cx="6336703"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Описывает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протоколы и способы подключения беспроводных устройств ввода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ПК</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32" name="Text Box 2">
              <a:extLst>
                <a:ext uri="{FF2B5EF4-FFF2-40B4-BE49-F238E27FC236}">
                  <a16:creationId xmlns:a16="http://schemas.microsoft.com/office/drawing/2014/main" id="{0CBBE1A0-2C74-AA41-B63D-73805E096F8D}"/>
                </a:ext>
              </a:extLst>
            </p:cNvPr>
            <p:cNvSpPr txBox="1">
              <a:spLocks/>
            </p:cNvSpPr>
            <p:nvPr/>
          </p:nvSpPr>
          <p:spPr bwMode="auto">
            <a:xfrm>
              <a:off x="1945586"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33" name="Группа 32">
            <a:extLst>
              <a:ext uri="{FF2B5EF4-FFF2-40B4-BE49-F238E27FC236}">
                <a16:creationId xmlns:a16="http://schemas.microsoft.com/office/drawing/2014/main" id="{BBE56DD8-AFA1-6C4B-B19D-3418D609FEE9}"/>
              </a:ext>
            </a:extLst>
          </p:cNvPr>
          <p:cNvGrpSpPr/>
          <p:nvPr/>
        </p:nvGrpSpPr>
        <p:grpSpPr>
          <a:xfrm>
            <a:off x="16168945" y="1241376"/>
            <a:ext cx="6862639" cy="5184576"/>
            <a:chOff x="1318792" y="1241376"/>
            <a:chExt cx="6862639" cy="5184576"/>
          </a:xfrm>
        </p:grpSpPr>
        <p:sp>
          <p:nvSpPr>
            <p:cNvPr id="34" name="Скругленный прямоугольник 33">
              <a:extLst>
                <a:ext uri="{FF2B5EF4-FFF2-40B4-BE49-F238E27FC236}">
                  <a16:creationId xmlns:a16="http://schemas.microsoft.com/office/drawing/2014/main" id="{ADA4497D-4117-B348-AA1D-E624310DB35F}"/>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5" name="Text Box 3">
              <a:extLst>
                <a:ext uri="{FF2B5EF4-FFF2-40B4-BE49-F238E27FC236}">
                  <a16:creationId xmlns:a16="http://schemas.microsoft.com/office/drawing/2014/main" id="{916AA12C-F0C0-9148-BC94-EC17FBF472B0}"/>
                </a:ext>
              </a:extLst>
            </p:cNvPr>
            <p:cNvSpPr txBox="1">
              <a:spLocks/>
            </p:cNvSpPr>
            <p:nvPr/>
          </p:nvSpPr>
          <p:spPr bwMode="auto">
            <a:xfrm>
              <a:off x="1340671" y="1867067"/>
              <a:ext cx="6840760" cy="1010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HSP (Headset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36" name="Rectangle 1">
              <a:extLst>
                <a:ext uri="{FF2B5EF4-FFF2-40B4-BE49-F238E27FC236}">
                  <a16:creationId xmlns:a16="http://schemas.microsoft.com/office/drawing/2014/main" id="{0E294487-65DC-B847-9197-840C2C78B303}"/>
                </a:ext>
              </a:extLst>
            </p:cNvPr>
            <p:cNvSpPr>
              <a:spLocks noChangeArrowheads="1"/>
            </p:cNvSpPr>
            <p:nvPr/>
          </p:nvSpPr>
          <p:spPr bwMode="auto">
            <a:xfrm>
              <a:off x="1606612" y="2549487"/>
              <a:ext cx="6336704" cy="3660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Позволяет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подключить беспроводную гарнитуру к мобильному телефону или иному устройству. Помимо передачи звукового потока обеспечивается работа таких функций, как набор номера, ответ на входящий звонок, завершение вызова и регулировка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громкости.</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37" name="Text Box 2">
              <a:extLst>
                <a:ext uri="{FF2B5EF4-FFF2-40B4-BE49-F238E27FC236}">
                  <a16:creationId xmlns:a16="http://schemas.microsoft.com/office/drawing/2014/main" id="{15B15CF6-5BC2-1C42-83CB-147B29BF9664}"/>
                </a:ext>
              </a:extLst>
            </p:cNvPr>
            <p:cNvSpPr txBox="1">
              <a:spLocks/>
            </p:cNvSpPr>
            <p:nvPr/>
          </p:nvSpPr>
          <p:spPr bwMode="auto">
            <a:xfrm>
              <a:off x="1978583"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Montserrat"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53" name="Группа 52">
            <a:extLst>
              <a:ext uri="{FF2B5EF4-FFF2-40B4-BE49-F238E27FC236}">
                <a16:creationId xmlns:a16="http://schemas.microsoft.com/office/drawing/2014/main" id="{26E56D9A-BAD1-274E-A936-85D6147B8396}"/>
              </a:ext>
            </a:extLst>
          </p:cNvPr>
          <p:cNvGrpSpPr/>
          <p:nvPr/>
        </p:nvGrpSpPr>
        <p:grpSpPr>
          <a:xfrm>
            <a:off x="1339391" y="6955254"/>
            <a:ext cx="6861359" cy="5184576"/>
            <a:chOff x="1318792" y="1241376"/>
            <a:chExt cx="6861359" cy="5184576"/>
          </a:xfrm>
        </p:grpSpPr>
        <p:sp>
          <p:nvSpPr>
            <p:cNvPr id="54" name="Скругленный прямоугольник 53">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5"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OPP (Object Push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56" name="Rectangle 1">
              <a:extLst>
                <a:ext uri="{FF2B5EF4-FFF2-40B4-BE49-F238E27FC236}">
                  <a16:creationId xmlns:a16="http://schemas.microsoft.com/office/drawing/2014/main" id="{A56DDA2A-F086-F04D-A3CF-60192435CD41}"/>
                </a:ext>
              </a:extLst>
            </p:cNvPr>
            <p:cNvSpPr>
              <a:spLocks noChangeArrowheads="1"/>
            </p:cNvSpPr>
            <p:nvPr/>
          </p:nvSpPr>
          <p:spPr bwMode="auto">
            <a:xfrm>
              <a:off x="1586224" y="2549486"/>
              <a:ext cx="6264695"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Базовый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профиль для пересылки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объектов. В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отличие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от профиля FTP, не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обеспечивает доступ к файловой системе подключенного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устройства.</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57"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58" name="Группа 57">
            <a:extLst>
              <a:ext uri="{FF2B5EF4-FFF2-40B4-BE49-F238E27FC236}">
                <a16:creationId xmlns:a16="http://schemas.microsoft.com/office/drawing/2014/main" id="{26E56D9A-BAD1-274E-A936-85D6147B8396}"/>
              </a:ext>
            </a:extLst>
          </p:cNvPr>
          <p:cNvGrpSpPr/>
          <p:nvPr/>
        </p:nvGrpSpPr>
        <p:grpSpPr>
          <a:xfrm>
            <a:off x="16167430" y="6955254"/>
            <a:ext cx="6861359" cy="5184576"/>
            <a:chOff x="1318792" y="1241376"/>
            <a:chExt cx="6861359" cy="5184576"/>
          </a:xfrm>
        </p:grpSpPr>
        <p:sp>
          <p:nvSpPr>
            <p:cNvPr id="59" name="Скругленный прямоугольник 58">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0"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smtClean="0">
                  <a:solidFill>
                    <a:srgbClr val="000000"/>
                  </a:solidFill>
                  <a:latin typeface="Barlow" pitchFamily="2" charset="0"/>
                  <a:ea typeface="Montserrat Semi" charset="0"/>
                  <a:cs typeface="Montserrat Semi" charset="0"/>
                  <a:sym typeface="Poppins Medium" charset="0"/>
                </a:rPr>
                <a:t>SYNC (Synchronization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61" name="Rectangle 1">
              <a:extLst>
                <a:ext uri="{FF2B5EF4-FFF2-40B4-BE49-F238E27FC236}">
                  <a16:creationId xmlns:a16="http://schemas.microsoft.com/office/drawing/2014/main" id="{A56DDA2A-F086-F04D-A3CF-60192435CD41}"/>
                </a:ext>
              </a:extLst>
            </p:cNvPr>
            <p:cNvSpPr>
              <a:spLocks noChangeArrowheads="1"/>
            </p:cNvSpPr>
            <p:nvPr/>
          </p:nvSpPr>
          <p:spPr bwMode="auto">
            <a:xfrm>
              <a:off x="1606824" y="3221798"/>
              <a:ext cx="6264695" cy="18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Используется в связке с базовым профилем GOEP и осуществляет синхронизацию персональных между двумя устройствами.</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62"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63" name="Группа 62">
            <a:extLst>
              <a:ext uri="{FF2B5EF4-FFF2-40B4-BE49-F238E27FC236}">
                <a16:creationId xmlns:a16="http://schemas.microsoft.com/office/drawing/2014/main" id="{26E56D9A-BAD1-274E-A936-85D6147B8396}"/>
              </a:ext>
            </a:extLst>
          </p:cNvPr>
          <p:cNvGrpSpPr/>
          <p:nvPr/>
        </p:nvGrpSpPr>
        <p:grpSpPr>
          <a:xfrm>
            <a:off x="8723270" y="6955254"/>
            <a:ext cx="6861359" cy="5184576"/>
            <a:chOff x="1318792" y="1241376"/>
            <a:chExt cx="6861359" cy="5184576"/>
          </a:xfrm>
        </p:grpSpPr>
        <p:sp>
          <p:nvSpPr>
            <p:cNvPr id="64" name="Скругленный прямоугольник 63">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5"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PAN (Personal Area Networking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66" name="Rectangle 1">
              <a:extLst>
                <a:ext uri="{FF2B5EF4-FFF2-40B4-BE49-F238E27FC236}">
                  <a16:creationId xmlns:a16="http://schemas.microsoft.com/office/drawing/2014/main" id="{A56DDA2A-F086-F04D-A3CF-60192435CD41}"/>
                </a:ext>
              </a:extLst>
            </p:cNvPr>
            <p:cNvSpPr>
              <a:spLocks noChangeArrowheads="1"/>
            </p:cNvSpPr>
            <p:nvPr/>
          </p:nvSpPr>
          <p:spPr bwMode="auto">
            <a:xfrm>
              <a:off x="1642828" y="3221798"/>
              <a:ext cx="6264695"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Позволяет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объединить два или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несколько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устройств в локальную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сеть. Кроме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того, данный профиль обеспечивает удаленный доступ к ПК, выполняющему функции ведущего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устройства.</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67"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spTree>
    <p:extLst>
      <p:ext uri="{BB962C8B-B14F-4D97-AF65-F5344CB8AC3E}">
        <p14:creationId xmlns:p14="http://schemas.microsoft.com/office/powerpoint/2010/main" val="3125303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Группа 7">
            <a:extLst>
              <a:ext uri="{FF2B5EF4-FFF2-40B4-BE49-F238E27FC236}">
                <a16:creationId xmlns:a16="http://schemas.microsoft.com/office/drawing/2014/main" id="{26E56D9A-BAD1-274E-A936-85D6147B8396}"/>
              </a:ext>
            </a:extLst>
          </p:cNvPr>
          <p:cNvGrpSpPr/>
          <p:nvPr/>
        </p:nvGrpSpPr>
        <p:grpSpPr>
          <a:xfrm>
            <a:off x="1318792" y="1241376"/>
            <a:ext cx="6861359" cy="5184576"/>
            <a:chOff x="1318792" y="1241376"/>
            <a:chExt cx="6861359" cy="5184576"/>
          </a:xfrm>
        </p:grpSpPr>
        <p:sp>
          <p:nvSpPr>
            <p:cNvPr id="7" name="Скругленный прямоугольник 6">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9"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smtClean="0">
                  <a:solidFill>
                    <a:srgbClr val="000000"/>
                  </a:solidFill>
                  <a:latin typeface="Barlow" pitchFamily="2" charset="0"/>
                  <a:ea typeface="Montserrat Semi" charset="0"/>
                  <a:cs typeface="Montserrat Semi" charset="0"/>
                  <a:sym typeface="Poppins Medium" charset="0"/>
                </a:rPr>
                <a:t>LAP (LAN </a:t>
              </a:r>
              <a:r>
                <a:rPr lang="en-US" altLang="x-none" sz="4000" dirty="0">
                  <a:solidFill>
                    <a:srgbClr val="000000"/>
                  </a:solidFill>
                  <a:latin typeface="Barlow" pitchFamily="2" charset="0"/>
                  <a:ea typeface="Montserrat Semi" charset="0"/>
                  <a:cs typeface="Montserrat Semi" charset="0"/>
                  <a:sym typeface="Poppins Medium" charset="0"/>
                </a:rPr>
                <a:t>Access </a:t>
              </a:r>
              <a:r>
                <a:rPr lang="en-US" altLang="x-none" sz="4000" dirty="0" smtClean="0">
                  <a:solidFill>
                    <a:srgbClr val="000000"/>
                  </a:solidFill>
                  <a:latin typeface="Barlow" pitchFamily="2" charset="0"/>
                  <a:ea typeface="Montserrat Semi" charset="0"/>
                  <a:cs typeface="Montserrat Semi" charset="0"/>
                  <a:sym typeface="Poppins Medium" charset="0"/>
                </a:rPr>
                <a:t>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20" name="Rectangle 1">
              <a:extLst>
                <a:ext uri="{FF2B5EF4-FFF2-40B4-BE49-F238E27FC236}">
                  <a16:creationId xmlns:a16="http://schemas.microsoft.com/office/drawing/2014/main" id="{A56DDA2A-F086-F04D-A3CF-60192435CD41}"/>
                </a:ext>
              </a:extLst>
            </p:cNvPr>
            <p:cNvSpPr>
              <a:spLocks noChangeArrowheads="1"/>
            </p:cNvSpPr>
            <p:nvPr/>
          </p:nvSpPr>
          <p:spPr bwMode="auto">
            <a:xfrm>
              <a:off x="1606824" y="2549487"/>
              <a:ext cx="6264695" cy="305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беспечивает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доступ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-устройствам к вычислительным сетям LAN, WAN или Интернет посредством другого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-устройства, которое имеет физическое подключение к этим сетям.</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21"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28" name="Группа 27">
            <a:extLst>
              <a:ext uri="{FF2B5EF4-FFF2-40B4-BE49-F238E27FC236}">
                <a16:creationId xmlns:a16="http://schemas.microsoft.com/office/drawing/2014/main" id="{88EB81D8-45E7-944F-99E4-56EC0F9022C9}"/>
              </a:ext>
            </a:extLst>
          </p:cNvPr>
          <p:cNvGrpSpPr/>
          <p:nvPr/>
        </p:nvGrpSpPr>
        <p:grpSpPr>
          <a:xfrm>
            <a:off x="8723270" y="1241376"/>
            <a:ext cx="6861359" cy="5184576"/>
            <a:chOff x="1298193" y="1241376"/>
            <a:chExt cx="6861359" cy="5184576"/>
          </a:xfrm>
        </p:grpSpPr>
        <p:sp>
          <p:nvSpPr>
            <p:cNvPr id="29" name="Скругленный прямоугольник 28">
              <a:extLst>
                <a:ext uri="{FF2B5EF4-FFF2-40B4-BE49-F238E27FC236}">
                  <a16:creationId xmlns:a16="http://schemas.microsoft.com/office/drawing/2014/main" id="{09346479-041D-DB4F-91BA-0641E5DD00DE}"/>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0" name="Text Box 3">
              <a:extLst>
                <a:ext uri="{FF2B5EF4-FFF2-40B4-BE49-F238E27FC236}">
                  <a16:creationId xmlns:a16="http://schemas.microsoft.com/office/drawing/2014/main" id="{292FB9C4-3382-024F-827B-C09AE24876E5}"/>
                </a:ext>
              </a:extLst>
            </p:cNvPr>
            <p:cNvSpPr txBox="1">
              <a:spLocks/>
            </p:cNvSpPr>
            <p:nvPr/>
          </p:nvSpPr>
          <p:spPr bwMode="auto">
            <a:xfrm>
              <a:off x="1298193"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VDP (Video Distribution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31" name="Rectangle 1">
              <a:extLst>
                <a:ext uri="{FF2B5EF4-FFF2-40B4-BE49-F238E27FC236}">
                  <a16:creationId xmlns:a16="http://schemas.microsoft.com/office/drawing/2014/main" id="{DADA51A7-04AF-2744-B480-D0141581AB02}"/>
                </a:ext>
              </a:extLst>
            </p:cNvPr>
            <p:cNvSpPr>
              <a:spLocks noChangeArrowheads="1"/>
            </p:cNvSpPr>
            <p:nvPr/>
          </p:nvSpPr>
          <p:spPr bwMode="auto">
            <a:xfrm>
              <a:off x="1570820" y="3377513"/>
              <a:ext cx="6336703" cy="1222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Передает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видеопоток с одного устройства на другое.</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32" name="Text Box 2">
              <a:extLst>
                <a:ext uri="{FF2B5EF4-FFF2-40B4-BE49-F238E27FC236}">
                  <a16:creationId xmlns:a16="http://schemas.microsoft.com/office/drawing/2014/main" id="{0CBBE1A0-2C74-AA41-B63D-73805E096F8D}"/>
                </a:ext>
              </a:extLst>
            </p:cNvPr>
            <p:cNvSpPr txBox="1">
              <a:spLocks/>
            </p:cNvSpPr>
            <p:nvPr/>
          </p:nvSpPr>
          <p:spPr bwMode="auto">
            <a:xfrm>
              <a:off x="1945586"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33" name="Группа 32">
            <a:extLst>
              <a:ext uri="{FF2B5EF4-FFF2-40B4-BE49-F238E27FC236}">
                <a16:creationId xmlns:a16="http://schemas.microsoft.com/office/drawing/2014/main" id="{BBE56DD8-AFA1-6C4B-B19D-3418D609FEE9}"/>
              </a:ext>
            </a:extLst>
          </p:cNvPr>
          <p:cNvGrpSpPr/>
          <p:nvPr/>
        </p:nvGrpSpPr>
        <p:grpSpPr>
          <a:xfrm>
            <a:off x="16168945" y="1241376"/>
            <a:ext cx="6862639" cy="5184576"/>
            <a:chOff x="1318792" y="1241376"/>
            <a:chExt cx="6862639" cy="5184576"/>
          </a:xfrm>
        </p:grpSpPr>
        <p:sp>
          <p:nvSpPr>
            <p:cNvPr id="34" name="Скругленный прямоугольник 33">
              <a:extLst>
                <a:ext uri="{FF2B5EF4-FFF2-40B4-BE49-F238E27FC236}">
                  <a16:creationId xmlns:a16="http://schemas.microsoft.com/office/drawing/2014/main" id="{ADA4497D-4117-B348-AA1D-E624310DB35F}"/>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5" name="Text Box 3">
              <a:extLst>
                <a:ext uri="{FF2B5EF4-FFF2-40B4-BE49-F238E27FC236}">
                  <a16:creationId xmlns:a16="http://schemas.microsoft.com/office/drawing/2014/main" id="{916AA12C-F0C0-9148-BC94-EC17FBF472B0}"/>
                </a:ext>
              </a:extLst>
            </p:cNvPr>
            <p:cNvSpPr txBox="1">
              <a:spLocks/>
            </p:cNvSpPr>
            <p:nvPr/>
          </p:nvSpPr>
          <p:spPr bwMode="auto">
            <a:xfrm>
              <a:off x="1340671" y="1867067"/>
              <a:ext cx="6840760" cy="1010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smtClean="0">
                  <a:solidFill>
                    <a:srgbClr val="000000"/>
                  </a:solidFill>
                  <a:latin typeface="Barlow" pitchFamily="2" charset="0"/>
                  <a:ea typeface="Montserrat Semi" charset="0"/>
                  <a:cs typeface="Montserrat Semi" charset="0"/>
                  <a:sym typeface="Poppins Medium" charset="0"/>
                </a:rPr>
                <a:t>SAP (SIM </a:t>
              </a:r>
              <a:r>
                <a:rPr lang="en-US" altLang="x-none" sz="4000" dirty="0">
                  <a:solidFill>
                    <a:srgbClr val="000000"/>
                  </a:solidFill>
                  <a:latin typeface="Barlow" pitchFamily="2" charset="0"/>
                  <a:ea typeface="Montserrat Semi" charset="0"/>
                  <a:cs typeface="Montserrat Semi" charset="0"/>
                  <a:sym typeface="Poppins Medium" charset="0"/>
                </a:rPr>
                <a:t>Access </a:t>
              </a:r>
              <a:r>
                <a:rPr lang="en-US" altLang="x-none" sz="4000" dirty="0" smtClean="0">
                  <a:solidFill>
                    <a:srgbClr val="000000"/>
                  </a:solidFill>
                  <a:latin typeface="Barlow" pitchFamily="2" charset="0"/>
                  <a:ea typeface="Montserrat Semi" charset="0"/>
                  <a:cs typeface="Montserrat Semi" charset="0"/>
                  <a:sym typeface="Poppins Medium" charset="0"/>
                </a:rPr>
                <a:t>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36" name="Rectangle 1">
              <a:extLst>
                <a:ext uri="{FF2B5EF4-FFF2-40B4-BE49-F238E27FC236}">
                  <a16:creationId xmlns:a16="http://schemas.microsoft.com/office/drawing/2014/main" id="{0E294487-65DC-B847-9197-840C2C78B303}"/>
                </a:ext>
              </a:extLst>
            </p:cNvPr>
            <p:cNvSpPr>
              <a:spLocks noChangeArrowheads="1"/>
            </p:cNvSpPr>
            <p:nvPr/>
          </p:nvSpPr>
          <p:spPr bwMode="auto">
            <a:xfrm>
              <a:off x="1606612" y="2549487"/>
              <a:ext cx="6336704" cy="18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озволяет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получить доступ к SIM-карте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устройства,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что позволяет использовать одну SIM-карту для нескольких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устройств.</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37" name="Text Box 2">
              <a:extLst>
                <a:ext uri="{FF2B5EF4-FFF2-40B4-BE49-F238E27FC236}">
                  <a16:creationId xmlns:a16="http://schemas.microsoft.com/office/drawing/2014/main" id="{15B15CF6-5BC2-1C42-83CB-147B29BF9664}"/>
                </a:ext>
              </a:extLst>
            </p:cNvPr>
            <p:cNvSpPr txBox="1">
              <a:spLocks/>
            </p:cNvSpPr>
            <p:nvPr/>
          </p:nvSpPr>
          <p:spPr bwMode="auto">
            <a:xfrm>
              <a:off x="1978583"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Montserrat"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53" name="Группа 52">
            <a:extLst>
              <a:ext uri="{FF2B5EF4-FFF2-40B4-BE49-F238E27FC236}">
                <a16:creationId xmlns:a16="http://schemas.microsoft.com/office/drawing/2014/main" id="{26E56D9A-BAD1-274E-A936-85D6147B8396}"/>
              </a:ext>
            </a:extLst>
          </p:cNvPr>
          <p:cNvGrpSpPr/>
          <p:nvPr/>
        </p:nvGrpSpPr>
        <p:grpSpPr>
          <a:xfrm>
            <a:off x="1339391" y="6955254"/>
            <a:ext cx="6861359" cy="5184576"/>
            <a:chOff x="1318792" y="1241376"/>
            <a:chExt cx="6861359" cy="5184576"/>
          </a:xfrm>
        </p:grpSpPr>
        <p:sp>
          <p:nvSpPr>
            <p:cNvPr id="54" name="Скругленный прямоугольник 53">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5"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smtClean="0">
                  <a:solidFill>
                    <a:srgbClr val="000000"/>
                  </a:solidFill>
                  <a:latin typeface="Barlow" pitchFamily="2" charset="0"/>
                  <a:ea typeface="Montserrat Semi" charset="0"/>
                  <a:cs typeface="Montserrat Semi" charset="0"/>
                  <a:sym typeface="Poppins Medium" charset="0"/>
                </a:rPr>
                <a:t>ICP (Intercom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56" name="Rectangle 1">
              <a:extLst>
                <a:ext uri="{FF2B5EF4-FFF2-40B4-BE49-F238E27FC236}">
                  <a16:creationId xmlns:a16="http://schemas.microsoft.com/office/drawing/2014/main" id="{A56DDA2A-F086-F04D-A3CF-60192435CD41}"/>
                </a:ext>
              </a:extLst>
            </p:cNvPr>
            <p:cNvSpPr>
              <a:spLocks noChangeArrowheads="1"/>
            </p:cNvSpPr>
            <p:nvPr/>
          </p:nvSpPr>
          <p:spPr bwMode="auto">
            <a:xfrm>
              <a:off x="1586224" y="2549486"/>
              <a:ext cx="6264695" cy="1222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Обеспечивает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голосовые звонки между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-совместимыми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устройствами.</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57"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58" name="Группа 57">
            <a:extLst>
              <a:ext uri="{FF2B5EF4-FFF2-40B4-BE49-F238E27FC236}">
                <a16:creationId xmlns:a16="http://schemas.microsoft.com/office/drawing/2014/main" id="{26E56D9A-BAD1-274E-A936-85D6147B8396}"/>
              </a:ext>
            </a:extLst>
          </p:cNvPr>
          <p:cNvGrpSpPr/>
          <p:nvPr/>
        </p:nvGrpSpPr>
        <p:grpSpPr>
          <a:xfrm>
            <a:off x="16167430" y="6955254"/>
            <a:ext cx="6861359" cy="5184576"/>
            <a:chOff x="1318792" y="1241376"/>
            <a:chExt cx="6861359" cy="5184576"/>
          </a:xfrm>
        </p:grpSpPr>
        <p:sp>
          <p:nvSpPr>
            <p:cNvPr id="59" name="Скругленный прямоугольник 58">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0"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SDAP (Service Discovery Application Profile)</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61" name="Rectangle 1">
              <a:extLst>
                <a:ext uri="{FF2B5EF4-FFF2-40B4-BE49-F238E27FC236}">
                  <a16:creationId xmlns:a16="http://schemas.microsoft.com/office/drawing/2014/main" id="{A56DDA2A-F086-F04D-A3CF-60192435CD41}"/>
                </a:ext>
              </a:extLst>
            </p:cNvPr>
            <p:cNvSpPr>
              <a:spLocks noChangeArrowheads="1"/>
            </p:cNvSpPr>
            <p:nvPr/>
          </p:nvSpPr>
          <p:spPr bwMode="auto">
            <a:xfrm>
              <a:off x="1606824" y="3221798"/>
              <a:ext cx="6264695" cy="18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Используется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для предоставления информации о профилях, которые использует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устройство-сервер.</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62"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63" name="Группа 62">
            <a:extLst>
              <a:ext uri="{FF2B5EF4-FFF2-40B4-BE49-F238E27FC236}">
                <a16:creationId xmlns:a16="http://schemas.microsoft.com/office/drawing/2014/main" id="{26E56D9A-BAD1-274E-A936-85D6147B8396}"/>
              </a:ext>
            </a:extLst>
          </p:cNvPr>
          <p:cNvGrpSpPr/>
          <p:nvPr/>
        </p:nvGrpSpPr>
        <p:grpSpPr>
          <a:xfrm>
            <a:off x="8723270" y="6955254"/>
            <a:ext cx="6861359" cy="5184576"/>
            <a:chOff x="1318792" y="1241376"/>
            <a:chExt cx="6861359" cy="5184576"/>
          </a:xfrm>
        </p:grpSpPr>
        <p:sp>
          <p:nvSpPr>
            <p:cNvPr id="64" name="Скругленный прямоугольник 63">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5"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smtClean="0">
                  <a:solidFill>
                    <a:srgbClr val="000000"/>
                  </a:solidFill>
                  <a:latin typeface="Barlow" pitchFamily="2" charset="0"/>
                  <a:ea typeface="Montserrat Semi" charset="0"/>
                  <a:cs typeface="Montserrat Semi" charset="0"/>
                  <a:sym typeface="Poppins Medium" charset="0"/>
                </a:rPr>
                <a:t>WAPB (Wireless </a:t>
              </a:r>
              <a:r>
                <a:rPr lang="en-US" altLang="x-none" sz="4000" dirty="0">
                  <a:solidFill>
                    <a:srgbClr val="000000"/>
                  </a:solidFill>
                  <a:latin typeface="Barlow" pitchFamily="2" charset="0"/>
                  <a:ea typeface="Montserrat Semi" charset="0"/>
                  <a:cs typeface="Montserrat Semi" charset="0"/>
                  <a:sym typeface="Poppins Medium" charset="0"/>
                </a:rPr>
                <a:t>Application Protocol </a:t>
              </a:r>
              <a:r>
                <a:rPr lang="en-US" altLang="x-none" sz="4000" dirty="0" smtClean="0">
                  <a:solidFill>
                    <a:srgbClr val="000000"/>
                  </a:solidFill>
                  <a:latin typeface="Barlow" pitchFamily="2" charset="0"/>
                  <a:ea typeface="Montserrat Semi" charset="0"/>
                  <a:cs typeface="Montserrat Semi" charset="0"/>
                  <a:sym typeface="Poppins Medium" charset="0"/>
                </a:rPr>
                <a:t>Bearer)</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66" name="Rectangle 1">
              <a:extLst>
                <a:ext uri="{FF2B5EF4-FFF2-40B4-BE49-F238E27FC236}">
                  <a16:creationId xmlns:a16="http://schemas.microsoft.com/office/drawing/2014/main" id="{A56DDA2A-F086-F04D-A3CF-60192435CD41}"/>
                </a:ext>
              </a:extLst>
            </p:cNvPr>
            <p:cNvSpPr>
              <a:spLocks noChangeArrowheads="1"/>
            </p:cNvSpPr>
            <p:nvPr/>
          </p:nvSpPr>
          <p:spPr bwMode="auto">
            <a:xfrm>
              <a:off x="1642828" y="3221798"/>
              <a:ext cx="6264695"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Позволяет</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организовывать</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P-to-P (Point-to-Point)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соединения через</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67"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ПРОФИЛЬ</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spTree>
    <p:extLst>
      <p:ext uri="{BB962C8B-B14F-4D97-AF65-F5344CB8AC3E}">
        <p14:creationId xmlns:p14="http://schemas.microsoft.com/office/powerpoint/2010/main" val="1251503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64A5D7EA-CB4A-C24C-AB88-3C3BB0A6CC99}"/>
              </a:ext>
            </a:extLst>
          </p:cNvPr>
          <p:cNvGrpSpPr/>
          <p:nvPr/>
        </p:nvGrpSpPr>
        <p:grpSpPr>
          <a:xfrm>
            <a:off x="11039872" y="511665"/>
            <a:ext cx="12457384" cy="12083271"/>
            <a:chOff x="1534816" y="2262875"/>
            <a:chExt cx="9792890" cy="12083271"/>
          </a:xfrm>
        </p:grpSpPr>
        <p:sp>
          <p:nvSpPr>
            <p:cNvPr id="22"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Протоколы </a:t>
              </a:r>
              <a:r>
                <a:rPr lang="en-US" altLang="x-none" sz="8800" dirty="0">
                  <a:solidFill>
                    <a:schemeClr val="bg1"/>
                  </a:solidFill>
                  <a:latin typeface="Barlow Light" pitchFamily="2" charset="0"/>
                  <a:ea typeface="Montserrat Semi" charset="0"/>
                  <a:cs typeface="Montserrat Semi" charset="0"/>
                  <a:sym typeface="Poppins Medium" charset="0"/>
                </a:rPr>
                <a:t>Bluetooth</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24"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740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Стандарт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включает в себя множество протоколов, довольно свободно разбитых на уровни. В самом низу находится физический уровень, н</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а котором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описывается радиосвязь и применяемые методы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модуляции. Уровень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управления каналом связи (прямой передачи) чем-то напоминает подуровень MAC, но включает в себя и некоторые элементы физического уровня. Здесь описывается то, как главный узел управляет временными интервалами и как эти интервалы группируются в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кадры. На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самом верхнем уровне находятся приложения. Профили представлены вертикальными прямоугольниками, потому что каждый из них определяет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только ту часть стека, которая необходима конкретно для его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работы.</a:t>
              </a:r>
            </a:p>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Стандарт содержит и заимствованные протоколы, которые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включают в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себя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PPP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Point-to-Point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Protocol</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TCP/IP, UDP, OBEX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Object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Exchange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Protocol</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WAE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Wireless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Application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Environment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и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WAP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Wireless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Application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Protocol</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a:t>
              </a:r>
            </a:p>
          </p:txBody>
        </p:sp>
        <p:grpSp>
          <p:nvGrpSpPr>
            <p:cNvPr id="25" name="Группа 24">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26"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WPAN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pic>
        <p:nvPicPr>
          <p:cNvPr id="23" name="Рисунок 22"/>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32245" r="32245"/>
          <a:stretch>
            <a:fillRect/>
          </a:stretch>
        </p:blipFill>
        <p:spPr>
          <a:xfrm>
            <a:off x="0" y="0"/>
            <a:ext cx="10009188" cy="13716000"/>
          </a:xfrm>
        </p:spPr>
      </p:pic>
    </p:spTree>
    <p:extLst>
      <p:ext uri="{BB962C8B-B14F-4D97-AF65-F5344CB8AC3E}">
        <p14:creationId xmlns:p14="http://schemas.microsoft.com/office/powerpoint/2010/main" val="1055853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Группа 7">
            <a:extLst>
              <a:ext uri="{FF2B5EF4-FFF2-40B4-BE49-F238E27FC236}">
                <a16:creationId xmlns:a16="http://schemas.microsoft.com/office/drawing/2014/main" id="{26E56D9A-BAD1-274E-A936-85D6147B8396}"/>
              </a:ext>
            </a:extLst>
          </p:cNvPr>
          <p:cNvGrpSpPr/>
          <p:nvPr/>
        </p:nvGrpSpPr>
        <p:grpSpPr>
          <a:xfrm>
            <a:off x="1318792" y="1241376"/>
            <a:ext cx="6861359" cy="5184576"/>
            <a:chOff x="1318792" y="1241376"/>
            <a:chExt cx="6861359" cy="5184576"/>
          </a:xfrm>
        </p:grpSpPr>
        <p:sp>
          <p:nvSpPr>
            <p:cNvPr id="7" name="Скругленный прямоугольник 6">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9"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LMP (Link Management Protocol)</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20" name="Rectangle 1">
              <a:extLst>
                <a:ext uri="{FF2B5EF4-FFF2-40B4-BE49-F238E27FC236}">
                  <a16:creationId xmlns:a16="http://schemas.microsoft.com/office/drawing/2014/main" id="{A56DDA2A-F086-F04D-A3CF-60192435CD41}"/>
                </a:ext>
              </a:extLst>
            </p:cNvPr>
            <p:cNvSpPr>
              <a:spLocks noChangeArrowheads="1"/>
            </p:cNvSpPr>
            <p:nvPr/>
          </p:nvSpPr>
          <p:spPr bwMode="auto">
            <a:xfrm>
              <a:off x="1583968" y="3377513"/>
              <a:ext cx="6264695" cy="24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Используется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для установления и управления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радиосоединением</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между двумя устройствами. Реализуется контроллером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21"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ПРОТОКОЛ</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28" name="Группа 27">
            <a:extLst>
              <a:ext uri="{FF2B5EF4-FFF2-40B4-BE49-F238E27FC236}">
                <a16:creationId xmlns:a16="http://schemas.microsoft.com/office/drawing/2014/main" id="{88EB81D8-45E7-944F-99E4-56EC0F9022C9}"/>
              </a:ext>
            </a:extLst>
          </p:cNvPr>
          <p:cNvGrpSpPr/>
          <p:nvPr/>
        </p:nvGrpSpPr>
        <p:grpSpPr>
          <a:xfrm>
            <a:off x="8723270" y="1241376"/>
            <a:ext cx="6861359" cy="5184576"/>
            <a:chOff x="1298193" y="1241376"/>
            <a:chExt cx="6861359" cy="5184576"/>
          </a:xfrm>
        </p:grpSpPr>
        <p:sp>
          <p:nvSpPr>
            <p:cNvPr id="29" name="Скругленный прямоугольник 28">
              <a:extLst>
                <a:ext uri="{FF2B5EF4-FFF2-40B4-BE49-F238E27FC236}">
                  <a16:creationId xmlns:a16="http://schemas.microsoft.com/office/drawing/2014/main" id="{09346479-041D-DB4F-91BA-0641E5DD00DE}"/>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0" name="Text Box 3">
              <a:extLst>
                <a:ext uri="{FF2B5EF4-FFF2-40B4-BE49-F238E27FC236}">
                  <a16:creationId xmlns:a16="http://schemas.microsoft.com/office/drawing/2014/main" id="{292FB9C4-3382-024F-827B-C09AE24876E5}"/>
                </a:ext>
              </a:extLst>
            </p:cNvPr>
            <p:cNvSpPr txBox="1">
              <a:spLocks/>
            </p:cNvSpPr>
            <p:nvPr/>
          </p:nvSpPr>
          <p:spPr bwMode="auto">
            <a:xfrm>
              <a:off x="1298193"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HCI (</a:t>
              </a:r>
              <a:r>
                <a:rPr lang="en-US" altLang="x-none" sz="4000" dirty="0" smtClean="0">
                  <a:solidFill>
                    <a:srgbClr val="000000"/>
                  </a:solidFill>
                  <a:latin typeface="Barlow" pitchFamily="2" charset="0"/>
                  <a:ea typeface="Montserrat Semi" charset="0"/>
                  <a:cs typeface="Montserrat Semi" charset="0"/>
                  <a:sym typeface="Poppins Medium" charset="0"/>
                </a:rPr>
                <a:t>Host/Controller Interface</a:t>
              </a:r>
              <a:r>
                <a:rPr lang="en-US" altLang="x-none" sz="4000" dirty="0">
                  <a:solidFill>
                    <a:srgbClr val="000000"/>
                  </a:solidFill>
                  <a:latin typeface="Barlow" pitchFamily="2" charset="0"/>
                  <a:ea typeface="Montserrat Semi" charset="0"/>
                  <a:cs typeface="Montserrat Semi" charset="0"/>
                  <a:sym typeface="Poppins Medium" charset="0"/>
                </a:rPr>
                <a:t>)</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31" name="Rectangle 1">
              <a:extLst>
                <a:ext uri="{FF2B5EF4-FFF2-40B4-BE49-F238E27FC236}">
                  <a16:creationId xmlns:a16="http://schemas.microsoft.com/office/drawing/2014/main" id="{DADA51A7-04AF-2744-B480-D0141581AB02}"/>
                </a:ext>
              </a:extLst>
            </p:cNvPr>
            <p:cNvSpPr>
              <a:spLocks noChangeArrowheads="1"/>
            </p:cNvSpPr>
            <p:nvPr/>
          </p:nvSpPr>
          <p:spPr bwMode="auto">
            <a:xfrm>
              <a:off x="1570820" y="3377513"/>
              <a:ext cx="6336703" cy="18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Определяет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связь между стеком хоста (то есть компьютера или мобильного устройства) и контроллером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32" name="Text Box 2">
              <a:extLst>
                <a:ext uri="{FF2B5EF4-FFF2-40B4-BE49-F238E27FC236}">
                  <a16:creationId xmlns:a16="http://schemas.microsoft.com/office/drawing/2014/main" id="{0CBBE1A0-2C74-AA41-B63D-73805E096F8D}"/>
                </a:ext>
              </a:extLst>
            </p:cNvPr>
            <p:cNvSpPr txBox="1">
              <a:spLocks/>
            </p:cNvSpPr>
            <p:nvPr/>
          </p:nvSpPr>
          <p:spPr bwMode="auto">
            <a:xfrm>
              <a:off x="1945586"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ПРОТОКОЛ</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33" name="Группа 32">
            <a:extLst>
              <a:ext uri="{FF2B5EF4-FFF2-40B4-BE49-F238E27FC236}">
                <a16:creationId xmlns:a16="http://schemas.microsoft.com/office/drawing/2014/main" id="{BBE56DD8-AFA1-6C4B-B19D-3418D609FEE9}"/>
              </a:ext>
            </a:extLst>
          </p:cNvPr>
          <p:cNvGrpSpPr/>
          <p:nvPr/>
        </p:nvGrpSpPr>
        <p:grpSpPr>
          <a:xfrm>
            <a:off x="16168945" y="1241376"/>
            <a:ext cx="6862639" cy="5187229"/>
            <a:chOff x="1318792" y="1241376"/>
            <a:chExt cx="6862639" cy="5187229"/>
          </a:xfrm>
        </p:grpSpPr>
        <p:sp>
          <p:nvSpPr>
            <p:cNvPr id="34" name="Скругленный прямоугольник 33">
              <a:extLst>
                <a:ext uri="{FF2B5EF4-FFF2-40B4-BE49-F238E27FC236}">
                  <a16:creationId xmlns:a16="http://schemas.microsoft.com/office/drawing/2014/main" id="{ADA4497D-4117-B348-AA1D-E624310DB35F}"/>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5" name="Text Box 3">
              <a:extLst>
                <a:ext uri="{FF2B5EF4-FFF2-40B4-BE49-F238E27FC236}">
                  <a16:creationId xmlns:a16="http://schemas.microsoft.com/office/drawing/2014/main" id="{916AA12C-F0C0-9148-BC94-EC17FBF472B0}"/>
                </a:ext>
              </a:extLst>
            </p:cNvPr>
            <p:cNvSpPr txBox="1">
              <a:spLocks/>
            </p:cNvSpPr>
            <p:nvPr/>
          </p:nvSpPr>
          <p:spPr bwMode="auto">
            <a:xfrm>
              <a:off x="1340671" y="1867067"/>
              <a:ext cx="6840760" cy="1010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smtClean="0">
                  <a:solidFill>
                    <a:srgbClr val="000000"/>
                  </a:solidFill>
                  <a:latin typeface="Barlow" pitchFamily="2" charset="0"/>
                  <a:ea typeface="Montserrat Semi" charset="0"/>
                  <a:cs typeface="Montserrat Semi" charset="0"/>
                  <a:sym typeface="Poppins Medium" charset="0"/>
                </a:rPr>
                <a:t>L2CAP (Logical </a:t>
              </a:r>
              <a:r>
                <a:rPr lang="en-US" altLang="x-none" sz="4000" dirty="0">
                  <a:solidFill>
                    <a:srgbClr val="000000"/>
                  </a:solidFill>
                  <a:latin typeface="Barlow" pitchFamily="2" charset="0"/>
                  <a:ea typeface="Montserrat Semi" charset="0"/>
                  <a:cs typeface="Montserrat Semi" charset="0"/>
                  <a:sym typeface="Poppins Medium" charset="0"/>
                </a:rPr>
                <a:t>Link Control and Adaptation </a:t>
              </a:r>
              <a:r>
                <a:rPr lang="en-US" altLang="x-none" sz="4000" dirty="0" smtClean="0">
                  <a:solidFill>
                    <a:srgbClr val="000000"/>
                  </a:solidFill>
                  <a:latin typeface="Barlow" pitchFamily="2" charset="0"/>
                  <a:ea typeface="Montserrat Semi" charset="0"/>
                  <a:cs typeface="Montserrat Semi" charset="0"/>
                  <a:sym typeface="Poppins Medium" charset="0"/>
                </a:rPr>
                <a:t>Protocol)</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36" name="Rectangle 1">
              <a:extLst>
                <a:ext uri="{FF2B5EF4-FFF2-40B4-BE49-F238E27FC236}">
                  <a16:creationId xmlns:a16="http://schemas.microsoft.com/office/drawing/2014/main" id="{0E294487-65DC-B847-9197-840C2C78B303}"/>
                </a:ext>
              </a:extLst>
            </p:cNvPr>
            <p:cNvSpPr>
              <a:spLocks noChangeArrowheads="1"/>
            </p:cNvSpPr>
            <p:nvPr/>
          </p:nvSpPr>
          <p:spPr bwMode="auto">
            <a:xfrm>
              <a:off x="1589904" y="3377513"/>
              <a:ext cx="6336704" cy="305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Используется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для мультиплексирования локальных соединений между двумя устройствами, использующими различные протоколы более высокого уровня. Позволяет фрагментировать и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пересобирать</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пакеты.</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37" name="Text Box 2">
              <a:extLst>
                <a:ext uri="{FF2B5EF4-FFF2-40B4-BE49-F238E27FC236}">
                  <a16:creationId xmlns:a16="http://schemas.microsoft.com/office/drawing/2014/main" id="{15B15CF6-5BC2-1C42-83CB-147B29BF9664}"/>
                </a:ext>
              </a:extLst>
            </p:cNvPr>
            <p:cNvSpPr txBox="1">
              <a:spLocks/>
            </p:cNvSpPr>
            <p:nvPr/>
          </p:nvSpPr>
          <p:spPr bwMode="auto">
            <a:xfrm>
              <a:off x="1978583"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Montserrat" charset="0"/>
                  <a:ea typeface="Montserrat" charset="0"/>
                  <a:cs typeface="Montserrat" charset="0"/>
                  <a:sym typeface="Poppins SemiBold" charset="0"/>
                </a:rPr>
                <a:t>ПРОТОКОЛ</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53" name="Группа 52">
            <a:extLst>
              <a:ext uri="{FF2B5EF4-FFF2-40B4-BE49-F238E27FC236}">
                <a16:creationId xmlns:a16="http://schemas.microsoft.com/office/drawing/2014/main" id="{26E56D9A-BAD1-274E-A936-85D6147B8396}"/>
              </a:ext>
            </a:extLst>
          </p:cNvPr>
          <p:cNvGrpSpPr/>
          <p:nvPr/>
        </p:nvGrpSpPr>
        <p:grpSpPr>
          <a:xfrm>
            <a:off x="1339391" y="6955254"/>
            <a:ext cx="6861359" cy="5184576"/>
            <a:chOff x="1318792" y="1241376"/>
            <a:chExt cx="6861359" cy="5184576"/>
          </a:xfrm>
        </p:grpSpPr>
        <p:sp>
          <p:nvSpPr>
            <p:cNvPr id="54" name="Скругленный прямоугольник 53">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5"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smtClean="0">
                  <a:solidFill>
                    <a:srgbClr val="000000"/>
                  </a:solidFill>
                  <a:latin typeface="Barlow" pitchFamily="2" charset="0"/>
                  <a:ea typeface="Montserrat Semi" charset="0"/>
                  <a:cs typeface="Montserrat Semi" charset="0"/>
                  <a:sym typeface="Poppins Medium" charset="0"/>
                </a:rPr>
                <a:t>SDP (Service </a:t>
              </a:r>
              <a:r>
                <a:rPr lang="en-US" altLang="x-none" sz="4000" dirty="0">
                  <a:solidFill>
                    <a:srgbClr val="000000"/>
                  </a:solidFill>
                  <a:latin typeface="Barlow" pitchFamily="2" charset="0"/>
                  <a:ea typeface="Montserrat Semi" charset="0"/>
                  <a:cs typeface="Montserrat Semi" charset="0"/>
                  <a:sym typeface="Poppins Medium" charset="0"/>
                </a:rPr>
                <a:t>Discovery </a:t>
              </a:r>
              <a:r>
                <a:rPr lang="en-US" altLang="x-none" sz="4000" dirty="0" smtClean="0">
                  <a:solidFill>
                    <a:srgbClr val="000000"/>
                  </a:solidFill>
                  <a:latin typeface="Barlow" pitchFamily="2" charset="0"/>
                  <a:ea typeface="Montserrat Semi" charset="0"/>
                  <a:cs typeface="Montserrat Semi" charset="0"/>
                  <a:sym typeface="Poppins Medium" charset="0"/>
                </a:rPr>
                <a:t>Protocol) </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56" name="Rectangle 1">
              <a:extLst>
                <a:ext uri="{FF2B5EF4-FFF2-40B4-BE49-F238E27FC236}">
                  <a16:creationId xmlns:a16="http://schemas.microsoft.com/office/drawing/2014/main" id="{A56DDA2A-F086-F04D-A3CF-60192435CD41}"/>
                </a:ext>
              </a:extLst>
            </p:cNvPr>
            <p:cNvSpPr>
              <a:spLocks noChangeArrowheads="1"/>
            </p:cNvSpPr>
            <p:nvPr/>
          </p:nvSpPr>
          <p:spPr bwMode="auto">
            <a:xfrm>
              <a:off x="1586225" y="3221798"/>
              <a:ext cx="6264695" cy="18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Позволяет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обнаруживать услуги, предоставляемые другими устройствами, и определять их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параметры.</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57"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ПРОТОКОЛ</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58" name="Группа 57">
            <a:extLst>
              <a:ext uri="{FF2B5EF4-FFF2-40B4-BE49-F238E27FC236}">
                <a16:creationId xmlns:a16="http://schemas.microsoft.com/office/drawing/2014/main" id="{26E56D9A-BAD1-274E-A936-85D6147B8396}"/>
              </a:ext>
            </a:extLst>
          </p:cNvPr>
          <p:cNvGrpSpPr/>
          <p:nvPr/>
        </p:nvGrpSpPr>
        <p:grpSpPr>
          <a:xfrm>
            <a:off x="16167430" y="6955254"/>
            <a:ext cx="6861359" cy="5184576"/>
            <a:chOff x="1318792" y="1241376"/>
            <a:chExt cx="6861359" cy="5184576"/>
          </a:xfrm>
        </p:grpSpPr>
        <p:sp>
          <p:nvSpPr>
            <p:cNvPr id="59" name="Скругленный прямоугольник 58">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0"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smtClean="0">
                  <a:solidFill>
                    <a:srgbClr val="000000"/>
                  </a:solidFill>
                  <a:latin typeface="Barlow" pitchFamily="2" charset="0"/>
                  <a:ea typeface="Montserrat Semi" charset="0"/>
                  <a:cs typeface="Montserrat Semi" charset="0"/>
                  <a:sym typeface="Poppins Medium" charset="0"/>
                </a:rPr>
                <a:t>BNEP (Bluetooth </a:t>
              </a:r>
              <a:r>
                <a:rPr lang="en-US" altLang="x-none" sz="4000" dirty="0">
                  <a:solidFill>
                    <a:srgbClr val="000000"/>
                  </a:solidFill>
                  <a:latin typeface="Barlow" pitchFamily="2" charset="0"/>
                  <a:ea typeface="Montserrat Semi" charset="0"/>
                  <a:cs typeface="Montserrat Semi" charset="0"/>
                  <a:sym typeface="Poppins Medium" charset="0"/>
                </a:rPr>
                <a:t>Network Encapsulation </a:t>
              </a:r>
              <a:r>
                <a:rPr lang="en-US" altLang="x-none" sz="4000" dirty="0" smtClean="0">
                  <a:solidFill>
                    <a:srgbClr val="000000"/>
                  </a:solidFill>
                  <a:latin typeface="Barlow" pitchFamily="2" charset="0"/>
                  <a:ea typeface="Montserrat Semi" charset="0"/>
                  <a:cs typeface="Montserrat Semi" charset="0"/>
                  <a:sym typeface="Poppins Medium" charset="0"/>
                </a:rPr>
                <a:t>Protocol)</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61" name="Rectangle 1">
              <a:extLst>
                <a:ext uri="{FF2B5EF4-FFF2-40B4-BE49-F238E27FC236}">
                  <a16:creationId xmlns:a16="http://schemas.microsoft.com/office/drawing/2014/main" id="{A56DDA2A-F086-F04D-A3CF-60192435CD41}"/>
                </a:ext>
              </a:extLst>
            </p:cNvPr>
            <p:cNvSpPr>
              <a:spLocks noChangeArrowheads="1"/>
            </p:cNvSpPr>
            <p:nvPr/>
          </p:nvSpPr>
          <p:spPr bwMode="auto">
            <a:xfrm>
              <a:off x="1606824" y="3221798"/>
              <a:ext cx="6264695" cy="244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Используется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для передачи данных из других стеков протоколов через канал L2CAP. Применяется для передачи IP-пакетов в профиле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Personal</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Area</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Networking</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62"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ПРОТОКОЛ</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63" name="Группа 62">
            <a:extLst>
              <a:ext uri="{FF2B5EF4-FFF2-40B4-BE49-F238E27FC236}">
                <a16:creationId xmlns:a16="http://schemas.microsoft.com/office/drawing/2014/main" id="{26E56D9A-BAD1-274E-A936-85D6147B8396}"/>
              </a:ext>
            </a:extLst>
          </p:cNvPr>
          <p:cNvGrpSpPr/>
          <p:nvPr/>
        </p:nvGrpSpPr>
        <p:grpSpPr>
          <a:xfrm>
            <a:off x="8723270" y="6955254"/>
            <a:ext cx="6861359" cy="5184576"/>
            <a:chOff x="1318792" y="1241376"/>
            <a:chExt cx="6861359" cy="5184576"/>
          </a:xfrm>
        </p:grpSpPr>
        <p:sp>
          <p:nvSpPr>
            <p:cNvPr id="64" name="Скругленный прямоугольник 63">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5"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smtClean="0">
                  <a:solidFill>
                    <a:srgbClr val="000000"/>
                  </a:solidFill>
                  <a:latin typeface="Barlow" pitchFamily="2" charset="0"/>
                  <a:ea typeface="Montserrat Semi" charset="0"/>
                  <a:cs typeface="Montserrat Semi" charset="0"/>
                  <a:sym typeface="Poppins Medium" charset="0"/>
                </a:rPr>
                <a:t>RFCOMM (Radio </a:t>
              </a:r>
              <a:r>
                <a:rPr lang="en-US" altLang="x-none" sz="4000" dirty="0">
                  <a:solidFill>
                    <a:srgbClr val="000000"/>
                  </a:solidFill>
                  <a:latin typeface="Barlow" pitchFamily="2" charset="0"/>
                  <a:ea typeface="Montserrat Semi" charset="0"/>
                  <a:cs typeface="Montserrat Semi" charset="0"/>
                  <a:sym typeface="Poppins Medium" charset="0"/>
                </a:rPr>
                <a:t>Frequency </a:t>
              </a:r>
              <a:r>
                <a:rPr lang="en-US" altLang="x-none" sz="4000" dirty="0" smtClean="0">
                  <a:solidFill>
                    <a:srgbClr val="000000"/>
                  </a:solidFill>
                  <a:latin typeface="Barlow" pitchFamily="2" charset="0"/>
                  <a:ea typeface="Montserrat Semi" charset="0"/>
                  <a:cs typeface="Montserrat Semi" charset="0"/>
                  <a:sym typeface="Poppins Medium" charset="0"/>
                </a:rPr>
                <a:t>Communications)</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66" name="Rectangle 1">
              <a:extLst>
                <a:ext uri="{FF2B5EF4-FFF2-40B4-BE49-F238E27FC236}">
                  <a16:creationId xmlns:a16="http://schemas.microsoft.com/office/drawing/2014/main" id="{A56DDA2A-F086-F04D-A3CF-60192435CD41}"/>
                </a:ext>
              </a:extLst>
            </p:cNvPr>
            <p:cNvSpPr>
              <a:spLocks noChangeArrowheads="1"/>
            </p:cNvSpPr>
            <p:nvPr/>
          </p:nvSpPr>
          <p:spPr bwMode="auto">
            <a:xfrm>
              <a:off x="1642828" y="3221798"/>
              <a:ext cx="6264695"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Протокол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замены кабеля, создаёт виртуальный последовательный поток данных и эмулирует управляющие сигналы RS-232.</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67"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ПРОТОКОЛ</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spTree>
    <p:extLst>
      <p:ext uri="{BB962C8B-B14F-4D97-AF65-F5344CB8AC3E}">
        <p14:creationId xmlns:p14="http://schemas.microsoft.com/office/powerpoint/2010/main" val="2368129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Группа 7">
            <a:extLst>
              <a:ext uri="{FF2B5EF4-FFF2-40B4-BE49-F238E27FC236}">
                <a16:creationId xmlns:a16="http://schemas.microsoft.com/office/drawing/2014/main" id="{26E56D9A-BAD1-274E-A936-85D6147B8396}"/>
              </a:ext>
            </a:extLst>
          </p:cNvPr>
          <p:cNvGrpSpPr/>
          <p:nvPr/>
        </p:nvGrpSpPr>
        <p:grpSpPr>
          <a:xfrm>
            <a:off x="1318792" y="1241376"/>
            <a:ext cx="6861359" cy="5184576"/>
            <a:chOff x="1318792" y="1241376"/>
            <a:chExt cx="6861359" cy="5184576"/>
          </a:xfrm>
        </p:grpSpPr>
        <p:sp>
          <p:nvSpPr>
            <p:cNvPr id="7" name="Скругленный прямоугольник 6">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9"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pt-BR" altLang="x-none" sz="4000" dirty="0" smtClean="0">
                  <a:solidFill>
                    <a:srgbClr val="000000"/>
                  </a:solidFill>
                  <a:latin typeface="Barlow" pitchFamily="2" charset="0"/>
                  <a:ea typeface="Montserrat Semi" charset="0"/>
                  <a:cs typeface="Montserrat Semi" charset="0"/>
                  <a:sym typeface="Poppins Medium" charset="0"/>
                </a:rPr>
                <a:t>AVCTP</a:t>
              </a:r>
              <a:r>
                <a:rPr lang="ru-RU" altLang="x-none" sz="4000" dirty="0" smtClean="0">
                  <a:solidFill>
                    <a:srgbClr val="000000"/>
                  </a:solidFill>
                  <a:latin typeface="Barlow" pitchFamily="2" charset="0"/>
                  <a:ea typeface="Montserrat Semi" charset="0"/>
                  <a:cs typeface="Montserrat Semi" charset="0"/>
                  <a:sym typeface="Poppins Medium" charset="0"/>
                </a:rPr>
                <a:t> (</a:t>
              </a:r>
              <a:r>
                <a:rPr lang="pt-BR" altLang="x-none" sz="4000" dirty="0" smtClean="0">
                  <a:solidFill>
                    <a:srgbClr val="000000"/>
                  </a:solidFill>
                  <a:latin typeface="Barlow" pitchFamily="2" charset="0"/>
                  <a:ea typeface="Montserrat Semi" charset="0"/>
                  <a:cs typeface="Montserrat Semi" charset="0"/>
                  <a:sym typeface="Poppins Medium" charset="0"/>
                </a:rPr>
                <a:t>Audio/Video </a:t>
              </a:r>
              <a:r>
                <a:rPr lang="pt-BR" altLang="x-none" sz="4000" dirty="0">
                  <a:solidFill>
                    <a:srgbClr val="000000"/>
                  </a:solidFill>
                  <a:latin typeface="Barlow" pitchFamily="2" charset="0"/>
                  <a:ea typeface="Montserrat Semi" charset="0"/>
                  <a:cs typeface="Montserrat Semi" charset="0"/>
                  <a:sym typeface="Poppins Medium" charset="0"/>
                </a:rPr>
                <a:t>Control Transport </a:t>
              </a:r>
              <a:r>
                <a:rPr lang="pt-BR" altLang="x-none" sz="4000" dirty="0" smtClean="0">
                  <a:solidFill>
                    <a:srgbClr val="000000"/>
                  </a:solidFill>
                  <a:latin typeface="Barlow" pitchFamily="2" charset="0"/>
                  <a:ea typeface="Montserrat Semi" charset="0"/>
                  <a:cs typeface="Montserrat Semi" charset="0"/>
                  <a:sym typeface="Poppins Medium" charset="0"/>
                </a:rPr>
                <a:t>Protocol)</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20" name="Rectangle 1">
              <a:extLst>
                <a:ext uri="{FF2B5EF4-FFF2-40B4-BE49-F238E27FC236}">
                  <a16:creationId xmlns:a16="http://schemas.microsoft.com/office/drawing/2014/main" id="{A56DDA2A-F086-F04D-A3CF-60192435CD41}"/>
                </a:ext>
              </a:extLst>
            </p:cNvPr>
            <p:cNvSpPr>
              <a:spLocks noChangeArrowheads="1"/>
            </p:cNvSpPr>
            <p:nvPr/>
          </p:nvSpPr>
          <p:spPr bwMode="auto">
            <a:xfrm>
              <a:off x="1583968" y="3377513"/>
              <a:ext cx="6264695" cy="1222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Используется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 профиле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Audio</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Video</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Remote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Control</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для передачи команд по каналу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L2CAP</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21"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ПРОТОКОЛ</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28" name="Группа 27">
            <a:extLst>
              <a:ext uri="{FF2B5EF4-FFF2-40B4-BE49-F238E27FC236}">
                <a16:creationId xmlns:a16="http://schemas.microsoft.com/office/drawing/2014/main" id="{88EB81D8-45E7-944F-99E4-56EC0F9022C9}"/>
              </a:ext>
            </a:extLst>
          </p:cNvPr>
          <p:cNvGrpSpPr/>
          <p:nvPr/>
        </p:nvGrpSpPr>
        <p:grpSpPr>
          <a:xfrm>
            <a:off x="8723270" y="1241376"/>
            <a:ext cx="6861359" cy="5184576"/>
            <a:chOff x="1298193" y="1241376"/>
            <a:chExt cx="6861359" cy="5184576"/>
          </a:xfrm>
        </p:grpSpPr>
        <p:sp>
          <p:nvSpPr>
            <p:cNvPr id="29" name="Скругленный прямоугольник 28">
              <a:extLst>
                <a:ext uri="{FF2B5EF4-FFF2-40B4-BE49-F238E27FC236}">
                  <a16:creationId xmlns:a16="http://schemas.microsoft.com/office/drawing/2014/main" id="{09346479-041D-DB4F-91BA-0641E5DD00DE}"/>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0" name="Text Box 3">
              <a:extLst>
                <a:ext uri="{FF2B5EF4-FFF2-40B4-BE49-F238E27FC236}">
                  <a16:creationId xmlns:a16="http://schemas.microsoft.com/office/drawing/2014/main" id="{292FB9C4-3382-024F-827B-C09AE24876E5}"/>
                </a:ext>
              </a:extLst>
            </p:cNvPr>
            <p:cNvSpPr txBox="1">
              <a:spLocks/>
            </p:cNvSpPr>
            <p:nvPr/>
          </p:nvSpPr>
          <p:spPr bwMode="auto">
            <a:xfrm>
              <a:off x="1298193"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smtClean="0">
                  <a:solidFill>
                    <a:srgbClr val="000000"/>
                  </a:solidFill>
                  <a:latin typeface="Barlow" pitchFamily="2" charset="0"/>
                  <a:ea typeface="Montserrat Semi" charset="0"/>
                  <a:cs typeface="Montserrat Semi" charset="0"/>
                  <a:sym typeface="Poppins Medium" charset="0"/>
                </a:rPr>
                <a:t>AVDTP (Audio/Video </a:t>
              </a:r>
              <a:r>
                <a:rPr lang="en-US" altLang="x-none" sz="4000" dirty="0">
                  <a:solidFill>
                    <a:srgbClr val="000000"/>
                  </a:solidFill>
                  <a:latin typeface="Barlow" pitchFamily="2" charset="0"/>
                  <a:ea typeface="Montserrat Semi" charset="0"/>
                  <a:cs typeface="Montserrat Semi" charset="0"/>
                  <a:sym typeface="Poppins Medium" charset="0"/>
                </a:rPr>
                <a:t>Distribution Transport </a:t>
              </a:r>
              <a:r>
                <a:rPr lang="en-US" altLang="x-none" sz="4000" dirty="0" smtClean="0">
                  <a:solidFill>
                    <a:srgbClr val="000000"/>
                  </a:solidFill>
                  <a:latin typeface="Barlow" pitchFamily="2" charset="0"/>
                  <a:ea typeface="Montserrat Semi" charset="0"/>
                  <a:cs typeface="Montserrat Semi" charset="0"/>
                  <a:sym typeface="Poppins Medium" charset="0"/>
                </a:rPr>
                <a:t>Protocol)</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31" name="Rectangle 1">
              <a:extLst>
                <a:ext uri="{FF2B5EF4-FFF2-40B4-BE49-F238E27FC236}">
                  <a16:creationId xmlns:a16="http://schemas.microsoft.com/office/drawing/2014/main" id="{DADA51A7-04AF-2744-B480-D0141581AB02}"/>
                </a:ext>
              </a:extLst>
            </p:cNvPr>
            <p:cNvSpPr>
              <a:spLocks noChangeArrowheads="1"/>
            </p:cNvSpPr>
            <p:nvPr/>
          </p:nvSpPr>
          <p:spPr bwMode="auto">
            <a:xfrm>
              <a:off x="1570820" y="3986655"/>
              <a:ext cx="6336703" cy="18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Используется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 профиле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Advanced</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Audio</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Distribution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для передачи стереозвука по каналу L2CAP.</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32" name="Text Box 2">
              <a:extLst>
                <a:ext uri="{FF2B5EF4-FFF2-40B4-BE49-F238E27FC236}">
                  <a16:creationId xmlns:a16="http://schemas.microsoft.com/office/drawing/2014/main" id="{0CBBE1A0-2C74-AA41-B63D-73805E096F8D}"/>
                </a:ext>
              </a:extLst>
            </p:cNvPr>
            <p:cNvSpPr txBox="1">
              <a:spLocks/>
            </p:cNvSpPr>
            <p:nvPr/>
          </p:nvSpPr>
          <p:spPr bwMode="auto">
            <a:xfrm>
              <a:off x="1945586"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Barlow" pitchFamily="2" charset="0"/>
                  <a:ea typeface="Montserrat" charset="0"/>
                  <a:cs typeface="Montserrat" charset="0"/>
                  <a:sym typeface="Poppins SemiBold" charset="0"/>
                </a:rPr>
                <a:t>ПРОТОКОЛ</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33" name="Группа 32">
            <a:extLst>
              <a:ext uri="{FF2B5EF4-FFF2-40B4-BE49-F238E27FC236}">
                <a16:creationId xmlns:a16="http://schemas.microsoft.com/office/drawing/2014/main" id="{BBE56DD8-AFA1-6C4B-B19D-3418D609FEE9}"/>
              </a:ext>
            </a:extLst>
          </p:cNvPr>
          <p:cNvGrpSpPr/>
          <p:nvPr/>
        </p:nvGrpSpPr>
        <p:grpSpPr>
          <a:xfrm>
            <a:off x="16168945" y="1241376"/>
            <a:ext cx="6862639" cy="5187229"/>
            <a:chOff x="1318792" y="1241376"/>
            <a:chExt cx="6862639" cy="5187229"/>
          </a:xfrm>
        </p:grpSpPr>
        <p:sp>
          <p:nvSpPr>
            <p:cNvPr id="34" name="Скругленный прямоугольник 33">
              <a:extLst>
                <a:ext uri="{FF2B5EF4-FFF2-40B4-BE49-F238E27FC236}">
                  <a16:creationId xmlns:a16="http://schemas.microsoft.com/office/drawing/2014/main" id="{ADA4497D-4117-B348-AA1D-E624310DB35F}"/>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5" name="Text Box 3">
              <a:extLst>
                <a:ext uri="{FF2B5EF4-FFF2-40B4-BE49-F238E27FC236}">
                  <a16:creationId xmlns:a16="http://schemas.microsoft.com/office/drawing/2014/main" id="{916AA12C-F0C0-9148-BC94-EC17FBF472B0}"/>
                </a:ext>
              </a:extLst>
            </p:cNvPr>
            <p:cNvSpPr txBox="1">
              <a:spLocks/>
            </p:cNvSpPr>
            <p:nvPr/>
          </p:nvSpPr>
          <p:spPr bwMode="auto">
            <a:xfrm>
              <a:off x="1340671" y="1867067"/>
              <a:ext cx="6840760" cy="1010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smtClean="0">
                  <a:solidFill>
                    <a:srgbClr val="000000"/>
                  </a:solidFill>
                  <a:latin typeface="Barlow" pitchFamily="2" charset="0"/>
                  <a:ea typeface="Montserrat Semi" charset="0"/>
                  <a:cs typeface="Montserrat Semi" charset="0"/>
                  <a:sym typeface="Poppins Medium" charset="0"/>
                </a:rPr>
                <a:t>TCS (Telephony </a:t>
              </a:r>
              <a:r>
                <a:rPr lang="en-US" altLang="x-none" sz="4000" dirty="0">
                  <a:solidFill>
                    <a:srgbClr val="000000"/>
                  </a:solidFill>
                  <a:latin typeface="Barlow" pitchFamily="2" charset="0"/>
                  <a:ea typeface="Montserrat Semi" charset="0"/>
                  <a:cs typeface="Montserrat Semi" charset="0"/>
                  <a:sym typeface="Poppins Medium" charset="0"/>
                </a:rPr>
                <a:t>Control Protocol -  Binary)</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36" name="Rectangle 1">
              <a:extLst>
                <a:ext uri="{FF2B5EF4-FFF2-40B4-BE49-F238E27FC236}">
                  <a16:creationId xmlns:a16="http://schemas.microsoft.com/office/drawing/2014/main" id="{0E294487-65DC-B847-9197-840C2C78B303}"/>
                </a:ext>
              </a:extLst>
            </p:cNvPr>
            <p:cNvSpPr>
              <a:spLocks noChangeArrowheads="1"/>
            </p:cNvSpPr>
            <p:nvPr/>
          </p:nvSpPr>
          <p:spPr bwMode="auto">
            <a:xfrm>
              <a:off x="1589904" y="3377513"/>
              <a:ext cx="6336704" cy="305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Определяет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сигналы управления вызовом для установления голосовых соединений и соединений для передачи данных между устройствами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Используется только в профиле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Cordless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Telephony</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37" name="Text Box 2">
              <a:extLst>
                <a:ext uri="{FF2B5EF4-FFF2-40B4-BE49-F238E27FC236}">
                  <a16:creationId xmlns:a16="http://schemas.microsoft.com/office/drawing/2014/main" id="{15B15CF6-5BC2-1C42-83CB-147B29BF9664}"/>
                </a:ext>
              </a:extLst>
            </p:cNvPr>
            <p:cNvSpPr txBox="1">
              <a:spLocks/>
            </p:cNvSpPr>
            <p:nvPr/>
          </p:nvSpPr>
          <p:spPr bwMode="auto">
            <a:xfrm>
              <a:off x="1978583"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Montserrat" charset="0"/>
                  <a:ea typeface="Montserrat" charset="0"/>
                  <a:cs typeface="Montserrat" charset="0"/>
                  <a:sym typeface="Poppins SemiBold" charset="0"/>
                </a:rPr>
                <a:t>ПРОТОКОЛ</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spTree>
    <p:extLst>
      <p:ext uri="{BB962C8B-B14F-4D97-AF65-F5344CB8AC3E}">
        <p14:creationId xmlns:p14="http://schemas.microsoft.com/office/powerpoint/2010/main" val="3414768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9645681"/>
            <a:chOff x="1534816" y="2262875"/>
            <a:chExt cx="9792890" cy="9645681"/>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О чем здесь пойдет речь?</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Беспроводные технологии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подкласс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информационных технологий, служат для передачи информации между двумя и более точками на расстоянии, не требуя проводной связи. Для передачи информации могут использоваться радиоволны, а также инфракрасное, оптическое или лазерное излучение</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Существует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множество беспроводных технологий, наиболее часто известных по маркетинговым названиям, таким как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WiMAX</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Каждая технология обладает определёнными характеристиками, которые определяются её областью применения.</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ru-RU" altLang="x-none" sz="1800" b="1" spc="300" dirty="0" smtClean="0">
                    <a:solidFill>
                      <a:schemeClr val="bg1"/>
                    </a:solidFill>
                    <a:latin typeface="Montserrat" charset="0"/>
                    <a:ea typeface="Montserrat" charset="0"/>
                    <a:cs typeface="Montserrat" charset="0"/>
                    <a:sym typeface="Poppins SemiBold" charset="0"/>
                  </a:rPr>
                  <a:t>ВСТУПЛЕНИЕ</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4" name="Номер слайда 3"/>
          <p:cNvSpPr>
            <a:spLocks noGrp="1"/>
          </p:cNvSpPr>
          <p:nvPr>
            <p:ph type="sldNum" sz="quarter" idx="19"/>
          </p:nvPr>
        </p:nvSpPr>
        <p:spPr/>
        <p:txBody>
          <a:bodyPr/>
          <a:lstStyle/>
          <a:p>
            <a:pPr>
              <a:defRPr/>
            </a:pPr>
            <a:fld id="{495FC7DF-7707-9845-8231-4E91938DA915}" type="slidenum">
              <a:rPr lang="x-none" altLang="x-none" smtClean="0"/>
              <a:pPr>
                <a:defRPr/>
              </a:pPr>
              <a:t>2</a:t>
            </a:fld>
            <a:endParaRPr lang="x-none" altLang="x-none"/>
          </a:p>
        </p:txBody>
      </p:sp>
    </p:spTree>
    <p:extLst>
      <p:ext uri="{BB962C8B-B14F-4D97-AF65-F5344CB8AC3E}">
        <p14:creationId xmlns:p14="http://schemas.microsoft.com/office/powerpoint/2010/main" val="1567200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9036283"/>
            <a:chOff x="1534816" y="2262875"/>
            <a:chExt cx="9792890" cy="9036283"/>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Структура кадра </a:t>
              </a:r>
              <a:r>
                <a:rPr lang="en-US" altLang="x-none" sz="8800" dirty="0">
                  <a:solidFill>
                    <a:schemeClr val="bg1"/>
                  </a:solidFill>
                  <a:latin typeface="Barlow Light" pitchFamily="2" charset="0"/>
                  <a:ea typeface="Montserrat Semi" charset="0"/>
                  <a:cs typeface="Montserrat Semi" charset="0"/>
                  <a:sym typeface="Poppins Medium" charset="0"/>
                </a:rPr>
                <a:t>Bluetooth</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Существует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несколько форматов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кадров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которые могут различаться своим размером и скоростью передачи по каналу. Кадр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данных может занимать 1</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3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или 5 слотов. В том случае, когда кадр занимает больше одного слота, частота канала остается неизменной в течение всего времени передачи кадра. В этом случае накладные расходы на синхронизацию меньше. Составными могут быть только кадры данных (то есть кадры канала ACL), а кадры, переносящие голос (кадры канала SCO), всегда состоят из одного слота.</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WPAN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20</a:t>
            </a:fld>
            <a:endParaRPr lang="x-none" altLang="x-none"/>
          </a:p>
        </p:txBody>
      </p:sp>
    </p:spTree>
    <p:extLst>
      <p:ext uri="{BB962C8B-B14F-4D97-AF65-F5344CB8AC3E}">
        <p14:creationId xmlns:p14="http://schemas.microsoft.com/office/powerpoint/2010/main" val="3267151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64A5D7EA-CB4A-C24C-AB88-3C3BB0A6CC99}"/>
              </a:ext>
            </a:extLst>
          </p:cNvPr>
          <p:cNvGrpSpPr/>
          <p:nvPr/>
        </p:nvGrpSpPr>
        <p:grpSpPr>
          <a:xfrm>
            <a:off x="555409" y="438484"/>
            <a:ext cx="12602548" cy="11772959"/>
            <a:chOff x="1534816" y="2262875"/>
            <a:chExt cx="9907005" cy="11772959"/>
          </a:xfrm>
        </p:grpSpPr>
        <p:sp>
          <p:nvSpPr>
            <p:cNvPr id="9" name="Rectangle 1">
              <a:extLst>
                <a:ext uri="{FF2B5EF4-FFF2-40B4-BE49-F238E27FC236}">
                  <a16:creationId xmlns:a16="http://schemas.microsoft.com/office/drawing/2014/main" id="{4EAFDFA3-338E-454F-B4FB-0500CD9FA186}"/>
                </a:ext>
              </a:extLst>
            </p:cNvPr>
            <p:cNvSpPr>
              <a:spLocks noChangeArrowheads="1"/>
            </p:cNvSpPr>
            <p:nvPr/>
          </p:nvSpPr>
          <p:spPr bwMode="auto">
            <a:xfrm>
              <a:off x="2604208" y="4193140"/>
              <a:ext cx="8837613" cy="984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 начале кадра указывается код доступа, который обычно служит идентификатором главного узла. Это позволяет двум главным узлам, которые расположены достаточно близко, чтобы «слышать» друг друга, различать, кому из них предназначаются данные. Затем следует заголовок из 54 бит, в котором содержатся поля, характерные для кадра подуровня MAC. Если кадр отправляется с базовой скоростью, далее расположено поле данных. Его размер ограничен 2744 битами (для передачи за пять тактов). Если кадр имеет длину, соответствующую одному тактовому интервалу, то формат остается таким же, с той разницей, что поле данных в этом случае составляет 240 бит.</a:t>
              </a: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Если кадр посылается на увеличенной скорости, часть данных может быть в два или три раза больше, потому что каждый символ переносит 2 или 3 бита вместо одного бита. Этим данным предшествуют защитный интервал и образец синхронизации, который используется, чтобы переключиться на более высокую скорость передачи данных. Таким образом, код доступа и заголовок передаются на базовой скорости, и только часть данных передается на большей скорости. Кадры с большей скоростью заканчиваются короткой меткой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конца.</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0" name="Группа 9">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1"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2"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WPAN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Tree>
    <p:extLst>
      <p:ext uri="{BB962C8B-B14F-4D97-AF65-F5344CB8AC3E}">
        <p14:creationId xmlns:p14="http://schemas.microsoft.com/office/powerpoint/2010/main" val="1391911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id="{A56DDA2A-F086-F04D-A3CF-60192435CD41}"/>
              </a:ext>
            </a:extLst>
          </p:cNvPr>
          <p:cNvSpPr>
            <a:spLocks noChangeArrowheads="1"/>
          </p:cNvSpPr>
          <p:nvPr/>
        </p:nvSpPr>
        <p:spPr bwMode="auto">
          <a:xfrm>
            <a:off x="2001127" y="7578080"/>
            <a:ext cx="5726377" cy="487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80000"/>
              </a:lnSpc>
              <a:buFont typeface="Arial" panose="020B0604020202020204" pitchFamily="34" charset="0"/>
              <a:buChar char="•"/>
            </a:pPr>
            <a:r>
              <a:rPr lang="ru-RU" sz="2200" dirty="0">
                <a:solidFill>
                  <a:srgbClr val="292829"/>
                </a:solidFill>
                <a:latin typeface="Barlow Medium" pitchFamily="2" charset="0"/>
                <a:ea typeface="Open Sans" panose="020B0606030504020204" pitchFamily="34" charset="0"/>
                <a:cs typeface="Open Sans" panose="020B0606030504020204" pitchFamily="34" charset="0"/>
              </a:rPr>
              <a:t>Поле Адрес идентифицирует одно из восьми устройств, которому предназначена информация.</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a:p>
            <a:pPr marL="342900" indent="-342900">
              <a:lnSpc>
                <a:spcPct val="180000"/>
              </a:lnSpc>
              <a:buFont typeface="Arial" panose="020B0604020202020204" pitchFamily="34" charset="0"/>
              <a:buChar char="•"/>
            </a:pPr>
            <a:r>
              <a:rPr lang="ru-RU" sz="2200" dirty="0">
                <a:solidFill>
                  <a:srgbClr val="292829"/>
                </a:solidFill>
                <a:latin typeface="Barlow Medium" pitchFamily="2" charset="0"/>
                <a:ea typeface="Open Sans" panose="020B0606030504020204" pitchFamily="34" charset="0"/>
                <a:cs typeface="Open Sans" panose="020B0606030504020204" pitchFamily="34" charset="0"/>
              </a:rPr>
              <a:t>Поле Тип определяет тип передаваемого кадра (ACL, SCO, опрос или пустой кадр), метод коррекции ошибок и количество временных интервалов, из которых состоит кадр.</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15" name="Rectangle 1">
            <a:extLst>
              <a:ext uri="{FF2B5EF4-FFF2-40B4-BE49-F238E27FC236}">
                <a16:creationId xmlns:a16="http://schemas.microsoft.com/office/drawing/2014/main" id="{093C4B51-6725-6845-9823-CBE2CB6AD1D2}"/>
              </a:ext>
            </a:extLst>
          </p:cNvPr>
          <p:cNvSpPr>
            <a:spLocks noChangeArrowheads="1"/>
          </p:cNvSpPr>
          <p:nvPr/>
        </p:nvSpPr>
        <p:spPr bwMode="auto">
          <a:xfrm>
            <a:off x="8879632" y="7578080"/>
            <a:ext cx="6912767"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80000"/>
              </a:lnSpc>
              <a:buFont typeface="Arial" panose="020B0604020202020204" pitchFamily="34" charset="0"/>
              <a:buChar char="•"/>
            </a:pPr>
            <a:r>
              <a:rPr lang="ru-RU" sz="2200" dirty="0">
                <a:solidFill>
                  <a:srgbClr val="292829"/>
                </a:solidFill>
                <a:latin typeface="Barlow Medium" pitchFamily="2" charset="0"/>
                <a:ea typeface="Open Sans" panose="020B0606030504020204" pitchFamily="34" charset="0"/>
                <a:cs typeface="Open Sans" panose="020B0606030504020204" pitchFamily="34" charset="0"/>
              </a:rPr>
              <a:t>Бит F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Flow</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 поток) выставляется подчиненным узлом и сообщает о том, что его буфер заполнен. Этот бит обеспечивает примитивную форму управления потоком.</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a:p>
            <a:pPr marL="342900" indent="-342900">
              <a:lnSpc>
                <a:spcPct val="180000"/>
              </a:lnSpc>
              <a:buFont typeface="Arial" panose="020B0604020202020204" pitchFamily="34" charset="0"/>
              <a:buChar char="•"/>
            </a:pPr>
            <a:r>
              <a:rPr lang="ru-RU" sz="2200" dirty="0">
                <a:solidFill>
                  <a:srgbClr val="292829"/>
                </a:solidFill>
                <a:latin typeface="Barlow Medium" pitchFamily="2" charset="0"/>
                <a:ea typeface="Open Sans" panose="020B0606030504020204" pitchFamily="34" charset="0"/>
                <a:cs typeface="Open Sans" panose="020B0606030504020204" pitchFamily="34" charset="0"/>
              </a:rPr>
              <a:t>Бит A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Acknowledgement</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 подтверждение) представляет собой подтверждение (ACK), отсылаемое заодно с кадром. </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16" name="Rectangle 1">
            <a:extLst>
              <a:ext uri="{FF2B5EF4-FFF2-40B4-BE49-F238E27FC236}">
                <a16:creationId xmlns:a16="http://schemas.microsoft.com/office/drawing/2014/main" id="{49FC2B5B-E112-C445-A821-31A981CA7DDF}"/>
              </a:ext>
            </a:extLst>
          </p:cNvPr>
          <p:cNvSpPr>
            <a:spLocks noChangeArrowheads="1"/>
          </p:cNvSpPr>
          <p:nvPr/>
        </p:nvSpPr>
        <p:spPr bwMode="auto">
          <a:xfrm>
            <a:off x="16843044" y="7578080"/>
            <a:ext cx="5726377"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80000"/>
              </a:lnSpc>
              <a:buFont typeface="Arial" panose="020B0604020202020204" pitchFamily="34" charset="0"/>
              <a:buChar char="•"/>
            </a:pPr>
            <a:r>
              <a:rPr lang="ru-RU" sz="2200" dirty="0">
                <a:solidFill>
                  <a:srgbClr val="292829"/>
                </a:solidFill>
                <a:latin typeface="Barlow Medium" pitchFamily="2" charset="0"/>
                <a:ea typeface="Open Sans" panose="020B0606030504020204" pitchFamily="34" charset="0"/>
                <a:cs typeface="Open Sans" panose="020B0606030504020204" pitchFamily="34" charset="0"/>
              </a:rPr>
              <a:t>Бит S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Sequence</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 последовательность) используется для нумерации кадров, что позволяет обнаруживать повторные передачи. </a:t>
            </a: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Далее </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следует 8-битная контрольная сумма заголовка. Весь 18-битный заголовок кадра повторяется трижды, что в итоге составляет 54 </a:t>
            </a: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бита.</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pic>
        <p:nvPicPr>
          <p:cNvPr id="6" name="Рисунок 5"/>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3604" b="23604"/>
          <a:stretch>
            <a:fillRect/>
          </a:stretch>
        </p:blipFill>
        <p:spPr>
          <a:xfrm>
            <a:off x="0" y="0"/>
            <a:ext cx="24384000" cy="6210300"/>
          </a:xfrm>
        </p:spPr>
      </p:pic>
    </p:spTree>
    <p:extLst>
      <p:ext uri="{BB962C8B-B14F-4D97-AF65-F5344CB8AC3E}">
        <p14:creationId xmlns:p14="http://schemas.microsoft.com/office/powerpoint/2010/main" val="309722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3">
            <a:extLst>
              <a:ext uri="{FF2B5EF4-FFF2-40B4-BE49-F238E27FC236}">
                <a16:creationId xmlns:a16="http://schemas.microsoft.com/office/drawing/2014/main" id="{B86A8017-26B3-134D-AC06-6793D34BF5C9}"/>
              </a:ext>
            </a:extLst>
          </p:cNvPr>
          <p:cNvSpPr txBox="1">
            <a:spLocks/>
          </p:cNvSpPr>
          <p:nvPr/>
        </p:nvSpPr>
        <p:spPr bwMode="auto">
          <a:xfrm>
            <a:off x="2716729" y="2812165"/>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a:solidFill>
                  <a:schemeClr val="bg1"/>
                </a:solidFill>
                <a:latin typeface="Barlow Light" pitchFamily="2" charset="0"/>
                <a:ea typeface="Montserrat Semi" charset="0"/>
                <a:cs typeface="Montserrat Semi" charset="0"/>
                <a:sym typeface="Poppins Medium" charset="0"/>
              </a:rPr>
              <a:t>Технология </a:t>
            </a:r>
            <a:r>
              <a:rPr lang="en-US" altLang="x-none" sz="8800" dirty="0" smtClean="0">
                <a:solidFill>
                  <a:schemeClr val="bg1"/>
                </a:solidFill>
                <a:latin typeface="Barlow Light" pitchFamily="2" charset="0"/>
                <a:ea typeface="Montserrat Semi" charset="0"/>
                <a:cs typeface="Montserrat Semi" charset="0"/>
                <a:sym typeface="Poppins Medium" charset="0"/>
              </a:rPr>
              <a:t>IrDA</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24" name="Rectangle 1">
            <a:extLst>
              <a:ext uri="{FF2B5EF4-FFF2-40B4-BE49-F238E27FC236}">
                <a16:creationId xmlns:a16="http://schemas.microsoft.com/office/drawing/2014/main" id="{4EAFDFA3-338E-454F-B4FB-0500CD9FA186}"/>
              </a:ext>
            </a:extLst>
          </p:cNvPr>
          <p:cNvSpPr>
            <a:spLocks noChangeArrowheads="1"/>
          </p:cNvSpPr>
          <p:nvPr/>
        </p:nvSpPr>
        <p:spPr bwMode="auto">
          <a:xfrm>
            <a:off x="2706117" y="5905964"/>
            <a:ext cx="19711019" cy="18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InfraRed</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Data</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Association</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IrDA</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ИК‑порт, инфракрасный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порт)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группа стандартов, описывающая протоколы физического и логического уровня передачи данных с использованием инфракрасного диапазона световых волн в качестве среды передачи. В данное время практически вытеснена более современными аналогами, такими как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5" name="Группа 24">
            <a:extLst>
              <a:ext uri="{FF2B5EF4-FFF2-40B4-BE49-F238E27FC236}">
                <a16:creationId xmlns:a16="http://schemas.microsoft.com/office/drawing/2014/main" id="{9284CF21-40D2-D545-8C27-D6BC0FC10694}"/>
              </a:ext>
            </a:extLst>
          </p:cNvPr>
          <p:cNvGrpSpPr/>
          <p:nvPr/>
        </p:nvGrpSpPr>
        <p:grpSpPr>
          <a:xfrm>
            <a:off x="1750840" y="1601416"/>
            <a:ext cx="6662154" cy="1244401"/>
            <a:chOff x="1797513" y="1000371"/>
            <a:chExt cx="6662154" cy="1244401"/>
          </a:xfrm>
        </p:grpSpPr>
        <p:sp>
          <p:nvSpPr>
            <p:cNvPr id="26"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WPAN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pic>
        <p:nvPicPr>
          <p:cNvPr id="12" name="Рисунок 11"/>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667" b="25667"/>
          <a:stretch>
            <a:fillRect/>
          </a:stretch>
        </p:blipFill>
        <p:spPr>
          <a:xfrm>
            <a:off x="0" y="9790113"/>
            <a:ext cx="24384000" cy="3925887"/>
          </a:xfrm>
        </p:spPr>
      </p:pic>
    </p:spTree>
    <p:extLst>
      <p:ext uri="{BB962C8B-B14F-4D97-AF65-F5344CB8AC3E}">
        <p14:creationId xmlns:p14="http://schemas.microsoft.com/office/powerpoint/2010/main" val="3718499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12692669"/>
            <a:chOff x="1534816" y="2262875"/>
            <a:chExt cx="9792890" cy="12692669"/>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Принцип работы </a:t>
              </a:r>
              <a:r>
                <a:rPr lang="en-US" altLang="x-none" sz="8800" dirty="0" smtClean="0">
                  <a:solidFill>
                    <a:schemeClr val="bg1"/>
                  </a:solidFill>
                  <a:latin typeface="Barlow Light" pitchFamily="2" charset="0"/>
                  <a:ea typeface="Montserrat Semi" charset="0"/>
                  <a:cs typeface="Montserrat Semi" charset="0"/>
                  <a:sym typeface="Poppins Medium" charset="0"/>
                </a:rPr>
                <a:t>IrDA</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801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Устройство инфракрасного интерфейса подразделяется на два основных блока: преобразователь (модули приемника-детектора и диода с управляющей электроникой) и кодер-декодер. Блоки обмениваются данными по электрическому интерфейсу, в котором в том же виде транслируются через оптическое соединение, за исключением того, что здесь они пакуются в кадры простого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формата.</a:t>
              </a: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Сам порт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IrDA</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основан на архитектуре коммуникационного СОМ-порта ПК, который использует универсальный асинхронный приемо-передатчик UART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Universal</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Asynchronous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Receiver</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Transmitter</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 работает со скоростью передачи данных 2400–115200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бит/с.</a:t>
              </a: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Связь в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IrDA</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полудуплексная,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так как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передаваемый ИК-луч неизбежно засвечивает соседний PIN-диодный усилитель приемника. Воздушный промежуток между устройствами позволяет принять ИК-энергию только от одного источника в данный момент.</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WPAN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24</a:t>
            </a:fld>
            <a:endParaRPr lang="x-none" altLang="x-none"/>
          </a:p>
        </p:txBody>
      </p:sp>
    </p:spTree>
    <p:extLst>
      <p:ext uri="{BB962C8B-B14F-4D97-AF65-F5344CB8AC3E}">
        <p14:creationId xmlns:p14="http://schemas.microsoft.com/office/powerpoint/2010/main" val="12497302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3">
            <a:extLst>
              <a:ext uri="{FF2B5EF4-FFF2-40B4-BE49-F238E27FC236}">
                <a16:creationId xmlns:a16="http://schemas.microsoft.com/office/drawing/2014/main" id="{B86A8017-26B3-134D-AC06-6793D34BF5C9}"/>
              </a:ext>
            </a:extLst>
          </p:cNvPr>
          <p:cNvSpPr txBox="1">
            <a:spLocks/>
          </p:cNvSpPr>
          <p:nvPr/>
        </p:nvSpPr>
        <p:spPr bwMode="auto">
          <a:xfrm>
            <a:off x="2716729" y="2812165"/>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a:solidFill>
                  <a:schemeClr val="bg1"/>
                </a:solidFill>
                <a:latin typeface="Barlow Light" pitchFamily="2" charset="0"/>
                <a:ea typeface="Montserrat Semi" charset="0"/>
                <a:cs typeface="Montserrat Semi" charset="0"/>
                <a:sym typeface="Poppins Medium" charset="0"/>
              </a:rPr>
              <a:t>Технология </a:t>
            </a:r>
            <a:r>
              <a:rPr lang="en-US" altLang="x-none" sz="8800" dirty="0" err="1">
                <a:solidFill>
                  <a:schemeClr val="bg1"/>
                </a:solidFill>
                <a:latin typeface="Barlow Light" pitchFamily="2" charset="0"/>
                <a:ea typeface="Montserrat Semi" charset="0"/>
                <a:cs typeface="Montserrat Semi" charset="0"/>
                <a:sym typeface="Poppins Medium" charset="0"/>
              </a:rPr>
              <a:t>HomeRF</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24" name="Rectangle 1">
            <a:extLst>
              <a:ext uri="{FF2B5EF4-FFF2-40B4-BE49-F238E27FC236}">
                <a16:creationId xmlns:a16="http://schemas.microsoft.com/office/drawing/2014/main" id="{4EAFDFA3-338E-454F-B4FB-0500CD9FA186}"/>
              </a:ext>
            </a:extLst>
          </p:cNvPr>
          <p:cNvSpPr>
            <a:spLocks noChangeArrowheads="1"/>
          </p:cNvSpPr>
          <p:nvPr/>
        </p:nvSpPr>
        <p:spPr bwMode="auto">
          <a:xfrm>
            <a:off x="2706117" y="5905964"/>
            <a:ext cx="19711019" cy="3660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HomeRF</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a:t>
            </a:r>
            <a:r>
              <a:rPr lang="en-US" sz="2200" dirty="0">
                <a:solidFill>
                  <a:srgbClr val="292829"/>
                </a:solidFill>
                <a:latin typeface="Barlow Medium" pitchFamily="2" charset="0"/>
                <a:ea typeface="Open Sans" panose="020B0606030504020204" pitchFamily="34" charset="0"/>
                <a:cs typeface="Open Sans" panose="020B0606030504020204" pitchFamily="34" charset="0"/>
              </a:rPr>
              <a:t>(Home Radio Frequency Working Group</a:t>
            </a:r>
            <a:r>
              <a:rPr 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 – это </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название созданной в марте 1998 года группы производителей компьютерного и бытового </a:t>
            </a: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оборудования. В </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первый год существования в нее вошло свыше 90 фирм, включая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Intel</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Compaq</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Ericsson</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Hewlett-Packard</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и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Microsoft</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Она организовывалась для разработки от­крытого протокола распределенного беспроводного доступа SWAP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Shared</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Wire­less</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Access</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Protocol</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который должен был лечь в основу радиосети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HomeRF</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Впоследствии вместо понятия SWAP в названии спецификации стали использо­вать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HomeRF</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Первая версия спецификации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HomeRF</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появилась 17 декабря 1998 года, последняя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HomeRF</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2.01) - 1 июля 2002 года. На этом цели рабочей группы были выполнены, и в январе 2003 года она была расформирована.</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5" name="Группа 24">
            <a:extLst>
              <a:ext uri="{FF2B5EF4-FFF2-40B4-BE49-F238E27FC236}">
                <a16:creationId xmlns:a16="http://schemas.microsoft.com/office/drawing/2014/main" id="{9284CF21-40D2-D545-8C27-D6BC0FC10694}"/>
              </a:ext>
            </a:extLst>
          </p:cNvPr>
          <p:cNvGrpSpPr/>
          <p:nvPr/>
        </p:nvGrpSpPr>
        <p:grpSpPr>
          <a:xfrm>
            <a:off x="1750840" y="1601416"/>
            <a:ext cx="6662154" cy="1244401"/>
            <a:chOff x="1797513" y="1000371"/>
            <a:chExt cx="6662154" cy="1244401"/>
          </a:xfrm>
        </p:grpSpPr>
        <p:sp>
          <p:nvSpPr>
            <p:cNvPr id="26"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WPAN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pic>
        <p:nvPicPr>
          <p:cNvPr id="12" name="Рисунок 11"/>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10319792" y="9561112"/>
            <a:ext cx="3925887" cy="3925887"/>
          </a:xfrm>
        </p:spPr>
      </p:pic>
    </p:spTree>
    <p:extLst>
      <p:ext uri="{BB962C8B-B14F-4D97-AF65-F5344CB8AC3E}">
        <p14:creationId xmlns:p14="http://schemas.microsoft.com/office/powerpoint/2010/main" val="4397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373400010"/>
              </p:ext>
            </p:extLst>
          </p:nvPr>
        </p:nvGraphicFramePr>
        <p:xfrm>
          <a:off x="1750838" y="1385388"/>
          <a:ext cx="20794836" cy="10847490"/>
        </p:xfrm>
        <a:graphic>
          <a:graphicData uri="http://schemas.openxmlformats.org/drawingml/2006/table">
            <a:tbl>
              <a:tblPr firstRow="1" bandRow="1">
                <a:tableStyleId>{5C22544A-7EE6-4342-B048-85BDC9FD1C3A}</a:tableStyleId>
              </a:tblPr>
              <a:tblGrid>
                <a:gridCol w="5198709">
                  <a:extLst>
                    <a:ext uri="{9D8B030D-6E8A-4147-A177-3AD203B41FA5}">
                      <a16:colId xmlns:a16="http://schemas.microsoft.com/office/drawing/2014/main" val="2643445222"/>
                    </a:ext>
                  </a:extLst>
                </a:gridCol>
                <a:gridCol w="5198709">
                  <a:extLst>
                    <a:ext uri="{9D8B030D-6E8A-4147-A177-3AD203B41FA5}">
                      <a16:colId xmlns:a16="http://schemas.microsoft.com/office/drawing/2014/main" val="3846319652"/>
                    </a:ext>
                  </a:extLst>
                </a:gridCol>
                <a:gridCol w="5198709">
                  <a:extLst>
                    <a:ext uri="{9D8B030D-6E8A-4147-A177-3AD203B41FA5}">
                      <a16:colId xmlns:a16="http://schemas.microsoft.com/office/drawing/2014/main" val="2920635544"/>
                    </a:ext>
                  </a:extLst>
                </a:gridCol>
                <a:gridCol w="5198709">
                  <a:extLst>
                    <a:ext uri="{9D8B030D-6E8A-4147-A177-3AD203B41FA5}">
                      <a16:colId xmlns:a16="http://schemas.microsoft.com/office/drawing/2014/main" val="2734119862"/>
                    </a:ext>
                  </a:extLst>
                </a:gridCol>
              </a:tblGrid>
              <a:tr h="1084749">
                <a:tc>
                  <a:txBody>
                    <a:bodyPr/>
                    <a:lstStyle/>
                    <a:p>
                      <a:pPr algn="ctr"/>
                      <a:endParaRPr lang="ru-RU" sz="2000" dirty="0">
                        <a:solidFill>
                          <a:schemeClr val="bg1"/>
                        </a:solidFill>
                      </a:endParaRPr>
                    </a:p>
                  </a:txBody>
                  <a:tcPr/>
                </a:tc>
                <a:tc>
                  <a:txBody>
                    <a:bodyPr/>
                    <a:lstStyle/>
                    <a:p>
                      <a:pPr algn="ctr"/>
                      <a:endParaRPr lang="ru-RU" sz="2000" dirty="0" smtClean="0">
                        <a:solidFill>
                          <a:schemeClr val="bg1"/>
                        </a:solidFill>
                      </a:endParaRPr>
                    </a:p>
                    <a:p>
                      <a:pPr algn="ctr"/>
                      <a:r>
                        <a:rPr lang="en-US" sz="2000" dirty="0" smtClean="0">
                          <a:solidFill>
                            <a:schemeClr val="bg1"/>
                          </a:solidFill>
                        </a:rPr>
                        <a:t>Bluetooth</a:t>
                      </a:r>
                      <a:endParaRPr lang="ru-RU" sz="2000" dirty="0">
                        <a:solidFill>
                          <a:schemeClr val="bg1"/>
                        </a:solidFill>
                      </a:endParaRPr>
                    </a:p>
                  </a:txBody>
                  <a:tcPr/>
                </a:tc>
                <a:tc>
                  <a:txBody>
                    <a:bodyPr/>
                    <a:lstStyle/>
                    <a:p>
                      <a:pPr algn="ctr"/>
                      <a:endParaRPr lang="ru-RU" sz="2000" dirty="0" smtClean="0">
                        <a:solidFill>
                          <a:schemeClr val="bg1"/>
                        </a:solidFill>
                      </a:endParaRPr>
                    </a:p>
                    <a:p>
                      <a:pPr algn="ctr"/>
                      <a:r>
                        <a:rPr lang="en-US" sz="2000" dirty="0" err="1" smtClean="0">
                          <a:solidFill>
                            <a:schemeClr val="bg1"/>
                          </a:solidFill>
                        </a:rPr>
                        <a:t>HomeRF</a:t>
                      </a:r>
                      <a:endParaRPr lang="ru-RU" sz="2000" dirty="0">
                        <a:solidFill>
                          <a:schemeClr val="bg1"/>
                        </a:solidFill>
                      </a:endParaRPr>
                    </a:p>
                  </a:txBody>
                  <a:tcPr/>
                </a:tc>
                <a:tc>
                  <a:txBody>
                    <a:bodyPr/>
                    <a:lstStyle/>
                    <a:p>
                      <a:pPr algn="ctr"/>
                      <a:endParaRPr lang="ru-RU" sz="2000" dirty="0" smtClean="0">
                        <a:solidFill>
                          <a:schemeClr val="bg1"/>
                        </a:solidFill>
                      </a:endParaRPr>
                    </a:p>
                    <a:p>
                      <a:pPr algn="ctr"/>
                      <a:r>
                        <a:rPr lang="en-US" sz="2000" dirty="0" smtClean="0">
                          <a:solidFill>
                            <a:schemeClr val="bg1"/>
                          </a:solidFill>
                        </a:rPr>
                        <a:t>IrDA</a:t>
                      </a:r>
                      <a:endParaRPr lang="ru-RU" sz="2000" dirty="0">
                        <a:solidFill>
                          <a:schemeClr val="bg1"/>
                        </a:solidFill>
                      </a:endParaRPr>
                    </a:p>
                  </a:txBody>
                  <a:tcPr/>
                </a:tc>
                <a:extLst>
                  <a:ext uri="{0D108BD9-81ED-4DB2-BD59-A6C34878D82A}">
                    <a16:rowId xmlns:a16="http://schemas.microsoft.com/office/drawing/2014/main" val="793675745"/>
                  </a:ext>
                </a:extLst>
              </a:tr>
              <a:tr h="1084749">
                <a:tc>
                  <a:txBody>
                    <a:bodyPr/>
                    <a:lstStyle/>
                    <a:p>
                      <a:r>
                        <a:rPr lang="ru-RU" sz="2000" dirty="0" smtClean="0">
                          <a:solidFill>
                            <a:schemeClr val="bg1"/>
                          </a:solidFill>
                        </a:rPr>
                        <a:t>Тип модуляции</a:t>
                      </a:r>
                      <a:endParaRPr lang="ru-RU" sz="2000" dirty="0">
                        <a:solidFill>
                          <a:schemeClr val="bg1"/>
                        </a:solidFill>
                      </a:endParaRPr>
                    </a:p>
                  </a:txBody>
                  <a:tcPr/>
                </a:tc>
                <a:tc>
                  <a:txBody>
                    <a:bodyPr/>
                    <a:lstStyle/>
                    <a:p>
                      <a:pPr algn="ctr"/>
                      <a:r>
                        <a:rPr lang="ru-RU" sz="2000" dirty="0" smtClean="0">
                          <a:solidFill>
                            <a:schemeClr val="bg1"/>
                          </a:solidFill>
                        </a:rPr>
                        <a:t>метод частотных</a:t>
                      </a:r>
                      <a:r>
                        <a:rPr lang="ru-RU" sz="2000" baseline="0" dirty="0" smtClean="0">
                          <a:solidFill>
                            <a:schemeClr val="bg1"/>
                          </a:solidFill>
                        </a:rPr>
                        <a:t> скачков</a:t>
                      </a:r>
                      <a:endParaRPr lang="ru-RU" sz="2000" dirty="0">
                        <a:solidFill>
                          <a:schemeClr val="bg1"/>
                        </a:solidFill>
                      </a:endParaRPr>
                    </a:p>
                  </a:txBody>
                  <a:tcPr/>
                </a:tc>
                <a:tc>
                  <a:txBody>
                    <a:bodyPr/>
                    <a:lstStyle/>
                    <a:p>
                      <a:pPr algn="ctr"/>
                      <a:r>
                        <a:rPr lang="ru-RU" sz="2000" dirty="0" smtClean="0">
                          <a:solidFill>
                            <a:schemeClr val="bg1"/>
                          </a:solidFill>
                        </a:rPr>
                        <a:t>метод частотных скачков</a:t>
                      </a:r>
                      <a:endParaRPr lang="ru-RU" sz="2000" dirty="0">
                        <a:solidFill>
                          <a:schemeClr val="bg1"/>
                        </a:solidFill>
                      </a:endParaRPr>
                    </a:p>
                  </a:txBody>
                  <a:tcPr/>
                </a:tc>
                <a:tc>
                  <a:txBody>
                    <a:bodyPr/>
                    <a:lstStyle/>
                    <a:p>
                      <a:pPr algn="ctr"/>
                      <a:r>
                        <a:rPr lang="ru-RU" sz="2000" dirty="0" smtClean="0">
                          <a:solidFill>
                            <a:schemeClr val="bg1"/>
                          </a:solidFill>
                        </a:rPr>
                        <a:t>амплитудная</a:t>
                      </a:r>
                      <a:endParaRPr lang="ru-RU" sz="2000" dirty="0">
                        <a:solidFill>
                          <a:schemeClr val="bg1"/>
                        </a:solidFill>
                      </a:endParaRPr>
                    </a:p>
                  </a:txBody>
                  <a:tcPr/>
                </a:tc>
                <a:extLst>
                  <a:ext uri="{0D108BD9-81ED-4DB2-BD59-A6C34878D82A}">
                    <a16:rowId xmlns:a16="http://schemas.microsoft.com/office/drawing/2014/main" val="1804340334"/>
                  </a:ext>
                </a:extLst>
              </a:tr>
              <a:tr h="1084749">
                <a:tc>
                  <a:txBody>
                    <a:bodyPr/>
                    <a:lstStyle/>
                    <a:p>
                      <a:r>
                        <a:rPr lang="ru-RU" sz="2000" dirty="0" smtClean="0">
                          <a:solidFill>
                            <a:schemeClr val="bg1"/>
                          </a:solidFill>
                        </a:rPr>
                        <a:t>Частотный диапазон</a:t>
                      </a:r>
                      <a:endParaRPr lang="ru-RU" sz="2000" dirty="0">
                        <a:solidFill>
                          <a:schemeClr val="bg1"/>
                        </a:solidFill>
                      </a:endParaRPr>
                    </a:p>
                  </a:txBody>
                  <a:tcPr/>
                </a:tc>
                <a:tc>
                  <a:txBody>
                    <a:bodyPr/>
                    <a:lstStyle/>
                    <a:p>
                      <a:pPr algn="ctr"/>
                      <a:r>
                        <a:rPr lang="ru-RU" sz="2000" dirty="0" smtClean="0">
                          <a:solidFill>
                            <a:schemeClr val="bg1"/>
                          </a:solidFill>
                        </a:rPr>
                        <a:t>2,4 ГГц</a:t>
                      </a:r>
                      <a:endParaRPr lang="ru-RU" sz="2000" dirty="0">
                        <a:solidFill>
                          <a:schemeClr val="bg1"/>
                        </a:solidFill>
                      </a:endParaRPr>
                    </a:p>
                  </a:txBody>
                  <a:tcPr/>
                </a:tc>
                <a:tc>
                  <a:txBody>
                    <a:bodyPr/>
                    <a:lstStyle/>
                    <a:p>
                      <a:pPr algn="ctr"/>
                      <a:r>
                        <a:rPr lang="ru-RU" sz="2000" dirty="0" smtClean="0">
                          <a:solidFill>
                            <a:schemeClr val="bg1"/>
                          </a:solidFill>
                        </a:rPr>
                        <a:t>2,4 ГГц</a:t>
                      </a:r>
                      <a:endParaRPr lang="ru-RU" sz="2000" dirty="0">
                        <a:solidFill>
                          <a:schemeClr val="bg1"/>
                        </a:solidFill>
                      </a:endParaRPr>
                    </a:p>
                  </a:txBody>
                  <a:tcPr/>
                </a:tc>
                <a:tc>
                  <a:txBody>
                    <a:bodyPr/>
                    <a:lstStyle/>
                    <a:p>
                      <a:pPr algn="ctr"/>
                      <a:r>
                        <a:rPr lang="ru-RU" sz="2000" dirty="0" smtClean="0">
                          <a:solidFill>
                            <a:schemeClr val="bg1"/>
                          </a:solidFill>
                        </a:rPr>
                        <a:t>излучение</a:t>
                      </a:r>
                      <a:r>
                        <a:rPr lang="ru-RU" sz="2000" baseline="0" dirty="0" smtClean="0">
                          <a:solidFill>
                            <a:schemeClr val="bg1"/>
                          </a:solidFill>
                        </a:rPr>
                        <a:t> в оптическом диапазоне</a:t>
                      </a:r>
                    </a:p>
                    <a:p>
                      <a:pPr algn="ctr"/>
                      <a:r>
                        <a:rPr lang="ru-RU" sz="2000" baseline="0" dirty="0" smtClean="0">
                          <a:solidFill>
                            <a:schemeClr val="bg1"/>
                          </a:solidFill>
                        </a:rPr>
                        <a:t>850-900 нанометров</a:t>
                      </a:r>
                      <a:endParaRPr lang="ru-RU" sz="2000" dirty="0">
                        <a:solidFill>
                          <a:schemeClr val="bg1"/>
                        </a:solidFill>
                      </a:endParaRPr>
                    </a:p>
                  </a:txBody>
                  <a:tcPr/>
                </a:tc>
                <a:extLst>
                  <a:ext uri="{0D108BD9-81ED-4DB2-BD59-A6C34878D82A}">
                    <a16:rowId xmlns:a16="http://schemas.microsoft.com/office/drawing/2014/main" val="2971216410"/>
                  </a:ext>
                </a:extLst>
              </a:tr>
              <a:tr h="1084749">
                <a:tc>
                  <a:txBody>
                    <a:bodyPr/>
                    <a:lstStyle/>
                    <a:p>
                      <a:r>
                        <a:rPr lang="ru-RU" sz="2000" dirty="0" smtClean="0">
                          <a:solidFill>
                            <a:schemeClr val="bg1"/>
                          </a:solidFill>
                        </a:rPr>
                        <a:t>Число скачков в секунду</a:t>
                      </a:r>
                      <a:endParaRPr lang="ru-RU" sz="2000" dirty="0">
                        <a:solidFill>
                          <a:schemeClr val="bg1"/>
                        </a:solidFill>
                      </a:endParaRPr>
                    </a:p>
                  </a:txBody>
                  <a:tcPr/>
                </a:tc>
                <a:tc>
                  <a:txBody>
                    <a:bodyPr/>
                    <a:lstStyle/>
                    <a:p>
                      <a:pPr algn="ctr"/>
                      <a:r>
                        <a:rPr lang="ru-RU" sz="2000" dirty="0" smtClean="0">
                          <a:solidFill>
                            <a:schemeClr val="bg1"/>
                          </a:solidFill>
                        </a:rPr>
                        <a:t>1600</a:t>
                      </a:r>
                      <a:endParaRPr lang="ru-RU" sz="2000" dirty="0">
                        <a:solidFill>
                          <a:schemeClr val="bg1"/>
                        </a:solidFill>
                      </a:endParaRPr>
                    </a:p>
                  </a:txBody>
                  <a:tcPr/>
                </a:tc>
                <a:tc>
                  <a:txBody>
                    <a:bodyPr/>
                    <a:lstStyle/>
                    <a:p>
                      <a:pPr algn="ctr"/>
                      <a:r>
                        <a:rPr lang="ru-RU" sz="2000" dirty="0" smtClean="0">
                          <a:solidFill>
                            <a:schemeClr val="bg1"/>
                          </a:solidFill>
                        </a:rPr>
                        <a:t>50</a:t>
                      </a:r>
                      <a:endParaRPr lang="ru-RU" sz="2000" dirty="0">
                        <a:solidFill>
                          <a:schemeClr val="bg1"/>
                        </a:solidFill>
                      </a:endParaRPr>
                    </a:p>
                  </a:txBody>
                  <a:tcPr/>
                </a:tc>
                <a:tc>
                  <a:txBody>
                    <a:bodyPr/>
                    <a:lstStyle/>
                    <a:p>
                      <a:pPr algn="ctr"/>
                      <a:r>
                        <a:rPr lang="ru-RU" sz="2000" dirty="0" smtClean="0">
                          <a:solidFill>
                            <a:schemeClr val="bg1"/>
                          </a:solidFill>
                        </a:rPr>
                        <a:t>-</a:t>
                      </a:r>
                      <a:endParaRPr lang="ru-RU" sz="2000" dirty="0">
                        <a:solidFill>
                          <a:schemeClr val="bg1"/>
                        </a:solidFill>
                      </a:endParaRPr>
                    </a:p>
                  </a:txBody>
                  <a:tcPr/>
                </a:tc>
                <a:extLst>
                  <a:ext uri="{0D108BD9-81ED-4DB2-BD59-A6C34878D82A}">
                    <a16:rowId xmlns:a16="http://schemas.microsoft.com/office/drawing/2014/main" val="2533280093"/>
                  </a:ext>
                </a:extLst>
              </a:tr>
              <a:tr h="1084749">
                <a:tc>
                  <a:txBody>
                    <a:bodyPr/>
                    <a:lstStyle/>
                    <a:p>
                      <a:r>
                        <a:rPr lang="ru-RU" sz="2000" dirty="0" smtClean="0">
                          <a:solidFill>
                            <a:schemeClr val="bg1"/>
                          </a:solidFill>
                        </a:rPr>
                        <a:t>Мощность передатчика,</a:t>
                      </a:r>
                      <a:r>
                        <a:rPr lang="ru-RU" sz="2000" baseline="0" dirty="0" smtClean="0">
                          <a:solidFill>
                            <a:schemeClr val="bg1"/>
                          </a:solidFill>
                        </a:rPr>
                        <a:t> мВт</a:t>
                      </a:r>
                      <a:endParaRPr lang="ru-RU" sz="2000" dirty="0">
                        <a:solidFill>
                          <a:schemeClr val="bg1"/>
                        </a:solidFill>
                      </a:endParaRPr>
                    </a:p>
                  </a:txBody>
                  <a:tcPr/>
                </a:tc>
                <a:tc>
                  <a:txBody>
                    <a:bodyPr/>
                    <a:lstStyle/>
                    <a:p>
                      <a:pPr algn="ctr"/>
                      <a:r>
                        <a:rPr lang="ru-RU" sz="2000" dirty="0" smtClean="0">
                          <a:solidFill>
                            <a:schemeClr val="bg1"/>
                          </a:solidFill>
                        </a:rPr>
                        <a:t>100</a:t>
                      </a:r>
                      <a:endParaRPr lang="ru-RU" sz="2000" dirty="0">
                        <a:solidFill>
                          <a:schemeClr val="bg1"/>
                        </a:solidFill>
                      </a:endParaRPr>
                    </a:p>
                  </a:txBody>
                  <a:tcPr/>
                </a:tc>
                <a:tc>
                  <a:txBody>
                    <a:bodyPr/>
                    <a:lstStyle/>
                    <a:p>
                      <a:pPr algn="ctr"/>
                      <a:r>
                        <a:rPr lang="ru-RU" sz="2000" dirty="0" smtClean="0">
                          <a:solidFill>
                            <a:schemeClr val="bg1"/>
                          </a:solidFill>
                        </a:rPr>
                        <a:t>100</a:t>
                      </a:r>
                      <a:endParaRPr lang="ru-RU" sz="2000" dirty="0">
                        <a:solidFill>
                          <a:schemeClr val="bg1"/>
                        </a:solidFill>
                      </a:endParaRPr>
                    </a:p>
                  </a:txBody>
                  <a:tcPr/>
                </a:tc>
                <a:tc>
                  <a:txBody>
                    <a:bodyPr/>
                    <a:lstStyle/>
                    <a:p>
                      <a:pPr algn="ctr"/>
                      <a:r>
                        <a:rPr lang="ru-RU" sz="2000" dirty="0" smtClean="0">
                          <a:solidFill>
                            <a:schemeClr val="bg1"/>
                          </a:solidFill>
                        </a:rPr>
                        <a:t>20-80</a:t>
                      </a:r>
                      <a:endParaRPr lang="ru-RU" sz="2000" dirty="0">
                        <a:solidFill>
                          <a:schemeClr val="bg1"/>
                        </a:solidFill>
                      </a:endParaRPr>
                    </a:p>
                  </a:txBody>
                  <a:tcPr/>
                </a:tc>
                <a:extLst>
                  <a:ext uri="{0D108BD9-81ED-4DB2-BD59-A6C34878D82A}">
                    <a16:rowId xmlns:a16="http://schemas.microsoft.com/office/drawing/2014/main" val="4125084978"/>
                  </a:ext>
                </a:extLst>
              </a:tr>
              <a:tr h="1084749">
                <a:tc>
                  <a:txBody>
                    <a:bodyPr/>
                    <a:lstStyle/>
                    <a:p>
                      <a:r>
                        <a:rPr lang="ru-RU" sz="2000" dirty="0" smtClean="0">
                          <a:solidFill>
                            <a:schemeClr val="bg1"/>
                          </a:solidFill>
                        </a:rPr>
                        <a:t>Скорость передачи данных, Мбит/с</a:t>
                      </a:r>
                      <a:endParaRPr lang="ru-RU" sz="2000" dirty="0">
                        <a:solidFill>
                          <a:schemeClr val="bg1"/>
                        </a:solidFill>
                      </a:endParaRPr>
                    </a:p>
                  </a:txBody>
                  <a:tcPr/>
                </a:tc>
                <a:tc>
                  <a:txBody>
                    <a:bodyPr/>
                    <a:lstStyle/>
                    <a:p>
                      <a:pPr algn="ctr"/>
                      <a:r>
                        <a:rPr lang="ru-RU" sz="2000" dirty="0" smtClean="0">
                          <a:solidFill>
                            <a:schemeClr val="bg1"/>
                          </a:solidFill>
                        </a:rPr>
                        <a:t>0,7-6,25</a:t>
                      </a:r>
                      <a:endParaRPr lang="ru-RU" sz="2000" dirty="0">
                        <a:solidFill>
                          <a:schemeClr val="bg1"/>
                        </a:solidFill>
                      </a:endParaRPr>
                    </a:p>
                  </a:txBody>
                  <a:tcPr/>
                </a:tc>
                <a:tc>
                  <a:txBody>
                    <a:bodyPr/>
                    <a:lstStyle/>
                    <a:p>
                      <a:pPr algn="ctr"/>
                      <a:r>
                        <a:rPr lang="ru-RU" sz="2000" dirty="0" smtClean="0">
                          <a:solidFill>
                            <a:schemeClr val="bg1"/>
                          </a:solidFill>
                        </a:rPr>
                        <a:t>1-2</a:t>
                      </a:r>
                      <a:endParaRPr lang="ru-RU" sz="2000" dirty="0">
                        <a:solidFill>
                          <a:schemeClr val="bg1"/>
                        </a:solidFill>
                      </a:endParaRPr>
                    </a:p>
                  </a:txBody>
                  <a:tcPr/>
                </a:tc>
                <a:tc>
                  <a:txBody>
                    <a:bodyPr/>
                    <a:lstStyle/>
                    <a:p>
                      <a:pPr algn="ctr"/>
                      <a:r>
                        <a:rPr lang="ru-RU" sz="2000" dirty="0" smtClean="0">
                          <a:solidFill>
                            <a:schemeClr val="bg1"/>
                          </a:solidFill>
                        </a:rPr>
                        <a:t>4</a:t>
                      </a:r>
                      <a:endParaRPr lang="ru-RU" sz="2000" dirty="0">
                        <a:solidFill>
                          <a:schemeClr val="bg1"/>
                        </a:solidFill>
                      </a:endParaRPr>
                    </a:p>
                  </a:txBody>
                  <a:tcPr/>
                </a:tc>
                <a:extLst>
                  <a:ext uri="{0D108BD9-81ED-4DB2-BD59-A6C34878D82A}">
                    <a16:rowId xmlns:a16="http://schemas.microsoft.com/office/drawing/2014/main" val="3443278247"/>
                  </a:ext>
                </a:extLst>
              </a:tr>
              <a:tr h="1084749">
                <a:tc>
                  <a:txBody>
                    <a:bodyPr/>
                    <a:lstStyle/>
                    <a:p>
                      <a:r>
                        <a:rPr lang="ru-RU" sz="2000" dirty="0" smtClean="0">
                          <a:solidFill>
                            <a:schemeClr val="bg1"/>
                          </a:solidFill>
                        </a:rPr>
                        <a:t>Способ модуляции</a:t>
                      </a:r>
                      <a:endParaRPr lang="ru-RU" sz="2000" dirty="0">
                        <a:solidFill>
                          <a:schemeClr val="bg1"/>
                        </a:solidFill>
                      </a:endParaRPr>
                    </a:p>
                  </a:txBody>
                  <a:tcPr/>
                </a:tc>
                <a:tc>
                  <a:txBody>
                    <a:bodyPr/>
                    <a:lstStyle/>
                    <a:p>
                      <a:pPr algn="ctr"/>
                      <a:r>
                        <a:rPr lang="ru-RU" sz="2000" dirty="0" smtClean="0">
                          <a:solidFill>
                            <a:schemeClr val="bg1"/>
                          </a:solidFill>
                        </a:rPr>
                        <a:t>двухуровневая частотная</a:t>
                      </a:r>
                      <a:endParaRPr lang="ru-RU" sz="2000" dirty="0">
                        <a:solidFill>
                          <a:schemeClr val="bg1"/>
                        </a:solidFill>
                      </a:endParaRPr>
                    </a:p>
                  </a:txBody>
                  <a:tcPr/>
                </a:tc>
                <a:tc>
                  <a:txBody>
                    <a:bodyPr/>
                    <a:lstStyle/>
                    <a:p>
                      <a:pPr algn="ctr"/>
                      <a:r>
                        <a:rPr lang="ru-RU" sz="2000" dirty="0" smtClean="0">
                          <a:solidFill>
                            <a:schemeClr val="bg1"/>
                          </a:solidFill>
                        </a:rPr>
                        <a:t>двух- или четырехуровневая частотная</a:t>
                      </a:r>
                      <a:endParaRPr lang="ru-RU" sz="2000" dirty="0">
                        <a:solidFill>
                          <a:schemeClr val="bg1"/>
                        </a:solidFill>
                      </a:endParaRPr>
                    </a:p>
                  </a:txBody>
                  <a:tcPr/>
                </a:tc>
                <a:tc>
                  <a:txBody>
                    <a:bodyPr/>
                    <a:lstStyle/>
                    <a:p>
                      <a:pPr algn="ctr"/>
                      <a:r>
                        <a:rPr lang="ru-RU" sz="2000" dirty="0" smtClean="0">
                          <a:solidFill>
                            <a:schemeClr val="bg1"/>
                          </a:solidFill>
                        </a:rPr>
                        <a:t>двухуровневая импульсная</a:t>
                      </a:r>
                      <a:endParaRPr lang="ru-RU" sz="2000" dirty="0">
                        <a:solidFill>
                          <a:schemeClr val="bg1"/>
                        </a:solidFill>
                      </a:endParaRPr>
                    </a:p>
                  </a:txBody>
                  <a:tcPr/>
                </a:tc>
                <a:extLst>
                  <a:ext uri="{0D108BD9-81ED-4DB2-BD59-A6C34878D82A}">
                    <a16:rowId xmlns:a16="http://schemas.microsoft.com/office/drawing/2014/main" val="2074448619"/>
                  </a:ext>
                </a:extLst>
              </a:tr>
              <a:tr h="1084749">
                <a:tc>
                  <a:txBody>
                    <a:bodyPr/>
                    <a:lstStyle/>
                    <a:p>
                      <a:r>
                        <a:rPr lang="ru-RU" sz="2000" dirty="0" smtClean="0">
                          <a:solidFill>
                            <a:schemeClr val="bg1"/>
                          </a:solidFill>
                        </a:rPr>
                        <a:t>Количество устройств в сети</a:t>
                      </a:r>
                      <a:endParaRPr lang="ru-RU" sz="2000" dirty="0">
                        <a:solidFill>
                          <a:schemeClr val="bg1"/>
                        </a:solidFill>
                      </a:endParaRPr>
                    </a:p>
                  </a:txBody>
                  <a:tcPr/>
                </a:tc>
                <a:tc>
                  <a:txBody>
                    <a:bodyPr/>
                    <a:lstStyle/>
                    <a:p>
                      <a:pPr algn="ctr"/>
                      <a:r>
                        <a:rPr lang="ru-RU" sz="2000" dirty="0" smtClean="0">
                          <a:solidFill>
                            <a:schemeClr val="bg1"/>
                          </a:solidFill>
                        </a:rPr>
                        <a:t>не ограничено</a:t>
                      </a:r>
                      <a:endParaRPr lang="ru-RU" sz="2000" dirty="0">
                        <a:solidFill>
                          <a:schemeClr val="bg1"/>
                        </a:solidFill>
                      </a:endParaRPr>
                    </a:p>
                  </a:txBody>
                  <a:tcPr/>
                </a:tc>
                <a:tc>
                  <a:txBody>
                    <a:bodyPr/>
                    <a:lstStyle/>
                    <a:p>
                      <a:pPr algn="ctr"/>
                      <a:r>
                        <a:rPr lang="ru-RU" sz="2000" dirty="0" smtClean="0">
                          <a:solidFill>
                            <a:schemeClr val="bg1"/>
                          </a:solidFill>
                        </a:rPr>
                        <a:t>до 127</a:t>
                      </a:r>
                      <a:endParaRPr lang="ru-RU" sz="2000" dirty="0">
                        <a:solidFill>
                          <a:schemeClr val="bg1"/>
                        </a:solidFill>
                      </a:endParaRPr>
                    </a:p>
                  </a:txBody>
                  <a:tcPr/>
                </a:tc>
                <a:tc>
                  <a:txBody>
                    <a:bodyPr/>
                    <a:lstStyle/>
                    <a:p>
                      <a:pPr algn="ctr"/>
                      <a:r>
                        <a:rPr lang="ru-RU" sz="2000" dirty="0" smtClean="0">
                          <a:solidFill>
                            <a:schemeClr val="bg1"/>
                          </a:solidFill>
                        </a:rPr>
                        <a:t>2</a:t>
                      </a:r>
                      <a:endParaRPr lang="ru-RU" sz="2000" dirty="0">
                        <a:solidFill>
                          <a:schemeClr val="bg1"/>
                        </a:solidFill>
                      </a:endParaRPr>
                    </a:p>
                  </a:txBody>
                  <a:tcPr/>
                </a:tc>
                <a:extLst>
                  <a:ext uri="{0D108BD9-81ED-4DB2-BD59-A6C34878D82A}">
                    <a16:rowId xmlns:a16="http://schemas.microsoft.com/office/drawing/2014/main" val="1604946328"/>
                  </a:ext>
                </a:extLst>
              </a:tr>
              <a:tr h="1084749">
                <a:tc>
                  <a:txBody>
                    <a:bodyPr/>
                    <a:lstStyle/>
                    <a:p>
                      <a:r>
                        <a:rPr lang="ru-RU" sz="2000" dirty="0" smtClean="0">
                          <a:solidFill>
                            <a:schemeClr val="bg1"/>
                          </a:solidFill>
                        </a:rPr>
                        <a:t>Защита информации</a:t>
                      </a:r>
                      <a:endParaRPr lang="ru-RU" sz="2000" dirty="0">
                        <a:solidFill>
                          <a:schemeClr val="bg1"/>
                        </a:solidFill>
                      </a:endParaRPr>
                    </a:p>
                  </a:txBody>
                  <a:tcPr/>
                </a:tc>
                <a:tc>
                  <a:txBody>
                    <a:bodyPr/>
                    <a:lstStyle/>
                    <a:p>
                      <a:pPr algn="ctr"/>
                      <a:r>
                        <a:rPr lang="ru-RU" sz="2000" baseline="0" dirty="0" smtClean="0">
                          <a:solidFill>
                            <a:schemeClr val="bg1"/>
                          </a:solidFill>
                        </a:rPr>
                        <a:t>128-битное шифрование</a:t>
                      </a:r>
                      <a:endParaRPr lang="ru-RU" sz="2000" dirty="0">
                        <a:solidFill>
                          <a:schemeClr val="bg1"/>
                        </a:solidFill>
                      </a:endParaRPr>
                    </a:p>
                  </a:txBody>
                  <a:tcPr/>
                </a:tc>
                <a:tc>
                  <a:txBody>
                    <a:bodyPr/>
                    <a:lstStyle/>
                    <a:p>
                      <a:pPr algn="ctr"/>
                      <a:r>
                        <a:rPr lang="en-US" sz="2000" dirty="0" smtClean="0">
                          <a:solidFill>
                            <a:schemeClr val="bg1"/>
                          </a:solidFill>
                        </a:rPr>
                        <a:t>Blowfish</a:t>
                      </a:r>
                      <a:endParaRPr lang="ru-RU" sz="2000" dirty="0">
                        <a:solidFill>
                          <a:schemeClr val="bg1"/>
                        </a:solidFill>
                      </a:endParaRPr>
                    </a:p>
                  </a:txBody>
                  <a:tcPr/>
                </a:tc>
                <a:tc>
                  <a:txBody>
                    <a:bodyPr/>
                    <a:lstStyle/>
                    <a:p>
                      <a:pPr algn="ctr"/>
                      <a:r>
                        <a:rPr lang="ru-RU" sz="2000" dirty="0" smtClean="0">
                          <a:solidFill>
                            <a:schemeClr val="bg1"/>
                          </a:solidFill>
                        </a:rPr>
                        <a:t>нет</a:t>
                      </a:r>
                      <a:endParaRPr lang="ru-RU" sz="2000" dirty="0">
                        <a:solidFill>
                          <a:schemeClr val="bg1"/>
                        </a:solidFill>
                      </a:endParaRPr>
                    </a:p>
                  </a:txBody>
                  <a:tcPr/>
                </a:tc>
                <a:extLst>
                  <a:ext uri="{0D108BD9-81ED-4DB2-BD59-A6C34878D82A}">
                    <a16:rowId xmlns:a16="http://schemas.microsoft.com/office/drawing/2014/main" val="3898027963"/>
                  </a:ext>
                </a:extLst>
              </a:tr>
              <a:tr h="1084749">
                <a:tc>
                  <a:txBody>
                    <a:bodyPr/>
                    <a:lstStyle/>
                    <a:p>
                      <a:r>
                        <a:rPr lang="ru-RU" sz="2000" dirty="0" smtClean="0">
                          <a:solidFill>
                            <a:schemeClr val="bg1"/>
                          </a:solidFill>
                        </a:rPr>
                        <a:t>Радиус действия</a:t>
                      </a:r>
                      <a:endParaRPr lang="ru-RU" sz="2000" dirty="0">
                        <a:solidFill>
                          <a:schemeClr val="bg1"/>
                        </a:solidFill>
                      </a:endParaRPr>
                    </a:p>
                  </a:txBody>
                  <a:tcPr/>
                </a:tc>
                <a:tc>
                  <a:txBody>
                    <a:bodyPr/>
                    <a:lstStyle/>
                    <a:p>
                      <a:pPr algn="ctr"/>
                      <a:r>
                        <a:rPr lang="ru-RU" sz="2000" dirty="0" smtClean="0">
                          <a:solidFill>
                            <a:schemeClr val="bg1"/>
                          </a:solidFill>
                        </a:rPr>
                        <a:t>10-100</a:t>
                      </a:r>
                      <a:endParaRPr lang="ru-RU" sz="2000" dirty="0">
                        <a:solidFill>
                          <a:schemeClr val="bg1"/>
                        </a:solidFill>
                      </a:endParaRPr>
                    </a:p>
                  </a:txBody>
                  <a:tcPr/>
                </a:tc>
                <a:tc>
                  <a:txBody>
                    <a:bodyPr/>
                    <a:lstStyle/>
                    <a:p>
                      <a:pPr algn="ctr"/>
                      <a:r>
                        <a:rPr lang="ru-RU" sz="2000" dirty="0" smtClean="0">
                          <a:solidFill>
                            <a:schemeClr val="bg1"/>
                          </a:solidFill>
                        </a:rPr>
                        <a:t>50</a:t>
                      </a:r>
                      <a:endParaRPr lang="ru-RU" sz="2000" dirty="0">
                        <a:solidFill>
                          <a:schemeClr val="bg1"/>
                        </a:solidFill>
                      </a:endParaRPr>
                    </a:p>
                  </a:txBody>
                  <a:tcPr/>
                </a:tc>
                <a:tc>
                  <a:txBody>
                    <a:bodyPr/>
                    <a:lstStyle/>
                    <a:p>
                      <a:pPr algn="ctr"/>
                      <a:r>
                        <a:rPr lang="ru-RU" sz="2000" dirty="0" smtClean="0">
                          <a:solidFill>
                            <a:schemeClr val="bg1"/>
                          </a:solidFill>
                        </a:rPr>
                        <a:t>1</a:t>
                      </a:r>
                      <a:endParaRPr lang="ru-RU" sz="2000" dirty="0">
                        <a:solidFill>
                          <a:schemeClr val="bg1"/>
                        </a:solidFill>
                      </a:endParaRPr>
                    </a:p>
                  </a:txBody>
                  <a:tcPr/>
                </a:tc>
                <a:extLst>
                  <a:ext uri="{0D108BD9-81ED-4DB2-BD59-A6C34878D82A}">
                    <a16:rowId xmlns:a16="http://schemas.microsoft.com/office/drawing/2014/main" val="3860697487"/>
                  </a:ext>
                </a:extLst>
              </a:tr>
            </a:tbl>
          </a:graphicData>
        </a:graphic>
      </p:graphicFrame>
    </p:spTree>
    <p:extLst>
      <p:ext uri="{BB962C8B-B14F-4D97-AF65-F5344CB8AC3E}">
        <p14:creationId xmlns:p14="http://schemas.microsoft.com/office/powerpoint/2010/main" val="339270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3">
            <a:extLst>
              <a:ext uri="{FF2B5EF4-FFF2-40B4-BE49-F238E27FC236}">
                <a16:creationId xmlns:a16="http://schemas.microsoft.com/office/drawing/2014/main" id="{B86A8017-26B3-134D-AC06-6793D34BF5C9}"/>
              </a:ext>
            </a:extLst>
          </p:cNvPr>
          <p:cNvSpPr txBox="1">
            <a:spLocks/>
          </p:cNvSpPr>
          <p:nvPr/>
        </p:nvSpPr>
        <p:spPr bwMode="auto">
          <a:xfrm>
            <a:off x="2716729" y="2812165"/>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a:solidFill>
                  <a:schemeClr val="bg1"/>
                </a:solidFill>
                <a:latin typeface="Barlow Light" pitchFamily="2" charset="0"/>
                <a:ea typeface="Montserrat Semi" charset="0"/>
                <a:cs typeface="Montserrat Semi" charset="0"/>
                <a:sym typeface="Poppins Medium" charset="0"/>
              </a:rPr>
              <a:t>Технология </a:t>
            </a:r>
            <a:r>
              <a:rPr lang="en-US" altLang="x-none" sz="8800" dirty="0" smtClean="0">
                <a:solidFill>
                  <a:schemeClr val="bg1"/>
                </a:solidFill>
                <a:latin typeface="Barlow Light" pitchFamily="2" charset="0"/>
                <a:ea typeface="Montserrat Semi" charset="0"/>
                <a:cs typeface="Montserrat Semi" charset="0"/>
                <a:sym typeface="Poppins Medium" charset="0"/>
              </a:rPr>
              <a:t>ZigBee</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24" name="Rectangle 1">
            <a:extLst>
              <a:ext uri="{FF2B5EF4-FFF2-40B4-BE49-F238E27FC236}">
                <a16:creationId xmlns:a16="http://schemas.microsoft.com/office/drawing/2014/main" id="{4EAFDFA3-338E-454F-B4FB-0500CD9FA186}"/>
              </a:ext>
            </a:extLst>
          </p:cNvPr>
          <p:cNvSpPr>
            <a:spLocks noChangeArrowheads="1"/>
          </p:cNvSpPr>
          <p:nvPr/>
        </p:nvSpPr>
        <p:spPr bwMode="auto">
          <a:xfrm>
            <a:off x="2706117" y="5905964"/>
            <a:ext cx="1971101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err="1" smtClean="0">
                <a:solidFill>
                  <a:srgbClr val="292829"/>
                </a:solidFill>
                <a:latin typeface="Barlow Medium" pitchFamily="2" charset="0"/>
                <a:ea typeface="Open Sans" panose="020B0606030504020204" pitchFamily="34" charset="0"/>
                <a:cs typeface="Open Sans" panose="020B0606030504020204" pitchFamily="34" charset="0"/>
              </a:rPr>
              <a:t>ZigBee</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 стандарт для набора высокоуровневых протоколов связи, использующих небольшие, маломощные цифровые трансиверы, основанный на стандарте IEEE 802.15.4-2006 для беспроводных персональных сетей, таких как, например, беспроводные наушники, соединённые с мобильными телефонами посредством радиоволн коротковолнового диапазона. Технология определяется спецификацией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ZigBee</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разработанной с намерением быть проще и дешевле, чем остальные персональные сети, такие </a:t>
            </a: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как</a:t>
            </a:r>
            <a:r>
              <a:rPr lang="en-US" sz="2200" dirty="0" smtClean="0">
                <a:solidFill>
                  <a:srgbClr val="292829"/>
                </a:solidFill>
                <a:latin typeface="Barlow Medium" pitchFamily="2" charset="0"/>
                <a:ea typeface="Open Sans" panose="020B0606030504020204" pitchFamily="34" charset="0"/>
                <a:cs typeface="Open Sans" panose="020B0606030504020204" pitchFamily="34" charset="0"/>
              </a:rPr>
              <a:t> Bluetooth. </a:t>
            </a:r>
            <a:r>
              <a:rPr lang="ru-RU" sz="2200" dirty="0" err="1" smtClean="0">
                <a:solidFill>
                  <a:srgbClr val="292829"/>
                </a:solidFill>
                <a:latin typeface="Barlow Medium" pitchFamily="2" charset="0"/>
                <a:ea typeface="Open Sans" panose="020B0606030504020204" pitchFamily="34" charset="0"/>
                <a:cs typeface="Open Sans" panose="020B0606030504020204" pitchFamily="34" charset="0"/>
              </a:rPr>
              <a:t>ZigBee</a:t>
            </a: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предназначен для радиочастотных устройств, где необходима длительная работа от батареек и безопасность передачи данных по сети.</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5" name="Группа 24">
            <a:extLst>
              <a:ext uri="{FF2B5EF4-FFF2-40B4-BE49-F238E27FC236}">
                <a16:creationId xmlns:a16="http://schemas.microsoft.com/office/drawing/2014/main" id="{9284CF21-40D2-D545-8C27-D6BC0FC10694}"/>
              </a:ext>
            </a:extLst>
          </p:cNvPr>
          <p:cNvGrpSpPr/>
          <p:nvPr/>
        </p:nvGrpSpPr>
        <p:grpSpPr>
          <a:xfrm>
            <a:off x="1750840" y="1601416"/>
            <a:ext cx="6662154" cy="1244401"/>
            <a:chOff x="1797513" y="1000371"/>
            <a:chExt cx="6662154" cy="1244401"/>
          </a:xfrm>
        </p:grpSpPr>
        <p:sp>
          <p:nvSpPr>
            <p:cNvPr id="26"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WPAN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pic>
        <p:nvPicPr>
          <p:cNvPr id="12" name="Рисунок 11"/>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10790954" y="9790113"/>
            <a:ext cx="2802092" cy="3925887"/>
          </a:xfrm>
        </p:spPr>
      </p:pic>
    </p:spTree>
    <p:extLst>
      <p:ext uri="{BB962C8B-B14F-4D97-AF65-F5344CB8AC3E}">
        <p14:creationId xmlns:p14="http://schemas.microsoft.com/office/powerpoint/2010/main" val="32732748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11473874"/>
            <a:chOff x="1534816" y="2262875"/>
            <a:chExt cx="9792890" cy="11473874"/>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Особенности </a:t>
              </a:r>
              <a:r>
                <a:rPr lang="en-US" altLang="x-none" sz="8800" dirty="0">
                  <a:solidFill>
                    <a:schemeClr val="bg1"/>
                  </a:solidFill>
                  <a:latin typeface="Barlow Light" pitchFamily="2" charset="0"/>
                  <a:ea typeface="Montserrat Semi" charset="0"/>
                  <a:cs typeface="Montserrat Semi" charset="0"/>
                  <a:sym typeface="Poppins Medium" charset="0"/>
                </a:rPr>
                <a:t>ZigBee</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6795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Спецификация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ZigBee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ориентирована на приложения, требующие гарантированной безопасной передачи данных при относительно небольших скоростях и возможности длительной работы сетевых устройств от автономных источников питания (батарей</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Основная особенность технологии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ZigBee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заключается в том, что она при малом энергопотреблении поддерживает не только простые топологии сети («точка-точка», «дерево» и «звезда»), но и самоорганизующуюся и самовосстанавливающуюся ячеистую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mesh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топологию с ретрансляцией и маршрутизацией сообщений</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Альянс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ZigBee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является органом, обеспечивающим и публикующим стандарты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ZigBee</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он также публикует профили приложений, что позволяет производителям изначальной комплектации создавать совместимые продукты</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WPAN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28</a:t>
            </a:fld>
            <a:endParaRPr lang="x-none" altLang="x-none"/>
          </a:p>
        </p:txBody>
      </p:sp>
    </p:spTree>
    <p:extLst>
      <p:ext uri="{BB962C8B-B14F-4D97-AF65-F5344CB8AC3E}">
        <p14:creationId xmlns:p14="http://schemas.microsoft.com/office/powerpoint/2010/main" val="748473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276F6D6-7829-FF4D-9361-FD662BD503A2}"/>
              </a:ext>
            </a:extLst>
          </p:cNvPr>
          <p:cNvSpPr txBox="1">
            <a:spLocks/>
          </p:cNvSpPr>
          <p:nvPr/>
        </p:nvSpPr>
        <p:spPr bwMode="auto">
          <a:xfrm>
            <a:off x="2470920" y="5417840"/>
            <a:ext cx="10165487" cy="20359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15000" dirty="0">
                <a:solidFill>
                  <a:schemeClr val="bg1"/>
                </a:solidFill>
                <a:latin typeface="Barlow Light" pitchFamily="2" charset="0"/>
                <a:ea typeface="Montserrat Semi" charset="0"/>
                <a:cs typeface="Montserrat Semi" charset="0"/>
                <a:sym typeface="Poppins Medium" charset="0"/>
              </a:rPr>
              <a:t>Часть </a:t>
            </a:r>
            <a:r>
              <a:rPr lang="en-US" sz="15000" dirty="0">
                <a:solidFill>
                  <a:schemeClr val="bg1"/>
                </a:solidFill>
                <a:latin typeface="Barlow Light" pitchFamily="2" charset="0"/>
                <a:ea typeface="Montserrat Semi" charset="0"/>
                <a:cs typeface="Montserrat Semi" charset="0"/>
              </a:rPr>
              <a:t>II</a:t>
            </a:r>
            <a:endParaRPr lang="x-none" altLang="x-none" sz="15000" dirty="0">
              <a:solidFill>
                <a:schemeClr val="bg1"/>
              </a:solidFill>
              <a:latin typeface="Barlow Light" pitchFamily="2" charset="0"/>
              <a:ea typeface="Montserrat Semi" charset="0"/>
              <a:cs typeface="Montserrat Semi" charset="0"/>
              <a:sym typeface="Poppins Medium" charset="0"/>
            </a:endParaRPr>
          </a:p>
        </p:txBody>
      </p:sp>
      <p:sp>
        <p:nvSpPr>
          <p:cNvPr id="3" name="Text Box 3">
            <a:extLst>
              <a:ext uri="{FF2B5EF4-FFF2-40B4-BE49-F238E27FC236}">
                <a16:creationId xmlns:a16="http://schemas.microsoft.com/office/drawing/2014/main" id="{EB31689E-6561-7A4E-9168-7F33C7E61AB6}"/>
              </a:ext>
            </a:extLst>
          </p:cNvPr>
          <p:cNvSpPr txBox="1">
            <a:spLocks/>
          </p:cNvSpPr>
          <p:nvPr/>
        </p:nvSpPr>
        <p:spPr bwMode="auto">
          <a:xfrm>
            <a:off x="2686944" y="7761042"/>
            <a:ext cx="11161240" cy="996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4800" dirty="0" smtClean="0">
                <a:solidFill>
                  <a:schemeClr val="bg2"/>
                </a:solidFill>
                <a:latin typeface="Barlow" pitchFamily="2" charset="0"/>
                <a:ea typeface="Montserrat Semi" charset="0"/>
                <a:cs typeface="Montserrat Semi" charset="0"/>
                <a:sym typeface="Poppins Medium" charset="0"/>
              </a:rPr>
              <a:t>WLAN </a:t>
            </a:r>
            <a:r>
              <a:rPr lang="en-US" altLang="x-none" sz="4800" dirty="0">
                <a:solidFill>
                  <a:schemeClr val="bg2"/>
                </a:solidFill>
                <a:latin typeface="Barlow" pitchFamily="2" charset="0"/>
                <a:ea typeface="Montserrat Semi" charset="0"/>
                <a:cs typeface="Montserrat Semi" charset="0"/>
                <a:sym typeface="Poppins Medium" charset="0"/>
              </a:rPr>
              <a:t>(Wireless Local Area Network)</a:t>
            </a:r>
            <a:endParaRPr lang="x-none" altLang="x-none" sz="4800" dirty="0">
              <a:solidFill>
                <a:schemeClr val="bg2"/>
              </a:solidFill>
              <a:latin typeface="Montserrat" pitchFamily="2" charset="0"/>
              <a:ea typeface="Montserrat Semi" charset="0"/>
              <a:cs typeface="Montserrat Semi" charset="0"/>
              <a:sym typeface="Poppins Medium" charset="0"/>
            </a:endParaRPr>
          </a:p>
        </p:txBody>
      </p:sp>
      <p:sp>
        <p:nvSpPr>
          <p:cNvPr id="11" name="Text Box 3">
            <a:extLst>
              <a:ext uri="{FF2B5EF4-FFF2-40B4-BE49-F238E27FC236}">
                <a16:creationId xmlns:a16="http://schemas.microsoft.com/office/drawing/2014/main" id="{2737B253-5D71-3741-A46B-EB517D1A841B}"/>
              </a:ext>
            </a:extLst>
          </p:cNvPr>
          <p:cNvSpPr txBox="1">
            <a:spLocks/>
          </p:cNvSpPr>
          <p:nvPr/>
        </p:nvSpPr>
        <p:spPr bwMode="auto">
          <a:xfrm>
            <a:off x="2686944" y="3473624"/>
            <a:ext cx="5770242" cy="726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3600" dirty="0" smtClean="0">
                <a:solidFill>
                  <a:schemeClr val="bg1"/>
                </a:solidFill>
                <a:latin typeface="Montserrat" pitchFamily="2" charset="0"/>
                <a:ea typeface="Montserrat Semi" charset="0"/>
                <a:cs typeface="Montserrat Semi" charset="0"/>
                <a:sym typeface="Poppins Medium" charset="0"/>
              </a:rPr>
              <a:t>Беспроводные технологии</a:t>
            </a:r>
            <a:endParaRPr lang="x-none" altLang="x-none" sz="3600" b="1" dirty="0">
              <a:solidFill>
                <a:schemeClr val="bg1"/>
              </a:solidFill>
              <a:latin typeface="Montserrat" pitchFamily="2" charset="0"/>
              <a:ea typeface="Montserrat Semi" charset="0"/>
              <a:cs typeface="Montserrat Semi" charset="0"/>
              <a:sym typeface="Poppins Medium" charset="0"/>
            </a:endParaRPr>
          </a:p>
        </p:txBody>
      </p:sp>
    </p:spTree>
    <p:extLst>
      <p:ext uri="{BB962C8B-B14F-4D97-AF65-F5344CB8AC3E}">
        <p14:creationId xmlns:p14="http://schemas.microsoft.com/office/powerpoint/2010/main" val="1301862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Box 3">
            <a:extLst>
              <a:ext uri="{FF2B5EF4-FFF2-40B4-BE49-F238E27FC236}">
                <a16:creationId xmlns:a16="http://schemas.microsoft.com/office/drawing/2014/main" id="{EC9100CE-BF2F-4042-97B2-39A4B25FBA7B}"/>
              </a:ext>
            </a:extLst>
          </p:cNvPr>
          <p:cNvSpPr txBox="1">
            <a:spLocks/>
          </p:cNvSpPr>
          <p:nvPr/>
        </p:nvSpPr>
        <p:spPr bwMode="auto">
          <a:xfrm>
            <a:off x="2398912" y="2177480"/>
            <a:ext cx="19154128" cy="1440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Montserrat" pitchFamily="2" charset="0"/>
                <a:ea typeface="Montserrat Semi" charset="0"/>
                <a:cs typeface="Montserrat Semi" charset="0"/>
                <a:sym typeface="Poppins Medium" charset="0"/>
              </a:rPr>
              <a:t>Классификация беспроводных сетей</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grpSp>
        <p:nvGrpSpPr>
          <p:cNvPr id="2" name="Группа 1">
            <a:extLst>
              <a:ext uri="{FF2B5EF4-FFF2-40B4-BE49-F238E27FC236}">
                <a16:creationId xmlns:a16="http://schemas.microsoft.com/office/drawing/2014/main" id="{395F929B-AFF2-E641-A828-713EA4152C1E}"/>
              </a:ext>
            </a:extLst>
          </p:cNvPr>
          <p:cNvGrpSpPr/>
          <p:nvPr/>
        </p:nvGrpSpPr>
        <p:grpSpPr>
          <a:xfrm>
            <a:off x="2507321" y="6031650"/>
            <a:ext cx="9440662" cy="3659814"/>
            <a:chOff x="2579230" y="4316980"/>
            <a:chExt cx="9440662" cy="3659814"/>
          </a:xfrm>
        </p:grpSpPr>
        <p:grpSp>
          <p:nvGrpSpPr>
            <p:cNvPr id="7" name="Группа 6">
              <a:extLst>
                <a:ext uri="{FF2B5EF4-FFF2-40B4-BE49-F238E27FC236}">
                  <a16:creationId xmlns:a16="http://schemas.microsoft.com/office/drawing/2014/main" id="{97805AA3-3D8C-414E-BE4C-E26EFBFFB367}"/>
                </a:ext>
              </a:extLst>
            </p:cNvPr>
            <p:cNvGrpSpPr/>
            <p:nvPr/>
          </p:nvGrpSpPr>
          <p:grpSpPr>
            <a:xfrm>
              <a:off x="2579230" y="4316980"/>
              <a:ext cx="9440662" cy="1311128"/>
              <a:chOff x="2607322" y="4581322"/>
              <a:chExt cx="9440662" cy="1311128"/>
            </a:xfrm>
          </p:grpSpPr>
          <p:grpSp>
            <p:nvGrpSpPr>
              <p:cNvPr id="9" name="Группа 8">
                <a:extLst>
                  <a:ext uri="{FF2B5EF4-FFF2-40B4-BE49-F238E27FC236}">
                    <a16:creationId xmlns:a16="http://schemas.microsoft.com/office/drawing/2014/main" id="{986EBBA7-DC53-6A46-9922-E5A4FD75FEC5}"/>
                  </a:ext>
                </a:extLst>
              </p:cNvPr>
              <p:cNvGrpSpPr/>
              <p:nvPr/>
            </p:nvGrpSpPr>
            <p:grpSpPr>
              <a:xfrm>
                <a:off x="2607322" y="4625752"/>
                <a:ext cx="935998" cy="745859"/>
                <a:chOff x="2571068" y="4625752"/>
                <a:chExt cx="935998" cy="745859"/>
              </a:xfrm>
            </p:grpSpPr>
            <p:sp>
              <p:nvSpPr>
                <p:cNvPr id="11" name="Скругленный прямоугольник 10">
                  <a:extLst>
                    <a:ext uri="{FF2B5EF4-FFF2-40B4-BE49-F238E27FC236}">
                      <a16:creationId xmlns:a16="http://schemas.microsoft.com/office/drawing/2014/main" id="{71A4DE04-8EF5-2C42-B317-9DCC0479BC65}"/>
                    </a:ext>
                  </a:extLst>
                </p:cNvPr>
                <p:cNvSpPr/>
                <p:nvPr/>
              </p:nvSpPr>
              <p:spPr bwMode="auto">
                <a:xfrm>
                  <a:off x="2681166" y="4625752"/>
                  <a:ext cx="707748" cy="707748"/>
                </a:xfrm>
                <a:prstGeom prst="roundRect">
                  <a:avLst>
                    <a:gd name="adj" fmla="val 50000"/>
                  </a:avLst>
                </a:prstGeom>
                <a:solidFill>
                  <a:schemeClr val="accent3"/>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2" name="Text Box 3">
                  <a:extLst>
                    <a:ext uri="{FF2B5EF4-FFF2-40B4-BE49-F238E27FC236}">
                      <a16:creationId xmlns:a16="http://schemas.microsoft.com/office/drawing/2014/main" id="{60D93461-9C6C-6D4F-AE6C-B66BEF5685E5}"/>
                    </a:ext>
                  </a:extLst>
                </p:cNvPr>
                <p:cNvSpPr txBox="1">
                  <a:spLocks/>
                </p:cNvSpPr>
                <p:nvPr/>
              </p:nvSpPr>
              <p:spPr bwMode="auto">
                <a:xfrm>
                  <a:off x="2571068" y="4729986"/>
                  <a:ext cx="935998"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a:solidFill>
                        <a:schemeClr val="bg1"/>
                      </a:solidFill>
                      <a:latin typeface="Barlow" pitchFamily="2" charset="0"/>
                      <a:ea typeface="Montserrat Semi" charset="0"/>
                      <a:cs typeface="Montserrat Semi" charset="0"/>
                      <a:sym typeface="Poppins Medium" charset="0"/>
                    </a:rPr>
                    <a:t>1</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grpSp>
          <p:sp>
            <p:nvSpPr>
              <p:cNvPr id="10" name="Rectangle 1">
                <a:extLst>
                  <a:ext uri="{FF2B5EF4-FFF2-40B4-BE49-F238E27FC236}">
                    <a16:creationId xmlns:a16="http://schemas.microsoft.com/office/drawing/2014/main" id="{3801B375-8578-9C45-A22A-BF38C14BEC6F}"/>
                  </a:ext>
                </a:extLst>
              </p:cNvPr>
              <p:cNvSpPr>
                <a:spLocks noChangeArrowheads="1"/>
              </p:cNvSpPr>
              <p:nvPr/>
            </p:nvSpPr>
            <p:spPr bwMode="auto">
              <a:xfrm>
                <a:off x="3839072" y="4581322"/>
                <a:ext cx="8208912"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Беспроводная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персональная сеть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Wireless Personal Area Network</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WPAN</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a:t>
                </a:r>
              </a:p>
            </p:txBody>
          </p:sp>
        </p:grpSp>
        <p:grpSp>
          <p:nvGrpSpPr>
            <p:cNvPr id="13" name="Группа 12">
              <a:extLst>
                <a:ext uri="{FF2B5EF4-FFF2-40B4-BE49-F238E27FC236}">
                  <a16:creationId xmlns:a16="http://schemas.microsoft.com/office/drawing/2014/main" id="{F7841CC0-32DD-5548-A69A-C5BB5B12D03F}"/>
                </a:ext>
              </a:extLst>
            </p:cNvPr>
            <p:cNvGrpSpPr/>
            <p:nvPr/>
          </p:nvGrpSpPr>
          <p:grpSpPr>
            <a:xfrm>
              <a:off x="2579230" y="6665666"/>
              <a:ext cx="9440662" cy="1311128"/>
              <a:chOff x="2607322" y="4581322"/>
              <a:chExt cx="9440662" cy="1311128"/>
            </a:xfrm>
          </p:grpSpPr>
          <p:grpSp>
            <p:nvGrpSpPr>
              <p:cNvPr id="14" name="Группа 13">
                <a:extLst>
                  <a:ext uri="{FF2B5EF4-FFF2-40B4-BE49-F238E27FC236}">
                    <a16:creationId xmlns:a16="http://schemas.microsoft.com/office/drawing/2014/main" id="{39DAA052-DEBD-814A-A63E-4067C164E5D2}"/>
                  </a:ext>
                </a:extLst>
              </p:cNvPr>
              <p:cNvGrpSpPr/>
              <p:nvPr/>
            </p:nvGrpSpPr>
            <p:grpSpPr>
              <a:xfrm>
                <a:off x="2607322" y="4625752"/>
                <a:ext cx="935998" cy="745859"/>
                <a:chOff x="2571068" y="4625752"/>
                <a:chExt cx="935998" cy="745859"/>
              </a:xfrm>
            </p:grpSpPr>
            <p:sp>
              <p:nvSpPr>
                <p:cNvPr id="16" name="Скругленный прямоугольник 15">
                  <a:extLst>
                    <a:ext uri="{FF2B5EF4-FFF2-40B4-BE49-F238E27FC236}">
                      <a16:creationId xmlns:a16="http://schemas.microsoft.com/office/drawing/2014/main" id="{810D6690-324A-CB4C-9194-9DD124ECC524}"/>
                    </a:ext>
                  </a:extLst>
                </p:cNvPr>
                <p:cNvSpPr/>
                <p:nvPr/>
              </p:nvSpPr>
              <p:spPr bwMode="auto">
                <a:xfrm>
                  <a:off x="2681166" y="4625752"/>
                  <a:ext cx="707748" cy="707748"/>
                </a:xfrm>
                <a:prstGeom prst="roundRect">
                  <a:avLst>
                    <a:gd name="adj" fmla="val 50000"/>
                  </a:avLst>
                </a:prstGeom>
                <a:solidFill>
                  <a:schemeClr val="accent3"/>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7" name="Text Box 3">
                  <a:extLst>
                    <a:ext uri="{FF2B5EF4-FFF2-40B4-BE49-F238E27FC236}">
                      <a16:creationId xmlns:a16="http://schemas.microsoft.com/office/drawing/2014/main" id="{4F65D1F2-421B-E843-81AB-D3C336C15411}"/>
                    </a:ext>
                  </a:extLst>
                </p:cNvPr>
                <p:cNvSpPr txBox="1">
                  <a:spLocks/>
                </p:cNvSpPr>
                <p:nvPr/>
              </p:nvSpPr>
              <p:spPr bwMode="auto">
                <a:xfrm>
                  <a:off x="2571068" y="4729986"/>
                  <a:ext cx="935998"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2200" dirty="0">
                      <a:solidFill>
                        <a:schemeClr val="bg1"/>
                      </a:solidFill>
                      <a:latin typeface="Barlow" pitchFamily="2" charset="0"/>
                      <a:ea typeface="Montserrat Semi" charset="0"/>
                      <a:cs typeface="Montserrat Semi" charset="0"/>
                      <a:sym typeface="Poppins Medium" charset="0"/>
                    </a:rPr>
                    <a:t>2</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grpSp>
          <p:sp>
            <p:nvSpPr>
              <p:cNvPr id="15" name="Rectangle 1">
                <a:extLst>
                  <a:ext uri="{FF2B5EF4-FFF2-40B4-BE49-F238E27FC236}">
                    <a16:creationId xmlns:a16="http://schemas.microsoft.com/office/drawing/2014/main" id="{06B5309F-0BC1-E445-87FD-8173B34FF1A5}"/>
                  </a:ext>
                </a:extLst>
              </p:cNvPr>
              <p:cNvSpPr>
                <a:spLocks noChangeArrowheads="1"/>
              </p:cNvSpPr>
              <p:nvPr/>
            </p:nvSpPr>
            <p:spPr bwMode="auto">
              <a:xfrm>
                <a:off x="3839072" y="4581322"/>
                <a:ext cx="8208912"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Беспроводная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локальная сеть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Wireless Local Area Network</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WLAN</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a:t>
                </a:r>
              </a:p>
            </p:txBody>
          </p:sp>
        </p:grpSp>
      </p:grpSp>
      <p:grpSp>
        <p:nvGrpSpPr>
          <p:cNvPr id="23" name="Группа 22">
            <a:extLst>
              <a:ext uri="{FF2B5EF4-FFF2-40B4-BE49-F238E27FC236}">
                <a16:creationId xmlns:a16="http://schemas.microsoft.com/office/drawing/2014/main" id="{B8C3349B-329A-5545-BFF8-1D9B9624797B}"/>
              </a:ext>
            </a:extLst>
          </p:cNvPr>
          <p:cNvGrpSpPr/>
          <p:nvPr/>
        </p:nvGrpSpPr>
        <p:grpSpPr>
          <a:xfrm>
            <a:off x="12768064" y="6031650"/>
            <a:ext cx="9440662" cy="3659814"/>
            <a:chOff x="2579230" y="4316980"/>
            <a:chExt cx="9440662" cy="3659814"/>
          </a:xfrm>
        </p:grpSpPr>
        <p:grpSp>
          <p:nvGrpSpPr>
            <p:cNvPr id="24" name="Группа 23">
              <a:extLst>
                <a:ext uri="{FF2B5EF4-FFF2-40B4-BE49-F238E27FC236}">
                  <a16:creationId xmlns:a16="http://schemas.microsoft.com/office/drawing/2014/main" id="{8D6F7B49-4FB4-0B40-9877-0AC1DC9BD0D6}"/>
                </a:ext>
              </a:extLst>
            </p:cNvPr>
            <p:cNvGrpSpPr/>
            <p:nvPr/>
          </p:nvGrpSpPr>
          <p:grpSpPr>
            <a:xfrm>
              <a:off x="2579230" y="4316980"/>
              <a:ext cx="9440662" cy="1222642"/>
              <a:chOff x="2607322" y="4581322"/>
              <a:chExt cx="9440662" cy="1222642"/>
            </a:xfrm>
          </p:grpSpPr>
          <p:grpSp>
            <p:nvGrpSpPr>
              <p:cNvPr id="36" name="Группа 35">
                <a:extLst>
                  <a:ext uri="{FF2B5EF4-FFF2-40B4-BE49-F238E27FC236}">
                    <a16:creationId xmlns:a16="http://schemas.microsoft.com/office/drawing/2014/main" id="{CC9ABEC9-6D64-7847-A856-359562D9E9B6}"/>
                  </a:ext>
                </a:extLst>
              </p:cNvPr>
              <p:cNvGrpSpPr/>
              <p:nvPr/>
            </p:nvGrpSpPr>
            <p:grpSpPr>
              <a:xfrm>
                <a:off x="2607322" y="4625752"/>
                <a:ext cx="935998" cy="745859"/>
                <a:chOff x="2571068" y="4625752"/>
                <a:chExt cx="935998" cy="745859"/>
              </a:xfrm>
            </p:grpSpPr>
            <p:sp>
              <p:nvSpPr>
                <p:cNvPr id="38" name="Скругленный прямоугольник 37">
                  <a:extLst>
                    <a:ext uri="{FF2B5EF4-FFF2-40B4-BE49-F238E27FC236}">
                      <a16:creationId xmlns:a16="http://schemas.microsoft.com/office/drawing/2014/main" id="{6F7CCE4C-16FC-3347-93DD-40946E8D7E39}"/>
                    </a:ext>
                  </a:extLst>
                </p:cNvPr>
                <p:cNvSpPr/>
                <p:nvPr/>
              </p:nvSpPr>
              <p:spPr bwMode="auto">
                <a:xfrm>
                  <a:off x="2681166" y="4625752"/>
                  <a:ext cx="707748" cy="707748"/>
                </a:xfrm>
                <a:prstGeom prst="roundRect">
                  <a:avLst>
                    <a:gd name="adj" fmla="val 50000"/>
                  </a:avLst>
                </a:prstGeom>
                <a:solidFill>
                  <a:schemeClr val="accent3"/>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9" name="Text Box 3">
                  <a:extLst>
                    <a:ext uri="{FF2B5EF4-FFF2-40B4-BE49-F238E27FC236}">
                      <a16:creationId xmlns:a16="http://schemas.microsoft.com/office/drawing/2014/main" id="{C62F0807-12DA-674B-B202-0F2813274E13}"/>
                    </a:ext>
                  </a:extLst>
                </p:cNvPr>
                <p:cNvSpPr txBox="1">
                  <a:spLocks/>
                </p:cNvSpPr>
                <p:nvPr/>
              </p:nvSpPr>
              <p:spPr bwMode="auto">
                <a:xfrm>
                  <a:off x="2571068" y="4729986"/>
                  <a:ext cx="935998"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2200" dirty="0">
                      <a:solidFill>
                        <a:schemeClr val="bg1"/>
                      </a:solidFill>
                      <a:latin typeface="Montserrat" pitchFamily="2" charset="0"/>
                      <a:ea typeface="Montserrat Semi" charset="0"/>
                      <a:cs typeface="Montserrat Semi" charset="0"/>
                      <a:sym typeface="Poppins Medium" charset="0"/>
                    </a:rPr>
                    <a:t>3</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grpSp>
          <p:sp>
            <p:nvSpPr>
              <p:cNvPr id="37" name="Rectangle 1">
                <a:extLst>
                  <a:ext uri="{FF2B5EF4-FFF2-40B4-BE49-F238E27FC236}">
                    <a16:creationId xmlns:a16="http://schemas.microsoft.com/office/drawing/2014/main" id="{90ADAA04-4DC4-B447-9A4C-0FC24C445F9F}"/>
                  </a:ext>
                </a:extLst>
              </p:cNvPr>
              <p:cNvSpPr>
                <a:spLocks noChangeArrowheads="1"/>
              </p:cNvSpPr>
              <p:nvPr/>
            </p:nvSpPr>
            <p:spPr bwMode="auto">
              <a:xfrm>
                <a:off x="3839072" y="4581322"/>
                <a:ext cx="8208912" cy="1222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Беспроводная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городская сеть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Wireless Metropolitan Area Network</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WMAN)</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grpSp>
          <p:nvGrpSpPr>
            <p:cNvPr id="25" name="Группа 24">
              <a:extLst>
                <a:ext uri="{FF2B5EF4-FFF2-40B4-BE49-F238E27FC236}">
                  <a16:creationId xmlns:a16="http://schemas.microsoft.com/office/drawing/2014/main" id="{8767BEB8-3267-094A-9BB8-FB896C72F98D}"/>
                </a:ext>
              </a:extLst>
            </p:cNvPr>
            <p:cNvGrpSpPr/>
            <p:nvPr/>
          </p:nvGrpSpPr>
          <p:grpSpPr>
            <a:xfrm>
              <a:off x="2579230" y="6665666"/>
              <a:ext cx="9440662" cy="1311128"/>
              <a:chOff x="2607322" y="4581322"/>
              <a:chExt cx="9440662" cy="1311128"/>
            </a:xfrm>
          </p:grpSpPr>
          <p:grpSp>
            <p:nvGrpSpPr>
              <p:cNvPr id="32" name="Группа 31">
                <a:extLst>
                  <a:ext uri="{FF2B5EF4-FFF2-40B4-BE49-F238E27FC236}">
                    <a16:creationId xmlns:a16="http://schemas.microsoft.com/office/drawing/2014/main" id="{AB11EF5C-9489-764D-A261-2524FA9097BC}"/>
                  </a:ext>
                </a:extLst>
              </p:cNvPr>
              <p:cNvGrpSpPr/>
              <p:nvPr/>
            </p:nvGrpSpPr>
            <p:grpSpPr>
              <a:xfrm>
                <a:off x="2607322" y="4625752"/>
                <a:ext cx="935998" cy="745859"/>
                <a:chOff x="2571068" y="4625752"/>
                <a:chExt cx="935998" cy="745859"/>
              </a:xfrm>
            </p:grpSpPr>
            <p:sp>
              <p:nvSpPr>
                <p:cNvPr id="34" name="Скругленный прямоугольник 33">
                  <a:extLst>
                    <a:ext uri="{FF2B5EF4-FFF2-40B4-BE49-F238E27FC236}">
                      <a16:creationId xmlns:a16="http://schemas.microsoft.com/office/drawing/2014/main" id="{727F23EA-E16D-E949-85EB-948639A09F87}"/>
                    </a:ext>
                  </a:extLst>
                </p:cNvPr>
                <p:cNvSpPr/>
                <p:nvPr/>
              </p:nvSpPr>
              <p:spPr bwMode="auto">
                <a:xfrm>
                  <a:off x="2681166" y="4625752"/>
                  <a:ext cx="707748" cy="707748"/>
                </a:xfrm>
                <a:prstGeom prst="roundRect">
                  <a:avLst>
                    <a:gd name="adj" fmla="val 50000"/>
                  </a:avLst>
                </a:prstGeom>
                <a:solidFill>
                  <a:schemeClr val="accent3"/>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5" name="Text Box 3">
                  <a:extLst>
                    <a:ext uri="{FF2B5EF4-FFF2-40B4-BE49-F238E27FC236}">
                      <a16:creationId xmlns:a16="http://schemas.microsoft.com/office/drawing/2014/main" id="{7CFBD487-B290-6748-B0A5-33D1ADACDAE0}"/>
                    </a:ext>
                  </a:extLst>
                </p:cNvPr>
                <p:cNvSpPr txBox="1">
                  <a:spLocks/>
                </p:cNvSpPr>
                <p:nvPr/>
              </p:nvSpPr>
              <p:spPr bwMode="auto">
                <a:xfrm>
                  <a:off x="2571068" y="4729986"/>
                  <a:ext cx="935998"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2200" dirty="0" smtClean="0">
                      <a:solidFill>
                        <a:schemeClr val="bg1"/>
                      </a:solidFill>
                      <a:latin typeface="Montserrat" pitchFamily="2" charset="0"/>
                      <a:ea typeface="Montserrat Semi" charset="0"/>
                      <a:cs typeface="Montserrat Semi" charset="0"/>
                      <a:sym typeface="Poppins Medium" charset="0"/>
                    </a:rPr>
                    <a:t>4</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grpSp>
          <p:sp>
            <p:nvSpPr>
              <p:cNvPr id="33" name="Rectangle 1">
                <a:extLst>
                  <a:ext uri="{FF2B5EF4-FFF2-40B4-BE49-F238E27FC236}">
                    <a16:creationId xmlns:a16="http://schemas.microsoft.com/office/drawing/2014/main" id="{B0FC188C-626D-4C4F-8015-822DD469DC45}"/>
                  </a:ext>
                </a:extLst>
              </p:cNvPr>
              <p:cNvSpPr>
                <a:spLocks noChangeArrowheads="1"/>
              </p:cNvSpPr>
              <p:nvPr/>
            </p:nvSpPr>
            <p:spPr bwMode="auto">
              <a:xfrm>
                <a:off x="3839072" y="4581322"/>
                <a:ext cx="8208912"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Беспроводная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глобальная сеть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Wireless Wide Area Network</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WWAN)</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grpSp>
      <p:sp>
        <p:nvSpPr>
          <p:cNvPr id="3" name="TextBox 2"/>
          <p:cNvSpPr txBox="1"/>
          <p:nvPr/>
        </p:nvSpPr>
        <p:spPr>
          <a:xfrm>
            <a:off x="2529025" y="4655198"/>
            <a:ext cx="19861335" cy="430887"/>
          </a:xfrm>
          <a:prstGeom prst="rect">
            <a:avLst/>
          </a:prstGeom>
          <a:noFill/>
        </p:spPr>
        <p:txBody>
          <a:bodyPr wrap="none" rtlCol="0">
            <a:spAutoFit/>
          </a:bodyPr>
          <a:lstStyle/>
          <a:p>
            <a:r>
              <a:rPr lang="ru-RU" sz="2200" dirty="0">
                <a:solidFill>
                  <a:srgbClr val="292829"/>
                </a:solidFill>
                <a:latin typeface="Barlow Medium" pitchFamily="2" charset="0"/>
                <a:ea typeface="Open Sans" panose="020B0606030504020204" pitchFamily="34" charset="0"/>
                <a:cs typeface="Open Sans" panose="020B0606030504020204" pitchFamily="34" charset="0"/>
              </a:rPr>
              <a:t>В зависимости от размеров физической зоны, связь в которой они способны обеспечить, беспроводные сети подразделяются на несколько категорий</a:t>
            </a: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ru-RU"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525907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Box 3">
            <a:extLst>
              <a:ext uri="{FF2B5EF4-FFF2-40B4-BE49-F238E27FC236}">
                <a16:creationId xmlns:a16="http://schemas.microsoft.com/office/drawing/2014/main" id="{007D5A8D-239E-8243-A9E6-7121CB72F793}"/>
              </a:ext>
            </a:extLst>
          </p:cNvPr>
          <p:cNvSpPr txBox="1">
            <a:spLocks/>
          </p:cNvSpPr>
          <p:nvPr/>
        </p:nvSpPr>
        <p:spPr bwMode="auto">
          <a:xfrm>
            <a:off x="2500705" y="3100197"/>
            <a:ext cx="8539167"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a:ea typeface="Montserrat Semi" charset="0"/>
                <a:cs typeface="Montserrat Semi" charset="0"/>
                <a:sym typeface="Poppins Medium" charset="0"/>
              </a:rPr>
              <a:t>Общая характеристика</a:t>
            </a:r>
            <a:endParaRPr lang="x-none" altLang="x-none" sz="8800" dirty="0">
              <a:solidFill>
                <a:schemeClr val="bg1"/>
              </a:solidFill>
              <a:latin typeface="Barlow Light"/>
              <a:ea typeface="Montserrat Semi" charset="0"/>
              <a:cs typeface="Montserrat Semi" charset="0"/>
              <a:sym typeface="Poppins Medium" charset="0"/>
            </a:endParaRPr>
          </a:p>
        </p:txBody>
      </p:sp>
      <p:sp>
        <p:nvSpPr>
          <p:cNvPr id="16388" name="Rectangle 1">
            <a:extLst>
              <a:ext uri="{FF2B5EF4-FFF2-40B4-BE49-F238E27FC236}">
                <a16:creationId xmlns:a16="http://schemas.microsoft.com/office/drawing/2014/main" id="{5560FC2A-2DEC-6A45-AF17-89681D33DC74}"/>
              </a:ext>
            </a:extLst>
          </p:cNvPr>
          <p:cNvSpPr>
            <a:spLocks noChangeArrowheads="1"/>
          </p:cNvSpPr>
          <p:nvPr/>
        </p:nvSpPr>
        <p:spPr bwMode="auto">
          <a:xfrm>
            <a:off x="2490093" y="6567615"/>
            <a:ext cx="8837613" cy="302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Беспроводная локальная сеть (англ.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Wireless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Local</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Area</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Network</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Wireless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LAN; WLAN) — локальная сеть, построенная на основе беспроводных технологий</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en-US" dirty="0" smtClean="0"/>
              <a:t>	</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Большинство современных WLAN основаны на стандартах IEEE 802.11 и продаются под торговой маркой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8" name="Группа 27">
            <a:extLst>
              <a:ext uri="{FF2B5EF4-FFF2-40B4-BE49-F238E27FC236}">
                <a16:creationId xmlns:a16="http://schemas.microsoft.com/office/drawing/2014/main" id="{5900F777-19C6-1441-BE61-F536D81B1035}"/>
              </a:ext>
            </a:extLst>
          </p:cNvPr>
          <p:cNvGrpSpPr/>
          <p:nvPr/>
        </p:nvGrpSpPr>
        <p:grpSpPr>
          <a:xfrm>
            <a:off x="1534816" y="1889448"/>
            <a:ext cx="6662154" cy="1244401"/>
            <a:chOff x="1797513" y="1000371"/>
            <a:chExt cx="6662154" cy="1244401"/>
          </a:xfrm>
        </p:grpSpPr>
        <p:sp>
          <p:nvSpPr>
            <p:cNvPr id="29" name="Фигура">
              <a:extLst>
                <a:ext uri="{FF2B5EF4-FFF2-40B4-BE49-F238E27FC236}">
                  <a16:creationId xmlns:a16="http://schemas.microsoft.com/office/drawing/2014/main" id="{15D995F3-6B29-764E-A37A-71F0AF714C5F}"/>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0" name="Text Box 2">
              <a:extLst>
                <a:ext uri="{FF2B5EF4-FFF2-40B4-BE49-F238E27FC236}">
                  <a16:creationId xmlns:a16="http://schemas.microsoft.com/office/drawing/2014/main" id="{C44ED485-E72A-AA48-940A-0FB52E7B634D}"/>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nvGrpSpPr>
          <p:cNvPr id="2" name="Группа 1">
            <a:extLst>
              <a:ext uri="{FF2B5EF4-FFF2-40B4-BE49-F238E27FC236}">
                <a16:creationId xmlns:a16="http://schemas.microsoft.com/office/drawing/2014/main" id="{536652AB-6FCF-8A42-9233-EE440CC36946}"/>
              </a:ext>
            </a:extLst>
          </p:cNvPr>
          <p:cNvGrpSpPr/>
          <p:nvPr/>
        </p:nvGrpSpPr>
        <p:grpSpPr>
          <a:xfrm>
            <a:off x="14352240" y="1871918"/>
            <a:ext cx="7551737" cy="9369425"/>
            <a:chOff x="14352240" y="1871918"/>
            <a:chExt cx="7551737" cy="9369425"/>
          </a:xfrm>
        </p:grpSpPr>
        <p:grpSp>
          <p:nvGrpSpPr>
            <p:cNvPr id="39" name="Group 30">
              <a:extLst>
                <a:ext uri="{FF2B5EF4-FFF2-40B4-BE49-F238E27FC236}">
                  <a16:creationId xmlns:a16="http://schemas.microsoft.com/office/drawing/2014/main" id="{C3922B70-EE5E-A94E-8175-AFEB0A202A86}"/>
                </a:ext>
              </a:extLst>
            </p:cNvPr>
            <p:cNvGrpSpPr>
              <a:grpSpLocks/>
            </p:cNvGrpSpPr>
            <p:nvPr/>
          </p:nvGrpSpPr>
          <p:grpSpPr bwMode="auto">
            <a:xfrm>
              <a:off x="15004711" y="3417726"/>
              <a:ext cx="6899266" cy="6204781"/>
              <a:chOff x="0" y="0"/>
              <a:chExt cx="6900130" cy="6204562"/>
            </a:xfrm>
            <a:solidFill>
              <a:schemeClr val="accent1"/>
            </a:solidFill>
          </p:grpSpPr>
          <p:sp>
            <p:nvSpPr>
              <p:cNvPr id="51" name="AutoShape 31">
                <a:extLst>
                  <a:ext uri="{FF2B5EF4-FFF2-40B4-BE49-F238E27FC236}">
                    <a16:creationId xmlns:a16="http://schemas.microsoft.com/office/drawing/2014/main" id="{C2FD6BE5-AFA6-A64F-B345-DE2402D31E91}"/>
                  </a:ext>
                </a:extLst>
              </p:cNvPr>
              <p:cNvSpPr>
                <a:spLocks/>
              </p:cNvSpPr>
              <p:nvPr/>
            </p:nvSpPr>
            <p:spPr bwMode="auto">
              <a:xfrm>
                <a:off x="-9" y="-2758"/>
                <a:ext cx="6900139" cy="1139785"/>
              </a:xfrm>
              <a:custGeom>
                <a:avLst/>
                <a:gdLst>
                  <a:gd name="T0" fmla="*/ 3450070 w 21600"/>
                  <a:gd name="T1" fmla="*/ 569893 h 21600"/>
                  <a:gd name="T2" fmla="*/ 3450070 w 21600"/>
                  <a:gd name="T3" fmla="*/ 569893 h 21600"/>
                  <a:gd name="T4" fmla="*/ 3450070 w 21600"/>
                  <a:gd name="T5" fmla="*/ 569893 h 21600"/>
                  <a:gd name="T6" fmla="*/ 3450070 w 21600"/>
                  <a:gd name="T7" fmla="*/ 5698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783" y="21600"/>
                    </a:lnTo>
                    <a:lnTo>
                      <a:pt x="19817"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2" name="AutoShape 32">
                <a:extLst>
                  <a:ext uri="{FF2B5EF4-FFF2-40B4-BE49-F238E27FC236}">
                    <a16:creationId xmlns:a16="http://schemas.microsoft.com/office/drawing/2014/main" id="{F8C2BA91-6522-884C-8FB7-9F51E52A54AB}"/>
                  </a:ext>
                </a:extLst>
              </p:cNvPr>
              <p:cNvSpPr>
                <a:spLocks/>
              </p:cNvSpPr>
              <p:nvPr/>
            </p:nvSpPr>
            <p:spPr bwMode="auto">
              <a:xfrm>
                <a:off x="657298" y="1311646"/>
                <a:ext cx="5585524" cy="1084225"/>
              </a:xfrm>
              <a:custGeom>
                <a:avLst/>
                <a:gdLst>
                  <a:gd name="T0" fmla="*/ 2792762 w 21600"/>
                  <a:gd name="T1" fmla="*/ 542113 h 21600"/>
                  <a:gd name="T2" fmla="*/ 2792762 w 21600"/>
                  <a:gd name="T3" fmla="*/ 542113 h 21600"/>
                  <a:gd name="T4" fmla="*/ 2792762 w 21600"/>
                  <a:gd name="T5" fmla="*/ 542113 h 21600"/>
                  <a:gd name="T6" fmla="*/ 2792762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096" y="21600"/>
                    </a:lnTo>
                    <a:lnTo>
                      <a:pt x="19504"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3" name="AutoShape 33">
                <a:extLst>
                  <a:ext uri="{FF2B5EF4-FFF2-40B4-BE49-F238E27FC236}">
                    <a16:creationId xmlns:a16="http://schemas.microsoft.com/office/drawing/2014/main" id="{C06D8023-BC6F-0E4D-BED9-2646290ABB16}"/>
                  </a:ext>
                </a:extLst>
              </p:cNvPr>
              <p:cNvSpPr>
                <a:spLocks/>
              </p:cNvSpPr>
              <p:nvPr/>
            </p:nvSpPr>
            <p:spPr bwMode="auto">
              <a:xfrm>
                <a:off x="1286027" y="2568901"/>
                <a:ext cx="4328067" cy="1085812"/>
              </a:xfrm>
              <a:custGeom>
                <a:avLst/>
                <a:gdLst>
                  <a:gd name="T0" fmla="*/ 2164034 w 21600"/>
                  <a:gd name="T1" fmla="*/ 542906 h 21600"/>
                  <a:gd name="T2" fmla="*/ 2164034 w 21600"/>
                  <a:gd name="T3" fmla="*/ 542906 h 21600"/>
                  <a:gd name="T4" fmla="*/ 2164034 w 21600"/>
                  <a:gd name="T5" fmla="*/ 542906 h 21600"/>
                  <a:gd name="T6" fmla="*/ 2164034 w 21600"/>
                  <a:gd name="T7" fmla="*/ 5429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706" y="21600"/>
                    </a:lnTo>
                    <a:lnTo>
                      <a:pt x="18894"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4" name="AutoShape 34">
                <a:extLst>
                  <a:ext uri="{FF2B5EF4-FFF2-40B4-BE49-F238E27FC236}">
                    <a16:creationId xmlns:a16="http://schemas.microsoft.com/office/drawing/2014/main" id="{C5C2E658-04BE-A341-8E83-41DCAA916B9F}"/>
                  </a:ext>
                </a:extLst>
              </p:cNvPr>
              <p:cNvSpPr>
                <a:spLocks/>
              </p:cNvSpPr>
              <p:nvPr/>
            </p:nvSpPr>
            <p:spPr bwMode="auto">
              <a:xfrm>
                <a:off x="2543484" y="5088175"/>
                <a:ext cx="1813152" cy="1115973"/>
              </a:xfrm>
              <a:custGeom>
                <a:avLst/>
                <a:gdLst>
                  <a:gd name="T0" fmla="*/ 906576 w 21600"/>
                  <a:gd name="T1" fmla="*/ 557987 h 21600"/>
                  <a:gd name="T2" fmla="*/ 906576 w 21600"/>
                  <a:gd name="T3" fmla="*/ 557987 h 21600"/>
                  <a:gd name="T4" fmla="*/ 906576 w 21600"/>
                  <a:gd name="T5" fmla="*/ 557987 h 21600"/>
                  <a:gd name="T6" fmla="*/ 906576 w 21600"/>
                  <a:gd name="T7" fmla="*/ 55798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6654" y="21600"/>
                    </a:lnTo>
                    <a:lnTo>
                      <a:pt x="14946"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5" name="AutoShape 35">
                <a:extLst>
                  <a:ext uri="{FF2B5EF4-FFF2-40B4-BE49-F238E27FC236}">
                    <a16:creationId xmlns:a16="http://schemas.microsoft.com/office/drawing/2014/main" id="{411B5144-9EF3-4141-AE0C-B53037BFAD05}"/>
                  </a:ext>
                </a:extLst>
              </p:cNvPr>
              <p:cNvSpPr>
                <a:spLocks/>
              </p:cNvSpPr>
              <p:nvPr/>
            </p:nvSpPr>
            <p:spPr bwMode="auto">
              <a:xfrm>
                <a:off x="1914756" y="3829332"/>
                <a:ext cx="3070609" cy="1084225"/>
              </a:xfrm>
              <a:custGeom>
                <a:avLst/>
                <a:gdLst>
                  <a:gd name="T0" fmla="*/ 1535305 w 21600"/>
                  <a:gd name="T1" fmla="*/ 542113 h 21600"/>
                  <a:gd name="T2" fmla="*/ 1535305 w 21600"/>
                  <a:gd name="T3" fmla="*/ 542113 h 21600"/>
                  <a:gd name="T4" fmla="*/ 1535305 w 21600"/>
                  <a:gd name="T5" fmla="*/ 542113 h 21600"/>
                  <a:gd name="T6" fmla="*/ 1535305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3812" y="21600"/>
                    </a:lnTo>
                    <a:lnTo>
                      <a:pt x="17788"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grpSp>
        <p:grpSp>
          <p:nvGrpSpPr>
            <p:cNvPr id="40" name="Group 36">
              <a:extLst>
                <a:ext uri="{FF2B5EF4-FFF2-40B4-BE49-F238E27FC236}">
                  <a16:creationId xmlns:a16="http://schemas.microsoft.com/office/drawing/2014/main" id="{09AADF7A-CB09-C246-A29D-1E12F293FD29}"/>
                </a:ext>
              </a:extLst>
            </p:cNvPr>
            <p:cNvGrpSpPr>
              <a:grpSpLocks/>
            </p:cNvGrpSpPr>
            <p:nvPr/>
          </p:nvGrpSpPr>
          <p:grpSpPr bwMode="auto">
            <a:xfrm>
              <a:off x="14352240" y="3417726"/>
              <a:ext cx="6899265" cy="6204781"/>
              <a:chOff x="0" y="0"/>
              <a:chExt cx="6900130" cy="6204562"/>
            </a:xfrm>
          </p:grpSpPr>
          <p:sp>
            <p:nvSpPr>
              <p:cNvPr id="46" name="AutoShape 37">
                <a:extLst>
                  <a:ext uri="{FF2B5EF4-FFF2-40B4-BE49-F238E27FC236}">
                    <a16:creationId xmlns:a16="http://schemas.microsoft.com/office/drawing/2014/main" id="{82D8EF01-FE3E-CD4D-BCF7-BBD481611148}"/>
                  </a:ext>
                </a:extLst>
              </p:cNvPr>
              <p:cNvSpPr>
                <a:spLocks/>
              </p:cNvSpPr>
              <p:nvPr/>
            </p:nvSpPr>
            <p:spPr bwMode="auto">
              <a:xfrm>
                <a:off x="0" y="-2758"/>
                <a:ext cx="6900140" cy="1139785"/>
              </a:xfrm>
              <a:custGeom>
                <a:avLst/>
                <a:gdLst>
                  <a:gd name="T0" fmla="*/ 3450070 w 21600"/>
                  <a:gd name="T1" fmla="*/ 569893 h 21600"/>
                  <a:gd name="T2" fmla="*/ 3450070 w 21600"/>
                  <a:gd name="T3" fmla="*/ 569893 h 21600"/>
                  <a:gd name="T4" fmla="*/ 3450070 w 21600"/>
                  <a:gd name="T5" fmla="*/ 569893 h 21600"/>
                  <a:gd name="T6" fmla="*/ 3450070 w 21600"/>
                  <a:gd name="T7" fmla="*/ 5698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783" y="21600"/>
                    </a:lnTo>
                    <a:lnTo>
                      <a:pt x="19817"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47" name="AutoShape 38">
                <a:extLst>
                  <a:ext uri="{FF2B5EF4-FFF2-40B4-BE49-F238E27FC236}">
                    <a16:creationId xmlns:a16="http://schemas.microsoft.com/office/drawing/2014/main" id="{D7847AF6-83E7-6F40-BEE7-663C330302AC}"/>
                  </a:ext>
                </a:extLst>
              </p:cNvPr>
              <p:cNvSpPr>
                <a:spLocks/>
              </p:cNvSpPr>
              <p:nvPr/>
            </p:nvSpPr>
            <p:spPr bwMode="auto">
              <a:xfrm>
                <a:off x="657307" y="1311646"/>
                <a:ext cx="5585525" cy="1084225"/>
              </a:xfrm>
              <a:custGeom>
                <a:avLst/>
                <a:gdLst>
                  <a:gd name="T0" fmla="*/ 2792763 w 21600"/>
                  <a:gd name="T1" fmla="*/ 542113 h 21600"/>
                  <a:gd name="T2" fmla="*/ 2792763 w 21600"/>
                  <a:gd name="T3" fmla="*/ 542113 h 21600"/>
                  <a:gd name="T4" fmla="*/ 2792763 w 21600"/>
                  <a:gd name="T5" fmla="*/ 542113 h 21600"/>
                  <a:gd name="T6" fmla="*/ 2792763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096" y="21600"/>
                    </a:lnTo>
                    <a:lnTo>
                      <a:pt x="19504"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48" name="AutoShape 39">
                <a:extLst>
                  <a:ext uri="{FF2B5EF4-FFF2-40B4-BE49-F238E27FC236}">
                    <a16:creationId xmlns:a16="http://schemas.microsoft.com/office/drawing/2014/main" id="{D7D4219A-6601-9448-8488-80D36D65F302}"/>
                  </a:ext>
                </a:extLst>
              </p:cNvPr>
              <p:cNvSpPr>
                <a:spLocks/>
              </p:cNvSpPr>
              <p:nvPr/>
            </p:nvSpPr>
            <p:spPr bwMode="auto">
              <a:xfrm>
                <a:off x="1286036" y="2568901"/>
                <a:ext cx="4328068" cy="1085812"/>
              </a:xfrm>
              <a:custGeom>
                <a:avLst/>
                <a:gdLst>
                  <a:gd name="T0" fmla="*/ 2164034 w 21600"/>
                  <a:gd name="T1" fmla="*/ 542906 h 21600"/>
                  <a:gd name="T2" fmla="*/ 2164034 w 21600"/>
                  <a:gd name="T3" fmla="*/ 542906 h 21600"/>
                  <a:gd name="T4" fmla="*/ 2164034 w 21600"/>
                  <a:gd name="T5" fmla="*/ 542906 h 21600"/>
                  <a:gd name="T6" fmla="*/ 2164034 w 21600"/>
                  <a:gd name="T7" fmla="*/ 5429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706" y="21600"/>
                    </a:lnTo>
                    <a:lnTo>
                      <a:pt x="18894" y="21600"/>
                    </a:lnTo>
                    <a:lnTo>
                      <a:pt x="21600" y="0"/>
                    </a:lnTo>
                    <a:lnTo>
                      <a:pt x="0" y="0"/>
                    </a:ln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49" name="AutoShape 40">
                <a:extLst>
                  <a:ext uri="{FF2B5EF4-FFF2-40B4-BE49-F238E27FC236}">
                    <a16:creationId xmlns:a16="http://schemas.microsoft.com/office/drawing/2014/main" id="{903583BA-1601-3845-8C64-A2F30130CEBC}"/>
                  </a:ext>
                </a:extLst>
              </p:cNvPr>
              <p:cNvSpPr>
                <a:spLocks/>
              </p:cNvSpPr>
              <p:nvPr/>
            </p:nvSpPr>
            <p:spPr bwMode="auto">
              <a:xfrm>
                <a:off x="2543494" y="5088175"/>
                <a:ext cx="1813152" cy="1115973"/>
              </a:xfrm>
              <a:custGeom>
                <a:avLst/>
                <a:gdLst>
                  <a:gd name="T0" fmla="*/ 906576 w 21600"/>
                  <a:gd name="T1" fmla="*/ 557987 h 21600"/>
                  <a:gd name="T2" fmla="*/ 906576 w 21600"/>
                  <a:gd name="T3" fmla="*/ 557987 h 21600"/>
                  <a:gd name="T4" fmla="*/ 906576 w 21600"/>
                  <a:gd name="T5" fmla="*/ 557987 h 21600"/>
                  <a:gd name="T6" fmla="*/ 906576 w 21600"/>
                  <a:gd name="T7" fmla="*/ 55798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6654" y="21600"/>
                    </a:lnTo>
                    <a:lnTo>
                      <a:pt x="14946"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0" name="AutoShape 41">
                <a:extLst>
                  <a:ext uri="{FF2B5EF4-FFF2-40B4-BE49-F238E27FC236}">
                    <a16:creationId xmlns:a16="http://schemas.microsoft.com/office/drawing/2014/main" id="{EA7DA7FD-A5F3-E14F-B40F-9EDE90B37385}"/>
                  </a:ext>
                </a:extLst>
              </p:cNvPr>
              <p:cNvSpPr>
                <a:spLocks/>
              </p:cNvSpPr>
              <p:nvPr/>
            </p:nvSpPr>
            <p:spPr bwMode="auto">
              <a:xfrm>
                <a:off x="1914765" y="3829332"/>
                <a:ext cx="3070610" cy="1084225"/>
              </a:xfrm>
              <a:custGeom>
                <a:avLst/>
                <a:gdLst>
                  <a:gd name="T0" fmla="*/ 1535305 w 21600"/>
                  <a:gd name="T1" fmla="*/ 542113 h 21600"/>
                  <a:gd name="T2" fmla="*/ 1535305 w 21600"/>
                  <a:gd name="T3" fmla="*/ 542113 h 21600"/>
                  <a:gd name="T4" fmla="*/ 1535305 w 21600"/>
                  <a:gd name="T5" fmla="*/ 542113 h 21600"/>
                  <a:gd name="T6" fmla="*/ 1535305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3812" y="21600"/>
                    </a:lnTo>
                    <a:lnTo>
                      <a:pt x="17788"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grpSp>
        <p:sp>
          <p:nvSpPr>
            <p:cNvPr id="21" name="AutoShape 85">
              <a:extLst>
                <a:ext uri="{FF2B5EF4-FFF2-40B4-BE49-F238E27FC236}">
                  <a16:creationId xmlns:a16="http://schemas.microsoft.com/office/drawing/2014/main" id="{83304E90-4CA3-4F45-B78B-D61CF4843EAF}"/>
                </a:ext>
              </a:extLst>
            </p:cNvPr>
            <p:cNvSpPr>
              <a:spLocks/>
            </p:cNvSpPr>
            <p:nvPr/>
          </p:nvSpPr>
          <p:spPr bwMode="auto">
            <a:xfrm rot="5400000">
              <a:off x="17251015" y="10158668"/>
              <a:ext cx="1082675" cy="1082675"/>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23" name="AutoShape 95">
              <a:extLst>
                <a:ext uri="{FF2B5EF4-FFF2-40B4-BE49-F238E27FC236}">
                  <a16:creationId xmlns:a16="http://schemas.microsoft.com/office/drawing/2014/main" id="{D3A599DF-8766-BA45-9546-190C9A75E6F7}"/>
                </a:ext>
              </a:extLst>
            </p:cNvPr>
            <p:cNvSpPr>
              <a:spLocks/>
            </p:cNvSpPr>
            <p:nvPr/>
          </p:nvSpPr>
          <p:spPr bwMode="auto">
            <a:xfrm rot="5400000">
              <a:off x="15214252" y="1871918"/>
              <a:ext cx="1082675" cy="1082675"/>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24" name="AutoShape 96">
              <a:extLst>
                <a:ext uri="{FF2B5EF4-FFF2-40B4-BE49-F238E27FC236}">
                  <a16:creationId xmlns:a16="http://schemas.microsoft.com/office/drawing/2014/main" id="{09F6E301-FD6A-B542-ADE7-7CED705506CB}"/>
                </a:ext>
              </a:extLst>
            </p:cNvPr>
            <p:cNvSpPr>
              <a:spLocks/>
            </p:cNvSpPr>
            <p:nvPr/>
          </p:nvSpPr>
          <p:spPr bwMode="auto">
            <a:xfrm rot="5400000">
              <a:off x="17250221" y="1872712"/>
              <a:ext cx="1082675" cy="1081087"/>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25" name="AutoShape 97">
              <a:extLst>
                <a:ext uri="{FF2B5EF4-FFF2-40B4-BE49-F238E27FC236}">
                  <a16:creationId xmlns:a16="http://schemas.microsoft.com/office/drawing/2014/main" id="{0402D76A-0B8A-044D-96AC-A80069870560}"/>
                </a:ext>
              </a:extLst>
            </p:cNvPr>
            <p:cNvSpPr>
              <a:spLocks/>
            </p:cNvSpPr>
            <p:nvPr/>
          </p:nvSpPr>
          <p:spPr bwMode="auto">
            <a:xfrm rot="5400000">
              <a:off x="19286190" y="1871918"/>
              <a:ext cx="1082675" cy="1082675"/>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56" name="Text Box 3">
              <a:extLst>
                <a:ext uri="{FF2B5EF4-FFF2-40B4-BE49-F238E27FC236}">
                  <a16:creationId xmlns:a16="http://schemas.microsoft.com/office/drawing/2014/main" id="{17D58689-5309-5E47-BA58-2BBBD6933EA4}"/>
                </a:ext>
              </a:extLst>
            </p:cNvPr>
            <p:cNvSpPr txBox="1">
              <a:spLocks/>
            </p:cNvSpPr>
            <p:nvPr/>
          </p:nvSpPr>
          <p:spPr bwMode="auto">
            <a:xfrm>
              <a:off x="16770915" y="3656322"/>
              <a:ext cx="2041286"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Montserrat" pitchFamily="2" charset="0"/>
                  <a:ea typeface="Montserrat Semi" charset="0"/>
                  <a:cs typeface="Montserrat Semi" charset="0"/>
                  <a:sym typeface="Poppins Medium" charset="0"/>
                </a:rPr>
                <a:t>WWAN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sp>
          <p:nvSpPr>
            <p:cNvPr id="57" name="Text Box 3">
              <a:extLst>
                <a:ext uri="{FF2B5EF4-FFF2-40B4-BE49-F238E27FC236}">
                  <a16:creationId xmlns:a16="http://schemas.microsoft.com/office/drawing/2014/main" id="{060EEC6B-A141-0142-9421-967C05322AEC}"/>
                </a:ext>
              </a:extLst>
            </p:cNvPr>
            <p:cNvSpPr txBox="1">
              <a:spLocks/>
            </p:cNvSpPr>
            <p:nvPr/>
          </p:nvSpPr>
          <p:spPr bwMode="auto">
            <a:xfrm>
              <a:off x="16781234" y="5022907"/>
              <a:ext cx="2041286"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Barlow" pitchFamily="2" charset="0"/>
                  <a:ea typeface="Montserrat Semi" charset="0"/>
                  <a:cs typeface="Montserrat Semi" charset="0"/>
                  <a:sym typeface="Poppins Medium" charset="0"/>
                </a:rPr>
                <a:t>WMAN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sp>
          <p:nvSpPr>
            <p:cNvPr id="58" name="Text Box 3">
              <a:extLst>
                <a:ext uri="{FF2B5EF4-FFF2-40B4-BE49-F238E27FC236}">
                  <a16:creationId xmlns:a16="http://schemas.microsoft.com/office/drawing/2014/main" id="{FC556D22-CEBB-BB42-9C75-99221995B62A}"/>
                </a:ext>
              </a:extLst>
            </p:cNvPr>
            <p:cNvSpPr txBox="1">
              <a:spLocks/>
            </p:cNvSpPr>
            <p:nvPr/>
          </p:nvSpPr>
          <p:spPr bwMode="auto">
            <a:xfrm>
              <a:off x="17333878" y="6334684"/>
              <a:ext cx="935998"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Barlow" pitchFamily="2" charset="0"/>
                  <a:ea typeface="Montserrat Semi" charset="0"/>
                  <a:cs typeface="Montserrat Semi" charset="0"/>
                  <a:sym typeface="Poppins Medium" charset="0"/>
                </a:rPr>
                <a:t>WLAN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sp>
          <p:nvSpPr>
            <p:cNvPr id="59" name="Text Box 3">
              <a:extLst>
                <a:ext uri="{FF2B5EF4-FFF2-40B4-BE49-F238E27FC236}">
                  <a16:creationId xmlns:a16="http://schemas.microsoft.com/office/drawing/2014/main" id="{27CDFF26-8BA9-7F48-9E7B-6DBCB435F32D}"/>
                </a:ext>
              </a:extLst>
            </p:cNvPr>
            <p:cNvSpPr txBox="1">
              <a:spLocks/>
            </p:cNvSpPr>
            <p:nvPr/>
          </p:nvSpPr>
          <p:spPr bwMode="auto">
            <a:xfrm>
              <a:off x="17333878" y="7468511"/>
              <a:ext cx="935998"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Barlow" pitchFamily="2" charset="0"/>
                  <a:ea typeface="Montserrat Semi" charset="0"/>
                  <a:cs typeface="Montserrat Semi" charset="0"/>
                  <a:sym typeface="Poppins Medium" charset="0"/>
                </a:rPr>
                <a:t>WPAN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grpSp>
      <p:sp>
        <p:nvSpPr>
          <p:cNvPr id="4" name="Номер слайда 3"/>
          <p:cNvSpPr>
            <a:spLocks noGrp="1"/>
          </p:cNvSpPr>
          <p:nvPr>
            <p:ph type="sldNum" sz="quarter" idx="19"/>
          </p:nvPr>
        </p:nvSpPr>
        <p:spPr/>
        <p:txBody>
          <a:bodyPr/>
          <a:lstStyle/>
          <a:p>
            <a:pPr>
              <a:defRPr/>
            </a:pPr>
            <a:fld id="{495FC7DF-7707-9845-8231-4E91938DA915}" type="slidenum">
              <a:rPr lang="x-none" altLang="x-none" smtClean="0"/>
              <a:pPr>
                <a:defRPr/>
              </a:pPr>
              <a:t>30</a:t>
            </a:fld>
            <a:endParaRPr lang="x-none" altLang="x-none"/>
          </a:p>
        </p:txBody>
      </p:sp>
    </p:spTree>
    <p:extLst>
      <p:ext uri="{BB962C8B-B14F-4D97-AF65-F5344CB8AC3E}">
        <p14:creationId xmlns:p14="http://schemas.microsoft.com/office/powerpoint/2010/main" val="1285454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9245984" y="9790113"/>
            <a:ext cx="5892032" cy="3925887"/>
          </a:xfrm>
        </p:spPr>
      </p:pic>
      <p:sp>
        <p:nvSpPr>
          <p:cNvPr id="22" name="Text Box 3">
            <a:extLst>
              <a:ext uri="{FF2B5EF4-FFF2-40B4-BE49-F238E27FC236}">
                <a16:creationId xmlns:a16="http://schemas.microsoft.com/office/drawing/2014/main" id="{B86A8017-26B3-134D-AC06-6793D34BF5C9}"/>
              </a:ext>
            </a:extLst>
          </p:cNvPr>
          <p:cNvSpPr txBox="1">
            <a:spLocks/>
          </p:cNvSpPr>
          <p:nvPr/>
        </p:nvSpPr>
        <p:spPr bwMode="auto">
          <a:xfrm>
            <a:off x="2716729" y="2812165"/>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Технология</a:t>
            </a:r>
            <a:endParaRPr lang="en-US" altLang="x-none" sz="8800" dirty="0" smtClean="0">
              <a:solidFill>
                <a:schemeClr val="bg1"/>
              </a:solidFill>
              <a:latin typeface="Barlow Light" pitchFamily="2" charset="0"/>
              <a:ea typeface="Montserrat Semi" charset="0"/>
              <a:cs typeface="Montserrat Semi" charset="0"/>
              <a:sym typeface="Poppins Medium" charset="0"/>
            </a:endParaRPr>
          </a:p>
          <a:p>
            <a:pPr eaLnBrk="1">
              <a:defRPr/>
            </a:pPr>
            <a:r>
              <a:rPr lang="en-US" altLang="x-none" sz="8800" dirty="0" smtClean="0">
                <a:solidFill>
                  <a:schemeClr val="bg1"/>
                </a:solidFill>
                <a:latin typeface="Barlow Light" pitchFamily="2" charset="0"/>
                <a:ea typeface="Montserrat Semi" charset="0"/>
                <a:cs typeface="Montserrat Semi" charset="0"/>
                <a:sym typeface="Poppins Medium" charset="0"/>
              </a:rPr>
              <a:t>Wi-Fi</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24" name="Rectangle 1">
            <a:extLst>
              <a:ext uri="{FF2B5EF4-FFF2-40B4-BE49-F238E27FC236}">
                <a16:creationId xmlns:a16="http://schemas.microsoft.com/office/drawing/2014/main" id="{4EAFDFA3-338E-454F-B4FB-0500CD9FA186}"/>
              </a:ext>
            </a:extLst>
          </p:cNvPr>
          <p:cNvSpPr>
            <a:spLocks noChangeArrowheads="1"/>
          </p:cNvSpPr>
          <p:nvPr/>
        </p:nvSpPr>
        <p:spPr bwMode="auto">
          <a:xfrm>
            <a:off x="2706117" y="5905964"/>
            <a:ext cx="1971101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(англ.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Wireless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Fidelity</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беспроводная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точность» )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торговая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марка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Alliance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для беспроводных сетей на базе стандарта IEEE 802.11</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Под данной аббревиатурой в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настоящее время развивается целое семейство стандартов передачи цифровых потоков данных по радиоканалам</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Любое оборудование, соответствующее стандарту IEEE 802.11, может быть протестировано в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Alliance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 получить соответствующий сертификат и право нанесения логотипа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5" name="Группа 24">
            <a:extLst>
              <a:ext uri="{FF2B5EF4-FFF2-40B4-BE49-F238E27FC236}">
                <a16:creationId xmlns:a16="http://schemas.microsoft.com/office/drawing/2014/main" id="{9284CF21-40D2-D545-8C27-D6BC0FC10694}"/>
              </a:ext>
            </a:extLst>
          </p:cNvPr>
          <p:cNvGrpSpPr/>
          <p:nvPr/>
        </p:nvGrpSpPr>
        <p:grpSpPr>
          <a:xfrm>
            <a:off x="1750840" y="1601416"/>
            <a:ext cx="6662154" cy="1244401"/>
            <a:chOff x="1797513" y="1000371"/>
            <a:chExt cx="6662154" cy="1244401"/>
          </a:xfrm>
        </p:grpSpPr>
        <p:sp>
          <p:nvSpPr>
            <p:cNvPr id="26"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spTree>
    <p:extLst>
      <p:ext uri="{BB962C8B-B14F-4D97-AF65-F5344CB8AC3E}">
        <p14:creationId xmlns:p14="http://schemas.microsoft.com/office/powerpoint/2010/main" val="2831588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 name="Фигура">
            <a:extLst>
              <a:ext uri="{FF2B5EF4-FFF2-40B4-BE49-F238E27FC236}">
                <a16:creationId xmlns:a16="http://schemas.microsoft.com/office/drawing/2014/main" id="{62A06C80-BE52-6244-9153-F4850D4FA2F8}"/>
              </a:ext>
            </a:extLst>
          </p:cNvPr>
          <p:cNvSpPr/>
          <p:nvPr/>
        </p:nvSpPr>
        <p:spPr>
          <a:xfrm>
            <a:off x="17988047" y="2994217"/>
            <a:ext cx="2166211" cy="1339516"/>
          </a:xfrm>
          <a:custGeom>
            <a:avLst/>
            <a:gdLst/>
            <a:ahLst/>
            <a:cxnLst>
              <a:cxn ang="0">
                <a:pos x="wd2" y="hd2"/>
              </a:cxn>
              <a:cxn ang="5400000">
                <a:pos x="wd2" y="hd2"/>
              </a:cxn>
              <a:cxn ang="10800000">
                <a:pos x="wd2" y="hd2"/>
              </a:cxn>
              <a:cxn ang="16200000">
                <a:pos x="wd2" y="hd2"/>
              </a:cxn>
            </a:cxnLst>
            <a:rect l="0" t="0" r="r" b="b"/>
            <a:pathLst>
              <a:path w="21544" h="21516" extrusionOk="0">
                <a:moveTo>
                  <a:pt x="12869" y="0"/>
                </a:moveTo>
                <a:cubicBezTo>
                  <a:pt x="12281" y="77"/>
                  <a:pt x="11705" y="194"/>
                  <a:pt x="11128" y="354"/>
                </a:cubicBezTo>
                <a:cubicBezTo>
                  <a:pt x="10505" y="526"/>
                  <a:pt x="9881" y="748"/>
                  <a:pt x="9265" y="980"/>
                </a:cubicBezTo>
                <a:cubicBezTo>
                  <a:pt x="7877" y="1503"/>
                  <a:pt x="6484" y="2089"/>
                  <a:pt x="5237" y="3191"/>
                </a:cubicBezTo>
                <a:cubicBezTo>
                  <a:pt x="4586" y="3766"/>
                  <a:pt x="3987" y="4472"/>
                  <a:pt x="3389" y="5159"/>
                </a:cubicBezTo>
                <a:cubicBezTo>
                  <a:pt x="2732" y="5914"/>
                  <a:pt x="2065" y="6661"/>
                  <a:pt x="1547" y="7654"/>
                </a:cubicBezTo>
                <a:cubicBezTo>
                  <a:pt x="1095" y="8520"/>
                  <a:pt x="782" y="9525"/>
                  <a:pt x="525" y="10546"/>
                </a:cubicBezTo>
                <a:cubicBezTo>
                  <a:pt x="256" y="11612"/>
                  <a:pt x="42" y="12724"/>
                  <a:pt x="6" y="13885"/>
                </a:cubicBezTo>
                <a:cubicBezTo>
                  <a:pt x="-37" y="15238"/>
                  <a:pt x="161" y="16557"/>
                  <a:pt x="528" y="17742"/>
                </a:cubicBezTo>
                <a:cubicBezTo>
                  <a:pt x="868" y="18842"/>
                  <a:pt x="1355" y="19837"/>
                  <a:pt x="1972" y="20648"/>
                </a:cubicBezTo>
                <a:cubicBezTo>
                  <a:pt x="2053" y="20813"/>
                  <a:pt x="2209" y="20830"/>
                  <a:pt x="2304" y="20684"/>
                </a:cubicBezTo>
                <a:cubicBezTo>
                  <a:pt x="2394" y="20546"/>
                  <a:pt x="2391" y="20318"/>
                  <a:pt x="2297" y="20186"/>
                </a:cubicBezTo>
                <a:cubicBezTo>
                  <a:pt x="1843" y="19512"/>
                  <a:pt x="1452" y="18762"/>
                  <a:pt x="1127" y="17956"/>
                </a:cubicBezTo>
                <a:cubicBezTo>
                  <a:pt x="781" y="17098"/>
                  <a:pt x="499" y="16149"/>
                  <a:pt x="443" y="15107"/>
                </a:cubicBezTo>
                <a:cubicBezTo>
                  <a:pt x="394" y="14180"/>
                  <a:pt x="535" y="13252"/>
                  <a:pt x="847" y="12460"/>
                </a:cubicBezTo>
                <a:cubicBezTo>
                  <a:pt x="786" y="13902"/>
                  <a:pt x="975" y="15345"/>
                  <a:pt x="1396" y="16634"/>
                </a:cubicBezTo>
                <a:cubicBezTo>
                  <a:pt x="1771" y="17786"/>
                  <a:pt x="2321" y="18780"/>
                  <a:pt x="2996" y="19531"/>
                </a:cubicBezTo>
                <a:lnTo>
                  <a:pt x="3078" y="21257"/>
                </a:lnTo>
                <a:cubicBezTo>
                  <a:pt x="3858" y="21206"/>
                  <a:pt x="4639" y="21211"/>
                  <a:pt x="5419" y="21272"/>
                </a:cubicBezTo>
                <a:cubicBezTo>
                  <a:pt x="6210" y="21333"/>
                  <a:pt x="6998" y="21451"/>
                  <a:pt x="7789" y="21495"/>
                </a:cubicBezTo>
                <a:cubicBezTo>
                  <a:pt x="9022" y="21565"/>
                  <a:pt x="10255" y="21457"/>
                  <a:pt x="11471" y="21188"/>
                </a:cubicBezTo>
                <a:cubicBezTo>
                  <a:pt x="12667" y="20924"/>
                  <a:pt x="13847" y="20505"/>
                  <a:pt x="15016" y="20004"/>
                </a:cubicBezTo>
                <a:cubicBezTo>
                  <a:pt x="16177" y="19506"/>
                  <a:pt x="17324" y="18928"/>
                  <a:pt x="18405" y="18117"/>
                </a:cubicBezTo>
                <a:cubicBezTo>
                  <a:pt x="19352" y="17407"/>
                  <a:pt x="20257" y="16499"/>
                  <a:pt x="20846" y="15134"/>
                </a:cubicBezTo>
                <a:cubicBezTo>
                  <a:pt x="21341" y="13984"/>
                  <a:pt x="21563" y="12609"/>
                  <a:pt x="21543" y="11224"/>
                </a:cubicBezTo>
                <a:cubicBezTo>
                  <a:pt x="21524" y="9946"/>
                  <a:pt x="21301" y="8696"/>
                  <a:pt x="20893" y="7587"/>
                </a:cubicBezTo>
                <a:cubicBezTo>
                  <a:pt x="20919" y="6795"/>
                  <a:pt x="20798" y="6008"/>
                  <a:pt x="20544" y="5320"/>
                </a:cubicBezTo>
                <a:cubicBezTo>
                  <a:pt x="20190" y="4362"/>
                  <a:pt x="19630" y="3680"/>
                  <a:pt x="19029" y="3170"/>
                </a:cubicBezTo>
                <a:cubicBezTo>
                  <a:pt x="18472" y="2697"/>
                  <a:pt x="17862" y="2356"/>
                  <a:pt x="17216" y="2172"/>
                </a:cubicBezTo>
                <a:lnTo>
                  <a:pt x="17035" y="899"/>
                </a:lnTo>
                <a:cubicBezTo>
                  <a:pt x="16526" y="519"/>
                  <a:pt x="15984" y="257"/>
                  <a:pt x="15427" y="121"/>
                </a:cubicBezTo>
                <a:cubicBezTo>
                  <a:pt x="14789" y="-35"/>
                  <a:pt x="14139" y="-23"/>
                  <a:pt x="13504" y="154"/>
                </a:cubicBezTo>
                <a:lnTo>
                  <a:pt x="12869" y="0"/>
                </a:lnTo>
                <a:close/>
                <a:moveTo>
                  <a:pt x="14624" y="1798"/>
                </a:moveTo>
                <a:cubicBezTo>
                  <a:pt x="15162" y="1808"/>
                  <a:pt x="15699" y="1859"/>
                  <a:pt x="16234" y="1952"/>
                </a:cubicBezTo>
                <a:cubicBezTo>
                  <a:pt x="15513" y="1954"/>
                  <a:pt x="14794" y="2035"/>
                  <a:pt x="14083" y="2193"/>
                </a:cubicBezTo>
                <a:cubicBezTo>
                  <a:pt x="13351" y="2357"/>
                  <a:pt x="12626" y="2603"/>
                  <a:pt x="11920" y="2961"/>
                </a:cubicBezTo>
                <a:cubicBezTo>
                  <a:pt x="11452" y="3199"/>
                  <a:pt x="10994" y="3485"/>
                  <a:pt x="10551" y="3817"/>
                </a:cubicBezTo>
                <a:lnTo>
                  <a:pt x="10085" y="4533"/>
                </a:lnTo>
                <a:cubicBezTo>
                  <a:pt x="9564" y="4691"/>
                  <a:pt x="9054" y="4922"/>
                  <a:pt x="8561" y="5224"/>
                </a:cubicBezTo>
                <a:cubicBezTo>
                  <a:pt x="8025" y="5554"/>
                  <a:pt x="7510" y="5966"/>
                  <a:pt x="7026" y="6455"/>
                </a:cubicBezTo>
                <a:cubicBezTo>
                  <a:pt x="6963" y="6731"/>
                  <a:pt x="6880" y="6996"/>
                  <a:pt x="6777" y="7242"/>
                </a:cubicBezTo>
                <a:cubicBezTo>
                  <a:pt x="6664" y="7516"/>
                  <a:pt x="6528" y="7766"/>
                  <a:pt x="6374" y="7985"/>
                </a:cubicBezTo>
                <a:cubicBezTo>
                  <a:pt x="7889" y="6865"/>
                  <a:pt x="9492" y="6065"/>
                  <a:pt x="11143" y="5606"/>
                </a:cubicBezTo>
                <a:cubicBezTo>
                  <a:pt x="12315" y="5280"/>
                  <a:pt x="13513" y="5130"/>
                  <a:pt x="14691" y="5148"/>
                </a:cubicBezTo>
                <a:cubicBezTo>
                  <a:pt x="15838" y="5165"/>
                  <a:pt x="16981" y="5345"/>
                  <a:pt x="18063" y="5996"/>
                </a:cubicBezTo>
                <a:cubicBezTo>
                  <a:pt x="19023" y="6574"/>
                  <a:pt x="19879" y="7503"/>
                  <a:pt x="20558" y="8706"/>
                </a:cubicBezTo>
                <a:cubicBezTo>
                  <a:pt x="20507" y="9684"/>
                  <a:pt x="20358" y="10644"/>
                  <a:pt x="20117" y="11550"/>
                </a:cubicBezTo>
                <a:cubicBezTo>
                  <a:pt x="19828" y="12639"/>
                  <a:pt x="19410" y="13635"/>
                  <a:pt x="18875" y="14469"/>
                </a:cubicBezTo>
                <a:cubicBezTo>
                  <a:pt x="18150" y="15598"/>
                  <a:pt x="17244" y="16384"/>
                  <a:pt x="16303" y="17014"/>
                </a:cubicBezTo>
                <a:cubicBezTo>
                  <a:pt x="14833" y="17997"/>
                  <a:pt x="13279" y="18609"/>
                  <a:pt x="11711" y="19099"/>
                </a:cubicBezTo>
                <a:cubicBezTo>
                  <a:pt x="10645" y="19431"/>
                  <a:pt x="9576" y="19705"/>
                  <a:pt x="8503" y="19781"/>
                </a:cubicBezTo>
                <a:cubicBezTo>
                  <a:pt x="7334" y="19864"/>
                  <a:pt x="6155" y="19712"/>
                  <a:pt x="4993" y="19331"/>
                </a:cubicBezTo>
                <a:cubicBezTo>
                  <a:pt x="3678" y="18901"/>
                  <a:pt x="2654" y="18114"/>
                  <a:pt x="1687" y="16296"/>
                </a:cubicBezTo>
                <a:cubicBezTo>
                  <a:pt x="1400" y="15755"/>
                  <a:pt x="1333" y="15007"/>
                  <a:pt x="1307" y="14307"/>
                </a:cubicBezTo>
                <a:cubicBezTo>
                  <a:pt x="1245" y="12667"/>
                  <a:pt x="1696" y="11166"/>
                  <a:pt x="2223" y="9823"/>
                </a:cubicBezTo>
                <a:cubicBezTo>
                  <a:pt x="2677" y="8667"/>
                  <a:pt x="3211" y="7560"/>
                  <a:pt x="3919" y="6700"/>
                </a:cubicBezTo>
                <a:cubicBezTo>
                  <a:pt x="4593" y="5880"/>
                  <a:pt x="5370" y="5351"/>
                  <a:pt x="6151" y="4841"/>
                </a:cubicBezTo>
                <a:cubicBezTo>
                  <a:pt x="6884" y="4363"/>
                  <a:pt x="7629" y="3895"/>
                  <a:pt x="8380" y="3491"/>
                </a:cubicBezTo>
                <a:cubicBezTo>
                  <a:pt x="9875" y="2688"/>
                  <a:pt x="11425" y="2112"/>
                  <a:pt x="13011" y="1894"/>
                </a:cubicBezTo>
                <a:cubicBezTo>
                  <a:pt x="13548" y="1821"/>
                  <a:pt x="14086" y="1789"/>
                  <a:pt x="14624" y="1798"/>
                </a:cubicBezTo>
                <a:close/>
                <a:moveTo>
                  <a:pt x="17975" y="4371"/>
                </a:moveTo>
                <a:cubicBezTo>
                  <a:pt x="18398" y="4552"/>
                  <a:pt x="18800" y="4838"/>
                  <a:pt x="19166" y="5218"/>
                </a:cubicBezTo>
                <a:cubicBezTo>
                  <a:pt x="19474" y="5538"/>
                  <a:pt x="19753" y="5921"/>
                  <a:pt x="19995" y="6359"/>
                </a:cubicBezTo>
                <a:cubicBezTo>
                  <a:pt x="19654" y="5933"/>
                  <a:pt x="19297" y="5540"/>
                  <a:pt x="18925" y="5182"/>
                </a:cubicBezTo>
                <a:cubicBezTo>
                  <a:pt x="18618" y="4887"/>
                  <a:pt x="18300" y="4616"/>
                  <a:pt x="17975" y="4371"/>
                </a:cubicBezTo>
                <a:close/>
                <a:moveTo>
                  <a:pt x="20929" y="9454"/>
                </a:moveTo>
                <a:cubicBezTo>
                  <a:pt x="21149" y="10149"/>
                  <a:pt x="21236" y="10929"/>
                  <a:pt x="21182" y="11699"/>
                </a:cubicBezTo>
                <a:cubicBezTo>
                  <a:pt x="21111" y="12705"/>
                  <a:pt x="20818" y="13607"/>
                  <a:pt x="20430" y="14369"/>
                </a:cubicBezTo>
                <a:cubicBezTo>
                  <a:pt x="20056" y="15103"/>
                  <a:pt x="19585" y="15725"/>
                  <a:pt x="19034" y="16183"/>
                </a:cubicBezTo>
                <a:cubicBezTo>
                  <a:pt x="19579" y="15305"/>
                  <a:pt x="20022" y="14286"/>
                  <a:pt x="20344" y="13172"/>
                </a:cubicBezTo>
                <a:cubicBezTo>
                  <a:pt x="20682" y="11999"/>
                  <a:pt x="20881" y="10738"/>
                  <a:pt x="20929" y="9454"/>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cxnSp>
        <p:nvCxnSpPr>
          <p:cNvPr id="24" name="Straight Connector 2">
            <a:extLst>
              <a:ext uri="{FF2B5EF4-FFF2-40B4-BE49-F238E27FC236}">
                <a16:creationId xmlns:a16="http://schemas.microsoft.com/office/drawing/2014/main" id="{2891B626-E232-EC48-A283-16E2807AD070}"/>
              </a:ext>
            </a:extLst>
          </p:cNvPr>
          <p:cNvCxnSpPr>
            <a:cxnSpLocks/>
          </p:cNvCxnSpPr>
          <p:nvPr/>
        </p:nvCxnSpPr>
        <p:spPr bwMode="auto">
          <a:xfrm>
            <a:off x="2326855" y="3650403"/>
            <a:ext cx="19524892" cy="0"/>
          </a:xfrm>
          <a:prstGeom prst="line">
            <a:avLst/>
          </a:prstGeom>
          <a:solidFill>
            <a:schemeClr val="accent1"/>
          </a:solidFill>
          <a:ln w="19050" cap="flat" cmpd="sng" algn="ctr">
            <a:solidFill>
              <a:schemeClr val="accent2"/>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Pentagon 40">
            <a:extLst>
              <a:ext uri="{FF2B5EF4-FFF2-40B4-BE49-F238E27FC236}">
                <a16:creationId xmlns:a16="http://schemas.microsoft.com/office/drawing/2014/main" id="{079E2384-2405-BD4A-8D29-0B284FFA9890}"/>
              </a:ext>
            </a:extLst>
          </p:cNvPr>
          <p:cNvSpPr/>
          <p:nvPr/>
        </p:nvSpPr>
        <p:spPr bwMode="auto">
          <a:xfrm rot="10800000">
            <a:off x="20370419" y="3169469"/>
            <a:ext cx="2247069" cy="1008062"/>
          </a:xfrm>
          <a:prstGeom prst="homePlate">
            <a:avLst/>
          </a:prstGeom>
          <a:solidFill>
            <a:schemeClr val="accent1"/>
          </a:solidFill>
          <a:ln w="25400" cap="flat" cmpd="sng" algn="ctr">
            <a:noFill/>
            <a:prstDash val="solid"/>
            <a:miter lim="400000"/>
            <a:headEnd type="none" w="med" len="med"/>
            <a:tailEnd type="none" w="med" len="med"/>
          </a:ln>
          <a:effectLst/>
          <a:extLst/>
        </p:spPr>
        <p:txBody>
          <a:bodyPr wrap="square" lIns="0" tIns="0" rIns="0" bIns="0" anchor="ctr">
            <a:spAutoFit/>
          </a:bodyPr>
          <a:lstStyle/>
          <a:p>
            <a:pPr algn="ctr" eaLnBrk="1"/>
            <a:endParaRPr lang="en-US" altLang="en-US"/>
          </a:p>
        </p:txBody>
      </p:sp>
      <p:sp>
        <p:nvSpPr>
          <p:cNvPr id="26" name="TextBox 46">
            <a:extLst>
              <a:ext uri="{FF2B5EF4-FFF2-40B4-BE49-F238E27FC236}">
                <a16:creationId xmlns:a16="http://schemas.microsoft.com/office/drawing/2014/main" id="{490EEFFF-B25C-664F-9E35-BDD39773DB71}"/>
              </a:ext>
            </a:extLst>
          </p:cNvPr>
          <p:cNvSpPr txBox="1">
            <a:spLocks noChangeArrowheads="1"/>
          </p:cNvSpPr>
          <p:nvPr/>
        </p:nvSpPr>
        <p:spPr bwMode="auto">
          <a:xfrm>
            <a:off x="20682561" y="3358014"/>
            <a:ext cx="17798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eaLnBrk="1"/>
            <a:r>
              <a:rPr lang="ru-RU" altLang="en-US" sz="3200" b="0" dirty="0" smtClean="0">
                <a:solidFill>
                  <a:schemeClr val="bg1"/>
                </a:solidFill>
                <a:latin typeface="Barlow" pitchFamily="2" charset="0"/>
                <a:ea typeface="Impact" panose="020B0806030902050204" pitchFamily="34" charset="0"/>
                <a:cs typeface="Impact" panose="020B0806030902050204" pitchFamily="34" charset="0"/>
              </a:rPr>
              <a:t>Будущее</a:t>
            </a:r>
            <a:endParaRPr lang="en-US" altLang="en-US" sz="3200" b="0" dirty="0">
              <a:solidFill>
                <a:schemeClr val="bg1"/>
              </a:solidFill>
              <a:latin typeface="Barlow" pitchFamily="2" charset="0"/>
              <a:ea typeface="Impact" panose="020B0806030902050204" pitchFamily="34" charset="0"/>
              <a:cs typeface="Impact" panose="020B0806030902050204" pitchFamily="34" charset="0"/>
            </a:endParaRPr>
          </a:p>
        </p:txBody>
      </p:sp>
      <p:sp>
        <p:nvSpPr>
          <p:cNvPr id="27" name="Pentagon 4">
            <a:extLst>
              <a:ext uri="{FF2B5EF4-FFF2-40B4-BE49-F238E27FC236}">
                <a16:creationId xmlns:a16="http://schemas.microsoft.com/office/drawing/2014/main" id="{A61BD876-51FC-7143-B2A5-810CB8FFDA09}"/>
              </a:ext>
            </a:extLst>
          </p:cNvPr>
          <p:cNvSpPr>
            <a:spLocks noChangeArrowheads="1"/>
          </p:cNvSpPr>
          <p:nvPr/>
        </p:nvSpPr>
        <p:spPr bwMode="auto">
          <a:xfrm>
            <a:off x="997290" y="3169469"/>
            <a:ext cx="2379735" cy="1008062"/>
          </a:xfrm>
          <a:prstGeom prst="homePlate">
            <a:avLst>
              <a:gd name="adj" fmla="val 49997"/>
            </a:avLst>
          </a:prstGeom>
          <a:solidFill>
            <a:schemeClr val="accent1"/>
          </a:solidFill>
          <a:ln>
            <a:noFill/>
          </a:ln>
        </p:spPr>
        <p:txBody>
          <a:bodyPr wrap="square" lIns="0" tIns="0" rIns="0" bIns="0" anchor="ctr">
            <a:spAutoFit/>
          </a:bodyPr>
          <a:lstStyle/>
          <a:p>
            <a:pPr algn="ctr" eaLnBrk="1"/>
            <a:endParaRPr lang="en-US" altLang="en-US"/>
          </a:p>
        </p:txBody>
      </p:sp>
      <p:sp>
        <p:nvSpPr>
          <p:cNvPr id="28" name="TextBox 46">
            <a:extLst>
              <a:ext uri="{FF2B5EF4-FFF2-40B4-BE49-F238E27FC236}">
                <a16:creationId xmlns:a16="http://schemas.microsoft.com/office/drawing/2014/main" id="{1628098C-3394-9443-BE54-2ED3425497F2}"/>
              </a:ext>
            </a:extLst>
          </p:cNvPr>
          <p:cNvSpPr txBox="1">
            <a:spLocks noChangeArrowheads="1"/>
          </p:cNvSpPr>
          <p:nvPr/>
        </p:nvSpPr>
        <p:spPr bwMode="auto">
          <a:xfrm>
            <a:off x="1175382" y="3358015"/>
            <a:ext cx="18838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r>
              <a:rPr lang="ru-RU" altLang="en-US" sz="3200" b="0" dirty="0" smtClean="0">
                <a:solidFill>
                  <a:schemeClr val="bg1"/>
                </a:solidFill>
                <a:latin typeface="Barlow" pitchFamily="2" charset="0"/>
                <a:ea typeface="Impact" panose="020B0806030902050204" pitchFamily="34" charset="0"/>
                <a:cs typeface="Impact" panose="020B0806030902050204" pitchFamily="34" charset="0"/>
              </a:rPr>
              <a:t>Прошлое</a:t>
            </a:r>
            <a:endParaRPr lang="en-US" altLang="en-US" sz="3200" b="0" dirty="0">
              <a:solidFill>
                <a:schemeClr val="bg1"/>
              </a:solidFill>
              <a:latin typeface="Barlow" pitchFamily="2" charset="0"/>
              <a:ea typeface="Impact" panose="020B0806030902050204" pitchFamily="34" charset="0"/>
              <a:cs typeface="Impact" panose="020B0806030902050204" pitchFamily="34" charset="0"/>
            </a:endParaRPr>
          </a:p>
        </p:txBody>
      </p:sp>
      <p:sp>
        <p:nvSpPr>
          <p:cNvPr id="29" name="Oval 64">
            <a:extLst>
              <a:ext uri="{FF2B5EF4-FFF2-40B4-BE49-F238E27FC236}">
                <a16:creationId xmlns:a16="http://schemas.microsoft.com/office/drawing/2014/main" id="{06154EF7-DA78-944C-9CBB-469757A73B01}"/>
              </a:ext>
            </a:extLst>
          </p:cNvPr>
          <p:cNvSpPr>
            <a:spLocks noChangeArrowheads="1"/>
          </p:cNvSpPr>
          <p:nvPr/>
        </p:nvSpPr>
        <p:spPr bwMode="auto">
          <a:xfrm flipV="1">
            <a:off x="3601236" y="3490748"/>
            <a:ext cx="360362" cy="360362"/>
          </a:xfrm>
          <a:prstGeom prst="ellipse">
            <a:avLst/>
          </a:prstGeom>
          <a:solidFill>
            <a:schemeClr val="accent2"/>
          </a:solidFill>
          <a:ln>
            <a:noFill/>
          </a:ln>
        </p:spPr>
        <p:txBody>
          <a:bodyPr lIns="0" tIns="0" rIns="0" bIns="0" anchor="ctr">
            <a:spAutoFit/>
          </a:bodyPr>
          <a:lstStyle/>
          <a:p>
            <a:pPr algn="ctr" eaLnBrk="1"/>
            <a:endParaRPr lang="en-US" altLang="en-US"/>
          </a:p>
        </p:txBody>
      </p:sp>
      <p:sp>
        <p:nvSpPr>
          <p:cNvPr id="31" name="Oval 39">
            <a:extLst>
              <a:ext uri="{FF2B5EF4-FFF2-40B4-BE49-F238E27FC236}">
                <a16:creationId xmlns:a16="http://schemas.microsoft.com/office/drawing/2014/main" id="{2AE9D567-DE1E-474E-9E32-140BD4F42BFA}"/>
              </a:ext>
            </a:extLst>
          </p:cNvPr>
          <p:cNvSpPr/>
          <p:nvPr/>
        </p:nvSpPr>
        <p:spPr bwMode="auto">
          <a:xfrm flipV="1">
            <a:off x="6540211" y="3459328"/>
            <a:ext cx="360363"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sp>
        <p:nvSpPr>
          <p:cNvPr id="33" name="Oval 42">
            <a:extLst>
              <a:ext uri="{FF2B5EF4-FFF2-40B4-BE49-F238E27FC236}">
                <a16:creationId xmlns:a16="http://schemas.microsoft.com/office/drawing/2014/main" id="{2FC858D1-BEA4-DC4C-9342-C3A0D4233952}"/>
              </a:ext>
            </a:extLst>
          </p:cNvPr>
          <p:cNvSpPr/>
          <p:nvPr/>
        </p:nvSpPr>
        <p:spPr bwMode="auto">
          <a:xfrm flipV="1">
            <a:off x="9705288" y="3456758"/>
            <a:ext cx="360362"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sp>
        <p:nvSpPr>
          <p:cNvPr id="34" name="Oval 43">
            <a:extLst>
              <a:ext uri="{FF2B5EF4-FFF2-40B4-BE49-F238E27FC236}">
                <a16:creationId xmlns:a16="http://schemas.microsoft.com/office/drawing/2014/main" id="{AE1B1C68-7DEA-5845-A5BE-2A899D5641F9}"/>
              </a:ext>
            </a:extLst>
          </p:cNvPr>
          <p:cNvSpPr/>
          <p:nvPr/>
        </p:nvSpPr>
        <p:spPr bwMode="auto">
          <a:xfrm flipV="1">
            <a:off x="18936769" y="3493318"/>
            <a:ext cx="360362"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sp>
        <p:nvSpPr>
          <p:cNvPr id="35" name="Oval 44">
            <a:extLst>
              <a:ext uri="{FF2B5EF4-FFF2-40B4-BE49-F238E27FC236}">
                <a16:creationId xmlns:a16="http://schemas.microsoft.com/office/drawing/2014/main" id="{9402E987-9E9E-E141-BD72-9700F36D1FF5}"/>
              </a:ext>
            </a:extLst>
          </p:cNvPr>
          <p:cNvSpPr/>
          <p:nvPr/>
        </p:nvSpPr>
        <p:spPr bwMode="auto">
          <a:xfrm flipV="1">
            <a:off x="11868524" y="3456758"/>
            <a:ext cx="360363"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cxnSp>
        <p:nvCxnSpPr>
          <p:cNvPr id="38" name="Straight Connector 47">
            <a:extLst>
              <a:ext uri="{FF2B5EF4-FFF2-40B4-BE49-F238E27FC236}">
                <a16:creationId xmlns:a16="http://schemas.microsoft.com/office/drawing/2014/main" id="{943A1558-9E31-9C40-AD40-3564F109CE1D}"/>
              </a:ext>
            </a:extLst>
          </p:cNvPr>
          <p:cNvCxnSpPr/>
          <p:nvPr/>
        </p:nvCxnSpPr>
        <p:spPr bwMode="auto">
          <a:xfrm>
            <a:off x="3760069" y="3960649"/>
            <a:ext cx="0" cy="1038225"/>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5">
            <a:extLst>
              <a:ext uri="{FF2B5EF4-FFF2-40B4-BE49-F238E27FC236}">
                <a16:creationId xmlns:a16="http://schemas.microsoft.com/office/drawing/2014/main" id="{260FEC69-9AF0-9843-8A24-25AD3B20AD66}"/>
              </a:ext>
            </a:extLst>
          </p:cNvPr>
          <p:cNvCxnSpPr/>
          <p:nvPr/>
        </p:nvCxnSpPr>
        <p:spPr bwMode="auto">
          <a:xfrm>
            <a:off x="6690364" y="3848996"/>
            <a:ext cx="30028" cy="3798522"/>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Connector 60">
            <a:extLst>
              <a:ext uri="{FF2B5EF4-FFF2-40B4-BE49-F238E27FC236}">
                <a16:creationId xmlns:a16="http://schemas.microsoft.com/office/drawing/2014/main" id="{0D07D029-8FDF-FD4C-9D00-BEB0F5B790EA}"/>
              </a:ext>
            </a:extLst>
          </p:cNvPr>
          <p:cNvCxnSpPr/>
          <p:nvPr/>
        </p:nvCxnSpPr>
        <p:spPr bwMode="auto">
          <a:xfrm>
            <a:off x="9885469" y="3940219"/>
            <a:ext cx="0" cy="1039813"/>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TextBox 46">
            <a:extLst>
              <a:ext uri="{FF2B5EF4-FFF2-40B4-BE49-F238E27FC236}">
                <a16:creationId xmlns:a16="http://schemas.microsoft.com/office/drawing/2014/main" id="{0222C774-C856-2942-A133-C98E3735670D}"/>
              </a:ext>
            </a:extLst>
          </p:cNvPr>
          <p:cNvSpPr txBox="1">
            <a:spLocks noChangeArrowheads="1"/>
          </p:cNvSpPr>
          <p:nvPr/>
        </p:nvSpPr>
        <p:spPr bwMode="auto">
          <a:xfrm>
            <a:off x="3334312" y="275097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1997</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76" name="TextBox 46">
            <a:extLst>
              <a:ext uri="{FF2B5EF4-FFF2-40B4-BE49-F238E27FC236}">
                <a16:creationId xmlns:a16="http://schemas.microsoft.com/office/drawing/2014/main" id="{CB7143B7-8571-0F4F-B0A9-E7F3D6B5E327}"/>
              </a:ext>
            </a:extLst>
          </p:cNvPr>
          <p:cNvSpPr txBox="1">
            <a:spLocks noChangeArrowheads="1"/>
          </p:cNvSpPr>
          <p:nvPr/>
        </p:nvSpPr>
        <p:spPr bwMode="auto">
          <a:xfrm>
            <a:off x="6298149" y="275097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1999</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77" name="TextBox 46">
            <a:extLst>
              <a:ext uri="{FF2B5EF4-FFF2-40B4-BE49-F238E27FC236}">
                <a16:creationId xmlns:a16="http://schemas.microsoft.com/office/drawing/2014/main" id="{3D1ED726-4482-5A43-B564-201EA305EACD}"/>
              </a:ext>
            </a:extLst>
          </p:cNvPr>
          <p:cNvSpPr txBox="1">
            <a:spLocks noChangeArrowheads="1"/>
          </p:cNvSpPr>
          <p:nvPr/>
        </p:nvSpPr>
        <p:spPr bwMode="auto">
          <a:xfrm>
            <a:off x="11617735" y="2745381"/>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09</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78" name="TextBox 46">
            <a:extLst>
              <a:ext uri="{FF2B5EF4-FFF2-40B4-BE49-F238E27FC236}">
                <a16:creationId xmlns:a16="http://schemas.microsoft.com/office/drawing/2014/main" id="{E6419067-EB50-C440-9F6E-0060B16CE20A}"/>
              </a:ext>
            </a:extLst>
          </p:cNvPr>
          <p:cNvSpPr txBox="1">
            <a:spLocks noChangeArrowheads="1"/>
          </p:cNvSpPr>
          <p:nvPr/>
        </p:nvSpPr>
        <p:spPr bwMode="auto">
          <a:xfrm>
            <a:off x="9459712" y="275097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0</a:t>
            </a:r>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3</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79" name="TextBox 78">
            <a:extLst>
              <a:ext uri="{FF2B5EF4-FFF2-40B4-BE49-F238E27FC236}">
                <a16:creationId xmlns:a16="http://schemas.microsoft.com/office/drawing/2014/main" id="{CCDECFD4-B939-444B-9F5D-592BC73E7D25}"/>
              </a:ext>
            </a:extLst>
          </p:cNvPr>
          <p:cNvSpPr txBox="1">
            <a:spLocks noChangeArrowheads="1"/>
          </p:cNvSpPr>
          <p:nvPr/>
        </p:nvSpPr>
        <p:spPr bwMode="auto">
          <a:xfrm>
            <a:off x="15845669" y="275354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13</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grpSp>
        <p:nvGrpSpPr>
          <p:cNvPr id="4" name="Группа 3">
            <a:extLst>
              <a:ext uri="{FF2B5EF4-FFF2-40B4-BE49-F238E27FC236}">
                <a16:creationId xmlns:a16="http://schemas.microsoft.com/office/drawing/2014/main" id="{AB5351E5-438A-AB46-8427-285F4B912F92}"/>
              </a:ext>
            </a:extLst>
          </p:cNvPr>
          <p:cNvGrpSpPr/>
          <p:nvPr/>
        </p:nvGrpSpPr>
        <p:grpSpPr>
          <a:xfrm>
            <a:off x="3059790" y="5310996"/>
            <a:ext cx="3984476" cy="1067288"/>
            <a:chOff x="5183188" y="5386249"/>
            <a:chExt cx="3984476" cy="1067288"/>
          </a:xfrm>
        </p:grpSpPr>
        <p:sp>
          <p:nvSpPr>
            <p:cNvPr id="80" name="Text Box 3">
              <a:extLst>
                <a:ext uri="{FF2B5EF4-FFF2-40B4-BE49-F238E27FC236}">
                  <a16:creationId xmlns:a16="http://schemas.microsoft.com/office/drawing/2014/main" id="{832ABB70-AB87-8048-AAA0-10541795FB18}"/>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600" dirty="0" smtClean="0">
                  <a:solidFill>
                    <a:srgbClr val="000000"/>
                  </a:solidFill>
                  <a:latin typeface="Barlow" pitchFamily="2" charset="0"/>
                  <a:ea typeface="Montserrat Semi" charset="0"/>
                  <a:cs typeface="Montserrat Semi" charset="0"/>
                  <a:sym typeface="Poppins Medium" charset="0"/>
                </a:rPr>
                <a:t>802.11</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81" name="Rectangle 1">
              <a:extLst>
                <a:ext uri="{FF2B5EF4-FFF2-40B4-BE49-F238E27FC236}">
                  <a16:creationId xmlns:a16="http://schemas.microsoft.com/office/drawing/2014/main" id="{9C25DEAC-0BB3-5C46-B879-CE0FA11DBEFA}"/>
                </a:ext>
              </a:extLst>
            </p:cNvPr>
            <p:cNvSpPr>
              <a:spLocks noChangeArrowheads="1"/>
            </p:cNvSpPr>
            <p:nvPr/>
          </p:nvSpPr>
          <p:spPr bwMode="auto">
            <a:xfrm>
              <a:off x="5183188" y="6053427"/>
              <a:ext cx="3984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ru-RU" dirty="0" smtClean="0"/>
                <a:t>Представлен в июне 1997</a:t>
              </a:r>
            </a:p>
          </p:txBody>
        </p:sp>
      </p:grpSp>
      <p:grpSp>
        <p:nvGrpSpPr>
          <p:cNvPr id="82" name="Группа 81">
            <a:extLst>
              <a:ext uri="{FF2B5EF4-FFF2-40B4-BE49-F238E27FC236}">
                <a16:creationId xmlns:a16="http://schemas.microsoft.com/office/drawing/2014/main" id="{4E6EA6AB-4CBE-6847-9643-BC36472F1F42}"/>
              </a:ext>
            </a:extLst>
          </p:cNvPr>
          <p:cNvGrpSpPr/>
          <p:nvPr/>
        </p:nvGrpSpPr>
        <p:grpSpPr>
          <a:xfrm>
            <a:off x="5532172" y="8127869"/>
            <a:ext cx="3984476" cy="1067288"/>
            <a:chOff x="5183188" y="5386249"/>
            <a:chExt cx="3984476" cy="1067288"/>
          </a:xfrm>
        </p:grpSpPr>
        <p:sp>
          <p:nvSpPr>
            <p:cNvPr id="83" name="Text Box 3">
              <a:extLst>
                <a:ext uri="{FF2B5EF4-FFF2-40B4-BE49-F238E27FC236}">
                  <a16:creationId xmlns:a16="http://schemas.microsoft.com/office/drawing/2014/main" id="{C4C8E5E1-7763-0B41-AE99-775A9D36F084}"/>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ru-RU" altLang="x-none" sz="3600" dirty="0" smtClean="0">
                  <a:solidFill>
                    <a:srgbClr val="000000"/>
                  </a:solidFill>
                  <a:latin typeface="Montserrat" pitchFamily="2" charset="0"/>
                  <a:ea typeface="Montserrat Semi" charset="0"/>
                  <a:cs typeface="Montserrat Semi" charset="0"/>
                  <a:sym typeface="Poppins Medium" charset="0"/>
                </a:rPr>
                <a:t>802.11</a:t>
              </a:r>
              <a:r>
                <a:rPr lang="en-US" altLang="x-none" sz="3600" dirty="0" smtClean="0">
                  <a:solidFill>
                    <a:srgbClr val="000000"/>
                  </a:solidFill>
                  <a:latin typeface="Montserrat" pitchFamily="2" charset="0"/>
                  <a:ea typeface="Montserrat Semi" charset="0"/>
                  <a:cs typeface="Montserrat Semi" charset="0"/>
                  <a:sym typeface="Poppins Medium" charset="0"/>
                </a:rPr>
                <a:t>a</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84" name="Rectangle 1">
              <a:extLst>
                <a:ext uri="{FF2B5EF4-FFF2-40B4-BE49-F238E27FC236}">
                  <a16:creationId xmlns:a16="http://schemas.microsoft.com/office/drawing/2014/main" id="{7A226543-1D0A-E140-9B7D-A4D4FD0A6765}"/>
                </a:ext>
              </a:extLst>
            </p:cNvPr>
            <p:cNvSpPr>
              <a:spLocks noChangeArrowheads="1"/>
            </p:cNvSpPr>
            <p:nvPr/>
          </p:nvSpPr>
          <p:spPr bwMode="auto">
            <a:xfrm>
              <a:off x="5183188" y="6053427"/>
              <a:ext cx="3984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ru-RU" dirty="0"/>
                <a:t>Представлен </a:t>
              </a:r>
              <a:r>
                <a:rPr lang="ru-RU" dirty="0" smtClean="0"/>
                <a:t>в сентябре 1999</a:t>
              </a:r>
            </a:p>
          </p:txBody>
        </p:sp>
      </p:grpSp>
      <p:grpSp>
        <p:nvGrpSpPr>
          <p:cNvPr id="85" name="Группа 84">
            <a:extLst>
              <a:ext uri="{FF2B5EF4-FFF2-40B4-BE49-F238E27FC236}">
                <a16:creationId xmlns:a16="http://schemas.microsoft.com/office/drawing/2014/main" id="{456959C2-2181-CD49-9CC2-45662D9B0BB2}"/>
              </a:ext>
            </a:extLst>
          </p:cNvPr>
          <p:cNvGrpSpPr/>
          <p:nvPr/>
        </p:nvGrpSpPr>
        <p:grpSpPr>
          <a:xfrm>
            <a:off x="8123171" y="5310996"/>
            <a:ext cx="3984476" cy="1313509"/>
            <a:chOff x="5183188" y="5386249"/>
            <a:chExt cx="3984476" cy="1313509"/>
          </a:xfrm>
        </p:grpSpPr>
        <p:sp>
          <p:nvSpPr>
            <p:cNvPr id="86" name="Text Box 3">
              <a:extLst>
                <a:ext uri="{FF2B5EF4-FFF2-40B4-BE49-F238E27FC236}">
                  <a16:creationId xmlns:a16="http://schemas.microsoft.com/office/drawing/2014/main" id="{ADEA01CB-0D8F-4245-BE78-325B886A9E3F}"/>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600" dirty="0" smtClean="0">
                  <a:solidFill>
                    <a:srgbClr val="000000"/>
                  </a:solidFill>
                  <a:latin typeface="Barlow" pitchFamily="2" charset="0"/>
                  <a:ea typeface="Montserrat Semi" charset="0"/>
                  <a:cs typeface="Montserrat Semi" charset="0"/>
                  <a:sym typeface="Poppins Medium" charset="0"/>
                </a:rPr>
                <a:t>802.11g</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87" name="Rectangle 1">
              <a:extLst>
                <a:ext uri="{FF2B5EF4-FFF2-40B4-BE49-F238E27FC236}">
                  <a16:creationId xmlns:a16="http://schemas.microsoft.com/office/drawing/2014/main" id="{BA2A6181-8301-EB46-B035-8CBCEB573504}"/>
                </a:ext>
              </a:extLst>
            </p:cNvPr>
            <p:cNvSpPr>
              <a:spLocks noChangeArrowheads="1"/>
            </p:cNvSpPr>
            <p:nvPr/>
          </p:nvSpPr>
          <p:spPr bwMode="auto">
            <a:xfrm>
              <a:off x="5183188" y="6053427"/>
              <a:ext cx="39844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ru-RU" dirty="0" smtClean="0"/>
                <a:t>Представлен в июне 2003</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grpSp>
        <p:nvGrpSpPr>
          <p:cNvPr id="88" name="Группа 87">
            <a:extLst>
              <a:ext uri="{FF2B5EF4-FFF2-40B4-BE49-F238E27FC236}">
                <a16:creationId xmlns:a16="http://schemas.microsoft.com/office/drawing/2014/main" id="{C69BA411-2106-6D4B-A590-E4111F8F56D7}"/>
              </a:ext>
            </a:extLst>
          </p:cNvPr>
          <p:cNvGrpSpPr/>
          <p:nvPr/>
        </p:nvGrpSpPr>
        <p:grpSpPr>
          <a:xfrm>
            <a:off x="10574091" y="8127869"/>
            <a:ext cx="3984476" cy="1067288"/>
            <a:chOff x="5183188" y="5386249"/>
            <a:chExt cx="3984476" cy="1067288"/>
          </a:xfrm>
        </p:grpSpPr>
        <p:sp>
          <p:nvSpPr>
            <p:cNvPr id="89" name="Text Box 3">
              <a:extLst>
                <a:ext uri="{FF2B5EF4-FFF2-40B4-BE49-F238E27FC236}">
                  <a16:creationId xmlns:a16="http://schemas.microsoft.com/office/drawing/2014/main" id="{D16D5634-B88B-224F-9B5C-462E2635456E}"/>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ru-RU" altLang="x-none" sz="3600" dirty="0" smtClean="0">
                  <a:solidFill>
                    <a:srgbClr val="000000"/>
                  </a:solidFill>
                  <a:latin typeface="Barlow" pitchFamily="2" charset="0"/>
                  <a:ea typeface="Montserrat Semi" charset="0"/>
                  <a:cs typeface="Montserrat Semi" charset="0"/>
                  <a:sym typeface="Poppins Medium" charset="0"/>
                </a:rPr>
                <a:t>802</a:t>
              </a:r>
              <a:r>
                <a:rPr lang="en-US" altLang="x-none" sz="3600" dirty="0" smtClean="0">
                  <a:solidFill>
                    <a:srgbClr val="000000"/>
                  </a:solidFill>
                  <a:latin typeface="Barlow" pitchFamily="2" charset="0"/>
                  <a:ea typeface="Montserrat Semi" charset="0"/>
                  <a:cs typeface="Montserrat Semi" charset="0"/>
                  <a:sym typeface="Poppins Medium" charset="0"/>
                </a:rPr>
                <a:t>.</a:t>
              </a:r>
              <a:r>
                <a:rPr lang="ru-RU" altLang="x-none" sz="3600" dirty="0" smtClean="0">
                  <a:solidFill>
                    <a:srgbClr val="000000"/>
                  </a:solidFill>
                  <a:latin typeface="Barlow" pitchFamily="2" charset="0"/>
                  <a:ea typeface="Montserrat Semi" charset="0"/>
                  <a:cs typeface="Montserrat Semi" charset="0"/>
                  <a:sym typeface="Poppins Medium" charset="0"/>
                </a:rPr>
                <a:t>11</a:t>
              </a:r>
              <a:r>
                <a:rPr lang="en-US" altLang="x-none" sz="3600" dirty="0" smtClean="0">
                  <a:solidFill>
                    <a:srgbClr val="000000"/>
                  </a:solidFill>
                  <a:latin typeface="Barlow" pitchFamily="2" charset="0"/>
                  <a:ea typeface="Montserrat Semi" charset="0"/>
                  <a:cs typeface="Montserrat Semi" charset="0"/>
                  <a:sym typeface="Poppins Medium" charset="0"/>
                </a:rPr>
                <a:t>n</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90" name="Rectangle 1">
              <a:extLst>
                <a:ext uri="{FF2B5EF4-FFF2-40B4-BE49-F238E27FC236}">
                  <a16:creationId xmlns:a16="http://schemas.microsoft.com/office/drawing/2014/main" id="{070C99B3-428D-2D43-986F-F9E2957DE87F}"/>
                </a:ext>
              </a:extLst>
            </p:cNvPr>
            <p:cNvSpPr>
              <a:spLocks noChangeArrowheads="1"/>
            </p:cNvSpPr>
            <p:nvPr/>
          </p:nvSpPr>
          <p:spPr bwMode="auto">
            <a:xfrm>
              <a:off x="5183188" y="6053427"/>
              <a:ext cx="3984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ru-RU" dirty="0" smtClean="0"/>
                <a:t>Представлен в октябре 20</a:t>
              </a:r>
              <a:r>
                <a:rPr lang="en-US" dirty="0" smtClean="0"/>
                <a:t>09</a:t>
              </a:r>
              <a:endParaRPr lang="ru-RU" dirty="0" smtClean="0"/>
            </a:p>
          </p:txBody>
        </p:sp>
      </p:grpSp>
      <p:sp>
        <p:nvSpPr>
          <p:cNvPr id="40" name="Oval 43">
            <a:extLst>
              <a:ext uri="{FF2B5EF4-FFF2-40B4-BE49-F238E27FC236}">
                <a16:creationId xmlns:a16="http://schemas.microsoft.com/office/drawing/2014/main" id="{AE1B1C68-7DEA-5845-A5BE-2A899D5641F9}"/>
              </a:ext>
            </a:extLst>
          </p:cNvPr>
          <p:cNvSpPr/>
          <p:nvPr/>
        </p:nvSpPr>
        <p:spPr bwMode="auto">
          <a:xfrm flipV="1">
            <a:off x="16091246" y="3459328"/>
            <a:ext cx="360362"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sp>
        <p:nvSpPr>
          <p:cNvPr id="44" name="TextBox 46">
            <a:extLst>
              <a:ext uri="{FF2B5EF4-FFF2-40B4-BE49-F238E27FC236}">
                <a16:creationId xmlns:a16="http://schemas.microsoft.com/office/drawing/2014/main" id="{3D1ED726-4482-5A43-B564-201EA305EACD}"/>
              </a:ext>
            </a:extLst>
          </p:cNvPr>
          <p:cNvSpPr txBox="1">
            <a:spLocks noChangeArrowheads="1"/>
          </p:cNvSpPr>
          <p:nvPr/>
        </p:nvSpPr>
        <p:spPr bwMode="auto">
          <a:xfrm>
            <a:off x="18691192" y="275354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16</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cxnSp>
        <p:nvCxnSpPr>
          <p:cNvPr id="45" name="Straight Connector 60">
            <a:extLst>
              <a:ext uri="{FF2B5EF4-FFF2-40B4-BE49-F238E27FC236}">
                <a16:creationId xmlns:a16="http://schemas.microsoft.com/office/drawing/2014/main" id="{0D07D029-8FDF-FD4C-9D00-BEB0F5B790EA}"/>
              </a:ext>
            </a:extLst>
          </p:cNvPr>
          <p:cNvCxnSpPr/>
          <p:nvPr/>
        </p:nvCxnSpPr>
        <p:spPr bwMode="auto">
          <a:xfrm>
            <a:off x="12044936" y="3933637"/>
            <a:ext cx="27994" cy="3648291"/>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1" name="Группа 50">
            <a:extLst>
              <a:ext uri="{FF2B5EF4-FFF2-40B4-BE49-F238E27FC236}">
                <a16:creationId xmlns:a16="http://schemas.microsoft.com/office/drawing/2014/main" id="{456959C2-2181-CD49-9CC2-45662D9B0BB2}"/>
              </a:ext>
            </a:extLst>
          </p:cNvPr>
          <p:cNvGrpSpPr/>
          <p:nvPr/>
        </p:nvGrpSpPr>
        <p:grpSpPr>
          <a:xfrm>
            <a:off x="15337460" y="5313566"/>
            <a:ext cx="3984476" cy="1313509"/>
            <a:chOff x="5183188" y="5386249"/>
            <a:chExt cx="3984476" cy="1313509"/>
          </a:xfrm>
        </p:grpSpPr>
        <p:sp>
          <p:nvSpPr>
            <p:cNvPr id="53" name="Text Box 3">
              <a:extLst>
                <a:ext uri="{FF2B5EF4-FFF2-40B4-BE49-F238E27FC236}">
                  <a16:creationId xmlns:a16="http://schemas.microsoft.com/office/drawing/2014/main" id="{ADEA01CB-0D8F-4245-BE78-325B886A9E3F}"/>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600" dirty="0" smtClean="0">
                  <a:solidFill>
                    <a:srgbClr val="000000"/>
                  </a:solidFill>
                  <a:latin typeface="Barlow" pitchFamily="2" charset="0"/>
                  <a:ea typeface="Montserrat Semi" charset="0"/>
                  <a:cs typeface="Montserrat Semi" charset="0"/>
                  <a:sym typeface="Poppins Medium" charset="0"/>
                </a:rPr>
                <a:t>802.11ac</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54" name="Rectangle 1">
              <a:extLst>
                <a:ext uri="{FF2B5EF4-FFF2-40B4-BE49-F238E27FC236}">
                  <a16:creationId xmlns:a16="http://schemas.microsoft.com/office/drawing/2014/main" id="{BA2A6181-8301-EB46-B035-8CBCEB573504}"/>
                </a:ext>
              </a:extLst>
            </p:cNvPr>
            <p:cNvSpPr>
              <a:spLocks noChangeArrowheads="1"/>
            </p:cNvSpPr>
            <p:nvPr/>
          </p:nvSpPr>
          <p:spPr bwMode="auto">
            <a:xfrm>
              <a:off x="5183188" y="6053427"/>
              <a:ext cx="39844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ru-RU" dirty="0" smtClean="0"/>
                <a:t>Представлен в декабре 201</a:t>
              </a:r>
              <a:r>
                <a:rPr lang="en-US" dirty="0" smtClean="0"/>
                <a:t>3</a:t>
              </a:r>
              <a:r>
                <a:rPr lang="ru-RU" dirty="0"/>
                <a:t> </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grpSp>
        <p:nvGrpSpPr>
          <p:cNvPr id="50" name="Группа 49">
            <a:extLst>
              <a:ext uri="{FF2B5EF4-FFF2-40B4-BE49-F238E27FC236}">
                <a16:creationId xmlns:a16="http://schemas.microsoft.com/office/drawing/2014/main" id="{4E6EA6AB-4CBE-6847-9643-BC36472F1F42}"/>
              </a:ext>
            </a:extLst>
          </p:cNvPr>
          <p:cNvGrpSpPr/>
          <p:nvPr/>
        </p:nvGrpSpPr>
        <p:grpSpPr>
          <a:xfrm>
            <a:off x="5532172" y="9610175"/>
            <a:ext cx="3984476" cy="1067288"/>
            <a:chOff x="5183188" y="5386249"/>
            <a:chExt cx="3984476" cy="1067288"/>
          </a:xfrm>
        </p:grpSpPr>
        <p:sp>
          <p:nvSpPr>
            <p:cNvPr id="55" name="Text Box 3">
              <a:extLst>
                <a:ext uri="{FF2B5EF4-FFF2-40B4-BE49-F238E27FC236}">
                  <a16:creationId xmlns:a16="http://schemas.microsoft.com/office/drawing/2014/main" id="{C4C8E5E1-7763-0B41-AE99-775A9D36F084}"/>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ru-RU" altLang="x-none" sz="3600" dirty="0" smtClean="0">
                  <a:solidFill>
                    <a:srgbClr val="000000"/>
                  </a:solidFill>
                  <a:latin typeface="Montserrat" pitchFamily="2" charset="0"/>
                  <a:ea typeface="Montserrat Semi" charset="0"/>
                  <a:cs typeface="Montserrat Semi" charset="0"/>
                  <a:sym typeface="Poppins Medium" charset="0"/>
                </a:rPr>
                <a:t>802.11</a:t>
              </a:r>
              <a:r>
                <a:rPr lang="en-US" altLang="x-none" sz="3600" dirty="0" smtClean="0">
                  <a:solidFill>
                    <a:srgbClr val="000000"/>
                  </a:solidFill>
                  <a:latin typeface="Montserrat" pitchFamily="2" charset="0"/>
                  <a:ea typeface="Montserrat Semi" charset="0"/>
                  <a:cs typeface="Montserrat Semi" charset="0"/>
                  <a:sym typeface="Poppins Medium" charset="0"/>
                </a:rPr>
                <a:t>b</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56" name="Rectangle 1">
              <a:extLst>
                <a:ext uri="{FF2B5EF4-FFF2-40B4-BE49-F238E27FC236}">
                  <a16:creationId xmlns:a16="http://schemas.microsoft.com/office/drawing/2014/main" id="{7A226543-1D0A-E140-9B7D-A4D4FD0A6765}"/>
                </a:ext>
              </a:extLst>
            </p:cNvPr>
            <p:cNvSpPr>
              <a:spLocks noChangeArrowheads="1"/>
            </p:cNvSpPr>
            <p:nvPr/>
          </p:nvSpPr>
          <p:spPr bwMode="auto">
            <a:xfrm>
              <a:off x="5183188" y="6053427"/>
              <a:ext cx="3984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ru-RU" dirty="0"/>
                <a:t>Представлен </a:t>
              </a:r>
              <a:r>
                <a:rPr lang="ru-RU" dirty="0" smtClean="0"/>
                <a:t>в сентябре 1999</a:t>
              </a:r>
            </a:p>
          </p:txBody>
        </p:sp>
      </p:grpSp>
      <p:cxnSp>
        <p:nvCxnSpPr>
          <p:cNvPr id="58" name="Straight Connector 60">
            <a:extLst>
              <a:ext uri="{FF2B5EF4-FFF2-40B4-BE49-F238E27FC236}">
                <a16:creationId xmlns:a16="http://schemas.microsoft.com/office/drawing/2014/main" id="{0D07D029-8FDF-FD4C-9D00-BEB0F5B790EA}"/>
              </a:ext>
            </a:extLst>
          </p:cNvPr>
          <p:cNvCxnSpPr/>
          <p:nvPr/>
        </p:nvCxnSpPr>
        <p:spPr bwMode="auto">
          <a:xfrm>
            <a:off x="16279925" y="3936207"/>
            <a:ext cx="0" cy="1039813"/>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9" name="Oval 43">
            <a:extLst>
              <a:ext uri="{FF2B5EF4-FFF2-40B4-BE49-F238E27FC236}">
                <a16:creationId xmlns:a16="http://schemas.microsoft.com/office/drawing/2014/main" id="{AE1B1C68-7DEA-5845-A5BE-2A899D5641F9}"/>
              </a:ext>
            </a:extLst>
          </p:cNvPr>
          <p:cNvSpPr/>
          <p:nvPr/>
        </p:nvSpPr>
        <p:spPr bwMode="auto">
          <a:xfrm flipV="1">
            <a:off x="14341703" y="3470222"/>
            <a:ext cx="360362"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grpSp>
        <p:nvGrpSpPr>
          <p:cNvPr id="62" name="Группа 61">
            <a:extLst>
              <a:ext uri="{FF2B5EF4-FFF2-40B4-BE49-F238E27FC236}">
                <a16:creationId xmlns:a16="http://schemas.microsoft.com/office/drawing/2014/main" id="{456959C2-2181-CD49-9CC2-45662D9B0BB2}"/>
              </a:ext>
            </a:extLst>
          </p:cNvPr>
          <p:cNvGrpSpPr/>
          <p:nvPr/>
        </p:nvGrpSpPr>
        <p:grpSpPr>
          <a:xfrm>
            <a:off x="17588008" y="7974351"/>
            <a:ext cx="3984476" cy="1313509"/>
            <a:chOff x="5183188" y="5386249"/>
            <a:chExt cx="3984476" cy="1313509"/>
          </a:xfrm>
        </p:grpSpPr>
        <p:sp>
          <p:nvSpPr>
            <p:cNvPr id="63" name="Text Box 3">
              <a:extLst>
                <a:ext uri="{FF2B5EF4-FFF2-40B4-BE49-F238E27FC236}">
                  <a16:creationId xmlns:a16="http://schemas.microsoft.com/office/drawing/2014/main" id="{ADEA01CB-0D8F-4245-BE78-325B886A9E3F}"/>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600" dirty="0" smtClean="0">
                  <a:solidFill>
                    <a:srgbClr val="000000"/>
                  </a:solidFill>
                  <a:latin typeface="Barlow" pitchFamily="2" charset="0"/>
                  <a:ea typeface="Montserrat Semi" charset="0"/>
                  <a:cs typeface="Montserrat Semi" charset="0"/>
                  <a:sym typeface="Poppins Medium" charset="0"/>
                </a:rPr>
                <a:t>802.11ah</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64" name="Rectangle 1">
              <a:extLst>
                <a:ext uri="{FF2B5EF4-FFF2-40B4-BE49-F238E27FC236}">
                  <a16:creationId xmlns:a16="http://schemas.microsoft.com/office/drawing/2014/main" id="{BA2A6181-8301-EB46-B035-8CBCEB573504}"/>
                </a:ext>
              </a:extLst>
            </p:cNvPr>
            <p:cNvSpPr>
              <a:spLocks noChangeArrowheads="1"/>
            </p:cNvSpPr>
            <p:nvPr/>
          </p:nvSpPr>
          <p:spPr bwMode="auto">
            <a:xfrm>
              <a:off x="5183188" y="6053427"/>
              <a:ext cx="39844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ru-RU" dirty="0" smtClean="0"/>
                <a:t>Представлен в декабре 201</a:t>
              </a:r>
              <a:r>
                <a:rPr lang="en-US" dirty="0"/>
                <a:t>6</a:t>
              </a:r>
              <a:r>
                <a:rPr lang="ru-RU" dirty="0"/>
                <a:t> </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cxnSp>
        <p:nvCxnSpPr>
          <p:cNvPr id="65" name="Straight Connector 60">
            <a:extLst>
              <a:ext uri="{FF2B5EF4-FFF2-40B4-BE49-F238E27FC236}">
                <a16:creationId xmlns:a16="http://schemas.microsoft.com/office/drawing/2014/main" id="{0D07D029-8FDF-FD4C-9D00-BEB0F5B790EA}"/>
              </a:ext>
            </a:extLst>
          </p:cNvPr>
          <p:cNvCxnSpPr/>
          <p:nvPr/>
        </p:nvCxnSpPr>
        <p:spPr bwMode="auto">
          <a:xfrm>
            <a:off x="19116949" y="3959935"/>
            <a:ext cx="27994" cy="3648291"/>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6" name="TextBox 65">
            <a:extLst>
              <a:ext uri="{FF2B5EF4-FFF2-40B4-BE49-F238E27FC236}">
                <a16:creationId xmlns:a16="http://schemas.microsoft.com/office/drawing/2014/main" id="{CCDECFD4-B939-444B-9F5D-592BC73E7D25}"/>
              </a:ext>
            </a:extLst>
          </p:cNvPr>
          <p:cNvSpPr txBox="1">
            <a:spLocks noChangeArrowheads="1"/>
          </p:cNvSpPr>
          <p:nvPr/>
        </p:nvSpPr>
        <p:spPr bwMode="auto">
          <a:xfrm>
            <a:off x="14096125" y="275354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1</a:t>
            </a:r>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grpSp>
        <p:nvGrpSpPr>
          <p:cNvPr id="67" name="Группа 66">
            <a:extLst>
              <a:ext uri="{FF2B5EF4-FFF2-40B4-BE49-F238E27FC236}">
                <a16:creationId xmlns:a16="http://schemas.microsoft.com/office/drawing/2014/main" id="{456959C2-2181-CD49-9CC2-45662D9B0BB2}"/>
              </a:ext>
            </a:extLst>
          </p:cNvPr>
          <p:cNvGrpSpPr/>
          <p:nvPr/>
        </p:nvGrpSpPr>
        <p:grpSpPr>
          <a:xfrm>
            <a:off x="13420982" y="6740094"/>
            <a:ext cx="3984476" cy="1313509"/>
            <a:chOff x="5183188" y="5386249"/>
            <a:chExt cx="3984476" cy="1313509"/>
          </a:xfrm>
        </p:grpSpPr>
        <p:sp>
          <p:nvSpPr>
            <p:cNvPr id="68" name="Text Box 3">
              <a:extLst>
                <a:ext uri="{FF2B5EF4-FFF2-40B4-BE49-F238E27FC236}">
                  <a16:creationId xmlns:a16="http://schemas.microsoft.com/office/drawing/2014/main" id="{ADEA01CB-0D8F-4245-BE78-325B886A9E3F}"/>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600" dirty="0" smtClean="0">
                  <a:solidFill>
                    <a:srgbClr val="000000"/>
                  </a:solidFill>
                  <a:latin typeface="Barlow" pitchFamily="2" charset="0"/>
                  <a:ea typeface="Montserrat Semi" charset="0"/>
                  <a:cs typeface="Montserrat Semi" charset="0"/>
                  <a:sym typeface="Poppins Medium" charset="0"/>
                </a:rPr>
                <a:t>802.11ad</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69" name="Rectangle 1">
              <a:extLst>
                <a:ext uri="{FF2B5EF4-FFF2-40B4-BE49-F238E27FC236}">
                  <a16:creationId xmlns:a16="http://schemas.microsoft.com/office/drawing/2014/main" id="{BA2A6181-8301-EB46-B035-8CBCEB573504}"/>
                </a:ext>
              </a:extLst>
            </p:cNvPr>
            <p:cNvSpPr>
              <a:spLocks noChangeArrowheads="1"/>
            </p:cNvSpPr>
            <p:nvPr/>
          </p:nvSpPr>
          <p:spPr bwMode="auto">
            <a:xfrm>
              <a:off x="5183188" y="6053427"/>
              <a:ext cx="39844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ru-RU" dirty="0" smtClean="0"/>
                <a:t>Представлен в декабре 201</a:t>
              </a:r>
              <a:r>
                <a:rPr lang="en-US" dirty="0"/>
                <a:t>2</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cxnSp>
        <p:nvCxnSpPr>
          <p:cNvPr id="70" name="Straight Connector 60">
            <a:extLst>
              <a:ext uri="{FF2B5EF4-FFF2-40B4-BE49-F238E27FC236}">
                <a16:creationId xmlns:a16="http://schemas.microsoft.com/office/drawing/2014/main" id="{0D07D029-8FDF-FD4C-9D00-BEB0F5B790EA}"/>
              </a:ext>
            </a:extLst>
          </p:cNvPr>
          <p:cNvCxnSpPr/>
          <p:nvPr/>
        </p:nvCxnSpPr>
        <p:spPr bwMode="auto">
          <a:xfrm>
            <a:off x="14521883" y="3956868"/>
            <a:ext cx="0" cy="2442077"/>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32</a:t>
            </a:fld>
            <a:endParaRPr lang="x-none" altLang="x-none"/>
          </a:p>
        </p:txBody>
      </p:sp>
    </p:spTree>
    <p:extLst>
      <p:ext uri="{BB962C8B-B14F-4D97-AF65-F5344CB8AC3E}">
        <p14:creationId xmlns:p14="http://schemas.microsoft.com/office/powerpoint/2010/main" val="22824116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0" y="4334377"/>
            <a:ext cx="10009188" cy="5047246"/>
          </a:xfrm>
        </p:spPr>
      </p:pic>
      <p:grpSp>
        <p:nvGrpSpPr>
          <p:cNvPr id="2" name="Группа 1">
            <a:extLst>
              <a:ext uri="{FF2B5EF4-FFF2-40B4-BE49-F238E27FC236}">
                <a16:creationId xmlns:a16="http://schemas.microsoft.com/office/drawing/2014/main" id="{64A5D7EA-CB4A-C24C-AB88-3C3BB0A6CC99}"/>
              </a:ext>
            </a:extLst>
          </p:cNvPr>
          <p:cNvGrpSpPr/>
          <p:nvPr/>
        </p:nvGrpSpPr>
        <p:grpSpPr>
          <a:xfrm>
            <a:off x="11039872" y="511665"/>
            <a:ext cx="12457384" cy="9645681"/>
            <a:chOff x="1534816" y="2262875"/>
            <a:chExt cx="9792890" cy="9645681"/>
          </a:xfrm>
        </p:grpSpPr>
        <p:sp>
          <p:nvSpPr>
            <p:cNvPr id="22"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Архитектура</a:t>
              </a:r>
            </a:p>
            <a:p>
              <a:pPr eaLnBrk="1">
                <a:defRPr/>
              </a:pPr>
              <a:r>
                <a:rPr lang="en-US" altLang="x-none" sz="8800" dirty="0" smtClean="0">
                  <a:solidFill>
                    <a:schemeClr val="bg1"/>
                  </a:solidFill>
                  <a:latin typeface="Barlow Light" pitchFamily="2" charset="0"/>
                  <a:ea typeface="Montserrat Semi" charset="0"/>
                  <a:cs typeface="Montserrat Semi" charset="0"/>
                  <a:sym typeface="Poppins Medium" charset="0"/>
                </a:rPr>
                <a:t>Wi-Fi</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24"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 основу стандарта 802.11 положена сотовая архитектура, причем сеть может состоять как из одной, так и нескольких ячеек. Каждая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сота</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управляется базовой станцией, которая вместе с находящимися в пределах радиуса ее действия рабочими станциями пользователей образует базовую зону обслуживания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Basic</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Service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Set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BSS). Точки доступа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многосотовой</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сети взаимодействуют между собой через распределительную систему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Distribution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System</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DS. Вся инфраструктура, включающая точки доступа и распределительную систему образует расширенную зону обслуживания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Extended</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Service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Set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5" name="Группа 24">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26"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Tree>
    <p:extLst>
      <p:ext uri="{BB962C8B-B14F-4D97-AF65-F5344CB8AC3E}">
        <p14:creationId xmlns:p14="http://schemas.microsoft.com/office/powerpoint/2010/main" val="7364115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64A5D7EA-CB4A-C24C-AB88-3C3BB0A6CC99}"/>
              </a:ext>
            </a:extLst>
          </p:cNvPr>
          <p:cNvGrpSpPr/>
          <p:nvPr/>
        </p:nvGrpSpPr>
        <p:grpSpPr>
          <a:xfrm>
            <a:off x="555409" y="438484"/>
            <a:ext cx="12602548" cy="11772959"/>
            <a:chOff x="1534816" y="2262875"/>
            <a:chExt cx="9907005" cy="11772959"/>
          </a:xfrm>
        </p:grpSpPr>
        <p:sp>
          <p:nvSpPr>
            <p:cNvPr id="9" name="Rectangle 1">
              <a:extLst>
                <a:ext uri="{FF2B5EF4-FFF2-40B4-BE49-F238E27FC236}">
                  <a16:creationId xmlns:a16="http://schemas.microsoft.com/office/drawing/2014/main" id="{4EAFDFA3-338E-454F-B4FB-0500CD9FA186}"/>
                </a:ext>
              </a:extLst>
            </p:cNvPr>
            <p:cNvSpPr>
              <a:spLocks noChangeArrowheads="1"/>
            </p:cNvSpPr>
            <p:nvPr/>
          </p:nvSpPr>
          <p:spPr bwMode="auto">
            <a:xfrm>
              <a:off x="2604208" y="4193140"/>
              <a:ext cx="8837613" cy="984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Различные стандарты семейства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определяют физический уровень (PHY) и подуровень управления доступом к среде (каналу) MAC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Medium</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Access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Control</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Верхние уровни совпадают по своей структуре как для беспроводных, так и для проводных локальных сетей. Физический уровень определяет способ работы со средой передачи, скорость и методы модуляции. Подуровень MAC отвечает за распределение канала, т.е. за то, какая станция будет передавать следующей. На MAC-уровне определён принцип, по которому устройства используют (делят) общий канал, механизм аутентификации пользователя, механизм шифрования данных</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Для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осуществления передачи информации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устройства должны «наложить» данные на радиоволну, также известную как несущая волна. Этот процесс называется модуляцией. В разных версиях стандарта применяются разные методы модуляции сигнала. Каждый тип модуляции имеет свои преимущества и недостатки с точки зрения эффективности и требований к питанию. Вместе, рабочий диапазон и тип модуляции,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определяют PHY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для стандартов передачи данных. Продукты совместимы по PHY в том случае, когда они используют один диапазон и один тип модуляции. </a:t>
              </a:r>
            </a:p>
          </p:txBody>
        </p:sp>
        <p:grpSp>
          <p:nvGrpSpPr>
            <p:cNvPr id="10" name="Группа 9">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1"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2"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Tree>
    <p:extLst>
      <p:ext uri="{BB962C8B-B14F-4D97-AF65-F5344CB8AC3E}">
        <p14:creationId xmlns:p14="http://schemas.microsoft.com/office/powerpoint/2010/main" val="41983756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Группа 43">
            <a:extLst>
              <a:ext uri="{FF2B5EF4-FFF2-40B4-BE49-F238E27FC236}">
                <a16:creationId xmlns:a16="http://schemas.microsoft.com/office/drawing/2014/main" id="{26E56D9A-BAD1-274E-A936-85D6147B8396}"/>
              </a:ext>
            </a:extLst>
          </p:cNvPr>
          <p:cNvGrpSpPr/>
          <p:nvPr/>
        </p:nvGrpSpPr>
        <p:grpSpPr>
          <a:xfrm>
            <a:off x="1364678" y="1241376"/>
            <a:ext cx="6884276" cy="11083560"/>
            <a:chOff x="1275276" y="1241376"/>
            <a:chExt cx="6884276" cy="5184576"/>
          </a:xfrm>
        </p:grpSpPr>
        <p:sp>
          <p:nvSpPr>
            <p:cNvPr id="45" name="Скругленный прямоугольник 44">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46" name="Text Box 3">
              <a:extLst>
                <a:ext uri="{FF2B5EF4-FFF2-40B4-BE49-F238E27FC236}">
                  <a16:creationId xmlns:a16="http://schemas.microsoft.com/office/drawing/2014/main" id="{CBB29214-5A38-6043-AA12-CEE2C9D5E8A4}"/>
                </a:ext>
              </a:extLst>
            </p:cNvPr>
            <p:cNvSpPr txBox="1">
              <a:spLocks/>
            </p:cNvSpPr>
            <p:nvPr/>
          </p:nvSpPr>
          <p:spPr bwMode="auto">
            <a:xfrm>
              <a:off x="1275276"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FHSS (Frequency Hopping Spread Spectrum)</a:t>
              </a:r>
            </a:p>
          </p:txBody>
        </p:sp>
        <p:sp>
          <p:nvSpPr>
            <p:cNvPr id="47" name="Rectangle 1">
              <a:extLst>
                <a:ext uri="{FF2B5EF4-FFF2-40B4-BE49-F238E27FC236}">
                  <a16:creationId xmlns:a16="http://schemas.microsoft.com/office/drawing/2014/main" id="{A56DDA2A-F086-F04D-A3CF-60192435CD41}"/>
                </a:ext>
              </a:extLst>
            </p:cNvPr>
            <p:cNvSpPr>
              <a:spLocks noChangeArrowheads="1"/>
            </p:cNvSpPr>
            <p:nvPr/>
          </p:nvSpPr>
          <p:spPr bwMode="auto">
            <a:xfrm>
              <a:off x="1583968" y="3377513"/>
              <a:ext cx="6264695" cy="171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Суть метода заключается в периодическом скачкообразном изменении несущей частоты по некоторому алгоритму, известному приёмнику и передатчику. Преимущество метода – простота реализации, недостаток – задержка в потоке данных при каждом скачке. </a:t>
              </a:r>
            </a:p>
          </p:txBody>
        </p:sp>
        <p:sp>
          <p:nvSpPr>
            <p:cNvPr id="48"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Montserrat" charset="0"/>
                  <a:ea typeface="Montserrat" charset="0"/>
                  <a:cs typeface="Montserrat" charset="0"/>
                  <a:sym typeface="Poppins SemiBold" charset="0"/>
                </a:rPr>
                <a:t>МЕТОД</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8" name="Группа 7">
            <a:extLst>
              <a:ext uri="{FF2B5EF4-FFF2-40B4-BE49-F238E27FC236}">
                <a16:creationId xmlns:a16="http://schemas.microsoft.com/office/drawing/2014/main" id="{26E56D9A-BAD1-274E-A936-85D6147B8396}"/>
              </a:ext>
            </a:extLst>
          </p:cNvPr>
          <p:cNvGrpSpPr/>
          <p:nvPr/>
        </p:nvGrpSpPr>
        <p:grpSpPr>
          <a:xfrm>
            <a:off x="8778270" y="1241376"/>
            <a:ext cx="6861359" cy="11083560"/>
            <a:chOff x="1318792" y="1241376"/>
            <a:chExt cx="6861359" cy="5184576"/>
          </a:xfrm>
        </p:grpSpPr>
        <p:sp>
          <p:nvSpPr>
            <p:cNvPr id="7" name="Скругленный прямоугольник 6">
              <a:extLst>
                <a:ext uri="{FF2B5EF4-FFF2-40B4-BE49-F238E27FC236}">
                  <a16:creationId xmlns:a16="http://schemas.microsoft.com/office/drawing/2014/main" id="{BD80EAF0-23FF-014B-A159-D904B3C85A69}"/>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9" name="Text Box 3">
              <a:extLst>
                <a:ext uri="{FF2B5EF4-FFF2-40B4-BE49-F238E27FC236}">
                  <a16:creationId xmlns:a16="http://schemas.microsoft.com/office/drawing/2014/main" id="{CBB29214-5A38-6043-AA12-CEE2C9D5E8A4}"/>
                </a:ext>
              </a:extLst>
            </p:cNvPr>
            <p:cNvSpPr txBox="1">
              <a:spLocks/>
            </p:cNvSpPr>
            <p:nvPr/>
          </p:nvSpPr>
          <p:spPr bwMode="auto">
            <a:xfrm>
              <a:off x="1339391" y="1871089"/>
              <a:ext cx="684076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DSSS (Direct Sequence Spread Spectrum)</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20" name="Rectangle 1">
              <a:extLst>
                <a:ext uri="{FF2B5EF4-FFF2-40B4-BE49-F238E27FC236}">
                  <a16:creationId xmlns:a16="http://schemas.microsoft.com/office/drawing/2014/main" id="{A56DDA2A-F086-F04D-A3CF-60192435CD41}"/>
                </a:ext>
              </a:extLst>
            </p:cNvPr>
            <p:cNvSpPr>
              <a:spLocks noChangeArrowheads="1"/>
            </p:cNvSpPr>
            <p:nvPr/>
          </p:nvSpPr>
          <p:spPr bwMode="auto">
            <a:xfrm>
              <a:off x="1583968" y="3377513"/>
              <a:ext cx="6264695" cy="2552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Метод по эффективности превосходит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FHSS</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но сложнее в реализации. Суть метода заключается в повышении тактовой частоты модуляции, при этом каждому символу передаваемого сообщения ставится в соответствие некоторая достаточно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длинная</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псевдослучайная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последовательность.</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21" name="Text Box 2">
              <a:extLst>
                <a:ext uri="{FF2B5EF4-FFF2-40B4-BE49-F238E27FC236}">
                  <a16:creationId xmlns:a16="http://schemas.microsoft.com/office/drawing/2014/main" id="{928EA1BD-EAE6-9847-A64B-FD42F198CCE0}"/>
                </a:ext>
              </a:extLst>
            </p:cNvPr>
            <p:cNvSpPr txBox="1">
              <a:spLocks/>
            </p:cNvSpPr>
            <p:nvPr/>
          </p:nvSpPr>
          <p:spPr bwMode="auto">
            <a:xfrm>
              <a:off x="1942791" y="1517077"/>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Montserrat" charset="0"/>
                  <a:ea typeface="Montserrat" charset="0"/>
                  <a:cs typeface="Montserrat" charset="0"/>
                  <a:sym typeface="Poppins SemiBold" charset="0"/>
                </a:rPr>
                <a:t>МЕТОД</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grpSp>
        <p:nvGrpSpPr>
          <p:cNvPr id="33" name="Группа 32">
            <a:extLst>
              <a:ext uri="{FF2B5EF4-FFF2-40B4-BE49-F238E27FC236}">
                <a16:creationId xmlns:a16="http://schemas.microsoft.com/office/drawing/2014/main" id="{BBE56DD8-AFA1-6C4B-B19D-3418D609FEE9}"/>
              </a:ext>
            </a:extLst>
          </p:cNvPr>
          <p:cNvGrpSpPr/>
          <p:nvPr/>
        </p:nvGrpSpPr>
        <p:grpSpPr>
          <a:xfrm>
            <a:off x="16168945" y="1241376"/>
            <a:ext cx="6862639" cy="11083560"/>
            <a:chOff x="1318792" y="1241376"/>
            <a:chExt cx="6862639" cy="5184576"/>
          </a:xfrm>
        </p:grpSpPr>
        <p:sp>
          <p:nvSpPr>
            <p:cNvPr id="34" name="Скругленный прямоугольник 33">
              <a:extLst>
                <a:ext uri="{FF2B5EF4-FFF2-40B4-BE49-F238E27FC236}">
                  <a16:creationId xmlns:a16="http://schemas.microsoft.com/office/drawing/2014/main" id="{ADA4497D-4117-B348-AA1D-E624310DB35F}"/>
                </a:ext>
              </a:extLst>
            </p:cNvPr>
            <p:cNvSpPr/>
            <p:nvPr/>
          </p:nvSpPr>
          <p:spPr bwMode="auto">
            <a:xfrm>
              <a:off x="1318792" y="1241376"/>
              <a:ext cx="6840760" cy="5184576"/>
            </a:xfrm>
            <a:prstGeom prst="roundRect">
              <a:avLst>
                <a:gd name="adj" fmla="val 2279"/>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ru-RU"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5" name="Text Box 3">
              <a:extLst>
                <a:ext uri="{FF2B5EF4-FFF2-40B4-BE49-F238E27FC236}">
                  <a16:creationId xmlns:a16="http://schemas.microsoft.com/office/drawing/2014/main" id="{916AA12C-F0C0-9148-BC94-EC17FBF472B0}"/>
                </a:ext>
              </a:extLst>
            </p:cNvPr>
            <p:cNvSpPr txBox="1">
              <a:spLocks/>
            </p:cNvSpPr>
            <p:nvPr/>
          </p:nvSpPr>
          <p:spPr bwMode="auto">
            <a:xfrm>
              <a:off x="1340671" y="1867067"/>
              <a:ext cx="6840760" cy="1010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4000" dirty="0">
                  <a:solidFill>
                    <a:srgbClr val="000000"/>
                  </a:solidFill>
                  <a:latin typeface="Barlow" pitchFamily="2" charset="0"/>
                  <a:ea typeface="Montserrat Semi" charset="0"/>
                  <a:cs typeface="Montserrat Semi" charset="0"/>
                  <a:sym typeface="Poppins Medium" charset="0"/>
                </a:rPr>
                <a:t>OFDM </a:t>
              </a:r>
              <a:r>
                <a:rPr lang="en-US" altLang="x-none" sz="4000" dirty="0" smtClean="0">
                  <a:solidFill>
                    <a:srgbClr val="000000"/>
                  </a:solidFill>
                  <a:latin typeface="Barlow" pitchFamily="2" charset="0"/>
                  <a:ea typeface="Montserrat Semi" charset="0"/>
                  <a:cs typeface="Montserrat Semi" charset="0"/>
                  <a:sym typeface="Poppins Medium" charset="0"/>
                </a:rPr>
                <a:t>(Orthogonal Frequency Division Multiplexing</a:t>
              </a:r>
              <a:r>
                <a:rPr lang="en-US" altLang="x-none" sz="4000" dirty="0">
                  <a:solidFill>
                    <a:srgbClr val="000000"/>
                  </a:solidFill>
                  <a:latin typeface="Barlow" pitchFamily="2" charset="0"/>
                  <a:ea typeface="Montserrat Semi" charset="0"/>
                  <a:cs typeface="Montserrat Semi" charset="0"/>
                  <a:sym typeface="Poppins Medium" charset="0"/>
                </a:rPr>
                <a:t>)</a:t>
              </a:r>
              <a:endParaRPr lang="x-none" altLang="x-none" sz="4000" dirty="0">
                <a:solidFill>
                  <a:srgbClr val="000000"/>
                </a:solidFill>
                <a:latin typeface="Montserrat" pitchFamily="2" charset="0"/>
                <a:ea typeface="Montserrat Semi" charset="0"/>
                <a:cs typeface="Montserrat Semi" charset="0"/>
                <a:sym typeface="Poppins Medium" charset="0"/>
              </a:endParaRPr>
            </a:p>
          </p:txBody>
        </p:sp>
        <p:sp>
          <p:nvSpPr>
            <p:cNvPr id="36" name="Rectangle 1">
              <a:extLst>
                <a:ext uri="{FF2B5EF4-FFF2-40B4-BE49-F238E27FC236}">
                  <a16:creationId xmlns:a16="http://schemas.microsoft.com/office/drawing/2014/main" id="{0E294487-65DC-B847-9197-840C2C78B303}"/>
                </a:ext>
              </a:extLst>
            </p:cNvPr>
            <p:cNvSpPr>
              <a:spLocks noChangeArrowheads="1"/>
            </p:cNvSpPr>
            <p:nvPr/>
          </p:nvSpPr>
          <p:spPr bwMode="auto">
            <a:xfrm>
              <a:off x="1570820" y="3377513"/>
              <a:ext cx="6336704" cy="260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Метод</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является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сочетанием модуляции и мультиплексирования. З</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адача мультиплексирования применяется для отдельных сигналов, но эти отдельные сигналы являются подмножеством одного основного сигнала.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ам сигнал сначала разбивается на отдельные каналы, они модулируются данными, а затем</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повторно мультиплексируется для создания несущей.</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sp>
          <p:nvSpPr>
            <p:cNvPr id="37" name="Text Box 2">
              <a:extLst>
                <a:ext uri="{FF2B5EF4-FFF2-40B4-BE49-F238E27FC236}">
                  <a16:creationId xmlns:a16="http://schemas.microsoft.com/office/drawing/2014/main" id="{15B15CF6-5BC2-1C42-83CB-147B29BF9664}"/>
                </a:ext>
              </a:extLst>
            </p:cNvPr>
            <p:cNvSpPr txBox="1">
              <a:spLocks/>
            </p:cNvSpPr>
            <p:nvPr/>
          </p:nvSpPr>
          <p:spPr bwMode="auto">
            <a:xfrm>
              <a:off x="1978583" y="1611301"/>
              <a:ext cx="5592762" cy="165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ru-RU" altLang="x-none" sz="1800" b="1" spc="300" dirty="0" smtClean="0">
                  <a:solidFill>
                    <a:schemeClr val="accent2"/>
                  </a:solidFill>
                  <a:latin typeface="Montserrat" charset="0"/>
                  <a:ea typeface="Montserrat" charset="0"/>
                  <a:cs typeface="Montserrat" charset="0"/>
                  <a:sym typeface="Poppins SemiBold" charset="0"/>
                </a:rPr>
                <a:t>МЕТОД</a:t>
              </a:r>
              <a:endParaRPr lang="x-none" altLang="x-none" sz="1800" b="1" spc="300" dirty="0">
                <a:solidFill>
                  <a:schemeClr val="accent2"/>
                </a:solidFill>
                <a:latin typeface="Montserrat" charset="0"/>
                <a:ea typeface="Montserrat" charset="0"/>
                <a:cs typeface="Montserrat" charset="0"/>
                <a:sym typeface="Poppins SemiBold" charset="0"/>
              </a:endParaRPr>
            </a:p>
          </p:txBody>
        </p:sp>
      </p:grpSp>
    </p:spTree>
    <p:extLst>
      <p:ext uri="{BB962C8B-B14F-4D97-AF65-F5344CB8AC3E}">
        <p14:creationId xmlns:p14="http://schemas.microsoft.com/office/powerpoint/2010/main" val="13279217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0" y="4182023"/>
            <a:ext cx="10009188" cy="5351954"/>
          </a:xfrm>
        </p:spPr>
      </p:pic>
      <p:grpSp>
        <p:nvGrpSpPr>
          <p:cNvPr id="2" name="Группа 1">
            <a:extLst>
              <a:ext uri="{FF2B5EF4-FFF2-40B4-BE49-F238E27FC236}">
                <a16:creationId xmlns:a16="http://schemas.microsoft.com/office/drawing/2014/main" id="{64A5D7EA-CB4A-C24C-AB88-3C3BB0A6CC99}"/>
              </a:ext>
            </a:extLst>
          </p:cNvPr>
          <p:cNvGrpSpPr/>
          <p:nvPr/>
        </p:nvGrpSpPr>
        <p:grpSpPr>
          <a:xfrm>
            <a:off x="11039872" y="511665"/>
            <a:ext cx="12457384" cy="10864476"/>
            <a:chOff x="1534816" y="2262875"/>
            <a:chExt cx="9792890" cy="10864476"/>
          </a:xfrm>
        </p:grpSpPr>
        <p:sp>
          <p:nvSpPr>
            <p:cNvPr id="22"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Montserrat" pitchFamily="2" charset="0"/>
                  <a:ea typeface="Montserrat Semi" charset="0"/>
                  <a:cs typeface="Montserrat Semi" charset="0"/>
                  <a:sym typeface="Poppins Medium" charset="0"/>
                </a:rPr>
                <a:t>Организация сетей </a:t>
              </a:r>
              <a:r>
                <a:rPr lang="en-US" altLang="x-none" sz="8800" dirty="0" smtClean="0">
                  <a:solidFill>
                    <a:schemeClr val="bg1"/>
                  </a:solidFill>
                  <a:latin typeface="Montserrat" pitchFamily="2" charset="0"/>
                  <a:ea typeface="Montserrat Semi" charset="0"/>
                  <a:cs typeface="Montserrat Semi" charset="0"/>
                  <a:sym typeface="Poppins Medium" charset="0"/>
                </a:rPr>
                <a:t>Wi-Fi</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24"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Стандарт 802.11 предусматривает два основные способа (режима) организации сети</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1)	С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базовой станцией, называемой в терминологии 802.11 точкой доступа AP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Access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Point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Связь между устройствами происходит только через AP. Через AP может быть выход во внешние проводные сети. Такие сети называют также структурированными или работающими в режиме инфраструктуры. Такой режим позволяет транслировать мультимедийную информацию для работы в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Интернете. В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сети 802.11 может быть несколько точек доступа, объединённых проводной сетью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Ethernet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Фактически такая сеть представляет набор базовых станций с перекрывающимися зонами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охвата.</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5" name="Группа 24">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26"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Tree>
    <p:extLst>
      <p:ext uri="{BB962C8B-B14F-4D97-AF65-F5344CB8AC3E}">
        <p14:creationId xmlns:p14="http://schemas.microsoft.com/office/powerpoint/2010/main" val="19580465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64A5D7EA-CB4A-C24C-AB88-3C3BB0A6CC99}"/>
              </a:ext>
            </a:extLst>
          </p:cNvPr>
          <p:cNvGrpSpPr/>
          <p:nvPr/>
        </p:nvGrpSpPr>
        <p:grpSpPr>
          <a:xfrm>
            <a:off x="555409" y="438484"/>
            <a:ext cx="12602548" cy="7418947"/>
            <a:chOff x="1534816" y="2262875"/>
            <a:chExt cx="9907005" cy="7418947"/>
          </a:xfrm>
        </p:grpSpPr>
        <p:sp>
          <p:nvSpPr>
            <p:cNvPr id="9" name="Rectangle 1">
              <a:extLst>
                <a:ext uri="{FF2B5EF4-FFF2-40B4-BE49-F238E27FC236}">
                  <a16:creationId xmlns:a16="http://schemas.microsoft.com/office/drawing/2014/main" id="{4EAFDFA3-338E-454F-B4FB-0500CD9FA186}"/>
                </a:ext>
              </a:extLst>
            </p:cNvPr>
            <p:cNvSpPr>
              <a:spLocks noChangeArrowheads="1"/>
            </p:cNvSpPr>
            <p:nvPr/>
          </p:nvSpPr>
          <p:spPr bwMode="auto">
            <a:xfrm>
              <a:off x="2604208" y="4193140"/>
              <a:ext cx="8837613" cy="548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2)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без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базовой станции (т.е. без точки доступа), по принципу «равный с равным». Такие сети называют беспроводными самоорганизующимися сетями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Ad</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Hoc</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Мобильная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Ad</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Hoc</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сеть (MANET,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Mobile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Ad</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Hoc</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Network</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является распределённой системой из мобильных терминалов, снабженных приемо-передатчиком. Они могут динамически организовывать временные сети. Терминалы, которые не находятся в радиусе действия приемо-передатчиков, осуществляют передачу через последовательность промежуточных маршрутизаторов. Сеть MANET является многошаговой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multihop</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 отличии от сети с точкой доступа и может быть подключена с помощью шлюзов к фиксированной сети.</a:t>
              </a:r>
            </a:p>
          </p:txBody>
        </p:sp>
        <p:grpSp>
          <p:nvGrpSpPr>
            <p:cNvPr id="10" name="Группа 9">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1"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2"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3500" y="3223531"/>
            <a:ext cx="10010500" cy="7270126"/>
          </a:xfrm>
          <a:prstGeom prst="rect">
            <a:avLst/>
          </a:prstGeom>
        </p:spPr>
      </p:pic>
    </p:spTree>
    <p:extLst>
      <p:ext uri="{BB962C8B-B14F-4D97-AF65-F5344CB8AC3E}">
        <p14:creationId xmlns:p14="http://schemas.microsoft.com/office/powerpoint/2010/main" val="37632447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13302066"/>
            <a:chOff x="1534816" y="2262875"/>
            <a:chExt cx="9792890" cy="13302066"/>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Структура кадра </a:t>
              </a:r>
              <a:r>
                <a:rPr lang="en-US" altLang="x-none" sz="8800" dirty="0" smtClean="0">
                  <a:solidFill>
                    <a:schemeClr val="bg1"/>
                  </a:solidFill>
                  <a:latin typeface="Barlow Light" pitchFamily="2" charset="0"/>
                  <a:ea typeface="Montserrat Semi" charset="0"/>
                  <a:cs typeface="Montserrat Semi" charset="0"/>
                  <a:sym typeface="Poppins Medium" charset="0"/>
                </a:rPr>
                <a:t>IEEE 802.11</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8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Стандарт 802.11 использует три класса кадров: информационные, служебные 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управляющие. Приведенная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общая структура применяется для всех информационных и управляющих кадров, хотя не все поля используются во всех случаях</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Поле «управление кадром» состоит из 11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субполей</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Поле «длительность» задает время передачи кадра и его подтверждение. Это поле может присутствовать в служебных кадрах. Заголовок содержит четыре адреса. Это адрес отправителя и получателя, а также адреса ячейки отправителя и места назначения. Поле «номер» служит для нумерации фрагментов. Из 16 бит номера 12 идентифицируют кадр, а 4 - фрагмент. Управляющие кадры имеют сходный формат, только там отсутствуют поля базовых станций, так как эти кадры не покидают пределов сотовой ячейки. В служебных кадрах отсутствуют поля «данные» и «номер», ключевым здесь является содержимое поля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«подтип</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(RTS, CTS или ACK</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	</a:t>
              </a: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38</a:t>
            </a:fld>
            <a:endParaRPr lang="x-none" altLang="x-none"/>
          </a:p>
        </p:txBody>
      </p:sp>
    </p:spTree>
    <p:extLst>
      <p:ext uri="{BB962C8B-B14F-4D97-AF65-F5344CB8AC3E}">
        <p14:creationId xmlns:p14="http://schemas.microsoft.com/office/powerpoint/2010/main" val="13049406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id="{A56DDA2A-F086-F04D-A3CF-60192435CD41}"/>
              </a:ext>
            </a:extLst>
          </p:cNvPr>
          <p:cNvSpPr>
            <a:spLocks noChangeArrowheads="1"/>
          </p:cNvSpPr>
          <p:nvPr/>
        </p:nvSpPr>
        <p:spPr bwMode="auto">
          <a:xfrm>
            <a:off x="2001127" y="7578080"/>
            <a:ext cx="20488017"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80000"/>
              </a:lnSpc>
            </a:pP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Субполе</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«версия протокола»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позволяет двум протоколам работать в пределах одной ячейки. Поле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«тип»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задает разновидность кадра (информационный, служебный или управляющий), 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«подтип»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(RTS, CTS или ACK). Биты к DS и от DS указывают на направление транспортировки кадра: к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межсотовой</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системе (например,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Ethernet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или от нее. Бит MF указывает на то, что далее следует еще один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фрагмент.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Бит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«повтор»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отмечает повторно посылаемый фрагмент. Бит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«управление питанием»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используется базовой станцией для переключения в режим пониженного энергопотребления или для выхода из этого режима. Бит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«продолжение»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говорит о том, что у отправителя имеются еще кадры для пересылки. Бит W является указателем использования шифрования в теле кадра согласно алгоритму WEP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Wired</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Equivalent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Protocol</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Однобитовое поле O сообщает приемнику, что кадры с этим битом (=1) должны обрабатываться строго по порядку.</a:t>
            </a:r>
          </a:p>
        </p:txBody>
      </p:sp>
      <p:pic>
        <p:nvPicPr>
          <p:cNvPr id="6" name="Рисунок 5"/>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0" y="48132"/>
            <a:ext cx="24384000" cy="6114035"/>
          </a:xfrm>
        </p:spPr>
      </p:pic>
    </p:spTree>
    <p:extLst>
      <p:ext uri="{BB962C8B-B14F-4D97-AF65-F5344CB8AC3E}">
        <p14:creationId xmlns:p14="http://schemas.microsoft.com/office/powerpoint/2010/main" val="3489445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3374051492"/>
              </p:ext>
            </p:extLst>
          </p:nvPr>
        </p:nvGraphicFramePr>
        <p:xfrm>
          <a:off x="1750839" y="1385388"/>
          <a:ext cx="20794835" cy="10847490"/>
        </p:xfrm>
        <a:graphic>
          <a:graphicData uri="http://schemas.openxmlformats.org/drawingml/2006/table">
            <a:tbl>
              <a:tblPr firstRow="1" bandRow="1">
                <a:tableStyleId>{5C22544A-7EE6-4342-B048-85BDC9FD1C3A}</a:tableStyleId>
              </a:tblPr>
              <a:tblGrid>
                <a:gridCol w="4158967">
                  <a:extLst>
                    <a:ext uri="{9D8B030D-6E8A-4147-A177-3AD203B41FA5}">
                      <a16:colId xmlns:a16="http://schemas.microsoft.com/office/drawing/2014/main" val="2643445222"/>
                    </a:ext>
                  </a:extLst>
                </a:gridCol>
                <a:gridCol w="4158967">
                  <a:extLst>
                    <a:ext uri="{9D8B030D-6E8A-4147-A177-3AD203B41FA5}">
                      <a16:colId xmlns:a16="http://schemas.microsoft.com/office/drawing/2014/main" val="3846319652"/>
                    </a:ext>
                  </a:extLst>
                </a:gridCol>
                <a:gridCol w="4158967">
                  <a:extLst>
                    <a:ext uri="{9D8B030D-6E8A-4147-A177-3AD203B41FA5}">
                      <a16:colId xmlns:a16="http://schemas.microsoft.com/office/drawing/2014/main" val="2920635544"/>
                    </a:ext>
                  </a:extLst>
                </a:gridCol>
                <a:gridCol w="4158967">
                  <a:extLst>
                    <a:ext uri="{9D8B030D-6E8A-4147-A177-3AD203B41FA5}">
                      <a16:colId xmlns:a16="http://schemas.microsoft.com/office/drawing/2014/main" val="2734119862"/>
                    </a:ext>
                  </a:extLst>
                </a:gridCol>
                <a:gridCol w="4158967">
                  <a:extLst>
                    <a:ext uri="{9D8B030D-6E8A-4147-A177-3AD203B41FA5}">
                      <a16:colId xmlns:a16="http://schemas.microsoft.com/office/drawing/2014/main" val="1457235134"/>
                    </a:ext>
                  </a:extLst>
                </a:gridCol>
              </a:tblGrid>
              <a:tr h="2169498">
                <a:tc>
                  <a:txBody>
                    <a:bodyPr/>
                    <a:lstStyle/>
                    <a:p>
                      <a:pPr algn="ctr"/>
                      <a:endParaRPr lang="ru-RU" sz="2000" dirty="0" smtClean="0">
                        <a:solidFill>
                          <a:schemeClr val="bg1"/>
                        </a:solidFill>
                      </a:endParaRPr>
                    </a:p>
                    <a:p>
                      <a:pPr algn="ctr"/>
                      <a:endParaRPr lang="ru-RU" sz="2000" dirty="0" smtClean="0">
                        <a:solidFill>
                          <a:schemeClr val="bg1"/>
                        </a:solidFill>
                      </a:endParaRPr>
                    </a:p>
                    <a:p>
                      <a:pPr algn="ctr"/>
                      <a:endParaRPr lang="ru-RU" sz="2000" dirty="0" smtClean="0">
                        <a:solidFill>
                          <a:schemeClr val="bg1"/>
                        </a:solidFill>
                      </a:endParaRPr>
                    </a:p>
                    <a:p>
                      <a:pPr algn="ctr"/>
                      <a:r>
                        <a:rPr lang="ru-RU" sz="2000" dirty="0" smtClean="0">
                          <a:solidFill>
                            <a:schemeClr val="bg1"/>
                          </a:solidFill>
                        </a:rPr>
                        <a:t>Тип</a:t>
                      </a:r>
                      <a:endParaRPr lang="ru-RU" sz="2000" dirty="0">
                        <a:solidFill>
                          <a:schemeClr val="bg1"/>
                        </a:solidFill>
                      </a:endParaRPr>
                    </a:p>
                  </a:txBody>
                  <a:tcPr/>
                </a:tc>
                <a:tc>
                  <a:txBody>
                    <a:bodyPr/>
                    <a:lstStyle/>
                    <a:p>
                      <a:pPr marL="0" algn="ctr" defTabSz="914400" rtl="0" eaLnBrk="1" latinLnBrk="0" hangingPunct="1"/>
                      <a:r>
                        <a:rPr lang="ru-RU" sz="2000" b="1" kern="1200" dirty="0">
                          <a:solidFill>
                            <a:schemeClr val="bg1"/>
                          </a:solidFill>
                          <a:latin typeface="+mn-lt"/>
                          <a:ea typeface="+mn-ea"/>
                          <a:cs typeface="+mn-cs"/>
                        </a:rPr>
                        <a:t>Сфера действия</a:t>
                      </a:r>
                    </a:p>
                  </a:txBody>
                  <a:tcPr anchor="ctr"/>
                </a:tc>
                <a:tc>
                  <a:txBody>
                    <a:bodyPr/>
                    <a:lstStyle/>
                    <a:p>
                      <a:pPr marL="0" algn="ctr" defTabSz="914400" rtl="0" eaLnBrk="1" latinLnBrk="0" hangingPunct="1"/>
                      <a:r>
                        <a:rPr lang="ru-RU" sz="2000" b="1" kern="1200" dirty="0">
                          <a:solidFill>
                            <a:schemeClr val="bg1"/>
                          </a:solidFill>
                          <a:latin typeface="+mn-lt"/>
                          <a:ea typeface="+mn-ea"/>
                          <a:cs typeface="+mn-cs"/>
                        </a:rPr>
                        <a:t>Характеристики</a:t>
                      </a:r>
                    </a:p>
                  </a:txBody>
                  <a:tcPr anchor="ctr"/>
                </a:tc>
                <a:tc>
                  <a:txBody>
                    <a:bodyPr/>
                    <a:lstStyle/>
                    <a:p>
                      <a:pPr marL="0" algn="ctr" defTabSz="914400" rtl="0" eaLnBrk="1" latinLnBrk="0" hangingPunct="1"/>
                      <a:r>
                        <a:rPr lang="ru-RU" sz="2000" b="1" kern="1200" dirty="0">
                          <a:solidFill>
                            <a:schemeClr val="bg1"/>
                          </a:solidFill>
                          <a:latin typeface="+mn-lt"/>
                          <a:ea typeface="+mn-ea"/>
                          <a:cs typeface="+mn-cs"/>
                        </a:rPr>
                        <a:t>Стандарты</a:t>
                      </a:r>
                    </a:p>
                  </a:txBody>
                  <a:tcPr anchor="ctr"/>
                </a:tc>
                <a:tc>
                  <a:txBody>
                    <a:bodyPr/>
                    <a:lstStyle/>
                    <a:p>
                      <a:pPr marL="0" algn="ctr" defTabSz="914400" rtl="0" eaLnBrk="1" latinLnBrk="0" hangingPunct="1"/>
                      <a:r>
                        <a:rPr lang="ru-RU" sz="2000" b="1" kern="1200" dirty="0">
                          <a:solidFill>
                            <a:schemeClr val="bg1"/>
                          </a:solidFill>
                          <a:latin typeface="+mn-lt"/>
                          <a:ea typeface="+mn-ea"/>
                          <a:cs typeface="+mn-cs"/>
                        </a:rPr>
                        <a:t>Область применения</a:t>
                      </a:r>
                    </a:p>
                  </a:txBody>
                  <a:tcPr anchor="ctr"/>
                </a:tc>
                <a:extLst>
                  <a:ext uri="{0D108BD9-81ED-4DB2-BD59-A6C34878D82A}">
                    <a16:rowId xmlns:a16="http://schemas.microsoft.com/office/drawing/2014/main" val="793675745"/>
                  </a:ext>
                </a:extLst>
              </a:tr>
              <a:tr h="2169498">
                <a:tc>
                  <a:txBody>
                    <a:bodyPr/>
                    <a:lstStyle/>
                    <a:p>
                      <a:pPr marL="0" algn="ctr" defTabSz="914400" rtl="0" eaLnBrk="1" latinLnBrk="0" hangingPunct="1"/>
                      <a:endParaRPr lang="ru-RU" sz="2000" kern="1200" dirty="0" smtClean="0">
                        <a:solidFill>
                          <a:schemeClr val="bg1"/>
                        </a:solidFill>
                        <a:latin typeface="+mn-lt"/>
                        <a:ea typeface="+mn-ea"/>
                        <a:cs typeface="+mn-cs"/>
                      </a:endParaRPr>
                    </a:p>
                    <a:p>
                      <a:pPr marL="0" algn="ctr" defTabSz="914400" rtl="0" eaLnBrk="1" latinLnBrk="0" hangingPunct="1"/>
                      <a:endParaRPr lang="ru-RU" sz="2000" kern="1200" dirty="0" smtClean="0">
                        <a:solidFill>
                          <a:schemeClr val="bg1"/>
                        </a:solidFill>
                        <a:latin typeface="+mn-lt"/>
                        <a:ea typeface="+mn-ea"/>
                        <a:cs typeface="+mn-cs"/>
                      </a:endParaRPr>
                    </a:p>
                    <a:p>
                      <a:pPr marL="0" algn="ctr" defTabSz="914400" rtl="0" eaLnBrk="1" latinLnBrk="0" hangingPunct="1"/>
                      <a:endParaRPr lang="ru-RU" sz="2000" kern="1200" dirty="0" smtClean="0">
                        <a:solidFill>
                          <a:schemeClr val="bg1"/>
                        </a:solidFill>
                        <a:latin typeface="+mn-lt"/>
                        <a:ea typeface="+mn-ea"/>
                        <a:cs typeface="+mn-cs"/>
                      </a:endParaRPr>
                    </a:p>
                    <a:p>
                      <a:pPr marL="0" algn="ctr" defTabSz="914400" rtl="0" eaLnBrk="1" latinLnBrk="0" hangingPunct="1"/>
                      <a:r>
                        <a:rPr lang="ru-RU" sz="2000" kern="1200" dirty="0" smtClean="0">
                          <a:solidFill>
                            <a:schemeClr val="bg1"/>
                          </a:solidFill>
                          <a:latin typeface="+mn-lt"/>
                          <a:ea typeface="+mn-ea"/>
                          <a:cs typeface="+mn-cs"/>
                        </a:rPr>
                        <a:t>Персональная беспроводная сеть</a:t>
                      </a:r>
                    </a:p>
                  </a:txBody>
                  <a:tcPr/>
                </a:tc>
                <a:tc>
                  <a:txBody>
                    <a:bodyPr/>
                    <a:lstStyle/>
                    <a:p>
                      <a:pPr marL="0" algn="ctr" defTabSz="914400" rtl="0" eaLnBrk="1" latinLnBrk="0" hangingPunct="1"/>
                      <a:r>
                        <a:rPr lang="ru-RU" sz="2000" kern="1200" dirty="0">
                          <a:solidFill>
                            <a:schemeClr val="bg1"/>
                          </a:solidFill>
                          <a:latin typeface="+mn-lt"/>
                          <a:ea typeface="+mn-ea"/>
                          <a:cs typeface="+mn-cs"/>
                        </a:rPr>
                        <a:t>В непосредственной близости от пользователя</a:t>
                      </a:r>
                    </a:p>
                  </a:txBody>
                  <a:tcPr anchor="ctr"/>
                </a:tc>
                <a:tc>
                  <a:txBody>
                    <a:bodyPr/>
                    <a:lstStyle/>
                    <a:p>
                      <a:pPr marL="0" algn="ctr" defTabSz="914400" rtl="0" eaLnBrk="1" latinLnBrk="0" hangingPunct="1"/>
                      <a:r>
                        <a:rPr lang="ru-RU" sz="2000" kern="1200" dirty="0">
                          <a:solidFill>
                            <a:schemeClr val="bg1"/>
                          </a:solidFill>
                          <a:latin typeface="+mn-lt"/>
                          <a:ea typeface="+mn-ea"/>
                          <a:cs typeface="+mn-cs"/>
                        </a:rPr>
                        <a:t>Средние </a:t>
                      </a:r>
                    </a:p>
                  </a:txBody>
                  <a:tcPr anchor="ctr"/>
                </a:tc>
                <a:tc>
                  <a:txBody>
                    <a:bodyPr/>
                    <a:lstStyle/>
                    <a:p>
                      <a:pPr marL="0" algn="ctr" defTabSz="914400" rtl="0" eaLnBrk="1" latinLnBrk="0" hangingPunct="1"/>
                      <a:r>
                        <a:rPr lang="en-US" sz="2000" kern="1200" dirty="0">
                          <a:solidFill>
                            <a:schemeClr val="bg1"/>
                          </a:solidFill>
                          <a:latin typeface="+mn-lt"/>
                          <a:ea typeface="+mn-ea"/>
                          <a:cs typeface="+mn-cs"/>
                        </a:rPr>
                        <a:t>Bluetooth, IEEE</a:t>
                      </a:r>
                      <a:r>
                        <a:rPr lang="ru-RU" sz="2000" kern="1200" dirty="0">
                          <a:solidFill>
                            <a:schemeClr val="bg1"/>
                          </a:solidFill>
                          <a:latin typeface="+mn-lt"/>
                          <a:ea typeface="+mn-ea"/>
                          <a:cs typeface="+mn-cs"/>
                        </a:rPr>
                        <a:t> </a:t>
                      </a:r>
                      <a:r>
                        <a:rPr lang="en-US" sz="2000" kern="1200" dirty="0">
                          <a:solidFill>
                            <a:schemeClr val="bg1"/>
                          </a:solidFill>
                          <a:latin typeface="+mn-lt"/>
                          <a:ea typeface="+mn-ea"/>
                          <a:cs typeface="+mn-cs"/>
                        </a:rPr>
                        <a:t>802.15, IRDA</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ru-RU" sz="2000" kern="1200" dirty="0">
                          <a:solidFill>
                            <a:schemeClr val="bg1"/>
                          </a:solidFill>
                          <a:latin typeface="+mn-lt"/>
                          <a:ea typeface="+mn-ea"/>
                          <a:cs typeface="+mn-cs"/>
                        </a:rPr>
                        <a:t>Замена кабелей периферийных устройств</a:t>
                      </a:r>
                    </a:p>
                  </a:txBody>
                  <a:tcPr anchor="ctr"/>
                </a:tc>
                <a:extLst>
                  <a:ext uri="{0D108BD9-81ED-4DB2-BD59-A6C34878D82A}">
                    <a16:rowId xmlns:a16="http://schemas.microsoft.com/office/drawing/2014/main" val="1804340334"/>
                  </a:ext>
                </a:extLst>
              </a:tr>
              <a:tr h="2169498">
                <a:tc>
                  <a:txBody>
                    <a:bodyPr/>
                    <a:lstStyle/>
                    <a:p>
                      <a:pPr marL="0" algn="ctr" defTabSz="914400" rtl="0" eaLnBrk="1" latinLnBrk="0" hangingPunct="1"/>
                      <a:endParaRPr lang="ru-RU" sz="2000" kern="1200" dirty="0" smtClean="0">
                        <a:solidFill>
                          <a:schemeClr val="bg1"/>
                        </a:solidFill>
                        <a:latin typeface="+mn-lt"/>
                        <a:ea typeface="+mn-ea"/>
                        <a:cs typeface="+mn-cs"/>
                      </a:endParaRPr>
                    </a:p>
                    <a:p>
                      <a:pPr marL="0" algn="ctr" defTabSz="914400" rtl="0" eaLnBrk="1" latinLnBrk="0" hangingPunct="1"/>
                      <a:endParaRPr lang="ru-RU" sz="2000" kern="1200" dirty="0" smtClean="0">
                        <a:solidFill>
                          <a:schemeClr val="bg1"/>
                        </a:solidFill>
                        <a:latin typeface="+mn-lt"/>
                        <a:ea typeface="+mn-ea"/>
                        <a:cs typeface="+mn-cs"/>
                      </a:endParaRPr>
                    </a:p>
                    <a:p>
                      <a:pPr marL="0" algn="ctr" defTabSz="914400" rtl="0" eaLnBrk="1" latinLnBrk="0" hangingPunct="1"/>
                      <a:endParaRPr lang="ru-RU" sz="2000" kern="1200" dirty="0" smtClean="0">
                        <a:solidFill>
                          <a:schemeClr val="bg1"/>
                        </a:solidFill>
                        <a:latin typeface="+mn-lt"/>
                        <a:ea typeface="+mn-ea"/>
                        <a:cs typeface="+mn-cs"/>
                      </a:endParaRPr>
                    </a:p>
                    <a:p>
                      <a:pPr marL="0" algn="ctr" defTabSz="914400" rtl="0" eaLnBrk="1" latinLnBrk="0" hangingPunct="1"/>
                      <a:r>
                        <a:rPr lang="ru-RU" sz="2000" kern="1200" dirty="0" smtClean="0">
                          <a:solidFill>
                            <a:schemeClr val="bg1"/>
                          </a:solidFill>
                          <a:latin typeface="+mn-lt"/>
                          <a:ea typeface="+mn-ea"/>
                          <a:cs typeface="+mn-cs"/>
                        </a:rPr>
                        <a:t>Локальные беспроводные сети</a:t>
                      </a:r>
                    </a:p>
                  </a:txBody>
                  <a:tcPr/>
                </a:tc>
                <a:tc>
                  <a:txBody>
                    <a:bodyPr/>
                    <a:lstStyle/>
                    <a:p>
                      <a:pPr marL="0" algn="ctr" defTabSz="914400" rtl="0" eaLnBrk="1" latinLnBrk="0" hangingPunct="1"/>
                      <a:r>
                        <a:rPr lang="ru-RU" sz="2000" kern="1200" dirty="0">
                          <a:solidFill>
                            <a:schemeClr val="bg1"/>
                          </a:solidFill>
                          <a:latin typeface="+mn-lt"/>
                          <a:ea typeface="+mn-ea"/>
                          <a:cs typeface="+mn-cs"/>
                        </a:rPr>
                        <a:t>В пределах зданий и кампусов</a:t>
                      </a:r>
                    </a:p>
                  </a:txBody>
                  <a:tcPr anchor="ctr"/>
                </a:tc>
                <a:tc>
                  <a:txBody>
                    <a:bodyPr/>
                    <a:lstStyle/>
                    <a:p>
                      <a:pPr marL="0" algn="ctr" defTabSz="914400" rtl="0" eaLnBrk="1" latinLnBrk="0" hangingPunct="1"/>
                      <a:r>
                        <a:rPr lang="ru-RU" sz="2000" kern="1200" dirty="0">
                          <a:solidFill>
                            <a:schemeClr val="bg1"/>
                          </a:solidFill>
                          <a:latin typeface="+mn-lt"/>
                          <a:ea typeface="+mn-ea"/>
                          <a:cs typeface="+mn-cs"/>
                        </a:rPr>
                        <a:t>Высокие</a:t>
                      </a:r>
                    </a:p>
                  </a:txBody>
                  <a:tcPr anchor="ctr"/>
                </a:tc>
                <a:tc>
                  <a:txBody>
                    <a:bodyPr/>
                    <a:lstStyle/>
                    <a:p>
                      <a:pPr marL="0" algn="ctr" defTabSz="914400" rtl="0" eaLnBrk="1" latinLnBrk="0" hangingPunct="1"/>
                      <a:r>
                        <a:rPr lang="en-US" sz="2000" kern="1200" dirty="0">
                          <a:solidFill>
                            <a:schemeClr val="bg1"/>
                          </a:solidFill>
                          <a:latin typeface="+mn-lt"/>
                          <a:ea typeface="+mn-ea"/>
                          <a:cs typeface="+mn-cs"/>
                        </a:rPr>
                        <a:t>IEEE 802.15, Wi-Fi, </a:t>
                      </a:r>
                      <a:r>
                        <a:rPr lang="en-US" sz="2000" kern="1200" dirty="0" err="1">
                          <a:solidFill>
                            <a:schemeClr val="bg1"/>
                          </a:solidFill>
                          <a:latin typeface="+mn-lt"/>
                          <a:ea typeface="+mn-ea"/>
                          <a:cs typeface="+mn-cs"/>
                        </a:rPr>
                        <a:t>HiperLAN</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ru-RU" sz="2000" kern="1200" dirty="0">
                          <a:solidFill>
                            <a:schemeClr val="bg1"/>
                          </a:solidFill>
                          <a:latin typeface="+mn-lt"/>
                          <a:ea typeface="+mn-ea"/>
                          <a:cs typeface="+mn-cs"/>
                        </a:rPr>
                        <a:t>Мобильные расширения проводных сетей </a:t>
                      </a:r>
                    </a:p>
                  </a:txBody>
                  <a:tcPr anchor="ctr"/>
                </a:tc>
                <a:extLst>
                  <a:ext uri="{0D108BD9-81ED-4DB2-BD59-A6C34878D82A}">
                    <a16:rowId xmlns:a16="http://schemas.microsoft.com/office/drawing/2014/main" val="2971216410"/>
                  </a:ext>
                </a:extLst>
              </a:tr>
              <a:tr h="2169498">
                <a:tc>
                  <a:txBody>
                    <a:bodyPr/>
                    <a:lstStyle/>
                    <a:p>
                      <a:pPr marL="0" algn="ctr" defTabSz="914400" rtl="0" eaLnBrk="1" latinLnBrk="0" hangingPunct="1"/>
                      <a:endParaRPr lang="ru-RU" sz="2000" kern="1200" dirty="0" smtClean="0">
                        <a:solidFill>
                          <a:schemeClr val="bg1"/>
                        </a:solidFill>
                        <a:latin typeface="+mn-lt"/>
                        <a:ea typeface="+mn-ea"/>
                        <a:cs typeface="+mn-cs"/>
                      </a:endParaRPr>
                    </a:p>
                    <a:p>
                      <a:pPr marL="0" algn="ctr" defTabSz="914400" rtl="0" eaLnBrk="1" latinLnBrk="0" hangingPunct="1"/>
                      <a:endParaRPr lang="ru-RU" sz="2000" kern="1200" dirty="0" smtClean="0">
                        <a:solidFill>
                          <a:schemeClr val="bg1"/>
                        </a:solidFill>
                        <a:latin typeface="+mn-lt"/>
                        <a:ea typeface="+mn-ea"/>
                        <a:cs typeface="+mn-cs"/>
                      </a:endParaRPr>
                    </a:p>
                    <a:p>
                      <a:pPr marL="0" algn="ctr" defTabSz="914400" rtl="0" eaLnBrk="1" latinLnBrk="0" hangingPunct="1"/>
                      <a:endParaRPr lang="ru-RU" sz="2000" kern="1200" dirty="0" smtClean="0">
                        <a:solidFill>
                          <a:schemeClr val="bg1"/>
                        </a:solidFill>
                        <a:latin typeface="+mn-lt"/>
                        <a:ea typeface="+mn-ea"/>
                        <a:cs typeface="+mn-cs"/>
                      </a:endParaRPr>
                    </a:p>
                    <a:p>
                      <a:pPr marL="0" algn="ctr" defTabSz="914400" rtl="0" eaLnBrk="1" latinLnBrk="0" hangingPunct="1"/>
                      <a:r>
                        <a:rPr lang="ru-RU" sz="2000" kern="1200" dirty="0" smtClean="0">
                          <a:solidFill>
                            <a:schemeClr val="bg1"/>
                          </a:solidFill>
                          <a:latin typeface="+mn-lt"/>
                          <a:ea typeface="+mn-ea"/>
                          <a:cs typeface="+mn-cs"/>
                        </a:rPr>
                        <a:t>Региональные беспроводные сети</a:t>
                      </a:r>
                    </a:p>
                  </a:txBody>
                  <a:tcPr/>
                </a:tc>
                <a:tc>
                  <a:txBody>
                    <a:bodyPr/>
                    <a:lstStyle/>
                    <a:p>
                      <a:pPr marL="0" algn="ctr" defTabSz="914400" rtl="0" eaLnBrk="1" latinLnBrk="0" hangingPunct="1"/>
                      <a:r>
                        <a:rPr lang="ru-RU" sz="2000" kern="1200" dirty="0">
                          <a:solidFill>
                            <a:schemeClr val="bg1"/>
                          </a:solidFill>
                          <a:latin typeface="+mn-lt"/>
                          <a:ea typeface="+mn-ea"/>
                          <a:cs typeface="+mn-cs"/>
                        </a:rPr>
                        <a:t>В пределах города</a:t>
                      </a:r>
                    </a:p>
                  </a:txBody>
                  <a:tcPr anchor="ctr"/>
                </a:tc>
                <a:tc>
                  <a:txBody>
                    <a:bodyPr/>
                    <a:lstStyle/>
                    <a:p>
                      <a:pPr marL="0" algn="ctr" defTabSz="914400" rtl="0" eaLnBrk="1" latinLnBrk="0" hangingPunct="1"/>
                      <a:r>
                        <a:rPr lang="ru-RU" sz="2000" kern="1200" dirty="0">
                          <a:solidFill>
                            <a:schemeClr val="bg1"/>
                          </a:solidFill>
                          <a:latin typeface="+mn-lt"/>
                          <a:ea typeface="+mn-ea"/>
                          <a:cs typeface="+mn-cs"/>
                        </a:rPr>
                        <a:t>Высокие </a:t>
                      </a:r>
                    </a:p>
                  </a:txBody>
                  <a:tcPr anchor="ctr"/>
                </a:tc>
                <a:tc>
                  <a:txBody>
                    <a:bodyPr/>
                    <a:lstStyle/>
                    <a:p>
                      <a:pPr marL="0" algn="ctr" defTabSz="914400" rtl="0" eaLnBrk="1" latinLnBrk="0" hangingPunct="1"/>
                      <a:r>
                        <a:rPr lang="ru-RU" sz="2000" kern="1200" dirty="0">
                          <a:solidFill>
                            <a:schemeClr val="bg1"/>
                          </a:solidFill>
                          <a:latin typeface="+mn-lt"/>
                          <a:ea typeface="+mn-ea"/>
                          <a:cs typeface="+mn-cs"/>
                        </a:rPr>
                        <a:t>Патентованные, </a:t>
                      </a:r>
                    </a:p>
                    <a:p>
                      <a:pPr marL="0" algn="ctr" defTabSz="914400" rtl="0" eaLnBrk="1" latinLnBrk="0" hangingPunct="1"/>
                      <a:r>
                        <a:rPr lang="en-US" sz="2000" kern="1200" dirty="0">
                          <a:solidFill>
                            <a:schemeClr val="bg1"/>
                          </a:solidFill>
                          <a:latin typeface="+mn-lt"/>
                          <a:ea typeface="+mn-ea"/>
                          <a:cs typeface="+mn-cs"/>
                        </a:rPr>
                        <a:t>IEEE</a:t>
                      </a:r>
                      <a:r>
                        <a:rPr lang="ru-RU" sz="2000" kern="1200" dirty="0">
                          <a:solidFill>
                            <a:schemeClr val="bg1"/>
                          </a:solidFill>
                          <a:latin typeface="+mn-lt"/>
                          <a:ea typeface="+mn-ea"/>
                          <a:cs typeface="+mn-cs"/>
                        </a:rPr>
                        <a:t> 802.16, </a:t>
                      </a:r>
                      <a:r>
                        <a:rPr lang="en-US" sz="2000" kern="1200" dirty="0">
                          <a:solidFill>
                            <a:schemeClr val="bg1"/>
                          </a:solidFill>
                          <a:latin typeface="+mn-lt"/>
                          <a:ea typeface="+mn-ea"/>
                          <a:cs typeface="+mn-cs"/>
                        </a:rPr>
                        <a:t>WIMAX </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ru-RU" sz="2000" kern="1200" dirty="0">
                          <a:solidFill>
                            <a:schemeClr val="bg1"/>
                          </a:solidFill>
                          <a:latin typeface="+mn-lt"/>
                          <a:ea typeface="+mn-ea"/>
                          <a:cs typeface="+mn-cs"/>
                        </a:rPr>
                        <a:t>Фиксированная беспроводная связь между зданиями и предприятиями и </a:t>
                      </a:r>
                      <a:r>
                        <a:rPr lang="en-US" sz="2000" kern="1200" dirty="0">
                          <a:solidFill>
                            <a:schemeClr val="bg1"/>
                          </a:solidFill>
                          <a:latin typeface="+mn-lt"/>
                          <a:ea typeface="+mn-ea"/>
                          <a:cs typeface="+mn-cs"/>
                        </a:rPr>
                        <a:t>Internet </a:t>
                      </a:r>
                      <a:endParaRPr lang="ru-RU" sz="2000" kern="1200" dirty="0">
                        <a:solidFill>
                          <a:schemeClr val="bg1"/>
                        </a:solidFill>
                        <a:latin typeface="+mn-lt"/>
                        <a:ea typeface="+mn-ea"/>
                        <a:cs typeface="+mn-cs"/>
                      </a:endParaRPr>
                    </a:p>
                  </a:txBody>
                  <a:tcPr anchor="ctr"/>
                </a:tc>
                <a:extLst>
                  <a:ext uri="{0D108BD9-81ED-4DB2-BD59-A6C34878D82A}">
                    <a16:rowId xmlns:a16="http://schemas.microsoft.com/office/drawing/2014/main" val="2533280093"/>
                  </a:ext>
                </a:extLst>
              </a:tr>
              <a:tr h="2169498">
                <a:tc>
                  <a:txBody>
                    <a:bodyPr/>
                    <a:lstStyle/>
                    <a:p>
                      <a:pPr marL="0" algn="ctr" defTabSz="914400" rtl="0" eaLnBrk="1" latinLnBrk="0" hangingPunct="1"/>
                      <a:endParaRPr lang="ru-RU" sz="2000" kern="1200" dirty="0" smtClean="0">
                        <a:solidFill>
                          <a:schemeClr val="bg1"/>
                        </a:solidFill>
                        <a:latin typeface="+mn-lt"/>
                        <a:ea typeface="+mn-ea"/>
                        <a:cs typeface="+mn-cs"/>
                      </a:endParaRPr>
                    </a:p>
                    <a:p>
                      <a:pPr marL="0" algn="ctr" defTabSz="914400" rtl="0" eaLnBrk="1" latinLnBrk="0" hangingPunct="1"/>
                      <a:endParaRPr lang="ru-RU" sz="2000" kern="1200" dirty="0" smtClean="0">
                        <a:solidFill>
                          <a:schemeClr val="bg1"/>
                        </a:solidFill>
                        <a:latin typeface="+mn-lt"/>
                        <a:ea typeface="+mn-ea"/>
                        <a:cs typeface="+mn-cs"/>
                      </a:endParaRPr>
                    </a:p>
                    <a:p>
                      <a:pPr marL="0" algn="ctr" defTabSz="914400" rtl="0" eaLnBrk="1" latinLnBrk="0" hangingPunct="1"/>
                      <a:endParaRPr lang="ru-RU" sz="2000" kern="1200" dirty="0" smtClean="0">
                        <a:solidFill>
                          <a:schemeClr val="bg1"/>
                        </a:solidFill>
                        <a:latin typeface="+mn-lt"/>
                        <a:ea typeface="+mn-ea"/>
                        <a:cs typeface="+mn-cs"/>
                      </a:endParaRPr>
                    </a:p>
                    <a:p>
                      <a:pPr marL="0" algn="ctr" defTabSz="914400" rtl="0" eaLnBrk="1" latinLnBrk="0" hangingPunct="1"/>
                      <a:r>
                        <a:rPr lang="ru-RU" sz="2000" kern="1200" dirty="0" smtClean="0">
                          <a:solidFill>
                            <a:schemeClr val="bg1"/>
                          </a:solidFill>
                          <a:latin typeface="+mn-lt"/>
                          <a:ea typeface="+mn-ea"/>
                          <a:cs typeface="+mn-cs"/>
                        </a:rPr>
                        <a:t>Глобальные беспроводные сети</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a:solidFill>
                            <a:schemeClr val="bg1"/>
                          </a:solidFill>
                          <a:latin typeface="+mn-lt"/>
                          <a:ea typeface="+mn-ea"/>
                          <a:cs typeface="+mn-cs"/>
                        </a:rPr>
                        <a:t>По всему миру</a:t>
                      </a:r>
                    </a:p>
                  </a:txBody>
                  <a:tcPr anchor="ctr"/>
                </a:tc>
                <a:tc>
                  <a:txBody>
                    <a:bodyPr/>
                    <a:lstStyle/>
                    <a:p>
                      <a:pPr marL="0" algn="ctr" defTabSz="914400" rtl="0" eaLnBrk="1" latinLnBrk="0" hangingPunct="1"/>
                      <a:r>
                        <a:rPr lang="ru-RU" sz="2000" kern="1200" dirty="0">
                          <a:solidFill>
                            <a:schemeClr val="bg1"/>
                          </a:solidFill>
                          <a:latin typeface="+mn-lt"/>
                          <a:ea typeface="+mn-ea"/>
                          <a:cs typeface="+mn-cs"/>
                        </a:rPr>
                        <a:t>Низкие </a:t>
                      </a:r>
                    </a:p>
                  </a:txBody>
                  <a:tcPr anchor="ctr"/>
                </a:tc>
                <a:tc>
                  <a:txBody>
                    <a:bodyPr/>
                    <a:lstStyle/>
                    <a:p>
                      <a:pPr marL="0" algn="ctr" defTabSz="914400" rtl="0" eaLnBrk="1" latinLnBrk="0" hangingPunct="1"/>
                      <a:r>
                        <a:rPr lang="en-US" sz="2000" kern="1200" dirty="0">
                          <a:solidFill>
                            <a:schemeClr val="bg1"/>
                          </a:solidFill>
                          <a:latin typeface="+mn-lt"/>
                          <a:ea typeface="+mn-ea"/>
                          <a:cs typeface="+mn-cs"/>
                        </a:rPr>
                        <a:t>CDPD1 </a:t>
                      </a:r>
                      <a:r>
                        <a:rPr lang="ru-RU" sz="2000" kern="1200" dirty="0">
                          <a:solidFill>
                            <a:schemeClr val="bg1"/>
                          </a:solidFill>
                          <a:latin typeface="+mn-lt"/>
                          <a:ea typeface="+mn-ea"/>
                          <a:cs typeface="+mn-cs"/>
                        </a:rPr>
                        <a:t>и сотовые системы телефонной  связи</a:t>
                      </a:r>
                    </a:p>
                  </a:txBody>
                  <a:tcPr anchor="ctr"/>
                </a:tc>
                <a:tc>
                  <a:txBody>
                    <a:bodyPr/>
                    <a:lstStyle/>
                    <a:p>
                      <a:pPr marL="0" algn="ctr" defTabSz="914400" rtl="0" eaLnBrk="1" latinLnBrk="0" hangingPunct="1"/>
                      <a:r>
                        <a:rPr lang="ru-RU" sz="2000" kern="1200" dirty="0">
                          <a:solidFill>
                            <a:schemeClr val="bg1"/>
                          </a:solidFill>
                          <a:latin typeface="+mn-lt"/>
                          <a:ea typeface="+mn-ea"/>
                          <a:cs typeface="+mn-cs"/>
                        </a:rPr>
                        <a:t>Мобильный доступ к </a:t>
                      </a:r>
                      <a:r>
                        <a:rPr lang="en-US" sz="2000" kern="1200" dirty="0">
                          <a:solidFill>
                            <a:schemeClr val="bg1"/>
                          </a:solidFill>
                          <a:latin typeface="+mn-lt"/>
                          <a:ea typeface="+mn-ea"/>
                          <a:cs typeface="+mn-cs"/>
                        </a:rPr>
                        <a:t>Internet </a:t>
                      </a:r>
                      <a:r>
                        <a:rPr lang="ru-RU" sz="2000" kern="1200" dirty="0">
                          <a:solidFill>
                            <a:schemeClr val="bg1"/>
                          </a:solidFill>
                          <a:latin typeface="+mn-lt"/>
                          <a:ea typeface="+mn-ea"/>
                          <a:cs typeface="+mn-cs"/>
                        </a:rPr>
                        <a:t>вне помещений </a:t>
                      </a:r>
                    </a:p>
                  </a:txBody>
                  <a:tcPr anchor="ctr"/>
                </a:tc>
                <a:extLst>
                  <a:ext uri="{0D108BD9-81ED-4DB2-BD59-A6C34878D82A}">
                    <a16:rowId xmlns:a16="http://schemas.microsoft.com/office/drawing/2014/main" val="4125084978"/>
                  </a:ext>
                </a:extLst>
              </a:tr>
            </a:tbl>
          </a:graphicData>
        </a:graphic>
      </p:graphicFrame>
    </p:spTree>
    <p:extLst>
      <p:ext uri="{BB962C8B-B14F-4D97-AF65-F5344CB8AC3E}">
        <p14:creationId xmlns:p14="http://schemas.microsoft.com/office/powerpoint/2010/main" val="1556959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12692669"/>
            <a:chOff x="1534816" y="2262875"/>
            <a:chExt cx="9792890" cy="12692669"/>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Безопасность</a:t>
              </a:r>
            </a:p>
            <a:p>
              <a:pPr eaLnBrk="1">
                <a:defRPr/>
              </a:pPr>
              <a:r>
                <a:rPr lang="en-US" altLang="x-none" sz="8800" dirty="0" smtClean="0">
                  <a:solidFill>
                    <a:schemeClr val="bg1"/>
                  </a:solidFill>
                  <a:latin typeface="Barlow Light" pitchFamily="2" charset="0"/>
                  <a:ea typeface="Montserrat Semi" charset="0"/>
                  <a:cs typeface="Montserrat Semi" charset="0"/>
                  <a:sym typeface="Poppins Medium" charset="0"/>
                </a:rPr>
                <a:t>Wi-Fi</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801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 точки зрения безопасности, следует учитывать не только угрозы, свойственные проводным сетям, но также и среду передачи сигнала. В беспроводных сетях получить доступ к передаваемой информации намного проще, чем в проводных сетях, равно как и повлиять на канал передачи данных. Достаточно поместить соответствующее устройство в зоне действия сети</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Первым алгоритмом, который был призван решить проблемы с безопасностью сетей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стал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WEP</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Wired </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Equivalent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Privacy</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одобренный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IEEE</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в 1997 году</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Данный алгоритм имеет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множество слабых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мест, таких как механизмы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обмена ключами и проверки целостности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данных, малая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разрядность ключа и вектора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инициализации, способ аутентификации, а также алгоритм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шифрования</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В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настоящее время данная технология является устаревшей, так как её взлом может быть осуществлен всего за несколько минут. Тем не менее, она продолжает широко использоваться. </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40</a:t>
            </a:fld>
            <a:endParaRPr lang="x-none" altLang="x-none"/>
          </a:p>
        </p:txBody>
      </p:sp>
    </p:spTree>
    <p:extLst>
      <p:ext uri="{BB962C8B-B14F-4D97-AF65-F5344CB8AC3E}">
        <p14:creationId xmlns:p14="http://schemas.microsoft.com/office/powerpoint/2010/main" val="3276257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64A5D7EA-CB4A-C24C-AB88-3C3BB0A6CC99}"/>
              </a:ext>
            </a:extLst>
          </p:cNvPr>
          <p:cNvGrpSpPr/>
          <p:nvPr/>
        </p:nvGrpSpPr>
        <p:grpSpPr>
          <a:xfrm>
            <a:off x="555409" y="438484"/>
            <a:ext cx="12602548" cy="12382357"/>
            <a:chOff x="1534816" y="2262875"/>
            <a:chExt cx="9907005" cy="12382357"/>
          </a:xfrm>
        </p:grpSpPr>
        <p:sp>
          <p:nvSpPr>
            <p:cNvPr id="9" name="Rectangle 1">
              <a:extLst>
                <a:ext uri="{FF2B5EF4-FFF2-40B4-BE49-F238E27FC236}">
                  <a16:creationId xmlns:a16="http://schemas.microsoft.com/office/drawing/2014/main" id="{4EAFDFA3-338E-454F-B4FB-0500CD9FA186}"/>
                </a:ext>
              </a:extLst>
            </p:cNvPr>
            <p:cNvSpPr>
              <a:spLocks noChangeArrowheads="1"/>
            </p:cNvSpPr>
            <p:nvPr/>
          </p:nvSpPr>
          <p:spPr bwMode="auto">
            <a:xfrm>
              <a:off x="2604208" y="4193140"/>
              <a:ext cx="8837613" cy="1045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 2004 году IEEE одобрил новые механизмы WPA 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WPA2. Плюсами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WPA являются усиленная безопасность данных и ужесточённый контроль доступа к беспроводным сетям. Немаловажной характеристикой является совместимость между множеством беспроводных устройств как на аппаратном, так и на программном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уровнях. Структуру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WPA можно представить в виде формулы WPA = IEEE 802.1Х + ЕАР + TKIP +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MIC.</a:t>
              </a: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 сожалению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WPA</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не является надежным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механизмом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защиты</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 13 марта 2006 года поддержка WPA2 является обязательным условием для всех сертифицированных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устройств. В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2009 году сотрудниками университета Хиросимы и университета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Кобе был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разработан и успешно реализован на практике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метод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атаки, который позволяет взломать любое WPA соединение без ограничений, причём, в лучшем случае, время взлома составляет 1 минуту</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Технология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WPA2</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также содержит несколько серьезных уязвимостей и будет заменена новейшим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WPA3</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Основными дополнениями, реализованными в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новом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протоколе, станут: встроенная защита от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брутфорс</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-атак,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индивидуальное шифрование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данных,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упрощенная настройка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IoT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-устройств и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усовершенствованный криптографический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стандарт.</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0" name="Группа 9">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1"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2"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Tree>
    <p:extLst>
      <p:ext uri="{BB962C8B-B14F-4D97-AF65-F5344CB8AC3E}">
        <p14:creationId xmlns:p14="http://schemas.microsoft.com/office/powerpoint/2010/main" val="36567292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Фигура">
            <a:extLst>
              <a:ext uri="{FF2B5EF4-FFF2-40B4-BE49-F238E27FC236}">
                <a16:creationId xmlns:a16="http://schemas.microsoft.com/office/drawing/2014/main" id="{CDDC1C74-1471-7F4F-91A6-31589262BE04}"/>
              </a:ext>
            </a:extLst>
          </p:cNvPr>
          <p:cNvSpPr/>
          <p:nvPr/>
        </p:nvSpPr>
        <p:spPr>
          <a:xfrm>
            <a:off x="14938668" y="8370168"/>
            <a:ext cx="5030196" cy="3226600"/>
          </a:xfrm>
          <a:custGeom>
            <a:avLst/>
            <a:gdLst/>
            <a:ahLst/>
            <a:cxnLst>
              <a:cxn ang="0">
                <a:pos x="wd2" y="hd2"/>
              </a:cxn>
              <a:cxn ang="5400000">
                <a:pos x="wd2" y="hd2"/>
              </a:cxn>
              <a:cxn ang="10800000">
                <a:pos x="wd2" y="hd2"/>
              </a:cxn>
              <a:cxn ang="16200000">
                <a:pos x="wd2" y="hd2"/>
              </a:cxn>
            </a:cxnLst>
            <a:rect l="0" t="0" r="r" b="b"/>
            <a:pathLst>
              <a:path w="21544" h="21516" extrusionOk="0">
                <a:moveTo>
                  <a:pt x="12869" y="0"/>
                </a:moveTo>
                <a:cubicBezTo>
                  <a:pt x="12281" y="77"/>
                  <a:pt x="11705" y="194"/>
                  <a:pt x="11128" y="354"/>
                </a:cubicBezTo>
                <a:cubicBezTo>
                  <a:pt x="10505" y="526"/>
                  <a:pt x="9881" y="748"/>
                  <a:pt x="9265" y="980"/>
                </a:cubicBezTo>
                <a:cubicBezTo>
                  <a:pt x="7877" y="1503"/>
                  <a:pt x="6484" y="2089"/>
                  <a:pt x="5237" y="3191"/>
                </a:cubicBezTo>
                <a:cubicBezTo>
                  <a:pt x="4586" y="3766"/>
                  <a:pt x="3987" y="4472"/>
                  <a:pt x="3389" y="5159"/>
                </a:cubicBezTo>
                <a:cubicBezTo>
                  <a:pt x="2732" y="5914"/>
                  <a:pt x="2065" y="6661"/>
                  <a:pt x="1547" y="7654"/>
                </a:cubicBezTo>
                <a:cubicBezTo>
                  <a:pt x="1095" y="8520"/>
                  <a:pt x="782" y="9525"/>
                  <a:pt x="525" y="10546"/>
                </a:cubicBezTo>
                <a:cubicBezTo>
                  <a:pt x="256" y="11612"/>
                  <a:pt x="42" y="12724"/>
                  <a:pt x="6" y="13885"/>
                </a:cubicBezTo>
                <a:cubicBezTo>
                  <a:pt x="-37" y="15238"/>
                  <a:pt x="161" y="16557"/>
                  <a:pt x="528" y="17742"/>
                </a:cubicBezTo>
                <a:cubicBezTo>
                  <a:pt x="868" y="18842"/>
                  <a:pt x="1355" y="19837"/>
                  <a:pt x="1972" y="20648"/>
                </a:cubicBezTo>
                <a:cubicBezTo>
                  <a:pt x="2053" y="20813"/>
                  <a:pt x="2209" y="20830"/>
                  <a:pt x="2304" y="20684"/>
                </a:cubicBezTo>
                <a:cubicBezTo>
                  <a:pt x="2394" y="20546"/>
                  <a:pt x="2391" y="20318"/>
                  <a:pt x="2297" y="20186"/>
                </a:cubicBezTo>
                <a:cubicBezTo>
                  <a:pt x="1843" y="19512"/>
                  <a:pt x="1452" y="18762"/>
                  <a:pt x="1127" y="17956"/>
                </a:cubicBezTo>
                <a:cubicBezTo>
                  <a:pt x="781" y="17098"/>
                  <a:pt x="499" y="16149"/>
                  <a:pt x="443" y="15107"/>
                </a:cubicBezTo>
                <a:cubicBezTo>
                  <a:pt x="394" y="14180"/>
                  <a:pt x="535" y="13252"/>
                  <a:pt x="847" y="12460"/>
                </a:cubicBezTo>
                <a:cubicBezTo>
                  <a:pt x="786" y="13902"/>
                  <a:pt x="975" y="15345"/>
                  <a:pt x="1396" y="16634"/>
                </a:cubicBezTo>
                <a:cubicBezTo>
                  <a:pt x="1771" y="17786"/>
                  <a:pt x="2321" y="18780"/>
                  <a:pt x="2996" y="19531"/>
                </a:cubicBezTo>
                <a:lnTo>
                  <a:pt x="3078" y="21257"/>
                </a:lnTo>
                <a:cubicBezTo>
                  <a:pt x="3858" y="21206"/>
                  <a:pt x="4639" y="21211"/>
                  <a:pt x="5419" y="21272"/>
                </a:cubicBezTo>
                <a:cubicBezTo>
                  <a:pt x="6210" y="21333"/>
                  <a:pt x="6998" y="21451"/>
                  <a:pt x="7789" y="21495"/>
                </a:cubicBezTo>
                <a:cubicBezTo>
                  <a:pt x="9022" y="21565"/>
                  <a:pt x="10255" y="21457"/>
                  <a:pt x="11471" y="21188"/>
                </a:cubicBezTo>
                <a:cubicBezTo>
                  <a:pt x="12667" y="20924"/>
                  <a:pt x="13847" y="20505"/>
                  <a:pt x="15016" y="20004"/>
                </a:cubicBezTo>
                <a:cubicBezTo>
                  <a:pt x="16177" y="19506"/>
                  <a:pt x="17324" y="18928"/>
                  <a:pt x="18405" y="18117"/>
                </a:cubicBezTo>
                <a:cubicBezTo>
                  <a:pt x="19352" y="17407"/>
                  <a:pt x="20257" y="16499"/>
                  <a:pt x="20846" y="15134"/>
                </a:cubicBezTo>
                <a:cubicBezTo>
                  <a:pt x="21341" y="13984"/>
                  <a:pt x="21563" y="12609"/>
                  <a:pt x="21543" y="11224"/>
                </a:cubicBezTo>
                <a:cubicBezTo>
                  <a:pt x="21524" y="9946"/>
                  <a:pt x="21301" y="8696"/>
                  <a:pt x="20893" y="7587"/>
                </a:cubicBezTo>
                <a:cubicBezTo>
                  <a:pt x="20919" y="6795"/>
                  <a:pt x="20798" y="6008"/>
                  <a:pt x="20544" y="5320"/>
                </a:cubicBezTo>
                <a:cubicBezTo>
                  <a:pt x="20190" y="4362"/>
                  <a:pt x="19630" y="3680"/>
                  <a:pt x="19029" y="3170"/>
                </a:cubicBezTo>
                <a:cubicBezTo>
                  <a:pt x="18472" y="2697"/>
                  <a:pt x="17862" y="2356"/>
                  <a:pt x="17216" y="2172"/>
                </a:cubicBezTo>
                <a:lnTo>
                  <a:pt x="17035" y="899"/>
                </a:lnTo>
                <a:cubicBezTo>
                  <a:pt x="16526" y="519"/>
                  <a:pt x="15984" y="257"/>
                  <a:pt x="15427" y="121"/>
                </a:cubicBezTo>
                <a:cubicBezTo>
                  <a:pt x="14789" y="-35"/>
                  <a:pt x="14139" y="-23"/>
                  <a:pt x="13504" y="154"/>
                </a:cubicBezTo>
                <a:lnTo>
                  <a:pt x="12869" y="0"/>
                </a:lnTo>
                <a:close/>
                <a:moveTo>
                  <a:pt x="14624" y="1798"/>
                </a:moveTo>
                <a:cubicBezTo>
                  <a:pt x="15162" y="1808"/>
                  <a:pt x="15699" y="1859"/>
                  <a:pt x="16234" y="1952"/>
                </a:cubicBezTo>
                <a:cubicBezTo>
                  <a:pt x="15513" y="1954"/>
                  <a:pt x="14794" y="2035"/>
                  <a:pt x="14083" y="2193"/>
                </a:cubicBezTo>
                <a:cubicBezTo>
                  <a:pt x="13351" y="2357"/>
                  <a:pt x="12626" y="2603"/>
                  <a:pt x="11920" y="2961"/>
                </a:cubicBezTo>
                <a:cubicBezTo>
                  <a:pt x="11452" y="3199"/>
                  <a:pt x="10994" y="3485"/>
                  <a:pt x="10551" y="3817"/>
                </a:cubicBezTo>
                <a:lnTo>
                  <a:pt x="10085" y="4533"/>
                </a:lnTo>
                <a:cubicBezTo>
                  <a:pt x="9564" y="4691"/>
                  <a:pt x="9054" y="4922"/>
                  <a:pt x="8561" y="5224"/>
                </a:cubicBezTo>
                <a:cubicBezTo>
                  <a:pt x="8025" y="5554"/>
                  <a:pt x="7510" y="5966"/>
                  <a:pt x="7026" y="6455"/>
                </a:cubicBezTo>
                <a:cubicBezTo>
                  <a:pt x="6963" y="6731"/>
                  <a:pt x="6880" y="6996"/>
                  <a:pt x="6777" y="7242"/>
                </a:cubicBezTo>
                <a:cubicBezTo>
                  <a:pt x="6664" y="7516"/>
                  <a:pt x="6528" y="7766"/>
                  <a:pt x="6374" y="7985"/>
                </a:cubicBezTo>
                <a:cubicBezTo>
                  <a:pt x="7889" y="6865"/>
                  <a:pt x="9492" y="6065"/>
                  <a:pt x="11143" y="5606"/>
                </a:cubicBezTo>
                <a:cubicBezTo>
                  <a:pt x="12315" y="5280"/>
                  <a:pt x="13513" y="5130"/>
                  <a:pt x="14691" y="5148"/>
                </a:cubicBezTo>
                <a:cubicBezTo>
                  <a:pt x="15838" y="5165"/>
                  <a:pt x="16981" y="5345"/>
                  <a:pt x="18063" y="5996"/>
                </a:cubicBezTo>
                <a:cubicBezTo>
                  <a:pt x="19023" y="6574"/>
                  <a:pt x="19879" y="7503"/>
                  <a:pt x="20558" y="8706"/>
                </a:cubicBezTo>
                <a:cubicBezTo>
                  <a:pt x="20507" y="9684"/>
                  <a:pt x="20358" y="10644"/>
                  <a:pt x="20117" y="11550"/>
                </a:cubicBezTo>
                <a:cubicBezTo>
                  <a:pt x="19828" y="12639"/>
                  <a:pt x="19410" y="13635"/>
                  <a:pt x="18875" y="14469"/>
                </a:cubicBezTo>
                <a:cubicBezTo>
                  <a:pt x="18150" y="15598"/>
                  <a:pt x="17244" y="16384"/>
                  <a:pt x="16303" y="17014"/>
                </a:cubicBezTo>
                <a:cubicBezTo>
                  <a:pt x="14833" y="17997"/>
                  <a:pt x="13279" y="18609"/>
                  <a:pt x="11711" y="19099"/>
                </a:cubicBezTo>
                <a:cubicBezTo>
                  <a:pt x="10645" y="19431"/>
                  <a:pt x="9576" y="19705"/>
                  <a:pt x="8503" y="19781"/>
                </a:cubicBezTo>
                <a:cubicBezTo>
                  <a:pt x="7334" y="19864"/>
                  <a:pt x="6155" y="19712"/>
                  <a:pt x="4993" y="19331"/>
                </a:cubicBezTo>
                <a:cubicBezTo>
                  <a:pt x="3678" y="18901"/>
                  <a:pt x="2654" y="18114"/>
                  <a:pt x="1687" y="16296"/>
                </a:cubicBezTo>
                <a:cubicBezTo>
                  <a:pt x="1400" y="15755"/>
                  <a:pt x="1333" y="15007"/>
                  <a:pt x="1307" y="14307"/>
                </a:cubicBezTo>
                <a:cubicBezTo>
                  <a:pt x="1245" y="12667"/>
                  <a:pt x="1696" y="11166"/>
                  <a:pt x="2223" y="9823"/>
                </a:cubicBezTo>
                <a:cubicBezTo>
                  <a:pt x="2677" y="8667"/>
                  <a:pt x="3211" y="7560"/>
                  <a:pt x="3919" y="6700"/>
                </a:cubicBezTo>
                <a:cubicBezTo>
                  <a:pt x="4593" y="5880"/>
                  <a:pt x="5370" y="5351"/>
                  <a:pt x="6151" y="4841"/>
                </a:cubicBezTo>
                <a:cubicBezTo>
                  <a:pt x="6884" y="4363"/>
                  <a:pt x="7629" y="3895"/>
                  <a:pt x="8380" y="3491"/>
                </a:cubicBezTo>
                <a:cubicBezTo>
                  <a:pt x="9875" y="2688"/>
                  <a:pt x="11425" y="2112"/>
                  <a:pt x="13011" y="1894"/>
                </a:cubicBezTo>
                <a:cubicBezTo>
                  <a:pt x="13548" y="1821"/>
                  <a:pt x="14086" y="1789"/>
                  <a:pt x="14624" y="1798"/>
                </a:cubicBezTo>
                <a:close/>
                <a:moveTo>
                  <a:pt x="17975" y="4371"/>
                </a:moveTo>
                <a:cubicBezTo>
                  <a:pt x="18398" y="4552"/>
                  <a:pt x="18800" y="4838"/>
                  <a:pt x="19166" y="5218"/>
                </a:cubicBezTo>
                <a:cubicBezTo>
                  <a:pt x="19474" y="5538"/>
                  <a:pt x="19753" y="5921"/>
                  <a:pt x="19995" y="6359"/>
                </a:cubicBezTo>
                <a:cubicBezTo>
                  <a:pt x="19654" y="5933"/>
                  <a:pt x="19297" y="5540"/>
                  <a:pt x="18925" y="5182"/>
                </a:cubicBezTo>
                <a:cubicBezTo>
                  <a:pt x="18618" y="4887"/>
                  <a:pt x="18300" y="4616"/>
                  <a:pt x="17975" y="4371"/>
                </a:cubicBezTo>
                <a:close/>
                <a:moveTo>
                  <a:pt x="20929" y="9454"/>
                </a:moveTo>
                <a:cubicBezTo>
                  <a:pt x="21149" y="10149"/>
                  <a:pt x="21236" y="10929"/>
                  <a:pt x="21182" y="11699"/>
                </a:cubicBezTo>
                <a:cubicBezTo>
                  <a:pt x="21111" y="12705"/>
                  <a:pt x="20818" y="13607"/>
                  <a:pt x="20430" y="14369"/>
                </a:cubicBezTo>
                <a:cubicBezTo>
                  <a:pt x="20056" y="15103"/>
                  <a:pt x="19585" y="15725"/>
                  <a:pt x="19034" y="16183"/>
                </a:cubicBezTo>
                <a:cubicBezTo>
                  <a:pt x="19579" y="15305"/>
                  <a:pt x="20022" y="14286"/>
                  <a:pt x="20344" y="13172"/>
                </a:cubicBezTo>
                <a:cubicBezTo>
                  <a:pt x="20682" y="11999"/>
                  <a:pt x="20881" y="10738"/>
                  <a:pt x="20929" y="9454"/>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 name="Text Box 3">
            <a:extLst>
              <a:ext uri="{FF2B5EF4-FFF2-40B4-BE49-F238E27FC236}">
                <a16:creationId xmlns:a16="http://schemas.microsoft.com/office/drawing/2014/main" id="{007D5A8D-239E-8243-A9E6-7121CB72F793}"/>
              </a:ext>
            </a:extLst>
          </p:cNvPr>
          <p:cNvSpPr txBox="1">
            <a:spLocks/>
          </p:cNvSpPr>
          <p:nvPr/>
        </p:nvSpPr>
        <p:spPr bwMode="auto">
          <a:xfrm>
            <a:off x="2188318" y="2231885"/>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Стандарт 802.11</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388" name="Rectangle 1">
            <a:extLst>
              <a:ext uri="{FF2B5EF4-FFF2-40B4-BE49-F238E27FC236}">
                <a16:creationId xmlns:a16="http://schemas.microsoft.com/office/drawing/2014/main" id="{5560FC2A-2DEC-6A45-AF17-89681D33DC74}"/>
              </a:ext>
            </a:extLst>
          </p:cNvPr>
          <p:cNvSpPr>
            <a:spLocks noChangeArrowheads="1"/>
          </p:cNvSpPr>
          <p:nvPr/>
        </p:nvSpPr>
        <p:spPr bwMode="auto">
          <a:xfrm>
            <a:off x="2177706" y="5699303"/>
            <a:ext cx="8837613"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Первоначальный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стандарт 802.11, ратифицированный в 1997г., включает физические уровни, на которых выполняется расширение спектра путем скачкообразного переключения частоты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Frequency</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Hopping</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Spread</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Spectrum</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FHSS)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 высокоскоростная передача с расширением спектра методом прямой последовательности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en-US"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H</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igh-rate</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D</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irect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S</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equence</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S</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pread</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S</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pectrum</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HR-DSSS). Скорость передачи данных достигает 2 Мбит/с, связь осуществляется в диапазоне 2,4 ГГц. При использовании технологии FHSS широкополосные сигналы занимают весь диапазон 2,4 ГГц, отведенный для таких целей. </a:t>
            </a:r>
          </a:p>
        </p:txBody>
      </p:sp>
      <p:grpSp>
        <p:nvGrpSpPr>
          <p:cNvPr id="2" name="Группа 1">
            <a:extLst>
              <a:ext uri="{FF2B5EF4-FFF2-40B4-BE49-F238E27FC236}">
                <a16:creationId xmlns:a16="http://schemas.microsoft.com/office/drawing/2014/main" id="{A2B5D7E2-041F-9C47-934D-55824B4C7E47}"/>
              </a:ext>
            </a:extLst>
          </p:cNvPr>
          <p:cNvGrpSpPr/>
          <p:nvPr/>
        </p:nvGrpSpPr>
        <p:grpSpPr>
          <a:xfrm>
            <a:off x="12471841" y="9330335"/>
            <a:ext cx="10075903" cy="1728192"/>
            <a:chOff x="11764412" y="9018240"/>
            <a:chExt cx="10075903" cy="1728192"/>
          </a:xfrm>
        </p:grpSpPr>
        <p:cxnSp>
          <p:nvCxnSpPr>
            <p:cNvPr id="14" name="Прямая соединительная линия 13">
              <a:extLst>
                <a:ext uri="{FF2B5EF4-FFF2-40B4-BE49-F238E27FC236}">
                  <a16:creationId xmlns:a16="http://schemas.microsoft.com/office/drawing/2014/main" id="{4D62643D-67E0-4D42-8BD9-D22C14971DA8}"/>
                </a:ext>
              </a:extLst>
            </p:cNvPr>
            <p:cNvCxnSpPr/>
            <p:nvPr/>
          </p:nvCxnSpPr>
          <p:spPr bwMode="auto">
            <a:xfrm>
              <a:off x="15063549"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cxnSp>
          <p:nvCxnSpPr>
            <p:cNvPr id="15" name="Прямая соединительная линия 14">
              <a:extLst>
                <a:ext uri="{FF2B5EF4-FFF2-40B4-BE49-F238E27FC236}">
                  <a16:creationId xmlns:a16="http://schemas.microsoft.com/office/drawing/2014/main" id="{C740A885-EEDF-9444-9EC1-AC8967940772}"/>
                </a:ext>
              </a:extLst>
            </p:cNvPr>
            <p:cNvCxnSpPr/>
            <p:nvPr/>
          </p:nvCxnSpPr>
          <p:spPr bwMode="auto">
            <a:xfrm>
              <a:off x="18447167"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grpSp>
          <p:nvGrpSpPr>
            <p:cNvPr id="16" name="Группа 15">
              <a:extLst>
                <a:ext uri="{FF2B5EF4-FFF2-40B4-BE49-F238E27FC236}">
                  <a16:creationId xmlns:a16="http://schemas.microsoft.com/office/drawing/2014/main" id="{6C2C5B9E-B446-4D47-8950-7ACDD382774B}"/>
                </a:ext>
              </a:extLst>
            </p:cNvPr>
            <p:cNvGrpSpPr/>
            <p:nvPr/>
          </p:nvGrpSpPr>
          <p:grpSpPr>
            <a:xfrm>
              <a:off x="15063549" y="9018240"/>
              <a:ext cx="3383619" cy="1434063"/>
              <a:chOff x="4401905" y="9738320"/>
              <a:chExt cx="3383619" cy="1434063"/>
            </a:xfrm>
          </p:grpSpPr>
          <p:sp>
            <p:nvSpPr>
              <p:cNvPr id="17" name="Text Box 2">
                <a:extLst>
                  <a:ext uri="{FF2B5EF4-FFF2-40B4-BE49-F238E27FC236}">
                    <a16:creationId xmlns:a16="http://schemas.microsoft.com/office/drawing/2014/main" id="{25E8E224-68B2-BA46-9A61-3E316683D823}"/>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smtClean="0">
                    <a:solidFill>
                      <a:schemeClr val="bg1"/>
                    </a:solidFill>
                    <a:latin typeface="Montserrat" charset="0"/>
                    <a:ea typeface="Montserrat" charset="0"/>
                    <a:cs typeface="Montserrat" charset="0"/>
                    <a:sym typeface="Poppins SemiBold" charset="0"/>
                  </a:rPr>
                  <a:t>Мбит/с</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18" name="Text Box 3">
                <a:extLst>
                  <a:ext uri="{FF2B5EF4-FFF2-40B4-BE49-F238E27FC236}">
                    <a16:creationId xmlns:a16="http://schemas.microsoft.com/office/drawing/2014/main" id="{34F3D346-4A7B-4D46-828A-DD80C9949154}"/>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1-2</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19" name="Группа 18">
              <a:extLst>
                <a:ext uri="{FF2B5EF4-FFF2-40B4-BE49-F238E27FC236}">
                  <a16:creationId xmlns:a16="http://schemas.microsoft.com/office/drawing/2014/main" id="{6E7B84DE-DDA5-7142-A895-9DA1D80AC5C3}"/>
                </a:ext>
              </a:extLst>
            </p:cNvPr>
            <p:cNvGrpSpPr/>
            <p:nvPr/>
          </p:nvGrpSpPr>
          <p:grpSpPr>
            <a:xfrm>
              <a:off x="18456696" y="9018240"/>
              <a:ext cx="3383619" cy="1434063"/>
              <a:chOff x="4401905" y="9738320"/>
              <a:chExt cx="3383619" cy="1434063"/>
            </a:xfrm>
          </p:grpSpPr>
          <p:sp>
            <p:nvSpPr>
              <p:cNvPr id="20" name="Text Box 2">
                <a:extLst>
                  <a:ext uri="{FF2B5EF4-FFF2-40B4-BE49-F238E27FC236}">
                    <a16:creationId xmlns:a16="http://schemas.microsoft.com/office/drawing/2014/main" id="{1D6D4256-1226-8D4D-9B5E-74168390F4D2}"/>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a:solidFill>
                      <a:schemeClr val="bg1"/>
                    </a:solidFill>
                    <a:latin typeface="Montserrat" charset="0"/>
                    <a:ea typeface="Montserrat" charset="0"/>
                    <a:cs typeface="Montserrat" charset="0"/>
                    <a:sym typeface="Poppins SemiBold" charset="0"/>
                  </a:rPr>
                  <a:t>Г</a:t>
                </a:r>
                <a:r>
                  <a:rPr lang="ru-RU" altLang="x-none" sz="1800" b="1" spc="300" dirty="0" smtClean="0">
                    <a:solidFill>
                      <a:schemeClr val="bg1"/>
                    </a:solidFill>
                    <a:latin typeface="Montserrat" charset="0"/>
                    <a:ea typeface="Montserrat" charset="0"/>
                    <a:cs typeface="Montserrat" charset="0"/>
                    <a:sym typeface="Poppins SemiBold" charset="0"/>
                  </a:rPr>
                  <a:t>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1" name="Text Box 3">
                <a:extLst>
                  <a:ext uri="{FF2B5EF4-FFF2-40B4-BE49-F238E27FC236}">
                    <a16:creationId xmlns:a16="http://schemas.microsoft.com/office/drawing/2014/main" id="{4ACF5679-D535-DC49-A983-13809DDCC503}"/>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2,4</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22" name="Группа 21">
              <a:extLst>
                <a:ext uri="{FF2B5EF4-FFF2-40B4-BE49-F238E27FC236}">
                  <a16:creationId xmlns:a16="http://schemas.microsoft.com/office/drawing/2014/main" id="{7CED206B-6AF9-F344-B70B-8F96AC4473F0}"/>
                </a:ext>
              </a:extLst>
            </p:cNvPr>
            <p:cNvGrpSpPr/>
            <p:nvPr/>
          </p:nvGrpSpPr>
          <p:grpSpPr>
            <a:xfrm>
              <a:off x="11764412" y="9018240"/>
              <a:ext cx="3383619" cy="1434063"/>
              <a:chOff x="4401905" y="9738320"/>
              <a:chExt cx="3383619" cy="1434063"/>
            </a:xfrm>
          </p:grpSpPr>
          <p:sp>
            <p:nvSpPr>
              <p:cNvPr id="23" name="Text Box 2">
                <a:extLst>
                  <a:ext uri="{FF2B5EF4-FFF2-40B4-BE49-F238E27FC236}">
                    <a16:creationId xmlns:a16="http://schemas.microsoft.com/office/drawing/2014/main" id="{CDBCA968-A1D2-2A49-80FC-44CB3622EA9D}"/>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smtClean="0">
                    <a:solidFill>
                      <a:schemeClr val="bg1"/>
                    </a:solidFill>
                    <a:latin typeface="Montserrat" charset="0"/>
                    <a:ea typeface="Montserrat" charset="0"/>
                    <a:cs typeface="Montserrat" charset="0"/>
                    <a:sym typeface="Poppins SemiBold" charset="0"/>
                  </a:rPr>
                  <a:t>МГц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4" name="Text Box 3">
                <a:extLst>
                  <a:ext uri="{FF2B5EF4-FFF2-40B4-BE49-F238E27FC236}">
                    <a16:creationId xmlns:a16="http://schemas.microsoft.com/office/drawing/2014/main" id="{FCD1B332-97C8-AF41-9904-EF761505D392}"/>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22</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grpSp>
        <p:nvGrpSpPr>
          <p:cNvPr id="25" name="Группа 24">
            <a:extLst>
              <a:ext uri="{FF2B5EF4-FFF2-40B4-BE49-F238E27FC236}">
                <a16:creationId xmlns:a16="http://schemas.microsoft.com/office/drawing/2014/main" id="{9284CF21-40D2-D545-8C27-D6BC0FC10694}"/>
              </a:ext>
            </a:extLst>
          </p:cNvPr>
          <p:cNvGrpSpPr/>
          <p:nvPr/>
        </p:nvGrpSpPr>
        <p:grpSpPr>
          <a:xfrm>
            <a:off x="1438453" y="661096"/>
            <a:ext cx="6662154" cy="1244401"/>
            <a:chOff x="1797513" y="1000371"/>
            <a:chExt cx="6662154" cy="1244401"/>
          </a:xfrm>
        </p:grpSpPr>
        <p:sp>
          <p:nvSpPr>
            <p:cNvPr id="27"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sp>
        <p:nvSpPr>
          <p:cNvPr id="4" name="Номер слайда 3"/>
          <p:cNvSpPr>
            <a:spLocks noGrp="1"/>
          </p:cNvSpPr>
          <p:nvPr>
            <p:ph type="sldNum" sz="quarter" idx="19"/>
          </p:nvPr>
        </p:nvSpPr>
        <p:spPr/>
        <p:txBody>
          <a:bodyPr/>
          <a:lstStyle/>
          <a:p>
            <a:pPr>
              <a:defRPr/>
            </a:pPr>
            <a:fld id="{495FC7DF-7707-9845-8231-4E91938DA915}" type="slidenum">
              <a:rPr lang="x-none" altLang="x-none" smtClean="0"/>
              <a:pPr>
                <a:defRPr/>
              </a:pPr>
              <a:t>42</a:t>
            </a:fld>
            <a:endParaRPr lang="x-none" altLang="x-none"/>
          </a:p>
        </p:txBody>
      </p:sp>
    </p:spTree>
    <p:extLst>
      <p:ext uri="{BB962C8B-B14F-4D97-AF65-F5344CB8AC3E}">
        <p14:creationId xmlns:p14="http://schemas.microsoft.com/office/powerpoint/2010/main" val="4517372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Фигура">
            <a:extLst>
              <a:ext uri="{FF2B5EF4-FFF2-40B4-BE49-F238E27FC236}">
                <a16:creationId xmlns:a16="http://schemas.microsoft.com/office/drawing/2014/main" id="{CDDC1C74-1471-7F4F-91A6-31589262BE04}"/>
              </a:ext>
            </a:extLst>
          </p:cNvPr>
          <p:cNvSpPr/>
          <p:nvPr/>
        </p:nvSpPr>
        <p:spPr>
          <a:xfrm>
            <a:off x="14938668" y="8370168"/>
            <a:ext cx="5030196" cy="3226600"/>
          </a:xfrm>
          <a:custGeom>
            <a:avLst/>
            <a:gdLst/>
            <a:ahLst/>
            <a:cxnLst>
              <a:cxn ang="0">
                <a:pos x="wd2" y="hd2"/>
              </a:cxn>
              <a:cxn ang="5400000">
                <a:pos x="wd2" y="hd2"/>
              </a:cxn>
              <a:cxn ang="10800000">
                <a:pos x="wd2" y="hd2"/>
              </a:cxn>
              <a:cxn ang="16200000">
                <a:pos x="wd2" y="hd2"/>
              </a:cxn>
            </a:cxnLst>
            <a:rect l="0" t="0" r="r" b="b"/>
            <a:pathLst>
              <a:path w="21544" h="21516" extrusionOk="0">
                <a:moveTo>
                  <a:pt x="12869" y="0"/>
                </a:moveTo>
                <a:cubicBezTo>
                  <a:pt x="12281" y="77"/>
                  <a:pt x="11705" y="194"/>
                  <a:pt x="11128" y="354"/>
                </a:cubicBezTo>
                <a:cubicBezTo>
                  <a:pt x="10505" y="526"/>
                  <a:pt x="9881" y="748"/>
                  <a:pt x="9265" y="980"/>
                </a:cubicBezTo>
                <a:cubicBezTo>
                  <a:pt x="7877" y="1503"/>
                  <a:pt x="6484" y="2089"/>
                  <a:pt x="5237" y="3191"/>
                </a:cubicBezTo>
                <a:cubicBezTo>
                  <a:pt x="4586" y="3766"/>
                  <a:pt x="3987" y="4472"/>
                  <a:pt x="3389" y="5159"/>
                </a:cubicBezTo>
                <a:cubicBezTo>
                  <a:pt x="2732" y="5914"/>
                  <a:pt x="2065" y="6661"/>
                  <a:pt x="1547" y="7654"/>
                </a:cubicBezTo>
                <a:cubicBezTo>
                  <a:pt x="1095" y="8520"/>
                  <a:pt x="782" y="9525"/>
                  <a:pt x="525" y="10546"/>
                </a:cubicBezTo>
                <a:cubicBezTo>
                  <a:pt x="256" y="11612"/>
                  <a:pt x="42" y="12724"/>
                  <a:pt x="6" y="13885"/>
                </a:cubicBezTo>
                <a:cubicBezTo>
                  <a:pt x="-37" y="15238"/>
                  <a:pt x="161" y="16557"/>
                  <a:pt x="528" y="17742"/>
                </a:cubicBezTo>
                <a:cubicBezTo>
                  <a:pt x="868" y="18842"/>
                  <a:pt x="1355" y="19837"/>
                  <a:pt x="1972" y="20648"/>
                </a:cubicBezTo>
                <a:cubicBezTo>
                  <a:pt x="2053" y="20813"/>
                  <a:pt x="2209" y="20830"/>
                  <a:pt x="2304" y="20684"/>
                </a:cubicBezTo>
                <a:cubicBezTo>
                  <a:pt x="2394" y="20546"/>
                  <a:pt x="2391" y="20318"/>
                  <a:pt x="2297" y="20186"/>
                </a:cubicBezTo>
                <a:cubicBezTo>
                  <a:pt x="1843" y="19512"/>
                  <a:pt x="1452" y="18762"/>
                  <a:pt x="1127" y="17956"/>
                </a:cubicBezTo>
                <a:cubicBezTo>
                  <a:pt x="781" y="17098"/>
                  <a:pt x="499" y="16149"/>
                  <a:pt x="443" y="15107"/>
                </a:cubicBezTo>
                <a:cubicBezTo>
                  <a:pt x="394" y="14180"/>
                  <a:pt x="535" y="13252"/>
                  <a:pt x="847" y="12460"/>
                </a:cubicBezTo>
                <a:cubicBezTo>
                  <a:pt x="786" y="13902"/>
                  <a:pt x="975" y="15345"/>
                  <a:pt x="1396" y="16634"/>
                </a:cubicBezTo>
                <a:cubicBezTo>
                  <a:pt x="1771" y="17786"/>
                  <a:pt x="2321" y="18780"/>
                  <a:pt x="2996" y="19531"/>
                </a:cubicBezTo>
                <a:lnTo>
                  <a:pt x="3078" y="21257"/>
                </a:lnTo>
                <a:cubicBezTo>
                  <a:pt x="3858" y="21206"/>
                  <a:pt x="4639" y="21211"/>
                  <a:pt x="5419" y="21272"/>
                </a:cubicBezTo>
                <a:cubicBezTo>
                  <a:pt x="6210" y="21333"/>
                  <a:pt x="6998" y="21451"/>
                  <a:pt x="7789" y="21495"/>
                </a:cubicBezTo>
                <a:cubicBezTo>
                  <a:pt x="9022" y="21565"/>
                  <a:pt x="10255" y="21457"/>
                  <a:pt x="11471" y="21188"/>
                </a:cubicBezTo>
                <a:cubicBezTo>
                  <a:pt x="12667" y="20924"/>
                  <a:pt x="13847" y="20505"/>
                  <a:pt x="15016" y="20004"/>
                </a:cubicBezTo>
                <a:cubicBezTo>
                  <a:pt x="16177" y="19506"/>
                  <a:pt x="17324" y="18928"/>
                  <a:pt x="18405" y="18117"/>
                </a:cubicBezTo>
                <a:cubicBezTo>
                  <a:pt x="19352" y="17407"/>
                  <a:pt x="20257" y="16499"/>
                  <a:pt x="20846" y="15134"/>
                </a:cubicBezTo>
                <a:cubicBezTo>
                  <a:pt x="21341" y="13984"/>
                  <a:pt x="21563" y="12609"/>
                  <a:pt x="21543" y="11224"/>
                </a:cubicBezTo>
                <a:cubicBezTo>
                  <a:pt x="21524" y="9946"/>
                  <a:pt x="21301" y="8696"/>
                  <a:pt x="20893" y="7587"/>
                </a:cubicBezTo>
                <a:cubicBezTo>
                  <a:pt x="20919" y="6795"/>
                  <a:pt x="20798" y="6008"/>
                  <a:pt x="20544" y="5320"/>
                </a:cubicBezTo>
                <a:cubicBezTo>
                  <a:pt x="20190" y="4362"/>
                  <a:pt x="19630" y="3680"/>
                  <a:pt x="19029" y="3170"/>
                </a:cubicBezTo>
                <a:cubicBezTo>
                  <a:pt x="18472" y="2697"/>
                  <a:pt x="17862" y="2356"/>
                  <a:pt x="17216" y="2172"/>
                </a:cubicBezTo>
                <a:lnTo>
                  <a:pt x="17035" y="899"/>
                </a:lnTo>
                <a:cubicBezTo>
                  <a:pt x="16526" y="519"/>
                  <a:pt x="15984" y="257"/>
                  <a:pt x="15427" y="121"/>
                </a:cubicBezTo>
                <a:cubicBezTo>
                  <a:pt x="14789" y="-35"/>
                  <a:pt x="14139" y="-23"/>
                  <a:pt x="13504" y="154"/>
                </a:cubicBezTo>
                <a:lnTo>
                  <a:pt x="12869" y="0"/>
                </a:lnTo>
                <a:close/>
                <a:moveTo>
                  <a:pt x="14624" y="1798"/>
                </a:moveTo>
                <a:cubicBezTo>
                  <a:pt x="15162" y="1808"/>
                  <a:pt x="15699" y="1859"/>
                  <a:pt x="16234" y="1952"/>
                </a:cubicBezTo>
                <a:cubicBezTo>
                  <a:pt x="15513" y="1954"/>
                  <a:pt x="14794" y="2035"/>
                  <a:pt x="14083" y="2193"/>
                </a:cubicBezTo>
                <a:cubicBezTo>
                  <a:pt x="13351" y="2357"/>
                  <a:pt x="12626" y="2603"/>
                  <a:pt x="11920" y="2961"/>
                </a:cubicBezTo>
                <a:cubicBezTo>
                  <a:pt x="11452" y="3199"/>
                  <a:pt x="10994" y="3485"/>
                  <a:pt x="10551" y="3817"/>
                </a:cubicBezTo>
                <a:lnTo>
                  <a:pt x="10085" y="4533"/>
                </a:lnTo>
                <a:cubicBezTo>
                  <a:pt x="9564" y="4691"/>
                  <a:pt x="9054" y="4922"/>
                  <a:pt x="8561" y="5224"/>
                </a:cubicBezTo>
                <a:cubicBezTo>
                  <a:pt x="8025" y="5554"/>
                  <a:pt x="7510" y="5966"/>
                  <a:pt x="7026" y="6455"/>
                </a:cubicBezTo>
                <a:cubicBezTo>
                  <a:pt x="6963" y="6731"/>
                  <a:pt x="6880" y="6996"/>
                  <a:pt x="6777" y="7242"/>
                </a:cubicBezTo>
                <a:cubicBezTo>
                  <a:pt x="6664" y="7516"/>
                  <a:pt x="6528" y="7766"/>
                  <a:pt x="6374" y="7985"/>
                </a:cubicBezTo>
                <a:cubicBezTo>
                  <a:pt x="7889" y="6865"/>
                  <a:pt x="9492" y="6065"/>
                  <a:pt x="11143" y="5606"/>
                </a:cubicBezTo>
                <a:cubicBezTo>
                  <a:pt x="12315" y="5280"/>
                  <a:pt x="13513" y="5130"/>
                  <a:pt x="14691" y="5148"/>
                </a:cubicBezTo>
                <a:cubicBezTo>
                  <a:pt x="15838" y="5165"/>
                  <a:pt x="16981" y="5345"/>
                  <a:pt x="18063" y="5996"/>
                </a:cubicBezTo>
                <a:cubicBezTo>
                  <a:pt x="19023" y="6574"/>
                  <a:pt x="19879" y="7503"/>
                  <a:pt x="20558" y="8706"/>
                </a:cubicBezTo>
                <a:cubicBezTo>
                  <a:pt x="20507" y="9684"/>
                  <a:pt x="20358" y="10644"/>
                  <a:pt x="20117" y="11550"/>
                </a:cubicBezTo>
                <a:cubicBezTo>
                  <a:pt x="19828" y="12639"/>
                  <a:pt x="19410" y="13635"/>
                  <a:pt x="18875" y="14469"/>
                </a:cubicBezTo>
                <a:cubicBezTo>
                  <a:pt x="18150" y="15598"/>
                  <a:pt x="17244" y="16384"/>
                  <a:pt x="16303" y="17014"/>
                </a:cubicBezTo>
                <a:cubicBezTo>
                  <a:pt x="14833" y="17997"/>
                  <a:pt x="13279" y="18609"/>
                  <a:pt x="11711" y="19099"/>
                </a:cubicBezTo>
                <a:cubicBezTo>
                  <a:pt x="10645" y="19431"/>
                  <a:pt x="9576" y="19705"/>
                  <a:pt x="8503" y="19781"/>
                </a:cubicBezTo>
                <a:cubicBezTo>
                  <a:pt x="7334" y="19864"/>
                  <a:pt x="6155" y="19712"/>
                  <a:pt x="4993" y="19331"/>
                </a:cubicBezTo>
                <a:cubicBezTo>
                  <a:pt x="3678" y="18901"/>
                  <a:pt x="2654" y="18114"/>
                  <a:pt x="1687" y="16296"/>
                </a:cubicBezTo>
                <a:cubicBezTo>
                  <a:pt x="1400" y="15755"/>
                  <a:pt x="1333" y="15007"/>
                  <a:pt x="1307" y="14307"/>
                </a:cubicBezTo>
                <a:cubicBezTo>
                  <a:pt x="1245" y="12667"/>
                  <a:pt x="1696" y="11166"/>
                  <a:pt x="2223" y="9823"/>
                </a:cubicBezTo>
                <a:cubicBezTo>
                  <a:pt x="2677" y="8667"/>
                  <a:pt x="3211" y="7560"/>
                  <a:pt x="3919" y="6700"/>
                </a:cubicBezTo>
                <a:cubicBezTo>
                  <a:pt x="4593" y="5880"/>
                  <a:pt x="5370" y="5351"/>
                  <a:pt x="6151" y="4841"/>
                </a:cubicBezTo>
                <a:cubicBezTo>
                  <a:pt x="6884" y="4363"/>
                  <a:pt x="7629" y="3895"/>
                  <a:pt x="8380" y="3491"/>
                </a:cubicBezTo>
                <a:cubicBezTo>
                  <a:pt x="9875" y="2688"/>
                  <a:pt x="11425" y="2112"/>
                  <a:pt x="13011" y="1894"/>
                </a:cubicBezTo>
                <a:cubicBezTo>
                  <a:pt x="13548" y="1821"/>
                  <a:pt x="14086" y="1789"/>
                  <a:pt x="14624" y="1798"/>
                </a:cubicBezTo>
                <a:close/>
                <a:moveTo>
                  <a:pt x="17975" y="4371"/>
                </a:moveTo>
                <a:cubicBezTo>
                  <a:pt x="18398" y="4552"/>
                  <a:pt x="18800" y="4838"/>
                  <a:pt x="19166" y="5218"/>
                </a:cubicBezTo>
                <a:cubicBezTo>
                  <a:pt x="19474" y="5538"/>
                  <a:pt x="19753" y="5921"/>
                  <a:pt x="19995" y="6359"/>
                </a:cubicBezTo>
                <a:cubicBezTo>
                  <a:pt x="19654" y="5933"/>
                  <a:pt x="19297" y="5540"/>
                  <a:pt x="18925" y="5182"/>
                </a:cubicBezTo>
                <a:cubicBezTo>
                  <a:pt x="18618" y="4887"/>
                  <a:pt x="18300" y="4616"/>
                  <a:pt x="17975" y="4371"/>
                </a:cubicBezTo>
                <a:close/>
                <a:moveTo>
                  <a:pt x="20929" y="9454"/>
                </a:moveTo>
                <a:cubicBezTo>
                  <a:pt x="21149" y="10149"/>
                  <a:pt x="21236" y="10929"/>
                  <a:pt x="21182" y="11699"/>
                </a:cubicBezTo>
                <a:cubicBezTo>
                  <a:pt x="21111" y="12705"/>
                  <a:pt x="20818" y="13607"/>
                  <a:pt x="20430" y="14369"/>
                </a:cubicBezTo>
                <a:cubicBezTo>
                  <a:pt x="20056" y="15103"/>
                  <a:pt x="19585" y="15725"/>
                  <a:pt x="19034" y="16183"/>
                </a:cubicBezTo>
                <a:cubicBezTo>
                  <a:pt x="19579" y="15305"/>
                  <a:pt x="20022" y="14286"/>
                  <a:pt x="20344" y="13172"/>
                </a:cubicBezTo>
                <a:cubicBezTo>
                  <a:pt x="20682" y="11999"/>
                  <a:pt x="20881" y="10738"/>
                  <a:pt x="20929" y="9454"/>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 name="Text Box 3">
            <a:extLst>
              <a:ext uri="{FF2B5EF4-FFF2-40B4-BE49-F238E27FC236}">
                <a16:creationId xmlns:a16="http://schemas.microsoft.com/office/drawing/2014/main" id="{007D5A8D-239E-8243-A9E6-7121CB72F793}"/>
              </a:ext>
            </a:extLst>
          </p:cNvPr>
          <p:cNvSpPr txBox="1">
            <a:spLocks/>
          </p:cNvSpPr>
          <p:nvPr/>
        </p:nvSpPr>
        <p:spPr bwMode="auto">
          <a:xfrm>
            <a:off x="2203624" y="2159877"/>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Стандарт 802.11</a:t>
            </a:r>
            <a:r>
              <a:rPr lang="en-US" altLang="x-none" sz="8800" dirty="0" smtClean="0">
                <a:solidFill>
                  <a:schemeClr val="bg1"/>
                </a:solidFill>
                <a:latin typeface="Barlow Light" pitchFamily="2" charset="0"/>
                <a:ea typeface="Montserrat Semi" charset="0"/>
                <a:cs typeface="Montserrat Semi" charset="0"/>
                <a:sym typeface="Poppins Medium" charset="0"/>
              </a:rPr>
              <a:t>a</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388" name="Rectangle 1">
            <a:extLst>
              <a:ext uri="{FF2B5EF4-FFF2-40B4-BE49-F238E27FC236}">
                <a16:creationId xmlns:a16="http://schemas.microsoft.com/office/drawing/2014/main" id="{5560FC2A-2DEC-6A45-AF17-89681D33DC74}"/>
              </a:ext>
            </a:extLst>
          </p:cNvPr>
          <p:cNvSpPr>
            <a:spLocks noChangeArrowheads="1"/>
          </p:cNvSpPr>
          <p:nvPr/>
        </p:nvSpPr>
        <p:spPr bwMode="auto">
          <a:xfrm>
            <a:off x="2193012" y="5627295"/>
            <a:ext cx="8837613"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Является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наиболее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«широкополосным»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из семейства стандартов 802.11, предусматривая скорость передачи данных до 54 Мбит/с (редакцией стандарта, утвержденной в 1999 г., определены три обязательных скорости - 6, 12 и 24 Мбит/с и пять необязательных - 9, 18, 36, 48 и 54 Мбит/с). </a:t>
            </a:r>
          </a:p>
          <a:p>
            <a:pPr algn="just">
              <a:lnSpc>
                <a:spcPct val="180000"/>
              </a:lnSpc>
            </a:pP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отличие от базового стандарта, ориентированного на область частот 2,4 ГГц, спецификациями 802.11а предусмотрена работа в диапазоне 5 ГГц.</a:t>
            </a:r>
          </a:p>
        </p:txBody>
      </p:sp>
      <p:grpSp>
        <p:nvGrpSpPr>
          <p:cNvPr id="2" name="Группа 1">
            <a:extLst>
              <a:ext uri="{FF2B5EF4-FFF2-40B4-BE49-F238E27FC236}">
                <a16:creationId xmlns:a16="http://schemas.microsoft.com/office/drawing/2014/main" id="{A2B5D7E2-041F-9C47-934D-55824B4C7E47}"/>
              </a:ext>
            </a:extLst>
          </p:cNvPr>
          <p:cNvGrpSpPr/>
          <p:nvPr/>
        </p:nvGrpSpPr>
        <p:grpSpPr>
          <a:xfrm>
            <a:off x="12471841" y="9330335"/>
            <a:ext cx="10075903" cy="1728192"/>
            <a:chOff x="11764412" y="9018240"/>
            <a:chExt cx="10075903" cy="1728192"/>
          </a:xfrm>
        </p:grpSpPr>
        <p:cxnSp>
          <p:nvCxnSpPr>
            <p:cNvPr id="14" name="Прямая соединительная линия 13">
              <a:extLst>
                <a:ext uri="{FF2B5EF4-FFF2-40B4-BE49-F238E27FC236}">
                  <a16:creationId xmlns:a16="http://schemas.microsoft.com/office/drawing/2014/main" id="{4D62643D-67E0-4D42-8BD9-D22C14971DA8}"/>
                </a:ext>
              </a:extLst>
            </p:cNvPr>
            <p:cNvCxnSpPr/>
            <p:nvPr/>
          </p:nvCxnSpPr>
          <p:spPr bwMode="auto">
            <a:xfrm>
              <a:off x="15063549"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cxnSp>
          <p:nvCxnSpPr>
            <p:cNvPr id="15" name="Прямая соединительная линия 14">
              <a:extLst>
                <a:ext uri="{FF2B5EF4-FFF2-40B4-BE49-F238E27FC236}">
                  <a16:creationId xmlns:a16="http://schemas.microsoft.com/office/drawing/2014/main" id="{C740A885-EEDF-9444-9EC1-AC8967940772}"/>
                </a:ext>
              </a:extLst>
            </p:cNvPr>
            <p:cNvCxnSpPr/>
            <p:nvPr/>
          </p:nvCxnSpPr>
          <p:spPr bwMode="auto">
            <a:xfrm>
              <a:off x="18447167"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grpSp>
          <p:nvGrpSpPr>
            <p:cNvPr id="16" name="Группа 15">
              <a:extLst>
                <a:ext uri="{FF2B5EF4-FFF2-40B4-BE49-F238E27FC236}">
                  <a16:creationId xmlns:a16="http://schemas.microsoft.com/office/drawing/2014/main" id="{6C2C5B9E-B446-4D47-8950-7ACDD382774B}"/>
                </a:ext>
              </a:extLst>
            </p:cNvPr>
            <p:cNvGrpSpPr/>
            <p:nvPr/>
          </p:nvGrpSpPr>
          <p:grpSpPr>
            <a:xfrm>
              <a:off x="15063549" y="9018240"/>
              <a:ext cx="3383619" cy="1434063"/>
              <a:chOff x="4401905" y="9738320"/>
              <a:chExt cx="3383619" cy="1434063"/>
            </a:xfrm>
          </p:grpSpPr>
          <p:sp>
            <p:nvSpPr>
              <p:cNvPr id="17" name="Text Box 2">
                <a:extLst>
                  <a:ext uri="{FF2B5EF4-FFF2-40B4-BE49-F238E27FC236}">
                    <a16:creationId xmlns:a16="http://schemas.microsoft.com/office/drawing/2014/main" id="{25E8E224-68B2-BA46-9A61-3E316683D823}"/>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smtClean="0">
                    <a:solidFill>
                      <a:schemeClr val="bg1"/>
                    </a:solidFill>
                    <a:latin typeface="Montserrat" charset="0"/>
                    <a:ea typeface="Montserrat" charset="0"/>
                    <a:cs typeface="Montserrat" charset="0"/>
                    <a:sym typeface="Poppins SemiBold" charset="0"/>
                  </a:rPr>
                  <a:t>Мбит/с</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18" name="Text Box 3">
                <a:extLst>
                  <a:ext uri="{FF2B5EF4-FFF2-40B4-BE49-F238E27FC236}">
                    <a16:creationId xmlns:a16="http://schemas.microsoft.com/office/drawing/2014/main" id="{34F3D346-4A7B-4D46-828A-DD80C9949154}"/>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6-54</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19" name="Группа 18">
              <a:extLst>
                <a:ext uri="{FF2B5EF4-FFF2-40B4-BE49-F238E27FC236}">
                  <a16:creationId xmlns:a16="http://schemas.microsoft.com/office/drawing/2014/main" id="{6E7B84DE-DDA5-7142-A895-9DA1D80AC5C3}"/>
                </a:ext>
              </a:extLst>
            </p:cNvPr>
            <p:cNvGrpSpPr/>
            <p:nvPr/>
          </p:nvGrpSpPr>
          <p:grpSpPr>
            <a:xfrm>
              <a:off x="18456696" y="9018240"/>
              <a:ext cx="3383619" cy="1434063"/>
              <a:chOff x="4401905" y="9738320"/>
              <a:chExt cx="3383619" cy="1434063"/>
            </a:xfrm>
          </p:grpSpPr>
          <p:sp>
            <p:nvSpPr>
              <p:cNvPr id="20" name="Text Box 2">
                <a:extLst>
                  <a:ext uri="{FF2B5EF4-FFF2-40B4-BE49-F238E27FC236}">
                    <a16:creationId xmlns:a16="http://schemas.microsoft.com/office/drawing/2014/main" id="{1D6D4256-1226-8D4D-9B5E-74168390F4D2}"/>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a:solidFill>
                      <a:schemeClr val="bg1"/>
                    </a:solidFill>
                    <a:latin typeface="Montserrat" charset="0"/>
                    <a:ea typeface="Montserrat" charset="0"/>
                    <a:cs typeface="Montserrat" charset="0"/>
                    <a:sym typeface="Poppins SemiBold" charset="0"/>
                  </a:rPr>
                  <a:t>Г</a:t>
                </a:r>
                <a:r>
                  <a:rPr lang="ru-RU" altLang="x-none" sz="1800" b="1" spc="300" dirty="0" smtClean="0">
                    <a:solidFill>
                      <a:schemeClr val="bg1"/>
                    </a:solidFill>
                    <a:latin typeface="Montserrat" charset="0"/>
                    <a:ea typeface="Montserrat" charset="0"/>
                    <a:cs typeface="Montserrat" charset="0"/>
                    <a:sym typeface="Poppins SemiBold" charset="0"/>
                  </a:rPr>
                  <a:t>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1" name="Text Box 3">
                <a:extLst>
                  <a:ext uri="{FF2B5EF4-FFF2-40B4-BE49-F238E27FC236}">
                    <a16:creationId xmlns:a16="http://schemas.microsoft.com/office/drawing/2014/main" id="{4ACF5679-D535-DC49-A983-13809DDCC503}"/>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5</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22" name="Группа 21">
              <a:extLst>
                <a:ext uri="{FF2B5EF4-FFF2-40B4-BE49-F238E27FC236}">
                  <a16:creationId xmlns:a16="http://schemas.microsoft.com/office/drawing/2014/main" id="{7CED206B-6AF9-F344-B70B-8F96AC4473F0}"/>
                </a:ext>
              </a:extLst>
            </p:cNvPr>
            <p:cNvGrpSpPr/>
            <p:nvPr/>
          </p:nvGrpSpPr>
          <p:grpSpPr>
            <a:xfrm>
              <a:off x="11764412" y="9018240"/>
              <a:ext cx="3383619" cy="1434063"/>
              <a:chOff x="4401905" y="9738320"/>
              <a:chExt cx="3383619" cy="1434063"/>
            </a:xfrm>
          </p:grpSpPr>
          <p:sp>
            <p:nvSpPr>
              <p:cNvPr id="23" name="Text Box 2">
                <a:extLst>
                  <a:ext uri="{FF2B5EF4-FFF2-40B4-BE49-F238E27FC236}">
                    <a16:creationId xmlns:a16="http://schemas.microsoft.com/office/drawing/2014/main" id="{CDBCA968-A1D2-2A49-80FC-44CB3622EA9D}"/>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smtClean="0">
                    <a:solidFill>
                      <a:schemeClr val="bg1"/>
                    </a:solidFill>
                    <a:latin typeface="Montserrat" charset="0"/>
                    <a:ea typeface="Montserrat" charset="0"/>
                    <a:cs typeface="Montserrat" charset="0"/>
                    <a:sym typeface="Poppins SemiBold" charset="0"/>
                  </a:rPr>
                  <a:t>МГц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4" name="Text Box 3">
                <a:extLst>
                  <a:ext uri="{FF2B5EF4-FFF2-40B4-BE49-F238E27FC236}">
                    <a16:creationId xmlns:a16="http://schemas.microsoft.com/office/drawing/2014/main" id="{FCD1B332-97C8-AF41-9904-EF761505D392}"/>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20</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grpSp>
        <p:nvGrpSpPr>
          <p:cNvPr id="25" name="Группа 24">
            <a:extLst>
              <a:ext uri="{FF2B5EF4-FFF2-40B4-BE49-F238E27FC236}">
                <a16:creationId xmlns:a16="http://schemas.microsoft.com/office/drawing/2014/main" id="{9284CF21-40D2-D545-8C27-D6BC0FC10694}"/>
              </a:ext>
            </a:extLst>
          </p:cNvPr>
          <p:cNvGrpSpPr/>
          <p:nvPr/>
        </p:nvGrpSpPr>
        <p:grpSpPr>
          <a:xfrm>
            <a:off x="1453759" y="661096"/>
            <a:ext cx="6662154" cy="1244401"/>
            <a:chOff x="1797513" y="1000371"/>
            <a:chExt cx="6662154" cy="1244401"/>
          </a:xfrm>
        </p:grpSpPr>
        <p:sp>
          <p:nvSpPr>
            <p:cNvPr id="27"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sp>
        <p:nvSpPr>
          <p:cNvPr id="4" name="Номер слайда 3"/>
          <p:cNvSpPr>
            <a:spLocks noGrp="1"/>
          </p:cNvSpPr>
          <p:nvPr>
            <p:ph type="sldNum" sz="quarter" idx="19"/>
          </p:nvPr>
        </p:nvSpPr>
        <p:spPr/>
        <p:txBody>
          <a:bodyPr/>
          <a:lstStyle/>
          <a:p>
            <a:pPr>
              <a:defRPr/>
            </a:pPr>
            <a:fld id="{495FC7DF-7707-9845-8231-4E91938DA915}" type="slidenum">
              <a:rPr lang="x-none" altLang="x-none" smtClean="0"/>
              <a:pPr>
                <a:defRPr/>
              </a:pPr>
              <a:t>43</a:t>
            </a:fld>
            <a:endParaRPr lang="x-none" altLang="x-none"/>
          </a:p>
        </p:txBody>
      </p:sp>
    </p:spTree>
    <p:extLst>
      <p:ext uri="{BB962C8B-B14F-4D97-AF65-F5344CB8AC3E}">
        <p14:creationId xmlns:p14="http://schemas.microsoft.com/office/powerpoint/2010/main" val="19499727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Фигура">
            <a:extLst>
              <a:ext uri="{FF2B5EF4-FFF2-40B4-BE49-F238E27FC236}">
                <a16:creationId xmlns:a16="http://schemas.microsoft.com/office/drawing/2014/main" id="{CDDC1C74-1471-7F4F-91A6-31589262BE04}"/>
              </a:ext>
            </a:extLst>
          </p:cNvPr>
          <p:cNvSpPr/>
          <p:nvPr/>
        </p:nvSpPr>
        <p:spPr>
          <a:xfrm>
            <a:off x="14938668" y="8370168"/>
            <a:ext cx="5030196" cy="3226600"/>
          </a:xfrm>
          <a:custGeom>
            <a:avLst/>
            <a:gdLst/>
            <a:ahLst/>
            <a:cxnLst>
              <a:cxn ang="0">
                <a:pos x="wd2" y="hd2"/>
              </a:cxn>
              <a:cxn ang="5400000">
                <a:pos x="wd2" y="hd2"/>
              </a:cxn>
              <a:cxn ang="10800000">
                <a:pos x="wd2" y="hd2"/>
              </a:cxn>
              <a:cxn ang="16200000">
                <a:pos x="wd2" y="hd2"/>
              </a:cxn>
            </a:cxnLst>
            <a:rect l="0" t="0" r="r" b="b"/>
            <a:pathLst>
              <a:path w="21544" h="21516" extrusionOk="0">
                <a:moveTo>
                  <a:pt x="12869" y="0"/>
                </a:moveTo>
                <a:cubicBezTo>
                  <a:pt x="12281" y="77"/>
                  <a:pt x="11705" y="194"/>
                  <a:pt x="11128" y="354"/>
                </a:cubicBezTo>
                <a:cubicBezTo>
                  <a:pt x="10505" y="526"/>
                  <a:pt x="9881" y="748"/>
                  <a:pt x="9265" y="980"/>
                </a:cubicBezTo>
                <a:cubicBezTo>
                  <a:pt x="7877" y="1503"/>
                  <a:pt x="6484" y="2089"/>
                  <a:pt x="5237" y="3191"/>
                </a:cubicBezTo>
                <a:cubicBezTo>
                  <a:pt x="4586" y="3766"/>
                  <a:pt x="3987" y="4472"/>
                  <a:pt x="3389" y="5159"/>
                </a:cubicBezTo>
                <a:cubicBezTo>
                  <a:pt x="2732" y="5914"/>
                  <a:pt x="2065" y="6661"/>
                  <a:pt x="1547" y="7654"/>
                </a:cubicBezTo>
                <a:cubicBezTo>
                  <a:pt x="1095" y="8520"/>
                  <a:pt x="782" y="9525"/>
                  <a:pt x="525" y="10546"/>
                </a:cubicBezTo>
                <a:cubicBezTo>
                  <a:pt x="256" y="11612"/>
                  <a:pt x="42" y="12724"/>
                  <a:pt x="6" y="13885"/>
                </a:cubicBezTo>
                <a:cubicBezTo>
                  <a:pt x="-37" y="15238"/>
                  <a:pt x="161" y="16557"/>
                  <a:pt x="528" y="17742"/>
                </a:cubicBezTo>
                <a:cubicBezTo>
                  <a:pt x="868" y="18842"/>
                  <a:pt x="1355" y="19837"/>
                  <a:pt x="1972" y="20648"/>
                </a:cubicBezTo>
                <a:cubicBezTo>
                  <a:pt x="2053" y="20813"/>
                  <a:pt x="2209" y="20830"/>
                  <a:pt x="2304" y="20684"/>
                </a:cubicBezTo>
                <a:cubicBezTo>
                  <a:pt x="2394" y="20546"/>
                  <a:pt x="2391" y="20318"/>
                  <a:pt x="2297" y="20186"/>
                </a:cubicBezTo>
                <a:cubicBezTo>
                  <a:pt x="1843" y="19512"/>
                  <a:pt x="1452" y="18762"/>
                  <a:pt x="1127" y="17956"/>
                </a:cubicBezTo>
                <a:cubicBezTo>
                  <a:pt x="781" y="17098"/>
                  <a:pt x="499" y="16149"/>
                  <a:pt x="443" y="15107"/>
                </a:cubicBezTo>
                <a:cubicBezTo>
                  <a:pt x="394" y="14180"/>
                  <a:pt x="535" y="13252"/>
                  <a:pt x="847" y="12460"/>
                </a:cubicBezTo>
                <a:cubicBezTo>
                  <a:pt x="786" y="13902"/>
                  <a:pt x="975" y="15345"/>
                  <a:pt x="1396" y="16634"/>
                </a:cubicBezTo>
                <a:cubicBezTo>
                  <a:pt x="1771" y="17786"/>
                  <a:pt x="2321" y="18780"/>
                  <a:pt x="2996" y="19531"/>
                </a:cubicBezTo>
                <a:lnTo>
                  <a:pt x="3078" y="21257"/>
                </a:lnTo>
                <a:cubicBezTo>
                  <a:pt x="3858" y="21206"/>
                  <a:pt x="4639" y="21211"/>
                  <a:pt x="5419" y="21272"/>
                </a:cubicBezTo>
                <a:cubicBezTo>
                  <a:pt x="6210" y="21333"/>
                  <a:pt x="6998" y="21451"/>
                  <a:pt x="7789" y="21495"/>
                </a:cubicBezTo>
                <a:cubicBezTo>
                  <a:pt x="9022" y="21565"/>
                  <a:pt x="10255" y="21457"/>
                  <a:pt x="11471" y="21188"/>
                </a:cubicBezTo>
                <a:cubicBezTo>
                  <a:pt x="12667" y="20924"/>
                  <a:pt x="13847" y="20505"/>
                  <a:pt x="15016" y="20004"/>
                </a:cubicBezTo>
                <a:cubicBezTo>
                  <a:pt x="16177" y="19506"/>
                  <a:pt x="17324" y="18928"/>
                  <a:pt x="18405" y="18117"/>
                </a:cubicBezTo>
                <a:cubicBezTo>
                  <a:pt x="19352" y="17407"/>
                  <a:pt x="20257" y="16499"/>
                  <a:pt x="20846" y="15134"/>
                </a:cubicBezTo>
                <a:cubicBezTo>
                  <a:pt x="21341" y="13984"/>
                  <a:pt x="21563" y="12609"/>
                  <a:pt x="21543" y="11224"/>
                </a:cubicBezTo>
                <a:cubicBezTo>
                  <a:pt x="21524" y="9946"/>
                  <a:pt x="21301" y="8696"/>
                  <a:pt x="20893" y="7587"/>
                </a:cubicBezTo>
                <a:cubicBezTo>
                  <a:pt x="20919" y="6795"/>
                  <a:pt x="20798" y="6008"/>
                  <a:pt x="20544" y="5320"/>
                </a:cubicBezTo>
                <a:cubicBezTo>
                  <a:pt x="20190" y="4362"/>
                  <a:pt x="19630" y="3680"/>
                  <a:pt x="19029" y="3170"/>
                </a:cubicBezTo>
                <a:cubicBezTo>
                  <a:pt x="18472" y="2697"/>
                  <a:pt x="17862" y="2356"/>
                  <a:pt x="17216" y="2172"/>
                </a:cubicBezTo>
                <a:lnTo>
                  <a:pt x="17035" y="899"/>
                </a:lnTo>
                <a:cubicBezTo>
                  <a:pt x="16526" y="519"/>
                  <a:pt x="15984" y="257"/>
                  <a:pt x="15427" y="121"/>
                </a:cubicBezTo>
                <a:cubicBezTo>
                  <a:pt x="14789" y="-35"/>
                  <a:pt x="14139" y="-23"/>
                  <a:pt x="13504" y="154"/>
                </a:cubicBezTo>
                <a:lnTo>
                  <a:pt x="12869" y="0"/>
                </a:lnTo>
                <a:close/>
                <a:moveTo>
                  <a:pt x="14624" y="1798"/>
                </a:moveTo>
                <a:cubicBezTo>
                  <a:pt x="15162" y="1808"/>
                  <a:pt x="15699" y="1859"/>
                  <a:pt x="16234" y="1952"/>
                </a:cubicBezTo>
                <a:cubicBezTo>
                  <a:pt x="15513" y="1954"/>
                  <a:pt x="14794" y="2035"/>
                  <a:pt x="14083" y="2193"/>
                </a:cubicBezTo>
                <a:cubicBezTo>
                  <a:pt x="13351" y="2357"/>
                  <a:pt x="12626" y="2603"/>
                  <a:pt x="11920" y="2961"/>
                </a:cubicBezTo>
                <a:cubicBezTo>
                  <a:pt x="11452" y="3199"/>
                  <a:pt x="10994" y="3485"/>
                  <a:pt x="10551" y="3817"/>
                </a:cubicBezTo>
                <a:lnTo>
                  <a:pt x="10085" y="4533"/>
                </a:lnTo>
                <a:cubicBezTo>
                  <a:pt x="9564" y="4691"/>
                  <a:pt x="9054" y="4922"/>
                  <a:pt x="8561" y="5224"/>
                </a:cubicBezTo>
                <a:cubicBezTo>
                  <a:pt x="8025" y="5554"/>
                  <a:pt x="7510" y="5966"/>
                  <a:pt x="7026" y="6455"/>
                </a:cubicBezTo>
                <a:cubicBezTo>
                  <a:pt x="6963" y="6731"/>
                  <a:pt x="6880" y="6996"/>
                  <a:pt x="6777" y="7242"/>
                </a:cubicBezTo>
                <a:cubicBezTo>
                  <a:pt x="6664" y="7516"/>
                  <a:pt x="6528" y="7766"/>
                  <a:pt x="6374" y="7985"/>
                </a:cubicBezTo>
                <a:cubicBezTo>
                  <a:pt x="7889" y="6865"/>
                  <a:pt x="9492" y="6065"/>
                  <a:pt x="11143" y="5606"/>
                </a:cubicBezTo>
                <a:cubicBezTo>
                  <a:pt x="12315" y="5280"/>
                  <a:pt x="13513" y="5130"/>
                  <a:pt x="14691" y="5148"/>
                </a:cubicBezTo>
                <a:cubicBezTo>
                  <a:pt x="15838" y="5165"/>
                  <a:pt x="16981" y="5345"/>
                  <a:pt x="18063" y="5996"/>
                </a:cubicBezTo>
                <a:cubicBezTo>
                  <a:pt x="19023" y="6574"/>
                  <a:pt x="19879" y="7503"/>
                  <a:pt x="20558" y="8706"/>
                </a:cubicBezTo>
                <a:cubicBezTo>
                  <a:pt x="20507" y="9684"/>
                  <a:pt x="20358" y="10644"/>
                  <a:pt x="20117" y="11550"/>
                </a:cubicBezTo>
                <a:cubicBezTo>
                  <a:pt x="19828" y="12639"/>
                  <a:pt x="19410" y="13635"/>
                  <a:pt x="18875" y="14469"/>
                </a:cubicBezTo>
                <a:cubicBezTo>
                  <a:pt x="18150" y="15598"/>
                  <a:pt x="17244" y="16384"/>
                  <a:pt x="16303" y="17014"/>
                </a:cubicBezTo>
                <a:cubicBezTo>
                  <a:pt x="14833" y="17997"/>
                  <a:pt x="13279" y="18609"/>
                  <a:pt x="11711" y="19099"/>
                </a:cubicBezTo>
                <a:cubicBezTo>
                  <a:pt x="10645" y="19431"/>
                  <a:pt x="9576" y="19705"/>
                  <a:pt x="8503" y="19781"/>
                </a:cubicBezTo>
                <a:cubicBezTo>
                  <a:pt x="7334" y="19864"/>
                  <a:pt x="6155" y="19712"/>
                  <a:pt x="4993" y="19331"/>
                </a:cubicBezTo>
                <a:cubicBezTo>
                  <a:pt x="3678" y="18901"/>
                  <a:pt x="2654" y="18114"/>
                  <a:pt x="1687" y="16296"/>
                </a:cubicBezTo>
                <a:cubicBezTo>
                  <a:pt x="1400" y="15755"/>
                  <a:pt x="1333" y="15007"/>
                  <a:pt x="1307" y="14307"/>
                </a:cubicBezTo>
                <a:cubicBezTo>
                  <a:pt x="1245" y="12667"/>
                  <a:pt x="1696" y="11166"/>
                  <a:pt x="2223" y="9823"/>
                </a:cubicBezTo>
                <a:cubicBezTo>
                  <a:pt x="2677" y="8667"/>
                  <a:pt x="3211" y="7560"/>
                  <a:pt x="3919" y="6700"/>
                </a:cubicBezTo>
                <a:cubicBezTo>
                  <a:pt x="4593" y="5880"/>
                  <a:pt x="5370" y="5351"/>
                  <a:pt x="6151" y="4841"/>
                </a:cubicBezTo>
                <a:cubicBezTo>
                  <a:pt x="6884" y="4363"/>
                  <a:pt x="7629" y="3895"/>
                  <a:pt x="8380" y="3491"/>
                </a:cubicBezTo>
                <a:cubicBezTo>
                  <a:pt x="9875" y="2688"/>
                  <a:pt x="11425" y="2112"/>
                  <a:pt x="13011" y="1894"/>
                </a:cubicBezTo>
                <a:cubicBezTo>
                  <a:pt x="13548" y="1821"/>
                  <a:pt x="14086" y="1789"/>
                  <a:pt x="14624" y="1798"/>
                </a:cubicBezTo>
                <a:close/>
                <a:moveTo>
                  <a:pt x="17975" y="4371"/>
                </a:moveTo>
                <a:cubicBezTo>
                  <a:pt x="18398" y="4552"/>
                  <a:pt x="18800" y="4838"/>
                  <a:pt x="19166" y="5218"/>
                </a:cubicBezTo>
                <a:cubicBezTo>
                  <a:pt x="19474" y="5538"/>
                  <a:pt x="19753" y="5921"/>
                  <a:pt x="19995" y="6359"/>
                </a:cubicBezTo>
                <a:cubicBezTo>
                  <a:pt x="19654" y="5933"/>
                  <a:pt x="19297" y="5540"/>
                  <a:pt x="18925" y="5182"/>
                </a:cubicBezTo>
                <a:cubicBezTo>
                  <a:pt x="18618" y="4887"/>
                  <a:pt x="18300" y="4616"/>
                  <a:pt x="17975" y="4371"/>
                </a:cubicBezTo>
                <a:close/>
                <a:moveTo>
                  <a:pt x="20929" y="9454"/>
                </a:moveTo>
                <a:cubicBezTo>
                  <a:pt x="21149" y="10149"/>
                  <a:pt x="21236" y="10929"/>
                  <a:pt x="21182" y="11699"/>
                </a:cubicBezTo>
                <a:cubicBezTo>
                  <a:pt x="21111" y="12705"/>
                  <a:pt x="20818" y="13607"/>
                  <a:pt x="20430" y="14369"/>
                </a:cubicBezTo>
                <a:cubicBezTo>
                  <a:pt x="20056" y="15103"/>
                  <a:pt x="19585" y="15725"/>
                  <a:pt x="19034" y="16183"/>
                </a:cubicBezTo>
                <a:cubicBezTo>
                  <a:pt x="19579" y="15305"/>
                  <a:pt x="20022" y="14286"/>
                  <a:pt x="20344" y="13172"/>
                </a:cubicBezTo>
                <a:cubicBezTo>
                  <a:pt x="20682" y="11999"/>
                  <a:pt x="20881" y="10738"/>
                  <a:pt x="20929" y="9454"/>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 name="Text Box 3">
            <a:extLst>
              <a:ext uri="{FF2B5EF4-FFF2-40B4-BE49-F238E27FC236}">
                <a16:creationId xmlns:a16="http://schemas.microsoft.com/office/drawing/2014/main" id="{007D5A8D-239E-8243-A9E6-7121CB72F793}"/>
              </a:ext>
            </a:extLst>
          </p:cNvPr>
          <p:cNvSpPr txBox="1">
            <a:spLocks/>
          </p:cNvSpPr>
          <p:nvPr/>
        </p:nvSpPr>
        <p:spPr bwMode="auto">
          <a:xfrm>
            <a:off x="2197846" y="2159877"/>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Стандарт 802.11</a:t>
            </a:r>
            <a:r>
              <a:rPr lang="en-US" altLang="x-none" sz="8800" dirty="0" smtClean="0">
                <a:solidFill>
                  <a:schemeClr val="bg1"/>
                </a:solidFill>
                <a:latin typeface="Barlow Light" pitchFamily="2" charset="0"/>
                <a:ea typeface="Montserrat Semi" charset="0"/>
                <a:cs typeface="Montserrat Semi" charset="0"/>
                <a:sym typeface="Poppins Medium" charset="0"/>
              </a:rPr>
              <a:t>b</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388" name="Rectangle 1">
            <a:extLst>
              <a:ext uri="{FF2B5EF4-FFF2-40B4-BE49-F238E27FC236}">
                <a16:creationId xmlns:a16="http://schemas.microsoft.com/office/drawing/2014/main" id="{5560FC2A-2DEC-6A45-AF17-89681D33DC74}"/>
              </a:ext>
            </a:extLst>
          </p:cNvPr>
          <p:cNvSpPr>
            <a:spLocks noChangeArrowheads="1"/>
          </p:cNvSpPr>
          <p:nvPr/>
        </p:nvSpPr>
        <p:spPr bwMode="auto">
          <a:xfrm>
            <a:off x="2187234" y="5627295"/>
            <a:ext cx="8837613" cy="740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Наряду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со стандартами 802.11a IEEE ратифицировал стандарт 802.11Ь, представляющий собой расширение изначального стандарта 802.11, основанного на расширении спектра методом прямой последовательности в диапазоне 2,4 ГГц. Скорость передачи при этом достигает 11 Мбит/с</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Важным преимуществом стандарта 802.11Ь является то, что соответствующие ему устройства обеспечивают относительно большой радиус действия (до 270 м). Повышенный радиус действия позволяет устанавливать существенно меньшее количество точек доступа при развертывании беспроводной локальной сети в том же здании, где могла бы быть установлена сеть стандарта 802.11а.</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 name="Группа 1">
            <a:extLst>
              <a:ext uri="{FF2B5EF4-FFF2-40B4-BE49-F238E27FC236}">
                <a16:creationId xmlns:a16="http://schemas.microsoft.com/office/drawing/2014/main" id="{A2B5D7E2-041F-9C47-934D-55824B4C7E47}"/>
              </a:ext>
            </a:extLst>
          </p:cNvPr>
          <p:cNvGrpSpPr/>
          <p:nvPr/>
        </p:nvGrpSpPr>
        <p:grpSpPr>
          <a:xfrm>
            <a:off x="12471841" y="9330335"/>
            <a:ext cx="10075903" cy="1728192"/>
            <a:chOff x="11764412" y="9018240"/>
            <a:chExt cx="10075903" cy="1728192"/>
          </a:xfrm>
        </p:grpSpPr>
        <p:cxnSp>
          <p:nvCxnSpPr>
            <p:cNvPr id="14" name="Прямая соединительная линия 13">
              <a:extLst>
                <a:ext uri="{FF2B5EF4-FFF2-40B4-BE49-F238E27FC236}">
                  <a16:creationId xmlns:a16="http://schemas.microsoft.com/office/drawing/2014/main" id="{4D62643D-67E0-4D42-8BD9-D22C14971DA8}"/>
                </a:ext>
              </a:extLst>
            </p:cNvPr>
            <p:cNvCxnSpPr/>
            <p:nvPr/>
          </p:nvCxnSpPr>
          <p:spPr bwMode="auto">
            <a:xfrm>
              <a:off x="15063549"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cxnSp>
          <p:nvCxnSpPr>
            <p:cNvPr id="15" name="Прямая соединительная линия 14">
              <a:extLst>
                <a:ext uri="{FF2B5EF4-FFF2-40B4-BE49-F238E27FC236}">
                  <a16:creationId xmlns:a16="http://schemas.microsoft.com/office/drawing/2014/main" id="{C740A885-EEDF-9444-9EC1-AC8967940772}"/>
                </a:ext>
              </a:extLst>
            </p:cNvPr>
            <p:cNvCxnSpPr/>
            <p:nvPr/>
          </p:nvCxnSpPr>
          <p:spPr bwMode="auto">
            <a:xfrm>
              <a:off x="18447167"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grpSp>
          <p:nvGrpSpPr>
            <p:cNvPr id="16" name="Группа 15">
              <a:extLst>
                <a:ext uri="{FF2B5EF4-FFF2-40B4-BE49-F238E27FC236}">
                  <a16:creationId xmlns:a16="http://schemas.microsoft.com/office/drawing/2014/main" id="{6C2C5B9E-B446-4D47-8950-7ACDD382774B}"/>
                </a:ext>
              </a:extLst>
            </p:cNvPr>
            <p:cNvGrpSpPr/>
            <p:nvPr/>
          </p:nvGrpSpPr>
          <p:grpSpPr>
            <a:xfrm>
              <a:off x="15063549" y="9018240"/>
              <a:ext cx="3383619" cy="1434063"/>
              <a:chOff x="4401905" y="9738320"/>
              <a:chExt cx="3383619" cy="1434063"/>
            </a:xfrm>
          </p:grpSpPr>
          <p:sp>
            <p:nvSpPr>
              <p:cNvPr id="17" name="Text Box 2">
                <a:extLst>
                  <a:ext uri="{FF2B5EF4-FFF2-40B4-BE49-F238E27FC236}">
                    <a16:creationId xmlns:a16="http://schemas.microsoft.com/office/drawing/2014/main" id="{25E8E224-68B2-BA46-9A61-3E316683D823}"/>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smtClean="0">
                    <a:solidFill>
                      <a:schemeClr val="bg1"/>
                    </a:solidFill>
                    <a:latin typeface="Montserrat" charset="0"/>
                    <a:ea typeface="Montserrat" charset="0"/>
                    <a:cs typeface="Montserrat" charset="0"/>
                    <a:sym typeface="Poppins SemiBold" charset="0"/>
                  </a:rPr>
                  <a:t>Мбит/с</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18" name="Text Box 3">
                <a:extLst>
                  <a:ext uri="{FF2B5EF4-FFF2-40B4-BE49-F238E27FC236}">
                    <a16:creationId xmlns:a16="http://schemas.microsoft.com/office/drawing/2014/main" id="{34F3D346-4A7B-4D46-828A-DD80C9949154}"/>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1-11</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19" name="Группа 18">
              <a:extLst>
                <a:ext uri="{FF2B5EF4-FFF2-40B4-BE49-F238E27FC236}">
                  <a16:creationId xmlns:a16="http://schemas.microsoft.com/office/drawing/2014/main" id="{6E7B84DE-DDA5-7142-A895-9DA1D80AC5C3}"/>
                </a:ext>
              </a:extLst>
            </p:cNvPr>
            <p:cNvGrpSpPr/>
            <p:nvPr/>
          </p:nvGrpSpPr>
          <p:grpSpPr>
            <a:xfrm>
              <a:off x="18456696" y="9018240"/>
              <a:ext cx="3383619" cy="1434063"/>
              <a:chOff x="4401905" y="9738320"/>
              <a:chExt cx="3383619" cy="1434063"/>
            </a:xfrm>
          </p:grpSpPr>
          <p:sp>
            <p:nvSpPr>
              <p:cNvPr id="20" name="Text Box 2">
                <a:extLst>
                  <a:ext uri="{FF2B5EF4-FFF2-40B4-BE49-F238E27FC236}">
                    <a16:creationId xmlns:a16="http://schemas.microsoft.com/office/drawing/2014/main" id="{1D6D4256-1226-8D4D-9B5E-74168390F4D2}"/>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a:solidFill>
                      <a:schemeClr val="bg1"/>
                    </a:solidFill>
                    <a:latin typeface="Montserrat" charset="0"/>
                    <a:ea typeface="Montserrat" charset="0"/>
                    <a:cs typeface="Montserrat" charset="0"/>
                    <a:sym typeface="Poppins SemiBold" charset="0"/>
                  </a:rPr>
                  <a:t>Г</a:t>
                </a:r>
                <a:r>
                  <a:rPr lang="ru-RU" altLang="x-none" sz="1800" b="1" spc="300" dirty="0" smtClean="0">
                    <a:solidFill>
                      <a:schemeClr val="bg1"/>
                    </a:solidFill>
                    <a:latin typeface="Montserrat" charset="0"/>
                    <a:ea typeface="Montserrat" charset="0"/>
                    <a:cs typeface="Montserrat" charset="0"/>
                    <a:sym typeface="Poppins SemiBold" charset="0"/>
                  </a:rPr>
                  <a:t>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1" name="Text Box 3">
                <a:extLst>
                  <a:ext uri="{FF2B5EF4-FFF2-40B4-BE49-F238E27FC236}">
                    <a16:creationId xmlns:a16="http://schemas.microsoft.com/office/drawing/2014/main" id="{4ACF5679-D535-DC49-A983-13809DDCC503}"/>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2,4</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22" name="Группа 21">
              <a:extLst>
                <a:ext uri="{FF2B5EF4-FFF2-40B4-BE49-F238E27FC236}">
                  <a16:creationId xmlns:a16="http://schemas.microsoft.com/office/drawing/2014/main" id="{7CED206B-6AF9-F344-B70B-8F96AC4473F0}"/>
                </a:ext>
              </a:extLst>
            </p:cNvPr>
            <p:cNvGrpSpPr/>
            <p:nvPr/>
          </p:nvGrpSpPr>
          <p:grpSpPr>
            <a:xfrm>
              <a:off x="11764412" y="9018240"/>
              <a:ext cx="3383619" cy="1434063"/>
              <a:chOff x="4401905" y="9738320"/>
              <a:chExt cx="3383619" cy="1434063"/>
            </a:xfrm>
          </p:grpSpPr>
          <p:sp>
            <p:nvSpPr>
              <p:cNvPr id="23" name="Text Box 2">
                <a:extLst>
                  <a:ext uri="{FF2B5EF4-FFF2-40B4-BE49-F238E27FC236}">
                    <a16:creationId xmlns:a16="http://schemas.microsoft.com/office/drawing/2014/main" id="{CDBCA968-A1D2-2A49-80FC-44CB3622EA9D}"/>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smtClean="0">
                    <a:solidFill>
                      <a:schemeClr val="bg1"/>
                    </a:solidFill>
                    <a:latin typeface="Montserrat" charset="0"/>
                    <a:ea typeface="Montserrat" charset="0"/>
                    <a:cs typeface="Montserrat" charset="0"/>
                    <a:sym typeface="Poppins SemiBold" charset="0"/>
                  </a:rPr>
                  <a:t>МГц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4" name="Text Box 3">
                <a:extLst>
                  <a:ext uri="{FF2B5EF4-FFF2-40B4-BE49-F238E27FC236}">
                    <a16:creationId xmlns:a16="http://schemas.microsoft.com/office/drawing/2014/main" id="{FCD1B332-97C8-AF41-9904-EF761505D392}"/>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22</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grpSp>
        <p:nvGrpSpPr>
          <p:cNvPr id="25" name="Группа 24">
            <a:extLst>
              <a:ext uri="{FF2B5EF4-FFF2-40B4-BE49-F238E27FC236}">
                <a16:creationId xmlns:a16="http://schemas.microsoft.com/office/drawing/2014/main" id="{9284CF21-40D2-D545-8C27-D6BC0FC10694}"/>
              </a:ext>
            </a:extLst>
          </p:cNvPr>
          <p:cNvGrpSpPr/>
          <p:nvPr/>
        </p:nvGrpSpPr>
        <p:grpSpPr>
          <a:xfrm>
            <a:off x="1447981" y="661096"/>
            <a:ext cx="6662154" cy="1244401"/>
            <a:chOff x="1797513" y="1000371"/>
            <a:chExt cx="6662154" cy="1244401"/>
          </a:xfrm>
        </p:grpSpPr>
        <p:sp>
          <p:nvSpPr>
            <p:cNvPr id="27"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sp>
        <p:nvSpPr>
          <p:cNvPr id="4" name="Номер слайда 3"/>
          <p:cNvSpPr>
            <a:spLocks noGrp="1"/>
          </p:cNvSpPr>
          <p:nvPr>
            <p:ph type="sldNum" sz="quarter" idx="19"/>
          </p:nvPr>
        </p:nvSpPr>
        <p:spPr/>
        <p:txBody>
          <a:bodyPr/>
          <a:lstStyle/>
          <a:p>
            <a:pPr>
              <a:defRPr/>
            </a:pPr>
            <a:fld id="{495FC7DF-7707-9845-8231-4E91938DA915}" type="slidenum">
              <a:rPr lang="x-none" altLang="x-none" smtClean="0"/>
              <a:pPr>
                <a:defRPr/>
              </a:pPr>
              <a:t>44</a:t>
            </a:fld>
            <a:endParaRPr lang="x-none" altLang="x-none"/>
          </a:p>
        </p:txBody>
      </p:sp>
    </p:spTree>
    <p:extLst>
      <p:ext uri="{BB962C8B-B14F-4D97-AF65-F5344CB8AC3E}">
        <p14:creationId xmlns:p14="http://schemas.microsoft.com/office/powerpoint/2010/main" val="24866198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Фигура">
            <a:extLst>
              <a:ext uri="{FF2B5EF4-FFF2-40B4-BE49-F238E27FC236}">
                <a16:creationId xmlns:a16="http://schemas.microsoft.com/office/drawing/2014/main" id="{CDDC1C74-1471-7F4F-91A6-31589262BE04}"/>
              </a:ext>
            </a:extLst>
          </p:cNvPr>
          <p:cNvSpPr/>
          <p:nvPr/>
        </p:nvSpPr>
        <p:spPr>
          <a:xfrm>
            <a:off x="14938668" y="8370168"/>
            <a:ext cx="5030196" cy="3226600"/>
          </a:xfrm>
          <a:custGeom>
            <a:avLst/>
            <a:gdLst/>
            <a:ahLst/>
            <a:cxnLst>
              <a:cxn ang="0">
                <a:pos x="wd2" y="hd2"/>
              </a:cxn>
              <a:cxn ang="5400000">
                <a:pos x="wd2" y="hd2"/>
              </a:cxn>
              <a:cxn ang="10800000">
                <a:pos x="wd2" y="hd2"/>
              </a:cxn>
              <a:cxn ang="16200000">
                <a:pos x="wd2" y="hd2"/>
              </a:cxn>
            </a:cxnLst>
            <a:rect l="0" t="0" r="r" b="b"/>
            <a:pathLst>
              <a:path w="21544" h="21516" extrusionOk="0">
                <a:moveTo>
                  <a:pt x="12869" y="0"/>
                </a:moveTo>
                <a:cubicBezTo>
                  <a:pt x="12281" y="77"/>
                  <a:pt x="11705" y="194"/>
                  <a:pt x="11128" y="354"/>
                </a:cubicBezTo>
                <a:cubicBezTo>
                  <a:pt x="10505" y="526"/>
                  <a:pt x="9881" y="748"/>
                  <a:pt x="9265" y="980"/>
                </a:cubicBezTo>
                <a:cubicBezTo>
                  <a:pt x="7877" y="1503"/>
                  <a:pt x="6484" y="2089"/>
                  <a:pt x="5237" y="3191"/>
                </a:cubicBezTo>
                <a:cubicBezTo>
                  <a:pt x="4586" y="3766"/>
                  <a:pt x="3987" y="4472"/>
                  <a:pt x="3389" y="5159"/>
                </a:cubicBezTo>
                <a:cubicBezTo>
                  <a:pt x="2732" y="5914"/>
                  <a:pt x="2065" y="6661"/>
                  <a:pt x="1547" y="7654"/>
                </a:cubicBezTo>
                <a:cubicBezTo>
                  <a:pt x="1095" y="8520"/>
                  <a:pt x="782" y="9525"/>
                  <a:pt x="525" y="10546"/>
                </a:cubicBezTo>
                <a:cubicBezTo>
                  <a:pt x="256" y="11612"/>
                  <a:pt x="42" y="12724"/>
                  <a:pt x="6" y="13885"/>
                </a:cubicBezTo>
                <a:cubicBezTo>
                  <a:pt x="-37" y="15238"/>
                  <a:pt x="161" y="16557"/>
                  <a:pt x="528" y="17742"/>
                </a:cubicBezTo>
                <a:cubicBezTo>
                  <a:pt x="868" y="18842"/>
                  <a:pt x="1355" y="19837"/>
                  <a:pt x="1972" y="20648"/>
                </a:cubicBezTo>
                <a:cubicBezTo>
                  <a:pt x="2053" y="20813"/>
                  <a:pt x="2209" y="20830"/>
                  <a:pt x="2304" y="20684"/>
                </a:cubicBezTo>
                <a:cubicBezTo>
                  <a:pt x="2394" y="20546"/>
                  <a:pt x="2391" y="20318"/>
                  <a:pt x="2297" y="20186"/>
                </a:cubicBezTo>
                <a:cubicBezTo>
                  <a:pt x="1843" y="19512"/>
                  <a:pt x="1452" y="18762"/>
                  <a:pt x="1127" y="17956"/>
                </a:cubicBezTo>
                <a:cubicBezTo>
                  <a:pt x="781" y="17098"/>
                  <a:pt x="499" y="16149"/>
                  <a:pt x="443" y="15107"/>
                </a:cubicBezTo>
                <a:cubicBezTo>
                  <a:pt x="394" y="14180"/>
                  <a:pt x="535" y="13252"/>
                  <a:pt x="847" y="12460"/>
                </a:cubicBezTo>
                <a:cubicBezTo>
                  <a:pt x="786" y="13902"/>
                  <a:pt x="975" y="15345"/>
                  <a:pt x="1396" y="16634"/>
                </a:cubicBezTo>
                <a:cubicBezTo>
                  <a:pt x="1771" y="17786"/>
                  <a:pt x="2321" y="18780"/>
                  <a:pt x="2996" y="19531"/>
                </a:cubicBezTo>
                <a:lnTo>
                  <a:pt x="3078" y="21257"/>
                </a:lnTo>
                <a:cubicBezTo>
                  <a:pt x="3858" y="21206"/>
                  <a:pt x="4639" y="21211"/>
                  <a:pt x="5419" y="21272"/>
                </a:cubicBezTo>
                <a:cubicBezTo>
                  <a:pt x="6210" y="21333"/>
                  <a:pt x="6998" y="21451"/>
                  <a:pt x="7789" y="21495"/>
                </a:cubicBezTo>
                <a:cubicBezTo>
                  <a:pt x="9022" y="21565"/>
                  <a:pt x="10255" y="21457"/>
                  <a:pt x="11471" y="21188"/>
                </a:cubicBezTo>
                <a:cubicBezTo>
                  <a:pt x="12667" y="20924"/>
                  <a:pt x="13847" y="20505"/>
                  <a:pt x="15016" y="20004"/>
                </a:cubicBezTo>
                <a:cubicBezTo>
                  <a:pt x="16177" y="19506"/>
                  <a:pt x="17324" y="18928"/>
                  <a:pt x="18405" y="18117"/>
                </a:cubicBezTo>
                <a:cubicBezTo>
                  <a:pt x="19352" y="17407"/>
                  <a:pt x="20257" y="16499"/>
                  <a:pt x="20846" y="15134"/>
                </a:cubicBezTo>
                <a:cubicBezTo>
                  <a:pt x="21341" y="13984"/>
                  <a:pt x="21563" y="12609"/>
                  <a:pt x="21543" y="11224"/>
                </a:cubicBezTo>
                <a:cubicBezTo>
                  <a:pt x="21524" y="9946"/>
                  <a:pt x="21301" y="8696"/>
                  <a:pt x="20893" y="7587"/>
                </a:cubicBezTo>
                <a:cubicBezTo>
                  <a:pt x="20919" y="6795"/>
                  <a:pt x="20798" y="6008"/>
                  <a:pt x="20544" y="5320"/>
                </a:cubicBezTo>
                <a:cubicBezTo>
                  <a:pt x="20190" y="4362"/>
                  <a:pt x="19630" y="3680"/>
                  <a:pt x="19029" y="3170"/>
                </a:cubicBezTo>
                <a:cubicBezTo>
                  <a:pt x="18472" y="2697"/>
                  <a:pt x="17862" y="2356"/>
                  <a:pt x="17216" y="2172"/>
                </a:cubicBezTo>
                <a:lnTo>
                  <a:pt x="17035" y="899"/>
                </a:lnTo>
                <a:cubicBezTo>
                  <a:pt x="16526" y="519"/>
                  <a:pt x="15984" y="257"/>
                  <a:pt x="15427" y="121"/>
                </a:cubicBezTo>
                <a:cubicBezTo>
                  <a:pt x="14789" y="-35"/>
                  <a:pt x="14139" y="-23"/>
                  <a:pt x="13504" y="154"/>
                </a:cubicBezTo>
                <a:lnTo>
                  <a:pt x="12869" y="0"/>
                </a:lnTo>
                <a:close/>
                <a:moveTo>
                  <a:pt x="14624" y="1798"/>
                </a:moveTo>
                <a:cubicBezTo>
                  <a:pt x="15162" y="1808"/>
                  <a:pt x="15699" y="1859"/>
                  <a:pt x="16234" y="1952"/>
                </a:cubicBezTo>
                <a:cubicBezTo>
                  <a:pt x="15513" y="1954"/>
                  <a:pt x="14794" y="2035"/>
                  <a:pt x="14083" y="2193"/>
                </a:cubicBezTo>
                <a:cubicBezTo>
                  <a:pt x="13351" y="2357"/>
                  <a:pt x="12626" y="2603"/>
                  <a:pt x="11920" y="2961"/>
                </a:cubicBezTo>
                <a:cubicBezTo>
                  <a:pt x="11452" y="3199"/>
                  <a:pt x="10994" y="3485"/>
                  <a:pt x="10551" y="3817"/>
                </a:cubicBezTo>
                <a:lnTo>
                  <a:pt x="10085" y="4533"/>
                </a:lnTo>
                <a:cubicBezTo>
                  <a:pt x="9564" y="4691"/>
                  <a:pt x="9054" y="4922"/>
                  <a:pt x="8561" y="5224"/>
                </a:cubicBezTo>
                <a:cubicBezTo>
                  <a:pt x="8025" y="5554"/>
                  <a:pt x="7510" y="5966"/>
                  <a:pt x="7026" y="6455"/>
                </a:cubicBezTo>
                <a:cubicBezTo>
                  <a:pt x="6963" y="6731"/>
                  <a:pt x="6880" y="6996"/>
                  <a:pt x="6777" y="7242"/>
                </a:cubicBezTo>
                <a:cubicBezTo>
                  <a:pt x="6664" y="7516"/>
                  <a:pt x="6528" y="7766"/>
                  <a:pt x="6374" y="7985"/>
                </a:cubicBezTo>
                <a:cubicBezTo>
                  <a:pt x="7889" y="6865"/>
                  <a:pt x="9492" y="6065"/>
                  <a:pt x="11143" y="5606"/>
                </a:cubicBezTo>
                <a:cubicBezTo>
                  <a:pt x="12315" y="5280"/>
                  <a:pt x="13513" y="5130"/>
                  <a:pt x="14691" y="5148"/>
                </a:cubicBezTo>
                <a:cubicBezTo>
                  <a:pt x="15838" y="5165"/>
                  <a:pt x="16981" y="5345"/>
                  <a:pt x="18063" y="5996"/>
                </a:cubicBezTo>
                <a:cubicBezTo>
                  <a:pt x="19023" y="6574"/>
                  <a:pt x="19879" y="7503"/>
                  <a:pt x="20558" y="8706"/>
                </a:cubicBezTo>
                <a:cubicBezTo>
                  <a:pt x="20507" y="9684"/>
                  <a:pt x="20358" y="10644"/>
                  <a:pt x="20117" y="11550"/>
                </a:cubicBezTo>
                <a:cubicBezTo>
                  <a:pt x="19828" y="12639"/>
                  <a:pt x="19410" y="13635"/>
                  <a:pt x="18875" y="14469"/>
                </a:cubicBezTo>
                <a:cubicBezTo>
                  <a:pt x="18150" y="15598"/>
                  <a:pt x="17244" y="16384"/>
                  <a:pt x="16303" y="17014"/>
                </a:cubicBezTo>
                <a:cubicBezTo>
                  <a:pt x="14833" y="17997"/>
                  <a:pt x="13279" y="18609"/>
                  <a:pt x="11711" y="19099"/>
                </a:cubicBezTo>
                <a:cubicBezTo>
                  <a:pt x="10645" y="19431"/>
                  <a:pt x="9576" y="19705"/>
                  <a:pt x="8503" y="19781"/>
                </a:cubicBezTo>
                <a:cubicBezTo>
                  <a:pt x="7334" y="19864"/>
                  <a:pt x="6155" y="19712"/>
                  <a:pt x="4993" y="19331"/>
                </a:cubicBezTo>
                <a:cubicBezTo>
                  <a:pt x="3678" y="18901"/>
                  <a:pt x="2654" y="18114"/>
                  <a:pt x="1687" y="16296"/>
                </a:cubicBezTo>
                <a:cubicBezTo>
                  <a:pt x="1400" y="15755"/>
                  <a:pt x="1333" y="15007"/>
                  <a:pt x="1307" y="14307"/>
                </a:cubicBezTo>
                <a:cubicBezTo>
                  <a:pt x="1245" y="12667"/>
                  <a:pt x="1696" y="11166"/>
                  <a:pt x="2223" y="9823"/>
                </a:cubicBezTo>
                <a:cubicBezTo>
                  <a:pt x="2677" y="8667"/>
                  <a:pt x="3211" y="7560"/>
                  <a:pt x="3919" y="6700"/>
                </a:cubicBezTo>
                <a:cubicBezTo>
                  <a:pt x="4593" y="5880"/>
                  <a:pt x="5370" y="5351"/>
                  <a:pt x="6151" y="4841"/>
                </a:cubicBezTo>
                <a:cubicBezTo>
                  <a:pt x="6884" y="4363"/>
                  <a:pt x="7629" y="3895"/>
                  <a:pt x="8380" y="3491"/>
                </a:cubicBezTo>
                <a:cubicBezTo>
                  <a:pt x="9875" y="2688"/>
                  <a:pt x="11425" y="2112"/>
                  <a:pt x="13011" y="1894"/>
                </a:cubicBezTo>
                <a:cubicBezTo>
                  <a:pt x="13548" y="1821"/>
                  <a:pt x="14086" y="1789"/>
                  <a:pt x="14624" y="1798"/>
                </a:cubicBezTo>
                <a:close/>
                <a:moveTo>
                  <a:pt x="17975" y="4371"/>
                </a:moveTo>
                <a:cubicBezTo>
                  <a:pt x="18398" y="4552"/>
                  <a:pt x="18800" y="4838"/>
                  <a:pt x="19166" y="5218"/>
                </a:cubicBezTo>
                <a:cubicBezTo>
                  <a:pt x="19474" y="5538"/>
                  <a:pt x="19753" y="5921"/>
                  <a:pt x="19995" y="6359"/>
                </a:cubicBezTo>
                <a:cubicBezTo>
                  <a:pt x="19654" y="5933"/>
                  <a:pt x="19297" y="5540"/>
                  <a:pt x="18925" y="5182"/>
                </a:cubicBezTo>
                <a:cubicBezTo>
                  <a:pt x="18618" y="4887"/>
                  <a:pt x="18300" y="4616"/>
                  <a:pt x="17975" y="4371"/>
                </a:cubicBezTo>
                <a:close/>
                <a:moveTo>
                  <a:pt x="20929" y="9454"/>
                </a:moveTo>
                <a:cubicBezTo>
                  <a:pt x="21149" y="10149"/>
                  <a:pt x="21236" y="10929"/>
                  <a:pt x="21182" y="11699"/>
                </a:cubicBezTo>
                <a:cubicBezTo>
                  <a:pt x="21111" y="12705"/>
                  <a:pt x="20818" y="13607"/>
                  <a:pt x="20430" y="14369"/>
                </a:cubicBezTo>
                <a:cubicBezTo>
                  <a:pt x="20056" y="15103"/>
                  <a:pt x="19585" y="15725"/>
                  <a:pt x="19034" y="16183"/>
                </a:cubicBezTo>
                <a:cubicBezTo>
                  <a:pt x="19579" y="15305"/>
                  <a:pt x="20022" y="14286"/>
                  <a:pt x="20344" y="13172"/>
                </a:cubicBezTo>
                <a:cubicBezTo>
                  <a:pt x="20682" y="11999"/>
                  <a:pt x="20881" y="10738"/>
                  <a:pt x="20929" y="9454"/>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 name="Text Box 3">
            <a:extLst>
              <a:ext uri="{FF2B5EF4-FFF2-40B4-BE49-F238E27FC236}">
                <a16:creationId xmlns:a16="http://schemas.microsoft.com/office/drawing/2014/main" id="{007D5A8D-239E-8243-A9E6-7121CB72F793}"/>
              </a:ext>
            </a:extLst>
          </p:cNvPr>
          <p:cNvSpPr txBox="1">
            <a:spLocks/>
          </p:cNvSpPr>
          <p:nvPr/>
        </p:nvSpPr>
        <p:spPr bwMode="auto">
          <a:xfrm>
            <a:off x="2197846" y="2159877"/>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Стандарт 802.11</a:t>
            </a:r>
            <a:r>
              <a:rPr lang="en-US" altLang="x-none" sz="8800" dirty="0" smtClean="0">
                <a:solidFill>
                  <a:schemeClr val="bg1"/>
                </a:solidFill>
                <a:latin typeface="Barlow Light" pitchFamily="2" charset="0"/>
                <a:ea typeface="Montserrat Semi" charset="0"/>
                <a:cs typeface="Montserrat Semi" charset="0"/>
                <a:sym typeface="Poppins Medium" charset="0"/>
              </a:rPr>
              <a:t>g</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388" name="Rectangle 1">
            <a:extLst>
              <a:ext uri="{FF2B5EF4-FFF2-40B4-BE49-F238E27FC236}">
                <a16:creationId xmlns:a16="http://schemas.microsoft.com/office/drawing/2014/main" id="{5560FC2A-2DEC-6A45-AF17-89681D33DC74}"/>
              </a:ext>
            </a:extLst>
          </p:cNvPr>
          <p:cNvSpPr>
            <a:spLocks noChangeArrowheads="1"/>
          </p:cNvSpPr>
          <p:nvPr/>
        </p:nvSpPr>
        <p:spPr bwMode="auto">
          <a:xfrm>
            <a:off x="2187234" y="5627295"/>
            <a:ext cx="8837613" cy="6795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Спецификации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802.11g представляют собой развитие стандарта 802.11b. IEEE 802.11g предусматривает различные скорости соединения: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6</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9; 11; 12; 18; 22; 24; 33; 36; 48 и 54 Мбит/с. Кроме того, для различных скоростей соединения применяются разные методы модуляции сигнала. </a:t>
            </a:r>
            <a:endPar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тандарт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802.11g содержит компромиссное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решение между технологиями реализованными в стандартах 802.11a и 802.11b: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 качестве базовых применяются технологии OFDM и CCK, а опционально предусмотрено использование технологии PBCC. Одним из достоинств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данного стандарта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является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его обратная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совместимость с 802.11b</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 name="Группа 1">
            <a:extLst>
              <a:ext uri="{FF2B5EF4-FFF2-40B4-BE49-F238E27FC236}">
                <a16:creationId xmlns:a16="http://schemas.microsoft.com/office/drawing/2014/main" id="{A2B5D7E2-041F-9C47-934D-55824B4C7E47}"/>
              </a:ext>
            </a:extLst>
          </p:cNvPr>
          <p:cNvGrpSpPr/>
          <p:nvPr/>
        </p:nvGrpSpPr>
        <p:grpSpPr>
          <a:xfrm>
            <a:off x="12471841" y="9330335"/>
            <a:ext cx="10075903" cy="1728192"/>
            <a:chOff x="11764412" y="9018240"/>
            <a:chExt cx="10075903" cy="1728192"/>
          </a:xfrm>
        </p:grpSpPr>
        <p:cxnSp>
          <p:nvCxnSpPr>
            <p:cNvPr id="14" name="Прямая соединительная линия 13">
              <a:extLst>
                <a:ext uri="{FF2B5EF4-FFF2-40B4-BE49-F238E27FC236}">
                  <a16:creationId xmlns:a16="http://schemas.microsoft.com/office/drawing/2014/main" id="{4D62643D-67E0-4D42-8BD9-D22C14971DA8}"/>
                </a:ext>
              </a:extLst>
            </p:cNvPr>
            <p:cNvCxnSpPr/>
            <p:nvPr/>
          </p:nvCxnSpPr>
          <p:spPr bwMode="auto">
            <a:xfrm>
              <a:off x="15063549"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cxnSp>
          <p:nvCxnSpPr>
            <p:cNvPr id="15" name="Прямая соединительная линия 14">
              <a:extLst>
                <a:ext uri="{FF2B5EF4-FFF2-40B4-BE49-F238E27FC236}">
                  <a16:creationId xmlns:a16="http://schemas.microsoft.com/office/drawing/2014/main" id="{C740A885-EEDF-9444-9EC1-AC8967940772}"/>
                </a:ext>
              </a:extLst>
            </p:cNvPr>
            <p:cNvCxnSpPr/>
            <p:nvPr/>
          </p:nvCxnSpPr>
          <p:spPr bwMode="auto">
            <a:xfrm>
              <a:off x="18447167"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grpSp>
          <p:nvGrpSpPr>
            <p:cNvPr id="16" name="Группа 15">
              <a:extLst>
                <a:ext uri="{FF2B5EF4-FFF2-40B4-BE49-F238E27FC236}">
                  <a16:creationId xmlns:a16="http://schemas.microsoft.com/office/drawing/2014/main" id="{6C2C5B9E-B446-4D47-8950-7ACDD382774B}"/>
                </a:ext>
              </a:extLst>
            </p:cNvPr>
            <p:cNvGrpSpPr/>
            <p:nvPr/>
          </p:nvGrpSpPr>
          <p:grpSpPr>
            <a:xfrm>
              <a:off x="15063549" y="9018240"/>
              <a:ext cx="3383619" cy="1434063"/>
              <a:chOff x="4401905" y="9738320"/>
              <a:chExt cx="3383619" cy="1434063"/>
            </a:xfrm>
          </p:grpSpPr>
          <p:sp>
            <p:nvSpPr>
              <p:cNvPr id="17" name="Text Box 2">
                <a:extLst>
                  <a:ext uri="{FF2B5EF4-FFF2-40B4-BE49-F238E27FC236}">
                    <a16:creationId xmlns:a16="http://schemas.microsoft.com/office/drawing/2014/main" id="{25E8E224-68B2-BA46-9A61-3E316683D823}"/>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smtClean="0">
                    <a:solidFill>
                      <a:schemeClr val="bg1"/>
                    </a:solidFill>
                    <a:latin typeface="Montserrat" charset="0"/>
                    <a:ea typeface="Montserrat" charset="0"/>
                    <a:cs typeface="Montserrat" charset="0"/>
                    <a:sym typeface="Poppins SemiBold" charset="0"/>
                  </a:rPr>
                  <a:t>Мбит/с</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18" name="Text Box 3">
                <a:extLst>
                  <a:ext uri="{FF2B5EF4-FFF2-40B4-BE49-F238E27FC236}">
                    <a16:creationId xmlns:a16="http://schemas.microsoft.com/office/drawing/2014/main" id="{34F3D346-4A7B-4D46-828A-DD80C9949154}"/>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6-54</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19" name="Группа 18">
              <a:extLst>
                <a:ext uri="{FF2B5EF4-FFF2-40B4-BE49-F238E27FC236}">
                  <a16:creationId xmlns:a16="http://schemas.microsoft.com/office/drawing/2014/main" id="{6E7B84DE-DDA5-7142-A895-9DA1D80AC5C3}"/>
                </a:ext>
              </a:extLst>
            </p:cNvPr>
            <p:cNvGrpSpPr/>
            <p:nvPr/>
          </p:nvGrpSpPr>
          <p:grpSpPr>
            <a:xfrm>
              <a:off x="18456696" y="9018240"/>
              <a:ext cx="3383619" cy="1434063"/>
              <a:chOff x="4401905" y="9738320"/>
              <a:chExt cx="3383619" cy="1434063"/>
            </a:xfrm>
          </p:grpSpPr>
          <p:sp>
            <p:nvSpPr>
              <p:cNvPr id="20" name="Text Box 2">
                <a:extLst>
                  <a:ext uri="{FF2B5EF4-FFF2-40B4-BE49-F238E27FC236}">
                    <a16:creationId xmlns:a16="http://schemas.microsoft.com/office/drawing/2014/main" id="{1D6D4256-1226-8D4D-9B5E-74168390F4D2}"/>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a:solidFill>
                      <a:schemeClr val="bg1"/>
                    </a:solidFill>
                    <a:latin typeface="Montserrat" charset="0"/>
                    <a:ea typeface="Montserrat" charset="0"/>
                    <a:cs typeface="Montserrat" charset="0"/>
                    <a:sym typeface="Poppins SemiBold" charset="0"/>
                  </a:rPr>
                  <a:t>Г</a:t>
                </a:r>
                <a:r>
                  <a:rPr lang="ru-RU" altLang="x-none" sz="1800" b="1" spc="300" dirty="0" smtClean="0">
                    <a:solidFill>
                      <a:schemeClr val="bg1"/>
                    </a:solidFill>
                    <a:latin typeface="Montserrat" charset="0"/>
                    <a:ea typeface="Montserrat" charset="0"/>
                    <a:cs typeface="Montserrat" charset="0"/>
                    <a:sym typeface="Poppins SemiBold" charset="0"/>
                  </a:rPr>
                  <a:t>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1" name="Text Box 3">
                <a:extLst>
                  <a:ext uri="{FF2B5EF4-FFF2-40B4-BE49-F238E27FC236}">
                    <a16:creationId xmlns:a16="http://schemas.microsoft.com/office/drawing/2014/main" id="{4ACF5679-D535-DC49-A983-13809DDCC503}"/>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2,4</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22" name="Группа 21">
              <a:extLst>
                <a:ext uri="{FF2B5EF4-FFF2-40B4-BE49-F238E27FC236}">
                  <a16:creationId xmlns:a16="http://schemas.microsoft.com/office/drawing/2014/main" id="{7CED206B-6AF9-F344-B70B-8F96AC4473F0}"/>
                </a:ext>
              </a:extLst>
            </p:cNvPr>
            <p:cNvGrpSpPr/>
            <p:nvPr/>
          </p:nvGrpSpPr>
          <p:grpSpPr>
            <a:xfrm>
              <a:off x="11764412" y="9018240"/>
              <a:ext cx="3383619" cy="1434063"/>
              <a:chOff x="4401905" y="9738320"/>
              <a:chExt cx="3383619" cy="1434063"/>
            </a:xfrm>
          </p:grpSpPr>
          <p:sp>
            <p:nvSpPr>
              <p:cNvPr id="23" name="Text Box 2">
                <a:extLst>
                  <a:ext uri="{FF2B5EF4-FFF2-40B4-BE49-F238E27FC236}">
                    <a16:creationId xmlns:a16="http://schemas.microsoft.com/office/drawing/2014/main" id="{CDBCA968-A1D2-2A49-80FC-44CB3622EA9D}"/>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smtClean="0">
                    <a:solidFill>
                      <a:schemeClr val="bg1"/>
                    </a:solidFill>
                    <a:latin typeface="Montserrat" charset="0"/>
                    <a:ea typeface="Montserrat" charset="0"/>
                    <a:cs typeface="Montserrat" charset="0"/>
                    <a:sym typeface="Poppins SemiBold" charset="0"/>
                  </a:rPr>
                  <a:t>МГц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4" name="Text Box 3">
                <a:extLst>
                  <a:ext uri="{FF2B5EF4-FFF2-40B4-BE49-F238E27FC236}">
                    <a16:creationId xmlns:a16="http://schemas.microsoft.com/office/drawing/2014/main" id="{FCD1B332-97C8-AF41-9904-EF761505D392}"/>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20</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grpSp>
        <p:nvGrpSpPr>
          <p:cNvPr id="25" name="Группа 24">
            <a:extLst>
              <a:ext uri="{FF2B5EF4-FFF2-40B4-BE49-F238E27FC236}">
                <a16:creationId xmlns:a16="http://schemas.microsoft.com/office/drawing/2014/main" id="{9284CF21-40D2-D545-8C27-D6BC0FC10694}"/>
              </a:ext>
            </a:extLst>
          </p:cNvPr>
          <p:cNvGrpSpPr/>
          <p:nvPr/>
        </p:nvGrpSpPr>
        <p:grpSpPr>
          <a:xfrm>
            <a:off x="1447981" y="661096"/>
            <a:ext cx="6662154" cy="1244401"/>
            <a:chOff x="1797513" y="1000371"/>
            <a:chExt cx="6662154" cy="1244401"/>
          </a:xfrm>
        </p:grpSpPr>
        <p:sp>
          <p:nvSpPr>
            <p:cNvPr id="27"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sp>
        <p:nvSpPr>
          <p:cNvPr id="4" name="Номер слайда 3"/>
          <p:cNvSpPr>
            <a:spLocks noGrp="1"/>
          </p:cNvSpPr>
          <p:nvPr>
            <p:ph type="sldNum" sz="quarter" idx="19"/>
          </p:nvPr>
        </p:nvSpPr>
        <p:spPr/>
        <p:txBody>
          <a:bodyPr/>
          <a:lstStyle/>
          <a:p>
            <a:pPr>
              <a:defRPr/>
            </a:pPr>
            <a:fld id="{495FC7DF-7707-9845-8231-4E91938DA915}" type="slidenum">
              <a:rPr lang="x-none" altLang="x-none" smtClean="0"/>
              <a:pPr>
                <a:defRPr/>
              </a:pPr>
              <a:t>45</a:t>
            </a:fld>
            <a:endParaRPr lang="x-none" altLang="x-none"/>
          </a:p>
        </p:txBody>
      </p:sp>
    </p:spTree>
    <p:extLst>
      <p:ext uri="{BB962C8B-B14F-4D97-AF65-F5344CB8AC3E}">
        <p14:creationId xmlns:p14="http://schemas.microsoft.com/office/powerpoint/2010/main" val="510917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Фигура">
            <a:extLst>
              <a:ext uri="{FF2B5EF4-FFF2-40B4-BE49-F238E27FC236}">
                <a16:creationId xmlns:a16="http://schemas.microsoft.com/office/drawing/2014/main" id="{CDDC1C74-1471-7F4F-91A6-31589262BE04}"/>
              </a:ext>
            </a:extLst>
          </p:cNvPr>
          <p:cNvSpPr/>
          <p:nvPr/>
        </p:nvSpPr>
        <p:spPr>
          <a:xfrm>
            <a:off x="14938668" y="8370168"/>
            <a:ext cx="5030196" cy="3226600"/>
          </a:xfrm>
          <a:custGeom>
            <a:avLst/>
            <a:gdLst/>
            <a:ahLst/>
            <a:cxnLst>
              <a:cxn ang="0">
                <a:pos x="wd2" y="hd2"/>
              </a:cxn>
              <a:cxn ang="5400000">
                <a:pos x="wd2" y="hd2"/>
              </a:cxn>
              <a:cxn ang="10800000">
                <a:pos x="wd2" y="hd2"/>
              </a:cxn>
              <a:cxn ang="16200000">
                <a:pos x="wd2" y="hd2"/>
              </a:cxn>
            </a:cxnLst>
            <a:rect l="0" t="0" r="r" b="b"/>
            <a:pathLst>
              <a:path w="21544" h="21516" extrusionOk="0">
                <a:moveTo>
                  <a:pt x="12869" y="0"/>
                </a:moveTo>
                <a:cubicBezTo>
                  <a:pt x="12281" y="77"/>
                  <a:pt x="11705" y="194"/>
                  <a:pt x="11128" y="354"/>
                </a:cubicBezTo>
                <a:cubicBezTo>
                  <a:pt x="10505" y="526"/>
                  <a:pt x="9881" y="748"/>
                  <a:pt x="9265" y="980"/>
                </a:cubicBezTo>
                <a:cubicBezTo>
                  <a:pt x="7877" y="1503"/>
                  <a:pt x="6484" y="2089"/>
                  <a:pt x="5237" y="3191"/>
                </a:cubicBezTo>
                <a:cubicBezTo>
                  <a:pt x="4586" y="3766"/>
                  <a:pt x="3987" y="4472"/>
                  <a:pt x="3389" y="5159"/>
                </a:cubicBezTo>
                <a:cubicBezTo>
                  <a:pt x="2732" y="5914"/>
                  <a:pt x="2065" y="6661"/>
                  <a:pt x="1547" y="7654"/>
                </a:cubicBezTo>
                <a:cubicBezTo>
                  <a:pt x="1095" y="8520"/>
                  <a:pt x="782" y="9525"/>
                  <a:pt x="525" y="10546"/>
                </a:cubicBezTo>
                <a:cubicBezTo>
                  <a:pt x="256" y="11612"/>
                  <a:pt x="42" y="12724"/>
                  <a:pt x="6" y="13885"/>
                </a:cubicBezTo>
                <a:cubicBezTo>
                  <a:pt x="-37" y="15238"/>
                  <a:pt x="161" y="16557"/>
                  <a:pt x="528" y="17742"/>
                </a:cubicBezTo>
                <a:cubicBezTo>
                  <a:pt x="868" y="18842"/>
                  <a:pt x="1355" y="19837"/>
                  <a:pt x="1972" y="20648"/>
                </a:cubicBezTo>
                <a:cubicBezTo>
                  <a:pt x="2053" y="20813"/>
                  <a:pt x="2209" y="20830"/>
                  <a:pt x="2304" y="20684"/>
                </a:cubicBezTo>
                <a:cubicBezTo>
                  <a:pt x="2394" y="20546"/>
                  <a:pt x="2391" y="20318"/>
                  <a:pt x="2297" y="20186"/>
                </a:cubicBezTo>
                <a:cubicBezTo>
                  <a:pt x="1843" y="19512"/>
                  <a:pt x="1452" y="18762"/>
                  <a:pt x="1127" y="17956"/>
                </a:cubicBezTo>
                <a:cubicBezTo>
                  <a:pt x="781" y="17098"/>
                  <a:pt x="499" y="16149"/>
                  <a:pt x="443" y="15107"/>
                </a:cubicBezTo>
                <a:cubicBezTo>
                  <a:pt x="394" y="14180"/>
                  <a:pt x="535" y="13252"/>
                  <a:pt x="847" y="12460"/>
                </a:cubicBezTo>
                <a:cubicBezTo>
                  <a:pt x="786" y="13902"/>
                  <a:pt x="975" y="15345"/>
                  <a:pt x="1396" y="16634"/>
                </a:cubicBezTo>
                <a:cubicBezTo>
                  <a:pt x="1771" y="17786"/>
                  <a:pt x="2321" y="18780"/>
                  <a:pt x="2996" y="19531"/>
                </a:cubicBezTo>
                <a:lnTo>
                  <a:pt x="3078" y="21257"/>
                </a:lnTo>
                <a:cubicBezTo>
                  <a:pt x="3858" y="21206"/>
                  <a:pt x="4639" y="21211"/>
                  <a:pt x="5419" y="21272"/>
                </a:cubicBezTo>
                <a:cubicBezTo>
                  <a:pt x="6210" y="21333"/>
                  <a:pt x="6998" y="21451"/>
                  <a:pt x="7789" y="21495"/>
                </a:cubicBezTo>
                <a:cubicBezTo>
                  <a:pt x="9022" y="21565"/>
                  <a:pt x="10255" y="21457"/>
                  <a:pt x="11471" y="21188"/>
                </a:cubicBezTo>
                <a:cubicBezTo>
                  <a:pt x="12667" y="20924"/>
                  <a:pt x="13847" y="20505"/>
                  <a:pt x="15016" y="20004"/>
                </a:cubicBezTo>
                <a:cubicBezTo>
                  <a:pt x="16177" y="19506"/>
                  <a:pt x="17324" y="18928"/>
                  <a:pt x="18405" y="18117"/>
                </a:cubicBezTo>
                <a:cubicBezTo>
                  <a:pt x="19352" y="17407"/>
                  <a:pt x="20257" y="16499"/>
                  <a:pt x="20846" y="15134"/>
                </a:cubicBezTo>
                <a:cubicBezTo>
                  <a:pt x="21341" y="13984"/>
                  <a:pt x="21563" y="12609"/>
                  <a:pt x="21543" y="11224"/>
                </a:cubicBezTo>
                <a:cubicBezTo>
                  <a:pt x="21524" y="9946"/>
                  <a:pt x="21301" y="8696"/>
                  <a:pt x="20893" y="7587"/>
                </a:cubicBezTo>
                <a:cubicBezTo>
                  <a:pt x="20919" y="6795"/>
                  <a:pt x="20798" y="6008"/>
                  <a:pt x="20544" y="5320"/>
                </a:cubicBezTo>
                <a:cubicBezTo>
                  <a:pt x="20190" y="4362"/>
                  <a:pt x="19630" y="3680"/>
                  <a:pt x="19029" y="3170"/>
                </a:cubicBezTo>
                <a:cubicBezTo>
                  <a:pt x="18472" y="2697"/>
                  <a:pt x="17862" y="2356"/>
                  <a:pt x="17216" y="2172"/>
                </a:cubicBezTo>
                <a:lnTo>
                  <a:pt x="17035" y="899"/>
                </a:lnTo>
                <a:cubicBezTo>
                  <a:pt x="16526" y="519"/>
                  <a:pt x="15984" y="257"/>
                  <a:pt x="15427" y="121"/>
                </a:cubicBezTo>
                <a:cubicBezTo>
                  <a:pt x="14789" y="-35"/>
                  <a:pt x="14139" y="-23"/>
                  <a:pt x="13504" y="154"/>
                </a:cubicBezTo>
                <a:lnTo>
                  <a:pt x="12869" y="0"/>
                </a:lnTo>
                <a:close/>
                <a:moveTo>
                  <a:pt x="14624" y="1798"/>
                </a:moveTo>
                <a:cubicBezTo>
                  <a:pt x="15162" y="1808"/>
                  <a:pt x="15699" y="1859"/>
                  <a:pt x="16234" y="1952"/>
                </a:cubicBezTo>
                <a:cubicBezTo>
                  <a:pt x="15513" y="1954"/>
                  <a:pt x="14794" y="2035"/>
                  <a:pt x="14083" y="2193"/>
                </a:cubicBezTo>
                <a:cubicBezTo>
                  <a:pt x="13351" y="2357"/>
                  <a:pt x="12626" y="2603"/>
                  <a:pt x="11920" y="2961"/>
                </a:cubicBezTo>
                <a:cubicBezTo>
                  <a:pt x="11452" y="3199"/>
                  <a:pt x="10994" y="3485"/>
                  <a:pt x="10551" y="3817"/>
                </a:cubicBezTo>
                <a:lnTo>
                  <a:pt x="10085" y="4533"/>
                </a:lnTo>
                <a:cubicBezTo>
                  <a:pt x="9564" y="4691"/>
                  <a:pt x="9054" y="4922"/>
                  <a:pt x="8561" y="5224"/>
                </a:cubicBezTo>
                <a:cubicBezTo>
                  <a:pt x="8025" y="5554"/>
                  <a:pt x="7510" y="5966"/>
                  <a:pt x="7026" y="6455"/>
                </a:cubicBezTo>
                <a:cubicBezTo>
                  <a:pt x="6963" y="6731"/>
                  <a:pt x="6880" y="6996"/>
                  <a:pt x="6777" y="7242"/>
                </a:cubicBezTo>
                <a:cubicBezTo>
                  <a:pt x="6664" y="7516"/>
                  <a:pt x="6528" y="7766"/>
                  <a:pt x="6374" y="7985"/>
                </a:cubicBezTo>
                <a:cubicBezTo>
                  <a:pt x="7889" y="6865"/>
                  <a:pt x="9492" y="6065"/>
                  <a:pt x="11143" y="5606"/>
                </a:cubicBezTo>
                <a:cubicBezTo>
                  <a:pt x="12315" y="5280"/>
                  <a:pt x="13513" y="5130"/>
                  <a:pt x="14691" y="5148"/>
                </a:cubicBezTo>
                <a:cubicBezTo>
                  <a:pt x="15838" y="5165"/>
                  <a:pt x="16981" y="5345"/>
                  <a:pt x="18063" y="5996"/>
                </a:cubicBezTo>
                <a:cubicBezTo>
                  <a:pt x="19023" y="6574"/>
                  <a:pt x="19879" y="7503"/>
                  <a:pt x="20558" y="8706"/>
                </a:cubicBezTo>
                <a:cubicBezTo>
                  <a:pt x="20507" y="9684"/>
                  <a:pt x="20358" y="10644"/>
                  <a:pt x="20117" y="11550"/>
                </a:cubicBezTo>
                <a:cubicBezTo>
                  <a:pt x="19828" y="12639"/>
                  <a:pt x="19410" y="13635"/>
                  <a:pt x="18875" y="14469"/>
                </a:cubicBezTo>
                <a:cubicBezTo>
                  <a:pt x="18150" y="15598"/>
                  <a:pt x="17244" y="16384"/>
                  <a:pt x="16303" y="17014"/>
                </a:cubicBezTo>
                <a:cubicBezTo>
                  <a:pt x="14833" y="17997"/>
                  <a:pt x="13279" y="18609"/>
                  <a:pt x="11711" y="19099"/>
                </a:cubicBezTo>
                <a:cubicBezTo>
                  <a:pt x="10645" y="19431"/>
                  <a:pt x="9576" y="19705"/>
                  <a:pt x="8503" y="19781"/>
                </a:cubicBezTo>
                <a:cubicBezTo>
                  <a:pt x="7334" y="19864"/>
                  <a:pt x="6155" y="19712"/>
                  <a:pt x="4993" y="19331"/>
                </a:cubicBezTo>
                <a:cubicBezTo>
                  <a:pt x="3678" y="18901"/>
                  <a:pt x="2654" y="18114"/>
                  <a:pt x="1687" y="16296"/>
                </a:cubicBezTo>
                <a:cubicBezTo>
                  <a:pt x="1400" y="15755"/>
                  <a:pt x="1333" y="15007"/>
                  <a:pt x="1307" y="14307"/>
                </a:cubicBezTo>
                <a:cubicBezTo>
                  <a:pt x="1245" y="12667"/>
                  <a:pt x="1696" y="11166"/>
                  <a:pt x="2223" y="9823"/>
                </a:cubicBezTo>
                <a:cubicBezTo>
                  <a:pt x="2677" y="8667"/>
                  <a:pt x="3211" y="7560"/>
                  <a:pt x="3919" y="6700"/>
                </a:cubicBezTo>
                <a:cubicBezTo>
                  <a:pt x="4593" y="5880"/>
                  <a:pt x="5370" y="5351"/>
                  <a:pt x="6151" y="4841"/>
                </a:cubicBezTo>
                <a:cubicBezTo>
                  <a:pt x="6884" y="4363"/>
                  <a:pt x="7629" y="3895"/>
                  <a:pt x="8380" y="3491"/>
                </a:cubicBezTo>
                <a:cubicBezTo>
                  <a:pt x="9875" y="2688"/>
                  <a:pt x="11425" y="2112"/>
                  <a:pt x="13011" y="1894"/>
                </a:cubicBezTo>
                <a:cubicBezTo>
                  <a:pt x="13548" y="1821"/>
                  <a:pt x="14086" y="1789"/>
                  <a:pt x="14624" y="1798"/>
                </a:cubicBezTo>
                <a:close/>
                <a:moveTo>
                  <a:pt x="17975" y="4371"/>
                </a:moveTo>
                <a:cubicBezTo>
                  <a:pt x="18398" y="4552"/>
                  <a:pt x="18800" y="4838"/>
                  <a:pt x="19166" y="5218"/>
                </a:cubicBezTo>
                <a:cubicBezTo>
                  <a:pt x="19474" y="5538"/>
                  <a:pt x="19753" y="5921"/>
                  <a:pt x="19995" y="6359"/>
                </a:cubicBezTo>
                <a:cubicBezTo>
                  <a:pt x="19654" y="5933"/>
                  <a:pt x="19297" y="5540"/>
                  <a:pt x="18925" y="5182"/>
                </a:cubicBezTo>
                <a:cubicBezTo>
                  <a:pt x="18618" y="4887"/>
                  <a:pt x="18300" y="4616"/>
                  <a:pt x="17975" y="4371"/>
                </a:cubicBezTo>
                <a:close/>
                <a:moveTo>
                  <a:pt x="20929" y="9454"/>
                </a:moveTo>
                <a:cubicBezTo>
                  <a:pt x="21149" y="10149"/>
                  <a:pt x="21236" y="10929"/>
                  <a:pt x="21182" y="11699"/>
                </a:cubicBezTo>
                <a:cubicBezTo>
                  <a:pt x="21111" y="12705"/>
                  <a:pt x="20818" y="13607"/>
                  <a:pt x="20430" y="14369"/>
                </a:cubicBezTo>
                <a:cubicBezTo>
                  <a:pt x="20056" y="15103"/>
                  <a:pt x="19585" y="15725"/>
                  <a:pt x="19034" y="16183"/>
                </a:cubicBezTo>
                <a:cubicBezTo>
                  <a:pt x="19579" y="15305"/>
                  <a:pt x="20022" y="14286"/>
                  <a:pt x="20344" y="13172"/>
                </a:cubicBezTo>
                <a:cubicBezTo>
                  <a:pt x="20682" y="11999"/>
                  <a:pt x="20881" y="10738"/>
                  <a:pt x="20929" y="9454"/>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 name="Text Box 3">
            <a:extLst>
              <a:ext uri="{FF2B5EF4-FFF2-40B4-BE49-F238E27FC236}">
                <a16:creationId xmlns:a16="http://schemas.microsoft.com/office/drawing/2014/main" id="{007D5A8D-239E-8243-A9E6-7121CB72F793}"/>
              </a:ext>
            </a:extLst>
          </p:cNvPr>
          <p:cNvSpPr txBox="1">
            <a:spLocks/>
          </p:cNvSpPr>
          <p:nvPr/>
        </p:nvSpPr>
        <p:spPr bwMode="auto">
          <a:xfrm>
            <a:off x="2197846" y="2159877"/>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Стандарт 802.11</a:t>
            </a:r>
            <a:r>
              <a:rPr lang="en-US" altLang="x-none" sz="8800" dirty="0" smtClean="0">
                <a:solidFill>
                  <a:schemeClr val="bg1"/>
                </a:solidFill>
                <a:latin typeface="Barlow Light" pitchFamily="2" charset="0"/>
                <a:ea typeface="Montserrat Semi" charset="0"/>
                <a:cs typeface="Montserrat Semi" charset="0"/>
                <a:sym typeface="Poppins Medium" charset="0"/>
              </a:rPr>
              <a:t>n</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388" name="Rectangle 1">
            <a:extLst>
              <a:ext uri="{FF2B5EF4-FFF2-40B4-BE49-F238E27FC236}">
                <a16:creationId xmlns:a16="http://schemas.microsoft.com/office/drawing/2014/main" id="{5560FC2A-2DEC-6A45-AF17-89681D33DC74}"/>
              </a:ext>
            </a:extLst>
          </p:cNvPr>
          <p:cNvSpPr>
            <a:spLocks noChangeArrowheads="1"/>
          </p:cNvSpPr>
          <p:nvPr/>
        </p:nvSpPr>
        <p:spPr bwMode="auto">
          <a:xfrm>
            <a:off x="2187234" y="5627295"/>
            <a:ext cx="8837613" cy="6707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Стандарт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802.11n включает в себя множество усовершенствований по сравнению с устройствами стандарта 802.11g. Устройства 802.11n могут работать в одном из двух диапазонов 2.4 или 5.0 ГГц. На физическом уровне (PHY) реализована усовершенствованная обработка сигнала и модуляции.</a:t>
            </a: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На канальном подуровне управления доступом к среде (MAC) реализовано более эффективное использование доступной пропускной способности. Вместе эти усовершенствования позволяют увеличить максимальную теоретическую скорость передачи данных до 600 Мбит/с. </a:t>
            </a:r>
          </a:p>
        </p:txBody>
      </p:sp>
      <p:grpSp>
        <p:nvGrpSpPr>
          <p:cNvPr id="2" name="Группа 1">
            <a:extLst>
              <a:ext uri="{FF2B5EF4-FFF2-40B4-BE49-F238E27FC236}">
                <a16:creationId xmlns:a16="http://schemas.microsoft.com/office/drawing/2014/main" id="{A2B5D7E2-041F-9C47-934D-55824B4C7E47}"/>
              </a:ext>
            </a:extLst>
          </p:cNvPr>
          <p:cNvGrpSpPr/>
          <p:nvPr/>
        </p:nvGrpSpPr>
        <p:grpSpPr>
          <a:xfrm>
            <a:off x="12471841" y="9330335"/>
            <a:ext cx="10075903" cy="1728192"/>
            <a:chOff x="11764412" y="9018240"/>
            <a:chExt cx="10075903" cy="1728192"/>
          </a:xfrm>
        </p:grpSpPr>
        <p:cxnSp>
          <p:nvCxnSpPr>
            <p:cNvPr id="14" name="Прямая соединительная линия 13">
              <a:extLst>
                <a:ext uri="{FF2B5EF4-FFF2-40B4-BE49-F238E27FC236}">
                  <a16:creationId xmlns:a16="http://schemas.microsoft.com/office/drawing/2014/main" id="{4D62643D-67E0-4D42-8BD9-D22C14971DA8}"/>
                </a:ext>
              </a:extLst>
            </p:cNvPr>
            <p:cNvCxnSpPr/>
            <p:nvPr/>
          </p:nvCxnSpPr>
          <p:spPr bwMode="auto">
            <a:xfrm>
              <a:off x="15063549"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cxnSp>
          <p:nvCxnSpPr>
            <p:cNvPr id="15" name="Прямая соединительная линия 14">
              <a:extLst>
                <a:ext uri="{FF2B5EF4-FFF2-40B4-BE49-F238E27FC236}">
                  <a16:creationId xmlns:a16="http://schemas.microsoft.com/office/drawing/2014/main" id="{C740A885-EEDF-9444-9EC1-AC8967940772}"/>
                </a:ext>
              </a:extLst>
            </p:cNvPr>
            <p:cNvCxnSpPr/>
            <p:nvPr/>
          </p:nvCxnSpPr>
          <p:spPr bwMode="auto">
            <a:xfrm>
              <a:off x="18447167"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grpSp>
          <p:nvGrpSpPr>
            <p:cNvPr id="16" name="Группа 15">
              <a:extLst>
                <a:ext uri="{FF2B5EF4-FFF2-40B4-BE49-F238E27FC236}">
                  <a16:creationId xmlns:a16="http://schemas.microsoft.com/office/drawing/2014/main" id="{6C2C5B9E-B446-4D47-8950-7ACDD382774B}"/>
                </a:ext>
              </a:extLst>
            </p:cNvPr>
            <p:cNvGrpSpPr/>
            <p:nvPr/>
          </p:nvGrpSpPr>
          <p:grpSpPr>
            <a:xfrm>
              <a:off x="15063549" y="9018240"/>
              <a:ext cx="3383619" cy="1434063"/>
              <a:chOff x="4401905" y="9738320"/>
              <a:chExt cx="3383619" cy="1434063"/>
            </a:xfrm>
          </p:grpSpPr>
          <p:sp>
            <p:nvSpPr>
              <p:cNvPr id="17" name="Text Box 2">
                <a:extLst>
                  <a:ext uri="{FF2B5EF4-FFF2-40B4-BE49-F238E27FC236}">
                    <a16:creationId xmlns:a16="http://schemas.microsoft.com/office/drawing/2014/main" id="{25E8E224-68B2-BA46-9A61-3E316683D823}"/>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smtClean="0">
                    <a:solidFill>
                      <a:schemeClr val="bg1"/>
                    </a:solidFill>
                    <a:latin typeface="Montserrat" charset="0"/>
                    <a:ea typeface="Montserrat" charset="0"/>
                    <a:cs typeface="Montserrat" charset="0"/>
                    <a:sym typeface="Poppins SemiBold" charset="0"/>
                  </a:rPr>
                  <a:t>Мбит/с</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18" name="Text Box 3">
                <a:extLst>
                  <a:ext uri="{FF2B5EF4-FFF2-40B4-BE49-F238E27FC236}">
                    <a16:creationId xmlns:a16="http://schemas.microsoft.com/office/drawing/2014/main" id="{34F3D346-4A7B-4D46-828A-DD80C9949154}"/>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до 600</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19" name="Группа 18">
              <a:extLst>
                <a:ext uri="{FF2B5EF4-FFF2-40B4-BE49-F238E27FC236}">
                  <a16:creationId xmlns:a16="http://schemas.microsoft.com/office/drawing/2014/main" id="{6E7B84DE-DDA5-7142-A895-9DA1D80AC5C3}"/>
                </a:ext>
              </a:extLst>
            </p:cNvPr>
            <p:cNvGrpSpPr/>
            <p:nvPr/>
          </p:nvGrpSpPr>
          <p:grpSpPr>
            <a:xfrm>
              <a:off x="18456696" y="9018240"/>
              <a:ext cx="3383619" cy="1434063"/>
              <a:chOff x="4401905" y="9738320"/>
              <a:chExt cx="3383619" cy="1434063"/>
            </a:xfrm>
          </p:grpSpPr>
          <p:sp>
            <p:nvSpPr>
              <p:cNvPr id="20" name="Text Box 2">
                <a:extLst>
                  <a:ext uri="{FF2B5EF4-FFF2-40B4-BE49-F238E27FC236}">
                    <a16:creationId xmlns:a16="http://schemas.microsoft.com/office/drawing/2014/main" id="{1D6D4256-1226-8D4D-9B5E-74168390F4D2}"/>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a:solidFill>
                      <a:schemeClr val="bg1"/>
                    </a:solidFill>
                    <a:latin typeface="Montserrat" charset="0"/>
                    <a:ea typeface="Montserrat" charset="0"/>
                    <a:cs typeface="Montserrat" charset="0"/>
                    <a:sym typeface="Poppins SemiBold" charset="0"/>
                  </a:rPr>
                  <a:t>Г</a:t>
                </a:r>
                <a:r>
                  <a:rPr lang="ru-RU" altLang="x-none" sz="1800" b="1" spc="300" dirty="0" smtClean="0">
                    <a:solidFill>
                      <a:schemeClr val="bg1"/>
                    </a:solidFill>
                    <a:latin typeface="Montserrat" charset="0"/>
                    <a:ea typeface="Montserrat" charset="0"/>
                    <a:cs typeface="Montserrat" charset="0"/>
                    <a:sym typeface="Poppins SemiBold" charset="0"/>
                  </a:rPr>
                  <a:t>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1" name="Text Box 3">
                <a:extLst>
                  <a:ext uri="{FF2B5EF4-FFF2-40B4-BE49-F238E27FC236}">
                    <a16:creationId xmlns:a16="http://schemas.microsoft.com/office/drawing/2014/main" id="{4ACF5679-D535-DC49-A983-13809DDCC503}"/>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2,4/5</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22" name="Группа 21">
              <a:extLst>
                <a:ext uri="{FF2B5EF4-FFF2-40B4-BE49-F238E27FC236}">
                  <a16:creationId xmlns:a16="http://schemas.microsoft.com/office/drawing/2014/main" id="{7CED206B-6AF9-F344-B70B-8F96AC4473F0}"/>
                </a:ext>
              </a:extLst>
            </p:cNvPr>
            <p:cNvGrpSpPr/>
            <p:nvPr/>
          </p:nvGrpSpPr>
          <p:grpSpPr>
            <a:xfrm>
              <a:off x="11764412" y="9018240"/>
              <a:ext cx="3383619" cy="1434063"/>
              <a:chOff x="4401905" y="9738320"/>
              <a:chExt cx="3383619" cy="1434063"/>
            </a:xfrm>
          </p:grpSpPr>
          <p:sp>
            <p:nvSpPr>
              <p:cNvPr id="23" name="Text Box 2">
                <a:extLst>
                  <a:ext uri="{FF2B5EF4-FFF2-40B4-BE49-F238E27FC236}">
                    <a16:creationId xmlns:a16="http://schemas.microsoft.com/office/drawing/2014/main" id="{CDBCA968-A1D2-2A49-80FC-44CB3622EA9D}"/>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smtClean="0">
                    <a:solidFill>
                      <a:schemeClr val="bg1"/>
                    </a:solidFill>
                    <a:latin typeface="Montserrat" charset="0"/>
                    <a:ea typeface="Montserrat" charset="0"/>
                    <a:cs typeface="Montserrat" charset="0"/>
                    <a:sym typeface="Poppins SemiBold" charset="0"/>
                  </a:rPr>
                  <a:t>МГц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4" name="Text Box 3">
                <a:extLst>
                  <a:ext uri="{FF2B5EF4-FFF2-40B4-BE49-F238E27FC236}">
                    <a16:creationId xmlns:a16="http://schemas.microsoft.com/office/drawing/2014/main" id="{FCD1B332-97C8-AF41-9904-EF761505D392}"/>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20/40</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grpSp>
        <p:nvGrpSpPr>
          <p:cNvPr id="25" name="Группа 24">
            <a:extLst>
              <a:ext uri="{FF2B5EF4-FFF2-40B4-BE49-F238E27FC236}">
                <a16:creationId xmlns:a16="http://schemas.microsoft.com/office/drawing/2014/main" id="{9284CF21-40D2-D545-8C27-D6BC0FC10694}"/>
              </a:ext>
            </a:extLst>
          </p:cNvPr>
          <p:cNvGrpSpPr/>
          <p:nvPr/>
        </p:nvGrpSpPr>
        <p:grpSpPr>
          <a:xfrm>
            <a:off x="1447981" y="661096"/>
            <a:ext cx="6662154" cy="1244401"/>
            <a:chOff x="1797513" y="1000371"/>
            <a:chExt cx="6662154" cy="1244401"/>
          </a:xfrm>
        </p:grpSpPr>
        <p:sp>
          <p:nvSpPr>
            <p:cNvPr id="27"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sp>
        <p:nvSpPr>
          <p:cNvPr id="4" name="Номер слайда 3"/>
          <p:cNvSpPr>
            <a:spLocks noGrp="1"/>
          </p:cNvSpPr>
          <p:nvPr>
            <p:ph type="sldNum" sz="quarter" idx="19"/>
          </p:nvPr>
        </p:nvSpPr>
        <p:spPr/>
        <p:txBody>
          <a:bodyPr/>
          <a:lstStyle/>
          <a:p>
            <a:pPr>
              <a:defRPr/>
            </a:pPr>
            <a:fld id="{495FC7DF-7707-9845-8231-4E91938DA915}" type="slidenum">
              <a:rPr lang="x-none" altLang="x-none" smtClean="0"/>
              <a:pPr>
                <a:defRPr/>
              </a:pPr>
              <a:t>46</a:t>
            </a:fld>
            <a:endParaRPr lang="x-none" altLang="x-none"/>
          </a:p>
        </p:txBody>
      </p:sp>
    </p:spTree>
    <p:extLst>
      <p:ext uri="{BB962C8B-B14F-4D97-AF65-F5344CB8AC3E}">
        <p14:creationId xmlns:p14="http://schemas.microsoft.com/office/powerpoint/2010/main" val="38853532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Фигура">
            <a:extLst>
              <a:ext uri="{FF2B5EF4-FFF2-40B4-BE49-F238E27FC236}">
                <a16:creationId xmlns:a16="http://schemas.microsoft.com/office/drawing/2014/main" id="{CDDC1C74-1471-7F4F-91A6-31589262BE04}"/>
              </a:ext>
            </a:extLst>
          </p:cNvPr>
          <p:cNvSpPr/>
          <p:nvPr/>
        </p:nvSpPr>
        <p:spPr>
          <a:xfrm>
            <a:off x="14938668" y="8370168"/>
            <a:ext cx="5030196" cy="3226600"/>
          </a:xfrm>
          <a:custGeom>
            <a:avLst/>
            <a:gdLst/>
            <a:ahLst/>
            <a:cxnLst>
              <a:cxn ang="0">
                <a:pos x="wd2" y="hd2"/>
              </a:cxn>
              <a:cxn ang="5400000">
                <a:pos x="wd2" y="hd2"/>
              </a:cxn>
              <a:cxn ang="10800000">
                <a:pos x="wd2" y="hd2"/>
              </a:cxn>
              <a:cxn ang="16200000">
                <a:pos x="wd2" y="hd2"/>
              </a:cxn>
            </a:cxnLst>
            <a:rect l="0" t="0" r="r" b="b"/>
            <a:pathLst>
              <a:path w="21544" h="21516" extrusionOk="0">
                <a:moveTo>
                  <a:pt x="12869" y="0"/>
                </a:moveTo>
                <a:cubicBezTo>
                  <a:pt x="12281" y="77"/>
                  <a:pt x="11705" y="194"/>
                  <a:pt x="11128" y="354"/>
                </a:cubicBezTo>
                <a:cubicBezTo>
                  <a:pt x="10505" y="526"/>
                  <a:pt x="9881" y="748"/>
                  <a:pt x="9265" y="980"/>
                </a:cubicBezTo>
                <a:cubicBezTo>
                  <a:pt x="7877" y="1503"/>
                  <a:pt x="6484" y="2089"/>
                  <a:pt x="5237" y="3191"/>
                </a:cubicBezTo>
                <a:cubicBezTo>
                  <a:pt x="4586" y="3766"/>
                  <a:pt x="3987" y="4472"/>
                  <a:pt x="3389" y="5159"/>
                </a:cubicBezTo>
                <a:cubicBezTo>
                  <a:pt x="2732" y="5914"/>
                  <a:pt x="2065" y="6661"/>
                  <a:pt x="1547" y="7654"/>
                </a:cubicBezTo>
                <a:cubicBezTo>
                  <a:pt x="1095" y="8520"/>
                  <a:pt x="782" y="9525"/>
                  <a:pt x="525" y="10546"/>
                </a:cubicBezTo>
                <a:cubicBezTo>
                  <a:pt x="256" y="11612"/>
                  <a:pt x="42" y="12724"/>
                  <a:pt x="6" y="13885"/>
                </a:cubicBezTo>
                <a:cubicBezTo>
                  <a:pt x="-37" y="15238"/>
                  <a:pt x="161" y="16557"/>
                  <a:pt x="528" y="17742"/>
                </a:cubicBezTo>
                <a:cubicBezTo>
                  <a:pt x="868" y="18842"/>
                  <a:pt x="1355" y="19837"/>
                  <a:pt x="1972" y="20648"/>
                </a:cubicBezTo>
                <a:cubicBezTo>
                  <a:pt x="2053" y="20813"/>
                  <a:pt x="2209" y="20830"/>
                  <a:pt x="2304" y="20684"/>
                </a:cubicBezTo>
                <a:cubicBezTo>
                  <a:pt x="2394" y="20546"/>
                  <a:pt x="2391" y="20318"/>
                  <a:pt x="2297" y="20186"/>
                </a:cubicBezTo>
                <a:cubicBezTo>
                  <a:pt x="1843" y="19512"/>
                  <a:pt x="1452" y="18762"/>
                  <a:pt x="1127" y="17956"/>
                </a:cubicBezTo>
                <a:cubicBezTo>
                  <a:pt x="781" y="17098"/>
                  <a:pt x="499" y="16149"/>
                  <a:pt x="443" y="15107"/>
                </a:cubicBezTo>
                <a:cubicBezTo>
                  <a:pt x="394" y="14180"/>
                  <a:pt x="535" y="13252"/>
                  <a:pt x="847" y="12460"/>
                </a:cubicBezTo>
                <a:cubicBezTo>
                  <a:pt x="786" y="13902"/>
                  <a:pt x="975" y="15345"/>
                  <a:pt x="1396" y="16634"/>
                </a:cubicBezTo>
                <a:cubicBezTo>
                  <a:pt x="1771" y="17786"/>
                  <a:pt x="2321" y="18780"/>
                  <a:pt x="2996" y="19531"/>
                </a:cubicBezTo>
                <a:lnTo>
                  <a:pt x="3078" y="21257"/>
                </a:lnTo>
                <a:cubicBezTo>
                  <a:pt x="3858" y="21206"/>
                  <a:pt x="4639" y="21211"/>
                  <a:pt x="5419" y="21272"/>
                </a:cubicBezTo>
                <a:cubicBezTo>
                  <a:pt x="6210" y="21333"/>
                  <a:pt x="6998" y="21451"/>
                  <a:pt x="7789" y="21495"/>
                </a:cubicBezTo>
                <a:cubicBezTo>
                  <a:pt x="9022" y="21565"/>
                  <a:pt x="10255" y="21457"/>
                  <a:pt x="11471" y="21188"/>
                </a:cubicBezTo>
                <a:cubicBezTo>
                  <a:pt x="12667" y="20924"/>
                  <a:pt x="13847" y="20505"/>
                  <a:pt x="15016" y="20004"/>
                </a:cubicBezTo>
                <a:cubicBezTo>
                  <a:pt x="16177" y="19506"/>
                  <a:pt x="17324" y="18928"/>
                  <a:pt x="18405" y="18117"/>
                </a:cubicBezTo>
                <a:cubicBezTo>
                  <a:pt x="19352" y="17407"/>
                  <a:pt x="20257" y="16499"/>
                  <a:pt x="20846" y="15134"/>
                </a:cubicBezTo>
                <a:cubicBezTo>
                  <a:pt x="21341" y="13984"/>
                  <a:pt x="21563" y="12609"/>
                  <a:pt x="21543" y="11224"/>
                </a:cubicBezTo>
                <a:cubicBezTo>
                  <a:pt x="21524" y="9946"/>
                  <a:pt x="21301" y="8696"/>
                  <a:pt x="20893" y="7587"/>
                </a:cubicBezTo>
                <a:cubicBezTo>
                  <a:pt x="20919" y="6795"/>
                  <a:pt x="20798" y="6008"/>
                  <a:pt x="20544" y="5320"/>
                </a:cubicBezTo>
                <a:cubicBezTo>
                  <a:pt x="20190" y="4362"/>
                  <a:pt x="19630" y="3680"/>
                  <a:pt x="19029" y="3170"/>
                </a:cubicBezTo>
                <a:cubicBezTo>
                  <a:pt x="18472" y="2697"/>
                  <a:pt x="17862" y="2356"/>
                  <a:pt x="17216" y="2172"/>
                </a:cubicBezTo>
                <a:lnTo>
                  <a:pt x="17035" y="899"/>
                </a:lnTo>
                <a:cubicBezTo>
                  <a:pt x="16526" y="519"/>
                  <a:pt x="15984" y="257"/>
                  <a:pt x="15427" y="121"/>
                </a:cubicBezTo>
                <a:cubicBezTo>
                  <a:pt x="14789" y="-35"/>
                  <a:pt x="14139" y="-23"/>
                  <a:pt x="13504" y="154"/>
                </a:cubicBezTo>
                <a:lnTo>
                  <a:pt x="12869" y="0"/>
                </a:lnTo>
                <a:close/>
                <a:moveTo>
                  <a:pt x="14624" y="1798"/>
                </a:moveTo>
                <a:cubicBezTo>
                  <a:pt x="15162" y="1808"/>
                  <a:pt x="15699" y="1859"/>
                  <a:pt x="16234" y="1952"/>
                </a:cubicBezTo>
                <a:cubicBezTo>
                  <a:pt x="15513" y="1954"/>
                  <a:pt x="14794" y="2035"/>
                  <a:pt x="14083" y="2193"/>
                </a:cubicBezTo>
                <a:cubicBezTo>
                  <a:pt x="13351" y="2357"/>
                  <a:pt x="12626" y="2603"/>
                  <a:pt x="11920" y="2961"/>
                </a:cubicBezTo>
                <a:cubicBezTo>
                  <a:pt x="11452" y="3199"/>
                  <a:pt x="10994" y="3485"/>
                  <a:pt x="10551" y="3817"/>
                </a:cubicBezTo>
                <a:lnTo>
                  <a:pt x="10085" y="4533"/>
                </a:lnTo>
                <a:cubicBezTo>
                  <a:pt x="9564" y="4691"/>
                  <a:pt x="9054" y="4922"/>
                  <a:pt x="8561" y="5224"/>
                </a:cubicBezTo>
                <a:cubicBezTo>
                  <a:pt x="8025" y="5554"/>
                  <a:pt x="7510" y="5966"/>
                  <a:pt x="7026" y="6455"/>
                </a:cubicBezTo>
                <a:cubicBezTo>
                  <a:pt x="6963" y="6731"/>
                  <a:pt x="6880" y="6996"/>
                  <a:pt x="6777" y="7242"/>
                </a:cubicBezTo>
                <a:cubicBezTo>
                  <a:pt x="6664" y="7516"/>
                  <a:pt x="6528" y="7766"/>
                  <a:pt x="6374" y="7985"/>
                </a:cubicBezTo>
                <a:cubicBezTo>
                  <a:pt x="7889" y="6865"/>
                  <a:pt x="9492" y="6065"/>
                  <a:pt x="11143" y="5606"/>
                </a:cubicBezTo>
                <a:cubicBezTo>
                  <a:pt x="12315" y="5280"/>
                  <a:pt x="13513" y="5130"/>
                  <a:pt x="14691" y="5148"/>
                </a:cubicBezTo>
                <a:cubicBezTo>
                  <a:pt x="15838" y="5165"/>
                  <a:pt x="16981" y="5345"/>
                  <a:pt x="18063" y="5996"/>
                </a:cubicBezTo>
                <a:cubicBezTo>
                  <a:pt x="19023" y="6574"/>
                  <a:pt x="19879" y="7503"/>
                  <a:pt x="20558" y="8706"/>
                </a:cubicBezTo>
                <a:cubicBezTo>
                  <a:pt x="20507" y="9684"/>
                  <a:pt x="20358" y="10644"/>
                  <a:pt x="20117" y="11550"/>
                </a:cubicBezTo>
                <a:cubicBezTo>
                  <a:pt x="19828" y="12639"/>
                  <a:pt x="19410" y="13635"/>
                  <a:pt x="18875" y="14469"/>
                </a:cubicBezTo>
                <a:cubicBezTo>
                  <a:pt x="18150" y="15598"/>
                  <a:pt x="17244" y="16384"/>
                  <a:pt x="16303" y="17014"/>
                </a:cubicBezTo>
                <a:cubicBezTo>
                  <a:pt x="14833" y="17997"/>
                  <a:pt x="13279" y="18609"/>
                  <a:pt x="11711" y="19099"/>
                </a:cubicBezTo>
                <a:cubicBezTo>
                  <a:pt x="10645" y="19431"/>
                  <a:pt x="9576" y="19705"/>
                  <a:pt x="8503" y="19781"/>
                </a:cubicBezTo>
                <a:cubicBezTo>
                  <a:pt x="7334" y="19864"/>
                  <a:pt x="6155" y="19712"/>
                  <a:pt x="4993" y="19331"/>
                </a:cubicBezTo>
                <a:cubicBezTo>
                  <a:pt x="3678" y="18901"/>
                  <a:pt x="2654" y="18114"/>
                  <a:pt x="1687" y="16296"/>
                </a:cubicBezTo>
                <a:cubicBezTo>
                  <a:pt x="1400" y="15755"/>
                  <a:pt x="1333" y="15007"/>
                  <a:pt x="1307" y="14307"/>
                </a:cubicBezTo>
                <a:cubicBezTo>
                  <a:pt x="1245" y="12667"/>
                  <a:pt x="1696" y="11166"/>
                  <a:pt x="2223" y="9823"/>
                </a:cubicBezTo>
                <a:cubicBezTo>
                  <a:pt x="2677" y="8667"/>
                  <a:pt x="3211" y="7560"/>
                  <a:pt x="3919" y="6700"/>
                </a:cubicBezTo>
                <a:cubicBezTo>
                  <a:pt x="4593" y="5880"/>
                  <a:pt x="5370" y="5351"/>
                  <a:pt x="6151" y="4841"/>
                </a:cubicBezTo>
                <a:cubicBezTo>
                  <a:pt x="6884" y="4363"/>
                  <a:pt x="7629" y="3895"/>
                  <a:pt x="8380" y="3491"/>
                </a:cubicBezTo>
                <a:cubicBezTo>
                  <a:pt x="9875" y="2688"/>
                  <a:pt x="11425" y="2112"/>
                  <a:pt x="13011" y="1894"/>
                </a:cubicBezTo>
                <a:cubicBezTo>
                  <a:pt x="13548" y="1821"/>
                  <a:pt x="14086" y="1789"/>
                  <a:pt x="14624" y="1798"/>
                </a:cubicBezTo>
                <a:close/>
                <a:moveTo>
                  <a:pt x="17975" y="4371"/>
                </a:moveTo>
                <a:cubicBezTo>
                  <a:pt x="18398" y="4552"/>
                  <a:pt x="18800" y="4838"/>
                  <a:pt x="19166" y="5218"/>
                </a:cubicBezTo>
                <a:cubicBezTo>
                  <a:pt x="19474" y="5538"/>
                  <a:pt x="19753" y="5921"/>
                  <a:pt x="19995" y="6359"/>
                </a:cubicBezTo>
                <a:cubicBezTo>
                  <a:pt x="19654" y="5933"/>
                  <a:pt x="19297" y="5540"/>
                  <a:pt x="18925" y="5182"/>
                </a:cubicBezTo>
                <a:cubicBezTo>
                  <a:pt x="18618" y="4887"/>
                  <a:pt x="18300" y="4616"/>
                  <a:pt x="17975" y="4371"/>
                </a:cubicBezTo>
                <a:close/>
                <a:moveTo>
                  <a:pt x="20929" y="9454"/>
                </a:moveTo>
                <a:cubicBezTo>
                  <a:pt x="21149" y="10149"/>
                  <a:pt x="21236" y="10929"/>
                  <a:pt x="21182" y="11699"/>
                </a:cubicBezTo>
                <a:cubicBezTo>
                  <a:pt x="21111" y="12705"/>
                  <a:pt x="20818" y="13607"/>
                  <a:pt x="20430" y="14369"/>
                </a:cubicBezTo>
                <a:cubicBezTo>
                  <a:pt x="20056" y="15103"/>
                  <a:pt x="19585" y="15725"/>
                  <a:pt x="19034" y="16183"/>
                </a:cubicBezTo>
                <a:cubicBezTo>
                  <a:pt x="19579" y="15305"/>
                  <a:pt x="20022" y="14286"/>
                  <a:pt x="20344" y="13172"/>
                </a:cubicBezTo>
                <a:cubicBezTo>
                  <a:pt x="20682" y="11999"/>
                  <a:pt x="20881" y="10738"/>
                  <a:pt x="20929" y="9454"/>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 name="Text Box 3">
            <a:extLst>
              <a:ext uri="{FF2B5EF4-FFF2-40B4-BE49-F238E27FC236}">
                <a16:creationId xmlns:a16="http://schemas.microsoft.com/office/drawing/2014/main" id="{007D5A8D-239E-8243-A9E6-7121CB72F793}"/>
              </a:ext>
            </a:extLst>
          </p:cNvPr>
          <p:cNvSpPr txBox="1">
            <a:spLocks/>
          </p:cNvSpPr>
          <p:nvPr/>
        </p:nvSpPr>
        <p:spPr bwMode="auto">
          <a:xfrm>
            <a:off x="2194917" y="2159877"/>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Стандарт 802.11</a:t>
            </a:r>
            <a:r>
              <a:rPr lang="en-US" altLang="x-none" sz="8800" dirty="0" smtClean="0">
                <a:solidFill>
                  <a:schemeClr val="bg1"/>
                </a:solidFill>
                <a:latin typeface="Barlow Light" pitchFamily="2" charset="0"/>
                <a:ea typeface="Montserrat Semi" charset="0"/>
                <a:cs typeface="Montserrat Semi" charset="0"/>
                <a:sym typeface="Poppins Medium" charset="0"/>
              </a:rPr>
              <a:t>ad</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388" name="Rectangle 1">
            <a:extLst>
              <a:ext uri="{FF2B5EF4-FFF2-40B4-BE49-F238E27FC236}">
                <a16:creationId xmlns:a16="http://schemas.microsoft.com/office/drawing/2014/main" id="{5560FC2A-2DEC-6A45-AF17-89681D33DC74}"/>
              </a:ext>
            </a:extLst>
          </p:cNvPr>
          <p:cNvSpPr>
            <a:spLocks noChangeArrowheads="1"/>
          </p:cNvSpPr>
          <p:nvPr/>
        </p:nvSpPr>
        <p:spPr bwMode="auto">
          <a:xfrm>
            <a:off x="2184305" y="5627295"/>
            <a:ext cx="8837613" cy="548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Стандарт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802.11ad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стандарт беспроводной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связи, который используется для соединения устройств, находящихся в прямой видимости на относительно небольших дистанциях до 10 м. Основное отличие нового стандарта от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возможность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использования более высокого частотного диапазона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60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ГГц.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Устройства использующие данный стандарт более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просты в изготовлении по сравнению с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тем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же 802.11ac из-за более простой схемы модуляции и благодаря тому, что используется только 1 пространственный поток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(SISO вместо MIMO</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a:t>
            </a:r>
          </a:p>
        </p:txBody>
      </p:sp>
      <p:grpSp>
        <p:nvGrpSpPr>
          <p:cNvPr id="2" name="Группа 1">
            <a:extLst>
              <a:ext uri="{FF2B5EF4-FFF2-40B4-BE49-F238E27FC236}">
                <a16:creationId xmlns:a16="http://schemas.microsoft.com/office/drawing/2014/main" id="{A2B5D7E2-041F-9C47-934D-55824B4C7E47}"/>
              </a:ext>
            </a:extLst>
          </p:cNvPr>
          <p:cNvGrpSpPr/>
          <p:nvPr/>
        </p:nvGrpSpPr>
        <p:grpSpPr>
          <a:xfrm>
            <a:off x="12471841" y="9330335"/>
            <a:ext cx="10075903" cy="1728192"/>
            <a:chOff x="11764412" y="9018240"/>
            <a:chExt cx="10075903" cy="1728192"/>
          </a:xfrm>
        </p:grpSpPr>
        <p:cxnSp>
          <p:nvCxnSpPr>
            <p:cNvPr id="14" name="Прямая соединительная линия 13">
              <a:extLst>
                <a:ext uri="{FF2B5EF4-FFF2-40B4-BE49-F238E27FC236}">
                  <a16:creationId xmlns:a16="http://schemas.microsoft.com/office/drawing/2014/main" id="{4D62643D-67E0-4D42-8BD9-D22C14971DA8}"/>
                </a:ext>
              </a:extLst>
            </p:cNvPr>
            <p:cNvCxnSpPr/>
            <p:nvPr/>
          </p:nvCxnSpPr>
          <p:spPr bwMode="auto">
            <a:xfrm>
              <a:off x="15063549"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cxnSp>
          <p:nvCxnSpPr>
            <p:cNvPr id="15" name="Прямая соединительная линия 14">
              <a:extLst>
                <a:ext uri="{FF2B5EF4-FFF2-40B4-BE49-F238E27FC236}">
                  <a16:creationId xmlns:a16="http://schemas.microsoft.com/office/drawing/2014/main" id="{C740A885-EEDF-9444-9EC1-AC8967940772}"/>
                </a:ext>
              </a:extLst>
            </p:cNvPr>
            <p:cNvCxnSpPr/>
            <p:nvPr/>
          </p:nvCxnSpPr>
          <p:spPr bwMode="auto">
            <a:xfrm>
              <a:off x="18447167"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grpSp>
          <p:nvGrpSpPr>
            <p:cNvPr id="16" name="Группа 15">
              <a:extLst>
                <a:ext uri="{FF2B5EF4-FFF2-40B4-BE49-F238E27FC236}">
                  <a16:creationId xmlns:a16="http://schemas.microsoft.com/office/drawing/2014/main" id="{6C2C5B9E-B446-4D47-8950-7ACDD382774B}"/>
                </a:ext>
              </a:extLst>
            </p:cNvPr>
            <p:cNvGrpSpPr/>
            <p:nvPr/>
          </p:nvGrpSpPr>
          <p:grpSpPr>
            <a:xfrm>
              <a:off x="15063549" y="9018240"/>
              <a:ext cx="3383619" cy="1434063"/>
              <a:chOff x="4401905" y="9738320"/>
              <a:chExt cx="3383619" cy="1434063"/>
            </a:xfrm>
          </p:grpSpPr>
          <p:sp>
            <p:nvSpPr>
              <p:cNvPr id="17" name="Text Box 2">
                <a:extLst>
                  <a:ext uri="{FF2B5EF4-FFF2-40B4-BE49-F238E27FC236}">
                    <a16:creationId xmlns:a16="http://schemas.microsoft.com/office/drawing/2014/main" id="{25E8E224-68B2-BA46-9A61-3E316683D823}"/>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a:solidFill>
                      <a:schemeClr val="bg1"/>
                    </a:solidFill>
                    <a:latin typeface="Montserrat" charset="0"/>
                    <a:ea typeface="Montserrat" charset="0"/>
                    <a:cs typeface="Montserrat" charset="0"/>
                    <a:sym typeface="Poppins SemiBold" charset="0"/>
                  </a:rPr>
                  <a:t>Г</a:t>
                </a:r>
                <a:r>
                  <a:rPr lang="ru-RU" altLang="x-none" sz="1800" b="1" spc="300" dirty="0" smtClean="0">
                    <a:solidFill>
                      <a:schemeClr val="bg1"/>
                    </a:solidFill>
                    <a:latin typeface="Montserrat" charset="0"/>
                    <a:ea typeface="Montserrat" charset="0"/>
                    <a:cs typeface="Montserrat" charset="0"/>
                    <a:sym typeface="Poppins SemiBold" charset="0"/>
                  </a:rPr>
                  <a:t>бит/с</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18" name="Text Box 3">
                <a:extLst>
                  <a:ext uri="{FF2B5EF4-FFF2-40B4-BE49-F238E27FC236}">
                    <a16:creationId xmlns:a16="http://schemas.microsoft.com/office/drawing/2014/main" id="{34F3D346-4A7B-4D46-828A-DD80C9949154}"/>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до 6</a:t>
                </a:r>
                <a:r>
                  <a:rPr lang="en-US" altLang="x-none" sz="5400" dirty="0" smtClean="0">
                    <a:solidFill>
                      <a:schemeClr val="bg1"/>
                    </a:solidFill>
                    <a:latin typeface="Montserrat" pitchFamily="2" charset="0"/>
                    <a:ea typeface="Montserrat Semi" charset="0"/>
                    <a:cs typeface="Montserrat Semi" charset="0"/>
                    <a:sym typeface="Poppins Medium" charset="0"/>
                  </a:rPr>
                  <a:t>,7</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19" name="Группа 18">
              <a:extLst>
                <a:ext uri="{FF2B5EF4-FFF2-40B4-BE49-F238E27FC236}">
                  <a16:creationId xmlns:a16="http://schemas.microsoft.com/office/drawing/2014/main" id="{6E7B84DE-DDA5-7142-A895-9DA1D80AC5C3}"/>
                </a:ext>
              </a:extLst>
            </p:cNvPr>
            <p:cNvGrpSpPr/>
            <p:nvPr/>
          </p:nvGrpSpPr>
          <p:grpSpPr>
            <a:xfrm>
              <a:off x="18456696" y="9018240"/>
              <a:ext cx="3383619" cy="1434063"/>
              <a:chOff x="4401905" y="9738320"/>
              <a:chExt cx="3383619" cy="1434063"/>
            </a:xfrm>
          </p:grpSpPr>
          <p:sp>
            <p:nvSpPr>
              <p:cNvPr id="20" name="Text Box 2">
                <a:extLst>
                  <a:ext uri="{FF2B5EF4-FFF2-40B4-BE49-F238E27FC236}">
                    <a16:creationId xmlns:a16="http://schemas.microsoft.com/office/drawing/2014/main" id="{1D6D4256-1226-8D4D-9B5E-74168390F4D2}"/>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a:solidFill>
                      <a:schemeClr val="bg1"/>
                    </a:solidFill>
                    <a:latin typeface="Montserrat" charset="0"/>
                    <a:ea typeface="Montserrat" charset="0"/>
                    <a:cs typeface="Montserrat" charset="0"/>
                    <a:sym typeface="Poppins SemiBold" charset="0"/>
                  </a:rPr>
                  <a:t>Г</a:t>
                </a:r>
                <a:r>
                  <a:rPr lang="ru-RU" altLang="x-none" sz="1800" b="1" spc="300" dirty="0" smtClean="0">
                    <a:solidFill>
                      <a:schemeClr val="bg1"/>
                    </a:solidFill>
                    <a:latin typeface="Montserrat" charset="0"/>
                    <a:ea typeface="Montserrat" charset="0"/>
                    <a:cs typeface="Montserrat" charset="0"/>
                    <a:sym typeface="Poppins SemiBold" charset="0"/>
                  </a:rPr>
                  <a:t>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1" name="Text Box 3">
                <a:extLst>
                  <a:ext uri="{FF2B5EF4-FFF2-40B4-BE49-F238E27FC236}">
                    <a16:creationId xmlns:a16="http://schemas.microsoft.com/office/drawing/2014/main" id="{4ACF5679-D535-DC49-A983-13809DDCC503}"/>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5400" dirty="0" smtClean="0">
                    <a:solidFill>
                      <a:schemeClr val="bg1"/>
                    </a:solidFill>
                    <a:latin typeface="Montserrat" pitchFamily="2" charset="0"/>
                    <a:ea typeface="Montserrat Semi" charset="0"/>
                    <a:cs typeface="Montserrat Semi" charset="0"/>
                    <a:sym typeface="Poppins Medium" charset="0"/>
                  </a:rPr>
                  <a:t>60</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22" name="Группа 21">
              <a:extLst>
                <a:ext uri="{FF2B5EF4-FFF2-40B4-BE49-F238E27FC236}">
                  <a16:creationId xmlns:a16="http://schemas.microsoft.com/office/drawing/2014/main" id="{7CED206B-6AF9-F344-B70B-8F96AC4473F0}"/>
                </a:ext>
              </a:extLst>
            </p:cNvPr>
            <p:cNvGrpSpPr/>
            <p:nvPr/>
          </p:nvGrpSpPr>
          <p:grpSpPr>
            <a:xfrm>
              <a:off x="11764412" y="9018240"/>
              <a:ext cx="3383619" cy="1434063"/>
              <a:chOff x="4401905" y="9738320"/>
              <a:chExt cx="3383619" cy="1434063"/>
            </a:xfrm>
          </p:grpSpPr>
          <p:sp>
            <p:nvSpPr>
              <p:cNvPr id="23" name="Text Box 2">
                <a:extLst>
                  <a:ext uri="{FF2B5EF4-FFF2-40B4-BE49-F238E27FC236}">
                    <a16:creationId xmlns:a16="http://schemas.microsoft.com/office/drawing/2014/main" id="{CDBCA968-A1D2-2A49-80FC-44CB3622EA9D}"/>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a:solidFill>
                      <a:schemeClr val="bg1"/>
                    </a:solidFill>
                    <a:latin typeface="Montserrat" charset="0"/>
                    <a:ea typeface="Montserrat" charset="0"/>
                    <a:cs typeface="Montserrat" charset="0"/>
                    <a:sym typeface="Poppins SemiBold" charset="0"/>
                  </a:rPr>
                  <a:t>Г</a:t>
                </a:r>
                <a:r>
                  <a:rPr lang="ru-RU" altLang="x-none" sz="1800" b="1" spc="300" dirty="0" smtClean="0">
                    <a:solidFill>
                      <a:schemeClr val="bg1"/>
                    </a:solidFill>
                    <a:latin typeface="Montserrat" charset="0"/>
                    <a:ea typeface="Montserrat" charset="0"/>
                    <a:cs typeface="Montserrat" charset="0"/>
                    <a:sym typeface="Poppins SemiBold" charset="0"/>
                  </a:rPr>
                  <a:t>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4" name="Text Box 3">
                <a:extLst>
                  <a:ext uri="{FF2B5EF4-FFF2-40B4-BE49-F238E27FC236}">
                    <a16:creationId xmlns:a16="http://schemas.microsoft.com/office/drawing/2014/main" id="{FCD1B332-97C8-AF41-9904-EF761505D392}"/>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2,</a:t>
                </a:r>
                <a:r>
                  <a:rPr lang="en-US" altLang="x-none" sz="5400" dirty="0" smtClean="0">
                    <a:solidFill>
                      <a:schemeClr val="bg1"/>
                    </a:solidFill>
                    <a:latin typeface="Montserrat" pitchFamily="2" charset="0"/>
                    <a:ea typeface="Montserrat Semi" charset="0"/>
                    <a:cs typeface="Montserrat Semi" charset="0"/>
                    <a:sym typeface="Poppins Medium" charset="0"/>
                  </a:rPr>
                  <a:t>16</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grpSp>
        <p:nvGrpSpPr>
          <p:cNvPr id="25" name="Группа 24">
            <a:extLst>
              <a:ext uri="{FF2B5EF4-FFF2-40B4-BE49-F238E27FC236}">
                <a16:creationId xmlns:a16="http://schemas.microsoft.com/office/drawing/2014/main" id="{9284CF21-40D2-D545-8C27-D6BC0FC10694}"/>
              </a:ext>
            </a:extLst>
          </p:cNvPr>
          <p:cNvGrpSpPr/>
          <p:nvPr/>
        </p:nvGrpSpPr>
        <p:grpSpPr>
          <a:xfrm>
            <a:off x="1445052" y="661096"/>
            <a:ext cx="6662154" cy="1244401"/>
            <a:chOff x="1797513" y="1000371"/>
            <a:chExt cx="6662154" cy="1244401"/>
          </a:xfrm>
        </p:grpSpPr>
        <p:sp>
          <p:nvSpPr>
            <p:cNvPr id="27"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sp>
        <p:nvSpPr>
          <p:cNvPr id="4" name="Номер слайда 3"/>
          <p:cNvSpPr>
            <a:spLocks noGrp="1"/>
          </p:cNvSpPr>
          <p:nvPr>
            <p:ph type="sldNum" sz="quarter" idx="19"/>
          </p:nvPr>
        </p:nvSpPr>
        <p:spPr/>
        <p:txBody>
          <a:bodyPr/>
          <a:lstStyle/>
          <a:p>
            <a:pPr>
              <a:defRPr/>
            </a:pPr>
            <a:fld id="{495FC7DF-7707-9845-8231-4E91938DA915}" type="slidenum">
              <a:rPr lang="x-none" altLang="x-none" smtClean="0"/>
              <a:pPr>
                <a:defRPr/>
              </a:pPr>
              <a:t>47</a:t>
            </a:fld>
            <a:endParaRPr lang="x-none" altLang="x-none"/>
          </a:p>
        </p:txBody>
      </p:sp>
    </p:spTree>
    <p:extLst>
      <p:ext uri="{BB962C8B-B14F-4D97-AF65-F5344CB8AC3E}">
        <p14:creationId xmlns:p14="http://schemas.microsoft.com/office/powerpoint/2010/main" val="30531794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Фигура">
            <a:extLst>
              <a:ext uri="{FF2B5EF4-FFF2-40B4-BE49-F238E27FC236}">
                <a16:creationId xmlns:a16="http://schemas.microsoft.com/office/drawing/2014/main" id="{CDDC1C74-1471-7F4F-91A6-31589262BE04}"/>
              </a:ext>
            </a:extLst>
          </p:cNvPr>
          <p:cNvSpPr/>
          <p:nvPr/>
        </p:nvSpPr>
        <p:spPr>
          <a:xfrm>
            <a:off x="14938668" y="8370168"/>
            <a:ext cx="5030196" cy="3226600"/>
          </a:xfrm>
          <a:custGeom>
            <a:avLst/>
            <a:gdLst/>
            <a:ahLst/>
            <a:cxnLst>
              <a:cxn ang="0">
                <a:pos x="wd2" y="hd2"/>
              </a:cxn>
              <a:cxn ang="5400000">
                <a:pos x="wd2" y="hd2"/>
              </a:cxn>
              <a:cxn ang="10800000">
                <a:pos x="wd2" y="hd2"/>
              </a:cxn>
              <a:cxn ang="16200000">
                <a:pos x="wd2" y="hd2"/>
              </a:cxn>
            </a:cxnLst>
            <a:rect l="0" t="0" r="r" b="b"/>
            <a:pathLst>
              <a:path w="21544" h="21516" extrusionOk="0">
                <a:moveTo>
                  <a:pt x="12869" y="0"/>
                </a:moveTo>
                <a:cubicBezTo>
                  <a:pt x="12281" y="77"/>
                  <a:pt x="11705" y="194"/>
                  <a:pt x="11128" y="354"/>
                </a:cubicBezTo>
                <a:cubicBezTo>
                  <a:pt x="10505" y="526"/>
                  <a:pt x="9881" y="748"/>
                  <a:pt x="9265" y="980"/>
                </a:cubicBezTo>
                <a:cubicBezTo>
                  <a:pt x="7877" y="1503"/>
                  <a:pt x="6484" y="2089"/>
                  <a:pt x="5237" y="3191"/>
                </a:cubicBezTo>
                <a:cubicBezTo>
                  <a:pt x="4586" y="3766"/>
                  <a:pt x="3987" y="4472"/>
                  <a:pt x="3389" y="5159"/>
                </a:cubicBezTo>
                <a:cubicBezTo>
                  <a:pt x="2732" y="5914"/>
                  <a:pt x="2065" y="6661"/>
                  <a:pt x="1547" y="7654"/>
                </a:cubicBezTo>
                <a:cubicBezTo>
                  <a:pt x="1095" y="8520"/>
                  <a:pt x="782" y="9525"/>
                  <a:pt x="525" y="10546"/>
                </a:cubicBezTo>
                <a:cubicBezTo>
                  <a:pt x="256" y="11612"/>
                  <a:pt x="42" y="12724"/>
                  <a:pt x="6" y="13885"/>
                </a:cubicBezTo>
                <a:cubicBezTo>
                  <a:pt x="-37" y="15238"/>
                  <a:pt x="161" y="16557"/>
                  <a:pt x="528" y="17742"/>
                </a:cubicBezTo>
                <a:cubicBezTo>
                  <a:pt x="868" y="18842"/>
                  <a:pt x="1355" y="19837"/>
                  <a:pt x="1972" y="20648"/>
                </a:cubicBezTo>
                <a:cubicBezTo>
                  <a:pt x="2053" y="20813"/>
                  <a:pt x="2209" y="20830"/>
                  <a:pt x="2304" y="20684"/>
                </a:cubicBezTo>
                <a:cubicBezTo>
                  <a:pt x="2394" y="20546"/>
                  <a:pt x="2391" y="20318"/>
                  <a:pt x="2297" y="20186"/>
                </a:cubicBezTo>
                <a:cubicBezTo>
                  <a:pt x="1843" y="19512"/>
                  <a:pt x="1452" y="18762"/>
                  <a:pt x="1127" y="17956"/>
                </a:cubicBezTo>
                <a:cubicBezTo>
                  <a:pt x="781" y="17098"/>
                  <a:pt x="499" y="16149"/>
                  <a:pt x="443" y="15107"/>
                </a:cubicBezTo>
                <a:cubicBezTo>
                  <a:pt x="394" y="14180"/>
                  <a:pt x="535" y="13252"/>
                  <a:pt x="847" y="12460"/>
                </a:cubicBezTo>
                <a:cubicBezTo>
                  <a:pt x="786" y="13902"/>
                  <a:pt x="975" y="15345"/>
                  <a:pt x="1396" y="16634"/>
                </a:cubicBezTo>
                <a:cubicBezTo>
                  <a:pt x="1771" y="17786"/>
                  <a:pt x="2321" y="18780"/>
                  <a:pt x="2996" y="19531"/>
                </a:cubicBezTo>
                <a:lnTo>
                  <a:pt x="3078" y="21257"/>
                </a:lnTo>
                <a:cubicBezTo>
                  <a:pt x="3858" y="21206"/>
                  <a:pt x="4639" y="21211"/>
                  <a:pt x="5419" y="21272"/>
                </a:cubicBezTo>
                <a:cubicBezTo>
                  <a:pt x="6210" y="21333"/>
                  <a:pt x="6998" y="21451"/>
                  <a:pt x="7789" y="21495"/>
                </a:cubicBezTo>
                <a:cubicBezTo>
                  <a:pt x="9022" y="21565"/>
                  <a:pt x="10255" y="21457"/>
                  <a:pt x="11471" y="21188"/>
                </a:cubicBezTo>
                <a:cubicBezTo>
                  <a:pt x="12667" y="20924"/>
                  <a:pt x="13847" y="20505"/>
                  <a:pt x="15016" y="20004"/>
                </a:cubicBezTo>
                <a:cubicBezTo>
                  <a:pt x="16177" y="19506"/>
                  <a:pt x="17324" y="18928"/>
                  <a:pt x="18405" y="18117"/>
                </a:cubicBezTo>
                <a:cubicBezTo>
                  <a:pt x="19352" y="17407"/>
                  <a:pt x="20257" y="16499"/>
                  <a:pt x="20846" y="15134"/>
                </a:cubicBezTo>
                <a:cubicBezTo>
                  <a:pt x="21341" y="13984"/>
                  <a:pt x="21563" y="12609"/>
                  <a:pt x="21543" y="11224"/>
                </a:cubicBezTo>
                <a:cubicBezTo>
                  <a:pt x="21524" y="9946"/>
                  <a:pt x="21301" y="8696"/>
                  <a:pt x="20893" y="7587"/>
                </a:cubicBezTo>
                <a:cubicBezTo>
                  <a:pt x="20919" y="6795"/>
                  <a:pt x="20798" y="6008"/>
                  <a:pt x="20544" y="5320"/>
                </a:cubicBezTo>
                <a:cubicBezTo>
                  <a:pt x="20190" y="4362"/>
                  <a:pt x="19630" y="3680"/>
                  <a:pt x="19029" y="3170"/>
                </a:cubicBezTo>
                <a:cubicBezTo>
                  <a:pt x="18472" y="2697"/>
                  <a:pt x="17862" y="2356"/>
                  <a:pt x="17216" y="2172"/>
                </a:cubicBezTo>
                <a:lnTo>
                  <a:pt x="17035" y="899"/>
                </a:lnTo>
                <a:cubicBezTo>
                  <a:pt x="16526" y="519"/>
                  <a:pt x="15984" y="257"/>
                  <a:pt x="15427" y="121"/>
                </a:cubicBezTo>
                <a:cubicBezTo>
                  <a:pt x="14789" y="-35"/>
                  <a:pt x="14139" y="-23"/>
                  <a:pt x="13504" y="154"/>
                </a:cubicBezTo>
                <a:lnTo>
                  <a:pt x="12869" y="0"/>
                </a:lnTo>
                <a:close/>
                <a:moveTo>
                  <a:pt x="14624" y="1798"/>
                </a:moveTo>
                <a:cubicBezTo>
                  <a:pt x="15162" y="1808"/>
                  <a:pt x="15699" y="1859"/>
                  <a:pt x="16234" y="1952"/>
                </a:cubicBezTo>
                <a:cubicBezTo>
                  <a:pt x="15513" y="1954"/>
                  <a:pt x="14794" y="2035"/>
                  <a:pt x="14083" y="2193"/>
                </a:cubicBezTo>
                <a:cubicBezTo>
                  <a:pt x="13351" y="2357"/>
                  <a:pt x="12626" y="2603"/>
                  <a:pt x="11920" y="2961"/>
                </a:cubicBezTo>
                <a:cubicBezTo>
                  <a:pt x="11452" y="3199"/>
                  <a:pt x="10994" y="3485"/>
                  <a:pt x="10551" y="3817"/>
                </a:cubicBezTo>
                <a:lnTo>
                  <a:pt x="10085" y="4533"/>
                </a:lnTo>
                <a:cubicBezTo>
                  <a:pt x="9564" y="4691"/>
                  <a:pt x="9054" y="4922"/>
                  <a:pt x="8561" y="5224"/>
                </a:cubicBezTo>
                <a:cubicBezTo>
                  <a:pt x="8025" y="5554"/>
                  <a:pt x="7510" y="5966"/>
                  <a:pt x="7026" y="6455"/>
                </a:cubicBezTo>
                <a:cubicBezTo>
                  <a:pt x="6963" y="6731"/>
                  <a:pt x="6880" y="6996"/>
                  <a:pt x="6777" y="7242"/>
                </a:cubicBezTo>
                <a:cubicBezTo>
                  <a:pt x="6664" y="7516"/>
                  <a:pt x="6528" y="7766"/>
                  <a:pt x="6374" y="7985"/>
                </a:cubicBezTo>
                <a:cubicBezTo>
                  <a:pt x="7889" y="6865"/>
                  <a:pt x="9492" y="6065"/>
                  <a:pt x="11143" y="5606"/>
                </a:cubicBezTo>
                <a:cubicBezTo>
                  <a:pt x="12315" y="5280"/>
                  <a:pt x="13513" y="5130"/>
                  <a:pt x="14691" y="5148"/>
                </a:cubicBezTo>
                <a:cubicBezTo>
                  <a:pt x="15838" y="5165"/>
                  <a:pt x="16981" y="5345"/>
                  <a:pt x="18063" y="5996"/>
                </a:cubicBezTo>
                <a:cubicBezTo>
                  <a:pt x="19023" y="6574"/>
                  <a:pt x="19879" y="7503"/>
                  <a:pt x="20558" y="8706"/>
                </a:cubicBezTo>
                <a:cubicBezTo>
                  <a:pt x="20507" y="9684"/>
                  <a:pt x="20358" y="10644"/>
                  <a:pt x="20117" y="11550"/>
                </a:cubicBezTo>
                <a:cubicBezTo>
                  <a:pt x="19828" y="12639"/>
                  <a:pt x="19410" y="13635"/>
                  <a:pt x="18875" y="14469"/>
                </a:cubicBezTo>
                <a:cubicBezTo>
                  <a:pt x="18150" y="15598"/>
                  <a:pt x="17244" y="16384"/>
                  <a:pt x="16303" y="17014"/>
                </a:cubicBezTo>
                <a:cubicBezTo>
                  <a:pt x="14833" y="17997"/>
                  <a:pt x="13279" y="18609"/>
                  <a:pt x="11711" y="19099"/>
                </a:cubicBezTo>
                <a:cubicBezTo>
                  <a:pt x="10645" y="19431"/>
                  <a:pt x="9576" y="19705"/>
                  <a:pt x="8503" y="19781"/>
                </a:cubicBezTo>
                <a:cubicBezTo>
                  <a:pt x="7334" y="19864"/>
                  <a:pt x="6155" y="19712"/>
                  <a:pt x="4993" y="19331"/>
                </a:cubicBezTo>
                <a:cubicBezTo>
                  <a:pt x="3678" y="18901"/>
                  <a:pt x="2654" y="18114"/>
                  <a:pt x="1687" y="16296"/>
                </a:cubicBezTo>
                <a:cubicBezTo>
                  <a:pt x="1400" y="15755"/>
                  <a:pt x="1333" y="15007"/>
                  <a:pt x="1307" y="14307"/>
                </a:cubicBezTo>
                <a:cubicBezTo>
                  <a:pt x="1245" y="12667"/>
                  <a:pt x="1696" y="11166"/>
                  <a:pt x="2223" y="9823"/>
                </a:cubicBezTo>
                <a:cubicBezTo>
                  <a:pt x="2677" y="8667"/>
                  <a:pt x="3211" y="7560"/>
                  <a:pt x="3919" y="6700"/>
                </a:cubicBezTo>
                <a:cubicBezTo>
                  <a:pt x="4593" y="5880"/>
                  <a:pt x="5370" y="5351"/>
                  <a:pt x="6151" y="4841"/>
                </a:cubicBezTo>
                <a:cubicBezTo>
                  <a:pt x="6884" y="4363"/>
                  <a:pt x="7629" y="3895"/>
                  <a:pt x="8380" y="3491"/>
                </a:cubicBezTo>
                <a:cubicBezTo>
                  <a:pt x="9875" y="2688"/>
                  <a:pt x="11425" y="2112"/>
                  <a:pt x="13011" y="1894"/>
                </a:cubicBezTo>
                <a:cubicBezTo>
                  <a:pt x="13548" y="1821"/>
                  <a:pt x="14086" y="1789"/>
                  <a:pt x="14624" y="1798"/>
                </a:cubicBezTo>
                <a:close/>
                <a:moveTo>
                  <a:pt x="17975" y="4371"/>
                </a:moveTo>
                <a:cubicBezTo>
                  <a:pt x="18398" y="4552"/>
                  <a:pt x="18800" y="4838"/>
                  <a:pt x="19166" y="5218"/>
                </a:cubicBezTo>
                <a:cubicBezTo>
                  <a:pt x="19474" y="5538"/>
                  <a:pt x="19753" y="5921"/>
                  <a:pt x="19995" y="6359"/>
                </a:cubicBezTo>
                <a:cubicBezTo>
                  <a:pt x="19654" y="5933"/>
                  <a:pt x="19297" y="5540"/>
                  <a:pt x="18925" y="5182"/>
                </a:cubicBezTo>
                <a:cubicBezTo>
                  <a:pt x="18618" y="4887"/>
                  <a:pt x="18300" y="4616"/>
                  <a:pt x="17975" y="4371"/>
                </a:cubicBezTo>
                <a:close/>
                <a:moveTo>
                  <a:pt x="20929" y="9454"/>
                </a:moveTo>
                <a:cubicBezTo>
                  <a:pt x="21149" y="10149"/>
                  <a:pt x="21236" y="10929"/>
                  <a:pt x="21182" y="11699"/>
                </a:cubicBezTo>
                <a:cubicBezTo>
                  <a:pt x="21111" y="12705"/>
                  <a:pt x="20818" y="13607"/>
                  <a:pt x="20430" y="14369"/>
                </a:cubicBezTo>
                <a:cubicBezTo>
                  <a:pt x="20056" y="15103"/>
                  <a:pt x="19585" y="15725"/>
                  <a:pt x="19034" y="16183"/>
                </a:cubicBezTo>
                <a:cubicBezTo>
                  <a:pt x="19579" y="15305"/>
                  <a:pt x="20022" y="14286"/>
                  <a:pt x="20344" y="13172"/>
                </a:cubicBezTo>
                <a:cubicBezTo>
                  <a:pt x="20682" y="11999"/>
                  <a:pt x="20881" y="10738"/>
                  <a:pt x="20929" y="9454"/>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 name="Text Box 3">
            <a:extLst>
              <a:ext uri="{FF2B5EF4-FFF2-40B4-BE49-F238E27FC236}">
                <a16:creationId xmlns:a16="http://schemas.microsoft.com/office/drawing/2014/main" id="{007D5A8D-239E-8243-A9E6-7121CB72F793}"/>
              </a:ext>
            </a:extLst>
          </p:cNvPr>
          <p:cNvSpPr txBox="1">
            <a:spLocks/>
          </p:cNvSpPr>
          <p:nvPr/>
        </p:nvSpPr>
        <p:spPr bwMode="auto">
          <a:xfrm>
            <a:off x="2195686" y="2159877"/>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Стандарт 802.11</a:t>
            </a:r>
            <a:r>
              <a:rPr lang="en-US" altLang="x-none" sz="8800" dirty="0" smtClean="0">
                <a:solidFill>
                  <a:schemeClr val="bg1"/>
                </a:solidFill>
                <a:latin typeface="Barlow Light" pitchFamily="2" charset="0"/>
                <a:ea typeface="Montserrat Semi" charset="0"/>
                <a:cs typeface="Montserrat Semi" charset="0"/>
                <a:sym typeface="Poppins Medium" charset="0"/>
              </a:rPr>
              <a:t>ac</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388" name="Rectangle 1">
            <a:extLst>
              <a:ext uri="{FF2B5EF4-FFF2-40B4-BE49-F238E27FC236}">
                <a16:creationId xmlns:a16="http://schemas.microsoft.com/office/drawing/2014/main" id="{5560FC2A-2DEC-6A45-AF17-89681D33DC74}"/>
              </a:ext>
            </a:extLst>
          </p:cNvPr>
          <p:cNvSpPr>
            <a:spLocks noChangeArrowheads="1"/>
          </p:cNvSpPr>
          <p:nvPr/>
        </p:nvSpPr>
        <p:spPr bwMode="auto">
          <a:xfrm>
            <a:off x="2185074" y="5627295"/>
            <a:ext cx="8837613"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Стандарт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802.11ac — стандарт беспроводных локальных сетей, работающий в диапазоне частот 5 ГГц. Обратно совместим с IEEE 802.11n.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то время, как стандарт 802.11n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поддерживает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до 4 пространственных потоков, и ширину канала до 40МГц, 802.11aс может использовать 8 каналов, и ширину до 80МГц, а их комбинирование может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выдать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160МГц. Чтобы повысить пропускную способность еще больше, 802.11ac также представил модуляцию 256-QAM (по сравнению с 64-QAM в 802.11n).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Также стандарт 802.11ac вводит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стандартизированное формирование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луча, которое отсутствовало у</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802.11n.</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 name="Группа 1">
            <a:extLst>
              <a:ext uri="{FF2B5EF4-FFF2-40B4-BE49-F238E27FC236}">
                <a16:creationId xmlns:a16="http://schemas.microsoft.com/office/drawing/2014/main" id="{A2B5D7E2-041F-9C47-934D-55824B4C7E47}"/>
              </a:ext>
            </a:extLst>
          </p:cNvPr>
          <p:cNvGrpSpPr/>
          <p:nvPr/>
        </p:nvGrpSpPr>
        <p:grpSpPr>
          <a:xfrm>
            <a:off x="12471841" y="9330335"/>
            <a:ext cx="10075903" cy="1728192"/>
            <a:chOff x="11764412" y="9018240"/>
            <a:chExt cx="10075903" cy="1728192"/>
          </a:xfrm>
        </p:grpSpPr>
        <p:cxnSp>
          <p:nvCxnSpPr>
            <p:cNvPr id="14" name="Прямая соединительная линия 13">
              <a:extLst>
                <a:ext uri="{FF2B5EF4-FFF2-40B4-BE49-F238E27FC236}">
                  <a16:creationId xmlns:a16="http://schemas.microsoft.com/office/drawing/2014/main" id="{4D62643D-67E0-4D42-8BD9-D22C14971DA8}"/>
                </a:ext>
              </a:extLst>
            </p:cNvPr>
            <p:cNvCxnSpPr/>
            <p:nvPr/>
          </p:nvCxnSpPr>
          <p:spPr bwMode="auto">
            <a:xfrm>
              <a:off x="15063549"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cxnSp>
          <p:nvCxnSpPr>
            <p:cNvPr id="15" name="Прямая соединительная линия 14">
              <a:extLst>
                <a:ext uri="{FF2B5EF4-FFF2-40B4-BE49-F238E27FC236}">
                  <a16:creationId xmlns:a16="http://schemas.microsoft.com/office/drawing/2014/main" id="{C740A885-EEDF-9444-9EC1-AC8967940772}"/>
                </a:ext>
              </a:extLst>
            </p:cNvPr>
            <p:cNvCxnSpPr/>
            <p:nvPr/>
          </p:nvCxnSpPr>
          <p:spPr bwMode="auto">
            <a:xfrm>
              <a:off x="18447167"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grpSp>
          <p:nvGrpSpPr>
            <p:cNvPr id="16" name="Группа 15">
              <a:extLst>
                <a:ext uri="{FF2B5EF4-FFF2-40B4-BE49-F238E27FC236}">
                  <a16:creationId xmlns:a16="http://schemas.microsoft.com/office/drawing/2014/main" id="{6C2C5B9E-B446-4D47-8950-7ACDD382774B}"/>
                </a:ext>
              </a:extLst>
            </p:cNvPr>
            <p:cNvGrpSpPr/>
            <p:nvPr/>
          </p:nvGrpSpPr>
          <p:grpSpPr>
            <a:xfrm>
              <a:off x="15063549" y="9018240"/>
              <a:ext cx="3383619" cy="1434063"/>
              <a:chOff x="4401905" y="9738320"/>
              <a:chExt cx="3383619" cy="1434063"/>
            </a:xfrm>
          </p:grpSpPr>
          <p:sp>
            <p:nvSpPr>
              <p:cNvPr id="17" name="Text Box 2">
                <a:extLst>
                  <a:ext uri="{FF2B5EF4-FFF2-40B4-BE49-F238E27FC236}">
                    <a16:creationId xmlns:a16="http://schemas.microsoft.com/office/drawing/2014/main" id="{25E8E224-68B2-BA46-9A61-3E316683D823}"/>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a:solidFill>
                      <a:schemeClr val="bg1"/>
                    </a:solidFill>
                    <a:latin typeface="Montserrat" charset="0"/>
                    <a:ea typeface="Montserrat" charset="0"/>
                    <a:cs typeface="Montserrat" charset="0"/>
                    <a:sym typeface="Poppins SemiBold" charset="0"/>
                  </a:rPr>
                  <a:t>Г</a:t>
                </a:r>
                <a:r>
                  <a:rPr lang="ru-RU" altLang="x-none" sz="1800" b="1" spc="300" dirty="0" smtClean="0">
                    <a:solidFill>
                      <a:schemeClr val="bg1"/>
                    </a:solidFill>
                    <a:latin typeface="Montserrat" charset="0"/>
                    <a:ea typeface="Montserrat" charset="0"/>
                    <a:cs typeface="Montserrat" charset="0"/>
                    <a:sym typeface="Poppins SemiBold" charset="0"/>
                  </a:rPr>
                  <a:t>бит/с</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18" name="Text Box 3">
                <a:extLst>
                  <a:ext uri="{FF2B5EF4-FFF2-40B4-BE49-F238E27FC236}">
                    <a16:creationId xmlns:a16="http://schemas.microsoft.com/office/drawing/2014/main" id="{34F3D346-4A7B-4D46-828A-DD80C9949154}"/>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до </a:t>
                </a:r>
                <a:r>
                  <a:rPr lang="en-US" altLang="x-none" sz="5400" dirty="0" smtClean="0">
                    <a:solidFill>
                      <a:schemeClr val="bg1"/>
                    </a:solidFill>
                    <a:latin typeface="Montserrat" pitchFamily="2" charset="0"/>
                    <a:ea typeface="Montserrat Semi" charset="0"/>
                    <a:cs typeface="Montserrat Semi" charset="0"/>
                    <a:sym typeface="Poppins Medium" charset="0"/>
                  </a:rPr>
                  <a:t>3,38</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19" name="Группа 18">
              <a:extLst>
                <a:ext uri="{FF2B5EF4-FFF2-40B4-BE49-F238E27FC236}">
                  <a16:creationId xmlns:a16="http://schemas.microsoft.com/office/drawing/2014/main" id="{6E7B84DE-DDA5-7142-A895-9DA1D80AC5C3}"/>
                </a:ext>
              </a:extLst>
            </p:cNvPr>
            <p:cNvGrpSpPr/>
            <p:nvPr/>
          </p:nvGrpSpPr>
          <p:grpSpPr>
            <a:xfrm>
              <a:off x="18456696" y="9018240"/>
              <a:ext cx="3383619" cy="1434063"/>
              <a:chOff x="4401905" y="9738320"/>
              <a:chExt cx="3383619" cy="1434063"/>
            </a:xfrm>
          </p:grpSpPr>
          <p:sp>
            <p:nvSpPr>
              <p:cNvPr id="20" name="Text Box 2">
                <a:extLst>
                  <a:ext uri="{FF2B5EF4-FFF2-40B4-BE49-F238E27FC236}">
                    <a16:creationId xmlns:a16="http://schemas.microsoft.com/office/drawing/2014/main" id="{1D6D4256-1226-8D4D-9B5E-74168390F4D2}"/>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a:solidFill>
                      <a:schemeClr val="bg1"/>
                    </a:solidFill>
                    <a:latin typeface="Montserrat" charset="0"/>
                    <a:ea typeface="Montserrat" charset="0"/>
                    <a:cs typeface="Montserrat" charset="0"/>
                    <a:sym typeface="Poppins SemiBold" charset="0"/>
                  </a:rPr>
                  <a:t>Г</a:t>
                </a:r>
                <a:r>
                  <a:rPr lang="ru-RU" altLang="x-none" sz="1800" b="1" spc="300" dirty="0" smtClean="0">
                    <a:solidFill>
                      <a:schemeClr val="bg1"/>
                    </a:solidFill>
                    <a:latin typeface="Montserrat" charset="0"/>
                    <a:ea typeface="Montserrat" charset="0"/>
                    <a:cs typeface="Montserrat" charset="0"/>
                    <a:sym typeface="Poppins SemiBold" charset="0"/>
                  </a:rPr>
                  <a:t>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1" name="Text Box 3">
                <a:extLst>
                  <a:ext uri="{FF2B5EF4-FFF2-40B4-BE49-F238E27FC236}">
                    <a16:creationId xmlns:a16="http://schemas.microsoft.com/office/drawing/2014/main" id="{4ACF5679-D535-DC49-A983-13809DDCC503}"/>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5</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22" name="Группа 21">
              <a:extLst>
                <a:ext uri="{FF2B5EF4-FFF2-40B4-BE49-F238E27FC236}">
                  <a16:creationId xmlns:a16="http://schemas.microsoft.com/office/drawing/2014/main" id="{7CED206B-6AF9-F344-B70B-8F96AC4473F0}"/>
                </a:ext>
              </a:extLst>
            </p:cNvPr>
            <p:cNvGrpSpPr/>
            <p:nvPr/>
          </p:nvGrpSpPr>
          <p:grpSpPr>
            <a:xfrm>
              <a:off x="11764412" y="9018240"/>
              <a:ext cx="3383619" cy="1434063"/>
              <a:chOff x="4401905" y="9738320"/>
              <a:chExt cx="3383619" cy="1434063"/>
            </a:xfrm>
          </p:grpSpPr>
          <p:sp>
            <p:nvSpPr>
              <p:cNvPr id="23" name="Text Box 2">
                <a:extLst>
                  <a:ext uri="{FF2B5EF4-FFF2-40B4-BE49-F238E27FC236}">
                    <a16:creationId xmlns:a16="http://schemas.microsoft.com/office/drawing/2014/main" id="{CDBCA968-A1D2-2A49-80FC-44CB3622EA9D}"/>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smtClean="0">
                    <a:solidFill>
                      <a:schemeClr val="bg1"/>
                    </a:solidFill>
                    <a:latin typeface="Montserrat" charset="0"/>
                    <a:ea typeface="Montserrat" charset="0"/>
                    <a:cs typeface="Montserrat" charset="0"/>
                    <a:sym typeface="Poppins SemiBold" charset="0"/>
                  </a:rPr>
                  <a:t>МГц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4" name="Text Box 3">
                <a:extLst>
                  <a:ext uri="{FF2B5EF4-FFF2-40B4-BE49-F238E27FC236}">
                    <a16:creationId xmlns:a16="http://schemas.microsoft.com/office/drawing/2014/main" id="{FCD1B332-97C8-AF41-9904-EF761505D392}"/>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20/</a:t>
                </a:r>
                <a:r>
                  <a:rPr lang="en-US" altLang="x-none" sz="5400" dirty="0" smtClean="0">
                    <a:solidFill>
                      <a:schemeClr val="bg1"/>
                    </a:solidFill>
                    <a:latin typeface="Montserrat" pitchFamily="2" charset="0"/>
                    <a:ea typeface="Montserrat Semi" charset="0"/>
                    <a:cs typeface="Montserrat Semi" charset="0"/>
                    <a:sym typeface="Poppins Medium" charset="0"/>
                  </a:rPr>
                  <a:t>160</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grpSp>
        <p:nvGrpSpPr>
          <p:cNvPr id="25" name="Группа 24">
            <a:extLst>
              <a:ext uri="{FF2B5EF4-FFF2-40B4-BE49-F238E27FC236}">
                <a16:creationId xmlns:a16="http://schemas.microsoft.com/office/drawing/2014/main" id="{9284CF21-40D2-D545-8C27-D6BC0FC10694}"/>
              </a:ext>
            </a:extLst>
          </p:cNvPr>
          <p:cNvGrpSpPr/>
          <p:nvPr/>
        </p:nvGrpSpPr>
        <p:grpSpPr>
          <a:xfrm>
            <a:off x="1445821" y="661096"/>
            <a:ext cx="6662154" cy="1244401"/>
            <a:chOff x="1797513" y="1000371"/>
            <a:chExt cx="6662154" cy="1244401"/>
          </a:xfrm>
        </p:grpSpPr>
        <p:sp>
          <p:nvSpPr>
            <p:cNvPr id="27"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sp>
        <p:nvSpPr>
          <p:cNvPr id="4" name="Номер слайда 3"/>
          <p:cNvSpPr>
            <a:spLocks noGrp="1"/>
          </p:cNvSpPr>
          <p:nvPr>
            <p:ph type="sldNum" sz="quarter" idx="19"/>
          </p:nvPr>
        </p:nvSpPr>
        <p:spPr/>
        <p:txBody>
          <a:bodyPr/>
          <a:lstStyle/>
          <a:p>
            <a:pPr>
              <a:defRPr/>
            </a:pPr>
            <a:fld id="{495FC7DF-7707-9845-8231-4E91938DA915}" type="slidenum">
              <a:rPr lang="x-none" altLang="x-none" smtClean="0"/>
              <a:pPr>
                <a:defRPr/>
              </a:pPr>
              <a:t>48</a:t>
            </a:fld>
            <a:endParaRPr lang="x-none" altLang="x-none"/>
          </a:p>
        </p:txBody>
      </p:sp>
    </p:spTree>
    <p:extLst>
      <p:ext uri="{BB962C8B-B14F-4D97-AF65-F5344CB8AC3E}">
        <p14:creationId xmlns:p14="http://schemas.microsoft.com/office/powerpoint/2010/main" val="26365281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Фигура">
            <a:extLst>
              <a:ext uri="{FF2B5EF4-FFF2-40B4-BE49-F238E27FC236}">
                <a16:creationId xmlns:a16="http://schemas.microsoft.com/office/drawing/2014/main" id="{CDDC1C74-1471-7F4F-91A6-31589262BE04}"/>
              </a:ext>
            </a:extLst>
          </p:cNvPr>
          <p:cNvSpPr/>
          <p:nvPr/>
        </p:nvSpPr>
        <p:spPr>
          <a:xfrm>
            <a:off x="14938668" y="8370168"/>
            <a:ext cx="5030196" cy="3226600"/>
          </a:xfrm>
          <a:custGeom>
            <a:avLst/>
            <a:gdLst/>
            <a:ahLst/>
            <a:cxnLst>
              <a:cxn ang="0">
                <a:pos x="wd2" y="hd2"/>
              </a:cxn>
              <a:cxn ang="5400000">
                <a:pos x="wd2" y="hd2"/>
              </a:cxn>
              <a:cxn ang="10800000">
                <a:pos x="wd2" y="hd2"/>
              </a:cxn>
              <a:cxn ang="16200000">
                <a:pos x="wd2" y="hd2"/>
              </a:cxn>
            </a:cxnLst>
            <a:rect l="0" t="0" r="r" b="b"/>
            <a:pathLst>
              <a:path w="21544" h="21516" extrusionOk="0">
                <a:moveTo>
                  <a:pt x="12869" y="0"/>
                </a:moveTo>
                <a:cubicBezTo>
                  <a:pt x="12281" y="77"/>
                  <a:pt x="11705" y="194"/>
                  <a:pt x="11128" y="354"/>
                </a:cubicBezTo>
                <a:cubicBezTo>
                  <a:pt x="10505" y="526"/>
                  <a:pt x="9881" y="748"/>
                  <a:pt x="9265" y="980"/>
                </a:cubicBezTo>
                <a:cubicBezTo>
                  <a:pt x="7877" y="1503"/>
                  <a:pt x="6484" y="2089"/>
                  <a:pt x="5237" y="3191"/>
                </a:cubicBezTo>
                <a:cubicBezTo>
                  <a:pt x="4586" y="3766"/>
                  <a:pt x="3987" y="4472"/>
                  <a:pt x="3389" y="5159"/>
                </a:cubicBezTo>
                <a:cubicBezTo>
                  <a:pt x="2732" y="5914"/>
                  <a:pt x="2065" y="6661"/>
                  <a:pt x="1547" y="7654"/>
                </a:cubicBezTo>
                <a:cubicBezTo>
                  <a:pt x="1095" y="8520"/>
                  <a:pt x="782" y="9525"/>
                  <a:pt x="525" y="10546"/>
                </a:cubicBezTo>
                <a:cubicBezTo>
                  <a:pt x="256" y="11612"/>
                  <a:pt x="42" y="12724"/>
                  <a:pt x="6" y="13885"/>
                </a:cubicBezTo>
                <a:cubicBezTo>
                  <a:pt x="-37" y="15238"/>
                  <a:pt x="161" y="16557"/>
                  <a:pt x="528" y="17742"/>
                </a:cubicBezTo>
                <a:cubicBezTo>
                  <a:pt x="868" y="18842"/>
                  <a:pt x="1355" y="19837"/>
                  <a:pt x="1972" y="20648"/>
                </a:cubicBezTo>
                <a:cubicBezTo>
                  <a:pt x="2053" y="20813"/>
                  <a:pt x="2209" y="20830"/>
                  <a:pt x="2304" y="20684"/>
                </a:cubicBezTo>
                <a:cubicBezTo>
                  <a:pt x="2394" y="20546"/>
                  <a:pt x="2391" y="20318"/>
                  <a:pt x="2297" y="20186"/>
                </a:cubicBezTo>
                <a:cubicBezTo>
                  <a:pt x="1843" y="19512"/>
                  <a:pt x="1452" y="18762"/>
                  <a:pt x="1127" y="17956"/>
                </a:cubicBezTo>
                <a:cubicBezTo>
                  <a:pt x="781" y="17098"/>
                  <a:pt x="499" y="16149"/>
                  <a:pt x="443" y="15107"/>
                </a:cubicBezTo>
                <a:cubicBezTo>
                  <a:pt x="394" y="14180"/>
                  <a:pt x="535" y="13252"/>
                  <a:pt x="847" y="12460"/>
                </a:cubicBezTo>
                <a:cubicBezTo>
                  <a:pt x="786" y="13902"/>
                  <a:pt x="975" y="15345"/>
                  <a:pt x="1396" y="16634"/>
                </a:cubicBezTo>
                <a:cubicBezTo>
                  <a:pt x="1771" y="17786"/>
                  <a:pt x="2321" y="18780"/>
                  <a:pt x="2996" y="19531"/>
                </a:cubicBezTo>
                <a:lnTo>
                  <a:pt x="3078" y="21257"/>
                </a:lnTo>
                <a:cubicBezTo>
                  <a:pt x="3858" y="21206"/>
                  <a:pt x="4639" y="21211"/>
                  <a:pt x="5419" y="21272"/>
                </a:cubicBezTo>
                <a:cubicBezTo>
                  <a:pt x="6210" y="21333"/>
                  <a:pt x="6998" y="21451"/>
                  <a:pt x="7789" y="21495"/>
                </a:cubicBezTo>
                <a:cubicBezTo>
                  <a:pt x="9022" y="21565"/>
                  <a:pt x="10255" y="21457"/>
                  <a:pt x="11471" y="21188"/>
                </a:cubicBezTo>
                <a:cubicBezTo>
                  <a:pt x="12667" y="20924"/>
                  <a:pt x="13847" y="20505"/>
                  <a:pt x="15016" y="20004"/>
                </a:cubicBezTo>
                <a:cubicBezTo>
                  <a:pt x="16177" y="19506"/>
                  <a:pt x="17324" y="18928"/>
                  <a:pt x="18405" y="18117"/>
                </a:cubicBezTo>
                <a:cubicBezTo>
                  <a:pt x="19352" y="17407"/>
                  <a:pt x="20257" y="16499"/>
                  <a:pt x="20846" y="15134"/>
                </a:cubicBezTo>
                <a:cubicBezTo>
                  <a:pt x="21341" y="13984"/>
                  <a:pt x="21563" y="12609"/>
                  <a:pt x="21543" y="11224"/>
                </a:cubicBezTo>
                <a:cubicBezTo>
                  <a:pt x="21524" y="9946"/>
                  <a:pt x="21301" y="8696"/>
                  <a:pt x="20893" y="7587"/>
                </a:cubicBezTo>
                <a:cubicBezTo>
                  <a:pt x="20919" y="6795"/>
                  <a:pt x="20798" y="6008"/>
                  <a:pt x="20544" y="5320"/>
                </a:cubicBezTo>
                <a:cubicBezTo>
                  <a:pt x="20190" y="4362"/>
                  <a:pt x="19630" y="3680"/>
                  <a:pt x="19029" y="3170"/>
                </a:cubicBezTo>
                <a:cubicBezTo>
                  <a:pt x="18472" y="2697"/>
                  <a:pt x="17862" y="2356"/>
                  <a:pt x="17216" y="2172"/>
                </a:cubicBezTo>
                <a:lnTo>
                  <a:pt x="17035" y="899"/>
                </a:lnTo>
                <a:cubicBezTo>
                  <a:pt x="16526" y="519"/>
                  <a:pt x="15984" y="257"/>
                  <a:pt x="15427" y="121"/>
                </a:cubicBezTo>
                <a:cubicBezTo>
                  <a:pt x="14789" y="-35"/>
                  <a:pt x="14139" y="-23"/>
                  <a:pt x="13504" y="154"/>
                </a:cubicBezTo>
                <a:lnTo>
                  <a:pt x="12869" y="0"/>
                </a:lnTo>
                <a:close/>
                <a:moveTo>
                  <a:pt x="14624" y="1798"/>
                </a:moveTo>
                <a:cubicBezTo>
                  <a:pt x="15162" y="1808"/>
                  <a:pt x="15699" y="1859"/>
                  <a:pt x="16234" y="1952"/>
                </a:cubicBezTo>
                <a:cubicBezTo>
                  <a:pt x="15513" y="1954"/>
                  <a:pt x="14794" y="2035"/>
                  <a:pt x="14083" y="2193"/>
                </a:cubicBezTo>
                <a:cubicBezTo>
                  <a:pt x="13351" y="2357"/>
                  <a:pt x="12626" y="2603"/>
                  <a:pt x="11920" y="2961"/>
                </a:cubicBezTo>
                <a:cubicBezTo>
                  <a:pt x="11452" y="3199"/>
                  <a:pt x="10994" y="3485"/>
                  <a:pt x="10551" y="3817"/>
                </a:cubicBezTo>
                <a:lnTo>
                  <a:pt x="10085" y="4533"/>
                </a:lnTo>
                <a:cubicBezTo>
                  <a:pt x="9564" y="4691"/>
                  <a:pt x="9054" y="4922"/>
                  <a:pt x="8561" y="5224"/>
                </a:cubicBezTo>
                <a:cubicBezTo>
                  <a:pt x="8025" y="5554"/>
                  <a:pt x="7510" y="5966"/>
                  <a:pt x="7026" y="6455"/>
                </a:cubicBezTo>
                <a:cubicBezTo>
                  <a:pt x="6963" y="6731"/>
                  <a:pt x="6880" y="6996"/>
                  <a:pt x="6777" y="7242"/>
                </a:cubicBezTo>
                <a:cubicBezTo>
                  <a:pt x="6664" y="7516"/>
                  <a:pt x="6528" y="7766"/>
                  <a:pt x="6374" y="7985"/>
                </a:cubicBezTo>
                <a:cubicBezTo>
                  <a:pt x="7889" y="6865"/>
                  <a:pt x="9492" y="6065"/>
                  <a:pt x="11143" y="5606"/>
                </a:cubicBezTo>
                <a:cubicBezTo>
                  <a:pt x="12315" y="5280"/>
                  <a:pt x="13513" y="5130"/>
                  <a:pt x="14691" y="5148"/>
                </a:cubicBezTo>
                <a:cubicBezTo>
                  <a:pt x="15838" y="5165"/>
                  <a:pt x="16981" y="5345"/>
                  <a:pt x="18063" y="5996"/>
                </a:cubicBezTo>
                <a:cubicBezTo>
                  <a:pt x="19023" y="6574"/>
                  <a:pt x="19879" y="7503"/>
                  <a:pt x="20558" y="8706"/>
                </a:cubicBezTo>
                <a:cubicBezTo>
                  <a:pt x="20507" y="9684"/>
                  <a:pt x="20358" y="10644"/>
                  <a:pt x="20117" y="11550"/>
                </a:cubicBezTo>
                <a:cubicBezTo>
                  <a:pt x="19828" y="12639"/>
                  <a:pt x="19410" y="13635"/>
                  <a:pt x="18875" y="14469"/>
                </a:cubicBezTo>
                <a:cubicBezTo>
                  <a:pt x="18150" y="15598"/>
                  <a:pt x="17244" y="16384"/>
                  <a:pt x="16303" y="17014"/>
                </a:cubicBezTo>
                <a:cubicBezTo>
                  <a:pt x="14833" y="17997"/>
                  <a:pt x="13279" y="18609"/>
                  <a:pt x="11711" y="19099"/>
                </a:cubicBezTo>
                <a:cubicBezTo>
                  <a:pt x="10645" y="19431"/>
                  <a:pt x="9576" y="19705"/>
                  <a:pt x="8503" y="19781"/>
                </a:cubicBezTo>
                <a:cubicBezTo>
                  <a:pt x="7334" y="19864"/>
                  <a:pt x="6155" y="19712"/>
                  <a:pt x="4993" y="19331"/>
                </a:cubicBezTo>
                <a:cubicBezTo>
                  <a:pt x="3678" y="18901"/>
                  <a:pt x="2654" y="18114"/>
                  <a:pt x="1687" y="16296"/>
                </a:cubicBezTo>
                <a:cubicBezTo>
                  <a:pt x="1400" y="15755"/>
                  <a:pt x="1333" y="15007"/>
                  <a:pt x="1307" y="14307"/>
                </a:cubicBezTo>
                <a:cubicBezTo>
                  <a:pt x="1245" y="12667"/>
                  <a:pt x="1696" y="11166"/>
                  <a:pt x="2223" y="9823"/>
                </a:cubicBezTo>
                <a:cubicBezTo>
                  <a:pt x="2677" y="8667"/>
                  <a:pt x="3211" y="7560"/>
                  <a:pt x="3919" y="6700"/>
                </a:cubicBezTo>
                <a:cubicBezTo>
                  <a:pt x="4593" y="5880"/>
                  <a:pt x="5370" y="5351"/>
                  <a:pt x="6151" y="4841"/>
                </a:cubicBezTo>
                <a:cubicBezTo>
                  <a:pt x="6884" y="4363"/>
                  <a:pt x="7629" y="3895"/>
                  <a:pt x="8380" y="3491"/>
                </a:cubicBezTo>
                <a:cubicBezTo>
                  <a:pt x="9875" y="2688"/>
                  <a:pt x="11425" y="2112"/>
                  <a:pt x="13011" y="1894"/>
                </a:cubicBezTo>
                <a:cubicBezTo>
                  <a:pt x="13548" y="1821"/>
                  <a:pt x="14086" y="1789"/>
                  <a:pt x="14624" y="1798"/>
                </a:cubicBezTo>
                <a:close/>
                <a:moveTo>
                  <a:pt x="17975" y="4371"/>
                </a:moveTo>
                <a:cubicBezTo>
                  <a:pt x="18398" y="4552"/>
                  <a:pt x="18800" y="4838"/>
                  <a:pt x="19166" y="5218"/>
                </a:cubicBezTo>
                <a:cubicBezTo>
                  <a:pt x="19474" y="5538"/>
                  <a:pt x="19753" y="5921"/>
                  <a:pt x="19995" y="6359"/>
                </a:cubicBezTo>
                <a:cubicBezTo>
                  <a:pt x="19654" y="5933"/>
                  <a:pt x="19297" y="5540"/>
                  <a:pt x="18925" y="5182"/>
                </a:cubicBezTo>
                <a:cubicBezTo>
                  <a:pt x="18618" y="4887"/>
                  <a:pt x="18300" y="4616"/>
                  <a:pt x="17975" y="4371"/>
                </a:cubicBezTo>
                <a:close/>
                <a:moveTo>
                  <a:pt x="20929" y="9454"/>
                </a:moveTo>
                <a:cubicBezTo>
                  <a:pt x="21149" y="10149"/>
                  <a:pt x="21236" y="10929"/>
                  <a:pt x="21182" y="11699"/>
                </a:cubicBezTo>
                <a:cubicBezTo>
                  <a:pt x="21111" y="12705"/>
                  <a:pt x="20818" y="13607"/>
                  <a:pt x="20430" y="14369"/>
                </a:cubicBezTo>
                <a:cubicBezTo>
                  <a:pt x="20056" y="15103"/>
                  <a:pt x="19585" y="15725"/>
                  <a:pt x="19034" y="16183"/>
                </a:cubicBezTo>
                <a:cubicBezTo>
                  <a:pt x="19579" y="15305"/>
                  <a:pt x="20022" y="14286"/>
                  <a:pt x="20344" y="13172"/>
                </a:cubicBezTo>
                <a:cubicBezTo>
                  <a:pt x="20682" y="11999"/>
                  <a:pt x="20881" y="10738"/>
                  <a:pt x="20929" y="9454"/>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 name="Text Box 3">
            <a:extLst>
              <a:ext uri="{FF2B5EF4-FFF2-40B4-BE49-F238E27FC236}">
                <a16:creationId xmlns:a16="http://schemas.microsoft.com/office/drawing/2014/main" id="{007D5A8D-239E-8243-A9E6-7121CB72F793}"/>
              </a:ext>
            </a:extLst>
          </p:cNvPr>
          <p:cNvSpPr txBox="1">
            <a:spLocks/>
          </p:cNvSpPr>
          <p:nvPr/>
        </p:nvSpPr>
        <p:spPr bwMode="auto">
          <a:xfrm>
            <a:off x="2197846" y="2159877"/>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Стандарт 802.11</a:t>
            </a:r>
            <a:r>
              <a:rPr lang="en-US" altLang="x-none" sz="8800" dirty="0" smtClean="0">
                <a:solidFill>
                  <a:schemeClr val="bg1"/>
                </a:solidFill>
                <a:latin typeface="Barlow Light" pitchFamily="2" charset="0"/>
                <a:ea typeface="Montserrat Semi" charset="0"/>
                <a:cs typeface="Montserrat Semi" charset="0"/>
                <a:sym typeface="Poppins Medium" charset="0"/>
              </a:rPr>
              <a:t>ah</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388" name="Rectangle 1">
            <a:extLst>
              <a:ext uri="{FF2B5EF4-FFF2-40B4-BE49-F238E27FC236}">
                <a16:creationId xmlns:a16="http://schemas.microsoft.com/office/drawing/2014/main" id="{5560FC2A-2DEC-6A45-AF17-89681D33DC74}"/>
              </a:ext>
            </a:extLst>
          </p:cNvPr>
          <p:cNvSpPr>
            <a:spLocks noChangeArrowheads="1"/>
          </p:cNvSpPr>
          <p:nvPr/>
        </p:nvSpPr>
        <p:spPr bwMode="auto">
          <a:xfrm>
            <a:off x="2187234" y="5627295"/>
            <a:ext cx="8837613" cy="740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Стандарт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802.11a</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h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HaLow</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призван адаптировать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технологию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Wi</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Fi</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под</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требования «Интернета вещей».</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Для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подключения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HaLow</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используется частота ниже одного гигагерца, на которой устройства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Certified</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могут подключаться на большем расстоянии с меньшими затратами энергии. По сути,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HaLow</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расширяет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 диапазон 900 МГц, предоставляя возможности, необходимые для таких приложений, как датчики и носимые электронные устройства. По радиусу действия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HaLow</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примерно вдвое превосходит используемые сейчас варианты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Помимо большей дальности,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Wi-Fi</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HaLow</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обеспечивает более надежное соединение в условиях, когда радиоволнам приходится проникать через препятствия. </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 name="Группа 1">
            <a:extLst>
              <a:ext uri="{FF2B5EF4-FFF2-40B4-BE49-F238E27FC236}">
                <a16:creationId xmlns:a16="http://schemas.microsoft.com/office/drawing/2014/main" id="{A2B5D7E2-041F-9C47-934D-55824B4C7E47}"/>
              </a:ext>
            </a:extLst>
          </p:cNvPr>
          <p:cNvGrpSpPr/>
          <p:nvPr/>
        </p:nvGrpSpPr>
        <p:grpSpPr>
          <a:xfrm>
            <a:off x="12471841" y="9330335"/>
            <a:ext cx="10075903" cy="1728192"/>
            <a:chOff x="11764412" y="9018240"/>
            <a:chExt cx="10075903" cy="1728192"/>
          </a:xfrm>
        </p:grpSpPr>
        <p:cxnSp>
          <p:nvCxnSpPr>
            <p:cNvPr id="14" name="Прямая соединительная линия 13">
              <a:extLst>
                <a:ext uri="{FF2B5EF4-FFF2-40B4-BE49-F238E27FC236}">
                  <a16:creationId xmlns:a16="http://schemas.microsoft.com/office/drawing/2014/main" id="{4D62643D-67E0-4D42-8BD9-D22C14971DA8}"/>
                </a:ext>
              </a:extLst>
            </p:cNvPr>
            <p:cNvCxnSpPr/>
            <p:nvPr/>
          </p:nvCxnSpPr>
          <p:spPr bwMode="auto">
            <a:xfrm>
              <a:off x="15063549"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cxnSp>
          <p:nvCxnSpPr>
            <p:cNvPr id="15" name="Прямая соединительная линия 14">
              <a:extLst>
                <a:ext uri="{FF2B5EF4-FFF2-40B4-BE49-F238E27FC236}">
                  <a16:creationId xmlns:a16="http://schemas.microsoft.com/office/drawing/2014/main" id="{C740A885-EEDF-9444-9EC1-AC8967940772}"/>
                </a:ext>
              </a:extLst>
            </p:cNvPr>
            <p:cNvCxnSpPr/>
            <p:nvPr/>
          </p:nvCxnSpPr>
          <p:spPr bwMode="auto">
            <a:xfrm>
              <a:off x="18447167" y="9018240"/>
              <a:ext cx="0" cy="1728192"/>
            </a:xfrm>
            <a:prstGeom prst="line">
              <a:avLst/>
            </a:prstGeom>
            <a:blipFill dpi="0" rotWithShape="0">
              <a:blip r:embed="rId2"/>
              <a:srcRect/>
              <a:tile tx="0" ty="0" sx="100000" sy="100000" flip="none" algn="tl"/>
            </a:blipFill>
            <a:ln w="12700" cap="flat" cmpd="sng" algn="ctr">
              <a:solidFill>
                <a:schemeClr val="accent2"/>
              </a:solidFill>
              <a:prstDash val="solid"/>
              <a:miter lim="400000"/>
              <a:headEnd type="none" w="med" len="med"/>
              <a:tailEnd type="none" w="med" len="med"/>
            </a:ln>
            <a:effectLst/>
          </p:spPr>
        </p:cxnSp>
        <p:grpSp>
          <p:nvGrpSpPr>
            <p:cNvPr id="16" name="Группа 15">
              <a:extLst>
                <a:ext uri="{FF2B5EF4-FFF2-40B4-BE49-F238E27FC236}">
                  <a16:creationId xmlns:a16="http://schemas.microsoft.com/office/drawing/2014/main" id="{6C2C5B9E-B446-4D47-8950-7ACDD382774B}"/>
                </a:ext>
              </a:extLst>
            </p:cNvPr>
            <p:cNvGrpSpPr/>
            <p:nvPr/>
          </p:nvGrpSpPr>
          <p:grpSpPr>
            <a:xfrm>
              <a:off x="15063549" y="9018240"/>
              <a:ext cx="3383619" cy="1434063"/>
              <a:chOff x="4401905" y="9738320"/>
              <a:chExt cx="3383619" cy="1434063"/>
            </a:xfrm>
          </p:grpSpPr>
          <p:sp>
            <p:nvSpPr>
              <p:cNvPr id="17" name="Text Box 2">
                <a:extLst>
                  <a:ext uri="{FF2B5EF4-FFF2-40B4-BE49-F238E27FC236}">
                    <a16:creationId xmlns:a16="http://schemas.microsoft.com/office/drawing/2014/main" id="{25E8E224-68B2-BA46-9A61-3E316683D823}"/>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smtClean="0">
                    <a:solidFill>
                      <a:schemeClr val="bg1"/>
                    </a:solidFill>
                    <a:latin typeface="Montserrat" charset="0"/>
                    <a:ea typeface="Montserrat" charset="0"/>
                    <a:cs typeface="Montserrat" charset="0"/>
                    <a:sym typeface="Poppins SemiBold" charset="0"/>
                  </a:rPr>
                  <a:t>Мбит/с</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18" name="Text Box 3">
                <a:extLst>
                  <a:ext uri="{FF2B5EF4-FFF2-40B4-BE49-F238E27FC236}">
                    <a16:creationId xmlns:a16="http://schemas.microsoft.com/office/drawing/2014/main" id="{34F3D346-4A7B-4D46-828A-DD80C9949154}"/>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до </a:t>
                </a:r>
                <a:r>
                  <a:rPr lang="en-US" altLang="x-none" sz="5400" dirty="0" smtClean="0">
                    <a:solidFill>
                      <a:schemeClr val="bg1"/>
                    </a:solidFill>
                    <a:latin typeface="Montserrat" pitchFamily="2" charset="0"/>
                    <a:ea typeface="Montserrat Semi" charset="0"/>
                    <a:cs typeface="Montserrat Semi" charset="0"/>
                    <a:sym typeface="Poppins Medium" charset="0"/>
                  </a:rPr>
                  <a:t>3</a:t>
                </a:r>
                <a:r>
                  <a:rPr lang="ru-RU" altLang="x-none" sz="5400" dirty="0" smtClean="0">
                    <a:solidFill>
                      <a:schemeClr val="bg1"/>
                    </a:solidFill>
                    <a:latin typeface="Montserrat" pitchFamily="2" charset="0"/>
                    <a:ea typeface="Montserrat Semi" charset="0"/>
                    <a:cs typeface="Montserrat Semi" charset="0"/>
                    <a:sym typeface="Poppins Medium" charset="0"/>
                  </a:rPr>
                  <a:t>47</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19" name="Группа 18">
              <a:extLst>
                <a:ext uri="{FF2B5EF4-FFF2-40B4-BE49-F238E27FC236}">
                  <a16:creationId xmlns:a16="http://schemas.microsoft.com/office/drawing/2014/main" id="{6E7B84DE-DDA5-7142-A895-9DA1D80AC5C3}"/>
                </a:ext>
              </a:extLst>
            </p:cNvPr>
            <p:cNvGrpSpPr/>
            <p:nvPr/>
          </p:nvGrpSpPr>
          <p:grpSpPr>
            <a:xfrm>
              <a:off x="18456696" y="9018240"/>
              <a:ext cx="3383619" cy="1434063"/>
              <a:chOff x="4401905" y="9738320"/>
              <a:chExt cx="3383619" cy="1434063"/>
            </a:xfrm>
          </p:grpSpPr>
          <p:sp>
            <p:nvSpPr>
              <p:cNvPr id="20" name="Text Box 2">
                <a:extLst>
                  <a:ext uri="{FF2B5EF4-FFF2-40B4-BE49-F238E27FC236}">
                    <a16:creationId xmlns:a16="http://schemas.microsoft.com/office/drawing/2014/main" id="{1D6D4256-1226-8D4D-9B5E-74168390F4D2}"/>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a:solidFill>
                      <a:schemeClr val="bg1"/>
                    </a:solidFill>
                    <a:latin typeface="Montserrat" charset="0"/>
                    <a:ea typeface="Montserrat" charset="0"/>
                    <a:cs typeface="Montserrat" charset="0"/>
                    <a:sym typeface="Poppins SemiBold" charset="0"/>
                  </a:rPr>
                  <a:t>Г</a:t>
                </a:r>
                <a:r>
                  <a:rPr lang="ru-RU" altLang="x-none" sz="1800" b="1" spc="300" dirty="0" smtClean="0">
                    <a:solidFill>
                      <a:schemeClr val="bg1"/>
                    </a:solidFill>
                    <a:latin typeface="Montserrat" charset="0"/>
                    <a:ea typeface="Montserrat" charset="0"/>
                    <a:cs typeface="Montserrat" charset="0"/>
                    <a:sym typeface="Poppins SemiBold" charset="0"/>
                  </a:rPr>
                  <a:t>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1" name="Text Box 3">
                <a:extLst>
                  <a:ext uri="{FF2B5EF4-FFF2-40B4-BE49-F238E27FC236}">
                    <a16:creationId xmlns:a16="http://schemas.microsoft.com/office/drawing/2014/main" id="{4ACF5679-D535-DC49-A983-13809DDCC503}"/>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0,9</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nvGrpSpPr>
            <p:cNvPr id="22" name="Группа 21">
              <a:extLst>
                <a:ext uri="{FF2B5EF4-FFF2-40B4-BE49-F238E27FC236}">
                  <a16:creationId xmlns:a16="http://schemas.microsoft.com/office/drawing/2014/main" id="{7CED206B-6AF9-F344-B70B-8F96AC4473F0}"/>
                </a:ext>
              </a:extLst>
            </p:cNvPr>
            <p:cNvGrpSpPr/>
            <p:nvPr/>
          </p:nvGrpSpPr>
          <p:grpSpPr>
            <a:xfrm>
              <a:off x="11764412" y="9018240"/>
              <a:ext cx="3383619" cy="1434063"/>
              <a:chOff x="4401905" y="9738320"/>
              <a:chExt cx="3383619" cy="1434063"/>
            </a:xfrm>
          </p:grpSpPr>
          <p:sp>
            <p:nvSpPr>
              <p:cNvPr id="23" name="Text Box 2">
                <a:extLst>
                  <a:ext uri="{FF2B5EF4-FFF2-40B4-BE49-F238E27FC236}">
                    <a16:creationId xmlns:a16="http://schemas.microsoft.com/office/drawing/2014/main" id="{CDBCA968-A1D2-2A49-80FC-44CB3622EA9D}"/>
                  </a:ext>
                </a:extLst>
              </p:cNvPr>
              <p:cNvSpPr txBox="1">
                <a:spLocks/>
              </p:cNvSpPr>
              <p:nvPr/>
            </p:nvSpPr>
            <p:spPr bwMode="auto">
              <a:xfrm>
                <a:off x="4439140" y="10818440"/>
                <a:ext cx="3346384"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8100" tIns="38100" rIns="38100" bIns="38100" anchor="ctr">
                <a:spAutoFit/>
              </a:bodyPr>
              <a:lstStyle/>
              <a:p>
                <a:pPr algn="ctr" eaLnBrk="1">
                  <a:defRPr/>
                </a:pPr>
                <a:r>
                  <a:rPr lang="ru-RU" altLang="x-none" sz="1800" b="1" spc="300" dirty="0" smtClean="0">
                    <a:solidFill>
                      <a:schemeClr val="bg1"/>
                    </a:solidFill>
                    <a:latin typeface="Montserrat" charset="0"/>
                    <a:ea typeface="Montserrat" charset="0"/>
                    <a:cs typeface="Montserrat" charset="0"/>
                    <a:sym typeface="Poppins SemiBold" charset="0"/>
                  </a:rPr>
                  <a:t>МГц</a:t>
                </a:r>
                <a:endParaRPr lang="x-none" altLang="x-none" sz="1800" b="1" spc="300" dirty="0">
                  <a:solidFill>
                    <a:schemeClr val="bg1"/>
                  </a:solidFill>
                  <a:latin typeface="Montserrat" charset="0"/>
                  <a:ea typeface="Montserrat" charset="0"/>
                  <a:cs typeface="Montserrat" charset="0"/>
                  <a:sym typeface="Poppins SemiBold" charset="0"/>
                </a:endParaRPr>
              </a:p>
            </p:txBody>
          </p:sp>
          <p:sp>
            <p:nvSpPr>
              <p:cNvPr id="24" name="Text Box 3">
                <a:extLst>
                  <a:ext uri="{FF2B5EF4-FFF2-40B4-BE49-F238E27FC236}">
                    <a16:creationId xmlns:a16="http://schemas.microsoft.com/office/drawing/2014/main" id="{FCD1B332-97C8-AF41-9904-EF761505D392}"/>
                  </a:ext>
                </a:extLst>
              </p:cNvPr>
              <p:cNvSpPr txBox="1">
                <a:spLocks/>
              </p:cNvSpPr>
              <p:nvPr/>
            </p:nvSpPr>
            <p:spPr bwMode="auto">
              <a:xfrm>
                <a:off x="4401905" y="9738320"/>
                <a:ext cx="338361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ru-RU" altLang="x-none" sz="5400" dirty="0" smtClean="0">
                    <a:solidFill>
                      <a:schemeClr val="bg1"/>
                    </a:solidFill>
                    <a:latin typeface="Montserrat" pitchFamily="2" charset="0"/>
                    <a:ea typeface="Montserrat Semi" charset="0"/>
                    <a:cs typeface="Montserrat Semi" charset="0"/>
                    <a:sym typeface="Poppins Medium" charset="0"/>
                  </a:rPr>
                  <a:t>1-</a:t>
                </a:r>
                <a:r>
                  <a:rPr lang="en-US" altLang="x-none" sz="5400" dirty="0" smtClean="0">
                    <a:solidFill>
                      <a:schemeClr val="bg1"/>
                    </a:solidFill>
                    <a:latin typeface="Montserrat" pitchFamily="2" charset="0"/>
                    <a:ea typeface="Montserrat Semi" charset="0"/>
                    <a:cs typeface="Montserrat Semi" charset="0"/>
                    <a:sym typeface="Poppins Medium" charset="0"/>
                  </a:rPr>
                  <a:t>16</a:t>
                </a:r>
                <a:endParaRPr lang="x-none" altLang="x-none" sz="5400" dirty="0">
                  <a:solidFill>
                    <a:schemeClr val="bg1"/>
                  </a:solidFill>
                  <a:latin typeface="Montserrat" pitchFamily="2" charset="0"/>
                  <a:ea typeface="Montserrat Semi" charset="0"/>
                  <a:cs typeface="Montserrat Semi" charset="0"/>
                  <a:sym typeface="Poppins Medium" charset="0"/>
                </a:endParaRPr>
              </a:p>
            </p:txBody>
          </p:sp>
        </p:grpSp>
      </p:grpSp>
      <p:grpSp>
        <p:nvGrpSpPr>
          <p:cNvPr id="25" name="Группа 24">
            <a:extLst>
              <a:ext uri="{FF2B5EF4-FFF2-40B4-BE49-F238E27FC236}">
                <a16:creationId xmlns:a16="http://schemas.microsoft.com/office/drawing/2014/main" id="{9284CF21-40D2-D545-8C27-D6BC0FC10694}"/>
              </a:ext>
            </a:extLst>
          </p:cNvPr>
          <p:cNvGrpSpPr/>
          <p:nvPr/>
        </p:nvGrpSpPr>
        <p:grpSpPr>
          <a:xfrm>
            <a:off x="1447981" y="661096"/>
            <a:ext cx="6662154" cy="1244401"/>
            <a:chOff x="1797513" y="1000371"/>
            <a:chExt cx="6662154" cy="1244401"/>
          </a:xfrm>
        </p:grpSpPr>
        <p:sp>
          <p:nvSpPr>
            <p:cNvPr id="27"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sp>
        <p:nvSpPr>
          <p:cNvPr id="4" name="Номер слайда 3"/>
          <p:cNvSpPr>
            <a:spLocks noGrp="1"/>
          </p:cNvSpPr>
          <p:nvPr>
            <p:ph type="sldNum" sz="quarter" idx="19"/>
          </p:nvPr>
        </p:nvSpPr>
        <p:spPr/>
        <p:txBody>
          <a:bodyPr/>
          <a:lstStyle/>
          <a:p>
            <a:pPr>
              <a:defRPr/>
            </a:pPr>
            <a:fld id="{495FC7DF-7707-9845-8231-4E91938DA915}" type="slidenum">
              <a:rPr lang="x-none" altLang="x-none" smtClean="0"/>
              <a:pPr>
                <a:defRPr/>
              </a:pPr>
              <a:t>49</a:t>
            </a:fld>
            <a:endParaRPr lang="x-none" altLang="x-none"/>
          </a:p>
        </p:txBody>
      </p:sp>
    </p:spTree>
    <p:extLst>
      <p:ext uri="{BB962C8B-B14F-4D97-AF65-F5344CB8AC3E}">
        <p14:creationId xmlns:p14="http://schemas.microsoft.com/office/powerpoint/2010/main" val="150290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64A5D7EA-CB4A-C24C-AB88-3C3BB0A6CC99}"/>
              </a:ext>
            </a:extLst>
          </p:cNvPr>
          <p:cNvGrpSpPr/>
          <p:nvPr/>
        </p:nvGrpSpPr>
        <p:grpSpPr>
          <a:xfrm>
            <a:off x="555409" y="438484"/>
            <a:ext cx="12602548" cy="6288381"/>
            <a:chOff x="1534816" y="2262875"/>
            <a:chExt cx="9907005" cy="6288381"/>
          </a:xfrm>
        </p:grpSpPr>
        <p:sp>
          <p:nvSpPr>
            <p:cNvPr id="9" name="Rectangle 1">
              <a:extLst>
                <a:ext uri="{FF2B5EF4-FFF2-40B4-BE49-F238E27FC236}">
                  <a16:creationId xmlns:a16="http://schemas.microsoft.com/office/drawing/2014/main" id="{4EAFDFA3-338E-454F-B4FB-0500CD9FA186}"/>
                </a:ext>
              </a:extLst>
            </p:cNvPr>
            <p:cNvSpPr>
              <a:spLocks noChangeArrowheads="1"/>
            </p:cNvSpPr>
            <p:nvPr/>
          </p:nvSpPr>
          <p:spPr bwMode="auto">
            <a:xfrm>
              <a:off x="2604208" y="4193140"/>
              <a:ext cx="8837613"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Помимо классификации по дальности действия все беспроводные сети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можно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классифицировать по топологии («точка-точка» или «точка-</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многоточка</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и по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области применения:</a:t>
              </a:r>
            </a:p>
            <a:p>
              <a:pPr marL="342900" indent="-342900" algn="just">
                <a:lnSpc>
                  <a:spcPct val="180000"/>
                </a:lnSpc>
                <a:buFont typeface="Arial" panose="020B0604020202020204" pitchFamily="34" charset="0"/>
                <a:buChar char="•"/>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Корпоративные беспроводные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сети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создаваемые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компаниями для собственных нужд.</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Операторские беспроводные сети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создаваемые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операторами связи для возмездного оказания услуг</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0" name="Группа 9">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1"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2"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ru-RU" altLang="x-none" sz="1800" b="1" spc="300" dirty="0" smtClean="0">
                    <a:solidFill>
                      <a:schemeClr val="bg1"/>
                    </a:solidFill>
                    <a:latin typeface="Montserrat" charset="0"/>
                    <a:ea typeface="Montserrat" charset="0"/>
                    <a:cs typeface="Montserrat" charset="0"/>
                    <a:sym typeface="Poppins SemiBold" charset="0"/>
                  </a:rPr>
                  <a:t>ВСТУПЛЕНИЕ</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Tree>
    <p:extLst>
      <p:ext uri="{BB962C8B-B14F-4D97-AF65-F5344CB8AC3E}">
        <p14:creationId xmlns:p14="http://schemas.microsoft.com/office/powerpoint/2010/main" val="6999747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1720363039"/>
              </p:ext>
            </p:extLst>
          </p:nvPr>
        </p:nvGraphicFramePr>
        <p:xfrm>
          <a:off x="1750838" y="1385388"/>
          <a:ext cx="20794836" cy="9762741"/>
        </p:xfrm>
        <a:graphic>
          <a:graphicData uri="http://schemas.openxmlformats.org/drawingml/2006/table">
            <a:tbl>
              <a:tblPr firstRow="1" bandRow="1">
                <a:tableStyleId>{5C22544A-7EE6-4342-B048-85BDC9FD1C3A}</a:tableStyleId>
              </a:tblPr>
              <a:tblGrid>
                <a:gridCol w="3465806">
                  <a:extLst>
                    <a:ext uri="{9D8B030D-6E8A-4147-A177-3AD203B41FA5}">
                      <a16:colId xmlns:a16="http://schemas.microsoft.com/office/drawing/2014/main" val="2643445222"/>
                    </a:ext>
                  </a:extLst>
                </a:gridCol>
                <a:gridCol w="3465806">
                  <a:extLst>
                    <a:ext uri="{9D8B030D-6E8A-4147-A177-3AD203B41FA5}">
                      <a16:colId xmlns:a16="http://schemas.microsoft.com/office/drawing/2014/main" val="243027329"/>
                    </a:ext>
                  </a:extLst>
                </a:gridCol>
                <a:gridCol w="3465806">
                  <a:extLst>
                    <a:ext uri="{9D8B030D-6E8A-4147-A177-3AD203B41FA5}">
                      <a16:colId xmlns:a16="http://schemas.microsoft.com/office/drawing/2014/main" val="2845037503"/>
                    </a:ext>
                  </a:extLst>
                </a:gridCol>
                <a:gridCol w="3465806">
                  <a:extLst>
                    <a:ext uri="{9D8B030D-6E8A-4147-A177-3AD203B41FA5}">
                      <a16:colId xmlns:a16="http://schemas.microsoft.com/office/drawing/2014/main" val="3846319652"/>
                    </a:ext>
                  </a:extLst>
                </a:gridCol>
                <a:gridCol w="3465806">
                  <a:extLst>
                    <a:ext uri="{9D8B030D-6E8A-4147-A177-3AD203B41FA5}">
                      <a16:colId xmlns:a16="http://schemas.microsoft.com/office/drawing/2014/main" val="2920635544"/>
                    </a:ext>
                  </a:extLst>
                </a:gridCol>
                <a:gridCol w="3465806">
                  <a:extLst>
                    <a:ext uri="{9D8B030D-6E8A-4147-A177-3AD203B41FA5}">
                      <a16:colId xmlns:a16="http://schemas.microsoft.com/office/drawing/2014/main" val="2734119862"/>
                    </a:ext>
                  </a:extLst>
                </a:gridCol>
              </a:tblGrid>
              <a:tr h="1084749">
                <a:tc>
                  <a:txBody>
                    <a:bodyPr/>
                    <a:lstStyle/>
                    <a:p>
                      <a:pPr algn="ctr"/>
                      <a:endParaRPr lang="ru-RU" sz="2000" dirty="0" smtClean="0">
                        <a:solidFill>
                          <a:schemeClr val="bg1"/>
                        </a:solidFill>
                      </a:endParaRPr>
                    </a:p>
                    <a:p>
                      <a:pPr algn="ctr"/>
                      <a:r>
                        <a:rPr lang="ru-RU" sz="2000" dirty="0" smtClean="0">
                          <a:solidFill>
                            <a:schemeClr val="bg1"/>
                          </a:solidFill>
                        </a:rPr>
                        <a:t>Стандарт</a:t>
                      </a:r>
                      <a:endParaRPr lang="ru-RU" sz="2000" dirty="0">
                        <a:solidFill>
                          <a:schemeClr val="bg1"/>
                        </a:solidFill>
                      </a:endParaRPr>
                    </a:p>
                  </a:txBody>
                  <a:tcPr/>
                </a:tc>
                <a:tc>
                  <a:txBody>
                    <a:bodyPr/>
                    <a:lstStyle/>
                    <a:p>
                      <a:pPr marL="0" algn="ctr" defTabSz="914400" rtl="0" eaLnBrk="1" latinLnBrk="0" hangingPunct="1"/>
                      <a:r>
                        <a:rPr lang="ru-RU" sz="2000" b="1" kern="1200" dirty="0">
                          <a:solidFill>
                            <a:schemeClr val="bg1"/>
                          </a:solidFill>
                          <a:latin typeface="+mn-lt"/>
                          <a:ea typeface="+mn-ea"/>
                          <a:cs typeface="+mn-cs"/>
                        </a:rPr>
                        <a:t>Диапазон</a:t>
                      </a:r>
                    </a:p>
                    <a:p>
                      <a:pPr marL="0" algn="ctr" defTabSz="914400" rtl="0" eaLnBrk="1" latinLnBrk="0" hangingPunct="1"/>
                      <a:r>
                        <a:rPr lang="ru-RU" sz="2000" b="1" kern="1200" dirty="0">
                          <a:solidFill>
                            <a:schemeClr val="bg1"/>
                          </a:solidFill>
                          <a:latin typeface="+mn-lt"/>
                          <a:ea typeface="+mn-ea"/>
                          <a:cs typeface="+mn-cs"/>
                        </a:rPr>
                        <a:t>(ГГц)</a:t>
                      </a:r>
                    </a:p>
                  </a:txBody>
                  <a:tcPr anchor="ctr"/>
                </a:tc>
                <a:tc>
                  <a:txBody>
                    <a:bodyPr/>
                    <a:lstStyle/>
                    <a:p>
                      <a:pPr marL="0" algn="ctr" defTabSz="914400" rtl="0" eaLnBrk="1" latinLnBrk="0" hangingPunct="1"/>
                      <a:r>
                        <a:rPr lang="ru-RU" sz="2000" b="1" kern="1200" dirty="0">
                          <a:solidFill>
                            <a:schemeClr val="bg1"/>
                          </a:solidFill>
                          <a:latin typeface="+mn-lt"/>
                          <a:ea typeface="+mn-ea"/>
                          <a:cs typeface="+mn-cs"/>
                        </a:rPr>
                        <a:t>Ширина канала (МГц)</a:t>
                      </a:r>
                    </a:p>
                  </a:txBody>
                  <a:tcPr anchor="ctr"/>
                </a:tc>
                <a:tc>
                  <a:txBody>
                    <a:bodyPr/>
                    <a:lstStyle/>
                    <a:p>
                      <a:pPr marL="0" algn="ctr" defTabSz="914400" rtl="0" eaLnBrk="1" latinLnBrk="0" hangingPunct="1"/>
                      <a:r>
                        <a:rPr lang="ru-RU" sz="2000" b="1" kern="1200" dirty="0">
                          <a:solidFill>
                            <a:schemeClr val="bg1"/>
                          </a:solidFill>
                          <a:latin typeface="+mn-lt"/>
                          <a:ea typeface="+mn-ea"/>
                          <a:cs typeface="+mn-cs"/>
                        </a:rPr>
                        <a:t>Модуляция</a:t>
                      </a:r>
                    </a:p>
                  </a:txBody>
                  <a:tcPr anchor="ctr"/>
                </a:tc>
                <a:tc>
                  <a:txBody>
                    <a:bodyPr/>
                    <a:lstStyle/>
                    <a:p>
                      <a:pPr marL="0" algn="ctr" defTabSz="914400" rtl="0" eaLnBrk="1" latinLnBrk="0" hangingPunct="1"/>
                      <a:r>
                        <a:rPr lang="ru-RU" sz="2000" b="1" kern="1200" dirty="0">
                          <a:solidFill>
                            <a:schemeClr val="bg1"/>
                          </a:solidFill>
                          <a:latin typeface="+mn-lt"/>
                          <a:ea typeface="+mn-ea"/>
                          <a:cs typeface="+mn-cs"/>
                        </a:rPr>
                        <a:t>Антенная технология</a:t>
                      </a:r>
                    </a:p>
                  </a:txBody>
                  <a:tcPr anchor="ctr"/>
                </a:tc>
                <a:tc>
                  <a:txBody>
                    <a:bodyPr/>
                    <a:lstStyle/>
                    <a:p>
                      <a:pPr marL="0" algn="ctr" defTabSz="914400" rtl="0" eaLnBrk="1" latinLnBrk="0" hangingPunct="1"/>
                      <a:r>
                        <a:rPr lang="en-US" sz="2000" b="1" kern="1200" dirty="0">
                          <a:solidFill>
                            <a:schemeClr val="bg1"/>
                          </a:solidFill>
                          <a:latin typeface="+mn-lt"/>
                          <a:ea typeface="+mn-ea"/>
                          <a:cs typeface="+mn-cs"/>
                        </a:rPr>
                        <a:t>Max</a:t>
                      </a:r>
                      <a:r>
                        <a:rPr lang="ru-RU" sz="2000" b="1" kern="1200" dirty="0">
                          <a:solidFill>
                            <a:schemeClr val="bg1"/>
                          </a:solidFill>
                          <a:latin typeface="+mn-lt"/>
                          <a:ea typeface="+mn-ea"/>
                          <a:cs typeface="+mn-cs"/>
                        </a:rPr>
                        <a:t> скорость передачи</a:t>
                      </a:r>
                    </a:p>
                  </a:txBody>
                  <a:tcPr anchor="ctr"/>
                </a:tc>
                <a:extLst>
                  <a:ext uri="{0D108BD9-81ED-4DB2-BD59-A6C34878D82A}">
                    <a16:rowId xmlns:a16="http://schemas.microsoft.com/office/drawing/2014/main" val="793675745"/>
                  </a:ext>
                </a:extLst>
              </a:tr>
              <a:tr h="1084749">
                <a:tc>
                  <a:txBody>
                    <a:bodyPr/>
                    <a:lstStyle/>
                    <a:p>
                      <a:pPr algn="ctr"/>
                      <a:r>
                        <a:rPr lang="ru-RU" sz="2000" kern="1200" dirty="0">
                          <a:solidFill>
                            <a:schemeClr val="bg1"/>
                          </a:solidFill>
                          <a:latin typeface="+mn-lt"/>
                          <a:ea typeface="+mn-ea"/>
                          <a:cs typeface="+mn-cs"/>
                        </a:rPr>
                        <a:t>802.11</a:t>
                      </a:r>
                    </a:p>
                  </a:txBody>
                  <a:tcPr anchor="ctr"/>
                </a:tc>
                <a:tc>
                  <a:txBody>
                    <a:bodyPr/>
                    <a:lstStyle/>
                    <a:p>
                      <a:pPr algn="ctr"/>
                      <a:r>
                        <a:rPr lang="en-US" sz="2000" kern="1200" dirty="0">
                          <a:solidFill>
                            <a:schemeClr val="bg1"/>
                          </a:solidFill>
                          <a:latin typeface="+mn-lt"/>
                          <a:ea typeface="+mn-ea"/>
                          <a:cs typeface="+mn-cs"/>
                        </a:rPr>
                        <a:t>2.4</a:t>
                      </a:r>
                      <a:endParaRPr lang="ru-RU" sz="2000" kern="1200" dirty="0">
                        <a:solidFill>
                          <a:schemeClr val="bg1"/>
                        </a:solidFill>
                        <a:latin typeface="+mn-lt"/>
                        <a:ea typeface="+mn-ea"/>
                        <a:cs typeface="+mn-cs"/>
                      </a:endParaRPr>
                    </a:p>
                  </a:txBody>
                  <a:tcPr anchor="ctr"/>
                </a:tc>
                <a:tc>
                  <a:txBody>
                    <a:bodyPr/>
                    <a:lstStyle/>
                    <a:p>
                      <a:pPr algn="ctr"/>
                      <a:r>
                        <a:rPr lang="en-US" sz="2000" kern="1200" dirty="0">
                          <a:solidFill>
                            <a:schemeClr val="bg1"/>
                          </a:solidFill>
                          <a:latin typeface="+mn-lt"/>
                          <a:ea typeface="+mn-ea"/>
                          <a:cs typeface="+mn-cs"/>
                        </a:rPr>
                        <a:t>20</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solidFill>
                            <a:schemeClr val="bg1"/>
                          </a:solidFill>
                          <a:latin typeface="+mn-lt"/>
                          <a:ea typeface="+mn-ea"/>
                          <a:cs typeface="+mn-cs"/>
                        </a:rPr>
                        <a:t>DSSS, FHSS</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solidFill>
                            <a:schemeClr val="bg1"/>
                          </a:solidFill>
                          <a:latin typeface="+mn-lt"/>
                          <a:ea typeface="+mn-ea"/>
                          <a:cs typeface="+mn-cs"/>
                        </a:rPr>
                        <a:t>N/A</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solidFill>
                            <a:schemeClr val="bg1"/>
                          </a:solidFill>
                          <a:latin typeface="+mn-lt"/>
                          <a:ea typeface="+mn-ea"/>
                          <a:cs typeface="+mn-cs"/>
                        </a:rPr>
                        <a:t>2 </a:t>
                      </a:r>
                      <a:r>
                        <a:rPr lang="ru-RU" sz="2000" kern="1200" dirty="0">
                          <a:solidFill>
                            <a:schemeClr val="bg1"/>
                          </a:solidFill>
                          <a:latin typeface="+mn-lt"/>
                          <a:ea typeface="+mn-ea"/>
                          <a:cs typeface="+mn-cs"/>
                        </a:rPr>
                        <a:t>Мбит/с</a:t>
                      </a:r>
                    </a:p>
                  </a:txBody>
                  <a:tcPr anchor="ctr"/>
                </a:tc>
                <a:extLst>
                  <a:ext uri="{0D108BD9-81ED-4DB2-BD59-A6C34878D82A}">
                    <a16:rowId xmlns:a16="http://schemas.microsoft.com/office/drawing/2014/main" val="1804340334"/>
                  </a:ext>
                </a:extLst>
              </a:tr>
              <a:tr h="10847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kern="1200" dirty="0">
                          <a:solidFill>
                            <a:schemeClr val="bg1"/>
                          </a:solidFill>
                          <a:latin typeface="+mn-lt"/>
                          <a:ea typeface="+mn-ea"/>
                          <a:cs typeface="+mn-cs"/>
                        </a:rPr>
                        <a:t>802.11</a:t>
                      </a:r>
                      <a:r>
                        <a:rPr lang="en-US" sz="2000" kern="1200" dirty="0">
                          <a:solidFill>
                            <a:schemeClr val="bg1"/>
                          </a:solidFill>
                          <a:latin typeface="+mn-lt"/>
                          <a:ea typeface="+mn-ea"/>
                          <a:cs typeface="+mn-cs"/>
                        </a:rPr>
                        <a:t>b</a:t>
                      </a:r>
                      <a:endParaRPr lang="ru-RU" sz="2000" kern="1200" dirty="0">
                        <a:solidFill>
                          <a:schemeClr val="bg1"/>
                        </a:solidFill>
                        <a:latin typeface="+mn-lt"/>
                        <a:ea typeface="+mn-ea"/>
                        <a:cs typeface="+mn-cs"/>
                      </a:endParaRPr>
                    </a:p>
                  </a:txBody>
                  <a:tcPr anchor="ctr"/>
                </a:tc>
                <a:tc>
                  <a:txBody>
                    <a:bodyPr/>
                    <a:lstStyle/>
                    <a:p>
                      <a:pPr algn="ctr"/>
                      <a:r>
                        <a:rPr lang="en-US" sz="2000" kern="1200" dirty="0">
                          <a:solidFill>
                            <a:schemeClr val="bg1"/>
                          </a:solidFill>
                          <a:latin typeface="+mn-lt"/>
                          <a:ea typeface="+mn-ea"/>
                          <a:cs typeface="+mn-cs"/>
                        </a:rPr>
                        <a:t>2.4</a:t>
                      </a:r>
                      <a:endParaRPr lang="ru-RU" sz="2000" kern="1200" dirty="0">
                        <a:solidFill>
                          <a:schemeClr val="bg1"/>
                        </a:solidFill>
                        <a:latin typeface="+mn-lt"/>
                        <a:ea typeface="+mn-ea"/>
                        <a:cs typeface="+mn-cs"/>
                      </a:endParaRPr>
                    </a:p>
                  </a:txBody>
                  <a:tcPr anchor="ctr"/>
                </a:tc>
                <a:tc>
                  <a:txBody>
                    <a:bodyPr/>
                    <a:lstStyle/>
                    <a:p>
                      <a:pPr algn="ctr"/>
                      <a:r>
                        <a:rPr lang="en-US" sz="2000" kern="1200" dirty="0">
                          <a:solidFill>
                            <a:schemeClr val="bg1"/>
                          </a:solidFill>
                          <a:latin typeface="+mn-lt"/>
                          <a:ea typeface="+mn-ea"/>
                          <a:cs typeface="+mn-cs"/>
                        </a:rPr>
                        <a:t>20</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solidFill>
                            <a:schemeClr val="bg1"/>
                          </a:solidFill>
                          <a:latin typeface="+mn-lt"/>
                          <a:ea typeface="+mn-ea"/>
                          <a:cs typeface="+mn-cs"/>
                        </a:rPr>
                        <a:t>DSSS</a:t>
                      </a:r>
                      <a:endParaRPr lang="ru-RU" sz="2000" kern="1200" dirty="0">
                        <a:solidFill>
                          <a:schemeClr val="bg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bg1"/>
                          </a:solidFill>
                          <a:latin typeface="+mn-lt"/>
                          <a:ea typeface="+mn-ea"/>
                          <a:cs typeface="+mn-cs"/>
                        </a:rPr>
                        <a:t>N/A</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ru-RU" sz="2000" kern="1200" dirty="0">
                          <a:solidFill>
                            <a:schemeClr val="bg1"/>
                          </a:solidFill>
                          <a:latin typeface="+mn-lt"/>
                          <a:ea typeface="+mn-ea"/>
                          <a:cs typeface="+mn-cs"/>
                        </a:rPr>
                        <a:t>11 Мбит/с</a:t>
                      </a:r>
                    </a:p>
                  </a:txBody>
                  <a:tcPr anchor="ctr"/>
                </a:tc>
                <a:extLst>
                  <a:ext uri="{0D108BD9-81ED-4DB2-BD59-A6C34878D82A}">
                    <a16:rowId xmlns:a16="http://schemas.microsoft.com/office/drawing/2014/main" val="2971216410"/>
                  </a:ext>
                </a:extLst>
              </a:tr>
              <a:tr h="10847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kern="1200" dirty="0">
                          <a:solidFill>
                            <a:schemeClr val="bg1"/>
                          </a:solidFill>
                          <a:latin typeface="+mn-lt"/>
                          <a:ea typeface="+mn-ea"/>
                          <a:cs typeface="+mn-cs"/>
                        </a:rPr>
                        <a:t>802.11</a:t>
                      </a:r>
                      <a:r>
                        <a:rPr lang="en-US" sz="2000" kern="1200" dirty="0">
                          <a:solidFill>
                            <a:schemeClr val="bg1"/>
                          </a:solidFill>
                          <a:latin typeface="+mn-lt"/>
                          <a:ea typeface="+mn-ea"/>
                          <a:cs typeface="+mn-cs"/>
                        </a:rPr>
                        <a:t>a</a:t>
                      </a:r>
                      <a:endParaRPr lang="ru-RU" sz="2000" kern="1200" dirty="0">
                        <a:solidFill>
                          <a:schemeClr val="bg1"/>
                        </a:solidFill>
                        <a:latin typeface="+mn-lt"/>
                        <a:ea typeface="+mn-ea"/>
                        <a:cs typeface="+mn-cs"/>
                      </a:endParaRPr>
                    </a:p>
                  </a:txBody>
                  <a:tcPr anchor="ctr"/>
                </a:tc>
                <a:tc>
                  <a:txBody>
                    <a:bodyPr/>
                    <a:lstStyle/>
                    <a:p>
                      <a:pPr algn="ctr"/>
                      <a:r>
                        <a:rPr lang="en-US" sz="2000" kern="1200" dirty="0">
                          <a:solidFill>
                            <a:schemeClr val="bg1"/>
                          </a:solidFill>
                          <a:latin typeface="+mn-lt"/>
                          <a:ea typeface="+mn-ea"/>
                          <a:cs typeface="+mn-cs"/>
                        </a:rPr>
                        <a:t>2.4</a:t>
                      </a:r>
                      <a:endParaRPr lang="ru-RU" sz="2000" kern="1200" dirty="0">
                        <a:solidFill>
                          <a:schemeClr val="bg1"/>
                        </a:solidFill>
                        <a:latin typeface="+mn-lt"/>
                        <a:ea typeface="+mn-ea"/>
                        <a:cs typeface="+mn-cs"/>
                      </a:endParaRPr>
                    </a:p>
                  </a:txBody>
                  <a:tcPr anchor="ctr"/>
                </a:tc>
                <a:tc>
                  <a:txBody>
                    <a:bodyPr/>
                    <a:lstStyle/>
                    <a:p>
                      <a:pPr algn="ctr"/>
                      <a:r>
                        <a:rPr lang="en-US" sz="2000" kern="1200" dirty="0">
                          <a:solidFill>
                            <a:schemeClr val="bg1"/>
                          </a:solidFill>
                          <a:latin typeface="+mn-lt"/>
                          <a:ea typeface="+mn-ea"/>
                          <a:cs typeface="+mn-cs"/>
                        </a:rPr>
                        <a:t>20</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solidFill>
                            <a:schemeClr val="bg1"/>
                          </a:solidFill>
                          <a:latin typeface="+mn-lt"/>
                          <a:ea typeface="+mn-ea"/>
                          <a:cs typeface="+mn-cs"/>
                        </a:rPr>
                        <a:t>OFDM</a:t>
                      </a:r>
                      <a:endParaRPr lang="ru-RU" sz="2000" kern="1200" dirty="0">
                        <a:solidFill>
                          <a:schemeClr val="bg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bg1"/>
                          </a:solidFill>
                          <a:latin typeface="+mn-lt"/>
                          <a:ea typeface="+mn-ea"/>
                          <a:cs typeface="+mn-cs"/>
                        </a:rPr>
                        <a:t>N/A</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ru-RU" sz="2000" kern="1200" dirty="0">
                          <a:solidFill>
                            <a:schemeClr val="bg1"/>
                          </a:solidFill>
                          <a:latin typeface="+mn-lt"/>
                          <a:ea typeface="+mn-ea"/>
                          <a:cs typeface="+mn-cs"/>
                        </a:rPr>
                        <a:t>54 Мбит/с</a:t>
                      </a:r>
                    </a:p>
                  </a:txBody>
                  <a:tcPr anchor="ctr"/>
                </a:tc>
                <a:extLst>
                  <a:ext uri="{0D108BD9-81ED-4DB2-BD59-A6C34878D82A}">
                    <a16:rowId xmlns:a16="http://schemas.microsoft.com/office/drawing/2014/main" val="2533280093"/>
                  </a:ext>
                </a:extLst>
              </a:tr>
              <a:tr h="10847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kern="1200" dirty="0">
                          <a:solidFill>
                            <a:schemeClr val="bg1"/>
                          </a:solidFill>
                          <a:latin typeface="+mn-lt"/>
                          <a:ea typeface="+mn-ea"/>
                          <a:cs typeface="+mn-cs"/>
                        </a:rPr>
                        <a:t>802.11</a:t>
                      </a:r>
                      <a:r>
                        <a:rPr lang="en-US" sz="2000" kern="1200" dirty="0">
                          <a:solidFill>
                            <a:schemeClr val="bg1"/>
                          </a:solidFill>
                          <a:latin typeface="+mn-lt"/>
                          <a:ea typeface="+mn-ea"/>
                          <a:cs typeface="+mn-cs"/>
                        </a:rPr>
                        <a:t>g</a:t>
                      </a:r>
                      <a:endParaRPr lang="ru-RU" sz="2000" kern="1200" dirty="0">
                        <a:solidFill>
                          <a:schemeClr val="bg1"/>
                        </a:solidFill>
                        <a:latin typeface="+mn-lt"/>
                        <a:ea typeface="+mn-ea"/>
                        <a:cs typeface="+mn-cs"/>
                      </a:endParaRPr>
                    </a:p>
                  </a:txBody>
                  <a:tcPr anchor="ctr"/>
                </a:tc>
                <a:tc>
                  <a:txBody>
                    <a:bodyPr/>
                    <a:lstStyle/>
                    <a:p>
                      <a:pPr algn="ctr"/>
                      <a:r>
                        <a:rPr lang="en-US" sz="2000" kern="1200" dirty="0">
                          <a:solidFill>
                            <a:schemeClr val="bg1"/>
                          </a:solidFill>
                          <a:latin typeface="+mn-lt"/>
                          <a:ea typeface="+mn-ea"/>
                          <a:cs typeface="+mn-cs"/>
                        </a:rPr>
                        <a:t>5</a:t>
                      </a:r>
                      <a:endParaRPr lang="ru-RU" sz="2000" kern="1200" dirty="0">
                        <a:solidFill>
                          <a:schemeClr val="bg1"/>
                        </a:solidFill>
                        <a:latin typeface="+mn-lt"/>
                        <a:ea typeface="+mn-ea"/>
                        <a:cs typeface="+mn-cs"/>
                      </a:endParaRPr>
                    </a:p>
                  </a:txBody>
                  <a:tcPr anchor="ctr"/>
                </a:tc>
                <a:tc>
                  <a:txBody>
                    <a:bodyPr/>
                    <a:lstStyle/>
                    <a:p>
                      <a:pPr algn="ctr"/>
                      <a:r>
                        <a:rPr lang="en-US" sz="2000" kern="1200" dirty="0">
                          <a:solidFill>
                            <a:schemeClr val="bg1"/>
                          </a:solidFill>
                          <a:latin typeface="+mn-lt"/>
                          <a:ea typeface="+mn-ea"/>
                          <a:cs typeface="+mn-cs"/>
                        </a:rPr>
                        <a:t>20</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solidFill>
                            <a:schemeClr val="bg1"/>
                          </a:solidFill>
                          <a:latin typeface="+mn-lt"/>
                          <a:ea typeface="+mn-ea"/>
                          <a:cs typeface="+mn-cs"/>
                        </a:rPr>
                        <a:t>DSSS, OFDM</a:t>
                      </a:r>
                      <a:endParaRPr lang="ru-RU" sz="2000" kern="1200" dirty="0">
                        <a:solidFill>
                          <a:schemeClr val="bg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bg1"/>
                          </a:solidFill>
                          <a:latin typeface="+mn-lt"/>
                          <a:ea typeface="+mn-ea"/>
                          <a:cs typeface="+mn-cs"/>
                        </a:rPr>
                        <a:t>N/A</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ru-RU" sz="2000" kern="1200" dirty="0">
                          <a:solidFill>
                            <a:schemeClr val="bg1"/>
                          </a:solidFill>
                          <a:latin typeface="+mn-lt"/>
                          <a:ea typeface="+mn-ea"/>
                          <a:cs typeface="+mn-cs"/>
                        </a:rPr>
                        <a:t>54 Мбит/с</a:t>
                      </a:r>
                    </a:p>
                  </a:txBody>
                  <a:tcPr anchor="ctr"/>
                </a:tc>
                <a:extLst>
                  <a:ext uri="{0D108BD9-81ED-4DB2-BD59-A6C34878D82A}">
                    <a16:rowId xmlns:a16="http://schemas.microsoft.com/office/drawing/2014/main" val="4125084978"/>
                  </a:ext>
                </a:extLst>
              </a:tr>
              <a:tr h="10847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kern="1200" dirty="0">
                          <a:solidFill>
                            <a:schemeClr val="bg1"/>
                          </a:solidFill>
                          <a:latin typeface="+mn-lt"/>
                          <a:ea typeface="+mn-ea"/>
                          <a:cs typeface="+mn-cs"/>
                        </a:rPr>
                        <a:t>802.11</a:t>
                      </a:r>
                      <a:r>
                        <a:rPr lang="en-US" sz="2000" kern="1200" dirty="0">
                          <a:solidFill>
                            <a:schemeClr val="bg1"/>
                          </a:solidFill>
                          <a:latin typeface="+mn-lt"/>
                          <a:ea typeface="+mn-ea"/>
                          <a:cs typeface="+mn-cs"/>
                        </a:rPr>
                        <a:t>n</a:t>
                      </a:r>
                      <a:endParaRPr lang="ru-RU" sz="2000" kern="1200" dirty="0">
                        <a:solidFill>
                          <a:schemeClr val="bg1"/>
                        </a:solidFill>
                        <a:latin typeface="+mn-lt"/>
                        <a:ea typeface="+mn-ea"/>
                        <a:cs typeface="+mn-cs"/>
                      </a:endParaRPr>
                    </a:p>
                  </a:txBody>
                  <a:tcPr anchor="ctr"/>
                </a:tc>
                <a:tc>
                  <a:txBody>
                    <a:bodyPr/>
                    <a:lstStyle/>
                    <a:p>
                      <a:pPr algn="ctr"/>
                      <a:r>
                        <a:rPr lang="en-US" sz="2000" kern="1200" dirty="0">
                          <a:solidFill>
                            <a:schemeClr val="bg1"/>
                          </a:solidFill>
                          <a:latin typeface="+mn-lt"/>
                          <a:ea typeface="+mn-ea"/>
                          <a:cs typeface="+mn-cs"/>
                        </a:rPr>
                        <a:t>2.4</a:t>
                      </a:r>
                      <a:endParaRPr lang="ru-RU" sz="2000" kern="1200" dirty="0">
                        <a:solidFill>
                          <a:schemeClr val="bg1"/>
                        </a:solidFill>
                        <a:latin typeface="+mn-lt"/>
                        <a:ea typeface="+mn-ea"/>
                        <a:cs typeface="+mn-cs"/>
                      </a:endParaRPr>
                    </a:p>
                  </a:txBody>
                  <a:tcPr anchor="ctr"/>
                </a:tc>
                <a:tc>
                  <a:txBody>
                    <a:bodyPr/>
                    <a:lstStyle/>
                    <a:p>
                      <a:pPr algn="ctr"/>
                      <a:r>
                        <a:rPr lang="en-US" sz="2000" kern="1200" dirty="0">
                          <a:solidFill>
                            <a:schemeClr val="bg1"/>
                          </a:solidFill>
                          <a:latin typeface="+mn-lt"/>
                          <a:ea typeface="+mn-ea"/>
                          <a:cs typeface="+mn-cs"/>
                        </a:rPr>
                        <a:t>20, 40</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solidFill>
                            <a:schemeClr val="bg1"/>
                          </a:solidFill>
                          <a:latin typeface="+mn-lt"/>
                          <a:ea typeface="+mn-ea"/>
                          <a:cs typeface="+mn-cs"/>
                        </a:rPr>
                        <a:t>OFDM</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solidFill>
                            <a:schemeClr val="bg1"/>
                          </a:solidFill>
                          <a:latin typeface="+mn-lt"/>
                          <a:ea typeface="+mn-ea"/>
                          <a:cs typeface="+mn-cs"/>
                        </a:rPr>
                        <a:t>MIMO</a:t>
                      </a:r>
                      <a:r>
                        <a:rPr lang="ru-RU" sz="2000" kern="1200" dirty="0">
                          <a:solidFill>
                            <a:schemeClr val="bg1"/>
                          </a:solidFill>
                          <a:latin typeface="+mn-lt"/>
                          <a:ea typeface="+mn-ea"/>
                          <a:cs typeface="+mn-cs"/>
                        </a:rPr>
                        <a:t> до 4-х потоков, </a:t>
                      </a:r>
                      <a:r>
                        <a:rPr lang="en-US" sz="2000" kern="1200" dirty="0" err="1">
                          <a:solidFill>
                            <a:schemeClr val="bg1"/>
                          </a:solidFill>
                          <a:latin typeface="+mn-lt"/>
                          <a:ea typeface="+mn-ea"/>
                          <a:cs typeface="+mn-cs"/>
                        </a:rPr>
                        <a:t>Beamforming</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ru-RU" sz="2000" kern="1200" dirty="0">
                          <a:solidFill>
                            <a:schemeClr val="bg1"/>
                          </a:solidFill>
                          <a:latin typeface="+mn-lt"/>
                          <a:ea typeface="+mn-ea"/>
                          <a:cs typeface="+mn-cs"/>
                        </a:rPr>
                        <a:t>600 Мбит/с</a:t>
                      </a:r>
                    </a:p>
                  </a:txBody>
                  <a:tcPr anchor="ctr"/>
                </a:tc>
                <a:extLst>
                  <a:ext uri="{0D108BD9-81ED-4DB2-BD59-A6C34878D82A}">
                    <a16:rowId xmlns:a16="http://schemas.microsoft.com/office/drawing/2014/main" val="3443278247"/>
                  </a:ext>
                </a:extLst>
              </a:tr>
              <a:tr h="10847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kern="1200" dirty="0">
                          <a:solidFill>
                            <a:schemeClr val="bg1"/>
                          </a:solidFill>
                          <a:latin typeface="+mn-lt"/>
                          <a:ea typeface="+mn-ea"/>
                          <a:cs typeface="+mn-cs"/>
                        </a:rPr>
                        <a:t>802.11</a:t>
                      </a:r>
                      <a:r>
                        <a:rPr lang="en-US" sz="2000" kern="1200" dirty="0">
                          <a:solidFill>
                            <a:schemeClr val="bg1"/>
                          </a:solidFill>
                          <a:latin typeface="+mn-lt"/>
                          <a:ea typeface="+mn-ea"/>
                          <a:cs typeface="+mn-cs"/>
                        </a:rPr>
                        <a:t>ad</a:t>
                      </a:r>
                      <a:endParaRPr lang="ru-RU" sz="2000" kern="1200" dirty="0">
                        <a:solidFill>
                          <a:schemeClr val="bg1"/>
                        </a:solidFill>
                        <a:latin typeface="+mn-lt"/>
                        <a:ea typeface="+mn-ea"/>
                        <a:cs typeface="+mn-cs"/>
                      </a:endParaRPr>
                    </a:p>
                  </a:txBody>
                  <a:tcPr anchor="ctr"/>
                </a:tc>
                <a:tc>
                  <a:txBody>
                    <a:bodyPr/>
                    <a:lstStyle/>
                    <a:p>
                      <a:pPr algn="ctr"/>
                      <a:r>
                        <a:rPr lang="en-US" sz="2000" kern="1200" dirty="0">
                          <a:solidFill>
                            <a:schemeClr val="bg1"/>
                          </a:solidFill>
                          <a:latin typeface="+mn-lt"/>
                          <a:ea typeface="+mn-ea"/>
                          <a:cs typeface="+mn-cs"/>
                        </a:rPr>
                        <a:t>60</a:t>
                      </a:r>
                      <a:endParaRPr lang="ru-RU" sz="2000" kern="1200" dirty="0">
                        <a:solidFill>
                          <a:schemeClr val="bg1"/>
                        </a:solidFill>
                        <a:latin typeface="+mn-lt"/>
                        <a:ea typeface="+mn-ea"/>
                        <a:cs typeface="+mn-cs"/>
                      </a:endParaRPr>
                    </a:p>
                  </a:txBody>
                  <a:tcPr anchor="ctr"/>
                </a:tc>
                <a:tc>
                  <a:txBody>
                    <a:bodyPr/>
                    <a:lstStyle/>
                    <a:p>
                      <a:pPr algn="ctr"/>
                      <a:r>
                        <a:rPr lang="en-US" sz="2000" kern="1200" dirty="0">
                          <a:solidFill>
                            <a:schemeClr val="bg1"/>
                          </a:solidFill>
                          <a:latin typeface="+mn-lt"/>
                          <a:ea typeface="+mn-ea"/>
                          <a:cs typeface="+mn-cs"/>
                        </a:rPr>
                        <a:t>60</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solidFill>
                            <a:schemeClr val="bg1"/>
                          </a:solidFill>
                          <a:latin typeface="+mn-lt"/>
                          <a:ea typeface="+mn-ea"/>
                          <a:cs typeface="+mn-cs"/>
                        </a:rPr>
                        <a:t>SC, OFDM</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err="1">
                          <a:solidFill>
                            <a:schemeClr val="bg1"/>
                          </a:solidFill>
                          <a:latin typeface="+mn-lt"/>
                          <a:ea typeface="+mn-ea"/>
                          <a:cs typeface="+mn-cs"/>
                        </a:rPr>
                        <a:t>Beamforming</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smtClean="0">
                          <a:solidFill>
                            <a:schemeClr val="bg1"/>
                          </a:solidFill>
                          <a:latin typeface="+mn-lt"/>
                          <a:ea typeface="+mn-ea"/>
                          <a:cs typeface="+mn-cs"/>
                        </a:rPr>
                        <a:t>6,</a:t>
                      </a:r>
                      <a:r>
                        <a:rPr lang="ru-RU" sz="2000" kern="1200" dirty="0" smtClean="0">
                          <a:solidFill>
                            <a:schemeClr val="bg1"/>
                          </a:solidFill>
                          <a:latin typeface="+mn-lt"/>
                          <a:ea typeface="+mn-ea"/>
                          <a:cs typeface="+mn-cs"/>
                        </a:rPr>
                        <a:t>7 </a:t>
                      </a:r>
                      <a:r>
                        <a:rPr lang="ru-RU" sz="2000" kern="1200" dirty="0">
                          <a:solidFill>
                            <a:schemeClr val="bg1"/>
                          </a:solidFill>
                          <a:latin typeface="+mn-lt"/>
                          <a:ea typeface="+mn-ea"/>
                          <a:cs typeface="+mn-cs"/>
                        </a:rPr>
                        <a:t>Гбит/с</a:t>
                      </a:r>
                    </a:p>
                  </a:txBody>
                  <a:tcPr anchor="ctr"/>
                </a:tc>
                <a:extLst>
                  <a:ext uri="{0D108BD9-81ED-4DB2-BD59-A6C34878D82A}">
                    <a16:rowId xmlns:a16="http://schemas.microsoft.com/office/drawing/2014/main" val="2074448619"/>
                  </a:ext>
                </a:extLst>
              </a:tr>
              <a:tr h="10847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kern="1200" dirty="0">
                          <a:solidFill>
                            <a:schemeClr val="bg1"/>
                          </a:solidFill>
                          <a:latin typeface="+mn-lt"/>
                          <a:ea typeface="+mn-ea"/>
                          <a:cs typeface="+mn-cs"/>
                        </a:rPr>
                        <a:t>802.11</a:t>
                      </a:r>
                      <a:r>
                        <a:rPr lang="en-US" sz="2000" kern="1200" dirty="0">
                          <a:solidFill>
                            <a:schemeClr val="bg1"/>
                          </a:solidFill>
                          <a:latin typeface="+mn-lt"/>
                          <a:ea typeface="+mn-ea"/>
                          <a:cs typeface="+mn-cs"/>
                        </a:rPr>
                        <a:t>ac</a:t>
                      </a:r>
                      <a:endParaRPr lang="ru-RU" sz="2000" kern="1200" dirty="0">
                        <a:solidFill>
                          <a:schemeClr val="bg1"/>
                        </a:solidFill>
                        <a:latin typeface="+mn-lt"/>
                        <a:ea typeface="+mn-ea"/>
                        <a:cs typeface="+mn-cs"/>
                      </a:endParaRPr>
                    </a:p>
                  </a:txBody>
                  <a:tcPr anchor="ctr"/>
                </a:tc>
                <a:tc>
                  <a:txBody>
                    <a:bodyPr/>
                    <a:lstStyle/>
                    <a:p>
                      <a:pPr algn="ctr"/>
                      <a:r>
                        <a:rPr lang="en-US" sz="2000" kern="1200" dirty="0">
                          <a:solidFill>
                            <a:schemeClr val="bg1"/>
                          </a:solidFill>
                          <a:latin typeface="+mn-lt"/>
                          <a:ea typeface="+mn-ea"/>
                          <a:cs typeface="+mn-cs"/>
                        </a:rPr>
                        <a:t>5</a:t>
                      </a:r>
                      <a:endParaRPr lang="ru-RU" sz="2000" kern="1200" dirty="0">
                        <a:solidFill>
                          <a:schemeClr val="bg1"/>
                        </a:solidFill>
                        <a:latin typeface="+mn-lt"/>
                        <a:ea typeface="+mn-ea"/>
                        <a:cs typeface="+mn-cs"/>
                      </a:endParaRPr>
                    </a:p>
                  </a:txBody>
                  <a:tcPr anchor="ctr"/>
                </a:tc>
                <a:tc>
                  <a:txBody>
                    <a:bodyPr/>
                    <a:lstStyle/>
                    <a:p>
                      <a:pPr algn="ctr"/>
                      <a:r>
                        <a:rPr lang="en-US" sz="2000" kern="1200" dirty="0" smtClean="0">
                          <a:solidFill>
                            <a:schemeClr val="bg1"/>
                          </a:solidFill>
                          <a:latin typeface="+mn-lt"/>
                          <a:ea typeface="+mn-ea"/>
                          <a:cs typeface="+mn-cs"/>
                        </a:rPr>
                        <a:t>20, 40</a:t>
                      </a:r>
                      <a:r>
                        <a:rPr lang="en-US" sz="2000" kern="1200" dirty="0">
                          <a:solidFill>
                            <a:schemeClr val="bg1"/>
                          </a:solidFill>
                          <a:latin typeface="+mn-lt"/>
                          <a:ea typeface="+mn-ea"/>
                          <a:cs typeface="+mn-cs"/>
                        </a:rPr>
                        <a:t>, </a:t>
                      </a:r>
                      <a:r>
                        <a:rPr lang="en-US" sz="2000" kern="1200" dirty="0" smtClean="0">
                          <a:solidFill>
                            <a:schemeClr val="bg1"/>
                          </a:solidFill>
                          <a:latin typeface="+mn-lt"/>
                          <a:ea typeface="+mn-ea"/>
                          <a:cs typeface="+mn-cs"/>
                        </a:rPr>
                        <a:t>80, </a:t>
                      </a:r>
                      <a:r>
                        <a:rPr lang="en-US" sz="2000" kern="1200" dirty="0">
                          <a:solidFill>
                            <a:schemeClr val="bg1"/>
                          </a:solidFill>
                          <a:latin typeface="+mn-lt"/>
                          <a:ea typeface="+mn-ea"/>
                          <a:cs typeface="+mn-cs"/>
                        </a:rPr>
                        <a:t>160</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solidFill>
                            <a:schemeClr val="bg1"/>
                          </a:solidFill>
                          <a:latin typeface="+mn-lt"/>
                          <a:ea typeface="+mn-ea"/>
                          <a:cs typeface="+mn-cs"/>
                        </a:rPr>
                        <a:t>OFDM</a:t>
                      </a:r>
                      <a:endParaRPr lang="ru-RU" sz="2000" kern="1200" dirty="0">
                        <a:solidFill>
                          <a:schemeClr val="bg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bg1"/>
                          </a:solidFill>
                          <a:latin typeface="+mn-lt"/>
                          <a:ea typeface="+mn-ea"/>
                          <a:cs typeface="+mn-cs"/>
                        </a:rPr>
                        <a:t>MIMO, MU-MIMO </a:t>
                      </a:r>
                      <a:r>
                        <a:rPr lang="ru-RU" sz="2000" kern="1200" dirty="0">
                          <a:solidFill>
                            <a:schemeClr val="bg1"/>
                          </a:solidFill>
                          <a:latin typeface="+mn-lt"/>
                          <a:ea typeface="+mn-ea"/>
                          <a:cs typeface="+mn-cs"/>
                        </a:rPr>
                        <a:t>до </a:t>
                      </a:r>
                      <a:r>
                        <a:rPr lang="en-US" sz="2000" kern="1200" dirty="0">
                          <a:solidFill>
                            <a:schemeClr val="bg1"/>
                          </a:solidFill>
                          <a:latin typeface="+mn-lt"/>
                          <a:ea typeface="+mn-ea"/>
                          <a:cs typeface="+mn-cs"/>
                        </a:rPr>
                        <a:t>8</a:t>
                      </a:r>
                      <a:r>
                        <a:rPr lang="ru-RU" sz="2000" kern="1200" dirty="0">
                          <a:solidFill>
                            <a:schemeClr val="bg1"/>
                          </a:solidFill>
                          <a:latin typeface="+mn-lt"/>
                          <a:ea typeface="+mn-ea"/>
                          <a:cs typeface="+mn-cs"/>
                        </a:rPr>
                        <a:t> потоков, </a:t>
                      </a:r>
                      <a:r>
                        <a:rPr lang="en-US" sz="2000" kern="1200" dirty="0" err="1">
                          <a:solidFill>
                            <a:schemeClr val="bg1"/>
                          </a:solidFill>
                          <a:latin typeface="+mn-lt"/>
                          <a:ea typeface="+mn-ea"/>
                          <a:cs typeface="+mn-cs"/>
                        </a:rPr>
                        <a:t>Beamforming</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smtClean="0">
                          <a:solidFill>
                            <a:schemeClr val="bg1"/>
                          </a:solidFill>
                          <a:latin typeface="+mn-lt"/>
                          <a:ea typeface="+mn-ea"/>
                          <a:cs typeface="+mn-cs"/>
                        </a:rPr>
                        <a:t>3,38</a:t>
                      </a:r>
                      <a:r>
                        <a:rPr lang="ru-RU" sz="2000" kern="1200" dirty="0" smtClean="0">
                          <a:solidFill>
                            <a:schemeClr val="bg1"/>
                          </a:solidFill>
                          <a:latin typeface="+mn-lt"/>
                          <a:ea typeface="+mn-ea"/>
                          <a:cs typeface="+mn-cs"/>
                        </a:rPr>
                        <a:t> </a:t>
                      </a:r>
                      <a:r>
                        <a:rPr lang="ru-RU" sz="2000" kern="1200" dirty="0">
                          <a:solidFill>
                            <a:schemeClr val="bg1"/>
                          </a:solidFill>
                          <a:latin typeface="+mn-lt"/>
                          <a:ea typeface="+mn-ea"/>
                          <a:cs typeface="+mn-cs"/>
                        </a:rPr>
                        <a:t>Гбит/с</a:t>
                      </a:r>
                    </a:p>
                  </a:txBody>
                  <a:tcPr anchor="ctr"/>
                </a:tc>
                <a:extLst>
                  <a:ext uri="{0D108BD9-81ED-4DB2-BD59-A6C34878D82A}">
                    <a16:rowId xmlns:a16="http://schemas.microsoft.com/office/drawing/2014/main" val="1604946328"/>
                  </a:ext>
                </a:extLst>
              </a:tr>
              <a:tr h="10847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bg1"/>
                          </a:solidFill>
                          <a:latin typeface="+mn-lt"/>
                          <a:ea typeface="+mn-ea"/>
                          <a:cs typeface="+mn-cs"/>
                        </a:rPr>
                        <a:t>802.11ah</a:t>
                      </a:r>
                      <a:endParaRPr lang="ru-RU" sz="2000" kern="1200" dirty="0">
                        <a:solidFill>
                          <a:schemeClr val="bg1"/>
                        </a:solidFill>
                        <a:latin typeface="+mn-lt"/>
                        <a:ea typeface="+mn-ea"/>
                        <a:cs typeface="+mn-cs"/>
                      </a:endParaRPr>
                    </a:p>
                  </a:txBody>
                  <a:tcPr anchor="ctr"/>
                </a:tc>
                <a:tc>
                  <a:txBody>
                    <a:bodyPr/>
                    <a:lstStyle/>
                    <a:p>
                      <a:pPr algn="ctr"/>
                      <a:r>
                        <a:rPr lang="en-US" sz="2000" kern="1200" dirty="0" smtClean="0">
                          <a:solidFill>
                            <a:schemeClr val="bg1"/>
                          </a:solidFill>
                          <a:latin typeface="+mn-lt"/>
                          <a:ea typeface="+mn-ea"/>
                          <a:cs typeface="+mn-cs"/>
                        </a:rPr>
                        <a:t>0,9</a:t>
                      </a:r>
                      <a:endParaRPr lang="ru-RU" sz="2000" kern="1200" dirty="0">
                        <a:solidFill>
                          <a:schemeClr val="bg1"/>
                        </a:solidFill>
                        <a:latin typeface="+mn-lt"/>
                        <a:ea typeface="+mn-ea"/>
                        <a:cs typeface="+mn-cs"/>
                      </a:endParaRPr>
                    </a:p>
                  </a:txBody>
                  <a:tcPr anchor="ctr"/>
                </a:tc>
                <a:tc>
                  <a:txBody>
                    <a:bodyPr/>
                    <a:lstStyle/>
                    <a:p>
                      <a:pPr algn="ctr"/>
                      <a:r>
                        <a:rPr lang="en-US" sz="2000" kern="1200" dirty="0" smtClean="0">
                          <a:solidFill>
                            <a:schemeClr val="bg1"/>
                          </a:solidFill>
                          <a:latin typeface="+mn-lt"/>
                          <a:ea typeface="+mn-ea"/>
                          <a:cs typeface="+mn-cs"/>
                        </a:rPr>
                        <a:t>1-16</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smtClean="0">
                          <a:solidFill>
                            <a:schemeClr val="bg1"/>
                          </a:solidFill>
                          <a:latin typeface="+mn-lt"/>
                          <a:ea typeface="+mn-ea"/>
                          <a:cs typeface="+mn-cs"/>
                        </a:rPr>
                        <a:t>OFDM</a:t>
                      </a:r>
                      <a:endParaRPr lang="ru-RU" sz="2000" kern="1200" dirty="0">
                        <a:solidFill>
                          <a:schemeClr val="bg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bg1"/>
                          </a:solidFill>
                          <a:latin typeface="+mn-lt"/>
                          <a:ea typeface="+mn-ea"/>
                          <a:cs typeface="+mn-cs"/>
                        </a:rPr>
                        <a:t>MIMO</a:t>
                      </a:r>
                      <a:endParaRPr lang="ru-RU" sz="2000"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smtClean="0">
                          <a:solidFill>
                            <a:schemeClr val="bg1"/>
                          </a:solidFill>
                          <a:latin typeface="+mn-lt"/>
                          <a:ea typeface="+mn-ea"/>
                          <a:cs typeface="+mn-cs"/>
                        </a:rPr>
                        <a:t>347 </a:t>
                      </a:r>
                      <a:r>
                        <a:rPr lang="ru-RU" sz="2000" kern="1200" dirty="0" smtClean="0">
                          <a:solidFill>
                            <a:schemeClr val="bg1"/>
                          </a:solidFill>
                          <a:latin typeface="+mn-lt"/>
                          <a:ea typeface="+mn-ea"/>
                          <a:cs typeface="+mn-cs"/>
                        </a:rPr>
                        <a:t>Мбит/с</a:t>
                      </a:r>
                      <a:endParaRPr lang="ru-RU" sz="2000" kern="1200" dirty="0">
                        <a:solidFill>
                          <a:schemeClr val="bg1"/>
                        </a:solidFill>
                        <a:latin typeface="+mn-lt"/>
                        <a:ea typeface="+mn-ea"/>
                        <a:cs typeface="+mn-cs"/>
                      </a:endParaRPr>
                    </a:p>
                  </a:txBody>
                  <a:tcPr anchor="ctr"/>
                </a:tc>
                <a:extLst>
                  <a:ext uri="{0D108BD9-81ED-4DB2-BD59-A6C34878D82A}">
                    <a16:rowId xmlns:a16="http://schemas.microsoft.com/office/drawing/2014/main" val="3700142672"/>
                  </a:ext>
                </a:extLst>
              </a:tr>
            </a:tbl>
          </a:graphicData>
        </a:graphic>
      </p:graphicFrame>
    </p:spTree>
    <p:extLst>
      <p:ext uri="{BB962C8B-B14F-4D97-AF65-F5344CB8AC3E}">
        <p14:creationId xmlns:p14="http://schemas.microsoft.com/office/powerpoint/2010/main" val="4869543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3">
            <a:extLst>
              <a:ext uri="{FF2B5EF4-FFF2-40B4-BE49-F238E27FC236}">
                <a16:creationId xmlns:a16="http://schemas.microsoft.com/office/drawing/2014/main" id="{B86A8017-26B3-134D-AC06-6793D34BF5C9}"/>
              </a:ext>
            </a:extLst>
          </p:cNvPr>
          <p:cNvSpPr txBox="1">
            <a:spLocks/>
          </p:cNvSpPr>
          <p:nvPr/>
        </p:nvSpPr>
        <p:spPr bwMode="auto">
          <a:xfrm>
            <a:off x="2716729" y="2812165"/>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a:solidFill>
                  <a:schemeClr val="bg1"/>
                </a:solidFill>
                <a:latin typeface="Barlow Light" pitchFamily="2" charset="0"/>
                <a:ea typeface="Montserrat Semi" charset="0"/>
                <a:cs typeface="Montserrat Semi" charset="0"/>
                <a:sym typeface="Poppins Medium" charset="0"/>
              </a:rPr>
              <a:t>Технология </a:t>
            </a:r>
            <a:r>
              <a:rPr lang="en-US" altLang="x-none" sz="8800" dirty="0" err="1" smtClean="0">
                <a:solidFill>
                  <a:schemeClr val="bg1"/>
                </a:solidFill>
                <a:latin typeface="Barlow Light" pitchFamily="2" charset="0"/>
                <a:ea typeface="Montserrat Semi" charset="0"/>
                <a:cs typeface="Montserrat Semi" charset="0"/>
                <a:sym typeface="Poppins Medium" charset="0"/>
              </a:rPr>
              <a:t>HiperLan</a:t>
            </a:r>
            <a:r>
              <a:rPr lang="en-US" altLang="x-none" sz="8800" dirty="0" smtClean="0">
                <a:solidFill>
                  <a:schemeClr val="bg1"/>
                </a:solidFill>
                <a:latin typeface="Barlow Light" pitchFamily="2" charset="0"/>
                <a:ea typeface="Montserrat Semi" charset="0"/>
                <a:cs typeface="Montserrat Semi" charset="0"/>
                <a:sym typeface="Poppins Medium" charset="0"/>
              </a:rPr>
              <a:t>/2</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24" name="Rectangle 1">
            <a:extLst>
              <a:ext uri="{FF2B5EF4-FFF2-40B4-BE49-F238E27FC236}">
                <a16:creationId xmlns:a16="http://schemas.microsoft.com/office/drawing/2014/main" id="{4EAFDFA3-338E-454F-B4FB-0500CD9FA186}"/>
              </a:ext>
            </a:extLst>
          </p:cNvPr>
          <p:cNvSpPr>
            <a:spLocks noChangeArrowheads="1"/>
          </p:cNvSpPr>
          <p:nvPr/>
        </p:nvSpPr>
        <p:spPr bwMode="auto">
          <a:xfrm>
            <a:off x="2706117" y="5905964"/>
            <a:ext cx="19711019"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1991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году </a:t>
            </a:r>
            <a:r>
              <a:rPr lang="ru-RU" sz="2200" dirty="0" err="1" smtClean="0">
                <a:solidFill>
                  <a:srgbClr val="292829"/>
                </a:solidFill>
                <a:latin typeface="Barlow Medium" pitchFamily="2" charset="0"/>
                <a:ea typeface="Open Sans" panose="020B0606030504020204" pitchFamily="34" charset="0"/>
                <a:cs typeface="Open Sans" panose="020B0606030504020204" pitchFamily="34" charset="0"/>
              </a:rPr>
              <a:t>European</a:t>
            </a: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Telecommunications</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Standard</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Institute</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ETSI)</a:t>
            </a:r>
            <a:r>
              <a:rPr 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приступил </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к разработке стандарта высокоскоростной беспроводной технологии под названием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High</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Performance</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LAN — </a:t>
            </a: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HIPERLAN. Стандарт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HiperLAN</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/2 использует физический уровень, похожий на таковой стандарта IEEE 802.11а, на котором передача осуществляется со скоростью 54 Мбит/с в диапазоне 5 ГГц при посредстве мультиплексирования </a:t>
            </a: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OFDM. </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Основное отличие </a:t>
            </a:r>
            <a:r>
              <a:rPr lang="ru-RU" sz="2200" dirty="0" err="1">
                <a:solidFill>
                  <a:srgbClr val="292829"/>
                </a:solidFill>
                <a:latin typeface="Barlow Medium" pitchFamily="2" charset="0"/>
                <a:ea typeface="Open Sans" panose="020B0606030504020204" pitchFamily="34" charset="0"/>
                <a:cs typeface="Open Sans" panose="020B0606030504020204" pitchFamily="34" charset="0"/>
              </a:rPr>
              <a:t>HiperLAN</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/2 заключается в использовании протокола, ориентированного на соединение, и временного мультиплексирования </a:t>
            </a: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(TDM</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 в качестве основы для обеспечения возможности обмена данными между пользователями. Этот метод передачи эффективен для мультимедийных приложений, в том числе передачи речи и видео.</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5" name="Группа 24">
            <a:extLst>
              <a:ext uri="{FF2B5EF4-FFF2-40B4-BE49-F238E27FC236}">
                <a16:creationId xmlns:a16="http://schemas.microsoft.com/office/drawing/2014/main" id="{9284CF21-40D2-D545-8C27-D6BC0FC10694}"/>
              </a:ext>
            </a:extLst>
          </p:cNvPr>
          <p:cNvGrpSpPr/>
          <p:nvPr/>
        </p:nvGrpSpPr>
        <p:grpSpPr>
          <a:xfrm>
            <a:off x="1750840" y="1601416"/>
            <a:ext cx="6662154" cy="1244401"/>
            <a:chOff x="1797513" y="1000371"/>
            <a:chExt cx="6662154" cy="1244401"/>
          </a:xfrm>
        </p:grpSpPr>
        <p:sp>
          <p:nvSpPr>
            <p:cNvPr id="26"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WLAN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pic>
        <p:nvPicPr>
          <p:cNvPr id="12" name="Рисунок 11"/>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9631960" y="9654683"/>
            <a:ext cx="5859331" cy="3848178"/>
          </a:xfrm>
        </p:spPr>
      </p:pic>
    </p:spTree>
    <p:extLst>
      <p:ext uri="{BB962C8B-B14F-4D97-AF65-F5344CB8AC3E}">
        <p14:creationId xmlns:p14="http://schemas.microsoft.com/office/powerpoint/2010/main" val="26079462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276F6D6-7829-FF4D-9361-FD662BD503A2}"/>
              </a:ext>
            </a:extLst>
          </p:cNvPr>
          <p:cNvSpPr txBox="1">
            <a:spLocks/>
          </p:cNvSpPr>
          <p:nvPr/>
        </p:nvSpPr>
        <p:spPr bwMode="auto">
          <a:xfrm>
            <a:off x="2470920" y="5417840"/>
            <a:ext cx="10165487" cy="20359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15000" dirty="0" smtClean="0">
                <a:solidFill>
                  <a:schemeClr val="bg1"/>
                </a:solidFill>
                <a:latin typeface="Barlow Light" pitchFamily="2" charset="0"/>
                <a:ea typeface="Montserrat Semi" charset="0"/>
                <a:cs typeface="Montserrat Semi" charset="0"/>
                <a:sym typeface="Poppins Medium" charset="0"/>
              </a:rPr>
              <a:t>Часть </a:t>
            </a:r>
            <a:r>
              <a:rPr lang="en-US" altLang="x-none" sz="15000" dirty="0" smtClean="0">
                <a:solidFill>
                  <a:schemeClr val="bg1"/>
                </a:solidFill>
                <a:latin typeface="Barlow Light" pitchFamily="2" charset="0"/>
                <a:ea typeface="Montserrat Semi" charset="0"/>
                <a:cs typeface="Montserrat Semi" charset="0"/>
                <a:sym typeface="Poppins Medium" charset="0"/>
              </a:rPr>
              <a:t>I</a:t>
            </a:r>
            <a:r>
              <a:rPr lang="en-US" sz="15000" dirty="0" smtClean="0">
                <a:solidFill>
                  <a:schemeClr val="bg1"/>
                </a:solidFill>
                <a:latin typeface="Barlow Light" pitchFamily="2" charset="0"/>
                <a:ea typeface="Montserrat Semi" charset="0"/>
                <a:cs typeface="Montserrat Semi" charset="0"/>
              </a:rPr>
              <a:t>II</a:t>
            </a:r>
            <a:endParaRPr lang="x-none" altLang="x-none" sz="15000" dirty="0">
              <a:solidFill>
                <a:schemeClr val="bg1"/>
              </a:solidFill>
              <a:latin typeface="Barlow Light" pitchFamily="2" charset="0"/>
              <a:ea typeface="Montserrat Semi" charset="0"/>
              <a:cs typeface="Montserrat Semi" charset="0"/>
              <a:sym typeface="Poppins Medium" charset="0"/>
            </a:endParaRPr>
          </a:p>
        </p:txBody>
      </p:sp>
      <p:sp>
        <p:nvSpPr>
          <p:cNvPr id="3" name="Text Box 3">
            <a:extLst>
              <a:ext uri="{FF2B5EF4-FFF2-40B4-BE49-F238E27FC236}">
                <a16:creationId xmlns:a16="http://schemas.microsoft.com/office/drawing/2014/main" id="{EB31689E-6561-7A4E-9168-7F33C7E61AB6}"/>
              </a:ext>
            </a:extLst>
          </p:cNvPr>
          <p:cNvSpPr txBox="1">
            <a:spLocks/>
          </p:cNvSpPr>
          <p:nvPr/>
        </p:nvSpPr>
        <p:spPr bwMode="auto">
          <a:xfrm>
            <a:off x="2686944" y="7761042"/>
            <a:ext cx="12601400" cy="996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4800" dirty="0" smtClean="0">
                <a:solidFill>
                  <a:schemeClr val="bg2"/>
                </a:solidFill>
                <a:latin typeface="Barlow" pitchFamily="2" charset="0"/>
                <a:ea typeface="Montserrat Semi" charset="0"/>
                <a:cs typeface="Montserrat Semi" charset="0"/>
                <a:sym typeface="Poppins Medium" charset="0"/>
              </a:rPr>
              <a:t>WMAN </a:t>
            </a:r>
            <a:r>
              <a:rPr lang="en-US" altLang="x-none" sz="4800" dirty="0">
                <a:solidFill>
                  <a:schemeClr val="bg2"/>
                </a:solidFill>
                <a:latin typeface="Barlow" pitchFamily="2" charset="0"/>
                <a:ea typeface="Montserrat Semi" charset="0"/>
                <a:cs typeface="Montserrat Semi" charset="0"/>
                <a:sym typeface="Poppins Medium" charset="0"/>
              </a:rPr>
              <a:t>(Wireless Metropolitan Area Network)</a:t>
            </a:r>
            <a:endParaRPr lang="x-none" altLang="x-none" sz="4800" dirty="0">
              <a:solidFill>
                <a:schemeClr val="bg2"/>
              </a:solidFill>
              <a:latin typeface="Montserrat" pitchFamily="2" charset="0"/>
              <a:ea typeface="Montserrat Semi" charset="0"/>
              <a:cs typeface="Montserrat Semi" charset="0"/>
              <a:sym typeface="Poppins Medium" charset="0"/>
            </a:endParaRPr>
          </a:p>
        </p:txBody>
      </p:sp>
      <p:sp>
        <p:nvSpPr>
          <p:cNvPr id="11" name="Text Box 3">
            <a:extLst>
              <a:ext uri="{FF2B5EF4-FFF2-40B4-BE49-F238E27FC236}">
                <a16:creationId xmlns:a16="http://schemas.microsoft.com/office/drawing/2014/main" id="{2737B253-5D71-3741-A46B-EB517D1A841B}"/>
              </a:ext>
            </a:extLst>
          </p:cNvPr>
          <p:cNvSpPr txBox="1">
            <a:spLocks/>
          </p:cNvSpPr>
          <p:nvPr/>
        </p:nvSpPr>
        <p:spPr bwMode="auto">
          <a:xfrm>
            <a:off x="2686944" y="3473624"/>
            <a:ext cx="5770242" cy="726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3600" dirty="0" smtClean="0">
                <a:solidFill>
                  <a:schemeClr val="bg1"/>
                </a:solidFill>
                <a:latin typeface="Montserrat" pitchFamily="2" charset="0"/>
                <a:ea typeface="Montserrat Semi" charset="0"/>
                <a:cs typeface="Montserrat Semi" charset="0"/>
                <a:sym typeface="Poppins Medium" charset="0"/>
              </a:rPr>
              <a:t>Беспроводные технологии</a:t>
            </a:r>
            <a:endParaRPr lang="x-none" altLang="x-none" sz="3600" b="1" dirty="0">
              <a:solidFill>
                <a:schemeClr val="bg1"/>
              </a:solidFill>
              <a:latin typeface="Montserrat" pitchFamily="2" charset="0"/>
              <a:ea typeface="Montserrat Semi" charset="0"/>
              <a:cs typeface="Montserrat Semi" charset="0"/>
              <a:sym typeface="Poppins Medium" charset="0"/>
            </a:endParaRPr>
          </a:p>
        </p:txBody>
      </p:sp>
    </p:spTree>
    <p:extLst>
      <p:ext uri="{BB962C8B-B14F-4D97-AF65-F5344CB8AC3E}">
        <p14:creationId xmlns:p14="http://schemas.microsoft.com/office/powerpoint/2010/main" val="22924577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Box 3">
            <a:extLst>
              <a:ext uri="{FF2B5EF4-FFF2-40B4-BE49-F238E27FC236}">
                <a16:creationId xmlns:a16="http://schemas.microsoft.com/office/drawing/2014/main" id="{007D5A8D-239E-8243-A9E6-7121CB72F793}"/>
              </a:ext>
            </a:extLst>
          </p:cNvPr>
          <p:cNvSpPr txBox="1">
            <a:spLocks/>
          </p:cNvSpPr>
          <p:nvPr/>
        </p:nvSpPr>
        <p:spPr bwMode="auto">
          <a:xfrm>
            <a:off x="2500705" y="3100197"/>
            <a:ext cx="8539167"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a:ea typeface="Montserrat Semi" charset="0"/>
                <a:cs typeface="Montserrat Semi" charset="0"/>
                <a:sym typeface="Poppins Medium" charset="0"/>
              </a:rPr>
              <a:t>Общая характеристика</a:t>
            </a:r>
            <a:endParaRPr lang="x-none" altLang="x-none" sz="8800" dirty="0">
              <a:solidFill>
                <a:schemeClr val="bg1"/>
              </a:solidFill>
              <a:latin typeface="Barlow Light"/>
              <a:ea typeface="Montserrat Semi" charset="0"/>
              <a:cs typeface="Montserrat Semi" charset="0"/>
              <a:sym typeface="Poppins Medium" charset="0"/>
            </a:endParaRPr>
          </a:p>
        </p:txBody>
      </p:sp>
      <p:sp>
        <p:nvSpPr>
          <p:cNvPr id="16388" name="Rectangle 1">
            <a:extLst>
              <a:ext uri="{FF2B5EF4-FFF2-40B4-BE49-F238E27FC236}">
                <a16:creationId xmlns:a16="http://schemas.microsoft.com/office/drawing/2014/main" id="{5560FC2A-2DEC-6A45-AF17-89681D33DC74}"/>
              </a:ext>
            </a:extLst>
          </p:cNvPr>
          <p:cNvSpPr>
            <a:spLocks noChangeArrowheads="1"/>
          </p:cNvSpPr>
          <p:nvPr/>
        </p:nvSpPr>
        <p:spPr bwMode="auto">
          <a:xfrm>
            <a:off x="2490093" y="6567615"/>
            <a:ext cx="8837613"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Беспроводные региональные сети (англ.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Wireless</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Metropolitan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Area</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Networks</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WMAN</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являются логичным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развитием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WLAN,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обеспечивая более высокие скорости передачи данных и более широкую область покрытия.</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sz="2200" dirty="0">
                <a:solidFill>
                  <a:srgbClr val="292829"/>
                </a:solidFill>
                <a:latin typeface="Barlow Medium" pitchFamily="2" charset="0"/>
                <a:ea typeface="Open Sans" panose="020B0606030504020204" pitchFamily="34" charset="0"/>
                <a:cs typeface="Open Sans" panose="020B0606030504020204" pitchFamily="34" charset="0"/>
              </a:rPr>
              <a:t>Функционирование этого класса беспроводных сетей описывается семейством стандартов </a:t>
            </a: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IEEE 802.16.</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8" name="Группа 27">
            <a:extLst>
              <a:ext uri="{FF2B5EF4-FFF2-40B4-BE49-F238E27FC236}">
                <a16:creationId xmlns:a16="http://schemas.microsoft.com/office/drawing/2014/main" id="{5900F777-19C6-1441-BE61-F536D81B1035}"/>
              </a:ext>
            </a:extLst>
          </p:cNvPr>
          <p:cNvGrpSpPr/>
          <p:nvPr/>
        </p:nvGrpSpPr>
        <p:grpSpPr>
          <a:xfrm>
            <a:off x="1534816" y="1889448"/>
            <a:ext cx="6662154" cy="1244401"/>
            <a:chOff x="1797513" y="1000371"/>
            <a:chExt cx="6662154" cy="1244401"/>
          </a:xfrm>
        </p:grpSpPr>
        <p:sp>
          <p:nvSpPr>
            <p:cNvPr id="29" name="Фигура">
              <a:extLst>
                <a:ext uri="{FF2B5EF4-FFF2-40B4-BE49-F238E27FC236}">
                  <a16:creationId xmlns:a16="http://schemas.microsoft.com/office/drawing/2014/main" id="{15D995F3-6B29-764E-A37A-71F0AF714C5F}"/>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0" name="Text Box 2">
              <a:extLst>
                <a:ext uri="{FF2B5EF4-FFF2-40B4-BE49-F238E27FC236}">
                  <a16:creationId xmlns:a16="http://schemas.microsoft.com/office/drawing/2014/main" id="{C44ED485-E72A-AA48-940A-0FB52E7B634D}"/>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WMAN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nvGrpSpPr>
          <p:cNvPr id="2" name="Группа 1">
            <a:extLst>
              <a:ext uri="{FF2B5EF4-FFF2-40B4-BE49-F238E27FC236}">
                <a16:creationId xmlns:a16="http://schemas.microsoft.com/office/drawing/2014/main" id="{536652AB-6FCF-8A42-9233-EE440CC36946}"/>
              </a:ext>
            </a:extLst>
          </p:cNvPr>
          <p:cNvGrpSpPr/>
          <p:nvPr/>
        </p:nvGrpSpPr>
        <p:grpSpPr>
          <a:xfrm>
            <a:off x="14352240" y="1871918"/>
            <a:ext cx="7551737" cy="9369425"/>
            <a:chOff x="14352240" y="1871918"/>
            <a:chExt cx="7551737" cy="9369425"/>
          </a:xfrm>
        </p:grpSpPr>
        <p:grpSp>
          <p:nvGrpSpPr>
            <p:cNvPr id="39" name="Group 30">
              <a:extLst>
                <a:ext uri="{FF2B5EF4-FFF2-40B4-BE49-F238E27FC236}">
                  <a16:creationId xmlns:a16="http://schemas.microsoft.com/office/drawing/2014/main" id="{C3922B70-EE5E-A94E-8175-AFEB0A202A86}"/>
                </a:ext>
              </a:extLst>
            </p:cNvPr>
            <p:cNvGrpSpPr>
              <a:grpSpLocks/>
            </p:cNvGrpSpPr>
            <p:nvPr/>
          </p:nvGrpSpPr>
          <p:grpSpPr bwMode="auto">
            <a:xfrm>
              <a:off x="15004711" y="3417726"/>
              <a:ext cx="6899266" cy="6204781"/>
              <a:chOff x="0" y="0"/>
              <a:chExt cx="6900130" cy="6204562"/>
            </a:xfrm>
            <a:solidFill>
              <a:schemeClr val="accent1"/>
            </a:solidFill>
          </p:grpSpPr>
          <p:sp>
            <p:nvSpPr>
              <p:cNvPr id="51" name="AutoShape 31">
                <a:extLst>
                  <a:ext uri="{FF2B5EF4-FFF2-40B4-BE49-F238E27FC236}">
                    <a16:creationId xmlns:a16="http://schemas.microsoft.com/office/drawing/2014/main" id="{C2FD6BE5-AFA6-A64F-B345-DE2402D31E91}"/>
                  </a:ext>
                </a:extLst>
              </p:cNvPr>
              <p:cNvSpPr>
                <a:spLocks/>
              </p:cNvSpPr>
              <p:nvPr/>
            </p:nvSpPr>
            <p:spPr bwMode="auto">
              <a:xfrm>
                <a:off x="-9" y="-2758"/>
                <a:ext cx="6900139" cy="1139785"/>
              </a:xfrm>
              <a:custGeom>
                <a:avLst/>
                <a:gdLst>
                  <a:gd name="T0" fmla="*/ 3450070 w 21600"/>
                  <a:gd name="T1" fmla="*/ 569893 h 21600"/>
                  <a:gd name="T2" fmla="*/ 3450070 w 21600"/>
                  <a:gd name="T3" fmla="*/ 569893 h 21600"/>
                  <a:gd name="T4" fmla="*/ 3450070 w 21600"/>
                  <a:gd name="T5" fmla="*/ 569893 h 21600"/>
                  <a:gd name="T6" fmla="*/ 3450070 w 21600"/>
                  <a:gd name="T7" fmla="*/ 5698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783" y="21600"/>
                    </a:lnTo>
                    <a:lnTo>
                      <a:pt x="19817"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2" name="AutoShape 32">
                <a:extLst>
                  <a:ext uri="{FF2B5EF4-FFF2-40B4-BE49-F238E27FC236}">
                    <a16:creationId xmlns:a16="http://schemas.microsoft.com/office/drawing/2014/main" id="{F8C2BA91-6522-884C-8FB7-9F51E52A54AB}"/>
                  </a:ext>
                </a:extLst>
              </p:cNvPr>
              <p:cNvSpPr>
                <a:spLocks/>
              </p:cNvSpPr>
              <p:nvPr/>
            </p:nvSpPr>
            <p:spPr bwMode="auto">
              <a:xfrm>
                <a:off x="657298" y="1311646"/>
                <a:ext cx="5585524" cy="1084225"/>
              </a:xfrm>
              <a:custGeom>
                <a:avLst/>
                <a:gdLst>
                  <a:gd name="T0" fmla="*/ 2792762 w 21600"/>
                  <a:gd name="T1" fmla="*/ 542113 h 21600"/>
                  <a:gd name="T2" fmla="*/ 2792762 w 21600"/>
                  <a:gd name="T3" fmla="*/ 542113 h 21600"/>
                  <a:gd name="T4" fmla="*/ 2792762 w 21600"/>
                  <a:gd name="T5" fmla="*/ 542113 h 21600"/>
                  <a:gd name="T6" fmla="*/ 2792762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096" y="21600"/>
                    </a:lnTo>
                    <a:lnTo>
                      <a:pt x="19504"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3" name="AutoShape 33">
                <a:extLst>
                  <a:ext uri="{FF2B5EF4-FFF2-40B4-BE49-F238E27FC236}">
                    <a16:creationId xmlns:a16="http://schemas.microsoft.com/office/drawing/2014/main" id="{C06D8023-BC6F-0E4D-BED9-2646290ABB16}"/>
                  </a:ext>
                </a:extLst>
              </p:cNvPr>
              <p:cNvSpPr>
                <a:spLocks/>
              </p:cNvSpPr>
              <p:nvPr/>
            </p:nvSpPr>
            <p:spPr bwMode="auto">
              <a:xfrm>
                <a:off x="1286027" y="2568901"/>
                <a:ext cx="4328067" cy="1085812"/>
              </a:xfrm>
              <a:custGeom>
                <a:avLst/>
                <a:gdLst>
                  <a:gd name="T0" fmla="*/ 2164034 w 21600"/>
                  <a:gd name="T1" fmla="*/ 542906 h 21600"/>
                  <a:gd name="T2" fmla="*/ 2164034 w 21600"/>
                  <a:gd name="T3" fmla="*/ 542906 h 21600"/>
                  <a:gd name="T4" fmla="*/ 2164034 w 21600"/>
                  <a:gd name="T5" fmla="*/ 542906 h 21600"/>
                  <a:gd name="T6" fmla="*/ 2164034 w 21600"/>
                  <a:gd name="T7" fmla="*/ 5429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706" y="21600"/>
                    </a:lnTo>
                    <a:lnTo>
                      <a:pt x="18894"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4" name="AutoShape 34">
                <a:extLst>
                  <a:ext uri="{FF2B5EF4-FFF2-40B4-BE49-F238E27FC236}">
                    <a16:creationId xmlns:a16="http://schemas.microsoft.com/office/drawing/2014/main" id="{C5C2E658-04BE-A341-8E83-41DCAA916B9F}"/>
                  </a:ext>
                </a:extLst>
              </p:cNvPr>
              <p:cNvSpPr>
                <a:spLocks/>
              </p:cNvSpPr>
              <p:nvPr/>
            </p:nvSpPr>
            <p:spPr bwMode="auto">
              <a:xfrm>
                <a:off x="2543484" y="5088175"/>
                <a:ext cx="1813152" cy="1115973"/>
              </a:xfrm>
              <a:custGeom>
                <a:avLst/>
                <a:gdLst>
                  <a:gd name="T0" fmla="*/ 906576 w 21600"/>
                  <a:gd name="T1" fmla="*/ 557987 h 21600"/>
                  <a:gd name="T2" fmla="*/ 906576 w 21600"/>
                  <a:gd name="T3" fmla="*/ 557987 h 21600"/>
                  <a:gd name="T4" fmla="*/ 906576 w 21600"/>
                  <a:gd name="T5" fmla="*/ 557987 h 21600"/>
                  <a:gd name="T6" fmla="*/ 906576 w 21600"/>
                  <a:gd name="T7" fmla="*/ 55798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6654" y="21600"/>
                    </a:lnTo>
                    <a:lnTo>
                      <a:pt x="14946"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5" name="AutoShape 35">
                <a:extLst>
                  <a:ext uri="{FF2B5EF4-FFF2-40B4-BE49-F238E27FC236}">
                    <a16:creationId xmlns:a16="http://schemas.microsoft.com/office/drawing/2014/main" id="{411B5144-9EF3-4141-AE0C-B53037BFAD05}"/>
                  </a:ext>
                </a:extLst>
              </p:cNvPr>
              <p:cNvSpPr>
                <a:spLocks/>
              </p:cNvSpPr>
              <p:nvPr/>
            </p:nvSpPr>
            <p:spPr bwMode="auto">
              <a:xfrm>
                <a:off x="1914756" y="3829332"/>
                <a:ext cx="3070609" cy="1084225"/>
              </a:xfrm>
              <a:custGeom>
                <a:avLst/>
                <a:gdLst>
                  <a:gd name="T0" fmla="*/ 1535305 w 21600"/>
                  <a:gd name="T1" fmla="*/ 542113 h 21600"/>
                  <a:gd name="T2" fmla="*/ 1535305 w 21600"/>
                  <a:gd name="T3" fmla="*/ 542113 h 21600"/>
                  <a:gd name="T4" fmla="*/ 1535305 w 21600"/>
                  <a:gd name="T5" fmla="*/ 542113 h 21600"/>
                  <a:gd name="T6" fmla="*/ 1535305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3812" y="21600"/>
                    </a:lnTo>
                    <a:lnTo>
                      <a:pt x="17788"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grpSp>
        <p:grpSp>
          <p:nvGrpSpPr>
            <p:cNvPr id="40" name="Group 36">
              <a:extLst>
                <a:ext uri="{FF2B5EF4-FFF2-40B4-BE49-F238E27FC236}">
                  <a16:creationId xmlns:a16="http://schemas.microsoft.com/office/drawing/2014/main" id="{09AADF7A-CB09-C246-A29D-1E12F293FD29}"/>
                </a:ext>
              </a:extLst>
            </p:cNvPr>
            <p:cNvGrpSpPr>
              <a:grpSpLocks/>
            </p:cNvGrpSpPr>
            <p:nvPr/>
          </p:nvGrpSpPr>
          <p:grpSpPr bwMode="auto">
            <a:xfrm>
              <a:off x="14352240" y="3417726"/>
              <a:ext cx="6899265" cy="6204781"/>
              <a:chOff x="0" y="0"/>
              <a:chExt cx="6900130" cy="6204562"/>
            </a:xfrm>
          </p:grpSpPr>
          <p:sp>
            <p:nvSpPr>
              <p:cNvPr id="46" name="AutoShape 37">
                <a:extLst>
                  <a:ext uri="{FF2B5EF4-FFF2-40B4-BE49-F238E27FC236}">
                    <a16:creationId xmlns:a16="http://schemas.microsoft.com/office/drawing/2014/main" id="{82D8EF01-FE3E-CD4D-BCF7-BBD481611148}"/>
                  </a:ext>
                </a:extLst>
              </p:cNvPr>
              <p:cNvSpPr>
                <a:spLocks/>
              </p:cNvSpPr>
              <p:nvPr/>
            </p:nvSpPr>
            <p:spPr bwMode="auto">
              <a:xfrm>
                <a:off x="0" y="-2758"/>
                <a:ext cx="6900140" cy="1139785"/>
              </a:xfrm>
              <a:custGeom>
                <a:avLst/>
                <a:gdLst>
                  <a:gd name="T0" fmla="*/ 3450070 w 21600"/>
                  <a:gd name="T1" fmla="*/ 569893 h 21600"/>
                  <a:gd name="T2" fmla="*/ 3450070 w 21600"/>
                  <a:gd name="T3" fmla="*/ 569893 h 21600"/>
                  <a:gd name="T4" fmla="*/ 3450070 w 21600"/>
                  <a:gd name="T5" fmla="*/ 569893 h 21600"/>
                  <a:gd name="T6" fmla="*/ 3450070 w 21600"/>
                  <a:gd name="T7" fmla="*/ 5698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783" y="21600"/>
                    </a:lnTo>
                    <a:lnTo>
                      <a:pt x="19817"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47" name="AutoShape 38">
                <a:extLst>
                  <a:ext uri="{FF2B5EF4-FFF2-40B4-BE49-F238E27FC236}">
                    <a16:creationId xmlns:a16="http://schemas.microsoft.com/office/drawing/2014/main" id="{D7847AF6-83E7-6F40-BEE7-663C330302AC}"/>
                  </a:ext>
                </a:extLst>
              </p:cNvPr>
              <p:cNvSpPr>
                <a:spLocks/>
              </p:cNvSpPr>
              <p:nvPr/>
            </p:nvSpPr>
            <p:spPr bwMode="auto">
              <a:xfrm>
                <a:off x="657307" y="1311646"/>
                <a:ext cx="5585525" cy="1084225"/>
              </a:xfrm>
              <a:custGeom>
                <a:avLst/>
                <a:gdLst>
                  <a:gd name="T0" fmla="*/ 2792763 w 21600"/>
                  <a:gd name="T1" fmla="*/ 542113 h 21600"/>
                  <a:gd name="T2" fmla="*/ 2792763 w 21600"/>
                  <a:gd name="T3" fmla="*/ 542113 h 21600"/>
                  <a:gd name="T4" fmla="*/ 2792763 w 21600"/>
                  <a:gd name="T5" fmla="*/ 542113 h 21600"/>
                  <a:gd name="T6" fmla="*/ 2792763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096" y="21600"/>
                    </a:lnTo>
                    <a:lnTo>
                      <a:pt x="19504" y="21600"/>
                    </a:lnTo>
                    <a:lnTo>
                      <a:pt x="21600" y="0"/>
                    </a:lnTo>
                    <a:lnTo>
                      <a:pt x="0" y="0"/>
                    </a:lnTo>
                    <a:close/>
                  </a:path>
                </a:pathLst>
              </a:custGeom>
              <a:solidFill>
                <a:srgbClr val="DFFE0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48" name="AutoShape 39">
                <a:extLst>
                  <a:ext uri="{FF2B5EF4-FFF2-40B4-BE49-F238E27FC236}">
                    <a16:creationId xmlns:a16="http://schemas.microsoft.com/office/drawing/2014/main" id="{D7D4219A-6601-9448-8488-80D36D65F302}"/>
                  </a:ext>
                </a:extLst>
              </p:cNvPr>
              <p:cNvSpPr>
                <a:spLocks/>
              </p:cNvSpPr>
              <p:nvPr/>
            </p:nvSpPr>
            <p:spPr bwMode="auto">
              <a:xfrm>
                <a:off x="1286036" y="2568901"/>
                <a:ext cx="4328068" cy="1085812"/>
              </a:xfrm>
              <a:custGeom>
                <a:avLst/>
                <a:gdLst>
                  <a:gd name="T0" fmla="*/ 2164034 w 21600"/>
                  <a:gd name="T1" fmla="*/ 542906 h 21600"/>
                  <a:gd name="T2" fmla="*/ 2164034 w 21600"/>
                  <a:gd name="T3" fmla="*/ 542906 h 21600"/>
                  <a:gd name="T4" fmla="*/ 2164034 w 21600"/>
                  <a:gd name="T5" fmla="*/ 542906 h 21600"/>
                  <a:gd name="T6" fmla="*/ 2164034 w 21600"/>
                  <a:gd name="T7" fmla="*/ 5429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706" y="21600"/>
                    </a:lnTo>
                    <a:lnTo>
                      <a:pt x="18894"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49" name="AutoShape 40">
                <a:extLst>
                  <a:ext uri="{FF2B5EF4-FFF2-40B4-BE49-F238E27FC236}">
                    <a16:creationId xmlns:a16="http://schemas.microsoft.com/office/drawing/2014/main" id="{903583BA-1601-3845-8C64-A2F30130CEBC}"/>
                  </a:ext>
                </a:extLst>
              </p:cNvPr>
              <p:cNvSpPr>
                <a:spLocks/>
              </p:cNvSpPr>
              <p:nvPr/>
            </p:nvSpPr>
            <p:spPr bwMode="auto">
              <a:xfrm>
                <a:off x="2543494" y="5088175"/>
                <a:ext cx="1813152" cy="1115973"/>
              </a:xfrm>
              <a:custGeom>
                <a:avLst/>
                <a:gdLst>
                  <a:gd name="T0" fmla="*/ 906576 w 21600"/>
                  <a:gd name="T1" fmla="*/ 557987 h 21600"/>
                  <a:gd name="T2" fmla="*/ 906576 w 21600"/>
                  <a:gd name="T3" fmla="*/ 557987 h 21600"/>
                  <a:gd name="T4" fmla="*/ 906576 w 21600"/>
                  <a:gd name="T5" fmla="*/ 557987 h 21600"/>
                  <a:gd name="T6" fmla="*/ 906576 w 21600"/>
                  <a:gd name="T7" fmla="*/ 55798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6654" y="21600"/>
                    </a:lnTo>
                    <a:lnTo>
                      <a:pt x="14946"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0" name="AutoShape 41">
                <a:extLst>
                  <a:ext uri="{FF2B5EF4-FFF2-40B4-BE49-F238E27FC236}">
                    <a16:creationId xmlns:a16="http://schemas.microsoft.com/office/drawing/2014/main" id="{EA7DA7FD-A5F3-E14F-B40F-9EDE90B37385}"/>
                  </a:ext>
                </a:extLst>
              </p:cNvPr>
              <p:cNvSpPr>
                <a:spLocks/>
              </p:cNvSpPr>
              <p:nvPr/>
            </p:nvSpPr>
            <p:spPr bwMode="auto">
              <a:xfrm>
                <a:off x="1914765" y="3829332"/>
                <a:ext cx="3070610" cy="1084225"/>
              </a:xfrm>
              <a:custGeom>
                <a:avLst/>
                <a:gdLst>
                  <a:gd name="T0" fmla="*/ 1535305 w 21600"/>
                  <a:gd name="T1" fmla="*/ 542113 h 21600"/>
                  <a:gd name="T2" fmla="*/ 1535305 w 21600"/>
                  <a:gd name="T3" fmla="*/ 542113 h 21600"/>
                  <a:gd name="T4" fmla="*/ 1535305 w 21600"/>
                  <a:gd name="T5" fmla="*/ 542113 h 21600"/>
                  <a:gd name="T6" fmla="*/ 1535305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3812" y="21600"/>
                    </a:lnTo>
                    <a:lnTo>
                      <a:pt x="17788"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grpSp>
        <p:sp>
          <p:nvSpPr>
            <p:cNvPr id="21" name="AutoShape 85">
              <a:extLst>
                <a:ext uri="{FF2B5EF4-FFF2-40B4-BE49-F238E27FC236}">
                  <a16:creationId xmlns:a16="http://schemas.microsoft.com/office/drawing/2014/main" id="{83304E90-4CA3-4F45-B78B-D61CF4843EAF}"/>
                </a:ext>
              </a:extLst>
            </p:cNvPr>
            <p:cNvSpPr>
              <a:spLocks/>
            </p:cNvSpPr>
            <p:nvPr/>
          </p:nvSpPr>
          <p:spPr bwMode="auto">
            <a:xfrm rot="5400000">
              <a:off x="17251015" y="10158668"/>
              <a:ext cx="1082675" cy="1082675"/>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23" name="AutoShape 95">
              <a:extLst>
                <a:ext uri="{FF2B5EF4-FFF2-40B4-BE49-F238E27FC236}">
                  <a16:creationId xmlns:a16="http://schemas.microsoft.com/office/drawing/2014/main" id="{D3A599DF-8766-BA45-9546-190C9A75E6F7}"/>
                </a:ext>
              </a:extLst>
            </p:cNvPr>
            <p:cNvSpPr>
              <a:spLocks/>
            </p:cNvSpPr>
            <p:nvPr/>
          </p:nvSpPr>
          <p:spPr bwMode="auto">
            <a:xfrm rot="5400000">
              <a:off x="15214252" y="1871918"/>
              <a:ext cx="1082675" cy="1082675"/>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24" name="AutoShape 96">
              <a:extLst>
                <a:ext uri="{FF2B5EF4-FFF2-40B4-BE49-F238E27FC236}">
                  <a16:creationId xmlns:a16="http://schemas.microsoft.com/office/drawing/2014/main" id="{09F6E301-FD6A-B542-ADE7-7CED705506CB}"/>
                </a:ext>
              </a:extLst>
            </p:cNvPr>
            <p:cNvSpPr>
              <a:spLocks/>
            </p:cNvSpPr>
            <p:nvPr/>
          </p:nvSpPr>
          <p:spPr bwMode="auto">
            <a:xfrm rot="5400000">
              <a:off x="17250221" y="1872712"/>
              <a:ext cx="1082675" cy="1081087"/>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25" name="AutoShape 97">
              <a:extLst>
                <a:ext uri="{FF2B5EF4-FFF2-40B4-BE49-F238E27FC236}">
                  <a16:creationId xmlns:a16="http://schemas.microsoft.com/office/drawing/2014/main" id="{0402D76A-0B8A-044D-96AC-A80069870560}"/>
                </a:ext>
              </a:extLst>
            </p:cNvPr>
            <p:cNvSpPr>
              <a:spLocks/>
            </p:cNvSpPr>
            <p:nvPr/>
          </p:nvSpPr>
          <p:spPr bwMode="auto">
            <a:xfrm rot="5400000">
              <a:off x="19286190" y="1871918"/>
              <a:ext cx="1082675" cy="1082675"/>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56" name="Text Box 3">
              <a:extLst>
                <a:ext uri="{FF2B5EF4-FFF2-40B4-BE49-F238E27FC236}">
                  <a16:creationId xmlns:a16="http://schemas.microsoft.com/office/drawing/2014/main" id="{17D58689-5309-5E47-BA58-2BBBD6933EA4}"/>
                </a:ext>
              </a:extLst>
            </p:cNvPr>
            <p:cNvSpPr txBox="1">
              <a:spLocks/>
            </p:cNvSpPr>
            <p:nvPr/>
          </p:nvSpPr>
          <p:spPr bwMode="auto">
            <a:xfrm>
              <a:off x="16770915" y="3656322"/>
              <a:ext cx="2041286"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Montserrat" pitchFamily="2" charset="0"/>
                  <a:ea typeface="Montserrat Semi" charset="0"/>
                  <a:cs typeface="Montserrat Semi" charset="0"/>
                  <a:sym typeface="Poppins Medium" charset="0"/>
                </a:rPr>
                <a:t>WWAN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sp>
          <p:nvSpPr>
            <p:cNvPr id="57" name="Text Box 3">
              <a:extLst>
                <a:ext uri="{FF2B5EF4-FFF2-40B4-BE49-F238E27FC236}">
                  <a16:creationId xmlns:a16="http://schemas.microsoft.com/office/drawing/2014/main" id="{060EEC6B-A141-0142-9421-967C05322AEC}"/>
                </a:ext>
              </a:extLst>
            </p:cNvPr>
            <p:cNvSpPr txBox="1">
              <a:spLocks/>
            </p:cNvSpPr>
            <p:nvPr/>
          </p:nvSpPr>
          <p:spPr bwMode="auto">
            <a:xfrm>
              <a:off x="16781234" y="5022907"/>
              <a:ext cx="2041286"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Barlow" pitchFamily="2" charset="0"/>
                  <a:ea typeface="Montserrat Semi" charset="0"/>
                  <a:cs typeface="Montserrat Semi" charset="0"/>
                  <a:sym typeface="Poppins Medium" charset="0"/>
                </a:rPr>
                <a:t>WMAN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sp>
          <p:nvSpPr>
            <p:cNvPr id="58" name="Text Box 3">
              <a:extLst>
                <a:ext uri="{FF2B5EF4-FFF2-40B4-BE49-F238E27FC236}">
                  <a16:creationId xmlns:a16="http://schemas.microsoft.com/office/drawing/2014/main" id="{FC556D22-CEBB-BB42-9C75-99221995B62A}"/>
                </a:ext>
              </a:extLst>
            </p:cNvPr>
            <p:cNvSpPr txBox="1">
              <a:spLocks/>
            </p:cNvSpPr>
            <p:nvPr/>
          </p:nvSpPr>
          <p:spPr bwMode="auto">
            <a:xfrm>
              <a:off x="17333878" y="6334684"/>
              <a:ext cx="935998"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Barlow" pitchFamily="2" charset="0"/>
                  <a:ea typeface="Montserrat Semi" charset="0"/>
                  <a:cs typeface="Montserrat Semi" charset="0"/>
                  <a:sym typeface="Poppins Medium" charset="0"/>
                </a:rPr>
                <a:t>WLAN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sp>
          <p:nvSpPr>
            <p:cNvPr id="59" name="Text Box 3">
              <a:extLst>
                <a:ext uri="{FF2B5EF4-FFF2-40B4-BE49-F238E27FC236}">
                  <a16:creationId xmlns:a16="http://schemas.microsoft.com/office/drawing/2014/main" id="{27CDFF26-8BA9-7F48-9E7B-6DBCB435F32D}"/>
                </a:ext>
              </a:extLst>
            </p:cNvPr>
            <p:cNvSpPr txBox="1">
              <a:spLocks/>
            </p:cNvSpPr>
            <p:nvPr/>
          </p:nvSpPr>
          <p:spPr bwMode="auto">
            <a:xfrm>
              <a:off x="17333878" y="7468511"/>
              <a:ext cx="935998"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Barlow" pitchFamily="2" charset="0"/>
                  <a:ea typeface="Montserrat Semi" charset="0"/>
                  <a:cs typeface="Montserrat Semi" charset="0"/>
                  <a:sym typeface="Poppins Medium" charset="0"/>
                </a:rPr>
                <a:t>WPAN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grpSp>
      <p:sp>
        <p:nvSpPr>
          <p:cNvPr id="4" name="Номер слайда 3"/>
          <p:cNvSpPr>
            <a:spLocks noGrp="1"/>
          </p:cNvSpPr>
          <p:nvPr>
            <p:ph type="sldNum" sz="quarter" idx="19"/>
          </p:nvPr>
        </p:nvSpPr>
        <p:spPr/>
        <p:txBody>
          <a:bodyPr/>
          <a:lstStyle/>
          <a:p>
            <a:pPr>
              <a:defRPr/>
            </a:pPr>
            <a:fld id="{495FC7DF-7707-9845-8231-4E91938DA915}" type="slidenum">
              <a:rPr lang="x-none" altLang="x-none" smtClean="0"/>
              <a:pPr>
                <a:defRPr/>
              </a:pPr>
              <a:t>53</a:t>
            </a:fld>
            <a:endParaRPr lang="x-none" altLang="x-none"/>
          </a:p>
        </p:txBody>
      </p:sp>
    </p:spTree>
    <p:extLst>
      <p:ext uri="{BB962C8B-B14F-4D97-AF65-F5344CB8AC3E}">
        <p14:creationId xmlns:p14="http://schemas.microsoft.com/office/powerpoint/2010/main" val="19158636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7510327" y="9790113"/>
            <a:ext cx="9363345" cy="3925887"/>
          </a:xfrm>
        </p:spPr>
      </p:pic>
      <p:sp>
        <p:nvSpPr>
          <p:cNvPr id="22" name="Text Box 3">
            <a:extLst>
              <a:ext uri="{FF2B5EF4-FFF2-40B4-BE49-F238E27FC236}">
                <a16:creationId xmlns:a16="http://schemas.microsoft.com/office/drawing/2014/main" id="{B86A8017-26B3-134D-AC06-6793D34BF5C9}"/>
              </a:ext>
            </a:extLst>
          </p:cNvPr>
          <p:cNvSpPr txBox="1">
            <a:spLocks/>
          </p:cNvSpPr>
          <p:nvPr/>
        </p:nvSpPr>
        <p:spPr bwMode="auto">
          <a:xfrm>
            <a:off x="2716729" y="2812165"/>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a:solidFill>
                  <a:schemeClr val="bg1"/>
                </a:solidFill>
                <a:latin typeface="Barlow Light" pitchFamily="2" charset="0"/>
                <a:ea typeface="Montserrat Semi" charset="0"/>
                <a:cs typeface="Montserrat Semi" charset="0"/>
                <a:sym typeface="Poppins Medium" charset="0"/>
              </a:rPr>
              <a:t>Технология </a:t>
            </a:r>
            <a:r>
              <a:rPr lang="en-US" altLang="x-none" sz="8800" dirty="0" smtClean="0">
                <a:solidFill>
                  <a:schemeClr val="bg1"/>
                </a:solidFill>
                <a:latin typeface="Barlow Light" pitchFamily="2" charset="0"/>
                <a:ea typeface="Montserrat Semi" charset="0"/>
                <a:cs typeface="Montserrat Semi" charset="0"/>
                <a:sym typeface="Poppins Medium" charset="0"/>
              </a:rPr>
              <a:t>WiMAX</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24" name="Rectangle 1">
            <a:extLst>
              <a:ext uri="{FF2B5EF4-FFF2-40B4-BE49-F238E27FC236}">
                <a16:creationId xmlns:a16="http://schemas.microsoft.com/office/drawing/2014/main" id="{4EAFDFA3-338E-454F-B4FB-0500CD9FA186}"/>
              </a:ext>
            </a:extLst>
          </p:cNvPr>
          <p:cNvSpPr>
            <a:spLocks noChangeArrowheads="1"/>
          </p:cNvSpPr>
          <p:nvPr/>
        </p:nvSpPr>
        <p:spPr bwMode="auto">
          <a:xfrm>
            <a:off x="2706117" y="5905964"/>
            <a:ext cx="1971101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WiMAX</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(англ.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Worldwide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Interoperability</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for</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Microwave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Access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телекоммуникационная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технология, разработанная с целью предоставления универсальной беспроводной связи на больших расстояниях для широкого спектра устройств (от рабочих станций и портативных компьютеров до мобильных телефонов). Основана на стандарте IEEE 802.16, который также называют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Wireless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MAN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WiMAX</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следует считать жаргонным названием, так как это не технология, а название форума, на котором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Wireless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MAN и был согласован).</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5" name="Группа 24">
            <a:extLst>
              <a:ext uri="{FF2B5EF4-FFF2-40B4-BE49-F238E27FC236}">
                <a16:creationId xmlns:a16="http://schemas.microsoft.com/office/drawing/2014/main" id="{9284CF21-40D2-D545-8C27-D6BC0FC10694}"/>
              </a:ext>
            </a:extLst>
          </p:cNvPr>
          <p:cNvGrpSpPr/>
          <p:nvPr/>
        </p:nvGrpSpPr>
        <p:grpSpPr>
          <a:xfrm>
            <a:off x="1750840" y="1601416"/>
            <a:ext cx="6662154" cy="1244401"/>
            <a:chOff x="1797513" y="1000371"/>
            <a:chExt cx="6662154" cy="1244401"/>
          </a:xfrm>
        </p:grpSpPr>
        <p:sp>
          <p:nvSpPr>
            <p:cNvPr id="26"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WMAN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spTree>
    <p:extLst>
      <p:ext uri="{BB962C8B-B14F-4D97-AF65-F5344CB8AC3E}">
        <p14:creationId xmlns:p14="http://schemas.microsoft.com/office/powerpoint/2010/main" val="37822981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0" y="3914121"/>
            <a:ext cx="10009188" cy="5887757"/>
          </a:xfrm>
        </p:spPr>
      </p:pic>
      <p:grpSp>
        <p:nvGrpSpPr>
          <p:cNvPr id="2" name="Группа 1">
            <a:extLst>
              <a:ext uri="{FF2B5EF4-FFF2-40B4-BE49-F238E27FC236}">
                <a16:creationId xmlns:a16="http://schemas.microsoft.com/office/drawing/2014/main" id="{64A5D7EA-CB4A-C24C-AB88-3C3BB0A6CC99}"/>
              </a:ext>
            </a:extLst>
          </p:cNvPr>
          <p:cNvGrpSpPr/>
          <p:nvPr/>
        </p:nvGrpSpPr>
        <p:grpSpPr>
          <a:xfrm>
            <a:off x="11039872" y="511665"/>
            <a:ext cx="12457384" cy="13302066"/>
            <a:chOff x="1534816" y="2262875"/>
            <a:chExt cx="9792890" cy="13302066"/>
          </a:xfrm>
        </p:grpSpPr>
        <p:sp>
          <p:nvSpPr>
            <p:cNvPr id="22"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a:solidFill>
                    <a:schemeClr val="bg1"/>
                  </a:solidFill>
                  <a:latin typeface="Barlow Light" pitchFamily="2" charset="0"/>
                  <a:ea typeface="Montserrat Semi" charset="0"/>
                  <a:cs typeface="Montserrat Semi" charset="0"/>
                  <a:sym typeface="Poppins Medium" charset="0"/>
                </a:rPr>
                <a:t>Архитектура </a:t>
              </a:r>
              <a:r>
                <a:rPr lang="en-US" altLang="x-none" sz="8800" dirty="0" smtClean="0">
                  <a:solidFill>
                    <a:schemeClr val="bg1"/>
                  </a:solidFill>
                  <a:latin typeface="Barlow Light" pitchFamily="2" charset="0"/>
                  <a:ea typeface="Montserrat Semi" charset="0"/>
                  <a:cs typeface="Montserrat Semi" charset="0"/>
                  <a:sym typeface="Poppins Medium" charset="0"/>
                </a:rPr>
                <a:t>WiMAX</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24"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8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 общем виде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WiMAX</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сети состоят из следующих основных частей: базовых и абонентских станций, а также оборудования, связывающего базовые станции между собой, с поставщиком сервисов и с Интернетом</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Для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соединения базовой станции с абонентской используется высокочастотный диапазон радиоволн от 1,5 до 11 ГГц. В идеальных условиях скорость обмена данными может достигать 70 Мбит/с, при этом не требуется обеспечения прямой видимости между базовой станцией и приёмником</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Архитектура сети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WIMAX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включает в себя 2 глобальные части: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ASN -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подсеть доступа,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CSN -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подсеть, обеспечивающая подключение к сетям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IP.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Поддержка стандарта 802.16 полностью реализована в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ASN.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Обычно подсетью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CSN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владеет провайдер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IP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услуг,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NSP - Network Server Provider,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подсетью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ASN -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провайдер радиодоступа,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NAP - Network Access Provider. NSP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и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NAP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могут являться одним провайдером. </a:t>
              </a:r>
            </a:p>
            <a:p>
              <a:pPr algn="just">
                <a:lnSpc>
                  <a:spcPct val="180000"/>
                </a:lnSpc>
              </a:pP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5" name="Группа 24">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26"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WMAN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Tree>
    <p:extLst>
      <p:ext uri="{BB962C8B-B14F-4D97-AF65-F5344CB8AC3E}">
        <p14:creationId xmlns:p14="http://schemas.microsoft.com/office/powerpoint/2010/main" val="19556595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64A5D7EA-CB4A-C24C-AB88-3C3BB0A6CC99}"/>
              </a:ext>
            </a:extLst>
          </p:cNvPr>
          <p:cNvGrpSpPr/>
          <p:nvPr/>
        </p:nvGrpSpPr>
        <p:grpSpPr>
          <a:xfrm>
            <a:off x="555409" y="438484"/>
            <a:ext cx="12602548" cy="11163562"/>
            <a:chOff x="1534816" y="2262875"/>
            <a:chExt cx="9907005" cy="11163562"/>
          </a:xfrm>
        </p:grpSpPr>
        <p:sp>
          <p:nvSpPr>
            <p:cNvPr id="9" name="Rectangle 1">
              <a:extLst>
                <a:ext uri="{FF2B5EF4-FFF2-40B4-BE49-F238E27FC236}">
                  <a16:creationId xmlns:a16="http://schemas.microsoft.com/office/drawing/2014/main" id="{4EAFDFA3-338E-454F-B4FB-0500CD9FA186}"/>
                </a:ext>
              </a:extLst>
            </p:cNvPr>
            <p:cNvSpPr>
              <a:spLocks noChangeArrowheads="1"/>
            </p:cNvSpPr>
            <p:nvPr/>
          </p:nvSpPr>
          <p:spPr bwMode="auto">
            <a:xfrm>
              <a:off x="2604208" y="4193140"/>
              <a:ext cx="8837613" cy="923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Mobile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Station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MS, или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Subscriber</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Station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SS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устройство,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обеспечивающее соединение между оборудованием пользователя и сетью</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Base</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Station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BS, базовая станция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логический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элемент сети, выполняющий обработку физического и МАС уровней по стандарту 802.16. </a:t>
              </a:r>
              <a:endPar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Базовая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станция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размещается в здании или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на вышке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 осуществляет связь с абонентскими станциями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схеме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«точка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мультиточка</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(PMP</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Возможен сеточный режим связи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Mesh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сетка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связей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«точка-точка» - PTP),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когда любые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клиенты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могут осуществлять связь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между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собой непосредственно, а антенные системы, как правило, являются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ненаправленными</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БС предоставляет соединение с основной сетью 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радиоканалы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к другим станциям. Радиус действия БС может достигать 30 км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 случае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прямой видимости) при типовом радиусе сети 6–8 км. АС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может быть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радиотерминалом</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или повторителем, который используется для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организации локального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трафика. Трафик может проходить через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несколько повторителей</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прежде чем достигнет клиента. Антенны в этом случае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являются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направленными.</a:t>
              </a:r>
            </a:p>
            <a:p>
              <a:pPr algn="just">
                <a:lnSpc>
                  <a:spcPct val="180000"/>
                </a:lnSpc>
              </a:pP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0" name="Группа 9">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1"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2"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WMAN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Tree>
    <p:extLst>
      <p:ext uri="{BB962C8B-B14F-4D97-AF65-F5344CB8AC3E}">
        <p14:creationId xmlns:p14="http://schemas.microsoft.com/office/powerpoint/2010/main" val="34299461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10255078"/>
            <a:chOff x="1534816" y="2262875"/>
            <a:chExt cx="9792890" cy="10255078"/>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Структура кадра </a:t>
              </a:r>
              <a:r>
                <a:rPr lang="en-US" altLang="x-none" sz="8800" dirty="0" smtClean="0">
                  <a:solidFill>
                    <a:schemeClr val="bg1"/>
                  </a:solidFill>
                  <a:latin typeface="Barlow Light" pitchFamily="2" charset="0"/>
                  <a:ea typeface="Montserrat Semi" charset="0"/>
                  <a:cs typeface="Montserrat Semi" charset="0"/>
                  <a:sym typeface="Poppins Medium" charset="0"/>
                </a:rPr>
                <a:t>IEEE 802.16</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557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Все кадры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стандарта 802.16 начинаются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 одного и того же заголовка. За ним следует (или не следует) поле данных, и кончается кадр также не обязательным полем контрольной суммы (CRC).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Поле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данных отсутствует в служебных кадрах, которые предназначены, например, для запроса временных интервалов. Контрольная сумма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также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является необязательной, благодаря тому, что исправление ошибок производится на физическом уровне, и никогда не бывает попыток повторно переслать кадры информации, передающейся в реальном масштабе времени.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Но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если контрольная сумма есть, она стандартная для IEEE 802, а подтверждения и повторные передачи используются для надежности.</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	</a:t>
              </a: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WMAN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57</a:t>
            </a:fld>
            <a:endParaRPr lang="x-none" altLang="x-none"/>
          </a:p>
        </p:txBody>
      </p:sp>
    </p:spTree>
    <p:extLst>
      <p:ext uri="{BB962C8B-B14F-4D97-AF65-F5344CB8AC3E}">
        <p14:creationId xmlns:p14="http://schemas.microsoft.com/office/powerpoint/2010/main" val="14396301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id="{A56DDA2A-F086-F04D-A3CF-60192435CD41}"/>
              </a:ext>
            </a:extLst>
          </p:cNvPr>
          <p:cNvSpPr>
            <a:spLocks noChangeArrowheads="1"/>
          </p:cNvSpPr>
          <p:nvPr/>
        </p:nvSpPr>
        <p:spPr bwMode="auto">
          <a:xfrm>
            <a:off x="2001127" y="7578080"/>
            <a:ext cx="20488017"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80000"/>
              </a:lnSpc>
            </a:pP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Бит EC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говорит о том, шифруется ли поле данных.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Поле «Тип»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указывает тип кадра (в частности, сообщает о том, пакуется ли кадр и есть ли фрагментация).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Поле CI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указывает на наличие либо отсутствие поля финальной контрольной суммы.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Поле EK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сообщает, какой из ключей шифрования используется (если он вообще используется). В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поле «Длина»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содержится информация о полной длине кадра, включая заголовок</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Идентификатор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соединения сообщает, какому из соединений принадлежит кадр. В конце заголовка имеется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поле «Контрольная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сумма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заголовка»,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значение которого вычисляется с помощью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полинома x</a:t>
            </a:r>
            <a:r>
              <a:rPr lang="ru-RU" altLang="en-US" sz="2200" baseline="30000" dirty="0" smtClean="0">
                <a:solidFill>
                  <a:srgbClr val="292829"/>
                </a:solidFill>
                <a:latin typeface="Barlow Medium" pitchFamily="2" charset="0"/>
                <a:ea typeface="Open Sans" panose="020B0606030504020204" pitchFamily="34" charset="0"/>
                <a:cs typeface="Open Sans" panose="020B0606030504020204" pitchFamily="34" charset="0"/>
              </a:rPr>
              <a:t>8</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 x</a:t>
            </a:r>
            <a:r>
              <a:rPr lang="ru-RU" altLang="en-US" sz="2200" baseline="30000" dirty="0" smtClean="0">
                <a:solidFill>
                  <a:srgbClr val="292829"/>
                </a:solidFill>
                <a:latin typeface="Barlow Medium" pitchFamily="2" charset="0"/>
                <a:ea typeface="Open Sans" panose="020B0606030504020204" pitchFamily="34" charset="0"/>
                <a:cs typeface="Open Sans" panose="020B0606030504020204" pitchFamily="34" charset="0"/>
              </a:rPr>
              <a:t>2</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 x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+ 1</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p>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Буквой «б» обозначен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кадр запроса канала. Он начинается с единичного, а не нулевого бита и в целом напоминает заголовок обычного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кадра</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за исключением второго и третьего байтов, которые составляют 16-битный номер, говорящий о требуемой полосе для передачи соответствующего числа байтов. В кадре запроса канала отсутствует поле данных, нет и контрольной суммы всего кадра.</a:t>
            </a:r>
          </a:p>
        </p:txBody>
      </p:sp>
      <p:pic>
        <p:nvPicPr>
          <p:cNvPr id="6" name="Рисунок 5"/>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4855157" y="48132"/>
            <a:ext cx="14673685" cy="6114035"/>
          </a:xfrm>
        </p:spPr>
      </p:pic>
    </p:spTree>
    <p:extLst>
      <p:ext uri="{BB962C8B-B14F-4D97-AF65-F5344CB8AC3E}">
        <p14:creationId xmlns:p14="http://schemas.microsoft.com/office/powerpoint/2010/main" val="26052351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166664" y="1426135"/>
            <a:ext cx="9716495" cy="10377399"/>
          </a:xfrm>
        </p:spPr>
      </p:pic>
      <p:grpSp>
        <p:nvGrpSpPr>
          <p:cNvPr id="2" name="Группа 1">
            <a:extLst>
              <a:ext uri="{FF2B5EF4-FFF2-40B4-BE49-F238E27FC236}">
                <a16:creationId xmlns:a16="http://schemas.microsoft.com/office/drawing/2014/main" id="{64A5D7EA-CB4A-C24C-AB88-3C3BB0A6CC99}"/>
              </a:ext>
            </a:extLst>
          </p:cNvPr>
          <p:cNvGrpSpPr/>
          <p:nvPr/>
        </p:nvGrpSpPr>
        <p:grpSpPr>
          <a:xfrm>
            <a:off x="11039872" y="511665"/>
            <a:ext cx="12457384" cy="12083271"/>
            <a:chOff x="1534816" y="2262875"/>
            <a:chExt cx="9792890" cy="12083271"/>
          </a:xfrm>
        </p:grpSpPr>
        <p:sp>
          <p:nvSpPr>
            <p:cNvPr id="22"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Montserrat" pitchFamily="2" charset="0"/>
                  <a:ea typeface="Montserrat Semi" charset="0"/>
                  <a:cs typeface="Montserrat Semi" charset="0"/>
                  <a:sym typeface="Poppins Medium" charset="0"/>
                </a:rPr>
                <a:t>Варианты сетей </a:t>
              </a:r>
              <a:r>
                <a:rPr lang="en-US" altLang="x-none" sz="8800" dirty="0" smtClean="0">
                  <a:solidFill>
                    <a:schemeClr val="bg1"/>
                  </a:solidFill>
                  <a:latin typeface="Montserrat" pitchFamily="2" charset="0"/>
                  <a:ea typeface="Montserrat Semi" charset="0"/>
                  <a:cs typeface="Montserrat Semi" charset="0"/>
                  <a:sym typeface="Poppins Medium" charset="0"/>
                </a:rPr>
                <a:t>WiMAX</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24"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740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Т</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ехнология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WiMAX</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это система дальнего действия, покрывающая километры пространства, которая обычно использует лицензированные спектры частот (хотя возможно и использование нелицензированных частот) для предоставления соединения с Интернетом типа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«точка-точка»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провайдером конечному пользователю. Разные стандарты семейства 802.16 обеспечивают разные виды доступа, от мобильного (схож с передачей данных с мобильных телефонов) до фиксированного (альтернатива проводному доступу, при котором беспроводное оборудование пользователя привязано к местоположению</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p>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1)	802.16-2004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(известен также как 802.16d, фиксированный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WiMAX</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WiMAXpre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Спецификация утверждена в 2004 году. Используется ортогональное частотное мультиплексирование (OFDM), поддерживается фиксированный доступ в зонах с наличием либо отсутствием прямой видимости</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5" name="Группа 24">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26"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WMAN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Tree>
    <p:extLst>
      <p:ext uri="{BB962C8B-B14F-4D97-AF65-F5344CB8AC3E}">
        <p14:creationId xmlns:p14="http://schemas.microsoft.com/office/powerpoint/2010/main" val="2287481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276F6D6-7829-FF4D-9361-FD662BD503A2}"/>
              </a:ext>
            </a:extLst>
          </p:cNvPr>
          <p:cNvSpPr txBox="1">
            <a:spLocks/>
          </p:cNvSpPr>
          <p:nvPr/>
        </p:nvSpPr>
        <p:spPr bwMode="auto">
          <a:xfrm>
            <a:off x="2470920" y="5417840"/>
            <a:ext cx="10165487" cy="20359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15000" dirty="0">
                <a:solidFill>
                  <a:schemeClr val="bg1"/>
                </a:solidFill>
                <a:latin typeface="Barlow Light" pitchFamily="2" charset="0"/>
                <a:ea typeface="Montserrat Semi" charset="0"/>
                <a:cs typeface="Montserrat Semi" charset="0"/>
                <a:sym typeface="Poppins Medium" charset="0"/>
              </a:rPr>
              <a:t>Часть </a:t>
            </a:r>
            <a:r>
              <a:rPr lang="en-US" sz="15000" dirty="0">
                <a:solidFill>
                  <a:schemeClr val="bg1"/>
                </a:solidFill>
                <a:latin typeface="Barlow Light" pitchFamily="2" charset="0"/>
                <a:ea typeface="Montserrat Semi" charset="0"/>
                <a:cs typeface="Montserrat Semi" charset="0"/>
              </a:rPr>
              <a:t>I</a:t>
            </a:r>
            <a:endParaRPr lang="x-none" altLang="x-none" sz="15000" dirty="0">
              <a:solidFill>
                <a:schemeClr val="bg1"/>
              </a:solidFill>
              <a:latin typeface="Barlow Light" pitchFamily="2" charset="0"/>
              <a:ea typeface="Montserrat Semi" charset="0"/>
              <a:cs typeface="Montserrat Semi" charset="0"/>
              <a:sym typeface="Poppins Medium" charset="0"/>
            </a:endParaRPr>
          </a:p>
        </p:txBody>
      </p:sp>
      <p:sp>
        <p:nvSpPr>
          <p:cNvPr id="3" name="Text Box 3">
            <a:extLst>
              <a:ext uri="{FF2B5EF4-FFF2-40B4-BE49-F238E27FC236}">
                <a16:creationId xmlns:a16="http://schemas.microsoft.com/office/drawing/2014/main" id="{EB31689E-6561-7A4E-9168-7F33C7E61AB6}"/>
              </a:ext>
            </a:extLst>
          </p:cNvPr>
          <p:cNvSpPr txBox="1">
            <a:spLocks/>
          </p:cNvSpPr>
          <p:nvPr/>
        </p:nvSpPr>
        <p:spPr bwMode="auto">
          <a:xfrm>
            <a:off x="2686944" y="7761042"/>
            <a:ext cx="11161240" cy="996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4800" dirty="0" smtClean="0">
                <a:solidFill>
                  <a:schemeClr val="bg2"/>
                </a:solidFill>
                <a:latin typeface="Barlow" pitchFamily="2" charset="0"/>
                <a:ea typeface="Montserrat Semi" charset="0"/>
                <a:cs typeface="Montserrat Semi" charset="0"/>
                <a:sym typeface="Poppins Medium" charset="0"/>
              </a:rPr>
              <a:t>WPAN (</a:t>
            </a:r>
            <a:r>
              <a:rPr lang="en-US" altLang="x-none" sz="4800" dirty="0">
                <a:solidFill>
                  <a:schemeClr val="bg2"/>
                </a:solidFill>
                <a:latin typeface="Barlow" pitchFamily="2" charset="0"/>
                <a:ea typeface="Montserrat Semi" charset="0"/>
                <a:cs typeface="Montserrat Semi" charset="0"/>
                <a:sym typeface="Poppins Medium" charset="0"/>
              </a:rPr>
              <a:t>Wireless </a:t>
            </a:r>
            <a:r>
              <a:rPr lang="en-US" altLang="x-none" sz="4800" dirty="0" smtClean="0">
                <a:solidFill>
                  <a:schemeClr val="bg2"/>
                </a:solidFill>
                <a:latin typeface="Barlow" pitchFamily="2" charset="0"/>
                <a:ea typeface="Montserrat Semi" charset="0"/>
                <a:cs typeface="Montserrat Semi" charset="0"/>
                <a:sym typeface="Poppins Medium" charset="0"/>
              </a:rPr>
              <a:t>Personal Area </a:t>
            </a:r>
            <a:r>
              <a:rPr lang="en-US" altLang="x-none" sz="4800" dirty="0">
                <a:solidFill>
                  <a:schemeClr val="bg2"/>
                </a:solidFill>
                <a:latin typeface="Barlow" pitchFamily="2" charset="0"/>
                <a:ea typeface="Montserrat Semi" charset="0"/>
                <a:cs typeface="Montserrat Semi" charset="0"/>
                <a:sym typeface="Poppins Medium" charset="0"/>
              </a:rPr>
              <a:t>N</a:t>
            </a:r>
            <a:r>
              <a:rPr lang="en-US" altLang="x-none" sz="4800" dirty="0" smtClean="0">
                <a:solidFill>
                  <a:schemeClr val="bg2"/>
                </a:solidFill>
                <a:latin typeface="Barlow" pitchFamily="2" charset="0"/>
                <a:ea typeface="Montserrat Semi" charset="0"/>
                <a:cs typeface="Montserrat Semi" charset="0"/>
                <a:sym typeface="Poppins Medium" charset="0"/>
              </a:rPr>
              <a:t>etwork)</a:t>
            </a:r>
            <a:endParaRPr lang="x-none" altLang="x-none" sz="4800" dirty="0">
              <a:solidFill>
                <a:schemeClr val="bg2"/>
              </a:solidFill>
              <a:latin typeface="Montserrat" pitchFamily="2" charset="0"/>
              <a:ea typeface="Montserrat Semi" charset="0"/>
              <a:cs typeface="Montserrat Semi" charset="0"/>
              <a:sym typeface="Poppins Medium" charset="0"/>
            </a:endParaRPr>
          </a:p>
        </p:txBody>
      </p:sp>
      <p:sp>
        <p:nvSpPr>
          <p:cNvPr id="11" name="Text Box 3">
            <a:extLst>
              <a:ext uri="{FF2B5EF4-FFF2-40B4-BE49-F238E27FC236}">
                <a16:creationId xmlns:a16="http://schemas.microsoft.com/office/drawing/2014/main" id="{2737B253-5D71-3741-A46B-EB517D1A841B}"/>
              </a:ext>
            </a:extLst>
          </p:cNvPr>
          <p:cNvSpPr txBox="1">
            <a:spLocks/>
          </p:cNvSpPr>
          <p:nvPr/>
        </p:nvSpPr>
        <p:spPr bwMode="auto">
          <a:xfrm>
            <a:off x="2686944" y="3473624"/>
            <a:ext cx="5770242" cy="726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3600" dirty="0" smtClean="0">
                <a:solidFill>
                  <a:schemeClr val="bg1"/>
                </a:solidFill>
                <a:latin typeface="Montserrat" pitchFamily="2" charset="0"/>
                <a:ea typeface="Montserrat Semi" charset="0"/>
                <a:cs typeface="Montserrat Semi" charset="0"/>
                <a:sym typeface="Poppins Medium" charset="0"/>
              </a:rPr>
              <a:t>Беспроводные технологии</a:t>
            </a:r>
            <a:endParaRPr lang="x-none" altLang="x-none" sz="3600" b="1" dirty="0">
              <a:solidFill>
                <a:schemeClr val="bg1"/>
              </a:solidFill>
              <a:latin typeface="Montserrat" pitchFamily="2" charset="0"/>
              <a:ea typeface="Montserrat Semi" charset="0"/>
              <a:cs typeface="Montserrat Semi" charset="0"/>
              <a:sym typeface="Poppins Medium"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64A5D7EA-CB4A-C24C-AB88-3C3BB0A6CC99}"/>
              </a:ext>
            </a:extLst>
          </p:cNvPr>
          <p:cNvGrpSpPr/>
          <p:nvPr/>
        </p:nvGrpSpPr>
        <p:grpSpPr>
          <a:xfrm>
            <a:off x="555409" y="438484"/>
            <a:ext cx="12602548" cy="12382357"/>
            <a:chOff x="1534816" y="2262875"/>
            <a:chExt cx="9907005" cy="12382357"/>
          </a:xfrm>
        </p:grpSpPr>
        <p:sp>
          <p:nvSpPr>
            <p:cNvPr id="9" name="Rectangle 1">
              <a:extLst>
                <a:ext uri="{FF2B5EF4-FFF2-40B4-BE49-F238E27FC236}">
                  <a16:creationId xmlns:a16="http://schemas.microsoft.com/office/drawing/2014/main" id="{4EAFDFA3-338E-454F-B4FB-0500CD9FA186}"/>
                </a:ext>
              </a:extLst>
            </p:cNvPr>
            <p:cNvSpPr>
              <a:spLocks noChangeArrowheads="1"/>
            </p:cNvSpPr>
            <p:nvPr/>
          </p:nvSpPr>
          <p:spPr bwMode="auto">
            <a:xfrm>
              <a:off x="2604208" y="4193140"/>
              <a:ext cx="8837613" cy="1045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Пользовательские устройства представляют собой стационарные модемы для установки вне и внутри помещений, а также PCMCIA-карты для ноутбуков. В большинстве стран под эту технологию отведены диапазоны 3,5 и 5 ГГц. По сведениям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WiMAX</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Forum</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насчитывается уже порядка 175 внедрений фиксированной версии. Многие аналитики видят в ней конкурирующую или взаимодополняющую технологию проводного широкополосного доступа DSL</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p>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2)	802.16-2005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(известен также как 802.16e и мобильный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WiMAX</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Спецификация утверждена в 2005 году. Это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новый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виток развития технологии фиксированного доступа (802.16d). Оптимизированная для поддержки мобильных пользователей версия поддерживает ряд специфических функций, таких как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хэндовер</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idle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mode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 роуминг. Применяется масштабируемый OFDM-доступ (SOFDMA), возможна работа при наличии либо отсутствии прямой видимости</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p>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Основное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различие двух технологий состоит в том, что фиксированный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WiMAX</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позволяет обслуживать только «статичных» абонентов, а мобильный ориентирован на работу с пользователями, передвигающимися со скоростью до 150 км/ч</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 частном случае мобильный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WiMAX</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может применяться и для обслуживания фиксированных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пользователей.</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0" name="Группа 9">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1"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2"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WMAN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2240" y="2370507"/>
            <a:ext cx="9737604" cy="8135224"/>
          </a:xfrm>
          <a:prstGeom prst="rect">
            <a:avLst/>
          </a:prstGeom>
        </p:spPr>
      </p:pic>
    </p:spTree>
    <p:extLst>
      <p:ext uri="{BB962C8B-B14F-4D97-AF65-F5344CB8AC3E}">
        <p14:creationId xmlns:p14="http://schemas.microsoft.com/office/powerpoint/2010/main" val="36925828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66981270"/>
              </p:ext>
            </p:extLst>
          </p:nvPr>
        </p:nvGraphicFramePr>
        <p:xfrm>
          <a:off x="1750838" y="1385388"/>
          <a:ext cx="20794836" cy="10847488"/>
        </p:xfrm>
        <a:graphic>
          <a:graphicData uri="http://schemas.openxmlformats.org/drawingml/2006/table">
            <a:tbl>
              <a:tblPr firstRow="1" bandRow="1">
                <a:tableStyleId>{5C22544A-7EE6-4342-B048-85BDC9FD1C3A}</a:tableStyleId>
              </a:tblPr>
              <a:tblGrid>
                <a:gridCol w="5198709">
                  <a:extLst>
                    <a:ext uri="{9D8B030D-6E8A-4147-A177-3AD203B41FA5}">
                      <a16:colId xmlns:a16="http://schemas.microsoft.com/office/drawing/2014/main" val="2643445222"/>
                    </a:ext>
                  </a:extLst>
                </a:gridCol>
                <a:gridCol w="5198709">
                  <a:extLst>
                    <a:ext uri="{9D8B030D-6E8A-4147-A177-3AD203B41FA5}">
                      <a16:colId xmlns:a16="http://schemas.microsoft.com/office/drawing/2014/main" val="243027329"/>
                    </a:ext>
                  </a:extLst>
                </a:gridCol>
                <a:gridCol w="5198709">
                  <a:extLst>
                    <a:ext uri="{9D8B030D-6E8A-4147-A177-3AD203B41FA5}">
                      <a16:colId xmlns:a16="http://schemas.microsoft.com/office/drawing/2014/main" val="2845037503"/>
                    </a:ext>
                  </a:extLst>
                </a:gridCol>
                <a:gridCol w="5198709">
                  <a:extLst>
                    <a:ext uri="{9D8B030D-6E8A-4147-A177-3AD203B41FA5}">
                      <a16:colId xmlns:a16="http://schemas.microsoft.com/office/drawing/2014/main" val="3846319652"/>
                    </a:ext>
                  </a:extLst>
                </a:gridCol>
              </a:tblGrid>
              <a:tr h="1355936">
                <a:tc>
                  <a:txBody>
                    <a:bodyPr/>
                    <a:lstStyle/>
                    <a:p>
                      <a:pPr algn="ctr"/>
                      <a:r>
                        <a:rPr lang="ru-RU" sz="2000" dirty="0">
                          <a:solidFill>
                            <a:schemeClr val="bg1"/>
                          </a:solidFill>
                        </a:rPr>
                        <a:t>Стандарт</a:t>
                      </a:r>
                    </a:p>
                  </a:txBody>
                  <a:tcPr anchor="ctr"/>
                </a:tc>
                <a:tc>
                  <a:txBody>
                    <a:bodyPr/>
                    <a:lstStyle/>
                    <a:p>
                      <a:pPr algn="ctr"/>
                      <a:r>
                        <a:rPr lang="ru-RU" sz="2000" b="1" kern="1200" dirty="0">
                          <a:solidFill>
                            <a:schemeClr val="bg1"/>
                          </a:solidFill>
                          <a:latin typeface="+mn-lt"/>
                          <a:ea typeface="+mn-ea"/>
                          <a:cs typeface="+mn-cs"/>
                        </a:rPr>
                        <a:t>802.16</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b="1" kern="1200" dirty="0">
                          <a:solidFill>
                            <a:schemeClr val="bg1"/>
                          </a:solidFill>
                          <a:latin typeface="+mn-lt"/>
                          <a:ea typeface="+mn-ea"/>
                          <a:cs typeface="+mn-cs"/>
                        </a:rPr>
                        <a:t>802.16 </a:t>
                      </a:r>
                      <a:r>
                        <a:rPr lang="en-US" sz="2000" b="1" kern="1200" dirty="0" err="1">
                          <a:solidFill>
                            <a:schemeClr val="bg1"/>
                          </a:solidFill>
                          <a:latin typeface="+mn-lt"/>
                          <a:ea typeface="+mn-ea"/>
                          <a:cs typeface="+mn-cs"/>
                        </a:rPr>
                        <a:t>a/d</a:t>
                      </a:r>
                      <a:endParaRPr lang="ru-RU" sz="2000" b="1" kern="1200" dirty="0">
                        <a:solidFill>
                          <a:schemeClr val="bg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b="1" kern="1200" dirty="0">
                          <a:solidFill>
                            <a:schemeClr val="bg1"/>
                          </a:solidFill>
                          <a:latin typeface="+mn-lt"/>
                          <a:ea typeface="+mn-ea"/>
                          <a:cs typeface="+mn-cs"/>
                        </a:rPr>
                        <a:t>802.16 </a:t>
                      </a:r>
                      <a:r>
                        <a:rPr lang="en-US" sz="2000" b="1" kern="1200" dirty="0">
                          <a:solidFill>
                            <a:schemeClr val="bg1"/>
                          </a:solidFill>
                          <a:latin typeface="+mn-lt"/>
                          <a:ea typeface="+mn-ea"/>
                          <a:cs typeface="+mn-cs"/>
                        </a:rPr>
                        <a:t>e</a:t>
                      </a:r>
                      <a:endParaRPr lang="ru-RU" sz="2000" b="1" kern="1200" dirty="0">
                        <a:solidFill>
                          <a:schemeClr val="bg1"/>
                        </a:solidFill>
                        <a:latin typeface="+mn-lt"/>
                        <a:ea typeface="+mn-ea"/>
                        <a:cs typeface="+mn-cs"/>
                      </a:endParaRPr>
                    </a:p>
                  </a:txBody>
                  <a:tcPr anchor="ctr"/>
                </a:tc>
                <a:extLst>
                  <a:ext uri="{0D108BD9-81ED-4DB2-BD59-A6C34878D82A}">
                    <a16:rowId xmlns:a16="http://schemas.microsoft.com/office/drawing/2014/main" val="793675745"/>
                  </a:ext>
                </a:extLst>
              </a:tr>
              <a:tr h="1355936">
                <a:tc>
                  <a:txBody>
                    <a:bodyPr/>
                    <a:lstStyle/>
                    <a:p>
                      <a:pPr algn="ctr"/>
                      <a:r>
                        <a:rPr lang="ru-RU" sz="2000" dirty="0">
                          <a:solidFill>
                            <a:schemeClr val="bg1"/>
                          </a:solidFill>
                        </a:rPr>
                        <a:t>Частотный диапазон</a:t>
                      </a:r>
                    </a:p>
                  </a:txBody>
                  <a:tcPr anchor="ctr"/>
                </a:tc>
                <a:tc>
                  <a:txBody>
                    <a:bodyPr/>
                    <a:lstStyle/>
                    <a:p>
                      <a:pPr algn="ctr"/>
                      <a:r>
                        <a:rPr lang="ru-RU" sz="2000" dirty="0"/>
                        <a:t>10-66 ГГц</a:t>
                      </a:r>
                    </a:p>
                  </a:txBody>
                  <a:tcPr anchor="ctr"/>
                </a:tc>
                <a:tc>
                  <a:txBody>
                    <a:bodyPr/>
                    <a:lstStyle/>
                    <a:p>
                      <a:pPr algn="ctr"/>
                      <a:r>
                        <a:rPr lang="ru-RU" sz="2000" dirty="0"/>
                        <a:t>2-11 ГГц</a:t>
                      </a:r>
                    </a:p>
                  </a:txBody>
                  <a:tcPr anchor="ctr"/>
                </a:tc>
                <a:tc>
                  <a:txBody>
                    <a:bodyPr/>
                    <a:lstStyle/>
                    <a:p>
                      <a:pPr algn="ctr"/>
                      <a:r>
                        <a:rPr lang="ru-RU" sz="2000" dirty="0"/>
                        <a:t>2-6 ГГц</a:t>
                      </a:r>
                    </a:p>
                  </a:txBody>
                  <a:tcPr anchor="ctr"/>
                </a:tc>
                <a:extLst>
                  <a:ext uri="{0D108BD9-81ED-4DB2-BD59-A6C34878D82A}">
                    <a16:rowId xmlns:a16="http://schemas.microsoft.com/office/drawing/2014/main" val="1804340334"/>
                  </a:ext>
                </a:extLst>
              </a:tr>
              <a:tr h="1355936">
                <a:tc>
                  <a:txBody>
                    <a:bodyPr/>
                    <a:lstStyle/>
                    <a:p>
                      <a:pPr algn="ctr"/>
                      <a:r>
                        <a:rPr lang="ru-RU" sz="2000" dirty="0">
                          <a:solidFill>
                            <a:schemeClr val="bg1"/>
                          </a:solidFill>
                        </a:rPr>
                        <a:t>Тип сети</a:t>
                      </a:r>
                    </a:p>
                  </a:txBody>
                  <a:tcPr anchor="ctr"/>
                </a:tc>
                <a:tc>
                  <a:txBody>
                    <a:bodyPr/>
                    <a:lstStyle/>
                    <a:p>
                      <a:pPr algn="ctr"/>
                      <a:r>
                        <a:rPr lang="ru-RU" sz="2000" dirty="0"/>
                        <a:t>Стационарная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t>Стационарная</a:t>
                      </a:r>
                    </a:p>
                  </a:txBody>
                  <a:tcPr anchor="ctr"/>
                </a:tc>
                <a:tc>
                  <a:txBody>
                    <a:bodyPr/>
                    <a:lstStyle/>
                    <a:p>
                      <a:pPr algn="ctr"/>
                      <a:r>
                        <a:rPr lang="ru-RU" sz="2000" dirty="0"/>
                        <a:t>Подвижная</a:t>
                      </a:r>
                    </a:p>
                  </a:txBody>
                  <a:tcPr anchor="ctr"/>
                </a:tc>
                <a:extLst>
                  <a:ext uri="{0D108BD9-81ED-4DB2-BD59-A6C34878D82A}">
                    <a16:rowId xmlns:a16="http://schemas.microsoft.com/office/drawing/2014/main" val="2971216410"/>
                  </a:ext>
                </a:extLst>
              </a:tr>
              <a:tr h="1355936">
                <a:tc>
                  <a:txBody>
                    <a:bodyPr/>
                    <a:lstStyle/>
                    <a:p>
                      <a:pPr algn="ctr"/>
                      <a:r>
                        <a:rPr lang="ru-RU" sz="2000" dirty="0">
                          <a:solidFill>
                            <a:schemeClr val="bg1"/>
                          </a:solidFill>
                        </a:rPr>
                        <a:t>Зона покрытия</a:t>
                      </a:r>
                    </a:p>
                  </a:txBody>
                  <a:tcPr anchor="ctr"/>
                </a:tc>
                <a:tc>
                  <a:txBody>
                    <a:bodyPr/>
                    <a:lstStyle/>
                    <a:p>
                      <a:pPr algn="ctr"/>
                      <a:r>
                        <a:rPr lang="ru-RU" sz="2000" dirty="0"/>
                        <a:t>Зона прямой видимости</a:t>
                      </a:r>
                    </a:p>
                  </a:txBody>
                  <a:tcPr anchor="ctr"/>
                </a:tc>
                <a:tc gridSpan="2">
                  <a:txBody>
                    <a:bodyPr/>
                    <a:lstStyle/>
                    <a:p>
                      <a:pPr algn="ctr"/>
                      <a:r>
                        <a:rPr lang="ru-RU" sz="2000" dirty="0"/>
                        <a:t>Вне зоны прямой видимости</a:t>
                      </a:r>
                    </a:p>
                  </a:txBody>
                  <a:tcPr anchor="ctr"/>
                </a:tc>
                <a:tc hMerge="1">
                  <a:txBody>
                    <a:bodyPr/>
                    <a:lstStyle/>
                    <a:p>
                      <a:endParaRPr lang="ru-RU" dirty="0"/>
                    </a:p>
                  </a:txBody>
                  <a:tcPr/>
                </a:tc>
                <a:extLst>
                  <a:ext uri="{0D108BD9-81ED-4DB2-BD59-A6C34878D82A}">
                    <a16:rowId xmlns:a16="http://schemas.microsoft.com/office/drawing/2014/main" val="2533280093"/>
                  </a:ext>
                </a:extLst>
              </a:tr>
              <a:tr h="1355936">
                <a:tc>
                  <a:txBody>
                    <a:bodyPr/>
                    <a:lstStyle/>
                    <a:p>
                      <a:pPr algn="ctr"/>
                      <a:r>
                        <a:rPr lang="ru-RU" sz="2000" dirty="0">
                          <a:solidFill>
                            <a:schemeClr val="bg1"/>
                          </a:solidFill>
                        </a:rPr>
                        <a:t>Радиус</a:t>
                      </a:r>
                      <a:r>
                        <a:rPr lang="ru-RU" sz="2000" baseline="0" dirty="0">
                          <a:solidFill>
                            <a:schemeClr val="bg1"/>
                          </a:solidFill>
                        </a:rPr>
                        <a:t> зоны покрытия</a:t>
                      </a:r>
                      <a:endParaRPr lang="ru-RU" sz="2000" dirty="0">
                        <a:solidFill>
                          <a:schemeClr val="bg1"/>
                        </a:solidFill>
                      </a:endParaRPr>
                    </a:p>
                  </a:txBody>
                  <a:tcPr anchor="ctr"/>
                </a:tc>
                <a:tc>
                  <a:txBody>
                    <a:bodyPr/>
                    <a:lstStyle/>
                    <a:p>
                      <a:pPr algn="ctr"/>
                      <a:r>
                        <a:rPr lang="ru-RU" sz="2000" dirty="0"/>
                        <a:t>2-4 км</a:t>
                      </a:r>
                    </a:p>
                  </a:txBody>
                  <a:tcPr anchor="ctr"/>
                </a:tc>
                <a:tc>
                  <a:txBody>
                    <a:bodyPr/>
                    <a:lstStyle/>
                    <a:p>
                      <a:pPr algn="ctr"/>
                      <a:r>
                        <a:rPr lang="ru-RU" sz="2000" dirty="0"/>
                        <a:t>4-6 км (15-20 км на открытом пространстве)</a:t>
                      </a:r>
                    </a:p>
                  </a:txBody>
                  <a:tcPr anchor="ctr"/>
                </a:tc>
                <a:tc>
                  <a:txBody>
                    <a:bodyPr/>
                    <a:lstStyle/>
                    <a:p>
                      <a:pPr algn="ctr"/>
                      <a:r>
                        <a:rPr lang="ru-RU" sz="2000" dirty="0"/>
                        <a:t>4-6 км</a:t>
                      </a:r>
                    </a:p>
                  </a:txBody>
                  <a:tcPr anchor="ctr"/>
                </a:tc>
                <a:extLst>
                  <a:ext uri="{0D108BD9-81ED-4DB2-BD59-A6C34878D82A}">
                    <a16:rowId xmlns:a16="http://schemas.microsoft.com/office/drawing/2014/main" val="4125084978"/>
                  </a:ext>
                </a:extLst>
              </a:tr>
              <a:tr h="1355936">
                <a:tc>
                  <a:txBody>
                    <a:bodyPr/>
                    <a:lstStyle/>
                    <a:p>
                      <a:pPr algn="ctr"/>
                      <a:r>
                        <a:rPr lang="ru-RU" sz="2000" dirty="0">
                          <a:solidFill>
                            <a:schemeClr val="bg1"/>
                          </a:solidFill>
                        </a:rPr>
                        <a:t>Скорость передачи данных</a:t>
                      </a:r>
                    </a:p>
                  </a:txBody>
                  <a:tcPr anchor="ctr"/>
                </a:tc>
                <a:tc>
                  <a:txBody>
                    <a:bodyPr/>
                    <a:lstStyle/>
                    <a:p>
                      <a:pPr algn="ctr"/>
                      <a:r>
                        <a:rPr lang="ru-RU" sz="2000" dirty="0"/>
                        <a:t>32-134 Мбит/с</a:t>
                      </a:r>
                      <a:r>
                        <a:rPr lang="ru-RU" sz="2000" baseline="0" dirty="0"/>
                        <a:t> при полосе 28 МГц</a:t>
                      </a:r>
                      <a:endParaRPr lang="ru-RU" sz="2000" dirty="0"/>
                    </a:p>
                  </a:txBody>
                  <a:tcPr anchor="ctr"/>
                </a:tc>
                <a:tc>
                  <a:txBody>
                    <a:bodyPr/>
                    <a:lstStyle/>
                    <a:p>
                      <a:pPr algn="ctr"/>
                      <a:r>
                        <a:rPr lang="ru-RU" sz="2000" dirty="0"/>
                        <a:t>До 75 Мбит/с</a:t>
                      </a:r>
                      <a:r>
                        <a:rPr lang="ru-RU" sz="2000" baseline="0" dirty="0"/>
                        <a:t> при полосе 20 МГц</a:t>
                      </a:r>
                      <a:endParaRPr lang="ru-RU"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t>До 15 Мбит/с</a:t>
                      </a:r>
                      <a:r>
                        <a:rPr lang="ru-RU" sz="2000" baseline="0" dirty="0"/>
                        <a:t> при полосе 5 МГц</a:t>
                      </a:r>
                      <a:endParaRPr lang="ru-RU" sz="2000" dirty="0"/>
                    </a:p>
                  </a:txBody>
                  <a:tcPr anchor="ctr"/>
                </a:tc>
                <a:extLst>
                  <a:ext uri="{0D108BD9-81ED-4DB2-BD59-A6C34878D82A}">
                    <a16:rowId xmlns:a16="http://schemas.microsoft.com/office/drawing/2014/main" val="3443278247"/>
                  </a:ext>
                </a:extLst>
              </a:tr>
              <a:tr h="1355936">
                <a:tc>
                  <a:txBody>
                    <a:bodyPr/>
                    <a:lstStyle/>
                    <a:p>
                      <a:pPr algn="ctr"/>
                      <a:r>
                        <a:rPr lang="ru-RU" sz="2000" dirty="0">
                          <a:solidFill>
                            <a:schemeClr val="bg1"/>
                          </a:solidFill>
                        </a:rPr>
                        <a:t>Модуляция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QPSK, 16</a:t>
                      </a:r>
                      <a:r>
                        <a:rPr lang="en-US" sz="2000" baseline="0" dirty="0"/>
                        <a:t> QAM, 64 QAM</a:t>
                      </a:r>
                      <a:endParaRPr lang="ru-RU" sz="2000" dirty="0"/>
                    </a:p>
                  </a:txBody>
                  <a:tcPr anchor="ctr"/>
                </a:tc>
                <a:tc gridSpan="2">
                  <a:txBody>
                    <a:bodyPr/>
                    <a:lstStyle/>
                    <a:p>
                      <a:pPr algn="ctr"/>
                      <a:r>
                        <a:rPr lang="en-US" sz="2000" dirty="0"/>
                        <a:t>OFDM 256,</a:t>
                      </a:r>
                      <a:r>
                        <a:rPr lang="en-US" sz="2000" baseline="0" dirty="0"/>
                        <a:t> OFDMA, BPSK, QPSK, 16QAM, 64QAM</a:t>
                      </a:r>
                      <a:endParaRPr lang="ru-RU" sz="2000" dirty="0"/>
                    </a:p>
                  </a:txBody>
                  <a:tcPr anchor="ctr"/>
                </a:tc>
                <a:tc hMerge="1">
                  <a:txBody>
                    <a:bodyPr/>
                    <a:lstStyle/>
                    <a:p>
                      <a:endParaRPr lang="ru-RU" dirty="0"/>
                    </a:p>
                  </a:txBody>
                  <a:tcPr/>
                </a:tc>
                <a:extLst>
                  <a:ext uri="{0D108BD9-81ED-4DB2-BD59-A6C34878D82A}">
                    <a16:rowId xmlns:a16="http://schemas.microsoft.com/office/drawing/2014/main" val="2074448619"/>
                  </a:ext>
                </a:extLst>
              </a:tr>
              <a:tr h="1355936">
                <a:tc>
                  <a:txBody>
                    <a:bodyPr/>
                    <a:lstStyle/>
                    <a:p>
                      <a:pPr algn="ctr"/>
                      <a:r>
                        <a:rPr lang="ru-RU" sz="2000" dirty="0">
                          <a:solidFill>
                            <a:schemeClr val="bg1"/>
                          </a:solidFill>
                        </a:rPr>
                        <a:t>Ширина канала</a:t>
                      </a:r>
                    </a:p>
                  </a:txBody>
                  <a:tcPr anchor="ctr"/>
                </a:tc>
                <a:tc>
                  <a:txBody>
                    <a:bodyPr/>
                    <a:lstStyle/>
                    <a:p>
                      <a:pPr algn="ctr"/>
                      <a:r>
                        <a:rPr lang="en-US" sz="2000" dirty="0"/>
                        <a:t>20, 25 </a:t>
                      </a:r>
                      <a:r>
                        <a:rPr lang="ru-RU" sz="2000" dirty="0"/>
                        <a:t>и</a:t>
                      </a:r>
                      <a:r>
                        <a:rPr lang="ru-RU" sz="2000" baseline="0" dirty="0"/>
                        <a:t> </a:t>
                      </a:r>
                      <a:r>
                        <a:rPr lang="en-US" sz="2000" dirty="0"/>
                        <a:t>28 </a:t>
                      </a:r>
                      <a:r>
                        <a:rPr lang="ru-RU" sz="2000" dirty="0"/>
                        <a:t>МГц</a:t>
                      </a:r>
                    </a:p>
                  </a:txBody>
                  <a:tcPr anchor="ctr"/>
                </a:tc>
                <a:tc gridSpan="2">
                  <a:txBody>
                    <a:bodyPr/>
                    <a:lstStyle/>
                    <a:p>
                      <a:pPr algn="ctr"/>
                      <a:r>
                        <a:rPr lang="ru-RU" sz="2000" dirty="0"/>
                        <a:t>Избирательная</a:t>
                      </a:r>
                      <a:r>
                        <a:rPr lang="ru-RU" sz="2000" baseline="0" dirty="0"/>
                        <a:t> ширина от 1,25 до 20 МГц</a:t>
                      </a:r>
                      <a:endParaRPr lang="ru-RU" sz="2000" dirty="0"/>
                    </a:p>
                  </a:txBody>
                  <a:tcPr anchor="ctr"/>
                </a:tc>
                <a:tc hMerge="1">
                  <a:txBody>
                    <a:bodyPr/>
                    <a:lstStyle/>
                    <a:p>
                      <a:endParaRPr lang="ru-RU" dirty="0"/>
                    </a:p>
                  </a:txBody>
                  <a:tcPr/>
                </a:tc>
                <a:extLst>
                  <a:ext uri="{0D108BD9-81ED-4DB2-BD59-A6C34878D82A}">
                    <a16:rowId xmlns:a16="http://schemas.microsoft.com/office/drawing/2014/main" val="1604946328"/>
                  </a:ext>
                </a:extLst>
              </a:tr>
            </a:tbl>
          </a:graphicData>
        </a:graphic>
      </p:graphicFrame>
    </p:spTree>
    <p:extLst>
      <p:ext uri="{BB962C8B-B14F-4D97-AF65-F5344CB8AC3E}">
        <p14:creationId xmlns:p14="http://schemas.microsoft.com/office/powerpoint/2010/main" val="29435353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10864476"/>
            <a:chOff x="1534816" y="2262875"/>
            <a:chExt cx="9792890" cy="10864476"/>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Стандарт</a:t>
              </a:r>
            </a:p>
            <a:p>
              <a:pPr eaLnBrk="1">
                <a:defRPr/>
              </a:pPr>
              <a:r>
                <a:rPr lang="en-US" altLang="x-none" sz="8800" dirty="0" smtClean="0">
                  <a:solidFill>
                    <a:schemeClr val="bg1"/>
                  </a:solidFill>
                  <a:latin typeface="Barlow Light" pitchFamily="2" charset="0"/>
                  <a:ea typeface="Montserrat Semi" charset="0"/>
                  <a:cs typeface="Montserrat Semi" charset="0"/>
                  <a:sym typeface="Poppins Medium" charset="0"/>
                </a:rPr>
                <a:t>IEEE 802.16m</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Стандарт 802.16m - это релиз 2.0 технологии мобильного широкополосного доступа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Mobile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WiMAX</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Он считается наиболее вероятным кандидатом среди всех технологий связи так называемого поколения IMT-</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Advanced</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(усовершенствованный IMT-2000) на статус нового стандарта для коммерческого использования. Скорость передачи данных в сетях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Mobile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WiMAX</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Release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2.0 более чем в 4 раза выше, чем в сетях по нынешней технологии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Mobile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WiMAX</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(802.16e). Это обеспечивается использованием технического решения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Multi-User</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MIMO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Multiple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Input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Multiple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Output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повышающего эффективность использования частотного диапазона.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Теоретически 802.16m должен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иметь более высокую производительность, чем стандарт 3GPP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LTE.</a:t>
              </a: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WMAN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62</a:t>
            </a:fld>
            <a:endParaRPr lang="x-none" altLang="x-none"/>
          </a:p>
        </p:txBody>
      </p:sp>
    </p:spTree>
    <p:extLst>
      <p:ext uri="{BB962C8B-B14F-4D97-AF65-F5344CB8AC3E}">
        <p14:creationId xmlns:p14="http://schemas.microsoft.com/office/powerpoint/2010/main" val="11960051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10040941" y="9790113"/>
            <a:ext cx="4302117" cy="3925887"/>
          </a:xfrm>
        </p:spPr>
      </p:pic>
      <p:sp>
        <p:nvSpPr>
          <p:cNvPr id="22" name="Text Box 3">
            <a:extLst>
              <a:ext uri="{FF2B5EF4-FFF2-40B4-BE49-F238E27FC236}">
                <a16:creationId xmlns:a16="http://schemas.microsoft.com/office/drawing/2014/main" id="{B86A8017-26B3-134D-AC06-6793D34BF5C9}"/>
              </a:ext>
            </a:extLst>
          </p:cNvPr>
          <p:cNvSpPr txBox="1">
            <a:spLocks/>
          </p:cNvSpPr>
          <p:nvPr/>
        </p:nvSpPr>
        <p:spPr bwMode="auto">
          <a:xfrm>
            <a:off x="2716729" y="2812165"/>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Технология </a:t>
            </a:r>
            <a:r>
              <a:rPr lang="en-US" altLang="x-none" sz="8800" dirty="0" smtClean="0">
                <a:solidFill>
                  <a:schemeClr val="bg1"/>
                </a:solidFill>
                <a:latin typeface="Barlow Light" pitchFamily="2" charset="0"/>
                <a:ea typeface="Montserrat Semi" charset="0"/>
                <a:cs typeface="Montserrat Semi" charset="0"/>
                <a:sym typeface="Poppins Medium" charset="0"/>
              </a:rPr>
              <a:t>LTE</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24" name="Rectangle 1">
            <a:extLst>
              <a:ext uri="{FF2B5EF4-FFF2-40B4-BE49-F238E27FC236}">
                <a16:creationId xmlns:a16="http://schemas.microsoft.com/office/drawing/2014/main" id="{4EAFDFA3-338E-454F-B4FB-0500CD9FA186}"/>
              </a:ext>
            </a:extLst>
          </p:cNvPr>
          <p:cNvSpPr>
            <a:spLocks noChangeArrowheads="1"/>
          </p:cNvSpPr>
          <p:nvPr/>
        </p:nvSpPr>
        <p:spPr bwMode="auto">
          <a:xfrm>
            <a:off x="2706117" y="5905964"/>
            <a:ext cx="1971101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LTE (англ</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Long-Term</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Evolution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долговременное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развитие, часто обозначается как 4G LTE)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стандарт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беспроводной высокоскоростной передачи данных для мобильных телефонов и других терминалов, работающих с данными. Он основан на сетевых технологиях GSM/EDGE и UMTS/HSPA, увеличивая пропускную способность и скорость за счёт использования другого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радиоинтерфейса</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вместе с улучшением ядра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сети.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Стандарт был разработан 3GPP (консорциум, разрабатывающий спецификации для мобильной телефонии) и определён в серии документов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Release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8, с незначительными улучшениями, описанными в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Release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9</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5" name="Группа 24">
            <a:extLst>
              <a:ext uri="{FF2B5EF4-FFF2-40B4-BE49-F238E27FC236}">
                <a16:creationId xmlns:a16="http://schemas.microsoft.com/office/drawing/2014/main" id="{9284CF21-40D2-D545-8C27-D6BC0FC10694}"/>
              </a:ext>
            </a:extLst>
          </p:cNvPr>
          <p:cNvGrpSpPr/>
          <p:nvPr/>
        </p:nvGrpSpPr>
        <p:grpSpPr>
          <a:xfrm>
            <a:off x="1750840" y="1601416"/>
            <a:ext cx="6662154" cy="1244401"/>
            <a:chOff x="1797513" y="1000371"/>
            <a:chExt cx="6662154" cy="1244401"/>
          </a:xfrm>
        </p:grpSpPr>
        <p:sp>
          <p:nvSpPr>
            <p:cNvPr id="26"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WMAN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spTree>
    <p:extLst>
      <p:ext uri="{BB962C8B-B14F-4D97-AF65-F5344CB8AC3E}">
        <p14:creationId xmlns:p14="http://schemas.microsoft.com/office/powerpoint/2010/main" val="35963053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9645681"/>
            <a:chOff x="1534816" y="2262875"/>
            <a:chExt cx="9792890" cy="9645681"/>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Архитектура</a:t>
              </a:r>
            </a:p>
            <a:p>
              <a:pPr eaLnBrk="1">
                <a:defRPr/>
              </a:pPr>
              <a:r>
                <a:rPr lang="en-US" altLang="x-none" sz="8800" dirty="0" smtClean="0">
                  <a:solidFill>
                    <a:schemeClr val="bg1"/>
                  </a:solidFill>
                  <a:latin typeface="Barlow Light" pitchFamily="2" charset="0"/>
                  <a:ea typeface="Montserrat Semi" charset="0"/>
                  <a:cs typeface="Montserrat Semi" charset="0"/>
                  <a:sym typeface="Poppins Medium" charset="0"/>
                </a:rPr>
                <a:t>LTE</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LTE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базируется на трех основных технологиях: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мультиплексирование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посредством ортогональных несущих </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OFDM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Orthogonal</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Frequency-Division </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Multiplexing),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многоантенные</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системы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MIMO</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(Multiple </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Input Multiple Output)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 эволюционная системная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архитектура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сети (</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System Architecture Evolution</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Принципиально, что дуплексное разделение каналов может быть как частотным (FDD), так и временным (TDD). Это позволяет операторам очень гибко использовать частотный ресурс. Такое решение открывает путь на рынок тем компаниями, которые не обладают спаренными частотами</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WMAN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64</a:t>
            </a:fld>
            <a:endParaRPr lang="x-none" altLang="x-none"/>
          </a:p>
        </p:txBody>
      </p:sp>
    </p:spTree>
    <p:extLst>
      <p:ext uri="{BB962C8B-B14F-4D97-AF65-F5344CB8AC3E}">
        <p14:creationId xmlns:p14="http://schemas.microsoft.com/office/powerpoint/2010/main" val="494947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10864476"/>
            <a:chOff x="1534816" y="2262875"/>
            <a:chExt cx="9792890" cy="10864476"/>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Структура кадра</a:t>
              </a:r>
            </a:p>
            <a:p>
              <a:pPr eaLnBrk="1">
                <a:defRPr/>
              </a:pPr>
              <a:r>
                <a:rPr lang="en-US" altLang="x-none" sz="8800" dirty="0" smtClean="0">
                  <a:solidFill>
                    <a:schemeClr val="bg1"/>
                  </a:solidFill>
                  <a:latin typeface="Barlow Light" pitchFamily="2" charset="0"/>
                  <a:ea typeface="Montserrat Semi" charset="0"/>
                  <a:cs typeface="Montserrat Semi" charset="0"/>
                  <a:sym typeface="Poppins Medium" charset="0"/>
                </a:rPr>
                <a:t>LTE</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Обмен между базовой станцией (БС) и мобильной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станцией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(МС) строится по принципу циклически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повторяющихся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кадров (в терминологии LTE –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радиокадр</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Длительность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радиокадра</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 10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мс</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Все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временные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параметры в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спецификации LTE привязаны к минимальному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временному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кванту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T</a:t>
              </a:r>
              <a:r>
                <a:rPr lang="ru-RU" altLang="en-US" sz="2200" baseline="-25000" dirty="0" err="1">
                  <a:solidFill>
                    <a:srgbClr val="292829"/>
                  </a:solidFill>
                  <a:latin typeface="Barlow Medium" pitchFamily="2" charset="0"/>
                  <a:ea typeface="Open Sans" panose="020B0606030504020204" pitchFamily="34" charset="0"/>
                  <a:cs typeface="Open Sans" panose="020B0606030504020204" pitchFamily="34" charset="0"/>
                </a:rPr>
                <a:t>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 1 / (2048·∆f), где ∆f – шаг между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поднесущими</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стандартно – 15 кГц. Таким образом,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длительность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радиокадра</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307200T</a:t>
              </a:r>
              <a:r>
                <a:rPr lang="ru-RU" altLang="en-US" sz="2200" baseline="-25000" dirty="0">
                  <a:solidFill>
                    <a:srgbClr val="292829"/>
                  </a:solidFill>
                  <a:latin typeface="Barlow Medium" pitchFamily="2" charset="0"/>
                  <a:ea typeface="Open Sans" panose="020B0606030504020204" pitchFamily="34" charset="0"/>
                  <a:cs typeface="Open Sans" panose="020B0606030504020204" pitchFamily="34" charset="0"/>
                </a:rPr>
                <a:t>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Сам же квант времени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соответствует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тактовой частоте 30,72 МГц, что кратно стандартной в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3G-системах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(WCDMA с полосой канала 5 МГц) частоте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обработки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3,84 МГц (8×3,84 = 30,72).</a:t>
              </a:r>
            </a:p>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Стандарт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LTE предусматривает два типа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радиокадров</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для частотного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(FDD) и временного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дуплексирования</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(TDD).</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WMAN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65</a:t>
            </a:fld>
            <a:endParaRPr lang="x-none" altLang="x-none"/>
          </a:p>
        </p:txBody>
      </p:sp>
    </p:spTree>
    <p:extLst>
      <p:ext uri="{BB962C8B-B14F-4D97-AF65-F5344CB8AC3E}">
        <p14:creationId xmlns:p14="http://schemas.microsoft.com/office/powerpoint/2010/main" val="965803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id="{A56DDA2A-F086-F04D-A3CF-60192435CD41}"/>
              </a:ext>
            </a:extLst>
          </p:cNvPr>
          <p:cNvSpPr>
            <a:spLocks noChangeArrowheads="1"/>
          </p:cNvSpPr>
          <p:nvPr/>
        </p:nvSpPr>
        <p:spPr bwMode="auto">
          <a:xfrm>
            <a:off x="2001127" y="7578080"/>
            <a:ext cx="20488017"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80000"/>
              </a:lnSpc>
            </a:pP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Тип 1 предназначен для частотного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дуплексирования</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 как для полного дуплекса, так и для полудуплекса. Такой кадр состоит из 20 слотов (длительностью 0,5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мс</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нумеруемых от 0 до 19 Два смежных слота образуют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субкадр</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При полнодуплексном режиме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радиокадры</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 восходящем и нисходящем каналах передаются параллельно, но с оговоренным в стандарте временным сдвигом.</a:t>
            </a:r>
          </a:p>
        </p:txBody>
      </p:sp>
      <p:pic>
        <p:nvPicPr>
          <p:cNvPr id="6" name="Рисунок 5"/>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4855157" y="1282622"/>
            <a:ext cx="14673685" cy="3645055"/>
          </a:xfrm>
        </p:spPr>
      </p:pic>
    </p:spTree>
    <p:extLst>
      <p:ext uri="{BB962C8B-B14F-4D97-AF65-F5344CB8AC3E}">
        <p14:creationId xmlns:p14="http://schemas.microsoft.com/office/powerpoint/2010/main" val="8077709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id="{A56DDA2A-F086-F04D-A3CF-60192435CD41}"/>
              </a:ext>
            </a:extLst>
          </p:cNvPr>
          <p:cNvSpPr>
            <a:spLocks noChangeArrowheads="1"/>
          </p:cNvSpPr>
          <p:nvPr/>
        </p:nvSpPr>
        <p:spPr bwMode="auto">
          <a:xfrm>
            <a:off x="2001127" y="7578080"/>
            <a:ext cx="20488017"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80000"/>
              </a:lnSpc>
            </a:pPr>
            <a:r>
              <a:rPr lang="ru-RU" sz="2200" dirty="0" smtClean="0">
                <a:solidFill>
                  <a:srgbClr val="292829"/>
                </a:solidFill>
                <a:latin typeface="Barlow Medium" pitchFamily="2" charset="0"/>
                <a:ea typeface="Open Sans" panose="020B0606030504020204" pitchFamily="34" charset="0"/>
                <a:cs typeface="Open Sans" panose="020B0606030504020204" pitchFamily="34" charset="0"/>
              </a:rPr>
              <a:t>	Т</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ип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2 предназначен только для временного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дуплексирования</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Он состоит из двух полукадров длительностью по 5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мс</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Каждый полукадр включает 5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субкадров</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длительностью 1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мс</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Стандарт предусматривает два цикла временного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дуплексирования</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 5 и 10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мс</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 первом случае 1-й и 6-й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субкадры</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идентичны и содержат служебные поля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DwPTS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UpPTS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 защитный интервал GP. При 10-мс цикле TDD 6-й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субкадр</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используется для передачи данных в нисходящем канале.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Субкадры</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0 и 5, а также поле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DwPTS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всегда относятся к нисходящему каналу, а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субкадр</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2 и поле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UpPTS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 к восходящему. к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восходящему. Распределение остальных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субкадров</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определяется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таблицей</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 таблице буквой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«D»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обозначены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подкадры</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 которых осуществляется передача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«вниз», «U»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подкадры</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 которых осуществляется передача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«вверх»,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«S»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специальные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подкадры</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Как видно из таблицы, в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подкадрах</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0 и 5 всегда осуществляется передача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«вниз»,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а в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подкадре</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следующим за специальным, всегда осуществляется переда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«вверх».</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Возможно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несколько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вариантов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длительности полей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DwPTS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UpPTS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 GP, но их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сумма всегда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равна 1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мс</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a:t>
            </a:r>
          </a:p>
        </p:txBody>
      </p:sp>
      <p:pic>
        <p:nvPicPr>
          <p:cNvPr id="6" name="Рисунок 5"/>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6327243" y="10344"/>
            <a:ext cx="11835783" cy="4927678"/>
          </a:xfrm>
        </p:spPr>
      </p:pic>
    </p:spTree>
    <p:extLst>
      <p:ext uri="{BB962C8B-B14F-4D97-AF65-F5344CB8AC3E}">
        <p14:creationId xmlns:p14="http://schemas.microsoft.com/office/powerpoint/2010/main" val="24191250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3331905306"/>
              </p:ext>
            </p:extLst>
          </p:nvPr>
        </p:nvGraphicFramePr>
        <p:xfrm>
          <a:off x="1750838" y="1385388"/>
          <a:ext cx="20794836" cy="10847487"/>
        </p:xfrm>
        <a:graphic>
          <a:graphicData uri="http://schemas.openxmlformats.org/drawingml/2006/table">
            <a:tbl>
              <a:tblPr firstRow="1" bandRow="1">
                <a:tableStyleId>{5C22544A-7EE6-4342-B048-85BDC9FD1C3A}</a:tableStyleId>
              </a:tblPr>
              <a:tblGrid>
                <a:gridCol w="2232249">
                  <a:extLst>
                    <a:ext uri="{9D8B030D-6E8A-4147-A177-3AD203B41FA5}">
                      <a16:colId xmlns:a16="http://schemas.microsoft.com/office/drawing/2014/main" val="2643445222"/>
                    </a:ext>
                  </a:extLst>
                </a:gridCol>
                <a:gridCol w="1233557">
                  <a:extLst>
                    <a:ext uri="{9D8B030D-6E8A-4147-A177-3AD203B41FA5}">
                      <a16:colId xmlns:a16="http://schemas.microsoft.com/office/drawing/2014/main" val="304545383"/>
                    </a:ext>
                  </a:extLst>
                </a:gridCol>
                <a:gridCol w="1732903">
                  <a:extLst>
                    <a:ext uri="{9D8B030D-6E8A-4147-A177-3AD203B41FA5}">
                      <a16:colId xmlns:a16="http://schemas.microsoft.com/office/drawing/2014/main" val="3209630263"/>
                    </a:ext>
                  </a:extLst>
                </a:gridCol>
                <a:gridCol w="1732903">
                  <a:extLst>
                    <a:ext uri="{9D8B030D-6E8A-4147-A177-3AD203B41FA5}">
                      <a16:colId xmlns:a16="http://schemas.microsoft.com/office/drawing/2014/main" val="193923009"/>
                    </a:ext>
                  </a:extLst>
                </a:gridCol>
                <a:gridCol w="1732903">
                  <a:extLst>
                    <a:ext uri="{9D8B030D-6E8A-4147-A177-3AD203B41FA5}">
                      <a16:colId xmlns:a16="http://schemas.microsoft.com/office/drawing/2014/main" val="1133602440"/>
                    </a:ext>
                  </a:extLst>
                </a:gridCol>
                <a:gridCol w="1732903">
                  <a:extLst>
                    <a:ext uri="{9D8B030D-6E8A-4147-A177-3AD203B41FA5}">
                      <a16:colId xmlns:a16="http://schemas.microsoft.com/office/drawing/2014/main" val="1817108293"/>
                    </a:ext>
                  </a:extLst>
                </a:gridCol>
                <a:gridCol w="1732903">
                  <a:extLst>
                    <a:ext uri="{9D8B030D-6E8A-4147-A177-3AD203B41FA5}">
                      <a16:colId xmlns:a16="http://schemas.microsoft.com/office/drawing/2014/main" val="842971367"/>
                    </a:ext>
                  </a:extLst>
                </a:gridCol>
                <a:gridCol w="1732903">
                  <a:extLst>
                    <a:ext uri="{9D8B030D-6E8A-4147-A177-3AD203B41FA5}">
                      <a16:colId xmlns:a16="http://schemas.microsoft.com/office/drawing/2014/main" val="243027329"/>
                    </a:ext>
                  </a:extLst>
                </a:gridCol>
                <a:gridCol w="1732903">
                  <a:extLst>
                    <a:ext uri="{9D8B030D-6E8A-4147-A177-3AD203B41FA5}">
                      <a16:colId xmlns:a16="http://schemas.microsoft.com/office/drawing/2014/main" val="3296317039"/>
                    </a:ext>
                  </a:extLst>
                </a:gridCol>
                <a:gridCol w="1732903">
                  <a:extLst>
                    <a:ext uri="{9D8B030D-6E8A-4147-A177-3AD203B41FA5}">
                      <a16:colId xmlns:a16="http://schemas.microsoft.com/office/drawing/2014/main" val="3931008198"/>
                    </a:ext>
                  </a:extLst>
                </a:gridCol>
                <a:gridCol w="1732903">
                  <a:extLst>
                    <a:ext uri="{9D8B030D-6E8A-4147-A177-3AD203B41FA5}">
                      <a16:colId xmlns:a16="http://schemas.microsoft.com/office/drawing/2014/main" val="1938475033"/>
                    </a:ext>
                  </a:extLst>
                </a:gridCol>
                <a:gridCol w="1732903">
                  <a:extLst>
                    <a:ext uri="{9D8B030D-6E8A-4147-A177-3AD203B41FA5}">
                      <a16:colId xmlns:a16="http://schemas.microsoft.com/office/drawing/2014/main" val="1433934267"/>
                    </a:ext>
                  </a:extLst>
                </a:gridCol>
              </a:tblGrid>
              <a:tr h="1144328">
                <a:tc rowSpan="2">
                  <a:txBody>
                    <a:bodyPr/>
                    <a:lstStyle/>
                    <a:p>
                      <a:pPr algn="ctr"/>
                      <a:r>
                        <a:rPr lang="ru-RU" sz="2000" dirty="0" smtClean="0">
                          <a:solidFill>
                            <a:schemeClr val="bg1"/>
                          </a:solidFill>
                        </a:rPr>
                        <a:t>Конфигурация</a:t>
                      </a:r>
                      <a:endParaRPr lang="ru-RU" sz="2000" dirty="0">
                        <a:solidFill>
                          <a:schemeClr val="bg1"/>
                        </a:solidFill>
                      </a:endParaRPr>
                    </a:p>
                  </a:txBody>
                  <a:tcPr anchor="ctr"/>
                </a:tc>
                <a:tc rowSpan="2">
                  <a:txBody>
                    <a:bodyPr/>
                    <a:lstStyle/>
                    <a:p>
                      <a:pPr algn="ctr"/>
                      <a:r>
                        <a:rPr lang="ru-RU" sz="2000" b="1" kern="1200" dirty="0" smtClean="0">
                          <a:solidFill>
                            <a:schemeClr val="bg1"/>
                          </a:solidFill>
                          <a:latin typeface="+mn-lt"/>
                          <a:ea typeface="+mn-ea"/>
                          <a:cs typeface="+mn-cs"/>
                        </a:rPr>
                        <a:t>Цикл</a:t>
                      </a:r>
                    </a:p>
                    <a:p>
                      <a:pPr algn="ctr"/>
                      <a:r>
                        <a:rPr lang="en-US" sz="2000" b="1" kern="1200" dirty="0" smtClean="0">
                          <a:solidFill>
                            <a:schemeClr val="bg1"/>
                          </a:solidFill>
                          <a:latin typeface="+mn-lt"/>
                          <a:ea typeface="+mn-ea"/>
                          <a:cs typeface="+mn-cs"/>
                        </a:rPr>
                        <a:t>TDD,</a:t>
                      </a:r>
                    </a:p>
                    <a:p>
                      <a:pPr algn="ctr"/>
                      <a:r>
                        <a:rPr lang="ru-RU" sz="2000" b="1" kern="1200" dirty="0" err="1" smtClean="0">
                          <a:solidFill>
                            <a:schemeClr val="bg1"/>
                          </a:solidFill>
                          <a:latin typeface="+mn-lt"/>
                          <a:ea typeface="+mn-ea"/>
                          <a:cs typeface="+mn-cs"/>
                        </a:rPr>
                        <a:t>мс</a:t>
                      </a:r>
                      <a:endParaRPr lang="ru-RU" sz="2000" b="1" kern="1200" dirty="0">
                        <a:solidFill>
                          <a:schemeClr val="bg1"/>
                        </a:solidFill>
                        <a:latin typeface="+mn-lt"/>
                        <a:ea typeface="+mn-ea"/>
                        <a:cs typeface="+mn-cs"/>
                      </a:endParaRPr>
                    </a:p>
                  </a:txBody>
                  <a:tcPr anchor="ctr"/>
                </a:tc>
                <a:tc gridSpan="10">
                  <a:txBody>
                    <a:bodyPr/>
                    <a:lstStyle/>
                    <a:p>
                      <a:pPr algn="ctr"/>
                      <a:r>
                        <a:rPr lang="ru-RU" sz="2000" b="1" kern="1200" dirty="0" smtClean="0">
                          <a:solidFill>
                            <a:schemeClr val="bg1"/>
                          </a:solidFill>
                          <a:latin typeface="+mn-lt"/>
                          <a:ea typeface="+mn-ea"/>
                          <a:cs typeface="+mn-cs"/>
                        </a:rPr>
                        <a:t>Номер </a:t>
                      </a:r>
                      <a:r>
                        <a:rPr lang="ru-RU" sz="2000" b="1" kern="1200" dirty="0" err="1" smtClean="0">
                          <a:solidFill>
                            <a:schemeClr val="bg1"/>
                          </a:solidFill>
                          <a:latin typeface="+mn-lt"/>
                          <a:ea typeface="+mn-ea"/>
                          <a:cs typeface="+mn-cs"/>
                        </a:rPr>
                        <a:t>субкадра</a:t>
                      </a:r>
                      <a:endParaRPr lang="ru-RU" sz="2000" b="1" kern="1200" dirty="0">
                        <a:solidFill>
                          <a:schemeClr val="bg1"/>
                        </a:solidFill>
                        <a:latin typeface="+mn-lt"/>
                        <a:ea typeface="+mn-ea"/>
                        <a:cs typeface="+mn-cs"/>
                      </a:endParaRPr>
                    </a:p>
                  </a:txBody>
                  <a:tcPr anchor="ctr"/>
                </a:tc>
                <a:tc hMerge="1">
                  <a:txBody>
                    <a:bodyPr/>
                    <a:lstStyle/>
                    <a:p>
                      <a:pPr algn="ctr"/>
                      <a:endParaRPr lang="ru-RU" sz="2000" b="1" kern="1200" dirty="0">
                        <a:solidFill>
                          <a:schemeClr val="bg1"/>
                        </a:solidFill>
                        <a:latin typeface="+mn-lt"/>
                        <a:ea typeface="+mn-ea"/>
                        <a:cs typeface="+mn-cs"/>
                      </a:endParaRPr>
                    </a:p>
                  </a:txBody>
                  <a:tcPr anchor="ctr"/>
                </a:tc>
                <a:tc hMerge="1">
                  <a:txBody>
                    <a:bodyPr/>
                    <a:lstStyle/>
                    <a:p>
                      <a:pPr algn="ctr"/>
                      <a:endParaRPr lang="ru-RU" sz="2000" b="1" kern="1200" dirty="0">
                        <a:solidFill>
                          <a:schemeClr val="bg1"/>
                        </a:solidFill>
                        <a:latin typeface="+mn-lt"/>
                        <a:ea typeface="+mn-ea"/>
                        <a:cs typeface="+mn-cs"/>
                      </a:endParaRPr>
                    </a:p>
                  </a:txBody>
                  <a:tcPr anchor="ctr"/>
                </a:tc>
                <a:tc hMerge="1">
                  <a:txBody>
                    <a:bodyPr/>
                    <a:lstStyle/>
                    <a:p>
                      <a:pPr algn="ctr"/>
                      <a:endParaRPr lang="ru-RU" sz="2000" b="1" kern="1200" dirty="0">
                        <a:solidFill>
                          <a:schemeClr val="bg1"/>
                        </a:solidFill>
                        <a:latin typeface="+mn-lt"/>
                        <a:ea typeface="+mn-ea"/>
                        <a:cs typeface="+mn-cs"/>
                      </a:endParaRPr>
                    </a:p>
                  </a:txBody>
                  <a:tcPr anchor="ctr"/>
                </a:tc>
                <a:tc hMerge="1">
                  <a:txBody>
                    <a:bodyPr/>
                    <a:lstStyle/>
                    <a:p>
                      <a:pPr algn="ctr"/>
                      <a:endParaRPr lang="ru-RU" sz="2000" b="1" kern="1200" dirty="0">
                        <a:solidFill>
                          <a:schemeClr val="bg1"/>
                        </a:solidFill>
                        <a:latin typeface="+mn-lt"/>
                        <a:ea typeface="+mn-ea"/>
                        <a:cs typeface="+mn-cs"/>
                      </a:endParaRPr>
                    </a:p>
                  </a:txBody>
                  <a:tcPr anchor="ctr"/>
                </a:tc>
                <a:tc hMerge="1">
                  <a:txBody>
                    <a:bodyPr/>
                    <a:lstStyle/>
                    <a:p>
                      <a:pPr algn="ctr"/>
                      <a:endParaRPr lang="ru-RU" sz="2000" b="1" kern="1200" dirty="0">
                        <a:solidFill>
                          <a:schemeClr val="bg1"/>
                        </a:solidFill>
                        <a:latin typeface="+mn-lt"/>
                        <a:ea typeface="+mn-ea"/>
                        <a:cs typeface="+mn-cs"/>
                      </a:endParaRPr>
                    </a:p>
                  </a:txBody>
                  <a:tcPr anchor="ctr"/>
                </a:tc>
                <a:tc hMerge="1">
                  <a:txBody>
                    <a:bodyPr/>
                    <a:lstStyle/>
                    <a:p>
                      <a:endParaRPr lang="ru-RU"/>
                    </a:p>
                  </a:txBody>
                  <a:tcPr/>
                </a:tc>
                <a:tc hMerge="1">
                  <a:txBody>
                    <a:bodyPr/>
                    <a:lstStyle/>
                    <a:p>
                      <a:endParaRPr lang="ru-RU"/>
                    </a:p>
                  </a:txBody>
                  <a:tcPr/>
                </a:tc>
                <a:tc hMerge="1">
                  <a:txBody>
                    <a:bodyPr/>
                    <a:lstStyle/>
                    <a:p>
                      <a:pPr algn="ctr"/>
                      <a:endParaRPr lang="ru-RU" sz="2000" b="1" kern="1200" dirty="0">
                        <a:solidFill>
                          <a:schemeClr val="bg1"/>
                        </a:solidFill>
                        <a:latin typeface="+mn-lt"/>
                        <a:ea typeface="+mn-ea"/>
                        <a:cs typeface="+mn-cs"/>
                      </a:endParaRPr>
                    </a:p>
                  </a:txBody>
                  <a:tcPr anchor="ctr"/>
                </a:tc>
                <a:tc hMerge="1">
                  <a:txBody>
                    <a:bodyPr/>
                    <a:lstStyle/>
                    <a:p>
                      <a:pPr algn="ctr"/>
                      <a:endParaRPr lang="ru-RU" sz="2000" b="1" kern="1200" dirty="0">
                        <a:solidFill>
                          <a:schemeClr val="bg1"/>
                        </a:solidFill>
                        <a:latin typeface="+mn-lt"/>
                        <a:ea typeface="+mn-ea"/>
                        <a:cs typeface="+mn-cs"/>
                      </a:endParaRPr>
                    </a:p>
                  </a:txBody>
                  <a:tcPr anchor="ctr"/>
                </a:tc>
                <a:extLst>
                  <a:ext uri="{0D108BD9-81ED-4DB2-BD59-A6C34878D82A}">
                    <a16:rowId xmlns:a16="http://schemas.microsoft.com/office/drawing/2014/main" val="793675745"/>
                  </a:ext>
                </a:extLst>
              </a:tr>
              <a:tr h="1144328">
                <a:tc vMerge="1">
                  <a:txBody>
                    <a:bodyPr/>
                    <a:lstStyle/>
                    <a:p>
                      <a:pPr algn="ctr"/>
                      <a:endParaRPr lang="ru-RU" sz="2000" dirty="0">
                        <a:solidFill>
                          <a:schemeClr val="bg1"/>
                        </a:solidFill>
                      </a:endParaRPr>
                    </a:p>
                  </a:txBody>
                  <a:tcPr anchor="ctr"/>
                </a:tc>
                <a:tc vMerge="1">
                  <a:txBody>
                    <a:bodyPr/>
                    <a:lstStyle/>
                    <a:p>
                      <a:pPr algn="ctr"/>
                      <a:endParaRPr lang="ru-RU" sz="2000" b="1" kern="1200" dirty="0">
                        <a:solidFill>
                          <a:schemeClr val="bg1"/>
                        </a:solidFill>
                        <a:latin typeface="+mn-lt"/>
                        <a:ea typeface="+mn-ea"/>
                        <a:cs typeface="+mn-cs"/>
                      </a:endParaRPr>
                    </a:p>
                  </a:txBody>
                  <a:tcPr anchor="ctr"/>
                </a:tc>
                <a:tc>
                  <a:txBody>
                    <a:bodyPr/>
                    <a:lstStyle/>
                    <a:p>
                      <a:pPr algn="ctr"/>
                      <a:r>
                        <a:rPr lang="ru-RU" sz="2000" b="1" kern="1200" dirty="0" smtClean="0">
                          <a:solidFill>
                            <a:schemeClr val="bg1"/>
                          </a:solidFill>
                          <a:latin typeface="+mn-lt"/>
                          <a:ea typeface="+mn-ea"/>
                          <a:cs typeface="+mn-cs"/>
                        </a:rPr>
                        <a:t>0</a:t>
                      </a:r>
                      <a:endParaRPr lang="ru-RU" sz="2000" b="1" kern="1200" dirty="0">
                        <a:solidFill>
                          <a:schemeClr val="bg1"/>
                        </a:solidFill>
                        <a:latin typeface="+mn-lt"/>
                        <a:ea typeface="+mn-ea"/>
                        <a:cs typeface="+mn-cs"/>
                      </a:endParaRPr>
                    </a:p>
                  </a:txBody>
                  <a:tcPr anchor="ctr"/>
                </a:tc>
                <a:tc>
                  <a:txBody>
                    <a:bodyPr/>
                    <a:lstStyle/>
                    <a:p>
                      <a:pPr algn="ctr"/>
                      <a:r>
                        <a:rPr lang="ru-RU" sz="2000" b="1" kern="1200" dirty="0" smtClean="0">
                          <a:solidFill>
                            <a:schemeClr val="bg1"/>
                          </a:solidFill>
                          <a:latin typeface="+mn-lt"/>
                          <a:ea typeface="+mn-ea"/>
                          <a:cs typeface="+mn-cs"/>
                        </a:rPr>
                        <a:t>1</a:t>
                      </a:r>
                      <a:endParaRPr lang="ru-RU" sz="2000" b="1" kern="1200" dirty="0">
                        <a:solidFill>
                          <a:schemeClr val="bg1"/>
                        </a:solidFill>
                        <a:latin typeface="+mn-lt"/>
                        <a:ea typeface="+mn-ea"/>
                        <a:cs typeface="+mn-cs"/>
                      </a:endParaRPr>
                    </a:p>
                  </a:txBody>
                  <a:tcPr anchor="ctr"/>
                </a:tc>
                <a:tc>
                  <a:txBody>
                    <a:bodyPr/>
                    <a:lstStyle/>
                    <a:p>
                      <a:pPr algn="ctr"/>
                      <a:r>
                        <a:rPr lang="ru-RU" sz="2000" b="1" kern="1200" dirty="0" smtClean="0">
                          <a:solidFill>
                            <a:schemeClr val="bg1"/>
                          </a:solidFill>
                          <a:latin typeface="+mn-lt"/>
                          <a:ea typeface="+mn-ea"/>
                          <a:cs typeface="+mn-cs"/>
                        </a:rPr>
                        <a:t>2</a:t>
                      </a:r>
                      <a:endParaRPr lang="ru-RU" sz="2000" b="1" kern="1200" dirty="0">
                        <a:solidFill>
                          <a:schemeClr val="bg1"/>
                        </a:solidFill>
                        <a:latin typeface="+mn-lt"/>
                        <a:ea typeface="+mn-ea"/>
                        <a:cs typeface="+mn-cs"/>
                      </a:endParaRPr>
                    </a:p>
                  </a:txBody>
                  <a:tcPr anchor="ctr"/>
                </a:tc>
                <a:tc>
                  <a:txBody>
                    <a:bodyPr/>
                    <a:lstStyle/>
                    <a:p>
                      <a:pPr algn="ctr"/>
                      <a:r>
                        <a:rPr lang="ru-RU" sz="2000" b="1" kern="1200" dirty="0" smtClean="0">
                          <a:solidFill>
                            <a:schemeClr val="bg1"/>
                          </a:solidFill>
                          <a:latin typeface="+mn-lt"/>
                          <a:ea typeface="+mn-ea"/>
                          <a:cs typeface="+mn-cs"/>
                        </a:rPr>
                        <a:t>3</a:t>
                      </a:r>
                      <a:endParaRPr lang="ru-RU" sz="2000" b="1" kern="1200" dirty="0">
                        <a:solidFill>
                          <a:schemeClr val="bg1"/>
                        </a:solidFill>
                        <a:latin typeface="+mn-lt"/>
                        <a:ea typeface="+mn-ea"/>
                        <a:cs typeface="+mn-cs"/>
                      </a:endParaRPr>
                    </a:p>
                  </a:txBody>
                  <a:tcPr anchor="ctr"/>
                </a:tc>
                <a:tc>
                  <a:txBody>
                    <a:bodyPr/>
                    <a:lstStyle/>
                    <a:p>
                      <a:pPr algn="ctr"/>
                      <a:r>
                        <a:rPr lang="ru-RU" sz="2000" b="1" kern="1200" dirty="0" smtClean="0">
                          <a:solidFill>
                            <a:schemeClr val="bg1"/>
                          </a:solidFill>
                          <a:latin typeface="+mn-lt"/>
                          <a:ea typeface="+mn-ea"/>
                          <a:cs typeface="+mn-cs"/>
                        </a:rPr>
                        <a:t>4</a:t>
                      </a:r>
                      <a:endParaRPr lang="ru-RU" sz="2000" b="1" kern="1200" dirty="0">
                        <a:solidFill>
                          <a:schemeClr val="bg1"/>
                        </a:solidFill>
                        <a:latin typeface="+mn-lt"/>
                        <a:ea typeface="+mn-ea"/>
                        <a:cs typeface="+mn-cs"/>
                      </a:endParaRPr>
                    </a:p>
                  </a:txBody>
                  <a:tcPr anchor="ctr"/>
                </a:tc>
                <a:tc>
                  <a:txBody>
                    <a:bodyPr/>
                    <a:lstStyle/>
                    <a:p>
                      <a:pPr algn="ctr"/>
                      <a:r>
                        <a:rPr lang="ru-RU" sz="2000" b="1" kern="1200" dirty="0" smtClean="0">
                          <a:solidFill>
                            <a:schemeClr val="bg1"/>
                          </a:solidFill>
                          <a:latin typeface="+mn-lt"/>
                          <a:ea typeface="+mn-ea"/>
                          <a:cs typeface="+mn-cs"/>
                        </a:rPr>
                        <a:t>5</a:t>
                      </a:r>
                      <a:endParaRPr lang="ru-RU" sz="2000" b="1" kern="1200" dirty="0">
                        <a:solidFill>
                          <a:schemeClr val="bg1"/>
                        </a:solidFill>
                        <a:latin typeface="+mn-lt"/>
                        <a:ea typeface="+mn-ea"/>
                        <a:cs typeface="+mn-cs"/>
                      </a:endParaRPr>
                    </a:p>
                  </a:txBody>
                  <a:tcPr anchor="ctr"/>
                </a:tc>
                <a:tc>
                  <a:txBody>
                    <a:bodyPr/>
                    <a:lstStyle/>
                    <a:p>
                      <a:pPr algn="ctr"/>
                      <a:r>
                        <a:rPr lang="en-US" sz="2000" b="1" kern="1200" dirty="0" smtClean="0">
                          <a:solidFill>
                            <a:schemeClr val="bg1"/>
                          </a:solidFill>
                          <a:latin typeface="+mn-lt"/>
                          <a:ea typeface="+mn-ea"/>
                          <a:cs typeface="+mn-cs"/>
                        </a:rPr>
                        <a:t>6</a:t>
                      </a:r>
                      <a:endParaRPr lang="ru-RU" sz="2000" b="1" kern="1200" dirty="0">
                        <a:solidFill>
                          <a:schemeClr val="bg1"/>
                        </a:solidFill>
                        <a:latin typeface="+mn-lt"/>
                        <a:ea typeface="+mn-ea"/>
                        <a:cs typeface="+mn-cs"/>
                      </a:endParaRPr>
                    </a:p>
                  </a:txBody>
                  <a:tcPr anchor="ctr"/>
                </a:tc>
                <a:tc>
                  <a:txBody>
                    <a:bodyPr/>
                    <a:lstStyle/>
                    <a:p>
                      <a:pPr algn="ctr"/>
                      <a:r>
                        <a:rPr lang="en-US" sz="2000" b="1" kern="1200" dirty="0" smtClean="0">
                          <a:solidFill>
                            <a:schemeClr val="bg1"/>
                          </a:solidFill>
                          <a:latin typeface="+mn-lt"/>
                          <a:ea typeface="+mn-ea"/>
                          <a:cs typeface="+mn-cs"/>
                        </a:rPr>
                        <a:t>7</a:t>
                      </a:r>
                      <a:endParaRPr lang="ru-RU" sz="2000" b="1" kern="1200" dirty="0">
                        <a:solidFill>
                          <a:schemeClr val="bg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b="1" kern="1200" dirty="0" smtClean="0">
                          <a:solidFill>
                            <a:schemeClr val="bg1"/>
                          </a:solidFill>
                          <a:latin typeface="+mn-lt"/>
                          <a:ea typeface="+mn-ea"/>
                          <a:cs typeface="+mn-cs"/>
                        </a:rPr>
                        <a:t>8</a:t>
                      </a:r>
                      <a:endParaRPr lang="ru-RU" sz="2000" b="1" kern="1200" dirty="0">
                        <a:solidFill>
                          <a:schemeClr val="bg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b="1" kern="1200" dirty="0" smtClean="0">
                          <a:solidFill>
                            <a:schemeClr val="bg1"/>
                          </a:solidFill>
                          <a:latin typeface="+mn-lt"/>
                          <a:ea typeface="+mn-ea"/>
                          <a:cs typeface="+mn-cs"/>
                        </a:rPr>
                        <a:t>9</a:t>
                      </a:r>
                      <a:endParaRPr lang="ru-RU" sz="2000" b="1" kern="1200" dirty="0">
                        <a:solidFill>
                          <a:schemeClr val="bg1"/>
                        </a:solidFill>
                        <a:latin typeface="+mn-lt"/>
                        <a:ea typeface="+mn-ea"/>
                        <a:cs typeface="+mn-cs"/>
                      </a:endParaRPr>
                    </a:p>
                  </a:txBody>
                  <a:tcPr anchor="ctr"/>
                </a:tc>
                <a:extLst>
                  <a:ext uri="{0D108BD9-81ED-4DB2-BD59-A6C34878D82A}">
                    <a16:rowId xmlns:a16="http://schemas.microsoft.com/office/drawing/2014/main" val="491796116"/>
                  </a:ext>
                </a:extLst>
              </a:tr>
              <a:tr h="1144328">
                <a:tc>
                  <a:txBody>
                    <a:bodyPr/>
                    <a:lstStyle/>
                    <a:p>
                      <a:pPr algn="ctr"/>
                      <a:r>
                        <a:rPr lang="ru-RU" sz="2000" dirty="0" smtClean="0">
                          <a:solidFill>
                            <a:schemeClr val="bg1"/>
                          </a:solidFill>
                        </a:rPr>
                        <a:t>0</a:t>
                      </a:r>
                      <a:endParaRPr lang="ru-RU" sz="2000" dirty="0">
                        <a:solidFill>
                          <a:schemeClr val="bg1"/>
                        </a:solidFill>
                      </a:endParaRPr>
                    </a:p>
                  </a:txBody>
                  <a:tcPr anchor="ctr"/>
                </a:tc>
                <a:tc>
                  <a:txBody>
                    <a:bodyPr/>
                    <a:lstStyle/>
                    <a:p>
                      <a:pPr algn="ctr"/>
                      <a:r>
                        <a:rPr lang="ru-RU" sz="2000" dirty="0" smtClean="0"/>
                        <a:t>5</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S</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S</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U</a:t>
                      </a:r>
                      <a:endParaRPr lang="ru-RU" sz="2000" dirty="0"/>
                    </a:p>
                  </a:txBody>
                  <a:tcPr anchor="ctr"/>
                </a:tc>
                <a:extLst>
                  <a:ext uri="{0D108BD9-81ED-4DB2-BD59-A6C34878D82A}">
                    <a16:rowId xmlns:a16="http://schemas.microsoft.com/office/drawing/2014/main" val="1804340334"/>
                  </a:ext>
                </a:extLst>
              </a:tr>
              <a:tr h="1144328">
                <a:tc>
                  <a:txBody>
                    <a:bodyPr/>
                    <a:lstStyle/>
                    <a:p>
                      <a:pPr marL="0" algn="ctr" defTabSz="914400" rtl="0" eaLnBrk="1" latinLnBrk="0" hangingPunct="1"/>
                      <a:r>
                        <a:rPr lang="ru-RU" sz="2000" kern="1200" dirty="0" smtClean="0">
                          <a:solidFill>
                            <a:schemeClr val="bg1"/>
                          </a:solidFill>
                          <a:latin typeface="+mn-lt"/>
                          <a:ea typeface="+mn-ea"/>
                          <a:cs typeface="+mn-cs"/>
                        </a:rPr>
                        <a:t>1</a:t>
                      </a:r>
                      <a:endParaRPr lang="ru-RU" sz="2000" kern="1200" dirty="0">
                        <a:solidFill>
                          <a:schemeClr val="bg1"/>
                        </a:solidFill>
                        <a:latin typeface="+mn-lt"/>
                        <a:ea typeface="+mn-ea"/>
                        <a:cs typeface="+mn-cs"/>
                      </a:endParaRPr>
                    </a:p>
                  </a:txBody>
                  <a:tcPr anchor="ctr"/>
                </a:tc>
                <a:tc>
                  <a:txBody>
                    <a:bodyPr/>
                    <a:lstStyle/>
                    <a:p>
                      <a:pPr algn="ctr"/>
                      <a:r>
                        <a:rPr lang="ru-RU" sz="2000" dirty="0" smtClean="0"/>
                        <a:t>5</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S</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S</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D</a:t>
                      </a:r>
                      <a:endParaRPr lang="ru-RU" sz="2000" dirty="0"/>
                    </a:p>
                  </a:txBody>
                  <a:tcPr anchor="ctr"/>
                </a:tc>
                <a:extLst>
                  <a:ext uri="{0D108BD9-81ED-4DB2-BD59-A6C34878D82A}">
                    <a16:rowId xmlns:a16="http://schemas.microsoft.com/office/drawing/2014/main" val="2971216410"/>
                  </a:ext>
                </a:extLst>
              </a:tr>
              <a:tr h="1144328">
                <a:tc>
                  <a:txBody>
                    <a:bodyPr/>
                    <a:lstStyle/>
                    <a:p>
                      <a:pPr marL="0" algn="ctr" defTabSz="914400" rtl="0" eaLnBrk="1" latinLnBrk="0" hangingPunct="1"/>
                      <a:r>
                        <a:rPr lang="ru-RU" sz="2000" kern="1200" dirty="0" smtClean="0">
                          <a:solidFill>
                            <a:schemeClr val="bg1"/>
                          </a:solidFill>
                          <a:latin typeface="+mn-lt"/>
                          <a:ea typeface="+mn-ea"/>
                          <a:cs typeface="+mn-cs"/>
                        </a:rPr>
                        <a:t>2</a:t>
                      </a:r>
                      <a:endParaRPr lang="ru-RU" sz="2000" kern="1200" dirty="0">
                        <a:solidFill>
                          <a:schemeClr val="bg1"/>
                        </a:solidFill>
                        <a:latin typeface="+mn-lt"/>
                        <a:ea typeface="+mn-ea"/>
                        <a:cs typeface="+mn-cs"/>
                      </a:endParaRPr>
                    </a:p>
                  </a:txBody>
                  <a:tcPr anchor="ctr"/>
                </a:tc>
                <a:tc>
                  <a:txBody>
                    <a:bodyPr/>
                    <a:lstStyle/>
                    <a:p>
                      <a:pPr algn="ctr"/>
                      <a:r>
                        <a:rPr lang="ru-RU" sz="2000" dirty="0" smtClean="0"/>
                        <a:t>5</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S</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S</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D</a:t>
                      </a:r>
                      <a:endParaRPr lang="ru-RU" sz="2000" dirty="0"/>
                    </a:p>
                  </a:txBody>
                  <a:tcPr anchor="ctr"/>
                </a:tc>
                <a:extLst>
                  <a:ext uri="{0D108BD9-81ED-4DB2-BD59-A6C34878D82A}">
                    <a16:rowId xmlns:a16="http://schemas.microsoft.com/office/drawing/2014/main" val="2533280093"/>
                  </a:ext>
                </a:extLst>
              </a:tr>
              <a:tr h="1566366">
                <a:tc>
                  <a:txBody>
                    <a:bodyPr/>
                    <a:lstStyle/>
                    <a:p>
                      <a:pPr marL="0" algn="ctr" defTabSz="914400" rtl="0" eaLnBrk="1" latinLnBrk="0" hangingPunct="1"/>
                      <a:r>
                        <a:rPr lang="ru-RU" sz="2000" kern="1200" dirty="0" smtClean="0">
                          <a:solidFill>
                            <a:schemeClr val="bg1"/>
                          </a:solidFill>
                          <a:latin typeface="+mn-lt"/>
                          <a:ea typeface="+mn-ea"/>
                          <a:cs typeface="+mn-cs"/>
                        </a:rPr>
                        <a:t>3</a:t>
                      </a:r>
                      <a:endParaRPr lang="ru-RU" sz="2000" kern="1200" dirty="0">
                        <a:solidFill>
                          <a:schemeClr val="bg1"/>
                        </a:solidFill>
                        <a:latin typeface="+mn-lt"/>
                        <a:ea typeface="+mn-ea"/>
                        <a:cs typeface="+mn-cs"/>
                      </a:endParaRPr>
                    </a:p>
                  </a:txBody>
                  <a:tcPr anchor="ctr"/>
                </a:tc>
                <a:tc>
                  <a:txBody>
                    <a:bodyPr/>
                    <a:lstStyle/>
                    <a:p>
                      <a:pPr algn="ctr"/>
                      <a:r>
                        <a:rPr lang="ru-RU" sz="2000" dirty="0" smtClean="0"/>
                        <a:t>10</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S</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D</a:t>
                      </a:r>
                      <a:endParaRPr lang="ru-RU" sz="2000" dirty="0"/>
                    </a:p>
                  </a:txBody>
                  <a:tcPr anchor="ctr"/>
                </a:tc>
                <a:extLst>
                  <a:ext uri="{0D108BD9-81ED-4DB2-BD59-A6C34878D82A}">
                    <a16:rowId xmlns:a16="http://schemas.microsoft.com/office/drawing/2014/main" val="4125084978"/>
                  </a:ext>
                </a:extLst>
              </a:tr>
              <a:tr h="1270825">
                <a:tc>
                  <a:txBody>
                    <a:bodyPr/>
                    <a:lstStyle/>
                    <a:p>
                      <a:pPr marL="0" algn="ctr" defTabSz="914400" rtl="0" eaLnBrk="1" latinLnBrk="0" hangingPunct="1"/>
                      <a:r>
                        <a:rPr lang="ru-RU" sz="2000" kern="1200" dirty="0" smtClean="0">
                          <a:solidFill>
                            <a:schemeClr val="bg1"/>
                          </a:solidFill>
                          <a:latin typeface="+mn-lt"/>
                          <a:ea typeface="+mn-ea"/>
                          <a:cs typeface="+mn-cs"/>
                        </a:rPr>
                        <a:t>4</a:t>
                      </a:r>
                      <a:endParaRPr lang="ru-RU" sz="2000" kern="1200" dirty="0">
                        <a:solidFill>
                          <a:schemeClr val="bg1"/>
                        </a:solidFill>
                        <a:latin typeface="+mn-lt"/>
                        <a:ea typeface="+mn-ea"/>
                        <a:cs typeface="+mn-cs"/>
                      </a:endParaRPr>
                    </a:p>
                  </a:txBody>
                  <a:tcPr anchor="ctr"/>
                </a:tc>
                <a:tc>
                  <a:txBody>
                    <a:bodyPr/>
                    <a:lstStyle/>
                    <a:p>
                      <a:pPr algn="ctr"/>
                      <a:r>
                        <a:rPr lang="ru-RU" sz="2000" dirty="0" smtClean="0"/>
                        <a:t>10</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S</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D</a:t>
                      </a:r>
                      <a:endParaRPr lang="ru-RU"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D</a:t>
                      </a:r>
                      <a:endParaRPr lang="ru-RU"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D</a:t>
                      </a:r>
                      <a:endParaRPr lang="ru-RU" sz="2000" dirty="0"/>
                    </a:p>
                  </a:txBody>
                  <a:tcPr anchor="ctr"/>
                </a:tc>
                <a:extLst>
                  <a:ext uri="{0D108BD9-81ED-4DB2-BD59-A6C34878D82A}">
                    <a16:rowId xmlns:a16="http://schemas.microsoft.com/office/drawing/2014/main" val="3443278247"/>
                  </a:ext>
                </a:extLst>
              </a:tr>
              <a:tr h="1144328">
                <a:tc>
                  <a:txBody>
                    <a:bodyPr/>
                    <a:lstStyle/>
                    <a:p>
                      <a:pPr marL="0" algn="ctr" defTabSz="914400" rtl="0" eaLnBrk="1" latinLnBrk="0" hangingPunct="1"/>
                      <a:r>
                        <a:rPr lang="ru-RU" sz="2000" kern="1200" dirty="0" smtClean="0">
                          <a:solidFill>
                            <a:schemeClr val="bg1"/>
                          </a:solidFill>
                          <a:latin typeface="+mn-lt"/>
                          <a:ea typeface="+mn-ea"/>
                          <a:cs typeface="+mn-cs"/>
                        </a:rPr>
                        <a:t>5</a:t>
                      </a:r>
                      <a:endParaRPr lang="ru-RU" sz="2000" kern="1200" dirty="0">
                        <a:solidFill>
                          <a:schemeClr val="bg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smtClean="0"/>
                        <a:t>10</a:t>
                      </a:r>
                      <a:endParaRPr lang="ru-RU"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D</a:t>
                      </a:r>
                      <a:endParaRPr lang="ru-RU"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S</a:t>
                      </a:r>
                      <a:endParaRPr lang="ru-RU"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U</a:t>
                      </a:r>
                      <a:endParaRPr lang="ru-RU"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D</a:t>
                      </a:r>
                      <a:endParaRPr lang="ru-RU"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D</a:t>
                      </a:r>
                      <a:endParaRPr lang="ru-RU"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D</a:t>
                      </a:r>
                      <a:endParaRPr lang="ru-RU"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D</a:t>
                      </a:r>
                      <a:endParaRPr lang="ru-RU"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D</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D</a:t>
                      </a:r>
                      <a:endParaRPr lang="ru-RU" sz="2000" dirty="0"/>
                    </a:p>
                  </a:txBody>
                  <a:tcPr anchor="ctr"/>
                </a:tc>
                <a:extLst>
                  <a:ext uri="{0D108BD9-81ED-4DB2-BD59-A6C34878D82A}">
                    <a16:rowId xmlns:a16="http://schemas.microsoft.com/office/drawing/2014/main" val="2074448619"/>
                  </a:ext>
                </a:extLst>
              </a:tr>
              <a:tr h="1144328">
                <a:tc>
                  <a:txBody>
                    <a:bodyPr/>
                    <a:lstStyle/>
                    <a:p>
                      <a:pPr marL="0" algn="ctr" defTabSz="914400" rtl="0" eaLnBrk="1" latinLnBrk="0" hangingPunct="1"/>
                      <a:r>
                        <a:rPr lang="ru-RU" sz="2000" kern="1200" dirty="0" smtClean="0">
                          <a:solidFill>
                            <a:schemeClr val="bg1"/>
                          </a:solidFill>
                          <a:latin typeface="+mn-lt"/>
                          <a:ea typeface="+mn-ea"/>
                          <a:cs typeface="+mn-cs"/>
                        </a:rPr>
                        <a:t>6</a:t>
                      </a:r>
                      <a:endParaRPr lang="ru-RU" sz="2000" kern="1200" dirty="0">
                        <a:solidFill>
                          <a:schemeClr val="bg1"/>
                        </a:solidFill>
                        <a:latin typeface="+mn-lt"/>
                        <a:ea typeface="+mn-ea"/>
                        <a:cs typeface="+mn-cs"/>
                      </a:endParaRPr>
                    </a:p>
                  </a:txBody>
                  <a:tcPr anchor="ctr"/>
                </a:tc>
                <a:tc>
                  <a:txBody>
                    <a:bodyPr/>
                    <a:lstStyle/>
                    <a:p>
                      <a:pPr algn="ctr"/>
                      <a:r>
                        <a:rPr lang="ru-RU" sz="2000" dirty="0" smtClean="0"/>
                        <a:t>5</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S</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D</a:t>
                      </a:r>
                      <a:endParaRPr lang="ru-RU" sz="2000" dirty="0"/>
                    </a:p>
                  </a:txBody>
                  <a:tcPr anchor="ctr"/>
                </a:tc>
                <a:tc>
                  <a:txBody>
                    <a:bodyPr/>
                    <a:lstStyle/>
                    <a:p>
                      <a:pPr algn="ctr"/>
                      <a:r>
                        <a:rPr lang="en-US" sz="2000" dirty="0" smtClean="0"/>
                        <a:t>S</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U</a:t>
                      </a:r>
                      <a:endParaRPr lang="ru-RU" sz="2000" dirty="0"/>
                    </a:p>
                  </a:txBody>
                  <a:tcPr anchor="ctr"/>
                </a:tc>
                <a:tc>
                  <a:txBody>
                    <a:bodyPr/>
                    <a:lstStyle/>
                    <a:p>
                      <a:pPr algn="ctr"/>
                      <a:r>
                        <a:rPr lang="en-US" sz="2000" dirty="0" smtClean="0"/>
                        <a:t>D</a:t>
                      </a:r>
                      <a:endParaRPr lang="ru-RU" sz="2000" dirty="0"/>
                    </a:p>
                  </a:txBody>
                  <a:tcPr anchor="ctr"/>
                </a:tc>
                <a:extLst>
                  <a:ext uri="{0D108BD9-81ED-4DB2-BD59-A6C34878D82A}">
                    <a16:rowId xmlns:a16="http://schemas.microsoft.com/office/drawing/2014/main" val="1604946328"/>
                  </a:ext>
                </a:extLst>
              </a:tr>
            </a:tbl>
          </a:graphicData>
        </a:graphic>
      </p:graphicFrame>
    </p:spTree>
    <p:extLst>
      <p:ext uri="{BB962C8B-B14F-4D97-AF65-F5344CB8AC3E}">
        <p14:creationId xmlns:p14="http://schemas.microsoft.com/office/powerpoint/2010/main" val="5010009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276F6D6-7829-FF4D-9361-FD662BD503A2}"/>
              </a:ext>
            </a:extLst>
          </p:cNvPr>
          <p:cNvSpPr txBox="1">
            <a:spLocks/>
          </p:cNvSpPr>
          <p:nvPr/>
        </p:nvSpPr>
        <p:spPr bwMode="auto">
          <a:xfrm>
            <a:off x="2470920" y="5417840"/>
            <a:ext cx="10165487" cy="20359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15000" dirty="0" smtClean="0">
                <a:solidFill>
                  <a:schemeClr val="bg1"/>
                </a:solidFill>
                <a:latin typeface="Barlow Light" pitchFamily="2" charset="0"/>
                <a:ea typeface="Montserrat Semi" charset="0"/>
                <a:cs typeface="Montserrat Semi" charset="0"/>
                <a:sym typeface="Poppins Medium" charset="0"/>
              </a:rPr>
              <a:t>Часть </a:t>
            </a:r>
            <a:r>
              <a:rPr lang="en-US" altLang="x-none" sz="15000" dirty="0">
                <a:solidFill>
                  <a:schemeClr val="bg1"/>
                </a:solidFill>
                <a:latin typeface="Barlow Light" pitchFamily="2" charset="0"/>
                <a:ea typeface="Montserrat Semi" charset="0"/>
                <a:cs typeface="Montserrat Semi" charset="0"/>
                <a:sym typeface="Poppins Medium" charset="0"/>
              </a:rPr>
              <a:t>IV</a:t>
            </a:r>
            <a:endParaRPr lang="x-none" altLang="x-none" sz="15000" dirty="0">
              <a:solidFill>
                <a:schemeClr val="bg1"/>
              </a:solidFill>
              <a:latin typeface="Barlow Light" pitchFamily="2" charset="0"/>
              <a:ea typeface="Montserrat Semi" charset="0"/>
              <a:cs typeface="Montserrat Semi" charset="0"/>
              <a:sym typeface="Poppins Medium" charset="0"/>
            </a:endParaRPr>
          </a:p>
        </p:txBody>
      </p:sp>
      <p:sp>
        <p:nvSpPr>
          <p:cNvPr id="3" name="Text Box 3">
            <a:extLst>
              <a:ext uri="{FF2B5EF4-FFF2-40B4-BE49-F238E27FC236}">
                <a16:creationId xmlns:a16="http://schemas.microsoft.com/office/drawing/2014/main" id="{EB31689E-6561-7A4E-9168-7F33C7E61AB6}"/>
              </a:ext>
            </a:extLst>
          </p:cNvPr>
          <p:cNvSpPr txBox="1">
            <a:spLocks/>
          </p:cNvSpPr>
          <p:nvPr/>
        </p:nvSpPr>
        <p:spPr bwMode="auto">
          <a:xfrm>
            <a:off x="2686944" y="7761042"/>
            <a:ext cx="12601400" cy="996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4800" dirty="0" smtClean="0">
                <a:solidFill>
                  <a:schemeClr val="bg2"/>
                </a:solidFill>
                <a:latin typeface="Barlow" pitchFamily="2" charset="0"/>
                <a:ea typeface="Montserrat Semi" charset="0"/>
                <a:cs typeface="Montserrat Semi" charset="0"/>
                <a:sym typeface="Poppins Medium" charset="0"/>
              </a:rPr>
              <a:t>WWAN </a:t>
            </a:r>
            <a:r>
              <a:rPr lang="en-US" altLang="x-none" sz="4800" dirty="0">
                <a:solidFill>
                  <a:schemeClr val="bg2"/>
                </a:solidFill>
                <a:latin typeface="Barlow" pitchFamily="2" charset="0"/>
                <a:ea typeface="Montserrat Semi" charset="0"/>
                <a:cs typeface="Montserrat Semi" charset="0"/>
                <a:sym typeface="Poppins Medium" charset="0"/>
              </a:rPr>
              <a:t>(Wireless Wide Area Network)</a:t>
            </a:r>
            <a:endParaRPr lang="x-none" altLang="x-none" sz="4800" dirty="0">
              <a:solidFill>
                <a:schemeClr val="bg2"/>
              </a:solidFill>
              <a:latin typeface="Montserrat" pitchFamily="2" charset="0"/>
              <a:ea typeface="Montserrat Semi" charset="0"/>
              <a:cs typeface="Montserrat Semi" charset="0"/>
              <a:sym typeface="Poppins Medium" charset="0"/>
            </a:endParaRPr>
          </a:p>
        </p:txBody>
      </p:sp>
      <p:sp>
        <p:nvSpPr>
          <p:cNvPr id="11" name="Text Box 3">
            <a:extLst>
              <a:ext uri="{FF2B5EF4-FFF2-40B4-BE49-F238E27FC236}">
                <a16:creationId xmlns:a16="http://schemas.microsoft.com/office/drawing/2014/main" id="{2737B253-5D71-3741-A46B-EB517D1A841B}"/>
              </a:ext>
            </a:extLst>
          </p:cNvPr>
          <p:cNvSpPr txBox="1">
            <a:spLocks/>
          </p:cNvSpPr>
          <p:nvPr/>
        </p:nvSpPr>
        <p:spPr bwMode="auto">
          <a:xfrm>
            <a:off x="2686944" y="3473624"/>
            <a:ext cx="5770242" cy="726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3600" dirty="0" smtClean="0">
                <a:solidFill>
                  <a:schemeClr val="bg1"/>
                </a:solidFill>
                <a:latin typeface="Montserrat" pitchFamily="2" charset="0"/>
                <a:ea typeface="Montserrat Semi" charset="0"/>
                <a:cs typeface="Montserrat Semi" charset="0"/>
                <a:sym typeface="Poppins Medium" charset="0"/>
              </a:rPr>
              <a:t>Беспроводные технологии</a:t>
            </a:r>
            <a:endParaRPr lang="x-none" altLang="x-none" sz="3600" b="1" dirty="0">
              <a:solidFill>
                <a:schemeClr val="bg1"/>
              </a:solidFill>
              <a:latin typeface="Montserrat" pitchFamily="2" charset="0"/>
              <a:ea typeface="Montserrat Semi" charset="0"/>
              <a:cs typeface="Montserrat Semi" charset="0"/>
              <a:sym typeface="Poppins Medium" charset="0"/>
            </a:endParaRPr>
          </a:p>
        </p:txBody>
      </p:sp>
    </p:spTree>
    <p:extLst>
      <p:ext uri="{BB962C8B-B14F-4D97-AF65-F5344CB8AC3E}">
        <p14:creationId xmlns:p14="http://schemas.microsoft.com/office/powerpoint/2010/main" val="2493431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Box 3">
            <a:extLst>
              <a:ext uri="{FF2B5EF4-FFF2-40B4-BE49-F238E27FC236}">
                <a16:creationId xmlns:a16="http://schemas.microsoft.com/office/drawing/2014/main" id="{007D5A8D-239E-8243-A9E6-7121CB72F793}"/>
              </a:ext>
            </a:extLst>
          </p:cNvPr>
          <p:cNvSpPr txBox="1">
            <a:spLocks/>
          </p:cNvSpPr>
          <p:nvPr/>
        </p:nvSpPr>
        <p:spPr bwMode="auto">
          <a:xfrm>
            <a:off x="2500705" y="3100197"/>
            <a:ext cx="8539167"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a:ea typeface="Montserrat Semi" charset="0"/>
                <a:cs typeface="Montserrat Semi" charset="0"/>
                <a:sym typeface="Poppins Medium" charset="0"/>
              </a:rPr>
              <a:t>Общая характеристика</a:t>
            </a:r>
            <a:endParaRPr lang="x-none" altLang="x-none" sz="8800" dirty="0">
              <a:solidFill>
                <a:schemeClr val="bg1"/>
              </a:solidFill>
              <a:latin typeface="Barlow Light"/>
              <a:ea typeface="Montserrat Semi" charset="0"/>
              <a:cs typeface="Montserrat Semi" charset="0"/>
              <a:sym typeface="Poppins Medium" charset="0"/>
            </a:endParaRPr>
          </a:p>
        </p:txBody>
      </p:sp>
      <p:sp>
        <p:nvSpPr>
          <p:cNvPr id="16388" name="Rectangle 1">
            <a:extLst>
              <a:ext uri="{FF2B5EF4-FFF2-40B4-BE49-F238E27FC236}">
                <a16:creationId xmlns:a16="http://schemas.microsoft.com/office/drawing/2014/main" id="{5560FC2A-2DEC-6A45-AF17-89681D33DC74}"/>
              </a:ext>
            </a:extLst>
          </p:cNvPr>
          <p:cNvSpPr>
            <a:spLocks noChangeArrowheads="1"/>
          </p:cNvSpPr>
          <p:nvPr/>
        </p:nvSpPr>
        <p:spPr bwMode="auto">
          <a:xfrm>
            <a:off x="2490093" y="6567615"/>
            <a:ext cx="8837613"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Беспроводные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персональные сети (англ.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Wireless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err="1">
                <a:solidFill>
                  <a:srgbClr val="292829"/>
                </a:solidFill>
                <a:latin typeface="Barlow Medium" pitchFamily="2" charset="0"/>
                <a:ea typeface="Open Sans" panose="020B0606030504020204" pitchFamily="34" charset="0"/>
                <a:cs typeface="Open Sans" panose="020B0606030504020204" pitchFamily="34" charset="0"/>
              </a:rPr>
              <a:t>P</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ersonal</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err="1">
                <a:solidFill>
                  <a:srgbClr val="292829"/>
                </a:solidFill>
                <a:latin typeface="Barlow Medium" pitchFamily="2" charset="0"/>
                <a:ea typeface="Open Sans" panose="020B0606030504020204" pitchFamily="34" charset="0"/>
                <a:cs typeface="Open Sans" panose="020B0606030504020204" pitchFamily="34" charset="0"/>
              </a:rPr>
              <a:t>A</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rea</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err="1">
                <a:solidFill>
                  <a:srgbClr val="292829"/>
                </a:solidFill>
                <a:latin typeface="Barlow Medium" pitchFamily="2" charset="0"/>
                <a:ea typeface="Open Sans" panose="020B0606030504020204" pitchFamily="34" charset="0"/>
                <a:cs typeface="Open Sans" panose="020B0606030504020204" pitchFamily="34" charset="0"/>
              </a:rPr>
              <a:t>N</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etwork</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WPAN) — сети, стандарт которых разработан рабочей группой IEEE 802.15</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Радиус действия WPAN составляет от нескольких метров до нескольких десятков сантиметров. WPAN используется как для объединения отдельных устройств между собой, так и для связи их с сетями более высокого уровня, например, глобальной сетью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Интернет</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8" name="Группа 27">
            <a:extLst>
              <a:ext uri="{FF2B5EF4-FFF2-40B4-BE49-F238E27FC236}">
                <a16:creationId xmlns:a16="http://schemas.microsoft.com/office/drawing/2014/main" id="{5900F777-19C6-1441-BE61-F536D81B1035}"/>
              </a:ext>
            </a:extLst>
          </p:cNvPr>
          <p:cNvGrpSpPr/>
          <p:nvPr/>
        </p:nvGrpSpPr>
        <p:grpSpPr>
          <a:xfrm>
            <a:off x="1534816" y="1889448"/>
            <a:ext cx="6662154" cy="1244401"/>
            <a:chOff x="1797513" y="1000371"/>
            <a:chExt cx="6662154" cy="1244401"/>
          </a:xfrm>
        </p:grpSpPr>
        <p:sp>
          <p:nvSpPr>
            <p:cNvPr id="29" name="Фигура">
              <a:extLst>
                <a:ext uri="{FF2B5EF4-FFF2-40B4-BE49-F238E27FC236}">
                  <a16:creationId xmlns:a16="http://schemas.microsoft.com/office/drawing/2014/main" id="{15D995F3-6B29-764E-A37A-71F0AF714C5F}"/>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0" name="Text Box 2">
              <a:extLst>
                <a:ext uri="{FF2B5EF4-FFF2-40B4-BE49-F238E27FC236}">
                  <a16:creationId xmlns:a16="http://schemas.microsoft.com/office/drawing/2014/main" id="{C44ED485-E72A-AA48-940A-0FB52E7B634D}"/>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WPAN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nvGrpSpPr>
          <p:cNvPr id="2" name="Группа 1">
            <a:extLst>
              <a:ext uri="{FF2B5EF4-FFF2-40B4-BE49-F238E27FC236}">
                <a16:creationId xmlns:a16="http://schemas.microsoft.com/office/drawing/2014/main" id="{536652AB-6FCF-8A42-9233-EE440CC36946}"/>
              </a:ext>
            </a:extLst>
          </p:cNvPr>
          <p:cNvGrpSpPr/>
          <p:nvPr/>
        </p:nvGrpSpPr>
        <p:grpSpPr>
          <a:xfrm>
            <a:off x="14352240" y="1871918"/>
            <a:ext cx="7551737" cy="9369425"/>
            <a:chOff x="14352240" y="1871918"/>
            <a:chExt cx="7551737" cy="9369425"/>
          </a:xfrm>
        </p:grpSpPr>
        <p:grpSp>
          <p:nvGrpSpPr>
            <p:cNvPr id="39" name="Group 30">
              <a:extLst>
                <a:ext uri="{FF2B5EF4-FFF2-40B4-BE49-F238E27FC236}">
                  <a16:creationId xmlns:a16="http://schemas.microsoft.com/office/drawing/2014/main" id="{C3922B70-EE5E-A94E-8175-AFEB0A202A86}"/>
                </a:ext>
              </a:extLst>
            </p:cNvPr>
            <p:cNvGrpSpPr>
              <a:grpSpLocks/>
            </p:cNvGrpSpPr>
            <p:nvPr/>
          </p:nvGrpSpPr>
          <p:grpSpPr bwMode="auto">
            <a:xfrm>
              <a:off x="15004711" y="3417726"/>
              <a:ext cx="6899266" cy="6204781"/>
              <a:chOff x="0" y="0"/>
              <a:chExt cx="6900130" cy="6204562"/>
            </a:xfrm>
            <a:solidFill>
              <a:schemeClr val="accent1"/>
            </a:solidFill>
          </p:grpSpPr>
          <p:sp>
            <p:nvSpPr>
              <p:cNvPr id="51" name="AutoShape 31">
                <a:extLst>
                  <a:ext uri="{FF2B5EF4-FFF2-40B4-BE49-F238E27FC236}">
                    <a16:creationId xmlns:a16="http://schemas.microsoft.com/office/drawing/2014/main" id="{C2FD6BE5-AFA6-A64F-B345-DE2402D31E91}"/>
                  </a:ext>
                </a:extLst>
              </p:cNvPr>
              <p:cNvSpPr>
                <a:spLocks/>
              </p:cNvSpPr>
              <p:nvPr/>
            </p:nvSpPr>
            <p:spPr bwMode="auto">
              <a:xfrm>
                <a:off x="-9" y="-2758"/>
                <a:ext cx="6900139" cy="1139785"/>
              </a:xfrm>
              <a:custGeom>
                <a:avLst/>
                <a:gdLst>
                  <a:gd name="T0" fmla="*/ 3450070 w 21600"/>
                  <a:gd name="T1" fmla="*/ 569893 h 21600"/>
                  <a:gd name="T2" fmla="*/ 3450070 w 21600"/>
                  <a:gd name="T3" fmla="*/ 569893 h 21600"/>
                  <a:gd name="T4" fmla="*/ 3450070 w 21600"/>
                  <a:gd name="T5" fmla="*/ 569893 h 21600"/>
                  <a:gd name="T6" fmla="*/ 3450070 w 21600"/>
                  <a:gd name="T7" fmla="*/ 5698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783" y="21600"/>
                    </a:lnTo>
                    <a:lnTo>
                      <a:pt x="19817"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2" name="AutoShape 32">
                <a:extLst>
                  <a:ext uri="{FF2B5EF4-FFF2-40B4-BE49-F238E27FC236}">
                    <a16:creationId xmlns:a16="http://schemas.microsoft.com/office/drawing/2014/main" id="{F8C2BA91-6522-884C-8FB7-9F51E52A54AB}"/>
                  </a:ext>
                </a:extLst>
              </p:cNvPr>
              <p:cNvSpPr>
                <a:spLocks/>
              </p:cNvSpPr>
              <p:nvPr/>
            </p:nvSpPr>
            <p:spPr bwMode="auto">
              <a:xfrm>
                <a:off x="657298" y="1311646"/>
                <a:ext cx="5585524" cy="1084225"/>
              </a:xfrm>
              <a:custGeom>
                <a:avLst/>
                <a:gdLst>
                  <a:gd name="T0" fmla="*/ 2792762 w 21600"/>
                  <a:gd name="T1" fmla="*/ 542113 h 21600"/>
                  <a:gd name="T2" fmla="*/ 2792762 w 21600"/>
                  <a:gd name="T3" fmla="*/ 542113 h 21600"/>
                  <a:gd name="T4" fmla="*/ 2792762 w 21600"/>
                  <a:gd name="T5" fmla="*/ 542113 h 21600"/>
                  <a:gd name="T6" fmla="*/ 2792762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096" y="21600"/>
                    </a:lnTo>
                    <a:lnTo>
                      <a:pt x="19504"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3" name="AutoShape 33">
                <a:extLst>
                  <a:ext uri="{FF2B5EF4-FFF2-40B4-BE49-F238E27FC236}">
                    <a16:creationId xmlns:a16="http://schemas.microsoft.com/office/drawing/2014/main" id="{C06D8023-BC6F-0E4D-BED9-2646290ABB16}"/>
                  </a:ext>
                </a:extLst>
              </p:cNvPr>
              <p:cNvSpPr>
                <a:spLocks/>
              </p:cNvSpPr>
              <p:nvPr/>
            </p:nvSpPr>
            <p:spPr bwMode="auto">
              <a:xfrm>
                <a:off x="1286027" y="2568901"/>
                <a:ext cx="4328067" cy="1085812"/>
              </a:xfrm>
              <a:custGeom>
                <a:avLst/>
                <a:gdLst>
                  <a:gd name="T0" fmla="*/ 2164034 w 21600"/>
                  <a:gd name="T1" fmla="*/ 542906 h 21600"/>
                  <a:gd name="T2" fmla="*/ 2164034 w 21600"/>
                  <a:gd name="T3" fmla="*/ 542906 h 21600"/>
                  <a:gd name="T4" fmla="*/ 2164034 w 21600"/>
                  <a:gd name="T5" fmla="*/ 542906 h 21600"/>
                  <a:gd name="T6" fmla="*/ 2164034 w 21600"/>
                  <a:gd name="T7" fmla="*/ 5429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706" y="21600"/>
                    </a:lnTo>
                    <a:lnTo>
                      <a:pt x="18894"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4" name="AutoShape 34">
                <a:extLst>
                  <a:ext uri="{FF2B5EF4-FFF2-40B4-BE49-F238E27FC236}">
                    <a16:creationId xmlns:a16="http://schemas.microsoft.com/office/drawing/2014/main" id="{C5C2E658-04BE-A341-8E83-41DCAA916B9F}"/>
                  </a:ext>
                </a:extLst>
              </p:cNvPr>
              <p:cNvSpPr>
                <a:spLocks/>
              </p:cNvSpPr>
              <p:nvPr/>
            </p:nvSpPr>
            <p:spPr bwMode="auto">
              <a:xfrm>
                <a:off x="2543484" y="5088175"/>
                <a:ext cx="1813152" cy="1115973"/>
              </a:xfrm>
              <a:custGeom>
                <a:avLst/>
                <a:gdLst>
                  <a:gd name="T0" fmla="*/ 906576 w 21600"/>
                  <a:gd name="T1" fmla="*/ 557987 h 21600"/>
                  <a:gd name="T2" fmla="*/ 906576 w 21600"/>
                  <a:gd name="T3" fmla="*/ 557987 h 21600"/>
                  <a:gd name="T4" fmla="*/ 906576 w 21600"/>
                  <a:gd name="T5" fmla="*/ 557987 h 21600"/>
                  <a:gd name="T6" fmla="*/ 906576 w 21600"/>
                  <a:gd name="T7" fmla="*/ 55798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6654" y="21600"/>
                    </a:lnTo>
                    <a:lnTo>
                      <a:pt x="14946"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5" name="AutoShape 35">
                <a:extLst>
                  <a:ext uri="{FF2B5EF4-FFF2-40B4-BE49-F238E27FC236}">
                    <a16:creationId xmlns:a16="http://schemas.microsoft.com/office/drawing/2014/main" id="{411B5144-9EF3-4141-AE0C-B53037BFAD05}"/>
                  </a:ext>
                </a:extLst>
              </p:cNvPr>
              <p:cNvSpPr>
                <a:spLocks/>
              </p:cNvSpPr>
              <p:nvPr/>
            </p:nvSpPr>
            <p:spPr bwMode="auto">
              <a:xfrm>
                <a:off x="1914756" y="3829332"/>
                <a:ext cx="3070609" cy="1084225"/>
              </a:xfrm>
              <a:custGeom>
                <a:avLst/>
                <a:gdLst>
                  <a:gd name="T0" fmla="*/ 1535305 w 21600"/>
                  <a:gd name="T1" fmla="*/ 542113 h 21600"/>
                  <a:gd name="T2" fmla="*/ 1535305 w 21600"/>
                  <a:gd name="T3" fmla="*/ 542113 h 21600"/>
                  <a:gd name="T4" fmla="*/ 1535305 w 21600"/>
                  <a:gd name="T5" fmla="*/ 542113 h 21600"/>
                  <a:gd name="T6" fmla="*/ 1535305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3812" y="21600"/>
                    </a:lnTo>
                    <a:lnTo>
                      <a:pt x="17788"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grpSp>
        <p:grpSp>
          <p:nvGrpSpPr>
            <p:cNvPr id="40" name="Group 36">
              <a:extLst>
                <a:ext uri="{FF2B5EF4-FFF2-40B4-BE49-F238E27FC236}">
                  <a16:creationId xmlns:a16="http://schemas.microsoft.com/office/drawing/2014/main" id="{09AADF7A-CB09-C246-A29D-1E12F293FD29}"/>
                </a:ext>
              </a:extLst>
            </p:cNvPr>
            <p:cNvGrpSpPr>
              <a:grpSpLocks/>
            </p:cNvGrpSpPr>
            <p:nvPr/>
          </p:nvGrpSpPr>
          <p:grpSpPr bwMode="auto">
            <a:xfrm>
              <a:off x="14352240" y="3417726"/>
              <a:ext cx="6899265" cy="6204781"/>
              <a:chOff x="0" y="0"/>
              <a:chExt cx="6900130" cy="6204562"/>
            </a:xfrm>
          </p:grpSpPr>
          <p:sp>
            <p:nvSpPr>
              <p:cNvPr id="46" name="AutoShape 37">
                <a:extLst>
                  <a:ext uri="{FF2B5EF4-FFF2-40B4-BE49-F238E27FC236}">
                    <a16:creationId xmlns:a16="http://schemas.microsoft.com/office/drawing/2014/main" id="{82D8EF01-FE3E-CD4D-BCF7-BBD481611148}"/>
                  </a:ext>
                </a:extLst>
              </p:cNvPr>
              <p:cNvSpPr>
                <a:spLocks/>
              </p:cNvSpPr>
              <p:nvPr/>
            </p:nvSpPr>
            <p:spPr bwMode="auto">
              <a:xfrm>
                <a:off x="0" y="-2758"/>
                <a:ext cx="6900140" cy="1139785"/>
              </a:xfrm>
              <a:custGeom>
                <a:avLst/>
                <a:gdLst>
                  <a:gd name="T0" fmla="*/ 3450070 w 21600"/>
                  <a:gd name="T1" fmla="*/ 569893 h 21600"/>
                  <a:gd name="T2" fmla="*/ 3450070 w 21600"/>
                  <a:gd name="T3" fmla="*/ 569893 h 21600"/>
                  <a:gd name="T4" fmla="*/ 3450070 w 21600"/>
                  <a:gd name="T5" fmla="*/ 569893 h 21600"/>
                  <a:gd name="T6" fmla="*/ 3450070 w 21600"/>
                  <a:gd name="T7" fmla="*/ 5698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783" y="21600"/>
                    </a:lnTo>
                    <a:lnTo>
                      <a:pt x="19817"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47" name="AutoShape 38">
                <a:extLst>
                  <a:ext uri="{FF2B5EF4-FFF2-40B4-BE49-F238E27FC236}">
                    <a16:creationId xmlns:a16="http://schemas.microsoft.com/office/drawing/2014/main" id="{D7847AF6-83E7-6F40-BEE7-663C330302AC}"/>
                  </a:ext>
                </a:extLst>
              </p:cNvPr>
              <p:cNvSpPr>
                <a:spLocks/>
              </p:cNvSpPr>
              <p:nvPr/>
            </p:nvSpPr>
            <p:spPr bwMode="auto">
              <a:xfrm>
                <a:off x="657307" y="1311646"/>
                <a:ext cx="5585525" cy="1084225"/>
              </a:xfrm>
              <a:custGeom>
                <a:avLst/>
                <a:gdLst>
                  <a:gd name="T0" fmla="*/ 2792763 w 21600"/>
                  <a:gd name="T1" fmla="*/ 542113 h 21600"/>
                  <a:gd name="T2" fmla="*/ 2792763 w 21600"/>
                  <a:gd name="T3" fmla="*/ 542113 h 21600"/>
                  <a:gd name="T4" fmla="*/ 2792763 w 21600"/>
                  <a:gd name="T5" fmla="*/ 542113 h 21600"/>
                  <a:gd name="T6" fmla="*/ 2792763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096" y="21600"/>
                    </a:lnTo>
                    <a:lnTo>
                      <a:pt x="19504"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48" name="AutoShape 39">
                <a:extLst>
                  <a:ext uri="{FF2B5EF4-FFF2-40B4-BE49-F238E27FC236}">
                    <a16:creationId xmlns:a16="http://schemas.microsoft.com/office/drawing/2014/main" id="{D7D4219A-6601-9448-8488-80D36D65F302}"/>
                  </a:ext>
                </a:extLst>
              </p:cNvPr>
              <p:cNvSpPr>
                <a:spLocks/>
              </p:cNvSpPr>
              <p:nvPr/>
            </p:nvSpPr>
            <p:spPr bwMode="auto">
              <a:xfrm>
                <a:off x="1286036" y="2568901"/>
                <a:ext cx="4328068" cy="1085812"/>
              </a:xfrm>
              <a:custGeom>
                <a:avLst/>
                <a:gdLst>
                  <a:gd name="T0" fmla="*/ 2164034 w 21600"/>
                  <a:gd name="T1" fmla="*/ 542906 h 21600"/>
                  <a:gd name="T2" fmla="*/ 2164034 w 21600"/>
                  <a:gd name="T3" fmla="*/ 542906 h 21600"/>
                  <a:gd name="T4" fmla="*/ 2164034 w 21600"/>
                  <a:gd name="T5" fmla="*/ 542906 h 21600"/>
                  <a:gd name="T6" fmla="*/ 2164034 w 21600"/>
                  <a:gd name="T7" fmla="*/ 5429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706" y="21600"/>
                    </a:lnTo>
                    <a:lnTo>
                      <a:pt x="18894"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49" name="AutoShape 40">
                <a:extLst>
                  <a:ext uri="{FF2B5EF4-FFF2-40B4-BE49-F238E27FC236}">
                    <a16:creationId xmlns:a16="http://schemas.microsoft.com/office/drawing/2014/main" id="{903583BA-1601-3845-8C64-A2F30130CEBC}"/>
                  </a:ext>
                </a:extLst>
              </p:cNvPr>
              <p:cNvSpPr>
                <a:spLocks/>
              </p:cNvSpPr>
              <p:nvPr/>
            </p:nvSpPr>
            <p:spPr bwMode="auto">
              <a:xfrm>
                <a:off x="2543494" y="5088175"/>
                <a:ext cx="1813152" cy="1115973"/>
              </a:xfrm>
              <a:custGeom>
                <a:avLst/>
                <a:gdLst>
                  <a:gd name="T0" fmla="*/ 906576 w 21600"/>
                  <a:gd name="T1" fmla="*/ 557987 h 21600"/>
                  <a:gd name="T2" fmla="*/ 906576 w 21600"/>
                  <a:gd name="T3" fmla="*/ 557987 h 21600"/>
                  <a:gd name="T4" fmla="*/ 906576 w 21600"/>
                  <a:gd name="T5" fmla="*/ 557987 h 21600"/>
                  <a:gd name="T6" fmla="*/ 906576 w 21600"/>
                  <a:gd name="T7" fmla="*/ 55798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6654" y="21600"/>
                    </a:lnTo>
                    <a:lnTo>
                      <a:pt x="14946"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0" name="AutoShape 41">
                <a:extLst>
                  <a:ext uri="{FF2B5EF4-FFF2-40B4-BE49-F238E27FC236}">
                    <a16:creationId xmlns:a16="http://schemas.microsoft.com/office/drawing/2014/main" id="{EA7DA7FD-A5F3-E14F-B40F-9EDE90B37385}"/>
                  </a:ext>
                </a:extLst>
              </p:cNvPr>
              <p:cNvSpPr>
                <a:spLocks/>
              </p:cNvSpPr>
              <p:nvPr/>
            </p:nvSpPr>
            <p:spPr bwMode="auto">
              <a:xfrm>
                <a:off x="1914765" y="3829332"/>
                <a:ext cx="3070610" cy="1084225"/>
              </a:xfrm>
              <a:custGeom>
                <a:avLst/>
                <a:gdLst>
                  <a:gd name="T0" fmla="*/ 1535305 w 21600"/>
                  <a:gd name="T1" fmla="*/ 542113 h 21600"/>
                  <a:gd name="T2" fmla="*/ 1535305 w 21600"/>
                  <a:gd name="T3" fmla="*/ 542113 h 21600"/>
                  <a:gd name="T4" fmla="*/ 1535305 w 21600"/>
                  <a:gd name="T5" fmla="*/ 542113 h 21600"/>
                  <a:gd name="T6" fmla="*/ 1535305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3812" y="21600"/>
                    </a:lnTo>
                    <a:lnTo>
                      <a:pt x="17788" y="21600"/>
                    </a:lnTo>
                    <a:lnTo>
                      <a:pt x="21600" y="0"/>
                    </a:lnTo>
                    <a:lnTo>
                      <a:pt x="0" y="0"/>
                    </a:ln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grpSp>
        <p:sp>
          <p:nvSpPr>
            <p:cNvPr id="21" name="AutoShape 85">
              <a:extLst>
                <a:ext uri="{FF2B5EF4-FFF2-40B4-BE49-F238E27FC236}">
                  <a16:creationId xmlns:a16="http://schemas.microsoft.com/office/drawing/2014/main" id="{83304E90-4CA3-4F45-B78B-D61CF4843EAF}"/>
                </a:ext>
              </a:extLst>
            </p:cNvPr>
            <p:cNvSpPr>
              <a:spLocks/>
            </p:cNvSpPr>
            <p:nvPr/>
          </p:nvSpPr>
          <p:spPr bwMode="auto">
            <a:xfrm rot="5400000">
              <a:off x="17251015" y="10158668"/>
              <a:ext cx="1082675" cy="1082675"/>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23" name="AutoShape 95">
              <a:extLst>
                <a:ext uri="{FF2B5EF4-FFF2-40B4-BE49-F238E27FC236}">
                  <a16:creationId xmlns:a16="http://schemas.microsoft.com/office/drawing/2014/main" id="{D3A599DF-8766-BA45-9546-190C9A75E6F7}"/>
                </a:ext>
              </a:extLst>
            </p:cNvPr>
            <p:cNvSpPr>
              <a:spLocks/>
            </p:cNvSpPr>
            <p:nvPr/>
          </p:nvSpPr>
          <p:spPr bwMode="auto">
            <a:xfrm rot="5400000">
              <a:off x="15214252" y="1871918"/>
              <a:ext cx="1082675" cy="1082675"/>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24" name="AutoShape 96">
              <a:extLst>
                <a:ext uri="{FF2B5EF4-FFF2-40B4-BE49-F238E27FC236}">
                  <a16:creationId xmlns:a16="http://schemas.microsoft.com/office/drawing/2014/main" id="{09F6E301-FD6A-B542-ADE7-7CED705506CB}"/>
                </a:ext>
              </a:extLst>
            </p:cNvPr>
            <p:cNvSpPr>
              <a:spLocks/>
            </p:cNvSpPr>
            <p:nvPr/>
          </p:nvSpPr>
          <p:spPr bwMode="auto">
            <a:xfrm rot="5400000">
              <a:off x="17250221" y="1872712"/>
              <a:ext cx="1082675" cy="1081087"/>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25" name="AutoShape 97">
              <a:extLst>
                <a:ext uri="{FF2B5EF4-FFF2-40B4-BE49-F238E27FC236}">
                  <a16:creationId xmlns:a16="http://schemas.microsoft.com/office/drawing/2014/main" id="{0402D76A-0B8A-044D-96AC-A80069870560}"/>
                </a:ext>
              </a:extLst>
            </p:cNvPr>
            <p:cNvSpPr>
              <a:spLocks/>
            </p:cNvSpPr>
            <p:nvPr/>
          </p:nvSpPr>
          <p:spPr bwMode="auto">
            <a:xfrm rot="5400000">
              <a:off x="19286190" y="1871918"/>
              <a:ext cx="1082675" cy="1082675"/>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56" name="Text Box 3">
              <a:extLst>
                <a:ext uri="{FF2B5EF4-FFF2-40B4-BE49-F238E27FC236}">
                  <a16:creationId xmlns:a16="http://schemas.microsoft.com/office/drawing/2014/main" id="{17D58689-5309-5E47-BA58-2BBBD6933EA4}"/>
                </a:ext>
              </a:extLst>
            </p:cNvPr>
            <p:cNvSpPr txBox="1">
              <a:spLocks/>
            </p:cNvSpPr>
            <p:nvPr/>
          </p:nvSpPr>
          <p:spPr bwMode="auto">
            <a:xfrm>
              <a:off x="16770915" y="3656322"/>
              <a:ext cx="2041286"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Montserrat" pitchFamily="2" charset="0"/>
                  <a:ea typeface="Montserrat Semi" charset="0"/>
                  <a:cs typeface="Montserrat Semi" charset="0"/>
                  <a:sym typeface="Poppins Medium" charset="0"/>
                </a:rPr>
                <a:t>WWAN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sp>
          <p:nvSpPr>
            <p:cNvPr id="57" name="Text Box 3">
              <a:extLst>
                <a:ext uri="{FF2B5EF4-FFF2-40B4-BE49-F238E27FC236}">
                  <a16:creationId xmlns:a16="http://schemas.microsoft.com/office/drawing/2014/main" id="{060EEC6B-A141-0142-9421-967C05322AEC}"/>
                </a:ext>
              </a:extLst>
            </p:cNvPr>
            <p:cNvSpPr txBox="1">
              <a:spLocks/>
            </p:cNvSpPr>
            <p:nvPr/>
          </p:nvSpPr>
          <p:spPr bwMode="auto">
            <a:xfrm>
              <a:off x="16781234" y="5022907"/>
              <a:ext cx="2041286"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Barlow" pitchFamily="2" charset="0"/>
                  <a:ea typeface="Montserrat Semi" charset="0"/>
                  <a:cs typeface="Montserrat Semi" charset="0"/>
                  <a:sym typeface="Poppins Medium" charset="0"/>
                </a:rPr>
                <a:t>WMAN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sp>
          <p:nvSpPr>
            <p:cNvPr id="58" name="Text Box 3">
              <a:extLst>
                <a:ext uri="{FF2B5EF4-FFF2-40B4-BE49-F238E27FC236}">
                  <a16:creationId xmlns:a16="http://schemas.microsoft.com/office/drawing/2014/main" id="{FC556D22-CEBB-BB42-9C75-99221995B62A}"/>
                </a:ext>
              </a:extLst>
            </p:cNvPr>
            <p:cNvSpPr txBox="1">
              <a:spLocks/>
            </p:cNvSpPr>
            <p:nvPr/>
          </p:nvSpPr>
          <p:spPr bwMode="auto">
            <a:xfrm>
              <a:off x="17333878" y="6334684"/>
              <a:ext cx="935998"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Barlow" pitchFamily="2" charset="0"/>
                  <a:ea typeface="Montserrat Semi" charset="0"/>
                  <a:cs typeface="Montserrat Semi" charset="0"/>
                  <a:sym typeface="Poppins Medium" charset="0"/>
                </a:rPr>
                <a:t>WLAN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sp>
          <p:nvSpPr>
            <p:cNvPr id="59" name="Text Box 3">
              <a:extLst>
                <a:ext uri="{FF2B5EF4-FFF2-40B4-BE49-F238E27FC236}">
                  <a16:creationId xmlns:a16="http://schemas.microsoft.com/office/drawing/2014/main" id="{27CDFF26-8BA9-7F48-9E7B-6DBCB435F32D}"/>
                </a:ext>
              </a:extLst>
            </p:cNvPr>
            <p:cNvSpPr txBox="1">
              <a:spLocks/>
            </p:cNvSpPr>
            <p:nvPr/>
          </p:nvSpPr>
          <p:spPr bwMode="auto">
            <a:xfrm>
              <a:off x="17333878" y="7468511"/>
              <a:ext cx="935998"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Barlow" pitchFamily="2" charset="0"/>
                  <a:ea typeface="Montserrat Semi" charset="0"/>
                  <a:cs typeface="Montserrat Semi" charset="0"/>
                  <a:sym typeface="Poppins Medium" charset="0"/>
                </a:rPr>
                <a:t>WPAN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grpSp>
      <p:sp>
        <p:nvSpPr>
          <p:cNvPr id="5" name="Номер слайда 4"/>
          <p:cNvSpPr>
            <a:spLocks noGrp="1"/>
          </p:cNvSpPr>
          <p:nvPr>
            <p:ph type="sldNum" sz="quarter" idx="19"/>
          </p:nvPr>
        </p:nvSpPr>
        <p:spPr/>
        <p:txBody>
          <a:bodyPr/>
          <a:lstStyle/>
          <a:p>
            <a:pPr>
              <a:defRPr/>
            </a:pPr>
            <a:fld id="{495FC7DF-7707-9845-8231-4E91938DA915}" type="slidenum">
              <a:rPr lang="x-none" altLang="x-none" smtClean="0"/>
              <a:pPr>
                <a:defRPr/>
              </a:pPr>
              <a:t>7</a:t>
            </a:fld>
            <a:endParaRPr lang="x-none" altLang="x-none"/>
          </a:p>
        </p:txBody>
      </p:sp>
    </p:spTree>
    <p:extLst>
      <p:ext uri="{BB962C8B-B14F-4D97-AF65-F5344CB8AC3E}">
        <p14:creationId xmlns:p14="http://schemas.microsoft.com/office/powerpoint/2010/main" val="42547340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Box 3">
            <a:extLst>
              <a:ext uri="{FF2B5EF4-FFF2-40B4-BE49-F238E27FC236}">
                <a16:creationId xmlns:a16="http://schemas.microsoft.com/office/drawing/2014/main" id="{007D5A8D-239E-8243-A9E6-7121CB72F793}"/>
              </a:ext>
            </a:extLst>
          </p:cNvPr>
          <p:cNvSpPr txBox="1">
            <a:spLocks/>
          </p:cNvSpPr>
          <p:nvPr/>
        </p:nvSpPr>
        <p:spPr bwMode="auto">
          <a:xfrm>
            <a:off x="2500705" y="3100197"/>
            <a:ext cx="8539167"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a:ea typeface="Montserrat Semi" charset="0"/>
                <a:cs typeface="Montserrat Semi" charset="0"/>
                <a:sym typeface="Poppins Medium" charset="0"/>
              </a:rPr>
              <a:t>Общая характеристика</a:t>
            </a:r>
            <a:endParaRPr lang="x-none" altLang="x-none" sz="8800" dirty="0">
              <a:solidFill>
                <a:schemeClr val="bg1"/>
              </a:solidFill>
              <a:latin typeface="Barlow Light"/>
              <a:ea typeface="Montserrat Semi" charset="0"/>
              <a:cs typeface="Montserrat Semi" charset="0"/>
              <a:sym typeface="Poppins Medium" charset="0"/>
            </a:endParaRPr>
          </a:p>
        </p:txBody>
      </p:sp>
      <p:sp>
        <p:nvSpPr>
          <p:cNvPr id="16388" name="Rectangle 1">
            <a:extLst>
              <a:ext uri="{FF2B5EF4-FFF2-40B4-BE49-F238E27FC236}">
                <a16:creationId xmlns:a16="http://schemas.microsoft.com/office/drawing/2014/main" id="{5560FC2A-2DEC-6A45-AF17-89681D33DC74}"/>
              </a:ext>
            </a:extLst>
          </p:cNvPr>
          <p:cNvSpPr>
            <a:spLocks noChangeArrowheads="1"/>
          </p:cNvSpPr>
          <p:nvPr/>
        </p:nvSpPr>
        <p:spPr bwMode="auto">
          <a:xfrm>
            <a:off x="2490093" y="6567615"/>
            <a:ext cx="8837613"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Беспроводные глобальные сети (англ</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Wireless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Wide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Area</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Network</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WWAN</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являются разновидностью беспроводных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сетей для доступа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нтернет в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масштабе страны или даже континента. Беспроводные глобальные сети имеют почти неограниченную сферу действия, что обеспечивается за счет кооперации многих телекоммуникационных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компаний.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данных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сетях используются такие технологии, как многостанционный доступ с кодовым разделением каналов (CDMA) и глобальная система мобильной связи (GSM), а их деятельность обычно регламентируется правительственными организациями</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8" name="Группа 27">
            <a:extLst>
              <a:ext uri="{FF2B5EF4-FFF2-40B4-BE49-F238E27FC236}">
                <a16:creationId xmlns:a16="http://schemas.microsoft.com/office/drawing/2014/main" id="{5900F777-19C6-1441-BE61-F536D81B1035}"/>
              </a:ext>
            </a:extLst>
          </p:cNvPr>
          <p:cNvGrpSpPr/>
          <p:nvPr/>
        </p:nvGrpSpPr>
        <p:grpSpPr>
          <a:xfrm>
            <a:off x="1534816" y="1889448"/>
            <a:ext cx="6662154" cy="1244401"/>
            <a:chOff x="1797513" y="1000371"/>
            <a:chExt cx="6662154" cy="1244401"/>
          </a:xfrm>
        </p:grpSpPr>
        <p:sp>
          <p:nvSpPr>
            <p:cNvPr id="29" name="Фигура">
              <a:extLst>
                <a:ext uri="{FF2B5EF4-FFF2-40B4-BE49-F238E27FC236}">
                  <a16:creationId xmlns:a16="http://schemas.microsoft.com/office/drawing/2014/main" id="{15D995F3-6B29-764E-A37A-71F0AF714C5F}"/>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0" name="Text Box 2">
              <a:extLst>
                <a:ext uri="{FF2B5EF4-FFF2-40B4-BE49-F238E27FC236}">
                  <a16:creationId xmlns:a16="http://schemas.microsoft.com/office/drawing/2014/main" id="{C44ED485-E72A-AA48-940A-0FB52E7B634D}"/>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WWAN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nvGrpSpPr>
          <p:cNvPr id="2" name="Группа 1">
            <a:extLst>
              <a:ext uri="{FF2B5EF4-FFF2-40B4-BE49-F238E27FC236}">
                <a16:creationId xmlns:a16="http://schemas.microsoft.com/office/drawing/2014/main" id="{536652AB-6FCF-8A42-9233-EE440CC36946}"/>
              </a:ext>
            </a:extLst>
          </p:cNvPr>
          <p:cNvGrpSpPr/>
          <p:nvPr/>
        </p:nvGrpSpPr>
        <p:grpSpPr>
          <a:xfrm>
            <a:off x="14352240" y="1871918"/>
            <a:ext cx="7551737" cy="9369425"/>
            <a:chOff x="14352240" y="1871918"/>
            <a:chExt cx="7551737" cy="9369425"/>
          </a:xfrm>
        </p:grpSpPr>
        <p:grpSp>
          <p:nvGrpSpPr>
            <p:cNvPr id="39" name="Group 30">
              <a:extLst>
                <a:ext uri="{FF2B5EF4-FFF2-40B4-BE49-F238E27FC236}">
                  <a16:creationId xmlns:a16="http://schemas.microsoft.com/office/drawing/2014/main" id="{C3922B70-EE5E-A94E-8175-AFEB0A202A86}"/>
                </a:ext>
              </a:extLst>
            </p:cNvPr>
            <p:cNvGrpSpPr>
              <a:grpSpLocks/>
            </p:cNvGrpSpPr>
            <p:nvPr/>
          </p:nvGrpSpPr>
          <p:grpSpPr bwMode="auto">
            <a:xfrm>
              <a:off x="15004711" y="3417726"/>
              <a:ext cx="6899266" cy="6204781"/>
              <a:chOff x="0" y="0"/>
              <a:chExt cx="6900130" cy="6204562"/>
            </a:xfrm>
            <a:solidFill>
              <a:schemeClr val="accent1"/>
            </a:solidFill>
          </p:grpSpPr>
          <p:sp>
            <p:nvSpPr>
              <p:cNvPr id="51" name="AutoShape 31">
                <a:extLst>
                  <a:ext uri="{FF2B5EF4-FFF2-40B4-BE49-F238E27FC236}">
                    <a16:creationId xmlns:a16="http://schemas.microsoft.com/office/drawing/2014/main" id="{C2FD6BE5-AFA6-A64F-B345-DE2402D31E91}"/>
                  </a:ext>
                </a:extLst>
              </p:cNvPr>
              <p:cNvSpPr>
                <a:spLocks/>
              </p:cNvSpPr>
              <p:nvPr/>
            </p:nvSpPr>
            <p:spPr bwMode="auto">
              <a:xfrm>
                <a:off x="-9" y="-2758"/>
                <a:ext cx="6900139" cy="1139785"/>
              </a:xfrm>
              <a:custGeom>
                <a:avLst/>
                <a:gdLst>
                  <a:gd name="T0" fmla="*/ 3450070 w 21600"/>
                  <a:gd name="T1" fmla="*/ 569893 h 21600"/>
                  <a:gd name="T2" fmla="*/ 3450070 w 21600"/>
                  <a:gd name="T3" fmla="*/ 569893 h 21600"/>
                  <a:gd name="T4" fmla="*/ 3450070 w 21600"/>
                  <a:gd name="T5" fmla="*/ 569893 h 21600"/>
                  <a:gd name="T6" fmla="*/ 3450070 w 21600"/>
                  <a:gd name="T7" fmla="*/ 5698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783" y="21600"/>
                    </a:lnTo>
                    <a:lnTo>
                      <a:pt x="19817"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2" name="AutoShape 32">
                <a:extLst>
                  <a:ext uri="{FF2B5EF4-FFF2-40B4-BE49-F238E27FC236}">
                    <a16:creationId xmlns:a16="http://schemas.microsoft.com/office/drawing/2014/main" id="{F8C2BA91-6522-884C-8FB7-9F51E52A54AB}"/>
                  </a:ext>
                </a:extLst>
              </p:cNvPr>
              <p:cNvSpPr>
                <a:spLocks/>
              </p:cNvSpPr>
              <p:nvPr/>
            </p:nvSpPr>
            <p:spPr bwMode="auto">
              <a:xfrm>
                <a:off x="657298" y="1311646"/>
                <a:ext cx="5585524" cy="1084225"/>
              </a:xfrm>
              <a:custGeom>
                <a:avLst/>
                <a:gdLst>
                  <a:gd name="T0" fmla="*/ 2792762 w 21600"/>
                  <a:gd name="T1" fmla="*/ 542113 h 21600"/>
                  <a:gd name="T2" fmla="*/ 2792762 w 21600"/>
                  <a:gd name="T3" fmla="*/ 542113 h 21600"/>
                  <a:gd name="T4" fmla="*/ 2792762 w 21600"/>
                  <a:gd name="T5" fmla="*/ 542113 h 21600"/>
                  <a:gd name="T6" fmla="*/ 2792762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096" y="21600"/>
                    </a:lnTo>
                    <a:lnTo>
                      <a:pt x="19504"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3" name="AutoShape 33">
                <a:extLst>
                  <a:ext uri="{FF2B5EF4-FFF2-40B4-BE49-F238E27FC236}">
                    <a16:creationId xmlns:a16="http://schemas.microsoft.com/office/drawing/2014/main" id="{C06D8023-BC6F-0E4D-BED9-2646290ABB16}"/>
                  </a:ext>
                </a:extLst>
              </p:cNvPr>
              <p:cNvSpPr>
                <a:spLocks/>
              </p:cNvSpPr>
              <p:nvPr/>
            </p:nvSpPr>
            <p:spPr bwMode="auto">
              <a:xfrm>
                <a:off x="1286027" y="2568901"/>
                <a:ext cx="4328067" cy="1085812"/>
              </a:xfrm>
              <a:custGeom>
                <a:avLst/>
                <a:gdLst>
                  <a:gd name="T0" fmla="*/ 2164034 w 21600"/>
                  <a:gd name="T1" fmla="*/ 542906 h 21600"/>
                  <a:gd name="T2" fmla="*/ 2164034 w 21600"/>
                  <a:gd name="T3" fmla="*/ 542906 h 21600"/>
                  <a:gd name="T4" fmla="*/ 2164034 w 21600"/>
                  <a:gd name="T5" fmla="*/ 542906 h 21600"/>
                  <a:gd name="T6" fmla="*/ 2164034 w 21600"/>
                  <a:gd name="T7" fmla="*/ 5429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706" y="21600"/>
                    </a:lnTo>
                    <a:lnTo>
                      <a:pt x="18894"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4" name="AutoShape 34">
                <a:extLst>
                  <a:ext uri="{FF2B5EF4-FFF2-40B4-BE49-F238E27FC236}">
                    <a16:creationId xmlns:a16="http://schemas.microsoft.com/office/drawing/2014/main" id="{C5C2E658-04BE-A341-8E83-41DCAA916B9F}"/>
                  </a:ext>
                </a:extLst>
              </p:cNvPr>
              <p:cNvSpPr>
                <a:spLocks/>
              </p:cNvSpPr>
              <p:nvPr/>
            </p:nvSpPr>
            <p:spPr bwMode="auto">
              <a:xfrm>
                <a:off x="2543484" y="5088175"/>
                <a:ext cx="1813152" cy="1115973"/>
              </a:xfrm>
              <a:custGeom>
                <a:avLst/>
                <a:gdLst>
                  <a:gd name="T0" fmla="*/ 906576 w 21600"/>
                  <a:gd name="T1" fmla="*/ 557987 h 21600"/>
                  <a:gd name="T2" fmla="*/ 906576 w 21600"/>
                  <a:gd name="T3" fmla="*/ 557987 h 21600"/>
                  <a:gd name="T4" fmla="*/ 906576 w 21600"/>
                  <a:gd name="T5" fmla="*/ 557987 h 21600"/>
                  <a:gd name="T6" fmla="*/ 906576 w 21600"/>
                  <a:gd name="T7" fmla="*/ 55798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6654" y="21600"/>
                    </a:lnTo>
                    <a:lnTo>
                      <a:pt x="14946"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5" name="AutoShape 35">
                <a:extLst>
                  <a:ext uri="{FF2B5EF4-FFF2-40B4-BE49-F238E27FC236}">
                    <a16:creationId xmlns:a16="http://schemas.microsoft.com/office/drawing/2014/main" id="{411B5144-9EF3-4141-AE0C-B53037BFAD05}"/>
                  </a:ext>
                </a:extLst>
              </p:cNvPr>
              <p:cNvSpPr>
                <a:spLocks/>
              </p:cNvSpPr>
              <p:nvPr/>
            </p:nvSpPr>
            <p:spPr bwMode="auto">
              <a:xfrm>
                <a:off x="1914756" y="3829332"/>
                <a:ext cx="3070609" cy="1084225"/>
              </a:xfrm>
              <a:custGeom>
                <a:avLst/>
                <a:gdLst>
                  <a:gd name="T0" fmla="*/ 1535305 w 21600"/>
                  <a:gd name="T1" fmla="*/ 542113 h 21600"/>
                  <a:gd name="T2" fmla="*/ 1535305 w 21600"/>
                  <a:gd name="T3" fmla="*/ 542113 h 21600"/>
                  <a:gd name="T4" fmla="*/ 1535305 w 21600"/>
                  <a:gd name="T5" fmla="*/ 542113 h 21600"/>
                  <a:gd name="T6" fmla="*/ 1535305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3812" y="21600"/>
                    </a:lnTo>
                    <a:lnTo>
                      <a:pt x="17788" y="21600"/>
                    </a:lnTo>
                    <a:lnTo>
                      <a:pt x="21600" y="0"/>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grpSp>
        <p:grpSp>
          <p:nvGrpSpPr>
            <p:cNvPr id="40" name="Group 36">
              <a:extLst>
                <a:ext uri="{FF2B5EF4-FFF2-40B4-BE49-F238E27FC236}">
                  <a16:creationId xmlns:a16="http://schemas.microsoft.com/office/drawing/2014/main" id="{09AADF7A-CB09-C246-A29D-1E12F293FD29}"/>
                </a:ext>
              </a:extLst>
            </p:cNvPr>
            <p:cNvGrpSpPr>
              <a:grpSpLocks/>
            </p:cNvGrpSpPr>
            <p:nvPr/>
          </p:nvGrpSpPr>
          <p:grpSpPr bwMode="auto">
            <a:xfrm>
              <a:off x="14352240" y="3417726"/>
              <a:ext cx="6899265" cy="6204781"/>
              <a:chOff x="0" y="0"/>
              <a:chExt cx="6900130" cy="6204562"/>
            </a:xfrm>
          </p:grpSpPr>
          <p:sp>
            <p:nvSpPr>
              <p:cNvPr id="46" name="AutoShape 37">
                <a:extLst>
                  <a:ext uri="{FF2B5EF4-FFF2-40B4-BE49-F238E27FC236}">
                    <a16:creationId xmlns:a16="http://schemas.microsoft.com/office/drawing/2014/main" id="{82D8EF01-FE3E-CD4D-BCF7-BBD481611148}"/>
                  </a:ext>
                </a:extLst>
              </p:cNvPr>
              <p:cNvSpPr>
                <a:spLocks/>
              </p:cNvSpPr>
              <p:nvPr/>
            </p:nvSpPr>
            <p:spPr bwMode="auto">
              <a:xfrm>
                <a:off x="0" y="-2758"/>
                <a:ext cx="6900140" cy="1139785"/>
              </a:xfrm>
              <a:custGeom>
                <a:avLst/>
                <a:gdLst>
                  <a:gd name="T0" fmla="*/ 3450070 w 21600"/>
                  <a:gd name="T1" fmla="*/ 569893 h 21600"/>
                  <a:gd name="T2" fmla="*/ 3450070 w 21600"/>
                  <a:gd name="T3" fmla="*/ 569893 h 21600"/>
                  <a:gd name="T4" fmla="*/ 3450070 w 21600"/>
                  <a:gd name="T5" fmla="*/ 569893 h 21600"/>
                  <a:gd name="T6" fmla="*/ 3450070 w 21600"/>
                  <a:gd name="T7" fmla="*/ 5698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783" y="21600"/>
                    </a:lnTo>
                    <a:lnTo>
                      <a:pt x="19817" y="21600"/>
                    </a:lnTo>
                    <a:lnTo>
                      <a:pt x="21600" y="0"/>
                    </a:lnTo>
                    <a:lnTo>
                      <a:pt x="0" y="0"/>
                    </a:lnTo>
                    <a:close/>
                  </a:path>
                </a:pathLst>
              </a:custGeom>
              <a:solidFill>
                <a:srgbClr val="DFFE0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47" name="AutoShape 38">
                <a:extLst>
                  <a:ext uri="{FF2B5EF4-FFF2-40B4-BE49-F238E27FC236}">
                    <a16:creationId xmlns:a16="http://schemas.microsoft.com/office/drawing/2014/main" id="{D7847AF6-83E7-6F40-BEE7-663C330302AC}"/>
                  </a:ext>
                </a:extLst>
              </p:cNvPr>
              <p:cNvSpPr>
                <a:spLocks/>
              </p:cNvSpPr>
              <p:nvPr/>
            </p:nvSpPr>
            <p:spPr bwMode="auto">
              <a:xfrm>
                <a:off x="657307" y="1311646"/>
                <a:ext cx="5585525" cy="1084225"/>
              </a:xfrm>
              <a:custGeom>
                <a:avLst/>
                <a:gdLst>
                  <a:gd name="T0" fmla="*/ 2792763 w 21600"/>
                  <a:gd name="T1" fmla="*/ 542113 h 21600"/>
                  <a:gd name="T2" fmla="*/ 2792763 w 21600"/>
                  <a:gd name="T3" fmla="*/ 542113 h 21600"/>
                  <a:gd name="T4" fmla="*/ 2792763 w 21600"/>
                  <a:gd name="T5" fmla="*/ 542113 h 21600"/>
                  <a:gd name="T6" fmla="*/ 2792763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096" y="21600"/>
                    </a:lnTo>
                    <a:lnTo>
                      <a:pt x="19504"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48" name="AutoShape 39">
                <a:extLst>
                  <a:ext uri="{FF2B5EF4-FFF2-40B4-BE49-F238E27FC236}">
                    <a16:creationId xmlns:a16="http://schemas.microsoft.com/office/drawing/2014/main" id="{D7D4219A-6601-9448-8488-80D36D65F302}"/>
                  </a:ext>
                </a:extLst>
              </p:cNvPr>
              <p:cNvSpPr>
                <a:spLocks/>
              </p:cNvSpPr>
              <p:nvPr/>
            </p:nvSpPr>
            <p:spPr bwMode="auto">
              <a:xfrm>
                <a:off x="1286036" y="2568901"/>
                <a:ext cx="4328068" cy="1085812"/>
              </a:xfrm>
              <a:custGeom>
                <a:avLst/>
                <a:gdLst>
                  <a:gd name="T0" fmla="*/ 2164034 w 21600"/>
                  <a:gd name="T1" fmla="*/ 542906 h 21600"/>
                  <a:gd name="T2" fmla="*/ 2164034 w 21600"/>
                  <a:gd name="T3" fmla="*/ 542906 h 21600"/>
                  <a:gd name="T4" fmla="*/ 2164034 w 21600"/>
                  <a:gd name="T5" fmla="*/ 542906 h 21600"/>
                  <a:gd name="T6" fmla="*/ 2164034 w 21600"/>
                  <a:gd name="T7" fmla="*/ 5429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706" y="21600"/>
                    </a:lnTo>
                    <a:lnTo>
                      <a:pt x="18894"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49" name="AutoShape 40">
                <a:extLst>
                  <a:ext uri="{FF2B5EF4-FFF2-40B4-BE49-F238E27FC236}">
                    <a16:creationId xmlns:a16="http://schemas.microsoft.com/office/drawing/2014/main" id="{903583BA-1601-3845-8C64-A2F30130CEBC}"/>
                  </a:ext>
                </a:extLst>
              </p:cNvPr>
              <p:cNvSpPr>
                <a:spLocks/>
              </p:cNvSpPr>
              <p:nvPr/>
            </p:nvSpPr>
            <p:spPr bwMode="auto">
              <a:xfrm>
                <a:off x="2543494" y="5088175"/>
                <a:ext cx="1813152" cy="1115973"/>
              </a:xfrm>
              <a:custGeom>
                <a:avLst/>
                <a:gdLst>
                  <a:gd name="T0" fmla="*/ 906576 w 21600"/>
                  <a:gd name="T1" fmla="*/ 557987 h 21600"/>
                  <a:gd name="T2" fmla="*/ 906576 w 21600"/>
                  <a:gd name="T3" fmla="*/ 557987 h 21600"/>
                  <a:gd name="T4" fmla="*/ 906576 w 21600"/>
                  <a:gd name="T5" fmla="*/ 557987 h 21600"/>
                  <a:gd name="T6" fmla="*/ 906576 w 21600"/>
                  <a:gd name="T7" fmla="*/ 55798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6654" y="21600"/>
                    </a:lnTo>
                    <a:lnTo>
                      <a:pt x="14946"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sp>
            <p:nvSpPr>
              <p:cNvPr id="50" name="AutoShape 41">
                <a:extLst>
                  <a:ext uri="{FF2B5EF4-FFF2-40B4-BE49-F238E27FC236}">
                    <a16:creationId xmlns:a16="http://schemas.microsoft.com/office/drawing/2014/main" id="{EA7DA7FD-A5F3-E14F-B40F-9EDE90B37385}"/>
                  </a:ext>
                </a:extLst>
              </p:cNvPr>
              <p:cNvSpPr>
                <a:spLocks/>
              </p:cNvSpPr>
              <p:nvPr/>
            </p:nvSpPr>
            <p:spPr bwMode="auto">
              <a:xfrm>
                <a:off x="1914765" y="3829332"/>
                <a:ext cx="3070610" cy="1084225"/>
              </a:xfrm>
              <a:custGeom>
                <a:avLst/>
                <a:gdLst>
                  <a:gd name="T0" fmla="*/ 1535305 w 21600"/>
                  <a:gd name="T1" fmla="*/ 542113 h 21600"/>
                  <a:gd name="T2" fmla="*/ 1535305 w 21600"/>
                  <a:gd name="T3" fmla="*/ 542113 h 21600"/>
                  <a:gd name="T4" fmla="*/ 1535305 w 21600"/>
                  <a:gd name="T5" fmla="*/ 542113 h 21600"/>
                  <a:gd name="T6" fmla="*/ 1535305 w 21600"/>
                  <a:gd name="T7" fmla="*/ 54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3812" y="21600"/>
                    </a:lnTo>
                    <a:lnTo>
                      <a:pt x="17788" y="21600"/>
                    </a:lnTo>
                    <a:lnTo>
                      <a:pt x="21600" y="0"/>
                    </a:lnTo>
                    <a:lnTo>
                      <a:pt x="0" y="0"/>
                    </a:ln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ru-RU"/>
              </a:p>
            </p:txBody>
          </p:sp>
        </p:grpSp>
        <p:sp>
          <p:nvSpPr>
            <p:cNvPr id="21" name="AutoShape 85">
              <a:extLst>
                <a:ext uri="{FF2B5EF4-FFF2-40B4-BE49-F238E27FC236}">
                  <a16:creationId xmlns:a16="http://schemas.microsoft.com/office/drawing/2014/main" id="{83304E90-4CA3-4F45-B78B-D61CF4843EAF}"/>
                </a:ext>
              </a:extLst>
            </p:cNvPr>
            <p:cNvSpPr>
              <a:spLocks/>
            </p:cNvSpPr>
            <p:nvPr/>
          </p:nvSpPr>
          <p:spPr bwMode="auto">
            <a:xfrm rot="5400000">
              <a:off x="17251015" y="10158668"/>
              <a:ext cx="1082675" cy="1082675"/>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23" name="AutoShape 95">
              <a:extLst>
                <a:ext uri="{FF2B5EF4-FFF2-40B4-BE49-F238E27FC236}">
                  <a16:creationId xmlns:a16="http://schemas.microsoft.com/office/drawing/2014/main" id="{D3A599DF-8766-BA45-9546-190C9A75E6F7}"/>
                </a:ext>
              </a:extLst>
            </p:cNvPr>
            <p:cNvSpPr>
              <a:spLocks/>
            </p:cNvSpPr>
            <p:nvPr/>
          </p:nvSpPr>
          <p:spPr bwMode="auto">
            <a:xfrm rot="5400000">
              <a:off x="15214252" y="1871918"/>
              <a:ext cx="1082675" cy="1082675"/>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24" name="AutoShape 96">
              <a:extLst>
                <a:ext uri="{FF2B5EF4-FFF2-40B4-BE49-F238E27FC236}">
                  <a16:creationId xmlns:a16="http://schemas.microsoft.com/office/drawing/2014/main" id="{09F6E301-FD6A-B542-ADE7-7CED705506CB}"/>
                </a:ext>
              </a:extLst>
            </p:cNvPr>
            <p:cNvSpPr>
              <a:spLocks/>
            </p:cNvSpPr>
            <p:nvPr/>
          </p:nvSpPr>
          <p:spPr bwMode="auto">
            <a:xfrm rot="5400000">
              <a:off x="17250221" y="1872712"/>
              <a:ext cx="1082675" cy="1081087"/>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25" name="AutoShape 97">
              <a:extLst>
                <a:ext uri="{FF2B5EF4-FFF2-40B4-BE49-F238E27FC236}">
                  <a16:creationId xmlns:a16="http://schemas.microsoft.com/office/drawing/2014/main" id="{0402D76A-0B8A-044D-96AC-A80069870560}"/>
                </a:ext>
              </a:extLst>
            </p:cNvPr>
            <p:cNvSpPr>
              <a:spLocks/>
            </p:cNvSpPr>
            <p:nvPr/>
          </p:nvSpPr>
          <p:spPr bwMode="auto">
            <a:xfrm rot="5400000">
              <a:off x="19286190" y="1871918"/>
              <a:ext cx="1082675" cy="1082675"/>
            </a:xfrm>
            <a:prstGeom prst="rightArrow">
              <a:avLst>
                <a:gd name="adj1" fmla="val 60046"/>
                <a:gd name="adj2" fmla="val 62722"/>
              </a:avLst>
            </a:prstGeom>
            <a:solidFill>
              <a:schemeClr val="accent1"/>
            </a:solidFill>
            <a:ln>
              <a:noFill/>
            </a:ln>
            <a:effectLst/>
            <a:extLst/>
          </p:spPr>
          <p:txBody>
            <a:bodyPr lIns="50800" tIns="50800" rIns="50800" bIns="50800" anchor="ctr"/>
            <a:lstStyle>
              <a:lvl1pPr>
                <a:defRPr sz="50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defTabSz="82550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ru-RU" altLang="ru-RU" sz="3200">
                <a:solidFill>
                  <a:srgbClr val="FFFFFF"/>
                </a:solidFill>
                <a:latin typeface="Helvetica Light" pitchFamily="2" charset="0"/>
                <a:sym typeface="Helvetica Light" pitchFamily="2" charset="0"/>
              </a:endParaRPr>
            </a:p>
          </p:txBody>
        </p:sp>
        <p:sp>
          <p:nvSpPr>
            <p:cNvPr id="56" name="Text Box 3">
              <a:extLst>
                <a:ext uri="{FF2B5EF4-FFF2-40B4-BE49-F238E27FC236}">
                  <a16:creationId xmlns:a16="http://schemas.microsoft.com/office/drawing/2014/main" id="{17D58689-5309-5E47-BA58-2BBBD6933EA4}"/>
                </a:ext>
              </a:extLst>
            </p:cNvPr>
            <p:cNvSpPr txBox="1">
              <a:spLocks/>
            </p:cNvSpPr>
            <p:nvPr/>
          </p:nvSpPr>
          <p:spPr bwMode="auto">
            <a:xfrm>
              <a:off x="16770915" y="3656322"/>
              <a:ext cx="2041286"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Montserrat" pitchFamily="2" charset="0"/>
                  <a:ea typeface="Montserrat Semi" charset="0"/>
                  <a:cs typeface="Montserrat Semi" charset="0"/>
                  <a:sym typeface="Poppins Medium" charset="0"/>
                </a:rPr>
                <a:t>WWAN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sp>
          <p:nvSpPr>
            <p:cNvPr id="57" name="Text Box 3">
              <a:extLst>
                <a:ext uri="{FF2B5EF4-FFF2-40B4-BE49-F238E27FC236}">
                  <a16:creationId xmlns:a16="http://schemas.microsoft.com/office/drawing/2014/main" id="{060EEC6B-A141-0142-9421-967C05322AEC}"/>
                </a:ext>
              </a:extLst>
            </p:cNvPr>
            <p:cNvSpPr txBox="1">
              <a:spLocks/>
            </p:cNvSpPr>
            <p:nvPr/>
          </p:nvSpPr>
          <p:spPr bwMode="auto">
            <a:xfrm>
              <a:off x="16781234" y="5022907"/>
              <a:ext cx="2041286"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Barlow" pitchFamily="2" charset="0"/>
                  <a:ea typeface="Montserrat Semi" charset="0"/>
                  <a:cs typeface="Montserrat Semi" charset="0"/>
                  <a:sym typeface="Poppins Medium" charset="0"/>
                </a:rPr>
                <a:t>WMAN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sp>
          <p:nvSpPr>
            <p:cNvPr id="58" name="Text Box 3">
              <a:extLst>
                <a:ext uri="{FF2B5EF4-FFF2-40B4-BE49-F238E27FC236}">
                  <a16:creationId xmlns:a16="http://schemas.microsoft.com/office/drawing/2014/main" id="{FC556D22-CEBB-BB42-9C75-99221995B62A}"/>
                </a:ext>
              </a:extLst>
            </p:cNvPr>
            <p:cNvSpPr txBox="1">
              <a:spLocks/>
            </p:cNvSpPr>
            <p:nvPr/>
          </p:nvSpPr>
          <p:spPr bwMode="auto">
            <a:xfrm>
              <a:off x="17333878" y="6334684"/>
              <a:ext cx="935998"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Barlow" pitchFamily="2" charset="0"/>
                  <a:ea typeface="Montserrat Semi" charset="0"/>
                  <a:cs typeface="Montserrat Semi" charset="0"/>
                  <a:sym typeface="Poppins Medium" charset="0"/>
                </a:rPr>
                <a:t>WLAN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sp>
          <p:nvSpPr>
            <p:cNvPr id="59" name="Text Box 3">
              <a:extLst>
                <a:ext uri="{FF2B5EF4-FFF2-40B4-BE49-F238E27FC236}">
                  <a16:creationId xmlns:a16="http://schemas.microsoft.com/office/drawing/2014/main" id="{27CDFF26-8BA9-7F48-9E7B-6DBCB435F32D}"/>
                </a:ext>
              </a:extLst>
            </p:cNvPr>
            <p:cNvSpPr txBox="1">
              <a:spLocks/>
            </p:cNvSpPr>
            <p:nvPr/>
          </p:nvSpPr>
          <p:spPr bwMode="auto">
            <a:xfrm>
              <a:off x="17333878" y="7468511"/>
              <a:ext cx="935998" cy="6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lnSpc>
                  <a:spcPct val="120000"/>
                </a:lnSpc>
                <a:defRPr/>
              </a:pPr>
              <a:r>
                <a:rPr lang="en-US" altLang="x-none" sz="2200" dirty="0" smtClean="0">
                  <a:solidFill>
                    <a:schemeClr val="bg1"/>
                  </a:solidFill>
                  <a:latin typeface="Barlow" pitchFamily="2" charset="0"/>
                  <a:ea typeface="Montserrat Semi" charset="0"/>
                  <a:cs typeface="Montserrat Semi" charset="0"/>
                  <a:sym typeface="Poppins Medium" charset="0"/>
                </a:rPr>
                <a:t>WPAN</a:t>
              </a:r>
              <a:endParaRPr lang="x-none" altLang="x-none" sz="2200" dirty="0">
                <a:solidFill>
                  <a:schemeClr val="bg1"/>
                </a:solidFill>
                <a:latin typeface="Montserrat" pitchFamily="2" charset="0"/>
                <a:ea typeface="Montserrat Semi" charset="0"/>
                <a:cs typeface="Montserrat Semi" charset="0"/>
                <a:sym typeface="Poppins Medium" charset="0"/>
              </a:endParaRPr>
            </a:p>
          </p:txBody>
        </p:sp>
      </p:grpSp>
      <p:sp>
        <p:nvSpPr>
          <p:cNvPr id="4" name="Номер слайда 3"/>
          <p:cNvSpPr>
            <a:spLocks noGrp="1"/>
          </p:cNvSpPr>
          <p:nvPr>
            <p:ph type="sldNum" sz="quarter" idx="19"/>
          </p:nvPr>
        </p:nvSpPr>
        <p:spPr/>
        <p:txBody>
          <a:bodyPr/>
          <a:lstStyle/>
          <a:p>
            <a:pPr>
              <a:defRPr/>
            </a:pPr>
            <a:fld id="{495FC7DF-7707-9845-8231-4E91938DA915}" type="slidenum">
              <a:rPr lang="x-none" altLang="x-none" smtClean="0"/>
              <a:pPr>
                <a:defRPr/>
              </a:pPr>
              <a:t>70</a:t>
            </a:fld>
            <a:endParaRPr lang="x-none" altLang="x-none"/>
          </a:p>
        </p:txBody>
      </p:sp>
    </p:spTree>
    <p:extLst>
      <p:ext uri="{BB962C8B-B14F-4D97-AF65-F5344CB8AC3E}">
        <p14:creationId xmlns:p14="http://schemas.microsoft.com/office/powerpoint/2010/main" val="13132047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 name="Фигура">
            <a:extLst>
              <a:ext uri="{FF2B5EF4-FFF2-40B4-BE49-F238E27FC236}">
                <a16:creationId xmlns:a16="http://schemas.microsoft.com/office/drawing/2014/main" id="{62A06C80-BE52-6244-9153-F4850D4FA2F8}"/>
              </a:ext>
            </a:extLst>
          </p:cNvPr>
          <p:cNvSpPr/>
          <p:nvPr/>
        </p:nvSpPr>
        <p:spPr>
          <a:xfrm>
            <a:off x="17628471" y="2980645"/>
            <a:ext cx="2166211" cy="1339516"/>
          </a:xfrm>
          <a:custGeom>
            <a:avLst/>
            <a:gdLst/>
            <a:ahLst/>
            <a:cxnLst>
              <a:cxn ang="0">
                <a:pos x="wd2" y="hd2"/>
              </a:cxn>
              <a:cxn ang="5400000">
                <a:pos x="wd2" y="hd2"/>
              </a:cxn>
              <a:cxn ang="10800000">
                <a:pos x="wd2" y="hd2"/>
              </a:cxn>
              <a:cxn ang="16200000">
                <a:pos x="wd2" y="hd2"/>
              </a:cxn>
            </a:cxnLst>
            <a:rect l="0" t="0" r="r" b="b"/>
            <a:pathLst>
              <a:path w="21544" h="21516" extrusionOk="0">
                <a:moveTo>
                  <a:pt x="12869" y="0"/>
                </a:moveTo>
                <a:cubicBezTo>
                  <a:pt x="12281" y="77"/>
                  <a:pt x="11705" y="194"/>
                  <a:pt x="11128" y="354"/>
                </a:cubicBezTo>
                <a:cubicBezTo>
                  <a:pt x="10505" y="526"/>
                  <a:pt x="9881" y="748"/>
                  <a:pt x="9265" y="980"/>
                </a:cubicBezTo>
                <a:cubicBezTo>
                  <a:pt x="7877" y="1503"/>
                  <a:pt x="6484" y="2089"/>
                  <a:pt x="5237" y="3191"/>
                </a:cubicBezTo>
                <a:cubicBezTo>
                  <a:pt x="4586" y="3766"/>
                  <a:pt x="3987" y="4472"/>
                  <a:pt x="3389" y="5159"/>
                </a:cubicBezTo>
                <a:cubicBezTo>
                  <a:pt x="2732" y="5914"/>
                  <a:pt x="2065" y="6661"/>
                  <a:pt x="1547" y="7654"/>
                </a:cubicBezTo>
                <a:cubicBezTo>
                  <a:pt x="1095" y="8520"/>
                  <a:pt x="782" y="9525"/>
                  <a:pt x="525" y="10546"/>
                </a:cubicBezTo>
                <a:cubicBezTo>
                  <a:pt x="256" y="11612"/>
                  <a:pt x="42" y="12724"/>
                  <a:pt x="6" y="13885"/>
                </a:cubicBezTo>
                <a:cubicBezTo>
                  <a:pt x="-37" y="15238"/>
                  <a:pt x="161" y="16557"/>
                  <a:pt x="528" y="17742"/>
                </a:cubicBezTo>
                <a:cubicBezTo>
                  <a:pt x="868" y="18842"/>
                  <a:pt x="1355" y="19837"/>
                  <a:pt x="1972" y="20648"/>
                </a:cubicBezTo>
                <a:cubicBezTo>
                  <a:pt x="2053" y="20813"/>
                  <a:pt x="2209" y="20830"/>
                  <a:pt x="2304" y="20684"/>
                </a:cubicBezTo>
                <a:cubicBezTo>
                  <a:pt x="2394" y="20546"/>
                  <a:pt x="2391" y="20318"/>
                  <a:pt x="2297" y="20186"/>
                </a:cubicBezTo>
                <a:cubicBezTo>
                  <a:pt x="1843" y="19512"/>
                  <a:pt x="1452" y="18762"/>
                  <a:pt x="1127" y="17956"/>
                </a:cubicBezTo>
                <a:cubicBezTo>
                  <a:pt x="781" y="17098"/>
                  <a:pt x="499" y="16149"/>
                  <a:pt x="443" y="15107"/>
                </a:cubicBezTo>
                <a:cubicBezTo>
                  <a:pt x="394" y="14180"/>
                  <a:pt x="535" y="13252"/>
                  <a:pt x="847" y="12460"/>
                </a:cubicBezTo>
                <a:cubicBezTo>
                  <a:pt x="786" y="13902"/>
                  <a:pt x="975" y="15345"/>
                  <a:pt x="1396" y="16634"/>
                </a:cubicBezTo>
                <a:cubicBezTo>
                  <a:pt x="1771" y="17786"/>
                  <a:pt x="2321" y="18780"/>
                  <a:pt x="2996" y="19531"/>
                </a:cubicBezTo>
                <a:lnTo>
                  <a:pt x="3078" y="21257"/>
                </a:lnTo>
                <a:cubicBezTo>
                  <a:pt x="3858" y="21206"/>
                  <a:pt x="4639" y="21211"/>
                  <a:pt x="5419" y="21272"/>
                </a:cubicBezTo>
                <a:cubicBezTo>
                  <a:pt x="6210" y="21333"/>
                  <a:pt x="6998" y="21451"/>
                  <a:pt x="7789" y="21495"/>
                </a:cubicBezTo>
                <a:cubicBezTo>
                  <a:pt x="9022" y="21565"/>
                  <a:pt x="10255" y="21457"/>
                  <a:pt x="11471" y="21188"/>
                </a:cubicBezTo>
                <a:cubicBezTo>
                  <a:pt x="12667" y="20924"/>
                  <a:pt x="13847" y="20505"/>
                  <a:pt x="15016" y="20004"/>
                </a:cubicBezTo>
                <a:cubicBezTo>
                  <a:pt x="16177" y="19506"/>
                  <a:pt x="17324" y="18928"/>
                  <a:pt x="18405" y="18117"/>
                </a:cubicBezTo>
                <a:cubicBezTo>
                  <a:pt x="19352" y="17407"/>
                  <a:pt x="20257" y="16499"/>
                  <a:pt x="20846" y="15134"/>
                </a:cubicBezTo>
                <a:cubicBezTo>
                  <a:pt x="21341" y="13984"/>
                  <a:pt x="21563" y="12609"/>
                  <a:pt x="21543" y="11224"/>
                </a:cubicBezTo>
                <a:cubicBezTo>
                  <a:pt x="21524" y="9946"/>
                  <a:pt x="21301" y="8696"/>
                  <a:pt x="20893" y="7587"/>
                </a:cubicBezTo>
                <a:cubicBezTo>
                  <a:pt x="20919" y="6795"/>
                  <a:pt x="20798" y="6008"/>
                  <a:pt x="20544" y="5320"/>
                </a:cubicBezTo>
                <a:cubicBezTo>
                  <a:pt x="20190" y="4362"/>
                  <a:pt x="19630" y="3680"/>
                  <a:pt x="19029" y="3170"/>
                </a:cubicBezTo>
                <a:cubicBezTo>
                  <a:pt x="18472" y="2697"/>
                  <a:pt x="17862" y="2356"/>
                  <a:pt x="17216" y="2172"/>
                </a:cubicBezTo>
                <a:lnTo>
                  <a:pt x="17035" y="899"/>
                </a:lnTo>
                <a:cubicBezTo>
                  <a:pt x="16526" y="519"/>
                  <a:pt x="15984" y="257"/>
                  <a:pt x="15427" y="121"/>
                </a:cubicBezTo>
                <a:cubicBezTo>
                  <a:pt x="14789" y="-35"/>
                  <a:pt x="14139" y="-23"/>
                  <a:pt x="13504" y="154"/>
                </a:cubicBezTo>
                <a:lnTo>
                  <a:pt x="12869" y="0"/>
                </a:lnTo>
                <a:close/>
                <a:moveTo>
                  <a:pt x="14624" y="1798"/>
                </a:moveTo>
                <a:cubicBezTo>
                  <a:pt x="15162" y="1808"/>
                  <a:pt x="15699" y="1859"/>
                  <a:pt x="16234" y="1952"/>
                </a:cubicBezTo>
                <a:cubicBezTo>
                  <a:pt x="15513" y="1954"/>
                  <a:pt x="14794" y="2035"/>
                  <a:pt x="14083" y="2193"/>
                </a:cubicBezTo>
                <a:cubicBezTo>
                  <a:pt x="13351" y="2357"/>
                  <a:pt x="12626" y="2603"/>
                  <a:pt x="11920" y="2961"/>
                </a:cubicBezTo>
                <a:cubicBezTo>
                  <a:pt x="11452" y="3199"/>
                  <a:pt x="10994" y="3485"/>
                  <a:pt x="10551" y="3817"/>
                </a:cubicBezTo>
                <a:lnTo>
                  <a:pt x="10085" y="4533"/>
                </a:lnTo>
                <a:cubicBezTo>
                  <a:pt x="9564" y="4691"/>
                  <a:pt x="9054" y="4922"/>
                  <a:pt x="8561" y="5224"/>
                </a:cubicBezTo>
                <a:cubicBezTo>
                  <a:pt x="8025" y="5554"/>
                  <a:pt x="7510" y="5966"/>
                  <a:pt x="7026" y="6455"/>
                </a:cubicBezTo>
                <a:cubicBezTo>
                  <a:pt x="6963" y="6731"/>
                  <a:pt x="6880" y="6996"/>
                  <a:pt x="6777" y="7242"/>
                </a:cubicBezTo>
                <a:cubicBezTo>
                  <a:pt x="6664" y="7516"/>
                  <a:pt x="6528" y="7766"/>
                  <a:pt x="6374" y="7985"/>
                </a:cubicBezTo>
                <a:cubicBezTo>
                  <a:pt x="7889" y="6865"/>
                  <a:pt x="9492" y="6065"/>
                  <a:pt x="11143" y="5606"/>
                </a:cubicBezTo>
                <a:cubicBezTo>
                  <a:pt x="12315" y="5280"/>
                  <a:pt x="13513" y="5130"/>
                  <a:pt x="14691" y="5148"/>
                </a:cubicBezTo>
                <a:cubicBezTo>
                  <a:pt x="15838" y="5165"/>
                  <a:pt x="16981" y="5345"/>
                  <a:pt x="18063" y="5996"/>
                </a:cubicBezTo>
                <a:cubicBezTo>
                  <a:pt x="19023" y="6574"/>
                  <a:pt x="19879" y="7503"/>
                  <a:pt x="20558" y="8706"/>
                </a:cubicBezTo>
                <a:cubicBezTo>
                  <a:pt x="20507" y="9684"/>
                  <a:pt x="20358" y="10644"/>
                  <a:pt x="20117" y="11550"/>
                </a:cubicBezTo>
                <a:cubicBezTo>
                  <a:pt x="19828" y="12639"/>
                  <a:pt x="19410" y="13635"/>
                  <a:pt x="18875" y="14469"/>
                </a:cubicBezTo>
                <a:cubicBezTo>
                  <a:pt x="18150" y="15598"/>
                  <a:pt x="17244" y="16384"/>
                  <a:pt x="16303" y="17014"/>
                </a:cubicBezTo>
                <a:cubicBezTo>
                  <a:pt x="14833" y="17997"/>
                  <a:pt x="13279" y="18609"/>
                  <a:pt x="11711" y="19099"/>
                </a:cubicBezTo>
                <a:cubicBezTo>
                  <a:pt x="10645" y="19431"/>
                  <a:pt x="9576" y="19705"/>
                  <a:pt x="8503" y="19781"/>
                </a:cubicBezTo>
                <a:cubicBezTo>
                  <a:pt x="7334" y="19864"/>
                  <a:pt x="6155" y="19712"/>
                  <a:pt x="4993" y="19331"/>
                </a:cubicBezTo>
                <a:cubicBezTo>
                  <a:pt x="3678" y="18901"/>
                  <a:pt x="2654" y="18114"/>
                  <a:pt x="1687" y="16296"/>
                </a:cubicBezTo>
                <a:cubicBezTo>
                  <a:pt x="1400" y="15755"/>
                  <a:pt x="1333" y="15007"/>
                  <a:pt x="1307" y="14307"/>
                </a:cubicBezTo>
                <a:cubicBezTo>
                  <a:pt x="1245" y="12667"/>
                  <a:pt x="1696" y="11166"/>
                  <a:pt x="2223" y="9823"/>
                </a:cubicBezTo>
                <a:cubicBezTo>
                  <a:pt x="2677" y="8667"/>
                  <a:pt x="3211" y="7560"/>
                  <a:pt x="3919" y="6700"/>
                </a:cubicBezTo>
                <a:cubicBezTo>
                  <a:pt x="4593" y="5880"/>
                  <a:pt x="5370" y="5351"/>
                  <a:pt x="6151" y="4841"/>
                </a:cubicBezTo>
                <a:cubicBezTo>
                  <a:pt x="6884" y="4363"/>
                  <a:pt x="7629" y="3895"/>
                  <a:pt x="8380" y="3491"/>
                </a:cubicBezTo>
                <a:cubicBezTo>
                  <a:pt x="9875" y="2688"/>
                  <a:pt x="11425" y="2112"/>
                  <a:pt x="13011" y="1894"/>
                </a:cubicBezTo>
                <a:cubicBezTo>
                  <a:pt x="13548" y="1821"/>
                  <a:pt x="14086" y="1789"/>
                  <a:pt x="14624" y="1798"/>
                </a:cubicBezTo>
                <a:close/>
                <a:moveTo>
                  <a:pt x="17975" y="4371"/>
                </a:moveTo>
                <a:cubicBezTo>
                  <a:pt x="18398" y="4552"/>
                  <a:pt x="18800" y="4838"/>
                  <a:pt x="19166" y="5218"/>
                </a:cubicBezTo>
                <a:cubicBezTo>
                  <a:pt x="19474" y="5538"/>
                  <a:pt x="19753" y="5921"/>
                  <a:pt x="19995" y="6359"/>
                </a:cubicBezTo>
                <a:cubicBezTo>
                  <a:pt x="19654" y="5933"/>
                  <a:pt x="19297" y="5540"/>
                  <a:pt x="18925" y="5182"/>
                </a:cubicBezTo>
                <a:cubicBezTo>
                  <a:pt x="18618" y="4887"/>
                  <a:pt x="18300" y="4616"/>
                  <a:pt x="17975" y="4371"/>
                </a:cubicBezTo>
                <a:close/>
                <a:moveTo>
                  <a:pt x="20929" y="9454"/>
                </a:moveTo>
                <a:cubicBezTo>
                  <a:pt x="21149" y="10149"/>
                  <a:pt x="21236" y="10929"/>
                  <a:pt x="21182" y="11699"/>
                </a:cubicBezTo>
                <a:cubicBezTo>
                  <a:pt x="21111" y="12705"/>
                  <a:pt x="20818" y="13607"/>
                  <a:pt x="20430" y="14369"/>
                </a:cubicBezTo>
                <a:cubicBezTo>
                  <a:pt x="20056" y="15103"/>
                  <a:pt x="19585" y="15725"/>
                  <a:pt x="19034" y="16183"/>
                </a:cubicBezTo>
                <a:cubicBezTo>
                  <a:pt x="19579" y="15305"/>
                  <a:pt x="20022" y="14286"/>
                  <a:pt x="20344" y="13172"/>
                </a:cubicBezTo>
                <a:cubicBezTo>
                  <a:pt x="20682" y="11999"/>
                  <a:pt x="20881" y="10738"/>
                  <a:pt x="20929" y="9454"/>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cxnSp>
        <p:nvCxnSpPr>
          <p:cNvPr id="24" name="Straight Connector 2">
            <a:extLst>
              <a:ext uri="{FF2B5EF4-FFF2-40B4-BE49-F238E27FC236}">
                <a16:creationId xmlns:a16="http://schemas.microsoft.com/office/drawing/2014/main" id="{2891B626-E232-EC48-A283-16E2807AD070}"/>
              </a:ext>
            </a:extLst>
          </p:cNvPr>
          <p:cNvCxnSpPr>
            <a:cxnSpLocks/>
          </p:cNvCxnSpPr>
          <p:nvPr/>
        </p:nvCxnSpPr>
        <p:spPr bwMode="auto">
          <a:xfrm>
            <a:off x="2326855" y="3650403"/>
            <a:ext cx="19524892" cy="0"/>
          </a:xfrm>
          <a:prstGeom prst="line">
            <a:avLst/>
          </a:prstGeom>
          <a:solidFill>
            <a:schemeClr val="accent1"/>
          </a:solidFill>
          <a:ln w="19050" cap="flat" cmpd="sng" algn="ctr">
            <a:solidFill>
              <a:schemeClr val="accent2"/>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Pentagon 40">
            <a:extLst>
              <a:ext uri="{FF2B5EF4-FFF2-40B4-BE49-F238E27FC236}">
                <a16:creationId xmlns:a16="http://schemas.microsoft.com/office/drawing/2014/main" id="{079E2384-2405-BD4A-8D29-0B284FFA9890}"/>
              </a:ext>
            </a:extLst>
          </p:cNvPr>
          <p:cNvSpPr/>
          <p:nvPr/>
        </p:nvSpPr>
        <p:spPr bwMode="auto">
          <a:xfrm rot="10800000">
            <a:off x="20370419" y="3169469"/>
            <a:ext cx="2247069" cy="1008062"/>
          </a:xfrm>
          <a:prstGeom prst="homePlate">
            <a:avLst/>
          </a:prstGeom>
          <a:solidFill>
            <a:schemeClr val="accent1"/>
          </a:solidFill>
          <a:ln w="25400" cap="flat" cmpd="sng" algn="ctr">
            <a:noFill/>
            <a:prstDash val="solid"/>
            <a:miter lim="400000"/>
            <a:headEnd type="none" w="med" len="med"/>
            <a:tailEnd type="none" w="med" len="med"/>
          </a:ln>
          <a:effectLst/>
          <a:extLst/>
        </p:spPr>
        <p:txBody>
          <a:bodyPr wrap="square" lIns="0" tIns="0" rIns="0" bIns="0" anchor="ctr">
            <a:spAutoFit/>
          </a:bodyPr>
          <a:lstStyle/>
          <a:p>
            <a:pPr algn="ctr" eaLnBrk="1"/>
            <a:endParaRPr lang="en-US" altLang="en-US"/>
          </a:p>
        </p:txBody>
      </p:sp>
      <p:sp>
        <p:nvSpPr>
          <p:cNvPr id="26" name="TextBox 46">
            <a:extLst>
              <a:ext uri="{FF2B5EF4-FFF2-40B4-BE49-F238E27FC236}">
                <a16:creationId xmlns:a16="http://schemas.microsoft.com/office/drawing/2014/main" id="{490EEFFF-B25C-664F-9E35-BDD39773DB71}"/>
              </a:ext>
            </a:extLst>
          </p:cNvPr>
          <p:cNvSpPr txBox="1">
            <a:spLocks noChangeArrowheads="1"/>
          </p:cNvSpPr>
          <p:nvPr/>
        </p:nvSpPr>
        <p:spPr bwMode="auto">
          <a:xfrm>
            <a:off x="20682561" y="3358014"/>
            <a:ext cx="17798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eaLnBrk="1"/>
            <a:r>
              <a:rPr lang="ru-RU" altLang="en-US" sz="3200" b="0" dirty="0" smtClean="0">
                <a:solidFill>
                  <a:schemeClr val="bg1"/>
                </a:solidFill>
                <a:latin typeface="Barlow" pitchFamily="2" charset="0"/>
                <a:ea typeface="Impact" panose="020B0806030902050204" pitchFamily="34" charset="0"/>
                <a:cs typeface="Impact" panose="020B0806030902050204" pitchFamily="34" charset="0"/>
              </a:rPr>
              <a:t>Будущее</a:t>
            </a:r>
            <a:endParaRPr lang="en-US" altLang="en-US" sz="3200" b="0" dirty="0">
              <a:solidFill>
                <a:schemeClr val="bg1"/>
              </a:solidFill>
              <a:latin typeface="Barlow" pitchFamily="2" charset="0"/>
              <a:ea typeface="Impact" panose="020B0806030902050204" pitchFamily="34" charset="0"/>
              <a:cs typeface="Impact" panose="020B0806030902050204" pitchFamily="34" charset="0"/>
            </a:endParaRPr>
          </a:p>
        </p:txBody>
      </p:sp>
      <p:sp>
        <p:nvSpPr>
          <p:cNvPr id="27" name="Pentagon 4">
            <a:extLst>
              <a:ext uri="{FF2B5EF4-FFF2-40B4-BE49-F238E27FC236}">
                <a16:creationId xmlns:a16="http://schemas.microsoft.com/office/drawing/2014/main" id="{A61BD876-51FC-7143-B2A5-810CB8FFDA09}"/>
              </a:ext>
            </a:extLst>
          </p:cNvPr>
          <p:cNvSpPr>
            <a:spLocks noChangeArrowheads="1"/>
          </p:cNvSpPr>
          <p:nvPr/>
        </p:nvSpPr>
        <p:spPr bwMode="auto">
          <a:xfrm>
            <a:off x="997290" y="3169469"/>
            <a:ext cx="2379735" cy="1008062"/>
          </a:xfrm>
          <a:prstGeom prst="homePlate">
            <a:avLst>
              <a:gd name="adj" fmla="val 49997"/>
            </a:avLst>
          </a:prstGeom>
          <a:solidFill>
            <a:schemeClr val="accent1"/>
          </a:solidFill>
          <a:ln>
            <a:noFill/>
          </a:ln>
        </p:spPr>
        <p:txBody>
          <a:bodyPr wrap="square" lIns="0" tIns="0" rIns="0" bIns="0" anchor="ctr">
            <a:spAutoFit/>
          </a:bodyPr>
          <a:lstStyle/>
          <a:p>
            <a:pPr algn="ctr" eaLnBrk="1"/>
            <a:endParaRPr lang="en-US" altLang="en-US"/>
          </a:p>
        </p:txBody>
      </p:sp>
      <p:sp>
        <p:nvSpPr>
          <p:cNvPr id="28" name="TextBox 46">
            <a:extLst>
              <a:ext uri="{FF2B5EF4-FFF2-40B4-BE49-F238E27FC236}">
                <a16:creationId xmlns:a16="http://schemas.microsoft.com/office/drawing/2014/main" id="{1628098C-3394-9443-BE54-2ED3425497F2}"/>
              </a:ext>
            </a:extLst>
          </p:cNvPr>
          <p:cNvSpPr txBox="1">
            <a:spLocks noChangeArrowheads="1"/>
          </p:cNvSpPr>
          <p:nvPr/>
        </p:nvSpPr>
        <p:spPr bwMode="auto">
          <a:xfrm>
            <a:off x="1175382" y="3358015"/>
            <a:ext cx="18838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r>
              <a:rPr lang="ru-RU" altLang="en-US" sz="3200" b="0" dirty="0" smtClean="0">
                <a:solidFill>
                  <a:schemeClr val="bg1"/>
                </a:solidFill>
                <a:latin typeface="Barlow" pitchFamily="2" charset="0"/>
                <a:ea typeface="Impact" panose="020B0806030902050204" pitchFamily="34" charset="0"/>
                <a:cs typeface="Impact" panose="020B0806030902050204" pitchFamily="34" charset="0"/>
              </a:rPr>
              <a:t>Прошлое</a:t>
            </a:r>
            <a:endParaRPr lang="en-US" altLang="en-US" sz="3200" b="0" dirty="0">
              <a:solidFill>
                <a:schemeClr val="bg1"/>
              </a:solidFill>
              <a:latin typeface="Barlow" pitchFamily="2" charset="0"/>
              <a:ea typeface="Impact" panose="020B0806030902050204" pitchFamily="34" charset="0"/>
              <a:cs typeface="Impact" panose="020B0806030902050204" pitchFamily="34" charset="0"/>
            </a:endParaRPr>
          </a:p>
        </p:txBody>
      </p:sp>
      <p:sp>
        <p:nvSpPr>
          <p:cNvPr id="29" name="Oval 64">
            <a:extLst>
              <a:ext uri="{FF2B5EF4-FFF2-40B4-BE49-F238E27FC236}">
                <a16:creationId xmlns:a16="http://schemas.microsoft.com/office/drawing/2014/main" id="{06154EF7-DA78-944C-9CBB-469757A73B01}"/>
              </a:ext>
            </a:extLst>
          </p:cNvPr>
          <p:cNvSpPr>
            <a:spLocks noChangeArrowheads="1"/>
          </p:cNvSpPr>
          <p:nvPr/>
        </p:nvSpPr>
        <p:spPr bwMode="auto">
          <a:xfrm flipV="1">
            <a:off x="4599854" y="3490748"/>
            <a:ext cx="360362" cy="360362"/>
          </a:xfrm>
          <a:prstGeom prst="ellipse">
            <a:avLst/>
          </a:prstGeom>
          <a:solidFill>
            <a:schemeClr val="accent2"/>
          </a:solidFill>
          <a:ln>
            <a:noFill/>
          </a:ln>
        </p:spPr>
        <p:txBody>
          <a:bodyPr lIns="0" tIns="0" rIns="0" bIns="0" anchor="ctr">
            <a:spAutoFit/>
          </a:bodyPr>
          <a:lstStyle/>
          <a:p>
            <a:pPr algn="ctr" eaLnBrk="1"/>
            <a:endParaRPr lang="en-US" altLang="en-US"/>
          </a:p>
        </p:txBody>
      </p:sp>
      <p:sp>
        <p:nvSpPr>
          <p:cNvPr id="31" name="Oval 39">
            <a:extLst>
              <a:ext uri="{FF2B5EF4-FFF2-40B4-BE49-F238E27FC236}">
                <a16:creationId xmlns:a16="http://schemas.microsoft.com/office/drawing/2014/main" id="{2AE9D567-DE1E-474E-9E32-140BD4F42BFA}"/>
              </a:ext>
            </a:extLst>
          </p:cNvPr>
          <p:cNvSpPr/>
          <p:nvPr/>
        </p:nvSpPr>
        <p:spPr bwMode="auto">
          <a:xfrm flipV="1">
            <a:off x="7914161" y="3490081"/>
            <a:ext cx="360363"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sp>
        <p:nvSpPr>
          <p:cNvPr id="33" name="Oval 42">
            <a:extLst>
              <a:ext uri="{FF2B5EF4-FFF2-40B4-BE49-F238E27FC236}">
                <a16:creationId xmlns:a16="http://schemas.microsoft.com/office/drawing/2014/main" id="{2FC858D1-BEA4-DC4C-9342-C3A0D4233952}"/>
              </a:ext>
            </a:extLst>
          </p:cNvPr>
          <p:cNvSpPr/>
          <p:nvPr/>
        </p:nvSpPr>
        <p:spPr bwMode="auto">
          <a:xfrm flipV="1">
            <a:off x="11446668" y="3479383"/>
            <a:ext cx="360362"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sp>
        <p:nvSpPr>
          <p:cNvPr id="35" name="Oval 44">
            <a:extLst>
              <a:ext uri="{FF2B5EF4-FFF2-40B4-BE49-F238E27FC236}">
                <a16:creationId xmlns:a16="http://schemas.microsoft.com/office/drawing/2014/main" id="{9402E987-9E9E-E141-BD72-9700F36D1FF5}"/>
              </a:ext>
            </a:extLst>
          </p:cNvPr>
          <p:cNvSpPr/>
          <p:nvPr/>
        </p:nvSpPr>
        <p:spPr bwMode="auto">
          <a:xfrm flipV="1">
            <a:off x="14935208" y="3490081"/>
            <a:ext cx="360363"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cxnSp>
        <p:nvCxnSpPr>
          <p:cNvPr id="38" name="Straight Connector 47">
            <a:extLst>
              <a:ext uri="{FF2B5EF4-FFF2-40B4-BE49-F238E27FC236}">
                <a16:creationId xmlns:a16="http://schemas.microsoft.com/office/drawing/2014/main" id="{943A1558-9E31-9C40-AD40-3564F109CE1D}"/>
              </a:ext>
            </a:extLst>
          </p:cNvPr>
          <p:cNvCxnSpPr/>
          <p:nvPr/>
        </p:nvCxnSpPr>
        <p:spPr bwMode="auto">
          <a:xfrm>
            <a:off x="4758687" y="3960649"/>
            <a:ext cx="0" cy="1038225"/>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5">
            <a:extLst>
              <a:ext uri="{FF2B5EF4-FFF2-40B4-BE49-F238E27FC236}">
                <a16:creationId xmlns:a16="http://schemas.microsoft.com/office/drawing/2014/main" id="{260FEC69-9AF0-9843-8A24-25AD3B20AD66}"/>
              </a:ext>
            </a:extLst>
          </p:cNvPr>
          <p:cNvCxnSpPr/>
          <p:nvPr/>
        </p:nvCxnSpPr>
        <p:spPr bwMode="auto">
          <a:xfrm>
            <a:off x="8064314" y="3879749"/>
            <a:ext cx="30028" cy="3798522"/>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Connector 60">
            <a:extLst>
              <a:ext uri="{FF2B5EF4-FFF2-40B4-BE49-F238E27FC236}">
                <a16:creationId xmlns:a16="http://schemas.microsoft.com/office/drawing/2014/main" id="{0D07D029-8FDF-FD4C-9D00-BEB0F5B790EA}"/>
              </a:ext>
            </a:extLst>
          </p:cNvPr>
          <p:cNvCxnSpPr/>
          <p:nvPr/>
        </p:nvCxnSpPr>
        <p:spPr bwMode="auto">
          <a:xfrm>
            <a:off x="11626849" y="3962844"/>
            <a:ext cx="0" cy="1039813"/>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TextBox 46">
            <a:extLst>
              <a:ext uri="{FF2B5EF4-FFF2-40B4-BE49-F238E27FC236}">
                <a16:creationId xmlns:a16="http://schemas.microsoft.com/office/drawing/2014/main" id="{0222C774-C856-2942-A133-C98E3735670D}"/>
              </a:ext>
            </a:extLst>
          </p:cNvPr>
          <p:cNvSpPr txBox="1">
            <a:spLocks noChangeArrowheads="1"/>
          </p:cNvSpPr>
          <p:nvPr/>
        </p:nvSpPr>
        <p:spPr bwMode="auto">
          <a:xfrm>
            <a:off x="4332930" y="275097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1984</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76" name="TextBox 46">
            <a:extLst>
              <a:ext uri="{FF2B5EF4-FFF2-40B4-BE49-F238E27FC236}">
                <a16:creationId xmlns:a16="http://schemas.microsoft.com/office/drawing/2014/main" id="{CB7143B7-8571-0F4F-B0A9-E7F3D6B5E327}"/>
              </a:ext>
            </a:extLst>
          </p:cNvPr>
          <p:cNvSpPr txBox="1">
            <a:spLocks noChangeArrowheads="1"/>
          </p:cNvSpPr>
          <p:nvPr/>
        </p:nvSpPr>
        <p:spPr bwMode="auto">
          <a:xfrm>
            <a:off x="7672099" y="2781727"/>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1991</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77" name="TextBox 46">
            <a:extLst>
              <a:ext uri="{FF2B5EF4-FFF2-40B4-BE49-F238E27FC236}">
                <a16:creationId xmlns:a16="http://schemas.microsoft.com/office/drawing/2014/main" id="{3D1ED726-4482-5A43-B564-201EA305EACD}"/>
              </a:ext>
            </a:extLst>
          </p:cNvPr>
          <p:cNvSpPr txBox="1">
            <a:spLocks noChangeArrowheads="1"/>
          </p:cNvSpPr>
          <p:nvPr/>
        </p:nvSpPr>
        <p:spPr bwMode="auto">
          <a:xfrm>
            <a:off x="14684419" y="277870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10</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78" name="TextBox 46">
            <a:extLst>
              <a:ext uri="{FF2B5EF4-FFF2-40B4-BE49-F238E27FC236}">
                <a16:creationId xmlns:a16="http://schemas.microsoft.com/office/drawing/2014/main" id="{E6419067-EB50-C440-9F6E-0060B16CE20A}"/>
              </a:ext>
            </a:extLst>
          </p:cNvPr>
          <p:cNvSpPr txBox="1">
            <a:spLocks noChangeArrowheads="1"/>
          </p:cNvSpPr>
          <p:nvPr/>
        </p:nvSpPr>
        <p:spPr bwMode="auto">
          <a:xfrm>
            <a:off x="11201092" y="2773599"/>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02</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79" name="TextBox 78">
            <a:extLst>
              <a:ext uri="{FF2B5EF4-FFF2-40B4-BE49-F238E27FC236}">
                <a16:creationId xmlns:a16="http://schemas.microsoft.com/office/drawing/2014/main" id="{CCDECFD4-B939-444B-9F5D-592BC73E7D25}"/>
              </a:ext>
            </a:extLst>
          </p:cNvPr>
          <p:cNvSpPr txBox="1">
            <a:spLocks noChangeArrowheads="1"/>
          </p:cNvSpPr>
          <p:nvPr/>
        </p:nvSpPr>
        <p:spPr bwMode="auto">
          <a:xfrm>
            <a:off x="18285648" y="2784297"/>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18</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grpSp>
        <p:nvGrpSpPr>
          <p:cNvPr id="4" name="Группа 3">
            <a:extLst>
              <a:ext uri="{FF2B5EF4-FFF2-40B4-BE49-F238E27FC236}">
                <a16:creationId xmlns:a16="http://schemas.microsoft.com/office/drawing/2014/main" id="{AB5351E5-438A-AB46-8427-285F4B912F92}"/>
              </a:ext>
            </a:extLst>
          </p:cNvPr>
          <p:cNvGrpSpPr/>
          <p:nvPr/>
        </p:nvGrpSpPr>
        <p:grpSpPr>
          <a:xfrm>
            <a:off x="4600916" y="5591207"/>
            <a:ext cx="3984476" cy="1067288"/>
            <a:chOff x="5183188" y="5386249"/>
            <a:chExt cx="3984476" cy="1067288"/>
          </a:xfrm>
        </p:grpSpPr>
        <p:sp>
          <p:nvSpPr>
            <p:cNvPr id="80" name="Text Box 3">
              <a:extLst>
                <a:ext uri="{FF2B5EF4-FFF2-40B4-BE49-F238E27FC236}">
                  <a16:creationId xmlns:a16="http://schemas.microsoft.com/office/drawing/2014/main" id="{832ABB70-AB87-8048-AAA0-10541795FB18}"/>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ru-RU" altLang="x-none" sz="3600" dirty="0" smtClean="0">
                  <a:solidFill>
                    <a:srgbClr val="000000"/>
                  </a:solidFill>
                  <a:latin typeface="Montserrat" pitchFamily="2" charset="0"/>
                  <a:ea typeface="Montserrat Semi" charset="0"/>
                  <a:cs typeface="Montserrat Semi" charset="0"/>
                  <a:sym typeface="Poppins Medium" charset="0"/>
                </a:rPr>
                <a:t>1</a:t>
              </a:r>
              <a:r>
                <a:rPr lang="en-US" altLang="x-none" sz="3600" dirty="0" smtClean="0">
                  <a:solidFill>
                    <a:srgbClr val="000000"/>
                  </a:solidFill>
                  <a:latin typeface="Montserrat" pitchFamily="2" charset="0"/>
                  <a:ea typeface="Montserrat Semi" charset="0"/>
                  <a:cs typeface="Montserrat Semi" charset="0"/>
                  <a:sym typeface="Poppins Medium" charset="0"/>
                </a:rPr>
                <a:t>G</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81" name="Rectangle 1">
              <a:extLst>
                <a:ext uri="{FF2B5EF4-FFF2-40B4-BE49-F238E27FC236}">
                  <a16:creationId xmlns:a16="http://schemas.microsoft.com/office/drawing/2014/main" id="{9C25DEAC-0BB3-5C46-B879-CE0FA11DBEFA}"/>
                </a:ext>
              </a:extLst>
            </p:cNvPr>
            <p:cNvSpPr>
              <a:spLocks noChangeArrowheads="1"/>
            </p:cNvSpPr>
            <p:nvPr/>
          </p:nvSpPr>
          <p:spPr bwMode="auto">
            <a:xfrm>
              <a:off x="5183188" y="6053427"/>
              <a:ext cx="3984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ru-RU" dirty="0" smtClean="0"/>
                <a:t>Первое поколение</a:t>
              </a:r>
            </a:p>
          </p:txBody>
        </p:sp>
      </p:grpSp>
      <p:grpSp>
        <p:nvGrpSpPr>
          <p:cNvPr id="82" name="Группа 81">
            <a:extLst>
              <a:ext uri="{FF2B5EF4-FFF2-40B4-BE49-F238E27FC236}">
                <a16:creationId xmlns:a16="http://schemas.microsoft.com/office/drawing/2014/main" id="{4E6EA6AB-4CBE-6847-9643-BC36472F1F42}"/>
              </a:ext>
            </a:extLst>
          </p:cNvPr>
          <p:cNvGrpSpPr/>
          <p:nvPr/>
        </p:nvGrpSpPr>
        <p:grpSpPr>
          <a:xfrm>
            <a:off x="7672099" y="8156453"/>
            <a:ext cx="3984476" cy="1067288"/>
            <a:chOff x="5183188" y="5386249"/>
            <a:chExt cx="3984476" cy="1067288"/>
          </a:xfrm>
        </p:grpSpPr>
        <p:sp>
          <p:nvSpPr>
            <p:cNvPr id="83" name="Text Box 3">
              <a:extLst>
                <a:ext uri="{FF2B5EF4-FFF2-40B4-BE49-F238E27FC236}">
                  <a16:creationId xmlns:a16="http://schemas.microsoft.com/office/drawing/2014/main" id="{C4C8E5E1-7763-0B41-AE99-775A9D36F084}"/>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600" dirty="0" smtClean="0">
                  <a:solidFill>
                    <a:srgbClr val="000000"/>
                  </a:solidFill>
                  <a:latin typeface="Montserrat" pitchFamily="2" charset="0"/>
                  <a:ea typeface="Montserrat Semi" charset="0"/>
                  <a:cs typeface="Montserrat Semi" charset="0"/>
                  <a:sym typeface="Poppins Medium" charset="0"/>
                </a:rPr>
                <a:t>2G</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84" name="Rectangle 1">
              <a:extLst>
                <a:ext uri="{FF2B5EF4-FFF2-40B4-BE49-F238E27FC236}">
                  <a16:creationId xmlns:a16="http://schemas.microsoft.com/office/drawing/2014/main" id="{7A226543-1D0A-E140-9B7D-A4D4FD0A6765}"/>
                </a:ext>
              </a:extLst>
            </p:cNvPr>
            <p:cNvSpPr>
              <a:spLocks noChangeArrowheads="1"/>
            </p:cNvSpPr>
            <p:nvPr/>
          </p:nvSpPr>
          <p:spPr bwMode="auto">
            <a:xfrm>
              <a:off x="5183188" y="6053427"/>
              <a:ext cx="3984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ru-RU" dirty="0" smtClean="0"/>
                <a:t>Второе поколение</a:t>
              </a:r>
            </a:p>
          </p:txBody>
        </p:sp>
      </p:grpSp>
      <p:grpSp>
        <p:nvGrpSpPr>
          <p:cNvPr id="85" name="Группа 84">
            <a:extLst>
              <a:ext uri="{FF2B5EF4-FFF2-40B4-BE49-F238E27FC236}">
                <a16:creationId xmlns:a16="http://schemas.microsoft.com/office/drawing/2014/main" id="{456959C2-2181-CD49-9CC2-45662D9B0BB2}"/>
              </a:ext>
            </a:extLst>
          </p:cNvPr>
          <p:cNvGrpSpPr/>
          <p:nvPr/>
        </p:nvGrpSpPr>
        <p:grpSpPr>
          <a:xfrm>
            <a:off x="11201092" y="5425200"/>
            <a:ext cx="3984476" cy="1233295"/>
            <a:chOff x="5183188" y="5386249"/>
            <a:chExt cx="3984476" cy="1233295"/>
          </a:xfrm>
        </p:grpSpPr>
        <p:sp>
          <p:nvSpPr>
            <p:cNvPr id="86" name="Text Box 3">
              <a:extLst>
                <a:ext uri="{FF2B5EF4-FFF2-40B4-BE49-F238E27FC236}">
                  <a16:creationId xmlns:a16="http://schemas.microsoft.com/office/drawing/2014/main" id="{ADEA01CB-0D8F-4245-BE78-325B886A9E3F}"/>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600" dirty="0" smtClean="0">
                  <a:solidFill>
                    <a:srgbClr val="000000"/>
                  </a:solidFill>
                  <a:latin typeface="Barlow" pitchFamily="2" charset="0"/>
                  <a:ea typeface="Montserrat Semi" charset="0"/>
                  <a:cs typeface="Montserrat Semi" charset="0"/>
                  <a:sym typeface="Poppins Medium" charset="0"/>
                </a:rPr>
                <a:t>3G</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87" name="Rectangle 1">
              <a:extLst>
                <a:ext uri="{FF2B5EF4-FFF2-40B4-BE49-F238E27FC236}">
                  <a16:creationId xmlns:a16="http://schemas.microsoft.com/office/drawing/2014/main" id="{BA2A6181-8301-EB46-B035-8CBCEB573504}"/>
                </a:ext>
              </a:extLst>
            </p:cNvPr>
            <p:cNvSpPr>
              <a:spLocks noChangeArrowheads="1"/>
            </p:cNvSpPr>
            <p:nvPr/>
          </p:nvSpPr>
          <p:spPr bwMode="auto">
            <a:xfrm>
              <a:off x="5183188" y="6053427"/>
              <a:ext cx="3984476" cy="566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ru-RU" altLang="en-US" dirty="0"/>
                <a:t>Третье поколение</a:t>
              </a:r>
              <a:endParaRPr lang="en-US" altLang="en-US" dirty="0"/>
            </a:p>
          </p:txBody>
        </p:sp>
      </p:grpSp>
      <p:grpSp>
        <p:nvGrpSpPr>
          <p:cNvPr id="88" name="Группа 87">
            <a:extLst>
              <a:ext uri="{FF2B5EF4-FFF2-40B4-BE49-F238E27FC236}">
                <a16:creationId xmlns:a16="http://schemas.microsoft.com/office/drawing/2014/main" id="{C69BA411-2106-6D4B-A590-E4111F8F56D7}"/>
              </a:ext>
            </a:extLst>
          </p:cNvPr>
          <p:cNvGrpSpPr/>
          <p:nvPr/>
        </p:nvGrpSpPr>
        <p:grpSpPr>
          <a:xfrm>
            <a:off x="14681513" y="8160144"/>
            <a:ext cx="3984476" cy="1067288"/>
            <a:chOff x="5183188" y="5386249"/>
            <a:chExt cx="3984476" cy="1067288"/>
          </a:xfrm>
        </p:grpSpPr>
        <p:sp>
          <p:nvSpPr>
            <p:cNvPr id="89" name="Text Box 3">
              <a:extLst>
                <a:ext uri="{FF2B5EF4-FFF2-40B4-BE49-F238E27FC236}">
                  <a16:creationId xmlns:a16="http://schemas.microsoft.com/office/drawing/2014/main" id="{D16D5634-B88B-224F-9B5C-462E2635456E}"/>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600" dirty="0" smtClean="0">
                  <a:solidFill>
                    <a:srgbClr val="000000"/>
                  </a:solidFill>
                  <a:latin typeface="Barlow" pitchFamily="2" charset="0"/>
                  <a:ea typeface="Montserrat Semi" charset="0"/>
                  <a:cs typeface="Montserrat Semi" charset="0"/>
                  <a:sym typeface="Poppins Medium" charset="0"/>
                </a:rPr>
                <a:t>4G</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90" name="Rectangle 1">
              <a:extLst>
                <a:ext uri="{FF2B5EF4-FFF2-40B4-BE49-F238E27FC236}">
                  <a16:creationId xmlns:a16="http://schemas.microsoft.com/office/drawing/2014/main" id="{070C99B3-428D-2D43-986F-F9E2957DE87F}"/>
                </a:ext>
              </a:extLst>
            </p:cNvPr>
            <p:cNvSpPr>
              <a:spLocks noChangeArrowheads="1"/>
            </p:cNvSpPr>
            <p:nvPr/>
          </p:nvSpPr>
          <p:spPr bwMode="auto">
            <a:xfrm>
              <a:off x="5183188" y="6053427"/>
              <a:ext cx="3984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ru-RU" dirty="0" smtClean="0"/>
                <a:t>Четвертое поколение</a:t>
              </a:r>
            </a:p>
          </p:txBody>
        </p:sp>
      </p:grpSp>
      <p:sp>
        <p:nvSpPr>
          <p:cNvPr id="40" name="Oval 43">
            <a:extLst>
              <a:ext uri="{FF2B5EF4-FFF2-40B4-BE49-F238E27FC236}">
                <a16:creationId xmlns:a16="http://schemas.microsoft.com/office/drawing/2014/main" id="{AE1B1C68-7DEA-5845-A5BE-2A899D5641F9}"/>
              </a:ext>
            </a:extLst>
          </p:cNvPr>
          <p:cNvSpPr/>
          <p:nvPr/>
        </p:nvSpPr>
        <p:spPr bwMode="auto">
          <a:xfrm flipV="1">
            <a:off x="18531225" y="3490081"/>
            <a:ext cx="360362"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cxnSp>
        <p:nvCxnSpPr>
          <p:cNvPr id="45" name="Straight Connector 60">
            <a:extLst>
              <a:ext uri="{FF2B5EF4-FFF2-40B4-BE49-F238E27FC236}">
                <a16:creationId xmlns:a16="http://schemas.microsoft.com/office/drawing/2014/main" id="{0D07D029-8FDF-FD4C-9D00-BEB0F5B790EA}"/>
              </a:ext>
            </a:extLst>
          </p:cNvPr>
          <p:cNvCxnSpPr/>
          <p:nvPr/>
        </p:nvCxnSpPr>
        <p:spPr bwMode="auto">
          <a:xfrm>
            <a:off x="15111620" y="3966960"/>
            <a:ext cx="27994" cy="3648291"/>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1" name="Группа 50">
            <a:extLst>
              <a:ext uri="{FF2B5EF4-FFF2-40B4-BE49-F238E27FC236}">
                <a16:creationId xmlns:a16="http://schemas.microsoft.com/office/drawing/2014/main" id="{456959C2-2181-CD49-9CC2-45662D9B0BB2}"/>
              </a:ext>
            </a:extLst>
          </p:cNvPr>
          <p:cNvGrpSpPr/>
          <p:nvPr/>
        </p:nvGrpSpPr>
        <p:grpSpPr>
          <a:xfrm>
            <a:off x="18285770" y="5454384"/>
            <a:ext cx="3984476" cy="1313509"/>
            <a:chOff x="5183188" y="5386249"/>
            <a:chExt cx="3984476" cy="1313509"/>
          </a:xfrm>
        </p:grpSpPr>
        <p:sp>
          <p:nvSpPr>
            <p:cNvPr id="53" name="Text Box 3">
              <a:extLst>
                <a:ext uri="{FF2B5EF4-FFF2-40B4-BE49-F238E27FC236}">
                  <a16:creationId xmlns:a16="http://schemas.microsoft.com/office/drawing/2014/main" id="{ADEA01CB-0D8F-4245-BE78-325B886A9E3F}"/>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600" dirty="0" smtClean="0">
                  <a:solidFill>
                    <a:srgbClr val="000000"/>
                  </a:solidFill>
                  <a:latin typeface="Barlow" pitchFamily="2" charset="0"/>
                  <a:ea typeface="Montserrat Semi" charset="0"/>
                  <a:cs typeface="Montserrat Semi" charset="0"/>
                  <a:sym typeface="Poppins Medium" charset="0"/>
                </a:rPr>
                <a:t>5G</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54" name="Rectangle 1">
              <a:extLst>
                <a:ext uri="{FF2B5EF4-FFF2-40B4-BE49-F238E27FC236}">
                  <a16:creationId xmlns:a16="http://schemas.microsoft.com/office/drawing/2014/main" id="{BA2A6181-8301-EB46-B035-8CBCEB573504}"/>
                </a:ext>
              </a:extLst>
            </p:cNvPr>
            <p:cNvSpPr>
              <a:spLocks noChangeArrowheads="1"/>
            </p:cNvSpPr>
            <p:nvPr/>
          </p:nvSpPr>
          <p:spPr bwMode="auto">
            <a:xfrm>
              <a:off x="5183188" y="6053427"/>
              <a:ext cx="39844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ru-RU" dirty="0" smtClean="0"/>
                <a:t>Пятое поколение</a:t>
              </a:r>
              <a:r>
                <a:rPr lang="ru-RU" dirty="0"/>
                <a:t> </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cxnSp>
        <p:nvCxnSpPr>
          <p:cNvPr id="58" name="Straight Connector 60">
            <a:extLst>
              <a:ext uri="{FF2B5EF4-FFF2-40B4-BE49-F238E27FC236}">
                <a16:creationId xmlns:a16="http://schemas.microsoft.com/office/drawing/2014/main" id="{0D07D029-8FDF-FD4C-9D00-BEB0F5B790EA}"/>
              </a:ext>
            </a:extLst>
          </p:cNvPr>
          <p:cNvCxnSpPr/>
          <p:nvPr/>
        </p:nvCxnSpPr>
        <p:spPr bwMode="auto">
          <a:xfrm>
            <a:off x="18719904" y="3966960"/>
            <a:ext cx="0" cy="1039813"/>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71</a:t>
            </a:fld>
            <a:endParaRPr lang="x-none" altLang="x-none"/>
          </a:p>
        </p:txBody>
      </p:sp>
    </p:spTree>
    <p:extLst>
      <p:ext uri="{BB962C8B-B14F-4D97-AF65-F5344CB8AC3E}">
        <p14:creationId xmlns:p14="http://schemas.microsoft.com/office/powerpoint/2010/main" val="15085909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12083271"/>
            <a:chOff x="1534816" y="2262875"/>
            <a:chExt cx="9792890" cy="12083271"/>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Мобильные сети</a:t>
              </a:r>
            </a:p>
            <a:p>
              <a:pPr eaLnBrk="1">
                <a:defRPr/>
              </a:pPr>
              <a:r>
                <a:rPr lang="ru-RU" altLang="x-none" sz="8800" dirty="0">
                  <a:solidFill>
                    <a:schemeClr val="bg1"/>
                  </a:solidFill>
                  <a:latin typeface="Barlow Light" pitchFamily="2" charset="0"/>
                  <a:ea typeface="Montserrat Semi" charset="0"/>
                  <a:cs typeface="Montserrat Semi" charset="0"/>
                  <a:sym typeface="Poppins Medium" charset="0"/>
                </a:rPr>
                <a:t>1</a:t>
              </a:r>
              <a:r>
                <a:rPr lang="en-US" altLang="x-none" sz="8800" dirty="0" smtClean="0">
                  <a:solidFill>
                    <a:schemeClr val="bg1"/>
                  </a:solidFill>
                  <a:latin typeface="Barlow Light" pitchFamily="2" charset="0"/>
                  <a:ea typeface="Montserrat Semi" charset="0"/>
                  <a:cs typeface="Montserrat Semi" charset="0"/>
                  <a:sym typeface="Poppins Medium" charset="0"/>
                </a:rPr>
                <a:t>G</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740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1</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G (1-G</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первое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поколение беспроводных телефонных технологий и мобильных телекоммуникаций. Это аналоговые телекоммуникационные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стандарты,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которые были введены в 1980-х, а в начале 90-х были вытеснены более совершенной цифровой технологией 2G. Основным различием между системам 1G и 2G является то, что сети 1G используют аналоговую модуляцию радиосигналов, в то время как сети 2G является цифровыми, что позволяло, среди прочего, шифровать разговоры и посылать СМС.</a:t>
              </a:r>
              <a:endPar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Основными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стандартами аналоговой мобильной связи стали AMPS (усовершенствованная подвижная телефонная служба), TACS (тотальная система доступа к связи) и NMT (северный мобильный телефон</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Были и другие стандарты аналоговой мобильной связи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С-450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 Германии и Португалии, RTMS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(радиотелефонная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мобильная система) в Италии,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Radiocom</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2000 во Франции</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	</a:t>
              </a: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a:t>
                </a:r>
                <a:r>
                  <a:rPr lang="en-US" altLang="x-none" sz="1800" b="1" spc="300" dirty="0">
                    <a:solidFill>
                      <a:schemeClr val="bg1"/>
                    </a:solidFill>
                    <a:latin typeface="Barlow" pitchFamily="2" charset="0"/>
                    <a:ea typeface="Montserrat" charset="0"/>
                    <a:cs typeface="Montserrat" charset="0"/>
                    <a:sym typeface="Poppins SemiBold" charset="0"/>
                  </a:rPr>
                  <a:t>W</a:t>
                </a:r>
                <a:r>
                  <a:rPr lang="en-US" altLang="x-none" sz="1800" b="1" spc="300" dirty="0" smtClean="0">
                    <a:solidFill>
                      <a:schemeClr val="bg1"/>
                    </a:solidFill>
                    <a:latin typeface="Barlow" pitchFamily="2" charset="0"/>
                    <a:ea typeface="Montserrat" charset="0"/>
                    <a:cs typeface="Montserrat" charset="0"/>
                    <a:sym typeface="Poppins SemiBold" charset="0"/>
                  </a:rPr>
                  <a:t>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72</a:t>
            </a:fld>
            <a:endParaRPr lang="x-none" altLang="x-none"/>
          </a:p>
        </p:txBody>
      </p:sp>
    </p:spTree>
    <p:extLst>
      <p:ext uri="{BB962C8B-B14F-4D97-AF65-F5344CB8AC3E}">
        <p14:creationId xmlns:p14="http://schemas.microsoft.com/office/powerpoint/2010/main" val="7507583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848465526"/>
              </p:ext>
            </p:extLst>
          </p:nvPr>
        </p:nvGraphicFramePr>
        <p:xfrm>
          <a:off x="1750838" y="1385388"/>
          <a:ext cx="20794837" cy="10848113"/>
        </p:xfrm>
        <a:graphic>
          <a:graphicData uri="http://schemas.openxmlformats.org/drawingml/2006/table">
            <a:tbl>
              <a:tblPr firstRow="1" bandRow="1">
                <a:tableStyleId>{5C22544A-7EE6-4342-B048-85BDC9FD1C3A}</a:tableStyleId>
              </a:tblPr>
              <a:tblGrid>
                <a:gridCol w="3826713">
                  <a:extLst>
                    <a:ext uri="{9D8B030D-6E8A-4147-A177-3AD203B41FA5}">
                      <a16:colId xmlns:a16="http://schemas.microsoft.com/office/drawing/2014/main" val="2643445222"/>
                    </a:ext>
                  </a:extLst>
                </a:gridCol>
                <a:gridCol w="2114669">
                  <a:extLst>
                    <a:ext uri="{9D8B030D-6E8A-4147-A177-3AD203B41FA5}">
                      <a16:colId xmlns:a16="http://schemas.microsoft.com/office/drawing/2014/main" val="304545383"/>
                    </a:ext>
                  </a:extLst>
                </a:gridCol>
                <a:gridCol w="2970691">
                  <a:extLst>
                    <a:ext uri="{9D8B030D-6E8A-4147-A177-3AD203B41FA5}">
                      <a16:colId xmlns:a16="http://schemas.microsoft.com/office/drawing/2014/main" val="3209630263"/>
                    </a:ext>
                  </a:extLst>
                </a:gridCol>
                <a:gridCol w="2970691">
                  <a:extLst>
                    <a:ext uri="{9D8B030D-6E8A-4147-A177-3AD203B41FA5}">
                      <a16:colId xmlns:a16="http://schemas.microsoft.com/office/drawing/2014/main" val="193923009"/>
                    </a:ext>
                  </a:extLst>
                </a:gridCol>
                <a:gridCol w="2970691">
                  <a:extLst>
                    <a:ext uri="{9D8B030D-6E8A-4147-A177-3AD203B41FA5}">
                      <a16:colId xmlns:a16="http://schemas.microsoft.com/office/drawing/2014/main" val="1133602440"/>
                    </a:ext>
                  </a:extLst>
                </a:gridCol>
                <a:gridCol w="2970691">
                  <a:extLst>
                    <a:ext uri="{9D8B030D-6E8A-4147-A177-3AD203B41FA5}">
                      <a16:colId xmlns:a16="http://schemas.microsoft.com/office/drawing/2014/main" val="1817108293"/>
                    </a:ext>
                  </a:extLst>
                </a:gridCol>
                <a:gridCol w="2970691">
                  <a:extLst>
                    <a:ext uri="{9D8B030D-6E8A-4147-A177-3AD203B41FA5}">
                      <a16:colId xmlns:a16="http://schemas.microsoft.com/office/drawing/2014/main" val="842971367"/>
                    </a:ext>
                  </a:extLst>
                </a:gridCol>
              </a:tblGrid>
              <a:tr h="1614816">
                <a:tc>
                  <a:txBody>
                    <a:bodyPr/>
                    <a:lstStyle/>
                    <a:p>
                      <a:pPr algn="ctr"/>
                      <a:r>
                        <a:rPr lang="ru-RU" sz="2000" dirty="0" smtClean="0">
                          <a:solidFill>
                            <a:schemeClr val="bg1"/>
                          </a:solidFill>
                        </a:rPr>
                        <a:t>Характеристика</a:t>
                      </a:r>
                      <a:endParaRPr lang="ru-RU" sz="2000" dirty="0">
                        <a:solidFill>
                          <a:schemeClr val="bg1"/>
                        </a:solidFill>
                      </a:endParaRPr>
                    </a:p>
                  </a:txBody>
                  <a:tcPr anchor="ctr"/>
                </a:tc>
                <a:tc>
                  <a:txBody>
                    <a:bodyPr/>
                    <a:lstStyle/>
                    <a:p>
                      <a:pPr marL="0" algn="ctr" defTabSz="914400" rtl="0" eaLnBrk="1" latinLnBrk="0" hangingPunct="1"/>
                      <a:endParaRPr lang="ru-RU" sz="2000" b="1" kern="1200" dirty="0" smtClean="0">
                        <a:solidFill>
                          <a:schemeClr val="bg1"/>
                        </a:solidFill>
                        <a:latin typeface="+mn-lt"/>
                        <a:ea typeface="+mn-ea"/>
                        <a:cs typeface="+mn-cs"/>
                      </a:endParaRPr>
                    </a:p>
                    <a:p>
                      <a:pPr marL="0" algn="ctr" defTabSz="914400" rtl="0" eaLnBrk="1" latinLnBrk="0" hangingPunct="1"/>
                      <a:endParaRPr lang="ru-RU" sz="2000" b="1" kern="1200" dirty="0" smtClean="0">
                        <a:solidFill>
                          <a:schemeClr val="bg1"/>
                        </a:solidFill>
                        <a:latin typeface="+mn-lt"/>
                        <a:ea typeface="+mn-ea"/>
                        <a:cs typeface="+mn-cs"/>
                      </a:endParaRPr>
                    </a:p>
                    <a:p>
                      <a:pPr marL="0" algn="ctr" defTabSz="914400" rtl="0" eaLnBrk="1" latinLnBrk="0" hangingPunct="1"/>
                      <a:r>
                        <a:rPr lang="en-US" sz="2000" b="1" kern="1200" dirty="0" smtClean="0">
                          <a:solidFill>
                            <a:schemeClr val="bg1"/>
                          </a:solidFill>
                          <a:latin typeface="+mn-lt"/>
                          <a:ea typeface="+mn-ea"/>
                          <a:cs typeface="+mn-cs"/>
                        </a:rPr>
                        <a:t>AMPS</a:t>
                      </a:r>
                    </a:p>
                    <a:p>
                      <a:pPr marL="0" algn="ctr" defTabSz="914400" rtl="0" eaLnBrk="1" latinLnBrk="0" hangingPunct="1"/>
                      <a:endParaRPr lang="ru-RU" sz="2000" b="1" kern="1200" dirty="0" smtClean="0">
                        <a:solidFill>
                          <a:schemeClr val="bg1"/>
                        </a:solidFill>
                        <a:latin typeface="+mn-lt"/>
                        <a:ea typeface="+mn-ea"/>
                        <a:cs typeface="+mn-cs"/>
                      </a:endParaRPr>
                    </a:p>
                    <a:p>
                      <a:pPr marL="0" algn="ctr" defTabSz="914400" rtl="0" eaLnBrk="1" latinLnBrk="0" hangingPunct="1"/>
                      <a:endParaRPr lang="ru-RU" sz="2000" b="1" kern="1200" dirty="0">
                        <a:solidFill>
                          <a:schemeClr val="bg1"/>
                        </a:solidFill>
                        <a:latin typeface="+mn-lt"/>
                        <a:ea typeface="+mn-ea"/>
                        <a:cs typeface="+mn-cs"/>
                      </a:endParaRPr>
                    </a:p>
                  </a:txBody>
                  <a:tcPr anchor="ctr"/>
                </a:tc>
                <a:tc>
                  <a:txBody>
                    <a:bodyPr/>
                    <a:lstStyle/>
                    <a:p>
                      <a:pPr algn="ctr"/>
                      <a:r>
                        <a:rPr lang="en-US" sz="2000" b="1" kern="1200" dirty="0" smtClean="0">
                          <a:solidFill>
                            <a:schemeClr val="bg1"/>
                          </a:solidFill>
                          <a:latin typeface="+mn-lt"/>
                          <a:ea typeface="+mn-ea"/>
                          <a:cs typeface="+mn-cs"/>
                        </a:rPr>
                        <a:t>TACS</a:t>
                      </a:r>
                    </a:p>
                  </a:txBody>
                  <a:tcPr anchor="ctr"/>
                </a:tc>
                <a:tc>
                  <a:txBody>
                    <a:bodyPr/>
                    <a:lstStyle/>
                    <a:p>
                      <a:pPr algn="ctr"/>
                      <a:r>
                        <a:rPr lang="en-US" sz="2000" b="1" kern="1200" dirty="0" smtClean="0">
                          <a:solidFill>
                            <a:schemeClr val="bg1"/>
                          </a:solidFill>
                          <a:latin typeface="+mn-lt"/>
                          <a:ea typeface="+mn-ea"/>
                          <a:cs typeface="+mn-cs"/>
                        </a:rPr>
                        <a:t>NMT-450</a:t>
                      </a:r>
                    </a:p>
                  </a:txBody>
                  <a:tcPr anchor="ctr"/>
                </a:tc>
                <a:tc>
                  <a:txBody>
                    <a:bodyPr/>
                    <a:lstStyle/>
                    <a:p>
                      <a:pPr algn="ctr"/>
                      <a:r>
                        <a:rPr lang="en-US" sz="2000" b="1" kern="1200" dirty="0" smtClean="0">
                          <a:solidFill>
                            <a:schemeClr val="bg1"/>
                          </a:solidFill>
                          <a:latin typeface="+mn-lt"/>
                          <a:ea typeface="+mn-ea"/>
                          <a:cs typeface="+mn-cs"/>
                        </a:rPr>
                        <a:t>NMT-900</a:t>
                      </a:r>
                    </a:p>
                  </a:txBody>
                  <a:tcPr anchor="ctr"/>
                </a:tc>
                <a:tc>
                  <a:txBody>
                    <a:bodyPr/>
                    <a:lstStyle/>
                    <a:p>
                      <a:pPr algn="ctr"/>
                      <a:r>
                        <a:rPr lang="en-US" sz="2000" b="1" kern="1200" dirty="0" err="1" smtClean="0">
                          <a:solidFill>
                            <a:schemeClr val="bg1"/>
                          </a:solidFill>
                          <a:latin typeface="+mn-lt"/>
                          <a:ea typeface="+mn-ea"/>
                          <a:cs typeface="+mn-cs"/>
                        </a:rPr>
                        <a:t>Radiocom</a:t>
                      </a:r>
                      <a:r>
                        <a:rPr lang="en-US" sz="2000" b="1" kern="1200" dirty="0" smtClean="0">
                          <a:solidFill>
                            <a:schemeClr val="bg1"/>
                          </a:solidFill>
                          <a:latin typeface="+mn-lt"/>
                          <a:ea typeface="+mn-ea"/>
                          <a:cs typeface="+mn-cs"/>
                        </a:rPr>
                        <a:t> 2000</a:t>
                      </a:r>
                      <a:endParaRPr lang="en-US" sz="2000" b="1" kern="1200" dirty="0">
                        <a:solidFill>
                          <a:schemeClr val="bg1"/>
                        </a:solidFill>
                        <a:latin typeface="+mn-lt"/>
                        <a:ea typeface="+mn-ea"/>
                        <a:cs typeface="+mn-cs"/>
                      </a:endParaRPr>
                    </a:p>
                  </a:txBody>
                  <a:tcPr anchor="ctr"/>
                </a:tc>
                <a:tc>
                  <a:txBody>
                    <a:bodyPr/>
                    <a:lstStyle/>
                    <a:p>
                      <a:pPr algn="ctr"/>
                      <a:r>
                        <a:rPr lang="en-US" sz="2000" b="1" kern="1200" dirty="0" smtClean="0">
                          <a:solidFill>
                            <a:schemeClr val="bg1"/>
                          </a:solidFill>
                          <a:latin typeface="+mn-lt"/>
                          <a:ea typeface="+mn-ea"/>
                          <a:cs typeface="+mn-cs"/>
                        </a:rPr>
                        <a:t>NTT</a:t>
                      </a:r>
                    </a:p>
                  </a:txBody>
                  <a:tcPr anchor="ctr"/>
                </a:tc>
                <a:extLst>
                  <a:ext uri="{0D108BD9-81ED-4DB2-BD59-A6C34878D82A}">
                    <a16:rowId xmlns:a16="http://schemas.microsoft.com/office/drawing/2014/main" val="1804340334"/>
                  </a:ext>
                </a:extLst>
              </a:tr>
              <a:tr h="1393677">
                <a:tc>
                  <a:txBody>
                    <a:bodyPr/>
                    <a:lstStyle/>
                    <a:p>
                      <a:pPr marL="0" algn="ctr" defTabSz="914400" rtl="0" eaLnBrk="1" latinLnBrk="0" hangingPunct="1"/>
                      <a:r>
                        <a:rPr lang="ru-RU" sz="2000" kern="1200" dirty="0" smtClean="0">
                          <a:solidFill>
                            <a:schemeClr val="bg1"/>
                          </a:solidFill>
                          <a:latin typeface="+mn-lt"/>
                          <a:ea typeface="+mn-ea"/>
                          <a:cs typeface="+mn-cs"/>
                        </a:rPr>
                        <a:t>Диапазон частот, МГц</a:t>
                      </a:r>
                      <a:endParaRPr lang="ru-RU" sz="2000" kern="1200" dirty="0">
                        <a:solidFill>
                          <a:schemeClr val="bg1"/>
                        </a:solidFill>
                        <a:latin typeface="+mn-lt"/>
                        <a:ea typeface="+mn-ea"/>
                        <a:cs typeface="+mn-cs"/>
                      </a:endParaRPr>
                    </a:p>
                  </a:txBody>
                  <a:tcPr anchor="ctr"/>
                </a:tc>
                <a:tc>
                  <a:txBody>
                    <a:bodyPr/>
                    <a:lstStyle/>
                    <a:p>
                      <a:pPr algn="ctr"/>
                      <a:r>
                        <a:rPr lang="ru-RU" sz="2000" dirty="0" smtClean="0"/>
                        <a:t>825-845</a:t>
                      </a:r>
                    </a:p>
                    <a:p>
                      <a:pPr algn="ctr"/>
                      <a:r>
                        <a:rPr lang="ru-RU" sz="2000" dirty="0" smtClean="0"/>
                        <a:t>870-890</a:t>
                      </a:r>
                    </a:p>
                  </a:txBody>
                  <a:tcPr anchor="ctr"/>
                </a:tc>
                <a:tc>
                  <a:txBody>
                    <a:bodyPr/>
                    <a:lstStyle/>
                    <a:p>
                      <a:pPr marL="0" algn="ctr" defTabSz="914400" rtl="0" eaLnBrk="1" latinLnBrk="0" hangingPunct="1"/>
                      <a:r>
                        <a:rPr lang="ru-RU" sz="2000" kern="1200" dirty="0">
                          <a:solidFill>
                            <a:schemeClr val="dk1"/>
                          </a:solidFill>
                          <a:latin typeface="+mn-lt"/>
                          <a:ea typeface="+mn-ea"/>
                          <a:cs typeface="+mn-cs"/>
                        </a:rPr>
                        <a:t>935-950</a:t>
                      </a:r>
                    </a:p>
                    <a:p>
                      <a:pPr marL="0" algn="ctr" defTabSz="914400" rtl="0" eaLnBrk="1" latinLnBrk="0" hangingPunct="1"/>
                      <a:r>
                        <a:rPr lang="ru-RU" sz="2000" kern="1200" dirty="0">
                          <a:solidFill>
                            <a:schemeClr val="dk1"/>
                          </a:solidFill>
                          <a:latin typeface="+mn-lt"/>
                          <a:ea typeface="+mn-ea"/>
                          <a:cs typeface="+mn-cs"/>
                        </a:rPr>
                        <a:t>(917-933)</a:t>
                      </a:r>
                    </a:p>
                    <a:p>
                      <a:pPr marL="0" algn="ctr" defTabSz="914400" rtl="0" eaLnBrk="1" latinLnBrk="0" hangingPunct="1"/>
                      <a:r>
                        <a:rPr lang="ru-RU" sz="2000" kern="1200" dirty="0">
                          <a:solidFill>
                            <a:schemeClr val="dk1"/>
                          </a:solidFill>
                          <a:latin typeface="+mn-lt"/>
                          <a:ea typeface="+mn-ea"/>
                          <a:cs typeface="+mn-cs"/>
                        </a:rPr>
                        <a:t>890-905</a:t>
                      </a:r>
                    </a:p>
                    <a:p>
                      <a:pPr marL="0" algn="ctr" defTabSz="914400" rtl="0" eaLnBrk="1" latinLnBrk="0" hangingPunct="1"/>
                      <a:r>
                        <a:rPr lang="ru-RU" sz="2000" kern="1200" dirty="0">
                          <a:solidFill>
                            <a:schemeClr val="dk1"/>
                          </a:solidFill>
                          <a:latin typeface="+mn-lt"/>
                          <a:ea typeface="+mn-ea"/>
                          <a:cs typeface="+mn-cs"/>
                        </a:rPr>
                        <a:t>(872-888)</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453-457,5</a:t>
                      </a:r>
                    </a:p>
                    <a:p>
                      <a:pPr marL="0" algn="ctr" defTabSz="914400" rtl="0" eaLnBrk="1" latinLnBrk="0" hangingPunct="1"/>
                      <a:r>
                        <a:rPr lang="ru-RU" sz="2000" kern="1200" dirty="0">
                          <a:solidFill>
                            <a:schemeClr val="dk1"/>
                          </a:solidFill>
                          <a:latin typeface="+mn-lt"/>
                          <a:ea typeface="+mn-ea"/>
                          <a:cs typeface="+mn-cs"/>
                        </a:rPr>
                        <a:t>463-467,5</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935-960</a:t>
                      </a:r>
                    </a:p>
                    <a:p>
                      <a:pPr marL="0" algn="ctr" defTabSz="914400" rtl="0" eaLnBrk="1" latinLnBrk="0" hangingPunct="1"/>
                      <a:r>
                        <a:rPr lang="ru-RU" sz="2000" kern="1200" dirty="0">
                          <a:solidFill>
                            <a:schemeClr val="dk1"/>
                          </a:solidFill>
                          <a:latin typeface="+mn-lt"/>
                          <a:ea typeface="+mn-ea"/>
                          <a:cs typeface="+mn-cs"/>
                        </a:rPr>
                        <a:t>890-915</a:t>
                      </a:r>
                    </a:p>
                  </a:txBody>
                  <a:tcPr marL="0" marR="0" marT="0" marB="0" anchor="ctr" anchorCtr="1"/>
                </a:tc>
                <a:tc>
                  <a:txBody>
                    <a:bodyPr/>
                    <a:lstStyle/>
                    <a:p>
                      <a:pPr marL="0" algn="ctr" defTabSz="914400" rtl="0" eaLnBrk="1" latinLnBrk="0" hangingPunct="1"/>
                      <a:r>
                        <a:rPr lang="ru-RU" sz="2000" kern="1200" dirty="0" smtClean="0">
                          <a:solidFill>
                            <a:schemeClr val="dk1"/>
                          </a:solidFill>
                          <a:latin typeface="+mn-lt"/>
                          <a:ea typeface="+mn-ea"/>
                          <a:cs typeface="+mn-cs"/>
                        </a:rPr>
                        <a:t>424.8-427.9</a:t>
                      </a:r>
                    </a:p>
                    <a:p>
                      <a:pPr marL="0" algn="ctr" defTabSz="914400" rtl="0" eaLnBrk="1" latinLnBrk="0" hangingPunct="1"/>
                      <a:r>
                        <a:rPr lang="ru-RU" sz="2000" kern="1200" dirty="0" smtClean="0">
                          <a:solidFill>
                            <a:schemeClr val="dk1"/>
                          </a:solidFill>
                          <a:latin typeface="+mn-lt"/>
                          <a:ea typeface="+mn-ea"/>
                          <a:cs typeface="+mn-cs"/>
                        </a:rPr>
                        <a:t>418.8-421.9</a:t>
                      </a:r>
                      <a:endParaRPr lang="ru-RU" sz="2000" kern="1200" dirty="0">
                        <a:solidFill>
                          <a:schemeClr val="dk1"/>
                        </a:solidFill>
                        <a:latin typeface="+mn-lt"/>
                        <a:ea typeface="+mn-ea"/>
                        <a:cs typeface="+mn-cs"/>
                      </a:endParaRPr>
                    </a:p>
                  </a:txBody>
                  <a:tcPr marL="0" marR="0" marT="0" marB="0" anchor="ctr" anchorCtr="1"/>
                </a:tc>
                <a:tc>
                  <a:txBody>
                    <a:bodyPr/>
                    <a:lstStyle/>
                    <a:p>
                      <a:pPr marL="0" algn="ctr" defTabSz="914400" rtl="0" eaLnBrk="1" latinLnBrk="0" hangingPunct="1"/>
                      <a:r>
                        <a:rPr lang="ru-RU" sz="2000" kern="1200" dirty="0" smtClean="0">
                          <a:solidFill>
                            <a:schemeClr val="dk1"/>
                          </a:solidFill>
                          <a:latin typeface="+mn-lt"/>
                          <a:ea typeface="+mn-ea"/>
                          <a:cs typeface="+mn-cs"/>
                        </a:rPr>
                        <a:t>925-940</a:t>
                      </a:r>
                    </a:p>
                    <a:p>
                      <a:pPr marL="0" algn="ctr" defTabSz="914400" rtl="0" eaLnBrk="1" latinLnBrk="0" hangingPunct="1"/>
                      <a:r>
                        <a:rPr lang="ru-RU" sz="2000" kern="1200" dirty="0" smtClean="0">
                          <a:solidFill>
                            <a:schemeClr val="dk1"/>
                          </a:solidFill>
                          <a:latin typeface="+mn-lt"/>
                          <a:ea typeface="+mn-ea"/>
                          <a:cs typeface="+mn-cs"/>
                        </a:rPr>
                        <a:t>870-885</a:t>
                      </a:r>
                      <a:endParaRPr lang="ru-RU" sz="2000" kern="1200" dirty="0">
                        <a:solidFill>
                          <a:schemeClr val="dk1"/>
                        </a:solidFill>
                        <a:latin typeface="+mn-lt"/>
                        <a:ea typeface="+mn-ea"/>
                        <a:cs typeface="+mn-cs"/>
                      </a:endParaRPr>
                    </a:p>
                  </a:txBody>
                  <a:tcPr marL="0" marR="0" marT="0" marB="0" anchor="ctr" anchorCtr="1"/>
                </a:tc>
                <a:extLst>
                  <a:ext uri="{0D108BD9-81ED-4DB2-BD59-A6C34878D82A}">
                    <a16:rowId xmlns:a16="http://schemas.microsoft.com/office/drawing/2014/main" val="2971216410"/>
                  </a:ext>
                </a:extLst>
              </a:tr>
              <a:tr h="1393677">
                <a:tc>
                  <a:txBody>
                    <a:bodyPr/>
                    <a:lstStyle/>
                    <a:p>
                      <a:pPr marL="0" algn="ctr" defTabSz="914400" rtl="0" eaLnBrk="1" latinLnBrk="0" hangingPunct="1"/>
                      <a:r>
                        <a:rPr lang="ru-RU" sz="2000" kern="1200" dirty="0" smtClean="0">
                          <a:solidFill>
                            <a:schemeClr val="bg1"/>
                          </a:solidFill>
                          <a:latin typeface="+mn-lt"/>
                          <a:ea typeface="+mn-ea"/>
                          <a:cs typeface="+mn-cs"/>
                        </a:rPr>
                        <a:t>Радиус </a:t>
                      </a:r>
                      <a:r>
                        <a:rPr lang="ru-RU" sz="2000" kern="1200" dirty="0" err="1" smtClean="0">
                          <a:solidFill>
                            <a:schemeClr val="bg1"/>
                          </a:solidFill>
                          <a:latin typeface="+mn-lt"/>
                          <a:ea typeface="+mn-ea"/>
                          <a:cs typeface="+mn-cs"/>
                        </a:rPr>
                        <a:t>соты,км</a:t>
                      </a:r>
                      <a:endParaRPr lang="ru-RU" sz="2000" kern="1200" dirty="0" smtClean="0">
                        <a:solidFill>
                          <a:schemeClr val="bg1"/>
                        </a:solidFill>
                        <a:latin typeface="+mn-lt"/>
                        <a:ea typeface="+mn-ea"/>
                        <a:cs typeface="+mn-cs"/>
                      </a:endParaRPr>
                    </a:p>
                  </a:txBody>
                  <a:tcPr anchor="ctr"/>
                </a:tc>
                <a:tc>
                  <a:txBody>
                    <a:bodyPr/>
                    <a:lstStyle/>
                    <a:p>
                      <a:pPr algn="ctr"/>
                      <a:r>
                        <a:rPr lang="ru-RU" sz="2000" kern="1200" dirty="0">
                          <a:solidFill>
                            <a:schemeClr val="dk1"/>
                          </a:solidFill>
                          <a:latin typeface="+mn-lt"/>
                          <a:ea typeface="+mn-ea"/>
                          <a:cs typeface="+mn-cs"/>
                        </a:rPr>
                        <a:t>2-20</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2-20</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2-45</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0,5-20</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5-20</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5-10</a:t>
                      </a:r>
                    </a:p>
                  </a:txBody>
                  <a:tcPr marL="0" marR="0" marT="0" marB="0" anchor="ctr" anchorCtr="1"/>
                </a:tc>
                <a:extLst>
                  <a:ext uri="{0D108BD9-81ED-4DB2-BD59-A6C34878D82A}">
                    <a16:rowId xmlns:a16="http://schemas.microsoft.com/office/drawing/2014/main" val="2533280093"/>
                  </a:ext>
                </a:extLst>
              </a:tr>
              <a:tr h="1907676">
                <a:tc>
                  <a:txBody>
                    <a:bodyPr/>
                    <a:lstStyle/>
                    <a:p>
                      <a:pPr marL="0" algn="ctr" defTabSz="914400" rtl="0" eaLnBrk="1" latinLnBrk="0" hangingPunct="1"/>
                      <a:r>
                        <a:rPr lang="ru-RU" sz="2000" kern="1200" dirty="0" smtClean="0">
                          <a:solidFill>
                            <a:schemeClr val="bg1"/>
                          </a:solidFill>
                          <a:latin typeface="+mn-lt"/>
                          <a:ea typeface="+mn-ea"/>
                          <a:cs typeface="+mn-cs"/>
                        </a:rPr>
                        <a:t>Мощность передатчика БС, Вт</a:t>
                      </a:r>
                    </a:p>
                  </a:txBody>
                  <a:tcPr anchor="ctr"/>
                </a:tc>
                <a:tc>
                  <a:txBody>
                    <a:bodyPr/>
                    <a:lstStyle/>
                    <a:p>
                      <a:pPr algn="ctr"/>
                      <a:r>
                        <a:rPr lang="ru-RU" sz="2000" kern="1200" dirty="0">
                          <a:solidFill>
                            <a:schemeClr val="dk1"/>
                          </a:solidFill>
                          <a:latin typeface="+mn-lt"/>
                          <a:ea typeface="+mn-ea"/>
                          <a:cs typeface="+mn-cs"/>
                        </a:rPr>
                        <a:t>45</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50</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25</a:t>
                      </a:r>
                    </a:p>
                  </a:txBody>
                  <a:tcPr marL="0" marR="0" marT="0" marB="0" anchor="ctr" anchorCtr="1"/>
                </a:tc>
                <a:extLst>
                  <a:ext uri="{0D108BD9-81ED-4DB2-BD59-A6C34878D82A}">
                    <a16:rowId xmlns:a16="http://schemas.microsoft.com/office/drawing/2014/main" val="4125084978"/>
                  </a:ext>
                </a:extLst>
              </a:tr>
              <a:tr h="1547738">
                <a:tc>
                  <a:txBody>
                    <a:bodyPr/>
                    <a:lstStyle/>
                    <a:p>
                      <a:pPr marL="0" algn="ctr" defTabSz="914400" rtl="0" eaLnBrk="1" latinLnBrk="0" hangingPunct="1"/>
                      <a:r>
                        <a:rPr lang="ru-RU" sz="2000" kern="1200" dirty="0" smtClean="0">
                          <a:solidFill>
                            <a:schemeClr val="bg1"/>
                          </a:solidFill>
                          <a:latin typeface="+mn-lt"/>
                          <a:ea typeface="+mn-ea"/>
                          <a:cs typeface="+mn-cs"/>
                        </a:rPr>
                        <a:t>Ширина полосы частот канала, кГц</a:t>
                      </a:r>
                    </a:p>
                  </a:txBody>
                  <a:tcPr anchor="ctr"/>
                </a:tc>
                <a:tc>
                  <a:txBody>
                    <a:bodyPr/>
                    <a:lstStyle/>
                    <a:p>
                      <a:pPr algn="ctr"/>
                      <a:r>
                        <a:rPr lang="ru-RU" sz="2000" kern="1200" dirty="0">
                          <a:solidFill>
                            <a:schemeClr val="dk1"/>
                          </a:solidFill>
                          <a:latin typeface="+mn-lt"/>
                          <a:ea typeface="+mn-ea"/>
                          <a:cs typeface="+mn-cs"/>
                        </a:rPr>
                        <a:t>30 (12,5)</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25</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25</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25/12,5</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12,5</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25</a:t>
                      </a:r>
                    </a:p>
                  </a:txBody>
                  <a:tcPr marL="0" marR="0" marT="0" marB="0" anchor="ctr" anchorCtr="1"/>
                </a:tc>
                <a:extLst>
                  <a:ext uri="{0D108BD9-81ED-4DB2-BD59-A6C34878D82A}">
                    <a16:rowId xmlns:a16="http://schemas.microsoft.com/office/drawing/2014/main" val="3443278247"/>
                  </a:ext>
                </a:extLst>
              </a:tr>
              <a:tr h="1596228">
                <a:tc>
                  <a:txBody>
                    <a:bodyPr/>
                    <a:lstStyle/>
                    <a:p>
                      <a:pPr marL="0" algn="ctr" defTabSz="914400" rtl="0" eaLnBrk="1" latinLnBrk="0" hangingPunct="1"/>
                      <a:r>
                        <a:rPr lang="ru-RU" sz="2000" kern="1200" dirty="0" smtClean="0">
                          <a:solidFill>
                            <a:schemeClr val="bg1"/>
                          </a:solidFill>
                          <a:latin typeface="+mn-lt"/>
                          <a:ea typeface="+mn-ea"/>
                          <a:cs typeface="+mn-cs"/>
                        </a:rPr>
                        <a:t>Время переключения на границе соты, </a:t>
                      </a:r>
                      <a:r>
                        <a:rPr lang="ru-RU" sz="2000" kern="1200" dirty="0" err="1" smtClean="0">
                          <a:solidFill>
                            <a:schemeClr val="bg1"/>
                          </a:solidFill>
                          <a:latin typeface="+mn-lt"/>
                          <a:ea typeface="+mn-ea"/>
                          <a:cs typeface="+mn-cs"/>
                        </a:rPr>
                        <a:t>мс</a:t>
                      </a:r>
                      <a:endParaRPr lang="ru-RU" sz="2000" kern="1200" dirty="0" smtClean="0">
                        <a:solidFill>
                          <a:schemeClr val="bg1"/>
                        </a:solidFill>
                        <a:latin typeface="+mn-lt"/>
                        <a:ea typeface="+mn-ea"/>
                        <a:cs typeface="+mn-cs"/>
                      </a:endParaRPr>
                    </a:p>
                  </a:txBody>
                  <a:tcPr anchor="ctr"/>
                </a:tc>
                <a:tc>
                  <a:txBody>
                    <a:bodyPr/>
                    <a:lstStyle/>
                    <a:p>
                      <a:pPr algn="ctr"/>
                      <a:r>
                        <a:rPr lang="ru-RU" sz="2000" kern="1200" dirty="0">
                          <a:solidFill>
                            <a:schemeClr val="dk1"/>
                          </a:solidFill>
                          <a:latin typeface="+mn-lt"/>
                          <a:ea typeface="+mn-ea"/>
                          <a:cs typeface="+mn-cs"/>
                        </a:rPr>
                        <a:t>250</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290</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1250</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270</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800</a:t>
                      </a:r>
                    </a:p>
                  </a:txBody>
                  <a:tcPr marL="0" marR="0" marT="0" marB="0" anchor="ctr" anchorCtr="1"/>
                </a:tc>
                <a:extLst>
                  <a:ext uri="{0D108BD9-81ED-4DB2-BD59-A6C34878D82A}">
                    <a16:rowId xmlns:a16="http://schemas.microsoft.com/office/drawing/2014/main" val="2074448619"/>
                  </a:ext>
                </a:extLst>
              </a:tr>
              <a:tr h="1393677">
                <a:tc>
                  <a:txBody>
                    <a:bodyPr/>
                    <a:lstStyle/>
                    <a:p>
                      <a:pPr marL="0" algn="ctr" defTabSz="914400" rtl="0" eaLnBrk="1" latinLnBrk="0" hangingPunct="1"/>
                      <a:r>
                        <a:rPr lang="ru-RU" sz="2000" kern="1200" dirty="0" smtClean="0">
                          <a:solidFill>
                            <a:schemeClr val="bg1"/>
                          </a:solidFill>
                          <a:latin typeface="+mn-lt"/>
                          <a:ea typeface="+mn-ea"/>
                          <a:cs typeface="+mn-cs"/>
                        </a:rPr>
                        <a:t>Минимальное отношение сигнал\шум, дБ</a:t>
                      </a:r>
                    </a:p>
                  </a:txBody>
                  <a:tcPr anchor="ctr"/>
                </a:tc>
                <a:tc>
                  <a:txBody>
                    <a:bodyPr/>
                    <a:lstStyle/>
                    <a:p>
                      <a:pPr algn="ctr"/>
                      <a:r>
                        <a:rPr lang="ru-RU" sz="2000" kern="1200" dirty="0">
                          <a:solidFill>
                            <a:schemeClr val="dk1"/>
                          </a:solidFill>
                          <a:latin typeface="+mn-lt"/>
                          <a:ea typeface="+mn-ea"/>
                          <a:cs typeface="+mn-cs"/>
                        </a:rPr>
                        <a:t>10 (6,5)</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10</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15</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15</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a:t>
                      </a:r>
                    </a:p>
                  </a:txBody>
                  <a:tcPr marL="0" marR="0" marT="0" marB="0" anchor="ctr" anchorCtr="1"/>
                </a:tc>
                <a:tc>
                  <a:txBody>
                    <a:bodyPr/>
                    <a:lstStyle/>
                    <a:p>
                      <a:pPr marL="0" algn="ctr" defTabSz="914400" rtl="0" eaLnBrk="1" latinLnBrk="0" hangingPunct="1"/>
                      <a:r>
                        <a:rPr lang="ru-RU" sz="2000" kern="1200" dirty="0">
                          <a:solidFill>
                            <a:schemeClr val="dk1"/>
                          </a:solidFill>
                          <a:latin typeface="+mn-lt"/>
                          <a:ea typeface="+mn-ea"/>
                          <a:cs typeface="+mn-cs"/>
                        </a:rPr>
                        <a:t>15</a:t>
                      </a:r>
                    </a:p>
                  </a:txBody>
                  <a:tcPr marL="0" marR="0" marT="0" marB="0" anchor="ctr" anchorCtr="1"/>
                </a:tc>
                <a:extLst>
                  <a:ext uri="{0D108BD9-81ED-4DB2-BD59-A6C34878D82A}">
                    <a16:rowId xmlns:a16="http://schemas.microsoft.com/office/drawing/2014/main" val="1604946328"/>
                  </a:ext>
                </a:extLst>
              </a:tr>
            </a:tbl>
          </a:graphicData>
        </a:graphic>
      </p:graphicFrame>
    </p:spTree>
    <p:extLst>
      <p:ext uri="{BB962C8B-B14F-4D97-AF65-F5344CB8AC3E}">
        <p14:creationId xmlns:p14="http://schemas.microsoft.com/office/powerpoint/2010/main" val="41596050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11473874"/>
            <a:chOff x="1534816" y="2262875"/>
            <a:chExt cx="9792890" cy="11473874"/>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Мобильные сети</a:t>
              </a:r>
            </a:p>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2</a:t>
              </a:r>
              <a:r>
                <a:rPr lang="en-US" altLang="x-none" sz="8800" dirty="0" smtClean="0">
                  <a:solidFill>
                    <a:schemeClr val="bg1"/>
                  </a:solidFill>
                  <a:latin typeface="Barlow Light" pitchFamily="2" charset="0"/>
                  <a:ea typeface="Montserrat Semi" charset="0"/>
                  <a:cs typeface="Montserrat Semi" charset="0"/>
                  <a:sym typeface="Poppins Medium" charset="0"/>
                </a:rPr>
                <a:t>G</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6795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2G (2-G)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аббревиатура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для обозначения второго поколения беспроводной телефонной технологии</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Тремя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основными преимуществами сетей 2G по сравнению с предшественниками было то, что телефонные разговоры были зашифрованы с помощью цифрового шифрования; система 2G была значительно более эффективной; представила услуги передачи данных, начиная с текстовых сообщений СМС. Технология 2G позволила различным мобильным сетям предоставлять услуги, такие, как текстовые сообщения, сообщения с изображениями и ММС (мультимедийные сообщения). Технология 2G достаточно безопасна как для отправителя, так и для получателя. Все текстовые сообщения зашифрованы в цифровой вид. Это цифровое шифрование передаёт данные таким образом, что только тот приёмник, которому они предназначены, может получить их и прочитать.</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a:t>
                </a:r>
                <a:r>
                  <a:rPr lang="en-US" altLang="x-none" sz="1800" b="1" spc="300" dirty="0">
                    <a:solidFill>
                      <a:schemeClr val="bg1"/>
                    </a:solidFill>
                    <a:latin typeface="Barlow" pitchFamily="2" charset="0"/>
                    <a:ea typeface="Montserrat" charset="0"/>
                    <a:cs typeface="Montserrat" charset="0"/>
                    <a:sym typeface="Poppins SemiBold" charset="0"/>
                  </a:rPr>
                  <a:t>W</a:t>
                </a:r>
                <a:r>
                  <a:rPr lang="en-US" altLang="x-none" sz="1800" b="1" spc="300" dirty="0" smtClean="0">
                    <a:solidFill>
                      <a:schemeClr val="bg1"/>
                    </a:solidFill>
                    <a:latin typeface="Barlow" pitchFamily="2" charset="0"/>
                    <a:ea typeface="Montserrat" charset="0"/>
                    <a:cs typeface="Montserrat" charset="0"/>
                    <a:sym typeface="Poppins SemiBold" charset="0"/>
                  </a:rPr>
                  <a:t>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74</a:t>
            </a:fld>
            <a:endParaRPr lang="x-none" altLang="x-none"/>
          </a:p>
        </p:txBody>
      </p:sp>
    </p:spTree>
    <p:extLst>
      <p:ext uri="{BB962C8B-B14F-4D97-AF65-F5344CB8AC3E}">
        <p14:creationId xmlns:p14="http://schemas.microsoft.com/office/powerpoint/2010/main" val="15233920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64A5D7EA-CB4A-C24C-AB88-3C3BB0A6CC99}"/>
              </a:ext>
            </a:extLst>
          </p:cNvPr>
          <p:cNvGrpSpPr/>
          <p:nvPr/>
        </p:nvGrpSpPr>
        <p:grpSpPr>
          <a:xfrm>
            <a:off x="555409" y="438484"/>
            <a:ext cx="12602548" cy="7418947"/>
            <a:chOff x="1534816" y="2262875"/>
            <a:chExt cx="9907005" cy="7418947"/>
          </a:xfrm>
        </p:grpSpPr>
        <p:sp>
          <p:nvSpPr>
            <p:cNvPr id="9" name="Rectangle 1">
              <a:extLst>
                <a:ext uri="{FF2B5EF4-FFF2-40B4-BE49-F238E27FC236}">
                  <a16:creationId xmlns:a16="http://schemas.microsoft.com/office/drawing/2014/main" id="{4EAFDFA3-338E-454F-B4FB-0500CD9FA186}"/>
                </a:ext>
              </a:extLst>
            </p:cNvPr>
            <p:cNvSpPr>
              <a:spLocks noChangeArrowheads="1"/>
            </p:cNvSpPr>
            <p:nvPr/>
          </p:nvSpPr>
          <p:spPr bwMode="auto">
            <a:xfrm>
              <a:off x="2604208" y="4193140"/>
              <a:ext cx="8837613" cy="548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Растущая потребность пользователей мобильной связи в использовании Интернет с мобильных устройств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стала основным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толчком для появления сетей, поколения 2,5G, которые стали переходными между 2G и 3G. Сети 2,5G используют те же стандарты мобильной связи, что и сети 2G, но к имеющимся возможностям добавилась поддержка технологий пакетной передачи данных – GPRS (пакетная радиосвязь общего пользования), EDGE (повышенная скорость передачи для развития GSM) в сетях GSM. Использование пакетной передачи данных позволило увеличить скорость обмена информацией при работе с сетью Интернет с мобильного устройств до 384 кбит/с, вместо 9,6 кбит/с у 2G-сетей.</a:t>
              </a:r>
            </a:p>
          </p:txBody>
        </p:sp>
        <p:grpSp>
          <p:nvGrpSpPr>
            <p:cNvPr id="10" name="Группа 9">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1"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2"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WWAN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Tree>
    <p:extLst>
      <p:ext uri="{BB962C8B-B14F-4D97-AF65-F5344CB8AC3E}">
        <p14:creationId xmlns:p14="http://schemas.microsoft.com/office/powerpoint/2010/main" val="7154601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12083271"/>
            <a:chOff x="1534816" y="2262875"/>
            <a:chExt cx="9792890" cy="12083271"/>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Структура кадра</a:t>
              </a:r>
              <a:endParaRPr lang="en-US" altLang="x-none" sz="8800" dirty="0" smtClean="0">
                <a:solidFill>
                  <a:schemeClr val="bg1"/>
                </a:solidFill>
                <a:latin typeface="Barlow Light" pitchFamily="2" charset="0"/>
                <a:ea typeface="Montserrat Semi" charset="0"/>
                <a:cs typeface="Montserrat Semi" charset="0"/>
                <a:sym typeface="Poppins Medium" charset="0"/>
              </a:endParaRPr>
            </a:p>
            <a:p>
              <a:pPr eaLnBrk="1">
                <a:defRPr/>
              </a:pPr>
              <a:r>
                <a:rPr lang="en-US" altLang="x-none" sz="8800" dirty="0" smtClean="0">
                  <a:solidFill>
                    <a:schemeClr val="bg1"/>
                  </a:solidFill>
                  <a:latin typeface="Barlow Light" pitchFamily="2" charset="0"/>
                  <a:ea typeface="Montserrat Semi" charset="0"/>
                  <a:cs typeface="Montserrat Semi" charset="0"/>
                  <a:sym typeface="Poppins Medium" charset="0"/>
                </a:rPr>
                <a:t>2G</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740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Канал, переносящий информацию (канал трафика, или логический канал), определится номером несущей частоты и номером одного из 8 временных положений. Информация переносится в виде коротких пакетов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burst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объединенных в кадры</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Каналы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трафика (TCH) используются для доставки данных и речи</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Мультикадр</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трафика содержит 26 кадров временного доступа (TDMA), каждый из которых состоит из 8 пакетов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burst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трафика. Длительность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мультикадра</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трафика — 120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мс</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Поэтому длительность кадров временного доступа 120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мс</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 26 = 4,615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мс</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а длительность временного положения (слота) трафика равна 120/(26 x 8)=15/26=0,577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мкс</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Из 26 кадров 24 используются для трафика, один (12-й кадр) </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как низкоскоростной выделенный канал управления (SACCH </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Slow</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Associated</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Control</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Channel</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 один (25-й) в настоящее время не используется</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WWAN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76</a:t>
            </a:fld>
            <a:endParaRPr lang="x-none" altLang="x-none"/>
          </a:p>
        </p:txBody>
      </p:sp>
    </p:spTree>
    <p:extLst>
      <p:ext uri="{BB962C8B-B14F-4D97-AF65-F5344CB8AC3E}">
        <p14:creationId xmlns:p14="http://schemas.microsoft.com/office/powerpoint/2010/main" val="15560037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id="{A56DDA2A-F086-F04D-A3CF-60192435CD41}"/>
              </a:ext>
            </a:extLst>
          </p:cNvPr>
          <p:cNvSpPr>
            <a:spLocks noChangeArrowheads="1"/>
          </p:cNvSpPr>
          <p:nvPr/>
        </p:nvSpPr>
        <p:spPr bwMode="auto">
          <a:xfrm>
            <a:off x="2001127" y="7578080"/>
            <a:ext cx="20488017"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80000"/>
              </a:lnSpc>
            </a:pP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Данные передаются в пакетах, которые помещены в слоты. Общее число бит в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мультикадре</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трафика равно 156,25 бит x 8 x 26 = 32500 бит. Пакет содержит</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два поля данных по 57 бит, т. е. в одном пакете содержится объем информации 114 бит;</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поле обучающей последовательности. Эта последовательность используется для оценки характеристик радиоканала. Она представляет собой набор заранее заданных знаков, по искажению которых определяют качество радиоканала;</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"хвостовые биты"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tail</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bits</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располагающиеся по краям одного блока и указывающие его границы. Они защищают информацию при сдвиге слота;</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однобитовые поля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представляют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собой флажки, которые указывают тип информации. Пакет может использоваться как для передачи трафика, так и для передачи кадров управления</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pic>
        <p:nvPicPr>
          <p:cNvPr id="6" name="Рисунок 5"/>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4855157" y="72168"/>
            <a:ext cx="14673685" cy="6065962"/>
          </a:xfrm>
        </p:spPr>
      </p:pic>
    </p:spTree>
    <p:extLst>
      <p:ext uri="{BB962C8B-B14F-4D97-AF65-F5344CB8AC3E}">
        <p14:creationId xmlns:p14="http://schemas.microsoft.com/office/powerpoint/2010/main" val="31177506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1996052387"/>
              </p:ext>
            </p:extLst>
          </p:nvPr>
        </p:nvGraphicFramePr>
        <p:xfrm>
          <a:off x="1750837" y="1385388"/>
          <a:ext cx="20794837" cy="10848760"/>
        </p:xfrm>
        <a:graphic>
          <a:graphicData uri="http://schemas.openxmlformats.org/drawingml/2006/table">
            <a:tbl>
              <a:tblPr firstRow="1" bandRow="1">
                <a:tableStyleId>{5C22544A-7EE6-4342-B048-85BDC9FD1C3A}</a:tableStyleId>
              </a:tblPr>
              <a:tblGrid>
                <a:gridCol w="5357399">
                  <a:extLst>
                    <a:ext uri="{9D8B030D-6E8A-4147-A177-3AD203B41FA5}">
                      <a16:colId xmlns:a16="http://schemas.microsoft.com/office/drawing/2014/main" val="2643445222"/>
                    </a:ext>
                  </a:extLst>
                </a:gridCol>
                <a:gridCol w="2960537">
                  <a:extLst>
                    <a:ext uri="{9D8B030D-6E8A-4147-A177-3AD203B41FA5}">
                      <a16:colId xmlns:a16="http://schemas.microsoft.com/office/drawing/2014/main" val="304545383"/>
                    </a:ext>
                  </a:extLst>
                </a:gridCol>
                <a:gridCol w="4158967">
                  <a:extLst>
                    <a:ext uri="{9D8B030D-6E8A-4147-A177-3AD203B41FA5}">
                      <a16:colId xmlns:a16="http://schemas.microsoft.com/office/drawing/2014/main" val="3209630263"/>
                    </a:ext>
                  </a:extLst>
                </a:gridCol>
                <a:gridCol w="4158967">
                  <a:extLst>
                    <a:ext uri="{9D8B030D-6E8A-4147-A177-3AD203B41FA5}">
                      <a16:colId xmlns:a16="http://schemas.microsoft.com/office/drawing/2014/main" val="193923009"/>
                    </a:ext>
                  </a:extLst>
                </a:gridCol>
                <a:gridCol w="4158967">
                  <a:extLst>
                    <a:ext uri="{9D8B030D-6E8A-4147-A177-3AD203B41FA5}">
                      <a16:colId xmlns:a16="http://schemas.microsoft.com/office/drawing/2014/main" val="1133602440"/>
                    </a:ext>
                  </a:extLst>
                </a:gridCol>
              </a:tblGrid>
              <a:tr h="983133">
                <a:tc>
                  <a:txBody>
                    <a:bodyPr/>
                    <a:lstStyle/>
                    <a:p>
                      <a:pPr marL="0" algn="ctr" defTabSz="914400" rtl="0" eaLnBrk="1" latinLnBrk="0" hangingPunct="1"/>
                      <a:endParaRPr lang="ru-RU" sz="2000" b="1" kern="1200" dirty="0" smtClean="0">
                        <a:solidFill>
                          <a:schemeClr val="bg1"/>
                        </a:solidFill>
                        <a:latin typeface="+mn-lt"/>
                        <a:ea typeface="+mn-ea"/>
                        <a:cs typeface="+mn-cs"/>
                      </a:endParaRPr>
                    </a:p>
                    <a:p>
                      <a:pPr marL="0" algn="ctr" defTabSz="914400" rtl="0" eaLnBrk="1" latinLnBrk="0" hangingPunct="1"/>
                      <a:r>
                        <a:rPr lang="ru-RU" sz="2000" b="1" kern="1200" dirty="0" smtClean="0">
                          <a:solidFill>
                            <a:schemeClr val="bg1"/>
                          </a:solidFill>
                          <a:latin typeface="+mn-lt"/>
                          <a:ea typeface="+mn-ea"/>
                          <a:cs typeface="+mn-cs"/>
                        </a:rPr>
                        <a:t>Характеристика</a:t>
                      </a:r>
                      <a:endParaRPr lang="ru-RU" sz="2000" b="1" kern="1200" dirty="0">
                        <a:solidFill>
                          <a:schemeClr val="bg1"/>
                        </a:solidFill>
                        <a:latin typeface="+mn-lt"/>
                        <a:ea typeface="+mn-ea"/>
                        <a:cs typeface="+mn-cs"/>
                      </a:endParaRPr>
                    </a:p>
                  </a:txBody>
                  <a:tcPr/>
                </a:tc>
                <a:tc>
                  <a:txBody>
                    <a:bodyPr/>
                    <a:lstStyle/>
                    <a:p>
                      <a:pPr marL="0" algn="ctr" defTabSz="914400" rtl="0" eaLnBrk="1" latinLnBrk="0" hangingPunct="1"/>
                      <a:endParaRPr lang="ru-RU" sz="2000" b="1" kern="1200" dirty="0" smtClean="0">
                        <a:solidFill>
                          <a:schemeClr val="bg1"/>
                        </a:solidFill>
                        <a:latin typeface="+mn-lt"/>
                        <a:ea typeface="+mn-ea"/>
                        <a:cs typeface="+mn-cs"/>
                      </a:endParaRPr>
                    </a:p>
                    <a:p>
                      <a:pPr marL="0" algn="ctr" defTabSz="914400" rtl="0" eaLnBrk="1" latinLnBrk="0" hangingPunct="1"/>
                      <a:r>
                        <a:rPr lang="en-US" sz="2000" b="1" kern="1200" dirty="0" smtClean="0">
                          <a:solidFill>
                            <a:schemeClr val="bg1"/>
                          </a:solidFill>
                          <a:latin typeface="+mn-lt"/>
                          <a:ea typeface="+mn-ea"/>
                          <a:cs typeface="+mn-cs"/>
                        </a:rPr>
                        <a:t>GSM</a:t>
                      </a:r>
                      <a:endParaRPr lang="ru-RU" sz="2000" b="1" kern="1200" dirty="0">
                        <a:solidFill>
                          <a:schemeClr val="bg1"/>
                        </a:solidFill>
                        <a:latin typeface="+mn-lt"/>
                        <a:ea typeface="+mn-ea"/>
                        <a:cs typeface="+mn-cs"/>
                      </a:endParaRPr>
                    </a:p>
                  </a:txBody>
                  <a:tcPr/>
                </a:tc>
                <a:tc>
                  <a:txBody>
                    <a:bodyPr/>
                    <a:lstStyle/>
                    <a:p>
                      <a:pPr marL="0" algn="ctr" defTabSz="914400" rtl="0" eaLnBrk="1" latinLnBrk="0" hangingPunct="1"/>
                      <a:endParaRPr lang="ru-RU" sz="2000" b="1" kern="1200" dirty="0" smtClean="0">
                        <a:solidFill>
                          <a:schemeClr val="bg1"/>
                        </a:solidFill>
                        <a:latin typeface="+mn-lt"/>
                        <a:ea typeface="+mn-ea"/>
                        <a:cs typeface="+mn-cs"/>
                      </a:endParaRPr>
                    </a:p>
                    <a:p>
                      <a:pPr marL="0" algn="ctr" defTabSz="914400" rtl="0" eaLnBrk="1" latinLnBrk="0" hangingPunct="1"/>
                      <a:r>
                        <a:rPr lang="en-US" sz="2000" b="1" kern="1200" dirty="0" smtClean="0">
                          <a:solidFill>
                            <a:schemeClr val="bg1"/>
                          </a:solidFill>
                          <a:latin typeface="+mn-lt"/>
                          <a:ea typeface="+mn-ea"/>
                          <a:cs typeface="+mn-cs"/>
                        </a:rPr>
                        <a:t>D-AMPS</a:t>
                      </a:r>
                      <a:endParaRPr lang="ru-RU" sz="2000" b="1" kern="1200" dirty="0">
                        <a:solidFill>
                          <a:schemeClr val="bg1"/>
                        </a:solidFill>
                        <a:latin typeface="+mn-lt"/>
                        <a:ea typeface="+mn-ea"/>
                        <a:cs typeface="+mn-cs"/>
                      </a:endParaRPr>
                    </a:p>
                  </a:txBody>
                  <a:tcPr/>
                </a:tc>
                <a:tc>
                  <a:txBody>
                    <a:bodyPr/>
                    <a:lstStyle/>
                    <a:p>
                      <a:pPr marL="0" algn="ctr" defTabSz="914400" rtl="0" eaLnBrk="1" latinLnBrk="0" hangingPunct="1"/>
                      <a:endParaRPr lang="ru-RU" sz="2000" b="1" kern="1200" dirty="0" smtClean="0">
                        <a:solidFill>
                          <a:schemeClr val="bg1"/>
                        </a:solidFill>
                        <a:latin typeface="+mn-lt"/>
                        <a:ea typeface="+mn-ea"/>
                        <a:cs typeface="+mn-cs"/>
                      </a:endParaRPr>
                    </a:p>
                    <a:p>
                      <a:pPr marL="0" algn="ctr" defTabSz="914400" rtl="0" eaLnBrk="1" latinLnBrk="0" hangingPunct="1"/>
                      <a:r>
                        <a:rPr lang="en-US" sz="2000" b="1" kern="1200" dirty="0" smtClean="0">
                          <a:solidFill>
                            <a:schemeClr val="bg1"/>
                          </a:solidFill>
                          <a:latin typeface="+mn-lt"/>
                          <a:ea typeface="+mn-ea"/>
                          <a:cs typeface="+mn-cs"/>
                        </a:rPr>
                        <a:t>JDC</a:t>
                      </a:r>
                      <a:endParaRPr lang="ru-RU" sz="2000" b="1" kern="1200" dirty="0">
                        <a:solidFill>
                          <a:schemeClr val="bg1"/>
                        </a:solidFill>
                        <a:latin typeface="+mn-lt"/>
                        <a:ea typeface="+mn-ea"/>
                        <a:cs typeface="+mn-cs"/>
                      </a:endParaRPr>
                    </a:p>
                  </a:txBody>
                  <a:tcPr/>
                </a:tc>
                <a:tc>
                  <a:txBody>
                    <a:bodyPr/>
                    <a:lstStyle/>
                    <a:p>
                      <a:pPr marL="0" algn="ctr" defTabSz="914400" rtl="0" eaLnBrk="1" latinLnBrk="0" hangingPunct="1"/>
                      <a:endParaRPr lang="ru-RU" sz="2000" b="1" kern="1200" dirty="0" smtClean="0">
                        <a:solidFill>
                          <a:schemeClr val="bg1"/>
                        </a:solidFill>
                        <a:latin typeface="+mn-lt"/>
                        <a:ea typeface="+mn-ea"/>
                        <a:cs typeface="+mn-cs"/>
                      </a:endParaRPr>
                    </a:p>
                    <a:p>
                      <a:pPr marL="0" algn="ctr" defTabSz="914400" rtl="0" eaLnBrk="1" latinLnBrk="0" hangingPunct="1"/>
                      <a:r>
                        <a:rPr lang="en-US" sz="2000" b="1" kern="1200" dirty="0" smtClean="0">
                          <a:solidFill>
                            <a:schemeClr val="bg1"/>
                          </a:solidFill>
                          <a:latin typeface="+mn-lt"/>
                          <a:ea typeface="+mn-ea"/>
                          <a:cs typeface="+mn-cs"/>
                        </a:rPr>
                        <a:t>CDMA</a:t>
                      </a:r>
                      <a:endParaRPr lang="ru-RU" sz="2000" b="1" kern="1200" dirty="0">
                        <a:solidFill>
                          <a:schemeClr val="bg1"/>
                        </a:solidFill>
                        <a:latin typeface="+mn-lt"/>
                        <a:ea typeface="+mn-ea"/>
                        <a:cs typeface="+mn-cs"/>
                      </a:endParaRPr>
                    </a:p>
                  </a:txBody>
                  <a:tcPr/>
                </a:tc>
                <a:extLst>
                  <a:ext uri="{0D108BD9-81ED-4DB2-BD59-A6C34878D82A}">
                    <a16:rowId xmlns:a16="http://schemas.microsoft.com/office/drawing/2014/main" val="1804340334"/>
                  </a:ext>
                </a:extLst>
              </a:tr>
              <a:tr h="850706">
                <a:tc>
                  <a:txBody>
                    <a:bodyPr/>
                    <a:lstStyle/>
                    <a:p>
                      <a:pPr marL="0" algn="ctr" defTabSz="914400" rtl="0" eaLnBrk="1" latinLnBrk="0" hangingPunct="1"/>
                      <a:r>
                        <a:rPr lang="ru-RU" sz="2000" kern="1200" dirty="0">
                          <a:solidFill>
                            <a:schemeClr val="bg1"/>
                          </a:solidFill>
                          <a:latin typeface="+mn-lt"/>
                          <a:ea typeface="+mn-ea"/>
                          <a:cs typeface="+mn-cs"/>
                        </a:rPr>
                        <a:t>Метод доступа</a:t>
                      </a:r>
                    </a:p>
                  </a:txBody>
                  <a:tcPr/>
                </a:tc>
                <a:tc>
                  <a:txBody>
                    <a:bodyPr/>
                    <a:lstStyle/>
                    <a:p>
                      <a:pPr marL="0" algn="ctr" defTabSz="914400" rtl="0" eaLnBrk="1" latinLnBrk="0" hangingPunct="1"/>
                      <a:r>
                        <a:rPr lang="en-US" sz="2000" kern="1200" dirty="0">
                          <a:solidFill>
                            <a:schemeClr val="bg1"/>
                          </a:solidFill>
                          <a:latin typeface="+mn-lt"/>
                          <a:ea typeface="+mn-ea"/>
                          <a:cs typeface="+mn-cs"/>
                        </a:rPr>
                        <a:t>TDMA</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TDMA</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TDMA</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CDMA</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2971216410"/>
                  </a:ext>
                </a:extLst>
              </a:tr>
              <a:tr h="850706">
                <a:tc>
                  <a:txBody>
                    <a:bodyPr/>
                    <a:lstStyle/>
                    <a:p>
                      <a:pPr marL="0" algn="ctr" defTabSz="914400" rtl="0" eaLnBrk="1" latinLnBrk="0" hangingPunct="1"/>
                      <a:r>
                        <a:rPr lang="ru-RU" sz="2000" kern="1200" dirty="0">
                          <a:solidFill>
                            <a:schemeClr val="bg1"/>
                          </a:solidFill>
                          <a:latin typeface="+mn-lt"/>
                          <a:ea typeface="+mn-ea"/>
                          <a:cs typeface="+mn-cs"/>
                        </a:rPr>
                        <a:t>Число речевых каналов на несущую</a:t>
                      </a:r>
                    </a:p>
                  </a:txBody>
                  <a:tcPr/>
                </a:tc>
                <a:tc>
                  <a:txBody>
                    <a:bodyPr/>
                    <a:lstStyle/>
                    <a:p>
                      <a:pPr marL="0" algn="ctr" defTabSz="914400" rtl="0" eaLnBrk="1" latinLnBrk="0" hangingPunct="1"/>
                      <a:r>
                        <a:rPr lang="en-US" sz="2000" kern="1200" dirty="0">
                          <a:solidFill>
                            <a:schemeClr val="bg1"/>
                          </a:solidFill>
                          <a:latin typeface="+mn-lt"/>
                          <a:ea typeface="+mn-ea"/>
                          <a:cs typeface="+mn-cs"/>
                        </a:rPr>
                        <a:t>8(16)</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3</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3</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32</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2533280093"/>
                  </a:ext>
                </a:extLst>
              </a:tr>
              <a:tr h="1614172">
                <a:tc>
                  <a:txBody>
                    <a:bodyPr/>
                    <a:lstStyle/>
                    <a:p>
                      <a:pPr marL="0" algn="ctr" defTabSz="914400" rtl="0" eaLnBrk="1" latinLnBrk="0" hangingPunct="1"/>
                      <a:endParaRPr lang="ru-RU" sz="2000" kern="1200" dirty="0" smtClean="0">
                        <a:solidFill>
                          <a:schemeClr val="bg1"/>
                        </a:solidFill>
                        <a:latin typeface="+mn-lt"/>
                        <a:ea typeface="+mn-ea"/>
                        <a:cs typeface="+mn-cs"/>
                      </a:endParaRPr>
                    </a:p>
                    <a:p>
                      <a:pPr marL="0" algn="ctr" defTabSz="914400" rtl="0" eaLnBrk="1" latinLnBrk="0" hangingPunct="1"/>
                      <a:r>
                        <a:rPr lang="ru-RU" sz="2000" kern="1200" dirty="0" smtClean="0">
                          <a:solidFill>
                            <a:schemeClr val="bg1"/>
                          </a:solidFill>
                          <a:latin typeface="+mn-lt"/>
                          <a:ea typeface="+mn-ea"/>
                          <a:cs typeface="+mn-cs"/>
                        </a:rPr>
                        <a:t>Рабочий </a:t>
                      </a:r>
                      <a:r>
                        <a:rPr lang="ru-RU" sz="2000" kern="1200" dirty="0">
                          <a:solidFill>
                            <a:schemeClr val="bg1"/>
                          </a:solidFill>
                          <a:latin typeface="+mn-lt"/>
                          <a:ea typeface="+mn-ea"/>
                          <a:cs typeface="+mn-cs"/>
                        </a:rPr>
                        <a:t>диапазон частот, МГц</a:t>
                      </a:r>
                    </a:p>
                  </a:txBody>
                  <a:tcPr/>
                </a:tc>
                <a:tc>
                  <a:txBody>
                    <a:bodyPr/>
                    <a:lstStyle/>
                    <a:p>
                      <a:pPr marL="0" algn="ctr" defTabSz="914400" rtl="0" eaLnBrk="1" latinLnBrk="0" hangingPunct="1"/>
                      <a:r>
                        <a:rPr lang="en-US" sz="2000" kern="1200" dirty="0" smtClean="0">
                          <a:solidFill>
                            <a:schemeClr val="bg1"/>
                          </a:solidFill>
                          <a:latin typeface="+mn-lt"/>
                          <a:ea typeface="+mn-ea"/>
                          <a:cs typeface="+mn-cs"/>
                        </a:rPr>
                        <a:t>935-960</a:t>
                      </a:r>
                      <a:endParaRPr lang="ru-RU" sz="2000" kern="1200" dirty="0" smtClean="0">
                        <a:solidFill>
                          <a:schemeClr val="bg1"/>
                        </a:solidFill>
                        <a:latin typeface="+mn-lt"/>
                        <a:ea typeface="+mn-ea"/>
                        <a:cs typeface="+mn-cs"/>
                      </a:endParaRPr>
                    </a:p>
                    <a:p>
                      <a:pPr marL="0" algn="ctr" defTabSz="914400" rtl="0" eaLnBrk="1" latinLnBrk="0" hangingPunct="1"/>
                      <a:r>
                        <a:rPr lang="en-US" sz="2000" kern="1200" dirty="0" smtClean="0">
                          <a:solidFill>
                            <a:schemeClr val="bg1"/>
                          </a:solidFill>
                          <a:latin typeface="+mn-lt"/>
                          <a:ea typeface="+mn-ea"/>
                          <a:cs typeface="+mn-cs"/>
                        </a:rPr>
                        <a:t>890-915</a:t>
                      </a:r>
                      <a:endParaRPr lang="ru-RU" sz="2000" kern="1200" dirty="0" smtClean="0">
                        <a:solidFill>
                          <a:schemeClr val="bg1"/>
                        </a:solidFill>
                        <a:latin typeface="+mn-lt"/>
                        <a:ea typeface="+mn-ea"/>
                        <a:cs typeface="+mn-cs"/>
                      </a:endParaRPr>
                    </a:p>
                    <a:p>
                      <a:pPr marL="0" algn="ctr" defTabSz="914400" rtl="0" eaLnBrk="1" latinLnBrk="0" hangingPunct="1"/>
                      <a:r>
                        <a:rPr lang="en-US" sz="2000" kern="1200" dirty="0" smtClean="0">
                          <a:solidFill>
                            <a:schemeClr val="bg1"/>
                          </a:solidFill>
                          <a:latin typeface="+mn-lt"/>
                          <a:ea typeface="+mn-ea"/>
                          <a:cs typeface="+mn-cs"/>
                        </a:rPr>
                        <a:t>(1710-1785)</a:t>
                      </a:r>
                      <a:endParaRPr lang="ru-RU" sz="2000" kern="1200" dirty="0" smtClean="0">
                        <a:solidFill>
                          <a:schemeClr val="bg1"/>
                        </a:solidFill>
                        <a:latin typeface="+mn-lt"/>
                        <a:ea typeface="+mn-ea"/>
                        <a:cs typeface="+mn-cs"/>
                      </a:endParaRPr>
                    </a:p>
                    <a:p>
                      <a:pPr marL="0" algn="ctr" defTabSz="914400" rtl="0" eaLnBrk="1" latinLnBrk="0" hangingPunct="1"/>
                      <a:r>
                        <a:rPr lang="en-US" sz="2000" kern="1200" dirty="0" smtClean="0">
                          <a:solidFill>
                            <a:schemeClr val="bg1"/>
                          </a:solidFill>
                          <a:latin typeface="+mn-lt"/>
                          <a:ea typeface="+mn-ea"/>
                          <a:cs typeface="+mn-cs"/>
                        </a:rPr>
                        <a:t>(</a:t>
                      </a:r>
                      <a:r>
                        <a:rPr lang="en-US" sz="2000" kern="1200" dirty="0">
                          <a:solidFill>
                            <a:schemeClr val="bg1"/>
                          </a:solidFill>
                          <a:latin typeface="+mn-lt"/>
                          <a:ea typeface="+mn-ea"/>
                          <a:cs typeface="+mn-cs"/>
                        </a:rPr>
                        <a:t>1805-1880)</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smtClean="0">
                          <a:solidFill>
                            <a:schemeClr val="bg1"/>
                          </a:solidFill>
                          <a:latin typeface="+mn-lt"/>
                          <a:ea typeface="+mn-ea"/>
                          <a:cs typeface="+mn-cs"/>
                        </a:rPr>
                        <a:t>824-840</a:t>
                      </a:r>
                      <a:endParaRPr lang="ru-RU" sz="2000" kern="1200" dirty="0" smtClean="0">
                        <a:solidFill>
                          <a:schemeClr val="bg1"/>
                        </a:solidFill>
                        <a:latin typeface="+mn-lt"/>
                        <a:ea typeface="+mn-ea"/>
                        <a:cs typeface="+mn-cs"/>
                      </a:endParaRPr>
                    </a:p>
                    <a:p>
                      <a:pPr marL="0" algn="ctr" defTabSz="914400" rtl="0" eaLnBrk="1" latinLnBrk="0" hangingPunct="1"/>
                      <a:r>
                        <a:rPr lang="en-US" sz="2000" kern="1200" dirty="0" smtClean="0">
                          <a:solidFill>
                            <a:schemeClr val="bg1"/>
                          </a:solidFill>
                          <a:latin typeface="+mn-lt"/>
                          <a:ea typeface="+mn-ea"/>
                          <a:cs typeface="+mn-cs"/>
                        </a:rPr>
                        <a:t>869-894</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smtClean="0">
                          <a:solidFill>
                            <a:schemeClr val="bg1"/>
                          </a:solidFill>
                          <a:latin typeface="+mn-lt"/>
                          <a:ea typeface="+mn-ea"/>
                          <a:cs typeface="+mn-cs"/>
                        </a:rPr>
                        <a:t>810-826</a:t>
                      </a:r>
                      <a:endParaRPr lang="ru-RU" sz="2000" kern="1200" dirty="0" smtClean="0">
                        <a:solidFill>
                          <a:schemeClr val="bg1"/>
                        </a:solidFill>
                        <a:latin typeface="+mn-lt"/>
                        <a:ea typeface="+mn-ea"/>
                        <a:cs typeface="+mn-cs"/>
                      </a:endParaRPr>
                    </a:p>
                    <a:p>
                      <a:pPr marL="0" algn="ctr" defTabSz="914400" rtl="0" eaLnBrk="1" latinLnBrk="0" hangingPunct="1"/>
                      <a:r>
                        <a:rPr lang="en-US" sz="2000" kern="1200" dirty="0" smtClean="0">
                          <a:solidFill>
                            <a:schemeClr val="bg1"/>
                          </a:solidFill>
                          <a:latin typeface="+mn-lt"/>
                          <a:ea typeface="+mn-ea"/>
                          <a:cs typeface="+mn-cs"/>
                        </a:rPr>
                        <a:t>940-956</a:t>
                      </a:r>
                      <a:endParaRPr lang="ru-RU" sz="2000" kern="1200" dirty="0" smtClean="0">
                        <a:solidFill>
                          <a:schemeClr val="bg1"/>
                        </a:solidFill>
                        <a:latin typeface="+mn-lt"/>
                        <a:ea typeface="+mn-ea"/>
                        <a:cs typeface="+mn-cs"/>
                      </a:endParaRPr>
                    </a:p>
                    <a:p>
                      <a:pPr marL="0" algn="ctr" defTabSz="914400" rtl="0" eaLnBrk="1" latinLnBrk="0" hangingPunct="1"/>
                      <a:r>
                        <a:rPr lang="en-US" sz="2000" kern="1200" dirty="0" smtClean="0">
                          <a:solidFill>
                            <a:schemeClr val="bg1"/>
                          </a:solidFill>
                          <a:latin typeface="+mn-lt"/>
                          <a:ea typeface="+mn-ea"/>
                          <a:cs typeface="+mn-cs"/>
                        </a:rPr>
                        <a:t>1429-1441</a:t>
                      </a:r>
                      <a:endParaRPr lang="ru-RU" sz="2000" kern="1200" dirty="0" smtClean="0">
                        <a:solidFill>
                          <a:schemeClr val="bg1"/>
                        </a:solidFill>
                        <a:latin typeface="+mn-lt"/>
                        <a:ea typeface="+mn-ea"/>
                        <a:cs typeface="+mn-cs"/>
                      </a:endParaRPr>
                    </a:p>
                    <a:p>
                      <a:pPr marL="0" algn="ctr" defTabSz="914400" rtl="0" eaLnBrk="1" latinLnBrk="0" hangingPunct="1"/>
                      <a:r>
                        <a:rPr lang="en-US" sz="2000" kern="1200" dirty="0" smtClean="0">
                          <a:solidFill>
                            <a:schemeClr val="bg1"/>
                          </a:solidFill>
                          <a:latin typeface="+mn-lt"/>
                          <a:ea typeface="+mn-ea"/>
                          <a:cs typeface="+mn-cs"/>
                        </a:rPr>
                        <a:t>1447-1489</a:t>
                      </a:r>
                      <a:endParaRPr lang="ru-RU" sz="2000" kern="1200" dirty="0" smtClean="0">
                        <a:solidFill>
                          <a:schemeClr val="bg1"/>
                        </a:solidFill>
                        <a:latin typeface="+mn-lt"/>
                        <a:ea typeface="+mn-ea"/>
                        <a:cs typeface="+mn-cs"/>
                      </a:endParaRPr>
                    </a:p>
                    <a:p>
                      <a:pPr marL="0" algn="ctr" defTabSz="914400" rtl="0" eaLnBrk="1" latinLnBrk="0" hangingPunct="1"/>
                      <a:r>
                        <a:rPr lang="en-US" sz="2000" kern="1200" dirty="0" smtClean="0">
                          <a:solidFill>
                            <a:schemeClr val="bg1"/>
                          </a:solidFill>
                          <a:latin typeface="+mn-lt"/>
                          <a:ea typeface="+mn-ea"/>
                          <a:cs typeface="+mn-cs"/>
                        </a:rPr>
                        <a:t>1501-1513</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smtClean="0">
                          <a:solidFill>
                            <a:schemeClr val="bg1"/>
                          </a:solidFill>
                          <a:latin typeface="+mn-lt"/>
                          <a:ea typeface="+mn-ea"/>
                          <a:cs typeface="+mn-cs"/>
                        </a:rPr>
                        <a:t>824-840</a:t>
                      </a:r>
                      <a:endParaRPr lang="ru-RU" sz="2000" kern="1200" dirty="0" smtClean="0">
                        <a:solidFill>
                          <a:schemeClr val="bg1"/>
                        </a:solidFill>
                        <a:latin typeface="+mn-lt"/>
                        <a:ea typeface="+mn-ea"/>
                        <a:cs typeface="+mn-cs"/>
                      </a:endParaRPr>
                    </a:p>
                    <a:p>
                      <a:pPr marL="0" algn="ctr" defTabSz="914400" rtl="0" eaLnBrk="1" latinLnBrk="0" hangingPunct="1"/>
                      <a:r>
                        <a:rPr lang="en-US" sz="2000" kern="1200" dirty="0" smtClean="0">
                          <a:solidFill>
                            <a:schemeClr val="bg1"/>
                          </a:solidFill>
                          <a:latin typeface="+mn-lt"/>
                          <a:ea typeface="+mn-ea"/>
                          <a:cs typeface="+mn-cs"/>
                        </a:rPr>
                        <a:t>869-894</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4125084978"/>
                  </a:ext>
                </a:extLst>
              </a:tr>
              <a:tr h="944745">
                <a:tc>
                  <a:txBody>
                    <a:bodyPr/>
                    <a:lstStyle/>
                    <a:p>
                      <a:pPr marL="0" algn="ctr" defTabSz="914400" rtl="0" eaLnBrk="1" latinLnBrk="0" hangingPunct="1"/>
                      <a:r>
                        <a:rPr lang="ru-RU" sz="2000" kern="1200" dirty="0">
                          <a:solidFill>
                            <a:schemeClr val="bg1"/>
                          </a:solidFill>
                          <a:latin typeface="+mn-lt"/>
                          <a:ea typeface="+mn-ea"/>
                          <a:cs typeface="+mn-cs"/>
                        </a:rPr>
                        <a:t>Разнос каналов, кГц</a:t>
                      </a:r>
                    </a:p>
                  </a:txBody>
                  <a:tcPr/>
                </a:tc>
                <a:tc>
                  <a:txBody>
                    <a:bodyPr/>
                    <a:lstStyle/>
                    <a:p>
                      <a:pPr marL="0" algn="ctr" defTabSz="914400" rtl="0" eaLnBrk="1" latinLnBrk="0" hangingPunct="1"/>
                      <a:r>
                        <a:rPr lang="en-US" sz="2000" kern="1200" dirty="0">
                          <a:solidFill>
                            <a:schemeClr val="bg1"/>
                          </a:solidFill>
                          <a:latin typeface="+mn-lt"/>
                          <a:ea typeface="+mn-ea"/>
                          <a:cs typeface="+mn-cs"/>
                        </a:rPr>
                        <a:t>200</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30</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25</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1250</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3443278247"/>
                  </a:ext>
                </a:extLst>
              </a:tr>
              <a:tr h="944745">
                <a:tc>
                  <a:txBody>
                    <a:bodyPr/>
                    <a:lstStyle/>
                    <a:p>
                      <a:pPr marL="0" algn="ctr" defTabSz="914400" rtl="0" eaLnBrk="1" latinLnBrk="0" hangingPunct="1"/>
                      <a:r>
                        <a:rPr lang="ru-RU" sz="2000" kern="1200" dirty="0">
                          <a:solidFill>
                            <a:schemeClr val="bg1"/>
                          </a:solidFill>
                          <a:latin typeface="+mn-lt"/>
                          <a:ea typeface="+mn-ea"/>
                          <a:cs typeface="+mn-cs"/>
                        </a:rPr>
                        <a:t>Эквивалентная полоса частот на один разговорный канал, кГц</a:t>
                      </a:r>
                    </a:p>
                  </a:txBody>
                  <a:tcPr/>
                </a:tc>
                <a:tc>
                  <a:txBody>
                    <a:bodyPr/>
                    <a:lstStyle/>
                    <a:p>
                      <a:pPr marL="0" algn="ctr" defTabSz="914400" rtl="0" eaLnBrk="1" latinLnBrk="0" hangingPunct="1"/>
                      <a:r>
                        <a:rPr lang="en-US" sz="2000" kern="1200" dirty="0">
                          <a:solidFill>
                            <a:schemeClr val="bg1"/>
                          </a:solidFill>
                          <a:latin typeface="+mn-lt"/>
                          <a:ea typeface="+mn-ea"/>
                          <a:cs typeface="+mn-cs"/>
                        </a:rPr>
                        <a:t>25(12.5)</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10</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8.3</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 –</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2483290181"/>
                  </a:ext>
                </a:extLst>
              </a:tr>
              <a:tr h="944745">
                <a:tc>
                  <a:txBody>
                    <a:bodyPr/>
                    <a:lstStyle/>
                    <a:p>
                      <a:pPr marL="0" algn="ctr" defTabSz="914400" rtl="0" eaLnBrk="1" latinLnBrk="0" hangingPunct="1"/>
                      <a:r>
                        <a:rPr lang="ru-RU" sz="2000" kern="1200" dirty="0">
                          <a:solidFill>
                            <a:schemeClr val="bg1"/>
                          </a:solidFill>
                          <a:latin typeface="+mn-lt"/>
                          <a:ea typeface="+mn-ea"/>
                          <a:cs typeface="+mn-cs"/>
                        </a:rPr>
                        <a:t>Вид модуляции</a:t>
                      </a:r>
                    </a:p>
                  </a:txBody>
                  <a:tcPr/>
                </a:tc>
                <a:tc>
                  <a:txBody>
                    <a:bodyPr/>
                    <a:lstStyle/>
                    <a:p>
                      <a:pPr marL="0" algn="ctr" defTabSz="914400" rtl="0" eaLnBrk="1" latinLnBrk="0" hangingPunct="1"/>
                      <a:r>
                        <a:rPr lang="ru-RU" sz="2000" kern="1200" dirty="0">
                          <a:solidFill>
                            <a:schemeClr val="bg1"/>
                          </a:solidFill>
                          <a:latin typeface="+mn-lt"/>
                          <a:ea typeface="+mn-ea"/>
                          <a:cs typeface="+mn-cs"/>
                        </a:rPr>
                        <a:t>0.3 </a:t>
                      </a:r>
                      <a:r>
                        <a:rPr lang="en-US" sz="2000" kern="1200" dirty="0">
                          <a:solidFill>
                            <a:schemeClr val="bg1"/>
                          </a:solidFill>
                          <a:latin typeface="+mn-lt"/>
                          <a:ea typeface="+mn-ea"/>
                          <a:cs typeface="+mn-cs"/>
                        </a:rPr>
                        <a:t>GMSK</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DQPSK</a:t>
                      </a:r>
                      <a:endParaRPr lang="ru-RU" sz="2000"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bg1"/>
                          </a:solidFill>
                          <a:latin typeface="+mn-lt"/>
                          <a:ea typeface="+mn-ea"/>
                          <a:cs typeface="+mn-cs"/>
                        </a:rPr>
                        <a:t>DQPSK</a:t>
                      </a:r>
                      <a:endParaRPr lang="ru-RU" sz="2000"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bg1"/>
                          </a:solidFill>
                          <a:latin typeface="+mn-lt"/>
                          <a:ea typeface="+mn-ea"/>
                          <a:cs typeface="+mn-cs"/>
                        </a:rPr>
                        <a:t>QPSK</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4229128163"/>
                  </a:ext>
                </a:extLst>
              </a:tr>
              <a:tr h="944745">
                <a:tc>
                  <a:txBody>
                    <a:bodyPr/>
                    <a:lstStyle/>
                    <a:p>
                      <a:pPr marL="0" algn="ctr" defTabSz="914400" rtl="0" eaLnBrk="1" latinLnBrk="0" hangingPunct="1"/>
                      <a:r>
                        <a:rPr lang="ru-RU" sz="2000" kern="1200" dirty="0">
                          <a:solidFill>
                            <a:schemeClr val="bg1"/>
                          </a:solidFill>
                          <a:latin typeface="+mn-lt"/>
                          <a:ea typeface="+mn-ea"/>
                          <a:cs typeface="+mn-cs"/>
                        </a:rPr>
                        <a:t>Скорость передачи данных, кбит/с</a:t>
                      </a:r>
                    </a:p>
                  </a:txBody>
                  <a:tcPr/>
                </a:tc>
                <a:tc>
                  <a:txBody>
                    <a:bodyPr/>
                    <a:lstStyle/>
                    <a:p>
                      <a:pPr marL="0" algn="ctr" defTabSz="914400" rtl="0" eaLnBrk="1" latinLnBrk="0" hangingPunct="1"/>
                      <a:r>
                        <a:rPr lang="en-US" sz="2000" kern="1200" dirty="0">
                          <a:solidFill>
                            <a:schemeClr val="bg1"/>
                          </a:solidFill>
                          <a:latin typeface="+mn-lt"/>
                          <a:ea typeface="+mn-ea"/>
                          <a:cs typeface="+mn-cs"/>
                        </a:rPr>
                        <a:t>270</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48</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42</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57.6</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2084700675"/>
                  </a:ext>
                </a:extLst>
              </a:tr>
              <a:tr h="944745">
                <a:tc>
                  <a:txBody>
                    <a:bodyPr/>
                    <a:lstStyle/>
                    <a:p>
                      <a:pPr marL="0" algn="ctr" defTabSz="914400" rtl="0" eaLnBrk="1" latinLnBrk="0" hangingPunct="1"/>
                      <a:r>
                        <a:rPr lang="ru-RU" sz="2000" kern="1200" dirty="0">
                          <a:solidFill>
                            <a:schemeClr val="bg1"/>
                          </a:solidFill>
                          <a:latin typeface="+mn-lt"/>
                          <a:ea typeface="+mn-ea"/>
                          <a:cs typeface="+mn-cs"/>
                        </a:rPr>
                        <a:t>Скорость преобразования речи, кбит/с</a:t>
                      </a:r>
                    </a:p>
                  </a:txBody>
                  <a:tcPr/>
                </a:tc>
                <a:tc>
                  <a:txBody>
                    <a:bodyPr/>
                    <a:lstStyle/>
                    <a:p>
                      <a:pPr marL="0" algn="ctr" defTabSz="914400" rtl="0" eaLnBrk="1" latinLnBrk="0" hangingPunct="1"/>
                      <a:r>
                        <a:rPr lang="en-US" sz="2000" kern="1200" dirty="0">
                          <a:solidFill>
                            <a:schemeClr val="bg1"/>
                          </a:solidFill>
                          <a:latin typeface="+mn-lt"/>
                          <a:ea typeface="+mn-ea"/>
                          <a:cs typeface="+mn-cs"/>
                        </a:rPr>
                        <a:t>13(6.5)</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8</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11.2(5.6)</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9.6</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3673065892"/>
                  </a:ext>
                </a:extLst>
              </a:tr>
              <a:tr h="974344">
                <a:tc>
                  <a:txBody>
                    <a:bodyPr/>
                    <a:lstStyle/>
                    <a:p>
                      <a:pPr marL="0" algn="ctr" defTabSz="914400" rtl="0" eaLnBrk="1" latinLnBrk="0" hangingPunct="1"/>
                      <a:r>
                        <a:rPr lang="ru-RU" sz="2000" kern="1200" dirty="0">
                          <a:solidFill>
                            <a:schemeClr val="bg1"/>
                          </a:solidFill>
                          <a:latin typeface="+mn-lt"/>
                          <a:ea typeface="+mn-ea"/>
                          <a:cs typeface="+mn-cs"/>
                        </a:rPr>
                        <a:t>Алгоритм преобразования речи</a:t>
                      </a:r>
                    </a:p>
                  </a:txBody>
                  <a:tcPr/>
                </a:tc>
                <a:tc>
                  <a:txBody>
                    <a:bodyPr/>
                    <a:lstStyle/>
                    <a:p>
                      <a:pPr marL="0" algn="ctr" defTabSz="914400" rtl="0" eaLnBrk="1" latinLnBrk="0" hangingPunct="1"/>
                      <a:r>
                        <a:rPr lang="en-US" sz="2000" kern="1200" dirty="0">
                          <a:solidFill>
                            <a:schemeClr val="bg1"/>
                          </a:solidFill>
                          <a:latin typeface="+mn-lt"/>
                          <a:ea typeface="+mn-ea"/>
                          <a:cs typeface="+mn-cs"/>
                        </a:rPr>
                        <a:t>RPE-LTR</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VSELP</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VSELP</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2074448619"/>
                  </a:ext>
                </a:extLst>
              </a:tr>
              <a:tr h="850706">
                <a:tc>
                  <a:txBody>
                    <a:bodyPr/>
                    <a:lstStyle/>
                    <a:p>
                      <a:pPr marL="0" algn="ctr" defTabSz="914400" rtl="0" eaLnBrk="1" latinLnBrk="0" hangingPunct="1"/>
                      <a:r>
                        <a:rPr lang="ru-RU" sz="2000" kern="1200" dirty="0">
                          <a:solidFill>
                            <a:schemeClr val="bg1"/>
                          </a:solidFill>
                          <a:latin typeface="+mn-lt"/>
                          <a:ea typeface="+mn-ea"/>
                          <a:cs typeface="+mn-cs"/>
                        </a:rPr>
                        <a:t>Радиус соты, км</a:t>
                      </a:r>
                    </a:p>
                  </a:txBody>
                  <a:tcPr/>
                </a:tc>
                <a:tc>
                  <a:txBody>
                    <a:bodyPr/>
                    <a:lstStyle/>
                    <a:p>
                      <a:pPr marL="0" algn="ctr" defTabSz="914400" rtl="0" eaLnBrk="1" latinLnBrk="0" hangingPunct="1"/>
                      <a:r>
                        <a:rPr lang="en-US" sz="2000" kern="1200" dirty="0">
                          <a:solidFill>
                            <a:schemeClr val="bg1"/>
                          </a:solidFill>
                          <a:latin typeface="+mn-lt"/>
                          <a:ea typeface="+mn-ea"/>
                          <a:cs typeface="+mn-cs"/>
                        </a:rPr>
                        <a:t>0.5-35</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0.5-20</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0.5-20</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0.5-25</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1604946328"/>
                  </a:ext>
                </a:extLst>
              </a:tr>
            </a:tbl>
          </a:graphicData>
        </a:graphic>
      </p:graphicFrame>
    </p:spTree>
    <p:extLst>
      <p:ext uri="{BB962C8B-B14F-4D97-AF65-F5344CB8AC3E}">
        <p14:creationId xmlns:p14="http://schemas.microsoft.com/office/powerpoint/2010/main" val="37732383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10255078"/>
            <a:chOff x="1534816" y="2262875"/>
            <a:chExt cx="9792890" cy="10255078"/>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Мобильные сети</a:t>
              </a:r>
            </a:p>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3</a:t>
              </a:r>
              <a:r>
                <a:rPr lang="en-US" altLang="x-none" sz="8800" dirty="0" smtClean="0">
                  <a:solidFill>
                    <a:schemeClr val="bg1"/>
                  </a:solidFill>
                  <a:latin typeface="Barlow Light" pitchFamily="2" charset="0"/>
                  <a:ea typeface="Montserrat Semi" charset="0"/>
                  <a:cs typeface="Montserrat Semi" charset="0"/>
                  <a:sym typeface="Poppins Medium" charset="0"/>
                </a:rPr>
                <a:t>G</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557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3G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(англ</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third</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generation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третье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поколение)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набор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услуг и технологий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мобильной связи 3 поколения, который объединяет как высокоскоростной мобильный доступ с услугами сети Интернет, так и технологию радиосвязи, которая создаёт канал передачи данных</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3G – это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стандарт мобильной цифровой связи, который под аббревиатурой IMT-2000 (международная мобильная связь 2000)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объединяет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пять стандартов –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W-CDMA</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CDMA2000, TD-CDMA/TD-SCDMA, DECT (технология улучшенной цифровой беспроводной связи). Из перечисленных составных частей 3G только первые три представляют собой полноценные стандарты сотовой связи третьего поколения</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a:t>
                </a:r>
                <a:r>
                  <a:rPr lang="en-US" altLang="x-none" sz="1800" b="1" spc="300" dirty="0">
                    <a:solidFill>
                      <a:schemeClr val="bg1"/>
                    </a:solidFill>
                    <a:latin typeface="Barlow" pitchFamily="2" charset="0"/>
                    <a:ea typeface="Montserrat" charset="0"/>
                    <a:cs typeface="Montserrat" charset="0"/>
                    <a:sym typeface="Poppins SemiBold" charset="0"/>
                  </a:rPr>
                  <a:t>W</a:t>
                </a:r>
                <a:r>
                  <a:rPr lang="en-US" altLang="x-none" sz="1800" b="1" spc="300" dirty="0" smtClean="0">
                    <a:solidFill>
                      <a:schemeClr val="bg1"/>
                    </a:solidFill>
                    <a:latin typeface="Barlow" pitchFamily="2" charset="0"/>
                    <a:ea typeface="Montserrat" charset="0"/>
                    <a:cs typeface="Montserrat" charset="0"/>
                    <a:sym typeface="Poppins SemiBold" charset="0"/>
                  </a:rPr>
                  <a:t>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79</a:t>
            </a:fld>
            <a:endParaRPr lang="x-none" altLang="x-none"/>
          </a:p>
        </p:txBody>
      </p:sp>
    </p:spTree>
    <p:extLst>
      <p:ext uri="{BB962C8B-B14F-4D97-AF65-F5344CB8AC3E}">
        <p14:creationId xmlns:p14="http://schemas.microsoft.com/office/powerpoint/2010/main" val="1452741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6652" b="36652"/>
          <a:stretch>
            <a:fillRect/>
          </a:stretch>
        </p:blipFill>
        <p:spPr>
          <a:xfrm>
            <a:off x="0" y="9790113"/>
            <a:ext cx="24384000" cy="3925887"/>
          </a:xfrm>
        </p:spPr>
      </p:pic>
      <p:sp>
        <p:nvSpPr>
          <p:cNvPr id="22" name="Text Box 3">
            <a:extLst>
              <a:ext uri="{FF2B5EF4-FFF2-40B4-BE49-F238E27FC236}">
                <a16:creationId xmlns:a16="http://schemas.microsoft.com/office/drawing/2014/main" id="{B86A8017-26B3-134D-AC06-6793D34BF5C9}"/>
              </a:ext>
            </a:extLst>
          </p:cNvPr>
          <p:cNvSpPr txBox="1">
            <a:spLocks/>
          </p:cNvSpPr>
          <p:nvPr/>
        </p:nvSpPr>
        <p:spPr bwMode="auto">
          <a:xfrm>
            <a:off x="2716729" y="2812165"/>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a:solidFill>
                  <a:schemeClr val="bg1"/>
                </a:solidFill>
                <a:latin typeface="Barlow Light" pitchFamily="2" charset="0"/>
                <a:ea typeface="Montserrat Semi" charset="0"/>
                <a:cs typeface="Montserrat Semi" charset="0"/>
                <a:sym typeface="Poppins Medium" charset="0"/>
              </a:rPr>
              <a:t>Технология </a:t>
            </a:r>
            <a:r>
              <a:rPr lang="en-US" altLang="x-none" sz="8800" dirty="0">
                <a:solidFill>
                  <a:schemeClr val="bg1"/>
                </a:solidFill>
                <a:latin typeface="Barlow Light" pitchFamily="2" charset="0"/>
                <a:ea typeface="Montserrat Semi" charset="0"/>
                <a:cs typeface="Montserrat Semi" charset="0"/>
                <a:sym typeface="Poppins Medium" charset="0"/>
              </a:rPr>
              <a:t>Bluetooth</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24" name="Rectangle 1">
            <a:extLst>
              <a:ext uri="{FF2B5EF4-FFF2-40B4-BE49-F238E27FC236}">
                <a16:creationId xmlns:a16="http://schemas.microsoft.com/office/drawing/2014/main" id="{4EAFDFA3-338E-454F-B4FB-0500CD9FA186}"/>
              </a:ext>
            </a:extLst>
          </p:cNvPr>
          <p:cNvSpPr>
            <a:spLocks noChangeArrowheads="1"/>
          </p:cNvSpPr>
          <p:nvPr/>
        </p:nvSpPr>
        <p:spPr bwMode="auto">
          <a:xfrm>
            <a:off x="2706117" y="5905964"/>
            <a:ext cx="1971101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В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1998 году компания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Ericsson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объединила свои усилия с четырьмя другими небезызвестными компаниями (IBM,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Intel</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Nokia</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Toshiba</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в рамках консорциума SIG -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Special</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Interest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Group</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для работы над развитием стандарта беспроводного соединения вычислительных устройств и устройств связи, и использующих этот стандарт устройств. Проект был назван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Bluetooth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(«Синий зуб») в честь великого короля викингов по имени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Гаральд</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Синий Зуб II (940—981), который объединил Данию и Норвегию.</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25" name="Группа 24">
            <a:extLst>
              <a:ext uri="{FF2B5EF4-FFF2-40B4-BE49-F238E27FC236}">
                <a16:creationId xmlns:a16="http://schemas.microsoft.com/office/drawing/2014/main" id="{9284CF21-40D2-D545-8C27-D6BC0FC10694}"/>
              </a:ext>
            </a:extLst>
          </p:cNvPr>
          <p:cNvGrpSpPr/>
          <p:nvPr/>
        </p:nvGrpSpPr>
        <p:grpSpPr>
          <a:xfrm>
            <a:off x="1750840" y="1601416"/>
            <a:ext cx="6662154" cy="1244401"/>
            <a:chOff x="1797513" y="1000371"/>
            <a:chExt cx="6662154" cy="1244401"/>
          </a:xfrm>
        </p:grpSpPr>
        <p:sp>
          <p:nvSpPr>
            <p:cNvPr id="26"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WPAN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spTree>
    <p:extLst>
      <p:ext uri="{BB962C8B-B14F-4D97-AF65-F5344CB8AC3E}">
        <p14:creationId xmlns:p14="http://schemas.microsoft.com/office/powerpoint/2010/main" val="24982552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64A5D7EA-CB4A-C24C-AB88-3C3BB0A6CC99}"/>
              </a:ext>
            </a:extLst>
          </p:cNvPr>
          <p:cNvGrpSpPr/>
          <p:nvPr/>
        </p:nvGrpSpPr>
        <p:grpSpPr>
          <a:xfrm>
            <a:off x="555409" y="438484"/>
            <a:ext cx="12602548" cy="11163562"/>
            <a:chOff x="1534816" y="2262875"/>
            <a:chExt cx="9907005" cy="11163562"/>
          </a:xfrm>
        </p:grpSpPr>
        <p:sp>
          <p:nvSpPr>
            <p:cNvPr id="9" name="Rectangle 1">
              <a:extLst>
                <a:ext uri="{FF2B5EF4-FFF2-40B4-BE49-F238E27FC236}">
                  <a16:creationId xmlns:a16="http://schemas.microsoft.com/office/drawing/2014/main" id="{4EAFDFA3-338E-454F-B4FB-0500CD9FA186}"/>
                </a:ext>
              </a:extLst>
            </p:cNvPr>
            <p:cNvSpPr>
              <a:spLocks noChangeArrowheads="1"/>
            </p:cNvSpPr>
            <p:nvPr/>
          </p:nvSpPr>
          <p:spPr bwMode="auto">
            <a:xfrm>
              <a:off x="2604208" y="4193140"/>
              <a:ext cx="8837613" cy="923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Стандарт IMT-2000 дает четкое определения сетей 3G – под мобильной сетью третьего поколения понимается интегрированная мобильная сеть, которая обеспечивает: </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для неподвижных абонентов скорость обмена информацией не менее 2 Мб/с; </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для абонентов, движущихся со скоростью не более 3 км/ч - 384 кбит/с; </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для абонентов, перемещающихся со скоростью не более 120 км/ч – 144 кбит/с.</a:t>
              </a: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При глобальном спутниковом покрытии сети 3G должны обеспечивать скорость обмена не менее 64 кбит/с. Основой всех стандартов третьего поколения являются протоколы множественного доступ с кодовым разделением каналов</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Дальнейшим развитием сетей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3G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стала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технология HSPA (высокоскоростной пакетный доступ), которую стали именовать 3,5G. Изначально она позволяла достичь скорости в 14,4 Мбит/с, однако сейчас теоретически достижима скорость 84 Мбит/с и более. Впервые HSPA была описана в пятой версии стандартов 3GPP. В ее основе лежит теория, согласно которой при сопоставимых размерах сот применение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многокодовой</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передачи позволяет достигать пиковых скоростей</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0" name="Группа 9">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1"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2"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WWAN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Tree>
    <p:extLst>
      <p:ext uri="{BB962C8B-B14F-4D97-AF65-F5344CB8AC3E}">
        <p14:creationId xmlns:p14="http://schemas.microsoft.com/office/powerpoint/2010/main" val="30126289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11473874"/>
            <a:chOff x="1534816" y="2262875"/>
            <a:chExt cx="9792890" cy="11473874"/>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Структура кадра</a:t>
              </a:r>
              <a:endParaRPr lang="en-US" altLang="x-none" sz="8800" dirty="0" smtClean="0">
                <a:solidFill>
                  <a:schemeClr val="bg1"/>
                </a:solidFill>
                <a:latin typeface="Barlow Light" pitchFamily="2" charset="0"/>
                <a:ea typeface="Montserrat Semi" charset="0"/>
                <a:cs typeface="Montserrat Semi" charset="0"/>
                <a:sym typeface="Poppins Medium" charset="0"/>
              </a:endParaRPr>
            </a:p>
            <a:p>
              <a:pPr eaLnBrk="1">
                <a:defRPr/>
              </a:pPr>
              <a:r>
                <a:rPr lang="ru-RU" altLang="x-none" sz="8800" dirty="0">
                  <a:solidFill>
                    <a:schemeClr val="bg1"/>
                  </a:solidFill>
                  <a:latin typeface="Barlow Light" pitchFamily="2" charset="0"/>
                  <a:ea typeface="Montserrat Semi" charset="0"/>
                  <a:cs typeface="Montserrat Semi" charset="0"/>
                  <a:sym typeface="Poppins Medium" charset="0"/>
                </a:rPr>
                <a:t>3</a:t>
              </a:r>
              <a:r>
                <a:rPr lang="en-US" altLang="x-none" sz="8800" dirty="0" smtClean="0">
                  <a:solidFill>
                    <a:schemeClr val="bg1"/>
                  </a:solidFill>
                  <a:latin typeface="Barlow Light" pitchFamily="2" charset="0"/>
                  <a:ea typeface="Montserrat Semi" charset="0"/>
                  <a:cs typeface="Montserrat Semi" charset="0"/>
                  <a:sym typeface="Poppins Medium" charset="0"/>
                </a:rPr>
                <a:t>G</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6795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Физический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уровень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базируется на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технологи WCDMA/TD-SCDMA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 описывается спецификациями серии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25.200. На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физическом уровне предлагаются услуги по передаче данных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на более высокие уровни</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и доступ к таким услугам осуществляется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через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транспортные каналы.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Сеть наземного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радиодоступа имеет два режима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дуплексирования</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частотным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разнесением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Frequency</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Division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Duplex</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FDD) и с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временным разнесением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Time</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Division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Duplex</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TDD). В соответствии с общим подходом к классификации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логических и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транспортных каналов, физические каналы, организуемые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 FDD-режиме можно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разделить на 2 группы: группу общих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физических каналов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и группу выделенных физических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каналов. Во второй группе следует рассмотреть выделенный физический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канал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передачи данных (DPDCH) и выделенный физический управляющий канал (DPCCH).</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WWAN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81</a:t>
            </a:fld>
            <a:endParaRPr lang="x-none" altLang="x-none"/>
          </a:p>
        </p:txBody>
      </p:sp>
    </p:spTree>
    <p:extLst>
      <p:ext uri="{BB962C8B-B14F-4D97-AF65-F5344CB8AC3E}">
        <p14:creationId xmlns:p14="http://schemas.microsoft.com/office/powerpoint/2010/main" val="18597242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id="{A56DDA2A-F086-F04D-A3CF-60192435CD41}"/>
              </a:ext>
            </a:extLst>
          </p:cNvPr>
          <p:cNvSpPr>
            <a:spLocks noChangeArrowheads="1"/>
          </p:cNvSpPr>
          <p:nvPr/>
        </p:nvSpPr>
        <p:spPr bwMode="auto">
          <a:xfrm>
            <a:off x="2001127" y="7578080"/>
            <a:ext cx="20488017"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На рисунке показана структура кадра</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формируемого для каналов DPDCH и DPCCH в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восходящем направлении</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Каждый кадр, длительностью 10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мс</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разделен на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пять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субкадров</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содержащих по три слота</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p>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Управляющий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канал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DPCCH предназначен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для передачи служебной информации, относящейся к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физическому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уровню. На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рисунке показан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случай, когда слот канала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DPCCH содержит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последовательность пилотных бит, предназначенных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для канального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оценивания при когерентном приеме, индикатор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TFCI комбинации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транспортного формата, информацию FBI об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обратной связи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Feedback</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Information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между ПТ и сетью радиодоступа 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команды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TPC управления излучаемой мощностью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Transmit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Power</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Control</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Конфигурация и структура управляющего канала DPCCH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жестко связана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 параметрами слота канала передачи данных DPDCH.</a:t>
            </a:r>
          </a:p>
        </p:txBody>
      </p:sp>
      <p:pic>
        <p:nvPicPr>
          <p:cNvPr id="6" name="Рисунок 5"/>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3651781" y="0"/>
            <a:ext cx="17186707" cy="5418073"/>
          </a:xfrm>
        </p:spPr>
      </p:pic>
    </p:spTree>
    <p:extLst>
      <p:ext uri="{BB962C8B-B14F-4D97-AF65-F5344CB8AC3E}">
        <p14:creationId xmlns:p14="http://schemas.microsoft.com/office/powerpoint/2010/main" val="41323398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1287061379"/>
              </p:ext>
            </p:extLst>
          </p:nvPr>
        </p:nvGraphicFramePr>
        <p:xfrm>
          <a:off x="1750837" y="1385387"/>
          <a:ext cx="20794837" cy="10847489"/>
        </p:xfrm>
        <a:graphic>
          <a:graphicData uri="http://schemas.openxmlformats.org/drawingml/2006/table">
            <a:tbl>
              <a:tblPr firstRow="1" bandRow="1">
                <a:tableStyleId>{5C22544A-7EE6-4342-B048-85BDC9FD1C3A}</a:tableStyleId>
              </a:tblPr>
              <a:tblGrid>
                <a:gridCol w="4464499">
                  <a:extLst>
                    <a:ext uri="{9D8B030D-6E8A-4147-A177-3AD203B41FA5}">
                      <a16:colId xmlns:a16="http://schemas.microsoft.com/office/drawing/2014/main" val="2643445222"/>
                    </a:ext>
                  </a:extLst>
                </a:gridCol>
                <a:gridCol w="2448272">
                  <a:extLst>
                    <a:ext uri="{9D8B030D-6E8A-4147-A177-3AD203B41FA5}">
                      <a16:colId xmlns:a16="http://schemas.microsoft.com/office/drawing/2014/main" val="304545383"/>
                    </a:ext>
                  </a:extLst>
                </a:gridCol>
                <a:gridCol w="3484648">
                  <a:extLst>
                    <a:ext uri="{9D8B030D-6E8A-4147-A177-3AD203B41FA5}">
                      <a16:colId xmlns:a16="http://schemas.microsoft.com/office/drawing/2014/main" val="3209630263"/>
                    </a:ext>
                  </a:extLst>
                </a:gridCol>
                <a:gridCol w="3465806">
                  <a:extLst>
                    <a:ext uri="{9D8B030D-6E8A-4147-A177-3AD203B41FA5}">
                      <a16:colId xmlns:a16="http://schemas.microsoft.com/office/drawing/2014/main" val="193923009"/>
                    </a:ext>
                  </a:extLst>
                </a:gridCol>
                <a:gridCol w="3465806">
                  <a:extLst>
                    <a:ext uri="{9D8B030D-6E8A-4147-A177-3AD203B41FA5}">
                      <a16:colId xmlns:a16="http://schemas.microsoft.com/office/drawing/2014/main" val="1133602440"/>
                    </a:ext>
                  </a:extLst>
                </a:gridCol>
                <a:gridCol w="3465806">
                  <a:extLst>
                    <a:ext uri="{9D8B030D-6E8A-4147-A177-3AD203B41FA5}">
                      <a16:colId xmlns:a16="http://schemas.microsoft.com/office/drawing/2014/main" val="1582738760"/>
                    </a:ext>
                  </a:extLst>
                </a:gridCol>
              </a:tblGrid>
              <a:tr h="1279814">
                <a:tc>
                  <a:txBody>
                    <a:bodyPr/>
                    <a:lstStyle/>
                    <a:p>
                      <a:pPr marL="0" algn="ctr" defTabSz="914400" rtl="0" eaLnBrk="1" latinLnBrk="0" hangingPunct="1"/>
                      <a:endParaRPr lang="ru-RU" sz="2000" b="1" kern="1200" dirty="0" smtClean="0">
                        <a:solidFill>
                          <a:schemeClr val="bg1"/>
                        </a:solidFill>
                        <a:latin typeface="+mn-lt"/>
                        <a:ea typeface="+mn-ea"/>
                        <a:cs typeface="+mn-cs"/>
                      </a:endParaRPr>
                    </a:p>
                    <a:p>
                      <a:pPr marL="0" algn="ctr" defTabSz="914400" rtl="0" eaLnBrk="1" latinLnBrk="0" hangingPunct="1"/>
                      <a:r>
                        <a:rPr lang="ru-RU" sz="2000" b="1" kern="1200" dirty="0" smtClean="0">
                          <a:solidFill>
                            <a:schemeClr val="bg1"/>
                          </a:solidFill>
                          <a:latin typeface="+mn-lt"/>
                          <a:ea typeface="+mn-ea"/>
                          <a:cs typeface="+mn-cs"/>
                        </a:rPr>
                        <a:t>Характеристика</a:t>
                      </a:r>
                      <a:endParaRPr lang="ru-RU" sz="2000" b="1" kern="1200" dirty="0">
                        <a:solidFill>
                          <a:schemeClr val="bg1"/>
                        </a:solidFill>
                        <a:latin typeface="+mn-lt"/>
                        <a:ea typeface="+mn-ea"/>
                        <a:cs typeface="+mn-cs"/>
                      </a:endParaRPr>
                    </a:p>
                  </a:txBody>
                  <a:tcPr/>
                </a:tc>
                <a:tc>
                  <a:txBody>
                    <a:bodyPr/>
                    <a:lstStyle/>
                    <a:p>
                      <a:pPr marL="0" algn="ctr" defTabSz="914400" rtl="0" eaLnBrk="1" latinLnBrk="0" hangingPunct="1"/>
                      <a:endParaRPr lang="ru-RU" sz="2000" b="1" kern="1200" dirty="0" smtClean="0">
                        <a:solidFill>
                          <a:schemeClr val="bg1"/>
                        </a:solidFill>
                        <a:latin typeface="+mn-lt"/>
                        <a:ea typeface="+mn-ea"/>
                        <a:cs typeface="+mn-cs"/>
                      </a:endParaRPr>
                    </a:p>
                    <a:p>
                      <a:pPr marL="0" algn="ctr" defTabSz="914400" rtl="0" eaLnBrk="1" latinLnBrk="0" hangingPunct="1"/>
                      <a:r>
                        <a:rPr lang="en-US" sz="2000" b="1" kern="1200" dirty="0" smtClean="0">
                          <a:solidFill>
                            <a:schemeClr val="bg1"/>
                          </a:solidFill>
                          <a:latin typeface="+mn-lt"/>
                          <a:ea typeface="+mn-ea"/>
                          <a:cs typeface="+mn-cs"/>
                        </a:rPr>
                        <a:t>W-CDMA</a:t>
                      </a:r>
                      <a:endParaRPr lang="ru-RU" sz="2000" b="1" kern="1200" dirty="0">
                        <a:solidFill>
                          <a:schemeClr val="bg1"/>
                        </a:solidFill>
                        <a:latin typeface="+mn-lt"/>
                        <a:ea typeface="+mn-ea"/>
                        <a:cs typeface="+mn-cs"/>
                      </a:endParaRPr>
                    </a:p>
                  </a:txBody>
                  <a:tcPr/>
                </a:tc>
                <a:tc>
                  <a:txBody>
                    <a:bodyPr/>
                    <a:lstStyle/>
                    <a:p>
                      <a:pPr marL="0" algn="ctr" defTabSz="914400" rtl="0" eaLnBrk="1" latinLnBrk="0" hangingPunct="1"/>
                      <a:endParaRPr lang="en-US" sz="2000" b="1" kern="1200" dirty="0" smtClean="0">
                        <a:solidFill>
                          <a:schemeClr val="bg1"/>
                        </a:solidFill>
                        <a:latin typeface="+mn-lt"/>
                        <a:ea typeface="+mn-ea"/>
                        <a:cs typeface="+mn-cs"/>
                      </a:endParaRPr>
                    </a:p>
                    <a:p>
                      <a:pPr marL="0" algn="ctr" defTabSz="914400" rtl="0" eaLnBrk="1" latinLnBrk="0" hangingPunct="1"/>
                      <a:r>
                        <a:rPr lang="en-US" sz="2000" b="1" kern="1200" dirty="0" smtClean="0">
                          <a:solidFill>
                            <a:schemeClr val="bg1"/>
                          </a:solidFill>
                          <a:latin typeface="+mn-lt"/>
                          <a:ea typeface="+mn-ea"/>
                          <a:cs typeface="+mn-cs"/>
                        </a:rPr>
                        <a:t>HPSA</a:t>
                      </a:r>
                      <a:endParaRPr lang="ru-RU" sz="2000" b="1" kern="1200" dirty="0" smtClean="0">
                        <a:solidFill>
                          <a:schemeClr val="bg1"/>
                        </a:solidFill>
                        <a:latin typeface="+mn-lt"/>
                        <a:ea typeface="+mn-ea"/>
                        <a:cs typeface="+mn-cs"/>
                      </a:endParaRPr>
                    </a:p>
                  </a:txBody>
                  <a:tcPr/>
                </a:tc>
                <a:tc>
                  <a:txBody>
                    <a:bodyPr/>
                    <a:lstStyle/>
                    <a:p>
                      <a:pPr marL="0" algn="ctr" defTabSz="914400" rtl="0" eaLnBrk="1" latinLnBrk="0" hangingPunct="1"/>
                      <a:endParaRPr lang="en-US" sz="2000" b="1" kern="1200" dirty="0" smtClean="0">
                        <a:solidFill>
                          <a:schemeClr val="bg1"/>
                        </a:solidFill>
                        <a:latin typeface="+mn-lt"/>
                        <a:ea typeface="+mn-ea"/>
                        <a:cs typeface="+mn-cs"/>
                      </a:endParaRPr>
                    </a:p>
                    <a:p>
                      <a:pPr marL="0" algn="ctr" defTabSz="914400" rtl="0" eaLnBrk="1" latinLnBrk="0" hangingPunct="1"/>
                      <a:r>
                        <a:rPr lang="en-US" sz="2000" b="1" kern="1200" dirty="0" smtClean="0">
                          <a:solidFill>
                            <a:schemeClr val="bg1"/>
                          </a:solidFill>
                          <a:latin typeface="+mn-lt"/>
                          <a:ea typeface="+mn-ea"/>
                          <a:cs typeface="+mn-cs"/>
                        </a:rPr>
                        <a:t>HPSA+</a:t>
                      </a:r>
                      <a:endParaRPr lang="ru-RU" sz="2000" b="1" kern="1200" dirty="0" smtClean="0">
                        <a:solidFill>
                          <a:schemeClr val="bg1"/>
                        </a:solidFill>
                        <a:latin typeface="+mn-lt"/>
                        <a:ea typeface="+mn-ea"/>
                        <a:cs typeface="+mn-cs"/>
                      </a:endParaRPr>
                    </a:p>
                  </a:txBody>
                  <a:tcPr/>
                </a:tc>
                <a:tc>
                  <a:txBody>
                    <a:bodyPr/>
                    <a:lstStyle/>
                    <a:p>
                      <a:pPr marL="0" algn="ctr" defTabSz="914400" rtl="0" eaLnBrk="1" latinLnBrk="0" hangingPunct="1"/>
                      <a:endParaRPr lang="ru-RU" sz="2000" b="1" kern="1200" dirty="0" smtClean="0">
                        <a:solidFill>
                          <a:schemeClr val="bg1"/>
                        </a:solidFill>
                        <a:latin typeface="+mn-lt"/>
                        <a:ea typeface="+mn-ea"/>
                        <a:cs typeface="+mn-cs"/>
                      </a:endParaRPr>
                    </a:p>
                    <a:p>
                      <a:pPr marL="0" algn="ctr" defTabSz="914400" rtl="0" eaLnBrk="1" latinLnBrk="0" hangingPunct="1"/>
                      <a:r>
                        <a:rPr lang="en-US" sz="2000" b="1" kern="1200" dirty="0" smtClean="0">
                          <a:solidFill>
                            <a:schemeClr val="bg1"/>
                          </a:solidFill>
                          <a:latin typeface="+mn-lt"/>
                          <a:ea typeface="+mn-ea"/>
                          <a:cs typeface="+mn-cs"/>
                        </a:rPr>
                        <a:t>LTE (Rel. 8)</a:t>
                      </a:r>
                      <a:endParaRPr lang="ru-RU" sz="2000" b="1" kern="1200" dirty="0">
                        <a:solidFill>
                          <a:schemeClr val="bg1"/>
                        </a:solidFill>
                        <a:latin typeface="+mn-lt"/>
                        <a:ea typeface="+mn-ea"/>
                        <a:cs typeface="+mn-cs"/>
                      </a:endParaRPr>
                    </a:p>
                  </a:txBody>
                  <a:tcPr/>
                </a:tc>
                <a:tc>
                  <a:txBody>
                    <a:bodyPr/>
                    <a:lstStyle/>
                    <a:p>
                      <a:pPr marL="0" algn="ctr" defTabSz="914400" rtl="0" eaLnBrk="1" latinLnBrk="0" hangingPunct="1"/>
                      <a:endParaRPr lang="en-US" sz="2000" b="1" kern="1200" dirty="0" smtClean="0">
                        <a:solidFill>
                          <a:schemeClr val="bg1"/>
                        </a:solidFill>
                        <a:latin typeface="+mn-lt"/>
                        <a:ea typeface="+mn-ea"/>
                        <a:cs typeface="+mn-cs"/>
                      </a:endParaRPr>
                    </a:p>
                    <a:p>
                      <a:pPr marL="0" algn="ctr" defTabSz="914400" rtl="0" eaLnBrk="1" latinLnBrk="0" hangingPunct="1"/>
                      <a:r>
                        <a:rPr lang="en-US" sz="2000" b="1" kern="1200" dirty="0" smtClean="0">
                          <a:solidFill>
                            <a:schemeClr val="bg1"/>
                          </a:solidFill>
                          <a:latin typeface="+mn-lt"/>
                          <a:ea typeface="+mn-ea"/>
                          <a:cs typeface="+mn-cs"/>
                        </a:rPr>
                        <a:t>WiMAX IEEE 802.16e</a:t>
                      </a:r>
                      <a:endParaRPr lang="ru-RU" sz="2000" b="1" kern="1200" dirty="0">
                        <a:solidFill>
                          <a:schemeClr val="bg1"/>
                        </a:solidFill>
                        <a:latin typeface="+mn-lt"/>
                        <a:ea typeface="+mn-ea"/>
                        <a:cs typeface="+mn-cs"/>
                      </a:endParaRPr>
                    </a:p>
                  </a:txBody>
                  <a:tcPr/>
                </a:tc>
                <a:extLst>
                  <a:ext uri="{0D108BD9-81ED-4DB2-BD59-A6C34878D82A}">
                    <a16:rowId xmlns:a16="http://schemas.microsoft.com/office/drawing/2014/main" val="1804340334"/>
                  </a:ext>
                </a:extLst>
              </a:tr>
              <a:tr h="1534310">
                <a:tc>
                  <a:txBody>
                    <a:bodyPr/>
                    <a:lstStyle/>
                    <a:p>
                      <a:pPr marL="0" algn="ctr" defTabSz="914400" rtl="0" eaLnBrk="1" latinLnBrk="0" hangingPunct="1"/>
                      <a:r>
                        <a:rPr lang="ru-RU" sz="2000" kern="1200" dirty="0" smtClean="0">
                          <a:solidFill>
                            <a:schemeClr val="bg1"/>
                          </a:solidFill>
                          <a:latin typeface="+mn-lt"/>
                          <a:ea typeface="+mn-ea"/>
                          <a:cs typeface="+mn-cs"/>
                        </a:rPr>
                        <a:t>Разнос каналов</a:t>
                      </a:r>
                      <a:r>
                        <a:rPr lang="ru-RU" sz="2000" kern="1200" baseline="0" dirty="0" smtClean="0">
                          <a:solidFill>
                            <a:schemeClr val="bg1"/>
                          </a:solidFill>
                          <a:latin typeface="+mn-lt"/>
                          <a:ea typeface="+mn-ea"/>
                          <a:cs typeface="+mn-cs"/>
                        </a:rPr>
                        <a:t>, МГц</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smtClean="0">
                          <a:solidFill>
                            <a:schemeClr val="bg1"/>
                          </a:solidFill>
                          <a:latin typeface="+mn-lt"/>
                          <a:ea typeface="+mn-ea"/>
                          <a:cs typeface="+mn-cs"/>
                        </a:rPr>
                        <a:t>5</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smtClean="0">
                          <a:solidFill>
                            <a:schemeClr val="bg1"/>
                          </a:solidFill>
                          <a:latin typeface="+mn-lt"/>
                          <a:ea typeface="+mn-ea"/>
                          <a:cs typeface="+mn-cs"/>
                        </a:rPr>
                        <a:t>5</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smtClean="0">
                          <a:solidFill>
                            <a:schemeClr val="bg1"/>
                          </a:solidFill>
                          <a:latin typeface="+mn-lt"/>
                          <a:ea typeface="+mn-ea"/>
                          <a:cs typeface="+mn-cs"/>
                        </a:rPr>
                        <a:t>5</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smtClean="0">
                          <a:solidFill>
                            <a:schemeClr val="bg1"/>
                          </a:solidFill>
                          <a:latin typeface="+mn-lt"/>
                          <a:ea typeface="+mn-ea"/>
                          <a:cs typeface="+mn-cs"/>
                        </a:rPr>
                        <a:t>до 20</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smtClean="0">
                          <a:solidFill>
                            <a:schemeClr val="bg1"/>
                          </a:solidFill>
                          <a:latin typeface="+mn-lt"/>
                          <a:ea typeface="+mn-ea"/>
                          <a:cs typeface="+mn-cs"/>
                        </a:rPr>
                        <a:t>10</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2971216410"/>
                  </a:ext>
                </a:extLst>
              </a:tr>
              <a:tr h="1534310">
                <a:tc>
                  <a:txBody>
                    <a:bodyPr/>
                    <a:lstStyle/>
                    <a:p>
                      <a:pPr marL="0" algn="ctr" defTabSz="914400" rtl="0" eaLnBrk="1" latinLnBrk="0" hangingPunct="1"/>
                      <a:r>
                        <a:rPr lang="ru-RU" sz="2000" kern="1200" baseline="0" dirty="0" smtClean="0">
                          <a:solidFill>
                            <a:schemeClr val="bg1"/>
                          </a:solidFill>
                          <a:latin typeface="+mn-lt"/>
                          <a:ea typeface="+mn-ea"/>
                          <a:cs typeface="+mn-cs"/>
                        </a:rPr>
                        <a:t>Пиковая скорость отдачи</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smtClean="0">
                          <a:solidFill>
                            <a:schemeClr val="bg1"/>
                          </a:solidFill>
                          <a:latin typeface="+mn-lt"/>
                          <a:ea typeface="+mn-ea"/>
                          <a:cs typeface="+mn-cs"/>
                        </a:rPr>
                        <a:t>384 Кбит/с</a:t>
                      </a:r>
                      <a:endParaRPr lang="ru-RU" sz="2000"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bg1"/>
                          </a:solidFill>
                          <a:latin typeface="+mn-lt"/>
                          <a:ea typeface="+mn-ea"/>
                          <a:cs typeface="+mn-cs"/>
                        </a:rPr>
                        <a:t>5.7 Мбит/с</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bg1"/>
                          </a:solidFill>
                          <a:latin typeface="+mn-lt"/>
                          <a:ea typeface="+mn-ea"/>
                          <a:cs typeface="+mn-cs"/>
                        </a:rPr>
                        <a:t>11.5 Мбит/с</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bg1"/>
                          </a:solidFill>
                          <a:latin typeface="+mn-lt"/>
                          <a:ea typeface="+mn-ea"/>
                          <a:cs typeface="+mn-cs"/>
                        </a:rPr>
                        <a:t>~</a:t>
                      </a:r>
                      <a:r>
                        <a:rPr lang="ru-RU" sz="2000" kern="1200" dirty="0" smtClean="0">
                          <a:solidFill>
                            <a:schemeClr val="bg1"/>
                          </a:solidFill>
                          <a:latin typeface="+mn-lt"/>
                          <a:ea typeface="+mn-ea"/>
                          <a:cs typeface="+mn-cs"/>
                        </a:rPr>
                        <a:t>75 Мбит/с</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bg1"/>
                          </a:solidFill>
                          <a:latin typeface="+mn-lt"/>
                          <a:ea typeface="+mn-ea"/>
                          <a:cs typeface="+mn-cs"/>
                        </a:rPr>
                        <a:t>70 Мбит/с</a:t>
                      </a:r>
                    </a:p>
                  </a:txBody>
                  <a:tcPr/>
                </a:tc>
                <a:extLst>
                  <a:ext uri="{0D108BD9-81ED-4DB2-BD59-A6C34878D82A}">
                    <a16:rowId xmlns:a16="http://schemas.microsoft.com/office/drawing/2014/main" val="2533280093"/>
                  </a:ext>
                </a:extLst>
              </a:tr>
              <a:tr h="1387310">
                <a:tc>
                  <a:txBody>
                    <a:bodyPr/>
                    <a:lstStyle/>
                    <a:p>
                      <a:pPr marL="0" algn="ctr" defTabSz="914400" rtl="0" eaLnBrk="1" latinLnBrk="0" hangingPunct="1"/>
                      <a:r>
                        <a:rPr lang="ru-RU" sz="2000" kern="1200" baseline="0" dirty="0" smtClean="0">
                          <a:solidFill>
                            <a:schemeClr val="bg1"/>
                          </a:solidFill>
                          <a:latin typeface="+mn-lt"/>
                          <a:ea typeface="+mn-ea"/>
                          <a:cs typeface="+mn-cs"/>
                        </a:rPr>
                        <a:t>Пиковая скорость загрузки</a:t>
                      </a:r>
                      <a:endParaRPr lang="ru-RU" sz="2000"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bg1"/>
                          </a:solidFill>
                          <a:latin typeface="+mn-lt"/>
                          <a:ea typeface="+mn-ea"/>
                          <a:cs typeface="+mn-cs"/>
                        </a:rPr>
                        <a:t>384 Кбит/с</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bg1"/>
                          </a:solidFill>
                          <a:latin typeface="+mn-lt"/>
                          <a:ea typeface="+mn-ea"/>
                          <a:cs typeface="+mn-cs"/>
                        </a:rPr>
                        <a:t>14 Мбит/с</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bg1"/>
                          </a:solidFill>
                          <a:latin typeface="+mn-lt"/>
                          <a:ea typeface="+mn-ea"/>
                          <a:cs typeface="+mn-cs"/>
                        </a:rPr>
                        <a:t>28 Мбит/с</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bg1"/>
                          </a:solidFill>
                          <a:latin typeface="+mn-lt"/>
                          <a:ea typeface="+mn-ea"/>
                          <a:cs typeface="+mn-cs"/>
                        </a:rPr>
                        <a:t>150 Мбит/с</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bg1"/>
                          </a:solidFill>
                          <a:latin typeface="+mn-lt"/>
                          <a:ea typeface="+mn-ea"/>
                          <a:cs typeface="+mn-cs"/>
                        </a:rPr>
                        <a:t>70 Мбит/с</a:t>
                      </a:r>
                    </a:p>
                  </a:txBody>
                  <a:tcPr/>
                </a:tc>
                <a:extLst>
                  <a:ext uri="{0D108BD9-81ED-4DB2-BD59-A6C34878D82A}">
                    <a16:rowId xmlns:a16="http://schemas.microsoft.com/office/drawing/2014/main" val="4125084978"/>
                  </a:ext>
                </a:extLst>
              </a:tr>
              <a:tr h="1703915">
                <a:tc>
                  <a:txBody>
                    <a:bodyPr/>
                    <a:lstStyle/>
                    <a:p>
                      <a:pPr marL="0" algn="ctr" defTabSz="914400" rtl="0" eaLnBrk="1" latinLnBrk="0" hangingPunct="1"/>
                      <a:r>
                        <a:rPr lang="ru-RU" sz="2000" kern="1200" dirty="0" smtClean="0">
                          <a:solidFill>
                            <a:schemeClr val="bg1"/>
                          </a:solidFill>
                          <a:latin typeface="+mn-lt"/>
                          <a:ea typeface="+mn-ea"/>
                          <a:cs typeface="+mn-cs"/>
                        </a:rPr>
                        <a:t>Задержка, </a:t>
                      </a:r>
                      <a:r>
                        <a:rPr lang="ru-RU" sz="2000" kern="1200" dirty="0" err="1" smtClean="0">
                          <a:solidFill>
                            <a:schemeClr val="bg1"/>
                          </a:solidFill>
                          <a:latin typeface="+mn-lt"/>
                          <a:ea typeface="+mn-ea"/>
                          <a:cs typeface="+mn-cs"/>
                        </a:rPr>
                        <a:t>мс</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smtClean="0">
                          <a:solidFill>
                            <a:schemeClr val="bg1"/>
                          </a:solidFill>
                          <a:latin typeface="+mn-lt"/>
                          <a:ea typeface="+mn-ea"/>
                          <a:cs typeface="+mn-cs"/>
                        </a:rPr>
                        <a:t>250</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smtClean="0">
                          <a:solidFill>
                            <a:schemeClr val="bg1"/>
                          </a:solidFill>
                          <a:latin typeface="+mn-lt"/>
                          <a:ea typeface="+mn-ea"/>
                          <a:cs typeface="+mn-cs"/>
                        </a:rPr>
                        <a:t>~</a:t>
                      </a:r>
                      <a:r>
                        <a:rPr lang="ru-RU" sz="2000" kern="1200" dirty="0" smtClean="0">
                          <a:solidFill>
                            <a:schemeClr val="bg1"/>
                          </a:solidFill>
                          <a:latin typeface="+mn-lt"/>
                          <a:ea typeface="+mn-ea"/>
                          <a:cs typeface="+mn-cs"/>
                        </a:rPr>
                        <a:t>7</a:t>
                      </a:r>
                      <a:r>
                        <a:rPr lang="en-US" sz="2000" kern="1200" dirty="0" smtClean="0">
                          <a:solidFill>
                            <a:schemeClr val="bg1"/>
                          </a:solidFill>
                          <a:latin typeface="+mn-lt"/>
                          <a:ea typeface="+mn-ea"/>
                          <a:cs typeface="+mn-cs"/>
                        </a:rPr>
                        <a:t>0</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smtClean="0">
                          <a:solidFill>
                            <a:schemeClr val="bg1"/>
                          </a:solidFill>
                          <a:latin typeface="+mn-lt"/>
                          <a:ea typeface="+mn-ea"/>
                          <a:cs typeface="+mn-cs"/>
                        </a:rPr>
                        <a:t>~</a:t>
                      </a:r>
                      <a:r>
                        <a:rPr lang="ru-RU" sz="2000" kern="1200" dirty="0" smtClean="0">
                          <a:solidFill>
                            <a:schemeClr val="bg1"/>
                          </a:solidFill>
                          <a:latin typeface="+mn-lt"/>
                          <a:ea typeface="+mn-ea"/>
                          <a:cs typeface="+mn-cs"/>
                        </a:rPr>
                        <a:t>30</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smtClean="0">
                          <a:solidFill>
                            <a:schemeClr val="bg1"/>
                          </a:solidFill>
                          <a:latin typeface="+mn-lt"/>
                          <a:ea typeface="+mn-ea"/>
                          <a:cs typeface="+mn-cs"/>
                        </a:rPr>
                        <a:t>~</a:t>
                      </a:r>
                      <a:r>
                        <a:rPr lang="ru-RU" sz="2000" kern="1200" dirty="0" smtClean="0">
                          <a:solidFill>
                            <a:schemeClr val="bg1"/>
                          </a:solidFill>
                          <a:latin typeface="+mn-lt"/>
                          <a:ea typeface="+mn-ea"/>
                          <a:cs typeface="+mn-cs"/>
                        </a:rPr>
                        <a:t>10</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smtClean="0">
                          <a:solidFill>
                            <a:schemeClr val="bg1"/>
                          </a:solidFill>
                          <a:latin typeface="+mn-lt"/>
                          <a:ea typeface="+mn-ea"/>
                          <a:cs typeface="+mn-cs"/>
                        </a:rPr>
                        <a:t>~</a:t>
                      </a:r>
                      <a:r>
                        <a:rPr lang="ru-RU" sz="2000" kern="1200" dirty="0" smtClean="0">
                          <a:solidFill>
                            <a:schemeClr val="bg1"/>
                          </a:solidFill>
                          <a:latin typeface="+mn-lt"/>
                          <a:ea typeface="+mn-ea"/>
                          <a:cs typeface="+mn-cs"/>
                        </a:rPr>
                        <a:t>50</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3443278247"/>
                  </a:ext>
                </a:extLst>
              </a:tr>
              <a:tr h="1703915">
                <a:tc>
                  <a:txBody>
                    <a:bodyPr/>
                    <a:lstStyle/>
                    <a:p>
                      <a:pPr marL="0" algn="ctr" defTabSz="914400" rtl="0" eaLnBrk="1" latinLnBrk="0" hangingPunct="1"/>
                      <a:r>
                        <a:rPr lang="ru-RU" sz="2000" kern="1200" dirty="0" smtClean="0">
                          <a:solidFill>
                            <a:schemeClr val="bg1"/>
                          </a:solidFill>
                          <a:latin typeface="+mn-lt"/>
                          <a:ea typeface="+mn-ea"/>
                          <a:cs typeface="+mn-cs"/>
                        </a:rPr>
                        <a:t>Рабочий диапазон частот,</a:t>
                      </a:r>
                      <a:r>
                        <a:rPr lang="ru-RU" sz="2000" kern="1200" baseline="0" dirty="0" smtClean="0">
                          <a:solidFill>
                            <a:schemeClr val="bg1"/>
                          </a:solidFill>
                          <a:latin typeface="+mn-lt"/>
                          <a:ea typeface="+mn-ea"/>
                          <a:cs typeface="+mn-cs"/>
                        </a:rPr>
                        <a:t> МГц</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smtClean="0">
                          <a:solidFill>
                            <a:schemeClr val="bg1"/>
                          </a:solidFill>
                          <a:latin typeface="+mn-lt"/>
                          <a:ea typeface="+mn-ea"/>
                          <a:cs typeface="+mn-cs"/>
                        </a:rPr>
                        <a:t>900/1800/</a:t>
                      </a:r>
                    </a:p>
                    <a:p>
                      <a:pPr marL="0" algn="ctr" defTabSz="914400" rtl="0" eaLnBrk="1" latinLnBrk="0" hangingPunct="1"/>
                      <a:r>
                        <a:rPr lang="en-US" sz="2000" kern="1200" dirty="0" smtClean="0">
                          <a:solidFill>
                            <a:schemeClr val="bg1"/>
                          </a:solidFill>
                          <a:latin typeface="+mn-lt"/>
                          <a:ea typeface="+mn-ea"/>
                          <a:cs typeface="+mn-cs"/>
                        </a:rPr>
                        <a:t>2100/2600</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smtClean="0">
                          <a:solidFill>
                            <a:schemeClr val="bg1"/>
                          </a:solidFill>
                          <a:latin typeface="+mn-lt"/>
                          <a:ea typeface="+mn-ea"/>
                          <a:cs typeface="+mn-cs"/>
                        </a:rPr>
                        <a:t>DD/900/</a:t>
                      </a:r>
                    </a:p>
                    <a:p>
                      <a:pPr marL="0" algn="ctr" defTabSz="914400" rtl="0" eaLnBrk="1" latinLnBrk="0" hangingPunct="1"/>
                      <a:r>
                        <a:rPr lang="en-US" sz="2000" kern="1200" dirty="0" smtClean="0">
                          <a:solidFill>
                            <a:schemeClr val="bg1"/>
                          </a:solidFill>
                          <a:latin typeface="+mn-lt"/>
                          <a:ea typeface="+mn-ea"/>
                          <a:cs typeface="+mn-cs"/>
                        </a:rPr>
                        <a:t>2100/2600</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smtClean="0">
                          <a:solidFill>
                            <a:schemeClr val="bg1"/>
                          </a:solidFill>
                          <a:latin typeface="+mn-lt"/>
                          <a:ea typeface="+mn-ea"/>
                          <a:cs typeface="+mn-cs"/>
                        </a:rPr>
                        <a:t>DD/900/</a:t>
                      </a:r>
                    </a:p>
                    <a:p>
                      <a:pPr marL="0" algn="ctr" defTabSz="914400" rtl="0" eaLnBrk="1" latinLnBrk="0" hangingPunct="1"/>
                      <a:r>
                        <a:rPr lang="en-US" sz="2000" kern="1200" dirty="0" smtClean="0">
                          <a:solidFill>
                            <a:schemeClr val="bg1"/>
                          </a:solidFill>
                          <a:latin typeface="+mn-lt"/>
                          <a:ea typeface="+mn-ea"/>
                          <a:cs typeface="+mn-cs"/>
                        </a:rPr>
                        <a:t>2100/2600</a:t>
                      </a:r>
                      <a:endParaRPr lang="en-US"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a:solidFill>
                            <a:schemeClr val="bg1"/>
                          </a:solidFill>
                          <a:latin typeface="+mn-lt"/>
                          <a:ea typeface="+mn-ea"/>
                          <a:cs typeface="+mn-cs"/>
                        </a:rPr>
                        <a:t> </a:t>
                      </a:r>
                      <a:r>
                        <a:rPr lang="en-US" sz="2000" kern="1200" dirty="0" smtClean="0">
                          <a:solidFill>
                            <a:schemeClr val="bg1"/>
                          </a:solidFill>
                          <a:latin typeface="+mn-lt"/>
                          <a:ea typeface="+mn-ea"/>
                          <a:cs typeface="+mn-cs"/>
                        </a:rPr>
                        <a:t>DD/900/1800/</a:t>
                      </a:r>
                    </a:p>
                    <a:p>
                      <a:pPr marL="0" algn="ctr" defTabSz="914400" rtl="0" eaLnBrk="1" latinLnBrk="0" hangingPunct="1"/>
                      <a:r>
                        <a:rPr lang="en-US" sz="2000" kern="1200" dirty="0" smtClean="0">
                          <a:solidFill>
                            <a:schemeClr val="bg1"/>
                          </a:solidFill>
                          <a:latin typeface="+mn-lt"/>
                          <a:ea typeface="+mn-ea"/>
                          <a:cs typeface="+mn-cs"/>
                        </a:rPr>
                        <a:t>2100/2600</a:t>
                      </a:r>
                      <a:endParaRPr lang="en-US"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smtClean="0">
                          <a:solidFill>
                            <a:schemeClr val="bg1"/>
                          </a:solidFill>
                          <a:latin typeface="+mn-lt"/>
                          <a:ea typeface="+mn-ea"/>
                          <a:cs typeface="+mn-cs"/>
                        </a:rPr>
                        <a:t>2600</a:t>
                      </a:r>
                      <a:r>
                        <a:rPr lang="en-US" sz="2000" kern="1200" dirty="0" smtClean="0">
                          <a:solidFill>
                            <a:schemeClr val="bg1"/>
                          </a:solidFill>
                          <a:latin typeface="+mn-lt"/>
                          <a:ea typeface="+mn-ea"/>
                          <a:cs typeface="+mn-cs"/>
                        </a:rPr>
                        <a:t>/3500</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2483290181"/>
                  </a:ext>
                </a:extLst>
              </a:tr>
              <a:tr h="1703915">
                <a:tc>
                  <a:txBody>
                    <a:bodyPr/>
                    <a:lstStyle/>
                    <a:p>
                      <a:pPr marL="0" algn="ctr" defTabSz="914400" rtl="0" eaLnBrk="1" latinLnBrk="0" hangingPunct="1"/>
                      <a:r>
                        <a:rPr lang="ru-RU" sz="2000" kern="1200" dirty="0" smtClean="0">
                          <a:solidFill>
                            <a:schemeClr val="bg1"/>
                          </a:solidFill>
                          <a:latin typeface="+mn-lt"/>
                          <a:ea typeface="+mn-ea"/>
                          <a:cs typeface="+mn-cs"/>
                        </a:rPr>
                        <a:t>Пиковая спектральная эффективность</a:t>
                      </a:r>
                      <a:r>
                        <a:rPr lang="en-US" sz="2000" kern="1200" dirty="0" smtClean="0">
                          <a:solidFill>
                            <a:schemeClr val="bg1"/>
                          </a:solidFill>
                          <a:latin typeface="+mn-lt"/>
                          <a:ea typeface="+mn-ea"/>
                          <a:cs typeface="+mn-cs"/>
                        </a:rPr>
                        <a:t>.</a:t>
                      </a:r>
                      <a:r>
                        <a:rPr lang="ru-RU" sz="2000" kern="1200" dirty="0" smtClean="0">
                          <a:solidFill>
                            <a:schemeClr val="bg1"/>
                          </a:solidFill>
                          <a:latin typeface="+mn-lt"/>
                          <a:ea typeface="+mn-ea"/>
                          <a:cs typeface="+mn-cs"/>
                        </a:rPr>
                        <a:t>,</a:t>
                      </a:r>
                      <a:r>
                        <a:rPr lang="ru-RU" sz="2000" kern="1200" baseline="0" dirty="0" smtClean="0">
                          <a:solidFill>
                            <a:schemeClr val="bg1"/>
                          </a:solidFill>
                          <a:latin typeface="+mn-lt"/>
                          <a:ea typeface="+mn-ea"/>
                          <a:cs typeface="+mn-cs"/>
                        </a:rPr>
                        <a:t> б</a:t>
                      </a:r>
                      <a:r>
                        <a:rPr lang="ru-RU" sz="2000" kern="1200" dirty="0" smtClean="0">
                          <a:solidFill>
                            <a:schemeClr val="bg1"/>
                          </a:solidFill>
                          <a:latin typeface="+mn-lt"/>
                          <a:ea typeface="+mn-ea"/>
                          <a:cs typeface="+mn-cs"/>
                        </a:rPr>
                        <a:t>ит/с / Гц</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smtClean="0">
                          <a:solidFill>
                            <a:schemeClr val="bg1"/>
                          </a:solidFill>
                          <a:latin typeface="+mn-lt"/>
                          <a:ea typeface="+mn-ea"/>
                          <a:cs typeface="+mn-cs"/>
                        </a:rPr>
                        <a:t>0.51</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smtClean="0">
                          <a:solidFill>
                            <a:schemeClr val="bg1"/>
                          </a:solidFill>
                          <a:latin typeface="+mn-lt"/>
                          <a:ea typeface="+mn-ea"/>
                          <a:cs typeface="+mn-cs"/>
                        </a:rPr>
                        <a:t>2.88</a:t>
                      </a:r>
                      <a:endParaRPr lang="ru-RU" sz="2000"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bg1"/>
                          </a:solidFill>
                          <a:latin typeface="+mn-lt"/>
                          <a:ea typeface="+mn-ea"/>
                          <a:cs typeface="+mn-cs"/>
                        </a:rPr>
                        <a:t>12.5</a:t>
                      </a:r>
                      <a:endParaRPr lang="ru-RU" sz="2000"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bg1"/>
                          </a:solidFill>
                          <a:latin typeface="+mn-lt"/>
                          <a:ea typeface="+mn-ea"/>
                          <a:cs typeface="+mn-cs"/>
                        </a:rPr>
                        <a:t>16.32</a:t>
                      </a:r>
                      <a:endParaRPr lang="ru-RU" sz="2000"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bg1"/>
                          </a:solidFill>
                          <a:latin typeface="+mn-lt"/>
                          <a:ea typeface="+mn-ea"/>
                          <a:cs typeface="+mn-cs"/>
                        </a:rPr>
                        <a:t>3.7</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4229128163"/>
                  </a:ext>
                </a:extLst>
              </a:tr>
            </a:tbl>
          </a:graphicData>
        </a:graphic>
      </p:graphicFrame>
    </p:spTree>
    <p:extLst>
      <p:ext uri="{BB962C8B-B14F-4D97-AF65-F5344CB8AC3E}">
        <p14:creationId xmlns:p14="http://schemas.microsoft.com/office/powerpoint/2010/main" val="1400492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10255078"/>
            <a:chOff x="1534816" y="2262875"/>
            <a:chExt cx="9792890" cy="10255078"/>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Мобильные сети</a:t>
              </a:r>
            </a:p>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4</a:t>
              </a:r>
              <a:r>
                <a:rPr lang="en-US" altLang="x-none" sz="8800" dirty="0" smtClean="0">
                  <a:solidFill>
                    <a:schemeClr val="bg1"/>
                  </a:solidFill>
                  <a:latin typeface="Barlow Light" pitchFamily="2" charset="0"/>
                  <a:ea typeface="Montserrat Semi" charset="0"/>
                  <a:cs typeface="Montserrat Semi" charset="0"/>
                  <a:sym typeface="Poppins Medium" charset="0"/>
                </a:rPr>
                <a:t>G</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557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4G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(англ</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fourth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generation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четвёртое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поколение)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поколение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мобильной связи с повышенными требованиями. К четвёртому поколению принято относить перспективные технологии, позволяющие осуществлять передачу данных со скоростью, превышающей 100 Мбит/с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подвижным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 высокой мобильностью) и 1 Гбит/с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стационарным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абонентам (с низкой мобильностью</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Технологии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LTE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Advanced</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(LTE-A) и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WiMAX</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2 (WMAN-</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Advanced</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IEEE 802.16m</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были официально признаны беспроводными стандартами связи четвёртого поколения 4G (IMT-</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Advanced</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Международным союзом электросвязи на конференции в Женеве в 2012 году.</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	</a:t>
              </a: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a:t>
                </a:r>
                <a:r>
                  <a:rPr lang="en-US" altLang="x-none" sz="1800" b="1" spc="300" dirty="0">
                    <a:solidFill>
                      <a:schemeClr val="bg1"/>
                    </a:solidFill>
                    <a:latin typeface="Barlow" pitchFamily="2" charset="0"/>
                    <a:ea typeface="Montserrat" charset="0"/>
                    <a:cs typeface="Montserrat" charset="0"/>
                    <a:sym typeface="Poppins SemiBold" charset="0"/>
                  </a:rPr>
                  <a:t>W</a:t>
                </a:r>
                <a:r>
                  <a:rPr lang="en-US" altLang="x-none" sz="1800" b="1" spc="300" dirty="0" smtClean="0">
                    <a:solidFill>
                      <a:schemeClr val="bg1"/>
                    </a:solidFill>
                    <a:latin typeface="Barlow" pitchFamily="2" charset="0"/>
                    <a:ea typeface="Montserrat" charset="0"/>
                    <a:cs typeface="Montserrat" charset="0"/>
                    <a:sym typeface="Poppins SemiBold" charset="0"/>
                  </a:rPr>
                  <a:t>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84</a:t>
            </a:fld>
            <a:endParaRPr lang="x-none" altLang="x-none"/>
          </a:p>
        </p:txBody>
      </p:sp>
    </p:spTree>
    <p:extLst>
      <p:ext uri="{BB962C8B-B14F-4D97-AF65-F5344CB8AC3E}">
        <p14:creationId xmlns:p14="http://schemas.microsoft.com/office/powerpoint/2010/main" val="388196682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64A5D7EA-CB4A-C24C-AB88-3C3BB0A6CC99}"/>
              </a:ext>
            </a:extLst>
          </p:cNvPr>
          <p:cNvGrpSpPr/>
          <p:nvPr/>
        </p:nvGrpSpPr>
        <p:grpSpPr>
          <a:xfrm>
            <a:off x="555409" y="438484"/>
            <a:ext cx="12602548" cy="10554164"/>
            <a:chOff x="1534816" y="2262875"/>
            <a:chExt cx="9907005" cy="10554164"/>
          </a:xfrm>
        </p:grpSpPr>
        <p:sp>
          <p:nvSpPr>
            <p:cNvPr id="9" name="Rectangle 1">
              <a:extLst>
                <a:ext uri="{FF2B5EF4-FFF2-40B4-BE49-F238E27FC236}">
                  <a16:creationId xmlns:a16="http://schemas.microsoft.com/office/drawing/2014/main" id="{4EAFDFA3-338E-454F-B4FB-0500CD9FA186}"/>
                </a:ext>
              </a:extLst>
            </p:cNvPr>
            <p:cNvSpPr>
              <a:spLocks noChangeArrowheads="1"/>
            </p:cNvSpPr>
            <p:nvPr/>
          </p:nvSpPr>
          <p:spPr bwMode="auto">
            <a:xfrm>
              <a:off x="2604208" y="4193140"/>
              <a:ext cx="8837613" cy="8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ектор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радиосвязи Международного союза электросвязи (МСЭ-Р) определил ряд требований для стандарта международной подвижной беспроводной широкополосной связи 4G, в частности установив требования к скорости передачи данных для обслуживания абонентов: </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скорость 100 Мбит/с должна предоставляться высокоподвижным абонентам (например, поездам и автомобилям);</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абонентам с небольшой подвижностью (например пешеходам и фиксированным абонентам) должна предоставляться скорость 1 Гбит/с. </a:t>
              </a:r>
            </a:p>
            <a:p>
              <a:pPr algn="just">
                <a:lnSpc>
                  <a:spcPct val="180000"/>
                </a:lnSpc>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Основной, базовой, технологией четвёртого поколения является технология ортогонального частотного уплотнения OFDM (мультиплексирование с ортогональным частотным разделением каналов). Кроме того, для максимальной скорости передачи используется технология MIMO (множество входов/множество выходов). При данной технологии передающие и приёмные антенны разнесены так, чтобы достичь слабой корреляции между соседними антеннами.</a:t>
              </a:r>
            </a:p>
          </p:txBody>
        </p:sp>
        <p:grpSp>
          <p:nvGrpSpPr>
            <p:cNvPr id="10" name="Группа 9">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1"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2"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WWAN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Tree>
    <p:extLst>
      <p:ext uri="{BB962C8B-B14F-4D97-AF65-F5344CB8AC3E}">
        <p14:creationId xmlns:p14="http://schemas.microsoft.com/office/powerpoint/2010/main" val="23030729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5989295"/>
            <a:chOff x="1534816" y="2262875"/>
            <a:chExt cx="9792890" cy="5989295"/>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Структура кадра</a:t>
              </a:r>
              <a:endParaRPr lang="en-US" altLang="x-none" sz="8800" dirty="0" smtClean="0">
                <a:solidFill>
                  <a:schemeClr val="bg1"/>
                </a:solidFill>
                <a:latin typeface="Barlow Light" pitchFamily="2" charset="0"/>
                <a:ea typeface="Montserrat Semi" charset="0"/>
                <a:cs typeface="Montserrat Semi" charset="0"/>
                <a:sym typeface="Poppins Medium" charset="0"/>
              </a:endParaRPr>
            </a:p>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4</a:t>
              </a:r>
              <a:r>
                <a:rPr lang="en-US" altLang="x-none" sz="8800" dirty="0" smtClean="0">
                  <a:solidFill>
                    <a:schemeClr val="bg1"/>
                  </a:solidFill>
                  <a:latin typeface="Barlow Light" pitchFamily="2" charset="0"/>
                  <a:ea typeface="Montserrat Semi" charset="0"/>
                  <a:cs typeface="Montserrat Semi" charset="0"/>
                  <a:sym typeface="Poppins Medium" charset="0"/>
                </a:rPr>
                <a:t>G</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Структура кадра используемая в беспроводных сетях, которые соответствуют стандарту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4G</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была описана в теме про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LTE</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WWAN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86</a:t>
            </a:fld>
            <a:endParaRPr lang="x-none" altLang="x-none"/>
          </a:p>
        </p:txBody>
      </p:sp>
    </p:spTree>
    <p:extLst>
      <p:ext uri="{BB962C8B-B14F-4D97-AF65-F5344CB8AC3E}">
        <p14:creationId xmlns:p14="http://schemas.microsoft.com/office/powerpoint/2010/main" val="1299130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683619597"/>
              </p:ext>
            </p:extLst>
          </p:nvPr>
        </p:nvGraphicFramePr>
        <p:xfrm>
          <a:off x="1750837" y="1385387"/>
          <a:ext cx="20794838" cy="10847489"/>
        </p:xfrm>
        <a:graphic>
          <a:graphicData uri="http://schemas.openxmlformats.org/drawingml/2006/table">
            <a:tbl>
              <a:tblPr firstRow="1" bandRow="1">
                <a:tableStyleId>{5C22544A-7EE6-4342-B048-85BDC9FD1C3A}</a:tableStyleId>
              </a:tblPr>
              <a:tblGrid>
                <a:gridCol w="8928998">
                  <a:extLst>
                    <a:ext uri="{9D8B030D-6E8A-4147-A177-3AD203B41FA5}">
                      <a16:colId xmlns:a16="http://schemas.microsoft.com/office/drawing/2014/main" val="2643445222"/>
                    </a:ext>
                  </a:extLst>
                </a:gridCol>
                <a:gridCol w="4896544">
                  <a:extLst>
                    <a:ext uri="{9D8B030D-6E8A-4147-A177-3AD203B41FA5}">
                      <a16:colId xmlns:a16="http://schemas.microsoft.com/office/drawing/2014/main" val="304545383"/>
                    </a:ext>
                  </a:extLst>
                </a:gridCol>
                <a:gridCol w="6969296">
                  <a:extLst>
                    <a:ext uri="{9D8B030D-6E8A-4147-A177-3AD203B41FA5}">
                      <a16:colId xmlns:a16="http://schemas.microsoft.com/office/drawing/2014/main" val="3209630263"/>
                    </a:ext>
                  </a:extLst>
                </a:gridCol>
              </a:tblGrid>
              <a:tr h="1279814">
                <a:tc>
                  <a:txBody>
                    <a:bodyPr/>
                    <a:lstStyle/>
                    <a:p>
                      <a:pPr marL="0" algn="ctr" defTabSz="914400" rtl="0" eaLnBrk="1" latinLnBrk="0" hangingPunct="1"/>
                      <a:endParaRPr lang="ru-RU" sz="2000" b="1" kern="1200" dirty="0" smtClean="0">
                        <a:solidFill>
                          <a:schemeClr val="bg1"/>
                        </a:solidFill>
                        <a:latin typeface="+mn-lt"/>
                        <a:ea typeface="+mn-ea"/>
                        <a:cs typeface="+mn-cs"/>
                      </a:endParaRPr>
                    </a:p>
                    <a:p>
                      <a:pPr marL="0" algn="ctr" defTabSz="914400" rtl="0" eaLnBrk="1" latinLnBrk="0" hangingPunct="1"/>
                      <a:r>
                        <a:rPr lang="ru-RU" sz="2000" b="1" kern="1200" dirty="0" smtClean="0">
                          <a:solidFill>
                            <a:schemeClr val="bg1"/>
                          </a:solidFill>
                          <a:latin typeface="+mn-lt"/>
                          <a:ea typeface="+mn-ea"/>
                          <a:cs typeface="+mn-cs"/>
                        </a:rPr>
                        <a:t>Характеристика</a:t>
                      </a:r>
                      <a:endParaRPr lang="ru-RU" sz="2000" b="1" kern="1200" dirty="0">
                        <a:solidFill>
                          <a:schemeClr val="bg1"/>
                        </a:solidFill>
                        <a:latin typeface="+mn-lt"/>
                        <a:ea typeface="+mn-ea"/>
                        <a:cs typeface="+mn-cs"/>
                      </a:endParaRPr>
                    </a:p>
                  </a:txBody>
                  <a:tcPr/>
                </a:tc>
                <a:tc>
                  <a:txBody>
                    <a:bodyPr/>
                    <a:lstStyle/>
                    <a:p>
                      <a:pPr marL="0" algn="ctr" defTabSz="914400" rtl="0" eaLnBrk="1" latinLnBrk="0" hangingPunct="1"/>
                      <a:endParaRPr lang="ru-RU" sz="2000" b="1" kern="1200" dirty="0" smtClean="0">
                        <a:solidFill>
                          <a:schemeClr val="bg1"/>
                        </a:solidFill>
                        <a:latin typeface="+mn-lt"/>
                        <a:ea typeface="+mn-ea"/>
                        <a:cs typeface="+mn-cs"/>
                      </a:endParaRPr>
                    </a:p>
                    <a:p>
                      <a:pPr marL="0" algn="ctr" defTabSz="914400" rtl="0" eaLnBrk="1" latinLnBrk="0" hangingPunct="1"/>
                      <a:r>
                        <a:rPr lang="en-US" sz="2000" b="1" kern="1200" dirty="0" smtClean="0">
                          <a:solidFill>
                            <a:schemeClr val="bg1"/>
                          </a:solidFill>
                          <a:latin typeface="+mn-lt"/>
                          <a:ea typeface="+mn-ea"/>
                          <a:cs typeface="+mn-cs"/>
                        </a:rPr>
                        <a:t>LTE-Advanced</a:t>
                      </a:r>
                      <a:endParaRPr lang="ru-RU" sz="2000" b="1" kern="1200" dirty="0">
                        <a:solidFill>
                          <a:schemeClr val="bg1"/>
                        </a:solidFill>
                        <a:latin typeface="+mn-lt"/>
                        <a:ea typeface="+mn-ea"/>
                        <a:cs typeface="+mn-cs"/>
                      </a:endParaRPr>
                    </a:p>
                  </a:txBody>
                  <a:tcPr/>
                </a:tc>
                <a:tc>
                  <a:txBody>
                    <a:bodyPr/>
                    <a:lstStyle/>
                    <a:p>
                      <a:pPr marL="0" algn="ctr" defTabSz="914400" rtl="0" eaLnBrk="1" latinLnBrk="0" hangingPunct="1"/>
                      <a:endParaRPr lang="en-US" sz="2000" b="1" kern="1200" dirty="0" smtClean="0">
                        <a:solidFill>
                          <a:schemeClr val="bg1"/>
                        </a:solidFill>
                        <a:latin typeface="+mn-lt"/>
                        <a:ea typeface="+mn-ea"/>
                        <a:cs typeface="+mn-cs"/>
                      </a:endParaRPr>
                    </a:p>
                    <a:p>
                      <a:pPr marL="0" algn="ctr" defTabSz="914400" rtl="0" eaLnBrk="1" latinLnBrk="0" hangingPunct="1"/>
                      <a:r>
                        <a:rPr lang="en-US" sz="2000" b="1" kern="1200" dirty="0" smtClean="0">
                          <a:solidFill>
                            <a:schemeClr val="bg1"/>
                          </a:solidFill>
                          <a:latin typeface="+mn-lt"/>
                          <a:ea typeface="+mn-ea"/>
                          <a:cs typeface="+mn-cs"/>
                        </a:rPr>
                        <a:t>IMT-Advanced</a:t>
                      </a:r>
                      <a:endParaRPr lang="ru-RU" sz="2000" b="1" kern="1200" dirty="0" smtClean="0">
                        <a:solidFill>
                          <a:schemeClr val="bg1"/>
                        </a:solidFill>
                        <a:latin typeface="+mn-lt"/>
                        <a:ea typeface="+mn-ea"/>
                        <a:cs typeface="+mn-cs"/>
                      </a:endParaRPr>
                    </a:p>
                  </a:txBody>
                  <a:tcPr/>
                </a:tc>
                <a:extLst>
                  <a:ext uri="{0D108BD9-81ED-4DB2-BD59-A6C34878D82A}">
                    <a16:rowId xmlns:a16="http://schemas.microsoft.com/office/drawing/2014/main" val="1804340334"/>
                  </a:ext>
                </a:extLst>
              </a:tr>
              <a:tr h="1534310">
                <a:tc>
                  <a:txBody>
                    <a:bodyPr/>
                    <a:lstStyle/>
                    <a:p>
                      <a:pPr marL="0" algn="ctr" defTabSz="914400" rtl="0" eaLnBrk="1" latinLnBrk="0" hangingPunct="1"/>
                      <a:r>
                        <a:rPr lang="ru-RU" sz="2000" kern="1200" dirty="0" smtClean="0">
                          <a:solidFill>
                            <a:schemeClr val="bg1"/>
                          </a:solidFill>
                          <a:latin typeface="+mn-lt"/>
                          <a:ea typeface="+mn-ea"/>
                          <a:cs typeface="+mn-cs"/>
                        </a:rPr>
                        <a:t>Разнос каналов</a:t>
                      </a:r>
                      <a:r>
                        <a:rPr lang="ru-RU" sz="2000" kern="1200" baseline="0" dirty="0" smtClean="0">
                          <a:solidFill>
                            <a:schemeClr val="bg1"/>
                          </a:solidFill>
                          <a:latin typeface="+mn-lt"/>
                          <a:ea typeface="+mn-ea"/>
                          <a:cs typeface="+mn-cs"/>
                        </a:rPr>
                        <a:t>, МГц</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smtClean="0">
                          <a:solidFill>
                            <a:schemeClr val="bg1"/>
                          </a:solidFill>
                          <a:latin typeface="+mn-lt"/>
                          <a:ea typeface="+mn-ea"/>
                          <a:cs typeface="+mn-cs"/>
                        </a:rPr>
                        <a:t>до 100</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smtClean="0">
                          <a:solidFill>
                            <a:schemeClr val="bg1"/>
                          </a:solidFill>
                          <a:latin typeface="+mn-lt"/>
                          <a:ea typeface="+mn-ea"/>
                          <a:cs typeface="+mn-cs"/>
                        </a:rPr>
                        <a:t>до</a:t>
                      </a:r>
                      <a:r>
                        <a:rPr lang="ru-RU" sz="2000" kern="1200" baseline="0" dirty="0" smtClean="0">
                          <a:solidFill>
                            <a:schemeClr val="bg1"/>
                          </a:solidFill>
                          <a:latin typeface="+mn-lt"/>
                          <a:ea typeface="+mn-ea"/>
                          <a:cs typeface="+mn-cs"/>
                        </a:rPr>
                        <a:t> 100</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2971216410"/>
                  </a:ext>
                </a:extLst>
              </a:tr>
              <a:tr h="1534310">
                <a:tc>
                  <a:txBody>
                    <a:bodyPr/>
                    <a:lstStyle/>
                    <a:p>
                      <a:pPr marL="0" algn="ctr" defTabSz="914400" rtl="0" eaLnBrk="1" latinLnBrk="0" hangingPunct="1"/>
                      <a:r>
                        <a:rPr lang="ru-RU" sz="2000" kern="1200" baseline="0" dirty="0" smtClean="0">
                          <a:solidFill>
                            <a:schemeClr val="bg1"/>
                          </a:solidFill>
                          <a:latin typeface="+mn-lt"/>
                          <a:ea typeface="+mn-ea"/>
                          <a:cs typeface="+mn-cs"/>
                        </a:rPr>
                        <a:t>Пиковая скорость отдачи</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smtClean="0">
                          <a:solidFill>
                            <a:schemeClr val="bg1"/>
                          </a:solidFill>
                          <a:latin typeface="+mn-lt"/>
                          <a:ea typeface="+mn-ea"/>
                          <a:cs typeface="+mn-cs"/>
                        </a:rPr>
                        <a:t>~</a:t>
                      </a:r>
                      <a:r>
                        <a:rPr lang="ru-RU" sz="2000" kern="1200" dirty="0" smtClean="0">
                          <a:solidFill>
                            <a:schemeClr val="bg1"/>
                          </a:solidFill>
                          <a:latin typeface="+mn-lt"/>
                          <a:ea typeface="+mn-ea"/>
                          <a:cs typeface="+mn-cs"/>
                        </a:rPr>
                        <a:t>500 Мбит/с</a:t>
                      </a:r>
                      <a:endParaRPr lang="ru-RU" sz="2000"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bg1"/>
                          </a:solidFill>
                          <a:latin typeface="+mn-lt"/>
                          <a:ea typeface="+mn-ea"/>
                          <a:cs typeface="+mn-cs"/>
                        </a:rPr>
                        <a:t>270 Мбит/с</a:t>
                      </a:r>
                    </a:p>
                  </a:txBody>
                  <a:tcPr/>
                </a:tc>
                <a:extLst>
                  <a:ext uri="{0D108BD9-81ED-4DB2-BD59-A6C34878D82A}">
                    <a16:rowId xmlns:a16="http://schemas.microsoft.com/office/drawing/2014/main" val="2533280093"/>
                  </a:ext>
                </a:extLst>
              </a:tr>
              <a:tr h="1387310">
                <a:tc>
                  <a:txBody>
                    <a:bodyPr/>
                    <a:lstStyle/>
                    <a:p>
                      <a:pPr marL="0" algn="ctr" defTabSz="914400" rtl="0" eaLnBrk="1" latinLnBrk="0" hangingPunct="1"/>
                      <a:r>
                        <a:rPr lang="ru-RU" sz="2000" kern="1200" baseline="0" dirty="0" smtClean="0">
                          <a:solidFill>
                            <a:schemeClr val="bg1"/>
                          </a:solidFill>
                          <a:latin typeface="+mn-lt"/>
                          <a:ea typeface="+mn-ea"/>
                          <a:cs typeface="+mn-cs"/>
                        </a:rPr>
                        <a:t>Пиковая скорость загрузки</a:t>
                      </a:r>
                      <a:endParaRPr lang="ru-RU" sz="2000"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bg1"/>
                          </a:solidFill>
                          <a:latin typeface="+mn-lt"/>
                          <a:ea typeface="+mn-ea"/>
                          <a:cs typeface="+mn-cs"/>
                        </a:rPr>
                        <a:t>~</a:t>
                      </a:r>
                      <a:r>
                        <a:rPr lang="ru-RU" sz="2000" kern="1200" dirty="0" smtClean="0">
                          <a:solidFill>
                            <a:schemeClr val="bg1"/>
                          </a:solidFill>
                          <a:latin typeface="+mn-lt"/>
                          <a:ea typeface="+mn-ea"/>
                          <a:cs typeface="+mn-cs"/>
                        </a:rPr>
                        <a:t>1 Гбит/с</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kern="1200" dirty="0" smtClean="0">
                          <a:solidFill>
                            <a:schemeClr val="bg1"/>
                          </a:solidFill>
                          <a:latin typeface="+mn-lt"/>
                          <a:ea typeface="+mn-ea"/>
                          <a:cs typeface="+mn-cs"/>
                        </a:rPr>
                        <a:t>600 Мбит/с</a:t>
                      </a:r>
                    </a:p>
                  </a:txBody>
                  <a:tcPr/>
                </a:tc>
                <a:extLst>
                  <a:ext uri="{0D108BD9-81ED-4DB2-BD59-A6C34878D82A}">
                    <a16:rowId xmlns:a16="http://schemas.microsoft.com/office/drawing/2014/main" val="4125084978"/>
                  </a:ext>
                </a:extLst>
              </a:tr>
              <a:tr h="1703915">
                <a:tc>
                  <a:txBody>
                    <a:bodyPr/>
                    <a:lstStyle/>
                    <a:p>
                      <a:pPr marL="0" algn="ctr" defTabSz="914400" rtl="0" eaLnBrk="1" latinLnBrk="0" hangingPunct="1"/>
                      <a:r>
                        <a:rPr lang="ru-RU" sz="2000" kern="1200" dirty="0" smtClean="0">
                          <a:solidFill>
                            <a:schemeClr val="bg1"/>
                          </a:solidFill>
                          <a:latin typeface="+mn-lt"/>
                          <a:ea typeface="+mn-ea"/>
                          <a:cs typeface="+mn-cs"/>
                        </a:rPr>
                        <a:t>Задержка, </a:t>
                      </a:r>
                      <a:r>
                        <a:rPr lang="ru-RU" sz="2000" kern="1200" dirty="0" err="1" smtClean="0">
                          <a:solidFill>
                            <a:schemeClr val="bg1"/>
                          </a:solidFill>
                          <a:latin typeface="+mn-lt"/>
                          <a:ea typeface="+mn-ea"/>
                          <a:cs typeface="+mn-cs"/>
                        </a:rPr>
                        <a:t>мс</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smtClean="0">
                          <a:solidFill>
                            <a:schemeClr val="bg1"/>
                          </a:solidFill>
                          <a:latin typeface="+mn-lt"/>
                          <a:ea typeface="+mn-ea"/>
                          <a:cs typeface="+mn-cs"/>
                        </a:rPr>
                        <a:t>5</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smtClean="0">
                          <a:solidFill>
                            <a:schemeClr val="bg1"/>
                          </a:solidFill>
                          <a:latin typeface="+mn-lt"/>
                          <a:ea typeface="+mn-ea"/>
                          <a:cs typeface="+mn-cs"/>
                        </a:rPr>
                        <a:t>10</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3443278247"/>
                  </a:ext>
                </a:extLst>
              </a:tr>
              <a:tr h="1703915">
                <a:tc>
                  <a:txBody>
                    <a:bodyPr/>
                    <a:lstStyle/>
                    <a:p>
                      <a:pPr marL="0" algn="ctr" defTabSz="914400" rtl="0" eaLnBrk="1" latinLnBrk="0" hangingPunct="1"/>
                      <a:r>
                        <a:rPr lang="ru-RU" sz="2000" kern="1200" dirty="0" smtClean="0">
                          <a:solidFill>
                            <a:schemeClr val="bg1"/>
                          </a:solidFill>
                          <a:latin typeface="+mn-lt"/>
                          <a:ea typeface="+mn-ea"/>
                          <a:cs typeface="+mn-cs"/>
                        </a:rPr>
                        <a:t>Рабочий диапазон частот,</a:t>
                      </a:r>
                      <a:r>
                        <a:rPr lang="ru-RU" sz="2000" kern="1200" baseline="0" dirty="0" smtClean="0">
                          <a:solidFill>
                            <a:schemeClr val="bg1"/>
                          </a:solidFill>
                          <a:latin typeface="+mn-lt"/>
                          <a:ea typeface="+mn-ea"/>
                          <a:cs typeface="+mn-cs"/>
                        </a:rPr>
                        <a:t> МГц</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smtClean="0">
                          <a:solidFill>
                            <a:schemeClr val="bg1"/>
                          </a:solidFill>
                          <a:latin typeface="+mn-lt"/>
                          <a:ea typeface="+mn-ea"/>
                          <a:cs typeface="+mn-cs"/>
                        </a:rPr>
                        <a:t>IMT</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smtClean="0">
                          <a:solidFill>
                            <a:schemeClr val="bg1"/>
                          </a:solidFill>
                          <a:latin typeface="+mn-lt"/>
                          <a:ea typeface="+mn-ea"/>
                          <a:cs typeface="+mn-cs"/>
                        </a:rPr>
                        <a:t>IMT</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2483290181"/>
                  </a:ext>
                </a:extLst>
              </a:tr>
              <a:tr h="1703915">
                <a:tc>
                  <a:txBody>
                    <a:bodyPr/>
                    <a:lstStyle/>
                    <a:p>
                      <a:pPr marL="0" algn="ctr" defTabSz="914400" rtl="0" eaLnBrk="1" latinLnBrk="0" hangingPunct="1"/>
                      <a:r>
                        <a:rPr lang="ru-RU" sz="2000" kern="1200" dirty="0" smtClean="0">
                          <a:solidFill>
                            <a:schemeClr val="bg1"/>
                          </a:solidFill>
                          <a:latin typeface="+mn-lt"/>
                          <a:ea typeface="+mn-ea"/>
                          <a:cs typeface="+mn-cs"/>
                        </a:rPr>
                        <a:t>Пиковая спектральная эффективность</a:t>
                      </a:r>
                      <a:r>
                        <a:rPr lang="en-US" sz="2000" kern="1200" dirty="0" smtClean="0">
                          <a:solidFill>
                            <a:schemeClr val="bg1"/>
                          </a:solidFill>
                          <a:latin typeface="+mn-lt"/>
                          <a:ea typeface="+mn-ea"/>
                          <a:cs typeface="+mn-cs"/>
                        </a:rPr>
                        <a:t>.</a:t>
                      </a:r>
                      <a:r>
                        <a:rPr lang="ru-RU" sz="2000" kern="1200" dirty="0" smtClean="0">
                          <a:solidFill>
                            <a:schemeClr val="bg1"/>
                          </a:solidFill>
                          <a:latin typeface="+mn-lt"/>
                          <a:ea typeface="+mn-ea"/>
                          <a:cs typeface="+mn-cs"/>
                        </a:rPr>
                        <a:t>,</a:t>
                      </a:r>
                      <a:r>
                        <a:rPr lang="ru-RU" sz="2000" kern="1200" baseline="0" dirty="0" smtClean="0">
                          <a:solidFill>
                            <a:schemeClr val="bg1"/>
                          </a:solidFill>
                          <a:latin typeface="+mn-lt"/>
                          <a:ea typeface="+mn-ea"/>
                          <a:cs typeface="+mn-cs"/>
                        </a:rPr>
                        <a:t> б</a:t>
                      </a:r>
                      <a:r>
                        <a:rPr lang="ru-RU" sz="2000" kern="1200" dirty="0" smtClean="0">
                          <a:solidFill>
                            <a:schemeClr val="bg1"/>
                          </a:solidFill>
                          <a:latin typeface="+mn-lt"/>
                          <a:ea typeface="+mn-ea"/>
                          <a:cs typeface="+mn-cs"/>
                        </a:rPr>
                        <a:t>ит/с / Гц</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ru-RU" sz="2000" kern="1200" dirty="0" smtClean="0">
                          <a:solidFill>
                            <a:schemeClr val="bg1"/>
                          </a:solidFill>
                          <a:latin typeface="+mn-lt"/>
                          <a:ea typeface="+mn-ea"/>
                          <a:cs typeface="+mn-cs"/>
                        </a:rPr>
                        <a:t>30</a:t>
                      </a:r>
                      <a:r>
                        <a:rPr lang="en-US" sz="2000" kern="1200" dirty="0" smtClean="0">
                          <a:solidFill>
                            <a:schemeClr val="bg1"/>
                          </a:solidFill>
                          <a:latin typeface="+mn-lt"/>
                          <a:ea typeface="+mn-ea"/>
                          <a:cs typeface="+mn-cs"/>
                        </a:rPr>
                        <a:t>(</a:t>
                      </a:r>
                      <a:r>
                        <a:rPr lang="ru-RU" sz="2000" kern="1200" dirty="0" smtClean="0">
                          <a:solidFill>
                            <a:schemeClr val="bg1"/>
                          </a:solidFill>
                          <a:latin typeface="+mn-lt"/>
                          <a:ea typeface="+mn-ea"/>
                          <a:cs typeface="+mn-cs"/>
                        </a:rPr>
                        <a:t>Загрузка</a:t>
                      </a:r>
                      <a:r>
                        <a:rPr lang="en-US" sz="2000" kern="1200" dirty="0" smtClean="0">
                          <a:solidFill>
                            <a:schemeClr val="bg1"/>
                          </a:solidFill>
                          <a:latin typeface="+mn-lt"/>
                          <a:ea typeface="+mn-ea"/>
                          <a:cs typeface="+mn-cs"/>
                        </a:rPr>
                        <a:t>)/15</a:t>
                      </a:r>
                      <a:r>
                        <a:rPr lang="ru-RU" sz="2000" kern="1200" dirty="0" smtClean="0">
                          <a:solidFill>
                            <a:schemeClr val="bg1"/>
                          </a:solidFill>
                          <a:latin typeface="+mn-lt"/>
                          <a:ea typeface="+mn-ea"/>
                          <a:cs typeface="+mn-cs"/>
                        </a:rPr>
                        <a:t>(Отдача)</a:t>
                      </a:r>
                      <a:endParaRPr lang="ru-RU" sz="2000" kern="1200" dirty="0">
                        <a:solidFill>
                          <a:schemeClr val="bg1"/>
                        </a:solidFill>
                        <a:latin typeface="+mn-lt"/>
                        <a:ea typeface="+mn-ea"/>
                        <a:cs typeface="+mn-cs"/>
                      </a:endParaRPr>
                    </a:p>
                  </a:txBody>
                  <a:tcPr/>
                </a:tc>
                <a:tc>
                  <a:txBody>
                    <a:bodyPr/>
                    <a:lstStyle/>
                    <a:p>
                      <a:pPr marL="0" algn="ctr" defTabSz="914400" rtl="0" eaLnBrk="1" latinLnBrk="0" hangingPunct="1"/>
                      <a:r>
                        <a:rPr lang="en-US" sz="2000" kern="1200" dirty="0" smtClean="0">
                          <a:solidFill>
                            <a:schemeClr val="bg1"/>
                          </a:solidFill>
                          <a:latin typeface="+mn-lt"/>
                          <a:ea typeface="+mn-ea"/>
                          <a:cs typeface="+mn-cs"/>
                        </a:rPr>
                        <a:t>15</a:t>
                      </a:r>
                      <a:r>
                        <a:rPr lang="ru-RU" sz="2000" kern="1200" dirty="0" smtClean="0">
                          <a:solidFill>
                            <a:schemeClr val="bg1"/>
                          </a:solidFill>
                          <a:latin typeface="+mn-lt"/>
                          <a:ea typeface="+mn-ea"/>
                          <a:cs typeface="+mn-cs"/>
                        </a:rPr>
                        <a:t>(Загрузка)/</a:t>
                      </a:r>
                      <a:r>
                        <a:rPr lang="en-US" sz="2000" kern="1200" dirty="0" smtClean="0">
                          <a:solidFill>
                            <a:schemeClr val="bg1"/>
                          </a:solidFill>
                          <a:latin typeface="+mn-lt"/>
                          <a:ea typeface="+mn-ea"/>
                          <a:cs typeface="+mn-cs"/>
                        </a:rPr>
                        <a:t>6.75</a:t>
                      </a:r>
                      <a:r>
                        <a:rPr lang="ru-RU" sz="2000" kern="1200" dirty="0" smtClean="0">
                          <a:solidFill>
                            <a:schemeClr val="bg1"/>
                          </a:solidFill>
                          <a:latin typeface="+mn-lt"/>
                          <a:ea typeface="+mn-ea"/>
                          <a:cs typeface="+mn-cs"/>
                        </a:rPr>
                        <a:t>(Отдача)</a:t>
                      </a:r>
                      <a:endParaRPr lang="ru-RU" sz="2000" kern="1200" dirty="0">
                        <a:solidFill>
                          <a:schemeClr val="bg1"/>
                        </a:solidFill>
                        <a:latin typeface="+mn-lt"/>
                        <a:ea typeface="+mn-ea"/>
                        <a:cs typeface="+mn-cs"/>
                      </a:endParaRPr>
                    </a:p>
                  </a:txBody>
                  <a:tcPr/>
                </a:tc>
                <a:extLst>
                  <a:ext uri="{0D108BD9-81ED-4DB2-BD59-A6C34878D82A}">
                    <a16:rowId xmlns:a16="http://schemas.microsoft.com/office/drawing/2014/main" val="4229128163"/>
                  </a:ext>
                </a:extLst>
              </a:tr>
            </a:tbl>
          </a:graphicData>
        </a:graphic>
      </p:graphicFrame>
    </p:spTree>
    <p:extLst>
      <p:ext uri="{BB962C8B-B14F-4D97-AF65-F5344CB8AC3E}">
        <p14:creationId xmlns:p14="http://schemas.microsoft.com/office/powerpoint/2010/main" val="176077466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4" name="Группа 13">
            <a:extLst>
              <a:ext uri="{FF2B5EF4-FFF2-40B4-BE49-F238E27FC236}">
                <a16:creationId xmlns:a16="http://schemas.microsoft.com/office/drawing/2014/main" id="{64A5D7EA-CB4A-C24C-AB88-3C3BB0A6CC99}"/>
              </a:ext>
            </a:extLst>
          </p:cNvPr>
          <p:cNvGrpSpPr/>
          <p:nvPr/>
        </p:nvGrpSpPr>
        <p:grpSpPr>
          <a:xfrm>
            <a:off x="555409" y="438484"/>
            <a:ext cx="12457384" cy="12083271"/>
            <a:chOff x="1534816" y="2262875"/>
            <a:chExt cx="9792890" cy="12083271"/>
          </a:xfrm>
        </p:grpSpPr>
        <p:sp>
          <p:nvSpPr>
            <p:cNvPr id="15" name="Text Box 3">
              <a:extLst>
                <a:ext uri="{FF2B5EF4-FFF2-40B4-BE49-F238E27FC236}">
                  <a16:creationId xmlns:a16="http://schemas.microsoft.com/office/drawing/2014/main" id="{B86A8017-26B3-134D-AC06-6793D34BF5C9}"/>
                </a:ext>
              </a:extLst>
            </p:cNvPr>
            <p:cNvSpPr txBox="1">
              <a:spLocks/>
            </p:cNvSpPr>
            <p:nvPr/>
          </p:nvSpPr>
          <p:spPr bwMode="auto">
            <a:xfrm>
              <a:off x="2500705" y="3473624"/>
              <a:ext cx="7603063" cy="314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ru-RU" altLang="x-none" sz="8800" dirty="0" smtClean="0">
                  <a:solidFill>
                    <a:schemeClr val="bg1"/>
                  </a:solidFill>
                  <a:latin typeface="Barlow Light" pitchFamily="2" charset="0"/>
                  <a:ea typeface="Montserrat Semi" charset="0"/>
                  <a:cs typeface="Montserrat Semi" charset="0"/>
                  <a:sym typeface="Poppins Medium" charset="0"/>
                </a:rPr>
                <a:t>Мобильные сети</a:t>
              </a:r>
            </a:p>
            <a:p>
              <a:pPr eaLnBrk="1">
                <a:defRPr/>
              </a:pPr>
              <a:r>
                <a:rPr lang="ru-RU" altLang="x-none" sz="8800" dirty="0">
                  <a:solidFill>
                    <a:schemeClr val="bg1"/>
                  </a:solidFill>
                  <a:latin typeface="Barlow Light" pitchFamily="2" charset="0"/>
                  <a:ea typeface="Montserrat Semi" charset="0"/>
                  <a:cs typeface="Montserrat Semi" charset="0"/>
                  <a:sym typeface="Poppins Medium" charset="0"/>
                </a:rPr>
                <a:t>5</a:t>
              </a:r>
              <a:r>
                <a:rPr lang="en-US" altLang="x-none" sz="8800" dirty="0" smtClean="0">
                  <a:solidFill>
                    <a:schemeClr val="bg1"/>
                  </a:solidFill>
                  <a:latin typeface="Barlow Light" pitchFamily="2" charset="0"/>
                  <a:ea typeface="Montserrat Semi" charset="0"/>
                  <a:cs typeface="Montserrat Semi" charset="0"/>
                  <a:sym typeface="Poppins Medium" charset="0"/>
                </a:rPr>
                <a:t>G</a:t>
              </a:r>
              <a:endParaRPr lang="x-none" altLang="x-none" sz="8800" dirty="0">
                <a:solidFill>
                  <a:schemeClr val="bg1"/>
                </a:solidFill>
                <a:latin typeface="Montserrat" pitchFamily="2" charset="0"/>
                <a:ea typeface="Montserrat Semi" charset="0"/>
                <a:cs typeface="Montserrat Semi" charset="0"/>
                <a:sym typeface="Poppins Medium" charset="0"/>
              </a:endParaRPr>
            </a:p>
          </p:txBody>
        </p:sp>
        <p:sp>
          <p:nvSpPr>
            <p:cNvPr id="16" name="Rectangle 1">
              <a:extLst>
                <a:ext uri="{FF2B5EF4-FFF2-40B4-BE49-F238E27FC236}">
                  <a16:creationId xmlns:a16="http://schemas.microsoft.com/office/drawing/2014/main" id="{4EAFDFA3-338E-454F-B4FB-0500CD9FA186}"/>
                </a:ext>
              </a:extLst>
            </p:cNvPr>
            <p:cNvSpPr>
              <a:spLocks noChangeArrowheads="1"/>
            </p:cNvSpPr>
            <p:nvPr/>
          </p:nvSpPr>
          <p:spPr bwMode="auto">
            <a:xfrm>
              <a:off x="2490093" y="6941042"/>
              <a:ext cx="8837613" cy="740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80000"/>
                </a:lnSpc>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5G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а</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нгл</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fifth</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err="1">
                  <a:solidFill>
                    <a:srgbClr val="292829"/>
                  </a:solidFill>
                  <a:latin typeface="Barlow Medium" pitchFamily="2" charset="0"/>
                  <a:ea typeface="Open Sans" panose="020B0606030504020204" pitchFamily="34" charset="0"/>
                  <a:cs typeface="Open Sans" panose="020B0606030504020204" pitchFamily="34" charset="0"/>
                </a:rPr>
                <a:t>generation</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пятое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поколение) </a:t>
              </a:r>
              <a:r>
                <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 разрабатываемое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пятое поколение мобильной связи, действующее на основе стандартов телекоммуникаций, следующих за существующими стандартами </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4G/IMT-</a:t>
              </a:r>
              <a:r>
                <a:rPr lang="ru-RU" altLang="en-US" sz="2200" dirty="0" err="1" smtClean="0">
                  <a:solidFill>
                    <a:srgbClr val="292829"/>
                  </a:solidFill>
                  <a:latin typeface="Barlow Medium" pitchFamily="2" charset="0"/>
                  <a:ea typeface="Open Sans" panose="020B0606030504020204" pitchFamily="34" charset="0"/>
                  <a:cs typeface="Open Sans" panose="020B0606030504020204" pitchFamily="34" charset="0"/>
                </a:rPr>
                <a:t>Advanced</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	</a:t>
              </a:r>
              <a:endParaRPr lang="en-US" altLang="en-US" sz="2200" dirty="0" smtClean="0">
                <a:solidFill>
                  <a:srgbClr val="292829"/>
                </a:solidFill>
                <a:latin typeface="Barlow Medium" pitchFamily="2" charset="0"/>
                <a:ea typeface="Open Sans" panose="020B0606030504020204" pitchFamily="34" charset="0"/>
                <a:cs typeface="Open Sans" panose="020B0606030504020204" pitchFamily="34" charset="0"/>
              </a:endParaRPr>
            </a:p>
            <a:p>
              <a:pPr algn="just">
                <a:lnSpc>
                  <a:spcPct val="180000"/>
                </a:lnSpc>
              </a:pPr>
              <a:r>
                <a:rPr lang="en-US" altLang="en-US" sz="2200" dirty="0">
                  <a:solidFill>
                    <a:srgbClr val="292829"/>
                  </a:solidFill>
                  <a:latin typeface="Barlow Medium" pitchFamily="2" charset="0"/>
                  <a:ea typeface="Open Sans" panose="020B0606030504020204" pitchFamily="34" charset="0"/>
                  <a:cs typeface="Open Sans" panose="020B0606030504020204" pitchFamily="34" charset="0"/>
                </a:rPr>
                <a:t>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К сетям пятого поколения заявлены следующие требования (в сравнении с LTE):</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Рост в 10-100 раз скорости передачи данных в расчете на абонента;</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Рост в 1000 раз среднего потребляемого трафика абонентом в месяц;</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Возможность обслуживания большего (в 100 раз) числа подключаемых к сети устройств;</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Многократное уменьшение потребление энергии абонентских устройств;</a:t>
              </a:r>
            </a:p>
            <a:p>
              <a:pPr marL="342900" indent="-342900" algn="just">
                <a:lnSpc>
                  <a:spcPct val="180000"/>
                </a:lnSpc>
                <a:buFont typeface="Arial" panose="020B0604020202020204" pitchFamily="34" charset="0"/>
                <a:buChar char="•"/>
              </a:pP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Сокращение </a:t>
              </a: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в 5 и более раз задержек в сети;</a:t>
              </a:r>
            </a:p>
            <a:p>
              <a:pPr marL="342900" indent="-342900" algn="just">
                <a:lnSpc>
                  <a:spcPct val="180000"/>
                </a:lnSpc>
                <a:buFont typeface="Arial" panose="020B0604020202020204" pitchFamily="34" charset="0"/>
                <a:buChar char="•"/>
              </a:pPr>
              <a:r>
                <a:rPr lang="ru-RU" altLang="en-US" sz="2200" dirty="0">
                  <a:solidFill>
                    <a:srgbClr val="292829"/>
                  </a:solidFill>
                  <a:latin typeface="Barlow Medium" pitchFamily="2" charset="0"/>
                  <a:ea typeface="Open Sans" panose="020B0606030504020204" pitchFamily="34" charset="0"/>
                  <a:cs typeface="Open Sans" panose="020B0606030504020204" pitchFamily="34" charset="0"/>
                </a:rPr>
                <a:t>Снижение общей стоимости эксплуатации сетей пятого поколения</a:t>
              </a:r>
              <a:r>
                <a:rPr lang="ru-RU" altLang="en-US" sz="2200" dirty="0" smtClean="0">
                  <a:solidFill>
                    <a:srgbClr val="292829"/>
                  </a:solidFill>
                  <a:latin typeface="Barlow Medium" pitchFamily="2" charset="0"/>
                  <a:ea typeface="Open Sans" panose="020B0606030504020204" pitchFamily="34" charset="0"/>
                  <a:cs typeface="Open Sans" panose="020B0606030504020204" pitchFamily="34" charset="0"/>
                </a:rPr>
                <a:t>.</a:t>
              </a:r>
              <a:endParaRPr lang="ru-RU"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nvGrpSpPr>
            <p:cNvPr id="17" name="Группа 16">
              <a:extLst>
                <a:ext uri="{FF2B5EF4-FFF2-40B4-BE49-F238E27FC236}">
                  <a16:creationId xmlns:a16="http://schemas.microsoft.com/office/drawing/2014/main" id="{9284CF21-40D2-D545-8C27-D6BC0FC10694}"/>
                </a:ext>
              </a:extLst>
            </p:cNvPr>
            <p:cNvGrpSpPr/>
            <p:nvPr/>
          </p:nvGrpSpPr>
          <p:grpSpPr>
            <a:xfrm>
              <a:off x="1534816" y="2262875"/>
              <a:ext cx="6662154" cy="1244401"/>
              <a:chOff x="1797513" y="1000371"/>
              <a:chExt cx="6662154" cy="1244401"/>
            </a:xfrm>
          </p:grpSpPr>
          <p:sp>
            <p:nvSpPr>
              <p:cNvPr id="18" name="Фигура">
                <a:extLst>
                  <a:ext uri="{FF2B5EF4-FFF2-40B4-BE49-F238E27FC236}">
                    <a16:creationId xmlns:a16="http://schemas.microsoft.com/office/drawing/2014/main" id="{CB782150-502B-FF44-89A5-4FFC3291361B}"/>
                  </a:ext>
                </a:extLst>
              </p:cNvPr>
              <p:cNvSpPr/>
              <p:nvPr/>
            </p:nvSpPr>
            <p:spPr>
              <a:xfrm>
                <a:off x="1797513" y="1000371"/>
                <a:ext cx="3900977" cy="1244401"/>
              </a:xfrm>
              <a:custGeom>
                <a:avLst/>
                <a:gdLst/>
                <a:ahLst/>
                <a:cxnLst>
                  <a:cxn ang="0">
                    <a:pos x="wd2" y="hd2"/>
                  </a:cxn>
                  <a:cxn ang="5400000">
                    <a:pos x="wd2" y="hd2"/>
                  </a:cxn>
                  <a:cxn ang="10800000">
                    <a:pos x="wd2" y="hd2"/>
                  </a:cxn>
                  <a:cxn ang="16200000">
                    <a:pos x="wd2" y="hd2"/>
                  </a:cxn>
                </a:cxnLst>
                <a:rect l="0" t="0" r="r" b="b"/>
                <a:pathLst>
                  <a:path w="21588" h="21582"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Text Box 2">
                <a:extLst>
                  <a:ext uri="{FF2B5EF4-FFF2-40B4-BE49-F238E27FC236}">
                    <a16:creationId xmlns:a16="http://schemas.microsoft.com/office/drawing/2014/main" id="{B1E9010D-4078-E242-B646-40DFFF6CCC95}"/>
                  </a:ext>
                </a:extLst>
              </p:cNvPr>
              <p:cNvSpPr txBox="1">
                <a:spLocks/>
              </p:cNvSpPr>
              <p:nvPr/>
            </p:nvSpPr>
            <p:spPr bwMode="auto">
              <a:xfrm>
                <a:off x="2866905" y="1560829"/>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b="1" spc="300" dirty="0" smtClean="0">
                    <a:solidFill>
                      <a:schemeClr val="bg1"/>
                    </a:solidFill>
                    <a:latin typeface="Barlow" pitchFamily="2" charset="0"/>
                    <a:ea typeface="Montserrat" charset="0"/>
                    <a:cs typeface="Montserrat" charset="0"/>
                    <a:sym typeface="Poppins SemiBold" charset="0"/>
                  </a:rPr>
                  <a:t>W</a:t>
                </a:r>
                <a:r>
                  <a:rPr lang="en-US" altLang="x-none" sz="1800" b="1" spc="300" dirty="0">
                    <a:solidFill>
                      <a:schemeClr val="bg1"/>
                    </a:solidFill>
                    <a:latin typeface="Barlow" pitchFamily="2" charset="0"/>
                    <a:ea typeface="Montserrat" charset="0"/>
                    <a:cs typeface="Montserrat" charset="0"/>
                    <a:sym typeface="Poppins SemiBold" charset="0"/>
                  </a:rPr>
                  <a:t>W</a:t>
                </a:r>
                <a:r>
                  <a:rPr lang="en-US" altLang="x-none" sz="1800" b="1" spc="300" dirty="0" smtClean="0">
                    <a:solidFill>
                      <a:schemeClr val="bg1"/>
                    </a:solidFill>
                    <a:latin typeface="Barlow" pitchFamily="2" charset="0"/>
                    <a:ea typeface="Montserrat" charset="0"/>
                    <a:cs typeface="Montserrat" charset="0"/>
                    <a:sym typeface="Poppins SemiBold" charset="0"/>
                  </a:rPr>
                  <a:t>AN</a:t>
                </a:r>
                <a:endParaRPr lang="x-none" altLang="x-none" sz="1800" b="1" spc="300" dirty="0">
                  <a:solidFill>
                    <a:schemeClr val="bg1"/>
                  </a:solidFill>
                  <a:latin typeface="Montserrat" charset="0"/>
                  <a:ea typeface="Montserrat" charset="0"/>
                  <a:cs typeface="Montserrat" charset="0"/>
                  <a:sym typeface="Poppins SemiBold" charset="0"/>
                </a:endParaRPr>
              </a:p>
            </p:txBody>
          </p:sp>
        </p:gr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88</a:t>
            </a:fld>
            <a:endParaRPr lang="x-none" altLang="x-none"/>
          </a:p>
        </p:txBody>
      </p:sp>
    </p:spTree>
    <p:extLst>
      <p:ext uri="{BB962C8B-B14F-4D97-AF65-F5344CB8AC3E}">
        <p14:creationId xmlns:p14="http://schemas.microsoft.com/office/powerpoint/2010/main" val="4010502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2491702970"/>
              </p:ext>
            </p:extLst>
          </p:nvPr>
        </p:nvGraphicFramePr>
        <p:xfrm>
          <a:off x="1750837" y="1385388"/>
          <a:ext cx="20794838" cy="10880764"/>
        </p:xfrm>
        <a:graphic>
          <a:graphicData uri="http://schemas.openxmlformats.org/drawingml/2006/table">
            <a:tbl>
              <a:tblPr firstRow="1" bandRow="1">
                <a:tableStyleId>{5C22544A-7EE6-4342-B048-85BDC9FD1C3A}</a:tableStyleId>
              </a:tblPr>
              <a:tblGrid>
                <a:gridCol w="3814862">
                  <a:extLst>
                    <a:ext uri="{9D8B030D-6E8A-4147-A177-3AD203B41FA5}">
                      <a16:colId xmlns:a16="http://schemas.microsoft.com/office/drawing/2014/main" val="2643445222"/>
                    </a:ext>
                  </a:extLst>
                </a:gridCol>
                <a:gridCol w="2092021">
                  <a:extLst>
                    <a:ext uri="{9D8B030D-6E8A-4147-A177-3AD203B41FA5}">
                      <a16:colId xmlns:a16="http://schemas.microsoft.com/office/drawing/2014/main" val="304545383"/>
                    </a:ext>
                  </a:extLst>
                </a:gridCol>
                <a:gridCol w="2977591">
                  <a:extLst>
                    <a:ext uri="{9D8B030D-6E8A-4147-A177-3AD203B41FA5}">
                      <a16:colId xmlns:a16="http://schemas.microsoft.com/office/drawing/2014/main" val="3209630263"/>
                    </a:ext>
                  </a:extLst>
                </a:gridCol>
                <a:gridCol w="2977591">
                  <a:extLst>
                    <a:ext uri="{9D8B030D-6E8A-4147-A177-3AD203B41FA5}">
                      <a16:colId xmlns:a16="http://schemas.microsoft.com/office/drawing/2014/main" val="217140997"/>
                    </a:ext>
                  </a:extLst>
                </a:gridCol>
                <a:gridCol w="2977591">
                  <a:extLst>
                    <a:ext uri="{9D8B030D-6E8A-4147-A177-3AD203B41FA5}">
                      <a16:colId xmlns:a16="http://schemas.microsoft.com/office/drawing/2014/main" val="1879846668"/>
                    </a:ext>
                  </a:extLst>
                </a:gridCol>
                <a:gridCol w="2977591">
                  <a:extLst>
                    <a:ext uri="{9D8B030D-6E8A-4147-A177-3AD203B41FA5}">
                      <a16:colId xmlns:a16="http://schemas.microsoft.com/office/drawing/2014/main" val="181932938"/>
                    </a:ext>
                  </a:extLst>
                </a:gridCol>
                <a:gridCol w="2977591">
                  <a:extLst>
                    <a:ext uri="{9D8B030D-6E8A-4147-A177-3AD203B41FA5}">
                      <a16:colId xmlns:a16="http://schemas.microsoft.com/office/drawing/2014/main" val="2259333450"/>
                    </a:ext>
                  </a:extLst>
                </a:gridCol>
              </a:tblGrid>
              <a:tr h="1253453">
                <a:tc>
                  <a:txBody>
                    <a:bodyPr/>
                    <a:lstStyle/>
                    <a:p>
                      <a:pPr marL="0" algn="ctr" defTabSz="914400" rtl="0" eaLnBrk="1" latinLnBrk="0" hangingPunct="1"/>
                      <a:r>
                        <a:rPr lang="ru-RU" sz="2000" b="1" kern="1200" dirty="0">
                          <a:solidFill>
                            <a:schemeClr val="bg1"/>
                          </a:solidFill>
                          <a:latin typeface="+mn-lt"/>
                          <a:ea typeface="+mn-ea"/>
                          <a:cs typeface="+mn-cs"/>
                        </a:rPr>
                        <a:t>Поколение</a:t>
                      </a:r>
                    </a:p>
                  </a:txBody>
                  <a:tcPr anchor="ctr"/>
                </a:tc>
                <a:tc>
                  <a:txBody>
                    <a:bodyPr/>
                    <a:lstStyle/>
                    <a:p>
                      <a:pPr marL="0" algn="ctr" defTabSz="914400" rtl="0" eaLnBrk="1" latinLnBrk="0" hangingPunct="1"/>
                      <a:r>
                        <a:rPr lang="en-US" sz="2000" b="1" kern="1200" dirty="0">
                          <a:solidFill>
                            <a:schemeClr val="bg1"/>
                          </a:solidFill>
                          <a:latin typeface="+mn-lt"/>
                          <a:ea typeface="+mn-ea"/>
                          <a:cs typeface="+mn-cs"/>
                        </a:rPr>
                        <a:t>1G</a:t>
                      </a:r>
                      <a:endParaRPr lang="ru-RU"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b="1" kern="1200" dirty="0">
                          <a:solidFill>
                            <a:schemeClr val="bg1"/>
                          </a:solidFill>
                          <a:latin typeface="+mn-lt"/>
                          <a:ea typeface="+mn-ea"/>
                          <a:cs typeface="+mn-cs"/>
                        </a:rPr>
                        <a:t>2G</a:t>
                      </a:r>
                      <a:endParaRPr lang="ru-RU"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b="1" kern="1200" dirty="0">
                          <a:solidFill>
                            <a:schemeClr val="bg1"/>
                          </a:solidFill>
                          <a:latin typeface="+mn-lt"/>
                          <a:ea typeface="+mn-ea"/>
                          <a:cs typeface="+mn-cs"/>
                        </a:rPr>
                        <a:t>2.5G</a:t>
                      </a:r>
                      <a:endParaRPr lang="ru-RU"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b="1" kern="1200" dirty="0">
                          <a:solidFill>
                            <a:schemeClr val="bg1"/>
                          </a:solidFill>
                          <a:latin typeface="+mn-lt"/>
                          <a:ea typeface="+mn-ea"/>
                          <a:cs typeface="+mn-cs"/>
                        </a:rPr>
                        <a:t>3G</a:t>
                      </a:r>
                      <a:endParaRPr lang="ru-RU"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b="1" kern="1200" dirty="0">
                          <a:solidFill>
                            <a:schemeClr val="bg1"/>
                          </a:solidFill>
                          <a:latin typeface="+mn-lt"/>
                          <a:ea typeface="+mn-ea"/>
                          <a:cs typeface="+mn-cs"/>
                        </a:rPr>
                        <a:t>3.5G</a:t>
                      </a:r>
                      <a:endParaRPr lang="ru-RU"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b="1" kern="1200" dirty="0">
                          <a:solidFill>
                            <a:schemeClr val="bg1"/>
                          </a:solidFill>
                          <a:latin typeface="+mn-lt"/>
                          <a:ea typeface="+mn-ea"/>
                          <a:cs typeface="+mn-cs"/>
                        </a:rPr>
                        <a:t>4G</a:t>
                      </a:r>
                      <a:endParaRPr lang="ru-RU" sz="2000" b="1" kern="1200" dirty="0">
                        <a:solidFill>
                          <a:schemeClr val="bg1"/>
                        </a:solidFill>
                        <a:latin typeface="+mn-lt"/>
                        <a:ea typeface="+mn-ea"/>
                        <a:cs typeface="+mn-cs"/>
                      </a:endParaRPr>
                    </a:p>
                  </a:txBody>
                  <a:tcPr anchor="ctr"/>
                </a:tc>
                <a:extLst>
                  <a:ext uri="{0D108BD9-81ED-4DB2-BD59-A6C34878D82A}">
                    <a16:rowId xmlns:a16="http://schemas.microsoft.com/office/drawing/2014/main" val="1804340334"/>
                  </a:ext>
                </a:extLst>
              </a:tr>
              <a:tr h="1502707">
                <a:tc>
                  <a:txBody>
                    <a:bodyPr/>
                    <a:lstStyle/>
                    <a:p>
                      <a:pPr marL="0" algn="ctr" defTabSz="914400" rtl="0" eaLnBrk="1" latinLnBrk="0" hangingPunct="1"/>
                      <a:r>
                        <a:rPr lang="ru-RU" sz="2000" kern="1200" baseline="0" dirty="0">
                          <a:solidFill>
                            <a:schemeClr val="bg1"/>
                          </a:solidFill>
                          <a:latin typeface="+mn-lt"/>
                          <a:ea typeface="+mn-ea"/>
                          <a:cs typeface="+mn-cs"/>
                        </a:rPr>
                        <a:t>Начало разработки</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1970</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1980</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1985</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1990</a:t>
                      </a:r>
                    </a:p>
                  </a:txBody>
                  <a:tcPr anchor="ctr"/>
                </a:tc>
                <a:tc>
                  <a:txBody>
                    <a:bodyPr/>
                    <a:lstStyle/>
                    <a:p>
                      <a:pPr marL="0" algn="ctr" defTabSz="914400" rtl="0" eaLnBrk="1" latinLnBrk="0" hangingPunct="1"/>
                      <a:r>
                        <a:rPr lang="en-US" sz="2000" kern="1200" baseline="0" dirty="0">
                          <a:solidFill>
                            <a:schemeClr val="bg1"/>
                          </a:solidFill>
                          <a:latin typeface="+mn-lt"/>
                          <a:ea typeface="+mn-ea"/>
                          <a:cs typeface="+mn-cs"/>
                        </a:rPr>
                        <a:t>&lt;</a:t>
                      </a:r>
                      <a:r>
                        <a:rPr lang="ru-RU" sz="2000" kern="1200" baseline="0" dirty="0">
                          <a:solidFill>
                            <a:schemeClr val="bg1"/>
                          </a:solidFill>
                          <a:latin typeface="+mn-lt"/>
                          <a:ea typeface="+mn-ea"/>
                          <a:cs typeface="+mn-cs"/>
                        </a:rPr>
                        <a:t>2000</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2000</a:t>
                      </a:r>
                    </a:p>
                  </a:txBody>
                  <a:tcPr anchor="ctr"/>
                </a:tc>
                <a:extLst>
                  <a:ext uri="{0D108BD9-81ED-4DB2-BD59-A6C34878D82A}">
                    <a16:rowId xmlns:a16="http://schemas.microsoft.com/office/drawing/2014/main" val="2971216410"/>
                  </a:ext>
                </a:extLst>
              </a:tr>
              <a:tr h="1502707">
                <a:tc>
                  <a:txBody>
                    <a:bodyPr/>
                    <a:lstStyle/>
                    <a:p>
                      <a:pPr marL="0" algn="ctr" defTabSz="914400" rtl="0" eaLnBrk="1" latinLnBrk="0" hangingPunct="1"/>
                      <a:r>
                        <a:rPr lang="ru-RU" sz="2000" kern="1200" baseline="0" dirty="0">
                          <a:solidFill>
                            <a:schemeClr val="bg1"/>
                          </a:solidFill>
                          <a:latin typeface="+mn-lt"/>
                          <a:ea typeface="+mn-ea"/>
                          <a:cs typeface="+mn-cs"/>
                        </a:rPr>
                        <a:t>Реализация</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1984</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1991</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1999</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2002</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2006-2007</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2008-2010</a:t>
                      </a:r>
                    </a:p>
                  </a:txBody>
                  <a:tcPr anchor="ctr"/>
                </a:tc>
                <a:extLst>
                  <a:ext uri="{0D108BD9-81ED-4DB2-BD59-A6C34878D82A}">
                    <a16:rowId xmlns:a16="http://schemas.microsoft.com/office/drawing/2014/main" val="2533280093"/>
                  </a:ext>
                </a:extLst>
              </a:tr>
              <a:tr h="1582166">
                <a:tc>
                  <a:txBody>
                    <a:bodyPr/>
                    <a:lstStyle/>
                    <a:p>
                      <a:pPr marL="0" algn="ctr" defTabSz="914400" rtl="0" eaLnBrk="1" latinLnBrk="0" hangingPunct="1"/>
                      <a:r>
                        <a:rPr lang="ru-RU" sz="2000" kern="1200" baseline="0" dirty="0">
                          <a:solidFill>
                            <a:schemeClr val="bg1"/>
                          </a:solidFill>
                          <a:latin typeface="+mn-lt"/>
                          <a:ea typeface="+mn-ea"/>
                          <a:cs typeface="+mn-cs"/>
                        </a:rPr>
                        <a:t>Сервисы</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Аналоговый стандарт, речевые сообщения</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Цифровой стандарт, поддержка </a:t>
                      </a:r>
                      <a:r>
                        <a:rPr lang="en-US" sz="2000" kern="1200" baseline="0" dirty="0">
                          <a:solidFill>
                            <a:schemeClr val="bg1"/>
                          </a:solidFill>
                          <a:latin typeface="+mn-lt"/>
                          <a:ea typeface="+mn-ea"/>
                          <a:cs typeface="+mn-cs"/>
                        </a:rPr>
                        <a:t>SMS</a:t>
                      </a:r>
                      <a:r>
                        <a:rPr lang="ru-RU" sz="2000" kern="1200" baseline="0" dirty="0">
                          <a:solidFill>
                            <a:schemeClr val="bg1"/>
                          </a:solidFill>
                          <a:latin typeface="+mn-lt"/>
                          <a:ea typeface="+mn-ea"/>
                          <a:cs typeface="+mn-cs"/>
                        </a:rPr>
                        <a:t>, передача данных до 9.6 кбит/с</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Пакетная передача данных, увеличение скорости сетей второго поколения</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Скорость передачи данных до 2 Мбит/с</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Увеличение скорости сетей третьего поколения</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Большая ёмкость, </a:t>
                      </a:r>
                      <a:r>
                        <a:rPr lang="en-US" sz="2000" kern="1200" baseline="0" dirty="0">
                          <a:solidFill>
                            <a:schemeClr val="bg1"/>
                          </a:solidFill>
                          <a:latin typeface="+mn-lt"/>
                          <a:ea typeface="+mn-ea"/>
                          <a:cs typeface="+mn-cs"/>
                        </a:rPr>
                        <a:t>IP-</a:t>
                      </a:r>
                      <a:r>
                        <a:rPr lang="ru-RU" sz="2000" kern="1200" baseline="0" dirty="0">
                          <a:solidFill>
                            <a:schemeClr val="bg1"/>
                          </a:solidFill>
                          <a:latin typeface="+mn-lt"/>
                          <a:ea typeface="+mn-ea"/>
                          <a:cs typeface="+mn-cs"/>
                        </a:rPr>
                        <a:t>ориентированная сеть, поддержка мультимедиа, скорость до сотен Мбит/с</a:t>
                      </a:r>
                    </a:p>
                  </a:txBody>
                  <a:tcPr anchor="ctr"/>
                </a:tc>
                <a:extLst>
                  <a:ext uri="{0D108BD9-81ED-4DB2-BD59-A6C34878D82A}">
                    <a16:rowId xmlns:a16="http://schemas.microsoft.com/office/drawing/2014/main" val="4125084978"/>
                  </a:ext>
                </a:extLst>
              </a:tr>
              <a:tr h="1668819">
                <a:tc>
                  <a:txBody>
                    <a:bodyPr/>
                    <a:lstStyle/>
                    <a:p>
                      <a:pPr marL="0" algn="ctr" defTabSz="914400" rtl="0" eaLnBrk="1" latinLnBrk="0" hangingPunct="1"/>
                      <a:r>
                        <a:rPr lang="ru-RU" sz="2000" kern="1200" baseline="0" dirty="0">
                          <a:solidFill>
                            <a:schemeClr val="bg1"/>
                          </a:solidFill>
                          <a:latin typeface="+mn-lt"/>
                          <a:ea typeface="+mn-ea"/>
                          <a:cs typeface="+mn-cs"/>
                        </a:rPr>
                        <a:t>Скорость передачи</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1.9 кбит/с</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9.6-14.4 кбит/с</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115 кбит/с (1 фаза)</a:t>
                      </a:r>
                    </a:p>
                    <a:p>
                      <a:pPr marL="0" algn="ctr" defTabSz="914400" rtl="0" eaLnBrk="1" latinLnBrk="0" hangingPunct="1"/>
                      <a:r>
                        <a:rPr lang="ru-RU" sz="2000" kern="1200" baseline="0" dirty="0">
                          <a:solidFill>
                            <a:schemeClr val="bg1"/>
                          </a:solidFill>
                          <a:latin typeface="+mn-lt"/>
                          <a:ea typeface="+mn-ea"/>
                          <a:cs typeface="+mn-cs"/>
                        </a:rPr>
                        <a:t>384 кбит/с (2 фаза)</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2 Мбит/с</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3-14 Мбит/с</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100 Мбит/с – 1 Гбит/с</a:t>
                      </a:r>
                    </a:p>
                  </a:txBody>
                  <a:tcPr anchor="ctr"/>
                </a:tc>
                <a:extLst>
                  <a:ext uri="{0D108BD9-81ED-4DB2-BD59-A6C34878D82A}">
                    <a16:rowId xmlns:a16="http://schemas.microsoft.com/office/drawing/2014/main" val="3443278247"/>
                  </a:ext>
                </a:extLst>
              </a:tr>
              <a:tr h="1668819">
                <a:tc>
                  <a:txBody>
                    <a:bodyPr/>
                    <a:lstStyle/>
                    <a:p>
                      <a:pPr marL="0" algn="ctr" defTabSz="914400" rtl="0" eaLnBrk="1" latinLnBrk="0" hangingPunct="1"/>
                      <a:r>
                        <a:rPr lang="ru-RU" sz="2000" kern="1200" baseline="0" dirty="0">
                          <a:solidFill>
                            <a:schemeClr val="bg1"/>
                          </a:solidFill>
                          <a:latin typeface="+mn-lt"/>
                          <a:ea typeface="+mn-ea"/>
                          <a:cs typeface="+mn-cs"/>
                        </a:rPr>
                        <a:t>Стандарты</a:t>
                      </a:r>
                    </a:p>
                  </a:txBody>
                  <a:tcPr anchor="ctr"/>
                </a:tc>
                <a:tc>
                  <a:txBody>
                    <a:bodyPr/>
                    <a:lstStyle/>
                    <a:p>
                      <a:pPr marL="0" algn="ctr" defTabSz="914400" rtl="0" eaLnBrk="1" latinLnBrk="0" hangingPunct="1"/>
                      <a:r>
                        <a:rPr lang="en-US" sz="2000" kern="1200" baseline="0" dirty="0">
                          <a:solidFill>
                            <a:schemeClr val="bg1"/>
                          </a:solidFill>
                          <a:latin typeface="+mn-lt"/>
                          <a:ea typeface="+mn-ea"/>
                          <a:cs typeface="+mn-cs"/>
                        </a:rPr>
                        <a:t>AMPS, TACS, NMT</a:t>
                      </a:r>
                      <a:endParaRPr lang="ru-RU" sz="2000" kern="1200" baseline="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baseline="0" dirty="0">
                          <a:solidFill>
                            <a:schemeClr val="bg1"/>
                          </a:solidFill>
                          <a:latin typeface="+mn-lt"/>
                          <a:ea typeface="+mn-ea"/>
                          <a:cs typeface="+mn-cs"/>
                        </a:rPr>
                        <a:t>TDMA, CDMA, GSM, PDC</a:t>
                      </a:r>
                      <a:endParaRPr lang="ru-RU" sz="2000" kern="1200" baseline="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baseline="0" dirty="0">
                          <a:solidFill>
                            <a:schemeClr val="bg1"/>
                          </a:solidFill>
                          <a:latin typeface="+mn-lt"/>
                          <a:ea typeface="+mn-ea"/>
                          <a:cs typeface="+mn-cs"/>
                        </a:rPr>
                        <a:t>GPRS, EDGE, 1xRTT</a:t>
                      </a:r>
                      <a:endParaRPr lang="ru-RU" sz="2000" kern="1200" baseline="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baseline="0" dirty="0">
                          <a:solidFill>
                            <a:schemeClr val="bg1"/>
                          </a:solidFill>
                          <a:latin typeface="+mn-lt"/>
                          <a:ea typeface="+mn-ea"/>
                          <a:cs typeface="+mn-cs"/>
                        </a:rPr>
                        <a:t>WCDMA, CDMA2000</a:t>
                      </a:r>
                      <a:endParaRPr lang="ru-RU" sz="2000" kern="1200" baseline="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baseline="0" dirty="0">
                          <a:solidFill>
                            <a:schemeClr val="bg1"/>
                          </a:solidFill>
                          <a:latin typeface="+mn-lt"/>
                          <a:ea typeface="+mn-ea"/>
                          <a:cs typeface="+mn-cs"/>
                        </a:rPr>
                        <a:t>HSDPA, HSUPA, HSPA, HSPA+</a:t>
                      </a:r>
                      <a:endParaRPr lang="ru-RU" sz="2000" kern="1200" baseline="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baseline="0" dirty="0">
                          <a:solidFill>
                            <a:schemeClr val="bg1"/>
                          </a:solidFill>
                          <a:latin typeface="+mn-lt"/>
                          <a:ea typeface="+mn-ea"/>
                          <a:cs typeface="+mn-cs"/>
                        </a:rPr>
                        <a:t>LTE-Advanced, </a:t>
                      </a:r>
                      <a:r>
                        <a:rPr lang="en-US" sz="2000" kern="1200" baseline="0" dirty="0" err="1">
                          <a:solidFill>
                            <a:schemeClr val="bg1"/>
                          </a:solidFill>
                          <a:latin typeface="+mn-lt"/>
                          <a:ea typeface="+mn-ea"/>
                          <a:cs typeface="+mn-cs"/>
                        </a:rPr>
                        <a:t>WiMax</a:t>
                      </a:r>
                      <a:r>
                        <a:rPr lang="en-US" sz="2000" kern="1200" baseline="0" dirty="0">
                          <a:solidFill>
                            <a:schemeClr val="bg1"/>
                          </a:solidFill>
                          <a:latin typeface="+mn-lt"/>
                          <a:ea typeface="+mn-ea"/>
                          <a:cs typeface="+mn-cs"/>
                        </a:rPr>
                        <a:t> 2, </a:t>
                      </a:r>
                      <a:r>
                        <a:rPr lang="en-US" sz="2000" kern="1200" baseline="0" dirty="0" err="1">
                          <a:solidFill>
                            <a:schemeClr val="bg1"/>
                          </a:solidFill>
                          <a:latin typeface="+mn-lt"/>
                          <a:ea typeface="+mn-ea"/>
                          <a:cs typeface="+mn-cs"/>
                        </a:rPr>
                        <a:t>WirelessMAN</a:t>
                      </a:r>
                      <a:r>
                        <a:rPr lang="en-US" sz="2000" kern="1200" baseline="0" dirty="0">
                          <a:solidFill>
                            <a:schemeClr val="bg1"/>
                          </a:solidFill>
                          <a:latin typeface="+mn-lt"/>
                          <a:ea typeface="+mn-ea"/>
                          <a:cs typeface="+mn-cs"/>
                        </a:rPr>
                        <a:t>-Advanced</a:t>
                      </a:r>
                      <a:endParaRPr lang="ru-RU" sz="2000" kern="1200" baseline="0" dirty="0">
                        <a:solidFill>
                          <a:schemeClr val="bg1"/>
                        </a:solidFill>
                        <a:latin typeface="+mn-lt"/>
                        <a:ea typeface="+mn-ea"/>
                        <a:cs typeface="+mn-cs"/>
                      </a:endParaRPr>
                    </a:p>
                  </a:txBody>
                  <a:tcPr anchor="ctr"/>
                </a:tc>
                <a:extLst>
                  <a:ext uri="{0D108BD9-81ED-4DB2-BD59-A6C34878D82A}">
                    <a16:rowId xmlns:a16="http://schemas.microsoft.com/office/drawing/2014/main" val="2483290181"/>
                  </a:ext>
                </a:extLst>
              </a:tr>
              <a:tr h="1668819">
                <a:tc>
                  <a:txBody>
                    <a:bodyPr/>
                    <a:lstStyle/>
                    <a:p>
                      <a:pPr marL="0" algn="ctr" defTabSz="914400" rtl="0" eaLnBrk="1" latinLnBrk="0" hangingPunct="1"/>
                      <a:r>
                        <a:rPr lang="ru-RU" sz="2000" kern="1200" baseline="0" dirty="0">
                          <a:solidFill>
                            <a:schemeClr val="bg1"/>
                          </a:solidFill>
                          <a:latin typeface="+mn-lt"/>
                          <a:ea typeface="+mn-ea"/>
                          <a:cs typeface="+mn-cs"/>
                        </a:rPr>
                        <a:t>Сеть</a:t>
                      </a:r>
                    </a:p>
                  </a:txBody>
                  <a:tcPr anchor="ctr"/>
                </a:tc>
                <a:tc>
                  <a:txBody>
                    <a:bodyPr/>
                    <a:lstStyle/>
                    <a:p>
                      <a:pPr marL="0" algn="ctr" defTabSz="914400" rtl="0" eaLnBrk="1" latinLnBrk="0" hangingPunct="1"/>
                      <a:r>
                        <a:rPr lang="en-US" sz="2000" kern="1200" baseline="0" dirty="0">
                          <a:solidFill>
                            <a:schemeClr val="bg1"/>
                          </a:solidFill>
                          <a:latin typeface="+mn-lt"/>
                          <a:ea typeface="+mn-ea"/>
                          <a:cs typeface="+mn-cs"/>
                        </a:rPr>
                        <a:t>PSTN</a:t>
                      </a:r>
                      <a:endParaRPr lang="ru-RU" sz="2000" kern="1200" baseline="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baseline="0" dirty="0">
                          <a:solidFill>
                            <a:schemeClr val="bg1"/>
                          </a:solidFill>
                          <a:latin typeface="+mn-lt"/>
                          <a:ea typeface="+mn-ea"/>
                          <a:cs typeface="+mn-cs"/>
                        </a:rPr>
                        <a:t>PSTN</a:t>
                      </a:r>
                      <a:endParaRPr lang="ru-RU" sz="2000" kern="1200" baseline="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baseline="0" dirty="0">
                          <a:solidFill>
                            <a:schemeClr val="bg1"/>
                          </a:solidFill>
                          <a:latin typeface="+mn-lt"/>
                          <a:ea typeface="+mn-ea"/>
                          <a:cs typeface="+mn-cs"/>
                        </a:rPr>
                        <a:t>PSTN, </a:t>
                      </a:r>
                      <a:r>
                        <a:rPr lang="ru-RU" sz="2000" kern="1200" baseline="0" dirty="0">
                          <a:solidFill>
                            <a:schemeClr val="bg1"/>
                          </a:solidFill>
                          <a:latin typeface="+mn-lt"/>
                          <a:ea typeface="+mn-ea"/>
                          <a:cs typeface="+mn-cs"/>
                        </a:rPr>
                        <a:t>сеть пакетной передачи данных</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сеть пакетной передачи данных</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сеть пакетной передачи данных</a:t>
                      </a:r>
                    </a:p>
                  </a:txBody>
                  <a:tcPr anchor="ctr"/>
                </a:tc>
                <a:tc>
                  <a:txBody>
                    <a:bodyPr/>
                    <a:lstStyle/>
                    <a:p>
                      <a:pPr marL="0" algn="ctr" defTabSz="914400" rtl="0" eaLnBrk="1" latinLnBrk="0" hangingPunct="1"/>
                      <a:r>
                        <a:rPr lang="ru-RU" sz="2000" kern="1200" baseline="0" dirty="0">
                          <a:solidFill>
                            <a:schemeClr val="bg1"/>
                          </a:solidFill>
                          <a:latin typeface="+mn-lt"/>
                          <a:ea typeface="+mn-ea"/>
                          <a:cs typeface="+mn-cs"/>
                        </a:rPr>
                        <a:t>сеть пакетной передачи данных</a:t>
                      </a:r>
                    </a:p>
                  </a:txBody>
                  <a:tcPr anchor="ctr"/>
                </a:tc>
                <a:extLst>
                  <a:ext uri="{0D108BD9-81ED-4DB2-BD59-A6C34878D82A}">
                    <a16:rowId xmlns:a16="http://schemas.microsoft.com/office/drawing/2014/main" val="4229128163"/>
                  </a:ext>
                </a:extLst>
              </a:tr>
            </a:tbl>
          </a:graphicData>
        </a:graphic>
      </p:graphicFrame>
    </p:spTree>
    <p:extLst>
      <p:ext uri="{BB962C8B-B14F-4D97-AF65-F5344CB8AC3E}">
        <p14:creationId xmlns:p14="http://schemas.microsoft.com/office/powerpoint/2010/main" val="687922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 name="Фигура">
            <a:extLst>
              <a:ext uri="{FF2B5EF4-FFF2-40B4-BE49-F238E27FC236}">
                <a16:creationId xmlns:a16="http://schemas.microsoft.com/office/drawing/2014/main" id="{62A06C80-BE52-6244-9153-F4850D4FA2F8}"/>
              </a:ext>
            </a:extLst>
          </p:cNvPr>
          <p:cNvSpPr/>
          <p:nvPr/>
        </p:nvSpPr>
        <p:spPr>
          <a:xfrm>
            <a:off x="17988047" y="2994217"/>
            <a:ext cx="2166211" cy="1339516"/>
          </a:xfrm>
          <a:custGeom>
            <a:avLst/>
            <a:gdLst/>
            <a:ahLst/>
            <a:cxnLst>
              <a:cxn ang="0">
                <a:pos x="wd2" y="hd2"/>
              </a:cxn>
              <a:cxn ang="5400000">
                <a:pos x="wd2" y="hd2"/>
              </a:cxn>
              <a:cxn ang="10800000">
                <a:pos x="wd2" y="hd2"/>
              </a:cxn>
              <a:cxn ang="16200000">
                <a:pos x="wd2" y="hd2"/>
              </a:cxn>
            </a:cxnLst>
            <a:rect l="0" t="0" r="r" b="b"/>
            <a:pathLst>
              <a:path w="21544" h="21516" extrusionOk="0">
                <a:moveTo>
                  <a:pt x="12869" y="0"/>
                </a:moveTo>
                <a:cubicBezTo>
                  <a:pt x="12281" y="77"/>
                  <a:pt x="11705" y="194"/>
                  <a:pt x="11128" y="354"/>
                </a:cubicBezTo>
                <a:cubicBezTo>
                  <a:pt x="10505" y="526"/>
                  <a:pt x="9881" y="748"/>
                  <a:pt x="9265" y="980"/>
                </a:cubicBezTo>
                <a:cubicBezTo>
                  <a:pt x="7877" y="1503"/>
                  <a:pt x="6484" y="2089"/>
                  <a:pt x="5237" y="3191"/>
                </a:cubicBezTo>
                <a:cubicBezTo>
                  <a:pt x="4586" y="3766"/>
                  <a:pt x="3987" y="4472"/>
                  <a:pt x="3389" y="5159"/>
                </a:cubicBezTo>
                <a:cubicBezTo>
                  <a:pt x="2732" y="5914"/>
                  <a:pt x="2065" y="6661"/>
                  <a:pt x="1547" y="7654"/>
                </a:cubicBezTo>
                <a:cubicBezTo>
                  <a:pt x="1095" y="8520"/>
                  <a:pt x="782" y="9525"/>
                  <a:pt x="525" y="10546"/>
                </a:cubicBezTo>
                <a:cubicBezTo>
                  <a:pt x="256" y="11612"/>
                  <a:pt x="42" y="12724"/>
                  <a:pt x="6" y="13885"/>
                </a:cubicBezTo>
                <a:cubicBezTo>
                  <a:pt x="-37" y="15238"/>
                  <a:pt x="161" y="16557"/>
                  <a:pt x="528" y="17742"/>
                </a:cubicBezTo>
                <a:cubicBezTo>
                  <a:pt x="868" y="18842"/>
                  <a:pt x="1355" y="19837"/>
                  <a:pt x="1972" y="20648"/>
                </a:cubicBezTo>
                <a:cubicBezTo>
                  <a:pt x="2053" y="20813"/>
                  <a:pt x="2209" y="20830"/>
                  <a:pt x="2304" y="20684"/>
                </a:cubicBezTo>
                <a:cubicBezTo>
                  <a:pt x="2394" y="20546"/>
                  <a:pt x="2391" y="20318"/>
                  <a:pt x="2297" y="20186"/>
                </a:cubicBezTo>
                <a:cubicBezTo>
                  <a:pt x="1843" y="19512"/>
                  <a:pt x="1452" y="18762"/>
                  <a:pt x="1127" y="17956"/>
                </a:cubicBezTo>
                <a:cubicBezTo>
                  <a:pt x="781" y="17098"/>
                  <a:pt x="499" y="16149"/>
                  <a:pt x="443" y="15107"/>
                </a:cubicBezTo>
                <a:cubicBezTo>
                  <a:pt x="394" y="14180"/>
                  <a:pt x="535" y="13252"/>
                  <a:pt x="847" y="12460"/>
                </a:cubicBezTo>
                <a:cubicBezTo>
                  <a:pt x="786" y="13902"/>
                  <a:pt x="975" y="15345"/>
                  <a:pt x="1396" y="16634"/>
                </a:cubicBezTo>
                <a:cubicBezTo>
                  <a:pt x="1771" y="17786"/>
                  <a:pt x="2321" y="18780"/>
                  <a:pt x="2996" y="19531"/>
                </a:cubicBezTo>
                <a:lnTo>
                  <a:pt x="3078" y="21257"/>
                </a:lnTo>
                <a:cubicBezTo>
                  <a:pt x="3858" y="21206"/>
                  <a:pt x="4639" y="21211"/>
                  <a:pt x="5419" y="21272"/>
                </a:cubicBezTo>
                <a:cubicBezTo>
                  <a:pt x="6210" y="21333"/>
                  <a:pt x="6998" y="21451"/>
                  <a:pt x="7789" y="21495"/>
                </a:cubicBezTo>
                <a:cubicBezTo>
                  <a:pt x="9022" y="21565"/>
                  <a:pt x="10255" y="21457"/>
                  <a:pt x="11471" y="21188"/>
                </a:cubicBezTo>
                <a:cubicBezTo>
                  <a:pt x="12667" y="20924"/>
                  <a:pt x="13847" y="20505"/>
                  <a:pt x="15016" y="20004"/>
                </a:cubicBezTo>
                <a:cubicBezTo>
                  <a:pt x="16177" y="19506"/>
                  <a:pt x="17324" y="18928"/>
                  <a:pt x="18405" y="18117"/>
                </a:cubicBezTo>
                <a:cubicBezTo>
                  <a:pt x="19352" y="17407"/>
                  <a:pt x="20257" y="16499"/>
                  <a:pt x="20846" y="15134"/>
                </a:cubicBezTo>
                <a:cubicBezTo>
                  <a:pt x="21341" y="13984"/>
                  <a:pt x="21563" y="12609"/>
                  <a:pt x="21543" y="11224"/>
                </a:cubicBezTo>
                <a:cubicBezTo>
                  <a:pt x="21524" y="9946"/>
                  <a:pt x="21301" y="8696"/>
                  <a:pt x="20893" y="7587"/>
                </a:cubicBezTo>
                <a:cubicBezTo>
                  <a:pt x="20919" y="6795"/>
                  <a:pt x="20798" y="6008"/>
                  <a:pt x="20544" y="5320"/>
                </a:cubicBezTo>
                <a:cubicBezTo>
                  <a:pt x="20190" y="4362"/>
                  <a:pt x="19630" y="3680"/>
                  <a:pt x="19029" y="3170"/>
                </a:cubicBezTo>
                <a:cubicBezTo>
                  <a:pt x="18472" y="2697"/>
                  <a:pt x="17862" y="2356"/>
                  <a:pt x="17216" y="2172"/>
                </a:cubicBezTo>
                <a:lnTo>
                  <a:pt x="17035" y="899"/>
                </a:lnTo>
                <a:cubicBezTo>
                  <a:pt x="16526" y="519"/>
                  <a:pt x="15984" y="257"/>
                  <a:pt x="15427" y="121"/>
                </a:cubicBezTo>
                <a:cubicBezTo>
                  <a:pt x="14789" y="-35"/>
                  <a:pt x="14139" y="-23"/>
                  <a:pt x="13504" y="154"/>
                </a:cubicBezTo>
                <a:lnTo>
                  <a:pt x="12869" y="0"/>
                </a:lnTo>
                <a:close/>
                <a:moveTo>
                  <a:pt x="14624" y="1798"/>
                </a:moveTo>
                <a:cubicBezTo>
                  <a:pt x="15162" y="1808"/>
                  <a:pt x="15699" y="1859"/>
                  <a:pt x="16234" y="1952"/>
                </a:cubicBezTo>
                <a:cubicBezTo>
                  <a:pt x="15513" y="1954"/>
                  <a:pt x="14794" y="2035"/>
                  <a:pt x="14083" y="2193"/>
                </a:cubicBezTo>
                <a:cubicBezTo>
                  <a:pt x="13351" y="2357"/>
                  <a:pt x="12626" y="2603"/>
                  <a:pt x="11920" y="2961"/>
                </a:cubicBezTo>
                <a:cubicBezTo>
                  <a:pt x="11452" y="3199"/>
                  <a:pt x="10994" y="3485"/>
                  <a:pt x="10551" y="3817"/>
                </a:cubicBezTo>
                <a:lnTo>
                  <a:pt x="10085" y="4533"/>
                </a:lnTo>
                <a:cubicBezTo>
                  <a:pt x="9564" y="4691"/>
                  <a:pt x="9054" y="4922"/>
                  <a:pt x="8561" y="5224"/>
                </a:cubicBezTo>
                <a:cubicBezTo>
                  <a:pt x="8025" y="5554"/>
                  <a:pt x="7510" y="5966"/>
                  <a:pt x="7026" y="6455"/>
                </a:cubicBezTo>
                <a:cubicBezTo>
                  <a:pt x="6963" y="6731"/>
                  <a:pt x="6880" y="6996"/>
                  <a:pt x="6777" y="7242"/>
                </a:cubicBezTo>
                <a:cubicBezTo>
                  <a:pt x="6664" y="7516"/>
                  <a:pt x="6528" y="7766"/>
                  <a:pt x="6374" y="7985"/>
                </a:cubicBezTo>
                <a:cubicBezTo>
                  <a:pt x="7889" y="6865"/>
                  <a:pt x="9492" y="6065"/>
                  <a:pt x="11143" y="5606"/>
                </a:cubicBezTo>
                <a:cubicBezTo>
                  <a:pt x="12315" y="5280"/>
                  <a:pt x="13513" y="5130"/>
                  <a:pt x="14691" y="5148"/>
                </a:cubicBezTo>
                <a:cubicBezTo>
                  <a:pt x="15838" y="5165"/>
                  <a:pt x="16981" y="5345"/>
                  <a:pt x="18063" y="5996"/>
                </a:cubicBezTo>
                <a:cubicBezTo>
                  <a:pt x="19023" y="6574"/>
                  <a:pt x="19879" y="7503"/>
                  <a:pt x="20558" y="8706"/>
                </a:cubicBezTo>
                <a:cubicBezTo>
                  <a:pt x="20507" y="9684"/>
                  <a:pt x="20358" y="10644"/>
                  <a:pt x="20117" y="11550"/>
                </a:cubicBezTo>
                <a:cubicBezTo>
                  <a:pt x="19828" y="12639"/>
                  <a:pt x="19410" y="13635"/>
                  <a:pt x="18875" y="14469"/>
                </a:cubicBezTo>
                <a:cubicBezTo>
                  <a:pt x="18150" y="15598"/>
                  <a:pt x="17244" y="16384"/>
                  <a:pt x="16303" y="17014"/>
                </a:cubicBezTo>
                <a:cubicBezTo>
                  <a:pt x="14833" y="17997"/>
                  <a:pt x="13279" y="18609"/>
                  <a:pt x="11711" y="19099"/>
                </a:cubicBezTo>
                <a:cubicBezTo>
                  <a:pt x="10645" y="19431"/>
                  <a:pt x="9576" y="19705"/>
                  <a:pt x="8503" y="19781"/>
                </a:cubicBezTo>
                <a:cubicBezTo>
                  <a:pt x="7334" y="19864"/>
                  <a:pt x="6155" y="19712"/>
                  <a:pt x="4993" y="19331"/>
                </a:cubicBezTo>
                <a:cubicBezTo>
                  <a:pt x="3678" y="18901"/>
                  <a:pt x="2654" y="18114"/>
                  <a:pt x="1687" y="16296"/>
                </a:cubicBezTo>
                <a:cubicBezTo>
                  <a:pt x="1400" y="15755"/>
                  <a:pt x="1333" y="15007"/>
                  <a:pt x="1307" y="14307"/>
                </a:cubicBezTo>
                <a:cubicBezTo>
                  <a:pt x="1245" y="12667"/>
                  <a:pt x="1696" y="11166"/>
                  <a:pt x="2223" y="9823"/>
                </a:cubicBezTo>
                <a:cubicBezTo>
                  <a:pt x="2677" y="8667"/>
                  <a:pt x="3211" y="7560"/>
                  <a:pt x="3919" y="6700"/>
                </a:cubicBezTo>
                <a:cubicBezTo>
                  <a:pt x="4593" y="5880"/>
                  <a:pt x="5370" y="5351"/>
                  <a:pt x="6151" y="4841"/>
                </a:cubicBezTo>
                <a:cubicBezTo>
                  <a:pt x="6884" y="4363"/>
                  <a:pt x="7629" y="3895"/>
                  <a:pt x="8380" y="3491"/>
                </a:cubicBezTo>
                <a:cubicBezTo>
                  <a:pt x="9875" y="2688"/>
                  <a:pt x="11425" y="2112"/>
                  <a:pt x="13011" y="1894"/>
                </a:cubicBezTo>
                <a:cubicBezTo>
                  <a:pt x="13548" y="1821"/>
                  <a:pt x="14086" y="1789"/>
                  <a:pt x="14624" y="1798"/>
                </a:cubicBezTo>
                <a:close/>
                <a:moveTo>
                  <a:pt x="17975" y="4371"/>
                </a:moveTo>
                <a:cubicBezTo>
                  <a:pt x="18398" y="4552"/>
                  <a:pt x="18800" y="4838"/>
                  <a:pt x="19166" y="5218"/>
                </a:cubicBezTo>
                <a:cubicBezTo>
                  <a:pt x="19474" y="5538"/>
                  <a:pt x="19753" y="5921"/>
                  <a:pt x="19995" y="6359"/>
                </a:cubicBezTo>
                <a:cubicBezTo>
                  <a:pt x="19654" y="5933"/>
                  <a:pt x="19297" y="5540"/>
                  <a:pt x="18925" y="5182"/>
                </a:cubicBezTo>
                <a:cubicBezTo>
                  <a:pt x="18618" y="4887"/>
                  <a:pt x="18300" y="4616"/>
                  <a:pt x="17975" y="4371"/>
                </a:cubicBezTo>
                <a:close/>
                <a:moveTo>
                  <a:pt x="20929" y="9454"/>
                </a:moveTo>
                <a:cubicBezTo>
                  <a:pt x="21149" y="10149"/>
                  <a:pt x="21236" y="10929"/>
                  <a:pt x="21182" y="11699"/>
                </a:cubicBezTo>
                <a:cubicBezTo>
                  <a:pt x="21111" y="12705"/>
                  <a:pt x="20818" y="13607"/>
                  <a:pt x="20430" y="14369"/>
                </a:cubicBezTo>
                <a:cubicBezTo>
                  <a:pt x="20056" y="15103"/>
                  <a:pt x="19585" y="15725"/>
                  <a:pt x="19034" y="16183"/>
                </a:cubicBezTo>
                <a:cubicBezTo>
                  <a:pt x="19579" y="15305"/>
                  <a:pt x="20022" y="14286"/>
                  <a:pt x="20344" y="13172"/>
                </a:cubicBezTo>
                <a:cubicBezTo>
                  <a:pt x="20682" y="11999"/>
                  <a:pt x="20881" y="10738"/>
                  <a:pt x="20929" y="9454"/>
                </a:cubicBezTo>
                <a:close/>
              </a:path>
            </a:pathLst>
          </a:custGeom>
          <a:solidFill>
            <a:schemeClr val="accent3"/>
          </a:solidFill>
          <a:ln w="6350">
            <a:no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cxnSp>
        <p:nvCxnSpPr>
          <p:cNvPr id="24" name="Straight Connector 2">
            <a:extLst>
              <a:ext uri="{FF2B5EF4-FFF2-40B4-BE49-F238E27FC236}">
                <a16:creationId xmlns:a16="http://schemas.microsoft.com/office/drawing/2014/main" id="{2891B626-E232-EC48-A283-16E2807AD070}"/>
              </a:ext>
            </a:extLst>
          </p:cNvPr>
          <p:cNvCxnSpPr>
            <a:cxnSpLocks/>
          </p:cNvCxnSpPr>
          <p:nvPr/>
        </p:nvCxnSpPr>
        <p:spPr bwMode="auto">
          <a:xfrm>
            <a:off x="2326855" y="3650403"/>
            <a:ext cx="19524892" cy="0"/>
          </a:xfrm>
          <a:prstGeom prst="line">
            <a:avLst/>
          </a:prstGeom>
          <a:solidFill>
            <a:schemeClr val="accent1"/>
          </a:solidFill>
          <a:ln w="19050" cap="flat" cmpd="sng" algn="ctr">
            <a:solidFill>
              <a:schemeClr val="accent2"/>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Pentagon 40">
            <a:extLst>
              <a:ext uri="{FF2B5EF4-FFF2-40B4-BE49-F238E27FC236}">
                <a16:creationId xmlns:a16="http://schemas.microsoft.com/office/drawing/2014/main" id="{079E2384-2405-BD4A-8D29-0B284FFA9890}"/>
              </a:ext>
            </a:extLst>
          </p:cNvPr>
          <p:cNvSpPr/>
          <p:nvPr/>
        </p:nvSpPr>
        <p:spPr bwMode="auto">
          <a:xfrm rot="10800000">
            <a:off x="20370419" y="3169469"/>
            <a:ext cx="2247069" cy="1008062"/>
          </a:xfrm>
          <a:prstGeom prst="homePlate">
            <a:avLst/>
          </a:prstGeom>
          <a:solidFill>
            <a:schemeClr val="accent1"/>
          </a:solidFill>
          <a:ln w="25400" cap="flat" cmpd="sng" algn="ctr">
            <a:noFill/>
            <a:prstDash val="solid"/>
            <a:miter lim="400000"/>
            <a:headEnd type="none" w="med" len="med"/>
            <a:tailEnd type="none" w="med" len="med"/>
          </a:ln>
          <a:effectLst/>
          <a:extLst/>
        </p:spPr>
        <p:txBody>
          <a:bodyPr wrap="square" lIns="0" tIns="0" rIns="0" bIns="0" anchor="ctr">
            <a:spAutoFit/>
          </a:bodyPr>
          <a:lstStyle/>
          <a:p>
            <a:pPr algn="ctr" eaLnBrk="1"/>
            <a:endParaRPr lang="en-US" altLang="en-US"/>
          </a:p>
        </p:txBody>
      </p:sp>
      <p:sp>
        <p:nvSpPr>
          <p:cNvPr id="26" name="TextBox 46">
            <a:extLst>
              <a:ext uri="{FF2B5EF4-FFF2-40B4-BE49-F238E27FC236}">
                <a16:creationId xmlns:a16="http://schemas.microsoft.com/office/drawing/2014/main" id="{490EEFFF-B25C-664F-9E35-BDD39773DB71}"/>
              </a:ext>
            </a:extLst>
          </p:cNvPr>
          <p:cNvSpPr txBox="1">
            <a:spLocks noChangeArrowheads="1"/>
          </p:cNvSpPr>
          <p:nvPr/>
        </p:nvSpPr>
        <p:spPr bwMode="auto">
          <a:xfrm>
            <a:off x="20682561" y="3358014"/>
            <a:ext cx="17798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eaLnBrk="1"/>
            <a:r>
              <a:rPr lang="ru-RU" altLang="en-US" sz="3200" b="0" dirty="0" smtClean="0">
                <a:solidFill>
                  <a:schemeClr val="bg1"/>
                </a:solidFill>
                <a:latin typeface="Barlow" pitchFamily="2" charset="0"/>
                <a:ea typeface="Impact" panose="020B0806030902050204" pitchFamily="34" charset="0"/>
                <a:cs typeface="Impact" panose="020B0806030902050204" pitchFamily="34" charset="0"/>
              </a:rPr>
              <a:t>Будущее</a:t>
            </a:r>
            <a:endParaRPr lang="en-US" altLang="en-US" sz="3200" b="0" dirty="0">
              <a:solidFill>
                <a:schemeClr val="bg1"/>
              </a:solidFill>
              <a:latin typeface="Barlow" pitchFamily="2" charset="0"/>
              <a:ea typeface="Impact" panose="020B0806030902050204" pitchFamily="34" charset="0"/>
              <a:cs typeface="Impact" panose="020B0806030902050204" pitchFamily="34" charset="0"/>
            </a:endParaRPr>
          </a:p>
        </p:txBody>
      </p:sp>
      <p:sp>
        <p:nvSpPr>
          <p:cNvPr id="27" name="Pentagon 4">
            <a:extLst>
              <a:ext uri="{FF2B5EF4-FFF2-40B4-BE49-F238E27FC236}">
                <a16:creationId xmlns:a16="http://schemas.microsoft.com/office/drawing/2014/main" id="{A61BD876-51FC-7143-B2A5-810CB8FFDA09}"/>
              </a:ext>
            </a:extLst>
          </p:cNvPr>
          <p:cNvSpPr>
            <a:spLocks noChangeArrowheads="1"/>
          </p:cNvSpPr>
          <p:nvPr/>
        </p:nvSpPr>
        <p:spPr bwMode="auto">
          <a:xfrm>
            <a:off x="997290" y="3169469"/>
            <a:ext cx="2379735" cy="1008062"/>
          </a:xfrm>
          <a:prstGeom prst="homePlate">
            <a:avLst>
              <a:gd name="adj" fmla="val 49997"/>
            </a:avLst>
          </a:prstGeom>
          <a:solidFill>
            <a:schemeClr val="accent1"/>
          </a:solidFill>
          <a:ln>
            <a:noFill/>
          </a:ln>
        </p:spPr>
        <p:txBody>
          <a:bodyPr wrap="square" lIns="0" tIns="0" rIns="0" bIns="0" anchor="ctr">
            <a:spAutoFit/>
          </a:bodyPr>
          <a:lstStyle/>
          <a:p>
            <a:pPr algn="ctr" eaLnBrk="1"/>
            <a:endParaRPr lang="en-US" altLang="en-US"/>
          </a:p>
        </p:txBody>
      </p:sp>
      <p:sp>
        <p:nvSpPr>
          <p:cNvPr id="28" name="TextBox 46">
            <a:extLst>
              <a:ext uri="{FF2B5EF4-FFF2-40B4-BE49-F238E27FC236}">
                <a16:creationId xmlns:a16="http://schemas.microsoft.com/office/drawing/2014/main" id="{1628098C-3394-9443-BE54-2ED3425497F2}"/>
              </a:ext>
            </a:extLst>
          </p:cNvPr>
          <p:cNvSpPr txBox="1">
            <a:spLocks noChangeArrowheads="1"/>
          </p:cNvSpPr>
          <p:nvPr/>
        </p:nvSpPr>
        <p:spPr bwMode="auto">
          <a:xfrm>
            <a:off x="1175382" y="3358015"/>
            <a:ext cx="18838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r>
              <a:rPr lang="ru-RU" altLang="en-US" sz="3200" b="0" dirty="0" smtClean="0">
                <a:solidFill>
                  <a:schemeClr val="bg1"/>
                </a:solidFill>
                <a:latin typeface="Barlow" pitchFamily="2" charset="0"/>
                <a:ea typeface="Impact" panose="020B0806030902050204" pitchFamily="34" charset="0"/>
                <a:cs typeface="Impact" panose="020B0806030902050204" pitchFamily="34" charset="0"/>
              </a:rPr>
              <a:t>Прошлое</a:t>
            </a:r>
            <a:endParaRPr lang="en-US" altLang="en-US" sz="3200" b="0" dirty="0">
              <a:solidFill>
                <a:schemeClr val="bg1"/>
              </a:solidFill>
              <a:latin typeface="Barlow" pitchFamily="2" charset="0"/>
              <a:ea typeface="Impact" panose="020B0806030902050204" pitchFamily="34" charset="0"/>
              <a:cs typeface="Impact" panose="020B0806030902050204" pitchFamily="34" charset="0"/>
            </a:endParaRPr>
          </a:p>
        </p:txBody>
      </p:sp>
      <p:sp>
        <p:nvSpPr>
          <p:cNvPr id="29" name="Oval 64">
            <a:extLst>
              <a:ext uri="{FF2B5EF4-FFF2-40B4-BE49-F238E27FC236}">
                <a16:creationId xmlns:a16="http://schemas.microsoft.com/office/drawing/2014/main" id="{06154EF7-DA78-944C-9CBB-469757A73B01}"/>
              </a:ext>
            </a:extLst>
          </p:cNvPr>
          <p:cNvSpPr>
            <a:spLocks noChangeArrowheads="1"/>
          </p:cNvSpPr>
          <p:nvPr/>
        </p:nvSpPr>
        <p:spPr bwMode="auto">
          <a:xfrm flipV="1">
            <a:off x="4109237" y="3493318"/>
            <a:ext cx="360362" cy="360362"/>
          </a:xfrm>
          <a:prstGeom prst="ellipse">
            <a:avLst/>
          </a:prstGeom>
          <a:solidFill>
            <a:schemeClr val="accent2"/>
          </a:solidFill>
          <a:ln>
            <a:noFill/>
          </a:ln>
        </p:spPr>
        <p:txBody>
          <a:bodyPr lIns="0" tIns="0" rIns="0" bIns="0" anchor="ctr">
            <a:spAutoFit/>
          </a:bodyPr>
          <a:lstStyle/>
          <a:p>
            <a:pPr algn="ctr" eaLnBrk="1"/>
            <a:endParaRPr lang="en-US" altLang="en-US"/>
          </a:p>
        </p:txBody>
      </p:sp>
      <p:sp>
        <p:nvSpPr>
          <p:cNvPr id="30" name="Oval 38">
            <a:extLst>
              <a:ext uri="{FF2B5EF4-FFF2-40B4-BE49-F238E27FC236}">
                <a16:creationId xmlns:a16="http://schemas.microsoft.com/office/drawing/2014/main" id="{F31E3277-DE8F-2740-9DCE-A533C9171723}"/>
              </a:ext>
            </a:extLst>
          </p:cNvPr>
          <p:cNvSpPr>
            <a:spLocks noChangeArrowheads="1"/>
          </p:cNvSpPr>
          <p:nvPr/>
        </p:nvSpPr>
        <p:spPr bwMode="auto">
          <a:xfrm flipV="1">
            <a:off x="5194682" y="3493318"/>
            <a:ext cx="360363" cy="360362"/>
          </a:xfrm>
          <a:prstGeom prst="ellipse">
            <a:avLst/>
          </a:prstGeom>
          <a:solidFill>
            <a:schemeClr val="accent2"/>
          </a:solidFill>
          <a:ln>
            <a:noFill/>
          </a:ln>
        </p:spPr>
        <p:txBody>
          <a:bodyPr lIns="0" tIns="0" rIns="0" bIns="0" anchor="ctr">
            <a:spAutoFit/>
          </a:bodyPr>
          <a:lstStyle/>
          <a:p>
            <a:pPr algn="ctr" eaLnBrk="1"/>
            <a:endParaRPr lang="en-US" altLang="en-US"/>
          </a:p>
        </p:txBody>
      </p:sp>
      <p:sp>
        <p:nvSpPr>
          <p:cNvPr id="31" name="Oval 39">
            <a:extLst>
              <a:ext uri="{FF2B5EF4-FFF2-40B4-BE49-F238E27FC236}">
                <a16:creationId xmlns:a16="http://schemas.microsoft.com/office/drawing/2014/main" id="{2AE9D567-DE1E-474E-9E32-140BD4F42BFA}"/>
              </a:ext>
            </a:extLst>
          </p:cNvPr>
          <p:cNvSpPr/>
          <p:nvPr/>
        </p:nvSpPr>
        <p:spPr bwMode="auto">
          <a:xfrm flipV="1">
            <a:off x="8726302" y="3461898"/>
            <a:ext cx="360363"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sp>
        <p:nvSpPr>
          <p:cNvPr id="32" name="Oval 41">
            <a:extLst>
              <a:ext uri="{FF2B5EF4-FFF2-40B4-BE49-F238E27FC236}">
                <a16:creationId xmlns:a16="http://schemas.microsoft.com/office/drawing/2014/main" id="{3330B194-9767-4440-8EB7-F838D0F2F8BA}"/>
              </a:ext>
            </a:extLst>
          </p:cNvPr>
          <p:cNvSpPr/>
          <p:nvPr/>
        </p:nvSpPr>
        <p:spPr bwMode="auto">
          <a:xfrm flipV="1">
            <a:off x="6404779" y="3483794"/>
            <a:ext cx="360362"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sp>
        <p:nvSpPr>
          <p:cNvPr id="33" name="Oval 42">
            <a:extLst>
              <a:ext uri="{FF2B5EF4-FFF2-40B4-BE49-F238E27FC236}">
                <a16:creationId xmlns:a16="http://schemas.microsoft.com/office/drawing/2014/main" id="{2FC858D1-BEA4-DC4C-9342-C3A0D4233952}"/>
              </a:ext>
            </a:extLst>
          </p:cNvPr>
          <p:cNvSpPr/>
          <p:nvPr/>
        </p:nvSpPr>
        <p:spPr bwMode="auto">
          <a:xfrm flipV="1">
            <a:off x="12130561" y="3461898"/>
            <a:ext cx="360362"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sp>
        <p:nvSpPr>
          <p:cNvPr id="34" name="Oval 43">
            <a:extLst>
              <a:ext uri="{FF2B5EF4-FFF2-40B4-BE49-F238E27FC236}">
                <a16:creationId xmlns:a16="http://schemas.microsoft.com/office/drawing/2014/main" id="{AE1B1C68-7DEA-5845-A5BE-2A899D5641F9}"/>
              </a:ext>
            </a:extLst>
          </p:cNvPr>
          <p:cNvSpPr/>
          <p:nvPr/>
        </p:nvSpPr>
        <p:spPr bwMode="auto">
          <a:xfrm flipV="1">
            <a:off x="18936769" y="3493318"/>
            <a:ext cx="360362"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sp>
        <p:nvSpPr>
          <p:cNvPr id="35" name="Oval 44">
            <a:extLst>
              <a:ext uri="{FF2B5EF4-FFF2-40B4-BE49-F238E27FC236}">
                <a16:creationId xmlns:a16="http://schemas.microsoft.com/office/drawing/2014/main" id="{9402E987-9E9E-E141-BD72-9700F36D1FF5}"/>
              </a:ext>
            </a:extLst>
          </p:cNvPr>
          <p:cNvSpPr/>
          <p:nvPr/>
        </p:nvSpPr>
        <p:spPr bwMode="auto">
          <a:xfrm flipV="1">
            <a:off x="14390278" y="3461898"/>
            <a:ext cx="360363"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cxnSp>
        <p:nvCxnSpPr>
          <p:cNvPr id="38" name="Straight Connector 47">
            <a:extLst>
              <a:ext uri="{FF2B5EF4-FFF2-40B4-BE49-F238E27FC236}">
                <a16:creationId xmlns:a16="http://schemas.microsoft.com/office/drawing/2014/main" id="{943A1558-9E31-9C40-AD40-3564F109CE1D}"/>
              </a:ext>
            </a:extLst>
          </p:cNvPr>
          <p:cNvCxnSpPr/>
          <p:nvPr/>
        </p:nvCxnSpPr>
        <p:spPr bwMode="auto">
          <a:xfrm>
            <a:off x="4268070" y="3963219"/>
            <a:ext cx="0" cy="1038225"/>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5">
            <a:extLst>
              <a:ext uri="{FF2B5EF4-FFF2-40B4-BE49-F238E27FC236}">
                <a16:creationId xmlns:a16="http://schemas.microsoft.com/office/drawing/2014/main" id="{260FEC69-9AF0-9843-8A24-25AD3B20AD66}"/>
              </a:ext>
            </a:extLst>
          </p:cNvPr>
          <p:cNvCxnSpPr/>
          <p:nvPr/>
        </p:nvCxnSpPr>
        <p:spPr bwMode="auto">
          <a:xfrm>
            <a:off x="8900433" y="3961631"/>
            <a:ext cx="34327" cy="3904481"/>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Connector 60">
            <a:extLst>
              <a:ext uri="{FF2B5EF4-FFF2-40B4-BE49-F238E27FC236}">
                <a16:creationId xmlns:a16="http://schemas.microsoft.com/office/drawing/2014/main" id="{0D07D029-8FDF-FD4C-9D00-BEB0F5B790EA}"/>
              </a:ext>
            </a:extLst>
          </p:cNvPr>
          <p:cNvCxnSpPr/>
          <p:nvPr/>
        </p:nvCxnSpPr>
        <p:spPr bwMode="auto">
          <a:xfrm>
            <a:off x="12310742" y="3961631"/>
            <a:ext cx="0" cy="1039813"/>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0" name="Straight Connector 67">
            <a:extLst>
              <a:ext uri="{FF2B5EF4-FFF2-40B4-BE49-F238E27FC236}">
                <a16:creationId xmlns:a16="http://schemas.microsoft.com/office/drawing/2014/main" id="{F1729979-F019-EF4E-9C88-88F3668D7D3E}"/>
              </a:ext>
            </a:extLst>
          </p:cNvPr>
          <p:cNvCxnSpPr/>
          <p:nvPr/>
        </p:nvCxnSpPr>
        <p:spPr bwMode="auto">
          <a:xfrm>
            <a:off x="19121078" y="4001797"/>
            <a:ext cx="0" cy="1038225"/>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TextBox 46">
            <a:extLst>
              <a:ext uri="{FF2B5EF4-FFF2-40B4-BE49-F238E27FC236}">
                <a16:creationId xmlns:a16="http://schemas.microsoft.com/office/drawing/2014/main" id="{0222C774-C856-2942-A133-C98E3735670D}"/>
              </a:ext>
            </a:extLst>
          </p:cNvPr>
          <p:cNvSpPr txBox="1">
            <a:spLocks noChangeArrowheads="1"/>
          </p:cNvSpPr>
          <p:nvPr/>
        </p:nvSpPr>
        <p:spPr bwMode="auto">
          <a:xfrm>
            <a:off x="3842313" y="275354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1998</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74" name="TextBox 46">
            <a:extLst>
              <a:ext uri="{FF2B5EF4-FFF2-40B4-BE49-F238E27FC236}">
                <a16:creationId xmlns:a16="http://schemas.microsoft.com/office/drawing/2014/main" id="{6CA38CAF-673D-2045-9144-41EA0EC3024B}"/>
              </a:ext>
            </a:extLst>
          </p:cNvPr>
          <p:cNvSpPr txBox="1">
            <a:spLocks noChangeArrowheads="1"/>
          </p:cNvSpPr>
          <p:nvPr/>
        </p:nvSpPr>
        <p:spPr bwMode="auto">
          <a:xfrm>
            <a:off x="4991488" y="275354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1999</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75" name="TextBox 46">
            <a:extLst>
              <a:ext uri="{FF2B5EF4-FFF2-40B4-BE49-F238E27FC236}">
                <a16:creationId xmlns:a16="http://schemas.microsoft.com/office/drawing/2014/main" id="{5BF5E3FB-2545-904E-A6CB-FEBC212D6A4A}"/>
              </a:ext>
            </a:extLst>
          </p:cNvPr>
          <p:cNvSpPr txBox="1">
            <a:spLocks noChangeArrowheads="1"/>
          </p:cNvSpPr>
          <p:nvPr/>
        </p:nvSpPr>
        <p:spPr bwMode="auto">
          <a:xfrm>
            <a:off x="6156085" y="275354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0</a:t>
            </a:r>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0</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76" name="TextBox 46">
            <a:extLst>
              <a:ext uri="{FF2B5EF4-FFF2-40B4-BE49-F238E27FC236}">
                <a16:creationId xmlns:a16="http://schemas.microsoft.com/office/drawing/2014/main" id="{CB7143B7-8571-0F4F-B0A9-E7F3D6B5E327}"/>
              </a:ext>
            </a:extLst>
          </p:cNvPr>
          <p:cNvSpPr txBox="1">
            <a:spLocks noChangeArrowheads="1"/>
          </p:cNvSpPr>
          <p:nvPr/>
        </p:nvSpPr>
        <p:spPr bwMode="auto">
          <a:xfrm>
            <a:off x="8509003" y="275354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04</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77" name="TextBox 46">
            <a:extLst>
              <a:ext uri="{FF2B5EF4-FFF2-40B4-BE49-F238E27FC236}">
                <a16:creationId xmlns:a16="http://schemas.microsoft.com/office/drawing/2014/main" id="{3D1ED726-4482-5A43-B564-201EA305EACD}"/>
              </a:ext>
            </a:extLst>
          </p:cNvPr>
          <p:cNvSpPr txBox="1">
            <a:spLocks noChangeArrowheads="1"/>
          </p:cNvSpPr>
          <p:nvPr/>
        </p:nvSpPr>
        <p:spPr bwMode="auto">
          <a:xfrm>
            <a:off x="14172696" y="275354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10</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78" name="TextBox 46">
            <a:extLst>
              <a:ext uri="{FF2B5EF4-FFF2-40B4-BE49-F238E27FC236}">
                <a16:creationId xmlns:a16="http://schemas.microsoft.com/office/drawing/2014/main" id="{E6419067-EB50-C440-9F6E-0060B16CE20A}"/>
              </a:ext>
            </a:extLst>
          </p:cNvPr>
          <p:cNvSpPr txBox="1">
            <a:spLocks noChangeArrowheads="1"/>
          </p:cNvSpPr>
          <p:nvPr/>
        </p:nvSpPr>
        <p:spPr bwMode="auto">
          <a:xfrm>
            <a:off x="11890911" y="275354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09</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79" name="TextBox 78">
            <a:extLst>
              <a:ext uri="{FF2B5EF4-FFF2-40B4-BE49-F238E27FC236}">
                <a16:creationId xmlns:a16="http://schemas.microsoft.com/office/drawing/2014/main" id="{CCDECFD4-B939-444B-9F5D-592BC73E7D25}"/>
              </a:ext>
            </a:extLst>
          </p:cNvPr>
          <p:cNvSpPr txBox="1">
            <a:spLocks noChangeArrowheads="1"/>
          </p:cNvSpPr>
          <p:nvPr/>
        </p:nvSpPr>
        <p:spPr bwMode="auto">
          <a:xfrm>
            <a:off x="15319474" y="275354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13</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grpSp>
        <p:nvGrpSpPr>
          <p:cNvPr id="4" name="Группа 3">
            <a:extLst>
              <a:ext uri="{FF2B5EF4-FFF2-40B4-BE49-F238E27FC236}">
                <a16:creationId xmlns:a16="http://schemas.microsoft.com/office/drawing/2014/main" id="{AB5351E5-438A-AB46-8427-285F4B912F92}"/>
              </a:ext>
            </a:extLst>
          </p:cNvPr>
          <p:cNvGrpSpPr/>
          <p:nvPr/>
        </p:nvGrpSpPr>
        <p:grpSpPr>
          <a:xfrm>
            <a:off x="3567791" y="5313566"/>
            <a:ext cx="3984476" cy="1682841"/>
            <a:chOff x="5183188" y="5386249"/>
            <a:chExt cx="3984476" cy="1682841"/>
          </a:xfrm>
        </p:grpSpPr>
        <p:sp>
          <p:nvSpPr>
            <p:cNvPr id="80" name="Text Box 3">
              <a:extLst>
                <a:ext uri="{FF2B5EF4-FFF2-40B4-BE49-F238E27FC236}">
                  <a16:creationId xmlns:a16="http://schemas.microsoft.com/office/drawing/2014/main" id="{832ABB70-AB87-8048-AAA0-10541795FB18}"/>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600" dirty="0">
                  <a:solidFill>
                    <a:srgbClr val="000000"/>
                  </a:solidFill>
                  <a:latin typeface="Barlow" pitchFamily="2" charset="0"/>
                  <a:ea typeface="Montserrat Semi" charset="0"/>
                  <a:cs typeface="Montserrat Semi" charset="0"/>
                  <a:sym typeface="Poppins Medium" charset="0"/>
                </a:rPr>
                <a:t>Bluetooth 1.0</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81" name="Rectangle 1">
              <a:extLst>
                <a:ext uri="{FF2B5EF4-FFF2-40B4-BE49-F238E27FC236}">
                  <a16:creationId xmlns:a16="http://schemas.microsoft.com/office/drawing/2014/main" id="{9C25DEAC-0BB3-5C46-B879-CE0FA11DBEFA}"/>
                </a:ext>
              </a:extLst>
            </p:cNvPr>
            <p:cNvSpPr>
              <a:spLocks noChangeArrowheads="1"/>
            </p:cNvSpPr>
            <p:nvPr/>
          </p:nvSpPr>
          <p:spPr bwMode="auto">
            <a:xfrm>
              <a:off x="5183188" y="6053427"/>
              <a:ext cx="398447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ru-RU" dirty="0" smtClean="0"/>
                <a:t>Представлен 20 мая 1998</a:t>
              </a:r>
            </a:p>
            <a:p>
              <a:r>
                <a:rPr lang="en-US" dirty="0" smtClean="0"/>
                <a:t>Bluetooth 1.1</a:t>
              </a:r>
              <a:r>
                <a:rPr lang="ru-RU" dirty="0" smtClean="0"/>
                <a:t> – 1999 </a:t>
              </a:r>
              <a:br>
                <a:rPr lang="ru-RU" dirty="0" smtClean="0"/>
              </a:br>
              <a:r>
                <a:rPr lang="en-US" dirty="0"/>
                <a:t>Bluetooth </a:t>
              </a:r>
              <a:r>
                <a:rPr lang="en-US" dirty="0" smtClean="0"/>
                <a:t>1.</a:t>
              </a:r>
              <a:r>
                <a:rPr lang="ru-RU" dirty="0" smtClean="0"/>
                <a:t>2 – 2000 </a:t>
              </a:r>
              <a:endParaRPr lang="ru-RU" dirty="0"/>
            </a:p>
          </p:txBody>
        </p:sp>
      </p:grpSp>
      <p:grpSp>
        <p:nvGrpSpPr>
          <p:cNvPr id="82" name="Группа 81">
            <a:extLst>
              <a:ext uri="{FF2B5EF4-FFF2-40B4-BE49-F238E27FC236}">
                <a16:creationId xmlns:a16="http://schemas.microsoft.com/office/drawing/2014/main" id="{4E6EA6AB-4CBE-6847-9643-BC36472F1F42}"/>
              </a:ext>
            </a:extLst>
          </p:cNvPr>
          <p:cNvGrpSpPr/>
          <p:nvPr/>
        </p:nvGrpSpPr>
        <p:grpSpPr>
          <a:xfrm>
            <a:off x="7417421" y="8141505"/>
            <a:ext cx="3984476" cy="1375064"/>
            <a:chOff x="5183188" y="5386249"/>
            <a:chExt cx="3984476" cy="1375064"/>
          </a:xfrm>
        </p:grpSpPr>
        <p:sp>
          <p:nvSpPr>
            <p:cNvPr id="83" name="Text Box 3">
              <a:extLst>
                <a:ext uri="{FF2B5EF4-FFF2-40B4-BE49-F238E27FC236}">
                  <a16:creationId xmlns:a16="http://schemas.microsoft.com/office/drawing/2014/main" id="{C4C8E5E1-7763-0B41-AE99-775A9D36F084}"/>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600" dirty="0">
                  <a:solidFill>
                    <a:srgbClr val="000000"/>
                  </a:solidFill>
                  <a:latin typeface="Barlow" pitchFamily="2" charset="0"/>
                  <a:ea typeface="Montserrat Semi" charset="0"/>
                  <a:cs typeface="Montserrat Semi" charset="0"/>
                  <a:sym typeface="Poppins Medium" charset="0"/>
                </a:rPr>
                <a:t>Bluetooth </a:t>
              </a:r>
              <a:r>
                <a:rPr lang="ru-RU" altLang="x-none" sz="3600" dirty="0" smtClean="0">
                  <a:solidFill>
                    <a:srgbClr val="000000"/>
                  </a:solidFill>
                  <a:latin typeface="Barlow" pitchFamily="2" charset="0"/>
                  <a:ea typeface="Montserrat Semi" charset="0"/>
                  <a:cs typeface="Montserrat Semi" charset="0"/>
                  <a:sym typeface="Poppins Medium" charset="0"/>
                </a:rPr>
                <a:t>2</a:t>
              </a:r>
              <a:r>
                <a:rPr lang="en-US" altLang="x-none" sz="3600" dirty="0" smtClean="0">
                  <a:solidFill>
                    <a:srgbClr val="000000"/>
                  </a:solidFill>
                  <a:latin typeface="Barlow" pitchFamily="2" charset="0"/>
                  <a:ea typeface="Montserrat Semi" charset="0"/>
                  <a:cs typeface="Montserrat Semi" charset="0"/>
                  <a:sym typeface="Poppins Medium" charset="0"/>
                </a:rPr>
                <a:t>.0</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84" name="Rectangle 1">
              <a:extLst>
                <a:ext uri="{FF2B5EF4-FFF2-40B4-BE49-F238E27FC236}">
                  <a16:creationId xmlns:a16="http://schemas.microsoft.com/office/drawing/2014/main" id="{7A226543-1D0A-E140-9B7D-A4D4FD0A6765}"/>
                </a:ext>
              </a:extLst>
            </p:cNvPr>
            <p:cNvSpPr>
              <a:spLocks noChangeArrowheads="1"/>
            </p:cNvSpPr>
            <p:nvPr/>
          </p:nvSpPr>
          <p:spPr bwMode="auto">
            <a:xfrm>
              <a:off x="5183188" y="6053427"/>
              <a:ext cx="39844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ru-RU" dirty="0"/>
                <a:t>Представлен </a:t>
              </a:r>
              <a:r>
                <a:rPr lang="ru-RU" dirty="0" smtClean="0"/>
                <a:t>10 ноября 2004 </a:t>
              </a:r>
            </a:p>
            <a:p>
              <a:r>
                <a:rPr lang="en-US" dirty="0" smtClean="0"/>
                <a:t>Bluetooth </a:t>
              </a:r>
              <a:r>
                <a:rPr lang="ru-RU" dirty="0" smtClean="0"/>
                <a:t>2.1 – 26 июля 2007 </a:t>
              </a:r>
              <a:endParaRPr lang="ru-RU" dirty="0"/>
            </a:p>
          </p:txBody>
        </p:sp>
      </p:grpSp>
      <p:grpSp>
        <p:nvGrpSpPr>
          <p:cNvPr id="85" name="Группа 84">
            <a:extLst>
              <a:ext uri="{FF2B5EF4-FFF2-40B4-BE49-F238E27FC236}">
                <a16:creationId xmlns:a16="http://schemas.microsoft.com/office/drawing/2014/main" id="{456959C2-2181-CD49-9CC2-45662D9B0BB2}"/>
              </a:ext>
            </a:extLst>
          </p:cNvPr>
          <p:cNvGrpSpPr/>
          <p:nvPr/>
        </p:nvGrpSpPr>
        <p:grpSpPr>
          <a:xfrm>
            <a:off x="9760371" y="5276837"/>
            <a:ext cx="3984476" cy="1313509"/>
            <a:chOff x="5183188" y="5386249"/>
            <a:chExt cx="3984476" cy="1313509"/>
          </a:xfrm>
        </p:grpSpPr>
        <p:sp>
          <p:nvSpPr>
            <p:cNvPr id="86" name="Text Box 3">
              <a:extLst>
                <a:ext uri="{FF2B5EF4-FFF2-40B4-BE49-F238E27FC236}">
                  <a16:creationId xmlns:a16="http://schemas.microsoft.com/office/drawing/2014/main" id="{ADEA01CB-0D8F-4245-BE78-325B886A9E3F}"/>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600" dirty="0">
                  <a:solidFill>
                    <a:srgbClr val="000000"/>
                  </a:solidFill>
                  <a:latin typeface="Barlow" pitchFamily="2" charset="0"/>
                  <a:ea typeface="Montserrat Semi" charset="0"/>
                  <a:cs typeface="Montserrat Semi" charset="0"/>
                  <a:sym typeface="Poppins Medium" charset="0"/>
                </a:rPr>
                <a:t>Bluetooth </a:t>
              </a:r>
              <a:r>
                <a:rPr lang="ru-RU" altLang="x-none" sz="3600" dirty="0" smtClean="0">
                  <a:solidFill>
                    <a:srgbClr val="000000"/>
                  </a:solidFill>
                  <a:latin typeface="Barlow" pitchFamily="2" charset="0"/>
                  <a:ea typeface="Montserrat Semi" charset="0"/>
                  <a:cs typeface="Montserrat Semi" charset="0"/>
                  <a:sym typeface="Poppins Medium" charset="0"/>
                </a:rPr>
                <a:t>3</a:t>
              </a:r>
              <a:r>
                <a:rPr lang="en-US" altLang="x-none" sz="3600" dirty="0" smtClean="0">
                  <a:solidFill>
                    <a:srgbClr val="000000"/>
                  </a:solidFill>
                  <a:latin typeface="Barlow" pitchFamily="2" charset="0"/>
                  <a:ea typeface="Montserrat Semi" charset="0"/>
                  <a:cs typeface="Montserrat Semi" charset="0"/>
                  <a:sym typeface="Poppins Medium" charset="0"/>
                </a:rPr>
                <a:t>.0</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87" name="Rectangle 1">
              <a:extLst>
                <a:ext uri="{FF2B5EF4-FFF2-40B4-BE49-F238E27FC236}">
                  <a16:creationId xmlns:a16="http://schemas.microsoft.com/office/drawing/2014/main" id="{BA2A6181-8301-EB46-B035-8CBCEB573504}"/>
                </a:ext>
              </a:extLst>
            </p:cNvPr>
            <p:cNvSpPr>
              <a:spLocks noChangeArrowheads="1"/>
            </p:cNvSpPr>
            <p:nvPr/>
          </p:nvSpPr>
          <p:spPr bwMode="auto">
            <a:xfrm>
              <a:off x="5183188" y="6053427"/>
              <a:ext cx="39844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ru-RU" dirty="0" smtClean="0"/>
                <a:t>Представлен 21 </a:t>
              </a:r>
              <a:r>
                <a:rPr lang="ru-RU" dirty="0"/>
                <a:t>апреля 2009 </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grpSp>
        <p:nvGrpSpPr>
          <p:cNvPr id="88" name="Группа 87">
            <a:extLst>
              <a:ext uri="{FF2B5EF4-FFF2-40B4-BE49-F238E27FC236}">
                <a16:creationId xmlns:a16="http://schemas.microsoft.com/office/drawing/2014/main" id="{C69BA411-2106-6D4B-A590-E4111F8F56D7}"/>
              </a:ext>
            </a:extLst>
          </p:cNvPr>
          <p:cNvGrpSpPr/>
          <p:nvPr/>
        </p:nvGrpSpPr>
        <p:grpSpPr>
          <a:xfrm>
            <a:off x="13342676" y="7957210"/>
            <a:ext cx="3984476" cy="1682841"/>
            <a:chOff x="5183188" y="5386249"/>
            <a:chExt cx="3984476" cy="1682841"/>
          </a:xfrm>
        </p:grpSpPr>
        <p:sp>
          <p:nvSpPr>
            <p:cNvPr id="89" name="Text Box 3">
              <a:extLst>
                <a:ext uri="{FF2B5EF4-FFF2-40B4-BE49-F238E27FC236}">
                  <a16:creationId xmlns:a16="http://schemas.microsoft.com/office/drawing/2014/main" id="{D16D5634-B88B-224F-9B5C-462E2635456E}"/>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600" dirty="0">
                  <a:solidFill>
                    <a:srgbClr val="000000"/>
                  </a:solidFill>
                  <a:latin typeface="Barlow" pitchFamily="2" charset="0"/>
                  <a:ea typeface="Montserrat Semi" charset="0"/>
                  <a:cs typeface="Montserrat Semi" charset="0"/>
                  <a:sym typeface="Poppins Medium" charset="0"/>
                </a:rPr>
                <a:t>Bluetooth </a:t>
              </a:r>
              <a:r>
                <a:rPr lang="ru-RU" altLang="x-none" sz="3600" dirty="0" smtClean="0">
                  <a:solidFill>
                    <a:srgbClr val="000000"/>
                  </a:solidFill>
                  <a:latin typeface="Barlow" pitchFamily="2" charset="0"/>
                  <a:ea typeface="Montserrat Semi" charset="0"/>
                  <a:cs typeface="Montserrat Semi" charset="0"/>
                  <a:sym typeface="Poppins Medium" charset="0"/>
                </a:rPr>
                <a:t>4</a:t>
              </a:r>
              <a:r>
                <a:rPr lang="en-US" altLang="x-none" sz="3600" dirty="0" smtClean="0">
                  <a:solidFill>
                    <a:srgbClr val="000000"/>
                  </a:solidFill>
                  <a:latin typeface="Barlow" pitchFamily="2" charset="0"/>
                  <a:ea typeface="Montserrat Semi" charset="0"/>
                  <a:cs typeface="Montserrat Semi" charset="0"/>
                  <a:sym typeface="Poppins Medium" charset="0"/>
                </a:rPr>
                <a:t>.0</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90" name="Rectangle 1">
              <a:extLst>
                <a:ext uri="{FF2B5EF4-FFF2-40B4-BE49-F238E27FC236}">
                  <a16:creationId xmlns:a16="http://schemas.microsoft.com/office/drawing/2014/main" id="{070C99B3-428D-2D43-986F-F9E2957DE87F}"/>
                </a:ext>
              </a:extLst>
            </p:cNvPr>
            <p:cNvSpPr>
              <a:spLocks noChangeArrowheads="1"/>
            </p:cNvSpPr>
            <p:nvPr/>
          </p:nvSpPr>
          <p:spPr bwMode="auto">
            <a:xfrm>
              <a:off x="5183188" y="6053427"/>
              <a:ext cx="398447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ru-RU" dirty="0" smtClean="0"/>
                <a:t>Представлен 30 июня 2010 </a:t>
              </a:r>
            </a:p>
            <a:p>
              <a:r>
                <a:rPr lang="en-US" dirty="0" smtClean="0"/>
                <a:t>Bluetooth </a:t>
              </a:r>
              <a:r>
                <a:rPr lang="ru-RU" dirty="0"/>
                <a:t>4</a:t>
              </a:r>
              <a:r>
                <a:rPr lang="en-US" dirty="0" smtClean="0"/>
                <a:t>.1</a:t>
              </a:r>
              <a:r>
                <a:rPr lang="ru-RU" dirty="0" smtClean="0"/>
                <a:t> – 4 декабря 2013</a:t>
              </a:r>
            </a:p>
            <a:p>
              <a:r>
                <a:rPr lang="en-US" dirty="0"/>
                <a:t>Bluetooth </a:t>
              </a:r>
              <a:r>
                <a:rPr lang="ru-RU" dirty="0"/>
                <a:t>4</a:t>
              </a:r>
              <a:r>
                <a:rPr lang="en-US" dirty="0" smtClean="0"/>
                <a:t>.</a:t>
              </a:r>
              <a:r>
                <a:rPr lang="ru-RU" dirty="0" smtClean="0"/>
                <a:t>2 – 3 декабря 2014</a:t>
              </a:r>
              <a:endParaRPr lang="ru-RU" dirty="0"/>
            </a:p>
          </p:txBody>
        </p:sp>
      </p:grpSp>
      <p:sp>
        <p:nvSpPr>
          <p:cNvPr id="39" name="Oval 43">
            <a:extLst>
              <a:ext uri="{FF2B5EF4-FFF2-40B4-BE49-F238E27FC236}">
                <a16:creationId xmlns:a16="http://schemas.microsoft.com/office/drawing/2014/main" id="{AE1B1C68-7DEA-5845-A5BE-2A899D5641F9}"/>
              </a:ext>
            </a:extLst>
          </p:cNvPr>
          <p:cNvSpPr/>
          <p:nvPr/>
        </p:nvSpPr>
        <p:spPr bwMode="auto">
          <a:xfrm flipV="1">
            <a:off x="16677706" y="3483794"/>
            <a:ext cx="360362"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sp>
        <p:nvSpPr>
          <p:cNvPr id="40" name="Oval 43">
            <a:extLst>
              <a:ext uri="{FF2B5EF4-FFF2-40B4-BE49-F238E27FC236}">
                <a16:creationId xmlns:a16="http://schemas.microsoft.com/office/drawing/2014/main" id="{AE1B1C68-7DEA-5845-A5BE-2A899D5641F9}"/>
              </a:ext>
            </a:extLst>
          </p:cNvPr>
          <p:cNvSpPr/>
          <p:nvPr/>
        </p:nvSpPr>
        <p:spPr bwMode="auto">
          <a:xfrm flipV="1">
            <a:off x="15534819" y="3461898"/>
            <a:ext cx="360362"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sp>
        <p:nvSpPr>
          <p:cNvPr id="41" name="Oval 43">
            <a:extLst>
              <a:ext uri="{FF2B5EF4-FFF2-40B4-BE49-F238E27FC236}">
                <a16:creationId xmlns:a16="http://schemas.microsoft.com/office/drawing/2014/main" id="{AE1B1C68-7DEA-5845-A5BE-2A899D5641F9}"/>
              </a:ext>
            </a:extLst>
          </p:cNvPr>
          <p:cNvSpPr/>
          <p:nvPr/>
        </p:nvSpPr>
        <p:spPr bwMode="auto">
          <a:xfrm flipV="1">
            <a:off x="9870844" y="3470222"/>
            <a:ext cx="360362" cy="360362"/>
          </a:xfrm>
          <a:prstGeom prst="ellipse">
            <a:avLst/>
          </a:prstGeom>
          <a:solidFill>
            <a:schemeClr val="accent2"/>
          </a:solidFill>
          <a:ln w="25400" cap="flat" cmpd="sng" algn="ctr">
            <a:noFill/>
            <a:prstDash val="solid"/>
            <a:miter lim="400000"/>
            <a:headEnd type="none" w="med" len="med"/>
            <a:tailEnd type="none" w="med" len="med"/>
          </a:ln>
          <a:effectLst/>
          <a:extLst/>
        </p:spPr>
        <p:txBody>
          <a:bodyPr lIns="0" tIns="0" rIns="0" bIns="0" anchor="ctr">
            <a:spAutoFit/>
          </a:bodyPr>
          <a:lstStyle/>
          <a:p>
            <a:pPr algn="ctr" eaLnBrk="1"/>
            <a:endParaRPr lang="en-US" altLang="en-US"/>
          </a:p>
        </p:txBody>
      </p:sp>
      <p:sp>
        <p:nvSpPr>
          <p:cNvPr id="42" name="TextBox 46">
            <a:extLst>
              <a:ext uri="{FF2B5EF4-FFF2-40B4-BE49-F238E27FC236}">
                <a16:creationId xmlns:a16="http://schemas.microsoft.com/office/drawing/2014/main" id="{CB7143B7-8571-0F4F-B0A9-E7F3D6B5E327}"/>
              </a:ext>
            </a:extLst>
          </p:cNvPr>
          <p:cNvSpPr txBox="1">
            <a:spLocks noChangeArrowheads="1"/>
          </p:cNvSpPr>
          <p:nvPr/>
        </p:nvSpPr>
        <p:spPr bwMode="auto">
          <a:xfrm>
            <a:off x="9660255" y="275354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07</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43" name="TextBox 46">
            <a:extLst>
              <a:ext uri="{FF2B5EF4-FFF2-40B4-BE49-F238E27FC236}">
                <a16:creationId xmlns:a16="http://schemas.microsoft.com/office/drawing/2014/main" id="{3D1ED726-4482-5A43-B564-201EA305EACD}"/>
              </a:ext>
            </a:extLst>
          </p:cNvPr>
          <p:cNvSpPr txBox="1">
            <a:spLocks noChangeArrowheads="1"/>
          </p:cNvSpPr>
          <p:nvPr/>
        </p:nvSpPr>
        <p:spPr bwMode="auto">
          <a:xfrm>
            <a:off x="16462361" y="275354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14</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sp>
        <p:nvSpPr>
          <p:cNvPr id="44" name="TextBox 46">
            <a:extLst>
              <a:ext uri="{FF2B5EF4-FFF2-40B4-BE49-F238E27FC236}">
                <a16:creationId xmlns:a16="http://schemas.microsoft.com/office/drawing/2014/main" id="{3D1ED726-4482-5A43-B564-201EA305EACD}"/>
              </a:ext>
            </a:extLst>
          </p:cNvPr>
          <p:cNvSpPr txBox="1">
            <a:spLocks noChangeArrowheads="1"/>
          </p:cNvSpPr>
          <p:nvPr/>
        </p:nvSpPr>
        <p:spPr bwMode="auto">
          <a:xfrm>
            <a:off x="18691192" y="2753544"/>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r>
              <a:rPr lang="en-US" altLang="en-US" sz="2400" b="0" dirty="0" smtClean="0">
                <a:solidFill>
                  <a:schemeClr val="bg2"/>
                </a:solidFill>
                <a:latin typeface="Barlow Medium" pitchFamily="2" charset="0"/>
                <a:ea typeface="Impact" panose="020B0806030902050204" pitchFamily="34" charset="0"/>
                <a:cs typeface="Impact" panose="020B0806030902050204" pitchFamily="34" charset="0"/>
              </a:rPr>
              <a:t>20</a:t>
            </a:r>
            <a:r>
              <a:rPr lang="ru-RU" altLang="en-US" sz="2400" b="0" dirty="0" smtClean="0">
                <a:solidFill>
                  <a:schemeClr val="bg2"/>
                </a:solidFill>
                <a:latin typeface="Barlow Medium" pitchFamily="2" charset="0"/>
                <a:ea typeface="Impact" panose="020B0806030902050204" pitchFamily="34" charset="0"/>
                <a:cs typeface="Impact" panose="020B0806030902050204" pitchFamily="34" charset="0"/>
              </a:rPr>
              <a:t>16</a:t>
            </a:r>
            <a:endParaRPr lang="en-US" altLang="en-US" sz="2400" b="0" dirty="0">
              <a:solidFill>
                <a:schemeClr val="bg2"/>
              </a:solidFill>
              <a:latin typeface="Barlow Medium" pitchFamily="2" charset="0"/>
              <a:ea typeface="Impact" panose="020B0806030902050204" pitchFamily="34" charset="0"/>
              <a:cs typeface="Impact" panose="020B0806030902050204" pitchFamily="34" charset="0"/>
            </a:endParaRPr>
          </a:p>
        </p:txBody>
      </p:sp>
      <p:cxnSp>
        <p:nvCxnSpPr>
          <p:cNvPr id="45" name="Straight Connector 60">
            <a:extLst>
              <a:ext uri="{FF2B5EF4-FFF2-40B4-BE49-F238E27FC236}">
                <a16:creationId xmlns:a16="http://schemas.microsoft.com/office/drawing/2014/main" id="{0D07D029-8FDF-FD4C-9D00-BEB0F5B790EA}"/>
              </a:ext>
            </a:extLst>
          </p:cNvPr>
          <p:cNvCxnSpPr/>
          <p:nvPr/>
        </p:nvCxnSpPr>
        <p:spPr bwMode="auto">
          <a:xfrm>
            <a:off x="14570459" y="4001797"/>
            <a:ext cx="27994" cy="3648291"/>
          </a:xfrm>
          <a:prstGeom prst="line">
            <a:avLst/>
          </a:prstGeom>
          <a:solidFill>
            <a:schemeClr val="accent1"/>
          </a:solidFill>
          <a:ln w="19050" cap="flat" cmpd="sng" algn="ctr">
            <a:solidFill>
              <a:schemeClr val="accent2"/>
            </a:solidFill>
            <a:prstDash val="dash"/>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1" name="Группа 50">
            <a:extLst>
              <a:ext uri="{FF2B5EF4-FFF2-40B4-BE49-F238E27FC236}">
                <a16:creationId xmlns:a16="http://schemas.microsoft.com/office/drawing/2014/main" id="{456959C2-2181-CD49-9CC2-45662D9B0BB2}"/>
              </a:ext>
            </a:extLst>
          </p:cNvPr>
          <p:cNvGrpSpPr/>
          <p:nvPr/>
        </p:nvGrpSpPr>
        <p:grpSpPr>
          <a:xfrm>
            <a:off x="17124711" y="5257116"/>
            <a:ext cx="3984476" cy="1313509"/>
            <a:chOff x="5183188" y="5386249"/>
            <a:chExt cx="3984476" cy="1313509"/>
          </a:xfrm>
        </p:grpSpPr>
        <p:sp>
          <p:nvSpPr>
            <p:cNvPr id="53" name="Text Box 3">
              <a:extLst>
                <a:ext uri="{FF2B5EF4-FFF2-40B4-BE49-F238E27FC236}">
                  <a16:creationId xmlns:a16="http://schemas.microsoft.com/office/drawing/2014/main" id="{ADEA01CB-0D8F-4245-BE78-325B886A9E3F}"/>
                </a:ext>
              </a:extLst>
            </p:cNvPr>
            <p:cNvSpPr txBox="1">
              <a:spLocks/>
            </p:cNvSpPr>
            <p:nvPr/>
          </p:nvSpPr>
          <p:spPr bwMode="auto">
            <a:xfrm>
              <a:off x="5234647" y="5386249"/>
              <a:ext cx="34289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600" dirty="0">
                  <a:solidFill>
                    <a:srgbClr val="000000"/>
                  </a:solidFill>
                  <a:latin typeface="Barlow" pitchFamily="2" charset="0"/>
                  <a:ea typeface="Montserrat Semi" charset="0"/>
                  <a:cs typeface="Montserrat Semi" charset="0"/>
                  <a:sym typeface="Poppins Medium" charset="0"/>
                </a:rPr>
                <a:t>Bluetooth </a:t>
              </a:r>
              <a:r>
                <a:rPr lang="ru-RU" altLang="x-none" sz="3600" dirty="0">
                  <a:solidFill>
                    <a:srgbClr val="000000"/>
                  </a:solidFill>
                  <a:latin typeface="Barlow" pitchFamily="2" charset="0"/>
                  <a:ea typeface="Montserrat Semi" charset="0"/>
                  <a:cs typeface="Montserrat Semi" charset="0"/>
                  <a:sym typeface="Poppins Medium" charset="0"/>
                </a:rPr>
                <a:t>5</a:t>
              </a:r>
              <a:r>
                <a:rPr lang="en-US" altLang="x-none" sz="3600" dirty="0" smtClean="0">
                  <a:solidFill>
                    <a:srgbClr val="000000"/>
                  </a:solidFill>
                  <a:latin typeface="Barlow" pitchFamily="2" charset="0"/>
                  <a:ea typeface="Montserrat Semi" charset="0"/>
                  <a:cs typeface="Montserrat Semi" charset="0"/>
                  <a:sym typeface="Poppins Medium" charset="0"/>
                </a:rPr>
                <a:t>.0</a:t>
              </a:r>
              <a:endParaRPr lang="x-none" altLang="x-none" sz="3600" dirty="0">
                <a:solidFill>
                  <a:srgbClr val="000000"/>
                </a:solidFill>
                <a:latin typeface="Montserrat" pitchFamily="2" charset="0"/>
                <a:ea typeface="Montserrat Semi" charset="0"/>
                <a:cs typeface="Montserrat Semi" charset="0"/>
                <a:sym typeface="Poppins Medium" charset="0"/>
              </a:endParaRPr>
            </a:p>
          </p:txBody>
        </p:sp>
        <p:sp>
          <p:nvSpPr>
            <p:cNvPr id="54" name="Rectangle 1">
              <a:extLst>
                <a:ext uri="{FF2B5EF4-FFF2-40B4-BE49-F238E27FC236}">
                  <a16:creationId xmlns:a16="http://schemas.microsoft.com/office/drawing/2014/main" id="{BA2A6181-8301-EB46-B035-8CBCEB573504}"/>
                </a:ext>
              </a:extLst>
            </p:cNvPr>
            <p:cNvSpPr>
              <a:spLocks noChangeArrowheads="1"/>
            </p:cNvSpPr>
            <p:nvPr/>
          </p:nvSpPr>
          <p:spPr bwMode="auto">
            <a:xfrm>
              <a:off x="5183188" y="6053427"/>
              <a:ext cx="39844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ru-RU" dirty="0" smtClean="0"/>
                <a:t>Представлен 16 июня 2016</a:t>
              </a:r>
              <a:r>
                <a:rPr lang="ru-RU" dirty="0"/>
                <a:t> </a:t>
              </a:r>
              <a:endParaRPr lang="en-US" altLang="en-US" sz="2200" dirty="0">
                <a:solidFill>
                  <a:srgbClr val="292829"/>
                </a:solidFill>
                <a:latin typeface="Barlow Medium" pitchFamily="2" charset="0"/>
                <a:ea typeface="Open Sans" panose="020B0606030504020204" pitchFamily="34" charset="0"/>
                <a:cs typeface="Open Sans" panose="020B0606030504020204" pitchFamily="34" charset="0"/>
              </a:endParaRPr>
            </a:p>
          </p:txBody>
        </p:sp>
      </p:grpSp>
      <p:sp>
        <p:nvSpPr>
          <p:cNvPr id="3" name="Номер слайда 2"/>
          <p:cNvSpPr>
            <a:spLocks noGrp="1"/>
          </p:cNvSpPr>
          <p:nvPr>
            <p:ph type="sldNum" sz="quarter" idx="19"/>
          </p:nvPr>
        </p:nvSpPr>
        <p:spPr/>
        <p:txBody>
          <a:bodyPr/>
          <a:lstStyle/>
          <a:p>
            <a:pPr>
              <a:defRPr/>
            </a:pPr>
            <a:fld id="{495FC7DF-7707-9845-8231-4E91938DA915}" type="slidenum">
              <a:rPr lang="x-none" altLang="x-none" smtClean="0"/>
              <a:pPr>
                <a:defRPr/>
              </a:pPr>
              <a:t>9</a:t>
            </a:fld>
            <a:endParaRPr lang="x-none" altLang="x-none"/>
          </a:p>
        </p:txBody>
      </p:sp>
    </p:spTree>
    <p:extLst>
      <p:ext uri="{BB962C8B-B14F-4D97-AF65-F5344CB8AC3E}">
        <p14:creationId xmlns:p14="http://schemas.microsoft.com/office/powerpoint/2010/main" val="26586692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ompanyReport - base">
      <a:dk1>
        <a:srgbClr val="292729"/>
      </a:dk1>
      <a:lt1>
        <a:srgbClr val="FDFCFF"/>
      </a:lt1>
      <a:dk2>
        <a:srgbClr val="000000"/>
      </a:dk2>
      <a:lt2>
        <a:srgbClr val="FEFFFF"/>
      </a:lt2>
      <a:accent1>
        <a:srgbClr val="F0F4F7"/>
      </a:accent1>
      <a:accent2>
        <a:srgbClr val="C3CBD0"/>
      </a:accent2>
      <a:accent3>
        <a:srgbClr val="DFFE00"/>
      </a:accent3>
      <a:accent4>
        <a:srgbClr val="DFFE00"/>
      </a:accent4>
      <a:accent5>
        <a:srgbClr val="DFFE00"/>
      </a:accent5>
      <a:accent6>
        <a:srgbClr val="DFFE00"/>
      </a:accent6>
      <a:hlink>
        <a:srgbClr val="A8AFB3"/>
      </a:hlink>
      <a:folHlink>
        <a:srgbClr val="C3CBD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9039</TotalTime>
  <Words>2643</Words>
  <Application>Microsoft Office PowerPoint</Application>
  <PresentationFormat>Произвольный</PresentationFormat>
  <Paragraphs>1062</Paragraphs>
  <Slides>89</Slides>
  <Notes>0</Notes>
  <HiddenSlides>0</HiddenSlides>
  <MMClips>0</MMClips>
  <ScaleCrop>false</ScaleCrop>
  <HeadingPairs>
    <vt:vector size="6" baseType="variant">
      <vt:variant>
        <vt:lpstr>Использованные шрифты</vt:lpstr>
      </vt:variant>
      <vt:variant>
        <vt:i4>15</vt:i4>
      </vt:variant>
      <vt:variant>
        <vt:lpstr>Тема</vt:lpstr>
      </vt:variant>
      <vt:variant>
        <vt:i4>1</vt:i4>
      </vt:variant>
      <vt:variant>
        <vt:lpstr>Заголовки слайдов</vt:lpstr>
      </vt:variant>
      <vt:variant>
        <vt:i4>89</vt:i4>
      </vt:variant>
    </vt:vector>
  </HeadingPairs>
  <TitlesOfParts>
    <vt:vector size="105" baseType="lpstr">
      <vt:lpstr>Arial</vt:lpstr>
      <vt:lpstr>Barlow</vt:lpstr>
      <vt:lpstr>Barlow Light</vt:lpstr>
      <vt:lpstr>Barlow Medium</vt:lpstr>
      <vt:lpstr>Barlow SemiBold</vt:lpstr>
      <vt:lpstr>Helvetica Light</vt:lpstr>
      <vt:lpstr>Helvetica Neue</vt:lpstr>
      <vt:lpstr>Helvetica Neue Medium</vt:lpstr>
      <vt:lpstr>Impact</vt:lpstr>
      <vt:lpstr>Montserrat</vt:lpstr>
      <vt:lpstr>Montserrat Semi</vt:lpstr>
      <vt:lpstr>Open Sans</vt:lpstr>
      <vt:lpstr>Poppins</vt:lpstr>
      <vt:lpstr>Poppins Medium</vt:lpstr>
      <vt:lpstr>Poppins SemiBold</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Roman</cp:lastModifiedBy>
  <cp:revision>724</cp:revision>
  <dcterms:modified xsi:type="dcterms:W3CDTF">2018-04-28T06:48:58Z</dcterms:modified>
</cp:coreProperties>
</file>