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3"/>
    <p:sldMasterId id="2147483685" r:id="rId4"/>
    <p:sldMasterId id="214748368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Catamaran"/>
      <p:regular r:id="rId22"/>
      <p:bold r:id="rId23"/>
    </p:embeddedFont>
    <p:embeddedFont>
      <p:font typeface="Raleway"/>
      <p:regular r:id="rId24"/>
      <p:bold r:id="rId25"/>
      <p:italic r:id="rId26"/>
      <p:boldItalic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Catamaran-regular.fntdata"/><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font" Target="fonts/Catamaran-bold.fntdata"/><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Roboto-regular.fntdata"/><Relationship Id="rId27" Type="http://schemas.openxmlformats.org/officeDocument/2006/relationships/font" Target="fonts/Raleway-boldItalic.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70acdc6fe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370acdc6fef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70acdc6fe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370acdc6fe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3" name="Shape 13"/>
        <p:cNvGrpSpPr/>
        <p:nvPr/>
      </p:nvGrpSpPr>
      <p:grpSpPr>
        <a:xfrm>
          <a:off x="0" y="0"/>
          <a:ext cx="0" cy="0"/>
          <a:chOff x="0" y="0"/>
          <a:chExt cx="0" cy="0"/>
        </a:xfrm>
      </p:grpSpPr>
      <p:sp>
        <p:nvSpPr>
          <p:cNvPr id="14" name="Google Shape;14;p2"/>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3" name="Shape 43"/>
        <p:cNvGrpSpPr/>
        <p:nvPr/>
      </p:nvGrpSpPr>
      <p:grpSpPr>
        <a:xfrm>
          <a:off x="0" y="0"/>
          <a:ext cx="0" cy="0"/>
          <a:chOff x="0" y="0"/>
          <a:chExt cx="0" cy="0"/>
        </a:xfrm>
      </p:grpSpPr>
      <p:sp>
        <p:nvSpPr>
          <p:cNvPr id="44" name="Google Shape;44;p11"/>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 name="Shape 47"/>
        <p:cNvGrpSpPr/>
        <p:nvPr/>
      </p:nvGrpSpPr>
      <p:grpSpPr>
        <a:xfrm>
          <a:off x="0" y="0"/>
          <a:ext cx="0" cy="0"/>
          <a:chOff x="0" y="0"/>
          <a:chExt cx="0" cy="0"/>
        </a:xfrm>
      </p:grpSpPr>
      <p:sp>
        <p:nvSpPr>
          <p:cNvPr id="48" name="Google Shape;48;p12"/>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3" name="Shape 53"/>
        <p:cNvGrpSpPr/>
        <p:nvPr/>
      </p:nvGrpSpPr>
      <p:grpSpPr>
        <a:xfrm>
          <a:off x="0" y="0"/>
          <a:ext cx="0" cy="0"/>
          <a:chOff x="0" y="0"/>
          <a:chExt cx="0" cy="0"/>
        </a:xfrm>
      </p:grpSpPr>
      <p:sp>
        <p:nvSpPr>
          <p:cNvPr id="54" name="Google Shape;54;p13"/>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1" name="Shape 8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82" name="Shape 82"/>
        <p:cNvGrpSpPr/>
        <p:nvPr/>
      </p:nvGrpSpPr>
      <p:grpSpPr>
        <a:xfrm>
          <a:off x="0" y="0"/>
          <a:ext cx="0" cy="0"/>
          <a:chOff x="0" y="0"/>
          <a:chExt cx="0" cy="0"/>
        </a:xfrm>
      </p:grpSpPr>
      <p:sp>
        <p:nvSpPr>
          <p:cNvPr id="83" name="Google Shape;83;p16"/>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6"/>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5" name="Shape 85"/>
        <p:cNvGrpSpPr/>
        <p:nvPr/>
      </p:nvGrpSpPr>
      <p:grpSpPr>
        <a:xfrm>
          <a:off x="0" y="0"/>
          <a:ext cx="0" cy="0"/>
          <a:chOff x="0" y="0"/>
          <a:chExt cx="0" cy="0"/>
        </a:xfrm>
      </p:grpSpPr>
      <p:sp>
        <p:nvSpPr>
          <p:cNvPr id="86" name="Google Shape;86;p17"/>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8" name="Shape 88"/>
        <p:cNvGrpSpPr/>
        <p:nvPr/>
      </p:nvGrpSpPr>
      <p:grpSpPr>
        <a:xfrm>
          <a:off x="0" y="0"/>
          <a:ext cx="0" cy="0"/>
          <a:chOff x="0" y="0"/>
          <a:chExt cx="0" cy="0"/>
        </a:xfrm>
      </p:grpSpPr>
      <p:sp>
        <p:nvSpPr>
          <p:cNvPr id="89" name="Google Shape;89;p18"/>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1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9"/>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4" name="Shape 94"/>
        <p:cNvGrpSpPr/>
        <p:nvPr/>
      </p:nvGrpSpPr>
      <p:grpSpPr>
        <a:xfrm>
          <a:off x="0" y="0"/>
          <a:ext cx="0" cy="0"/>
          <a:chOff x="0" y="0"/>
          <a:chExt cx="0" cy="0"/>
        </a:xfrm>
      </p:grpSpPr>
      <p:sp>
        <p:nvSpPr>
          <p:cNvPr id="95" name="Google Shape;95;p20"/>
          <p:cNvSpPr txBox="1"/>
          <p:nvPr>
            <p:ph idx="1" type="subTitle"/>
          </p:nvPr>
        </p:nvSpPr>
        <p:spPr>
          <a:xfrm>
            <a:off x="729360" y="1322280"/>
            <a:ext cx="7687800" cy="77158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6" name="Shape 96"/>
        <p:cNvGrpSpPr/>
        <p:nvPr/>
      </p:nvGrpSpPr>
      <p:grpSpPr>
        <a:xfrm>
          <a:off x="0" y="0"/>
          <a:ext cx="0" cy="0"/>
          <a:chOff x="0" y="0"/>
          <a:chExt cx="0" cy="0"/>
        </a:xfrm>
      </p:grpSpPr>
      <p:sp>
        <p:nvSpPr>
          <p:cNvPr id="97" name="Google Shape;97;p21"/>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1" name="Shape 101"/>
        <p:cNvGrpSpPr/>
        <p:nvPr/>
      </p:nvGrpSpPr>
      <p:grpSpPr>
        <a:xfrm>
          <a:off x="0" y="0"/>
          <a:ext cx="0" cy="0"/>
          <a:chOff x="0" y="0"/>
          <a:chExt cx="0" cy="0"/>
        </a:xfrm>
      </p:grpSpPr>
      <p:sp>
        <p:nvSpPr>
          <p:cNvPr id="102" name="Google Shape;102;p22"/>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6" name="Shape 106"/>
        <p:cNvGrpSpPr/>
        <p:nvPr/>
      </p:nvGrpSpPr>
      <p:grpSpPr>
        <a:xfrm>
          <a:off x="0" y="0"/>
          <a:ext cx="0" cy="0"/>
          <a:chOff x="0" y="0"/>
          <a:chExt cx="0" cy="0"/>
        </a:xfrm>
      </p:grpSpPr>
      <p:sp>
        <p:nvSpPr>
          <p:cNvPr id="107" name="Google Shape;107;p23"/>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1" name="Shape 111"/>
        <p:cNvGrpSpPr/>
        <p:nvPr/>
      </p:nvGrpSpPr>
      <p:grpSpPr>
        <a:xfrm>
          <a:off x="0" y="0"/>
          <a:ext cx="0" cy="0"/>
          <a:chOff x="0" y="0"/>
          <a:chExt cx="0" cy="0"/>
        </a:xfrm>
      </p:grpSpPr>
      <p:sp>
        <p:nvSpPr>
          <p:cNvPr id="112" name="Google Shape;112;p24"/>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5" name="Shape 115"/>
        <p:cNvGrpSpPr/>
        <p:nvPr/>
      </p:nvGrpSpPr>
      <p:grpSpPr>
        <a:xfrm>
          <a:off x="0" y="0"/>
          <a:ext cx="0" cy="0"/>
          <a:chOff x="0" y="0"/>
          <a:chExt cx="0" cy="0"/>
        </a:xfrm>
      </p:grpSpPr>
      <p:sp>
        <p:nvSpPr>
          <p:cNvPr id="116" name="Google Shape;116;p25"/>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9" name="Google Shape;119;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0" name="Google Shape;120;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21" name="Shape 121"/>
        <p:cNvGrpSpPr/>
        <p:nvPr/>
      </p:nvGrpSpPr>
      <p:grpSpPr>
        <a:xfrm>
          <a:off x="0" y="0"/>
          <a:ext cx="0" cy="0"/>
          <a:chOff x="0" y="0"/>
          <a:chExt cx="0" cy="0"/>
        </a:xfrm>
      </p:grpSpPr>
      <p:sp>
        <p:nvSpPr>
          <p:cNvPr id="122" name="Google Shape;122;p26"/>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8" name="Shape 138"/>
        <p:cNvGrpSpPr/>
        <p:nvPr/>
      </p:nvGrpSpPr>
      <p:grpSpPr>
        <a:xfrm>
          <a:off x="0" y="0"/>
          <a:ext cx="0" cy="0"/>
          <a:chOff x="0" y="0"/>
          <a:chExt cx="0" cy="0"/>
        </a:xfrm>
      </p:grpSpPr>
      <p:sp>
        <p:nvSpPr>
          <p:cNvPr id="139" name="Google Shape;139;p28"/>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1" name="Shape 141"/>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2" name="Shape 142"/>
        <p:cNvGrpSpPr/>
        <p:nvPr/>
      </p:nvGrpSpPr>
      <p:grpSpPr>
        <a:xfrm>
          <a:off x="0" y="0"/>
          <a:ext cx="0" cy="0"/>
          <a:chOff x="0" y="0"/>
          <a:chExt cx="0" cy="0"/>
        </a:xfrm>
      </p:grpSpPr>
      <p:sp>
        <p:nvSpPr>
          <p:cNvPr id="143" name="Google Shape;143;p30"/>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30"/>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45" name="Shape 145"/>
        <p:cNvGrpSpPr/>
        <p:nvPr/>
      </p:nvGrpSpPr>
      <p:grpSpPr>
        <a:xfrm>
          <a:off x="0" y="0"/>
          <a:ext cx="0" cy="0"/>
          <a:chOff x="0" y="0"/>
          <a:chExt cx="0" cy="0"/>
        </a:xfrm>
      </p:grpSpPr>
      <p:sp>
        <p:nvSpPr>
          <p:cNvPr id="146" name="Google Shape;146;p31"/>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1"/>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9" name="Shape 149"/>
        <p:cNvGrpSpPr/>
        <p:nvPr/>
      </p:nvGrpSpPr>
      <p:grpSpPr>
        <a:xfrm>
          <a:off x="0" y="0"/>
          <a:ext cx="0" cy="0"/>
          <a:chOff x="0" y="0"/>
          <a:chExt cx="0" cy="0"/>
        </a:xfrm>
      </p:grpSpPr>
      <p:sp>
        <p:nvSpPr>
          <p:cNvPr id="150" name="Google Shape;150;p32"/>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51" name="Shape 151"/>
        <p:cNvGrpSpPr/>
        <p:nvPr/>
      </p:nvGrpSpPr>
      <p:grpSpPr>
        <a:xfrm>
          <a:off x="0" y="0"/>
          <a:ext cx="0" cy="0"/>
          <a:chOff x="0" y="0"/>
          <a:chExt cx="0" cy="0"/>
        </a:xfrm>
      </p:grpSpPr>
      <p:sp>
        <p:nvSpPr>
          <p:cNvPr id="152" name="Google Shape;152;p33"/>
          <p:cNvSpPr txBox="1"/>
          <p:nvPr>
            <p:ph idx="1" type="subTitle"/>
          </p:nvPr>
        </p:nvSpPr>
        <p:spPr>
          <a:xfrm>
            <a:off x="729360" y="1322280"/>
            <a:ext cx="7687800" cy="77158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53" name="Shape 153"/>
        <p:cNvGrpSpPr/>
        <p:nvPr/>
      </p:nvGrpSpPr>
      <p:grpSpPr>
        <a:xfrm>
          <a:off x="0" y="0"/>
          <a:ext cx="0" cy="0"/>
          <a:chOff x="0" y="0"/>
          <a:chExt cx="0" cy="0"/>
        </a:xfrm>
      </p:grpSpPr>
      <p:sp>
        <p:nvSpPr>
          <p:cNvPr id="154" name="Google Shape;154;p34"/>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6" name="Google Shape;156;p34"/>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4"/>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58" name="Shape 158"/>
        <p:cNvGrpSpPr/>
        <p:nvPr/>
      </p:nvGrpSpPr>
      <p:grpSpPr>
        <a:xfrm>
          <a:off x="0" y="0"/>
          <a:ext cx="0" cy="0"/>
          <a:chOff x="0" y="0"/>
          <a:chExt cx="0" cy="0"/>
        </a:xfrm>
      </p:grpSpPr>
      <p:sp>
        <p:nvSpPr>
          <p:cNvPr id="159" name="Google Shape;159;p35"/>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3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2" name="Google Shape;162;p35"/>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63" name="Shape 163"/>
        <p:cNvGrpSpPr/>
        <p:nvPr/>
      </p:nvGrpSpPr>
      <p:grpSpPr>
        <a:xfrm>
          <a:off x="0" y="0"/>
          <a:ext cx="0" cy="0"/>
          <a:chOff x="0" y="0"/>
          <a:chExt cx="0" cy="0"/>
        </a:xfrm>
      </p:grpSpPr>
      <p:sp>
        <p:nvSpPr>
          <p:cNvPr id="164" name="Google Shape;164;p36"/>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6"/>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68" name="Shape 168"/>
        <p:cNvGrpSpPr/>
        <p:nvPr/>
      </p:nvGrpSpPr>
      <p:grpSpPr>
        <a:xfrm>
          <a:off x="0" y="0"/>
          <a:ext cx="0" cy="0"/>
          <a:chOff x="0" y="0"/>
          <a:chExt cx="0" cy="0"/>
        </a:xfrm>
      </p:grpSpPr>
      <p:sp>
        <p:nvSpPr>
          <p:cNvPr id="169" name="Google Shape;169;p37"/>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37"/>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1" name="Google Shape;171;p37"/>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2" name="Shape 172"/>
        <p:cNvGrpSpPr/>
        <p:nvPr/>
      </p:nvGrpSpPr>
      <p:grpSpPr>
        <a:xfrm>
          <a:off x="0" y="0"/>
          <a:ext cx="0" cy="0"/>
          <a:chOff x="0" y="0"/>
          <a:chExt cx="0" cy="0"/>
        </a:xfrm>
      </p:grpSpPr>
      <p:sp>
        <p:nvSpPr>
          <p:cNvPr id="173" name="Google Shape;173;p38"/>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3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6" name="Google Shape;176;p3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7" name="Google Shape;177;p38"/>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78" name="Shape 178"/>
        <p:cNvGrpSpPr/>
        <p:nvPr/>
      </p:nvGrpSpPr>
      <p:grpSpPr>
        <a:xfrm>
          <a:off x="0" y="0"/>
          <a:ext cx="0" cy="0"/>
          <a:chOff x="0" y="0"/>
          <a:chExt cx="0" cy="0"/>
        </a:xfrm>
      </p:grpSpPr>
      <p:sp>
        <p:nvSpPr>
          <p:cNvPr id="179" name="Google Shape;179;p39"/>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9"/>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1" name="Google Shape;181;p39"/>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39"/>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39"/>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39"/>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39"/>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5"/>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 name="Shape 26"/>
        <p:cNvGrpSpPr/>
        <p:nvPr/>
      </p:nvGrpSpPr>
      <p:grpSpPr>
        <a:xfrm>
          <a:off x="0" y="0"/>
          <a:ext cx="0" cy="0"/>
          <a:chOff x="0" y="0"/>
          <a:chExt cx="0" cy="0"/>
        </a:xfrm>
      </p:grpSpPr>
      <p:sp>
        <p:nvSpPr>
          <p:cNvPr id="27" name="Google Shape;27;p7"/>
          <p:cNvSpPr txBox="1"/>
          <p:nvPr>
            <p:ph idx="1" type="subTitle"/>
          </p:nvPr>
        </p:nvSpPr>
        <p:spPr>
          <a:xfrm>
            <a:off x="729360" y="1322280"/>
            <a:ext cx="7687800" cy="77158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8"/>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10"/>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1.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DEE"/>
        </a:solidFill>
      </p:bgPr>
    </p:bg>
    <p:spTree>
      <p:nvGrpSpPr>
        <p:cNvPr id="5" name="Shape 5"/>
        <p:cNvGrpSpPr/>
        <p:nvPr/>
      </p:nvGrpSpPr>
      <p:grpSpPr>
        <a:xfrm>
          <a:off x="0" y="0"/>
          <a:ext cx="0" cy="0"/>
          <a:chOff x="0" y="0"/>
          <a:chExt cx="0" cy="0"/>
        </a:xfrm>
      </p:grpSpPr>
      <p:sp>
        <p:nvSpPr>
          <p:cNvPr id="6" name="Google Shape;6;p1"/>
          <p:cNvSpPr/>
          <p:nvPr/>
        </p:nvSpPr>
        <p:spPr>
          <a:xfrm>
            <a:off x="0" y="0"/>
            <a:ext cx="9143640" cy="4874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729360" y="1322280"/>
            <a:ext cx="7687800" cy="1664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2" type="sldNum"/>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1pPr>
            <a:lvl2pPr indent="0" lvl="1"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2pPr>
            <a:lvl3pPr indent="0" lvl="2"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3pPr>
            <a:lvl4pPr indent="0" lvl="3"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4pPr>
            <a:lvl5pPr indent="0" lvl="4"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5pPr>
            <a:lvl6pPr indent="0" lvl="5"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6pPr>
            <a:lvl7pPr indent="0" lvl="6"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7pPr>
            <a:lvl8pPr indent="0" lvl="7"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8pPr>
            <a:lvl9pPr indent="0" lvl="8"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pic>
        <p:nvPicPr>
          <p:cNvPr id="9" name="Google Shape;9;p1"/>
          <p:cNvPicPr preferRelativeResize="0"/>
          <p:nvPr/>
        </p:nvPicPr>
        <p:blipFill rotWithShape="1">
          <a:blip r:embed="rId1">
            <a:alphaModFix/>
          </a:blip>
          <a:srcRect b="0" l="0" r="0" t="0"/>
          <a:stretch/>
        </p:blipFill>
        <p:spPr>
          <a:xfrm>
            <a:off x="6259320" y="2453400"/>
            <a:ext cx="2884320" cy="2689920"/>
          </a:xfrm>
          <a:prstGeom prst="rect">
            <a:avLst/>
          </a:prstGeom>
          <a:noFill/>
          <a:ln>
            <a:noFill/>
          </a:ln>
        </p:spPr>
      </p:pic>
      <p:sp>
        <p:nvSpPr>
          <p:cNvPr id="10" name="Google Shape;10;p1"/>
          <p:cNvSpPr/>
          <p:nvPr/>
        </p:nvSpPr>
        <p:spPr>
          <a:xfrm>
            <a:off x="830520" y="1170000"/>
            <a:ext cx="548280" cy="8784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1379160" y="1170000"/>
            <a:ext cx="548280" cy="8784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DEE"/>
        </a:solidFill>
      </p:bgPr>
    </p:bg>
    <p:spTree>
      <p:nvGrpSpPr>
        <p:cNvPr id="61" name="Shape 61"/>
        <p:cNvGrpSpPr/>
        <p:nvPr/>
      </p:nvGrpSpPr>
      <p:grpSpPr>
        <a:xfrm>
          <a:off x="0" y="0"/>
          <a:ext cx="0" cy="0"/>
          <a:chOff x="0" y="0"/>
          <a:chExt cx="0" cy="0"/>
        </a:xfrm>
      </p:grpSpPr>
      <p:sp>
        <p:nvSpPr>
          <p:cNvPr id="62" name="Google Shape;62;p14"/>
          <p:cNvSpPr/>
          <p:nvPr/>
        </p:nvSpPr>
        <p:spPr>
          <a:xfrm>
            <a:off x="0" y="0"/>
            <a:ext cx="9143640" cy="4874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txBox="1"/>
          <p:nvPr>
            <p:ph idx="12" type="sldNum"/>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1pPr>
            <a:lvl2pPr indent="0" lvl="1"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2pPr>
            <a:lvl3pPr indent="0" lvl="2"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3pPr>
            <a:lvl4pPr indent="0" lvl="3"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4pPr>
            <a:lvl5pPr indent="0" lvl="4"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5pPr>
            <a:lvl6pPr indent="0" lvl="5"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6pPr>
            <a:lvl7pPr indent="0" lvl="6"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7pPr>
            <a:lvl8pPr indent="0" lvl="7"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8pPr>
            <a:lvl9pPr indent="0" lvl="8"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64" name="Google Shape;64;p14"/>
          <p:cNvSpPr/>
          <p:nvPr/>
        </p:nvSpPr>
        <p:spPr>
          <a:xfrm>
            <a:off x="347760" y="1983240"/>
            <a:ext cx="923400" cy="84096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US" sz="4800" u="none" cap="none" strike="noStrike">
                <a:solidFill>
                  <a:srgbClr val="000000"/>
                </a:solidFill>
                <a:latin typeface="Raleway"/>
                <a:ea typeface="Raleway"/>
                <a:cs typeface="Raleway"/>
                <a:sym typeface="Raleway"/>
              </a:rPr>
              <a:t>1</a:t>
            </a:r>
            <a:endParaRPr b="0" i="0" sz="4800" u="none" cap="none" strike="noStrike">
              <a:latin typeface="Arial"/>
              <a:ea typeface="Arial"/>
              <a:cs typeface="Arial"/>
              <a:sym typeface="Arial"/>
            </a:endParaRPr>
          </a:p>
        </p:txBody>
      </p:sp>
      <p:sp>
        <p:nvSpPr>
          <p:cNvPr id="65" name="Google Shape;65;p14"/>
          <p:cNvSpPr/>
          <p:nvPr/>
        </p:nvSpPr>
        <p:spPr>
          <a:xfrm>
            <a:off x="347760" y="2937960"/>
            <a:ext cx="923400" cy="84096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US" sz="4800" u="none" cap="none" strike="noStrike">
                <a:solidFill>
                  <a:srgbClr val="000000"/>
                </a:solidFill>
                <a:latin typeface="Raleway"/>
                <a:ea typeface="Raleway"/>
                <a:cs typeface="Raleway"/>
                <a:sym typeface="Raleway"/>
              </a:rPr>
              <a:t>3</a:t>
            </a:r>
            <a:endParaRPr b="0" i="0" sz="4800" u="none" cap="none" strike="noStrike">
              <a:latin typeface="Arial"/>
              <a:ea typeface="Arial"/>
              <a:cs typeface="Arial"/>
              <a:sym typeface="Arial"/>
            </a:endParaRPr>
          </a:p>
        </p:txBody>
      </p:sp>
      <p:sp>
        <p:nvSpPr>
          <p:cNvPr id="66" name="Google Shape;66;p14"/>
          <p:cNvSpPr/>
          <p:nvPr/>
        </p:nvSpPr>
        <p:spPr>
          <a:xfrm>
            <a:off x="4167000" y="1983240"/>
            <a:ext cx="923400" cy="84096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US" sz="4800" u="none" cap="none" strike="noStrike">
                <a:solidFill>
                  <a:srgbClr val="000000"/>
                </a:solidFill>
                <a:latin typeface="Raleway"/>
                <a:ea typeface="Raleway"/>
                <a:cs typeface="Raleway"/>
                <a:sym typeface="Raleway"/>
              </a:rPr>
              <a:t>2</a:t>
            </a:r>
            <a:endParaRPr b="0" i="0" sz="4800" u="none" cap="none" strike="noStrike">
              <a:latin typeface="Arial"/>
              <a:ea typeface="Arial"/>
              <a:cs typeface="Arial"/>
              <a:sym typeface="Arial"/>
            </a:endParaRPr>
          </a:p>
        </p:txBody>
      </p:sp>
      <p:sp>
        <p:nvSpPr>
          <p:cNvPr id="67" name="Google Shape;67;p14"/>
          <p:cNvSpPr/>
          <p:nvPr/>
        </p:nvSpPr>
        <p:spPr>
          <a:xfrm>
            <a:off x="4167000" y="2937960"/>
            <a:ext cx="923400" cy="84096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US" sz="4800" u="none" cap="none" strike="noStrike">
                <a:solidFill>
                  <a:srgbClr val="000000"/>
                </a:solidFill>
                <a:latin typeface="Raleway"/>
                <a:ea typeface="Raleway"/>
                <a:cs typeface="Raleway"/>
                <a:sym typeface="Raleway"/>
              </a:rPr>
              <a:t>4</a:t>
            </a:r>
            <a:endParaRPr b="0" i="0" sz="4800" u="none" cap="none" strike="noStrike">
              <a:latin typeface="Arial"/>
              <a:ea typeface="Arial"/>
              <a:cs typeface="Arial"/>
              <a:sym typeface="Arial"/>
            </a:endParaRPr>
          </a:p>
        </p:txBody>
      </p:sp>
      <p:sp>
        <p:nvSpPr>
          <p:cNvPr id="68" name="Google Shape;68;p14"/>
          <p:cNvSpPr/>
          <p:nvPr/>
        </p:nvSpPr>
        <p:spPr>
          <a:xfrm>
            <a:off x="1414440" y="1983240"/>
            <a:ext cx="26280" cy="840960"/>
          </a:xfrm>
          <a:custGeom>
            <a:rect b="b" l="l" r="r" t="t"/>
            <a:pathLst>
              <a:path extrusionOk="0" h="31989" w="1061">
                <a:moveTo>
                  <a:pt x="0" y="0"/>
                </a:moveTo>
                <a:lnTo>
                  <a:pt x="0" y="31989"/>
                </a:lnTo>
                <a:lnTo>
                  <a:pt x="1060" y="31989"/>
                </a:lnTo>
                <a:lnTo>
                  <a:pt x="1060" y="0"/>
                </a:lnTo>
                <a:close/>
              </a:path>
            </a:pathLst>
          </a:custGeom>
          <a:solidFill>
            <a:srgbClr val="6F0A19"/>
          </a:solidFill>
          <a:ln>
            <a:noFill/>
          </a:ln>
        </p:spPr>
      </p:sp>
      <p:sp>
        <p:nvSpPr>
          <p:cNvPr id="69" name="Google Shape;69;p14"/>
          <p:cNvSpPr/>
          <p:nvPr/>
        </p:nvSpPr>
        <p:spPr>
          <a:xfrm>
            <a:off x="1414440" y="2937960"/>
            <a:ext cx="26280" cy="840960"/>
          </a:xfrm>
          <a:custGeom>
            <a:rect b="b" l="l" r="r" t="t"/>
            <a:pathLst>
              <a:path extrusionOk="0" h="31989" w="1061">
                <a:moveTo>
                  <a:pt x="0" y="0"/>
                </a:moveTo>
                <a:lnTo>
                  <a:pt x="0" y="31989"/>
                </a:lnTo>
                <a:lnTo>
                  <a:pt x="1060" y="31989"/>
                </a:lnTo>
                <a:lnTo>
                  <a:pt x="1060" y="0"/>
                </a:lnTo>
                <a:close/>
              </a:path>
            </a:pathLst>
          </a:custGeom>
          <a:solidFill>
            <a:srgbClr val="6F0A19"/>
          </a:solidFill>
          <a:ln>
            <a:noFill/>
          </a:ln>
        </p:spPr>
      </p:sp>
      <p:sp>
        <p:nvSpPr>
          <p:cNvPr id="70" name="Google Shape;70;p14"/>
          <p:cNvSpPr/>
          <p:nvPr/>
        </p:nvSpPr>
        <p:spPr>
          <a:xfrm>
            <a:off x="5233680" y="1983240"/>
            <a:ext cx="26280" cy="840960"/>
          </a:xfrm>
          <a:custGeom>
            <a:rect b="b" l="l" r="r" t="t"/>
            <a:pathLst>
              <a:path extrusionOk="0" h="31989" w="1061">
                <a:moveTo>
                  <a:pt x="0" y="0"/>
                </a:moveTo>
                <a:lnTo>
                  <a:pt x="0" y="31989"/>
                </a:lnTo>
                <a:lnTo>
                  <a:pt x="1060" y="31989"/>
                </a:lnTo>
                <a:lnTo>
                  <a:pt x="1060" y="0"/>
                </a:lnTo>
                <a:close/>
              </a:path>
            </a:pathLst>
          </a:custGeom>
          <a:solidFill>
            <a:srgbClr val="006778"/>
          </a:solidFill>
          <a:ln>
            <a:noFill/>
          </a:ln>
        </p:spPr>
      </p:sp>
      <p:sp>
        <p:nvSpPr>
          <p:cNvPr id="71" name="Google Shape;71;p14"/>
          <p:cNvSpPr/>
          <p:nvPr/>
        </p:nvSpPr>
        <p:spPr>
          <a:xfrm>
            <a:off x="5233680" y="2937960"/>
            <a:ext cx="26280" cy="840960"/>
          </a:xfrm>
          <a:custGeom>
            <a:rect b="b" l="l" r="r" t="t"/>
            <a:pathLst>
              <a:path extrusionOk="0" h="31989" w="1061">
                <a:moveTo>
                  <a:pt x="0" y="0"/>
                </a:moveTo>
                <a:lnTo>
                  <a:pt x="0" y="31989"/>
                </a:lnTo>
                <a:lnTo>
                  <a:pt x="1060" y="31989"/>
                </a:lnTo>
                <a:lnTo>
                  <a:pt x="1060" y="0"/>
                </a:lnTo>
                <a:close/>
              </a:path>
            </a:pathLst>
          </a:custGeom>
          <a:solidFill>
            <a:srgbClr val="006778"/>
          </a:solidFill>
          <a:ln>
            <a:noFill/>
          </a:ln>
        </p:spPr>
      </p:sp>
      <p:sp>
        <p:nvSpPr>
          <p:cNvPr id="72" name="Google Shape;72;p14"/>
          <p:cNvSpPr txBox="1"/>
          <p:nvPr>
            <p:ph type="title"/>
          </p:nvPr>
        </p:nvSpPr>
        <p:spPr>
          <a:xfrm>
            <a:off x="727560" y="861840"/>
            <a:ext cx="7688520" cy="5349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3" name="Google Shape;73;p14"/>
          <p:cNvSpPr/>
          <p:nvPr/>
        </p:nvSpPr>
        <p:spPr>
          <a:xfrm flipH="1" rot="10800000">
            <a:off x="802080" y="780120"/>
            <a:ext cx="372600" cy="4572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flipH="1" rot="10800000">
            <a:off x="1175040" y="780120"/>
            <a:ext cx="372600" cy="4572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5" name="Google Shape;75;p14"/>
          <p:cNvPicPr preferRelativeResize="0"/>
          <p:nvPr/>
        </p:nvPicPr>
        <p:blipFill rotWithShape="1">
          <a:blip r:embed="rId1">
            <a:alphaModFix/>
          </a:blip>
          <a:srcRect b="0" l="0" r="0" t="0"/>
          <a:stretch/>
        </p:blipFill>
        <p:spPr>
          <a:xfrm>
            <a:off x="7922520" y="2408040"/>
            <a:ext cx="1775880" cy="1656360"/>
          </a:xfrm>
          <a:prstGeom prst="rect">
            <a:avLst/>
          </a:prstGeom>
          <a:noFill/>
          <a:ln>
            <a:noFill/>
          </a:ln>
        </p:spPr>
      </p:pic>
      <p:sp>
        <p:nvSpPr>
          <p:cNvPr id="76" name="Google Shape;76;p14"/>
          <p:cNvSpPr/>
          <p:nvPr/>
        </p:nvSpPr>
        <p:spPr>
          <a:xfrm>
            <a:off x="347760" y="3875400"/>
            <a:ext cx="923400" cy="84096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US" sz="4800" u="none" cap="none" strike="noStrike">
                <a:solidFill>
                  <a:srgbClr val="000000"/>
                </a:solidFill>
                <a:latin typeface="Raleway"/>
                <a:ea typeface="Raleway"/>
                <a:cs typeface="Raleway"/>
                <a:sym typeface="Raleway"/>
              </a:rPr>
              <a:t>5</a:t>
            </a:r>
            <a:endParaRPr b="0" i="0" sz="4800" u="none" cap="none" strike="noStrike">
              <a:latin typeface="Arial"/>
              <a:ea typeface="Arial"/>
              <a:cs typeface="Arial"/>
              <a:sym typeface="Arial"/>
            </a:endParaRPr>
          </a:p>
        </p:txBody>
      </p:sp>
      <p:sp>
        <p:nvSpPr>
          <p:cNvPr id="77" name="Google Shape;77;p14"/>
          <p:cNvSpPr/>
          <p:nvPr/>
        </p:nvSpPr>
        <p:spPr>
          <a:xfrm>
            <a:off x="4167000" y="3875400"/>
            <a:ext cx="923400" cy="840960"/>
          </a:xfrm>
          <a:prstGeom prst="rect">
            <a:avLst/>
          </a:prstGeom>
          <a:noFill/>
          <a:ln>
            <a:noFill/>
          </a:ln>
        </p:spPr>
        <p:txBody>
          <a:bodyPr anchorCtr="0" anchor="b" bIns="91425" lIns="91425" spcFirstLastPara="1" rIns="91425" wrap="square" tIns="91425">
            <a:noAutofit/>
          </a:bodyPr>
          <a:lstStyle/>
          <a:p>
            <a:pPr indent="0" lvl="0" marL="0" marR="0" rtl="0" algn="r">
              <a:lnSpc>
                <a:spcPct val="100000"/>
              </a:lnSpc>
              <a:spcBef>
                <a:spcPts val="0"/>
              </a:spcBef>
              <a:spcAft>
                <a:spcPts val="0"/>
              </a:spcAft>
              <a:buNone/>
            </a:pPr>
            <a:r>
              <a:rPr b="0" i="0" lang="en-US" sz="4800" u="none" cap="none" strike="noStrike">
                <a:solidFill>
                  <a:srgbClr val="000000"/>
                </a:solidFill>
                <a:latin typeface="Raleway"/>
                <a:ea typeface="Raleway"/>
                <a:cs typeface="Raleway"/>
                <a:sym typeface="Raleway"/>
              </a:rPr>
              <a:t>6</a:t>
            </a:r>
            <a:endParaRPr b="0" i="0" sz="4800" u="none" cap="none" strike="noStrike">
              <a:latin typeface="Arial"/>
              <a:ea typeface="Arial"/>
              <a:cs typeface="Arial"/>
              <a:sym typeface="Arial"/>
            </a:endParaRPr>
          </a:p>
        </p:txBody>
      </p:sp>
      <p:sp>
        <p:nvSpPr>
          <p:cNvPr id="78" name="Google Shape;78;p14"/>
          <p:cNvSpPr/>
          <p:nvPr/>
        </p:nvSpPr>
        <p:spPr>
          <a:xfrm>
            <a:off x="1414440" y="3875400"/>
            <a:ext cx="26280" cy="840960"/>
          </a:xfrm>
          <a:custGeom>
            <a:rect b="b" l="l" r="r" t="t"/>
            <a:pathLst>
              <a:path extrusionOk="0" h="31989" w="1061">
                <a:moveTo>
                  <a:pt x="0" y="0"/>
                </a:moveTo>
                <a:lnTo>
                  <a:pt x="0" y="31989"/>
                </a:lnTo>
                <a:lnTo>
                  <a:pt x="1060" y="31989"/>
                </a:lnTo>
                <a:lnTo>
                  <a:pt x="1060" y="0"/>
                </a:lnTo>
                <a:close/>
              </a:path>
            </a:pathLst>
          </a:custGeom>
          <a:solidFill>
            <a:srgbClr val="6F0A19"/>
          </a:solidFill>
          <a:ln>
            <a:noFill/>
          </a:ln>
        </p:spPr>
      </p:sp>
      <p:sp>
        <p:nvSpPr>
          <p:cNvPr id="79" name="Google Shape;79;p14"/>
          <p:cNvSpPr/>
          <p:nvPr/>
        </p:nvSpPr>
        <p:spPr>
          <a:xfrm>
            <a:off x="5233680" y="3875400"/>
            <a:ext cx="26280" cy="840960"/>
          </a:xfrm>
          <a:custGeom>
            <a:rect b="b" l="l" r="r" t="t"/>
            <a:pathLst>
              <a:path extrusionOk="0" h="31989" w="1061">
                <a:moveTo>
                  <a:pt x="0" y="0"/>
                </a:moveTo>
                <a:lnTo>
                  <a:pt x="0" y="31989"/>
                </a:lnTo>
                <a:lnTo>
                  <a:pt x="1060" y="31989"/>
                </a:lnTo>
                <a:lnTo>
                  <a:pt x="1060" y="0"/>
                </a:lnTo>
                <a:close/>
              </a:path>
            </a:pathLst>
          </a:custGeom>
          <a:solidFill>
            <a:srgbClr val="006778"/>
          </a:solidFill>
          <a:ln>
            <a:noFill/>
          </a:ln>
        </p:spPr>
      </p:sp>
      <p:sp>
        <p:nvSpPr>
          <p:cNvPr id="80" name="Google Shape;80;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7"/>
          <p:cNvSpPr/>
          <p:nvPr/>
        </p:nvSpPr>
        <p:spPr>
          <a:xfrm>
            <a:off x="0" y="0"/>
            <a:ext cx="9143640" cy="487440"/>
          </a:xfrm>
          <a:prstGeom prst="rect">
            <a:avLst/>
          </a:prstGeom>
          <a:solidFill>
            <a:srgbClr val="E9ED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7"/>
          <p:cNvSpPr txBox="1"/>
          <p:nvPr>
            <p:ph type="title"/>
          </p:nvPr>
        </p:nvSpPr>
        <p:spPr>
          <a:xfrm>
            <a:off x="727560" y="861840"/>
            <a:ext cx="7688520" cy="5349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2" name="Google Shape;132;p27"/>
          <p:cNvSpPr txBox="1"/>
          <p:nvPr>
            <p:ph idx="1" type="body"/>
          </p:nvPr>
        </p:nvSpPr>
        <p:spPr>
          <a:xfrm>
            <a:off x="727560" y="1622160"/>
            <a:ext cx="7688520" cy="22608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3" name="Google Shape;133;p27"/>
          <p:cNvSpPr txBox="1"/>
          <p:nvPr>
            <p:ph idx="12" type="sldNum"/>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1pPr>
            <a:lvl2pPr indent="0" lvl="1"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2pPr>
            <a:lvl3pPr indent="0" lvl="2"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3pPr>
            <a:lvl4pPr indent="0" lvl="3"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4pPr>
            <a:lvl5pPr indent="0" lvl="4"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5pPr>
            <a:lvl6pPr indent="0" lvl="5"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6pPr>
            <a:lvl7pPr indent="0" lvl="6"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7pPr>
            <a:lvl8pPr indent="0" lvl="7"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8pPr>
            <a:lvl9pPr indent="0" lvl="8" marL="0" marR="0" rtl="0" algn="r">
              <a:lnSpc>
                <a:spcPct val="100000"/>
              </a:lnSpc>
              <a:spcBef>
                <a:spcPts val="0"/>
              </a:spcBef>
              <a:buNone/>
              <a:defRPr b="0" i="0" sz="1000" u="none" cap="none" strike="noStrike">
                <a:solidFill>
                  <a:srgbClr val="595959"/>
                </a:solidFill>
                <a:latin typeface="Catamaran"/>
                <a:ea typeface="Catamaran"/>
                <a:cs typeface="Catamaran"/>
                <a:sym typeface="Catamar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34" name="Google Shape;134;p27"/>
          <p:cNvSpPr/>
          <p:nvPr/>
        </p:nvSpPr>
        <p:spPr>
          <a:xfrm>
            <a:off x="0" y="4129920"/>
            <a:ext cx="1326960" cy="1013400"/>
          </a:xfrm>
          <a:prstGeom prst="rtTriangle">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 name="Google Shape;135;p27"/>
          <p:cNvPicPr preferRelativeResize="0"/>
          <p:nvPr/>
        </p:nvPicPr>
        <p:blipFill rotWithShape="1">
          <a:blip r:embed="rId1">
            <a:alphaModFix/>
          </a:blip>
          <a:srcRect b="16522" l="7087" r="9620" t="14915"/>
          <a:stretch/>
        </p:blipFill>
        <p:spPr>
          <a:xfrm>
            <a:off x="99720" y="4626360"/>
            <a:ext cx="505440" cy="487440"/>
          </a:xfrm>
          <a:prstGeom prst="rect">
            <a:avLst/>
          </a:prstGeom>
          <a:noFill/>
          <a:ln>
            <a:noFill/>
          </a:ln>
        </p:spPr>
      </p:pic>
      <p:sp>
        <p:nvSpPr>
          <p:cNvPr id="136" name="Google Shape;136;p27"/>
          <p:cNvSpPr/>
          <p:nvPr/>
        </p:nvSpPr>
        <p:spPr>
          <a:xfrm flipH="1" rot="10800000">
            <a:off x="802080" y="780120"/>
            <a:ext cx="372600" cy="45720"/>
          </a:xfrm>
          <a:prstGeom prst="rect">
            <a:avLst/>
          </a:prstGeom>
          <a:solidFill>
            <a:srgbClr val="006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7"/>
          <p:cNvSpPr/>
          <p:nvPr/>
        </p:nvSpPr>
        <p:spPr>
          <a:xfrm flipH="1" rot="10800000">
            <a:off x="1175040" y="780120"/>
            <a:ext cx="372600" cy="45720"/>
          </a:xfrm>
          <a:prstGeom prst="rect">
            <a:avLst/>
          </a:prstGeom>
          <a:solidFill>
            <a:srgbClr val="6F0A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visualanalyticsprojectradviz.netlify.app/"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40"/>
          <p:cNvSpPr txBox="1"/>
          <p:nvPr/>
        </p:nvSpPr>
        <p:spPr>
          <a:xfrm>
            <a:off x="692000" y="1130100"/>
            <a:ext cx="7687800" cy="40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3200">
                <a:solidFill>
                  <a:srgbClr val="CE181E"/>
                </a:solidFill>
                <a:latin typeface="Catamaran"/>
                <a:ea typeface="Catamaran"/>
                <a:cs typeface="Catamaran"/>
                <a:sym typeface="Catamaran"/>
              </a:rPr>
              <a:t>OmniViz: A Unified Dashboard for Multivariate Data Analysis</a:t>
            </a:r>
            <a:r>
              <a:rPr b="1" i="0" lang="en-US" sz="3200" u="none" cap="none" strike="noStrike">
                <a:solidFill>
                  <a:srgbClr val="CE181E"/>
                </a:solidFill>
                <a:latin typeface="Catamaran"/>
                <a:ea typeface="Catamaran"/>
                <a:cs typeface="Catamaran"/>
                <a:sym typeface="Catamaran"/>
              </a:rPr>
              <a:t>  </a:t>
            </a:r>
            <a:endParaRPr b="1" i="0" sz="3200" u="none" cap="none" strike="noStrike">
              <a:solidFill>
                <a:srgbClr val="CE181E"/>
              </a:solidFill>
              <a:latin typeface="Catamaran"/>
              <a:ea typeface="Catamaran"/>
              <a:cs typeface="Catamaran"/>
              <a:sym typeface="Catamaran"/>
            </a:endParaRPr>
          </a:p>
          <a:p>
            <a:pPr indent="0" lvl="0" marL="0" marR="0" rtl="0" algn="l">
              <a:lnSpc>
                <a:spcPct val="100000"/>
              </a:lnSpc>
              <a:spcBef>
                <a:spcPts val="0"/>
              </a:spcBef>
              <a:spcAft>
                <a:spcPts val="0"/>
              </a:spcAft>
              <a:buNone/>
            </a:pPr>
            <a:r>
              <a:t/>
            </a:r>
            <a:endParaRPr b="1" sz="3200">
              <a:solidFill>
                <a:srgbClr val="CE181E"/>
              </a:solidFill>
              <a:latin typeface="Catamaran"/>
              <a:ea typeface="Catamaran"/>
              <a:cs typeface="Catamaran"/>
              <a:sym typeface="Catamaran"/>
            </a:endParaRPr>
          </a:p>
          <a:p>
            <a:pPr indent="0" lvl="0" marL="0" rtl="0" algn="l">
              <a:spcBef>
                <a:spcPts val="0"/>
              </a:spcBef>
              <a:spcAft>
                <a:spcPts val="0"/>
              </a:spcAft>
              <a:buNone/>
            </a:pPr>
            <a:r>
              <a:t/>
            </a:r>
            <a:endParaRPr sz="1600">
              <a:solidFill>
                <a:srgbClr val="595959"/>
              </a:solidFill>
              <a:latin typeface="Catamaran"/>
              <a:ea typeface="Catamaran"/>
              <a:cs typeface="Catamaran"/>
              <a:sym typeface="Catamaran"/>
            </a:endParaRPr>
          </a:p>
          <a:p>
            <a:pPr indent="0" lvl="0" marL="0" rtl="0" algn="l">
              <a:spcBef>
                <a:spcPts val="0"/>
              </a:spcBef>
              <a:spcAft>
                <a:spcPts val="0"/>
              </a:spcAft>
              <a:buNone/>
            </a:pPr>
            <a:r>
              <a:rPr lang="en-US" sz="1600">
                <a:solidFill>
                  <a:srgbClr val="595959"/>
                </a:solidFill>
                <a:latin typeface="Catamaran"/>
                <a:ea typeface="Catamaran"/>
                <a:cs typeface="Catamaran"/>
                <a:sym typeface="Catamaran"/>
              </a:rPr>
              <a:t>Giuseppe Fosci - 1855832</a:t>
            </a:r>
            <a:endParaRPr sz="1600">
              <a:solidFill>
                <a:srgbClr val="595959"/>
              </a:solidFill>
              <a:latin typeface="Catamaran"/>
              <a:ea typeface="Catamaran"/>
              <a:cs typeface="Catamaran"/>
              <a:sym typeface="Catamaran"/>
            </a:endParaRPr>
          </a:p>
          <a:p>
            <a:pPr indent="0" lvl="0" marL="0" rtl="0" algn="l">
              <a:spcBef>
                <a:spcPts val="0"/>
              </a:spcBef>
              <a:spcAft>
                <a:spcPts val="0"/>
              </a:spcAft>
              <a:buClr>
                <a:schemeClr val="dk1"/>
              </a:buClr>
              <a:buFont typeface="Arial"/>
              <a:buNone/>
            </a:pPr>
            <a:r>
              <a:rPr lang="en-US" sz="1600">
                <a:solidFill>
                  <a:srgbClr val="595959"/>
                </a:solidFill>
                <a:latin typeface="Catamaran"/>
                <a:ea typeface="Catamaran"/>
                <a:cs typeface="Catamaran"/>
                <a:sym typeface="Catamaran"/>
              </a:rPr>
              <a:t> </a:t>
            </a:r>
            <a:endParaRPr sz="1600">
              <a:solidFill>
                <a:srgbClr val="595959"/>
              </a:solidFill>
              <a:latin typeface="Catamaran"/>
              <a:ea typeface="Catamaran"/>
              <a:cs typeface="Catamaran"/>
              <a:sym typeface="Catamaran"/>
            </a:endParaRPr>
          </a:p>
          <a:p>
            <a:pPr indent="0" lvl="0" marL="0" rtl="0" algn="l">
              <a:spcBef>
                <a:spcPts val="0"/>
              </a:spcBef>
              <a:spcAft>
                <a:spcPts val="0"/>
              </a:spcAft>
              <a:buNone/>
            </a:pPr>
            <a:r>
              <a:rPr lang="en-US" sz="1600">
                <a:solidFill>
                  <a:srgbClr val="595959"/>
                </a:solidFill>
                <a:latin typeface="Catamaran"/>
                <a:ea typeface="Catamaran"/>
                <a:cs typeface="Catamaran"/>
                <a:sym typeface="Catamaran"/>
              </a:rPr>
              <a:t>Emilio Martino - 1715650</a:t>
            </a:r>
            <a:endParaRPr sz="1600">
              <a:solidFill>
                <a:srgbClr val="595959"/>
              </a:solidFill>
              <a:latin typeface="Catamaran"/>
              <a:ea typeface="Catamaran"/>
              <a:cs typeface="Catamaran"/>
              <a:sym typeface="Catamaran"/>
            </a:endParaRPr>
          </a:p>
          <a:p>
            <a:pPr indent="0" lvl="0" marL="0" rtl="0" algn="l">
              <a:spcBef>
                <a:spcPts val="0"/>
              </a:spcBef>
              <a:spcAft>
                <a:spcPts val="0"/>
              </a:spcAft>
              <a:buClr>
                <a:schemeClr val="dk1"/>
              </a:buClr>
              <a:buFont typeface="Arial"/>
              <a:buNone/>
            </a:pPr>
            <a:r>
              <a:rPr lang="en-US" sz="1600">
                <a:solidFill>
                  <a:srgbClr val="595959"/>
                </a:solidFill>
                <a:latin typeface="Catamaran"/>
                <a:ea typeface="Catamaran"/>
                <a:cs typeface="Catamaran"/>
                <a:sym typeface="Catamaran"/>
              </a:rPr>
              <a:t> </a:t>
            </a:r>
            <a:endParaRPr sz="1600">
              <a:solidFill>
                <a:srgbClr val="595959"/>
              </a:solidFill>
              <a:latin typeface="Catamaran"/>
              <a:ea typeface="Catamaran"/>
              <a:cs typeface="Catamaran"/>
              <a:sym typeface="Catamaran"/>
            </a:endParaRPr>
          </a:p>
          <a:p>
            <a:pPr indent="0" lvl="0" marL="0" rtl="0" algn="l">
              <a:spcBef>
                <a:spcPts val="0"/>
              </a:spcBef>
              <a:spcAft>
                <a:spcPts val="0"/>
              </a:spcAft>
              <a:buNone/>
            </a:pPr>
            <a:r>
              <a:rPr lang="en-US" sz="1600">
                <a:solidFill>
                  <a:srgbClr val="595959"/>
                </a:solidFill>
                <a:latin typeface="Catamaran"/>
                <a:ea typeface="Catamaran"/>
                <a:cs typeface="Catamaran"/>
                <a:sym typeface="Catamaran"/>
              </a:rPr>
              <a:t>Alessio Rago - 1840854</a:t>
            </a:r>
            <a:endParaRPr sz="1600">
              <a:solidFill>
                <a:srgbClr val="595959"/>
              </a:solidFill>
              <a:latin typeface="Catamaran"/>
              <a:ea typeface="Catamaran"/>
              <a:cs typeface="Catamaran"/>
              <a:sym typeface="Catamaran"/>
            </a:endParaRPr>
          </a:p>
          <a:p>
            <a:pPr indent="0" lvl="0" marL="0" rtl="0" algn="l">
              <a:spcBef>
                <a:spcPts val="0"/>
              </a:spcBef>
              <a:spcAft>
                <a:spcPts val="0"/>
              </a:spcAft>
              <a:buNone/>
            </a:pPr>
            <a:r>
              <a:t/>
            </a:r>
            <a:endParaRPr sz="1600">
              <a:solidFill>
                <a:srgbClr val="595959"/>
              </a:solidFill>
              <a:latin typeface="Catamaran"/>
              <a:ea typeface="Catamaran"/>
              <a:cs typeface="Catamaran"/>
              <a:sym typeface="Catamaran"/>
            </a:endParaRPr>
          </a:p>
          <a:p>
            <a:pPr indent="0" lvl="0" marL="0" rtl="0" algn="l">
              <a:spcBef>
                <a:spcPts val="0"/>
              </a:spcBef>
              <a:spcAft>
                <a:spcPts val="0"/>
              </a:spcAft>
              <a:buNone/>
            </a:pPr>
            <a:r>
              <a:t/>
            </a:r>
            <a:endParaRPr sz="1200">
              <a:solidFill>
                <a:srgbClr val="595959"/>
              </a:solidFill>
              <a:latin typeface="Catamaran"/>
              <a:ea typeface="Catamaran"/>
              <a:cs typeface="Catamaran"/>
              <a:sym typeface="Catamaran"/>
            </a:endParaRPr>
          </a:p>
          <a:p>
            <a:pPr indent="0" lvl="0" marL="0" rtl="0" algn="l">
              <a:spcBef>
                <a:spcPts val="0"/>
              </a:spcBef>
              <a:spcAft>
                <a:spcPts val="0"/>
              </a:spcAft>
              <a:buNone/>
            </a:pPr>
            <a:r>
              <a:rPr lang="en-US" sz="1600">
                <a:solidFill>
                  <a:srgbClr val="595959"/>
                </a:solidFill>
                <a:latin typeface="Catamaran"/>
                <a:ea typeface="Catamaran"/>
                <a:cs typeface="Catamaran"/>
                <a:sym typeface="Catamaran"/>
              </a:rPr>
              <a:t>Visual Analytics – Project Presentation</a:t>
            </a:r>
            <a:br>
              <a:rPr lang="en-US" sz="1800">
                <a:solidFill>
                  <a:schemeClr val="dk1"/>
                </a:solidFill>
              </a:rPr>
            </a:br>
            <a:r>
              <a:rPr lang="en-US" sz="1600">
                <a:solidFill>
                  <a:srgbClr val="595959"/>
                </a:solidFill>
                <a:latin typeface="Catamaran"/>
                <a:ea typeface="Catamaran"/>
                <a:cs typeface="Catamaran"/>
                <a:sym typeface="Catamaran"/>
              </a:rPr>
              <a:t>Sapienza University of Rome</a:t>
            </a:r>
            <a:endParaRPr sz="1600">
              <a:solidFill>
                <a:schemeClr val="dk1"/>
              </a:solidFill>
            </a:endParaRPr>
          </a:p>
          <a:p>
            <a:pPr indent="0" lvl="0" marL="0" rtl="0" algn="l">
              <a:spcBef>
                <a:spcPts val="0"/>
              </a:spcBef>
              <a:spcAft>
                <a:spcPts val="0"/>
              </a:spcAft>
              <a:buClr>
                <a:schemeClr val="dk1"/>
              </a:buClr>
              <a:buFont typeface="Arial"/>
              <a:buNone/>
            </a:pPr>
            <a:r>
              <a:t/>
            </a:r>
            <a:endParaRPr sz="1600">
              <a:solidFill>
                <a:srgbClr val="595959"/>
              </a:solidFill>
              <a:latin typeface="Catamaran"/>
              <a:ea typeface="Catamaran"/>
              <a:cs typeface="Catamaran"/>
              <a:sym typeface="Catamaran"/>
            </a:endParaRPr>
          </a:p>
          <a:p>
            <a:pPr indent="0" lvl="0" marL="0" marR="0" rtl="0" algn="l">
              <a:lnSpc>
                <a:spcPct val="100000"/>
              </a:lnSpc>
              <a:spcBef>
                <a:spcPts val="0"/>
              </a:spcBef>
              <a:spcAft>
                <a:spcPts val="0"/>
              </a:spcAft>
              <a:buNone/>
            </a:pPr>
            <a:r>
              <a:t/>
            </a:r>
            <a:endParaRPr b="1" sz="3200">
              <a:solidFill>
                <a:srgbClr val="CE181E"/>
              </a:solidFill>
              <a:latin typeface="Catamaran"/>
              <a:ea typeface="Catamaran"/>
              <a:cs typeface="Catamaran"/>
              <a:sym typeface="Catamaran"/>
            </a:endParaRPr>
          </a:p>
          <a:p>
            <a:pPr indent="0" lvl="0" marL="0" marR="0" rtl="0" algn="l">
              <a:lnSpc>
                <a:spcPct val="100000"/>
              </a:lnSpc>
              <a:spcBef>
                <a:spcPts val="0"/>
              </a:spcBef>
              <a:spcAft>
                <a:spcPts val="0"/>
              </a:spcAft>
              <a:buNone/>
            </a:pPr>
            <a:r>
              <a:t/>
            </a:r>
            <a:endParaRPr b="1" sz="3200">
              <a:solidFill>
                <a:srgbClr val="CE181E"/>
              </a:solidFill>
              <a:latin typeface="Catamaran"/>
              <a:ea typeface="Catamaran"/>
              <a:cs typeface="Catamaran"/>
              <a:sym typeface="Catamaran"/>
            </a:endParaRPr>
          </a:p>
          <a:p>
            <a:pPr indent="0" lvl="0" marL="0" marR="0" rtl="0" algn="l">
              <a:lnSpc>
                <a:spcPct val="100000"/>
              </a:lnSpc>
              <a:spcBef>
                <a:spcPts val="0"/>
              </a:spcBef>
              <a:spcAft>
                <a:spcPts val="0"/>
              </a:spcAft>
              <a:buNone/>
            </a:pPr>
            <a:r>
              <a:t/>
            </a:r>
            <a:endParaRPr b="1" sz="3200">
              <a:solidFill>
                <a:srgbClr val="CE181E"/>
              </a:solidFill>
              <a:latin typeface="Catamaran"/>
              <a:ea typeface="Catamaran"/>
              <a:cs typeface="Catamaran"/>
              <a:sym typeface="Catamaran"/>
            </a:endParaRPr>
          </a:p>
          <a:p>
            <a:pPr indent="0" lvl="0" marL="457200" rtl="0" algn="l">
              <a:lnSpc>
                <a:spcPct val="115000"/>
              </a:lnSpc>
              <a:spcBef>
                <a:spcPts val="1300"/>
              </a:spcBef>
              <a:spcAft>
                <a:spcPts val="0"/>
              </a:spcAft>
              <a:buNone/>
            </a:pPr>
            <a:r>
              <a:t/>
            </a:r>
            <a:endParaRPr sz="1200">
              <a:solidFill>
                <a:srgbClr val="404040"/>
              </a:solidFill>
              <a:highlight>
                <a:srgbClr val="FFFFFF"/>
              </a:highlight>
              <a:latin typeface="Roboto"/>
              <a:ea typeface="Roboto"/>
              <a:cs typeface="Roboto"/>
              <a:sym typeface="Roboto"/>
            </a:endParaRPr>
          </a:p>
          <a:p>
            <a:pPr indent="0" lvl="0" marL="457200" rtl="0" algn="l">
              <a:lnSpc>
                <a:spcPct val="115000"/>
              </a:lnSpc>
              <a:spcBef>
                <a:spcPts val="1300"/>
              </a:spcBef>
              <a:spcAft>
                <a:spcPts val="0"/>
              </a:spcAft>
              <a:buNone/>
            </a:pPr>
            <a:r>
              <a:t/>
            </a:r>
            <a:endParaRPr sz="1200">
              <a:solidFill>
                <a:srgbClr val="404040"/>
              </a:solidFill>
              <a:highlight>
                <a:srgbClr val="FFFFFF"/>
              </a:highlight>
              <a:latin typeface="Roboto"/>
              <a:ea typeface="Roboto"/>
              <a:cs typeface="Roboto"/>
              <a:sym typeface="Roboto"/>
            </a:endParaRPr>
          </a:p>
          <a:p>
            <a:pPr indent="0" lvl="0" marL="0" marR="0" rtl="0" algn="l">
              <a:lnSpc>
                <a:spcPct val="100000"/>
              </a:lnSpc>
              <a:spcBef>
                <a:spcPts val="1000"/>
              </a:spcBef>
              <a:spcAft>
                <a:spcPts val="0"/>
              </a:spcAft>
              <a:buNone/>
            </a:pPr>
            <a:r>
              <a:t/>
            </a:r>
            <a:endParaRPr b="1" sz="3200">
              <a:solidFill>
                <a:srgbClr val="CE181E"/>
              </a:solidFill>
              <a:latin typeface="Catamaran"/>
              <a:ea typeface="Catamaran"/>
              <a:cs typeface="Catamaran"/>
              <a:sym typeface="Catamaran"/>
            </a:endParaRPr>
          </a:p>
        </p:txBody>
      </p:sp>
    </p:spTree>
  </p:cSld>
  <p:clrMapOvr>
    <a:masterClrMapping/>
  </p:clrMapOvr>
  <mc:AlternateContent>
    <mc:Choice Requires="p14">
      <p:transition spd="med">
        <p14:gallery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9"/>
          <p:cNvSpPr txBox="1"/>
          <p:nvPr/>
        </p:nvSpPr>
        <p:spPr>
          <a:xfrm>
            <a:off x="720000" y="72000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200" strike="noStrike">
                <a:solidFill>
                  <a:srgbClr val="BA131A"/>
                </a:solidFill>
                <a:latin typeface="Catamaran"/>
                <a:ea typeface="Catamaran"/>
                <a:cs typeface="Catamaran"/>
                <a:sym typeface="Catamaran"/>
              </a:rPr>
              <a:t>Visualizations</a:t>
            </a:r>
            <a:endParaRPr b="0" sz="2200" strike="noStrike">
              <a:solidFill>
                <a:srgbClr val="000000"/>
              </a:solidFill>
              <a:latin typeface="Arial"/>
              <a:ea typeface="Arial"/>
              <a:cs typeface="Arial"/>
              <a:sym typeface="Arial"/>
            </a:endParaRPr>
          </a:p>
        </p:txBody>
      </p:sp>
      <p:sp>
        <p:nvSpPr>
          <p:cNvPr id="268" name="Google Shape;268;p49"/>
          <p:cNvSpPr txBox="1"/>
          <p:nvPr/>
        </p:nvSpPr>
        <p:spPr>
          <a:xfrm>
            <a:off x="735480" y="1051200"/>
            <a:ext cx="7688400" cy="4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US">
                <a:solidFill>
                  <a:srgbClr val="595959"/>
                </a:solidFill>
                <a:latin typeface="Catamaran"/>
                <a:ea typeface="Catamaran"/>
                <a:cs typeface="Catamaran"/>
                <a:sym typeface="Catamaran"/>
              </a:rPr>
              <a:t>Radar chart</a:t>
            </a:r>
            <a:endParaRPr b="0" sz="1400" strike="noStrike">
              <a:solidFill>
                <a:srgbClr val="000000"/>
              </a:solidFill>
              <a:latin typeface="Arial"/>
              <a:ea typeface="Arial"/>
              <a:cs typeface="Arial"/>
              <a:sym typeface="Arial"/>
            </a:endParaRPr>
          </a:p>
        </p:txBody>
      </p:sp>
      <p:sp>
        <p:nvSpPr>
          <p:cNvPr id="269" name="Google Shape;269;p49"/>
          <p:cNvSpPr txBox="1"/>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lang="en-US" sz="1000" strike="noStrike">
                <a:solidFill>
                  <a:srgbClr val="595959"/>
                </a:solidFill>
                <a:latin typeface="Catamaran"/>
                <a:ea typeface="Catamaran"/>
                <a:cs typeface="Catamaran"/>
                <a:sym typeface="Catamaran"/>
              </a:rPr>
              <a:t>‹#›</a:t>
            </a:fld>
            <a:endParaRPr b="0" sz="1000" strike="noStrike">
              <a:latin typeface="Times New Roman"/>
              <a:ea typeface="Times New Roman"/>
              <a:cs typeface="Times New Roman"/>
              <a:sym typeface="Times New Roman"/>
            </a:endParaRPr>
          </a:p>
        </p:txBody>
      </p:sp>
      <p:pic>
        <p:nvPicPr>
          <p:cNvPr id="270" name="Google Shape;270;p49" title="Screenshot 2025-07-18 alle 16.44.31.png"/>
          <p:cNvPicPr preferRelativeResize="0"/>
          <p:nvPr/>
        </p:nvPicPr>
        <p:blipFill>
          <a:blip r:embed="rId3">
            <a:alphaModFix/>
          </a:blip>
          <a:stretch>
            <a:fillRect/>
          </a:stretch>
        </p:blipFill>
        <p:spPr>
          <a:xfrm>
            <a:off x="4791456" y="1245625"/>
            <a:ext cx="3861340" cy="2933038"/>
          </a:xfrm>
          <a:prstGeom prst="rect">
            <a:avLst/>
          </a:prstGeom>
          <a:noFill/>
          <a:ln>
            <a:noFill/>
          </a:ln>
        </p:spPr>
      </p:pic>
      <p:sp>
        <p:nvSpPr>
          <p:cNvPr id="271" name="Google Shape;271;p49"/>
          <p:cNvSpPr txBox="1"/>
          <p:nvPr/>
        </p:nvSpPr>
        <p:spPr>
          <a:xfrm>
            <a:off x="851675" y="1699950"/>
            <a:ext cx="3786600" cy="20244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850"/>
              </a:spcBef>
              <a:spcAft>
                <a:spcPts val="0"/>
              </a:spcAft>
              <a:buSzPts val="1100"/>
              <a:buFont typeface="Catamaran"/>
              <a:buChar char="●"/>
            </a:pPr>
            <a:r>
              <a:rPr lang="en-US" sz="1100">
                <a:latin typeface="Catamaran"/>
                <a:ea typeface="Catamaran"/>
                <a:cs typeface="Catamaran"/>
                <a:sym typeface="Catamaran"/>
              </a:rPr>
              <a:t>Each entity is shown as a bordered </a:t>
            </a:r>
            <a:r>
              <a:rPr b="1" lang="en-US" sz="1100">
                <a:latin typeface="Catamaran"/>
                <a:ea typeface="Catamaran"/>
                <a:cs typeface="Catamaran"/>
                <a:sym typeface="Catamaran"/>
              </a:rPr>
              <a:t>shape</a:t>
            </a:r>
            <a:r>
              <a:rPr lang="en-US" sz="1100">
                <a:latin typeface="Catamaran"/>
                <a:ea typeface="Catamaran"/>
                <a:cs typeface="Catamaran"/>
                <a:sym typeface="Catamaran"/>
              </a:rPr>
              <a:t> connecting its values across multiple variables</a:t>
            </a:r>
            <a:endParaRPr sz="1100">
              <a:latin typeface="Catamaran"/>
              <a:ea typeface="Catamaran"/>
              <a:cs typeface="Catamaran"/>
              <a:sym typeface="Catamaran"/>
            </a:endParaRPr>
          </a:p>
          <a:p>
            <a:pPr indent="-298450" lvl="0" marL="457200" marR="0" rtl="0" algn="l">
              <a:lnSpc>
                <a:spcPct val="115000"/>
              </a:lnSpc>
              <a:spcBef>
                <a:spcPts val="1000"/>
              </a:spcBef>
              <a:spcAft>
                <a:spcPts val="0"/>
              </a:spcAft>
              <a:buSzPts val="1100"/>
              <a:buFont typeface="Catamaran"/>
              <a:buChar char="●"/>
            </a:pPr>
            <a:r>
              <a:rPr lang="en-US" sz="1100">
                <a:latin typeface="Catamaran"/>
                <a:ea typeface="Catamaran"/>
                <a:cs typeface="Catamaran"/>
                <a:sym typeface="Catamaran"/>
              </a:rPr>
              <a:t>Variables are arranged as </a:t>
            </a:r>
            <a:r>
              <a:rPr b="1" lang="en-US" sz="1100">
                <a:latin typeface="Catamaran"/>
                <a:ea typeface="Catamaran"/>
                <a:cs typeface="Catamaran"/>
                <a:sym typeface="Catamaran"/>
              </a:rPr>
              <a:t>axes radiating from a central point</a:t>
            </a:r>
            <a:endParaRPr b="1" sz="1100">
              <a:latin typeface="Catamaran"/>
              <a:ea typeface="Catamaran"/>
              <a:cs typeface="Catamaran"/>
              <a:sym typeface="Catamaran"/>
            </a:endParaRPr>
          </a:p>
          <a:p>
            <a:pPr indent="-298450" lvl="0" marL="457200" marR="0" rtl="0" algn="l">
              <a:lnSpc>
                <a:spcPct val="115000"/>
              </a:lnSpc>
              <a:spcBef>
                <a:spcPts val="1000"/>
              </a:spcBef>
              <a:spcAft>
                <a:spcPts val="0"/>
              </a:spcAft>
              <a:buSzPts val="1100"/>
              <a:buFont typeface="Catamaran"/>
              <a:buChar char="●"/>
            </a:pPr>
            <a:r>
              <a:rPr lang="en-US" sz="1100">
                <a:latin typeface="Catamaran"/>
                <a:ea typeface="Catamaran"/>
                <a:cs typeface="Catamaran"/>
                <a:sym typeface="Catamaran"/>
              </a:rPr>
              <a:t>The distance from the center shows the </a:t>
            </a:r>
            <a:r>
              <a:rPr b="1" lang="en-US" sz="1100">
                <a:latin typeface="Catamaran"/>
                <a:ea typeface="Catamaran"/>
                <a:cs typeface="Catamaran"/>
                <a:sym typeface="Catamaran"/>
              </a:rPr>
              <a:t>magnitude</a:t>
            </a:r>
            <a:r>
              <a:rPr lang="en-US" sz="1100">
                <a:latin typeface="Catamaran"/>
                <a:ea typeface="Catamaran"/>
                <a:cs typeface="Catamaran"/>
                <a:sym typeface="Catamaran"/>
              </a:rPr>
              <a:t> for each variable</a:t>
            </a:r>
            <a:endParaRPr sz="1100">
              <a:latin typeface="Catamaran"/>
              <a:ea typeface="Catamaran"/>
              <a:cs typeface="Catamaran"/>
              <a:sym typeface="Catamaran"/>
            </a:endParaRPr>
          </a:p>
          <a:p>
            <a:pPr indent="-298450" lvl="0" marL="457200" marR="0" rtl="0" algn="l">
              <a:lnSpc>
                <a:spcPct val="115000"/>
              </a:lnSpc>
              <a:spcBef>
                <a:spcPts val="1000"/>
              </a:spcBef>
              <a:spcAft>
                <a:spcPts val="0"/>
              </a:spcAft>
              <a:buSzPts val="1100"/>
              <a:buFont typeface="Catamaran"/>
              <a:buChar char="●"/>
            </a:pPr>
            <a:r>
              <a:rPr lang="en-US" sz="1100">
                <a:latin typeface="Catamaran"/>
                <a:ea typeface="Catamaran"/>
                <a:cs typeface="Catamaran"/>
                <a:sym typeface="Catamaran"/>
              </a:rPr>
              <a:t>Useful for spotting strengths, weaknesses, or similarities in multivariable data</a:t>
            </a:r>
            <a:endParaRPr sz="1100">
              <a:latin typeface="Catamaran"/>
              <a:ea typeface="Catamaran"/>
              <a:cs typeface="Catamaran"/>
              <a:sym typeface="Catamaran"/>
            </a:endParaRPr>
          </a:p>
          <a:p>
            <a:pPr indent="-292567" lvl="0" marL="431999" marR="0" rtl="0" algn="l">
              <a:lnSpc>
                <a:spcPct val="115000"/>
              </a:lnSpc>
              <a:spcBef>
                <a:spcPts val="100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0"/>
          <p:cNvSpPr txBox="1"/>
          <p:nvPr/>
        </p:nvSpPr>
        <p:spPr>
          <a:xfrm>
            <a:off x="720000" y="72000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200" strike="noStrike">
                <a:solidFill>
                  <a:srgbClr val="BA131A"/>
                </a:solidFill>
                <a:latin typeface="Catamaran"/>
                <a:ea typeface="Catamaran"/>
                <a:cs typeface="Catamaran"/>
                <a:sym typeface="Catamaran"/>
              </a:rPr>
              <a:t>Insights</a:t>
            </a:r>
            <a:endParaRPr b="0" sz="2200" strike="noStrike">
              <a:solidFill>
                <a:srgbClr val="000000"/>
              </a:solidFill>
              <a:latin typeface="Arial"/>
              <a:ea typeface="Arial"/>
              <a:cs typeface="Arial"/>
              <a:sym typeface="Arial"/>
            </a:endParaRPr>
          </a:p>
        </p:txBody>
      </p:sp>
      <p:sp>
        <p:nvSpPr>
          <p:cNvPr id="277" name="Google Shape;277;p50"/>
          <p:cNvSpPr txBox="1"/>
          <p:nvPr/>
        </p:nvSpPr>
        <p:spPr>
          <a:xfrm>
            <a:off x="735480" y="1051200"/>
            <a:ext cx="7688520" cy="4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US">
                <a:solidFill>
                  <a:srgbClr val="595959"/>
                </a:solidFill>
                <a:latin typeface="Catamaran"/>
                <a:ea typeface="Catamaran"/>
                <a:cs typeface="Catamaran"/>
                <a:sym typeface="Catamaran"/>
              </a:rPr>
              <a:t>Cluster and outlier in cars’ specifics </a:t>
            </a:r>
            <a:r>
              <a:rPr i="1" lang="en-US">
                <a:solidFill>
                  <a:srgbClr val="1F2328"/>
                </a:solidFill>
                <a:latin typeface="Catamaran"/>
                <a:ea typeface="Catamaran"/>
                <a:cs typeface="Catamaran"/>
                <a:sym typeface="Catamaran"/>
              </a:rPr>
              <a:t> </a:t>
            </a:r>
            <a:endParaRPr b="0" strike="noStrike">
              <a:solidFill>
                <a:srgbClr val="000000"/>
              </a:solidFill>
              <a:latin typeface="Arial"/>
              <a:ea typeface="Arial"/>
              <a:cs typeface="Arial"/>
              <a:sym typeface="Arial"/>
            </a:endParaRPr>
          </a:p>
        </p:txBody>
      </p:sp>
      <p:sp>
        <p:nvSpPr>
          <p:cNvPr id="278" name="Google Shape;278;p50"/>
          <p:cNvSpPr txBox="1"/>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lang="en-US" sz="1000" strike="noStrike">
                <a:solidFill>
                  <a:srgbClr val="595959"/>
                </a:solidFill>
                <a:latin typeface="Catamaran"/>
                <a:ea typeface="Catamaran"/>
                <a:cs typeface="Catamaran"/>
                <a:sym typeface="Catamaran"/>
              </a:rPr>
              <a:t>‹#›</a:t>
            </a:fld>
            <a:endParaRPr b="0" sz="1000" strike="noStrike">
              <a:latin typeface="Times New Roman"/>
              <a:ea typeface="Times New Roman"/>
              <a:cs typeface="Times New Roman"/>
              <a:sym typeface="Times New Roman"/>
            </a:endParaRPr>
          </a:p>
        </p:txBody>
      </p:sp>
      <p:sp>
        <p:nvSpPr>
          <p:cNvPr id="279" name="Google Shape;279;p50"/>
          <p:cNvSpPr txBox="1"/>
          <p:nvPr/>
        </p:nvSpPr>
        <p:spPr>
          <a:xfrm>
            <a:off x="851675" y="1699950"/>
            <a:ext cx="3786600" cy="20244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850"/>
              </a:spcBef>
              <a:spcAft>
                <a:spcPts val="0"/>
              </a:spcAft>
              <a:buSzPts val="1100"/>
              <a:buFont typeface="Catamaran"/>
              <a:buChar char="●"/>
            </a:pPr>
            <a:r>
              <a:rPr lang="en-US" sz="1100">
                <a:latin typeface="Catamaran"/>
                <a:ea typeface="Catamaran"/>
                <a:cs typeface="Catamaran"/>
                <a:sym typeface="Catamaran"/>
              </a:rPr>
              <a:t>There is a cluster between the safety score and the urban consumption anchors, directly showing that the engine size </a:t>
            </a:r>
            <a:r>
              <a:rPr b="1" lang="en-US" sz="1100">
                <a:latin typeface="Catamaran"/>
                <a:ea typeface="Catamaran"/>
                <a:cs typeface="Catamaran"/>
                <a:sym typeface="Catamaran"/>
              </a:rPr>
              <a:t>is not much relevant </a:t>
            </a:r>
            <a:r>
              <a:rPr lang="en-US" sz="1100">
                <a:latin typeface="Catamaran"/>
                <a:ea typeface="Catamaran"/>
                <a:cs typeface="Catamaran"/>
                <a:sym typeface="Catamaran"/>
              </a:rPr>
              <a:t>and that safe cars often have a high consumption, representing a clear trade-off</a:t>
            </a:r>
            <a:endParaRPr sz="1100">
              <a:latin typeface="Catamaran"/>
              <a:ea typeface="Catamaran"/>
              <a:cs typeface="Catamaran"/>
              <a:sym typeface="Catamaran"/>
            </a:endParaRPr>
          </a:p>
          <a:p>
            <a:pPr indent="-298450" lvl="0" marL="457200" marR="0" rtl="0" algn="l">
              <a:lnSpc>
                <a:spcPct val="115000"/>
              </a:lnSpc>
              <a:spcBef>
                <a:spcPts val="1000"/>
              </a:spcBef>
              <a:spcAft>
                <a:spcPts val="0"/>
              </a:spcAft>
              <a:buSzPts val="1100"/>
              <a:buFont typeface="Catamaran"/>
              <a:buChar char="●"/>
            </a:pPr>
            <a:r>
              <a:rPr lang="en-US" sz="1100">
                <a:solidFill>
                  <a:schemeClr val="dk1"/>
                </a:solidFill>
                <a:latin typeface="Catamaran"/>
                <a:ea typeface="Catamaran"/>
                <a:cs typeface="Catamaran"/>
                <a:sym typeface="Catamaran"/>
              </a:rPr>
              <a:t>There is an outlier between the safety score and the engine size, it might represent a </a:t>
            </a:r>
            <a:r>
              <a:rPr b="1" lang="en-US" sz="1100">
                <a:solidFill>
                  <a:schemeClr val="dk1"/>
                </a:solidFill>
                <a:latin typeface="Catamaran"/>
                <a:ea typeface="Catamaran"/>
                <a:cs typeface="Catamaran"/>
                <a:sym typeface="Catamaran"/>
              </a:rPr>
              <a:t>good model </a:t>
            </a:r>
            <a:r>
              <a:rPr lang="en-US" sz="1100">
                <a:solidFill>
                  <a:schemeClr val="dk1"/>
                </a:solidFill>
                <a:latin typeface="Catamaran"/>
                <a:ea typeface="Catamaran"/>
                <a:cs typeface="Catamaran"/>
                <a:sym typeface="Catamaran"/>
              </a:rPr>
              <a:t>of a car with a low price, low consumption and a very high </a:t>
            </a:r>
            <a:r>
              <a:rPr lang="en-US" sz="1100">
                <a:solidFill>
                  <a:schemeClr val="dk1"/>
                </a:solidFill>
                <a:latin typeface="Catamaran"/>
                <a:ea typeface="Catamaran"/>
                <a:cs typeface="Catamaran"/>
                <a:sym typeface="Catamaran"/>
              </a:rPr>
              <a:t>safety</a:t>
            </a:r>
            <a:r>
              <a:rPr lang="en-US" sz="1100">
                <a:solidFill>
                  <a:schemeClr val="dk1"/>
                </a:solidFill>
                <a:latin typeface="Catamaran"/>
                <a:ea typeface="Catamaran"/>
                <a:cs typeface="Catamaran"/>
                <a:sym typeface="Catamaran"/>
              </a:rPr>
              <a:t> score, however it’s a </a:t>
            </a:r>
            <a:r>
              <a:rPr b="1" lang="en-US" sz="1100">
                <a:solidFill>
                  <a:schemeClr val="dk1"/>
                </a:solidFill>
                <a:latin typeface="Catamaran"/>
                <a:ea typeface="Catamaran"/>
                <a:cs typeface="Catamaran"/>
                <a:sym typeface="Catamaran"/>
              </a:rPr>
              <a:t>yellow point </a:t>
            </a:r>
            <a:r>
              <a:rPr lang="en-US" sz="1100">
                <a:solidFill>
                  <a:schemeClr val="dk1"/>
                </a:solidFill>
                <a:latin typeface="Catamaran"/>
                <a:ea typeface="Catamaran"/>
                <a:cs typeface="Catamaran"/>
                <a:sym typeface="Catamaran"/>
              </a:rPr>
              <a:t>so it cannot be taken into account</a:t>
            </a:r>
            <a:endParaRPr sz="1100">
              <a:latin typeface="Catamaran"/>
              <a:ea typeface="Catamaran"/>
              <a:cs typeface="Catamaran"/>
              <a:sym typeface="Catamaran"/>
            </a:endParaRPr>
          </a:p>
          <a:p>
            <a:pPr indent="-292567" lvl="0" marL="431999" marR="0" rtl="0" algn="l">
              <a:lnSpc>
                <a:spcPct val="115000"/>
              </a:lnSpc>
              <a:spcBef>
                <a:spcPts val="100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p:txBody>
      </p:sp>
      <p:pic>
        <p:nvPicPr>
          <p:cNvPr id="280" name="Google Shape;280;p50"/>
          <p:cNvPicPr preferRelativeResize="0"/>
          <p:nvPr/>
        </p:nvPicPr>
        <p:blipFill>
          <a:blip r:embed="rId3">
            <a:alphaModFix/>
          </a:blip>
          <a:stretch>
            <a:fillRect/>
          </a:stretch>
        </p:blipFill>
        <p:spPr>
          <a:xfrm>
            <a:off x="4974336" y="1213242"/>
            <a:ext cx="3325176" cy="299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1"/>
          <p:cNvSpPr txBox="1"/>
          <p:nvPr/>
        </p:nvSpPr>
        <p:spPr>
          <a:xfrm>
            <a:off x="720000" y="720000"/>
            <a:ext cx="7688400" cy="53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200" strike="noStrike">
                <a:solidFill>
                  <a:srgbClr val="BA131A"/>
                </a:solidFill>
                <a:latin typeface="Catamaran"/>
                <a:ea typeface="Catamaran"/>
                <a:cs typeface="Catamaran"/>
                <a:sym typeface="Catamaran"/>
              </a:rPr>
              <a:t>Insights</a:t>
            </a:r>
            <a:endParaRPr b="0" sz="2200" strike="noStrike">
              <a:solidFill>
                <a:srgbClr val="000000"/>
              </a:solidFill>
              <a:latin typeface="Arial"/>
              <a:ea typeface="Arial"/>
              <a:cs typeface="Arial"/>
              <a:sym typeface="Arial"/>
            </a:endParaRPr>
          </a:p>
        </p:txBody>
      </p:sp>
      <p:sp>
        <p:nvSpPr>
          <p:cNvPr id="286" name="Google Shape;286;p51"/>
          <p:cNvSpPr txBox="1"/>
          <p:nvPr/>
        </p:nvSpPr>
        <p:spPr>
          <a:xfrm>
            <a:off x="735480" y="1051200"/>
            <a:ext cx="7688400" cy="4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US">
                <a:solidFill>
                  <a:srgbClr val="595959"/>
                </a:solidFill>
                <a:latin typeface="Catamaran"/>
                <a:ea typeface="Catamaran"/>
                <a:cs typeface="Catamaran"/>
                <a:sym typeface="Catamaran"/>
              </a:rPr>
              <a:t>Coherent dispersion in students’ grades</a:t>
            </a:r>
            <a:endParaRPr b="0" sz="1400" strike="noStrike">
              <a:solidFill>
                <a:srgbClr val="000000"/>
              </a:solidFill>
              <a:latin typeface="Arial"/>
              <a:ea typeface="Arial"/>
              <a:cs typeface="Arial"/>
              <a:sym typeface="Arial"/>
            </a:endParaRPr>
          </a:p>
        </p:txBody>
      </p:sp>
      <p:sp>
        <p:nvSpPr>
          <p:cNvPr id="287" name="Google Shape;287;p51"/>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lang="en-US" sz="1000" strike="noStrike">
                <a:solidFill>
                  <a:srgbClr val="595959"/>
                </a:solidFill>
                <a:latin typeface="Catamaran"/>
                <a:ea typeface="Catamaran"/>
                <a:cs typeface="Catamaran"/>
                <a:sym typeface="Catamaran"/>
              </a:rPr>
              <a:t>‹#›</a:t>
            </a:fld>
            <a:endParaRPr b="0" sz="1000" strike="noStrike">
              <a:latin typeface="Times New Roman"/>
              <a:ea typeface="Times New Roman"/>
              <a:cs typeface="Times New Roman"/>
              <a:sym typeface="Times New Roman"/>
            </a:endParaRPr>
          </a:p>
        </p:txBody>
      </p:sp>
      <p:sp>
        <p:nvSpPr>
          <p:cNvPr id="288" name="Google Shape;288;p51"/>
          <p:cNvSpPr txBox="1"/>
          <p:nvPr/>
        </p:nvSpPr>
        <p:spPr>
          <a:xfrm>
            <a:off x="851675" y="1699950"/>
            <a:ext cx="3786600" cy="20244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850"/>
              </a:spcBef>
              <a:spcAft>
                <a:spcPts val="0"/>
              </a:spcAft>
              <a:buSzPts val="1100"/>
              <a:buFont typeface="Catamaran"/>
              <a:buChar char="●"/>
            </a:pPr>
            <a:r>
              <a:rPr lang="en-US" sz="1100">
                <a:latin typeface="Catamaran"/>
                <a:ea typeface="Catamaran"/>
                <a:cs typeface="Catamaran"/>
                <a:sym typeface="Catamaran"/>
              </a:rPr>
              <a:t>Radviz offers a clear view of a </a:t>
            </a:r>
            <a:r>
              <a:rPr b="1" lang="en-US" sz="1100">
                <a:latin typeface="Catamaran"/>
                <a:ea typeface="Catamaran"/>
                <a:cs typeface="Catamaran"/>
                <a:sym typeface="Catamaran"/>
              </a:rPr>
              <a:t>dispersion</a:t>
            </a:r>
            <a:r>
              <a:rPr lang="en-US" sz="1100">
                <a:latin typeface="Catamaran"/>
                <a:ea typeface="Catamaran"/>
                <a:cs typeface="Catamaran"/>
                <a:sym typeface="Catamaran"/>
              </a:rPr>
              <a:t> of grades: there isn’t any defined cluster and the values are distributed evenly across the anchors</a:t>
            </a:r>
            <a:endParaRPr sz="1100">
              <a:latin typeface="Catamaran"/>
              <a:ea typeface="Catamaran"/>
              <a:cs typeface="Catamaran"/>
              <a:sym typeface="Catamaran"/>
            </a:endParaRPr>
          </a:p>
          <a:p>
            <a:pPr indent="-298450" lvl="0" marL="457200" marR="0" rtl="0" algn="l">
              <a:lnSpc>
                <a:spcPct val="115000"/>
              </a:lnSpc>
              <a:spcBef>
                <a:spcPts val="1000"/>
              </a:spcBef>
              <a:spcAft>
                <a:spcPts val="0"/>
              </a:spcAft>
              <a:buSzPts val="1100"/>
              <a:buFont typeface="Catamaran"/>
              <a:buChar char="●"/>
            </a:pPr>
            <a:r>
              <a:rPr lang="en-US" sz="1100">
                <a:latin typeface="Catamaran"/>
                <a:ea typeface="Catamaran"/>
                <a:cs typeface="Catamaran"/>
                <a:sym typeface="Catamaran"/>
              </a:rPr>
              <a:t>At first glance, we can see that the majority of the students </a:t>
            </a:r>
            <a:r>
              <a:rPr b="1" lang="en-US" sz="1100">
                <a:latin typeface="Catamaran"/>
                <a:ea typeface="Catamaran"/>
                <a:cs typeface="Catamaran"/>
                <a:sym typeface="Catamaran"/>
              </a:rPr>
              <a:t>performed better in programming</a:t>
            </a:r>
            <a:r>
              <a:rPr lang="en-US" sz="1100">
                <a:latin typeface="Catamaran"/>
                <a:ea typeface="Catamaran"/>
                <a:cs typeface="Catamaran"/>
                <a:sym typeface="Catamaran"/>
              </a:rPr>
              <a:t>, according to the points in the radviz. Such an information is not easily understood by only watching the pie charts or the stacked bar chart</a:t>
            </a:r>
            <a:endParaRPr sz="1100">
              <a:latin typeface="Catamaran"/>
              <a:ea typeface="Catamaran"/>
              <a:cs typeface="Catamaran"/>
              <a:sym typeface="Catamaran"/>
            </a:endParaRPr>
          </a:p>
          <a:p>
            <a:pPr indent="-292567" lvl="0" marL="431999" marR="0" rtl="0" algn="l">
              <a:lnSpc>
                <a:spcPct val="115000"/>
              </a:lnSpc>
              <a:spcBef>
                <a:spcPts val="100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p:txBody>
      </p:sp>
      <p:pic>
        <p:nvPicPr>
          <p:cNvPr id="289" name="Google Shape;289;p51"/>
          <p:cNvPicPr preferRelativeResize="0"/>
          <p:nvPr/>
        </p:nvPicPr>
        <p:blipFill>
          <a:blip r:embed="rId3">
            <a:alphaModFix/>
          </a:blip>
          <a:stretch>
            <a:fillRect/>
          </a:stretch>
        </p:blipFill>
        <p:spPr>
          <a:xfrm>
            <a:off x="4712025" y="1522688"/>
            <a:ext cx="4200923" cy="20981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2"/>
          <p:cNvSpPr txBox="1"/>
          <p:nvPr/>
        </p:nvSpPr>
        <p:spPr>
          <a:xfrm>
            <a:off x="720000" y="720000"/>
            <a:ext cx="7688400" cy="53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200" strike="noStrike">
                <a:solidFill>
                  <a:srgbClr val="BA131A"/>
                </a:solidFill>
                <a:latin typeface="Catamaran"/>
                <a:ea typeface="Catamaran"/>
                <a:cs typeface="Catamaran"/>
                <a:sym typeface="Catamaran"/>
              </a:rPr>
              <a:t>Insights</a:t>
            </a:r>
            <a:endParaRPr b="0" sz="2200" strike="noStrike">
              <a:solidFill>
                <a:srgbClr val="000000"/>
              </a:solidFill>
              <a:latin typeface="Arial"/>
              <a:ea typeface="Arial"/>
              <a:cs typeface="Arial"/>
              <a:sym typeface="Arial"/>
            </a:endParaRPr>
          </a:p>
        </p:txBody>
      </p:sp>
      <p:sp>
        <p:nvSpPr>
          <p:cNvPr id="295" name="Google Shape;295;p52"/>
          <p:cNvSpPr txBox="1"/>
          <p:nvPr/>
        </p:nvSpPr>
        <p:spPr>
          <a:xfrm>
            <a:off x="735480" y="1051200"/>
            <a:ext cx="7688400" cy="46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Font typeface="Arial"/>
              <a:buNone/>
            </a:pPr>
            <a:r>
              <a:rPr i="1" lang="en-US">
                <a:solidFill>
                  <a:srgbClr val="595959"/>
                </a:solidFill>
                <a:latin typeface="Catamaran"/>
                <a:ea typeface="Catamaran"/>
                <a:cs typeface="Catamaran"/>
                <a:sym typeface="Catamaran"/>
              </a:rPr>
              <a:t>Comparison of RadViz with other charts </a:t>
            </a:r>
            <a:endParaRPr>
              <a:solidFill>
                <a:schemeClr val="dk1"/>
              </a:solidFill>
            </a:endParaRPr>
          </a:p>
          <a:p>
            <a:pPr indent="0" lvl="0" marL="0" marR="0" rtl="0" algn="l">
              <a:lnSpc>
                <a:spcPct val="115000"/>
              </a:lnSpc>
              <a:spcBef>
                <a:spcPts val="0"/>
              </a:spcBef>
              <a:spcAft>
                <a:spcPts val="0"/>
              </a:spcAft>
              <a:buNone/>
            </a:pPr>
            <a:r>
              <a:t/>
            </a:r>
            <a:endParaRPr/>
          </a:p>
        </p:txBody>
      </p:sp>
      <p:sp>
        <p:nvSpPr>
          <p:cNvPr id="296" name="Google Shape;296;p52"/>
          <p:cNvSpPr txBox="1"/>
          <p:nvPr/>
        </p:nvSpPr>
        <p:spPr>
          <a:xfrm>
            <a:off x="8536320" y="4749840"/>
            <a:ext cx="548400" cy="3930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lang="en-US" sz="1000" strike="noStrike">
                <a:solidFill>
                  <a:srgbClr val="595959"/>
                </a:solidFill>
                <a:latin typeface="Catamaran"/>
                <a:ea typeface="Catamaran"/>
                <a:cs typeface="Catamaran"/>
                <a:sym typeface="Catamaran"/>
              </a:rPr>
              <a:t>‹#›</a:t>
            </a:fld>
            <a:endParaRPr b="0" sz="1000" strike="noStrike">
              <a:latin typeface="Times New Roman"/>
              <a:ea typeface="Times New Roman"/>
              <a:cs typeface="Times New Roman"/>
              <a:sym typeface="Times New Roman"/>
            </a:endParaRPr>
          </a:p>
        </p:txBody>
      </p:sp>
      <p:sp>
        <p:nvSpPr>
          <p:cNvPr id="297" name="Google Shape;297;p52"/>
          <p:cNvSpPr txBox="1"/>
          <p:nvPr/>
        </p:nvSpPr>
        <p:spPr>
          <a:xfrm>
            <a:off x="851675" y="1699950"/>
            <a:ext cx="3786600" cy="20244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850"/>
              </a:spcBef>
              <a:spcAft>
                <a:spcPts val="0"/>
              </a:spcAft>
              <a:buSzPts val="1100"/>
              <a:buFont typeface="Catamaran"/>
              <a:buChar char="●"/>
            </a:pPr>
            <a:r>
              <a:rPr lang="en-US" sz="1100">
                <a:latin typeface="Catamaran"/>
                <a:ea typeface="Catamaran"/>
                <a:cs typeface="Catamaran"/>
                <a:sym typeface="Catamaran"/>
              </a:rPr>
              <a:t>Density value is predominant among other anchors, however </a:t>
            </a:r>
            <a:r>
              <a:rPr b="1" lang="en-US" sz="1100">
                <a:latin typeface="Catamaran"/>
                <a:ea typeface="Catamaran"/>
                <a:cs typeface="Catamaran"/>
                <a:sym typeface="Catamaran"/>
              </a:rPr>
              <a:t>it is not correlated with quality</a:t>
            </a:r>
            <a:r>
              <a:rPr lang="en-US" sz="1100">
                <a:latin typeface="Catamaran"/>
                <a:ea typeface="Catamaran"/>
                <a:cs typeface="Catamaran"/>
                <a:sym typeface="Catamaran"/>
              </a:rPr>
              <a:t>; it is actually a standard value of almost all wines</a:t>
            </a:r>
            <a:endParaRPr sz="1100">
              <a:latin typeface="Catamaran"/>
              <a:ea typeface="Catamaran"/>
              <a:cs typeface="Catamaran"/>
              <a:sym typeface="Catamaran"/>
            </a:endParaRPr>
          </a:p>
          <a:p>
            <a:pPr indent="-298450" lvl="0" marL="457200" marR="0" rtl="0" algn="l">
              <a:lnSpc>
                <a:spcPct val="115000"/>
              </a:lnSpc>
              <a:spcBef>
                <a:spcPts val="1000"/>
              </a:spcBef>
              <a:spcAft>
                <a:spcPts val="0"/>
              </a:spcAft>
              <a:buSzPts val="1100"/>
              <a:buFont typeface="Catamaran"/>
              <a:buChar char="●"/>
            </a:pPr>
            <a:r>
              <a:rPr lang="en-US" sz="1100">
                <a:latin typeface="Catamaran"/>
                <a:ea typeface="Catamaran"/>
                <a:cs typeface="Catamaran"/>
                <a:sym typeface="Catamaran"/>
              </a:rPr>
              <a:t>In this case, the </a:t>
            </a:r>
            <a:r>
              <a:rPr b="1" lang="en-US" sz="1100">
                <a:latin typeface="Catamaran"/>
                <a:ea typeface="Catamaran"/>
                <a:cs typeface="Catamaran"/>
                <a:sym typeface="Catamaran"/>
              </a:rPr>
              <a:t>RadViz does not add anything new</a:t>
            </a:r>
            <a:r>
              <a:rPr lang="en-US" sz="1100">
                <a:latin typeface="Catamaran"/>
                <a:ea typeface="Catamaran"/>
                <a:cs typeface="Catamaran"/>
                <a:sym typeface="Catamaran"/>
              </a:rPr>
              <a:t> with respect to other well-known charts; for example, we can clearly see from the pie charts and the bar </a:t>
            </a:r>
            <a:r>
              <a:rPr lang="en-US" sz="1100">
                <a:latin typeface="Catamaran"/>
                <a:ea typeface="Catamaran"/>
                <a:cs typeface="Catamaran"/>
                <a:sym typeface="Catamaran"/>
              </a:rPr>
              <a:t>charts</a:t>
            </a:r>
            <a:r>
              <a:rPr lang="en-US" sz="1100">
                <a:latin typeface="Catamaran"/>
                <a:ea typeface="Catamaran"/>
                <a:cs typeface="Catamaran"/>
                <a:sym typeface="Catamaran"/>
              </a:rPr>
              <a:t> that the density value is always present with a very high value</a:t>
            </a:r>
            <a:endParaRPr sz="1100">
              <a:latin typeface="Catamaran"/>
              <a:ea typeface="Catamaran"/>
              <a:cs typeface="Catamaran"/>
              <a:sym typeface="Catamaran"/>
            </a:endParaRPr>
          </a:p>
          <a:p>
            <a:pPr indent="-292567" lvl="0" marL="431999" marR="0" rtl="0" algn="l">
              <a:lnSpc>
                <a:spcPct val="115000"/>
              </a:lnSpc>
              <a:spcBef>
                <a:spcPts val="100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p:txBody>
      </p:sp>
      <p:pic>
        <p:nvPicPr>
          <p:cNvPr id="298" name="Google Shape;298;p52"/>
          <p:cNvPicPr preferRelativeResize="0"/>
          <p:nvPr/>
        </p:nvPicPr>
        <p:blipFill>
          <a:blip r:embed="rId3">
            <a:alphaModFix/>
          </a:blip>
          <a:stretch>
            <a:fillRect/>
          </a:stretch>
        </p:blipFill>
        <p:spPr>
          <a:xfrm>
            <a:off x="4791456" y="1764792"/>
            <a:ext cx="3749039" cy="18867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3"/>
          <p:cNvSpPr txBox="1"/>
          <p:nvPr/>
        </p:nvSpPr>
        <p:spPr>
          <a:xfrm>
            <a:off x="659360" y="1273805"/>
            <a:ext cx="7687800" cy="166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4000" strike="noStrike">
                <a:solidFill>
                  <a:srgbClr val="CE181E"/>
                </a:solidFill>
                <a:latin typeface="Catamaran"/>
                <a:ea typeface="Catamaran"/>
                <a:cs typeface="Catamaran"/>
                <a:sym typeface="Catamaran"/>
              </a:rPr>
              <a:t>Live Demo</a:t>
            </a:r>
            <a:endParaRPr b="0" sz="3900" strike="noStrike">
              <a:solidFill>
                <a:srgbClr val="000000"/>
              </a:solidFill>
              <a:latin typeface="Arial"/>
              <a:ea typeface="Arial"/>
              <a:cs typeface="Arial"/>
              <a:sym typeface="Arial"/>
            </a:endParaRPr>
          </a:p>
        </p:txBody>
      </p:sp>
      <p:sp>
        <p:nvSpPr>
          <p:cNvPr id="304" name="Google Shape;304;p53"/>
          <p:cNvSpPr txBox="1"/>
          <p:nvPr/>
        </p:nvSpPr>
        <p:spPr>
          <a:xfrm>
            <a:off x="659350" y="2471450"/>
            <a:ext cx="6279900" cy="20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A live demo is available at the following site: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u="sng">
                <a:solidFill>
                  <a:schemeClr val="hlink"/>
                </a:solidFill>
                <a:hlinkClick r:id="rId3"/>
              </a:rPr>
              <a:t>Dashboard with RadViz</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4"/>
          <p:cNvSpPr txBox="1"/>
          <p:nvPr/>
        </p:nvSpPr>
        <p:spPr>
          <a:xfrm>
            <a:off x="729360" y="1322280"/>
            <a:ext cx="7687800" cy="767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4200" strike="noStrike">
                <a:solidFill>
                  <a:srgbClr val="CE181E"/>
                </a:solidFill>
                <a:latin typeface="Catamaran"/>
                <a:ea typeface="Catamaran"/>
                <a:cs typeface="Catamaran"/>
                <a:sym typeface="Catamaran"/>
              </a:rPr>
              <a:t>Thank you for the attention!</a:t>
            </a:r>
            <a:endParaRPr b="0" sz="420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1"/>
          <p:cNvSpPr txBox="1"/>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sp>
        <p:nvSpPr>
          <p:cNvPr id="196" name="Google Shape;196;p41"/>
          <p:cNvSpPr txBox="1"/>
          <p:nvPr/>
        </p:nvSpPr>
        <p:spPr>
          <a:xfrm>
            <a:off x="727560" y="86184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800" u="sng" cap="none" strike="noStrike">
                <a:solidFill>
                  <a:srgbClr val="000000"/>
                </a:solidFill>
                <a:latin typeface="Catamaran"/>
                <a:ea typeface="Catamaran"/>
                <a:cs typeface="Catamaran"/>
                <a:sym typeface="Catamaran"/>
              </a:rPr>
              <a:t>Table of contents</a:t>
            </a:r>
            <a:endParaRPr b="0" i="0" sz="2800" u="none" cap="none" strike="noStrike">
              <a:solidFill>
                <a:srgbClr val="000000"/>
              </a:solidFill>
              <a:latin typeface="Arial"/>
              <a:ea typeface="Arial"/>
              <a:cs typeface="Arial"/>
              <a:sym typeface="Arial"/>
            </a:endParaRPr>
          </a:p>
        </p:txBody>
      </p:sp>
      <p:sp>
        <p:nvSpPr>
          <p:cNvPr id="197" name="Google Shape;197;p41"/>
          <p:cNvSpPr/>
          <p:nvPr/>
        </p:nvSpPr>
        <p:spPr>
          <a:xfrm>
            <a:off x="1583640" y="1983240"/>
            <a:ext cx="2140920" cy="840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2200" u="none" cap="none" strike="noStrike">
                <a:solidFill>
                  <a:srgbClr val="CE181E"/>
                </a:solidFill>
                <a:latin typeface="Catamaran"/>
                <a:ea typeface="Catamaran"/>
                <a:cs typeface="Catamaran"/>
                <a:sym typeface="Catamaran"/>
              </a:rPr>
              <a:t>Introduction</a:t>
            </a:r>
            <a:endParaRPr b="0" i="0" sz="2200" u="none" cap="none" strike="noStrike">
              <a:latin typeface="Arial"/>
              <a:ea typeface="Arial"/>
              <a:cs typeface="Arial"/>
              <a:sym typeface="Arial"/>
            </a:endParaRPr>
          </a:p>
        </p:txBody>
      </p:sp>
      <p:sp>
        <p:nvSpPr>
          <p:cNvPr id="198" name="Google Shape;198;p41"/>
          <p:cNvSpPr/>
          <p:nvPr/>
        </p:nvSpPr>
        <p:spPr>
          <a:xfrm>
            <a:off x="5402880" y="1983240"/>
            <a:ext cx="2519640" cy="840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2200" u="none" cap="none" strike="noStrike">
                <a:solidFill>
                  <a:srgbClr val="CE181E"/>
                </a:solidFill>
                <a:latin typeface="Catamaran"/>
                <a:ea typeface="Catamaran"/>
                <a:cs typeface="Catamaran"/>
                <a:sym typeface="Catamaran"/>
              </a:rPr>
              <a:t>Related Works</a:t>
            </a:r>
            <a:endParaRPr b="0" i="0" sz="2200" u="none" cap="none" strike="noStrike">
              <a:latin typeface="Arial"/>
              <a:ea typeface="Arial"/>
              <a:cs typeface="Arial"/>
              <a:sym typeface="Arial"/>
            </a:endParaRPr>
          </a:p>
        </p:txBody>
      </p:sp>
      <p:sp>
        <p:nvSpPr>
          <p:cNvPr id="199" name="Google Shape;199;p41"/>
          <p:cNvSpPr/>
          <p:nvPr/>
        </p:nvSpPr>
        <p:spPr>
          <a:xfrm>
            <a:off x="1583640" y="2937960"/>
            <a:ext cx="2140920" cy="840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2200" u="none" cap="none" strike="noStrike">
                <a:solidFill>
                  <a:srgbClr val="CE181E"/>
                </a:solidFill>
                <a:latin typeface="Catamaran"/>
                <a:ea typeface="Catamaran"/>
                <a:cs typeface="Catamaran"/>
                <a:sym typeface="Catamaran"/>
              </a:rPr>
              <a:t>Dataset</a:t>
            </a:r>
            <a:endParaRPr b="0" i="0" sz="2200" u="none" cap="none" strike="noStrike">
              <a:latin typeface="Arial"/>
              <a:ea typeface="Arial"/>
              <a:cs typeface="Arial"/>
              <a:sym typeface="Arial"/>
            </a:endParaRPr>
          </a:p>
        </p:txBody>
      </p:sp>
      <p:sp>
        <p:nvSpPr>
          <p:cNvPr id="200" name="Google Shape;200;p41"/>
          <p:cNvSpPr/>
          <p:nvPr/>
        </p:nvSpPr>
        <p:spPr>
          <a:xfrm>
            <a:off x="5402880" y="2937960"/>
            <a:ext cx="2388960" cy="840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2200" u="none" cap="none" strike="noStrike">
                <a:solidFill>
                  <a:srgbClr val="CE181E"/>
                </a:solidFill>
                <a:latin typeface="Catamaran"/>
                <a:ea typeface="Catamaran"/>
                <a:cs typeface="Catamaran"/>
                <a:sym typeface="Catamaran"/>
              </a:rPr>
              <a:t>Visualizations</a:t>
            </a:r>
            <a:endParaRPr b="0" i="0" sz="2200" u="none" cap="none" strike="noStrike">
              <a:latin typeface="Arial"/>
              <a:ea typeface="Arial"/>
              <a:cs typeface="Arial"/>
              <a:sym typeface="Arial"/>
            </a:endParaRPr>
          </a:p>
        </p:txBody>
      </p:sp>
      <p:sp>
        <p:nvSpPr>
          <p:cNvPr id="201" name="Google Shape;201;p41"/>
          <p:cNvSpPr/>
          <p:nvPr/>
        </p:nvSpPr>
        <p:spPr>
          <a:xfrm>
            <a:off x="1583640" y="3875400"/>
            <a:ext cx="2140920" cy="840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2200" u="none" cap="none" strike="noStrike">
                <a:solidFill>
                  <a:srgbClr val="CE181E"/>
                </a:solidFill>
                <a:latin typeface="Catamaran"/>
                <a:ea typeface="Catamaran"/>
                <a:cs typeface="Catamaran"/>
                <a:sym typeface="Catamaran"/>
              </a:rPr>
              <a:t>Insight</a:t>
            </a:r>
            <a:endParaRPr b="0" i="0" sz="2200" u="none" cap="none" strike="noStrike">
              <a:latin typeface="Arial"/>
              <a:ea typeface="Arial"/>
              <a:cs typeface="Arial"/>
              <a:sym typeface="Arial"/>
            </a:endParaRPr>
          </a:p>
        </p:txBody>
      </p:sp>
      <p:sp>
        <p:nvSpPr>
          <p:cNvPr id="202" name="Google Shape;202;p41"/>
          <p:cNvSpPr/>
          <p:nvPr/>
        </p:nvSpPr>
        <p:spPr>
          <a:xfrm>
            <a:off x="5402880" y="3875400"/>
            <a:ext cx="2140920" cy="8409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2200" u="none" cap="none" strike="noStrike">
                <a:solidFill>
                  <a:srgbClr val="CE181E"/>
                </a:solidFill>
                <a:latin typeface="Catamaran"/>
                <a:ea typeface="Catamaran"/>
                <a:cs typeface="Catamaran"/>
                <a:sym typeface="Catamaran"/>
              </a:rPr>
              <a:t>Live Demo</a:t>
            </a:r>
            <a:endParaRPr b="0" i="0" sz="22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2"/>
          <p:cNvSpPr txBox="1"/>
          <p:nvPr/>
        </p:nvSpPr>
        <p:spPr>
          <a:xfrm>
            <a:off x="720000" y="72000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200" u="none" cap="none" strike="noStrike">
                <a:solidFill>
                  <a:srgbClr val="BA131A"/>
                </a:solidFill>
                <a:latin typeface="Catamaran"/>
                <a:ea typeface="Catamaran"/>
                <a:cs typeface="Catamaran"/>
                <a:sym typeface="Catamaran"/>
              </a:rPr>
              <a:t>Introduction</a:t>
            </a:r>
            <a:endParaRPr b="0" i="0" sz="2200" u="none" cap="none" strike="noStrike">
              <a:solidFill>
                <a:srgbClr val="000000"/>
              </a:solidFill>
              <a:latin typeface="Arial"/>
              <a:ea typeface="Arial"/>
              <a:cs typeface="Arial"/>
              <a:sym typeface="Arial"/>
            </a:endParaRPr>
          </a:p>
        </p:txBody>
      </p:sp>
      <p:sp>
        <p:nvSpPr>
          <p:cNvPr id="208" name="Google Shape;208;p42"/>
          <p:cNvSpPr txBox="1"/>
          <p:nvPr/>
        </p:nvSpPr>
        <p:spPr>
          <a:xfrm>
            <a:off x="735480" y="1051200"/>
            <a:ext cx="7688520" cy="4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1" lang="en-US" sz="1400" u="none" cap="none" strike="noStrike">
                <a:solidFill>
                  <a:srgbClr val="595959"/>
                </a:solidFill>
                <a:latin typeface="Catamaran"/>
                <a:ea typeface="Catamaran"/>
                <a:cs typeface="Catamaran"/>
                <a:sym typeface="Catamaran"/>
              </a:rPr>
              <a:t>HDI overview</a:t>
            </a:r>
            <a:endParaRPr b="0" i="0" sz="1400" u="none" cap="none" strike="noStrike">
              <a:solidFill>
                <a:srgbClr val="000000"/>
              </a:solidFill>
              <a:latin typeface="Arial"/>
              <a:ea typeface="Arial"/>
              <a:cs typeface="Arial"/>
              <a:sym typeface="Arial"/>
            </a:endParaRPr>
          </a:p>
        </p:txBody>
      </p:sp>
      <p:sp>
        <p:nvSpPr>
          <p:cNvPr id="209" name="Google Shape;209;p42"/>
          <p:cNvSpPr txBox="1"/>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i="0" lang="en-US" sz="1000" u="none" cap="none" strike="noStrike">
                <a:solidFill>
                  <a:srgbClr val="595959"/>
                </a:solidFill>
                <a:latin typeface="Catamaran"/>
                <a:ea typeface="Catamaran"/>
                <a:cs typeface="Catamaran"/>
                <a:sym typeface="Catamaran"/>
              </a:rPr>
              <a:t>‹#›</a:t>
            </a:fld>
            <a:endParaRPr b="0" i="0" sz="1000" u="none" cap="none" strike="noStrike">
              <a:latin typeface="Times New Roman"/>
              <a:ea typeface="Times New Roman"/>
              <a:cs typeface="Times New Roman"/>
              <a:sym typeface="Times New Roman"/>
            </a:endParaRPr>
          </a:p>
        </p:txBody>
      </p:sp>
      <p:sp>
        <p:nvSpPr>
          <p:cNvPr id="210" name="Google Shape;210;p42"/>
          <p:cNvSpPr txBox="1"/>
          <p:nvPr/>
        </p:nvSpPr>
        <p:spPr>
          <a:xfrm>
            <a:off x="720360" y="1570680"/>
            <a:ext cx="7947360" cy="1021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200" u="none" cap="none" strike="noStrike">
                <a:latin typeface="Arial"/>
                <a:ea typeface="Arial"/>
                <a:cs typeface="Arial"/>
                <a:sym typeface="Arial"/>
              </a:rPr>
              <a:t>This dashboard was created to allow comparison between different partitions of data between RadViz and different other types of graphs and through this comparison you can highlight the pros and cons of using RadViz depending on the size and variety of the data sets.</a:t>
            </a:r>
            <a:endParaRPr b="0" i="0" sz="1200" u="none" cap="none" strike="noStrike">
              <a:latin typeface="Arial"/>
              <a:ea typeface="Arial"/>
              <a:cs typeface="Arial"/>
              <a:sym typeface="Arial"/>
            </a:endParaRPr>
          </a:p>
          <a:p>
            <a:pPr indent="0" lvl="0" marL="0" marR="0" rtl="0" algn="l">
              <a:spcBef>
                <a:spcPts val="992"/>
              </a:spcBef>
              <a:spcAft>
                <a:spcPts val="0"/>
              </a:spcAft>
              <a:buNone/>
            </a:pPr>
            <a:r>
              <a:t/>
            </a:r>
            <a:endParaRPr b="0" sz="1200" strike="noStrike">
              <a:latin typeface="Arial"/>
              <a:ea typeface="Arial"/>
              <a:cs typeface="Arial"/>
              <a:sym typeface="Arial"/>
            </a:endParaRPr>
          </a:p>
        </p:txBody>
      </p:sp>
      <p:pic>
        <p:nvPicPr>
          <p:cNvPr id="211" name="Google Shape;211;p42" title="RadViz image.png"/>
          <p:cNvPicPr preferRelativeResize="0"/>
          <p:nvPr/>
        </p:nvPicPr>
        <p:blipFill>
          <a:blip r:embed="rId3">
            <a:alphaModFix/>
          </a:blip>
          <a:stretch>
            <a:fillRect/>
          </a:stretch>
        </p:blipFill>
        <p:spPr>
          <a:xfrm>
            <a:off x="1331925" y="2324300"/>
            <a:ext cx="6201134" cy="2246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3"/>
          <p:cNvSpPr txBox="1"/>
          <p:nvPr/>
        </p:nvSpPr>
        <p:spPr>
          <a:xfrm>
            <a:off x="720000" y="72000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200" strike="noStrike">
                <a:solidFill>
                  <a:srgbClr val="BA131A"/>
                </a:solidFill>
                <a:latin typeface="Catamaran"/>
                <a:ea typeface="Catamaran"/>
                <a:cs typeface="Catamaran"/>
                <a:sym typeface="Catamaran"/>
              </a:rPr>
              <a:t>Related Works</a:t>
            </a:r>
            <a:endParaRPr b="0" sz="2200" strike="noStrike">
              <a:solidFill>
                <a:srgbClr val="000000"/>
              </a:solidFill>
              <a:latin typeface="Arial"/>
              <a:ea typeface="Arial"/>
              <a:cs typeface="Arial"/>
              <a:sym typeface="Arial"/>
            </a:endParaRPr>
          </a:p>
        </p:txBody>
      </p:sp>
      <p:sp>
        <p:nvSpPr>
          <p:cNvPr id="217" name="Google Shape;217;p43"/>
          <p:cNvSpPr txBox="1"/>
          <p:nvPr/>
        </p:nvSpPr>
        <p:spPr>
          <a:xfrm>
            <a:off x="735480" y="1051200"/>
            <a:ext cx="7688520" cy="4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1" lang="en-US" sz="1400" strike="noStrike">
                <a:solidFill>
                  <a:srgbClr val="595959"/>
                </a:solidFill>
                <a:latin typeface="Catamaran"/>
                <a:ea typeface="Catamaran"/>
                <a:cs typeface="Catamaran"/>
                <a:sym typeface="Catamaran"/>
              </a:rPr>
              <a:t>Scientific papers related to</a:t>
            </a:r>
            <a:r>
              <a:rPr i="1" lang="en-US">
                <a:solidFill>
                  <a:srgbClr val="595959"/>
                </a:solidFill>
                <a:latin typeface="Catamaran"/>
                <a:ea typeface="Catamaran"/>
                <a:cs typeface="Catamaran"/>
                <a:sym typeface="Catamaran"/>
              </a:rPr>
              <a:t> RadViz</a:t>
            </a:r>
            <a:endParaRPr b="0" sz="1400" strike="noStrike">
              <a:solidFill>
                <a:srgbClr val="000000"/>
              </a:solidFill>
              <a:latin typeface="Arial"/>
              <a:ea typeface="Arial"/>
              <a:cs typeface="Arial"/>
              <a:sym typeface="Arial"/>
            </a:endParaRPr>
          </a:p>
        </p:txBody>
      </p:sp>
      <p:sp>
        <p:nvSpPr>
          <p:cNvPr id="218" name="Google Shape;218;p43"/>
          <p:cNvSpPr txBox="1"/>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lang="en-US" sz="1000" strike="noStrike">
                <a:solidFill>
                  <a:srgbClr val="595959"/>
                </a:solidFill>
                <a:latin typeface="Catamaran"/>
                <a:ea typeface="Catamaran"/>
                <a:cs typeface="Catamaran"/>
                <a:sym typeface="Catamaran"/>
              </a:rPr>
              <a:t>‹#›</a:t>
            </a:fld>
            <a:endParaRPr b="0" sz="1000" strike="noStrike">
              <a:latin typeface="Times New Roman"/>
              <a:ea typeface="Times New Roman"/>
              <a:cs typeface="Times New Roman"/>
              <a:sym typeface="Times New Roman"/>
            </a:endParaRPr>
          </a:p>
        </p:txBody>
      </p:sp>
      <p:sp>
        <p:nvSpPr>
          <p:cNvPr id="219" name="Google Shape;219;p43"/>
          <p:cNvSpPr txBox="1"/>
          <p:nvPr/>
        </p:nvSpPr>
        <p:spPr>
          <a:xfrm>
            <a:off x="356760" y="1664280"/>
            <a:ext cx="8176680" cy="24534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0"/>
              </a:spcBef>
              <a:spcAft>
                <a:spcPts val="0"/>
              </a:spcAft>
              <a:buNone/>
            </a:pPr>
            <a:r>
              <a:rPr lang="en-US" sz="1100">
                <a:latin typeface="Catamaran"/>
                <a:ea typeface="Catamaran"/>
                <a:cs typeface="Catamaran"/>
                <a:sym typeface="Catamaran"/>
              </a:rPr>
              <a:t>This work is an implementation and practical demonstration of the concepts presented in the following research papers, which provided the theoretical foundation for the project:</a:t>
            </a:r>
            <a:endParaRPr sz="1100">
              <a:latin typeface="Catamaran"/>
              <a:ea typeface="Catamaran"/>
              <a:cs typeface="Catamaran"/>
              <a:sym typeface="Catamaran"/>
            </a:endParaRPr>
          </a:p>
          <a:p>
            <a:pPr indent="0" lvl="0" marL="457200" marR="0" rtl="0" algn="l">
              <a:lnSpc>
                <a:spcPct val="115000"/>
              </a:lnSpc>
              <a:spcBef>
                <a:spcPts val="0"/>
              </a:spcBef>
              <a:spcAft>
                <a:spcPts val="0"/>
              </a:spcAft>
              <a:buNone/>
            </a:pPr>
            <a:r>
              <a:t/>
            </a:r>
            <a:endParaRPr sz="1100">
              <a:latin typeface="Catamaran"/>
              <a:ea typeface="Catamaran"/>
              <a:cs typeface="Catamaran"/>
              <a:sym typeface="Catamaran"/>
            </a:endParaRPr>
          </a:p>
          <a:p>
            <a:pPr indent="-323999" lvl="0" marL="431999" marR="0" rtl="0" algn="l">
              <a:lnSpc>
                <a:spcPct val="115000"/>
              </a:lnSpc>
              <a:spcBef>
                <a:spcPts val="0"/>
              </a:spcBef>
              <a:spcAft>
                <a:spcPts val="0"/>
              </a:spcAft>
              <a:buClr>
                <a:srgbClr val="000000"/>
              </a:buClr>
              <a:buSzPts val="495"/>
              <a:buFont typeface="Noto Sans Symbols"/>
              <a:buChar char="●"/>
            </a:pPr>
            <a:r>
              <a:rPr b="1" i="1" lang="en-US" sz="1100" strike="noStrike">
                <a:solidFill>
                  <a:srgbClr val="000000"/>
                </a:solidFill>
                <a:latin typeface="Catamaran"/>
                <a:ea typeface="Catamaran"/>
                <a:cs typeface="Catamaran"/>
                <a:sym typeface="Catamaran"/>
              </a:rPr>
              <a:t>[1] </a:t>
            </a:r>
            <a:r>
              <a:rPr b="1" i="1" lang="en-US" sz="1100">
                <a:latin typeface="Catamaran"/>
                <a:ea typeface="Catamaran"/>
                <a:cs typeface="Catamaran"/>
                <a:sym typeface="Catamaran"/>
              </a:rPr>
              <a:t>“</a:t>
            </a:r>
            <a:r>
              <a:rPr b="1" i="1" lang="en-US" sz="1100">
                <a:latin typeface="Catamaran"/>
                <a:ea typeface="Catamaran"/>
                <a:cs typeface="Catamaran"/>
                <a:sym typeface="Catamaran"/>
              </a:rPr>
              <a:t>To RadViz or not to RadViz</a:t>
            </a:r>
            <a:r>
              <a:rPr b="1" i="1" lang="en-US" sz="1100" strike="noStrike">
                <a:solidFill>
                  <a:srgbClr val="000000"/>
                </a:solidFill>
                <a:latin typeface="Catamaran"/>
                <a:ea typeface="Catamaran"/>
                <a:cs typeface="Catamaran"/>
                <a:sym typeface="Catamaran"/>
              </a:rPr>
              <a:t>":</a:t>
            </a:r>
            <a:r>
              <a:rPr b="0" lang="en-US" sz="1100" strike="noStrike">
                <a:solidFill>
                  <a:srgbClr val="000000"/>
                </a:solidFill>
                <a:latin typeface="Catamaran"/>
                <a:ea typeface="Catamaran"/>
                <a:cs typeface="Catamaran"/>
                <a:sym typeface="Catamaran"/>
              </a:rPr>
              <a:t> M. Ficorella, S. Lenti, and G. Santucci, "To RadViz or not to RadViz", in Eurographics Conference on Visualization (EuroVis) 2023, D. Archambault, R. Bujack, and T. Schreck (Guest Editors), vol. 42, no. 3, 2023</a:t>
            </a:r>
            <a:endParaRPr b="0" sz="1100" strike="noStrike">
              <a:solidFill>
                <a:srgbClr val="000000"/>
              </a:solidFill>
              <a:latin typeface="Catamaran"/>
              <a:ea typeface="Catamaran"/>
              <a:cs typeface="Catamaran"/>
              <a:sym typeface="Catamaran"/>
            </a:endParaRPr>
          </a:p>
          <a:p>
            <a:pPr indent="-323999" lvl="0" marL="431999" marR="0" rtl="0" algn="l">
              <a:lnSpc>
                <a:spcPct val="115000"/>
              </a:lnSpc>
              <a:spcBef>
                <a:spcPts val="0"/>
              </a:spcBef>
              <a:spcAft>
                <a:spcPts val="0"/>
              </a:spcAft>
              <a:buClr>
                <a:srgbClr val="000000"/>
              </a:buClr>
              <a:buSzPts val="495"/>
              <a:buFont typeface="Noto Sans Symbols"/>
              <a:buChar char="●"/>
            </a:pPr>
            <a:r>
              <a:rPr b="1" i="1" lang="en-US" sz="1100">
                <a:solidFill>
                  <a:schemeClr val="dk1"/>
                </a:solidFill>
                <a:latin typeface="Catamaran"/>
                <a:ea typeface="Catamaran"/>
                <a:cs typeface="Catamaran"/>
                <a:sym typeface="Catamaran"/>
              </a:rPr>
              <a:t>[2] “Towards Enhancing RadViz Analysis and Interpretation":</a:t>
            </a:r>
            <a:r>
              <a:rPr lang="en-US" sz="1100">
                <a:solidFill>
                  <a:schemeClr val="dk1"/>
                </a:solidFill>
                <a:latin typeface="Catamaran"/>
                <a:ea typeface="Catamaran"/>
                <a:cs typeface="Catamaran"/>
                <a:sym typeface="Catamaran"/>
              </a:rPr>
              <a:t> </a:t>
            </a:r>
            <a:r>
              <a:rPr lang="en-US" sz="1000">
                <a:solidFill>
                  <a:srgbClr val="333333"/>
                </a:solidFill>
                <a:highlight>
                  <a:srgbClr val="FFFFFF"/>
                </a:highlight>
              </a:rPr>
              <a:t>M. Angelini, G. Blasilli, S. Lenti, A. Palleschi and G. Santucci, "Towards Enhancing RadViz Analysis and Interpretation", </a:t>
            </a:r>
            <a:r>
              <a:rPr i="1" lang="en-US" sz="1000">
                <a:solidFill>
                  <a:srgbClr val="333333"/>
                </a:solidFill>
                <a:highlight>
                  <a:srgbClr val="FFFFFF"/>
                </a:highlight>
              </a:rPr>
              <a:t>2019 IEEE Visualization Conference (VIS)</a:t>
            </a:r>
            <a:r>
              <a:rPr lang="en-US" sz="1000">
                <a:solidFill>
                  <a:srgbClr val="333333"/>
                </a:solidFill>
                <a:highlight>
                  <a:srgbClr val="FFFFFF"/>
                </a:highlight>
              </a:rPr>
              <a:t>, Vancouver, BC, Canada, 2019, pp. 226-230</a:t>
            </a:r>
            <a:endParaRPr sz="1100">
              <a:latin typeface="Catamaran"/>
              <a:ea typeface="Catamaran"/>
              <a:cs typeface="Catamaran"/>
              <a:sym typeface="Catamaran"/>
            </a:endParaRPr>
          </a:p>
          <a:p>
            <a:pPr indent="0" lvl="0" marL="0" marR="0" rtl="0" algn="l">
              <a:lnSpc>
                <a:spcPct val="115000"/>
              </a:lnSpc>
              <a:spcBef>
                <a:spcPts val="0"/>
              </a:spcBef>
              <a:spcAft>
                <a:spcPts val="0"/>
              </a:spcAft>
              <a:buNone/>
            </a:pPr>
            <a:r>
              <a:t/>
            </a:r>
            <a:endParaRPr sz="1100">
              <a:latin typeface="Catamaran"/>
              <a:ea typeface="Catamaran"/>
              <a:cs typeface="Catamaran"/>
              <a:sym typeface="Catamaran"/>
            </a:endParaRPr>
          </a:p>
          <a:p>
            <a:pPr indent="0" lvl="0" marL="0" marR="0" rtl="0" algn="l">
              <a:lnSpc>
                <a:spcPct val="115000"/>
              </a:lnSpc>
              <a:spcBef>
                <a:spcPts val="0"/>
              </a:spcBef>
              <a:spcAft>
                <a:spcPts val="0"/>
              </a:spcAft>
              <a:buNone/>
            </a:pPr>
            <a:r>
              <a:rPr lang="en-US" sz="1100">
                <a:latin typeface="Catamaran"/>
                <a:ea typeface="Catamaran"/>
                <a:cs typeface="Catamaran"/>
                <a:sym typeface="Catamaran"/>
              </a:rPr>
              <a:t>           </a:t>
            </a:r>
            <a:endParaRPr sz="1100">
              <a:latin typeface="Catamaran"/>
              <a:ea typeface="Catamaran"/>
              <a:cs typeface="Catamaran"/>
              <a:sym typeface="Catamar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4"/>
          <p:cNvSpPr txBox="1"/>
          <p:nvPr/>
        </p:nvSpPr>
        <p:spPr>
          <a:xfrm>
            <a:off x="720000" y="72000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200" strike="noStrike">
                <a:solidFill>
                  <a:srgbClr val="BA131A"/>
                </a:solidFill>
                <a:latin typeface="Catamaran"/>
                <a:ea typeface="Catamaran"/>
                <a:cs typeface="Catamaran"/>
                <a:sym typeface="Catamaran"/>
              </a:rPr>
              <a:t>Dataset</a:t>
            </a:r>
            <a:endParaRPr b="0" sz="2200" strike="noStrike">
              <a:solidFill>
                <a:srgbClr val="000000"/>
              </a:solidFill>
              <a:latin typeface="Arial"/>
              <a:ea typeface="Arial"/>
              <a:cs typeface="Arial"/>
              <a:sym typeface="Arial"/>
            </a:endParaRPr>
          </a:p>
        </p:txBody>
      </p:sp>
      <p:sp>
        <p:nvSpPr>
          <p:cNvPr id="225" name="Google Shape;225;p44"/>
          <p:cNvSpPr txBox="1"/>
          <p:nvPr/>
        </p:nvSpPr>
        <p:spPr>
          <a:xfrm>
            <a:off x="735480" y="1051200"/>
            <a:ext cx="7688520" cy="4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1" lang="en-US" sz="1400" strike="noStrike">
                <a:solidFill>
                  <a:srgbClr val="595959"/>
                </a:solidFill>
                <a:latin typeface="Catamaran"/>
                <a:ea typeface="Catamaran"/>
                <a:cs typeface="Catamaran"/>
                <a:sym typeface="Catamaran"/>
              </a:rPr>
              <a:t>Dataset description</a:t>
            </a:r>
            <a:endParaRPr b="0" sz="1400" strike="noStrike">
              <a:solidFill>
                <a:srgbClr val="000000"/>
              </a:solidFill>
              <a:latin typeface="Arial"/>
              <a:ea typeface="Arial"/>
              <a:cs typeface="Arial"/>
              <a:sym typeface="Arial"/>
            </a:endParaRPr>
          </a:p>
        </p:txBody>
      </p:sp>
      <p:sp>
        <p:nvSpPr>
          <p:cNvPr id="226" name="Google Shape;226;p44"/>
          <p:cNvSpPr txBox="1"/>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lang="en-US" sz="1000" strike="noStrike">
                <a:solidFill>
                  <a:srgbClr val="595959"/>
                </a:solidFill>
                <a:latin typeface="Catamaran"/>
                <a:ea typeface="Catamaran"/>
                <a:cs typeface="Catamaran"/>
                <a:sym typeface="Catamaran"/>
              </a:rPr>
              <a:t>‹#›</a:t>
            </a:fld>
            <a:endParaRPr b="0" sz="1000" strike="noStrike">
              <a:latin typeface="Times New Roman"/>
              <a:ea typeface="Times New Roman"/>
              <a:cs typeface="Times New Roman"/>
              <a:sym typeface="Times New Roman"/>
            </a:endParaRPr>
          </a:p>
        </p:txBody>
      </p:sp>
      <p:sp>
        <p:nvSpPr>
          <p:cNvPr id="227" name="Google Shape;227;p44"/>
          <p:cNvSpPr txBox="1"/>
          <p:nvPr/>
        </p:nvSpPr>
        <p:spPr>
          <a:xfrm>
            <a:off x="466775" y="1512000"/>
            <a:ext cx="9418800" cy="3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200">
                <a:solidFill>
                  <a:schemeClr val="dk1"/>
                </a:solidFill>
              </a:rPr>
              <a:t>For the dashboard, 6 completely different data categories were used, all of which can be selected from the side menu:</a:t>
            </a:r>
            <a:endParaRPr b="1" sz="1100">
              <a:latin typeface="Catamaran"/>
              <a:ea typeface="Catamaran"/>
              <a:cs typeface="Catamaran"/>
              <a:sym typeface="Catamaran"/>
            </a:endParaRPr>
          </a:p>
          <a:p>
            <a:pPr indent="0" lvl="0" marL="0" marR="0" rtl="0" algn="l">
              <a:lnSpc>
                <a:spcPct val="115000"/>
              </a:lnSpc>
              <a:spcBef>
                <a:spcPts val="0"/>
              </a:spcBef>
              <a:spcAft>
                <a:spcPts val="0"/>
              </a:spcAft>
              <a:buNone/>
            </a:pPr>
            <a:r>
              <a:t/>
            </a:r>
            <a:endParaRPr b="1" sz="1100">
              <a:latin typeface="Catamaran"/>
              <a:ea typeface="Catamaran"/>
              <a:cs typeface="Catamaran"/>
              <a:sym typeface="Catamaran"/>
            </a:endParaRPr>
          </a:p>
          <a:p>
            <a:pPr indent="0" lvl="0" marL="0" marR="0" rtl="0" algn="l">
              <a:lnSpc>
                <a:spcPct val="115000"/>
              </a:lnSpc>
              <a:spcBef>
                <a:spcPts val="0"/>
              </a:spcBef>
              <a:spcAft>
                <a:spcPts val="0"/>
              </a:spcAft>
              <a:buNone/>
            </a:pPr>
            <a:r>
              <a:t/>
            </a:r>
            <a:endParaRPr b="1" sz="1100">
              <a:latin typeface="Catamaran"/>
              <a:ea typeface="Catamaran"/>
              <a:cs typeface="Catamaran"/>
              <a:sym typeface="Catamaran"/>
            </a:endParaRPr>
          </a:p>
          <a:p>
            <a:pPr indent="-324000" lvl="0" marL="432000" marR="0" rtl="0" algn="l">
              <a:lnSpc>
                <a:spcPct val="115000"/>
              </a:lnSpc>
              <a:spcBef>
                <a:spcPts val="0"/>
              </a:spcBef>
              <a:spcAft>
                <a:spcPts val="0"/>
              </a:spcAft>
              <a:buClr>
                <a:srgbClr val="000000"/>
              </a:buClr>
              <a:buSzPts val="495"/>
              <a:buFont typeface="Noto Sans Symbols"/>
              <a:buChar char="●"/>
            </a:pPr>
            <a:r>
              <a:rPr b="1" lang="en-US" sz="1100" strike="noStrike">
                <a:solidFill>
                  <a:srgbClr val="000000"/>
                </a:solidFill>
                <a:latin typeface="Catamaran"/>
                <a:ea typeface="Catamaran"/>
                <a:cs typeface="Catamaran"/>
                <a:sym typeface="Catamaran"/>
              </a:rPr>
              <a:t>“</a:t>
            </a:r>
            <a:r>
              <a:rPr b="1" lang="en-US" sz="1100">
                <a:latin typeface="Catamaran"/>
                <a:ea typeface="Catamaran"/>
                <a:cs typeface="Catamaran"/>
                <a:sym typeface="Catamaran"/>
              </a:rPr>
              <a:t>Unconstrained Data</a:t>
            </a:r>
            <a:r>
              <a:rPr b="1" lang="en-US" sz="1100" strike="noStrike">
                <a:solidFill>
                  <a:srgbClr val="000000"/>
                </a:solidFill>
                <a:latin typeface="Catamaran"/>
                <a:ea typeface="Catamaran"/>
                <a:cs typeface="Catamaran"/>
                <a:sym typeface="Catamaran"/>
              </a:rPr>
              <a:t>”</a:t>
            </a:r>
            <a:r>
              <a:rPr b="1" lang="en-US" sz="1100">
                <a:latin typeface="Catamaran"/>
                <a:ea typeface="Catamaran"/>
                <a:cs typeface="Catamaran"/>
                <a:sym typeface="Catamaran"/>
              </a:rPr>
              <a:t> </a:t>
            </a:r>
            <a:r>
              <a:rPr b="1" lang="en-US" sz="1100" strike="noStrike">
                <a:solidFill>
                  <a:srgbClr val="000000"/>
                </a:solidFill>
                <a:latin typeface="Catamaran"/>
                <a:ea typeface="Catamaran"/>
                <a:cs typeface="Catamaran"/>
                <a:sym typeface="Catamaran"/>
              </a:rPr>
              <a:t>→</a:t>
            </a:r>
            <a:r>
              <a:rPr b="1" lang="en-US" sz="1100">
                <a:latin typeface="Catamaran"/>
                <a:ea typeface="Catamaran"/>
                <a:cs typeface="Catamaran"/>
                <a:sym typeface="Catamaran"/>
              </a:rPr>
              <a:t> </a:t>
            </a:r>
            <a:r>
              <a:rPr lang="en-US" sz="1100">
                <a:solidFill>
                  <a:schemeClr val="dk1"/>
                </a:solidFill>
                <a:highlight>
                  <a:srgbClr val="FFFFFF"/>
                </a:highlight>
                <a:latin typeface="Catamaran"/>
                <a:ea typeface="Catamaran"/>
                <a:cs typeface="Catamaran"/>
                <a:sym typeface="Catamaran"/>
              </a:rPr>
              <a:t>Heterogeneous values </a:t>
            </a:r>
            <a:r>
              <a:rPr b="1" lang="en-US" sz="1100">
                <a:solidFill>
                  <a:schemeClr val="dk1"/>
                </a:solidFill>
                <a:latin typeface="Catamaran"/>
                <a:ea typeface="Catamaran"/>
                <a:cs typeface="Catamaran"/>
                <a:sym typeface="Catamaran"/>
              </a:rPr>
              <a:t>→ </a:t>
            </a:r>
            <a:r>
              <a:rPr lang="en-US" sz="1100">
                <a:solidFill>
                  <a:schemeClr val="dk1"/>
                </a:solidFill>
                <a:highlight>
                  <a:srgbClr val="FFFFFF"/>
                </a:highlight>
                <a:latin typeface="Catamaran"/>
                <a:ea typeface="Catamaran"/>
                <a:cs typeface="Catamaran"/>
                <a:sym typeface="Catamaran"/>
              </a:rPr>
              <a:t>(</a:t>
            </a:r>
            <a:r>
              <a:rPr b="1" lang="en-US" sz="1100">
                <a:solidFill>
                  <a:schemeClr val="dk1"/>
                </a:solidFill>
                <a:highlight>
                  <a:srgbClr val="FFFFFF"/>
                </a:highlight>
                <a:latin typeface="Catamaran"/>
                <a:ea typeface="Catamaran"/>
                <a:cs typeface="Catamaran"/>
                <a:sym typeface="Catamaran"/>
              </a:rPr>
              <a:t>RadViz</a:t>
            </a:r>
            <a:r>
              <a:rPr lang="en-US" sz="1100">
                <a:solidFill>
                  <a:schemeClr val="dk1"/>
                </a:solidFill>
                <a:highlight>
                  <a:srgbClr val="FFFFFF"/>
                </a:highlight>
                <a:latin typeface="Catamaran"/>
                <a:ea typeface="Catamaran"/>
                <a:cs typeface="Catamaran"/>
                <a:sym typeface="Catamaran"/>
              </a:rPr>
              <a:t> </a:t>
            </a:r>
            <a:r>
              <a:rPr b="1" lang="en-US" sz="1100">
                <a:solidFill>
                  <a:schemeClr val="dk1"/>
                </a:solidFill>
                <a:highlight>
                  <a:srgbClr val="FFFFFF"/>
                </a:highlight>
                <a:latin typeface="Catamaran"/>
                <a:ea typeface="Catamaran"/>
                <a:cs typeface="Catamaran"/>
                <a:sym typeface="Catamaran"/>
              </a:rPr>
              <a:t>not suitable</a:t>
            </a:r>
            <a:r>
              <a:rPr lang="en-US" sz="1100">
                <a:solidFill>
                  <a:schemeClr val="dk1"/>
                </a:solidFill>
                <a:highlight>
                  <a:srgbClr val="FFFFFF"/>
                </a:highlight>
                <a:latin typeface="Catamaran"/>
                <a:ea typeface="Catamaran"/>
                <a:cs typeface="Catamaran"/>
                <a:sym typeface="Catamaran"/>
              </a:rPr>
              <a:t>)</a:t>
            </a:r>
            <a:endParaRPr sz="1000" strike="noStrike">
              <a:solidFill>
                <a:schemeClr val="dk1"/>
              </a:solidFill>
              <a:latin typeface="Catamaran"/>
              <a:ea typeface="Catamaran"/>
              <a:cs typeface="Catamaran"/>
              <a:sym typeface="Catamaran"/>
            </a:endParaRPr>
          </a:p>
          <a:p>
            <a:pPr indent="-324000" lvl="0" marL="432000" marR="0" rtl="0" algn="l">
              <a:lnSpc>
                <a:spcPct val="115000"/>
              </a:lnSpc>
              <a:spcBef>
                <a:spcPts val="850"/>
              </a:spcBef>
              <a:spcAft>
                <a:spcPts val="0"/>
              </a:spcAft>
              <a:buClr>
                <a:srgbClr val="000000"/>
              </a:buClr>
              <a:buSzPts val="495"/>
              <a:buFont typeface="Noto Sans Symbols"/>
              <a:buChar char="●"/>
            </a:pPr>
            <a:r>
              <a:rPr b="1" lang="en-US" sz="1100" strike="noStrike">
                <a:solidFill>
                  <a:srgbClr val="000000"/>
                </a:solidFill>
                <a:latin typeface="Catamaran"/>
                <a:ea typeface="Catamaran"/>
                <a:cs typeface="Catamaran"/>
                <a:sym typeface="Catamaran"/>
              </a:rPr>
              <a:t>“</a:t>
            </a:r>
            <a:r>
              <a:rPr b="1" lang="en-US" sz="1100">
                <a:latin typeface="Catamaran"/>
                <a:ea typeface="Catamaran"/>
                <a:cs typeface="Catamaran"/>
                <a:sym typeface="Catamaran"/>
              </a:rPr>
              <a:t>Unconstrained Positive Data</a:t>
            </a:r>
            <a:r>
              <a:rPr b="1" lang="en-US" sz="1100" strike="noStrike">
                <a:solidFill>
                  <a:srgbClr val="000000"/>
                </a:solidFill>
                <a:latin typeface="Catamaran"/>
                <a:ea typeface="Catamaran"/>
                <a:cs typeface="Catamaran"/>
                <a:sym typeface="Catamaran"/>
              </a:rPr>
              <a:t>”</a:t>
            </a:r>
            <a:r>
              <a:rPr b="1" lang="en-US" sz="1100">
                <a:latin typeface="Catamaran"/>
                <a:ea typeface="Catamaran"/>
                <a:cs typeface="Catamaran"/>
                <a:sym typeface="Catamaran"/>
              </a:rPr>
              <a:t> </a:t>
            </a:r>
            <a:r>
              <a:rPr b="1" lang="en-US" sz="1100" strike="noStrike">
                <a:solidFill>
                  <a:srgbClr val="000000"/>
                </a:solidFill>
                <a:latin typeface="Catamaran"/>
                <a:ea typeface="Catamaran"/>
                <a:cs typeface="Catamaran"/>
                <a:sym typeface="Catamaran"/>
              </a:rPr>
              <a:t>→</a:t>
            </a:r>
            <a:r>
              <a:rPr b="1" lang="en-US" sz="1100">
                <a:latin typeface="Catamaran"/>
                <a:ea typeface="Catamaran"/>
                <a:cs typeface="Catamaran"/>
                <a:sym typeface="Catamaran"/>
              </a:rPr>
              <a:t> </a:t>
            </a:r>
            <a:r>
              <a:rPr lang="en-US" sz="1100">
                <a:solidFill>
                  <a:schemeClr val="dk1"/>
                </a:solidFill>
                <a:highlight>
                  <a:srgbClr val="FFFFFF"/>
                </a:highlight>
                <a:latin typeface="Catamaran"/>
                <a:ea typeface="Catamaran"/>
                <a:cs typeface="Catamaran"/>
                <a:sym typeface="Catamaran"/>
              </a:rPr>
              <a:t>Only positive values</a:t>
            </a:r>
            <a:r>
              <a:rPr b="1" lang="en-US" sz="1100">
                <a:solidFill>
                  <a:schemeClr val="dk1"/>
                </a:solidFill>
                <a:latin typeface="Catamaran"/>
                <a:ea typeface="Catamaran"/>
                <a:cs typeface="Catamaran"/>
                <a:sym typeface="Catamaran"/>
              </a:rPr>
              <a:t> </a:t>
            </a:r>
            <a:r>
              <a:rPr b="1" lang="en-US" sz="1100">
                <a:solidFill>
                  <a:schemeClr val="dk1"/>
                </a:solidFill>
                <a:latin typeface="Catamaran"/>
                <a:ea typeface="Catamaran"/>
                <a:cs typeface="Catamaran"/>
                <a:sym typeface="Catamaran"/>
              </a:rPr>
              <a:t>→ </a:t>
            </a:r>
            <a:r>
              <a:rPr lang="en-US" sz="1100">
                <a:solidFill>
                  <a:schemeClr val="dk1"/>
                </a:solidFill>
                <a:highlight>
                  <a:srgbClr val="FFFFFF"/>
                </a:highlight>
                <a:latin typeface="Catamaran"/>
                <a:ea typeface="Catamaran"/>
                <a:cs typeface="Catamaran"/>
                <a:sym typeface="Catamaran"/>
              </a:rPr>
              <a:t>File: “</a:t>
            </a:r>
            <a:r>
              <a:rPr i="1" lang="en-US" sz="1100">
                <a:solidFill>
                  <a:srgbClr val="1F2328"/>
                </a:solidFill>
                <a:latin typeface="Catamaran"/>
                <a:ea typeface="Catamaran"/>
                <a:cs typeface="Catamaran"/>
                <a:sym typeface="Catamaran"/>
              </a:rPr>
              <a:t>dati_caso2_vini.csv</a:t>
            </a:r>
            <a:r>
              <a:rPr lang="en-US" sz="1100">
                <a:solidFill>
                  <a:srgbClr val="1F2328"/>
                </a:solidFill>
                <a:latin typeface="Catamaran"/>
                <a:ea typeface="Catamaran"/>
                <a:cs typeface="Catamaran"/>
                <a:sym typeface="Catamaran"/>
              </a:rPr>
              <a:t>”, </a:t>
            </a:r>
            <a:r>
              <a:rPr b="1" lang="en-US" sz="1100">
                <a:solidFill>
                  <a:srgbClr val="1F2328"/>
                </a:solidFill>
                <a:latin typeface="Catamaran"/>
                <a:ea typeface="Catamaran"/>
                <a:cs typeface="Catamaran"/>
                <a:sym typeface="Catamaran"/>
              </a:rPr>
              <a:t>(RadViz not recommended</a:t>
            </a:r>
            <a:r>
              <a:rPr lang="en-US" sz="1100">
                <a:solidFill>
                  <a:srgbClr val="1F2328"/>
                </a:solidFill>
                <a:latin typeface="Catamaran"/>
                <a:ea typeface="Catamaran"/>
                <a:cs typeface="Catamaran"/>
                <a:sym typeface="Catamaran"/>
              </a:rPr>
              <a:t>)</a:t>
            </a:r>
            <a:endParaRPr sz="1100" strike="noStrike">
              <a:solidFill>
                <a:schemeClr val="dk1"/>
              </a:solidFill>
              <a:latin typeface="Catamaran"/>
              <a:ea typeface="Catamaran"/>
              <a:cs typeface="Catamaran"/>
              <a:sym typeface="Catamaran"/>
            </a:endParaRPr>
          </a:p>
          <a:p>
            <a:pPr indent="-323999" lvl="0" marL="431999" marR="0" rtl="0" algn="l">
              <a:lnSpc>
                <a:spcPct val="115000"/>
              </a:lnSpc>
              <a:spcBef>
                <a:spcPts val="850"/>
              </a:spcBef>
              <a:spcAft>
                <a:spcPts val="0"/>
              </a:spcAft>
              <a:buClr>
                <a:srgbClr val="000000"/>
              </a:buClr>
              <a:buSzPts val="495"/>
              <a:buFont typeface="Noto Sans Symbols"/>
              <a:buChar char="●"/>
            </a:pPr>
            <a:r>
              <a:rPr b="1" lang="en-US" sz="1100" strike="noStrike">
                <a:solidFill>
                  <a:srgbClr val="000000"/>
                </a:solidFill>
                <a:latin typeface="Catamaran"/>
                <a:ea typeface="Catamaran"/>
                <a:cs typeface="Catamaran"/>
                <a:sym typeface="Catamaran"/>
              </a:rPr>
              <a:t>“</a:t>
            </a:r>
            <a:r>
              <a:rPr b="1" lang="en-US" sz="1100">
                <a:latin typeface="Catamaran"/>
                <a:ea typeface="Catamaran"/>
                <a:cs typeface="Catamaran"/>
                <a:sym typeface="Catamaran"/>
              </a:rPr>
              <a:t>Fixed Active Domains</a:t>
            </a:r>
            <a:r>
              <a:rPr b="1" lang="en-US" sz="1100" strike="noStrike">
                <a:solidFill>
                  <a:srgbClr val="000000"/>
                </a:solidFill>
                <a:latin typeface="Catamaran"/>
                <a:ea typeface="Catamaran"/>
                <a:cs typeface="Catamaran"/>
                <a:sym typeface="Catamaran"/>
              </a:rPr>
              <a:t>”</a:t>
            </a:r>
            <a:r>
              <a:rPr b="1" lang="en-US" sz="1100">
                <a:latin typeface="Catamaran"/>
                <a:ea typeface="Catamaran"/>
                <a:cs typeface="Catamaran"/>
                <a:sym typeface="Catamaran"/>
              </a:rPr>
              <a:t> </a:t>
            </a:r>
            <a:r>
              <a:rPr b="1" lang="en-US" sz="1100" strike="noStrike">
                <a:solidFill>
                  <a:srgbClr val="000000"/>
                </a:solidFill>
                <a:latin typeface="Catamaran"/>
                <a:ea typeface="Catamaran"/>
                <a:cs typeface="Catamaran"/>
                <a:sym typeface="Catamaran"/>
              </a:rPr>
              <a:t>→</a:t>
            </a:r>
            <a:r>
              <a:rPr b="1" lang="en-US" sz="1100">
                <a:latin typeface="Catamaran"/>
                <a:ea typeface="Catamaran"/>
                <a:cs typeface="Catamaran"/>
                <a:sym typeface="Catamaran"/>
              </a:rPr>
              <a:t> </a:t>
            </a:r>
            <a:r>
              <a:rPr lang="en-US" sz="1100">
                <a:solidFill>
                  <a:schemeClr val="dk1"/>
                </a:solidFill>
                <a:highlight>
                  <a:srgbClr val="FFFFFF"/>
                </a:highlight>
                <a:latin typeface="Catamaran"/>
                <a:ea typeface="Catamaran"/>
                <a:cs typeface="Catamaran"/>
                <a:sym typeface="Catamaran"/>
              </a:rPr>
              <a:t>Predefined ranges (e.g., SAT 400-1600)</a:t>
            </a:r>
            <a:r>
              <a:rPr b="1" lang="en-US" sz="1100">
                <a:solidFill>
                  <a:schemeClr val="dk1"/>
                </a:solidFill>
                <a:latin typeface="Catamaran"/>
                <a:ea typeface="Catamaran"/>
                <a:cs typeface="Catamaran"/>
                <a:sym typeface="Catamaran"/>
              </a:rPr>
              <a:t> </a:t>
            </a:r>
            <a:r>
              <a:rPr b="1" lang="en-US" sz="1100">
                <a:solidFill>
                  <a:schemeClr val="dk1"/>
                </a:solidFill>
                <a:latin typeface="Catamaran"/>
                <a:ea typeface="Catamaran"/>
                <a:cs typeface="Catamaran"/>
                <a:sym typeface="Catamaran"/>
              </a:rPr>
              <a:t>→ </a:t>
            </a:r>
            <a:r>
              <a:rPr lang="en-US" sz="1100">
                <a:solidFill>
                  <a:schemeClr val="dk1"/>
                </a:solidFill>
                <a:latin typeface="Catamaran"/>
                <a:ea typeface="Catamaran"/>
                <a:cs typeface="Catamaran"/>
                <a:sym typeface="Catamaran"/>
              </a:rPr>
              <a:t>File: </a:t>
            </a:r>
            <a:r>
              <a:rPr lang="en-US" sz="1100">
                <a:solidFill>
                  <a:srgbClr val="1F2328"/>
                </a:solidFill>
                <a:latin typeface="Catamaran"/>
                <a:ea typeface="Catamaran"/>
                <a:cs typeface="Catamaran"/>
                <a:sym typeface="Catamaran"/>
              </a:rPr>
              <a:t>“</a:t>
            </a:r>
            <a:r>
              <a:rPr i="1" lang="en-US" sz="1100">
                <a:solidFill>
                  <a:srgbClr val="1F2328"/>
                </a:solidFill>
                <a:latin typeface="Catamaran"/>
                <a:ea typeface="Catamaran"/>
                <a:cs typeface="Catamaran"/>
                <a:sym typeface="Catamaran"/>
              </a:rPr>
              <a:t>dati_caso3_specifiche_auto.csv</a:t>
            </a:r>
            <a:r>
              <a:rPr lang="en-US" sz="1100">
                <a:solidFill>
                  <a:srgbClr val="1F2328"/>
                </a:solidFill>
                <a:latin typeface="Catamaran"/>
                <a:ea typeface="Catamaran"/>
                <a:cs typeface="Catamaran"/>
                <a:sym typeface="Catamaran"/>
              </a:rPr>
              <a:t>” </a:t>
            </a:r>
            <a:r>
              <a:rPr b="1" lang="en-US" sz="1100">
                <a:solidFill>
                  <a:schemeClr val="dk1"/>
                </a:solidFill>
                <a:latin typeface="Catamaran"/>
                <a:ea typeface="Catamaran"/>
                <a:cs typeface="Catamaran"/>
                <a:sym typeface="Catamaran"/>
              </a:rPr>
              <a:t> </a:t>
            </a:r>
            <a:r>
              <a:rPr lang="en-US" sz="1100">
                <a:solidFill>
                  <a:srgbClr val="1F2328"/>
                </a:solidFill>
                <a:latin typeface="Catamaran"/>
                <a:ea typeface="Catamaran"/>
                <a:cs typeface="Catamaran"/>
                <a:sym typeface="Catamaran"/>
              </a:rPr>
              <a:t>(</a:t>
            </a:r>
            <a:r>
              <a:rPr b="1" lang="en-US" sz="1100">
                <a:solidFill>
                  <a:srgbClr val="1F2328"/>
                </a:solidFill>
                <a:latin typeface="Catamaran"/>
                <a:ea typeface="Catamaran"/>
                <a:cs typeface="Catamaran"/>
                <a:sym typeface="Catamaran"/>
              </a:rPr>
              <a:t>RadViz has</a:t>
            </a:r>
            <a:r>
              <a:rPr lang="en-US" sz="1100">
                <a:solidFill>
                  <a:srgbClr val="1F2328"/>
                </a:solidFill>
                <a:latin typeface="Catamaran"/>
                <a:ea typeface="Catamaran"/>
                <a:cs typeface="Catamaran"/>
                <a:sym typeface="Catamaran"/>
              </a:rPr>
              <a:t> </a:t>
            </a:r>
            <a:r>
              <a:rPr b="1" lang="en-US" sz="1100">
                <a:solidFill>
                  <a:srgbClr val="1F2328"/>
                </a:solidFill>
                <a:latin typeface="Catamaran"/>
                <a:ea typeface="Catamaran"/>
                <a:cs typeface="Catamaran"/>
                <a:sym typeface="Catamaran"/>
              </a:rPr>
              <a:t>limited usefulness</a:t>
            </a:r>
            <a:r>
              <a:rPr lang="en-US" sz="1100">
                <a:solidFill>
                  <a:srgbClr val="1F2328"/>
                </a:solidFill>
                <a:latin typeface="Catamaran"/>
                <a:ea typeface="Catamaran"/>
                <a:cs typeface="Catamaran"/>
                <a:sym typeface="Catamaran"/>
              </a:rPr>
              <a:t>)</a:t>
            </a:r>
            <a:endParaRPr sz="1100">
              <a:solidFill>
                <a:schemeClr val="dk1"/>
              </a:solidFill>
              <a:latin typeface="Catamaran"/>
              <a:ea typeface="Catamaran"/>
              <a:cs typeface="Catamaran"/>
              <a:sym typeface="Catamaran"/>
            </a:endParaRPr>
          </a:p>
          <a:p>
            <a:pPr indent="-323999" lvl="0" marL="431999" marR="0" rtl="0" algn="l">
              <a:lnSpc>
                <a:spcPct val="115000"/>
              </a:lnSpc>
              <a:spcBef>
                <a:spcPts val="850"/>
              </a:spcBef>
              <a:spcAft>
                <a:spcPts val="0"/>
              </a:spcAft>
              <a:buClr>
                <a:srgbClr val="000000"/>
              </a:buClr>
              <a:buSzPts val="495"/>
              <a:buFont typeface="Noto Sans Symbols"/>
              <a:buChar char="●"/>
            </a:pPr>
            <a:r>
              <a:rPr b="1" lang="en-US" sz="1100">
                <a:solidFill>
                  <a:schemeClr val="dk1"/>
                </a:solidFill>
                <a:latin typeface="Catamaran"/>
                <a:ea typeface="Catamaran"/>
                <a:cs typeface="Catamaran"/>
                <a:sym typeface="Catamaran"/>
              </a:rPr>
              <a:t>“</a:t>
            </a:r>
            <a:r>
              <a:rPr b="1" lang="en-US" sz="1100">
                <a:solidFill>
                  <a:schemeClr val="dk1"/>
                </a:solidFill>
                <a:latin typeface="Catamaran"/>
                <a:ea typeface="Catamaran"/>
                <a:cs typeface="Catamaran"/>
                <a:sym typeface="Catamaran"/>
              </a:rPr>
              <a:t>Fixed &amp; Common Active Domains” → </a:t>
            </a:r>
            <a:r>
              <a:rPr lang="en-US" sz="1100">
                <a:solidFill>
                  <a:schemeClr val="dk1"/>
                </a:solidFill>
                <a:highlight>
                  <a:srgbClr val="FFFFFF"/>
                </a:highlight>
                <a:latin typeface="Catamaran"/>
                <a:ea typeface="Catamaran"/>
                <a:cs typeface="Catamaran"/>
                <a:sym typeface="Catamaran"/>
              </a:rPr>
              <a:t>Same scale (e.g., 18-30)</a:t>
            </a:r>
            <a:r>
              <a:rPr b="1" lang="en-US" sz="1100">
                <a:solidFill>
                  <a:schemeClr val="dk1"/>
                </a:solidFill>
                <a:latin typeface="Catamaran"/>
                <a:ea typeface="Catamaran"/>
                <a:cs typeface="Catamaran"/>
                <a:sym typeface="Catamaran"/>
              </a:rPr>
              <a:t> → </a:t>
            </a:r>
            <a:r>
              <a:rPr lang="en-US" sz="1100">
                <a:solidFill>
                  <a:schemeClr val="dk1"/>
                </a:solidFill>
                <a:latin typeface="Catamaran"/>
                <a:ea typeface="Catamaran"/>
                <a:cs typeface="Catamaran"/>
                <a:sym typeface="Catamaran"/>
              </a:rPr>
              <a:t>File: “</a:t>
            </a:r>
            <a:r>
              <a:rPr i="1" lang="en-US" sz="1100">
                <a:solidFill>
                  <a:schemeClr val="dk1"/>
                </a:solidFill>
                <a:latin typeface="Catamaran"/>
                <a:ea typeface="Catamaran"/>
                <a:cs typeface="Catamaran"/>
                <a:sym typeface="Catamaran"/>
              </a:rPr>
              <a:t>dati_caso</a:t>
            </a:r>
            <a:r>
              <a:rPr i="1" lang="en-US" sz="1100">
                <a:solidFill>
                  <a:srgbClr val="1F2328"/>
                </a:solidFill>
                <a:latin typeface="Catamaran"/>
                <a:ea typeface="Catamaran"/>
                <a:cs typeface="Catamaran"/>
                <a:sym typeface="Catamaran"/>
              </a:rPr>
              <a:t>4_voti_universitari.csv</a:t>
            </a:r>
            <a:r>
              <a:rPr lang="en-US" sz="1100">
                <a:solidFill>
                  <a:srgbClr val="1F2328"/>
                </a:solidFill>
                <a:latin typeface="Catamaran"/>
                <a:ea typeface="Catamaran"/>
                <a:cs typeface="Catamaran"/>
                <a:sym typeface="Catamaran"/>
              </a:rPr>
              <a:t>” (</a:t>
            </a:r>
            <a:r>
              <a:rPr b="1" lang="en-US" sz="1100">
                <a:solidFill>
                  <a:srgbClr val="1F2328"/>
                </a:solidFill>
                <a:latin typeface="Catamaran"/>
                <a:ea typeface="Catamaran"/>
                <a:cs typeface="Catamaran"/>
                <a:sym typeface="Catamaran"/>
              </a:rPr>
              <a:t>RadViz is useful</a:t>
            </a:r>
            <a:r>
              <a:rPr lang="en-US" sz="1100">
                <a:solidFill>
                  <a:srgbClr val="1F2328"/>
                </a:solidFill>
                <a:latin typeface="Catamaran"/>
                <a:ea typeface="Catamaran"/>
                <a:cs typeface="Catamaran"/>
                <a:sym typeface="Catamaran"/>
              </a:rPr>
              <a:t>)</a:t>
            </a:r>
            <a:endParaRPr sz="1100">
              <a:solidFill>
                <a:schemeClr val="dk1"/>
              </a:solidFill>
              <a:latin typeface="Catamaran"/>
              <a:ea typeface="Catamaran"/>
              <a:cs typeface="Catamaran"/>
              <a:sym typeface="Catamaran"/>
            </a:endParaRPr>
          </a:p>
          <a:p>
            <a:pPr indent="-323999" lvl="0" marL="431999" marR="0" rtl="0" algn="l">
              <a:lnSpc>
                <a:spcPct val="115000"/>
              </a:lnSpc>
              <a:spcBef>
                <a:spcPts val="850"/>
              </a:spcBef>
              <a:spcAft>
                <a:spcPts val="0"/>
              </a:spcAft>
              <a:buClr>
                <a:srgbClr val="000000"/>
              </a:buClr>
              <a:buSzPts val="495"/>
              <a:buFont typeface="Noto Sans Symbols"/>
              <a:buChar char="●"/>
            </a:pPr>
            <a:r>
              <a:rPr b="1" lang="en-US" sz="1100">
                <a:latin typeface="Catamaran"/>
                <a:ea typeface="Catamaran"/>
                <a:cs typeface="Catamaran"/>
                <a:sym typeface="Catamaran"/>
              </a:rPr>
              <a:t>“</a:t>
            </a:r>
            <a:r>
              <a:rPr b="1" lang="en-US" sz="1100">
                <a:solidFill>
                  <a:schemeClr val="dk1"/>
                </a:solidFill>
                <a:latin typeface="Catamaran"/>
                <a:ea typeface="Catamaran"/>
                <a:cs typeface="Catamaran"/>
                <a:sym typeface="Catamaran"/>
              </a:rPr>
              <a:t>[0,1]</a:t>
            </a:r>
            <a:r>
              <a:rPr b="1" lang="en-US" sz="1100">
                <a:solidFill>
                  <a:schemeClr val="dk1"/>
                </a:solidFill>
                <a:latin typeface="Catamaran"/>
                <a:ea typeface="Catamaran"/>
                <a:cs typeface="Catamaran"/>
                <a:sym typeface="Catamaran"/>
              </a:rPr>
              <a:t> Domain Data” → </a:t>
            </a:r>
            <a:r>
              <a:rPr lang="en-US" sz="1100">
                <a:solidFill>
                  <a:schemeClr val="dk1"/>
                </a:solidFill>
                <a:highlight>
                  <a:srgbClr val="FFFFFF"/>
                </a:highlight>
                <a:latin typeface="Catamaran"/>
                <a:ea typeface="Catamaran"/>
                <a:cs typeface="Catamaran"/>
                <a:sym typeface="Catamaran"/>
              </a:rPr>
              <a:t>Pre-normalized (e.g., percentages)</a:t>
            </a:r>
            <a:r>
              <a:rPr b="1" lang="en-US" sz="1100">
                <a:solidFill>
                  <a:schemeClr val="dk1"/>
                </a:solidFill>
                <a:latin typeface="Catamaran"/>
                <a:ea typeface="Catamaran"/>
                <a:cs typeface="Catamaran"/>
                <a:sym typeface="Catamaran"/>
              </a:rPr>
              <a:t> → </a:t>
            </a:r>
            <a:r>
              <a:rPr lang="en-US" sz="1100">
                <a:solidFill>
                  <a:schemeClr val="dk1"/>
                </a:solidFill>
                <a:latin typeface="Catamaran"/>
                <a:ea typeface="Catamaran"/>
                <a:cs typeface="Catamaran"/>
                <a:sym typeface="Catamaran"/>
              </a:rPr>
              <a:t>File: “</a:t>
            </a:r>
            <a:r>
              <a:rPr i="1" lang="en-US" sz="1100">
                <a:solidFill>
                  <a:schemeClr val="dk1"/>
                </a:solidFill>
                <a:latin typeface="Catamaran"/>
                <a:ea typeface="Catamaran"/>
                <a:cs typeface="Catamaran"/>
                <a:sym typeface="Catamaran"/>
              </a:rPr>
              <a:t>dati_caso</a:t>
            </a:r>
            <a:r>
              <a:rPr i="1" lang="en-US" sz="1100">
                <a:solidFill>
                  <a:srgbClr val="1F2328"/>
                </a:solidFill>
                <a:latin typeface="Catamaran"/>
                <a:ea typeface="Catamaran"/>
                <a:cs typeface="Catamaran"/>
                <a:sym typeface="Catamaran"/>
              </a:rPr>
              <a:t>5_salute_ambientale.csv</a:t>
            </a:r>
            <a:r>
              <a:rPr lang="en-US" sz="1100">
                <a:solidFill>
                  <a:srgbClr val="1F2328"/>
                </a:solidFill>
                <a:latin typeface="Catamaran"/>
                <a:ea typeface="Catamaran"/>
                <a:cs typeface="Catamaran"/>
                <a:sym typeface="Catamaran"/>
              </a:rPr>
              <a:t>” (</a:t>
            </a:r>
            <a:r>
              <a:rPr b="1" lang="en-US" sz="1100">
                <a:solidFill>
                  <a:srgbClr val="1F2328"/>
                </a:solidFill>
                <a:latin typeface="Catamaran"/>
                <a:ea typeface="Catamaran"/>
                <a:cs typeface="Catamaran"/>
                <a:sym typeface="Catamaran"/>
              </a:rPr>
              <a:t>Radviz is an excellent tool</a:t>
            </a:r>
            <a:r>
              <a:rPr lang="en-US" sz="1100">
                <a:solidFill>
                  <a:srgbClr val="1F2328"/>
                </a:solidFill>
                <a:latin typeface="Catamaran"/>
                <a:ea typeface="Catamaran"/>
                <a:cs typeface="Catamaran"/>
                <a:sym typeface="Catamaran"/>
              </a:rPr>
              <a:t>)</a:t>
            </a:r>
            <a:endParaRPr sz="1100">
              <a:solidFill>
                <a:schemeClr val="dk1"/>
              </a:solidFill>
              <a:latin typeface="Catamaran"/>
              <a:ea typeface="Catamaran"/>
              <a:cs typeface="Catamaran"/>
              <a:sym typeface="Catamaran"/>
            </a:endParaRPr>
          </a:p>
          <a:p>
            <a:pPr indent="-323999" lvl="0" marL="431999" marR="0" rtl="0" algn="l">
              <a:lnSpc>
                <a:spcPct val="115000"/>
              </a:lnSpc>
              <a:spcBef>
                <a:spcPts val="850"/>
              </a:spcBef>
              <a:spcAft>
                <a:spcPts val="0"/>
              </a:spcAft>
              <a:buClr>
                <a:srgbClr val="000000"/>
              </a:buClr>
              <a:buSzPts val="495"/>
              <a:buFont typeface="Noto Sans Symbols"/>
              <a:buChar char="●"/>
            </a:pPr>
            <a:r>
              <a:rPr b="1" lang="en-US" sz="1100">
                <a:latin typeface="Catamaran"/>
                <a:ea typeface="Catamaran"/>
                <a:cs typeface="Catamaran"/>
                <a:sym typeface="Catamaran"/>
              </a:rPr>
              <a:t>“</a:t>
            </a:r>
            <a:r>
              <a:rPr b="1" lang="en-US" sz="1100">
                <a:solidFill>
                  <a:schemeClr val="dk1"/>
                </a:solidFill>
                <a:latin typeface="Catamaran"/>
                <a:ea typeface="Catamaran"/>
                <a:cs typeface="Catamaran"/>
                <a:sym typeface="Catamaran"/>
              </a:rPr>
              <a:t>Partition Data” → </a:t>
            </a:r>
            <a:r>
              <a:rPr lang="en-US" sz="1100">
                <a:solidFill>
                  <a:schemeClr val="dk1"/>
                </a:solidFill>
                <a:highlight>
                  <a:srgbClr val="FFFFFF"/>
                </a:highlight>
                <a:latin typeface="Catamaran"/>
                <a:ea typeface="Catamaran"/>
                <a:cs typeface="Catamaran"/>
                <a:sym typeface="Catamaran"/>
              </a:rPr>
              <a:t>Sums to 1 (100%)</a:t>
            </a:r>
            <a:r>
              <a:rPr b="1" lang="en-US" sz="1100">
                <a:solidFill>
                  <a:schemeClr val="dk1"/>
                </a:solidFill>
                <a:latin typeface="Catamaran"/>
                <a:ea typeface="Catamaran"/>
                <a:cs typeface="Catamaran"/>
                <a:sym typeface="Catamaran"/>
              </a:rPr>
              <a:t> → </a:t>
            </a:r>
            <a:r>
              <a:rPr lang="en-US" sz="1100">
                <a:solidFill>
                  <a:schemeClr val="dk1"/>
                </a:solidFill>
                <a:latin typeface="Catamaran"/>
                <a:ea typeface="Catamaran"/>
                <a:cs typeface="Catamaran"/>
                <a:sym typeface="Catamaran"/>
              </a:rPr>
              <a:t>File: “</a:t>
            </a:r>
            <a:r>
              <a:rPr i="1" lang="en-US" sz="1100">
                <a:solidFill>
                  <a:schemeClr val="dk1"/>
                </a:solidFill>
                <a:latin typeface="Catamaran"/>
                <a:ea typeface="Catamaran"/>
                <a:cs typeface="Catamaran"/>
                <a:sym typeface="Catamaran"/>
              </a:rPr>
              <a:t>dati_caso</a:t>
            </a:r>
            <a:r>
              <a:rPr i="1" lang="en-US" sz="1100">
                <a:solidFill>
                  <a:srgbClr val="1F2328"/>
                </a:solidFill>
                <a:latin typeface="Catamaran"/>
                <a:ea typeface="Catamaran"/>
                <a:cs typeface="Catamaran"/>
                <a:sym typeface="Catamaran"/>
              </a:rPr>
              <a:t>6_elezioni.csv</a:t>
            </a:r>
            <a:r>
              <a:rPr lang="en-US" sz="1100">
                <a:solidFill>
                  <a:srgbClr val="1F2328"/>
                </a:solidFill>
                <a:latin typeface="Catamaran"/>
                <a:ea typeface="Catamaran"/>
                <a:cs typeface="Catamaran"/>
                <a:sym typeface="Catamaran"/>
              </a:rPr>
              <a:t>” (</a:t>
            </a:r>
            <a:r>
              <a:rPr b="1" lang="en-US" sz="1100">
                <a:solidFill>
                  <a:srgbClr val="1F2328"/>
                </a:solidFill>
                <a:latin typeface="Catamaran"/>
                <a:ea typeface="Catamaran"/>
                <a:cs typeface="Catamaran"/>
                <a:sym typeface="Catamaran"/>
              </a:rPr>
              <a:t>RadViz is an ideal tool</a:t>
            </a:r>
            <a:r>
              <a:rPr lang="en-US" sz="1100">
                <a:solidFill>
                  <a:srgbClr val="1F2328"/>
                </a:solidFill>
                <a:latin typeface="Catamaran"/>
                <a:ea typeface="Catamaran"/>
                <a:cs typeface="Catamaran"/>
                <a:sym typeface="Catamaran"/>
              </a:rPr>
              <a:t>)</a:t>
            </a:r>
            <a:endParaRPr sz="1100">
              <a:solidFill>
                <a:schemeClr val="dk1"/>
              </a:solidFill>
              <a:latin typeface="Catamaran"/>
              <a:ea typeface="Catamaran"/>
              <a:cs typeface="Catamaran"/>
              <a:sym typeface="Catamaran"/>
            </a:endParaRPr>
          </a:p>
          <a:p>
            <a:pPr indent="0" lvl="0" marL="457200" marR="0" rtl="0" algn="l">
              <a:lnSpc>
                <a:spcPct val="115000"/>
              </a:lnSpc>
              <a:spcBef>
                <a:spcPts val="850"/>
              </a:spcBef>
              <a:spcAft>
                <a:spcPts val="0"/>
              </a:spcAft>
              <a:buNone/>
            </a:pPr>
            <a:r>
              <a:t/>
            </a:r>
            <a:endParaRPr sz="1100">
              <a:latin typeface="Catamaran"/>
              <a:ea typeface="Catamaran"/>
              <a:cs typeface="Catamaran"/>
              <a:sym typeface="Catamaran"/>
            </a:endParaRPr>
          </a:p>
          <a:p>
            <a:pPr indent="0" lvl="0" marL="457200" marR="0" rtl="0" algn="l">
              <a:lnSpc>
                <a:spcPct val="115000"/>
              </a:lnSpc>
              <a:spcBef>
                <a:spcPts val="850"/>
              </a:spcBef>
              <a:spcAft>
                <a:spcPts val="0"/>
              </a:spcAft>
              <a:buNone/>
            </a:pPr>
            <a:r>
              <a:t/>
            </a:r>
            <a:endParaRPr sz="1100">
              <a:latin typeface="Catamaran"/>
              <a:ea typeface="Catamaran"/>
              <a:cs typeface="Catamaran"/>
              <a:sym typeface="Catamar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5"/>
          <p:cNvSpPr txBox="1"/>
          <p:nvPr/>
        </p:nvSpPr>
        <p:spPr>
          <a:xfrm>
            <a:off x="720000" y="72000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200" strike="noStrike">
                <a:solidFill>
                  <a:srgbClr val="BA131A"/>
                </a:solidFill>
                <a:latin typeface="Catamaran"/>
                <a:ea typeface="Catamaran"/>
                <a:cs typeface="Catamaran"/>
                <a:sym typeface="Catamaran"/>
              </a:rPr>
              <a:t>Visualizations</a:t>
            </a:r>
            <a:endParaRPr b="0" sz="2200" strike="noStrike">
              <a:solidFill>
                <a:srgbClr val="000000"/>
              </a:solidFill>
              <a:latin typeface="Arial"/>
              <a:ea typeface="Arial"/>
              <a:cs typeface="Arial"/>
              <a:sym typeface="Arial"/>
            </a:endParaRPr>
          </a:p>
        </p:txBody>
      </p:sp>
      <p:sp>
        <p:nvSpPr>
          <p:cNvPr id="233" name="Google Shape;233;p45"/>
          <p:cNvSpPr txBox="1"/>
          <p:nvPr/>
        </p:nvSpPr>
        <p:spPr>
          <a:xfrm>
            <a:off x="735480" y="1051200"/>
            <a:ext cx="7688520" cy="4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1" lang="en-US" sz="1400" strike="noStrike">
                <a:solidFill>
                  <a:srgbClr val="595959"/>
                </a:solidFill>
                <a:latin typeface="Catamaran"/>
                <a:ea typeface="Catamaran"/>
                <a:cs typeface="Catamaran"/>
                <a:sym typeface="Catamaran"/>
              </a:rPr>
              <a:t>Complete Dashboard</a:t>
            </a:r>
            <a:endParaRPr b="0" sz="1400" strike="noStrike">
              <a:solidFill>
                <a:srgbClr val="000000"/>
              </a:solidFill>
              <a:latin typeface="Arial"/>
              <a:ea typeface="Arial"/>
              <a:cs typeface="Arial"/>
              <a:sym typeface="Arial"/>
            </a:endParaRPr>
          </a:p>
        </p:txBody>
      </p:sp>
      <p:sp>
        <p:nvSpPr>
          <p:cNvPr id="234" name="Google Shape;234;p45"/>
          <p:cNvSpPr txBox="1"/>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lang="en-US" sz="1000" strike="noStrike">
                <a:solidFill>
                  <a:srgbClr val="595959"/>
                </a:solidFill>
                <a:latin typeface="Catamaran"/>
                <a:ea typeface="Catamaran"/>
                <a:cs typeface="Catamaran"/>
                <a:sym typeface="Catamaran"/>
              </a:rPr>
              <a:t>‹#›</a:t>
            </a:fld>
            <a:endParaRPr b="0" sz="1000" strike="noStrike">
              <a:latin typeface="Times New Roman"/>
              <a:ea typeface="Times New Roman"/>
              <a:cs typeface="Times New Roman"/>
              <a:sym typeface="Times New Roman"/>
            </a:endParaRPr>
          </a:p>
        </p:txBody>
      </p:sp>
      <p:pic>
        <p:nvPicPr>
          <p:cNvPr id="235" name="Google Shape;235;p45" title="Foto Dashboard.jpg"/>
          <p:cNvPicPr preferRelativeResize="0"/>
          <p:nvPr/>
        </p:nvPicPr>
        <p:blipFill>
          <a:blip r:embed="rId3">
            <a:alphaModFix/>
          </a:blip>
          <a:stretch>
            <a:fillRect/>
          </a:stretch>
        </p:blipFill>
        <p:spPr>
          <a:xfrm>
            <a:off x="1287825" y="1512000"/>
            <a:ext cx="6698001" cy="317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6"/>
          <p:cNvSpPr txBox="1"/>
          <p:nvPr/>
        </p:nvSpPr>
        <p:spPr>
          <a:xfrm>
            <a:off x="720000" y="72000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200" strike="noStrike">
                <a:solidFill>
                  <a:srgbClr val="BA131A"/>
                </a:solidFill>
                <a:latin typeface="Catamaran"/>
                <a:ea typeface="Catamaran"/>
                <a:cs typeface="Catamaran"/>
                <a:sym typeface="Catamaran"/>
              </a:rPr>
              <a:t>Visualizations</a:t>
            </a:r>
            <a:endParaRPr b="0" sz="2200" strike="noStrike">
              <a:solidFill>
                <a:srgbClr val="000000"/>
              </a:solidFill>
              <a:latin typeface="Arial"/>
              <a:ea typeface="Arial"/>
              <a:cs typeface="Arial"/>
              <a:sym typeface="Arial"/>
            </a:endParaRPr>
          </a:p>
        </p:txBody>
      </p:sp>
      <p:sp>
        <p:nvSpPr>
          <p:cNvPr id="241" name="Google Shape;241;p46"/>
          <p:cNvSpPr txBox="1"/>
          <p:nvPr/>
        </p:nvSpPr>
        <p:spPr>
          <a:xfrm>
            <a:off x="735480" y="1051200"/>
            <a:ext cx="7688520" cy="4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US">
                <a:solidFill>
                  <a:srgbClr val="595959"/>
                </a:solidFill>
                <a:latin typeface="Catamaran"/>
                <a:ea typeface="Catamaran"/>
                <a:cs typeface="Catamaran"/>
                <a:sym typeface="Catamaran"/>
              </a:rPr>
              <a:t>RadViz</a:t>
            </a:r>
            <a:endParaRPr b="0" sz="1400" strike="noStrike">
              <a:solidFill>
                <a:srgbClr val="000000"/>
              </a:solidFill>
              <a:latin typeface="Arial"/>
              <a:ea typeface="Arial"/>
              <a:cs typeface="Arial"/>
              <a:sym typeface="Arial"/>
            </a:endParaRPr>
          </a:p>
        </p:txBody>
      </p:sp>
      <p:sp>
        <p:nvSpPr>
          <p:cNvPr id="242" name="Google Shape;242;p46"/>
          <p:cNvSpPr txBox="1"/>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lang="en-US" sz="1000" strike="noStrike">
                <a:solidFill>
                  <a:srgbClr val="595959"/>
                </a:solidFill>
                <a:latin typeface="Catamaran"/>
                <a:ea typeface="Catamaran"/>
                <a:cs typeface="Catamaran"/>
                <a:sym typeface="Catamaran"/>
              </a:rPr>
              <a:t>‹#›</a:t>
            </a:fld>
            <a:endParaRPr b="0" sz="1000" strike="noStrike">
              <a:latin typeface="Times New Roman"/>
              <a:ea typeface="Times New Roman"/>
              <a:cs typeface="Times New Roman"/>
              <a:sym typeface="Times New Roman"/>
            </a:endParaRPr>
          </a:p>
        </p:txBody>
      </p:sp>
      <p:sp>
        <p:nvSpPr>
          <p:cNvPr id="243" name="Google Shape;243;p46"/>
          <p:cNvSpPr txBox="1"/>
          <p:nvPr/>
        </p:nvSpPr>
        <p:spPr>
          <a:xfrm>
            <a:off x="943125" y="1699950"/>
            <a:ext cx="3994800" cy="2024400"/>
          </a:xfrm>
          <a:prstGeom prst="rect">
            <a:avLst/>
          </a:prstGeom>
          <a:noFill/>
          <a:ln>
            <a:noFill/>
          </a:ln>
        </p:spPr>
        <p:txBody>
          <a:bodyPr anchorCtr="0" anchor="t" bIns="91425" lIns="91425" spcFirstLastPara="1" rIns="91425" wrap="square" tIns="91425">
            <a:noAutofit/>
          </a:bodyPr>
          <a:lstStyle/>
          <a:p>
            <a:pPr indent="-362100" lvl="0" marL="432000" marR="0" rtl="0" algn="l">
              <a:lnSpc>
                <a:spcPct val="115000"/>
              </a:lnSpc>
              <a:spcBef>
                <a:spcPts val="0"/>
              </a:spcBef>
              <a:spcAft>
                <a:spcPts val="0"/>
              </a:spcAft>
              <a:buClr>
                <a:srgbClr val="000000"/>
              </a:buClr>
              <a:buSzPts val="1095"/>
              <a:buFont typeface="Noto Sans Symbols"/>
              <a:buChar char="●"/>
            </a:pPr>
            <a:r>
              <a:rPr lang="en-US" sz="1100">
                <a:latin typeface="Catamaran"/>
                <a:ea typeface="Catamaran"/>
                <a:cs typeface="Catamaran"/>
                <a:sym typeface="Catamaran"/>
              </a:rPr>
              <a:t>Used for visualizing </a:t>
            </a:r>
            <a:r>
              <a:rPr b="1" lang="en-US" sz="1100">
                <a:latin typeface="Catamaran"/>
                <a:ea typeface="Catamaran"/>
                <a:cs typeface="Catamaran"/>
                <a:sym typeface="Catamaran"/>
              </a:rPr>
              <a:t>high-dimensional data</a:t>
            </a:r>
            <a:r>
              <a:rPr lang="en-US" sz="1100">
                <a:latin typeface="Catamaran"/>
                <a:ea typeface="Catamaran"/>
                <a:cs typeface="Catamaran"/>
                <a:sym typeface="Catamaran"/>
              </a:rPr>
              <a:t> in two dimensions</a:t>
            </a:r>
            <a:endParaRPr b="0" sz="1100" strike="noStrike">
              <a:solidFill>
                <a:srgbClr val="000000"/>
              </a:solidFill>
              <a:latin typeface="Arial"/>
              <a:ea typeface="Arial"/>
              <a:cs typeface="Arial"/>
              <a:sym typeface="Arial"/>
            </a:endParaRPr>
          </a:p>
          <a:p>
            <a:pPr indent="-362100" lvl="0" marL="432000" marR="0" rtl="0" algn="l">
              <a:lnSpc>
                <a:spcPct val="115000"/>
              </a:lnSpc>
              <a:spcBef>
                <a:spcPts val="850"/>
              </a:spcBef>
              <a:spcAft>
                <a:spcPts val="0"/>
              </a:spcAft>
              <a:buClr>
                <a:srgbClr val="000000"/>
              </a:buClr>
              <a:buSzPts val="1095"/>
              <a:buFont typeface="Noto Sans Symbols"/>
              <a:buChar char="●"/>
            </a:pPr>
            <a:r>
              <a:rPr lang="en-US" sz="1100">
                <a:latin typeface="Catamaran"/>
                <a:ea typeface="Catamaran"/>
                <a:cs typeface="Catamaran"/>
                <a:sym typeface="Catamaran"/>
              </a:rPr>
              <a:t>Each variable is represented as an </a:t>
            </a:r>
            <a:r>
              <a:rPr b="1" lang="en-US" sz="1100">
                <a:latin typeface="Catamaran"/>
                <a:ea typeface="Catamaran"/>
                <a:cs typeface="Catamaran"/>
                <a:sym typeface="Catamaran"/>
              </a:rPr>
              <a:t>anchor</a:t>
            </a:r>
            <a:r>
              <a:rPr lang="en-US" sz="1100">
                <a:latin typeface="Catamaran"/>
                <a:ea typeface="Catamaran"/>
                <a:cs typeface="Catamaran"/>
                <a:sym typeface="Catamaran"/>
              </a:rPr>
              <a:t> placed evenly around a circle</a:t>
            </a:r>
            <a:endParaRPr b="0" sz="1100" strike="noStrike">
              <a:solidFill>
                <a:srgbClr val="000000"/>
              </a:solidFill>
              <a:latin typeface="Arial"/>
              <a:ea typeface="Arial"/>
              <a:cs typeface="Arial"/>
              <a:sym typeface="Arial"/>
            </a:endParaRPr>
          </a:p>
          <a:p>
            <a:pPr indent="-362100" lvl="0" marL="432000" marR="0" rtl="0" algn="l">
              <a:lnSpc>
                <a:spcPct val="115000"/>
              </a:lnSpc>
              <a:spcBef>
                <a:spcPts val="850"/>
              </a:spcBef>
              <a:spcAft>
                <a:spcPts val="0"/>
              </a:spcAft>
              <a:buClr>
                <a:srgbClr val="000000"/>
              </a:buClr>
              <a:buSzPts val="1095"/>
              <a:buFont typeface="Noto Sans Symbols"/>
              <a:buChar char="●"/>
            </a:pPr>
            <a:r>
              <a:rPr lang="en-US" sz="1100">
                <a:latin typeface="Catamaran"/>
                <a:ea typeface="Catamaran"/>
                <a:cs typeface="Catamaran"/>
                <a:sym typeface="Catamaran"/>
              </a:rPr>
              <a:t>Data points are positioned based on the </a:t>
            </a:r>
            <a:r>
              <a:rPr b="1" lang="en-US" sz="1100">
                <a:latin typeface="Catamaran"/>
                <a:ea typeface="Catamaran"/>
                <a:cs typeface="Catamaran"/>
                <a:sym typeface="Catamaran"/>
              </a:rPr>
              <a:t>relative influence</a:t>
            </a:r>
            <a:r>
              <a:rPr lang="en-US" sz="1100">
                <a:latin typeface="Catamaran"/>
                <a:ea typeface="Catamaran"/>
                <a:cs typeface="Catamaran"/>
                <a:sym typeface="Catamaran"/>
              </a:rPr>
              <a:t> of all variables</a:t>
            </a:r>
            <a:endParaRPr b="0" sz="1100" strike="noStrike">
              <a:solidFill>
                <a:srgbClr val="000000"/>
              </a:solidFill>
              <a:latin typeface="Arial"/>
              <a:ea typeface="Arial"/>
              <a:cs typeface="Arial"/>
              <a:sym typeface="Arial"/>
            </a:endParaRPr>
          </a:p>
          <a:p>
            <a:pPr indent="-362099" lvl="0" marL="431999" marR="0" rtl="0" algn="l">
              <a:lnSpc>
                <a:spcPct val="115000"/>
              </a:lnSpc>
              <a:spcBef>
                <a:spcPts val="850"/>
              </a:spcBef>
              <a:spcAft>
                <a:spcPts val="0"/>
              </a:spcAft>
              <a:buClr>
                <a:srgbClr val="000000"/>
              </a:buClr>
              <a:buSzPts val="1095"/>
              <a:buFont typeface="Noto Sans Symbols"/>
              <a:buChar char="●"/>
            </a:pPr>
            <a:r>
              <a:rPr lang="en-US" sz="1100">
                <a:latin typeface="Catamaran"/>
                <a:ea typeface="Catamaran"/>
                <a:cs typeface="Catamaran"/>
                <a:sym typeface="Catamaran"/>
              </a:rPr>
              <a:t>Helps reveal patterns, clusters, and data spread in a compact view</a:t>
            </a:r>
            <a:endParaRPr b="0" sz="1100" strike="noStrike">
              <a:solidFill>
                <a:srgbClr val="000000"/>
              </a:solidFill>
              <a:latin typeface="Arial"/>
              <a:ea typeface="Arial"/>
              <a:cs typeface="Arial"/>
              <a:sym typeface="Arial"/>
            </a:endParaRPr>
          </a:p>
          <a:p>
            <a:pPr indent="-362099" lvl="0" marL="431999" marR="0" rtl="0" algn="l">
              <a:lnSpc>
                <a:spcPct val="115000"/>
              </a:lnSpc>
              <a:spcBef>
                <a:spcPts val="850"/>
              </a:spcBef>
              <a:spcAft>
                <a:spcPts val="0"/>
              </a:spcAft>
              <a:buClr>
                <a:srgbClr val="000000"/>
              </a:buClr>
              <a:buSzPts val="1095"/>
              <a:buFont typeface="Noto Sans Symbols"/>
              <a:buChar char="●"/>
            </a:pPr>
            <a:r>
              <a:rPr lang="en-US" sz="1100">
                <a:solidFill>
                  <a:schemeClr val="dk1"/>
                </a:solidFill>
                <a:latin typeface="Catamaran"/>
                <a:ea typeface="Catamaran"/>
                <a:cs typeface="Catamaran"/>
                <a:sym typeface="Catamaran"/>
              </a:rPr>
              <a:t>Suitable for datasets with </a:t>
            </a:r>
            <a:r>
              <a:rPr b="1" lang="en-US" sz="1100">
                <a:solidFill>
                  <a:schemeClr val="dk1"/>
                </a:solidFill>
                <a:latin typeface="Catamaran"/>
                <a:ea typeface="Catamaran"/>
                <a:cs typeface="Catamaran"/>
                <a:sym typeface="Catamaran"/>
              </a:rPr>
              <a:t>comparable variables</a:t>
            </a:r>
            <a:endParaRPr sz="1100">
              <a:latin typeface="Catamaran"/>
              <a:ea typeface="Catamaran"/>
              <a:cs typeface="Catamaran"/>
              <a:sym typeface="Catamaran"/>
            </a:endParaRPr>
          </a:p>
          <a:p>
            <a:pPr indent="-292567" lvl="0" marL="432000" marR="0" rtl="0" algn="l">
              <a:lnSpc>
                <a:spcPct val="115000"/>
              </a:lnSpc>
              <a:spcBef>
                <a:spcPts val="850"/>
              </a:spcBef>
              <a:spcAft>
                <a:spcPts val="0"/>
              </a:spcAft>
              <a:buClr>
                <a:srgbClr val="000000"/>
              </a:buClr>
              <a:buSzPts val="495"/>
              <a:buFont typeface="Noto Sans Symbols"/>
              <a:buNone/>
            </a:pPr>
            <a:r>
              <a:t/>
            </a:r>
            <a:endParaRPr b="0" sz="1100" strike="noStrike">
              <a:solidFill>
                <a:srgbClr val="000000"/>
              </a:solidFill>
              <a:latin typeface="Arial"/>
              <a:ea typeface="Arial"/>
              <a:cs typeface="Arial"/>
              <a:sym typeface="Arial"/>
            </a:endParaRPr>
          </a:p>
        </p:txBody>
      </p:sp>
      <p:pic>
        <p:nvPicPr>
          <p:cNvPr id="244" name="Google Shape;244;p46" title="Screenshot 2025-07-18 alle 16.21.04.png"/>
          <p:cNvPicPr preferRelativeResize="0"/>
          <p:nvPr/>
        </p:nvPicPr>
        <p:blipFill>
          <a:blip r:embed="rId3">
            <a:alphaModFix/>
          </a:blip>
          <a:stretch>
            <a:fillRect/>
          </a:stretch>
        </p:blipFill>
        <p:spPr>
          <a:xfrm>
            <a:off x="4937760" y="1042416"/>
            <a:ext cx="3474300" cy="358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nvSpPr>
        <p:spPr>
          <a:xfrm>
            <a:off x="720000" y="72000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200" strike="noStrike">
                <a:solidFill>
                  <a:srgbClr val="BA131A"/>
                </a:solidFill>
                <a:latin typeface="Catamaran"/>
                <a:ea typeface="Catamaran"/>
                <a:cs typeface="Catamaran"/>
                <a:sym typeface="Catamaran"/>
              </a:rPr>
              <a:t>Visualizations</a:t>
            </a:r>
            <a:endParaRPr b="0" sz="2200" strike="noStrike">
              <a:solidFill>
                <a:srgbClr val="000000"/>
              </a:solidFill>
              <a:latin typeface="Arial"/>
              <a:ea typeface="Arial"/>
              <a:cs typeface="Arial"/>
              <a:sym typeface="Arial"/>
            </a:endParaRPr>
          </a:p>
        </p:txBody>
      </p:sp>
      <p:sp>
        <p:nvSpPr>
          <p:cNvPr id="250" name="Google Shape;250;p47"/>
          <p:cNvSpPr txBox="1"/>
          <p:nvPr/>
        </p:nvSpPr>
        <p:spPr>
          <a:xfrm>
            <a:off x="735480" y="1051200"/>
            <a:ext cx="7688520" cy="4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US">
                <a:solidFill>
                  <a:srgbClr val="595959"/>
                </a:solidFill>
                <a:latin typeface="Catamaran"/>
                <a:ea typeface="Catamaran"/>
                <a:cs typeface="Catamaran"/>
                <a:sym typeface="Catamaran"/>
              </a:rPr>
              <a:t>Small multiples pie chart</a:t>
            </a:r>
            <a:endParaRPr b="0" sz="1400" strike="noStrike">
              <a:solidFill>
                <a:srgbClr val="000000"/>
              </a:solidFill>
              <a:latin typeface="Arial"/>
              <a:ea typeface="Arial"/>
              <a:cs typeface="Arial"/>
              <a:sym typeface="Arial"/>
            </a:endParaRPr>
          </a:p>
        </p:txBody>
      </p:sp>
      <p:sp>
        <p:nvSpPr>
          <p:cNvPr id="251" name="Google Shape;251;p47"/>
          <p:cNvSpPr txBox="1"/>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lang="en-US" sz="1000" strike="noStrike">
                <a:solidFill>
                  <a:srgbClr val="595959"/>
                </a:solidFill>
                <a:latin typeface="Catamaran"/>
                <a:ea typeface="Catamaran"/>
                <a:cs typeface="Catamaran"/>
                <a:sym typeface="Catamaran"/>
              </a:rPr>
              <a:t>‹#›</a:t>
            </a:fld>
            <a:endParaRPr b="0" sz="1000" strike="noStrike">
              <a:latin typeface="Times New Roman"/>
              <a:ea typeface="Times New Roman"/>
              <a:cs typeface="Times New Roman"/>
              <a:sym typeface="Times New Roman"/>
            </a:endParaRPr>
          </a:p>
        </p:txBody>
      </p:sp>
      <p:pic>
        <p:nvPicPr>
          <p:cNvPr id="252" name="Google Shape;252;p47" title="Screenshot 2025-07-18 alle 16.27.57.png"/>
          <p:cNvPicPr preferRelativeResize="0"/>
          <p:nvPr/>
        </p:nvPicPr>
        <p:blipFill>
          <a:blip r:embed="rId3">
            <a:alphaModFix/>
          </a:blip>
          <a:stretch>
            <a:fillRect/>
          </a:stretch>
        </p:blipFill>
        <p:spPr>
          <a:xfrm>
            <a:off x="3563374" y="1462813"/>
            <a:ext cx="5137828" cy="2498675"/>
          </a:xfrm>
          <a:prstGeom prst="rect">
            <a:avLst/>
          </a:prstGeom>
          <a:noFill/>
          <a:ln>
            <a:noFill/>
          </a:ln>
        </p:spPr>
      </p:pic>
      <p:sp>
        <p:nvSpPr>
          <p:cNvPr id="253" name="Google Shape;253;p47"/>
          <p:cNvSpPr txBox="1"/>
          <p:nvPr/>
        </p:nvSpPr>
        <p:spPr>
          <a:xfrm>
            <a:off x="851675" y="1699950"/>
            <a:ext cx="2711700" cy="20244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850"/>
              </a:spcBef>
              <a:spcAft>
                <a:spcPts val="0"/>
              </a:spcAft>
              <a:buSzPts val="1100"/>
              <a:buFont typeface="Catamaran"/>
              <a:buChar char="●"/>
            </a:pPr>
            <a:r>
              <a:rPr lang="en-US" sz="1100">
                <a:latin typeface="Catamaran"/>
                <a:ea typeface="Catamaran"/>
                <a:cs typeface="Catamaran"/>
                <a:sym typeface="Catamaran"/>
              </a:rPr>
              <a:t>Each pie chart represents a </a:t>
            </a:r>
            <a:r>
              <a:rPr b="1" lang="en-US" sz="1100">
                <a:latin typeface="Catamaran"/>
                <a:ea typeface="Catamaran"/>
                <a:cs typeface="Catamaran"/>
                <a:sym typeface="Catamaran"/>
              </a:rPr>
              <a:t>single observation</a:t>
            </a:r>
            <a:r>
              <a:rPr lang="en-US" sz="1100">
                <a:latin typeface="Catamaran"/>
                <a:ea typeface="Catamaran"/>
                <a:cs typeface="Catamaran"/>
                <a:sym typeface="Catamaran"/>
              </a:rPr>
              <a:t> positioned according to its Radviz coordinates</a:t>
            </a:r>
            <a:endParaRPr sz="1100">
              <a:latin typeface="Catamaran"/>
              <a:ea typeface="Catamaran"/>
              <a:cs typeface="Catamaran"/>
              <a:sym typeface="Catamaran"/>
            </a:endParaRPr>
          </a:p>
          <a:p>
            <a:pPr indent="-298450" lvl="0" marL="457200" marR="0" rtl="0" algn="l">
              <a:lnSpc>
                <a:spcPct val="115000"/>
              </a:lnSpc>
              <a:spcBef>
                <a:spcPts val="1000"/>
              </a:spcBef>
              <a:spcAft>
                <a:spcPts val="0"/>
              </a:spcAft>
              <a:buSzPts val="1100"/>
              <a:buFont typeface="Catamaran"/>
              <a:buChar char="●"/>
            </a:pPr>
            <a:r>
              <a:rPr lang="en-US" sz="1100">
                <a:latin typeface="Catamaran"/>
                <a:ea typeface="Catamaran"/>
                <a:cs typeface="Catamaran"/>
                <a:sym typeface="Catamaran"/>
              </a:rPr>
              <a:t>Makes it easy to </a:t>
            </a:r>
            <a:r>
              <a:rPr b="1" lang="en-US" sz="1100">
                <a:latin typeface="Catamaran"/>
                <a:ea typeface="Catamaran"/>
                <a:cs typeface="Catamaran"/>
                <a:sym typeface="Catamaran"/>
              </a:rPr>
              <a:t>compare data</a:t>
            </a:r>
            <a:r>
              <a:rPr lang="en-US" sz="1100">
                <a:latin typeface="Catamaran"/>
                <a:ea typeface="Catamaran"/>
                <a:cs typeface="Catamaran"/>
                <a:sym typeface="Catamaran"/>
              </a:rPr>
              <a:t> by its own divisions</a:t>
            </a:r>
            <a:endParaRPr sz="1100">
              <a:latin typeface="Catamaran"/>
              <a:ea typeface="Catamaran"/>
              <a:cs typeface="Catamaran"/>
              <a:sym typeface="Catamaran"/>
            </a:endParaRPr>
          </a:p>
          <a:p>
            <a:pPr indent="-298450" lvl="0" marL="457200" marR="0" rtl="0" algn="l">
              <a:lnSpc>
                <a:spcPct val="115000"/>
              </a:lnSpc>
              <a:spcBef>
                <a:spcPts val="1000"/>
              </a:spcBef>
              <a:spcAft>
                <a:spcPts val="0"/>
              </a:spcAft>
              <a:buSzPts val="1100"/>
              <a:buFont typeface="Catamaran"/>
              <a:buChar char="●"/>
            </a:pPr>
            <a:r>
              <a:rPr lang="en-US" sz="1100">
                <a:latin typeface="Catamaran"/>
                <a:ea typeface="Catamaran"/>
                <a:cs typeface="Catamaran"/>
                <a:sym typeface="Catamaran"/>
              </a:rPr>
              <a:t>Good for seeing how points with close positions might still have </a:t>
            </a:r>
            <a:r>
              <a:rPr b="1" lang="en-US" sz="1100">
                <a:latin typeface="Catamaran"/>
                <a:ea typeface="Catamaran"/>
                <a:cs typeface="Catamaran"/>
                <a:sym typeface="Catamaran"/>
              </a:rPr>
              <a:t>different variable distributions</a:t>
            </a:r>
            <a:endParaRPr b="1" sz="1100">
              <a:latin typeface="Catamaran"/>
              <a:ea typeface="Catamaran"/>
              <a:cs typeface="Catamaran"/>
              <a:sym typeface="Catamaran"/>
            </a:endParaRPr>
          </a:p>
          <a:p>
            <a:pPr indent="-292567" lvl="0" marL="431999" marR="0" rtl="0" algn="l">
              <a:lnSpc>
                <a:spcPct val="115000"/>
              </a:lnSpc>
              <a:spcBef>
                <a:spcPts val="100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8"/>
          <p:cNvSpPr txBox="1"/>
          <p:nvPr/>
        </p:nvSpPr>
        <p:spPr>
          <a:xfrm>
            <a:off x="720000" y="720000"/>
            <a:ext cx="7688520" cy="5349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2200" strike="noStrike">
                <a:solidFill>
                  <a:srgbClr val="BA131A"/>
                </a:solidFill>
                <a:latin typeface="Catamaran"/>
                <a:ea typeface="Catamaran"/>
                <a:cs typeface="Catamaran"/>
                <a:sym typeface="Catamaran"/>
              </a:rPr>
              <a:t>Visualizations</a:t>
            </a:r>
            <a:endParaRPr b="0" sz="2200" strike="noStrike">
              <a:solidFill>
                <a:srgbClr val="000000"/>
              </a:solidFill>
              <a:latin typeface="Arial"/>
              <a:ea typeface="Arial"/>
              <a:cs typeface="Arial"/>
              <a:sym typeface="Arial"/>
            </a:endParaRPr>
          </a:p>
        </p:txBody>
      </p:sp>
      <p:sp>
        <p:nvSpPr>
          <p:cNvPr id="259" name="Google Shape;259;p48"/>
          <p:cNvSpPr txBox="1"/>
          <p:nvPr/>
        </p:nvSpPr>
        <p:spPr>
          <a:xfrm>
            <a:off x="735480" y="1051200"/>
            <a:ext cx="7688520" cy="460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i="1" lang="en-US">
                <a:solidFill>
                  <a:srgbClr val="595959"/>
                </a:solidFill>
                <a:latin typeface="Catamaran"/>
                <a:ea typeface="Catamaran"/>
                <a:cs typeface="Catamaran"/>
                <a:sym typeface="Catamaran"/>
              </a:rPr>
              <a:t>Stacked bar chart</a:t>
            </a:r>
            <a:endParaRPr b="0" sz="1400" strike="noStrike">
              <a:solidFill>
                <a:srgbClr val="000000"/>
              </a:solidFill>
              <a:latin typeface="Arial"/>
              <a:ea typeface="Arial"/>
              <a:cs typeface="Arial"/>
              <a:sym typeface="Arial"/>
            </a:endParaRPr>
          </a:p>
        </p:txBody>
      </p:sp>
      <p:sp>
        <p:nvSpPr>
          <p:cNvPr id="260" name="Google Shape;260;p48"/>
          <p:cNvSpPr txBox="1"/>
          <p:nvPr/>
        </p:nvSpPr>
        <p:spPr>
          <a:xfrm>
            <a:off x="8536320" y="4749840"/>
            <a:ext cx="548280" cy="39312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None/>
            </a:pPr>
            <a:fld id="{00000000-1234-1234-1234-123412341234}" type="slidenum">
              <a:rPr b="0" lang="en-US" sz="1000" strike="noStrike">
                <a:solidFill>
                  <a:srgbClr val="595959"/>
                </a:solidFill>
                <a:latin typeface="Catamaran"/>
                <a:ea typeface="Catamaran"/>
                <a:cs typeface="Catamaran"/>
                <a:sym typeface="Catamaran"/>
              </a:rPr>
              <a:t>‹#›</a:t>
            </a:fld>
            <a:endParaRPr b="0" sz="1000" strike="noStrike">
              <a:latin typeface="Times New Roman"/>
              <a:ea typeface="Times New Roman"/>
              <a:cs typeface="Times New Roman"/>
              <a:sym typeface="Times New Roman"/>
            </a:endParaRPr>
          </a:p>
        </p:txBody>
      </p:sp>
      <p:pic>
        <p:nvPicPr>
          <p:cNvPr id="261" name="Google Shape;261;p48" title="Screenshot 2025-07-18 alle 16.38.37.png"/>
          <p:cNvPicPr preferRelativeResize="0"/>
          <p:nvPr/>
        </p:nvPicPr>
        <p:blipFill>
          <a:blip r:embed="rId3">
            <a:alphaModFix/>
          </a:blip>
          <a:stretch>
            <a:fillRect/>
          </a:stretch>
        </p:blipFill>
        <p:spPr>
          <a:xfrm>
            <a:off x="4638285" y="1749790"/>
            <a:ext cx="4034642" cy="1924729"/>
          </a:xfrm>
          <a:prstGeom prst="rect">
            <a:avLst/>
          </a:prstGeom>
          <a:noFill/>
          <a:ln>
            <a:noFill/>
          </a:ln>
        </p:spPr>
      </p:pic>
      <p:sp>
        <p:nvSpPr>
          <p:cNvPr id="262" name="Google Shape;262;p48"/>
          <p:cNvSpPr txBox="1"/>
          <p:nvPr/>
        </p:nvSpPr>
        <p:spPr>
          <a:xfrm>
            <a:off x="851675" y="1699950"/>
            <a:ext cx="3786600" cy="20244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850"/>
              </a:spcBef>
              <a:spcAft>
                <a:spcPts val="0"/>
              </a:spcAft>
              <a:buSzPts val="1100"/>
              <a:buFont typeface="Catamaran"/>
              <a:buChar char="●"/>
            </a:pPr>
            <a:r>
              <a:rPr lang="en-US" sz="1100">
                <a:latin typeface="Catamaran"/>
                <a:ea typeface="Catamaran"/>
                <a:cs typeface="Catamaran"/>
                <a:sym typeface="Catamaran"/>
              </a:rPr>
              <a:t>Each bar represents a </a:t>
            </a:r>
            <a:r>
              <a:rPr b="1" lang="en-US" sz="1100">
                <a:latin typeface="Catamaran"/>
                <a:ea typeface="Catamaran"/>
                <a:cs typeface="Catamaran"/>
                <a:sym typeface="Catamaran"/>
              </a:rPr>
              <a:t>single entity</a:t>
            </a:r>
            <a:r>
              <a:rPr lang="en-US" sz="1100">
                <a:latin typeface="Catamaran"/>
                <a:ea typeface="Catamaran"/>
                <a:cs typeface="Catamaran"/>
                <a:sym typeface="Catamaran"/>
              </a:rPr>
              <a:t> in the dataset</a:t>
            </a:r>
            <a:endParaRPr sz="1100">
              <a:latin typeface="Catamaran"/>
              <a:ea typeface="Catamaran"/>
              <a:cs typeface="Catamaran"/>
              <a:sym typeface="Catamaran"/>
            </a:endParaRPr>
          </a:p>
          <a:p>
            <a:pPr indent="-298450" lvl="0" marL="457200" marR="0" rtl="0" algn="l">
              <a:lnSpc>
                <a:spcPct val="115000"/>
              </a:lnSpc>
              <a:spcBef>
                <a:spcPts val="1000"/>
              </a:spcBef>
              <a:spcAft>
                <a:spcPts val="0"/>
              </a:spcAft>
              <a:buSzPts val="1100"/>
              <a:buFont typeface="Catamaran"/>
              <a:buChar char="●"/>
            </a:pPr>
            <a:r>
              <a:rPr lang="en-US" sz="1100">
                <a:latin typeface="Catamaran"/>
                <a:ea typeface="Catamaran"/>
                <a:cs typeface="Catamaran"/>
                <a:sym typeface="Catamaran"/>
              </a:rPr>
              <a:t>The segments within each bar show </a:t>
            </a:r>
            <a:r>
              <a:rPr b="1" lang="en-US" sz="1100">
                <a:latin typeface="Catamaran"/>
                <a:ea typeface="Catamaran"/>
                <a:cs typeface="Catamaran"/>
                <a:sym typeface="Catamaran"/>
              </a:rPr>
              <a:t>how the total is divided </a:t>
            </a:r>
            <a:r>
              <a:rPr lang="en-US" sz="1100">
                <a:latin typeface="Catamaran"/>
                <a:ea typeface="Catamaran"/>
                <a:cs typeface="Catamaran"/>
                <a:sym typeface="Catamaran"/>
              </a:rPr>
              <a:t>across different categories</a:t>
            </a:r>
            <a:endParaRPr sz="1100">
              <a:latin typeface="Catamaran"/>
              <a:ea typeface="Catamaran"/>
              <a:cs typeface="Catamaran"/>
              <a:sym typeface="Catamaran"/>
            </a:endParaRPr>
          </a:p>
          <a:p>
            <a:pPr indent="-298450" lvl="0" marL="457200" marR="0" rtl="0" algn="l">
              <a:lnSpc>
                <a:spcPct val="115000"/>
              </a:lnSpc>
              <a:spcBef>
                <a:spcPts val="1000"/>
              </a:spcBef>
              <a:spcAft>
                <a:spcPts val="0"/>
              </a:spcAft>
              <a:buSzPts val="1100"/>
              <a:buFont typeface="Catamaran"/>
              <a:buChar char="●"/>
            </a:pPr>
            <a:r>
              <a:rPr lang="en-US" sz="1100">
                <a:latin typeface="Catamaran"/>
                <a:ea typeface="Catamaran"/>
                <a:cs typeface="Catamaran"/>
                <a:sym typeface="Catamaran"/>
              </a:rPr>
              <a:t>Useful for comparing </a:t>
            </a:r>
            <a:r>
              <a:rPr b="1" lang="en-US" sz="1100">
                <a:latin typeface="Catamaran"/>
                <a:ea typeface="Catamaran"/>
                <a:cs typeface="Catamaran"/>
                <a:sym typeface="Catamaran"/>
              </a:rPr>
              <a:t>both totals and internal composition </a:t>
            </a:r>
            <a:r>
              <a:rPr lang="en-US" sz="1100">
                <a:latin typeface="Catamaran"/>
                <a:ea typeface="Catamaran"/>
                <a:cs typeface="Catamaran"/>
                <a:sym typeface="Catamaran"/>
              </a:rPr>
              <a:t>between points</a:t>
            </a:r>
            <a:endParaRPr sz="1100">
              <a:latin typeface="Catamaran"/>
              <a:ea typeface="Catamaran"/>
              <a:cs typeface="Catamaran"/>
              <a:sym typeface="Catamaran"/>
            </a:endParaRPr>
          </a:p>
          <a:p>
            <a:pPr indent="-298450" lvl="0" marL="457200" marR="0" rtl="0" algn="l">
              <a:lnSpc>
                <a:spcPct val="115000"/>
              </a:lnSpc>
              <a:spcBef>
                <a:spcPts val="1000"/>
              </a:spcBef>
              <a:spcAft>
                <a:spcPts val="0"/>
              </a:spcAft>
              <a:buSzPts val="1100"/>
              <a:buFont typeface="Catamaran"/>
              <a:buChar char="●"/>
            </a:pPr>
            <a:r>
              <a:rPr lang="en-US" sz="1100">
                <a:latin typeface="Catamaran"/>
                <a:ea typeface="Catamaran"/>
                <a:cs typeface="Catamaran"/>
                <a:sym typeface="Catamaran"/>
              </a:rPr>
              <a:t>Ideal for visualizing proportional data that </a:t>
            </a:r>
            <a:r>
              <a:rPr b="1" lang="en-US" sz="1100">
                <a:latin typeface="Catamaran"/>
                <a:ea typeface="Catamaran"/>
                <a:cs typeface="Catamaran"/>
                <a:sym typeface="Catamaran"/>
              </a:rPr>
              <a:t>adds up to a whole</a:t>
            </a:r>
            <a:r>
              <a:rPr lang="en-US" sz="1100">
                <a:latin typeface="Catamaran"/>
                <a:ea typeface="Catamaran"/>
                <a:cs typeface="Catamaran"/>
                <a:sym typeface="Catamaran"/>
              </a:rPr>
              <a:t> (e.g. 100%)</a:t>
            </a:r>
            <a:endParaRPr sz="1100">
              <a:latin typeface="Catamaran"/>
              <a:ea typeface="Catamaran"/>
              <a:cs typeface="Catamaran"/>
              <a:sym typeface="Catamaran"/>
            </a:endParaRPr>
          </a:p>
          <a:p>
            <a:pPr indent="-292567" lvl="0" marL="431999" marR="0" rtl="0" algn="l">
              <a:lnSpc>
                <a:spcPct val="115000"/>
              </a:lnSpc>
              <a:spcBef>
                <a:spcPts val="100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a:p>
            <a:pPr indent="-292567" lvl="0" marL="431999" marR="0" rtl="0" algn="l">
              <a:lnSpc>
                <a:spcPct val="115000"/>
              </a:lnSpc>
              <a:spcBef>
                <a:spcPts val="850"/>
              </a:spcBef>
              <a:spcAft>
                <a:spcPts val="0"/>
              </a:spcAft>
              <a:buClr>
                <a:srgbClr val="000000"/>
              </a:buClr>
              <a:buSzPts val="495"/>
              <a:buFont typeface="Noto Sans Symbols"/>
              <a:buNone/>
            </a:pPr>
            <a:r>
              <a:t/>
            </a:r>
            <a:endParaRPr sz="1100">
              <a:latin typeface="Catamaran"/>
              <a:ea typeface="Catamaran"/>
              <a:cs typeface="Catamaran"/>
              <a:sym typeface="Catamar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