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Статистика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strRef>
              <c:f>Лист1!$A$2:$A$9</c:f>
              <c:strCache>
                <c:ptCount val="8"/>
                <c:pt idx="0">
                  <c:v>Внимательность</c:v>
                </c:pt>
                <c:pt idx="1">
                  <c:v>Честность</c:v>
                </c:pt>
                <c:pt idx="2">
                  <c:v>Низкая стоимость услуг</c:v>
                </c:pt>
                <c:pt idx="3">
                  <c:v>Быстрота обслуживания </c:v>
                </c:pt>
                <c:pt idx="4">
                  <c:v>Разветвленная сеть</c:v>
                </c:pt>
                <c:pt idx="5">
                  <c:v>Профессионализм</c:v>
                </c:pt>
                <c:pt idx="6">
                  <c:v>Современность</c:v>
                </c:pt>
                <c:pt idx="7">
                  <c:v>Перспективы развития</c:v>
                </c:pt>
              </c:strCache>
            </c:str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-3</c:v>
                </c:pt>
                <c:pt idx="1">
                  <c:v>4</c:v>
                </c:pt>
                <c:pt idx="2">
                  <c:v>-4</c:v>
                </c:pt>
                <c:pt idx="3">
                  <c:v>-3</c:v>
                </c:pt>
                <c:pt idx="4">
                  <c:v>-4</c:v>
                </c:pt>
                <c:pt idx="5">
                  <c:v>-2</c:v>
                </c:pt>
                <c:pt idx="6">
                  <c:v>-3</c:v>
                </c:pt>
                <c:pt idx="7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ln w="38100" cap="flat" cmpd="dbl" algn="ctr">
              <a:solidFill>
                <a:schemeClr val="accent2"/>
              </a:solidFill>
              <a:miter lim="800000"/>
            </a:ln>
            <a:effectLst/>
          </c:spPr>
          <c:marker>
            <c:symbol val="none"/>
          </c:marker>
          <c:cat>
            <c:strRef>
              <c:f>Лист1!$A$2:$A$9</c:f>
              <c:strCache>
                <c:ptCount val="8"/>
                <c:pt idx="0">
                  <c:v>Внимательность</c:v>
                </c:pt>
                <c:pt idx="1">
                  <c:v>Честность</c:v>
                </c:pt>
                <c:pt idx="2">
                  <c:v>Низкая стоимость услуг</c:v>
                </c:pt>
                <c:pt idx="3">
                  <c:v>Быстрота обслуживания </c:v>
                </c:pt>
                <c:pt idx="4">
                  <c:v>Разветвленная сеть</c:v>
                </c:pt>
                <c:pt idx="5">
                  <c:v>Профессионализм</c:v>
                </c:pt>
                <c:pt idx="6">
                  <c:v>Современность</c:v>
                </c:pt>
                <c:pt idx="7">
                  <c:v>Перспективы развития</c:v>
                </c:pt>
              </c:strCache>
            </c:str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4</c:v>
                </c:pt>
                <c:pt idx="5">
                  <c:v>2</c:v>
                </c:pt>
                <c:pt idx="6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8822912"/>
        <c:axId val="478828008"/>
      </c:lineChart>
      <c:catAx>
        <c:axId val="478822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8828008"/>
        <c:crosses val="autoZero"/>
        <c:auto val="1"/>
        <c:lblAlgn val="ctr"/>
        <c:lblOffset val="100"/>
        <c:noMultiLvlLbl val="0"/>
      </c:catAx>
      <c:valAx>
        <c:axId val="478828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8822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54E5C4-0F79-43F5-82AF-3BA838C43317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ACC8A687-BC31-429B-80D4-6F3E2E725BEC}">
      <dgm:prSet phldrT="[Текст]"/>
      <dgm:spPr/>
      <dgm:t>
        <a:bodyPr/>
        <a:lstStyle/>
        <a:p>
          <a:r>
            <a:rPr lang="ru-RU" dirty="0" smtClean="0"/>
            <a:t>Получение инфы о существовании игры</a:t>
          </a:r>
          <a:endParaRPr lang="ru-RU" dirty="0"/>
        </a:p>
      </dgm:t>
    </dgm:pt>
    <dgm:pt modelId="{AC88049D-E4C5-44AF-BA75-A30EF6AFF86A}" type="parTrans" cxnId="{8E57A595-45B6-4C18-9F68-386175BFE25D}">
      <dgm:prSet/>
      <dgm:spPr/>
      <dgm:t>
        <a:bodyPr/>
        <a:lstStyle/>
        <a:p>
          <a:endParaRPr lang="ru-RU"/>
        </a:p>
      </dgm:t>
    </dgm:pt>
    <dgm:pt modelId="{3052F7BB-1FDC-4C27-B71C-E393CF09BD25}" type="sibTrans" cxnId="{8E57A595-45B6-4C18-9F68-386175BFE25D}">
      <dgm:prSet/>
      <dgm:spPr/>
      <dgm:t>
        <a:bodyPr/>
        <a:lstStyle/>
        <a:p>
          <a:endParaRPr lang="ru-RU"/>
        </a:p>
      </dgm:t>
    </dgm:pt>
    <dgm:pt modelId="{47A9E6A3-5618-47DF-A73F-BA67F404F689}">
      <dgm:prSet phldrT="[Текст]"/>
      <dgm:spPr/>
      <dgm:t>
        <a:bodyPr/>
        <a:lstStyle/>
        <a:p>
          <a:r>
            <a:rPr lang="ru-RU" dirty="0" smtClean="0"/>
            <a:t>Понимание со временем, что на </a:t>
          </a:r>
          <a:r>
            <a:rPr lang="ru-RU" dirty="0" err="1" smtClean="0"/>
            <a:t>паблике</a:t>
          </a:r>
          <a:r>
            <a:rPr lang="ru-RU" dirty="0" smtClean="0"/>
            <a:t> </a:t>
          </a:r>
          <a:r>
            <a:rPr lang="ru-RU" dirty="0" err="1" smtClean="0"/>
            <a:t>донат</a:t>
          </a:r>
          <a:r>
            <a:rPr lang="ru-RU" dirty="0" smtClean="0"/>
            <a:t>, и чтобы выигрывать нужен </a:t>
          </a:r>
          <a:r>
            <a:rPr lang="ru-RU" dirty="0" err="1" smtClean="0"/>
            <a:t>донат</a:t>
          </a:r>
          <a:endParaRPr lang="ru-RU" dirty="0"/>
        </a:p>
      </dgm:t>
    </dgm:pt>
    <dgm:pt modelId="{A9EEA232-A541-4318-90C9-F92BCAB2D003}" type="parTrans" cxnId="{AAC837D6-D2CD-494A-9475-EB39AFC6BDAB}">
      <dgm:prSet/>
      <dgm:spPr/>
      <dgm:t>
        <a:bodyPr/>
        <a:lstStyle/>
        <a:p>
          <a:endParaRPr lang="ru-RU"/>
        </a:p>
      </dgm:t>
    </dgm:pt>
    <dgm:pt modelId="{6B5EB557-09EA-4717-968D-0AE4221AE211}" type="sibTrans" cxnId="{AAC837D6-D2CD-494A-9475-EB39AFC6BDAB}">
      <dgm:prSet/>
      <dgm:spPr/>
      <dgm:t>
        <a:bodyPr/>
        <a:lstStyle/>
        <a:p>
          <a:endParaRPr lang="ru-RU"/>
        </a:p>
      </dgm:t>
    </dgm:pt>
    <dgm:pt modelId="{0F80DAA3-2709-4C82-BFF7-60F412C68DE6}">
      <dgm:prSet phldrT="[Текст]"/>
      <dgm:spPr/>
      <dgm:t>
        <a:bodyPr/>
        <a:lstStyle/>
        <a:p>
          <a:pPr algn="l"/>
          <a:r>
            <a:rPr lang="ru-RU" dirty="0" smtClean="0"/>
            <a:t>Закидывание денег в игру в попытке выкрутить </a:t>
          </a:r>
          <a:r>
            <a:rPr lang="ru-RU" dirty="0" err="1" smtClean="0"/>
            <a:t>донат</a:t>
          </a:r>
          <a:endParaRPr lang="ru-RU" dirty="0"/>
        </a:p>
      </dgm:t>
    </dgm:pt>
    <dgm:pt modelId="{260F9626-A099-4883-8575-8E3D1C770958}" type="parTrans" cxnId="{16B44777-95E0-47A9-A6AB-87692B8A6772}">
      <dgm:prSet/>
      <dgm:spPr/>
      <dgm:t>
        <a:bodyPr/>
        <a:lstStyle/>
        <a:p>
          <a:endParaRPr lang="ru-RU"/>
        </a:p>
      </dgm:t>
    </dgm:pt>
    <dgm:pt modelId="{DFCFCD57-97C9-4FB8-8998-8407B34983E2}" type="sibTrans" cxnId="{16B44777-95E0-47A9-A6AB-87692B8A6772}">
      <dgm:prSet/>
      <dgm:spPr/>
      <dgm:t>
        <a:bodyPr/>
        <a:lstStyle/>
        <a:p>
          <a:endParaRPr lang="ru-RU"/>
        </a:p>
      </dgm:t>
    </dgm:pt>
    <dgm:pt modelId="{4A5B773C-4354-44A9-BF33-3DAEE7D0BFA7}">
      <dgm:prSet/>
      <dgm:spPr/>
      <dgm:t>
        <a:bodyPr/>
        <a:lstStyle/>
        <a:p>
          <a:r>
            <a:rPr lang="ru-RU" dirty="0" smtClean="0"/>
            <a:t>Скачивание с установкой</a:t>
          </a:r>
          <a:endParaRPr lang="ru-RU" dirty="0"/>
        </a:p>
      </dgm:t>
    </dgm:pt>
    <dgm:pt modelId="{996B6CED-25DC-46EA-B6D5-9548932F6510}" type="parTrans" cxnId="{DB74CBD0-F8AE-4B2A-AAAE-367484547004}">
      <dgm:prSet/>
      <dgm:spPr/>
    </dgm:pt>
    <dgm:pt modelId="{7A7BBF31-FD92-402D-84EA-05A0C31F478A}" type="sibTrans" cxnId="{DB74CBD0-F8AE-4B2A-AAAE-367484547004}">
      <dgm:prSet/>
      <dgm:spPr/>
      <dgm:t>
        <a:bodyPr/>
        <a:lstStyle/>
        <a:p>
          <a:endParaRPr lang="ru-RU"/>
        </a:p>
      </dgm:t>
    </dgm:pt>
    <dgm:pt modelId="{1EF3898B-C8D8-4CB7-9F37-A98148943ACB}">
      <dgm:prSet/>
      <dgm:spPr/>
      <dgm:t>
        <a:bodyPr/>
        <a:lstStyle/>
        <a:p>
          <a:r>
            <a:rPr lang="ru-RU" dirty="0" smtClean="0"/>
            <a:t>Первые</a:t>
          </a:r>
          <a:r>
            <a:rPr lang="ru-RU" baseline="0" dirty="0" smtClean="0"/>
            <a:t> ощущения и от игры</a:t>
          </a:r>
          <a:endParaRPr lang="ru-RU" dirty="0"/>
        </a:p>
      </dgm:t>
    </dgm:pt>
    <dgm:pt modelId="{85B3C44A-CA90-477C-871D-55CEEB7E099A}" type="parTrans" cxnId="{88D709CC-A50F-4A50-A96D-DD02C53695EE}">
      <dgm:prSet/>
      <dgm:spPr/>
    </dgm:pt>
    <dgm:pt modelId="{E62B9084-7848-4239-A4F4-6049B619E59F}" type="sibTrans" cxnId="{88D709CC-A50F-4A50-A96D-DD02C53695EE}">
      <dgm:prSet/>
      <dgm:spPr/>
      <dgm:t>
        <a:bodyPr/>
        <a:lstStyle/>
        <a:p>
          <a:endParaRPr lang="ru-RU"/>
        </a:p>
      </dgm:t>
    </dgm:pt>
    <dgm:pt modelId="{E39CCEEA-C13B-4B86-AA37-633DB0C224F7}" type="pres">
      <dgm:prSet presAssocID="{4A54E5C4-0F79-43F5-82AF-3BA838C43317}" presName="Name0" presStyleCnt="0">
        <dgm:presLayoutVars>
          <dgm:dir/>
          <dgm:resizeHandles val="exact"/>
        </dgm:presLayoutVars>
      </dgm:prSet>
      <dgm:spPr/>
    </dgm:pt>
    <dgm:pt modelId="{EA6F0469-A2DE-4EB3-BA64-952E26D6E052}" type="pres">
      <dgm:prSet presAssocID="{ACC8A687-BC31-429B-80D4-6F3E2E725BE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8821CE-B543-421C-A1E0-037C8A4B381A}" type="pres">
      <dgm:prSet presAssocID="{3052F7BB-1FDC-4C27-B71C-E393CF09BD25}" presName="sibTrans" presStyleLbl="sibTrans2D1" presStyleIdx="0" presStyleCnt="4"/>
      <dgm:spPr/>
      <dgm:t>
        <a:bodyPr/>
        <a:lstStyle/>
        <a:p>
          <a:endParaRPr lang="ru-RU"/>
        </a:p>
      </dgm:t>
    </dgm:pt>
    <dgm:pt modelId="{33A41000-7737-4C12-91F8-4DD8C72BDA12}" type="pres">
      <dgm:prSet presAssocID="{3052F7BB-1FDC-4C27-B71C-E393CF09BD25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3A3D2CF8-813D-4732-AF5E-86B57EEAE79A}" type="pres">
      <dgm:prSet presAssocID="{4A5B773C-4354-44A9-BF33-3DAEE7D0BFA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A7D59A-5652-49BE-B67D-13642326184A}" type="pres">
      <dgm:prSet presAssocID="{7A7BBF31-FD92-402D-84EA-05A0C31F478A}" presName="sibTrans" presStyleLbl="sibTrans2D1" presStyleIdx="1" presStyleCnt="4"/>
      <dgm:spPr/>
      <dgm:t>
        <a:bodyPr/>
        <a:lstStyle/>
        <a:p>
          <a:endParaRPr lang="ru-RU"/>
        </a:p>
      </dgm:t>
    </dgm:pt>
    <dgm:pt modelId="{C3651A59-708A-46AF-AEE1-4F63410CE2AA}" type="pres">
      <dgm:prSet presAssocID="{7A7BBF31-FD92-402D-84EA-05A0C31F478A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4B6625AB-1FFD-4224-85ED-1E1C2DD464DE}" type="pres">
      <dgm:prSet presAssocID="{1EF3898B-C8D8-4CB7-9F37-A98148943AC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125608D-EDF0-49DE-B28B-E935A17B55F1}" type="pres">
      <dgm:prSet presAssocID="{E62B9084-7848-4239-A4F4-6049B619E59F}" presName="sibTrans" presStyleLbl="sibTrans2D1" presStyleIdx="2" presStyleCnt="4"/>
      <dgm:spPr/>
      <dgm:t>
        <a:bodyPr/>
        <a:lstStyle/>
        <a:p>
          <a:endParaRPr lang="ru-RU"/>
        </a:p>
      </dgm:t>
    </dgm:pt>
    <dgm:pt modelId="{BB99EB98-0778-4F0B-B164-57B61502AFE2}" type="pres">
      <dgm:prSet presAssocID="{E62B9084-7848-4239-A4F4-6049B619E59F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F9AEDB3-DD5C-49AB-8DC6-16912162E839}" type="pres">
      <dgm:prSet presAssocID="{47A9E6A3-5618-47DF-A73F-BA67F404F68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4B980A-6803-4116-8826-27F6789327B9}" type="pres">
      <dgm:prSet presAssocID="{6B5EB557-09EA-4717-968D-0AE4221AE21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1066658E-94F5-46B4-83B6-9AF2B834AFB4}" type="pres">
      <dgm:prSet presAssocID="{6B5EB557-09EA-4717-968D-0AE4221AE211}" presName="connectorText" presStyleLbl="sibTrans2D1" presStyleIdx="3" presStyleCnt="4"/>
      <dgm:spPr/>
      <dgm:t>
        <a:bodyPr/>
        <a:lstStyle/>
        <a:p>
          <a:endParaRPr lang="ru-RU"/>
        </a:p>
      </dgm:t>
    </dgm:pt>
    <dgm:pt modelId="{22A61939-6A31-4A96-BC41-B215228C3CB2}" type="pres">
      <dgm:prSet presAssocID="{0F80DAA3-2709-4C82-BFF7-60F412C68DE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C0259E0-054D-4AE3-B364-74ECF390D689}" type="presOf" srcId="{4A54E5C4-0F79-43F5-82AF-3BA838C43317}" destId="{E39CCEEA-C13B-4B86-AA37-633DB0C224F7}" srcOrd="0" destOrd="0" presId="urn:microsoft.com/office/officeart/2005/8/layout/process1"/>
    <dgm:cxn modelId="{3F0012F0-D53A-42E2-9C9A-3F395A2D4C37}" type="presOf" srcId="{E62B9084-7848-4239-A4F4-6049B619E59F}" destId="{B125608D-EDF0-49DE-B28B-E935A17B55F1}" srcOrd="0" destOrd="0" presId="urn:microsoft.com/office/officeart/2005/8/layout/process1"/>
    <dgm:cxn modelId="{88D709CC-A50F-4A50-A96D-DD02C53695EE}" srcId="{4A54E5C4-0F79-43F5-82AF-3BA838C43317}" destId="{1EF3898B-C8D8-4CB7-9F37-A98148943ACB}" srcOrd="2" destOrd="0" parTransId="{85B3C44A-CA90-477C-871D-55CEEB7E099A}" sibTransId="{E62B9084-7848-4239-A4F4-6049B619E59F}"/>
    <dgm:cxn modelId="{A153275C-9291-4989-8A02-187B438B88CB}" type="presOf" srcId="{6B5EB557-09EA-4717-968D-0AE4221AE211}" destId="{D44B980A-6803-4116-8826-27F6789327B9}" srcOrd="0" destOrd="0" presId="urn:microsoft.com/office/officeart/2005/8/layout/process1"/>
    <dgm:cxn modelId="{16B44777-95E0-47A9-A6AB-87692B8A6772}" srcId="{4A54E5C4-0F79-43F5-82AF-3BA838C43317}" destId="{0F80DAA3-2709-4C82-BFF7-60F412C68DE6}" srcOrd="4" destOrd="0" parTransId="{260F9626-A099-4883-8575-8E3D1C770958}" sibTransId="{DFCFCD57-97C9-4FB8-8998-8407B34983E2}"/>
    <dgm:cxn modelId="{AAC837D6-D2CD-494A-9475-EB39AFC6BDAB}" srcId="{4A54E5C4-0F79-43F5-82AF-3BA838C43317}" destId="{47A9E6A3-5618-47DF-A73F-BA67F404F689}" srcOrd="3" destOrd="0" parTransId="{A9EEA232-A541-4318-90C9-F92BCAB2D003}" sibTransId="{6B5EB557-09EA-4717-968D-0AE4221AE211}"/>
    <dgm:cxn modelId="{DB74CBD0-F8AE-4B2A-AAAE-367484547004}" srcId="{4A54E5C4-0F79-43F5-82AF-3BA838C43317}" destId="{4A5B773C-4354-44A9-BF33-3DAEE7D0BFA7}" srcOrd="1" destOrd="0" parTransId="{996B6CED-25DC-46EA-B6D5-9548932F6510}" sibTransId="{7A7BBF31-FD92-402D-84EA-05A0C31F478A}"/>
    <dgm:cxn modelId="{8E57A595-45B6-4C18-9F68-386175BFE25D}" srcId="{4A54E5C4-0F79-43F5-82AF-3BA838C43317}" destId="{ACC8A687-BC31-429B-80D4-6F3E2E725BEC}" srcOrd="0" destOrd="0" parTransId="{AC88049D-E4C5-44AF-BA75-A30EF6AFF86A}" sibTransId="{3052F7BB-1FDC-4C27-B71C-E393CF09BD25}"/>
    <dgm:cxn modelId="{387B82C6-5FC4-4573-974B-E28220EBE7E8}" type="presOf" srcId="{3052F7BB-1FDC-4C27-B71C-E393CF09BD25}" destId="{33A41000-7737-4C12-91F8-4DD8C72BDA12}" srcOrd="1" destOrd="0" presId="urn:microsoft.com/office/officeart/2005/8/layout/process1"/>
    <dgm:cxn modelId="{B20C2869-E246-42AC-8018-9303AC48A5D0}" type="presOf" srcId="{7A7BBF31-FD92-402D-84EA-05A0C31F478A}" destId="{C3651A59-708A-46AF-AEE1-4F63410CE2AA}" srcOrd="1" destOrd="0" presId="urn:microsoft.com/office/officeart/2005/8/layout/process1"/>
    <dgm:cxn modelId="{58505036-EBCF-4226-A04B-0BD923B393B9}" type="presOf" srcId="{E62B9084-7848-4239-A4F4-6049B619E59F}" destId="{BB99EB98-0778-4F0B-B164-57B61502AFE2}" srcOrd="1" destOrd="0" presId="urn:microsoft.com/office/officeart/2005/8/layout/process1"/>
    <dgm:cxn modelId="{3E1E1919-7468-4097-8EC2-04A677C49FC0}" type="presOf" srcId="{0F80DAA3-2709-4C82-BFF7-60F412C68DE6}" destId="{22A61939-6A31-4A96-BC41-B215228C3CB2}" srcOrd="0" destOrd="0" presId="urn:microsoft.com/office/officeart/2005/8/layout/process1"/>
    <dgm:cxn modelId="{0A07B030-8241-4C18-9671-E5BA0978D6FC}" type="presOf" srcId="{4A5B773C-4354-44A9-BF33-3DAEE7D0BFA7}" destId="{3A3D2CF8-813D-4732-AF5E-86B57EEAE79A}" srcOrd="0" destOrd="0" presId="urn:microsoft.com/office/officeart/2005/8/layout/process1"/>
    <dgm:cxn modelId="{2D81D582-70A2-488F-B1D0-7D929C5895DC}" type="presOf" srcId="{6B5EB557-09EA-4717-968D-0AE4221AE211}" destId="{1066658E-94F5-46B4-83B6-9AF2B834AFB4}" srcOrd="1" destOrd="0" presId="urn:microsoft.com/office/officeart/2005/8/layout/process1"/>
    <dgm:cxn modelId="{D5560647-7ECD-4988-806A-A3CDD59E271D}" type="presOf" srcId="{3052F7BB-1FDC-4C27-B71C-E393CF09BD25}" destId="{438821CE-B543-421C-A1E0-037C8A4B381A}" srcOrd="0" destOrd="0" presId="urn:microsoft.com/office/officeart/2005/8/layout/process1"/>
    <dgm:cxn modelId="{F78C5D01-21F5-49EB-B0EA-4BE8CFDE15BB}" type="presOf" srcId="{7A7BBF31-FD92-402D-84EA-05A0C31F478A}" destId="{9FA7D59A-5652-49BE-B67D-13642326184A}" srcOrd="0" destOrd="0" presId="urn:microsoft.com/office/officeart/2005/8/layout/process1"/>
    <dgm:cxn modelId="{E5889D2F-47BD-4581-BCC4-FB4BF6446D54}" type="presOf" srcId="{47A9E6A3-5618-47DF-A73F-BA67F404F689}" destId="{1F9AEDB3-DD5C-49AB-8DC6-16912162E839}" srcOrd="0" destOrd="0" presId="urn:microsoft.com/office/officeart/2005/8/layout/process1"/>
    <dgm:cxn modelId="{758996D3-DBFE-4FAB-8BBB-955A7061B728}" type="presOf" srcId="{ACC8A687-BC31-429B-80D4-6F3E2E725BEC}" destId="{EA6F0469-A2DE-4EB3-BA64-952E26D6E052}" srcOrd="0" destOrd="0" presId="urn:microsoft.com/office/officeart/2005/8/layout/process1"/>
    <dgm:cxn modelId="{905C7093-3E0B-4382-8F56-009896333BCD}" type="presOf" srcId="{1EF3898B-C8D8-4CB7-9F37-A98148943ACB}" destId="{4B6625AB-1FFD-4224-85ED-1E1C2DD464DE}" srcOrd="0" destOrd="0" presId="urn:microsoft.com/office/officeart/2005/8/layout/process1"/>
    <dgm:cxn modelId="{BEA26D78-3577-4488-8D84-959EEE6E0321}" type="presParOf" srcId="{E39CCEEA-C13B-4B86-AA37-633DB0C224F7}" destId="{EA6F0469-A2DE-4EB3-BA64-952E26D6E052}" srcOrd="0" destOrd="0" presId="urn:microsoft.com/office/officeart/2005/8/layout/process1"/>
    <dgm:cxn modelId="{F2542A10-F1D7-4531-9DD9-F7B71EF53878}" type="presParOf" srcId="{E39CCEEA-C13B-4B86-AA37-633DB0C224F7}" destId="{438821CE-B543-421C-A1E0-037C8A4B381A}" srcOrd="1" destOrd="0" presId="urn:microsoft.com/office/officeart/2005/8/layout/process1"/>
    <dgm:cxn modelId="{D6E4BA08-CD9D-4AC1-A4E6-A3C75D5FAF3B}" type="presParOf" srcId="{438821CE-B543-421C-A1E0-037C8A4B381A}" destId="{33A41000-7737-4C12-91F8-4DD8C72BDA12}" srcOrd="0" destOrd="0" presId="urn:microsoft.com/office/officeart/2005/8/layout/process1"/>
    <dgm:cxn modelId="{52F1806E-CDE1-44FE-81BD-AE91DAD9FAC6}" type="presParOf" srcId="{E39CCEEA-C13B-4B86-AA37-633DB0C224F7}" destId="{3A3D2CF8-813D-4732-AF5E-86B57EEAE79A}" srcOrd="2" destOrd="0" presId="urn:microsoft.com/office/officeart/2005/8/layout/process1"/>
    <dgm:cxn modelId="{73E8EFFA-018F-475B-8087-DE7AC9DB9417}" type="presParOf" srcId="{E39CCEEA-C13B-4B86-AA37-633DB0C224F7}" destId="{9FA7D59A-5652-49BE-B67D-13642326184A}" srcOrd="3" destOrd="0" presId="urn:microsoft.com/office/officeart/2005/8/layout/process1"/>
    <dgm:cxn modelId="{C355A252-DEB1-46F4-BC46-C77CDAB11C81}" type="presParOf" srcId="{9FA7D59A-5652-49BE-B67D-13642326184A}" destId="{C3651A59-708A-46AF-AEE1-4F63410CE2AA}" srcOrd="0" destOrd="0" presId="urn:microsoft.com/office/officeart/2005/8/layout/process1"/>
    <dgm:cxn modelId="{2205E587-3D1A-4BB7-9513-47F02FEEFA71}" type="presParOf" srcId="{E39CCEEA-C13B-4B86-AA37-633DB0C224F7}" destId="{4B6625AB-1FFD-4224-85ED-1E1C2DD464DE}" srcOrd="4" destOrd="0" presId="urn:microsoft.com/office/officeart/2005/8/layout/process1"/>
    <dgm:cxn modelId="{EDCC7585-315A-47F8-9547-7DCDEE874162}" type="presParOf" srcId="{E39CCEEA-C13B-4B86-AA37-633DB0C224F7}" destId="{B125608D-EDF0-49DE-B28B-E935A17B55F1}" srcOrd="5" destOrd="0" presId="urn:microsoft.com/office/officeart/2005/8/layout/process1"/>
    <dgm:cxn modelId="{AA1AE4AF-F307-493C-A1B6-0943F88353C9}" type="presParOf" srcId="{B125608D-EDF0-49DE-B28B-E935A17B55F1}" destId="{BB99EB98-0778-4F0B-B164-57B61502AFE2}" srcOrd="0" destOrd="0" presId="urn:microsoft.com/office/officeart/2005/8/layout/process1"/>
    <dgm:cxn modelId="{7B0F56C3-F684-4412-9809-D1CAFB4367E4}" type="presParOf" srcId="{E39CCEEA-C13B-4B86-AA37-633DB0C224F7}" destId="{1F9AEDB3-DD5C-49AB-8DC6-16912162E839}" srcOrd="6" destOrd="0" presId="urn:microsoft.com/office/officeart/2005/8/layout/process1"/>
    <dgm:cxn modelId="{4179568B-3E9C-42A3-A306-0B200E71D63B}" type="presParOf" srcId="{E39CCEEA-C13B-4B86-AA37-633DB0C224F7}" destId="{D44B980A-6803-4116-8826-27F6789327B9}" srcOrd="7" destOrd="0" presId="urn:microsoft.com/office/officeart/2005/8/layout/process1"/>
    <dgm:cxn modelId="{48581E0F-8D8F-45C9-8E86-340D8594D4EF}" type="presParOf" srcId="{D44B980A-6803-4116-8826-27F6789327B9}" destId="{1066658E-94F5-46B4-83B6-9AF2B834AFB4}" srcOrd="0" destOrd="0" presId="urn:microsoft.com/office/officeart/2005/8/layout/process1"/>
    <dgm:cxn modelId="{94782DDD-F10B-4F85-ACB2-D21E08972F80}" type="presParOf" srcId="{E39CCEEA-C13B-4B86-AA37-633DB0C224F7}" destId="{22A61939-6A31-4A96-BC41-B215228C3CB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190FB-7325-48CB-A3A7-0ABBFA9F29F9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BC747-B63A-4D2B-A8E1-564219FC4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76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BC747-B63A-4D2B-A8E1-564219FC46B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95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FFB8-A30D-4AB6-B7FE-3163BF69B5C2}" type="datetime1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16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DF46-D3C9-4005-9B80-AFB0D1DA9819}" type="datetime1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1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7AF2-FBFA-43D2-9C89-861C773599C3}" type="datetime1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7617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6939-02ED-44BE-B129-63ACD162979C}" type="datetime1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42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F061-0CED-42C4-948E-5E26C03369B7}" type="datetime1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5094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612F-3B36-4DB2-A1BD-7570CB80545F}" type="datetime1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276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C8AA-3DFC-487C-ADB4-AC01B31FD497}" type="datetime1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82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4A39-8C57-4575-B405-2F180F33C206}" type="datetime1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66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E3A7-DAA1-4CE9-B900-5AA6FDC56BCF}" type="datetime1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34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1960-00AC-40B9-A97B-B066684A8DBC}" type="datetime1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77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ABBD-9363-4CEF-997B-0B693E8C3133}" type="datetime1">
              <a:rPr lang="ru-RU" smtClean="0"/>
              <a:t>03.03.2020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55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923B-074C-4007-A450-3F28DF7B4F61}" type="datetime1">
              <a:rPr lang="ru-RU" smtClean="0"/>
              <a:t>03.03.2020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16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C4C5-091C-4201-9036-6AAA5388F51E}" type="datetime1">
              <a:rPr lang="ru-RU" smtClean="0"/>
              <a:t>03.03.2020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58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A603-B1F1-4BF8-9369-AE6A1FEE2C07}" type="datetime1">
              <a:rPr lang="ru-RU" smtClean="0"/>
              <a:t>03.03.2020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62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37F2-C05C-4820-8F43-3D2A666D0FA0}" type="datetime1">
              <a:rPr lang="ru-RU" smtClean="0"/>
              <a:t>03.03.2020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7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5DFD-3C1B-42D6-951C-7AF2D9850E09}" type="datetime1">
              <a:rPr lang="ru-RU" smtClean="0"/>
              <a:t>03.03.2020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19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06E76-3242-4811-A583-C23B86241ADC}" type="datetime1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66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Метовый</a:t>
            </a:r>
            <a:r>
              <a:rPr lang="ru-RU" dirty="0" smtClean="0"/>
              <a:t> </a:t>
            </a:r>
            <a:r>
              <a:rPr lang="ru-RU" dirty="0" err="1" smtClean="0"/>
              <a:t>донат</a:t>
            </a:r>
            <a:r>
              <a:rPr lang="ru-RU" dirty="0" smtClean="0"/>
              <a:t> в </a:t>
            </a:r>
            <a:r>
              <a:rPr lang="en-US" dirty="0" err="1" smtClean="0"/>
              <a:t>Warface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r>
              <a:rPr lang="ru-RU" dirty="0" smtClean="0"/>
              <a:t>или как </a:t>
            </a:r>
            <a:r>
              <a:rPr lang="en-US" dirty="0" smtClean="0"/>
              <a:t>f2p </a:t>
            </a:r>
            <a:r>
              <a:rPr lang="ru-RU" dirty="0" smtClean="0"/>
              <a:t>в России стал </a:t>
            </a:r>
            <a:r>
              <a:rPr lang="en-US" dirty="0" smtClean="0"/>
              <a:t>pay2win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538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ощущения </a:t>
            </a:r>
            <a:r>
              <a:rPr lang="ru-RU" dirty="0" err="1" smtClean="0"/>
              <a:t>геймплея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90079"/>
              </p:ext>
            </p:extLst>
          </p:nvPr>
        </p:nvGraphicFramePr>
        <p:xfrm>
          <a:off x="677863" y="2160589"/>
          <a:ext cx="8596310" cy="38599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8524">
                  <a:extLst>
                    <a:ext uri="{9D8B030D-6E8A-4147-A177-3AD203B41FA5}">
                      <a16:colId xmlns:a16="http://schemas.microsoft.com/office/drawing/2014/main" xmlns="" val="3077717491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xmlns="" val="125991373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xmlns="" val="2939543407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xmlns="" val="2060251470"/>
                    </a:ext>
                  </a:extLst>
                </a:gridCol>
              </a:tblGrid>
              <a:tr h="4073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Параметры</a:t>
                      </a:r>
                      <a:r>
                        <a:rPr lang="ru-RU" sz="1600" baseline="0" dirty="0" smtClean="0"/>
                        <a:t> сравнения</a:t>
                      </a:r>
                      <a:endParaRPr lang="ru-RU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2012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2015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2020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72535930"/>
                  </a:ext>
                </a:extLst>
              </a:tr>
              <a:tr h="52788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Телепорты</a:t>
                      </a:r>
                      <a:r>
                        <a:rPr lang="en-US" sz="1600" dirty="0" smtClean="0"/>
                        <a:t>/</a:t>
                      </a:r>
                      <a:r>
                        <a:rPr lang="ru-RU" sz="1600" dirty="0" smtClean="0"/>
                        <a:t>лаги</a:t>
                      </a:r>
                      <a:r>
                        <a:rPr lang="en-US" sz="1600" dirty="0" smtClean="0"/>
                        <a:t>/</a:t>
                      </a:r>
                      <a:r>
                        <a:rPr lang="ru-RU" sz="1600" dirty="0" smtClean="0"/>
                        <a:t>баги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Меньше, но есть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Среднее</a:t>
                      </a:r>
                      <a:r>
                        <a:rPr lang="ru-RU" sz="1600" baseline="0" dirty="0" smtClean="0"/>
                        <a:t> кол-во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Запредельное кол-во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7784159"/>
                  </a:ext>
                </a:extLst>
              </a:tr>
              <a:tr h="98371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Доступность</a:t>
                      </a:r>
                      <a:r>
                        <a:rPr lang="ru-RU" sz="1600" baseline="0" dirty="0" smtClean="0"/>
                        <a:t> оружия</a:t>
                      </a:r>
                      <a:endParaRPr lang="ru-RU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Помимо</a:t>
                      </a:r>
                      <a:r>
                        <a:rPr lang="ru-RU" sz="1600" baseline="0" dirty="0" smtClean="0"/>
                        <a:t> открытия, требуют покупки</a:t>
                      </a:r>
                      <a:endParaRPr lang="ru-RU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Достаточно</a:t>
                      </a:r>
                      <a:r>
                        <a:rPr lang="ru-RU" sz="1600" baseline="0" dirty="0" smtClean="0"/>
                        <a:t> открыть в поставщиках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Просто достаточно</a:t>
                      </a:r>
                      <a:r>
                        <a:rPr lang="ru-RU" sz="1600" baseline="0" dirty="0" smtClean="0"/>
                        <a:t> открыть в поставщиках</a:t>
                      </a:r>
                      <a:endParaRPr lang="ru-RU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2033182"/>
                  </a:ext>
                </a:extLst>
              </a:tr>
              <a:tr h="75411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Оружие</a:t>
                      </a:r>
                    </a:p>
                    <a:p>
                      <a:pPr algn="ctr"/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Дисбаланс</a:t>
                      </a:r>
                      <a:r>
                        <a:rPr lang="ru-RU" sz="1600" baseline="0" dirty="0" smtClean="0"/>
                        <a:t> между доном и </a:t>
                      </a:r>
                      <a:r>
                        <a:rPr lang="ru-RU" sz="1600" baseline="0" dirty="0" err="1" smtClean="0"/>
                        <a:t>вб</a:t>
                      </a:r>
                      <a:endParaRPr lang="ru-RU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Начало эры</a:t>
                      </a:r>
                      <a:r>
                        <a:rPr lang="ru-RU" sz="1600" baseline="0" dirty="0" smtClean="0"/>
                        <a:t> баланса дона и </a:t>
                      </a:r>
                      <a:r>
                        <a:rPr lang="ru-RU" sz="1600" baseline="0" dirty="0" err="1" smtClean="0"/>
                        <a:t>вб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 smtClean="0"/>
                        <a:t>Вб</a:t>
                      </a:r>
                      <a:r>
                        <a:rPr lang="ru-RU" sz="1600" baseline="0" dirty="0" smtClean="0"/>
                        <a:t> чуть хуже </a:t>
                      </a:r>
                      <a:r>
                        <a:rPr lang="ru-RU" sz="1600" baseline="0" dirty="0" err="1" smtClean="0"/>
                        <a:t>доната</a:t>
                      </a:r>
                      <a:endParaRPr lang="ru-RU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579770"/>
                  </a:ext>
                </a:extLst>
              </a:tr>
              <a:tr h="98371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Разнообразие</a:t>
                      </a:r>
                      <a:r>
                        <a:rPr lang="ru-RU" sz="1600" baseline="0" dirty="0" smtClean="0"/>
                        <a:t> контента</a:t>
                      </a:r>
                      <a:endParaRPr lang="ru-RU" sz="1600" dirty="0" smtClean="0"/>
                    </a:p>
                    <a:p>
                      <a:pPr algn="ctr"/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ПВЕ,</a:t>
                      </a:r>
                      <a:r>
                        <a:rPr lang="ru-RU" sz="1600" baseline="0" dirty="0" smtClean="0"/>
                        <a:t> Спецоперации, новые режимы</a:t>
                      </a:r>
                      <a:endParaRPr lang="ru-RU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ПВЕ,</a:t>
                      </a:r>
                      <a:r>
                        <a:rPr lang="ru-RU" sz="1600" baseline="0" dirty="0" smtClean="0"/>
                        <a:t> Спецоперации, новые режимы</a:t>
                      </a:r>
                      <a:endParaRPr lang="ru-RU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Урезание</a:t>
                      </a:r>
                      <a:r>
                        <a:rPr lang="ru-RU" sz="1600" baseline="0" dirty="0" smtClean="0"/>
                        <a:t> режимов</a:t>
                      </a:r>
                      <a:endParaRPr lang="ru-RU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5177175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23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11</a:t>
            </a:fld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734816" y="2814272"/>
            <a:ext cx="2160000" cy="90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/>
              <a:t>Имбодонат</a:t>
            </a:r>
            <a:endParaRPr lang="ru-RU" sz="1400" dirty="0"/>
          </a:p>
        </p:txBody>
      </p:sp>
      <p:sp>
        <p:nvSpPr>
          <p:cNvPr id="7" name="Овал 6"/>
          <p:cNvSpPr/>
          <p:nvPr/>
        </p:nvSpPr>
        <p:spPr>
          <a:xfrm>
            <a:off x="3387256" y="1185864"/>
            <a:ext cx="2160000" cy="90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Лаги, телепорты</a:t>
            </a:r>
            <a:endParaRPr lang="ru-RU" sz="1400" dirty="0"/>
          </a:p>
        </p:txBody>
      </p:sp>
      <p:sp>
        <p:nvSpPr>
          <p:cNvPr id="8" name="Овал 7"/>
          <p:cNvSpPr/>
          <p:nvPr/>
        </p:nvSpPr>
        <p:spPr>
          <a:xfrm>
            <a:off x="6039696" y="2000068"/>
            <a:ext cx="2160000" cy="90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Наплевательское отношение</a:t>
            </a:r>
            <a:endParaRPr lang="ru-RU" sz="1400" dirty="0"/>
          </a:p>
        </p:txBody>
      </p:sp>
      <p:sp>
        <p:nvSpPr>
          <p:cNvPr id="9" name="Овал 8"/>
          <p:cNvSpPr/>
          <p:nvPr/>
        </p:nvSpPr>
        <p:spPr>
          <a:xfrm>
            <a:off x="2061036" y="4442680"/>
            <a:ext cx="2160000" cy="90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Ввод сомнительного контента</a:t>
            </a:r>
            <a:endParaRPr lang="ru-RU" sz="1400" dirty="0"/>
          </a:p>
        </p:txBody>
      </p:sp>
      <p:sp>
        <p:nvSpPr>
          <p:cNvPr id="10" name="Овал 9"/>
          <p:cNvSpPr/>
          <p:nvPr/>
        </p:nvSpPr>
        <p:spPr>
          <a:xfrm>
            <a:off x="4713476" y="5256884"/>
            <a:ext cx="2160000" cy="90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Устаревание игры</a:t>
            </a:r>
            <a:endParaRPr lang="ru-RU" sz="1400" dirty="0"/>
          </a:p>
        </p:txBody>
      </p:sp>
      <p:sp>
        <p:nvSpPr>
          <p:cNvPr id="11" name="Овал 10"/>
          <p:cNvSpPr/>
          <p:nvPr/>
        </p:nvSpPr>
        <p:spPr>
          <a:xfrm>
            <a:off x="7365914" y="3628476"/>
            <a:ext cx="2160000" cy="90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Непонятные перспективы</a:t>
            </a:r>
            <a:endParaRPr lang="ru-RU" sz="1400" dirty="0"/>
          </a:p>
        </p:txBody>
      </p:sp>
      <p:sp>
        <p:nvSpPr>
          <p:cNvPr id="12" name="Овал 11"/>
          <p:cNvSpPr/>
          <p:nvPr/>
        </p:nvSpPr>
        <p:spPr>
          <a:xfrm>
            <a:off x="4050365" y="3264272"/>
            <a:ext cx="2160000" cy="90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Причины пропажи интереса к игре</a:t>
            </a:r>
            <a:endParaRPr lang="ru-RU" sz="1400" dirty="0"/>
          </a:p>
        </p:txBody>
      </p:sp>
      <p:grpSp>
        <p:nvGrpSpPr>
          <p:cNvPr id="29" name="Группа 28"/>
          <p:cNvGrpSpPr/>
          <p:nvPr/>
        </p:nvGrpSpPr>
        <p:grpSpPr>
          <a:xfrm>
            <a:off x="2894816" y="2085864"/>
            <a:ext cx="4471098" cy="3171020"/>
            <a:chOff x="2894816" y="2085864"/>
            <a:chExt cx="4471098" cy="3171020"/>
          </a:xfrm>
        </p:grpSpPr>
        <p:cxnSp>
          <p:nvCxnSpPr>
            <p:cNvPr id="15" name="Прямая со стрелкой 14"/>
            <p:cNvCxnSpPr>
              <a:stCxn id="12" idx="0"/>
              <a:endCxn id="7" idx="4"/>
            </p:cNvCxnSpPr>
            <p:nvPr/>
          </p:nvCxnSpPr>
          <p:spPr>
            <a:xfrm flipH="1" flipV="1">
              <a:off x="4467256" y="2085864"/>
              <a:ext cx="663109" cy="1178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12" idx="7"/>
              <a:endCxn id="8" idx="4"/>
            </p:cNvCxnSpPr>
            <p:nvPr/>
          </p:nvCxnSpPr>
          <p:spPr>
            <a:xfrm flipV="1">
              <a:off x="5894040" y="2900068"/>
              <a:ext cx="1225656" cy="496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2" idx="6"/>
              <a:endCxn id="11" idx="2"/>
            </p:cNvCxnSpPr>
            <p:nvPr/>
          </p:nvCxnSpPr>
          <p:spPr>
            <a:xfrm>
              <a:off x="6210365" y="3714272"/>
              <a:ext cx="1155549" cy="364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2" idx="2"/>
              <a:endCxn id="5" idx="6"/>
            </p:cNvCxnSpPr>
            <p:nvPr/>
          </p:nvCxnSpPr>
          <p:spPr>
            <a:xfrm flipH="1" flipV="1">
              <a:off x="2894816" y="3264272"/>
              <a:ext cx="1155549" cy="45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12" idx="3"/>
              <a:endCxn id="9" idx="7"/>
            </p:cNvCxnSpPr>
            <p:nvPr/>
          </p:nvCxnSpPr>
          <p:spPr>
            <a:xfrm flipH="1">
              <a:off x="3904711" y="4032470"/>
              <a:ext cx="461979" cy="542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2" idx="4"/>
              <a:endCxn id="10" idx="0"/>
            </p:cNvCxnSpPr>
            <p:nvPr/>
          </p:nvCxnSpPr>
          <p:spPr>
            <a:xfrm>
              <a:off x="5130365" y="4164272"/>
              <a:ext cx="663111" cy="1092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433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3 -0.49815 C 0.20274 -0.49514 0.2 -0.48936 0.19857 -0.48565 C 0.19479 -0.47547 0.19831 -0.48264 0.19362 -0.47408 L 0.19219 -0.46644 C 0.19193 -0.46528 0.1918 -0.46389 0.19141 -0.46274 L 0.18998 -0.4588 C 0.18972 -0.45672 0.18972 -0.45463 0.18933 -0.45255 C 0.18789 -0.44723 0.18685 -0.44584 0.18503 -0.44237 C 0.18477 -0.44075 0.18451 -0.43889 0.18425 -0.43727 C 0.18386 -0.43473 0.18321 -0.43241 0.18282 -0.42963 C 0.18008 -0.40834 0.18438 -0.43241 0.18073 -0.4132 C 0.17982 -0.39954 0.17917 -0.39491 0.18073 -0.37894 C 0.18099 -0.37616 0.18373 -0.36852 0.18503 -0.36621 C 0.18555 -0.36505 0.18646 -0.36459 0.18711 -0.36366 C 0.1905 -0.35903 0.19336 -0.35301 0.19714 -0.34977 C 0.20091 -0.3463 0.20456 -0.3419 0.2086 -0.33959 C 0.21003 -0.33866 0.21146 -0.33797 0.21289 -0.33704 C 0.22058 -0.33125 0.21394 -0.3345 0.22006 -0.33195 C 0.24206 -0.33288 0.26784 -0.32987 0.29076 -0.3382 C 0.31172 -0.34584 0.30391 -0.34491 0.32422 -0.35602 C 0.32878 -0.35857 0.33347 -0.35973 0.33789 -0.3625 C 0.34193 -0.36482 0.34584 -0.36852 0.35 -0.3713 C 0.35404 -0.37408 0.35821 -0.37593 0.36211 -0.37894 C 0.36485 -0.38102 0.36732 -0.38426 0.36993 -0.38658 C 0.37214 -0.38843 0.37435 -0.38959 0.37644 -0.39167 C 0.38347 -0.39838 0.37591 -0.39352 0.38138 -0.39676 C 0.3819 -0.39885 0.38243 -0.40093 0.38282 -0.40301 C 0.38308 -0.4044 0.38321 -0.40556 0.3836 -0.40695 C 0.38399 -0.40857 0.38464 -0.41019 0.38503 -0.41204 C 0.38581 -0.41598 0.38659 -0.42038 0.38711 -0.42454 C 0.38737 -0.42663 0.38763 -0.42894 0.38789 -0.43102 C 0.38763 -0.4419 0.38802 -0.45301 0.38711 -0.46389 C 0.38685 -0.4669 0.38516 -0.46899 0.38425 -0.47153 C 0.38373 -0.47315 0.3836 -0.47524 0.38282 -0.47663 C 0.38203 -0.47801 0.38086 -0.47801 0.37995 -0.47917 C 0.37774 -0.48218 0.37813 -0.4845 0.375 -0.48565 C 0.37188 -0.48658 0.36875 -0.48635 0.36576 -0.48681 C 0.36146 -0.48843 0.35196 -0.4919 0.35 -0.4919 L 0.32422 -0.49075 C 0.32136 -0.48982 0.31849 -0.48936 0.31576 -0.4882 C 0.3112 -0.48635 0.30209 -0.48172 0.30209 -0.48172 C 0.29948 -0.47871 0.2918 -0.47014 0.28998 -0.46528 C 0.28815 -0.46042 0.28724 -0.4544 0.28646 -0.44885 C 0.28438 -0.43403 0.28529 -0.44213 0.2836 -0.42454 C 0.28334 -0.41991 0.28308 -0.41528 0.28282 -0.41065 C 0.28269 -0.40695 0.28216 -0.40301 0.28216 -0.39931 C 0.28216 -0.37292 0.28203 -0.34676 0.28282 -0.32061 C 0.28295 -0.31644 0.28425 -0.31297 0.28503 -0.30903 C 0.28711 -0.29838 0.28724 -0.29792 0.29076 -0.2875 C 0.29297 -0.28056 0.29623 -0.27246 0.30065 -0.26968 C 0.30534 -0.2669 0.30209 -0.26875 0.31068 -0.26598 C 0.32826 -0.27362 0.30495 -0.26227 0.32136 -0.27362 C 0.32461 -0.2757 0.32813 -0.27663 0.33138 -0.27871 C 0.33451 -0.28056 0.3375 -0.28311 0.34076 -0.28496 C 0.34284 -0.28612 0.34506 -0.28635 0.34714 -0.2875 C 0.34935 -0.28866 0.35131 -0.29028 0.35352 -0.29121 C 0.35547 -0.29213 0.35743 -0.29213 0.35925 -0.2926 L 0.36433 -0.29375 C 0.37709 -0.30649 0.36394 -0.29514 0.37852 -0.30278 C 0.38008 -0.30348 0.38125 -0.30579 0.38282 -0.30649 C 0.38685 -0.30834 0.39089 -0.30903 0.39493 -0.31042 L 0.40209 -0.31297 C 0.40547 -0.3125 0.40886 -0.3125 0.41211 -0.31158 C 0.41433 -0.31112 0.41641 -0.30973 0.41849 -0.30903 C 0.42071 -0.30834 0.42279 -0.30834 0.425 -0.30788 C 0.42709 -0.30649 0.4293 -0.3051 0.43138 -0.30394 C 0.43282 -0.30325 0.43633 -0.30255 0.43789 -0.30139 C 0.43933 -0.30047 0.44063 -0.29838 0.44206 -0.29769 C 0.45391 -0.2919 0.44701 -0.29815 0.45573 -0.2926 C 0.45664 -0.2919 0.45769 -0.29121 0.4586 -0.29005 C 0.46537 -0.28125 0.46654 -0.27848 0.47214 -0.26852 C 0.47331 -0.26644 0.475 -0.26482 0.47565 -0.26204 C 0.47683 -0.25788 0.47774 -0.25325 0.4793 -0.24931 C 0.47969 -0.24815 0.48021 -0.247 0.48073 -0.24561 C 0.48125 -0.24399 0.48151 -0.24213 0.48216 -0.24051 C 0.4836 -0.23612 0.48451 -0.23519 0.48646 -0.23172 C 0.48685 -0.2294 0.48724 -0.22732 0.48789 -0.22524 C 0.48894 -0.22107 0.49063 -0.21713 0.49141 -0.2125 C 0.49336 -0.20232 0.49219 -0.20741 0.49493 -0.19746 C 0.49532 -0.19399 0.49649 -0.17963 0.49636 -0.17709 C 0.49623 -0.16899 0.49571 -0.16088 0.49493 -0.15301 C 0.49479 -0.15116 0.49401 -0.14954 0.49349 -0.14792 C 0.4931 -0.14399 0.49258 -0.14028 0.49206 -0.13635 C 0.4918 -0.13426 0.49193 -0.13195 0.49141 -0.1301 C 0.48959 -0.12431 0.48711 -0.11899 0.48503 -0.11366 C 0.48399 -0.11112 0.48334 -0.10811 0.48216 -0.10602 C 0.48099 -0.10371 0.47982 -0.10163 0.47852 -0.09954 C 0.47748 -0.09769 0.47604 -0.09653 0.475 -0.09445 C 0.47396 -0.0926 0.47318 -0.09028 0.47214 -0.0882 C 0.47149 -0.08681 0.47071 -0.08565 0.46993 -0.08426 C 0.46849 -0.08149 0.46719 -0.07825 0.46563 -0.07547 C 0.46485 -0.07408 0.46368 -0.07315 0.46289 -0.07176 C 0.46107 -0.06875 0.45977 -0.06505 0.45782 -0.06274 C 0.45118 -0.05487 0.4556 -0.05926 0.44636 -0.05255 C 0.44479 -0.05139 0.4431 -0.04954 0.44141 -0.04885 L 0.43568 -0.0463 L 0.43282 -0.04491 C 0.42969 -0.04584 0.42657 -0.04584 0.42357 -0.04746 C 0.40443 -0.05834 0.42175 -0.05139 0.41146 -0.05903 C 0.40977 -0.06019 0.40808 -0.06042 0.40638 -0.06158 C 0.40443 -0.06274 0.40261 -0.06413 0.40065 -0.06528 C 0.39766 -0.0669 0.39453 -0.06806 0.39141 -0.06922 C 0.39024 -0.06991 0.38907 -0.07084 0.38789 -0.07176 C 0.38711 -0.07223 0.38633 -0.07223 0.38568 -0.07292 C 0.37891 -0.08149 0.38763 -0.07547 0.37787 -0.08056 C 0.37513 -0.08357 0.37331 -0.08473 0.37136 -0.08936 C 0.37097 -0.09051 0.3711 -0.09213 0.37071 -0.09329 C 0.37006 -0.09538 0.36927 -0.09746 0.36849 -0.09954 C 0.36797 -0.10116 0.36758 -0.10301 0.36706 -0.10463 C 0.36602 -0.12153 0.3655 -0.12084 0.36927 -0.14283 C 0.37006 -0.14746 0.37435 -0.15209 0.37644 -0.15417 C 0.37709 -0.15487 0.37787 -0.15487 0.37852 -0.15556 C 0.37982 -0.15649 0.38099 -0.15788 0.38216 -0.15926 C 0.38282 -0.15996 0.38347 -0.16135 0.38425 -0.16181 C 0.38633 -0.16297 0.38854 -0.16343 0.39076 -0.16436 C 0.3974 -0.16343 0.40417 -0.16389 0.41068 -0.16181 C 0.41263 -0.16112 0.4142 -0.1588 0.41576 -0.15672 C 0.41993 -0.15116 0.42357 -0.14422 0.42787 -0.13889 C 0.43555 -0.1294 0.44375 -0.11945 0.45065 -0.10857 C 0.45625 -0.09954 0.46485 -0.08519 0.47136 -0.08172 L 0.47644 -0.07917 C 0.47761 -0.07801 0.47878 -0.07663 0.47995 -0.07547 C 0.48086 -0.07454 0.48203 -0.07408 0.48282 -0.07292 C 0.48347 -0.072 0.4836 -0.07014 0.48425 -0.06922 C 0.4849 -0.06806 0.48568 -0.06737 0.48646 -0.06667 C 0.48711 -0.06413 0.48815 -0.06181 0.48854 -0.05903 C 0.48907 -0.05487 0.48894 -0.05047 0.48933 -0.0463 C 0.48946 -0.04283 0.48972 -0.03959 0.48998 -0.03612 C 0.49024 -0.03195 0.49011 -0.02755 0.49063 -0.02338 C 0.49115 -0.02038 0.49232 -0.0176 0.49284 -0.01459 C 0.49349 -0.01088 0.49362 -0.00695 0.49427 -0.00301 C 0.49493 0.00069 0.49584 0.00439 0.49636 0.00833 C 0.4987 0.02337 0.4961 0.01574 0.5 0.02476 C 0.50065 0.03287 0.50144 0.04097 0.50209 0.04907 C 0.50261 0.05578 0.50313 0.06273 0.5043 0.06921 C 0.50508 0.07361 0.50612 0.07777 0.50716 0.08194 C 0.50729 0.08657 0.50743 0.09143 0.50782 0.09606 C 0.50808 0.09861 0.50899 0.10092 0.50925 0.10347 C 0.50964 0.10648 0.50977 0.10949 0.51003 0.1125 C 0.50886 0.1206 0.5086 0.1199 0.51003 0.13148 C 0.51042 0.13495 0.51146 0.13819 0.51211 0.14166 C 0.51263 0.14467 0.51315 0.15277 0.51354 0.15555 C 0.51368 0.15694 0.51407 0.1581 0.51433 0.15949 C 0.51381 0.16203 0.51368 0.16481 0.51289 0.16712 C 0.50456 0.18657 0.50834 0.17384 0.50209 0.18472 C 0.50157 0.18587 0.50131 0.18773 0.50065 0.18865 C 0.49896 0.19143 0.49727 0.19537 0.49493 0.19629 C 0.49375 0.19675 0.49258 0.19699 0.49141 0.19745 C 0.4905 0.19791 0.48959 0.19861 0.48854 0.19884 C 0.48308 0.19976 0.47761 0.20046 0.47214 0.20138 C 0.46693 0.20092 0.46159 0.20138 0.45638 0.2 C 0.45521 0.19976 0.45456 0.19722 0.45352 0.19629 C 0.45026 0.19328 0.45091 0.19699 0.44779 0.19236 C 0.44558 0.18888 0.44336 0.18518 0.44141 0.18101 C 0.43946 0.17685 0.43802 0.17175 0.43568 0.16828 C 0.43451 0.16666 0.43334 0.16481 0.43216 0.16319 C 0.42813 0.15833 0.42943 0.16064 0.42565 0.15694 C 0.425 0.15625 0.42422 0.15509 0.42357 0.15439 C 0.42175 0.15 0.42032 0.14629 0.41784 0.14282 C 0.41719 0.14212 0.41641 0.14236 0.41576 0.14166 C 0.41302 0.13935 0.41198 0.13703 0.40925 0.13541 C 0.40834 0.13472 0.40729 0.13449 0.40638 0.13402 C 0.40495 0.13333 0.40209 0.13148 0.40209 0.13148 C 0.39597 0.13263 0.3905 0.12986 0.38646 0.13796 C 0.38464 0.14143 0.38308 0.14537 0.38138 0.1493 C 0.38073 0.15092 0.37995 0.15254 0.3793 0.15439 L 0.375 0.16574 C 0.37305 0.17916 0.37591 0.16388 0.37214 0.17337 C 0.37136 0.17523 0.37123 0.17777 0.37071 0.17986 C 0.36797 0.18935 0.36914 0.18703 0.36576 0.1912 C 0.3655 0.19282 0.36537 0.19467 0.36498 0.19629 C 0.36459 0.19768 0.36368 0.19861 0.36354 0.2 C 0.3612 0.22106 0.36485 0.20972 0.36146 0.21921 C 0.3612 0.22268 0.36081 0.23009 0.36003 0.23425 C 0.35964 0.23611 0.35899 0.23773 0.3586 0.23935 C 0.35625 0.24907 0.36042 0.23587 0.35573 0.24953 C 0.3543 0.25925 0.35599 0.25 0.35287 0.26111 C 0.35222 0.26296 0.35196 0.26527 0.35144 0.26736 C 0.35039 0.27083 0.34857 0.27384 0.34779 0.27754 C 0.34688 0.28287 0.34779 0.28055 0.34493 0.28379 C 0.33881 0.30046 0.34532 0.28379 0.33933 0.29652 C 0.33868 0.29768 0.33854 0.29953 0.33789 0.30046 C 0.33698 0.30138 0.33594 0.30115 0.33503 0.30162 C 0.33425 0.30254 0.3336 0.30347 0.33282 0.30416 C 0.3319 0.30486 0.33099 0.30486 0.32995 0.30555 C 0.3293 0.30578 0.32852 0.30625 0.32787 0.30671 C 0.32266 0.31064 0.32735 0.3081 0.32214 0.31064 L 0.28503 0.30925 C 0.28073 0.30856 0.27709 0.30324 0.27279 0.30162 C 0.26927 0.30046 0.26563 0.2993 0.26211 0.29791 C 0.2599 0.29675 0.25782 0.29513 0.25573 0.29398 C 0.24805 0.28981 0.25287 0.29282 0.24362 0.28888 C 0.23243 0.28425 0.24414 0.28796 0.23425 0.28518 C 0.23256 0.28379 0.23099 0.2824 0.2293 0.28125 C 0.22813 0.28055 0.22683 0.28078 0.22565 0.28009 C 0.2237 0.2787 0.22188 0.27662 0.22006 0.275 C 0.21888 0.27407 0.21758 0.27337 0.21641 0.27245 C 0.21498 0.27129 0.21354 0.26967 0.21211 0.26851 C 0.21029 0.26712 0.20821 0.26643 0.20638 0.26481 C 0.20443 0.26296 0.20274 0.26018 0.20065 0.25856 C 0.19974 0.25763 0.1987 0.25694 0.19779 0.25601 C 0.19584 0.25347 0.19506 0.25023 0.19362 0.24699 C 0.19284 0.2456 0.19206 0.24467 0.19141 0.24328 C 0.19037 0.24074 0.18998 0.2375 0.18854 0.23564 C 0.18763 0.23425 0.18659 0.23333 0.18568 0.23171 C 0.18347 0.228 0.18177 0.22222 0.17995 0.21782 C 0.1793 0.2162 0.17852 0.21435 0.17787 0.21273 C 0.17618 0.2037 0.17722 0.2074 0.175 0.20138 C 0.17474 0.19953 0.17448 0.19791 0.17422 0.19629 C 0.17396 0.19375 0.17396 0.19097 0.17357 0.18865 C 0.17331 0.18726 0.17253 0.18611 0.17214 0.18472 C 0.17136 0.18263 0.17071 0.18055 0.17006 0.17847 C 0.16797 0.16388 0.17084 0.18194 0.16784 0.16967 C 0.16563 0.16064 0.16901 0.16805 0.16498 0.16064 C 0.16472 0.15949 0.16459 0.1581 0.16433 0.15694 C 0.16341 0.1537 0.16276 0.153 0.16146 0.15046 C 0.1612 0.14884 0.1612 0.14699 0.16068 0.14537 C 0.16029 0.14421 0.15912 0.14398 0.1586 0.14282 C 0.15795 0.14189 0.15756 0.1405 0.15716 0.13912 C 0.15508 0.13171 0.15651 0.1324 0.15287 0.12523 C 0.15209 0.12361 0.15091 0.12268 0.15 0.12129 C 0.14922 0.12013 0.1487 0.11851 0.14779 0.11759 C 0.1418 0.10995 0.1474 0.11921 0.14362 0.1125 C 0.13998 0.09976 0.14466 0.11342 0.13933 0.10601 C 0.13802 0.10439 0.1375 0.10185 0.13646 0.09976 C 0.13464 0.09629 0.13256 0.09305 0.13073 0.08958 C 0.12995 0.08842 0.12917 0.08726 0.12852 0.08587 C 0.12761 0.08333 0.12709 0.07986 0.12565 0.07824 C 0.12422 0.07638 0.12318 0.07361 0.12149 0.07314 L 0.11641 0.07175 C 0.11576 0.07106 0.11511 0.0699 0.11433 0.06921 C 0.11315 0.06828 0.11029 0.06736 0.10925 0.06666 C 0.1086 0.06643 0.10782 0.06597 0.10716 0.0655 C 0.10638 0.06481 0.10573 0.06365 0.10495 0.06296 C 0.10404 0.06226 0.103 0.06226 0.10209 0.06157 C 0.10118 0.06111 0.10026 0.05972 0.09922 0.05902 C 0.09792 0.0581 0.09649 0.0574 0.09506 0.05648 L 0.08854 0.05277 L 0.08646 0.05162 C 0.08568 0.05069 0.08503 0.04953 0.08425 0.04907 C 0.08034 0.04583 0.08021 0.04675 0.07644 0.04513 C 0.07565 0.0449 0.075 0.04444 0.07422 0.04398 C 0.07331 0.04305 0.0724 0.04189 0.07149 0.04143 C 0.06979 0.0405 0.0681 0.0405 0.06641 0.04004 C 0.0655 0.03981 0.06459 0.03912 0.06354 0.03888 C 0.06211 0.03842 0.06068 0.03796 0.05925 0.0375 C 0.0586 0.03703 0.05782 0.03657 0.05716 0.03634 C 0.05625 0.03587 0.05521 0.03564 0.0543 0.03495 C 0.04727 0.03009 0.05235 0.0331 0.04792 0.0287 C 0.04597 0.02685 0.04401 0.02546 0.04219 0.02361 C 0.04115 0.02245 0.04037 0.02083 0.03933 0.01967 C 0.03868 0.01921 0.03789 0.01898 0.03711 0.01851 C 0.03594 0.01759 0.03477 0.01689 0.0336 0.01597 C 0.02943 0.0125 0.02683 0.00949 0.02292 0.00717 C 0.01888 0.00462 0.01498 0.00509 0.01068 0.00462 C 0.00925 0.0037 0.00795 0.00231 0.00638 0.00208 C 0.00078 0.00046 0.00313 0.00069 -0.00065 0.00069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Некие формулы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77334" y="2316479"/>
                <a:ext cx="85966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ru-RU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ru-RU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ru-RU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ru-RU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ru-RU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ru-RU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r>
                          <a:rPr lang="ru-RU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</m:d>
                  </m:oMath>
                </a14:m>
                <a:endParaRPr lang="ru-RU" sz="2800" b="1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316479"/>
                <a:ext cx="859666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77334" y="3230880"/>
                <a:ext cx="8596668" cy="662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ru-RU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ru-RU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r>
                      <a:rPr lang="ru-RU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ru-RU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num>
                      <m:den>
                        <m:r>
                          <a:rPr lang="ru-RU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den>
                    </m:f>
                  </m:oMath>
                </a14:m>
                <a:endParaRPr lang="ru-RU" sz="2800" b="1" i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3230880"/>
                <a:ext cx="8596668" cy="6628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81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 err="1" smtClean="0"/>
              <a:t>играбельности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25619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31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Роль </a:t>
            </a:r>
            <a:r>
              <a:rPr lang="ru-RU" dirty="0" err="1" smtClean="0"/>
              <a:t>доната</a:t>
            </a:r>
            <a:r>
              <a:rPr lang="ru-RU" dirty="0" smtClean="0"/>
              <a:t> в </a:t>
            </a:r>
            <a:r>
              <a:rPr lang="ru-RU" dirty="0" err="1"/>
              <a:t>В</a:t>
            </a:r>
            <a:r>
              <a:rPr lang="ru-RU" dirty="0" err="1" smtClean="0"/>
              <a:t>арфасито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Еще с самого начала разработки проект планировался как </a:t>
            </a:r>
            <a:r>
              <a:rPr lang="en-US" dirty="0" smtClean="0"/>
              <a:t>f2p (</a:t>
            </a:r>
            <a:r>
              <a:rPr lang="ru-RU" dirty="0" smtClean="0"/>
              <a:t>бесплатный для игры), и изначально разрабатывался для азиатского рынка, в частности для Китая. Однако </a:t>
            </a:r>
            <a:r>
              <a:rPr lang="en-US" dirty="0" smtClean="0"/>
              <a:t>mail.ru </a:t>
            </a:r>
            <a:r>
              <a:rPr lang="ru-RU" dirty="0" smtClean="0"/>
              <a:t>подхватила идею проекта и решила локализировать ее в СНГ. Так и начался долгий процесс по «настраиванию баланса» в игре. В 2012 году игроку негативно высказывались в сторону </a:t>
            </a:r>
            <a:r>
              <a:rPr lang="ru-RU" dirty="0" err="1" smtClean="0"/>
              <a:t>донатеров</a:t>
            </a:r>
            <a:r>
              <a:rPr lang="ru-RU" dirty="0" smtClean="0"/>
              <a:t>, тогда это было постыдно, все играли с </a:t>
            </a:r>
            <a:r>
              <a:rPr lang="ru-RU" dirty="0" err="1" smtClean="0"/>
              <a:t>варбаксовыми</a:t>
            </a:r>
            <a:r>
              <a:rPr lang="ru-RU" dirty="0" smtClean="0"/>
              <a:t> </a:t>
            </a:r>
            <a:r>
              <a:rPr lang="ru-RU" dirty="0" err="1" smtClean="0"/>
              <a:t>оружями</a:t>
            </a:r>
            <a:r>
              <a:rPr lang="ru-RU" dirty="0" smtClean="0"/>
              <a:t>, </a:t>
            </a:r>
            <a:r>
              <a:rPr lang="ru-RU" dirty="0" err="1" smtClean="0"/>
              <a:t>снарягой</a:t>
            </a:r>
            <a:r>
              <a:rPr lang="ru-RU" dirty="0" smtClean="0"/>
              <a:t> и </a:t>
            </a:r>
            <a:r>
              <a:rPr lang="ru-RU" dirty="0" err="1" smtClean="0"/>
              <a:t>т.д</a:t>
            </a:r>
            <a:r>
              <a:rPr lang="ru-RU" dirty="0" smtClean="0"/>
              <a:t> (</a:t>
            </a:r>
            <a:r>
              <a:rPr lang="ru-RU" dirty="0" err="1" smtClean="0"/>
              <a:t>Варбаксы</a:t>
            </a:r>
            <a:r>
              <a:rPr lang="ru-RU" dirty="0"/>
              <a:t> </a:t>
            </a:r>
            <a:r>
              <a:rPr lang="ru-RU" dirty="0" smtClean="0"/>
              <a:t>– </a:t>
            </a:r>
            <a:r>
              <a:rPr lang="ru-RU" dirty="0" err="1" smtClean="0"/>
              <a:t>внутриигровая</a:t>
            </a:r>
            <a:r>
              <a:rPr lang="ru-RU" dirty="0" smtClean="0"/>
              <a:t> валюта, получаемая за прохождение </a:t>
            </a:r>
            <a:r>
              <a:rPr lang="en-US" dirty="0" err="1" smtClean="0"/>
              <a:t>pve</a:t>
            </a:r>
            <a:r>
              <a:rPr lang="en-US" dirty="0" smtClean="0"/>
              <a:t> </a:t>
            </a:r>
            <a:r>
              <a:rPr lang="ru-RU" dirty="0" smtClean="0"/>
              <a:t>миссий, спецопераций и участии в </a:t>
            </a:r>
            <a:r>
              <a:rPr lang="en-US" dirty="0" err="1" smtClean="0"/>
              <a:t>pvp</a:t>
            </a:r>
            <a:r>
              <a:rPr lang="en-US" dirty="0" smtClean="0"/>
              <a:t> </a:t>
            </a:r>
            <a:r>
              <a:rPr lang="ru-RU" dirty="0" smtClean="0"/>
              <a:t>матчах). Но люди со временем стали приобщаться к </a:t>
            </a:r>
            <a:r>
              <a:rPr lang="ru-RU" dirty="0" err="1" smtClean="0"/>
              <a:t>имбо-донату</a:t>
            </a:r>
            <a:r>
              <a:rPr lang="ru-RU" dirty="0" smtClean="0"/>
              <a:t> и вскоре большинство играли с </a:t>
            </a:r>
            <a:r>
              <a:rPr lang="ru-RU" dirty="0" err="1" smtClean="0"/>
              <a:t>имбовым</a:t>
            </a:r>
            <a:r>
              <a:rPr lang="ru-RU" dirty="0" smtClean="0"/>
              <a:t> оружием за реальную плату. Эта тенденция сохраняется до сих пор, однако сейчас уже другие времена и есть бесплатные (</a:t>
            </a:r>
            <a:r>
              <a:rPr lang="ru-RU" dirty="0" err="1" smtClean="0"/>
              <a:t>варбаксовые</a:t>
            </a:r>
            <a:r>
              <a:rPr lang="ru-RU" dirty="0" smtClean="0"/>
              <a:t>) аналоги снаряжения</a:t>
            </a:r>
            <a:r>
              <a:rPr lang="ru-RU" dirty="0"/>
              <a:t> </a:t>
            </a:r>
            <a:r>
              <a:rPr lang="ru-RU" dirty="0" smtClean="0"/>
              <a:t>и оружия, которые местами уступают </a:t>
            </a:r>
            <a:r>
              <a:rPr lang="ru-RU" dirty="0" err="1" smtClean="0"/>
              <a:t>донату</a:t>
            </a:r>
            <a:r>
              <a:rPr lang="ru-RU" dirty="0" smtClean="0"/>
              <a:t>. Но в целом, </a:t>
            </a:r>
            <a:r>
              <a:rPr lang="ru-RU" dirty="0" err="1" smtClean="0"/>
              <a:t>донат</a:t>
            </a:r>
            <a:r>
              <a:rPr lang="ru-RU" dirty="0" smtClean="0"/>
              <a:t> есть </a:t>
            </a:r>
            <a:r>
              <a:rPr lang="ru-RU" dirty="0" err="1" smtClean="0"/>
              <a:t>донат</a:t>
            </a:r>
            <a:r>
              <a:rPr lang="ru-RU" dirty="0" smtClean="0"/>
              <a:t> и он решает, хоть и на какой-то, но маленький процент, потому вы не увидите местных </a:t>
            </a:r>
            <a:r>
              <a:rPr lang="ru-RU" dirty="0" err="1" smtClean="0"/>
              <a:t>киберспортсменов</a:t>
            </a:r>
            <a:r>
              <a:rPr lang="ru-RU" dirty="0" smtClean="0"/>
              <a:t> с </a:t>
            </a:r>
            <a:r>
              <a:rPr lang="ru-RU" dirty="0" err="1" smtClean="0"/>
              <a:t>варбаксовой</a:t>
            </a:r>
            <a:r>
              <a:rPr lang="ru-RU" dirty="0" smtClean="0"/>
              <a:t> пушкой.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80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err="1" smtClean="0"/>
              <a:t>имбалансного</a:t>
            </a:r>
            <a:r>
              <a:rPr lang="ru-RU" dirty="0" smtClean="0"/>
              <a:t> </a:t>
            </a:r>
            <a:r>
              <a:rPr lang="ru-RU" dirty="0" err="1" smtClean="0"/>
              <a:t>доната</a:t>
            </a:r>
            <a:endParaRPr lang="ru-RU" dirty="0"/>
          </a:p>
        </p:txBody>
      </p:sp>
      <p:pic>
        <p:nvPicPr>
          <p:cNvPr id="7" name="Объект 6" descr="Шлем, который давал неистовое преимущество над всеми игроками, в частности над штурмовиками и инженерами. Этот шлем имел способность полностью игнорировать первое попадание, т.е при полном уровне здоровья и брони, по такому персонажу не &quot;проходил урон&quot; в голову. И лишь со второго выстрела была возможность убить противника, вооруженного в этот шлем. 1 выстрел - снимает игнор на урон, 2 - убивает." title="Шлем Штурмовика( ака Антихед в простонародье)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77" y="2715881"/>
            <a:ext cx="2540000" cy="2540000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Шлем Штурмовика( </a:t>
            </a:r>
            <a:r>
              <a:rPr lang="ru-RU" dirty="0" err="1"/>
              <a:t>ака</a:t>
            </a:r>
            <a:r>
              <a:rPr lang="ru-RU" dirty="0"/>
              <a:t> </a:t>
            </a:r>
            <a:r>
              <a:rPr lang="ru-RU" dirty="0" err="1"/>
              <a:t>Антихед</a:t>
            </a:r>
            <a:r>
              <a:rPr lang="ru-RU" dirty="0"/>
              <a:t> в </a:t>
            </a:r>
            <a:r>
              <a:rPr lang="ru-RU" dirty="0" smtClean="0"/>
              <a:t>простонародье)</a:t>
            </a:r>
            <a:r>
              <a:rPr lang="en-US" dirty="0" smtClean="0"/>
              <a:t>. </a:t>
            </a:r>
            <a:r>
              <a:rPr lang="ru-RU" dirty="0" smtClean="0"/>
              <a:t>Шлем</a:t>
            </a:r>
            <a:r>
              <a:rPr lang="ru-RU" dirty="0"/>
              <a:t>, который давал неистовое преимущество над всеми игроками, в частности над штурмовиками и инженерами. Этот шлем имел способность полностью игнорировать первое попадание, </a:t>
            </a:r>
            <a:r>
              <a:rPr lang="ru-RU" dirty="0" err="1"/>
              <a:t>т.е</a:t>
            </a:r>
            <a:r>
              <a:rPr lang="ru-RU" dirty="0"/>
              <a:t> при полном уровне здоровья и брони, по такому персонажу не "проходил урон" в голову. И лишь со второго выстрела была возможность убить противника, вооруженного в этот шлем. 1 выстрел - снимает </a:t>
            </a:r>
            <a:r>
              <a:rPr lang="ru-RU" dirty="0" err="1"/>
              <a:t>игнор</a:t>
            </a:r>
            <a:r>
              <a:rPr lang="ru-RU" dirty="0"/>
              <a:t> на урон, 2 - убивает.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Наверное очень полезная и интересная информация, но я не понял.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49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</a:t>
            </a:r>
            <a:r>
              <a:rPr lang="ru-RU" dirty="0" err="1"/>
              <a:t>имбалансного</a:t>
            </a:r>
            <a:r>
              <a:rPr lang="ru-RU" dirty="0"/>
              <a:t> </a:t>
            </a:r>
            <a:r>
              <a:rPr lang="ru-RU" dirty="0" err="1"/>
              <a:t>доната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4" y="2160589"/>
            <a:ext cx="5094724" cy="2012202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Tavor</a:t>
            </a:r>
            <a:r>
              <a:rPr lang="en-US" dirty="0" smtClean="0"/>
              <a:t> SNR</a:t>
            </a:r>
            <a:r>
              <a:rPr lang="ru-RU" dirty="0" smtClean="0"/>
              <a:t> – автоматическая снайперская винтовка. Самая сильная </a:t>
            </a:r>
            <a:r>
              <a:rPr lang="ru-RU" dirty="0" err="1" smtClean="0"/>
              <a:t>снапа</a:t>
            </a:r>
            <a:r>
              <a:rPr lang="ru-RU" dirty="0" smtClean="0"/>
              <a:t> в классе автоматического оружия до сих пор (Это оружие уже не доступно). Ранее выпадал из коробок удач с </a:t>
            </a:r>
            <a:r>
              <a:rPr lang="en-US" dirty="0" smtClean="0"/>
              <a:t>Calico M951S </a:t>
            </a:r>
            <a:r>
              <a:rPr lang="ru-RU" dirty="0" smtClean="0"/>
              <a:t>как утешительный приз. Что весьма странно, ибо это оружие сильнее той же «Калики» по урону, </a:t>
            </a:r>
            <a:r>
              <a:rPr lang="ru-RU" dirty="0" err="1" smtClean="0"/>
              <a:t>скорострелу</a:t>
            </a:r>
            <a:r>
              <a:rPr lang="ru-RU" dirty="0" smtClean="0"/>
              <a:t> и </a:t>
            </a:r>
            <a:r>
              <a:rPr lang="ru-RU" dirty="0" err="1" smtClean="0"/>
              <a:t>т.д</a:t>
            </a:r>
            <a:r>
              <a:rPr lang="ru-RU" dirty="0" smtClean="0"/>
              <a:t>, но проигрывает по вместительности магазина и по общему боезапасу. Учитывая, что в 2012 году была слабая броня, это «шайтан-труба» выпиливала целые </a:t>
            </a:r>
            <a:r>
              <a:rPr lang="ru-RU" dirty="0" err="1" smtClean="0"/>
              <a:t>паблики</a:t>
            </a:r>
            <a:r>
              <a:rPr lang="ru-RU" dirty="0" smtClean="0"/>
              <a:t>. </a:t>
            </a:r>
            <a:r>
              <a:rPr lang="ru-RU" dirty="0" err="1" smtClean="0"/>
              <a:t>Скиллозависимость</a:t>
            </a:r>
            <a:r>
              <a:rPr lang="ru-RU" dirty="0" smtClean="0"/>
              <a:t> низкая ввиду возможности автоматического огня и высокого урона.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20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Эффективность игры с бесплатным оружием</a:t>
            </a:r>
            <a:r>
              <a:rPr lang="en-US" dirty="0" smtClean="0"/>
              <a:t>/</a:t>
            </a:r>
            <a:r>
              <a:rPr lang="ru-RU" dirty="0" err="1" smtClean="0"/>
              <a:t>донатом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086190"/>
              </p:ext>
            </p:extLst>
          </p:nvPr>
        </p:nvGraphicFramePr>
        <p:xfrm>
          <a:off x="677863" y="2160588"/>
          <a:ext cx="859631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Параметры</a:t>
                      </a:r>
                      <a:endParaRPr lang="ru-RU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Бесплатные</a:t>
                      </a:r>
                      <a:r>
                        <a:rPr lang="ru-RU" baseline="0" dirty="0" smtClean="0"/>
                        <a:t> аналоги </a:t>
                      </a:r>
                      <a:r>
                        <a:rPr lang="ru-RU" baseline="0" dirty="0" err="1" smtClean="0"/>
                        <a:t>доната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Донат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Валюта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Варбаксы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Кредиты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ТТК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r>
                        <a:rPr lang="en-US" baseline="0" dirty="0" smtClean="0"/>
                        <a:t> 1 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</a:t>
                      </a:r>
                      <a:r>
                        <a:rPr lang="ru-RU" baseline="0" dirty="0" smtClean="0"/>
                        <a:t> 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Урон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Точность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Уникальные</a:t>
                      </a:r>
                      <a:r>
                        <a:rPr lang="ru-RU" baseline="0" dirty="0" smtClean="0"/>
                        <a:t> модули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Есть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Комфорт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Низкий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средний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Высокий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80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Подготовительная стадия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87056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56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Сравнения ощущений от </a:t>
            </a:r>
            <a:r>
              <a:rPr lang="ru-RU" sz="2800" dirty="0" err="1" smtClean="0"/>
              <a:t>геймплея</a:t>
            </a:r>
            <a:r>
              <a:rPr lang="ru-RU" sz="2800" dirty="0" smtClean="0"/>
              <a:t> в 2012 году и 2020</a:t>
            </a:r>
            <a:endParaRPr lang="ru-RU" sz="28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575991"/>
              </p:ext>
            </p:extLst>
          </p:nvPr>
        </p:nvGraphicFramePr>
        <p:xfrm>
          <a:off x="677863" y="2160584"/>
          <a:ext cx="8410719" cy="37606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35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03573">
                  <a:extLst>
                    <a:ext uri="{9D8B030D-6E8A-4147-A177-3AD203B41FA5}">
                      <a16:colId xmlns:a16="http://schemas.microsoft.com/office/drawing/2014/main" xmlns="" val="3654005185"/>
                    </a:ext>
                  </a:extLst>
                </a:gridCol>
                <a:gridCol w="2803573">
                  <a:extLst>
                    <a:ext uri="{9D8B030D-6E8A-4147-A177-3AD203B41FA5}">
                      <a16:colId xmlns:a16="http://schemas.microsoft.com/office/drawing/2014/main" xmlns="" val="1950544540"/>
                    </a:ext>
                  </a:extLst>
                </a:gridCol>
              </a:tblGrid>
              <a:tr h="57889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Параметры</a:t>
                      </a:r>
                      <a:r>
                        <a:rPr lang="ru-RU" baseline="0" dirty="0" smtClean="0"/>
                        <a:t> сравнения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2012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2020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142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Телепорты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лаги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баги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Меньше, но есть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Запредельное кол-во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13018267"/>
                  </a:ext>
                </a:extLst>
              </a:tr>
              <a:tr h="62142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Доступность</a:t>
                      </a:r>
                      <a:r>
                        <a:rPr lang="ru-RU" baseline="0" dirty="0" smtClean="0"/>
                        <a:t> оружия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Помимо</a:t>
                      </a:r>
                      <a:r>
                        <a:rPr lang="ru-RU" baseline="0" dirty="0" smtClean="0"/>
                        <a:t> открытия, требуют покупки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Просто достаточно</a:t>
                      </a:r>
                      <a:r>
                        <a:rPr lang="ru-RU" baseline="0" dirty="0" smtClean="0"/>
                        <a:t> открыть в поставщиках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59398976"/>
                  </a:ext>
                </a:extLst>
              </a:tr>
              <a:tr h="62142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Оружие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Дисбаланс</a:t>
                      </a:r>
                      <a:r>
                        <a:rPr lang="ru-RU" baseline="0" dirty="0" smtClean="0"/>
                        <a:t> между доном и </a:t>
                      </a:r>
                      <a:r>
                        <a:rPr lang="ru-RU" baseline="0" dirty="0" err="1" smtClean="0"/>
                        <a:t>вб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Вб</a:t>
                      </a:r>
                      <a:r>
                        <a:rPr lang="ru-RU" baseline="0" dirty="0" smtClean="0"/>
                        <a:t> чуть хуже </a:t>
                      </a:r>
                      <a:r>
                        <a:rPr lang="ru-RU" baseline="0" dirty="0" err="1" smtClean="0"/>
                        <a:t>доната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7727357"/>
                  </a:ext>
                </a:extLst>
              </a:tr>
              <a:tr h="62142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Разнообразие</a:t>
                      </a:r>
                      <a:r>
                        <a:rPr lang="ru-RU" baseline="0" dirty="0" smtClean="0"/>
                        <a:t> контента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ПВЕ,</a:t>
                      </a:r>
                      <a:r>
                        <a:rPr lang="ru-RU" baseline="0" dirty="0" smtClean="0"/>
                        <a:t> Спецоперации, новые режимы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Урезание</a:t>
                      </a:r>
                      <a:r>
                        <a:rPr lang="ru-RU" baseline="0" dirty="0" smtClean="0"/>
                        <a:t> режимов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4099624"/>
                  </a:ext>
                </a:extLst>
              </a:tr>
              <a:tr h="62142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Уютность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err="1" smtClean="0"/>
                        <a:t>ламповость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Максимальная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</a:t>
                      </a:r>
                      <a:r>
                        <a:rPr lang="ru-RU" baseline="0" dirty="0" smtClean="0"/>
                        <a:t> убыль, из-за стилистики а-ля КС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77348846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74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Промежуточные итоги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 целом, раньше играть было лучше, но это лишь небольшая обманка, вызванная дикой ностальгией по прошлому времени. Если брать многие «за» и «против» выходит, что сейчас играть стало все же легче </a:t>
            </a:r>
            <a:r>
              <a:rPr lang="ru-RU" sz="2400" dirty="0" err="1" smtClean="0"/>
              <a:t>недонатящим</a:t>
            </a:r>
            <a:r>
              <a:rPr lang="ru-RU" sz="2400" dirty="0" smtClean="0"/>
              <a:t> игрокам, нежели чем раньше. Появление нового контента, переработка моделей и текстур, исправление старых багов в механиках, возможность после открытия предмета в «поставщиках» забрать его бесплатно, а не покупать, и </a:t>
            </a:r>
            <a:r>
              <a:rPr lang="ru-RU" sz="2400" dirty="0" err="1" smtClean="0"/>
              <a:t>т.д</a:t>
            </a:r>
            <a:endParaRPr lang="ru-RU" sz="24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21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 игрока с </a:t>
            </a:r>
            <a:r>
              <a:rPr lang="ru-RU" dirty="0" err="1" smtClean="0"/>
              <a:t>донатом</a:t>
            </a:r>
            <a:r>
              <a:rPr lang="en-US" dirty="0" smtClean="0"/>
              <a:t>/</a:t>
            </a:r>
            <a:r>
              <a:rPr lang="ru-RU" dirty="0" smtClean="0"/>
              <a:t>без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175873"/>
              </p:ext>
            </p:extLst>
          </p:nvPr>
        </p:nvGraphicFramePr>
        <p:xfrm>
          <a:off x="677863" y="2160586"/>
          <a:ext cx="11331884" cy="3883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054">
                  <a:extLst>
                    <a:ext uri="{9D8B030D-6E8A-4147-A177-3AD203B41FA5}">
                      <a16:colId xmlns:a16="http://schemas.microsoft.com/office/drawing/2014/main" xmlns="" val="204377024"/>
                    </a:ext>
                  </a:extLst>
                </a:gridCol>
                <a:gridCol w="1653610">
                  <a:extLst>
                    <a:ext uri="{9D8B030D-6E8A-4147-A177-3AD203B41FA5}">
                      <a16:colId xmlns:a16="http://schemas.microsoft.com/office/drawing/2014/main" xmlns="" val="1510426864"/>
                    </a:ext>
                  </a:extLst>
                </a:gridCol>
                <a:gridCol w="1653610">
                  <a:extLst>
                    <a:ext uri="{9D8B030D-6E8A-4147-A177-3AD203B41FA5}">
                      <a16:colId xmlns:a16="http://schemas.microsoft.com/office/drawing/2014/main" xmlns="" val="2776710227"/>
                    </a:ext>
                  </a:extLst>
                </a:gridCol>
                <a:gridCol w="1653610">
                  <a:extLst>
                    <a:ext uri="{9D8B030D-6E8A-4147-A177-3AD203B41FA5}">
                      <a16:colId xmlns:a16="http://schemas.microsoft.com/office/drawing/2014/main" xmlns="" val="2642897958"/>
                    </a:ext>
                  </a:extLst>
                </a:gridCol>
              </a:tblGrid>
              <a:tr h="89841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Параметры</a:t>
                      </a:r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Не </a:t>
                      </a:r>
                      <a:r>
                        <a:rPr lang="ru-RU" dirty="0" err="1" smtClean="0"/>
                        <a:t>донатит</a:t>
                      </a:r>
                      <a:r>
                        <a:rPr lang="ru-RU" dirty="0" smtClean="0"/>
                        <a:t> вообще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 smtClean="0"/>
                        <a:t>Донатит</a:t>
                      </a:r>
                      <a:r>
                        <a:rPr lang="ru-RU" dirty="0" smtClean="0"/>
                        <a:t> на </a:t>
                      </a:r>
                      <a:r>
                        <a:rPr lang="ru-RU" dirty="0" err="1" smtClean="0"/>
                        <a:t>випки</a:t>
                      </a:r>
                      <a:endParaRPr lang="ru-RU" dirty="0" smtClean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Донатит</a:t>
                      </a:r>
                      <a:r>
                        <a:rPr lang="ru-RU" dirty="0" smtClean="0"/>
                        <a:t> сколько хочет</a:t>
                      </a:r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6991564"/>
                  </a:ext>
                </a:extLst>
              </a:tr>
              <a:tr h="89841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Денежные</a:t>
                      </a:r>
                      <a:r>
                        <a:rPr lang="ru-RU" baseline="0" dirty="0" smtClean="0"/>
                        <a:t> затраты</a:t>
                      </a:r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Минимум</a:t>
                      </a:r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Максимум</a:t>
                      </a:r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5567574"/>
                  </a:ext>
                </a:extLst>
              </a:tr>
              <a:tr h="89841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Затраты по силам</a:t>
                      </a:r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Высокие</a:t>
                      </a:r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Чуть меньше</a:t>
                      </a:r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Средние</a:t>
                      </a:r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4826741"/>
                  </a:ext>
                </a:extLst>
              </a:tr>
              <a:tr h="89841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Продуктивность</a:t>
                      </a:r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Ниже,</a:t>
                      </a:r>
                      <a:r>
                        <a:rPr lang="ru-RU" baseline="0" dirty="0" smtClean="0"/>
                        <a:t> чем с </a:t>
                      </a:r>
                      <a:r>
                        <a:rPr lang="ru-RU" baseline="0" dirty="0" err="1" smtClean="0"/>
                        <a:t>донатом</a:t>
                      </a:r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Ниже</a:t>
                      </a:r>
                      <a:r>
                        <a:rPr lang="ru-RU" baseline="0" dirty="0" smtClean="0"/>
                        <a:t>, чем с </a:t>
                      </a:r>
                      <a:r>
                        <a:rPr lang="ru-RU" baseline="0" dirty="0" err="1" smtClean="0"/>
                        <a:t>донатом</a:t>
                      </a:r>
                      <a:r>
                        <a:rPr lang="ru-RU" baseline="0" dirty="0" smtClean="0"/>
                        <a:t>, но </a:t>
                      </a:r>
                      <a:r>
                        <a:rPr lang="ru-RU" baseline="0" dirty="0" err="1" smtClean="0"/>
                        <a:t>вб</a:t>
                      </a:r>
                      <a:r>
                        <a:rPr lang="ru-RU" baseline="0" dirty="0" smtClean="0"/>
                        <a:t> быстрее копятся</a:t>
                      </a:r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Высокая</a:t>
                      </a:r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5775543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425348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Кастомная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361</TotalTime>
  <Words>914</Words>
  <Application>Microsoft Office PowerPoint</Application>
  <PresentationFormat>Широкоэкранный</PresentationFormat>
  <Paragraphs>134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Wingdings 3</vt:lpstr>
      <vt:lpstr>Грань</vt:lpstr>
      <vt:lpstr>Метовый донат в Warface</vt:lpstr>
      <vt:lpstr>Роль доната в Варфасито</vt:lpstr>
      <vt:lpstr>Примеры имбалансного доната</vt:lpstr>
      <vt:lpstr>Примеры имбалансного доната</vt:lpstr>
      <vt:lpstr>Эффективность игры с бесплатным оружием/донатом</vt:lpstr>
      <vt:lpstr>Подготовительная стадия</vt:lpstr>
      <vt:lpstr>Сравнения ощущений от геймплея в 2012 году и 2020</vt:lpstr>
      <vt:lpstr>Промежуточные итоги</vt:lpstr>
      <vt:lpstr>Статистика игрока с донатом/без</vt:lpstr>
      <vt:lpstr>Сравнение ощущения геймплея</vt:lpstr>
      <vt:lpstr>Презентация PowerPoint</vt:lpstr>
      <vt:lpstr>Некие формулы</vt:lpstr>
      <vt:lpstr>Диаграмма играбельности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16</dc:creator>
  <cp:lastModifiedBy>16</cp:lastModifiedBy>
  <cp:revision>30</cp:revision>
  <dcterms:created xsi:type="dcterms:W3CDTF">2020-02-11T06:26:12Z</dcterms:created>
  <dcterms:modified xsi:type="dcterms:W3CDTF">2020-03-03T07:25:58Z</dcterms:modified>
</cp:coreProperties>
</file>