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24"/>
  </p:notesMasterIdLst>
  <p:sldIdLst>
    <p:sldId id="256" r:id="rId5"/>
    <p:sldId id="257" r:id="rId6"/>
    <p:sldId id="258" r:id="rId7"/>
    <p:sldId id="259" r:id="rId8"/>
    <p:sldId id="263" r:id="rId9"/>
    <p:sldId id="260" r:id="rId10"/>
    <p:sldId id="261" r:id="rId11"/>
    <p:sldId id="276" r:id="rId12"/>
    <p:sldId id="273" r:id="rId13"/>
    <p:sldId id="266" r:id="rId14"/>
    <p:sldId id="275" r:id="rId15"/>
    <p:sldId id="267" r:id="rId16"/>
    <p:sldId id="269" r:id="rId17"/>
    <p:sldId id="279" r:id="rId18"/>
    <p:sldId id="280" r:id="rId19"/>
    <p:sldId id="281" r:id="rId20"/>
    <p:sldId id="283" r:id="rId21"/>
    <p:sldId id="284"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654"/>
    <a:srgbClr val="D9D9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F6EBF-2D63-D23A-AC12-0B63992301B0}" v="1155" dt="2023-10-24T02:02:44.424"/>
    <p1510:client id="{7E4FA4DA-E348-D288-063C-04A5DCF02E76}" v="390" dt="2023-10-24T02:47:05.710"/>
    <p1510:client id="{88E6F458-6EA0-1134-9CFC-0120ED3F2F3A}" v="11" dt="2023-10-24T02:37:39.143"/>
    <p1510:client id="{B82C695A-9D90-4BC9-84F3-B31FD1A73DB3}" v="2907" dt="2023-10-24T02:47:0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3C4A7-BFAE-4B23-BC0D-E8DC66DB9297}"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170FF-C195-4C0C-A6FA-9472BB3D242F}" type="slidenum">
              <a:rPr lang="en-US" smtClean="0"/>
              <a:t>‹#›</a:t>
            </a:fld>
            <a:endParaRPr lang="en-US"/>
          </a:p>
        </p:txBody>
      </p:sp>
    </p:spTree>
    <p:extLst>
      <p:ext uri="{BB962C8B-B14F-4D97-AF65-F5344CB8AC3E}">
        <p14:creationId xmlns:p14="http://schemas.microsoft.com/office/powerpoint/2010/main" val="373338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Steven</a:t>
            </a:r>
          </a:p>
        </p:txBody>
      </p:sp>
      <p:sp>
        <p:nvSpPr>
          <p:cNvPr id="4" name="Slide Number Placeholder 3"/>
          <p:cNvSpPr>
            <a:spLocks noGrp="1"/>
          </p:cNvSpPr>
          <p:nvPr>
            <p:ph type="sldNum" sz="quarter" idx="5"/>
          </p:nvPr>
        </p:nvSpPr>
        <p:spPr/>
        <p:txBody>
          <a:bodyPr/>
          <a:lstStyle/>
          <a:p>
            <a:fld id="{FD8170FF-C195-4C0C-A6FA-9472BB3D242F}" type="slidenum">
              <a:rPr lang="en-US" smtClean="0"/>
              <a:t>1</a:t>
            </a:fld>
            <a:endParaRPr lang="en-US"/>
          </a:p>
        </p:txBody>
      </p:sp>
    </p:spTree>
    <p:extLst>
      <p:ext uri="{BB962C8B-B14F-4D97-AF65-F5344CB8AC3E}">
        <p14:creationId xmlns:p14="http://schemas.microsoft.com/office/powerpoint/2010/main" val="168476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Russell</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10</a:t>
            </a:fld>
            <a:endParaRPr lang="en-US"/>
          </a:p>
        </p:txBody>
      </p:sp>
    </p:spTree>
    <p:extLst>
      <p:ext uri="{BB962C8B-B14F-4D97-AF65-F5344CB8AC3E}">
        <p14:creationId xmlns:p14="http://schemas.microsoft.com/office/powerpoint/2010/main" val="189697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Russell</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11</a:t>
            </a:fld>
            <a:endParaRPr lang="en-US"/>
          </a:p>
        </p:txBody>
      </p:sp>
    </p:spTree>
    <p:extLst>
      <p:ext uri="{BB962C8B-B14F-4D97-AF65-F5344CB8AC3E}">
        <p14:creationId xmlns:p14="http://schemas.microsoft.com/office/powerpoint/2010/main" val="208277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Izaiah</a:t>
            </a:r>
          </a:p>
        </p:txBody>
      </p:sp>
      <p:sp>
        <p:nvSpPr>
          <p:cNvPr id="4" name="Slide Number Placeholder 3"/>
          <p:cNvSpPr>
            <a:spLocks noGrp="1"/>
          </p:cNvSpPr>
          <p:nvPr>
            <p:ph type="sldNum" sz="quarter" idx="5"/>
          </p:nvPr>
        </p:nvSpPr>
        <p:spPr/>
        <p:txBody>
          <a:bodyPr/>
          <a:lstStyle/>
          <a:p>
            <a:fld id="{FD8170FF-C195-4C0C-A6FA-9472BB3D242F}" type="slidenum">
              <a:rPr lang="en-US" smtClean="0"/>
              <a:t>12</a:t>
            </a:fld>
            <a:endParaRPr lang="en-US"/>
          </a:p>
        </p:txBody>
      </p:sp>
    </p:spTree>
    <p:extLst>
      <p:ext uri="{BB962C8B-B14F-4D97-AF65-F5344CB8AC3E}">
        <p14:creationId xmlns:p14="http://schemas.microsoft.com/office/powerpoint/2010/main" val="242239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Izaiah</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13</a:t>
            </a:fld>
            <a:endParaRPr lang="en-US"/>
          </a:p>
        </p:txBody>
      </p:sp>
    </p:spTree>
    <p:extLst>
      <p:ext uri="{BB962C8B-B14F-4D97-AF65-F5344CB8AC3E}">
        <p14:creationId xmlns:p14="http://schemas.microsoft.com/office/powerpoint/2010/main" val="3552518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Izaiah</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14</a:t>
            </a:fld>
            <a:endParaRPr lang="en-US"/>
          </a:p>
        </p:txBody>
      </p:sp>
    </p:spTree>
    <p:extLst>
      <p:ext uri="{BB962C8B-B14F-4D97-AF65-F5344CB8AC3E}">
        <p14:creationId xmlns:p14="http://schemas.microsoft.com/office/powerpoint/2010/main" val="133683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Izaiah</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15</a:t>
            </a:fld>
            <a:endParaRPr lang="en-US"/>
          </a:p>
        </p:txBody>
      </p:sp>
    </p:spTree>
    <p:extLst>
      <p:ext uri="{BB962C8B-B14F-4D97-AF65-F5344CB8AC3E}">
        <p14:creationId xmlns:p14="http://schemas.microsoft.com/office/powerpoint/2010/main" val="3598978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Izaiah</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16</a:t>
            </a:fld>
            <a:endParaRPr lang="en-US"/>
          </a:p>
        </p:txBody>
      </p:sp>
    </p:spTree>
    <p:extLst>
      <p:ext uri="{BB962C8B-B14F-4D97-AF65-F5344CB8AC3E}">
        <p14:creationId xmlns:p14="http://schemas.microsoft.com/office/powerpoint/2010/main" val="1167496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Braxton</a:t>
            </a:r>
          </a:p>
        </p:txBody>
      </p:sp>
      <p:sp>
        <p:nvSpPr>
          <p:cNvPr id="4" name="Slide Number Placeholder 3"/>
          <p:cNvSpPr>
            <a:spLocks noGrp="1"/>
          </p:cNvSpPr>
          <p:nvPr>
            <p:ph type="sldNum" sz="quarter" idx="5"/>
          </p:nvPr>
        </p:nvSpPr>
        <p:spPr/>
        <p:txBody>
          <a:bodyPr/>
          <a:lstStyle/>
          <a:p>
            <a:fld id="{FD8170FF-C195-4C0C-A6FA-9472BB3D242F}" type="slidenum">
              <a:rPr lang="en-US" smtClean="0"/>
              <a:t>17</a:t>
            </a:fld>
            <a:endParaRPr lang="en-US"/>
          </a:p>
        </p:txBody>
      </p:sp>
    </p:spTree>
    <p:extLst>
      <p:ext uri="{BB962C8B-B14F-4D97-AF65-F5344CB8AC3E}">
        <p14:creationId xmlns:p14="http://schemas.microsoft.com/office/powerpoint/2010/main" val="863183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Braxton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18</a:t>
            </a:fld>
            <a:endParaRPr lang="en-US"/>
          </a:p>
        </p:txBody>
      </p:sp>
    </p:spTree>
    <p:extLst>
      <p:ext uri="{BB962C8B-B14F-4D97-AF65-F5344CB8AC3E}">
        <p14:creationId xmlns:p14="http://schemas.microsoft.com/office/powerpoint/2010/main" val="1376143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Everyone</a:t>
            </a:r>
          </a:p>
        </p:txBody>
      </p:sp>
      <p:sp>
        <p:nvSpPr>
          <p:cNvPr id="4" name="Slide Number Placeholder 3"/>
          <p:cNvSpPr>
            <a:spLocks noGrp="1"/>
          </p:cNvSpPr>
          <p:nvPr>
            <p:ph type="sldNum" sz="quarter" idx="5"/>
          </p:nvPr>
        </p:nvSpPr>
        <p:spPr/>
        <p:txBody>
          <a:bodyPr/>
          <a:lstStyle/>
          <a:p>
            <a:fld id="{FD8170FF-C195-4C0C-A6FA-9472BB3D242F}" type="slidenum">
              <a:rPr lang="en-US" smtClean="0"/>
              <a:t>19</a:t>
            </a:fld>
            <a:endParaRPr lang="en-US"/>
          </a:p>
        </p:txBody>
      </p:sp>
    </p:spTree>
    <p:extLst>
      <p:ext uri="{BB962C8B-B14F-4D97-AF65-F5344CB8AC3E}">
        <p14:creationId xmlns:p14="http://schemas.microsoft.com/office/powerpoint/2010/main" val="270297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Steven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2</a:t>
            </a:fld>
            <a:endParaRPr lang="en-US"/>
          </a:p>
        </p:txBody>
      </p:sp>
    </p:spTree>
    <p:extLst>
      <p:ext uri="{BB962C8B-B14F-4D97-AF65-F5344CB8AC3E}">
        <p14:creationId xmlns:p14="http://schemas.microsoft.com/office/powerpoint/2010/main" val="292383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Steven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3</a:t>
            </a:fld>
            <a:endParaRPr lang="en-US"/>
          </a:p>
        </p:txBody>
      </p:sp>
    </p:spTree>
    <p:extLst>
      <p:ext uri="{BB962C8B-B14F-4D97-AF65-F5344CB8AC3E}">
        <p14:creationId xmlns:p14="http://schemas.microsoft.com/office/powerpoint/2010/main" val="408052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Steven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4</a:t>
            </a:fld>
            <a:endParaRPr lang="en-US"/>
          </a:p>
        </p:txBody>
      </p:sp>
    </p:spTree>
    <p:extLst>
      <p:ext uri="{BB962C8B-B14F-4D97-AF65-F5344CB8AC3E}">
        <p14:creationId xmlns:p14="http://schemas.microsoft.com/office/powerpoint/2010/main" val="3168407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Steven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5</a:t>
            </a:fld>
            <a:endParaRPr lang="en-US"/>
          </a:p>
        </p:txBody>
      </p:sp>
    </p:spTree>
    <p:extLst>
      <p:ext uri="{BB962C8B-B14F-4D97-AF65-F5344CB8AC3E}">
        <p14:creationId xmlns:p14="http://schemas.microsoft.com/office/powerpoint/2010/main" val="415165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FD8170FF-C195-4C0C-A6FA-9472BB3D242F}" type="slidenum">
              <a:rPr lang="en-US" smtClean="0"/>
              <a:t>6</a:t>
            </a:fld>
            <a:endParaRPr lang="en-US"/>
          </a:p>
        </p:txBody>
      </p:sp>
    </p:spTree>
    <p:extLst>
      <p:ext uri="{BB962C8B-B14F-4D97-AF65-F5344CB8AC3E}">
        <p14:creationId xmlns:p14="http://schemas.microsoft.com/office/powerpoint/2010/main" val="119438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Ryan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7</a:t>
            </a:fld>
            <a:endParaRPr lang="en-US"/>
          </a:p>
        </p:txBody>
      </p:sp>
    </p:spTree>
    <p:extLst>
      <p:ext uri="{BB962C8B-B14F-4D97-AF65-F5344CB8AC3E}">
        <p14:creationId xmlns:p14="http://schemas.microsoft.com/office/powerpoint/2010/main" val="128518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Ryan</a:t>
            </a:r>
          </a:p>
          <a:p>
            <a:endParaRPr lang="en-US"/>
          </a:p>
        </p:txBody>
      </p:sp>
      <p:sp>
        <p:nvSpPr>
          <p:cNvPr id="4" name="Slide Number Placeholder 3"/>
          <p:cNvSpPr>
            <a:spLocks noGrp="1"/>
          </p:cNvSpPr>
          <p:nvPr>
            <p:ph type="sldNum" sz="quarter" idx="5"/>
          </p:nvPr>
        </p:nvSpPr>
        <p:spPr/>
        <p:txBody>
          <a:bodyPr/>
          <a:lstStyle/>
          <a:p>
            <a:fld id="{FD8170FF-C195-4C0C-A6FA-9472BB3D242F}" type="slidenum">
              <a:rPr lang="en-US" smtClean="0"/>
              <a:t>8</a:t>
            </a:fld>
            <a:endParaRPr lang="en-US"/>
          </a:p>
        </p:txBody>
      </p:sp>
    </p:spTree>
    <p:extLst>
      <p:ext uri="{BB962C8B-B14F-4D97-AF65-F5344CB8AC3E}">
        <p14:creationId xmlns:p14="http://schemas.microsoft.com/office/powerpoint/2010/main" val="18423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Russell</a:t>
            </a:r>
          </a:p>
        </p:txBody>
      </p:sp>
      <p:sp>
        <p:nvSpPr>
          <p:cNvPr id="4" name="Slide Number Placeholder 3"/>
          <p:cNvSpPr>
            <a:spLocks noGrp="1"/>
          </p:cNvSpPr>
          <p:nvPr>
            <p:ph type="sldNum" sz="quarter" idx="5"/>
          </p:nvPr>
        </p:nvSpPr>
        <p:spPr/>
        <p:txBody>
          <a:bodyPr/>
          <a:lstStyle/>
          <a:p>
            <a:fld id="{FD8170FF-C195-4C0C-A6FA-9472BB3D242F}" type="slidenum">
              <a:rPr lang="en-US" smtClean="0"/>
              <a:t>9</a:t>
            </a:fld>
            <a:endParaRPr lang="en-US"/>
          </a:p>
        </p:txBody>
      </p:sp>
    </p:spTree>
    <p:extLst>
      <p:ext uri="{BB962C8B-B14F-4D97-AF65-F5344CB8AC3E}">
        <p14:creationId xmlns:p14="http://schemas.microsoft.com/office/powerpoint/2010/main" val="419493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10/23/2023</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29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10/23/2023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7500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10/23/2023</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93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10/23/2023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0496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10/23/2023</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6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10/23/2023</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6718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10/23/2023</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4487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10/23/2023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501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10/23/2023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10/23/2023</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88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10/23/2023</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7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10/23/2023</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028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hysicsclassroom.com/class/momentum/Lesson-2/Momentum-Conservation-Principle" TargetMode="External"/><Relationship Id="rId3" Type="http://schemas.openxmlformats.org/officeDocument/2006/relationships/image" Target="../media/image1.png"/><Relationship Id="rId7" Type="http://schemas.openxmlformats.org/officeDocument/2006/relationships/hyperlink" Target="http://www.grc.nasa.gov/www/k-12/VirtualAero/BottleRocket/airplane/thrsteq.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totally-cuckoo.com/distance_visible_to_the_horizon.htm" TargetMode="External"/><Relationship Id="rId5" Type="http://schemas.openxmlformats.org/officeDocument/2006/relationships/hyperlink" Target="http://www.space.com/artemis-1-orion-spacecraft-landing-sequence" TargetMode="External"/><Relationship Id="rId4" Type="http://schemas.openxmlformats.org/officeDocument/2006/relationships/hyperlink" Target="http://www.slashgear.com/nasa-viper-rover-gets-new-car-like-led-floodlights-for-hunting-mission-30645242/#:~:text=NASA%20is%20giving%20its%20VIPER%20lunar%20rover%20a,in%20places%20it%20would%20otherwise%20struggle%20to%20se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y surface with black spots&#10;&#10;Description automatically generated">
            <a:extLst>
              <a:ext uri="{FF2B5EF4-FFF2-40B4-BE49-F238E27FC236}">
                <a16:creationId xmlns:a16="http://schemas.microsoft.com/office/drawing/2014/main" id="{23560631-CC8E-FAF5-1869-6F05D6B1209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a:effectLst>
            <a:outerShdw blurRad="596900" dist="330200" dir="8820000" sx="87000" sy="87000" algn="ctr" rotWithShape="0">
              <a:srgbClr val="000000">
                <a:alpha val="29000"/>
              </a:srgbClr>
            </a:outerShdw>
          </a:effectLst>
        </p:spPr>
      </p:pic>
      <p:sp>
        <p:nvSpPr>
          <p:cNvPr id="42" name="Rectangle 41">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ACB8C-C098-59F5-A6DC-2F95B6B09379}"/>
              </a:ext>
            </a:extLst>
          </p:cNvPr>
          <p:cNvSpPr>
            <a:spLocks noGrp="1"/>
          </p:cNvSpPr>
          <p:nvPr>
            <p:ph type="ctrTitle"/>
          </p:nvPr>
        </p:nvSpPr>
        <p:spPr>
          <a:xfrm>
            <a:off x="589559" y="871314"/>
            <a:ext cx="4755046" cy="2508616"/>
          </a:xfrm>
        </p:spPr>
        <p:txBody>
          <a:bodyPr anchor="t">
            <a:normAutofit/>
          </a:bodyPr>
          <a:lstStyle/>
          <a:p>
            <a:r>
              <a:rPr lang="en-US">
                <a:solidFill>
                  <a:srgbClr val="FFFFFF"/>
                </a:solidFill>
              </a:rPr>
              <a:t>Leadership</a:t>
            </a:r>
            <a:br>
              <a:rPr lang="en-US">
                <a:solidFill>
                  <a:srgbClr val="FFFFFF"/>
                </a:solidFill>
              </a:rPr>
            </a:br>
            <a:r>
              <a:rPr lang="en-US">
                <a:solidFill>
                  <a:srgbClr val="FFFFFF"/>
                </a:solidFill>
              </a:rPr>
              <a:t>Lunar Crisis</a:t>
            </a:r>
          </a:p>
        </p:txBody>
      </p:sp>
      <p:sp>
        <p:nvSpPr>
          <p:cNvPr id="3" name="Subtitle 2">
            <a:extLst>
              <a:ext uri="{FF2B5EF4-FFF2-40B4-BE49-F238E27FC236}">
                <a16:creationId xmlns:a16="http://schemas.microsoft.com/office/drawing/2014/main" id="{3BA94D11-611D-0E90-DA7D-1DA6A97FFA1A}"/>
              </a:ext>
            </a:extLst>
          </p:cNvPr>
          <p:cNvSpPr>
            <a:spLocks noGrp="1"/>
          </p:cNvSpPr>
          <p:nvPr>
            <p:ph type="subTitle" idx="1"/>
          </p:nvPr>
        </p:nvSpPr>
        <p:spPr>
          <a:xfrm>
            <a:off x="589558" y="3545918"/>
            <a:ext cx="4755046" cy="1738058"/>
          </a:xfrm>
        </p:spPr>
        <p:txBody>
          <a:bodyPr anchor="b">
            <a:normAutofit/>
          </a:bodyPr>
          <a:lstStyle/>
          <a:p>
            <a:r>
              <a:rPr lang="en-US">
                <a:solidFill>
                  <a:srgbClr val="FFFFFF"/>
                </a:solidFill>
              </a:rPr>
              <a:t>Presentation by Russell, Steven, Ryan, Izaiah, Braxton</a:t>
            </a:r>
          </a:p>
          <a:p>
            <a:endParaRPr lang="en-US">
              <a:solidFill>
                <a:srgbClr val="FFFFFF"/>
              </a:solidFill>
            </a:endParaRPr>
          </a:p>
        </p:txBody>
      </p:sp>
      <p:sp useBgFill="1">
        <p:nvSpPr>
          <p:cNvPr id="43" name="Rectangle 42">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43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1FB2A2-463B-C5CD-3D21-208915CDB589}"/>
              </a:ext>
            </a:extLst>
          </p:cNvPr>
          <p:cNvSpPr/>
          <p:nvPr/>
        </p:nvSpPr>
        <p:spPr>
          <a:xfrm>
            <a:off x="-73246" y="-12701"/>
            <a:ext cx="12338491" cy="68833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Content Placeholder 6" descr="A planet on the moon&#10;&#10;Description automatically generated">
            <a:extLst>
              <a:ext uri="{FF2B5EF4-FFF2-40B4-BE49-F238E27FC236}">
                <a16:creationId xmlns:a16="http://schemas.microsoft.com/office/drawing/2014/main" id="{71B5852D-6BF9-6BDE-F920-D07F7401D03B}"/>
              </a:ext>
            </a:extLst>
          </p:cNvPr>
          <p:cNvPicPr>
            <a:picLocks noGrp="1" noChangeAspect="1"/>
          </p:cNvPicPr>
          <p:nvPr>
            <p:ph idx="1"/>
          </p:nvPr>
        </p:nvPicPr>
        <p:blipFill>
          <a:blip r:embed="rId3">
            <a:duotone>
              <a:prstClr val="black"/>
              <a:schemeClr val="tx2">
                <a:tint val="45000"/>
                <a:satMod val="400000"/>
              </a:schemeClr>
            </a:duotone>
            <a:alphaModFix amt="54000"/>
            <a:extLst>
              <a:ext uri="{28A0092B-C50C-407E-A947-70E740481C1C}">
                <a14:useLocalDpi xmlns:a14="http://schemas.microsoft.com/office/drawing/2010/main" val="0"/>
              </a:ext>
            </a:extLst>
          </a:blip>
          <a:stretch>
            <a:fillRect/>
          </a:stretch>
        </p:blipFill>
        <p:spPr>
          <a:xfrm>
            <a:off x="-79816" y="-12701"/>
            <a:ext cx="12237153" cy="6883399"/>
          </a:xfrm>
        </p:spPr>
      </p:pic>
      <p:sp>
        <p:nvSpPr>
          <p:cNvPr id="4" name="TextBox 3">
            <a:extLst>
              <a:ext uri="{FF2B5EF4-FFF2-40B4-BE49-F238E27FC236}">
                <a16:creationId xmlns:a16="http://schemas.microsoft.com/office/drawing/2014/main" id="{F65F3BCA-6A41-EEBC-85CD-3199789E5999}"/>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
        <p:nvSpPr>
          <p:cNvPr id="5" name="TextBox 4">
            <a:extLst>
              <a:ext uri="{FF2B5EF4-FFF2-40B4-BE49-F238E27FC236}">
                <a16:creationId xmlns:a16="http://schemas.microsoft.com/office/drawing/2014/main" id="{67C7AA0B-E8F4-0363-B897-B4051E6C6BC4}"/>
              </a:ext>
            </a:extLst>
          </p:cNvPr>
          <p:cNvSpPr txBox="1"/>
          <p:nvPr/>
        </p:nvSpPr>
        <p:spPr>
          <a:xfrm>
            <a:off x="8126085" y="4562375"/>
            <a:ext cx="4065916"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a:t>
            </a:r>
          </a:p>
          <a:p>
            <a:pPr algn="r"/>
            <a:r>
              <a:rPr lang="en-US">
                <a:solidFill>
                  <a:schemeClr val="bg2">
                    <a:lumMod val="10000"/>
                  </a:schemeClr>
                </a:solidFill>
              </a:rPr>
              <a:t>Navigator: 45 Min</a:t>
            </a:r>
          </a:p>
          <a:p>
            <a:pPr algn="r"/>
            <a:r>
              <a:rPr lang="en-US">
                <a:solidFill>
                  <a:schemeClr val="bg2">
                    <a:lumMod val="10000"/>
                  </a:schemeClr>
                </a:solidFill>
              </a:rPr>
              <a:t>Medical Specialist: 45 Min</a:t>
            </a:r>
          </a:p>
          <a:p>
            <a:pPr algn="r"/>
            <a:r>
              <a:rPr lang="en-US">
                <a:solidFill>
                  <a:schemeClr val="bg2">
                    <a:lumMod val="10000"/>
                  </a:schemeClr>
                </a:solidFill>
              </a:rPr>
              <a:t>Geologist: 45 Min</a:t>
            </a:r>
          </a:p>
          <a:p>
            <a:pPr algn="r"/>
            <a:r>
              <a:rPr lang="en-US">
                <a:solidFill>
                  <a:schemeClr val="bg2">
                    <a:lumMod val="10000"/>
                  </a:schemeClr>
                </a:solidFill>
              </a:rPr>
              <a:t>Communications Specialist: 45 Min</a:t>
            </a:r>
          </a:p>
          <a:p>
            <a:pPr algn="r"/>
            <a:r>
              <a:rPr lang="en-US">
                <a:solidFill>
                  <a:schemeClr val="bg2">
                    <a:lumMod val="10000"/>
                  </a:schemeClr>
                </a:solidFill>
              </a:rPr>
              <a:t>Oxygen Tank: 1 Hr</a:t>
            </a:r>
          </a:p>
          <a:p>
            <a:pPr algn="r"/>
            <a:r>
              <a:rPr lang="en-US">
                <a:solidFill>
                  <a:schemeClr val="bg2">
                    <a:lumMod val="10000"/>
                  </a:schemeClr>
                </a:solidFill>
              </a:rPr>
              <a:t>Lunar Rover: 2 Hr </a:t>
            </a:r>
          </a:p>
        </p:txBody>
      </p:sp>
      <p:sp>
        <p:nvSpPr>
          <p:cNvPr id="10" name="TextBox 9">
            <a:extLst>
              <a:ext uri="{FF2B5EF4-FFF2-40B4-BE49-F238E27FC236}">
                <a16:creationId xmlns:a16="http://schemas.microsoft.com/office/drawing/2014/main" id="{56EB87A9-7FEC-53A1-080B-D8E016E949DB}"/>
              </a:ext>
            </a:extLst>
          </p:cNvPr>
          <p:cNvSpPr txBox="1"/>
          <p:nvPr/>
        </p:nvSpPr>
        <p:spPr>
          <a:xfrm>
            <a:off x="0" y="177800"/>
            <a:ext cx="8423031" cy="5078313"/>
          </a:xfrm>
          <a:prstGeom prst="rect">
            <a:avLst/>
          </a:prstGeom>
          <a:noFill/>
        </p:spPr>
        <p:txBody>
          <a:bodyPr wrap="square" lIns="91440" tIns="45720" rIns="91440" bIns="45720" rtlCol="0" anchor="t">
            <a:spAutoFit/>
          </a:bodyPr>
          <a:lstStyle/>
          <a:p>
            <a:r>
              <a:rPr lang="en-US" sz="2400">
                <a:solidFill>
                  <a:schemeClr val="bg1"/>
                </a:solidFill>
              </a:rPr>
              <a:t>Step 3: Once Site is Confirmed:</a:t>
            </a:r>
          </a:p>
          <a:p>
            <a:pPr marL="457200" indent="-457200">
              <a:buFont typeface="+mj-lt"/>
              <a:buAutoNum type="arabicPeriod"/>
            </a:pPr>
            <a:r>
              <a:rPr lang="en-US" sz="2000">
                <a:solidFill>
                  <a:schemeClr val="bg1"/>
                </a:solidFill>
              </a:rPr>
              <a:t>Create a make-shift spacesuit. Near the “Grimaldi crater” the temp on the moon is 63F. Which means we do not need to account for temperatures. We will use the existing spacesuit then making it secure with the drogue parachute. Assuming the oxygen tank is still in operation from the suit but the suit internal features are broken the co-pilot still has oxygen (45 mins).</a:t>
            </a:r>
          </a:p>
          <a:p>
            <a:pPr marL="457200" indent="-457200">
              <a:buFont typeface="+mj-lt"/>
              <a:buAutoNum type="arabicPeriod"/>
            </a:pPr>
            <a:r>
              <a:rPr lang="en-US" sz="2000">
                <a:solidFill>
                  <a:schemeClr val="bg1"/>
                </a:solidFill>
              </a:rPr>
              <a:t>Driving the Lunar Module are the Geologist and the Navigator.</a:t>
            </a:r>
          </a:p>
          <a:p>
            <a:pPr marL="914400" lvl="1" indent="-457200">
              <a:buFont typeface="+mj-lt"/>
              <a:buAutoNum type="arabicPeriod"/>
            </a:pPr>
            <a:r>
              <a:rPr lang="en-US" sz="2000">
                <a:solidFill>
                  <a:schemeClr val="bg1"/>
                </a:solidFill>
              </a:rPr>
              <a:t>Tied in the back to the raft with the 50ft Nylon rope are the:</a:t>
            </a:r>
            <a:br>
              <a:rPr lang="en-US" sz="2000"/>
            </a:br>
            <a:r>
              <a:rPr lang="en-US" sz="2000">
                <a:solidFill>
                  <a:schemeClr val="bg1"/>
                </a:solidFill>
              </a:rPr>
              <a:t>Communications Specialist</a:t>
            </a:r>
            <a:br>
              <a:rPr lang="en-US" sz="2000"/>
            </a:br>
            <a:r>
              <a:rPr lang="en-US" sz="2000">
                <a:solidFill>
                  <a:schemeClr val="bg1"/>
                </a:solidFill>
              </a:rPr>
              <a:t>Medical Specialist</a:t>
            </a:r>
            <a:br>
              <a:rPr lang="en-US" sz="2000"/>
            </a:br>
            <a:r>
              <a:rPr lang="en-US" sz="2000">
                <a:solidFill>
                  <a:schemeClr val="bg1"/>
                </a:solidFill>
              </a:rPr>
              <a:t>Co-Commander</a:t>
            </a:r>
            <a:br>
              <a:rPr lang="en-US" sz="2000"/>
            </a:br>
            <a:r>
              <a:rPr lang="en-US" sz="2000">
                <a:solidFill>
                  <a:schemeClr val="bg1"/>
                </a:solidFill>
              </a:rPr>
              <a:t>Commander (Dead)</a:t>
            </a:r>
          </a:p>
          <a:p>
            <a:pPr marL="457200" indent="-457200">
              <a:buFont typeface="+mj-lt"/>
              <a:buAutoNum type="arabicPeriod"/>
            </a:pPr>
            <a:r>
              <a:rPr lang="en-US" sz="2000">
                <a:solidFill>
                  <a:schemeClr val="bg1"/>
                </a:solidFill>
              </a:rPr>
              <a:t>Refilling the O2 from 50 minutes to 1 hour again using the lunar module. </a:t>
            </a:r>
          </a:p>
          <a:p>
            <a:pPr marL="457200" indent="-457200">
              <a:buFont typeface="+mj-lt"/>
              <a:buAutoNum type="arabicPeriod"/>
            </a:pPr>
            <a:endParaRPr lang="en-US" sz="2000">
              <a:solidFill>
                <a:schemeClr val="bg1"/>
              </a:solidFill>
            </a:endParaRPr>
          </a:p>
        </p:txBody>
      </p:sp>
      <p:sp>
        <p:nvSpPr>
          <p:cNvPr id="2" name="TextBox 1">
            <a:extLst>
              <a:ext uri="{FF2B5EF4-FFF2-40B4-BE49-F238E27FC236}">
                <a16:creationId xmlns:a16="http://schemas.microsoft.com/office/drawing/2014/main" id="{B16338DD-DFD1-120A-0269-C1AEC648A4D5}"/>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2.1 HOURS</a:t>
            </a:r>
          </a:p>
        </p:txBody>
      </p:sp>
      <p:sp>
        <p:nvSpPr>
          <p:cNvPr id="3" name="TextBox 2">
            <a:extLst>
              <a:ext uri="{FF2B5EF4-FFF2-40B4-BE49-F238E27FC236}">
                <a16:creationId xmlns:a16="http://schemas.microsoft.com/office/drawing/2014/main" id="{8DFD6364-F38F-3FDE-11B9-E8339DBBDF87}"/>
              </a:ext>
            </a:extLst>
          </p:cNvPr>
          <p:cNvSpPr txBox="1"/>
          <p:nvPr/>
        </p:nvSpPr>
        <p:spPr>
          <a:xfrm>
            <a:off x="7901126" y="4562375"/>
            <a:ext cx="4290875"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1 Hr 15 Min</a:t>
            </a:r>
          </a:p>
          <a:p>
            <a:pPr algn="r"/>
            <a:r>
              <a:rPr lang="en-US">
                <a:solidFill>
                  <a:schemeClr val="bg2">
                    <a:lumMod val="10000"/>
                  </a:schemeClr>
                </a:solidFill>
              </a:rPr>
              <a:t>Navigator: 1 Hr 30 Min</a:t>
            </a:r>
          </a:p>
          <a:p>
            <a:pPr algn="r"/>
            <a:r>
              <a:rPr lang="en-US">
                <a:solidFill>
                  <a:schemeClr val="bg2">
                    <a:lumMod val="10000"/>
                  </a:schemeClr>
                </a:solidFill>
              </a:rPr>
              <a:t>Medical Specialist: 1 Hr 15 Min</a:t>
            </a:r>
          </a:p>
          <a:p>
            <a:pPr algn="r"/>
            <a:r>
              <a:rPr lang="en-US">
                <a:solidFill>
                  <a:schemeClr val="bg2">
                    <a:lumMod val="10000"/>
                  </a:schemeClr>
                </a:solidFill>
              </a:rPr>
              <a:t>Geologist: 1 Hr 30 Min</a:t>
            </a:r>
          </a:p>
          <a:p>
            <a:pPr algn="r"/>
            <a:r>
              <a:rPr lang="en-US">
                <a:solidFill>
                  <a:schemeClr val="bg2">
                    <a:lumMod val="10000"/>
                  </a:schemeClr>
                </a:solidFill>
              </a:rPr>
              <a:t>Communications Specialist: 1 Hr 15 Min</a:t>
            </a:r>
          </a:p>
          <a:p>
            <a:pPr algn="r"/>
            <a:r>
              <a:rPr lang="en-US">
                <a:solidFill>
                  <a:schemeClr val="bg2">
                    <a:lumMod val="10000"/>
                  </a:schemeClr>
                </a:solidFill>
              </a:rPr>
              <a:t>Oxygen Tank: 0 Hr</a:t>
            </a:r>
          </a:p>
          <a:p>
            <a:pPr algn="r"/>
            <a:r>
              <a:rPr lang="en-US">
                <a:solidFill>
                  <a:schemeClr val="bg2">
                    <a:lumMod val="10000"/>
                  </a:schemeClr>
                </a:solidFill>
              </a:rPr>
              <a:t>Lunar Rover: 0 Hr </a:t>
            </a:r>
          </a:p>
        </p:txBody>
      </p:sp>
    </p:spTree>
    <p:extLst>
      <p:ext uri="{BB962C8B-B14F-4D97-AF65-F5344CB8AC3E}">
        <p14:creationId xmlns:p14="http://schemas.microsoft.com/office/powerpoint/2010/main" val="15925078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1FB2A2-463B-C5CD-3D21-208915CDB589}"/>
              </a:ext>
            </a:extLst>
          </p:cNvPr>
          <p:cNvSpPr/>
          <p:nvPr/>
        </p:nvSpPr>
        <p:spPr>
          <a:xfrm>
            <a:off x="-73246" y="-12701"/>
            <a:ext cx="12338491" cy="68833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Content Placeholder 6" descr="A planet on the moon&#10;&#10;Description automatically generated">
            <a:extLst>
              <a:ext uri="{FF2B5EF4-FFF2-40B4-BE49-F238E27FC236}">
                <a16:creationId xmlns:a16="http://schemas.microsoft.com/office/drawing/2014/main" id="{71B5852D-6BF9-6BDE-F920-D07F7401D03B}"/>
              </a:ext>
            </a:extLst>
          </p:cNvPr>
          <p:cNvPicPr>
            <a:picLocks noGrp="1" noChangeAspect="1"/>
          </p:cNvPicPr>
          <p:nvPr>
            <p:ph idx="1"/>
          </p:nvPr>
        </p:nvPicPr>
        <p:blipFill>
          <a:blip r:embed="rId3">
            <a:duotone>
              <a:prstClr val="black"/>
              <a:schemeClr val="tx2">
                <a:tint val="45000"/>
                <a:satMod val="400000"/>
              </a:schemeClr>
            </a:duotone>
            <a:alphaModFix amt="54000"/>
            <a:extLst>
              <a:ext uri="{28A0092B-C50C-407E-A947-70E740481C1C}">
                <a14:useLocalDpi xmlns:a14="http://schemas.microsoft.com/office/drawing/2010/main" val="0"/>
              </a:ext>
            </a:extLst>
          </a:blip>
          <a:stretch>
            <a:fillRect/>
          </a:stretch>
        </p:blipFill>
        <p:spPr>
          <a:xfrm>
            <a:off x="-79816" y="-12701"/>
            <a:ext cx="12237153" cy="6883399"/>
          </a:xfrm>
        </p:spPr>
      </p:pic>
      <p:sp>
        <p:nvSpPr>
          <p:cNvPr id="4" name="TextBox 3">
            <a:extLst>
              <a:ext uri="{FF2B5EF4-FFF2-40B4-BE49-F238E27FC236}">
                <a16:creationId xmlns:a16="http://schemas.microsoft.com/office/drawing/2014/main" id="{F65F3BCA-6A41-EEBC-85CD-3199789E5999}"/>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
        <p:nvSpPr>
          <p:cNvPr id="5" name="TextBox 4">
            <a:extLst>
              <a:ext uri="{FF2B5EF4-FFF2-40B4-BE49-F238E27FC236}">
                <a16:creationId xmlns:a16="http://schemas.microsoft.com/office/drawing/2014/main" id="{67C7AA0B-E8F4-0363-B897-B4051E6C6BC4}"/>
              </a:ext>
            </a:extLst>
          </p:cNvPr>
          <p:cNvSpPr txBox="1"/>
          <p:nvPr/>
        </p:nvSpPr>
        <p:spPr>
          <a:xfrm>
            <a:off x="7901126" y="4562375"/>
            <a:ext cx="4290875"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15 Min</a:t>
            </a:r>
          </a:p>
          <a:p>
            <a:pPr algn="r"/>
            <a:r>
              <a:rPr lang="en-US">
                <a:solidFill>
                  <a:schemeClr val="bg2">
                    <a:lumMod val="10000"/>
                  </a:schemeClr>
                </a:solidFill>
              </a:rPr>
              <a:t>Navigator: 30 Min</a:t>
            </a:r>
          </a:p>
          <a:p>
            <a:pPr algn="r"/>
            <a:r>
              <a:rPr lang="en-US">
                <a:solidFill>
                  <a:schemeClr val="bg2">
                    <a:lumMod val="10000"/>
                  </a:schemeClr>
                </a:solidFill>
              </a:rPr>
              <a:t>Medical Specialist: 15 Min</a:t>
            </a:r>
          </a:p>
          <a:p>
            <a:pPr algn="r"/>
            <a:r>
              <a:rPr lang="en-US">
                <a:solidFill>
                  <a:schemeClr val="bg2">
                    <a:lumMod val="10000"/>
                  </a:schemeClr>
                </a:solidFill>
              </a:rPr>
              <a:t>Geologist: 30 Min</a:t>
            </a:r>
          </a:p>
          <a:p>
            <a:pPr algn="r"/>
            <a:r>
              <a:rPr lang="en-US">
                <a:solidFill>
                  <a:schemeClr val="bg2">
                    <a:lumMod val="10000"/>
                  </a:schemeClr>
                </a:solidFill>
              </a:rPr>
              <a:t>Communications Specialist: 15 Min</a:t>
            </a:r>
          </a:p>
          <a:p>
            <a:pPr algn="r"/>
            <a:r>
              <a:rPr lang="en-US">
                <a:solidFill>
                  <a:schemeClr val="bg2">
                    <a:lumMod val="10000"/>
                  </a:schemeClr>
                </a:solidFill>
              </a:rPr>
              <a:t>Oxygen Tank: 0 Hr</a:t>
            </a:r>
          </a:p>
          <a:p>
            <a:pPr algn="r"/>
            <a:r>
              <a:rPr lang="en-US">
                <a:solidFill>
                  <a:schemeClr val="bg2">
                    <a:lumMod val="10000"/>
                  </a:schemeClr>
                </a:solidFill>
              </a:rPr>
              <a:t>Lunar Rover: 0 Hr </a:t>
            </a:r>
          </a:p>
        </p:txBody>
      </p:sp>
      <p:sp>
        <p:nvSpPr>
          <p:cNvPr id="10" name="TextBox 9">
            <a:extLst>
              <a:ext uri="{FF2B5EF4-FFF2-40B4-BE49-F238E27FC236}">
                <a16:creationId xmlns:a16="http://schemas.microsoft.com/office/drawing/2014/main" id="{56EB87A9-7FEC-53A1-080B-D8E016E949DB}"/>
              </a:ext>
            </a:extLst>
          </p:cNvPr>
          <p:cNvSpPr txBox="1"/>
          <p:nvPr/>
        </p:nvSpPr>
        <p:spPr>
          <a:xfrm>
            <a:off x="0" y="177800"/>
            <a:ext cx="9552373" cy="1077218"/>
          </a:xfrm>
          <a:prstGeom prst="rect">
            <a:avLst/>
          </a:prstGeom>
          <a:noFill/>
        </p:spPr>
        <p:txBody>
          <a:bodyPr wrap="square" rtlCol="0">
            <a:spAutoFit/>
          </a:bodyPr>
          <a:lstStyle/>
          <a:p>
            <a:r>
              <a:rPr lang="en-US" sz="2400">
                <a:solidFill>
                  <a:schemeClr val="bg1"/>
                </a:solidFill>
              </a:rPr>
              <a:t>Step 5: Arrive at rescue site and meet rescue team.</a:t>
            </a:r>
          </a:p>
          <a:p>
            <a:pPr marL="457200" indent="-457200">
              <a:buFont typeface="+mj-lt"/>
              <a:buAutoNum type="arabicPeriod"/>
            </a:pPr>
            <a:r>
              <a:rPr lang="en-US" sz="2000">
                <a:solidFill>
                  <a:schemeClr val="bg1"/>
                </a:solidFill>
              </a:rPr>
              <a:t>Arrive at the rescue site and meet the rescue team.</a:t>
            </a:r>
          </a:p>
          <a:p>
            <a:pPr marL="457200" indent="-457200">
              <a:buFont typeface="+mj-lt"/>
              <a:buAutoNum type="arabicPeriod"/>
            </a:pPr>
            <a:r>
              <a:rPr lang="en-US" sz="2000">
                <a:solidFill>
                  <a:schemeClr val="bg1"/>
                </a:solidFill>
              </a:rPr>
              <a:t>Load up the personnel into the rescue ship.</a:t>
            </a:r>
          </a:p>
        </p:txBody>
      </p:sp>
      <p:sp>
        <p:nvSpPr>
          <p:cNvPr id="2" name="TextBox 1">
            <a:extLst>
              <a:ext uri="{FF2B5EF4-FFF2-40B4-BE49-F238E27FC236}">
                <a16:creationId xmlns:a16="http://schemas.microsoft.com/office/drawing/2014/main" id="{B16338DD-DFD1-120A-0269-C1AEC648A4D5}"/>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1.1 HOURS</a:t>
            </a:r>
          </a:p>
        </p:txBody>
      </p:sp>
    </p:spTree>
    <p:extLst>
      <p:ext uri="{BB962C8B-B14F-4D97-AF65-F5344CB8AC3E}">
        <p14:creationId xmlns:p14="http://schemas.microsoft.com/office/powerpoint/2010/main" val="3682033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CC0E-0D91-5BA5-0CE1-09074A64B5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5A07B0-CE79-D685-FEE0-DDDECAB3C0AD}"/>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2A4DBFA8-1B38-B9B4-49BA-41B25508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Content Placeholder 2">
            <a:extLst>
              <a:ext uri="{FF2B5EF4-FFF2-40B4-BE49-F238E27FC236}">
                <a16:creationId xmlns:a16="http://schemas.microsoft.com/office/drawing/2014/main" id="{6EEDBB27-E197-DAAF-2E21-58B933CFF035}"/>
              </a:ext>
            </a:extLst>
          </p:cNvPr>
          <p:cNvSpPr txBox="1">
            <a:spLocks/>
          </p:cNvSpPr>
          <p:nvPr/>
        </p:nvSpPr>
        <p:spPr>
          <a:xfrm>
            <a:off x="824258" y="659911"/>
            <a:ext cx="10381205" cy="5541020"/>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Clr>
                <a:srgbClr val="FFFFFF"/>
              </a:buClr>
            </a:pPr>
            <a:endPar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endPar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nSpc>
                <a:spcPct val="90000"/>
              </a:lnSpc>
              <a:buClr>
                <a:srgbClr val="FFFFFF"/>
              </a:buClr>
              <a:buFont typeface="Arial" panose="020B0604020202020204" pitchFamily="34" charset="0"/>
              <a:buAutoNum type="arabicPeriod"/>
            </a:pPr>
            <a:endParaRPr lang="en-US" sz="105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a:solidFill>
                <a:schemeClr val="bg1"/>
              </a:solidFill>
            </a:endParaRPr>
          </a:p>
        </p:txBody>
      </p:sp>
      <p:sp>
        <p:nvSpPr>
          <p:cNvPr id="10" name="TextBox 9">
            <a:extLst>
              <a:ext uri="{FF2B5EF4-FFF2-40B4-BE49-F238E27FC236}">
                <a16:creationId xmlns:a16="http://schemas.microsoft.com/office/drawing/2014/main" id="{81A74B9C-EAFE-ADE0-2F8B-6EA90E27E6B9}"/>
              </a:ext>
            </a:extLst>
          </p:cNvPr>
          <p:cNvSpPr txBox="1"/>
          <p:nvPr/>
        </p:nvSpPr>
        <p:spPr>
          <a:xfrm>
            <a:off x="195551" y="184342"/>
            <a:ext cx="926392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Using critical thinking in order to eliminate alternate ideas.</a:t>
            </a:r>
            <a:endParaRPr lang="en-US" b="1">
              <a:latin typeface="Bierstadt"/>
            </a:endParaRPr>
          </a:p>
        </p:txBody>
      </p:sp>
      <p:sp>
        <p:nvSpPr>
          <p:cNvPr id="11" name="TextBox 10">
            <a:extLst>
              <a:ext uri="{FF2B5EF4-FFF2-40B4-BE49-F238E27FC236}">
                <a16:creationId xmlns:a16="http://schemas.microsoft.com/office/drawing/2014/main" id="{2DC99E15-D62F-0452-291B-CAC43158E316}"/>
              </a:ext>
            </a:extLst>
          </p:cNvPr>
          <p:cNvSpPr txBox="1"/>
          <p:nvPr/>
        </p:nvSpPr>
        <p:spPr>
          <a:xfrm>
            <a:off x="195551" y="1445903"/>
            <a:ext cx="948877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First Idea: hot air balloon (No oxygen, heater would work inside a module but not outside)​</a:t>
            </a:r>
          </a:p>
          <a:p>
            <a:endParaRPr lang="en-US" sz="2400">
              <a:solidFill>
                <a:srgbClr val="FFFFFF"/>
              </a:solidFill>
              <a:latin typeface="Bierstadt"/>
              <a:cs typeface="Segoe UI"/>
            </a:endParaRPr>
          </a:p>
          <a:p>
            <a:r>
              <a:rPr lang="en-US" sz="2400">
                <a:solidFill>
                  <a:srgbClr val="FFFFFF"/>
                </a:solidFill>
                <a:latin typeface="Bierstadt"/>
                <a:cs typeface="Segoe UI"/>
              </a:rPr>
              <a:t>Second Idea: propulsion using the .45 caliber pistols (Pistol force would not be able to lift people and raft collectively)</a:t>
            </a:r>
          </a:p>
          <a:p>
            <a:endParaRPr lang="en-US" sz="2400">
              <a:solidFill>
                <a:srgbClr val="FFFFFF"/>
              </a:solidFill>
              <a:latin typeface="Bierstadt"/>
              <a:cs typeface="Segoe UI"/>
            </a:endParaRPr>
          </a:p>
          <a:p>
            <a:r>
              <a:rPr lang="en-US" sz="2400">
                <a:solidFill>
                  <a:srgbClr val="FFFFFF"/>
                </a:solidFill>
                <a:latin typeface="Bierstadt"/>
                <a:cs typeface="Segoe UI"/>
              </a:rPr>
              <a:t>Third idea: Driving to middle point, shooting flare and retrieving everyone</a:t>
            </a:r>
            <a:endParaRPr lang="en-US"/>
          </a:p>
        </p:txBody>
      </p:sp>
    </p:spTree>
    <p:extLst>
      <p:ext uri="{BB962C8B-B14F-4D97-AF65-F5344CB8AC3E}">
        <p14:creationId xmlns:p14="http://schemas.microsoft.com/office/powerpoint/2010/main" val="255564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Decision making process</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Leadership was prevalent in our thought process as we considered new ideas and consistently evolved. All of us would pitch in ideas and influence the group to make a better plan, such as removing the hot air Balloon idea.</a:t>
            </a:r>
          </a:p>
          <a:p>
            <a:r>
              <a:rPr lang="en-US" sz="2400">
                <a:solidFill>
                  <a:srgbClr val="FFFFFF"/>
                </a:solidFill>
                <a:latin typeface="Bierstadt"/>
                <a:cs typeface="Segoe UI"/>
              </a:rPr>
              <a:t>As a group we participated in a constraint analysis system. We identified all limiting factors, such as limited oxygen and suits, however we made ideas, evaluated the ideas, and proceeded with the most logically sound ones.</a:t>
            </a:r>
          </a:p>
        </p:txBody>
      </p:sp>
    </p:spTree>
    <p:extLst>
      <p:ext uri="{BB962C8B-B14F-4D97-AF65-F5344CB8AC3E}">
        <p14:creationId xmlns:p14="http://schemas.microsoft.com/office/powerpoint/2010/main" val="21320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Group Organization</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Throughout our group, it was a collective decision on how to accomplish our task; no roles were assigned as we bounced ideas off each other leading us to take up multiple roles.</a:t>
            </a:r>
          </a:p>
        </p:txBody>
      </p:sp>
    </p:spTree>
    <p:extLst>
      <p:ext uri="{BB962C8B-B14F-4D97-AF65-F5344CB8AC3E}">
        <p14:creationId xmlns:p14="http://schemas.microsoft.com/office/powerpoint/2010/main" val="151428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Group conflict resolution and rationality</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In the group, everyone's ideas were heard and taken into consideration. We had two ideas shot down due to error in logic, such as the pistol propulsion idea. If two or more group members had dissenting views, the group would collectively analyze and make a rational decision on which idea made more sense. </a:t>
            </a:r>
          </a:p>
          <a:p>
            <a:endParaRPr lang="en-US" sz="2400">
              <a:solidFill>
                <a:srgbClr val="FFFFFF"/>
              </a:solidFill>
              <a:latin typeface="Bierstadt"/>
              <a:cs typeface="Segoe UI"/>
            </a:endParaRPr>
          </a:p>
          <a:p>
            <a:r>
              <a:rPr lang="en-US" sz="2400">
                <a:solidFill>
                  <a:srgbClr val="FFFFFF"/>
                </a:solidFill>
                <a:latin typeface="Bierstadt"/>
                <a:cs typeface="Segoe UI"/>
              </a:rPr>
              <a:t>All of our actions were rationalized. For an idea to be implemented, it went through rigorous testing and we asked questions such as are we guessing or do we know for certain. Our group only made two assumptions, and all were made from the input of all members.  Our two assumptions were the rescue site had an </a:t>
            </a:r>
            <a:r>
              <a:rPr lang="en-US" sz="2400" err="1">
                <a:solidFill>
                  <a:srgbClr val="FFFFFF"/>
                </a:solidFill>
                <a:latin typeface="Bierstadt"/>
                <a:cs typeface="Segoe UI"/>
              </a:rPr>
              <a:t>f.m.</a:t>
            </a:r>
            <a:r>
              <a:rPr lang="en-US" sz="2400">
                <a:solidFill>
                  <a:srgbClr val="FFFFFF"/>
                </a:solidFill>
                <a:latin typeface="Bierstadt"/>
                <a:cs typeface="Segoe UI"/>
              </a:rPr>
              <a:t> radio receiver, and that it was a lunar day on the moon. We backed both ideas by using rational thinking and stating that our supplies were sufficient and useful in the case of an accident.</a:t>
            </a:r>
          </a:p>
          <a:p>
            <a:endParaRPr lang="en-US" sz="2400">
              <a:solidFill>
                <a:srgbClr val="FFFFFF"/>
              </a:solidFill>
              <a:latin typeface="Bierstadt"/>
              <a:cs typeface="Segoe UI"/>
            </a:endParaRPr>
          </a:p>
          <a:p>
            <a:endParaRPr lang="en-US" sz="2400">
              <a:solidFill>
                <a:srgbClr val="FFFFFF"/>
              </a:solidFill>
              <a:latin typeface="Bierstadt"/>
              <a:cs typeface="Segoe UI"/>
            </a:endParaRPr>
          </a:p>
        </p:txBody>
      </p:sp>
    </p:spTree>
    <p:extLst>
      <p:ext uri="{BB962C8B-B14F-4D97-AF65-F5344CB8AC3E}">
        <p14:creationId xmlns:p14="http://schemas.microsoft.com/office/powerpoint/2010/main" val="132893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Leadership and followership</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We all demonstrated a form of leadership as a group. The most prevalent form was emergent leadership with the informational basis of power. We would get ideas and spread them, giving influence and demonstrating information in a certain matter.</a:t>
            </a:r>
          </a:p>
          <a:p>
            <a:r>
              <a:rPr lang="en-US" sz="2400">
                <a:solidFill>
                  <a:srgbClr val="FFFFFF"/>
                </a:solidFill>
                <a:latin typeface="Bierstadt"/>
                <a:cs typeface="Segoe UI"/>
              </a:rPr>
              <a:t>When being a follower, we all were exemplary followers. All members would ask questions and present new ideas forward. No one was scared to speak out and say an idea was not logically sound.</a:t>
            </a:r>
          </a:p>
        </p:txBody>
      </p:sp>
    </p:spTree>
    <p:extLst>
      <p:ext uri="{BB962C8B-B14F-4D97-AF65-F5344CB8AC3E}">
        <p14:creationId xmlns:p14="http://schemas.microsoft.com/office/powerpoint/2010/main" val="31726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Ethical Approach</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Considering every factor of the crisis we ultimately took the ethical approach of utilitarianism, creating the greatest good for the greatest number of people.</a:t>
            </a:r>
          </a:p>
          <a:p>
            <a:endParaRPr lang="en-US" sz="2400">
              <a:solidFill>
                <a:srgbClr val="FFFFFF"/>
              </a:solidFill>
              <a:latin typeface="Bierstadt"/>
              <a:cs typeface="Segoe UI"/>
            </a:endParaRPr>
          </a:p>
          <a:p>
            <a:r>
              <a:rPr lang="en-US" sz="2400">
                <a:solidFill>
                  <a:srgbClr val="FFFFFF"/>
                </a:solidFill>
                <a:latin typeface="Bierstadt"/>
                <a:cs typeface="Segoe UI"/>
              </a:rPr>
              <a:t>We considered ending the life of the co-pilot, but morally we felt obligated to keep her alive. </a:t>
            </a:r>
          </a:p>
        </p:txBody>
      </p:sp>
    </p:spTree>
    <p:extLst>
      <p:ext uri="{BB962C8B-B14F-4D97-AF65-F5344CB8AC3E}">
        <p14:creationId xmlns:p14="http://schemas.microsoft.com/office/powerpoint/2010/main" val="380819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74ACCC5A-58F8-61A8-BEAC-C0BCDCA6E036}"/>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Moral Complacency and Groupthink</a:t>
            </a:r>
            <a:endParaRPr lang="en-US" b="1">
              <a:latin typeface="Bierstadt"/>
            </a:endParaRPr>
          </a:p>
        </p:txBody>
      </p:sp>
      <p:sp>
        <p:nvSpPr>
          <p:cNvPr id="9" name="TextBox 8">
            <a:extLst>
              <a:ext uri="{FF2B5EF4-FFF2-40B4-BE49-F238E27FC236}">
                <a16:creationId xmlns:a16="http://schemas.microsoft.com/office/drawing/2014/main" id="{F28E276A-9910-2311-E565-D121A59CB768}"/>
              </a:ext>
            </a:extLst>
          </p:cNvPr>
          <p:cNvSpPr txBox="1"/>
          <p:nvPr/>
        </p:nvSpPr>
        <p:spPr>
          <a:xfrm>
            <a:off x="195551" y="1445903"/>
            <a:ext cx="948877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latin typeface="Bierstadt"/>
                <a:cs typeface="Segoe UI"/>
              </a:rPr>
              <a:t>Groupthink was not a relevant factor. Everyone did not blindly agree with what was being said, rather used rational thinking to prove or disprove the idea at hand. Moral Complacency also did not prove to be a powerful factor, as we scrapped any idea that did not make sense, no matter how convenient it was. We could have killed off the co-pilot and made our journey much simpler, but we decided to do what is morally just and keep them alive.</a:t>
            </a:r>
          </a:p>
        </p:txBody>
      </p:sp>
    </p:spTree>
    <p:extLst>
      <p:ext uri="{BB962C8B-B14F-4D97-AF65-F5344CB8AC3E}">
        <p14:creationId xmlns:p14="http://schemas.microsoft.com/office/powerpoint/2010/main" val="393950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DC59-30F2-C08D-9EB2-E8E2DCF4AC80}"/>
              </a:ext>
            </a:extLst>
          </p:cNvPr>
          <p:cNvSpPr>
            <a:spLocks noGrp="1"/>
          </p:cNvSpPr>
          <p:nvPr>
            <p:ph type="title"/>
          </p:nvPr>
        </p:nvSpPr>
        <p:spPr/>
        <p:txBody>
          <a:bodyPr>
            <a:normAutofit/>
          </a:bodyPr>
          <a:lstStyle/>
          <a:p>
            <a:endParaRPr lang="en-US" sz="1200">
              <a:solidFill>
                <a:schemeClr val="bg1"/>
              </a:solidFill>
            </a:endParaRPr>
          </a:p>
        </p:txBody>
      </p:sp>
      <p:sp>
        <p:nvSpPr>
          <p:cNvPr id="3" name="Content Placeholder 2">
            <a:extLst>
              <a:ext uri="{FF2B5EF4-FFF2-40B4-BE49-F238E27FC236}">
                <a16:creationId xmlns:a16="http://schemas.microsoft.com/office/drawing/2014/main" id="{60BDB5B2-6214-93DC-E7F8-0A650B14E062}"/>
              </a:ext>
            </a:extLst>
          </p:cNvPr>
          <p:cNvSpPr>
            <a:spLocks noGrp="1"/>
          </p:cNvSpPr>
          <p:nvPr>
            <p:ph idx="1"/>
          </p:nvPr>
        </p:nvSpPr>
        <p:spPr/>
        <p:txBody>
          <a:bodyPr>
            <a:normAutofit/>
          </a:bodyPr>
          <a:lstStyle/>
          <a:p>
            <a:endParaRPr lang="en-US" sz="1200">
              <a:solidFill>
                <a:schemeClr val="bg1"/>
              </a:solidFill>
            </a:endParaRPr>
          </a:p>
        </p:txBody>
      </p:sp>
      <p:pic>
        <p:nvPicPr>
          <p:cNvPr id="5" name="Content Placeholder 4" descr="A grey surface with black spots&#10;&#10;Description automatically generated">
            <a:extLst>
              <a:ext uri="{FF2B5EF4-FFF2-40B4-BE49-F238E27FC236}">
                <a16:creationId xmlns:a16="http://schemas.microsoft.com/office/drawing/2014/main" id="{7B2C4F75-738D-BCA9-1ECE-F958606B6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7A965485-0BF0-D35C-B39F-09E7B85645A9}"/>
              </a:ext>
            </a:extLst>
          </p:cNvPr>
          <p:cNvSpPr txBox="1"/>
          <p:nvPr/>
        </p:nvSpPr>
        <p:spPr>
          <a:xfrm>
            <a:off x="198225" y="1112808"/>
            <a:ext cx="11688975" cy="3231654"/>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200" dirty="0">
                <a:solidFill>
                  <a:schemeClr val="bg1"/>
                </a:solidFill>
              </a:rPr>
              <a:t>Sources: </a:t>
            </a:r>
            <a:r>
              <a:rPr lang="en-US" sz="1200" dirty="0" err="1">
                <a:solidFill>
                  <a:schemeClr val="bg1"/>
                </a:solidFill>
                <a:ea typeface="+mn-lt"/>
                <a:cs typeface="+mn-lt"/>
              </a:rPr>
              <a:t>Roston</a:t>
            </a:r>
            <a:r>
              <a:rPr lang="en-US" sz="1200" dirty="0">
                <a:solidFill>
                  <a:schemeClr val="bg1"/>
                </a:solidFill>
                <a:ea typeface="+mn-lt"/>
                <a:cs typeface="+mn-lt"/>
              </a:rPr>
              <a:t>, Brittany. “NASA Viper Rover Gets New Car-like Led Floodlights for Hunting Mission.” </a:t>
            </a:r>
            <a:r>
              <a:rPr lang="en-US" sz="1200" i="1" dirty="0" err="1">
                <a:solidFill>
                  <a:schemeClr val="bg1"/>
                </a:solidFill>
                <a:ea typeface="+mn-lt"/>
                <a:cs typeface="+mn-lt"/>
              </a:rPr>
              <a:t>SlashGear</a:t>
            </a:r>
            <a:r>
              <a:rPr lang="en-US" sz="1200" dirty="0">
                <a:solidFill>
                  <a:schemeClr val="bg1"/>
                </a:solidFill>
                <a:ea typeface="+mn-lt"/>
                <a:cs typeface="+mn-lt"/>
              </a:rPr>
              <a:t>, </a:t>
            </a:r>
            <a:r>
              <a:rPr lang="en-US" sz="1200" dirty="0" err="1">
                <a:solidFill>
                  <a:schemeClr val="bg1"/>
                </a:solidFill>
                <a:ea typeface="+mn-lt"/>
                <a:cs typeface="+mn-lt"/>
              </a:rPr>
              <a:t>SlashGear</a:t>
            </a:r>
            <a:r>
              <a:rPr lang="en-US" sz="1200" dirty="0">
                <a:solidFill>
                  <a:schemeClr val="bg1"/>
                </a:solidFill>
                <a:ea typeface="+mn-lt"/>
                <a:cs typeface="+mn-lt"/>
              </a:rPr>
              <a:t>, 30 Oct. 2020, </a:t>
            </a:r>
            <a:r>
              <a:rPr lang="en-US" sz="1200" dirty="0">
                <a:solidFill>
                  <a:schemeClr val="bg1"/>
                </a:solidFill>
                <a:ea typeface="+mn-lt"/>
                <a:cs typeface="+mn-lt"/>
                <a:hlinkClick r:id="rId4">
                  <a:extLst>
                    <a:ext uri="{A12FA001-AC4F-418D-AE19-62706E023703}">
                      <ahyp:hlinkClr xmlns:ahyp="http://schemas.microsoft.com/office/drawing/2018/hyperlinkcolor" val="tx"/>
                    </a:ext>
                  </a:extLst>
                </a:hlinkClick>
              </a:rPr>
              <a:t>www.slashgear.com/nasa-viper-rover-gets-new-car-like-led-floodlights-for-hunting-mission-30645242/#:~:text=NASA%20is%20giving%20its%20VIPER%20lunar%20rover%20a,in%20places%20it%20would%20otherwise%20struggle%20to%20see</a:t>
            </a:r>
            <a:r>
              <a:rPr lang="en-US" sz="1200" dirty="0">
                <a:solidFill>
                  <a:schemeClr val="bg1"/>
                </a:solidFill>
                <a:ea typeface="+mn-lt"/>
                <a:cs typeface="+mn-lt"/>
              </a:rPr>
              <a:t>. </a:t>
            </a:r>
            <a:endParaRPr lang="en-US" dirty="0"/>
          </a:p>
          <a:p>
            <a:pPr marL="171450" indent="-171450">
              <a:buFont typeface="Arial" panose="020B0604020202020204" pitchFamily="34" charset="0"/>
              <a:buChar char="•"/>
            </a:pPr>
            <a:r>
              <a:rPr lang="en-US" sz="1200" dirty="0">
                <a:solidFill>
                  <a:schemeClr val="bg1"/>
                </a:solidFill>
                <a:ea typeface="+mn-lt"/>
                <a:cs typeface="+mn-lt"/>
              </a:rPr>
              <a:t>Howell, Elizabeth. “Here’s How NASA’s Artemis 1 Orion Spacecraft Will Splash Down to End Its Moon Mission in 8 Not-so-Easy Steps.” </a:t>
            </a:r>
            <a:r>
              <a:rPr lang="en-US" sz="1200" i="1" dirty="0" err="1">
                <a:solidFill>
                  <a:schemeClr val="bg1"/>
                </a:solidFill>
                <a:ea typeface="+mn-lt"/>
                <a:cs typeface="+mn-lt"/>
              </a:rPr>
              <a:t>Space.Com</a:t>
            </a:r>
            <a:r>
              <a:rPr lang="en-US" sz="1200" dirty="0">
                <a:solidFill>
                  <a:schemeClr val="bg1"/>
                </a:solidFill>
                <a:ea typeface="+mn-lt"/>
                <a:cs typeface="+mn-lt"/>
              </a:rPr>
              <a:t>, Space, 10 Dec. 2022, </a:t>
            </a:r>
            <a:r>
              <a:rPr lang="en-US" sz="1200" dirty="0">
                <a:solidFill>
                  <a:schemeClr val="bg1"/>
                </a:solidFill>
                <a:ea typeface="+mn-lt"/>
                <a:cs typeface="+mn-lt"/>
                <a:hlinkClick r:id="rId5">
                  <a:extLst>
                    <a:ext uri="{A12FA001-AC4F-418D-AE19-62706E023703}">
                      <ahyp:hlinkClr xmlns:ahyp="http://schemas.microsoft.com/office/drawing/2018/hyperlinkcolor" val="tx"/>
                    </a:ext>
                  </a:extLst>
                </a:hlinkClick>
              </a:rPr>
              <a:t>www.space.com/artemis-1-orion-spacecraft-landing-sequence</a:t>
            </a:r>
            <a:r>
              <a:rPr lang="en-US" sz="1200" dirty="0">
                <a:solidFill>
                  <a:schemeClr val="bg1"/>
                </a:solidFill>
                <a:ea typeface="+mn-lt"/>
                <a:cs typeface="+mn-lt"/>
              </a:rPr>
              <a:t>. </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ea typeface="+mn-lt"/>
                <a:cs typeface="+mn-lt"/>
              </a:rPr>
              <a:t>“Working the Night Shift on the Moon – Climate Change: Vital Signs of the Planet.” </a:t>
            </a:r>
            <a:r>
              <a:rPr lang="en-US" sz="1200" i="1" dirty="0">
                <a:solidFill>
                  <a:schemeClr val="bg1"/>
                </a:solidFill>
                <a:ea typeface="+mn-lt"/>
                <a:cs typeface="+mn-lt"/>
              </a:rPr>
              <a:t>NASA</a:t>
            </a:r>
            <a:r>
              <a:rPr lang="en-US" sz="1200" dirty="0">
                <a:solidFill>
                  <a:schemeClr val="bg1"/>
                </a:solidFill>
                <a:ea typeface="+mn-lt"/>
                <a:cs typeface="+mn-lt"/>
              </a:rPr>
              <a:t>, NASA, 24 Feb. 2015, climate.nasa.gov/news/951/working-the-night-shift-on-the-moon/#:~:text=Future%20lunar%20missions%20will%20require%20rovers%20that,can%20work%20through%20the%20two-week%20lunar%20night. </a:t>
            </a:r>
            <a:endParaRPr lang="en-US" sz="1200" dirty="0">
              <a:solidFill>
                <a:schemeClr val="bg1"/>
              </a:solidFill>
            </a:endParaRPr>
          </a:p>
          <a:p>
            <a:pPr marL="171450" indent="-171450">
              <a:buFont typeface="Arial" panose="020B0604020202020204" pitchFamily="34" charset="0"/>
              <a:buChar char="•"/>
            </a:pPr>
            <a:r>
              <a:rPr lang="en-US" sz="1200" i="1" dirty="0">
                <a:solidFill>
                  <a:schemeClr val="bg1"/>
                </a:solidFill>
                <a:ea typeface="+mn-lt"/>
                <a:cs typeface="+mn-lt"/>
              </a:rPr>
              <a:t>The Distance Visible to the Horizon from Different Heights</a:t>
            </a:r>
            <a:r>
              <a:rPr lang="en-US" sz="1200" dirty="0">
                <a:solidFill>
                  <a:schemeClr val="bg1"/>
                </a:solidFill>
                <a:ea typeface="+mn-lt"/>
                <a:cs typeface="+mn-lt"/>
              </a:rPr>
              <a:t>, </a:t>
            </a:r>
            <a:r>
              <a:rPr lang="en-US" sz="1200" dirty="0">
                <a:solidFill>
                  <a:schemeClr val="bg1"/>
                </a:solidFill>
                <a:ea typeface="+mn-lt"/>
                <a:cs typeface="+mn-lt"/>
                <a:hlinkClick r:id="rId6">
                  <a:extLst>
                    <a:ext uri="{A12FA001-AC4F-418D-AE19-62706E023703}">
                      <ahyp:hlinkClr xmlns:ahyp="http://schemas.microsoft.com/office/drawing/2018/hyperlinkcolor" val="tx"/>
                    </a:ext>
                  </a:extLst>
                </a:hlinkClick>
              </a:rPr>
              <a:t>www.totally-cuckoo.com/distance_visible_to_the_horizon.htm</a:t>
            </a:r>
            <a:r>
              <a:rPr lang="en-US" sz="1200" dirty="0">
                <a:solidFill>
                  <a:schemeClr val="bg1"/>
                </a:solidFill>
                <a:ea typeface="+mn-lt"/>
                <a:cs typeface="+mn-lt"/>
              </a:rPr>
              <a:t>. Accessed 23 Oct. 2023. </a:t>
            </a:r>
            <a:endParaRPr lang="en-US" sz="1200" dirty="0">
              <a:solidFill>
                <a:schemeClr val="bg1"/>
              </a:solidFill>
            </a:endParaRPr>
          </a:p>
          <a:p>
            <a:pPr marL="171450" indent="-171450">
              <a:buFont typeface="Arial" panose="020B0604020202020204" pitchFamily="34" charset="0"/>
              <a:buChar char="•"/>
            </a:pPr>
            <a:r>
              <a:rPr lang="en-US" sz="1200" i="1" dirty="0">
                <a:solidFill>
                  <a:schemeClr val="bg1"/>
                </a:solidFill>
                <a:ea typeface="+mn-lt"/>
                <a:cs typeface="+mn-lt"/>
              </a:rPr>
              <a:t>How to Solve Projectile Motion Problems: Applying Newton’s ... - </a:t>
            </a:r>
            <a:r>
              <a:rPr lang="en-US" sz="1200" i="1" dirty="0" err="1">
                <a:solidFill>
                  <a:schemeClr val="bg1"/>
                </a:solidFill>
                <a:ea typeface="+mn-lt"/>
                <a:cs typeface="+mn-lt"/>
              </a:rPr>
              <a:t>Owlcation</a:t>
            </a:r>
            <a:r>
              <a:rPr lang="en-US" sz="1200" dirty="0">
                <a:solidFill>
                  <a:schemeClr val="bg1"/>
                </a:solidFill>
                <a:ea typeface="+mn-lt"/>
                <a:cs typeface="+mn-lt"/>
              </a:rPr>
              <a:t>, owlcation.com/stem/Solving-Projectile-Motion-Problems-Applying-Newtons-Equations-of-Motion-to-Ballistics. Accessed 24 Oct. 2023. </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ea typeface="+mn-lt"/>
                <a:cs typeface="+mn-lt"/>
              </a:rPr>
              <a:t>“General Thrust Equation.” </a:t>
            </a:r>
            <a:r>
              <a:rPr lang="en-US" sz="1200" i="1" dirty="0">
                <a:solidFill>
                  <a:schemeClr val="bg1"/>
                </a:solidFill>
                <a:ea typeface="+mn-lt"/>
                <a:cs typeface="+mn-lt"/>
              </a:rPr>
              <a:t>NASA</a:t>
            </a:r>
            <a:r>
              <a:rPr lang="en-US" sz="1200" dirty="0">
                <a:solidFill>
                  <a:schemeClr val="bg1"/>
                </a:solidFill>
                <a:ea typeface="+mn-lt"/>
                <a:cs typeface="+mn-lt"/>
              </a:rPr>
              <a:t>, NASA, </a:t>
            </a:r>
            <a:r>
              <a:rPr lang="en-US" sz="1200" dirty="0">
                <a:solidFill>
                  <a:schemeClr val="bg1"/>
                </a:solidFill>
                <a:ea typeface="+mn-lt"/>
                <a:cs typeface="+mn-lt"/>
                <a:hlinkClick r:id="rId7">
                  <a:extLst>
                    <a:ext uri="{A12FA001-AC4F-418D-AE19-62706E023703}">
                      <ahyp:hlinkClr xmlns:ahyp="http://schemas.microsoft.com/office/drawing/2018/hyperlinkcolor" val="tx"/>
                    </a:ext>
                  </a:extLst>
                </a:hlinkClick>
              </a:rPr>
              <a:t>www.grc.nasa.gov/www/k-12/VirtualAero/BottleRocket/airplane/thrsteq.html</a:t>
            </a:r>
            <a:r>
              <a:rPr lang="en-US" sz="1200" dirty="0">
                <a:solidFill>
                  <a:schemeClr val="bg1"/>
                </a:solidFill>
                <a:ea typeface="+mn-lt"/>
                <a:cs typeface="+mn-lt"/>
              </a:rPr>
              <a:t>. Accessed 23 Oct. 2023. </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ea typeface="+mn-lt"/>
                <a:cs typeface="+mn-lt"/>
              </a:rPr>
              <a:t>“Momentum Conservation Principle.” </a:t>
            </a:r>
            <a:r>
              <a:rPr lang="en-US" sz="1200" i="1" dirty="0">
                <a:solidFill>
                  <a:schemeClr val="bg1"/>
                </a:solidFill>
                <a:ea typeface="+mn-lt"/>
                <a:cs typeface="+mn-lt"/>
              </a:rPr>
              <a:t>The Physics Classroom</a:t>
            </a:r>
            <a:r>
              <a:rPr lang="en-US" sz="1200" dirty="0">
                <a:solidFill>
                  <a:schemeClr val="bg1"/>
                </a:solidFill>
                <a:ea typeface="+mn-lt"/>
                <a:cs typeface="+mn-lt"/>
              </a:rPr>
              <a:t>, </a:t>
            </a:r>
            <a:r>
              <a:rPr lang="en-US" sz="1200" dirty="0">
                <a:solidFill>
                  <a:schemeClr val="bg1"/>
                </a:solidFill>
                <a:ea typeface="+mn-lt"/>
                <a:cs typeface="+mn-lt"/>
                <a:hlinkClick r:id="rId8">
                  <a:extLst>
                    <a:ext uri="{A12FA001-AC4F-418D-AE19-62706E023703}">
                      <ahyp:hlinkClr xmlns:ahyp="http://schemas.microsoft.com/office/drawing/2018/hyperlinkcolor" val="tx"/>
                    </a:ext>
                  </a:extLst>
                </a:hlinkClick>
              </a:rPr>
              <a:t>www.physicsclassroom.com/class/momentum/Lesson-2/Momentum-Conservation-Principle</a:t>
            </a:r>
            <a:r>
              <a:rPr lang="en-US" sz="1200" dirty="0">
                <a:solidFill>
                  <a:schemeClr val="bg1"/>
                </a:solidFill>
                <a:ea typeface="+mn-lt"/>
                <a:cs typeface="+mn-lt"/>
              </a:rPr>
              <a:t>. Accessed 23 Oct. 2023. </a:t>
            </a:r>
            <a:endParaRPr lang="en-US" sz="1200" dirty="0">
              <a:solidFill>
                <a:schemeClr val="bg1"/>
              </a:solidFill>
            </a:endParaRP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endParaRPr lang="en-US" sz="1200" dirty="0">
              <a:solidFill>
                <a:schemeClr val="bg1"/>
              </a:solidFill>
            </a:endParaRPr>
          </a:p>
        </p:txBody>
      </p:sp>
      <p:sp>
        <p:nvSpPr>
          <p:cNvPr id="7" name="TextBox 6">
            <a:extLst>
              <a:ext uri="{FF2B5EF4-FFF2-40B4-BE49-F238E27FC236}">
                <a16:creationId xmlns:a16="http://schemas.microsoft.com/office/drawing/2014/main" id="{A1169B66-FAAC-09A2-D1BE-86E973FC2529}"/>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Bibliography</a:t>
            </a:r>
            <a:endParaRPr lang="en-US" b="1">
              <a:latin typeface="Bierstadt"/>
            </a:endParaRPr>
          </a:p>
        </p:txBody>
      </p:sp>
    </p:spTree>
    <p:extLst>
      <p:ext uri="{BB962C8B-B14F-4D97-AF65-F5344CB8AC3E}">
        <p14:creationId xmlns:p14="http://schemas.microsoft.com/office/powerpoint/2010/main" val="327012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3EA0-B43D-85CA-FF8D-FCC6F70E61A1}"/>
              </a:ext>
            </a:extLst>
          </p:cNvPr>
          <p:cNvSpPr>
            <a:spLocks noGrp="1"/>
          </p:cNvSpPr>
          <p:nvPr>
            <p:ph type="title"/>
          </p:nvPr>
        </p:nvSpPr>
        <p:spPr/>
        <p:txBody>
          <a:bodyPr/>
          <a:lstStyle/>
          <a:p>
            <a:endParaRPr lang="en-US"/>
          </a:p>
        </p:txBody>
      </p:sp>
      <p:pic>
        <p:nvPicPr>
          <p:cNvPr id="5" name="Content Placeholder 4" descr="A grey surface with black spots&#10;&#10;Description automatically generated">
            <a:extLst>
              <a:ext uri="{FF2B5EF4-FFF2-40B4-BE49-F238E27FC236}">
                <a16:creationId xmlns:a16="http://schemas.microsoft.com/office/drawing/2014/main" id="{17FE0CD1-EEE6-D497-D791-0F8567DE1366}"/>
              </a:ext>
            </a:extLst>
          </p:cNvPr>
          <p:cNvPicPr>
            <a:picLocks noGrp="1" noRot="1" noChangeAspect="1" noMove="1" noResize="1" noEditPoints="1" noAdjustHandles="1" noChangeArrowheads="1" noChangeShapeType="1" noCrop="1"/>
          </p:cNvPicPr>
          <p:nvPr>
            <p:ph idx="1"/>
          </p:nvPr>
        </p:nvPicPr>
        <p:blipFill>
          <a:blip r:embed="rId3">
            <a:extLst>
              <a:ext uri="{28A0092B-C50C-407E-A947-70E740481C1C}">
                <a14:useLocalDpi xmlns:a14="http://schemas.microsoft.com/office/drawing/2010/main" val="0"/>
              </a:ext>
            </a:extLst>
          </a:blip>
          <a:stretch>
            <a:fillRect/>
          </a:stretch>
        </p:blipFill>
        <p:spPr>
          <a:xfrm>
            <a:off x="2" y="0"/>
            <a:ext cx="12191998" cy="6858000"/>
          </a:xfrm>
        </p:spPr>
      </p:pic>
      <p:grpSp>
        <p:nvGrpSpPr>
          <p:cNvPr id="8" name="Group 7">
            <a:extLst>
              <a:ext uri="{FF2B5EF4-FFF2-40B4-BE49-F238E27FC236}">
                <a16:creationId xmlns:a16="http://schemas.microsoft.com/office/drawing/2014/main" id="{89F02350-9923-2441-1513-173ED2BCA896}"/>
              </a:ext>
            </a:extLst>
          </p:cNvPr>
          <p:cNvGrpSpPr/>
          <p:nvPr/>
        </p:nvGrpSpPr>
        <p:grpSpPr>
          <a:xfrm>
            <a:off x="4981754" y="2366590"/>
            <a:ext cx="2096219" cy="1394527"/>
            <a:chOff x="4981754" y="2366590"/>
            <a:chExt cx="2096219" cy="1394527"/>
          </a:xfrm>
        </p:grpSpPr>
        <p:sp>
          <p:nvSpPr>
            <p:cNvPr id="6" name="Oval 5">
              <a:extLst>
                <a:ext uri="{FF2B5EF4-FFF2-40B4-BE49-F238E27FC236}">
                  <a16:creationId xmlns:a16="http://schemas.microsoft.com/office/drawing/2014/main" id="{5D2A96EA-3850-3770-6AD0-E7E73C5F1818}"/>
                </a:ext>
              </a:extLst>
            </p:cNvPr>
            <p:cNvSpPr/>
            <p:nvPr/>
          </p:nvSpPr>
          <p:spPr>
            <a:xfrm>
              <a:off x="5581291" y="2976113"/>
              <a:ext cx="897147" cy="785004"/>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8697A7B-C33E-1350-FDDB-451323DFFC0E}"/>
                </a:ext>
              </a:extLst>
            </p:cNvPr>
            <p:cNvSpPr txBox="1"/>
            <p:nvPr/>
          </p:nvSpPr>
          <p:spPr>
            <a:xfrm>
              <a:off x="4981754" y="2366590"/>
              <a:ext cx="2096219" cy="646331"/>
            </a:xfrm>
            <a:prstGeom prst="rect">
              <a:avLst/>
            </a:prstGeom>
            <a:noFill/>
          </p:spPr>
          <p:txBody>
            <a:bodyPr wrap="square" rtlCol="0">
              <a:spAutoFit/>
            </a:bodyPr>
            <a:lstStyle/>
            <a:p>
              <a:pPr algn="ctr"/>
              <a:r>
                <a:rPr lang="en-US">
                  <a:solidFill>
                    <a:schemeClr val="bg1"/>
                  </a:solidFill>
                </a:rPr>
                <a:t>Grimaldi Crater</a:t>
              </a:r>
            </a:p>
            <a:p>
              <a:pPr algn="ctr"/>
              <a:r>
                <a:rPr lang="en-US">
                  <a:solidFill>
                    <a:schemeClr val="bg1"/>
                  </a:solidFill>
                </a:rPr>
                <a:t>(crash site)</a:t>
              </a:r>
            </a:p>
          </p:txBody>
        </p:sp>
      </p:grpSp>
      <p:grpSp>
        <p:nvGrpSpPr>
          <p:cNvPr id="9" name="Group 8">
            <a:extLst>
              <a:ext uri="{FF2B5EF4-FFF2-40B4-BE49-F238E27FC236}">
                <a16:creationId xmlns:a16="http://schemas.microsoft.com/office/drawing/2014/main" id="{6F0DF266-26A9-DE68-5CAE-6541071A207E}"/>
              </a:ext>
            </a:extLst>
          </p:cNvPr>
          <p:cNvGrpSpPr/>
          <p:nvPr/>
        </p:nvGrpSpPr>
        <p:grpSpPr>
          <a:xfrm>
            <a:off x="5909902" y="4566746"/>
            <a:ext cx="2096219" cy="932688"/>
            <a:chOff x="5282241" y="2828428"/>
            <a:chExt cx="2096219" cy="932688"/>
          </a:xfrm>
        </p:grpSpPr>
        <p:sp>
          <p:nvSpPr>
            <p:cNvPr id="10" name="Oval 9">
              <a:extLst>
                <a:ext uri="{FF2B5EF4-FFF2-40B4-BE49-F238E27FC236}">
                  <a16:creationId xmlns:a16="http://schemas.microsoft.com/office/drawing/2014/main" id="{92857ECF-0682-D961-AFEF-C52497F974F4}"/>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2C2E82-B92C-CB48-A992-C6AB4EC6E023}"/>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Primary Pickup</a:t>
              </a:r>
            </a:p>
            <a:p>
              <a:pPr algn="ctr"/>
              <a:r>
                <a:rPr lang="en-US">
                  <a:solidFill>
                    <a:schemeClr val="bg1"/>
                  </a:solidFill>
                </a:rPr>
                <a:t>Site</a:t>
              </a:r>
            </a:p>
          </p:txBody>
        </p:sp>
      </p:grpSp>
      <p:grpSp>
        <p:nvGrpSpPr>
          <p:cNvPr id="12" name="Group 11">
            <a:extLst>
              <a:ext uri="{FF2B5EF4-FFF2-40B4-BE49-F238E27FC236}">
                <a16:creationId xmlns:a16="http://schemas.microsoft.com/office/drawing/2014/main" id="{D994D214-49BF-8FD3-7E2C-972FACC0BD5D}"/>
              </a:ext>
            </a:extLst>
          </p:cNvPr>
          <p:cNvGrpSpPr/>
          <p:nvPr/>
        </p:nvGrpSpPr>
        <p:grpSpPr>
          <a:xfrm>
            <a:off x="4219215" y="4546135"/>
            <a:ext cx="2096219" cy="932688"/>
            <a:chOff x="5282241" y="2828428"/>
            <a:chExt cx="2096219" cy="932688"/>
          </a:xfrm>
        </p:grpSpPr>
        <p:sp>
          <p:nvSpPr>
            <p:cNvPr id="13" name="Oval 12">
              <a:extLst>
                <a:ext uri="{FF2B5EF4-FFF2-40B4-BE49-F238E27FC236}">
                  <a16:creationId xmlns:a16="http://schemas.microsoft.com/office/drawing/2014/main" id="{8321CBBA-E776-F1D9-A160-71047983336D}"/>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3E24508-8BED-E345-F89E-68CFC2128899}"/>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Secondary Pickup</a:t>
              </a:r>
            </a:p>
            <a:p>
              <a:pPr algn="ctr"/>
              <a:r>
                <a:rPr lang="en-US">
                  <a:solidFill>
                    <a:schemeClr val="bg1"/>
                  </a:solidFill>
                </a:rPr>
                <a:t>Site</a:t>
              </a:r>
            </a:p>
          </p:txBody>
        </p:sp>
      </p:grpSp>
    </p:spTree>
    <p:extLst>
      <p:ext uri="{BB962C8B-B14F-4D97-AF65-F5344CB8AC3E}">
        <p14:creationId xmlns:p14="http://schemas.microsoft.com/office/powerpoint/2010/main" val="13895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3EA0-B43D-85CA-FF8D-FCC6F70E61A1}"/>
              </a:ext>
            </a:extLst>
          </p:cNvPr>
          <p:cNvSpPr>
            <a:spLocks noGrp="1"/>
          </p:cNvSpPr>
          <p:nvPr>
            <p:ph type="title"/>
          </p:nvPr>
        </p:nvSpPr>
        <p:spPr>
          <a:xfrm>
            <a:off x="761799" y="888158"/>
            <a:ext cx="10380575" cy="1403097"/>
          </a:xfrm>
        </p:spPr>
        <p:txBody>
          <a:bodyPr/>
          <a:lstStyle/>
          <a:p>
            <a:r>
              <a:rPr lang="en-US"/>
              <a:t> </a:t>
            </a:r>
          </a:p>
        </p:txBody>
      </p:sp>
      <p:pic>
        <p:nvPicPr>
          <p:cNvPr id="5" name="Content Placeholder 4" descr="A grey surface with black spots&#10;&#10;Description automatically generated">
            <a:extLst>
              <a:ext uri="{FF2B5EF4-FFF2-40B4-BE49-F238E27FC236}">
                <a16:creationId xmlns:a16="http://schemas.microsoft.com/office/drawing/2014/main" id="{17FE0CD1-EEE6-D497-D791-0F8567DE13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1"/>
          </a:xfrm>
        </p:spPr>
      </p:pic>
      <p:grpSp>
        <p:nvGrpSpPr>
          <p:cNvPr id="8" name="Group 7">
            <a:extLst>
              <a:ext uri="{FF2B5EF4-FFF2-40B4-BE49-F238E27FC236}">
                <a16:creationId xmlns:a16="http://schemas.microsoft.com/office/drawing/2014/main" id="{89F02350-9923-2441-1513-173ED2BCA896}"/>
              </a:ext>
            </a:extLst>
          </p:cNvPr>
          <p:cNvGrpSpPr/>
          <p:nvPr/>
        </p:nvGrpSpPr>
        <p:grpSpPr>
          <a:xfrm>
            <a:off x="4981754" y="2394997"/>
            <a:ext cx="2096219" cy="1366120"/>
            <a:chOff x="4981754" y="2366590"/>
            <a:chExt cx="2096219" cy="1394527"/>
          </a:xfrm>
        </p:grpSpPr>
        <p:sp>
          <p:nvSpPr>
            <p:cNvPr id="6" name="Oval 5">
              <a:extLst>
                <a:ext uri="{FF2B5EF4-FFF2-40B4-BE49-F238E27FC236}">
                  <a16:creationId xmlns:a16="http://schemas.microsoft.com/office/drawing/2014/main" id="{5D2A96EA-3850-3770-6AD0-E7E73C5F1818}"/>
                </a:ext>
              </a:extLst>
            </p:cNvPr>
            <p:cNvSpPr/>
            <p:nvPr/>
          </p:nvSpPr>
          <p:spPr>
            <a:xfrm>
              <a:off x="5581291" y="2976113"/>
              <a:ext cx="897147" cy="785004"/>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8697A7B-C33E-1350-FDDB-451323DFFC0E}"/>
                </a:ext>
              </a:extLst>
            </p:cNvPr>
            <p:cNvSpPr txBox="1"/>
            <p:nvPr/>
          </p:nvSpPr>
          <p:spPr>
            <a:xfrm>
              <a:off x="4981754" y="2366590"/>
              <a:ext cx="2096219" cy="646331"/>
            </a:xfrm>
            <a:prstGeom prst="rect">
              <a:avLst/>
            </a:prstGeom>
            <a:noFill/>
          </p:spPr>
          <p:txBody>
            <a:bodyPr wrap="square" rtlCol="0">
              <a:spAutoFit/>
            </a:bodyPr>
            <a:lstStyle/>
            <a:p>
              <a:pPr algn="ctr"/>
              <a:r>
                <a:rPr lang="en-US">
                  <a:solidFill>
                    <a:schemeClr val="bg1"/>
                  </a:solidFill>
                </a:rPr>
                <a:t>Grimaldi Crater</a:t>
              </a:r>
            </a:p>
            <a:p>
              <a:pPr algn="ctr"/>
              <a:r>
                <a:rPr lang="en-US">
                  <a:solidFill>
                    <a:schemeClr val="bg1"/>
                  </a:solidFill>
                </a:rPr>
                <a:t>(crash site)</a:t>
              </a:r>
            </a:p>
          </p:txBody>
        </p:sp>
      </p:grpSp>
      <p:sp>
        <p:nvSpPr>
          <p:cNvPr id="3" name="TextBox 2">
            <a:extLst>
              <a:ext uri="{FF2B5EF4-FFF2-40B4-BE49-F238E27FC236}">
                <a16:creationId xmlns:a16="http://schemas.microsoft.com/office/drawing/2014/main" id="{CE6577F4-4E87-ACA5-AF51-8E7B956AAA45}"/>
              </a:ext>
            </a:extLst>
          </p:cNvPr>
          <p:cNvSpPr txBox="1"/>
          <p:nvPr/>
        </p:nvSpPr>
        <p:spPr>
          <a:xfrm>
            <a:off x="0" y="177800"/>
            <a:ext cx="4620435" cy="3293209"/>
          </a:xfrm>
          <a:prstGeom prst="rect">
            <a:avLst/>
          </a:prstGeom>
          <a:noFill/>
        </p:spPr>
        <p:txBody>
          <a:bodyPr wrap="square" rtlCol="0">
            <a:spAutoFit/>
          </a:bodyPr>
          <a:lstStyle/>
          <a:p>
            <a:r>
              <a:rPr lang="en-US" sz="2800">
                <a:solidFill>
                  <a:schemeClr val="bg1"/>
                </a:solidFill>
              </a:rPr>
              <a:t>What We Know:</a:t>
            </a:r>
          </a:p>
          <a:p>
            <a:pPr marL="342900" indent="-342900">
              <a:buFont typeface="Arial" panose="020B0604020202020204" pitchFamily="34" charset="0"/>
              <a:buChar char="•"/>
            </a:pPr>
            <a:r>
              <a:rPr lang="en-US" sz="2000">
                <a:solidFill>
                  <a:schemeClr val="bg1"/>
                </a:solidFill>
              </a:rPr>
              <a:t>Co-Commander needs </a:t>
            </a:r>
            <a:r>
              <a:rPr lang="en-US" sz="2000" b="1">
                <a:solidFill>
                  <a:srgbClr val="FF0000"/>
                </a:solidFill>
              </a:rPr>
              <a:t>IMMEDIATE</a:t>
            </a:r>
            <a:r>
              <a:rPr lang="en-US" sz="2000">
                <a:solidFill>
                  <a:schemeClr val="bg1"/>
                </a:solidFill>
              </a:rPr>
              <a:t> medical attention.</a:t>
            </a:r>
          </a:p>
          <a:p>
            <a:pPr marL="342900" indent="-342900">
              <a:buFont typeface="Arial" panose="020B0604020202020204" pitchFamily="34" charset="0"/>
              <a:buChar char="•"/>
            </a:pPr>
            <a:r>
              <a:rPr lang="en-US" sz="2000">
                <a:solidFill>
                  <a:schemeClr val="bg1"/>
                </a:solidFill>
              </a:rPr>
              <a:t>The countdown starts for the Space Modules powers and O2.</a:t>
            </a:r>
          </a:p>
          <a:p>
            <a:pPr marL="342900" indent="-342900">
              <a:buFont typeface="Arial" panose="020B0604020202020204" pitchFamily="34" charset="0"/>
              <a:buChar char="•"/>
            </a:pPr>
            <a:r>
              <a:rPr lang="en-US" sz="2000">
                <a:solidFill>
                  <a:schemeClr val="bg1"/>
                </a:solidFill>
              </a:rPr>
              <a:t>The rescue team will either go to Primary Site or Secondary Site.</a:t>
            </a:r>
          </a:p>
          <a:p>
            <a:pPr marL="342900" indent="-342900">
              <a:buFont typeface="Arial" panose="020B0604020202020204" pitchFamily="34" charset="0"/>
              <a:buChar char="•"/>
            </a:pPr>
            <a:r>
              <a:rPr lang="en-US" sz="2000">
                <a:solidFill>
                  <a:schemeClr val="bg1"/>
                </a:solidFill>
              </a:rPr>
              <a:t>The Distance is 10 Miles for each site.</a:t>
            </a:r>
          </a:p>
          <a:p>
            <a:pPr marL="342900" indent="-342900">
              <a:buFont typeface="Arial" panose="020B0604020202020204" pitchFamily="34" charset="0"/>
              <a:buChar char="•"/>
            </a:pPr>
            <a:endParaRPr lang="en-US" sz="2000">
              <a:solidFill>
                <a:schemeClr val="bg1"/>
              </a:solidFill>
            </a:endParaRPr>
          </a:p>
        </p:txBody>
      </p:sp>
      <p:sp>
        <p:nvSpPr>
          <p:cNvPr id="4" name="TextBox 3">
            <a:extLst>
              <a:ext uri="{FF2B5EF4-FFF2-40B4-BE49-F238E27FC236}">
                <a16:creationId xmlns:a16="http://schemas.microsoft.com/office/drawing/2014/main" id="{FABC27F6-07D7-4C6D-1642-7CE43250B1E2}"/>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grpSp>
        <p:nvGrpSpPr>
          <p:cNvPr id="24" name="Group 23">
            <a:extLst>
              <a:ext uri="{FF2B5EF4-FFF2-40B4-BE49-F238E27FC236}">
                <a16:creationId xmlns:a16="http://schemas.microsoft.com/office/drawing/2014/main" id="{2EDAA65A-EB81-A13A-EDC5-7823A9BF6F80}"/>
              </a:ext>
            </a:extLst>
          </p:cNvPr>
          <p:cNvGrpSpPr/>
          <p:nvPr/>
        </p:nvGrpSpPr>
        <p:grpSpPr>
          <a:xfrm>
            <a:off x="5009880" y="3761117"/>
            <a:ext cx="2096219" cy="1457792"/>
            <a:chOff x="5009880" y="3761117"/>
            <a:chExt cx="2096219" cy="1457792"/>
          </a:xfrm>
        </p:grpSpPr>
        <p:grpSp>
          <p:nvGrpSpPr>
            <p:cNvPr id="22" name="Group 21">
              <a:extLst>
                <a:ext uri="{FF2B5EF4-FFF2-40B4-BE49-F238E27FC236}">
                  <a16:creationId xmlns:a16="http://schemas.microsoft.com/office/drawing/2014/main" id="{12C1A3A7-BC96-61F8-6CB9-8EFC909DA728}"/>
                </a:ext>
              </a:extLst>
            </p:cNvPr>
            <p:cNvGrpSpPr/>
            <p:nvPr/>
          </p:nvGrpSpPr>
          <p:grpSpPr>
            <a:xfrm>
              <a:off x="5267325" y="3761117"/>
              <a:ext cx="1690687" cy="1457792"/>
              <a:chOff x="5267325" y="3761117"/>
              <a:chExt cx="1690687" cy="1457792"/>
            </a:xfrm>
          </p:grpSpPr>
          <p:cxnSp>
            <p:nvCxnSpPr>
              <p:cNvPr id="16" name="Straight Arrow Connector 15">
                <a:extLst>
                  <a:ext uri="{FF2B5EF4-FFF2-40B4-BE49-F238E27FC236}">
                    <a16:creationId xmlns:a16="http://schemas.microsoft.com/office/drawing/2014/main" id="{C28AF2D2-887B-C7EB-857B-8AAF7E6AE7F7}"/>
                  </a:ext>
                </a:extLst>
              </p:cNvPr>
              <p:cNvCxnSpPr>
                <a:cxnSpLocks/>
                <a:stCxn id="6" idx="4"/>
                <a:endCxn id="11" idx="2"/>
              </p:cNvCxnSpPr>
              <p:nvPr/>
            </p:nvCxnSpPr>
            <p:spPr>
              <a:xfrm>
                <a:off x="6029865" y="3761117"/>
                <a:ext cx="928147" cy="14577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D639267-CDFD-23F4-42C7-CCE0887C3623}"/>
                  </a:ext>
                </a:extLst>
              </p:cNvPr>
              <p:cNvCxnSpPr>
                <a:stCxn id="6" idx="4"/>
                <a:endCxn id="13" idx="0"/>
              </p:cNvCxnSpPr>
              <p:nvPr/>
            </p:nvCxnSpPr>
            <p:spPr>
              <a:xfrm flipH="1">
                <a:off x="5267325" y="3761117"/>
                <a:ext cx="762540" cy="14371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044A2485-A08D-483A-EC75-4AB35CDAA175}"/>
                </a:ext>
              </a:extLst>
            </p:cNvPr>
            <p:cNvSpPr txBox="1"/>
            <p:nvPr/>
          </p:nvSpPr>
          <p:spPr>
            <a:xfrm>
              <a:off x="5009880" y="3836237"/>
              <a:ext cx="2096219" cy="646331"/>
            </a:xfrm>
            <a:prstGeom prst="rect">
              <a:avLst/>
            </a:prstGeom>
            <a:noFill/>
          </p:spPr>
          <p:txBody>
            <a:bodyPr wrap="square" rtlCol="0">
              <a:spAutoFit/>
            </a:bodyPr>
            <a:lstStyle/>
            <a:p>
              <a:pPr algn="ctr"/>
              <a:r>
                <a:rPr lang="en-US">
                  <a:solidFill>
                    <a:schemeClr val="bg1"/>
                  </a:solidFill>
                </a:rPr>
                <a:t>10 Miles to EACH </a:t>
              </a:r>
            </a:p>
            <a:p>
              <a:pPr algn="ctr"/>
              <a:r>
                <a:rPr lang="en-US">
                  <a:solidFill>
                    <a:schemeClr val="bg1"/>
                  </a:solidFill>
                </a:rPr>
                <a:t>site</a:t>
              </a:r>
            </a:p>
          </p:txBody>
        </p:sp>
      </p:grpSp>
      <p:grpSp>
        <p:nvGrpSpPr>
          <p:cNvPr id="12" name="Group 11">
            <a:extLst>
              <a:ext uri="{FF2B5EF4-FFF2-40B4-BE49-F238E27FC236}">
                <a16:creationId xmlns:a16="http://schemas.microsoft.com/office/drawing/2014/main" id="{D994D214-49BF-8FD3-7E2C-972FACC0BD5D}"/>
              </a:ext>
            </a:extLst>
          </p:cNvPr>
          <p:cNvGrpSpPr/>
          <p:nvPr/>
        </p:nvGrpSpPr>
        <p:grpSpPr>
          <a:xfrm>
            <a:off x="4219215" y="4565133"/>
            <a:ext cx="2096219" cy="913689"/>
            <a:chOff x="5282241" y="2828428"/>
            <a:chExt cx="2096219" cy="932688"/>
          </a:xfrm>
        </p:grpSpPr>
        <p:sp>
          <p:nvSpPr>
            <p:cNvPr id="13" name="Oval 12">
              <a:extLst>
                <a:ext uri="{FF2B5EF4-FFF2-40B4-BE49-F238E27FC236}">
                  <a16:creationId xmlns:a16="http://schemas.microsoft.com/office/drawing/2014/main" id="{8321CBBA-E776-F1D9-A160-71047983336D}"/>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3E24508-8BED-E345-F89E-68CFC2128899}"/>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Secondary Pickup</a:t>
              </a:r>
            </a:p>
            <a:p>
              <a:pPr algn="ctr"/>
              <a:r>
                <a:rPr lang="en-US">
                  <a:solidFill>
                    <a:schemeClr val="bg1"/>
                  </a:solidFill>
                </a:rPr>
                <a:t>Site</a:t>
              </a:r>
            </a:p>
          </p:txBody>
        </p:sp>
      </p:grpSp>
      <p:grpSp>
        <p:nvGrpSpPr>
          <p:cNvPr id="9" name="Group 8">
            <a:extLst>
              <a:ext uri="{FF2B5EF4-FFF2-40B4-BE49-F238E27FC236}">
                <a16:creationId xmlns:a16="http://schemas.microsoft.com/office/drawing/2014/main" id="{6F0DF266-26A9-DE68-5CAE-6541071A207E}"/>
              </a:ext>
            </a:extLst>
          </p:cNvPr>
          <p:cNvGrpSpPr/>
          <p:nvPr/>
        </p:nvGrpSpPr>
        <p:grpSpPr>
          <a:xfrm>
            <a:off x="5909902" y="4585744"/>
            <a:ext cx="2096219" cy="913689"/>
            <a:chOff x="5282241" y="2828428"/>
            <a:chExt cx="2096219" cy="932688"/>
          </a:xfrm>
        </p:grpSpPr>
        <p:sp>
          <p:nvSpPr>
            <p:cNvPr id="10" name="Oval 9">
              <a:extLst>
                <a:ext uri="{FF2B5EF4-FFF2-40B4-BE49-F238E27FC236}">
                  <a16:creationId xmlns:a16="http://schemas.microsoft.com/office/drawing/2014/main" id="{92857ECF-0682-D961-AFEF-C52497F974F4}"/>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2C2E82-B92C-CB48-A992-C6AB4EC6E023}"/>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Primary Pickup</a:t>
              </a:r>
            </a:p>
            <a:p>
              <a:pPr algn="ctr"/>
              <a:r>
                <a:rPr lang="en-US">
                  <a:solidFill>
                    <a:schemeClr val="bg1"/>
                  </a:solidFill>
                </a:rPr>
                <a:t>Site</a:t>
              </a:r>
            </a:p>
          </p:txBody>
        </p:sp>
      </p:grpSp>
      <p:sp>
        <p:nvSpPr>
          <p:cNvPr id="15" name="TextBox 14">
            <a:extLst>
              <a:ext uri="{FF2B5EF4-FFF2-40B4-BE49-F238E27FC236}">
                <a16:creationId xmlns:a16="http://schemas.microsoft.com/office/drawing/2014/main" id="{12C40ABB-C1E1-BDD5-A5E8-F3021E419FF6}"/>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Tree>
    <p:extLst>
      <p:ext uri="{BB962C8B-B14F-4D97-AF65-F5344CB8AC3E}">
        <p14:creationId xmlns:p14="http://schemas.microsoft.com/office/powerpoint/2010/main" val="32910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3EA0-B43D-85CA-FF8D-FCC6F70E61A1}"/>
              </a:ext>
            </a:extLst>
          </p:cNvPr>
          <p:cNvSpPr>
            <a:spLocks noGrp="1"/>
          </p:cNvSpPr>
          <p:nvPr>
            <p:ph type="title"/>
          </p:nvPr>
        </p:nvSpPr>
        <p:spPr>
          <a:xfrm>
            <a:off x="761799" y="888158"/>
            <a:ext cx="10380575" cy="1403097"/>
          </a:xfrm>
        </p:spPr>
        <p:txBody>
          <a:bodyPr/>
          <a:lstStyle/>
          <a:p>
            <a:r>
              <a:rPr lang="en-US"/>
              <a:t> </a:t>
            </a:r>
          </a:p>
        </p:txBody>
      </p:sp>
      <p:pic>
        <p:nvPicPr>
          <p:cNvPr id="5" name="Content Placeholder 4" descr="A grey surface with black spots&#10;&#10;Description automatically generated">
            <a:extLst>
              <a:ext uri="{FF2B5EF4-FFF2-40B4-BE49-F238E27FC236}">
                <a16:creationId xmlns:a16="http://schemas.microsoft.com/office/drawing/2014/main" id="{17FE0CD1-EEE6-D497-D791-0F8567DE13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8001"/>
          </a:xfrm>
        </p:spPr>
      </p:pic>
      <p:grpSp>
        <p:nvGrpSpPr>
          <p:cNvPr id="8" name="Group 7">
            <a:extLst>
              <a:ext uri="{FF2B5EF4-FFF2-40B4-BE49-F238E27FC236}">
                <a16:creationId xmlns:a16="http://schemas.microsoft.com/office/drawing/2014/main" id="{89F02350-9923-2441-1513-173ED2BCA896}"/>
              </a:ext>
            </a:extLst>
          </p:cNvPr>
          <p:cNvGrpSpPr/>
          <p:nvPr/>
        </p:nvGrpSpPr>
        <p:grpSpPr>
          <a:xfrm>
            <a:off x="4981754" y="2394997"/>
            <a:ext cx="2096219" cy="1366120"/>
            <a:chOff x="4981754" y="2366590"/>
            <a:chExt cx="2096219" cy="1394527"/>
          </a:xfrm>
        </p:grpSpPr>
        <p:sp>
          <p:nvSpPr>
            <p:cNvPr id="6" name="Oval 5">
              <a:extLst>
                <a:ext uri="{FF2B5EF4-FFF2-40B4-BE49-F238E27FC236}">
                  <a16:creationId xmlns:a16="http://schemas.microsoft.com/office/drawing/2014/main" id="{5D2A96EA-3850-3770-6AD0-E7E73C5F1818}"/>
                </a:ext>
              </a:extLst>
            </p:cNvPr>
            <p:cNvSpPr/>
            <p:nvPr/>
          </p:nvSpPr>
          <p:spPr>
            <a:xfrm>
              <a:off x="5581291" y="2976113"/>
              <a:ext cx="897147" cy="785004"/>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8697A7B-C33E-1350-FDDB-451323DFFC0E}"/>
                </a:ext>
              </a:extLst>
            </p:cNvPr>
            <p:cNvSpPr txBox="1"/>
            <p:nvPr/>
          </p:nvSpPr>
          <p:spPr>
            <a:xfrm>
              <a:off x="4981754" y="2366590"/>
              <a:ext cx="2096219" cy="646331"/>
            </a:xfrm>
            <a:prstGeom prst="rect">
              <a:avLst/>
            </a:prstGeom>
            <a:noFill/>
          </p:spPr>
          <p:txBody>
            <a:bodyPr wrap="square" rtlCol="0">
              <a:spAutoFit/>
            </a:bodyPr>
            <a:lstStyle/>
            <a:p>
              <a:pPr algn="ctr"/>
              <a:r>
                <a:rPr lang="en-US">
                  <a:solidFill>
                    <a:schemeClr val="bg1"/>
                  </a:solidFill>
                </a:rPr>
                <a:t>Grimaldi Crater</a:t>
              </a:r>
            </a:p>
            <a:p>
              <a:pPr algn="ctr"/>
              <a:r>
                <a:rPr lang="en-US">
                  <a:solidFill>
                    <a:schemeClr val="bg1"/>
                  </a:solidFill>
                </a:rPr>
                <a:t>(crash site)</a:t>
              </a:r>
            </a:p>
          </p:txBody>
        </p:sp>
      </p:grpSp>
      <p:sp>
        <p:nvSpPr>
          <p:cNvPr id="3" name="TextBox 2">
            <a:extLst>
              <a:ext uri="{FF2B5EF4-FFF2-40B4-BE49-F238E27FC236}">
                <a16:creationId xmlns:a16="http://schemas.microsoft.com/office/drawing/2014/main" id="{CE6577F4-4E87-ACA5-AF51-8E7B956AAA45}"/>
              </a:ext>
            </a:extLst>
          </p:cNvPr>
          <p:cNvSpPr txBox="1"/>
          <p:nvPr/>
        </p:nvSpPr>
        <p:spPr>
          <a:xfrm>
            <a:off x="0" y="177800"/>
            <a:ext cx="4620435" cy="2985433"/>
          </a:xfrm>
          <a:prstGeom prst="rect">
            <a:avLst/>
          </a:prstGeom>
          <a:noFill/>
        </p:spPr>
        <p:txBody>
          <a:bodyPr wrap="square" rtlCol="0">
            <a:spAutoFit/>
          </a:bodyPr>
          <a:lstStyle/>
          <a:p>
            <a:r>
              <a:rPr lang="en-US" sz="2800">
                <a:solidFill>
                  <a:schemeClr val="bg1"/>
                </a:solidFill>
              </a:rPr>
              <a:t>Plan to Find Correct Site:</a:t>
            </a:r>
          </a:p>
          <a:p>
            <a:r>
              <a:rPr lang="en-US" sz="2000">
                <a:solidFill>
                  <a:schemeClr val="bg1"/>
                </a:solidFill>
              </a:rPr>
              <a:t>        Use the:</a:t>
            </a:r>
          </a:p>
          <a:p>
            <a:pPr marL="914400" lvl="1" indent="-457200">
              <a:buFont typeface="Arial" panose="020B0604020202020204" pitchFamily="34" charset="0"/>
              <a:buChar char="•"/>
            </a:pPr>
            <a:r>
              <a:rPr lang="en-US" sz="2000">
                <a:solidFill>
                  <a:schemeClr val="bg1"/>
                </a:solidFill>
              </a:rPr>
              <a:t>Life Raft</a:t>
            </a:r>
          </a:p>
          <a:p>
            <a:pPr marL="914400" lvl="1" indent="-457200">
              <a:buFont typeface="Arial" panose="020B0604020202020204" pitchFamily="34" charset="0"/>
              <a:buChar char="•"/>
            </a:pPr>
            <a:r>
              <a:rPr lang="en-US" sz="2000">
                <a:solidFill>
                  <a:schemeClr val="bg1"/>
                </a:solidFill>
              </a:rPr>
              <a:t>100LB Oxygen Tank</a:t>
            </a:r>
          </a:p>
          <a:p>
            <a:pPr marL="914400" lvl="1" indent="-457200">
              <a:buFont typeface="Arial" panose="020B0604020202020204" pitchFamily="34" charset="0"/>
              <a:buChar char="•"/>
            </a:pPr>
            <a:r>
              <a:rPr lang="en-US" sz="2000">
                <a:solidFill>
                  <a:schemeClr val="bg1"/>
                </a:solidFill>
              </a:rPr>
              <a:t>Flare Gun</a:t>
            </a:r>
          </a:p>
          <a:p>
            <a:pPr marL="914400" lvl="1" indent="-457200">
              <a:buFont typeface="Arial" panose="020B0604020202020204" pitchFamily="34" charset="0"/>
              <a:buChar char="•"/>
            </a:pPr>
            <a:r>
              <a:rPr lang="en-US" sz="2000">
                <a:solidFill>
                  <a:schemeClr val="bg1"/>
                </a:solidFill>
              </a:rPr>
              <a:t>50 FT rope</a:t>
            </a:r>
          </a:p>
          <a:p>
            <a:pPr lvl="1"/>
            <a:r>
              <a:rPr lang="en-US" sz="2000">
                <a:solidFill>
                  <a:schemeClr val="bg1"/>
                </a:solidFill>
              </a:rPr>
              <a:t>To create a makeshift rocket to propel the Navigator to </a:t>
            </a:r>
            <a:r>
              <a:rPr lang="en-US" sz="2000" b="1" i="1">
                <a:solidFill>
                  <a:schemeClr val="bg1"/>
                </a:solidFill>
              </a:rPr>
              <a:t>70ft </a:t>
            </a:r>
            <a:r>
              <a:rPr lang="en-US" sz="2000">
                <a:solidFill>
                  <a:schemeClr val="bg1"/>
                </a:solidFill>
              </a:rPr>
              <a:t>in the air.</a:t>
            </a:r>
            <a:endParaRPr lang="en-US" sz="2000" b="1" i="1">
              <a:solidFill>
                <a:schemeClr val="bg1"/>
              </a:solidFill>
            </a:endParaRPr>
          </a:p>
        </p:txBody>
      </p:sp>
      <p:sp>
        <p:nvSpPr>
          <p:cNvPr id="4" name="TextBox 3">
            <a:extLst>
              <a:ext uri="{FF2B5EF4-FFF2-40B4-BE49-F238E27FC236}">
                <a16:creationId xmlns:a16="http://schemas.microsoft.com/office/drawing/2014/main" id="{FABC27F6-07D7-4C6D-1642-7CE43250B1E2}"/>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grpSp>
        <p:nvGrpSpPr>
          <p:cNvPr id="24" name="Group 23">
            <a:extLst>
              <a:ext uri="{FF2B5EF4-FFF2-40B4-BE49-F238E27FC236}">
                <a16:creationId xmlns:a16="http://schemas.microsoft.com/office/drawing/2014/main" id="{2EDAA65A-EB81-A13A-EDC5-7823A9BF6F80}"/>
              </a:ext>
            </a:extLst>
          </p:cNvPr>
          <p:cNvGrpSpPr/>
          <p:nvPr/>
        </p:nvGrpSpPr>
        <p:grpSpPr>
          <a:xfrm>
            <a:off x="5009880" y="3761117"/>
            <a:ext cx="2096219" cy="1457792"/>
            <a:chOff x="5009880" y="3761117"/>
            <a:chExt cx="2096219" cy="1457792"/>
          </a:xfrm>
        </p:grpSpPr>
        <p:grpSp>
          <p:nvGrpSpPr>
            <p:cNvPr id="22" name="Group 21">
              <a:extLst>
                <a:ext uri="{FF2B5EF4-FFF2-40B4-BE49-F238E27FC236}">
                  <a16:creationId xmlns:a16="http://schemas.microsoft.com/office/drawing/2014/main" id="{12C1A3A7-BC96-61F8-6CB9-8EFC909DA728}"/>
                </a:ext>
              </a:extLst>
            </p:cNvPr>
            <p:cNvGrpSpPr/>
            <p:nvPr/>
          </p:nvGrpSpPr>
          <p:grpSpPr>
            <a:xfrm>
              <a:off x="5267325" y="3761117"/>
              <a:ext cx="1690687" cy="1457792"/>
              <a:chOff x="5267325" y="3761117"/>
              <a:chExt cx="1690687" cy="1457792"/>
            </a:xfrm>
          </p:grpSpPr>
          <p:cxnSp>
            <p:nvCxnSpPr>
              <p:cNvPr id="16" name="Straight Arrow Connector 15">
                <a:extLst>
                  <a:ext uri="{FF2B5EF4-FFF2-40B4-BE49-F238E27FC236}">
                    <a16:creationId xmlns:a16="http://schemas.microsoft.com/office/drawing/2014/main" id="{C28AF2D2-887B-C7EB-857B-8AAF7E6AE7F7}"/>
                  </a:ext>
                </a:extLst>
              </p:cNvPr>
              <p:cNvCxnSpPr>
                <a:cxnSpLocks/>
                <a:stCxn id="6" idx="4"/>
                <a:endCxn id="11" idx="2"/>
              </p:cNvCxnSpPr>
              <p:nvPr/>
            </p:nvCxnSpPr>
            <p:spPr>
              <a:xfrm>
                <a:off x="6029865" y="3761117"/>
                <a:ext cx="928147" cy="14577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D639267-CDFD-23F4-42C7-CCE0887C3623}"/>
                  </a:ext>
                </a:extLst>
              </p:cNvPr>
              <p:cNvCxnSpPr>
                <a:stCxn id="6" idx="4"/>
                <a:endCxn id="13" idx="0"/>
              </p:cNvCxnSpPr>
              <p:nvPr/>
            </p:nvCxnSpPr>
            <p:spPr>
              <a:xfrm flipH="1">
                <a:off x="5267325" y="3761117"/>
                <a:ext cx="762540" cy="14371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044A2485-A08D-483A-EC75-4AB35CDAA175}"/>
                </a:ext>
              </a:extLst>
            </p:cNvPr>
            <p:cNvSpPr txBox="1"/>
            <p:nvPr/>
          </p:nvSpPr>
          <p:spPr>
            <a:xfrm>
              <a:off x="5009880" y="3836237"/>
              <a:ext cx="2096219" cy="646331"/>
            </a:xfrm>
            <a:prstGeom prst="rect">
              <a:avLst/>
            </a:prstGeom>
            <a:noFill/>
          </p:spPr>
          <p:txBody>
            <a:bodyPr wrap="square" rtlCol="0">
              <a:spAutoFit/>
            </a:bodyPr>
            <a:lstStyle/>
            <a:p>
              <a:pPr algn="ctr"/>
              <a:r>
                <a:rPr lang="en-US">
                  <a:solidFill>
                    <a:schemeClr val="bg1"/>
                  </a:solidFill>
                </a:rPr>
                <a:t>10 Miles to EACH </a:t>
              </a:r>
            </a:p>
            <a:p>
              <a:pPr algn="ctr"/>
              <a:r>
                <a:rPr lang="en-US">
                  <a:solidFill>
                    <a:schemeClr val="bg1"/>
                  </a:solidFill>
                </a:rPr>
                <a:t>site</a:t>
              </a:r>
            </a:p>
          </p:txBody>
        </p:sp>
      </p:grpSp>
      <p:grpSp>
        <p:nvGrpSpPr>
          <p:cNvPr id="12" name="Group 11">
            <a:extLst>
              <a:ext uri="{FF2B5EF4-FFF2-40B4-BE49-F238E27FC236}">
                <a16:creationId xmlns:a16="http://schemas.microsoft.com/office/drawing/2014/main" id="{D994D214-49BF-8FD3-7E2C-972FACC0BD5D}"/>
              </a:ext>
            </a:extLst>
          </p:cNvPr>
          <p:cNvGrpSpPr/>
          <p:nvPr/>
        </p:nvGrpSpPr>
        <p:grpSpPr>
          <a:xfrm>
            <a:off x="4219215" y="4565133"/>
            <a:ext cx="2096219" cy="913689"/>
            <a:chOff x="5282241" y="2828428"/>
            <a:chExt cx="2096219" cy="932688"/>
          </a:xfrm>
        </p:grpSpPr>
        <p:sp>
          <p:nvSpPr>
            <p:cNvPr id="13" name="Oval 12">
              <a:extLst>
                <a:ext uri="{FF2B5EF4-FFF2-40B4-BE49-F238E27FC236}">
                  <a16:creationId xmlns:a16="http://schemas.microsoft.com/office/drawing/2014/main" id="{8321CBBA-E776-F1D9-A160-71047983336D}"/>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3E24508-8BED-E345-F89E-68CFC2128899}"/>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Secondary Pickup</a:t>
              </a:r>
            </a:p>
            <a:p>
              <a:pPr algn="ctr"/>
              <a:r>
                <a:rPr lang="en-US">
                  <a:solidFill>
                    <a:schemeClr val="bg1"/>
                  </a:solidFill>
                </a:rPr>
                <a:t>Site</a:t>
              </a:r>
            </a:p>
          </p:txBody>
        </p:sp>
      </p:grpSp>
      <p:grpSp>
        <p:nvGrpSpPr>
          <p:cNvPr id="9" name="Group 8">
            <a:extLst>
              <a:ext uri="{FF2B5EF4-FFF2-40B4-BE49-F238E27FC236}">
                <a16:creationId xmlns:a16="http://schemas.microsoft.com/office/drawing/2014/main" id="{6F0DF266-26A9-DE68-5CAE-6541071A207E}"/>
              </a:ext>
            </a:extLst>
          </p:cNvPr>
          <p:cNvGrpSpPr/>
          <p:nvPr/>
        </p:nvGrpSpPr>
        <p:grpSpPr>
          <a:xfrm>
            <a:off x="5909902" y="4585744"/>
            <a:ext cx="2096219" cy="913689"/>
            <a:chOff x="5282241" y="2828428"/>
            <a:chExt cx="2096219" cy="932688"/>
          </a:xfrm>
        </p:grpSpPr>
        <p:sp>
          <p:nvSpPr>
            <p:cNvPr id="10" name="Oval 9">
              <a:extLst>
                <a:ext uri="{FF2B5EF4-FFF2-40B4-BE49-F238E27FC236}">
                  <a16:creationId xmlns:a16="http://schemas.microsoft.com/office/drawing/2014/main" id="{92857ECF-0682-D961-AFEF-C52497F974F4}"/>
                </a:ext>
              </a:extLst>
            </p:cNvPr>
            <p:cNvSpPr/>
            <p:nvPr/>
          </p:nvSpPr>
          <p:spPr>
            <a:xfrm>
              <a:off x="6177951" y="3477587"/>
              <a:ext cx="300487" cy="283529"/>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2C2E82-B92C-CB48-A992-C6AB4EC6E023}"/>
                </a:ext>
              </a:extLst>
            </p:cNvPr>
            <p:cNvSpPr txBox="1"/>
            <p:nvPr/>
          </p:nvSpPr>
          <p:spPr>
            <a:xfrm>
              <a:off x="5282241" y="2828428"/>
              <a:ext cx="2096219" cy="646331"/>
            </a:xfrm>
            <a:prstGeom prst="rect">
              <a:avLst/>
            </a:prstGeom>
            <a:noFill/>
          </p:spPr>
          <p:txBody>
            <a:bodyPr wrap="square" rtlCol="0">
              <a:spAutoFit/>
            </a:bodyPr>
            <a:lstStyle/>
            <a:p>
              <a:pPr algn="ctr"/>
              <a:r>
                <a:rPr lang="en-US">
                  <a:solidFill>
                    <a:schemeClr val="bg1"/>
                  </a:solidFill>
                </a:rPr>
                <a:t>Primary Pickup</a:t>
              </a:r>
            </a:p>
            <a:p>
              <a:pPr algn="ctr"/>
              <a:r>
                <a:rPr lang="en-US">
                  <a:solidFill>
                    <a:schemeClr val="bg1"/>
                  </a:solidFill>
                </a:rPr>
                <a:t>Site</a:t>
              </a:r>
            </a:p>
          </p:txBody>
        </p:sp>
      </p:grpSp>
      <p:sp>
        <p:nvSpPr>
          <p:cNvPr id="25" name="TextBox 24">
            <a:extLst>
              <a:ext uri="{FF2B5EF4-FFF2-40B4-BE49-F238E27FC236}">
                <a16:creationId xmlns:a16="http://schemas.microsoft.com/office/drawing/2014/main" id="{638B3B44-D5C6-985D-B2E5-4F5BDD2F0F0A}"/>
              </a:ext>
            </a:extLst>
          </p:cNvPr>
          <p:cNvSpPr txBox="1"/>
          <p:nvPr/>
        </p:nvSpPr>
        <p:spPr>
          <a:xfrm>
            <a:off x="8126085" y="4562375"/>
            <a:ext cx="4065916"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a:t>
            </a:r>
          </a:p>
          <a:p>
            <a:pPr algn="r"/>
            <a:r>
              <a:rPr lang="en-US">
                <a:solidFill>
                  <a:schemeClr val="bg2">
                    <a:lumMod val="10000"/>
                  </a:schemeClr>
                </a:solidFill>
              </a:rPr>
              <a:t>Navigator: 45 Min</a:t>
            </a:r>
          </a:p>
          <a:p>
            <a:pPr algn="r"/>
            <a:r>
              <a:rPr lang="en-US">
                <a:solidFill>
                  <a:schemeClr val="bg2">
                    <a:lumMod val="10000"/>
                  </a:schemeClr>
                </a:solidFill>
              </a:rPr>
              <a:t>Medical Specialist: 45 Min</a:t>
            </a:r>
          </a:p>
          <a:p>
            <a:pPr algn="r"/>
            <a:r>
              <a:rPr lang="en-US">
                <a:solidFill>
                  <a:schemeClr val="bg2">
                    <a:lumMod val="10000"/>
                  </a:schemeClr>
                </a:solidFill>
              </a:rPr>
              <a:t>Geologist: 45 Min</a:t>
            </a:r>
          </a:p>
          <a:p>
            <a:pPr algn="r"/>
            <a:r>
              <a:rPr lang="en-US">
                <a:solidFill>
                  <a:schemeClr val="bg2">
                    <a:lumMod val="10000"/>
                  </a:schemeClr>
                </a:solidFill>
              </a:rPr>
              <a:t>Communications Specialist: 45 Min</a:t>
            </a:r>
          </a:p>
          <a:p>
            <a:pPr algn="r"/>
            <a:r>
              <a:rPr lang="en-US">
                <a:solidFill>
                  <a:schemeClr val="bg2">
                    <a:lumMod val="10000"/>
                  </a:schemeClr>
                </a:solidFill>
              </a:rPr>
              <a:t>Oxygen Tank: 1 Hr</a:t>
            </a:r>
          </a:p>
          <a:p>
            <a:pPr algn="r"/>
            <a:r>
              <a:rPr lang="en-US">
                <a:solidFill>
                  <a:schemeClr val="bg2">
                    <a:lumMod val="10000"/>
                  </a:schemeClr>
                </a:solidFill>
              </a:rPr>
              <a:t>Lunar Rover: 2 Hr </a:t>
            </a:r>
          </a:p>
        </p:txBody>
      </p:sp>
      <p:sp>
        <p:nvSpPr>
          <p:cNvPr id="15" name="TextBox 14">
            <a:extLst>
              <a:ext uri="{FF2B5EF4-FFF2-40B4-BE49-F238E27FC236}">
                <a16:creationId xmlns:a16="http://schemas.microsoft.com/office/drawing/2014/main" id="{A2CB690B-E5FF-D334-B91B-16046AE30447}"/>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Tree>
    <p:extLst>
      <p:ext uri="{BB962C8B-B14F-4D97-AF65-F5344CB8AC3E}">
        <p14:creationId xmlns:p14="http://schemas.microsoft.com/office/powerpoint/2010/main" val="95175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grey surface with black spots&#10;&#10;Description automatically generated">
            <a:extLst>
              <a:ext uri="{FF2B5EF4-FFF2-40B4-BE49-F238E27FC236}">
                <a16:creationId xmlns:a16="http://schemas.microsoft.com/office/drawing/2014/main" id="{26792181-E76E-1460-4665-0D61CDDD1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8AC75C9B-B1E0-CABF-0397-3C2556F647BE}"/>
              </a:ext>
            </a:extLst>
          </p:cNvPr>
          <p:cNvSpPr>
            <a:spLocks noGrp="1"/>
          </p:cNvSpPr>
          <p:nvPr>
            <p:ph type="title"/>
          </p:nvPr>
        </p:nvSpPr>
        <p:spPr>
          <a:xfrm>
            <a:off x="762431" y="-291088"/>
            <a:ext cx="10380573" cy="1432273"/>
          </a:xfrm>
        </p:spPr>
        <p:txBody>
          <a:bodyPr/>
          <a:lstStyle/>
          <a:p>
            <a:r>
              <a:rPr lang="en-US" b="1">
                <a:solidFill>
                  <a:schemeClr val="bg1"/>
                </a:solidFill>
              </a:rPr>
              <a:t>Ranking of Items:</a:t>
            </a:r>
          </a:p>
        </p:txBody>
      </p:sp>
      <p:sp>
        <p:nvSpPr>
          <p:cNvPr id="3" name="Content Placeholder 2">
            <a:extLst>
              <a:ext uri="{FF2B5EF4-FFF2-40B4-BE49-F238E27FC236}">
                <a16:creationId xmlns:a16="http://schemas.microsoft.com/office/drawing/2014/main" id="{D4B2E775-FD37-043C-7B1D-210547413E08}"/>
              </a:ext>
            </a:extLst>
          </p:cNvPr>
          <p:cNvSpPr>
            <a:spLocks noGrp="1"/>
          </p:cNvSpPr>
          <p:nvPr>
            <p:ph idx="1"/>
          </p:nvPr>
        </p:nvSpPr>
        <p:spPr>
          <a:xfrm>
            <a:off x="761799" y="859780"/>
            <a:ext cx="10381205" cy="5541020"/>
          </a:xfrm>
        </p:spPr>
        <p:txBody>
          <a:bodyPr vert="horz" lIns="91440" tIns="45720" rIns="91440" bIns="45720" rtlCol="0" anchor="t">
            <a:normAutofit fontScale="92500" lnSpcReduction="20000"/>
          </a:bodyPr>
          <a:lstStyle/>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1x100 </a:t>
            </a:r>
            <a:r>
              <a:rPr lang="en-US" sz="2400" err="1">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lb</a:t>
            </a: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 oxygen</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Self-inflating life raft</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50ft of nylon rope</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Solar powered FM radio receiver</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Stellar and lunar map booklet</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Nylon Drogue Parachute</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4 red emergency signal flares</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1 first aid kit</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1 five-gallon water can with 5 gallons of H2O</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portable electric heating unit</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Two .45 caliber pistols</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20 Food concentrate packages</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1 case of dehydrated Milk</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Magnetic Compass</a:t>
            </a:r>
          </a:p>
          <a:p>
            <a:pPr marL="457200" indent="-457200">
              <a:lnSpc>
                <a:spcPct val="90000"/>
              </a:lnSpc>
              <a:buClr>
                <a:srgbClr val="FFFFFF"/>
              </a:buClr>
              <a:buAutoNum type="arabicPeriod"/>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One box of Matches</a:t>
            </a:r>
          </a:p>
          <a:p>
            <a:pPr marL="457200" indent="-457200">
              <a:lnSpc>
                <a:spcPct val="90000"/>
              </a:lnSpc>
              <a:buClr>
                <a:srgbClr val="FFFFFF"/>
              </a:buClr>
              <a:buAutoNum type="arabicPeriod"/>
            </a:pPr>
            <a:endParaRPr lang="en-US" sz="105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a:solidFill>
                <a:schemeClr val="bg1"/>
              </a:solidFill>
            </a:endParaRPr>
          </a:p>
        </p:txBody>
      </p:sp>
    </p:spTree>
    <p:extLst>
      <p:ext uri="{BB962C8B-B14F-4D97-AF65-F5344CB8AC3E}">
        <p14:creationId xmlns:p14="http://schemas.microsoft.com/office/powerpoint/2010/main" val="270542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1FB2A2-463B-C5CD-3D21-208915CDB589}"/>
              </a:ext>
            </a:extLst>
          </p:cNvPr>
          <p:cNvSpPr/>
          <p:nvPr/>
        </p:nvSpPr>
        <p:spPr>
          <a:xfrm>
            <a:off x="-73246" y="-12701"/>
            <a:ext cx="12338491" cy="68833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Content Placeholder 6" descr="A planet on the moon&#10;&#10;Description automatically generated">
            <a:extLst>
              <a:ext uri="{FF2B5EF4-FFF2-40B4-BE49-F238E27FC236}">
                <a16:creationId xmlns:a16="http://schemas.microsoft.com/office/drawing/2014/main" id="{71B5852D-6BF9-6BDE-F920-D07F7401D03B}"/>
              </a:ext>
            </a:extLst>
          </p:cNvPr>
          <p:cNvPicPr>
            <a:picLocks noGrp="1" noChangeAspect="1"/>
          </p:cNvPicPr>
          <p:nvPr>
            <p:ph idx="1"/>
          </p:nvPr>
        </p:nvPicPr>
        <p:blipFill>
          <a:blip r:embed="rId3">
            <a:duotone>
              <a:prstClr val="black"/>
              <a:schemeClr val="tx2">
                <a:tint val="45000"/>
                <a:satMod val="400000"/>
              </a:schemeClr>
            </a:duotone>
            <a:alphaModFix amt="54000"/>
            <a:extLst>
              <a:ext uri="{28A0092B-C50C-407E-A947-70E740481C1C}">
                <a14:useLocalDpi xmlns:a14="http://schemas.microsoft.com/office/drawing/2010/main" val="0"/>
              </a:ext>
            </a:extLst>
          </a:blip>
          <a:stretch>
            <a:fillRect/>
          </a:stretch>
        </p:blipFill>
        <p:spPr>
          <a:xfrm>
            <a:off x="-79816" y="-12701"/>
            <a:ext cx="12237153" cy="6883399"/>
          </a:xfrm>
        </p:spPr>
      </p:pic>
      <p:sp>
        <p:nvSpPr>
          <p:cNvPr id="4" name="TextBox 3">
            <a:extLst>
              <a:ext uri="{FF2B5EF4-FFF2-40B4-BE49-F238E27FC236}">
                <a16:creationId xmlns:a16="http://schemas.microsoft.com/office/drawing/2014/main" id="{F65F3BCA-6A41-EEBC-85CD-3199789E5999}"/>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2.3 HOURS</a:t>
            </a:r>
          </a:p>
        </p:txBody>
      </p:sp>
      <p:pic>
        <p:nvPicPr>
          <p:cNvPr id="9" name="Picture 8">
            <a:extLst>
              <a:ext uri="{FF2B5EF4-FFF2-40B4-BE49-F238E27FC236}">
                <a16:creationId xmlns:a16="http://schemas.microsoft.com/office/drawing/2014/main" id="{62563583-7128-6E9E-653A-AEFC362558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02046" y="1036381"/>
            <a:ext cx="7387906" cy="5289741"/>
          </a:xfrm>
          <a:prstGeom prst="rect">
            <a:avLst/>
          </a:prstGeom>
        </p:spPr>
      </p:pic>
      <p:sp>
        <p:nvSpPr>
          <p:cNvPr id="10" name="TextBox 9">
            <a:extLst>
              <a:ext uri="{FF2B5EF4-FFF2-40B4-BE49-F238E27FC236}">
                <a16:creationId xmlns:a16="http://schemas.microsoft.com/office/drawing/2014/main" id="{56EB87A9-7FEC-53A1-080B-D8E016E949DB}"/>
              </a:ext>
            </a:extLst>
          </p:cNvPr>
          <p:cNvSpPr txBox="1"/>
          <p:nvPr/>
        </p:nvSpPr>
        <p:spPr>
          <a:xfrm>
            <a:off x="0" y="177800"/>
            <a:ext cx="4620435" cy="2062103"/>
          </a:xfrm>
          <a:prstGeom prst="rect">
            <a:avLst/>
          </a:prstGeom>
          <a:noFill/>
        </p:spPr>
        <p:txBody>
          <a:bodyPr wrap="square" rtlCol="0">
            <a:spAutoFit/>
          </a:bodyPr>
          <a:lstStyle/>
          <a:p>
            <a:r>
              <a:rPr lang="en-US" sz="2400">
                <a:solidFill>
                  <a:schemeClr val="bg1"/>
                </a:solidFill>
              </a:rPr>
              <a:t>Step 1: Create “rocket’</a:t>
            </a:r>
          </a:p>
          <a:p>
            <a:pPr marL="457200" indent="-457200">
              <a:buAutoNum type="arabicPeriod"/>
            </a:pPr>
            <a:r>
              <a:rPr lang="en-US" sz="2000">
                <a:solidFill>
                  <a:schemeClr val="bg1"/>
                </a:solidFill>
              </a:rPr>
              <a:t>Wait for around an 1 hour 20 minutes, to verify that the rescue team has landed.</a:t>
            </a:r>
          </a:p>
          <a:p>
            <a:pPr marL="457200" indent="-457200">
              <a:buAutoNum type="arabicPeriod"/>
            </a:pPr>
            <a:r>
              <a:rPr lang="en-US" sz="2000">
                <a:solidFill>
                  <a:schemeClr val="bg1"/>
                </a:solidFill>
              </a:rPr>
              <a:t>Using the Raft, Oxygen, Rope to create a makeshift rocket.</a:t>
            </a:r>
          </a:p>
        </p:txBody>
      </p:sp>
      <p:sp>
        <p:nvSpPr>
          <p:cNvPr id="5" name="TextBox 4">
            <a:extLst>
              <a:ext uri="{FF2B5EF4-FFF2-40B4-BE49-F238E27FC236}">
                <a16:creationId xmlns:a16="http://schemas.microsoft.com/office/drawing/2014/main" id="{67C7AA0B-E8F4-0363-B897-B4051E6C6BC4}"/>
              </a:ext>
            </a:extLst>
          </p:cNvPr>
          <p:cNvSpPr txBox="1"/>
          <p:nvPr/>
        </p:nvSpPr>
        <p:spPr>
          <a:xfrm>
            <a:off x="8126085" y="4562375"/>
            <a:ext cx="4065916"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a:t>
            </a:r>
          </a:p>
          <a:p>
            <a:pPr algn="r"/>
            <a:r>
              <a:rPr lang="en-US">
                <a:solidFill>
                  <a:schemeClr val="bg2">
                    <a:lumMod val="10000"/>
                  </a:schemeClr>
                </a:solidFill>
              </a:rPr>
              <a:t>Navigator: 45 Min</a:t>
            </a:r>
          </a:p>
          <a:p>
            <a:pPr algn="r"/>
            <a:r>
              <a:rPr lang="en-US">
                <a:solidFill>
                  <a:schemeClr val="bg2">
                    <a:lumMod val="10000"/>
                  </a:schemeClr>
                </a:solidFill>
              </a:rPr>
              <a:t>Medical Specialist: 45 Min</a:t>
            </a:r>
          </a:p>
          <a:p>
            <a:pPr algn="r"/>
            <a:r>
              <a:rPr lang="en-US">
                <a:solidFill>
                  <a:schemeClr val="bg2">
                    <a:lumMod val="10000"/>
                  </a:schemeClr>
                </a:solidFill>
              </a:rPr>
              <a:t>Geologist: 45 Min</a:t>
            </a:r>
          </a:p>
          <a:p>
            <a:pPr algn="r"/>
            <a:r>
              <a:rPr lang="en-US">
                <a:solidFill>
                  <a:schemeClr val="bg2">
                    <a:lumMod val="10000"/>
                  </a:schemeClr>
                </a:solidFill>
              </a:rPr>
              <a:t>Communications Specialist: 45 Min</a:t>
            </a:r>
          </a:p>
          <a:p>
            <a:pPr algn="r"/>
            <a:r>
              <a:rPr lang="en-US">
                <a:solidFill>
                  <a:schemeClr val="bg2">
                    <a:lumMod val="10000"/>
                  </a:schemeClr>
                </a:solidFill>
              </a:rPr>
              <a:t>Oxygen Tank: 1 Hr</a:t>
            </a:r>
          </a:p>
          <a:p>
            <a:pPr algn="r"/>
            <a:r>
              <a:rPr lang="en-US">
                <a:solidFill>
                  <a:schemeClr val="bg2">
                    <a:lumMod val="10000"/>
                  </a:schemeClr>
                </a:solidFill>
              </a:rPr>
              <a:t>Lunar Rover: 2 Hr </a:t>
            </a:r>
          </a:p>
        </p:txBody>
      </p:sp>
    </p:spTree>
    <p:extLst>
      <p:ext uri="{BB962C8B-B14F-4D97-AF65-F5344CB8AC3E}">
        <p14:creationId xmlns:p14="http://schemas.microsoft.com/office/powerpoint/2010/main" val="26237427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1FB2A2-463B-C5CD-3D21-208915CDB589}"/>
              </a:ext>
            </a:extLst>
          </p:cNvPr>
          <p:cNvSpPr/>
          <p:nvPr/>
        </p:nvSpPr>
        <p:spPr>
          <a:xfrm>
            <a:off x="-73246" y="-12701"/>
            <a:ext cx="12338491" cy="68833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Content Placeholder 6" descr="A planet on the moon&#10;&#10;Description automatically generated">
            <a:extLst>
              <a:ext uri="{FF2B5EF4-FFF2-40B4-BE49-F238E27FC236}">
                <a16:creationId xmlns:a16="http://schemas.microsoft.com/office/drawing/2014/main" id="{71B5852D-6BF9-6BDE-F920-D07F7401D03B}"/>
              </a:ext>
            </a:extLst>
          </p:cNvPr>
          <p:cNvPicPr>
            <a:picLocks noGrp="1" noChangeAspect="1"/>
          </p:cNvPicPr>
          <p:nvPr>
            <p:ph idx="1"/>
          </p:nvPr>
        </p:nvPicPr>
        <p:blipFill>
          <a:blip r:embed="rId3">
            <a:duotone>
              <a:prstClr val="black"/>
              <a:schemeClr val="tx2">
                <a:tint val="45000"/>
                <a:satMod val="400000"/>
              </a:schemeClr>
            </a:duotone>
            <a:alphaModFix amt="54000"/>
            <a:extLst>
              <a:ext uri="{28A0092B-C50C-407E-A947-70E740481C1C}">
                <a14:useLocalDpi xmlns:a14="http://schemas.microsoft.com/office/drawing/2010/main" val="0"/>
              </a:ext>
            </a:extLst>
          </a:blip>
          <a:stretch>
            <a:fillRect/>
          </a:stretch>
        </p:blipFill>
        <p:spPr>
          <a:xfrm>
            <a:off x="-79816" y="-12701"/>
            <a:ext cx="12237153" cy="6883399"/>
          </a:xfrm>
        </p:spPr>
      </p:pic>
      <p:sp>
        <p:nvSpPr>
          <p:cNvPr id="4" name="TextBox 3">
            <a:extLst>
              <a:ext uri="{FF2B5EF4-FFF2-40B4-BE49-F238E27FC236}">
                <a16:creationId xmlns:a16="http://schemas.microsoft.com/office/drawing/2014/main" id="{F65F3BCA-6A41-EEBC-85CD-3199789E5999}"/>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
        <p:nvSpPr>
          <p:cNvPr id="5" name="TextBox 4">
            <a:extLst>
              <a:ext uri="{FF2B5EF4-FFF2-40B4-BE49-F238E27FC236}">
                <a16:creationId xmlns:a16="http://schemas.microsoft.com/office/drawing/2014/main" id="{67C7AA0B-E8F4-0363-B897-B4051E6C6BC4}"/>
              </a:ext>
            </a:extLst>
          </p:cNvPr>
          <p:cNvSpPr txBox="1"/>
          <p:nvPr/>
        </p:nvSpPr>
        <p:spPr>
          <a:xfrm>
            <a:off x="8126085" y="4562375"/>
            <a:ext cx="4065916"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a:t>
            </a:r>
          </a:p>
          <a:p>
            <a:pPr algn="r"/>
            <a:r>
              <a:rPr lang="en-US">
                <a:solidFill>
                  <a:schemeClr val="bg2">
                    <a:lumMod val="10000"/>
                  </a:schemeClr>
                </a:solidFill>
              </a:rPr>
              <a:t>Navigator: 45 Min</a:t>
            </a:r>
          </a:p>
          <a:p>
            <a:pPr algn="r"/>
            <a:r>
              <a:rPr lang="en-US">
                <a:solidFill>
                  <a:schemeClr val="bg2">
                    <a:lumMod val="10000"/>
                  </a:schemeClr>
                </a:solidFill>
              </a:rPr>
              <a:t>Medical Specialist: 45 Min</a:t>
            </a:r>
          </a:p>
          <a:p>
            <a:pPr algn="r"/>
            <a:r>
              <a:rPr lang="en-US">
                <a:solidFill>
                  <a:schemeClr val="bg2">
                    <a:lumMod val="10000"/>
                  </a:schemeClr>
                </a:solidFill>
              </a:rPr>
              <a:t>Geologist: 45 Min</a:t>
            </a:r>
          </a:p>
          <a:p>
            <a:pPr algn="r"/>
            <a:r>
              <a:rPr lang="en-US">
                <a:solidFill>
                  <a:schemeClr val="bg2">
                    <a:lumMod val="10000"/>
                  </a:schemeClr>
                </a:solidFill>
              </a:rPr>
              <a:t>Communications Specialist: 45 Min</a:t>
            </a:r>
          </a:p>
          <a:p>
            <a:pPr algn="r"/>
            <a:r>
              <a:rPr lang="en-US">
                <a:solidFill>
                  <a:schemeClr val="bg2">
                    <a:lumMod val="10000"/>
                  </a:schemeClr>
                </a:solidFill>
              </a:rPr>
              <a:t>Oxygen Tank: 50 Min</a:t>
            </a:r>
          </a:p>
          <a:p>
            <a:pPr algn="r"/>
            <a:r>
              <a:rPr lang="en-US">
                <a:solidFill>
                  <a:schemeClr val="bg2">
                    <a:lumMod val="10000"/>
                  </a:schemeClr>
                </a:solidFill>
              </a:rPr>
              <a:t>Lunar Rover: 2 Hr </a:t>
            </a:r>
          </a:p>
        </p:txBody>
      </p:sp>
      <p:pic>
        <p:nvPicPr>
          <p:cNvPr id="9" name="Picture 8">
            <a:extLst>
              <a:ext uri="{FF2B5EF4-FFF2-40B4-BE49-F238E27FC236}">
                <a16:creationId xmlns:a16="http://schemas.microsoft.com/office/drawing/2014/main" id="{62563583-7128-6E9E-653A-AEFC362558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05025" y="5551733"/>
            <a:ext cx="1876424" cy="1343519"/>
          </a:xfrm>
          <a:prstGeom prst="rect">
            <a:avLst/>
          </a:prstGeom>
        </p:spPr>
      </p:pic>
      <p:cxnSp>
        <p:nvCxnSpPr>
          <p:cNvPr id="12" name="Straight Connector 11">
            <a:extLst>
              <a:ext uri="{FF2B5EF4-FFF2-40B4-BE49-F238E27FC236}">
                <a16:creationId xmlns:a16="http://schemas.microsoft.com/office/drawing/2014/main" id="{B868AAAE-2448-CB67-274F-A3C4B0077709}"/>
              </a:ext>
            </a:extLst>
          </p:cNvPr>
          <p:cNvCxnSpPr/>
          <p:nvPr/>
        </p:nvCxnSpPr>
        <p:spPr>
          <a:xfrm flipV="1">
            <a:off x="1905000" y="2547680"/>
            <a:ext cx="0" cy="392932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D181D0-8118-6B98-BD09-B0BD500436D2}"/>
              </a:ext>
            </a:extLst>
          </p:cNvPr>
          <p:cNvSpPr txBox="1"/>
          <p:nvPr/>
        </p:nvSpPr>
        <p:spPr>
          <a:xfrm>
            <a:off x="1333500" y="2504431"/>
            <a:ext cx="771525" cy="276999"/>
          </a:xfrm>
          <a:prstGeom prst="rect">
            <a:avLst/>
          </a:prstGeom>
          <a:noFill/>
        </p:spPr>
        <p:txBody>
          <a:bodyPr wrap="square" rtlCol="0">
            <a:spAutoFit/>
          </a:bodyPr>
          <a:lstStyle/>
          <a:p>
            <a:r>
              <a:rPr lang="en-US" sz="1200">
                <a:solidFill>
                  <a:schemeClr val="bg1"/>
                </a:solidFill>
              </a:rPr>
              <a:t>100 ft</a:t>
            </a:r>
          </a:p>
        </p:txBody>
      </p:sp>
      <p:sp>
        <p:nvSpPr>
          <p:cNvPr id="14" name="TextBox 13">
            <a:extLst>
              <a:ext uri="{FF2B5EF4-FFF2-40B4-BE49-F238E27FC236}">
                <a16:creationId xmlns:a16="http://schemas.microsoft.com/office/drawing/2014/main" id="{AE6325E5-4507-E231-2F68-B69378AB772D}"/>
              </a:ext>
            </a:extLst>
          </p:cNvPr>
          <p:cNvSpPr txBox="1"/>
          <p:nvPr/>
        </p:nvSpPr>
        <p:spPr>
          <a:xfrm>
            <a:off x="1333500" y="6243250"/>
            <a:ext cx="771525" cy="276999"/>
          </a:xfrm>
          <a:prstGeom prst="rect">
            <a:avLst/>
          </a:prstGeom>
          <a:noFill/>
        </p:spPr>
        <p:txBody>
          <a:bodyPr wrap="square" rtlCol="0">
            <a:spAutoFit/>
          </a:bodyPr>
          <a:lstStyle/>
          <a:p>
            <a:r>
              <a:rPr lang="en-US" sz="1200">
                <a:solidFill>
                  <a:schemeClr val="bg1"/>
                </a:solidFill>
              </a:rPr>
              <a:t>0 ft</a:t>
            </a:r>
          </a:p>
        </p:txBody>
      </p:sp>
      <p:sp>
        <p:nvSpPr>
          <p:cNvPr id="2" name="TextBox 1">
            <a:extLst>
              <a:ext uri="{FF2B5EF4-FFF2-40B4-BE49-F238E27FC236}">
                <a16:creationId xmlns:a16="http://schemas.microsoft.com/office/drawing/2014/main" id="{90AF7F70-654B-E1A7-6608-2D53495B3919}"/>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2.3 HOURS</a:t>
            </a:r>
          </a:p>
        </p:txBody>
      </p:sp>
      <p:sp>
        <p:nvSpPr>
          <p:cNvPr id="6" name="TextBox 5">
            <a:extLst>
              <a:ext uri="{FF2B5EF4-FFF2-40B4-BE49-F238E27FC236}">
                <a16:creationId xmlns:a16="http://schemas.microsoft.com/office/drawing/2014/main" id="{A218E187-7C94-EC4B-DB22-63DF4F86E30B}"/>
              </a:ext>
            </a:extLst>
          </p:cNvPr>
          <p:cNvSpPr txBox="1"/>
          <p:nvPr/>
        </p:nvSpPr>
        <p:spPr>
          <a:xfrm>
            <a:off x="0" y="177800"/>
            <a:ext cx="8664606" cy="2308324"/>
          </a:xfrm>
          <a:prstGeom prst="rect">
            <a:avLst/>
          </a:prstGeom>
          <a:noFill/>
        </p:spPr>
        <p:txBody>
          <a:bodyPr wrap="square" rtlCol="0">
            <a:spAutoFit/>
          </a:bodyPr>
          <a:lstStyle/>
          <a:p>
            <a:r>
              <a:rPr lang="en-US" sz="2400">
                <a:solidFill>
                  <a:schemeClr val="bg1"/>
                </a:solidFill>
              </a:rPr>
              <a:t>Step 2: Plan to Find Correct Site:</a:t>
            </a:r>
            <a:endParaRPr lang="en-US" sz="2800">
              <a:solidFill>
                <a:schemeClr val="bg1"/>
              </a:solidFill>
            </a:endParaRPr>
          </a:p>
          <a:p>
            <a:pPr marL="457200" indent="-457200">
              <a:buAutoNum type="arabicPeriod"/>
            </a:pPr>
            <a:r>
              <a:rPr lang="en-US" sz="2000">
                <a:solidFill>
                  <a:schemeClr val="bg1"/>
                </a:solidFill>
              </a:rPr>
              <a:t>Fly up to around 70 feet. Regulator flow value to 2.</a:t>
            </a:r>
          </a:p>
          <a:p>
            <a:pPr marL="457200" indent="-457200">
              <a:buAutoNum type="arabicPeriod"/>
            </a:pPr>
            <a:r>
              <a:rPr lang="en-US" sz="2000">
                <a:solidFill>
                  <a:schemeClr val="bg1"/>
                </a:solidFill>
              </a:rPr>
              <a:t>Maintain height for around 10-20 seconds. Regulator flow value to 1.</a:t>
            </a:r>
          </a:p>
          <a:p>
            <a:pPr marL="457200" indent="-457200">
              <a:buAutoNum type="arabicPeriod"/>
            </a:pPr>
            <a:r>
              <a:rPr lang="en-US" sz="2000">
                <a:solidFill>
                  <a:schemeClr val="bg1"/>
                </a:solidFill>
              </a:rPr>
              <a:t>Freefall for about 4 seconds. Regulator flow value to 0.</a:t>
            </a:r>
          </a:p>
          <a:p>
            <a:pPr marL="457200" indent="-457200">
              <a:buAutoNum type="arabicPeriod"/>
            </a:pPr>
            <a:r>
              <a:rPr lang="en-US" sz="2000">
                <a:solidFill>
                  <a:schemeClr val="bg1"/>
                </a:solidFill>
              </a:rPr>
              <a:t>Slow Speed. Regulator flow value to 5.</a:t>
            </a:r>
          </a:p>
          <a:p>
            <a:pPr marL="457200" indent="-457200">
              <a:buAutoNum type="arabicPeriod"/>
            </a:pPr>
            <a:r>
              <a:rPr lang="en-US" sz="2000">
                <a:solidFill>
                  <a:schemeClr val="bg1"/>
                </a:solidFill>
              </a:rPr>
              <a:t>Land. Regulator flow value to 1.</a:t>
            </a:r>
          </a:p>
          <a:p>
            <a:r>
              <a:rPr lang="en-US" sz="2000">
                <a:solidFill>
                  <a:schemeClr val="bg1"/>
                </a:solidFill>
              </a:rPr>
              <a:t>- this uses 10 minutes of oxygen</a:t>
            </a:r>
          </a:p>
        </p:txBody>
      </p:sp>
      <p:cxnSp>
        <p:nvCxnSpPr>
          <p:cNvPr id="11" name="Straight Arrow Connector 10">
            <a:extLst>
              <a:ext uri="{FF2B5EF4-FFF2-40B4-BE49-F238E27FC236}">
                <a16:creationId xmlns:a16="http://schemas.microsoft.com/office/drawing/2014/main" id="{F9C4EFE8-E0B9-9197-5405-C0D6CA56C421}"/>
              </a:ext>
            </a:extLst>
          </p:cNvPr>
          <p:cNvCxnSpPr/>
          <p:nvPr/>
        </p:nvCxnSpPr>
        <p:spPr>
          <a:xfrm>
            <a:off x="3147646" y="3103685"/>
            <a:ext cx="4818185" cy="93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A80C53-C09B-ADA4-01B0-2FCB5FD868E1}"/>
              </a:ext>
            </a:extLst>
          </p:cNvPr>
          <p:cNvCxnSpPr/>
          <p:nvPr/>
        </p:nvCxnSpPr>
        <p:spPr>
          <a:xfrm>
            <a:off x="3147646" y="3103685"/>
            <a:ext cx="6313653" cy="138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white smoke trail in the sky&#10;&#10;Description automatically generated">
            <a:extLst>
              <a:ext uri="{FF2B5EF4-FFF2-40B4-BE49-F238E27FC236}">
                <a16:creationId xmlns:a16="http://schemas.microsoft.com/office/drawing/2014/main" id="{8D43335C-84DA-6B72-7F1A-D97A27A56A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830560">
            <a:off x="5169665" y="-1334863"/>
            <a:ext cx="1485714" cy="7472295"/>
          </a:xfrm>
          <a:prstGeom prst="rect">
            <a:avLst/>
          </a:prstGeom>
        </p:spPr>
      </p:pic>
    </p:spTree>
    <p:extLst>
      <p:ext uri="{BB962C8B-B14F-4D97-AF65-F5344CB8AC3E}">
        <p14:creationId xmlns:p14="http://schemas.microsoft.com/office/powerpoint/2010/main" val="19555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0.00185 L 6.25E-7 -0.48195 " pathEditMode="relative" rAng="0" ptsTypes="AA">
                                      <p:cBhvr>
                                        <p:cTn id="6" dur="2000" fill="hold"/>
                                        <p:tgtEl>
                                          <p:spTgt spid="9"/>
                                        </p:tgtEl>
                                        <p:attrNameLst>
                                          <p:attrName>ppt_x</p:attrName>
                                          <p:attrName>ppt_y</p:attrName>
                                        </p:attrNameLst>
                                      </p:cBhvr>
                                      <p:rCtr x="0" y="-2400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0" presetClass="exit" presetSubtype="0" fill="hold" nodeType="afterEffect">
                                  <p:stCondLst>
                                    <p:cond delay="75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6.25E-7 -0.48195 L 6.25E-7 -0.23195 " pathEditMode="relative" rAng="0" ptsTypes="AA">
                                      <p:cBhvr>
                                        <p:cTn id="35" dur="2000" fill="hold"/>
                                        <p:tgtEl>
                                          <p:spTgt spid="9"/>
                                        </p:tgtEl>
                                        <p:attrNameLst>
                                          <p:attrName>ppt_x</p:attrName>
                                          <p:attrName>ppt_y</p:attrName>
                                        </p:attrNameLst>
                                      </p:cBhvr>
                                      <p:rCtr x="0" y="12500"/>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6.25E-7 -0.23195 L 6.25E-7 2.59259E-6 " pathEditMode="relative" rAng="0" ptsTypes="AA">
                                      <p:cBhvr>
                                        <p:cTn id="39" dur="2000" fill="hold"/>
                                        <p:tgtEl>
                                          <p:spTgt spid="9"/>
                                        </p:tgtEl>
                                        <p:attrNameLst>
                                          <p:attrName>ppt_x</p:attrName>
                                          <p:attrName>ppt_y</p:attrName>
                                        </p:attrNameLst>
                                      </p:cBhvr>
                                      <p:rCtr x="0" y="1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3C2A3D-2E94-1894-7D1D-F8CB9E2C2765}"/>
              </a:ext>
            </a:extLst>
          </p:cNvPr>
          <p:cNvSpPr/>
          <p:nvPr/>
        </p:nvSpPr>
        <p:spPr>
          <a:xfrm>
            <a:off x="-84841" y="-84841"/>
            <a:ext cx="12349113" cy="6942841"/>
          </a:xfrm>
          <a:prstGeom prst="rect">
            <a:avLst/>
          </a:prstGeom>
          <a:solidFill>
            <a:srgbClr val="444654"/>
          </a:solidFill>
          <a:ln>
            <a:solidFill>
              <a:srgbClr val="D9D9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Description automatically generated">
            <a:extLst>
              <a:ext uri="{FF2B5EF4-FFF2-40B4-BE49-F238E27FC236}">
                <a16:creationId xmlns:a16="http://schemas.microsoft.com/office/drawing/2014/main" id="{7F914BCA-DF84-A061-54A2-50801ECAD726}"/>
              </a:ext>
            </a:extLst>
          </p:cNvPr>
          <p:cNvPicPr>
            <a:picLocks noChangeAspect="1"/>
          </p:cNvPicPr>
          <p:nvPr/>
        </p:nvPicPr>
        <p:blipFill>
          <a:blip r:embed="rId3"/>
          <a:stretch>
            <a:fillRect/>
          </a:stretch>
        </p:blipFill>
        <p:spPr>
          <a:xfrm>
            <a:off x="135664" y="796994"/>
            <a:ext cx="4896485" cy="971550"/>
          </a:xfrm>
          <a:prstGeom prst="rect">
            <a:avLst/>
          </a:prstGeom>
        </p:spPr>
      </p:pic>
      <p:pic>
        <p:nvPicPr>
          <p:cNvPr id="5" name="Picture 4" descr="A graph with numbers and a line&#10;&#10;Description automatically generated with medium confidence">
            <a:extLst>
              <a:ext uri="{FF2B5EF4-FFF2-40B4-BE49-F238E27FC236}">
                <a16:creationId xmlns:a16="http://schemas.microsoft.com/office/drawing/2014/main" id="{0ADE5773-9793-226B-B2E8-B0B7B789A0BA}"/>
              </a:ext>
            </a:extLst>
          </p:cNvPr>
          <p:cNvPicPr>
            <a:picLocks noChangeAspect="1"/>
          </p:cNvPicPr>
          <p:nvPr/>
        </p:nvPicPr>
        <p:blipFill>
          <a:blip r:embed="rId4"/>
          <a:stretch>
            <a:fillRect/>
          </a:stretch>
        </p:blipFill>
        <p:spPr>
          <a:xfrm>
            <a:off x="135664" y="1895177"/>
            <a:ext cx="5010150" cy="675005"/>
          </a:xfrm>
          <a:prstGeom prst="rect">
            <a:avLst/>
          </a:prstGeom>
        </p:spPr>
      </p:pic>
      <p:pic>
        <p:nvPicPr>
          <p:cNvPr id="7" name="Picture 6">
            <a:extLst>
              <a:ext uri="{FF2B5EF4-FFF2-40B4-BE49-F238E27FC236}">
                <a16:creationId xmlns:a16="http://schemas.microsoft.com/office/drawing/2014/main" id="{F49C3531-A0C4-1A1C-8111-B1C69AF434E0}"/>
              </a:ext>
            </a:extLst>
          </p:cNvPr>
          <p:cNvPicPr>
            <a:picLocks noChangeAspect="1"/>
          </p:cNvPicPr>
          <p:nvPr/>
        </p:nvPicPr>
        <p:blipFill>
          <a:blip r:embed="rId5"/>
          <a:stretch>
            <a:fillRect/>
          </a:stretch>
        </p:blipFill>
        <p:spPr>
          <a:xfrm>
            <a:off x="135664" y="2696815"/>
            <a:ext cx="3439005" cy="1619476"/>
          </a:xfrm>
          <a:prstGeom prst="rect">
            <a:avLst/>
          </a:prstGeom>
        </p:spPr>
      </p:pic>
      <p:pic>
        <p:nvPicPr>
          <p:cNvPr id="9" name="Picture 8">
            <a:extLst>
              <a:ext uri="{FF2B5EF4-FFF2-40B4-BE49-F238E27FC236}">
                <a16:creationId xmlns:a16="http://schemas.microsoft.com/office/drawing/2014/main" id="{E6B99F66-992A-19EC-80CB-4E204509DCF8}"/>
              </a:ext>
            </a:extLst>
          </p:cNvPr>
          <p:cNvPicPr>
            <a:picLocks noChangeAspect="1"/>
          </p:cNvPicPr>
          <p:nvPr/>
        </p:nvPicPr>
        <p:blipFill>
          <a:blip r:embed="rId6"/>
          <a:stretch>
            <a:fillRect/>
          </a:stretch>
        </p:blipFill>
        <p:spPr>
          <a:xfrm>
            <a:off x="135664" y="4449994"/>
            <a:ext cx="1476581" cy="476316"/>
          </a:xfrm>
          <a:prstGeom prst="rect">
            <a:avLst/>
          </a:prstGeom>
        </p:spPr>
      </p:pic>
      <p:pic>
        <p:nvPicPr>
          <p:cNvPr id="11" name="Picture 10">
            <a:extLst>
              <a:ext uri="{FF2B5EF4-FFF2-40B4-BE49-F238E27FC236}">
                <a16:creationId xmlns:a16="http://schemas.microsoft.com/office/drawing/2014/main" id="{188F2476-31E7-5501-AD05-771782E9D405}"/>
              </a:ext>
            </a:extLst>
          </p:cNvPr>
          <p:cNvPicPr>
            <a:picLocks noChangeAspect="1"/>
          </p:cNvPicPr>
          <p:nvPr/>
        </p:nvPicPr>
        <p:blipFill>
          <a:blip r:embed="rId7"/>
          <a:stretch>
            <a:fillRect/>
          </a:stretch>
        </p:blipFill>
        <p:spPr>
          <a:xfrm>
            <a:off x="135664" y="5060013"/>
            <a:ext cx="1562318" cy="647790"/>
          </a:xfrm>
          <a:prstGeom prst="rect">
            <a:avLst/>
          </a:prstGeom>
        </p:spPr>
      </p:pic>
      <p:pic>
        <p:nvPicPr>
          <p:cNvPr id="15" name="Picture 14">
            <a:extLst>
              <a:ext uri="{FF2B5EF4-FFF2-40B4-BE49-F238E27FC236}">
                <a16:creationId xmlns:a16="http://schemas.microsoft.com/office/drawing/2014/main" id="{17DF766B-A348-4DAA-273B-67C60AB78819}"/>
              </a:ext>
            </a:extLst>
          </p:cNvPr>
          <p:cNvPicPr>
            <a:picLocks noChangeAspect="1"/>
          </p:cNvPicPr>
          <p:nvPr/>
        </p:nvPicPr>
        <p:blipFill rotWithShape="1">
          <a:blip r:embed="rId8"/>
          <a:srcRect t="33615"/>
          <a:stretch/>
        </p:blipFill>
        <p:spPr>
          <a:xfrm>
            <a:off x="5145814" y="986864"/>
            <a:ext cx="4887007" cy="366796"/>
          </a:xfrm>
          <a:prstGeom prst="rect">
            <a:avLst/>
          </a:prstGeom>
        </p:spPr>
      </p:pic>
      <p:pic>
        <p:nvPicPr>
          <p:cNvPr id="17" name="Picture 16">
            <a:extLst>
              <a:ext uri="{FF2B5EF4-FFF2-40B4-BE49-F238E27FC236}">
                <a16:creationId xmlns:a16="http://schemas.microsoft.com/office/drawing/2014/main" id="{5D4013CD-4D7A-6886-D67A-02C256B80AE6}"/>
              </a:ext>
            </a:extLst>
          </p:cNvPr>
          <p:cNvPicPr>
            <a:picLocks noChangeAspect="1"/>
          </p:cNvPicPr>
          <p:nvPr/>
        </p:nvPicPr>
        <p:blipFill rotWithShape="1">
          <a:blip r:embed="rId9"/>
          <a:srcRect t="49123"/>
          <a:stretch/>
        </p:blipFill>
        <p:spPr>
          <a:xfrm>
            <a:off x="5147779" y="1449519"/>
            <a:ext cx="4782217" cy="552527"/>
          </a:xfrm>
          <a:prstGeom prst="rect">
            <a:avLst/>
          </a:prstGeom>
        </p:spPr>
      </p:pic>
      <p:pic>
        <p:nvPicPr>
          <p:cNvPr id="19" name="Picture 18">
            <a:extLst>
              <a:ext uri="{FF2B5EF4-FFF2-40B4-BE49-F238E27FC236}">
                <a16:creationId xmlns:a16="http://schemas.microsoft.com/office/drawing/2014/main" id="{D58770A0-7E68-7528-5470-B8FA8B8EBFB3}"/>
              </a:ext>
            </a:extLst>
          </p:cNvPr>
          <p:cNvPicPr>
            <a:picLocks noChangeAspect="1"/>
          </p:cNvPicPr>
          <p:nvPr/>
        </p:nvPicPr>
        <p:blipFill rotWithShape="1">
          <a:blip r:embed="rId10"/>
          <a:srcRect t="50130"/>
          <a:stretch/>
        </p:blipFill>
        <p:spPr>
          <a:xfrm>
            <a:off x="5145814" y="2129398"/>
            <a:ext cx="4010585" cy="636611"/>
          </a:xfrm>
          <a:prstGeom prst="rect">
            <a:avLst/>
          </a:prstGeom>
        </p:spPr>
      </p:pic>
      <p:sp>
        <p:nvSpPr>
          <p:cNvPr id="20" name="TextBox 19">
            <a:extLst>
              <a:ext uri="{FF2B5EF4-FFF2-40B4-BE49-F238E27FC236}">
                <a16:creationId xmlns:a16="http://schemas.microsoft.com/office/drawing/2014/main" id="{A1A7F5EF-B7F1-8F3E-60AE-B496DA02D618}"/>
              </a:ext>
            </a:extLst>
          </p:cNvPr>
          <p:cNvSpPr txBox="1"/>
          <p:nvPr/>
        </p:nvSpPr>
        <p:spPr>
          <a:xfrm>
            <a:off x="198225" y="261310"/>
            <a:ext cx="92639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Bierstadt"/>
              </a:rPr>
              <a:t>Math behind the propulsion.</a:t>
            </a:r>
            <a:endParaRPr lang="en-US" b="1">
              <a:latin typeface="Bierstadt"/>
            </a:endParaRPr>
          </a:p>
        </p:txBody>
      </p:sp>
      <p:pic>
        <p:nvPicPr>
          <p:cNvPr id="22" name="Picture 21">
            <a:extLst>
              <a:ext uri="{FF2B5EF4-FFF2-40B4-BE49-F238E27FC236}">
                <a16:creationId xmlns:a16="http://schemas.microsoft.com/office/drawing/2014/main" id="{E144967F-DD6B-C15D-958F-E79047328A06}"/>
              </a:ext>
            </a:extLst>
          </p:cNvPr>
          <p:cNvPicPr>
            <a:picLocks noChangeAspect="1"/>
          </p:cNvPicPr>
          <p:nvPr/>
        </p:nvPicPr>
        <p:blipFill>
          <a:blip r:embed="rId11"/>
          <a:stretch>
            <a:fillRect/>
          </a:stretch>
        </p:blipFill>
        <p:spPr>
          <a:xfrm>
            <a:off x="3574669" y="2947254"/>
            <a:ext cx="3858163" cy="3705742"/>
          </a:xfrm>
          <a:prstGeom prst="rect">
            <a:avLst/>
          </a:prstGeom>
        </p:spPr>
      </p:pic>
      <p:pic>
        <p:nvPicPr>
          <p:cNvPr id="24" name="Picture 23">
            <a:extLst>
              <a:ext uri="{FF2B5EF4-FFF2-40B4-BE49-F238E27FC236}">
                <a16:creationId xmlns:a16="http://schemas.microsoft.com/office/drawing/2014/main" id="{DCED53C5-5722-ECA4-0AE1-DFDCCC3B3421}"/>
              </a:ext>
            </a:extLst>
          </p:cNvPr>
          <p:cNvPicPr>
            <a:picLocks noChangeAspect="1"/>
          </p:cNvPicPr>
          <p:nvPr/>
        </p:nvPicPr>
        <p:blipFill>
          <a:blip r:embed="rId12"/>
          <a:stretch>
            <a:fillRect/>
          </a:stretch>
        </p:blipFill>
        <p:spPr>
          <a:xfrm>
            <a:off x="7538887" y="2947254"/>
            <a:ext cx="2978838" cy="495369"/>
          </a:xfrm>
          <a:prstGeom prst="rect">
            <a:avLst/>
          </a:prstGeom>
        </p:spPr>
      </p:pic>
      <p:pic>
        <p:nvPicPr>
          <p:cNvPr id="26" name="Picture 25">
            <a:extLst>
              <a:ext uri="{FF2B5EF4-FFF2-40B4-BE49-F238E27FC236}">
                <a16:creationId xmlns:a16="http://schemas.microsoft.com/office/drawing/2014/main" id="{3C04ADC6-1494-93AA-0E61-7D5550D055F4}"/>
              </a:ext>
            </a:extLst>
          </p:cNvPr>
          <p:cNvPicPr>
            <a:picLocks noChangeAspect="1"/>
          </p:cNvPicPr>
          <p:nvPr/>
        </p:nvPicPr>
        <p:blipFill>
          <a:blip r:embed="rId13"/>
          <a:stretch>
            <a:fillRect/>
          </a:stretch>
        </p:blipFill>
        <p:spPr>
          <a:xfrm>
            <a:off x="7538887" y="3667295"/>
            <a:ext cx="2978838" cy="2985701"/>
          </a:xfrm>
          <a:prstGeom prst="rect">
            <a:avLst/>
          </a:prstGeom>
        </p:spPr>
      </p:pic>
      <p:pic>
        <p:nvPicPr>
          <p:cNvPr id="28" name="Picture 27">
            <a:extLst>
              <a:ext uri="{FF2B5EF4-FFF2-40B4-BE49-F238E27FC236}">
                <a16:creationId xmlns:a16="http://schemas.microsoft.com/office/drawing/2014/main" id="{862A25BA-B8EF-F362-DAC9-58049EFF74F3}"/>
              </a:ext>
            </a:extLst>
          </p:cNvPr>
          <p:cNvPicPr>
            <a:picLocks noChangeAspect="1"/>
          </p:cNvPicPr>
          <p:nvPr/>
        </p:nvPicPr>
        <p:blipFill>
          <a:blip r:embed="rId14"/>
          <a:stretch>
            <a:fillRect/>
          </a:stretch>
        </p:blipFill>
        <p:spPr>
          <a:xfrm>
            <a:off x="7975222" y="987194"/>
            <a:ext cx="4140807" cy="1133927"/>
          </a:xfrm>
          <a:prstGeom prst="rect">
            <a:avLst/>
          </a:prstGeom>
        </p:spPr>
      </p:pic>
    </p:spTree>
    <p:extLst>
      <p:ext uri="{BB962C8B-B14F-4D97-AF65-F5344CB8AC3E}">
        <p14:creationId xmlns:p14="http://schemas.microsoft.com/office/powerpoint/2010/main" val="208361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1FB2A2-463B-C5CD-3D21-208915CDB589}"/>
              </a:ext>
            </a:extLst>
          </p:cNvPr>
          <p:cNvSpPr/>
          <p:nvPr/>
        </p:nvSpPr>
        <p:spPr>
          <a:xfrm>
            <a:off x="-73246" y="-12701"/>
            <a:ext cx="12338491" cy="68833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Content Placeholder 6" descr="A planet on the moon&#10;&#10;Description automatically generated">
            <a:extLst>
              <a:ext uri="{FF2B5EF4-FFF2-40B4-BE49-F238E27FC236}">
                <a16:creationId xmlns:a16="http://schemas.microsoft.com/office/drawing/2014/main" id="{71B5852D-6BF9-6BDE-F920-D07F7401D03B}"/>
              </a:ext>
            </a:extLst>
          </p:cNvPr>
          <p:cNvPicPr>
            <a:picLocks noGrp="1" noChangeAspect="1"/>
          </p:cNvPicPr>
          <p:nvPr>
            <p:ph idx="1"/>
          </p:nvPr>
        </p:nvPicPr>
        <p:blipFill>
          <a:blip r:embed="rId3">
            <a:duotone>
              <a:prstClr val="black"/>
              <a:schemeClr val="tx2">
                <a:tint val="45000"/>
                <a:satMod val="400000"/>
              </a:schemeClr>
            </a:duotone>
            <a:alphaModFix amt="54000"/>
            <a:extLst>
              <a:ext uri="{28A0092B-C50C-407E-A947-70E740481C1C}">
                <a14:useLocalDpi xmlns:a14="http://schemas.microsoft.com/office/drawing/2010/main" val="0"/>
              </a:ext>
            </a:extLst>
          </a:blip>
          <a:stretch>
            <a:fillRect/>
          </a:stretch>
        </p:blipFill>
        <p:spPr>
          <a:xfrm>
            <a:off x="-79816" y="-12701"/>
            <a:ext cx="12237153" cy="6883399"/>
          </a:xfrm>
        </p:spPr>
      </p:pic>
      <p:sp>
        <p:nvSpPr>
          <p:cNvPr id="4" name="TextBox 3">
            <a:extLst>
              <a:ext uri="{FF2B5EF4-FFF2-40B4-BE49-F238E27FC236}">
                <a16:creationId xmlns:a16="http://schemas.microsoft.com/office/drawing/2014/main" id="{F65F3BCA-6A41-EEBC-85CD-3199789E5999}"/>
              </a:ext>
            </a:extLst>
          </p:cNvPr>
          <p:cNvSpPr txBox="1"/>
          <p:nvPr/>
        </p:nvSpPr>
        <p:spPr>
          <a:xfrm>
            <a:off x="9461299" y="-12700"/>
            <a:ext cx="27307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4 HOURS</a:t>
            </a:r>
          </a:p>
        </p:txBody>
      </p:sp>
      <p:sp>
        <p:nvSpPr>
          <p:cNvPr id="5" name="TextBox 4">
            <a:extLst>
              <a:ext uri="{FF2B5EF4-FFF2-40B4-BE49-F238E27FC236}">
                <a16:creationId xmlns:a16="http://schemas.microsoft.com/office/drawing/2014/main" id="{67C7AA0B-E8F4-0363-B897-B4051E6C6BC4}"/>
              </a:ext>
            </a:extLst>
          </p:cNvPr>
          <p:cNvSpPr txBox="1"/>
          <p:nvPr/>
        </p:nvSpPr>
        <p:spPr>
          <a:xfrm>
            <a:off x="7901126" y="4562375"/>
            <a:ext cx="4290875" cy="230832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Oxygen Status Levels:</a:t>
            </a:r>
          </a:p>
          <a:p>
            <a:pPr algn="r"/>
            <a:r>
              <a:rPr lang="en-US">
                <a:solidFill>
                  <a:schemeClr val="bg2">
                    <a:lumMod val="10000"/>
                  </a:schemeClr>
                </a:solidFill>
              </a:rPr>
              <a:t>Co-Commander: 1 Hr 15 Min</a:t>
            </a:r>
          </a:p>
          <a:p>
            <a:pPr algn="r"/>
            <a:r>
              <a:rPr lang="en-US">
                <a:solidFill>
                  <a:schemeClr val="bg2">
                    <a:lumMod val="10000"/>
                  </a:schemeClr>
                </a:solidFill>
              </a:rPr>
              <a:t>Navigator: 1 Hr 30 Min</a:t>
            </a:r>
          </a:p>
          <a:p>
            <a:pPr algn="r"/>
            <a:r>
              <a:rPr lang="en-US">
                <a:solidFill>
                  <a:schemeClr val="bg2">
                    <a:lumMod val="10000"/>
                  </a:schemeClr>
                </a:solidFill>
              </a:rPr>
              <a:t>Medical Specialist: 1 Hr 15 Min</a:t>
            </a:r>
          </a:p>
          <a:p>
            <a:pPr algn="r"/>
            <a:r>
              <a:rPr lang="en-US">
                <a:solidFill>
                  <a:schemeClr val="bg2">
                    <a:lumMod val="10000"/>
                  </a:schemeClr>
                </a:solidFill>
              </a:rPr>
              <a:t>Geologist: 1 Hr 30 Min</a:t>
            </a:r>
          </a:p>
          <a:p>
            <a:pPr algn="r"/>
            <a:r>
              <a:rPr lang="en-US">
                <a:solidFill>
                  <a:schemeClr val="bg2">
                    <a:lumMod val="10000"/>
                  </a:schemeClr>
                </a:solidFill>
              </a:rPr>
              <a:t>Communications Specialist: 1 Hr 15 Min</a:t>
            </a:r>
          </a:p>
          <a:p>
            <a:pPr algn="r"/>
            <a:r>
              <a:rPr lang="en-US">
                <a:solidFill>
                  <a:schemeClr val="bg2">
                    <a:lumMod val="10000"/>
                  </a:schemeClr>
                </a:solidFill>
              </a:rPr>
              <a:t>Oxygen Tank: 0 Hr</a:t>
            </a:r>
          </a:p>
          <a:p>
            <a:pPr algn="r"/>
            <a:r>
              <a:rPr lang="en-US">
                <a:solidFill>
                  <a:schemeClr val="bg2">
                    <a:lumMod val="10000"/>
                  </a:schemeClr>
                </a:solidFill>
              </a:rPr>
              <a:t>Lunar Rover: 0 Hr </a:t>
            </a:r>
          </a:p>
        </p:txBody>
      </p:sp>
      <p:sp>
        <p:nvSpPr>
          <p:cNvPr id="10" name="TextBox 9">
            <a:extLst>
              <a:ext uri="{FF2B5EF4-FFF2-40B4-BE49-F238E27FC236}">
                <a16:creationId xmlns:a16="http://schemas.microsoft.com/office/drawing/2014/main" id="{56EB87A9-7FEC-53A1-080B-D8E016E949DB}"/>
              </a:ext>
            </a:extLst>
          </p:cNvPr>
          <p:cNvSpPr txBox="1"/>
          <p:nvPr/>
        </p:nvSpPr>
        <p:spPr>
          <a:xfrm>
            <a:off x="0" y="177800"/>
            <a:ext cx="9552373" cy="3539430"/>
          </a:xfrm>
          <a:prstGeom prst="rect">
            <a:avLst/>
          </a:prstGeom>
          <a:noFill/>
        </p:spPr>
        <p:txBody>
          <a:bodyPr wrap="square" rtlCol="0">
            <a:spAutoFit/>
          </a:bodyPr>
          <a:lstStyle/>
          <a:p>
            <a:r>
              <a:rPr lang="en-US" sz="2400">
                <a:solidFill>
                  <a:schemeClr val="bg1"/>
                </a:solidFill>
              </a:rPr>
              <a:t>Step 4: Divide up the oxygen and start the trip.</a:t>
            </a:r>
          </a:p>
          <a:p>
            <a:pPr marL="457200" indent="-457200">
              <a:buFont typeface="+mj-lt"/>
              <a:buAutoNum type="arabicPeriod"/>
            </a:pPr>
            <a:r>
              <a:rPr lang="en-US" sz="2000">
                <a:solidFill>
                  <a:schemeClr val="bg1"/>
                </a:solidFill>
              </a:rPr>
              <a:t>Refill 50 Minute oxygen tank from the lunar module back to 1 hour again.</a:t>
            </a:r>
          </a:p>
          <a:p>
            <a:pPr marL="457200" indent="-457200">
              <a:buFont typeface="+mj-lt"/>
              <a:buAutoNum type="arabicPeriod"/>
            </a:pPr>
            <a:r>
              <a:rPr lang="en-US" sz="2000">
                <a:solidFill>
                  <a:schemeClr val="bg1"/>
                </a:solidFill>
              </a:rPr>
              <a:t>Dividing up the 1 hour of oxygen from the tank between the 3 riders in the back.</a:t>
            </a:r>
            <a:r>
              <a:rPr lang="en-US" sz="1600">
                <a:solidFill>
                  <a:schemeClr val="bg1"/>
                </a:solidFill>
              </a:rPr>
              <a:t> (see bottom right)</a:t>
            </a:r>
            <a:r>
              <a:rPr lang="en-US" sz="2000">
                <a:solidFill>
                  <a:schemeClr val="bg1"/>
                </a:solidFill>
              </a:rPr>
              <a:t> </a:t>
            </a:r>
          </a:p>
          <a:p>
            <a:pPr marL="457200" indent="-457200">
              <a:buFont typeface="+mj-lt"/>
              <a:buAutoNum type="arabicPeriod"/>
            </a:pPr>
            <a:r>
              <a:rPr lang="en-US" sz="2000">
                <a:solidFill>
                  <a:schemeClr val="bg1"/>
                </a:solidFill>
              </a:rPr>
              <a:t>The Geologist and Navigator will be able to tap into Lunar Rover’s oxygen supply.</a:t>
            </a:r>
          </a:p>
          <a:p>
            <a:pPr marL="914400" lvl="1" indent="-457200">
              <a:buFont typeface="+mj-lt"/>
              <a:buAutoNum type="arabicPeriod"/>
            </a:pPr>
            <a:r>
              <a:rPr lang="en-US" sz="2000">
                <a:solidFill>
                  <a:schemeClr val="bg1"/>
                </a:solidFill>
              </a:rPr>
              <a:t>45 Minutes of oxygen to each of the drivers.</a:t>
            </a:r>
          </a:p>
          <a:p>
            <a:pPr marL="914400" lvl="1" indent="-457200">
              <a:buFont typeface="+mj-lt"/>
              <a:buAutoNum type="arabicPeriod"/>
            </a:pPr>
            <a:r>
              <a:rPr lang="en-US" sz="2000">
                <a:solidFill>
                  <a:schemeClr val="bg1"/>
                </a:solidFill>
              </a:rPr>
              <a:t>30 Minutes of oxygen between each of the raft riders.</a:t>
            </a:r>
          </a:p>
          <a:p>
            <a:pPr marL="457200" indent="-457200">
              <a:buFont typeface="+mj-lt"/>
              <a:buAutoNum type="arabicPeriod"/>
            </a:pPr>
            <a:r>
              <a:rPr lang="en-US" sz="2000">
                <a:solidFill>
                  <a:schemeClr val="bg1"/>
                </a:solidFill>
              </a:rPr>
              <a:t>Based off of the description of the Lunar Rover and NASA’s specifications of it the Lunar Rover will travel at max speed (10mph) for a lesser range (11 miles) since the payload (people riding and in the back). This trip will take 1 hour.</a:t>
            </a:r>
          </a:p>
          <a:p>
            <a:pPr marL="457200" indent="-457200">
              <a:buFont typeface="+mj-lt"/>
              <a:buAutoNum type="arabicPeriod"/>
            </a:pPr>
            <a:endParaRPr lang="en-US" sz="2000">
              <a:solidFill>
                <a:schemeClr val="bg1"/>
              </a:solidFill>
            </a:endParaRPr>
          </a:p>
        </p:txBody>
      </p:sp>
      <p:sp>
        <p:nvSpPr>
          <p:cNvPr id="2" name="TextBox 1">
            <a:extLst>
              <a:ext uri="{FF2B5EF4-FFF2-40B4-BE49-F238E27FC236}">
                <a16:creationId xmlns:a16="http://schemas.microsoft.com/office/drawing/2014/main" id="{B16338DD-DFD1-120A-0269-C1AEC648A4D5}"/>
              </a:ext>
            </a:extLst>
          </p:cNvPr>
          <p:cNvSpPr txBox="1"/>
          <p:nvPr/>
        </p:nvSpPr>
        <p:spPr>
          <a:xfrm>
            <a:off x="8904303" y="-12700"/>
            <a:ext cx="3287697"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a:solidFill>
                  <a:schemeClr val="bg2">
                    <a:lumMod val="10000"/>
                  </a:schemeClr>
                </a:solidFill>
              </a:rPr>
              <a:t>TIME UNTIL RESCUE TEAM LEAVES: 2.1 HOURS</a:t>
            </a:r>
          </a:p>
        </p:txBody>
      </p:sp>
    </p:spTree>
    <p:extLst>
      <p:ext uri="{BB962C8B-B14F-4D97-AF65-F5344CB8AC3E}">
        <p14:creationId xmlns:p14="http://schemas.microsoft.com/office/powerpoint/2010/main" val="28041115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757BBC67D6BA4188959B9543AB5347" ma:contentTypeVersion="14" ma:contentTypeDescription="Create a new document." ma:contentTypeScope="" ma:versionID="7df41aa23ed8b0a155ea6b96f8f2358a">
  <xsd:schema xmlns:xsd="http://www.w3.org/2001/XMLSchema" xmlns:xs="http://www.w3.org/2001/XMLSchema" xmlns:p="http://schemas.microsoft.com/office/2006/metadata/properties" xmlns:ns3="dd50ffc5-2f09-4411-a5d5-db2ec2d12fc3" xmlns:ns4="f731eaa8-5fc5-423b-bbb0-9969560a09e4" targetNamespace="http://schemas.microsoft.com/office/2006/metadata/properties" ma:root="true" ma:fieldsID="7e69fc24b532dbd7521e99508338e219" ns3:_="" ns4:_="">
    <xsd:import namespace="dd50ffc5-2f09-4411-a5d5-db2ec2d12fc3"/>
    <xsd:import namespace="f731eaa8-5fc5-423b-bbb0-9969560a09e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50ffc5-2f09-4411-a5d5-db2ec2d12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31eaa8-5fc5-423b-bbb0-9969560a09e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d50ffc5-2f09-4411-a5d5-db2ec2d12fc3" xsi:nil="true"/>
  </documentManagement>
</p:properties>
</file>

<file path=customXml/itemProps1.xml><?xml version="1.0" encoding="utf-8"?>
<ds:datastoreItem xmlns:ds="http://schemas.openxmlformats.org/officeDocument/2006/customXml" ds:itemID="{CC48B4E6-6B1D-4196-A0F5-320D8B09FA81}">
  <ds:schemaRefs>
    <ds:schemaRef ds:uri="http://schemas.microsoft.com/sharepoint/v3/contenttype/forms"/>
  </ds:schemaRefs>
</ds:datastoreItem>
</file>

<file path=customXml/itemProps2.xml><?xml version="1.0" encoding="utf-8"?>
<ds:datastoreItem xmlns:ds="http://schemas.openxmlformats.org/officeDocument/2006/customXml" ds:itemID="{A73A58A3-DB30-40E2-9D81-97507B28DFA1}">
  <ds:schemaRefs>
    <ds:schemaRef ds:uri="dd50ffc5-2f09-4411-a5d5-db2ec2d12fc3"/>
    <ds:schemaRef ds:uri="f731eaa8-5fc5-423b-bbb0-9969560a09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D96FED5-983D-4E2D-924C-DC2CBDBCBA94}">
  <ds:schemaRefs>
    <ds:schemaRef ds:uri="dd50ffc5-2f09-4411-a5d5-db2ec2d12fc3"/>
    <ds:schemaRef ds:uri="f731eaa8-5fc5-423b-bbb0-9969560a09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1936</Words>
  <Application>Microsoft Office PowerPoint</Application>
  <PresentationFormat>Widescreen</PresentationFormat>
  <Paragraphs>225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Bierstadt</vt:lpstr>
      <vt:lpstr>Calibri</vt:lpstr>
      <vt:lpstr>BevelVTI</vt:lpstr>
      <vt:lpstr>Leadership Lunar Crisis</vt:lpstr>
      <vt:lpstr>PowerPoint Presentation</vt:lpstr>
      <vt:lpstr> </vt:lpstr>
      <vt:lpstr> </vt:lpstr>
      <vt:lpstr>Ranking of Items: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Lunar Crisis</dc:title>
  <dc:creator>Vogel, Ryan</dc:creator>
  <cp:lastModifiedBy>Vogel, Ryan</cp:lastModifiedBy>
  <cp:revision>1</cp:revision>
  <dcterms:created xsi:type="dcterms:W3CDTF">2023-10-23T19:16:07Z</dcterms:created>
  <dcterms:modified xsi:type="dcterms:W3CDTF">2023-10-24T02:47:06Z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0x010100DC757BBC67D6BA4188959B9543AB5347</vt:lpwstr>
  </property>
</Properties>
</file>