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EDA &amp; Capstone Dashboard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Customer, Product, Sales &amp; Supplier Insights</a:t>
            </a:r>
          </a:p>
          <a:p>
            <a:r>
              <a:rPr dirty="0"/>
              <a:t>Presented by: Sushant </a:t>
            </a:r>
            <a:r>
              <a:rPr lang="en-US" dirty="0"/>
              <a:t>Raj</a:t>
            </a:r>
            <a:endParaRPr dirty="0"/>
          </a:p>
          <a:p>
            <a:r>
              <a:rPr dirty="0"/>
              <a:t>Date: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 Repeat customers drive significant revenue</a:t>
            </a:r>
          </a:p>
          <a:p>
            <a:r>
              <a:rPr sz="2800" dirty="0"/>
              <a:t> Germany &amp; USA dominate customer geography</a:t>
            </a:r>
          </a:p>
          <a:p>
            <a:r>
              <a:rPr sz="2800" dirty="0"/>
              <a:t> Beverages &amp; Condiments lead category revenue</a:t>
            </a:r>
          </a:p>
          <a:p>
            <a:r>
              <a:rPr sz="2800" dirty="0"/>
              <a:t> Supplier pricing varies heavily by region</a:t>
            </a:r>
          </a:p>
          <a:p>
            <a:r>
              <a:rPr sz="2800" dirty="0"/>
              <a:t> Sales Rep roles dominate employee structure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sz="2800" dirty="0"/>
              <a:t>Focus on high-value customer retention</a:t>
            </a:r>
          </a:p>
          <a:p>
            <a:r>
              <a:rPr sz="2800" dirty="0"/>
              <a:t>Optimize top-product pricing strategy</a:t>
            </a:r>
          </a:p>
          <a:p>
            <a:r>
              <a:rPr sz="2800" dirty="0"/>
              <a:t>Audit underperforming suppliers</a:t>
            </a:r>
          </a:p>
          <a:p>
            <a:r>
              <a:rPr sz="2800" dirty="0"/>
              <a:t>Hire for underrepresented regions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VIEW</a:t>
            </a:r>
            <a:br>
              <a:rPr lang="en-US" dirty="0"/>
            </a:br>
            <a:endParaRPr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8AC38B2-ECEC-F6F5-3FFC-7A2561B6F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4278451" cy="240662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1305AF-82D0-51A9-E79F-F21F717AE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249" y="4385104"/>
            <a:ext cx="4053016" cy="20110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Capstone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Capstone project focuses on business performance metrics across:</a:t>
            </a:r>
          </a:p>
          <a:p>
            <a:r>
              <a:rPr sz="2800" dirty="0"/>
              <a:t> Customers</a:t>
            </a:r>
          </a:p>
          <a:p>
            <a:r>
              <a:rPr sz="2800" dirty="0"/>
              <a:t> Sales Trends</a:t>
            </a:r>
          </a:p>
          <a:p>
            <a:r>
              <a:rPr sz="2800" dirty="0"/>
              <a:t>Product Analytics</a:t>
            </a:r>
          </a:p>
          <a:p>
            <a:r>
              <a:rPr sz="2800" dirty="0"/>
              <a:t> Logistics &amp; Shipping</a:t>
            </a:r>
          </a:p>
          <a:p>
            <a:endParaRPr sz="2800" dirty="0"/>
          </a:p>
          <a:p>
            <a:r>
              <a:rPr sz="2800" dirty="0"/>
              <a:t>Used Power BI for interactive dashboard creation.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Capstone - Customer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Visuals:</a:t>
            </a:r>
          </a:p>
          <a:p>
            <a:r>
              <a:rPr dirty="0"/>
              <a:t>Repeat customers and spend</a:t>
            </a:r>
          </a:p>
          <a:p>
            <a:r>
              <a:rPr dirty="0"/>
              <a:t>-Country-wise distribution</a:t>
            </a:r>
          </a:p>
          <a:p>
            <a:endParaRPr dirty="0"/>
          </a:p>
          <a:p>
            <a:r>
              <a:rPr dirty="0"/>
              <a:t>Insights:</a:t>
            </a:r>
          </a:p>
          <a:p>
            <a:r>
              <a:rPr dirty="0"/>
              <a:t>USA &amp; Germany dominate customer base</a:t>
            </a:r>
          </a:p>
          <a:p>
            <a:r>
              <a:rPr dirty="0"/>
              <a:t> Some customers place more than 10 orders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Capstone -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Visuals:</a:t>
            </a:r>
          </a:p>
          <a:p>
            <a:r>
              <a:rPr dirty="0"/>
              <a:t> Monthly Revenue and Quantity trends</a:t>
            </a:r>
          </a:p>
          <a:p>
            <a:r>
              <a:rPr dirty="0"/>
              <a:t>Seasonality check</a:t>
            </a:r>
          </a:p>
          <a:p>
            <a:endParaRPr dirty="0"/>
          </a:p>
          <a:p>
            <a:r>
              <a:rPr dirty="0"/>
              <a:t>Insights:</a:t>
            </a:r>
          </a:p>
          <a:p>
            <a:r>
              <a:rPr dirty="0"/>
              <a:t>End-of-year peak in sales</a:t>
            </a:r>
          </a:p>
          <a:p>
            <a:r>
              <a:rPr dirty="0"/>
              <a:t> Demand consistent for core products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Capstone - Product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Visuals:</a:t>
            </a:r>
          </a:p>
          <a:p>
            <a:r>
              <a:rPr dirty="0"/>
              <a:t>Revenue by Product and Category</a:t>
            </a:r>
          </a:p>
          <a:p>
            <a:r>
              <a:rPr dirty="0"/>
              <a:t>Pricing distribution</a:t>
            </a:r>
          </a:p>
          <a:p>
            <a:endParaRPr dirty="0"/>
          </a:p>
          <a:p>
            <a:r>
              <a:rPr dirty="0"/>
              <a:t>Insights:</a:t>
            </a:r>
          </a:p>
          <a:p>
            <a:r>
              <a:rPr dirty="0"/>
              <a:t> Beverages top in both volume and value</a:t>
            </a:r>
          </a:p>
          <a:p>
            <a:r>
              <a:rPr dirty="0"/>
              <a:t> Price variations suggest segmentation opportunity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Capstone - Shipping &amp; Logistics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Visuals:</a:t>
            </a:r>
          </a:p>
          <a:p>
            <a:r>
              <a:rPr dirty="0"/>
              <a:t>Shipping duration</a:t>
            </a:r>
          </a:p>
          <a:p>
            <a:r>
              <a:rPr dirty="0"/>
              <a:t>Shipper performance</a:t>
            </a:r>
          </a:p>
          <a:p>
            <a:endParaRPr dirty="0"/>
          </a:p>
          <a:p>
            <a:r>
              <a:rPr dirty="0"/>
              <a:t>Insights:</a:t>
            </a:r>
          </a:p>
          <a:p>
            <a:r>
              <a:rPr dirty="0"/>
              <a:t>Average shipping takes 4–5 days</a:t>
            </a:r>
          </a:p>
          <a:p>
            <a:r>
              <a:rPr dirty="0"/>
              <a:t> Some shippers perform consistently better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Capstone - 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Promote best-selling products in underperforming regions</a:t>
            </a:r>
          </a:p>
          <a:p>
            <a:r>
              <a:rPr dirty="0"/>
              <a:t> Partner with fast and reliable shippers</a:t>
            </a:r>
          </a:p>
          <a:p>
            <a:r>
              <a:rPr dirty="0"/>
              <a:t>Optimize prices for low-revenue but high-demand products</a:t>
            </a:r>
          </a:p>
          <a:p>
            <a:r>
              <a:rPr dirty="0"/>
              <a:t>Focus on repeat customers through loyalty programs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6F215-3F0D-8726-95CF-B5CE606D4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VIEW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D10048-B312-F420-C915-96CCF04F1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1"/>
            <a:ext cx="4038371" cy="227158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F3524C-64AC-13EF-D673-CCA461A50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80" y="4054348"/>
            <a:ext cx="4563762" cy="256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8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Explore customer behaviors and order trends</a:t>
            </a:r>
          </a:p>
          <a:p>
            <a:r>
              <a:t>- Analyze product, sales, and supplier patterns</a:t>
            </a:r>
          </a:p>
          <a:p>
            <a:r>
              <a:t>- Understand employee distributions</a:t>
            </a:r>
          </a:p>
          <a:p>
            <a:r>
              <a:t>- Identify high-value segments, trends, and anomalies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| Dataset | Key Columns |</a:t>
            </a:r>
          </a:p>
          <a:p>
            <a:r>
              <a:rPr sz="2400" dirty="0"/>
              <a:t>|---------|-----------------------------|</a:t>
            </a:r>
          </a:p>
          <a:p>
            <a:r>
              <a:rPr sz="2400" dirty="0"/>
              <a:t>| Customers | </a:t>
            </a:r>
            <a:r>
              <a:rPr sz="2400" dirty="0" err="1"/>
              <a:t>CustomerID</a:t>
            </a:r>
            <a:r>
              <a:rPr sz="2400" dirty="0"/>
              <a:t>, City, Country, Region |</a:t>
            </a:r>
          </a:p>
          <a:p>
            <a:r>
              <a:rPr sz="2400" dirty="0"/>
              <a:t>| Orders | </a:t>
            </a:r>
            <a:r>
              <a:rPr sz="2400" dirty="0" err="1"/>
              <a:t>OrderID</a:t>
            </a:r>
            <a:r>
              <a:rPr sz="2400" dirty="0"/>
              <a:t>, </a:t>
            </a:r>
            <a:r>
              <a:rPr sz="2400" dirty="0" err="1"/>
              <a:t>CustomerID</a:t>
            </a:r>
            <a:r>
              <a:rPr sz="2400" dirty="0"/>
              <a:t>, </a:t>
            </a:r>
            <a:r>
              <a:rPr sz="2400" dirty="0" err="1"/>
              <a:t>OrderDate</a:t>
            </a:r>
            <a:r>
              <a:rPr sz="2400" dirty="0"/>
              <a:t> |</a:t>
            </a:r>
          </a:p>
          <a:p>
            <a:r>
              <a:rPr sz="2400" dirty="0"/>
              <a:t>| Order Details | </a:t>
            </a:r>
            <a:r>
              <a:rPr sz="2400" dirty="0" err="1"/>
              <a:t>OrderID</a:t>
            </a:r>
            <a:r>
              <a:rPr sz="2400" dirty="0"/>
              <a:t>, </a:t>
            </a:r>
            <a:r>
              <a:rPr sz="2400" dirty="0" err="1"/>
              <a:t>ProductID</a:t>
            </a:r>
            <a:r>
              <a:rPr sz="2400" dirty="0"/>
              <a:t>, Quantity, </a:t>
            </a:r>
            <a:r>
              <a:rPr sz="2400" dirty="0" err="1"/>
              <a:t>UnitPrice</a:t>
            </a:r>
            <a:r>
              <a:rPr sz="2400" dirty="0"/>
              <a:t> |</a:t>
            </a:r>
          </a:p>
          <a:p>
            <a:r>
              <a:rPr sz="2400" dirty="0"/>
              <a:t>| Products | </a:t>
            </a:r>
            <a:r>
              <a:rPr sz="2400" dirty="0" err="1"/>
              <a:t>ProductID</a:t>
            </a:r>
            <a:r>
              <a:rPr sz="2400" dirty="0"/>
              <a:t>, </a:t>
            </a:r>
            <a:r>
              <a:rPr sz="2400" dirty="0" err="1"/>
              <a:t>CategoryID</a:t>
            </a:r>
            <a:r>
              <a:rPr sz="2400" dirty="0"/>
              <a:t>, </a:t>
            </a:r>
            <a:r>
              <a:rPr sz="2400" dirty="0" err="1"/>
              <a:t>UnitsInStock</a:t>
            </a:r>
            <a:r>
              <a:rPr sz="2400" dirty="0"/>
              <a:t>, Price |</a:t>
            </a:r>
          </a:p>
          <a:p>
            <a:r>
              <a:rPr sz="2400" dirty="0"/>
              <a:t>| Categories | </a:t>
            </a:r>
            <a:r>
              <a:rPr sz="2400" dirty="0" err="1"/>
              <a:t>CategoryID</a:t>
            </a:r>
            <a:r>
              <a:rPr sz="2400" dirty="0"/>
              <a:t>, </a:t>
            </a:r>
            <a:r>
              <a:rPr sz="2400" dirty="0" err="1"/>
              <a:t>CategoryName</a:t>
            </a:r>
            <a:r>
              <a:rPr sz="2400" dirty="0"/>
              <a:t> |</a:t>
            </a:r>
          </a:p>
          <a:p>
            <a:r>
              <a:rPr sz="2400" dirty="0"/>
              <a:t>| Employees | </a:t>
            </a:r>
            <a:r>
              <a:rPr sz="2400" dirty="0" err="1"/>
              <a:t>EmployeeID</a:t>
            </a:r>
            <a:r>
              <a:rPr sz="2400" dirty="0"/>
              <a:t>, Title, Region, </a:t>
            </a:r>
            <a:r>
              <a:rPr sz="2400" dirty="0" err="1"/>
              <a:t>HireDate</a:t>
            </a:r>
            <a:r>
              <a:rPr sz="2400" dirty="0"/>
              <a:t> |</a:t>
            </a:r>
          </a:p>
          <a:p>
            <a:r>
              <a:rPr sz="2400" dirty="0"/>
              <a:t>| Suppliers | </a:t>
            </a:r>
            <a:r>
              <a:rPr sz="2400" dirty="0" err="1"/>
              <a:t>SupplierID</a:t>
            </a:r>
            <a:r>
              <a:rPr sz="2400" dirty="0"/>
              <a:t>, Country, </a:t>
            </a:r>
            <a:r>
              <a:rPr sz="2400" dirty="0" err="1"/>
              <a:t>ContactTitle</a:t>
            </a:r>
            <a:r>
              <a:rPr sz="2400" dirty="0"/>
              <a:t> 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DAX Measures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| Measure Name | Purpose |</a:t>
            </a:r>
          </a:p>
          <a:p>
            <a:r>
              <a:rPr sz="2400" dirty="0"/>
              <a:t>|---------------|-----------------------------|</a:t>
            </a:r>
          </a:p>
          <a:p>
            <a:r>
              <a:rPr sz="2400" dirty="0"/>
              <a:t>| </a:t>
            </a:r>
            <a:r>
              <a:rPr sz="2400" dirty="0" err="1"/>
              <a:t>CustomerOrderCount</a:t>
            </a:r>
            <a:r>
              <a:rPr sz="2400" dirty="0"/>
              <a:t> | # of Orders per Customer |</a:t>
            </a:r>
          </a:p>
          <a:p>
            <a:r>
              <a:rPr sz="2400" dirty="0"/>
              <a:t>| </a:t>
            </a:r>
            <a:r>
              <a:rPr sz="2400" dirty="0" err="1"/>
              <a:t>ProductRevenue</a:t>
            </a:r>
            <a:r>
              <a:rPr sz="2400" dirty="0"/>
              <a:t> | Total revenue per product |</a:t>
            </a:r>
          </a:p>
          <a:p>
            <a:r>
              <a:rPr sz="2400" dirty="0"/>
              <a:t>| </a:t>
            </a:r>
            <a:r>
              <a:rPr sz="2400" dirty="0" err="1"/>
              <a:t>AvgOrderValue</a:t>
            </a:r>
            <a:r>
              <a:rPr sz="2400" dirty="0"/>
              <a:t> | Revenue ÷ Order Count |</a:t>
            </a:r>
          </a:p>
          <a:p>
            <a:r>
              <a:rPr sz="2400" dirty="0"/>
              <a:t>| </a:t>
            </a:r>
            <a:r>
              <a:rPr sz="2400" dirty="0" err="1"/>
              <a:t>MonthlySalesTrend</a:t>
            </a:r>
            <a:r>
              <a:rPr sz="2400" dirty="0"/>
              <a:t> | Revenue trend over time |</a:t>
            </a:r>
          </a:p>
          <a:p>
            <a:r>
              <a:rPr sz="2400" dirty="0"/>
              <a:t>| </a:t>
            </a:r>
            <a:r>
              <a:rPr sz="2400" dirty="0" err="1"/>
              <a:t>SupplierProductCount</a:t>
            </a:r>
            <a:r>
              <a:rPr sz="2400" dirty="0"/>
              <a:t> | Count of Products by Supplier |</a:t>
            </a:r>
          </a:p>
          <a:p>
            <a:r>
              <a:rPr sz="2400" dirty="0"/>
              <a:t>| </a:t>
            </a:r>
            <a:r>
              <a:rPr sz="2400" dirty="0" err="1"/>
              <a:t>ShippingDurationAvg</a:t>
            </a:r>
            <a:r>
              <a:rPr sz="2400" dirty="0"/>
              <a:t> | Average delivery time |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Visuals:</a:t>
            </a:r>
          </a:p>
          <a:p>
            <a:r>
              <a:rPr sz="2400" dirty="0"/>
              <a:t>- Bar chart: Orders by customer</a:t>
            </a:r>
          </a:p>
          <a:p>
            <a:r>
              <a:rPr sz="2400" dirty="0"/>
              <a:t>- Bar: Spend per customer</a:t>
            </a:r>
          </a:p>
          <a:p>
            <a:r>
              <a:rPr sz="2400" dirty="0"/>
              <a:t>- Map: Customer distribution</a:t>
            </a:r>
          </a:p>
          <a:p>
            <a:r>
              <a:rPr sz="2400" dirty="0"/>
              <a:t>- KPI: Avg Orders per Customer</a:t>
            </a:r>
          </a:p>
          <a:p>
            <a:endParaRPr sz="2400" dirty="0"/>
          </a:p>
          <a:p>
            <a:r>
              <a:rPr sz="2400" dirty="0"/>
              <a:t>Insights:</a:t>
            </a:r>
          </a:p>
          <a:p>
            <a:r>
              <a:rPr sz="2400" dirty="0"/>
              <a:t>- Top 5 repeat customers identified</a:t>
            </a:r>
          </a:p>
          <a:p>
            <a:r>
              <a:rPr sz="2400" dirty="0"/>
              <a:t>- Orders concentrated in USA and Germany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&amp; Category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Visuals:</a:t>
            </a:r>
          </a:p>
          <a:p>
            <a:r>
              <a:rPr sz="2400" dirty="0"/>
              <a:t>- Tree map: Revenue by category</a:t>
            </a:r>
          </a:p>
          <a:p>
            <a:r>
              <a:rPr sz="2400" dirty="0"/>
              <a:t>- Bar chart: Top products by revenue</a:t>
            </a:r>
          </a:p>
          <a:p>
            <a:r>
              <a:rPr sz="2400" dirty="0"/>
              <a:t>- Histogram: Price distribution</a:t>
            </a:r>
          </a:p>
          <a:p>
            <a:endParaRPr sz="2400" dirty="0"/>
          </a:p>
          <a:p>
            <a:r>
              <a:rPr sz="2400" dirty="0"/>
              <a:t>Insights:</a:t>
            </a:r>
          </a:p>
          <a:p>
            <a:r>
              <a:rPr sz="2400" dirty="0"/>
              <a:t>- Beverages &amp; Condiments generate most revenue</a:t>
            </a:r>
          </a:p>
          <a:p>
            <a:r>
              <a:rPr sz="2400" dirty="0"/>
              <a:t>- Price range mainly mid-tier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Visuals:</a:t>
            </a:r>
          </a:p>
          <a:p>
            <a:r>
              <a:rPr sz="2400" dirty="0"/>
              <a:t>- Line: Monthly revenue trend</a:t>
            </a:r>
          </a:p>
          <a:p>
            <a:r>
              <a:rPr sz="2400" dirty="0"/>
              <a:t>- Area: Quantity sold over time</a:t>
            </a:r>
          </a:p>
          <a:p>
            <a:endParaRPr sz="2400" dirty="0"/>
          </a:p>
          <a:p>
            <a:r>
              <a:rPr sz="2400" dirty="0"/>
              <a:t>Insights:</a:t>
            </a:r>
          </a:p>
          <a:p>
            <a:r>
              <a:rPr sz="2400" dirty="0"/>
              <a:t>- Peak sales during holiday months</a:t>
            </a:r>
          </a:p>
          <a:p>
            <a:r>
              <a:rPr sz="2400" dirty="0"/>
              <a:t>- Consistent product demand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Visuals:</a:t>
            </a:r>
          </a:p>
          <a:p>
            <a:r>
              <a:rPr sz="2400" dirty="0"/>
              <a:t>- Bar chart: Titles by region</a:t>
            </a:r>
          </a:p>
          <a:p>
            <a:r>
              <a:rPr sz="2400" dirty="0"/>
              <a:t>- Line: Hire trends by title</a:t>
            </a:r>
          </a:p>
          <a:p>
            <a:r>
              <a:rPr sz="2400" dirty="0"/>
              <a:t>- Pie chart: Courtesy title distribution</a:t>
            </a:r>
          </a:p>
          <a:p>
            <a:endParaRPr sz="2400" dirty="0"/>
          </a:p>
          <a:p>
            <a:r>
              <a:rPr sz="2400" dirty="0"/>
              <a:t>Insights:</a:t>
            </a:r>
          </a:p>
          <a:p>
            <a:r>
              <a:rPr sz="2400" dirty="0"/>
              <a:t>- Majority of staff are Sales Representatives</a:t>
            </a:r>
          </a:p>
          <a:p>
            <a:r>
              <a:rPr sz="2400" dirty="0"/>
              <a:t>- Hiring peaks observed in 1993-1994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Supplier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Visuals:</a:t>
            </a:r>
          </a:p>
          <a:p>
            <a:r>
              <a:rPr sz="2800" dirty="0"/>
              <a:t>Bar: Products per supplier</a:t>
            </a:r>
          </a:p>
          <a:p>
            <a:r>
              <a:rPr sz="2800" dirty="0"/>
              <a:t> Map: Supplier locations</a:t>
            </a:r>
          </a:p>
          <a:p>
            <a:r>
              <a:rPr sz="2800" dirty="0"/>
              <a:t> </a:t>
            </a:r>
            <a:r>
              <a:rPr lang="en-US" sz="2800" dirty="0"/>
              <a:t>Donut chart</a:t>
            </a:r>
            <a:r>
              <a:rPr sz="2800" dirty="0"/>
              <a:t>: Price per supplier</a:t>
            </a:r>
          </a:p>
          <a:p>
            <a:endParaRPr sz="2800" dirty="0"/>
          </a:p>
          <a:p>
            <a:r>
              <a:rPr sz="2800" dirty="0"/>
              <a:t>Insights:</a:t>
            </a:r>
          </a:p>
          <a:p>
            <a:r>
              <a:rPr sz="2800" dirty="0"/>
              <a:t>Suppliers clustered in Europe</a:t>
            </a:r>
          </a:p>
          <a:p>
            <a:r>
              <a:rPr sz="2800" dirty="0"/>
              <a:t>Wide variation in pricing per supplier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607</Words>
  <Application>Microsoft Office PowerPoint</Application>
  <PresentationFormat>On-screen Show (4:3)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EDA &amp; Capstone Dashboard Presentation</vt:lpstr>
      <vt:lpstr>Objectives</vt:lpstr>
      <vt:lpstr>Datasets Used</vt:lpstr>
      <vt:lpstr>DAX Measures Created</vt:lpstr>
      <vt:lpstr>Customer Insights</vt:lpstr>
      <vt:lpstr>Product &amp; Category Analysis</vt:lpstr>
      <vt:lpstr>Time Series Trends</vt:lpstr>
      <vt:lpstr>Employee Analysis</vt:lpstr>
      <vt:lpstr>Supplier Insights</vt:lpstr>
      <vt:lpstr>Key Insights</vt:lpstr>
      <vt:lpstr>Recommendations</vt:lpstr>
      <vt:lpstr>MODEL VIEW </vt:lpstr>
      <vt:lpstr>Capstone Dashboard Overview</vt:lpstr>
      <vt:lpstr>Capstone - Customer Analytics</vt:lpstr>
      <vt:lpstr>Capstone - Sales Trends</vt:lpstr>
      <vt:lpstr>Capstone - Product Insights</vt:lpstr>
      <vt:lpstr>Capstone - Shipping &amp; Logistics</vt:lpstr>
      <vt:lpstr>Capstone - Strategic Recommendations</vt:lpstr>
      <vt:lpstr>MODEL VIEW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sushant raj</dc:creator>
  <cp:keywords/>
  <dc:description>generated using python-pptx</dc:description>
  <cp:lastModifiedBy>sushant raj</cp:lastModifiedBy>
  <cp:revision>15</cp:revision>
  <dcterms:created xsi:type="dcterms:W3CDTF">2013-01-27T09:14:16Z</dcterms:created>
  <dcterms:modified xsi:type="dcterms:W3CDTF">2025-06-14T07:21:36Z</dcterms:modified>
  <cp:category/>
</cp:coreProperties>
</file>