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6" r:id="rId2"/>
    <p:sldId id="257" r:id="rId3"/>
    <p:sldId id="298" r:id="rId4"/>
    <p:sldId id="299" r:id="rId5"/>
    <p:sldId id="300" r:id="rId6"/>
    <p:sldId id="260" r:id="rId7"/>
    <p:sldId id="261" r:id="rId8"/>
    <p:sldId id="301" r:id="rId9"/>
    <p:sldId id="302" r:id="rId10"/>
    <p:sldId id="262" r:id="rId11"/>
    <p:sldId id="303" r:id="rId12"/>
    <p:sldId id="263" r:id="rId13"/>
    <p:sldId id="264" r:id="rId14"/>
    <p:sldId id="265" r:id="rId15"/>
    <p:sldId id="266" r:id="rId16"/>
    <p:sldId id="267" r:id="rId17"/>
    <p:sldId id="268" r:id="rId18"/>
    <p:sldId id="304" r:id="rId19"/>
    <p:sldId id="305" r:id="rId20"/>
    <p:sldId id="306" r:id="rId21"/>
    <p:sldId id="294" r:id="rId22"/>
    <p:sldId id="275" r:id="rId23"/>
    <p:sldId id="276" r:id="rId24"/>
    <p:sldId id="308" r:id="rId25"/>
    <p:sldId id="285" r:id="rId26"/>
    <p:sldId id="293" r:id="rId27"/>
    <p:sldId id="284" r:id="rId28"/>
    <p:sldId id="309" r:id="rId29"/>
    <p:sldId id="295" r:id="rId30"/>
    <p:sldId id="296" r:id="rId31"/>
    <p:sldId id="297" r:id="rId32"/>
    <p:sldId id="310" r:id="rId33"/>
    <p:sldId id="291" r:id="rId34"/>
    <p:sldId id="292" r:id="rId35"/>
    <p:sldId id="278" r:id="rId36"/>
    <p:sldId id="311" r:id="rId37"/>
    <p:sldId id="279" r:id="rId38"/>
    <p:sldId id="280" r:id="rId39"/>
    <p:sldId id="281" r:id="rId40"/>
    <p:sldId id="259" r:id="rId41"/>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hant raj" initials="sr" lastIdx="1" clrIdx="0">
    <p:extLst>
      <p:ext uri="{19B8F6BF-5375-455C-9EA6-DF929625EA0E}">
        <p15:presenceInfo xmlns:p15="http://schemas.microsoft.com/office/powerpoint/2012/main" userId="cc49cc5165ee16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0896" autoAdjust="0"/>
  </p:normalViewPr>
  <p:slideViewPr>
    <p:cSldViewPr>
      <p:cViewPr varScale="1">
        <p:scale>
          <a:sx n="174" d="100"/>
          <a:sy n="174" d="100"/>
        </p:scale>
        <p:origin x="1315"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1933DD2E-DCAC-4FAF-84C2-2E5D58E79955}" type="datetimeFigureOut">
              <a:rPr lang="en-US" smtClean="0"/>
              <a:t>8/3/2025</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EDCEF5EF-A92D-4049-82B0-5AB8757CB4EC}" type="slidenum">
              <a:rPr lang="en-US" smtClean="0"/>
              <a:t>‹#›</a:t>
            </a:fld>
            <a:endParaRPr lang="en-US"/>
          </a:p>
        </p:txBody>
      </p:sp>
    </p:spTree>
    <p:extLst>
      <p:ext uri="{BB962C8B-B14F-4D97-AF65-F5344CB8AC3E}">
        <p14:creationId xmlns:p14="http://schemas.microsoft.com/office/powerpoint/2010/main" val="139671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Whenever we want to watch a new movie, I am sure all of us first check on reviews both from audiences and critics to decide whether to watch the movie or not. </a:t>
            </a:r>
            <a:r>
              <a:rPr lang="en-GB" dirty="0"/>
              <a:t>User reviews are valuable not only for guiding movie choices but also for informing decisions across a wide range of fields such as product purchases, restaurant selections, travel accommodations, service providers, healthcare options, education choices, technology adoption, book reading preferences, hotel stays, and event attendance.</a:t>
            </a:r>
            <a:r>
              <a:rPr lang="en-US" dirty="0"/>
              <a:t> </a:t>
            </a:r>
            <a:r>
              <a:rPr lang="en-GB" dirty="0"/>
              <a:t>These user reviews not only help the customers or other users but also provide invaluable insights and feedback for businesses and organizations, guiding them in improving their products, services, and customer experiences.</a:t>
            </a:r>
            <a:endParaRPr lang="en-US" dirty="0"/>
          </a:p>
        </p:txBody>
      </p:sp>
      <p:sp>
        <p:nvSpPr>
          <p:cNvPr id="4" name="Slide Number Placeholder 3"/>
          <p:cNvSpPr>
            <a:spLocks noGrp="1"/>
          </p:cNvSpPr>
          <p:nvPr>
            <p:ph type="sldNum" sz="quarter" idx="5"/>
          </p:nvPr>
        </p:nvSpPr>
        <p:spPr/>
        <p:txBody>
          <a:bodyPr/>
          <a:lstStyle/>
          <a:p>
            <a:fld id="{EDCEF5EF-A92D-4049-82B0-5AB8757CB4EC}" type="slidenum">
              <a:rPr lang="en-US" smtClean="0"/>
              <a:t>3</a:t>
            </a:fld>
            <a:endParaRPr lang="en-US"/>
          </a:p>
        </p:txBody>
      </p:sp>
    </p:spTree>
    <p:extLst>
      <p:ext uri="{BB962C8B-B14F-4D97-AF65-F5344CB8AC3E}">
        <p14:creationId xmlns:p14="http://schemas.microsoft.com/office/powerpoint/2010/main" val="160371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D0D0D"/>
                </a:solidFill>
                <a:effectLst/>
                <a:highlight>
                  <a:srgbClr val="FFFFFF"/>
                </a:highlight>
                <a:latin typeface="Söhne"/>
              </a:rPr>
              <a:t>One specific example of Apple improving a product based on user feedback is the MacBook Pro with the redesigned keyboard.</a:t>
            </a:r>
          </a:p>
          <a:p>
            <a:pPr algn="l"/>
            <a:r>
              <a:rPr lang="en-GB" b="0" i="0" dirty="0">
                <a:solidFill>
                  <a:srgbClr val="0D0D0D"/>
                </a:solidFill>
                <a:effectLst/>
                <a:highlight>
                  <a:srgbClr val="FFFFFF"/>
                </a:highlight>
                <a:latin typeface="Söhne"/>
              </a:rPr>
              <a:t>The MacBook Pro models released from 2016 to 2019 featured a "butterfly" keyboard mechanism, which received significant criticism from users due to issues such as keys sticking or becoming unresponsive. Users reported frustration with the typing experience and concerns about the durability and reliability of the keyboards.</a:t>
            </a:r>
          </a:p>
          <a:p>
            <a:pPr algn="l"/>
            <a:r>
              <a:rPr lang="en-GB" b="0" i="0" dirty="0">
                <a:solidFill>
                  <a:srgbClr val="0D0D0D"/>
                </a:solidFill>
                <a:effectLst/>
                <a:highlight>
                  <a:srgbClr val="FFFFFF"/>
                </a:highlight>
                <a:latin typeface="Söhne"/>
              </a:rPr>
              <a:t>In response to this feedback, Apple redesigned the keyboard mechanism for its MacBook Pro models released in 2020. The new keyboard, known as the "Magic Keyboard," replaced the butterfly mechanism with a scissor mechanism that was more reminiscent of earlier MacBook keyboards. The redesign addressed many of the issues users had experienced with the previous keyboard, leading to improved reliability and a better typing experience.</a:t>
            </a:r>
          </a:p>
          <a:p>
            <a:pPr algn="l"/>
            <a:r>
              <a:rPr lang="en-GB" b="0" i="0" dirty="0">
                <a:solidFill>
                  <a:srgbClr val="0D0D0D"/>
                </a:solidFill>
                <a:effectLst/>
                <a:highlight>
                  <a:srgbClr val="FFFFFF"/>
                </a:highlight>
                <a:latin typeface="Söhne"/>
              </a:rPr>
              <a:t>This example demonstrates how Apple listened to user feedback and made significant changes to improve the quality and usability of its products.</a:t>
            </a:r>
          </a:p>
          <a:p>
            <a:pPr algn="l"/>
            <a:endParaRPr lang="en-GB" b="0" i="0" dirty="0">
              <a:solidFill>
                <a:srgbClr val="0D0D0D"/>
              </a:solidFill>
              <a:effectLst/>
              <a:highlight>
                <a:srgbClr val="FFFFFF"/>
              </a:highlight>
              <a:latin typeface="Söhne"/>
            </a:endParaRPr>
          </a:p>
          <a:p>
            <a:pPr algn="l"/>
            <a:endParaRPr lang="en-GB" b="0" i="0" dirty="0">
              <a:solidFill>
                <a:srgbClr val="0D0D0D"/>
              </a:solidFill>
              <a:effectLst/>
              <a:highlight>
                <a:srgbClr val="FFFFFF"/>
              </a:highlight>
              <a:latin typeface="Söhne"/>
            </a:endParaRPr>
          </a:p>
          <a:p>
            <a:pPr algn="l"/>
            <a:endParaRPr lang="en-GB" b="0" i="0" dirty="0">
              <a:solidFill>
                <a:srgbClr val="0D0D0D"/>
              </a:solidFill>
              <a:effectLst/>
              <a:highlight>
                <a:srgbClr val="FFFFFF"/>
              </a:highlight>
              <a:latin typeface="Söhne"/>
            </a:endParaRPr>
          </a:p>
          <a:p>
            <a:endParaRPr lang="en-US" dirty="0"/>
          </a:p>
        </p:txBody>
      </p:sp>
      <p:sp>
        <p:nvSpPr>
          <p:cNvPr id="4" name="Slide Number Placeholder 3"/>
          <p:cNvSpPr>
            <a:spLocks noGrp="1"/>
          </p:cNvSpPr>
          <p:nvPr>
            <p:ph type="sldNum" sz="quarter" idx="5"/>
          </p:nvPr>
        </p:nvSpPr>
        <p:spPr/>
        <p:txBody>
          <a:bodyPr/>
          <a:lstStyle/>
          <a:p>
            <a:fld id="{EDCEF5EF-A92D-4049-82B0-5AB8757CB4EC}" type="slidenum">
              <a:rPr lang="en-US" smtClean="0"/>
              <a:t>4</a:t>
            </a:fld>
            <a:endParaRPr lang="en-US"/>
          </a:p>
        </p:txBody>
      </p:sp>
    </p:spTree>
    <p:extLst>
      <p:ext uri="{BB962C8B-B14F-4D97-AF65-F5344CB8AC3E}">
        <p14:creationId xmlns:p14="http://schemas.microsoft.com/office/powerpoint/2010/main" val="416438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0D0D0D"/>
                </a:solidFill>
                <a:effectLst/>
                <a:highlight>
                  <a:srgbClr val="FFFFFF"/>
                </a:highlight>
                <a:latin typeface="Söhne"/>
              </a:rPr>
              <a:t>Domain-Specific Language:</a:t>
            </a:r>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0" i="0" dirty="0">
                <a:solidFill>
                  <a:srgbClr val="0D0D0D"/>
                </a:solidFill>
                <a:effectLst/>
                <a:highlight>
                  <a:srgbClr val="FFFFFF"/>
                </a:highlight>
                <a:latin typeface="Söhne"/>
              </a:rPr>
              <a:t>Different domains (e.g., product reviews vs. movie reviews) use unique language, slang, and jargon. A model trained on product reviews may not understand specific phrases or terminology used in movie reviews.</a:t>
            </a:r>
          </a:p>
          <a:p>
            <a:pPr algn="l"/>
            <a:r>
              <a:rPr lang="en-GB" b="1" i="0" dirty="0">
                <a:solidFill>
                  <a:srgbClr val="0D0D0D"/>
                </a:solidFill>
                <a:effectLst/>
                <a:highlight>
                  <a:srgbClr val="FFFFFF"/>
                </a:highlight>
                <a:latin typeface="Söhne"/>
              </a:rPr>
              <a:t>Context and Sentiment Expression:</a:t>
            </a:r>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0" i="0" dirty="0">
                <a:solidFill>
                  <a:srgbClr val="0D0D0D"/>
                </a:solidFill>
                <a:effectLst/>
                <a:highlight>
                  <a:srgbClr val="FFFFFF"/>
                </a:highlight>
                <a:latin typeface="Söhne"/>
              </a:rPr>
              <a:t>Sentiment expression can vary by context. For example, a word that is positive in one context (e.g., "cheap" for products) might be negative in another (e.g., "cheap" for movies). </a:t>
            </a:r>
            <a:r>
              <a:rPr lang="en-GB" b="0" i="0" dirty="0" err="1">
                <a:solidFill>
                  <a:srgbClr val="0D0D0D"/>
                </a:solidFill>
                <a:effectLst/>
                <a:highlight>
                  <a:srgbClr val="FFFFFF"/>
                </a:highlight>
                <a:latin typeface="Söhne"/>
              </a:rPr>
              <a:t>Labeled</a:t>
            </a:r>
            <a:r>
              <a:rPr lang="en-GB" b="0" i="0" dirty="0">
                <a:solidFill>
                  <a:srgbClr val="0D0D0D"/>
                </a:solidFill>
                <a:effectLst/>
                <a:highlight>
                  <a:srgbClr val="FFFFFF"/>
                </a:highlight>
                <a:latin typeface="Söhne"/>
              </a:rPr>
              <a:t> examples help the model learn these nuances.</a:t>
            </a:r>
          </a:p>
          <a:p>
            <a:endParaRPr lang="en-US" dirty="0"/>
          </a:p>
        </p:txBody>
      </p:sp>
      <p:sp>
        <p:nvSpPr>
          <p:cNvPr id="4" name="Slide Number Placeholder 3"/>
          <p:cNvSpPr>
            <a:spLocks noGrp="1"/>
          </p:cNvSpPr>
          <p:nvPr>
            <p:ph type="sldNum" sz="quarter" idx="5"/>
          </p:nvPr>
        </p:nvSpPr>
        <p:spPr/>
        <p:txBody>
          <a:bodyPr/>
          <a:lstStyle/>
          <a:p>
            <a:fld id="{EDCEF5EF-A92D-4049-82B0-5AB8757CB4EC}" type="slidenum">
              <a:rPr lang="en-US" smtClean="0"/>
              <a:t>5</a:t>
            </a:fld>
            <a:endParaRPr lang="en-US"/>
          </a:p>
        </p:txBody>
      </p:sp>
    </p:spTree>
    <p:extLst>
      <p:ext uri="{BB962C8B-B14F-4D97-AF65-F5344CB8AC3E}">
        <p14:creationId xmlns:p14="http://schemas.microsoft.com/office/powerpoint/2010/main" val="2870675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0D0D0D"/>
                </a:solidFill>
                <a:effectLst/>
                <a:highlight>
                  <a:srgbClr val="FFFFFF"/>
                </a:highlight>
                <a:latin typeface="Söhne"/>
              </a:rPr>
              <a:t>1. Token Masking</a:t>
            </a:r>
          </a:p>
          <a:p>
            <a:pPr algn="l"/>
            <a:r>
              <a:rPr lang="en-GB" b="1" i="0" dirty="0">
                <a:solidFill>
                  <a:srgbClr val="0D0D0D"/>
                </a:solidFill>
                <a:effectLst/>
                <a:highlight>
                  <a:srgbClr val="FFFFFF"/>
                </a:highlight>
                <a:latin typeface="Söhne"/>
              </a:rPr>
              <a:t>Description:</a:t>
            </a:r>
            <a:r>
              <a:rPr lang="en-GB" b="0" i="0" dirty="0">
                <a:solidFill>
                  <a:srgbClr val="0D0D0D"/>
                </a:solidFill>
                <a:effectLst/>
                <a:highlight>
                  <a:srgbClr val="FFFFFF"/>
                </a:highlight>
                <a:latin typeface="Söhne"/>
              </a:rPr>
              <a:t> Randomly masks (replaces with a special token) some tokens in the input sequence.</a:t>
            </a:r>
          </a:p>
          <a:p>
            <a:pPr algn="l"/>
            <a:r>
              <a:rPr lang="en-GB" b="1" i="0" dirty="0">
                <a:solidFill>
                  <a:srgbClr val="0D0D0D"/>
                </a:solidFill>
                <a:effectLst/>
                <a:highlight>
                  <a:srgbClr val="FFFFFF"/>
                </a:highlight>
                <a:latin typeface="Söhne"/>
              </a:rPr>
              <a:t>Purpose:</a:t>
            </a:r>
            <a:r>
              <a:rPr lang="en-GB" b="0" i="0" dirty="0">
                <a:solidFill>
                  <a:srgbClr val="0D0D0D"/>
                </a:solidFill>
                <a:effectLst/>
                <a:highlight>
                  <a:srgbClr val="FFFFFF"/>
                </a:highlight>
                <a:latin typeface="Söhne"/>
              </a:rPr>
              <a:t> Forces the model to predict the masked tokens, encouraging it to learn contextual relationships and dependencies between words.</a:t>
            </a:r>
          </a:p>
          <a:p>
            <a:pPr algn="l"/>
            <a:r>
              <a:rPr lang="en-GB" b="1" i="0" dirty="0">
                <a:solidFill>
                  <a:srgbClr val="0D0D0D"/>
                </a:solidFill>
                <a:effectLst/>
                <a:highlight>
                  <a:srgbClr val="FFFFFF"/>
                </a:highlight>
                <a:latin typeface="Söhne"/>
              </a:rPr>
              <a:t>Example:</a:t>
            </a:r>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0" i="0" dirty="0">
                <a:solidFill>
                  <a:srgbClr val="0D0D0D"/>
                </a:solidFill>
                <a:effectLst/>
                <a:highlight>
                  <a:srgbClr val="FFFFFF"/>
                </a:highlight>
                <a:latin typeface="Söhne"/>
              </a:rPr>
              <a:t>Original: "The quick brown fox jumps over the lazy dog."</a:t>
            </a:r>
          </a:p>
          <a:p>
            <a:pPr algn="l">
              <a:buFont typeface="Arial" panose="020B0604020202020204" pitchFamily="34" charset="0"/>
              <a:buChar char="•"/>
            </a:pPr>
            <a:r>
              <a:rPr lang="en-GB" b="0" i="0" dirty="0">
                <a:solidFill>
                  <a:srgbClr val="0D0D0D"/>
                </a:solidFill>
                <a:effectLst/>
                <a:highlight>
                  <a:srgbClr val="FFFFFF"/>
                </a:highlight>
                <a:latin typeface="Söhne"/>
              </a:rPr>
              <a:t>Masked: "The [MASK] brown [MASK] jumps over the lazy dog."</a:t>
            </a:r>
          </a:p>
          <a:p>
            <a:pPr algn="l"/>
            <a:r>
              <a:rPr lang="en-GB" b="1" i="0" dirty="0">
                <a:solidFill>
                  <a:srgbClr val="0D0D0D"/>
                </a:solidFill>
                <a:effectLst/>
                <a:highlight>
                  <a:srgbClr val="FFFFFF"/>
                </a:highlight>
                <a:latin typeface="Söhne"/>
              </a:rPr>
              <a:t>2. Token Deletion</a:t>
            </a:r>
          </a:p>
          <a:p>
            <a:pPr algn="l"/>
            <a:r>
              <a:rPr lang="en-GB" b="1" i="0" dirty="0">
                <a:solidFill>
                  <a:srgbClr val="0D0D0D"/>
                </a:solidFill>
                <a:effectLst/>
                <a:highlight>
                  <a:srgbClr val="FFFFFF"/>
                </a:highlight>
                <a:latin typeface="Söhne"/>
              </a:rPr>
              <a:t>Description:</a:t>
            </a:r>
            <a:r>
              <a:rPr lang="en-GB" b="0" i="0" dirty="0">
                <a:solidFill>
                  <a:srgbClr val="0D0D0D"/>
                </a:solidFill>
                <a:effectLst/>
                <a:highlight>
                  <a:srgbClr val="FFFFFF"/>
                </a:highlight>
                <a:latin typeface="Söhne"/>
              </a:rPr>
              <a:t> Randomly deletes some tokens from the input sequence.</a:t>
            </a:r>
          </a:p>
          <a:p>
            <a:pPr algn="l"/>
            <a:r>
              <a:rPr lang="en-GB" b="1" i="0" dirty="0">
                <a:solidFill>
                  <a:srgbClr val="0D0D0D"/>
                </a:solidFill>
                <a:effectLst/>
                <a:highlight>
                  <a:srgbClr val="FFFFFF"/>
                </a:highlight>
                <a:latin typeface="Söhne"/>
              </a:rPr>
              <a:t>Purpose:</a:t>
            </a:r>
            <a:r>
              <a:rPr lang="en-GB" b="0" i="0" dirty="0">
                <a:solidFill>
                  <a:srgbClr val="0D0D0D"/>
                </a:solidFill>
                <a:effectLst/>
                <a:highlight>
                  <a:srgbClr val="FFFFFF"/>
                </a:highlight>
                <a:latin typeface="Söhne"/>
              </a:rPr>
              <a:t> Forces the model to understand the context and meaning of the sentence even with missing information.</a:t>
            </a:r>
          </a:p>
          <a:p>
            <a:pPr algn="l"/>
            <a:r>
              <a:rPr lang="en-GB" b="1" i="0" dirty="0">
                <a:solidFill>
                  <a:srgbClr val="0D0D0D"/>
                </a:solidFill>
                <a:effectLst/>
                <a:highlight>
                  <a:srgbClr val="FFFFFF"/>
                </a:highlight>
                <a:latin typeface="Söhne"/>
              </a:rPr>
              <a:t>Example:</a:t>
            </a:r>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0" i="0" dirty="0">
                <a:solidFill>
                  <a:srgbClr val="0D0D0D"/>
                </a:solidFill>
                <a:effectLst/>
                <a:highlight>
                  <a:srgbClr val="FFFFFF"/>
                </a:highlight>
                <a:latin typeface="Söhne"/>
              </a:rPr>
              <a:t>Original: "The quick brown fox jumps over the lazy dog."</a:t>
            </a:r>
          </a:p>
          <a:p>
            <a:pPr algn="l">
              <a:buFont typeface="Arial" panose="020B0604020202020204" pitchFamily="34" charset="0"/>
              <a:buChar char="•"/>
            </a:pPr>
            <a:r>
              <a:rPr lang="en-GB" b="0" i="0" dirty="0">
                <a:solidFill>
                  <a:srgbClr val="0D0D0D"/>
                </a:solidFill>
                <a:effectLst/>
                <a:highlight>
                  <a:srgbClr val="FFFFFF"/>
                </a:highlight>
                <a:latin typeface="Söhne"/>
              </a:rPr>
              <a:t>Deleted: "The quick fox jumps over the lazy dog."</a:t>
            </a:r>
          </a:p>
          <a:p>
            <a:pPr algn="l"/>
            <a:r>
              <a:rPr lang="en-GB" b="1" i="0" dirty="0">
                <a:solidFill>
                  <a:srgbClr val="0D0D0D"/>
                </a:solidFill>
                <a:effectLst/>
                <a:highlight>
                  <a:srgbClr val="FFFFFF"/>
                </a:highlight>
                <a:latin typeface="Söhne"/>
              </a:rPr>
              <a:t>3. Text Infilling</a:t>
            </a:r>
          </a:p>
          <a:p>
            <a:pPr algn="l"/>
            <a:r>
              <a:rPr lang="en-GB" b="1" i="0" dirty="0">
                <a:solidFill>
                  <a:srgbClr val="0D0D0D"/>
                </a:solidFill>
                <a:effectLst/>
                <a:highlight>
                  <a:srgbClr val="FFFFFF"/>
                </a:highlight>
                <a:latin typeface="Söhne"/>
              </a:rPr>
              <a:t>Description:</a:t>
            </a:r>
            <a:r>
              <a:rPr lang="en-GB" b="0" i="0" dirty="0">
                <a:solidFill>
                  <a:srgbClr val="0D0D0D"/>
                </a:solidFill>
                <a:effectLst/>
                <a:highlight>
                  <a:srgbClr val="FFFFFF"/>
                </a:highlight>
                <a:latin typeface="Söhne"/>
              </a:rPr>
              <a:t> Replaces spans of text with a single mask token.</a:t>
            </a:r>
          </a:p>
          <a:p>
            <a:pPr algn="l"/>
            <a:r>
              <a:rPr lang="en-GB" b="1" i="0" dirty="0">
                <a:solidFill>
                  <a:srgbClr val="0D0D0D"/>
                </a:solidFill>
                <a:effectLst/>
                <a:highlight>
                  <a:srgbClr val="FFFFFF"/>
                </a:highlight>
                <a:latin typeface="Söhne"/>
              </a:rPr>
              <a:t>Purpose:</a:t>
            </a:r>
            <a:r>
              <a:rPr lang="en-GB" b="0" i="0" dirty="0">
                <a:solidFill>
                  <a:srgbClr val="0D0D0D"/>
                </a:solidFill>
                <a:effectLst/>
                <a:highlight>
                  <a:srgbClr val="FFFFFF"/>
                </a:highlight>
                <a:latin typeface="Söhne"/>
              </a:rPr>
              <a:t> Encourages the model to predict multiple masked tokens within a context, improving its ability to understand and generate coherent text.</a:t>
            </a:r>
          </a:p>
          <a:p>
            <a:pPr algn="l"/>
            <a:r>
              <a:rPr lang="en-GB" b="1" i="0" dirty="0">
                <a:solidFill>
                  <a:srgbClr val="0D0D0D"/>
                </a:solidFill>
                <a:effectLst/>
                <a:highlight>
                  <a:srgbClr val="FFFFFF"/>
                </a:highlight>
                <a:latin typeface="Söhne"/>
              </a:rPr>
              <a:t>Example:</a:t>
            </a:r>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0" i="0" dirty="0">
                <a:solidFill>
                  <a:srgbClr val="0D0D0D"/>
                </a:solidFill>
                <a:effectLst/>
                <a:highlight>
                  <a:srgbClr val="FFFFFF"/>
                </a:highlight>
                <a:latin typeface="Söhne"/>
              </a:rPr>
              <a:t>Original: "The quick brown fox jumps over the lazy dog."</a:t>
            </a:r>
          </a:p>
          <a:p>
            <a:pPr algn="l">
              <a:buFont typeface="Arial" panose="020B0604020202020204" pitchFamily="34" charset="0"/>
              <a:buChar char="•"/>
            </a:pPr>
            <a:r>
              <a:rPr lang="en-GB" b="0" i="0" dirty="0">
                <a:solidFill>
                  <a:srgbClr val="0D0D0D"/>
                </a:solidFill>
                <a:effectLst/>
                <a:highlight>
                  <a:srgbClr val="FFFFFF"/>
                </a:highlight>
                <a:latin typeface="Söhne"/>
              </a:rPr>
              <a:t>Infilling: "The [MASK] jumps over the lazy dog."</a:t>
            </a:r>
          </a:p>
          <a:p>
            <a:pPr algn="l"/>
            <a:r>
              <a:rPr lang="en-GB" b="1" i="0" dirty="0">
                <a:solidFill>
                  <a:srgbClr val="0D0D0D"/>
                </a:solidFill>
                <a:effectLst/>
                <a:highlight>
                  <a:srgbClr val="FFFFFF"/>
                </a:highlight>
                <a:latin typeface="Söhne"/>
              </a:rPr>
              <a:t>4. Sentence Permutation</a:t>
            </a:r>
          </a:p>
          <a:p>
            <a:pPr algn="l"/>
            <a:r>
              <a:rPr lang="en-GB" b="1" i="0" dirty="0">
                <a:solidFill>
                  <a:srgbClr val="0D0D0D"/>
                </a:solidFill>
                <a:effectLst/>
                <a:highlight>
                  <a:srgbClr val="FFFFFF"/>
                </a:highlight>
                <a:latin typeface="Söhne"/>
              </a:rPr>
              <a:t>Description:</a:t>
            </a:r>
            <a:r>
              <a:rPr lang="en-GB" b="0" i="0" dirty="0">
                <a:solidFill>
                  <a:srgbClr val="0D0D0D"/>
                </a:solidFill>
                <a:effectLst/>
                <a:highlight>
                  <a:srgbClr val="FFFFFF"/>
                </a:highlight>
                <a:latin typeface="Söhne"/>
              </a:rPr>
              <a:t> Shuffles the order of sentences in the input sequence.</a:t>
            </a:r>
          </a:p>
          <a:p>
            <a:pPr algn="l"/>
            <a:r>
              <a:rPr lang="en-GB" b="1" i="0" dirty="0">
                <a:solidFill>
                  <a:srgbClr val="0D0D0D"/>
                </a:solidFill>
                <a:effectLst/>
                <a:highlight>
                  <a:srgbClr val="FFFFFF"/>
                </a:highlight>
                <a:latin typeface="Söhne"/>
              </a:rPr>
              <a:t>Purpose:</a:t>
            </a:r>
            <a:r>
              <a:rPr lang="en-GB" b="0" i="0" dirty="0">
                <a:solidFill>
                  <a:srgbClr val="0D0D0D"/>
                </a:solidFill>
                <a:effectLst/>
                <a:highlight>
                  <a:srgbClr val="FFFFFF"/>
                </a:highlight>
                <a:latin typeface="Söhne"/>
              </a:rPr>
              <a:t> Helps the model understand the relationship between sentences and the overall context of the text.</a:t>
            </a:r>
          </a:p>
          <a:p>
            <a:pPr algn="l"/>
            <a:r>
              <a:rPr lang="en-GB" b="1" i="0" dirty="0">
                <a:solidFill>
                  <a:srgbClr val="0D0D0D"/>
                </a:solidFill>
                <a:effectLst/>
                <a:highlight>
                  <a:srgbClr val="FFFFFF"/>
                </a:highlight>
                <a:latin typeface="Söhne"/>
              </a:rPr>
              <a:t>Example:</a:t>
            </a:r>
            <a:endParaRPr lang="en-GB" b="0" i="0" dirty="0">
              <a:solidFill>
                <a:srgbClr val="0D0D0D"/>
              </a:solidFill>
              <a:effectLst/>
              <a:highlight>
                <a:srgbClr val="FFFFFF"/>
              </a:highlight>
              <a:latin typeface="Söhne"/>
            </a:endParaRPr>
          </a:p>
          <a:p>
            <a:pPr algn="l">
              <a:buFont typeface="Arial" panose="020B0604020202020204" pitchFamily="34" charset="0"/>
              <a:buChar char="•"/>
            </a:pPr>
            <a:r>
              <a:rPr lang="en-GB" b="0" i="0" dirty="0">
                <a:solidFill>
                  <a:srgbClr val="0D0D0D"/>
                </a:solidFill>
                <a:effectLst/>
                <a:highlight>
                  <a:srgbClr val="FFFFFF"/>
                </a:highlight>
                <a:latin typeface="Söhne"/>
              </a:rPr>
              <a:t>Original: "The quick brown fox. Jumps over the lazy dog."</a:t>
            </a:r>
          </a:p>
          <a:p>
            <a:pPr algn="l">
              <a:buFont typeface="Arial" panose="020B0604020202020204" pitchFamily="34" charset="0"/>
              <a:buChar char="•"/>
            </a:pPr>
            <a:r>
              <a:rPr lang="en-GB" b="0" i="0" dirty="0">
                <a:solidFill>
                  <a:srgbClr val="0D0D0D"/>
                </a:solidFill>
                <a:effectLst/>
                <a:highlight>
                  <a:srgbClr val="FFFFFF"/>
                </a:highlight>
                <a:latin typeface="Söhne"/>
              </a:rPr>
              <a:t>Permutation: "Jumps over the lazy dog. The quick brown fox."</a:t>
            </a:r>
          </a:p>
          <a:p>
            <a:pPr algn="l"/>
            <a:r>
              <a:rPr lang="en-GB" b="1" i="0" dirty="0">
                <a:solidFill>
                  <a:srgbClr val="0D0D0D"/>
                </a:solidFill>
                <a:effectLst/>
                <a:highlight>
                  <a:srgbClr val="FFFFFF"/>
                </a:highlight>
                <a:latin typeface="Söhne"/>
              </a:rPr>
              <a:t>Application in Denoising Autoencoder</a:t>
            </a:r>
          </a:p>
          <a:p>
            <a:pPr algn="l">
              <a:buFont typeface="Arial" panose="020B0604020202020204" pitchFamily="34" charset="0"/>
              <a:buChar char="•"/>
            </a:pPr>
            <a:r>
              <a:rPr lang="en-GB" b="0" i="0" dirty="0">
                <a:solidFill>
                  <a:srgbClr val="0D0D0D"/>
                </a:solidFill>
                <a:effectLst/>
                <a:highlight>
                  <a:srgbClr val="FFFFFF"/>
                </a:highlight>
                <a:latin typeface="Söhne"/>
              </a:rPr>
              <a:t>These techniques are used during the pre-training phase of models like BART to create a corrupted version of the input text.</a:t>
            </a:r>
          </a:p>
          <a:p>
            <a:pPr algn="l">
              <a:buFont typeface="Arial" panose="020B0604020202020204" pitchFamily="34" charset="0"/>
              <a:buChar char="•"/>
            </a:pPr>
            <a:r>
              <a:rPr lang="en-GB" b="0" i="0" dirty="0">
                <a:solidFill>
                  <a:srgbClr val="0D0D0D"/>
                </a:solidFill>
                <a:effectLst/>
                <a:highlight>
                  <a:srgbClr val="FFFFFF"/>
                </a:highlight>
                <a:latin typeface="Söhne"/>
              </a:rPr>
              <a:t>The model is then trained to reconstruct the original text, helping it learn robust representations and contextual understanding.</a:t>
            </a:r>
          </a:p>
          <a:p>
            <a:endParaRPr lang="en-US" dirty="0"/>
          </a:p>
        </p:txBody>
      </p:sp>
      <p:sp>
        <p:nvSpPr>
          <p:cNvPr id="4" name="Slide Number Placeholder 3"/>
          <p:cNvSpPr>
            <a:spLocks noGrp="1"/>
          </p:cNvSpPr>
          <p:nvPr>
            <p:ph type="sldNum" sz="quarter" idx="5"/>
          </p:nvPr>
        </p:nvSpPr>
        <p:spPr/>
        <p:txBody>
          <a:bodyPr/>
          <a:lstStyle/>
          <a:p>
            <a:fld id="{EDCEF5EF-A92D-4049-82B0-5AB8757CB4EC}" type="slidenum">
              <a:rPr lang="en-US" smtClean="0"/>
              <a:t>9</a:t>
            </a:fld>
            <a:endParaRPr lang="en-US"/>
          </a:p>
        </p:txBody>
      </p:sp>
    </p:spTree>
    <p:extLst>
      <p:ext uri="{BB962C8B-B14F-4D97-AF65-F5344CB8AC3E}">
        <p14:creationId xmlns:p14="http://schemas.microsoft.com/office/powerpoint/2010/main" val="285624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solidFill>
                  <a:srgbClr val="0D0D0D"/>
                </a:solidFill>
                <a:effectLst/>
                <a:highlight>
                  <a:srgbClr val="FFFFFF"/>
                </a:highlight>
                <a:latin typeface="Segoe UI" panose="020B0502040204020203" pitchFamily="34" charset="0"/>
                <a:ea typeface="Aptos" panose="020B0004020202020204" pitchFamily="34" charset="0"/>
                <a:cs typeface="Arial" panose="020B0604020202020204" pitchFamily="34" charset="0"/>
              </a:rPr>
              <a:t>We have adopted zero-shot text classification predominantly for its application in sentiment analysis. This approach enables us to analyze text data without the need for pre-defined categories, allowing for a more flexible and efficient sentiment analysis process. By focusing on sentiment analysis, we aim to leverage the efficiency of zero-shot text classification to gain deeper insights into customer perceptions, identify emerging trends, and drive proactive actions to optimize customer satisfaction and brand reputation. </a:t>
            </a:r>
            <a:endParaRPr lang="en-IN" sz="12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DCEF5EF-A92D-4049-82B0-5AB8757CB4EC}" type="slidenum">
              <a:rPr lang="en-US" smtClean="0"/>
              <a:t>33</a:t>
            </a:fld>
            <a:endParaRPr lang="en-US"/>
          </a:p>
        </p:txBody>
      </p:sp>
    </p:spTree>
    <p:extLst>
      <p:ext uri="{BB962C8B-B14F-4D97-AF65-F5344CB8AC3E}">
        <p14:creationId xmlns:p14="http://schemas.microsoft.com/office/powerpoint/2010/main" val="171848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Department</a:t>
            </a:r>
            <a:r>
              <a:rPr spc="55" dirty="0"/>
              <a:t> </a:t>
            </a:r>
            <a:r>
              <a:rPr spc="-20" dirty="0"/>
              <a:t>of</a:t>
            </a:r>
            <a:r>
              <a:rPr spc="60" dirty="0"/>
              <a:t> </a:t>
            </a:r>
            <a:r>
              <a:rPr spc="-15" dirty="0"/>
              <a:t>Information</a:t>
            </a:r>
            <a:r>
              <a:rPr spc="55" dirty="0"/>
              <a:t> </a:t>
            </a:r>
            <a:r>
              <a:rPr spc="-30" dirty="0"/>
              <a:t>and</a:t>
            </a:r>
            <a:r>
              <a:rPr spc="60" dirty="0"/>
              <a:t> </a:t>
            </a:r>
            <a:r>
              <a:rPr spc="-25" dirty="0"/>
              <a:t>Communication</a:t>
            </a:r>
            <a:r>
              <a:rPr spc="55" dirty="0"/>
              <a:t> </a:t>
            </a:r>
            <a:r>
              <a:rPr spc="-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5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Department</a:t>
            </a:r>
            <a:r>
              <a:rPr spc="55" dirty="0"/>
              <a:t> </a:t>
            </a:r>
            <a:r>
              <a:rPr spc="-20" dirty="0"/>
              <a:t>of</a:t>
            </a:r>
            <a:r>
              <a:rPr spc="60" dirty="0"/>
              <a:t> </a:t>
            </a:r>
            <a:r>
              <a:rPr spc="-15" dirty="0"/>
              <a:t>Information</a:t>
            </a:r>
            <a:r>
              <a:rPr spc="55" dirty="0"/>
              <a:t> </a:t>
            </a:r>
            <a:r>
              <a:rPr spc="-30" dirty="0"/>
              <a:t>and</a:t>
            </a:r>
            <a:r>
              <a:rPr spc="60" dirty="0"/>
              <a:t> </a:t>
            </a:r>
            <a:r>
              <a:rPr spc="-25" dirty="0"/>
              <a:t>Communication</a:t>
            </a:r>
            <a:r>
              <a:rPr spc="55" dirty="0"/>
              <a:t> </a:t>
            </a:r>
            <a:r>
              <a:rPr spc="-30" dirty="0"/>
              <a:t>Technology</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50" b="1" i="0">
                <a:solidFill>
                  <a:schemeClr val="tx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Department</a:t>
            </a:r>
            <a:r>
              <a:rPr spc="55" dirty="0"/>
              <a:t> </a:t>
            </a:r>
            <a:r>
              <a:rPr spc="-20" dirty="0"/>
              <a:t>of</a:t>
            </a:r>
            <a:r>
              <a:rPr spc="60" dirty="0"/>
              <a:t> </a:t>
            </a:r>
            <a:r>
              <a:rPr spc="-15" dirty="0"/>
              <a:t>Information</a:t>
            </a:r>
            <a:r>
              <a:rPr spc="55" dirty="0"/>
              <a:t> </a:t>
            </a:r>
            <a:r>
              <a:rPr spc="-30" dirty="0"/>
              <a:t>and</a:t>
            </a:r>
            <a:r>
              <a:rPr spc="60" dirty="0"/>
              <a:t> </a:t>
            </a:r>
            <a:r>
              <a:rPr spc="-25" dirty="0"/>
              <a:t>Communication</a:t>
            </a:r>
            <a:r>
              <a:rPr spc="55" dirty="0"/>
              <a:t> </a:t>
            </a:r>
            <a:r>
              <a:rPr spc="-30" dirty="0"/>
              <a:t>Technology</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252798" y="2856039"/>
            <a:ext cx="300645" cy="359956"/>
          </a:xfrm>
          <a:prstGeom prst="rect">
            <a:avLst/>
          </a:prstGeom>
        </p:spPr>
      </p:pic>
      <p:sp>
        <p:nvSpPr>
          <p:cNvPr id="17" name="bg object 17"/>
          <p:cNvSpPr/>
          <p:nvPr/>
        </p:nvSpPr>
        <p:spPr>
          <a:xfrm>
            <a:off x="0" y="0"/>
            <a:ext cx="4608195" cy="50800"/>
          </a:xfrm>
          <a:custGeom>
            <a:avLst/>
            <a:gdLst/>
            <a:ahLst/>
            <a:cxnLst/>
            <a:rect l="l" t="t" r="r" b="b"/>
            <a:pathLst>
              <a:path w="4608195" h="50800">
                <a:moveTo>
                  <a:pt x="4608060" y="0"/>
                </a:moveTo>
                <a:lnTo>
                  <a:pt x="0" y="0"/>
                </a:lnTo>
                <a:lnTo>
                  <a:pt x="0" y="50610"/>
                </a:lnTo>
                <a:lnTo>
                  <a:pt x="4608060" y="50610"/>
                </a:lnTo>
                <a:lnTo>
                  <a:pt x="4608060" y="0"/>
                </a:lnTo>
                <a:close/>
              </a:path>
            </a:pathLst>
          </a:custGeom>
          <a:solidFill>
            <a:srgbClr val="000000"/>
          </a:solidFill>
        </p:spPr>
        <p:txBody>
          <a:bodyPr wrap="square" lIns="0" tIns="0" rIns="0" bIns="0" rtlCol="0"/>
          <a:lstStyle/>
          <a:p>
            <a:endParaRPr/>
          </a:p>
        </p:txBody>
      </p:sp>
      <p:sp>
        <p:nvSpPr>
          <p:cNvPr id="18" name="bg object 18"/>
          <p:cNvSpPr/>
          <p:nvPr/>
        </p:nvSpPr>
        <p:spPr>
          <a:xfrm>
            <a:off x="309193" y="1248828"/>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E9E9F2"/>
          </a:solidFill>
        </p:spPr>
        <p:txBody>
          <a:bodyPr wrap="square" lIns="0" tIns="0" rIns="0" bIns="0" rtlCol="0"/>
          <a:lstStyle/>
          <a:p>
            <a:endParaRPr/>
          </a:p>
        </p:txBody>
      </p:sp>
      <p:sp>
        <p:nvSpPr>
          <p:cNvPr id="19" name="bg object 19"/>
          <p:cNvSpPr/>
          <p:nvPr/>
        </p:nvSpPr>
        <p:spPr>
          <a:xfrm>
            <a:off x="359994" y="1312092"/>
            <a:ext cx="3989704" cy="284480"/>
          </a:xfrm>
          <a:custGeom>
            <a:avLst/>
            <a:gdLst/>
            <a:ahLst/>
            <a:cxnLst/>
            <a:rect l="l" t="t" r="r" b="b"/>
            <a:pathLst>
              <a:path w="3989704" h="284480">
                <a:moveTo>
                  <a:pt x="3989652" y="0"/>
                </a:moveTo>
                <a:lnTo>
                  <a:pt x="0" y="0"/>
                </a:lnTo>
                <a:lnTo>
                  <a:pt x="0" y="283930"/>
                </a:lnTo>
                <a:lnTo>
                  <a:pt x="3989652" y="283930"/>
                </a:lnTo>
                <a:lnTo>
                  <a:pt x="3989652" y="0"/>
                </a:lnTo>
                <a:close/>
              </a:path>
            </a:pathLst>
          </a:custGeom>
          <a:solidFill>
            <a:srgbClr val="000000"/>
          </a:solidFill>
        </p:spPr>
        <p:txBody>
          <a:bodyPr wrap="square" lIns="0" tIns="0" rIns="0" bIns="0" rtlCol="0"/>
          <a:lstStyle/>
          <a:p>
            <a:endParaRPr/>
          </a:p>
        </p:txBody>
      </p:sp>
      <p:sp>
        <p:nvSpPr>
          <p:cNvPr id="20" name="bg object 20"/>
          <p:cNvSpPr/>
          <p:nvPr/>
        </p:nvSpPr>
        <p:spPr>
          <a:xfrm>
            <a:off x="309193" y="1293255"/>
            <a:ext cx="3989704" cy="252095"/>
          </a:xfrm>
          <a:custGeom>
            <a:avLst/>
            <a:gdLst/>
            <a:ahLst/>
            <a:cxnLst/>
            <a:rect l="l" t="t" r="r" b="b"/>
            <a:pathLst>
              <a:path w="3989704" h="252094">
                <a:moveTo>
                  <a:pt x="3989652" y="0"/>
                </a:moveTo>
                <a:lnTo>
                  <a:pt x="0" y="0"/>
                </a:lnTo>
                <a:lnTo>
                  <a:pt x="0" y="201165"/>
                </a:lnTo>
                <a:lnTo>
                  <a:pt x="4008" y="220890"/>
                </a:lnTo>
                <a:lnTo>
                  <a:pt x="14922" y="237043"/>
                </a:lnTo>
                <a:lnTo>
                  <a:pt x="31075" y="247957"/>
                </a:lnTo>
                <a:lnTo>
                  <a:pt x="50800" y="251966"/>
                </a:lnTo>
                <a:lnTo>
                  <a:pt x="3938852" y="251966"/>
                </a:lnTo>
                <a:lnTo>
                  <a:pt x="3958576" y="247957"/>
                </a:lnTo>
                <a:lnTo>
                  <a:pt x="3974729" y="237043"/>
                </a:lnTo>
                <a:lnTo>
                  <a:pt x="3985644" y="220890"/>
                </a:lnTo>
                <a:lnTo>
                  <a:pt x="3989652" y="201165"/>
                </a:lnTo>
                <a:lnTo>
                  <a:pt x="3989652" y="0"/>
                </a:lnTo>
                <a:close/>
              </a:path>
            </a:pathLst>
          </a:custGeom>
          <a:solidFill>
            <a:srgbClr val="E9E9F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5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Department</a:t>
            </a:r>
            <a:r>
              <a:rPr spc="55" dirty="0"/>
              <a:t> </a:t>
            </a:r>
            <a:r>
              <a:rPr spc="-20" dirty="0"/>
              <a:t>of</a:t>
            </a:r>
            <a:r>
              <a:rPr spc="60" dirty="0"/>
              <a:t> </a:t>
            </a:r>
            <a:r>
              <a:rPr spc="-15" dirty="0"/>
              <a:t>Information</a:t>
            </a:r>
            <a:r>
              <a:rPr spc="55" dirty="0"/>
              <a:t> </a:t>
            </a:r>
            <a:r>
              <a:rPr spc="-30" dirty="0"/>
              <a:t>and</a:t>
            </a:r>
            <a:r>
              <a:rPr spc="60" dirty="0"/>
              <a:t> </a:t>
            </a:r>
            <a:r>
              <a:rPr spc="-25" dirty="0"/>
              <a:t>Communication</a:t>
            </a:r>
            <a:r>
              <a:rPr spc="55" dirty="0"/>
              <a:t> </a:t>
            </a:r>
            <a:r>
              <a:rPr spc="-30" dirty="0"/>
              <a:t>Technology</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252798" y="2856039"/>
            <a:ext cx="300645" cy="359956"/>
          </a:xfrm>
          <a:prstGeom prst="rect">
            <a:avLst/>
          </a:prstGeom>
        </p:spPr>
      </p:pic>
      <p:pic>
        <p:nvPicPr>
          <p:cNvPr id="17" name="bg object 17"/>
          <p:cNvPicPr/>
          <p:nvPr/>
        </p:nvPicPr>
        <p:blipFill>
          <a:blip r:embed="rId3" cstate="print"/>
          <a:stretch>
            <a:fillRect/>
          </a:stretch>
        </p:blipFill>
        <p:spPr>
          <a:xfrm>
            <a:off x="0" y="0"/>
            <a:ext cx="4608060" cy="311253"/>
          </a:xfrm>
          <a:prstGeom prst="rect">
            <a:avLst/>
          </a:prstGeom>
        </p:spPr>
      </p:pic>
      <p:sp>
        <p:nvSpPr>
          <p:cNvPr id="2" name="Holder 2"/>
          <p:cNvSpPr>
            <a:spLocks noGrp="1"/>
          </p:cNvSpPr>
          <p:nvPr>
            <p:ph type="ftr" sz="quarter" idx="5"/>
          </p:nvPr>
        </p:nvSpPr>
        <p:spPr/>
        <p:txBody>
          <a:bodyPr lIns="0" tIns="0" rIns="0" bIns="0"/>
          <a:lstStyle>
            <a:lvl1pPr>
              <a:defRPr sz="600" b="1" i="0">
                <a:solidFill>
                  <a:schemeClr val="bg1"/>
                </a:solidFill>
                <a:latin typeface="Arial"/>
                <a:cs typeface="Arial"/>
              </a:defRPr>
            </a:lvl1pPr>
          </a:lstStyle>
          <a:p>
            <a:pPr marL="12700">
              <a:lnSpc>
                <a:spcPts val="685"/>
              </a:lnSpc>
            </a:pPr>
            <a:r>
              <a:rPr spc="-10" dirty="0"/>
              <a:t>Department</a:t>
            </a:r>
            <a:r>
              <a:rPr spc="55" dirty="0"/>
              <a:t> </a:t>
            </a:r>
            <a:r>
              <a:rPr spc="-20" dirty="0"/>
              <a:t>of</a:t>
            </a:r>
            <a:r>
              <a:rPr spc="60" dirty="0"/>
              <a:t> </a:t>
            </a:r>
            <a:r>
              <a:rPr spc="-15" dirty="0"/>
              <a:t>Information</a:t>
            </a:r>
            <a:r>
              <a:rPr spc="55" dirty="0"/>
              <a:t> </a:t>
            </a:r>
            <a:r>
              <a:rPr spc="-30" dirty="0"/>
              <a:t>and</a:t>
            </a:r>
            <a:r>
              <a:rPr spc="60" dirty="0"/>
              <a:t> </a:t>
            </a:r>
            <a:r>
              <a:rPr spc="-25" dirty="0"/>
              <a:t>Communication</a:t>
            </a:r>
            <a:r>
              <a:rPr spc="55" dirty="0"/>
              <a:t> </a:t>
            </a:r>
            <a:r>
              <a:rPr spc="-30" dirty="0"/>
              <a:t>Technology</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252798" y="2856039"/>
            <a:ext cx="300645" cy="359956"/>
          </a:xfrm>
          <a:prstGeom prst="rect">
            <a:avLst/>
          </a:prstGeom>
        </p:spPr>
      </p:pic>
      <p:sp>
        <p:nvSpPr>
          <p:cNvPr id="2" name="Holder 2"/>
          <p:cNvSpPr>
            <a:spLocks noGrp="1"/>
          </p:cNvSpPr>
          <p:nvPr>
            <p:ph type="title"/>
          </p:nvPr>
        </p:nvSpPr>
        <p:spPr>
          <a:xfrm>
            <a:off x="1631251" y="1225683"/>
            <a:ext cx="1347596" cy="340359"/>
          </a:xfrm>
          <a:prstGeom prst="rect">
            <a:avLst/>
          </a:prstGeom>
        </p:spPr>
        <p:txBody>
          <a:bodyPr wrap="square" lIns="0" tIns="0" rIns="0" bIns="0">
            <a:spAutoFit/>
          </a:bodyPr>
          <a:lstStyle>
            <a:lvl1pPr>
              <a:defRPr sz="2050" b="1" i="0">
                <a:solidFill>
                  <a:schemeClr val="tx1"/>
                </a:solidFill>
                <a:latin typeface="Arial"/>
                <a:cs typeface="Arial"/>
              </a:defRPr>
            </a:lvl1pPr>
          </a:lstStyle>
          <a:p>
            <a:endParaRPr/>
          </a:p>
        </p:txBody>
      </p:sp>
      <p:sp>
        <p:nvSpPr>
          <p:cNvPr id="3" name="Holder 3"/>
          <p:cNvSpPr>
            <a:spLocks noGrp="1"/>
          </p:cNvSpPr>
          <p:nvPr>
            <p:ph type="body" idx="1"/>
          </p:nvPr>
        </p:nvSpPr>
        <p:spPr>
          <a:xfrm>
            <a:off x="624395" y="633384"/>
            <a:ext cx="3361308" cy="21259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5300" y="3344944"/>
            <a:ext cx="2109470" cy="104139"/>
          </a:xfrm>
          <a:prstGeom prst="rect">
            <a:avLst/>
          </a:prstGeom>
        </p:spPr>
        <p:txBody>
          <a:bodyPr wrap="square" lIns="0" tIns="0" rIns="0" bIns="0">
            <a:spAutoFit/>
          </a:bodyPr>
          <a:lstStyle>
            <a:lvl1pPr>
              <a:defRPr sz="600" b="1" i="0">
                <a:solidFill>
                  <a:schemeClr val="bg1"/>
                </a:solidFill>
                <a:latin typeface="Arial"/>
                <a:cs typeface="Arial"/>
              </a:defRPr>
            </a:lvl1pPr>
          </a:lstStyle>
          <a:p>
            <a:pPr marL="12700">
              <a:lnSpc>
                <a:spcPts val="685"/>
              </a:lnSpc>
            </a:pPr>
            <a:r>
              <a:rPr spc="-10" dirty="0"/>
              <a:t>Department</a:t>
            </a:r>
            <a:r>
              <a:rPr spc="55" dirty="0"/>
              <a:t> </a:t>
            </a:r>
            <a:r>
              <a:rPr spc="-20" dirty="0"/>
              <a:t>of</a:t>
            </a:r>
            <a:r>
              <a:rPr spc="60" dirty="0"/>
              <a:t> </a:t>
            </a:r>
            <a:r>
              <a:rPr spc="-15" dirty="0"/>
              <a:t>Information</a:t>
            </a:r>
            <a:r>
              <a:rPr spc="55" dirty="0"/>
              <a:t> </a:t>
            </a:r>
            <a:r>
              <a:rPr spc="-30" dirty="0"/>
              <a:t>and</a:t>
            </a:r>
            <a:r>
              <a:rPr spc="60" dirty="0"/>
              <a:t> </a:t>
            </a:r>
            <a:r>
              <a:rPr spc="-25" dirty="0"/>
              <a:t>Communication</a:t>
            </a:r>
            <a:r>
              <a:rPr spc="55" dirty="0"/>
              <a:t> </a:t>
            </a:r>
            <a:r>
              <a:rPr spc="-30" dirty="0"/>
              <a:t>Technology</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8/3/2025</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50800"/>
          </a:xfrm>
          <a:custGeom>
            <a:avLst/>
            <a:gdLst/>
            <a:ahLst/>
            <a:cxnLst/>
            <a:rect l="l" t="t" r="r" b="b"/>
            <a:pathLst>
              <a:path w="4608195" h="50800">
                <a:moveTo>
                  <a:pt x="4608060" y="0"/>
                </a:moveTo>
                <a:lnTo>
                  <a:pt x="0" y="0"/>
                </a:lnTo>
                <a:lnTo>
                  <a:pt x="0" y="50610"/>
                </a:lnTo>
                <a:lnTo>
                  <a:pt x="4608060" y="50610"/>
                </a:lnTo>
                <a:lnTo>
                  <a:pt x="4608060" y="0"/>
                </a:lnTo>
                <a:close/>
              </a:path>
            </a:pathLst>
          </a:custGeom>
          <a:solidFill>
            <a:srgbClr val="000000"/>
          </a:solidFill>
        </p:spPr>
        <p:txBody>
          <a:bodyPr wrap="square" lIns="0" tIns="0" rIns="0" bIns="0" rtlCol="0"/>
          <a:lstStyle/>
          <a:p>
            <a:endParaRPr/>
          </a:p>
        </p:txBody>
      </p:sp>
      <p:grpSp>
        <p:nvGrpSpPr>
          <p:cNvPr id="3" name="object 3"/>
          <p:cNvGrpSpPr/>
          <p:nvPr/>
        </p:nvGrpSpPr>
        <p:grpSpPr>
          <a:xfrm>
            <a:off x="283500" y="303968"/>
            <a:ext cx="4155149" cy="435807"/>
            <a:chOff x="309193" y="532294"/>
            <a:chExt cx="4040504" cy="300355"/>
          </a:xfrm>
        </p:grpSpPr>
        <p:sp>
          <p:nvSpPr>
            <p:cNvPr id="4" name="object 4"/>
            <p:cNvSpPr/>
            <p:nvPr/>
          </p:nvSpPr>
          <p:spPr>
            <a:xfrm>
              <a:off x="309193" y="532294"/>
              <a:ext cx="3989704" cy="82550"/>
            </a:xfrm>
            <a:custGeom>
              <a:avLst/>
              <a:gdLst/>
              <a:ahLst/>
              <a:cxnLst/>
              <a:rect l="l" t="t" r="r" b="b"/>
              <a:pathLst>
                <a:path w="3989704" h="82550">
                  <a:moveTo>
                    <a:pt x="3938852" y="0"/>
                  </a:moveTo>
                  <a:lnTo>
                    <a:pt x="50800" y="0"/>
                  </a:lnTo>
                  <a:lnTo>
                    <a:pt x="31075" y="4008"/>
                  </a:lnTo>
                  <a:lnTo>
                    <a:pt x="14922" y="14922"/>
                  </a:lnTo>
                  <a:lnTo>
                    <a:pt x="4008" y="31075"/>
                  </a:lnTo>
                  <a:lnTo>
                    <a:pt x="0" y="50800"/>
                  </a:lnTo>
                  <a:lnTo>
                    <a:pt x="0" y="82384"/>
                  </a:lnTo>
                  <a:lnTo>
                    <a:pt x="3989652" y="82384"/>
                  </a:lnTo>
                  <a:lnTo>
                    <a:pt x="3989652" y="50800"/>
                  </a:lnTo>
                  <a:lnTo>
                    <a:pt x="3985644" y="31075"/>
                  </a:lnTo>
                  <a:lnTo>
                    <a:pt x="3974729" y="14922"/>
                  </a:lnTo>
                  <a:lnTo>
                    <a:pt x="3958576" y="4008"/>
                  </a:lnTo>
                  <a:lnTo>
                    <a:pt x="3938852" y="0"/>
                  </a:lnTo>
                  <a:close/>
                </a:path>
              </a:pathLst>
            </a:custGeom>
            <a:solidFill>
              <a:srgbClr val="E9E9F2"/>
            </a:solidFill>
          </p:spPr>
          <p:txBody>
            <a:bodyPr wrap="square" lIns="0" tIns="0" rIns="0" bIns="0" rtlCol="0"/>
            <a:lstStyle/>
            <a:p>
              <a:endParaRPr/>
            </a:p>
          </p:txBody>
        </p:sp>
        <p:sp>
          <p:nvSpPr>
            <p:cNvPr id="5" name="object 5"/>
            <p:cNvSpPr/>
            <p:nvPr/>
          </p:nvSpPr>
          <p:spPr>
            <a:xfrm>
              <a:off x="359994" y="595561"/>
              <a:ext cx="3989704" cy="236854"/>
            </a:xfrm>
            <a:custGeom>
              <a:avLst/>
              <a:gdLst/>
              <a:ahLst/>
              <a:cxnLst/>
              <a:rect l="l" t="t" r="r" b="b"/>
              <a:pathLst>
                <a:path w="3989704" h="236855">
                  <a:moveTo>
                    <a:pt x="3989652" y="0"/>
                  </a:moveTo>
                  <a:lnTo>
                    <a:pt x="0" y="0"/>
                  </a:lnTo>
                  <a:lnTo>
                    <a:pt x="0" y="236658"/>
                  </a:lnTo>
                  <a:lnTo>
                    <a:pt x="3989652" y="236658"/>
                  </a:lnTo>
                  <a:lnTo>
                    <a:pt x="3989652" y="0"/>
                  </a:lnTo>
                  <a:close/>
                </a:path>
              </a:pathLst>
            </a:custGeom>
            <a:solidFill>
              <a:srgbClr val="000000"/>
            </a:solidFill>
          </p:spPr>
          <p:txBody>
            <a:bodyPr wrap="square" lIns="0" tIns="0" rIns="0" bIns="0" rtlCol="0"/>
            <a:lstStyle/>
            <a:p>
              <a:endParaRPr/>
            </a:p>
          </p:txBody>
        </p:sp>
        <p:sp>
          <p:nvSpPr>
            <p:cNvPr id="6" name="object 6"/>
            <p:cNvSpPr/>
            <p:nvPr/>
          </p:nvSpPr>
          <p:spPr>
            <a:xfrm>
              <a:off x="309193" y="576724"/>
              <a:ext cx="3989704" cy="205104"/>
            </a:xfrm>
            <a:custGeom>
              <a:avLst/>
              <a:gdLst/>
              <a:ahLst/>
              <a:cxnLst/>
              <a:rect l="l" t="t" r="r" b="b"/>
              <a:pathLst>
                <a:path w="3989704" h="205104">
                  <a:moveTo>
                    <a:pt x="3989652" y="0"/>
                  </a:moveTo>
                  <a:lnTo>
                    <a:pt x="0" y="0"/>
                  </a:lnTo>
                  <a:lnTo>
                    <a:pt x="0" y="153893"/>
                  </a:lnTo>
                  <a:lnTo>
                    <a:pt x="4008" y="173618"/>
                  </a:lnTo>
                  <a:lnTo>
                    <a:pt x="14922" y="189771"/>
                  </a:lnTo>
                  <a:lnTo>
                    <a:pt x="31075" y="200685"/>
                  </a:lnTo>
                  <a:lnTo>
                    <a:pt x="50800" y="204694"/>
                  </a:lnTo>
                  <a:lnTo>
                    <a:pt x="3938852" y="204694"/>
                  </a:lnTo>
                  <a:lnTo>
                    <a:pt x="3958576" y="200685"/>
                  </a:lnTo>
                  <a:lnTo>
                    <a:pt x="3974729" y="189771"/>
                  </a:lnTo>
                  <a:lnTo>
                    <a:pt x="3985644" y="173618"/>
                  </a:lnTo>
                  <a:lnTo>
                    <a:pt x="3989652" y="153893"/>
                  </a:lnTo>
                  <a:lnTo>
                    <a:pt x="3989652" y="0"/>
                  </a:lnTo>
                  <a:close/>
                </a:path>
              </a:pathLst>
            </a:custGeom>
            <a:solidFill>
              <a:srgbClr val="E9E9F2"/>
            </a:solidFill>
          </p:spPr>
          <p:txBody>
            <a:bodyPr wrap="square" lIns="0" tIns="0" rIns="0" bIns="0" rtlCol="0"/>
            <a:lstStyle/>
            <a:p>
              <a:endParaRPr/>
            </a:p>
          </p:txBody>
        </p:sp>
      </p:grpSp>
      <p:sp>
        <p:nvSpPr>
          <p:cNvPr id="7" name="object 7"/>
          <p:cNvSpPr txBox="1">
            <a:spLocks noGrp="1"/>
          </p:cNvSpPr>
          <p:nvPr>
            <p:ph type="title"/>
          </p:nvPr>
        </p:nvSpPr>
        <p:spPr>
          <a:xfrm>
            <a:off x="620843" y="300004"/>
            <a:ext cx="3532705" cy="350737"/>
          </a:xfrm>
          <a:prstGeom prst="rect">
            <a:avLst/>
          </a:prstGeom>
        </p:spPr>
        <p:txBody>
          <a:bodyPr vert="horz" wrap="square" lIns="0" tIns="12065" rIns="0" bIns="0" rtlCol="0">
            <a:spAutoFit/>
          </a:bodyPr>
          <a:lstStyle/>
          <a:p>
            <a:pPr marL="12700" algn="ctr">
              <a:lnSpc>
                <a:spcPct val="100000"/>
              </a:lnSpc>
              <a:spcBef>
                <a:spcPts val="95"/>
              </a:spcBef>
            </a:pPr>
            <a:r>
              <a:rPr lang="en-US" sz="1100" spc="20" dirty="0"/>
              <a:t>Unveiling the Untapped Potential of Zero-shot Text Classification</a:t>
            </a:r>
            <a:endParaRPr sz="1100" dirty="0"/>
          </a:p>
        </p:txBody>
      </p:sp>
      <p:sp>
        <p:nvSpPr>
          <p:cNvPr id="8" name="object 8"/>
          <p:cNvSpPr txBox="1"/>
          <p:nvPr/>
        </p:nvSpPr>
        <p:spPr>
          <a:xfrm>
            <a:off x="818183" y="625846"/>
            <a:ext cx="3124200" cy="1600182"/>
          </a:xfrm>
          <a:prstGeom prst="rect">
            <a:avLst/>
          </a:prstGeom>
        </p:spPr>
        <p:txBody>
          <a:bodyPr vert="horz" wrap="square" lIns="0" tIns="88900" rIns="0" bIns="0" rtlCol="0">
            <a:spAutoFit/>
          </a:bodyPr>
          <a:lstStyle/>
          <a:p>
            <a:pPr algn="ctr">
              <a:lnSpc>
                <a:spcPct val="100000"/>
              </a:lnSpc>
              <a:spcBef>
                <a:spcPts val="700"/>
              </a:spcBef>
            </a:pPr>
            <a:endParaRPr lang="en-US" sz="1100" i="1" spc="-25" dirty="0">
              <a:latin typeface="Arial"/>
              <a:cs typeface="Arial"/>
            </a:endParaRPr>
          </a:p>
          <a:p>
            <a:pPr algn="ctr">
              <a:lnSpc>
                <a:spcPct val="100000"/>
              </a:lnSpc>
              <a:spcBef>
                <a:spcPts val="700"/>
              </a:spcBef>
            </a:pPr>
            <a:r>
              <a:rPr sz="1100" i="1" spc="-25" dirty="0">
                <a:latin typeface="Arial"/>
                <a:cs typeface="Arial"/>
              </a:rPr>
              <a:t>Project</a:t>
            </a:r>
            <a:r>
              <a:rPr sz="1100" i="1" spc="25" dirty="0">
                <a:latin typeface="Arial"/>
                <a:cs typeface="Arial"/>
              </a:rPr>
              <a:t> </a:t>
            </a:r>
            <a:r>
              <a:rPr sz="1100" i="1" spc="-70" dirty="0">
                <a:latin typeface="Arial"/>
                <a:cs typeface="Arial"/>
              </a:rPr>
              <a:t>Progress</a:t>
            </a:r>
            <a:r>
              <a:rPr sz="1100" i="1" spc="30" dirty="0">
                <a:latin typeface="Arial"/>
                <a:cs typeface="Arial"/>
              </a:rPr>
              <a:t> </a:t>
            </a:r>
            <a:r>
              <a:rPr sz="1100" i="1" spc="-40" dirty="0">
                <a:latin typeface="Arial"/>
                <a:cs typeface="Arial"/>
              </a:rPr>
              <a:t>Presentation</a:t>
            </a:r>
            <a:endParaRPr lang="en-US" sz="800" b="1" spc="-15" dirty="0">
              <a:latin typeface="Arial"/>
              <a:cs typeface="Arial"/>
            </a:endParaRPr>
          </a:p>
          <a:p>
            <a:pPr marL="635" algn="ctr">
              <a:lnSpc>
                <a:spcPct val="100000"/>
              </a:lnSpc>
              <a:spcBef>
                <a:spcPts val="605"/>
              </a:spcBef>
            </a:pPr>
            <a:endParaRPr lang="en-US" sz="800" b="1" spc="-15" dirty="0">
              <a:latin typeface="Arial"/>
              <a:cs typeface="Arial"/>
            </a:endParaRPr>
          </a:p>
          <a:p>
            <a:pPr marL="635" algn="ctr">
              <a:lnSpc>
                <a:spcPct val="100000"/>
              </a:lnSpc>
              <a:spcBef>
                <a:spcPts val="605"/>
              </a:spcBef>
            </a:pPr>
            <a:r>
              <a:rPr lang="en-US" sz="800" b="1" spc="-15" dirty="0">
                <a:latin typeface="Arial"/>
                <a:cs typeface="Arial"/>
              </a:rPr>
              <a:t>SUSHANT RAJ – 200953062</a:t>
            </a:r>
          </a:p>
          <a:p>
            <a:pPr marL="271780" marR="262890" algn="ctr">
              <a:lnSpc>
                <a:spcPct val="102600"/>
              </a:lnSpc>
            </a:pPr>
            <a:endParaRPr lang="en-US" sz="800" dirty="0">
              <a:latin typeface="Arial"/>
              <a:cs typeface="Arial"/>
            </a:endParaRPr>
          </a:p>
          <a:p>
            <a:pPr marL="271780" marR="262890" algn="ctr">
              <a:lnSpc>
                <a:spcPct val="102600"/>
              </a:lnSpc>
            </a:pPr>
            <a:r>
              <a:rPr lang="en-US" sz="800" spc="-25" dirty="0">
                <a:latin typeface="Tahoma"/>
                <a:cs typeface="Tahoma"/>
              </a:rPr>
              <a:t>Computer and Communication Engineering</a:t>
            </a:r>
            <a:endParaRPr lang="en-US" sz="800" dirty="0">
              <a:latin typeface="Tahoma"/>
              <a:cs typeface="Tahoma"/>
            </a:endParaRPr>
          </a:p>
          <a:p>
            <a:pPr marR="22225" algn="ctr">
              <a:lnSpc>
                <a:spcPct val="100000"/>
              </a:lnSpc>
              <a:spcBef>
                <a:spcPts val="690"/>
              </a:spcBef>
            </a:pPr>
            <a:r>
              <a:rPr lang="en-US" sz="1100" dirty="0">
                <a:latin typeface="Tahoma"/>
                <a:cs typeface="Tahoma"/>
              </a:rPr>
              <a:t>                                                                                       </a:t>
            </a:r>
            <a:r>
              <a:rPr sz="1100" i="1" spc="-55" dirty="0">
                <a:latin typeface="Arial"/>
                <a:cs typeface="Arial"/>
              </a:rPr>
              <a:t>Under</a:t>
            </a:r>
            <a:r>
              <a:rPr sz="1100" i="1" spc="40" dirty="0">
                <a:latin typeface="Arial"/>
                <a:cs typeface="Arial"/>
              </a:rPr>
              <a:t> </a:t>
            </a:r>
            <a:r>
              <a:rPr sz="1100" i="1" spc="-30" dirty="0">
                <a:latin typeface="Arial"/>
                <a:cs typeface="Arial"/>
              </a:rPr>
              <a:t>the</a:t>
            </a:r>
            <a:r>
              <a:rPr sz="1100" i="1" spc="40" dirty="0">
                <a:latin typeface="Arial"/>
                <a:cs typeface="Arial"/>
              </a:rPr>
              <a:t> </a:t>
            </a:r>
            <a:r>
              <a:rPr sz="1100" i="1" spc="-65" dirty="0">
                <a:latin typeface="Arial"/>
                <a:cs typeface="Arial"/>
              </a:rPr>
              <a:t>guidance</a:t>
            </a:r>
            <a:r>
              <a:rPr sz="1100" i="1" spc="45" dirty="0">
                <a:latin typeface="Arial"/>
                <a:cs typeface="Arial"/>
              </a:rPr>
              <a:t> </a:t>
            </a:r>
            <a:r>
              <a:rPr sz="1100" i="1" spc="-20" dirty="0">
                <a:latin typeface="Arial"/>
                <a:cs typeface="Arial"/>
              </a:rPr>
              <a:t>of</a:t>
            </a:r>
            <a:endParaRPr sz="1100" dirty="0">
              <a:latin typeface="Arial"/>
              <a:cs typeface="Arial"/>
            </a:endParaRPr>
          </a:p>
        </p:txBody>
      </p:sp>
      <p:sp>
        <p:nvSpPr>
          <p:cNvPr id="9" name="object 9"/>
          <p:cNvSpPr txBox="1"/>
          <p:nvPr/>
        </p:nvSpPr>
        <p:spPr>
          <a:xfrm>
            <a:off x="1211833" y="2138688"/>
            <a:ext cx="2234642" cy="875753"/>
          </a:xfrm>
          <a:prstGeom prst="rect">
            <a:avLst/>
          </a:prstGeom>
        </p:spPr>
        <p:txBody>
          <a:bodyPr vert="horz" wrap="square" lIns="0" tIns="11430" rIns="0" bIns="0" rtlCol="0">
            <a:spAutoFit/>
          </a:bodyPr>
          <a:lstStyle/>
          <a:p>
            <a:pPr marL="12700" algn="ctr">
              <a:lnSpc>
                <a:spcPts val="1285"/>
              </a:lnSpc>
              <a:spcBef>
                <a:spcPts val="90"/>
              </a:spcBef>
            </a:pPr>
            <a:endParaRPr lang="en-US" sz="1100" b="1" spc="-20" dirty="0">
              <a:latin typeface="Arial"/>
              <a:cs typeface="Arial"/>
            </a:endParaRPr>
          </a:p>
          <a:p>
            <a:pPr marL="12700" algn="ctr">
              <a:lnSpc>
                <a:spcPts val="1285"/>
              </a:lnSpc>
              <a:spcBef>
                <a:spcPts val="90"/>
              </a:spcBef>
            </a:pPr>
            <a:r>
              <a:rPr sz="1100" b="1" spc="-20" dirty="0">
                <a:latin typeface="Arial"/>
                <a:cs typeface="Arial"/>
              </a:rPr>
              <a:t>Internal</a:t>
            </a:r>
            <a:r>
              <a:rPr sz="1100" b="1" spc="50" dirty="0">
                <a:latin typeface="Arial"/>
                <a:cs typeface="Arial"/>
              </a:rPr>
              <a:t> </a:t>
            </a:r>
            <a:r>
              <a:rPr sz="1100" b="1" spc="-55" dirty="0">
                <a:latin typeface="Arial"/>
                <a:cs typeface="Arial"/>
              </a:rPr>
              <a:t>Guide</a:t>
            </a:r>
            <a:endParaRPr lang="en-US" sz="1100" b="1" spc="-55" dirty="0">
              <a:latin typeface="Arial"/>
              <a:cs typeface="Arial"/>
            </a:endParaRPr>
          </a:p>
          <a:p>
            <a:pPr marL="12700" algn="ctr">
              <a:lnSpc>
                <a:spcPts val="1285"/>
              </a:lnSpc>
              <a:spcBef>
                <a:spcPts val="90"/>
              </a:spcBef>
            </a:pPr>
            <a:r>
              <a:rPr lang="en-US" sz="800" spc="5" dirty="0">
                <a:latin typeface="Tahoma"/>
                <a:cs typeface="Tahoma"/>
              </a:rPr>
              <a:t>Dr. Girija </a:t>
            </a:r>
            <a:r>
              <a:rPr lang="en-US" sz="800" spc="5" dirty="0" err="1">
                <a:latin typeface="Tahoma"/>
                <a:cs typeface="Tahoma"/>
              </a:rPr>
              <a:t>Attigeri</a:t>
            </a:r>
            <a:r>
              <a:rPr lang="en-US" sz="800" spc="5" dirty="0">
                <a:latin typeface="Tahoma"/>
                <a:cs typeface="Tahoma"/>
              </a:rPr>
              <a:t> </a:t>
            </a:r>
          </a:p>
          <a:p>
            <a:pPr marL="12700" algn="ctr">
              <a:lnSpc>
                <a:spcPts val="1285"/>
              </a:lnSpc>
              <a:spcBef>
                <a:spcPts val="90"/>
              </a:spcBef>
            </a:pPr>
            <a:r>
              <a:rPr lang="en-US" sz="800" spc="5" dirty="0">
                <a:latin typeface="Tahoma"/>
                <a:cs typeface="Tahoma"/>
              </a:rPr>
              <a:t>Associate Professor</a:t>
            </a:r>
          </a:p>
          <a:p>
            <a:pPr marL="12700" algn="ctr">
              <a:lnSpc>
                <a:spcPts val="1285"/>
              </a:lnSpc>
              <a:spcBef>
                <a:spcPts val="90"/>
              </a:spcBef>
            </a:pPr>
            <a:r>
              <a:rPr lang="en-US" sz="800" spc="5" dirty="0">
                <a:latin typeface="Tahoma"/>
                <a:cs typeface="Tahoma"/>
              </a:rPr>
              <a:t>Information and Communication Technology</a:t>
            </a:r>
            <a:endParaRPr lang="en-US" sz="800" dirty="0">
              <a:latin typeface="Tahoma"/>
              <a:cs typeface="Tahoma"/>
            </a:endParaRPr>
          </a:p>
        </p:txBody>
      </p:sp>
      <p:sp>
        <p:nvSpPr>
          <p:cNvPr id="11" name="object 11"/>
          <p:cNvSpPr txBox="1"/>
          <p:nvPr/>
        </p:nvSpPr>
        <p:spPr>
          <a:xfrm>
            <a:off x="1977999" y="2985247"/>
            <a:ext cx="702310" cy="271228"/>
          </a:xfrm>
          <a:prstGeom prst="rect">
            <a:avLst/>
          </a:prstGeom>
        </p:spPr>
        <p:txBody>
          <a:bodyPr vert="horz" wrap="square" lIns="0" tIns="12065" rIns="0" bIns="0" rtlCol="0">
            <a:spAutoFit/>
          </a:bodyPr>
          <a:lstStyle/>
          <a:p>
            <a:pPr marL="12700">
              <a:lnSpc>
                <a:spcPct val="100000"/>
              </a:lnSpc>
              <a:spcBef>
                <a:spcPts val="95"/>
              </a:spcBef>
            </a:pPr>
            <a:endParaRPr lang="en-US" sz="800" b="1" spc="-15" dirty="0">
              <a:latin typeface="Arial"/>
              <a:cs typeface="Arial"/>
            </a:endParaRPr>
          </a:p>
          <a:p>
            <a:pPr marL="12700">
              <a:lnSpc>
                <a:spcPct val="100000"/>
              </a:lnSpc>
              <a:spcBef>
                <a:spcPts val="95"/>
              </a:spcBef>
            </a:pPr>
            <a:r>
              <a:rPr sz="800" b="1" spc="-15" dirty="0">
                <a:latin typeface="Arial"/>
                <a:cs typeface="Arial"/>
              </a:rPr>
              <a:t>Ma</a:t>
            </a:r>
            <a:r>
              <a:rPr lang="en-US" sz="800" b="1" spc="-15" dirty="0">
                <a:latin typeface="Arial"/>
                <a:cs typeface="Arial"/>
              </a:rPr>
              <a:t>y 20</a:t>
            </a:r>
            <a:r>
              <a:rPr sz="800" b="1" spc="5" dirty="0">
                <a:latin typeface="Arial"/>
                <a:cs typeface="Arial"/>
              </a:rPr>
              <a:t>,</a:t>
            </a:r>
            <a:r>
              <a:rPr sz="800" b="1" spc="45" dirty="0">
                <a:latin typeface="Arial"/>
                <a:cs typeface="Arial"/>
              </a:rPr>
              <a:t> </a:t>
            </a:r>
            <a:r>
              <a:rPr sz="800" b="1" spc="-10" dirty="0">
                <a:latin typeface="Arial"/>
                <a:cs typeface="Arial"/>
              </a:rPr>
              <a:t>2024</a:t>
            </a:r>
            <a:endParaRPr sz="800" dirty="0">
              <a:latin typeface="Arial"/>
              <a:cs typeface="Arial"/>
            </a:endParaRPr>
          </a:p>
        </p:txBody>
      </p:sp>
      <p:grpSp>
        <p:nvGrpSpPr>
          <p:cNvPr id="12" name="object 12"/>
          <p:cNvGrpSpPr/>
          <p:nvPr/>
        </p:nvGrpSpPr>
        <p:grpSpPr>
          <a:xfrm>
            <a:off x="0" y="3329876"/>
            <a:ext cx="4608195" cy="126364"/>
            <a:chOff x="0" y="3329876"/>
            <a:chExt cx="4608195" cy="126364"/>
          </a:xfrm>
        </p:grpSpPr>
        <p:sp>
          <p:nvSpPr>
            <p:cNvPr id="13" name="object 13"/>
            <p:cNvSpPr/>
            <p:nvPr/>
          </p:nvSpPr>
          <p:spPr>
            <a:xfrm>
              <a:off x="0" y="3329876"/>
              <a:ext cx="2304415" cy="126364"/>
            </a:xfrm>
            <a:custGeom>
              <a:avLst/>
              <a:gdLst/>
              <a:ahLst/>
              <a:cxnLst/>
              <a:rect l="l" t="t" r="r" b="b"/>
              <a:pathLst>
                <a:path w="2304415" h="126364">
                  <a:moveTo>
                    <a:pt x="2303995" y="0"/>
                  </a:moveTo>
                  <a:lnTo>
                    <a:pt x="0" y="0"/>
                  </a:lnTo>
                  <a:lnTo>
                    <a:pt x="0" y="126123"/>
                  </a:lnTo>
                  <a:lnTo>
                    <a:pt x="2303995" y="126123"/>
                  </a:lnTo>
                  <a:lnTo>
                    <a:pt x="2303995" y="0"/>
                  </a:lnTo>
                  <a:close/>
                </a:path>
              </a:pathLst>
            </a:custGeom>
            <a:solidFill>
              <a:srgbClr val="000000"/>
            </a:solidFill>
          </p:spPr>
          <p:txBody>
            <a:bodyPr wrap="square" lIns="0" tIns="0" rIns="0" bIns="0" rtlCol="0"/>
            <a:lstStyle/>
            <a:p>
              <a:endParaRPr/>
            </a:p>
          </p:txBody>
        </p:sp>
        <p:sp>
          <p:nvSpPr>
            <p:cNvPr id="14" name="object 14"/>
            <p:cNvSpPr/>
            <p:nvPr/>
          </p:nvSpPr>
          <p:spPr>
            <a:xfrm>
              <a:off x="2303995" y="3329876"/>
              <a:ext cx="2304415" cy="126364"/>
            </a:xfrm>
            <a:custGeom>
              <a:avLst/>
              <a:gdLst/>
              <a:ahLst/>
              <a:cxnLst/>
              <a:rect l="l" t="t" r="r" b="b"/>
              <a:pathLst>
                <a:path w="2304415" h="126364">
                  <a:moveTo>
                    <a:pt x="2303995" y="0"/>
                  </a:moveTo>
                  <a:lnTo>
                    <a:pt x="0" y="0"/>
                  </a:lnTo>
                  <a:lnTo>
                    <a:pt x="0" y="126123"/>
                  </a:lnTo>
                  <a:lnTo>
                    <a:pt x="2303995" y="126123"/>
                  </a:lnTo>
                  <a:lnTo>
                    <a:pt x="2303995" y="0"/>
                  </a:lnTo>
                  <a:close/>
                </a:path>
              </a:pathLst>
            </a:custGeom>
            <a:solidFill>
              <a:srgbClr val="3333B2"/>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spc="-10" dirty="0"/>
              <a:t>Department</a:t>
            </a:r>
            <a:r>
              <a:rPr spc="55" dirty="0"/>
              <a:t> </a:t>
            </a:r>
            <a:r>
              <a:rPr spc="-20" dirty="0"/>
              <a:t>of</a:t>
            </a:r>
            <a:r>
              <a:rPr spc="60" dirty="0"/>
              <a:t> </a:t>
            </a:r>
            <a:r>
              <a:rPr spc="-15" dirty="0"/>
              <a:t>Information</a:t>
            </a:r>
            <a:r>
              <a:rPr spc="55" dirty="0"/>
              <a:t> </a:t>
            </a:r>
            <a:r>
              <a:rPr spc="-30" dirty="0"/>
              <a:t>and</a:t>
            </a:r>
            <a:r>
              <a:rPr spc="60" dirty="0"/>
              <a:t> </a:t>
            </a:r>
            <a:r>
              <a:rPr spc="-25" dirty="0"/>
              <a:t>Communication</a:t>
            </a:r>
            <a:r>
              <a:rPr spc="55" dirty="0"/>
              <a:t> </a:t>
            </a:r>
            <a:r>
              <a:rPr spc="-30" dirty="0"/>
              <a:t>Technology</a:t>
            </a:r>
          </a:p>
        </p:txBody>
      </p:sp>
      <p:sp>
        <p:nvSpPr>
          <p:cNvPr id="16" name="object 16"/>
          <p:cNvSpPr txBox="1"/>
          <p:nvPr/>
        </p:nvSpPr>
        <p:spPr>
          <a:xfrm>
            <a:off x="3121736" y="3344944"/>
            <a:ext cx="242570" cy="104139"/>
          </a:xfrm>
          <a:prstGeom prst="rect">
            <a:avLst/>
          </a:prstGeom>
        </p:spPr>
        <p:txBody>
          <a:bodyPr vert="horz" wrap="square" lIns="0" tIns="0" rIns="0" bIns="0" rtlCol="0">
            <a:spAutoFit/>
          </a:bodyPr>
          <a:lstStyle/>
          <a:p>
            <a:pPr marL="38100">
              <a:lnSpc>
                <a:spcPts val="685"/>
              </a:lnSpc>
            </a:pPr>
            <a:fld id="{81D60167-4931-47E6-BA6A-407CBD079E47}" type="slidenum">
              <a:rPr sz="600" b="1" spc="75" dirty="0">
                <a:solidFill>
                  <a:srgbClr val="FFFFFF"/>
                </a:solidFill>
                <a:latin typeface="Arial"/>
                <a:cs typeface="Arial"/>
                <a:hlinkClick r:id="rId2" action="ppaction://hlinksldjump"/>
              </a:rPr>
              <a:t>1</a:t>
            </a:fld>
            <a:r>
              <a:rPr sz="600" b="1" spc="75" dirty="0">
                <a:solidFill>
                  <a:srgbClr val="FFFFFF"/>
                </a:solidFill>
                <a:latin typeface="Arial"/>
                <a:cs typeface="Arial"/>
                <a:hlinkClick r:id="rId2" action="ppaction://hlinksldjump"/>
              </a:rPr>
              <a:t>/</a:t>
            </a:r>
            <a:r>
              <a:rPr sz="600" b="1" dirty="0">
                <a:solidFill>
                  <a:srgbClr val="FFFFFF"/>
                </a:solidFill>
                <a:latin typeface="Arial"/>
                <a:cs typeface="Arial"/>
                <a:hlinkClick r:id="rId2" action="ppaction://hlinksldjump"/>
              </a:rPr>
              <a:t> </a:t>
            </a:r>
            <a:r>
              <a:rPr sz="600" b="1" spc="-5" dirty="0">
                <a:solidFill>
                  <a:srgbClr val="FFFFFF"/>
                </a:solidFill>
                <a:latin typeface="Arial"/>
                <a:cs typeface="Arial"/>
                <a:hlinkClick r:id="rId2" action="ppaction://hlinksldjump"/>
              </a:rPr>
              <a:t>4</a:t>
            </a:r>
            <a:endParaRPr sz="600">
              <a:latin typeface="Arial"/>
              <a:cs typeface="Aria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930D41-7E1D-D665-FA08-AF357CA36B11}"/>
              </a:ext>
            </a:extLst>
          </p:cNvPr>
          <p:cNvSpPr txBox="1"/>
          <p:nvPr/>
        </p:nvSpPr>
        <p:spPr>
          <a:xfrm>
            <a:off x="133350" y="892175"/>
            <a:ext cx="4343400" cy="2292935"/>
          </a:xfrm>
          <a:prstGeom prst="rect">
            <a:avLst/>
          </a:prstGeom>
          <a:noFill/>
        </p:spPr>
        <p:txBody>
          <a:bodyPr wrap="square">
            <a:spAutoFit/>
          </a:bodyPr>
          <a:lstStyle/>
          <a:p>
            <a:pPr marL="171450" indent="-171450" algn="justLow">
              <a:buFont typeface="Arial" panose="020B0604020202020204" pitchFamily="34" charset="0"/>
              <a:buChar char="•"/>
            </a:pPr>
            <a:r>
              <a:rPr lang="en-GB" sz="1100" b="0" i="0" dirty="0">
                <a:solidFill>
                  <a:srgbClr val="0D0D0D"/>
                </a:solidFill>
                <a:effectLst/>
              </a:rPr>
              <a:t>It is a version of the BART model that has been specifically fine-tuned on the MNLI dataset.</a:t>
            </a:r>
          </a:p>
          <a:p>
            <a:pPr marL="171450" indent="-171450" algn="justLow">
              <a:buFont typeface="Wingdings" panose="05000000000000000000" pitchFamily="2" charset="2"/>
              <a:buChar char="§"/>
            </a:pPr>
            <a:endParaRPr lang="en-GB" sz="1100" b="0" i="0" dirty="0">
              <a:solidFill>
                <a:srgbClr val="0D0D0D"/>
              </a:solidFill>
              <a:effectLst/>
            </a:endParaRPr>
          </a:p>
          <a:p>
            <a:pPr marL="171450" indent="-171450" algn="justLow">
              <a:buFont typeface="Arial" panose="020B0604020202020204" pitchFamily="34" charset="0"/>
              <a:buChar char="•"/>
            </a:pPr>
            <a:r>
              <a:rPr lang="en-GB" sz="1100" dirty="0">
                <a:solidFill>
                  <a:srgbClr val="0D0D0D"/>
                </a:solidFill>
                <a:highlight>
                  <a:srgbClr val="FFFFFF"/>
                </a:highlight>
                <a:latin typeface="Söhne"/>
              </a:rPr>
              <a:t>MNLI </a:t>
            </a:r>
            <a:r>
              <a:rPr lang="en-GB" sz="1100" b="0" i="0" dirty="0">
                <a:solidFill>
                  <a:srgbClr val="0D0D0D"/>
                </a:solidFill>
                <a:effectLst/>
                <a:highlight>
                  <a:srgbClr val="FFFFFF"/>
                </a:highlight>
                <a:latin typeface="Söhne"/>
              </a:rPr>
              <a:t>dataset contains around 433,000 sentence pairs </a:t>
            </a:r>
            <a:r>
              <a:rPr lang="en-GB" sz="1100" dirty="0">
                <a:solidFill>
                  <a:srgbClr val="0D0D0D"/>
                </a:solidFill>
                <a:highlight>
                  <a:srgbClr val="FFFFFF"/>
                </a:highlight>
                <a:latin typeface="Söhne"/>
              </a:rPr>
              <a:t>and </a:t>
            </a:r>
            <a:r>
              <a:rPr lang="en-GB" sz="1100" b="0" i="0" dirty="0">
                <a:solidFill>
                  <a:srgbClr val="0D0D0D"/>
                </a:solidFill>
                <a:effectLst/>
                <a:highlight>
                  <a:srgbClr val="FFFFFF"/>
                </a:highlight>
                <a:latin typeface="Söhne"/>
              </a:rPr>
              <a:t>includes text from a variety of genres, such as fiction, letters, telephone speech, government reports, and more. This diversity helps models generalize better across different types of text.</a:t>
            </a:r>
          </a:p>
          <a:p>
            <a:pPr algn="justLow"/>
            <a:endParaRPr lang="en-GB" sz="1100" dirty="0">
              <a:solidFill>
                <a:srgbClr val="0D0D0D"/>
              </a:solidFill>
              <a:highlight>
                <a:srgbClr val="FFFFFF"/>
              </a:highlight>
              <a:latin typeface="Söhne"/>
            </a:endParaRPr>
          </a:p>
          <a:p>
            <a:pPr marL="171450" indent="-171450" algn="justLow">
              <a:buFont typeface="Arial" panose="020B0604020202020204" pitchFamily="34" charset="0"/>
              <a:buChar char="•"/>
            </a:pPr>
            <a:r>
              <a:rPr lang="en-GB" sz="1100" b="0" i="0" dirty="0">
                <a:solidFill>
                  <a:srgbClr val="0D0D0D"/>
                </a:solidFill>
                <a:effectLst/>
                <a:highlight>
                  <a:srgbClr val="FFFFFF"/>
                </a:highlight>
                <a:latin typeface="Söhne"/>
              </a:rPr>
              <a:t>Fine-tuning a model like BART on the MNLI dataset teaches it to understand and infer relationships between different pieces of text. This is crucial for tasks where the model needs to generalize to new, unseen categories.</a:t>
            </a:r>
          </a:p>
          <a:p>
            <a:pPr algn="justLow"/>
            <a:endParaRPr lang="en-GB" sz="1100" b="0" i="0" dirty="0">
              <a:solidFill>
                <a:srgbClr val="0D0D0D"/>
              </a:solidFill>
              <a:effectLst/>
              <a:highlight>
                <a:srgbClr val="FFFFFF"/>
              </a:highlight>
              <a:latin typeface="Söhne"/>
            </a:endParaRPr>
          </a:p>
        </p:txBody>
      </p:sp>
      <p:sp>
        <p:nvSpPr>
          <p:cNvPr id="7" name="TextBox 6">
            <a:extLst>
              <a:ext uri="{FF2B5EF4-FFF2-40B4-BE49-F238E27FC236}">
                <a16:creationId xmlns:a16="http://schemas.microsoft.com/office/drawing/2014/main" id="{61DDE4B6-ADEE-AA88-5752-D75052BB8E91}"/>
              </a:ext>
            </a:extLst>
          </p:cNvPr>
          <p:cNvSpPr txBox="1"/>
          <p:nvPr/>
        </p:nvSpPr>
        <p:spPr>
          <a:xfrm>
            <a:off x="182774" y="434975"/>
            <a:ext cx="4179675" cy="338554"/>
          </a:xfrm>
          <a:prstGeom prst="rect">
            <a:avLst/>
          </a:prstGeom>
          <a:noFill/>
        </p:spPr>
        <p:txBody>
          <a:bodyPr wrap="square" rtlCol="0">
            <a:spAutoFit/>
          </a:bodyPr>
          <a:lstStyle/>
          <a:p>
            <a:r>
              <a:rPr lang="en-US" sz="1600" dirty="0"/>
              <a:t>FACEBOOK/BART-LARGE-MNLI-MODEL </a:t>
            </a:r>
            <a:endParaRPr lang="en-IN" sz="1600" dirty="0"/>
          </a:p>
        </p:txBody>
      </p:sp>
    </p:spTree>
    <p:extLst>
      <p:ext uri="{BB962C8B-B14F-4D97-AF65-F5344CB8AC3E}">
        <p14:creationId xmlns:p14="http://schemas.microsoft.com/office/powerpoint/2010/main" val="202157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Zero Shot Learning - Complete Guide 2024 - Redfield">
            <a:extLst>
              <a:ext uri="{FF2B5EF4-FFF2-40B4-BE49-F238E27FC236}">
                <a16:creationId xmlns:a16="http://schemas.microsoft.com/office/drawing/2014/main" id="{0112ACBE-ABF1-8890-14C3-CC2B667BB84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048" b="4110"/>
          <a:stretch/>
        </p:blipFill>
        <p:spPr bwMode="auto">
          <a:xfrm>
            <a:off x="937683" y="1882775"/>
            <a:ext cx="2734733" cy="144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0DB35DF-6770-44C8-629B-51F1B5AD0742}"/>
              </a:ext>
            </a:extLst>
          </p:cNvPr>
          <p:cNvSpPr txBox="1"/>
          <p:nvPr/>
        </p:nvSpPr>
        <p:spPr>
          <a:xfrm>
            <a:off x="171450" y="434975"/>
            <a:ext cx="4343400" cy="1785104"/>
          </a:xfrm>
          <a:prstGeom prst="rect">
            <a:avLst/>
          </a:prstGeom>
          <a:noFill/>
        </p:spPr>
        <p:txBody>
          <a:bodyPr wrap="square">
            <a:spAutoFit/>
          </a:bodyPr>
          <a:lstStyle/>
          <a:p>
            <a:pPr algn="justLow"/>
            <a:r>
              <a:rPr lang="en-GB" sz="1100" b="1" i="0" dirty="0">
                <a:solidFill>
                  <a:srgbClr val="0D0D0D"/>
                </a:solidFill>
                <a:effectLst/>
                <a:highlight>
                  <a:srgbClr val="FFFFFF"/>
                </a:highlight>
              </a:rPr>
              <a:t>Premise</a:t>
            </a:r>
            <a:r>
              <a:rPr lang="en-GB" sz="1100" b="0" i="0" dirty="0">
                <a:solidFill>
                  <a:srgbClr val="0D0D0D"/>
                </a:solidFill>
                <a:effectLst/>
                <a:highlight>
                  <a:srgbClr val="FFFFFF"/>
                </a:highlight>
              </a:rPr>
              <a:t>: A statement or piece of text.</a:t>
            </a:r>
          </a:p>
          <a:p>
            <a:pPr algn="justLow"/>
            <a:r>
              <a:rPr lang="en-GB" sz="1100" b="1" i="0" dirty="0">
                <a:solidFill>
                  <a:srgbClr val="0D0D0D"/>
                </a:solidFill>
                <a:effectLst/>
                <a:highlight>
                  <a:srgbClr val="FFFFFF"/>
                </a:highlight>
              </a:rPr>
              <a:t>Hypothesis</a:t>
            </a:r>
            <a:r>
              <a:rPr lang="en-GB" sz="1100" b="0" i="0" dirty="0">
                <a:solidFill>
                  <a:srgbClr val="0D0D0D"/>
                </a:solidFill>
                <a:effectLst/>
                <a:highlight>
                  <a:srgbClr val="FFFFFF"/>
                </a:highlight>
              </a:rPr>
              <a:t>: Another statement that is being tested against the premise.</a:t>
            </a:r>
          </a:p>
          <a:p>
            <a:pPr algn="justLow"/>
            <a:endParaRPr lang="en-GB" sz="1100" b="0" i="0" dirty="0">
              <a:solidFill>
                <a:srgbClr val="0D0D0D"/>
              </a:solidFill>
              <a:effectLst/>
              <a:highlight>
                <a:srgbClr val="FFFFFF"/>
              </a:highlight>
            </a:endParaRPr>
          </a:p>
          <a:p>
            <a:pPr algn="justLow"/>
            <a:r>
              <a:rPr lang="en-GB" sz="1100" b="1" i="0" dirty="0">
                <a:solidFill>
                  <a:srgbClr val="0D0D0D"/>
                </a:solidFill>
                <a:effectLst/>
                <a:highlight>
                  <a:srgbClr val="FFFFFF"/>
                </a:highlight>
              </a:rPr>
              <a:t>Labels</a:t>
            </a:r>
            <a:r>
              <a:rPr lang="en-GB" sz="1100" b="0" i="0" dirty="0">
                <a:solidFill>
                  <a:srgbClr val="0D0D0D"/>
                </a:solidFill>
                <a:effectLst/>
                <a:highlight>
                  <a:srgbClr val="FFFFFF"/>
                </a:highlight>
              </a:rPr>
              <a:t>: Entailment, contradiction, neutral</a:t>
            </a:r>
          </a:p>
          <a:p>
            <a:pPr algn="justLow"/>
            <a:endParaRPr lang="en-GB" sz="1100" b="0" i="0" dirty="0">
              <a:solidFill>
                <a:srgbClr val="0D0D0D"/>
              </a:solidFill>
              <a:effectLst/>
              <a:highlight>
                <a:srgbClr val="FFFFFF"/>
              </a:highlight>
            </a:endParaRPr>
          </a:p>
          <a:p>
            <a:pPr marL="171450" indent="-171450" algn="justLow">
              <a:buFont typeface="Arial" panose="020B0604020202020204" pitchFamily="34" charset="0"/>
              <a:buChar char="•"/>
            </a:pPr>
            <a:r>
              <a:rPr lang="en-GB" sz="1100" b="1" i="0" dirty="0">
                <a:solidFill>
                  <a:srgbClr val="0D0D0D"/>
                </a:solidFill>
                <a:effectLst/>
                <a:highlight>
                  <a:srgbClr val="FFFFFF"/>
                </a:highlight>
              </a:rPr>
              <a:t>Entailment</a:t>
            </a:r>
            <a:r>
              <a:rPr lang="en-GB" sz="1100" b="0" i="0" dirty="0">
                <a:solidFill>
                  <a:srgbClr val="0D0D0D"/>
                </a:solidFill>
                <a:effectLst/>
                <a:highlight>
                  <a:srgbClr val="FFFFFF"/>
                </a:highlight>
              </a:rPr>
              <a:t>: The hypothesis logically follows from the premise.</a:t>
            </a:r>
          </a:p>
          <a:p>
            <a:pPr marL="171450" indent="-171450" algn="justLow">
              <a:buFont typeface="Arial" panose="020B0604020202020204" pitchFamily="34" charset="0"/>
              <a:buChar char="•"/>
            </a:pPr>
            <a:r>
              <a:rPr lang="en-GB" sz="1100" b="1" i="0" dirty="0">
                <a:solidFill>
                  <a:srgbClr val="0D0D0D"/>
                </a:solidFill>
                <a:effectLst/>
                <a:highlight>
                  <a:srgbClr val="FFFFFF"/>
                </a:highlight>
              </a:rPr>
              <a:t>Contradiction</a:t>
            </a:r>
            <a:r>
              <a:rPr lang="en-GB" sz="1100" b="0" i="0" dirty="0">
                <a:solidFill>
                  <a:srgbClr val="0D0D0D"/>
                </a:solidFill>
                <a:effectLst/>
                <a:highlight>
                  <a:srgbClr val="FFFFFF"/>
                </a:highlight>
              </a:rPr>
              <a:t>: The hypothesis contradicts the premise.</a:t>
            </a:r>
          </a:p>
          <a:p>
            <a:pPr marL="171450" indent="-171450" algn="justLow">
              <a:buFont typeface="Arial" panose="020B0604020202020204" pitchFamily="34" charset="0"/>
              <a:buChar char="•"/>
            </a:pPr>
            <a:r>
              <a:rPr lang="en-GB" sz="1100" b="1" i="0" dirty="0">
                <a:solidFill>
                  <a:srgbClr val="0D0D0D"/>
                </a:solidFill>
                <a:effectLst/>
                <a:highlight>
                  <a:srgbClr val="FFFFFF"/>
                </a:highlight>
              </a:rPr>
              <a:t>Neutral</a:t>
            </a:r>
            <a:r>
              <a:rPr lang="en-GB" sz="1100" b="0" i="0" dirty="0">
                <a:solidFill>
                  <a:srgbClr val="0D0D0D"/>
                </a:solidFill>
                <a:effectLst/>
                <a:highlight>
                  <a:srgbClr val="FFFFFF"/>
                </a:highlight>
              </a:rPr>
              <a:t>: The hypothesis is neither entailed nor contradicted by the premise.</a:t>
            </a:r>
          </a:p>
          <a:p>
            <a:pPr marL="171450" indent="-171450" algn="justLow">
              <a:buFont typeface="Arial" panose="020B0604020202020204" pitchFamily="34" charset="0"/>
              <a:buChar char="•"/>
            </a:pPr>
            <a:endParaRPr lang="en-GB" sz="1100" b="0" i="0" dirty="0">
              <a:solidFill>
                <a:srgbClr val="0D0D0D"/>
              </a:solidFill>
              <a:effectLst/>
            </a:endParaRPr>
          </a:p>
        </p:txBody>
      </p:sp>
    </p:spTree>
    <p:extLst>
      <p:ext uri="{BB962C8B-B14F-4D97-AF65-F5344CB8AC3E}">
        <p14:creationId xmlns:p14="http://schemas.microsoft.com/office/powerpoint/2010/main" val="2791453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5E4305-B562-2F7F-6099-5EF2B29B0249}"/>
              </a:ext>
            </a:extLst>
          </p:cNvPr>
          <p:cNvSpPr txBox="1"/>
          <p:nvPr/>
        </p:nvSpPr>
        <p:spPr>
          <a:xfrm>
            <a:off x="136467" y="389553"/>
            <a:ext cx="3276600" cy="338554"/>
          </a:xfrm>
          <a:prstGeom prst="rect">
            <a:avLst/>
          </a:prstGeom>
          <a:noFill/>
        </p:spPr>
        <p:txBody>
          <a:bodyPr wrap="square">
            <a:spAutoFit/>
          </a:bodyPr>
          <a:lstStyle/>
          <a:p>
            <a:r>
              <a:rPr lang="en-US" sz="1600" dirty="0"/>
              <a:t>TRANSFER LEARNING</a:t>
            </a:r>
            <a:endParaRPr lang="en-IN" sz="1600" dirty="0"/>
          </a:p>
        </p:txBody>
      </p:sp>
      <p:sp>
        <p:nvSpPr>
          <p:cNvPr id="5" name="TextBox 4">
            <a:extLst>
              <a:ext uri="{FF2B5EF4-FFF2-40B4-BE49-F238E27FC236}">
                <a16:creationId xmlns:a16="http://schemas.microsoft.com/office/drawing/2014/main" id="{28C33E96-FF05-BE38-F052-AF0894F5B1EF}"/>
              </a:ext>
            </a:extLst>
          </p:cNvPr>
          <p:cNvSpPr txBox="1"/>
          <p:nvPr/>
        </p:nvSpPr>
        <p:spPr>
          <a:xfrm>
            <a:off x="136467" y="739133"/>
            <a:ext cx="4378383" cy="1107996"/>
          </a:xfrm>
          <a:prstGeom prst="rect">
            <a:avLst/>
          </a:prstGeom>
          <a:noFill/>
        </p:spPr>
        <p:txBody>
          <a:bodyPr wrap="square">
            <a:spAutoFit/>
          </a:bodyPr>
          <a:lstStyle/>
          <a:p>
            <a:pPr marL="171450" indent="-171450" algn="justLow">
              <a:buFont typeface="Arial" panose="020B0604020202020204" pitchFamily="34" charset="0"/>
              <a:buChar char="•"/>
            </a:pPr>
            <a:r>
              <a:rPr lang="en-GB" sz="1100" dirty="0">
                <a:solidFill>
                  <a:srgbClr val="0D0D0D"/>
                </a:solidFill>
              </a:rPr>
              <a:t>T</a:t>
            </a:r>
            <a:r>
              <a:rPr lang="en-GB" sz="1100" b="0" i="0" dirty="0">
                <a:solidFill>
                  <a:srgbClr val="0D0D0D"/>
                </a:solidFill>
                <a:effectLst/>
              </a:rPr>
              <a:t>he knowledge learned from the MNLI dataset during fine-tuning is transferred to the zero-shot text classification task.</a:t>
            </a:r>
          </a:p>
          <a:p>
            <a:pPr algn="justLow"/>
            <a:endParaRPr lang="en-GB" sz="1100" dirty="0">
              <a:solidFill>
                <a:srgbClr val="0D0D0D"/>
              </a:solidFill>
            </a:endParaRPr>
          </a:p>
          <a:p>
            <a:pPr marL="171450" indent="-171450" algn="justLow">
              <a:buFont typeface="Arial" panose="020B0604020202020204" pitchFamily="34" charset="0"/>
              <a:buChar char="•"/>
            </a:pPr>
            <a:r>
              <a:rPr lang="en-GB" sz="1100" dirty="0"/>
              <a:t>This enables the model to apply its understanding to new topics and make accurate predictions without needing specific training data for those topics.</a:t>
            </a:r>
          </a:p>
        </p:txBody>
      </p:sp>
      <p:pic>
        <p:nvPicPr>
          <p:cNvPr id="1026" name="Picture 2" descr="Transfer Learning Explained. Our monthly analysis on machine… | by  integrate.ai | the integrate.ai blog | Medium">
            <a:extLst>
              <a:ext uri="{FF2B5EF4-FFF2-40B4-BE49-F238E27FC236}">
                <a16:creationId xmlns:a16="http://schemas.microsoft.com/office/drawing/2014/main" id="{09A0095E-5D32-55DD-58ED-4DAA7A0B39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284" y="1958975"/>
            <a:ext cx="2420747"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89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C4E0FB-C9DF-9F75-8E01-5BBDDBD85739}"/>
              </a:ext>
            </a:extLst>
          </p:cNvPr>
          <p:cNvSpPr txBox="1"/>
          <p:nvPr/>
        </p:nvSpPr>
        <p:spPr>
          <a:xfrm>
            <a:off x="247650" y="434975"/>
            <a:ext cx="3285993" cy="338554"/>
          </a:xfrm>
          <a:prstGeom prst="rect">
            <a:avLst/>
          </a:prstGeom>
          <a:noFill/>
        </p:spPr>
        <p:txBody>
          <a:bodyPr wrap="square">
            <a:spAutoFit/>
          </a:bodyPr>
          <a:lstStyle/>
          <a:p>
            <a:r>
              <a:rPr lang="en-US" sz="1600" dirty="0"/>
              <a:t>ZERO SHOT TEXT CLASSIFICATION</a:t>
            </a:r>
            <a:endParaRPr lang="en-IN" sz="1600" dirty="0"/>
          </a:p>
        </p:txBody>
      </p:sp>
      <p:sp>
        <p:nvSpPr>
          <p:cNvPr id="5" name="TextBox 4">
            <a:extLst>
              <a:ext uri="{FF2B5EF4-FFF2-40B4-BE49-F238E27FC236}">
                <a16:creationId xmlns:a16="http://schemas.microsoft.com/office/drawing/2014/main" id="{6B32F7DC-F4CC-EFD1-3E23-EDB38BD5C4A8}"/>
              </a:ext>
            </a:extLst>
          </p:cNvPr>
          <p:cNvSpPr txBox="1"/>
          <p:nvPr/>
        </p:nvSpPr>
        <p:spPr>
          <a:xfrm>
            <a:off x="247295" y="892175"/>
            <a:ext cx="4114800" cy="1107996"/>
          </a:xfrm>
          <a:prstGeom prst="rect">
            <a:avLst/>
          </a:prstGeom>
          <a:noFill/>
        </p:spPr>
        <p:txBody>
          <a:bodyPr wrap="square">
            <a:spAutoFit/>
          </a:bodyPr>
          <a:lstStyle/>
          <a:p>
            <a:pPr marL="171450" indent="-171450" algn="justLow">
              <a:buFont typeface="Arial" panose="020B0604020202020204" pitchFamily="34" charset="0"/>
              <a:buChar char="•"/>
            </a:pPr>
            <a:r>
              <a:rPr lang="en-GB" sz="1100" b="0" i="0" dirty="0">
                <a:solidFill>
                  <a:srgbClr val="0D0D0D"/>
                </a:solidFill>
                <a:effectLst/>
              </a:rPr>
              <a:t>This is achieved by treating the class labels as hypotheses and the input text as premises. </a:t>
            </a:r>
          </a:p>
          <a:p>
            <a:pPr algn="justLow"/>
            <a:endParaRPr lang="en-GB" sz="1100" b="0" i="0" dirty="0">
              <a:solidFill>
                <a:srgbClr val="0D0D0D"/>
              </a:solidFill>
              <a:effectLst/>
            </a:endParaRPr>
          </a:p>
          <a:p>
            <a:pPr marL="171450" indent="-171450" algn="justLow">
              <a:buFont typeface="Arial" panose="020B0604020202020204" pitchFamily="34" charset="0"/>
              <a:buChar char="•"/>
            </a:pPr>
            <a:r>
              <a:rPr lang="en-GB" sz="1100" b="0" i="0" dirty="0">
                <a:solidFill>
                  <a:srgbClr val="0D0D0D"/>
                </a:solidFill>
                <a:effectLst/>
              </a:rPr>
              <a:t>The model uses its understanding of semantic relationships learned during fine-tuning on MNLI to deduce the most likely class label for the input text.</a:t>
            </a:r>
            <a:endParaRPr lang="en-GB" sz="1100" dirty="0"/>
          </a:p>
        </p:txBody>
      </p:sp>
    </p:spTree>
    <p:extLst>
      <p:ext uri="{BB962C8B-B14F-4D97-AF65-F5344CB8AC3E}">
        <p14:creationId xmlns:p14="http://schemas.microsoft.com/office/powerpoint/2010/main" val="234378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1B3E51-18EF-BBFA-4471-14A5ACED6368}"/>
              </a:ext>
            </a:extLst>
          </p:cNvPr>
          <p:cNvSpPr txBox="1"/>
          <p:nvPr/>
        </p:nvSpPr>
        <p:spPr>
          <a:xfrm>
            <a:off x="95250" y="482545"/>
            <a:ext cx="4343400" cy="769441"/>
          </a:xfrm>
          <a:prstGeom prst="rect">
            <a:avLst/>
          </a:prstGeom>
          <a:noFill/>
        </p:spPr>
        <p:txBody>
          <a:bodyPr wrap="square">
            <a:spAutoFit/>
          </a:bodyPr>
          <a:lstStyle/>
          <a:p>
            <a:pPr algn="justLow"/>
            <a:r>
              <a:rPr lang="en-GB" sz="1100" b="0" i="0" u="none" strike="noStrike" baseline="0" dirty="0">
                <a:solidFill>
                  <a:srgbClr val="0D0D0D"/>
                </a:solidFill>
              </a:rPr>
              <a:t>Zero-shot text classification seeks to address the challenge of classifying text into predefined classes without the need for explicit training on those classes. This method is beneficial in scenarios where acquiring labelled data for all categories is unfeasible or challenging. </a:t>
            </a:r>
            <a:endParaRPr lang="en-GB" sz="1100" dirty="0"/>
          </a:p>
        </p:txBody>
      </p:sp>
      <p:sp>
        <p:nvSpPr>
          <p:cNvPr id="2" name="object 2">
            <a:extLst>
              <a:ext uri="{FF2B5EF4-FFF2-40B4-BE49-F238E27FC236}">
                <a16:creationId xmlns:a16="http://schemas.microsoft.com/office/drawing/2014/main" id="{AC0880DC-43AF-E886-4547-D2FBBCFD0A5D}"/>
              </a:ext>
            </a:extLst>
          </p:cNvPr>
          <p:cNvSpPr txBox="1"/>
          <p:nvPr/>
        </p:nvSpPr>
        <p:spPr>
          <a:xfrm>
            <a:off x="154762"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Problem Definition</a:t>
            </a:r>
            <a:endParaRPr sz="1400" dirty="0">
              <a:latin typeface="Trebuchet MS"/>
              <a:cs typeface="Trebuchet MS"/>
            </a:endParaRPr>
          </a:p>
        </p:txBody>
      </p:sp>
      <p:pic>
        <p:nvPicPr>
          <p:cNvPr id="3074" name="Picture 2" descr="Define problem red gradient concept icon Vector Image">
            <a:extLst>
              <a:ext uri="{FF2B5EF4-FFF2-40B4-BE49-F238E27FC236}">
                <a16:creationId xmlns:a16="http://schemas.microsoft.com/office/drawing/2014/main" id="{F266C65B-0303-3678-B160-D8F52D4DEEE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32" t="6725" r="7182" b="14771"/>
          <a:stretch/>
        </p:blipFill>
        <p:spPr bwMode="auto">
          <a:xfrm>
            <a:off x="1390650" y="1425575"/>
            <a:ext cx="1752600" cy="1735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425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9F4550-7098-57EE-E9FC-AF7832DE33FE}"/>
              </a:ext>
            </a:extLst>
          </p:cNvPr>
          <p:cNvSpPr txBox="1"/>
          <p:nvPr/>
        </p:nvSpPr>
        <p:spPr>
          <a:xfrm>
            <a:off x="19050" y="358775"/>
            <a:ext cx="3276600" cy="3139321"/>
          </a:xfrm>
          <a:prstGeom prst="rect">
            <a:avLst/>
          </a:prstGeom>
          <a:noFill/>
        </p:spPr>
        <p:txBody>
          <a:bodyPr wrap="square">
            <a:spAutoFit/>
          </a:bodyPr>
          <a:lstStyle/>
          <a:p>
            <a:pPr marL="171450" indent="-171450" algn="l">
              <a:buFont typeface="Arial" panose="020B0604020202020204" pitchFamily="34" charset="0"/>
              <a:buChar char="•"/>
            </a:pPr>
            <a:r>
              <a:rPr lang="en-GB" sz="1100" b="0" i="0" u="none" strike="noStrike" baseline="0" dirty="0">
                <a:latin typeface="CMR12"/>
              </a:rPr>
              <a:t>Implement Zero-Shot Learning (ZSL) and traditional text classification methods (Naive Bayes, SVM, RNN) on multiple datasets of varying sizes.</a:t>
            </a:r>
          </a:p>
          <a:p>
            <a:pPr algn="l"/>
            <a:endParaRPr lang="en-GB" sz="1100" b="0" i="0" u="none" strike="noStrike" baseline="0" dirty="0">
              <a:latin typeface="CMR12"/>
            </a:endParaRPr>
          </a:p>
          <a:p>
            <a:pPr marL="171450" indent="-171450" algn="l">
              <a:buFont typeface="Arial" panose="020B0604020202020204" pitchFamily="34" charset="0"/>
              <a:buChar char="•"/>
            </a:pPr>
            <a:r>
              <a:rPr lang="en-GB" sz="1100" dirty="0">
                <a:latin typeface="SFRM1200"/>
              </a:rPr>
              <a:t>I</a:t>
            </a:r>
            <a:r>
              <a:rPr lang="en-GB" sz="1100" b="0" i="0" u="none" strike="noStrike" baseline="0" dirty="0">
                <a:latin typeface="CMR12"/>
              </a:rPr>
              <a:t>nspect the performance of each text classification technique using metrics like accuracy, F1-score, precision and recall, to identify the most </a:t>
            </a:r>
            <a:r>
              <a:rPr lang="en-US" sz="1100" b="0" i="0" u="none" strike="noStrike" baseline="0" dirty="0">
                <a:latin typeface="CMR12"/>
              </a:rPr>
              <a:t>effective method.</a:t>
            </a:r>
          </a:p>
          <a:p>
            <a:pPr marL="171450" indent="-171450" algn="l">
              <a:buFont typeface="Arial" panose="020B0604020202020204" pitchFamily="34" charset="0"/>
              <a:buChar char="•"/>
            </a:pPr>
            <a:endParaRPr lang="en-US" sz="1100" b="0" i="0" u="none" strike="noStrike" baseline="0" dirty="0">
              <a:latin typeface="CMR12"/>
            </a:endParaRPr>
          </a:p>
          <a:p>
            <a:pPr marL="171450" indent="-171450" algn="l">
              <a:buFont typeface="Arial" panose="020B0604020202020204" pitchFamily="34" charset="0"/>
              <a:buChar char="•"/>
            </a:pPr>
            <a:r>
              <a:rPr lang="en-GB" sz="1100" b="0" i="0" u="none" strike="noStrike" baseline="0" dirty="0">
                <a:latin typeface="CMR12"/>
              </a:rPr>
              <a:t>Compare the effectiveness of ZSL and other traditional text classification methods across datasets, </a:t>
            </a:r>
            <a:r>
              <a:rPr lang="en-GB" sz="1100" b="0" i="0" u="none" strike="noStrike" baseline="0" dirty="0" err="1">
                <a:latin typeface="CMR12"/>
              </a:rPr>
              <a:t>analyzing</a:t>
            </a:r>
            <a:r>
              <a:rPr lang="en-GB" sz="1100" b="0" i="0" u="none" strike="noStrike" baseline="0" dirty="0">
                <a:latin typeface="CMR12"/>
              </a:rPr>
              <a:t> their generalizability and robustness.</a:t>
            </a:r>
          </a:p>
          <a:p>
            <a:pPr marL="171450" indent="-171450" algn="l">
              <a:buFont typeface="Arial" panose="020B0604020202020204" pitchFamily="34" charset="0"/>
              <a:buChar char="•"/>
            </a:pPr>
            <a:endParaRPr lang="en-GB" sz="1100" b="0" i="0" u="none" strike="noStrike" baseline="0" dirty="0">
              <a:latin typeface="CMR12"/>
            </a:endParaRPr>
          </a:p>
          <a:p>
            <a:pPr marL="171450" indent="-171450" algn="l">
              <a:buFont typeface="Arial" panose="020B0604020202020204" pitchFamily="34" charset="0"/>
              <a:buChar char="•"/>
            </a:pPr>
            <a:r>
              <a:rPr lang="en-GB" sz="1100" b="0" i="0" u="none" strike="noStrike" baseline="0" dirty="0">
                <a:latin typeface="CMR12"/>
              </a:rPr>
              <a:t>Visualize the results using bar graphs to offer a precise analogy of the performance of different classification methods.</a:t>
            </a:r>
            <a:endParaRPr lang="en-GB" sz="1100" dirty="0">
              <a:solidFill>
                <a:srgbClr val="000000"/>
              </a:solidFill>
            </a:endParaRPr>
          </a:p>
          <a:p>
            <a:endParaRPr lang="en-GB" sz="1100" b="0" i="0" u="none" strike="noStrike" baseline="0" dirty="0">
              <a:solidFill>
                <a:srgbClr val="000000"/>
              </a:solidFill>
            </a:endParaRPr>
          </a:p>
        </p:txBody>
      </p:sp>
      <p:sp>
        <p:nvSpPr>
          <p:cNvPr id="4" name="object 2">
            <a:extLst>
              <a:ext uri="{FF2B5EF4-FFF2-40B4-BE49-F238E27FC236}">
                <a16:creationId xmlns:a16="http://schemas.microsoft.com/office/drawing/2014/main" id="{75476BBD-D0D0-C81A-5E17-216F2BF23CAC}"/>
              </a:ext>
            </a:extLst>
          </p:cNvPr>
          <p:cNvSpPr txBox="1"/>
          <p:nvPr/>
        </p:nvSpPr>
        <p:spPr>
          <a:xfrm>
            <a:off x="154762"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Objectives</a:t>
            </a:r>
            <a:endParaRPr sz="1400" dirty="0">
              <a:latin typeface="Trebuchet MS"/>
              <a:cs typeface="Trebuchet MS"/>
            </a:endParaRPr>
          </a:p>
        </p:txBody>
      </p:sp>
      <p:pic>
        <p:nvPicPr>
          <p:cNvPr id="2056" name="Picture 8" descr="Free Objectives Cliparts, Download Free Objectives Cliparts png images,  Free ClipArts on Clipart Library">
            <a:extLst>
              <a:ext uri="{FF2B5EF4-FFF2-40B4-BE49-F238E27FC236}">
                <a16:creationId xmlns:a16="http://schemas.microsoft.com/office/drawing/2014/main" id="{4C3E85BD-D3B1-145D-3503-AB889FAC64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9450" y="635884"/>
            <a:ext cx="1273175" cy="127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206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7C3C48-D73C-A0E4-653E-BE11A81DA164}"/>
              </a:ext>
            </a:extLst>
          </p:cNvPr>
          <p:cNvSpPr txBox="1"/>
          <p:nvPr/>
        </p:nvSpPr>
        <p:spPr>
          <a:xfrm>
            <a:off x="133350" y="434975"/>
            <a:ext cx="4038600" cy="954107"/>
          </a:xfrm>
          <a:prstGeom prst="rect">
            <a:avLst/>
          </a:prstGeom>
          <a:noFill/>
        </p:spPr>
        <p:txBody>
          <a:bodyPr wrap="square">
            <a:spAutoFit/>
          </a:bodyPr>
          <a:lstStyle/>
          <a:p>
            <a:pPr algn="justLow"/>
            <a:r>
              <a:rPr lang="en-US" sz="1100" b="1" u="sng" dirty="0"/>
              <a:t>Dataset Acquisition: </a:t>
            </a:r>
            <a:r>
              <a:rPr lang="en-US" sz="900" dirty="0"/>
              <a:t>For our zero-shot learning (ZSL) project implementation, we've acquired three distinct datasets. The Amazon Review dataset, offers diverse product reviews for sentiment analysis. The Twitter Sentiment Prediction dataset consists of tweets labeled with sentiment, ideal for ZSL tasks. Lastly, the Restaurant Food Review dataset,  provides user-generated reviews on food quality and service, enriching our sentiment analysis and ZSL endeavors.</a:t>
            </a:r>
          </a:p>
        </p:txBody>
      </p:sp>
      <p:sp>
        <p:nvSpPr>
          <p:cNvPr id="7" name="TextBox 6">
            <a:extLst>
              <a:ext uri="{FF2B5EF4-FFF2-40B4-BE49-F238E27FC236}">
                <a16:creationId xmlns:a16="http://schemas.microsoft.com/office/drawing/2014/main" id="{6B7D2E3E-B064-B1BE-2B52-FB2AE4B4E887}"/>
              </a:ext>
            </a:extLst>
          </p:cNvPr>
          <p:cNvSpPr txBox="1"/>
          <p:nvPr/>
        </p:nvSpPr>
        <p:spPr>
          <a:xfrm>
            <a:off x="154762" y="1307182"/>
            <a:ext cx="4038600" cy="846386"/>
          </a:xfrm>
          <a:prstGeom prst="rect">
            <a:avLst/>
          </a:prstGeom>
          <a:noFill/>
        </p:spPr>
        <p:txBody>
          <a:bodyPr wrap="square">
            <a:spAutoFit/>
          </a:bodyPr>
          <a:lstStyle/>
          <a:p>
            <a:pPr algn="justLow"/>
            <a:endParaRPr lang="en-US" sz="1100" b="1" i="0" u="sng" dirty="0">
              <a:solidFill>
                <a:srgbClr val="0D0D0D"/>
              </a:solidFill>
              <a:effectLst/>
            </a:endParaRPr>
          </a:p>
          <a:p>
            <a:pPr algn="justLow"/>
            <a:r>
              <a:rPr lang="en-US" sz="1100" b="1" i="0" u="sng" dirty="0">
                <a:solidFill>
                  <a:srgbClr val="0D0D0D"/>
                </a:solidFill>
                <a:effectLst/>
              </a:rPr>
              <a:t>Model Selection:</a:t>
            </a:r>
            <a:r>
              <a:rPr lang="en-US" sz="1100" i="0" dirty="0">
                <a:solidFill>
                  <a:srgbClr val="0D0D0D"/>
                </a:solidFill>
                <a:effectLst/>
              </a:rPr>
              <a:t> </a:t>
            </a:r>
            <a:r>
              <a:rPr lang="en-US" sz="900" dirty="0">
                <a:solidFill>
                  <a:srgbClr val="0D0D0D"/>
                </a:solidFill>
              </a:rPr>
              <a:t>T</a:t>
            </a:r>
            <a:r>
              <a:rPr lang="en-US" sz="900" b="0" i="0" dirty="0">
                <a:solidFill>
                  <a:srgbClr val="0D0D0D"/>
                </a:solidFill>
                <a:effectLst/>
              </a:rPr>
              <a:t>he </a:t>
            </a:r>
            <a:r>
              <a:rPr lang="en-US" sz="900" b="0" i="0" dirty="0" err="1">
                <a:solidFill>
                  <a:srgbClr val="0D0D0D"/>
                </a:solidFill>
                <a:effectLst/>
              </a:rPr>
              <a:t>facebook</a:t>
            </a:r>
            <a:r>
              <a:rPr lang="en-US" sz="900" b="0" i="0" dirty="0">
                <a:solidFill>
                  <a:srgbClr val="0D0D0D"/>
                </a:solidFill>
                <a:effectLst/>
              </a:rPr>
              <a:t>/</a:t>
            </a:r>
            <a:r>
              <a:rPr lang="en-US" sz="900" b="0" i="0" dirty="0" err="1">
                <a:solidFill>
                  <a:srgbClr val="0D0D0D"/>
                </a:solidFill>
                <a:effectLst/>
              </a:rPr>
              <a:t>bart</a:t>
            </a:r>
            <a:r>
              <a:rPr lang="en-US" sz="900" b="0" i="0" dirty="0">
                <a:solidFill>
                  <a:srgbClr val="0D0D0D"/>
                </a:solidFill>
                <a:effectLst/>
              </a:rPr>
              <a:t>-large-</a:t>
            </a:r>
            <a:r>
              <a:rPr lang="en-US" sz="900" b="0" i="0" dirty="0" err="1">
                <a:solidFill>
                  <a:srgbClr val="0D0D0D"/>
                </a:solidFill>
                <a:effectLst/>
              </a:rPr>
              <a:t>mnli</a:t>
            </a:r>
            <a:r>
              <a:rPr lang="en-US" sz="900" b="0" i="0" dirty="0">
                <a:solidFill>
                  <a:srgbClr val="0D0D0D"/>
                </a:solidFill>
                <a:effectLst/>
              </a:rPr>
              <a:t> model, a variant of BART is fine-tuned on the MNLI dataset, for zero-shot text classification. This model understands semantic relationships between sentences, crucial for tasks like natural language inference (NLI).</a:t>
            </a:r>
            <a:endParaRPr lang="en-US" sz="900" dirty="0"/>
          </a:p>
        </p:txBody>
      </p:sp>
      <p:sp>
        <p:nvSpPr>
          <p:cNvPr id="9" name="TextBox 8">
            <a:extLst>
              <a:ext uri="{FF2B5EF4-FFF2-40B4-BE49-F238E27FC236}">
                <a16:creationId xmlns:a16="http://schemas.microsoft.com/office/drawing/2014/main" id="{068A57ED-2EBE-2543-61B8-64339F4AF0B5}"/>
              </a:ext>
            </a:extLst>
          </p:cNvPr>
          <p:cNvSpPr txBox="1"/>
          <p:nvPr/>
        </p:nvSpPr>
        <p:spPr>
          <a:xfrm>
            <a:off x="171450" y="2261289"/>
            <a:ext cx="3962400" cy="846386"/>
          </a:xfrm>
          <a:prstGeom prst="rect">
            <a:avLst/>
          </a:prstGeom>
          <a:noFill/>
        </p:spPr>
        <p:txBody>
          <a:bodyPr wrap="square">
            <a:spAutoFit/>
          </a:bodyPr>
          <a:lstStyle/>
          <a:p>
            <a:pPr algn="justLow"/>
            <a:r>
              <a:rPr lang="en-US" sz="1100" b="1" u="sng" dirty="0"/>
              <a:t>Zero Shot Text Classification</a:t>
            </a:r>
            <a:r>
              <a:rPr lang="en-US" sz="900" b="1" u="sng" dirty="0"/>
              <a:t>:</a:t>
            </a:r>
            <a:r>
              <a:rPr lang="en-US" sz="900" dirty="0"/>
              <a:t> </a:t>
            </a:r>
            <a:r>
              <a:rPr lang="en-GB" sz="900" b="0" i="0" dirty="0">
                <a:solidFill>
                  <a:srgbClr val="0D0D0D"/>
                </a:solidFill>
                <a:effectLst/>
              </a:rPr>
              <a:t>Employ the model to categorize review texts as 'positive' or 'negative' without explicit training on these classes. By considering review text as a premise and class labels as hypotheses, the model deduces the most likely label based on semantic similarity learned from the MNLI dataset</a:t>
            </a:r>
            <a:r>
              <a:rPr lang="en-GB" sz="1100" b="0" i="0" dirty="0">
                <a:solidFill>
                  <a:srgbClr val="0D0D0D"/>
                </a:solidFill>
                <a:effectLst/>
              </a:rPr>
              <a:t>.</a:t>
            </a:r>
            <a:endParaRPr lang="en-US" sz="1100" dirty="0"/>
          </a:p>
        </p:txBody>
      </p:sp>
      <p:sp>
        <p:nvSpPr>
          <p:cNvPr id="4" name="object 2">
            <a:extLst>
              <a:ext uri="{FF2B5EF4-FFF2-40B4-BE49-F238E27FC236}">
                <a16:creationId xmlns:a16="http://schemas.microsoft.com/office/drawing/2014/main" id="{ABFD8249-429E-FD37-3491-F6842692172E}"/>
              </a:ext>
            </a:extLst>
          </p:cNvPr>
          <p:cNvSpPr txBox="1"/>
          <p:nvPr/>
        </p:nvSpPr>
        <p:spPr>
          <a:xfrm>
            <a:off x="154762"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Methodology</a:t>
            </a:r>
            <a:endParaRPr sz="1400" dirty="0">
              <a:latin typeface="Trebuchet MS"/>
              <a:cs typeface="Trebuchet MS"/>
            </a:endParaRPr>
          </a:p>
        </p:txBody>
      </p:sp>
    </p:spTree>
    <p:extLst>
      <p:ext uri="{BB962C8B-B14F-4D97-AF65-F5344CB8AC3E}">
        <p14:creationId xmlns:p14="http://schemas.microsoft.com/office/powerpoint/2010/main" val="118588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5D5455-B047-7C50-CF86-FC7DE23AF6F8}"/>
              </a:ext>
            </a:extLst>
          </p:cNvPr>
          <p:cNvSpPr txBox="1"/>
          <p:nvPr/>
        </p:nvSpPr>
        <p:spPr>
          <a:xfrm>
            <a:off x="323850" y="583907"/>
            <a:ext cx="3962400" cy="2292935"/>
          </a:xfrm>
          <a:prstGeom prst="rect">
            <a:avLst/>
          </a:prstGeom>
          <a:noFill/>
        </p:spPr>
        <p:txBody>
          <a:bodyPr wrap="square">
            <a:spAutoFit/>
          </a:bodyPr>
          <a:lstStyle/>
          <a:p>
            <a:pPr algn="l"/>
            <a:r>
              <a:rPr lang="en-US" sz="1100" b="1" u="sng" dirty="0"/>
              <a:t>Zero Shot Implementation</a:t>
            </a:r>
          </a:p>
          <a:p>
            <a:pPr algn="l"/>
            <a:endParaRPr lang="en-US" sz="1100" b="1" u="sng" dirty="0"/>
          </a:p>
          <a:p>
            <a:pPr marL="171450" indent="-171450" algn="l">
              <a:buFont typeface="Arial" panose="020B0604020202020204" pitchFamily="34" charset="0"/>
              <a:buChar char="•"/>
            </a:pPr>
            <a:r>
              <a:rPr lang="en-GB" sz="1100" b="0" i="0" dirty="0">
                <a:solidFill>
                  <a:srgbClr val="0D0D0D"/>
                </a:solidFill>
                <a:effectLst/>
              </a:rPr>
              <a:t>Load the dataset into a </a:t>
            </a:r>
            <a:r>
              <a:rPr lang="en-GB" sz="1100" b="0" i="0" dirty="0" err="1">
                <a:solidFill>
                  <a:srgbClr val="0D0D0D"/>
                </a:solidFill>
                <a:effectLst/>
              </a:rPr>
              <a:t>DataFrame</a:t>
            </a:r>
            <a:r>
              <a:rPr lang="en-GB" sz="1100" b="0" i="0" dirty="0">
                <a:solidFill>
                  <a:srgbClr val="0D0D0D"/>
                </a:solidFill>
                <a:effectLst/>
              </a:rPr>
              <a:t>.</a:t>
            </a:r>
          </a:p>
          <a:p>
            <a:pPr marL="171450" indent="-171450" algn="l">
              <a:buFont typeface="Arial" panose="020B0604020202020204" pitchFamily="34" charset="0"/>
              <a:buChar char="•"/>
            </a:pPr>
            <a:r>
              <a:rPr lang="en-GB" sz="1100" b="0" i="0" dirty="0">
                <a:solidFill>
                  <a:srgbClr val="0D0D0D"/>
                </a:solidFill>
                <a:effectLst/>
              </a:rPr>
              <a:t>Initialize a zero-shot classification pipeline with the </a:t>
            </a:r>
            <a:r>
              <a:rPr lang="en-GB" sz="1100" b="0" i="0" dirty="0" err="1">
                <a:solidFill>
                  <a:srgbClr val="0D0D0D"/>
                </a:solidFill>
                <a:effectLst/>
              </a:rPr>
              <a:t>bart</a:t>
            </a:r>
            <a:r>
              <a:rPr lang="en-GB" sz="1100" b="0" i="0" dirty="0">
                <a:solidFill>
                  <a:srgbClr val="0D0D0D"/>
                </a:solidFill>
                <a:effectLst/>
              </a:rPr>
              <a:t>-large-</a:t>
            </a:r>
            <a:r>
              <a:rPr lang="en-GB" sz="1100" b="0" i="0" dirty="0" err="1">
                <a:solidFill>
                  <a:srgbClr val="0D0D0D"/>
                </a:solidFill>
                <a:effectLst/>
              </a:rPr>
              <a:t>mnli</a:t>
            </a:r>
            <a:r>
              <a:rPr lang="en-GB" sz="1100" b="0" i="0" dirty="0">
                <a:solidFill>
                  <a:srgbClr val="0D0D0D"/>
                </a:solidFill>
                <a:effectLst/>
              </a:rPr>
              <a:t> model.</a:t>
            </a:r>
          </a:p>
          <a:p>
            <a:pPr marL="171450" indent="-171450" algn="l">
              <a:buFont typeface="Arial" panose="020B0604020202020204" pitchFamily="34" charset="0"/>
              <a:buChar char="•"/>
            </a:pPr>
            <a:r>
              <a:rPr lang="en-GB" sz="1100" b="0" i="0" dirty="0">
                <a:solidFill>
                  <a:srgbClr val="0D0D0D"/>
                </a:solidFill>
                <a:effectLst/>
              </a:rPr>
              <a:t>Define candidate labels ('positive', 'negative’).</a:t>
            </a:r>
          </a:p>
          <a:p>
            <a:pPr marL="171450" indent="-171450" algn="l">
              <a:buFont typeface="Arial" panose="020B0604020202020204" pitchFamily="34" charset="0"/>
              <a:buChar char="•"/>
            </a:pPr>
            <a:r>
              <a:rPr lang="en-GB" sz="1100" b="0" i="0" dirty="0">
                <a:solidFill>
                  <a:srgbClr val="0D0D0D"/>
                </a:solidFill>
                <a:effectLst/>
              </a:rPr>
              <a:t>For each review text, apply the zero-shot classification pipeline to predict the label and score.</a:t>
            </a:r>
          </a:p>
          <a:p>
            <a:pPr marL="171450" indent="-171450" algn="l">
              <a:buFont typeface="Arial" panose="020B0604020202020204" pitchFamily="34" charset="0"/>
              <a:buChar char="•"/>
            </a:pPr>
            <a:r>
              <a:rPr lang="en-GB" sz="1100" b="0" i="0" dirty="0">
                <a:solidFill>
                  <a:srgbClr val="0D0D0D"/>
                </a:solidFill>
                <a:effectLst/>
              </a:rPr>
              <a:t>Convert predicted and ground truth labels to numerical format.</a:t>
            </a:r>
          </a:p>
          <a:p>
            <a:pPr marL="171450" indent="-171450" algn="l">
              <a:buFont typeface="Arial" panose="020B0604020202020204" pitchFamily="34" charset="0"/>
              <a:buChar char="•"/>
            </a:pPr>
            <a:r>
              <a:rPr lang="en-GB" sz="1100" b="0" i="0" dirty="0">
                <a:solidFill>
                  <a:srgbClr val="0D0D0D"/>
                </a:solidFill>
                <a:effectLst/>
              </a:rPr>
              <a:t>Calculate evaluation metrics (accuracy, F1 score, precision, recall).</a:t>
            </a:r>
          </a:p>
          <a:p>
            <a:pPr marL="171450" indent="-171450" algn="l">
              <a:buFont typeface="Arial" panose="020B0604020202020204" pitchFamily="34" charset="0"/>
              <a:buChar char="•"/>
            </a:pPr>
            <a:r>
              <a:rPr lang="en-GB" sz="1100" b="0" i="0" dirty="0">
                <a:solidFill>
                  <a:srgbClr val="0D0D0D"/>
                </a:solidFill>
                <a:effectLst/>
              </a:rPr>
              <a:t>Display predicted labels, confidence scores, and evaluation metrics.</a:t>
            </a:r>
          </a:p>
        </p:txBody>
      </p:sp>
    </p:spTree>
    <p:extLst>
      <p:ext uri="{BB962C8B-B14F-4D97-AF65-F5344CB8AC3E}">
        <p14:creationId xmlns:p14="http://schemas.microsoft.com/office/powerpoint/2010/main" val="2456607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DBF1E9-2910-EBC2-24F5-43A9488E4921}"/>
              </a:ext>
            </a:extLst>
          </p:cNvPr>
          <p:cNvSpPr txBox="1"/>
          <p:nvPr/>
        </p:nvSpPr>
        <p:spPr>
          <a:xfrm>
            <a:off x="80815" y="511175"/>
            <a:ext cx="4495800" cy="2631490"/>
          </a:xfrm>
          <a:prstGeom prst="rect">
            <a:avLst/>
          </a:prstGeom>
          <a:noFill/>
        </p:spPr>
        <p:txBody>
          <a:bodyPr wrap="square">
            <a:spAutoFit/>
          </a:bodyPr>
          <a:lstStyle/>
          <a:p>
            <a:pPr algn="l"/>
            <a:r>
              <a:rPr lang="en-US" sz="1100" b="1" u="sng" dirty="0"/>
              <a:t>Naive Bayes Classifier Implementation</a:t>
            </a:r>
          </a:p>
          <a:p>
            <a:pPr algn="l"/>
            <a:endParaRPr lang="en-US" sz="1100" b="1" u="sng" dirty="0"/>
          </a:p>
          <a:p>
            <a:pPr marL="171450" indent="-171450" algn="l">
              <a:buFont typeface="Arial" panose="020B0604020202020204" pitchFamily="34" charset="0"/>
              <a:buChar char="•"/>
            </a:pPr>
            <a:r>
              <a:rPr lang="en-GB" sz="1100" dirty="0"/>
              <a:t>Text undergoes pre-processing including tokenization, lowercasing, and lemmatization. </a:t>
            </a:r>
          </a:p>
          <a:p>
            <a:pPr marL="171450" indent="-171450" algn="l">
              <a:buFont typeface="Arial" panose="020B0604020202020204" pitchFamily="34" charset="0"/>
              <a:buChar char="•"/>
            </a:pPr>
            <a:r>
              <a:rPr lang="en-GB" sz="1100" dirty="0"/>
              <a:t>Sentiment labels are encoded as 0 for 'negative' and 1 for 'positive’.</a:t>
            </a:r>
          </a:p>
          <a:p>
            <a:pPr marL="171450" indent="-171450" algn="l">
              <a:buFont typeface="Arial" panose="020B0604020202020204" pitchFamily="34" charset="0"/>
              <a:buChar char="•"/>
            </a:pPr>
            <a:r>
              <a:rPr lang="en-GB" sz="1100" dirty="0"/>
              <a:t>Text is converted into numerical features using TF-IDF vectorization.</a:t>
            </a:r>
          </a:p>
          <a:p>
            <a:pPr marL="171450" indent="-171450" algn="l">
              <a:buFont typeface="Arial" panose="020B0604020202020204" pitchFamily="34" charset="0"/>
              <a:buChar char="•"/>
            </a:pPr>
            <a:r>
              <a:rPr lang="en-GB" sz="1100" dirty="0"/>
              <a:t>Multinomial Naive Bayes classifier is trained on the TF-IDF transformed data to learn probability distributions for each word with respect to sentiment labels.</a:t>
            </a:r>
          </a:p>
          <a:p>
            <a:pPr marL="171450" indent="-171450" algn="l">
              <a:buFont typeface="Arial" panose="020B0604020202020204" pitchFamily="34" charset="0"/>
              <a:buChar char="•"/>
            </a:pPr>
            <a:r>
              <a:rPr lang="en-GB" sz="1100" dirty="0"/>
              <a:t>Classifier calculates likelihood of each sentiment label for input text and selects label with highest probability.</a:t>
            </a:r>
          </a:p>
          <a:p>
            <a:pPr marL="171450" indent="-171450" algn="l">
              <a:buFont typeface="Arial" panose="020B0604020202020204" pitchFamily="34" charset="0"/>
              <a:buChar char="•"/>
            </a:pPr>
            <a:r>
              <a:rPr lang="en-GB" sz="1100" dirty="0"/>
              <a:t>Model performance is evaluated using metrics like accuracy, precision, recall, and F1-score, comparing predicted labels to actual labels in the datasets.</a:t>
            </a:r>
            <a:endParaRPr lang="en-US" sz="1100" dirty="0"/>
          </a:p>
          <a:p>
            <a:pPr algn="l"/>
            <a:endParaRPr lang="en-US" sz="1100" b="1" u="sng" dirty="0"/>
          </a:p>
        </p:txBody>
      </p:sp>
    </p:spTree>
    <p:extLst>
      <p:ext uri="{BB962C8B-B14F-4D97-AF65-F5344CB8AC3E}">
        <p14:creationId xmlns:p14="http://schemas.microsoft.com/office/powerpoint/2010/main" val="2062497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46067-8D2B-5419-5991-2E0A78302CB8}"/>
              </a:ext>
            </a:extLst>
          </p:cNvPr>
          <p:cNvSpPr txBox="1"/>
          <p:nvPr/>
        </p:nvSpPr>
        <p:spPr>
          <a:xfrm>
            <a:off x="57150" y="511175"/>
            <a:ext cx="4495800" cy="2292935"/>
          </a:xfrm>
          <a:prstGeom prst="rect">
            <a:avLst/>
          </a:prstGeom>
          <a:noFill/>
        </p:spPr>
        <p:txBody>
          <a:bodyPr wrap="square">
            <a:spAutoFit/>
          </a:bodyPr>
          <a:lstStyle/>
          <a:p>
            <a:pPr algn="l"/>
            <a:r>
              <a:rPr lang="en-US" sz="1100" b="1" u="sng" dirty="0"/>
              <a:t>SVM Implementation</a:t>
            </a:r>
          </a:p>
          <a:p>
            <a:pPr algn="l"/>
            <a:endParaRPr lang="en-US" sz="1100" b="1" u="sng" dirty="0"/>
          </a:p>
          <a:p>
            <a:pPr marL="171450" indent="-171450" algn="l">
              <a:buFont typeface="Arial" panose="020B0604020202020204" pitchFamily="34" charset="0"/>
              <a:buChar char="•"/>
            </a:pPr>
            <a:r>
              <a:rPr lang="en-GB" sz="1100" dirty="0"/>
              <a:t>Each word in the input text is treated as a feature, mapping the text data into a high-dimensional space.</a:t>
            </a:r>
          </a:p>
          <a:p>
            <a:pPr marL="171450" indent="-171450" algn="l">
              <a:buFont typeface="Arial" panose="020B0604020202020204" pitchFamily="34" charset="0"/>
              <a:buChar char="•"/>
            </a:pPr>
            <a:r>
              <a:rPr lang="en-GB" sz="1100" dirty="0"/>
              <a:t>SVM identifies the best hyperplane to separate the text into distinct classes, maximizing the margin between the hyperplane and support vectors.</a:t>
            </a:r>
          </a:p>
          <a:p>
            <a:pPr marL="171450" indent="-171450" algn="l">
              <a:buFont typeface="Arial" panose="020B0604020202020204" pitchFamily="34" charset="0"/>
              <a:buChar char="•"/>
            </a:pPr>
            <a:r>
              <a:rPr lang="en-GB" sz="1100" dirty="0"/>
              <a:t>Utilizes a linear kernel to create a linear decision boundary for class separation.</a:t>
            </a:r>
          </a:p>
          <a:p>
            <a:pPr marL="171450" indent="-171450" algn="l">
              <a:buFont typeface="Arial" panose="020B0604020202020204" pitchFamily="34" charset="0"/>
              <a:buChar char="•"/>
            </a:pPr>
            <a:r>
              <a:rPr lang="en-GB" sz="1100" dirty="0"/>
              <a:t>The SVM model is trained on TF-IDF converted training data, representing each input text as a vector of TF-IDF scores.</a:t>
            </a:r>
          </a:p>
          <a:p>
            <a:pPr marL="171450" indent="-171450" algn="l">
              <a:buFont typeface="Arial" panose="020B0604020202020204" pitchFamily="34" charset="0"/>
              <a:buChar char="•"/>
            </a:pPr>
            <a:r>
              <a:rPr lang="en-GB" sz="1100" dirty="0"/>
              <a:t>After training, the SVM model predicts labels for test data, and metrics such as accuracy are computed to </a:t>
            </a:r>
            <a:r>
              <a:rPr lang="en-GB" sz="1100" dirty="0" err="1"/>
              <a:t>analyze</a:t>
            </a:r>
            <a:r>
              <a:rPr lang="en-GB" sz="1100" dirty="0"/>
              <a:t> its performance.</a:t>
            </a:r>
            <a:endParaRPr lang="en-US" sz="1100" dirty="0"/>
          </a:p>
        </p:txBody>
      </p:sp>
    </p:spTree>
    <p:extLst>
      <p:ext uri="{BB962C8B-B14F-4D97-AF65-F5344CB8AC3E}">
        <p14:creationId xmlns:p14="http://schemas.microsoft.com/office/powerpoint/2010/main" val="310907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4608060" cy="311253"/>
          </a:xfrm>
          <a:prstGeom prst="rect">
            <a:avLst/>
          </a:prstGeom>
        </p:spPr>
      </p:pic>
      <p:sp>
        <p:nvSpPr>
          <p:cNvPr id="3" name="object 3"/>
          <p:cNvSpPr txBox="1">
            <a:spLocks noGrp="1"/>
          </p:cNvSpPr>
          <p:nvPr>
            <p:ph type="title"/>
          </p:nvPr>
        </p:nvSpPr>
        <p:spPr>
          <a:xfrm>
            <a:off x="154762" y="0"/>
            <a:ext cx="1557020" cy="244475"/>
          </a:xfrm>
          <a:prstGeom prst="rect">
            <a:avLst/>
          </a:prstGeom>
        </p:spPr>
        <p:txBody>
          <a:bodyPr vert="horz" wrap="square" lIns="0" tIns="17145" rIns="0" bIns="0" rtlCol="0">
            <a:spAutoFit/>
          </a:bodyPr>
          <a:lstStyle/>
          <a:p>
            <a:pPr marL="12700">
              <a:lnSpc>
                <a:spcPct val="100000"/>
              </a:lnSpc>
              <a:spcBef>
                <a:spcPts val="135"/>
              </a:spcBef>
            </a:pPr>
            <a:r>
              <a:rPr sz="1400" b="0" spc="-55" dirty="0">
                <a:solidFill>
                  <a:srgbClr val="FFFFFF"/>
                </a:solidFill>
                <a:latin typeface="Trebuchet MS"/>
                <a:cs typeface="Trebuchet MS"/>
              </a:rPr>
              <a:t>Presentation</a:t>
            </a:r>
            <a:r>
              <a:rPr sz="1400" b="0" spc="-5" dirty="0">
                <a:solidFill>
                  <a:srgbClr val="FFFFFF"/>
                </a:solidFill>
                <a:latin typeface="Trebuchet MS"/>
                <a:cs typeface="Trebuchet MS"/>
              </a:rPr>
              <a:t> </a:t>
            </a:r>
            <a:r>
              <a:rPr sz="1400" b="0" spc="-50" dirty="0">
                <a:solidFill>
                  <a:srgbClr val="FFFFFF"/>
                </a:solidFill>
                <a:latin typeface="Trebuchet MS"/>
                <a:cs typeface="Trebuchet MS"/>
              </a:rPr>
              <a:t>Outline</a:t>
            </a:r>
            <a:endParaRPr sz="1400" dirty="0">
              <a:latin typeface="Trebuchet MS"/>
              <a:cs typeface="Trebuchet MS"/>
            </a:endParaRPr>
          </a:p>
        </p:txBody>
      </p:sp>
      <p:pic>
        <p:nvPicPr>
          <p:cNvPr id="4" name="object 4"/>
          <p:cNvPicPr/>
          <p:nvPr/>
        </p:nvPicPr>
        <p:blipFill>
          <a:blip r:embed="rId3" cstate="print"/>
          <a:stretch>
            <a:fillRect/>
          </a:stretch>
        </p:blipFill>
        <p:spPr>
          <a:xfrm>
            <a:off x="449135" y="731275"/>
            <a:ext cx="114214" cy="114214"/>
          </a:xfrm>
          <a:prstGeom prst="rect">
            <a:avLst/>
          </a:prstGeom>
        </p:spPr>
      </p:pic>
      <p:sp>
        <p:nvSpPr>
          <p:cNvPr id="5" name="object 5"/>
          <p:cNvSpPr txBox="1"/>
          <p:nvPr/>
        </p:nvSpPr>
        <p:spPr>
          <a:xfrm>
            <a:off x="472668" y="719803"/>
            <a:ext cx="6731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1</a:t>
            </a:r>
            <a:endParaRPr sz="600" dirty="0">
              <a:latin typeface="Arial"/>
              <a:cs typeface="Arial"/>
            </a:endParaRPr>
          </a:p>
        </p:txBody>
      </p:sp>
      <p:sp>
        <p:nvSpPr>
          <p:cNvPr id="6" name="object 6"/>
          <p:cNvSpPr txBox="1"/>
          <p:nvPr/>
        </p:nvSpPr>
        <p:spPr>
          <a:xfrm>
            <a:off x="624395" y="652446"/>
            <a:ext cx="2497341" cy="2317044"/>
          </a:xfrm>
          <a:prstGeom prst="rect">
            <a:avLst/>
          </a:prstGeom>
        </p:spPr>
        <p:txBody>
          <a:bodyPr vert="horz" wrap="square" lIns="0" tIns="55244" rIns="0" bIns="0" rtlCol="0">
            <a:spAutoFit/>
          </a:bodyPr>
          <a:lstStyle/>
          <a:p>
            <a:pPr marL="12700">
              <a:lnSpc>
                <a:spcPct val="100000"/>
              </a:lnSpc>
              <a:spcBef>
                <a:spcPts val="434"/>
              </a:spcBef>
            </a:pPr>
            <a:r>
              <a:rPr sz="1100" spc="-35" dirty="0">
                <a:latin typeface="Tahoma"/>
                <a:cs typeface="Tahoma"/>
              </a:rPr>
              <a:t>Introduction</a:t>
            </a:r>
            <a:endParaRPr sz="1100" dirty="0">
              <a:latin typeface="Tahoma"/>
              <a:cs typeface="Tahoma"/>
            </a:endParaRPr>
          </a:p>
          <a:p>
            <a:pPr marL="12700" marR="5080">
              <a:lnSpc>
                <a:spcPct val="125299"/>
              </a:lnSpc>
            </a:pPr>
            <a:r>
              <a:rPr sz="1100" spc="-25" dirty="0">
                <a:latin typeface="Tahoma"/>
                <a:cs typeface="Tahoma"/>
              </a:rPr>
              <a:t>Literature </a:t>
            </a:r>
            <a:r>
              <a:rPr sz="1100" spc="-45" dirty="0">
                <a:latin typeface="Tahoma"/>
                <a:cs typeface="Tahoma"/>
              </a:rPr>
              <a:t>Survey </a:t>
            </a:r>
            <a:r>
              <a:rPr sz="1100" spc="120" dirty="0">
                <a:latin typeface="Tahoma"/>
                <a:cs typeface="Tahoma"/>
              </a:rPr>
              <a:t>/ </a:t>
            </a:r>
            <a:r>
              <a:rPr sz="1100" spc="-30" dirty="0">
                <a:latin typeface="Tahoma"/>
                <a:cs typeface="Tahoma"/>
              </a:rPr>
              <a:t>Background </a:t>
            </a:r>
            <a:r>
              <a:rPr sz="1100" spc="-35" dirty="0">
                <a:latin typeface="Tahoma"/>
                <a:cs typeface="Tahoma"/>
              </a:rPr>
              <a:t>Theory </a:t>
            </a:r>
            <a:r>
              <a:rPr sz="1100" spc="-330" dirty="0">
                <a:latin typeface="Tahoma"/>
                <a:cs typeface="Tahoma"/>
              </a:rPr>
              <a:t> </a:t>
            </a:r>
            <a:r>
              <a:rPr sz="1100" spc="-30" dirty="0">
                <a:latin typeface="Tahoma"/>
                <a:cs typeface="Tahoma"/>
              </a:rPr>
              <a:t>Problem</a:t>
            </a:r>
            <a:r>
              <a:rPr sz="1100" spc="15" dirty="0">
                <a:latin typeface="Tahoma"/>
                <a:cs typeface="Tahoma"/>
              </a:rPr>
              <a:t> </a:t>
            </a:r>
            <a:r>
              <a:rPr sz="1100" spc="-20" dirty="0">
                <a:latin typeface="Tahoma"/>
                <a:cs typeface="Tahoma"/>
              </a:rPr>
              <a:t>Definition</a:t>
            </a:r>
            <a:endParaRPr sz="1100" dirty="0">
              <a:latin typeface="Tahoma"/>
              <a:cs typeface="Tahoma"/>
            </a:endParaRPr>
          </a:p>
          <a:p>
            <a:pPr marL="12700" marR="1353185">
              <a:lnSpc>
                <a:spcPct val="125299"/>
              </a:lnSpc>
            </a:pPr>
            <a:r>
              <a:rPr sz="1100" spc="-35" dirty="0">
                <a:latin typeface="Tahoma"/>
                <a:cs typeface="Tahoma"/>
              </a:rPr>
              <a:t>Objectives </a:t>
            </a:r>
            <a:r>
              <a:rPr sz="1100" spc="-30" dirty="0">
                <a:latin typeface="Tahoma"/>
                <a:cs typeface="Tahoma"/>
              </a:rPr>
              <a:t> Methodology </a:t>
            </a:r>
            <a:r>
              <a:rPr sz="1100" spc="-25" dirty="0">
                <a:latin typeface="Tahoma"/>
                <a:cs typeface="Tahoma"/>
              </a:rPr>
              <a:t> </a:t>
            </a:r>
            <a:endParaRPr lang="en-US" sz="1100" spc="-50" dirty="0">
              <a:latin typeface="Tahoma"/>
              <a:cs typeface="Tahoma"/>
            </a:endParaRPr>
          </a:p>
          <a:p>
            <a:pPr marL="12700" marR="1353185">
              <a:lnSpc>
                <a:spcPct val="125299"/>
              </a:lnSpc>
            </a:pPr>
            <a:r>
              <a:rPr lang="en-IN" sz="1100" spc="-50" dirty="0">
                <a:latin typeface="Tahoma"/>
                <a:cs typeface="Tahoma"/>
              </a:rPr>
              <a:t>Results</a:t>
            </a:r>
          </a:p>
          <a:p>
            <a:pPr marL="12700" marR="1353185">
              <a:lnSpc>
                <a:spcPct val="125299"/>
              </a:lnSpc>
            </a:pPr>
            <a:r>
              <a:rPr lang="en-IN" sz="1100" spc="-50" dirty="0">
                <a:latin typeface="Tahoma"/>
                <a:cs typeface="Tahoma"/>
              </a:rPr>
              <a:t>Real life Application</a:t>
            </a:r>
          </a:p>
          <a:p>
            <a:pPr marL="12700" marR="1353185">
              <a:lnSpc>
                <a:spcPct val="125299"/>
              </a:lnSpc>
            </a:pPr>
            <a:r>
              <a:rPr lang="en-IN" sz="1100" spc="-50" dirty="0">
                <a:latin typeface="Tahoma"/>
                <a:cs typeface="Tahoma"/>
              </a:rPr>
              <a:t>SDG</a:t>
            </a:r>
          </a:p>
          <a:p>
            <a:pPr marL="12700" marR="1353185">
              <a:lnSpc>
                <a:spcPct val="125299"/>
              </a:lnSpc>
            </a:pPr>
            <a:r>
              <a:rPr sz="1100" spc="-330" dirty="0">
                <a:latin typeface="Tahoma"/>
                <a:cs typeface="Tahoma"/>
              </a:rPr>
              <a:t> </a:t>
            </a:r>
            <a:r>
              <a:rPr sz="1100" spc="-40" dirty="0">
                <a:latin typeface="Tahoma"/>
                <a:cs typeface="Tahoma"/>
              </a:rPr>
              <a:t>Scope </a:t>
            </a:r>
            <a:r>
              <a:rPr sz="1100" spc="-35" dirty="0">
                <a:latin typeface="Tahoma"/>
                <a:cs typeface="Tahoma"/>
              </a:rPr>
              <a:t> </a:t>
            </a:r>
            <a:endParaRPr lang="en-US" sz="1100" spc="-35" dirty="0">
              <a:latin typeface="Tahoma"/>
              <a:cs typeface="Tahoma"/>
            </a:endParaRPr>
          </a:p>
          <a:p>
            <a:pPr marL="12700" marR="1353185">
              <a:lnSpc>
                <a:spcPct val="125299"/>
              </a:lnSpc>
            </a:pPr>
            <a:r>
              <a:rPr sz="1100" spc="-35" dirty="0">
                <a:latin typeface="Tahoma"/>
                <a:cs typeface="Tahoma"/>
              </a:rPr>
              <a:t>Conclusion </a:t>
            </a:r>
            <a:endParaRPr lang="en-US" sz="1100" spc="-35" dirty="0">
              <a:latin typeface="Tahoma"/>
              <a:cs typeface="Tahoma"/>
            </a:endParaRPr>
          </a:p>
          <a:p>
            <a:pPr marL="12700" marR="1353185">
              <a:lnSpc>
                <a:spcPct val="125299"/>
              </a:lnSpc>
            </a:pPr>
            <a:r>
              <a:rPr sz="1100" spc="-30" dirty="0">
                <a:latin typeface="Tahoma"/>
                <a:cs typeface="Tahoma"/>
              </a:rPr>
              <a:t> </a:t>
            </a:r>
            <a:r>
              <a:rPr sz="1100" spc="-55" dirty="0">
                <a:latin typeface="Tahoma"/>
                <a:cs typeface="Tahoma"/>
              </a:rPr>
              <a:t>References</a:t>
            </a:r>
            <a:endParaRPr sz="1100" dirty="0">
              <a:latin typeface="Tahoma"/>
              <a:cs typeface="Tahoma"/>
            </a:endParaRPr>
          </a:p>
        </p:txBody>
      </p:sp>
      <p:pic>
        <p:nvPicPr>
          <p:cNvPr id="7" name="object 7"/>
          <p:cNvPicPr/>
          <p:nvPr/>
        </p:nvPicPr>
        <p:blipFill>
          <a:blip r:embed="rId3" cstate="print"/>
          <a:stretch>
            <a:fillRect/>
          </a:stretch>
        </p:blipFill>
        <p:spPr>
          <a:xfrm>
            <a:off x="449135" y="941308"/>
            <a:ext cx="114214" cy="114214"/>
          </a:xfrm>
          <a:prstGeom prst="rect">
            <a:avLst/>
          </a:prstGeom>
        </p:spPr>
      </p:pic>
      <p:sp>
        <p:nvSpPr>
          <p:cNvPr id="8" name="object 8"/>
          <p:cNvSpPr txBox="1"/>
          <p:nvPr/>
        </p:nvSpPr>
        <p:spPr>
          <a:xfrm>
            <a:off x="472668" y="929835"/>
            <a:ext cx="6731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2</a:t>
            </a:r>
            <a:endParaRPr sz="600">
              <a:latin typeface="Arial"/>
              <a:cs typeface="Arial"/>
            </a:endParaRPr>
          </a:p>
        </p:txBody>
      </p:sp>
      <p:pic>
        <p:nvPicPr>
          <p:cNvPr id="9" name="object 9"/>
          <p:cNvPicPr/>
          <p:nvPr/>
        </p:nvPicPr>
        <p:blipFill>
          <a:blip r:embed="rId3" cstate="print"/>
          <a:stretch>
            <a:fillRect/>
          </a:stretch>
        </p:blipFill>
        <p:spPr>
          <a:xfrm>
            <a:off x="449135" y="1151340"/>
            <a:ext cx="114214" cy="114214"/>
          </a:xfrm>
          <a:prstGeom prst="rect">
            <a:avLst/>
          </a:prstGeom>
        </p:spPr>
      </p:pic>
      <p:sp>
        <p:nvSpPr>
          <p:cNvPr id="10" name="object 10"/>
          <p:cNvSpPr txBox="1"/>
          <p:nvPr/>
        </p:nvSpPr>
        <p:spPr>
          <a:xfrm>
            <a:off x="472668" y="1139868"/>
            <a:ext cx="6731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3</a:t>
            </a:r>
            <a:endParaRPr sz="600">
              <a:latin typeface="Arial"/>
              <a:cs typeface="Arial"/>
            </a:endParaRPr>
          </a:p>
        </p:txBody>
      </p:sp>
      <p:pic>
        <p:nvPicPr>
          <p:cNvPr id="11" name="object 11"/>
          <p:cNvPicPr/>
          <p:nvPr/>
        </p:nvPicPr>
        <p:blipFill>
          <a:blip r:embed="rId3" cstate="print"/>
          <a:stretch>
            <a:fillRect/>
          </a:stretch>
        </p:blipFill>
        <p:spPr>
          <a:xfrm>
            <a:off x="449135" y="1361373"/>
            <a:ext cx="114214" cy="114214"/>
          </a:xfrm>
          <a:prstGeom prst="rect">
            <a:avLst/>
          </a:prstGeom>
        </p:spPr>
      </p:pic>
      <p:sp>
        <p:nvSpPr>
          <p:cNvPr id="12" name="object 12"/>
          <p:cNvSpPr txBox="1"/>
          <p:nvPr/>
        </p:nvSpPr>
        <p:spPr>
          <a:xfrm>
            <a:off x="472668" y="1349900"/>
            <a:ext cx="6731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4</a:t>
            </a:r>
            <a:endParaRPr sz="600">
              <a:latin typeface="Arial"/>
              <a:cs typeface="Arial"/>
            </a:endParaRPr>
          </a:p>
        </p:txBody>
      </p:sp>
      <p:pic>
        <p:nvPicPr>
          <p:cNvPr id="13" name="object 13"/>
          <p:cNvPicPr/>
          <p:nvPr/>
        </p:nvPicPr>
        <p:blipFill>
          <a:blip r:embed="rId3" cstate="print"/>
          <a:stretch>
            <a:fillRect/>
          </a:stretch>
        </p:blipFill>
        <p:spPr>
          <a:xfrm>
            <a:off x="449135" y="1571405"/>
            <a:ext cx="114214" cy="114214"/>
          </a:xfrm>
          <a:prstGeom prst="rect">
            <a:avLst/>
          </a:prstGeom>
        </p:spPr>
      </p:pic>
      <p:sp>
        <p:nvSpPr>
          <p:cNvPr id="14" name="object 14"/>
          <p:cNvSpPr txBox="1"/>
          <p:nvPr/>
        </p:nvSpPr>
        <p:spPr>
          <a:xfrm>
            <a:off x="472668" y="1559933"/>
            <a:ext cx="6731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5</a:t>
            </a:r>
            <a:endParaRPr sz="600">
              <a:latin typeface="Arial"/>
              <a:cs typeface="Arial"/>
            </a:endParaRPr>
          </a:p>
        </p:txBody>
      </p:sp>
      <p:pic>
        <p:nvPicPr>
          <p:cNvPr id="15" name="object 15"/>
          <p:cNvPicPr/>
          <p:nvPr/>
        </p:nvPicPr>
        <p:blipFill>
          <a:blip r:embed="rId3" cstate="print"/>
          <a:stretch>
            <a:fillRect/>
          </a:stretch>
        </p:blipFill>
        <p:spPr>
          <a:xfrm>
            <a:off x="449135" y="1781438"/>
            <a:ext cx="114214" cy="114214"/>
          </a:xfrm>
          <a:prstGeom prst="rect">
            <a:avLst/>
          </a:prstGeom>
        </p:spPr>
      </p:pic>
      <p:sp>
        <p:nvSpPr>
          <p:cNvPr id="16" name="object 16"/>
          <p:cNvSpPr txBox="1"/>
          <p:nvPr/>
        </p:nvSpPr>
        <p:spPr>
          <a:xfrm>
            <a:off x="472668" y="1769966"/>
            <a:ext cx="6731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6</a:t>
            </a:r>
            <a:endParaRPr sz="600">
              <a:latin typeface="Arial"/>
              <a:cs typeface="Arial"/>
            </a:endParaRPr>
          </a:p>
        </p:txBody>
      </p:sp>
      <p:pic>
        <p:nvPicPr>
          <p:cNvPr id="17" name="object 17"/>
          <p:cNvPicPr/>
          <p:nvPr/>
        </p:nvPicPr>
        <p:blipFill>
          <a:blip r:embed="rId3" cstate="print"/>
          <a:stretch>
            <a:fillRect/>
          </a:stretch>
        </p:blipFill>
        <p:spPr>
          <a:xfrm>
            <a:off x="449135" y="1991471"/>
            <a:ext cx="114214" cy="114214"/>
          </a:xfrm>
          <a:prstGeom prst="rect">
            <a:avLst/>
          </a:prstGeom>
        </p:spPr>
      </p:pic>
      <p:sp>
        <p:nvSpPr>
          <p:cNvPr id="18" name="object 18"/>
          <p:cNvSpPr txBox="1"/>
          <p:nvPr/>
        </p:nvSpPr>
        <p:spPr>
          <a:xfrm>
            <a:off x="472668" y="1979998"/>
            <a:ext cx="6731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7</a:t>
            </a:r>
            <a:endParaRPr sz="600" dirty="0">
              <a:latin typeface="Arial"/>
              <a:cs typeface="Arial"/>
            </a:endParaRPr>
          </a:p>
        </p:txBody>
      </p:sp>
      <p:pic>
        <p:nvPicPr>
          <p:cNvPr id="19" name="object 19"/>
          <p:cNvPicPr/>
          <p:nvPr/>
        </p:nvPicPr>
        <p:blipFill>
          <a:blip r:embed="rId3" cstate="print"/>
          <a:stretch>
            <a:fillRect/>
          </a:stretch>
        </p:blipFill>
        <p:spPr>
          <a:xfrm>
            <a:off x="449135" y="2201503"/>
            <a:ext cx="114214" cy="114214"/>
          </a:xfrm>
          <a:prstGeom prst="rect">
            <a:avLst/>
          </a:prstGeom>
        </p:spPr>
      </p:pic>
      <p:sp>
        <p:nvSpPr>
          <p:cNvPr id="20" name="object 20"/>
          <p:cNvSpPr txBox="1"/>
          <p:nvPr/>
        </p:nvSpPr>
        <p:spPr>
          <a:xfrm>
            <a:off x="472668" y="2190031"/>
            <a:ext cx="6731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8</a:t>
            </a:r>
            <a:endParaRPr sz="600">
              <a:latin typeface="Arial"/>
              <a:cs typeface="Arial"/>
            </a:endParaRPr>
          </a:p>
        </p:txBody>
      </p:sp>
      <p:pic>
        <p:nvPicPr>
          <p:cNvPr id="21" name="object 21"/>
          <p:cNvPicPr/>
          <p:nvPr/>
        </p:nvPicPr>
        <p:blipFill>
          <a:blip r:embed="rId3" cstate="print"/>
          <a:stretch>
            <a:fillRect/>
          </a:stretch>
        </p:blipFill>
        <p:spPr>
          <a:xfrm>
            <a:off x="449135" y="2411536"/>
            <a:ext cx="114214" cy="114214"/>
          </a:xfrm>
          <a:prstGeom prst="rect">
            <a:avLst/>
          </a:prstGeom>
        </p:spPr>
      </p:pic>
      <p:sp>
        <p:nvSpPr>
          <p:cNvPr id="22" name="object 22"/>
          <p:cNvSpPr txBox="1"/>
          <p:nvPr/>
        </p:nvSpPr>
        <p:spPr>
          <a:xfrm>
            <a:off x="472668" y="2400063"/>
            <a:ext cx="6731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9</a:t>
            </a:r>
            <a:endParaRPr sz="600">
              <a:latin typeface="Arial"/>
              <a:cs typeface="Arial"/>
            </a:endParaRPr>
          </a:p>
        </p:txBody>
      </p:sp>
      <p:pic>
        <p:nvPicPr>
          <p:cNvPr id="23" name="object 23"/>
          <p:cNvPicPr/>
          <p:nvPr/>
        </p:nvPicPr>
        <p:blipFill>
          <a:blip r:embed="rId3" cstate="print"/>
          <a:stretch>
            <a:fillRect/>
          </a:stretch>
        </p:blipFill>
        <p:spPr>
          <a:xfrm>
            <a:off x="449135" y="2621569"/>
            <a:ext cx="114214" cy="114214"/>
          </a:xfrm>
          <a:prstGeom prst="rect">
            <a:avLst/>
          </a:prstGeom>
        </p:spPr>
      </p:pic>
      <p:sp>
        <p:nvSpPr>
          <p:cNvPr id="24" name="object 24"/>
          <p:cNvSpPr txBox="1"/>
          <p:nvPr/>
        </p:nvSpPr>
        <p:spPr>
          <a:xfrm>
            <a:off x="451789" y="2610096"/>
            <a:ext cx="109220" cy="116839"/>
          </a:xfrm>
          <a:prstGeom prst="rect">
            <a:avLst/>
          </a:prstGeom>
        </p:spPr>
        <p:txBody>
          <a:bodyPr vert="horz" wrap="square" lIns="0" tIns="12065" rIns="0" bIns="0" rtlCol="0">
            <a:spAutoFit/>
          </a:bodyPr>
          <a:lstStyle/>
          <a:p>
            <a:pPr marL="12700">
              <a:lnSpc>
                <a:spcPct val="100000"/>
              </a:lnSpc>
              <a:spcBef>
                <a:spcPts val="95"/>
              </a:spcBef>
            </a:pPr>
            <a:r>
              <a:rPr sz="600" b="1" spc="-5" dirty="0">
                <a:solidFill>
                  <a:srgbClr val="FFFFFF"/>
                </a:solidFill>
                <a:latin typeface="Arial"/>
                <a:cs typeface="Arial"/>
              </a:rPr>
              <a:t>10</a:t>
            </a:r>
            <a:endParaRPr sz="600" dirty="0">
              <a:latin typeface="Arial"/>
              <a:cs typeface="Arial"/>
            </a:endParaRPr>
          </a:p>
        </p:txBody>
      </p:sp>
      <p:grpSp>
        <p:nvGrpSpPr>
          <p:cNvPr id="25" name="object 25"/>
          <p:cNvGrpSpPr/>
          <p:nvPr/>
        </p:nvGrpSpPr>
        <p:grpSpPr>
          <a:xfrm>
            <a:off x="0" y="3329876"/>
            <a:ext cx="4608195" cy="126364"/>
            <a:chOff x="0" y="3329876"/>
            <a:chExt cx="4608195" cy="126364"/>
          </a:xfrm>
        </p:grpSpPr>
        <p:sp>
          <p:nvSpPr>
            <p:cNvPr id="26" name="object 26"/>
            <p:cNvSpPr/>
            <p:nvPr/>
          </p:nvSpPr>
          <p:spPr>
            <a:xfrm>
              <a:off x="0" y="3329876"/>
              <a:ext cx="2304415" cy="126364"/>
            </a:xfrm>
            <a:custGeom>
              <a:avLst/>
              <a:gdLst/>
              <a:ahLst/>
              <a:cxnLst/>
              <a:rect l="l" t="t" r="r" b="b"/>
              <a:pathLst>
                <a:path w="2304415" h="126364">
                  <a:moveTo>
                    <a:pt x="2303995" y="0"/>
                  </a:moveTo>
                  <a:lnTo>
                    <a:pt x="0" y="0"/>
                  </a:lnTo>
                  <a:lnTo>
                    <a:pt x="0" y="126123"/>
                  </a:lnTo>
                  <a:lnTo>
                    <a:pt x="2303995" y="126123"/>
                  </a:lnTo>
                  <a:lnTo>
                    <a:pt x="2303995" y="0"/>
                  </a:lnTo>
                  <a:close/>
                </a:path>
              </a:pathLst>
            </a:custGeom>
            <a:solidFill>
              <a:srgbClr val="000000"/>
            </a:solidFill>
          </p:spPr>
          <p:txBody>
            <a:bodyPr wrap="square" lIns="0" tIns="0" rIns="0" bIns="0" rtlCol="0"/>
            <a:lstStyle/>
            <a:p>
              <a:endParaRPr/>
            </a:p>
          </p:txBody>
        </p:sp>
        <p:sp>
          <p:nvSpPr>
            <p:cNvPr id="27" name="object 27"/>
            <p:cNvSpPr/>
            <p:nvPr/>
          </p:nvSpPr>
          <p:spPr>
            <a:xfrm>
              <a:off x="2304008" y="3329876"/>
              <a:ext cx="2304415" cy="126364"/>
            </a:xfrm>
            <a:custGeom>
              <a:avLst/>
              <a:gdLst/>
              <a:ahLst/>
              <a:cxnLst/>
              <a:rect l="l" t="t" r="r" b="b"/>
              <a:pathLst>
                <a:path w="2304415" h="126364">
                  <a:moveTo>
                    <a:pt x="2303995" y="0"/>
                  </a:moveTo>
                  <a:lnTo>
                    <a:pt x="0" y="0"/>
                  </a:lnTo>
                  <a:lnTo>
                    <a:pt x="0" y="126123"/>
                  </a:lnTo>
                  <a:lnTo>
                    <a:pt x="2303995" y="126123"/>
                  </a:lnTo>
                  <a:lnTo>
                    <a:pt x="2303995" y="0"/>
                  </a:lnTo>
                  <a:close/>
                </a:path>
              </a:pathLst>
            </a:custGeom>
            <a:solidFill>
              <a:srgbClr val="3333B2"/>
            </a:solidFill>
          </p:spPr>
          <p:txBody>
            <a:bodyPr wrap="square" lIns="0" tIns="0" rIns="0" bIns="0" rtlCol="0"/>
            <a:lstStyle/>
            <a:p>
              <a:endParaRPr/>
            </a:p>
          </p:txBody>
        </p:sp>
      </p:gr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spc="-10" dirty="0"/>
              <a:t>Department</a:t>
            </a:r>
            <a:r>
              <a:rPr spc="55" dirty="0"/>
              <a:t> </a:t>
            </a:r>
            <a:r>
              <a:rPr spc="-20" dirty="0"/>
              <a:t>of</a:t>
            </a:r>
            <a:r>
              <a:rPr spc="60" dirty="0"/>
              <a:t> </a:t>
            </a:r>
            <a:r>
              <a:rPr spc="-15" dirty="0"/>
              <a:t>Information</a:t>
            </a:r>
            <a:r>
              <a:rPr spc="55" dirty="0"/>
              <a:t> </a:t>
            </a:r>
            <a:r>
              <a:rPr spc="-30" dirty="0"/>
              <a:t>and</a:t>
            </a:r>
            <a:r>
              <a:rPr spc="60" dirty="0"/>
              <a:t> </a:t>
            </a:r>
            <a:r>
              <a:rPr spc="-25" dirty="0"/>
              <a:t>Communication</a:t>
            </a:r>
            <a:r>
              <a:rPr spc="55" dirty="0"/>
              <a:t> </a:t>
            </a:r>
            <a:r>
              <a:rPr spc="-30" dirty="0"/>
              <a:t>Technology</a:t>
            </a:r>
          </a:p>
        </p:txBody>
      </p:sp>
      <p:sp>
        <p:nvSpPr>
          <p:cNvPr id="29" name="object 29"/>
          <p:cNvSpPr txBox="1"/>
          <p:nvPr/>
        </p:nvSpPr>
        <p:spPr>
          <a:xfrm>
            <a:off x="3121736" y="3344944"/>
            <a:ext cx="242570" cy="104139"/>
          </a:xfrm>
          <a:prstGeom prst="rect">
            <a:avLst/>
          </a:prstGeom>
        </p:spPr>
        <p:txBody>
          <a:bodyPr vert="horz" wrap="square" lIns="0" tIns="0" rIns="0" bIns="0" rtlCol="0">
            <a:spAutoFit/>
          </a:bodyPr>
          <a:lstStyle/>
          <a:p>
            <a:pPr marL="38100">
              <a:lnSpc>
                <a:spcPts val="685"/>
              </a:lnSpc>
            </a:pPr>
            <a:fld id="{81D60167-4931-47E6-BA6A-407CBD079E47}" type="slidenum">
              <a:rPr sz="600" b="1" spc="75" dirty="0">
                <a:solidFill>
                  <a:srgbClr val="FFFFFF"/>
                </a:solidFill>
                <a:latin typeface="Arial"/>
                <a:cs typeface="Arial"/>
                <a:hlinkClick r:id="rId4" action="ppaction://hlinksldjump"/>
              </a:rPr>
              <a:t>2</a:t>
            </a:fld>
            <a:r>
              <a:rPr sz="600" b="1" spc="75" dirty="0">
                <a:solidFill>
                  <a:srgbClr val="FFFFFF"/>
                </a:solidFill>
                <a:latin typeface="Arial"/>
                <a:cs typeface="Arial"/>
                <a:hlinkClick r:id="rId4" action="ppaction://hlinksldjump"/>
              </a:rPr>
              <a:t>/</a:t>
            </a:r>
            <a:r>
              <a:rPr sz="600" b="1" dirty="0">
                <a:solidFill>
                  <a:srgbClr val="FFFFFF"/>
                </a:solidFill>
                <a:latin typeface="Arial"/>
                <a:cs typeface="Arial"/>
                <a:hlinkClick r:id="rId4" action="ppaction://hlinksldjump"/>
              </a:rPr>
              <a:t> </a:t>
            </a:r>
            <a:r>
              <a:rPr sz="600" b="1" spc="-5" dirty="0">
                <a:solidFill>
                  <a:srgbClr val="FFFFFF"/>
                </a:solidFill>
                <a:latin typeface="Arial"/>
                <a:cs typeface="Arial"/>
                <a:hlinkClick r:id="rId4" action="ppaction://hlinksldjump"/>
              </a:rPr>
              <a:t>4</a:t>
            </a:r>
            <a:endParaRPr sz="600">
              <a:latin typeface="Arial"/>
              <a:cs typeface="Arial"/>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2C1FC-E9CA-5F06-BB6A-D8E8E7D23E4C}"/>
              </a:ext>
            </a:extLst>
          </p:cNvPr>
          <p:cNvSpPr txBox="1"/>
          <p:nvPr/>
        </p:nvSpPr>
        <p:spPr>
          <a:xfrm>
            <a:off x="57150" y="434975"/>
            <a:ext cx="4495800" cy="2123658"/>
          </a:xfrm>
          <a:prstGeom prst="rect">
            <a:avLst/>
          </a:prstGeom>
          <a:noFill/>
        </p:spPr>
        <p:txBody>
          <a:bodyPr wrap="square">
            <a:spAutoFit/>
          </a:bodyPr>
          <a:lstStyle/>
          <a:p>
            <a:pPr algn="l"/>
            <a:r>
              <a:rPr lang="en-US" sz="1100" b="1" u="sng" dirty="0"/>
              <a:t>RNN Implementation</a:t>
            </a:r>
          </a:p>
          <a:p>
            <a:pPr algn="l"/>
            <a:endParaRPr lang="en-US" sz="1100" b="1" u="sng" dirty="0"/>
          </a:p>
          <a:p>
            <a:pPr marL="171450" indent="-171450" algn="l">
              <a:buFont typeface="Arial" panose="020B0604020202020204" pitchFamily="34" charset="0"/>
              <a:buChar char="•"/>
            </a:pPr>
            <a:r>
              <a:rPr lang="en-US" sz="1100" dirty="0"/>
              <a:t>GRU variant of RNN is employed .</a:t>
            </a:r>
          </a:p>
          <a:p>
            <a:pPr marL="171450" indent="-171450" algn="l">
              <a:buFont typeface="Arial" panose="020B0604020202020204" pitchFamily="34" charset="0"/>
              <a:buChar char="•"/>
            </a:pPr>
            <a:r>
              <a:rPr lang="en-GB" sz="1100" dirty="0"/>
              <a:t>Preprocess text data by tokenizing and converting it to numerical format.</a:t>
            </a:r>
          </a:p>
          <a:p>
            <a:pPr marL="171450" indent="-171450" algn="l">
              <a:buFont typeface="Arial" panose="020B0604020202020204" pitchFamily="34" charset="0"/>
              <a:buChar char="•"/>
            </a:pPr>
            <a:r>
              <a:rPr lang="en-GB" sz="1100" dirty="0"/>
              <a:t>Build an RNN model with layers like embedding, recurrent, and dense layers, then compile it with a Binary Cross Entropy loss function and Adam optimizer. </a:t>
            </a:r>
          </a:p>
          <a:p>
            <a:pPr marL="171450" indent="-171450" algn="l">
              <a:buFont typeface="Arial" panose="020B0604020202020204" pitchFamily="34" charset="0"/>
              <a:buChar char="•"/>
            </a:pPr>
            <a:r>
              <a:rPr lang="en-GB" sz="1100" dirty="0"/>
              <a:t>Train the model on labelled data, evaluate its performance, and make predictions on new test data for classification tasks.</a:t>
            </a:r>
            <a:endParaRPr lang="en-US" sz="1100" dirty="0"/>
          </a:p>
          <a:p>
            <a:pPr algn="l"/>
            <a:endParaRPr lang="en-US" sz="1100" b="1" u="sng" dirty="0"/>
          </a:p>
          <a:p>
            <a:pPr algn="l"/>
            <a:endParaRPr lang="en-US" sz="1100" b="1" u="sng" dirty="0"/>
          </a:p>
          <a:p>
            <a:pPr algn="l"/>
            <a:endParaRPr lang="en-US" sz="1100" b="1" u="sng" dirty="0"/>
          </a:p>
        </p:txBody>
      </p:sp>
    </p:spTree>
    <p:extLst>
      <p:ext uri="{BB962C8B-B14F-4D97-AF65-F5344CB8AC3E}">
        <p14:creationId xmlns:p14="http://schemas.microsoft.com/office/powerpoint/2010/main" val="1218731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B575CC2-3CF3-5107-FDD4-F32FD7410C9F}"/>
              </a:ext>
            </a:extLst>
          </p:cNvPr>
          <p:cNvSpPr>
            <a:spLocks noChangeArrowheads="1"/>
          </p:cNvSpPr>
          <p:nvPr/>
        </p:nvSpPr>
        <p:spPr bwMode="auto">
          <a:xfrm>
            <a:off x="11477" y="206375"/>
            <a:ext cx="436245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3443"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1"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sng"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DATASET 1 (Amazon Reviews – Sentiment Prediction)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CECA891A-8FDA-566E-0A64-BBAECBEC09E5}"/>
              </a:ext>
            </a:extLst>
          </p:cNvPr>
          <p:cNvGraphicFramePr>
            <a:graphicFrameLocks noGrp="1"/>
          </p:cNvGraphicFramePr>
          <p:nvPr>
            <p:extLst>
              <p:ext uri="{D42A27DB-BD31-4B8C-83A1-F6EECF244321}">
                <p14:modId xmlns:p14="http://schemas.microsoft.com/office/powerpoint/2010/main" val="2046444505"/>
              </p:ext>
            </p:extLst>
          </p:nvPr>
        </p:nvGraphicFramePr>
        <p:xfrm>
          <a:off x="400522" y="892175"/>
          <a:ext cx="3809055" cy="1905002"/>
        </p:xfrm>
        <a:graphic>
          <a:graphicData uri="http://schemas.openxmlformats.org/drawingml/2006/table">
            <a:tbl>
              <a:tblPr firstRow="1" bandRow="1">
                <a:tableStyleId>{5C22544A-7EE6-4342-B048-85BDC9FD1C3A}</a:tableStyleId>
              </a:tblPr>
              <a:tblGrid>
                <a:gridCol w="761811">
                  <a:extLst>
                    <a:ext uri="{9D8B030D-6E8A-4147-A177-3AD203B41FA5}">
                      <a16:colId xmlns:a16="http://schemas.microsoft.com/office/drawing/2014/main" val="2117216641"/>
                    </a:ext>
                  </a:extLst>
                </a:gridCol>
                <a:gridCol w="761811">
                  <a:extLst>
                    <a:ext uri="{9D8B030D-6E8A-4147-A177-3AD203B41FA5}">
                      <a16:colId xmlns:a16="http://schemas.microsoft.com/office/drawing/2014/main" val="84799737"/>
                    </a:ext>
                  </a:extLst>
                </a:gridCol>
                <a:gridCol w="761811">
                  <a:extLst>
                    <a:ext uri="{9D8B030D-6E8A-4147-A177-3AD203B41FA5}">
                      <a16:colId xmlns:a16="http://schemas.microsoft.com/office/drawing/2014/main" val="3050585862"/>
                    </a:ext>
                  </a:extLst>
                </a:gridCol>
                <a:gridCol w="761811">
                  <a:extLst>
                    <a:ext uri="{9D8B030D-6E8A-4147-A177-3AD203B41FA5}">
                      <a16:colId xmlns:a16="http://schemas.microsoft.com/office/drawing/2014/main" val="2223212873"/>
                    </a:ext>
                  </a:extLst>
                </a:gridCol>
                <a:gridCol w="761811">
                  <a:extLst>
                    <a:ext uri="{9D8B030D-6E8A-4147-A177-3AD203B41FA5}">
                      <a16:colId xmlns:a16="http://schemas.microsoft.com/office/drawing/2014/main" val="169371418"/>
                    </a:ext>
                  </a:extLst>
                </a:gridCol>
              </a:tblGrid>
              <a:tr h="394138">
                <a:tc>
                  <a:txBody>
                    <a:bodyPr/>
                    <a:lstStyle/>
                    <a:p>
                      <a:pPr algn="ctr"/>
                      <a:endParaRPr lang="en-US" sz="900" dirty="0"/>
                    </a:p>
                  </a:txBody>
                  <a:tcPr anchor="ctr"/>
                </a:tc>
                <a:tc>
                  <a:txBody>
                    <a:bodyPr/>
                    <a:lstStyle/>
                    <a:p>
                      <a:pPr algn="ctr"/>
                      <a:r>
                        <a:rPr lang="en-US" sz="900" dirty="0"/>
                        <a:t>ZSL</a:t>
                      </a:r>
                    </a:p>
                  </a:txBody>
                  <a:tcPr anchor="ctr"/>
                </a:tc>
                <a:tc>
                  <a:txBody>
                    <a:bodyPr/>
                    <a:lstStyle/>
                    <a:p>
                      <a:pPr algn="ctr"/>
                      <a:r>
                        <a:rPr lang="en-US" sz="900" dirty="0"/>
                        <a:t>Naive Bayes</a:t>
                      </a:r>
                    </a:p>
                  </a:txBody>
                  <a:tcPr anchor="ctr"/>
                </a:tc>
                <a:tc>
                  <a:txBody>
                    <a:bodyPr/>
                    <a:lstStyle/>
                    <a:p>
                      <a:pPr algn="ctr"/>
                      <a:r>
                        <a:rPr lang="en-US" sz="900" dirty="0"/>
                        <a:t>SVM </a:t>
                      </a:r>
                    </a:p>
                  </a:txBody>
                  <a:tcPr anchor="ctr"/>
                </a:tc>
                <a:tc>
                  <a:txBody>
                    <a:bodyPr/>
                    <a:lstStyle/>
                    <a:p>
                      <a:pPr algn="ctr"/>
                      <a:r>
                        <a:rPr lang="en-US" sz="900" dirty="0"/>
                        <a:t>RNN</a:t>
                      </a:r>
                    </a:p>
                  </a:txBody>
                  <a:tcPr anchor="ctr"/>
                </a:tc>
                <a:extLst>
                  <a:ext uri="{0D108BD9-81ED-4DB2-BD59-A6C34878D82A}">
                    <a16:rowId xmlns:a16="http://schemas.microsoft.com/office/drawing/2014/main" val="320365352"/>
                  </a:ext>
                </a:extLst>
              </a:tr>
              <a:tr h="377716">
                <a:tc>
                  <a:txBody>
                    <a:bodyPr/>
                    <a:lstStyle/>
                    <a:p>
                      <a:pPr algn="ctr"/>
                      <a:r>
                        <a:rPr lang="en-US" sz="900" dirty="0"/>
                        <a:t>Accuracy</a:t>
                      </a:r>
                    </a:p>
                  </a:txBody>
                  <a:tcPr anchor="ctr"/>
                </a:tc>
                <a:tc>
                  <a:txBody>
                    <a:bodyPr/>
                    <a:lstStyle/>
                    <a:p>
                      <a:pPr algn="ctr"/>
                      <a:r>
                        <a:rPr lang="en-US" sz="900" dirty="0"/>
                        <a:t>0.92</a:t>
                      </a:r>
                    </a:p>
                  </a:txBody>
                  <a:tcPr anchor="ctr"/>
                </a:tc>
                <a:tc>
                  <a:txBody>
                    <a:bodyPr/>
                    <a:lstStyle/>
                    <a:p>
                      <a:pPr algn="ctr"/>
                      <a:r>
                        <a:rPr lang="en-US" sz="900" dirty="0"/>
                        <a:t>0.83</a:t>
                      </a:r>
                    </a:p>
                  </a:txBody>
                  <a:tcPr anchor="ctr"/>
                </a:tc>
                <a:tc>
                  <a:txBody>
                    <a:bodyPr/>
                    <a:lstStyle/>
                    <a:p>
                      <a:pPr algn="ctr"/>
                      <a:r>
                        <a:rPr lang="en-US" sz="900" dirty="0"/>
                        <a:t>0.87</a:t>
                      </a:r>
                    </a:p>
                  </a:txBody>
                  <a:tcPr anchor="ctr"/>
                </a:tc>
                <a:tc>
                  <a:txBody>
                    <a:bodyPr/>
                    <a:lstStyle/>
                    <a:p>
                      <a:pPr algn="ctr"/>
                      <a:r>
                        <a:rPr lang="en-US" sz="900" dirty="0"/>
                        <a:t>0.86</a:t>
                      </a:r>
                    </a:p>
                  </a:txBody>
                  <a:tcPr anchor="ctr"/>
                </a:tc>
                <a:extLst>
                  <a:ext uri="{0D108BD9-81ED-4DB2-BD59-A6C34878D82A}">
                    <a16:rowId xmlns:a16="http://schemas.microsoft.com/office/drawing/2014/main" val="584913081"/>
                  </a:ext>
                </a:extLst>
              </a:tr>
              <a:tr h="377716">
                <a:tc>
                  <a:txBody>
                    <a:bodyPr/>
                    <a:lstStyle/>
                    <a:p>
                      <a:pPr algn="ctr"/>
                      <a:r>
                        <a:rPr lang="en-US" sz="900" dirty="0"/>
                        <a:t>F1 Score</a:t>
                      </a:r>
                    </a:p>
                  </a:txBody>
                  <a:tcPr anchor="ctr"/>
                </a:tc>
                <a:tc>
                  <a:txBody>
                    <a:bodyPr/>
                    <a:lstStyle/>
                    <a:p>
                      <a:pPr algn="ctr"/>
                      <a:r>
                        <a:rPr lang="en-US" sz="900" dirty="0"/>
                        <a:t>0.91</a:t>
                      </a:r>
                    </a:p>
                  </a:txBody>
                  <a:tcPr anchor="ctr"/>
                </a:tc>
                <a:tc>
                  <a:txBody>
                    <a:bodyPr/>
                    <a:lstStyle/>
                    <a:p>
                      <a:pPr algn="ctr"/>
                      <a:r>
                        <a:rPr lang="en-US" sz="900" dirty="0"/>
                        <a:t>0.83</a:t>
                      </a:r>
                    </a:p>
                  </a:txBody>
                  <a:tcPr anchor="ctr"/>
                </a:tc>
                <a:tc>
                  <a:txBody>
                    <a:bodyPr/>
                    <a:lstStyle/>
                    <a:p>
                      <a:pPr algn="ctr"/>
                      <a:r>
                        <a:rPr lang="en-US" sz="900" dirty="0"/>
                        <a:t>0.87</a:t>
                      </a:r>
                    </a:p>
                  </a:txBody>
                  <a:tcPr anchor="ctr"/>
                </a:tc>
                <a:tc>
                  <a:txBody>
                    <a:bodyPr/>
                    <a:lstStyle/>
                    <a:p>
                      <a:pPr algn="ctr"/>
                      <a:r>
                        <a:rPr lang="en-US" sz="900" dirty="0"/>
                        <a:t>0.85</a:t>
                      </a:r>
                    </a:p>
                  </a:txBody>
                  <a:tcPr anchor="ctr"/>
                </a:tc>
                <a:extLst>
                  <a:ext uri="{0D108BD9-81ED-4DB2-BD59-A6C34878D82A}">
                    <a16:rowId xmlns:a16="http://schemas.microsoft.com/office/drawing/2014/main" val="3522570234"/>
                  </a:ext>
                </a:extLst>
              </a:tr>
              <a:tr h="377716">
                <a:tc>
                  <a:txBody>
                    <a:bodyPr/>
                    <a:lstStyle/>
                    <a:p>
                      <a:pPr algn="ctr"/>
                      <a:r>
                        <a:rPr lang="en-US" sz="900" dirty="0"/>
                        <a:t>Precision</a:t>
                      </a:r>
                    </a:p>
                  </a:txBody>
                  <a:tcPr anchor="ctr"/>
                </a:tc>
                <a:tc>
                  <a:txBody>
                    <a:bodyPr/>
                    <a:lstStyle/>
                    <a:p>
                      <a:pPr algn="ctr"/>
                      <a:r>
                        <a:rPr lang="en-US" sz="900" dirty="0"/>
                        <a:t>0.95</a:t>
                      </a:r>
                    </a:p>
                  </a:txBody>
                  <a:tcPr anchor="ctr"/>
                </a:tc>
                <a:tc>
                  <a:txBody>
                    <a:bodyPr/>
                    <a:lstStyle/>
                    <a:p>
                      <a:pPr algn="ctr"/>
                      <a:r>
                        <a:rPr lang="en-US" sz="900" dirty="0"/>
                        <a:t>0.83</a:t>
                      </a:r>
                    </a:p>
                  </a:txBody>
                  <a:tcPr anchor="ctr"/>
                </a:tc>
                <a:tc>
                  <a:txBody>
                    <a:bodyPr/>
                    <a:lstStyle/>
                    <a:p>
                      <a:pPr algn="ctr"/>
                      <a:r>
                        <a:rPr lang="en-US" sz="900" dirty="0"/>
                        <a:t>0.87</a:t>
                      </a:r>
                    </a:p>
                  </a:txBody>
                  <a:tcPr anchor="ctr"/>
                </a:tc>
                <a:tc>
                  <a:txBody>
                    <a:bodyPr/>
                    <a:lstStyle/>
                    <a:p>
                      <a:pPr algn="ctr"/>
                      <a:r>
                        <a:rPr lang="en-US" sz="900" dirty="0"/>
                        <a:t>0.86</a:t>
                      </a:r>
                    </a:p>
                  </a:txBody>
                  <a:tcPr anchor="ctr"/>
                </a:tc>
                <a:extLst>
                  <a:ext uri="{0D108BD9-81ED-4DB2-BD59-A6C34878D82A}">
                    <a16:rowId xmlns:a16="http://schemas.microsoft.com/office/drawing/2014/main" val="626779859"/>
                  </a:ext>
                </a:extLst>
              </a:tr>
              <a:tr h="377716">
                <a:tc>
                  <a:txBody>
                    <a:bodyPr/>
                    <a:lstStyle/>
                    <a:p>
                      <a:pPr algn="ctr"/>
                      <a:r>
                        <a:rPr lang="en-US" sz="900" dirty="0"/>
                        <a:t>Recall</a:t>
                      </a:r>
                    </a:p>
                  </a:txBody>
                  <a:tcPr anchor="ctr"/>
                </a:tc>
                <a:tc>
                  <a:txBody>
                    <a:bodyPr/>
                    <a:lstStyle/>
                    <a:p>
                      <a:pPr algn="ctr"/>
                      <a:r>
                        <a:rPr lang="en-US" sz="900" dirty="0"/>
                        <a:t>0.88</a:t>
                      </a:r>
                    </a:p>
                  </a:txBody>
                  <a:tcPr anchor="ctr"/>
                </a:tc>
                <a:tc>
                  <a:txBody>
                    <a:bodyPr/>
                    <a:lstStyle/>
                    <a:p>
                      <a:pPr algn="ctr"/>
                      <a:r>
                        <a:rPr lang="en-US" sz="900" dirty="0"/>
                        <a:t>0.83</a:t>
                      </a:r>
                    </a:p>
                  </a:txBody>
                  <a:tcPr anchor="ctr"/>
                </a:tc>
                <a:tc>
                  <a:txBody>
                    <a:bodyPr/>
                    <a:lstStyle/>
                    <a:p>
                      <a:pPr algn="ctr"/>
                      <a:r>
                        <a:rPr lang="en-US" sz="900" dirty="0"/>
                        <a:t>0.87</a:t>
                      </a:r>
                    </a:p>
                  </a:txBody>
                  <a:tcPr anchor="ctr"/>
                </a:tc>
                <a:tc>
                  <a:txBody>
                    <a:bodyPr/>
                    <a:lstStyle/>
                    <a:p>
                      <a:pPr algn="ctr"/>
                      <a:r>
                        <a:rPr lang="en-US" sz="900" dirty="0"/>
                        <a:t>0.84</a:t>
                      </a:r>
                    </a:p>
                  </a:txBody>
                  <a:tcPr anchor="ctr"/>
                </a:tc>
                <a:extLst>
                  <a:ext uri="{0D108BD9-81ED-4DB2-BD59-A6C34878D82A}">
                    <a16:rowId xmlns:a16="http://schemas.microsoft.com/office/drawing/2014/main" val="2659135463"/>
                  </a:ext>
                </a:extLst>
              </a:tr>
            </a:tbl>
          </a:graphicData>
        </a:graphic>
      </p:graphicFrame>
      <p:sp>
        <p:nvSpPr>
          <p:cNvPr id="6" name="object 2">
            <a:extLst>
              <a:ext uri="{FF2B5EF4-FFF2-40B4-BE49-F238E27FC236}">
                <a16:creationId xmlns:a16="http://schemas.microsoft.com/office/drawing/2014/main" id="{19F8B6B3-35F3-2E7A-B475-D01186D9FAA1}"/>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593264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CADECA-4A08-95DF-FFDB-BAE6226DA66E}"/>
              </a:ext>
            </a:extLst>
          </p:cNvPr>
          <p:cNvSpPr txBox="1"/>
          <p:nvPr/>
        </p:nvSpPr>
        <p:spPr>
          <a:xfrm>
            <a:off x="95250" y="358775"/>
            <a:ext cx="4419600" cy="415498"/>
          </a:xfrm>
          <a:prstGeom prst="rect">
            <a:avLst/>
          </a:prstGeom>
          <a:noFill/>
        </p:spPr>
        <p:txBody>
          <a:bodyPr wrap="square">
            <a:spAutoFit/>
          </a:bodyPr>
          <a:lstStyle/>
          <a:p>
            <a:r>
              <a:rPr lang="en-GB" sz="1050" b="1" i="0" u="none" strike="noStrike" baseline="0" dirty="0">
                <a:latin typeface="+mn-lt"/>
              </a:rPr>
              <a:t>Accuracy Bar Graph Plot of ZSL vs Supervised Text Classification Methods for </a:t>
            </a:r>
            <a:r>
              <a:rPr lang="en-GB" sz="1050" b="1" dirty="0"/>
              <a:t>A</a:t>
            </a:r>
            <a:r>
              <a:rPr lang="en-GB" sz="1050" b="1" i="0" u="none" strike="noStrike" baseline="0" dirty="0">
                <a:latin typeface="+mn-lt"/>
              </a:rPr>
              <a:t>mazon </a:t>
            </a:r>
            <a:r>
              <a:rPr lang="en-GB" sz="1050" b="1" dirty="0"/>
              <a:t>P</a:t>
            </a:r>
            <a:r>
              <a:rPr lang="en-GB" sz="1050" b="1" i="0" u="none" strike="noStrike" baseline="0" dirty="0">
                <a:latin typeface="+mn-lt"/>
              </a:rPr>
              <a:t>roduct </a:t>
            </a:r>
            <a:r>
              <a:rPr lang="en-GB" sz="1050" b="1" dirty="0"/>
              <a:t>R</a:t>
            </a:r>
            <a:r>
              <a:rPr lang="en-GB" sz="1050" b="1" i="0" u="none" strike="noStrike" baseline="0" dirty="0">
                <a:latin typeface="+mn-lt"/>
              </a:rPr>
              <a:t>eview </a:t>
            </a:r>
            <a:r>
              <a:rPr lang="en-GB" sz="1050" b="1" dirty="0"/>
              <a:t>D</a:t>
            </a:r>
            <a:r>
              <a:rPr lang="en-GB" sz="1050" b="1" i="0" u="none" strike="noStrike" baseline="0" dirty="0">
                <a:latin typeface="+mn-lt"/>
              </a:rPr>
              <a:t>ataset</a:t>
            </a:r>
            <a:endParaRPr lang="en-IN" sz="1050" dirty="0"/>
          </a:p>
        </p:txBody>
      </p:sp>
      <p:pic>
        <p:nvPicPr>
          <p:cNvPr id="2" name="Picture 1">
            <a:extLst>
              <a:ext uri="{FF2B5EF4-FFF2-40B4-BE49-F238E27FC236}">
                <a16:creationId xmlns:a16="http://schemas.microsoft.com/office/drawing/2014/main" id="{DF3B2C40-C897-DB7A-6FDE-D588EA084C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 y="784705"/>
            <a:ext cx="2904808" cy="2592503"/>
          </a:xfrm>
          <a:prstGeom prst="rect">
            <a:avLst/>
          </a:prstGeom>
          <a:noFill/>
          <a:ln>
            <a:noFill/>
          </a:ln>
        </p:spPr>
      </p:pic>
      <p:sp>
        <p:nvSpPr>
          <p:cNvPr id="4" name="object 2">
            <a:extLst>
              <a:ext uri="{FF2B5EF4-FFF2-40B4-BE49-F238E27FC236}">
                <a16:creationId xmlns:a16="http://schemas.microsoft.com/office/drawing/2014/main" id="{0427CCBA-A313-D640-18D9-5D61D531231F}"/>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1701520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E9182-AC71-67B4-0B08-0521987EB8D8}"/>
              </a:ext>
            </a:extLst>
          </p:cNvPr>
          <p:cNvSpPr txBox="1"/>
          <p:nvPr/>
        </p:nvSpPr>
        <p:spPr>
          <a:xfrm>
            <a:off x="95250" y="358775"/>
            <a:ext cx="4343400" cy="415498"/>
          </a:xfrm>
          <a:prstGeom prst="rect">
            <a:avLst/>
          </a:prstGeom>
          <a:noFill/>
        </p:spPr>
        <p:txBody>
          <a:bodyPr wrap="square">
            <a:spAutoFit/>
          </a:bodyPr>
          <a:lstStyle/>
          <a:p>
            <a:r>
              <a:rPr lang="en-US" sz="1050" b="1" kern="0" dirty="0">
                <a:solidFill>
                  <a:srgbClr val="0D0D0D"/>
                </a:solidFill>
                <a:effectLst/>
                <a:latin typeface="+mn-lt"/>
                <a:ea typeface="Times New Roman" panose="02020603050405020304" pitchFamily="18" charset="0"/>
              </a:rPr>
              <a:t>Precision, Recall and F1-Score Bar Graph Plot of ZSL vs Supervised Text Classification Methods for Amazon Product Reviews </a:t>
            </a:r>
            <a:r>
              <a:rPr lang="en-US" sz="1050" b="1" kern="0" dirty="0">
                <a:solidFill>
                  <a:srgbClr val="0D0D0D"/>
                </a:solidFill>
                <a:ea typeface="Times New Roman" panose="02020603050405020304" pitchFamily="18" charset="0"/>
              </a:rPr>
              <a:t>D</a:t>
            </a:r>
            <a:r>
              <a:rPr lang="en-US" sz="1050" b="1" kern="0" dirty="0">
                <a:solidFill>
                  <a:srgbClr val="0D0D0D"/>
                </a:solidFill>
                <a:effectLst/>
                <a:latin typeface="+mn-lt"/>
                <a:ea typeface="Times New Roman" panose="02020603050405020304" pitchFamily="18" charset="0"/>
              </a:rPr>
              <a:t>ataset</a:t>
            </a:r>
            <a:endParaRPr lang="en-IN" sz="1050" dirty="0"/>
          </a:p>
        </p:txBody>
      </p:sp>
      <p:pic>
        <p:nvPicPr>
          <p:cNvPr id="7" name="Picture 6" descr="A graph of different colors&#10;&#10;Description automatically generated with medium confidence">
            <a:extLst>
              <a:ext uri="{FF2B5EF4-FFF2-40B4-BE49-F238E27FC236}">
                <a16:creationId xmlns:a16="http://schemas.microsoft.com/office/drawing/2014/main" id="{A44BA308-6E0D-E4AA-6B2F-E6094143F1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972" y="815975"/>
            <a:ext cx="3027045" cy="2500121"/>
          </a:xfrm>
          <a:prstGeom prst="rect">
            <a:avLst/>
          </a:prstGeom>
          <a:noFill/>
          <a:ln>
            <a:noFill/>
          </a:ln>
        </p:spPr>
      </p:pic>
      <p:sp>
        <p:nvSpPr>
          <p:cNvPr id="2" name="object 2">
            <a:extLst>
              <a:ext uri="{FF2B5EF4-FFF2-40B4-BE49-F238E27FC236}">
                <a16:creationId xmlns:a16="http://schemas.microsoft.com/office/drawing/2014/main" id="{9244AC1F-AF12-FE48-05B6-E6664AF40380}"/>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123996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8416F-343E-FEB8-7613-772D37C2064C}"/>
              </a:ext>
            </a:extLst>
          </p:cNvPr>
          <p:cNvSpPr txBox="1"/>
          <p:nvPr/>
        </p:nvSpPr>
        <p:spPr>
          <a:xfrm>
            <a:off x="247650" y="499268"/>
            <a:ext cx="4114799" cy="2462213"/>
          </a:xfrm>
          <a:prstGeom prst="rect">
            <a:avLst/>
          </a:prstGeom>
          <a:noFill/>
        </p:spPr>
        <p:txBody>
          <a:bodyPr wrap="square">
            <a:spAutoFit/>
          </a:bodyPr>
          <a:lstStyle/>
          <a:p>
            <a:pPr marL="171450" indent="-171450">
              <a:buFont typeface="Arial" panose="020B0604020202020204" pitchFamily="34" charset="0"/>
              <a:buChar char="•"/>
            </a:pPr>
            <a:r>
              <a:rPr lang="en-US" sz="1100" dirty="0"/>
              <a:t>Zero-Shot Learning (ZSL) achieves the highest accuracy of 92% compared to Naive Bayes, SVM, and RNN in text classification tasks.</a:t>
            </a:r>
          </a:p>
          <a:p>
            <a:endParaRPr lang="en-US" sz="1100" dirty="0"/>
          </a:p>
          <a:p>
            <a:pPr marL="171450" indent="-171450">
              <a:buFont typeface="Arial" panose="020B0604020202020204" pitchFamily="34" charset="0"/>
              <a:buChar char="•"/>
            </a:pPr>
            <a:r>
              <a:rPr lang="en-US" sz="1100" dirty="0"/>
              <a:t>Naive Bayes shows lower performance of 83% which may be due to its assumption of independence among features, which may not hold true for review text.</a:t>
            </a:r>
          </a:p>
          <a:p>
            <a:endParaRPr lang="en-US" sz="1100" dirty="0"/>
          </a:p>
          <a:p>
            <a:pPr marL="171450" indent="-171450">
              <a:buFont typeface="Arial" panose="020B0604020202020204" pitchFamily="34" charset="0"/>
              <a:buChar char="•"/>
            </a:pPr>
            <a:r>
              <a:rPr lang="en-US" sz="1100" dirty="0"/>
              <a:t>SVM and RNN perform similarly, with SVM slightly outperforming RNN in terms of accuracy, precision, and recall.</a:t>
            </a:r>
          </a:p>
          <a:p>
            <a:endParaRPr lang="en-US" sz="1100" dirty="0"/>
          </a:p>
          <a:p>
            <a:pPr marL="171450" indent="-171450">
              <a:buFont typeface="Arial" panose="020B0604020202020204" pitchFamily="34" charset="0"/>
              <a:buChar char="•"/>
            </a:pPr>
            <a:r>
              <a:rPr lang="en-US" sz="1100" dirty="0"/>
              <a:t>ZSL's ability to generalize well across diverse and undefined classes makes it particularly well-suited for datasets like Amazon Reviews.</a:t>
            </a:r>
          </a:p>
        </p:txBody>
      </p:sp>
      <p:sp>
        <p:nvSpPr>
          <p:cNvPr id="4" name="object 2">
            <a:extLst>
              <a:ext uri="{FF2B5EF4-FFF2-40B4-BE49-F238E27FC236}">
                <a16:creationId xmlns:a16="http://schemas.microsoft.com/office/drawing/2014/main" id="{A06147ED-F883-74F6-250A-F1F61ABB0F68}"/>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3897499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BE1D35D-8B71-0E25-AE8F-F4E8D290A7C0}"/>
              </a:ext>
            </a:extLst>
          </p:cNvPr>
          <p:cNvSpPr>
            <a:spLocks noChangeArrowheads="1"/>
          </p:cNvSpPr>
          <p:nvPr/>
        </p:nvSpPr>
        <p:spPr bwMode="auto">
          <a:xfrm>
            <a:off x="209550" y="434975"/>
            <a:ext cx="4191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sng"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DATASET 2 ( Twitter Data – Sentiment Prediction)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D0D0D"/>
                </a:solidFill>
                <a:effectLst/>
                <a:latin typeface="Segoe UI" panose="020B0502040204020203" pitchFamily="34" charset="0"/>
                <a:ea typeface="Calibri" panose="020F0502020204030204" pitchFamily="34" charset="0"/>
                <a:cs typeface="Segoe UI" panose="020B0502040204020203"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7DDD92EC-D9D0-2C76-B752-9C88C09801AB}"/>
              </a:ext>
            </a:extLst>
          </p:cNvPr>
          <p:cNvGraphicFramePr>
            <a:graphicFrameLocks noGrp="1"/>
          </p:cNvGraphicFramePr>
          <p:nvPr>
            <p:extLst>
              <p:ext uri="{D42A27DB-BD31-4B8C-83A1-F6EECF244321}">
                <p14:modId xmlns:p14="http://schemas.microsoft.com/office/powerpoint/2010/main" val="564124415"/>
              </p:ext>
            </p:extLst>
          </p:nvPr>
        </p:nvGraphicFramePr>
        <p:xfrm>
          <a:off x="400522" y="892175"/>
          <a:ext cx="3809055" cy="1905002"/>
        </p:xfrm>
        <a:graphic>
          <a:graphicData uri="http://schemas.openxmlformats.org/drawingml/2006/table">
            <a:tbl>
              <a:tblPr firstRow="1" bandRow="1">
                <a:tableStyleId>{5C22544A-7EE6-4342-B048-85BDC9FD1C3A}</a:tableStyleId>
              </a:tblPr>
              <a:tblGrid>
                <a:gridCol w="761811">
                  <a:extLst>
                    <a:ext uri="{9D8B030D-6E8A-4147-A177-3AD203B41FA5}">
                      <a16:colId xmlns:a16="http://schemas.microsoft.com/office/drawing/2014/main" val="2117216641"/>
                    </a:ext>
                  </a:extLst>
                </a:gridCol>
                <a:gridCol w="761811">
                  <a:extLst>
                    <a:ext uri="{9D8B030D-6E8A-4147-A177-3AD203B41FA5}">
                      <a16:colId xmlns:a16="http://schemas.microsoft.com/office/drawing/2014/main" val="84799737"/>
                    </a:ext>
                  </a:extLst>
                </a:gridCol>
                <a:gridCol w="761811">
                  <a:extLst>
                    <a:ext uri="{9D8B030D-6E8A-4147-A177-3AD203B41FA5}">
                      <a16:colId xmlns:a16="http://schemas.microsoft.com/office/drawing/2014/main" val="3050585862"/>
                    </a:ext>
                  </a:extLst>
                </a:gridCol>
                <a:gridCol w="761811">
                  <a:extLst>
                    <a:ext uri="{9D8B030D-6E8A-4147-A177-3AD203B41FA5}">
                      <a16:colId xmlns:a16="http://schemas.microsoft.com/office/drawing/2014/main" val="2223212873"/>
                    </a:ext>
                  </a:extLst>
                </a:gridCol>
                <a:gridCol w="761811">
                  <a:extLst>
                    <a:ext uri="{9D8B030D-6E8A-4147-A177-3AD203B41FA5}">
                      <a16:colId xmlns:a16="http://schemas.microsoft.com/office/drawing/2014/main" val="169371418"/>
                    </a:ext>
                  </a:extLst>
                </a:gridCol>
              </a:tblGrid>
              <a:tr h="394138">
                <a:tc>
                  <a:txBody>
                    <a:bodyPr/>
                    <a:lstStyle/>
                    <a:p>
                      <a:pPr algn="ctr"/>
                      <a:endParaRPr lang="en-US" sz="900" dirty="0"/>
                    </a:p>
                  </a:txBody>
                  <a:tcPr anchor="ctr"/>
                </a:tc>
                <a:tc>
                  <a:txBody>
                    <a:bodyPr/>
                    <a:lstStyle/>
                    <a:p>
                      <a:pPr algn="ctr"/>
                      <a:r>
                        <a:rPr lang="en-US" sz="900" dirty="0"/>
                        <a:t>ZSL</a:t>
                      </a:r>
                    </a:p>
                  </a:txBody>
                  <a:tcPr anchor="ctr"/>
                </a:tc>
                <a:tc>
                  <a:txBody>
                    <a:bodyPr/>
                    <a:lstStyle/>
                    <a:p>
                      <a:pPr algn="ctr"/>
                      <a:r>
                        <a:rPr lang="en-US" sz="900" dirty="0"/>
                        <a:t>Naive Bayes</a:t>
                      </a:r>
                    </a:p>
                  </a:txBody>
                  <a:tcPr anchor="ctr"/>
                </a:tc>
                <a:tc>
                  <a:txBody>
                    <a:bodyPr/>
                    <a:lstStyle/>
                    <a:p>
                      <a:pPr algn="ctr"/>
                      <a:r>
                        <a:rPr lang="en-US" sz="900" dirty="0"/>
                        <a:t>SVM </a:t>
                      </a:r>
                    </a:p>
                  </a:txBody>
                  <a:tcPr anchor="ctr"/>
                </a:tc>
                <a:tc>
                  <a:txBody>
                    <a:bodyPr/>
                    <a:lstStyle/>
                    <a:p>
                      <a:pPr algn="ctr"/>
                      <a:r>
                        <a:rPr lang="en-US" sz="900" dirty="0"/>
                        <a:t>RNN</a:t>
                      </a:r>
                    </a:p>
                  </a:txBody>
                  <a:tcPr anchor="ctr"/>
                </a:tc>
                <a:extLst>
                  <a:ext uri="{0D108BD9-81ED-4DB2-BD59-A6C34878D82A}">
                    <a16:rowId xmlns:a16="http://schemas.microsoft.com/office/drawing/2014/main" val="320365352"/>
                  </a:ext>
                </a:extLst>
              </a:tr>
              <a:tr h="377716">
                <a:tc>
                  <a:txBody>
                    <a:bodyPr/>
                    <a:lstStyle/>
                    <a:p>
                      <a:pPr algn="ctr"/>
                      <a:r>
                        <a:rPr lang="en-US" sz="900" dirty="0"/>
                        <a:t>Accuracy</a:t>
                      </a:r>
                    </a:p>
                  </a:txBody>
                  <a:tcPr anchor="ctr"/>
                </a:tc>
                <a:tc>
                  <a:txBody>
                    <a:bodyPr/>
                    <a:lstStyle/>
                    <a:p>
                      <a:pPr algn="ctr"/>
                      <a:r>
                        <a:rPr lang="en-US" sz="900" dirty="0"/>
                        <a:t>0.93</a:t>
                      </a:r>
                    </a:p>
                  </a:txBody>
                  <a:tcPr anchor="ctr"/>
                </a:tc>
                <a:tc>
                  <a:txBody>
                    <a:bodyPr/>
                    <a:lstStyle/>
                    <a:p>
                      <a:pPr algn="ctr"/>
                      <a:r>
                        <a:rPr lang="en-US" sz="900" dirty="0"/>
                        <a:t>0.89</a:t>
                      </a:r>
                    </a:p>
                  </a:txBody>
                  <a:tcPr anchor="ctr"/>
                </a:tc>
                <a:tc>
                  <a:txBody>
                    <a:bodyPr/>
                    <a:lstStyle/>
                    <a:p>
                      <a:pPr algn="ctr"/>
                      <a:r>
                        <a:rPr lang="en-US" sz="900" dirty="0"/>
                        <a:t>0.89</a:t>
                      </a:r>
                    </a:p>
                  </a:txBody>
                  <a:tcPr anchor="ctr"/>
                </a:tc>
                <a:tc>
                  <a:txBody>
                    <a:bodyPr/>
                    <a:lstStyle/>
                    <a:p>
                      <a:pPr algn="ctr"/>
                      <a:r>
                        <a:rPr lang="en-US" sz="900" dirty="0"/>
                        <a:t>0.87</a:t>
                      </a:r>
                    </a:p>
                  </a:txBody>
                  <a:tcPr anchor="ctr"/>
                </a:tc>
                <a:extLst>
                  <a:ext uri="{0D108BD9-81ED-4DB2-BD59-A6C34878D82A}">
                    <a16:rowId xmlns:a16="http://schemas.microsoft.com/office/drawing/2014/main" val="584913081"/>
                  </a:ext>
                </a:extLst>
              </a:tr>
              <a:tr h="377716">
                <a:tc>
                  <a:txBody>
                    <a:bodyPr/>
                    <a:lstStyle/>
                    <a:p>
                      <a:pPr algn="ctr"/>
                      <a:r>
                        <a:rPr lang="en-US" sz="900" dirty="0"/>
                        <a:t>F1 Score</a:t>
                      </a:r>
                    </a:p>
                  </a:txBody>
                  <a:tcPr anchor="ctr"/>
                </a:tc>
                <a:tc>
                  <a:txBody>
                    <a:bodyPr/>
                    <a:lstStyle/>
                    <a:p>
                      <a:pPr algn="ctr"/>
                      <a:r>
                        <a:rPr lang="en-US" sz="900" dirty="0"/>
                        <a:t>0.90</a:t>
                      </a:r>
                    </a:p>
                  </a:txBody>
                  <a:tcPr anchor="ctr"/>
                </a:tc>
                <a:tc>
                  <a:txBody>
                    <a:bodyPr/>
                    <a:lstStyle/>
                    <a:p>
                      <a:pPr algn="ctr"/>
                      <a:r>
                        <a:rPr lang="en-US" sz="900" dirty="0"/>
                        <a:t>0.89</a:t>
                      </a:r>
                    </a:p>
                  </a:txBody>
                  <a:tcPr anchor="ctr"/>
                </a:tc>
                <a:tc>
                  <a:txBody>
                    <a:bodyPr/>
                    <a:lstStyle/>
                    <a:p>
                      <a:pPr algn="ctr"/>
                      <a:r>
                        <a:rPr lang="en-US" sz="900" dirty="0"/>
                        <a:t>0.89</a:t>
                      </a:r>
                    </a:p>
                  </a:txBody>
                  <a:tcPr anchor="ctr"/>
                </a:tc>
                <a:tc>
                  <a:txBody>
                    <a:bodyPr/>
                    <a:lstStyle/>
                    <a:p>
                      <a:pPr algn="ctr"/>
                      <a:r>
                        <a:rPr lang="en-US" sz="900" dirty="0"/>
                        <a:t>0.75</a:t>
                      </a:r>
                    </a:p>
                  </a:txBody>
                  <a:tcPr anchor="ctr"/>
                </a:tc>
                <a:extLst>
                  <a:ext uri="{0D108BD9-81ED-4DB2-BD59-A6C34878D82A}">
                    <a16:rowId xmlns:a16="http://schemas.microsoft.com/office/drawing/2014/main" val="3522570234"/>
                  </a:ext>
                </a:extLst>
              </a:tr>
              <a:tr h="377716">
                <a:tc>
                  <a:txBody>
                    <a:bodyPr/>
                    <a:lstStyle/>
                    <a:p>
                      <a:pPr algn="ctr"/>
                      <a:r>
                        <a:rPr lang="en-US" sz="900" dirty="0"/>
                        <a:t>Precision</a:t>
                      </a:r>
                    </a:p>
                  </a:txBody>
                  <a:tcPr anchor="ctr"/>
                </a:tc>
                <a:tc>
                  <a:txBody>
                    <a:bodyPr/>
                    <a:lstStyle/>
                    <a:p>
                      <a:pPr algn="ctr"/>
                      <a:r>
                        <a:rPr lang="en-US" sz="900" dirty="0"/>
                        <a:t>0.84</a:t>
                      </a:r>
                    </a:p>
                  </a:txBody>
                  <a:tcPr anchor="ctr"/>
                </a:tc>
                <a:tc>
                  <a:txBody>
                    <a:bodyPr/>
                    <a:lstStyle/>
                    <a:p>
                      <a:pPr algn="ctr"/>
                      <a:r>
                        <a:rPr lang="en-US" sz="900" dirty="0"/>
                        <a:t>0.89</a:t>
                      </a:r>
                    </a:p>
                  </a:txBody>
                  <a:tcPr anchor="ctr"/>
                </a:tc>
                <a:tc>
                  <a:txBody>
                    <a:bodyPr/>
                    <a:lstStyle/>
                    <a:p>
                      <a:pPr algn="ctr"/>
                      <a:r>
                        <a:rPr lang="en-US" sz="900" dirty="0"/>
                        <a:t>0.89</a:t>
                      </a:r>
                    </a:p>
                  </a:txBody>
                  <a:tcPr anchor="ctr"/>
                </a:tc>
                <a:tc>
                  <a:txBody>
                    <a:bodyPr/>
                    <a:lstStyle/>
                    <a:p>
                      <a:pPr algn="ctr"/>
                      <a:r>
                        <a:rPr lang="en-US" sz="900" dirty="0"/>
                        <a:t>0.80</a:t>
                      </a:r>
                    </a:p>
                  </a:txBody>
                  <a:tcPr anchor="ctr"/>
                </a:tc>
                <a:extLst>
                  <a:ext uri="{0D108BD9-81ED-4DB2-BD59-A6C34878D82A}">
                    <a16:rowId xmlns:a16="http://schemas.microsoft.com/office/drawing/2014/main" val="626779859"/>
                  </a:ext>
                </a:extLst>
              </a:tr>
              <a:tr h="377716">
                <a:tc>
                  <a:txBody>
                    <a:bodyPr/>
                    <a:lstStyle/>
                    <a:p>
                      <a:pPr algn="ctr"/>
                      <a:r>
                        <a:rPr lang="en-US" sz="900" dirty="0"/>
                        <a:t>Recall</a:t>
                      </a:r>
                    </a:p>
                  </a:txBody>
                  <a:tcPr anchor="ctr"/>
                </a:tc>
                <a:tc>
                  <a:txBody>
                    <a:bodyPr/>
                    <a:lstStyle/>
                    <a:p>
                      <a:pPr algn="ctr"/>
                      <a:r>
                        <a:rPr lang="en-US" sz="900" dirty="0"/>
                        <a:t>0.97</a:t>
                      </a:r>
                    </a:p>
                  </a:txBody>
                  <a:tcPr anchor="ctr"/>
                </a:tc>
                <a:tc>
                  <a:txBody>
                    <a:bodyPr/>
                    <a:lstStyle/>
                    <a:p>
                      <a:pPr algn="ctr"/>
                      <a:r>
                        <a:rPr lang="en-US" sz="900" dirty="0"/>
                        <a:t>0.89</a:t>
                      </a:r>
                    </a:p>
                  </a:txBody>
                  <a:tcPr anchor="ctr"/>
                </a:tc>
                <a:tc>
                  <a:txBody>
                    <a:bodyPr/>
                    <a:lstStyle/>
                    <a:p>
                      <a:pPr algn="ctr"/>
                      <a:r>
                        <a:rPr lang="en-US" sz="900" dirty="0"/>
                        <a:t>0.89</a:t>
                      </a:r>
                    </a:p>
                  </a:txBody>
                  <a:tcPr anchor="ctr"/>
                </a:tc>
                <a:tc>
                  <a:txBody>
                    <a:bodyPr/>
                    <a:lstStyle/>
                    <a:p>
                      <a:pPr algn="ctr"/>
                      <a:r>
                        <a:rPr lang="en-US" sz="900" dirty="0"/>
                        <a:t>0.71</a:t>
                      </a:r>
                    </a:p>
                  </a:txBody>
                  <a:tcPr anchor="ctr"/>
                </a:tc>
                <a:extLst>
                  <a:ext uri="{0D108BD9-81ED-4DB2-BD59-A6C34878D82A}">
                    <a16:rowId xmlns:a16="http://schemas.microsoft.com/office/drawing/2014/main" val="2659135463"/>
                  </a:ext>
                </a:extLst>
              </a:tr>
            </a:tbl>
          </a:graphicData>
        </a:graphic>
      </p:graphicFrame>
      <p:sp>
        <p:nvSpPr>
          <p:cNvPr id="5" name="object 2">
            <a:extLst>
              <a:ext uri="{FF2B5EF4-FFF2-40B4-BE49-F238E27FC236}">
                <a16:creationId xmlns:a16="http://schemas.microsoft.com/office/drawing/2014/main" id="{D5191515-C2EE-86E0-9B2E-E762E51D1E3F}"/>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1564220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9FFB13-343F-DFE7-0F9A-1350EE1B71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 y="807423"/>
            <a:ext cx="2795418" cy="2362200"/>
          </a:xfrm>
          <a:prstGeom prst="rect">
            <a:avLst/>
          </a:prstGeom>
          <a:noFill/>
          <a:ln>
            <a:noFill/>
          </a:ln>
        </p:spPr>
      </p:pic>
      <p:sp>
        <p:nvSpPr>
          <p:cNvPr id="3" name="TextBox 2">
            <a:extLst>
              <a:ext uri="{FF2B5EF4-FFF2-40B4-BE49-F238E27FC236}">
                <a16:creationId xmlns:a16="http://schemas.microsoft.com/office/drawing/2014/main" id="{0EB48ADC-22E5-12D6-3162-E8FFB479C21C}"/>
              </a:ext>
            </a:extLst>
          </p:cNvPr>
          <p:cNvSpPr txBox="1"/>
          <p:nvPr/>
        </p:nvSpPr>
        <p:spPr>
          <a:xfrm>
            <a:off x="95250" y="358775"/>
            <a:ext cx="4419600" cy="415498"/>
          </a:xfrm>
          <a:prstGeom prst="rect">
            <a:avLst/>
          </a:prstGeom>
          <a:noFill/>
        </p:spPr>
        <p:txBody>
          <a:bodyPr wrap="square">
            <a:spAutoFit/>
          </a:bodyPr>
          <a:lstStyle/>
          <a:p>
            <a:r>
              <a:rPr lang="en-GB" sz="1050" b="1" i="0" u="none" strike="noStrike" baseline="0" dirty="0">
                <a:latin typeface="+mn-lt"/>
              </a:rPr>
              <a:t>Accuracy Bar Graph Plot of ZSL vs Supervised Text Classification Methods for Twitter Se</a:t>
            </a:r>
            <a:r>
              <a:rPr lang="en-GB" sz="1050" b="1" dirty="0"/>
              <a:t>ntiment</a:t>
            </a:r>
            <a:r>
              <a:rPr lang="en-GB" sz="1050" b="1" i="0" u="none" strike="noStrike" baseline="0" dirty="0">
                <a:latin typeface="+mn-lt"/>
              </a:rPr>
              <a:t> </a:t>
            </a:r>
            <a:r>
              <a:rPr lang="en-GB" sz="1050" b="1" dirty="0"/>
              <a:t>D</a:t>
            </a:r>
            <a:r>
              <a:rPr lang="en-GB" sz="1050" b="1" i="0" u="none" strike="noStrike" baseline="0" dirty="0">
                <a:latin typeface="+mn-lt"/>
              </a:rPr>
              <a:t>ataset</a:t>
            </a:r>
            <a:endParaRPr lang="en-IN" sz="1050" dirty="0"/>
          </a:p>
        </p:txBody>
      </p:sp>
      <p:sp>
        <p:nvSpPr>
          <p:cNvPr id="5" name="object 2">
            <a:extLst>
              <a:ext uri="{FF2B5EF4-FFF2-40B4-BE49-F238E27FC236}">
                <a16:creationId xmlns:a16="http://schemas.microsoft.com/office/drawing/2014/main" id="{363EBBD1-08D5-2481-AA1E-54CAE416AEB0}"/>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2584633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different colored bars&#10;&#10;Description automatically generated">
            <a:extLst>
              <a:ext uri="{FF2B5EF4-FFF2-40B4-BE49-F238E27FC236}">
                <a16:creationId xmlns:a16="http://schemas.microsoft.com/office/drawing/2014/main" id="{BE545D8D-AC1E-FEB5-3F16-8BF0F05EC1E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21" y="774273"/>
            <a:ext cx="3074438" cy="2556301"/>
          </a:xfrm>
          <a:prstGeom prst="rect">
            <a:avLst/>
          </a:prstGeom>
          <a:noFill/>
          <a:ln>
            <a:noFill/>
          </a:ln>
        </p:spPr>
      </p:pic>
      <p:sp>
        <p:nvSpPr>
          <p:cNvPr id="4" name="TextBox 3">
            <a:extLst>
              <a:ext uri="{FF2B5EF4-FFF2-40B4-BE49-F238E27FC236}">
                <a16:creationId xmlns:a16="http://schemas.microsoft.com/office/drawing/2014/main" id="{79921C38-5A3E-20F6-57A9-177806E67CF4}"/>
              </a:ext>
            </a:extLst>
          </p:cNvPr>
          <p:cNvSpPr txBox="1"/>
          <p:nvPr/>
        </p:nvSpPr>
        <p:spPr>
          <a:xfrm>
            <a:off x="1152481" y="714113"/>
            <a:ext cx="1990769" cy="369332"/>
          </a:xfrm>
          <a:prstGeom prst="rect">
            <a:avLst/>
          </a:prstGeom>
          <a:noFill/>
        </p:spPr>
        <p:txBody>
          <a:bodyPr wrap="square">
            <a:spAutoFit/>
          </a:bodyPr>
          <a:lstStyle/>
          <a:p>
            <a:pPr algn="ctr"/>
            <a:r>
              <a:rPr lang="en-US" sz="1800" b="1" dirty="0">
                <a:solidFill>
                  <a:srgbClr val="0D0D0D"/>
                </a:solidFill>
                <a:effectLst/>
                <a:highlight>
                  <a:srgbClr val="FFFFFF"/>
                </a:highlight>
                <a:latin typeface="Segoe UI" panose="020B0502040204020203"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C9D89090-CE06-85A5-4984-CCF66964DA17}"/>
              </a:ext>
            </a:extLst>
          </p:cNvPr>
          <p:cNvSpPr txBox="1"/>
          <p:nvPr/>
        </p:nvSpPr>
        <p:spPr>
          <a:xfrm>
            <a:off x="95250" y="358775"/>
            <a:ext cx="4343400" cy="415498"/>
          </a:xfrm>
          <a:prstGeom prst="rect">
            <a:avLst/>
          </a:prstGeom>
          <a:noFill/>
        </p:spPr>
        <p:txBody>
          <a:bodyPr wrap="square">
            <a:spAutoFit/>
          </a:bodyPr>
          <a:lstStyle/>
          <a:p>
            <a:r>
              <a:rPr lang="en-US" sz="1050" b="1" kern="0" dirty="0">
                <a:solidFill>
                  <a:srgbClr val="0D0D0D"/>
                </a:solidFill>
                <a:effectLst/>
                <a:latin typeface="+mn-lt"/>
                <a:ea typeface="Times New Roman" panose="02020603050405020304" pitchFamily="18" charset="0"/>
              </a:rPr>
              <a:t>Precision, Recall and F1-Score Bar Graph Plot of ZSL vs Supervised Text Classification Methods for Twitter Sentiment </a:t>
            </a:r>
            <a:r>
              <a:rPr lang="en-US" sz="1050" b="1" kern="0" dirty="0">
                <a:solidFill>
                  <a:srgbClr val="0D0D0D"/>
                </a:solidFill>
                <a:ea typeface="Times New Roman" panose="02020603050405020304" pitchFamily="18" charset="0"/>
              </a:rPr>
              <a:t>D</a:t>
            </a:r>
            <a:r>
              <a:rPr lang="en-US" sz="1050" b="1" kern="0" dirty="0">
                <a:solidFill>
                  <a:srgbClr val="0D0D0D"/>
                </a:solidFill>
                <a:effectLst/>
                <a:latin typeface="+mn-lt"/>
                <a:ea typeface="Times New Roman" panose="02020603050405020304" pitchFamily="18" charset="0"/>
              </a:rPr>
              <a:t>ataset</a:t>
            </a:r>
            <a:endParaRPr lang="en-IN" sz="1050" dirty="0"/>
          </a:p>
        </p:txBody>
      </p:sp>
      <p:sp>
        <p:nvSpPr>
          <p:cNvPr id="5" name="object 2">
            <a:extLst>
              <a:ext uri="{FF2B5EF4-FFF2-40B4-BE49-F238E27FC236}">
                <a16:creationId xmlns:a16="http://schemas.microsoft.com/office/drawing/2014/main" id="{AB395FC9-C067-30D8-6064-D36E03BBC403}"/>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3601773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58929-2C2C-77C0-9826-09B7D7E38C31}"/>
              </a:ext>
            </a:extLst>
          </p:cNvPr>
          <p:cNvSpPr txBox="1"/>
          <p:nvPr/>
        </p:nvSpPr>
        <p:spPr>
          <a:xfrm>
            <a:off x="247650" y="434975"/>
            <a:ext cx="4114799" cy="2631490"/>
          </a:xfrm>
          <a:prstGeom prst="rect">
            <a:avLst/>
          </a:prstGeom>
          <a:noFill/>
        </p:spPr>
        <p:txBody>
          <a:bodyPr wrap="square">
            <a:spAutoFit/>
          </a:bodyPr>
          <a:lstStyle/>
          <a:p>
            <a:pPr marL="171450" indent="-171450">
              <a:buFont typeface="Arial" panose="020B0604020202020204" pitchFamily="34" charset="0"/>
              <a:buChar char="•"/>
            </a:pPr>
            <a:r>
              <a:rPr lang="en-GB" sz="1100" dirty="0"/>
              <a:t>Zero-Shot Learning (ZSL) achieves the highest accuracy of 93%, showcasing its effectiveness in making accurate predictions.  </a:t>
            </a:r>
          </a:p>
          <a:p>
            <a:endParaRPr lang="en-GB" sz="1100" dirty="0"/>
          </a:p>
          <a:p>
            <a:pPr marL="171450" indent="-171450">
              <a:buFont typeface="Arial" panose="020B0604020202020204" pitchFamily="34" charset="0"/>
              <a:buChar char="•"/>
            </a:pPr>
            <a:r>
              <a:rPr lang="en-GB" sz="1100" dirty="0"/>
              <a:t>Naive Bayes and SVM exhibit similar performance across accuracy, precision, and recall, indicating their effectiveness in classifying sentiment in brief texts.</a:t>
            </a:r>
          </a:p>
          <a:p>
            <a:endParaRPr lang="en-GB" sz="1100" dirty="0"/>
          </a:p>
          <a:p>
            <a:pPr marL="171450" indent="-171450">
              <a:buFont typeface="Arial" panose="020B0604020202020204" pitchFamily="34" charset="0"/>
              <a:buChar char="•"/>
            </a:pPr>
            <a:r>
              <a:rPr lang="en-GB" sz="1100" dirty="0"/>
              <a:t>Recurrent Neural Network (RNN) demonstrates a slightly lower accuracy among the models, with the lowest F1 score, precision, and recall. This may be due to the decreased dataset size.</a:t>
            </a:r>
          </a:p>
          <a:p>
            <a:endParaRPr lang="en-GB" sz="1100" dirty="0"/>
          </a:p>
          <a:p>
            <a:pPr marL="171450" indent="-171450">
              <a:buFont typeface="Arial" panose="020B0604020202020204" pitchFamily="34" charset="0"/>
              <a:buChar char="•"/>
            </a:pPr>
            <a:r>
              <a:rPr lang="en-GB" sz="1100" dirty="0"/>
              <a:t>Overall, ZSL, Naive Bayes, and SVM are effective approaches for sentiment analysis on the Twitter Sentiment dataset, with ZSL excelling in capturing relevant instances.</a:t>
            </a:r>
          </a:p>
          <a:p>
            <a:pPr marL="171450" indent="-171450">
              <a:buFont typeface="Arial" panose="020B0604020202020204" pitchFamily="34" charset="0"/>
              <a:buChar char="•"/>
            </a:pPr>
            <a:endParaRPr lang="en-GB" sz="1100" dirty="0"/>
          </a:p>
        </p:txBody>
      </p:sp>
      <p:sp>
        <p:nvSpPr>
          <p:cNvPr id="3" name="object 2">
            <a:extLst>
              <a:ext uri="{FF2B5EF4-FFF2-40B4-BE49-F238E27FC236}">
                <a16:creationId xmlns:a16="http://schemas.microsoft.com/office/drawing/2014/main" id="{DED9FAEB-4CBC-07F3-F5CF-9AC9C885E5D9}"/>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3646502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792CBD3-B472-037C-CC09-C975EECDBC2A}"/>
              </a:ext>
            </a:extLst>
          </p:cNvPr>
          <p:cNvSpPr>
            <a:spLocks noChangeArrowheads="1"/>
          </p:cNvSpPr>
          <p:nvPr/>
        </p:nvSpPr>
        <p:spPr bwMode="auto">
          <a:xfrm>
            <a:off x="361950" y="218043"/>
            <a:ext cx="3886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800" b="1" i="0" u="sng"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800" b="1" u="sng"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1" i="0" u="sng" strike="noStrike" cap="none" normalizeH="0" baseline="0" dirty="0">
                <a:ln>
                  <a:noFill/>
                </a:ln>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DATASET 3 (Restaurant Food Reviews – Sentiment Prediction)</a:t>
            </a:r>
            <a:endParaRPr kumimoji="0" lang="en-US"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97B51B7D-67DD-BDBF-5BF3-0C1C0B4DF35F}"/>
              </a:ext>
            </a:extLst>
          </p:cNvPr>
          <p:cNvGraphicFramePr>
            <a:graphicFrameLocks noGrp="1"/>
          </p:cNvGraphicFramePr>
          <p:nvPr>
            <p:extLst>
              <p:ext uri="{D42A27DB-BD31-4B8C-83A1-F6EECF244321}">
                <p14:modId xmlns:p14="http://schemas.microsoft.com/office/powerpoint/2010/main" val="3888389397"/>
              </p:ext>
            </p:extLst>
          </p:nvPr>
        </p:nvGraphicFramePr>
        <p:xfrm>
          <a:off x="400522" y="892175"/>
          <a:ext cx="3809055" cy="1905002"/>
        </p:xfrm>
        <a:graphic>
          <a:graphicData uri="http://schemas.openxmlformats.org/drawingml/2006/table">
            <a:tbl>
              <a:tblPr firstRow="1" bandRow="1">
                <a:tableStyleId>{5C22544A-7EE6-4342-B048-85BDC9FD1C3A}</a:tableStyleId>
              </a:tblPr>
              <a:tblGrid>
                <a:gridCol w="761811">
                  <a:extLst>
                    <a:ext uri="{9D8B030D-6E8A-4147-A177-3AD203B41FA5}">
                      <a16:colId xmlns:a16="http://schemas.microsoft.com/office/drawing/2014/main" val="2117216641"/>
                    </a:ext>
                  </a:extLst>
                </a:gridCol>
                <a:gridCol w="761811">
                  <a:extLst>
                    <a:ext uri="{9D8B030D-6E8A-4147-A177-3AD203B41FA5}">
                      <a16:colId xmlns:a16="http://schemas.microsoft.com/office/drawing/2014/main" val="84799737"/>
                    </a:ext>
                  </a:extLst>
                </a:gridCol>
                <a:gridCol w="761811">
                  <a:extLst>
                    <a:ext uri="{9D8B030D-6E8A-4147-A177-3AD203B41FA5}">
                      <a16:colId xmlns:a16="http://schemas.microsoft.com/office/drawing/2014/main" val="3050585862"/>
                    </a:ext>
                  </a:extLst>
                </a:gridCol>
                <a:gridCol w="761811">
                  <a:extLst>
                    <a:ext uri="{9D8B030D-6E8A-4147-A177-3AD203B41FA5}">
                      <a16:colId xmlns:a16="http://schemas.microsoft.com/office/drawing/2014/main" val="2223212873"/>
                    </a:ext>
                  </a:extLst>
                </a:gridCol>
                <a:gridCol w="761811">
                  <a:extLst>
                    <a:ext uri="{9D8B030D-6E8A-4147-A177-3AD203B41FA5}">
                      <a16:colId xmlns:a16="http://schemas.microsoft.com/office/drawing/2014/main" val="169371418"/>
                    </a:ext>
                  </a:extLst>
                </a:gridCol>
              </a:tblGrid>
              <a:tr h="394138">
                <a:tc>
                  <a:txBody>
                    <a:bodyPr/>
                    <a:lstStyle/>
                    <a:p>
                      <a:pPr algn="ctr"/>
                      <a:endParaRPr lang="en-US" sz="900" dirty="0"/>
                    </a:p>
                  </a:txBody>
                  <a:tcPr anchor="ctr"/>
                </a:tc>
                <a:tc>
                  <a:txBody>
                    <a:bodyPr/>
                    <a:lstStyle/>
                    <a:p>
                      <a:pPr algn="ctr"/>
                      <a:r>
                        <a:rPr lang="en-US" sz="900" dirty="0"/>
                        <a:t>ZSL</a:t>
                      </a:r>
                    </a:p>
                  </a:txBody>
                  <a:tcPr anchor="ctr"/>
                </a:tc>
                <a:tc>
                  <a:txBody>
                    <a:bodyPr/>
                    <a:lstStyle/>
                    <a:p>
                      <a:pPr algn="ctr"/>
                      <a:r>
                        <a:rPr lang="en-US" sz="900" dirty="0"/>
                        <a:t>Naive Bayes</a:t>
                      </a:r>
                    </a:p>
                  </a:txBody>
                  <a:tcPr anchor="ctr"/>
                </a:tc>
                <a:tc>
                  <a:txBody>
                    <a:bodyPr/>
                    <a:lstStyle/>
                    <a:p>
                      <a:pPr algn="ctr"/>
                      <a:r>
                        <a:rPr lang="en-US" sz="900" dirty="0"/>
                        <a:t>SVM </a:t>
                      </a:r>
                    </a:p>
                  </a:txBody>
                  <a:tcPr anchor="ctr"/>
                </a:tc>
                <a:tc>
                  <a:txBody>
                    <a:bodyPr/>
                    <a:lstStyle/>
                    <a:p>
                      <a:pPr algn="ctr"/>
                      <a:r>
                        <a:rPr lang="en-US" sz="900" dirty="0"/>
                        <a:t>RNN</a:t>
                      </a:r>
                    </a:p>
                  </a:txBody>
                  <a:tcPr anchor="ctr"/>
                </a:tc>
                <a:extLst>
                  <a:ext uri="{0D108BD9-81ED-4DB2-BD59-A6C34878D82A}">
                    <a16:rowId xmlns:a16="http://schemas.microsoft.com/office/drawing/2014/main" val="320365352"/>
                  </a:ext>
                </a:extLst>
              </a:tr>
              <a:tr h="377716">
                <a:tc>
                  <a:txBody>
                    <a:bodyPr/>
                    <a:lstStyle/>
                    <a:p>
                      <a:pPr algn="ctr"/>
                      <a:r>
                        <a:rPr lang="en-US" sz="900" dirty="0"/>
                        <a:t>Accuracy</a:t>
                      </a:r>
                    </a:p>
                  </a:txBody>
                  <a:tcPr anchor="ctr"/>
                </a:tc>
                <a:tc>
                  <a:txBody>
                    <a:bodyPr/>
                    <a:lstStyle/>
                    <a:p>
                      <a:pPr algn="ctr"/>
                      <a:r>
                        <a:rPr lang="en-US" sz="900" dirty="0"/>
                        <a:t>0.98</a:t>
                      </a:r>
                    </a:p>
                  </a:txBody>
                  <a:tcPr anchor="ctr"/>
                </a:tc>
                <a:tc>
                  <a:txBody>
                    <a:bodyPr/>
                    <a:lstStyle/>
                    <a:p>
                      <a:pPr algn="ctr"/>
                      <a:r>
                        <a:rPr lang="en-US" sz="900" dirty="0"/>
                        <a:t>0.83</a:t>
                      </a:r>
                    </a:p>
                  </a:txBody>
                  <a:tcPr anchor="ctr"/>
                </a:tc>
                <a:tc>
                  <a:txBody>
                    <a:bodyPr/>
                    <a:lstStyle/>
                    <a:p>
                      <a:pPr algn="ctr"/>
                      <a:r>
                        <a:rPr lang="en-US" sz="900" dirty="0"/>
                        <a:t>0.79</a:t>
                      </a:r>
                    </a:p>
                  </a:txBody>
                  <a:tcPr anchor="ctr"/>
                </a:tc>
                <a:tc>
                  <a:txBody>
                    <a:bodyPr/>
                    <a:lstStyle/>
                    <a:p>
                      <a:pPr algn="ctr"/>
                      <a:r>
                        <a:rPr lang="en-US" sz="900" dirty="0"/>
                        <a:t>0.78</a:t>
                      </a:r>
                    </a:p>
                  </a:txBody>
                  <a:tcPr anchor="ctr"/>
                </a:tc>
                <a:extLst>
                  <a:ext uri="{0D108BD9-81ED-4DB2-BD59-A6C34878D82A}">
                    <a16:rowId xmlns:a16="http://schemas.microsoft.com/office/drawing/2014/main" val="584913081"/>
                  </a:ext>
                </a:extLst>
              </a:tr>
              <a:tr h="377716">
                <a:tc>
                  <a:txBody>
                    <a:bodyPr/>
                    <a:lstStyle/>
                    <a:p>
                      <a:pPr algn="ctr"/>
                      <a:r>
                        <a:rPr lang="en-US" sz="900" dirty="0"/>
                        <a:t>F1 Score</a:t>
                      </a:r>
                    </a:p>
                  </a:txBody>
                  <a:tcPr anchor="ctr"/>
                </a:tc>
                <a:tc>
                  <a:txBody>
                    <a:bodyPr/>
                    <a:lstStyle/>
                    <a:p>
                      <a:pPr algn="ctr"/>
                      <a:r>
                        <a:rPr lang="en-US" sz="900" dirty="0"/>
                        <a:t>0.98</a:t>
                      </a:r>
                    </a:p>
                  </a:txBody>
                  <a:tcPr anchor="ctr"/>
                </a:tc>
                <a:tc>
                  <a:txBody>
                    <a:bodyPr/>
                    <a:lstStyle/>
                    <a:p>
                      <a:pPr algn="ctr"/>
                      <a:r>
                        <a:rPr lang="en-US" sz="900" dirty="0"/>
                        <a:t>0.82</a:t>
                      </a:r>
                    </a:p>
                  </a:txBody>
                  <a:tcPr anchor="ctr"/>
                </a:tc>
                <a:tc>
                  <a:txBody>
                    <a:bodyPr/>
                    <a:lstStyle/>
                    <a:p>
                      <a:pPr algn="ctr"/>
                      <a:r>
                        <a:rPr lang="en-US" sz="900" dirty="0"/>
                        <a:t>0.79</a:t>
                      </a:r>
                    </a:p>
                  </a:txBody>
                  <a:tcPr anchor="ctr"/>
                </a:tc>
                <a:tc>
                  <a:txBody>
                    <a:bodyPr/>
                    <a:lstStyle/>
                    <a:p>
                      <a:pPr algn="ctr"/>
                      <a:r>
                        <a:rPr lang="en-US" sz="900" dirty="0"/>
                        <a:t>0.77</a:t>
                      </a:r>
                    </a:p>
                  </a:txBody>
                  <a:tcPr anchor="ctr"/>
                </a:tc>
                <a:extLst>
                  <a:ext uri="{0D108BD9-81ED-4DB2-BD59-A6C34878D82A}">
                    <a16:rowId xmlns:a16="http://schemas.microsoft.com/office/drawing/2014/main" val="3522570234"/>
                  </a:ext>
                </a:extLst>
              </a:tr>
              <a:tr h="377716">
                <a:tc>
                  <a:txBody>
                    <a:bodyPr/>
                    <a:lstStyle/>
                    <a:p>
                      <a:pPr algn="ctr"/>
                      <a:r>
                        <a:rPr lang="en-US" sz="900" dirty="0"/>
                        <a:t>Precision</a:t>
                      </a:r>
                    </a:p>
                  </a:txBody>
                  <a:tcPr anchor="ctr"/>
                </a:tc>
                <a:tc>
                  <a:txBody>
                    <a:bodyPr/>
                    <a:lstStyle/>
                    <a:p>
                      <a:pPr algn="ctr"/>
                      <a:r>
                        <a:rPr lang="en-US" sz="900" dirty="0"/>
                        <a:t>0.97</a:t>
                      </a:r>
                    </a:p>
                  </a:txBody>
                  <a:tcPr anchor="ctr"/>
                </a:tc>
                <a:tc>
                  <a:txBody>
                    <a:bodyPr/>
                    <a:lstStyle/>
                    <a:p>
                      <a:pPr algn="ctr"/>
                      <a:r>
                        <a:rPr lang="en-US" sz="900" dirty="0"/>
                        <a:t>0.83</a:t>
                      </a:r>
                    </a:p>
                  </a:txBody>
                  <a:tcPr anchor="ctr"/>
                </a:tc>
                <a:tc>
                  <a:txBody>
                    <a:bodyPr/>
                    <a:lstStyle/>
                    <a:p>
                      <a:pPr algn="ctr"/>
                      <a:r>
                        <a:rPr lang="en-US" sz="900" dirty="0"/>
                        <a:t>0.80</a:t>
                      </a:r>
                    </a:p>
                  </a:txBody>
                  <a:tcPr anchor="ctr"/>
                </a:tc>
                <a:tc>
                  <a:txBody>
                    <a:bodyPr/>
                    <a:lstStyle/>
                    <a:p>
                      <a:pPr algn="ctr"/>
                      <a:r>
                        <a:rPr lang="en-US" sz="900" dirty="0"/>
                        <a:t>0.78</a:t>
                      </a:r>
                    </a:p>
                  </a:txBody>
                  <a:tcPr anchor="ctr"/>
                </a:tc>
                <a:extLst>
                  <a:ext uri="{0D108BD9-81ED-4DB2-BD59-A6C34878D82A}">
                    <a16:rowId xmlns:a16="http://schemas.microsoft.com/office/drawing/2014/main" val="626779859"/>
                  </a:ext>
                </a:extLst>
              </a:tr>
              <a:tr h="377716">
                <a:tc>
                  <a:txBody>
                    <a:bodyPr/>
                    <a:lstStyle/>
                    <a:p>
                      <a:pPr algn="ctr"/>
                      <a:r>
                        <a:rPr lang="en-US" sz="900" dirty="0"/>
                        <a:t>Recall</a:t>
                      </a:r>
                    </a:p>
                  </a:txBody>
                  <a:tcPr anchor="ctr"/>
                </a:tc>
                <a:tc>
                  <a:txBody>
                    <a:bodyPr/>
                    <a:lstStyle/>
                    <a:p>
                      <a:pPr algn="ctr"/>
                      <a:r>
                        <a:rPr lang="en-US" sz="900" dirty="0"/>
                        <a:t>0.98</a:t>
                      </a:r>
                    </a:p>
                  </a:txBody>
                  <a:tcPr anchor="ctr"/>
                </a:tc>
                <a:tc>
                  <a:txBody>
                    <a:bodyPr/>
                    <a:lstStyle/>
                    <a:p>
                      <a:pPr algn="ctr"/>
                      <a:r>
                        <a:rPr lang="en-US" sz="900" dirty="0"/>
                        <a:t>0.81</a:t>
                      </a:r>
                    </a:p>
                  </a:txBody>
                  <a:tcPr anchor="ctr"/>
                </a:tc>
                <a:tc>
                  <a:txBody>
                    <a:bodyPr/>
                    <a:lstStyle/>
                    <a:p>
                      <a:pPr algn="ctr"/>
                      <a:r>
                        <a:rPr lang="en-US" sz="900" dirty="0"/>
                        <a:t>0.79</a:t>
                      </a:r>
                    </a:p>
                  </a:txBody>
                  <a:tcPr anchor="ctr"/>
                </a:tc>
                <a:tc>
                  <a:txBody>
                    <a:bodyPr/>
                    <a:lstStyle/>
                    <a:p>
                      <a:pPr algn="ctr"/>
                      <a:r>
                        <a:rPr lang="en-US" sz="900" dirty="0"/>
                        <a:t>0.80</a:t>
                      </a:r>
                    </a:p>
                  </a:txBody>
                  <a:tcPr anchor="ctr"/>
                </a:tc>
                <a:extLst>
                  <a:ext uri="{0D108BD9-81ED-4DB2-BD59-A6C34878D82A}">
                    <a16:rowId xmlns:a16="http://schemas.microsoft.com/office/drawing/2014/main" val="2659135463"/>
                  </a:ext>
                </a:extLst>
              </a:tr>
            </a:tbl>
          </a:graphicData>
        </a:graphic>
      </p:graphicFrame>
      <p:sp>
        <p:nvSpPr>
          <p:cNvPr id="5" name="object 2">
            <a:extLst>
              <a:ext uri="{FF2B5EF4-FFF2-40B4-BE49-F238E27FC236}">
                <a16:creationId xmlns:a16="http://schemas.microsoft.com/office/drawing/2014/main" id="{1E87E76A-2A0C-4204-EEAD-1A861EF317E9}"/>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43733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20ADB78-EAD5-B787-B697-DC1967C7326D}"/>
              </a:ext>
            </a:extLst>
          </p:cNvPr>
          <p:cNvSpPr txBox="1"/>
          <p:nvPr/>
        </p:nvSpPr>
        <p:spPr>
          <a:xfrm>
            <a:off x="154762" y="0"/>
            <a:ext cx="934085" cy="244475"/>
          </a:xfrm>
          <a:prstGeom prst="rect">
            <a:avLst/>
          </a:prstGeom>
        </p:spPr>
        <p:txBody>
          <a:bodyPr vert="horz" wrap="square" lIns="0" tIns="17145" rIns="0" bIns="0" rtlCol="0">
            <a:spAutoFit/>
          </a:bodyPr>
          <a:lstStyle/>
          <a:p>
            <a:pPr marL="12700">
              <a:lnSpc>
                <a:spcPct val="100000"/>
              </a:lnSpc>
              <a:spcBef>
                <a:spcPts val="135"/>
              </a:spcBef>
            </a:pPr>
            <a:r>
              <a:rPr sz="1400" spc="-50" dirty="0">
                <a:solidFill>
                  <a:srgbClr val="FFFFFF"/>
                </a:solidFill>
                <a:latin typeface="Trebuchet MS"/>
                <a:cs typeface="Trebuchet MS"/>
              </a:rPr>
              <a:t>Introduction</a:t>
            </a:r>
            <a:endParaRPr sz="1400" dirty="0">
              <a:latin typeface="Trebuchet MS"/>
              <a:cs typeface="Trebuchet MS"/>
            </a:endParaRPr>
          </a:p>
        </p:txBody>
      </p:sp>
      <p:pic>
        <p:nvPicPr>
          <p:cNvPr id="8" name="Picture 7" descr="A person in a space suit&#10;&#10;Description automatically generated">
            <a:extLst>
              <a:ext uri="{FF2B5EF4-FFF2-40B4-BE49-F238E27FC236}">
                <a16:creationId xmlns:a16="http://schemas.microsoft.com/office/drawing/2014/main" id="{AF8CBD6B-4462-A11C-6DFB-A484343938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2" y="777875"/>
            <a:ext cx="1269177" cy="1790700"/>
          </a:xfrm>
          <a:prstGeom prst="rect">
            <a:avLst/>
          </a:prstGeom>
        </p:spPr>
      </p:pic>
      <p:pic>
        <p:nvPicPr>
          <p:cNvPr id="12" name="Picture 11">
            <a:extLst>
              <a:ext uri="{FF2B5EF4-FFF2-40B4-BE49-F238E27FC236}">
                <a16:creationId xmlns:a16="http://schemas.microsoft.com/office/drawing/2014/main" id="{BCD29285-06DA-F55F-2912-C642D1907741}"/>
              </a:ext>
            </a:extLst>
          </p:cNvPr>
          <p:cNvPicPr>
            <a:picLocks noChangeAspect="1"/>
          </p:cNvPicPr>
          <p:nvPr/>
        </p:nvPicPr>
        <p:blipFill>
          <a:blip r:embed="rId4"/>
          <a:stretch>
            <a:fillRect/>
          </a:stretch>
        </p:blipFill>
        <p:spPr>
          <a:xfrm>
            <a:off x="1564149" y="777875"/>
            <a:ext cx="2998326" cy="1904999"/>
          </a:xfrm>
          <a:prstGeom prst="rect">
            <a:avLst/>
          </a:prstGeom>
        </p:spPr>
      </p:pic>
      <p:sp>
        <p:nvSpPr>
          <p:cNvPr id="13" name="TextBox 12">
            <a:extLst>
              <a:ext uri="{FF2B5EF4-FFF2-40B4-BE49-F238E27FC236}">
                <a16:creationId xmlns:a16="http://schemas.microsoft.com/office/drawing/2014/main" id="{C9102EA6-DDEA-733B-7BAA-1ED53264F2EE}"/>
              </a:ext>
            </a:extLst>
          </p:cNvPr>
          <p:cNvSpPr txBox="1"/>
          <p:nvPr/>
        </p:nvSpPr>
        <p:spPr>
          <a:xfrm>
            <a:off x="709000" y="2827664"/>
            <a:ext cx="3192100" cy="261610"/>
          </a:xfrm>
          <a:prstGeom prst="rect">
            <a:avLst/>
          </a:prstGeom>
          <a:noFill/>
        </p:spPr>
        <p:txBody>
          <a:bodyPr wrap="square">
            <a:spAutoFit/>
          </a:bodyPr>
          <a:lstStyle/>
          <a:p>
            <a:pPr algn="just">
              <a:lnSpc>
                <a:spcPct val="100000"/>
              </a:lnSpc>
            </a:pPr>
            <a:r>
              <a:rPr lang="en-GB" sz="1050" b="1" dirty="0"/>
              <a:t>Interstellar Movie Reviews from Rotten Tomatoes</a:t>
            </a:r>
            <a:endParaRPr lang="en-GB" sz="1100" b="1" dirty="0"/>
          </a:p>
        </p:txBody>
      </p:sp>
    </p:spTree>
    <p:extLst>
      <p:ext uri="{BB962C8B-B14F-4D97-AF65-F5344CB8AC3E}">
        <p14:creationId xmlns:p14="http://schemas.microsoft.com/office/powerpoint/2010/main" val="3910353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different colored bars&#10;&#10;Description automatically generated">
            <a:extLst>
              <a:ext uri="{FF2B5EF4-FFF2-40B4-BE49-F238E27FC236}">
                <a16:creationId xmlns:a16="http://schemas.microsoft.com/office/drawing/2014/main" id="{E558EA92-2FB0-D9B9-ABAA-9FD82D63AB9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0" y="892175"/>
            <a:ext cx="2476137" cy="2362200"/>
          </a:xfrm>
          <a:prstGeom prst="rect">
            <a:avLst/>
          </a:prstGeom>
          <a:noFill/>
          <a:ln>
            <a:noFill/>
          </a:ln>
        </p:spPr>
      </p:pic>
      <p:sp>
        <p:nvSpPr>
          <p:cNvPr id="3" name="TextBox 2">
            <a:extLst>
              <a:ext uri="{FF2B5EF4-FFF2-40B4-BE49-F238E27FC236}">
                <a16:creationId xmlns:a16="http://schemas.microsoft.com/office/drawing/2014/main" id="{3F286851-C17E-F578-2C07-CB6E6844A1A8}"/>
              </a:ext>
            </a:extLst>
          </p:cNvPr>
          <p:cNvSpPr txBox="1"/>
          <p:nvPr/>
        </p:nvSpPr>
        <p:spPr>
          <a:xfrm>
            <a:off x="95250" y="358775"/>
            <a:ext cx="4419600" cy="415498"/>
          </a:xfrm>
          <a:prstGeom prst="rect">
            <a:avLst/>
          </a:prstGeom>
          <a:noFill/>
        </p:spPr>
        <p:txBody>
          <a:bodyPr wrap="square">
            <a:spAutoFit/>
          </a:bodyPr>
          <a:lstStyle/>
          <a:p>
            <a:r>
              <a:rPr lang="en-GB" sz="1050" b="1" i="0" u="none" strike="noStrike" baseline="0" dirty="0">
                <a:latin typeface="+mn-lt"/>
              </a:rPr>
              <a:t>Accuracy Bar Graph Plot of ZSL vs Supervised Text Classification Methods for Res</a:t>
            </a:r>
            <a:r>
              <a:rPr lang="en-GB" sz="1050" b="1" dirty="0"/>
              <a:t>taurant R</a:t>
            </a:r>
            <a:r>
              <a:rPr lang="en-GB" sz="1050" b="1" i="0" u="none" strike="noStrike" baseline="0" dirty="0">
                <a:latin typeface="+mn-lt"/>
              </a:rPr>
              <a:t>eviews </a:t>
            </a:r>
            <a:r>
              <a:rPr lang="en-GB" sz="1050" b="1" dirty="0"/>
              <a:t>D</a:t>
            </a:r>
            <a:r>
              <a:rPr lang="en-GB" sz="1050" b="1" i="0" u="none" strike="noStrike" baseline="0" dirty="0">
                <a:latin typeface="+mn-lt"/>
              </a:rPr>
              <a:t>ataset</a:t>
            </a:r>
            <a:endParaRPr lang="en-IN" sz="1050" dirty="0"/>
          </a:p>
        </p:txBody>
      </p:sp>
      <p:sp>
        <p:nvSpPr>
          <p:cNvPr id="5" name="object 2">
            <a:extLst>
              <a:ext uri="{FF2B5EF4-FFF2-40B4-BE49-F238E27FC236}">
                <a16:creationId xmlns:a16="http://schemas.microsoft.com/office/drawing/2014/main" id="{25AC68C8-0B54-5658-1F68-15DCA5038C69}"/>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568687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2E8B592-0113-FE4A-7C69-77174F8652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0" y="774273"/>
            <a:ext cx="2915095" cy="2610238"/>
          </a:xfrm>
          <a:prstGeom prst="rect">
            <a:avLst/>
          </a:prstGeom>
          <a:noFill/>
          <a:ln>
            <a:noFill/>
          </a:ln>
        </p:spPr>
      </p:pic>
      <p:sp>
        <p:nvSpPr>
          <p:cNvPr id="3" name="TextBox 2">
            <a:extLst>
              <a:ext uri="{FF2B5EF4-FFF2-40B4-BE49-F238E27FC236}">
                <a16:creationId xmlns:a16="http://schemas.microsoft.com/office/drawing/2014/main" id="{9438ECEF-1C66-49FC-FA7D-41129C10708C}"/>
              </a:ext>
            </a:extLst>
          </p:cNvPr>
          <p:cNvSpPr txBox="1"/>
          <p:nvPr/>
        </p:nvSpPr>
        <p:spPr>
          <a:xfrm>
            <a:off x="95250" y="358775"/>
            <a:ext cx="4343400" cy="415498"/>
          </a:xfrm>
          <a:prstGeom prst="rect">
            <a:avLst/>
          </a:prstGeom>
          <a:noFill/>
        </p:spPr>
        <p:txBody>
          <a:bodyPr wrap="square">
            <a:spAutoFit/>
          </a:bodyPr>
          <a:lstStyle/>
          <a:p>
            <a:r>
              <a:rPr lang="en-US" sz="1050" b="1" kern="0" dirty="0">
                <a:solidFill>
                  <a:srgbClr val="0D0D0D"/>
                </a:solidFill>
                <a:effectLst/>
                <a:latin typeface="+mn-lt"/>
                <a:ea typeface="Times New Roman" panose="02020603050405020304" pitchFamily="18" charset="0"/>
              </a:rPr>
              <a:t>Precision, Recall and F1-Score Bar Graph Plot of ZSL vs Supervised Text Classification Methods for </a:t>
            </a:r>
            <a:r>
              <a:rPr lang="en-US" sz="1050" b="1" kern="0" dirty="0">
                <a:solidFill>
                  <a:srgbClr val="0D0D0D"/>
                </a:solidFill>
                <a:ea typeface="Times New Roman" panose="02020603050405020304" pitchFamily="18" charset="0"/>
              </a:rPr>
              <a:t>Restaurant </a:t>
            </a:r>
            <a:r>
              <a:rPr lang="en-US" sz="1050" b="1" kern="0" dirty="0">
                <a:solidFill>
                  <a:srgbClr val="0D0D0D"/>
                </a:solidFill>
                <a:effectLst/>
                <a:latin typeface="+mn-lt"/>
                <a:ea typeface="Times New Roman" panose="02020603050405020304" pitchFamily="18" charset="0"/>
              </a:rPr>
              <a:t>Reviews </a:t>
            </a:r>
            <a:r>
              <a:rPr lang="en-US" sz="1050" b="1" kern="0" dirty="0">
                <a:solidFill>
                  <a:srgbClr val="0D0D0D"/>
                </a:solidFill>
                <a:ea typeface="Times New Roman" panose="02020603050405020304" pitchFamily="18" charset="0"/>
              </a:rPr>
              <a:t>D</a:t>
            </a:r>
            <a:r>
              <a:rPr lang="en-US" sz="1050" b="1" kern="0" dirty="0">
                <a:solidFill>
                  <a:srgbClr val="0D0D0D"/>
                </a:solidFill>
                <a:effectLst/>
                <a:latin typeface="+mn-lt"/>
                <a:ea typeface="Times New Roman" panose="02020603050405020304" pitchFamily="18" charset="0"/>
              </a:rPr>
              <a:t>ataset</a:t>
            </a:r>
            <a:endParaRPr lang="en-IN" sz="1050" dirty="0"/>
          </a:p>
        </p:txBody>
      </p:sp>
      <p:sp>
        <p:nvSpPr>
          <p:cNvPr id="5" name="object 2">
            <a:extLst>
              <a:ext uri="{FF2B5EF4-FFF2-40B4-BE49-F238E27FC236}">
                <a16:creationId xmlns:a16="http://schemas.microsoft.com/office/drawing/2014/main" id="{A1FAE0F5-6832-0B5A-DBF7-F195F1779654}"/>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6873656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58929-2C2C-77C0-9826-09B7D7E38C31}"/>
              </a:ext>
            </a:extLst>
          </p:cNvPr>
          <p:cNvSpPr txBox="1"/>
          <p:nvPr/>
        </p:nvSpPr>
        <p:spPr>
          <a:xfrm>
            <a:off x="171450" y="434975"/>
            <a:ext cx="4267200" cy="2970044"/>
          </a:xfrm>
          <a:prstGeom prst="rect">
            <a:avLst/>
          </a:prstGeom>
          <a:noFill/>
        </p:spPr>
        <p:txBody>
          <a:bodyPr wrap="square">
            <a:spAutoFit/>
          </a:bodyPr>
          <a:lstStyle/>
          <a:p>
            <a:pPr marL="171450" indent="-171450">
              <a:buFont typeface="Arial" panose="020B0604020202020204" pitchFamily="34" charset="0"/>
              <a:buChar char="•"/>
            </a:pPr>
            <a:r>
              <a:rPr lang="en-GB" sz="1100" dirty="0"/>
              <a:t> Zero-Shot Learning (ZSL) demonstrates superior accuracy of 98% and across all metrics compared to Naive Bayes, SVM, and RNN.</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Despite the small dataset size, ZSL accurately classifies reviews, highlighting its potential for efficient and accurate text classification tasks even with brief textual data and a small dataset.</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Naive </a:t>
            </a:r>
            <a:r>
              <a:rPr lang="en-GB" sz="1100" dirty="0" err="1"/>
              <a:t>Bayes’s</a:t>
            </a:r>
            <a:r>
              <a:rPr lang="en-GB" sz="1100" dirty="0"/>
              <a:t> slightly lower accuracy may be due to its assumption of feature independence, which may not capture complex linguistic patterns and context dependencies in natural language.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SVM fails to fully capture the features from TF-IDF vectorization, resulting in lower performance compared to ZSL.</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RNN demonstrates low performance due to the small training dataset, leading to fewer examples to learn from and potential overfitting, affecting generalization to unseen data.</a:t>
            </a:r>
          </a:p>
        </p:txBody>
      </p:sp>
      <p:sp>
        <p:nvSpPr>
          <p:cNvPr id="3" name="object 2">
            <a:extLst>
              <a:ext uri="{FF2B5EF4-FFF2-40B4-BE49-F238E27FC236}">
                <a16:creationId xmlns:a16="http://schemas.microsoft.com/office/drawing/2014/main" id="{C33DD619-8C2F-AFF6-DFC4-2B30162034A2}"/>
              </a:ext>
            </a:extLst>
          </p:cNvPr>
          <p:cNvSpPr txBox="1"/>
          <p:nvPr/>
        </p:nvSpPr>
        <p:spPr>
          <a:xfrm>
            <a:off x="11477" y="0"/>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      Results</a:t>
            </a:r>
            <a:endParaRPr sz="1400" dirty="0">
              <a:latin typeface="Trebuchet MS"/>
              <a:cs typeface="Trebuchet MS"/>
            </a:endParaRPr>
          </a:p>
        </p:txBody>
      </p:sp>
    </p:spTree>
    <p:extLst>
      <p:ext uri="{BB962C8B-B14F-4D97-AF65-F5344CB8AC3E}">
        <p14:creationId xmlns:p14="http://schemas.microsoft.com/office/powerpoint/2010/main" val="2562880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7F807C-2680-9F4A-0C88-F43722FE9B03}"/>
              </a:ext>
            </a:extLst>
          </p:cNvPr>
          <p:cNvSpPr txBox="1"/>
          <p:nvPr/>
        </p:nvSpPr>
        <p:spPr>
          <a:xfrm>
            <a:off x="95250" y="434975"/>
            <a:ext cx="4419600" cy="2059090"/>
          </a:xfrm>
          <a:prstGeom prst="rect">
            <a:avLst/>
          </a:prstGeom>
          <a:noFill/>
        </p:spPr>
        <p:txBody>
          <a:bodyPr wrap="square" rtlCol="0">
            <a:spAutoFit/>
          </a:bodyPr>
          <a:lstStyle/>
          <a:p>
            <a:pPr marR="116205">
              <a:lnSpc>
                <a:spcPct val="107000"/>
              </a:lnSpc>
              <a:spcBef>
                <a:spcPts val="5"/>
              </a:spcBef>
              <a:spcAft>
                <a:spcPts val="800"/>
              </a:spcAft>
            </a:pPr>
            <a:r>
              <a:rPr lang="en-US" sz="1100" b="1" u="sng" kern="100" dirty="0">
                <a:solidFill>
                  <a:srgbClr val="0D0D0D"/>
                </a:solidFill>
                <a:effectLst/>
                <a:highlight>
                  <a:srgbClr val="FFFFFF"/>
                </a:highlight>
                <a:ea typeface="Aptos" panose="020B0004020202020204" pitchFamily="34" charset="0"/>
                <a:cs typeface="Arial" panose="020B0604020202020204" pitchFamily="34" charset="0"/>
              </a:rPr>
              <a:t>Real Life Application of Zero Shot Text Classification</a:t>
            </a:r>
            <a:endParaRPr lang="en-IN" sz="1100" b="1" u="sng" kern="100" dirty="0">
              <a:highlight>
                <a:srgbClr val="FFFFFF"/>
              </a:highlight>
              <a:ea typeface="Aptos" panose="020B0004020202020204" pitchFamily="34" charset="0"/>
              <a:cs typeface="Arial" panose="020B0604020202020204" pitchFamily="34" charset="0"/>
            </a:endParaRPr>
          </a:p>
          <a:p>
            <a:pPr marL="171450" marR="116205" indent="-171450">
              <a:lnSpc>
                <a:spcPct val="107000"/>
              </a:lnSpc>
              <a:spcBef>
                <a:spcPts val="5"/>
              </a:spcBef>
              <a:spcAft>
                <a:spcPts val="800"/>
              </a:spcAft>
              <a:buFont typeface="Arial" panose="020B0604020202020204" pitchFamily="34" charset="0"/>
              <a:buChar char="•"/>
            </a:pPr>
            <a:r>
              <a:rPr lang="en-US" sz="1000" kern="100" dirty="0">
                <a:solidFill>
                  <a:srgbClr val="0D0D0D"/>
                </a:solidFill>
                <a:effectLst/>
                <a:highlight>
                  <a:srgbClr val="FFFFFF"/>
                </a:highlight>
                <a:ea typeface="Aptos" panose="020B0004020202020204" pitchFamily="34" charset="0"/>
                <a:cs typeface="Arial" panose="020B0604020202020204" pitchFamily="34" charset="0"/>
              </a:rPr>
              <a:t>Analyzing user comments and posts on social media platforms to evaluate public opinion about products, services, or events.</a:t>
            </a:r>
            <a:endParaRPr lang="en-IN" sz="1000" kern="100" dirty="0">
              <a:effectLst/>
              <a:ea typeface="Aptos" panose="020B0004020202020204" pitchFamily="34" charset="0"/>
              <a:cs typeface="Arial" panose="020B0604020202020204" pitchFamily="34" charset="0"/>
            </a:endParaRPr>
          </a:p>
          <a:p>
            <a:pPr marL="171450" marR="116205" lvl="0" indent="-171450">
              <a:lnSpc>
                <a:spcPct val="107000"/>
              </a:lnSpc>
              <a:spcBef>
                <a:spcPts val="5"/>
              </a:spcBef>
              <a:spcAft>
                <a:spcPts val="800"/>
              </a:spcAft>
              <a:buFont typeface="Arial" panose="020B0604020202020204" pitchFamily="34" charset="0"/>
              <a:buChar char="•"/>
            </a:pPr>
            <a:r>
              <a:rPr lang="en-US" sz="1000" kern="100" dirty="0">
                <a:solidFill>
                  <a:srgbClr val="0D0D0D"/>
                </a:solidFill>
                <a:effectLst/>
                <a:highlight>
                  <a:srgbClr val="FFFFFF"/>
                </a:highlight>
                <a:ea typeface="Aptos" panose="020B0004020202020204" pitchFamily="34" charset="0"/>
                <a:cs typeface="Arial" panose="020B0604020202020204" pitchFamily="34" charset="0"/>
              </a:rPr>
              <a:t>Automatically categorizing customer feedback into positive and negative sentiments to identify areas for improvement.</a:t>
            </a:r>
            <a:endParaRPr lang="en-IN" sz="1000" kern="100" dirty="0">
              <a:effectLst/>
              <a:ea typeface="Aptos" panose="020B0004020202020204" pitchFamily="34" charset="0"/>
              <a:cs typeface="Arial" panose="020B0604020202020204" pitchFamily="34" charset="0"/>
            </a:endParaRPr>
          </a:p>
          <a:p>
            <a:pPr marL="171450" marR="116205" lvl="0" indent="-171450">
              <a:lnSpc>
                <a:spcPct val="107000"/>
              </a:lnSpc>
              <a:spcBef>
                <a:spcPts val="5"/>
              </a:spcBef>
              <a:spcAft>
                <a:spcPts val="800"/>
              </a:spcAft>
              <a:buFont typeface="Arial" panose="020B0604020202020204" pitchFamily="34" charset="0"/>
              <a:buChar char="•"/>
            </a:pPr>
            <a:r>
              <a:rPr lang="en-US" sz="1000" kern="100" dirty="0">
                <a:solidFill>
                  <a:srgbClr val="0D0D0D"/>
                </a:solidFill>
                <a:effectLst/>
                <a:highlight>
                  <a:srgbClr val="FFFFFF"/>
                </a:highlight>
                <a:ea typeface="Aptos" panose="020B0004020202020204" pitchFamily="34" charset="0"/>
                <a:cs typeface="Arial" panose="020B0604020202020204" pitchFamily="34" charset="0"/>
              </a:rPr>
              <a:t>Analyzing product reviews to understand customer satisfaction levels and make informed decisions about product improvements.</a:t>
            </a:r>
            <a:endParaRPr lang="en-IN" sz="1000" kern="100" dirty="0">
              <a:effectLst/>
              <a:ea typeface="Aptos" panose="020B0004020202020204" pitchFamily="34" charset="0"/>
              <a:cs typeface="Arial" panose="020B0604020202020204" pitchFamily="34" charset="0"/>
            </a:endParaRPr>
          </a:p>
          <a:p>
            <a:pPr marL="171450" marR="116205" lvl="0" indent="-171450">
              <a:lnSpc>
                <a:spcPct val="107000"/>
              </a:lnSpc>
              <a:spcBef>
                <a:spcPts val="5"/>
              </a:spcBef>
              <a:spcAft>
                <a:spcPts val="800"/>
              </a:spcAft>
              <a:buFont typeface="Arial" panose="020B0604020202020204" pitchFamily="34" charset="0"/>
              <a:buChar char="•"/>
            </a:pPr>
            <a:r>
              <a:rPr lang="en-US" sz="1000" kern="100" dirty="0">
                <a:solidFill>
                  <a:srgbClr val="0D0D0D"/>
                </a:solidFill>
                <a:effectLst/>
                <a:highlight>
                  <a:srgbClr val="FFFFFF"/>
                </a:highlight>
                <a:ea typeface="Aptos" panose="020B0004020202020204" pitchFamily="34" charset="0"/>
                <a:cs typeface="Arial" panose="020B0604020202020204" pitchFamily="34" charset="0"/>
              </a:rPr>
              <a:t>Analyzing textual data from surveys, interviews, or focus groups to understand consumer preferences and market trends.</a:t>
            </a:r>
            <a:endParaRPr lang="en-IN" sz="1000" kern="100" dirty="0">
              <a:effectLst/>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560285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7C487-F42A-39AA-6D64-BC79E68454C9}"/>
              </a:ext>
            </a:extLst>
          </p:cNvPr>
          <p:cNvSpPr txBox="1"/>
          <p:nvPr/>
        </p:nvSpPr>
        <p:spPr>
          <a:xfrm>
            <a:off x="95250" y="358775"/>
            <a:ext cx="4191000" cy="4579010"/>
          </a:xfrm>
          <a:prstGeom prst="rect">
            <a:avLst/>
          </a:prstGeom>
          <a:noFill/>
        </p:spPr>
        <p:txBody>
          <a:bodyPr wrap="square" rtlCol="0">
            <a:spAutoFit/>
          </a:bodyPr>
          <a:lstStyle/>
          <a:p>
            <a:pPr marR="116205" lvl="0">
              <a:lnSpc>
                <a:spcPct val="107000"/>
              </a:lnSpc>
              <a:spcBef>
                <a:spcPts val="5"/>
              </a:spcBef>
              <a:spcAft>
                <a:spcPts val="800"/>
              </a:spcAft>
            </a:pPr>
            <a:r>
              <a:rPr lang="en-US" sz="900" b="1" kern="100" dirty="0">
                <a:solidFill>
                  <a:srgbClr val="0D0D0D"/>
                </a:solidFill>
                <a:effectLst/>
                <a:highlight>
                  <a:srgbClr val="FFFFFF"/>
                </a:highlight>
                <a:ea typeface="Aptos" panose="020B0004020202020204" pitchFamily="34" charset="0"/>
                <a:cs typeface="Arial" panose="020B0604020202020204" pitchFamily="34" charset="0"/>
              </a:rPr>
              <a:t>SDG 3 – Good Health and Well-Being</a:t>
            </a:r>
            <a:endParaRPr lang="en-IN" sz="900" b="1" kern="100" dirty="0">
              <a:highlight>
                <a:srgbClr val="FFFFFF"/>
              </a:highlight>
              <a:ea typeface="Aptos" panose="020B0004020202020204" pitchFamily="34" charset="0"/>
              <a:cs typeface="Arial" panose="020B0604020202020204" pitchFamily="34" charset="0"/>
            </a:endParaRPr>
          </a:p>
          <a:p>
            <a:pPr marR="116205" lvl="0">
              <a:lnSpc>
                <a:spcPct val="107000"/>
              </a:lnSpc>
              <a:spcBef>
                <a:spcPts val="5"/>
              </a:spcBef>
              <a:spcAft>
                <a:spcPts val="800"/>
              </a:spcAft>
            </a:pPr>
            <a:r>
              <a:rPr lang="en-US" sz="900" kern="100" dirty="0">
                <a:solidFill>
                  <a:srgbClr val="0D0D0D"/>
                </a:solidFill>
                <a:effectLst/>
                <a:highlight>
                  <a:srgbClr val="FFFFFF"/>
                </a:highlight>
                <a:ea typeface="Aptos" panose="020B0004020202020204" pitchFamily="34" charset="0"/>
                <a:cs typeface="Arial" panose="020B0604020202020204" pitchFamily="34" charset="0"/>
              </a:rPr>
              <a:t>Data can be sourced from social media posts, news articles, surveys, or public health reports. These sources contain a variety of opinions and discussions about healthcare initiatives and access to quality healthcare. Zero-shot text classification is applied to categorize the collected texts into positive and negative sentiments. The model does this without being explicitly trained on examples from the healthcare domain, relying on its pre-trained understanding of language and sentiment. </a:t>
            </a:r>
            <a:endParaRPr lang="en-IN" sz="900" kern="100" dirty="0">
              <a:highlight>
                <a:srgbClr val="FFFFFF"/>
              </a:highlight>
              <a:ea typeface="Aptos" panose="020B0004020202020204" pitchFamily="34" charset="0"/>
              <a:cs typeface="Arial" panose="020B0604020202020204" pitchFamily="34" charset="0"/>
            </a:endParaRPr>
          </a:p>
          <a:p>
            <a:pPr marR="116205" lvl="0">
              <a:lnSpc>
                <a:spcPct val="107000"/>
              </a:lnSpc>
              <a:spcBef>
                <a:spcPts val="5"/>
              </a:spcBef>
              <a:spcAft>
                <a:spcPts val="800"/>
              </a:spcAft>
            </a:pPr>
            <a:r>
              <a:rPr lang="en-US" sz="900" b="1" kern="100" dirty="0">
                <a:solidFill>
                  <a:srgbClr val="0D0D0D"/>
                </a:solidFill>
                <a:effectLst/>
                <a:highlight>
                  <a:srgbClr val="FFFFFF"/>
                </a:highlight>
                <a:ea typeface="Aptos" panose="020B0004020202020204" pitchFamily="34" charset="0"/>
                <a:cs typeface="Arial" panose="020B0604020202020204" pitchFamily="34" charset="0"/>
              </a:rPr>
              <a:t>SDG 8 – Decent Work and Economic Growth </a:t>
            </a:r>
            <a:endParaRPr lang="en-IN" sz="900" b="1" kern="100" dirty="0">
              <a:highlight>
                <a:srgbClr val="FFFFFF"/>
              </a:highlight>
              <a:ea typeface="Aptos" panose="020B0004020202020204" pitchFamily="34" charset="0"/>
              <a:cs typeface="Arial" panose="020B0604020202020204" pitchFamily="34" charset="0"/>
            </a:endParaRPr>
          </a:p>
          <a:p>
            <a:pPr marR="116205" lvl="0">
              <a:lnSpc>
                <a:spcPct val="107000"/>
              </a:lnSpc>
              <a:spcBef>
                <a:spcPts val="5"/>
              </a:spcBef>
              <a:spcAft>
                <a:spcPts val="800"/>
              </a:spcAft>
            </a:pPr>
            <a:r>
              <a:rPr lang="en-IN" sz="900" kern="100" dirty="0">
                <a:solidFill>
                  <a:srgbClr val="0D0D0D"/>
                </a:solidFill>
                <a:highlight>
                  <a:srgbClr val="FFFFFF"/>
                </a:highlight>
                <a:ea typeface="Aptos" panose="020B0004020202020204" pitchFamily="34" charset="0"/>
                <a:cs typeface="Arial" panose="020B0604020202020204" pitchFamily="34" charset="0"/>
              </a:rPr>
              <a:t>T</a:t>
            </a:r>
            <a:r>
              <a:rPr lang="en-US" sz="900" kern="100" dirty="0" err="1">
                <a:solidFill>
                  <a:srgbClr val="0D0D0D"/>
                </a:solidFill>
                <a:effectLst/>
                <a:highlight>
                  <a:srgbClr val="FFFFFF"/>
                </a:highlight>
                <a:ea typeface="Aptos" panose="020B0004020202020204" pitchFamily="34" charset="0"/>
                <a:cs typeface="Arial" panose="020B0604020202020204" pitchFamily="34" charset="0"/>
              </a:rPr>
              <a:t>extual</a:t>
            </a:r>
            <a:r>
              <a:rPr lang="en-US" sz="900" kern="100" dirty="0">
                <a:solidFill>
                  <a:srgbClr val="0D0D0D"/>
                </a:solidFill>
                <a:effectLst/>
                <a:highlight>
                  <a:srgbClr val="FFFFFF"/>
                </a:highlight>
                <a:ea typeface="Aptos" panose="020B0004020202020204" pitchFamily="34" charset="0"/>
                <a:cs typeface="Arial" panose="020B0604020202020204" pitchFamily="34" charset="0"/>
              </a:rPr>
              <a:t> data can be collected from social media posts, news articles, economic reports, and surveys. These texts may contain opinions, feedback, or discussions related to job creation, unemployment, and job insecurity. The analysis provides insights into public sentiment towards job creation, unemployment, and job insecurity, highlighting areas of concern and potential actions to improve job market conditions. For example, if there are many negative sentiments regarding job insecurity, policymakers and employers may consider measures to enhance job security and stability.</a:t>
            </a:r>
            <a:endParaRPr lang="en-IN" sz="900" kern="100" dirty="0">
              <a:effectLst/>
              <a:ea typeface="Aptos" panose="020B0004020202020204" pitchFamily="34" charset="0"/>
              <a:cs typeface="Arial" panose="020B0604020202020204" pitchFamily="34" charset="0"/>
            </a:endParaRPr>
          </a:p>
          <a:p>
            <a:pPr marL="457200" marR="116205">
              <a:lnSpc>
                <a:spcPct val="107000"/>
              </a:lnSpc>
              <a:spcBef>
                <a:spcPts val="5"/>
              </a:spcBef>
              <a:spcAft>
                <a:spcPts val="800"/>
              </a:spcAft>
            </a:pPr>
            <a:endParaRPr lang="en-IN" sz="800" kern="100" dirty="0">
              <a:effectLst/>
              <a:latin typeface="Aptos" panose="020B0004020202020204" pitchFamily="34" charset="0"/>
              <a:ea typeface="Aptos" panose="020B0004020202020204" pitchFamily="34" charset="0"/>
              <a:cs typeface="Arial" panose="020B0604020202020204" pitchFamily="34" charset="0"/>
            </a:endParaRPr>
          </a:p>
          <a:p>
            <a:pPr marL="457200" marR="116205">
              <a:lnSpc>
                <a:spcPct val="107000"/>
              </a:lnSpc>
              <a:spcBef>
                <a:spcPts val="5"/>
              </a:spcBef>
              <a:spcAft>
                <a:spcPts val="800"/>
              </a:spcAft>
            </a:pPr>
            <a:r>
              <a:rPr lang="en-US" sz="1800" kern="100" dirty="0">
                <a:solidFill>
                  <a:srgbClr val="0D0D0D"/>
                </a:solidFill>
                <a:effectLst/>
                <a:highlight>
                  <a:srgbClr val="FFFFFF"/>
                </a:highlight>
                <a:latin typeface="Segoe UI" panose="020B0502040204020203" pitchFamily="34" charset="0"/>
                <a:ea typeface="Aptos" panose="020B0004020202020204" pitchFamily="34" charset="0"/>
                <a:cs typeface="Arial" panose="020B0604020202020204" pitchFamily="34" charset="0"/>
              </a:rPr>
              <a:t> </a:t>
            </a:r>
            <a:endParaRPr lang="en-IN" sz="1800" kern="100" dirty="0">
              <a:effectLst/>
              <a:latin typeface="Aptos" panose="020B0004020202020204" pitchFamily="34" charset="0"/>
              <a:ea typeface="Aptos" panose="020B0004020202020204" pitchFamily="34" charset="0"/>
              <a:cs typeface="Arial" panose="020B0604020202020204" pitchFamily="34" charset="0"/>
            </a:endParaRPr>
          </a:p>
          <a:p>
            <a:pPr marL="457200" marR="116205">
              <a:lnSpc>
                <a:spcPct val="107000"/>
              </a:lnSpc>
              <a:spcBef>
                <a:spcPts val="5"/>
              </a:spcBef>
              <a:spcAft>
                <a:spcPts val="800"/>
              </a:spcAft>
            </a:pPr>
            <a:r>
              <a:rPr lang="en-US" sz="1800" kern="100" dirty="0">
                <a:solidFill>
                  <a:srgbClr val="0D0D0D"/>
                </a:solidFill>
                <a:effectLst/>
                <a:highlight>
                  <a:srgbClr val="FFFFFF"/>
                </a:highlight>
                <a:latin typeface="Segoe UI" panose="020B0502040204020203" pitchFamily="34" charset="0"/>
                <a:ea typeface="Aptos" panose="020B0004020202020204" pitchFamily="34" charset="0"/>
                <a:cs typeface="Arial" panose="020B0604020202020204" pitchFamily="34" charset="0"/>
              </a:rPr>
              <a:t> </a:t>
            </a:r>
            <a:endParaRPr lang="en-IN" sz="1800" kern="100" dirty="0">
              <a:effectLst/>
              <a:latin typeface="Aptos" panose="020B0004020202020204" pitchFamily="34" charset="0"/>
              <a:ea typeface="Aptos" panose="020B0004020202020204" pitchFamily="34" charset="0"/>
              <a:cs typeface="Arial" panose="020B0604020202020204" pitchFamily="34" charset="0"/>
            </a:endParaRPr>
          </a:p>
          <a:p>
            <a:pPr marL="457200" marR="116205">
              <a:lnSpc>
                <a:spcPct val="107000"/>
              </a:lnSpc>
              <a:spcBef>
                <a:spcPts val="5"/>
              </a:spcBef>
              <a:spcAft>
                <a:spcPts val="800"/>
              </a:spcAft>
            </a:pPr>
            <a:r>
              <a:rPr lang="en-US" sz="1800" kern="100" dirty="0">
                <a:solidFill>
                  <a:srgbClr val="0D0D0D"/>
                </a:solidFill>
                <a:effectLst/>
                <a:highlight>
                  <a:srgbClr val="FFFFFF"/>
                </a:highlight>
                <a:latin typeface="Segoe UI" panose="020B0502040204020203" pitchFamily="34" charset="0"/>
                <a:ea typeface="Aptos" panose="020B0004020202020204" pitchFamily="34" charset="0"/>
                <a:cs typeface="Arial" panose="020B0604020202020204" pitchFamily="34" charset="0"/>
              </a:rPr>
              <a:t> </a:t>
            </a:r>
            <a:endParaRPr lang="en-IN" sz="1800" kern="100" dirty="0">
              <a:effectLst/>
              <a:latin typeface="Aptos" panose="020B0004020202020204" pitchFamily="34" charset="0"/>
              <a:ea typeface="Aptos" panose="020B0004020202020204" pitchFamily="34" charset="0"/>
              <a:cs typeface="Arial" panose="020B0604020202020204" pitchFamily="34" charset="0"/>
            </a:endParaRPr>
          </a:p>
          <a:p>
            <a:pPr marR="116205">
              <a:lnSpc>
                <a:spcPct val="107000"/>
              </a:lnSpc>
              <a:spcBef>
                <a:spcPts val="5"/>
              </a:spcBef>
              <a:spcAft>
                <a:spcPts val="800"/>
              </a:spcAft>
            </a:pPr>
            <a:r>
              <a:rPr lang="en-US" sz="800" kern="100" dirty="0">
                <a:solidFill>
                  <a:srgbClr val="0D0D0D"/>
                </a:solidFill>
                <a:effectLst/>
                <a:highlight>
                  <a:srgbClr val="FFFFFF"/>
                </a:highlight>
                <a:latin typeface="Segoe UI" panose="020B0502040204020203" pitchFamily="34" charset="0"/>
                <a:ea typeface="Aptos" panose="020B0004020202020204" pitchFamily="34" charset="0"/>
                <a:cs typeface="Arial" panose="020B0604020202020204" pitchFamily="34" charset="0"/>
              </a:rPr>
              <a:t> </a:t>
            </a:r>
            <a:endParaRPr lang="en-IN" sz="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object 2">
            <a:extLst>
              <a:ext uri="{FF2B5EF4-FFF2-40B4-BE49-F238E27FC236}">
                <a16:creationId xmlns:a16="http://schemas.microsoft.com/office/drawing/2014/main" id="{AF1A5DE3-B467-A606-5C1E-BEF9AB5B557A}"/>
              </a:ext>
            </a:extLst>
          </p:cNvPr>
          <p:cNvSpPr txBox="1"/>
          <p:nvPr/>
        </p:nvSpPr>
        <p:spPr>
          <a:xfrm>
            <a:off x="110040" y="0"/>
            <a:ext cx="35980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Sustainable Development Goals</a:t>
            </a:r>
            <a:endParaRPr sz="1400" dirty="0">
              <a:latin typeface="Trebuchet MS"/>
              <a:cs typeface="Trebuchet MS"/>
            </a:endParaRPr>
          </a:p>
        </p:txBody>
      </p:sp>
    </p:spTree>
    <p:extLst>
      <p:ext uri="{BB962C8B-B14F-4D97-AF65-F5344CB8AC3E}">
        <p14:creationId xmlns:p14="http://schemas.microsoft.com/office/powerpoint/2010/main" val="534834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F7D894-4584-EEE1-6920-749EB190318C}"/>
              </a:ext>
            </a:extLst>
          </p:cNvPr>
          <p:cNvSpPr txBox="1"/>
          <p:nvPr/>
        </p:nvSpPr>
        <p:spPr>
          <a:xfrm>
            <a:off x="123825" y="434975"/>
            <a:ext cx="4362450" cy="1107996"/>
          </a:xfrm>
          <a:prstGeom prst="rect">
            <a:avLst/>
          </a:prstGeom>
          <a:noFill/>
        </p:spPr>
        <p:txBody>
          <a:bodyPr wrap="square">
            <a:spAutoFit/>
          </a:bodyPr>
          <a:lstStyle/>
          <a:p>
            <a:pPr marL="171450" indent="-171450">
              <a:buFont typeface="Arial" panose="020B0604020202020204" pitchFamily="34" charset="0"/>
              <a:buChar char="•"/>
            </a:pPr>
            <a:r>
              <a:rPr lang="en-GB" sz="1100" dirty="0"/>
              <a:t>Advances NLP research and education</a:t>
            </a:r>
          </a:p>
          <a:p>
            <a:pPr marL="171450" indent="-171450">
              <a:buFont typeface="Arial" panose="020B0604020202020204" pitchFamily="34" charset="0"/>
              <a:buChar char="•"/>
            </a:pPr>
            <a:r>
              <a:rPr lang="en-GB" sz="1100" dirty="0"/>
              <a:t>Enhances marketing and customer service analytics</a:t>
            </a:r>
          </a:p>
          <a:p>
            <a:pPr marL="171450" indent="-171450">
              <a:buFont typeface="Arial" panose="020B0604020202020204" pitchFamily="34" charset="0"/>
              <a:buChar char="•"/>
            </a:pPr>
            <a:r>
              <a:rPr lang="en-GB" sz="1100" dirty="0"/>
              <a:t>Automates sentiment analysis for improved productivity</a:t>
            </a:r>
          </a:p>
          <a:p>
            <a:pPr marL="171450" indent="-171450">
              <a:buFont typeface="Arial" panose="020B0604020202020204" pitchFamily="34" charset="0"/>
              <a:buChar char="•"/>
            </a:pPr>
            <a:r>
              <a:rPr lang="en-GB" sz="1100" dirty="0"/>
              <a:t>Aids governments in public feedback analysis and policymaking</a:t>
            </a:r>
          </a:p>
          <a:p>
            <a:pPr marL="171450" indent="-171450">
              <a:buFont typeface="Arial" panose="020B0604020202020204" pitchFamily="34" charset="0"/>
              <a:buChar char="•"/>
            </a:pPr>
            <a:r>
              <a:rPr lang="en-GB" sz="1100" dirty="0"/>
              <a:t>Provides insights for non-profits on social issues</a:t>
            </a:r>
          </a:p>
          <a:p>
            <a:pPr marL="171450" indent="-171450">
              <a:buFont typeface="Arial" panose="020B0604020202020204" pitchFamily="34" charset="0"/>
              <a:buChar char="•"/>
            </a:pPr>
            <a:r>
              <a:rPr lang="en-GB" sz="1100" dirty="0"/>
              <a:t>Enables personalized content and better decision-making</a:t>
            </a:r>
            <a:endParaRPr lang="en-US" sz="1100" dirty="0"/>
          </a:p>
        </p:txBody>
      </p:sp>
      <p:sp>
        <p:nvSpPr>
          <p:cNvPr id="2" name="object 2">
            <a:extLst>
              <a:ext uri="{FF2B5EF4-FFF2-40B4-BE49-F238E27FC236}">
                <a16:creationId xmlns:a16="http://schemas.microsoft.com/office/drawing/2014/main" id="{662642BA-E503-2A27-3DCE-67415F625052}"/>
              </a:ext>
            </a:extLst>
          </p:cNvPr>
          <p:cNvSpPr txBox="1"/>
          <p:nvPr/>
        </p:nvSpPr>
        <p:spPr>
          <a:xfrm>
            <a:off x="155771" y="3807"/>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Scope</a:t>
            </a:r>
            <a:endParaRPr sz="1400" dirty="0">
              <a:latin typeface="Trebuchet MS"/>
              <a:cs typeface="Trebuchet MS"/>
            </a:endParaRPr>
          </a:p>
        </p:txBody>
      </p:sp>
    </p:spTree>
    <p:extLst>
      <p:ext uri="{BB962C8B-B14F-4D97-AF65-F5344CB8AC3E}">
        <p14:creationId xmlns:p14="http://schemas.microsoft.com/office/powerpoint/2010/main" val="4286761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CBE5FF-97CC-05C5-4E7A-0E2FE58EBB67}"/>
              </a:ext>
            </a:extLst>
          </p:cNvPr>
          <p:cNvSpPr txBox="1"/>
          <p:nvPr/>
        </p:nvSpPr>
        <p:spPr>
          <a:xfrm>
            <a:off x="323850" y="753184"/>
            <a:ext cx="3962400" cy="1954381"/>
          </a:xfrm>
          <a:prstGeom prst="rect">
            <a:avLst/>
          </a:prstGeom>
          <a:noFill/>
        </p:spPr>
        <p:txBody>
          <a:bodyPr wrap="square">
            <a:spAutoFit/>
          </a:bodyPr>
          <a:lstStyle/>
          <a:p>
            <a:pPr marL="171450" indent="-171450">
              <a:buFont typeface="Arial" panose="020B0604020202020204" pitchFamily="34" charset="0"/>
              <a:buChar char="•"/>
            </a:pPr>
            <a:r>
              <a:rPr lang="en-GB" sz="1100" b="0" i="0" u="none" strike="noStrike" baseline="0" dirty="0">
                <a:solidFill>
                  <a:srgbClr val="000000"/>
                </a:solidFill>
              </a:rPr>
              <a:t>Apply the zero-shot text classification model to datasets with more than just binary labels, such as datasets with multiple sentiments or to categorize text into different labels. </a:t>
            </a:r>
          </a:p>
          <a:p>
            <a:endParaRPr lang="en-GB" sz="1100" b="0" i="0" u="none" strike="noStrike" baseline="0" dirty="0">
              <a:solidFill>
                <a:srgbClr val="000000"/>
              </a:solidFill>
            </a:endParaRPr>
          </a:p>
          <a:p>
            <a:pPr marL="171450" indent="-171450">
              <a:buFont typeface="Arial" panose="020B0604020202020204" pitchFamily="34" charset="0"/>
              <a:buChar char="•"/>
            </a:pPr>
            <a:r>
              <a:rPr lang="en-GB" sz="1100" dirty="0">
                <a:solidFill>
                  <a:srgbClr val="000000"/>
                </a:solidFill>
              </a:rPr>
              <a:t>T</a:t>
            </a:r>
            <a:r>
              <a:rPr lang="en-GB" sz="1100" b="0" i="0" u="none" strike="noStrike" baseline="0" dirty="0">
                <a:solidFill>
                  <a:srgbClr val="000000"/>
                </a:solidFill>
              </a:rPr>
              <a:t>o investigate the speed and computation time of our models to optimize their efficiency, potentially by leveraging parallel processing or other optimization techniques.</a:t>
            </a:r>
          </a:p>
          <a:p>
            <a:endParaRPr lang="en-GB" sz="1100" b="0" i="0" u="none" strike="noStrike" baseline="0" dirty="0">
              <a:solidFill>
                <a:srgbClr val="000000"/>
              </a:solidFill>
            </a:endParaRPr>
          </a:p>
          <a:p>
            <a:pPr marL="171450" indent="-171450">
              <a:buFont typeface="Arial" panose="020B0604020202020204" pitchFamily="34" charset="0"/>
              <a:buChar char="•"/>
            </a:pPr>
            <a:r>
              <a:rPr lang="en-GB" sz="1100" b="0" i="0" u="none" strike="noStrike" baseline="0" dirty="0">
                <a:solidFill>
                  <a:srgbClr val="000000"/>
                </a:solidFill>
              </a:rPr>
              <a:t>Integrate zero-shot and few-shot learning paradigms could further enhance performance across tasks with varying data availability.</a:t>
            </a:r>
            <a:endParaRPr lang="en-US" sz="1100" dirty="0"/>
          </a:p>
        </p:txBody>
      </p:sp>
      <p:sp>
        <p:nvSpPr>
          <p:cNvPr id="4" name="object 2">
            <a:extLst>
              <a:ext uri="{FF2B5EF4-FFF2-40B4-BE49-F238E27FC236}">
                <a16:creationId xmlns:a16="http://schemas.microsoft.com/office/drawing/2014/main" id="{83F98984-6A62-E349-211E-7FA85B234836}"/>
              </a:ext>
            </a:extLst>
          </p:cNvPr>
          <p:cNvSpPr txBox="1"/>
          <p:nvPr/>
        </p:nvSpPr>
        <p:spPr>
          <a:xfrm>
            <a:off x="155771" y="3807"/>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Future Work</a:t>
            </a:r>
            <a:endParaRPr sz="1400" dirty="0">
              <a:latin typeface="Trebuchet MS"/>
              <a:cs typeface="Trebuchet MS"/>
            </a:endParaRPr>
          </a:p>
        </p:txBody>
      </p:sp>
    </p:spTree>
    <p:extLst>
      <p:ext uri="{BB962C8B-B14F-4D97-AF65-F5344CB8AC3E}">
        <p14:creationId xmlns:p14="http://schemas.microsoft.com/office/powerpoint/2010/main" val="255617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3CF52D-EBDA-8DF0-7475-5848FD77497F}"/>
              </a:ext>
            </a:extLst>
          </p:cNvPr>
          <p:cNvSpPr txBox="1"/>
          <p:nvPr/>
        </p:nvSpPr>
        <p:spPr>
          <a:xfrm>
            <a:off x="247650" y="587375"/>
            <a:ext cx="4114799" cy="2030580"/>
          </a:xfrm>
          <a:prstGeom prst="rect">
            <a:avLst/>
          </a:prstGeom>
          <a:noFill/>
        </p:spPr>
        <p:txBody>
          <a:bodyPr wrap="square">
            <a:spAutoFit/>
          </a:bodyPr>
          <a:lstStyle/>
          <a:p>
            <a:pPr marL="171450" indent="-171450" algn="justLow">
              <a:buFont typeface="Arial" panose="020B0604020202020204" pitchFamily="34" charset="0"/>
              <a:buChar char="•"/>
            </a:pPr>
            <a:r>
              <a:rPr lang="en-GB" sz="1100" dirty="0"/>
              <a:t>Our exploration of zero-shot text classification using the </a:t>
            </a:r>
            <a:r>
              <a:rPr lang="en-GB" sz="1100" dirty="0" err="1"/>
              <a:t>facebook</a:t>
            </a:r>
            <a:r>
              <a:rPr lang="en-GB" sz="1100" dirty="0"/>
              <a:t>/</a:t>
            </a:r>
            <a:r>
              <a:rPr lang="en-GB" sz="1100" dirty="0" err="1"/>
              <a:t>bart</a:t>
            </a:r>
            <a:r>
              <a:rPr lang="en-GB" sz="1100" dirty="0"/>
              <a:t>-large-MNLI model demonstrates its potential to revolutionize how we approach NLP tasks. </a:t>
            </a:r>
          </a:p>
          <a:p>
            <a:pPr algn="justLow"/>
            <a:endParaRPr lang="en-GB" sz="1100" dirty="0"/>
          </a:p>
          <a:p>
            <a:pPr marL="171450" indent="-171450" algn="justLow">
              <a:buFont typeface="Arial" panose="020B0604020202020204" pitchFamily="34" charset="0"/>
              <a:buChar char="•"/>
            </a:pPr>
            <a:r>
              <a:rPr lang="en-GB" sz="1100" dirty="0"/>
              <a:t>By leveraging transfer learning and pre-trained models, we can achieve remarkable results even in scenarios with limited labelled data. </a:t>
            </a:r>
          </a:p>
          <a:p>
            <a:pPr algn="justLow"/>
            <a:endParaRPr lang="en-GB" sz="1100" dirty="0"/>
          </a:p>
          <a:p>
            <a:pPr marL="171450" indent="-171450" algn="justLow">
              <a:buFont typeface="Arial" panose="020B0604020202020204" pitchFamily="34" charset="0"/>
              <a:buChar char="•"/>
            </a:pPr>
            <a:r>
              <a:rPr lang="en-GB" sz="1100" dirty="0"/>
              <a:t>This </a:t>
            </a:r>
            <a:r>
              <a:rPr lang="en-GB" sz="1100" dirty="0" err="1"/>
              <a:t>opensup</a:t>
            </a:r>
            <a:r>
              <a:rPr lang="en-GB" sz="1100" dirty="0"/>
              <a:t> new possibilities for efficient text classification across various domains, paving the way for more accessible and impactful NLP applications.</a:t>
            </a:r>
            <a:endParaRPr lang="en-US" sz="1100" dirty="0"/>
          </a:p>
        </p:txBody>
      </p:sp>
      <p:sp>
        <p:nvSpPr>
          <p:cNvPr id="2" name="object 2">
            <a:extLst>
              <a:ext uri="{FF2B5EF4-FFF2-40B4-BE49-F238E27FC236}">
                <a16:creationId xmlns:a16="http://schemas.microsoft.com/office/drawing/2014/main" id="{B1C5859B-F08A-10B1-A84C-48E0D2A5A3A4}"/>
              </a:ext>
            </a:extLst>
          </p:cNvPr>
          <p:cNvSpPr txBox="1"/>
          <p:nvPr/>
        </p:nvSpPr>
        <p:spPr>
          <a:xfrm>
            <a:off x="155771" y="3807"/>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Conclusion</a:t>
            </a:r>
            <a:endParaRPr sz="1400" dirty="0">
              <a:latin typeface="Trebuchet MS"/>
              <a:cs typeface="Trebuchet MS"/>
            </a:endParaRPr>
          </a:p>
        </p:txBody>
      </p:sp>
    </p:spTree>
    <p:extLst>
      <p:ext uri="{BB962C8B-B14F-4D97-AF65-F5344CB8AC3E}">
        <p14:creationId xmlns:p14="http://schemas.microsoft.com/office/powerpoint/2010/main" val="4182081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B7B6D1-460D-5C85-967B-F32E04B29191}"/>
              </a:ext>
            </a:extLst>
          </p:cNvPr>
          <p:cNvSpPr txBox="1"/>
          <p:nvPr/>
        </p:nvSpPr>
        <p:spPr>
          <a:xfrm>
            <a:off x="95250" y="434975"/>
            <a:ext cx="4160740" cy="2862322"/>
          </a:xfrm>
          <a:prstGeom prst="rect">
            <a:avLst/>
          </a:prstGeom>
          <a:noFill/>
        </p:spPr>
        <p:txBody>
          <a:bodyPr wrap="square">
            <a:spAutoFit/>
          </a:bodyPr>
          <a:lstStyle/>
          <a:p>
            <a:pPr marL="0" indent="0">
              <a:buNone/>
            </a:pPr>
            <a:r>
              <a:rPr lang="en-GB" sz="900" b="0" i="0" u="none" strike="noStrike" baseline="0" dirty="0">
                <a:cs typeface="Segoe UI" panose="020B0502040204020203" pitchFamily="34" charset="0"/>
              </a:rPr>
              <a:t>[1] </a:t>
            </a:r>
            <a:r>
              <a:rPr lang="en-GB" sz="900" b="0" i="0" u="none" strike="noStrike" baseline="0" dirty="0" err="1">
                <a:cs typeface="Segoe UI" panose="020B0502040204020203" pitchFamily="34" charset="0"/>
              </a:rPr>
              <a:t>Sivarajkumar</a:t>
            </a:r>
            <a:r>
              <a:rPr lang="en-GB" sz="900" b="0" i="0" u="none" strike="noStrike" baseline="0" dirty="0">
                <a:cs typeface="Segoe UI" panose="020B0502040204020203" pitchFamily="34" charset="0"/>
              </a:rPr>
              <a:t>, S., &amp; Wang, Y. (2023). Evaluation of </a:t>
            </a:r>
            <a:r>
              <a:rPr lang="en-GB" sz="900" b="0" i="0" u="none" strike="noStrike" baseline="0" dirty="0" err="1">
                <a:cs typeface="Segoe UI" panose="020B0502040204020203" pitchFamily="34" charset="0"/>
              </a:rPr>
              <a:t>Healthprompt</a:t>
            </a:r>
            <a:r>
              <a:rPr lang="en-GB" sz="900" b="0" i="0" u="none" strike="noStrike" baseline="0" dirty="0">
                <a:cs typeface="Segoe UI" panose="020B0502040204020203" pitchFamily="34" charset="0"/>
              </a:rPr>
              <a:t> for zero-shot clinical text classification. [Paper presented at the International Conference on Intelligent Computing and Health (ICICH), pp. 1-6]. </a:t>
            </a:r>
          </a:p>
          <a:p>
            <a:pPr marL="0" indent="0">
              <a:buNone/>
            </a:pPr>
            <a:endParaRPr lang="en-GB" sz="900" b="0" i="0" u="none" strike="noStrike" baseline="0" dirty="0">
              <a:cs typeface="Segoe UI" panose="020B0502040204020203" pitchFamily="34" charset="0"/>
            </a:endParaRPr>
          </a:p>
          <a:p>
            <a:pPr marL="0" indent="0">
              <a:buNone/>
            </a:pPr>
            <a:r>
              <a:rPr lang="en-GB" sz="900" b="0" i="0" u="none" strike="noStrike" baseline="0" dirty="0">
                <a:cs typeface="Segoe UI" panose="020B0502040204020203" pitchFamily="34" charset="0"/>
              </a:rPr>
              <a:t>[2] Basu, S., Campbell, R. H., &amp; </a:t>
            </a:r>
            <a:r>
              <a:rPr lang="en-GB" sz="900" b="0" i="0" u="none" strike="noStrike" baseline="0" dirty="0" err="1">
                <a:cs typeface="Segoe UI" panose="020B0502040204020203" pitchFamily="34" charset="0"/>
              </a:rPr>
              <a:t>Karahalios</a:t>
            </a:r>
            <a:r>
              <a:rPr lang="en-GB" sz="900" b="0" i="0" u="none" strike="noStrike" baseline="0" dirty="0">
                <a:cs typeface="Segoe UI" panose="020B0502040204020203" pitchFamily="34" charset="0"/>
              </a:rPr>
              <a:t>, K. (2023). Detection of novel COVID-19 variants with zero-shot learning. [Paper presented at the International Conference on Intelligent Computing and Health (ICICH), pp. 1-6]. </a:t>
            </a:r>
          </a:p>
          <a:p>
            <a:pPr marL="0" indent="0">
              <a:buNone/>
            </a:pPr>
            <a:endParaRPr lang="en-GB" sz="900" b="0" i="0" u="none" strike="noStrike" baseline="0" dirty="0">
              <a:cs typeface="Segoe UI" panose="020B0502040204020203" pitchFamily="34" charset="0"/>
            </a:endParaRPr>
          </a:p>
          <a:p>
            <a:pPr marL="0" indent="0">
              <a:buNone/>
            </a:pPr>
            <a:r>
              <a:rPr lang="en-US" sz="900" b="0" i="0" u="none" strike="noStrike" baseline="0" dirty="0">
                <a:cs typeface="Segoe UI" panose="020B0502040204020203" pitchFamily="34" charset="0"/>
              </a:rPr>
              <a:t>[3] Dan et al. (2022). Enhancing class understanding via prompt-tuning for zero-shot text classification. [Paper presented at the International Conference on Signal Processing (ICASP), pp. 1-5]. </a:t>
            </a:r>
          </a:p>
          <a:p>
            <a:pPr marL="0" indent="0">
              <a:buNone/>
            </a:pPr>
            <a:endParaRPr lang="en-US" sz="900" b="0" i="0" u="none" strike="noStrike" baseline="0" dirty="0">
              <a:cs typeface="Segoe UI" panose="020B0502040204020203" pitchFamily="34" charset="0"/>
            </a:endParaRPr>
          </a:p>
          <a:p>
            <a:pPr marL="0" indent="0">
              <a:buNone/>
            </a:pPr>
            <a:r>
              <a:rPr lang="en-GB" sz="900" dirty="0">
                <a:cs typeface="Segoe UI" panose="020B0502040204020203" pitchFamily="34" charset="0"/>
              </a:rPr>
              <a:t>[</a:t>
            </a:r>
            <a:r>
              <a:rPr lang="en-GB" sz="900" b="0" i="0" u="none" strike="noStrike" baseline="0" dirty="0">
                <a:cs typeface="Segoe UI" panose="020B0502040204020203" pitchFamily="34" charset="0"/>
              </a:rPr>
              <a:t>4] </a:t>
            </a:r>
            <a:r>
              <a:rPr lang="en-GB" sz="900" b="0" i="0" u="none" strike="noStrike" baseline="0" dirty="0" err="1">
                <a:cs typeface="Segoe UI" panose="020B0502040204020203" pitchFamily="34" charset="0"/>
              </a:rPr>
              <a:t>Patadia</a:t>
            </a:r>
            <a:r>
              <a:rPr lang="en-GB" sz="900" b="0" i="0" u="none" strike="noStrike" baseline="0" dirty="0">
                <a:cs typeface="Segoe UI" panose="020B0502040204020203" pitchFamily="34" charset="0"/>
              </a:rPr>
              <a:t> et al. (2023). Zero-shot approach for news and scholarly article classification. </a:t>
            </a:r>
          </a:p>
          <a:p>
            <a:pPr marL="0" indent="0">
              <a:buNone/>
            </a:pPr>
            <a:endParaRPr lang="en-GB" sz="900" b="0" i="0" u="none" strike="noStrike" baseline="0" dirty="0">
              <a:cs typeface="Segoe UI" panose="020B0502040204020203" pitchFamily="34" charset="0"/>
            </a:endParaRPr>
          </a:p>
          <a:p>
            <a:pPr marL="0" indent="0">
              <a:buNone/>
            </a:pPr>
            <a:r>
              <a:rPr lang="en-US" sz="900" b="0" i="0" u="none" strike="noStrike" baseline="0" dirty="0">
                <a:cs typeface="Segoe UI" panose="020B0502040204020203" pitchFamily="34" charset="0"/>
              </a:rPr>
              <a:t>[5] Chong, W. J., Chua, H. N., &amp; Gan, M. F. (2022). Comparing zero-shot text classification and rule-based matching in identifying cyberbullying behaviors on social media. In Proceedings of the 2022 IEEE International Conference on Artificial Intelligence in Engineering and Technology (IICAIET), pp. 1-5. [DOI 10.1109/IICAIET55139.2022.99369] </a:t>
            </a:r>
          </a:p>
        </p:txBody>
      </p:sp>
      <p:sp>
        <p:nvSpPr>
          <p:cNvPr id="2" name="object 2">
            <a:extLst>
              <a:ext uri="{FF2B5EF4-FFF2-40B4-BE49-F238E27FC236}">
                <a16:creationId xmlns:a16="http://schemas.microsoft.com/office/drawing/2014/main" id="{B030E718-FB50-AB19-4CDD-93B0D8A9A1AF}"/>
              </a:ext>
            </a:extLst>
          </p:cNvPr>
          <p:cNvSpPr txBox="1"/>
          <p:nvPr/>
        </p:nvSpPr>
        <p:spPr>
          <a:xfrm>
            <a:off x="155771" y="3807"/>
            <a:ext cx="16168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Reference</a:t>
            </a:r>
            <a:endParaRPr sz="1400" dirty="0">
              <a:latin typeface="Trebuchet MS"/>
              <a:cs typeface="Trebuchet MS"/>
            </a:endParaRPr>
          </a:p>
        </p:txBody>
      </p:sp>
    </p:spTree>
    <p:extLst>
      <p:ext uri="{BB962C8B-B14F-4D97-AF65-F5344CB8AC3E}">
        <p14:creationId xmlns:p14="http://schemas.microsoft.com/office/powerpoint/2010/main" val="229372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1E710B-3B31-A5FC-9038-3E1B1194653C}"/>
              </a:ext>
            </a:extLst>
          </p:cNvPr>
          <p:cNvSpPr txBox="1"/>
          <p:nvPr/>
        </p:nvSpPr>
        <p:spPr>
          <a:xfrm>
            <a:off x="171450" y="506963"/>
            <a:ext cx="4038598" cy="2446824"/>
          </a:xfrm>
          <a:prstGeom prst="rect">
            <a:avLst/>
          </a:prstGeom>
          <a:noFill/>
        </p:spPr>
        <p:txBody>
          <a:bodyPr wrap="square">
            <a:spAutoFit/>
          </a:bodyPr>
          <a:lstStyle/>
          <a:p>
            <a:pPr marL="0" indent="0">
              <a:buNone/>
            </a:pPr>
            <a:r>
              <a:rPr lang="en-GB" sz="900" i="0" u="none" strike="noStrike" baseline="0" dirty="0"/>
              <a:t>[6] Wang, Y., Wang, W., Chen, Q., Huang, K., Nguyen, A., &amp; De, S. (2022). Generalised Zero-shot Learning for Entailment-based Text Classification with External Knowledge. </a:t>
            </a:r>
          </a:p>
          <a:p>
            <a:pPr marL="0" indent="0">
              <a:buNone/>
            </a:pPr>
            <a:endParaRPr lang="en-GB" sz="900" i="0" u="none" strike="noStrike" baseline="0" dirty="0"/>
          </a:p>
          <a:p>
            <a:pPr marL="0" indent="0">
              <a:buNone/>
            </a:pPr>
            <a:r>
              <a:rPr lang="en-GB" sz="900" i="0" u="none" strike="noStrike" baseline="0" dirty="0"/>
              <a:t>[7] Li, J., Chen, Q., Wang, W., &amp; Wu, F. (2023). Knowledge-embedded Prompt Learning for Zero-shot Social Media Text Classification. </a:t>
            </a:r>
          </a:p>
          <a:p>
            <a:pPr marL="0" indent="0">
              <a:buNone/>
            </a:pPr>
            <a:endParaRPr lang="en-GB" sz="900" i="0" u="none" strike="noStrike" baseline="0" dirty="0"/>
          </a:p>
          <a:p>
            <a:pPr marL="0" indent="0">
              <a:buNone/>
            </a:pPr>
            <a:r>
              <a:rPr lang="en-US" sz="900" i="0" u="none" strike="noStrike" baseline="0" dirty="0"/>
              <a:t>[8] </a:t>
            </a:r>
            <a:r>
              <a:rPr lang="en-US" sz="900" i="0" u="none" strike="noStrike" baseline="0" dirty="0" err="1"/>
              <a:t>Palaniappan</a:t>
            </a:r>
            <a:r>
              <a:rPr lang="en-US" sz="900" i="0" u="none" strike="noStrike" baseline="0" dirty="0"/>
              <a:t>, M., </a:t>
            </a:r>
            <a:r>
              <a:rPr lang="en-US" sz="900" i="0" u="none" strike="noStrike" baseline="0" dirty="0" err="1"/>
              <a:t>Vedhamani</a:t>
            </a:r>
            <a:r>
              <a:rPr lang="en-US" sz="900" i="0" u="none" strike="noStrike" baseline="0" dirty="0"/>
              <a:t>, A., &amp; </a:t>
            </a:r>
            <a:r>
              <a:rPr lang="en-US" sz="900" i="0" u="none" strike="noStrike" baseline="0" dirty="0" err="1"/>
              <a:t>Sundharakumar</a:t>
            </a:r>
            <a:r>
              <a:rPr lang="en-US" sz="900" i="0" u="none" strike="noStrike" baseline="0" dirty="0"/>
              <a:t>, K. B. (2023). Zero-Shot Learning for Text Classification: Extending </a:t>
            </a:r>
            <a:r>
              <a:rPr lang="en-US" sz="900" i="0" u="none" strike="noStrike" baseline="0" dirty="0" err="1"/>
              <a:t>Classifiability</a:t>
            </a:r>
            <a:r>
              <a:rPr lang="en-US" sz="900" i="0" u="none" strike="noStrike" baseline="0" dirty="0"/>
              <a:t> Beyond Conventional Techniques. </a:t>
            </a:r>
          </a:p>
          <a:p>
            <a:pPr marL="0" indent="0">
              <a:buNone/>
            </a:pPr>
            <a:endParaRPr lang="en-US" sz="900" i="0" u="none" strike="noStrike" baseline="0" dirty="0"/>
          </a:p>
          <a:p>
            <a:pPr marL="0" indent="0">
              <a:buNone/>
            </a:pPr>
            <a:r>
              <a:rPr lang="en-GB" sz="900" i="0" u="none" strike="noStrike" baseline="0" dirty="0"/>
              <a:t>[9] </a:t>
            </a:r>
            <a:r>
              <a:rPr lang="en-GB" sz="900" i="0" u="none" strike="noStrike" baseline="0" dirty="0" err="1"/>
              <a:t>Kasthuriarachchy</a:t>
            </a:r>
            <a:r>
              <a:rPr lang="en-GB" sz="900" i="0" u="none" strike="noStrike" baseline="0" dirty="0"/>
              <a:t>, B., Chetty, M., </a:t>
            </a:r>
            <a:r>
              <a:rPr lang="en-GB" sz="900" i="0" u="none" strike="noStrike" baseline="0" dirty="0" err="1"/>
              <a:t>Shatte</a:t>
            </a:r>
            <a:r>
              <a:rPr lang="en-GB" sz="900" i="0" u="none" strike="noStrike" baseline="0" dirty="0"/>
              <a:t>, A., &amp; Walls, D. (2023). Cost Effective Annotation Framework Using Zero-Shot Text Classification. </a:t>
            </a:r>
          </a:p>
          <a:p>
            <a:pPr marL="0" indent="0">
              <a:buNone/>
            </a:pPr>
            <a:endParaRPr lang="en-GB" sz="900" i="0" u="none" strike="noStrike" baseline="0" dirty="0"/>
          </a:p>
          <a:p>
            <a:pPr marL="0" indent="0">
              <a:buNone/>
            </a:pPr>
            <a:r>
              <a:rPr lang="en-GB" sz="900" i="0" u="none" strike="noStrike" baseline="0" dirty="0"/>
              <a:t>[10] Zhang, Y., Yuan, C., &amp; Wang, X. (2023). Generalized Zero-Shot Text Classification via Inter-Class Relationship. Beijing University of Posts and Telecommunications, Beijing, China. </a:t>
            </a:r>
            <a:endParaRPr lang="en-US" sz="900" i="0" u="none" strike="noStrike" baseline="0" dirty="0"/>
          </a:p>
        </p:txBody>
      </p:sp>
    </p:spTree>
    <p:extLst>
      <p:ext uri="{BB962C8B-B14F-4D97-AF65-F5344CB8AC3E}">
        <p14:creationId xmlns:p14="http://schemas.microsoft.com/office/powerpoint/2010/main" val="312674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3-underscored apple 13-inch macbook pro 2020 review_">
            <a:extLst>
              <a:ext uri="{FF2B5EF4-FFF2-40B4-BE49-F238E27FC236}">
                <a16:creationId xmlns:a16="http://schemas.microsoft.com/office/drawing/2014/main" id="{B9196BD7-39CD-7706-6BFF-D827735A58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6321" y="1882775"/>
            <a:ext cx="2417457" cy="14326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49D9CD-9CA8-E9BF-63D9-FFB3EF2BDF47}"/>
              </a:ext>
            </a:extLst>
          </p:cNvPr>
          <p:cNvSpPr txBox="1"/>
          <p:nvPr/>
        </p:nvSpPr>
        <p:spPr>
          <a:xfrm>
            <a:off x="57884" y="0"/>
            <a:ext cx="4427655" cy="1631216"/>
          </a:xfrm>
          <a:prstGeom prst="rect">
            <a:avLst/>
          </a:prstGeom>
          <a:noFill/>
        </p:spPr>
        <p:txBody>
          <a:bodyPr wrap="square">
            <a:spAutoFit/>
          </a:bodyPr>
          <a:lstStyle/>
          <a:p>
            <a:pPr marL="171450" indent="-171450" algn="just">
              <a:lnSpc>
                <a:spcPct val="100000"/>
              </a:lnSpc>
              <a:buFont typeface="Wingdings" panose="05000000000000000000" pitchFamily="2" charset="2"/>
              <a:buChar char="§"/>
            </a:pPr>
            <a:endParaRPr lang="en-GB" sz="1200" dirty="0"/>
          </a:p>
          <a:p>
            <a:pPr algn="just">
              <a:lnSpc>
                <a:spcPct val="100000"/>
              </a:lnSpc>
            </a:pPr>
            <a:endParaRPr lang="en-GB" sz="1100" dirty="0"/>
          </a:p>
          <a:p>
            <a:pPr marL="171450" indent="-171450" algn="just">
              <a:lnSpc>
                <a:spcPct val="100000"/>
              </a:lnSpc>
              <a:buFont typeface="Arial" panose="020B0604020202020204" pitchFamily="34" charset="0"/>
              <a:buChar char="•"/>
            </a:pPr>
            <a:r>
              <a:rPr lang="en-GB" sz="1100" dirty="0"/>
              <a:t>MacBook Pro models (2016-2019) featured a butterfly keyboard mechanism.</a:t>
            </a:r>
          </a:p>
          <a:p>
            <a:pPr marL="171450" indent="-171450" algn="just">
              <a:lnSpc>
                <a:spcPct val="100000"/>
              </a:lnSpc>
              <a:buFont typeface="Arial" panose="020B0604020202020204" pitchFamily="34" charset="0"/>
              <a:buChar char="•"/>
            </a:pPr>
            <a:r>
              <a:rPr lang="en-GB" sz="1100" dirty="0"/>
              <a:t>Users reported keys sticking, being unresponsive, leading to frustration.</a:t>
            </a:r>
          </a:p>
          <a:p>
            <a:pPr marL="171450" indent="-171450" algn="just">
              <a:lnSpc>
                <a:spcPct val="100000"/>
              </a:lnSpc>
              <a:buFont typeface="Arial" panose="020B0604020202020204" pitchFamily="34" charset="0"/>
              <a:buChar char="•"/>
            </a:pPr>
            <a:r>
              <a:rPr lang="en-GB" sz="1100" dirty="0"/>
              <a:t>Apple redesigned the keyboard with a scissor mechanism for 2020 models.</a:t>
            </a:r>
          </a:p>
          <a:p>
            <a:pPr marL="171450" indent="-171450" algn="just">
              <a:lnSpc>
                <a:spcPct val="100000"/>
              </a:lnSpc>
              <a:buFont typeface="Arial" panose="020B0604020202020204" pitchFamily="34" charset="0"/>
              <a:buChar char="•"/>
            </a:pPr>
            <a:r>
              <a:rPr lang="en-GB" sz="1100" dirty="0"/>
              <a:t>"Magic Keyboard" design improved reliability and typing experience.</a:t>
            </a:r>
          </a:p>
          <a:p>
            <a:pPr marL="171450" indent="-171450" algn="just">
              <a:lnSpc>
                <a:spcPct val="100000"/>
              </a:lnSpc>
              <a:buFont typeface="Arial" panose="020B0604020202020204" pitchFamily="34" charset="0"/>
              <a:buChar char="•"/>
            </a:pPr>
            <a:r>
              <a:rPr lang="en-GB" sz="1100" dirty="0"/>
              <a:t>This demonstrates Apple's commitment to addressing user feedback.</a:t>
            </a:r>
            <a:endParaRPr lang="en-US" sz="1100" dirty="0"/>
          </a:p>
        </p:txBody>
      </p:sp>
      <p:sp>
        <p:nvSpPr>
          <p:cNvPr id="9" name="TextBox 8">
            <a:extLst>
              <a:ext uri="{FF2B5EF4-FFF2-40B4-BE49-F238E27FC236}">
                <a16:creationId xmlns:a16="http://schemas.microsoft.com/office/drawing/2014/main" id="{4EFD567F-AD99-3933-B153-62C6AC0E900B}"/>
              </a:ext>
            </a:extLst>
          </p:cNvPr>
          <p:cNvSpPr txBox="1"/>
          <p:nvPr/>
        </p:nvSpPr>
        <p:spPr>
          <a:xfrm>
            <a:off x="0" y="0"/>
            <a:ext cx="5551276" cy="307777"/>
          </a:xfrm>
          <a:prstGeom prst="rect">
            <a:avLst/>
          </a:prstGeom>
          <a:noFill/>
        </p:spPr>
        <p:txBody>
          <a:bodyPr wrap="square" rtlCol="0">
            <a:spAutoFit/>
          </a:bodyPr>
          <a:lstStyle/>
          <a:p>
            <a:r>
              <a:rPr lang="en-US" sz="1400" dirty="0">
                <a:solidFill>
                  <a:schemeClr val="bg1"/>
                </a:solidFill>
              </a:rPr>
              <a:t>Apple’s MacBook Pro – Redesigned Keyboard</a:t>
            </a:r>
            <a:endParaRPr lang="en-IN" sz="1400" dirty="0">
              <a:solidFill>
                <a:schemeClr val="bg1"/>
              </a:solidFill>
            </a:endParaRPr>
          </a:p>
        </p:txBody>
      </p:sp>
    </p:spTree>
    <p:extLst>
      <p:ext uri="{BB962C8B-B14F-4D97-AF65-F5344CB8AC3E}">
        <p14:creationId xmlns:p14="http://schemas.microsoft.com/office/powerpoint/2010/main" val="3156285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1251" y="1225683"/>
            <a:ext cx="1345565" cy="340360"/>
          </a:xfrm>
          <a:prstGeom prst="rect">
            <a:avLst/>
          </a:prstGeom>
        </p:spPr>
        <p:txBody>
          <a:bodyPr vert="horz" wrap="square" lIns="0" tIns="14604" rIns="0" bIns="0" rtlCol="0">
            <a:spAutoFit/>
          </a:bodyPr>
          <a:lstStyle/>
          <a:p>
            <a:pPr marL="12700">
              <a:lnSpc>
                <a:spcPct val="100000"/>
              </a:lnSpc>
              <a:spcBef>
                <a:spcPts val="114"/>
              </a:spcBef>
            </a:pPr>
            <a:r>
              <a:rPr spc="-5" dirty="0"/>
              <a:t>Thank</a:t>
            </a:r>
            <a:r>
              <a:rPr spc="85" dirty="0"/>
              <a:t> </a:t>
            </a:r>
            <a:r>
              <a:rPr spc="-85" dirty="0"/>
              <a:t>You</a:t>
            </a:r>
          </a:p>
        </p:txBody>
      </p:sp>
      <p:grpSp>
        <p:nvGrpSpPr>
          <p:cNvPr id="3" name="object 3"/>
          <p:cNvGrpSpPr/>
          <p:nvPr/>
        </p:nvGrpSpPr>
        <p:grpSpPr>
          <a:xfrm>
            <a:off x="0" y="3329876"/>
            <a:ext cx="4608195" cy="126364"/>
            <a:chOff x="0" y="3329876"/>
            <a:chExt cx="4608195" cy="126364"/>
          </a:xfrm>
        </p:grpSpPr>
        <p:sp>
          <p:nvSpPr>
            <p:cNvPr id="4" name="object 4"/>
            <p:cNvSpPr/>
            <p:nvPr/>
          </p:nvSpPr>
          <p:spPr>
            <a:xfrm>
              <a:off x="0" y="3329876"/>
              <a:ext cx="2304415" cy="126364"/>
            </a:xfrm>
            <a:custGeom>
              <a:avLst/>
              <a:gdLst/>
              <a:ahLst/>
              <a:cxnLst/>
              <a:rect l="l" t="t" r="r" b="b"/>
              <a:pathLst>
                <a:path w="2304415" h="126364">
                  <a:moveTo>
                    <a:pt x="2303995" y="0"/>
                  </a:moveTo>
                  <a:lnTo>
                    <a:pt x="0" y="0"/>
                  </a:lnTo>
                  <a:lnTo>
                    <a:pt x="0" y="126123"/>
                  </a:lnTo>
                  <a:lnTo>
                    <a:pt x="2303995" y="126123"/>
                  </a:lnTo>
                  <a:lnTo>
                    <a:pt x="2303995" y="0"/>
                  </a:lnTo>
                  <a:close/>
                </a:path>
              </a:pathLst>
            </a:custGeom>
            <a:solidFill>
              <a:srgbClr val="000000"/>
            </a:solidFill>
          </p:spPr>
          <p:txBody>
            <a:bodyPr wrap="square" lIns="0" tIns="0" rIns="0" bIns="0" rtlCol="0"/>
            <a:lstStyle/>
            <a:p>
              <a:endParaRPr/>
            </a:p>
          </p:txBody>
        </p:sp>
        <p:sp>
          <p:nvSpPr>
            <p:cNvPr id="5" name="object 5"/>
            <p:cNvSpPr/>
            <p:nvPr/>
          </p:nvSpPr>
          <p:spPr>
            <a:xfrm>
              <a:off x="2303995" y="3329876"/>
              <a:ext cx="2304415" cy="126364"/>
            </a:xfrm>
            <a:custGeom>
              <a:avLst/>
              <a:gdLst/>
              <a:ahLst/>
              <a:cxnLst/>
              <a:rect l="l" t="t" r="r" b="b"/>
              <a:pathLst>
                <a:path w="2304415" h="126364">
                  <a:moveTo>
                    <a:pt x="2303995" y="0"/>
                  </a:moveTo>
                  <a:lnTo>
                    <a:pt x="0" y="0"/>
                  </a:lnTo>
                  <a:lnTo>
                    <a:pt x="0" y="126123"/>
                  </a:lnTo>
                  <a:lnTo>
                    <a:pt x="2303995" y="126123"/>
                  </a:lnTo>
                  <a:lnTo>
                    <a:pt x="2303995" y="0"/>
                  </a:lnTo>
                  <a:close/>
                </a:path>
              </a:pathLst>
            </a:custGeom>
            <a:solidFill>
              <a:srgbClr val="3333B2"/>
            </a:solidFill>
          </p:spPr>
          <p:txBody>
            <a:bodyPr wrap="square" lIns="0" tIns="0" rIns="0" bIns="0" rtlCol="0"/>
            <a:lstStyle/>
            <a:p>
              <a:endParaRPr/>
            </a:p>
          </p:txBody>
        </p:sp>
      </p:gr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685"/>
              </a:lnSpc>
            </a:pPr>
            <a:r>
              <a:rPr spc="-10" dirty="0"/>
              <a:t>Department</a:t>
            </a:r>
            <a:r>
              <a:rPr spc="55" dirty="0"/>
              <a:t> </a:t>
            </a:r>
            <a:r>
              <a:rPr spc="-20" dirty="0"/>
              <a:t>of</a:t>
            </a:r>
            <a:r>
              <a:rPr spc="60" dirty="0"/>
              <a:t> </a:t>
            </a:r>
            <a:r>
              <a:rPr spc="-15" dirty="0"/>
              <a:t>Information</a:t>
            </a:r>
            <a:r>
              <a:rPr spc="55" dirty="0"/>
              <a:t> </a:t>
            </a:r>
            <a:r>
              <a:rPr spc="-30" dirty="0"/>
              <a:t>and</a:t>
            </a:r>
            <a:r>
              <a:rPr spc="60" dirty="0"/>
              <a:t> </a:t>
            </a:r>
            <a:r>
              <a:rPr spc="-25" dirty="0"/>
              <a:t>Communication</a:t>
            </a:r>
            <a:r>
              <a:rPr spc="55" dirty="0"/>
              <a:t> </a:t>
            </a:r>
            <a:r>
              <a:rPr spc="-30" dirty="0"/>
              <a:t>Technology</a:t>
            </a:r>
          </a:p>
        </p:txBody>
      </p:sp>
      <p:sp>
        <p:nvSpPr>
          <p:cNvPr id="7" name="object 7"/>
          <p:cNvSpPr txBox="1"/>
          <p:nvPr/>
        </p:nvSpPr>
        <p:spPr>
          <a:xfrm>
            <a:off x="3121736" y="3344944"/>
            <a:ext cx="242570" cy="104139"/>
          </a:xfrm>
          <a:prstGeom prst="rect">
            <a:avLst/>
          </a:prstGeom>
        </p:spPr>
        <p:txBody>
          <a:bodyPr vert="horz" wrap="square" lIns="0" tIns="0" rIns="0" bIns="0" rtlCol="0">
            <a:spAutoFit/>
          </a:bodyPr>
          <a:lstStyle/>
          <a:p>
            <a:pPr marL="38100">
              <a:lnSpc>
                <a:spcPts val="685"/>
              </a:lnSpc>
            </a:pPr>
            <a:fld id="{81D60167-4931-47E6-BA6A-407CBD079E47}" type="slidenum">
              <a:rPr sz="600" b="1" spc="75" dirty="0">
                <a:solidFill>
                  <a:srgbClr val="FFFFFF"/>
                </a:solidFill>
                <a:latin typeface="Arial"/>
                <a:cs typeface="Arial"/>
                <a:hlinkClick r:id="rId2" action="ppaction://hlinksldjump"/>
              </a:rPr>
              <a:t>40</a:t>
            </a:fld>
            <a:r>
              <a:rPr sz="600" b="1" spc="75" dirty="0">
                <a:solidFill>
                  <a:srgbClr val="FFFFFF"/>
                </a:solidFill>
                <a:latin typeface="Arial"/>
                <a:cs typeface="Arial"/>
                <a:hlinkClick r:id="rId2" action="ppaction://hlinksldjump"/>
              </a:rPr>
              <a:t>/</a:t>
            </a:r>
            <a:r>
              <a:rPr sz="600" b="1" dirty="0">
                <a:solidFill>
                  <a:srgbClr val="FFFFFF"/>
                </a:solidFill>
                <a:latin typeface="Arial"/>
                <a:cs typeface="Arial"/>
                <a:hlinkClick r:id="rId2" action="ppaction://hlinksldjump"/>
              </a:rPr>
              <a:t> </a:t>
            </a:r>
            <a:r>
              <a:rPr sz="600" b="1" spc="-5" dirty="0">
                <a:solidFill>
                  <a:srgbClr val="FFFFFF"/>
                </a:solidFill>
                <a:latin typeface="Arial"/>
                <a:cs typeface="Arial"/>
                <a:hlinkClick r:id="rId2" action="ppaction://hlinksldjump"/>
              </a:rPr>
              <a:t>4</a:t>
            </a:r>
            <a:endParaRPr sz="600">
              <a:latin typeface="Arial"/>
              <a:cs typeface="Arial"/>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7A2BC9E-61C8-3960-FC5C-4F69D19FC5F6}"/>
              </a:ext>
            </a:extLst>
          </p:cNvPr>
          <p:cNvSpPr txBox="1"/>
          <p:nvPr/>
        </p:nvSpPr>
        <p:spPr>
          <a:xfrm>
            <a:off x="154762" y="0"/>
            <a:ext cx="934085" cy="244475"/>
          </a:xfrm>
          <a:prstGeom prst="rect">
            <a:avLst/>
          </a:prstGeom>
        </p:spPr>
        <p:txBody>
          <a:bodyPr vert="horz" wrap="square" lIns="0" tIns="17145" rIns="0" bIns="0" rtlCol="0">
            <a:spAutoFit/>
          </a:bodyPr>
          <a:lstStyle/>
          <a:p>
            <a:pPr marL="12700">
              <a:lnSpc>
                <a:spcPct val="100000"/>
              </a:lnSpc>
              <a:spcBef>
                <a:spcPts val="135"/>
              </a:spcBef>
            </a:pPr>
            <a:r>
              <a:rPr sz="1400" spc="-50" dirty="0">
                <a:solidFill>
                  <a:srgbClr val="FFFFFF"/>
                </a:solidFill>
                <a:latin typeface="Trebuchet MS"/>
                <a:cs typeface="Trebuchet MS"/>
              </a:rPr>
              <a:t>Introduction</a:t>
            </a:r>
            <a:endParaRPr sz="1400" dirty="0">
              <a:latin typeface="Trebuchet MS"/>
              <a:cs typeface="Trebuchet MS"/>
            </a:endParaRPr>
          </a:p>
        </p:txBody>
      </p:sp>
      <p:sp>
        <p:nvSpPr>
          <p:cNvPr id="4" name="TextBox 3">
            <a:extLst>
              <a:ext uri="{FF2B5EF4-FFF2-40B4-BE49-F238E27FC236}">
                <a16:creationId xmlns:a16="http://schemas.microsoft.com/office/drawing/2014/main" id="{5D4AB5CC-8B71-E215-F011-8283E3FB7F37}"/>
              </a:ext>
            </a:extLst>
          </p:cNvPr>
          <p:cNvSpPr txBox="1"/>
          <p:nvPr/>
        </p:nvSpPr>
        <p:spPr>
          <a:xfrm>
            <a:off x="95250" y="358775"/>
            <a:ext cx="3953511" cy="1107996"/>
          </a:xfrm>
          <a:prstGeom prst="rect">
            <a:avLst/>
          </a:prstGeom>
          <a:noFill/>
        </p:spPr>
        <p:txBody>
          <a:bodyPr wrap="square">
            <a:spAutoFit/>
          </a:bodyPr>
          <a:lstStyle/>
          <a:p>
            <a:pPr algn="justLow"/>
            <a:r>
              <a:rPr lang="en-US" sz="1100" b="1" dirty="0"/>
              <a:t>Limitations of Conventional NLP Text Classification Methods:</a:t>
            </a:r>
          </a:p>
          <a:p>
            <a:pPr algn="justLow"/>
            <a:endParaRPr lang="en-US" sz="1100" b="1" dirty="0"/>
          </a:p>
          <a:p>
            <a:pPr marL="171450" indent="-171450" algn="justLow">
              <a:buFont typeface="Arial" panose="020B0604020202020204" pitchFamily="34" charset="0"/>
              <a:buChar char="•"/>
            </a:pPr>
            <a:r>
              <a:rPr lang="en-US" sz="1100" dirty="0"/>
              <a:t>Requires large amount of labelled data for effective training.</a:t>
            </a:r>
          </a:p>
          <a:p>
            <a:pPr marL="171450" indent="-171450" algn="justLow">
              <a:buFont typeface="Arial" panose="020B0604020202020204" pitchFamily="34" charset="0"/>
              <a:buChar char="•"/>
            </a:pPr>
            <a:r>
              <a:rPr lang="en-US" sz="1100" dirty="0"/>
              <a:t>Struggles to adapt to new categories.</a:t>
            </a:r>
          </a:p>
          <a:p>
            <a:pPr marL="171450" indent="-171450" algn="justLow">
              <a:buFont typeface="Arial" panose="020B0604020202020204" pitchFamily="34" charset="0"/>
              <a:buChar char="•"/>
            </a:pPr>
            <a:r>
              <a:rPr lang="en-US" sz="1100" dirty="0"/>
              <a:t>Need frequent retraining as new data becomes available.</a:t>
            </a:r>
          </a:p>
          <a:p>
            <a:pPr marL="171450" indent="-171450" algn="justLow">
              <a:buFont typeface="Arial" panose="020B0604020202020204" pitchFamily="34" charset="0"/>
              <a:buChar char="•"/>
            </a:pPr>
            <a:endParaRPr lang="en-US" sz="1100" dirty="0"/>
          </a:p>
        </p:txBody>
      </p:sp>
      <p:sp>
        <p:nvSpPr>
          <p:cNvPr id="9" name="TextBox 8">
            <a:extLst>
              <a:ext uri="{FF2B5EF4-FFF2-40B4-BE49-F238E27FC236}">
                <a16:creationId xmlns:a16="http://schemas.microsoft.com/office/drawing/2014/main" id="{AC524835-7910-2C2A-0224-14678E5866A6}"/>
              </a:ext>
            </a:extLst>
          </p:cNvPr>
          <p:cNvSpPr txBox="1"/>
          <p:nvPr/>
        </p:nvSpPr>
        <p:spPr>
          <a:xfrm>
            <a:off x="95250" y="1500868"/>
            <a:ext cx="4436048" cy="1523494"/>
          </a:xfrm>
          <a:prstGeom prst="rect">
            <a:avLst/>
          </a:prstGeom>
          <a:noFill/>
        </p:spPr>
        <p:txBody>
          <a:bodyPr wrap="square">
            <a:spAutoFit/>
          </a:bodyPr>
          <a:lstStyle/>
          <a:p>
            <a:pPr algn="justLow"/>
            <a:r>
              <a:rPr lang="en-GB" sz="1100" b="1" dirty="0"/>
              <a:t>Zero-Shot Text Classification</a:t>
            </a:r>
          </a:p>
          <a:p>
            <a:pPr algn="justLow"/>
            <a:endParaRPr lang="en-GB" sz="1100" dirty="0"/>
          </a:p>
          <a:p>
            <a:pPr marL="171450" indent="-171450" algn="justLow">
              <a:buFont typeface="Arial" panose="020B0604020202020204" pitchFamily="34" charset="0"/>
              <a:buChar char="•"/>
            </a:pPr>
            <a:r>
              <a:rPr lang="en-GB" sz="1100" dirty="0"/>
              <a:t>Machine learning approach for identifying unseen objects or classes.</a:t>
            </a:r>
          </a:p>
          <a:p>
            <a:pPr marL="171450" indent="-171450" algn="justLow">
              <a:buFont typeface="Arial" panose="020B0604020202020204" pitchFamily="34" charset="0"/>
              <a:buChar char="•"/>
            </a:pPr>
            <a:r>
              <a:rPr lang="en-GB" sz="1100" dirty="0"/>
              <a:t>ZSTC doesn't require labelled examples for every class.</a:t>
            </a:r>
          </a:p>
          <a:p>
            <a:pPr marL="171450" indent="-171450" algn="justLow">
              <a:buFont typeface="Arial" panose="020B0604020202020204" pitchFamily="34" charset="0"/>
              <a:buChar char="•"/>
            </a:pPr>
            <a:r>
              <a:rPr lang="en-GB" sz="1100" dirty="0"/>
              <a:t>Utilizes additional information like word embeddings to learn about unseen classes.</a:t>
            </a:r>
          </a:p>
          <a:p>
            <a:pPr marL="171450" indent="-171450" algn="justLow">
              <a:buFont typeface="Arial" panose="020B0604020202020204" pitchFamily="34" charset="0"/>
              <a:buChar char="•"/>
            </a:pPr>
            <a:r>
              <a:rPr lang="en-GB" sz="1100" dirty="0"/>
              <a:t>Focus on understanding the context of the data, not just the data itself.</a:t>
            </a:r>
            <a:endParaRPr lang="en-US" sz="1100" dirty="0"/>
          </a:p>
          <a:p>
            <a:pPr>
              <a:lnSpc>
                <a:spcPct val="100000"/>
              </a:lnSpc>
            </a:pPr>
            <a:endParaRPr lang="en-US" sz="1600" dirty="0"/>
          </a:p>
        </p:txBody>
      </p:sp>
    </p:spTree>
    <p:extLst>
      <p:ext uri="{BB962C8B-B14F-4D97-AF65-F5344CB8AC3E}">
        <p14:creationId xmlns:p14="http://schemas.microsoft.com/office/powerpoint/2010/main" val="661043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D58793-E337-61C4-7FB4-7A535945D4F7}"/>
              </a:ext>
            </a:extLst>
          </p:cNvPr>
          <p:cNvSpPr txBox="1"/>
          <p:nvPr/>
        </p:nvSpPr>
        <p:spPr>
          <a:xfrm>
            <a:off x="95250" y="358774"/>
            <a:ext cx="4419599" cy="1615827"/>
          </a:xfrm>
          <a:prstGeom prst="rect">
            <a:avLst/>
          </a:prstGeom>
          <a:noFill/>
        </p:spPr>
        <p:txBody>
          <a:bodyPr wrap="square">
            <a:spAutoFit/>
          </a:bodyPr>
          <a:lstStyle/>
          <a:p>
            <a:pPr marL="171450" indent="-171450" algn="justLow">
              <a:lnSpc>
                <a:spcPct val="100000"/>
              </a:lnSpc>
              <a:buFont typeface="Arial" panose="020B0604020202020204" pitchFamily="34" charset="0"/>
              <a:buChar char="•"/>
            </a:pPr>
            <a:r>
              <a:rPr lang="en-GB" sz="1100" dirty="0"/>
              <a:t>Zero-shot text classification allows models trained on certain topics, to categorize new topics, using auxiliary information.</a:t>
            </a:r>
          </a:p>
          <a:p>
            <a:pPr marL="0" indent="0" algn="justLow">
              <a:lnSpc>
                <a:spcPct val="100000"/>
              </a:lnSpc>
              <a:buNone/>
            </a:pPr>
            <a:endParaRPr lang="en-GB" sz="1100" dirty="0"/>
          </a:p>
          <a:p>
            <a:pPr marL="171450" indent="-171450" algn="justLow">
              <a:lnSpc>
                <a:spcPct val="100000"/>
              </a:lnSpc>
              <a:buFont typeface="Arial" panose="020B0604020202020204" pitchFamily="34" charset="0"/>
              <a:buChar char="•"/>
            </a:pPr>
            <a:r>
              <a:rPr lang="en-GB" sz="1100" dirty="0"/>
              <a:t>These models can make predictions for unseen topics without requiring specific training data for those topics.</a:t>
            </a:r>
          </a:p>
          <a:p>
            <a:pPr marL="0" indent="0" algn="justLow">
              <a:lnSpc>
                <a:spcPct val="100000"/>
              </a:lnSpc>
              <a:buNone/>
            </a:pPr>
            <a:endParaRPr lang="en-GB" sz="1100" dirty="0"/>
          </a:p>
          <a:p>
            <a:pPr marL="171450" indent="-171450" algn="justLow">
              <a:lnSpc>
                <a:spcPct val="100000"/>
              </a:lnSpc>
              <a:buFont typeface="Arial" panose="020B0604020202020204" pitchFamily="34" charset="0"/>
              <a:buChar char="•"/>
            </a:pPr>
            <a:r>
              <a:rPr lang="en-GB" sz="1100" dirty="0"/>
              <a:t>The project focuses on zero-shot text classification with the Transformers library, employing pre-trained models like BART trained on datasets like </a:t>
            </a:r>
            <a:r>
              <a:rPr lang="en-GB" sz="1100" dirty="0" err="1"/>
              <a:t>MultiNLI</a:t>
            </a:r>
            <a:r>
              <a:rPr lang="en-GB" sz="1100" dirty="0"/>
              <a:t>.</a:t>
            </a:r>
            <a:endParaRPr lang="en-US" sz="1100" dirty="0"/>
          </a:p>
        </p:txBody>
      </p:sp>
      <p:pic>
        <p:nvPicPr>
          <p:cNvPr id="4" name="Picture 3">
            <a:extLst>
              <a:ext uri="{FF2B5EF4-FFF2-40B4-BE49-F238E27FC236}">
                <a16:creationId xmlns:a16="http://schemas.microsoft.com/office/drawing/2014/main" id="{C518DA83-F348-D22A-AC1D-B6C99FDD0727}"/>
              </a:ext>
            </a:extLst>
          </p:cNvPr>
          <p:cNvPicPr>
            <a:picLocks noChangeAspect="1"/>
          </p:cNvPicPr>
          <p:nvPr/>
        </p:nvPicPr>
        <p:blipFill>
          <a:blip r:embed="rId2"/>
          <a:stretch>
            <a:fillRect/>
          </a:stretch>
        </p:blipFill>
        <p:spPr>
          <a:xfrm>
            <a:off x="514349" y="2035175"/>
            <a:ext cx="3581400" cy="1295400"/>
          </a:xfrm>
          <a:prstGeom prst="rect">
            <a:avLst/>
          </a:prstGeom>
        </p:spPr>
      </p:pic>
    </p:spTree>
    <p:extLst>
      <p:ext uri="{BB962C8B-B14F-4D97-AF65-F5344CB8AC3E}">
        <p14:creationId xmlns:p14="http://schemas.microsoft.com/office/powerpoint/2010/main" val="231953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D9ED3F2-B2C7-E120-8447-C7661BC9AC03}"/>
              </a:ext>
            </a:extLst>
          </p:cNvPr>
          <p:cNvSpPr txBox="1"/>
          <p:nvPr/>
        </p:nvSpPr>
        <p:spPr>
          <a:xfrm>
            <a:off x="154762" y="587375"/>
            <a:ext cx="4114800" cy="2123658"/>
          </a:xfrm>
          <a:prstGeom prst="rect">
            <a:avLst/>
          </a:prstGeom>
          <a:noFill/>
        </p:spPr>
        <p:txBody>
          <a:bodyPr wrap="square">
            <a:spAutoFit/>
          </a:bodyPr>
          <a:lstStyle/>
          <a:p>
            <a:pPr marL="171450" indent="-171450" algn="justLow">
              <a:buFont typeface="Arial" panose="020B0604020202020204" pitchFamily="34" charset="0"/>
              <a:buChar char="•"/>
            </a:pPr>
            <a:r>
              <a:rPr lang="en-GB" sz="1100" dirty="0"/>
              <a:t>Transformers library by Hugging Face offers a wide array of pre-trained models and NLP tools.</a:t>
            </a:r>
          </a:p>
          <a:p>
            <a:pPr algn="justLow"/>
            <a:endParaRPr lang="en-GB" sz="1100" dirty="0"/>
          </a:p>
          <a:p>
            <a:pPr marL="171450" indent="-171450" algn="justLow">
              <a:buFont typeface="Arial" panose="020B0604020202020204" pitchFamily="34" charset="0"/>
              <a:buChar char="•"/>
            </a:pPr>
            <a:r>
              <a:rPr lang="en-GB" sz="1100" dirty="0"/>
              <a:t>It is designed to work seamlessly with TensorFlow and </a:t>
            </a:r>
            <a:r>
              <a:rPr lang="en-GB" sz="1100" dirty="0" err="1"/>
              <a:t>PyTorch</a:t>
            </a:r>
            <a:r>
              <a:rPr lang="en-GB" sz="1100" dirty="0"/>
              <a:t>, making it accessible for NLP tasks.</a:t>
            </a:r>
          </a:p>
          <a:p>
            <a:pPr algn="justLow"/>
            <a:endParaRPr lang="en-GB" sz="1100" dirty="0"/>
          </a:p>
          <a:p>
            <a:pPr marL="171450" indent="-171450" algn="justLow">
              <a:buFont typeface="Arial" panose="020B0604020202020204" pitchFamily="34" charset="0"/>
              <a:buChar char="•"/>
            </a:pPr>
            <a:r>
              <a:rPr lang="en-GB" sz="1100" dirty="0"/>
              <a:t>The library features popular transformer-based models like BERT, GPT, and BART.</a:t>
            </a:r>
          </a:p>
          <a:p>
            <a:pPr algn="justLow"/>
            <a:endParaRPr lang="en-GB" sz="1100" dirty="0"/>
          </a:p>
          <a:p>
            <a:pPr marL="171450" indent="-171450" algn="justLow">
              <a:buFont typeface="Arial" panose="020B0604020202020204" pitchFamily="34" charset="0"/>
              <a:buChar char="•"/>
            </a:pPr>
            <a:r>
              <a:rPr lang="en-GB" sz="1100" dirty="0"/>
              <a:t>These models are pre-trained on extensive text data and can be fine-tuned for specific NLP applications such as text classification and sentiment analysis.</a:t>
            </a:r>
          </a:p>
        </p:txBody>
      </p:sp>
      <p:sp>
        <p:nvSpPr>
          <p:cNvPr id="2" name="object 2">
            <a:extLst>
              <a:ext uri="{FF2B5EF4-FFF2-40B4-BE49-F238E27FC236}">
                <a16:creationId xmlns:a16="http://schemas.microsoft.com/office/drawing/2014/main" id="{706B563E-95F3-460A-3E3D-B3ECCB75A175}"/>
              </a:ext>
            </a:extLst>
          </p:cNvPr>
          <p:cNvSpPr txBox="1"/>
          <p:nvPr/>
        </p:nvSpPr>
        <p:spPr>
          <a:xfrm>
            <a:off x="154762" y="0"/>
            <a:ext cx="16930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Background Theory</a:t>
            </a:r>
            <a:endParaRPr sz="1400" dirty="0">
              <a:latin typeface="Trebuchet MS"/>
              <a:cs typeface="Trebuchet MS"/>
            </a:endParaRPr>
          </a:p>
        </p:txBody>
      </p:sp>
    </p:spTree>
    <p:extLst>
      <p:ext uri="{BB962C8B-B14F-4D97-AF65-F5344CB8AC3E}">
        <p14:creationId xmlns:p14="http://schemas.microsoft.com/office/powerpoint/2010/main" val="2974225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199F32E-2806-9983-CB52-6ABA5B3EC79B}"/>
              </a:ext>
            </a:extLst>
          </p:cNvPr>
          <p:cNvSpPr txBox="1"/>
          <p:nvPr/>
        </p:nvSpPr>
        <p:spPr>
          <a:xfrm>
            <a:off x="154762" y="0"/>
            <a:ext cx="1693088" cy="232756"/>
          </a:xfrm>
          <a:prstGeom prst="rect">
            <a:avLst/>
          </a:prstGeom>
        </p:spPr>
        <p:txBody>
          <a:bodyPr vert="horz" wrap="square" lIns="0" tIns="17145" rIns="0" bIns="0" rtlCol="0">
            <a:spAutoFit/>
          </a:bodyPr>
          <a:lstStyle/>
          <a:p>
            <a:pPr marL="12700">
              <a:lnSpc>
                <a:spcPct val="100000"/>
              </a:lnSpc>
              <a:spcBef>
                <a:spcPts val="135"/>
              </a:spcBef>
            </a:pPr>
            <a:r>
              <a:rPr lang="en-US" sz="1400" spc="-50" dirty="0">
                <a:solidFill>
                  <a:srgbClr val="FFFFFF"/>
                </a:solidFill>
                <a:latin typeface="Trebuchet MS"/>
                <a:cs typeface="Trebuchet MS"/>
              </a:rPr>
              <a:t>Background Theory</a:t>
            </a:r>
            <a:endParaRPr sz="1400" dirty="0">
              <a:latin typeface="Trebuchet MS"/>
              <a:cs typeface="Trebuchet MS"/>
            </a:endParaRPr>
          </a:p>
        </p:txBody>
      </p:sp>
      <p:sp>
        <p:nvSpPr>
          <p:cNvPr id="3" name="object 2">
            <a:extLst>
              <a:ext uri="{FF2B5EF4-FFF2-40B4-BE49-F238E27FC236}">
                <a16:creationId xmlns:a16="http://schemas.microsoft.com/office/drawing/2014/main" id="{3BB1E206-FB40-F358-B71C-107A84A97ED6}"/>
              </a:ext>
            </a:extLst>
          </p:cNvPr>
          <p:cNvSpPr txBox="1"/>
          <p:nvPr/>
        </p:nvSpPr>
        <p:spPr>
          <a:xfrm>
            <a:off x="154762" y="434975"/>
            <a:ext cx="4362450" cy="1115049"/>
          </a:xfrm>
          <a:prstGeom prst="rect">
            <a:avLst/>
          </a:prstGeom>
        </p:spPr>
        <p:txBody>
          <a:bodyPr vert="horz" wrap="square" lIns="0" tIns="17145" rIns="0" bIns="0" rtlCol="0">
            <a:spAutoFit/>
          </a:bodyPr>
          <a:lstStyle/>
          <a:p>
            <a:pPr marL="12700">
              <a:lnSpc>
                <a:spcPct val="100000"/>
              </a:lnSpc>
              <a:spcBef>
                <a:spcPts val="135"/>
              </a:spcBef>
            </a:pPr>
            <a:r>
              <a:rPr lang="en-US" sz="1200" b="1" spc="-50" dirty="0">
                <a:cs typeface="Trebuchet MS"/>
              </a:rPr>
              <a:t>BART (Bidirectional and Auto-Regressive Transformers)</a:t>
            </a:r>
            <a:endParaRPr lang="en-US" sz="700" b="1" spc="-50" dirty="0">
              <a:cs typeface="Trebuchet MS"/>
            </a:endParaRPr>
          </a:p>
          <a:p>
            <a:pPr marL="12700">
              <a:lnSpc>
                <a:spcPct val="100000"/>
              </a:lnSpc>
              <a:spcBef>
                <a:spcPts val="135"/>
              </a:spcBef>
            </a:pPr>
            <a:endParaRPr lang="en-US" sz="1200" b="1" spc="-50" dirty="0">
              <a:cs typeface="Trebuchet MS"/>
            </a:endParaRPr>
          </a:p>
          <a:p>
            <a:pPr marL="184150" indent="-171450">
              <a:lnSpc>
                <a:spcPct val="100000"/>
              </a:lnSpc>
              <a:spcBef>
                <a:spcPts val="135"/>
              </a:spcBef>
              <a:buFont typeface="Arial" panose="020B0604020202020204" pitchFamily="34" charset="0"/>
              <a:buChar char="•"/>
            </a:pPr>
            <a:r>
              <a:rPr lang="en-US" sz="1100" spc="-50" dirty="0">
                <a:cs typeface="Trebuchet MS"/>
              </a:rPr>
              <a:t>Transformer model developed by Facebook AI.</a:t>
            </a:r>
          </a:p>
          <a:p>
            <a:pPr marL="184150" indent="-171450">
              <a:lnSpc>
                <a:spcPct val="100000"/>
              </a:lnSpc>
              <a:spcBef>
                <a:spcPts val="135"/>
              </a:spcBef>
              <a:buFont typeface="Arial" panose="020B0604020202020204" pitchFamily="34" charset="0"/>
              <a:buChar char="•"/>
            </a:pPr>
            <a:r>
              <a:rPr lang="en-US" sz="1100" spc="-50" dirty="0">
                <a:cs typeface="Trebuchet MS"/>
              </a:rPr>
              <a:t>Combines aspects of both BERT and GPT, thus making it versatile for NLP tasks like text generation and comprehension.</a:t>
            </a:r>
          </a:p>
          <a:p>
            <a:pPr marL="184150" indent="-171450">
              <a:lnSpc>
                <a:spcPct val="100000"/>
              </a:lnSpc>
              <a:spcBef>
                <a:spcPts val="135"/>
              </a:spcBef>
              <a:buFont typeface="Arial" panose="020B0604020202020204" pitchFamily="34" charset="0"/>
              <a:buChar char="•"/>
            </a:pPr>
            <a:endParaRPr sz="1100" b="1" dirty="0">
              <a:cs typeface="Trebuchet MS"/>
            </a:endParaRPr>
          </a:p>
        </p:txBody>
      </p:sp>
      <p:sp>
        <p:nvSpPr>
          <p:cNvPr id="4" name="object 2">
            <a:extLst>
              <a:ext uri="{FF2B5EF4-FFF2-40B4-BE49-F238E27FC236}">
                <a16:creationId xmlns:a16="http://schemas.microsoft.com/office/drawing/2014/main" id="{9EF73746-BDDE-FEFD-B737-086BD73C5B4F}"/>
              </a:ext>
            </a:extLst>
          </p:cNvPr>
          <p:cNvSpPr txBox="1"/>
          <p:nvPr/>
        </p:nvSpPr>
        <p:spPr>
          <a:xfrm>
            <a:off x="154762" y="1521146"/>
            <a:ext cx="4362450" cy="932948"/>
          </a:xfrm>
          <a:prstGeom prst="rect">
            <a:avLst/>
          </a:prstGeom>
        </p:spPr>
        <p:txBody>
          <a:bodyPr vert="horz" wrap="square" lIns="0" tIns="17145" rIns="0" bIns="0" rtlCol="0">
            <a:spAutoFit/>
          </a:bodyPr>
          <a:lstStyle/>
          <a:p>
            <a:pPr marL="12700">
              <a:lnSpc>
                <a:spcPct val="100000"/>
              </a:lnSpc>
              <a:spcBef>
                <a:spcPts val="135"/>
              </a:spcBef>
            </a:pPr>
            <a:r>
              <a:rPr lang="en-US" sz="1200" b="1" spc="-50" dirty="0">
                <a:cs typeface="Trebuchet MS"/>
              </a:rPr>
              <a:t>BART Large</a:t>
            </a:r>
            <a:endParaRPr lang="en-US" sz="700" b="1" spc="-50" dirty="0">
              <a:cs typeface="Trebuchet MS"/>
            </a:endParaRPr>
          </a:p>
          <a:p>
            <a:pPr marL="12700">
              <a:lnSpc>
                <a:spcPct val="100000"/>
              </a:lnSpc>
              <a:spcBef>
                <a:spcPts val="135"/>
              </a:spcBef>
            </a:pPr>
            <a:endParaRPr lang="en-US" sz="1200" b="1" spc="-50" dirty="0">
              <a:cs typeface="Trebuchet MS"/>
            </a:endParaRPr>
          </a:p>
          <a:p>
            <a:pPr marL="184150" indent="-171450">
              <a:lnSpc>
                <a:spcPct val="100000"/>
              </a:lnSpc>
              <a:spcBef>
                <a:spcPts val="135"/>
              </a:spcBef>
              <a:buFont typeface="Arial" panose="020B0604020202020204" pitchFamily="34" charset="0"/>
              <a:buChar char="•"/>
            </a:pPr>
            <a:r>
              <a:rPr lang="en-US" sz="1100" spc="-50" dirty="0">
                <a:cs typeface="Trebuchet MS"/>
              </a:rPr>
              <a:t>Larger version of the BART model.</a:t>
            </a:r>
          </a:p>
          <a:p>
            <a:pPr marL="184150" indent="-171450">
              <a:lnSpc>
                <a:spcPct val="100000"/>
              </a:lnSpc>
              <a:spcBef>
                <a:spcPts val="135"/>
              </a:spcBef>
              <a:buFont typeface="Arial" panose="020B0604020202020204" pitchFamily="34" charset="0"/>
              <a:buChar char="•"/>
            </a:pPr>
            <a:r>
              <a:rPr lang="en-US" sz="1100" dirty="0">
                <a:cs typeface="Trebuchet MS"/>
              </a:rPr>
              <a:t>More parameters than the BART model – allows it to capture more complex patterns and perform on a wide range of tasks.</a:t>
            </a:r>
            <a:endParaRPr sz="1100" dirty="0">
              <a:cs typeface="Trebuchet MS"/>
            </a:endParaRPr>
          </a:p>
        </p:txBody>
      </p:sp>
    </p:spTree>
    <p:extLst>
      <p:ext uri="{BB962C8B-B14F-4D97-AF65-F5344CB8AC3E}">
        <p14:creationId xmlns:p14="http://schemas.microsoft.com/office/powerpoint/2010/main" val="131616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ransformers BART Model Explained for Text Summarization">
            <a:extLst>
              <a:ext uri="{FF2B5EF4-FFF2-40B4-BE49-F238E27FC236}">
                <a16:creationId xmlns:a16="http://schemas.microsoft.com/office/drawing/2014/main" id="{508DF1F8-6E55-EA6F-F61A-9D11F47D9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2339975"/>
            <a:ext cx="3143250" cy="845343"/>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DDC090E4-5DCF-5EEC-694B-14BEB83C5D1B}"/>
              </a:ext>
            </a:extLst>
          </p:cNvPr>
          <p:cNvSpPr txBox="1"/>
          <p:nvPr/>
        </p:nvSpPr>
        <p:spPr>
          <a:xfrm>
            <a:off x="173812" y="434975"/>
            <a:ext cx="4436288" cy="876522"/>
          </a:xfrm>
          <a:prstGeom prst="rect">
            <a:avLst/>
          </a:prstGeom>
          <a:ln>
            <a:solidFill>
              <a:schemeClr val="bg1"/>
            </a:solidFill>
          </a:ln>
        </p:spPr>
        <p:txBody>
          <a:bodyPr vert="horz" wrap="square" lIns="0" tIns="17145" rIns="0" bIns="0" rtlCol="0">
            <a:spAutoFit/>
          </a:bodyPr>
          <a:lstStyle/>
          <a:p>
            <a:pPr marL="184150" indent="-171450">
              <a:lnSpc>
                <a:spcPct val="100000"/>
              </a:lnSpc>
              <a:spcBef>
                <a:spcPts val="135"/>
              </a:spcBef>
              <a:buFont typeface="Arial" panose="020B0604020202020204" pitchFamily="34" charset="0"/>
              <a:buChar char="•"/>
            </a:pPr>
            <a:r>
              <a:rPr lang="en-GB" sz="1100" b="0" i="0" dirty="0">
                <a:solidFill>
                  <a:srgbClr val="0D0D0D"/>
                </a:solidFill>
                <a:effectLst/>
                <a:highlight>
                  <a:srgbClr val="FFFFFF"/>
                </a:highlight>
              </a:rPr>
              <a:t>BART is pre-trained on a large and diverse text corpus, mainly the </a:t>
            </a:r>
            <a:r>
              <a:rPr lang="en-GB" sz="1100" b="1" i="0" dirty="0">
                <a:solidFill>
                  <a:srgbClr val="0D0D0D"/>
                </a:solidFill>
                <a:effectLst/>
                <a:highlight>
                  <a:srgbClr val="FFFFFF"/>
                </a:highlight>
              </a:rPr>
              <a:t>Common Crawl </a:t>
            </a:r>
            <a:r>
              <a:rPr lang="en-GB" sz="1100" b="0" i="0" dirty="0">
                <a:solidFill>
                  <a:srgbClr val="0D0D0D"/>
                </a:solidFill>
                <a:effectLst/>
                <a:highlight>
                  <a:srgbClr val="FFFFFF"/>
                </a:highlight>
              </a:rPr>
              <a:t>dataset, which includes a wide variety of text from the web such as articles, blog posts, and forums. </a:t>
            </a:r>
          </a:p>
          <a:p>
            <a:pPr marL="184150" indent="-171450">
              <a:lnSpc>
                <a:spcPct val="100000"/>
              </a:lnSpc>
              <a:spcBef>
                <a:spcPts val="135"/>
              </a:spcBef>
              <a:buFont typeface="Arial" panose="020B0604020202020204" pitchFamily="34" charset="0"/>
              <a:buChar char="•"/>
            </a:pPr>
            <a:r>
              <a:rPr lang="en-GB" sz="1100" b="0" i="0" dirty="0">
                <a:solidFill>
                  <a:srgbClr val="0D0D0D"/>
                </a:solidFill>
                <a:effectLst/>
                <a:highlight>
                  <a:srgbClr val="FFFFFF"/>
                </a:highlight>
              </a:rPr>
              <a:t>This pre-training helps BART develop a strong understanding of diverse language uses and contexts.</a:t>
            </a:r>
            <a:endParaRPr sz="1100" b="1" dirty="0">
              <a:cs typeface="Trebuchet MS"/>
            </a:endParaRPr>
          </a:p>
        </p:txBody>
      </p:sp>
      <p:sp>
        <p:nvSpPr>
          <p:cNvPr id="3" name="object 2">
            <a:extLst>
              <a:ext uri="{FF2B5EF4-FFF2-40B4-BE49-F238E27FC236}">
                <a16:creationId xmlns:a16="http://schemas.microsoft.com/office/drawing/2014/main" id="{F4E81A37-E464-E26F-DD3F-87BB3633AC98}"/>
              </a:ext>
            </a:extLst>
          </p:cNvPr>
          <p:cNvSpPr txBox="1"/>
          <p:nvPr/>
        </p:nvSpPr>
        <p:spPr>
          <a:xfrm>
            <a:off x="169197" y="1563164"/>
            <a:ext cx="4436288" cy="525144"/>
          </a:xfrm>
          <a:prstGeom prst="rect">
            <a:avLst/>
          </a:prstGeom>
          <a:ln>
            <a:solidFill>
              <a:schemeClr val="bg1"/>
            </a:solidFill>
          </a:ln>
        </p:spPr>
        <p:txBody>
          <a:bodyPr vert="horz" wrap="square" lIns="0" tIns="17145" rIns="0" bIns="0" rtlCol="0">
            <a:spAutoFit/>
          </a:bodyPr>
          <a:lstStyle/>
          <a:p>
            <a:pPr marL="184150" indent="-171450">
              <a:lnSpc>
                <a:spcPct val="100000"/>
              </a:lnSpc>
              <a:spcBef>
                <a:spcPts val="135"/>
              </a:spcBef>
              <a:buFont typeface="Arial" panose="020B0604020202020204" pitchFamily="34" charset="0"/>
              <a:buChar char="•"/>
            </a:pPr>
            <a:r>
              <a:rPr lang="en-GB" sz="1100" b="0" i="0" dirty="0">
                <a:solidFill>
                  <a:srgbClr val="0D0D0D"/>
                </a:solidFill>
                <a:effectLst/>
                <a:highlight>
                  <a:srgbClr val="FFFFFF"/>
                </a:highlight>
                <a:latin typeface="Söhne"/>
              </a:rPr>
              <a:t>BART is trained as a denoising autoencoder. The pre-training involves corrupting the input text in various ways and then training the model to reconstruct the original text. The corruption strategies include:</a:t>
            </a:r>
            <a:endParaRPr sz="1100" b="1" dirty="0">
              <a:cs typeface="Trebuchet MS"/>
            </a:endParaRPr>
          </a:p>
        </p:txBody>
      </p:sp>
    </p:spTree>
    <p:extLst>
      <p:ext uri="{BB962C8B-B14F-4D97-AF65-F5344CB8AC3E}">
        <p14:creationId xmlns:p14="http://schemas.microsoft.com/office/powerpoint/2010/main" val="2212351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1386</TotalTime>
  <Words>3691</Words>
  <Application>Microsoft Office PowerPoint</Application>
  <PresentationFormat>Custom</PresentationFormat>
  <Paragraphs>377</Paragraphs>
  <Slides>40</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Aptos</vt:lpstr>
      <vt:lpstr>Arial</vt:lpstr>
      <vt:lpstr>Calibri</vt:lpstr>
      <vt:lpstr>CMR12</vt:lpstr>
      <vt:lpstr>Segoe UI</vt:lpstr>
      <vt:lpstr>SFRM1200</vt:lpstr>
      <vt:lpstr>Söhne</vt:lpstr>
      <vt:lpstr>Tahoma</vt:lpstr>
      <vt:lpstr>Times New Roman</vt:lpstr>
      <vt:lpstr>Trebuchet MS</vt:lpstr>
      <vt:lpstr>Wingdings</vt:lpstr>
      <vt:lpstr>Office Theme</vt:lpstr>
      <vt:lpstr>Unveiling the Untapped Potential of Zero-shot Text Classification</vt:lpstr>
      <vt:lpstr>Presentation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sushant raj</dc:creator>
  <cp:lastModifiedBy>sushant raj</cp:lastModifiedBy>
  <cp:revision>71</cp:revision>
  <dcterms:created xsi:type="dcterms:W3CDTF">2024-03-06T09:05:44Z</dcterms:created>
  <dcterms:modified xsi:type="dcterms:W3CDTF">2025-08-03T12:21:12Z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2024-03-04T00:00:00Z</vt:filetime>
  </property>
  <property fmtid="{D5CDD505-2E9C-101B-9397-08002B2CF9AE}" pid="3" name="Creator">
    <vt:lpwstr>LaTeX with Beamer class</vt:lpwstr>
  </property>
  <property fmtid="{D5CDD505-2E9C-101B-9397-08002B2CF9AE}" pid="4" name="LastSaved">
    <vt:filetime>2024-03-06T00:00:00Z</vt:filetime>
  </property>
</Properties>
</file>