
<file path=[Content_Types].xml><?xml version="1.0" encoding="utf-8"?>
<Types xmlns="http://schemas.openxmlformats.org/package/2006/content-types">
  <Default ContentType="application/x-fontdata" Extension="fntdata"/>
  <Default ContentType="image/jpeg" Extension="jpeg"/>
  <Default ContentType="audio/m4a" Extension="m4a"/>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aret" charset="1" panose="00000000000000000000"/>
      <p:regular r:id="rId18"/>
    </p:embeddedFont>
    <p:embeddedFont>
      <p:font typeface="Garet Bold" charset="1" panose="00000000000000000000"/>
      <p:regular r:id="rId19"/>
    </p:embeddedFont>
    <p:embeddedFont>
      <p:font typeface="Montserrat Bold" charset="1" panose="00000800000000000000"/>
      <p:regular r:id="rId20"/>
    </p:embeddedFont>
    <p:embeddedFont>
      <p:font typeface="Open Sans" charset="1" panose="00000000000000000000"/>
      <p:regular r:id="rId21"/>
    </p:embeddedFont>
    <p:embeddedFont>
      <p:font typeface="Montserrat Semi-Bold" charset="1" panose="000007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4.svg" Type="http://schemas.openxmlformats.org/officeDocument/2006/relationships/image"/><Relationship Id="rId8" Target="../media/aAGqzRc36WU.m4a" Type="http://schemas.microsoft.com/office/2007/relationships/media"/><Relationship Id="rId9" Target="../media/aAGqzRc36WU.m4a" Type="http://schemas.openxmlformats.org/officeDocument/2006/relationships/audio"/></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842469" y="0"/>
            <a:ext cx="5416831" cy="12022429"/>
            <a:chOff x="0" y="0"/>
            <a:chExt cx="2858770" cy="6344920"/>
          </a:xfrm>
        </p:grpSpPr>
        <p:sp>
          <p:nvSpPr>
            <p:cNvPr name="Freeform 3" id="3"/>
            <p:cNvSpPr/>
            <p:nvPr/>
          </p:nvSpPr>
          <p:spPr>
            <a:xfrm flipH="false" flipV="false" rot="0">
              <a:off x="0" y="0"/>
              <a:ext cx="2858770" cy="6344920"/>
            </a:xfrm>
            <a:custGeom>
              <a:avLst/>
              <a:gdLst/>
              <a:ahLst/>
              <a:cxnLst/>
              <a:rect r="r" b="b" t="t" l="l"/>
              <a:pathLst>
                <a:path h="6344920" w="285877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a:blip r:embed="rId2"/>
              <a:stretch>
                <a:fillRect l="-32813" t="0" r="-32813" b="0"/>
              </a:stretch>
            </a:blipFill>
          </p:spPr>
        </p:sp>
      </p:grpSp>
      <p:grpSp>
        <p:nvGrpSpPr>
          <p:cNvPr name="Group 4" id="4"/>
          <p:cNvGrpSpPr/>
          <p:nvPr/>
        </p:nvGrpSpPr>
        <p:grpSpPr>
          <a:xfrm rot="0">
            <a:off x="17259300" y="7109187"/>
            <a:ext cx="1028700" cy="3177813"/>
            <a:chOff x="0" y="0"/>
            <a:chExt cx="812800" cy="2510865"/>
          </a:xfrm>
        </p:grpSpPr>
        <p:sp>
          <p:nvSpPr>
            <p:cNvPr name="Freeform 5" id="5"/>
            <p:cNvSpPr/>
            <p:nvPr/>
          </p:nvSpPr>
          <p:spPr>
            <a:xfrm flipH="false" flipV="false" rot="0">
              <a:off x="0" y="0"/>
              <a:ext cx="812800" cy="2510865"/>
            </a:xfrm>
            <a:custGeom>
              <a:avLst/>
              <a:gdLst/>
              <a:ahLst/>
              <a:cxnLst/>
              <a:rect r="r" b="b" t="t" l="l"/>
              <a:pathLst>
                <a:path h="2510865" w="812800">
                  <a:moveTo>
                    <a:pt x="0" y="0"/>
                  </a:moveTo>
                  <a:lnTo>
                    <a:pt x="812800" y="0"/>
                  </a:lnTo>
                  <a:lnTo>
                    <a:pt x="812800" y="2510865"/>
                  </a:lnTo>
                  <a:lnTo>
                    <a:pt x="0" y="2510865"/>
                  </a:lnTo>
                  <a:close/>
                </a:path>
              </a:pathLst>
            </a:custGeom>
            <a:solidFill>
              <a:srgbClr val="0345E4"/>
            </a:solidFill>
          </p:spPr>
        </p:sp>
        <p:sp>
          <p:nvSpPr>
            <p:cNvPr name="TextBox 6" id="6"/>
            <p:cNvSpPr txBox="true"/>
            <p:nvPr/>
          </p:nvSpPr>
          <p:spPr>
            <a:xfrm>
              <a:off x="0" y="-38100"/>
              <a:ext cx="812800" cy="254896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7109187"/>
            <a:ext cx="11842469" cy="3177813"/>
            <a:chOff x="0" y="0"/>
            <a:chExt cx="9357013" cy="2510865"/>
          </a:xfrm>
        </p:grpSpPr>
        <p:sp>
          <p:nvSpPr>
            <p:cNvPr name="Freeform 8" id="8"/>
            <p:cNvSpPr/>
            <p:nvPr/>
          </p:nvSpPr>
          <p:spPr>
            <a:xfrm flipH="false" flipV="false" rot="0">
              <a:off x="0" y="0"/>
              <a:ext cx="9357013" cy="2510865"/>
            </a:xfrm>
            <a:custGeom>
              <a:avLst/>
              <a:gdLst/>
              <a:ahLst/>
              <a:cxnLst/>
              <a:rect r="r" b="b" t="t" l="l"/>
              <a:pathLst>
                <a:path h="2510865" w="9357013">
                  <a:moveTo>
                    <a:pt x="0" y="0"/>
                  </a:moveTo>
                  <a:lnTo>
                    <a:pt x="9357013" y="0"/>
                  </a:lnTo>
                  <a:lnTo>
                    <a:pt x="9357013" y="2510865"/>
                  </a:lnTo>
                  <a:lnTo>
                    <a:pt x="0" y="2510865"/>
                  </a:lnTo>
                  <a:close/>
                </a:path>
              </a:pathLst>
            </a:custGeom>
            <a:solidFill>
              <a:srgbClr val="F6F6F6"/>
            </a:solidFill>
          </p:spPr>
        </p:sp>
        <p:sp>
          <p:nvSpPr>
            <p:cNvPr name="TextBox 9" id="9"/>
            <p:cNvSpPr txBox="true"/>
            <p:nvPr/>
          </p:nvSpPr>
          <p:spPr>
            <a:xfrm>
              <a:off x="0" y="-38100"/>
              <a:ext cx="9357013" cy="254896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7259300" y="0"/>
            <a:ext cx="1028700" cy="10287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345E4"/>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09914" y="0"/>
            <a:ext cx="1694792" cy="10287000"/>
            <a:chOff x="0" y="0"/>
            <a:chExt cx="446365" cy="2709333"/>
          </a:xfrm>
        </p:grpSpPr>
        <p:sp>
          <p:nvSpPr>
            <p:cNvPr name="Freeform 14" id="14"/>
            <p:cNvSpPr/>
            <p:nvPr/>
          </p:nvSpPr>
          <p:spPr>
            <a:xfrm flipH="false" flipV="false" rot="0">
              <a:off x="0" y="0"/>
              <a:ext cx="446365" cy="2709333"/>
            </a:xfrm>
            <a:custGeom>
              <a:avLst/>
              <a:gdLst/>
              <a:ahLst/>
              <a:cxnLst/>
              <a:rect r="r" b="b" t="t" l="l"/>
              <a:pathLst>
                <a:path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name="TextBox 15" id="15"/>
            <p:cNvSpPr txBox="true"/>
            <p:nvPr/>
          </p:nvSpPr>
          <p:spPr>
            <a:xfrm>
              <a:off x="0" y="-38100"/>
              <a:ext cx="446365" cy="274743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24423" y="5611404"/>
            <a:ext cx="4176257" cy="545802"/>
            <a:chOff x="0" y="0"/>
            <a:chExt cx="1099919" cy="143750"/>
          </a:xfrm>
        </p:grpSpPr>
        <p:sp>
          <p:nvSpPr>
            <p:cNvPr name="Freeform 17" id="17"/>
            <p:cNvSpPr/>
            <p:nvPr/>
          </p:nvSpPr>
          <p:spPr>
            <a:xfrm flipH="false" flipV="false" rot="0">
              <a:off x="0" y="0"/>
              <a:ext cx="1099919" cy="143750"/>
            </a:xfrm>
            <a:custGeom>
              <a:avLst/>
              <a:gdLst/>
              <a:ahLst/>
              <a:cxnLst/>
              <a:rect r="r" b="b" t="t" l="l"/>
              <a:pathLst>
                <a:path h="143750" w="1099919">
                  <a:moveTo>
                    <a:pt x="71875" y="0"/>
                  </a:moveTo>
                  <a:lnTo>
                    <a:pt x="1028044" y="0"/>
                  </a:lnTo>
                  <a:cubicBezTo>
                    <a:pt x="1067740" y="0"/>
                    <a:pt x="1099919" y="32180"/>
                    <a:pt x="1099919" y="71875"/>
                  </a:cubicBezTo>
                  <a:lnTo>
                    <a:pt x="1099919" y="71875"/>
                  </a:lnTo>
                  <a:cubicBezTo>
                    <a:pt x="1099919" y="90938"/>
                    <a:pt x="1092347" y="109219"/>
                    <a:pt x="1078868" y="122699"/>
                  </a:cubicBezTo>
                  <a:cubicBezTo>
                    <a:pt x="1065389" y="136178"/>
                    <a:pt x="1047107" y="143750"/>
                    <a:pt x="1028044" y="143750"/>
                  </a:cubicBezTo>
                  <a:lnTo>
                    <a:pt x="71875" y="143750"/>
                  </a:lnTo>
                  <a:cubicBezTo>
                    <a:pt x="52813" y="143750"/>
                    <a:pt x="34531" y="136178"/>
                    <a:pt x="21052" y="122699"/>
                  </a:cubicBezTo>
                  <a:cubicBezTo>
                    <a:pt x="7573" y="109219"/>
                    <a:pt x="0" y="90938"/>
                    <a:pt x="0" y="71875"/>
                  </a:cubicBezTo>
                  <a:lnTo>
                    <a:pt x="0" y="71875"/>
                  </a:lnTo>
                  <a:cubicBezTo>
                    <a:pt x="0" y="52813"/>
                    <a:pt x="7573" y="34531"/>
                    <a:pt x="21052" y="21052"/>
                  </a:cubicBezTo>
                  <a:cubicBezTo>
                    <a:pt x="34531" y="7573"/>
                    <a:pt x="52813" y="0"/>
                    <a:pt x="71875" y="0"/>
                  </a:cubicBezTo>
                  <a:close/>
                </a:path>
              </a:pathLst>
            </a:custGeom>
            <a:solidFill>
              <a:srgbClr val="0345E4"/>
            </a:solidFill>
          </p:spPr>
        </p:sp>
        <p:sp>
          <p:nvSpPr>
            <p:cNvPr name="TextBox 18" id="18"/>
            <p:cNvSpPr txBox="true"/>
            <p:nvPr/>
          </p:nvSpPr>
          <p:spPr>
            <a:xfrm>
              <a:off x="0" y="-28575"/>
              <a:ext cx="1099919" cy="172325"/>
            </a:xfrm>
            <a:prstGeom prst="rect">
              <a:avLst/>
            </a:prstGeom>
          </p:spPr>
          <p:txBody>
            <a:bodyPr anchor="ctr" rtlCol="false" tIns="50800" lIns="50800" bIns="50800" rIns="50800"/>
            <a:lstStyle/>
            <a:p>
              <a:pPr algn="ctr">
                <a:lnSpc>
                  <a:spcPts val="2659"/>
                </a:lnSpc>
              </a:pPr>
              <a:r>
                <a:rPr lang="en-US" sz="1899">
                  <a:solidFill>
                    <a:srgbClr val="FFFFFF"/>
                  </a:solidFill>
                  <a:latin typeface="Garet"/>
                  <a:ea typeface="Garet"/>
                  <a:cs typeface="Garet"/>
                  <a:sym typeface="Garet"/>
                </a:rPr>
                <a:t>June 2025</a:t>
              </a:r>
            </a:p>
          </p:txBody>
        </p:sp>
      </p:grpSp>
      <p:sp>
        <p:nvSpPr>
          <p:cNvPr name="Freeform 19" id="19"/>
          <p:cNvSpPr/>
          <p:nvPr/>
        </p:nvSpPr>
        <p:spPr>
          <a:xfrm flipH="false" flipV="false" rot="0">
            <a:off x="1624423" y="786854"/>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0" id="20"/>
          <p:cNvSpPr txBox="true"/>
          <p:nvPr/>
        </p:nvSpPr>
        <p:spPr>
          <a:xfrm rot="0">
            <a:off x="2356760" y="793750"/>
            <a:ext cx="5281523" cy="389255"/>
          </a:xfrm>
          <a:prstGeom prst="rect">
            <a:avLst/>
          </a:prstGeom>
        </p:spPr>
        <p:txBody>
          <a:bodyPr anchor="t" rtlCol="false" tIns="0" lIns="0" bIns="0" rIns="0">
            <a:spAutoFit/>
          </a:bodyPr>
          <a:lstStyle/>
          <a:p>
            <a:pPr algn="l">
              <a:lnSpc>
                <a:spcPts val="3220"/>
              </a:lnSpc>
            </a:pPr>
            <a:r>
              <a:rPr lang="en-US" sz="2300" b="true">
                <a:solidFill>
                  <a:srgbClr val="000000"/>
                </a:solidFill>
                <a:latin typeface="Garet Bold"/>
                <a:ea typeface="Garet Bold"/>
                <a:cs typeface="Garet Bold"/>
                <a:sym typeface="Garet Bold"/>
              </a:rPr>
              <a:t>OOPLibrarySystem_TeamRTG</a:t>
            </a:r>
          </a:p>
        </p:txBody>
      </p:sp>
      <p:sp>
        <p:nvSpPr>
          <p:cNvPr name="TextBox 21" id="21"/>
          <p:cNvSpPr txBox="true"/>
          <p:nvPr/>
        </p:nvSpPr>
        <p:spPr>
          <a:xfrm rot="0">
            <a:off x="2210716" y="8795616"/>
            <a:ext cx="8073212" cy="389255"/>
          </a:xfrm>
          <a:prstGeom prst="rect">
            <a:avLst/>
          </a:prstGeom>
        </p:spPr>
        <p:txBody>
          <a:bodyPr anchor="t" rtlCol="false" tIns="0" lIns="0" bIns="0" rIns="0">
            <a:spAutoFit/>
          </a:bodyPr>
          <a:lstStyle/>
          <a:p>
            <a:pPr algn="l">
              <a:lnSpc>
                <a:spcPts val="3220"/>
              </a:lnSpc>
            </a:pPr>
            <a:r>
              <a:rPr lang="en-US" sz="2300">
                <a:solidFill>
                  <a:srgbClr val="000000"/>
                </a:solidFill>
                <a:latin typeface="Garet"/>
                <a:ea typeface="Garet"/>
                <a:cs typeface="Garet"/>
                <a:sym typeface="Garet"/>
              </a:rPr>
              <a:t>github.com/R45FIQ/OOPLibrarySystem_TeamRTG.git</a:t>
            </a:r>
          </a:p>
        </p:txBody>
      </p:sp>
      <p:sp>
        <p:nvSpPr>
          <p:cNvPr name="TextBox 22" id="22"/>
          <p:cNvSpPr txBox="true"/>
          <p:nvPr/>
        </p:nvSpPr>
        <p:spPr>
          <a:xfrm rot="0">
            <a:off x="1624423" y="2355015"/>
            <a:ext cx="8795646" cy="3037840"/>
          </a:xfrm>
          <a:prstGeom prst="rect">
            <a:avLst/>
          </a:prstGeom>
        </p:spPr>
        <p:txBody>
          <a:bodyPr anchor="t" rtlCol="false" tIns="0" lIns="0" bIns="0" rIns="0">
            <a:spAutoFit/>
          </a:bodyPr>
          <a:lstStyle/>
          <a:p>
            <a:pPr algn="l">
              <a:lnSpc>
                <a:spcPts val="11960"/>
              </a:lnSpc>
            </a:pPr>
            <a:r>
              <a:rPr lang="en-US" sz="10400" b="true">
                <a:solidFill>
                  <a:srgbClr val="000000"/>
                </a:solidFill>
                <a:latin typeface="Garet Bold"/>
                <a:ea typeface="Garet Bold"/>
                <a:cs typeface="Garet Bold"/>
                <a:sym typeface="Garet Bold"/>
              </a:rPr>
              <a:t>LIBRARY</a:t>
            </a:r>
          </a:p>
          <a:p>
            <a:pPr algn="l">
              <a:lnSpc>
                <a:spcPts val="11960"/>
              </a:lnSpc>
            </a:pPr>
            <a:r>
              <a:rPr lang="en-US" sz="10400" b="true">
                <a:solidFill>
                  <a:srgbClr val="000000"/>
                </a:solidFill>
                <a:latin typeface="Garet Bold"/>
                <a:ea typeface="Garet Bold"/>
                <a:cs typeface="Garet Bold"/>
                <a:sym typeface="Garet Bold"/>
              </a:rPr>
              <a:t>SYSTEM</a:t>
            </a:r>
          </a:p>
        </p:txBody>
      </p:sp>
      <p:sp>
        <p:nvSpPr>
          <p:cNvPr name="Freeform 23" id="23"/>
          <p:cNvSpPr/>
          <p:nvPr/>
        </p:nvSpPr>
        <p:spPr>
          <a:xfrm flipH="false" flipV="false" rot="0">
            <a:off x="1624423" y="8769812"/>
            <a:ext cx="488488" cy="488488"/>
          </a:xfrm>
          <a:custGeom>
            <a:avLst/>
            <a:gdLst/>
            <a:ahLst/>
            <a:cxnLst/>
            <a:rect r="r" b="b" t="t" l="l"/>
            <a:pathLst>
              <a:path h="488488" w="488488">
                <a:moveTo>
                  <a:pt x="0" y="0"/>
                </a:moveTo>
                <a:lnTo>
                  <a:pt x="488488" y="0"/>
                </a:lnTo>
                <a:lnTo>
                  <a:pt x="488488" y="488488"/>
                </a:lnTo>
                <a:lnTo>
                  <a:pt x="0" y="4884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8484493" y="9014056"/>
            <a:ext cx="2545888" cy="254588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pic>
        <p:nvPicPr>
          <p:cNvPr name="Picture 27" id="27">
            <a:hlinkClick action="ppaction://media"/>
          </p:cNvPr>
          <p:cNvPicPr>
            <a:picLocks noChangeAspect="true"/>
          </p:cNvPicPr>
          <p:nvPr>
            <a:audioFile r:link="rId9"/>
            <p:extLst>
              <p:ext uri="{DAA4B4D4-6D71-4841-9C94-3DE7FCFB9230}">
                <p14:media xmlns:p14="http://schemas.microsoft.com/office/powerpoint/2010/main" r:embed="rId8"/>
              </p:ext>
            </p:extLst>
          </p:nvPr>
        </p:nvPicPr>
        <p:blipFill>
          <a:blip r:embed="rId7"/>
          <a:stretch>
            <a:fillRect/>
          </a:stretch>
        </p:blipFill>
        <p:spPr>
          <a:xfrm>
            <a:off x="8629650" y="4629150"/>
            <a:ext cx="1028700" cy="1028700"/>
          </a:xfrm>
          <a:prstGeom prst="rect">
            <a:avLst/>
          </a:prstGeom>
        </p:spPr>
      </p:pic>
    </p:spTree>
  </p:cSld>
  <p:clrMapOvr>
    <a:masterClrMapping/>
  </p:clrMapOvr>
  <p:timing>
    <p:tnLst>
      <p:par>
        <p:cTn dur="indefinite" restart="never" nodeType="tmRoot">
          <p:childTnLst>
            <p:cmd cmd="playFrom(0.0)">
              <p:cBhvr>
                <p:cTn/>
                <p:tgtEl>
                  <p:spTgt spid="27"/>
                </p:tgtEl>
              </p:cBhvr>
            </p:cmd>
            <p:audio>
              <p:cMediaNode vol="100000" showWhenStopped="false">
                <p:cTn/>
                <p:tgtEl>
                  <p:spTgt spid="27"/>
                </p:tgtEl>
              </p:cMediaNode>
            </p:audio>
          </p:childTnLst>
        </p:cTn>
      </p:par>
    </p:tnLst>
  </p:timing>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75459" y="2696322"/>
          <a:ext cx="15537083" cy="7223185"/>
        </p:xfrm>
        <a:graphic>
          <a:graphicData uri="http://schemas.openxmlformats.org/drawingml/2006/table">
            <a:tbl>
              <a:tblPr/>
              <a:tblGrid>
                <a:gridCol w="5635001"/>
                <a:gridCol w="4851346"/>
                <a:gridCol w="5050735"/>
              </a:tblGrid>
              <a:tr h="1444637">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0000"/>
                    </a:solidFill>
                  </a:tcPr>
                </a:tc>
                <a:tc>
                  <a:txBody>
                    <a:bodyPr anchor="t" rtlCol="false"/>
                    <a:lstStyle/>
                    <a:p>
                      <a:pPr algn="ctr">
                        <a:lnSpc>
                          <a:spcPts val="2939"/>
                        </a:lnSpc>
                        <a:defRPr/>
                      </a:pPr>
                      <a:r>
                        <a:rPr lang="en-US" sz="2099">
                          <a:solidFill>
                            <a:srgbClr val="FFFFFF"/>
                          </a:solidFill>
                          <a:latin typeface="Garet"/>
                          <a:ea typeface="Garet"/>
                          <a:cs typeface="Garet"/>
                          <a:sym typeface="Garet"/>
                        </a:rPr>
                        <a:t>Hasil Uji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345E4"/>
                    </a:solidFill>
                  </a:tcPr>
                </a:tc>
                <a:tc>
                  <a:txBody>
                    <a:bodyPr anchor="t" rtlCol="false"/>
                    <a:lstStyle/>
                    <a:p>
                      <a:pPr algn="ctr">
                        <a:lnSpc>
                          <a:spcPts val="2939"/>
                        </a:lnSpc>
                        <a:defRPr/>
                      </a:pPr>
                      <a:r>
                        <a:rPr lang="en-US" sz="2099" b="true">
                          <a:solidFill>
                            <a:srgbClr val="FFFFFF"/>
                          </a:solidFill>
                          <a:latin typeface="Garet Bold"/>
                          <a:ea typeface="Garet Bold"/>
                          <a:cs typeface="Garet Bold"/>
                          <a:sym typeface="Garet Bold"/>
                        </a:rPr>
                        <a:t>Keterangan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345E4"/>
                    </a:solidFill>
                  </a:tcPr>
                </a:tc>
              </a:tr>
              <a:tr h="1444637">
                <a:tc>
                  <a:txBody>
                    <a:bodyPr anchor="t" rtlCol="false"/>
                    <a:lstStyle/>
                    <a:p>
                      <a:pPr algn="ctr">
                        <a:lnSpc>
                          <a:spcPts val="2939"/>
                        </a:lnSpc>
                        <a:defRPr/>
                      </a:pPr>
                      <a:r>
                        <a:rPr lang="en-US" sz="2099" b="true">
                          <a:solidFill>
                            <a:srgbClr val="FFFFFF"/>
                          </a:solidFill>
                          <a:latin typeface="Garet Bold"/>
                          <a:ea typeface="Garet Bold"/>
                          <a:cs typeface="Garet Bold"/>
                          <a:sym typeface="Garet Bold"/>
                        </a:rPr>
                        <a:t>Login Admin dan Mahasiswa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345E4"/>
                    </a:solidFill>
                  </a:tcPr>
                </a:tc>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4637">
                <a:tc>
                  <a:txBody>
                    <a:bodyPr anchor="t" rtlCol="false"/>
                    <a:lstStyle/>
                    <a:p>
                      <a:pPr algn="ctr">
                        <a:lnSpc>
                          <a:spcPts val="2939"/>
                        </a:lnSpc>
                        <a:defRPr/>
                      </a:pPr>
                      <a:r>
                        <a:rPr lang="en-US" sz="2099" b="true">
                          <a:solidFill>
                            <a:srgbClr val="FFFFFF"/>
                          </a:solidFill>
                          <a:latin typeface="Garet Bold"/>
                          <a:ea typeface="Garet Bold"/>
                          <a:cs typeface="Garet Bold"/>
                          <a:sym typeface="Garet Bold"/>
                        </a:rPr>
                        <a:t>Peminjaman Buku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345E4"/>
                    </a:solidFill>
                  </a:tcPr>
                </a:tc>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4637">
                <a:tc>
                  <a:txBody>
                    <a:bodyPr anchor="t" rtlCol="false"/>
                    <a:lstStyle/>
                    <a:p>
                      <a:pPr algn="ctr">
                        <a:lnSpc>
                          <a:spcPts val="2939"/>
                        </a:lnSpc>
                        <a:defRPr/>
                      </a:pPr>
                      <a:r>
                        <a:rPr lang="en-US" sz="2099" b="true">
                          <a:solidFill>
                            <a:srgbClr val="FFFFFF"/>
                          </a:solidFill>
                          <a:latin typeface="Garet Bold"/>
                          <a:ea typeface="Garet Bold"/>
                          <a:cs typeface="Garet Bold"/>
                          <a:sym typeface="Garet Bold"/>
                        </a:rPr>
                        <a:t>Pengembalian Buku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345E4"/>
                    </a:solidFill>
                  </a:tcPr>
                </a:tc>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4637">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345E4"/>
                    </a:solidFill>
                  </a:tcPr>
                </a:tc>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0" y="0"/>
            <a:ext cx="18288000" cy="2227431"/>
            <a:chOff x="0" y="0"/>
            <a:chExt cx="4816593" cy="586648"/>
          </a:xfrm>
        </p:grpSpPr>
        <p:sp>
          <p:nvSpPr>
            <p:cNvPr name="Freeform 4" id="4"/>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5" id="5"/>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259082" y="639053"/>
            <a:ext cx="9769836" cy="854076"/>
          </a:xfrm>
          <a:prstGeom prst="rect">
            <a:avLst/>
          </a:prstGeom>
        </p:spPr>
        <p:txBody>
          <a:bodyPr anchor="t" rtlCol="false" tIns="0" lIns="0" bIns="0" rIns="0">
            <a:spAutoFit/>
          </a:bodyPr>
          <a:lstStyle/>
          <a:p>
            <a:pPr algn="ctr">
              <a:lnSpc>
                <a:spcPts val="6999"/>
              </a:lnSpc>
            </a:pPr>
            <a:r>
              <a:rPr lang="en-US" b="true" sz="4999" spc="99">
                <a:solidFill>
                  <a:srgbClr val="FFFFFF"/>
                </a:solidFill>
                <a:latin typeface="Garet Bold"/>
                <a:ea typeface="Garet Bold"/>
                <a:cs typeface="Garet Bold"/>
                <a:sym typeface="Garet Bold"/>
              </a:rPr>
              <a:t>TESTING FUNGSIONALITAS</a:t>
            </a:r>
          </a:p>
        </p:txBody>
      </p:sp>
      <p:sp>
        <p:nvSpPr>
          <p:cNvPr name="Freeform 7" id="7"/>
          <p:cNvSpPr/>
          <p:nvPr/>
        </p:nvSpPr>
        <p:spPr>
          <a:xfrm flipH="false" flipV="false" rot="0">
            <a:off x="9144000" y="4310748"/>
            <a:ext cx="988545" cy="988545"/>
          </a:xfrm>
          <a:custGeom>
            <a:avLst/>
            <a:gdLst/>
            <a:ahLst/>
            <a:cxnLst/>
            <a:rect r="r" b="b" t="t" l="l"/>
            <a:pathLst>
              <a:path h="988545" w="988545">
                <a:moveTo>
                  <a:pt x="0" y="0"/>
                </a:moveTo>
                <a:lnTo>
                  <a:pt x="988545" y="0"/>
                </a:lnTo>
                <a:lnTo>
                  <a:pt x="988545" y="988544"/>
                </a:lnTo>
                <a:lnTo>
                  <a:pt x="0" y="988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9144000" y="5813642"/>
            <a:ext cx="988545" cy="988545"/>
          </a:xfrm>
          <a:custGeom>
            <a:avLst/>
            <a:gdLst/>
            <a:ahLst/>
            <a:cxnLst/>
            <a:rect r="r" b="b" t="t" l="l"/>
            <a:pathLst>
              <a:path h="988545" w="988545">
                <a:moveTo>
                  <a:pt x="0" y="0"/>
                </a:moveTo>
                <a:lnTo>
                  <a:pt x="988545" y="0"/>
                </a:lnTo>
                <a:lnTo>
                  <a:pt x="988545" y="988545"/>
                </a:lnTo>
                <a:lnTo>
                  <a:pt x="0" y="988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9144000" y="7316537"/>
            <a:ext cx="988545" cy="988545"/>
          </a:xfrm>
          <a:custGeom>
            <a:avLst/>
            <a:gdLst/>
            <a:ahLst/>
            <a:cxnLst/>
            <a:rect r="r" b="b" t="t" l="l"/>
            <a:pathLst>
              <a:path h="988545" w="988545">
                <a:moveTo>
                  <a:pt x="0" y="0"/>
                </a:moveTo>
                <a:lnTo>
                  <a:pt x="988545" y="0"/>
                </a:lnTo>
                <a:lnTo>
                  <a:pt x="988545" y="988545"/>
                </a:lnTo>
                <a:lnTo>
                  <a:pt x="0" y="988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840001" y="3178402"/>
            <a:ext cx="2743103" cy="389255"/>
          </a:xfrm>
          <a:prstGeom prst="rect">
            <a:avLst/>
          </a:prstGeom>
        </p:spPr>
        <p:txBody>
          <a:bodyPr anchor="t" rtlCol="false" tIns="0" lIns="0" bIns="0" rIns="0">
            <a:spAutoFit/>
          </a:bodyPr>
          <a:lstStyle/>
          <a:p>
            <a:pPr algn="l">
              <a:lnSpc>
                <a:spcPts val="3220"/>
              </a:lnSpc>
            </a:pPr>
            <a:r>
              <a:rPr lang="en-US" sz="2300">
                <a:solidFill>
                  <a:srgbClr val="FFFFFF"/>
                </a:solidFill>
                <a:latin typeface="Garet"/>
                <a:ea typeface="Garet"/>
                <a:cs typeface="Garet"/>
                <a:sym typeface="Garet"/>
              </a:rPr>
              <a:t>Fungsionalitas</a:t>
            </a:r>
          </a:p>
        </p:txBody>
      </p:sp>
      <p:sp>
        <p:nvSpPr>
          <p:cNvPr name="Freeform 11" id="11"/>
          <p:cNvSpPr/>
          <p:nvPr/>
        </p:nvSpPr>
        <p:spPr>
          <a:xfrm flipH="false" flipV="false" rot="0">
            <a:off x="9144000" y="8764028"/>
            <a:ext cx="988545" cy="988545"/>
          </a:xfrm>
          <a:custGeom>
            <a:avLst/>
            <a:gdLst/>
            <a:ahLst/>
            <a:cxnLst/>
            <a:rect r="r" b="b" t="t" l="l"/>
            <a:pathLst>
              <a:path h="988545" w="988545">
                <a:moveTo>
                  <a:pt x="0" y="0"/>
                </a:moveTo>
                <a:lnTo>
                  <a:pt x="988545" y="0"/>
                </a:lnTo>
                <a:lnTo>
                  <a:pt x="988545" y="988544"/>
                </a:lnTo>
                <a:lnTo>
                  <a:pt x="0" y="988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113260" y="8883015"/>
            <a:ext cx="2196584" cy="365760"/>
          </a:xfrm>
          <a:prstGeom prst="rect">
            <a:avLst/>
          </a:prstGeom>
        </p:spPr>
        <p:txBody>
          <a:bodyPr anchor="t" rtlCol="false" tIns="0" lIns="0" bIns="0" rIns="0">
            <a:spAutoFit/>
          </a:bodyPr>
          <a:lstStyle/>
          <a:p>
            <a:pPr algn="ctr">
              <a:lnSpc>
                <a:spcPts val="2940"/>
              </a:lnSpc>
            </a:pPr>
            <a:r>
              <a:rPr lang="en-US" sz="2100" b="true">
                <a:solidFill>
                  <a:srgbClr val="FFFFFF"/>
                </a:solidFill>
                <a:latin typeface="Garet Bold"/>
                <a:ea typeface="Garet Bold"/>
                <a:cs typeface="Garet Bold"/>
                <a:sym typeface="Garet Bold"/>
              </a:rPr>
              <a:t>Reset Password</a:t>
            </a:r>
          </a:p>
        </p:txBody>
      </p:sp>
      <p:sp>
        <p:nvSpPr>
          <p:cNvPr name="TextBox 13" id="13"/>
          <p:cNvSpPr txBox="true"/>
          <p:nvPr/>
        </p:nvSpPr>
        <p:spPr>
          <a:xfrm rot="0">
            <a:off x="12050200" y="4412590"/>
            <a:ext cx="4757863" cy="737235"/>
          </a:xfrm>
          <a:prstGeom prst="rect">
            <a:avLst/>
          </a:prstGeom>
        </p:spPr>
        <p:txBody>
          <a:bodyPr anchor="t" rtlCol="false" tIns="0" lIns="0" bIns="0" rIns="0">
            <a:spAutoFit/>
          </a:bodyPr>
          <a:lstStyle/>
          <a:p>
            <a:pPr algn="l">
              <a:lnSpc>
                <a:spcPts val="2940"/>
              </a:lnSpc>
            </a:pPr>
            <a:r>
              <a:rPr lang="en-US" sz="2100" b="true">
                <a:solidFill>
                  <a:srgbClr val="000000"/>
                </a:solidFill>
                <a:latin typeface="Garet Bold"/>
                <a:ea typeface="Garet Bold"/>
                <a:cs typeface="Garet Bold"/>
                <a:sym typeface="Garet Bold"/>
              </a:rPr>
              <a:t>Berhasil login dan mengakses dashboard sesuai peran</a:t>
            </a:r>
          </a:p>
        </p:txBody>
      </p:sp>
      <p:sp>
        <p:nvSpPr>
          <p:cNvPr name="TextBox 14" id="14"/>
          <p:cNvSpPr txBox="true"/>
          <p:nvPr/>
        </p:nvSpPr>
        <p:spPr>
          <a:xfrm rot="0">
            <a:off x="12050200" y="5915485"/>
            <a:ext cx="4757863" cy="737235"/>
          </a:xfrm>
          <a:prstGeom prst="rect">
            <a:avLst/>
          </a:prstGeom>
        </p:spPr>
        <p:txBody>
          <a:bodyPr anchor="t" rtlCol="false" tIns="0" lIns="0" bIns="0" rIns="0">
            <a:spAutoFit/>
          </a:bodyPr>
          <a:lstStyle/>
          <a:p>
            <a:pPr algn="l">
              <a:lnSpc>
                <a:spcPts val="2940"/>
              </a:lnSpc>
            </a:pPr>
            <a:r>
              <a:rPr lang="en-US" sz="2100" b="true">
                <a:solidFill>
                  <a:srgbClr val="000000"/>
                </a:solidFill>
                <a:latin typeface="Garet Bold"/>
                <a:ea typeface="Garet Bold"/>
                <a:cs typeface="Garet Bold"/>
                <a:sym typeface="Garet Bold"/>
              </a:rPr>
              <a:t>Transaksi tercatat, stok buku diperbarui otomatis</a:t>
            </a:r>
          </a:p>
        </p:txBody>
      </p:sp>
      <p:sp>
        <p:nvSpPr>
          <p:cNvPr name="TextBox 15" id="15"/>
          <p:cNvSpPr txBox="true"/>
          <p:nvPr/>
        </p:nvSpPr>
        <p:spPr>
          <a:xfrm rot="0">
            <a:off x="12050200" y="7414720"/>
            <a:ext cx="4757863" cy="737235"/>
          </a:xfrm>
          <a:prstGeom prst="rect">
            <a:avLst/>
          </a:prstGeom>
        </p:spPr>
        <p:txBody>
          <a:bodyPr anchor="t" rtlCol="false" tIns="0" lIns="0" bIns="0" rIns="0">
            <a:spAutoFit/>
          </a:bodyPr>
          <a:lstStyle/>
          <a:p>
            <a:pPr algn="l">
              <a:lnSpc>
                <a:spcPts val="2940"/>
              </a:lnSpc>
            </a:pPr>
            <a:r>
              <a:rPr lang="en-US" sz="2100" b="true">
                <a:solidFill>
                  <a:srgbClr val="000000"/>
                </a:solidFill>
                <a:latin typeface="Garet Bold"/>
                <a:ea typeface="Garet Bold"/>
                <a:cs typeface="Garet Bold"/>
                <a:sym typeface="Garet Bold"/>
              </a:rPr>
              <a:t>Buku berhasil di kembalikan, stok buku diperbarui otomatis</a:t>
            </a:r>
          </a:p>
        </p:txBody>
      </p:sp>
      <p:sp>
        <p:nvSpPr>
          <p:cNvPr name="TextBox 16" id="16"/>
          <p:cNvSpPr txBox="true"/>
          <p:nvPr/>
        </p:nvSpPr>
        <p:spPr>
          <a:xfrm rot="0">
            <a:off x="12050200" y="8856345"/>
            <a:ext cx="4757863" cy="737235"/>
          </a:xfrm>
          <a:prstGeom prst="rect">
            <a:avLst/>
          </a:prstGeom>
        </p:spPr>
        <p:txBody>
          <a:bodyPr anchor="t" rtlCol="false" tIns="0" lIns="0" bIns="0" rIns="0">
            <a:spAutoFit/>
          </a:bodyPr>
          <a:lstStyle/>
          <a:p>
            <a:pPr algn="l">
              <a:lnSpc>
                <a:spcPts val="2940"/>
              </a:lnSpc>
            </a:pPr>
            <a:r>
              <a:rPr lang="en-US" sz="2100" b="true">
                <a:solidFill>
                  <a:srgbClr val="000000"/>
                </a:solidFill>
                <a:latin typeface="Garet Bold"/>
                <a:ea typeface="Garet Bold"/>
                <a:cs typeface="Garet Bold"/>
                <a:sym typeface="Garet Bold"/>
              </a:rPr>
              <a:t>Kode verifikasi terkirim dan password berhasil di-reset</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770594" cy="10287000"/>
            <a:chOff x="0" y="0"/>
            <a:chExt cx="1783202" cy="2709333"/>
          </a:xfrm>
        </p:grpSpPr>
        <p:sp>
          <p:nvSpPr>
            <p:cNvPr name="Freeform 3" id="3"/>
            <p:cNvSpPr/>
            <p:nvPr/>
          </p:nvSpPr>
          <p:spPr>
            <a:xfrm flipH="false" flipV="false" rot="0">
              <a:off x="0" y="0"/>
              <a:ext cx="1783202" cy="2709333"/>
            </a:xfrm>
            <a:custGeom>
              <a:avLst/>
              <a:gdLst/>
              <a:ahLst/>
              <a:cxnLst/>
              <a:rect r="r" b="b" t="t" l="l"/>
              <a:pathLst>
                <a:path h="2709333" w="1783202">
                  <a:moveTo>
                    <a:pt x="0" y="0"/>
                  </a:moveTo>
                  <a:lnTo>
                    <a:pt x="1783202" y="0"/>
                  </a:lnTo>
                  <a:lnTo>
                    <a:pt x="1783202" y="2709333"/>
                  </a:lnTo>
                  <a:lnTo>
                    <a:pt x="0" y="2709333"/>
                  </a:lnTo>
                  <a:close/>
                </a:path>
              </a:pathLst>
            </a:custGeom>
            <a:solidFill>
              <a:srgbClr val="0345E4"/>
            </a:solidFill>
          </p:spPr>
        </p:sp>
        <p:sp>
          <p:nvSpPr>
            <p:cNvPr name="TextBox 4" id="4"/>
            <p:cNvSpPr txBox="true"/>
            <p:nvPr/>
          </p:nvSpPr>
          <p:spPr>
            <a:xfrm>
              <a:off x="0" y="-38100"/>
              <a:ext cx="1783202"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420845" y="3533169"/>
            <a:ext cx="1310100" cy="0"/>
          </a:xfrm>
          <a:prstGeom prst="line">
            <a:avLst/>
          </a:prstGeom>
          <a:ln cap="flat" w="95250">
            <a:solidFill>
              <a:srgbClr val="FFFFFF"/>
            </a:solidFill>
            <a:prstDash val="solid"/>
            <a:headEnd type="none" len="sm" w="sm"/>
            <a:tailEnd type="none" len="sm" w="sm"/>
          </a:ln>
        </p:spPr>
      </p:sp>
      <p:sp>
        <p:nvSpPr>
          <p:cNvPr name="Freeform 6" id="6"/>
          <p:cNvSpPr/>
          <p:nvPr/>
        </p:nvSpPr>
        <p:spPr>
          <a:xfrm flipH="false" flipV="false" rot="0">
            <a:off x="16673007" y="839945"/>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20845" y="725645"/>
            <a:ext cx="5446973" cy="1989039"/>
          </a:xfrm>
          <a:prstGeom prst="rect">
            <a:avLst/>
          </a:prstGeom>
        </p:spPr>
        <p:txBody>
          <a:bodyPr anchor="t" rtlCol="false" tIns="0" lIns="0" bIns="0" rIns="0">
            <a:spAutoFit/>
          </a:bodyPr>
          <a:lstStyle/>
          <a:p>
            <a:pPr algn="l">
              <a:lnSpc>
                <a:spcPts val="8655"/>
              </a:lnSpc>
            </a:pPr>
            <a:r>
              <a:rPr lang="en-US" b="true" sz="6182" spc="123">
                <a:solidFill>
                  <a:srgbClr val="FFFFFF"/>
                </a:solidFill>
                <a:latin typeface="Garet Bold"/>
                <a:ea typeface="Garet Bold"/>
                <a:cs typeface="Garet Bold"/>
                <a:sym typeface="Garet Bold"/>
              </a:rPr>
              <a:t>FUTURE</a:t>
            </a:r>
          </a:p>
          <a:p>
            <a:pPr algn="l">
              <a:lnSpc>
                <a:spcPts val="7279"/>
              </a:lnSpc>
            </a:pPr>
            <a:r>
              <a:rPr lang="en-US" b="true" sz="5199" spc="103">
                <a:solidFill>
                  <a:srgbClr val="FFFFFF"/>
                </a:solidFill>
                <a:latin typeface="Garet Bold"/>
                <a:ea typeface="Garet Bold"/>
                <a:cs typeface="Garet Bold"/>
                <a:sym typeface="Garet Bold"/>
              </a:rPr>
              <a:t>ENHANCEMENT</a:t>
            </a:r>
          </a:p>
        </p:txBody>
      </p:sp>
      <p:grpSp>
        <p:nvGrpSpPr>
          <p:cNvPr name="Group 8" id="8"/>
          <p:cNvGrpSpPr/>
          <p:nvPr/>
        </p:nvGrpSpPr>
        <p:grpSpPr>
          <a:xfrm rot="0">
            <a:off x="15740861" y="6749958"/>
            <a:ext cx="4596322" cy="45963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0" cap="sq">
              <a:solidFill>
                <a:srgbClr val="F6F6F6"/>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554041" y="2631409"/>
            <a:ext cx="805978" cy="80597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01</a:t>
              </a:r>
            </a:p>
          </p:txBody>
        </p:sp>
      </p:grpSp>
      <p:sp>
        <p:nvSpPr>
          <p:cNvPr name="TextBox 14" id="14"/>
          <p:cNvSpPr txBox="true"/>
          <p:nvPr/>
        </p:nvSpPr>
        <p:spPr>
          <a:xfrm rot="0">
            <a:off x="8814656" y="2583784"/>
            <a:ext cx="8743510" cy="1435065"/>
          </a:xfrm>
          <a:prstGeom prst="rect">
            <a:avLst/>
          </a:prstGeom>
        </p:spPr>
        <p:txBody>
          <a:bodyPr anchor="t" rtlCol="false" tIns="0" lIns="0" bIns="0" rIns="0">
            <a:spAutoFit/>
          </a:bodyPr>
          <a:lstStyle/>
          <a:p>
            <a:pPr algn="l">
              <a:lnSpc>
                <a:spcPts val="3851"/>
              </a:lnSpc>
            </a:pPr>
            <a:r>
              <a:rPr lang="en-US" sz="2751" b="true">
                <a:solidFill>
                  <a:srgbClr val="000000"/>
                </a:solidFill>
                <a:latin typeface="Garet Bold"/>
                <a:ea typeface="Garet Bold"/>
                <a:cs typeface="Garet Bold"/>
                <a:sym typeface="Garet Bold"/>
              </a:rPr>
              <a:t>Fitur histori transaksi anggota dan peran hak akses lanjutan.</a:t>
            </a:r>
          </a:p>
          <a:p>
            <a:pPr algn="l">
              <a:lnSpc>
                <a:spcPts val="3851"/>
              </a:lnSpc>
            </a:pPr>
          </a:p>
        </p:txBody>
      </p:sp>
      <p:grpSp>
        <p:nvGrpSpPr>
          <p:cNvPr name="Group 15" id="15"/>
          <p:cNvGrpSpPr/>
          <p:nvPr/>
        </p:nvGrpSpPr>
        <p:grpSpPr>
          <a:xfrm rot="0">
            <a:off x="7554041" y="4580002"/>
            <a:ext cx="805978" cy="80597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17" id="17"/>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02</a:t>
              </a:r>
            </a:p>
          </p:txBody>
        </p:sp>
      </p:grpSp>
      <p:sp>
        <p:nvSpPr>
          <p:cNvPr name="TextBox 18" id="18"/>
          <p:cNvSpPr txBox="true"/>
          <p:nvPr/>
        </p:nvSpPr>
        <p:spPr>
          <a:xfrm rot="0">
            <a:off x="8814656" y="4568527"/>
            <a:ext cx="7965924" cy="1435065"/>
          </a:xfrm>
          <a:prstGeom prst="rect">
            <a:avLst/>
          </a:prstGeom>
        </p:spPr>
        <p:txBody>
          <a:bodyPr anchor="t" rtlCol="false" tIns="0" lIns="0" bIns="0" rIns="0">
            <a:spAutoFit/>
          </a:bodyPr>
          <a:lstStyle/>
          <a:p>
            <a:pPr algn="l">
              <a:lnSpc>
                <a:spcPts val="3851"/>
              </a:lnSpc>
            </a:pPr>
            <a:r>
              <a:rPr lang="en-US" sz="2751" b="true">
                <a:solidFill>
                  <a:srgbClr val="000000"/>
                </a:solidFill>
                <a:latin typeface="Garet Bold"/>
                <a:ea typeface="Garet Bold"/>
                <a:cs typeface="Garet Bold"/>
                <a:sym typeface="Garet Bold"/>
              </a:rPr>
              <a:t>Notifikasi email otomatis untuk pengingat pengembalian.</a:t>
            </a:r>
          </a:p>
          <a:p>
            <a:pPr algn="l">
              <a:lnSpc>
                <a:spcPts val="3851"/>
              </a:lnSpc>
            </a:pPr>
          </a:p>
        </p:txBody>
      </p:sp>
      <p:grpSp>
        <p:nvGrpSpPr>
          <p:cNvPr name="Group 19" id="19"/>
          <p:cNvGrpSpPr/>
          <p:nvPr/>
        </p:nvGrpSpPr>
        <p:grpSpPr>
          <a:xfrm rot="0">
            <a:off x="7554041" y="6641204"/>
            <a:ext cx="805978" cy="80597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21" id="21"/>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03</a:t>
              </a:r>
            </a:p>
          </p:txBody>
        </p:sp>
      </p:grpSp>
      <p:sp>
        <p:nvSpPr>
          <p:cNvPr name="TextBox 22" id="22"/>
          <p:cNvSpPr txBox="true"/>
          <p:nvPr/>
        </p:nvSpPr>
        <p:spPr>
          <a:xfrm rot="0">
            <a:off x="8805023" y="6754893"/>
            <a:ext cx="8753143" cy="949290"/>
          </a:xfrm>
          <a:prstGeom prst="rect">
            <a:avLst/>
          </a:prstGeom>
        </p:spPr>
        <p:txBody>
          <a:bodyPr anchor="t" rtlCol="false" tIns="0" lIns="0" bIns="0" rIns="0">
            <a:spAutoFit/>
          </a:bodyPr>
          <a:lstStyle/>
          <a:p>
            <a:pPr algn="l">
              <a:lnSpc>
                <a:spcPts val="3851"/>
              </a:lnSpc>
            </a:pPr>
            <a:r>
              <a:rPr lang="en-US" sz="2751" b="true">
                <a:solidFill>
                  <a:srgbClr val="000000"/>
                </a:solidFill>
                <a:latin typeface="Garet Bold"/>
                <a:ea typeface="Garet Bold"/>
                <a:cs typeface="Garet Bold"/>
                <a:sym typeface="Garet Bold"/>
              </a:rPr>
              <a:t>Dashboard laporan statistik bulanan.</a:t>
            </a:r>
          </a:p>
          <a:p>
            <a:pPr algn="l">
              <a:lnSpc>
                <a:spcPts val="3851"/>
              </a:lnSpc>
            </a:pPr>
          </a:p>
        </p:txBody>
      </p:sp>
      <p:grpSp>
        <p:nvGrpSpPr>
          <p:cNvPr name="Group 23" id="23"/>
          <p:cNvGrpSpPr/>
          <p:nvPr/>
        </p:nvGrpSpPr>
        <p:grpSpPr>
          <a:xfrm rot="5400000">
            <a:off x="5324660" y="9048119"/>
            <a:ext cx="596043" cy="596043"/>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7554041" y="8452322"/>
            <a:ext cx="805978" cy="80597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28" id="28"/>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04</a:t>
              </a:r>
            </a:p>
          </p:txBody>
        </p:sp>
      </p:grpSp>
      <p:sp>
        <p:nvSpPr>
          <p:cNvPr name="TextBox 29" id="29"/>
          <p:cNvSpPr txBox="true"/>
          <p:nvPr/>
        </p:nvSpPr>
        <p:spPr>
          <a:xfrm rot="0">
            <a:off x="8663587" y="8553228"/>
            <a:ext cx="8753143" cy="949290"/>
          </a:xfrm>
          <a:prstGeom prst="rect">
            <a:avLst/>
          </a:prstGeom>
        </p:spPr>
        <p:txBody>
          <a:bodyPr anchor="t" rtlCol="false" tIns="0" lIns="0" bIns="0" rIns="0">
            <a:spAutoFit/>
          </a:bodyPr>
          <a:lstStyle/>
          <a:p>
            <a:pPr algn="l">
              <a:lnSpc>
                <a:spcPts val="3851"/>
              </a:lnSpc>
            </a:pPr>
            <a:r>
              <a:rPr lang="en-US" sz="2751" b="true">
                <a:solidFill>
                  <a:srgbClr val="000000"/>
                </a:solidFill>
                <a:latin typeface="Garet Bold"/>
                <a:ea typeface="Garet Bold"/>
                <a:cs typeface="Garet Bold"/>
                <a:sym typeface="Garet Bold"/>
              </a:rPr>
              <a:t>Pencarian dan filter buku lanjutan.</a:t>
            </a:r>
          </a:p>
          <a:p>
            <a:pPr algn="l">
              <a:lnSpc>
                <a:spcPts val="3851"/>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842469" y="0"/>
            <a:ext cx="5416831" cy="12022429"/>
            <a:chOff x="0" y="0"/>
            <a:chExt cx="2858770" cy="6344920"/>
          </a:xfrm>
        </p:grpSpPr>
        <p:sp>
          <p:nvSpPr>
            <p:cNvPr name="Freeform 3" id="3"/>
            <p:cNvSpPr/>
            <p:nvPr/>
          </p:nvSpPr>
          <p:spPr>
            <a:xfrm flipH="false" flipV="false" rot="0">
              <a:off x="0" y="0"/>
              <a:ext cx="2858770" cy="6344920"/>
            </a:xfrm>
            <a:custGeom>
              <a:avLst/>
              <a:gdLst/>
              <a:ahLst/>
              <a:cxnLst/>
              <a:rect r="r" b="b" t="t" l="l"/>
              <a:pathLst>
                <a:path h="6344920" w="285877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a:blip r:embed="rId2"/>
              <a:stretch>
                <a:fillRect l="-33128" t="0" r="-33128" b="0"/>
              </a:stretch>
            </a:blipFill>
          </p:spPr>
        </p:sp>
      </p:grpSp>
      <p:grpSp>
        <p:nvGrpSpPr>
          <p:cNvPr name="Group 4" id="4"/>
          <p:cNvGrpSpPr/>
          <p:nvPr/>
        </p:nvGrpSpPr>
        <p:grpSpPr>
          <a:xfrm rot="0">
            <a:off x="17259300" y="7109187"/>
            <a:ext cx="1028700" cy="3177813"/>
            <a:chOff x="0" y="0"/>
            <a:chExt cx="812800" cy="2510865"/>
          </a:xfrm>
        </p:grpSpPr>
        <p:sp>
          <p:nvSpPr>
            <p:cNvPr name="Freeform 5" id="5"/>
            <p:cNvSpPr/>
            <p:nvPr/>
          </p:nvSpPr>
          <p:spPr>
            <a:xfrm flipH="false" flipV="false" rot="0">
              <a:off x="0" y="0"/>
              <a:ext cx="812800" cy="2510865"/>
            </a:xfrm>
            <a:custGeom>
              <a:avLst/>
              <a:gdLst/>
              <a:ahLst/>
              <a:cxnLst/>
              <a:rect r="r" b="b" t="t" l="l"/>
              <a:pathLst>
                <a:path h="2510865" w="812800">
                  <a:moveTo>
                    <a:pt x="0" y="0"/>
                  </a:moveTo>
                  <a:lnTo>
                    <a:pt x="812800" y="0"/>
                  </a:lnTo>
                  <a:lnTo>
                    <a:pt x="812800" y="2510865"/>
                  </a:lnTo>
                  <a:lnTo>
                    <a:pt x="0" y="2510865"/>
                  </a:lnTo>
                  <a:close/>
                </a:path>
              </a:pathLst>
            </a:custGeom>
            <a:solidFill>
              <a:srgbClr val="0345E4"/>
            </a:solidFill>
          </p:spPr>
        </p:sp>
        <p:sp>
          <p:nvSpPr>
            <p:cNvPr name="TextBox 6" id="6"/>
            <p:cNvSpPr txBox="true"/>
            <p:nvPr/>
          </p:nvSpPr>
          <p:spPr>
            <a:xfrm>
              <a:off x="0" y="-38100"/>
              <a:ext cx="812800" cy="254896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7109187"/>
            <a:ext cx="11842469" cy="3177813"/>
            <a:chOff x="0" y="0"/>
            <a:chExt cx="9357013" cy="2510865"/>
          </a:xfrm>
        </p:grpSpPr>
        <p:sp>
          <p:nvSpPr>
            <p:cNvPr name="Freeform 8" id="8"/>
            <p:cNvSpPr/>
            <p:nvPr/>
          </p:nvSpPr>
          <p:spPr>
            <a:xfrm flipH="false" flipV="false" rot="0">
              <a:off x="0" y="0"/>
              <a:ext cx="9357013" cy="2510865"/>
            </a:xfrm>
            <a:custGeom>
              <a:avLst/>
              <a:gdLst/>
              <a:ahLst/>
              <a:cxnLst/>
              <a:rect r="r" b="b" t="t" l="l"/>
              <a:pathLst>
                <a:path h="2510865" w="9357013">
                  <a:moveTo>
                    <a:pt x="0" y="0"/>
                  </a:moveTo>
                  <a:lnTo>
                    <a:pt x="9357013" y="0"/>
                  </a:lnTo>
                  <a:lnTo>
                    <a:pt x="9357013" y="2510865"/>
                  </a:lnTo>
                  <a:lnTo>
                    <a:pt x="0" y="2510865"/>
                  </a:lnTo>
                  <a:close/>
                </a:path>
              </a:pathLst>
            </a:custGeom>
            <a:solidFill>
              <a:srgbClr val="F6F6F6"/>
            </a:solidFill>
          </p:spPr>
        </p:sp>
        <p:sp>
          <p:nvSpPr>
            <p:cNvPr name="TextBox 9" id="9"/>
            <p:cNvSpPr txBox="true"/>
            <p:nvPr/>
          </p:nvSpPr>
          <p:spPr>
            <a:xfrm>
              <a:off x="0" y="-38100"/>
              <a:ext cx="9357013" cy="254896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7259300" y="0"/>
            <a:ext cx="1028700" cy="10287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345E4"/>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09914" y="0"/>
            <a:ext cx="1694792" cy="10287000"/>
            <a:chOff x="0" y="0"/>
            <a:chExt cx="446365" cy="2709333"/>
          </a:xfrm>
        </p:grpSpPr>
        <p:sp>
          <p:nvSpPr>
            <p:cNvPr name="Freeform 14" id="14"/>
            <p:cNvSpPr/>
            <p:nvPr/>
          </p:nvSpPr>
          <p:spPr>
            <a:xfrm flipH="false" flipV="false" rot="0">
              <a:off x="0" y="0"/>
              <a:ext cx="446365" cy="2709333"/>
            </a:xfrm>
            <a:custGeom>
              <a:avLst/>
              <a:gdLst/>
              <a:ahLst/>
              <a:cxnLst/>
              <a:rect r="r" b="b" t="t" l="l"/>
              <a:pathLst>
                <a:path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name="TextBox 15" id="15"/>
            <p:cNvSpPr txBox="true"/>
            <p:nvPr/>
          </p:nvSpPr>
          <p:spPr>
            <a:xfrm>
              <a:off x="0" y="-38100"/>
              <a:ext cx="446365" cy="2747433"/>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24423" y="786854"/>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1638963" y="6203173"/>
            <a:ext cx="8766566" cy="495300"/>
          </a:xfrm>
          <a:prstGeom prst="rect">
            <a:avLst/>
          </a:prstGeom>
        </p:spPr>
        <p:txBody>
          <a:bodyPr anchor="t" rtlCol="false" tIns="0" lIns="0" bIns="0" rIns="0">
            <a:spAutoFit/>
          </a:bodyPr>
          <a:lstStyle/>
          <a:p>
            <a:pPr algn="l">
              <a:lnSpc>
                <a:spcPts val="4199"/>
              </a:lnSpc>
            </a:pPr>
            <a:r>
              <a:rPr lang="en-US" sz="2999" spc="299">
                <a:solidFill>
                  <a:srgbClr val="000000"/>
                </a:solidFill>
                <a:latin typeface="Garet"/>
                <a:ea typeface="Garet"/>
                <a:cs typeface="Garet"/>
                <a:sym typeface="Garet"/>
              </a:rPr>
              <a:t>FOR YOUR ATTENTION</a:t>
            </a:r>
          </a:p>
        </p:txBody>
      </p:sp>
      <p:sp>
        <p:nvSpPr>
          <p:cNvPr name="TextBox 18" id="18"/>
          <p:cNvSpPr txBox="true"/>
          <p:nvPr/>
        </p:nvSpPr>
        <p:spPr>
          <a:xfrm rot="0">
            <a:off x="1523411" y="4487849"/>
            <a:ext cx="8795646" cy="1523365"/>
          </a:xfrm>
          <a:prstGeom prst="rect">
            <a:avLst/>
          </a:prstGeom>
        </p:spPr>
        <p:txBody>
          <a:bodyPr anchor="t" rtlCol="false" tIns="0" lIns="0" bIns="0" rIns="0">
            <a:spAutoFit/>
          </a:bodyPr>
          <a:lstStyle/>
          <a:p>
            <a:pPr algn="l">
              <a:lnSpc>
                <a:spcPts val="11960"/>
              </a:lnSpc>
            </a:pPr>
            <a:r>
              <a:rPr lang="en-US" sz="10400" b="true">
                <a:solidFill>
                  <a:srgbClr val="000000"/>
                </a:solidFill>
                <a:latin typeface="Garet Bold"/>
                <a:ea typeface="Garet Bold"/>
                <a:cs typeface="Garet Bold"/>
                <a:sym typeface="Garet Bold"/>
              </a:rPr>
              <a:t>THANK YOU</a:t>
            </a:r>
          </a:p>
        </p:txBody>
      </p:sp>
      <p:grpSp>
        <p:nvGrpSpPr>
          <p:cNvPr name="Group 19" id="19"/>
          <p:cNvGrpSpPr/>
          <p:nvPr/>
        </p:nvGrpSpPr>
        <p:grpSpPr>
          <a:xfrm rot="0">
            <a:off x="8484493" y="9014056"/>
            <a:ext cx="2545888" cy="254588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57766" y="7109187"/>
            <a:ext cx="11830234" cy="3177813"/>
            <a:chOff x="0" y="0"/>
            <a:chExt cx="9347345" cy="2510865"/>
          </a:xfrm>
        </p:grpSpPr>
        <p:sp>
          <p:nvSpPr>
            <p:cNvPr name="Freeform 3" id="3"/>
            <p:cNvSpPr/>
            <p:nvPr/>
          </p:nvSpPr>
          <p:spPr>
            <a:xfrm flipH="false" flipV="false" rot="0">
              <a:off x="0" y="0"/>
              <a:ext cx="9347345" cy="2510865"/>
            </a:xfrm>
            <a:custGeom>
              <a:avLst/>
              <a:gdLst/>
              <a:ahLst/>
              <a:cxnLst/>
              <a:rect r="r" b="b" t="t" l="l"/>
              <a:pathLst>
                <a:path h="2510865" w="9347345">
                  <a:moveTo>
                    <a:pt x="0" y="0"/>
                  </a:moveTo>
                  <a:lnTo>
                    <a:pt x="9347345" y="0"/>
                  </a:lnTo>
                  <a:lnTo>
                    <a:pt x="9347345" y="2510865"/>
                  </a:lnTo>
                  <a:lnTo>
                    <a:pt x="0" y="2510865"/>
                  </a:lnTo>
                  <a:close/>
                </a:path>
              </a:pathLst>
            </a:custGeom>
            <a:solidFill>
              <a:srgbClr val="F6F6F6"/>
            </a:solidFill>
          </p:spPr>
        </p:sp>
        <p:sp>
          <p:nvSpPr>
            <p:cNvPr name="TextBox 4" id="4"/>
            <p:cNvSpPr txBox="true"/>
            <p:nvPr/>
          </p:nvSpPr>
          <p:spPr>
            <a:xfrm>
              <a:off x="0" y="-38100"/>
              <a:ext cx="9347345" cy="254896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0"/>
            <a:ext cx="5429066" cy="10287000"/>
            <a:chOff x="0" y="0"/>
            <a:chExt cx="7238755" cy="13716000"/>
          </a:xfrm>
        </p:grpSpPr>
        <p:pic>
          <p:nvPicPr>
            <p:cNvPr name="Picture 6" id="6"/>
            <p:cNvPicPr>
              <a:picLocks noChangeAspect="true"/>
            </p:cNvPicPr>
            <p:nvPr/>
          </p:nvPicPr>
          <p:blipFill>
            <a:blip r:embed="rId2"/>
            <a:srcRect l="14816" t="0" r="14816" b="0"/>
            <a:stretch>
              <a:fillRect/>
            </a:stretch>
          </p:blipFill>
          <p:spPr>
            <a:xfrm flipH="false" flipV="false">
              <a:off x="0" y="0"/>
              <a:ext cx="7238755" cy="13716000"/>
            </a:xfrm>
            <a:prstGeom prst="rect">
              <a:avLst/>
            </a:prstGeom>
          </p:spPr>
        </p:pic>
      </p:grpSp>
      <p:grpSp>
        <p:nvGrpSpPr>
          <p:cNvPr name="Group 7" id="7"/>
          <p:cNvGrpSpPr/>
          <p:nvPr/>
        </p:nvGrpSpPr>
        <p:grpSpPr>
          <a:xfrm rot="0">
            <a:off x="17259300" y="0"/>
            <a:ext cx="1694792" cy="10287000"/>
            <a:chOff x="0" y="0"/>
            <a:chExt cx="446365" cy="2709333"/>
          </a:xfrm>
        </p:grpSpPr>
        <p:sp>
          <p:nvSpPr>
            <p:cNvPr name="Freeform 8" id="8"/>
            <p:cNvSpPr/>
            <p:nvPr/>
          </p:nvSpPr>
          <p:spPr>
            <a:xfrm flipH="false" flipV="false" rot="0">
              <a:off x="0" y="0"/>
              <a:ext cx="446365" cy="2709333"/>
            </a:xfrm>
            <a:custGeom>
              <a:avLst/>
              <a:gdLst/>
              <a:ahLst/>
              <a:cxnLst/>
              <a:rect r="r" b="b" t="t" l="l"/>
              <a:pathLst>
                <a:path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name="TextBox 9" id="9"/>
            <p:cNvSpPr txBox="true"/>
            <p:nvPr/>
          </p:nvSpPr>
          <p:spPr>
            <a:xfrm>
              <a:off x="0" y="-38100"/>
              <a:ext cx="446365" cy="274743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7109187"/>
            <a:ext cx="1028700" cy="3177813"/>
            <a:chOff x="0" y="0"/>
            <a:chExt cx="812800" cy="2510865"/>
          </a:xfrm>
        </p:grpSpPr>
        <p:sp>
          <p:nvSpPr>
            <p:cNvPr name="Freeform 11" id="11"/>
            <p:cNvSpPr/>
            <p:nvPr/>
          </p:nvSpPr>
          <p:spPr>
            <a:xfrm flipH="false" flipV="false" rot="0">
              <a:off x="0" y="0"/>
              <a:ext cx="812800" cy="2510865"/>
            </a:xfrm>
            <a:custGeom>
              <a:avLst/>
              <a:gdLst/>
              <a:ahLst/>
              <a:cxnLst/>
              <a:rect r="r" b="b" t="t" l="l"/>
              <a:pathLst>
                <a:path h="2510865" w="812800">
                  <a:moveTo>
                    <a:pt x="0" y="0"/>
                  </a:moveTo>
                  <a:lnTo>
                    <a:pt x="812800" y="0"/>
                  </a:lnTo>
                  <a:lnTo>
                    <a:pt x="812800" y="2510865"/>
                  </a:lnTo>
                  <a:lnTo>
                    <a:pt x="0" y="2510865"/>
                  </a:lnTo>
                  <a:close/>
                </a:path>
              </a:pathLst>
            </a:custGeom>
            <a:solidFill>
              <a:srgbClr val="0345E4"/>
            </a:solidFill>
          </p:spPr>
        </p:sp>
        <p:sp>
          <p:nvSpPr>
            <p:cNvPr name="TextBox 12" id="12"/>
            <p:cNvSpPr txBox="true"/>
            <p:nvPr/>
          </p:nvSpPr>
          <p:spPr>
            <a:xfrm>
              <a:off x="0" y="-38100"/>
              <a:ext cx="812800" cy="254896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0"/>
            <a:ext cx="1028700" cy="10287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345E4"/>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7297118" y="692526"/>
            <a:ext cx="7494647" cy="1155745"/>
          </a:xfrm>
          <a:prstGeom prst="rect">
            <a:avLst/>
          </a:prstGeom>
        </p:spPr>
        <p:txBody>
          <a:bodyPr anchor="t" rtlCol="false" tIns="0" lIns="0" bIns="0" rIns="0">
            <a:spAutoFit/>
          </a:bodyPr>
          <a:lstStyle/>
          <a:p>
            <a:pPr algn="l">
              <a:lnSpc>
                <a:spcPts val="9487"/>
              </a:lnSpc>
            </a:pPr>
            <a:r>
              <a:rPr lang="en-US" sz="6776" b="true">
                <a:solidFill>
                  <a:srgbClr val="000000"/>
                </a:solidFill>
                <a:latin typeface="Garet Bold"/>
                <a:ea typeface="Garet Bold"/>
                <a:cs typeface="Garet Bold"/>
                <a:sym typeface="Garet Bold"/>
              </a:rPr>
              <a:t>MEMBER</a:t>
            </a:r>
          </a:p>
        </p:txBody>
      </p:sp>
      <p:grpSp>
        <p:nvGrpSpPr>
          <p:cNvPr name="Group 17" id="17"/>
          <p:cNvGrpSpPr/>
          <p:nvPr/>
        </p:nvGrpSpPr>
        <p:grpSpPr>
          <a:xfrm rot="0">
            <a:off x="7297118" y="2384162"/>
            <a:ext cx="969409" cy="96940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19" id="19"/>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b="true" sz="3399">
                  <a:solidFill>
                    <a:srgbClr val="FFFFFF"/>
                  </a:solidFill>
                  <a:latin typeface="Garet Bold"/>
                  <a:ea typeface="Garet Bold"/>
                  <a:cs typeface="Garet Bold"/>
                  <a:sym typeface="Garet Bold"/>
                </a:rPr>
                <a:t>01</a:t>
              </a:r>
            </a:p>
          </p:txBody>
        </p:sp>
      </p:grpSp>
      <p:grpSp>
        <p:nvGrpSpPr>
          <p:cNvPr name="Group 20" id="20"/>
          <p:cNvGrpSpPr/>
          <p:nvPr/>
        </p:nvGrpSpPr>
        <p:grpSpPr>
          <a:xfrm rot="0">
            <a:off x="7297118" y="4193141"/>
            <a:ext cx="969409" cy="96940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22" id="22"/>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b="true" sz="3399">
                  <a:solidFill>
                    <a:srgbClr val="FFFFFF"/>
                  </a:solidFill>
                  <a:latin typeface="Garet Bold"/>
                  <a:ea typeface="Garet Bold"/>
                  <a:cs typeface="Garet Bold"/>
                  <a:sym typeface="Garet Bold"/>
                </a:rPr>
                <a:t>02</a:t>
              </a:r>
            </a:p>
          </p:txBody>
        </p:sp>
      </p:grpSp>
      <p:grpSp>
        <p:nvGrpSpPr>
          <p:cNvPr name="Group 23" id="23"/>
          <p:cNvGrpSpPr/>
          <p:nvPr/>
        </p:nvGrpSpPr>
        <p:grpSpPr>
          <a:xfrm rot="0">
            <a:off x="7297118" y="6080097"/>
            <a:ext cx="969409" cy="96940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25" id="25"/>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b="true" sz="3399">
                  <a:solidFill>
                    <a:srgbClr val="FFFFFF"/>
                  </a:solidFill>
                  <a:latin typeface="Garet Bold"/>
                  <a:ea typeface="Garet Bold"/>
                  <a:cs typeface="Garet Bold"/>
                  <a:sym typeface="Garet Bold"/>
                </a:rPr>
                <a:t>03</a:t>
              </a:r>
            </a:p>
          </p:txBody>
        </p:sp>
      </p:grpSp>
      <p:grpSp>
        <p:nvGrpSpPr>
          <p:cNvPr name="Group 26" id="26"/>
          <p:cNvGrpSpPr/>
          <p:nvPr/>
        </p:nvGrpSpPr>
        <p:grpSpPr>
          <a:xfrm rot="0">
            <a:off x="12919457" y="8414693"/>
            <a:ext cx="3744615" cy="374461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8485829" y="2414841"/>
            <a:ext cx="7351823" cy="931545"/>
          </a:xfrm>
          <a:prstGeom prst="rect">
            <a:avLst/>
          </a:prstGeom>
        </p:spPr>
        <p:txBody>
          <a:bodyPr anchor="t" rtlCol="false" tIns="0" lIns="0" bIns="0" rIns="0">
            <a:spAutoFit/>
          </a:bodyPr>
          <a:lstStyle/>
          <a:p>
            <a:pPr algn="l">
              <a:lnSpc>
                <a:spcPts val="3779"/>
              </a:lnSpc>
            </a:pPr>
            <a:r>
              <a:rPr lang="en-US" sz="2700">
                <a:solidFill>
                  <a:srgbClr val="000000"/>
                </a:solidFill>
                <a:latin typeface="Garet"/>
                <a:ea typeface="Garet"/>
                <a:cs typeface="Garet"/>
                <a:sym typeface="Garet"/>
              </a:rPr>
              <a:t>M. Sulaimam Rafiq as Lead Developer </a:t>
            </a:r>
          </a:p>
          <a:p>
            <a:pPr algn="l">
              <a:lnSpc>
                <a:spcPts val="3779"/>
              </a:lnSpc>
            </a:pPr>
            <a:r>
              <a:rPr lang="en-US" sz="2700">
                <a:solidFill>
                  <a:srgbClr val="000000"/>
                </a:solidFill>
                <a:latin typeface="Garet"/>
                <a:ea typeface="Garet"/>
                <a:cs typeface="Garet"/>
                <a:sym typeface="Garet"/>
              </a:rPr>
              <a:t>Student ID: 202410370110028</a:t>
            </a:r>
          </a:p>
        </p:txBody>
      </p:sp>
      <p:sp>
        <p:nvSpPr>
          <p:cNvPr name="TextBox 30" id="30"/>
          <p:cNvSpPr txBox="true"/>
          <p:nvPr/>
        </p:nvSpPr>
        <p:spPr>
          <a:xfrm rot="0">
            <a:off x="8485829" y="4245029"/>
            <a:ext cx="9184573" cy="931545"/>
          </a:xfrm>
          <a:prstGeom prst="rect">
            <a:avLst/>
          </a:prstGeom>
        </p:spPr>
        <p:txBody>
          <a:bodyPr anchor="t" rtlCol="false" tIns="0" lIns="0" bIns="0" rIns="0">
            <a:spAutoFit/>
          </a:bodyPr>
          <a:lstStyle/>
          <a:p>
            <a:pPr algn="l">
              <a:lnSpc>
                <a:spcPts val="3779"/>
              </a:lnSpc>
            </a:pPr>
            <a:r>
              <a:rPr lang="en-US" sz="2700">
                <a:solidFill>
                  <a:srgbClr val="000000"/>
                </a:solidFill>
                <a:latin typeface="Garet"/>
                <a:ea typeface="Garet"/>
                <a:cs typeface="Garet"/>
                <a:sym typeface="Garet"/>
              </a:rPr>
              <a:t>Tegar Tutu Empar P. as Back-End Developer</a:t>
            </a:r>
          </a:p>
          <a:p>
            <a:pPr algn="l">
              <a:lnSpc>
                <a:spcPts val="3779"/>
              </a:lnSpc>
            </a:pPr>
            <a:r>
              <a:rPr lang="en-US" sz="2700">
                <a:solidFill>
                  <a:srgbClr val="000000"/>
                </a:solidFill>
                <a:latin typeface="Garet"/>
                <a:ea typeface="Garet"/>
                <a:cs typeface="Garet"/>
                <a:sym typeface="Garet"/>
              </a:rPr>
              <a:t>Student ID: 202410370110008</a:t>
            </a:r>
          </a:p>
        </p:txBody>
      </p:sp>
      <p:sp>
        <p:nvSpPr>
          <p:cNvPr name="TextBox 31" id="31"/>
          <p:cNvSpPr txBox="true"/>
          <p:nvPr/>
        </p:nvSpPr>
        <p:spPr>
          <a:xfrm rot="0">
            <a:off x="8485829" y="6075217"/>
            <a:ext cx="7782268" cy="931545"/>
          </a:xfrm>
          <a:prstGeom prst="rect">
            <a:avLst/>
          </a:prstGeom>
        </p:spPr>
        <p:txBody>
          <a:bodyPr anchor="t" rtlCol="false" tIns="0" lIns="0" bIns="0" rIns="0">
            <a:spAutoFit/>
          </a:bodyPr>
          <a:lstStyle/>
          <a:p>
            <a:pPr algn="l">
              <a:lnSpc>
                <a:spcPts val="3779"/>
              </a:lnSpc>
            </a:pPr>
            <a:r>
              <a:rPr lang="en-US" sz="2700">
                <a:solidFill>
                  <a:srgbClr val="000000"/>
                </a:solidFill>
                <a:latin typeface="Garet"/>
                <a:ea typeface="Garet"/>
                <a:cs typeface="Garet"/>
                <a:sym typeface="Garet"/>
              </a:rPr>
              <a:t>Jingga Maulidhina as Front-End Developer </a:t>
            </a:r>
          </a:p>
          <a:p>
            <a:pPr algn="l">
              <a:lnSpc>
                <a:spcPts val="3779"/>
              </a:lnSpc>
            </a:pPr>
            <a:r>
              <a:rPr lang="en-US" sz="2700">
                <a:solidFill>
                  <a:srgbClr val="000000"/>
                </a:solidFill>
                <a:latin typeface="Garet"/>
                <a:ea typeface="Garet"/>
                <a:cs typeface="Garet"/>
                <a:sym typeface="Garet"/>
              </a:rPr>
              <a:t>Student ID: 202410370110045</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888" r="0" b="-8888"/>
            </a:stretch>
          </a:blipFill>
        </p:spPr>
      </p:sp>
      <p:sp>
        <p:nvSpPr>
          <p:cNvPr name="TextBox 3" id="3"/>
          <p:cNvSpPr txBox="true"/>
          <p:nvPr/>
        </p:nvSpPr>
        <p:spPr>
          <a:xfrm rot="0">
            <a:off x="3105874" y="798415"/>
            <a:ext cx="12756192" cy="2903220"/>
          </a:xfrm>
          <a:prstGeom prst="rect">
            <a:avLst/>
          </a:prstGeom>
        </p:spPr>
        <p:txBody>
          <a:bodyPr anchor="t" rtlCol="false" tIns="0" lIns="0" bIns="0" rIns="0">
            <a:spAutoFit/>
          </a:bodyPr>
          <a:lstStyle/>
          <a:p>
            <a:pPr algn="ctr">
              <a:lnSpc>
                <a:spcPts val="11040"/>
              </a:lnSpc>
            </a:pPr>
            <a:r>
              <a:rPr lang="en-US" b="true" sz="12000">
                <a:solidFill>
                  <a:srgbClr val="FFFFFF"/>
                </a:solidFill>
                <a:latin typeface="Garet Bold"/>
                <a:ea typeface="Garet Bold"/>
                <a:cs typeface="Garet Bold"/>
                <a:sym typeface="Garet Bold"/>
              </a:rPr>
              <a:t>LATAR BELAKANG </a:t>
            </a:r>
          </a:p>
        </p:txBody>
      </p:sp>
      <p:sp>
        <p:nvSpPr>
          <p:cNvPr name="TextBox 4" id="4"/>
          <p:cNvSpPr txBox="true"/>
          <p:nvPr/>
        </p:nvSpPr>
        <p:spPr>
          <a:xfrm rot="0">
            <a:off x="2953873" y="4787953"/>
            <a:ext cx="12908192" cy="4956175"/>
          </a:xfrm>
          <a:prstGeom prst="rect">
            <a:avLst/>
          </a:prstGeom>
        </p:spPr>
        <p:txBody>
          <a:bodyPr anchor="t" rtlCol="false" tIns="0" lIns="0" bIns="0" rIns="0">
            <a:spAutoFit/>
          </a:bodyPr>
          <a:lstStyle/>
          <a:p>
            <a:pPr algn="ctr">
              <a:lnSpc>
                <a:spcPts val="4999"/>
              </a:lnSpc>
            </a:pPr>
            <a:r>
              <a:rPr lang="en-US" sz="2499" b="true">
                <a:solidFill>
                  <a:srgbClr val="FFFFFF"/>
                </a:solidFill>
                <a:latin typeface="Montserrat Bold"/>
                <a:ea typeface="Montserrat Bold"/>
                <a:cs typeface="Montserrat Bold"/>
                <a:sym typeface="Montserrat Bold"/>
              </a:rPr>
              <a:t>Proyek ini dikembangkan untuk menerapkan konsep Pemrograman Berorientasi Objek (OOP) dalam membangun sistem perpustakaan berbasis desktop. Sistem dirancang dengan Java dan JavaFX menggunakan arsitektur Model-View-Controller (MVC), serta didukung database MySQL (Laragon) untuk pengelolaan data secara lebih terstruktur dan permanen. Dengan pendekatan ini, sistem mampu menangani proses peminjaman, pengembalian, dan manajemen data secara efisien dan interaktif.</a:t>
            </a:r>
          </a:p>
          <a:p>
            <a:pPr algn="ctr" marL="0" indent="0" lvl="0">
              <a:lnSpc>
                <a:spcPts val="4999"/>
              </a:lnSpc>
            </a:pPr>
          </a:p>
        </p:txBody>
      </p:sp>
      <p:sp>
        <p:nvSpPr>
          <p:cNvPr name="AutoShape 5" id="5"/>
          <p:cNvSpPr/>
          <p:nvPr/>
        </p:nvSpPr>
        <p:spPr>
          <a:xfrm>
            <a:off x="8828920" y="4173898"/>
            <a:ext cx="1310100" cy="0"/>
          </a:xfrm>
          <a:prstGeom prst="line">
            <a:avLst/>
          </a:prstGeom>
          <a:ln cap="flat" w="95250">
            <a:solidFill>
              <a:srgbClr val="FFFFFF"/>
            </a:solidFill>
            <a:prstDash val="solid"/>
            <a:headEnd type="none" len="sm" w="sm"/>
            <a:tailEnd type="none" len="sm" w="sm"/>
          </a:ln>
        </p:spPr>
      </p:sp>
      <p:grpSp>
        <p:nvGrpSpPr>
          <p:cNvPr name="Group 6" id="6"/>
          <p:cNvGrpSpPr/>
          <p:nvPr/>
        </p:nvGrpSpPr>
        <p:grpSpPr>
          <a:xfrm rot="0">
            <a:off x="15664971" y="-782737"/>
            <a:ext cx="3744615" cy="37446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55020" y="7356528"/>
            <a:ext cx="2350854" cy="235085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770594" cy="10287000"/>
            <a:chOff x="0" y="0"/>
            <a:chExt cx="1783202" cy="2709333"/>
          </a:xfrm>
        </p:grpSpPr>
        <p:sp>
          <p:nvSpPr>
            <p:cNvPr name="Freeform 3" id="3"/>
            <p:cNvSpPr/>
            <p:nvPr/>
          </p:nvSpPr>
          <p:spPr>
            <a:xfrm flipH="false" flipV="false" rot="0">
              <a:off x="0" y="0"/>
              <a:ext cx="1783202" cy="2709333"/>
            </a:xfrm>
            <a:custGeom>
              <a:avLst/>
              <a:gdLst/>
              <a:ahLst/>
              <a:cxnLst/>
              <a:rect r="r" b="b" t="t" l="l"/>
              <a:pathLst>
                <a:path h="2709333" w="1783202">
                  <a:moveTo>
                    <a:pt x="0" y="0"/>
                  </a:moveTo>
                  <a:lnTo>
                    <a:pt x="1783202" y="0"/>
                  </a:lnTo>
                  <a:lnTo>
                    <a:pt x="1783202" y="2709333"/>
                  </a:lnTo>
                  <a:lnTo>
                    <a:pt x="0" y="2709333"/>
                  </a:lnTo>
                  <a:close/>
                </a:path>
              </a:pathLst>
            </a:custGeom>
            <a:solidFill>
              <a:srgbClr val="0345E4"/>
            </a:solidFill>
          </p:spPr>
        </p:sp>
        <p:sp>
          <p:nvSpPr>
            <p:cNvPr name="TextBox 4" id="4"/>
            <p:cNvSpPr txBox="true"/>
            <p:nvPr/>
          </p:nvSpPr>
          <p:spPr>
            <a:xfrm>
              <a:off x="0" y="-38100"/>
              <a:ext cx="1783202"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420845" y="5765794"/>
            <a:ext cx="1310100" cy="0"/>
          </a:xfrm>
          <a:prstGeom prst="line">
            <a:avLst/>
          </a:prstGeom>
          <a:ln cap="flat" w="95250">
            <a:solidFill>
              <a:srgbClr val="FFFFFF"/>
            </a:solidFill>
            <a:prstDash val="solid"/>
            <a:headEnd type="none" len="sm" w="sm"/>
            <a:tailEnd type="none" len="sm" w="sm"/>
          </a:ln>
        </p:spPr>
      </p:sp>
      <p:sp>
        <p:nvSpPr>
          <p:cNvPr name="Freeform 6" id="6"/>
          <p:cNvSpPr/>
          <p:nvPr/>
        </p:nvSpPr>
        <p:spPr>
          <a:xfrm flipH="false" flipV="false" rot="0">
            <a:off x="16673007" y="735666"/>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20845" y="725645"/>
            <a:ext cx="5446973" cy="4338765"/>
          </a:xfrm>
          <a:prstGeom prst="rect">
            <a:avLst/>
          </a:prstGeom>
        </p:spPr>
        <p:txBody>
          <a:bodyPr anchor="t" rtlCol="false" tIns="0" lIns="0" bIns="0" rIns="0">
            <a:spAutoFit/>
          </a:bodyPr>
          <a:lstStyle/>
          <a:p>
            <a:pPr algn="l">
              <a:lnSpc>
                <a:spcPts val="8655"/>
              </a:lnSpc>
            </a:pPr>
            <a:r>
              <a:rPr lang="en-US" b="true" sz="6182" spc="123">
                <a:solidFill>
                  <a:srgbClr val="FFFFFF"/>
                </a:solidFill>
                <a:latin typeface="Garet Bold"/>
                <a:ea typeface="Garet Bold"/>
                <a:cs typeface="Garet Bold"/>
                <a:sym typeface="Garet Bold"/>
              </a:rPr>
              <a:t>TUJUAN PEMBUATAN LIBRARY SYSTEM</a:t>
            </a:r>
          </a:p>
        </p:txBody>
      </p:sp>
      <p:grpSp>
        <p:nvGrpSpPr>
          <p:cNvPr name="Group 8" id="8"/>
          <p:cNvGrpSpPr/>
          <p:nvPr/>
        </p:nvGrpSpPr>
        <p:grpSpPr>
          <a:xfrm rot="0">
            <a:off x="15740861" y="6749958"/>
            <a:ext cx="4596322" cy="45963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0" cap="sq">
              <a:solidFill>
                <a:srgbClr val="F6F6F6"/>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554041" y="2631409"/>
            <a:ext cx="10004125" cy="5868745"/>
            <a:chOff x="0" y="0"/>
            <a:chExt cx="13338833" cy="7824993"/>
          </a:xfrm>
        </p:grpSpPr>
        <p:grpSp>
          <p:nvGrpSpPr>
            <p:cNvPr name="Group 12" id="12"/>
            <p:cNvGrpSpPr/>
            <p:nvPr/>
          </p:nvGrpSpPr>
          <p:grpSpPr>
            <a:xfrm rot="0">
              <a:off x="0" y="0"/>
              <a:ext cx="1074637" cy="107463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660"/>
                  </a:lnSpc>
                </a:pPr>
                <a:r>
                  <a:rPr lang="en-US" b="true" sz="1900">
                    <a:solidFill>
                      <a:srgbClr val="FFFFFF"/>
                    </a:solidFill>
                    <a:latin typeface="Garet Bold"/>
                    <a:ea typeface="Garet Bold"/>
                    <a:cs typeface="Garet Bold"/>
                    <a:sym typeface="Garet Bold"/>
                  </a:rPr>
                  <a:t>01</a:t>
                </a:r>
              </a:p>
            </p:txBody>
          </p:sp>
        </p:grpSp>
        <p:sp>
          <p:nvSpPr>
            <p:cNvPr name="TextBox 15" id="15"/>
            <p:cNvSpPr txBox="true"/>
            <p:nvPr/>
          </p:nvSpPr>
          <p:spPr>
            <a:xfrm rot="0">
              <a:off x="1680820" y="-47625"/>
              <a:ext cx="11658014" cy="1883280"/>
            </a:xfrm>
            <a:prstGeom prst="rect">
              <a:avLst/>
            </a:prstGeom>
          </p:spPr>
          <p:txBody>
            <a:bodyPr anchor="t" rtlCol="false" tIns="0" lIns="0" bIns="0" rIns="0">
              <a:spAutoFit/>
            </a:bodyPr>
            <a:lstStyle/>
            <a:p>
              <a:pPr algn="l">
                <a:lnSpc>
                  <a:spcPts val="3851"/>
                </a:lnSpc>
              </a:pPr>
              <a:r>
                <a:rPr lang="en-US" sz="2751" b="true">
                  <a:solidFill>
                    <a:srgbClr val="000000"/>
                  </a:solidFill>
                  <a:latin typeface="Garet Bold"/>
                  <a:ea typeface="Garet Bold"/>
                  <a:cs typeface="Garet Bold"/>
                  <a:sym typeface="Garet Bold"/>
                </a:rPr>
                <a:t>Menerapkan konsep OOP dalam pengembangan aplikasi desktop berbasis Java.</a:t>
              </a:r>
            </a:p>
            <a:p>
              <a:pPr algn="l">
                <a:lnSpc>
                  <a:spcPts val="3851"/>
                </a:lnSpc>
              </a:pPr>
            </a:p>
          </p:txBody>
        </p:sp>
        <p:grpSp>
          <p:nvGrpSpPr>
            <p:cNvPr name="Group 16" id="16"/>
            <p:cNvGrpSpPr/>
            <p:nvPr/>
          </p:nvGrpSpPr>
          <p:grpSpPr>
            <a:xfrm rot="0">
              <a:off x="0" y="2598123"/>
              <a:ext cx="1074637" cy="107463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660"/>
                  </a:lnSpc>
                </a:pPr>
                <a:r>
                  <a:rPr lang="en-US" b="true" sz="1900">
                    <a:solidFill>
                      <a:srgbClr val="FFFFFF"/>
                    </a:solidFill>
                    <a:latin typeface="Garet Bold"/>
                    <a:ea typeface="Garet Bold"/>
                    <a:cs typeface="Garet Bold"/>
                    <a:sym typeface="Garet Bold"/>
                  </a:rPr>
                  <a:t>02</a:t>
                </a:r>
              </a:p>
            </p:txBody>
          </p:sp>
        </p:grpSp>
        <p:sp>
          <p:nvSpPr>
            <p:cNvPr name="TextBox 19" id="19"/>
            <p:cNvSpPr txBox="true"/>
            <p:nvPr/>
          </p:nvSpPr>
          <p:spPr>
            <a:xfrm rot="0">
              <a:off x="1680820" y="2598699"/>
              <a:ext cx="10621232" cy="2526225"/>
            </a:xfrm>
            <a:prstGeom prst="rect">
              <a:avLst/>
            </a:prstGeom>
          </p:spPr>
          <p:txBody>
            <a:bodyPr anchor="t" rtlCol="false" tIns="0" lIns="0" bIns="0" rIns="0">
              <a:spAutoFit/>
            </a:bodyPr>
            <a:lstStyle/>
            <a:p>
              <a:pPr algn="l">
                <a:lnSpc>
                  <a:spcPts val="3851"/>
                </a:lnSpc>
              </a:pPr>
              <a:r>
                <a:rPr lang="en-US" sz="2751" b="true">
                  <a:solidFill>
                    <a:srgbClr val="000000"/>
                  </a:solidFill>
                  <a:latin typeface="Garet Bold"/>
                  <a:ea typeface="Garet Bold"/>
                  <a:cs typeface="Garet Bold"/>
                  <a:sym typeface="Garet Bold"/>
                </a:rPr>
                <a:t>Membangun sistem perpustakaan dengan antarmuka grafis interaktif menggunakan JavaFX dan FXML.</a:t>
              </a:r>
            </a:p>
            <a:p>
              <a:pPr algn="l">
                <a:lnSpc>
                  <a:spcPts val="3851"/>
                </a:lnSpc>
              </a:pPr>
            </a:p>
          </p:txBody>
        </p:sp>
        <p:grpSp>
          <p:nvGrpSpPr>
            <p:cNvPr name="Group 20" id="20"/>
            <p:cNvGrpSpPr/>
            <p:nvPr/>
          </p:nvGrpSpPr>
          <p:grpSpPr>
            <a:xfrm rot="0">
              <a:off x="0" y="5346393"/>
              <a:ext cx="1074637" cy="107463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2660"/>
                  </a:lnSpc>
                </a:pPr>
                <a:r>
                  <a:rPr lang="en-US" b="true" sz="1900">
                    <a:solidFill>
                      <a:srgbClr val="FFFFFF"/>
                    </a:solidFill>
                    <a:latin typeface="Garet Bold"/>
                    <a:ea typeface="Garet Bold"/>
                    <a:cs typeface="Garet Bold"/>
                    <a:sym typeface="Garet Bold"/>
                  </a:rPr>
                  <a:t>03</a:t>
                </a:r>
              </a:p>
            </p:txBody>
          </p:sp>
        </p:grpSp>
        <p:sp>
          <p:nvSpPr>
            <p:cNvPr name="TextBox 23" id="23"/>
            <p:cNvSpPr txBox="true"/>
            <p:nvPr/>
          </p:nvSpPr>
          <p:spPr>
            <a:xfrm rot="0">
              <a:off x="1667976" y="5298768"/>
              <a:ext cx="11670858" cy="2526225"/>
            </a:xfrm>
            <a:prstGeom prst="rect">
              <a:avLst/>
            </a:prstGeom>
          </p:spPr>
          <p:txBody>
            <a:bodyPr anchor="t" rtlCol="false" tIns="0" lIns="0" bIns="0" rIns="0">
              <a:spAutoFit/>
            </a:bodyPr>
            <a:lstStyle/>
            <a:p>
              <a:pPr algn="l">
                <a:lnSpc>
                  <a:spcPts val="3851"/>
                </a:lnSpc>
              </a:pPr>
              <a:r>
                <a:rPr lang="en-US" sz="2751" b="true">
                  <a:solidFill>
                    <a:srgbClr val="000000"/>
                  </a:solidFill>
                  <a:latin typeface="Garet Bold"/>
                  <a:ea typeface="Garet Bold"/>
                  <a:cs typeface="Garet Bold"/>
                  <a:sym typeface="Garet Bold"/>
                </a:rPr>
                <a:t>Mengelola data buku, anggota, dan transaksi secara dinamis dan terpusat menggunakan database MySQL.</a:t>
              </a:r>
            </a:p>
            <a:p>
              <a:pPr algn="l">
                <a:lnSpc>
                  <a:spcPts val="3851"/>
                </a:lnSpc>
              </a:pPr>
            </a:p>
          </p:txBody>
        </p:sp>
      </p:grpSp>
      <p:grpSp>
        <p:nvGrpSpPr>
          <p:cNvPr name="Group 24" id="24"/>
          <p:cNvGrpSpPr/>
          <p:nvPr/>
        </p:nvGrpSpPr>
        <p:grpSpPr>
          <a:xfrm rot="5400000">
            <a:off x="5324660" y="9048119"/>
            <a:ext cx="596043" cy="59604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770594" cy="10287000"/>
            <a:chOff x="0" y="0"/>
            <a:chExt cx="1783202" cy="2709333"/>
          </a:xfrm>
        </p:grpSpPr>
        <p:sp>
          <p:nvSpPr>
            <p:cNvPr name="Freeform 3" id="3"/>
            <p:cNvSpPr/>
            <p:nvPr/>
          </p:nvSpPr>
          <p:spPr>
            <a:xfrm flipH="false" flipV="false" rot="0">
              <a:off x="0" y="0"/>
              <a:ext cx="1783202" cy="2709333"/>
            </a:xfrm>
            <a:custGeom>
              <a:avLst/>
              <a:gdLst/>
              <a:ahLst/>
              <a:cxnLst/>
              <a:rect r="r" b="b" t="t" l="l"/>
              <a:pathLst>
                <a:path h="2709333" w="1783202">
                  <a:moveTo>
                    <a:pt x="0" y="0"/>
                  </a:moveTo>
                  <a:lnTo>
                    <a:pt x="1783202" y="0"/>
                  </a:lnTo>
                  <a:lnTo>
                    <a:pt x="1783202" y="2709333"/>
                  </a:lnTo>
                  <a:lnTo>
                    <a:pt x="0" y="2709333"/>
                  </a:lnTo>
                  <a:close/>
                </a:path>
              </a:pathLst>
            </a:custGeom>
            <a:solidFill>
              <a:srgbClr val="0345E4"/>
            </a:solidFill>
          </p:spPr>
        </p:sp>
        <p:sp>
          <p:nvSpPr>
            <p:cNvPr name="TextBox 4" id="4"/>
            <p:cNvSpPr txBox="true"/>
            <p:nvPr/>
          </p:nvSpPr>
          <p:spPr>
            <a:xfrm>
              <a:off x="0" y="-38100"/>
              <a:ext cx="1783202"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420845" y="5765794"/>
            <a:ext cx="1310100" cy="0"/>
          </a:xfrm>
          <a:prstGeom prst="line">
            <a:avLst/>
          </a:prstGeom>
          <a:ln cap="flat" w="95250">
            <a:solidFill>
              <a:srgbClr val="FFFFFF"/>
            </a:solidFill>
            <a:prstDash val="solid"/>
            <a:headEnd type="none" len="sm" w="sm"/>
            <a:tailEnd type="none" len="sm" w="sm"/>
          </a:ln>
        </p:spPr>
      </p:sp>
      <p:sp>
        <p:nvSpPr>
          <p:cNvPr name="Freeform 6" id="6"/>
          <p:cNvSpPr/>
          <p:nvPr/>
        </p:nvSpPr>
        <p:spPr>
          <a:xfrm flipH="false" flipV="false" rot="0">
            <a:off x="16673007" y="977512"/>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20845" y="725645"/>
            <a:ext cx="5446973" cy="4338765"/>
          </a:xfrm>
          <a:prstGeom prst="rect">
            <a:avLst/>
          </a:prstGeom>
        </p:spPr>
        <p:txBody>
          <a:bodyPr anchor="t" rtlCol="false" tIns="0" lIns="0" bIns="0" rIns="0">
            <a:spAutoFit/>
          </a:bodyPr>
          <a:lstStyle/>
          <a:p>
            <a:pPr algn="l">
              <a:lnSpc>
                <a:spcPts val="8655"/>
              </a:lnSpc>
            </a:pPr>
            <a:r>
              <a:rPr lang="en-US" b="true" sz="6182" spc="123">
                <a:solidFill>
                  <a:srgbClr val="FFFFFF"/>
                </a:solidFill>
                <a:latin typeface="Garet Bold"/>
                <a:ea typeface="Garet Bold"/>
                <a:cs typeface="Garet Bold"/>
                <a:sym typeface="Garet Bold"/>
              </a:rPr>
              <a:t>TOOLS &amp; LIBRARIES YANG DIGUNAKAN </a:t>
            </a:r>
          </a:p>
        </p:txBody>
      </p:sp>
      <p:grpSp>
        <p:nvGrpSpPr>
          <p:cNvPr name="Group 8" id="8"/>
          <p:cNvGrpSpPr/>
          <p:nvPr/>
        </p:nvGrpSpPr>
        <p:grpSpPr>
          <a:xfrm rot="0">
            <a:off x="15740861" y="6749958"/>
            <a:ext cx="4596322" cy="45963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0" cap="sq">
              <a:solidFill>
                <a:srgbClr val="F6F6F6"/>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151052" y="2101922"/>
            <a:ext cx="9870888" cy="894532"/>
            <a:chOff x="0" y="0"/>
            <a:chExt cx="13161184" cy="1192710"/>
          </a:xfrm>
        </p:grpSpPr>
        <p:grpSp>
          <p:nvGrpSpPr>
            <p:cNvPr name="Group 12" id="12"/>
            <p:cNvGrpSpPr/>
            <p:nvPr/>
          </p:nvGrpSpPr>
          <p:grpSpPr>
            <a:xfrm rot="0">
              <a:off x="0" y="59036"/>
              <a:ext cx="1074637" cy="107463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14" id="14"/>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01</a:t>
                </a:r>
              </a:p>
            </p:txBody>
          </p:sp>
        </p:grpSp>
        <p:sp>
          <p:nvSpPr>
            <p:cNvPr name="TextBox 15" id="15"/>
            <p:cNvSpPr txBox="true"/>
            <p:nvPr/>
          </p:nvSpPr>
          <p:spPr>
            <a:xfrm rot="0">
              <a:off x="1503170" y="-47625"/>
              <a:ext cx="11658014" cy="1240335"/>
            </a:xfrm>
            <a:prstGeom prst="rect">
              <a:avLst/>
            </a:prstGeom>
          </p:spPr>
          <p:txBody>
            <a:bodyPr anchor="t" rtlCol="false" tIns="0" lIns="0" bIns="0" rIns="0">
              <a:spAutoFit/>
            </a:bodyPr>
            <a:lstStyle/>
            <a:p>
              <a:pPr algn="l">
                <a:lnSpc>
                  <a:spcPts val="3851"/>
                </a:lnSpc>
              </a:pPr>
              <a:r>
                <a:rPr lang="en-US" sz="2751">
                  <a:solidFill>
                    <a:srgbClr val="000000"/>
                  </a:solidFill>
                  <a:latin typeface="Garet"/>
                  <a:ea typeface="Garet"/>
                  <a:cs typeface="Garet"/>
                  <a:sym typeface="Garet"/>
                </a:rPr>
                <a:t>Java 17 - Bahasa utama untuk membangun logika dan struktur OOP aplikasi.</a:t>
              </a:r>
            </a:p>
          </p:txBody>
        </p:sp>
      </p:grpSp>
      <p:grpSp>
        <p:nvGrpSpPr>
          <p:cNvPr name="Group 16" id="16"/>
          <p:cNvGrpSpPr/>
          <p:nvPr/>
        </p:nvGrpSpPr>
        <p:grpSpPr>
          <a:xfrm rot="5400000">
            <a:off x="5324660" y="9048119"/>
            <a:ext cx="596043" cy="59604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7151052" y="3290756"/>
            <a:ext cx="9870888" cy="894532"/>
            <a:chOff x="0" y="0"/>
            <a:chExt cx="13161184" cy="1192710"/>
          </a:xfrm>
        </p:grpSpPr>
        <p:grpSp>
          <p:nvGrpSpPr>
            <p:cNvPr name="Group 20" id="20"/>
            <p:cNvGrpSpPr/>
            <p:nvPr/>
          </p:nvGrpSpPr>
          <p:grpSpPr>
            <a:xfrm rot="0">
              <a:off x="0" y="0"/>
              <a:ext cx="1074637" cy="107463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22" id="22"/>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02</a:t>
                </a:r>
              </a:p>
            </p:txBody>
          </p:sp>
        </p:grpSp>
        <p:sp>
          <p:nvSpPr>
            <p:cNvPr name="TextBox 23" id="23"/>
            <p:cNvSpPr txBox="true"/>
            <p:nvPr/>
          </p:nvSpPr>
          <p:spPr>
            <a:xfrm rot="0">
              <a:off x="1503170" y="-47625"/>
              <a:ext cx="11658014" cy="1240335"/>
            </a:xfrm>
            <a:prstGeom prst="rect">
              <a:avLst/>
            </a:prstGeom>
          </p:spPr>
          <p:txBody>
            <a:bodyPr anchor="t" rtlCol="false" tIns="0" lIns="0" bIns="0" rIns="0">
              <a:spAutoFit/>
            </a:bodyPr>
            <a:lstStyle/>
            <a:p>
              <a:pPr algn="l">
                <a:lnSpc>
                  <a:spcPts val="3851"/>
                </a:lnSpc>
              </a:pPr>
              <a:r>
                <a:rPr lang="en-US" sz="2751">
                  <a:solidFill>
                    <a:srgbClr val="000000"/>
                  </a:solidFill>
                  <a:latin typeface="Garet"/>
                  <a:ea typeface="Garet"/>
                  <a:cs typeface="Garet"/>
                  <a:sym typeface="Garet"/>
                </a:rPr>
                <a:t>JavaFX - Library untuk antarmuka grafis desktop yang interaktif dan modern.</a:t>
              </a:r>
            </a:p>
          </p:txBody>
        </p:sp>
      </p:grpSp>
      <p:grpSp>
        <p:nvGrpSpPr>
          <p:cNvPr name="Group 24" id="24"/>
          <p:cNvGrpSpPr/>
          <p:nvPr/>
        </p:nvGrpSpPr>
        <p:grpSpPr>
          <a:xfrm rot="0">
            <a:off x="7151052" y="4471038"/>
            <a:ext cx="9870888" cy="894532"/>
            <a:chOff x="0" y="0"/>
            <a:chExt cx="13161184" cy="1192710"/>
          </a:xfrm>
        </p:grpSpPr>
        <p:grpSp>
          <p:nvGrpSpPr>
            <p:cNvPr name="Group 25" id="25"/>
            <p:cNvGrpSpPr/>
            <p:nvPr/>
          </p:nvGrpSpPr>
          <p:grpSpPr>
            <a:xfrm rot="0">
              <a:off x="0" y="0"/>
              <a:ext cx="1074637" cy="107463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27" id="27"/>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03</a:t>
                </a:r>
              </a:p>
            </p:txBody>
          </p:sp>
        </p:grpSp>
        <p:sp>
          <p:nvSpPr>
            <p:cNvPr name="TextBox 28" id="28"/>
            <p:cNvSpPr txBox="true"/>
            <p:nvPr/>
          </p:nvSpPr>
          <p:spPr>
            <a:xfrm rot="0">
              <a:off x="1503170" y="-47625"/>
              <a:ext cx="11658014" cy="1240335"/>
            </a:xfrm>
            <a:prstGeom prst="rect">
              <a:avLst/>
            </a:prstGeom>
          </p:spPr>
          <p:txBody>
            <a:bodyPr anchor="t" rtlCol="false" tIns="0" lIns="0" bIns="0" rIns="0">
              <a:spAutoFit/>
            </a:bodyPr>
            <a:lstStyle/>
            <a:p>
              <a:pPr algn="l">
                <a:lnSpc>
                  <a:spcPts val="3851"/>
                </a:lnSpc>
              </a:pPr>
              <a:r>
                <a:rPr lang="en-US" sz="2751">
                  <a:solidFill>
                    <a:srgbClr val="000000"/>
                  </a:solidFill>
                  <a:latin typeface="Garet"/>
                  <a:ea typeface="Garet"/>
                  <a:cs typeface="Garet"/>
                  <a:sym typeface="Garet"/>
                </a:rPr>
                <a:t>MySQL (Laragon) - Sistem manajemen basis data relasional sebagai penyimpanan utama.</a:t>
              </a:r>
            </a:p>
          </p:txBody>
        </p:sp>
      </p:grpSp>
      <p:grpSp>
        <p:nvGrpSpPr>
          <p:cNvPr name="Group 29" id="29"/>
          <p:cNvGrpSpPr/>
          <p:nvPr/>
        </p:nvGrpSpPr>
        <p:grpSpPr>
          <a:xfrm rot="0">
            <a:off x="7151052" y="5683975"/>
            <a:ext cx="9870888" cy="894532"/>
            <a:chOff x="0" y="0"/>
            <a:chExt cx="13161184" cy="1192710"/>
          </a:xfrm>
        </p:grpSpPr>
        <p:grpSp>
          <p:nvGrpSpPr>
            <p:cNvPr name="Group 30" id="30"/>
            <p:cNvGrpSpPr/>
            <p:nvPr/>
          </p:nvGrpSpPr>
          <p:grpSpPr>
            <a:xfrm rot="0">
              <a:off x="0" y="0"/>
              <a:ext cx="1074637" cy="107463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32" id="32"/>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04</a:t>
                </a:r>
              </a:p>
            </p:txBody>
          </p:sp>
        </p:grpSp>
        <p:sp>
          <p:nvSpPr>
            <p:cNvPr name="TextBox 33" id="33"/>
            <p:cNvSpPr txBox="true"/>
            <p:nvPr/>
          </p:nvSpPr>
          <p:spPr>
            <a:xfrm rot="0">
              <a:off x="1503170" y="-47625"/>
              <a:ext cx="11658014" cy="1240335"/>
            </a:xfrm>
            <a:prstGeom prst="rect">
              <a:avLst/>
            </a:prstGeom>
          </p:spPr>
          <p:txBody>
            <a:bodyPr anchor="t" rtlCol="false" tIns="0" lIns="0" bIns="0" rIns="0">
              <a:spAutoFit/>
            </a:bodyPr>
            <a:lstStyle/>
            <a:p>
              <a:pPr algn="l">
                <a:lnSpc>
                  <a:spcPts val="3851"/>
                </a:lnSpc>
              </a:pPr>
              <a:r>
                <a:rPr lang="en-US" sz="2751">
                  <a:solidFill>
                    <a:srgbClr val="000000"/>
                  </a:solidFill>
                  <a:latin typeface="Garet"/>
                  <a:ea typeface="Garet"/>
                  <a:cs typeface="Garet"/>
                  <a:sym typeface="Garet"/>
                </a:rPr>
                <a:t>IntelliJ / NetBeans / Eclipse - IDE untuk pengembangan dan debugging aplikasi Java.</a:t>
              </a:r>
            </a:p>
          </p:txBody>
        </p:sp>
      </p:grpSp>
      <p:grpSp>
        <p:nvGrpSpPr>
          <p:cNvPr name="Group 34" id="34"/>
          <p:cNvGrpSpPr/>
          <p:nvPr/>
        </p:nvGrpSpPr>
        <p:grpSpPr>
          <a:xfrm rot="0">
            <a:off x="7151052" y="6940017"/>
            <a:ext cx="11136948" cy="894532"/>
            <a:chOff x="0" y="0"/>
            <a:chExt cx="14849263" cy="1192710"/>
          </a:xfrm>
        </p:grpSpPr>
        <p:grpSp>
          <p:nvGrpSpPr>
            <p:cNvPr name="Group 35" id="35"/>
            <p:cNvGrpSpPr/>
            <p:nvPr/>
          </p:nvGrpSpPr>
          <p:grpSpPr>
            <a:xfrm rot="0">
              <a:off x="0" y="0"/>
              <a:ext cx="1074637" cy="107463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37" id="37"/>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05</a:t>
                </a:r>
              </a:p>
            </p:txBody>
          </p:sp>
        </p:grpSp>
        <p:sp>
          <p:nvSpPr>
            <p:cNvPr name="TextBox 38" id="38"/>
            <p:cNvSpPr txBox="true"/>
            <p:nvPr/>
          </p:nvSpPr>
          <p:spPr>
            <a:xfrm rot="0">
              <a:off x="1503170" y="-47625"/>
              <a:ext cx="13346093" cy="1240335"/>
            </a:xfrm>
            <a:prstGeom prst="rect">
              <a:avLst/>
            </a:prstGeom>
          </p:spPr>
          <p:txBody>
            <a:bodyPr anchor="t" rtlCol="false" tIns="0" lIns="0" bIns="0" rIns="0">
              <a:spAutoFit/>
            </a:bodyPr>
            <a:lstStyle/>
            <a:p>
              <a:pPr algn="l">
                <a:lnSpc>
                  <a:spcPts val="3851"/>
                </a:lnSpc>
              </a:pPr>
              <a:r>
                <a:rPr lang="en-US" sz="2751">
                  <a:solidFill>
                    <a:srgbClr val="000000"/>
                  </a:solidFill>
                  <a:latin typeface="Garet"/>
                  <a:ea typeface="Garet"/>
                  <a:cs typeface="Garet"/>
                  <a:sym typeface="Garet"/>
                </a:rPr>
                <a:t>JDBC (Java Database Connectivity) - Untuk koneksi &amp; komunikasi aplikasi Java dengan database MySQL.</a:t>
              </a:r>
            </a:p>
          </p:txBody>
        </p:sp>
      </p:grpSp>
      <p:grpSp>
        <p:nvGrpSpPr>
          <p:cNvPr name="Group 39" id="39"/>
          <p:cNvGrpSpPr/>
          <p:nvPr/>
        </p:nvGrpSpPr>
        <p:grpSpPr>
          <a:xfrm rot="0">
            <a:off x="7151052" y="8122182"/>
            <a:ext cx="9870888" cy="925937"/>
            <a:chOff x="0" y="0"/>
            <a:chExt cx="13161184" cy="1234582"/>
          </a:xfrm>
        </p:grpSpPr>
        <p:grpSp>
          <p:nvGrpSpPr>
            <p:cNvPr name="Group 40" id="40"/>
            <p:cNvGrpSpPr/>
            <p:nvPr/>
          </p:nvGrpSpPr>
          <p:grpSpPr>
            <a:xfrm rot="0">
              <a:off x="0" y="0"/>
              <a:ext cx="1074637" cy="107463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42" id="42"/>
              <p:cNvSpPr txBox="true"/>
              <p:nvPr/>
            </p:nvSpPr>
            <p:spPr>
              <a:xfrm>
                <a:off x="76200" y="47625"/>
                <a:ext cx="660400" cy="688975"/>
              </a:xfrm>
              <a:prstGeom prst="rect">
                <a:avLst/>
              </a:prstGeom>
            </p:spPr>
            <p:txBody>
              <a:bodyPr anchor="ctr" rtlCol="false" tIns="55908" lIns="55908" bIns="55908" rIns="55908"/>
              <a:lstStyle/>
              <a:p>
                <a:pPr algn="ctr">
                  <a:lnSpc>
                    <a:spcPts val="2660"/>
                  </a:lnSpc>
                </a:pPr>
                <a:r>
                  <a:rPr lang="en-US" b="true" sz="1900">
                    <a:solidFill>
                      <a:srgbClr val="FFFFFF"/>
                    </a:solidFill>
                    <a:latin typeface="Garet Bold"/>
                    <a:ea typeface="Garet Bold"/>
                    <a:cs typeface="Garet Bold"/>
                    <a:sym typeface="Garet Bold"/>
                  </a:rPr>
                  <a:t>06</a:t>
                </a:r>
              </a:p>
            </p:txBody>
          </p:sp>
        </p:grpSp>
        <p:sp>
          <p:nvSpPr>
            <p:cNvPr name="TextBox 43" id="43"/>
            <p:cNvSpPr txBox="true"/>
            <p:nvPr/>
          </p:nvSpPr>
          <p:spPr>
            <a:xfrm rot="0">
              <a:off x="1503170" y="-5753"/>
              <a:ext cx="11658014" cy="1240335"/>
            </a:xfrm>
            <a:prstGeom prst="rect">
              <a:avLst/>
            </a:prstGeom>
          </p:spPr>
          <p:txBody>
            <a:bodyPr anchor="t" rtlCol="false" tIns="0" lIns="0" bIns="0" rIns="0">
              <a:spAutoFit/>
            </a:bodyPr>
            <a:lstStyle/>
            <a:p>
              <a:pPr algn="l">
                <a:lnSpc>
                  <a:spcPts val="3851"/>
                </a:lnSpc>
              </a:pPr>
              <a:r>
                <a:rPr lang="en-US" sz="2751">
                  <a:solidFill>
                    <a:srgbClr val="000000"/>
                  </a:solidFill>
                  <a:latin typeface="Garet"/>
                  <a:ea typeface="Garet"/>
                  <a:cs typeface="Garet"/>
                  <a:sym typeface="Garet"/>
                </a:rPr>
                <a:t>JavaMail API - Digunakan untuk fitur reset password melalui email verifikasi.</a:t>
              </a:r>
            </a:p>
          </p:txBody>
        </p:sp>
      </p:grpSp>
    </p:spTree>
  </p:cSld>
  <p:clrMapOvr>
    <a:masterClrMapping/>
  </p:clrMapOvr>
  <p:transition spd="fast">
    <p:fade/>
  </p:transition>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985182" y="0"/>
            <a:ext cx="5833966" cy="10287000"/>
            <a:chOff x="0" y="0"/>
            <a:chExt cx="4609553" cy="8128000"/>
          </a:xfrm>
        </p:grpSpPr>
        <p:sp>
          <p:nvSpPr>
            <p:cNvPr name="Freeform 3" id="3"/>
            <p:cNvSpPr/>
            <p:nvPr/>
          </p:nvSpPr>
          <p:spPr>
            <a:xfrm flipH="false" flipV="false" rot="0">
              <a:off x="0" y="0"/>
              <a:ext cx="4609553" cy="8128000"/>
            </a:xfrm>
            <a:custGeom>
              <a:avLst/>
              <a:gdLst/>
              <a:ahLst/>
              <a:cxnLst/>
              <a:rect r="r" b="b" t="t" l="l"/>
              <a:pathLst>
                <a:path h="8128000" w="4609553">
                  <a:moveTo>
                    <a:pt x="0" y="0"/>
                  </a:moveTo>
                  <a:lnTo>
                    <a:pt x="4609553" y="0"/>
                  </a:lnTo>
                  <a:lnTo>
                    <a:pt x="4609553" y="8128000"/>
                  </a:lnTo>
                  <a:lnTo>
                    <a:pt x="0" y="8128000"/>
                  </a:lnTo>
                  <a:close/>
                </a:path>
              </a:pathLst>
            </a:custGeom>
            <a:solidFill>
              <a:srgbClr val="F6F6F6"/>
            </a:solidFill>
          </p:spPr>
        </p:sp>
        <p:sp>
          <p:nvSpPr>
            <p:cNvPr name="TextBox 4" id="4"/>
            <p:cNvSpPr txBox="true"/>
            <p:nvPr/>
          </p:nvSpPr>
          <p:spPr>
            <a:xfrm>
              <a:off x="0" y="-38100"/>
              <a:ext cx="4609553" cy="81661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V="true">
            <a:off x="633013" y="4945619"/>
            <a:ext cx="17185873" cy="47625"/>
          </a:xfrm>
          <a:prstGeom prst="line">
            <a:avLst/>
          </a:prstGeom>
          <a:ln cap="flat" w="47625">
            <a:solidFill>
              <a:srgbClr val="000000">
                <a:alpha val="29804"/>
              </a:srgbClr>
            </a:solidFill>
            <a:prstDash val="solid"/>
            <a:headEnd type="none" len="sm" w="sm"/>
            <a:tailEnd type="none" len="sm" w="sm"/>
          </a:ln>
        </p:spPr>
      </p:sp>
      <p:sp>
        <p:nvSpPr>
          <p:cNvPr name="AutoShape 6" id="6"/>
          <p:cNvSpPr/>
          <p:nvPr/>
        </p:nvSpPr>
        <p:spPr>
          <a:xfrm>
            <a:off x="551064" y="1522485"/>
            <a:ext cx="1310100" cy="0"/>
          </a:xfrm>
          <a:prstGeom prst="line">
            <a:avLst/>
          </a:prstGeom>
          <a:ln cap="flat" w="95250">
            <a:solidFill>
              <a:srgbClr val="0345E4"/>
            </a:solidFill>
            <a:prstDash val="solid"/>
            <a:headEnd type="none" len="sm" w="sm"/>
            <a:tailEnd type="none" len="sm" w="sm"/>
          </a:ln>
        </p:spPr>
      </p:sp>
      <p:sp>
        <p:nvSpPr>
          <p:cNvPr name="TextBox 7" id="7"/>
          <p:cNvSpPr txBox="true"/>
          <p:nvPr/>
        </p:nvSpPr>
        <p:spPr>
          <a:xfrm rot="0">
            <a:off x="512964" y="373134"/>
            <a:ext cx="10769833" cy="854076"/>
          </a:xfrm>
          <a:prstGeom prst="rect">
            <a:avLst/>
          </a:prstGeom>
        </p:spPr>
        <p:txBody>
          <a:bodyPr anchor="t" rtlCol="false" tIns="0" lIns="0" bIns="0" rIns="0">
            <a:spAutoFit/>
          </a:bodyPr>
          <a:lstStyle/>
          <a:p>
            <a:pPr algn="l">
              <a:lnSpc>
                <a:spcPts val="6999"/>
              </a:lnSpc>
            </a:pPr>
            <a:r>
              <a:rPr lang="en-US" b="true" sz="4999" spc="99">
                <a:solidFill>
                  <a:srgbClr val="000000"/>
                </a:solidFill>
                <a:latin typeface="Garet Bold"/>
                <a:ea typeface="Garet Bold"/>
                <a:cs typeface="Garet Bold"/>
                <a:sym typeface="Garet Bold"/>
              </a:rPr>
              <a:t>SISTEM ARSITEKTUR </a:t>
            </a:r>
          </a:p>
        </p:txBody>
      </p:sp>
      <p:sp>
        <p:nvSpPr>
          <p:cNvPr name="AutoShape 8" id="8"/>
          <p:cNvSpPr/>
          <p:nvPr/>
        </p:nvSpPr>
        <p:spPr>
          <a:xfrm flipH="true">
            <a:off x="9144000" y="2012652"/>
            <a:ext cx="0" cy="6789411"/>
          </a:xfrm>
          <a:prstGeom prst="line">
            <a:avLst/>
          </a:prstGeom>
          <a:ln cap="flat" w="47625">
            <a:solidFill>
              <a:srgbClr val="000000">
                <a:alpha val="29804"/>
              </a:srgbClr>
            </a:solidFill>
            <a:prstDash val="solid"/>
            <a:headEnd type="none" len="sm" w="sm"/>
            <a:tailEnd type="none" len="sm" w="sm"/>
          </a:ln>
        </p:spPr>
      </p:sp>
      <p:grpSp>
        <p:nvGrpSpPr>
          <p:cNvPr name="Group 9" id="9"/>
          <p:cNvGrpSpPr/>
          <p:nvPr/>
        </p:nvGrpSpPr>
        <p:grpSpPr>
          <a:xfrm rot="0">
            <a:off x="1433253" y="2702828"/>
            <a:ext cx="4316989" cy="669452"/>
            <a:chOff x="0" y="0"/>
            <a:chExt cx="2746403" cy="425895"/>
          </a:xfrm>
        </p:grpSpPr>
        <p:sp>
          <p:nvSpPr>
            <p:cNvPr name="Freeform 10" id="10"/>
            <p:cNvSpPr/>
            <p:nvPr/>
          </p:nvSpPr>
          <p:spPr>
            <a:xfrm flipH="false" flipV="false" rot="0">
              <a:off x="0" y="0"/>
              <a:ext cx="2746403" cy="425895"/>
            </a:xfrm>
            <a:custGeom>
              <a:avLst/>
              <a:gdLst/>
              <a:ahLst/>
              <a:cxnLst/>
              <a:rect r="r" b="b" t="t" l="l"/>
              <a:pathLst>
                <a:path h="425895" w="2746403">
                  <a:moveTo>
                    <a:pt x="2543203" y="0"/>
                  </a:moveTo>
                  <a:cubicBezTo>
                    <a:pt x="2655427" y="0"/>
                    <a:pt x="2746403" y="95340"/>
                    <a:pt x="2746403" y="212948"/>
                  </a:cubicBezTo>
                  <a:cubicBezTo>
                    <a:pt x="2746403" y="330556"/>
                    <a:pt x="2655427" y="425895"/>
                    <a:pt x="2543203"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name="TextBox 11" id="11"/>
            <p:cNvSpPr txBox="true"/>
            <p:nvPr/>
          </p:nvSpPr>
          <p:spPr>
            <a:xfrm>
              <a:off x="0" y="-47625"/>
              <a:ext cx="2746403" cy="473520"/>
            </a:xfrm>
            <a:prstGeom prst="rect">
              <a:avLst/>
            </a:prstGeom>
          </p:spPr>
          <p:txBody>
            <a:bodyPr anchor="ctr" rtlCol="false" tIns="50800" lIns="50800" bIns="50800" rIns="50800"/>
            <a:lstStyle/>
            <a:p>
              <a:pPr algn="ctr">
                <a:lnSpc>
                  <a:spcPts val="3499"/>
                </a:lnSpc>
              </a:pPr>
              <a:r>
                <a:rPr lang="en-US" b="true" sz="2499">
                  <a:solidFill>
                    <a:srgbClr val="FFFFFF"/>
                  </a:solidFill>
                  <a:latin typeface="Garet Bold"/>
                  <a:ea typeface="Garet Bold"/>
                  <a:cs typeface="Garet Bold"/>
                  <a:sym typeface="Garet Bold"/>
                </a:rPr>
                <a:t>Presentation Layer</a:t>
              </a:r>
            </a:p>
          </p:txBody>
        </p:sp>
      </p:grpSp>
      <p:grpSp>
        <p:nvGrpSpPr>
          <p:cNvPr name="Group 12" id="12"/>
          <p:cNvGrpSpPr/>
          <p:nvPr/>
        </p:nvGrpSpPr>
        <p:grpSpPr>
          <a:xfrm rot="0">
            <a:off x="1433253" y="5566674"/>
            <a:ext cx="4316989" cy="669452"/>
            <a:chOff x="0" y="0"/>
            <a:chExt cx="2746403" cy="425895"/>
          </a:xfrm>
        </p:grpSpPr>
        <p:sp>
          <p:nvSpPr>
            <p:cNvPr name="Freeform 13" id="13"/>
            <p:cNvSpPr/>
            <p:nvPr/>
          </p:nvSpPr>
          <p:spPr>
            <a:xfrm flipH="false" flipV="false" rot="0">
              <a:off x="0" y="0"/>
              <a:ext cx="2746403" cy="425895"/>
            </a:xfrm>
            <a:custGeom>
              <a:avLst/>
              <a:gdLst/>
              <a:ahLst/>
              <a:cxnLst/>
              <a:rect r="r" b="b" t="t" l="l"/>
              <a:pathLst>
                <a:path h="425895" w="2746403">
                  <a:moveTo>
                    <a:pt x="2543203" y="0"/>
                  </a:moveTo>
                  <a:cubicBezTo>
                    <a:pt x="2655427" y="0"/>
                    <a:pt x="2746403" y="95340"/>
                    <a:pt x="2746403" y="212948"/>
                  </a:cubicBezTo>
                  <a:cubicBezTo>
                    <a:pt x="2746403" y="330556"/>
                    <a:pt x="2655427" y="425895"/>
                    <a:pt x="2543203" y="425895"/>
                  </a:cubicBezTo>
                  <a:lnTo>
                    <a:pt x="203200" y="425895"/>
                  </a:lnTo>
                  <a:cubicBezTo>
                    <a:pt x="90976" y="425895"/>
                    <a:pt x="0" y="330556"/>
                    <a:pt x="0" y="212948"/>
                  </a:cubicBezTo>
                  <a:cubicBezTo>
                    <a:pt x="0" y="95340"/>
                    <a:pt x="90976" y="0"/>
                    <a:pt x="203200" y="0"/>
                  </a:cubicBezTo>
                  <a:close/>
                </a:path>
              </a:pathLst>
            </a:custGeom>
            <a:solidFill>
              <a:srgbClr val="000000"/>
            </a:solidFill>
          </p:spPr>
        </p:sp>
        <p:sp>
          <p:nvSpPr>
            <p:cNvPr name="TextBox 14" id="14"/>
            <p:cNvSpPr txBox="true"/>
            <p:nvPr/>
          </p:nvSpPr>
          <p:spPr>
            <a:xfrm>
              <a:off x="0" y="-47625"/>
              <a:ext cx="2746403" cy="473520"/>
            </a:xfrm>
            <a:prstGeom prst="rect">
              <a:avLst/>
            </a:prstGeom>
          </p:spPr>
          <p:txBody>
            <a:bodyPr anchor="ctr" rtlCol="false" tIns="50800" lIns="50800" bIns="50800" rIns="50800"/>
            <a:lstStyle/>
            <a:p>
              <a:pPr algn="ctr">
                <a:lnSpc>
                  <a:spcPts val="3499"/>
                </a:lnSpc>
              </a:pPr>
              <a:r>
                <a:rPr lang="en-US" b="true" sz="2499">
                  <a:solidFill>
                    <a:srgbClr val="FFFFFF"/>
                  </a:solidFill>
                  <a:latin typeface="Garet Bold"/>
                  <a:ea typeface="Garet Bold"/>
                  <a:cs typeface="Garet Bold"/>
                  <a:sym typeface="Garet Bold"/>
                </a:rPr>
                <a:t>Data Layer</a:t>
              </a:r>
            </a:p>
          </p:txBody>
        </p:sp>
      </p:grpSp>
      <p:grpSp>
        <p:nvGrpSpPr>
          <p:cNvPr name="Group 15" id="15"/>
          <p:cNvGrpSpPr/>
          <p:nvPr/>
        </p:nvGrpSpPr>
        <p:grpSpPr>
          <a:xfrm rot="0">
            <a:off x="10564275" y="2702828"/>
            <a:ext cx="4316989" cy="669452"/>
            <a:chOff x="0" y="0"/>
            <a:chExt cx="2746403" cy="425895"/>
          </a:xfrm>
        </p:grpSpPr>
        <p:sp>
          <p:nvSpPr>
            <p:cNvPr name="Freeform 16" id="16"/>
            <p:cNvSpPr/>
            <p:nvPr/>
          </p:nvSpPr>
          <p:spPr>
            <a:xfrm flipH="false" flipV="false" rot="0">
              <a:off x="0" y="0"/>
              <a:ext cx="2746403" cy="425895"/>
            </a:xfrm>
            <a:custGeom>
              <a:avLst/>
              <a:gdLst/>
              <a:ahLst/>
              <a:cxnLst/>
              <a:rect r="r" b="b" t="t" l="l"/>
              <a:pathLst>
                <a:path h="425895" w="2746403">
                  <a:moveTo>
                    <a:pt x="2543203" y="0"/>
                  </a:moveTo>
                  <a:cubicBezTo>
                    <a:pt x="2655427" y="0"/>
                    <a:pt x="2746403" y="95340"/>
                    <a:pt x="2746403" y="212948"/>
                  </a:cubicBezTo>
                  <a:cubicBezTo>
                    <a:pt x="2746403" y="330556"/>
                    <a:pt x="2655427" y="425895"/>
                    <a:pt x="2543203" y="425895"/>
                  </a:cubicBezTo>
                  <a:lnTo>
                    <a:pt x="203200" y="425895"/>
                  </a:lnTo>
                  <a:cubicBezTo>
                    <a:pt x="90976" y="425895"/>
                    <a:pt x="0" y="330556"/>
                    <a:pt x="0" y="212948"/>
                  </a:cubicBezTo>
                  <a:cubicBezTo>
                    <a:pt x="0" y="95340"/>
                    <a:pt x="90976" y="0"/>
                    <a:pt x="203200" y="0"/>
                  </a:cubicBezTo>
                  <a:close/>
                </a:path>
              </a:pathLst>
            </a:custGeom>
            <a:solidFill>
              <a:srgbClr val="000000"/>
            </a:solidFill>
          </p:spPr>
        </p:sp>
        <p:sp>
          <p:nvSpPr>
            <p:cNvPr name="TextBox 17" id="17"/>
            <p:cNvSpPr txBox="true"/>
            <p:nvPr/>
          </p:nvSpPr>
          <p:spPr>
            <a:xfrm>
              <a:off x="0" y="-47625"/>
              <a:ext cx="2746403" cy="473520"/>
            </a:xfrm>
            <a:prstGeom prst="rect">
              <a:avLst/>
            </a:prstGeom>
          </p:spPr>
          <p:txBody>
            <a:bodyPr anchor="ctr" rtlCol="false" tIns="50800" lIns="50800" bIns="50800" rIns="50800"/>
            <a:lstStyle/>
            <a:p>
              <a:pPr algn="ctr">
                <a:lnSpc>
                  <a:spcPts val="3499"/>
                </a:lnSpc>
              </a:pPr>
              <a:r>
                <a:rPr lang="en-US" b="true" sz="2499">
                  <a:solidFill>
                    <a:srgbClr val="FFFFFF"/>
                  </a:solidFill>
                  <a:latin typeface="Garet Bold"/>
                  <a:ea typeface="Garet Bold"/>
                  <a:cs typeface="Garet Bold"/>
                  <a:sym typeface="Garet Bold"/>
                </a:rPr>
                <a:t>Service Layer</a:t>
              </a:r>
            </a:p>
          </p:txBody>
        </p:sp>
      </p:grpSp>
      <p:grpSp>
        <p:nvGrpSpPr>
          <p:cNvPr name="Group 18" id="18"/>
          <p:cNvGrpSpPr/>
          <p:nvPr/>
        </p:nvGrpSpPr>
        <p:grpSpPr>
          <a:xfrm rot="0">
            <a:off x="10564275" y="5566674"/>
            <a:ext cx="4316989" cy="669452"/>
            <a:chOff x="0" y="0"/>
            <a:chExt cx="2746403" cy="425895"/>
          </a:xfrm>
        </p:grpSpPr>
        <p:sp>
          <p:nvSpPr>
            <p:cNvPr name="Freeform 19" id="19"/>
            <p:cNvSpPr/>
            <p:nvPr/>
          </p:nvSpPr>
          <p:spPr>
            <a:xfrm flipH="false" flipV="false" rot="0">
              <a:off x="0" y="0"/>
              <a:ext cx="2746403" cy="425895"/>
            </a:xfrm>
            <a:custGeom>
              <a:avLst/>
              <a:gdLst/>
              <a:ahLst/>
              <a:cxnLst/>
              <a:rect r="r" b="b" t="t" l="l"/>
              <a:pathLst>
                <a:path h="425895" w="2746403">
                  <a:moveTo>
                    <a:pt x="2543203" y="0"/>
                  </a:moveTo>
                  <a:cubicBezTo>
                    <a:pt x="2655427" y="0"/>
                    <a:pt x="2746403" y="95340"/>
                    <a:pt x="2746403" y="212948"/>
                  </a:cubicBezTo>
                  <a:cubicBezTo>
                    <a:pt x="2746403" y="330556"/>
                    <a:pt x="2655427" y="425895"/>
                    <a:pt x="2543203"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name="TextBox 20" id="20"/>
            <p:cNvSpPr txBox="true"/>
            <p:nvPr/>
          </p:nvSpPr>
          <p:spPr>
            <a:xfrm>
              <a:off x="0" y="-47625"/>
              <a:ext cx="2746403" cy="473520"/>
            </a:xfrm>
            <a:prstGeom prst="rect">
              <a:avLst/>
            </a:prstGeom>
          </p:spPr>
          <p:txBody>
            <a:bodyPr anchor="ctr" rtlCol="false" tIns="50800" lIns="50800" bIns="50800" rIns="50800"/>
            <a:lstStyle/>
            <a:p>
              <a:pPr algn="ctr">
                <a:lnSpc>
                  <a:spcPts val="3499"/>
                </a:lnSpc>
              </a:pPr>
              <a:r>
                <a:rPr lang="en-US" b="true" sz="2499">
                  <a:solidFill>
                    <a:srgbClr val="FFFFFF"/>
                  </a:solidFill>
                  <a:latin typeface="Garet Bold"/>
                  <a:ea typeface="Garet Bold"/>
                  <a:cs typeface="Garet Bold"/>
                  <a:sym typeface="Garet Bold"/>
                </a:rPr>
                <a:t>DAO Layer</a:t>
              </a:r>
            </a:p>
          </p:txBody>
        </p:sp>
      </p:grpSp>
      <p:sp>
        <p:nvSpPr>
          <p:cNvPr name="TextBox 21" id="21"/>
          <p:cNvSpPr txBox="true"/>
          <p:nvPr/>
        </p:nvSpPr>
        <p:spPr>
          <a:xfrm rot="0">
            <a:off x="763800" y="3706042"/>
            <a:ext cx="7629377" cy="1293495"/>
          </a:xfrm>
          <a:prstGeom prst="rect">
            <a:avLst/>
          </a:prstGeom>
        </p:spPr>
        <p:txBody>
          <a:bodyPr anchor="t" rtlCol="false" tIns="0" lIns="0" bIns="0" rIns="0">
            <a:spAutoFit/>
          </a:bodyPr>
          <a:lstStyle/>
          <a:p>
            <a:pPr algn="just">
              <a:lnSpc>
                <a:spcPts val="3450"/>
              </a:lnSpc>
            </a:pPr>
            <a:r>
              <a:rPr lang="en-US" sz="2300">
                <a:solidFill>
                  <a:srgbClr val="000000"/>
                </a:solidFill>
                <a:latin typeface="Open Sans"/>
                <a:ea typeface="Open Sans"/>
                <a:cs typeface="Open Sans"/>
                <a:sym typeface="Open Sans"/>
              </a:rPr>
              <a:t>Menggunakan JavaFX dan FXML untuk membangun antarmuka pengguna interaktif</a:t>
            </a:r>
          </a:p>
          <a:p>
            <a:pPr algn="just" marL="0" indent="0" lvl="0">
              <a:lnSpc>
                <a:spcPts val="3450"/>
              </a:lnSpc>
            </a:pPr>
          </a:p>
        </p:txBody>
      </p:sp>
      <p:grpSp>
        <p:nvGrpSpPr>
          <p:cNvPr name="Group 22" id="22"/>
          <p:cNvGrpSpPr/>
          <p:nvPr/>
        </p:nvGrpSpPr>
        <p:grpSpPr>
          <a:xfrm rot="0">
            <a:off x="763800" y="2702828"/>
            <a:ext cx="669452" cy="66945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894823" y="2702828"/>
            <a:ext cx="669452" cy="66945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763800" y="5566674"/>
            <a:ext cx="669452" cy="66945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9894823" y="5566674"/>
            <a:ext cx="669452" cy="669452"/>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767364" y="6569502"/>
            <a:ext cx="7629377" cy="1731645"/>
          </a:xfrm>
          <a:prstGeom prst="rect">
            <a:avLst/>
          </a:prstGeom>
        </p:spPr>
        <p:txBody>
          <a:bodyPr anchor="t" rtlCol="false" tIns="0" lIns="0" bIns="0" rIns="0">
            <a:spAutoFit/>
          </a:bodyPr>
          <a:lstStyle/>
          <a:p>
            <a:pPr algn="just">
              <a:lnSpc>
                <a:spcPts val="3450"/>
              </a:lnSpc>
            </a:pPr>
            <a:r>
              <a:rPr lang="en-US" sz="2300">
                <a:solidFill>
                  <a:srgbClr val="000000"/>
                </a:solidFill>
                <a:latin typeface="Open Sans"/>
                <a:ea typeface="Open Sans"/>
                <a:cs typeface="Open Sans"/>
                <a:sym typeface="Open Sans"/>
              </a:rPr>
              <a:t>Menyimpan dan mengelola data menggunakan MySQL melalui koneksi JDBC.</a:t>
            </a:r>
          </a:p>
          <a:p>
            <a:pPr algn="just">
              <a:lnSpc>
                <a:spcPts val="3450"/>
              </a:lnSpc>
            </a:pPr>
          </a:p>
          <a:p>
            <a:pPr algn="just" marL="0" indent="0" lvl="0">
              <a:lnSpc>
                <a:spcPts val="3450"/>
              </a:lnSpc>
            </a:pPr>
          </a:p>
        </p:txBody>
      </p:sp>
      <p:sp>
        <p:nvSpPr>
          <p:cNvPr name="TextBox 35" id="35"/>
          <p:cNvSpPr txBox="true"/>
          <p:nvPr/>
        </p:nvSpPr>
        <p:spPr>
          <a:xfrm rot="0">
            <a:off x="9894823" y="3587380"/>
            <a:ext cx="7629377" cy="1293495"/>
          </a:xfrm>
          <a:prstGeom prst="rect">
            <a:avLst/>
          </a:prstGeom>
        </p:spPr>
        <p:txBody>
          <a:bodyPr anchor="t" rtlCol="false" tIns="0" lIns="0" bIns="0" rIns="0">
            <a:spAutoFit/>
          </a:bodyPr>
          <a:lstStyle/>
          <a:p>
            <a:pPr algn="just">
              <a:lnSpc>
                <a:spcPts val="3450"/>
              </a:lnSpc>
            </a:pPr>
            <a:r>
              <a:rPr lang="en-US" sz="2300">
                <a:solidFill>
                  <a:srgbClr val="000000"/>
                </a:solidFill>
                <a:latin typeface="Open Sans"/>
                <a:ea typeface="Open Sans"/>
                <a:cs typeface="Open Sans"/>
                <a:sym typeface="Open Sans"/>
              </a:rPr>
              <a:t>Menangani logika tambahan seperti pengiriman email verifikasi (JavaMail API), validasi, dll.</a:t>
            </a:r>
          </a:p>
          <a:p>
            <a:pPr algn="just" marL="0" indent="0" lvl="0">
              <a:lnSpc>
                <a:spcPts val="3450"/>
              </a:lnSpc>
            </a:pPr>
          </a:p>
        </p:txBody>
      </p:sp>
      <p:sp>
        <p:nvSpPr>
          <p:cNvPr name="TextBox 36" id="36"/>
          <p:cNvSpPr txBox="true"/>
          <p:nvPr/>
        </p:nvSpPr>
        <p:spPr>
          <a:xfrm rot="0">
            <a:off x="9892166" y="6569502"/>
            <a:ext cx="7629377" cy="1293495"/>
          </a:xfrm>
          <a:prstGeom prst="rect">
            <a:avLst/>
          </a:prstGeom>
        </p:spPr>
        <p:txBody>
          <a:bodyPr anchor="t" rtlCol="false" tIns="0" lIns="0" bIns="0" rIns="0">
            <a:spAutoFit/>
          </a:bodyPr>
          <a:lstStyle/>
          <a:p>
            <a:pPr algn="just">
              <a:lnSpc>
                <a:spcPts val="3450"/>
              </a:lnSpc>
            </a:pPr>
            <a:r>
              <a:rPr lang="en-US" sz="2300">
                <a:solidFill>
                  <a:srgbClr val="000000"/>
                </a:solidFill>
                <a:latin typeface="Open Sans"/>
                <a:ea typeface="Open Sans"/>
                <a:cs typeface="Open Sans"/>
                <a:sym typeface="Open Sans"/>
              </a:rPr>
              <a:t>Menyediakan kelas-kelas penghubung langsung ke database untuk operasi CRUD.</a:t>
            </a:r>
          </a:p>
          <a:p>
            <a:pPr algn="just" marL="0" indent="0" lvl="0">
              <a:lnSpc>
                <a:spcPts val="3450"/>
              </a:lnSpc>
            </a:pPr>
          </a:p>
        </p:txBody>
      </p:sp>
      <p:grpSp>
        <p:nvGrpSpPr>
          <p:cNvPr name="Group 37" id="37"/>
          <p:cNvGrpSpPr/>
          <p:nvPr/>
        </p:nvGrpSpPr>
        <p:grpSpPr>
          <a:xfrm rot="0">
            <a:off x="8709419" y="-2174505"/>
            <a:ext cx="3744615" cy="374461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251518" cy="10287000"/>
            <a:chOff x="0" y="0"/>
            <a:chExt cx="1646490" cy="2709333"/>
          </a:xfrm>
        </p:grpSpPr>
        <p:sp>
          <p:nvSpPr>
            <p:cNvPr name="Freeform 3" id="3"/>
            <p:cNvSpPr/>
            <p:nvPr/>
          </p:nvSpPr>
          <p:spPr>
            <a:xfrm flipH="false" flipV="false" rot="0">
              <a:off x="0" y="0"/>
              <a:ext cx="1646490" cy="2709333"/>
            </a:xfrm>
            <a:custGeom>
              <a:avLst/>
              <a:gdLst/>
              <a:ahLst/>
              <a:cxnLst/>
              <a:rect r="r" b="b" t="t" l="l"/>
              <a:pathLst>
                <a:path h="2709333" w="1646490">
                  <a:moveTo>
                    <a:pt x="0" y="0"/>
                  </a:moveTo>
                  <a:lnTo>
                    <a:pt x="1646490" y="0"/>
                  </a:lnTo>
                  <a:lnTo>
                    <a:pt x="1646490" y="2709333"/>
                  </a:lnTo>
                  <a:lnTo>
                    <a:pt x="0" y="2709333"/>
                  </a:lnTo>
                  <a:close/>
                </a:path>
              </a:pathLst>
            </a:custGeom>
            <a:solidFill>
              <a:srgbClr val="0345E4"/>
            </a:solidFill>
          </p:spPr>
        </p:sp>
        <p:sp>
          <p:nvSpPr>
            <p:cNvPr name="TextBox 4" id="4"/>
            <p:cNvSpPr txBox="true"/>
            <p:nvPr/>
          </p:nvSpPr>
          <p:spPr>
            <a:xfrm>
              <a:off x="0" y="-38100"/>
              <a:ext cx="1646490"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847869" y="2630443"/>
            <a:ext cx="1310100" cy="0"/>
          </a:xfrm>
          <a:prstGeom prst="line">
            <a:avLst/>
          </a:prstGeom>
          <a:ln cap="flat" w="95250">
            <a:solidFill>
              <a:srgbClr val="FFFFFF"/>
            </a:solidFill>
            <a:prstDash val="solid"/>
            <a:headEnd type="none" len="sm" w="sm"/>
            <a:tailEnd type="none" len="sm" w="sm"/>
          </a:ln>
        </p:spPr>
      </p:sp>
      <p:sp>
        <p:nvSpPr>
          <p:cNvPr name="Freeform 6" id="6"/>
          <p:cNvSpPr/>
          <p:nvPr/>
        </p:nvSpPr>
        <p:spPr>
          <a:xfrm flipH="false" flipV="false" rot="0">
            <a:off x="847869" y="5160984"/>
            <a:ext cx="4119107" cy="4119107"/>
          </a:xfrm>
          <a:custGeom>
            <a:avLst/>
            <a:gdLst/>
            <a:ahLst/>
            <a:cxnLst/>
            <a:rect r="r" b="b" t="t" l="l"/>
            <a:pathLst>
              <a:path h="4119107" w="4119107">
                <a:moveTo>
                  <a:pt x="0" y="0"/>
                </a:moveTo>
                <a:lnTo>
                  <a:pt x="4119107" y="0"/>
                </a:lnTo>
                <a:lnTo>
                  <a:pt x="4119107" y="4119107"/>
                </a:lnTo>
                <a:lnTo>
                  <a:pt x="0" y="4119107"/>
                </a:lnTo>
                <a:lnTo>
                  <a:pt x="0" y="0"/>
                </a:lnTo>
                <a:close/>
              </a:path>
            </a:pathLst>
          </a:custGeom>
          <a:blipFill>
            <a:blip r:embed="rId2"/>
            <a:stretch>
              <a:fillRect l="0" t="0" r="0" b="0"/>
            </a:stretch>
          </a:blipFill>
        </p:spPr>
      </p:sp>
      <p:sp>
        <p:nvSpPr>
          <p:cNvPr name="Freeform 7" id="7"/>
          <p:cNvSpPr/>
          <p:nvPr/>
        </p:nvSpPr>
        <p:spPr>
          <a:xfrm flipH="false" flipV="false" rot="0">
            <a:off x="6627177" y="1415093"/>
            <a:ext cx="11384449" cy="7456814"/>
          </a:xfrm>
          <a:custGeom>
            <a:avLst/>
            <a:gdLst/>
            <a:ahLst/>
            <a:cxnLst/>
            <a:rect r="r" b="b" t="t" l="l"/>
            <a:pathLst>
              <a:path h="7456814" w="11384449">
                <a:moveTo>
                  <a:pt x="0" y="0"/>
                </a:moveTo>
                <a:lnTo>
                  <a:pt x="11384449" y="0"/>
                </a:lnTo>
                <a:lnTo>
                  <a:pt x="11384449" y="7456814"/>
                </a:lnTo>
                <a:lnTo>
                  <a:pt x="0" y="7456814"/>
                </a:lnTo>
                <a:lnTo>
                  <a:pt x="0" y="0"/>
                </a:lnTo>
                <a:close/>
              </a:path>
            </a:pathLst>
          </a:custGeom>
          <a:blipFill>
            <a:blip r:embed="rId3"/>
            <a:stretch>
              <a:fillRect l="0" t="0" r="0" b="0"/>
            </a:stretch>
          </a:blipFill>
        </p:spPr>
      </p:sp>
      <p:sp>
        <p:nvSpPr>
          <p:cNvPr name="TextBox 8" id="8"/>
          <p:cNvSpPr txBox="true"/>
          <p:nvPr/>
        </p:nvSpPr>
        <p:spPr>
          <a:xfrm rot="0">
            <a:off x="736042" y="534249"/>
            <a:ext cx="4568944" cy="1739901"/>
          </a:xfrm>
          <a:prstGeom prst="rect">
            <a:avLst/>
          </a:prstGeom>
        </p:spPr>
        <p:txBody>
          <a:bodyPr anchor="t" rtlCol="false" tIns="0" lIns="0" bIns="0" rIns="0">
            <a:spAutoFit/>
          </a:bodyPr>
          <a:lstStyle/>
          <a:p>
            <a:pPr algn="l">
              <a:lnSpc>
                <a:spcPts val="6999"/>
              </a:lnSpc>
            </a:pPr>
            <a:r>
              <a:rPr lang="en-US" b="true" sz="4999" spc="99">
                <a:solidFill>
                  <a:srgbClr val="FFFFFF"/>
                </a:solidFill>
                <a:latin typeface="Garet Bold"/>
                <a:ea typeface="Garet Bold"/>
                <a:cs typeface="Garet Bold"/>
                <a:sym typeface="Garet Bold"/>
              </a:rPr>
              <a:t>DIAGRAM CLASS</a:t>
            </a:r>
          </a:p>
        </p:txBody>
      </p:sp>
      <p:sp>
        <p:nvSpPr>
          <p:cNvPr name="TextBox 9" id="9"/>
          <p:cNvSpPr txBox="true"/>
          <p:nvPr/>
        </p:nvSpPr>
        <p:spPr>
          <a:xfrm rot="0">
            <a:off x="537868" y="3216926"/>
            <a:ext cx="5175782" cy="1339765"/>
          </a:xfrm>
          <a:prstGeom prst="rect">
            <a:avLst/>
          </a:prstGeom>
        </p:spPr>
        <p:txBody>
          <a:bodyPr anchor="t" rtlCol="false" tIns="0" lIns="0" bIns="0" rIns="0">
            <a:spAutoFit/>
          </a:bodyPr>
          <a:lstStyle/>
          <a:p>
            <a:pPr algn="l" marL="0" indent="0" lvl="0">
              <a:lnSpc>
                <a:spcPts val="2770"/>
              </a:lnSpc>
            </a:pPr>
            <a:r>
              <a:rPr lang="en-US" sz="1787">
                <a:solidFill>
                  <a:srgbClr val="FFFFFF"/>
                </a:solidFill>
                <a:latin typeface="Open Sans"/>
                <a:ea typeface="Open Sans"/>
                <a:cs typeface="Open Sans"/>
                <a:sym typeface="Open Sans"/>
              </a:rPr>
              <a:t>You can acces the HD picture by QR code or this link (</a:t>
            </a:r>
            <a:r>
              <a:rPr lang="en-US" sz="1787" u="sng">
                <a:solidFill>
                  <a:srgbClr val="FFFFFF"/>
                </a:solidFill>
                <a:latin typeface="Open Sans"/>
                <a:ea typeface="Open Sans"/>
                <a:cs typeface="Open Sans"/>
                <a:sym typeface="Open Sans"/>
              </a:rPr>
              <a:t>https://drive.google.com/file/d/1bRDRTKjpPQKxfrACRCk1zyWg3Or1qsG9/view?usp=drivesdk)</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251518" cy="10287000"/>
            <a:chOff x="0" y="0"/>
            <a:chExt cx="1646490" cy="2709333"/>
          </a:xfrm>
        </p:grpSpPr>
        <p:sp>
          <p:nvSpPr>
            <p:cNvPr name="Freeform 3" id="3"/>
            <p:cNvSpPr/>
            <p:nvPr/>
          </p:nvSpPr>
          <p:spPr>
            <a:xfrm flipH="false" flipV="false" rot="0">
              <a:off x="0" y="0"/>
              <a:ext cx="1646490" cy="2709333"/>
            </a:xfrm>
            <a:custGeom>
              <a:avLst/>
              <a:gdLst/>
              <a:ahLst/>
              <a:cxnLst/>
              <a:rect r="r" b="b" t="t" l="l"/>
              <a:pathLst>
                <a:path h="2709333" w="1646490">
                  <a:moveTo>
                    <a:pt x="0" y="0"/>
                  </a:moveTo>
                  <a:lnTo>
                    <a:pt x="1646490" y="0"/>
                  </a:lnTo>
                  <a:lnTo>
                    <a:pt x="1646490" y="2709333"/>
                  </a:lnTo>
                  <a:lnTo>
                    <a:pt x="0" y="2709333"/>
                  </a:lnTo>
                  <a:close/>
                </a:path>
              </a:pathLst>
            </a:custGeom>
            <a:solidFill>
              <a:srgbClr val="0345E4"/>
            </a:solidFill>
          </p:spPr>
        </p:sp>
        <p:sp>
          <p:nvSpPr>
            <p:cNvPr name="TextBox 4" id="4"/>
            <p:cNvSpPr txBox="true"/>
            <p:nvPr/>
          </p:nvSpPr>
          <p:spPr>
            <a:xfrm>
              <a:off x="0" y="-38100"/>
              <a:ext cx="1646490"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736042" y="1879788"/>
            <a:ext cx="1310100" cy="0"/>
          </a:xfrm>
          <a:prstGeom prst="line">
            <a:avLst/>
          </a:prstGeom>
          <a:ln cap="flat" w="95250">
            <a:solidFill>
              <a:srgbClr val="FFFFFF"/>
            </a:solidFill>
            <a:prstDash val="solid"/>
            <a:headEnd type="none" len="sm" w="sm"/>
            <a:tailEnd type="none" len="sm" w="sm"/>
          </a:ln>
        </p:spPr>
      </p:sp>
      <p:sp>
        <p:nvSpPr>
          <p:cNvPr name="Freeform 6" id="6"/>
          <p:cNvSpPr/>
          <p:nvPr/>
        </p:nvSpPr>
        <p:spPr>
          <a:xfrm flipH="false" flipV="false" rot="0">
            <a:off x="847869" y="5160984"/>
            <a:ext cx="4119107" cy="4119107"/>
          </a:xfrm>
          <a:custGeom>
            <a:avLst/>
            <a:gdLst/>
            <a:ahLst/>
            <a:cxnLst/>
            <a:rect r="r" b="b" t="t" l="l"/>
            <a:pathLst>
              <a:path h="4119107" w="4119107">
                <a:moveTo>
                  <a:pt x="0" y="0"/>
                </a:moveTo>
                <a:lnTo>
                  <a:pt x="4119107" y="0"/>
                </a:lnTo>
                <a:lnTo>
                  <a:pt x="4119107" y="4119107"/>
                </a:lnTo>
                <a:lnTo>
                  <a:pt x="0" y="4119107"/>
                </a:lnTo>
                <a:lnTo>
                  <a:pt x="0" y="0"/>
                </a:lnTo>
                <a:close/>
              </a:path>
            </a:pathLst>
          </a:custGeom>
          <a:blipFill>
            <a:blip r:embed="rId2"/>
            <a:stretch>
              <a:fillRect l="0" t="0" r="0" b="0"/>
            </a:stretch>
          </a:blipFill>
        </p:spPr>
      </p:sp>
      <p:sp>
        <p:nvSpPr>
          <p:cNvPr name="Freeform 7" id="7"/>
          <p:cNvSpPr/>
          <p:nvPr/>
        </p:nvSpPr>
        <p:spPr>
          <a:xfrm flipH="false" flipV="false" rot="0">
            <a:off x="8280210" y="716804"/>
            <a:ext cx="8178785" cy="8888360"/>
          </a:xfrm>
          <a:custGeom>
            <a:avLst/>
            <a:gdLst/>
            <a:ahLst/>
            <a:cxnLst/>
            <a:rect r="r" b="b" t="t" l="l"/>
            <a:pathLst>
              <a:path h="8888360" w="8178785">
                <a:moveTo>
                  <a:pt x="0" y="0"/>
                </a:moveTo>
                <a:lnTo>
                  <a:pt x="8178786" y="0"/>
                </a:lnTo>
                <a:lnTo>
                  <a:pt x="8178786" y="8888361"/>
                </a:lnTo>
                <a:lnTo>
                  <a:pt x="0" y="8888361"/>
                </a:lnTo>
                <a:lnTo>
                  <a:pt x="0" y="0"/>
                </a:lnTo>
                <a:close/>
              </a:path>
            </a:pathLst>
          </a:custGeom>
          <a:blipFill>
            <a:blip r:embed="rId3"/>
            <a:stretch>
              <a:fillRect l="0" t="0" r="0" b="0"/>
            </a:stretch>
          </a:blipFill>
        </p:spPr>
      </p:sp>
      <p:sp>
        <p:nvSpPr>
          <p:cNvPr name="TextBox 8" id="8"/>
          <p:cNvSpPr txBox="true"/>
          <p:nvPr/>
        </p:nvSpPr>
        <p:spPr>
          <a:xfrm rot="0">
            <a:off x="736042" y="534249"/>
            <a:ext cx="4568944" cy="854076"/>
          </a:xfrm>
          <a:prstGeom prst="rect">
            <a:avLst/>
          </a:prstGeom>
        </p:spPr>
        <p:txBody>
          <a:bodyPr anchor="t" rtlCol="false" tIns="0" lIns="0" bIns="0" rIns="0">
            <a:spAutoFit/>
          </a:bodyPr>
          <a:lstStyle/>
          <a:p>
            <a:pPr algn="l">
              <a:lnSpc>
                <a:spcPts val="6999"/>
              </a:lnSpc>
            </a:pPr>
            <a:r>
              <a:rPr lang="en-US" b="true" sz="4999" spc="99">
                <a:solidFill>
                  <a:srgbClr val="FFFFFF"/>
                </a:solidFill>
                <a:latin typeface="Garet Bold"/>
                <a:ea typeface="Garet Bold"/>
                <a:cs typeface="Garet Bold"/>
                <a:sym typeface="Garet Bold"/>
              </a:rPr>
              <a:t>FLOWCHART</a:t>
            </a:r>
          </a:p>
        </p:txBody>
      </p:sp>
      <p:sp>
        <p:nvSpPr>
          <p:cNvPr name="TextBox 9" id="9"/>
          <p:cNvSpPr txBox="true"/>
          <p:nvPr/>
        </p:nvSpPr>
        <p:spPr>
          <a:xfrm rot="0">
            <a:off x="736042" y="2543141"/>
            <a:ext cx="4654357" cy="1682665"/>
          </a:xfrm>
          <a:prstGeom prst="rect">
            <a:avLst/>
          </a:prstGeom>
        </p:spPr>
        <p:txBody>
          <a:bodyPr anchor="t" rtlCol="false" tIns="0" lIns="0" bIns="0" rIns="0">
            <a:spAutoFit/>
          </a:bodyPr>
          <a:lstStyle/>
          <a:p>
            <a:pPr algn="l" marL="0" indent="0" lvl="0">
              <a:lnSpc>
                <a:spcPts val="2770"/>
              </a:lnSpc>
            </a:pPr>
            <a:r>
              <a:rPr lang="en-US" sz="1787">
                <a:solidFill>
                  <a:srgbClr val="FFFFFF"/>
                </a:solidFill>
                <a:latin typeface="Open Sans"/>
                <a:ea typeface="Open Sans"/>
                <a:cs typeface="Open Sans"/>
                <a:sym typeface="Open Sans"/>
              </a:rPr>
              <a:t>You can acces the HD picture by QR code or this link (https://drive.google.com/file/d/1LCTzyhVwXw4AWR7rij0icQ3RdOv_V_H3/view?usp=drivesdk</a:t>
            </a:r>
            <a:r>
              <a:rPr lang="en-US" sz="1787" u="sng">
                <a:solidFill>
                  <a:srgbClr val="FFFFFF"/>
                </a:solidFill>
                <a:latin typeface="Open Sans"/>
                <a:ea typeface="Open Sans"/>
                <a:cs typeface="Open Sans"/>
                <a:sym typeface="Open Sans"/>
              </a:rPr>
              <a:t>)</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52"/>
            <a:ext cx="4235092" cy="10287000"/>
            <a:chOff x="0" y="0"/>
            <a:chExt cx="3346246" cy="8128000"/>
          </a:xfrm>
        </p:grpSpPr>
        <p:sp>
          <p:nvSpPr>
            <p:cNvPr name="Freeform 3" id="3"/>
            <p:cNvSpPr/>
            <p:nvPr/>
          </p:nvSpPr>
          <p:spPr>
            <a:xfrm flipH="false" flipV="false" rot="0">
              <a:off x="0" y="0"/>
              <a:ext cx="3346246" cy="8128000"/>
            </a:xfrm>
            <a:custGeom>
              <a:avLst/>
              <a:gdLst/>
              <a:ahLst/>
              <a:cxnLst/>
              <a:rect r="r" b="b" t="t" l="l"/>
              <a:pathLst>
                <a:path h="8128000" w="3346246">
                  <a:moveTo>
                    <a:pt x="0" y="0"/>
                  </a:moveTo>
                  <a:lnTo>
                    <a:pt x="3346246" y="0"/>
                  </a:lnTo>
                  <a:lnTo>
                    <a:pt x="3346246" y="8128000"/>
                  </a:lnTo>
                  <a:lnTo>
                    <a:pt x="0" y="8128000"/>
                  </a:lnTo>
                  <a:close/>
                </a:path>
              </a:pathLst>
            </a:custGeom>
            <a:solidFill>
              <a:srgbClr val="F6F6F6"/>
            </a:solidFill>
          </p:spPr>
        </p:sp>
        <p:sp>
          <p:nvSpPr>
            <p:cNvPr name="TextBox 4" id="4"/>
            <p:cNvSpPr txBox="true"/>
            <p:nvPr/>
          </p:nvSpPr>
          <p:spPr>
            <a:xfrm>
              <a:off x="0" y="-38100"/>
              <a:ext cx="3346246" cy="81661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6899" y="6514810"/>
            <a:ext cx="5881542" cy="3026622"/>
            <a:chOff x="0" y="0"/>
            <a:chExt cx="812800" cy="418264"/>
          </a:xfrm>
        </p:grpSpPr>
        <p:sp>
          <p:nvSpPr>
            <p:cNvPr name="Freeform 6" id="6"/>
            <p:cNvSpPr/>
            <p:nvPr/>
          </p:nvSpPr>
          <p:spPr>
            <a:xfrm flipH="false" flipV="false" rot="0">
              <a:off x="0" y="0"/>
              <a:ext cx="812800" cy="418264"/>
            </a:xfrm>
            <a:custGeom>
              <a:avLst/>
              <a:gdLst/>
              <a:ahLst/>
              <a:cxnLst/>
              <a:rect r="r" b="b" t="t" l="l"/>
              <a:pathLst>
                <a:path h="418264" w="812800">
                  <a:moveTo>
                    <a:pt x="0" y="0"/>
                  </a:moveTo>
                  <a:lnTo>
                    <a:pt x="812800" y="0"/>
                  </a:lnTo>
                  <a:lnTo>
                    <a:pt x="812800" y="418264"/>
                  </a:lnTo>
                  <a:lnTo>
                    <a:pt x="0" y="418264"/>
                  </a:lnTo>
                  <a:close/>
                </a:path>
              </a:pathLst>
            </a:custGeom>
            <a:solidFill>
              <a:srgbClr val="0345E4"/>
            </a:solidFill>
          </p:spPr>
        </p:sp>
        <p:sp>
          <p:nvSpPr>
            <p:cNvPr name="TextBox 7" id="7"/>
            <p:cNvSpPr txBox="true"/>
            <p:nvPr/>
          </p:nvSpPr>
          <p:spPr>
            <a:xfrm>
              <a:off x="0" y="-38100"/>
              <a:ext cx="812800" cy="456364"/>
            </a:xfrm>
            <a:prstGeom prst="rect">
              <a:avLst/>
            </a:prstGeom>
          </p:spPr>
          <p:txBody>
            <a:bodyPr anchor="ctr" rtlCol="false" tIns="50800" lIns="50800" bIns="50800" rIns="50800"/>
            <a:lstStyle/>
            <a:p>
              <a:pPr algn="ctr">
                <a:lnSpc>
                  <a:spcPts val="2901"/>
                </a:lnSpc>
              </a:pPr>
            </a:p>
          </p:txBody>
        </p:sp>
      </p:grpSp>
      <p:grpSp>
        <p:nvGrpSpPr>
          <p:cNvPr name="Group 8" id="8"/>
          <p:cNvGrpSpPr/>
          <p:nvPr/>
        </p:nvGrpSpPr>
        <p:grpSpPr>
          <a:xfrm rot="0">
            <a:off x="9105190" y="6514810"/>
            <a:ext cx="5881542" cy="3026622"/>
            <a:chOff x="0" y="0"/>
            <a:chExt cx="812800" cy="418264"/>
          </a:xfrm>
        </p:grpSpPr>
        <p:sp>
          <p:nvSpPr>
            <p:cNvPr name="Freeform 9" id="9"/>
            <p:cNvSpPr/>
            <p:nvPr/>
          </p:nvSpPr>
          <p:spPr>
            <a:xfrm flipH="false" flipV="false" rot="0">
              <a:off x="0" y="0"/>
              <a:ext cx="812800" cy="418264"/>
            </a:xfrm>
            <a:custGeom>
              <a:avLst/>
              <a:gdLst/>
              <a:ahLst/>
              <a:cxnLst/>
              <a:rect r="r" b="b" t="t" l="l"/>
              <a:pathLst>
                <a:path h="418264" w="812800">
                  <a:moveTo>
                    <a:pt x="0" y="0"/>
                  </a:moveTo>
                  <a:lnTo>
                    <a:pt x="812800" y="0"/>
                  </a:lnTo>
                  <a:lnTo>
                    <a:pt x="812800" y="418264"/>
                  </a:lnTo>
                  <a:lnTo>
                    <a:pt x="0" y="418264"/>
                  </a:lnTo>
                  <a:close/>
                </a:path>
              </a:pathLst>
            </a:custGeom>
            <a:solidFill>
              <a:srgbClr val="000000"/>
            </a:solidFill>
          </p:spPr>
        </p:sp>
        <p:sp>
          <p:nvSpPr>
            <p:cNvPr name="TextBox 10" id="10"/>
            <p:cNvSpPr txBox="true"/>
            <p:nvPr/>
          </p:nvSpPr>
          <p:spPr>
            <a:xfrm>
              <a:off x="0" y="-38100"/>
              <a:ext cx="812800" cy="456364"/>
            </a:xfrm>
            <a:prstGeom prst="rect">
              <a:avLst/>
            </a:prstGeom>
          </p:spPr>
          <p:txBody>
            <a:bodyPr anchor="ctr" rtlCol="false" tIns="50800" lIns="50800" bIns="50800" rIns="50800"/>
            <a:lstStyle/>
            <a:p>
              <a:pPr algn="ctr">
                <a:lnSpc>
                  <a:spcPts val="2901"/>
                </a:lnSpc>
              </a:pPr>
            </a:p>
          </p:txBody>
        </p:sp>
      </p:grpSp>
      <p:grpSp>
        <p:nvGrpSpPr>
          <p:cNvPr name="Group 11" id="11"/>
          <p:cNvGrpSpPr/>
          <p:nvPr/>
        </p:nvGrpSpPr>
        <p:grpSpPr>
          <a:xfrm rot="0">
            <a:off x="1028700" y="2596688"/>
            <a:ext cx="5881542" cy="3379047"/>
            <a:chOff x="0" y="0"/>
            <a:chExt cx="812800" cy="466968"/>
          </a:xfrm>
        </p:grpSpPr>
        <p:sp>
          <p:nvSpPr>
            <p:cNvPr name="Freeform 12" id="12"/>
            <p:cNvSpPr/>
            <p:nvPr/>
          </p:nvSpPr>
          <p:spPr>
            <a:xfrm flipH="false" flipV="false" rot="0">
              <a:off x="0" y="0"/>
              <a:ext cx="812800" cy="466968"/>
            </a:xfrm>
            <a:custGeom>
              <a:avLst/>
              <a:gdLst/>
              <a:ahLst/>
              <a:cxnLst/>
              <a:rect r="r" b="b" t="t" l="l"/>
              <a:pathLst>
                <a:path h="466968" w="812800">
                  <a:moveTo>
                    <a:pt x="0" y="0"/>
                  </a:moveTo>
                  <a:lnTo>
                    <a:pt x="812800" y="0"/>
                  </a:lnTo>
                  <a:lnTo>
                    <a:pt x="812800" y="466968"/>
                  </a:lnTo>
                  <a:lnTo>
                    <a:pt x="0" y="466968"/>
                  </a:lnTo>
                  <a:close/>
                </a:path>
              </a:pathLst>
            </a:custGeom>
            <a:solidFill>
              <a:srgbClr val="000000"/>
            </a:solidFill>
          </p:spPr>
        </p:sp>
        <p:sp>
          <p:nvSpPr>
            <p:cNvPr name="TextBox 13" id="13"/>
            <p:cNvSpPr txBox="true"/>
            <p:nvPr/>
          </p:nvSpPr>
          <p:spPr>
            <a:xfrm>
              <a:off x="0" y="-38100"/>
              <a:ext cx="812800" cy="505068"/>
            </a:xfrm>
            <a:prstGeom prst="rect">
              <a:avLst/>
            </a:prstGeom>
          </p:spPr>
          <p:txBody>
            <a:bodyPr anchor="ctr" rtlCol="false" tIns="50800" lIns="50800" bIns="50800" rIns="50800"/>
            <a:lstStyle/>
            <a:p>
              <a:pPr algn="ctr">
                <a:lnSpc>
                  <a:spcPts val="2901"/>
                </a:lnSpc>
              </a:pPr>
            </a:p>
          </p:txBody>
        </p:sp>
      </p:grpSp>
      <p:grpSp>
        <p:nvGrpSpPr>
          <p:cNvPr name="Group 14" id="14"/>
          <p:cNvGrpSpPr/>
          <p:nvPr/>
        </p:nvGrpSpPr>
        <p:grpSpPr>
          <a:xfrm rot="0">
            <a:off x="5967528" y="5096751"/>
            <a:ext cx="378340" cy="360605"/>
            <a:chOff x="0" y="0"/>
            <a:chExt cx="812800" cy="774700"/>
          </a:xfrm>
        </p:grpSpPr>
        <p:sp>
          <p:nvSpPr>
            <p:cNvPr name="Freeform 15" id="1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16" id="16"/>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17" id="17"/>
          <p:cNvGrpSpPr/>
          <p:nvPr/>
        </p:nvGrpSpPr>
        <p:grpSpPr>
          <a:xfrm rot="0">
            <a:off x="5589188" y="5096751"/>
            <a:ext cx="378340" cy="360605"/>
            <a:chOff x="0" y="0"/>
            <a:chExt cx="812800" cy="774700"/>
          </a:xfrm>
        </p:grpSpPr>
        <p:sp>
          <p:nvSpPr>
            <p:cNvPr name="Freeform 18" id="18"/>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19" id="19"/>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20" id="20"/>
          <p:cNvGrpSpPr/>
          <p:nvPr/>
        </p:nvGrpSpPr>
        <p:grpSpPr>
          <a:xfrm rot="0">
            <a:off x="5210848" y="5096751"/>
            <a:ext cx="378340" cy="360605"/>
            <a:chOff x="0" y="0"/>
            <a:chExt cx="812800" cy="774700"/>
          </a:xfrm>
        </p:grpSpPr>
        <p:sp>
          <p:nvSpPr>
            <p:cNvPr name="Freeform 21" id="21"/>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22" id="22"/>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23" id="23"/>
          <p:cNvGrpSpPr/>
          <p:nvPr/>
        </p:nvGrpSpPr>
        <p:grpSpPr>
          <a:xfrm rot="0">
            <a:off x="4832508" y="5096751"/>
            <a:ext cx="378340" cy="360605"/>
            <a:chOff x="0" y="0"/>
            <a:chExt cx="812800" cy="774700"/>
          </a:xfrm>
        </p:grpSpPr>
        <p:sp>
          <p:nvSpPr>
            <p:cNvPr name="Freeform 24" id="24"/>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25" id="25"/>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26" id="26"/>
          <p:cNvGrpSpPr/>
          <p:nvPr/>
        </p:nvGrpSpPr>
        <p:grpSpPr>
          <a:xfrm rot="0">
            <a:off x="4454167" y="5096751"/>
            <a:ext cx="378340" cy="360605"/>
            <a:chOff x="0" y="0"/>
            <a:chExt cx="812800" cy="774700"/>
          </a:xfrm>
        </p:grpSpPr>
        <p:sp>
          <p:nvSpPr>
            <p:cNvPr name="Freeform 27" id="27"/>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28" id="28"/>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sp>
        <p:nvSpPr>
          <p:cNvPr name="TextBox 29" id="29"/>
          <p:cNvSpPr txBox="true"/>
          <p:nvPr/>
        </p:nvSpPr>
        <p:spPr>
          <a:xfrm rot="0">
            <a:off x="1593073" y="5101122"/>
            <a:ext cx="2376398" cy="356234"/>
          </a:xfrm>
          <a:prstGeom prst="rect">
            <a:avLst/>
          </a:prstGeom>
        </p:spPr>
        <p:txBody>
          <a:bodyPr anchor="t" rtlCol="false" tIns="0" lIns="0" bIns="0" rIns="0">
            <a:spAutoFit/>
          </a:bodyPr>
          <a:lstStyle/>
          <a:p>
            <a:pPr algn="l" marL="0" indent="0" lvl="0">
              <a:lnSpc>
                <a:spcPts val="2940"/>
              </a:lnSpc>
              <a:spcBef>
                <a:spcPct val="0"/>
              </a:spcBef>
            </a:pPr>
            <a:r>
              <a:rPr lang="en-US" b="true" sz="2100">
                <a:solidFill>
                  <a:srgbClr val="FFFFFF"/>
                </a:solidFill>
                <a:latin typeface="Montserrat Semi-Bold"/>
                <a:ea typeface="Montserrat Semi-Bold"/>
                <a:cs typeface="Montserrat Semi-Bold"/>
                <a:sym typeface="Montserrat Semi-Bold"/>
              </a:rPr>
              <a:t>Login Multi-role</a:t>
            </a:r>
          </a:p>
        </p:txBody>
      </p:sp>
      <p:sp>
        <p:nvSpPr>
          <p:cNvPr name="TextBox 30" id="30"/>
          <p:cNvSpPr txBox="true"/>
          <p:nvPr/>
        </p:nvSpPr>
        <p:spPr>
          <a:xfrm rot="0">
            <a:off x="1403903" y="2879687"/>
            <a:ext cx="4752795" cy="1758950"/>
          </a:xfrm>
          <a:prstGeom prst="rect">
            <a:avLst/>
          </a:prstGeom>
        </p:spPr>
        <p:txBody>
          <a:bodyPr anchor="t" rtlCol="false" tIns="0" lIns="0" bIns="0" rIns="0">
            <a:spAutoFit/>
          </a:bodyPr>
          <a:lstStyle/>
          <a:p>
            <a:pPr algn="l">
              <a:lnSpc>
                <a:spcPts val="2800"/>
              </a:lnSpc>
            </a:pPr>
            <a:r>
              <a:rPr lang="en-US" sz="2000">
                <a:solidFill>
                  <a:srgbClr val="FFFFFF"/>
                </a:solidFill>
                <a:latin typeface="Open Sans"/>
                <a:ea typeface="Open Sans"/>
                <a:cs typeface="Open Sans"/>
                <a:sym typeface="Open Sans"/>
              </a:rPr>
              <a:t>• Halaman login untuk Admin dan Member (Mahasiswa).</a:t>
            </a:r>
          </a:p>
          <a:p>
            <a:pPr algn="l">
              <a:lnSpc>
                <a:spcPts val="2800"/>
              </a:lnSpc>
            </a:pPr>
          </a:p>
          <a:p>
            <a:pPr algn="l" marL="0" indent="0" lvl="0">
              <a:lnSpc>
                <a:spcPts val="2800"/>
              </a:lnSpc>
              <a:spcBef>
                <a:spcPct val="0"/>
              </a:spcBef>
            </a:pPr>
            <a:r>
              <a:rPr lang="en-US" sz="2000">
                <a:solidFill>
                  <a:srgbClr val="FFFFFF"/>
                </a:solidFill>
                <a:latin typeface="Open Sans"/>
                <a:ea typeface="Open Sans"/>
                <a:cs typeface="Open Sans"/>
                <a:sym typeface="Open Sans"/>
              </a:rPr>
              <a:t>• </a:t>
            </a:r>
            <a:r>
              <a:rPr lang="en-US" sz="2000">
                <a:solidFill>
                  <a:srgbClr val="FFFFFF"/>
                </a:solidFill>
                <a:latin typeface="Open Sans"/>
                <a:ea typeface="Open Sans"/>
                <a:cs typeface="Open Sans"/>
                <a:sym typeface="Open Sans"/>
              </a:rPr>
              <a:t>Setelah login, dashboard disesuaikan berdasarkan peran pengguna.</a:t>
            </a:r>
          </a:p>
        </p:txBody>
      </p:sp>
      <p:grpSp>
        <p:nvGrpSpPr>
          <p:cNvPr name="Group 31" id="31"/>
          <p:cNvGrpSpPr/>
          <p:nvPr/>
        </p:nvGrpSpPr>
        <p:grpSpPr>
          <a:xfrm rot="0">
            <a:off x="7576992" y="2596688"/>
            <a:ext cx="5881542" cy="3379047"/>
            <a:chOff x="0" y="0"/>
            <a:chExt cx="812800" cy="466968"/>
          </a:xfrm>
        </p:grpSpPr>
        <p:sp>
          <p:nvSpPr>
            <p:cNvPr name="Freeform 32" id="32"/>
            <p:cNvSpPr/>
            <p:nvPr/>
          </p:nvSpPr>
          <p:spPr>
            <a:xfrm flipH="false" flipV="false" rot="0">
              <a:off x="0" y="0"/>
              <a:ext cx="812800" cy="466968"/>
            </a:xfrm>
            <a:custGeom>
              <a:avLst/>
              <a:gdLst/>
              <a:ahLst/>
              <a:cxnLst/>
              <a:rect r="r" b="b" t="t" l="l"/>
              <a:pathLst>
                <a:path h="466968" w="812800">
                  <a:moveTo>
                    <a:pt x="0" y="0"/>
                  </a:moveTo>
                  <a:lnTo>
                    <a:pt x="812800" y="0"/>
                  </a:lnTo>
                  <a:lnTo>
                    <a:pt x="812800" y="466968"/>
                  </a:lnTo>
                  <a:lnTo>
                    <a:pt x="0" y="466968"/>
                  </a:lnTo>
                  <a:close/>
                </a:path>
              </a:pathLst>
            </a:custGeom>
            <a:solidFill>
              <a:srgbClr val="0345E4"/>
            </a:solidFill>
          </p:spPr>
        </p:sp>
        <p:sp>
          <p:nvSpPr>
            <p:cNvPr name="TextBox 33" id="33"/>
            <p:cNvSpPr txBox="true"/>
            <p:nvPr/>
          </p:nvSpPr>
          <p:spPr>
            <a:xfrm>
              <a:off x="0" y="-38100"/>
              <a:ext cx="812800" cy="505068"/>
            </a:xfrm>
            <a:prstGeom prst="rect">
              <a:avLst/>
            </a:prstGeom>
          </p:spPr>
          <p:txBody>
            <a:bodyPr anchor="ctr" rtlCol="false" tIns="50800" lIns="50800" bIns="50800" rIns="50800"/>
            <a:lstStyle/>
            <a:p>
              <a:pPr algn="ctr">
                <a:lnSpc>
                  <a:spcPts val="2901"/>
                </a:lnSpc>
              </a:pPr>
            </a:p>
          </p:txBody>
        </p:sp>
      </p:grpSp>
      <p:grpSp>
        <p:nvGrpSpPr>
          <p:cNvPr name="Group 34" id="34"/>
          <p:cNvGrpSpPr/>
          <p:nvPr/>
        </p:nvGrpSpPr>
        <p:grpSpPr>
          <a:xfrm rot="0">
            <a:off x="12515820" y="5096751"/>
            <a:ext cx="378340" cy="360605"/>
            <a:chOff x="0" y="0"/>
            <a:chExt cx="812800" cy="774700"/>
          </a:xfrm>
        </p:grpSpPr>
        <p:sp>
          <p:nvSpPr>
            <p:cNvPr name="Freeform 35" id="3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36" id="36"/>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37" id="37"/>
          <p:cNvGrpSpPr/>
          <p:nvPr/>
        </p:nvGrpSpPr>
        <p:grpSpPr>
          <a:xfrm rot="0">
            <a:off x="12137479" y="5096751"/>
            <a:ext cx="378340" cy="360605"/>
            <a:chOff x="0" y="0"/>
            <a:chExt cx="812800" cy="774700"/>
          </a:xfrm>
        </p:grpSpPr>
        <p:sp>
          <p:nvSpPr>
            <p:cNvPr name="Freeform 38" id="38"/>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39" id="39"/>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40" id="40"/>
          <p:cNvGrpSpPr/>
          <p:nvPr/>
        </p:nvGrpSpPr>
        <p:grpSpPr>
          <a:xfrm rot="0">
            <a:off x="11759139" y="5096751"/>
            <a:ext cx="378340" cy="360605"/>
            <a:chOff x="0" y="0"/>
            <a:chExt cx="812800" cy="774700"/>
          </a:xfrm>
        </p:grpSpPr>
        <p:sp>
          <p:nvSpPr>
            <p:cNvPr name="Freeform 41" id="41"/>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42" id="42"/>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43" id="43"/>
          <p:cNvGrpSpPr/>
          <p:nvPr/>
        </p:nvGrpSpPr>
        <p:grpSpPr>
          <a:xfrm rot="0">
            <a:off x="11380799" y="5096751"/>
            <a:ext cx="378340" cy="360605"/>
            <a:chOff x="0" y="0"/>
            <a:chExt cx="812800" cy="774700"/>
          </a:xfrm>
        </p:grpSpPr>
        <p:sp>
          <p:nvSpPr>
            <p:cNvPr name="Freeform 44" id="44"/>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45" id="45"/>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46" id="46"/>
          <p:cNvGrpSpPr/>
          <p:nvPr/>
        </p:nvGrpSpPr>
        <p:grpSpPr>
          <a:xfrm rot="0">
            <a:off x="11002459" y="5096751"/>
            <a:ext cx="378340" cy="360605"/>
            <a:chOff x="0" y="0"/>
            <a:chExt cx="812800" cy="774700"/>
          </a:xfrm>
        </p:grpSpPr>
        <p:sp>
          <p:nvSpPr>
            <p:cNvPr name="Freeform 47" id="47"/>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48" id="48"/>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sp>
        <p:nvSpPr>
          <p:cNvPr name="TextBox 49" id="49"/>
          <p:cNvSpPr txBox="true"/>
          <p:nvPr/>
        </p:nvSpPr>
        <p:spPr>
          <a:xfrm rot="0">
            <a:off x="8059398" y="5115452"/>
            <a:ext cx="2705458" cy="356234"/>
          </a:xfrm>
          <a:prstGeom prst="rect">
            <a:avLst/>
          </a:prstGeom>
        </p:spPr>
        <p:txBody>
          <a:bodyPr anchor="t" rtlCol="false" tIns="0" lIns="0" bIns="0" rIns="0">
            <a:spAutoFit/>
          </a:bodyPr>
          <a:lstStyle/>
          <a:p>
            <a:pPr algn="l" marL="0" indent="0" lvl="0">
              <a:lnSpc>
                <a:spcPts val="2940"/>
              </a:lnSpc>
              <a:spcBef>
                <a:spcPct val="0"/>
              </a:spcBef>
            </a:pPr>
            <a:r>
              <a:rPr lang="en-US" b="true" sz="2100">
                <a:solidFill>
                  <a:srgbClr val="FFFFFF"/>
                </a:solidFill>
                <a:latin typeface="Montserrat Bold"/>
                <a:ea typeface="Montserrat Bold"/>
                <a:cs typeface="Montserrat Bold"/>
                <a:sym typeface="Montserrat Bold"/>
              </a:rPr>
              <a:t>Dashboard Admin</a:t>
            </a:r>
          </a:p>
        </p:txBody>
      </p:sp>
      <p:sp>
        <p:nvSpPr>
          <p:cNvPr name="TextBox 50" id="50"/>
          <p:cNvSpPr txBox="true"/>
          <p:nvPr/>
        </p:nvSpPr>
        <p:spPr>
          <a:xfrm rot="0">
            <a:off x="8022395" y="2879687"/>
            <a:ext cx="4752795" cy="1758950"/>
          </a:xfrm>
          <a:prstGeom prst="rect">
            <a:avLst/>
          </a:prstGeom>
        </p:spPr>
        <p:txBody>
          <a:bodyPr anchor="t" rtlCol="false" tIns="0" lIns="0" bIns="0" rIns="0">
            <a:spAutoFit/>
          </a:bodyPr>
          <a:lstStyle/>
          <a:p>
            <a:pPr algn="l">
              <a:lnSpc>
                <a:spcPts val="2800"/>
              </a:lnSpc>
            </a:pPr>
            <a:r>
              <a:rPr lang="en-US" sz="2000">
                <a:solidFill>
                  <a:srgbClr val="FFFFFF"/>
                </a:solidFill>
                <a:latin typeface="Open Sans"/>
                <a:ea typeface="Open Sans"/>
                <a:cs typeface="Open Sans"/>
                <a:sym typeface="Open Sans"/>
              </a:rPr>
              <a:t>• Melihat dan mengelola data buku dan anggota.</a:t>
            </a:r>
          </a:p>
          <a:p>
            <a:pPr algn="l">
              <a:lnSpc>
                <a:spcPts val="2800"/>
              </a:lnSpc>
            </a:pPr>
          </a:p>
          <a:p>
            <a:pPr algn="l" marL="0" indent="0" lvl="0">
              <a:lnSpc>
                <a:spcPts val="2800"/>
              </a:lnSpc>
              <a:spcBef>
                <a:spcPct val="0"/>
              </a:spcBef>
            </a:pPr>
            <a:r>
              <a:rPr lang="en-US" sz="2000">
                <a:solidFill>
                  <a:srgbClr val="FFFFFF"/>
                </a:solidFill>
                <a:latin typeface="Open Sans"/>
                <a:ea typeface="Open Sans"/>
                <a:cs typeface="Open Sans"/>
                <a:sym typeface="Open Sans"/>
              </a:rPr>
              <a:t>• </a:t>
            </a:r>
            <a:r>
              <a:rPr lang="en-US" sz="2000">
                <a:solidFill>
                  <a:srgbClr val="FFFFFF"/>
                </a:solidFill>
                <a:latin typeface="Open Sans"/>
                <a:ea typeface="Open Sans"/>
                <a:cs typeface="Open Sans"/>
                <a:sym typeface="Open Sans"/>
              </a:rPr>
              <a:t>Akses penuh terhadap data perpustakaan.</a:t>
            </a:r>
          </a:p>
        </p:txBody>
      </p:sp>
      <p:grpSp>
        <p:nvGrpSpPr>
          <p:cNvPr name="Group 51" id="51"/>
          <p:cNvGrpSpPr/>
          <p:nvPr/>
        </p:nvGrpSpPr>
        <p:grpSpPr>
          <a:xfrm rot="0">
            <a:off x="6318139" y="8842751"/>
            <a:ext cx="1891701" cy="360605"/>
            <a:chOff x="0" y="0"/>
            <a:chExt cx="2522268" cy="480807"/>
          </a:xfrm>
        </p:grpSpPr>
        <p:grpSp>
          <p:nvGrpSpPr>
            <p:cNvPr name="Group 52" id="52"/>
            <p:cNvGrpSpPr/>
            <p:nvPr/>
          </p:nvGrpSpPr>
          <p:grpSpPr>
            <a:xfrm rot="0">
              <a:off x="2017814" y="0"/>
              <a:ext cx="504454" cy="480807"/>
              <a:chOff x="0" y="0"/>
              <a:chExt cx="812800" cy="774700"/>
            </a:xfrm>
          </p:grpSpPr>
          <p:sp>
            <p:nvSpPr>
              <p:cNvPr name="Freeform 53" id="53"/>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54" id="54"/>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55" id="55"/>
            <p:cNvGrpSpPr/>
            <p:nvPr/>
          </p:nvGrpSpPr>
          <p:grpSpPr>
            <a:xfrm rot="0">
              <a:off x="1513361" y="0"/>
              <a:ext cx="504454" cy="480807"/>
              <a:chOff x="0" y="0"/>
              <a:chExt cx="812800" cy="774700"/>
            </a:xfrm>
          </p:grpSpPr>
          <p:sp>
            <p:nvSpPr>
              <p:cNvPr name="Freeform 56" id="56"/>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57" id="57"/>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58" id="58"/>
            <p:cNvGrpSpPr/>
            <p:nvPr/>
          </p:nvGrpSpPr>
          <p:grpSpPr>
            <a:xfrm rot="0">
              <a:off x="1008907" y="0"/>
              <a:ext cx="504454" cy="480807"/>
              <a:chOff x="0" y="0"/>
              <a:chExt cx="812800" cy="774700"/>
            </a:xfrm>
          </p:grpSpPr>
          <p:sp>
            <p:nvSpPr>
              <p:cNvPr name="Freeform 59" id="59"/>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60" id="60"/>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61" id="61"/>
            <p:cNvGrpSpPr/>
            <p:nvPr/>
          </p:nvGrpSpPr>
          <p:grpSpPr>
            <a:xfrm rot="0">
              <a:off x="504454" y="0"/>
              <a:ext cx="504454" cy="480807"/>
              <a:chOff x="0" y="0"/>
              <a:chExt cx="812800" cy="774700"/>
            </a:xfrm>
          </p:grpSpPr>
          <p:sp>
            <p:nvSpPr>
              <p:cNvPr name="Freeform 62" id="62"/>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63" id="63"/>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64" id="64"/>
            <p:cNvGrpSpPr/>
            <p:nvPr/>
          </p:nvGrpSpPr>
          <p:grpSpPr>
            <a:xfrm rot="0">
              <a:off x="0" y="0"/>
              <a:ext cx="504454" cy="480807"/>
              <a:chOff x="0" y="0"/>
              <a:chExt cx="812800" cy="774700"/>
            </a:xfrm>
          </p:grpSpPr>
          <p:sp>
            <p:nvSpPr>
              <p:cNvPr name="Freeform 65" id="6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66" id="66"/>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grpSp>
        <p:nvGrpSpPr>
          <p:cNvPr name="Group 67" id="67"/>
          <p:cNvGrpSpPr/>
          <p:nvPr/>
        </p:nvGrpSpPr>
        <p:grpSpPr>
          <a:xfrm rot="0">
            <a:off x="12530658" y="8662448"/>
            <a:ext cx="1891701" cy="360605"/>
            <a:chOff x="0" y="0"/>
            <a:chExt cx="2522268" cy="480807"/>
          </a:xfrm>
        </p:grpSpPr>
        <p:grpSp>
          <p:nvGrpSpPr>
            <p:cNvPr name="Group 68" id="68"/>
            <p:cNvGrpSpPr/>
            <p:nvPr/>
          </p:nvGrpSpPr>
          <p:grpSpPr>
            <a:xfrm rot="0">
              <a:off x="2017814" y="0"/>
              <a:ext cx="504454" cy="480807"/>
              <a:chOff x="0" y="0"/>
              <a:chExt cx="812800" cy="774700"/>
            </a:xfrm>
          </p:grpSpPr>
          <p:sp>
            <p:nvSpPr>
              <p:cNvPr name="Freeform 69" id="69"/>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70" id="70"/>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71" id="71"/>
            <p:cNvGrpSpPr/>
            <p:nvPr/>
          </p:nvGrpSpPr>
          <p:grpSpPr>
            <a:xfrm rot="0">
              <a:off x="1513361" y="0"/>
              <a:ext cx="504454" cy="480807"/>
              <a:chOff x="0" y="0"/>
              <a:chExt cx="812800" cy="774700"/>
            </a:xfrm>
          </p:grpSpPr>
          <p:sp>
            <p:nvSpPr>
              <p:cNvPr name="Freeform 72" id="72"/>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73" id="73"/>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74" id="74"/>
            <p:cNvGrpSpPr/>
            <p:nvPr/>
          </p:nvGrpSpPr>
          <p:grpSpPr>
            <a:xfrm rot="0">
              <a:off x="1008907" y="0"/>
              <a:ext cx="504454" cy="480807"/>
              <a:chOff x="0" y="0"/>
              <a:chExt cx="812800" cy="774700"/>
            </a:xfrm>
          </p:grpSpPr>
          <p:sp>
            <p:nvSpPr>
              <p:cNvPr name="Freeform 75" id="7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76" id="76"/>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77" id="77"/>
            <p:cNvGrpSpPr/>
            <p:nvPr/>
          </p:nvGrpSpPr>
          <p:grpSpPr>
            <a:xfrm rot="0">
              <a:off x="504454" y="0"/>
              <a:ext cx="504454" cy="480807"/>
              <a:chOff x="0" y="0"/>
              <a:chExt cx="812800" cy="774700"/>
            </a:xfrm>
          </p:grpSpPr>
          <p:sp>
            <p:nvSpPr>
              <p:cNvPr name="Freeform 78" id="78"/>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79" id="79"/>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nvGrpSpPr>
            <p:cNvPr name="Group 80" id="80"/>
            <p:cNvGrpSpPr/>
            <p:nvPr/>
          </p:nvGrpSpPr>
          <p:grpSpPr>
            <a:xfrm rot="0">
              <a:off x="0" y="0"/>
              <a:ext cx="504454" cy="480807"/>
              <a:chOff x="0" y="0"/>
              <a:chExt cx="812800" cy="774700"/>
            </a:xfrm>
          </p:grpSpPr>
          <p:sp>
            <p:nvSpPr>
              <p:cNvPr name="Freeform 81" id="81"/>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C700"/>
              </a:solidFill>
            </p:spPr>
          </p:sp>
          <p:sp>
            <p:nvSpPr>
              <p:cNvPr name="TextBox 82" id="82"/>
              <p:cNvSpPr txBox="true"/>
              <p:nvPr/>
            </p:nvSpPr>
            <p:spPr>
              <a:xfrm>
                <a:off x="228600" y="228600"/>
                <a:ext cx="355600" cy="381000"/>
              </a:xfrm>
              <a:prstGeom prst="rect">
                <a:avLst/>
              </a:prstGeom>
            </p:spPr>
            <p:txBody>
              <a:bodyPr anchor="ctr" rtlCol="false" tIns="43186" lIns="43186" bIns="43186" rIns="43186"/>
              <a:lstStyle/>
              <a:p>
                <a:pPr algn="ctr">
                  <a:lnSpc>
                    <a:spcPts val="2901"/>
                  </a:lnSpc>
                </a:pPr>
              </a:p>
            </p:txBody>
          </p:sp>
        </p:grpSp>
      </p:grpSp>
      <p:sp>
        <p:nvSpPr>
          <p:cNvPr name="TextBox 83" id="83"/>
          <p:cNvSpPr txBox="true"/>
          <p:nvPr/>
        </p:nvSpPr>
        <p:spPr>
          <a:xfrm rot="0">
            <a:off x="2781272" y="8825886"/>
            <a:ext cx="3282520" cy="356234"/>
          </a:xfrm>
          <a:prstGeom prst="rect">
            <a:avLst/>
          </a:prstGeom>
        </p:spPr>
        <p:txBody>
          <a:bodyPr anchor="t" rtlCol="false" tIns="0" lIns="0" bIns="0" rIns="0">
            <a:spAutoFit/>
          </a:bodyPr>
          <a:lstStyle/>
          <a:p>
            <a:pPr algn="l" marL="0" indent="0" lvl="0">
              <a:lnSpc>
                <a:spcPts val="2940"/>
              </a:lnSpc>
              <a:spcBef>
                <a:spcPct val="0"/>
              </a:spcBef>
            </a:pPr>
            <a:r>
              <a:rPr lang="en-US" b="true" sz="2100">
                <a:solidFill>
                  <a:srgbClr val="FFFFFF"/>
                </a:solidFill>
                <a:latin typeface="Montserrat Semi-Bold"/>
                <a:ea typeface="Montserrat Semi-Bold"/>
                <a:cs typeface="Montserrat Semi-Bold"/>
                <a:sym typeface="Montserrat Semi-Bold"/>
              </a:rPr>
              <a:t>Dashboard Mahasiswa</a:t>
            </a:r>
          </a:p>
        </p:txBody>
      </p:sp>
      <p:sp>
        <p:nvSpPr>
          <p:cNvPr name="TextBox 84" id="84"/>
          <p:cNvSpPr txBox="true"/>
          <p:nvPr/>
        </p:nvSpPr>
        <p:spPr>
          <a:xfrm rot="0">
            <a:off x="9339712" y="8530591"/>
            <a:ext cx="3435479" cy="727709"/>
          </a:xfrm>
          <a:prstGeom prst="rect">
            <a:avLst/>
          </a:prstGeom>
        </p:spPr>
        <p:txBody>
          <a:bodyPr anchor="t" rtlCol="false" tIns="0" lIns="0" bIns="0" rIns="0">
            <a:spAutoFit/>
          </a:bodyPr>
          <a:lstStyle/>
          <a:p>
            <a:pPr algn="l" marL="0" indent="0" lvl="0">
              <a:lnSpc>
                <a:spcPts val="2940"/>
              </a:lnSpc>
              <a:spcBef>
                <a:spcPct val="0"/>
              </a:spcBef>
            </a:pPr>
            <a:r>
              <a:rPr lang="en-US" b="true" sz="2100">
                <a:solidFill>
                  <a:srgbClr val="FFFFFF"/>
                </a:solidFill>
                <a:latin typeface="Montserrat Bold"/>
                <a:ea typeface="Montserrat Bold"/>
                <a:cs typeface="Montserrat Bold"/>
                <a:sym typeface="Montserrat Bold"/>
              </a:rPr>
              <a:t>Peminjaman &amp; Pengembalian Buku</a:t>
            </a:r>
          </a:p>
        </p:txBody>
      </p:sp>
      <p:sp>
        <p:nvSpPr>
          <p:cNvPr name="TextBox 85" id="85"/>
          <p:cNvSpPr txBox="true"/>
          <p:nvPr/>
        </p:nvSpPr>
        <p:spPr>
          <a:xfrm rot="0">
            <a:off x="2935460" y="6685194"/>
            <a:ext cx="4752795" cy="1758950"/>
          </a:xfrm>
          <a:prstGeom prst="rect">
            <a:avLst/>
          </a:prstGeom>
        </p:spPr>
        <p:txBody>
          <a:bodyPr anchor="t" rtlCol="false" tIns="0" lIns="0" bIns="0" rIns="0">
            <a:spAutoFit/>
          </a:bodyPr>
          <a:lstStyle/>
          <a:p>
            <a:pPr algn="l">
              <a:lnSpc>
                <a:spcPts val="2800"/>
              </a:lnSpc>
            </a:pPr>
            <a:r>
              <a:rPr lang="en-US" sz="2000">
                <a:solidFill>
                  <a:srgbClr val="FFFFFF"/>
                </a:solidFill>
                <a:latin typeface="Open Sans"/>
                <a:ea typeface="Open Sans"/>
                <a:cs typeface="Open Sans"/>
                <a:sym typeface="Open Sans"/>
              </a:rPr>
              <a:t>• Melihat daftar buku yang tersedia untuk dipinjam.</a:t>
            </a:r>
          </a:p>
          <a:p>
            <a:pPr algn="l">
              <a:lnSpc>
                <a:spcPts val="2800"/>
              </a:lnSpc>
            </a:pPr>
          </a:p>
          <a:p>
            <a:pPr algn="l" marL="0" indent="0" lvl="0">
              <a:lnSpc>
                <a:spcPts val="2800"/>
              </a:lnSpc>
              <a:spcBef>
                <a:spcPct val="0"/>
              </a:spcBef>
            </a:pPr>
            <a:r>
              <a:rPr lang="en-US" sz="2000">
                <a:solidFill>
                  <a:srgbClr val="FFFFFF"/>
                </a:solidFill>
                <a:latin typeface="Open Sans"/>
                <a:ea typeface="Open Sans"/>
                <a:cs typeface="Open Sans"/>
                <a:sym typeface="Open Sans"/>
              </a:rPr>
              <a:t>• </a:t>
            </a:r>
            <a:r>
              <a:rPr lang="en-US" sz="2000">
                <a:solidFill>
                  <a:srgbClr val="FFFFFF"/>
                </a:solidFill>
                <a:latin typeface="Open Sans"/>
                <a:ea typeface="Open Sans"/>
                <a:cs typeface="Open Sans"/>
                <a:sym typeface="Open Sans"/>
              </a:rPr>
              <a:t>Mencari buku, memilih durasi pinjam, dan mengonfirmasi peminjaman.</a:t>
            </a:r>
          </a:p>
        </p:txBody>
      </p:sp>
      <p:sp>
        <p:nvSpPr>
          <p:cNvPr name="TextBox 86" id="86"/>
          <p:cNvSpPr txBox="true"/>
          <p:nvPr/>
        </p:nvSpPr>
        <p:spPr>
          <a:xfrm rot="0">
            <a:off x="9412127" y="6685194"/>
            <a:ext cx="4752795" cy="1406525"/>
          </a:xfrm>
          <a:prstGeom prst="rect">
            <a:avLst/>
          </a:prstGeom>
        </p:spPr>
        <p:txBody>
          <a:bodyPr anchor="t" rtlCol="false" tIns="0" lIns="0" bIns="0" rIns="0">
            <a:spAutoFit/>
          </a:bodyPr>
          <a:lstStyle/>
          <a:p>
            <a:pPr algn="l">
              <a:lnSpc>
                <a:spcPts val="2800"/>
              </a:lnSpc>
            </a:pPr>
            <a:r>
              <a:rPr lang="en-US" sz="2000">
                <a:solidFill>
                  <a:srgbClr val="FFFFFF"/>
                </a:solidFill>
                <a:latin typeface="Open Sans"/>
                <a:ea typeface="Open Sans"/>
                <a:cs typeface="Open Sans"/>
                <a:sym typeface="Open Sans"/>
              </a:rPr>
              <a:t>• Member memilih buku dan menentukan durasi pinjam.</a:t>
            </a:r>
          </a:p>
          <a:p>
            <a:pPr algn="l">
              <a:lnSpc>
                <a:spcPts val="2800"/>
              </a:lnSpc>
            </a:pPr>
          </a:p>
          <a:p>
            <a:pPr algn="l" marL="0" indent="0" lvl="0">
              <a:lnSpc>
                <a:spcPts val="2800"/>
              </a:lnSpc>
              <a:spcBef>
                <a:spcPct val="0"/>
              </a:spcBef>
            </a:pPr>
            <a:r>
              <a:rPr lang="en-US" sz="2000">
                <a:solidFill>
                  <a:srgbClr val="FFFFFF"/>
                </a:solidFill>
                <a:latin typeface="Open Sans"/>
                <a:ea typeface="Open Sans"/>
                <a:cs typeface="Open Sans"/>
                <a:sym typeface="Open Sans"/>
              </a:rPr>
              <a:t>• Member mengembalikan buku.</a:t>
            </a:r>
          </a:p>
        </p:txBody>
      </p:sp>
      <p:grpSp>
        <p:nvGrpSpPr>
          <p:cNvPr name="Group 87" id="87"/>
          <p:cNvGrpSpPr/>
          <p:nvPr/>
        </p:nvGrpSpPr>
        <p:grpSpPr>
          <a:xfrm rot="0">
            <a:off x="13887344" y="1028700"/>
            <a:ext cx="3987330" cy="3987330"/>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89" id="8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0" id="90"/>
          <p:cNvGrpSpPr/>
          <p:nvPr/>
        </p:nvGrpSpPr>
        <p:grpSpPr>
          <a:xfrm rot="0">
            <a:off x="15881009" y="10052"/>
            <a:ext cx="3063266" cy="10287000"/>
            <a:chOff x="0" y="0"/>
            <a:chExt cx="806786" cy="2709333"/>
          </a:xfrm>
        </p:grpSpPr>
        <p:sp>
          <p:nvSpPr>
            <p:cNvPr name="Freeform 91" id="91"/>
            <p:cNvSpPr/>
            <p:nvPr/>
          </p:nvSpPr>
          <p:spPr>
            <a:xfrm flipH="false" flipV="false" rot="0">
              <a:off x="0" y="0"/>
              <a:ext cx="806786" cy="2709333"/>
            </a:xfrm>
            <a:custGeom>
              <a:avLst/>
              <a:gdLst/>
              <a:ahLst/>
              <a:cxnLst/>
              <a:rect r="r" b="b" t="t" l="l"/>
              <a:pathLst>
                <a:path h="2709333" w="806786">
                  <a:moveTo>
                    <a:pt x="128894" y="0"/>
                  </a:moveTo>
                  <a:lnTo>
                    <a:pt x="677892" y="0"/>
                  </a:lnTo>
                  <a:cubicBezTo>
                    <a:pt x="749078" y="0"/>
                    <a:pt x="806786" y="57708"/>
                    <a:pt x="806786" y="128894"/>
                  </a:cubicBezTo>
                  <a:lnTo>
                    <a:pt x="806786" y="2580439"/>
                  </a:lnTo>
                  <a:cubicBezTo>
                    <a:pt x="806786" y="2614624"/>
                    <a:pt x="793206" y="2647409"/>
                    <a:pt x="769034" y="2671581"/>
                  </a:cubicBezTo>
                  <a:cubicBezTo>
                    <a:pt x="744861" y="2695753"/>
                    <a:pt x="712077" y="2709333"/>
                    <a:pt x="677892" y="2709333"/>
                  </a:cubicBezTo>
                  <a:lnTo>
                    <a:pt x="128894" y="2709333"/>
                  </a:lnTo>
                  <a:cubicBezTo>
                    <a:pt x="57708" y="2709333"/>
                    <a:pt x="0" y="2651625"/>
                    <a:pt x="0" y="2580439"/>
                  </a:cubicBezTo>
                  <a:lnTo>
                    <a:pt x="0" y="128894"/>
                  </a:lnTo>
                  <a:cubicBezTo>
                    <a:pt x="0" y="57708"/>
                    <a:pt x="57708" y="0"/>
                    <a:pt x="128894" y="0"/>
                  </a:cubicBezTo>
                  <a:close/>
                </a:path>
              </a:pathLst>
            </a:custGeom>
            <a:solidFill>
              <a:srgbClr val="0345E4"/>
            </a:solidFill>
          </p:spPr>
        </p:sp>
        <p:sp>
          <p:nvSpPr>
            <p:cNvPr name="TextBox 92" id="92"/>
            <p:cNvSpPr txBox="true"/>
            <p:nvPr/>
          </p:nvSpPr>
          <p:spPr>
            <a:xfrm>
              <a:off x="0" y="-38100"/>
              <a:ext cx="806786" cy="2747433"/>
            </a:xfrm>
            <a:prstGeom prst="rect">
              <a:avLst/>
            </a:prstGeom>
          </p:spPr>
          <p:txBody>
            <a:bodyPr anchor="ctr" rtlCol="false" tIns="50800" lIns="50800" bIns="50800" rIns="50800"/>
            <a:lstStyle/>
            <a:p>
              <a:pPr algn="ctr">
                <a:lnSpc>
                  <a:spcPts val="2659"/>
                </a:lnSpc>
              </a:pPr>
            </a:p>
          </p:txBody>
        </p:sp>
      </p:grpSp>
      <p:sp>
        <p:nvSpPr>
          <p:cNvPr name="AutoShape 93" id="93"/>
          <p:cNvSpPr/>
          <p:nvPr/>
        </p:nvSpPr>
        <p:spPr>
          <a:xfrm>
            <a:off x="999052" y="1427163"/>
            <a:ext cx="1310100" cy="0"/>
          </a:xfrm>
          <a:prstGeom prst="line">
            <a:avLst/>
          </a:prstGeom>
          <a:ln cap="flat" w="95250">
            <a:solidFill>
              <a:srgbClr val="0345E4"/>
            </a:solidFill>
            <a:prstDash val="solid"/>
            <a:headEnd type="none" len="sm" w="sm"/>
            <a:tailEnd type="none" len="sm" w="sm"/>
          </a:ln>
        </p:spPr>
      </p:sp>
      <p:sp>
        <p:nvSpPr>
          <p:cNvPr name="TextBox 94" id="94"/>
          <p:cNvSpPr txBox="true"/>
          <p:nvPr/>
        </p:nvSpPr>
        <p:spPr>
          <a:xfrm rot="0">
            <a:off x="960952" y="277812"/>
            <a:ext cx="8708611" cy="854076"/>
          </a:xfrm>
          <a:prstGeom prst="rect">
            <a:avLst/>
          </a:prstGeom>
        </p:spPr>
        <p:txBody>
          <a:bodyPr anchor="t" rtlCol="false" tIns="0" lIns="0" bIns="0" rIns="0">
            <a:spAutoFit/>
          </a:bodyPr>
          <a:lstStyle/>
          <a:p>
            <a:pPr algn="l">
              <a:lnSpc>
                <a:spcPts val="6999"/>
              </a:lnSpc>
            </a:pPr>
            <a:r>
              <a:rPr lang="en-US" b="true" sz="4999" spc="99">
                <a:solidFill>
                  <a:srgbClr val="000000"/>
                </a:solidFill>
                <a:latin typeface="Garet Bold"/>
                <a:ea typeface="Garet Bold"/>
                <a:cs typeface="Garet Bold"/>
                <a:sym typeface="Garet Bold"/>
              </a:rPr>
              <a:t>FEATURE DEMO</a:t>
            </a:r>
          </a:p>
        </p:txBody>
      </p:sp>
      <p:sp>
        <p:nvSpPr>
          <p:cNvPr name="Freeform 95" id="95"/>
          <p:cNvSpPr/>
          <p:nvPr/>
        </p:nvSpPr>
        <p:spPr>
          <a:xfrm flipH="false" flipV="false" rot="0">
            <a:off x="14986732" y="510629"/>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6" id="96"/>
          <p:cNvGrpSpPr/>
          <p:nvPr/>
        </p:nvGrpSpPr>
        <p:grpSpPr>
          <a:xfrm rot="0">
            <a:off x="-1615919" y="6389388"/>
            <a:ext cx="3277467" cy="3277467"/>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name="TextBox 98" id="9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DAGqzc3Z1co</dc:identifier>
  <dcterms:modified xsi:type="dcterms:W3CDTF">2011-08-01T06:04:30Z</dcterms:modified>
  <cp:revision>1</cp:revision>
  <dc:title>Final Project_OOPLibrarySystem_TeamRTG</dc:title>
</cp:coreProperties>
</file>