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9" r:id="rId4"/>
    <p:sldId id="258" r:id="rId5"/>
    <p:sldId id="259" r:id="rId6"/>
    <p:sldId id="264" r:id="rId7"/>
    <p:sldId id="261" r:id="rId8"/>
    <p:sldId id="273" r:id="rId9"/>
    <p:sldId id="270" r:id="rId10"/>
    <p:sldId id="272" r:id="rId11"/>
    <p:sldId id="271" r:id="rId12"/>
    <p:sldId id="274" r:id="rId13"/>
    <p:sldId id="266" r:id="rId14"/>
    <p:sldId id="277" r:id="rId15"/>
    <p:sldId id="275" r:id="rId16"/>
    <p:sldId id="279" r:id="rId17"/>
    <p:sldId id="276" r:id="rId18"/>
    <p:sldId id="267" r:id="rId19"/>
    <p:sldId id="263" r:id="rId2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A2198-3A28-49A9-8758-C3D26AD6A920}" v="51" dt="2022-02-25T20:23:33.010"/>
    <p1510:client id="{257F8081-008D-42D8-B333-75425FC7A608}" v="2" dt="2022-02-25T20:43:20.212"/>
    <p1510:client id="{3CEABC53-A5F3-4963-8385-C8F27176D5A0}" v="2" dt="2022-02-25T19:37:57.522"/>
    <p1510:client id="{4B56100D-6209-4CA3-BF55-651DA1448820}" v="246" dt="2022-02-25T13:33:48.435"/>
    <p1510:client id="{B1058FAF-2E31-4522-8AF5-580E6D7FDEF4}" v="735" dt="2022-02-25T10:42:19.711"/>
    <p1510:client id="{C6EAD8B9-0314-4824-B979-B156669920D7}" v="159" dt="2022-02-25T20:27:08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2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2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3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4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7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1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0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8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1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oplemattersglobal.com/article/ttesg/how-talent-technology-is-revolutionizing-hr-space-21676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itlab.jp/devops-tools/azure-cr-vs-gitlab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rtale231.com/cyber-security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itlab.jp/devops-tools/azure-cr-vs-gitlab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nightfoundation.org/articles/ethics-and-governance-of-ai-initiative-announces-750-000-challenge-on-news-and-information-quality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m.org/wiki/.NET_Framework" TargetMode="Externa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itlab.jp/devops-tools/azure-cr-vs-gitlab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knightfoundation.org/articles/ethics-and-governance-of-ai-initiative-announces-750-000-challenge-on-news-and-information-quality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m.org/wiki/.NET_Framework" TargetMode="Externa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itlab.jp/devops-tools/azure-cr-vs-gitlab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knightfoundation.org/articles/ethics-and-governance-of-ai-initiative-announces-750-000-challenge-on-news-and-information-quality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m.org/wiki/.NET_Framework" TargetMode="Externa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itlab.jp/devops-tools/azure-cr-vs-gitlab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edhayes.com/future-of-technology-a-few-prediction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oplemattersglobal.com/article/ttesg/how-talent-technology-is-revolutionizing-hr-space-21676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92334668@N07/11123530043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itlab.jp/devops-tools/azure-cr-vs-gitlab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rtale231.com/cyber-security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itlab.jp/devops-tools/azure-cr-vs-gitlab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rtale231.com/cyber-security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684C503B-66E2-4330-B0AE-3F7F3E961F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383" t="9091" r="1098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9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bg-BG" sz="4800" err="1">
                <a:latin typeface="Arial Black"/>
                <a:cs typeface="Calibri Light"/>
              </a:rPr>
              <a:t>AuthMe</a:t>
            </a:r>
            <a:endParaRPr lang="bg-BG" sz="4800" err="1">
              <a:latin typeface="Arial Black"/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477980" y="4860632"/>
            <a:ext cx="5547358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bg-BG">
                <a:latin typeface="Arial"/>
                <a:cs typeface="Arial"/>
              </a:rPr>
              <a:t>Станимир Колев и Димитър Василев</a:t>
            </a:r>
          </a:p>
        </p:txBody>
      </p:sp>
      <p:sp>
        <p:nvSpPr>
          <p:cNvPr id="40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730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A71A3F-B698-4510-960F-2233E3A7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err="1">
                <a:solidFill>
                  <a:schemeClr val="bg1"/>
                </a:solidFill>
                <a:latin typeface="Arial"/>
                <a:cs typeface="Arial"/>
              </a:rPr>
              <a:t>Реализация</a:t>
            </a:r>
            <a:endParaRPr lang="en-US" sz="4800" kern="120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Контейнер за съдържание 8">
            <a:extLst>
              <a:ext uri="{FF2B5EF4-FFF2-40B4-BE49-F238E27FC236}">
                <a16:creationId xmlns:a16="http://schemas.microsoft.com/office/drawing/2014/main" id="{BCCB9B5B-BFAF-438C-BC6C-1046B225B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Висока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степен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на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изолация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на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 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данните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и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вътрешните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услуги</a:t>
            </a:r>
            <a:endParaRPr lang="en-US" sz="1800">
              <a:solidFill>
                <a:schemeClr val="bg1"/>
              </a:solidFill>
              <a:latin typeface="Arial"/>
              <a:cs typeface="Calibri"/>
            </a:endParaRPr>
          </a:p>
          <a:p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Двустепенна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 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верификация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на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всеки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 request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за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самоличност</a:t>
            </a:r>
            <a:endParaRPr lang="en-US" sz="1800">
              <a:solidFill>
                <a:schemeClr val="bg1"/>
              </a:solidFill>
              <a:latin typeface="Arial"/>
              <a:cs typeface="Calibri"/>
            </a:endParaRPr>
          </a:p>
          <a:p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Лесно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мащабируем</a:t>
            </a:r>
            <a:endParaRPr lang="en-US" sz="1800">
              <a:solidFill>
                <a:schemeClr val="bg1"/>
              </a:solidFill>
              <a:latin typeface="Arial"/>
              <a:cs typeface="Calibri"/>
            </a:endParaRPr>
          </a:p>
        </p:txBody>
      </p:sp>
      <p:pic>
        <p:nvPicPr>
          <p:cNvPr id="7" name="Картина 8">
            <a:extLst>
              <a:ext uri="{FF2B5EF4-FFF2-40B4-BE49-F238E27FC236}">
                <a16:creationId xmlns:a16="http://schemas.microsoft.com/office/drawing/2014/main" id="{E6812E6F-618D-41C3-B403-2672D01A86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49273" y="-1145"/>
            <a:ext cx="7339214" cy="6863082"/>
          </a:xfrm>
          <a:prstGeom prst="rect">
            <a:avLst/>
          </a:prstGeom>
        </p:spPr>
      </p:pic>
      <p:pic>
        <p:nvPicPr>
          <p:cNvPr id="3" name="Картина 3">
            <a:extLst>
              <a:ext uri="{FF2B5EF4-FFF2-40B4-BE49-F238E27FC236}">
                <a16:creationId xmlns:a16="http://schemas.microsoft.com/office/drawing/2014/main" id="{2B90BA73-EEE4-4885-8FBA-19FFAA5E3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55822" y="1183763"/>
            <a:ext cx="784965" cy="58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14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DFCAEE1-43BB-42D1-BDE3-25DA968C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bg-BG" sz="4800">
                <a:solidFill>
                  <a:schemeClr val="bg1"/>
                </a:solidFill>
                <a:latin typeface="Arial"/>
                <a:ea typeface="+mj-lt"/>
                <a:cs typeface="+mj-lt"/>
              </a:rPr>
              <a:t>Реализация - </a:t>
            </a:r>
            <a:r>
              <a:rPr lang="bg-BG" sz="4800" err="1">
                <a:solidFill>
                  <a:schemeClr val="bg1"/>
                </a:solidFill>
                <a:latin typeface="Arial"/>
                <a:ea typeface="+mj-lt"/>
                <a:cs typeface="+mj-lt"/>
              </a:rPr>
              <a:t>Portal</a:t>
            </a:r>
            <a:r>
              <a:rPr lang="bg-BG" sz="4800">
                <a:solidFill>
                  <a:schemeClr val="bg1"/>
                </a:solidFill>
                <a:latin typeface="Arial"/>
                <a:ea typeface="+mj-lt"/>
                <a:cs typeface="+mj-lt"/>
              </a:rPr>
              <a:t> </a:t>
            </a:r>
            <a:r>
              <a:rPr lang="bg-BG" sz="4800" err="1">
                <a:solidFill>
                  <a:schemeClr val="bg1"/>
                </a:solidFill>
                <a:latin typeface="Arial"/>
                <a:ea typeface="+mj-lt"/>
                <a:cs typeface="+mj-lt"/>
              </a:rPr>
              <a:t>domain</a:t>
            </a:r>
            <a:endParaRPr lang="bg-BG" sz="4800" err="1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Картина 7" descr="Картина, която съдържа електроника, верига&#10;&#10;Описанието е генерирано автоматично">
            <a:extLst>
              <a:ext uri="{FF2B5EF4-FFF2-40B4-BE49-F238E27FC236}">
                <a16:creationId xmlns:a16="http://schemas.microsoft.com/office/drawing/2014/main" id="{E6F4FB93-B330-4BFF-A0B3-C3F8341F1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47418" y="3616056"/>
            <a:ext cx="3600346" cy="2376229"/>
          </a:xfrm>
          <a:prstGeom prst="rect">
            <a:avLst/>
          </a:prstGeom>
        </p:spPr>
      </p:pic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5B57475-A74C-42B0-B3F2-C48A11D35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z="1800" err="1">
                <a:solidFill>
                  <a:schemeClr val="bg1"/>
                </a:solidFill>
                <a:latin typeface="Arial"/>
                <a:cs typeface="Calibri"/>
              </a:rPr>
              <a:t>Spring</a:t>
            </a:r>
            <a:r>
              <a:rPr lang="bg-BG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bg-BG" sz="1800" err="1">
                <a:solidFill>
                  <a:schemeClr val="bg1"/>
                </a:solidFill>
                <a:latin typeface="Arial"/>
                <a:cs typeface="Calibri"/>
              </a:rPr>
              <a:t>Security</a:t>
            </a:r>
            <a:r>
              <a:rPr lang="bg-BG" sz="1800">
                <a:solidFill>
                  <a:schemeClr val="bg1"/>
                </a:solidFill>
                <a:latin typeface="Arial"/>
                <a:cs typeface="Calibri"/>
              </a:rPr>
              <a:t> защита на профилите</a:t>
            </a:r>
          </a:p>
          <a:p>
            <a:r>
              <a:rPr lang="bg-BG" sz="1800">
                <a:solidFill>
                  <a:schemeClr val="bg1"/>
                </a:solidFill>
                <a:latin typeface="Arial"/>
                <a:cs typeface="Calibri"/>
              </a:rPr>
              <a:t>Никакви лични данни в базата данни на откритата услуга</a:t>
            </a:r>
          </a:p>
          <a:p>
            <a:r>
              <a:rPr lang="bg-BG" sz="1800" err="1">
                <a:solidFill>
                  <a:schemeClr val="bg1"/>
                </a:solidFill>
                <a:latin typeface="Arial"/>
                <a:cs typeface="Calibri"/>
              </a:rPr>
              <a:t>Azure</a:t>
            </a:r>
            <a:r>
              <a:rPr lang="bg-BG" sz="1800">
                <a:solidFill>
                  <a:schemeClr val="bg1"/>
                </a:solidFill>
                <a:latin typeface="Arial"/>
                <a:cs typeface="Calibri"/>
              </a:rPr>
              <a:t> </a:t>
            </a:r>
            <a:r>
              <a:rPr lang="bg-BG" sz="1800" err="1">
                <a:solidFill>
                  <a:schemeClr val="bg1"/>
                </a:solidFill>
                <a:latin typeface="Arial"/>
                <a:cs typeface="Calibri"/>
              </a:rPr>
              <a:t>Active</a:t>
            </a:r>
            <a:r>
              <a:rPr lang="bg-BG" sz="1800">
                <a:solidFill>
                  <a:schemeClr val="bg1"/>
                </a:solidFill>
                <a:latin typeface="Arial"/>
                <a:cs typeface="Calibri"/>
              </a:rPr>
              <a:t> </a:t>
            </a:r>
            <a:r>
              <a:rPr lang="bg-BG" sz="1800" err="1">
                <a:solidFill>
                  <a:schemeClr val="bg1"/>
                </a:solidFill>
                <a:latin typeface="Arial"/>
                <a:cs typeface="Calibri"/>
              </a:rPr>
              <a:t>Directory</a:t>
            </a:r>
            <a:r>
              <a:rPr lang="bg-BG" sz="1800">
                <a:solidFill>
                  <a:schemeClr val="bg1"/>
                </a:solidFill>
                <a:latin typeface="Arial"/>
                <a:cs typeface="Calibri"/>
              </a:rPr>
              <a:t>(AAD) </a:t>
            </a:r>
            <a:r>
              <a:rPr lang="bg-BG" sz="1800" err="1">
                <a:solidFill>
                  <a:schemeClr val="bg1"/>
                </a:solidFill>
                <a:latin typeface="Arial"/>
                <a:cs typeface="Calibri"/>
              </a:rPr>
              <a:t>автентикация</a:t>
            </a:r>
            <a:r>
              <a:rPr lang="bg-BG" sz="1800">
                <a:solidFill>
                  <a:schemeClr val="bg1"/>
                </a:solidFill>
                <a:latin typeface="Arial"/>
                <a:cs typeface="Calibri"/>
              </a:rPr>
              <a:t> между вътрешните услуги</a:t>
            </a:r>
          </a:p>
        </p:txBody>
      </p:sp>
      <p:pic>
        <p:nvPicPr>
          <p:cNvPr id="6" name="Графика 6">
            <a:extLst>
              <a:ext uri="{FF2B5EF4-FFF2-40B4-BE49-F238E27FC236}">
                <a16:creationId xmlns:a16="http://schemas.microsoft.com/office/drawing/2014/main" id="{DE6F009A-0AB9-4116-B829-727B50EE1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6021" y="1297472"/>
            <a:ext cx="4837061" cy="124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34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A71A3F-B698-4510-960F-2233E3A7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err="1">
                <a:solidFill>
                  <a:schemeClr val="bg1"/>
                </a:solidFill>
                <a:latin typeface="Arial"/>
                <a:cs typeface="Arial"/>
              </a:rPr>
              <a:t>Реализация</a:t>
            </a:r>
            <a:endParaRPr lang="en-US" sz="4800" kern="120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Контейнер за съдържание 8">
            <a:extLst>
              <a:ext uri="{FF2B5EF4-FFF2-40B4-BE49-F238E27FC236}">
                <a16:creationId xmlns:a16="http://schemas.microsoft.com/office/drawing/2014/main" id="{BCCB9B5B-BFAF-438C-BC6C-1046B225B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Висока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степен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на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изолация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на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 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данните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и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вътрешните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услуги</a:t>
            </a:r>
            <a:endParaRPr lang="en-US" sz="1800">
              <a:solidFill>
                <a:schemeClr val="bg1"/>
              </a:solidFill>
              <a:latin typeface="Arial"/>
              <a:cs typeface="Calibri"/>
            </a:endParaRPr>
          </a:p>
          <a:p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Двустепенна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 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верификация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на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всеки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 request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за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самоличност</a:t>
            </a:r>
            <a:endParaRPr lang="en-US" sz="1800">
              <a:solidFill>
                <a:schemeClr val="bg1"/>
              </a:solidFill>
              <a:latin typeface="Arial"/>
              <a:cs typeface="Calibri"/>
            </a:endParaRPr>
          </a:p>
          <a:p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Лесно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мащабируем</a:t>
            </a:r>
            <a:endParaRPr lang="en-US" sz="1800">
              <a:solidFill>
                <a:schemeClr val="bg1"/>
              </a:solidFill>
              <a:latin typeface="Arial"/>
              <a:cs typeface="Calibri"/>
            </a:endParaRPr>
          </a:p>
        </p:txBody>
      </p:sp>
      <p:pic>
        <p:nvPicPr>
          <p:cNvPr id="7" name="Картина 8">
            <a:extLst>
              <a:ext uri="{FF2B5EF4-FFF2-40B4-BE49-F238E27FC236}">
                <a16:creationId xmlns:a16="http://schemas.microsoft.com/office/drawing/2014/main" id="{E6812E6F-618D-41C3-B403-2672D01A86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49273" y="-1145"/>
            <a:ext cx="7339214" cy="6863082"/>
          </a:xfrm>
          <a:prstGeom prst="rect">
            <a:avLst/>
          </a:prstGeom>
        </p:spPr>
      </p:pic>
      <p:pic>
        <p:nvPicPr>
          <p:cNvPr id="3" name="Картина 3">
            <a:extLst>
              <a:ext uri="{FF2B5EF4-FFF2-40B4-BE49-F238E27FC236}">
                <a16:creationId xmlns:a16="http://schemas.microsoft.com/office/drawing/2014/main" id="{2B90BA73-EEE4-4885-8FBA-19FFAA5E3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55822" y="1183763"/>
            <a:ext cx="784965" cy="58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29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DFCAEE1-43BB-42D1-BDE3-25DA968C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 fontScale="90000"/>
          </a:bodyPr>
          <a:lstStyle/>
          <a:p>
            <a:r>
              <a:rPr lang="bg-BG" sz="4800">
                <a:solidFill>
                  <a:schemeClr val="bg1"/>
                </a:solidFill>
                <a:latin typeface="Arial"/>
                <a:ea typeface="+mj-lt"/>
                <a:cs typeface="+mj-lt"/>
              </a:rPr>
              <a:t>Реализация - </a:t>
            </a:r>
            <a:r>
              <a:rPr lang="bg-BG" sz="4800" err="1">
                <a:solidFill>
                  <a:schemeClr val="bg1"/>
                </a:solidFill>
                <a:latin typeface="Arial"/>
                <a:ea typeface="+mj-lt"/>
                <a:cs typeface="+mj-lt"/>
              </a:rPr>
              <a:t>Identity</a:t>
            </a:r>
            <a:r>
              <a:rPr lang="bg-BG" sz="4800">
                <a:solidFill>
                  <a:schemeClr val="bg1"/>
                </a:solidFill>
                <a:latin typeface="Arial"/>
                <a:ea typeface="+mj-lt"/>
                <a:cs typeface="+mj-lt"/>
              </a:rPr>
              <a:t> </a:t>
            </a:r>
            <a:r>
              <a:rPr lang="bg-BG" sz="4800" err="1">
                <a:solidFill>
                  <a:schemeClr val="bg1"/>
                </a:solidFill>
                <a:latin typeface="Arial"/>
                <a:ea typeface="+mj-lt"/>
                <a:cs typeface="+mj-lt"/>
              </a:rPr>
              <a:t>domain</a:t>
            </a:r>
            <a:endParaRPr lang="bg-BG" sz="4800" err="1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" name="Картина 9">
            <a:extLst>
              <a:ext uri="{FF2B5EF4-FFF2-40B4-BE49-F238E27FC236}">
                <a16:creationId xmlns:a16="http://schemas.microsoft.com/office/drawing/2014/main" id="{532DAC39-D6A8-4273-80E4-4743EA5DC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89064" y="3609841"/>
            <a:ext cx="4075112" cy="2546945"/>
          </a:xfrm>
        </p:spPr>
      </p:pic>
      <p:pic>
        <p:nvPicPr>
          <p:cNvPr id="4" name="Картина 4">
            <a:extLst>
              <a:ext uri="{FF2B5EF4-FFF2-40B4-BE49-F238E27FC236}">
                <a16:creationId xmlns:a16="http://schemas.microsoft.com/office/drawing/2014/main" id="{75854F2F-02AB-4817-8CD8-8510B1CD8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02559" y="639569"/>
            <a:ext cx="2221283" cy="2200406"/>
          </a:xfrm>
          <a:prstGeom prst="rect">
            <a:avLst/>
          </a:prstGeom>
        </p:spPr>
      </p:pic>
      <p:sp>
        <p:nvSpPr>
          <p:cNvPr id="12" name="Контейнер за съдържание 2">
            <a:extLst>
              <a:ext uri="{FF2B5EF4-FFF2-40B4-BE49-F238E27FC236}">
                <a16:creationId xmlns:a16="http://schemas.microsoft.com/office/drawing/2014/main" id="{7D95625E-81F0-4E95-BF06-C116F1BE5CFE}"/>
              </a:ext>
            </a:extLst>
          </p:cNvPr>
          <p:cNvSpPr txBox="1">
            <a:spLocks/>
          </p:cNvSpPr>
          <p:nvPr/>
        </p:nvSpPr>
        <p:spPr>
          <a:xfrm>
            <a:off x="767290" y="3428999"/>
            <a:ext cx="4075054" cy="2741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bg-BG" sz="1800">
              <a:solidFill>
                <a:schemeClr val="bg1"/>
              </a:solidFill>
              <a:latin typeface="Arial"/>
              <a:cs typeface="Calibri"/>
            </a:endParaRPr>
          </a:p>
          <a:p>
            <a:r>
              <a:rPr lang="bg-BG" sz="1800">
                <a:solidFill>
                  <a:schemeClr val="bg1"/>
                </a:solidFill>
                <a:latin typeface="Arial"/>
                <a:cs typeface="Calibri"/>
              </a:rPr>
              <a:t>Синхронна и асинхронна комуникация</a:t>
            </a:r>
            <a:endParaRPr lang="bg-BG">
              <a:solidFill>
                <a:schemeClr val="bg1"/>
              </a:solidFill>
              <a:cs typeface="Calibri" panose="020F0502020204030204"/>
            </a:endParaRPr>
          </a:p>
          <a:p>
            <a:endParaRPr lang="bg-BG" sz="1800">
              <a:solidFill>
                <a:schemeClr val="bg1"/>
              </a:solidFill>
              <a:latin typeface="Arial"/>
              <a:cs typeface="Calibri"/>
            </a:endParaRPr>
          </a:p>
          <a:p>
            <a:endParaRPr lang="bg-BG" sz="1800">
              <a:solidFill>
                <a:schemeClr val="bg1"/>
              </a:solidFill>
              <a:latin typeface="Arial"/>
              <a:cs typeface="Calibri"/>
            </a:endParaRPr>
          </a:p>
          <a:p>
            <a:endParaRPr lang="bg-BG" sz="1800">
              <a:solidFill>
                <a:schemeClr val="bg1"/>
              </a:solidFill>
              <a:latin typeface="Arial"/>
              <a:cs typeface="Calibri"/>
            </a:endParaRPr>
          </a:p>
          <a:p>
            <a:endParaRPr lang="bg-BG" sz="1800">
              <a:solidFill>
                <a:schemeClr val="bg1"/>
              </a:solidFill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7042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A71A3F-B698-4510-960F-2233E3A7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err="1">
                <a:solidFill>
                  <a:schemeClr val="bg1"/>
                </a:solidFill>
                <a:latin typeface="Arial"/>
                <a:cs typeface="Arial"/>
              </a:rPr>
              <a:t>Реализация</a:t>
            </a:r>
            <a:endParaRPr lang="en-US" sz="4800" kern="120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Контейнер за съдържание 8">
            <a:extLst>
              <a:ext uri="{FF2B5EF4-FFF2-40B4-BE49-F238E27FC236}">
                <a16:creationId xmlns:a16="http://schemas.microsoft.com/office/drawing/2014/main" id="{BCCB9B5B-BFAF-438C-BC6C-1046B225B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Висока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степен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на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изолация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на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 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данните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и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вътрешните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услуги</a:t>
            </a:r>
            <a:endParaRPr lang="en-US" sz="1800">
              <a:solidFill>
                <a:schemeClr val="bg1"/>
              </a:solidFill>
              <a:latin typeface="Arial"/>
              <a:cs typeface="Calibri"/>
            </a:endParaRPr>
          </a:p>
          <a:p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Двустепенна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 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верификация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на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всеки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 request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за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самоличност</a:t>
            </a:r>
            <a:endParaRPr lang="en-US" sz="1800">
              <a:solidFill>
                <a:schemeClr val="bg1"/>
              </a:solidFill>
              <a:latin typeface="Arial"/>
              <a:cs typeface="Calibri"/>
            </a:endParaRPr>
          </a:p>
          <a:p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Лесно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мащабируем</a:t>
            </a:r>
            <a:endParaRPr lang="en-US" sz="1800">
              <a:solidFill>
                <a:schemeClr val="bg1"/>
              </a:solidFill>
              <a:latin typeface="Arial"/>
              <a:cs typeface="Calibri"/>
            </a:endParaRPr>
          </a:p>
        </p:txBody>
      </p:sp>
      <p:pic>
        <p:nvPicPr>
          <p:cNvPr id="7" name="Картина 8">
            <a:extLst>
              <a:ext uri="{FF2B5EF4-FFF2-40B4-BE49-F238E27FC236}">
                <a16:creationId xmlns:a16="http://schemas.microsoft.com/office/drawing/2014/main" id="{E6812E6F-618D-41C3-B403-2672D01A86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49273" y="-1145"/>
            <a:ext cx="7339214" cy="6863082"/>
          </a:xfrm>
          <a:prstGeom prst="rect">
            <a:avLst/>
          </a:prstGeom>
        </p:spPr>
      </p:pic>
      <p:pic>
        <p:nvPicPr>
          <p:cNvPr id="3" name="Картина 3">
            <a:extLst>
              <a:ext uri="{FF2B5EF4-FFF2-40B4-BE49-F238E27FC236}">
                <a16:creationId xmlns:a16="http://schemas.microsoft.com/office/drawing/2014/main" id="{2B90BA73-EEE4-4885-8FBA-19FFAA5E3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55822" y="1183763"/>
            <a:ext cx="784965" cy="58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04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DFCAEE1-43BB-42D1-BDE3-25DA968C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 fontScale="90000"/>
          </a:bodyPr>
          <a:lstStyle/>
          <a:p>
            <a:r>
              <a:rPr lang="bg-BG" sz="4800">
                <a:solidFill>
                  <a:schemeClr val="bg1"/>
                </a:solidFill>
                <a:latin typeface="Arial"/>
                <a:ea typeface="+mj-lt"/>
                <a:cs typeface="+mj-lt"/>
              </a:rPr>
              <a:t>Реализация - </a:t>
            </a:r>
            <a:r>
              <a:rPr lang="bg-BG" sz="4800" err="1">
                <a:solidFill>
                  <a:schemeClr val="bg1"/>
                </a:solidFill>
                <a:latin typeface="Arial"/>
                <a:ea typeface="+mj-lt"/>
                <a:cs typeface="+mj-lt"/>
              </a:rPr>
              <a:t>Identity</a:t>
            </a:r>
            <a:r>
              <a:rPr lang="bg-BG" sz="4800">
                <a:solidFill>
                  <a:schemeClr val="bg1"/>
                </a:solidFill>
                <a:latin typeface="Arial"/>
                <a:ea typeface="+mj-lt"/>
                <a:cs typeface="+mj-lt"/>
              </a:rPr>
              <a:t> </a:t>
            </a:r>
            <a:r>
              <a:rPr lang="bg-BG" sz="4800" err="1">
                <a:solidFill>
                  <a:schemeClr val="bg1"/>
                </a:solidFill>
                <a:latin typeface="Arial"/>
                <a:ea typeface="+mj-lt"/>
                <a:cs typeface="+mj-lt"/>
              </a:rPr>
              <a:t>domain</a:t>
            </a:r>
            <a:endParaRPr lang="bg-BG" sz="4800" err="1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" name="Картина 9">
            <a:extLst>
              <a:ext uri="{FF2B5EF4-FFF2-40B4-BE49-F238E27FC236}">
                <a16:creationId xmlns:a16="http://schemas.microsoft.com/office/drawing/2014/main" id="{532DAC39-D6A8-4273-80E4-4743EA5DC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89064" y="3609841"/>
            <a:ext cx="4075112" cy="2546945"/>
          </a:xfrm>
        </p:spPr>
      </p:pic>
      <p:pic>
        <p:nvPicPr>
          <p:cNvPr id="4" name="Картина 4">
            <a:extLst>
              <a:ext uri="{FF2B5EF4-FFF2-40B4-BE49-F238E27FC236}">
                <a16:creationId xmlns:a16="http://schemas.microsoft.com/office/drawing/2014/main" id="{75854F2F-02AB-4817-8CD8-8510B1CD8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02559" y="639569"/>
            <a:ext cx="2221283" cy="2200406"/>
          </a:xfrm>
          <a:prstGeom prst="rect">
            <a:avLst/>
          </a:prstGeom>
        </p:spPr>
      </p:pic>
      <p:sp>
        <p:nvSpPr>
          <p:cNvPr id="12" name="Контейнер за съдържание 2">
            <a:extLst>
              <a:ext uri="{FF2B5EF4-FFF2-40B4-BE49-F238E27FC236}">
                <a16:creationId xmlns:a16="http://schemas.microsoft.com/office/drawing/2014/main" id="{7D95625E-81F0-4E95-BF06-C116F1BE5CFE}"/>
              </a:ext>
            </a:extLst>
          </p:cNvPr>
          <p:cNvSpPr txBox="1">
            <a:spLocks/>
          </p:cNvSpPr>
          <p:nvPr/>
        </p:nvSpPr>
        <p:spPr>
          <a:xfrm>
            <a:off x="767290" y="3428999"/>
            <a:ext cx="4075054" cy="2741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bg-BG" sz="1800">
              <a:solidFill>
                <a:schemeClr val="bg1"/>
              </a:solidFill>
              <a:latin typeface="Arial"/>
              <a:cs typeface="Calibri"/>
            </a:endParaRPr>
          </a:p>
          <a:p>
            <a:r>
              <a:rPr lang="bg-BG" sz="1800">
                <a:solidFill>
                  <a:schemeClr val="bg1"/>
                </a:solidFill>
                <a:latin typeface="Arial"/>
                <a:cs typeface="Calibri"/>
              </a:rPr>
              <a:t>Синхронна и асинхронна комуникация</a:t>
            </a:r>
            <a:endParaRPr lang="bg-BG">
              <a:solidFill>
                <a:schemeClr val="bg1"/>
              </a:solidFill>
              <a:cs typeface="Calibri" panose="020F0502020204030204"/>
            </a:endParaRPr>
          </a:p>
          <a:p>
            <a:r>
              <a:rPr lang="bg-BG" sz="1800">
                <a:solidFill>
                  <a:schemeClr val="bg1"/>
                </a:solidFill>
                <a:latin typeface="Arial"/>
                <a:cs typeface="Calibri"/>
              </a:rPr>
              <a:t>Изкуствен интелект и оптично разпознаване на символи</a:t>
            </a:r>
          </a:p>
          <a:p>
            <a:endParaRPr lang="bg-BG" sz="1800">
              <a:solidFill>
                <a:schemeClr val="bg1"/>
              </a:solidFill>
              <a:latin typeface="Arial"/>
              <a:cs typeface="Calibri"/>
            </a:endParaRPr>
          </a:p>
          <a:p>
            <a:endParaRPr lang="bg-BG" sz="1800">
              <a:solidFill>
                <a:schemeClr val="bg1"/>
              </a:solidFill>
              <a:latin typeface="Arial"/>
              <a:cs typeface="Calibri"/>
            </a:endParaRPr>
          </a:p>
          <a:p>
            <a:endParaRPr lang="bg-BG" sz="1800">
              <a:solidFill>
                <a:schemeClr val="bg1"/>
              </a:solidFill>
              <a:latin typeface="Arial"/>
              <a:cs typeface="Calibri"/>
            </a:endParaRPr>
          </a:p>
          <a:p>
            <a:endParaRPr lang="bg-BG" sz="1800">
              <a:solidFill>
                <a:schemeClr val="bg1"/>
              </a:solidFill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4056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A71A3F-B698-4510-960F-2233E3A7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err="1">
                <a:solidFill>
                  <a:schemeClr val="bg1"/>
                </a:solidFill>
                <a:latin typeface="Arial"/>
                <a:cs typeface="Arial"/>
              </a:rPr>
              <a:t>Реализация</a:t>
            </a:r>
            <a:endParaRPr lang="en-US" sz="4800" kern="120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Контейнер за съдържание 8">
            <a:extLst>
              <a:ext uri="{FF2B5EF4-FFF2-40B4-BE49-F238E27FC236}">
                <a16:creationId xmlns:a16="http://schemas.microsoft.com/office/drawing/2014/main" id="{BCCB9B5B-BFAF-438C-BC6C-1046B225B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Висока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степен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на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изолация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на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 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данните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и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вътрешните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услуги</a:t>
            </a:r>
            <a:endParaRPr lang="en-US" sz="1800">
              <a:solidFill>
                <a:schemeClr val="bg1"/>
              </a:solidFill>
              <a:latin typeface="Arial"/>
              <a:cs typeface="Calibri"/>
            </a:endParaRPr>
          </a:p>
          <a:p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Двустепенна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 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верификация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на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всеки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 request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за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самоличност</a:t>
            </a:r>
            <a:endParaRPr lang="en-US" sz="1800">
              <a:solidFill>
                <a:schemeClr val="bg1"/>
              </a:solidFill>
              <a:latin typeface="Arial"/>
              <a:cs typeface="Calibri"/>
            </a:endParaRPr>
          </a:p>
          <a:p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Лесно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мащабируем</a:t>
            </a:r>
            <a:endParaRPr lang="en-US" sz="1800">
              <a:solidFill>
                <a:schemeClr val="bg1"/>
              </a:solidFill>
              <a:latin typeface="Arial"/>
              <a:cs typeface="Calibri"/>
            </a:endParaRPr>
          </a:p>
        </p:txBody>
      </p:sp>
      <p:pic>
        <p:nvPicPr>
          <p:cNvPr id="7" name="Картина 8">
            <a:extLst>
              <a:ext uri="{FF2B5EF4-FFF2-40B4-BE49-F238E27FC236}">
                <a16:creationId xmlns:a16="http://schemas.microsoft.com/office/drawing/2014/main" id="{E6812E6F-618D-41C3-B403-2672D01A86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49273" y="-1145"/>
            <a:ext cx="7339214" cy="6863082"/>
          </a:xfrm>
          <a:prstGeom prst="rect">
            <a:avLst/>
          </a:prstGeom>
        </p:spPr>
      </p:pic>
      <p:pic>
        <p:nvPicPr>
          <p:cNvPr id="3" name="Картина 3">
            <a:extLst>
              <a:ext uri="{FF2B5EF4-FFF2-40B4-BE49-F238E27FC236}">
                <a16:creationId xmlns:a16="http://schemas.microsoft.com/office/drawing/2014/main" id="{2B90BA73-EEE4-4885-8FBA-19FFAA5E3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55822" y="1183763"/>
            <a:ext cx="784965" cy="58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50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DFCAEE1-43BB-42D1-BDE3-25DA968C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 fontScale="90000"/>
          </a:bodyPr>
          <a:lstStyle/>
          <a:p>
            <a:r>
              <a:rPr lang="bg-BG" sz="4800">
                <a:solidFill>
                  <a:schemeClr val="bg1"/>
                </a:solidFill>
                <a:latin typeface="Arial"/>
                <a:ea typeface="+mj-lt"/>
                <a:cs typeface="+mj-lt"/>
              </a:rPr>
              <a:t>Реализация - </a:t>
            </a:r>
            <a:r>
              <a:rPr lang="bg-BG" sz="4800" err="1">
                <a:solidFill>
                  <a:schemeClr val="bg1"/>
                </a:solidFill>
                <a:latin typeface="Arial"/>
                <a:ea typeface="+mj-lt"/>
                <a:cs typeface="+mj-lt"/>
              </a:rPr>
              <a:t>Identity</a:t>
            </a:r>
            <a:r>
              <a:rPr lang="bg-BG" sz="4800">
                <a:solidFill>
                  <a:schemeClr val="bg1"/>
                </a:solidFill>
                <a:latin typeface="Arial"/>
                <a:ea typeface="+mj-lt"/>
                <a:cs typeface="+mj-lt"/>
              </a:rPr>
              <a:t> </a:t>
            </a:r>
            <a:r>
              <a:rPr lang="bg-BG" sz="4800" err="1">
                <a:solidFill>
                  <a:schemeClr val="bg1"/>
                </a:solidFill>
                <a:latin typeface="Arial"/>
                <a:ea typeface="+mj-lt"/>
                <a:cs typeface="+mj-lt"/>
              </a:rPr>
              <a:t>domain</a:t>
            </a:r>
            <a:endParaRPr lang="bg-BG" sz="4800" err="1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" name="Картина 9">
            <a:extLst>
              <a:ext uri="{FF2B5EF4-FFF2-40B4-BE49-F238E27FC236}">
                <a16:creationId xmlns:a16="http://schemas.microsoft.com/office/drawing/2014/main" id="{532DAC39-D6A8-4273-80E4-4743EA5DC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89064" y="3609841"/>
            <a:ext cx="4075112" cy="2546945"/>
          </a:xfrm>
        </p:spPr>
      </p:pic>
      <p:pic>
        <p:nvPicPr>
          <p:cNvPr id="4" name="Картина 4">
            <a:extLst>
              <a:ext uri="{FF2B5EF4-FFF2-40B4-BE49-F238E27FC236}">
                <a16:creationId xmlns:a16="http://schemas.microsoft.com/office/drawing/2014/main" id="{75854F2F-02AB-4817-8CD8-8510B1CD8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02559" y="639569"/>
            <a:ext cx="2221283" cy="2200406"/>
          </a:xfrm>
          <a:prstGeom prst="rect">
            <a:avLst/>
          </a:prstGeom>
        </p:spPr>
      </p:pic>
      <p:sp>
        <p:nvSpPr>
          <p:cNvPr id="12" name="Контейнер за съдържание 2">
            <a:extLst>
              <a:ext uri="{FF2B5EF4-FFF2-40B4-BE49-F238E27FC236}">
                <a16:creationId xmlns:a16="http://schemas.microsoft.com/office/drawing/2014/main" id="{7D95625E-81F0-4E95-BF06-C116F1BE5CFE}"/>
              </a:ext>
            </a:extLst>
          </p:cNvPr>
          <p:cNvSpPr txBox="1">
            <a:spLocks/>
          </p:cNvSpPr>
          <p:nvPr/>
        </p:nvSpPr>
        <p:spPr>
          <a:xfrm>
            <a:off x="767290" y="3428999"/>
            <a:ext cx="4075054" cy="2741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bg-BG" sz="1800">
              <a:solidFill>
                <a:schemeClr val="bg1"/>
              </a:solidFill>
              <a:latin typeface="Arial"/>
              <a:cs typeface="Calibri"/>
            </a:endParaRPr>
          </a:p>
          <a:p>
            <a:r>
              <a:rPr lang="bg-BG" sz="1800">
                <a:solidFill>
                  <a:schemeClr val="bg1"/>
                </a:solidFill>
                <a:latin typeface="Arial"/>
                <a:cs typeface="Calibri"/>
              </a:rPr>
              <a:t>Синхронна и асинхронна комуникация</a:t>
            </a:r>
            <a:endParaRPr lang="bg-BG">
              <a:solidFill>
                <a:schemeClr val="bg1"/>
              </a:solidFill>
              <a:cs typeface="Calibri" panose="020F0502020204030204"/>
            </a:endParaRPr>
          </a:p>
          <a:p>
            <a:r>
              <a:rPr lang="bg-BG" sz="1800">
                <a:solidFill>
                  <a:schemeClr val="bg1"/>
                </a:solidFill>
                <a:latin typeface="Arial"/>
                <a:cs typeface="Calibri"/>
              </a:rPr>
              <a:t>Изкуствен интелект и оптично разпознаване на символи</a:t>
            </a:r>
          </a:p>
          <a:p>
            <a:r>
              <a:rPr lang="bg-BG" sz="1800">
                <a:solidFill>
                  <a:schemeClr val="bg1"/>
                </a:solidFill>
                <a:latin typeface="Arial"/>
                <a:cs typeface="Calibri"/>
              </a:rPr>
              <a:t>Министерство на Вътрешните Работи</a:t>
            </a:r>
            <a:endParaRPr lang="bg-BG">
              <a:solidFill>
                <a:schemeClr val="bg1"/>
              </a:solidFill>
            </a:endParaRPr>
          </a:p>
          <a:p>
            <a:endParaRPr lang="bg-BG" sz="1800">
              <a:solidFill>
                <a:schemeClr val="bg1"/>
              </a:solidFill>
              <a:latin typeface="Arial"/>
              <a:cs typeface="Calibri"/>
            </a:endParaRPr>
          </a:p>
          <a:p>
            <a:endParaRPr lang="bg-BG" sz="1800">
              <a:solidFill>
                <a:schemeClr val="bg1"/>
              </a:solidFill>
              <a:latin typeface="Arial"/>
              <a:cs typeface="Calibri"/>
            </a:endParaRPr>
          </a:p>
          <a:p>
            <a:endParaRPr lang="bg-BG" sz="1800">
              <a:solidFill>
                <a:schemeClr val="bg1"/>
              </a:solidFill>
              <a:latin typeface="Arial"/>
              <a:cs typeface="Calibri"/>
            </a:endParaRPr>
          </a:p>
          <a:p>
            <a:endParaRPr lang="bg-BG" sz="1800">
              <a:solidFill>
                <a:schemeClr val="bg1"/>
              </a:solidFill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8990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A71A3F-B698-4510-960F-2233E3A7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err="1">
                <a:solidFill>
                  <a:schemeClr val="bg1"/>
                </a:solidFill>
                <a:latin typeface="Arial"/>
                <a:cs typeface="Arial"/>
              </a:rPr>
              <a:t>Реализация</a:t>
            </a:r>
            <a:endParaRPr lang="en-US" sz="4800" kern="120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Контейнер за съдържание 8">
            <a:extLst>
              <a:ext uri="{FF2B5EF4-FFF2-40B4-BE49-F238E27FC236}">
                <a16:creationId xmlns:a16="http://schemas.microsoft.com/office/drawing/2014/main" id="{BCCB9B5B-BFAF-438C-BC6C-1046B225B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Висока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степен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на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изолация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на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данните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и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вътрешните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услуги</a:t>
            </a:r>
            <a:endParaRPr lang="en-US" sz="1800">
              <a:solidFill>
                <a:schemeClr val="bg1"/>
              </a:solidFill>
              <a:latin typeface="Arial"/>
              <a:cs typeface="Calibri"/>
            </a:endParaRPr>
          </a:p>
          <a:p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Двустепенна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 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верификация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на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всеки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 request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за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самоличност</a:t>
            </a:r>
            <a:endParaRPr lang="en-US" sz="1800">
              <a:solidFill>
                <a:schemeClr val="bg1"/>
              </a:solidFill>
              <a:latin typeface="Arial"/>
              <a:cs typeface="Calibri"/>
            </a:endParaRPr>
          </a:p>
          <a:p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Лесно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мащабируем</a:t>
            </a:r>
            <a:endParaRPr lang="en-US" sz="1800">
              <a:solidFill>
                <a:schemeClr val="bg1"/>
              </a:solidFill>
              <a:latin typeface="Arial"/>
              <a:cs typeface="Calibri"/>
            </a:endParaRPr>
          </a:p>
        </p:txBody>
      </p:sp>
      <p:pic>
        <p:nvPicPr>
          <p:cNvPr id="7" name="Картина 8">
            <a:extLst>
              <a:ext uri="{FF2B5EF4-FFF2-40B4-BE49-F238E27FC236}">
                <a16:creationId xmlns:a16="http://schemas.microsoft.com/office/drawing/2014/main" id="{E6812E6F-618D-41C3-B403-2672D01A86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49273" y="-1145"/>
            <a:ext cx="7339214" cy="6863082"/>
          </a:xfrm>
          <a:prstGeom prst="rect">
            <a:avLst/>
          </a:prstGeom>
        </p:spPr>
      </p:pic>
      <p:pic>
        <p:nvPicPr>
          <p:cNvPr id="3" name="Картина 3">
            <a:extLst>
              <a:ext uri="{FF2B5EF4-FFF2-40B4-BE49-F238E27FC236}">
                <a16:creationId xmlns:a16="http://schemas.microsoft.com/office/drawing/2014/main" id="{2B90BA73-EEE4-4885-8FBA-19FFAA5E3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55822" y="1183763"/>
            <a:ext cx="784965" cy="58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56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Картина 4" descr="futuristic-digital-woman image - Free stock photo - Public ...">
            <a:extLst>
              <a:ext uri="{FF2B5EF4-FFF2-40B4-BE49-F238E27FC236}">
                <a16:creationId xmlns:a16="http://schemas.microsoft.com/office/drawing/2014/main" id="{3E71C26A-DF42-42F7-B728-7B66D953D0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0" r="12500" b="2076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5EA91C-509D-4C06-A52B-7F4C219C7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695319" cy="1124712"/>
          </a:xfrm>
        </p:spPr>
        <p:txBody>
          <a:bodyPr anchor="b">
            <a:noAutofit/>
          </a:bodyPr>
          <a:lstStyle/>
          <a:p>
            <a:r>
              <a:rPr lang="bg-BG" sz="4800">
                <a:latin typeface="Arial"/>
                <a:cs typeface="Calibri Light"/>
              </a:rPr>
              <a:t>Заключение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C292F6D-9D7C-4117-9352-9C6D0570C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0772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z="1800">
                <a:latin typeface="Arial"/>
                <a:cs typeface="Calibri"/>
              </a:rPr>
              <a:t>Приложение със светло бъдеще в света на виртуалната самоличност</a:t>
            </a:r>
          </a:p>
          <a:p>
            <a:r>
              <a:rPr lang="bg-BG" sz="1800">
                <a:latin typeface="Arial"/>
                <a:cs typeface="Calibri"/>
              </a:rPr>
              <a:t>Гъвкава реализация и способност за интеграция в държавни структури</a:t>
            </a:r>
          </a:p>
          <a:p>
            <a:r>
              <a:rPr lang="bg-BG" sz="1800" err="1">
                <a:latin typeface="Arial"/>
                <a:cs typeface="Calibri"/>
              </a:rPr>
              <a:t>Мащабируем</a:t>
            </a:r>
            <a:r>
              <a:rPr lang="bg-BG" sz="1800">
                <a:latin typeface="Arial"/>
                <a:cs typeface="Calibri"/>
              </a:rPr>
              <a:t> проект, способен да издържа на голямо натоварване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404121AD-582F-4066-B36D-A78B30DE509F}"/>
              </a:ext>
            </a:extLst>
          </p:cNvPr>
          <p:cNvSpPr txBox="1"/>
          <p:nvPr/>
        </p:nvSpPr>
        <p:spPr>
          <a:xfrm>
            <a:off x="609600" y="6029325"/>
            <a:ext cx="3667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>
                <a:cs typeface="Calibri"/>
              </a:rPr>
              <a:t>Станимир Колев, Димитър Василев</a:t>
            </a:r>
          </a:p>
        </p:txBody>
      </p:sp>
    </p:spTree>
    <p:extLst>
      <p:ext uri="{BB962C8B-B14F-4D97-AF65-F5344CB8AC3E}">
        <p14:creationId xmlns:p14="http://schemas.microsoft.com/office/powerpoint/2010/main" val="753908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4A0ED9FD-501D-4A42-9678-0404CCD6A5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298" t="8" b="9083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83C4911-3BD7-4856-8C3F-BD1B953EC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bg-BG" sz="2800">
                <a:latin typeface="Arial"/>
                <a:cs typeface="Calibri Light"/>
              </a:rPr>
              <a:t>Съдържание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FE1BC1-97D7-498F-A365-FBB49AB13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868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z="1700">
                <a:latin typeface="Arial"/>
                <a:cs typeface="Calibri"/>
              </a:rPr>
              <a:t>Въведение</a:t>
            </a:r>
          </a:p>
          <a:p>
            <a:r>
              <a:rPr lang="bg-BG" sz="1700">
                <a:latin typeface="Arial"/>
                <a:cs typeface="Calibri"/>
              </a:rPr>
              <a:t>Проблем</a:t>
            </a:r>
            <a:endParaRPr lang="bg-BG"/>
          </a:p>
          <a:p>
            <a:r>
              <a:rPr lang="bg-BG" sz="1700">
                <a:latin typeface="Arial"/>
                <a:cs typeface="Calibri"/>
              </a:rPr>
              <a:t>Основа на решението</a:t>
            </a:r>
          </a:p>
          <a:p>
            <a:r>
              <a:rPr lang="bg-BG" sz="1700">
                <a:latin typeface="Arial"/>
                <a:cs typeface="Calibri"/>
              </a:rPr>
              <a:t>Реализацията</a:t>
            </a:r>
          </a:p>
          <a:p>
            <a:r>
              <a:rPr lang="bg-BG" sz="1700">
                <a:latin typeface="Arial"/>
                <a:cs typeface="Calibri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975451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684C503B-66E2-4330-B0AE-3F7F3E961F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383" t="9091" r="1098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9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477981" y="312738"/>
            <a:ext cx="4023360" cy="1461059"/>
          </a:xfrm>
        </p:spPr>
        <p:txBody>
          <a:bodyPr anchor="b">
            <a:normAutofit/>
          </a:bodyPr>
          <a:lstStyle/>
          <a:p>
            <a:pPr algn="l"/>
            <a:r>
              <a:rPr lang="bg-BG" sz="4800">
                <a:latin typeface="Arial Black"/>
                <a:cs typeface="Calibri Light"/>
              </a:rPr>
              <a:t>Въведение</a:t>
            </a:r>
            <a:endParaRPr lang="bg-BG" sz="4800" err="1">
              <a:latin typeface="Arial Black"/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487505" y="2003132"/>
            <a:ext cx="5547358" cy="30940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bg-BG">
                <a:latin typeface="Arial"/>
                <a:cs typeface="Arial"/>
              </a:rPr>
              <a:t>Определение за </a:t>
            </a:r>
            <a:r>
              <a:rPr lang="bg-BG"/>
              <a:t>самоличност</a:t>
            </a:r>
            <a:endParaRPr lang="bg-BG">
              <a:latin typeface="Arial"/>
              <a:cs typeface="Arial"/>
            </a:endParaRPr>
          </a:p>
          <a:p>
            <a:pPr marL="342900" indent="-342900" algn="l">
              <a:buChar char="•"/>
            </a:pPr>
            <a:r>
              <a:rPr lang="bg-BG">
                <a:latin typeface="Arial"/>
                <a:cs typeface="Arial"/>
              </a:rPr>
              <a:t>Разлика между лични данни и самоличност</a:t>
            </a:r>
          </a:p>
          <a:p>
            <a:pPr marL="342900" indent="-342900" algn="l">
              <a:buChar char="•"/>
            </a:pPr>
            <a:r>
              <a:rPr lang="bg-BG">
                <a:latin typeface="Arial"/>
                <a:cs typeface="Arial"/>
              </a:rPr>
              <a:t>Кой притежава самоличност?</a:t>
            </a:r>
          </a:p>
        </p:txBody>
      </p:sp>
      <p:sp>
        <p:nvSpPr>
          <p:cNvPr id="40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045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8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Картина 4" descr="Technology 2020 Free Stock Photo - Public Domain Pictures">
            <a:extLst>
              <a:ext uri="{FF2B5EF4-FFF2-40B4-BE49-F238E27FC236}">
                <a16:creationId xmlns:a16="http://schemas.microsoft.com/office/drawing/2014/main" id="{861226E4-4FC5-4B08-8249-D75CCFA949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" r="18392" b="348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0" name="Rectangle 2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4C3E3EA-B9FE-40EE-BE67-28658772C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bg-BG" sz="2800">
                <a:latin typeface="Arial"/>
                <a:cs typeface="Calibri Light"/>
              </a:rPr>
              <a:t>Проблемът</a:t>
            </a:r>
            <a:endParaRPr lang="bg-BG" sz="2800">
              <a:latin typeface="Arial"/>
              <a:cs typeface="Arial"/>
            </a:endParaRPr>
          </a:p>
        </p:txBody>
      </p:sp>
      <p:sp>
        <p:nvSpPr>
          <p:cNvPr id="22" name="Rectangle 2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5327817-E84F-4DC0-AEF0-F354BE34B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562981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bg-BG" sz="1700">
                <a:latin typeface="Arial"/>
                <a:cs typeface="Calibri"/>
              </a:rPr>
              <a:t>Кражбата идентичност в Интернет е един от най - належащите проблеми в дигиталния свят, водещ до:</a:t>
            </a:r>
            <a:endParaRPr lang="bg-BG">
              <a:latin typeface="Calibri" panose="020F0502020204030204"/>
              <a:cs typeface="Calibri"/>
            </a:endParaRPr>
          </a:p>
          <a:p>
            <a:pPr marL="285750" indent="-285750"/>
            <a:r>
              <a:rPr lang="bg-BG" sz="1700">
                <a:latin typeface="Arial"/>
                <a:cs typeface="Calibri"/>
              </a:rPr>
              <a:t>Фалшиво представителство пред банкови системи и социални мрежи</a:t>
            </a:r>
            <a:endParaRPr lang="bg-BG">
              <a:latin typeface="Calibri" panose="020F0502020204030204"/>
              <a:cs typeface="Calibri"/>
            </a:endParaRPr>
          </a:p>
          <a:p>
            <a:pPr marL="285750" indent="-285750"/>
            <a:r>
              <a:rPr lang="bg-BG" sz="1700">
                <a:latin typeface="Arial"/>
                <a:cs typeface="Calibri"/>
              </a:rPr>
              <a:t>Кибернасилие сред деца, представящи се за други в мрежата</a:t>
            </a:r>
          </a:p>
          <a:p>
            <a:pPr marL="285750" indent="-285750"/>
            <a:r>
              <a:rPr lang="bg-BG" sz="1700" err="1">
                <a:latin typeface="Arial"/>
                <a:cs typeface="Calibri"/>
              </a:rPr>
              <a:t>Фишинг</a:t>
            </a:r>
            <a:r>
              <a:rPr lang="bg-BG" sz="1700">
                <a:latin typeface="Arial"/>
                <a:cs typeface="Calibri"/>
              </a:rPr>
              <a:t> измами</a:t>
            </a:r>
          </a:p>
          <a:p>
            <a:endParaRPr lang="bg-BG" sz="1700">
              <a:latin typeface="Arial"/>
              <a:cs typeface="Calibri"/>
            </a:endParaRPr>
          </a:p>
          <a:p>
            <a:pPr marL="0" indent="0">
              <a:buNone/>
            </a:pPr>
            <a:endParaRPr lang="bg-BG" sz="1700">
              <a:latin typeface="Arial"/>
              <a:cs typeface="Calibri"/>
            </a:endParaRPr>
          </a:p>
          <a:p>
            <a:pPr>
              <a:buFont typeface="Arial"/>
              <a:buChar char="•"/>
            </a:pPr>
            <a:endParaRPr lang="bg-BG" sz="170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601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Картина 4" descr="Картина, която съдържа електроника, верига&#10;&#10;Описанието е генерирано автоматично">
            <a:extLst>
              <a:ext uri="{FF2B5EF4-FFF2-40B4-BE49-F238E27FC236}">
                <a16:creationId xmlns:a16="http://schemas.microsoft.com/office/drawing/2014/main" id="{B913E1A5-5661-47F6-9970-0DA516236E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283" t="9091" r="5302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29A749A-57A6-42CB-90E1-4DC42291B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718" y="1161288"/>
            <a:ext cx="4257294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bg-BG" sz="4800">
                <a:latin typeface="Arial"/>
                <a:cs typeface="Calibri Light"/>
              </a:rPr>
              <a:t>Основа</a:t>
            </a:r>
            <a:r>
              <a:rPr lang="bg-BG" sz="4800">
                <a:latin typeface="Arial"/>
                <a:ea typeface="+mj-lt"/>
                <a:cs typeface="+mj-lt"/>
              </a:rPr>
              <a:t> на решението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7954703-56C3-4323-BDDE-4B3CDE0B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143" y="2718054"/>
            <a:ext cx="5810631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bg-BG" sz="1800" i="1" err="1">
                <a:latin typeface="Arial"/>
                <a:cs typeface="Calibri"/>
              </a:rPr>
              <a:t>AuthMe</a:t>
            </a:r>
            <a:r>
              <a:rPr lang="bg-BG" sz="1800">
                <a:latin typeface="Arial"/>
                <a:cs typeface="Calibri"/>
              </a:rPr>
              <a:t> е уеб приложение, чиято основна задача е да предостави на потребителите легитимна идентичност в Интернет. Същевременно цели:</a:t>
            </a:r>
            <a:endParaRPr lang="bg-BG" sz="1800">
              <a:latin typeface="Arial"/>
              <a:cs typeface="Arial"/>
            </a:endParaRPr>
          </a:p>
          <a:p>
            <a:pPr marL="0" indent="0">
              <a:buNone/>
            </a:pPr>
            <a:endParaRPr lang="bg-BG" sz="1800">
              <a:latin typeface="Arial"/>
              <a:cs typeface="Calibri"/>
            </a:endParaRPr>
          </a:p>
          <a:p>
            <a:r>
              <a:rPr lang="bg-BG" sz="1800">
                <a:latin typeface="Arial"/>
                <a:cs typeface="Calibri"/>
              </a:rPr>
              <a:t>Да </a:t>
            </a:r>
            <a:r>
              <a:rPr lang="bg-BG" sz="1800" err="1">
                <a:latin typeface="Arial"/>
                <a:cs typeface="Calibri"/>
              </a:rPr>
              <a:t>преоткрие</a:t>
            </a:r>
            <a:r>
              <a:rPr lang="bg-BG" sz="1800">
                <a:latin typeface="Arial"/>
                <a:cs typeface="Calibri"/>
              </a:rPr>
              <a:t> процесът на </a:t>
            </a:r>
            <a:r>
              <a:rPr lang="bg-BG" sz="1800" err="1">
                <a:latin typeface="Arial"/>
                <a:cs typeface="Calibri"/>
              </a:rPr>
              <a:t>автентикация</a:t>
            </a:r>
            <a:endParaRPr lang="bg-BG" sz="1800">
              <a:latin typeface="Arial"/>
              <a:cs typeface="Calibri"/>
            </a:endParaRPr>
          </a:p>
          <a:p>
            <a:r>
              <a:rPr lang="bg-BG" sz="1800">
                <a:latin typeface="Arial"/>
                <a:cs typeface="Calibri"/>
              </a:rPr>
              <a:t>Да съз</a:t>
            </a:r>
            <a:r>
              <a:rPr lang="bg-BG" sz="1800">
                <a:latin typeface="Arial"/>
                <a:ea typeface="+mn-lt"/>
                <a:cs typeface="+mn-lt"/>
              </a:rPr>
              <a:t>даде сигурна среда и метод за достъп</a:t>
            </a:r>
            <a:endParaRPr lang="bg-BG" sz="1800">
              <a:latin typeface="Arial"/>
              <a:cs typeface="Calibri"/>
            </a:endParaRPr>
          </a:p>
          <a:p>
            <a:r>
              <a:rPr lang="bg-BG" sz="1800">
                <a:latin typeface="Arial"/>
                <a:cs typeface="Calibri"/>
              </a:rPr>
              <a:t>Да централизира личните данни в една доверена система</a:t>
            </a:r>
          </a:p>
          <a:p>
            <a:endParaRPr lang="bg-BG" sz="180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1615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A71A3F-B698-4510-960F-2233E3A7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err="1">
                <a:solidFill>
                  <a:schemeClr val="bg1"/>
                </a:solidFill>
                <a:latin typeface="Arial"/>
                <a:cs typeface="Arial"/>
              </a:rPr>
              <a:t>Реализация</a:t>
            </a:r>
            <a:endParaRPr lang="en-US" sz="4800" kern="120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Контейнер за съдържание 8">
            <a:extLst>
              <a:ext uri="{FF2B5EF4-FFF2-40B4-BE49-F238E27FC236}">
                <a16:creationId xmlns:a16="http://schemas.microsoft.com/office/drawing/2014/main" id="{BCCB9B5B-BFAF-438C-BC6C-1046B225B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Висока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степен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на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изолация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на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 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данните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и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вътрешните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услуги</a:t>
            </a:r>
            <a:endParaRPr lang="en-US" sz="1800">
              <a:solidFill>
                <a:schemeClr val="bg1"/>
              </a:solidFill>
              <a:latin typeface="Arial"/>
              <a:cs typeface="Calibri"/>
            </a:endParaRPr>
          </a:p>
          <a:p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Двустепенна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 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верификация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на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всеки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 request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за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самоличност</a:t>
            </a:r>
            <a:endParaRPr lang="en-US" sz="1800">
              <a:solidFill>
                <a:schemeClr val="bg1"/>
              </a:solidFill>
              <a:latin typeface="Arial"/>
              <a:cs typeface="Calibri"/>
            </a:endParaRPr>
          </a:p>
          <a:p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Лесно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мащабируем</a:t>
            </a:r>
            <a:endParaRPr lang="en-US" sz="1800">
              <a:solidFill>
                <a:schemeClr val="bg1"/>
              </a:solidFill>
              <a:latin typeface="Arial"/>
              <a:cs typeface="Calibri"/>
            </a:endParaRPr>
          </a:p>
        </p:txBody>
      </p:sp>
      <p:pic>
        <p:nvPicPr>
          <p:cNvPr id="7" name="Картина 8">
            <a:extLst>
              <a:ext uri="{FF2B5EF4-FFF2-40B4-BE49-F238E27FC236}">
                <a16:creationId xmlns:a16="http://schemas.microsoft.com/office/drawing/2014/main" id="{E6812E6F-618D-41C3-B403-2672D01A86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49273" y="-1145"/>
            <a:ext cx="7339214" cy="6863082"/>
          </a:xfrm>
          <a:prstGeom prst="rect">
            <a:avLst/>
          </a:prstGeom>
        </p:spPr>
      </p:pic>
      <p:pic>
        <p:nvPicPr>
          <p:cNvPr id="3" name="Картина 3">
            <a:extLst>
              <a:ext uri="{FF2B5EF4-FFF2-40B4-BE49-F238E27FC236}">
                <a16:creationId xmlns:a16="http://schemas.microsoft.com/office/drawing/2014/main" id="{2B90BA73-EEE4-4885-8FBA-19FFAA5E3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55822" y="1183763"/>
            <a:ext cx="784965" cy="58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8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DFCAEE1-43BB-42D1-BDE3-25DA968C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bg-BG" sz="4800">
                <a:solidFill>
                  <a:schemeClr val="bg1"/>
                </a:solidFill>
                <a:latin typeface="Arial"/>
                <a:ea typeface="+mj-lt"/>
                <a:cs typeface="+mj-lt"/>
              </a:rPr>
              <a:t>Реализация - </a:t>
            </a:r>
            <a:r>
              <a:rPr lang="bg-BG" sz="4800" err="1">
                <a:solidFill>
                  <a:schemeClr val="bg1"/>
                </a:solidFill>
                <a:latin typeface="Arial"/>
                <a:ea typeface="+mj-lt"/>
                <a:cs typeface="+mj-lt"/>
              </a:rPr>
              <a:t>Portal</a:t>
            </a:r>
            <a:r>
              <a:rPr lang="bg-BG" sz="4800">
                <a:solidFill>
                  <a:schemeClr val="bg1"/>
                </a:solidFill>
                <a:latin typeface="Arial"/>
                <a:ea typeface="+mj-lt"/>
                <a:cs typeface="+mj-lt"/>
              </a:rPr>
              <a:t> </a:t>
            </a:r>
            <a:r>
              <a:rPr lang="bg-BG" sz="4800" err="1">
                <a:solidFill>
                  <a:schemeClr val="bg1"/>
                </a:solidFill>
                <a:latin typeface="Arial"/>
                <a:ea typeface="+mj-lt"/>
                <a:cs typeface="+mj-lt"/>
              </a:rPr>
              <a:t>domain</a:t>
            </a:r>
            <a:endParaRPr lang="bg-BG" sz="4800" err="1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Картина 7" descr="Картина, която съдържа електроника, верига&#10;&#10;Описанието е генерирано автоматично">
            <a:extLst>
              <a:ext uri="{FF2B5EF4-FFF2-40B4-BE49-F238E27FC236}">
                <a16:creationId xmlns:a16="http://schemas.microsoft.com/office/drawing/2014/main" id="{E6F4FB93-B330-4BFF-A0B3-C3F8341F1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47418" y="3616056"/>
            <a:ext cx="3600346" cy="2376229"/>
          </a:xfrm>
          <a:prstGeom prst="rect">
            <a:avLst/>
          </a:prstGeom>
        </p:spPr>
      </p:pic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5B57475-A74C-42B0-B3F2-C48A11D35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z="1800" err="1">
                <a:solidFill>
                  <a:schemeClr val="bg1"/>
                </a:solidFill>
                <a:latin typeface="Arial"/>
                <a:cs typeface="Calibri"/>
              </a:rPr>
              <a:t>Spring</a:t>
            </a:r>
            <a:r>
              <a:rPr lang="bg-BG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bg-BG" sz="1800" err="1">
                <a:solidFill>
                  <a:schemeClr val="bg1"/>
                </a:solidFill>
                <a:latin typeface="Arial"/>
                <a:cs typeface="Calibri"/>
              </a:rPr>
              <a:t>Security</a:t>
            </a:r>
            <a:r>
              <a:rPr lang="bg-BG" sz="1800">
                <a:solidFill>
                  <a:schemeClr val="bg1"/>
                </a:solidFill>
                <a:latin typeface="Arial"/>
                <a:cs typeface="Calibri"/>
              </a:rPr>
              <a:t> защита на профилите</a:t>
            </a:r>
          </a:p>
          <a:p>
            <a:pPr marL="0" indent="0">
              <a:buNone/>
            </a:pPr>
            <a:endParaRPr lang="bg-BG" sz="1800">
              <a:solidFill>
                <a:schemeClr val="bg1"/>
              </a:solidFill>
              <a:latin typeface="Arial"/>
              <a:cs typeface="Calibri"/>
            </a:endParaRPr>
          </a:p>
        </p:txBody>
      </p:sp>
      <p:pic>
        <p:nvPicPr>
          <p:cNvPr id="6" name="Графика 6">
            <a:extLst>
              <a:ext uri="{FF2B5EF4-FFF2-40B4-BE49-F238E27FC236}">
                <a16:creationId xmlns:a16="http://schemas.microsoft.com/office/drawing/2014/main" id="{DE6F009A-0AB9-4116-B829-727B50EE1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6021" y="1297472"/>
            <a:ext cx="4837061" cy="124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6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A71A3F-B698-4510-960F-2233E3A7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err="1">
                <a:solidFill>
                  <a:schemeClr val="bg1"/>
                </a:solidFill>
                <a:latin typeface="Arial"/>
                <a:cs typeface="Arial"/>
              </a:rPr>
              <a:t>Реализация</a:t>
            </a:r>
            <a:endParaRPr lang="en-US" sz="4800" kern="120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Контейнер за съдържание 8">
            <a:extLst>
              <a:ext uri="{FF2B5EF4-FFF2-40B4-BE49-F238E27FC236}">
                <a16:creationId xmlns:a16="http://schemas.microsoft.com/office/drawing/2014/main" id="{BCCB9B5B-BFAF-438C-BC6C-1046B225B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Висока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степен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на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изолация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на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 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данните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и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вътрешните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услуги</a:t>
            </a:r>
            <a:endParaRPr lang="en-US" sz="1800">
              <a:solidFill>
                <a:schemeClr val="bg1"/>
              </a:solidFill>
              <a:latin typeface="Arial"/>
              <a:cs typeface="Calibri"/>
            </a:endParaRPr>
          </a:p>
          <a:p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Двустепенна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 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верификация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на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всеки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 request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за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самоличност</a:t>
            </a:r>
            <a:endParaRPr lang="en-US" sz="1800">
              <a:solidFill>
                <a:schemeClr val="bg1"/>
              </a:solidFill>
              <a:latin typeface="Arial"/>
              <a:cs typeface="Calibri"/>
            </a:endParaRPr>
          </a:p>
          <a:p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Лесно</a:t>
            </a:r>
            <a:r>
              <a:rPr lang="en-US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ial"/>
                <a:cs typeface="Calibri"/>
              </a:rPr>
              <a:t>мащабируем</a:t>
            </a:r>
            <a:endParaRPr lang="en-US" sz="1800">
              <a:solidFill>
                <a:schemeClr val="bg1"/>
              </a:solidFill>
              <a:latin typeface="Arial"/>
              <a:cs typeface="Calibri"/>
            </a:endParaRPr>
          </a:p>
        </p:txBody>
      </p:sp>
      <p:pic>
        <p:nvPicPr>
          <p:cNvPr id="7" name="Картина 8">
            <a:extLst>
              <a:ext uri="{FF2B5EF4-FFF2-40B4-BE49-F238E27FC236}">
                <a16:creationId xmlns:a16="http://schemas.microsoft.com/office/drawing/2014/main" id="{E6812E6F-618D-41C3-B403-2672D01A86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49273" y="-1145"/>
            <a:ext cx="7339214" cy="6863082"/>
          </a:xfrm>
          <a:prstGeom prst="rect">
            <a:avLst/>
          </a:prstGeom>
        </p:spPr>
      </p:pic>
      <p:pic>
        <p:nvPicPr>
          <p:cNvPr id="3" name="Картина 3">
            <a:extLst>
              <a:ext uri="{FF2B5EF4-FFF2-40B4-BE49-F238E27FC236}">
                <a16:creationId xmlns:a16="http://schemas.microsoft.com/office/drawing/2014/main" id="{2B90BA73-EEE4-4885-8FBA-19FFAA5E3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55822" y="1183763"/>
            <a:ext cx="784965" cy="58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31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DFCAEE1-43BB-42D1-BDE3-25DA968C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bg-BG" sz="4800">
                <a:solidFill>
                  <a:schemeClr val="bg1"/>
                </a:solidFill>
                <a:latin typeface="Arial"/>
                <a:ea typeface="+mj-lt"/>
                <a:cs typeface="+mj-lt"/>
              </a:rPr>
              <a:t>Реализация - </a:t>
            </a:r>
            <a:r>
              <a:rPr lang="bg-BG" sz="4800" err="1">
                <a:solidFill>
                  <a:schemeClr val="bg1"/>
                </a:solidFill>
                <a:latin typeface="Arial"/>
                <a:ea typeface="+mj-lt"/>
                <a:cs typeface="+mj-lt"/>
              </a:rPr>
              <a:t>Portal</a:t>
            </a:r>
            <a:r>
              <a:rPr lang="bg-BG" sz="4800">
                <a:solidFill>
                  <a:schemeClr val="bg1"/>
                </a:solidFill>
                <a:latin typeface="Arial"/>
                <a:ea typeface="+mj-lt"/>
                <a:cs typeface="+mj-lt"/>
              </a:rPr>
              <a:t> </a:t>
            </a:r>
            <a:r>
              <a:rPr lang="bg-BG" sz="4800" err="1">
                <a:solidFill>
                  <a:schemeClr val="bg1"/>
                </a:solidFill>
                <a:latin typeface="Arial"/>
                <a:ea typeface="+mj-lt"/>
                <a:cs typeface="+mj-lt"/>
              </a:rPr>
              <a:t>domain</a:t>
            </a:r>
            <a:endParaRPr lang="bg-BG" sz="4800" err="1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Картина 7" descr="Картина, която съдържа електроника, верига&#10;&#10;Описанието е генерирано автоматично">
            <a:extLst>
              <a:ext uri="{FF2B5EF4-FFF2-40B4-BE49-F238E27FC236}">
                <a16:creationId xmlns:a16="http://schemas.microsoft.com/office/drawing/2014/main" id="{E6F4FB93-B330-4BFF-A0B3-C3F8341F1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47418" y="3616056"/>
            <a:ext cx="3600346" cy="2376229"/>
          </a:xfrm>
          <a:prstGeom prst="rect">
            <a:avLst/>
          </a:prstGeom>
        </p:spPr>
      </p:pic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5B57475-A74C-42B0-B3F2-C48A11D35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z="1800" err="1">
                <a:solidFill>
                  <a:schemeClr val="bg1"/>
                </a:solidFill>
                <a:latin typeface="Arial"/>
                <a:cs typeface="Calibri"/>
              </a:rPr>
              <a:t>Spring</a:t>
            </a:r>
            <a:r>
              <a:rPr lang="bg-BG" sz="1800">
                <a:solidFill>
                  <a:schemeClr val="bg1"/>
                </a:solidFill>
                <a:latin typeface="Arial"/>
                <a:cs typeface="Calibri"/>
              </a:rPr>
              <a:t> </a:t>
            </a:r>
            <a:r>
              <a:rPr lang="bg-BG" sz="1800" err="1">
                <a:solidFill>
                  <a:schemeClr val="bg1"/>
                </a:solidFill>
                <a:latin typeface="Arial"/>
                <a:cs typeface="Calibri"/>
              </a:rPr>
              <a:t>Security</a:t>
            </a:r>
            <a:r>
              <a:rPr lang="bg-BG" sz="1800">
                <a:solidFill>
                  <a:schemeClr val="bg1"/>
                </a:solidFill>
                <a:latin typeface="Arial"/>
                <a:cs typeface="Calibri"/>
              </a:rPr>
              <a:t> защита на профилите</a:t>
            </a:r>
          </a:p>
          <a:p>
            <a:r>
              <a:rPr lang="bg-BG" sz="1800">
                <a:solidFill>
                  <a:schemeClr val="bg1"/>
                </a:solidFill>
                <a:latin typeface="Arial"/>
                <a:cs typeface="Calibri"/>
              </a:rPr>
              <a:t>Никакви лични данни в базата данни на откритата услуга</a:t>
            </a:r>
          </a:p>
          <a:p>
            <a:pPr marL="0" indent="0">
              <a:buNone/>
            </a:pPr>
            <a:endParaRPr lang="bg-BG" sz="1800">
              <a:solidFill>
                <a:schemeClr val="bg1"/>
              </a:solidFill>
              <a:latin typeface="Arial"/>
              <a:cs typeface="Calibri"/>
            </a:endParaRPr>
          </a:p>
        </p:txBody>
      </p:sp>
      <p:pic>
        <p:nvPicPr>
          <p:cNvPr id="6" name="Графика 6">
            <a:extLst>
              <a:ext uri="{FF2B5EF4-FFF2-40B4-BE49-F238E27FC236}">
                <a16:creationId xmlns:a16="http://schemas.microsoft.com/office/drawing/2014/main" id="{DE6F009A-0AB9-4116-B829-727B50EE1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6021" y="1297472"/>
            <a:ext cx="4837061" cy="124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08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Office PowerPoint</Application>
  <PresentationFormat>Widescreen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Office Theme</vt:lpstr>
      <vt:lpstr>AuthMe</vt:lpstr>
      <vt:lpstr>Съдържание</vt:lpstr>
      <vt:lpstr>Въведение</vt:lpstr>
      <vt:lpstr>Проблемът</vt:lpstr>
      <vt:lpstr>Основа на решението</vt:lpstr>
      <vt:lpstr>Реализация</vt:lpstr>
      <vt:lpstr>Реализация - Portal domain</vt:lpstr>
      <vt:lpstr>Реализация</vt:lpstr>
      <vt:lpstr>Реализация - Portal domain</vt:lpstr>
      <vt:lpstr>Реализация</vt:lpstr>
      <vt:lpstr>Реализация - Portal domain</vt:lpstr>
      <vt:lpstr>Реализация</vt:lpstr>
      <vt:lpstr>Реализация - Identity domain</vt:lpstr>
      <vt:lpstr>Реализация</vt:lpstr>
      <vt:lpstr>Реализация - Identity domain</vt:lpstr>
      <vt:lpstr>Реализация</vt:lpstr>
      <vt:lpstr>Реализация - Identity domain</vt:lpstr>
      <vt:lpstr>Реализация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Acer</dc:creator>
  <cp:lastModifiedBy>Stanimir Kolev</cp:lastModifiedBy>
  <cp:revision>3</cp:revision>
  <dcterms:created xsi:type="dcterms:W3CDTF">2022-02-24T11:34:18Z</dcterms:created>
  <dcterms:modified xsi:type="dcterms:W3CDTF">2022-02-26T18:05:56Z</dcterms:modified>
</cp:coreProperties>
</file>