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21"/>
  </p:notesMasterIdLst>
  <p:sldIdLst>
    <p:sldId id="256" r:id="rId3"/>
    <p:sldId id="258" r:id="rId4"/>
    <p:sldId id="260" r:id="rId5"/>
    <p:sldId id="261" r:id="rId6"/>
    <p:sldId id="259" r:id="rId7"/>
    <p:sldId id="262" r:id="rId8"/>
    <p:sldId id="301" r:id="rId9"/>
    <p:sldId id="265" r:id="rId10"/>
    <p:sldId id="302" r:id="rId11"/>
    <p:sldId id="304" r:id="rId12"/>
    <p:sldId id="303" r:id="rId13"/>
    <p:sldId id="270" r:id="rId14"/>
    <p:sldId id="305" r:id="rId15"/>
    <p:sldId id="306" r:id="rId16"/>
    <p:sldId id="307" r:id="rId17"/>
    <p:sldId id="308" r:id="rId18"/>
    <p:sldId id="271" r:id="rId19"/>
    <p:sldId id="300"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A96D15-AD5F-4855-ADD7-A0DBBBEE3F0C}">
  <a:tblStyle styleId="{46A96D15-AD5F-4855-ADD7-A0DBBBEE3F0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90DB16F-1947-486E-A01E-62E90817772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7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571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822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723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896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335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825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8d4cbd36da_4_3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8d4cbd36da_4_3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62"/>
        <p:cNvGrpSpPr/>
        <p:nvPr/>
      </p:nvGrpSpPr>
      <p:grpSpPr>
        <a:xfrm>
          <a:off x="0" y="0"/>
          <a:ext cx="0" cy="0"/>
          <a:chOff x="0" y="0"/>
          <a:chExt cx="0" cy="0"/>
        </a:xfrm>
      </p:grpSpPr>
      <p:sp>
        <p:nvSpPr>
          <p:cNvPr id="16363" name="Google Shape;16363;g8d4cbd36da_4_30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4" name="Google Shape;16364;g8d4cbd36da_4_30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147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604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2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Thin"/>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6" r:id="rId6"/>
    <p:sldLayoutId id="2147483659" r:id="rId7"/>
    <p:sldLayoutId id="2147483661" r:id="rId8"/>
    <p:sldLayoutId id="2147483665"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26"/>
        <p:cNvGrpSpPr/>
        <p:nvPr/>
      </p:nvGrpSpPr>
      <p:grpSpPr>
        <a:xfrm>
          <a:off x="0" y="0"/>
          <a:ext cx="0" cy="0"/>
          <a:chOff x="0" y="0"/>
          <a:chExt cx="0" cy="0"/>
        </a:xfrm>
      </p:grpSpPr>
      <p:sp>
        <p:nvSpPr>
          <p:cNvPr id="327" name="Google Shape;327;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28" name="Google Shape;328;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JavaScript</a:t>
            </a:r>
            <a:endParaRPr dirty="0"/>
          </a:p>
        </p:txBody>
      </p:sp>
      <p:sp>
        <p:nvSpPr>
          <p:cNvPr id="335" name="Google Shape;335;p27"/>
          <p:cNvSpPr txBox="1">
            <a:spLocks noGrp="1"/>
          </p:cNvSpPr>
          <p:nvPr>
            <p:ph type="subTitle" idx="1"/>
          </p:nvPr>
        </p:nvSpPr>
        <p:spPr>
          <a:xfrm>
            <a:off x="769050" y="3396100"/>
            <a:ext cx="66487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100" dirty="0">
                <a:solidFill>
                  <a:schemeClr val="dk2"/>
                </a:solidFill>
              </a:rPr>
              <a:t> Open and Cross-platform programming language</a:t>
            </a:r>
            <a:endParaRPr sz="21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Variables and Datatypes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68292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12" name="Google Shape;453;p36">
            <a:extLst>
              <a:ext uri="{FF2B5EF4-FFF2-40B4-BE49-F238E27FC236}">
                <a16:creationId xmlns:a16="http://schemas.microsoft.com/office/drawing/2014/main" id="{6751DCBF-4F20-4095-92C1-1D30B243A8B9}"/>
              </a:ext>
            </a:extLst>
          </p:cNvPr>
          <p:cNvSpPr txBox="1">
            <a:spLocks/>
          </p:cNvSpPr>
          <p:nvPr/>
        </p:nvSpPr>
        <p:spPr>
          <a:xfrm>
            <a:off x="1099454" y="1294479"/>
            <a:ext cx="5643177" cy="910337"/>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l"/>
            <a:endParaRPr lang="en-US" dirty="0"/>
          </a:p>
          <a:p>
            <a:pPr marL="0" indent="0" algn="l"/>
            <a:r>
              <a:rPr lang="en-US" dirty="0"/>
              <a:t>Variables in JavaScript are containers for storing data. JavaScript allows the usage of variables in the following three ways:</a:t>
            </a:r>
          </a:p>
        </p:txBody>
      </p:sp>
      <p:sp>
        <p:nvSpPr>
          <p:cNvPr id="9" name="Google Shape;455;p36">
            <a:extLst>
              <a:ext uri="{FF2B5EF4-FFF2-40B4-BE49-F238E27FC236}">
                <a16:creationId xmlns:a16="http://schemas.microsoft.com/office/drawing/2014/main" id="{13CE57F7-CA75-4F25-B842-01532E60B3B5}"/>
              </a:ext>
            </a:extLst>
          </p:cNvPr>
          <p:cNvSpPr txBox="1">
            <a:spLocks/>
          </p:cNvSpPr>
          <p:nvPr/>
        </p:nvSpPr>
        <p:spPr>
          <a:xfrm>
            <a:off x="3683237" y="241488"/>
            <a:ext cx="5460763" cy="705467"/>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r>
              <a:rPr lang="en-US" sz="2800" dirty="0"/>
              <a:t>Variables</a:t>
            </a:r>
          </a:p>
        </p:txBody>
      </p:sp>
      <p:pic>
        <p:nvPicPr>
          <p:cNvPr id="10" name="Picture 9">
            <a:extLst>
              <a:ext uri="{FF2B5EF4-FFF2-40B4-BE49-F238E27FC236}">
                <a16:creationId xmlns:a16="http://schemas.microsoft.com/office/drawing/2014/main" id="{B2CCDF42-7770-48A6-A091-B132EB2559C9}"/>
              </a:ext>
            </a:extLst>
          </p:cNvPr>
          <p:cNvPicPr>
            <a:picLocks noChangeAspect="1"/>
          </p:cNvPicPr>
          <p:nvPr/>
        </p:nvPicPr>
        <p:blipFill>
          <a:blip r:embed="rId3"/>
          <a:stretch>
            <a:fillRect/>
          </a:stretch>
        </p:blipFill>
        <p:spPr>
          <a:xfrm>
            <a:off x="1099454" y="2077385"/>
            <a:ext cx="7486650" cy="2886075"/>
          </a:xfrm>
          <a:prstGeom prst="rect">
            <a:avLst/>
          </a:prstGeom>
        </p:spPr>
      </p:pic>
    </p:spTree>
    <p:extLst>
      <p:ext uri="{BB962C8B-B14F-4D97-AF65-F5344CB8AC3E}">
        <p14:creationId xmlns:p14="http://schemas.microsoft.com/office/powerpoint/2010/main" val="331086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69" name="Picture 68">
            <a:extLst>
              <a:ext uri="{FF2B5EF4-FFF2-40B4-BE49-F238E27FC236}">
                <a16:creationId xmlns:a16="http://schemas.microsoft.com/office/drawing/2014/main" id="{DE707D3B-CE0B-4041-8F76-BB6E5BA49096}"/>
              </a:ext>
            </a:extLst>
          </p:cNvPr>
          <p:cNvPicPr>
            <a:picLocks noChangeAspect="1"/>
          </p:cNvPicPr>
          <p:nvPr/>
        </p:nvPicPr>
        <p:blipFill rotWithShape="1">
          <a:blip r:embed="rId3">
            <a:extLst>
              <a:ext uri="{28A0092B-C50C-407E-A947-70E740481C1C}">
                <a14:useLocalDpi xmlns:a14="http://schemas.microsoft.com/office/drawing/2010/main" val="0"/>
              </a:ext>
            </a:extLst>
          </a:blip>
          <a:srcRect l="5680" t="8479" r="5889" b="7902"/>
          <a:stretch/>
        </p:blipFill>
        <p:spPr>
          <a:xfrm>
            <a:off x="102054" y="1128450"/>
            <a:ext cx="4322461" cy="2886600"/>
          </a:xfrm>
          <a:prstGeom prst="rect">
            <a:avLst/>
          </a:prstGeom>
        </p:spPr>
      </p:pic>
      <p:pic>
        <p:nvPicPr>
          <p:cNvPr id="70" name="Picture 69">
            <a:extLst>
              <a:ext uri="{FF2B5EF4-FFF2-40B4-BE49-F238E27FC236}">
                <a16:creationId xmlns:a16="http://schemas.microsoft.com/office/drawing/2014/main" id="{78885485-5278-49A7-8ADE-A4A554B57EB3}"/>
              </a:ext>
            </a:extLst>
          </p:cNvPr>
          <p:cNvPicPr>
            <a:picLocks noChangeAspect="1"/>
          </p:cNvPicPr>
          <p:nvPr/>
        </p:nvPicPr>
        <p:blipFill rotWithShape="1">
          <a:blip r:embed="rId4">
            <a:extLst>
              <a:ext uri="{28A0092B-C50C-407E-A947-70E740481C1C}">
                <a14:useLocalDpi xmlns:a14="http://schemas.microsoft.com/office/drawing/2010/main" val="0"/>
              </a:ext>
            </a:extLst>
          </a:blip>
          <a:srcRect l="6054" t="6245" r="6425" b="5988"/>
          <a:stretch/>
        </p:blipFill>
        <p:spPr>
          <a:xfrm>
            <a:off x="4490813" y="392557"/>
            <a:ext cx="4465675" cy="4518838"/>
          </a:xfrm>
          <a:prstGeom prst="rect">
            <a:avLst/>
          </a:prstGeom>
        </p:spPr>
      </p:pic>
      <p:sp>
        <p:nvSpPr>
          <p:cNvPr id="76" name="Google Shape;692;p46">
            <a:extLst>
              <a:ext uri="{FF2B5EF4-FFF2-40B4-BE49-F238E27FC236}">
                <a16:creationId xmlns:a16="http://schemas.microsoft.com/office/drawing/2014/main" id="{15D099CA-8AF6-44E0-9128-DF3896EC9B51}"/>
              </a:ext>
            </a:extLst>
          </p:cNvPr>
          <p:cNvSpPr/>
          <p:nvPr/>
        </p:nvSpPr>
        <p:spPr>
          <a:xfrm>
            <a:off x="-1" y="222191"/>
            <a:ext cx="3666147" cy="603704"/>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04;p46">
            <a:extLst>
              <a:ext uri="{FF2B5EF4-FFF2-40B4-BE49-F238E27FC236}">
                <a16:creationId xmlns:a16="http://schemas.microsoft.com/office/drawing/2014/main" id="{A8710A58-F27F-453B-9BF5-F53DDD7A6B1C}"/>
              </a:ext>
            </a:extLst>
          </p:cNvPr>
          <p:cNvSpPr txBox="1">
            <a:spLocks/>
          </p:cNvSpPr>
          <p:nvPr/>
        </p:nvSpPr>
        <p:spPr>
          <a:xfrm flipH="1">
            <a:off x="1045434" y="325593"/>
            <a:ext cx="2435700" cy="39690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sz="3000" dirty="0">
                <a:solidFill>
                  <a:schemeClr val="dk1"/>
                </a:solidFill>
              </a:rPr>
              <a:t>Example</a:t>
            </a:r>
            <a:endParaRPr lang="en-PH" sz="3000" dirty="0">
              <a:solidFill>
                <a:schemeClr val="dk1"/>
              </a:solidFill>
            </a:endParaRPr>
          </a:p>
        </p:txBody>
      </p:sp>
      <p:sp>
        <p:nvSpPr>
          <p:cNvPr id="78" name="Google Shape;703;p46">
            <a:extLst>
              <a:ext uri="{FF2B5EF4-FFF2-40B4-BE49-F238E27FC236}">
                <a16:creationId xmlns:a16="http://schemas.microsoft.com/office/drawing/2014/main" id="{5A64F913-BD20-4D72-B441-CCFE823C46B3}"/>
              </a:ext>
            </a:extLst>
          </p:cNvPr>
          <p:cNvSpPr/>
          <p:nvPr/>
        </p:nvSpPr>
        <p:spPr>
          <a:xfrm>
            <a:off x="0" y="429665"/>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title"/>
          </p:nvPr>
        </p:nvSpPr>
        <p:spPr>
          <a:xfrm>
            <a:off x="0" y="401445"/>
            <a:ext cx="4836920" cy="6791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Datatypes </a:t>
            </a:r>
            <a:r>
              <a:rPr lang="en" sz="2800" b="0" dirty="0"/>
              <a:t>of JavaScript</a:t>
            </a:r>
            <a:endParaRPr sz="2800" b="0" dirty="0"/>
          </a:p>
        </p:txBody>
      </p:sp>
      <p:sp>
        <p:nvSpPr>
          <p:cNvPr id="453" name="Google Shape;453;p36"/>
          <p:cNvSpPr txBox="1">
            <a:spLocks noGrp="1"/>
          </p:cNvSpPr>
          <p:nvPr>
            <p:ph type="subTitle" idx="1"/>
          </p:nvPr>
        </p:nvSpPr>
        <p:spPr>
          <a:xfrm>
            <a:off x="1446880" y="1316347"/>
            <a:ext cx="6466525" cy="457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There are different types of values and data that can be stored in JavaScript variables.</a:t>
            </a:r>
            <a:endParaRPr dirty="0"/>
          </a:p>
        </p:txBody>
      </p:sp>
      <p:sp>
        <p:nvSpPr>
          <p:cNvPr id="12" name="Google Shape;453;p36">
            <a:extLst>
              <a:ext uri="{FF2B5EF4-FFF2-40B4-BE49-F238E27FC236}">
                <a16:creationId xmlns:a16="http://schemas.microsoft.com/office/drawing/2014/main" id="{6751DCBF-4F20-4095-92C1-1D30B243A8B9}"/>
              </a:ext>
            </a:extLst>
          </p:cNvPr>
          <p:cNvSpPr txBox="1">
            <a:spLocks/>
          </p:cNvSpPr>
          <p:nvPr/>
        </p:nvSpPr>
        <p:spPr>
          <a:xfrm>
            <a:off x="1446880" y="1780703"/>
            <a:ext cx="6543363" cy="4572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l"/>
            <a:r>
              <a:rPr lang="en-US" dirty="0"/>
              <a:t>For the machine to be able to operate on variables, and correctly evaluate the expressions it is important to know about the type of variables involved.</a:t>
            </a:r>
          </a:p>
        </p:txBody>
      </p:sp>
      <p:pic>
        <p:nvPicPr>
          <p:cNvPr id="5" name="Picture 4">
            <a:extLst>
              <a:ext uri="{FF2B5EF4-FFF2-40B4-BE49-F238E27FC236}">
                <a16:creationId xmlns:a16="http://schemas.microsoft.com/office/drawing/2014/main" id="{1386747F-85F1-4AE6-B91C-78271A5D5202}"/>
              </a:ext>
            </a:extLst>
          </p:cNvPr>
          <p:cNvPicPr>
            <a:picLocks noChangeAspect="1"/>
          </p:cNvPicPr>
          <p:nvPr/>
        </p:nvPicPr>
        <p:blipFill>
          <a:blip r:embed="rId3"/>
          <a:stretch>
            <a:fillRect/>
          </a:stretch>
        </p:blipFill>
        <p:spPr>
          <a:xfrm>
            <a:off x="492005" y="2457770"/>
            <a:ext cx="8387609" cy="2284285"/>
          </a:xfrm>
          <a:prstGeom prst="rect">
            <a:avLst/>
          </a:prstGeom>
        </p:spPr>
      </p:pic>
    </p:spTree>
    <p:extLst>
      <p:ext uri="{BB962C8B-B14F-4D97-AF65-F5344CB8AC3E}">
        <p14:creationId xmlns:p14="http://schemas.microsoft.com/office/powerpoint/2010/main" val="528353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76" name="Google Shape;692;p46">
            <a:extLst>
              <a:ext uri="{FF2B5EF4-FFF2-40B4-BE49-F238E27FC236}">
                <a16:creationId xmlns:a16="http://schemas.microsoft.com/office/drawing/2014/main" id="{15D099CA-8AF6-44E0-9128-DF3896EC9B51}"/>
              </a:ext>
            </a:extLst>
          </p:cNvPr>
          <p:cNvSpPr/>
          <p:nvPr/>
        </p:nvSpPr>
        <p:spPr>
          <a:xfrm>
            <a:off x="-1" y="222191"/>
            <a:ext cx="3666147" cy="603704"/>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04;p46">
            <a:extLst>
              <a:ext uri="{FF2B5EF4-FFF2-40B4-BE49-F238E27FC236}">
                <a16:creationId xmlns:a16="http://schemas.microsoft.com/office/drawing/2014/main" id="{A8710A58-F27F-453B-9BF5-F53DDD7A6B1C}"/>
              </a:ext>
            </a:extLst>
          </p:cNvPr>
          <p:cNvSpPr txBox="1">
            <a:spLocks/>
          </p:cNvSpPr>
          <p:nvPr/>
        </p:nvSpPr>
        <p:spPr>
          <a:xfrm flipH="1">
            <a:off x="1045434" y="325593"/>
            <a:ext cx="2435700" cy="39690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sz="3000" dirty="0">
                <a:solidFill>
                  <a:schemeClr val="dk1"/>
                </a:solidFill>
              </a:rPr>
              <a:t>Example</a:t>
            </a:r>
            <a:endParaRPr lang="en-PH" sz="3000" dirty="0">
              <a:solidFill>
                <a:schemeClr val="dk1"/>
              </a:solidFill>
            </a:endParaRPr>
          </a:p>
        </p:txBody>
      </p:sp>
      <p:sp>
        <p:nvSpPr>
          <p:cNvPr id="78" name="Google Shape;703;p46">
            <a:extLst>
              <a:ext uri="{FF2B5EF4-FFF2-40B4-BE49-F238E27FC236}">
                <a16:creationId xmlns:a16="http://schemas.microsoft.com/office/drawing/2014/main" id="{5A64F913-BD20-4D72-B441-CCFE823C46B3}"/>
              </a:ext>
            </a:extLst>
          </p:cNvPr>
          <p:cNvSpPr/>
          <p:nvPr/>
        </p:nvSpPr>
        <p:spPr>
          <a:xfrm>
            <a:off x="0" y="429665"/>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3E56C47C-0ADE-427F-BB62-13CCD82AB110}"/>
              </a:ext>
            </a:extLst>
          </p:cNvPr>
          <p:cNvPicPr>
            <a:picLocks noChangeAspect="1"/>
          </p:cNvPicPr>
          <p:nvPr/>
        </p:nvPicPr>
        <p:blipFill rotWithShape="1">
          <a:blip r:embed="rId3">
            <a:extLst>
              <a:ext uri="{28A0092B-C50C-407E-A947-70E740481C1C}">
                <a14:useLocalDpi xmlns:a14="http://schemas.microsoft.com/office/drawing/2010/main" val="0"/>
              </a:ext>
            </a:extLst>
          </a:blip>
          <a:srcRect l="6873" t="9126" r="6498" b="9624"/>
          <a:stretch/>
        </p:blipFill>
        <p:spPr>
          <a:xfrm>
            <a:off x="231461" y="1236945"/>
            <a:ext cx="4531848" cy="3001768"/>
          </a:xfrm>
          <a:prstGeom prst="rect">
            <a:avLst/>
          </a:prstGeom>
        </p:spPr>
      </p:pic>
      <p:pic>
        <p:nvPicPr>
          <p:cNvPr id="8" name="Picture 7">
            <a:extLst>
              <a:ext uri="{FF2B5EF4-FFF2-40B4-BE49-F238E27FC236}">
                <a16:creationId xmlns:a16="http://schemas.microsoft.com/office/drawing/2014/main" id="{91664226-7ED6-4A10-955F-5CEA15E65B09}"/>
              </a:ext>
            </a:extLst>
          </p:cNvPr>
          <p:cNvPicPr>
            <a:picLocks noChangeAspect="1"/>
          </p:cNvPicPr>
          <p:nvPr/>
        </p:nvPicPr>
        <p:blipFill rotWithShape="1">
          <a:blip r:embed="rId4">
            <a:extLst>
              <a:ext uri="{28A0092B-C50C-407E-A947-70E740481C1C}">
                <a14:useLocalDpi xmlns:a14="http://schemas.microsoft.com/office/drawing/2010/main" val="0"/>
              </a:ext>
            </a:extLst>
          </a:blip>
          <a:srcRect l="6553" t="3876" r="5778" b="4807"/>
          <a:stretch/>
        </p:blipFill>
        <p:spPr>
          <a:xfrm>
            <a:off x="4994031" y="61546"/>
            <a:ext cx="3769039" cy="5020407"/>
          </a:xfrm>
          <a:prstGeom prst="rect">
            <a:avLst/>
          </a:prstGeom>
        </p:spPr>
      </p:pic>
    </p:spTree>
    <p:extLst>
      <p:ext uri="{BB962C8B-B14F-4D97-AF65-F5344CB8AC3E}">
        <p14:creationId xmlns:p14="http://schemas.microsoft.com/office/powerpoint/2010/main" val="94264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Operators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79883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12" name="Google Shape;453;p36">
            <a:extLst>
              <a:ext uri="{FF2B5EF4-FFF2-40B4-BE49-F238E27FC236}">
                <a16:creationId xmlns:a16="http://schemas.microsoft.com/office/drawing/2014/main" id="{6751DCBF-4F20-4095-92C1-1D30B243A8B9}"/>
              </a:ext>
            </a:extLst>
          </p:cNvPr>
          <p:cNvSpPr txBox="1">
            <a:spLocks/>
          </p:cNvSpPr>
          <p:nvPr/>
        </p:nvSpPr>
        <p:spPr>
          <a:xfrm>
            <a:off x="5635869" y="3565682"/>
            <a:ext cx="3127021" cy="953563"/>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l"/>
            <a:endParaRPr lang="en-US" dirty="0"/>
          </a:p>
          <a:p>
            <a:pPr marL="0" indent="0" algn="l"/>
            <a:r>
              <a:rPr lang="en-US" dirty="0"/>
              <a:t>JavaScript operators are symbols used to perform various operations on variables (operands). </a:t>
            </a:r>
          </a:p>
        </p:txBody>
      </p:sp>
      <p:sp>
        <p:nvSpPr>
          <p:cNvPr id="9" name="Google Shape;455;p36">
            <a:extLst>
              <a:ext uri="{FF2B5EF4-FFF2-40B4-BE49-F238E27FC236}">
                <a16:creationId xmlns:a16="http://schemas.microsoft.com/office/drawing/2014/main" id="{13CE57F7-CA75-4F25-B842-01532E60B3B5}"/>
              </a:ext>
            </a:extLst>
          </p:cNvPr>
          <p:cNvSpPr txBox="1">
            <a:spLocks/>
          </p:cNvSpPr>
          <p:nvPr/>
        </p:nvSpPr>
        <p:spPr>
          <a:xfrm>
            <a:off x="3683237" y="171149"/>
            <a:ext cx="5460763" cy="705467"/>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r>
              <a:rPr lang="en-US" sz="2800" dirty="0"/>
              <a:t>OPERATORS</a:t>
            </a:r>
          </a:p>
        </p:txBody>
      </p:sp>
      <p:pic>
        <p:nvPicPr>
          <p:cNvPr id="5" name="Picture 4">
            <a:extLst>
              <a:ext uri="{FF2B5EF4-FFF2-40B4-BE49-F238E27FC236}">
                <a16:creationId xmlns:a16="http://schemas.microsoft.com/office/drawing/2014/main" id="{F70F8314-B739-4AFA-8C68-BC0AC684B890}"/>
              </a:ext>
            </a:extLst>
          </p:cNvPr>
          <p:cNvPicPr>
            <a:picLocks noChangeAspect="1"/>
          </p:cNvPicPr>
          <p:nvPr/>
        </p:nvPicPr>
        <p:blipFill>
          <a:blip r:embed="rId3"/>
          <a:stretch>
            <a:fillRect/>
          </a:stretch>
        </p:blipFill>
        <p:spPr>
          <a:xfrm>
            <a:off x="126132" y="939704"/>
            <a:ext cx="5460763" cy="4097329"/>
          </a:xfrm>
          <a:prstGeom prst="rect">
            <a:avLst/>
          </a:prstGeom>
        </p:spPr>
      </p:pic>
    </p:spTree>
    <p:extLst>
      <p:ext uri="{BB962C8B-B14F-4D97-AF65-F5344CB8AC3E}">
        <p14:creationId xmlns:p14="http://schemas.microsoft.com/office/powerpoint/2010/main" val="3838168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2"/>
          <p:cNvSpPr/>
          <p:nvPr/>
        </p:nvSpPr>
        <p:spPr>
          <a:xfrm>
            <a:off x="-3009" y="2564863"/>
            <a:ext cx="2637600" cy="51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42"/>
          <p:cNvSpPr/>
          <p:nvPr/>
        </p:nvSpPr>
        <p:spPr>
          <a:xfrm>
            <a:off x="-3009" y="1145113"/>
            <a:ext cx="2637600" cy="51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2"/>
          <p:cNvSpPr txBox="1">
            <a:spLocks noGrp="1"/>
          </p:cNvSpPr>
          <p:nvPr>
            <p:ph type="title"/>
          </p:nvPr>
        </p:nvSpPr>
        <p:spPr>
          <a:xfrm>
            <a:off x="1278000" y="204737"/>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ARITHMETIC OPERATORS</a:t>
            </a:r>
            <a:endParaRPr dirty="0"/>
          </a:p>
        </p:txBody>
      </p:sp>
      <p:sp>
        <p:nvSpPr>
          <p:cNvPr id="651" name="Google Shape;651;p42"/>
          <p:cNvSpPr txBox="1"/>
          <p:nvPr/>
        </p:nvSpPr>
        <p:spPr>
          <a:xfrm>
            <a:off x="677091" y="2551492"/>
            <a:ext cx="1957500" cy="5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dk1"/>
                </a:solidFill>
                <a:latin typeface="Overpass Mono"/>
                <a:ea typeface="Overpass Mono"/>
                <a:cs typeface="Overpass Mono"/>
                <a:sym typeface="Overpass Mono"/>
              </a:rPr>
              <a:t>Subtraction</a:t>
            </a:r>
            <a:endParaRPr sz="2200" b="1" dirty="0">
              <a:solidFill>
                <a:schemeClr val="dk1"/>
              </a:solidFill>
              <a:latin typeface="Overpass Mono"/>
              <a:ea typeface="Overpass Mono"/>
              <a:cs typeface="Overpass Mono"/>
              <a:sym typeface="Overpass Mono"/>
            </a:endParaRPr>
          </a:p>
        </p:txBody>
      </p:sp>
      <p:sp>
        <p:nvSpPr>
          <p:cNvPr id="653" name="Google Shape;653;p42"/>
          <p:cNvSpPr txBox="1"/>
          <p:nvPr/>
        </p:nvSpPr>
        <p:spPr>
          <a:xfrm>
            <a:off x="649475" y="1145113"/>
            <a:ext cx="1957500" cy="5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rgbClr val="FFFFFF"/>
                </a:solidFill>
                <a:latin typeface="Overpass Mono"/>
                <a:ea typeface="Overpass Mono"/>
                <a:cs typeface="Overpass Mono"/>
                <a:sym typeface="Overpass Mono"/>
              </a:rPr>
              <a:t>Addition</a:t>
            </a:r>
            <a:endParaRPr sz="2200" b="1" dirty="0">
              <a:solidFill>
                <a:srgbClr val="FFFFFF"/>
              </a:solidFill>
              <a:latin typeface="Overpass Mono"/>
              <a:ea typeface="Overpass Mono"/>
              <a:cs typeface="Overpass Mono"/>
              <a:sym typeface="Overpass Mono"/>
            </a:endParaRPr>
          </a:p>
        </p:txBody>
      </p:sp>
      <p:sp>
        <p:nvSpPr>
          <p:cNvPr id="654" name="Google Shape;654;p42"/>
          <p:cNvSpPr/>
          <p:nvPr/>
        </p:nvSpPr>
        <p:spPr>
          <a:xfrm flipH="1" flipV="1">
            <a:off x="2606972" y="4497341"/>
            <a:ext cx="469513" cy="268820"/>
          </a:xfrm>
          <a:custGeom>
            <a:avLst/>
            <a:gdLst/>
            <a:ahLst/>
            <a:cxnLst/>
            <a:rect l="l" t="t" r="r" b="b"/>
            <a:pathLst>
              <a:path w="159132" h="28205" extrusionOk="0">
                <a:moveTo>
                  <a:pt x="0" y="28205"/>
                </a:moveTo>
                <a:lnTo>
                  <a:pt x="28340" y="0"/>
                </a:lnTo>
                <a:lnTo>
                  <a:pt x="159132" y="52"/>
                </a:lnTo>
              </a:path>
            </a:pathLst>
          </a:custGeom>
          <a:noFill/>
          <a:ln w="28575" cap="flat" cmpd="sng">
            <a:solidFill>
              <a:schemeClr val="lt2"/>
            </a:solidFill>
            <a:prstDash val="solid"/>
            <a:round/>
            <a:headEnd type="oval" w="med" len="med"/>
            <a:tailEnd type="none" w="med" len="med"/>
          </a:ln>
        </p:spPr>
      </p:sp>
      <p:cxnSp>
        <p:nvCxnSpPr>
          <p:cNvPr id="655" name="Google Shape;655;p42"/>
          <p:cNvCxnSpPr>
            <a:cxnSpLocks/>
          </p:cNvCxnSpPr>
          <p:nvPr/>
        </p:nvCxnSpPr>
        <p:spPr>
          <a:xfrm>
            <a:off x="1982624" y="3062393"/>
            <a:ext cx="0" cy="228585"/>
          </a:xfrm>
          <a:prstGeom prst="straightConnector1">
            <a:avLst/>
          </a:prstGeom>
          <a:noFill/>
          <a:ln w="28575" cap="flat" cmpd="sng">
            <a:solidFill>
              <a:schemeClr val="dk2"/>
            </a:solidFill>
            <a:prstDash val="solid"/>
            <a:round/>
            <a:headEnd type="none" w="med" len="med"/>
            <a:tailEnd type="oval" w="med" len="med"/>
          </a:ln>
        </p:spPr>
      </p:cxnSp>
      <p:pic>
        <p:nvPicPr>
          <p:cNvPr id="4" name="Picture 3">
            <a:extLst>
              <a:ext uri="{FF2B5EF4-FFF2-40B4-BE49-F238E27FC236}">
                <a16:creationId xmlns:a16="http://schemas.microsoft.com/office/drawing/2014/main" id="{D04B115E-9A5C-4FA8-B2B4-4073FDA480A9}"/>
              </a:ext>
            </a:extLst>
          </p:cNvPr>
          <p:cNvPicPr>
            <a:picLocks noChangeAspect="1"/>
          </p:cNvPicPr>
          <p:nvPr/>
        </p:nvPicPr>
        <p:blipFill>
          <a:blip r:embed="rId3"/>
          <a:stretch>
            <a:fillRect/>
          </a:stretch>
        </p:blipFill>
        <p:spPr>
          <a:xfrm>
            <a:off x="953229" y="1809183"/>
            <a:ext cx="3428454" cy="592797"/>
          </a:xfrm>
          <a:prstGeom prst="rect">
            <a:avLst/>
          </a:prstGeom>
        </p:spPr>
      </p:pic>
      <p:pic>
        <p:nvPicPr>
          <p:cNvPr id="8" name="Picture 7">
            <a:extLst>
              <a:ext uri="{FF2B5EF4-FFF2-40B4-BE49-F238E27FC236}">
                <a16:creationId xmlns:a16="http://schemas.microsoft.com/office/drawing/2014/main" id="{C0AF0C32-9396-4C1A-9BAF-13A89B738941}"/>
              </a:ext>
            </a:extLst>
          </p:cNvPr>
          <p:cNvPicPr>
            <a:picLocks noChangeAspect="1"/>
          </p:cNvPicPr>
          <p:nvPr/>
        </p:nvPicPr>
        <p:blipFill>
          <a:blip r:embed="rId4"/>
          <a:stretch>
            <a:fillRect/>
          </a:stretch>
        </p:blipFill>
        <p:spPr>
          <a:xfrm>
            <a:off x="954548" y="3317717"/>
            <a:ext cx="3428454" cy="532708"/>
          </a:xfrm>
          <a:prstGeom prst="rect">
            <a:avLst/>
          </a:prstGeom>
        </p:spPr>
      </p:pic>
      <p:sp>
        <p:nvSpPr>
          <p:cNvPr id="74" name="Google Shape;596;p42">
            <a:extLst>
              <a:ext uri="{FF2B5EF4-FFF2-40B4-BE49-F238E27FC236}">
                <a16:creationId xmlns:a16="http://schemas.microsoft.com/office/drawing/2014/main" id="{701B1C99-8377-4314-BFDC-76F29F4A606D}"/>
              </a:ext>
            </a:extLst>
          </p:cNvPr>
          <p:cNvSpPr/>
          <p:nvPr/>
        </p:nvSpPr>
        <p:spPr>
          <a:xfrm>
            <a:off x="0" y="4510712"/>
            <a:ext cx="2637600" cy="51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54;p42">
            <a:extLst>
              <a:ext uri="{FF2B5EF4-FFF2-40B4-BE49-F238E27FC236}">
                <a16:creationId xmlns:a16="http://schemas.microsoft.com/office/drawing/2014/main" id="{B78FE9A3-A816-4E61-B410-9733845BDE76}"/>
              </a:ext>
            </a:extLst>
          </p:cNvPr>
          <p:cNvSpPr/>
          <p:nvPr/>
        </p:nvSpPr>
        <p:spPr>
          <a:xfrm flipH="1">
            <a:off x="2606971" y="1463797"/>
            <a:ext cx="281507" cy="332016"/>
          </a:xfrm>
          <a:custGeom>
            <a:avLst/>
            <a:gdLst/>
            <a:ahLst/>
            <a:cxnLst/>
            <a:rect l="l" t="t" r="r" b="b"/>
            <a:pathLst>
              <a:path w="159132" h="28205" extrusionOk="0">
                <a:moveTo>
                  <a:pt x="0" y="28205"/>
                </a:moveTo>
                <a:lnTo>
                  <a:pt x="28340" y="0"/>
                </a:lnTo>
                <a:lnTo>
                  <a:pt x="159132" y="52"/>
                </a:lnTo>
              </a:path>
            </a:pathLst>
          </a:custGeom>
          <a:noFill/>
          <a:ln w="28575" cap="flat" cmpd="sng">
            <a:solidFill>
              <a:schemeClr val="lt2"/>
            </a:solidFill>
            <a:prstDash val="solid"/>
            <a:round/>
            <a:headEnd type="oval" w="med" len="med"/>
            <a:tailEnd type="none" w="med" len="med"/>
          </a:ln>
        </p:spPr>
      </p:sp>
      <p:sp>
        <p:nvSpPr>
          <p:cNvPr id="76" name="Google Shape;653;p42">
            <a:extLst>
              <a:ext uri="{FF2B5EF4-FFF2-40B4-BE49-F238E27FC236}">
                <a16:creationId xmlns:a16="http://schemas.microsoft.com/office/drawing/2014/main" id="{2EA38BEC-C354-4828-979A-596AF5AB7AB0}"/>
              </a:ext>
            </a:extLst>
          </p:cNvPr>
          <p:cNvSpPr txBox="1"/>
          <p:nvPr/>
        </p:nvSpPr>
        <p:spPr>
          <a:xfrm>
            <a:off x="677091" y="4510712"/>
            <a:ext cx="1957500" cy="5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rgbClr val="FFFFFF"/>
                </a:solidFill>
                <a:latin typeface="Overpass Mono"/>
                <a:ea typeface="Overpass Mono"/>
                <a:cs typeface="Overpass Mono"/>
                <a:sym typeface="Overpass Mono"/>
              </a:rPr>
              <a:t>Multiplication</a:t>
            </a:r>
            <a:endParaRPr sz="2200" b="1" dirty="0">
              <a:solidFill>
                <a:srgbClr val="FFFFFF"/>
              </a:solidFill>
              <a:latin typeface="Overpass Mono"/>
              <a:ea typeface="Overpass Mono"/>
              <a:cs typeface="Overpass Mono"/>
              <a:sym typeface="Overpass Mono"/>
            </a:endParaRPr>
          </a:p>
        </p:txBody>
      </p:sp>
      <p:pic>
        <p:nvPicPr>
          <p:cNvPr id="14" name="Picture 13">
            <a:extLst>
              <a:ext uri="{FF2B5EF4-FFF2-40B4-BE49-F238E27FC236}">
                <a16:creationId xmlns:a16="http://schemas.microsoft.com/office/drawing/2014/main" id="{16922211-EF1B-43F8-BE87-9BB6432771BA}"/>
              </a:ext>
            </a:extLst>
          </p:cNvPr>
          <p:cNvPicPr>
            <a:picLocks noChangeAspect="1"/>
          </p:cNvPicPr>
          <p:nvPr/>
        </p:nvPicPr>
        <p:blipFill>
          <a:blip r:embed="rId5"/>
          <a:stretch>
            <a:fillRect/>
          </a:stretch>
        </p:blipFill>
        <p:spPr>
          <a:xfrm>
            <a:off x="954548" y="3932395"/>
            <a:ext cx="3428454" cy="523602"/>
          </a:xfrm>
          <a:prstGeom prst="rect">
            <a:avLst/>
          </a:prstGeom>
        </p:spPr>
      </p:pic>
      <p:sp>
        <p:nvSpPr>
          <p:cNvPr id="79" name="Google Shape;595;p42">
            <a:extLst>
              <a:ext uri="{FF2B5EF4-FFF2-40B4-BE49-F238E27FC236}">
                <a16:creationId xmlns:a16="http://schemas.microsoft.com/office/drawing/2014/main" id="{F98A2B2C-F9CB-43DC-94CF-F62138592210}"/>
              </a:ext>
            </a:extLst>
          </p:cNvPr>
          <p:cNvSpPr/>
          <p:nvPr/>
        </p:nvSpPr>
        <p:spPr>
          <a:xfrm>
            <a:off x="6509409" y="1145113"/>
            <a:ext cx="2637600" cy="51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651;p42">
            <a:extLst>
              <a:ext uri="{FF2B5EF4-FFF2-40B4-BE49-F238E27FC236}">
                <a16:creationId xmlns:a16="http://schemas.microsoft.com/office/drawing/2014/main" id="{ABC1FA95-D32A-4605-9BF8-B5C9DDB787B9}"/>
              </a:ext>
            </a:extLst>
          </p:cNvPr>
          <p:cNvSpPr txBox="1"/>
          <p:nvPr/>
        </p:nvSpPr>
        <p:spPr>
          <a:xfrm>
            <a:off x="6537025" y="1145113"/>
            <a:ext cx="1957500" cy="5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dk1"/>
                </a:solidFill>
                <a:latin typeface="Overpass Mono"/>
                <a:ea typeface="Overpass Mono"/>
                <a:cs typeface="Overpass Mono"/>
                <a:sym typeface="Overpass Mono"/>
              </a:rPr>
              <a:t>Modulus</a:t>
            </a:r>
            <a:endParaRPr sz="2200" b="1" dirty="0">
              <a:solidFill>
                <a:schemeClr val="dk1"/>
              </a:solidFill>
              <a:latin typeface="Overpass Mono"/>
              <a:ea typeface="Overpass Mono"/>
              <a:cs typeface="Overpass Mono"/>
              <a:sym typeface="Overpass Mono"/>
            </a:endParaRPr>
          </a:p>
        </p:txBody>
      </p:sp>
      <p:cxnSp>
        <p:nvCxnSpPr>
          <p:cNvPr id="81" name="Google Shape;655;p42">
            <a:extLst>
              <a:ext uri="{FF2B5EF4-FFF2-40B4-BE49-F238E27FC236}">
                <a16:creationId xmlns:a16="http://schemas.microsoft.com/office/drawing/2014/main" id="{59AA456D-1658-401C-874A-13648B33E912}"/>
              </a:ext>
            </a:extLst>
          </p:cNvPr>
          <p:cNvCxnSpPr>
            <a:cxnSpLocks/>
            <a:stCxn id="80" idx="1"/>
          </p:cNvCxnSpPr>
          <p:nvPr/>
        </p:nvCxnSpPr>
        <p:spPr>
          <a:xfrm flipH="1">
            <a:off x="6255521" y="1400563"/>
            <a:ext cx="281504" cy="0"/>
          </a:xfrm>
          <a:prstGeom prst="straightConnector1">
            <a:avLst/>
          </a:prstGeom>
          <a:noFill/>
          <a:ln w="28575" cap="flat" cmpd="sng">
            <a:solidFill>
              <a:schemeClr val="dk2"/>
            </a:solidFill>
            <a:prstDash val="solid"/>
            <a:round/>
            <a:headEnd type="none" w="med" len="med"/>
            <a:tailEnd type="oval" w="med" len="med"/>
          </a:ln>
        </p:spPr>
      </p:cxnSp>
      <p:pic>
        <p:nvPicPr>
          <p:cNvPr id="18" name="Picture 17">
            <a:extLst>
              <a:ext uri="{FF2B5EF4-FFF2-40B4-BE49-F238E27FC236}">
                <a16:creationId xmlns:a16="http://schemas.microsoft.com/office/drawing/2014/main" id="{1BF88E23-D931-43F8-AFC3-43699C3F3F4E}"/>
              </a:ext>
            </a:extLst>
          </p:cNvPr>
          <p:cNvPicPr>
            <a:picLocks noChangeAspect="1"/>
          </p:cNvPicPr>
          <p:nvPr/>
        </p:nvPicPr>
        <p:blipFill>
          <a:blip r:embed="rId6"/>
          <a:stretch>
            <a:fillRect/>
          </a:stretch>
        </p:blipFill>
        <p:spPr>
          <a:xfrm>
            <a:off x="2966836" y="1001462"/>
            <a:ext cx="3261604" cy="560816"/>
          </a:xfrm>
          <a:prstGeom prst="rect">
            <a:avLst/>
          </a:prstGeom>
        </p:spPr>
      </p:pic>
      <p:sp>
        <p:nvSpPr>
          <p:cNvPr id="86" name="Google Shape;596;p42">
            <a:extLst>
              <a:ext uri="{FF2B5EF4-FFF2-40B4-BE49-F238E27FC236}">
                <a16:creationId xmlns:a16="http://schemas.microsoft.com/office/drawing/2014/main" id="{B623B547-485B-4307-B5EF-98660D991E4A}"/>
              </a:ext>
            </a:extLst>
          </p:cNvPr>
          <p:cNvSpPr/>
          <p:nvPr/>
        </p:nvSpPr>
        <p:spPr>
          <a:xfrm>
            <a:off x="6493208" y="2551492"/>
            <a:ext cx="2637600" cy="51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53;p42">
            <a:extLst>
              <a:ext uri="{FF2B5EF4-FFF2-40B4-BE49-F238E27FC236}">
                <a16:creationId xmlns:a16="http://schemas.microsoft.com/office/drawing/2014/main" id="{88393542-B1AE-4025-97E1-8C8C66E74602}"/>
              </a:ext>
            </a:extLst>
          </p:cNvPr>
          <p:cNvSpPr txBox="1"/>
          <p:nvPr/>
        </p:nvSpPr>
        <p:spPr>
          <a:xfrm>
            <a:off x="6493208" y="2551492"/>
            <a:ext cx="1957500" cy="5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rgbClr val="FFFFFF"/>
                </a:solidFill>
                <a:latin typeface="Overpass Mono"/>
                <a:ea typeface="Overpass Mono"/>
                <a:cs typeface="Overpass Mono"/>
                <a:sym typeface="Overpass Mono"/>
              </a:rPr>
              <a:t>Increment</a:t>
            </a:r>
            <a:endParaRPr sz="2200" b="1" dirty="0">
              <a:solidFill>
                <a:srgbClr val="FFFFFF"/>
              </a:solidFill>
              <a:latin typeface="Overpass Mono"/>
              <a:ea typeface="Overpass Mono"/>
              <a:cs typeface="Overpass Mono"/>
              <a:sym typeface="Overpass Mono"/>
            </a:endParaRPr>
          </a:p>
        </p:txBody>
      </p:sp>
      <p:sp>
        <p:nvSpPr>
          <p:cNvPr id="88" name="Google Shape;654;p42">
            <a:extLst>
              <a:ext uri="{FF2B5EF4-FFF2-40B4-BE49-F238E27FC236}">
                <a16:creationId xmlns:a16="http://schemas.microsoft.com/office/drawing/2014/main" id="{D97E846D-55F1-40DB-9865-DBE68C1DDE32}"/>
              </a:ext>
            </a:extLst>
          </p:cNvPr>
          <p:cNvSpPr/>
          <p:nvPr/>
        </p:nvSpPr>
        <p:spPr>
          <a:xfrm flipV="1">
            <a:off x="6211697" y="2401979"/>
            <a:ext cx="281504" cy="443771"/>
          </a:xfrm>
          <a:custGeom>
            <a:avLst/>
            <a:gdLst/>
            <a:ahLst/>
            <a:cxnLst/>
            <a:rect l="l" t="t" r="r" b="b"/>
            <a:pathLst>
              <a:path w="159132" h="28205" extrusionOk="0">
                <a:moveTo>
                  <a:pt x="0" y="28205"/>
                </a:moveTo>
                <a:lnTo>
                  <a:pt x="28340" y="0"/>
                </a:lnTo>
                <a:lnTo>
                  <a:pt x="159132" y="52"/>
                </a:lnTo>
              </a:path>
            </a:pathLst>
          </a:custGeom>
          <a:noFill/>
          <a:ln w="28575" cap="flat" cmpd="sng">
            <a:solidFill>
              <a:schemeClr val="lt2"/>
            </a:solidFill>
            <a:prstDash val="solid"/>
            <a:round/>
            <a:headEnd type="oval" w="med" len="med"/>
            <a:tailEnd type="none" w="med" len="med"/>
          </a:ln>
        </p:spPr>
      </p:sp>
      <p:pic>
        <p:nvPicPr>
          <p:cNvPr id="20" name="Picture 19">
            <a:extLst>
              <a:ext uri="{FF2B5EF4-FFF2-40B4-BE49-F238E27FC236}">
                <a16:creationId xmlns:a16="http://schemas.microsoft.com/office/drawing/2014/main" id="{E63FB999-737B-4F9E-BE02-038EDC4A1FD2}"/>
              </a:ext>
            </a:extLst>
          </p:cNvPr>
          <p:cNvPicPr>
            <a:picLocks noChangeAspect="1"/>
          </p:cNvPicPr>
          <p:nvPr/>
        </p:nvPicPr>
        <p:blipFill>
          <a:blip r:embed="rId7"/>
          <a:stretch>
            <a:fillRect/>
          </a:stretch>
        </p:blipFill>
        <p:spPr>
          <a:xfrm>
            <a:off x="4778974" y="1805526"/>
            <a:ext cx="3428454" cy="576561"/>
          </a:xfrm>
          <a:prstGeom prst="rect">
            <a:avLst/>
          </a:prstGeom>
        </p:spPr>
      </p:pic>
      <p:sp>
        <p:nvSpPr>
          <p:cNvPr id="91" name="Google Shape;595;p42">
            <a:extLst>
              <a:ext uri="{FF2B5EF4-FFF2-40B4-BE49-F238E27FC236}">
                <a16:creationId xmlns:a16="http://schemas.microsoft.com/office/drawing/2014/main" id="{536A027E-6B18-4DFD-9796-797E69EB5690}"/>
              </a:ext>
            </a:extLst>
          </p:cNvPr>
          <p:cNvSpPr/>
          <p:nvPr/>
        </p:nvSpPr>
        <p:spPr>
          <a:xfrm>
            <a:off x="6537025" y="3246447"/>
            <a:ext cx="2637600" cy="51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651;p42">
            <a:extLst>
              <a:ext uri="{FF2B5EF4-FFF2-40B4-BE49-F238E27FC236}">
                <a16:creationId xmlns:a16="http://schemas.microsoft.com/office/drawing/2014/main" id="{98832DD8-BB74-4348-9532-06BBA92C7DCF}"/>
              </a:ext>
            </a:extLst>
          </p:cNvPr>
          <p:cNvSpPr txBox="1"/>
          <p:nvPr/>
        </p:nvSpPr>
        <p:spPr>
          <a:xfrm>
            <a:off x="6537025" y="3231797"/>
            <a:ext cx="1957500" cy="5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dk1"/>
                </a:solidFill>
                <a:latin typeface="Overpass Mono"/>
                <a:ea typeface="Overpass Mono"/>
                <a:cs typeface="Overpass Mono"/>
                <a:sym typeface="Overpass Mono"/>
              </a:rPr>
              <a:t>Decrement</a:t>
            </a:r>
            <a:endParaRPr sz="2200" b="1" dirty="0">
              <a:solidFill>
                <a:schemeClr val="dk1"/>
              </a:solidFill>
              <a:latin typeface="Overpass Mono"/>
              <a:ea typeface="Overpass Mono"/>
              <a:cs typeface="Overpass Mono"/>
              <a:sym typeface="Overpass Mono"/>
            </a:endParaRPr>
          </a:p>
        </p:txBody>
      </p:sp>
      <p:cxnSp>
        <p:nvCxnSpPr>
          <p:cNvPr id="93" name="Google Shape;655;p42">
            <a:extLst>
              <a:ext uri="{FF2B5EF4-FFF2-40B4-BE49-F238E27FC236}">
                <a16:creationId xmlns:a16="http://schemas.microsoft.com/office/drawing/2014/main" id="{A4B9FEE8-5C2C-4F97-91E8-4CB72826F530}"/>
              </a:ext>
            </a:extLst>
          </p:cNvPr>
          <p:cNvCxnSpPr>
            <a:cxnSpLocks/>
          </p:cNvCxnSpPr>
          <p:nvPr/>
        </p:nvCxnSpPr>
        <p:spPr>
          <a:xfrm flipH="1">
            <a:off x="6211697" y="3501897"/>
            <a:ext cx="325328" cy="0"/>
          </a:xfrm>
          <a:prstGeom prst="straightConnector1">
            <a:avLst/>
          </a:prstGeom>
          <a:noFill/>
          <a:ln w="28575" cap="flat" cmpd="sng">
            <a:solidFill>
              <a:schemeClr val="dk2"/>
            </a:solidFill>
            <a:prstDash val="solid"/>
            <a:round/>
            <a:headEnd type="none" w="med" len="med"/>
            <a:tailEnd type="oval" w="med" len="med"/>
          </a:ln>
        </p:spPr>
      </p:cxnSp>
      <p:cxnSp>
        <p:nvCxnSpPr>
          <p:cNvPr id="95" name="Google Shape;655;p42">
            <a:extLst>
              <a:ext uri="{FF2B5EF4-FFF2-40B4-BE49-F238E27FC236}">
                <a16:creationId xmlns:a16="http://schemas.microsoft.com/office/drawing/2014/main" id="{13B6F36F-045E-4E11-A254-A3A57438A599}"/>
              </a:ext>
            </a:extLst>
          </p:cNvPr>
          <p:cNvCxnSpPr>
            <a:cxnSpLocks/>
          </p:cNvCxnSpPr>
          <p:nvPr/>
        </p:nvCxnSpPr>
        <p:spPr>
          <a:xfrm>
            <a:off x="6220068" y="3501897"/>
            <a:ext cx="8372" cy="348528"/>
          </a:xfrm>
          <a:prstGeom prst="straightConnector1">
            <a:avLst/>
          </a:prstGeom>
          <a:noFill/>
          <a:ln w="28575" cap="flat" cmpd="sng">
            <a:solidFill>
              <a:schemeClr val="dk2"/>
            </a:solidFill>
            <a:prstDash val="solid"/>
            <a:round/>
            <a:headEnd type="none" w="med" len="med"/>
            <a:tailEnd type="oval" w="med" len="med"/>
          </a:ln>
        </p:spPr>
      </p:cxnSp>
      <p:pic>
        <p:nvPicPr>
          <p:cNvPr id="29" name="Picture 28">
            <a:extLst>
              <a:ext uri="{FF2B5EF4-FFF2-40B4-BE49-F238E27FC236}">
                <a16:creationId xmlns:a16="http://schemas.microsoft.com/office/drawing/2014/main" id="{75C690DA-8FB5-4688-8CBD-10FFE270F6BD}"/>
              </a:ext>
            </a:extLst>
          </p:cNvPr>
          <p:cNvPicPr>
            <a:picLocks noChangeAspect="1"/>
          </p:cNvPicPr>
          <p:nvPr/>
        </p:nvPicPr>
        <p:blipFill>
          <a:blip r:embed="rId8"/>
          <a:stretch>
            <a:fillRect/>
          </a:stretch>
        </p:blipFill>
        <p:spPr>
          <a:xfrm>
            <a:off x="4893275" y="3898784"/>
            <a:ext cx="3445111" cy="55721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365"/>
        <p:cNvGrpSpPr/>
        <p:nvPr/>
      </p:nvGrpSpPr>
      <p:grpSpPr>
        <a:xfrm>
          <a:off x="0" y="0"/>
          <a:ext cx="0" cy="0"/>
          <a:chOff x="0" y="0"/>
          <a:chExt cx="0" cy="0"/>
        </a:xfrm>
      </p:grpSpPr>
      <p:pic>
        <p:nvPicPr>
          <p:cNvPr id="7" name="Picture 6">
            <a:extLst>
              <a:ext uri="{FF2B5EF4-FFF2-40B4-BE49-F238E27FC236}">
                <a16:creationId xmlns:a16="http://schemas.microsoft.com/office/drawing/2014/main" id="{9FE2A7B9-A14E-470F-A9D0-A89E2C9A3C84}"/>
              </a:ext>
            </a:extLst>
          </p:cNvPr>
          <p:cNvPicPr>
            <a:picLocks noChangeAspect="1"/>
          </p:cNvPicPr>
          <p:nvPr/>
        </p:nvPicPr>
        <p:blipFill>
          <a:blip r:embed="rId3"/>
          <a:stretch>
            <a:fillRect/>
          </a:stretch>
        </p:blipFill>
        <p:spPr>
          <a:xfrm>
            <a:off x="626895" y="0"/>
            <a:ext cx="8528703" cy="3478673"/>
          </a:xfrm>
          <a:prstGeom prst="rect">
            <a:avLst/>
          </a:prstGeom>
        </p:spPr>
      </p:pic>
      <p:grpSp>
        <p:nvGrpSpPr>
          <p:cNvPr id="9" name="Google Shape;900;p52">
            <a:extLst>
              <a:ext uri="{FF2B5EF4-FFF2-40B4-BE49-F238E27FC236}">
                <a16:creationId xmlns:a16="http://schemas.microsoft.com/office/drawing/2014/main" id="{613F019E-ACAA-4887-9E69-2A62B49E9D67}"/>
              </a:ext>
            </a:extLst>
          </p:cNvPr>
          <p:cNvGrpSpPr/>
          <p:nvPr/>
        </p:nvGrpSpPr>
        <p:grpSpPr>
          <a:xfrm>
            <a:off x="4038098" y="4336368"/>
            <a:ext cx="1067804" cy="303977"/>
            <a:chOff x="3994909" y="3002512"/>
            <a:chExt cx="1067804" cy="303977"/>
          </a:xfrm>
        </p:grpSpPr>
        <p:grpSp>
          <p:nvGrpSpPr>
            <p:cNvPr id="10" name="Google Shape;901;p52">
              <a:extLst>
                <a:ext uri="{FF2B5EF4-FFF2-40B4-BE49-F238E27FC236}">
                  <a16:creationId xmlns:a16="http://schemas.microsoft.com/office/drawing/2014/main" id="{00042425-2A6B-4607-A545-47739C344361}"/>
                </a:ext>
              </a:extLst>
            </p:cNvPr>
            <p:cNvGrpSpPr/>
            <p:nvPr/>
          </p:nvGrpSpPr>
          <p:grpSpPr>
            <a:xfrm>
              <a:off x="4376840" y="3002512"/>
              <a:ext cx="303942" cy="303665"/>
              <a:chOff x="3314750" y="3817357"/>
              <a:chExt cx="356865" cy="356498"/>
            </a:xfrm>
          </p:grpSpPr>
          <p:sp>
            <p:nvSpPr>
              <p:cNvPr id="19" name="Google Shape;902;p52">
                <a:extLst>
                  <a:ext uri="{FF2B5EF4-FFF2-40B4-BE49-F238E27FC236}">
                    <a16:creationId xmlns:a16="http://schemas.microsoft.com/office/drawing/2014/main" id="{1FFDAA75-F71D-4FBD-86EC-9DD45A201215}"/>
                  </a:ext>
                </a:extLst>
              </p:cNvPr>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03;p52">
                <a:extLst>
                  <a:ext uri="{FF2B5EF4-FFF2-40B4-BE49-F238E27FC236}">
                    <a16:creationId xmlns:a16="http://schemas.microsoft.com/office/drawing/2014/main" id="{A8F642F1-82F5-480B-A3A3-41C518930889}"/>
                  </a:ext>
                </a:extLst>
              </p:cNvPr>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04;p52">
                <a:extLst>
                  <a:ext uri="{FF2B5EF4-FFF2-40B4-BE49-F238E27FC236}">
                    <a16:creationId xmlns:a16="http://schemas.microsoft.com/office/drawing/2014/main" id="{F9D0A652-1A9C-43A3-971F-BB76648C3F2C}"/>
                  </a:ext>
                </a:extLst>
              </p:cNvPr>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05;p52">
                <a:extLst>
                  <a:ext uri="{FF2B5EF4-FFF2-40B4-BE49-F238E27FC236}">
                    <a16:creationId xmlns:a16="http://schemas.microsoft.com/office/drawing/2014/main" id="{F71D02CB-F533-4C8C-8A45-02513F276035}"/>
                  </a:ext>
                </a:extLst>
              </p:cNvPr>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906;p52">
              <a:extLst>
                <a:ext uri="{FF2B5EF4-FFF2-40B4-BE49-F238E27FC236}">
                  <a16:creationId xmlns:a16="http://schemas.microsoft.com/office/drawing/2014/main" id="{0C158021-3D1A-422C-9A80-C63414ED2BD6}"/>
                </a:ext>
              </a:extLst>
            </p:cNvPr>
            <p:cNvGrpSpPr/>
            <p:nvPr/>
          </p:nvGrpSpPr>
          <p:grpSpPr>
            <a:xfrm>
              <a:off x="4758771" y="3002512"/>
              <a:ext cx="303942" cy="303665"/>
              <a:chOff x="3763184" y="3817357"/>
              <a:chExt cx="356865" cy="356498"/>
            </a:xfrm>
          </p:grpSpPr>
          <p:sp>
            <p:nvSpPr>
              <p:cNvPr id="15" name="Google Shape;907;p52">
                <a:extLst>
                  <a:ext uri="{FF2B5EF4-FFF2-40B4-BE49-F238E27FC236}">
                    <a16:creationId xmlns:a16="http://schemas.microsoft.com/office/drawing/2014/main" id="{137238CC-403B-4F91-9A7F-D79BDBC921E5}"/>
                  </a:ext>
                </a:extLst>
              </p:cNvPr>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08;p52">
                <a:extLst>
                  <a:ext uri="{FF2B5EF4-FFF2-40B4-BE49-F238E27FC236}">
                    <a16:creationId xmlns:a16="http://schemas.microsoft.com/office/drawing/2014/main" id="{A942732E-DC65-4E6D-A876-6D8CFF70D541}"/>
                  </a:ext>
                </a:extLst>
              </p:cNvPr>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09;p52">
                <a:extLst>
                  <a:ext uri="{FF2B5EF4-FFF2-40B4-BE49-F238E27FC236}">
                    <a16:creationId xmlns:a16="http://schemas.microsoft.com/office/drawing/2014/main" id="{40727E59-F76F-486D-BBBC-668A5E048A8E}"/>
                  </a:ext>
                </a:extLst>
              </p:cNvPr>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0;p52">
                <a:extLst>
                  <a:ext uri="{FF2B5EF4-FFF2-40B4-BE49-F238E27FC236}">
                    <a16:creationId xmlns:a16="http://schemas.microsoft.com/office/drawing/2014/main" id="{E4DA44CF-27E2-4E6A-B4FD-536DE89063F6}"/>
                  </a:ext>
                </a:extLst>
              </p:cNvPr>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911;p52">
              <a:extLst>
                <a:ext uri="{FF2B5EF4-FFF2-40B4-BE49-F238E27FC236}">
                  <a16:creationId xmlns:a16="http://schemas.microsoft.com/office/drawing/2014/main" id="{6DF8D565-B65B-4D42-9F34-1351D22F48F2}"/>
                </a:ext>
              </a:extLst>
            </p:cNvPr>
            <p:cNvGrpSpPr/>
            <p:nvPr/>
          </p:nvGrpSpPr>
          <p:grpSpPr>
            <a:xfrm>
              <a:off x="3994909" y="3002512"/>
              <a:ext cx="303942" cy="303977"/>
              <a:chOff x="2866317" y="3817357"/>
              <a:chExt cx="356865" cy="356865"/>
            </a:xfrm>
          </p:grpSpPr>
          <p:sp>
            <p:nvSpPr>
              <p:cNvPr id="13" name="Google Shape;912;p52">
                <a:extLst>
                  <a:ext uri="{FF2B5EF4-FFF2-40B4-BE49-F238E27FC236}">
                    <a16:creationId xmlns:a16="http://schemas.microsoft.com/office/drawing/2014/main" id="{8E515112-0C39-400C-9333-1E5DD32663C2}"/>
                  </a:ext>
                </a:extLst>
              </p:cNvPr>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3;p52">
                <a:extLst>
                  <a:ext uri="{FF2B5EF4-FFF2-40B4-BE49-F238E27FC236}">
                    <a16:creationId xmlns:a16="http://schemas.microsoft.com/office/drawing/2014/main" id="{0CFB32D6-B619-4ACC-8A5C-F07439B5C522}"/>
                  </a:ext>
                </a:extLst>
              </p:cNvPr>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a:latin typeface="Overpass Mono"/>
                <a:ea typeface="Overpass Mono"/>
                <a:cs typeface="Overpass Mono"/>
                <a:sym typeface="Overpass Mono"/>
              </a:rPr>
              <a:t>Introduction</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sz="2200" b="1" dirty="0">
                <a:latin typeface="Overpass Mono"/>
                <a:ea typeface="Overpass Mono"/>
                <a:cs typeface="Overpass Mono"/>
                <a:sym typeface="Overpass Mono"/>
              </a:rPr>
              <a:t>Variables and Datatypes</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Fundamentals of JavaScript</a:t>
            </a:r>
            <a:endParaRPr dirty="0"/>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Operators</a:t>
            </a: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a:t>
            </a:r>
            <a:r>
              <a:rPr lang="en-PH" dirty="0"/>
              <a:t>Mary Kay Ash</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a:t>
            </a:r>
            <a:r>
              <a:rPr lang="en-US" dirty="0"/>
              <a:t>Never give up because you never know if the next try is going to be the one that works.</a:t>
            </a:r>
            <a:r>
              <a:rPr lang="en" dirty="0"/>
              <a:t>”</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Introduction</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9" y="1973025"/>
            <a:ext cx="3902680" cy="2130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
            </a:pPr>
            <a:r>
              <a:rPr lang="en-US" dirty="0"/>
              <a:t>JavaScript is the world's most popular programming language.</a:t>
            </a:r>
          </a:p>
          <a:p>
            <a:pPr marL="285750" lvl="0" indent="-285750" algn="l" rtl="0">
              <a:spcBef>
                <a:spcPts val="0"/>
              </a:spcBef>
              <a:spcAft>
                <a:spcPts val="0"/>
              </a:spcAft>
              <a:buFont typeface="Wingdings" panose="05000000000000000000" pitchFamily="2" charset="2"/>
              <a:buChar char="§"/>
            </a:pPr>
            <a:r>
              <a:rPr lang="en-US" dirty="0"/>
              <a:t>JavaScript is the programming language of the Web.</a:t>
            </a:r>
          </a:p>
          <a:p>
            <a:pPr marL="285750" lvl="0" indent="-285750" algn="l" rtl="0">
              <a:spcBef>
                <a:spcPts val="0"/>
              </a:spcBef>
              <a:spcAft>
                <a:spcPts val="0"/>
              </a:spcAft>
              <a:buFont typeface="Wingdings" panose="05000000000000000000" pitchFamily="2" charset="2"/>
              <a:buChar char="§"/>
            </a:pPr>
            <a:r>
              <a:rPr lang="en-US" dirty="0"/>
              <a:t>JavaScript is easy to learn.</a:t>
            </a:r>
          </a:p>
          <a:p>
            <a:pPr marL="285750" lvl="0" indent="-285750" algn="l" rtl="0">
              <a:spcBef>
                <a:spcPts val="0"/>
              </a:spcBef>
              <a:spcAft>
                <a:spcPts val="0"/>
              </a:spcAft>
              <a:buFont typeface="Wingdings" panose="05000000000000000000" pitchFamily="2" charset="2"/>
              <a:buChar char="§"/>
            </a:pPr>
            <a:r>
              <a:rPr lang="en-US" dirty="0"/>
              <a:t>This tutorial will teach you JavaScript from basic to advanced.</a:t>
            </a:r>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JavaScript?</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492525" y="2140372"/>
            <a:ext cx="4042775"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JavaScript is a lightweight, open and cross-platform programming language. It is omnipresent in modern development and is used by programmers across the world to create dynamic and interactive web content like applications and browsers. It is one of the core technologies of the World Wide Web, alongside HTML and CSS, and the powerhouse behind the rapidly evolving internet by helping create beautiful and crazy-fast websites.</a:t>
            </a:r>
          </a:p>
        </p:txBody>
      </p:sp>
      <p:sp>
        <p:nvSpPr>
          <p:cNvPr id="381" name="Google Shape;381;p33"/>
          <p:cNvSpPr txBox="1">
            <a:spLocks noGrp="1"/>
          </p:cNvSpPr>
          <p:nvPr>
            <p:ph type="title"/>
          </p:nvPr>
        </p:nvSpPr>
        <p:spPr>
          <a:xfrm>
            <a:off x="4572000" y="1407152"/>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JavaScript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Fundamentals of JavaScript</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6784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title"/>
          </p:nvPr>
        </p:nvSpPr>
        <p:spPr>
          <a:xfrm>
            <a:off x="0" y="401445"/>
            <a:ext cx="4836920" cy="6791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Fundamentals of JavaScript</a:t>
            </a:r>
            <a:endParaRPr sz="2800" dirty="0"/>
          </a:p>
        </p:txBody>
      </p:sp>
      <p:sp>
        <p:nvSpPr>
          <p:cNvPr id="453" name="Google Shape;453;p36"/>
          <p:cNvSpPr txBox="1">
            <a:spLocks noGrp="1"/>
          </p:cNvSpPr>
          <p:nvPr>
            <p:ph type="subTitle" idx="1"/>
          </p:nvPr>
        </p:nvSpPr>
        <p:spPr>
          <a:xfrm>
            <a:off x="1446880" y="1316347"/>
            <a:ext cx="6250239" cy="457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To use JavaScript on website we need to attach the JavaScript file to the HTML file. </a:t>
            </a:r>
            <a:endParaRPr dirty="0"/>
          </a:p>
        </p:txBody>
      </p:sp>
      <p:sp>
        <p:nvSpPr>
          <p:cNvPr id="455" name="Google Shape;455;p36"/>
          <p:cNvSpPr txBox="1">
            <a:spLocks noGrp="1"/>
          </p:cNvSpPr>
          <p:nvPr>
            <p:ph type="title" idx="3"/>
          </p:nvPr>
        </p:nvSpPr>
        <p:spPr>
          <a:xfrm>
            <a:off x="1558050" y="2486363"/>
            <a:ext cx="6543363" cy="457200"/>
          </a:xfrm>
          <a:prstGeom prst="rect">
            <a:avLst/>
          </a:prstGeom>
        </p:spPr>
        <p:txBody>
          <a:bodyPr spcFirstLastPara="1" wrap="square" lIns="91425" tIns="91425" rIns="91425" bIns="91425" anchor="ctr" anchorCtr="0">
            <a:noAutofit/>
          </a:bodyPr>
          <a:lstStyle/>
          <a:p>
            <a:pPr marL="0" indent="0" algn="l"/>
            <a:r>
              <a:rPr lang="en-US" dirty="0"/>
              <a:t>Two types of commenting single-line and multiline.</a:t>
            </a:r>
          </a:p>
        </p:txBody>
      </p:sp>
      <p:sp>
        <p:nvSpPr>
          <p:cNvPr id="12" name="Google Shape;453;p36">
            <a:extLst>
              <a:ext uri="{FF2B5EF4-FFF2-40B4-BE49-F238E27FC236}">
                <a16:creationId xmlns:a16="http://schemas.microsoft.com/office/drawing/2014/main" id="{6751DCBF-4F20-4095-92C1-1D30B243A8B9}"/>
              </a:ext>
            </a:extLst>
          </p:cNvPr>
          <p:cNvSpPr txBox="1">
            <a:spLocks/>
          </p:cNvSpPr>
          <p:nvPr/>
        </p:nvSpPr>
        <p:spPr>
          <a:xfrm>
            <a:off x="1446880" y="1802022"/>
            <a:ext cx="6250239" cy="4572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l"/>
            <a:r>
              <a:rPr lang="en-US" dirty="0"/>
              <a:t>To do a better code, we should also do the commenting during the code. </a:t>
            </a:r>
          </a:p>
        </p:txBody>
      </p:sp>
      <p:sp>
        <p:nvSpPr>
          <p:cNvPr id="13" name="Google Shape;453;p36">
            <a:extLst>
              <a:ext uri="{FF2B5EF4-FFF2-40B4-BE49-F238E27FC236}">
                <a16:creationId xmlns:a16="http://schemas.microsoft.com/office/drawing/2014/main" id="{87CF6A78-46D1-4F17-AB09-D70C5044620E}"/>
              </a:ext>
            </a:extLst>
          </p:cNvPr>
          <p:cNvSpPr txBox="1">
            <a:spLocks/>
          </p:cNvSpPr>
          <p:nvPr/>
        </p:nvSpPr>
        <p:spPr>
          <a:xfrm>
            <a:off x="1446880" y="2966594"/>
            <a:ext cx="6654533" cy="4572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l"/>
            <a:r>
              <a:rPr lang="en-US" dirty="0"/>
              <a:t>JavaScript comments can be extremely useful to explain JavaScript code and help understand what’s going on in your code and make it more readable.</a:t>
            </a:r>
          </a:p>
        </p:txBody>
      </p:sp>
      <p:sp>
        <p:nvSpPr>
          <p:cNvPr id="14" name="Google Shape;692;p46">
            <a:extLst>
              <a:ext uri="{FF2B5EF4-FFF2-40B4-BE49-F238E27FC236}">
                <a16:creationId xmlns:a16="http://schemas.microsoft.com/office/drawing/2014/main" id="{CA7AF3EB-F1FF-48C0-8316-427920F9D1CC}"/>
              </a:ext>
            </a:extLst>
          </p:cNvPr>
          <p:cNvSpPr/>
          <p:nvPr/>
        </p:nvSpPr>
        <p:spPr>
          <a:xfrm>
            <a:off x="1558049" y="3466581"/>
            <a:ext cx="6543363" cy="37296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704;p46">
            <a:extLst>
              <a:ext uri="{FF2B5EF4-FFF2-40B4-BE49-F238E27FC236}">
                <a16:creationId xmlns:a16="http://schemas.microsoft.com/office/drawing/2014/main" id="{3552A83A-BEA0-423F-8540-55BA7FDFD65C}"/>
              </a:ext>
            </a:extLst>
          </p:cNvPr>
          <p:cNvSpPr txBox="1">
            <a:spLocks/>
          </p:cNvSpPr>
          <p:nvPr/>
        </p:nvSpPr>
        <p:spPr>
          <a:xfrm flipH="1">
            <a:off x="1754602" y="3523532"/>
            <a:ext cx="6158803" cy="245985"/>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800" dirty="0">
                <a:solidFill>
                  <a:schemeClr val="dk1"/>
                </a:solidFill>
              </a:rPr>
              <a:t>Single-line</a:t>
            </a:r>
            <a:r>
              <a:rPr lang="en-US" sz="1800" b="0" dirty="0">
                <a:solidFill>
                  <a:schemeClr val="dk1"/>
                </a:solidFill>
              </a:rPr>
              <a:t> comments: Start a single-line comment with “//”.</a:t>
            </a:r>
            <a:endParaRPr lang="en-PH" sz="1800" b="0" dirty="0">
              <a:solidFill>
                <a:schemeClr val="dk1"/>
              </a:solidFill>
            </a:endParaRPr>
          </a:p>
        </p:txBody>
      </p:sp>
      <p:sp>
        <p:nvSpPr>
          <p:cNvPr id="16" name="Google Shape;692;p46">
            <a:extLst>
              <a:ext uri="{FF2B5EF4-FFF2-40B4-BE49-F238E27FC236}">
                <a16:creationId xmlns:a16="http://schemas.microsoft.com/office/drawing/2014/main" id="{7040CA45-69AB-4FA6-A353-E29F7260EA40}"/>
              </a:ext>
            </a:extLst>
          </p:cNvPr>
          <p:cNvSpPr/>
          <p:nvPr/>
        </p:nvSpPr>
        <p:spPr>
          <a:xfrm>
            <a:off x="1558048" y="4104710"/>
            <a:ext cx="6586094" cy="5527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704;p46">
            <a:extLst>
              <a:ext uri="{FF2B5EF4-FFF2-40B4-BE49-F238E27FC236}">
                <a16:creationId xmlns:a16="http://schemas.microsoft.com/office/drawing/2014/main" id="{FCE3060C-4D57-4F1C-AF8D-4BFC55091BD8}"/>
              </a:ext>
            </a:extLst>
          </p:cNvPr>
          <p:cNvSpPr txBox="1">
            <a:spLocks/>
          </p:cNvSpPr>
          <p:nvPr/>
        </p:nvSpPr>
        <p:spPr>
          <a:xfrm flipH="1">
            <a:off x="1754601" y="4168200"/>
            <a:ext cx="6158804" cy="416741"/>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800" dirty="0">
                <a:solidFill>
                  <a:schemeClr val="dk1"/>
                </a:solidFill>
              </a:rPr>
              <a:t>Multi-line</a:t>
            </a:r>
            <a:r>
              <a:rPr lang="en-US" sz="1800" b="0" dirty="0">
                <a:solidFill>
                  <a:schemeClr val="dk1"/>
                </a:solidFill>
              </a:rPr>
              <a:t> comments: Wrap the comment in /* and*/ if it spans multiple lines.</a:t>
            </a:r>
            <a:endParaRPr lang="en-PH" sz="1800" b="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title"/>
          </p:nvPr>
        </p:nvSpPr>
        <p:spPr>
          <a:xfrm>
            <a:off x="0" y="401445"/>
            <a:ext cx="5076202" cy="6791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Fundamentals ….</a:t>
            </a:r>
            <a:endParaRPr sz="2800" dirty="0"/>
          </a:p>
        </p:txBody>
      </p:sp>
      <p:sp>
        <p:nvSpPr>
          <p:cNvPr id="12" name="Google Shape;453;p36">
            <a:extLst>
              <a:ext uri="{FF2B5EF4-FFF2-40B4-BE49-F238E27FC236}">
                <a16:creationId xmlns:a16="http://schemas.microsoft.com/office/drawing/2014/main" id="{6751DCBF-4F20-4095-92C1-1D30B243A8B9}"/>
              </a:ext>
            </a:extLst>
          </p:cNvPr>
          <p:cNvSpPr txBox="1">
            <a:spLocks/>
          </p:cNvSpPr>
          <p:nvPr/>
        </p:nvSpPr>
        <p:spPr>
          <a:xfrm>
            <a:off x="1176367" y="1345753"/>
            <a:ext cx="2723468" cy="1782007"/>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l"/>
            <a:endParaRPr lang="en-US" dirty="0"/>
          </a:p>
          <a:p>
            <a:pPr marL="0" indent="0" algn="l"/>
            <a:r>
              <a:rPr lang="en-US" dirty="0"/>
              <a:t>For a browser to know the code is written in JavaScript and execute it we must enclose the code within the &lt;script&gt; tag to include it on the HTML page.</a:t>
            </a:r>
          </a:p>
        </p:txBody>
      </p:sp>
      <p:pic>
        <p:nvPicPr>
          <p:cNvPr id="17" name="Picture 16">
            <a:extLst>
              <a:ext uri="{FF2B5EF4-FFF2-40B4-BE49-F238E27FC236}">
                <a16:creationId xmlns:a16="http://schemas.microsoft.com/office/drawing/2014/main" id="{3FA467D6-2932-4E96-8D9A-B40280FDD503}"/>
              </a:ext>
            </a:extLst>
          </p:cNvPr>
          <p:cNvPicPr>
            <a:picLocks noChangeAspect="1"/>
          </p:cNvPicPr>
          <p:nvPr/>
        </p:nvPicPr>
        <p:blipFill>
          <a:blip r:embed="rId3"/>
          <a:stretch>
            <a:fillRect/>
          </a:stretch>
        </p:blipFill>
        <p:spPr>
          <a:xfrm>
            <a:off x="4247261" y="1345753"/>
            <a:ext cx="4399857" cy="1487275"/>
          </a:xfrm>
          <a:prstGeom prst="rect">
            <a:avLst/>
          </a:prstGeom>
        </p:spPr>
      </p:pic>
      <p:sp>
        <p:nvSpPr>
          <p:cNvPr id="18" name="Google Shape;453;p36">
            <a:extLst>
              <a:ext uri="{FF2B5EF4-FFF2-40B4-BE49-F238E27FC236}">
                <a16:creationId xmlns:a16="http://schemas.microsoft.com/office/drawing/2014/main" id="{37CDA40C-53EA-44F0-AECB-1F3D8A4E4DA8}"/>
              </a:ext>
            </a:extLst>
          </p:cNvPr>
          <p:cNvSpPr txBox="1">
            <a:spLocks/>
          </p:cNvSpPr>
          <p:nvPr/>
        </p:nvSpPr>
        <p:spPr>
          <a:xfrm>
            <a:off x="1176367" y="3140919"/>
            <a:ext cx="7007442" cy="512443"/>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l"/>
            <a:r>
              <a:rPr lang="en-US" dirty="0"/>
              <a:t>An external JavaScript file can also be written separately and included within our HTML file using the script tag as:</a:t>
            </a:r>
          </a:p>
        </p:txBody>
      </p:sp>
      <p:pic>
        <p:nvPicPr>
          <p:cNvPr id="20" name="Picture 19">
            <a:extLst>
              <a:ext uri="{FF2B5EF4-FFF2-40B4-BE49-F238E27FC236}">
                <a16:creationId xmlns:a16="http://schemas.microsoft.com/office/drawing/2014/main" id="{E812124C-1320-4576-8881-CFB53BBBE862}"/>
              </a:ext>
            </a:extLst>
          </p:cNvPr>
          <p:cNvPicPr>
            <a:picLocks noChangeAspect="1"/>
          </p:cNvPicPr>
          <p:nvPr/>
        </p:nvPicPr>
        <p:blipFill>
          <a:blip r:embed="rId4"/>
          <a:stretch>
            <a:fillRect/>
          </a:stretch>
        </p:blipFill>
        <p:spPr>
          <a:xfrm>
            <a:off x="2956845" y="3584559"/>
            <a:ext cx="5690273" cy="1082161"/>
          </a:xfrm>
          <a:prstGeom prst="rect">
            <a:avLst/>
          </a:prstGeom>
        </p:spPr>
      </p:pic>
    </p:spTree>
    <p:extLst>
      <p:ext uri="{BB962C8B-B14F-4D97-AF65-F5344CB8AC3E}">
        <p14:creationId xmlns:p14="http://schemas.microsoft.com/office/powerpoint/2010/main" val="2359236476"/>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415</Words>
  <Application>Microsoft Office PowerPoint</Application>
  <PresentationFormat>On-screen Show (16:9)</PresentationFormat>
  <Paragraphs>57</Paragraphs>
  <Slides>18</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Anaheim</vt:lpstr>
      <vt:lpstr>Arial</vt:lpstr>
      <vt:lpstr>Barlow</vt:lpstr>
      <vt:lpstr>Nunito Light</vt:lpstr>
      <vt:lpstr>Overpass Mono</vt:lpstr>
      <vt:lpstr>Proxima Nova</vt:lpstr>
      <vt:lpstr>Proxima Nova Semibold</vt:lpstr>
      <vt:lpstr>Raleway Thin</vt:lpstr>
      <vt:lpstr>Wingdings</vt:lpstr>
      <vt:lpstr>Programming Lesson by Slidesgo</vt:lpstr>
      <vt:lpstr>Slidesgo Final Pages</vt:lpstr>
      <vt:lpstr>JavaScript</vt:lpstr>
      <vt:lpstr>TABLE OF CONTENTS</vt:lpstr>
      <vt:lpstr>—Mary Kay Ash  </vt:lpstr>
      <vt:lpstr>Introduction</vt:lpstr>
      <vt:lpstr>What is JavaScript?</vt:lpstr>
      <vt:lpstr>JavaScript</vt:lpstr>
      <vt:lpstr>Fundamentals of JavaScript</vt:lpstr>
      <vt:lpstr>Fundamentals of JavaScript</vt:lpstr>
      <vt:lpstr>Fundamentals ….</vt:lpstr>
      <vt:lpstr>Variables and Datatypes</vt:lpstr>
      <vt:lpstr>PowerPoint Presentation</vt:lpstr>
      <vt:lpstr>PowerPoint Presentation</vt:lpstr>
      <vt:lpstr>Datatypes of JavaScript</vt:lpstr>
      <vt:lpstr>PowerPoint Presentation</vt:lpstr>
      <vt:lpstr>Operators</vt:lpstr>
      <vt:lpstr>PowerPoint Presentation</vt:lpstr>
      <vt:lpstr>ARITHMETIC OPERATORS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DOMZ</dc:creator>
  <cp:lastModifiedBy>dominic largo</cp:lastModifiedBy>
  <cp:revision>14</cp:revision>
  <dcterms:modified xsi:type="dcterms:W3CDTF">2023-10-06T13:59:00Z</dcterms:modified>
</cp:coreProperties>
</file>