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4" r:id="rId4"/>
    <p:sldId id="266" r:id="rId5"/>
    <p:sldId id="265" r:id="rId6"/>
    <p:sldId id="272" r:id="rId7"/>
    <p:sldId id="294" r:id="rId8"/>
    <p:sldId id="286" r:id="rId9"/>
    <p:sldId id="276" r:id="rId10"/>
    <p:sldId id="287" r:id="rId11"/>
    <p:sldId id="270" r:id="rId12"/>
    <p:sldId id="271" r:id="rId13"/>
    <p:sldId id="275" r:id="rId14"/>
    <p:sldId id="268" r:id="rId15"/>
    <p:sldId id="277" r:id="rId16"/>
    <p:sldId id="279" r:id="rId17"/>
    <p:sldId id="280" r:id="rId18"/>
    <p:sldId id="273" r:id="rId19"/>
    <p:sldId id="274" r:id="rId20"/>
    <p:sldId id="288" r:id="rId21"/>
    <p:sldId id="289" r:id="rId22"/>
    <p:sldId id="281" r:id="rId23"/>
    <p:sldId id="282" r:id="rId24"/>
    <p:sldId id="283" r:id="rId25"/>
    <p:sldId id="260" r:id="rId26"/>
    <p:sldId id="284" r:id="rId27"/>
    <p:sldId id="261" r:id="rId28"/>
    <p:sldId id="278" r:id="rId29"/>
    <p:sldId id="285" r:id="rId30"/>
    <p:sldId id="290" r:id="rId31"/>
    <p:sldId id="292" r:id="rId32"/>
    <p:sldId id="29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94660"/>
  </p:normalViewPr>
  <p:slideViewPr>
    <p:cSldViewPr snapToGrid="0">
      <p:cViewPr varScale="1">
        <p:scale>
          <a:sx n="115" d="100"/>
          <a:sy n="115" d="100"/>
        </p:scale>
        <p:origin x="3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0FE4933-18EF-4E39-901F-710158412FDD}" type="datetimeFigureOut">
              <a:rPr kumimoji="1" lang="ja-JP" altLang="en-US" smtClean="0"/>
              <a:t>2022/2/3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4056408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0FE4933-18EF-4E39-901F-710158412FDD}" type="datetimeFigureOut">
              <a:rPr kumimoji="1" lang="ja-JP" altLang="en-US" smtClean="0"/>
              <a:t>2022/2/3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3676441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0FE4933-18EF-4E39-901F-710158412FDD}" type="datetimeFigureOut">
              <a:rPr kumimoji="1" lang="ja-JP" altLang="en-US" smtClean="0"/>
              <a:t>2022/2/3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610570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0FE4933-18EF-4E39-901F-710158412FDD}" type="datetimeFigureOut">
              <a:rPr kumimoji="1" lang="ja-JP" altLang="en-US" smtClean="0"/>
              <a:t>2022/2/3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3016762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0FE4933-18EF-4E39-901F-710158412FDD}" type="datetimeFigureOut">
              <a:rPr kumimoji="1" lang="ja-JP" altLang="en-US" smtClean="0"/>
              <a:t>2022/2/3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1360989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0FE4933-18EF-4E39-901F-710158412FDD}" type="datetimeFigureOut">
              <a:rPr kumimoji="1" lang="ja-JP" altLang="en-US" smtClean="0"/>
              <a:t>2022/2/3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70766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0FE4933-18EF-4E39-901F-710158412FDD}" type="datetimeFigureOut">
              <a:rPr kumimoji="1" lang="ja-JP" altLang="en-US" smtClean="0"/>
              <a:t>2022/2/3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2661542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0FE4933-18EF-4E39-901F-710158412FDD}" type="datetimeFigureOut">
              <a:rPr kumimoji="1" lang="ja-JP" altLang="en-US" smtClean="0"/>
              <a:t>2022/2/3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3783658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FE4933-18EF-4E39-901F-710158412FDD}" type="datetimeFigureOut">
              <a:rPr kumimoji="1" lang="ja-JP" altLang="en-US" smtClean="0"/>
              <a:t>2022/2/3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920443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0FE4933-18EF-4E39-901F-710158412FDD}" type="datetimeFigureOut">
              <a:rPr kumimoji="1" lang="ja-JP" altLang="en-US" smtClean="0"/>
              <a:t>2022/2/3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371807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0FE4933-18EF-4E39-901F-710158412FDD}" type="datetimeFigureOut">
              <a:rPr kumimoji="1" lang="ja-JP" altLang="en-US" smtClean="0"/>
              <a:t>2022/2/3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158970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E4933-18EF-4E39-901F-710158412FDD}" type="datetimeFigureOut">
              <a:rPr kumimoji="1" lang="ja-JP" altLang="en-US" smtClean="0"/>
              <a:t>2022/2/3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32270161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6600" dirty="0" smtClean="0">
                <a:latin typeface="BIZ UDPゴシック" panose="020B0400000000000000" pitchFamily="50" charset="-128"/>
                <a:ea typeface="BIZ UDPゴシック" panose="020B0400000000000000" pitchFamily="50" charset="-128"/>
              </a:rPr>
              <a:t>ポータルサイトにおける</a:t>
            </a:r>
            <a:r>
              <a:rPr lang="en-US" altLang="ja-JP" sz="6600" dirty="0" smtClean="0">
                <a:latin typeface="BIZ UDPゴシック" panose="020B0400000000000000" pitchFamily="50" charset="-128"/>
                <a:ea typeface="BIZ UDPゴシック" panose="020B0400000000000000" pitchFamily="50" charset="-128"/>
              </a:rPr>
              <a:t/>
            </a:r>
            <a:br>
              <a:rPr lang="en-US" altLang="ja-JP" sz="6600" dirty="0" smtClean="0">
                <a:latin typeface="BIZ UDPゴシック" panose="020B0400000000000000" pitchFamily="50" charset="-128"/>
                <a:ea typeface="BIZ UDPゴシック" panose="020B0400000000000000" pitchFamily="50" charset="-128"/>
              </a:rPr>
            </a:br>
            <a:r>
              <a:rPr lang="en-US" altLang="ja-JP" sz="6600" dirty="0" smtClean="0">
                <a:latin typeface="BIZ UDPゴシック" panose="020B0400000000000000" pitchFamily="50" charset="-128"/>
                <a:ea typeface="BIZ UDPゴシック" panose="020B0400000000000000" pitchFamily="50" charset="-128"/>
              </a:rPr>
              <a:t>UI</a:t>
            </a:r>
            <a:r>
              <a:rPr lang="ja-JP" altLang="en-US" sz="6600" dirty="0" smtClean="0">
                <a:latin typeface="BIZ UDPゴシック" panose="020B0400000000000000" pitchFamily="50" charset="-128"/>
                <a:ea typeface="BIZ UDPゴシック" panose="020B0400000000000000" pitchFamily="50" charset="-128"/>
              </a:rPr>
              <a:t>デザインの</a:t>
            </a:r>
            <a:r>
              <a:rPr lang="ja-JP" altLang="en-US" sz="6600" dirty="0">
                <a:latin typeface="BIZ UDPゴシック" panose="020B0400000000000000" pitchFamily="50" charset="-128"/>
                <a:ea typeface="BIZ UDPゴシック" panose="020B0400000000000000" pitchFamily="50" charset="-128"/>
              </a:rPr>
              <a:t>提案</a:t>
            </a:r>
            <a:endParaRPr lang="ja-JP" altLang="ja-JP" sz="6600" dirty="0">
              <a:latin typeface="BIZ UDPゴシック" panose="020B0400000000000000" pitchFamily="50" charset="-128"/>
              <a:ea typeface="BIZ UDPゴシック" panose="020B0400000000000000" pitchFamily="50" charset="-128"/>
            </a:endParaRPr>
          </a:p>
        </p:txBody>
      </p:sp>
      <p:sp>
        <p:nvSpPr>
          <p:cNvPr id="3" name="サブタイトル 2"/>
          <p:cNvSpPr>
            <a:spLocks noGrp="1"/>
          </p:cNvSpPr>
          <p:nvPr>
            <p:ph type="subTitle" idx="1"/>
          </p:nvPr>
        </p:nvSpPr>
        <p:spPr>
          <a:xfrm>
            <a:off x="1524000" y="4106486"/>
            <a:ext cx="9144000" cy="1151313"/>
          </a:xfrm>
        </p:spPr>
        <p:txBody>
          <a:bodyPr/>
          <a:lstStyle/>
          <a:p>
            <a:r>
              <a:rPr lang="ja-JP" altLang="en-US" dirty="0"/>
              <a:t>北海道情報大学通信教育部無限大キャンパスに</a:t>
            </a:r>
            <a:r>
              <a:rPr lang="ja-JP" altLang="en-US" dirty="0" smtClean="0"/>
              <a:t>おける視覚的</a:t>
            </a:r>
            <a:r>
              <a:rPr lang="ja-JP" altLang="en-US" dirty="0"/>
              <a:t>研究</a:t>
            </a:r>
            <a:endParaRPr kumimoji="1" lang="ja-JP" altLang="en-US" dirty="0"/>
          </a:p>
        </p:txBody>
      </p:sp>
    </p:spTree>
    <p:extLst>
      <p:ext uri="{BB962C8B-B14F-4D97-AF65-F5344CB8AC3E}">
        <p14:creationId xmlns:p14="http://schemas.microsoft.com/office/powerpoint/2010/main" val="2026872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p:txBody>
          <a:bodyPr/>
          <a:lstStyle/>
          <a:p>
            <a:r>
              <a:rPr kumimoji="1" lang="ja-JP" altLang="en-US" dirty="0" smtClean="0"/>
              <a:t>デザイン調査結果</a:t>
            </a:r>
            <a:endParaRPr kumimoji="1" lang="ja-JP" altLang="en-US" dirty="0"/>
          </a:p>
        </p:txBody>
      </p:sp>
      <p:sp>
        <p:nvSpPr>
          <p:cNvPr id="7" name="サブタイトル 6"/>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699330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289956"/>
            <a:ext cx="10515600" cy="5290457"/>
          </a:xfrm>
        </p:spPr>
        <p:txBody>
          <a:bodyPr/>
          <a:lstStyle/>
          <a:p>
            <a:pPr marL="514350" indent="-514350">
              <a:buFont typeface="+mj-lt"/>
              <a:buAutoNum type="alphaUcParenR"/>
            </a:pPr>
            <a:r>
              <a:rPr kumimoji="1" lang="ja-JP" altLang="en-US" sz="3600" dirty="0" smtClean="0">
                <a:effectLst>
                  <a:outerShdw blurRad="38100" dist="38100" dir="2700000" algn="tl">
                    <a:srgbClr val="000000">
                      <a:alpha val="43137"/>
                    </a:srgbClr>
                  </a:outerShdw>
                </a:effectLst>
              </a:rPr>
              <a:t>学生に対するインタビュー</a:t>
            </a:r>
            <a:endParaRPr kumimoji="1" lang="en-US" altLang="ja-JP" sz="3600" dirty="0" smtClean="0">
              <a:effectLst>
                <a:outerShdw blurRad="38100" dist="38100" dir="2700000" algn="tl">
                  <a:srgbClr val="000000">
                    <a:alpha val="43137"/>
                  </a:srgbClr>
                </a:outerShdw>
              </a:effectLst>
            </a:endParaRPr>
          </a:p>
          <a:p>
            <a:pPr marL="0" indent="0">
              <a:buNone/>
            </a:pPr>
            <a:r>
              <a:rPr lang="ja-JP" altLang="en-US" dirty="0" smtClean="0"/>
              <a:t>　</a:t>
            </a:r>
            <a:r>
              <a:rPr lang="ja-JP" altLang="en-US" sz="2400" u="sng" dirty="0"/>
              <a:t>対象</a:t>
            </a:r>
            <a:r>
              <a:rPr lang="ja-JP" altLang="en-US" sz="2400" u="sng" dirty="0" smtClean="0"/>
              <a:t>：北海道情報大学通信教育部 正科生</a:t>
            </a:r>
            <a:r>
              <a:rPr lang="en-US" altLang="ja-JP" sz="2400" u="sng" dirty="0" smtClean="0"/>
              <a:t>B</a:t>
            </a:r>
            <a:r>
              <a:rPr lang="ja-JP" altLang="en-US" sz="2400" u="sng" dirty="0" smtClean="0"/>
              <a:t>の</a:t>
            </a:r>
            <a:r>
              <a:rPr lang="en-US" altLang="ja-JP" sz="2400" u="sng" dirty="0" smtClean="0"/>
              <a:t>3</a:t>
            </a:r>
            <a:r>
              <a:rPr lang="ja-JP" altLang="en-US" sz="2400" u="sng" dirty="0" smtClean="0"/>
              <a:t>人</a:t>
            </a:r>
            <a:endParaRPr lang="en-US" altLang="ja-JP" sz="2400" u="sng" dirty="0" smtClean="0"/>
          </a:p>
          <a:p>
            <a:pPr marL="0" indent="0">
              <a:buNone/>
            </a:pPr>
            <a:r>
              <a:rPr lang="ja-JP" altLang="en-US" dirty="0"/>
              <a:t>　</a:t>
            </a:r>
            <a:r>
              <a:rPr lang="ja-JP" altLang="en-US" dirty="0" smtClean="0"/>
              <a:t>システムの利用状況、使用感、システムに期待することを中心にインタビューを行った。（定性的ユーザビリティ調査）</a:t>
            </a:r>
            <a:endParaRPr lang="en-US" altLang="ja-JP" dirty="0" smtClean="0"/>
          </a:p>
          <a:p>
            <a:pPr marL="0" indent="0">
              <a:buNone/>
            </a:pPr>
            <a:endParaRPr kumimoji="1" lang="en-US" altLang="ja-JP" dirty="0" smtClean="0"/>
          </a:p>
          <a:p>
            <a:pPr marL="0" indent="0">
              <a:buNone/>
            </a:pPr>
            <a:endParaRPr kumimoji="1" lang="en-US" altLang="ja-JP" dirty="0" smtClean="0"/>
          </a:p>
          <a:p>
            <a:pPr marL="0" indent="0">
              <a:buNone/>
            </a:pPr>
            <a:r>
              <a:rPr lang="ja-JP" altLang="en-US" dirty="0" smtClean="0"/>
              <a:t>結論：</a:t>
            </a:r>
            <a:endParaRPr lang="en-US" altLang="ja-JP" dirty="0"/>
          </a:p>
          <a:p>
            <a:pPr marL="0" indent="0">
              <a:buNone/>
            </a:pPr>
            <a:r>
              <a:rPr lang="en-US" altLang="ja-JP" dirty="0" smtClean="0"/>
              <a:t>3</a:t>
            </a:r>
            <a:r>
              <a:rPr lang="ja-JP" altLang="en-US" dirty="0" smtClean="0"/>
              <a:t>人それぞれが、使いにくい・満足度が低いと判断。</a:t>
            </a:r>
            <a:endParaRPr lang="en-US" altLang="ja-JP" dirty="0" smtClean="0"/>
          </a:p>
          <a:p>
            <a:pPr marL="0" indent="0">
              <a:buNone/>
            </a:pPr>
            <a:r>
              <a:rPr lang="ja-JP" altLang="en-US" dirty="0" smtClean="0"/>
              <a:t>少なからず、デザインに関して問題があるのではないか？</a:t>
            </a:r>
            <a:endParaRPr kumimoji="1" lang="en-US" altLang="ja-JP" dirty="0"/>
          </a:p>
          <a:p>
            <a:pPr marL="0" indent="0">
              <a:buNone/>
            </a:pPr>
            <a:endParaRPr kumimoji="1" lang="ja-JP" altLang="en-US" dirty="0"/>
          </a:p>
        </p:txBody>
      </p:sp>
      <p:sp>
        <p:nvSpPr>
          <p:cNvPr id="4" name="タイトル 1"/>
          <p:cNvSpPr txBox="1">
            <a:spLocks/>
          </p:cNvSpPr>
          <p:nvPr/>
        </p:nvSpPr>
        <p:spPr>
          <a:xfrm>
            <a:off x="838200" y="365126"/>
            <a:ext cx="113538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latin typeface="HG丸ｺﾞｼｯｸM-PRO" panose="020F0600000000000000" pitchFamily="50" charset="-128"/>
                <a:ea typeface="HG丸ｺﾞｼｯｸM-PRO" panose="020F0600000000000000" pitchFamily="50" charset="-128"/>
              </a:rPr>
              <a:t>デザイン調査</a:t>
            </a:r>
            <a:endParaRPr lang="ja-JP" altLang="en-US" dirty="0">
              <a:latin typeface="HG丸ｺﾞｼｯｸM-PRO" panose="020F0600000000000000" pitchFamily="50" charset="-128"/>
              <a:ea typeface="HG丸ｺﾞｼｯｸM-PRO" panose="020F0600000000000000" pitchFamily="50" charset="-128"/>
            </a:endParaRPr>
          </a:p>
        </p:txBody>
      </p:sp>
      <p:cxnSp>
        <p:nvCxnSpPr>
          <p:cNvPr id="6" name="直線コネクタ 5"/>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905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289956"/>
            <a:ext cx="10515600" cy="5355773"/>
          </a:xfrm>
        </p:spPr>
        <p:txBody>
          <a:bodyPr>
            <a:normAutofit/>
          </a:bodyPr>
          <a:lstStyle/>
          <a:p>
            <a:pPr marL="514350" indent="-514350">
              <a:buFont typeface="+mj-lt"/>
              <a:buAutoNum type="alphaUcParenR" startAt="2"/>
            </a:pPr>
            <a:r>
              <a:rPr lang="ja-JP" altLang="en-US" sz="3600" dirty="0">
                <a:effectLst>
                  <a:outerShdw blurRad="38100" dist="38100" dir="2700000" algn="tl">
                    <a:srgbClr val="000000">
                      <a:alpha val="43137"/>
                    </a:srgbClr>
                  </a:outerShdw>
                </a:effectLst>
              </a:rPr>
              <a:t>問題点</a:t>
            </a:r>
            <a:r>
              <a:rPr lang="ja-JP" altLang="en-US" sz="3600" dirty="0" smtClean="0">
                <a:effectLst>
                  <a:outerShdw blurRad="38100" dist="38100" dir="2700000" algn="tl">
                    <a:srgbClr val="000000">
                      <a:alpha val="43137"/>
                    </a:srgbClr>
                  </a:outerShdw>
                </a:effectLst>
              </a:rPr>
              <a:t>を</a:t>
            </a:r>
            <a:r>
              <a:rPr lang="ja-JP" altLang="en-US" sz="3600" dirty="0">
                <a:effectLst>
                  <a:outerShdw blurRad="38100" dist="38100" dir="2700000" algn="tl">
                    <a:srgbClr val="000000">
                      <a:alpha val="43137"/>
                    </a:srgbClr>
                  </a:outerShdw>
                </a:effectLst>
              </a:rPr>
              <a:t>抽出</a:t>
            </a:r>
            <a:endParaRPr kumimoji="1" lang="en-US" altLang="ja-JP" sz="3600" dirty="0" smtClean="0">
              <a:effectLst>
                <a:outerShdw blurRad="38100" dist="38100" dir="2700000" algn="tl">
                  <a:srgbClr val="000000">
                    <a:alpha val="43137"/>
                  </a:srgbClr>
                </a:outerShdw>
              </a:effectLst>
            </a:endParaRPr>
          </a:p>
          <a:p>
            <a:pPr marL="0" indent="0">
              <a:buNone/>
            </a:pPr>
            <a:r>
              <a:rPr lang="ja-JP" altLang="en-US" dirty="0" smtClean="0"/>
              <a:t>　</a:t>
            </a:r>
            <a:r>
              <a:rPr lang="ja-JP" altLang="en-US" sz="2400" u="sng" dirty="0" smtClean="0"/>
              <a:t>対象：無限大キャンパス トップ画面</a:t>
            </a:r>
            <a:endParaRPr lang="en-US" altLang="ja-JP" sz="2400" u="sng" dirty="0" smtClean="0"/>
          </a:p>
          <a:p>
            <a:pPr marL="0" indent="0">
              <a:buNone/>
            </a:pPr>
            <a:r>
              <a:rPr lang="ja-JP" altLang="en-US" dirty="0"/>
              <a:t>　</a:t>
            </a:r>
            <a:r>
              <a:rPr lang="ja-JP" altLang="en-US" dirty="0" smtClean="0"/>
              <a:t>インタビュー結果を参考に、操作性や機能性の観点からトップ画面でのデザインにおける問題点を抽出した。</a:t>
            </a:r>
            <a:endParaRPr lang="en-US" altLang="ja-JP" dirty="0" smtClean="0"/>
          </a:p>
          <a:p>
            <a:pPr marL="0" indent="0">
              <a:buNone/>
            </a:pPr>
            <a:endParaRPr lang="en-US" altLang="ja-JP" dirty="0"/>
          </a:p>
          <a:p>
            <a:pPr marL="0" indent="0">
              <a:buNone/>
            </a:pPr>
            <a:endParaRPr lang="en-US" altLang="ja-JP" dirty="0" smtClean="0"/>
          </a:p>
          <a:p>
            <a:pPr marL="0" indent="0">
              <a:buNone/>
            </a:pPr>
            <a:r>
              <a:rPr lang="ja-JP" altLang="en-US" dirty="0"/>
              <a:t>結論</a:t>
            </a:r>
            <a:r>
              <a:rPr lang="ja-JP" altLang="en-US" dirty="0" smtClean="0"/>
              <a:t>：</a:t>
            </a:r>
            <a:endParaRPr lang="en-US" altLang="ja-JP" dirty="0" smtClean="0"/>
          </a:p>
          <a:p>
            <a:pPr marL="0" indent="0">
              <a:buNone/>
            </a:pPr>
            <a:r>
              <a:rPr lang="ja-JP" altLang="en-US" dirty="0" smtClean="0"/>
              <a:t>使用頻度の高い項目が画面買いに存在する状態であることや、</a:t>
            </a:r>
            <a:endParaRPr lang="en-US" altLang="ja-JP" dirty="0" smtClean="0"/>
          </a:p>
          <a:p>
            <a:pPr marL="0" indent="0">
              <a:buNone/>
            </a:pPr>
            <a:r>
              <a:rPr lang="ja-JP" altLang="en-US" dirty="0" smtClean="0"/>
              <a:t>遷移先が重複するにも拘らず名前の違うボタンなど、</a:t>
            </a:r>
            <a:endParaRPr lang="en-US" altLang="ja-JP" dirty="0" smtClean="0"/>
          </a:p>
          <a:p>
            <a:pPr marL="0" indent="0">
              <a:buNone/>
            </a:pPr>
            <a:r>
              <a:rPr lang="ja-JP" altLang="en-US" dirty="0"/>
              <a:t>様々</a:t>
            </a:r>
            <a:r>
              <a:rPr lang="ja-JP" altLang="en-US" dirty="0" smtClean="0"/>
              <a:t>な</a:t>
            </a:r>
            <a:r>
              <a:rPr lang="ja-JP" altLang="en-US" dirty="0"/>
              <a:t>問題</a:t>
            </a:r>
            <a:r>
              <a:rPr lang="ja-JP" altLang="en-US" dirty="0" smtClean="0"/>
              <a:t>が</a:t>
            </a:r>
            <a:r>
              <a:rPr lang="ja-JP" altLang="en-US" dirty="0"/>
              <a:t>発見</a:t>
            </a:r>
            <a:r>
              <a:rPr lang="ja-JP" altLang="en-US" dirty="0" smtClean="0"/>
              <a:t>できた</a:t>
            </a:r>
            <a:r>
              <a:rPr lang="ja-JP" altLang="en-US" dirty="0"/>
              <a:t>。</a:t>
            </a:r>
            <a:endParaRPr lang="en-US" altLang="ja-JP" dirty="0" smtClean="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デザイン</a:t>
            </a:r>
            <a:r>
              <a:rPr lang="ja-JP" altLang="en-US" dirty="0" smtClean="0">
                <a:latin typeface="HG丸ｺﾞｼｯｸM-PRO" panose="020F0600000000000000" pitchFamily="50" charset="-128"/>
                <a:ea typeface="HG丸ｺﾞｼｯｸM-PRO" panose="020F0600000000000000" pitchFamily="50" charset="-128"/>
              </a:rPr>
              <a:t>調査</a:t>
            </a:r>
            <a:endParaRPr lang="ja-JP" altLang="en-US" dirty="0">
              <a:latin typeface="HG丸ｺﾞｼｯｸM-PRO" panose="020F0600000000000000" pitchFamily="50" charset="-128"/>
              <a:ea typeface="HG丸ｺﾞｼｯｸM-PRO" panose="020F0600000000000000" pitchFamily="50" charset="-128"/>
            </a:endParaRPr>
          </a:p>
        </p:txBody>
      </p:sp>
      <p:cxnSp>
        <p:nvCxnSpPr>
          <p:cNvPr id="6" name="直線コネクタ 5"/>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80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289956"/>
            <a:ext cx="10515600" cy="5355773"/>
          </a:xfrm>
        </p:spPr>
        <p:txBody>
          <a:bodyPr>
            <a:normAutofit/>
          </a:bodyPr>
          <a:lstStyle/>
          <a:p>
            <a:pPr marL="742950" indent="-742950">
              <a:buFont typeface="+mj-lt"/>
              <a:buAutoNum type="alphaUcParenR" startAt="3"/>
            </a:pPr>
            <a:r>
              <a:rPr lang="ja-JP" altLang="en-US" sz="3600" dirty="0" smtClean="0">
                <a:effectLst>
                  <a:outerShdw blurRad="38100" dist="38100" dir="2700000" algn="tl">
                    <a:srgbClr val="000000">
                      <a:alpha val="43137"/>
                    </a:srgbClr>
                  </a:outerShdw>
                </a:effectLst>
              </a:rPr>
              <a:t>ヒューリスティック分析</a:t>
            </a:r>
            <a:endParaRPr kumimoji="1" lang="en-US" altLang="ja-JP" sz="3600" dirty="0" smtClean="0">
              <a:effectLst>
                <a:outerShdw blurRad="38100" dist="38100" dir="2700000" algn="tl">
                  <a:srgbClr val="000000">
                    <a:alpha val="43137"/>
                  </a:srgbClr>
                </a:outerShdw>
              </a:effectLst>
            </a:endParaRPr>
          </a:p>
          <a:p>
            <a:pPr marL="0" indent="0">
              <a:buNone/>
            </a:pPr>
            <a:r>
              <a:rPr lang="ja-JP" altLang="en-US" dirty="0" smtClean="0"/>
              <a:t>　</a:t>
            </a:r>
            <a:r>
              <a:rPr lang="ja-JP" altLang="en-US" sz="2400" u="sng" dirty="0" smtClean="0"/>
              <a:t>対象：無限大キャンパス トップ画面</a:t>
            </a:r>
            <a:endParaRPr lang="en-US" altLang="ja-JP" sz="2400" u="sng" dirty="0" smtClean="0"/>
          </a:p>
          <a:p>
            <a:pPr marL="0" indent="0">
              <a:buNone/>
            </a:pPr>
            <a:r>
              <a:rPr lang="ja-JP" altLang="en-US" dirty="0"/>
              <a:t>　</a:t>
            </a:r>
            <a:r>
              <a:rPr lang="ja-JP" altLang="en-US" dirty="0" smtClean="0"/>
              <a:t>ヤコブ・ニールセン</a:t>
            </a:r>
            <a:r>
              <a:rPr lang="en-US" altLang="ja-JP" dirty="0" smtClean="0"/>
              <a:t>『</a:t>
            </a:r>
            <a:r>
              <a:rPr lang="ja-JP" altLang="en-US" dirty="0" smtClean="0"/>
              <a:t>ユーザビリティ</a:t>
            </a:r>
            <a:r>
              <a:rPr lang="en-US" altLang="ja-JP" dirty="0" smtClean="0"/>
              <a:t>10</a:t>
            </a:r>
            <a:r>
              <a:rPr lang="ja-JP" altLang="en-US" dirty="0" smtClean="0"/>
              <a:t>原則</a:t>
            </a:r>
            <a:r>
              <a:rPr lang="en-US" altLang="ja-JP" dirty="0" smtClean="0"/>
              <a:t>』</a:t>
            </a:r>
            <a:r>
              <a:rPr lang="ja-JP" altLang="en-US" dirty="0" smtClean="0"/>
              <a:t>を用いた調査を行った。</a:t>
            </a:r>
            <a:r>
              <a:rPr lang="ja-JP" altLang="en-US" sz="2000" dirty="0" smtClean="0"/>
              <a:t>（先行研究</a:t>
            </a:r>
            <a:r>
              <a:rPr lang="en-US" altLang="ja-JP" sz="2000" dirty="0"/>
              <a:t>〔https://u-site.jp/</a:t>
            </a:r>
            <a:r>
              <a:rPr lang="en-US" altLang="ja-JP" sz="2000" dirty="0" err="1"/>
              <a:t>alertbox</a:t>
            </a:r>
            <a:r>
              <a:rPr lang="en-US" altLang="ja-JP" sz="2000" dirty="0"/>
              <a:t>/ten-usability-heuristics</a:t>
            </a:r>
            <a:r>
              <a:rPr lang="en-US" altLang="ja-JP" sz="2000" dirty="0" smtClean="0"/>
              <a:t>〕</a:t>
            </a:r>
            <a:r>
              <a:rPr lang="ja-JP" altLang="en-US" sz="2000" dirty="0" smtClean="0"/>
              <a:t>）</a:t>
            </a:r>
            <a:endParaRPr lang="en-US" altLang="ja-JP" sz="2000" dirty="0"/>
          </a:p>
          <a:p>
            <a:pPr marL="0" indent="0">
              <a:buNone/>
            </a:pPr>
            <a:endParaRPr lang="en-US" altLang="ja-JP" dirty="0" smtClean="0"/>
          </a:p>
          <a:p>
            <a:pPr marL="0" indent="0">
              <a:buNone/>
            </a:pPr>
            <a:endParaRPr lang="en-US" altLang="ja-JP" dirty="0" smtClean="0"/>
          </a:p>
          <a:p>
            <a:pPr marL="0" indent="0">
              <a:buNone/>
            </a:pPr>
            <a:r>
              <a:rPr lang="ja-JP" altLang="en-US" dirty="0"/>
              <a:t>結論</a:t>
            </a:r>
            <a:r>
              <a:rPr lang="ja-JP" altLang="en-US" dirty="0" smtClean="0"/>
              <a:t>：</a:t>
            </a:r>
            <a:endParaRPr lang="en-US" altLang="ja-JP" dirty="0" smtClean="0"/>
          </a:p>
          <a:p>
            <a:pPr marL="0" indent="0">
              <a:buNone/>
            </a:pPr>
            <a:endParaRPr lang="en-US" altLang="ja-JP" dirty="0" smtClean="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デザイン</a:t>
            </a:r>
            <a:r>
              <a:rPr lang="ja-JP" altLang="en-US" dirty="0" smtClean="0">
                <a:latin typeface="HG丸ｺﾞｼｯｸM-PRO" panose="020F0600000000000000" pitchFamily="50" charset="-128"/>
                <a:ea typeface="HG丸ｺﾞｼｯｸM-PRO" panose="020F0600000000000000" pitchFamily="50" charset="-128"/>
              </a:rPr>
              <a:t>調査</a:t>
            </a:r>
            <a:endParaRPr lang="ja-JP" altLang="en-US" dirty="0">
              <a:latin typeface="HG丸ｺﾞｼｯｸM-PRO" panose="020F0600000000000000" pitchFamily="50" charset="-128"/>
              <a:ea typeface="HG丸ｺﾞｼｯｸM-PRO" panose="020F0600000000000000" pitchFamily="50" charset="-128"/>
            </a:endParaRPr>
          </a:p>
        </p:txBody>
      </p:sp>
      <p:cxnSp>
        <p:nvCxnSpPr>
          <p:cNvPr id="6" name="直線コネクタ 5"/>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011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ja-JP" altLang="en-US" dirty="0"/>
              <a:t>改善案</a:t>
            </a:r>
            <a:endParaRPr kumimoji="1" lang="ja-JP" altLang="en-US" dirty="0"/>
          </a:p>
        </p:txBody>
      </p:sp>
      <p:sp>
        <p:nvSpPr>
          <p:cNvPr id="5" name="サブタイトル 4"/>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8599710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534885"/>
            <a:ext cx="10515600" cy="4642077"/>
          </a:xfrm>
        </p:spPr>
        <p:txBody>
          <a:bodyPr>
            <a:normAutofit/>
          </a:bodyPr>
          <a:lstStyle/>
          <a:p>
            <a:pPr marL="0" indent="0">
              <a:buNone/>
            </a:pPr>
            <a:r>
              <a:rPr lang="ja-JP" altLang="en-US" dirty="0" smtClean="0"/>
              <a:t>今回は、３つの案を制作</a:t>
            </a:r>
            <a:endParaRPr lang="en-US" altLang="ja-JP" dirty="0" smtClean="0"/>
          </a:p>
          <a:p>
            <a:pPr marL="0" indent="0">
              <a:buNone/>
            </a:pPr>
            <a:endParaRPr lang="en-US" altLang="ja-JP" dirty="0" smtClean="0"/>
          </a:p>
          <a:p>
            <a:r>
              <a:rPr lang="ja-JP" altLang="en-US" b="1" dirty="0" smtClean="0"/>
              <a:t>ボタンなどの要素のみ</a:t>
            </a:r>
            <a:r>
              <a:rPr lang="en-US" altLang="ja-JP" b="1" dirty="0" smtClean="0"/>
              <a:t>Material Design</a:t>
            </a:r>
            <a:r>
              <a:rPr lang="ja-JP" altLang="en-US" b="1" dirty="0" smtClean="0"/>
              <a:t>に変更、配置はそのまま</a:t>
            </a:r>
            <a:endParaRPr lang="en-US" altLang="ja-JP" sz="800" b="1" dirty="0"/>
          </a:p>
          <a:p>
            <a:pPr marL="0" indent="0">
              <a:buNone/>
            </a:pPr>
            <a:endParaRPr lang="en-US" altLang="ja-JP" sz="800" b="1" dirty="0" smtClean="0"/>
          </a:p>
          <a:p>
            <a:r>
              <a:rPr lang="ja-JP" altLang="en-US" b="1" dirty="0" smtClean="0"/>
              <a:t>東京工芸大学</a:t>
            </a:r>
            <a:r>
              <a:rPr lang="en-US" altLang="ja-JP" b="1" dirty="0" smtClean="0"/>
              <a:t>HP</a:t>
            </a:r>
            <a:r>
              <a:rPr lang="ja-JP" altLang="en-US" b="1" dirty="0" smtClean="0"/>
              <a:t>を模倣したもの</a:t>
            </a:r>
            <a:endParaRPr lang="en-US" altLang="ja-JP" b="1" dirty="0" smtClean="0"/>
          </a:p>
          <a:p>
            <a:endParaRPr lang="en-US" altLang="ja-JP" sz="800" b="1" dirty="0" smtClean="0"/>
          </a:p>
          <a:p>
            <a:r>
              <a:rPr lang="ja-JP" altLang="en-US" b="1" dirty="0" smtClean="0"/>
              <a:t>デモサイトを基にしたもの</a:t>
            </a:r>
            <a:endParaRPr lang="en-US" altLang="ja-JP" b="1" dirty="0" smtClean="0"/>
          </a:p>
          <a:p>
            <a:endParaRPr lang="en-US" altLang="ja-JP" dirty="0" smtClean="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改善案</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9490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321724"/>
            <a:ext cx="10515600" cy="5295207"/>
          </a:xfrm>
        </p:spPr>
        <p:txBody>
          <a:bodyPr>
            <a:normAutofit/>
          </a:bodyPr>
          <a:lstStyle/>
          <a:p>
            <a:pPr marL="0" indent="0">
              <a:buNone/>
            </a:pPr>
            <a:r>
              <a:rPr lang="ja-JP" altLang="en-US" dirty="0" smtClean="0">
                <a:latin typeface="BIZ UDPゴシック" panose="020B0400000000000000" pitchFamily="50" charset="-128"/>
                <a:ea typeface="BIZ UDPゴシック" panose="020B0400000000000000" pitchFamily="50" charset="-128"/>
              </a:rPr>
              <a:t>スマホにおけるユーザビリティ調査で１位</a:t>
            </a:r>
            <a:endParaRPr lang="en-US" altLang="ja-JP" sz="1800" dirty="0" smtClean="0"/>
          </a:p>
        </p:txBody>
      </p:sp>
      <p:sp>
        <p:nvSpPr>
          <p:cNvPr id="5"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改善案</a:t>
            </a:r>
          </a:p>
        </p:txBody>
      </p:sp>
      <p:cxnSp>
        <p:nvCxnSpPr>
          <p:cNvPr id="6" name="直線コネクタ 5"/>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1710" y="2074176"/>
            <a:ext cx="3232345" cy="4542755"/>
          </a:xfrm>
          <a:prstGeom prst="rect">
            <a:avLst/>
          </a:prstGeom>
        </p:spPr>
      </p:pic>
      <p:sp>
        <p:nvSpPr>
          <p:cNvPr id="10" name="正方形/長方形 9"/>
          <p:cNvSpPr/>
          <p:nvPr/>
        </p:nvSpPr>
        <p:spPr>
          <a:xfrm>
            <a:off x="520931" y="5568601"/>
            <a:ext cx="6096000" cy="923330"/>
          </a:xfrm>
          <a:prstGeom prst="rect">
            <a:avLst/>
          </a:prstGeom>
        </p:spPr>
        <p:txBody>
          <a:bodyPr>
            <a:spAutoFit/>
          </a:bodyPr>
          <a:lstStyle/>
          <a:p>
            <a:r>
              <a:rPr lang="ja-JP" altLang="en-US" dirty="0"/>
              <a:t>出典：株式会社日経</a:t>
            </a:r>
            <a:r>
              <a:rPr lang="en-US" altLang="ja-JP" dirty="0"/>
              <a:t>BP</a:t>
            </a:r>
            <a:r>
              <a:rPr lang="ja-JP" altLang="en-US" dirty="0"/>
              <a:t>コンサルティング「大学スマホ・サイトユーザビリティ調査</a:t>
            </a:r>
            <a:r>
              <a:rPr lang="en-US" altLang="ja-JP" dirty="0"/>
              <a:t>2021-2022</a:t>
            </a:r>
            <a:r>
              <a:rPr lang="ja-JP" altLang="en-US" dirty="0"/>
              <a:t>」 </a:t>
            </a:r>
            <a:r>
              <a:rPr lang="en-US" altLang="ja-JP" dirty="0"/>
              <a:t>〔https://consult.nikkeibp.co.jp/info/news/2021/1022sus/〕</a:t>
            </a:r>
            <a:endParaRPr kumimoji="1" lang="ja-JP" altLang="en-US" dirty="0"/>
          </a:p>
        </p:txBody>
      </p:sp>
    </p:spTree>
    <p:extLst>
      <p:ext uri="{BB962C8B-B14F-4D97-AF65-F5344CB8AC3E}">
        <p14:creationId xmlns:p14="http://schemas.microsoft.com/office/powerpoint/2010/main" val="2349265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321724"/>
            <a:ext cx="10515600" cy="5295207"/>
          </a:xfrm>
        </p:spPr>
        <p:txBody>
          <a:bodyPr>
            <a:normAutofit/>
          </a:bodyPr>
          <a:lstStyle/>
          <a:p>
            <a:pPr marL="0" indent="0">
              <a:buNone/>
            </a:pPr>
            <a:r>
              <a:rPr lang="ja-JP" altLang="en-US" dirty="0" smtClean="0">
                <a:latin typeface="BIZ UDPゴシック" panose="020B0400000000000000" pitchFamily="50" charset="-128"/>
                <a:ea typeface="BIZ UDPゴシック" panose="020B0400000000000000" pitchFamily="50" charset="-128"/>
              </a:rPr>
              <a:t>スマホにおけるユーザビリティ調査で１位</a:t>
            </a:r>
            <a:endParaRPr lang="en-US" altLang="ja-JP" sz="1800" dirty="0" smtClean="0"/>
          </a:p>
          <a:p>
            <a:pPr marL="0" indent="0">
              <a:buNone/>
            </a:pPr>
            <a:endParaRPr lang="en-US" altLang="ja-JP" sz="1800" dirty="0" smtClean="0"/>
          </a:p>
          <a:p>
            <a:pPr marL="0" indent="0">
              <a:buNone/>
            </a:pPr>
            <a:r>
              <a:rPr lang="en-US" altLang="ja-JP" sz="2000" dirty="0" smtClean="0"/>
              <a:t>1</a:t>
            </a:r>
            <a:r>
              <a:rPr lang="en-US" altLang="ja-JP" sz="2000" dirty="0"/>
              <a:t>.</a:t>
            </a:r>
            <a:r>
              <a:rPr lang="ja-JP" altLang="en-US" sz="2000" dirty="0"/>
              <a:t>通信への配慮：表示は速いか、通信量は多くないか確認するカテゴリー</a:t>
            </a:r>
            <a:br>
              <a:rPr lang="ja-JP" altLang="en-US" sz="2000" dirty="0"/>
            </a:br>
            <a:r>
              <a:rPr lang="en-US" altLang="ja-JP" sz="2000" dirty="0"/>
              <a:t>2.</a:t>
            </a:r>
            <a:r>
              <a:rPr lang="ja-JP" altLang="en-US" sz="2000" dirty="0"/>
              <a:t>見やすさ：文字の大きさ、表や画像の見やすさなどを評価するカテゴリー</a:t>
            </a:r>
            <a:br>
              <a:rPr lang="ja-JP" altLang="en-US" sz="2000" dirty="0"/>
            </a:br>
            <a:r>
              <a:rPr lang="en-US" altLang="ja-JP" sz="2000" dirty="0"/>
              <a:t>3.</a:t>
            </a:r>
            <a:r>
              <a:rPr lang="ja-JP" altLang="en-US" sz="2000" dirty="0"/>
              <a:t>操作のしやすさ：タップ領域やスクロールのしやすさを評価するカテゴリー</a:t>
            </a:r>
            <a:br>
              <a:rPr lang="ja-JP" altLang="en-US" sz="2000" dirty="0"/>
            </a:br>
            <a:r>
              <a:rPr lang="en-US" altLang="ja-JP" sz="2000" dirty="0"/>
              <a:t>4.</a:t>
            </a:r>
            <a:r>
              <a:rPr lang="ja-JP" altLang="en-US" sz="2000" dirty="0"/>
              <a:t>トップページ・ユーザビリティ：トップページのナビゲーション機能を評価するカテゴリー</a:t>
            </a:r>
            <a:br>
              <a:rPr lang="ja-JP" altLang="en-US" sz="2000" dirty="0"/>
            </a:br>
            <a:r>
              <a:rPr lang="en-US" altLang="ja-JP" sz="2000" dirty="0"/>
              <a:t>5.</a:t>
            </a:r>
            <a:r>
              <a:rPr lang="ja-JP" altLang="en-US" sz="2000" dirty="0"/>
              <a:t>サイト・ユーザビリティ：サイト内を巡るときのサポート機能を評価するカテゴリー</a:t>
            </a:r>
            <a:br>
              <a:rPr lang="ja-JP" altLang="en-US" sz="2000" dirty="0"/>
            </a:br>
            <a:r>
              <a:rPr lang="en-US" altLang="ja-JP" sz="2000" dirty="0"/>
              <a:t>6.</a:t>
            </a:r>
            <a:r>
              <a:rPr lang="ja-JP" altLang="en-US" sz="2000" dirty="0"/>
              <a:t>メインコンテンツへのアクセス：主要コンテンツの有無とアクセスのしやすさを評価するカテゴリー</a:t>
            </a:r>
            <a:br>
              <a:rPr lang="ja-JP" altLang="en-US" sz="2000" dirty="0"/>
            </a:br>
            <a:r>
              <a:rPr lang="en-US" altLang="ja-JP" sz="2000" dirty="0"/>
              <a:t>7.</a:t>
            </a:r>
            <a:r>
              <a:rPr lang="ja-JP" altLang="en-US" sz="2000" dirty="0"/>
              <a:t>サイト内検索：検索の精度を評価するカテゴリー</a:t>
            </a:r>
            <a:br>
              <a:rPr lang="ja-JP" altLang="en-US" sz="2000" dirty="0"/>
            </a:br>
            <a:r>
              <a:rPr lang="en-US" altLang="ja-JP" sz="2000" dirty="0"/>
              <a:t>8.</a:t>
            </a:r>
            <a:r>
              <a:rPr lang="ja-JP" altLang="en-US" sz="2000" dirty="0"/>
              <a:t>インタラクティブ：交通アクセスや問い合わせ案内を評価する</a:t>
            </a:r>
            <a:r>
              <a:rPr lang="ja-JP" altLang="en-US" sz="2000" dirty="0" smtClean="0"/>
              <a:t>カテゴリー</a:t>
            </a:r>
            <a:endParaRPr lang="en-US" altLang="ja-JP" sz="2000" dirty="0" smtClean="0"/>
          </a:p>
          <a:p>
            <a:pPr marL="0" indent="0">
              <a:buNone/>
            </a:pPr>
            <a:endParaRPr lang="en-US" altLang="ja-JP" sz="2000" dirty="0"/>
          </a:p>
          <a:p>
            <a:pPr marL="0" indent="0">
              <a:buNone/>
            </a:pPr>
            <a:r>
              <a:rPr lang="ja-JP" altLang="en-US" sz="1600" dirty="0" smtClean="0"/>
              <a:t>出典：株式</a:t>
            </a:r>
            <a:r>
              <a:rPr lang="ja-JP" altLang="en-US" sz="1600" dirty="0"/>
              <a:t>会社日経</a:t>
            </a:r>
            <a:r>
              <a:rPr lang="en-US" altLang="ja-JP" sz="1600" dirty="0"/>
              <a:t>BP</a:t>
            </a:r>
            <a:r>
              <a:rPr lang="ja-JP" altLang="en-US" sz="1600" dirty="0" smtClean="0"/>
              <a:t>コンサルティング「</a:t>
            </a:r>
            <a:r>
              <a:rPr lang="ja-JP" altLang="en-US" sz="1600" dirty="0"/>
              <a:t>大学スマホ・サイトユーザビリティ調査</a:t>
            </a:r>
            <a:r>
              <a:rPr lang="en-US" altLang="ja-JP" sz="1600" dirty="0"/>
              <a:t>2021-2022</a:t>
            </a:r>
            <a:r>
              <a:rPr lang="ja-JP" altLang="en-US" sz="1600" dirty="0"/>
              <a:t>」 </a:t>
            </a:r>
            <a:r>
              <a:rPr lang="en-US" altLang="ja-JP" sz="1600" dirty="0" smtClean="0"/>
              <a:t>〔https</a:t>
            </a:r>
            <a:r>
              <a:rPr lang="en-US" altLang="ja-JP" sz="1600" dirty="0"/>
              <a:t>://consult.nikkeibp.co.jp/info/news/2021/1022sus</a:t>
            </a:r>
            <a:r>
              <a:rPr lang="en-US" altLang="ja-JP" sz="1600" dirty="0" smtClean="0"/>
              <a:t>/〕</a:t>
            </a:r>
            <a:endParaRPr kumimoji="1" lang="ja-JP" altLang="en-US" sz="1600" dirty="0"/>
          </a:p>
        </p:txBody>
      </p:sp>
      <p:sp>
        <p:nvSpPr>
          <p:cNvPr id="5"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改善案</a:t>
            </a:r>
          </a:p>
        </p:txBody>
      </p:sp>
      <p:cxnSp>
        <p:nvCxnSpPr>
          <p:cNvPr id="6" name="直線コネクタ 5"/>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17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ja-JP" altLang="en-US" dirty="0"/>
              <a:t>アンケート</a:t>
            </a:r>
            <a:r>
              <a:rPr kumimoji="1" lang="ja-JP" altLang="en-US" dirty="0" smtClean="0"/>
              <a:t>結果</a:t>
            </a:r>
            <a:endParaRPr kumimoji="1" lang="ja-JP" altLang="en-US" dirty="0"/>
          </a:p>
        </p:txBody>
      </p:sp>
      <p:sp>
        <p:nvSpPr>
          <p:cNvPr id="5" name="サブタイトル 4"/>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4240289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288473"/>
            <a:ext cx="10515600" cy="4888490"/>
          </a:xfrm>
        </p:spPr>
        <p:txBody>
          <a:bodyPr/>
          <a:lstStyle/>
          <a:p>
            <a:r>
              <a:rPr lang="ja-JP" altLang="en-US" dirty="0"/>
              <a:t>実際</a:t>
            </a:r>
            <a:r>
              <a:rPr lang="ja-JP" altLang="en-US" dirty="0" smtClean="0"/>
              <a:t>に作った模擬サイトを用いてアンケートを採る</a:t>
            </a:r>
            <a:endParaRPr lang="en-US" altLang="ja-JP" dirty="0" smtClean="0"/>
          </a:p>
          <a:p>
            <a:pPr marL="0" indent="0">
              <a:buNone/>
            </a:pPr>
            <a:r>
              <a:rPr lang="ja-JP" altLang="en-US" dirty="0" smtClean="0"/>
              <a:t>（定量評価）</a:t>
            </a:r>
            <a:endParaRPr kumimoji="1" lang="ja-JP" altLang="en-US" dirty="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アンケート</a:t>
            </a:r>
            <a:r>
              <a:rPr lang="ja-JP" altLang="en-US" dirty="0" smtClean="0">
                <a:latin typeface="HG丸ｺﾞｼｯｸM-PRO" panose="020F0600000000000000" pitchFamily="50" charset="-128"/>
                <a:ea typeface="HG丸ｺﾞｼｯｸM-PRO" panose="020F0600000000000000" pitchFamily="50" charset="-128"/>
              </a:rPr>
              <a:t>結果</a:t>
            </a:r>
            <a:endParaRPr lang="ja-JP" altLang="en-US" dirty="0">
              <a:latin typeface="HG丸ｺﾞｼｯｸM-PRO" panose="020F0600000000000000" pitchFamily="50" charset="-128"/>
              <a:ea typeface="HG丸ｺﾞｼｯｸM-PRO" panose="020F0600000000000000" pitchFamily="50" charset="-128"/>
            </a:endParaRP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026" name="Picture 2" descr="それでもまだ円グラフを使いますか？ - データ可視化のアイデア帳"/>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6747" y="2982060"/>
            <a:ext cx="3718505" cy="27664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それでもまだ円グラフを使いますか？ - データ可視化のアイデア帳"/>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6527" y="3053903"/>
            <a:ext cx="3461031" cy="25749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それでもまだ円グラフを使いますか？ - データ可視化のアイデア帳"/>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389" y="3085629"/>
            <a:ext cx="3440083" cy="2559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750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チーム紹介</a:t>
            </a:r>
            <a:endParaRPr kumimoji="1" lang="en-US" altLang="ja-JP" dirty="0" smtClean="0"/>
          </a:p>
          <a:p>
            <a:pPr marL="514350" indent="-514350">
              <a:buFont typeface="+mj-lt"/>
              <a:buAutoNum type="arabicPeriod"/>
            </a:pPr>
            <a:r>
              <a:rPr lang="ja-JP" altLang="en-US" dirty="0" smtClean="0"/>
              <a:t>序論</a:t>
            </a:r>
            <a:endParaRPr lang="en-US" altLang="ja-JP" dirty="0" smtClean="0"/>
          </a:p>
          <a:p>
            <a:pPr marL="514350" indent="-514350">
              <a:buFont typeface="+mj-lt"/>
              <a:buAutoNum type="arabicPeriod"/>
            </a:pPr>
            <a:r>
              <a:rPr lang="ja-JP" altLang="en-US" dirty="0" smtClean="0"/>
              <a:t>デザイン調査</a:t>
            </a:r>
            <a:r>
              <a:rPr lang="ja-JP" altLang="en-US" dirty="0"/>
              <a:t>結果</a:t>
            </a:r>
            <a:endParaRPr kumimoji="1" lang="en-US" altLang="ja-JP" dirty="0" smtClean="0"/>
          </a:p>
          <a:p>
            <a:pPr marL="514350" indent="-514350">
              <a:buFont typeface="+mj-lt"/>
              <a:buAutoNum type="arabicPeriod"/>
            </a:pPr>
            <a:r>
              <a:rPr lang="ja-JP" altLang="en-US" dirty="0"/>
              <a:t>改善案</a:t>
            </a:r>
            <a:r>
              <a:rPr lang="ja-JP" altLang="en-US" dirty="0" smtClean="0"/>
              <a:t>の提示</a:t>
            </a:r>
            <a:endParaRPr lang="en-US" altLang="ja-JP" dirty="0" smtClean="0"/>
          </a:p>
          <a:p>
            <a:pPr marL="514350" indent="-514350">
              <a:buFont typeface="+mj-lt"/>
              <a:buAutoNum type="arabicPeriod"/>
            </a:pPr>
            <a:r>
              <a:rPr lang="ja-JP" altLang="en-US" dirty="0" smtClean="0"/>
              <a:t>アンケート結果</a:t>
            </a:r>
            <a:endParaRPr lang="en-US" altLang="ja-JP" dirty="0" smtClean="0"/>
          </a:p>
          <a:p>
            <a:pPr marL="514350" indent="-514350">
              <a:buFont typeface="+mj-lt"/>
              <a:buAutoNum type="arabicPeriod"/>
            </a:pPr>
            <a:r>
              <a:rPr lang="ja-JP" altLang="en-US" dirty="0"/>
              <a:t>考察</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1005914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smtClean="0"/>
              <a:t>まとめ</a:t>
            </a:r>
            <a:endParaRPr kumimoji="1" lang="ja-JP" altLang="en-US" dirty="0"/>
          </a:p>
        </p:txBody>
      </p:sp>
      <p:sp>
        <p:nvSpPr>
          <p:cNvPr id="5" name="サブタイトル 4"/>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411069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521229"/>
            <a:ext cx="10515600" cy="4655734"/>
          </a:xfrm>
        </p:spPr>
        <p:txBody>
          <a:bodyPr/>
          <a:lstStyle/>
          <a:p>
            <a:r>
              <a:rPr kumimoji="1" lang="ja-JP" altLang="en-US" dirty="0" smtClean="0"/>
              <a:t>研究結果を</a:t>
            </a:r>
            <a:r>
              <a:rPr lang="ja-JP" altLang="en-US" dirty="0"/>
              <a:t>まとめ、研究によって生まれた新たな解釈があれば</a:t>
            </a:r>
            <a:r>
              <a:rPr lang="ja-JP" altLang="en-US" dirty="0" smtClean="0"/>
              <a:t>提案する。</a:t>
            </a:r>
            <a:endParaRPr lang="en-US" altLang="ja-JP" dirty="0" smtClean="0"/>
          </a:p>
          <a:p>
            <a:endParaRPr lang="en-US" altLang="ja-JP" dirty="0" smtClean="0"/>
          </a:p>
          <a:p>
            <a:r>
              <a:rPr lang="ja-JP" altLang="en-US" dirty="0"/>
              <a:t>自分たちの研究に</a:t>
            </a:r>
            <a:r>
              <a:rPr lang="ja-JP" altLang="en-US" dirty="0" smtClean="0"/>
              <a:t>よって明らか</a:t>
            </a:r>
            <a:r>
              <a:rPr lang="ja-JP" altLang="en-US" dirty="0"/>
              <a:t>になった</a:t>
            </a:r>
            <a:r>
              <a:rPr lang="ja-JP" altLang="en-US" dirty="0" smtClean="0"/>
              <a:t>点を示す。</a:t>
            </a:r>
            <a:endParaRPr kumimoji="1" lang="ja-JP" altLang="en-US" dirty="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latin typeface="HG丸ｺﾞｼｯｸM-PRO" panose="020F0600000000000000" pitchFamily="50" charset="-128"/>
                <a:ea typeface="HG丸ｺﾞｼｯｸM-PRO" panose="020F0600000000000000" pitchFamily="50" charset="-128"/>
              </a:rPr>
              <a:t>まとめ</a:t>
            </a:r>
            <a:endParaRPr lang="ja-JP" altLang="en-US" dirty="0">
              <a:latin typeface="HG丸ｺﾞｼｯｸM-PRO" panose="020F0600000000000000" pitchFamily="50" charset="-128"/>
              <a:ea typeface="HG丸ｺﾞｼｯｸM-PRO" panose="020F0600000000000000" pitchFamily="50" charset="-128"/>
            </a:endParaRP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117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smtClean="0"/>
              <a:t>考察</a:t>
            </a:r>
            <a:endParaRPr kumimoji="1" lang="ja-JP" altLang="en-US" dirty="0"/>
          </a:p>
        </p:txBody>
      </p:sp>
      <p:sp>
        <p:nvSpPr>
          <p:cNvPr id="5" name="サブタイトル 4"/>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393214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487977"/>
            <a:ext cx="10515600" cy="4688985"/>
          </a:xfrm>
        </p:spPr>
        <p:txBody>
          <a:bodyPr/>
          <a:lstStyle/>
          <a:p>
            <a:r>
              <a:rPr lang="ja-JP" altLang="en-US" dirty="0"/>
              <a:t>インタビュ</a:t>
            </a:r>
            <a:r>
              <a:rPr lang="ja-JP" altLang="en-US" dirty="0" smtClean="0"/>
              <a:t>ーや調査、アンケートの結果から分かったこと・考えなければならないことを考察する。</a:t>
            </a:r>
            <a:endParaRPr lang="en-US" altLang="ja-JP" dirty="0" smtClean="0"/>
          </a:p>
          <a:p>
            <a:endParaRPr kumimoji="1" lang="en-US" altLang="ja-JP" dirty="0"/>
          </a:p>
          <a:p>
            <a:r>
              <a:rPr lang="ja-JP" altLang="en-US" dirty="0" smtClean="0"/>
              <a:t>先行研究で示されていたことをポータルサイトに搭載すると、こういう知見を新たに付与することができるということを示す。</a:t>
            </a:r>
            <a:endParaRPr lang="en-US" altLang="ja-JP" dirty="0" smtClean="0"/>
          </a:p>
          <a:p>
            <a:endParaRPr kumimoji="1" lang="en-US" altLang="ja-JP" dirty="0"/>
          </a:p>
          <a:p>
            <a:r>
              <a:rPr lang="ja-JP" altLang="en-US" dirty="0" smtClean="0"/>
              <a:t>今後の展望についての考察を示す。</a:t>
            </a:r>
            <a:endParaRPr kumimoji="1" lang="ja-JP" altLang="en-US" dirty="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考察</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568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smtClean="0"/>
              <a:t>質疑応答</a:t>
            </a:r>
            <a:endParaRPr kumimoji="1" lang="ja-JP" altLang="en-US" dirty="0"/>
          </a:p>
        </p:txBody>
      </p:sp>
      <p:sp>
        <p:nvSpPr>
          <p:cNvPr id="5" name="サブタイトル 4"/>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138061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u="sng" dirty="0" smtClean="0">
                <a:latin typeface="HG丸ｺﾞｼｯｸM-PRO" panose="020F0600000000000000" pitchFamily="50" charset="-128"/>
                <a:ea typeface="HG丸ｺﾞｼｯｸM-PRO" panose="020F0600000000000000" pitchFamily="50" charset="-128"/>
              </a:rPr>
              <a:t>デザインガイドライン</a:t>
            </a:r>
            <a:endParaRPr kumimoji="1" lang="ja-JP" altLang="en-US" u="sng"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BIZ UDゴシック" panose="020B0400000000000000" pitchFamily="49" charset="-128"/>
                <a:ea typeface="BIZ UDゴシック" panose="020B0400000000000000" pitchFamily="49" charset="-128"/>
              </a:rPr>
              <a:t>デザインガイドラインは、配色やフォントや見出しルールなど、デザイン上の共通項目をまとめた</a:t>
            </a:r>
            <a:r>
              <a:rPr lang="ja-JP" altLang="en-US" dirty="0" smtClean="0">
                <a:latin typeface="BIZ UDゴシック" panose="020B0400000000000000" pitchFamily="49" charset="-128"/>
                <a:ea typeface="BIZ UDゴシック" panose="020B0400000000000000" pitchFamily="49" charset="-128"/>
              </a:rPr>
              <a:t>もの</a:t>
            </a:r>
            <a:endParaRPr lang="en-US" altLang="ja-JP" dirty="0" smtClean="0">
              <a:latin typeface="BIZ UDゴシック" panose="020B0400000000000000" pitchFamily="49" charset="-128"/>
              <a:ea typeface="BIZ UDゴシック" panose="020B0400000000000000" pitchFamily="49" charset="-128"/>
            </a:endParaRPr>
          </a:p>
          <a:p>
            <a:pPr marL="0" indent="0">
              <a:buNone/>
            </a:pPr>
            <a:endParaRPr lang="en-US" altLang="ja-JP" dirty="0" smtClean="0">
              <a:latin typeface="BIZ UDゴシック" panose="020B0400000000000000" pitchFamily="49" charset="-128"/>
              <a:ea typeface="BIZ UDゴシック" panose="020B0400000000000000" pitchFamily="49" charset="-128"/>
            </a:endParaRPr>
          </a:p>
          <a:p>
            <a:pPr marL="0" indent="0">
              <a:buNone/>
            </a:pPr>
            <a:r>
              <a:rPr lang="ja-JP" altLang="en-US" dirty="0">
                <a:latin typeface="BIZ UDゴシック" panose="020B0400000000000000" pitchFamily="49" charset="-128"/>
                <a:ea typeface="BIZ UDゴシック" panose="020B0400000000000000" pitchFamily="49" charset="-128"/>
              </a:rPr>
              <a:t>・</a:t>
            </a:r>
            <a:r>
              <a:rPr lang="ja-JP" altLang="en-US" dirty="0" smtClean="0">
                <a:latin typeface="BIZ UDゴシック" panose="020B0400000000000000" pitchFamily="49" charset="-128"/>
                <a:ea typeface="BIZ UDゴシック" panose="020B0400000000000000" pitchFamily="49" charset="-128"/>
              </a:rPr>
              <a:t>ブランドイメージ</a:t>
            </a:r>
            <a:r>
              <a:rPr lang="ja-JP" altLang="en-US" dirty="0">
                <a:latin typeface="BIZ UDゴシック" panose="020B0400000000000000" pitchFamily="49" charset="-128"/>
                <a:ea typeface="BIZ UDゴシック" panose="020B0400000000000000" pitchFamily="49" charset="-128"/>
              </a:rPr>
              <a:t>を</a:t>
            </a:r>
            <a:r>
              <a:rPr lang="ja-JP" altLang="en-US" dirty="0" smtClean="0">
                <a:latin typeface="BIZ UDゴシック" panose="020B0400000000000000" pitchFamily="49" charset="-128"/>
                <a:ea typeface="BIZ UDゴシック" panose="020B0400000000000000" pitchFamily="49" charset="-128"/>
              </a:rPr>
              <a:t>保持</a:t>
            </a:r>
            <a:endParaRPr lang="en-US" altLang="ja-JP" dirty="0" smtClean="0">
              <a:latin typeface="BIZ UDゴシック" panose="020B0400000000000000" pitchFamily="49" charset="-128"/>
              <a:ea typeface="BIZ UDゴシック" panose="020B0400000000000000" pitchFamily="49" charset="-128"/>
            </a:endParaRPr>
          </a:p>
          <a:p>
            <a:pPr marL="0" indent="0">
              <a:buNone/>
            </a:pPr>
            <a:r>
              <a:rPr lang="ja-JP" altLang="en-US" dirty="0" smtClean="0">
                <a:latin typeface="BIZ UDゴシック" panose="020B0400000000000000" pitchFamily="49" charset="-128"/>
                <a:ea typeface="BIZ UDゴシック" panose="020B0400000000000000" pitchFamily="49" charset="-128"/>
              </a:rPr>
              <a:t>・見た目</a:t>
            </a:r>
            <a:r>
              <a:rPr lang="ja-JP" altLang="en-US" dirty="0">
                <a:latin typeface="BIZ UDゴシック" panose="020B0400000000000000" pitchFamily="49" charset="-128"/>
                <a:ea typeface="BIZ UDゴシック" panose="020B0400000000000000" pitchFamily="49" charset="-128"/>
              </a:rPr>
              <a:t>の印象を</a:t>
            </a:r>
            <a:r>
              <a:rPr lang="ja-JP" altLang="en-US" dirty="0" smtClean="0">
                <a:latin typeface="BIZ UDゴシック" panose="020B0400000000000000" pitchFamily="49" charset="-128"/>
                <a:ea typeface="BIZ UDゴシック" panose="020B0400000000000000" pitchFamily="49" charset="-128"/>
              </a:rPr>
              <a:t>統一</a:t>
            </a:r>
            <a:endParaRPr lang="en-US" altLang="ja-JP" dirty="0">
              <a:latin typeface="BIZ UDゴシック" panose="020B0400000000000000" pitchFamily="49" charset="-128"/>
              <a:ea typeface="BIZ UDゴシック" panose="020B0400000000000000" pitchFamily="49" charset="-128"/>
            </a:endParaRPr>
          </a:p>
          <a:p>
            <a:pPr marL="0" indent="0">
              <a:buNone/>
            </a:pPr>
            <a:r>
              <a:rPr lang="ja-JP" altLang="en-US" dirty="0" smtClean="0">
                <a:latin typeface="BIZ UDゴシック" panose="020B0400000000000000" pitchFamily="49" charset="-128"/>
                <a:ea typeface="BIZ UDゴシック" panose="020B0400000000000000" pitchFamily="49" charset="-128"/>
              </a:rPr>
              <a:t>・更新</a:t>
            </a:r>
            <a:r>
              <a:rPr lang="ja-JP" altLang="en-US" dirty="0">
                <a:latin typeface="BIZ UDゴシック" panose="020B0400000000000000" pitchFamily="49" charset="-128"/>
                <a:ea typeface="BIZ UDゴシック" panose="020B0400000000000000" pitchFamily="49" charset="-128"/>
              </a:rPr>
              <a:t>作業時</a:t>
            </a:r>
            <a:r>
              <a:rPr lang="ja-JP" altLang="en-US" dirty="0" smtClean="0">
                <a:latin typeface="BIZ UDゴシック" panose="020B0400000000000000" pitchFamily="49" charset="-128"/>
                <a:ea typeface="BIZ UDゴシック" panose="020B0400000000000000" pitchFamily="49" charset="-128"/>
              </a:rPr>
              <a:t>に一定</a:t>
            </a:r>
            <a:r>
              <a:rPr lang="ja-JP" altLang="en-US" dirty="0">
                <a:latin typeface="BIZ UDゴシック" panose="020B0400000000000000" pitchFamily="49" charset="-128"/>
                <a:ea typeface="BIZ UDゴシック" panose="020B0400000000000000" pitchFamily="49" charset="-128"/>
              </a:rPr>
              <a:t>のトーン＆マナーを</a:t>
            </a:r>
            <a:r>
              <a:rPr lang="ja-JP" altLang="en-US" dirty="0" smtClean="0">
                <a:latin typeface="BIZ UDゴシック" panose="020B0400000000000000" pitchFamily="49" charset="-128"/>
                <a:ea typeface="BIZ UDゴシック" panose="020B0400000000000000" pitchFamily="49" charset="-128"/>
              </a:rPr>
              <a:t>保持</a:t>
            </a:r>
            <a:endParaRPr lang="en-US" altLang="ja-JP" dirty="0" smtClean="0">
              <a:latin typeface="BIZ UDゴシック" panose="020B0400000000000000" pitchFamily="49" charset="-128"/>
              <a:ea typeface="BIZ UDゴシック" panose="020B0400000000000000" pitchFamily="49" charset="-128"/>
            </a:endParaRPr>
          </a:p>
          <a:p>
            <a:pPr marL="0" indent="0">
              <a:buNone/>
            </a:pPr>
            <a:endParaRPr lang="en-US" altLang="ja-JP" dirty="0" smtClean="0">
              <a:latin typeface="BIZ UDゴシック" panose="020B0400000000000000" pitchFamily="49" charset="-128"/>
              <a:ea typeface="BIZ UDゴシック" panose="020B0400000000000000" pitchFamily="49" charset="-128"/>
            </a:endParaRPr>
          </a:p>
          <a:p>
            <a:pPr marL="0" indent="0">
              <a:buNone/>
            </a:pPr>
            <a:r>
              <a:rPr lang="ja-JP" altLang="en-US" dirty="0">
                <a:latin typeface="BIZ UDゴシック" panose="020B0400000000000000" pitchFamily="49" charset="-128"/>
                <a:ea typeface="BIZ UDゴシック" panose="020B0400000000000000" pitchFamily="49" charset="-128"/>
              </a:rPr>
              <a:t>→</a:t>
            </a:r>
            <a:r>
              <a:rPr lang="ja-JP" altLang="en-US" dirty="0" smtClean="0">
                <a:latin typeface="BIZ UDゴシック" panose="020B0400000000000000" pitchFamily="49" charset="-128"/>
                <a:ea typeface="BIZ UDゴシック" panose="020B0400000000000000" pitchFamily="49" charset="-128"/>
              </a:rPr>
              <a:t>大規模案件や長期的に運用が必要な</a:t>
            </a:r>
            <a:r>
              <a:rPr lang="en-US" altLang="ja-JP" dirty="0" smtClean="0">
                <a:latin typeface="BIZ UDゴシック" panose="020B0400000000000000" pitchFamily="49" charset="-128"/>
                <a:ea typeface="BIZ UDゴシック" panose="020B0400000000000000" pitchFamily="49" charset="-128"/>
              </a:rPr>
              <a:t>Web</a:t>
            </a:r>
            <a:r>
              <a:rPr lang="ja-JP" altLang="en-US" dirty="0" smtClean="0">
                <a:latin typeface="BIZ UDゴシック" panose="020B0400000000000000" pitchFamily="49" charset="-128"/>
                <a:ea typeface="BIZ UDゴシック" panose="020B0400000000000000" pitchFamily="49" charset="-128"/>
              </a:rPr>
              <a:t>サイトなどで効果を発揮</a:t>
            </a:r>
            <a:endParaRPr kumimoji="1" lang="ja-JP" altLang="en-US" dirty="0">
              <a:latin typeface="BIZ UDゴシック" panose="020B0400000000000000" pitchFamily="49" charset="-128"/>
              <a:ea typeface="BIZ UDゴシック" panose="020B0400000000000000" pitchFamily="49" charset="-128"/>
            </a:endParaRPr>
          </a:p>
        </p:txBody>
      </p:sp>
    </p:spTree>
    <p:extLst>
      <p:ext uri="{BB962C8B-B14F-4D97-AF65-F5344CB8AC3E}">
        <p14:creationId xmlns:p14="http://schemas.microsoft.com/office/powerpoint/2010/main" val="1902831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u="sng" dirty="0" smtClean="0">
                <a:latin typeface="HG丸ｺﾞｼｯｸM-PRO" panose="020F0600000000000000" pitchFamily="50" charset="-128"/>
                <a:ea typeface="HG丸ｺﾞｼｯｸM-PRO" panose="020F0600000000000000" pitchFamily="50" charset="-128"/>
              </a:rPr>
              <a:t>デザインガイドライン</a:t>
            </a:r>
            <a:endParaRPr kumimoji="1" lang="ja-JP" altLang="en-US" u="sng"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p:cNvSpPr>
            <a:spLocks noGrp="1"/>
          </p:cNvSpPr>
          <p:nvPr>
            <p:ph idx="1"/>
          </p:nvPr>
        </p:nvSpPr>
        <p:spPr/>
        <p:txBody>
          <a:bodyPr/>
          <a:lstStyle/>
          <a:p>
            <a:pPr marL="0" indent="0">
              <a:buNone/>
            </a:pPr>
            <a:r>
              <a:rPr kumimoji="1" lang="ja-JP" altLang="en-US" dirty="0" smtClean="0">
                <a:latin typeface="BIZ UDゴシック" panose="020B0400000000000000" pitchFamily="49" charset="-128"/>
                <a:ea typeface="BIZ UDゴシック" panose="020B0400000000000000" pitchFamily="49" charset="-128"/>
              </a:rPr>
              <a:t>デメリット：</a:t>
            </a:r>
            <a:endParaRPr kumimoji="1" lang="en-US" altLang="ja-JP" dirty="0" smtClean="0">
              <a:latin typeface="BIZ UDゴシック" panose="020B0400000000000000" pitchFamily="49" charset="-128"/>
              <a:ea typeface="BIZ UDゴシック" panose="020B0400000000000000" pitchFamily="49" charset="-128"/>
            </a:endParaRPr>
          </a:p>
          <a:p>
            <a:pPr marL="0" indent="0">
              <a:buNone/>
            </a:pPr>
            <a:r>
              <a:rPr kumimoji="1" lang="ja-JP" altLang="en-US" dirty="0" smtClean="0">
                <a:latin typeface="BIZ UDゴシック" panose="020B0400000000000000" pitchFamily="49" charset="-128"/>
                <a:ea typeface="BIZ UDゴシック" panose="020B0400000000000000" pitchFamily="49" charset="-128"/>
              </a:rPr>
              <a:t>・すぐに全体を把握することが難しい</a:t>
            </a:r>
            <a:endParaRPr kumimoji="1" lang="en-US" altLang="ja-JP" dirty="0" smtClean="0">
              <a:latin typeface="BIZ UDゴシック" panose="020B0400000000000000" pitchFamily="49" charset="-128"/>
              <a:ea typeface="BIZ UDゴシック" panose="020B0400000000000000" pitchFamily="49" charset="-128"/>
            </a:endParaRPr>
          </a:p>
          <a:p>
            <a:pPr marL="0" indent="0">
              <a:buNone/>
            </a:pPr>
            <a:endParaRPr kumimoji="1" lang="en-US" altLang="ja-JP" dirty="0" smtClean="0">
              <a:latin typeface="BIZ UDゴシック" panose="020B0400000000000000" pitchFamily="49" charset="-128"/>
              <a:ea typeface="BIZ UDゴシック" panose="020B0400000000000000" pitchFamily="49" charset="-128"/>
            </a:endParaRPr>
          </a:p>
          <a:p>
            <a:pPr marL="0" indent="0">
              <a:buNone/>
            </a:pPr>
            <a:r>
              <a:rPr lang="ja-JP" altLang="en-US" dirty="0" smtClean="0">
                <a:latin typeface="BIZ UDゴシック" panose="020B0400000000000000" pitchFamily="49" charset="-128"/>
                <a:ea typeface="BIZ UDゴシック" panose="020B0400000000000000" pitchFamily="49" charset="-128"/>
              </a:rPr>
              <a:t>・それぞれのブランドの</a:t>
            </a:r>
            <a:r>
              <a:rPr lang="en-US" altLang="ja-JP" dirty="0" smtClean="0">
                <a:latin typeface="BIZ UDゴシック" panose="020B0400000000000000" pitchFamily="49" charset="-128"/>
                <a:ea typeface="BIZ UDゴシック" panose="020B0400000000000000" pitchFamily="49" charset="-128"/>
              </a:rPr>
              <a:t>UI</a:t>
            </a:r>
            <a:r>
              <a:rPr lang="ja-JP" altLang="en-US" dirty="0" smtClean="0">
                <a:latin typeface="BIZ UDゴシック" panose="020B0400000000000000" pitchFamily="49" charset="-128"/>
                <a:ea typeface="BIZ UDゴシック" panose="020B0400000000000000" pitchFamily="49" charset="-128"/>
              </a:rPr>
              <a:t>設計を行いたい！</a:t>
            </a:r>
            <a:endParaRPr lang="en-US" altLang="ja-JP" dirty="0" smtClean="0">
              <a:latin typeface="BIZ UDゴシック" panose="020B0400000000000000" pitchFamily="49" charset="-128"/>
              <a:ea typeface="BIZ UDゴシック" panose="020B0400000000000000" pitchFamily="49" charset="-128"/>
            </a:endParaRPr>
          </a:p>
          <a:p>
            <a:pPr marL="0" indent="0">
              <a:buNone/>
            </a:pPr>
            <a:r>
              <a:rPr lang="ja-JP" altLang="en-US" dirty="0" smtClean="0">
                <a:latin typeface="BIZ UDゴシック" panose="020B0400000000000000" pitchFamily="49" charset="-128"/>
                <a:ea typeface="BIZ UDゴシック" panose="020B0400000000000000" pitchFamily="49" charset="-128"/>
              </a:rPr>
              <a:t>　→そのガイドラインを出している会社色が強くなってしまう</a:t>
            </a:r>
            <a:endParaRPr lang="en-US" altLang="ja-JP" dirty="0" smtClean="0">
              <a:latin typeface="BIZ UDゴシック" panose="020B0400000000000000" pitchFamily="49" charset="-128"/>
              <a:ea typeface="BIZ UDゴシック" panose="020B0400000000000000" pitchFamily="49" charset="-128"/>
            </a:endParaRPr>
          </a:p>
          <a:p>
            <a:pPr marL="0" indent="0">
              <a:buNone/>
            </a:pPr>
            <a:endParaRPr lang="en-US" altLang="ja-JP" dirty="0" smtClean="0">
              <a:latin typeface="BIZ UDゴシック" panose="020B0400000000000000" pitchFamily="49" charset="-128"/>
              <a:ea typeface="BIZ UDゴシック" panose="020B0400000000000000" pitchFamily="49" charset="-128"/>
            </a:endParaRPr>
          </a:p>
          <a:p>
            <a:pPr marL="0" indent="0">
              <a:buNone/>
            </a:pPr>
            <a:r>
              <a:rPr lang="ja-JP" altLang="en-US" sz="2400" dirty="0" smtClean="0">
                <a:latin typeface="BIZ UDゴシック" panose="020B0400000000000000" pitchFamily="49" charset="-128"/>
                <a:ea typeface="BIZ UDゴシック" panose="020B0400000000000000" pitchFamily="49" charset="-128"/>
              </a:rPr>
              <a:t>例）</a:t>
            </a:r>
            <a:r>
              <a:rPr lang="en-US" altLang="ja-JP" sz="2400" dirty="0" smtClean="0">
                <a:latin typeface="BIZ UDゴシック" panose="020B0400000000000000" pitchFamily="49" charset="-128"/>
                <a:ea typeface="BIZ UDゴシック" panose="020B0400000000000000" pitchFamily="49" charset="-128"/>
              </a:rPr>
              <a:t>Material Design</a:t>
            </a:r>
            <a:r>
              <a:rPr lang="ja-JP" altLang="en-US" sz="2400" dirty="0">
                <a:latin typeface="BIZ UDゴシック" panose="020B0400000000000000" pitchFamily="49" charset="-128"/>
                <a:ea typeface="BIZ UDゴシック" panose="020B0400000000000000" pitchFamily="49" charset="-128"/>
              </a:rPr>
              <a:t>用</a:t>
            </a:r>
            <a:r>
              <a:rPr lang="ja-JP" altLang="en-US" sz="2400" dirty="0" smtClean="0">
                <a:latin typeface="BIZ UDゴシック" panose="020B0400000000000000" pitchFamily="49" charset="-128"/>
                <a:ea typeface="BIZ UDゴシック" panose="020B0400000000000000" pitchFamily="49" charset="-128"/>
              </a:rPr>
              <a:t>いると、</a:t>
            </a:r>
            <a:endParaRPr lang="en-US" altLang="ja-JP" sz="2400" dirty="0" smtClean="0">
              <a:latin typeface="BIZ UDゴシック" panose="020B0400000000000000" pitchFamily="49" charset="-128"/>
              <a:ea typeface="BIZ UDゴシック" panose="020B0400000000000000" pitchFamily="49" charset="-128"/>
            </a:endParaRPr>
          </a:p>
          <a:p>
            <a:pPr marL="0" indent="0">
              <a:buNone/>
            </a:pPr>
            <a:r>
              <a:rPr lang="ja-JP" altLang="en-US" sz="2400" dirty="0">
                <a:latin typeface="BIZ UDゴシック" panose="020B0400000000000000" pitchFamily="49" charset="-128"/>
                <a:ea typeface="BIZ UDゴシック" panose="020B0400000000000000" pitchFamily="49" charset="-128"/>
              </a:rPr>
              <a:t>　</a:t>
            </a:r>
            <a:r>
              <a:rPr lang="ja-JP" altLang="en-US" sz="2400" dirty="0" smtClean="0">
                <a:latin typeface="BIZ UDゴシック" panose="020B0400000000000000" pitchFamily="49" charset="-128"/>
                <a:ea typeface="BIZ UDゴシック" panose="020B0400000000000000" pitchFamily="49" charset="-128"/>
              </a:rPr>
              <a:t>　</a:t>
            </a:r>
            <a:r>
              <a:rPr lang="en-US" altLang="ja-JP" sz="2400" dirty="0" smtClean="0">
                <a:latin typeface="BIZ UDゴシック" panose="020B0400000000000000" pitchFamily="49" charset="-128"/>
                <a:ea typeface="BIZ UDゴシック" panose="020B0400000000000000" pitchFamily="49" charset="-128"/>
              </a:rPr>
              <a:t>Google</a:t>
            </a:r>
            <a:r>
              <a:rPr lang="ja-JP" altLang="en-US" sz="2400" dirty="0" smtClean="0">
                <a:latin typeface="BIZ UDゴシック" panose="020B0400000000000000" pitchFamily="49" charset="-128"/>
                <a:ea typeface="BIZ UDゴシック" panose="020B0400000000000000" pitchFamily="49" charset="-128"/>
              </a:rPr>
              <a:t>の</a:t>
            </a:r>
            <a:r>
              <a:rPr lang="en-US" altLang="ja-JP" sz="2400" dirty="0" smtClean="0">
                <a:latin typeface="BIZ UDゴシック" panose="020B0400000000000000" pitchFamily="49" charset="-128"/>
                <a:ea typeface="BIZ UDゴシック" panose="020B0400000000000000" pitchFamily="49" charset="-128"/>
              </a:rPr>
              <a:t>OS</a:t>
            </a:r>
            <a:r>
              <a:rPr lang="ja-JP" altLang="en-US" sz="2400" dirty="0" smtClean="0">
                <a:latin typeface="BIZ UDゴシック" panose="020B0400000000000000" pitchFamily="49" charset="-128"/>
                <a:ea typeface="BIZ UDゴシック" panose="020B0400000000000000" pitchFamily="49" charset="-128"/>
              </a:rPr>
              <a:t>「</a:t>
            </a:r>
            <a:r>
              <a:rPr lang="en-US" altLang="ja-JP" sz="2400" dirty="0" smtClean="0">
                <a:latin typeface="BIZ UDゴシック" panose="020B0400000000000000" pitchFamily="49" charset="-128"/>
                <a:ea typeface="BIZ UDゴシック" panose="020B0400000000000000" pitchFamily="49" charset="-128"/>
              </a:rPr>
              <a:t>Android</a:t>
            </a:r>
            <a:r>
              <a:rPr lang="ja-JP" altLang="en-US" sz="2400" dirty="0" smtClean="0">
                <a:latin typeface="BIZ UDゴシック" panose="020B0400000000000000" pitchFamily="49" charset="-128"/>
                <a:ea typeface="BIZ UDゴシック" panose="020B0400000000000000" pitchFamily="49" charset="-128"/>
              </a:rPr>
              <a:t>」ら</a:t>
            </a:r>
            <a:r>
              <a:rPr lang="ja-JP" altLang="en-US" sz="2400" dirty="0" err="1" smtClean="0">
                <a:latin typeface="BIZ UDゴシック" panose="020B0400000000000000" pitchFamily="49" charset="-128"/>
                <a:ea typeface="BIZ UDゴシック" panose="020B0400000000000000" pitchFamily="49" charset="-128"/>
              </a:rPr>
              <a:t>しくなって</a:t>
            </a:r>
            <a:r>
              <a:rPr lang="ja-JP" altLang="en-US" sz="2400" dirty="0" smtClean="0">
                <a:latin typeface="BIZ UDゴシック" panose="020B0400000000000000" pitchFamily="49" charset="-128"/>
                <a:ea typeface="BIZ UDゴシック" panose="020B0400000000000000" pitchFamily="49" charset="-128"/>
              </a:rPr>
              <a:t>しまう</a:t>
            </a:r>
            <a:endParaRPr kumimoji="1" lang="ja-JP" altLang="en-US" sz="2400" dirty="0">
              <a:latin typeface="BIZ UDゴシック" panose="020B0400000000000000" pitchFamily="49" charset="-128"/>
              <a:ea typeface="BIZ UDゴシック" panose="020B0400000000000000" pitchFamily="49" charset="-128"/>
            </a:endParaRPr>
          </a:p>
        </p:txBody>
      </p:sp>
    </p:spTree>
    <p:extLst>
      <p:ext uri="{BB962C8B-B14F-4D97-AF65-F5344CB8AC3E}">
        <p14:creationId xmlns:p14="http://schemas.microsoft.com/office/powerpoint/2010/main" val="3688448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u="sng" dirty="0" smtClean="0"/>
              <a:t>ヤコブの</a:t>
            </a:r>
            <a:r>
              <a:rPr kumimoji="1" lang="en-US" altLang="ja-JP" u="sng" dirty="0" smtClean="0"/>
              <a:t>10</a:t>
            </a:r>
            <a:r>
              <a:rPr kumimoji="1" lang="ja-JP" altLang="en-US" u="sng" dirty="0" smtClean="0"/>
              <a:t>原則</a:t>
            </a:r>
            <a:endParaRPr kumimoji="1" lang="ja-JP" altLang="en-US" u="sng" dirty="0"/>
          </a:p>
        </p:txBody>
      </p:sp>
      <p:sp>
        <p:nvSpPr>
          <p:cNvPr id="3" name="コンテンツ プレースホルダー 2"/>
          <p:cNvSpPr>
            <a:spLocks noGrp="1"/>
          </p:cNvSpPr>
          <p:nvPr>
            <p:ph idx="1"/>
          </p:nvPr>
        </p:nvSpPr>
        <p:spPr/>
        <p:txBody>
          <a:bodyPr>
            <a:normAutofit fontScale="85000" lnSpcReduction="20000"/>
          </a:bodyPr>
          <a:lstStyle/>
          <a:p>
            <a:pPr marL="0" indent="0" fontAlgn="base">
              <a:buNone/>
            </a:pPr>
            <a:r>
              <a:rPr lang="en-US" altLang="ja-JP" dirty="0" smtClean="0"/>
              <a:t>1</a:t>
            </a:r>
            <a:r>
              <a:rPr lang="en-US" altLang="ja-JP" dirty="0"/>
              <a:t>: </a:t>
            </a:r>
            <a:r>
              <a:rPr lang="ja-JP" altLang="en-US" dirty="0"/>
              <a:t>システムの状態を可視化する </a:t>
            </a:r>
            <a:r>
              <a:rPr lang="en-US" altLang="ja-JP" dirty="0"/>
              <a:t>(Visibility of system status)</a:t>
            </a:r>
          </a:p>
          <a:p>
            <a:pPr marL="0" indent="0" fontAlgn="base">
              <a:buNone/>
            </a:pPr>
            <a:r>
              <a:rPr lang="en-US" altLang="ja-JP" dirty="0" smtClean="0"/>
              <a:t>2</a:t>
            </a:r>
            <a:r>
              <a:rPr lang="en-US" altLang="ja-JP" dirty="0"/>
              <a:t>: </a:t>
            </a:r>
            <a:r>
              <a:rPr lang="ja-JP" altLang="en-US" dirty="0"/>
              <a:t>実世界とシステムをマッチングさせる </a:t>
            </a:r>
            <a:r>
              <a:rPr lang="en-US" altLang="ja-JP" dirty="0"/>
              <a:t>(Match between system and the real world)</a:t>
            </a:r>
          </a:p>
          <a:p>
            <a:pPr marL="0" indent="0" fontAlgn="base">
              <a:buNone/>
            </a:pPr>
            <a:r>
              <a:rPr lang="en-US" altLang="ja-JP" dirty="0" smtClean="0"/>
              <a:t>3</a:t>
            </a:r>
            <a:r>
              <a:rPr lang="en-US" altLang="ja-JP" dirty="0"/>
              <a:t>: </a:t>
            </a:r>
            <a:r>
              <a:rPr lang="ja-JP" altLang="en-US" dirty="0"/>
              <a:t>ユーザに制御の主導権と自由を与える </a:t>
            </a:r>
            <a:r>
              <a:rPr lang="en-US" altLang="ja-JP" dirty="0"/>
              <a:t>(User control and freedom)</a:t>
            </a:r>
          </a:p>
          <a:p>
            <a:pPr marL="0" indent="0" fontAlgn="base">
              <a:buNone/>
            </a:pPr>
            <a:r>
              <a:rPr lang="en-US" altLang="ja-JP" dirty="0" smtClean="0"/>
              <a:t>4</a:t>
            </a:r>
            <a:r>
              <a:rPr lang="en-US" altLang="ja-JP" dirty="0"/>
              <a:t>: </a:t>
            </a:r>
            <a:r>
              <a:rPr lang="ja-JP" altLang="en-US" dirty="0"/>
              <a:t>一貫性と標準性を保持する </a:t>
            </a:r>
            <a:r>
              <a:rPr lang="en-US" altLang="ja-JP" dirty="0"/>
              <a:t>(Consistency and standards)</a:t>
            </a:r>
          </a:p>
          <a:p>
            <a:pPr marL="0" indent="0" fontAlgn="base">
              <a:buNone/>
            </a:pPr>
            <a:r>
              <a:rPr lang="en-US" altLang="ja-JP" dirty="0" smtClean="0"/>
              <a:t>5</a:t>
            </a:r>
            <a:r>
              <a:rPr lang="en-US" altLang="ja-JP" dirty="0"/>
              <a:t>: </a:t>
            </a:r>
            <a:r>
              <a:rPr lang="ja-JP" altLang="en-US" dirty="0"/>
              <a:t>エラーを起こさない </a:t>
            </a:r>
            <a:r>
              <a:rPr lang="en-US" altLang="ja-JP" dirty="0"/>
              <a:t>(Error prevention)</a:t>
            </a:r>
          </a:p>
          <a:p>
            <a:pPr marL="0" indent="0" fontAlgn="base">
              <a:buNone/>
            </a:pPr>
            <a:r>
              <a:rPr lang="en-US" altLang="ja-JP" dirty="0" smtClean="0"/>
              <a:t>6</a:t>
            </a:r>
            <a:r>
              <a:rPr lang="en-US" altLang="ja-JP" dirty="0"/>
              <a:t>: </a:t>
            </a:r>
            <a:r>
              <a:rPr lang="ja-JP" altLang="en-US" dirty="0"/>
              <a:t>覚えなくても理解できるデザインにする </a:t>
            </a:r>
            <a:r>
              <a:rPr lang="en-US" altLang="ja-JP" dirty="0"/>
              <a:t>(Recognition rather than recall)</a:t>
            </a:r>
          </a:p>
          <a:p>
            <a:pPr marL="0" indent="0" fontAlgn="base">
              <a:buNone/>
            </a:pPr>
            <a:r>
              <a:rPr lang="en-US" altLang="ja-JP" dirty="0" smtClean="0"/>
              <a:t>7</a:t>
            </a:r>
            <a:r>
              <a:rPr lang="en-US" altLang="ja-JP" dirty="0"/>
              <a:t>: </a:t>
            </a:r>
            <a:r>
              <a:rPr lang="ja-JP" altLang="en-US" dirty="0"/>
              <a:t>柔軟性と効率性をもたせる </a:t>
            </a:r>
            <a:r>
              <a:rPr lang="en-US" altLang="ja-JP" dirty="0"/>
              <a:t>(Flexibility and efficiency of use)</a:t>
            </a:r>
          </a:p>
          <a:p>
            <a:pPr marL="0" indent="0" fontAlgn="base">
              <a:buNone/>
            </a:pPr>
            <a:r>
              <a:rPr lang="en-US" altLang="ja-JP" dirty="0" smtClean="0"/>
              <a:t>8</a:t>
            </a:r>
            <a:r>
              <a:rPr lang="en-US" altLang="ja-JP" dirty="0"/>
              <a:t>: </a:t>
            </a:r>
            <a:r>
              <a:rPr lang="ja-JP" altLang="en-US" dirty="0"/>
              <a:t>最小限で無駄のないデザインにする </a:t>
            </a:r>
            <a:r>
              <a:rPr lang="en-US" altLang="ja-JP" dirty="0"/>
              <a:t>(Aesthetic and minimalist design)</a:t>
            </a:r>
          </a:p>
          <a:p>
            <a:pPr marL="0" indent="0" fontAlgn="base">
              <a:buNone/>
            </a:pPr>
            <a:r>
              <a:rPr lang="en-US" altLang="ja-JP" dirty="0" smtClean="0"/>
              <a:t>9</a:t>
            </a:r>
            <a:r>
              <a:rPr lang="en-US" altLang="ja-JP" dirty="0"/>
              <a:t>: </a:t>
            </a:r>
            <a:r>
              <a:rPr lang="ja-JP" altLang="en-US" dirty="0"/>
              <a:t>ユーザ自身で認識、診断、回復ができるようにする </a:t>
            </a:r>
            <a:r>
              <a:rPr lang="en-US" altLang="ja-JP" dirty="0"/>
              <a:t>(Help users recognize, diagnose, and recover from errors)</a:t>
            </a:r>
          </a:p>
          <a:p>
            <a:pPr marL="0" indent="0" fontAlgn="base">
              <a:buNone/>
            </a:pPr>
            <a:r>
              <a:rPr lang="en-US" altLang="ja-JP" dirty="0" smtClean="0"/>
              <a:t>10</a:t>
            </a:r>
            <a:r>
              <a:rPr lang="en-US" altLang="ja-JP" dirty="0"/>
              <a:t>: </a:t>
            </a:r>
            <a:r>
              <a:rPr lang="ja-JP" altLang="en-US" dirty="0"/>
              <a:t>ヘルプとマニュアルを用意する </a:t>
            </a:r>
            <a:r>
              <a:rPr lang="en-US" altLang="ja-JP" dirty="0"/>
              <a:t>(Help and documentation)</a:t>
            </a:r>
          </a:p>
          <a:p>
            <a:endParaRPr kumimoji="1" lang="ja-JP" altLang="en-US" dirty="0"/>
          </a:p>
        </p:txBody>
      </p:sp>
    </p:spTree>
    <p:extLst>
      <p:ext uri="{BB962C8B-B14F-4D97-AF65-F5344CB8AC3E}">
        <p14:creationId xmlns:p14="http://schemas.microsoft.com/office/powerpoint/2010/main" val="3070698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u="sng" dirty="0" smtClean="0">
                <a:latin typeface="HG丸ｺﾞｼｯｸM-PRO" panose="020F0600000000000000" pitchFamily="50" charset="-128"/>
                <a:ea typeface="HG丸ｺﾞｼｯｸM-PRO" panose="020F0600000000000000" pitchFamily="50" charset="-128"/>
              </a:rPr>
              <a:t>なぜ</a:t>
            </a:r>
            <a:r>
              <a:rPr kumimoji="1" lang="en-US" altLang="ja-JP" u="sng" dirty="0" smtClean="0">
                <a:latin typeface="HG丸ｺﾞｼｯｸM-PRO" panose="020F0600000000000000" pitchFamily="50" charset="-128"/>
                <a:ea typeface="HG丸ｺﾞｼｯｸM-PRO" panose="020F0600000000000000" pitchFamily="50" charset="-128"/>
              </a:rPr>
              <a:t>Material Design</a:t>
            </a:r>
            <a:r>
              <a:rPr kumimoji="1" lang="ja-JP" altLang="en-US" u="sng" dirty="0" smtClean="0">
                <a:latin typeface="HG丸ｺﾞｼｯｸM-PRO" panose="020F0600000000000000" pitchFamily="50" charset="-128"/>
                <a:ea typeface="HG丸ｺﾞｼｯｸM-PRO" panose="020F0600000000000000" pitchFamily="50" charset="-128"/>
              </a:rPr>
              <a:t>を選んだのか？</a:t>
            </a:r>
            <a:endParaRPr kumimoji="1" lang="ja-JP" altLang="en-US" u="sng"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p:cNvSpPr>
            <a:spLocks noGrp="1"/>
          </p:cNvSpPr>
          <p:nvPr>
            <p:ph idx="1"/>
          </p:nvPr>
        </p:nvSpPr>
        <p:spPr/>
        <p:txBody>
          <a:bodyPr/>
          <a:lstStyle/>
          <a:p>
            <a:r>
              <a:rPr lang="ja-JP" altLang="en-US" dirty="0"/>
              <a:t>様々</a:t>
            </a:r>
            <a:r>
              <a:rPr lang="ja-JP" altLang="en-US" dirty="0" smtClean="0"/>
              <a:t>な</a:t>
            </a:r>
            <a:r>
              <a:rPr lang="en-US" altLang="ja-JP" dirty="0" err="1" smtClean="0"/>
              <a:t>GuideLines</a:t>
            </a:r>
            <a:r>
              <a:rPr lang="ja-JP" altLang="en-US" dirty="0" smtClean="0"/>
              <a:t>を比較したうえで、</a:t>
            </a:r>
            <a:endParaRPr lang="en-US" altLang="ja-JP" dirty="0" smtClean="0"/>
          </a:p>
          <a:p>
            <a:pPr marL="0" indent="0">
              <a:buNone/>
            </a:pPr>
            <a:r>
              <a:rPr lang="ja-JP" altLang="en-US" dirty="0" smtClean="0"/>
              <a:t>   </a:t>
            </a:r>
            <a:r>
              <a:rPr lang="en-US" altLang="ja-JP" dirty="0" smtClean="0"/>
              <a:t>UI</a:t>
            </a:r>
            <a:r>
              <a:rPr lang="ja-JP" altLang="en-US" dirty="0" smtClean="0"/>
              <a:t>デザインにおける要素の動き、画面上の色、余白、文言など</a:t>
            </a:r>
            <a:endParaRPr lang="en-US" altLang="ja-JP" dirty="0" smtClean="0"/>
          </a:p>
          <a:p>
            <a:pPr marL="0" indent="0">
              <a:buNone/>
            </a:pPr>
            <a:r>
              <a:rPr lang="ja-JP" altLang="en-US" dirty="0"/>
              <a:t> </a:t>
            </a:r>
            <a:r>
              <a:rPr lang="ja-JP" altLang="en-US" dirty="0" smtClean="0"/>
              <a:t>  のガイドラインがかなり細かく設定されている。</a:t>
            </a:r>
            <a:endParaRPr lang="en-US" altLang="ja-JP" dirty="0" smtClean="0"/>
          </a:p>
          <a:p>
            <a:endParaRPr kumimoji="1" lang="en-US" altLang="ja-JP" dirty="0"/>
          </a:p>
          <a:p>
            <a:pPr marL="0" indent="0">
              <a:buNone/>
            </a:pPr>
            <a:r>
              <a:rPr lang="ja-JP" altLang="en-US" dirty="0" smtClean="0"/>
              <a:t>→ 理論的にデザインを組み立てることを可能としている</a:t>
            </a:r>
            <a:endParaRPr lang="en-US" altLang="ja-JP" dirty="0" smtClean="0"/>
          </a:p>
          <a:p>
            <a:pPr marL="0" indent="0">
              <a:buNone/>
            </a:pPr>
            <a:r>
              <a:rPr kumimoji="1" lang="ja-JP" altLang="en-US" dirty="0"/>
              <a:t>　</a:t>
            </a:r>
            <a:r>
              <a:rPr kumimoji="1" lang="ja-JP" altLang="en-US" dirty="0" smtClean="0"/>
              <a:t>（卒業研究向き）</a:t>
            </a:r>
            <a:endParaRPr kumimoji="1" lang="ja-JP" altLang="en-US" dirty="0"/>
          </a:p>
        </p:txBody>
      </p:sp>
    </p:spTree>
    <p:extLst>
      <p:ext uri="{BB962C8B-B14F-4D97-AF65-F5344CB8AC3E}">
        <p14:creationId xmlns:p14="http://schemas.microsoft.com/office/powerpoint/2010/main" val="649915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u="sng" dirty="0" smtClean="0">
                <a:latin typeface="HG丸ｺﾞｼｯｸM-PRO" panose="020F0600000000000000" pitchFamily="50" charset="-128"/>
                <a:ea typeface="HG丸ｺﾞｼｯｸM-PRO" panose="020F0600000000000000" pitchFamily="50" charset="-128"/>
              </a:rPr>
              <a:t>Material Design</a:t>
            </a:r>
            <a:r>
              <a:rPr kumimoji="1" lang="ja-JP" altLang="en-US" u="sng" dirty="0" smtClean="0">
                <a:latin typeface="HG丸ｺﾞｼｯｸM-PRO" panose="020F0600000000000000" pitchFamily="50" charset="-128"/>
                <a:ea typeface="HG丸ｺﾞｼｯｸM-PRO" panose="020F0600000000000000" pitchFamily="50" charset="-128"/>
              </a:rPr>
              <a:t>　</a:t>
            </a:r>
            <a:r>
              <a:rPr kumimoji="1" lang="en-US" altLang="ja-JP" u="sng" dirty="0" smtClean="0">
                <a:latin typeface="HG丸ｺﾞｼｯｸM-PRO" panose="020F0600000000000000" pitchFamily="50" charset="-128"/>
                <a:ea typeface="HG丸ｺﾞｼｯｸM-PRO" panose="020F0600000000000000" pitchFamily="50" charset="-128"/>
              </a:rPr>
              <a:t>9</a:t>
            </a:r>
            <a:r>
              <a:rPr kumimoji="1" lang="ja-JP" altLang="en-US" u="sng" dirty="0" err="1" smtClean="0">
                <a:latin typeface="HG丸ｺﾞｼｯｸM-PRO" panose="020F0600000000000000" pitchFamily="50" charset="-128"/>
                <a:ea typeface="HG丸ｺﾞｼｯｸM-PRO" panose="020F0600000000000000" pitchFamily="50" charset="-128"/>
              </a:rPr>
              <a:t>つの</a:t>
            </a:r>
            <a:r>
              <a:rPr kumimoji="1" lang="ja-JP" altLang="en-US" u="sng" dirty="0" smtClean="0">
                <a:latin typeface="HG丸ｺﾞｼｯｸM-PRO" panose="020F0600000000000000" pitchFamily="50" charset="-128"/>
                <a:ea typeface="HG丸ｺﾞｼｯｸM-PRO" panose="020F0600000000000000" pitchFamily="50" charset="-128"/>
              </a:rPr>
              <a:t>項目</a:t>
            </a:r>
            <a:endParaRPr kumimoji="1" lang="ja-JP" altLang="en-US" u="sng"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p:cNvSpPr>
            <a:spLocks noGrp="1"/>
          </p:cNvSpPr>
          <p:nvPr>
            <p:ph idx="1"/>
          </p:nvPr>
        </p:nvSpPr>
        <p:spPr>
          <a:xfrm>
            <a:off x="838200" y="1825624"/>
            <a:ext cx="10515600" cy="5032375"/>
          </a:xfrm>
        </p:spPr>
        <p:txBody>
          <a:bodyPr>
            <a:normAutofit lnSpcReduction="10000"/>
          </a:bodyPr>
          <a:lstStyle/>
          <a:p>
            <a:pPr marL="0" indent="0">
              <a:buNone/>
            </a:pPr>
            <a:r>
              <a:rPr kumimoji="1" lang="ja-JP" altLang="en-US" b="1" dirty="0" smtClean="0"/>
              <a:t>３つの原則</a:t>
            </a:r>
            <a:endParaRPr kumimoji="1" lang="en-US" altLang="ja-JP" b="1" dirty="0" smtClean="0"/>
          </a:p>
          <a:p>
            <a:r>
              <a:rPr lang="en-US" altLang="ja-JP" sz="2200" b="1" dirty="0"/>
              <a:t>Material is the metaphor - Material </a:t>
            </a:r>
            <a:r>
              <a:rPr lang="ja-JP" altLang="en-US" sz="2200" b="1" dirty="0"/>
              <a:t>はメタファである</a:t>
            </a:r>
          </a:p>
          <a:p>
            <a:r>
              <a:rPr lang="en-US" altLang="ja-JP" sz="2200" b="1" dirty="0"/>
              <a:t>Bold, graphic, intentional - </a:t>
            </a:r>
            <a:r>
              <a:rPr lang="ja-JP" altLang="en-US" sz="2200" b="1" dirty="0"/>
              <a:t>大胆に、生き生きと、意図的に</a:t>
            </a:r>
          </a:p>
          <a:p>
            <a:r>
              <a:rPr lang="en-US" altLang="ja-JP" sz="2200" b="1" dirty="0"/>
              <a:t>Motion provides meaning - </a:t>
            </a:r>
            <a:r>
              <a:rPr lang="ja-JP" altLang="en-US" sz="2200" b="1" dirty="0"/>
              <a:t>モーションは意味を提供</a:t>
            </a:r>
            <a:r>
              <a:rPr lang="ja-JP" altLang="en-US" sz="2200" b="1" dirty="0" smtClean="0"/>
              <a:t>する</a:t>
            </a:r>
            <a:endParaRPr lang="en-US" altLang="ja-JP" sz="2200" b="1" dirty="0" smtClean="0"/>
          </a:p>
          <a:p>
            <a:endParaRPr lang="ja-JP" altLang="en-US" b="1" dirty="0"/>
          </a:p>
          <a:p>
            <a:pPr marL="0" indent="0">
              <a:buNone/>
            </a:pPr>
            <a:r>
              <a:rPr kumimoji="1" lang="ja-JP" altLang="en-US" b="1" dirty="0" smtClean="0"/>
              <a:t>ガイドライン</a:t>
            </a:r>
            <a:endParaRPr kumimoji="1" lang="en-US" altLang="ja-JP" b="1" dirty="0" smtClean="0"/>
          </a:p>
          <a:p>
            <a:r>
              <a:rPr lang="ja-JP" altLang="en-US" sz="2200" b="1" dirty="0" smtClean="0"/>
              <a:t>アニメーション</a:t>
            </a:r>
            <a:endParaRPr lang="en-US" altLang="ja-JP" sz="2200" dirty="0"/>
          </a:p>
          <a:p>
            <a:r>
              <a:rPr lang="ja-JP" altLang="en-US" sz="2200" b="1" dirty="0"/>
              <a:t>スタイル</a:t>
            </a:r>
          </a:p>
          <a:p>
            <a:r>
              <a:rPr lang="ja-JP" altLang="en-US" sz="2200" b="1" dirty="0"/>
              <a:t>レイアウト</a:t>
            </a:r>
          </a:p>
          <a:p>
            <a:r>
              <a:rPr lang="ja-JP" altLang="en-US" sz="2200" b="1" dirty="0"/>
              <a:t>コンポーネント</a:t>
            </a:r>
          </a:p>
          <a:p>
            <a:r>
              <a:rPr lang="ja-JP" altLang="en-US" sz="2200" b="1" dirty="0"/>
              <a:t>パターン</a:t>
            </a:r>
          </a:p>
          <a:p>
            <a:r>
              <a:rPr lang="ja-JP" altLang="en-US" sz="2200" b="1" dirty="0"/>
              <a:t>ユーザビリティ</a:t>
            </a:r>
          </a:p>
          <a:p>
            <a:endParaRPr lang="ja-JP" altLang="en-US" b="1" dirty="0"/>
          </a:p>
        </p:txBody>
      </p:sp>
      <p:sp>
        <p:nvSpPr>
          <p:cNvPr id="4" name="正方形/長方形 3"/>
          <p:cNvSpPr/>
          <p:nvPr/>
        </p:nvSpPr>
        <p:spPr>
          <a:xfrm>
            <a:off x="4448983" y="6003862"/>
            <a:ext cx="7743017" cy="646331"/>
          </a:xfrm>
          <a:prstGeom prst="rect">
            <a:avLst/>
          </a:prstGeom>
        </p:spPr>
        <p:txBody>
          <a:bodyPr wrap="none">
            <a:spAutoFit/>
          </a:bodyPr>
          <a:lstStyle/>
          <a:p>
            <a:r>
              <a:rPr lang="ja-JP" altLang="en-US" dirty="0"/>
              <a:t>引用</a:t>
            </a:r>
            <a:r>
              <a:rPr lang="ja-JP" altLang="en-US" dirty="0" smtClean="0"/>
              <a:t>：</a:t>
            </a:r>
            <a:r>
              <a:rPr lang="en-US" altLang="ja-JP" dirty="0"/>
              <a:t>Google </a:t>
            </a:r>
            <a:r>
              <a:rPr lang="ja-JP" altLang="en-US" dirty="0"/>
              <a:t>の新しいデザインガイドライン「</a:t>
            </a:r>
            <a:r>
              <a:rPr lang="en-US" altLang="ja-JP" dirty="0"/>
              <a:t>Material Design</a:t>
            </a:r>
            <a:r>
              <a:rPr lang="ja-JP" altLang="en-US" dirty="0"/>
              <a:t>」</a:t>
            </a:r>
            <a:r>
              <a:rPr lang="ja-JP" altLang="en-US" dirty="0" smtClean="0"/>
              <a:t>諏訪悠</a:t>
            </a:r>
            <a:r>
              <a:rPr lang="ja-JP" altLang="en-US" dirty="0"/>
              <a:t>紀</a:t>
            </a:r>
            <a:endParaRPr lang="en-US" altLang="ja-JP" dirty="0" smtClean="0"/>
          </a:p>
          <a:p>
            <a:r>
              <a:rPr lang="en-US" altLang="ja-JP" dirty="0" smtClean="0"/>
              <a:t>〔</a:t>
            </a:r>
            <a:r>
              <a:rPr lang="ja-JP" altLang="en-US" dirty="0" smtClean="0"/>
              <a:t>https</a:t>
            </a:r>
            <a:r>
              <a:rPr lang="ja-JP" altLang="en-US" dirty="0"/>
              <a:t>://dev.classmethod.jp/articles/google-material-design</a:t>
            </a:r>
            <a:r>
              <a:rPr lang="ja-JP" altLang="en-US" dirty="0" smtClean="0"/>
              <a:t>/</a:t>
            </a:r>
            <a:r>
              <a:rPr lang="en-US" altLang="ja-JP" dirty="0" smtClean="0"/>
              <a:t>〕</a:t>
            </a:r>
            <a:endParaRPr lang="ja-JP" altLang="en-US" dirty="0"/>
          </a:p>
        </p:txBody>
      </p:sp>
    </p:spTree>
    <p:extLst>
      <p:ext uri="{BB962C8B-B14F-4D97-AF65-F5344CB8AC3E}">
        <p14:creationId xmlns:p14="http://schemas.microsoft.com/office/powerpoint/2010/main" val="2227760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チーム紹介</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メンバー紹介</a:t>
            </a:r>
            <a:endParaRPr kumimoji="1" lang="en-US" altLang="ja-JP" dirty="0" smtClean="0"/>
          </a:p>
          <a:p>
            <a:pPr marL="0" indent="0">
              <a:buNone/>
            </a:pPr>
            <a:r>
              <a:rPr lang="ja-JP" altLang="en-US" dirty="0" smtClean="0"/>
              <a:t>・樫本　角倉　村井　山本</a:t>
            </a:r>
            <a:endParaRPr lang="en-US" altLang="ja-JP" dirty="0" smtClean="0"/>
          </a:p>
        </p:txBody>
      </p:sp>
    </p:spTree>
    <p:extLst>
      <p:ext uri="{BB962C8B-B14F-4D97-AF65-F5344CB8AC3E}">
        <p14:creationId xmlns:p14="http://schemas.microsoft.com/office/powerpoint/2010/main" val="30743295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u="sng" dirty="0" smtClean="0"/>
              <a:t>ガイドライン比較</a:t>
            </a:r>
            <a:endParaRPr kumimoji="1" lang="ja-JP" altLang="en-US" u="sng" dirty="0"/>
          </a:p>
        </p:txBody>
      </p:sp>
      <p:sp>
        <p:nvSpPr>
          <p:cNvPr id="5" name="テキスト プレースホルダー 4"/>
          <p:cNvSpPr>
            <a:spLocks noGrp="1"/>
          </p:cNvSpPr>
          <p:nvPr>
            <p:ph type="body" idx="1"/>
          </p:nvPr>
        </p:nvSpPr>
        <p:spPr/>
        <p:txBody>
          <a:bodyPr/>
          <a:lstStyle/>
          <a:p>
            <a:r>
              <a:rPr kumimoji="1" lang="en-US" altLang="ja-JP" dirty="0" smtClean="0"/>
              <a:t>Google</a:t>
            </a:r>
            <a:endParaRPr kumimoji="1" lang="ja-JP" altLang="en-US" dirty="0"/>
          </a:p>
        </p:txBody>
      </p:sp>
      <p:sp>
        <p:nvSpPr>
          <p:cNvPr id="6" name="コンテンツ プレースホルダー 5"/>
          <p:cNvSpPr>
            <a:spLocks noGrp="1"/>
          </p:cNvSpPr>
          <p:nvPr>
            <p:ph sz="half" idx="2"/>
          </p:nvPr>
        </p:nvSpPr>
        <p:spPr/>
        <p:txBody>
          <a:bodyPr/>
          <a:lstStyle/>
          <a:p>
            <a:r>
              <a:rPr kumimoji="1" lang="en-US" altLang="ja-JP" dirty="0" smtClean="0"/>
              <a:t>1</a:t>
            </a:r>
            <a:r>
              <a:rPr kumimoji="1" lang="ja-JP" altLang="en-US" dirty="0" smtClean="0"/>
              <a:t>枚の紙のようなパーツ「</a:t>
            </a:r>
            <a:r>
              <a:rPr kumimoji="1" lang="en-US" altLang="ja-JP" dirty="0" smtClean="0"/>
              <a:t>surface</a:t>
            </a:r>
            <a:r>
              <a:rPr kumimoji="1" lang="ja-JP" altLang="en-US" dirty="0" smtClean="0"/>
              <a:t>」という概念の元、動きや影のつけ方が紹介されている。</a:t>
            </a:r>
            <a:endParaRPr kumimoji="1" lang="ja-JP" altLang="en-US" dirty="0"/>
          </a:p>
        </p:txBody>
      </p:sp>
      <p:sp>
        <p:nvSpPr>
          <p:cNvPr id="7" name="テキスト プレースホルダー 6"/>
          <p:cNvSpPr>
            <a:spLocks noGrp="1"/>
          </p:cNvSpPr>
          <p:nvPr>
            <p:ph type="body" sz="quarter" idx="3"/>
          </p:nvPr>
        </p:nvSpPr>
        <p:spPr/>
        <p:txBody>
          <a:bodyPr/>
          <a:lstStyle/>
          <a:p>
            <a:r>
              <a:rPr kumimoji="1" lang="en-US" altLang="ja-JP" dirty="0" smtClean="0"/>
              <a:t>Apple</a:t>
            </a:r>
            <a:endParaRPr kumimoji="1" lang="ja-JP" altLang="en-US" dirty="0"/>
          </a:p>
        </p:txBody>
      </p:sp>
      <p:sp>
        <p:nvSpPr>
          <p:cNvPr id="8" name="コンテンツ プレースホルダー 7"/>
          <p:cNvSpPr>
            <a:spLocks noGrp="1"/>
          </p:cNvSpPr>
          <p:nvPr>
            <p:ph sz="quarter" idx="4"/>
          </p:nvPr>
        </p:nvSpPr>
        <p:spPr/>
        <p:txBody>
          <a:bodyPr/>
          <a:lstStyle/>
          <a:p>
            <a:r>
              <a:rPr kumimoji="1" lang="ja-JP" altLang="en-US" dirty="0" smtClean="0"/>
              <a:t>フラットデザインの元となる「装飾は最低限に」「コンテンツの理解を第一に」という概念のもと、展開されている。</a:t>
            </a:r>
            <a:endParaRPr kumimoji="1" lang="ja-JP" altLang="en-US" dirty="0"/>
          </a:p>
        </p:txBody>
      </p:sp>
      <p:sp>
        <p:nvSpPr>
          <p:cNvPr id="10" name="正方形/長方形 9"/>
          <p:cNvSpPr/>
          <p:nvPr/>
        </p:nvSpPr>
        <p:spPr>
          <a:xfrm>
            <a:off x="3890704" y="5866497"/>
            <a:ext cx="8468985" cy="646331"/>
          </a:xfrm>
          <a:prstGeom prst="rect">
            <a:avLst/>
          </a:prstGeom>
        </p:spPr>
        <p:txBody>
          <a:bodyPr wrap="none">
            <a:spAutoFit/>
          </a:bodyPr>
          <a:lstStyle/>
          <a:p>
            <a:r>
              <a:rPr lang="ja-JP" altLang="en-US" dirty="0"/>
              <a:t>出典：独学で</a:t>
            </a:r>
            <a:r>
              <a:rPr lang="en-US" altLang="ja-JP" dirty="0"/>
              <a:t>UI</a:t>
            </a:r>
            <a:r>
              <a:rPr lang="ja-JP" altLang="en-US" dirty="0"/>
              <a:t>デザインはじめた方へ。デザインガイドラインについて語ろう</a:t>
            </a:r>
            <a:r>
              <a:rPr lang="ja-JP" altLang="en-US" dirty="0" smtClean="0"/>
              <a:t>！</a:t>
            </a:r>
            <a:endParaRPr lang="en-US" altLang="ja-JP" dirty="0" smtClean="0"/>
          </a:p>
          <a:p>
            <a:r>
              <a:rPr lang="en-US" altLang="ja-JP" dirty="0" smtClean="0"/>
              <a:t>〔</a:t>
            </a:r>
            <a:r>
              <a:rPr lang="ja-JP" altLang="en-US" dirty="0" smtClean="0"/>
              <a:t>https</a:t>
            </a:r>
            <a:r>
              <a:rPr lang="ja-JP" altLang="en-US" dirty="0"/>
              <a:t>://note.com/n_m_y_y/n/</a:t>
            </a:r>
            <a:r>
              <a:rPr lang="ja-JP" altLang="en-US" dirty="0" smtClean="0"/>
              <a:t>n2fc3a5c57a89</a:t>
            </a:r>
            <a:r>
              <a:rPr lang="en-US" altLang="ja-JP" dirty="0" smtClean="0"/>
              <a:t>〕</a:t>
            </a:r>
            <a:endParaRPr lang="ja-JP" altLang="en-US" dirty="0"/>
          </a:p>
        </p:txBody>
      </p:sp>
    </p:spTree>
    <p:extLst>
      <p:ext uri="{BB962C8B-B14F-4D97-AF65-F5344CB8AC3E}">
        <p14:creationId xmlns:p14="http://schemas.microsoft.com/office/powerpoint/2010/main" val="1949330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画像1を拡大表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1" y="0"/>
            <a:ext cx="109728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184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画像2を拡大表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430" y="0"/>
            <a:ext cx="109727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945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ja-JP" altLang="en-US" dirty="0"/>
              <a:t>序論 </a:t>
            </a:r>
            <a:r>
              <a:rPr lang="en-US" altLang="ja-JP" dirty="0" smtClean="0"/>
              <a:t>–Introduction-</a:t>
            </a:r>
            <a:endParaRPr kumimoji="1" lang="ja-JP" altLang="en-US" dirty="0"/>
          </a:p>
        </p:txBody>
      </p:sp>
      <p:sp>
        <p:nvSpPr>
          <p:cNvPr id="5" name="サブタイトル 4"/>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967809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61546"/>
          </a:xfrm>
        </p:spPr>
        <p:txBody>
          <a:bodyPr/>
          <a:lstStyle/>
          <a:p>
            <a:r>
              <a:rPr lang="ja-JP" altLang="en-US" dirty="0">
                <a:latin typeface="HG丸ｺﾞｼｯｸM-PRO" panose="020F0600000000000000" pitchFamily="50" charset="-128"/>
                <a:ea typeface="HG丸ｺﾞｼｯｸM-PRO" panose="020F0600000000000000" pitchFamily="50" charset="-128"/>
              </a:rPr>
              <a:t>研究概要</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p:cNvSpPr>
            <a:spLocks noGrp="1"/>
          </p:cNvSpPr>
          <p:nvPr>
            <p:ph idx="1"/>
          </p:nvPr>
        </p:nvSpPr>
        <p:spPr>
          <a:xfrm>
            <a:off x="838200" y="1564368"/>
            <a:ext cx="10515600" cy="4787446"/>
          </a:xfrm>
        </p:spPr>
        <p:txBody>
          <a:bodyPr>
            <a:normAutofit/>
          </a:bodyPr>
          <a:lstStyle/>
          <a:p>
            <a:pPr>
              <a:buFont typeface="Wingdings" panose="05000000000000000000" pitchFamily="2" charset="2"/>
              <a:buChar char="l"/>
            </a:pPr>
            <a:r>
              <a:rPr kumimoji="1" lang="ja-JP" altLang="en-US" dirty="0" smtClean="0">
                <a:latin typeface="HG丸ｺﾞｼｯｸM-PRO" panose="020F0600000000000000" pitchFamily="50" charset="-128"/>
                <a:ea typeface="HG丸ｺﾞｼｯｸM-PRO" panose="020F0600000000000000" pitchFamily="50" charset="-128"/>
              </a:rPr>
              <a:t>見にくく、使いづらいポータルサイト</a:t>
            </a:r>
            <a:endParaRPr kumimoji="1" lang="en-US" altLang="ja-JP" dirty="0" smtClean="0">
              <a:latin typeface="HG丸ｺﾞｼｯｸM-PRO" panose="020F0600000000000000" pitchFamily="50" charset="-128"/>
              <a:ea typeface="HG丸ｺﾞｼｯｸM-PRO" panose="020F0600000000000000" pitchFamily="50" charset="-128"/>
            </a:endParaRPr>
          </a:p>
          <a:p>
            <a:pPr marL="0" indent="0">
              <a:buNone/>
            </a:pPr>
            <a:r>
              <a:rPr lang="en-US" altLang="ja-JP" sz="2000" dirty="0" smtClean="0"/>
              <a:t>	10</a:t>
            </a:r>
            <a:r>
              <a:rPr lang="ja-JP" altLang="en-US" sz="2000" dirty="0" smtClean="0"/>
              <a:t>年以上前のデザイン。</a:t>
            </a:r>
            <a:endParaRPr lang="en-US" altLang="ja-JP" sz="2000" dirty="0"/>
          </a:p>
          <a:p>
            <a:pPr marL="0" indent="0">
              <a:buNone/>
            </a:pPr>
            <a:r>
              <a:rPr lang="en-US" altLang="ja-JP" sz="2000" dirty="0" smtClean="0"/>
              <a:t>	</a:t>
            </a:r>
            <a:r>
              <a:rPr lang="ja-JP" altLang="en-US" sz="2000" dirty="0" smtClean="0"/>
              <a:t>年々、スマホ・タブレットの使用率が上昇。</a:t>
            </a:r>
            <a:endParaRPr lang="en-US" altLang="ja-JP" sz="2000" dirty="0" smtClean="0"/>
          </a:p>
          <a:p>
            <a:pPr marL="0" indent="0">
              <a:buNone/>
            </a:pPr>
            <a:endParaRPr kumimoji="1" lang="en-US" altLang="ja-JP" sz="2000" dirty="0" smtClean="0"/>
          </a:p>
          <a:p>
            <a:pPr>
              <a:buFont typeface="Wingdings" panose="05000000000000000000" pitchFamily="2" charset="2"/>
              <a:buChar char="l"/>
            </a:pPr>
            <a:r>
              <a:rPr lang="ja-JP" altLang="en-US" dirty="0" smtClean="0">
                <a:latin typeface="HG丸ｺﾞｼｯｸM-PRO" panose="020F0600000000000000" pitchFamily="50" charset="-128"/>
                <a:ea typeface="HG丸ｺﾞｼｯｸM-PRO" panose="020F0600000000000000" pitchFamily="50" charset="-128"/>
              </a:rPr>
              <a:t>チーム内で聞き取り調査</a:t>
            </a:r>
            <a:endParaRPr kumimoji="1" lang="en-US" altLang="ja-JP" dirty="0" smtClean="0">
              <a:latin typeface="HG丸ｺﾞｼｯｸM-PRO" panose="020F0600000000000000" pitchFamily="50" charset="-128"/>
              <a:ea typeface="HG丸ｺﾞｼｯｸM-PRO" panose="020F0600000000000000" pitchFamily="50" charset="-128"/>
            </a:endParaRPr>
          </a:p>
          <a:p>
            <a:pPr marL="0" indent="0">
              <a:buNone/>
            </a:pPr>
            <a:r>
              <a:rPr kumimoji="1" lang="en-US" altLang="ja-JP" sz="2000" dirty="0" smtClean="0"/>
              <a:t>	</a:t>
            </a:r>
            <a:r>
              <a:rPr kumimoji="1" lang="ja-JP" altLang="en-US" sz="2000" dirty="0" smtClean="0"/>
              <a:t>どのような問題があるのか。</a:t>
            </a:r>
            <a:endParaRPr kumimoji="1" lang="en-US" altLang="ja-JP" sz="2000" dirty="0" smtClean="0"/>
          </a:p>
          <a:p>
            <a:pPr marL="0" indent="0">
              <a:buNone/>
            </a:pPr>
            <a:r>
              <a:rPr lang="en-US" altLang="ja-JP" sz="2000" dirty="0" smtClean="0"/>
              <a:t>	</a:t>
            </a:r>
            <a:r>
              <a:rPr lang="ja-JP" altLang="en-US" sz="2000" dirty="0" smtClean="0"/>
              <a:t>どのような改善すべきか。</a:t>
            </a:r>
            <a:endParaRPr lang="en-US" altLang="ja-JP" sz="2000" dirty="0" smtClean="0"/>
          </a:p>
          <a:p>
            <a:pPr marL="0" indent="0">
              <a:buNone/>
            </a:pPr>
            <a:endParaRPr lang="en-US" altLang="ja-JP" sz="2000" dirty="0"/>
          </a:p>
          <a:p>
            <a:pPr>
              <a:buFont typeface="Wingdings" panose="05000000000000000000" pitchFamily="2" charset="2"/>
              <a:buChar char="l"/>
            </a:pPr>
            <a:r>
              <a:rPr kumimoji="1" lang="ja-JP" altLang="en-US" dirty="0" smtClean="0">
                <a:latin typeface="HG丸ｺﾞｼｯｸM-PRO" panose="020F0600000000000000" pitchFamily="50" charset="-128"/>
                <a:ea typeface="HG丸ｺﾞｼｯｸM-PRO" panose="020F0600000000000000" pitchFamily="50" charset="-128"/>
              </a:rPr>
              <a:t>こんな</a:t>
            </a:r>
            <a:r>
              <a:rPr kumimoji="1" lang="en-US" altLang="ja-JP" dirty="0" smtClean="0">
                <a:latin typeface="HG丸ｺﾞｼｯｸM-PRO" panose="020F0600000000000000" pitchFamily="50" charset="-128"/>
                <a:ea typeface="HG丸ｺﾞｼｯｸM-PRO" panose="020F0600000000000000" pitchFamily="50" charset="-128"/>
              </a:rPr>
              <a:t>UI</a:t>
            </a:r>
            <a:r>
              <a:rPr kumimoji="1" lang="ja-JP" altLang="en-US" dirty="0" err="1" smtClean="0">
                <a:latin typeface="HG丸ｺﾞｼｯｸM-PRO" panose="020F0600000000000000" pitchFamily="50" charset="-128"/>
                <a:ea typeface="HG丸ｺﾞｼｯｸM-PRO" panose="020F0600000000000000" pitchFamily="50" charset="-128"/>
              </a:rPr>
              <a:t>のほうが</a:t>
            </a:r>
            <a:r>
              <a:rPr kumimoji="1" lang="ja-JP" altLang="en-US" dirty="0" smtClean="0">
                <a:latin typeface="HG丸ｺﾞｼｯｸM-PRO" panose="020F0600000000000000" pitchFamily="50" charset="-128"/>
                <a:ea typeface="HG丸ｺﾞｼｯｸM-PRO" panose="020F0600000000000000" pitchFamily="50" charset="-128"/>
              </a:rPr>
              <a:t>見やすく、使いやすいのでは？</a:t>
            </a:r>
            <a:endParaRPr kumimoji="1" lang="en-US" altLang="ja-JP" dirty="0" smtClean="0">
              <a:latin typeface="HG丸ｺﾞｼｯｸM-PRO" panose="020F0600000000000000" pitchFamily="50" charset="-128"/>
              <a:ea typeface="HG丸ｺﾞｼｯｸM-PRO" panose="020F0600000000000000" pitchFamily="50" charset="-128"/>
            </a:endParaRPr>
          </a:p>
          <a:p>
            <a:pPr marL="0" indent="0">
              <a:buNone/>
            </a:pPr>
            <a:r>
              <a:rPr lang="en-US" altLang="ja-JP" sz="2000" dirty="0" smtClean="0"/>
              <a:t>	UI</a:t>
            </a:r>
            <a:r>
              <a:rPr lang="ja-JP" altLang="en-US" sz="2000" dirty="0"/>
              <a:t>設計を行い、改善案を提案</a:t>
            </a:r>
            <a:r>
              <a:rPr lang="ja-JP" altLang="en-US" sz="2000" dirty="0" smtClean="0"/>
              <a:t>。</a:t>
            </a:r>
            <a:r>
              <a:rPr kumimoji="1" lang="en-US" altLang="ja-JP" sz="2000" dirty="0" smtClean="0"/>
              <a:t>	</a:t>
            </a:r>
          </a:p>
          <a:p>
            <a:pPr marL="0" indent="0">
              <a:buNone/>
            </a:pPr>
            <a:r>
              <a:rPr kumimoji="1" lang="en-US" altLang="ja-JP" sz="2000" dirty="0" smtClean="0"/>
              <a:t>	</a:t>
            </a:r>
            <a:r>
              <a:rPr kumimoji="1" lang="ja-JP" altLang="en-US" sz="2000" dirty="0" smtClean="0"/>
              <a:t>こうすればユーザにとって良いのでは？</a:t>
            </a:r>
            <a:endParaRPr kumimoji="1" lang="en-US" altLang="ja-JP" sz="2000" dirty="0" smtClean="0"/>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030" name="Picture 6" descr="いろいろな表情のスーツを着た人のイラスト（男性） | かわいいフリー素材集 いらすとや"/>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35605" y="1564367"/>
            <a:ext cx="1718195" cy="2334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02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600200"/>
            <a:ext cx="10515600" cy="5257799"/>
          </a:xfrm>
        </p:spPr>
        <p:txBody>
          <a:bodyPr>
            <a:normAutofit/>
          </a:bodyPr>
          <a:lstStyle/>
          <a:p>
            <a:r>
              <a:rPr lang="en-US" altLang="ja-JP" dirty="0" smtClean="0">
                <a:latin typeface="HG丸ｺﾞｼｯｸM-PRO" panose="020F0600000000000000" pitchFamily="50" charset="-128"/>
                <a:ea typeface="HG丸ｺﾞｼｯｸM-PRO" panose="020F0600000000000000" pitchFamily="50" charset="-128"/>
              </a:rPr>
              <a:t>UI</a:t>
            </a:r>
            <a:r>
              <a:rPr lang="ja-JP" altLang="en-US" dirty="0" smtClean="0">
                <a:latin typeface="HG丸ｺﾞｼｯｸM-PRO" panose="020F0600000000000000" pitchFamily="50" charset="-128"/>
                <a:ea typeface="HG丸ｺﾞｼｯｸM-PRO" panose="020F0600000000000000" pitchFamily="50" charset="-128"/>
              </a:rPr>
              <a:t>デザインの複数の改善案を提案し、どのパターンがユーザビリティの観点で見やすい・使いやすいのかを検証</a:t>
            </a:r>
            <a:endParaRPr lang="en-US" altLang="ja-JP" dirty="0" smtClean="0">
              <a:latin typeface="HG丸ｺﾞｼｯｸM-PRO" panose="020F0600000000000000" pitchFamily="50" charset="-128"/>
              <a:ea typeface="HG丸ｺﾞｼｯｸM-PRO" panose="020F0600000000000000" pitchFamily="50" charset="-128"/>
            </a:endParaRPr>
          </a:p>
          <a:p>
            <a:endParaRPr lang="en-US" altLang="ja-JP" dirty="0" smtClean="0"/>
          </a:p>
          <a:p>
            <a:endParaRPr lang="en-US" altLang="ja-JP" dirty="0" smtClean="0"/>
          </a:p>
          <a:p>
            <a:pPr marL="0" indent="0">
              <a:buNone/>
            </a:pPr>
            <a:r>
              <a:rPr lang="ja-JP" altLang="en-US" b="1" dirty="0" smtClean="0">
                <a:latin typeface="BIZ UDPゴシック" panose="020B0400000000000000" pitchFamily="50" charset="-128"/>
                <a:ea typeface="BIZ UDPゴシック" panose="020B0400000000000000" pitchFamily="50" charset="-128"/>
              </a:rPr>
              <a:t>プロセス</a:t>
            </a:r>
            <a:endParaRPr lang="en-US" altLang="ja-JP" b="1" dirty="0" smtClean="0">
              <a:latin typeface="BIZ UDPゴシック" panose="020B0400000000000000" pitchFamily="50" charset="-128"/>
              <a:ea typeface="BIZ UDPゴシック" panose="020B0400000000000000" pitchFamily="50" charset="-128"/>
            </a:endParaRPr>
          </a:p>
          <a:p>
            <a:pPr marL="0" indent="0">
              <a:buNone/>
            </a:pPr>
            <a:r>
              <a:rPr lang="ja-JP" altLang="en-US" sz="2000" b="1" dirty="0" smtClean="0"/>
              <a:t>　</a:t>
            </a:r>
            <a:r>
              <a:rPr lang="ja-JP" altLang="en-US" sz="2000" dirty="0" smtClean="0"/>
              <a:t>現代のデザインのガイドラインについての調査、現在のポータルサイトのデザインの</a:t>
            </a:r>
            <a:endParaRPr lang="en-US" altLang="ja-JP" sz="2000" dirty="0" smtClean="0"/>
          </a:p>
          <a:p>
            <a:pPr marL="0" indent="0">
              <a:buNone/>
            </a:pPr>
            <a:r>
              <a:rPr lang="ja-JP" altLang="en-US" sz="2000" dirty="0" smtClean="0"/>
              <a:t>問題の調査の順に調べ、改善案をアプローチする。</a:t>
            </a:r>
            <a:endParaRPr lang="en-US" altLang="ja-JP" sz="2000" dirty="0" smtClean="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latin typeface="HG丸ｺﾞｼｯｸM-PRO" panose="020F0600000000000000" pitchFamily="50" charset="-128"/>
                <a:ea typeface="HG丸ｺﾞｼｯｸM-PRO" panose="020F0600000000000000" pitchFamily="50" charset="-128"/>
              </a:rPr>
              <a:t>研究目的</a:t>
            </a:r>
            <a:endParaRPr lang="ja-JP" altLang="en-US" dirty="0">
              <a:latin typeface="HG丸ｺﾞｼｯｸM-PRO" panose="020F0600000000000000" pitchFamily="50" charset="-128"/>
              <a:ea typeface="HG丸ｺﾞｼｯｸM-PRO" panose="020F0600000000000000" pitchFamily="50" charset="-128"/>
            </a:endParaRP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下矢印 1"/>
          <p:cNvSpPr/>
          <p:nvPr/>
        </p:nvSpPr>
        <p:spPr>
          <a:xfrm>
            <a:off x="4630189" y="2784764"/>
            <a:ext cx="1778924" cy="656705"/>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83245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600200"/>
            <a:ext cx="10515600" cy="5257799"/>
          </a:xfrm>
        </p:spPr>
        <p:txBody>
          <a:bodyPr>
            <a:normAutofit/>
          </a:bodyPr>
          <a:lstStyle/>
          <a:p>
            <a:r>
              <a:rPr lang="en-US" altLang="ja-JP" sz="3200" dirty="0" smtClean="0"/>
              <a:t>Google</a:t>
            </a:r>
            <a:r>
              <a:rPr lang="ja-JP" altLang="en-US" sz="3200" dirty="0" smtClean="0"/>
              <a:t>社・</a:t>
            </a:r>
            <a:r>
              <a:rPr lang="en-US" altLang="ja-JP" sz="3200" dirty="0" smtClean="0"/>
              <a:t>Apple</a:t>
            </a:r>
            <a:r>
              <a:rPr lang="ja-JP" altLang="en-US" sz="3200" dirty="0" smtClean="0"/>
              <a:t>社・</a:t>
            </a:r>
            <a:r>
              <a:rPr lang="en-US" altLang="ja-JP" sz="3200" dirty="0" smtClean="0"/>
              <a:t>Microsoft</a:t>
            </a:r>
            <a:r>
              <a:rPr lang="ja-JP" altLang="en-US" sz="3200" dirty="0" smtClean="0"/>
              <a:t>社のガイドラインを調べ、</a:t>
            </a:r>
            <a:endParaRPr lang="en-US" altLang="ja-JP" sz="3200" dirty="0" smtClean="0"/>
          </a:p>
          <a:p>
            <a:pPr marL="0" indent="0">
              <a:buNone/>
            </a:pPr>
            <a:r>
              <a:rPr lang="ja-JP" altLang="en-US" sz="3200" dirty="0" smtClean="0"/>
              <a:t>  </a:t>
            </a:r>
            <a:r>
              <a:rPr lang="ja-JP" altLang="en-US" sz="3200" dirty="0"/>
              <a:t>本</a:t>
            </a:r>
            <a:r>
              <a:rPr lang="ja-JP" altLang="en-US" sz="3200" dirty="0" smtClean="0"/>
              <a:t>研究に適しているのが、</a:t>
            </a:r>
            <a:endParaRPr lang="en-US" altLang="ja-JP" sz="3200" dirty="0" smtClean="0"/>
          </a:p>
          <a:p>
            <a:pPr marL="0" indent="0">
              <a:buNone/>
            </a:pPr>
            <a:r>
              <a:rPr lang="en-US" altLang="ja-JP" sz="3200" dirty="0"/>
              <a:t> </a:t>
            </a:r>
            <a:r>
              <a:rPr lang="en-US" altLang="ja-JP" sz="3200" dirty="0" smtClean="0"/>
              <a:t> Google</a:t>
            </a:r>
            <a:r>
              <a:rPr lang="ja-JP" altLang="en-US" sz="3200" dirty="0" smtClean="0"/>
              <a:t>社の「</a:t>
            </a:r>
            <a:r>
              <a:rPr lang="en-US" altLang="ja-JP" sz="3200" u="sng" dirty="0" smtClean="0"/>
              <a:t>Material Design </a:t>
            </a:r>
            <a:r>
              <a:rPr lang="en-US" altLang="ja-JP" sz="3200" u="sng" dirty="0" err="1" smtClean="0"/>
              <a:t>GuideLines</a:t>
            </a:r>
            <a:r>
              <a:rPr lang="ja-JP" altLang="en-US" sz="3200" dirty="0" smtClean="0"/>
              <a:t>」と判断した。</a:t>
            </a:r>
            <a:endParaRPr lang="en-US" altLang="ja-JP" sz="3200" dirty="0" smtClean="0"/>
          </a:p>
          <a:p>
            <a:pPr marL="0" indent="0">
              <a:buNone/>
            </a:pPr>
            <a:endParaRPr lang="en-US" altLang="ja-JP" dirty="0" smtClean="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latin typeface="HG丸ｺﾞｼｯｸM-PRO" panose="020F0600000000000000" pitchFamily="50" charset="-128"/>
                <a:ea typeface="HG丸ｺﾞｼｯｸM-PRO" panose="020F0600000000000000" pitchFamily="50" charset="-128"/>
              </a:rPr>
              <a:t>事前</a:t>
            </a:r>
            <a:r>
              <a:rPr lang="ja-JP" altLang="en-US" dirty="0">
                <a:latin typeface="HG丸ｺﾞｼｯｸM-PRO" panose="020F0600000000000000" pitchFamily="50" charset="-128"/>
                <a:ea typeface="HG丸ｺﾞｼｯｸM-PRO" panose="020F0600000000000000" pitchFamily="50" charset="-128"/>
              </a:rPr>
              <a:t>調査</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026" name="Picture 2" descr="Material dark th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4585791"/>
            <a:ext cx="3800302" cy="1800143"/>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2563" y="4589574"/>
            <a:ext cx="3726873" cy="1679034"/>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3618" y="4099934"/>
            <a:ext cx="2286000" cy="2286000"/>
          </a:xfrm>
          <a:prstGeom prst="rect">
            <a:avLst/>
          </a:prstGeom>
        </p:spPr>
      </p:pic>
    </p:spTree>
    <p:extLst>
      <p:ext uri="{BB962C8B-B14F-4D97-AF65-F5344CB8AC3E}">
        <p14:creationId xmlns:p14="http://schemas.microsoft.com/office/powerpoint/2010/main" val="25546731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600200"/>
            <a:ext cx="10515600" cy="5257799"/>
          </a:xfrm>
        </p:spPr>
        <p:txBody>
          <a:bodyPr>
            <a:normAutofit/>
          </a:bodyPr>
          <a:lstStyle/>
          <a:p>
            <a:r>
              <a:rPr lang="ja-JP" altLang="en-US" b="1" dirty="0" smtClean="0">
                <a:latin typeface="HG丸ｺﾞｼｯｸM-PRO" panose="020F0600000000000000" pitchFamily="50" charset="-128"/>
                <a:ea typeface="HG丸ｺﾞｼｯｸM-PRO" panose="020F0600000000000000" pitchFamily="50" charset="-128"/>
              </a:rPr>
              <a:t>デザイン評価</a:t>
            </a:r>
            <a:endParaRPr lang="en-US" altLang="ja-JP" b="1" dirty="0" smtClean="0">
              <a:latin typeface="HG丸ｺﾞｼｯｸM-PRO" panose="020F0600000000000000" pitchFamily="50" charset="-128"/>
              <a:ea typeface="HG丸ｺﾞｼｯｸM-PRO" panose="020F0600000000000000" pitchFamily="50" charset="-128"/>
            </a:endParaRPr>
          </a:p>
          <a:p>
            <a:pPr marL="0" indent="0">
              <a:buNone/>
            </a:pPr>
            <a:r>
              <a:rPr lang="ja-JP" altLang="en-US" sz="2000" dirty="0" smtClean="0"/>
              <a:t>　　</a:t>
            </a:r>
            <a:r>
              <a:rPr lang="ja-JP" altLang="ja-JP" sz="2000" dirty="0" smtClean="0"/>
              <a:t>定性的</a:t>
            </a:r>
            <a:r>
              <a:rPr lang="ja-JP" altLang="ja-JP" sz="2000" dirty="0"/>
              <a:t>ユーザビリティにおけるインタビューとヤコブ・ニールセンの</a:t>
            </a:r>
            <a:r>
              <a:rPr lang="en-US" altLang="ja-JP" sz="2000" dirty="0"/>
              <a:t>10</a:t>
            </a:r>
            <a:r>
              <a:rPr lang="ja-JP" altLang="ja-JP" sz="2000" dirty="0"/>
              <a:t>原則を</a:t>
            </a:r>
            <a:r>
              <a:rPr lang="ja-JP" altLang="ja-JP" sz="2000" dirty="0" smtClean="0"/>
              <a:t>用いた</a:t>
            </a:r>
            <a:endParaRPr lang="en-US" altLang="ja-JP" sz="2000" dirty="0" smtClean="0"/>
          </a:p>
          <a:p>
            <a:pPr marL="0" indent="0">
              <a:buNone/>
            </a:pPr>
            <a:r>
              <a:rPr lang="ja-JP" altLang="en-US" sz="2000" dirty="0"/>
              <a:t>　</a:t>
            </a:r>
            <a:r>
              <a:rPr lang="ja-JP" altLang="en-US" sz="2000" dirty="0" smtClean="0"/>
              <a:t>　</a:t>
            </a:r>
            <a:r>
              <a:rPr lang="ja-JP" altLang="ja-JP" sz="2000" dirty="0" smtClean="0"/>
              <a:t>本学</a:t>
            </a:r>
            <a:r>
              <a:rPr lang="ja-JP" altLang="ja-JP" sz="2000" dirty="0"/>
              <a:t>ポータルサイトの</a:t>
            </a:r>
            <a:r>
              <a:rPr lang="ja-JP" altLang="ja-JP" sz="2000" dirty="0" smtClean="0"/>
              <a:t>批評</a:t>
            </a:r>
            <a:r>
              <a:rPr lang="ja-JP" altLang="en-US" sz="2000" dirty="0"/>
              <a:t>。</a:t>
            </a:r>
            <a:endParaRPr lang="en-US" altLang="ja-JP" sz="2000" dirty="0" smtClean="0"/>
          </a:p>
          <a:p>
            <a:endParaRPr lang="en-US" altLang="ja-JP" dirty="0" smtClean="0"/>
          </a:p>
          <a:p>
            <a:r>
              <a:rPr lang="ja-JP" altLang="ja-JP" b="1" dirty="0">
                <a:latin typeface="HG丸ｺﾞｼｯｸM-PRO" panose="020F0600000000000000" pitchFamily="50" charset="-128"/>
                <a:ea typeface="HG丸ｺﾞｼｯｸM-PRO" panose="020F0600000000000000" pitchFamily="50" charset="-128"/>
              </a:rPr>
              <a:t>改善案における</a:t>
            </a:r>
            <a:r>
              <a:rPr lang="ja-JP" altLang="ja-JP" b="1" dirty="0" smtClean="0">
                <a:latin typeface="HG丸ｺﾞｼｯｸM-PRO" panose="020F0600000000000000" pitchFamily="50" charset="-128"/>
                <a:ea typeface="HG丸ｺﾞｼｯｸM-PRO" panose="020F0600000000000000" pitchFamily="50" charset="-128"/>
              </a:rPr>
              <a:t>定量</a:t>
            </a:r>
            <a:r>
              <a:rPr lang="ja-JP" altLang="en-US" b="1" dirty="0" smtClean="0">
                <a:latin typeface="HG丸ｺﾞｼｯｸM-PRO" panose="020F0600000000000000" pitchFamily="50" charset="-128"/>
                <a:ea typeface="HG丸ｺﾞｼｯｸM-PRO" panose="020F0600000000000000" pitchFamily="50" charset="-128"/>
              </a:rPr>
              <a:t>評価</a:t>
            </a:r>
            <a:endParaRPr lang="en-US" altLang="ja-JP" b="1" dirty="0" smtClean="0">
              <a:latin typeface="HG丸ｺﾞｼｯｸM-PRO" panose="020F0600000000000000" pitchFamily="50" charset="-128"/>
              <a:ea typeface="HG丸ｺﾞｼｯｸM-PRO" panose="020F0600000000000000" pitchFamily="50" charset="-128"/>
            </a:endParaRPr>
          </a:p>
          <a:p>
            <a:pPr marL="0" indent="0">
              <a:buNone/>
            </a:pPr>
            <a:r>
              <a:rPr lang="ja-JP" altLang="en-US" sz="2000" dirty="0" smtClean="0"/>
              <a:t>　　</a:t>
            </a:r>
            <a:r>
              <a:rPr lang="en-US" altLang="ja-JP" sz="2000" dirty="0" smtClean="0"/>
              <a:t>Material Design</a:t>
            </a:r>
            <a:r>
              <a:rPr lang="ja-JP" altLang="en-US" sz="2000" dirty="0" smtClean="0"/>
              <a:t>と東京工芸大学</a:t>
            </a:r>
            <a:r>
              <a:rPr lang="en-US" altLang="ja-JP" sz="2000" dirty="0" smtClean="0"/>
              <a:t>HP</a:t>
            </a:r>
            <a:r>
              <a:rPr lang="ja-JP" altLang="en-US" sz="2000" dirty="0" smtClean="0"/>
              <a:t>を用いた改善案を作成したのち、正科生</a:t>
            </a:r>
            <a:r>
              <a:rPr lang="en-US" altLang="ja-JP" sz="2000" dirty="0" smtClean="0"/>
              <a:t>B</a:t>
            </a:r>
            <a:r>
              <a:rPr lang="ja-JP" altLang="en-US" sz="2000" dirty="0" smtClean="0"/>
              <a:t>の方々に協</a:t>
            </a:r>
            <a:endParaRPr lang="en-US" altLang="ja-JP" sz="2000" dirty="0" smtClean="0"/>
          </a:p>
          <a:p>
            <a:pPr marL="0" indent="0">
              <a:buNone/>
            </a:pPr>
            <a:r>
              <a:rPr lang="ja-JP" altLang="en-US" sz="2000" dirty="0" smtClean="0"/>
              <a:t>　　力いただき、アンケートを採り今後の展望などを考える。</a:t>
            </a:r>
            <a:endParaRPr lang="en-US" altLang="ja-JP" sz="2000" dirty="0" smtClean="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latin typeface="HG丸ｺﾞｼｯｸM-PRO" panose="020F0600000000000000" pitchFamily="50" charset="-128"/>
                <a:ea typeface="HG丸ｺﾞｼｯｸM-PRO" panose="020F0600000000000000" pitchFamily="50" charset="-128"/>
              </a:rPr>
              <a:t>研究</a:t>
            </a:r>
            <a:r>
              <a:rPr lang="ja-JP" altLang="en-US" dirty="0">
                <a:latin typeface="HG丸ｺﾞｼｯｸM-PRO" panose="020F0600000000000000" pitchFamily="50" charset="-128"/>
                <a:ea typeface="HG丸ｺﾞｼｯｸM-PRO" panose="020F0600000000000000" pitchFamily="50" charset="-128"/>
              </a:rPr>
              <a:t>方法</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799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567543"/>
            <a:ext cx="10515600" cy="5290456"/>
          </a:xfrm>
        </p:spPr>
        <p:txBody>
          <a:bodyPr>
            <a:normAutofit/>
          </a:bodyPr>
          <a:lstStyle/>
          <a:p>
            <a:r>
              <a:rPr lang="ja-JP" altLang="ja-JP" dirty="0" smtClean="0">
                <a:latin typeface="HG丸ｺﾞｼｯｸM-PRO" panose="020F0600000000000000" pitchFamily="50" charset="-128"/>
                <a:ea typeface="HG丸ｺﾞｼｯｸM-PRO" panose="020F0600000000000000" pitchFamily="50" charset="-128"/>
              </a:rPr>
              <a:t>現在</a:t>
            </a:r>
            <a:r>
              <a:rPr lang="ja-JP" altLang="ja-JP" dirty="0">
                <a:latin typeface="HG丸ｺﾞｼｯｸM-PRO" panose="020F0600000000000000" pitchFamily="50" charset="-128"/>
                <a:ea typeface="HG丸ｺﾞｼｯｸM-PRO" panose="020F0600000000000000" pitchFamily="50" charset="-128"/>
              </a:rPr>
              <a:t>使われている</a:t>
            </a:r>
            <a:r>
              <a:rPr lang="ja-JP" altLang="ja-JP" dirty="0" smtClean="0">
                <a:latin typeface="HG丸ｺﾞｼｯｸM-PRO" panose="020F0600000000000000" pitchFamily="50" charset="-128"/>
                <a:ea typeface="HG丸ｺﾞｼｯｸM-PRO" panose="020F0600000000000000" pitchFamily="50" charset="-128"/>
              </a:rPr>
              <a:t>ポータルサイト</a:t>
            </a:r>
            <a:r>
              <a:rPr lang="ja-JP" altLang="en-US" dirty="0" smtClean="0">
                <a:latin typeface="HG丸ｺﾞｼｯｸM-PRO" panose="020F0600000000000000" pitchFamily="50" charset="-128"/>
                <a:ea typeface="HG丸ｺﾞｼｯｸM-PRO" panose="020F0600000000000000" pitchFamily="50" charset="-128"/>
              </a:rPr>
              <a:t>のデザイン</a:t>
            </a:r>
            <a:r>
              <a:rPr lang="ja-JP" altLang="ja-JP" dirty="0" smtClean="0">
                <a:latin typeface="HG丸ｺﾞｼｯｸM-PRO" panose="020F0600000000000000" pitchFamily="50" charset="-128"/>
                <a:ea typeface="HG丸ｺﾞｼｯｸM-PRO" panose="020F0600000000000000" pitchFamily="50" charset="-128"/>
              </a:rPr>
              <a:t>より、</a:t>
            </a:r>
            <a:endParaRPr lang="en-US" altLang="ja-JP" dirty="0" smtClean="0">
              <a:latin typeface="HG丸ｺﾞｼｯｸM-PRO" panose="020F0600000000000000" pitchFamily="50" charset="-128"/>
              <a:ea typeface="HG丸ｺﾞｼｯｸM-PRO" panose="020F0600000000000000" pitchFamily="50" charset="-128"/>
            </a:endParaRPr>
          </a:p>
          <a:p>
            <a:pPr marL="0" indent="0">
              <a:buNone/>
            </a:pPr>
            <a:r>
              <a:rPr lang="ja-JP" altLang="en-US" dirty="0" smtClean="0">
                <a:latin typeface="HG丸ｺﾞｼｯｸM-PRO" panose="020F0600000000000000" pitchFamily="50" charset="-128"/>
                <a:ea typeface="HG丸ｺﾞｼｯｸM-PRO" panose="020F0600000000000000" pitchFamily="50" charset="-128"/>
              </a:rPr>
              <a:t>  </a:t>
            </a:r>
            <a:r>
              <a:rPr lang="ja-JP" altLang="ja-JP" dirty="0" smtClean="0">
                <a:latin typeface="HG丸ｺﾞｼｯｸM-PRO" panose="020F0600000000000000" pitchFamily="50" charset="-128"/>
                <a:ea typeface="HG丸ｺﾞｼｯｸM-PRO" panose="020F0600000000000000" pitchFamily="50" charset="-128"/>
              </a:rPr>
              <a:t>ガイドライン</a:t>
            </a:r>
            <a:r>
              <a:rPr lang="ja-JP" altLang="ja-JP" dirty="0">
                <a:latin typeface="HG丸ｺﾞｼｯｸM-PRO" panose="020F0600000000000000" pitchFamily="50" charset="-128"/>
                <a:ea typeface="HG丸ｺﾞｼｯｸM-PRO" panose="020F0600000000000000" pitchFamily="50" charset="-128"/>
              </a:rPr>
              <a:t>に沿って</a:t>
            </a:r>
            <a:r>
              <a:rPr lang="en-US" altLang="ja-JP" dirty="0">
                <a:latin typeface="HG丸ｺﾞｼｯｸM-PRO" panose="020F0600000000000000" pitchFamily="50" charset="-128"/>
                <a:ea typeface="HG丸ｺﾞｼｯｸM-PRO" panose="020F0600000000000000" pitchFamily="50" charset="-128"/>
              </a:rPr>
              <a:t>UI</a:t>
            </a:r>
            <a:r>
              <a:rPr lang="ja-JP" altLang="ja-JP" dirty="0">
                <a:latin typeface="HG丸ｺﾞｼｯｸM-PRO" panose="020F0600000000000000" pitchFamily="50" charset="-128"/>
                <a:ea typeface="HG丸ｺﾞｼｯｸM-PRO" panose="020F0600000000000000" pitchFamily="50" charset="-128"/>
              </a:rPr>
              <a:t>設計</a:t>
            </a:r>
            <a:r>
              <a:rPr lang="ja-JP" altLang="ja-JP" dirty="0" smtClean="0">
                <a:latin typeface="HG丸ｺﾞｼｯｸM-PRO" panose="020F0600000000000000" pitchFamily="50" charset="-128"/>
                <a:ea typeface="HG丸ｺﾞｼｯｸM-PRO" panose="020F0600000000000000" pitchFamily="50" charset="-128"/>
              </a:rPr>
              <a:t>された</a:t>
            </a:r>
            <a:r>
              <a:rPr lang="ja-JP" altLang="en-US" dirty="0" smtClean="0">
                <a:latin typeface="HG丸ｺﾞｼｯｸM-PRO" panose="020F0600000000000000" pitchFamily="50" charset="-128"/>
                <a:ea typeface="HG丸ｺﾞｼｯｸM-PRO" panose="020F0600000000000000" pitchFamily="50" charset="-128"/>
              </a:rPr>
              <a:t>デザイン</a:t>
            </a:r>
            <a:r>
              <a:rPr lang="ja-JP" altLang="ja-JP" dirty="0" smtClean="0">
                <a:latin typeface="HG丸ｺﾞｼｯｸM-PRO" panose="020F0600000000000000" pitchFamily="50" charset="-128"/>
                <a:ea typeface="HG丸ｺﾞｼｯｸM-PRO" panose="020F0600000000000000" pitchFamily="50" charset="-128"/>
              </a:rPr>
              <a:t>の</a:t>
            </a:r>
            <a:r>
              <a:rPr lang="ja-JP" altLang="ja-JP" dirty="0">
                <a:latin typeface="HG丸ｺﾞｼｯｸM-PRO" panose="020F0600000000000000" pitchFamily="50" charset="-128"/>
                <a:ea typeface="HG丸ｺﾞｼｯｸM-PRO" panose="020F0600000000000000" pitchFamily="50" charset="-128"/>
              </a:rPr>
              <a:t>ほうが視覚的</a:t>
            </a:r>
            <a:r>
              <a:rPr lang="ja-JP" altLang="ja-JP" dirty="0" smtClean="0">
                <a:latin typeface="HG丸ｺﾞｼｯｸM-PRO" panose="020F0600000000000000" pitchFamily="50" charset="-128"/>
                <a:ea typeface="HG丸ｺﾞｼｯｸM-PRO" panose="020F0600000000000000" pitchFamily="50" charset="-128"/>
              </a:rPr>
              <a:t>に</a:t>
            </a:r>
            <a:endParaRPr lang="en-US" altLang="ja-JP" dirty="0" smtClean="0">
              <a:latin typeface="HG丸ｺﾞｼｯｸM-PRO" panose="020F0600000000000000" pitchFamily="50" charset="-128"/>
              <a:ea typeface="HG丸ｺﾞｼｯｸM-PRO" panose="020F0600000000000000" pitchFamily="50" charset="-128"/>
            </a:endParaRPr>
          </a:p>
          <a:p>
            <a:pPr marL="0" indent="0">
              <a:buNone/>
            </a:pPr>
            <a:r>
              <a:rPr lang="en-US" altLang="ja-JP" dirty="0">
                <a:latin typeface="HG丸ｺﾞｼｯｸM-PRO" panose="020F0600000000000000" pitchFamily="50" charset="-128"/>
                <a:ea typeface="HG丸ｺﾞｼｯｸM-PRO" panose="020F0600000000000000" pitchFamily="50" charset="-128"/>
              </a:rPr>
              <a:t> </a:t>
            </a:r>
            <a:r>
              <a:rPr lang="en-US" altLang="ja-JP" dirty="0" smtClean="0">
                <a:latin typeface="HG丸ｺﾞｼｯｸM-PRO" panose="020F0600000000000000" pitchFamily="50" charset="-128"/>
                <a:ea typeface="HG丸ｺﾞｼｯｸM-PRO" panose="020F0600000000000000" pitchFamily="50" charset="-128"/>
              </a:rPr>
              <a:t> </a:t>
            </a:r>
            <a:r>
              <a:rPr lang="ja-JP" altLang="ja-JP" dirty="0" smtClean="0">
                <a:latin typeface="HG丸ｺﾞｼｯｸM-PRO" panose="020F0600000000000000" pitchFamily="50" charset="-128"/>
                <a:ea typeface="HG丸ｺﾞｼｯｸM-PRO" panose="020F0600000000000000" pitchFamily="50" charset="-128"/>
              </a:rPr>
              <a:t>見やすく</a:t>
            </a:r>
            <a:r>
              <a:rPr lang="ja-JP" altLang="ja-JP" dirty="0">
                <a:latin typeface="HG丸ｺﾞｼｯｸM-PRO" panose="020F0600000000000000" pitchFamily="50" charset="-128"/>
                <a:ea typeface="HG丸ｺﾞｼｯｸM-PRO" panose="020F0600000000000000" pitchFamily="50" charset="-128"/>
              </a:rPr>
              <a:t>、利用</a:t>
            </a:r>
            <a:r>
              <a:rPr lang="ja-JP" altLang="ja-JP" dirty="0" smtClean="0">
                <a:latin typeface="HG丸ｺﾞｼｯｸM-PRO" panose="020F0600000000000000" pitchFamily="50" charset="-128"/>
                <a:ea typeface="HG丸ｺﾞｼｯｸM-PRO" panose="020F0600000000000000" pitchFamily="50" charset="-128"/>
              </a:rPr>
              <a:t>しやすい</a:t>
            </a:r>
            <a:r>
              <a:rPr lang="ja-JP" altLang="en-US" dirty="0" smtClean="0">
                <a:latin typeface="HG丸ｺﾞｼｯｸM-PRO" panose="020F0600000000000000" pitchFamily="50" charset="-128"/>
                <a:ea typeface="HG丸ｺﾞｼｯｸM-PRO" panose="020F0600000000000000" pitchFamily="50" charset="-128"/>
              </a:rPr>
              <a:t>となるのでは？</a:t>
            </a:r>
            <a:endParaRPr lang="en-US" altLang="ja-JP" dirty="0" smtClean="0">
              <a:latin typeface="HG丸ｺﾞｼｯｸM-PRO" panose="020F0600000000000000" pitchFamily="50" charset="-128"/>
              <a:ea typeface="HG丸ｺﾞｼｯｸM-PRO" panose="020F0600000000000000" pitchFamily="50" charset="-128"/>
            </a:endParaRPr>
          </a:p>
          <a:p>
            <a:pPr marL="0" indent="0">
              <a:buNone/>
            </a:pPr>
            <a:endParaRPr lang="en-US" altLang="ja-JP" dirty="0"/>
          </a:p>
          <a:p>
            <a:pPr marL="0" indent="0" fontAlgn="base">
              <a:buNone/>
            </a:pPr>
            <a:r>
              <a:rPr lang="ja-JP" altLang="en-US" sz="1400" dirty="0" smtClean="0"/>
              <a:t>先行研究：</a:t>
            </a:r>
            <a:endParaRPr lang="en-US" altLang="ja-JP" sz="1400" dirty="0" smtClean="0"/>
          </a:p>
          <a:p>
            <a:pPr marL="0" indent="0" fontAlgn="base">
              <a:buNone/>
            </a:pPr>
            <a:r>
              <a:rPr lang="ja-JP" altLang="en-US" sz="1400" dirty="0" smtClean="0"/>
              <a:t>日本</a:t>
            </a:r>
            <a:r>
              <a:rPr lang="ja-JP" altLang="en-US" sz="1400" dirty="0"/>
              <a:t>デザイン学会　第</a:t>
            </a:r>
            <a:r>
              <a:rPr lang="en-US" altLang="ja-JP" sz="1400" dirty="0"/>
              <a:t>65</a:t>
            </a:r>
            <a:r>
              <a:rPr lang="ja-JP" altLang="en-US" sz="1400" dirty="0"/>
              <a:t>回春季研究発表</a:t>
            </a:r>
            <a:r>
              <a:rPr lang="ja-JP" altLang="en-US" sz="1400" dirty="0" smtClean="0"/>
              <a:t>大会</a:t>
            </a:r>
            <a:r>
              <a:rPr lang="en-US" altLang="ja-JP" sz="1400" dirty="0"/>
              <a:t>-</a:t>
            </a:r>
            <a:r>
              <a:rPr lang="en-US" altLang="ja-JP" sz="1400" dirty="0" smtClean="0"/>
              <a:t>UI</a:t>
            </a:r>
            <a:r>
              <a:rPr lang="ja-JP" altLang="en-US" sz="1400" dirty="0"/>
              <a:t>デザインのデザインガイドラインの</a:t>
            </a:r>
            <a:r>
              <a:rPr lang="ja-JP" altLang="en-US" sz="1400" dirty="0" smtClean="0"/>
              <a:t>研究</a:t>
            </a:r>
            <a:r>
              <a:rPr lang="en-US" altLang="ja-JP" sz="1400" dirty="0" smtClean="0"/>
              <a:t>-UX</a:t>
            </a:r>
            <a:r>
              <a:rPr lang="ja-JP" altLang="en-US" sz="1400" dirty="0"/>
              <a:t>視点でのデザインガイドラインのアプローチの</a:t>
            </a:r>
            <a:r>
              <a:rPr lang="ja-JP" altLang="en-US" sz="1400" dirty="0" smtClean="0"/>
              <a:t>提案</a:t>
            </a:r>
            <a:r>
              <a:rPr lang="en-US" altLang="ja-JP" sz="1400" dirty="0" smtClean="0"/>
              <a:t>-</a:t>
            </a:r>
            <a:r>
              <a:rPr lang="en-US" altLang="ja-JP" sz="1400" dirty="0"/>
              <a:t> </a:t>
            </a:r>
            <a:r>
              <a:rPr lang="ja-JP" altLang="en-US" sz="1400" dirty="0" smtClean="0">
                <a:latin typeface="游ゴシック" panose="020B0400000000000000" pitchFamily="50" charset="-128"/>
                <a:ea typeface="游ゴシック" panose="020B0400000000000000" pitchFamily="50" charset="-128"/>
              </a:rPr>
              <a:t>著</a:t>
            </a:r>
            <a:r>
              <a:rPr lang="zh-CN" altLang="en-US" sz="1400" dirty="0" smtClean="0">
                <a:latin typeface="游ゴシック" panose="020B0400000000000000" pitchFamily="50" charset="-128"/>
                <a:ea typeface="游ゴシック" panose="020B0400000000000000" pitchFamily="50" charset="-128"/>
              </a:rPr>
              <a:t>内堀</a:t>
            </a:r>
            <a:r>
              <a:rPr lang="zh-CN" altLang="en-US" sz="1400" dirty="0">
                <a:latin typeface="游ゴシック" panose="020B0400000000000000" pitchFamily="50" charset="-128"/>
                <a:ea typeface="游ゴシック" panose="020B0400000000000000" pitchFamily="50" charset="-128"/>
              </a:rPr>
              <a:t>裕一</a:t>
            </a:r>
            <a:r>
              <a:rPr lang="zh-CN" altLang="en-US" sz="1400" dirty="0" smtClean="0">
                <a:latin typeface="游ゴシック" panose="020B0400000000000000" pitchFamily="50" charset="-128"/>
                <a:ea typeface="游ゴシック" panose="020B0400000000000000" pitchFamily="50" charset="-128"/>
              </a:rPr>
              <a:t>朗 山崎和彦</a:t>
            </a:r>
            <a:endParaRPr lang="en-US" altLang="zh-CN" sz="1400" dirty="0"/>
          </a:p>
          <a:p>
            <a:pPr marL="0" indent="0" fontAlgn="base">
              <a:buNone/>
            </a:pPr>
            <a:r>
              <a:rPr lang="en-US" altLang="ja-JP" sz="1400" dirty="0">
                <a:latin typeface="游ゴシック" panose="020B0400000000000000" pitchFamily="50" charset="-128"/>
              </a:rPr>
              <a:t>〔https://www.jstage.jst.go.jp/article/</a:t>
            </a:r>
            <a:r>
              <a:rPr lang="en-US" altLang="ja-JP" sz="1400" dirty="0" err="1">
                <a:latin typeface="游ゴシック" panose="020B0400000000000000" pitchFamily="50" charset="-128"/>
              </a:rPr>
              <a:t>jssd</a:t>
            </a:r>
            <a:r>
              <a:rPr lang="en-US" altLang="ja-JP" sz="1400" dirty="0">
                <a:latin typeface="游ゴシック" panose="020B0400000000000000" pitchFamily="50" charset="-128"/>
              </a:rPr>
              <a:t>/65/0/65_134/_article/-char/ja/〕</a:t>
            </a:r>
            <a:endParaRPr lang="zh-CN" altLang="en-US" sz="1400" dirty="0">
              <a:latin typeface="游ゴシック" panose="020B0400000000000000" pitchFamily="50" charset="-128"/>
              <a:ea typeface="游ゴシック" panose="020B0400000000000000" pitchFamily="50" charset="-128"/>
            </a:endParaRPr>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仮説</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3337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690</TotalTime>
  <Words>1418</Words>
  <Application>Microsoft Office PowerPoint</Application>
  <PresentationFormat>ワイド画面</PresentationFormat>
  <Paragraphs>171</Paragraphs>
  <Slides>32</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32</vt:i4>
      </vt:variant>
    </vt:vector>
  </HeadingPairs>
  <TitlesOfParts>
    <vt:vector size="43" baseType="lpstr">
      <vt:lpstr>BIZ UDPゴシック</vt:lpstr>
      <vt:lpstr>BIZ UDゴシック</vt:lpstr>
      <vt:lpstr>等线</vt:lpstr>
      <vt:lpstr>HG丸ｺﾞｼｯｸM-PRO</vt:lpstr>
      <vt:lpstr>游ゴシック</vt:lpstr>
      <vt:lpstr>游ゴシック Light</vt:lpstr>
      <vt:lpstr>Arial</vt:lpstr>
      <vt:lpstr>Calibri</vt:lpstr>
      <vt:lpstr>Calibri Light</vt:lpstr>
      <vt:lpstr>Wingdings</vt:lpstr>
      <vt:lpstr>Office Theme</vt:lpstr>
      <vt:lpstr>ポータルサイトにおける UIデザインの提案</vt:lpstr>
      <vt:lpstr>目次</vt:lpstr>
      <vt:lpstr>チーム紹介</vt:lpstr>
      <vt:lpstr>序論 –Introduction-</vt:lpstr>
      <vt:lpstr>研究概要</vt:lpstr>
      <vt:lpstr>PowerPoint プレゼンテーション</vt:lpstr>
      <vt:lpstr>PowerPoint プレゼンテーション</vt:lpstr>
      <vt:lpstr>PowerPoint プレゼンテーション</vt:lpstr>
      <vt:lpstr>PowerPoint プレゼンテーション</vt:lpstr>
      <vt:lpstr>デザイン調査結果</vt:lpstr>
      <vt:lpstr>PowerPoint プレゼンテーション</vt:lpstr>
      <vt:lpstr>PowerPoint プレゼンテーション</vt:lpstr>
      <vt:lpstr>PowerPoint プレゼンテーション</vt:lpstr>
      <vt:lpstr>改善案</vt:lpstr>
      <vt:lpstr>PowerPoint プレゼンテーション</vt:lpstr>
      <vt:lpstr>PowerPoint プレゼンテーション</vt:lpstr>
      <vt:lpstr>PowerPoint プレゼンテーション</vt:lpstr>
      <vt:lpstr>アンケート結果</vt:lpstr>
      <vt:lpstr>PowerPoint プレゼンテーション</vt:lpstr>
      <vt:lpstr>まとめ</vt:lpstr>
      <vt:lpstr>PowerPoint プレゼンテーション</vt:lpstr>
      <vt:lpstr>考察</vt:lpstr>
      <vt:lpstr>PowerPoint プレゼンテーション</vt:lpstr>
      <vt:lpstr>質疑応答</vt:lpstr>
      <vt:lpstr>デザインガイドライン</vt:lpstr>
      <vt:lpstr>デザインガイドライン</vt:lpstr>
      <vt:lpstr>ヤコブの10原則</vt:lpstr>
      <vt:lpstr>なぜMaterial Designを選んだのか？</vt:lpstr>
      <vt:lpstr>Material Design　9つの項目</vt:lpstr>
      <vt:lpstr>ガイドライン比較</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樫本　昌哉</dc:creator>
  <cp:lastModifiedBy>樫本　昌哉</cp:lastModifiedBy>
  <cp:revision>61</cp:revision>
  <dcterms:created xsi:type="dcterms:W3CDTF">2022-01-27T00:32:17Z</dcterms:created>
  <dcterms:modified xsi:type="dcterms:W3CDTF">2022-02-03T03:26:55Z</dcterms:modified>
</cp:coreProperties>
</file>