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41" r:id="rId2"/>
  </p:sldMasterIdLst>
  <p:sldIdLst>
    <p:sldId id="256" r:id="rId3"/>
    <p:sldId id="257" r:id="rId4"/>
    <p:sldId id="266" r:id="rId5"/>
    <p:sldId id="262" r:id="rId6"/>
    <p:sldId id="263" r:id="rId7"/>
    <p:sldId id="264" r:id="rId8"/>
    <p:sldId id="265" r:id="rId9"/>
    <p:sldId id="258" r:id="rId10"/>
    <p:sldId id="259" r:id="rId11"/>
    <p:sldId id="261"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A1E6EC8-C3C3-49D5-83E2-BF39C13D1559}">
          <p14:sldIdLst>
            <p14:sldId id="256"/>
            <p14:sldId id="257"/>
            <p14:sldId id="266"/>
          </p14:sldIdLst>
        </p14:section>
        <p14:section name="タイトルなしのセクション" id="{B39B37FA-5036-4E5B-9D05-DCE2B1C01C9C}">
          <p14:sldIdLst>
            <p14:sldId id="262"/>
            <p14:sldId id="263"/>
            <p14:sldId id="264"/>
            <p14:sldId id="265"/>
            <p14:sldId id="258"/>
            <p14:sldId id="259"/>
            <p14:sldId id="261"/>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BEA8D9-804C-4722-B7B8-92C7903BC937}" v="30" dt="2021-04-28T20:02:31.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C3CCF-2EAD-4D8B-9CC1-0A03D57AA26B}" type="doc">
      <dgm:prSet loTypeId="urn:microsoft.com/office/officeart/2008/layout/LinedList" loCatId="list" qsTypeId="urn:microsoft.com/office/officeart/2005/8/quickstyle/simple5" qsCatId="simple" csTypeId="urn:microsoft.com/office/officeart/2005/8/colors/colorful1" csCatId="colorful"/>
      <dgm:spPr/>
      <dgm:t>
        <a:bodyPr/>
        <a:lstStyle/>
        <a:p>
          <a:endParaRPr lang="en-US"/>
        </a:p>
      </dgm:t>
    </dgm:pt>
    <dgm:pt modelId="{80623DBB-1525-4FE9-AC39-B0EA4E1609E7}">
      <dgm:prSet/>
      <dgm:spPr/>
      <dgm:t>
        <a:bodyPr/>
        <a:lstStyle/>
        <a:p>
          <a:r>
            <a:rPr kumimoji="1" lang="ja-JP" dirty="0"/>
            <a:t>本学に設置されているポータルサイトが</a:t>
          </a:r>
          <a:r>
            <a:rPr kumimoji="1" lang="en-US" dirty="0"/>
            <a:t>10</a:t>
          </a:r>
          <a:r>
            <a:rPr kumimoji="1" lang="ja-JP" dirty="0"/>
            <a:t>年以上前のもので、学校と生徒間をつなぐものであるにもかかわらず画面の使いにくさについて指摘されている。このため、実際、どのような問題があるのかを把握する必要性を感じた。</a:t>
          </a:r>
          <a:endParaRPr lang="en-US" dirty="0"/>
        </a:p>
      </dgm:t>
    </dgm:pt>
    <dgm:pt modelId="{AE96996F-FE97-482F-A4F0-FE44802BA3A4}" type="parTrans" cxnId="{058112E0-5863-4A49-91EB-7F0570515C18}">
      <dgm:prSet/>
      <dgm:spPr/>
      <dgm:t>
        <a:bodyPr/>
        <a:lstStyle/>
        <a:p>
          <a:endParaRPr lang="en-US"/>
        </a:p>
      </dgm:t>
    </dgm:pt>
    <dgm:pt modelId="{D497FB70-33E5-4654-9BF6-101EA7F0E1DB}" type="sibTrans" cxnId="{058112E0-5863-4A49-91EB-7F0570515C18}">
      <dgm:prSet/>
      <dgm:spPr/>
      <dgm:t>
        <a:bodyPr/>
        <a:lstStyle/>
        <a:p>
          <a:endParaRPr lang="en-US"/>
        </a:p>
      </dgm:t>
    </dgm:pt>
    <dgm:pt modelId="{B06F87E8-8CC3-41BC-BD4C-DEBC168609FF}">
      <dgm:prSet/>
      <dgm:spPr/>
      <dgm:t>
        <a:bodyPr/>
        <a:lstStyle/>
        <a:p>
          <a:r>
            <a:rPr kumimoji="1" lang="ja-JP"/>
            <a:t>本研究では、学生などを対象とする利用者インターフェースの問題点調査等を通じて、問題点がどこにあるのか、どのようにして改善すべきなのかを述べ、実際にシステム設計・</a:t>
          </a:r>
          <a:r>
            <a:rPr kumimoji="1" lang="en-US"/>
            <a:t>UI</a:t>
          </a:r>
          <a:r>
            <a:rPr kumimoji="1" lang="ja-JP"/>
            <a:t>設計を行い、実装まで展開する。</a:t>
          </a:r>
          <a:endParaRPr lang="en-US"/>
        </a:p>
      </dgm:t>
    </dgm:pt>
    <dgm:pt modelId="{3A385F4E-6A41-4A00-8F6D-380A8806628F}" type="parTrans" cxnId="{166CADCD-8EF9-4507-80BB-8B8B7BAD41D1}">
      <dgm:prSet/>
      <dgm:spPr/>
      <dgm:t>
        <a:bodyPr/>
        <a:lstStyle/>
        <a:p>
          <a:endParaRPr lang="en-US"/>
        </a:p>
      </dgm:t>
    </dgm:pt>
    <dgm:pt modelId="{32B90836-4021-437F-8CBC-C460D0EA4785}" type="sibTrans" cxnId="{166CADCD-8EF9-4507-80BB-8B8B7BAD41D1}">
      <dgm:prSet/>
      <dgm:spPr/>
      <dgm:t>
        <a:bodyPr/>
        <a:lstStyle/>
        <a:p>
          <a:endParaRPr lang="en-US"/>
        </a:p>
      </dgm:t>
    </dgm:pt>
    <dgm:pt modelId="{C24A87F5-89AD-4F7A-9A89-8E27475B3190}" type="pres">
      <dgm:prSet presAssocID="{6B1C3CCF-2EAD-4D8B-9CC1-0A03D57AA26B}" presName="vert0" presStyleCnt="0">
        <dgm:presLayoutVars>
          <dgm:dir/>
          <dgm:animOne val="branch"/>
          <dgm:animLvl val="lvl"/>
        </dgm:presLayoutVars>
      </dgm:prSet>
      <dgm:spPr/>
    </dgm:pt>
    <dgm:pt modelId="{97C9982B-D589-4864-AF4F-F626BF111EA2}" type="pres">
      <dgm:prSet presAssocID="{80623DBB-1525-4FE9-AC39-B0EA4E1609E7}" presName="thickLine" presStyleLbl="alignNode1" presStyleIdx="0" presStyleCnt="2"/>
      <dgm:spPr/>
    </dgm:pt>
    <dgm:pt modelId="{109BD08F-712E-4D01-9D23-15D1A6448DFF}" type="pres">
      <dgm:prSet presAssocID="{80623DBB-1525-4FE9-AC39-B0EA4E1609E7}" presName="horz1" presStyleCnt="0"/>
      <dgm:spPr/>
    </dgm:pt>
    <dgm:pt modelId="{286C7BEE-1A14-464D-BB4B-6C25939892A6}" type="pres">
      <dgm:prSet presAssocID="{80623DBB-1525-4FE9-AC39-B0EA4E1609E7}" presName="tx1" presStyleLbl="revTx" presStyleIdx="0" presStyleCnt="2"/>
      <dgm:spPr/>
    </dgm:pt>
    <dgm:pt modelId="{D271659F-CBFF-42A4-B047-DE003F9AD89E}" type="pres">
      <dgm:prSet presAssocID="{80623DBB-1525-4FE9-AC39-B0EA4E1609E7}" presName="vert1" presStyleCnt="0"/>
      <dgm:spPr/>
    </dgm:pt>
    <dgm:pt modelId="{602072E6-F2EB-4875-AB26-411376A936BC}" type="pres">
      <dgm:prSet presAssocID="{B06F87E8-8CC3-41BC-BD4C-DEBC168609FF}" presName="thickLine" presStyleLbl="alignNode1" presStyleIdx="1" presStyleCnt="2"/>
      <dgm:spPr/>
    </dgm:pt>
    <dgm:pt modelId="{AA71B529-68D9-4671-B0DD-C97E67E990E2}" type="pres">
      <dgm:prSet presAssocID="{B06F87E8-8CC3-41BC-BD4C-DEBC168609FF}" presName="horz1" presStyleCnt="0"/>
      <dgm:spPr/>
    </dgm:pt>
    <dgm:pt modelId="{A1582F79-430D-4F59-91C1-2CDD410F8260}" type="pres">
      <dgm:prSet presAssocID="{B06F87E8-8CC3-41BC-BD4C-DEBC168609FF}" presName="tx1" presStyleLbl="revTx" presStyleIdx="1" presStyleCnt="2"/>
      <dgm:spPr/>
    </dgm:pt>
    <dgm:pt modelId="{32FE6F6E-1E6D-400B-A48C-3568C827E3F5}" type="pres">
      <dgm:prSet presAssocID="{B06F87E8-8CC3-41BC-BD4C-DEBC168609FF}" presName="vert1" presStyleCnt="0"/>
      <dgm:spPr/>
    </dgm:pt>
  </dgm:ptLst>
  <dgm:cxnLst>
    <dgm:cxn modelId="{6AC60A52-01C7-4814-91DA-869E3AC794DC}" type="presOf" srcId="{6B1C3CCF-2EAD-4D8B-9CC1-0A03D57AA26B}" destId="{C24A87F5-89AD-4F7A-9A89-8E27475B3190}" srcOrd="0" destOrd="0" presId="urn:microsoft.com/office/officeart/2008/layout/LinedList"/>
    <dgm:cxn modelId="{37E4F89C-FB86-4FBC-96EA-17A1A1877A70}" type="presOf" srcId="{B06F87E8-8CC3-41BC-BD4C-DEBC168609FF}" destId="{A1582F79-430D-4F59-91C1-2CDD410F8260}" srcOrd="0" destOrd="0" presId="urn:microsoft.com/office/officeart/2008/layout/LinedList"/>
    <dgm:cxn modelId="{D11D21C7-40EC-473D-B9F9-40AEF82B24E0}" type="presOf" srcId="{80623DBB-1525-4FE9-AC39-B0EA4E1609E7}" destId="{286C7BEE-1A14-464D-BB4B-6C25939892A6}" srcOrd="0" destOrd="0" presId="urn:microsoft.com/office/officeart/2008/layout/LinedList"/>
    <dgm:cxn modelId="{166CADCD-8EF9-4507-80BB-8B8B7BAD41D1}" srcId="{6B1C3CCF-2EAD-4D8B-9CC1-0A03D57AA26B}" destId="{B06F87E8-8CC3-41BC-BD4C-DEBC168609FF}" srcOrd="1" destOrd="0" parTransId="{3A385F4E-6A41-4A00-8F6D-380A8806628F}" sibTransId="{32B90836-4021-437F-8CBC-C460D0EA4785}"/>
    <dgm:cxn modelId="{058112E0-5863-4A49-91EB-7F0570515C18}" srcId="{6B1C3CCF-2EAD-4D8B-9CC1-0A03D57AA26B}" destId="{80623DBB-1525-4FE9-AC39-B0EA4E1609E7}" srcOrd="0" destOrd="0" parTransId="{AE96996F-FE97-482F-A4F0-FE44802BA3A4}" sibTransId="{D497FB70-33E5-4654-9BF6-101EA7F0E1DB}"/>
    <dgm:cxn modelId="{3355B700-4EFA-49F0-B927-8862BA6A99A8}" type="presParOf" srcId="{C24A87F5-89AD-4F7A-9A89-8E27475B3190}" destId="{97C9982B-D589-4864-AF4F-F626BF111EA2}" srcOrd="0" destOrd="0" presId="urn:microsoft.com/office/officeart/2008/layout/LinedList"/>
    <dgm:cxn modelId="{06CA19E6-450F-4DD2-8E7E-AAB57EB7FB40}" type="presParOf" srcId="{C24A87F5-89AD-4F7A-9A89-8E27475B3190}" destId="{109BD08F-712E-4D01-9D23-15D1A6448DFF}" srcOrd="1" destOrd="0" presId="urn:microsoft.com/office/officeart/2008/layout/LinedList"/>
    <dgm:cxn modelId="{464DBF02-3ED8-4954-8DF9-AC773D796951}" type="presParOf" srcId="{109BD08F-712E-4D01-9D23-15D1A6448DFF}" destId="{286C7BEE-1A14-464D-BB4B-6C25939892A6}" srcOrd="0" destOrd="0" presId="urn:microsoft.com/office/officeart/2008/layout/LinedList"/>
    <dgm:cxn modelId="{41BE836D-9FC0-40AB-8B77-A12F0A406CD4}" type="presParOf" srcId="{109BD08F-712E-4D01-9D23-15D1A6448DFF}" destId="{D271659F-CBFF-42A4-B047-DE003F9AD89E}" srcOrd="1" destOrd="0" presId="urn:microsoft.com/office/officeart/2008/layout/LinedList"/>
    <dgm:cxn modelId="{63E5D2C8-2ABC-4BDA-BF39-88C2D4FF5859}" type="presParOf" srcId="{C24A87F5-89AD-4F7A-9A89-8E27475B3190}" destId="{602072E6-F2EB-4875-AB26-411376A936BC}" srcOrd="2" destOrd="0" presId="urn:microsoft.com/office/officeart/2008/layout/LinedList"/>
    <dgm:cxn modelId="{B8D2F686-6164-477E-9B74-5EFDD567F43A}" type="presParOf" srcId="{C24A87F5-89AD-4F7A-9A89-8E27475B3190}" destId="{AA71B529-68D9-4671-B0DD-C97E67E990E2}" srcOrd="3" destOrd="0" presId="urn:microsoft.com/office/officeart/2008/layout/LinedList"/>
    <dgm:cxn modelId="{61BCBD11-03CF-4C6F-B322-AA3D4F1E0952}" type="presParOf" srcId="{AA71B529-68D9-4671-B0DD-C97E67E990E2}" destId="{A1582F79-430D-4F59-91C1-2CDD410F8260}" srcOrd="0" destOrd="0" presId="urn:microsoft.com/office/officeart/2008/layout/LinedList"/>
    <dgm:cxn modelId="{B9B0FD65-4B45-4DD0-B00B-137AFB05B7A5}" type="presParOf" srcId="{AA71B529-68D9-4671-B0DD-C97E67E990E2}" destId="{32FE6F6E-1E6D-400B-A48C-3568C827E3F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1E485E-082E-4BE2-9B45-E4C24BDE6B3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8EC91A8-C4C3-4021-81A4-522DDA51572F}">
      <dgm:prSet/>
      <dgm:spPr/>
      <dgm:t>
        <a:bodyPr/>
        <a:lstStyle/>
        <a:p>
          <a:pPr>
            <a:lnSpc>
              <a:spcPct val="100000"/>
            </a:lnSpc>
          </a:pPr>
          <a:r>
            <a:rPr kumimoji="1" lang="ja-JP" dirty="0"/>
            <a:t>実際の運用に基づきテストを行う。バグの発生を認めたら、修正。</a:t>
          </a:r>
          <a:endParaRPr lang="en-US" dirty="0"/>
        </a:p>
      </dgm:t>
    </dgm:pt>
    <dgm:pt modelId="{647B1C45-2705-4F21-B041-52B8E7ED6623}" type="parTrans" cxnId="{031293A8-1B06-4750-A8AB-1B8E2C2510FD}">
      <dgm:prSet/>
      <dgm:spPr/>
      <dgm:t>
        <a:bodyPr/>
        <a:lstStyle/>
        <a:p>
          <a:endParaRPr lang="en-US"/>
        </a:p>
      </dgm:t>
    </dgm:pt>
    <dgm:pt modelId="{DCCB0921-ED1D-4399-AE80-749A545F920F}" type="sibTrans" cxnId="{031293A8-1B06-4750-A8AB-1B8E2C2510FD}">
      <dgm:prSet/>
      <dgm:spPr/>
      <dgm:t>
        <a:bodyPr/>
        <a:lstStyle/>
        <a:p>
          <a:endParaRPr lang="en-US"/>
        </a:p>
      </dgm:t>
    </dgm:pt>
    <dgm:pt modelId="{B5A6EA5C-42B7-4CF7-B2A6-95515B518A43}">
      <dgm:prSet/>
      <dgm:spPr/>
      <dgm:t>
        <a:bodyPr/>
        <a:lstStyle/>
        <a:p>
          <a:pPr>
            <a:lnSpc>
              <a:spcPct val="100000"/>
            </a:lnSpc>
          </a:pPr>
          <a:r>
            <a:rPr kumimoji="1" lang="ja-JP"/>
            <a:t>プレゼン制作</a:t>
          </a:r>
          <a:endParaRPr lang="en-US"/>
        </a:p>
      </dgm:t>
    </dgm:pt>
    <dgm:pt modelId="{EE77DB47-4FA6-4EC0-A11C-A657F4C6F681}" type="parTrans" cxnId="{92E3C8A6-368C-4EA8-8EB4-31E6720E9441}">
      <dgm:prSet/>
      <dgm:spPr/>
      <dgm:t>
        <a:bodyPr/>
        <a:lstStyle/>
        <a:p>
          <a:endParaRPr lang="en-US"/>
        </a:p>
      </dgm:t>
    </dgm:pt>
    <dgm:pt modelId="{3CF01F99-EE74-4A87-8688-05D5F8DDCC8D}" type="sibTrans" cxnId="{92E3C8A6-368C-4EA8-8EB4-31E6720E9441}">
      <dgm:prSet/>
      <dgm:spPr/>
      <dgm:t>
        <a:bodyPr/>
        <a:lstStyle/>
        <a:p>
          <a:endParaRPr lang="en-US"/>
        </a:p>
      </dgm:t>
    </dgm:pt>
    <dgm:pt modelId="{DA956B5D-2B0C-4A1B-878B-71FDF1C0F7F5}" type="pres">
      <dgm:prSet presAssocID="{B61E485E-082E-4BE2-9B45-E4C24BDE6B30}" presName="root" presStyleCnt="0">
        <dgm:presLayoutVars>
          <dgm:dir/>
          <dgm:resizeHandles val="exact"/>
        </dgm:presLayoutVars>
      </dgm:prSet>
      <dgm:spPr/>
    </dgm:pt>
    <dgm:pt modelId="{DDF05599-7532-4C64-8998-BF5F9247AA39}" type="pres">
      <dgm:prSet presAssocID="{68EC91A8-C4C3-4021-81A4-522DDA51572F}" presName="compNode" presStyleCnt="0"/>
      <dgm:spPr/>
    </dgm:pt>
    <dgm:pt modelId="{CBA91912-A240-47C4-BD21-A0E0220DCC1B}" type="pres">
      <dgm:prSet presAssocID="{68EC91A8-C4C3-4021-81A4-522DDA51572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虫"/>
        </a:ext>
      </dgm:extLst>
    </dgm:pt>
    <dgm:pt modelId="{02EBFCAF-12BA-408B-9E68-AC6751244894}" type="pres">
      <dgm:prSet presAssocID="{68EC91A8-C4C3-4021-81A4-522DDA51572F}" presName="spaceRect" presStyleCnt="0"/>
      <dgm:spPr/>
    </dgm:pt>
    <dgm:pt modelId="{36F88EF8-13B2-490B-B132-A97CC168E3F4}" type="pres">
      <dgm:prSet presAssocID="{68EC91A8-C4C3-4021-81A4-522DDA51572F}" presName="textRect" presStyleLbl="revTx" presStyleIdx="0" presStyleCnt="2">
        <dgm:presLayoutVars>
          <dgm:chMax val="1"/>
          <dgm:chPref val="1"/>
        </dgm:presLayoutVars>
      </dgm:prSet>
      <dgm:spPr/>
    </dgm:pt>
    <dgm:pt modelId="{15B38F6D-3A55-45C8-BD8E-17023CC25131}" type="pres">
      <dgm:prSet presAssocID="{DCCB0921-ED1D-4399-AE80-749A545F920F}" presName="sibTrans" presStyleCnt="0"/>
      <dgm:spPr/>
    </dgm:pt>
    <dgm:pt modelId="{C6DECFAB-5069-4AFE-BAE6-34F496DB7F5A}" type="pres">
      <dgm:prSet presAssocID="{B5A6EA5C-42B7-4CF7-B2A6-95515B518A43}" presName="compNode" presStyleCnt="0"/>
      <dgm:spPr/>
    </dgm:pt>
    <dgm:pt modelId="{E103E77E-1BB8-4818-80F5-219F7B34BDD9}" type="pres">
      <dgm:prSet presAssocID="{B5A6EA5C-42B7-4CF7-B2A6-95515B518A4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教師"/>
        </a:ext>
      </dgm:extLst>
    </dgm:pt>
    <dgm:pt modelId="{5A6F5989-BAE9-4A73-99D3-D48F7CC3DE14}" type="pres">
      <dgm:prSet presAssocID="{B5A6EA5C-42B7-4CF7-B2A6-95515B518A43}" presName="spaceRect" presStyleCnt="0"/>
      <dgm:spPr/>
    </dgm:pt>
    <dgm:pt modelId="{DD3BDE5C-31BC-49ED-BFFB-7ED875187A97}" type="pres">
      <dgm:prSet presAssocID="{B5A6EA5C-42B7-4CF7-B2A6-95515B518A43}" presName="textRect" presStyleLbl="revTx" presStyleIdx="1" presStyleCnt="2">
        <dgm:presLayoutVars>
          <dgm:chMax val="1"/>
          <dgm:chPref val="1"/>
        </dgm:presLayoutVars>
      </dgm:prSet>
      <dgm:spPr/>
    </dgm:pt>
  </dgm:ptLst>
  <dgm:cxnLst>
    <dgm:cxn modelId="{0FA73B10-D969-4A4E-8BBE-228030585896}" type="presOf" srcId="{B61E485E-082E-4BE2-9B45-E4C24BDE6B30}" destId="{DA956B5D-2B0C-4A1B-878B-71FDF1C0F7F5}" srcOrd="0" destOrd="0" presId="urn:microsoft.com/office/officeart/2018/2/layout/IconLabelList"/>
    <dgm:cxn modelId="{49C5BB56-B416-4074-BB9E-2F1EB58C6A60}" type="presOf" srcId="{B5A6EA5C-42B7-4CF7-B2A6-95515B518A43}" destId="{DD3BDE5C-31BC-49ED-BFFB-7ED875187A97}" srcOrd="0" destOrd="0" presId="urn:microsoft.com/office/officeart/2018/2/layout/IconLabelList"/>
    <dgm:cxn modelId="{92E3C8A6-368C-4EA8-8EB4-31E6720E9441}" srcId="{B61E485E-082E-4BE2-9B45-E4C24BDE6B30}" destId="{B5A6EA5C-42B7-4CF7-B2A6-95515B518A43}" srcOrd="1" destOrd="0" parTransId="{EE77DB47-4FA6-4EC0-A11C-A657F4C6F681}" sibTransId="{3CF01F99-EE74-4A87-8688-05D5F8DDCC8D}"/>
    <dgm:cxn modelId="{031293A8-1B06-4750-A8AB-1B8E2C2510FD}" srcId="{B61E485E-082E-4BE2-9B45-E4C24BDE6B30}" destId="{68EC91A8-C4C3-4021-81A4-522DDA51572F}" srcOrd="0" destOrd="0" parTransId="{647B1C45-2705-4F21-B041-52B8E7ED6623}" sibTransId="{DCCB0921-ED1D-4399-AE80-749A545F920F}"/>
    <dgm:cxn modelId="{C08B76DA-0D0F-4387-B0D0-0CD85E910DAF}" type="presOf" srcId="{68EC91A8-C4C3-4021-81A4-522DDA51572F}" destId="{36F88EF8-13B2-490B-B132-A97CC168E3F4}" srcOrd="0" destOrd="0" presId="urn:microsoft.com/office/officeart/2018/2/layout/IconLabelList"/>
    <dgm:cxn modelId="{911702C9-11B2-4524-BF7A-70023D7B18B7}" type="presParOf" srcId="{DA956B5D-2B0C-4A1B-878B-71FDF1C0F7F5}" destId="{DDF05599-7532-4C64-8998-BF5F9247AA39}" srcOrd="0" destOrd="0" presId="urn:microsoft.com/office/officeart/2018/2/layout/IconLabelList"/>
    <dgm:cxn modelId="{C6FB2481-F244-4519-9D98-69067B6D73FC}" type="presParOf" srcId="{DDF05599-7532-4C64-8998-BF5F9247AA39}" destId="{CBA91912-A240-47C4-BD21-A0E0220DCC1B}" srcOrd="0" destOrd="0" presId="urn:microsoft.com/office/officeart/2018/2/layout/IconLabelList"/>
    <dgm:cxn modelId="{3F30AC52-661B-42C7-B402-6A5DD936AB2C}" type="presParOf" srcId="{DDF05599-7532-4C64-8998-BF5F9247AA39}" destId="{02EBFCAF-12BA-408B-9E68-AC6751244894}" srcOrd="1" destOrd="0" presId="urn:microsoft.com/office/officeart/2018/2/layout/IconLabelList"/>
    <dgm:cxn modelId="{9570C6B1-8FB4-4337-9279-538FF953ADD5}" type="presParOf" srcId="{DDF05599-7532-4C64-8998-BF5F9247AA39}" destId="{36F88EF8-13B2-490B-B132-A97CC168E3F4}" srcOrd="2" destOrd="0" presId="urn:microsoft.com/office/officeart/2018/2/layout/IconLabelList"/>
    <dgm:cxn modelId="{CE4C8A23-7930-4429-9387-273E04471736}" type="presParOf" srcId="{DA956B5D-2B0C-4A1B-878B-71FDF1C0F7F5}" destId="{15B38F6D-3A55-45C8-BD8E-17023CC25131}" srcOrd="1" destOrd="0" presId="urn:microsoft.com/office/officeart/2018/2/layout/IconLabelList"/>
    <dgm:cxn modelId="{A15F930E-3005-4FCC-896D-FDA4A8FB40B4}" type="presParOf" srcId="{DA956B5D-2B0C-4A1B-878B-71FDF1C0F7F5}" destId="{C6DECFAB-5069-4AFE-BAE6-34F496DB7F5A}" srcOrd="2" destOrd="0" presId="urn:microsoft.com/office/officeart/2018/2/layout/IconLabelList"/>
    <dgm:cxn modelId="{4F797709-2C05-4CB1-9B2C-44B64B52BDC0}" type="presParOf" srcId="{C6DECFAB-5069-4AFE-BAE6-34F496DB7F5A}" destId="{E103E77E-1BB8-4818-80F5-219F7B34BDD9}" srcOrd="0" destOrd="0" presId="urn:microsoft.com/office/officeart/2018/2/layout/IconLabelList"/>
    <dgm:cxn modelId="{FFAFACB4-2624-4C30-95C6-2DC62482901A}" type="presParOf" srcId="{C6DECFAB-5069-4AFE-BAE6-34F496DB7F5A}" destId="{5A6F5989-BAE9-4A73-99D3-D48F7CC3DE14}" srcOrd="1" destOrd="0" presId="urn:microsoft.com/office/officeart/2018/2/layout/IconLabelList"/>
    <dgm:cxn modelId="{7EB59EF7-6208-485F-B31A-B83B80F08B35}" type="presParOf" srcId="{C6DECFAB-5069-4AFE-BAE6-34F496DB7F5A}" destId="{DD3BDE5C-31BC-49ED-BFFB-7ED875187A9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1C5D1-DBD1-4D65-9E40-521B2B3D4557}" type="doc">
      <dgm:prSet loTypeId="urn:microsoft.com/office/officeart/2008/layout/LinedList" loCatId="list" qsTypeId="urn:microsoft.com/office/officeart/2005/8/quickstyle/simple2" qsCatId="simple" csTypeId="urn:microsoft.com/office/officeart/2005/8/colors/accent0_3" csCatId="mainScheme"/>
      <dgm:spPr/>
      <dgm:t>
        <a:bodyPr/>
        <a:lstStyle/>
        <a:p>
          <a:endParaRPr lang="en-US"/>
        </a:p>
      </dgm:t>
    </dgm:pt>
    <dgm:pt modelId="{05214307-A3C6-450E-9995-85DF07CA24FB}">
      <dgm:prSet/>
      <dgm:spPr/>
      <dgm:t>
        <a:bodyPr/>
        <a:lstStyle/>
        <a:p>
          <a:r>
            <a:rPr kumimoji="1" lang="en-US"/>
            <a:t>Java</a:t>
          </a:r>
          <a:r>
            <a:rPr kumimoji="1" lang="ja-JP"/>
            <a:t>・</a:t>
          </a:r>
          <a:r>
            <a:rPr kumimoji="1" lang="en-US"/>
            <a:t>DB</a:t>
          </a:r>
          <a:r>
            <a:rPr kumimoji="1" lang="ja-JP"/>
            <a:t>・</a:t>
          </a:r>
          <a:r>
            <a:rPr kumimoji="1" lang="en-US"/>
            <a:t>HTML</a:t>
          </a:r>
          <a:r>
            <a:rPr kumimoji="1" lang="ja-JP"/>
            <a:t>・</a:t>
          </a:r>
          <a:r>
            <a:rPr kumimoji="1" lang="en-US"/>
            <a:t>CSS</a:t>
          </a:r>
          <a:r>
            <a:rPr kumimoji="1" lang="ja-JP"/>
            <a:t>を用いたシステム開発で既に授業において学習済みであること。</a:t>
          </a:r>
          <a:endParaRPr lang="en-US"/>
        </a:p>
      </dgm:t>
    </dgm:pt>
    <dgm:pt modelId="{3C300748-4BFB-4BE2-B169-13B6D5322758}" type="parTrans" cxnId="{12A12FA8-F190-471A-A8B8-7C8E88FDC741}">
      <dgm:prSet/>
      <dgm:spPr/>
      <dgm:t>
        <a:bodyPr/>
        <a:lstStyle/>
        <a:p>
          <a:endParaRPr lang="en-US"/>
        </a:p>
      </dgm:t>
    </dgm:pt>
    <dgm:pt modelId="{A69B80D2-DD06-4BEA-9BAD-18999CB47A5C}" type="sibTrans" cxnId="{12A12FA8-F190-471A-A8B8-7C8E88FDC741}">
      <dgm:prSet/>
      <dgm:spPr/>
      <dgm:t>
        <a:bodyPr/>
        <a:lstStyle/>
        <a:p>
          <a:endParaRPr lang="en-US"/>
        </a:p>
      </dgm:t>
    </dgm:pt>
    <dgm:pt modelId="{601563E2-6920-433E-830C-D395DA346D3B}">
      <dgm:prSet/>
      <dgm:spPr/>
      <dgm:t>
        <a:bodyPr/>
        <a:lstStyle/>
        <a:p>
          <a:r>
            <a:rPr kumimoji="1" lang="ja-JP"/>
            <a:t>もともと存在する</a:t>
          </a:r>
          <a:r>
            <a:rPr kumimoji="1" lang="en-US"/>
            <a:t>web</a:t>
          </a:r>
          <a:r>
            <a:rPr kumimoji="1" lang="ja-JP"/>
            <a:t>サイトの改善案のため、フレームはすでに完成しており、</a:t>
          </a:r>
          <a:r>
            <a:rPr kumimoji="1" lang="en-US"/>
            <a:t>0</a:t>
          </a:r>
          <a:r>
            <a:rPr kumimoji="1" lang="ja-JP"/>
            <a:t>からのスタートではないことが実現可能な根拠として挙げられる。</a:t>
          </a:r>
          <a:endParaRPr lang="en-US"/>
        </a:p>
      </dgm:t>
    </dgm:pt>
    <dgm:pt modelId="{287372A0-02AD-4EAA-BD3C-87D0A071F84F}" type="parTrans" cxnId="{4399AB5C-7E91-4B71-99A3-3080B7EC2FF9}">
      <dgm:prSet/>
      <dgm:spPr/>
      <dgm:t>
        <a:bodyPr/>
        <a:lstStyle/>
        <a:p>
          <a:endParaRPr lang="en-US"/>
        </a:p>
      </dgm:t>
    </dgm:pt>
    <dgm:pt modelId="{FCCFA57E-2086-4FE3-873A-A63A1E248204}" type="sibTrans" cxnId="{4399AB5C-7E91-4B71-99A3-3080B7EC2FF9}">
      <dgm:prSet/>
      <dgm:spPr/>
      <dgm:t>
        <a:bodyPr/>
        <a:lstStyle/>
        <a:p>
          <a:endParaRPr lang="en-US"/>
        </a:p>
      </dgm:t>
    </dgm:pt>
    <dgm:pt modelId="{17AFE5FF-237D-47D6-A40E-881434D3AAE8}" type="pres">
      <dgm:prSet presAssocID="{4E91C5D1-DBD1-4D65-9E40-521B2B3D4557}" presName="vert0" presStyleCnt="0">
        <dgm:presLayoutVars>
          <dgm:dir/>
          <dgm:animOne val="branch"/>
          <dgm:animLvl val="lvl"/>
        </dgm:presLayoutVars>
      </dgm:prSet>
      <dgm:spPr/>
    </dgm:pt>
    <dgm:pt modelId="{805B1C40-A944-416B-ADB3-E0AD37CC3D3E}" type="pres">
      <dgm:prSet presAssocID="{05214307-A3C6-450E-9995-85DF07CA24FB}" presName="thickLine" presStyleLbl="alignNode1" presStyleIdx="0" presStyleCnt="2"/>
      <dgm:spPr/>
    </dgm:pt>
    <dgm:pt modelId="{B2BC8EBA-AF7E-4C51-A20E-B0C31DE7A015}" type="pres">
      <dgm:prSet presAssocID="{05214307-A3C6-450E-9995-85DF07CA24FB}" presName="horz1" presStyleCnt="0"/>
      <dgm:spPr/>
    </dgm:pt>
    <dgm:pt modelId="{219DA1DF-7FF1-4612-A803-B2E0BED03EEA}" type="pres">
      <dgm:prSet presAssocID="{05214307-A3C6-450E-9995-85DF07CA24FB}" presName="tx1" presStyleLbl="revTx" presStyleIdx="0" presStyleCnt="2"/>
      <dgm:spPr/>
    </dgm:pt>
    <dgm:pt modelId="{B0A2C62D-34AE-49CC-8397-3EFA05F07054}" type="pres">
      <dgm:prSet presAssocID="{05214307-A3C6-450E-9995-85DF07CA24FB}" presName="vert1" presStyleCnt="0"/>
      <dgm:spPr/>
    </dgm:pt>
    <dgm:pt modelId="{2D360B7C-2165-416E-97B1-E177C73E2A9A}" type="pres">
      <dgm:prSet presAssocID="{601563E2-6920-433E-830C-D395DA346D3B}" presName="thickLine" presStyleLbl="alignNode1" presStyleIdx="1" presStyleCnt="2"/>
      <dgm:spPr/>
    </dgm:pt>
    <dgm:pt modelId="{A87BC44D-F585-42C4-B687-CC61322030B3}" type="pres">
      <dgm:prSet presAssocID="{601563E2-6920-433E-830C-D395DA346D3B}" presName="horz1" presStyleCnt="0"/>
      <dgm:spPr/>
    </dgm:pt>
    <dgm:pt modelId="{214A588F-0CFD-4354-8C56-74457504A2CD}" type="pres">
      <dgm:prSet presAssocID="{601563E2-6920-433E-830C-D395DA346D3B}" presName="tx1" presStyleLbl="revTx" presStyleIdx="1" presStyleCnt="2"/>
      <dgm:spPr/>
    </dgm:pt>
    <dgm:pt modelId="{EC56EDE5-4F52-4D18-A612-92D42C5523E9}" type="pres">
      <dgm:prSet presAssocID="{601563E2-6920-433E-830C-D395DA346D3B}" presName="vert1" presStyleCnt="0"/>
      <dgm:spPr/>
    </dgm:pt>
  </dgm:ptLst>
  <dgm:cxnLst>
    <dgm:cxn modelId="{4399AB5C-7E91-4B71-99A3-3080B7EC2FF9}" srcId="{4E91C5D1-DBD1-4D65-9E40-521B2B3D4557}" destId="{601563E2-6920-433E-830C-D395DA346D3B}" srcOrd="1" destOrd="0" parTransId="{287372A0-02AD-4EAA-BD3C-87D0A071F84F}" sibTransId="{FCCFA57E-2086-4FE3-873A-A63A1E248204}"/>
    <dgm:cxn modelId="{26068952-41C7-41D1-A60C-F6B38982C8B8}" type="presOf" srcId="{601563E2-6920-433E-830C-D395DA346D3B}" destId="{214A588F-0CFD-4354-8C56-74457504A2CD}" srcOrd="0" destOrd="0" presId="urn:microsoft.com/office/officeart/2008/layout/LinedList"/>
    <dgm:cxn modelId="{12A12FA8-F190-471A-A8B8-7C8E88FDC741}" srcId="{4E91C5D1-DBD1-4D65-9E40-521B2B3D4557}" destId="{05214307-A3C6-450E-9995-85DF07CA24FB}" srcOrd="0" destOrd="0" parTransId="{3C300748-4BFB-4BE2-B169-13B6D5322758}" sibTransId="{A69B80D2-DD06-4BEA-9BAD-18999CB47A5C}"/>
    <dgm:cxn modelId="{68B38FCF-62E5-41E8-8F5D-19A4C81F9E21}" type="presOf" srcId="{4E91C5D1-DBD1-4D65-9E40-521B2B3D4557}" destId="{17AFE5FF-237D-47D6-A40E-881434D3AAE8}" srcOrd="0" destOrd="0" presId="urn:microsoft.com/office/officeart/2008/layout/LinedList"/>
    <dgm:cxn modelId="{E5FB05D3-6E35-4641-BE3D-03BC52D1E90F}" type="presOf" srcId="{05214307-A3C6-450E-9995-85DF07CA24FB}" destId="{219DA1DF-7FF1-4612-A803-B2E0BED03EEA}" srcOrd="0" destOrd="0" presId="urn:microsoft.com/office/officeart/2008/layout/LinedList"/>
    <dgm:cxn modelId="{50D20D33-2ABC-4FA9-8EA2-FBDB7CAE0247}" type="presParOf" srcId="{17AFE5FF-237D-47D6-A40E-881434D3AAE8}" destId="{805B1C40-A944-416B-ADB3-E0AD37CC3D3E}" srcOrd="0" destOrd="0" presId="urn:microsoft.com/office/officeart/2008/layout/LinedList"/>
    <dgm:cxn modelId="{A7A5C143-32FB-4C03-A6B8-94B9DCFF32F2}" type="presParOf" srcId="{17AFE5FF-237D-47D6-A40E-881434D3AAE8}" destId="{B2BC8EBA-AF7E-4C51-A20E-B0C31DE7A015}" srcOrd="1" destOrd="0" presId="urn:microsoft.com/office/officeart/2008/layout/LinedList"/>
    <dgm:cxn modelId="{032A08B5-BBBF-48D1-AD9B-A85727B2329B}" type="presParOf" srcId="{B2BC8EBA-AF7E-4C51-A20E-B0C31DE7A015}" destId="{219DA1DF-7FF1-4612-A803-B2E0BED03EEA}" srcOrd="0" destOrd="0" presId="urn:microsoft.com/office/officeart/2008/layout/LinedList"/>
    <dgm:cxn modelId="{2CDB339E-C556-4505-88E5-4172DEC821D6}" type="presParOf" srcId="{B2BC8EBA-AF7E-4C51-A20E-B0C31DE7A015}" destId="{B0A2C62D-34AE-49CC-8397-3EFA05F07054}" srcOrd="1" destOrd="0" presId="urn:microsoft.com/office/officeart/2008/layout/LinedList"/>
    <dgm:cxn modelId="{A807F0A1-82B6-4867-AF12-827AC30100CE}" type="presParOf" srcId="{17AFE5FF-237D-47D6-A40E-881434D3AAE8}" destId="{2D360B7C-2165-416E-97B1-E177C73E2A9A}" srcOrd="2" destOrd="0" presId="urn:microsoft.com/office/officeart/2008/layout/LinedList"/>
    <dgm:cxn modelId="{995E33AF-006E-482B-A804-CDDCD11FE15F}" type="presParOf" srcId="{17AFE5FF-237D-47D6-A40E-881434D3AAE8}" destId="{A87BC44D-F585-42C4-B687-CC61322030B3}" srcOrd="3" destOrd="0" presId="urn:microsoft.com/office/officeart/2008/layout/LinedList"/>
    <dgm:cxn modelId="{C06BCC71-A7A7-439D-ABB0-F29C75A83950}" type="presParOf" srcId="{A87BC44D-F585-42C4-B687-CC61322030B3}" destId="{214A588F-0CFD-4354-8C56-74457504A2CD}" srcOrd="0" destOrd="0" presId="urn:microsoft.com/office/officeart/2008/layout/LinedList"/>
    <dgm:cxn modelId="{0E94E0EF-3D08-4650-85B7-CADB3B7A3FF3}" type="presParOf" srcId="{A87BC44D-F585-42C4-B687-CC61322030B3}" destId="{EC56EDE5-4F52-4D18-A612-92D42C5523E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AD4B80-33B4-41A7-B358-92E0B733008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820B0CD-DC5C-47B5-A571-FA730443E061}">
      <dgm:prSet/>
      <dgm:spPr/>
      <dgm:t>
        <a:bodyPr/>
        <a:lstStyle/>
        <a:p>
          <a:r>
            <a:rPr kumimoji="1" lang="en-US" dirty="0"/>
            <a:t>UI</a:t>
          </a:r>
          <a:r>
            <a:rPr kumimoji="1" lang="ja-JP" dirty="0"/>
            <a:t>デザインのデザインガイドラインに準拠し、かつ</a:t>
          </a:r>
          <a:r>
            <a:rPr kumimoji="1" lang="en-US" dirty="0"/>
            <a:t>UX</a:t>
          </a:r>
          <a:r>
            <a:rPr kumimoji="1" lang="ja-JP" dirty="0"/>
            <a:t>の視点から、人間の体験・経験の価値を充分に発揮した大学ポータルサイトである。</a:t>
          </a:r>
          <a:endParaRPr lang="en-US" dirty="0"/>
        </a:p>
      </dgm:t>
    </dgm:pt>
    <dgm:pt modelId="{0DFDAFA5-E091-4BB0-BE93-841BDB083DC8}" type="parTrans" cxnId="{6364D0F0-21FB-4722-BEA0-E35F2665845C}">
      <dgm:prSet/>
      <dgm:spPr/>
      <dgm:t>
        <a:bodyPr/>
        <a:lstStyle/>
        <a:p>
          <a:endParaRPr lang="en-US"/>
        </a:p>
      </dgm:t>
    </dgm:pt>
    <dgm:pt modelId="{AE4B6662-BD7A-4963-AD56-3B4EDB47B523}" type="sibTrans" cxnId="{6364D0F0-21FB-4722-BEA0-E35F2665845C}">
      <dgm:prSet/>
      <dgm:spPr/>
      <dgm:t>
        <a:bodyPr/>
        <a:lstStyle/>
        <a:p>
          <a:endParaRPr lang="en-US"/>
        </a:p>
      </dgm:t>
    </dgm:pt>
    <dgm:pt modelId="{500021EB-EA62-4B8D-87D6-19389AB2BC3E}">
      <dgm:prSet/>
      <dgm:spPr/>
      <dgm:t>
        <a:bodyPr/>
        <a:lstStyle/>
        <a:p>
          <a:r>
            <a:rPr kumimoji="1" lang="en-US"/>
            <a:t>UX</a:t>
          </a:r>
          <a:r>
            <a:rPr kumimoji="1" lang="ja-JP"/>
            <a:t>・</a:t>
          </a:r>
          <a:r>
            <a:rPr kumimoji="1" lang="en-US"/>
            <a:t>UI</a:t>
          </a:r>
          <a:r>
            <a:rPr kumimoji="1" lang="ja-JP"/>
            <a:t>デザインにおける数多くの論文で書かれていた手法を新規に提示するポータルサイトに組込み、既存のポータルサイトと比較してみるという視点。</a:t>
          </a:r>
          <a:endParaRPr lang="en-US"/>
        </a:p>
      </dgm:t>
    </dgm:pt>
    <dgm:pt modelId="{BF68D348-5BA9-48D3-AB9B-8C2E26227292}" type="parTrans" cxnId="{9CEE5FF3-75BD-4856-8670-8014A4C1DFC5}">
      <dgm:prSet/>
      <dgm:spPr/>
      <dgm:t>
        <a:bodyPr/>
        <a:lstStyle/>
        <a:p>
          <a:endParaRPr lang="en-US"/>
        </a:p>
      </dgm:t>
    </dgm:pt>
    <dgm:pt modelId="{4B5EB192-4D7B-4BC8-8F64-09DFF4FEF811}" type="sibTrans" cxnId="{9CEE5FF3-75BD-4856-8670-8014A4C1DFC5}">
      <dgm:prSet/>
      <dgm:spPr/>
      <dgm:t>
        <a:bodyPr/>
        <a:lstStyle/>
        <a:p>
          <a:endParaRPr lang="en-US"/>
        </a:p>
      </dgm:t>
    </dgm:pt>
    <dgm:pt modelId="{0A18C581-E9B4-459B-9D31-9017A7149D04}">
      <dgm:prSet/>
      <dgm:spPr/>
      <dgm:t>
        <a:bodyPr/>
        <a:lstStyle/>
        <a:p>
          <a:r>
            <a:rPr kumimoji="1" lang="ja-JP"/>
            <a:t>ポータルサイトに、視覚障害者にやさしい</a:t>
          </a:r>
          <a:r>
            <a:rPr kumimoji="1" lang="en-US"/>
            <a:t>UI</a:t>
          </a:r>
          <a:r>
            <a:rPr kumimoji="1" lang="ja-JP"/>
            <a:t>デザイン設計を施す視点。</a:t>
          </a:r>
          <a:endParaRPr lang="en-US"/>
        </a:p>
      </dgm:t>
    </dgm:pt>
    <dgm:pt modelId="{EEDAA4A1-4376-4975-9F95-BF5B5FA1AE2A}" type="parTrans" cxnId="{71259956-89D7-4FDC-A94D-D2358C845154}">
      <dgm:prSet/>
      <dgm:spPr/>
      <dgm:t>
        <a:bodyPr/>
        <a:lstStyle/>
        <a:p>
          <a:endParaRPr lang="en-US"/>
        </a:p>
      </dgm:t>
    </dgm:pt>
    <dgm:pt modelId="{BBAEF4F5-70D8-41B2-9481-0A57D2C04E7E}" type="sibTrans" cxnId="{71259956-89D7-4FDC-A94D-D2358C845154}">
      <dgm:prSet/>
      <dgm:spPr/>
      <dgm:t>
        <a:bodyPr/>
        <a:lstStyle/>
        <a:p>
          <a:endParaRPr lang="en-US"/>
        </a:p>
      </dgm:t>
    </dgm:pt>
    <dgm:pt modelId="{45821BCD-A24E-403D-ACD4-CB30648DD4DA}" type="pres">
      <dgm:prSet presAssocID="{FCAD4B80-33B4-41A7-B358-92E0B733008F}" presName="vert0" presStyleCnt="0">
        <dgm:presLayoutVars>
          <dgm:dir/>
          <dgm:animOne val="branch"/>
          <dgm:animLvl val="lvl"/>
        </dgm:presLayoutVars>
      </dgm:prSet>
      <dgm:spPr/>
    </dgm:pt>
    <dgm:pt modelId="{28855236-70C5-46E4-A39A-FA16A4DEEAC2}" type="pres">
      <dgm:prSet presAssocID="{C820B0CD-DC5C-47B5-A571-FA730443E061}" presName="thickLine" presStyleLbl="alignNode1" presStyleIdx="0" presStyleCnt="3"/>
      <dgm:spPr/>
    </dgm:pt>
    <dgm:pt modelId="{77D46983-0EFB-4BE2-B804-D7ECF0D3B4BA}" type="pres">
      <dgm:prSet presAssocID="{C820B0CD-DC5C-47B5-A571-FA730443E061}" presName="horz1" presStyleCnt="0"/>
      <dgm:spPr/>
    </dgm:pt>
    <dgm:pt modelId="{F8BC6164-CED1-4921-8899-CD4D59CBB4CA}" type="pres">
      <dgm:prSet presAssocID="{C820B0CD-DC5C-47B5-A571-FA730443E061}" presName="tx1" presStyleLbl="revTx" presStyleIdx="0" presStyleCnt="3"/>
      <dgm:spPr/>
    </dgm:pt>
    <dgm:pt modelId="{CB01A766-BBBE-4CA8-9B8F-D1AF3074B7DB}" type="pres">
      <dgm:prSet presAssocID="{C820B0CD-DC5C-47B5-A571-FA730443E061}" presName="vert1" presStyleCnt="0"/>
      <dgm:spPr/>
    </dgm:pt>
    <dgm:pt modelId="{9E258F8C-C32E-455C-8C8F-3BB1454036FA}" type="pres">
      <dgm:prSet presAssocID="{500021EB-EA62-4B8D-87D6-19389AB2BC3E}" presName="thickLine" presStyleLbl="alignNode1" presStyleIdx="1" presStyleCnt="3"/>
      <dgm:spPr/>
    </dgm:pt>
    <dgm:pt modelId="{758E8D7E-F7FF-4C06-AEBF-6D5D6D544368}" type="pres">
      <dgm:prSet presAssocID="{500021EB-EA62-4B8D-87D6-19389AB2BC3E}" presName="horz1" presStyleCnt="0"/>
      <dgm:spPr/>
    </dgm:pt>
    <dgm:pt modelId="{79BCF2EF-7D19-4915-A548-225F0C9372A7}" type="pres">
      <dgm:prSet presAssocID="{500021EB-EA62-4B8D-87D6-19389AB2BC3E}" presName="tx1" presStyleLbl="revTx" presStyleIdx="1" presStyleCnt="3"/>
      <dgm:spPr/>
    </dgm:pt>
    <dgm:pt modelId="{AF119928-242B-4108-A43C-7DE8E904CCB0}" type="pres">
      <dgm:prSet presAssocID="{500021EB-EA62-4B8D-87D6-19389AB2BC3E}" presName="vert1" presStyleCnt="0"/>
      <dgm:spPr/>
    </dgm:pt>
    <dgm:pt modelId="{B748C4F1-3E95-4516-814A-0A569291FD2E}" type="pres">
      <dgm:prSet presAssocID="{0A18C581-E9B4-459B-9D31-9017A7149D04}" presName="thickLine" presStyleLbl="alignNode1" presStyleIdx="2" presStyleCnt="3"/>
      <dgm:spPr/>
    </dgm:pt>
    <dgm:pt modelId="{CA0593D8-1660-42A0-AE5A-B8EA8AE3CF92}" type="pres">
      <dgm:prSet presAssocID="{0A18C581-E9B4-459B-9D31-9017A7149D04}" presName="horz1" presStyleCnt="0"/>
      <dgm:spPr/>
    </dgm:pt>
    <dgm:pt modelId="{6136ADBB-9A21-43A7-B2CD-90309B689023}" type="pres">
      <dgm:prSet presAssocID="{0A18C581-E9B4-459B-9D31-9017A7149D04}" presName="tx1" presStyleLbl="revTx" presStyleIdx="2" presStyleCnt="3"/>
      <dgm:spPr/>
    </dgm:pt>
    <dgm:pt modelId="{ED2EA094-E03B-4D5C-8AA2-761564357712}" type="pres">
      <dgm:prSet presAssocID="{0A18C581-E9B4-459B-9D31-9017A7149D04}" presName="vert1" presStyleCnt="0"/>
      <dgm:spPr/>
    </dgm:pt>
  </dgm:ptLst>
  <dgm:cxnLst>
    <dgm:cxn modelId="{397AFD01-16AC-4C0A-BDEF-05EF617EAE9C}" type="presOf" srcId="{0A18C581-E9B4-459B-9D31-9017A7149D04}" destId="{6136ADBB-9A21-43A7-B2CD-90309B689023}" srcOrd="0" destOrd="0" presId="urn:microsoft.com/office/officeart/2008/layout/LinedList"/>
    <dgm:cxn modelId="{DC1C3150-9535-46DE-AF4D-CAA1C6797597}" type="presOf" srcId="{500021EB-EA62-4B8D-87D6-19389AB2BC3E}" destId="{79BCF2EF-7D19-4915-A548-225F0C9372A7}" srcOrd="0" destOrd="0" presId="urn:microsoft.com/office/officeart/2008/layout/LinedList"/>
    <dgm:cxn modelId="{71259956-89D7-4FDC-A94D-D2358C845154}" srcId="{FCAD4B80-33B4-41A7-B358-92E0B733008F}" destId="{0A18C581-E9B4-459B-9D31-9017A7149D04}" srcOrd="2" destOrd="0" parTransId="{EEDAA4A1-4376-4975-9F95-BF5B5FA1AE2A}" sibTransId="{BBAEF4F5-70D8-41B2-9481-0A57D2C04E7E}"/>
    <dgm:cxn modelId="{F04FD6AB-C839-4040-BBF6-530B6D7C99DE}" type="presOf" srcId="{FCAD4B80-33B4-41A7-B358-92E0B733008F}" destId="{45821BCD-A24E-403D-ACD4-CB30648DD4DA}" srcOrd="0" destOrd="0" presId="urn:microsoft.com/office/officeart/2008/layout/LinedList"/>
    <dgm:cxn modelId="{4B9BC8BF-C4AB-4CC2-9A7E-B070781042BA}" type="presOf" srcId="{C820B0CD-DC5C-47B5-A571-FA730443E061}" destId="{F8BC6164-CED1-4921-8899-CD4D59CBB4CA}" srcOrd="0" destOrd="0" presId="urn:microsoft.com/office/officeart/2008/layout/LinedList"/>
    <dgm:cxn modelId="{6364D0F0-21FB-4722-BEA0-E35F2665845C}" srcId="{FCAD4B80-33B4-41A7-B358-92E0B733008F}" destId="{C820B0CD-DC5C-47B5-A571-FA730443E061}" srcOrd="0" destOrd="0" parTransId="{0DFDAFA5-E091-4BB0-BE93-841BDB083DC8}" sibTransId="{AE4B6662-BD7A-4963-AD56-3B4EDB47B523}"/>
    <dgm:cxn modelId="{9CEE5FF3-75BD-4856-8670-8014A4C1DFC5}" srcId="{FCAD4B80-33B4-41A7-B358-92E0B733008F}" destId="{500021EB-EA62-4B8D-87D6-19389AB2BC3E}" srcOrd="1" destOrd="0" parTransId="{BF68D348-5BA9-48D3-AB9B-8C2E26227292}" sibTransId="{4B5EB192-4D7B-4BC8-8F64-09DFF4FEF811}"/>
    <dgm:cxn modelId="{5847745E-1A4E-4CF9-8E07-E9671840A384}" type="presParOf" srcId="{45821BCD-A24E-403D-ACD4-CB30648DD4DA}" destId="{28855236-70C5-46E4-A39A-FA16A4DEEAC2}" srcOrd="0" destOrd="0" presId="urn:microsoft.com/office/officeart/2008/layout/LinedList"/>
    <dgm:cxn modelId="{57A93D92-06B0-467C-A4F8-23F9ECA33EFE}" type="presParOf" srcId="{45821BCD-A24E-403D-ACD4-CB30648DD4DA}" destId="{77D46983-0EFB-4BE2-B804-D7ECF0D3B4BA}" srcOrd="1" destOrd="0" presId="urn:microsoft.com/office/officeart/2008/layout/LinedList"/>
    <dgm:cxn modelId="{69D8307D-A2E9-4CB7-AC9D-A787DB82F130}" type="presParOf" srcId="{77D46983-0EFB-4BE2-B804-D7ECF0D3B4BA}" destId="{F8BC6164-CED1-4921-8899-CD4D59CBB4CA}" srcOrd="0" destOrd="0" presId="urn:microsoft.com/office/officeart/2008/layout/LinedList"/>
    <dgm:cxn modelId="{80D8B1C1-5F6B-4BD9-A6C4-12AC5201A953}" type="presParOf" srcId="{77D46983-0EFB-4BE2-B804-D7ECF0D3B4BA}" destId="{CB01A766-BBBE-4CA8-9B8F-D1AF3074B7DB}" srcOrd="1" destOrd="0" presId="urn:microsoft.com/office/officeart/2008/layout/LinedList"/>
    <dgm:cxn modelId="{0A8138E7-FCFE-4F0A-A494-FF8D724A0134}" type="presParOf" srcId="{45821BCD-A24E-403D-ACD4-CB30648DD4DA}" destId="{9E258F8C-C32E-455C-8C8F-3BB1454036FA}" srcOrd="2" destOrd="0" presId="urn:microsoft.com/office/officeart/2008/layout/LinedList"/>
    <dgm:cxn modelId="{6812BA97-49E0-4D33-A93C-DDAAA9259D84}" type="presParOf" srcId="{45821BCD-A24E-403D-ACD4-CB30648DD4DA}" destId="{758E8D7E-F7FF-4C06-AEBF-6D5D6D544368}" srcOrd="3" destOrd="0" presId="urn:microsoft.com/office/officeart/2008/layout/LinedList"/>
    <dgm:cxn modelId="{1A94F507-F193-49B2-8D62-EB31C4506CBE}" type="presParOf" srcId="{758E8D7E-F7FF-4C06-AEBF-6D5D6D544368}" destId="{79BCF2EF-7D19-4915-A548-225F0C9372A7}" srcOrd="0" destOrd="0" presId="urn:microsoft.com/office/officeart/2008/layout/LinedList"/>
    <dgm:cxn modelId="{C257DC42-3F27-491D-959D-52B0FF5C5BC7}" type="presParOf" srcId="{758E8D7E-F7FF-4C06-AEBF-6D5D6D544368}" destId="{AF119928-242B-4108-A43C-7DE8E904CCB0}" srcOrd="1" destOrd="0" presId="urn:microsoft.com/office/officeart/2008/layout/LinedList"/>
    <dgm:cxn modelId="{611BBC98-58F6-4073-A97B-E14A870B5068}" type="presParOf" srcId="{45821BCD-A24E-403D-ACD4-CB30648DD4DA}" destId="{B748C4F1-3E95-4516-814A-0A569291FD2E}" srcOrd="4" destOrd="0" presId="urn:microsoft.com/office/officeart/2008/layout/LinedList"/>
    <dgm:cxn modelId="{A0149F4B-18BA-4F7E-BF45-E8A8558E8506}" type="presParOf" srcId="{45821BCD-A24E-403D-ACD4-CB30648DD4DA}" destId="{CA0593D8-1660-42A0-AE5A-B8EA8AE3CF92}" srcOrd="5" destOrd="0" presId="urn:microsoft.com/office/officeart/2008/layout/LinedList"/>
    <dgm:cxn modelId="{7137ACAC-76EB-4A1A-A2E4-DBFB2BB88B8F}" type="presParOf" srcId="{CA0593D8-1660-42A0-AE5A-B8EA8AE3CF92}" destId="{6136ADBB-9A21-43A7-B2CD-90309B689023}" srcOrd="0" destOrd="0" presId="urn:microsoft.com/office/officeart/2008/layout/LinedList"/>
    <dgm:cxn modelId="{E5A1AF80-EFB3-4290-AD06-32E95837C770}" type="presParOf" srcId="{CA0593D8-1660-42A0-AE5A-B8EA8AE3CF92}" destId="{ED2EA094-E03B-4D5C-8AA2-7615643577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9982B-D589-4864-AF4F-F626BF111EA2}">
      <dsp:nvSpPr>
        <dsp:cNvPr id="0" name=""/>
        <dsp:cNvSpPr/>
      </dsp:nvSpPr>
      <dsp:spPr>
        <a:xfrm>
          <a:off x="0" y="0"/>
          <a:ext cx="1090506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6C7BEE-1A14-464D-BB4B-6C25939892A6}">
      <dsp:nvSpPr>
        <dsp:cNvPr id="0" name=""/>
        <dsp:cNvSpPr/>
      </dsp:nvSpPr>
      <dsp:spPr>
        <a:xfrm>
          <a:off x="0" y="0"/>
          <a:ext cx="10905066"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kumimoji="1" lang="ja-JP" sz="2500" kern="1200" dirty="0"/>
            <a:t>本学に設置されているポータルサイトが</a:t>
          </a:r>
          <a:r>
            <a:rPr kumimoji="1" lang="en-US" sz="2500" kern="1200" dirty="0"/>
            <a:t>10</a:t>
          </a:r>
          <a:r>
            <a:rPr kumimoji="1" lang="ja-JP" sz="2500" kern="1200" dirty="0"/>
            <a:t>年以上前のもので、学校と生徒間をつなぐものであるにもかかわらず画面の使いにくさについて指摘されている。このため、実際、どのような問題があるのかを把握する必要性を感じた。</a:t>
          </a:r>
          <a:endParaRPr lang="en-US" sz="2500" kern="1200" dirty="0"/>
        </a:p>
      </dsp:txBody>
      <dsp:txXfrm>
        <a:off x="0" y="0"/>
        <a:ext cx="10905066" cy="2196990"/>
      </dsp:txXfrm>
    </dsp:sp>
    <dsp:sp modelId="{602072E6-F2EB-4875-AB26-411376A936BC}">
      <dsp:nvSpPr>
        <dsp:cNvPr id="0" name=""/>
        <dsp:cNvSpPr/>
      </dsp:nvSpPr>
      <dsp:spPr>
        <a:xfrm>
          <a:off x="0" y="2196990"/>
          <a:ext cx="10905066"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1582F79-430D-4F59-91C1-2CDD410F8260}">
      <dsp:nvSpPr>
        <dsp:cNvPr id="0" name=""/>
        <dsp:cNvSpPr/>
      </dsp:nvSpPr>
      <dsp:spPr>
        <a:xfrm>
          <a:off x="0" y="2196990"/>
          <a:ext cx="10905066"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kumimoji="1" lang="ja-JP" sz="2500" kern="1200"/>
            <a:t>本研究では、学生などを対象とする利用者インターフェースの問題点調査等を通じて、問題点がどこにあるのか、どのようにして改善すべきなのかを述べ、実際にシステム設計・</a:t>
          </a:r>
          <a:r>
            <a:rPr kumimoji="1" lang="en-US" sz="2500" kern="1200"/>
            <a:t>UI</a:t>
          </a:r>
          <a:r>
            <a:rPr kumimoji="1" lang="ja-JP" sz="2500" kern="1200"/>
            <a:t>設計を行い、実装まで展開する。</a:t>
          </a:r>
          <a:endParaRPr lang="en-US" sz="2500" kern="1200"/>
        </a:p>
      </dsp:txBody>
      <dsp:txXfrm>
        <a:off x="0" y="2196990"/>
        <a:ext cx="10905066" cy="2196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91912-A240-47C4-BD21-A0E0220DCC1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88EF8-13B2-490B-B132-A97CC168E3F4}">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kumimoji="1" lang="ja-JP" sz="1600" kern="1200" dirty="0"/>
            <a:t>実際の運用に基づきテストを行う。バグの発生を認めたら、修正。</a:t>
          </a:r>
          <a:endParaRPr lang="en-US" sz="1600" kern="1200" dirty="0"/>
        </a:p>
      </dsp:txBody>
      <dsp:txXfrm>
        <a:off x="559800" y="3022743"/>
        <a:ext cx="4320000" cy="720000"/>
      </dsp:txXfrm>
    </dsp:sp>
    <dsp:sp modelId="{E103E77E-1BB8-4818-80F5-219F7B34BDD9}">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3BDE5C-31BC-49ED-BFFB-7ED875187A97}">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kumimoji="1" lang="ja-JP" sz="1600" kern="1200"/>
            <a:t>プレゼン制作</a:t>
          </a:r>
          <a:endParaRPr lang="en-US" sz="1600" kern="1200"/>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B1C40-A944-416B-ADB3-E0AD37CC3D3E}">
      <dsp:nvSpPr>
        <dsp:cNvPr id="0" name=""/>
        <dsp:cNvSpPr/>
      </dsp:nvSpPr>
      <dsp:spPr>
        <a:xfrm>
          <a:off x="0" y="0"/>
          <a:ext cx="780208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19DA1DF-7FF1-4612-A803-B2E0BED03EEA}">
      <dsp:nvSpPr>
        <dsp:cNvPr id="0" name=""/>
        <dsp:cNvSpPr/>
      </dsp:nvSpPr>
      <dsp:spPr>
        <a:xfrm>
          <a:off x="0" y="0"/>
          <a:ext cx="7802087"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kumimoji="1" lang="en-US" sz="2700" kern="1200"/>
            <a:t>Java</a:t>
          </a:r>
          <a:r>
            <a:rPr kumimoji="1" lang="ja-JP" sz="2700" kern="1200"/>
            <a:t>・</a:t>
          </a:r>
          <a:r>
            <a:rPr kumimoji="1" lang="en-US" sz="2700" kern="1200"/>
            <a:t>DB</a:t>
          </a:r>
          <a:r>
            <a:rPr kumimoji="1" lang="ja-JP" sz="2700" kern="1200"/>
            <a:t>・</a:t>
          </a:r>
          <a:r>
            <a:rPr kumimoji="1" lang="en-US" sz="2700" kern="1200"/>
            <a:t>HTML</a:t>
          </a:r>
          <a:r>
            <a:rPr kumimoji="1" lang="ja-JP" sz="2700" kern="1200"/>
            <a:t>・</a:t>
          </a:r>
          <a:r>
            <a:rPr kumimoji="1" lang="en-US" sz="2700" kern="1200"/>
            <a:t>CSS</a:t>
          </a:r>
          <a:r>
            <a:rPr kumimoji="1" lang="ja-JP" sz="2700" kern="1200"/>
            <a:t>を用いたシステム開発で既に授業において学習済みであること。</a:t>
          </a:r>
          <a:endParaRPr lang="en-US" sz="2700" kern="1200"/>
        </a:p>
      </dsp:txBody>
      <dsp:txXfrm>
        <a:off x="0" y="0"/>
        <a:ext cx="7802087" cy="2196990"/>
      </dsp:txXfrm>
    </dsp:sp>
    <dsp:sp modelId="{2D360B7C-2165-416E-97B1-E177C73E2A9A}">
      <dsp:nvSpPr>
        <dsp:cNvPr id="0" name=""/>
        <dsp:cNvSpPr/>
      </dsp:nvSpPr>
      <dsp:spPr>
        <a:xfrm>
          <a:off x="0" y="2196990"/>
          <a:ext cx="780208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14A588F-0CFD-4354-8C56-74457504A2CD}">
      <dsp:nvSpPr>
        <dsp:cNvPr id="0" name=""/>
        <dsp:cNvSpPr/>
      </dsp:nvSpPr>
      <dsp:spPr>
        <a:xfrm>
          <a:off x="0" y="2196990"/>
          <a:ext cx="7802087"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kumimoji="1" lang="ja-JP" sz="2700" kern="1200"/>
            <a:t>もともと存在する</a:t>
          </a:r>
          <a:r>
            <a:rPr kumimoji="1" lang="en-US" sz="2700" kern="1200"/>
            <a:t>web</a:t>
          </a:r>
          <a:r>
            <a:rPr kumimoji="1" lang="ja-JP" sz="2700" kern="1200"/>
            <a:t>サイトの改善案のため、フレームはすでに完成しており、</a:t>
          </a:r>
          <a:r>
            <a:rPr kumimoji="1" lang="en-US" sz="2700" kern="1200"/>
            <a:t>0</a:t>
          </a:r>
          <a:r>
            <a:rPr kumimoji="1" lang="ja-JP" sz="2700" kern="1200"/>
            <a:t>からのスタートではないことが実現可能な根拠として挙げられる。</a:t>
          </a:r>
          <a:endParaRPr lang="en-US" sz="2700" kern="1200"/>
        </a:p>
      </dsp:txBody>
      <dsp:txXfrm>
        <a:off x="0" y="2196990"/>
        <a:ext cx="7802087" cy="2196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55236-70C5-46E4-A39A-FA16A4DEEAC2}">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BC6164-CED1-4921-8899-CD4D59CBB4CA}">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kumimoji="1" lang="en-US" sz="2300" kern="1200" dirty="0"/>
            <a:t>UI</a:t>
          </a:r>
          <a:r>
            <a:rPr kumimoji="1" lang="ja-JP" sz="2300" kern="1200" dirty="0"/>
            <a:t>デザインのデザインガイドラインに準拠し、かつ</a:t>
          </a:r>
          <a:r>
            <a:rPr kumimoji="1" lang="en-US" sz="2300" kern="1200" dirty="0"/>
            <a:t>UX</a:t>
          </a:r>
          <a:r>
            <a:rPr kumimoji="1" lang="ja-JP" sz="2300" kern="1200" dirty="0"/>
            <a:t>の視点から、人間の体験・経験の価値を充分に発揮した大学ポータルサイトである。</a:t>
          </a:r>
          <a:endParaRPr lang="en-US" sz="2300" kern="1200" dirty="0"/>
        </a:p>
      </dsp:txBody>
      <dsp:txXfrm>
        <a:off x="0" y="2124"/>
        <a:ext cx="10515600" cy="1449029"/>
      </dsp:txXfrm>
    </dsp:sp>
    <dsp:sp modelId="{9E258F8C-C32E-455C-8C8F-3BB1454036FA}">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BCF2EF-7D19-4915-A548-225F0C9372A7}">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kumimoji="1" lang="en-US" sz="2300" kern="1200"/>
            <a:t>UX</a:t>
          </a:r>
          <a:r>
            <a:rPr kumimoji="1" lang="ja-JP" sz="2300" kern="1200"/>
            <a:t>・</a:t>
          </a:r>
          <a:r>
            <a:rPr kumimoji="1" lang="en-US" sz="2300" kern="1200"/>
            <a:t>UI</a:t>
          </a:r>
          <a:r>
            <a:rPr kumimoji="1" lang="ja-JP" sz="2300" kern="1200"/>
            <a:t>デザインにおける数多くの論文で書かれていた手法を新規に提示するポータルサイトに組込み、既存のポータルサイトと比較してみるという視点。</a:t>
          </a:r>
          <a:endParaRPr lang="en-US" sz="2300" kern="1200"/>
        </a:p>
      </dsp:txBody>
      <dsp:txXfrm>
        <a:off x="0" y="1451154"/>
        <a:ext cx="10515600" cy="1449029"/>
      </dsp:txXfrm>
    </dsp:sp>
    <dsp:sp modelId="{B748C4F1-3E95-4516-814A-0A569291FD2E}">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36ADBB-9A21-43A7-B2CD-90309B689023}">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kumimoji="1" lang="ja-JP" sz="2300" kern="1200"/>
            <a:t>ポータルサイトに、視覚障害者にやさしい</a:t>
          </a:r>
          <a:r>
            <a:rPr kumimoji="1" lang="en-US" sz="2300" kern="1200"/>
            <a:t>UI</a:t>
          </a:r>
          <a:r>
            <a:rPr kumimoji="1" lang="ja-JP" sz="2300" kern="1200"/>
            <a:t>デザイン設計を施す視点。</a:t>
          </a:r>
          <a:endParaRPr lang="en-US" sz="2300" kern="1200"/>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F89907-7D8A-4D3A-B4F6-1EA8F6A702D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8B3E458-BDD2-4D16-8732-E5189D574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D94B0E8-7A3B-4C77-8428-16E7C922CF5B}"/>
              </a:ext>
            </a:extLst>
          </p:cNvPr>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925BD5D5-1F0E-4685-AE87-E0FAE42ED0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DFAE4F-E20E-45C7-9976-9775DA394934}"/>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86502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774D6-1E3E-4283-9E47-F6C982E1DA7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A97507A-FC21-4F8F-A3DE-53015C366CE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9D0668-9794-4C09-BB6F-AD64C090DF4C}"/>
              </a:ext>
            </a:extLst>
          </p:cNvPr>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54A6E105-975F-4BBD-8A60-520D462F6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8B715E-62A7-4C09-A57F-34F27E50B2AF}"/>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09374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BD65D38-E703-4DD7-9E81-588A48F9309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DDD38B-D4D0-4295-AA46-1E6D563A36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E23D81-6559-4434-9BF9-3F7F3A739EC0}"/>
              </a:ext>
            </a:extLst>
          </p:cNvPr>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E2BFBA65-2345-4824-87C7-FC1923B11B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E13F52-3F64-428F-96F1-BE57242BC27C}"/>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00809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9D66BD8-1386-4FCE-A787-4925E5FCD4DD}" type="datetimeFigureOut">
              <a:rPr kumimoji="1" lang="ja-JP" altLang="en-US" smtClean="0"/>
              <a:t>2021/6/24</a:t>
            </a:fld>
            <a:endParaRPr kumimoji="1" lang="ja-JP" altLang="en-US"/>
          </a:p>
        </p:txBody>
      </p:sp>
      <p:sp>
        <p:nvSpPr>
          <p:cNvPr id="5" name="Footer Placeholder 4"/>
          <p:cNvSpPr>
            <a:spLocks noGrp="1"/>
          </p:cNvSpPr>
          <p:nvPr>
            <p:ph type="ftr" sz="quarter" idx="11"/>
          </p:nvPr>
        </p:nvSpPr>
        <p:spPr>
          <a:xfrm>
            <a:off x="1371600" y="4323845"/>
            <a:ext cx="6400800" cy="365125"/>
          </a:xfrm>
        </p:spPr>
        <p:txBody>
          <a:bodyPr/>
          <a:lstStyle/>
          <a:p>
            <a:endParaRPr kumimoji="1" lang="ja-JP" altLang="en-US"/>
          </a:p>
        </p:txBody>
      </p:sp>
      <p:sp>
        <p:nvSpPr>
          <p:cNvPr id="6" name="Slide Number Placeholder 5"/>
          <p:cNvSpPr>
            <a:spLocks noGrp="1"/>
          </p:cNvSpPr>
          <p:nvPr>
            <p:ph type="sldNum" sz="quarter" idx="12"/>
          </p:nvPr>
        </p:nvSpPr>
        <p:spPr>
          <a:xfrm>
            <a:off x="8077200" y="1430866"/>
            <a:ext cx="2743200" cy="365125"/>
          </a:xfrm>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011664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513665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D66BD8-1386-4FCE-A787-4925E5FCD4DD}" type="datetimeFigureOut">
              <a:rPr kumimoji="1" lang="ja-JP" altLang="en-US" smtClean="0"/>
              <a:t>2021/6/24</a:t>
            </a:fld>
            <a:endParaRPr kumimoji="1" lang="ja-JP" altLang="en-US"/>
          </a:p>
        </p:txBody>
      </p:sp>
      <p:sp>
        <p:nvSpPr>
          <p:cNvPr id="5" name="Footer Placeholder 4"/>
          <p:cNvSpPr>
            <a:spLocks noGrp="1"/>
          </p:cNvSpPr>
          <p:nvPr>
            <p:ph type="ftr" sz="quarter" idx="11"/>
          </p:nvPr>
        </p:nvSpPr>
        <p:spPr>
          <a:xfrm>
            <a:off x="685800" y="381001"/>
            <a:ext cx="6991492" cy="36406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879873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21148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1873572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842124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167167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111912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9F57A-5978-4710-B4A8-30E7482A96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A85EE3-9716-42F2-B011-B39A651D161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62EECC-FD2F-4FC1-8C89-61D4A546BD69}"/>
              </a:ext>
            </a:extLst>
          </p:cNvPr>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315E7FC7-4169-44B2-AC0A-5E8F71712A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E16E9E-258E-43DC-BFC0-BDA45E403B5D}"/>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425231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608003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45398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9D66BD8-1386-4FCE-A787-4925E5FCD4DD}" type="datetimeFigureOut">
              <a:rPr kumimoji="1" lang="ja-JP" altLang="en-US" smtClean="0"/>
              <a:t>2021/6/24</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304994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9D66BD8-1386-4FCE-A787-4925E5FCD4DD}" type="datetimeFigureOut">
              <a:rPr kumimoji="1" lang="ja-JP" altLang="en-US" smtClean="0"/>
              <a:t>2021/6/24</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EA9F0691-C1B4-47B1-BB41-4BA9860D0520}" type="slidenum">
              <a:rPr kumimoji="1" lang="ja-JP" altLang="en-US" smtClean="0"/>
              <a:t>‹#›</a:t>
            </a:fld>
            <a:endParaRPr kumimoji="1" lang="ja-JP"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30173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9D66BD8-1386-4FCE-A787-4925E5FCD4DD}" type="datetimeFigureOut">
              <a:rPr kumimoji="1" lang="ja-JP" altLang="en-US" smtClean="0"/>
              <a:t>2021/6/24</a:t>
            </a:fld>
            <a:endParaRPr kumimoji="1" lang="ja-JP" altLang="en-US"/>
          </a:p>
        </p:txBody>
      </p:sp>
      <p:sp>
        <p:nvSpPr>
          <p:cNvPr id="6" name="Footer Placeholder 5"/>
          <p:cNvSpPr>
            <a:spLocks noGrp="1"/>
          </p:cNvSpPr>
          <p:nvPr>
            <p:ph type="ftr" sz="quarter" idx="11"/>
          </p:nvPr>
        </p:nvSpPr>
        <p:spPr>
          <a:xfrm>
            <a:off x="685800" y="378883"/>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1963861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106545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886244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4143310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9D66BD8-1386-4FCE-A787-4925E5FCD4DD}" type="datetimeFigureOut">
              <a:rPr kumimoji="1" lang="ja-JP" altLang="en-US" smtClean="0"/>
              <a:t>2021/6/24</a:t>
            </a:fld>
            <a:endParaRPr kumimoji="1" lang="ja-JP" altLang="en-US"/>
          </a:p>
        </p:txBody>
      </p:sp>
      <p:sp>
        <p:nvSpPr>
          <p:cNvPr id="5" name="Footer Placeholder 4"/>
          <p:cNvSpPr>
            <a:spLocks noGrp="1"/>
          </p:cNvSpPr>
          <p:nvPr>
            <p:ph type="ftr" sz="quarter" idx="11"/>
          </p:nvPr>
        </p:nvSpPr>
        <p:spPr>
          <a:xfrm>
            <a:off x="685800" y="381000"/>
            <a:ext cx="6991492" cy="36512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128645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3E00AE-5800-446A-95C2-B472C5DD390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E9D799-19CF-466A-935C-065C686B5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54B284C-480B-4DA7-860C-9191E694D2E8}"/>
              </a:ext>
            </a:extLst>
          </p:cNvPr>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0E179E50-946A-41BF-BFBA-E4D0015A6E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F9F662-2F0C-4E6F-B1C5-11FCE95A2120}"/>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77361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EA18BD-5E1D-4BDD-A039-110EF8EACBE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AFF0F3-84F6-4604-99EF-EBD01E74AD9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9C8D56-139D-4989-BF64-72B54D56DD3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DACB1EF-DD2E-4400-AD53-91D085B315F0}"/>
              </a:ext>
            </a:extLst>
          </p:cNvPr>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6" name="フッター プレースホルダー 5">
            <a:extLst>
              <a:ext uri="{FF2B5EF4-FFF2-40B4-BE49-F238E27FC236}">
                <a16:creationId xmlns:a16="http://schemas.microsoft.com/office/drawing/2014/main" id="{DF044436-DF97-4ED3-BA36-92E416D863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945D8C-28B5-4C08-BE7E-67AF14F005FA}"/>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63781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D87751-1353-47A8-9109-46D5B9877A8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3F9422-4195-417C-BFF4-308409FA8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C52E5D7-B698-4CCF-ADC5-2FAFECB3FE8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E57773C-4F8A-4024-AC8E-86A277C1B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433E4BC-2357-4F3C-8DB7-D1298C1587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7EB6C33-C050-40CD-989B-EFB0355A1B12}"/>
              </a:ext>
            </a:extLst>
          </p:cNvPr>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8" name="フッター プレースホルダー 7">
            <a:extLst>
              <a:ext uri="{FF2B5EF4-FFF2-40B4-BE49-F238E27FC236}">
                <a16:creationId xmlns:a16="http://schemas.microsoft.com/office/drawing/2014/main" id="{B1D97796-CD21-44B5-A4C4-FEB97ACA15F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C5496A5-7F95-418B-A765-4AF56F2CB201}"/>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3979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941F3-D3BB-44AF-BCDC-F728E0E0ECE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1506737-9EBC-4643-94E8-4E3F19FB68E9}"/>
              </a:ext>
            </a:extLst>
          </p:cNvPr>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4" name="フッター プレースホルダー 3">
            <a:extLst>
              <a:ext uri="{FF2B5EF4-FFF2-40B4-BE49-F238E27FC236}">
                <a16:creationId xmlns:a16="http://schemas.microsoft.com/office/drawing/2014/main" id="{02974D48-CF63-4932-91B1-E27A55C489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D67474C-747B-424D-9062-BF9F2B387EB0}"/>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92737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8ABAA99-C5DC-4CDD-B389-244A3C7CECC1}"/>
              </a:ext>
            </a:extLst>
          </p:cNvPr>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3" name="フッター プレースホルダー 2">
            <a:extLst>
              <a:ext uri="{FF2B5EF4-FFF2-40B4-BE49-F238E27FC236}">
                <a16:creationId xmlns:a16="http://schemas.microsoft.com/office/drawing/2014/main" id="{E9A173FC-F81D-437F-B4C8-3611C40B238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0F723DD-8572-4F06-9DD5-DDCD3DDF2C1A}"/>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98270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DA82E-1F5B-40F9-99DD-5898ECCC21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83C527-BCA7-4949-A21C-A0F3260D4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2DD5A80-B781-410C-886D-2113BFFD8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C86FED6-2EA6-4A40-BC53-387B1C25A557}"/>
              </a:ext>
            </a:extLst>
          </p:cNvPr>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6" name="フッター プレースホルダー 5">
            <a:extLst>
              <a:ext uri="{FF2B5EF4-FFF2-40B4-BE49-F238E27FC236}">
                <a16:creationId xmlns:a16="http://schemas.microsoft.com/office/drawing/2014/main" id="{E221ED4B-44A3-46AF-893C-58BA788255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D0F31E-A85F-48C6-A48E-63CB49D198F1}"/>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417635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7AB28-C2D7-4703-9018-F0DE1656262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81152D8-CC44-460A-BE23-DC6B27A2C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92A6212-CD7F-4F89-A4FC-02065DB80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FB5DFC-B7B7-4B8A-9F3C-DD7550F71D22}"/>
              </a:ext>
            </a:extLst>
          </p:cNvPr>
          <p:cNvSpPr>
            <a:spLocks noGrp="1"/>
          </p:cNvSpPr>
          <p:nvPr>
            <p:ph type="dt" sz="half" idx="10"/>
          </p:nvPr>
        </p:nvSpPr>
        <p:spPr/>
        <p:txBody>
          <a:bodyPr/>
          <a:lstStyle/>
          <a:p>
            <a:fld id="{D9D66BD8-1386-4FCE-A787-4925E5FCD4DD}" type="datetimeFigureOut">
              <a:rPr kumimoji="1" lang="ja-JP" altLang="en-US" smtClean="0"/>
              <a:t>2021/6/24</a:t>
            </a:fld>
            <a:endParaRPr kumimoji="1" lang="ja-JP" altLang="en-US"/>
          </a:p>
        </p:txBody>
      </p:sp>
      <p:sp>
        <p:nvSpPr>
          <p:cNvPr id="6" name="フッター プレースホルダー 5">
            <a:extLst>
              <a:ext uri="{FF2B5EF4-FFF2-40B4-BE49-F238E27FC236}">
                <a16:creationId xmlns:a16="http://schemas.microsoft.com/office/drawing/2014/main" id="{CA01A437-4B0D-40FB-B178-4C71A28BDC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92DA6F0-D954-41FF-9662-AEB0C432A291}"/>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91335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C6991C7-E5BC-440D-8A57-B04EB25910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F3A281-1696-4B65-96BD-95B31016DB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B89733-6FAF-4CE9-9B17-B5C67BC156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66BD8-1386-4FCE-A787-4925E5FCD4DD}" type="datetimeFigureOut">
              <a:rPr kumimoji="1" lang="ja-JP" altLang="en-US" smtClean="0"/>
              <a:t>2021/6/24</a:t>
            </a:fld>
            <a:endParaRPr kumimoji="1" lang="ja-JP" altLang="en-US"/>
          </a:p>
        </p:txBody>
      </p:sp>
      <p:sp>
        <p:nvSpPr>
          <p:cNvPr id="5" name="フッター プレースホルダー 4">
            <a:extLst>
              <a:ext uri="{FF2B5EF4-FFF2-40B4-BE49-F238E27FC236}">
                <a16:creationId xmlns:a16="http://schemas.microsoft.com/office/drawing/2014/main" id="{2965CFFB-BA23-4615-AFBD-784A60434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0DB8C76-9ACB-4647-81C2-53C7E94F9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960337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D66BD8-1386-4FCE-A787-4925E5FCD4DD}" type="datetimeFigureOut">
              <a:rPr kumimoji="1" lang="ja-JP" altLang="en-US" smtClean="0"/>
              <a:t>2021/6/24</a:t>
            </a:fld>
            <a:endParaRPr kumimoji="1" lang="ja-JP"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1357890475"/>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字幕 2">
            <a:extLst>
              <a:ext uri="{FF2B5EF4-FFF2-40B4-BE49-F238E27FC236}">
                <a16:creationId xmlns:a16="http://schemas.microsoft.com/office/drawing/2014/main" id="{1E34C405-0FC8-4423-8888-14A4C755F1AF}"/>
              </a:ext>
            </a:extLst>
          </p:cNvPr>
          <p:cNvSpPr>
            <a:spLocks noGrp="1"/>
          </p:cNvSpPr>
          <p:nvPr>
            <p:ph type="subTitle" idx="1"/>
          </p:nvPr>
        </p:nvSpPr>
        <p:spPr>
          <a:xfrm>
            <a:off x="4439633" y="4518923"/>
            <a:ext cx="3312734" cy="1141851"/>
          </a:xfrm>
          <a:noFill/>
        </p:spPr>
        <p:txBody>
          <a:bodyPr>
            <a:normAutofit/>
          </a:bodyPr>
          <a:lstStyle/>
          <a:p>
            <a:r>
              <a:rPr kumimoji="1" lang="en-US" altLang="ja-JP" sz="1800" dirty="0">
                <a:solidFill>
                  <a:srgbClr val="080808"/>
                </a:solidFill>
              </a:rPr>
              <a:t>UX</a:t>
            </a:r>
            <a:r>
              <a:rPr lang="ja-JP" altLang="en-US" sz="1800" dirty="0">
                <a:solidFill>
                  <a:srgbClr val="080808"/>
                </a:solidFill>
              </a:rPr>
              <a:t>視点</a:t>
            </a:r>
            <a:r>
              <a:rPr kumimoji="1" lang="ja-JP" altLang="en-US" sz="1800" dirty="0">
                <a:solidFill>
                  <a:srgbClr val="080808"/>
                </a:solidFill>
              </a:rPr>
              <a:t>の</a:t>
            </a:r>
            <a:r>
              <a:rPr kumimoji="1" lang="en-US" altLang="ja-JP" sz="1800" dirty="0">
                <a:solidFill>
                  <a:srgbClr val="080808"/>
                </a:solidFill>
              </a:rPr>
              <a:t>UI</a:t>
            </a:r>
            <a:r>
              <a:rPr kumimoji="1" lang="ja-JP" altLang="en-US" sz="1800" dirty="0">
                <a:solidFill>
                  <a:srgbClr val="080808"/>
                </a:solidFill>
              </a:rPr>
              <a:t>デザインの</a:t>
            </a:r>
            <a:endParaRPr kumimoji="1" lang="en-US" altLang="ja-JP" sz="1800" dirty="0">
              <a:solidFill>
                <a:srgbClr val="080808"/>
              </a:solidFill>
            </a:endParaRPr>
          </a:p>
          <a:p>
            <a:r>
              <a:rPr kumimoji="1" lang="ja-JP" altLang="en-US" sz="1800" dirty="0">
                <a:solidFill>
                  <a:srgbClr val="080808"/>
                </a:solidFill>
              </a:rPr>
              <a:t>デザインガイドラインの研究</a:t>
            </a:r>
            <a:endParaRPr kumimoji="1" lang="en-US" altLang="ja-JP" sz="1800" dirty="0">
              <a:solidFill>
                <a:srgbClr val="080808"/>
              </a:solidFill>
            </a:endParaRPr>
          </a:p>
        </p:txBody>
      </p:sp>
      <p:sp>
        <p:nvSpPr>
          <p:cNvPr id="2" name="タイトル 1">
            <a:extLst>
              <a:ext uri="{FF2B5EF4-FFF2-40B4-BE49-F238E27FC236}">
                <a16:creationId xmlns:a16="http://schemas.microsoft.com/office/drawing/2014/main" id="{1A080DB9-1457-406F-98C1-3C7F98BF1656}"/>
              </a:ext>
            </a:extLst>
          </p:cNvPr>
          <p:cNvSpPr>
            <a:spLocks noGrp="1"/>
          </p:cNvSpPr>
          <p:nvPr>
            <p:ph type="ctrTitle"/>
          </p:nvPr>
        </p:nvSpPr>
        <p:spPr>
          <a:xfrm>
            <a:off x="3204642" y="2353641"/>
            <a:ext cx="5782716" cy="2150719"/>
          </a:xfrm>
          <a:noFill/>
        </p:spPr>
        <p:txBody>
          <a:bodyPr anchor="ctr">
            <a:normAutofit/>
          </a:bodyPr>
          <a:lstStyle/>
          <a:p>
            <a:r>
              <a:rPr kumimoji="1" lang="ja-JP" altLang="en-US" sz="3600" dirty="0">
                <a:solidFill>
                  <a:srgbClr val="080808"/>
                </a:solidFill>
              </a:rPr>
              <a:t>北海道情報大学通信教育部ポータルサイトの改善案</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0731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5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CC97A920-5B13-41DA-80A9-796B7990152D}"/>
              </a:ext>
            </a:extLst>
          </p:cNvPr>
          <p:cNvSpPr>
            <a:spLocks noGrp="1"/>
          </p:cNvSpPr>
          <p:nvPr>
            <p:ph type="title"/>
          </p:nvPr>
        </p:nvSpPr>
        <p:spPr>
          <a:xfrm>
            <a:off x="643467" y="321734"/>
            <a:ext cx="7802086" cy="1135737"/>
          </a:xfrm>
        </p:spPr>
        <p:txBody>
          <a:bodyPr>
            <a:normAutofit/>
          </a:bodyPr>
          <a:lstStyle/>
          <a:p>
            <a:r>
              <a:rPr lang="ja-JP" altLang="en-US" sz="3600" cap="all" dirty="0">
                <a:latin typeface="HG丸ｺﾞｼｯｸM-PRO" panose="020F0600000000000000" pitchFamily="50" charset="-128"/>
                <a:ea typeface="HG丸ｺﾞｼｯｸM-PRO" panose="020F0600000000000000" pitchFamily="50" charset="-128"/>
              </a:rPr>
              <a:t>実現可能な根拠</a:t>
            </a:r>
          </a:p>
        </p:txBody>
      </p:sp>
      <p:sp>
        <p:nvSpPr>
          <p:cNvPr id="77"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5">
            <a:extLst>
              <a:ext uri="{FF2B5EF4-FFF2-40B4-BE49-F238E27FC236}">
                <a16:creationId xmlns:a16="http://schemas.microsoft.com/office/drawing/2014/main" id="{7D1CF9C3-27BF-4915-B9F6-09FA31579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64860" y="2412031"/>
            <a:ext cx="770263" cy="77026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コンテンツ プレースホルダー 2">
            <a:extLst>
              <a:ext uri="{FF2B5EF4-FFF2-40B4-BE49-F238E27FC236}">
                <a16:creationId xmlns:a16="http://schemas.microsoft.com/office/drawing/2014/main" id="{B4D71188-9B7D-432A-A4A6-84600C792632}"/>
              </a:ext>
            </a:extLst>
          </p:cNvPr>
          <p:cNvGraphicFramePr>
            <a:graphicFrameLocks noGrp="1"/>
          </p:cNvGraphicFramePr>
          <p:nvPr>
            <p:ph idx="1"/>
            <p:extLst>
              <p:ext uri="{D42A27DB-BD31-4B8C-83A1-F6EECF244321}">
                <p14:modId xmlns:p14="http://schemas.microsoft.com/office/powerpoint/2010/main" val="4205716523"/>
              </p:ext>
            </p:extLst>
          </p:nvPr>
        </p:nvGraphicFramePr>
        <p:xfrm>
          <a:off x="643468" y="1782981"/>
          <a:ext cx="7802087"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835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8712CE8-AA7A-4406-8B89-B6F803ECEC92}"/>
              </a:ext>
            </a:extLst>
          </p:cNvPr>
          <p:cNvSpPr>
            <a:spLocks noGrp="1"/>
          </p:cNvSpPr>
          <p:nvPr>
            <p:ph type="title"/>
          </p:nvPr>
        </p:nvSpPr>
        <p:spPr/>
        <p:txBody>
          <a:bodyPr/>
          <a:lstStyle/>
          <a:p>
            <a:r>
              <a:rPr lang="ja-JP" altLang="en-US" sz="3600" cap="all" dirty="0">
                <a:latin typeface="HG丸ｺﾞｼｯｸM-PRO" panose="020F0600000000000000" pitchFamily="50" charset="-128"/>
                <a:ea typeface="HG丸ｺﾞｼｯｸM-PRO" panose="020F0600000000000000" pitchFamily="50" charset="-128"/>
              </a:rPr>
              <a:t>独自性の根拠</a:t>
            </a:r>
          </a:p>
        </p:txBody>
      </p:sp>
      <p:graphicFrame>
        <p:nvGraphicFramePr>
          <p:cNvPr id="5" name="コンテンツ プレースホルダー 2">
            <a:extLst>
              <a:ext uri="{FF2B5EF4-FFF2-40B4-BE49-F238E27FC236}">
                <a16:creationId xmlns:a16="http://schemas.microsoft.com/office/drawing/2014/main" id="{EF1EAAE7-775E-40AF-AADB-F95BA0C4F29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51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丸めた設計図">
            <a:extLst>
              <a:ext uri="{FF2B5EF4-FFF2-40B4-BE49-F238E27FC236}">
                <a16:creationId xmlns:a16="http://schemas.microsoft.com/office/drawing/2014/main" id="{8774F709-CF94-44B1-AD98-87DAB85FBC59}"/>
              </a:ext>
            </a:extLst>
          </p:cNvPr>
          <p:cNvPicPr>
            <a:picLocks noChangeAspect="1"/>
          </p:cNvPicPr>
          <p:nvPr/>
        </p:nvPicPr>
        <p:blipFill rotWithShape="1">
          <a:blip r:embed="rId2"/>
          <a:srcRect l="6995" t="13679" r="-1" b="7945"/>
          <a:stretch/>
        </p:blipFill>
        <p:spPr>
          <a:xfrm>
            <a:off x="20" y="10"/>
            <a:ext cx="12191980" cy="6857990"/>
          </a:xfrm>
          <a:prstGeom prst="rect">
            <a:avLst/>
          </a:prstGeom>
        </p:spPr>
      </p:pic>
      <p:sp>
        <p:nvSpPr>
          <p:cNvPr id="22" name="Rectangle 13">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3E7F6BF-5291-46CE-A58C-5AB87D2003E8}"/>
              </a:ext>
            </a:extLst>
          </p:cNvPr>
          <p:cNvSpPr>
            <a:spLocks noGrp="1"/>
          </p:cNvSpPr>
          <p:nvPr>
            <p:ph type="title"/>
          </p:nvPr>
        </p:nvSpPr>
        <p:spPr>
          <a:xfrm>
            <a:off x="594805" y="640263"/>
            <a:ext cx="5221266" cy="1344975"/>
          </a:xfrm>
        </p:spPr>
        <p:txBody>
          <a:bodyPr>
            <a:normAutofit/>
          </a:bodyPr>
          <a:lstStyle/>
          <a:p>
            <a:r>
              <a:rPr lang="ja-JP" altLang="en-US" sz="4000" dirty="0">
                <a:latin typeface="HG丸ｺﾞｼｯｸM-PRO" panose="020F0600000000000000" pitchFamily="50" charset="-128"/>
                <a:ea typeface="HG丸ｺﾞｼｯｸM-PRO" panose="020F0600000000000000" pitchFamily="50" charset="-128"/>
              </a:rPr>
              <a:t>内容</a:t>
            </a:r>
            <a:endParaRPr kumimoji="1" lang="ja-JP" altLang="en-US" sz="40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88085DC7-81C9-4D10-9E50-3FE812DC06D0}"/>
              </a:ext>
            </a:extLst>
          </p:cNvPr>
          <p:cNvSpPr>
            <a:spLocks noGrp="1"/>
          </p:cNvSpPr>
          <p:nvPr>
            <p:ph idx="1"/>
          </p:nvPr>
        </p:nvSpPr>
        <p:spPr>
          <a:xfrm>
            <a:off x="594110" y="2121763"/>
            <a:ext cx="5235490" cy="3773010"/>
          </a:xfrm>
        </p:spPr>
        <p:txBody>
          <a:bodyPr>
            <a:normAutofit/>
          </a:bodyPr>
          <a:lstStyle/>
          <a:p>
            <a:r>
              <a:rPr kumimoji="1" lang="en-US" altLang="ja-JP" sz="2400"/>
              <a:t>2007</a:t>
            </a:r>
            <a:r>
              <a:rPr kumimoji="1" lang="ja-JP" altLang="en-US" sz="2400"/>
              <a:t>年に導入されて以来、使い続けられている北海道情報大学通信教育部ポータルサイト（無限大キャンパス）に，</a:t>
            </a:r>
            <a:r>
              <a:rPr kumimoji="1" lang="en-US" altLang="ja-JP" sz="2400"/>
              <a:t>2021</a:t>
            </a:r>
            <a:r>
              <a:rPr kumimoji="1" lang="ja-JP" altLang="en-US" sz="2400"/>
              <a:t>年現在における</a:t>
            </a:r>
            <a:r>
              <a:rPr kumimoji="1" lang="en-US" altLang="ja-JP" sz="2400"/>
              <a:t>UI</a:t>
            </a:r>
            <a:r>
              <a:rPr kumimoji="1" lang="ja-JP" altLang="en-US" sz="2400"/>
              <a:t>デザインの観点から改善点をアプローチし，実際に代替案を提示する．</a:t>
            </a:r>
            <a:endParaRPr lang="en-US" altLang="ja-JP" sz="2400"/>
          </a:p>
          <a:p>
            <a:endParaRPr kumimoji="1" lang="ja-JP" altLang="en-US" sz="2400"/>
          </a:p>
        </p:txBody>
      </p:sp>
    </p:spTree>
    <p:extLst>
      <p:ext uri="{BB962C8B-B14F-4D97-AF65-F5344CB8AC3E}">
        <p14:creationId xmlns:p14="http://schemas.microsoft.com/office/powerpoint/2010/main" val="1135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9EBC133-6893-4BBA-9005-D0BF197FCBBF}"/>
              </a:ext>
            </a:extLst>
          </p:cNvPr>
          <p:cNvSpPr>
            <a:spLocks noGrp="1"/>
          </p:cNvSpPr>
          <p:nvPr>
            <p:ph type="title"/>
          </p:nvPr>
        </p:nvSpPr>
        <p:spPr>
          <a:xfrm>
            <a:off x="643467" y="321734"/>
            <a:ext cx="10905066" cy="1135737"/>
          </a:xfrm>
        </p:spPr>
        <p:txBody>
          <a:bodyPr>
            <a:normAutofit/>
          </a:bodyPr>
          <a:lstStyle/>
          <a:p>
            <a:r>
              <a:rPr lang="ja-JP" altLang="en-US" sz="3600">
                <a:latin typeface="HG丸ｺﾞｼｯｸM-PRO" panose="020F0600000000000000" pitchFamily="50" charset="-128"/>
                <a:ea typeface="HG丸ｺﾞｼｯｸM-PRO" panose="020F0600000000000000" pitchFamily="50" charset="-128"/>
              </a:rPr>
              <a:t>背景</a:t>
            </a:r>
          </a:p>
        </p:txBody>
      </p:sp>
      <p:sp>
        <p:nvSpPr>
          <p:cNvPr id="123" name="Rectangle 1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Isosceles Triangle 1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6" name="コンテンツ プレースホルダー 2">
            <a:extLst>
              <a:ext uri="{FF2B5EF4-FFF2-40B4-BE49-F238E27FC236}">
                <a16:creationId xmlns:a16="http://schemas.microsoft.com/office/drawing/2014/main" id="{D7F92561-7F3E-4E06-A08C-680C78EA20EF}"/>
              </a:ext>
            </a:extLst>
          </p:cNvPr>
          <p:cNvGraphicFramePr>
            <a:graphicFrameLocks noGrp="1"/>
          </p:cNvGraphicFramePr>
          <p:nvPr>
            <p:ph idx="1"/>
            <p:extLst>
              <p:ext uri="{D42A27DB-BD31-4B8C-83A1-F6EECF244321}">
                <p14:modId xmlns:p14="http://schemas.microsoft.com/office/powerpoint/2010/main" val="2754194288"/>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979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7" name="Straight Connector 66">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タイトル 59">
            <a:extLst>
              <a:ext uri="{FF2B5EF4-FFF2-40B4-BE49-F238E27FC236}">
                <a16:creationId xmlns:a16="http://schemas.microsoft.com/office/drawing/2014/main" id="{562A2005-076E-4573-BD2B-83259E5AD336}"/>
              </a:ext>
            </a:extLst>
          </p:cNvPr>
          <p:cNvSpPr>
            <a:spLocks noGrp="1"/>
          </p:cNvSpPr>
          <p:nvPr>
            <p:ph type="ctrTitle"/>
          </p:nvPr>
        </p:nvSpPr>
        <p:spPr>
          <a:xfrm>
            <a:off x="795338" y="1566473"/>
            <a:ext cx="10601325" cy="2166723"/>
          </a:xfrm>
        </p:spPr>
        <p:txBody>
          <a:bodyPr>
            <a:normAutofit/>
          </a:bodyPr>
          <a:lstStyle/>
          <a:p>
            <a:r>
              <a:rPr lang="ja-JP" altLang="en-US" sz="6600" dirty="0"/>
              <a:t>概要</a:t>
            </a:r>
          </a:p>
        </p:txBody>
      </p:sp>
      <p:cxnSp>
        <p:nvCxnSpPr>
          <p:cNvPr id="71" name="Straight Connector 70">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テキスト プレースホルダー 5">
            <a:extLst>
              <a:ext uri="{FF2B5EF4-FFF2-40B4-BE49-F238E27FC236}">
                <a16:creationId xmlns:a16="http://schemas.microsoft.com/office/drawing/2014/main" id="{FFF956C2-7F92-4D50-AB8E-80BF94675CC1}"/>
              </a:ext>
            </a:extLst>
          </p:cNvPr>
          <p:cNvSpPr txBox="1">
            <a:spLocks/>
          </p:cNvSpPr>
          <p:nvPr/>
        </p:nvSpPr>
        <p:spPr>
          <a:xfrm>
            <a:off x="9071297" y="2202080"/>
            <a:ext cx="2543729" cy="62653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kumimoji="1" sz="2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9pPr>
          </a:lstStyle>
          <a:p>
            <a:endParaRPr lang="ja-JP" altLang="en-US" dirty="0"/>
          </a:p>
        </p:txBody>
      </p:sp>
      <p:sp>
        <p:nvSpPr>
          <p:cNvPr id="11" name="テキスト プレースホルダー 8">
            <a:extLst>
              <a:ext uri="{FF2B5EF4-FFF2-40B4-BE49-F238E27FC236}">
                <a16:creationId xmlns:a16="http://schemas.microsoft.com/office/drawing/2014/main" id="{1323CAA2-8C1C-44F7-B5E9-C5817F754FE3}"/>
              </a:ext>
            </a:extLst>
          </p:cNvPr>
          <p:cNvSpPr txBox="1">
            <a:spLocks/>
          </p:cNvSpPr>
          <p:nvPr/>
        </p:nvSpPr>
        <p:spPr>
          <a:xfrm>
            <a:off x="9050793" y="2904565"/>
            <a:ext cx="2543729" cy="331413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9pPr>
          </a:lstStyle>
          <a:p>
            <a:endParaRPr lang="ja-JP" altLang="en-US" dirty="0"/>
          </a:p>
        </p:txBody>
      </p:sp>
      <p:sp>
        <p:nvSpPr>
          <p:cNvPr id="12" name="テキスト プレースホルダー 8">
            <a:extLst>
              <a:ext uri="{FF2B5EF4-FFF2-40B4-BE49-F238E27FC236}">
                <a16:creationId xmlns:a16="http://schemas.microsoft.com/office/drawing/2014/main" id="{C1881AC6-E55E-4800-8588-5B3A33DEC811}"/>
              </a:ext>
            </a:extLst>
          </p:cNvPr>
          <p:cNvSpPr txBox="1">
            <a:spLocks/>
          </p:cNvSpPr>
          <p:nvPr/>
        </p:nvSpPr>
        <p:spPr>
          <a:xfrm>
            <a:off x="8702182" y="2904565"/>
            <a:ext cx="2543729" cy="331413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9pPr>
          </a:lstStyle>
          <a:p>
            <a:endParaRPr lang="ja-JP" altLang="en-US" dirty="0"/>
          </a:p>
        </p:txBody>
      </p:sp>
      <p:sp>
        <p:nvSpPr>
          <p:cNvPr id="14" name="テキスト プレースホルダー 8">
            <a:extLst>
              <a:ext uri="{FF2B5EF4-FFF2-40B4-BE49-F238E27FC236}">
                <a16:creationId xmlns:a16="http://schemas.microsoft.com/office/drawing/2014/main" id="{E753AC72-EA33-4C3E-A291-643D44E0A3C6}"/>
              </a:ext>
            </a:extLst>
          </p:cNvPr>
          <p:cNvSpPr txBox="1">
            <a:spLocks/>
          </p:cNvSpPr>
          <p:nvPr/>
        </p:nvSpPr>
        <p:spPr>
          <a:xfrm>
            <a:off x="8702181" y="2900401"/>
            <a:ext cx="2543729" cy="331413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9pPr>
          </a:lstStyle>
          <a:p>
            <a:endParaRPr lang="ja-JP" altLang="en-US" dirty="0"/>
          </a:p>
        </p:txBody>
      </p:sp>
      <p:sp>
        <p:nvSpPr>
          <p:cNvPr id="15" name="テキスト プレースホルダー 8">
            <a:extLst>
              <a:ext uri="{FF2B5EF4-FFF2-40B4-BE49-F238E27FC236}">
                <a16:creationId xmlns:a16="http://schemas.microsoft.com/office/drawing/2014/main" id="{130A67C6-287C-41A2-B90D-690AD761AB99}"/>
              </a:ext>
            </a:extLst>
          </p:cNvPr>
          <p:cNvSpPr txBox="1">
            <a:spLocks/>
          </p:cNvSpPr>
          <p:nvPr/>
        </p:nvSpPr>
        <p:spPr>
          <a:xfrm>
            <a:off x="8827086" y="2904079"/>
            <a:ext cx="2543729" cy="331413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368723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60"/>
                                        </p:tgtEl>
                                        <p:attrNameLst>
                                          <p:attrName>style.visibility</p:attrName>
                                        </p:attrNameLst>
                                      </p:cBhvr>
                                      <p:to>
                                        <p:strVal val="visible"/>
                                      </p:to>
                                    </p:set>
                                    <p:animEffect transition="in" filter="fade">
                                      <p:cBhvr>
                                        <p:cTn id="7" dur="4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FDBE66C-7A3D-4A37-AF8F-11B33E1B0134}"/>
              </a:ext>
            </a:extLst>
          </p:cNvPr>
          <p:cNvSpPr>
            <a:spLocks noGrp="1"/>
          </p:cNvSpPr>
          <p:nvPr>
            <p:ph type="title"/>
          </p:nvPr>
        </p:nvSpPr>
        <p:spPr>
          <a:xfrm>
            <a:off x="643467" y="321734"/>
            <a:ext cx="10905066" cy="1135737"/>
          </a:xfrm>
        </p:spPr>
        <p:txBody>
          <a:bodyPr>
            <a:normAutofit/>
          </a:bodyPr>
          <a:lstStyle/>
          <a:p>
            <a:r>
              <a:rPr lang="ja-JP" altLang="ja-JP" sz="3600" b="1" u="sng" kern="100" dirty="0">
                <a:effectLst/>
                <a:latin typeface="游ゴシック Light" panose="020B0300000000000000" pitchFamily="50" charset="-128"/>
                <a:ea typeface="游ゴシック Light" panose="020B0300000000000000" pitchFamily="50" charset="-128"/>
                <a:cs typeface="Times New Roman" panose="02020603050405020304" pitchFamily="18" charset="0"/>
              </a:rPr>
              <a:t>調査・勉強</a:t>
            </a:r>
            <a:endParaRPr lang="ja-JP" altLang="ja-JP" sz="3600" b="1" kern="100" dirty="0">
              <a:effectLst/>
              <a:latin typeface="游ゴシック Light" panose="020B0300000000000000" pitchFamily="50" charset="-128"/>
              <a:ea typeface="游ゴシック Light" panose="020B0300000000000000" pitchFamily="50" charset="-128"/>
              <a:cs typeface="Times New Roman" panose="02020603050405020304" pitchFamily="18" charset="0"/>
            </a:endParaRPr>
          </a:p>
        </p:txBody>
      </p:sp>
      <p:sp>
        <p:nvSpPr>
          <p:cNvPr id="67" name="コンテンツ プレースホルダー 2">
            <a:extLst>
              <a:ext uri="{FF2B5EF4-FFF2-40B4-BE49-F238E27FC236}">
                <a16:creationId xmlns:a16="http://schemas.microsoft.com/office/drawing/2014/main" id="{02065C56-35A4-423A-99D2-882EDBF4A6FC}"/>
              </a:ext>
            </a:extLst>
          </p:cNvPr>
          <p:cNvSpPr>
            <a:spLocks noGrp="1"/>
          </p:cNvSpPr>
          <p:nvPr>
            <p:ph idx="1"/>
          </p:nvPr>
        </p:nvSpPr>
        <p:spPr>
          <a:xfrm>
            <a:off x="643467" y="1782981"/>
            <a:ext cx="10905066" cy="4393982"/>
          </a:xfrm>
        </p:spPr>
        <p:txBody>
          <a:bodyPr>
            <a:normAutofit/>
          </a:bodyPr>
          <a:lstStyle/>
          <a:p>
            <a:r>
              <a:rPr kumimoji="1" lang="en-US" altLang="ja-JP" sz="2000" dirty="0"/>
              <a:t>UI(</a:t>
            </a:r>
            <a:r>
              <a:rPr kumimoji="1" lang="ja-JP" altLang="en-US" sz="2000" dirty="0"/>
              <a:t>ユーザインターフェース</a:t>
            </a:r>
            <a:r>
              <a:rPr kumimoji="1" lang="en-US" altLang="ja-JP" sz="2000" dirty="0"/>
              <a:t>)</a:t>
            </a:r>
            <a:r>
              <a:rPr kumimoji="1" lang="ja-JP" altLang="en-US" sz="2000" dirty="0"/>
              <a:t>と</a:t>
            </a:r>
            <a:r>
              <a:rPr kumimoji="1" lang="en-US" altLang="ja-JP" sz="2000" dirty="0"/>
              <a:t>UX(</a:t>
            </a:r>
            <a:r>
              <a:rPr kumimoji="1" lang="ja-JP" altLang="en-US" sz="2000" dirty="0"/>
              <a:t>ユーザエクスペリエンス</a:t>
            </a:r>
            <a:r>
              <a:rPr kumimoji="1" lang="en-US" altLang="ja-JP" sz="2000" dirty="0"/>
              <a:t>)</a:t>
            </a:r>
            <a:r>
              <a:rPr kumimoji="1" lang="ja-JP" altLang="en-US" sz="2000" dirty="0"/>
              <a:t>の違いの調査</a:t>
            </a:r>
            <a:endParaRPr kumimoji="1" lang="en-US" altLang="ja-JP" sz="2000" dirty="0"/>
          </a:p>
          <a:p>
            <a:endParaRPr kumimoji="1" lang="en-US" altLang="ja-JP" sz="2000" dirty="0"/>
          </a:p>
          <a:p>
            <a:r>
              <a:rPr kumimoji="1" lang="ja-JP" altLang="en-US" sz="2000" dirty="0"/>
              <a:t>既存デザインガイドラインの調査</a:t>
            </a:r>
            <a:endParaRPr kumimoji="1" lang="en-US" altLang="ja-JP" sz="2000" dirty="0"/>
          </a:p>
          <a:p>
            <a:endParaRPr kumimoji="1" lang="en-US" altLang="ja-JP" sz="2000" dirty="0"/>
          </a:p>
          <a:p>
            <a:r>
              <a:rPr kumimoji="1" lang="ja-JP" altLang="en-US" sz="2000" dirty="0"/>
              <a:t>他大学ポータルサイトの調査</a:t>
            </a:r>
            <a:endParaRPr kumimoji="1" lang="en-US" altLang="ja-JP" sz="2000" dirty="0"/>
          </a:p>
          <a:p>
            <a:endParaRPr kumimoji="1" lang="en-US" altLang="ja-JP" sz="2000" dirty="0"/>
          </a:p>
          <a:p>
            <a:r>
              <a:rPr kumimoji="1" lang="ja-JP" altLang="en-US" sz="2000" dirty="0"/>
              <a:t>インタビュー調査</a:t>
            </a:r>
            <a:endParaRPr kumimoji="1" lang="en-US" altLang="ja-JP" sz="2000" dirty="0"/>
          </a:p>
          <a:p>
            <a:endParaRPr kumimoji="1" lang="en-US" altLang="ja-JP" sz="2000" dirty="0"/>
          </a:p>
          <a:p>
            <a:r>
              <a:rPr kumimoji="1" lang="ja-JP" altLang="en-US" sz="2000" dirty="0"/>
              <a:t>現ポータルサイトの分析　など</a:t>
            </a:r>
          </a:p>
        </p:txBody>
      </p:sp>
      <p:sp>
        <p:nvSpPr>
          <p:cNvPr id="68"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3247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FDBE66C-7A3D-4A37-AF8F-11B33E1B0134}"/>
              </a:ext>
            </a:extLst>
          </p:cNvPr>
          <p:cNvSpPr>
            <a:spLocks noGrp="1"/>
          </p:cNvSpPr>
          <p:nvPr>
            <p:ph type="title"/>
          </p:nvPr>
        </p:nvSpPr>
        <p:spPr>
          <a:xfrm>
            <a:off x="643467" y="321734"/>
            <a:ext cx="10905066" cy="1135737"/>
          </a:xfrm>
        </p:spPr>
        <p:txBody>
          <a:bodyPr>
            <a:normAutofit/>
          </a:bodyPr>
          <a:lstStyle/>
          <a:p>
            <a:r>
              <a:rPr lang="ja-JP" altLang="en-US" sz="3600" b="1" u="sng" kern="100" dirty="0">
                <a:effectLst/>
                <a:latin typeface="游ゴシック Light" panose="020B0300000000000000" pitchFamily="50" charset="-128"/>
                <a:ea typeface="游ゴシック Light" panose="020B0300000000000000" pitchFamily="50" charset="-128"/>
                <a:cs typeface="Times New Roman" panose="02020603050405020304" pitchFamily="18" charset="0"/>
              </a:rPr>
              <a:t>実装（ウォーターフォールモデル型）</a:t>
            </a:r>
            <a:endParaRPr lang="ja-JP" altLang="ja-JP" sz="3600" b="1" kern="100" dirty="0">
              <a:effectLst/>
              <a:latin typeface="游ゴシック Light" panose="020B0300000000000000" pitchFamily="50" charset="-128"/>
              <a:ea typeface="游ゴシック Light" panose="020B0300000000000000" pitchFamily="50" charset="-128"/>
              <a:cs typeface="Times New Roman" panose="02020603050405020304" pitchFamily="18" charset="0"/>
            </a:endParaRPr>
          </a:p>
        </p:txBody>
      </p:sp>
      <p:sp>
        <p:nvSpPr>
          <p:cNvPr id="67" name="コンテンツ プレースホルダー 2">
            <a:extLst>
              <a:ext uri="{FF2B5EF4-FFF2-40B4-BE49-F238E27FC236}">
                <a16:creationId xmlns:a16="http://schemas.microsoft.com/office/drawing/2014/main" id="{02065C56-35A4-423A-99D2-882EDBF4A6FC}"/>
              </a:ext>
            </a:extLst>
          </p:cNvPr>
          <p:cNvSpPr>
            <a:spLocks noGrp="1"/>
          </p:cNvSpPr>
          <p:nvPr>
            <p:ph idx="1"/>
          </p:nvPr>
        </p:nvSpPr>
        <p:spPr>
          <a:xfrm>
            <a:off x="643467" y="1782981"/>
            <a:ext cx="10905066" cy="4393982"/>
          </a:xfrm>
        </p:spPr>
        <p:txBody>
          <a:bodyPr>
            <a:normAutofit/>
          </a:bodyPr>
          <a:lstStyle/>
          <a:p>
            <a:pPr marL="0" indent="0">
              <a:buNone/>
            </a:pPr>
            <a:r>
              <a:rPr kumimoji="1" lang="ja-JP" altLang="en-US" sz="2000" dirty="0"/>
              <a:t>・</a:t>
            </a:r>
            <a:r>
              <a:rPr kumimoji="1" lang="ja-JP" altLang="en-US" sz="2000" b="1" dirty="0"/>
              <a:t>企画　</a:t>
            </a:r>
            <a:endParaRPr kumimoji="1" lang="en-US" altLang="ja-JP" sz="2000" b="1" dirty="0"/>
          </a:p>
          <a:p>
            <a:pPr marL="0" indent="0">
              <a:buNone/>
            </a:pPr>
            <a:r>
              <a:rPr kumimoji="1" lang="ja-JP" altLang="en-US" sz="2000" dirty="0"/>
              <a:t>　→研究目的と最終的な構成を共有した上でアイディアを出し合い、その中から”優先度高い</a:t>
            </a:r>
            <a:endParaRPr kumimoji="1" lang="en-US" altLang="ja-JP" sz="2000" dirty="0"/>
          </a:p>
          <a:p>
            <a:pPr marL="0" indent="0">
              <a:buNone/>
            </a:pPr>
            <a:r>
              <a:rPr lang="ja-JP" altLang="en-US" sz="2000" dirty="0"/>
              <a:t>　　</a:t>
            </a:r>
            <a:r>
              <a:rPr kumimoji="1" lang="ja-JP" altLang="en-US" sz="2000" dirty="0"/>
              <a:t>枠”と”できたらいいね枠”をピックアップ。全体像を共有する。</a:t>
            </a:r>
          </a:p>
          <a:p>
            <a:pPr marL="0" indent="0">
              <a:buNone/>
            </a:pPr>
            <a:r>
              <a:rPr kumimoji="1" lang="ja-JP" altLang="en-US" sz="2000" dirty="0"/>
              <a:t>・</a:t>
            </a:r>
            <a:r>
              <a:rPr kumimoji="1" lang="ja-JP" altLang="en-US" sz="2000" b="1" dirty="0"/>
              <a:t>要件定義</a:t>
            </a:r>
          </a:p>
          <a:p>
            <a:pPr marL="0" indent="0">
              <a:buNone/>
            </a:pPr>
            <a:r>
              <a:rPr kumimoji="1" lang="ja-JP" altLang="en-US" sz="2000" dirty="0"/>
              <a:t>　→実装するアイディアをシステムで実現するための全体構成を考える</a:t>
            </a:r>
          </a:p>
          <a:p>
            <a:pPr marL="0" indent="0">
              <a:buNone/>
            </a:pPr>
            <a:r>
              <a:rPr kumimoji="1" lang="ja-JP" altLang="en-US" sz="2000" dirty="0"/>
              <a:t>・</a:t>
            </a:r>
            <a:r>
              <a:rPr kumimoji="1" lang="ja-JP" altLang="en-US" sz="2000" b="1" dirty="0"/>
              <a:t>設計</a:t>
            </a:r>
          </a:p>
          <a:p>
            <a:pPr marL="0" indent="0">
              <a:buNone/>
            </a:pPr>
            <a:r>
              <a:rPr kumimoji="1" lang="ja-JP" altLang="en-US" sz="2000" dirty="0"/>
              <a:t>　→要件定義に沿って、システム構成を設計する。（最悪平面図）</a:t>
            </a:r>
          </a:p>
          <a:p>
            <a:pPr marL="0" indent="0">
              <a:buNone/>
            </a:pPr>
            <a:r>
              <a:rPr kumimoji="1" lang="ja-JP" altLang="en-US" sz="2000" dirty="0"/>
              <a:t>　　</a:t>
            </a:r>
            <a:r>
              <a:rPr kumimoji="1" lang="en-US" altLang="ja-JP" sz="2000" dirty="0"/>
              <a:t>UI</a:t>
            </a:r>
            <a:r>
              <a:rPr kumimoji="1" lang="ja-JP" altLang="en-US" sz="2000" dirty="0"/>
              <a:t>設計とシステム設計</a:t>
            </a:r>
          </a:p>
          <a:p>
            <a:pPr marL="0" indent="0">
              <a:buNone/>
            </a:pPr>
            <a:r>
              <a:rPr kumimoji="1" lang="ja-JP" altLang="en-US" sz="2000" dirty="0"/>
              <a:t>・</a:t>
            </a:r>
            <a:r>
              <a:rPr kumimoji="1" lang="ja-JP" altLang="en-US" sz="2000" b="1" dirty="0"/>
              <a:t>実装（開発）</a:t>
            </a:r>
          </a:p>
          <a:p>
            <a:pPr marL="0" indent="0">
              <a:buNone/>
            </a:pPr>
            <a:r>
              <a:rPr kumimoji="1" lang="ja-JP" altLang="en-US" sz="2000" dirty="0"/>
              <a:t>　→設計図面を基に、動かすためのプログラムを構築。</a:t>
            </a:r>
          </a:p>
        </p:txBody>
      </p:sp>
      <p:sp>
        <p:nvSpPr>
          <p:cNvPr id="68"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2147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BBB-55EA-4399-8442-CBB8FFD44C5E}"/>
              </a:ext>
            </a:extLst>
          </p:cNvPr>
          <p:cNvSpPr>
            <a:spLocks noGrp="1"/>
          </p:cNvSpPr>
          <p:nvPr>
            <p:ph type="title"/>
          </p:nvPr>
        </p:nvSpPr>
        <p:spPr/>
        <p:txBody>
          <a:bodyPr/>
          <a:lstStyle/>
          <a:p>
            <a:r>
              <a:rPr kumimoji="1" lang="ja-JP" altLang="en-US" u="sng" dirty="0"/>
              <a:t>テスト・バグ修正　プレゼン発表準備</a:t>
            </a:r>
          </a:p>
        </p:txBody>
      </p:sp>
      <p:graphicFrame>
        <p:nvGraphicFramePr>
          <p:cNvPr id="5" name="コンテンツ プレースホルダー 2">
            <a:extLst>
              <a:ext uri="{FF2B5EF4-FFF2-40B4-BE49-F238E27FC236}">
                <a16:creationId xmlns:a16="http://schemas.microsoft.com/office/drawing/2014/main" id="{2C5F6877-F0EA-4AA0-BD17-3BA262ECFA8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41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E6355C-65BA-4287-B13D-DEF9787EC5F7}"/>
              </a:ext>
            </a:extLst>
          </p:cNvPr>
          <p:cNvSpPr>
            <a:spLocks noGrp="1"/>
          </p:cNvSpPr>
          <p:nvPr>
            <p:ph type="title"/>
          </p:nvPr>
        </p:nvSpPr>
        <p:spPr>
          <a:xfrm>
            <a:off x="954050" y="1332726"/>
            <a:ext cx="10283900" cy="1293028"/>
          </a:xfrm>
        </p:spPr>
        <p:txBody>
          <a:bodyPr/>
          <a:lstStyle/>
          <a:p>
            <a:pPr algn="ctr"/>
            <a:r>
              <a:rPr kumimoji="1" lang="en-US" altLang="ja-JP" dirty="0">
                <a:latin typeface="HG丸ｺﾞｼｯｸM-PRO" panose="020F0600000000000000" pitchFamily="50" charset="-128"/>
                <a:ea typeface="HG丸ｺﾞｼｯｸM-PRO" panose="020F0600000000000000" pitchFamily="50" charset="-128"/>
              </a:rPr>
              <a:t>WBS</a:t>
            </a:r>
            <a:endParaRPr kumimoji="1" lang="ja-JP" altLang="en-US" dirty="0">
              <a:latin typeface="HG丸ｺﾞｼｯｸM-PRO" panose="020F0600000000000000" pitchFamily="50" charset="-128"/>
              <a:ea typeface="HG丸ｺﾞｼｯｸM-PRO" panose="020F0600000000000000" pitchFamily="50" charset="-128"/>
            </a:endParaRPr>
          </a:p>
        </p:txBody>
      </p:sp>
      <p:graphicFrame>
        <p:nvGraphicFramePr>
          <p:cNvPr id="4" name="コンテンツ プレースホルダー 3">
            <a:extLst>
              <a:ext uri="{FF2B5EF4-FFF2-40B4-BE49-F238E27FC236}">
                <a16:creationId xmlns:a16="http://schemas.microsoft.com/office/drawing/2014/main" id="{DBE1AAAB-6DE4-4F63-923C-17B4382BCA06}"/>
              </a:ext>
            </a:extLst>
          </p:cNvPr>
          <p:cNvGraphicFramePr>
            <a:graphicFrameLocks noGrp="1" noChangeAspect="1"/>
          </p:cNvGraphicFramePr>
          <p:nvPr>
            <p:ph idx="1"/>
            <p:extLst>
              <p:ext uri="{D42A27DB-BD31-4B8C-83A1-F6EECF244321}">
                <p14:modId xmlns:p14="http://schemas.microsoft.com/office/powerpoint/2010/main" val="2191653005"/>
              </p:ext>
            </p:extLst>
          </p:nvPr>
        </p:nvGraphicFramePr>
        <p:xfrm>
          <a:off x="1771650" y="2635250"/>
          <a:ext cx="9801225" cy="3127375"/>
        </p:xfrm>
        <a:graphic>
          <a:graphicData uri="http://schemas.openxmlformats.org/presentationml/2006/ole">
            <mc:AlternateContent xmlns:mc="http://schemas.openxmlformats.org/markup-compatibility/2006">
              <mc:Choice xmlns:v="urn:schemas-microsoft-com:vml" Requires="v">
                <p:oleObj spid="_x0000_s38913" name="Worksheet" r:id="rId3" imgW="8239243" imgH="2628862" progId="Excel.Sheet.12">
                  <p:embed/>
                </p:oleObj>
              </mc:Choice>
              <mc:Fallback>
                <p:oleObj name="Worksheet" r:id="rId3" imgW="8239243" imgH="2628862" progId="Excel.Sheet.12">
                  <p:embed/>
                  <p:pic>
                    <p:nvPicPr>
                      <p:cNvPr id="4" name="コンテンツ プレースホルダー 3">
                        <a:extLst>
                          <a:ext uri="{FF2B5EF4-FFF2-40B4-BE49-F238E27FC236}">
                            <a16:creationId xmlns:a16="http://schemas.microsoft.com/office/drawing/2014/main" id="{DBE1AAAB-6DE4-4F63-923C-17B4382BCA06}"/>
                          </a:ext>
                        </a:extLst>
                      </p:cNvPr>
                      <p:cNvPicPr/>
                      <p:nvPr/>
                    </p:nvPicPr>
                    <p:blipFill>
                      <a:blip r:embed="rId4"/>
                      <a:stretch>
                        <a:fillRect/>
                      </a:stretch>
                    </p:blipFill>
                    <p:spPr>
                      <a:xfrm>
                        <a:off x="1771650" y="2635250"/>
                        <a:ext cx="9801225" cy="3127375"/>
                      </a:xfrm>
                      <a:prstGeom prst="rect">
                        <a:avLst/>
                      </a:prstGeom>
                    </p:spPr>
                  </p:pic>
                </p:oleObj>
              </mc:Fallback>
            </mc:AlternateContent>
          </a:graphicData>
        </a:graphic>
      </p:graphicFrame>
    </p:spTree>
    <p:extLst>
      <p:ext uri="{BB962C8B-B14F-4D97-AF65-F5344CB8AC3E}">
        <p14:creationId xmlns:p14="http://schemas.microsoft.com/office/powerpoint/2010/main" val="330891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0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6" name="Rectangle 10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A1DB3B7-48F2-4FC7-AEAE-AE744AD3490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ja-JP" altLang="en-US" sz="5400" kern="1200">
                <a:solidFill>
                  <a:schemeClr val="bg1"/>
                </a:solidFill>
                <a:latin typeface="+mj-lt"/>
                <a:ea typeface="+mj-ea"/>
                <a:cs typeface="+mj-cs"/>
              </a:rPr>
              <a:t>スケジュール</a:t>
            </a:r>
            <a:endParaRPr kumimoji="1" lang="en-US" altLang="ja-JP" sz="5400" kern="1200">
              <a:solidFill>
                <a:schemeClr val="bg1"/>
              </a:solidFill>
              <a:latin typeface="+mj-lt"/>
              <a:ea typeface="+mj-ea"/>
              <a:cs typeface="+mj-cs"/>
            </a:endParaRPr>
          </a:p>
        </p:txBody>
      </p:sp>
      <p:cxnSp>
        <p:nvCxnSpPr>
          <p:cNvPr id="117" name="Straight Connector 10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0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6" name="図 15" descr="タイムライン&#10;&#10;低い精度で自動的に生成された説明">
            <a:extLst>
              <a:ext uri="{FF2B5EF4-FFF2-40B4-BE49-F238E27FC236}">
                <a16:creationId xmlns:a16="http://schemas.microsoft.com/office/drawing/2014/main" id="{68B320DD-D253-49D0-B42F-1D75E01C9A01}"/>
              </a:ext>
            </a:extLst>
          </p:cNvPr>
          <p:cNvPicPr/>
          <p:nvPr/>
        </p:nvPicPr>
        <p:blipFill>
          <a:blip r:embed="rId2"/>
          <a:stretch>
            <a:fillRect/>
          </a:stretch>
        </p:blipFill>
        <p:spPr>
          <a:xfrm>
            <a:off x="320040" y="3635953"/>
            <a:ext cx="11496821" cy="1580812"/>
          </a:xfrm>
          <a:prstGeom prst="rect">
            <a:avLst/>
          </a:prstGeom>
        </p:spPr>
      </p:pic>
    </p:spTree>
    <p:extLst>
      <p:ext uri="{BB962C8B-B14F-4D97-AF65-F5344CB8AC3E}">
        <p14:creationId xmlns:p14="http://schemas.microsoft.com/office/powerpoint/2010/main" val="21667867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488</Words>
  <Application>Microsoft Office PowerPoint</Application>
  <PresentationFormat>ワイド画面</PresentationFormat>
  <Paragraphs>42</Paragraphs>
  <Slides>11</Slides>
  <Notes>0</Notes>
  <HiddenSlides>0</HiddenSlides>
  <MMClips>0</MMClips>
  <ScaleCrop>false</ScaleCrop>
  <HeadingPairs>
    <vt:vector size="4" baseType="variant">
      <vt:variant>
        <vt:lpstr>テーマ</vt:lpstr>
      </vt:variant>
      <vt:variant>
        <vt:i4>2</vt:i4>
      </vt:variant>
      <vt:variant>
        <vt:lpstr>スライド タイトル</vt:lpstr>
      </vt:variant>
      <vt:variant>
        <vt:i4>11</vt:i4>
      </vt:variant>
    </vt:vector>
  </HeadingPairs>
  <TitlesOfParts>
    <vt:vector size="13" baseType="lpstr">
      <vt:lpstr>Office テーマ</vt:lpstr>
      <vt:lpstr>飛行機雲</vt:lpstr>
      <vt:lpstr>北海道情報大学通信教育部ポータルサイトの改善案</vt:lpstr>
      <vt:lpstr>内容</vt:lpstr>
      <vt:lpstr>背景</vt:lpstr>
      <vt:lpstr>概要</vt:lpstr>
      <vt:lpstr>調査・勉強</vt:lpstr>
      <vt:lpstr>実装（ウォーターフォールモデル型）</vt:lpstr>
      <vt:lpstr>テスト・バグ修正　プレゼン発表準備</vt:lpstr>
      <vt:lpstr>WBS</vt:lpstr>
      <vt:lpstr>スケジュール</vt:lpstr>
      <vt:lpstr>実現可能な根拠</vt:lpstr>
      <vt:lpstr>独自性の根拠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北海道情報大学通信教育部ポータルサイトの改善案</dc:title>
  <dc:creator>a b</dc:creator>
  <cp:lastModifiedBy>a b</cp:lastModifiedBy>
  <cp:revision>6</cp:revision>
  <dcterms:created xsi:type="dcterms:W3CDTF">2021-04-27T17:30:48Z</dcterms:created>
  <dcterms:modified xsi:type="dcterms:W3CDTF">2021-06-25T00:54:47Z</dcterms:modified>
</cp:coreProperties>
</file>