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6" r:id="rId5"/>
    <p:sldId id="265" r:id="rId6"/>
    <p:sldId id="272" r:id="rId7"/>
    <p:sldId id="276" r:id="rId8"/>
    <p:sldId id="270" r:id="rId9"/>
    <p:sldId id="271" r:id="rId10"/>
    <p:sldId id="275" r:id="rId11"/>
    <p:sldId id="268" r:id="rId12"/>
    <p:sldId id="277" r:id="rId13"/>
    <p:sldId id="279" r:id="rId14"/>
    <p:sldId id="280" r:id="rId15"/>
    <p:sldId id="273" r:id="rId16"/>
    <p:sldId id="274" r:id="rId17"/>
    <p:sldId id="281" r:id="rId18"/>
    <p:sldId id="282" r:id="rId19"/>
    <p:sldId id="283" r:id="rId20"/>
    <p:sldId id="258" r:id="rId21"/>
    <p:sldId id="259" r:id="rId22"/>
    <p:sldId id="260" r:id="rId23"/>
    <p:sldId id="278"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タイトル</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02687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smtClean="0">
                <a:effectLst>
                  <a:outerShdw blurRad="38100" dist="38100" dir="2700000" algn="tl">
                    <a:srgbClr val="000000">
                      <a:alpha val="43137"/>
                    </a:srgbClr>
                  </a:outerShdw>
                </a:effectLst>
              </a:rPr>
              <a:t>ヒューリスティック分析</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ヤコブ・ニールセン</a:t>
            </a:r>
            <a:r>
              <a:rPr lang="en-US" altLang="ja-JP" dirty="0" smtClean="0"/>
              <a:t>『</a:t>
            </a:r>
            <a:r>
              <a:rPr lang="ja-JP" altLang="en-US" dirty="0" smtClean="0"/>
              <a:t>ユーザビリティ</a:t>
            </a:r>
            <a:r>
              <a:rPr lang="en-US" altLang="ja-JP" dirty="0" smtClean="0"/>
              <a:t>10</a:t>
            </a:r>
            <a:r>
              <a:rPr lang="ja-JP" altLang="en-US" dirty="0" smtClean="0"/>
              <a:t>原則</a:t>
            </a:r>
            <a:r>
              <a:rPr lang="en-US" altLang="ja-JP" dirty="0" smtClean="0"/>
              <a:t>』</a:t>
            </a:r>
            <a:r>
              <a:rPr lang="ja-JP" altLang="en-US" dirty="0" smtClean="0"/>
              <a:t>を用いた調査を行った。</a:t>
            </a:r>
            <a:r>
              <a:rPr lang="ja-JP" altLang="en-US" sz="2000" dirty="0" smtClean="0"/>
              <a:t>（先行研究</a:t>
            </a:r>
            <a:r>
              <a:rPr lang="en-US" altLang="ja-JP" sz="2000" dirty="0"/>
              <a:t>〔https://u-site.jp/</a:t>
            </a:r>
            <a:r>
              <a:rPr lang="en-US" altLang="ja-JP" sz="2000" dirty="0" err="1"/>
              <a:t>alertbox</a:t>
            </a:r>
            <a:r>
              <a:rPr lang="en-US" altLang="ja-JP" sz="2000" dirty="0"/>
              <a:t>/ten-usability-heuristics</a:t>
            </a:r>
            <a:r>
              <a:rPr lang="en-US" altLang="ja-JP" sz="2000" dirty="0" smtClean="0"/>
              <a:t>〕</a:t>
            </a:r>
            <a:r>
              <a:rPr lang="ja-JP" altLang="en-US" sz="2000" dirty="0" smtClean="0"/>
              <a:t>）</a:t>
            </a:r>
            <a:endParaRPr lang="en-US" altLang="ja-JP" sz="2000" dirty="0"/>
          </a:p>
          <a:p>
            <a:pPr marL="0" indent="0">
              <a:buNone/>
            </a:pPr>
            <a:endParaRPr lang="en-US" altLang="ja-JP" dirty="0" smtClean="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改善案</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5997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normAutofit/>
          </a:bodyPr>
          <a:lstStyle/>
          <a:p>
            <a:pPr marL="0" indent="0">
              <a:buNone/>
            </a:pPr>
            <a:r>
              <a:rPr lang="ja-JP" altLang="en-US" dirty="0" smtClean="0"/>
              <a:t>今回は、３つの案を制作</a:t>
            </a:r>
            <a:endParaRPr lang="en-US" altLang="ja-JP" dirty="0" smtClean="0"/>
          </a:p>
          <a:p>
            <a:pPr marL="0" indent="0">
              <a:buNone/>
            </a:pPr>
            <a:endParaRPr lang="en-US" altLang="ja-JP" dirty="0" smtClean="0"/>
          </a:p>
          <a:p>
            <a:r>
              <a:rPr lang="ja-JP" altLang="en-US" b="1" dirty="0" smtClean="0"/>
              <a:t>ボタンなどの要素のみ</a:t>
            </a:r>
            <a:r>
              <a:rPr lang="en-US" altLang="ja-JP" b="1" dirty="0" smtClean="0"/>
              <a:t>Material Design</a:t>
            </a:r>
            <a:r>
              <a:rPr lang="ja-JP" altLang="en-US" b="1" dirty="0" smtClean="0"/>
              <a:t>に変更、配置はそのまま</a:t>
            </a:r>
            <a:endParaRPr lang="en-US" altLang="ja-JP" sz="800" b="1" dirty="0"/>
          </a:p>
          <a:p>
            <a:pPr marL="0" indent="0">
              <a:buNone/>
            </a:pPr>
            <a:endParaRPr lang="en-US" altLang="ja-JP" sz="800" b="1" dirty="0" smtClean="0"/>
          </a:p>
          <a:p>
            <a:r>
              <a:rPr lang="ja-JP" altLang="en-US" b="1" dirty="0" smtClean="0"/>
              <a:t>東京工芸大学</a:t>
            </a:r>
            <a:r>
              <a:rPr lang="en-US" altLang="ja-JP" b="1" dirty="0" smtClean="0"/>
              <a:t>HP</a:t>
            </a:r>
            <a:r>
              <a:rPr lang="ja-JP" altLang="en-US" b="1" dirty="0" smtClean="0"/>
              <a:t>を模倣したもの</a:t>
            </a:r>
            <a:endParaRPr lang="en-US" altLang="ja-JP" b="1" dirty="0" smtClean="0"/>
          </a:p>
          <a:p>
            <a:endParaRPr lang="en-US" altLang="ja-JP" sz="800" b="1" dirty="0" smtClean="0"/>
          </a:p>
          <a:p>
            <a:r>
              <a:rPr lang="ja-JP" altLang="en-US" b="1" dirty="0" smtClean="0"/>
              <a:t>デモサイトを基にしたもの</a:t>
            </a:r>
            <a:endParaRPr lang="en-US" altLang="ja-JP" b="1" dirty="0" smtClean="0"/>
          </a:p>
          <a:p>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710" y="2074176"/>
            <a:ext cx="3232345" cy="4542755"/>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spTree>
    <p:extLst>
      <p:ext uri="{BB962C8B-B14F-4D97-AF65-F5344CB8AC3E}">
        <p14:creationId xmlns:p14="http://schemas.microsoft.com/office/powerpoint/2010/main" val="234926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a:p>
            <a:pPr marL="0" indent="0">
              <a:buNone/>
            </a:pPr>
            <a:endParaRPr lang="en-US" altLang="ja-JP" sz="1800" dirty="0" smtClean="0"/>
          </a:p>
          <a:p>
            <a:pPr marL="0" indent="0">
              <a:buNone/>
            </a:pPr>
            <a:r>
              <a:rPr lang="en-US" altLang="ja-JP" sz="2000" dirty="0" smtClean="0"/>
              <a:t>1</a:t>
            </a:r>
            <a:r>
              <a:rPr lang="en-US" altLang="ja-JP" sz="2000" dirty="0"/>
              <a:t>.</a:t>
            </a:r>
            <a:r>
              <a:rPr lang="ja-JP" altLang="en-US" sz="2000" dirty="0"/>
              <a:t>通信への配慮：表示は速いか、通信量は多くないか確認するカテゴリー</a:t>
            </a:r>
            <a:r>
              <a:rPr lang="ja-JP" altLang="en-US" sz="2000" dirty="0"/>
              <a:t/>
            </a:r>
            <a:br>
              <a:rPr lang="ja-JP" altLang="en-US" sz="2000" dirty="0"/>
            </a:br>
            <a:r>
              <a:rPr lang="en-US" altLang="ja-JP" sz="2000" dirty="0"/>
              <a:t>2.</a:t>
            </a:r>
            <a:r>
              <a:rPr lang="ja-JP" altLang="en-US" sz="2000" dirty="0"/>
              <a:t>見やすさ：文字の大きさ、表や画像の見やすさなどを評価するカテゴリー</a:t>
            </a:r>
            <a:r>
              <a:rPr lang="ja-JP" altLang="en-US" sz="2000" dirty="0"/>
              <a:t/>
            </a:r>
            <a:br>
              <a:rPr lang="ja-JP" altLang="en-US" sz="2000" dirty="0"/>
            </a:br>
            <a:r>
              <a:rPr lang="en-US" altLang="ja-JP" sz="2000" dirty="0"/>
              <a:t>3.</a:t>
            </a:r>
            <a:r>
              <a:rPr lang="ja-JP" altLang="en-US" sz="2000" dirty="0"/>
              <a:t>操作のしやすさ：タップ領域やスクロールのしやすさを評価するカテゴリー</a:t>
            </a:r>
            <a:r>
              <a:rPr lang="ja-JP" altLang="en-US" sz="2000" dirty="0"/>
              <a:t/>
            </a:r>
            <a:br>
              <a:rPr lang="ja-JP" altLang="en-US" sz="2000" dirty="0"/>
            </a:br>
            <a:r>
              <a:rPr lang="en-US" altLang="ja-JP" sz="2000" dirty="0"/>
              <a:t>4.</a:t>
            </a:r>
            <a:r>
              <a:rPr lang="ja-JP" altLang="en-US" sz="2000" dirty="0"/>
              <a:t>トップページ・ユーザビリティ：トップページのナビゲーション機能を評価するカテゴリー</a:t>
            </a:r>
            <a:r>
              <a:rPr lang="ja-JP" altLang="en-US" sz="2000" dirty="0"/>
              <a:t/>
            </a:r>
            <a:br>
              <a:rPr lang="ja-JP" altLang="en-US" sz="2000" dirty="0"/>
            </a:br>
            <a:r>
              <a:rPr lang="en-US" altLang="ja-JP" sz="2000" dirty="0"/>
              <a:t>5.</a:t>
            </a:r>
            <a:r>
              <a:rPr lang="ja-JP" altLang="en-US" sz="2000" dirty="0"/>
              <a:t>サイト・ユーザビリティ：サイト内を巡るときのサポート機能を評価するカテゴリー</a:t>
            </a:r>
            <a:r>
              <a:rPr lang="ja-JP" altLang="en-US" sz="2000" dirty="0"/>
              <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r>
              <a:rPr lang="ja-JP" altLang="en-US" sz="2000" dirty="0"/>
              <a:t/>
            </a:r>
            <a:br>
              <a:rPr lang="ja-JP" altLang="en-US" sz="2000" dirty="0"/>
            </a:br>
            <a:r>
              <a:rPr lang="en-US" altLang="ja-JP" sz="2000" dirty="0"/>
              <a:t>7.</a:t>
            </a:r>
            <a:r>
              <a:rPr lang="ja-JP" altLang="en-US" sz="2000" dirty="0"/>
              <a:t>サイト内検索：検索の精度を評価するカテゴリー</a:t>
            </a:r>
            <a:r>
              <a:rPr lang="ja-JP" altLang="en-US" sz="2000" dirty="0"/>
              <a:t/>
            </a:r>
            <a:br>
              <a:rPr lang="ja-JP" altLang="en-US" sz="2000" dirty="0"/>
            </a:br>
            <a:r>
              <a:rPr lang="en-US" altLang="ja-JP" sz="2000" dirty="0"/>
              <a:t>8.</a:t>
            </a:r>
            <a:r>
              <a:rPr lang="ja-JP" altLang="en-US" sz="2000" dirty="0"/>
              <a:t>インタラクティブ：交通アクセスや問い合わせ案内を評価する</a:t>
            </a:r>
            <a:r>
              <a:rPr lang="ja-JP" altLang="en-US" sz="2000" dirty="0" smtClean="0"/>
              <a:t>カテゴリー</a:t>
            </a:r>
            <a:endParaRPr lang="en-US" altLang="ja-JP" sz="2000" dirty="0" smtClean="0"/>
          </a:p>
          <a:p>
            <a:pPr marL="0" indent="0">
              <a:buNone/>
            </a:pPr>
            <a:endParaRPr lang="en-US" altLang="ja-JP" sz="2000" dirty="0"/>
          </a:p>
          <a:p>
            <a:pPr marL="0" indent="0">
              <a:buNone/>
            </a:pPr>
            <a:r>
              <a:rPr lang="ja-JP" altLang="en-US" sz="1600" dirty="0" smtClean="0"/>
              <a:t>出典：株式</a:t>
            </a:r>
            <a:r>
              <a:rPr lang="ja-JP" altLang="en-US" sz="1600" dirty="0"/>
              <a:t>会社日経</a:t>
            </a:r>
            <a:r>
              <a:rPr lang="en-US" altLang="ja-JP" sz="1600" dirty="0"/>
              <a:t>BP</a:t>
            </a:r>
            <a:r>
              <a:rPr lang="ja-JP" altLang="en-US" sz="1600" dirty="0" smtClean="0"/>
              <a:t>コンサルティング「</a:t>
            </a:r>
            <a:r>
              <a:rPr lang="ja-JP" altLang="en-US" sz="1600" dirty="0"/>
              <a:t>大学スマホ・サイトユーザビリティ調査</a:t>
            </a:r>
            <a:r>
              <a:rPr lang="en-US" altLang="ja-JP" sz="1600" dirty="0"/>
              <a:t>2021-2022</a:t>
            </a:r>
            <a:r>
              <a:rPr lang="ja-JP" altLang="en-US" sz="1600" dirty="0"/>
              <a:t>」 </a:t>
            </a:r>
            <a:r>
              <a:rPr lang="en-US" altLang="ja-JP" sz="1600" dirty="0" smtClean="0"/>
              <a:t>〔https</a:t>
            </a:r>
            <a:r>
              <a:rPr lang="en-US" altLang="ja-JP" sz="1600" dirty="0"/>
              <a:t>://consult.nikkeibp.co.jp/info/news/2021/1022sus</a:t>
            </a:r>
            <a:r>
              <a:rPr lang="en-US" altLang="ja-JP" sz="1600" dirty="0" smtClean="0"/>
              <a:t>/〕</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研究結果</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4028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実際</a:t>
            </a:r>
            <a:r>
              <a:rPr lang="ja-JP" altLang="en-US" dirty="0" smtClean="0"/>
              <a:t>に作った模擬サイトを用いてアンケートを</a:t>
            </a:r>
            <a:r>
              <a:rPr lang="ja-JP" altLang="en-US" dirty="0" smtClean="0"/>
              <a:t>採る</a:t>
            </a:r>
            <a:endParaRPr lang="en-US" altLang="ja-JP" dirty="0" smtClean="0"/>
          </a:p>
          <a:p>
            <a:pPr marL="0" indent="0">
              <a:buNone/>
            </a:pPr>
            <a:r>
              <a:rPr lang="ja-JP" altLang="en-US" dirty="0" smtClean="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研究結果</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47" y="2982060"/>
            <a:ext cx="3718505" cy="2766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527" y="3053903"/>
            <a:ext cx="3461031" cy="2574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9" y="3085629"/>
            <a:ext cx="3440083" cy="255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75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考察</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9321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インタビュ</a:t>
            </a:r>
            <a:r>
              <a:rPr lang="ja-JP" altLang="en-US" dirty="0" smtClean="0"/>
              <a:t>ーや調査、アンケートの結果から分かったこと・考えなければならないことを考察する。</a:t>
            </a:r>
            <a:endParaRPr lang="en-US" altLang="ja-JP" dirty="0" smtClean="0"/>
          </a:p>
          <a:p>
            <a:endParaRPr kumimoji="1" lang="en-US" altLang="ja-JP" dirty="0"/>
          </a:p>
          <a:p>
            <a:r>
              <a:rPr lang="ja-JP" altLang="en-US" dirty="0" smtClean="0"/>
              <a:t>先行研究で示されていたことをポータルサイトに搭載すると、こういう知見を新たに付与することができるということを示す。</a:t>
            </a:r>
            <a:endParaRPr lang="en-US" altLang="ja-JP" dirty="0" smtClean="0"/>
          </a:p>
          <a:p>
            <a:endParaRPr kumimoji="1" lang="en-US" altLang="ja-JP" dirty="0"/>
          </a:p>
          <a:p>
            <a:r>
              <a:rPr lang="ja-JP" altLang="en-US" dirty="0" smtClean="0"/>
              <a:t>今後の展望についての考察を示す。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質疑応答</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チーム紹介</a:t>
            </a:r>
            <a:endParaRPr kumimoji="1" lang="en-US" altLang="ja-JP" dirty="0" smtClean="0"/>
          </a:p>
          <a:p>
            <a:pPr marL="514350" indent="-514350">
              <a:buFont typeface="+mj-lt"/>
              <a:buAutoNum type="arabicPeriod"/>
            </a:pPr>
            <a:r>
              <a:rPr lang="ja-JP" altLang="en-US" dirty="0" smtClean="0"/>
              <a:t>研究概要</a:t>
            </a:r>
            <a:endParaRPr lang="en-US" altLang="ja-JP" dirty="0" smtClean="0"/>
          </a:p>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smtClean="0"/>
              <a:t>研究方法</a:t>
            </a:r>
            <a:endParaRPr lang="en-US" altLang="ja-JP" dirty="0" smtClean="0"/>
          </a:p>
          <a:p>
            <a:pPr marL="514350" indent="-514350">
              <a:buFont typeface="+mj-lt"/>
              <a:buAutoNum type="arabicPeriod"/>
            </a:pPr>
            <a:r>
              <a:rPr kumimoji="1" lang="ja-JP" altLang="en-US" dirty="0" smtClean="0"/>
              <a:t>作品紹介</a:t>
            </a:r>
            <a:endParaRPr kumimoji="1" lang="en-US" altLang="ja-JP" dirty="0" smtClean="0"/>
          </a:p>
          <a:p>
            <a:pPr marL="514350" indent="-514350">
              <a:buFont typeface="+mj-lt"/>
              <a:buAutoNum type="arabicPeriod"/>
            </a:pPr>
            <a:r>
              <a:rPr lang="ja-JP" altLang="en-US" dirty="0" smtClean="0"/>
              <a:t>作品実演</a:t>
            </a:r>
            <a:endParaRPr lang="en-US" altLang="ja-JP" dirty="0" smtClean="0"/>
          </a:p>
          <a:p>
            <a:pPr marL="514350" indent="-514350">
              <a:buFont typeface="+mj-lt"/>
              <a:buAutoNum type="arabicPeriod"/>
            </a:pPr>
            <a:r>
              <a:rPr kumimoji="1" lang="ja-JP" altLang="en-US" dirty="0" smtClean="0"/>
              <a:t>研究成果</a:t>
            </a:r>
            <a:endParaRPr kumimoji="1" lang="en-US" altLang="ja-JP" dirty="0" smtClean="0"/>
          </a:p>
          <a:p>
            <a:pPr marL="514350" indent="-514350">
              <a:buFont typeface="+mj-lt"/>
              <a:buAutoNum type="arabicPeriod"/>
            </a:pPr>
            <a:r>
              <a:rPr lang="ja-JP" altLang="en-US" dirty="0"/>
              <a:t>反省点</a:t>
            </a:r>
            <a:endParaRPr kumimoji="1" lang="ja-JP" altLang="en-US" dirty="0"/>
          </a:p>
        </p:txBody>
      </p:sp>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現在のポータルサイト</a:t>
            </a:r>
            <a:endParaRPr kumimoji="1" lang="ja-JP" altLang="en-US" dirty="0"/>
          </a:p>
        </p:txBody>
      </p:sp>
      <p:sp>
        <p:nvSpPr>
          <p:cNvPr id="4" name="テキスト プレースホルダー 3"/>
          <p:cNvSpPr>
            <a:spLocks noGrp="1"/>
          </p:cNvSpPr>
          <p:nvPr>
            <p:ph type="body" idx="1"/>
          </p:nvPr>
        </p:nvSpPr>
        <p:spPr/>
        <p:txBody>
          <a:bodyPr/>
          <a:lstStyle/>
          <a:p>
            <a:r>
              <a:rPr kumimoji="1" lang="en-US" altLang="ja-JP" dirty="0" smtClean="0"/>
              <a:t>PC</a:t>
            </a:r>
            <a:r>
              <a:rPr lang="ja-JP" altLang="en-US" dirty="0" smtClean="0"/>
              <a:t>用画面</a:t>
            </a:r>
            <a:endParaRPr kumimoji="1" lang="ja-JP" altLang="en-US" dirty="0"/>
          </a:p>
        </p:txBody>
      </p:sp>
      <p:sp>
        <p:nvSpPr>
          <p:cNvPr id="5" name="コンテンツ プレースホルダー 4"/>
          <p:cNvSpPr>
            <a:spLocks noGrp="1"/>
          </p:cNvSpPr>
          <p:nvPr>
            <p:ph sz="half" idx="2"/>
          </p:nvPr>
        </p:nvSpPr>
        <p:spPr/>
        <p:txBody>
          <a:bodyPr/>
          <a:lstStyle/>
          <a:p>
            <a:endParaRPr kumimoji="1" lang="ja-JP" altLang="en-US" dirty="0"/>
          </a:p>
        </p:txBody>
      </p:sp>
      <p:sp>
        <p:nvSpPr>
          <p:cNvPr id="6" name="テキスト プレースホルダー 5"/>
          <p:cNvSpPr>
            <a:spLocks noGrp="1"/>
          </p:cNvSpPr>
          <p:nvPr>
            <p:ph type="body" sz="quarter" idx="3"/>
          </p:nvPr>
        </p:nvSpPr>
        <p:spPr/>
        <p:txBody>
          <a:bodyPr/>
          <a:lstStyle/>
          <a:p>
            <a:r>
              <a:rPr kumimoji="1" lang="ja-JP" altLang="en-US" dirty="0" smtClean="0"/>
              <a:t>スマートフォン用画面</a:t>
            </a:r>
            <a:endParaRPr kumimoji="1" lang="ja-JP" altLang="en-US" dirty="0"/>
          </a:p>
        </p:txBody>
      </p:sp>
      <p:sp>
        <p:nvSpPr>
          <p:cNvPr id="7" name="コンテンツ プレースホルダー 6"/>
          <p:cNvSpPr>
            <a:spLocks noGrp="1"/>
          </p:cNvSpPr>
          <p:nvPr>
            <p:ph sz="quarter" idx="4"/>
          </p:nvPr>
        </p:nvSpPr>
        <p:spPr/>
        <p:txBody>
          <a:bodyPr/>
          <a:lstStyle/>
          <a:p>
            <a:endParaRPr kumimoji="1" lang="ja-JP" altLang="en-US"/>
          </a:p>
        </p:txBody>
      </p:sp>
    </p:spTree>
    <p:extLst>
      <p:ext uri="{BB962C8B-B14F-4D97-AF65-F5344CB8AC3E}">
        <p14:creationId xmlns:p14="http://schemas.microsoft.com/office/powerpoint/2010/main" val="35069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東京工芸大学</a:t>
            </a:r>
            <a:endParaRPr kumimoji="1" lang="ja-JP" altLang="en-US" dirty="0"/>
          </a:p>
        </p:txBody>
      </p:sp>
      <p:sp>
        <p:nvSpPr>
          <p:cNvPr id="4" name="テキスト プレースホルダー 3"/>
          <p:cNvSpPr>
            <a:spLocks noGrp="1"/>
          </p:cNvSpPr>
          <p:nvPr>
            <p:ph type="body" idx="1"/>
          </p:nvPr>
        </p:nvSpPr>
        <p:spPr/>
        <p:txBody>
          <a:bodyPr/>
          <a:lstStyle/>
          <a:p>
            <a:r>
              <a:rPr lang="en-US" altLang="ja-JP" dirty="0"/>
              <a:t>PC</a:t>
            </a:r>
            <a:r>
              <a:rPr lang="ja-JP" altLang="en-US" dirty="0" smtClean="0"/>
              <a:t>用画面</a:t>
            </a:r>
            <a:endParaRPr lang="ja-JP" altLang="en-US" dirty="0"/>
          </a:p>
        </p:txBody>
      </p:sp>
      <p:sp>
        <p:nvSpPr>
          <p:cNvPr id="5" name="コンテンツ プレースホルダー 4"/>
          <p:cNvSpPr>
            <a:spLocks noGrp="1"/>
          </p:cNvSpPr>
          <p:nvPr>
            <p:ph sz="half" idx="2"/>
          </p:nvPr>
        </p:nvSpPr>
        <p:spPr/>
        <p:txBody>
          <a:bodyPr/>
          <a:lstStyle/>
          <a:p>
            <a:endParaRPr kumimoji="1" lang="ja-JP" altLang="en-US" dirty="0"/>
          </a:p>
        </p:txBody>
      </p:sp>
      <p:sp>
        <p:nvSpPr>
          <p:cNvPr id="6" name="テキスト プレースホルダー 5"/>
          <p:cNvSpPr>
            <a:spLocks noGrp="1"/>
          </p:cNvSpPr>
          <p:nvPr>
            <p:ph type="body" sz="quarter" idx="3"/>
          </p:nvPr>
        </p:nvSpPr>
        <p:spPr/>
        <p:txBody>
          <a:bodyPr/>
          <a:lstStyle/>
          <a:p>
            <a:r>
              <a:rPr lang="ja-JP" altLang="en-US" dirty="0"/>
              <a:t>スマートフォン用</a:t>
            </a:r>
            <a:r>
              <a:rPr lang="ja-JP" altLang="en-US" dirty="0" smtClean="0"/>
              <a:t>画面</a:t>
            </a:r>
            <a:endParaRPr lang="ja-JP" altLang="en-US" dirty="0"/>
          </a:p>
        </p:txBody>
      </p:sp>
      <p:sp>
        <p:nvSpPr>
          <p:cNvPr id="7" name="コンテンツ プレースホルダー 6"/>
          <p:cNvSpPr>
            <a:spLocks noGrp="1"/>
          </p:cNvSpPr>
          <p:nvPr>
            <p:ph sz="quarter" idx="4"/>
          </p:nvPr>
        </p:nvSpPr>
        <p:spPr/>
        <p:txBody>
          <a:bodyPr/>
          <a:lstStyle/>
          <a:p>
            <a:endParaRPr kumimoji="1" lang="ja-JP" altLang="en-US"/>
          </a:p>
        </p:txBody>
      </p:sp>
    </p:spTree>
    <p:extLst>
      <p:ext uri="{BB962C8B-B14F-4D97-AF65-F5344CB8AC3E}">
        <p14:creationId xmlns:p14="http://schemas.microsoft.com/office/powerpoint/2010/main" val="421736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デザインガイドライン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a:t>
            </a:r>
            <a:r>
              <a:rPr lang="ja-JP" altLang="en-US" dirty="0" smtClean="0">
                <a:latin typeface="BIZ UDゴシック" panose="020B0400000000000000" pitchFamily="49" charset="-128"/>
                <a:ea typeface="BIZ UDゴシック" panose="020B0400000000000000" pitchFamily="49" charset="-128"/>
              </a:rPr>
              <a:t>もの</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ブランドイメージ</a:t>
            </a:r>
            <a:r>
              <a:rPr lang="ja-JP" altLang="en-US" dirty="0">
                <a:latin typeface="BIZ UDゴシック" panose="020B0400000000000000" pitchFamily="49" charset="-128"/>
                <a:ea typeface="BIZ UDゴシック" panose="020B0400000000000000" pitchFamily="49" charset="-128"/>
              </a:rPr>
              <a:t>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・見た目</a:t>
            </a:r>
            <a:r>
              <a:rPr lang="ja-JP" altLang="en-US" dirty="0">
                <a:latin typeface="BIZ UDゴシック" panose="020B0400000000000000" pitchFamily="49" charset="-128"/>
                <a:ea typeface="BIZ UDゴシック" panose="020B0400000000000000" pitchFamily="49" charset="-128"/>
              </a:rPr>
              <a:t>の印象を</a:t>
            </a:r>
            <a:r>
              <a:rPr lang="ja-JP" altLang="en-US" dirty="0" smtClean="0">
                <a:latin typeface="BIZ UDゴシック" panose="020B0400000000000000" pitchFamily="49" charset="-128"/>
                <a:ea typeface="BIZ UDゴシック" panose="020B0400000000000000" pitchFamily="49" charset="-128"/>
              </a:rPr>
              <a:t>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・更新</a:t>
            </a:r>
            <a:r>
              <a:rPr lang="ja-JP" altLang="en-US" dirty="0">
                <a:latin typeface="BIZ UDゴシック" panose="020B0400000000000000" pitchFamily="49" charset="-128"/>
                <a:ea typeface="BIZ UDゴシック" panose="020B0400000000000000" pitchFamily="49" charset="-128"/>
              </a:rPr>
              <a:t>作業時</a:t>
            </a:r>
            <a:r>
              <a:rPr lang="ja-JP" altLang="en-US" dirty="0" smtClean="0">
                <a:latin typeface="BIZ UDゴシック" panose="020B0400000000000000" pitchFamily="49" charset="-128"/>
                <a:ea typeface="BIZ UDゴシック" panose="020B0400000000000000" pitchFamily="49" charset="-128"/>
              </a:rPr>
              <a:t>に一定</a:t>
            </a:r>
            <a:r>
              <a:rPr lang="ja-JP" altLang="en-US" dirty="0">
                <a:latin typeface="BIZ UDゴシック" panose="020B0400000000000000" pitchFamily="49" charset="-128"/>
                <a:ea typeface="BIZ UDゴシック" panose="020B0400000000000000" pitchFamily="49" charset="-128"/>
              </a:rPr>
              <a:t>のトーン＆マナーを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大規模案件や長期的に運用が必要な</a:t>
            </a:r>
            <a:r>
              <a:rPr lang="en-US" altLang="ja-JP" dirty="0" smtClean="0">
                <a:latin typeface="BIZ UDゴシック" panose="020B0400000000000000" pitchFamily="49" charset="-128"/>
                <a:ea typeface="BIZ UDゴシック" panose="020B0400000000000000" pitchFamily="49" charset="-128"/>
              </a:rPr>
              <a:t>Web</a:t>
            </a:r>
            <a:r>
              <a:rPr lang="ja-JP" altLang="en-US" dirty="0" smtClean="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4991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ヤコブの</a:t>
            </a:r>
            <a:r>
              <a:rPr kumimoji="1" lang="en-US" altLang="ja-JP" dirty="0" smtClean="0"/>
              <a:t>10</a:t>
            </a:r>
            <a:r>
              <a:rPr kumimoji="1" lang="ja-JP" altLang="en-US" dirty="0" smtClean="0"/>
              <a:t>原則</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smtClean="0"/>
              <a:t>1</a:t>
            </a:r>
            <a:r>
              <a:rPr lang="en-US" altLang="ja-JP" dirty="0"/>
              <a:t>: </a:t>
            </a:r>
            <a:r>
              <a:rPr lang="ja-JP" altLang="en-US" dirty="0"/>
              <a:t>システムの状態を可視化する </a:t>
            </a:r>
            <a:r>
              <a:rPr lang="en-US" altLang="ja-JP" dirty="0"/>
              <a:t>(Visibility of system status)</a:t>
            </a:r>
          </a:p>
          <a:p>
            <a:pPr marL="0" indent="0" fontAlgn="base">
              <a:buNone/>
            </a:pPr>
            <a:r>
              <a:rPr lang="en-US" altLang="ja-JP" dirty="0" smtClean="0"/>
              <a:t>2</a:t>
            </a:r>
            <a:r>
              <a:rPr lang="en-US" altLang="ja-JP" dirty="0"/>
              <a:t>: </a:t>
            </a:r>
            <a:r>
              <a:rPr lang="ja-JP" altLang="en-US" dirty="0"/>
              <a:t>実世界とシステムをマッチングさせる </a:t>
            </a:r>
            <a:r>
              <a:rPr lang="en-US" altLang="ja-JP" dirty="0"/>
              <a:t>(Match between system and the real world)</a:t>
            </a:r>
          </a:p>
          <a:p>
            <a:pPr marL="0" indent="0" fontAlgn="base">
              <a:buNone/>
            </a:pPr>
            <a:r>
              <a:rPr lang="en-US" altLang="ja-JP" dirty="0" smtClean="0"/>
              <a:t>3</a:t>
            </a:r>
            <a:r>
              <a:rPr lang="en-US" altLang="ja-JP" dirty="0"/>
              <a:t>: </a:t>
            </a:r>
            <a:r>
              <a:rPr lang="ja-JP" altLang="en-US" dirty="0"/>
              <a:t>ユーザに制御の主導権と自由を与える </a:t>
            </a:r>
            <a:r>
              <a:rPr lang="en-US" altLang="ja-JP" dirty="0"/>
              <a:t>(User control and freedom)</a:t>
            </a:r>
          </a:p>
          <a:p>
            <a:pPr marL="0" indent="0" fontAlgn="base">
              <a:buNone/>
            </a:pPr>
            <a:r>
              <a:rPr lang="en-US" altLang="ja-JP" dirty="0" smtClean="0"/>
              <a:t>4</a:t>
            </a:r>
            <a:r>
              <a:rPr lang="en-US" altLang="ja-JP" dirty="0"/>
              <a:t>: </a:t>
            </a:r>
            <a:r>
              <a:rPr lang="ja-JP" altLang="en-US" dirty="0"/>
              <a:t>一貫性と標準性を保持する </a:t>
            </a:r>
            <a:r>
              <a:rPr lang="en-US" altLang="ja-JP" dirty="0"/>
              <a:t>(Consistency and standards)</a:t>
            </a:r>
          </a:p>
          <a:p>
            <a:pPr marL="0" indent="0" fontAlgn="base">
              <a:buNone/>
            </a:pPr>
            <a:r>
              <a:rPr lang="en-US" altLang="ja-JP" dirty="0" smtClean="0"/>
              <a:t>5</a:t>
            </a:r>
            <a:r>
              <a:rPr lang="en-US" altLang="ja-JP" dirty="0"/>
              <a:t>: </a:t>
            </a:r>
            <a:r>
              <a:rPr lang="ja-JP" altLang="en-US" dirty="0"/>
              <a:t>エラーを起こさない </a:t>
            </a:r>
            <a:r>
              <a:rPr lang="en-US" altLang="ja-JP" dirty="0"/>
              <a:t>(Error prevention)</a:t>
            </a:r>
          </a:p>
          <a:p>
            <a:pPr marL="0" indent="0" fontAlgn="base">
              <a:buNone/>
            </a:pPr>
            <a:r>
              <a:rPr lang="en-US" altLang="ja-JP" dirty="0" smtClean="0"/>
              <a:t>6</a:t>
            </a:r>
            <a:r>
              <a:rPr lang="en-US" altLang="ja-JP" dirty="0"/>
              <a:t>: </a:t>
            </a:r>
            <a:r>
              <a:rPr lang="ja-JP" altLang="en-US" dirty="0"/>
              <a:t>覚えなくても理解できるデザインにする </a:t>
            </a:r>
            <a:r>
              <a:rPr lang="en-US" altLang="ja-JP" dirty="0"/>
              <a:t>(Recognition rather than recall)</a:t>
            </a:r>
          </a:p>
          <a:p>
            <a:pPr marL="0" indent="0" fontAlgn="base">
              <a:buNone/>
            </a:pPr>
            <a:r>
              <a:rPr lang="en-US" altLang="ja-JP" dirty="0" smtClean="0"/>
              <a:t>7</a:t>
            </a:r>
            <a:r>
              <a:rPr lang="en-US" altLang="ja-JP" dirty="0"/>
              <a:t>: </a:t>
            </a:r>
            <a:r>
              <a:rPr lang="ja-JP" altLang="en-US" dirty="0"/>
              <a:t>柔軟性と効率性をもたせる </a:t>
            </a:r>
            <a:r>
              <a:rPr lang="en-US" altLang="ja-JP" dirty="0"/>
              <a:t>(Flexibility and efficiency of use)</a:t>
            </a:r>
          </a:p>
          <a:p>
            <a:pPr marL="0" indent="0" fontAlgn="base">
              <a:buNone/>
            </a:pPr>
            <a:r>
              <a:rPr lang="en-US" altLang="ja-JP" dirty="0" smtClean="0"/>
              <a:t>8</a:t>
            </a:r>
            <a:r>
              <a:rPr lang="en-US" altLang="ja-JP" dirty="0"/>
              <a:t>: </a:t>
            </a:r>
            <a:r>
              <a:rPr lang="ja-JP" altLang="en-US" dirty="0"/>
              <a:t>最小限で無駄のないデザインにする </a:t>
            </a:r>
            <a:r>
              <a:rPr lang="en-US" altLang="ja-JP" dirty="0"/>
              <a:t>(Aesthetic and minimalist design)</a:t>
            </a:r>
          </a:p>
          <a:p>
            <a:pPr marL="0" indent="0" fontAlgn="base">
              <a:buNone/>
            </a:pPr>
            <a:r>
              <a:rPr lang="en-US" altLang="ja-JP" dirty="0" smtClean="0"/>
              <a:t>9</a:t>
            </a:r>
            <a:r>
              <a:rPr lang="en-US" altLang="ja-JP" dirty="0"/>
              <a:t>: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smtClean="0"/>
              <a:t>10</a:t>
            </a:r>
            <a:r>
              <a:rPr lang="en-US" altLang="ja-JP" dirty="0"/>
              <a:t>: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チーム紹介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メンバー紹介</a:t>
            </a:r>
            <a:endParaRPr kumimoji="1" lang="en-US" altLang="ja-JP" dirty="0" smtClean="0"/>
          </a:p>
          <a:p>
            <a:pPr marL="0" indent="0">
              <a:buNone/>
            </a:pPr>
            <a:r>
              <a:rPr lang="ja-JP" altLang="en-US" dirty="0" smtClean="0"/>
              <a:t>・樫本　角倉　村井　山本</a:t>
            </a:r>
            <a:endParaRPr lang="en-US" altLang="ja-JP" dirty="0" smtClean="0"/>
          </a:p>
        </p:txBody>
      </p:sp>
    </p:spTree>
    <p:extLst>
      <p:ext uri="{BB962C8B-B14F-4D97-AF65-F5344CB8AC3E}">
        <p14:creationId xmlns:p14="http://schemas.microsoft.com/office/powerpoint/2010/main" val="307432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序論 </a:t>
            </a:r>
            <a:r>
              <a:rPr lang="en-US" altLang="ja-JP" dirty="0" smtClean="0"/>
              <a:t>–Introduction-</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6780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a:xfrm>
            <a:off x="838200" y="1564368"/>
            <a:ext cx="10515600" cy="4787446"/>
          </a:xfrm>
        </p:spPr>
        <p:txBody>
          <a:bodyPr/>
          <a:lstStyle/>
          <a:p>
            <a:pPr>
              <a:buFont typeface="Wingdings" panose="05000000000000000000" pitchFamily="2" charset="2"/>
              <a:buChar char="l"/>
            </a:pPr>
            <a:r>
              <a:rPr kumimoji="1" lang="ja-JP" altLang="en-US" dirty="0" smtClean="0">
                <a:latin typeface="BIZ UDPゴシック" panose="020B0400000000000000" pitchFamily="50" charset="-128"/>
                <a:ea typeface="BIZ UDPゴシック" panose="020B0400000000000000" pitchFamily="50" charset="-128"/>
              </a:rPr>
              <a:t>見にくく、使いづらいポータルサイト</a:t>
            </a:r>
            <a:endParaRPr kumimoji="1" lang="en-US" altLang="ja-JP" dirty="0" smtClean="0">
              <a:latin typeface="BIZ UDPゴシック" panose="020B0400000000000000" pitchFamily="50" charset="-128"/>
              <a:ea typeface="BIZ UDPゴシック" panose="020B0400000000000000" pitchFamily="50" charset="-128"/>
            </a:endParaRPr>
          </a:p>
          <a:p>
            <a:pPr marL="0" indent="0">
              <a:buNone/>
            </a:pPr>
            <a:r>
              <a:rPr lang="en-US" altLang="ja-JP" sz="2000" dirty="0" smtClean="0"/>
              <a:t>	10</a:t>
            </a:r>
            <a:r>
              <a:rPr lang="ja-JP" altLang="en-US" sz="2000" dirty="0" smtClean="0"/>
              <a:t>年以上前のデザイン。</a:t>
            </a:r>
            <a:endParaRPr lang="en-US" altLang="ja-JP" sz="2000" dirty="0"/>
          </a:p>
          <a:p>
            <a:pPr marL="0" indent="0">
              <a:buNone/>
            </a:pPr>
            <a:r>
              <a:rPr lang="en-US" altLang="ja-JP" sz="2000" dirty="0" smtClean="0"/>
              <a:t>	</a:t>
            </a:r>
            <a:r>
              <a:rPr lang="ja-JP" altLang="en-US" sz="2000" dirty="0" smtClean="0"/>
              <a:t>年々、スマホ・タブレットの使用率が上昇。</a:t>
            </a:r>
            <a:endParaRPr lang="en-US" altLang="ja-JP" sz="2000" dirty="0" smtClean="0"/>
          </a:p>
          <a:p>
            <a:pPr marL="0" indent="0">
              <a:buNone/>
            </a:pPr>
            <a:endParaRPr kumimoji="1" lang="en-US" altLang="ja-JP" sz="2000" dirty="0" smtClean="0"/>
          </a:p>
          <a:p>
            <a:pPr>
              <a:buFont typeface="Wingdings" panose="05000000000000000000" pitchFamily="2" charset="2"/>
              <a:buChar char="l"/>
            </a:pPr>
            <a:r>
              <a:rPr lang="ja-JP" altLang="en-US" dirty="0">
                <a:latin typeface="BIZ UDPゴシック" panose="020B0400000000000000" pitchFamily="50" charset="-128"/>
                <a:ea typeface="BIZ UDPゴシック" panose="020B0400000000000000" pitchFamily="50" charset="-128"/>
              </a:rPr>
              <a:t>ユーザ</a:t>
            </a:r>
            <a:r>
              <a:rPr lang="ja-JP" altLang="en-US" dirty="0" smtClean="0">
                <a:latin typeface="BIZ UDPゴシック" panose="020B0400000000000000" pitchFamily="50" charset="-128"/>
                <a:ea typeface="BIZ UDPゴシック" panose="020B0400000000000000" pitchFamily="50" charset="-128"/>
              </a:rPr>
              <a:t>に聞き取り調査</a:t>
            </a:r>
            <a:endParaRPr kumimoji="1" lang="en-US" altLang="ja-JP" dirty="0" smtClean="0">
              <a:latin typeface="BIZ UDPゴシック" panose="020B0400000000000000" pitchFamily="50" charset="-128"/>
              <a:ea typeface="BIZ UDPゴシック" panose="020B0400000000000000" pitchFamily="50" charset="-128"/>
            </a:endParaRPr>
          </a:p>
          <a:p>
            <a:pPr marL="0" indent="0">
              <a:buNone/>
            </a:pPr>
            <a:r>
              <a:rPr kumimoji="1" lang="en-US" altLang="ja-JP" sz="2000" dirty="0" smtClean="0"/>
              <a:t>	</a:t>
            </a:r>
            <a:r>
              <a:rPr kumimoji="1" lang="ja-JP" altLang="en-US" sz="2000" dirty="0" smtClean="0"/>
              <a:t>どのような問題があるのか。</a:t>
            </a:r>
            <a:endParaRPr kumimoji="1" lang="en-US" altLang="ja-JP" sz="2000" dirty="0" smtClean="0"/>
          </a:p>
          <a:p>
            <a:pPr marL="0" indent="0">
              <a:buNone/>
            </a:pPr>
            <a:r>
              <a:rPr lang="en-US" altLang="ja-JP" sz="2000" dirty="0" smtClean="0"/>
              <a:t>	</a:t>
            </a:r>
            <a:r>
              <a:rPr lang="ja-JP" altLang="en-US" sz="2000" dirty="0" smtClean="0"/>
              <a:t>どのような改善すべきか。</a:t>
            </a:r>
            <a:endParaRPr lang="en-US" altLang="ja-JP" sz="2000" dirty="0" smtClean="0"/>
          </a:p>
          <a:p>
            <a:pPr marL="0" indent="0">
              <a:buNone/>
            </a:pPr>
            <a:endParaRPr lang="en-US" altLang="ja-JP" sz="2000" dirty="0"/>
          </a:p>
          <a:p>
            <a:pPr>
              <a:buFont typeface="Wingdings" panose="05000000000000000000" pitchFamily="2" charset="2"/>
              <a:buChar char="l"/>
            </a:pPr>
            <a:r>
              <a:rPr kumimoji="1" lang="ja-JP" altLang="en-US" dirty="0" smtClean="0">
                <a:latin typeface="BIZ UDPゴシック" panose="020B0400000000000000" pitchFamily="50" charset="-128"/>
                <a:ea typeface="BIZ UDPゴシック" panose="020B0400000000000000" pitchFamily="50" charset="-128"/>
              </a:rPr>
              <a:t>こんな</a:t>
            </a:r>
            <a:r>
              <a:rPr kumimoji="1" lang="en-US" altLang="ja-JP" dirty="0" smtClean="0">
                <a:latin typeface="BIZ UDPゴシック" panose="020B0400000000000000" pitchFamily="50" charset="-128"/>
                <a:ea typeface="BIZ UDPゴシック" panose="020B0400000000000000" pitchFamily="50" charset="-128"/>
              </a:rPr>
              <a:t>UI</a:t>
            </a:r>
            <a:r>
              <a:rPr kumimoji="1" lang="ja-JP" altLang="en-US" dirty="0" err="1" smtClean="0">
                <a:latin typeface="BIZ UDPゴシック" panose="020B0400000000000000" pitchFamily="50" charset="-128"/>
                <a:ea typeface="BIZ UDPゴシック" panose="020B0400000000000000" pitchFamily="50" charset="-128"/>
              </a:rPr>
              <a:t>のほうが</a:t>
            </a:r>
            <a:r>
              <a:rPr kumimoji="1" lang="ja-JP" altLang="en-US" dirty="0" smtClean="0">
                <a:latin typeface="BIZ UDPゴシック" panose="020B0400000000000000" pitchFamily="50" charset="-128"/>
                <a:ea typeface="BIZ UDPゴシック" panose="020B0400000000000000" pitchFamily="50" charset="-128"/>
              </a:rPr>
              <a:t>見やすく、使いやすいのでは？</a:t>
            </a:r>
            <a:endParaRPr kumimoji="1" lang="en-US" altLang="ja-JP" dirty="0" smtClean="0">
              <a:latin typeface="BIZ UDPゴシック" panose="020B0400000000000000" pitchFamily="50" charset="-128"/>
              <a:ea typeface="BIZ UDPゴシック" panose="020B0400000000000000" pitchFamily="50" charset="-128"/>
            </a:endParaRPr>
          </a:p>
          <a:p>
            <a:pPr marL="0" indent="0">
              <a:buNone/>
            </a:pPr>
            <a:r>
              <a:rPr kumimoji="1" lang="en-US" altLang="ja-JP" sz="2000" dirty="0" smtClean="0"/>
              <a:t>	</a:t>
            </a:r>
            <a:r>
              <a:rPr kumimoji="1" lang="ja-JP" altLang="en-US" sz="2000" dirty="0" smtClean="0"/>
              <a:t>こうすればユーザにとって良いのでは？</a:t>
            </a:r>
            <a:endParaRPr kumimoji="1" lang="en-US" altLang="ja-JP" sz="2000" dirty="0" smtClean="0"/>
          </a:p>
          <a:p>
            <a:pPr marL="0" indent="0">
              <a:buNone/>
            </a:pPr>
            <a:r>
              <a:rPr kumimoji="1" lang="en-US" altLang="ja-JP" sz="2000" dirty="0" smtClean="0"/>
              <a:t>	UI</a:t>
            </a:r>
            <a:r>
              <a:rPr kumimoji="1" lang="ja-JP" altLang="en-US" sz="2000" dirty="0" smtClean="0"/>
              <a:t>設計を行い、改善案を提案</a:t>
            </a:r>
            <a:r>
              <a:rPr lang="ja-JP" altLang="en-US" sz="2000" dirty="0"/>
              <a:t>。</a:t>
            </a:r>
            <a:endParaRPr kumimoji="1" lang="en-US" altLang="ja-JP" sz="2000" dirty="0" smtClean="0"/>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0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2"/>
            <a:ext cx="10515600" cy="5569527"/>
          </a:xfrm>
        </p:spPr>
        <p:txBody>
          <a:bodyPr>
            <a:normAutofit/>
          </a:bodyPr>
          <a:lstStyle/>
          <a:p>
            <a:r>
              <a:rPr lang="ja-JP" altLang="en-US" dirty="0" smtClean="0"/>
              <a:t>デザイン評価</a:t>
            </a:r>
            <a:endParaRPr lang="en-US" altLang="ja-JP" dirty="0" smtClean="0"/>
          </a:p>
          <a:p>
            <a:pPr marL="0" indent="0">
              <a:buNone/>
            </a:pPr>
            <a:r>
              <a:rPr lang="ja-JP" altLang="en-US" dirty="0" smtClean="0"/>
              <a:t>　</a:t>
            </a:r>
            <a:r>
              <a:rPr lang="ja-JP" altLang="ja-JP" dirty="0" smtClean="0"/>
              <a:t>定性的</a:t>
            </a:r>
            <a:r>
              <a:rPr lang="ja-JP" altLang="ja-JP" dirty="0"/>
              <a:t>ユーザビリティにおけるインタビューとヤコブ・ニールセンの</a:t>
            </a:r>
            <a:r>
              <a:rPr lang="en-US" altLang="ja-JP" dirty="0"/>
              <a:t>10</a:t>
            </a:r>
            <a:r>
              <a:rPr lang="ja-JP" altLang="ja-JP" dirty="0"/>
              <a:t>原則を用いた本学ポータルサイトの</a:t>
            </a:r>
            <a:r>
              <a:rPr lang="ja-JP" altLang="ja-JP" dirty="0" smtClean="0"/>
              <a:t>批評</a:t>
            </a:r>
            <a:r>
              <a:rPr lang="ja-JP" altLang="en-US" dirty="0"/>
              <a:t>。</a:t>
            </a:r>
            <a:endParaRPr lang="en-US" altLang="ja-JP" dirty="0" smtClean="0"/>
          </a:p>
          <a:p>
            <a:endParaRPr lang="en-US" altLang="ja-JP" dirty="0" smtClean="0"/>
          </a:p>
          <a:p>
            <a:r>
              <a:rPr lang="ja-JP" altLang="ja-JP" dirty="0"/>
              <a:t>改善案における</a:t>
            </a:r>
            <a:r>
              <a:rPr lang="ja-JP" altLang="ja-JP" dirty="0" smtClean="0"/>
              <a:t>定量</a:t>
            </a:r>
            <a:r>
              <a:rPr lang="ja-JP" altLang="en-US" dirty="0" smtClean="0"/>
              <a:t>評価</a:t>
            </a:r>
            <a:endParaRPr lang="en-US" altLang="ja-JP" dirty="0" smtClean="0"/>
          </a:p>
          <a:p>
            <a:pPr marL="0" indent="0">
              <a:buNone/>
            </a:pPr>
            <a:r>
              <a:rPr lang="ja-JP" altLang="en-US" dirty="0" smtClean="0"/>
              <a:t>　正科生</a:t>
            </a:r>
            <a:r>
              <a:rPr lang="en-US" altLang="ja-JP" dirty="0" smtClean="0"/>
              <a:t>B</a:t>
            </a:r>
            <a:r>
              <a:rPr lang="ja-JP" altLang="en-US" dirty="0" smtClean="0"/>
              <a:t>の方々に協力いただき、アンケートを採る。</a:t>
            </a: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a:t>
            </a:r>
            <a:r>
              <a:rPr lang="ja-JP" altLang="en-US" dirty="0">
                <a:latin typeface="HG丸ｺﾞｼｯｸM-PRO" panose="020F0600000000000000" pitchFamily="50" charset="-128"/>
                <a:ea typeface="HG丸ｺﾞｼｯｸM-PRO" panose="020F0600000000000000" pitchFamily="50" charset="-128"/>
              </a:rPr>
              <a:t>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4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2"/>
            <a:ext cx="10515600" cy="5569527"/>
          </a:xfrm>
        </p:spPr>
        <p:txBody>
          <a:bodyPr>
            <a:normAutofit/>
          </a:bodyPr>
          <a:lstStyle/>
          <a:p>
            <a:r>
              <a:rPr lang="ja-JP" altLang="ja-JP" dirty="0" smtClean="0"/>
              <a:t>現在</a:t>
            </a:r>
            <a:r>
              <a:rPr lang="ja-JP" altLang="ja-JP" dirty="0"/>
              <a:t>使われている</a:t>
            </a:r>
            <a:r>
              <a:rPr lang="ja-JP" altLang="ja-JP" dirty="0" smtClean="0"/>
              <a:t>ポータルサイト</a:t>
            </a:r>
            <a:r>
              <a:rPr lang="ja-JP" altLang="en-US" dirty="0" smtClean="0"/>
              <a:t>のデザイン</a:t>
            </a:r>
            <a:r>
              <a:rPr lang="ja-JP" altLang="ja-JP" dirty="0" smtClean="0"/>
              <a:t>より、ガイドライン</a:t>
            </a:r>
            <a:r>
              <a:rPr lang="ja-JP" altLang="ja-JP" dirty="0"/>
              <a:t>に沿って</a:t>
            </a:r>
            <a:r>
              <a:rPr lang="en-US" altLang="ja-JP" dirty="0"/>
              <a:t>UI</a:t>
            </a:r>
            <a:r>
              <a:rPr lang="ja-JP" altLang="ja-JP" dirty="0"/>
              <a:t>設計</a:t>
            </a:r>
            <a:r>
              <a:rPr lang="ja-JP" altLang="ja-JP" dirty="0" smtClean="0"/>
              <a:t>された</a:t>
            </a:r>
            <a:r>
              <a:rPr lang="ja-JP" altLang="en-US" dirty="0" smtClean="0"/>
              <a:t>デザイン</a:t>
            </a:r>
            <a:r>
              <a:rPr lang="ja-JP" altLang="ja-JP" dirty="0" smtClean="0"/>
              <a:t>の</a:t>
            </a:r>
            <a:r>
              <a:rPr lang="ja-JP" altLang="ja-JP" dirty="0"/>
              <a:t>ほうが視覚的に見やすく、利用</a:t>
            </a:r>
            <a:r>
              <a:rPr lang="ja-JP" altLang="ja-JP" dirty="0" smtClean="0"/>
              <a:t>しやすい</a:t>
            </a:r>
            <a:r>
              <a:rPr lang="ja-JP" altLang="en-US" dirty="0" smtClean="0"/>
              <a:t>となるのでは？</a:t>
            </a:r>
            <a:endParaRPr lang="en-US" altLang="ja-JP" dirty="0" smtClean="0"/>
          </a:p>
          <a:p>
            <a:pPr marL="0" indent="0">
              <a:buNone/>
            </a:pPr>
            <a:endParaRPr lang="en-US" altLang="ja-JP" dirty="0"/>
          </a:p>
          <a:p>
            <a:pPr marL="0" indent="0" fontAlgn="base">
              <a:buNone/>
            </a:pPr>
            <a:r>
              <a:rPr lang="ja-JP" altLang="en-US" sz="1800" dirty="0"/>
              <a:t>日本デザイン学会　第</a:t>
            </a:r>
            <a:r>
              <a:rPr lang="en-US" altLang="ja-JP" sz="1800" dirty="0"/>
              <a:t>65</a:t>
            </a:r>
            <a:r>
              <a:rPr lang="ja-JP" altLang="en-US" sz="1800" dirty="0"/>
              <a:t>回春季研究発表</a:t>
            </a:r>
            <a:r>
              <a:rPr lang="ja-JP" altLang="en-US" sz="1800" dirty="0" smtClean="0"/>
              <a:t>大会</a:t>
            </a:r>
            <a:endParaRPr lang="en-US" altLang="ja-JP" sz="1800" dirty="0" smtClean="0"/>
          </a:p>
          <a:p>
            <a:pPr marL="0" indent="0" fontAlgn="base">
              <a:buNone/>
            </a:pPr>
            <a:r>
              <a:rPr lang="en-US" altLang="ja-JP" sz="1800" dirty="0" smtClean="0"/>
              <a:t>UI</a:t>
            </a:r>
            <a:r>
              <a:rPr lang="ja-JP" altLang="en-US" sz="1800" dirty="0"/>
              <a:t>デザインのデザインガイドラインの</a:t>
            </a:r>
            <a:r>
              <a:rPr lang="ja-JP" altLang="en-US" sz="1800" dirty="0" smtClean="0"/>
              <a:t>研究</a:t>
            </a:r>
            <a:r>
              <a:rPr lang="en-US" altLang="ja-JP" sz="1800" dirty="0" smtClean="0"/>
              <a:t>-UX</a:t>
            </a:r>
            <a:r>
              <a:rPr lang="ja-JP" altLang="en-US" sz="1800" dirty="0"/>
              <a:t>視点でのデザインガイドラインのアプローチの</a:t>
            </a:r>
            <a:r>
              <a:rPr lang="ja-JP" altLang="en-US" sz="1800" dirty="0" smtClean="0"/>
              <a:t>提案</a:t>
            </a:r>
            <a:r>
              <a:rPr lang="en-US" altLang="ja-JP" sz="1800" dirty="0" smtClean="0"/>
              <a:t>-</a:t>
            </a:r>
            <a:endParaRPr lang="en-US" altLang="ja-JP" sz="1800" dirty="0"/>
          </a:p>
          <a:p>
            <a:pPr marL="0" indent="0" fontAlgn="base">
              <a:buNone/>
            </a:pPr>
            <a:r>
              <a:rPr lang="zh-CN" altLang="en-US" sz="1800" dirty="0">
                <a:latin typeface="游ゴシック" panose="020B0400000000000000" pitchFamily="50" charset="-128"/>
                <a:ea typeface="游ゴシック" panose="020B0400000000000000" pitchFamily="50" charset="-128"/>
              </a:rPr>
              <a:t>千葉工業大学大学院 内堀裕一</a:t>
            </a:r>
            <a:r>
              <a:rPr lang="zh-CN" altLang="en-US" sz="1800" dirty="0" smtClean="0">
                <a:latin typeface="游ゴシック" panose="020B0400000000000000" pitchFamily="50" charset="-128"/>
                <a:ea typeface="游ゴシック" panose="020B0400000000000000" pitchFamily="50" charset="-128"/>
              </a:rPr>
              <a:t>朗</a:t>
            </a:r>
            <a:r>
              <a:rPr lang="en-US" altLang="zh-CN" sz="1800" dirty="0" smtClean="0">
                <a:latin typeface="游ゴシック" panose="020B0400000000000000" pitchFamily="50" charset="-128"/>
                <a:ea typeface="游ゴシック" panose="020B0400000000000000" pitchFamily="50" charset="-128"/>
              </a:rPr>
              <a:t>/</a:t>
            </a:r>
            <a:r>
              <a:rPr lang="zh-CN" altLang="en-US" sz="1800" dirty="0" smtClean="0">
                <a:latin typeface="游ゴシック" panose="020B0400000000000000" pitchFamily="50" charset="-128"/>
                <a:ea typeface="游ゴシック" panose="020B0400000000000000" pitchFamily="50" charset="-128"/>
              </a:rPr>
              <a:t>千葉</a:t>
            </a:r>
            <a:r>
              <a:rPr lang="zh-CN" altLang="en-US" sz="1800" dirty="0">
                <a:latin typeface="游ゴシック" panose="020B0400000000000000" pitchFamily="50" charset="-128"/>
                <a:ea typeface="游ゴシック" panose="020B0400000000000000" pitchFamily="50" charset="-128"/>
              </a:rPr>
              <a:t>工業大学 山崎</a:t>
            </a:r>
            <a:r>
              <a:rPr lang="zh-CN" altLang="en-US" sz="1800" dirty="0" smtClean="0">
                <a:latin typeface="游ゴシック" panose="020B0400000000000000" pitchFamily="50" charset="-128"/>
                <a:ea typeface="游ゴシック" panose="020B0400000000000000" pitchFamily="50" charset="-128"/>
              </a:rPr>
              <a:t>和彦</a:t>
            </a:r>
            <a:endParaRPr lang="en-US" altLang="zh-CN" dirty="0"/>
          </a:p>
          <a:p>
            <a:pPr marL="0" indent="0" fontAlgn="base">
              <a:buNone/>
            </a:pPr>
            <a:r>
              <a:rPr lang="en-US" altLang="ja-JP" sz="1800" dirty="0">
                <a:latin typeface="游ゴシック" panose="020B0400000000000000" pitchFamily="50" charset="-128"/>
              </a:rPr>
              <a:t>〔https://www.jstage.jst.go.jp/article/</a:t>
            </a:r>
            <a:r>
              <a:rPr lang="en-US" altLang="ja-JP" sz="1800" dirty="0" err="1">
                <a:latin typeface="游ゴシック" panose="020B0400000000000000" pitchFamily="50" charset="-128"/>
              </a:rPr>
              <a:t>jssd</a:t>
            </a:r>
            <a:r>
              <a:rPr lang="en-US" altLang="ja-JP" sz="1800" dirty="0">
                <a:latin typeface="游ゴシック" panose="020B0400000000000000" pitchFamily="50" charset="-128"/>
              </a:rPr>
              <a:t>/65/0/65_134/_article/-char/ja/〕</a:t>
            </a:r>
            <a:endParaRPr lang="zh-CN" altLang="en-US" sz="18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smtClean="0">
                <a:effectLst>
                  <a:outerShdw blurRad="38100" dist="38100" dir="2700000" algn="tl">
                    <a:srgbClr val="000000">
                      <a:alpha val="43137"/>
                    </a:srgbClr>
                  </a:outerShdw>
                </a:effectLst>
              </a:rPr>
              <a:t>学生に対するインタビュー</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a:t>対象</a:t>
            </a:r>
            <a:r>
              <a:rPr lang="ja-JP" altLang="en-US" sz="2400" u="sng" dirty="0" smtClean="0"/>
              <a:t>：北海道情報大学通信教育部 正科生</a:t>
            </a:r>
            <a:r>
              <a:rPr lang="en-US" altLang="ja-JP" sz="2400" u="sng" dirty="0" smtClean="0"/>
              <a:t>B</a:t>
            </a:r>
            <a:r>
              <a:rPr lang="ja-JP" altLang="en-US" sz="2400" u="sng" dirty="0" smtClean="0"/>
              <a:t>の</a:t>
            </a:r>
            <a:r>
              <a:rPr lang="en-US" altLang="ja-JP" sz="2400" u="sng" dirty="0" smtClean="0"/>
              <a:t>3</a:t>
            </a:r>
            <a:r>
              <a:rPr lang="ja-JP" altLang="en-US" sz="2400" u="sng" dirty="0" smtClean="0"/>
              <a:t>人</a:t>
            </a:r>
            <a:endParaRPr lang="en-US" altLang="ja-JP" sz="2400" u="sng" dirty="0" smtClean="0"/>
          </a:p>
          <a:p>
            <a:pPr marL="0" indent="0">
              <a:buNone/>
            </a:pPr>
            <a:r>
              <a:rPr lang="ja-JP" altLang="en-US" dirty="0"/>
              <a:t>　</a:t>
            </a:r>
            <a:r>
              <a:rPr lang="ja-JP" altLang="en-US" dirty="0" smtClean="0"/>
              <a:t>システムの利用状況、使用感、システムに期待することを中心にインタビューを行った。（定性的ユーザビリティ調査）</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lang="ja-JP" altLang="en-US" dirty="0" smtClean="0"/>
              <a:t>結論：</a:t>
            </a:r>
            <a:endParaRPr lang="en-US" altLang="ja-JP" dirty="0"/>
          </a:p>
          <a:p>
            <a:pPr marL="0" indent="0">
              <a:buNone/>
            </a:pPr>
            <a:r>
              <a:rPr lang="en-US" altLang="ja-JP" dirty="0" smtClean="0"/>
              <a:t>3</a:t>
            </a:r>
            <a:r>
              <a:rPr lang="ja-JP" altLang="en-US" dirty="0" smtClean="0"/>
              <a:t>人それぞれが、使いにくい・満足度が低いと判断。</a:t>
            </a:r>
            <a:endParaRPr lang="en-US" altLang="ja-JP" dirty="0" smtClean="0"/>
          </a:p>
          <a:p>
            <a:pPr marL="0" indent="0">
              <a:buNone/>
            </a:pPr>
            <a:r>
              <a:rPr lang="ja-JP" altLang="en-US" dirty="0" smtClean="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デザイン調査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a:t>
            </a:r>
            <a:r>
              <a:rPr lang="ja-JP" altLang="en-US" sz="3600" dirty="0" smtClean="0">
                <a:effectLst>
                  <a:outerShdw blurRad="38100" dist="38100" dir="2700000" algn="tl">
                    <a:srgbClr val="000000">
                      <a:alpha val="43137"/>
                    </a:srgbClr>
                  </a:outerShdw>
                </a:effectLst>
              </a:rPr>
              <a:t>を</a:t>
            </a:r>
            <a:r>
              <a:rPr lang="ja-JP" altLang="en-US" sz="3600" dirty="0">
                <a:effectLst>
                  <a:outerShdw blurRad="38100" dist="38100" dir="2700000" algn="tl">
                    <a:srgbClr val="000000">
                      <a:alpha val="43137"/>
                    </a:srgbClr>
                  </a:outerShdw>
                </a:effectLst>
              </a:rPr>
              <a:t>抽出</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インタビュー結果を参考に、操作性や機能性の観点からトップ画面でのデザインにおける問題点を抽出した。</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r>
              <a:rPr lang="ja-JP" altLang="en-US" dirty="0" smtClean="0"/>
              <a:t>使用頻度の高い項目が画面買いに存在する状態であることや、</a:t>
            </a:r>
            <a:endParaRPr lang="en-US" altLang="ja-JP" dirty="0" smtClean="0"/>
          </a:p>
          <a:p>
            <a:pPr marL="0" indent="0">
              <a:buNone/>
            </a:pPr>
            <a:r>
              <a:rPr lang="ja-JP" altLang="en-US" dirty="0" smtClean="0"/>
              <a:t>遷移先が重複するにも拘らず名前の違うボタンなど、</a:t>
            </a:r>
            <a:endParaRPr lang="en-US" altLang="ja-JP" dirty="0" smtClean="0"/>
          </a:p>
          <a:p>
            <a:pPr marL="0" indent="0">
              <a:buNone/>
            </a:pPr>
            <a:r>
              <a:rPr lang="ja-JP" altLang="en-US" dirty="0"/>
              <a:t>様々</a:t>
            </a:r>
            <a:r>
              <a:rPr lang="ja-JP" altLang="en-US" dirty="0" smtClean="0"/>
              <a:t>な</a:t>
            </a:r>
            <a:r>
              <a:rPr lang="ja-JP" altLang="en-US" dirty="0"/>
              <a:t>問題</a:t>
            </a:r>
            <a:r>
              <a:rPr lang="ja-JP" altLang="en-US" dirty="0" smtClean="0"/>
              <a:t>が</a:t>
            </a:r>
            <a:r>
              <a:rPr lang="ja-JP" altLang="en-US" dirty="0"/>
              <a:t>発見</a:t>
            </a:r>
            <a:r>
              <a:rPr lang="ja-JP" altLang="en-US" dirty="0" smtClean="0"/>
              <a:t>できた</a:t>
            </a:r>
            <a:r>
              <a:rPr lang="ja-JP" altLang="en-US" dirty="0"/>
              <a:t>。</a:t>
            </a: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968</Words>
  <Application>Microsoft Office PowerPoint</Application>
  <PresentationFormat>ワイド画面</PresentationFormat>
  <Paragraphs>120</Paragraphs>
  <Slides>24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24</vt:i4>
      </vt:variant>
    </vt:vector>
  </HeadingPairs>
  <TitlesOfParts>
    <vt:vector size="35" baseType="lpstr">
      <vt:lpstr>BIZ UDPゴシック</vt:lpstr>
      <vt:lpstr>BIZ UDゴシック</vt:lpstr>
      <vt:lpstr>等线</vt:lpstr>
      <vt:lpstr>HG丸ｺﾞｼｯｸM-PRO</vt:lpstr>
      <vt:lpstr>游ゴシック</vt:lpstr>
      <vt:lpstr>游ゴシック Light</vt:lpstr>
      <vt:lpstr>Arial</vt:lpstr>
      <vt:lpstr>Calibri</vt:lpstr>
      <vt:lpstr>Calibri Light</vt:lpstr>
      <vt:lpstr>Wingdings</vt:lpstr>
      <vt:lpstr>Office Theme</vt:lpstr>
      <vt:lpstr>タイトル</vt:lpstr>
      <vt:lpstr>目次</vt:lpstr>
      <vt:lpstr>チーム紹介</vt:lpstr>
      <vt:lpstr>序論 –Introduction-</vt:lpstr>
      <vt:lpstr>研究概要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改善案</vt:lpstr>
      <vt:lpstr>PowerPoint プレゼンテーション</vt:lpstr>
      <vt:lpstr>PowerPoint プレゼンテーション</vt:lpstr>
      <vt:lpstr>PowerPoint プレゼンテーション</vt:lpstr>
      <vt:lpstr>研究結果</vt:lpstr>
      <vt:lpstr>PowerPoint プレゼンテーション</vt:lpstr>
      <vt:lpstr>考察</vt:lpstr>
      <vt:lpstr>PowerPoint プレゼンテーション</vt:lpstr>
      <vt:lpstr>質疑応答</vt:lpstr>
      <vt:lpstr>現在のポータルサイト</vt:lpstr>
      <vt:lpstr>東京工芸大学</vt:lpstr>
      <vt:lpstr>デザインガイドライン</vt:lpstr>
      <vt:lpstr>PowerPoint プレゼンテーション</vt:lpstr>
      <vt:lpstr>ヤコブの10原則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樫本　昌哉</cp:lastModifiedBy>
  <cp:revision>41</cp:revision>
  <dcterms:created xsi:type="dcterms:W3CDTF">2022-01-27T00:32:17Z</dcterms:created>
  <dcterms:modified xsi:type="dcterms:W3CDTF">2022-02-03T01:07:48Z</dcterms:modified>
</cp:coreProperties>
</file>