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8" r:id="rId3"/>
    <p:sldId id="269" r:id="rId4"/>
    <p:sldId id="262" r:id="rId5"/>
    <p:sldId id="263" r:id="rId6"/>
    <p:sldId id="259" r:id="rId7"/>
    <p:sldId id="265" r:id="rId8"/>
    <p:sldId id="266" r:id="rId9"/>
    <p:sldId id="267" r:id="rId10"/>
    <p:sldId id="268" r:id="rId11"/>
    <p:sldId id="264" r:id="rId12"/>
    <p:sldId id="261" r:id="rId13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BDCC5F-53EC-4037-869B-F2FD38FCC6EE}" v="233" dt="2024-06-23T15:55:39.566"/>
    <p1510:client id="{9E8563B1-120D-411F-9D72-9DB87EF42161}" v="235" dt="2024-06-24T15:00:06.5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Click to edit Master text styles</a:t>
            </a:r>
          </a:p>
          <a:p>
            <a:pPr lvl="1"/>
            <a:r>
              <a:rPr lang="ru-RU" noProof="0"/>
              <a:t>Second level</a:t>
            </a:r>
          </a:p>
          <a:p>
            <a:pPr lvl="2"/>
            <a:r>
              <a:rPr lang="ru-RU" noProof="0"/>
              <a:t>Third level</a:t>
            </a:r>
          </a:p>
          <a:p>
            <a:pPr lvl="3"/>
            <a:r>
              <a:rPr lang="ru-RU" noProof="0"/>
              <a:t>Fourth level</a:t>
            </a:r>
          </a:p>
          <a:p>
            <a:pPr lvl="4"/>
            <a:r>
              <a:rPr lang="ru-RU" noProof="0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DF4D25F-0616-459B-824A-71A5472EE968}" type="slidenum">
              <a:rPr lang="ru-RU"/>
              <a:pPr>
                <a:defRPr/>
              </a:pPr>
              <a:t>‹Nr.›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F4D25F-0616-459B-824A-71A5472EE968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563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51050" y="115888"/>
            <a:ext cx="6697663" cy="893762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de-DE" noProof="0"/>
              <a:t>Mastertitelformat bearbeiten</a:t>
            </a:r>
            <a:endParaRPr lang="ru-RU" noProof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51050" y="908050"/>
            <a:ext cx="6697663" cy="561975"/>
          </a:xfrm>
        </p:spPr>
        <p:txBody>
          <a:bodyPr/>
          <a:lstStyle>
            <a:lvl1pPr marL="0" indent="0" algn="r">
              <a:buFontTx/>
              <a:buNone/>
              <a:defRPr sz="24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de-DE" noProof="0"/>
              <a:t>Master-Untertitelformat bearbeiten</a:t>
            </a:r>
            <a:endParaRPr lang="ru-RU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950075" y="833438"/>
            <a:ext cx="1943100" cy="554831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16013" y="833438"/>
            <a:ext cx="5681662" cy="554831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16013" y="1412875"/>
            <a:ext cx="3811587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80000" y="1412875"/>
            <a:ext cx="38131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52638" y="833438"/>
            <a:ext cx="6840537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  <a:endParaRPr lang="ru-RU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16013" y="1412875"/>
            <a:ext cx="7777162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mwt-grp4-food.vercel.app/" TargetMode="Externa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33636" y="735584"/>
            <a:ext cx="6280150" cy="72072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l" eaLnBrk="1" hangingPunct="1"/>
            <a:r>
              <a:rPr lang="en-US"/>
              <a:t>End Presentation Team 04</a:t>
            </a:r>
            <a:endParaRPr lang="uk-UA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02387" y="5641932"/>
            <a:ext cx="2845383" cy="100833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US" sz="2000" dirty="0"/>
              <a:t>Ceyhun Taskin</a:t>
            </a:r>
            <a:endParaRPr lang="de-DE" dirty="0">
              <a:cs typeface="Arial"/>
            </a:endParaRPr>
          </a:p>
          <a:p>
            <a:pPr algn="just" eaLnBrk="1" hangingPunct="1">
              <a:lnSpc>
                <a:spcPct val="80000"/>
              </a:lnSpc>
            </a:pPr>
            <a:r>
              <a:rPr lang="en-US" sz="2000" dirty="0"/>
              <a:t>Robin Steiner</a:t>
            </a:r>
            <a:endParaRPr lang="en-US" sz="2000" dirty="0">
              <a:cs typeface="Arial"/>
            </a:endParaRPr>
          </a:p>
          <a:p>
            <a:pPr algn="just" eaLnBrk="1" hangingPunct="1">
              <a:lnSpc>
                <a:spcPct val="80000"/>
              </a:lnSpc>
            </a:pPr>
            <a:r>
              <a:rPr lang="en-US" sz="2000" dirty="0"/>
              <a:t>Sara Tayebi Khorrami</a:t>
            </a:r>
            <a:endParaRPr lang="uk-UA" sz="2000" dirty="0"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4007BA-9E97-4E7A-7AAB-F06F4F270B1D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de-DE" sz="2800" kern="1200" err="1">
                <a:solidFill>
                  <a:schemeClr val="tx1"/>
                </a:solidFill>
                <a:latin typeface="ADLaM Display"/>
                <a:ea typeface="ADLaM Display"/>
                <a:cs typeface="ADLaM Display"/>
              </a:rPr>
              <a:t>React</a:t>
            </a:r>
            <a:r>
              <a:rPr lang="de-DE" sz="2800" kern="1200" dirty="0">
                <a:solidFill>
                  <a:schemeClr val="tx1"/>
                </a:solidFill>
                <a:latin typeface="ADLaM Display"/>
                <a:ea typeface="ADLaM Display"/>
                <a:cs typeface="ADLaM Display"/>
              </a:rPr>
              <a:t>-Elemente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C2EBD6-F118-7530-EA48-CA6126676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err="1">
                <a:ea typeface="+mn-lt"/>
                <a:cs typeface="+mn-lt"/>
              </a:rPr>
              <a:t>React</a:t>
            </a:r>
            <a:r>
              <a:rPr lang="de-DE" b="1" dirty="0">
                <a:ea typeface="+mn-lt"/>
                <a:cs typeface="+mn-lt"/>
              </a:rPr>
              <a:t> State Management</a:t>
            </a:r>
            <a:r>
              <a:rPr lang="de-DE" dirty="0">
                <a:ea typeface="+mn-lt"/>
                <a:cs typeface="+mn-lt"/>
              </a:rPr>
              <a:t>: </a:t>
            </a:r>
            <a:r>
              <a:rPr lang="de-DE" dirty="0" err="1">
                <a:latin typeface="Consolas"/>
              </a:rPr>
              <a:t>useState</a:t>
            </a:r>
            <a:r>
              <a:rPr lang="de-DE" dirty="0">
                <a:ea typeface="+mn-lt"/>
                <a:cs typeface="+mn-lt"/>
              </a:rPr>
              <a:t>, </a:t>
            </a:r>
            <a:r>
              <a:rPr lang="de-DE" dirty="0" err="1">
                <a:latin typeface="Consolas"/>
              </a:rPr>
              <a:t>useEffect</a:t>
            </a:r>
            <a:endParaRPr lang="de-DE" dirty="0" err="1">
              <a:cs typeface="Arial"/>
            </a:endParaRPr>
          </a:p>
          <a:p>
            <a:r>
              <a:rPr lang="de-DE" b="1" dirty="0">
                <a:ea typeface="+mn-lt"/>
                <a:cs typeface="+mn-lt"/>
              </a:rPr>
              <a:t>Form Handling</a:t>
            </a:r>
            <a:r>
              <a:rPr lang="de-DE" dirty="0">
                <a:ea typeface="+mn-lt"/>
                <a:cs typeface="+mn-lt"/>
              </a:rPr>
              <a:t>: Eingabefelder, Buttons, </a:t>
            </a:r>
            <a:r>
              <a:rPr lang="de-DE" dirty="0" err="1">
                <a:latin typeface="Consolas"/>
              </a:rPr>
              <a:t>handleInputChange</a:t>
            </a:r>
            <a:r>
              <a:rPr lang="de-DE" dirty="0">
                <a:ea typeface="+mn-lt"/>
                <a:cs typeface="+mn-lt"/>
              </a:rPr>
              <a:t>, </a:t>
            </a:r>
            <a:r>
              <a:rPr lang="de-DE" dirty="0" err="1">
                <a:latin typeface="Consolas"/>
              </a:rPr>
              <a:t>handleSubmit</a:t>
            </a:r>
            <a:endParaRPr lang="de-DE" dirty="0" err="1"/>
          </a:p>
          <a:p>
            <a:r>
              <a:rPr lang="de-DE" b="1" dirty="0" err="1">
                <a:ea typeface="+mn-lt"/>
                <a:cs typeface="+mn-lt"/>
              </a:rPr>
              <a:t>Refs</a:t>
            </a:r>
            <a:r>
              <a:rPr lang="de-DE" dirty="0">
                <a:ea typeface="+mn-lt"/>
                <a:cs typeface="+mn-lt"/>
              </a:rPr>
              <a:t>: </a:t>
            </a:r>
            <a:r>
              <a:rPr lang="de-DE" dirty="0" err="1">
                <a:latin typeface="Consolas"/>
              </a:rPr>
              <a:t>React.createRef</a:t>
            </a:r>
            <a:r>
              <a:rPr lang="de-DE" dirty="0">
                <a:latin typeface="Consolas"/>
              </a:rPr>
              <a:t>()</a:t>
            </a:r>
            <a:endParaRPr lang="de-DE" dirty="0"/>
          </a:p>
          <a:p>
            <a:r>
              <a:rPr lang="de-DE" b="1" dirty="0">
                <a:ea typeface="+mn-lt"/>
                <a:cs typeface="+mn-lt"/>
              </a:rPr>
              <a:t>Next.js API </a:t>
            </a:r>
            <a:r>
              <a:rPr lang="de-DE" b="1" dirty="0" err="1">
                <a:ea typeface="+mn-lt"/>
                <a:cs typeface="+mn-lt"/>
              </a:rPr>
              <a:t>Routes</a:t>
            </a:r>
            <a:r>
              <a:rPr lang="de-DE" dirty="0">
                <a:ea typeface="+mn-lt"/>
                <a:cs typeface="+mn-lt"/>
              </a:rPr>
              <a:t>: </a:t>
            </a:r>
            <a:r>
              <a:rPr lang="de-DE" dirty="0" err="1">
                <a:latin typeface="Consolas"/>
              </a:rPr>
              <a:t>handler</a:t>
            </a:r>
            <a:endParaRPr lang="de-DE" dirty="0" err="1"/>
          </a:p>
          <a:p>
            <a:r>
              <a:rPr lang="de-DE" b="1" dirty="0">
                <a:ea typeface="+mn-lt"/>
                <a:cs typeface="+mn-lt"/>
              </a:rPr>
              <a:t>CSS Module</a:t>
            </a:r>
            <a:r>
              <a:rPr lang="de-DE" dirty="0">
                <a:ea typeface="+mn-lt"/>
                <a:cs typeface="+mn-lt"/>
              </a:rPr>
              <a:t>: </a:t>
            </a:r>
            <a:r>
              <a:rPr lang="de-DE" dirty="0">
                <a:latin typeface="Consolas"/>
              </a:rPr>
              <a:t>page.module.css</a:t>
            </a:r>
            <a:r>
              <a:rPr lang="de-DE" dirty="0">
                <a:ea typeface="+mn-lt"/>
                <a:cs typeface="+mn-lt"/>
              </a:rPr>
              <a:t>, </a:t>
            </a:r>
            <a:r>
              <a:rPr lang="de-DE" dirty="0">
                <a:latin typeface="Consolas"/>
              </a:rPr>
              <a:t>page2.module.css</a:t>
            </a:r>
            <a:endParaRPr lang="de-DE" dirty="0"/>
          </a:p>
          <a:p>
            <a:r>
              <a:rPr lang="de-DE" b="1" dirty="0">
                <a:ea typeface="+mn-lt"/>
                <a:cs typeface="+mn-lt"/>
              </a:rPr>
              <a:t>Next.js Navigation</a:t>
            </a:r>
            <a:r>
              <a:rPr lang="de-DE" dirty="0">
                <a:ea typeface="+mn-lt"/>
                <a:cs typeface="+mn-lt"/>
              </a:rPr>
              <a:t>: </a:t>
            </a:r>
            <a:r>
              <a:rPr lang="de-DE" dirty="0">
                <a:latin typeface="Consolas"/>
              </a:rPr>
              <a:t>Link</a:t>
            </a:r>
            <a:endParaRPr lang="de-DE" dirty="0"/>
          </a:p>
          <a:p>
            <a:r>
              <a:rPr lang="de-DE" b="1" dirty="0">
                <a:ea typeface="+mn-lt"/>
                <a:cs typeface="+mn-lt"/>
              </a:rPr>
              <a:t>Datenbankzugriff</a:t>
            </a:r>
            <a:r>
              <a:rPr lang="de-DE" dirty="0">
                <a:ea typeface="+mn-lt"/>
                <a:cs typeface="+mn-lt"/>
              </a:rPr>
              <a:t>: </a:t>
            </a:r>
            <a:r>
              <a:rPr lang="de-DE" dirty="0" err="1">
                <a:latin typeface="Consolas"/>
              </a:rPr>
              <a:t>pg</a:t>
            </a:r>
            <a:r>
              <a:rPr lang="de-DE" dirty="0">
                <a:ea typeface="+mn-lt"/>
                <a:cs typeface="+mn-lt"/>
              </a:rPr>
              <a:t> (PostgreSQL)</a:t>
            </a:r>
            <a:endParaRPr lang="de-DE" dirty="0"/>
          </a:p>
          <a:p>
            <a:endParaRPr lang="de-DE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995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5BC5B8-4DF0-D275-7B50-7E730D14B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48" y="548680"/>
            <a:ext cx="5486400" cy="566738"/>
          </a:xfrm>
        </p:spPr>
        <p:txBody>
          <a:bodyPr wrap="square" anchor="b">
            <a:normAutofit/>
          </a:bodyPr>
          <a:lstStyle/>
          <a:p>
            <a:r>
              <a:rPr lang="de-DE" sz="2400"/>
              <a:t>Artefakt</a:t>
            </a:r>
          </a:p>
        </p:txBody>
      </p:sp>
      <p:pic>
        <p:nvPicPr>
          <p:cNvPr id="8194" name="Picture 2" descr="Bildergebnis für Computer Clip Art">
            <a:extLst>
              <a:ext uri="{FF2B5EF4-FFF2-40B4-BE49-F238E27FC236}">
                <a16:creationId xmlns:a16="http://schemas.microsoft.com/office/drawing/2014/main" id="{AEBBC0DE-7694-E104-0E23-D8099A194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77417" y="1914401"/>
            <a:ext cx="4812631" cy="2090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B68E34-4133-5F97-5283-94A49CD8A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69976" y="5013176"/>
            <a:ext cx="6596136" cy="1015007"/>
          </a:xfrm>
        </p:spPr>
        <p:txBody>
          <a:bodyPr wrap="square" anchor="t">
            <a:normAutofit fontScale="62500" lnSpcReduction="20000"/>
          </a:bodyPr>
          <a:lstStyle/>
          <a:p>
            <a:pPr>
              <a:lnSpc>
                <a:spcPct val="90000"/>
              </a:lnSpc>
            </a:pPr>
            <a:r>
              <a:rPr lang="de-DE" sz="2800" b="1" kern="1200" dirty="0">
                <a:latin typeface="ADLaM Display"/>
                <a:ea typeface="ADLaM Display"/>
                <a:cs typeface="ADLaM Display"/>
              </a:rPr>
              <a:t>Lass uns zusammen einen Blick auf die Live Demo werfen.</a:t>
            </a:r>
          </a:p>
          <a:p>
            <a:pPr>
              <a:lnSpc>
                <a:spcPct val="90000"/>
              </a:lnSpc>
            </a:pPr>
            <a:endParaRPr lang="de-DE" sz="2800" b="1" kern="1200">
              <a:latin typeface="ADLaM Display"/>
              <a:ea typeface="ADLaM Display"/>
              <a:cs typeface="ADLaM Display"/>
            </a:endParaRPr>
          </a:p>
          <a:p>
            <a:pPr>
              <a:lnSpc>
                <a:spcPct val="90000"/>
              </a:lnSpc>
            </a:pPr>
            <a:r>
              <a:rPr lang="de-DE" sz="2800" b="1" kern="1200" dirty="0">
                <a:latin typeface="ADLaM Display"/>
                <a:ea typeface="ADLaM Display"/>
                <a:cs typeface="ADLaM Display"/>
              </a:rPr>
              <a:t>Mobile </a:t>
            </a:r>
            <a:r>
              <a:rPr lang="de-DE" sz="2800" b="1" kern="1200" dirty="0" err="1">
                <a:latin typeface="ADLaM Display"/>
                <a:ea typeface="ADLaM Display"/>
                <a:cs typeface="ADLaM Display"/>
              </a:rPr>
              <a:t>version</a:t>
            </a:r>
            <a:r>
              <a:rPr lang="de-DE" sz="2800" b="1" kern="1200" dirty="0">
                <a:latin typeface="ADLaM Display"/>
                <a:ea typeface="ADLaM Display"/>
                <a:cs typeface="ADLaM Display"/>
              </a:rPr>
              <a:t> not </a:t>
            </a:r>
            <a:r>
              <a:rPr lang="de-DE" sz="2800" b="1" kern="1200" dirty="0" err="1">
                <a:latin typeface="ADLaM Display"/>
                <a:ea typeface="ADLaM Display"/>
                <a:cs typeface="ADLaM Display"/>
              </a:rPr>
              <a:t>fixed</a:t>
            </a:r>
            <a:r>
              <a:rPr lang="de-DE" sz="2800" b="1" kern="1200" dirty="0">
                <a:latin typeface="ADLaM Display"/>
                <a:ea typeface="ADLaM Display"/>
                <a:cs typeface="ADLaM Display"/>
              </a:rPr>
              <a:t> :^)</a:t>
            </a:r>
          </a:p>
          <a:p>
            <a:pPr>
              <a:lnSpc>
                <a:spcPct val="90000"/>
              </a:lnSpc>
            </a:pPr>
            <a:endParaRPr lang="de-DE" sz="1100">
              <a:cs typeface="Arial"/>
            </a:endParaRPr>
          </a:p>
          <a:p>
            <a:pPr>
              <a:lnSpc>
                <a:spcPct val="90000"/>
              </a:lnSpc>
            </a:pPr>
            <a:endParaRPr lang="de-DE" sz="1100">
              <a:cs typeface="Arial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E8D8F07-1D73-650F-1F3D-7AD3DE73332C}"/>
              </a:ext>
            </a:extLst>
          </p:cNvPr>
          <p:cNvSpPr txBox="1"/>
          <p:nvPr/>
        </p:nvSpPr>
        <p:spPr>
          <a:xfrm>
            <a:off x="827584" y="4005064"/>
            <a:ext cx="8280920" cy="11172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90000"/>
              </a:lnSpc>
            </a:pPr>
            <a:endParaRPr lang="de-DE" sz="1800"/>
          </a:p>
          <a:p>
            <a:pPr algn="ctr">
              <a:lnSpc>
                <a:spcPct val="90000"/>
              </a:lnSpc>
            </a:pPr>
            <a:r>
              <a:rPr lang="de-DE" sz="1800" dirty="0">
                <a:latin typeface="Arial"/>
                <a:cs typeface="Arial"/>
                <a:hlinkClick r:id="rId3"/>
              </a:rPr>
              <a:t>https://</a:t>
            </a:r>
            <a:r>
              <a:rPr lang="de-DE" dirty="0">
                <a:latin typeface="Arial"/>
                <a:cs typeface="Arial"/>
                <a:hlinkClick r:id="rId3"/>
              </a:rPr>
              <a:t>dmwt-grp4-food</a:t>
            </a:r>
            <a:r>
              <a:rPr lang="de-DE" sz="1800" dirty="0">
                <a:latin typeface="Arial"/>
                <a:cs typeface="Arial"/>
                <a:hlinkClick r:id="rId3"/>
              </a:rPr>
              <a:t>.vercel.app/</a:t>
            </a:r>
            <a:endParaRPr lang="de-DE" sz="1800" dirty="0">
              <a:latin typeface="Arial"/>
              <a:cs typeface="Arial"/>
            </a:endParaRPr>
          </a:p>
          <a:p>
            <a:pPr algn="ctr">
              <a:lnSpc>
                <a:spcPct val="90000"/>
              </a:lnSpc>
            </a:pPr>
            <a:endParaRPr lang="de-DE" dirty="0">
              <a:latin typeface="Arial"/>
              <a:cs typeface="Arial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2577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09267A-A903-97C3-5061-47B1828EF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0050" y="2986888"/>
            <a:ext cx="3943663" cy="89376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de-DE" kern="1200" dirty="0">
                <a:solidFill>
                  <a:schemeClr val="tx1"/>
                </a:solidFill>
                <a:latin typeface="ADLaM Display"/>
                <a:ea typeface="ADLaM Display"/>
                <a:cs typeface="ADLaM Display"/>
              </a:rPr>
              <a:t>Umsetzung &amp; Fazit</a:t>
            </a:r>
          </a:p>
        </p:txBody>
      </p:sp>
    </p:spTree>
    <p:extLst>
      <p:ext uri="{BB962C8B-B14F-4D97-AF65-F5344CB8AC3E}">
        <p14:creationId xmlns:p14="http://schemas.microsoft.com/office/powerpoint/2010/main" val="1547396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33374" y="692696"/>
            <a:ext cx="7092950" cy="1008112"/>
          </a:xfrm>
        </p:spPr>
        <p:txBody>
          <a:bodyPr/>
          <a:lstStyle/>
          <a:p>
            <a:pPr algn="l" eaLnBrk="1" hangingPunct="1"/>
            <a:r>
              <a:rPr lang="de-DE" dirty="0">
                <a:solidFill>
                  <a:srgbClr val="000000"/>
                </a:solidFill>
              </a:rPr>
              <a:t>Einleitung</a:t>
            </a:r>
            <a:br>
              <a:rPr lang="en-US" dirty="0"/>
            </a:br>
            <a:endParaRPr lang="en-US">
              <a:solidFill>
                <a:srgbClr val="000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60550" y="1916832"/>
            <a:ext cx="7104063" cy="3960440"/>
          </a:xfrm>
        </p:spPr>
        <p:txBody>
          <a:bodyPr/>
          <a:lstStyle/>
          <a:p>
            <a:pPr eaLnBrk="1" hangingPunct="1"/>
            <a:r>
              <a:rPr lang="de-DE" sz="2000" b="1" dirty="0">
                <a:latin typeface="ADLaM Display"/>
                <a:ea typeface="ADLaM Display"/>
                <a:cs typeface="ADLaM Display"/>
              </a:rPr>
              <a:t>Gruppenvorstellung</a:t>
            </a:r>
          </a:p>
          <a:p>
            <a:pPr marL="0" indent="0" eaLnBrk="1" hangingPunct="1">
              <a:buNone/>
            </a:pPr>
            <a:endParaRPr lang="de-DE" sz="2000" b="1" dirty="0">
              <a:latin typeface="ADLaM Display"/>
              <a:ea typeface="ADLaM Display"/>
              <a:cs typeface="ADLaM Display"/>
            </a:endParaRPr>
          </a:p>
          <a:p>
            <a:pPr eaLnBrk="1" hangingPunct="1"/>
            <a:r>
              <a:rPr lang="de-DE" sz="2000" b="1" dirty="0">
                <a:latin typeface="ADLaM Display"/>
                <a:ea typeface="ADLaM Display"/>
                <a:cs typeface="ADLaM Display"/>
              </a:rPr>
              <a:t>Thema und Ziel der Webseite</a:t>
            </a:r>
          </a:p>
          <a:p>
            <a:pPr eaLnBrk="1" hangingPunct="1"/>
            <a:endParaRPr lang="de-DE" sz="2000" b="1" dirty="0">
              <a:latin typeface="ADLaM Display"/>
              <a:ea typeface="ADLaM Display"/>
              <a:cs typeface="ADLaM Display"/>
            </a:endParaRPr>
          </a:p>
          <a:p>
            <a:pPr eaLnBrk="1" hangingPunct="1"/>
            <a:r>
              <a:rPr lang="de-DE" sz="2000" b="1" dirty="0">
                <a:latin typeface="ADLaM Display"/>
                <a:ea typeface="ADLaM Display"/>
                <a:cs typeface="ADLaM Display"/>
              </a:rPr>
              <a:t>Technik</a:t>
            </a:r>
          </a:p>
          <a:p>
            <a:pPr eaLnBrk="1" hangingPunct="1"/>
            <a:endParaRPr lang="de-DE" sz="2000" b="1" dirty="0">
              <a:latin typeface="ADLaM Display"/>
              <a:ea typeface="ADLaM Display"/>
              <a:cs typeface="ADLaM Display"/>
            </a:endParaRPr>
          </a:p>
          <a:p>
            <a:pPr eaLnBrk="1" hangingPunct="1"/>
            <a:r>
              <a:rPr lang="de-DE" sz="2000" b="1" dirty="0">
                <a:latin typeface="ADLaM Display"/>
                <a:ea typeface="ADLaM Display"/>
                <a:cs typeface="ADLaM Display"/>
              </a:rPr>
              <a:t>Live Demo</a:t>
            </a:r>
          </a:p>
          <a:p>
            <a:pPr eaLnBrk="1" hangingPunct="1"/>
            <a:endParaRPr lang="de-DE" sz="2000" b="1" dirty="0">
              <a:latin typeface="ADLaM Display"/>
              <a:ea typeface="ADLaM Display"/>
              <a:cs typeface="ADLaM Display"/>
            </a:endParaRPr>
          </a:p>
          <a:p>
            <a:pPr eaLnBrk="1" hangingPunct="1"/>
            <a:r>
              <a:rPr lang="de-DE" sz="2000" b="1" dirty="0">
                <a:latin typeface="ADLaM Display"/>
                <a:ea typeface="ADLaM Display"/>
                <a:cs typeface="ADLaM Display"/>
              </a:rPr>
              <a:t>Konzeption</a:t>
            </a:r>
          </a:p>
          <a:p>
            <a:pPr eaLnBrk="1" hangingPunct="1"/>
            <a:endParaRPr lang="de-DE" sz="2000" b="1" dirty="0">
              <a:latin typeface="ADLaM Display"/>
              <a:ea typeface="ADLaM Display"/>
              <a:cs typeface="ADLaM Display"/>
            </a:endParaRPr>
          </a:p>
          <a:p>
            <a:pPr eaLnBrk="1" hangingPunct="1"/>
            <a:r>
              <a:rPr lang="de-DE" sz="2000" b="1" dirty="0">
                <a:latin typeface="ADLaM Display"/>
                <a:ea typeface="ADLaM Display"/>
                <a:cs typeface="ADLaM Display"/>
              </a:rPr>
              <a:t>Umsetzung &amp; Fazit</a:t>
            </a:r>
            <a:endParaRPr lang="en-US" sz="2000" b="1" dirty="0">
              <a:latin typeface="ADLaM Display"/>
              <a:ea typeface="ADLaM Display"/>
              <a:cs typeface="ADLaM Display"/>
            </a:endParaRPr>
          </a:p>
          <a:p>
            <a:pPr marL="0" indent="0" eaLnBrk="1" hangingPunct="1">
              <a:buNone/>
            </a:pPr>
            <a:endParaRPr lang="en-US"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9632" y="836712"/>
            <a:ext cx="3240360" cy="508917"/>
          </a:xfrm>
        </p:spPr>
        <p:txBody>
          <a:bodyPr wrap="square" anchor="ctr">
            <a:normAutofit fontScale="90000"/>
          </a:bodyPr>
          <a:lstStyle/>
          <a:p>
            <a:pPr algn="l"/>
            <a:r>
              <a:rPr lang="de-DE" sz="2400" dirty="0"/>
              <a:t>Gruppenvorstellung</a:t>
            </a:r>
            <a:r>
              <a:rPr lang="de-DE" dirty="0"/>
              <a:t> </a:t>
            </a:r>
            <a:endParaRPr lang="uk-UA" dirty="0"/>
          </a:p>
        </p:txBody>
      </p:sp>
      <p:sp>
        <p:nvSpPr>
          <p:cNvPr id="6153" name="Text Placeholder 4">
            <a:extLst>
              <a:ext uri="{FF2B5EF4-FFF2-40B4-BE49-F238E27FC236}">
                <a16:creationId xmlns:a16="http://schemas.microsoft.com/office/drawing/2014/main" id="{01310571-CC95-712C-65E4-4B1551C315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553607" y="2060848"/>
            <a:ext cx="6192688" cy="4392488"/>
          </a:xfrm>
        </p:spPr>
        <p:txBody>
          <a:bodyPr/>
          <a:lstStyle/>
          <a:p>
            <a:r>
              <a:rPr lang="en-US" sz="200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Robin</a:t>
            </a:r>
          </a:p>
          <a:p>
            <a:r>
              <a:rPr lang="en-US" sz="2000" err="1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Zuständigkeit</a:t>
            </a:r>
            <a:r>
              <a:rPr lang="en-US" sz="200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: </a:t>
            </a:r>
          </a:p>
          <a:p>
            <a:r>
              <a:rPr lang="en-US" sz="2000">
                <a:latin typeface="ADLaM Display"/>
                <a:ea typeface="ADLaM Display"/>
                <a:cs typeface="ADLaM Display"/>
              </a:rPr>
              <a:t>Back-End + </a:t>
            </a:r>
            <a:r>
              <a:rPr lang="en-US" sz="2000" err="1">
                <a:latin typeface="ADLaM Display"/>
                <a:ea typeface="ADLaM Display"/>
                <a:cs typeface="ADLaM Display"/>
              </a:rPr>
              <a:t>Datenbank</a:t>
            </a:r>
            <a:endParaRPr lang="en-US" sz="2000" err="1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00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00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Sara </a:t>
            </a:r>
          </a:p>
          <a:p>
            <a:r>
              <a:rPr lang="en-US" sz="2000" err="1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Zuständigkeit</a:t>
            </a:r>
            <a:r>
              <a:rPr lang="en-US" sz="200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:</a:t>
            </a:r>
          </a:p>
          <a:p>
            <a:r>
              <a:rPr lang="en-US" sz="200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Front development </a:t>
            </a:r>
          </a:p>
          <a:p>
            <a:endParaRPr lang="en-US" sz="200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00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Cey</a:t>
            </a:r>
          </a:p>
          <a:p>
            <a:r>
              <a:rPr lang="en-US" sz="2000" err="1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Zuständigkeit</a:t>
            </a:r>
            <a:r>
              <a:rPr lang="en-US" sz="200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:</a:t>
            </a:r>
          </a:p>
          <a:p>
            <a:r>
              <a:rPr lang="en-US" sz="2000" err="1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Präsentation</a:t>
            </a:r>
            <a:endParaRPr lang="en-US" sz="200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6146" name="Picture 2" descr="Bildergebnis für junge kopf clipart">
            <a:extLst>
              <a:ext uri="{FF2B5EF4-FFF2-40B4-BE49-F238E27FC236}">
                <a16:creationId xmlns:a16="http://schemas.microsoft.com/office/drawing/2014/main" id="{9466C227-8F63-83D2-BEC0-51840A80AB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75" r="4292"/>
          <a:stretch/>
        </p:blipFill>
        <p:spPr bwMode="auto">
          <a:xfrm>
            <a:off x="827584" y="2132856"/>
            <a:ext cx="1408006" cy="1431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Bildergebnis für junge kopf clipart">
            <a:extLst>
              <a:ext uri="{FF2B5EF4-FFF2-40B4-BE49-F238E27FC236}">
                <a16:creationId xmlns:a16="http://schemas.microsoft.com/office/drawing/2014/main" id="{18CF2FBE-C7E7-2877-D155-4CF075E1C53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250209"/>
            <a:ext cx="1520199" cy="1542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Bildergebnis für mädchen kopf clipart">
            <a:extLst>
              <a:ext uri="{FF2B5EF4-FFF2-40B4-BE49-F238E27FC236}">
                <a16:creationId xmlns:a16="http://schemas.microsoft.com/office/drawing/2014/main" id="{9CAA99BB-C54C-534B-F613-4CA84E0E4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487" y="3789040"/>
            <a:ext cx="1520199" cy="132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5748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453D45-CA74-AD17-B789-3F48FE9C0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640" y="274638"/>
            <a:ext cx="7355160" cy="1143000"/>
          </a:xfrm>
        </p:spPr>
        <p:txBody>
          <a:bodyPr wrap="square" anchor="ctr">
            <a:normAutofit/>
          </a:bodyPr>
          <a:lstStyle/>
          <a:p>
            <a:pPr algn="l"/>
            <a:r>
              <a:rPr lang="de-DE" sz="2400"/>
              <a:t>Thema der Webseite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53F9EA6-4E40-788B-F9EC-EDA1E8EA1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35037" y="5949280"/>
            <a:ext cx="4040188" cy="1143000"/>
          </a:xfrm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de-DE" sz="20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Die Reise durch den Verdauungstrakt.</a:t>
            </a:r>
          </a:p>
          <a:p>
            <a:endParaRPr lang="en-US">
              <a:solidFill>
                <a:schemeClr val="bg2"/>
              </a:solidFill>
            </a:endParaRPr>
          </a:p>
        </p:txBody>
      </p:sp>
      <p:pic>
        <p:nvPicPr>
          <p:cNvPr id="5" name="Grafik 4" descr="Ein Bild, das Text, Kleidung, Poster, Person enthält.&#10;&#10;Automatisch generierte Beschreibung">
            <a:extLst>
              <a:ext uri="{FF2B5EF4-FFF2-40B4-BE49-F238E27FC236}">
                <a16:creationId xmlns:a16="http://schemas.microsoft.com/office/drawing/2014/main" id="{0476FE13-F490-C264-B5FF-EE6773C0D2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36" y="1056334"/>
            <a:ext cx="3498611" cy="47525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90290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453D45-CA74-AD17-B789-3F48FE9C0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656" y="573685"/>
            <a:ext cx="5486400" cy="566738"/>
          </a:xfrm>
        </p:spPr>
        <p:txBody>
          <a:bodyPr wrap="square" anchor="b">
            <a:normAutofit/>
          </a:bodyPr>
          <a:lstStyle/>
          <a:p>
            <a:r>
              <a:rPr lang="de-DE" sz="2400"/>
              <a:t>Ziel der Webseite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651D60B-1EFB-906C-89F3-9F0C4F5079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0" r="2947" b="-3"/>
          <a:stretch/>
        </p:blipFill>
        <p:spPr bwMode="auto">
          <a:xfrm>
            <a:off x="1828504" y="1142784"/>
            <a:ext cx="5486400" cy="41148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BD1332-BBCD-1E78-4B3B-D67BBB4CF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28504" y="5373352"/>
            <a:ext cx="5486400" cy="804862"/>
          </a:xfrm>
        </p:spPr>
        <p:txBody>
          <a:bodyPr wrap="square" anchor="t">
            <a:normAutofit fontScale="92500" lnSpcReduction="20000"/>
          </a:bodyPr>
          <a:lstStyle/>
          <a:p>
            <a:pPr marL="0" indent="0" algn="ctr">
              <a:buNone/>
            </a:pPr>
            <a:r>
              <a:rPr lang="de-DE" sz="2000" b="1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Aufklärung und Sensibilisierung der Nutzer für die Bedeutung einer ausgewogenen Ernährung.</a:t>
            </a:r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5703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5BC5B8-4DF0-D275-7B50-7E730D14B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/>
              <a:t>Technik</a:t>
            </a:r>
          </a:p>
        </p:txBody>
      </p:sp>
      <p:pic>
        <p:nvPicPr>
          <p:cNvPr id="4" name="Inhaltsplatzhalter 3" descr="NextJS&quot; Icon - Download for free – Iconduck">
            <a:extLst>
              <a:ext uri="{FF2B5EF4-FFF2-40B4-BE49-F238E27FC236}">
                <a16:creationId xmlns:a16="http://schemas.microsoft.com/office/drawing/2014/main" id="{1D2E2050-1F70-72B0-CCC2-C61970B6F6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7878" y="2550101"/>
            <a:ext cx="1368152" cy="1368152"/>
          </a:xfrm>
        </p:spPr>
      </p:pic>
      <p:pic>
        <p:nvPicPr>
          <p:cNvPr id="5" name="Grafik 4" descr="Verwalten und optimieren Sie Ihre Postgresql-Datenbank fachmännisch">
            <a:extLst>
              <a:ext uri="{FF2B5EF4-FFF2-40B4-BE49-F238E27FC236}">
                <a16:creationId xmlns:a16="http://schemas.microsoft.com/office/drawing/2014/main" id="{AE1CC813-FD08-ED5D-84F4-330A61B5F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0400" y="2268699"/>
            <a:ext cx="2743199" cy="1726602"/>
          </a:xfrm>
          <a:prstGeom prst="rect">
            <a:avLst/>
          </a:prstGeom>
        </p:spPr>
      </p:pic>
      <p:pic>
        <p:nvPicPr>
          <p:cNvPr id="6" name="Grafik 5" descr="Datei:Vercel logo black.svg – Wikipedia">
            <a:extLst>
              <a:ext uri="{FF2B5EF4-FFF2-40B4-BE49-F238E27FC236}">
                <a16:creationId xmlns:a16="http://schemas.microsoft.com/office/drawing/2014/main" id="{CA8EF9F2-2047-E956-0760-54EB7CBBB8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4401" y="5329032"/>
            <a:ext cx="2743197" cy="627935"/>
          </a:xfrm>
          <a:prstGeom prst="rect">
            <a:avLst/>
          </a:prstGeom>
        </p:spPr>
      </p:pic>
      <p:pic>
        <p:nvPicPr>
          <p:cNvPr id="7" name="Grafik 6" descr="React – Wikipedia">
            <a:extLst>
              <a:ext uri="{FF2B5EF4-FFF2-40B4-BE49-F238E27FC236}">
                <a16:creationId xmlns:a16="http://schemas.microsoft.com/office/drawing/2014/main" id="{1EFE04E1-5A5C-D9E9-2126-61E822B48C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400" y="2623851"/>
            <a:ext cx="1375200" cy="1232298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1C4D8797-C4F3-44C7-F875-1A2354FCA47F}"/>
              </a:ext>
            </a:extLst>
          </p:cNvPr>
          <p:cNvSpPr txBox="1"/>
          <p:nvPr/>
        </p:nvSpPr>
        <p:spPr>
          <a:xfrm>
            <a:off x="1413000" y="3996000"/>
            <a:ext cx="2763000" cy="3847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1900" b="1" dirty="0" err="1">
                <a:latin typeface="ADLaM Display"/>
                <a:ea typeface="ADLaM Display"/>
                <a:cs typeface="ADLaM Display"/>
              </a:rPr>
              <a:t>React</a:t>
            </a:r>
            <a:r>
              <a:rPr lang="de-DE" sz="1900" b="1" dirty="0">
                <a:latin typeface="ADLaM Display"/>
                <a:ea typeface="ADLaM Display"/>
                <a:cs typeface="ADLaM Display"/>
              </a:rPr>
              <a:t>/Next.js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7623807C-6A0B-A656-8910-FE76F39D0F08}"/>
              </a:ext>
            </a:extLst>
          </p:cNvPr>
          <p:cNvCxnSpPr/>
          <p:nvPr/>
        </p:nvCxnSpPr>
        <p:spPr>
          <a:xfrm flipV="1">
            <a:off x="5428800" y="4093200"/>
            <a:ext cx="1040400" cy="12366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535A8F6B-F0BB-7D21-0235-DD0AB19EF76C}"/>
              </a:ext>
            </a:extLst>
          </p:cNvPr>
          <p:cNvCxnSpPr>
            <a:cxnSpLocks/>
          </p:cNvCxnSpPr>
          <p:nvPr/>
        </p:nvCxnSpPr>
        <p:spPr>
          <a:xfrm flipH="1" flipV="1">
            <a:off x="3373200" y="4030199"/>
            <a:ext cx="678600" cy="12636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80C8CF25-8C4F-4888-BD80-A58E74B514C3}"/>
              </a:ext>
            </a:extLst>
          </p:cNvPr>
          <p:cNvCxnSpPr>
            <a:cxnSpLocks/>
          </p:cNvCxnSpPr>
          <p:nvPr/>
        </p:nvCxnSpPr>
        <p:spPr>
          <a:xfrm flipV="1">
            <a:off x="3718800" y="3004199"/>
            <a:ext cx="1634400" cy="1296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695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4007BA-9E97-4E7A-7AAB-F06F4F270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638" y="833438"/>
            <a:ext cx="6840537" cy="508000"/>
          </a:xfrm>
        </p:spPr>
        <p:txBody>
          <a:bodyPr wrap="square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de-DE" sz="2800"/>
              <a:t>Konzeption- Storytelling</a:t>
            </a:r>
          </a:p>
        </p:txBody>
      </p:sp>
      <p:pic>
        <p:nvPicPr>
          <p:cNvPr id="4098" name="Picture 2" descr="Siehe zugehöriges Bilddetail. happy kids eat vegetable, boy holding spoon with carrot, broccoli and ...">
            <a:extLst>
              <a:ext uri="{FF2B5EF4-FFF2-40B4-BE49-F238E27FC236}">
                <a16:creationId xmlns:a16="http://schemas.microsoft.com/office/drawing/2014/main" id="{8717D9F0-F380-A759-AF85-9B5DB2496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484784"/>
            <a:ext cx="1800200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Bildergebnis für lustiges fragezeichen clipart">
            <a:extLst>
              <a:ext uri="{FF2B5EF4-FFF2-40B4-BE49-F238E27FC236}">
                <a16:creationId xmlns:a16="http://schemas.microsoft.com/office/drawing/2014/main" id="{028FA229-C60C-55E0-CC2F-1B5CB8255B49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636912"/>
            <a:ext cx="3600400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83E42B5F-97CE-0026-F398-C0A148B0CDCD}"/>
              </a:ext>
            </a:extLst>
          </p:cNvPr>
          <p:cNvSpPr/>
          <p:nvPr/>
        </p:nvSpPr>
        <p:spPr>
          <a:xfrm>
            <a:off x="2123728" y="5301208"/>
            <a:ext cx="5040560" cy="12241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1900" b="1" dirty="0">
                <a:solidFill>
                  <a:schemeClr val="tx1"/>
                </a:solidFill>
                <a:latin typeface="ADLaM Display"/>
                <a:ea typeface="ADLaM Display"/>
                <a:cs typeface="ADLaM Display"/>
              </a:rPr>
              <a:t>Wo ist aber jetzt der Apfel in meinem Körper ?</a:t>
            </a:r>
          </a:p>
          <a:p>
            <a:pPr algn="ctr"/>
            <a:r>
              <a:rPr lang="de-DE" sz="1900" b="1" dirty="0">
                <a:solidFill>
                  <a:schemeClr val="tx1"/>
                </a:solidFill>
                <a:latin typeface="ADLaM Display"/>
                <a:ea typeface="ADLaM Display"/>
                <a:cs typeface="ADLaM Display"/>
              </a:rPr>
              <a:t>Was passiert mit ihm ?</a:t>
            </a:r>
          </a:p>
        </p:txBody>
      </p:sp>
    </p:spTree>
    <p:extLst>
      <p:ext uri="{BB962C8B-B14F-4D97-AF65-F5344CB8AC3E}">
        <p14:creationId xmlns:p14="http://schemas.microsoft.com/office/powerpoint/2010/main" val="2449604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Siehe zugehöriges Bilddetail. 88 best Thema-Ernährung 11.08.16 images on Pinterest | Gw, Intuition ...">
            <a:extLst>
              <a:ext uri="{FF2B5EF4-FFF2-40B4-BE49-F238E27FC236}">
                <a16:creationId xmlns:a16="http://schemas.microsoft.com/office/drawing/2014/main" id="{0F334097-8B0D-7905-1B52-22F70A77EE9A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844824"/>
            <a:ext cx="3657600" cy="462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F4007BA-9E97-4E7A-7AAB-F06F4F270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48" y="722784"/>
            <a:ext cx="6840537" cy="508000"/>
          </a:xfrm>
        </p:spPr>
        <p:txBody>
          <a:bodyPr wrap="square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de-DE" sz="2800"/>
              <a:t>Konzeption- Storytelling</a:t>
            </a:r>
          </a:p>
        </p:txBody>
      </p:sp>
      <p:pic>
        <p:nvPicPr>
          <p:cNvPr id="4098" name="Picture 2" descr="Siehe zugehöriges Bilddetail. happy kids eat vegetable, boy holding spoon with carrot, broccoli and ...">
            <a:extLst>
              <a:ext uri="{FF2B5EF4-FFF2-40B4-BE49-F238E27FC236}">
                <a16:creationId xmlns:a16="http://schemas.microsoft.com/office/drawing/2014/main" id="{8717D9F0-F380-A759-AF85-9B5DB2496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844824"/>
            <a:ext cx="1478553" cy="1316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AD05A3C5-0C74-D73C-1528-E5556598266C}"/>
              </a:ext>
            </a:extLst>
          </p:cNvPr>
          <p:cNvSpPr/>
          <p:nvPr/>
        </p:nvSpPr>
        <p:spPr>
          <a:xfrm>
            <a:off x="3347864" y="2564904"/>
            <a:ext cx="64807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7701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4007BA-9E97-4E7A-7AAB-F06F4F270B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3050" y="1510888"/>
            <a:ext cx="4177663" cy="89376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de-DE" kern="1200">
                <a:solidFill>
                  <a:schemeClr val="tx1"/>
                </a:solidFill>
                <a:latin typeface="ADLaM Display"/>
                <a:ea typeface="ADLaM Display"/>
                <a:cs typeface="ADLaM Display"/>
              </a:rPr>
              <a:t>Konzeption- Medien</a:t>
            </a:r>
          </a:p>
        </p:txBody>
      </p:sp>
      <p:pic>
        <p:nvPicPr>
          <p:cNvPr id="4" name="Grafik 3" descr="Getting Started with Figma">
            <a:extLst>
              <a:ext uri="{FF2B5EF4-FFF2-40B4-BE49-F238E27FC236}">
                <a16:creationId xmlns:a16="http://schemas.microsoft.com/office/drawing/2014/main" id="{A81D36F5-6100-4F41-379A-8371F265D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3598200"/>
            <a:ext cx="2743200" cy="1371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26236026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7">
      <a:dk1>
        <a:srgbClr val="4D4D4D"/>
      </a:dk1>
      <a:lt1>
        <a:srgbClr val="FFFFFF"/>
      </a:lt1>
      <a:dk2>
        <a:srgbClr val="000000"/>
      </a:dk2>
      <a:lt2>
        <a:srgbClr val="663300"/>
      </a:lt2>
      <a:accent1>
        <a:srgbClr val="C4B198"/>
      </a:accent1>
      <a:accent2>
        <a:srgbClr val="5C3F2A"/>
      </a:accent2>
      <a:accent3>
        <a:srgbClr val="FFFFFF"/>
      </a:accent3>
      <a:accent4>
        <a:srgbClr val="404040"/>
      </a:accent4>
      <a:accent5>
        <a:srgbClr val="DED5CA"/>
      </a:accent5>
      <a:accent6>
        <a:srgbClr val="533825"/>
      </a:accent6>
      <a:hlink>
        <a:srgbClr val="AC9482"/>
      </a:hlink>
      <a:folHlink>
        <a:srgbClr val="EAEAEA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111111"/>
        </a:dk1>
        <a:lt1>
          <a:srgbClr val="FFFFFF"/>
        </a:lt1>
        <a:dk2>
          <a:srgbClr val="000000"/>
        </a:dk2>
        <a:lt2>
          <a:srgbClr val="800000"/>
        </a:lt2>
        <a:accent1>
          <a:srgbClr val="CC0000"/>
        </a:accent1>
        <a:accent2>
          <a:srgbClr val="FFFF99"/>
        </a:accent2>
        <a:accent3>
          <a:srgbClr val="FFFFFF"/>
        </a:accent3>
        <a:accent4>
          <a:srgbClr val="0D0D0D"/>
        </a:accent4>
        <a:accent5>
          <a:srgbClr val="E2AAAA"/>
        </a:accent5>
        <a:accent6>
          <a:srgbClr val="E7E78A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111111"/>
        </a:dk1>
        <a:lt1>
          <a:srgbClr val="FFFFFF"/>
        </a:lt1>
        <a:dk2>
          <a:srgbClr val="000000"/>
        </a:dk2>
        <a:lt2>
          <a:srgbClr val="993300"/>
        </a:lt2>
        <a:accent1>
          <a:srgbClr val="FFCC66"/>
        </a:accent1>
        <a:accent2>
          <a:srgbClr val="FF6600"/>
        </a:accent2>
        <a:accent3>
          <a:srgbClr val="FFFFFF"/>
        </a:accent3>
        <a:accent4>
          <a:srgbClr val="0D0D0D"/>
        </a:accent4>
        <a:accent5>
          <a:srgbClr val="FFE2B8"/>
        </a:accent5>
        <a:accent6>
          <a:srgbClr val="E75C00"/>
        </a:accent6>
        <a:hlink>
          <a:srgbClr val="FF993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111111"/>
        </a:dk1>
        <a:lt1>
          <a:srgbClr val="FFFFFF"/>
        </a:lt1>
        <a:dk2>
          <a:srgbClr val="000000"/>
        </a:dk2>
        <a:lt2>
          <a:srgbClr val="996633"/>
        </a:lt2>
        <a:accent1>
          <a:srgbClr val="FFCC66"/>
        </a:accent1>
        <a:accent2>
          <a:srgbClr val="800000"/>
        </a:accent2>
        <a:accent3>
          <a:srgbClr val="FFFFFF"/>
        </a:accent3>
        <a:accent4>
          <a:srgbClr val="0D0D0D"/>
        </a:accent4>
        <a:accent5>
          <a:srgbClr val="FFE2B8"/>
        </a:accent5>
        <a:accent6>
          <a:srgbClr val="730000"/>
        </a:accent6>
        <a:hlink>
          <a:srgbClr val="FF993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111111"/>
        </a:dk1>
        <a:lt1>
          <a:srgbClr val="FFFFFF"/>
        </a:lt1>
        <a:dk2>
          <a:srgbClr val="000000"/>
        </a:dk2>
        <a:lt2>
          <a:srgbClr val="663300"/>
        </a:lt2>
        <a:accent1>
          <a:srgbClr val="FF9966"/>
        </a:accent1>
        <a:accent2>
          <a:srgbClr val="800000"/>
        </a:accent2>
        <a:accent3>
          <a:srgbClr val="FFFFFF"/>
        </a:accent3>
        <a:accent4>
          <a:srgbClr val="0D0D0D"/>
        </a:accent4>
        <a:accent5>
          <a:srgbClr val="FFCAB8"/>
        </a:accent5>
        <a:accent6>
          <a:srgbClr val="730000"/>
        </a:accent6>
        <a:hlink>
          <a:srgbClr val="FFCC6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663300"/>
        </a:lt2>
        <a:accent1>
          <a:srgbClr val="FF9966"/>
        </a:accent1>
        <a:accent2>
          <a:srgbClr val="800000"/>
        </a:accent2>
        <a:accent3>
          <a:srgbClr val="FFFFFF"/>
        </a:accent3>
        <a:accent4>
          <a:srgbClr val="404040"/>
        </a:accent4>
        <a:accent5>
          <a:srgbClr val="FFCAB8"/>
        </a:accent5>
        <a:accent6>
          <a:srgbClr val="730000"/>
        </a:accent6>
        <a:hlink>
          <a:srgbClr val="FFCC6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402D26"/>
        </a:lt2>
        <a:accent1>
          <a:srgbClr val="C4B198"/>
        </a:accent1>
        <a:accent2>
          <a:srgbClr val="5C3F2A"/>
        </a:accent2>
        <a:accent3>
          <a:srgbClr val="FFFFFF"/>
        </a:accent3>
        <a:accent4>
          <a:srgbClr val="404040"/>
        </a:accent4>
        <a:accent5>
          <a:srgbClr val="DED5CA"/>
        </a:accent5>
        <a:accent6>
          <a:srgbClr val="533825"/>
        </a:accent6>
        <a:hlink>
          <a:srgbClr val="AC948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663300"/>
        </a:lt2>
        <a:accent1>
          <a:srgbClr val="C4B198"/>
        </a:accent1>
        <a:accent2>
          <a:srgbClr val="5C3F2A"/>
        </a:accent2>
        <a:accent3>
          <a:srgbClr val="FFFFFF"/>
        </a:accent3>
        <a:accent4>
          <a:srgbClr val="404040"/>
        </a:accent4>
        <a:accent5>
          <a:srgbClr val="DED5CA"/>
        </a:accent5>
        <a:accent6>
          <a:srgbClr val="533825"/>
        </a:accent6>
        <a:hlink>
          <a:srgbClr val="AC948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Application>Microsoft Office PowerPoint</Application>
  <PresentationFormat>Bildschirmpräsentation (4:3)</PresentationFormat>
  <Slides>12</Slides>
  <Notes>1</Notes>
  <HiddenSlides>0</HiddenSlide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template</vt:lpstr>
      <vt:lpstr>End Presentation Team 04</vt:lpstr>
      <vt:lpstr>Einleitung </vt:lpstr>
      <vt:lpstr>Gruppenvorstellung </vt:lpstr>
      <vt:lpstr>Thema der Webseite</vt:lpstr>
      <vt:lpstr>Ziel der Webseite</vt:lpstr>
      <vt:lpstr>Technik</vt:lpstr>
      <vt:lpstr>Konzeption- Storytelling</vt:lpstr>
      <vt:lpstr>Konzeption- Storytelling</vt:lpstr>
      <vt:lpstr>Konzeption- Medien</vt:lpstr>
      <vt:lpstr>React-Elemente</vt:lpstr>
      <vt:lpstr>Artefakt</vt:lpstr>
      <vt:lpstr>Umsetzung &amp; Fazit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 Presentation Team 04</dc:title>
  <dc:creator>Sara Tayebi Khorrami</dc:creator>
  <cp:revision>94</cp:revision>
  <dcterms:created xsi:type="dcterms:W3CDTF">2024-06-23T10:04:01Z</dcterms:created>
  <dcterms:modified xsi:type="dcterms:W3CDTF">2024-06-24T16:07:56Z</dcterms:modified>
</cp:coreProperties>
</file>