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47"/>
  </p:notesMasterIdLst>
  <p:sldIdLst>
    <p:sldId id="993" r:id="rId3"/>
    <p:sldId id="994" r:id="rId4"/>
    <p:sldId id="295" r:id="rId5"/>
    <p:sldId id="995" r:id="rId6"/>
    <p:sldId id="996" r:id="rId7"/>
    <p:sldId id="997" r:id="rId8"/>
    <p:sldId id="998" r:id="rId9"/>
    <p:sldId id="999" r:id="rId10"/>
    <p:sldId id="1000" r:id="rId11"/>
    <p:sldId id="1001" r:id="rId12"/>
    <p:sldId id="1002" r:id="rId13"/>
    <p:sldId id="1003" r:id="rId14"/>
    <p:sldId id="1004" r:id="rId15"/>
    <p:sldId id="1005" r:id="rId16"/>
    <p:sldId id="1006" r:id="rId17"/>
    <p:sldId id="1007" r:id="rId18"/>
    <p:sldId id="1008" r:id="rId19"/>
    <p:sldId id="1009" r:id="rId20"/>
    <p:sldId id="1010" r:id="rId21"/>
    <p:sldId id="1011" r:id="rId22"/>
    <p:sldId id="1012" r:id="rId23"/>
    <p:sldId id="1013" r:id="rId24"/>
    <p:sldId id="1014" r:id="rId25"/>
    <p:sldId id="1015" r:id="rId26"/>
    <p:sldId id="1016" r:id="rId27"/>
    <p:sldId id="1017" r:id="rId28"/>
    <p:sldId id="1018" r:id="rId29"/>
    <p:sldId id="1019" r:id="rId30"/>
    <p:sldId id="1020" r:id="rId31"/>
    <p:sldId id="1021" r:id="rId32"/>
    <p:sldId id="1022" r:id="rId33"/>
    <p:sldId id="1023" r:id="rId34"/>
    <p:sldId id="1024" r:id="rId35"/>
    <p:sldId id="1025" r:id="rId36"/>
    <p:sldId id="1026" r:id="rId37"/>
    <p:sldId id="1027" r:id="rId38"/>
    <p:sldId id="321" r:id="rId39"/>
    <p:sldId id="482" r:id="rId40"/>
    <p:sldId id="704" r:id="rId41"/>
    <p:sldId id="990" r:id="rId42"/>
    <p:sldId id="711" r:id="rId43"/>
    <p:sldId id="992" r:id="rId44"/>
    <p:sldId id="991" r:id="rId45"/>
    <p:sldId id="322" r:id="rId46"/>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7" autoAdjust="0"/>
    <p:restoredTop sz="94660"/>
  </p:normalViewPr>
  <p:slideViewPr>
    <p:cSldViewPr>
      <p:cViewPr varScale="1">
        <p:scale>
          <a:sx n="86" d="100"/>
          <a:sy n="86" d="100"/>
        </p:scale>
        <p:origin x="1253"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5C7B821-B439-46F0-A3CF-77E12AAFBEFC}"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A9B3360-1065-44C5-96F0-B442A5054D76}" type="slidenum">
              <a:rPr kumimoji="1" lang="ja-JP" altLang="en-US" smtClean="0"/>
              <a:t>‹#›</a:t>
            </a:fld>
            <a:endParaRPr kumimoji="1" lang="ja-JP" altLang="en-US"/>
          </a:p>
        </p:txBody>
      </p:sp>
    </p:spTree>
    <p:extLst>
      <p:ext uri="{BB962C8B-B14F-4D97-AF65-F5344CB8AC3E}">
        <p14:creationId xmlns:p14="http://schemas.microsoft.com/office/powerpoint/2010/main" val="1285984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 イメージ プレースホルダ 1"/>
          <p:cNvSpPr>
            <a:spLocks noGrp="1" noRot="1" noChangeAspect="1"/>
          </p:cNvSpPr>
          <p:nvPr>
            <p:ph type="sldImg" idx="2"/>
          </p:nvPr>
        </p:nvSpPr>
        <p:spPr>
          <a:xfrm>
            <a:off x="757238" y="1150938"/>
            <a:ext cx="5584825" cy="4189412"/>
          </a:xfrm>
        </p:spPr>
      </p:sp>
      <p:sp>
        <p:nvSpPr>
          <p:cNvPr id="7" name="ヘッダー プレースホルダ 1"/>
          <p:cNvSpPr>
            <a:spLocks noGrp="1"/>
          </p:cNvSpPr>
          <p:nvPr>
            <p:ph type="hdr" sz="quarter"/>
          </p:nvPr>
        </p:nvSpPr>
        <p:spPr>
          <a:xfrm>
            <a:off x="0" y="0"/>
            <a:ext cx="3076364" cy="511731"/>
          </a:xfrm>
          <a:prstGeom prst="rect">
            <a:avLst/>
          </a:prstGeom>
        </p:spPr>
        <p:txBody>
          <a:bodyPr vert="horz" lIns="94640" tIns="47320" rIns="94640" bIns="47320" rtlCol="0"/>
          <a:lstStyle>
            <a:lvl1pPr algn="l">
              <a:defRPr sz="1200">
                <a:latin typeface="ＭＳ Ｐゴシック" pitchFamily="50" charset="-128"/>
                <a:ea typeface="ＭＳ Ｐゴシック" pitchFamily="50" charset="-128"/>
              </a:defRPr>
            </a:lvl1pPr>
          </a:lstStyle>
          <a:p>
            <a:endParaRPr lang="ja-JP" altLang="en-US"/>
          </a:p>
        </p:txBody>
      </p:sp>
      <p:sp>
        <p:nvSpPr>
          <p:cNvPr id="12" name="ノート プレースホルダ 11"/>
          <p:cNvSpPr>
            <a:spLocks noGrp="1"/>
          </p:cNvSpPr>
          <p:nvPr>
            <p:ph type="body" sz="quarter" idx="10"/>
          </p:nvPr>
        </p:nvSpPr>
        <p:spPr/>
        <p:txBody>
          <a:bodyPr>
            <a:normAutofit/>
          </a:bodyPr>
          <a:lstStyle/>
          <a:p>
            <a:endParaRPr kumimoji="1" lang="ja-JP" altLang="en-US"/>
          </a:p>
        </p:txBody>
      </p:sp>
      <p:sp>
        <p:nvSpPr>
          <p:cNvPr id="15" name="フッター プレースホルダ 5"/>
          <p:cNvSpPr>
            <a:spLocks noGrp="1"/>
          </p:cNvSpPr>
          <p:nvPr>
            <p:ph type="ftr" sz="quarter" idx="4"/>
          </p:nvPr>
        </p:nvSpPr>
        <p:spPr>
          <a:xfrm>
            <a:off x="3174161" y="9929876"/>
            <a:ext cx="3304308" cy="215142"/>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6" name="スライド番号プレースホルダ 6"/>
          <p:cNvSpPr>
            <a:spLocks noGrp="1"/>
          </p:cNvSpPr>
          <p:nvPr>
            <p:ph type="sldNum" sz="quarter" idx="5"/>
          </p:nvPr>
        </p:nvSpPr>
        <p:spPr>
          <a:xfrm>
            <a:off x="6478469" y="9929876"/>
            <a:ext cx="375489" cy="215142"/>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1</a:t>
            </a:fld>
            <a:endParaRPr lang="ja-JP" altLang="en-US" dirty="0"/>
          </a:p>
        </p:txBody>
      </p:sp>
    </p:spTree>
    <p:extLst>
      <p:ext uri="{BB962C8B-B14F-4D97-AF65-F5344CB8AC3E}">
        <p14:creationId xmlns:p14="http://schemas.microsoft.com/office/powerpoint/2010/main" val="39580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0563" y="1117600"/>
            <a:ext cx="5426075" cy="4068763"/>
          </a:xfrm>
        </p:spPr>
      </p:sp>
      <p:sp>
        <p:nvSpPr>
          <p:cNvPr id="6"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ＭＳ Ｐゴシック" pitchFamily="50" charset="-128"/>
                <a:ea typeface="ＭＳ Ｐゴシック" pitchFamily="50" charset="-128"/>
              </a:defRPr>
            </a:lvl1pPr>
          </a:lstStyle>
          <a:p>
            <a:endParaRPr lang="ja-JP" altLang="en-US"/>
          </a:p>
        </p:txBody>
      </p:sp>
      <p:sp>
        <p:nvSpPr>
          <p:cNvPr id="11" name="ノート プレースホルダ 10"/>
          <p:cNvSpPr>
            <a:spLocks noGrp="1"/>
          </p:cNvSpPr>
          <p:nvPr>
            <p:ph type="body" sz="quarter" idx="10"/>
          </p:nvPr>
        </p:nvSpPr>
        <p:spPr/>
        <p:txBody>
          <a:bodyPr>
            <a:normAutofit/>
          </a:bodyPr>
          <a:lstStyle/>
          <a:p>
            <a:endParaRPr kumimoji="1" lang="ja-JP" altLang="en-US"/>
          </a:p>
        </p:txBody>
      </p:sp>
      <p:sp>
        <p:nvSpPr>
          <p:cNvPr id="13" name="フッター プレースホルダ 5"/>
          <p:cNvSpPr>
            <a:spLocks noGrp="1"/>
          </p:cNvSpPr>
          <p:nvPr>
            <p:ph type="ftr" sz="quarter" idx="4"/>
          </p:nvPr>
        </p:nvSpPr>
        <p:spPr>
          <a:xfrm>
            <a:off x="3043560" y="9643392"/>
            <a:ext cx="3168353" cy="208935"/>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4" name="スライド番号プレースホルダ 6"/>
          <p:cNvSpPr>
            <a:spLocks noGrp="1"/>
          </p:cNvSpPr>
          <p:nvPr>
            <p:ph type="sldNum" sz="quarter" idx="5"/>
          </p:nvPr>
        </p:nvSpPr>
        <p:spPr>
          <a:xfrm>
            <a:off x="6211913" y="9643392"/>
            <a:ext cx="360040" cy="208935"/>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26</a:t>
            </a:fld>
            <a:endParaRPr lang="ja-JP" altLang="en-US" dirty="0"/>
          </a:p>
        </p:txBody>
      </p:sp>
    </p:spTree>
    <p:extLst>
      <p:ext uri="{BB962C8B-B14F-4D97-AF65-F5344CB8AC3E}">
        <p14:creationId xmlns:p14="http://schemas.microsoft.com/office/powerpoint/2010/main" val="10923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0563" y="1117600"/>
            <a:ext cx="5426075" cy="4068763"/>
          </a:xfrm>
        </p:spPr>
      </p:sp>
      <p:sp>
        <p:nvSpPr>
          <p:cNvPr id="6"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ＭＳ Ｐゴシック" pitchFamily="50" charset="-128"/>
                <a:ea typeface="ＭＳ Ｐゴシック" pitchFamily="50" charset="-128"/>
              </a:defRPr>
            </a:lvl1pPr>
          </a:lstStyle>
          <a:p>
            <a:endParaRPr lang="ja-JP" altLang="en-US"/>
          </a:p>
        </p:txBody>
      </p:sp>
      <p:sp>
        <p:nvSpPr>
          <p:cNvPr id="11" name="ノート プレースホルダ 10"/>
          <p:cNvSpPr>
            <a:spLocks noGrp="1"/>
          </p:cNvSpPr>
          <p:nvPr>
            <p:ph type="body" sz="quarter" idx="10"/>
          </p:nvPr>
        </p:nvSpPr>
        <p:spPr/>
        <p:txBody>
          <a:bodyPr>
            <a:normAutofit/>
          </a:bodyPr>
          <a:lstStyle/>
          <a:p>
            <a:endParaRPr kumimoji="1" lang="ja-JP" altLang="en-US"/>
          </a:p>
        </p:txBody>
      </p:sp>
      <p:sp>
        <p:nvSpPr>
          <p:cNvPr id="13" name="フッター プレースホルダ 5"/>
          <p:cNvSpPr>
            <a:spLocks noGrp="1"/>
          </p:cNvSpPr>
          <p:nvPr>
            <p:ph type="ftr" sz="quarter" idx="4"/>
          </p:nvPr>
        </p:nvSpPr>
        <p:spPr>
          <a:xfrm>
            <a:off x="3043560" y="9643392"/>
            <a:ext cx="3168353" cy="208935"/>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4" name="スライド番号プレースホルダ 6"/>
          <p:cNvSpPr>
            <a:spLocks noGrp="1"/>
          </p:cNvSpPr>
          <p:nvPr>
            <p:ph type="sldNum" sz="quarter" idx="5"/>
          </p:nvPr>
        </p:nvSpPr>
        <p:spPr>
          <a:xfrm>
            <a:off x="6211913" y="9643392"/>
            <a:ext cx="360040" cy="208935"/>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27</a:t>
            </a:fld>
            <a:endParaRPr lang="ja-JP" altLang="en-US" dirty="0"/>
          </a:p>
        </p:txBody>
      </p:sp>
    </p:spTree>
    <p:extLst>
      <p:ext uri="{BB962C8B-B14F-4D97-AF65-F5344CB8AC3E}">
        <p14:creationId xmlns:p14="http://schemas.microsoft.com/office/powerpoint/2010/main" val="367015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grpSp>
        <p:nvGrpSpPr>
          <p:cNvPr id="2" name="グループ化 1"/>
          <p:cNvGrpSpPr/>
          <p:nvPr/>
        </p:nvGrpSpPr>
        <p:grpSpPr>
          <a:xfrm>
            <a:off x="0" y="0"/>
            <a:ext cx="9144000" cy="6858000"/>
            <a:chOff x="0" y="0"/>
            <a:chExt cx="9901238" cy="7380288"/>
          </a:xfrm>
        </p:grpSpPr>
        <p:grpSp>
          <p:nvGrpSpPr>
            <p:cNvPr id="28" name="グループ化 27"/>
            <p:cNvGrpSpPr/>
            <p:nvPr userDrawn="1"/>
          </p:nvGrpSpPr>
          <p:grpSpPr>
            <a:xfrm>
              <a:off x="126002" y="3561798"/>
              <a:ext cx="9649236" cy="262503"/>
              <a:chOff x="126002" y="3679497"/>
              <a:chExt cx="9649236" cy="262503"/>
            </a:xfrm>
          </p:grpSpPr>
          <p:grpSp>
            <p:nvGrpSpPr>
              <p:cNvPr id="29" name="グループ化 28"/>
              <p:cNvGrpSpPr>
                <a:grpSpLocks noChangeAspect="1"/>
              </p:cNvGrpSpPr>
              <p:nvPr userDrawn="1"/>
            </p:nvGrpSpPr>
            <p:grpSpPr>
              <a:xfrm>
                <a:off x="7709554" y="3690000"/>
                <a:ext cx="668492" cy="252000"/>
                <a:chOff x="6846899" y="5123347"/>
                <a:chExt cx="862679" cy="325202"/>
              </a:xfrm>
            </p:grpSpPr>
            <p:sp>
              <p:nvSpPr>
                <p:cNvPr id="35"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6"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7"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30" name="正方形/長方形 29"/>
              <p:cNvSpPr/>
              <p:nvPr userDrawn="1"/>
            </p:nvSpPr>
            <p:spPr>
              <a:xfrm rot="16200000">
                <a:off x="3722699" y="93303"/>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rot="16200000">
                <a:off x="9019722" y="3175981"/>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39" name="正方形/長方形 38"/>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31" name="タイトル 1"/>
          <p:cNvSpPr>
            <a:spLocks noGrp="1"/>
          </p:cNvSpPr>
          <p:nvPr>
            <p:ph type="ctrTitle"/>
          </p:nvPr>
        </p:nvSpPr>
        <p:spPr>
          <a:xfrm>
            <a:off x="515446" y="2745966"/>
            <a:ext cx="8113109" cy="450443"/>
          </a:xfr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8"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grpSp>
        <p:nvGrpSpPr>
          <p:cNvPr id="17" name="グループ化 16"/>
          <p:cNvGrpSpPr/>
          <p:nvPr/>
        </p:nvGrpSpPr>
        <p:grpSpPr>
          <a:xfrm>
            <a:off x="534504" y="5730567"/>
            <a:ext cx="1731451" cy="206085"/>
            <a:chOff x="-6042025" y="2389187"/>
            <a:chExt cx="21982113" cy="2600326"/>
          </a:xfrm>
        </p:grpSpPr>
        <p:sp>
          <p:nvSpPr>
            <p:cNvPr id="19" name="Rectangle 7"/>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8"/>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Rectangle 9"/>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10"/>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Freeform 11"/>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12"/>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Freeform 13"/>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Freeform 14"/>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7" name="Freeform 15"/>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Freeform 16"/>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Freeform 17"/>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8"/>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9"/>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20"/>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grpSp>
        <p:nvGrpSpPr>
          <p:cNvPr id="2" name="グループ化 1"/>
          <p:cNvGrpSpPr/>
          <p:nvPr/>
        </p:nvGrpSpPr>
        <p:grpSpPr>
          <a:xfrm>
            <a:off x="0" y="0"/>
            <a:ext cx="9144000" cy="6858000"/>
            <a:chOff x="0" y="0"/>
            <a:chExt cx="9901238" cy="7380288"/>
          </a:xfrm>
        </p:grpSpPr>
        <p:grpSp>
          <p:nvGrpSpPr>
            <p:cNvPr id="28" name="グループ化 27"/>
            <p:cNvGrpSpPr/>
            <p:nvPr userDrawn="1"/>
          </p:nvGrpSpPr>
          <p:grpSpPr>
            <a:xfrm>
              <a:off x="126002" y="3561798"/>
              <a:ext cx="9649236" cy="262503"/>
              <a:chOff x="126002" y="3679497"/>
              <a:chExt cx="9649236" cy="262503"/>
            </a:xfrm>
          </p:grpSpPr>
          <p:grpSp>
            <p:nvGrpSpPr>
              <p:cNvPr id="29" name="グループ化 28"/>
              <p:cNvGrpSpPr>
                <a:grpSpLocks noChangeAspect="1"/>
              </p:cNvGrpSpPr>
              <p:nvPr userDrawn="1"/>
            </p:nvGrpSpPr>
            <p:grpSpPr>
              <a:xfrm>
                <a:off x="7709554" y="3690000"/>
                <a:ext cx="668492" cy="252000"/>
                <a:chOff x="6846899" y="5123347"/>
                <a:chExt cx="862679" cy="325202"/>
              </a:xfrm>
            </p:grpSpPr>
            <p:sp>
              <p:nvSpPr>
                <p:cNvPr id="35"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6"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7"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30" name="正方形/長方形 29"/>
              <p:cNvSpPr/>
              <p:nvPr userDrawn="1"/>
            </p:nvSpPr>
            <p:spPr>
              <a:xfrm rot="16200000">
                <a:off x="3722699" y="93303"/>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rot="16200000">
                <a:off x="9019722" y="3175981"/>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39" name="正方形/長方形 38"/>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31" name="タイトル 1"/>
          <p:cNvSpPr>
            <a:spLocks noGrp="1"/>
          </p:cNvSpPr>
          <p:nvPr>
            <p:ph type="ctrTitle"/>
          </p:nvPr>
        </p:nvSpPr>
        <p:spPr>
          <a:xfrm>
            <a:off x="515446" y="2745966"/>
            <a:ext cx="8113109" cy="450443"/>
          </a:xfr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8"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grpSp>
        <p:nvGrpSpPr>
          <p:cNvPr id="17" name="グループ化 16"/>
          <p:cNvGrpSpPr/>
          <p:nvPr/>
        </p:nvGrpSpPr>
        <p:grpSpPr>
          <a:xfrm>
            <a:off x="534504" y="5730567"/>
            <a:ext cx="1731451" cy="206085"/>
            <a:chOff x="-6042025" y="2389187"/>
            <a:chExt cx="21982113" cy="2600326"/>
          </a:xfrm>
        </p:grpSpPr>
        <p:sp>
          <p:nvSpPr>
            <p:cNvPr id="19" name="Rectangle 7"/>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8"/>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Rectangle 9"/>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10"/>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Freeform 11"/>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12"/>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Freeform 13"/>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Freeform 14"/>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7" name="Freeform 15"/>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Freeform 16"/>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Freeform 17"/>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8"/>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9"/>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20"/>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219770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2" name="グループ化 1"/>
            <p:cNvGrpSpPr/>
            <p:nvPr userDrawn="1"/>
          </p:nvGrpSpPr>
          <p:grpSpPr>
            <a:xfrm>
              <a:off x="126002" y="6445904"/>
              <a:ext cx="9649236" cy="262503"/>
              <a:chOff x="126002" y="6445904"/>
              <a:chExt cx="9649236" cy="262503"/>
            </a:xfrm>
          </p:grpSpPr>
          <p:sp>
            <p:nvSpPr>
              <p:cNvPr id="28"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9"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1" name="正方形/長方形 30"/>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9" name="正方形/長方形 18"/>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0" name="正方形/長方形 19"/>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5"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21"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
        <p:nvSpPr>
          <p:cNvPr id="17" name="テキスト プレースホルダー 15"/>
          <p:cNvSpPr>
            <a:spLocks noGrp="1"/>
          </p:cNvSpPr>
          <p:nvPr>
            <p:ph type="body" sz="quarter" idx="12" hasCustomPrompt="1"/>
          </p:nvPr>
        </p:nvSpPr>
        <p:spPr>
          <a:xfrm>
            <a:off x="1313457" y="1631827"/>
            <a:ext cx="6517087" cy="3485574"/>
          </a:xfrm>
          <a:prstGeom prst="rect">
            <a:avLst/>
          </a:prstGeom>
        </p:spPr>
        <p:txBody>
          <a:bodyPr lIns="83331" rIns="83331" bIns="0" anchor="t" anchorCtr="0">
            <a:noAutofit/>
          </a:bodyPr>
          <a:lstStyle>
            <a:lvl1pPr marL="0" marR="0" indent="0" algn="just" defTabSz="914290" rtl="0" eaLnBrk="1" fontAlgn="ctr" latinLnBrk="0" hangingPunct="0">
              <a:lnSpc>
                <a:spcPct val="125000"/>
              </a:lnSpc>
              <a:spcBef>
                <a:spcPts val="1111"/>
              </a:spcBef>
              <a:spcAft>
                <a:spcPct val="0"/>
              </a:spcAft>
              <a:buClrTx/>
              <a:buSzTx/>
              <a:buFontTx/>
              <a:buNone/>
              <a:tabLst/>
              <a:defRPr sz="1400" b="0" i="0" baseline="0">
                <a:latin typeface="Arial" pitchFamily="34" charset="0"/>
                <a:ea typeface="ＭＳ Ｐゴシック" pitchFamily="50" charset="-128"/>
                <a:cs typeface="Arial" pitchFamily="34" charset="0"/>
              </a:defRPr>
            </a:lvl1pPr>
          </a:lstStyle>
          <a:p>
            <a:pPr marL="0" marR="0" lvl="0" indent="0" algn="just" defTabSz="914290" rtl="0" eaLnBrk="1" fontAlgn="ctr" latinLnBrk="0" hangingPunct="0">
              <a:lnSpc>
                <a:spcPct val="125000"/>
              </a:lnSpc>
              <a:spcBef>
                <a:spcPts val="1111"/>
              </a:spcBef>
              <a:spcAft>
                <a:spcPct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Arial" pitchFamily="34" charset="0"/>
                <a:ea typeface="ＭＳ Ｐゴシック" pitchFamily="50" charset="-128"/>
                <a:cs typeface="Arial" pitchFamily="34"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Tree>
    <p:extLst>
      <p:ext uri="{BB962C8B-B14F-4D97-AF65-F5344CB8AC3E}">
        <p14:creationId xmlns:p14="http://schemas.microsoft.com/office/powerpoint/2010/main" val="816218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8" name="テキスト プレースホルダー 6"/>
          <p:cNvSpPr>
            <a:spLocks noGrp="1"/>
          </p:cNvSpPr>
          <p:nvPr>
            <p:ph type="body" sz="quarter" idx="13"/>
          </p:nvPr>
        </p:nvSpPr>
        <p:spPr>
          <a:xfrm>
            <a:off x="1845464" y="1153987"/>
            <a:ext cx="6516446" cy="4616938"/>
          </a:xfrm>
          <a:prstGeom prst="rect">
            <a:avLst/>
          </a:prstGeom>
        </p:spPr>
        <p:txBody>
          <a:bodyPr>
            <a:noAutofit/>
          </a:bodyPr>
          <a:lstStyle>
            <a:lvl1pPr marL="246938" indent="-246938" fontAlgn="ctr" hangingPunct="0">
              <a:lnSpc>
                <a:spcPct val="120000"/>
              </a:lnSpc>
              <a:spcBef>
                <a:spcPts val="741"/>
              </a:spcBef>
              <a:spcAft>
                <a:spcPts val="278"/>
              </a:spcAft>
              <a:tabLst>
                <a:tab pos="6058789" algn="r"/>
                <a:tab pos="6393918" algn="r"/>
              </a:tabLst>
              <a:defRPr b="0">
                <a:latin typeface="Arial" pitchFamily="34" charset="0"/>
                <a:cs typeface="Arial" pitchFamily="34" charset="0"/>
              </a:defRPr>
            </a:lvl1pPr>
            <a:lvl2pPr marL="614404" indent="-367467" fontAlgn="ctr" hangingPunct="0">
              <a:lnSpc>
                <a:spcPct val="120000"/>
              </a:lnSpc>
              <a:spcBef>
                <a:spcPts val="0"/>
              </a:spcBef>
              <a:spcAft>
                <a:spcPts val="278"/>
              </a:spcAft>
              <a:buNone/>
              <a:tabLst>
                <a:tab pos="6060259" algn="r"/>
                <a:tab pos="6389509" algn="r"/>
              </a:tabLst>
              <a:defRPr b="0">
                <a:latin typeface="Arial" pitchFamily="34" charset="0"/>
                <a:cs typeface="Arial" pitchFamily="34" charset="0"/>
              </a:defRPr>
            </a:lvl2pPr>
            <a:lvl3pPr marL="499755" indent="-254287">
              <a:spcBef>
                <a:spcPts val="0"/>
              </a:spcBef>
              <a:spcAft>
                <a:spcPts val="278"/>
              </a:spcAft>
              <a:tabLst>
                <a:tab pos="6060259" algn="r"/>
                <a:tab pos="6389509" algn="r"/>
              </a:tabLst>
              <a:defRPr/>
            </a:lvl3pPr>
            <a:lvl4pPr marL="499755" indent="-254287">
              <a:spcBef>
                <a:spcPts val="0"/>
              </a:spcBef>
              <a:spcAft>
                <a:spcPts val="278"/>
              </a:spcAft>
              <a:tabLst>
                <a:tab pos="6060259" algn="r"/>
                <a:tab pos="6389509" algn="r"/>
              </a:tabLst>
              <a:defRPr sz="1100"/>
            </a:lvl4pPr>
          </a:lstStyle>
          <a:p>
            <a:pPr lvl="0"/>
            <a:r>
              <a:rPr kumimoji="1" lang="ja-JP" altLang="en-US"/>
              <a:t>マスター テキストの書式設定</a:t>
            </a:r>
          </a:p>
        </p:txBody>
      </p:sp>
      <p:sp>
        <p:nvSpPr>
          <p:cNvPr id="31"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Tree>
    <p:extLst>
      <p:ext uri="{BB962C8B-B14F-4D97-AF65-F5344CB8AC3E}">
        <p14:creationId xmlns:p14="http://schemas.microsoft.com/office/powerpoint/2010/main" val="280493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4" name="タイトル 1"/>
          <p:cNvSpPr>
            <a:spLocks noGrp="1"/>
          </p:cNvSpPr>
          <p:nvPr>
            <p:ph type="ctrTitle"/>
          </p:nvPr>
        </p:nvSpPr>
        <p:spPr>
          <a:xfrm>
            <a:off x="516589" y="2745966"/>
            <a:ext cx="8111965" cy="450443"/>
          </a:xfrm>
          <a:noFill/>
          <a:ln w="9525">
            <a:noFill/>
            <a:miter lim="800000"/>
            <a:headEnd/>
            <a:tailEnd/>
          </a:ln>
          <a:effectLst/>
        </p:spPr>
        <p:txBody>
          <a:bodyPr vert="horz" wrap="square" lIns="0" tIns="0" rIns="0" bIns="0" numCol="1" anchor="ctr"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16"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48877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0"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6"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8"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19968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448945" y="1153987"/>
            <a:ext cx="8246111" cy="5085323"/>
          </a:xfrm>
          <a:prstGeom prst="rect">
            <a:avLst/>
          </a:prstGeom>
        </p:spPr>
        <p:txBody>
          <a:bodyPr/>
          <a:lstStyle>
            <a:lvl3pPr marL="246938" indent="0">
              <a:defRPr/>
            </a:lvl3pPr>
            <a:lvl6pPr>
              <a:defRPr/>
            </a:lvl6pPr>
            <a:lvl7pPr>
              <a:defRPr/>
            </a:lvl7pPr>
            <a:lvl8pPr>
              <a:defRPr/>
            </a:lvl8pPr>
            <a:lvl9pPr>
              <a:defRPr baseline="0"/>
            </a:lvl9pPr>
          </a:lstStyle>
          <a:p>
            <a:pPr lvl="0"/>
            <a:r>
              <a:rPr kumimoji="1" lang="ja-JP" altLang="en-US"/>
              <a:t>マスター テキストの書式設定</a:t>
            </a:r>
          </a:p>
        </p:txBody>
      </p:sp>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2"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9"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1697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loph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6" name="グループ化 75"/>
            <p:cNvGrpSpPr/>
            <p:nvPr userDrawn="1"/>
          </p:nvGrpSpPr>
          <p:grpSpPr>
            <a:xfrm>
              <a:off x="3951902" y="3378686"/>
              <a:ext cx="1997435" cy="622917"/>
              <a:chOff x="3078163" y="-3006725"/>
              <a:chExt cx="7269162" cy="2266949"/>
            </a:xfrm>
            <a:solidFill>
              <a:srgbClr val="004EA2"/>
            </a:solidFill>
          </p:grpSpPr>
          <p:sp>
            <p:nvSpPr>
              <p:cNvPr id="7"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8"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9"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0"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1"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2"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3"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4"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6"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7"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8"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9"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0"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1"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2"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3"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4"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5"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6"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27" name="正方形/長方形 26"/>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Tree>
    <p:extLst>
      <p:ext uri="{BB962C8B-B14F-4D97-AF65-F5344CB8AC3E}">
        <p14:creationId xmlns:p14="http://schemas.microsoft.com/office/powerpoint/2010/main" val="2069454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8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 2023 IHI Corporation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542852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表紙">
    <p:spTree>
      <p:nvGrpSpPr>
        <p:cNvPr id="1" name=""/>
        <p:cNvGrpSpPr/>
        <p:nvPr/>
      </p:nvGrpSpPr>
      <p:grpSpPr>
        <a:xfrm>
          <a:off x="0" y="0"/>
          <a:ext cx="0" cy="0"/>
          <a:chOff x="0" y="0"/>
          <a:chExt cx="0" cy="0"/>
        </a:xfrm>
      </p:grpSpPr>
      <p:grpSp>
        <p:nvGrpSpPr>
          <p:cNvPr id="5" name="グループ化 4"/>
          <p:cNvGrpSpPr/>
          <p:nvPr userDrawn="1"/>
        </p:nvGrpSpPr>
        <p:grpSpPr>
          <a:xfrm>
            <a:off x="0" y="0"/>
            <a:ext cx="9144000" cy="6858000"/>
            <a:chOff x="0" y="0"/>
            <a:chExt cx="13119100" cy="7380288"/>
          </a:xfrm>
        </p:grpSpPr>
        <p:grpSp>
          <p:nvGrpSpPr>
            <p:cNvPr id="29" name="グループ化 28"/>
            <p:cNvGrpSpPr/>
            <p:nvPr userDrawn="1"/>
          </p:nvGrpSpPr>
          <p:grpSpPr>
            <a:xfrm>
              <a:off x="126000" y="3572301"/>
              <a:ext cx="12867100" cy="252001"/>
              <a:chOff x="-3091862" y="3690000"/>
              <a:chExt cx="12867100" cy="252001"/>
            </a:xfrm>
          </p:grpSpPr>
          <p:grpSp>
            <p:nvGrpSpPr>
              <p:cNvPr id="34" name="グループ化 33"/>
              <p:cNvGrpSpPr>
                <a:grpSpLocks noChangeAspect="1"/>
              </p:cNvGrpSpPr>
              <p:nvPr userDrawn="1"/>
            </p:nvGrpSpPr>
            <p:grpSpPr>
              <a:xfrm>
                <a:off x="7709554" y="3690000"/>
                <a:ext cx="668492" cy="252000"/>
                <a:chOff x="6846899" y="5123347"/>
                <a:chExt cx="862679" cy="325202"/>
              </a:xfrm>
            </p:grpSpPr>
            <p:sp>
              <p:nvSpPr>
                <p:cNvPr id="37"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38"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39"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grpSp>
          <p:sp>
            <p:nvSpPr>
              <p:cNvPr id="35" name="正方形/長方形 34"/>
              <p:cNvSpPr/>
              <p:nvPr userDrawn="1"/>
            </p:nvSpPr>
            <p:spPr>
              <a:xfrm rot="16200000">
                <a:off x="2113767" y="-1515629"/>
                <a:ext cx="252000" cy="10663258"/>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55">
                  <a:latin typeface="Calibri" panose="020F0502020204030204" pitchFamily="34" charset="0"/>
                </a:endParaRPr>
              </a:p>
            </p:txBody>
          </p:sp>
          <p:sp>
            <p:nvSpPr>
              <p:cNvPr id="36" name="正方形/長方形 35"/>
              <p:cNvSpPr/>
              <p:nvPr userDrawn="1"/>
            </p:nvSpPr>
            <p:spPr>
              <a:xfrm rot="16200000">
                <a:off x="9019722" y="3186485"/>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55">
                  <a:latin typeface="Calibri" panose="020F0502020204030204" pitchFamily="34" charset="0"/>
                </a:endParaRPr>
              </a:p>
            </p:txBody>
          </p:sp>
        </p:grpSp>
        <p:sp>
          <p:nvSpPr>
            <p:cNvPr id="30" name="正方形/長方形 29"/>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637337" fontAlgn="auto">
                <a:lnSpc>
                  <a:spcPct val="100000"/>
                </a:lnSpc>
                <a:spcBef>
                  <a:spcPts val="0"/>
                </a:spcBef>
                <a:spcAft>
                  <a:spcPts val="0"/>
                </a:spcAft>
                <a:buClrTx/>
                <a:buSzTx/>
                <a:buFontTx/>
                <a:buNone/>
                <a:tabLst/>
              </a:pPr>
              <a:endParaRPr kumimoji="0" lang="ja-JP" altLang="en-US" sz="1255" b="0" i="0" u="none" strike="noStrike" kern="0" cap="none" spc="0" normalizeH="0" baseline="0">
                <a:ln>
                  <a:noFill/>
                </a:ln>
                <a:solidFill>
                  <a:sysClr val="windowText" lastClr="000000"/>
                </a:solidFill>
                <a:effectLst/>
                <a:uLnTx/>
                <a:uFillTx/>
                <a:latin typeface="Calibri" panose="020F0502020204030204" pitchFamily="34" charset="0"/>
              </a:endParaRPr>
            </a:p>
          </p:txBody>
        </p:sp>
        <p:sp>
          <p:nvSpPr>
            <p:cNvPr id="32" name="正方形/長方形 31"/>
            <p:cNvSpPr/>
            <p:nvPr userDrawn="1"/>
          </p:nvSpPr>
          <p:spPr>
            <a:xfrm>
              <a:off x="1286710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637337" fontAlgn="auto">
                <a:lnSpc>
                  <a:spcPct val="100000"/>
                </a:lnSpc>
                <a:spcBef>
                  <a:spcPts val="0"/>
                </a:spcBef>
                <a:spcAft>
                  <a:spcPts val="0"/>
                </a:spcAft>
                <a:buClrTx/>
                <a:buSzTx/>
                <a:buFontTx/>
                <a:buNone/>
                <a:tabLst/>
              </a:pPr>
              <a:endParaRPr kumimoji="0" lang="ja-JP" altLang="en-US" sz="1255" b="0" i="0" u="none" strike="noStrike" kern="0" cap="none" spc="0" normalizeH="0" baseline="0">
                <a:ln>
                  <a:noFill/>
                </a:ln>
                <a:solidFill>
                  <a:sysClr val="windowText" lastClr="000000"/>
                </a:solidFill>
                <a:effectLst/>
                <a:uLnTx/>
                <a:uFillTx/>
                <a:latin typeface="Calibri" panose="020F0502020204030204" pitchFamily="34" charset="0"/>
              </a:endParaRPr>
            </a:p>
          </p:txBody>
        </p:sp>
      </p:grpSp>
      <p:sp>
        <p:nvSpPr>
          <p:cNvPr id="31" name="タイトル 1"/>
          <p:cNvSpPr>
            <a:spLocks noGrp="1"/>
          </p:cNvSpPr>
          <p:nvPr userDrawn="1">
            <p:ph type="ctrTitle"/>
          </p:nvPr>
        </p:nvSpPr>
        <p:spPr>
          <a:xfrm>
            <a:off x="556839" y="2858560"/>
            <a:ext cx="8030322" cy="33784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091" b="1">
                <a:solidFill>
                  <a:schemeClr val="tx1"/>
                </a:solidFill>
                <a:latin typeface="Calibri" panose="020F0502020204030204"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56839" y="6506789"/>
            <a:ext cx="1756633" cy="200907"/>
          </a:xfrm>
          <a:prstGeom prst="rect">
            <a:avLst/>
          </a:prstGeom>
        </p:spPr>
        <p:txBody>
          <a:bodyPr wrap="none" lIns="0" rIns="0">
            <a:noAutofit/>
          </a:bodyPr>
          <a:lstStyle>
            <a:lvl1pPr>
              <a:defRPr sz="558" baseline="0">
                <a:solidFill>
                  <a:srgbClr val="6A6A6A"/>
                </a:solidFill>
                <a:latin typeface="Calibri" panose="020F0502020204030204" pitchFamily="34" charset="0"/>
                <a:ea typeface="ＭＳ Ｐゴシック" pitchFamily="50" charset="-128"/>
                <a:cs typeface="Arial" pitchFamily="34" charset="0"/>
              </a:defRPr>
            </a:lvl1pPr>
          </a:lstStyle>
          <a:p>
            <a:r>
              <a:rPr lang="en-US" altLang="ja-JP"/>
              <a:t>Copyright © 2023 IHI Corporation All Rights Reserved.</a:t>
            </a:r>
            <a:endParaRPr lang="ja-JP" altLang="en-US" dirty="0"/>
          </a:p>
        </p:txBody>
      </p:sp>
    </p:spTree>
    <p:extLst>
      <p:ext uri="{BB962C8B-B14F-4D97-AF65-F5344CB8AC3E}">
        <p14:creationId xmlns:p14="http://schemas.microsoft.com/office/powerpoint/2010/main" val="266999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2" name="グループ化 1"/>
            <p:cNvGrpSpPr/>
            <p:nvPr userDrawn="1"/>
          </p:nvGrpSpPr>
          <p:grpSpPr>
            <a:xfrm>
              <a:off x="126002" y="6445904"/>
              <a:ext cx="9649236" cy="262503"/>
              <a:chOff x="126002" y="6445904"/>
              <a:chExt cx="9649236" cy="262503"/>
            </a:xfrm>
          </p:grpSpPr>
          <p:sp>
            <p:nvSpPr>
              <p:cNvPr id="28"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9"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1" name="正方形/長方形 30"/>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9" name="正方形/長方形 18"/>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0" name="正方形/長方形 19"/>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5"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21"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
        <p:nvSpPr>
          <p:cNvPr id="17" name="テキスト プレースホルダー 15"/>
          <p:cNvSpPr>
            <a:spLocks noGrp="1"/>
          </p:cNvSpPr>
          <p:nvPr>
            <p:ph type="body" sz="quarter" idx="12" hasCustomPrompt="1"/>
          </p:nvPr>
        </p:nvSpPr>
        <p:spPr>
          <a:xfrm>
            <a:off x="1313457" y="1631827"/>
            <a:ext cx="6517087" cy="3485574"/>
          </a:xfrm>
          <a:prstGeom prst="rect">
            <a:avLst/>
          </a:prstGeom>
        </p:spPr>
        <p:txBody>
          <a:bodyPr lIns="83331" rIns="83331" bIns="0" anchor="t" anchorCtr="0">
            <a:noAutofit/>
          </a:bodyPr>
          <a:lstStyle>
            <a:lvl1pPr marL="0" marR="0" indent="0" algn="just" defTabSz="914290" rtl="0" eaLnBrk="1" fontAlgn="ctr" latinLnBrk="0" hangingPunct="0">
              <a:lnSpc>
                <a:spcPct val="125000"/>
              </a:lnSpc>
              <a:spcBef>
                <a:spcPts val="1111"/>
              </a:spcBef>
              <a:spcAft>
                <a:spcPct val="0"/>
              </a:spcAft>
              <a:buClrTx/>
              <a:buSzTx/>
              <a:buFontTx/>
              <a:buNone/>
              <a:tabLst/>
              <a:defRPr sz="1400" b="0" i="0" baseline="0">
                <a:latin typeface="Arial" pitchFamily="34" charset="0"/>
                <a:ea typeface="ＭＳ Ｐゴシック" pitchFamily="50" charset="-128"/>
                <a:cs typeface="Arial" pitchFamily="34" charset="0"/>
              </a:defRPr>
            </a:lvl1pPr>
          </a:lstStyle>
          <a:p>
            <a:pPr marL="0" marR="0" lvl="0" indent="0" algn="just" defTabSz="914290" rtl="0" eaLnBrk="1" fontAlgn="ctr" latinLnBrk="0" hangingPunct="0">
              <a:lnSpc>
                <a:spcPct val="125000"/>
              </a:lnSpc>
              <a:spcBef>
                <a:spcPts val="1111"/>
              </a:spcBef>
              <a:spcAft>
                <a:spcPct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Arial" pitchFamily="34" charset="0"/>
                <a:ea typeface="ＭＳ Ｐゴシック" pitchFamily="50" charset="-128"/>
                <a:cs typeface="Arial" pitchFamily="34"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本文ページ">
    <p:spTree>
      <p:nvGrpSpPr>
        <p:cNvPr id="1" name=""/>
        <p:cNvGrpSpPr/>
        <p:nvPr/>
      </p:nvGrpSpPr>
      <p:grpSpPr>
        <a:xfrm>
          <a:off x="0" y="0"/>
          <a:ext cx="0" cy="0"/>
          <a:chOff x="0" y="0"/>
          <a:chExt cx="0" cy="0"/>
        </a:xfrm>
      </p:grpSpPr>
      <p:sp>
        <p:nvSpPr>
          <p:cNvPr id="10" name="タイトル プレースホルダ 1"/>
          <p:cNvSpPr>
            <a:spLocks noGrp="1"/>
          </p:cNvSpPr>
          <p:nvPr>
            <p:ph type="title"/>
          </p:nvPr>
        </p:nvSpPr>
        <p:spPr>
          <a:xfrm>
            <a:off x="556840" y="310414"/>
            <a:ext cx="7478236" cy="314595"/>
          </a:xfrm>
          <a:prstGeom prst="rect">
            <a:avLst/>
          </a:prstGeom>
        </p:spPr>
        <p:txBody>
          <a:bodyPr vert="horz" wrap="square" lIns="0" tIns="0" rIns="0" bIns="0" rtlCol="0" anchor="t" anchorCtr="0">
            <a:spAutoFit/>
          </a:bodyPr>
          <a:lstStyle>
            <a:lvl1pPr>
              <a:defRPr>
                <a:latin typeface="Calibri" panose="020F0502020204030204" pitchFamily="34" charset="0"/>
              </a:defRPr>
            </a:lvl1pPr>
          </a:lstStyle>
          <a:p>
            <a:r>
              <a:rPr kumimoji="1" lang="ja-JP" altLang="en-US"/>
              <a:t>マスター タイトルの書式設定</a:t>
            </a:r>
            <a:endParaRPr kumimoji="1" lang="ja-JP" altLang="en-US" dirty="0"/>
          </a:p>
        </p:txBody>
      </p:sp>
      <p:sp>
        <p:nvSpPr>
          <p:cNvPr id="6" name="日付プレースホルダ 3"/>
          <p:cNvSpPr>
            <a:spLocks noGrp="1"/>
          </p:cNvSpPr>
          <p:nvPr>
            <p:ph type="dt" sz="half" idx="2"/>
          </p:nvPr>
        </p:nvSpPr>
        <p:spPr>
          <a:xfrm>
            <a:off x="4220674" y="6506789"/>
            <a:ext cx="702653" cy="200736"/>
          </a:xfrm>
          <a:prstGeom prst="rect">
            <a:avLst/>
          </a:prstGeom>
        </p:spPr>
        <p:txBody>
          <a:bodyPr vert="horz" lIns="0" tIns="0" rIns="0" bIns="0" rtlCol="0" anchor="ctr"/>
          <a:lstStyle>
            <a:lvl1pPr algn="ctr">
              <a:defRPr sz="697">
                <a:solidFill>
                  <a:srgbClr val="6A6A6A"/>
                </a:solidFill>
                <a:latin typeface="Calibri" panose="020F0502020204030204" pitchFamily="34" charset="0"/>
                <a:ea typeface="ＭＳ Ｐゴシック" pitchFamily="50" charset="-128"/>
                <a:cs typeface="Arial" pitchFamily="34" charset="0"/>
              </a:defRPr>
            </a:lvl1pPr>
          </a:lstStyle>
          <a:p>
            <a:endParaRPr lang="ja-JP" altLang="en-US" dirty="0"/>
          </a:p>
        </p:txBody>
      </p:sp>
      <p:sp>
        <p:nvSpPr>
          <p:cNvPr id="9" name="フッター プレースホルダ 4"/>
          <p:cNvSpPr>
            <a:spLocks noGrp="1"/>
          </p:cNvSpPr>
          <p:nvPr>
            <p:ph type="ftr" sz="quarter" idx="3"/>
          </p:nvPr>
        </p:nvSpPr>
        <p:spPr>
          <a:xfrm>
            <a:off x="556839" y="6506789"/>
            <a:ext cx="1756633" cy="200907"/>
          </a:xfrm>
          <a:prstGeom prst="rect">
            <a:avLst/>
          </a:prstGeom>
        </p:spPr>
        <p:txBody>
          <a:bodyPr wrap="none" lIns="0" rIns="0">
            <a:noAutofit/>
          </a:bodyPr>
          <a:lstStyle>
            <a:lvl1pPr>
              <a:defRPr sz="558" baseline="0">
                <a:solidFill>
                  <a:srgbClr val="6A6A6A"/>
                </a:solidFill>
                <a:latin typeface="Calibri" panose="020F0502020204030204" pitchFamily="34" charset="0"/>
                <a:ea typeface="ＭＳ Ｐゴシック" pitchFamily="50" charset="-128"/>
                <a:cs typeface="Arial" pitchFamily="34" charset="0"/>
              </a:defRPr>
            </a:lvl1pPr>
          </a:lstStyle>
          <a:p>
            <a:r>
              <a:rPr lang="en-US" altLang="ja-JP"/>
              <a:t>Copyright © 2023 IHI Corporation All Rights Reserved.</a:t>
            </a:r>
            <a:endParaRPr lang="ja-JP" altLang="en-US" dirty="0"/>
          </a:p>
        </p:txBody>
      </p:sp>
      <p:sp>
        <p:nvSpPr>
          <p:cNvPr id="11" name="スライド番号プレースホルダ 5"/>
          <p:cNvSpPr>
            <a:spLocks noGrp="1"/>
          </p:cNvSpPr>
          <p:nvPr>
            <p:ph type="sldNum" sz="quarter" idx="4"/>
          </p:nvPr>
        </p:nvSpPr>
        <p:spPr>
          <a:xfrm>
            <a:off x="8436592" y="6506789"/>
            <a:ext cx="351327" cy="199502"/>
          </a:xfrm>
          <a:prstGeom prst="rect">
            <a:avLst/>
          </a:prstGeom>
        </p:spPr>
        <p:txBody>
          <a:bodyPr vert="horz" wrap="square" lIns="98746" tIns="0" rIns="98746" bIns="28800" rtlCol="0" anchor="ctr">
            <a:noAutofit/>
          </a:bodyPr>
          <a:lstStyle>
            <a:lvl1pPr algn="r">
              <a:defRPr sz="767">
                <a:solidFill>
                  <a:srgbClr val="6A6A6A"/>
                </a:solidFill>
                <a:latin typeface="Calibri" panose="020F0502020204030204" pitchFamily="34" charset="0"/>
                <a:ea typeface="ＭＳ Ｐゴシック" pitchFamily="50" charset="-128"/>
                <a:cs typeface="Arial" pitchFamily="34" charset="0"/>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332947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8" name="テキスト プレースホルダー 6"/>
          <p:cNvSpPr>
            <a:spLocks noGrp="1"/>
          </p:cNvSpPr>
          <p:nvPr>
            <p:ph type="body" sz="quarter" idx="13"/>
          </p:nvPr>
        </p:nvSpPr>
        <p:spPr>
          <a:xfrm>
            <a:off x="1845464" y="1153987"/>
            <a:ext cx="6516446" cy="4616938"/>
          </a:xfrm>
          <a:prstGeom prst="rect">
            <a:avLst/>
          </a:prstGeom>
        </p:spPr>
        <p:txBody>
          <a:bodyPr>
            <a:noAutofit/>
          </a:bodyPr>
          <a:lstStyle>
            <a:lvl1pPr marL="246938" indent="-246938" fontAlgn="ctr" hangingPunct="0">
              <a:lnSpc>
                <a:spcPct val="120000"/>
              </a:lnSpc>
              <a:spcBef>
                <a:spcPts val="741"/>
              </a:spcBef>
              <a:spcAft>
                <a:spcPts val="278"/>
              </a:spcAft>
              <a:tabLst>
                <a:tab pos="6058789" algn="r"/>
                <a:tab pos="6393918" algn="r"/>
              </a:tabLst>
              <a:defRPr b="0">
                <a:latin typeface="Arial" pitchFamily="34" charset="0"/>
                <a:cs typeface="Arial" pitchFamily="34" charset="0"/>
              </a:defRPr>
            </a:lvl1pPr>
            <a:lvl2pPr marL="614404" indent="-367467" fontAlgn="ctr" hangingPunct="0">
              <a:lnSpc>
                <a:spcPct val="120000"/>
              </a:lnSpc>
              <a:spcBef>
                <a:spcPts val="0"/>
              </a:spcBef>
              <a:spcAft>
                <a:spcPts val="278"/>
              </a:spcAft>
              <a:buNone/>
              <a:tabLst>
                <a:tab pos="6060259" algn="r"/>
                <a:tab pos="6389509" algn="r"/>
              </a:tabLst>
              <a:defRPr b="0">
                <a:latin typeface="Arial" pitchFamily="34" charset="0"/>
                <a:cs typeface="Arial" pitchFamily="34" charset="0"/>
              </a:defRPr>
            </a:lvl2pPr>
            <a:lvl3pPr marL="499755" indent="-254287">
              <a:spcBef>
                <a:spcPts val="0"/>
              </a:spcBef>
              <a:spcAft>
                <a:spcPts val="278"/>
              </a:spcAft>
              <a:tabLst>
                <a:tab pos="6060259" algn="r"/>
                <a:tab pos="6389509" algn="r"/>
              </a:tabLst>
              <a:defRPr/>
            </a:lvl3pPr>
            <a:lvl4pPr marL="499755" indent="-254287">
              <a:spcBef>
                <a:spcPts val="0"/>
              </a:spcBef>
              <a:spcAft>
                <a:spcPts val="278"/>
              </a:spcAft>
              <a:tabLst>
                <a:tab pos="6060259" algn="r"/>
                <a:tab pos="6389509" algn="r"/>
              </a:tabLst>
              <a:defRPr sz="1100"/>
            </a:lvl4pPr>
          </a:lstStyle>
          <a:p>
            <a:pPr lvl="0"/>
            <a:r>
              <a:rPr kumimoji="1" lang="ja-JP" altLang="en-US"/>
              <a:t>マスター テキストの書式設定</a:t>
            </a:r>
          </a:p>
        </p:txBody>
      </p:sp>
      <p:sp>
        <p:nvSpPr>
          <p:cNvPr id="31"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Tree>
    <p:extLst>
      <p:ext uri="{BB962C8B-B14F-4D97-AF65-F5344CB8AC3E}">
        <p14:creationId xmlns:p14="http://schemas.microsoft.com/office/powerpoint/2010/main" val="283831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pter">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4" name="タイトル 1"/>
          <p:cNvSpPr>
            <a:spLocks noGrp="1"/>
          </p:cNvSpPr>
          <p:nvPr>
            <p:ph type="ctrTitle"/>
          </p:nvPr>
        </p:nvSpPr>
        <p:spPr>
          <a:xfrm>
            <a:off x="516589" y="2745966"/>
            <a:ext cx="8111965" cy="450443"/>
          </a:xfrm>
          <a:noFill/>
          <a:ln w="9525">
            <a:noFill/>
            <a:miter lim="800000"/>
            <a:headEnd/>
            <a:tailEnd/>
          </a:ln>
          <a:effectLst/>
        </p:spPr>
        <p:txBody>
          <a:bodyPr vert="horz" wrap="square" lIns="0" tIns="0" rIns="0" bIns="0" numCol="1" anchor="ctr"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16"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6900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0"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6"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8"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448945" y="1153987"/>
            <a:ext cx="8246111" cy="5085323"/>
          </a:xfrm>
          <a:prstGeom prst="rect">
            <a:avLst/>
          </a:prstGeom>
        </p:spPr>
        <p:txBody>
          <a:bodyPr/>
          <a:lstStyle>
            <a:lvl3pPr marL="246938" indent="0">
              <a:defRPr/>
            </a:lvl3pPr>
            <a:lvl6pPr>
              <a:defRPr/>
            </a:lvl6pPr>
            <a:lvl7pPr>
              <a:defRPr/>
            </a:lvl7pPr>
            <a:lvl8pPr>
              <a:defRPr/>
            </a:lvl8pPr>
            <a:lvl9pPr>
              <a:defRPr baseline="0"/>
            </a:lvl9pPr>
          </a:lstStyle>
          <a:p>
            <a:pPr lvl="0"/>
            <a:r>
              <a:rPr kumimoji="1" lang="ja-JP" altLang="en-US"/>
              <a:t>マスター テキストの書式設定</a:t>
            </a:r>
          </a:p>
        </p:txBody>
      </p:sp>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2"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9"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ph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6" name="グループ化 75"/>
            <p:cNvGrpSpPr/>
            <p:nvPr userDrawn="1"/>
          </p:nvGrpSpPr>
          <p:grpSpPr>
            <a:xfrm>
              <a:off x="3951902" y="3378686"/>
              <a:ext cx="1997435" cy="622917"/>
              <a:chOff x="3078163" y="-3006725"/>
              <a:chExt cx="7269162" cy="2266949"/>
            </a:xfrm>
            <a:solidFill>
              <a:srgbClr val="004EA2"/>
            </a:solidFill>
          </p:grpSpPr>
          <p:sp>
            <p:nvSpPr>
              <p:cNvPr id="7"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8"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9"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0"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1"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2"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3"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4"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6"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7"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8"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9"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0"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1"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2"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3"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4"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5"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6"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27" name="正方形/長方形 26"/>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Tree>
    <p:extLst>
      <p:ext uri="{BB962C8B-B14F-4D97-AF65-F5344CB8AC3E}">
        <p14:creationId xmlns:p14="http://schemas.microsoft.com/office/powerpoint/2010/main" val="65586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6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 2019 IHI Corporation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15604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p:cNvGrpSpPr/>
          <p:nvPr/>
        </p:nvGrpSpPr>
        <p:grpSpPr>
          <a:xfrm>
            <a:off x="248709" y="337235"/>
            <a:ext cx="8645116" cy="669047"/>
            <a:chOff x="269305" y="362918"/>
            <a:chExt cx="9361040" cy="720000"/>
          </a:xfrm>
        </p:grpSpPr>
        <p:sp>
          <p:nvSpPr>
            <p:cNvPr id="151" name="正方形/長方形 150"/>
            <p:cNvSpPr/>
            <p:nvPr userDrawn="1"/>
          </p:nvSpPr>
          <p:spPr>
            <a:xfrm rot="16200000">
              <a:off x="4933654" y="-3939082"/>
              <a:ext cx="36000" cy="9324000"/>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7" name="正方形/長方形 146"/>
            <p:cNvSpPr/>
            <p:nvPr userDrawn="1"/>
          </p:nvSpPr>
          <p:spPr>
            <a:xfrm>
              <a:off x="26930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149" name="正方形/長方形 148"/>
            <p:cNvSpPr/>
            <p:nvPr userDrawn="1"/>
          </p:nvSpPr>
          <p:spPr>
            <a:xfrm>
              <a:off x="959434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nvGrpSpPr>
            <p:cNvPr id="152" name="グループ化 151"/>
            <p:cNvGrpSpPr/>
            <p:nvPr userDrawn="1"/>
          </p:nvGrpSpPr>
          <p:grpSpPr>
            <a:xfrm>
              <a:off x="8796888" y="370061"/>
              <a:ext cx="618227" cy="233052"/>
              <a:chOff x="7709551" y="6462480"/>
              <a:chExt cx="668491" cy="252000"/>
            </a:xfrm>
          </p:grpSpPr>
          <p:sp>
            <p:nvSpPr>
              <p:cNvPr id="153" name="Freeform 31"/>
              <p:cNvSpPr>
                <a:spLocks/>
              </p:cNvSpPr>
              <p:nvPr userDrawn="1"/>
            </p:nvSpPr>
            <p:spPr bwMode="auto">
              <a:xfrm>
                <a:off x="7709551" y="6462480"/>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4" name="Freeform 32"/>
              <p:cNvSpPr>
                <a:spLocks/>
              </p:cNvSpPr>
              <p:nvPr userDrawn="1"/>
            </p:nvSpPr>
            <p:spPr bwMode="auto">
              <a:xfrm>
                <a:off x="7886973" y="6462480"/>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5" name="Freeform 33"/>
              <p:cNvSpPr>
                <a:spLocks/>
              </p:cNvSpPr>
              <p:nvPr userDrawn="1"/>
            </p:nvSpPr>
            <p:spPr bwMode="auto">
              <a:xfrm>
                <a:off x="8238510" y="6462480"/>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grpSp>
      <p:grpSp>
        <p:nvGrpSpPr>
          <p:cNvPr id="122" name="グループ化 121" hidden="1"/>
          <p:cNvGrpSpPr>
            <a:grpSpLocks noChangeAspect="1"/>
          </p:cNvGrpSpPr>
          <p:nvPr/>
        </p:nvGrpSpPr>
        <p:grpSpPr>
          <a:xfrm>
            <a:off x="7617848" y="233242"/>
            <a:ext cx="1343268" cy="421500"/>
            <a:chOff x="3078163" y="-3006725"/>
            <a:chExt cx="7269162" cy="2266949"/>
          </a:xfrm>
          <a:solidFill>
            <a:srgbClr val="00559A"/>
          </a:solidFill>
        </p:grpSpPr>
        <p:sp>
          <p:nvSpPr>
            <p:cNvPr id="123"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4"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5"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6"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7"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8"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9"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0"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1"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2"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3"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4"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5"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6"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7"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8"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1"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144"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46" name="フッター プレースホルダ 4"/>
          <p:cNvSpPr>
            <a:spLocks noGrp="1"/>
          </p:cNvSpPr>
          <p:nvPr>
            <p:ph type="ftr" sz="quarter" idx="3"/>
          </p:nvPr>
        </p:nvSpPr>
        <p:spPr>
          <a:xfrm>
            <a:off x="448945" y="6506789"/>
            <a:ext cx="2327531" cy="200907"/>
          </a:xfrm>
          <a:prstGeom prst="rect">
            <a:avLst/>
          </a:prstGeom>
        </p:spPr>
        <p:txBody>
          <a:bodyPr wrap="none" lIns="0" tIns="42332" rIns="0" bIns="42332">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dirty="0"/>
          </a:p>
        </p:txBody>
      </p:sp>
      <p:sp>
        <p:nvSpPr>
          <p:cNvPr id="14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endParaRPr kumimoji="1" lang="ja-JP" altLang="en-US" dirty="0"/>
          </a:p>
        </p:txBody>
      </p:sp>
      <p:sp>
        <p:nvSpPr>
          <p:cNvPr id="145"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dt="0"/>
  <p:txStyles>
    <p:titleStyle>
      <a:lvl1pPr algn="l" defTabSz="914290" rtl="0" eaLnBrk="1" fontAlgn="ctr" latinLnBrk="0" hangingPunct="1">
        <a:spcBef>
          <a:spcPct val="0"/>
        </a:spcBef>
        <a:buNone/>
        <a:defRPr kumimoji="1" sz="2000" b="1" kern="1200">
          <a:solidFill>
            <a:schemeClr val="tx1"/>
          </a:solidFill>
          <a:latin typeface="Arial" pitchFamily="34" charset="0"/>
          <a:ea typeface="ＭＳ Ｐゴシック" pitchFamily="50" charset="-128"/>
          <a:cs typeface="Arial" pitchFamily="34" charset="0"/>
        </a:defRPr>
      </a:lvl1pPr>
    </p:titleStyle>
    <p:bodyStyle>
      <a:lvl1pPr marL="0" indent="0" algn="l" defTabSz="914257" rtl="0" eaLnBrk="1" fontAlgn="ctr" latinLnBrk="0" hangingPunct="1">
        <a:lnSpc>
          <a:spcPct val="120000"/>
        </a:lnSpc>
        <a:spcBef>
          <a:spcPts val="278"/>
        </a:spcBef>
        <a:spcAft>
          <a:spcPct val="0"/>
        </a:spcAft>
        <a:buFontTx/>
        <a:buNone/>
        <a:defRPr kumimoji="1" lang="ja-JP" altLang="en-US" sz="1700" b="1" kern="1200" smtClean="0">
          <a:solidFill>
            <a:schemeClr val="tx1"/>
          </a:solidFill>
          <a:latin typeface="Arial" pitchFamily="34" charset="0"/>
          <a:ea typeface="ＭＳ Ｐゴシック" pitchFamily="50" charset="-128"/>
          <a:cs typeface="Arial" pitchFamily="34" charset="0"/>
        </a:defRPr>
      </a:lvl1pPr>
      <a:lvl2pPr marL="246938" indent="-246938" algn="l" defTabSz="914257" rtl="0" eaLnBrk="1" fontAlgn="ctr" latinLnBrk="0" hangingPunct="1">
        <a:lnSpc>
          <a:spcPct val="120000"/>
        </a:lnSpc>
        <a:spcBef>
          <a:spcPts val="278"/>
        </a:spcBef>
        <a:spcAft>
          <a:spcPct val="0"/>
        </a:spcAft>
        <a:buFont typeface="+mj-lt"/>
        <a:buAutoNum type="arabicPeriod"/>
        <a:defRPr kumimoji="1" lang="ja-JP" altLang="en-US" sz="1500" b="0" kern="1200" smtClean="0">
          <a:solidFill>
            <a:schemeClr val="tx1"/>
          </a:solidFill>
          <a:latin typeface="Arial" pitchFamily="34" charset="0"/>
          <a:ea typeface="ＭＳ Ｐゴシック" pitchFamily="50" charset="-128"/>
          <a:cs typeface="Arial" pitchFamily="34" charset="0"/>
        </a:defRPr>
      </a:lvl2pPr>
      <a:lvl3pPr marL="246938" marR="0" indent="0" algn="l" defTabSz="914257" rtl="0" eaLnBrk="1" fontAlgn="ctr" latinLnBrk="0" hangingPunct="1">
        <a:lnSpc>
          <a:spcPct val="120000"/>
        </a:lnSpc>
        <a:spcBef>
          <a:spcPts val="278"/>
        </a:spcBef>
        <a:spcAft>
          <a:spcPct val="0"/>
        </a:spcAft>
        <a:buClr>
          <a:srgbClr val="5F8AC3"/>
        </a:buClr>
        <a:buSzTx/>
        <a:buFontTx/>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3pPr>
      <a:lvl4pPr marL="582067" indent="-336657" algn="l" defTabSz="914257" rtl="0" eaLnBrk="1" fontAlgn="ctr" latinLnBrk="0" hangingPunct="1">
        <a:lnSpc>
          <a:spcPct val="120000"/>
        </a:lnSpc>
        <a:spcBef>
          <a:spcPts val="278"/>
        </a:spcBef>
        <a:spcAft>
          <a:spcPct val="0"/>
        </a:spcAft>
        <a:buClr>
          <a:schemeClr val="tx1"/>
        </a:buClr>
        <a:buFont typeface="+mj-lt"/>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4pPr>
      <a:lvl5pPr marL="583317" marR="0" indent="0" algn="l" defTabSz="914257" rtl="0" eaLnBrk="1" fontAlgn="ctr" latinLnBrk="0" hangingPunct="1">
        <a:lnSpc>
          <a:spcPct val="120000"/>
        </a:lnSpc>
        <a:spcBef>
          <a:spcPts val="278"/>
        </a:spcBef>
        <a:spcAft>
          <a:spcPct val="0"/>
        </a:spcAft>
        <a:buClrTx/>
        <a:buSzTx/>
        <a:buFontTx/>
        <a:buNone/>
        <a:tabLst/>
        <a:defRPr kumimoji="1" lang="ja-JP" altLang="en-US" sz="1100" b="0" kern="1200">
          <a:solidFill>
            <a:schemeClr val="tx1"/>
          </a:solidFill>
          <a:latin typeface="Arial" pitchFamily="34" charset="0"/>
          <a:ea typeface="ＭＳ Ｐゴシック" pitchFamily="50" charset="-128"/>
          <a:cs typeface="Arial" pitchFamily="34" charset="0"/>
        </a:defRPr>
      </a:lvl5pPr>
      <a:lvl6pPr marL="745223" marR="0" indent="-163156" algn="l" defTabSz="914290" rtl="0" eaLnBrk="1" fontAlgn="ctr" latinLnBrk="0" hangingPunct="1">
        <a:lnSpc>
          <a:spcPct val="120000"/>
        </a:lnSpc>
        <a:spcBef>
          <a:spcPts val="278"/>
        </a:spcBef>
        <a:spcAft>
          <a:spcPts val="0"/>
        </a:spcAft>
        <a:buClr>
          <a:prstClr val="black"/>
        </a:buClr>
        <a:buSzPct val="100000"/>
        <a:buFont typeface="+mj-lt"/>
        <a:buAutoNum type="alphaLcPeriod"/>
        <a:tabLst/>
        <a:defRPr kumimoji="1" sz="1100" kern="1200">
          <a:solidFill>
            <a:schemeClr val="tx1"/>
          </a:solidFill>
          <a:latin typeface="Arial" pitchFamily="34" charset="0"/>
          <a:ea typeface="ＭＳ Ｐゴシック" pitchFamily="50" charset="-128"/>
          <a:cs typeface="Arial" pitchFamily="34" charset="0"/>
        </a:defRPr>
      </a:lvl6pPr>
      <a:lvl7pPr marL="749632" marR="0" indent="0" algn="l" defTabSz="665850" rtl="0" eaLnBrk="1" fontAlgn="ctr" latinLnBrk="0" hangingPunct="1">
        <a:lnSpc>
          <a:spcPct val="120000"/>
        </a:lnSpc>
        <a:spcBef>
          <a:spcPts val="278"/>
        </a:spcBef>
        <a:spcAft>
          <a:spcPts val="0"/>
        </a:spcAft>
        <a:buClr>
          <a:srgbClr val="A2A2A2"/>
        </a:buClr>
        <a:buSzTx/>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7pPr>
      <a:lvl8pPr marL="995100" marR="0" indent="-248408" algn="l" defTabSz="914290" rtl="0" eaLnBrk="1" fontAlgn="ctr" latinLnBrk="0" hangingPunct="1">
        <a:lnSpc>
          <a:spcPct val="120000"/>
        </a:lnSpc>
        <a:spcBef>
          <a:spcPts val="278"/>
        </a:spcBef>
        <a:spcAft>
          <a:spcPts val="0"/>
        </a:spcAft>
        <a:buClr>
          <a:srgbClr val="A2A2A2"/>
        </a:buClr>
        <a:buSzPct val="80000"/>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8pPr>
      <a:lvl9pPr marL="1158255" marR="0" indent="-163156" algn="l" defTabSz="914290" rtl="0" eaLnBrk="1" fontAlgn="ctr" latinLnBrk="0" hangingPunct="1">
        <a:lnSpc>
          <a:spcPct val="120000"/>
        </a:lnSpc>
        <a:spcBef>
          <a:spcPts val="278"/>
        </a:spcBef>
        <a:spcAft>
          <a:spcPts val="0"/>
        </a:spcAft>
        <a:buClr>
          <a:srgbClr val="A2A2A2"/>
        </a:buClr>
        <a:buSzPct val="70000"/>
        <a:buFont typeface="Wingdings" pitchFamily="2" charset="2"/>
        <a:buChar char="l"/>
        <a:tabLst/>
        <a:defRPr kumimoji="1" sz="1100" kern="1200">
          <a:solidFill>
            <a:schemeClr val="tx1"/>
          </a:solidFill>
          <a:latin typeface="Arial" pitchFamily="34" charset="0"/>
          <a:ea typeface="ＭＳ Ｐゴシック" pitchFamily="50" charset="-128"/>
          <a:cs typeface="Arial" pitchFamily="34" charset="0"/>
        </a:defRPr>
      </a:lvl9pPr>
    </p:bodyStyle>
    <p:other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79" algn="l" defTabSz="914290" rtl="0" eaLnBrk="1" latinLnBrk="0" hangingPunct="1">
        <a:defRPr kumimoji="1" sz="1800" kern="1200">
          <a:solidFill>
            <a:schemeClr val="tx1"/>
          </a:solidFill>
          <a:latin typeface="+mn-lt"/>
          <a:ea typeface="+mn-ea"/>
          <a:cs typeface="+mn-cs"/>
        </a:defRPr>
      </a:lvl5pPr>
      <a:lvl6pPr marL="2285724" algn="l" defTabSz="914290" rtl="0" eaLnBrk="1" latinLnBrk="0" hangingPunct="1">
        <a:defRPr kumimoji="1" sz="1800" kern="1200">
          <a:solidFill>
            <a:schemeClr val="tx1"/>
          </a:solidFill>
          <a:latin typeface="+mn-lt"/>
          <a:ea typeface="+mn-ea"/>
          <a:cs typeface="+mn-cs"/>
        </a:defRPr>
      </a:lvl6pPr>
      <a:lvl7pPr marL="2742869" algn="l" defTabSz="914290" rtl="0" eaLnBrk="1" latinLnBrk="0" hangingPunct="1">
        <a:defRPr kumimoji="1" sz="1800" kern="1200">
          <a:solidFill>
            <a:schemeClr val="tx1"/>
          </a:solidFill>
          <a:latin typeface="+mn-lt"/>
          <a:ea typeface="+mn-ea"/>
          <a:cs typeface="+mn-cs"/>
        </a:defRPr>
      </a:lvl7pPr>
      <a:lvl8pPr marL="3200014" algn="l" defTabSz="914290" rtl="0" eaLnBrk="1" latinLnBrk="0" hangingPunct="1">
        <a:defRPr kumimoji="1" sz="1800" kern="1200">
          <a:solidFill>
            <a:schemeClr val="tx1"/>
          </a:solidFill>
          <a:latin typeface="+mn-lt"/>
          <a:ea typeface="+mn-ea"/>
          <a:cs typeface="+mn-cs"/>
        </a:defRPr>
      </a:lvl8pPr>
      <a:lvl9pPr marL="3657159" algn="l" defTabSz="91429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p:cNvGrpSpPr/>
          <p:nvPr/>
        </p:nvGrpSpPr>
        <p:grpSpPr>
          <a:xfrm>
            <a:off x="248709" y="337235"/>
            <a:ext cx="8645116" cy="669047"/>
            <a:chOff x="269305" y="362918"/>
            <a:chExt cx="9361040" cy="720000"/>
          </a:xfrm>
        </p:grpSpPr>
        <p:sp>
          <p:nvSpPr>
            <p:cNvPr id="151" name="正方形/長方形 150"/>
            <p:cNvSpPr/>
            <p:nvPr userDrawn="1"/>
          </p:nvSpPr>
          <p:spPr>
            <a:xfrm rot="16200000">
              <a:off x="4933654" y="-3939082"/>
              <a:ext cx="36000" cy="9324000"/>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7" name="正方形/長方形 146"/>
            <p:cNvSpPr/>
            <p:nvPr userDrawn="1"/>
          </p:nvSpPr>
          <p:spPr>
            <a:xfrm>
              <a:off x="26930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149" name="正方形/長方形 148"/>
            <p:cNvSpPr/>
            <p:nvPr userDrawn="1"/>
          </p:nvSpPr>
          <p:spPr>
            <a:xfrm>
              <a:off x="959434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nvGrpSpPr>
            <p:cNvPr id="152" name="グループ化 151"/>
            <p:cNvGrpSpPr/>
            <p:nvPr userDrawn="1"/>
          </p:nvGrpSpPr>
          <p:grpSpPr>
            <a:xfrm>
              <a:off x="8796888" y="370061"/>
              <a:ext cx="618227" cy="233052"/>
              <a:chOff x="7709551" y="6462480"/>
              <a:chExt cx="668491" cy="252000"/>
            </a:xfrm>
          </p:grpSpPr>
          <p:sp>
            <p:nvSpPr>
              <p:cNvPr id="153" name="Freeform 31"/>
              <p:cNvSpPr>
                <a:spLocks/>
              </p:cNvSpPr>
              <p:nvPr userDrawn="1"/>
            </p:nvSpPr>
            <p:spPr bwMode="auto">
              <a:xfrm>
                <a:off x="7709551" y="6462480"/>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4" name="Freeform 32"/>
              <p:cNvSpPr>
                <a:spLocks/>
              </p:cNvSpPr>
              <p:nvPr userDrawn="1"/>
            </p:nvSpPr>
            <p:spPr bwMode="auto">
              <a:xfrm>
                <a:off x="7886973" y="6462480"/>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5" name="Freeform 33"/>
              <p:cNvSpPr>
                <a:spLocks/>
              </p:cNvSpPr>
              <p:nvPr userDrawn="1"/>
            </p:nvSpPr>
            <p:spPr bwMode="auto">
              <a:xfrm>
                <a:off x="8238510" y="6462480"/>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grpSp>
      <p:grpSp>
        <p:nvGrpSpPr>
          <p:cNvPr id="122" name="グループ化 121" hidden="1"/>
          <p:cNvGrpSpPr>
            <a:grpSpLocks noChangeAspect="1"/>
          </p:cNvGrpSpPr>
          <p:nvPr/>
        </p:nvGrpSpPr>
        <p:grpSpPr>
          <a:xfrm>
            <a:off x="7617848" y="233242"/>
            <a:ext cx="1343268" cy="421500"/>
            <a:chOff x="3078163" y="-3006725"/>
            <a:chExt cx="7269162" cy="2266949"/>
          </a:xfrm>
          <a:solidFill>
            <a:srgbClr val="00559A"/>
          </a:solidFill>
        </p:grpSpPr>
        <p:sp>
          <p:nvSpPr>
            <p:cNvPr id="123"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4"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5"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6"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7"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8"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9"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0"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1"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2"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3"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4"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5"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6"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7"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8"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1"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144"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46" name="フッター プレースホルダ 4"/>
          <p:cNvSpPr>
            <a:spLocks noGrp="1"/>
          </p:cNvSpPr>
          <p:nvPr>
            <p:ph type="ftr" sz="quarter" idx="3"/>
          </p:nvPr>
        </p:nvSpPr>
        <p:spPr>
          <a:xfrm>
            <a:off x="448945" y="6506789"/>
            <a:ext cx="2327531" cy="200907"/>
          </a:xfrm>
          <a:prstGeom prst="rect">
            <a:avLst/>
          </a:prstGeom>
        </p:spPr>
        <p:txBody>
          <a:bodyPr wrap="none" lIns="0" tIns="42332" rIns="0" bIns="42332">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dirty="0"/>
          </a:p>
        </p:txBody>
      </p:sp>
      <p:sp>
        <p:nvSpPr>
          <p:cNvPr id="14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endParaRPr kumimoji="1" lang="ja-JP" altLang="en-US" dirty="0"/>
          </a:p>
        </p:txBody>
      </p:sp>
      <p:sp>
        <p:nvSpPr>
          <p:cNvPr id="145"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1378754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defTabSz="914290" rtl="0" eaLnBrk="1" fontAlgn="ctr" latinLnBrk="0" hangingPunct="1">
        <a:spcBef>
          <a:spcPct val="0"/>
        </a:spcBef>
        <a:buNone/>
        <a:defRPr kumimoji="1" sz="2000" b="1" kern="1200">
          <a:solidFill>
            <a:schemeClr val="tx1"/>
          </a:solidFill>
          <a:latin typeface="Arial" pitchFamily="34" charset="0"/>
          <a:ea typeface="ＭＳ Ｐゴシック" pitchFamily="50" charset="-128"/>
          <a:cs typeface="Arial" pitchFamily="34" charset="0"/>
        </a:defRPr>
      </a:lvl1pPr>
    </p:titleStyle>
    <p:bodyStyle>
      <a:lvl1pPr marL="0" indent="0" algn="l" defTabSz="914257" rtl="0" eaLnBrk="1" fontAlgn="ctr" latinLnBrk="0" hangingPunct="1">
        <a:lnSpc>
          <a:spcPct val="120000"/>
        </a:lnSpc>
        <a:spcBef>
          <a:spcPts val="278"/>
        </a:spcBef>
        <a:spcAft>
          <a:spcPct val="0"/>
        </a:spcAft>
        <a:buFontTx/>
        <a:buNone/>
        <a:defRPr kumimoji="1" lang="ja-JP" altLang="en-US" sz="1700" b="1" kern="1200" smtClean="0">
          <a:solidFill>
            <a:schemeClr val="tx1"/>
          </a:solidFill>
          <a:latin typeface="Arial" pitchFamily="34" charset="0"/>
          <a:ea typeface="ＭＳ Ｐゴシック" pitchFamily="50" charset="-128"/>
          <a:cs typeface="Arial" pitchFamily="34" charset="0"/>
        </a:defRPr>
      </a:lvl1pPr>
      <a:lvl2pPr marL="246938" indent="-246938" algn="l" defTabSz="914257" rtl="0" eaLnBrk="1" fontAlgn="ctr" latinLnBrk="0" hangingPunct="1">
        <a:lnSpc>
          <a:spcPct val="120000"/>
        </a:lnSpc>
        <a:spcBef>
          <a:spcPts val="278"/>
        </a:spcBef>
        <a:spcAft>
          <a:spcPct val="0"/>
        </a:spcAft>
        <a:buFont typeface="+mj-lt"/>
        <a:buAutoNum type="arabicPeriod"/>
        <a:defRPr kumimoji="1" lang="ja-JP" altLang="en-US" sz="1500" b="0" kern="1200" smtClean="0">
          <a:solidFill>
            <a:schemeClr val="tx1"/>
          </a:solidFill>
          <a:latin typeface="Arial" pitchFamily="34" charset="0"/>
          <a:ea typeface="ＭＳ Ｐゴシック" pitchFamily="50" charset="-128"/>
          <a:cs typeface="Arial" pitchFamily="34" charset="0"/>
        </a:defRPr>
      </a:lvl2pPr>
      <a:lvl3pPr marL="246938" marR="0" indent="0" algn="l" defTabSz="914257" rtl="0" eaLnBrk="1" fontAlgn="ctr" latinLnBrk="0" hangingPunct="1">
        <a:lnSpc>
          <a:spcPct val="120000"/>
        </a:lnSpc>
        <a:spcBef>
          <a:spcPts val="278"/>
        </a:spcBef>
        <a:spcAft>
          <a:spcPct val="0"/>
        </a:spcAft>
        <a:buClr>
          <a:srgbClr val="5F8AC3"/>
        </a:buClr>
        <a:buSzTx/>
        <a:buFontTx/>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3pPr>
      <a:lvl4pPr marL="582067" indent="-336657" algn="l" defTabSz="914257" rtl="0" eaLnBrk="1" fontAlgn="ctr" latinLnBrk="0" hangingPunct="1">
        <a:lnSpc>
          <a:spcPct val="120000"/>
        </a:lnSpc>
        <a:spcBef>
          <a:spcPts val="278"/>
        </a:spcBef>
        <a:spcAft>
          <a:spcPct val="0"/>
        </a:spcAft>
        <a:buClr>
          <a:schemeClr val="tx1"/>
        </a:buClr>
        <a:buFont typeface="+mj-lt"/>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4pPr>
      <a:lvl5pPr marL="583317" marR="0" indent="0" algn="l" defTabSz="914257" rtl="0" eaLnBrk="1" fontAlgn="ctr" latinLnBrk="0" hangingPunct="1">
        <a:lnSpc>
          <a:spcPct val="120000"/>
        </a:lnSpc>
        <a:spcBef>
          <a:spcPts val="278"/>
        </a:spcBef>
        <a:spcAft>
          <a:spcPct val="0"/>
        </a:spcAft>
        <a:buClrTx/>
        <a:buSzTx/>
        <a:buFontTx/>
        <a:buNone/>
        <a:tabLst/>
        <a:defRPr kumimoji="1" lang="ja-JP" altLang="en-US" sz="1100" b="0" kern="1200">
          <a:solidFill>
            <a:schemeClr val="tx1"/>
          </a:solidFill>
          <a:latin typeface="Arial" pitchFamily="34" charset="0"/>
          <a:ea typeface="ＭＳ Ｐゴシック" pitchFamily="50" charset="-128"/>
          <a:cs typeface="Arial" pitchFamily="34" charset="0"/>
        </a:defRPr>
      </a:lvl5pPr>
      <a:lvl6pPr marL="745223" marR="0" indent="-163156" algn="l" defTabSz="914290" rtl="0" eaLnBrk="1" fontAlgn="ctr" latinLnBrk="0" hangingPunct="1">
        <a:lnSpc>
          <a:spcPct val="120000"/>
        </a:lnSpc>
        <a:spcBef>
          <a:spcPts val="278"/>
        </a:spcBef>
        <a:spcAft>
          <a:spcPts val="0"/>
        </a:spcAft>
        <a:buClr>
          <a:prstClr val="black"/>
        </a:buClr>
        <a:buSzPct val="100000"/>
        <a:buFont typeface="+mj-lt"/>
        <a:buAutoNum type="alphaLcPeriod"/>
        <a:tabLst/>
        <a:defRPr kumimoji="1" sz="1100" kern="1200">
          <a:solidFill>
            <a:schemeClr val="tx1"/>
          </a:solidFill>
          <a:latin typeface="Arial" pitchFamily="34" charset="0"/>
          <a:ea typeface="ＭＳ Ｐゴシック" pitchFamily="50" charset="-128"/>
          <a:cs typeface="Arial" pitchFamily="34" charset="0"/>
        </a:defRPr>
      </a:lvl6pPr>
      <a:lvl7pPr marL="749632" marR="0" indent="0" algn="l" defTabSz="665850" rtl="0" eaLnBrk="1" fontAlgn="ctr" latinLnBrk="0" hangingPunct="1">
        <a:lnSpc>
          <a:spcPct val="120000"/>
        </a:lnSpc>
        <a:spcBef>
          <a:spcPts val="278"/>
        </a:spcBef>
        <a:spcAft>
          <a:spcPts val="0"/>
        </a:spcAft>
        <a:buClr>
          <a:srgbClr val="A2A2A2"/>
        </a:buClr>
        <a:buSzTx/>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7pPr>
      <a:lvl8pPr marL="995100" marR="0" indent="-248408" algn="l" defTabSz="914290" rtl="0" eaLnBrk="1" fontAlgn="ctr" latinLnBrk="0" hangingPunct="1">
        <a:lnSpc>
          <a:spcPct val="120000"/>
        </a:lnSpc>
        <a:spcBef>
          <a:spcPts val="278"/>
        </a:spcBef>
        <a:spcAft>
          <a:spcPts val="0"/>
        </a:spcAft>
        <a:buClr>
          <a:srgbClr val="A2A2A2"/>
        </a:buClr>
        <a:buSzPct val="80000"/>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8pPr>
      <a:lvl9pPr marL="1158255" marR="0" indent="-163156" algn="l" defTabSz="914290" rtl="0" eaLnBrk="1" fontAlgn="ctr" latinLnBrk="0" hangingPunct="1">
        <a:lnSpc>
          <a:spcPct val="120000"/>
        </a:lnSpc>
        <a:spcBef>
          <a:spcPts val="278"/>
        </a:spcBef>
        <a:spcAft>
          <a:spcPts val="0"/>
        </a:spcAft>
        <a:buClr>
          <a:srgbClr val="A2A2A2"/>
        </a:buClr>
        <a:buSzPct val="70000"/>
        <a:buFont typeface="Wingdings" pitchFamily="2" charset="2"/>
        <a:buChar char="l"/>
        <a:tabLst/>
        <a:defRPr kumimoji="1" sz="1100" kern="1200">
          <a:solidFill>
            <a:schemeClr val="tx1"/>
          </a:solidFill>
          <a:latin typeface="Arial" pitchFamily="34" charset="0"/>
          <a:ea typeface="ＭＳ Ｐゴシック" pitchFamily="50" charset="-128"/>
          <a:cs typeface="Arial" pitchFamily="34" charset="0"/>
        </a:defRPr>
      </a:lvl9pPr>
    </p:bodyStyle>
    <p:other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79" algn="l" defTabSz="914290" rtl="0" eaLnBrk="1" latinLnBrk="0" hangingPunct="1">
        <a:defRPr kumimoji="1" sz="1800" kern="1200">
          <a:solidFill>
            <a:schemeClr val="tx1"/>
          </a:solidFill>
          <a:latin typeface="+mn-lt"/>
          <a:ea typeface="+mn-ea"/>
          <a:cs typeface="+mn-cs"/>
        </a:defRPr>
      </a:lvl5pPr>
      <a:lvl6pPr marL="2285724" algn="l" defTabSz="914290" rtl="0" eaLnBrk="1" latinLnBrk="0" hangingPunct="1">
        <a:defRPr kumimoji="1" sz="1800" kern="1200">
          <a:solidFill>
            <a:schemeClr val="tx1"/>
          </a:solidFill>
          <a:latin typeface="+mn-lt"/>
          <a:ea typeface="+mn-ea"/>
          <a:cs typeface="+mn-cs"/>
        </a:defRPr>
      </a:lvl6pPr>
      <a:lvl7pPr marL="2742869" algn="l" defTabSz="914290" rtl="0" eaLnBrk="1" latinLnBrk="0" hangingPunct="1">
        <a:defRPr kumimoji="1" sz="1800" kern="1200">
          <a:solidFill>
            <a:schemeClr val="tx1"/>
          </a:solidFill>
          <a:latin typeface="+mn-lt"/>
          <a:ea typeface="+mn-ea"/>
          <a:cs typeface="+mn-cs"/>
        </a:defRPr>
      </a:lvl7pPr>
      <a:lvl8pPr marL="3200014" algn="l" defTabSz="914290" rtl="0" eaLnBrk="1" latinLnBrk="0" hangingPunct="1">
        <a:defRPr kumimoji="1" sz="1800" kern="1200">
          <a:solidFill>
            <a:schemeClr val="tx1"/>
          </a:solidFill>
          <a:latin typeface="+mn-lt"/>
          <a:ea typeface="+mn-ea"/>
          <a:cs typeface="+mn-cs"/>
        </a:defRPr>
      </a:lvl8pPr>
      <a:lvl9pPr marL="3657159" algn="l" defTabSz="91429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8.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515446" y="2295523"/>
            <a:ext cx="8113109" cy="900887"/>
          </a:xfrm>
        </p:spPr>
        <p:txBody>
          <a:bodyPr/>
          <a:lstStyle/>
          <a:p>
            <a:r>
              <a:rPr lang="en-US" altLang="ja-JP" dirty="0"/>
              <a:t>CF34-10 LPT Case MRB (SONR HA24K21XXXX)</a:t>
            </a:r>
            <a:br>
              <a:rPr lang="en-US" altLang="ja-JP" dirty="0"/>
            </a:br>
            <a:r>
              <a:rPr lang="en-US" altLang="ja-JP" dirty="0"/>
              <a:t>Deformation Check</a:t>
            </a:r>
            <a:endParaRPr lang="ja-JP" altLang="en-US" dirty="0"/>
          </a:p>
        </p:txBody>
      </p:sp>
      <p:sp>
        <p:nvSpPr>
          <p:cNvPr id="19" name="角丸四角形 18"/>
          <p:cNvSpPr/>
          <p:nvPr/>
        </p:nvSpPr>
        <p:spPr>
          <a:xfrm>
            <a:off x="6567027" y="323716"/>
            <a:ext cx="2043936" cy="317901"/>
          </a:xfrm>
          <a:prstGeom prst="roundRect">
            <a:avLst/>
          </a:prstGeom>
          <a:solidFill>
            <a:srgbClr val="FFFFFF"/>
          </a:solidFill>
          <a:ln w="38100" cmpd="thickThin">
            <a:solidFill>
              <a:srgbClr val="BEBEBE"/>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000" rIns="0" bIns="0" rtlCol="0" anchor="ctr"/>
          <a:lstStyle/>
          <a:p>
            <a:pPr algn="ctr" fontAlgn="ctr" hangingPunct="0"/>
            <a:r>
              <a:rPr lang="en-US" altLang="ja-JP" sz="1500" b="1" dirty="0">
                <a:solidFill>
                  <a:srgbClr val="BEBEBE"/>
                </a:solidFill>
                <a:latin typeface="Arial" pitchFamily="34" charset="0"/>
                <a:ea typeface="HGP創英角ｺﾞｼｯｸUB" pitchFamily="50" charset="-128"/>
                <a:cs typeface="Arial" pitchFamily="34" charset="0"/>
              </a:rPr>
              <a:t>IHI Co. Confidential</a:t>
            </a:r>
            <a:endParaRPr lang="ja-JP" altLang="en-US" sz="1500" b="1" dirty="0">
              <a:solidFill>
                <a:srgbClr val="BEBEBE"/>
              </a:solidFill>
              <a:latin typeface="Arial" pitchFamily="34" charset="0"/>
              <a:ea typeface="HGP創英角ｺﾞｼｯｸUB" pitchFamily="50" charset="-128"/>
              <a:cs typeface="Arial" pitchFamily="34" charset="0"/>
            </a:endParaRPr>
          </a:p>
        </p:txBody>
      </p:sp>
      <p:sp>
        <p:nvSpPr>
          <p:cNvPr id="20" name="テキスト ボックス 19"/>
          <p:cNvSpPr txBox="1"/>
          <p:nvPr/>
        </p:nvSpPr>
        <p:spPr>
          <a:xfrm>
            <a:off x="515445" y="312453"/>
            <a:ext cx="5785578" cy="304600"/>
          </a:xfrm>
          <a:prstGeom prst="rect">
            <a:avLst/>
          </a:prstGeom>
          <a:noFill/>
        </p:spPr>
        <p:txBody>
          <a:bodyPr wrap="square" lIns="0" tIns="16666" rIns="0" bIns="0" rtlCol="0">
            <a:spAutoFit/>
          </a:bodyPr>
          <a:lstStyle/>
          <a:p>
            <a:pPr fontAlgn="ctr" hangingPunct="0">
              <a:lnSpc>
                <a:spcPct val="110000"/>
              </a:lnSpc>
              <a:spcBef>
                <a:spcPct val="0"/>
              </a:spcBef>
              <a:spcAft>
                <a:spcPct val="0"/>
              </a:spcAft>
            </a:pPr>
            <a:r>
              <a:rPr lang="en-US" altLang="ja-JP" sz="1700" dirty="0">
                <a:solidFill>
                  <a:srgbClr val="000000"/>
                </a:solidFill>
                <a:latin typeface="Arial" pitchFamily="34" charset="0"/>
                <a:ea typeface="ＭＳ Ｐゴシック" pitchFamily="50" charset="-128"/>
                <a:cs typeface="Arial" pitchFamily="34" charset="0"/>
              </a:rPr>
              <a:t>IHIQST-21-XXXX</a:t>
            </a:r>
          </a:p>
        </p:txBody>
      </p:sp>
      <p:sp>
        <p:nvSpPr>
          <p:cNvPr id="21" name="テキスト ボックス 20"/>
          <p:cNvSpPr txBox="1"/>
          <p:nvPr/>
        </p:nvSpPr>
        <p:spPr>
          <a:xfrm>
            <a:off x="521310" y="3724763"/>
            <a:ext cx="907300" cy="184666"/>
          </a:xfrm>
          <a:prstGeom prst="rect">
            <a:avLst/>
          </a:prstGeom>
          <a:noFill/>
        </p:spPr>
        <p:txBody>
          <a:bodyPr wrap="none" lIns="0" tIns="0" rIns="0" bIns="0" rtlCol="0">
            <a:spAutoFit/>
          </a:bodyPr>
          <a:lstStyle/>
          <a:p>
            <a:pPr fontAlgn="ctr" hangingPunct="0">
              <a:spcBef>
                <a:spcPct val="0"/>
              </a:spcBef>
              <a:spcAft>
                <a:spcPct val="0"/>
              </a:spcAft>
            </a:pPr>
            <a:r>
              <a:rPr lang="en-US" altLang="ja-JP" sz="1200" dirty="0">
                <a:solidFill>
                  <a:srgbClr val="000000"/>
                </a:solidFill>
                <a:latin typeface="Arial" pitchFamily="34" charset="0"/>
                <a:ea typeface="ＭＳ Ｐゴシック" pitchFamily="50" charset="-128"/>
                <a:cs typeface="Arial" pitchFamily="34" charset="0"/>
              </a:rPr>
              <a:t>XX.XX.XXXX</a:t>
            </a:r>
          </a:p>
        </p:txBody>
      </p:sp>
      <p:sp>
        <p:nvSpPr>
          <p:cNvPr id="7" name="フッター プレースホルダー 2">
            <a:extLst>
              <a:ext uri="{FF2B5EF4-FFF2-40B4-BE49-F238E27FC236}">
                <a16:creationId xmlns:a16="http://schemas.microsoft.com/office/drawing/2014/main" id="{B7988093-0904-4564-AFBB-6575ABDD6E6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20391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Stg.4 Shroud Dimensions of Steps</a:t>
            </a:r>
            <a:endParaRPr kumimoji="1" lang="ja-JP" altLang="en-US" dirty="0"/>
          </a:p>
        </p:txBody>
      </p:sp>
      <p:cxnSp>
        <p:nvCxnSpPr>
          <p:cNvPr id="62" name="カギ線コネクタ 61"/>
          <p:cNvCxnSpPr>
            <a:cxnSpLocks/>
          </p:cNvCxnSpPr>
          <p:nvPr/>
        </p:nvCxnSpPr>
        <p:spPr>
          <a:xfrm rot="16200000" flipH="1">
            <a:off x="1166906" y="2133276"/>
            <a:ext cx="220033" cy="49920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cxnSpLocks/>
          </p:cNvCxnSpPr>
          <p:nvPr/>
        </p:nvCxnSpPr>
        <p:spPr>
          <a:xfrm rot="16200000" flipH="1">
            <a:off x="2673706" y="903773"/>
            <a:ext cx="324438" cy="2853808"/>
          </a:xfrm>
          <a:prstGeom prst="bentConnector3">
            <a:avLst>
              <a:gd name="adj1" fmla="val 2937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pic>
        <p:nvPicPr>
          <p:cNvPr id="24" name="Picture 2">
            <a:extLst>
              <a:ext uri="{FF2B5EF4-FFF2-40B4-BE49-F238E27FC236}">
                <a16:creationId xmlns:a16="http://schemas.microsoft.com/office/drawing/2014/main" id="{938FAB32-A741-449B-B66B-F09114AA72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直線コネクタ 24">
            <a:extLst>
              <a:ext uri="{FF2B5EF4-FFF2-40B4-BE49-F238E27FC236}">
                <a16:creationId xmlns:a16="http://schemas.microsoft.com/office/drawing/2014/main" id="{7465A819-DE08-47D8-8EE0-AADDE2C57787}"/>
              </a:ext>
            </a:extLst>
          </p:cNvPr>
          <p:cNvCxnSpPr/>
          <p:nvPr/>
        </p:nvCxnSpPr>
        <p:spPr>
          <a:xfrm>
            <a:off x="1409021" y="1175364"/>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852682-29FA-42CE-A0BD-9BCDFAD66190}"/>
              </a:ext>
            </a:extLst>
          </p:cNvPr>
          <p:cNvCxnSpPr/>
          <p:nvPr/>
        </p:nvCxnSpPr>
        <p:spPr>
          <a:xfrm>
            <a:off x="452407"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4B2135F-46F2-4E8A-A63E-684AF2854DC3}"/>
              </a:ext>
            </a:extLst>
          </p:cNvPr>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295E522-0C52-4354-A827-E7F424E91343}"/>
              </a:ext>
            </a:extLst>
          </p:cNvPr>
          <p:cNvCxnSpPr>
            <a:cxnSpLocks/>
          </p:cNvCxnSpPr>
          <p:nvPr/>
        </p:nvCxnSpPr>
        <p:spPr>
          <a:xfrm flipV="1">
            <a:off x="1587935" y="1175364"/>
            <a:ext cx="0" cy="81347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F68D1A08-47AA-4E6B-AAF2-1FB8D93A2E2C}"/>
              </a:ext>
            </a:extLst>
          </p:cNvPr>
          <p:cNvSpPr txBox="1"/>
          <p:nvPr/>
        </p:nvSpPr>
        <p:spPr>
          <a:xfrm>
            <a:off x="1384065" y="200974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endParaRPr kumimoji="1" lang="ja-JP" altLang="en-US" sz="1000" b="1" kern="1200" dirty="0">
              <a:solidFill>
                <a:srgbClr val="FF0000"/>
              </a:solidFill>
              <a:latin typeface="Arial" pitchFamily="34" charset="0"/>
              <a:ea typeface="ＭＳ Ｐゴシック" charset="-128"/>
              <a:cs typeface="+mn-cs"/>
            </a:endParaRPr>
          </a:p>
        </p:txBody>
      </p:sp>
      <p:sp>
        <p:nvSpPr>
          <p:cNvPr id="39" name="テキスト ボックス 38">
            <a:extLst>
              <a:ext uri="{FF2B5EF4-FFF2-40B4-BE49-F238E27FC236}">
                <a16:creationId xmlns:a16="http://schemas.microsoft.com/office/drawing/2014/main" id="{0206A625-CD58-44C3-AF44-971D74C9A2D1}"/>
              </a:ext>
            </a:extLst>
          </p:cNvPr>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0DA9CE49-22A7-4261-8835-ACF1F323060F}"/>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17609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48945" y="310414"/>
            <a:ext cx="7457857" cy="307777"/>
          </a:xfrm>
        </p:spPr>
        <p:txBody>
          <a:bodyPr/>
          <a:lstStyle/>
          <a:p>
            <a:r>
              <a:rPr kumimoji="1" lang="en-US" altLang="ja-JP" dirty="0"/>
              <a:t>Stg.4 Shroud Dimensions of Steps</a:t>
            </a:r>
            <a:r>
              <a:rPr kumimoji="1" lang="en-US" altLang="ja-JP" sz="1800" dirty="0"/>
              <a:t> </a:t>
            </a:r>
            <a:r>
              <a:rPr kumimoji="1" lang="en-US" altLang="ja-JP" sz="1600" dirty="0"/>
              <a:t>(Shroud Backplate Interference)</a:t>
            </a:r>
            <a:endParaRPr kumimoji="1" lang="ja-JP" altLang="en-US" dirty="0"/>
          </a:p>
        </p:txBody>
      </p: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pic>
        <p:nvPicPr>
          <p:cNvPr id="26" name="Picture 2">
            <a:extLst>
              <a:ext uri="{FF2B5EF4-FFF2-40B4-BE49-F238E27FC236}">
                <a16:creationId xmlns:a16="http://schemas.microsoft.com/office/drawing/2014/main" id="{D63D4F23-4D42-4148-B03F-57F67BA0B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カギ線コネクタ 61">
            <a:extLst>
              <a:ext uri="{FF2B5EF4-FFF2-40B4-BE49-F238E27FC236}">
                <a16:creationId xmlns:a16="http://schemas.microsoft.com/office/drawing/2014/main" id="{66EA18AE-CF17-45C9-9013-84B8B8BB4B36}"/>
              </a:ext>
            </a:extLst>
          </p:cNvPr>
          <p:cNvCxnSpPr>
            <a:stCxn id="40" idx="2"/>
          </p:cNvCxnSpPr>
          <p:nvPr/>
        </p:nvCxnSpPr>
        <p:spPr>
          <a:xfrm rot="16200000" flipH="1">
            <a:off x="1163543" y="2129913"/>
            <a:ext cx="171823" cy="554142"/>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カギ線コネクタ 1023">
            <a:extLst>
              <a:ext uri="{FF2B5EF4-FFF2-40B4-BE49-F238E27FC236}">
                <a16:creationId xmlns:a16="http://schemas.microsoft.com/office/drawing/2014/main" id="{B31B9C14-A09F-41EA-B6F3-D76FE869F082}"/>
              </a:ext>
            </a:extLst>
          </p:cNvPr>
          <p:cNvCxnSpPr>
            <a:stCxn id="41" idx="2"/>
          </p:cNvCxnSpPr>
          <p:nvPr/>
        </p:nvCxnSpPr>
        <p:spPr>
          <a:xfrm rot="16200000" flipH="1">
            <a:off x="2804514" y="1033647"/>
            <a:ext cx="236930" cy="2681567"/>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DA772F7-423C-4789-BEDD-B0E559CEF211}"/>
              </a:ext>
            </a:extLst>
          </p:cNvPr>
          <p:cNvCxnSpPr/>
          <p:nvPr/>
        </p:nvCxnSpPr>
        <p:spPr>
          <a:xfrm>
            <a:off x="1230927" y="124228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443236F-81CF-4264-81DF-49484DF17997}"/>
              </a:ext>
            </a:extLst>
          </p:cNvPr>
          <p:cNvCxnSpPr/>
          <p:nvPr/>
        </p:nvCxnSpPr>
        <p:spPr>
          <a:xfrm>
            <a:off x="452407"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45D2F6A-948C-4708-8CBE-9BEBA1788A22}"/>
              </a:ext>
            </a:extLst>
          </p:cNvPr>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192BA0D-EFCA-4A3E-BAA1-EAC71C956308}"/>
              </a:ext>
            </a:extLst>
          </p:cNvPr>
          <p:cNvCxnSpPr/>
          <p:nvPr/>
        </p:nvCxnSpPr>
        <p:spPr>
          <a:xfrm flipV="1">
            <a:off x="1587935" y="1260358"/>
            <a:ext cx="0" cy="7284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2417DC1-C005-4A11-AB19-0D9D3929ED87}"/>
              </a:ext>
            </a:extLst>
          </p:cNvPr>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sp>
        <p:nvSpPr>
          <p:cNvPr id="41" name="テキスト ボックス 40">
            <a:extLst>
              <a:ext uri="{FF2B5EF4-FFF2-40B4-BE49-F238E27FC236}">
                <a16:creationId xmlns:a16="http://schemas.microsoft.com/office/drawing/2014/main" id="{5CE417AE-01C0-488D-8509-4D2D5B8376F4}"/>
              </a:ext>
            </a:extLst>
          </p:cNvPr>
          <p:cNvSpPr txBox="1"/>
          <p:nvPr/>
        </p:nvSpPr>
        <p:spPr>
          <a:xfrm>
            <a:off x="1384065" y="200974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248</a:t>
            </a:r>
            <a:endParaRPr kumimoji="1" lang="ja-JP" altLang="en-US" sz="1000" b="1" kern="1200" dirty="0">
              <a:solidFill>
                <a:srgbClr val="FF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8192713A-EDE2-48FD-BD2C-9628008C2AF2}"/>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13518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Stg.4 Shroud </a:t>
            </a:r>
            <a:r>
              <a:rPr lang="en-US" altLang="ja-JP" dirty="0" err="1"/>
              <a:t>Fwd</a:t>
            </a:r>
            <a:r>
              <a:rPr lang="en-US" altLang="ja-JP" dirty="0"/>
              <a:t> Hook</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452407" y="1291708"/>
            <a:ext cx="13832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cxnSp>
        <p:nvCxnSpPr>
          <p:cNvPr id="9" name="直線コネクタ 8"/>
          <p:cNvCxnSpPr/>
          <p:nvPr/>
        </p:nvCxnSpPr>
        <p:spPr>
          <a:xfrm flipV="1">
            <a:off x="794684" y="939864"/>
            <a:ext cx="288032"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082716" y="943409"/>
            <a:ext cx="7529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1759076" y="939864"/>
            <a:ext cx="0" cy="35191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810636" y="1022539"/>
            <a:ext cx="761747" cy="246221"/>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2.0+/-0.13</a:t>
            </a:r>
            <a:endParaRPr kumimoji="1" lang="ja-JP" altLang="en-US" sz="1000" b="1" kern="1200" dirty="0">
              <a:solidFill>
                <a:srgbClr val="FF0000"/>
              </a:solidFill>
              <a:latin typeface="Arial" pitchFamily="34" charset="0"/>
              <a:ea typeface="ＭＳ Ｐゴシック" charset="-128"/>
              <a:cs typeface="+mn-cs"/>
            </a:endParaRPr>
          </a:p>
        </p:txBody>
      </p:sp>
      <p:sp>
        <p:nvSpPr>
          <p:cNvPr id="19" name="テキスト ボックス 18"/>
          <p:cNvSpPr txBox="1"/>
          <p:nvPr/>
        </p:nvSpPr>
        <p:spPr>
          <a:xfrm>
            <a:off x="3707904" y="1045126"/>
            <a:ext cx="5339539" cy="95410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Aft Flange ID (246)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835.3+/-0.064</a:t>
            </a: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Aft Hook Dia. OD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839.3+/-0.324 </a:t>
            </a:r>
          </a:p>
          <a:p>
            <a:pPr fontAlgn="ctr" hangingPunct="0">
              <a:spcBef>
                <a:spcPct val="0"/>
              </a:spcBef>
              <a:spcAft>
                <a:spcPct val="0"/>
              </a:spcAft>
            </a:pPr>
            <a:endParaRPr kumimoji="1" lang="en-US" altLang="ja-JP" sz="1400" kern="1200" dirty="0">
              <a:solidFill>
                <a:srgbClr val="000000"/>
              </a:solidFill>
              <a:latin typeface="Arial" pitchFamily="34" charset="0"/>
              <a:ea typeface="ＭＳ Ｐゴシック" charset="-128"/>
              <a:cs typeface="+mn-cs"/>
            </a:endParaRP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Hook Thickness = Avg. 2.03 (S/N:JHV419BJ Measurement Data)</a:t>
            </a:r>
            <a:endParaRPr kumimoji="1" lang="ja-JP" altLang="en-US" sz="1400" kern="1200" dirty="0">
              <a:solidFill>
                <a:srgbClr val="000000"/>
              </a:solidFill>
              <a:latin typeface="Arial" pitchFamily="34" charset="0"/>
              <a:ea typeface="ＭＳ Ｐゴシック" charset="-128"/>
              <a:cs typeface="+mn-cs"/>
            </a:endParaRPr>
          </a:p>
        </p:txBody>
      </p:sp>
      <p:sp>
        <p:nvSpPr>
          <p:cNvPr id="20" name="テキスト ボックス 19"/>
          <p:cNvSpPr txBox="1"/>
          <p:nvPr/>
        </p:nvSpPr>
        <p:spPr>
          <a:xfrm>
            <a:off x="419792" y="5653468"/>
            <a:ext cx="4085990"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Base = 246 with Hook Avg. Thickness at </a:t>
            </a:r>
            <a:r>
              <a:rPr lang="en-US" altLang="ja-JP" sz="1400" dirty="0" err="1">
                <a:solidFill>
                  <a:srgbClr val="000000"/>
                </a:solidFill>
                <a:latin typeface="Arial" pitchFamily="34" charset="0"/>
                <a:ea typeface="ＭＳ Ｐゴシック" charset="-128"/>
              </a:rPr>
              <a:t>fwd</a:t>
            </a:r>
            <a:r>
              <a:rPr lang="en-US" altLang="ja-JP" sz="1400" dirty="0">
                <a:solidFill>
                  <a:srgbClr val="000000"/>
                </a:solidFill>
                <a:latin typeface="Arial" pitchFamily="34" charset="0"/>
                <a:ea typeface="ＭＳ Ｐゴシック" charset="-128"/>
              </a:rPr>
              <a:t> side</a:t>
            </a:r>
            <a:endParaRPr kumimoji="1" lang="ja-JP" altLang="en-US" sz="1400" kern="1200" dirty="0">
              <a:solidFill>
                <a:srgbClr val="000000"/>
              </a:solidFill>
              <a:latin typeface="Arial" pitchFamily="34" charset="0"/>
              <a:ea typeface="ＭＳ Ｐゴシック" charset="-128"/>
              <a:cs typeface="+mn-cs"/>
            </a:endParaRPr>
          </a:p>
        </p:txBody>
      </p:sp>
      <p:sp>
        <p:nvSpPr>
          <p:cNvPr id="11" name="スライド番号プレースホルダー 10"/>
          <p:cNvSpPr>
            <a:spLocks noGrp="1"/>
          </p:cNvSpPr>
          <p:nvPr>
            <p:ph type="sldNum" sz="quarter" idx="4"/>
          </p:nvPr>
        </p:nvSpPr>
        <p:spPr/>
        <p:txBody>
          <a:bodyPr/>
          <a:lstStyle/>
          <a:p>
            <a:fld id="{714EB05D-AD7B-4F02-BDF6-82F2DF55CD8E}" type="slidenum">
              <a:rPr kumimoji="1" lang="ja-JP" altLang="en-US" smtClean="0"/>
              <a:t>12</a:t>
            </a:fld>
            <a:endParaRPr kumimoji="1" lang="ja-JP" altLang="en-US"/>
          </a:p>
        </p:txBody>
      </p:sp>
      <p:sp>
        <p:nvSpPr>
          <p:cNvPr id="18" name="テキスト ボックス 17"/>
          <p:cNvSpPr txBox="1"/>
          <p:nvPr/>
        </p:nvSpPr>
        <p:spPr>
          <a:xfrm>
            <a:off x="4722706" y="5653467"/>
            <a:ext cx="4005840"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Base = 246 with Hook Avg. Thickness at aft side</a:t>
            </a:r>
            <a:endParaRPr kumimoji="1" lang="ja-JP" altLang="en-US" sz="1400" kern="1200" dirty="0">
              <a:solidFill>
                <a:srgbClr val="000000"/>
              </a:solidFill>
              <a:latin typeface="Arial" pitchFamily="34" charset="0"/>
              <a:ea typeface="ＭＳ Ｐゴシック" charset="-128"/>
              <a:cs typeface="+mn-cs"/>
            </a:endParaRPr>
          </a:p>
        </p:txBody>
      </p:sp>
      <p:graphicFrame>
        <p:nvGraphicFramePr>
          <p:cNvPr id="8" name="Table 7"/>
          <p:cNvGraphicFramePr>
            <a:graphicFrameLocks noGrp="1"/>
          </p:cNvGraphicFramePr>
          <p:nvPr/>
        </p:nvGraphicFramePr>
        <p:xfrm>
          <a:off x="280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120800" y="4942800"/>
          <a:ext cx="1609200" cy="398956"/>
        </p:xfrm>
        <a:graphic>
          <a:graphicData uri="http://schemas.openxmlformats.org/drawingml/2006/table">
            <a:tbl>
              <a:tblPr/>
              <a:tblGrid>
                <a:gridCol w="1609200">
                  <a:extLst>
                    <a:ext uri="{9D8B030D-6E8A-4147-A177-3AD203B41FA5}">
                      <a16:colId xmlns:a16="http://schemas.microsoft.com/office/drawing/2014/main" val="20000"/>
                    </a:ext>
                  </a:extLst>
                </a:gridCol>
              </a:tblGrid>
              <a:tr h="221791">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70609">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2" name="TextBox 21"/>
          <p:cNvSpPr txBox="1"/>
          <p:nvPr/>
        </p:nvSpPr>
        <p:spPr>
          <a:xfrm>
            <a:off x="2989279" y="6092094"/>
            <a:ext cx="2733441" cy="307777"/>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sz="1400" kern="1200" dirty="0">
                <a:solidFill>
                  <a:srgbClr val="000000"/>
                </a:solidFill>
                <a:latin typeface="Arial" pitchFamily="34" charset="0"/>
                <a:ea typeface="ＭＳ Ｐゴシック" charset="-128"/>
                <a:cs typeface="+mn-cs"/>
              </a:rPr>
              <a:t>Dimensions are within </a:t>
            </a:r>
            <a:r>
              <a:rPr kumimoji="1" lang="en-US" sz="1400" kern="1200" dirty="0" err="1">
                <a:solidFill>
                  <a:srgbClr val="000000"/>
                </a:solidFill>
                <a:latin typeface="Arial" pitchFamily="34" charset="0"/>
                <a:ea typeface="ＭＳ Ｐゴシック" charset="-128"/>
                <a:cs typeface="+mn-cs"/>
              </a:rPr>
              <a:t>dwg</a:t>
            </a:r>
            <a:r>
              <a:rPr kumimoji="1" lang="en-US" sz="1400" kern="1200" dirty="0">
                <a:solidFill>
                  <a:srgbClr val="000000"/>
                </a:solidFill>
                <a:latin typeface="Arial" pitchFamily="34" charset="0"/>
                <a:ea typeface="ＭＳ Ｐゴシック" charset="-128"/>
                <a:cs typeface="+mn-cs"/>
              </a:rPr>
              <a:t>. limit</a:t>
            </a:r>
          </a:p>
        </p:txBody>
      </p:sp>
      <p:sp>
        <p:nvSpPr>
          <p:cNvPr id="2" name="Rectangle 1">
            <a:extLst>
              <a:ext uri="{FF2B5EF4-FFF2-40B4-BE49-F238E27FC236}">
                <a16:creationId xmlns:a16="http://schemas.microsoft.com/office/drawing/2014/main" id="{4CDA1486-446F-40E2-80FA-D9DDBC825511}"/>
              </a:ext>
            </a:extLst>
          </p:cNvPr>
          <p:cNvSpPr/>
          <p:nvPr/>
        </p:nvSpPr>
        <p:spPr>
          <a:xfrm>
            <a:off x="337247" y="2628000"/>
            <a:ext cx="4057200" cy="2851196"/>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4" name="Rectangle 23">
            <a:extLst>
              <a:ext uri="{FF2B5EF4-FFF2-40B4-BE49-F238E27FC236}">
                <a16:creationId xmlns:a16="http://schemas.microsoft.com/office/drawing/2014/main" id="{F4D9DCB8-AF20-4989-BD0F-C601F9099BC8}"/>
              </a:ext>
            </a:extLst>
          </p:cNvPr>
          <p:cNvSpPr/>
          <p:nvPr/>
        </p:nvSpPr>
        <p:spPr>
          <a:xfrm>
            <a:off x="4638553" y="2627485"/>
            <a:ext cx="4057200" cy="2851196"/>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1" name="フッター プレースホルダー 2">
            <a:extLst>
              <a:ext uri="{FF2B5EF4-FFF2-40B4-BE49-F238E27FC236}">
                <a16:creationId xmlns:a16="http://schemas.microsoft.com/office/drawing/2014/main" id="{292CF839-0BCA-4799-8AA3-BDCB8A36EB9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05665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B014F14-DC94-4E89-9338-4D9A3418149B}"/>
              </a:ext>
            </a:extLst>
          </p:cNvPr>
          <p:cNvSpPr/>
          <p:nvPr/>
        </p:nvSpPr>
        <p:spPr>
          <a:xfrm>
            <a:off x="4706723" y="2630354"/>
            <a:ext cx="4195048" cy="28512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 name="Rectangle 1">
            <a:extLst>
              <a:ext uri="{FF2B5EF4-FFF2-40B4-BE49-F238E27FC236}">
                <a16:creationId xmlns:a16="http://schemas.microsoft.com/office/drawing/2014/main" id="{972B18BA-9CF9-428E-AAE9-BFFF257B7B64}"/>
              </a:ext>
            </a:extLst>
          </p:cNvPr>
          <p:cNvSpPr/>
          <p:nvPr/>
        </p:nvSpPr>
        <p:spPr>
          <a:xfrm>
            <a:off x="323528" y="2627485"/>
            <a:ext cx="4195048" cy="28512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Stg.4 Shroud Aft Hook</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a:xfrm>
            <a:off x="1230927" y="1211638"/>
            <a:ext cx="60476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587935" y="1260358"/>
            <a:ext cx="0" cy="1094400"/>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213629" y="165798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endParaRPr kumimoji="1" lang="ja-JP" altLang="en-US" sz="1000" b="1" kern="1200" dirty="0">
              <a:solidFill>
                <a:srgbClr val="FF0000"/>
              </a:solidFill>
              <a:latin typeface="Arial" pitchFamily="34" charset="0"/>
              <a:ea typeface="ＭＳ Ｐゴシック" charset="-128"/>
              <a:cs typeface="+mn-cs"/>
            </a:endParaRPr>
          </a:p>
        </p:txBody>
      </p:sp>
      <p:cxnSp>
        <p:nvCxnSpPr>
          <p:cNvPr id="13" name="直線コネクタ 12"/>
          <p:cNvCxnSpPr/>
          <p:nvPr/>
        </p:nvCxnSpPr>
        <p:spPr>
          <a:xfrm>
            <a:off x="1388435" y="1170716"/>
            <a:ext cx="1023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2206898" y="1157939"/>
            <a:ext cx="0" cy="7284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619672" y="2108537"/>
            <a:ext cx="2151551"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r>
              <a:rPr lang="ja-JP" altLang="en-US" sz="1000" b="1" dirty="0">
                <a:solidFill>
                  <a:srgbClr val="FF0000"/>
                </a:solidFill>
                <a:latin typeface="Arial" pitchFamily="34" charset="0"/>
                <a:ea typeface="ＭＳ Ｐゴシック" charset="-128"/>
              </a:rPr>
              <a:t> </a:t>
            </a:r>
            <a:r>
              <a:rPr lang="en-US" altLang="ja-JP" sz="1000" b="1" dirty="0">
                <a:solidFill>
                  <a:srgbClr val="FF0000"/>
                </a:solidFill>
                <a:latin typeface="Arial" pitchFamily="34" charset="0"/>
                <a:ea typeface="ＭＳ Ｐゴシック" charset="-128"/>
              </a:rPr>
              <a:t>– Tool Max/Min Dimensions</a:t>
            </a:r>
            <a:endParaRPr kumimoji="1" lang="ja-JP" altLang="en-US" sz="1000" b="1" kern="1200" dirty="0">
              <a:solidFill>
                <a:srgbClr val="FF0000"/>
              </a:solidFill>
              <a:latin typeface="Arial" pitchFamily="34" charset="0"/>
              <a:ea typeface="ＭＳ Ｐゴシック" charset="-128"/>
              <a:cs typeface="+mn-cs"/>
            </a:endParaRPr>
          </a:p>
        </p:txBody>
      </p:sp>
      <p:cxnSp>
        <p:nvCxnSpPr>
          <p:cNvPr id="21" name="直線矢印コネクタ 20"/>
          <p:cNvCxnSpPr/>
          <p:nvPr/>
        </p:nvCxnSpPr>
        <p:spPr>
          <a:xfrm flipV="1">
            <a:off x="1763688" y="1211638"/>
            <a:ext cx="0" cy="4463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774350" y="843702"/>
            <a:ext cx="0" cy="31130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810636" y="747636"/>
            <a:ext cx="761747" cy="246221"/>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1.5+/-0.05</a:t>
            </a:r>
            <a:endParaRPr kumimoji="1" lang="ja-JP" altLang="en-US" sz="1000" b="1" kern="1200" dirty="0">
              <a:solidFill>
                <a:srgbClr val="FF0000"/>
              </a:solidFill>
              <a:latin typeface="Arial" pitchFamily="34" charset="0"/>
              <a:ea typeface="ＭＳ Ｐゴシック" charset="-128"/>
              <a:cs typeface="+mn-cs"/>
            </a:endParaRPr>
          </a:p>
        </p:txBody>
      </p:sp>
      <p:sp>
        <p:nvSpPr>
          <p:cNvPr id="27" name="テキスト ボックス 26"/>
          <p:cNvSpPr txBox="1"/>
          <p:nvPr/>
        </p:nvSpPr>
        <p:spPr>
          <a:xfrm>
            <a:off x="3707904" y="1045126"/>
            <a:ext cx="4843955" cy="95410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Aft Flange ID (201)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844.936+/-0.051</a:t>
            </a: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Aft Hook Dia. OD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841.936+/-0.151 </a:t>
            </a:r>
          </a:p>
          <a:p>
            <a:pPr fontAlgn="ctr" hangingPunct="0">
              <a:spcBef>
                <a:spcPct val="0"/>
              </a:spcBef>
              <a:spcAft>
                <a:spcPct val="0"/>
              </a:spcAft>
            </a:pPr>
            <a:endParaRPr kumimoji="1" lang="en-US" altLang="ja-JP" sz="1400" kern="1200" dirty="0">
              <a:solidFill>
                <a:srgbClr val="000000"/>
              </a:solidFill>
              <a:latin typeface="Arial" pitchFamily="34" charset="0"/>
              <a:ea typeface="ＭＳ Ｐゴシック" charset="-128"/>
              <a:cs typeface="+mn-cs"/>
            </a:endParaRP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Tool dimension 1.5+/-0.03 is assumed after slot machining.</a:t>
            </a:r>
            <a:endParaRPr kumimoji="1" lang="ja-JP" altLang="en-US" sz="1400" kern="1200" dirty="0">
              <a:solidFill>
                <a:srgbClr val="000000"/>
              </a:solidFill>
              <a:latin typeface="Arial" pitchFamily="34" charset="0"/>
              <a:ea typeface="ＭＳ Ｐゴシック" charset="-128"/>
              <a:cs typeface="+mn-cs"/>
            </a:endParaRPr>
          </a:p>
        </p:txBody>
      </p:sp>
      <p:sp>
        <p:nvSpPr>
          <p:cNvPr id="14" name="テキスト ボックス 13"/>
          <p:cNvSpPr txBox="1"/>
          <p:nvPr/>
        </p:nvSpPr>
        <p:spPr>
          <a:xfrm>
            <a:off x="1094414" y="5589240"/>
            <a:ext cx="230813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Tool Max Dimension 1.53</a:t>
            </a:r>
            <a:endParaRPr kumimoji="1" lang="ja-JP" altLang="en-US" sz="1400" b="1" u="sng" kern="1200" dirty="0">
              <a:solidFill>
                <a:srgbClr val="000000"/>
              </a:solidFill>
              <a:latin typeface="Arial" pitchFamily="34" charset="0"/>
              <a:ea typeface="ＭＳ Ｐゴシック" charset="-128"/>
              <a:cs typeface="+mn-cs"/>
            </a:endParaRPr>
          </a:p>
        </p:txBody>
      </p:sp>
      <p:sp>
        <p:nvSpPr>
          <p:cNvPr id="24" name="テキスト ボックス 23"/>
          <p:cNvSpPr txBox="1"/>
          <p:nvPr/>
        </p:nvSpPr>
        <p:spPr>
          <a:xfrm>
            <a:off x="5508104" y="5601539"/>
            <a:ext cx="226805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Tool Min Dimension 1.47</a:t>
            </a:r>
            <a:endParaRPr kumimoji="1" lang="ja-JP" altLang="en-US" sz="1400" b="1" u="sng" kern="1200" dirty="0">
              <a:solidFill>
                <a:srgbClr val="000000"/>
              </a:solidFill>
              <a:latin typeface="Arial" pitchFamily="34" charset="0"/>
              <a:ea typeface="ＭＳ Ｐゴシック" charset="-128"/>
              <a:cs typeface="+mn-cs"/>
            </a:endParaRPr>
          </a:p>
        </p:txBody>
      </p:sp>
      <p:sp>
        <p:nvSpPr>
          <p:cNvPr id="6" name="スライド番号プレースホルダー 5"/>
          <p:cNvSpPr>
            <a:spLocks noGrp="1"/>
          </p:cNvSpPr>
          <p:nvPr>
            <p:ph type="sldNum" sz="quarter" idx="4"/>
          </p:nvPr>
        </p:nvSpPr>
        <p:spPr/>
        <p:txBody>
          <a:bodyPr/>
          <a:lstStyle/>
          <a:p>
            <a:fld id="{714EB05D-AD7B-4F02-BDF6-82F2DF55CD8E}" type="slidenum">
              <a:rPr kumimoji="1" lang="ja-JP" altLang="en-US" smtClean="0"/>
              <a:t>13</a:t>
            </a:fld>
            <a:endParaRPr kumimoji="1" lang="ja-JP" altLang="en-US"/>
          </a:p>
        </p:txBody>
      </p:sp>
      <p:graphicFrame>
        <p:nvGraphicFramePr>
          <p:cNvPr id="5" name="Table 4"/>
          <p:cNvGraphicFramePr>
            <a:graphicFrameLocks noGrp="1"/>
          </p:cNvGraphicFramePr>
          <p:nvPr/>
        </p:nvGraphicFramePr>
        <p:xfrm>
          <a:off x="280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712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2" name="フッター プレースホルダー 2">
            <a:extLst>
              <a:ext uri="{FF2B5EF4-FFF2-40B4-BE49-F238E27FC236}">
                <a16:creationId xmlns:a16="http://schemas.microsoft.com/office/drawing/2014/main" id="{1B0CA3F8-3E28-4409-861D-C8A64916840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78586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2A74A4-2B19-40FE-88EF-D1A2F62B8FAE}"/>
              </a:ext>
            </a:extLst>
          </p:cNvPr>
          <p:cNvSpPr/>
          <p:nvPr/>
        </p:nvSpPr>
        <p:spPr>
          <a:xfrm>
            <a:off x="179512" y="1640163"/>
            <a:ext cx="4374000" cy="37008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12" name="Rectangle 11">
            <a:extLst>
              <a:ext uri="{FF2B5EF4-FFF2-40B4-BE49-F238E27FC236}">
                <a16:creationId xmlns:a16="http://schemas.microsoft.com/office/drawing/2014/main" id="{8B9C7A4E-944B-4AAA-B688-C0DECFC85D78}"/>
              </a:ext>
            </a:extLst>
          </p:cNvPr>
          <p:cNvSpPr/>
          <p:nvPr/>
        </p:nvSpPr>
        <p:spPr>
          <a:xfrm>
            <a:off x="4671895" y="1628800"/>
            <a:ext cx="4374000" cy="37008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Stg.4 Shroud Hook</a:t>
            </a:r>
            <a:r>
              <a:rPr lang="ja-JP" altLang="en-US" dirty="0"/>
              <a:t> </a:t>
            </a:r>
            <a:r>
              <a:rPr lang="en-US" altLang="ja-JP" dirty="0"/>
              <a:t>Step Evaluation</a:t>
            </a:r>
            <a:endParaRPr kumimoji="1" lang="ja-JP" altLang="en-US" dirty="0"/>
          </a:p>
        </p:txBody>
      </p:sp>
      <p:sp>
        <p:nvSpPr>
          <p:cNvPr id="4" name="テキスト ボックス 3"/>
          <p:cNvSpPr txBox="1"/>
          <p:nvPr/>
        </p:nvSpPr>
        <p:spPr>
          <a:xfrm>
            <a:off x="680172" y="5517231"/>
            <a:ext cx="3415615" cy="307777"/>
          </a:xfrm>
          <a:prstGeom prst="rect">
            <a:avLst/>
          </a:prstGeom>
          <a:noFill/>
        </p:spPr>
        <p:txBody>
          <a:bodyPr wrap="none" rtlCol="0">
            <a:spAutoFit/>
          </a:bodyPr>
          <a:lstStyle/>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 Tool Max</a:t>
            </a:r>
            <a:r>
              <a:rPr lang="en-US" altLang="ja-JP" sz="1400" dirty="0">
                <a:solidFill>
                  <a:srgbClr val="000000"/>
                </a:solidFill>
                <a:latin typeface="Arial" pitchFamily="34" charset="0"/>
                <a:ea typeface="ＭＳ Ｐゴシック" charset="-128"/>
              </a:rPr>
              <a:t>) - (Loc. 246 + avg.2.03) </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p:cNvSpPr txBox="1"/>
          <p:nvPr/>
        </p:nvSpPr>
        <p:spPr>
          <a:xfrm>
            <a:off x="4989934" y="5517230"/>
            <a:ext cx="3316229" cy="307777"/>
          </a:xfrm>
          <a:prstGeom prst="rect">
            <a:avLst/>
          </a:prstGeom>
          <a:noFill/>
        </p:spPr>
        <p:txBody>
          <a:bodyPr wrap="none" rtlCol="0">
            <a:spAutoFit/>
          </a:bodyPr>
          <a:lstStyle/>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 Tool Min</a:t>
            </a:r>
            <a:r>
              <a:rPr lang="en-US" altLang="ja-JP" sz="1400" dirty="0">
                <a:solidFill>
                  <a:srgbClr val="000000"/>
                </a:solidFill>
                <a:latin typeface="Arial" pitchFamily="34" charset="0"/>
                <a:ea typeface="ＭＳ Ｐゴシック" charset="-128"/>
              </a:rPr>
              <a:t>) - (Loc. 246 + avg.2.03)</a:t>
            </a:r>
            <a:endParaRPr kumimoji="1" lang="ja-JP" altLang="en-US" sz="1400" kern="1200" dirty="0">
              <a:solidFill>
                <a:srgbClr val="000000"/>
              </a:solidFill>
              <a:latin typeface="Arial" pitchFamily="34" charset="0"/>
              <a:ea typeface="ＭＳ Ｐゴシック" charset="-128"/>
              <a:cs typeface="+mn-cs"/>
            </a:endParaRPr>
          </a:p>
        </p:txBody>
      </p:sp>
      <p:sp>
        <p:nvSpPr>
          <p:cNvPr id="5" name="スライド番号プレースホルダー 4"/>
          <p:cNvSpPr>
            <a:spLocks noGrp="1"/>
          </p:cNvSpPr>
          <p:nvPr>
            <p:ph type="sldNum" sz="quarter" idx="4"/>
          </p:nvPr>
        </p:nvSpPr>
        <p:spPr/>
        <p:txBody>
          <a:bodyPr/>
          <a:lstStyle/>
          <a:p>
            <a:fld id="{714EB05D-AD7B-4F02-BDF6-82F2DF55CD8E}" type="slidenum">
              <a:rPr kumimoji="1" lang="ja-JP" altLang="en-US" smtClean="0"/>
              <a:t>14</a:t>
            </a:fld>
            <a:endParaRPr kumimoji="1" lang="ja-JP" altLang="en-US"/>
          </a:p>
        </p:txBody>
      </p:sp>
      <p:sp>
        <p:nvSpPr>
          <p:cNvPr id="6" name="テキスト ボックス 5"/>
          <p:cNvSpPr txBox="1"/>
          <p:nvPr/>
        </p:nvSpPr>
        <p:spPr>
          <a:xfrm>
            <a:off x="467544" y="1124744"/>
            <a:ext cx="7108036" cy="307777"/>
          </a:xfrm>
          <a:prstGeom prst="rect">
            <a:avLst/>
          </a:prstGeom>
          <a:noFill/>
        </p:spPr>
        <p:txBody>
          <a:bodyPr wrap="none" rtlCol="0">
            <a:spAutoFit/>
          </a:bodyPr>
          <a:lstStyle/>
          <a:p>
            <a:pPr fontAlgn="ctr" hangingPunct="0">
              <a:spcBef>
                <a:spcPct val="0"/>
              </a:spcBef>
              <a:spcAft>
                <a:spcPct val="0"/>
              </a:spcAft>
            </a:pPr>
            <a:r>
              <a:rPr lang="en-US" altLang="ja-JP" sz="1400" dirty="0">
                <a:solidFill>
                  <a:srgbClr val="000000"/>
                </a:solidFill>
                <a:latin typeface="Arial" pitchFamily="34" charset="0"/>
                <a:ea typeface="ＭＳ Ｐゴシック" charset="-128"/>
              </a:rPr>
              <a:t>Radius </a:t>
            </a:r>
            <a:r>
              <a:rPr lang="en-US" altLang="ja-JP" sz="1400" dirty="0" err="1">
                <a:solidFill>
                  <a:srgbClr val="000000"/>
                </a:solidFill>
                <a:latin typeface="Arial" pitchFamily="34" charset="0"/>
                <a:ea typeface="ＭＳ Ｐゴシック" charset="-128"/>
              </a:rPr>
              <a:t>Fwd</a:t>
            </a:r>
            <a:r>
              <a:rPr lang="en-US" altLang="ja-JP" sz="1400" dirty="0">
                <a:solidFill>
                  <a:srgbClr val="000000"/>
                </a:solidFill>
                <a:latin typeface="Arial" pitchFamily="34" charset="0"/>
                <a:ea typeface="ＭＳ Ｐゴシック" charset="-128"/>
              </a:rPr>
              <a:t>/Aft Step = |½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839.3+/-0.324 ) – ½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841.936+/-0.151 )| =1.318+/- 0.2375</a:t>
            </a:r>
            <a:endParaRPr kumimoji="1" lang="ja-JP" altLang="en-US" sz="1400" kern="1200" dirty="0">
              <a:solidFill>
                <a:srgbClr val="000000"/>
              </a:solidFill>
              <a:latin typeface="Arial" pitchFamily="34" charset="0"/>
              <a:ea typeface="ＭＳ Ｐゴシック" charset="-128"/>
              <a:cs typeface="+mn-cs"/>
            </a:endParaRPr>
          </a:p>
        </p:txBody>
      </p:sp>
      <p:sp>
        <p:nvSpPr>
          <p:cNvPr id="11" name="フッター プレースホルダー 2">
            <a:extLst>
              <a:ext uri="{FF2B5EF4-FFF2-40B4-BE49-F238E27FC236}">
                <a16:creationId xmlns:a16="http://schemas.microsoft.com/office/drawing/2014/main" id="{15CA5FD1-3D70-4973-B107-560F3879E21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90681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Stg.2 Nozzle Dimensions of Steps</a:t>
            </a:r>
            <a:endParaRPr kumimoji="1" lang="ja-JP"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14" t="60426" r="58863"/>
          <a:stretch/>
        </p:blipFill>
        <p:spPr bwMode="auto">
          <a:xfrm>
            <a:off x="323528" y="692696"/>
            <a:ext cx="1413520" cy="172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a:off x="512912" y="1322696"/>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160984" y="971664"/>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674048" y="980362"/>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90968" y="1322696"/>
            <a:ext cx="0" cy="774871"/>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9354" y="217466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237</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a:off x="1538917" y="196145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239</a:t>
            </a:r>
            <a:endParaRPr kumimoji="1" lang="ja-JP" altLang="en-US" sz="1000" b="1" kern="1200" dirty="0">
              <a:solidFill>
                <a:srgbClr val="00B0F0"/>
              </a:solidFill>
              <a:latin typeface="Arial" pitchFamily="34" charset="0"/>
              <a:ea typeface="ＭＳ Ｐゴシック" charset="-128"/>
              <a:cs typeface="+mn-cs"/>
            </a:endParaRPr>
          </a:p>
        </p:txBody>
      </p:sp>
      <p:sp>
        <p:nvSpPr>
          <p:cNvPr id="12" name="テキスト ボックス 11"/>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3" name="テキスト ボックス 12"/>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14" name="テキスト ボックス 13"/>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cxnSp>
        <p:nvCxnSpPr>
          <p:cNvPr id="24" name="カギ線コネクタ 23"/>
          <p:cNvCxnSpPr>
            <a:stCxn id="10" idx="2"/>
          </p:cNvCxnSpPr>
          <p:nvPr/>
        </p:nvCxnSpPr>
        <p:spPr>
          <a:xfrm rot="16200000" flipH="1">
            <a:off x="1215448" y="2122924"/>
            <a:ext cx="72008" cy="667935"/>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1" idx="2"/>
          </p:cNvCxnSpPr>
          <p:nvPr/>
        </p:nvCxnSpPr>
        <p:spPr>
          <a:xfrm rot="16200000" flipH="1">
            <a:off x="2886879" y="1057840"/>
            <a:ext cx="285225" cy="2584886"/>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kumimoji="1" lang="ja-JP" altLang="en-US" sz="1400" kern="1200" dirty="0">
              <a:solidFill>
                <a:srgbClr val="000000"/>
              </a:solidFill>
              <a:latin typeface="Arial" pitchFamily="34" charset="0"/>
              <a:ea typeface="ＭＳ Ｐゴシック" charset="-128"/>
              <a:cs typeface="+mn-cs"/>
            </a:endParaRPr>
          </a:p>
        </p:txBody>
      </p:sp>
      <p:sp>
        <p:nvSpPr>
          <p:cNvPr id="42" name="テキスト ボックス 41"/>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6" name="正方形/長方形 35"/>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37" name="正方形/長方形 36"/>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0" name="フッター プレースホルダー 2">
            <a:extLst>
              <a:ext uri="{FF2B5EF4-FFF2-40B4-BE49-F238E27FC236}">
                <a16:creationId xmlns:a16="http://schemas.microsoft.com/office/drawing/2014/main" id="{FE8B604A-16D0-425E-9EAA-29E5FA81FCD5}"/>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415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Stg.3 Nozzle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73" t="43448" r="39152" b="20322"/>
          <a:stretch/>
        </p:blipFill>
        <p:spPr bwMode="auto">
          <a:xfrm>
            <a:off x="467544" y="771540"/>
            <a:ext cx="1644764" cy="157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820668" y="131256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442285" y="106951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049308" y="105999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182811" y="1312560"/>
            <a:ext cx="0" cy="728522"/>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087212" y="2040638"/>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241</a:t>
            </a:r>
            <a:endParaRPr kumimoji="1" lang="ja-JP" altLang="en-US" sz="1000" b="1" kern="1200" dirty="0">
              <a:solidFill>
                <a:srgbClr val="00B0F0"/>
              </a:solidFill>
              <a:latin typeface="Arial" pitchFamily="34" charset="0"/>
              <a:ea typeface="ＭＳ Ｐゴシック" charset="-128"/>
              <a:cs typeface="+mn-cs"/>
            </a:endParaRPr>
          </a:p>
        </p:txBody>
      </p:sp>
      <p:sp>
        <p:nvSpPr>
          <p:cNvPr id="10" name="テキスト ボックス 9"/>
          <p:cNvSpPr txBox="1"/>
          <p:nvPr/>
        </p:nvSpPr>
        <p:spPr>
          <a:xfrm>
            <a:off x="1914177" y="1917971"/>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243</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2" name="テキスト ボックス 11"/>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3" name="カギ線コネクタ 22"/>
          <p:cNvCxnSpPr>
            <a:stCxn id="9" idx="2"/>
          </p:cNvCxnSpPr>
          <p:nvPr/>
        </p:nvCxnSpPr>
        <p:spPr>
          <a:xfrm rot="16200000" flipH="1">
            <a:off x="1332468" y="2239733"/>
            <a:ext cx="206037" cy="300287"/>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endCxn id="10" idx="2"/>
          </p:cNvCxnSpPr>
          <p:nvPr/>
        </p:nvCxnSpPr>
        <p:spPr>
          <a:xfrm rot="16200000" flipV="1">
            <a:off x="3052769" y="1223731"/>
            <a:ext cx="328704" cy="2209626"/>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8" name="正方形/長方形 37"/>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テキスト ボックス 20"/>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2" name="正方形/長方形 21"/>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0" name="フッター プレースホルダー 2">
            <a:extLst>
              <a:ext uri="{FF2B5EF4-FFF2-40B4-BE49-F238E27FC236}">
                <a16:creationId xmlns:a16="http://schemas.microsoft.com/office/drawing/2014/main" id="{165C52EF-293C-4ED8-B62D-F61443F91E48}"/>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98323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Stg.4 Nozzle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769" t="32597" r="15014" b="32437"/>
          <a:stretch/>
        </p:blipFill>
        <p:spPr bwMode="auto">
          <a:xfrm>
            <a:off x="395536" y="764704"/>
            <a:ext cx="1950720" cy="1522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673772" y="1256092"/>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398300" y="1260276"/>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911364" y="1256092"/>
            <a:ext cx="0" cy="83869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957300" y="1266409"/>
            <a:ext cx="0" cy="83115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7956" y="211406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245</a:t>
            </a:r>
            <a:endParaRPr kumimoji="1" lang="ja-JP" altLang="en-US" sz="1000" b="1" kern="1200" dirty="0">
              <a:solidFill>
                <a:srgbClr val="00B0F0"/>
              </a:solidFill>
              <a:latin typeface="Arial" pitchFamily="34" charset="0"/>
              <a:ea typeface="ＭＳ Ｐゴシック" charset="-128"/>
              <a:cs typeface="+mn-cs"/>
            </a:endParaRPr>
          </a:p>
        </p:txBody>
      </p:sp>
      <p:sp>
        <p:nvSpPr>
          <p:cNvPr id="10" name="テキスト ボックス 9"/>
          <p:cNvSpPr txBox="1"/>
          <p:nvPr/>
        </p:nvSpPr>
        <p:spPr>
          <a:xfrm>
            <a:off x="1776233" y="2071753"/>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247</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2" name="テキスト ボックス 11"/>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4" name="カギ線コネクタ 23"/>
          <p:cNvCxnSpPr>
            <a:endCxn id="9" idx="2"/>
          </p:cNvCxnSpPr>
          <p:nvPr/>
        </p:nvCxnSpPr>
        <p:spPr>
          <a:xfrm rot="16200000" flipV="1">
            <a:off x="1215003" y="2181374"/>
            <a:ext cx="132606" cy="490438"/>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endCxn id="10" idx="2"/>
          </p:cNvCxnSpPr>
          <p:nvPr/>
        </p:nvCxnSpPr>
        <p:spPr>
          <a:xfrm rot="16200000" flipV="1">
            <a:off x="3031136" y="1261202"/>
            <a:ext cx="174922" cy="2288465"/>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9" name="テキスト ボックス 28"/>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1" name="正方形/長方形 40"/>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3" name="正方形/長方形 22"/>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1" name="フッター プレースホルダー 2">
            <a:extLst>
              <a:ext uri="{FF2B5EF4-FFF2-40B4-BE49-F238E27FC236}">
                <a16:creationId xmlns:a16="http://schemas.microsoft.com/office/drawing/2014/main" id="{539CDE1A-94EC-4612-A514-3283AE4212E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67787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5B916-75E5-4549-882F-D1F6B601BC20}"/>
              </a:ext>
            </a:extLst>
          </p:cNvPr>
          <p:cNvSpPr>
            <a:spLocks noGrp="1"/>
          </p:cNvSpPr>
          <p:nvPr>
            <p:ph type="ctrTitle"/>
          </p:nvPr>
        </p:nvSpPr>
        <p:spPr>
          <a:xfrm>
            <a:off x="516589" y="2518756"/>
            <a:ext cx="8111965" cy="904863"/>
          </a:xfrm>
        </p:spPr>
        <p:txBody>
          <a:bodyPr/>
          <a:lstStyle/>
          <a:p>
            <a:r>
              <a:rPr lang="en-US" altLang="ja-JP" dirty="0"/>
              <a:t>(2) Stg.1 LPT Shroud Fit Check </a:t>
            </a:r>
            <a:br>
              <a:rPr lang="en-US" altLang="ja-JP" dirty="0"/>
            </a:br>
            <a:r>
              <a:rPr lang="en-US" altLang="ja-JP" dirty="0"/>
              <a:t>Case Hook Thickness/Groove Depth</a:t>
            </a:r>
            <a:endParaRPr kumimoji="1" lang="ja-JP" altLang="en-US" dirty="0"/>
          </a:p>
        </p:txBody>
      </p:sp>
      <p:sp>
        <p:nvSpPr>
          <p:cNvPr id="4" name="スライド番号プレースホルダー 3">
            <a:extLst>
              <a:ext uri="{FF2B5EF4-FFF2-40B4-BE49-F238E27FC236}">
                <a16:creationId xmlns:a16="http://schemas.microsoft.com/office/drawing/2014/main" id="{9EF3452C-2C98-4C9C-BE76-18514B13C299}"/>
              </a:ext>
            </a:extLst>
          </p:cNvPr>
          <p:cNvSpPr>
            <a:spLocks noGrp="1"/>
          </p:cNvSpPr>
          <p:nvPr>
            <p:ph type="sldNum" sz="quarter" idx="4"/>
          </p:nvPr>
        </p:nvSpPr>
        <p:spPr/>
        <p:txBody>
          <a:bodyPr/>
          <a:lstStyle/>
          <a:p>
            <a:fld id="{714EB05D-AD7B-4F02-BDF6-82F2DF55CD8E}" type="slidenum">
              <a:rPr kumimoji="1" lang="ja-JP" altLang="en-US" smtClean="0"/>
              <a:t>18</a:t>
            </a:fld>
            <a:endParaRPr kumimoji="1" lang="ja-JP" altLang="en-US"/>
          </a:p>
        </p:txBody>
      </p:sp>
      <p:sp>
        <p:nvSpPr>
          <p:cNvPr id="5" name="Down Arrow 4">
            <a:hlinkClick r:id="rId2" action="ppaction://hlinksldjump"/>
          </p:cNvPr>
          <p:cNvSpPr/>
          <p:nvPr/>
        </p:nvSpPr>
        <p:spPr>
          <a:xfrm rot="5400000">
            <a:off x="7416316" y="272359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EB4DFEE8-1C79-420B-ABC7-3CF5311FBFD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18098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F5F11A5-9DD8-4DD1-A872-6429BFBE08FA}"/>
              </a:ext>
            </a:extLst>
          </p:cNvPr>
          <p:cNvSpPr>
            <a:spLocks noGrp="1"/>
          </p:cNvSpPr>
          <p:nvPr>
            <p:ph type="title"/>
          </p:nvPr>
        </p:nvSpPr>
        <p:spPr/>
        <p:txBody>
          <a:bodyPr/>
          <a:lstStyle/>
          <a:p>
            <a:r>
              <a:rPr lang="en-US" altLang="ja-JP" dirty="0"/>
              <a:t>LPT case Hook Thickness Check/Stg.1 Shroud Fit Check </a:t>
            </a:r>
            <a:endParaRPr kumimoji="1" lang="ja-JP" altLang="en-US" dirty="0"/>
          </a:p>
        </p:txBody>
      </p:sp>
      <p:sp>
        <p:nvSpPr>
          <p:cNvPr id="4" name="スライド番号プレースホルダー 3">
            <a:extLst>
              <a:ext uri="{FF2B5EF4-FFF2-40B4-BE49-F238E27FC236}">
                <a16:creationId xmlns:a16="http://schemas.microsoft.com/office/drawing/2014/main" id="{544A418D-71F4-4BD5-9FBD-B27B4FFFD1F7}"/>
              </a:ext>
            </a:extLst>
          </p:cNvPr>
          <p:cNvSpPr>
            <a:spLocks noGrp="1"/>
          </p:cNvSpPr>
          <p:nvPr>
            <p:ph type="sldNum" sz="quarter" idx="4"/>
          </p:nvPr>
        </p:nvSpPr>
        <p:spPr/>
        <p:txBody>
          <a:bodyPr/>
          <a:lstStyle/>
          <a:p>
            <a:fld id="{714EB05D-AD7B-4F02-BDF6-82F2DF55CD8E}"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1CDCFEEF-3D6A-4FFD-BF55-0CAD8A359A9C}"/>
              </a:ext>
            </a:extLst>
          </p:cNvPr>
          <p:cNvPicPr>
            <a:picLocks noChangeAspect="1"/>
          </p:cNvPicPr>
          <p:nvPr/>
        </p:nvPicPr>
        <p:blipFill>
          <a:blip r:embed="rId2"/>
          <a:stretch>
            <a:fillRect/>
          </a:stretch>
        </p:blipFill>
        <p:spPr>
          <a:xfrm>
            <a:off x="5765513" y="2230855"/>
            <a:ext cx="2592288" cy="2998345"/>
          </a:xfrm>
          <a:prstGeom prst="rect">
            <a:avLst/>
          </a:prstGeom>
        </p:spPr>
      </p:pic>
      <p:pic>
        <p:nvPicPr>
          <p:cNvPr id="7" name="図 6">
            <a:extLst>
              <a:ext uri="{FF2B5EF4-FFF2-40B4-BE49-F238E27FC236}">
                <a16:creationId xmlns:a16="http://schemas.microsoft.com/office/drawing/2014/main" id="{E0D14054-6B56-4D2F-9905-09451E487DB6}"/>
              </a:ext>
            </a:extLst>
          </p:cNvPr>
          <p:cNvPicPr>
            <a:picLocks noChangeAspect="1"/>
          </p:cNvPicPr>
          <p:nvPr/>
        </p:nvPicPr>
        <p:blipFill>
          <a:blip r:embed="rId3"/>
          <a:stretch>
            <a:fillRect/>
          </a:stretch>
        </p:blipFill>
        <p:spPr>
          <a:xfrm>
            <a:off x="416066" y="1411793"/>
            <a:ext cx="4697710" cy="2740331"/>
          </a:xfrm>
          <a:prstGeom prst="rect">
            <a:avLst/>
          </a:prstGeom>
        </p:spPr>
      </p:pic>
      <p:cxnSp>
        <p:nvCxnSpPr>
          <p:cNvPr id="9" name="直線コネクタ 8">
            <a:extLst>
              <a:ext uri="{FF2B5EF4-FFF2-40B4-BE49-F238E27FC236}">
                <a16:creationId xmlns:a16="http://schemas.microsoft.com/office/drawing/2014/main" id="{E6A93F94-1106-455F-97D7-94DB00E4AD68}"/>
              </a:ext>
            </a:extLst>
          </p:cNvPr>
          <p:cNvCxnSpPr>
            <a:cxnSpLocks/>
          </p:cNvCxnSpPr>
          <p:nvPr/>
        </p:nvCxnSpPr>
        <p:spPr>
          <a:xfrm flipH="1">
            <a:off x="527970" y="2322898"/>
            <a:ext cx="353997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A829012-BF82-46C0-B750-DD0DE0A87484}"/>
              </a:ext>
            </a:extLst>
          </p:cNvPr>
          <p:cNvCxnSpPr>
            <a:cxnSpLocks/>
          </p:cNvCxnSpPr>
          <p:nvPr/>
        </p:nvCxnSpPr>
        <p:spPr>
          <a:xfrm flipV="1">
            <a:off x="739318" y="2322898"/>
            <a:ext cx="0" cy="155760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A27DB1C-1BAC-4BF7-8636-140D190404CB}"/>
              </a:ext>
            </a:extLst>
          </p:cNvPr>
          <p:cNvSpPr txBox="1"/>
          <p:nvPr/>
        </p:nvSpPr>
        <p:spPr>
          <a:xfrm>
            <a:off x="-9716" y="3766801"/>
            <a:ext cx="1385316"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f</a:t>
            </a:r>
            <a:r>
              <a:rPr kumimoji="1" lang="en-US" altLang="ja-JP" sz="1400" b="1" kern="1200" dirty="0">
                <a:solidFill>
                  <a:srgbClr val="000000"/>
                </a:solidFill>
                <a:latin typeface="Arial" pitchFamily="34" charset="0"/>
                <a:ea typeface="ＭＳ Ｐゴシック" charset="-128"/>
                <a:cs typeface="+mn-cs"/>
              </a:rPr>
              <a:t>716.64+/-0.05</a:t>
            </a:r>
            <a:endParaRPr kumimoji="1" lang="ja-JP" altLang="en-US" sz="1400" b="1" kern="1200" dirty="0">
              <a:solidFill>
                <a:srgbClr val="000000"/>
              </a:solidFill>
              <a:latin typeface="Arial" pitchFamily="34" charset="0"/>
              <a:ea typeface="ＭＳ Ｐゴシック" charset="-128"/>
              <a:cs typeface="+mn-cs"/>
            </a:endParaRPr>
          </a:p>
        </p:txBody>
      </p:sp>
      <p:cxnSp>
        <p:nvCxnSpPr>
          <p:cNvPr id="13" name="直線コネクタ 12">
            <a:extLst>
              <a:ext uri="{FF2B5EF4-FFF2-40B4-BE49-F238E27FC236}">
                <a16:creationId xmlns:a16="http://schemas.microsoft.com/office/drawing/2014/main" id="{CFB90164-FD70-437E-991E-E28675D4DE13}"/>
              </a:ext>
            </a:extLst>
          </p:cNvPr>
          <p:cNvCxnSpPr>
            <a:cxnSpLocks/>
          </p:cNvCxnSpPr>
          <p:nvPr/>
        </p:nvCxnSpPr>
        <p:spPr>
          <a:xfrm flipH="1">
            <a:off x="2179478" y="2607081"/>
            <a:ext cx="14401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8CD5BF6-9D2A-42BD-8A8F-A720A47A08F4}"/>
              </a:ext>
            </a:extLst>
          </p:cNvPr>
          <p:cNvSpPr txBox="1"/>
          <p:nvPr/>
        </p:nvSpPr>
        <p:spPr>
          <a:xfrm>
            <a:off x="2792913" y="4462979"/>
            <a:ext cx="1385316"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f</a:t>
            </a:r>
            <a:r>
              <a:rPr kumimoji="1" lang="en-US" altLang="ja-JP" sz="1400" b="1" kern="1200" dirty="0">
                <a:solidFill>
                  <a:srgbClr val="000000"/>
                </a:solidFill>
                <a:latin typeface="Arial" pitchFamily="34" charset="0"/>
                <a:ea typeface="ＭＳ Ｐゴシック" charset="-128"/>
                <a:cs typeface="+mn-cs"/>
              </a:rPr>
              <a:t>709.5+/-0.064</a:t>
            </a:r>
            <a:endParaRPr kumimoji="1" lang="ja-JP" altLang="en-US" sz="1400" b="1" kern="1200" dirty="0">
              <a:solidFill>
                <a:srgbClr val="000000"/>
              </a:solidFill>
              <a:latin typeface="Arial" pitchFamily="34" charset="0"/>
              <a:ea typeface="ＭＳ Ｐゴシック" charset="-128"/>
              <a:cs typeface="+mn-cs"/>
            </a:endParaRPr>
          </a:p>
        </p:txBody>
      </p:sp>
      <p:cxnSp>
        <p:nvCxnSpPr>
          <p:cNvPr id="17" name="直線矢印コネクタ 16">
            <a:extLst>
              <a:ext uri="{FF2B5EF4-FFF2-40B4-BE49-F238E27FC236}">
                <a16:creationId xmlns:a16="http://schemas.microsoft.com/office/drawing/2014/main" id="{739D4352-719B-4473-B7E7-E29D6F135033}"/>
              </a:ext>
            </a:extLst>
          </p:cNvPr>
          <p:cNvCxnSpPr>
            <a:cxnSpLocks/>
          </p:cNvCxnSpPr>
          <p:nvPr/>
        </p:nvCxnSpPr>
        <p:spPr>
          <a:xfrm flipV="1">
            <a:off x="3547630" y="2607082"/>
            <a:ext cx="0" cy="184948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A6879F8-6E21-4EAB-B795-6CB8B33CB089}"/>
              </a:ext>
            </a:extLst>
          </p:cNvPr>
          <p:cNvCxnSpPr>
            <a:cxnSpLocks/>
          </p:cNvCxnSpPr>
          <p:nvPr/>
        </p:nvCxnSpPr>
        <p:spPr>
          <a:xfrm>
            <a:off x="2683534" y="1411793"/>
            <a:ext cx="0" cy="1048022"/>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A754B7E-78F1-46BE-922D-C5F18EE8B543}"/>
              </a:ext>
            </a:extLst>
          </p:cNvPr>
          <p:cNvCxnSpPr>
            <a:cxnSpLocks/>
          </p:cNvCxnSpPr>
          <p:nvPr/>
        </p:nvCxnSpPr>
        <p:spPr>
          <a:xfrm flipV="1">
            <a:off x="2683534" y="2591557"/>
            <a:ext cx="0" cy="404194"/>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D309244-CD9B-42E6-8789-47986044852E}"/>
              </a:ext>
            </a:extLst>
          </p:cNvPr>
          <p:cNvCxnSpPr/>
          <p:nvPr/>
        </p:nvCxnSpPr>
        <p:spPr>
          <a:xfrm>
            <a:off x="2683534" y="1411793"/>
            <a:ext cx="1944216"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2A775BE-AFE6-4351-8978-4D845EAF8644}"/>
              </a:ext>
            </a:extLst>
          </p:cNvPr>
          <p:cNvSpPr txBox="1"/>
          <p:nvPr/>
        </p:nvSpPr>
        <p:spPr>
          <a:xfrm>
            <a:off x="4611468" y="1010357"/>
            <a:ext cx="4064983" cy="954107"/>
          </a:xfrm>
          <a:prstGeom prst="rect">
            <a:avLst/>
          </a:prstGeom>
          <a:solidFill>
            <a:srgbClr val="FFC000"/>
          </a:solidFill>
        </p:spPr>
        <p:txBody>
          <a:bodyPr wrap="square" rtlCol="0">
            <a:spAutoFit/>
          </a:bodyPr>
          <a:lstStyle/>
          <a:p>
            <a:pPr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Groove Depth for Stg.1 Shroud (Fit Check)</a:t>
            </a:r>
            <a:br>
              <a:rPr kumimoji="1" lang="en-US" altLang="ja-JP" sz="1400" kern="1200" dirty="0">
                <a:solidFill>
                  <a:srgbClr val="000000"/>
                </a:solidFill>
                <a:latin typeface="Arial" pitchFamily="34" charset="0"/>
                <a:ea typeface="ＭＳ Ｐゴシック" charset="-128"/>
                <a:cs typeface="+mn-cs"/>
              </a:rPr>
            </a:br>
            <a:r>
              <a:rPr kumimoji="1" lang="en-US" altLang="ja-JP" sz="1400" kern="1200" dirty="0">
                <a:solidFill>
                  <a:srgbClr val="000000"/>
                </a:solidFill>
                <a:latin typeface="Arial" pitchFamily="34" charset="0"/>
                <a:ea typeface="ＭＳ Ｐゴシック" charset="-128"/>
                <a:cs typeface="+mn-cs"/>
              </a:rPr>
              <a:t>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716.64+/-0.05</a:t>
            </a:r>
            <a:r>
              <a:rPr kumimoji="1" lang="en-US" altLang="ja-JP" sz="1400" kern="1200" dirty="0">
                <a:solidFill>
                  <a:srgbClr val="000000"/>
                </a:solidFill>
                <a:latin typeface="Arial" pitchFamily="34" charset="0"/>
                <a:ea typeface="ＭＳ Ｐゴシック" charset="-128"/>
                <a:cs typeface="+mn-cs"/>
              </a:rPr>
              <a:t>) – 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709.5+/-0.064</a:t>
            </a:r>
            <a:r>
              <a:rPr kumimoji="1" lang="en-US" altLang="ja-JP" sz="1400" kern="1200" dirty="0">
                <a:solidFill>
                  <a:srgbClr val="000000"/>
                </a:solidFill>
                <a:latin typeface="Arial" pitchFamily="34" charset="0"/>
                <a:ea typeface="ＭＳ Ｐゴシック" charset="-128"/>
                <a:cs typeface="+mn-cs"/>
              </a:rPr>
              <a:t>) </a:t>
            </a:r>
          </a:p>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a:t>
            </a:r>
            <a:r>
              <a:rPr kumimoji="1" lang="en-US" altLang="ja-JP" sz="1400" b="1" kern="1200" dirty="0">
                <a:solidFill>
                  <a:srgbClr val="000000"/>
                </a:solidFill>
                <a:latin typeface="Arial" pitchFamily="34" charset="0"/>
                <a:ea typeface="ＭＳ Ｐゴシック" charset="-128"/>
                <a:cs typeface="+mn-cs"/>
              </a:rPr>
              <a:t>2.02+/-0.025</a:t>
            </a:r>
            <a:r>
              <a:rPr kumimoji="1" lang="en-US" altLang="ja-JP" sz="1400" kern="1200" dirty="0">
                <a:solidFill>
                  <a:srgbClr val="000000"/>
                </a:solidFill>
                <a:latin typeface="Arial" pitchFamily="34" charset="0"/>
                <a:ea typeface="ＭＳ Ｐゴシック" charset="-128"/>
                <a:cs typeface="+mn-cs"/>
              </a:rPr>
              <a:t>)</a:t>
            </a:r>
          </a:p>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1.55 +/-0.082</a:t>
            </a:r>
            <a:endParaRPr kumimoji="1" lang="ja-JP" altLang="en-US" sz="1400" kern="1200" dirty="0">
              <a:solidFill>
                <a:srgbClr val="000000"/>
              </a:solidFill>
              <a:latin typeface="Arial" pitchFamily="34" charset="0"/>
              <a:ea typeface="ＭＳ Ｐゴシック" charset="-128"/>
              <a:cs typeface="+mn-cs"/>
            </a:endParaRPr>
          </a:p>
        </p:txBody>
      </p:sp>
      <p:sp>
        <p:nvSpPr>
          <p:cNvPr id="26" name="テキスト ボックス 25">
            <a:extLst>
              <a:ext uri="{FF2B5EF4-FFF2-40B4-BE49-F238E27FC236}">
                <a16:creationId xmlns:a16="http://schemas.microsoft.com/office/drawing/2014/main" id="{6DAD54DB-C06D-4817-9969-EA5BFD1E6F48}"/>
              </a:ext>
            </a:extLst>
          </p:cNvPr>
          <p:cNvSpPr txBox="1"/>
          <p:nvPr/>
        </p:nvSpPr>
        <p:spPr>
          <a:xfrm>
            <a:off x="3194465" y="4714433"/>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#235</a:t>
            </a:r>
            <a:endParaRPr kumimoji="1" lang="ja-JP" altLang="en-US" sz="1400" kern="1200" dirty="0">
              <a:solidFill>
                <a:srgbClr val="000000"/>
              </a:solidFill>
              <a:latin typeface="Arial" pitchFamily="34" charset="0"/>
              <a:ea typeface="ＭＳ Ｐゴシック" charset="-128"/>
              <a:cs typeface="+mn-cs"/>
            </a:endParaRPr>
          </a:p>
        </p:txBody>
      </p:sp>
      <p:sp>
        <p:nvSpPr>
          <p:cNvPr id="27" name="テキスト ボックス 26">
            <a:extLst>
              <a:ext uri="{FF2B5EF4-FFF2-40B4-BE49-F238E27FC236}">
                <a16:creationId xmlns:a16="http://schemas.microsoft.com/office/drawing/2014/main" id="{33D4BD7A-2A02-40E5-999B-6FA34C5FDB96}"/>
              </a:ext>
            </a:extLst>
          </p:cNvPr>
          <p:cNvSpPr txBox="1"/>
          <p:nvPr/>
        </p:nvSpPr>
        <p:spPr>
          <a:xfrm>
            <a:off x="1230047" y="4094035"/>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#105</a:t>
            </a:r>
            <a:endParaRPr kumimoji="1" lang="ja-JP" altLang="en-US" sz="1400" kern="1200" dirty="0">
              <a:solidFill>
                <a:srgbClr val="000000"/>
              </a:solidFill>
              <a:latin typeface="Arial" pitchFamily="34" charset="0"/>
              <a:ea typeface="ＭＳ Ｐゴシック" charset="-128"/>
              <a:cs typeface="+mn-cs"/>
            </a:endParaRPr>
          </a:p>
        </p:txBody>
      </p:sp>
      <p:cxnSp>
        <p:nvCxnSpPr>
          <p:cNvPr id="29" name="直線コネクタ 28">
            <a:extLst>
              <a:ext uri="{FF2B5EF4-FFF2-40B4-BE49-F238E27FC236}">
                <a16:creationId xmlns:a16="http://schemas.microsoft.com/office/drawing/2014/main" id="{3078909B-B37D-4047-9C2C-0DDEEC222E81}"/>
              </a:ext>
            </a:extLst>
          </p:cNvPr>
          <p:cNvCxnSpPr>
            <a:cxnSpLocks/>
          </p:cNvCxnSpPr>
          <p:nvPr/>
        </p:nvCxnSpPr>
        <p:spPr>
          <a:xfrm flipH="1">
            <a:off x="1259632" y="2492896"/>
            <a:ext cx="28083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D2B1EDC-165E-4925-875E-20B3038164A6}"/>
              </a:ext>
            </a:extLst>
          </p:cNvPr>
          <p:cNvCxnSpPr>
            <a:cxnSpLocks/>
          </p:cNvCxnSpPr>
          <p:nvPr/>
        </p:nvCxnSpPr>
        <p:spPr>
          <a:xfrm flipV="1">
            <a:off x="1521153" y="2509624"/>
            <a:ext cx="0" cy="155760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6A79DC4D-CE2F-4F94-912B-36DBD66BE7EA}"/>
              </a:ext>
            </a:extLst>
          </p:cNvPr>
          <p:cNvSpPr txBox="1"/>
          <p:nvPr/>
        </p:nvSpPr>
        <p:spPr>
          <a:xfrm>
            <a:off x="6863888" y="5155126"/>
            <a:ext cx="208582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Stg.1 Shroud </a:t>
            </a:r>
            <a:r>
              <a:rPr kumimoji="1" lang="en-US" altLang="ja-JP" sz="1400" kern="1200" dirty="0" err="1">
                <a:solidFill>
                  <a:srgbClr val="000000"/>
                </a:solidFill>
                <a:latin typeface="Arial" pitchFamily="34" charset="0"/>
                <a:ea typeface="ＭＳ Ｐゴシック" charset="-128"/>
                <a:cs typeface="+mn-cs"/>
              </a:rPr>
              <a:t>Fwd</a:t>
            </a:r>
            <a:r>
              <a:rPr kumimoji="1" lang="en-US" altLang="ja-JP" sz="1400" kern="1200" dirty="0">
                <a:solidFill>
                  <a:srgbClr val="000000"/>
                </a:solidFill>
                <a:latin typeface="Arial" pitchFamily="34" charset="0"/>
                <a:ea typeface="ＭＳ Ｐゴシック" charset="-128"/>
                <a:cs typeface="+mn-cs"/>
              </a:rPr>
              <a:t> Hook</a:t>
            </a:r>
            <a:endParaRPr kumimoji="1" lang="ja-JP" altLang="en-US" sz="1400" kern="1200" dirty="0">
              <a:solidFill>
                <a:srgbClr val="000000"/>
              </a:solidFill>
              <a:latin typeface="Arial" pitchFamily="34" charset="0"/>
              <a:ea typeface="ＭＳ Ｐゴシック" charset="-128"/>
              <a:cs typeface="+mn-cs"/>
            </a:endParaRPr>
          </a:p>
        </p:txBody>
      </p:sp>
      <p:sp>
        <p:nvSpPr>
          <p:cNvPr id="8" name="楕円 7">
            <a:extLst>
              <a:ext uri="{FF2B5EF4-FFF2-40B4-BE49-F238E27FC236}">
                <a16:creationId xmlns:a16="http://schemas.microsoft.com/office/drawing/2014/main" id="{DB0B1307-1D7B-4FBD-8E87-543E67446E6E}"/>
              </a:ext>
            </a:extLst>
          </p:cNvPr>
          <p:cNvSpPr/>
          <p:nvPr/>
        </p:nvSpPr>
        <p:spPr>
          <a:xfrm>
            <a:off x="7236296" y="3385343"/>
            <a:ext cx="432048" cy="40926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cxnSp>
        <p:nvCxnSpPr>
          <p:cNvPr id="14" name="直線コネクタ 13">
            <a:extLst>
              <a:ext uri="{FF2B5EF4-FFF2-40B4-BE49-F238E27FC236}">
                <a16:creationId xmlns:a16="http://schemas.microsoft.com/office/drawing/2014/main" id="{5B459027-6C64-49B1-8E87-9DA86B717818}"/>
              </a:ext>
            </a:extLst>
          </p:cNvPr>
          <p:cNvCxnSpPr>
            <a:stCxn id="8" idx="4"/>
            <a:endCxn id="6" idx="0"/>
          </p:cNvCxnSpPr>
          <p:nvPr/>
        </p:nvCxnSpPr>
        <p:spPr>
          <a:xfrm>
            <a:off x="7452320" y="3794603"/>
            <a:ext cx="454482" cy="13605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3A686D8-8043-4B06-9F64-CA313F337C28}"/>
              </a:ext>
            </a:extLst>
          </p:cNvPr>
          <p:cNvCxnSpPr>
            <a:cxnSpLocks/>
          </p:cNvCxnSpPr>
          <p:nvPr/>
        </p:nvCxnSpPr>
        <p:spPr>
          <a:xfrm flipV="1">
            <a:off x="3962480" y="2487320"/>
            <a:ext cx="0" cy="5289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C12129C-3086-4E33-96DA-F50C6A4D9B99}"/>
              </a:ext>
            </a:extLst>
          </p:cNvPr>
          <p:cNvCxnSpPr>
            <a:cxnSpLocks/>
          </p:cNvCxnSpPr>
          <p:nvPr/>
        </p:nvCxnSpPr>
        <p:spPr>
          <a:xfrm>
            <a:off x="3962480" y="1556792"/>
            <a:ext cx="0" cy="76721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9F932B2-CA4D-4D30-B49C-704989E6BCBA}"/>
              </a:ext>
            </a:extLst>
          </p:cNvPr>
          <p:cNvSpPr txBox="1"/>
          <p:nvPr/>
        </p:nvSpPr>
        <p:spPr>
          <a:xfrm>
            <a:off x="362233" y="3983536"/>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#234</a:t>
            </a:r>
            <a:endParaRPr kumimoji="1" lang="ja-JP" altLang="en-US" sz="1400" kern="1200" dirty="0">
              <a:solidFill>
                <a:srgbClr val="000000"/>
              </a:solidFill>
              <a:latin typeface="Arial" pitchFamily="34" charset="0"/>
              <a:ea typeface="ＭＳ Ｐゴシック" charset="-128"/>
              <a:cs typeface="+mn-cs"/>
            </a:endParaRPr>
          </a:p>
        </p:txBody>
      </p:sp>
      <p:cxnSp>
        <p:nvCxnSpPr>
          <p:cNvPr id="33" name="直線矢印コネクタ 32">
            <a:extLst>
              <a:ext uri="{FF2B5EF4-FFF2-40B4-BE49-F238E27FC236}">
                <a16:creationId xmlns:a16="http://schemas.microsoft.com/office/drawing/2014/main" id="{E1C44399-D3A9-4C28-9712-874E90FC95AB}"/>
              </a:ext>
            </a:extLst>
          </p:cNvPr>
          <p:cNvCxnSpPr>
            <a:cxnSpLocks/>
          </p:cNvCxnSpPr>
          <p:nvPr/>
        </p:nvCxnSpPr>
        <p:spPr>
          <a:xfrm>
            <a:off x="2411760" y="1847686"/>
            <a:ext cx="0" cy="475212"/>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2185976-BBC5-41D2-919B-E83B17A5C952}"/>
              </a:ext>
            </a:extLst>
          </p:cNvPr>
          <p:cNvCxnSpPr>
            <a:cxnSpLocks/>
          </p:cNvCxnSpPr>
          <p:nvPr/>
        </p:nvCxnSpPr>
        <p:spPr>
          <a:xfrm flipV="1">
            <a:off x="2411760" y="2623754"/>
            <a:ext cx="0" cy="2605446"/>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F912767-996F-4B06-83B7-19FCB22FA431}"/>
              </a:ext>
            </a:extLst>
          </p:cNvPr>
          <p:cNvSpPr txBox="1"/>
          <p:nvPr/>
        </p:nvSpPr>
        <p:spPr>
          <a:xfrm>
            <a:off x="739318" y="5228942"/>
            <a:ext cx="3578116" cy="738664"/>
          </a:xfrm>
          <a:prstGeom prst="rect">
            <a:avLst/>
          </a:prstGeom>
          <a:solidFill>
            <a:srgbClr val="FFC000"/>
          </a:solidFill>
        </p:spPr>
        <p:txBody>
          <a:bodyPr wrap="square" rtlCol="0">
            <a:spAutoFit/>
          </a:bodyPr>
          <a:lstStyle/>
          <a:p>
            <a:pPr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LPT case Hook Thickness Check</a:t>
            </a:r>
            <a:br>
              <a:rPr kumimoji="1" lang="en-US" altLang="ja-JP" sz="1400" kern="1200" dirty="0">
                <a:solidFill>
                  <a:srgbClr val="000000"/>
                </a:solidFill>
                <a:latin typeface="Arial" pitchFamily="34" charset="0"/>
                <a:ea typeface="ＭＳ Ｐゴシック" charset="-128"/>
                <a:cs typeface="+mn-cs"/>
              </a:rPr>
            </a:br>
            <a:r>
              <a:rPr kumimoji="1" lang="en-US" altLang="ja-JP" sz="1400" kern="1200" dirty="0">
                <a:solidFill>
                  <a:srgbClr val="000000"/>
                </a:solidFill>
                <a:latin typeface="Arial" pitchFamily="34" charset="0"/>
                <a:ea typeface="ＭＳ Ｐゴシック" charset="-128"/>
                <a:cs typeface="+mn-cs"/>
              </a:rPr>
              <a:t>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716.64+/-0.05</a:t>
            </a:r>
            <a:r>
              <a:rPr kumimoji="1" lang="en-US" altLang="ja-JP" sz="1400" kern="1200" dirty="0">
                <a:solidFill>
                  <a:srgbClr val="000000"/>
                </a:solidFill>
                <a:latin typeface="Arial" pitchFamily="34" charset="0"/>
                <a:ea typeface="ＭＳ Ｐゴシック" charset="-128"/>
                <a:cs typeface="+mn-cs"/>
              </a:rPr>
              <a:t>) – 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709.5+/-0.064</a:t>
            </a:r>
            <a:r>
              <a:rPr kumimoji="1" lang="en-US" altLang="ja-JP" sz="1400" kern="1200" dirty="0">
                <a:solidFill>
                  <a:srgbClr val="000000"/>
                </a:solidFill>
                <a:latin typeface="Arial" pitchFamily="34" charset="0"/>
                <a:ea typeface="ＭＳ Ｐゴシック" charset="-128"/>
                <a:cs typeface="+mn-cs"/>
              </a:rPr>
              <a:t>) </a:t>
            </a:r>
          </a:p>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3.57 +/-0.057</a:t>
            </a:r>
            <a:endParaRPr kumimoji="1" lang="ja-JP" altLang="en-US" sz="1400" kern="1200" dirty="0">
              <a:solidFill>
                <a:srgbClr val="000000"/>
              </a:solidFill>
              <a:latin typeface="Arial" pitchFamily="34" charset="0"/>
              <a:ea typeface="ＭＳ Ｐゴシック" charset="-128"/>
              <a:cs typeface="+mn-cs"/>
            </a:endParaRPr>
          </a:p>
        </p:txBody>
      </p:sp>
      <p:sp>
        <p:nvSpPr>
          <p:cNvPr id="36" name="フッター プレースホルダー 2">
            <a:extLst>
              <a:ext uri="{FF2B5EF4-FFF2-40B4-BE49-F238E27FC236}">
                <a16:creationId xmlns:a16="http://schemas.microsoft.com/office/drawing/2014/main" id="{6A1D38C2-9C5B-4BA8-96A0-D38E7B6E406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80151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FE2D0-3C33-42DC-8554-8C7BCB56FF8E}"/>
              </a:ext>
            </a:extLst>
          </p:cNvPr>
          <p:cNvSpPr>
            <a:spLocks noGrp="1"/>
          </p:cNvSpPr>
          <p:nvPr>
            <p:ph type="title"/>
          </p:nvPr>
        </p:nvSpPr>
        <p:spPr/>
        <p:txBody>
          <a:bodyPr/>
          <a:lstStyle/>
          <a:p>
            <a:r>
              <a:rPr kumimoji="1" lang="en-US" altLang="ja-JP" dirty="0"/>
              <a:t>Evaluation List for LPT Case MRB</a:t>
            </a:r>
            <a:endParaRPr kumimoji="1" lang="ja-JP" altLang="en-US" dirty="0"/>
          </a:p>
        </p:txBody>
      </p:sp>
      <p:sp>
        <p:nvSpPr>
          <p:cNvPr id="4" name="スライド番号プレースホルダー 3">
            <a:extLst>
              <a:ext uri="{FF2B5EF4-FFF2-40B4-BE49-F238E27FC236}">
                <a16:creationId xmlns:a16="http://schemas.microsoft.com/office/drawing/2014/main" id="{8B0B97F5-76E6-4F3F-8E34-5C6C163499E8}"/>
              </a:ext>
            </a:extLst>
          </p:cNvPr>
          <p:cNvSpPr>
            <a:spLocks noGrp="1"/>
          </p:cNvSpPr>
          <p:nvPr>
            <p:ph type="sldNum" sz="quarter" idx="4"/>
          </p:nvPr>
        </p:nvSpPr>
        <p:spPr/>
        <p:txBody>
          <a:bodyPr/>
          <a:lstStyle/>
          <a:p>
            <a:fld id="{714EB05D-AD7B-4F02-BDF6-82F2DF55CD8E}" type="slidenum">
              <a:rPr kumimoji="1" lang="ja-JP" altLang="en-US" smtClean="0"/>
              <a:t>2</a:t>
            </a:fld>
            <a:endParaRPr kumimoji="1" lang="ja-JP" altLang="en-US"/>
          </a:p>
        </p:txBody>
      </p:sp>
      <p:sp>
        <p:nvSpPr>
          <p:cNvPr id="5" name="テキスト プレースホルダー 4">
            <a:extLst>
              <a:ext uri="{FF2B5EF4-FFF2-40B4-BE49-F238E27FC236}">
                <a16:creationId xmlns:a16="http://schemas.microsoft.com/office/drawing/2014/main" id="{0E6133BC-005C-431F-8395-EC6FBDE6E7D8}"/>
              </a:ext>
            </a:extLst>
          </p:cNvPr>
          <p:cNvSpPr>
            <a:spLocks noGrp="1"/>
          </p:cNvSpPr>
          <p:nvPr>
            <p:ph type="body" sz="quarter" idx="12"/>
          </p:nvPr>
        </p:nvSpPr>
        <p:spPr/>
        <p:txBody>
          <a:bodyPr/>
          <a:lstStyle/>
          <a:p>
            <a:pPr marL="342900" indent="-342900">
              <a:buAutoNum type="arabicParenBoth"/>
            </a:pPr>
            <a:r>
              <a:rPr kumimoji="1" lang="en-US" altLang="ja-JP" dirty="0">
                <a:hlinkClick r:id="rId2" action="ppaction://hlinksldjump"/>
              </a:rPr>
              <a:t>LPT Shroud/Nozzle Installation Check – Case Hook Diameter</a:t>
            </a:r>
            <a:endParaRPr kumimoji="1" lang="en-US" altLang="ja-JP" dirty="0"/>
          </a:p>
          <a:p>
            <a:pPr marL="342900" indent="-342900">
              <a:buAutoNum type="arabicParenBoth"/>
            </a:pPr>
            <a:r>
              <a:rPr kumimoji="1" lang="en-US" altLang="ja-JP" dirty="0">
                <a:hlinkClick r:id="rId3" action="ppaction://hlinksldjump"/>
              </a:rPr>
              <a:t>Stg.1 LPT Shroud Fit Check – Case Hook Thickness/Groove Depth</a:t>
            </a:r>
            <a:endParaRPr kumimoji="1" lang="en-US" altLang="ja-JP" dirty="0"/>
          </a:p>
          <a:p>
            <a:pPr marL="342900" indent="-342900">
              <a:buAutoNum type="arabicParenBoth"/>
            </a:pPr>
            <a:r>
              <a:rPr lang="en-US" altLang="ja-JP" dirty="0">
                <a:hlinkClick r:id="rId4" action="ppaction://hlinksldjump"/>
              </a:rPr>
              <a:t>Stg.2, 3 LPT Shroud Fit Check – Case Hook Axial Runout</a:t>
            </a:r>
            <a:endParaRPr lang="en-US" altLang="ja-JP" dirty="0"/>
          </a:p>
          <a:p>
            <a:pPr marL="342900" indent="-342900">
              <a:buAutoNum type="arabicParenBoth"/>
            </a:pPr>
            <a:r>
              <a:rPr kumimoji="1" lang="en-US" altLang="ja-JP" dirty="0">
                <a:hlinkClick r:id="rId5" action="ppaction://hlinksldjump"/>
              </a:rPr>
              <a:t>RSP.I Diameter Check around </a:t>
            </a:r>
            <a:r>
              <a:rPr kumimoji="1" lang="en-US" altLang="ja-JP" dirty="0" err="1">
                <a:hlinkClick r:id="rId5" action="ppaction://hlinksldjump"/>
              </a:rPr>
              <a:t>Fwd</a:t>
            </a:r>
            <a:r>
              <a:rPr kumimoji="1" lang="en-US" altLang="ja-JP" dirty="0">
                <a:hlinkClick r:id="rId5" action="ppaction://hlinksldjump"/>
              </a:rPr>
              <a:t> Flange and Case Thickness Check </a:t>
            </a:r>
            <a:endParaRPr kumimoji="1" lang="en-US" altLang="ja-JP" dirty="0"/>
          </a:p>
          <a:p>
            <a:pPr marL="342900" indent="-342900">
              <a:buAutoNum type="arabicParenBoth"/>
            </a:pPr>
            <a:r>
              <a:rPr kumimoji="1" lang="en-US" altLang="ja-JP" dirty="0">
                <a:hlinkClick r:id="rId6" action="ppaction://hlinksldjump"/>
              </a:rPr>
              <a:t>Aft Flange ID Check</a:t>
            </a:r>
            <a:endParaRPr kumimoji="1" lang="en-US" altLang="ja-JP" dirty="0"/>
          </a:p>
          <a:p>
            <a:pPr marL="342900" indent="-342900">
              <a:buAutoNum type="arabicParenBoth"/>
            </a:pPr>
            <a:endParaRPr lang="en-US" altLang="ja-JP" dirty="0"/>
          </a:p>
          <a:p>
            <a:r>
              <a:rPr lang="en-US" altLang="ja-JP" dirty="0"/>
              <a:t>Anti-rotation pin position nonconformance is evaluated in other study.</a:t>
            </a:r>
            <a:endParaRPr kumimoji="1" lang="ja-JP" altLang="en-US" dirty="0"/>
          </a:p>
        </p:txBody>
      </p:sp>
      <p:sp>
        <p:nvSpPr>
          <p:cNvPr id="6" name="フッター プレースホルダー 2">
            <a:extLst>
              <a:ext uri="{FF2B5EF4-FFF2-40B4-BE49-F238E27FC236}">
                <a16:creationId xmlns:a16="http://schemas.microsoft.com/office/drawing/2014/main" id="{6524BB5E-8525-4EA4-8050-75F945C9F017}"/>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251057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971AB11-16B4-4ECF-ACFE-3D9C07C46C82}"/>
              </a:ext>
            </a:extLst>
          </p:cNvPr>
          <p:cNvSpPr>
            <a:spLocks noGrp="1"/>
          </p:cNvSpPr>
          <p:nvPr>
            <p:ph type="title"/>
          </p:nvPr>
        </p:nvSpPr>
        <p:spPr/>
        <p:txBody>
          <a:bodyPr/>
          <a:lstStyle/>
          <a:p>
            <a:r>
              <a:rPr kumimoji="1" lang="en-US" altLang="ja-JP" dirty="0"/>
              <a:t>CMM data plot #105, #234</a:t>
            </a:r>
            <a:endParaRPr kumimoji="1" lang="ja-JP" altLang="en-US" dirty="0"/>
          </a:p>
        </p:txBody>
      </p:sp>
      <p:sp>
        <p:nvSpPr>
          <p:cNvPr id="10" name="スライド番号プレースホルダー 9">
            <a:extLst>
              <a:ext uri="{FF2B5EF4-FFF2-40B4-BE49-F238E27FC236}">
                <a16:creationId xmlns:a16="http://schemas.microsoft.com/office/drawing/2014/main" id="{DC8ECC12-1D14-4128-AA5F-AEC82821FF2F}"/>
              </a:ext>
            </a:extLst>
          </p:cNvPr>
          <p:cNvSpPr>
            <a:spLocks noGrp="1"/>
          </p:cNvSpPr>
          <p:nvPr>
            <p:ph type="sldNum" sz="quarter" idx="4"/>
          </p:nvPr>
        </p:nvSpPr>
        <p:spPr/>
        <p:txBody>
          <a:bodyPr/>
          <a:lstStyle/>
          <a:p>
            <a:fld id="{714EB05D-AD7B-4F02-BDF6-82F2DF55CD8E}" type="slidenum">
              <a:rPr kumimoji="1" lang="ja-JP" altLang="en-US" smtClean="0"/>
              <a:t>20</a:t>
            </a:fld>
            <a:endParaRPr kumimoji="1" lang="ja-JP" altLang="en-US"/>
          </a:p>
        </p:txBody>
      </p:sp>
      <p:sp>
        <p:nvSpPr>
          <p:cNvPr id="5" name="フッター プレースホルダー 2">
            <a:extLst>
              <a:ext uri="{FF2B5EF4-FFF2-40B4-BE49-F238E27FC236}">
                <a16:creationId xmlns:a16="http://schemas.microsoft.com/office/drawing/2014/main" id="{264434F3-E8A0-48DD-B96C-90941FD1ABE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16352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155E6D7-B7C5-4923-AFE1-3ED0605DEF93}"/>
              </a:ext>
            </a:extLst>
          </p:cNvPr>
          <p:cNvSpPr>
            <a:spLocks noGrp="1"/>
          </p:cNvSpPr>
          <p:nvPr>
            <p:ph type="title"/>
          </p:nvPr>
        </p:nvSpPr>
        <p:spPr/>
        <p:txBody>
          <a:bodyPr/>
          <a:lstStyle/>
          <a:p>
            <a:r>
              <a:rPr lang="en-US" altLang="ja-JP" dirty="0"/>
              <a:t>CMM data plot #235</a:t>
            </a:r>
            <a:endParaRPr kumimoji="1" lang="ja-JP" altLang="en-US" dirty="0"/>
          </a:p>
        </p:txBody>
      </p:sp>
      <p:sp>
        <p:nvSpPr>
          <p:cNvPr id="10" name="スライド番号プレースホルダー 9">
            <a:extLst>
              <a:ext uri="{FF2B5EF4-FFF2-40B4-BE49-F238E27FC236}">
                <a16:creationId xmlns:a16="http://schemas.microsoft.com/office/drawing/2014/main" id="{96D4EFB1-4702-4E86-B619-51D39921A77E}"/>
              </a:ext>
            </a:extLst>
          </p:cNvPr>
          <p:cNvSpPr>
            <a:spLocks noGrp="1"/>
          </p:cNvSpPr>
          <p:nvPr>
            <p:ph type="sldNum" sz="quarter" idx="4"/>
          </p:nvPr>
        </p:nvSpPr>
        <p:spPr/>
        <p:txBody>
          <a:bodyPr/>
          <a:lstStyle/>
          <a:p>
            <a:fld id="{714EB05D-AD7B-4F02-BDF6-82F2DF55CD8E}" type="slidenum">
              <a:rPr kumimoji="1" lang="ja-JP" altLang="en-US" smtClean="0"/>
              <a:t>21</a:t>
            </a:fld>
            <a:endParaRPr kumimoji="1" lang="ja-JP" altLang="en-US"/>
          </a:p>
        </p:txBody>
      </p:sp>
      <p:sp>
        <p:nvSpPr>
          <p:cNvPr id="5" name="フッター プレースホルダー 2">
            <a:extLst>
              <a:ext uri="{FF2B5EF4-FFF2-40B4-BE49-F238E27FC236}">
                <a16:creationId xmlns:a16="http://schemas.microsoft.com/office/drawing/2014/main" id="{98029803-6EB0-4D00-8B2B-3FB3B21B17E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78436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E9894D8-46E6-4C11-A071-177F7AD3518A}"/>
              </a:ext>
            </a:extLst>
          </p:cNvPr>
          <p:cNvSpPr>
            <a:spLocks noGrp="1"/>
          </p:cNvSpPr>
          <p:nvPr>
            <p:ph type="title"/>
          </p:nvPr>
        </p:nvSpPr>
        <p:spPr/>
        <p:txBody>
          <a:bodyPr/>
          <a:lstStyle/>
          <a:p>
            <a:r>
              <a:rPr lang="en-US" altLang="ja-JP" dirty="0"/>
              <a:t>LPT case Hook Thickness Check (#234-#235)</a:t>
            </a:r>
            <a:endParaRPr kumimoji="1" lang="ja-JP" altLang="en-US" dirty="0"/>
          </a:p>
        </p:txBody>
      </p:sp>
      <p:sp>
        <p:nvSpPr>
          <p:cNvPr id="7" name="スライド番号プレースホルダー 6">
            <a:extLst>
              <a:ext uri="{FF2B5EF4-FFF2-40B4-BE49-F238E27FC236}">
                <a16:creationId xmlns:a16="http://schemas.microsoft.com/office/drawing/2014/main" id="{0A41953B-5A13-484D-9B80-E8D46494718F}"/>
              </a:ext>
            </a:extLst>
          </p:cNvPr>
          <p:cNvSpPr>
            <a:spLocks noGrp="1"/>
          </p:cNvSpPr>
          <p:nvPr>
            <p:ph type="sldNum" sz="quarter" idx="4"/>
          </p:nvPr>
        </p:nvSpPr>
        <p:spPr/>
        <p:txBody>
          <a:bodyPr/>
          <a:lstStyle/>
          <a:p>
            <a:fld id="{714EB05D-AD7B-4F02-BDF6-82F2DF55CD8E}" type="slidenum">
              <a:rPr kumimoji="1" lang="ja-JP" altLang="en-US" smtClean="0"/>
              <a:t>22</a:t>
            </a:fld>
            <a:endParaRPr kumimoji="1" lang="ja-JP" altLang="en-US"/>
          </a:p>
        </p:txBody>
      </p:sp>
      <p:sp>
        <p:nvSpPr>
          <p:cNvPr id="5" name="フッター プレースホルダー 2">
            <a:extLst>
              <a:ext uri="{FF2B5EF4-FFF2-40B4-BE49-F238E27FC236}">
                <a16:creationId xmlns:a16="http://schemas.microsoft.com/office/drawing/2014/main" id="{45A2EB12-4C32-4A94-9CF2-36F875127FF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8753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13A07D8-EB5D-4D61-9376-C009D28726AB}"/>
              </a:ext>
            </a:extLst>
          </p:cNvPr>
          <p:cNvSpPr>
            <a:spLocks noGrp="1"/>
          </p:cNvSpPr>
          <p:nvPr>
            <p:ph type="title"/>
          </p:nvPr>
        </p:nvSpPr>
        <p:spPr/>
        <p:txBody>
          <a:bodyPr/>
          <a:lstStyle/>
          <a:p>
            <a:r>
              <a:rPr lang="en-US" altLang="ja-JP" dirty="0"/>
              <a:t>Stg.1 Shroud </a:t>
            </a:r>
            <a:r>
              <a:rPr lang="en-US" altLang="ja-JP" dirty="0" err="1"/>
              <a:t>Fwd</a:t>
            </a:r>
            <a:r>
              <a:rPr lang="en-US" altLang="ja-JP" dirty="0"/>
              <a:t> Hook Fit Check (#105-#235)</a:t>
            </a:r>
            <a:endParaRPr kumimoji="1" lang="ja-JP" altLang="en-US" dirty="0"/>
          </a:p>
        </p:txBody>
      </p:sp>
      <p:sp>
        <p:nvSpPr>
          <p:cNvPr id="4" name="スライド番号プレースホルダー 3">
            <a:extLst>
              <a:ext uri="{FF2B5EF4-FFF2-40B4-BE49-F238E27FC236}">
                <a16:creationId xmlns:a16="http://schemas.microsoft.com/office/drawing/2014/main" id="{F88422BB-221F-4526-AD5C-AC2D762652BF}"/>
              </a:ext>
            </a:extLst>
          </p:cNvPr>
          <p:cNvSpPr>
            <a:spLocks noGrp="1"/>
          </p:cNvSpPr>
          <p:nvPr>
            <p:ph type="sldNum" sz="quarter" idx="4"/>
          </p:nvPr>
        </p:nvSpPr>
        <p:spPr/>
        <p:txBody>
          <a:bodyPr/>
          <a:lstStyle/>
          <a:p>
            <a:fld id="{714EB05D-AD7B-4F02-BDF6-82F2DF55CD8E}" type="slidenum">
              <a:rPr kumimoji="1" lang="ja-JP" altLang="en-US" smtClean="0"/>
              <a:t>23</a:t>
            </a:fld>
            <a:endParaRPr kumimoji="1" lang="ja-JP" altLang="en-US"/>
          </a:p>
        </p:txBody>
      </p:sp>
      <p:sp>
        <p:nvSpPr>
          <p:cNvPr id="7" name="テキスト ボックス 6">
            <a:extLst>
              <a:ext uri="{FF2B5EF4-FFF2-40B4-BE49-F238E27FC236}">
                <a16:creationId xmlns:a16="http://schemas.microsoft.com/office/drawing/2014/main" id="{A56F53E3-B920-4A53-A646-C1B74B72E815}"/>
              </a:ext>
            </a:extLst>
          </p:cNvPr>
          <p:cNvSpPr txBox="1"/>
          <p:nvPr/>
        </p:nvSpPr>
        <p:spPr>
          <a:xfrm>
            <a:off x="572936" y="5137447"/>
            <a:ext cx="355578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Fit Check at </a:t>
            </a:r>
            <a:r>
              <a:rPr kumimoji="1" lang="en-US" altLang="ja-JP" sz="1400" kern="1200" dirty="0" err="1">
                <a:solidFill>
                  <a:srgbClr val="000000"/>
                </a:solidFill>
                <a:latin typeface="Arial" pitchFamily="34" charset="0"/>
                <a:ea typeface="ＭＳ Ｐゴシック" charset="-128"/>
                <a:cs typeface="+mn-cs"/>
              </a:rPr>
              <a:t>Fwd</a:t>
            </a:r>
            <a:r>
              <a:rPr kumimoji="1" lang="en-US" altLang="ja-JP" sz="1400" kern="1200" dirty="0">
                <a:solidFill>
                  <a:srgbClr val="000000"/>
                </a:solidFill>
                <a:latin typeface="Arial" pitchFamily="34" charset="0"/>
                <a:ea typeface="ＭＳ Ｐゴシック" charset="-128"/>
                <a:cs typeface="+mn-cs"/>
              </a:rPr>
              <a:t> Side (#105 - #235_2001)</a:t>
            </a:r>
            <a:endParaRPr kumimoji="1" lang="ja-JP" altLang="en-US" sz="1400" kern="1200" dirty="0">
              <a:solidFill>
                <a:srgbClr val="000000"/>
              </a:solidFill>
              <a:latin typeface="Arial" pitchFamily="34" charset="0"/>
              <a:ea typeface="ＭＳ Ｐゴシック" charset="-128"/>
              <a:cs typeface="+mn-cs"/>
            </a:endParaRPr>
          </a:p>
        </p:txBody>
      </p:sp>
      <p:sp>
        <p:nvSpPr>
          <p:cNvPr id="8" name="テキスト ボックス 7">
            <a:extLst>
              <a:ext uri="{FF2B5EF4-FFF2-40B4-BE49-F238E27FC236}">
                <a16:creationId xmlns:a16="http://schemas.microsoft.com/office/drawing/2014/main" id="{EC98C224-7D5F-45BD-9DAC-55D7EB9B97DF}"/>
              </a:ext>
            </a:extLst>
          </p:cNvPr>
          <p:cNvSpPr txBox="1"/>
          <p:nvPr/>
        </p:nvSpPr>
        <p:spPr>
          <a:xfrm>
            <a:off x="4874049" y="5137447"/>
            <a:ext cx="3427285"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Fit Check at Aft Side (#105 - #235_2002)</a:t>
            </a:r>
            <a:endParaRPr kumimoji="1" lang="ja-JP" altLang="en-US" sz="1400" kern="1200" dirty="0">
              <a:solidFill>
                <a:srgbClr val="000000"/>
              </a:solidFill>
              <a:latin typeface="Arial" pitchFamily="34" charset="0"/>
              <a:ea typeface="ＭＳ Ｐゴシック" charset="-128"/>
              <a:cs typeface="+mn-cs"/>
            </a:endParaRPr>
          </a:p>
        </p:txBody>
      </p:sp>
      <p:sp>
        <p:nvSpPr>
          <p:cNvPr id="9" name="TextBox 8"/>
          <p:cNvSpPr txBox="1"/>
          <p:nvPr/>
        </p:nvSpPr>
        <p:spPr>
          <a:xfrm>
            <a:off x="2989279" y="6092094"/>
            <a:ext cx="2733441" cy="307777"/>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sz="1400" kern="1200" dirty="0">
                <a:solidFill>
                  <a:srgbClr val="000000"/>
                </a:solidFill>
                <a:latin typeface="Arial" pitchFamily="34" charset="0"/>
                <a:ea typeface="ＭＳ Ｐゴシック" charset="-128"/>
                <a:cs typeface="+mn-cs"/>
              </a:rPr>
              <a:t>Dimensions are within </a:t>
            </a:r>
            <a:r>
              <a:rPr kumimoji="1" lang="en-US" sz="1400" kern="1200" dirty="0" err="1">
                <a:solidFill>
                  <a:srgbClr val="000000"/>
                </a:solidFill>
                <a:latin typeface="Arial" pitchFamily="34" charset="0"/>
                <a:ea typeface="ＭＳ Ｐゴシック" charset="-128"/>
                <a:cs typeface="+mn-cs"/>
              </a:rPr>
              <a:t>dwg</a:t>
            </a:r>
            <a:r>
              <a:rPr kumimoji="1" lang="en-US" sz="1400" kern="1200" dirty="0">
                <a:solidFill>
                  <a:srgbClr val="000000"/>
                </a:solidFill>
                <a:latin typeface="Arial" pitchFamily="34" charset="0"/>
                <a:ea typeface="ＭＳ Ｐゴシック" charset="-128"/>
                <a:cs typeface="+mn-cs"/>
              </a:rPr>
              <a:t>. limit</a:t>
            </a:r>
          </a:p>
        </p:txBody>
      </p:sp>
      <p:sp>
        <p:nvSpPr>
          <p:cNvPr id="10" name="フッター プレースホルダー 2">
            <a:extLst>
              <a:ext uri="{FF2B5EF4-FFF2-40B4-BE49-F238E27FC236}">
                <a16:creationId xmlns:a16="http://schemas.microsoft.com/office/drawing/2014/main" id="{CCFCB969-DB40-4C02-A8A6-A58DB785DED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3986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679D6D1-D289-4F02-BF43-2F7815C9E419}"/>
              </a:ext>
            </a:extLst>
          </p:cNvPr>
          <p:cNvSpPr>
            <a:spLocks noGrp="1"/>
          </p:cNvSpPr>
          <p:nvPr>
            <p:ph type="ctrTitle"/>
          </p:nvPr>
        </p:nvSpPr>
        <p:spPr>
          <a:xfrm>
            <a:off x="516589" y="2518756"/>
            <a:ext cx="8111965" cy="904863"/>
          </a:xfrm>
        </p:spPr>
        <p:txBody>
          <a:bodyPr/>
          <a:lstStyle/>
          <a:p>
            <a:r>
              <a:rPr lang="en-US" altLang="ja-JP" dirty="0"/>
              <a:t>(3) Stg.2, 3 LPT Shroud Fit Check</a:t>
            </a:r>
            <a:br>
              <a:rPr lang="en-US" altLang="ja-JP" dirty="0"/>
            </a:br>
            <a:r>
              <a:rPr lang="en-US" altLang="ja-JP" dirty="0"/>
              <a:t>Case Hook Axial Runout</a:t>
            </a:r>
            <a:endParaRPr kumimoji="1" lang="ja-JP" altLang="en-US" dirty="0"/>
          </a:p>
        </p:txBody>
      </p:sp>
      <p:sp>
        <p:nvSpPr>
          <p:cNvPr id="4" name="スライド番号プレースホルダー 3">
            <a:extLst>
              <a:ext uri="{FF2B5EF4-FFF2-40B4-BE49-F238E27FC236}">
                <a16:creationId xmlns:a16="http://schemas.microsoft.com/office/drawing/2014/main" id="{484C8178-C6E4-41D4-A4C6-94E99015561F}"/>
              </a:ext>
            </a:extLst>
          </p:cNvPr>
          <p:cNvSpPr>
            <a:spLocks noGrp="1"/>
          </p:cNvSpPr>
          <p:nvPr>
            <p:ph type="sldNum" sz="quarter" idx="4"/>
          </p:nvPr>
        </p:nvSpPr>
        <p:spPr/>
        <p:txBody>
          <a:bodyPr/>
          <a:lstStyle/>
          <a:p>
            <a:fld id="{714EB05D-AD7B-4F02-BDF6-82F2DF55CD8E}" type="slidenum">
              <a:rPr kumimoji="1" lang="ja-JP" altLang="en-US" smtClean="0"/>
              <a:t>24</a:t>
            </a:fld>
            <a:endParaRPr kumimoji="1" lang="ja-JP" altLang="en-US"/>
          </a:p>
        </p:txBody>
      </p:sp>
      <p:sp>
        <p:nvSpPr>
          <p:cNvPr id="6" name="Down Arrow 5">
            <a:hlinkClick r:id="rId2" action="ppaction://hlinksldjump"/>
          </p:cNvPr>
          <p:cNvSpPr/>
          <p:nvPr/>
        </p:nvSpPr>
        <p:spPr>
          <a:xfrm rot="5400000">
            <a:off x="7344308" y="271089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8" name="フッター プレースホルダー 2">
            <a:extLst>
              <a:ext uri="{FF2B5EF4-FFF2-40B4-BE49-F238E27FC236}">
                <a16:creationId xmlns:a16="http://schemas.microsoft.com/office/drawing/2014/main" id="{D8AC7E60-9E7F-4C40-904C-98B7A859B3C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7393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Axial Runout Check Methodology</a:t>
            </a:r>
            <a:endParaRPr kumimoji="1"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25</a:t>
            </a:fld>
            <a:endParaRPr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600"/>
          <a:stretch/>
        </p:blipFill>
        <p:spPr bwMode="auto">
          <a:xfrm>
            <a:off x="581946" y="1500474"/>
            <a:ext cx="4556606" cy="1933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flipV="1">
            <a:off x="4172995" y="968467"/>
            <a:ext cx="0" cy="11305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652894" y="968467"/>
            <a:ext cx="0" cy="11257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33469" y="984015"/>
            <a:ext cx="3444404" cy="291298"/>
          </a:xfrm>
          <a:prstGeom prst="rect">
            <a:avLst/>
          </a:prstGeom>
          <a:noFill/>
        </p:spPr>
        <p:txBody>
          <a:bodyPr wrap="none" rtlCol="0">
            <a:spAutoFit/>
          </a:bodyPr>
          <a:lstStyle/>
          <a:p>
            <a:pPr algn="l" rtl="0" fontAlgn="ctr" hangingPunct="0">
              <a:spcBef>
                <a:spcPct val="0"/>
              </a:spcBef>
              <a:spcAft>
                <a:spcPct val="0"/>
              </a:spcAft>
            </a:pPr>
            <a:r>
              <a:rPr lang="en-US" altLang="ja-JP" sz="1293" b="1" dirty="0">
                <a:solidFill>
                  <a:srgbClr val="000000"/>
                </a:solidFill>
                <a:latin typeface="Arial" pitchFamily="34" charset="0"/>
                <a:ea typeface="ＭＳ Ｐゴシック" charset="-128"/>
              </a:rPr>
              <a:t>T</a:t>
            </a:r>
            <a:r>
              <a:rPr lang="en-US" altLang="ja-JP" sz="1293" dirty="0">
                <a:solidFill>
                  <a:srgbClr val="000000"/>
                </a:solidFill>
                <a:latin typeface="Arial" pitchFamily="34" charset="0"/>
                <a:ea typeface="ＭＳ Ｐゴシック" charset="-128"/>
              </a:rPr>
              <a:t> : Hook Axial Thickness(CMM Max is used)</a:t>
            </a:r>
            <a:endParaRPr lang="ja-JP" altLang="en-US" sz="1293" dirty="0">
              <a:solidFill>
                <a:srgbClr val="000000"/>
              </a:solidFill>
              <a:latin typeface="Arial" pitchFamily="34" charset="0"/>
              <a:ea typeface="ＭＳ Ｐゴシック" charset="-128"/>
            </a:endParaRPr>
          </a:p>
        </p:txBody>
      </p:sp>
      <p:cxnSp>
        <p:nvCxnSpPr>
          <p:cNvPr id="10" name="直線矢印コネクタ 9"/>
          <p:cNvCxnSpPr/>
          <p:nvPr/>
        </p:nvCxnSpPr>
        <p:spPr>
          <a:xfrm>
            <a:off x="4172995" y="1101469"/>
            <a:ext cx="479899"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672085" y="2165483"/>
            <a:ext cx="0" cy="159602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a:off x="4172995" y="2156659"/>
            <a:ext cx="0" cy="166124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4172994" y="3628503"/>
            <a:ext cx="479899" cy="0"/>
          </a:xfrm>
          <a:prstGeom prst="straightConnector1">
            <a:avLst/>
          </a:prstGeom>
          <a:ln>
            <a:solidFill>
              <a:srgbClr val="00B0F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33469" y="3470206"/>
            <a:ext cx="2823209" cy="291298"/>
          </a:xfrm>
          <a:prstGeom prst="rect">
            <a:avLst/>
          </a:prstGeom>
          <a:noFill/>
        </p:spPr>
        <p:txBody>
          <a:bodyPr wrap="none" rtlCol="0">
            <a:spAutoFit/>
          </a:bodyPr>
          <a:lstStyle/>
          <a:p>
            <a:pPr algn="l" rtl="0" fontAlgn="ctr" hangingPunct="0">
              <a:spcBef>
                <a:spcPct val="0"/>
              </a:spcBef>
              <a:spcAft>
                <a:spcPct val="0"/>
              </a:spcAft>
            </a:pPr>
            <a:r>
              <a:rPr lang="en-US" altLang="ja-JP" sz="1293" b="1" dirty="0">
                <a:solidFill>
                  <a:srgbClr val="000000"/>
                </a:solidFill>
                <a:latin typeface="Arial" pitchFamily="34" charset="0"/>
                <a:ea typeface="ＭＳ Ｐゴシック" charset="-128"/>
              </a:rPr>
              <a:t>W</a:t>
            </a:r>
            <a:r>
              <a:rPr lang="en-US" altLang="ja-JP" sz="1293" dirty="0">
                <a:solidFill>
                  <a:srgbClr val="000000"/>
                </a:solidFill>
                <a:latin typeface="Arial" pitchFamily="34" charset="0"/>
                <a:ea typeface="ＭＳ Ｐゴシック" charset="-128"/>
              </a:rPr>
              <a:t> : Shroud Groove Dwg. Min Width</a:t>
            </a:r>
            <a:endParaRPr lang="ja-JP" altLang="en-US" sz="1293" dirty="0">
              <a:solidFill>
                <a:srgbClr val="000000"/>
              </a:solidFill>
              <a:latin typeface="Arial" pitchFamily="34" charset="0"/>
              <a:ea typeface="ＭＳ Ｐゴシック" charset="-128"/>
            </a:endParaRPr>
          </a:p>
        </p:txBody>
      </p:sp>
      <p:sp>
        <p:nvSpPr>
          <p:cNvPr id="35" name="テキスト ボックス 34"/>
          <p:cNvSpPr txBox="1"/>
          <p:nvPr/>
        </p:nvSpPr>
        <p:spPr>
          <a:xfrm>
            <a:off x="496903" y="4545303"/>
            <a:ext cx="8350363" cy="689228"/>
          </a:xfrm>
          <a:prstGeom prst="rect">
            <a:avLst/>
          </a:prstGeom>
          <a:noFill/>
        </p:spPr>
        <p:txBody>
          <a:bodyPr wrap="none" rtlCol="0">
            <a:spAutoFit/>
          </a:bodyPr>
          <a:lstStyle/>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振れ計測結果から</a:t>
            </a:r>
            <a:r>
              <a:rPr lang="en-US" altLang="ja-JP" sz="1293" dirty="0">
                <a:solidFill>
                  <a:srgbClr val="000000"/>
                </a:solidFill>
                <a:latin typeface="Arial" pitchFamily="34" charset="0"/>
                <a:ea typeface="ＭＳ Ｐゴシック" charset="-128"/>
              </a:rPr>
              <a:t>Shroud Segment</a:t>
            </a:r>
            <a:r>
              <a:rPr lang="ja-JP" altLang="en-US" sz="1293" dirty="0">
                <a:solidFill>
                  <a:srgbClr val="000000"/>
                </a:solidFill>
                <a:latin typeface="Arial" pitchFamily="34" charset="0"/>
                <a:ea typeface="ＭＳ Ｐゴシック" charset="-128"/>
              </a:rPr>
              <a:t>位置の振れを内挿法により計算し、</a:t>
            </a:r>
            <a:r>
              <a:rPr lang="en-US" altLang="ja-JP" sz="1293" dirty="0">
                <a:solidFill>
                  <a:srgbClr val="000000"/>
                </a:solidFill>
                <a:latin typeface="Arial" pitchFamily="34" charset="0"/>
                <a:ea typeface="ＭＳ Ｐゴシック" charset="-128"/>
              </a:rPr>
              <a:t>Segment</a:t>
            </a:r>
            <a:r>
              <a:rPr lang="ja-JP" altLang="en-US" sz="1293" dirty="0">
                <a:solidFill>
                  <a:srgbClr val="000000"/>
                </a:solidFill>
                <a:latin typeface="Arial" pitchFamily="34" charset="0"/>
                <a:ea typeface="ＭＳ Ｐゴシック" charset="-128"/>
              </a:rPr>
              <a:t>間の振れ変化を差分にて評価する。</a:t>
            </a:r>
            <a:endParaRPr lang="en-US" altLang="ja-JP" sz="1293" dirty="0">
              <a:solidFill>
                <a:srgbClr val="000000"/>
              </a:solidFill>
              <a:latin typeface="Arial" pitchFamily="34" charset="0"/>
              <a:ea typeface="ＭＳ Ｐゴシック" charset="-128"/>
            </a:endParaRPr>
          </a:p>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この差分評価の最大値が上図で示す</a:t>
            </a:r>
            <a:r>
              <a:rPr lang="en-US" altLang="ja-JP" sz="1293" dirty="0">
                <a:solidFill>
                  <a:srgbClr val="000000"/>
                </a:solidFill>
                <a:latin typeface="Arial" pitchFamily="34" charset="0"/>
                <a:ea typeface="ＭＳ Ｐゴシック" charset="-128"/>
              </a:rPr>
              <a:t>Min Clearance</a:t>
            </a:r>
            <a:r>
              <a:rPr lang="ja-JP" altLang="en-US" sz="1293" dirty="0">
                <a:solidFill>
                  <a:srgbClr val="000000"/>
                </a:solidFill>
                <a:latin typeface="Arial" pitchFamily="34" charset="0"/>
                <a:ea typeface="ＭＳ Ｐゴシック" charset="-128"/>
              </a:rPr>
              <a:t>を超えなければ組付けは問題ないと判断する。</a:t>
            </a:r>
            <a:endParaRPr lang="en-US" altLang="ja-JP" sz="1293" dirty="0">
              <a:solidFill>
                <a:srgbClr val="000000"/>
              </a:solidFill>
              <a:latin typeface="Arial" pitchFamily="34" charset="0"/>
              <a:ea typeface="ＭＳ Ｐゴシック" charset="-128"/>
            </a:endParaRPr>
          </a:p>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超える場合は回転による組付け性を考え回転量が微小量であることを確認する。</a:t>
            </a:r>
          </a:p>
        </p:txBody>
      </p:sp>
      <p:cxnSp>
        <p:nvCxnSpPr>
          <p:cNvPr id="9" name="直線コネクタ 8">
            <a:extLst>
              <a:ext uri="{FF2B5EF4-FFF2-40B4-BE49-F238E27FC236}">
                <a16:creationId xmlns:a16="http://schemas.microsoft.com/office/drawing/2014/main" id="{2488472D-D238-4BA2-A3DD-9074486B89CA}"/>
              </a:ext>
            </a:extLst>
          </p:cNvPr>
          <p:cNvCxnSpPr>
            <a:cxnSpLocks/>
          </p:cNvCxnSpPr>
          <p:nvPr/>
        </p:nvCxnSpPr>
        <p:spPr>
          <a:xfrm>
            <a:off x="3491880" y="3628503"/>
            <a:ext cx="68992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434FF2-162C-4661-8965-97E94ECF0A6D}"/>
              </a:ext>
            </a:extLst>
          </p:cNvPr>
          <p:cNvCxnSpPr/>
          <p:nvPr/>
        </p:nvCxnSpPr>
        <p:spPr>
          <a:xfrm>
            <a:off x="5796136" y="2156659"/>
            <a:ext cx="2699417"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A452B6C-BB2C-4825-83C2-FEE4A8809426}"/>
              </a:ext>
            </a:extLst>
          </p:cNvPr>
          <p:cNvCxnSpPr/>
          <p:nvPr/>
        </p:nvCxnSpPr>
        <p:spPr>
          <a:xfrm>
            <a:off x="5796136" y="2852936"/>
            <a:ext cx="2699417"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3A58C0-7697-4EAA-9461-DF9F43FDCA81}"/>
              </a:ext>
            </a:extLst>
          </p:cNvPr>
          <p:cNvCxnSpPr/>
          <p:nvPr/>
        </p:nvCxnSpPr>
        <p:spPr>
          <a:xfrm>
            <a:off x="5796136" y="292494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00B17CC-8A8E-4F14-9ACD-7734AD0B923B}"/>
              </a:ext>
            </a:extLst>
          </p:cNvPr>
          <p:cNvCxnSpPr/>
          <p:nvPr/>
        </p:nvCxnSpPr>
        <p:spPr>
          <a:xfrm>
            <a:off x="8495553" y="292494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1197BCD-9B24-401E-B4C0-E94858ACC811}"/>
              </a:ext>
            </a:extLst>
          </p:cNvPr>
          <p:cNvSpPr txBox="1"/>
          <p:nvPr/>
        </p:nvSpPr>
        <p:spPr>
          <a:xfrm>
            <a:off x="5422628" y="3307886"/>
            <a:ext cx="3350597"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L</a:t>
            </a:r>
            <a:r>
              <a:rPr kumimoji="1" lang="en-US" altLang="ja-JP" sz="1200" kern="1200" dirty="0">
                <a:solidFill>
                  <a:srgbClr val="000000"/>
                </a:solidFill>
                <a:latin typeface="Arial" pitchFamily="34" charset="0"/>
                <a:ea typeface="ＭＳ Ｐゴシック" charset="-128"/>
                <a:cs typeface="+mn-cs"/>
              </a:rPr>
              <a:t> : Shroud 1 segment </a:t>
            </a:r>
            <a:r>
              <a:rPr lang="en-US" altLang="ja-JP" sz="1200" dirty="0">
                <a:solidFill>
                  <a:srgbClr val="000000"/>
                </a:solidFill>
                <a:latin typeface="Arial" pitchFamily="34" charset="0"/>
                <a:ea typeface="ＭＳ Ｐゴシック" charset="-128"/>
              </a:rPr>
              <a:t>(Circumferential Length)</a:t>
            </a:r>
            <a:endParaRPr kumimoji="1" lang="ja-JP" altLang="en-US" sz="1200" kern="1200" dirty="0">
              <a:solidFill>
                <a:srgbClr val="000000"/>
              </a:solidFill>
              <a:latin typeface="Arial" pitchFamily="34" charset="0"/>
              <a:ea typeface="ＭＳ Ｐゴシック" charset="-128"/>
              <a:cs typeface="+mn-cs"/>
            </a:endParaRPr>
          </a:p>
        </p:txBody>
      </p:sp>
      <p:cxnSp>
        <p:nvCxnSpPr>
          <p:cNvPr id="20" name="直線矢印コネクタ 19">
            <a:extLst>
              <a:ext uri="{FF2B5EF4-FFF2-40B4-BE49-F238E27FC236}">
                <a16:creationId xmlns:a16="http://schemas.microsoft.com/office/drawing/2014/main" id="{43144454-0164-4E4D-BF7D-673F54838F71}"/>
              </a:ext>
            </a:extLst>
          </p:cNvPr>
          <p:cNvCxnSpPr>
            <a:cxnSpLocks/>
          </p:cNvCxnSpPr>
          <p:nvPr/>
        </p:nvCxnSpPr>
        <p:spPr>
          <a:xfrm>
            <a:off x="5796136" y="3140968"/>
            <a:ext cx="2699417"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36" name="フリーフォーム 50">
            <a:extLst>
              <a:ext uri="{FF2B5EF4-FFF2-40B4-BE49-F238E27FC236}">
                <a16:creationId xmlns:a16="http://schemas.microsoft.com/office/drawing/2014/main" id="{639EB561-9F61-4EEC-B55C-BAE82C4D9BD7}"/>
              </a:ext>
            </a:extLst>
          </p:cNvPr>
          <p:cNvSpPr/>
          <p:nvPr/>
        </p:nvSpPr>
        <p:spPr>
          <a:xfrm>
            <a:off x="5831666" y="2573886"/>
            <a:ext cx="2688801" cy="241113"/>
          </a:xfrm>
          <a:custGeom>
            <a:avLst/>
            <a:gdLst>
              <a:gd name="connsiteX0" fmla="*/ 0 w 1107233"/>
              <a:gd name="connsiteY0" fmla="*/ 279918 h 279918"/>
              <a:gd name="connsiteX1" fmla="*/ 0 w 1107233"/>
              <a:gd name="connsiteY1" fmla="*/ 279918 h 279918"/>
              <a:gd name="connsiteX2" fmla="*/ 49763 w 1107233"/>
              <a:gd name="connsiteY2" fmla="*/ 255037 h 279918"/>
              <a:gd name="connsiteX3" fmla="*/ 68424 w 1107233"/>
              <a:gd name="connsiteY3" fmla="*/ 248816 h 279918"/>
              <a:gd name="connsiteX4" fmla="*/ 124408 w 1107233"/>
              <a:gd name="connsiteY4" fmla="*/ 217714 h 279918"/>
              <a:gd name="connsiteX5" fmla="*/ 161730 w 1107233"/>
              <a:gd name="connsiteY5" fmla="*/ 192833 h 279918"/>
              <a:gd name="connsiteX6" fmla="*/ 180392 w 1107233"/>
              <a:gd name="connsiteY6" fmla="*/ 180392 h 279918"/>
              <a:gd name="connsiteX7" fmla="*/ 267477 w 1107233"/>
              <a:gd name="connsiteY7" fmla="*/ 155510 h 279918"/>
              <a:gd name="connsiteX8" fmla="*/ 298579 w 1107233"/>
              <a:gd name="connsiteY8" fmla="*/ 149290 h 279918"/>
              <a:gd name="connsiteX9" fmla="*/ 323461 w 1107233"/>
              <a:gd name="connsiteY9" fmla="*/ 143069 h 279918"/>
              <a:gd name="connsiteX10" fmla="*/ 360784 w 1107233"/>
              <a:gd name="connsiteY10" fmla="*/ 136849 h 279918"/>
              <a:gd name="connsiteX11" fmla="*/ 435428 w 1107233"/>
              <a:gd name="connsiteY11" fmla="*/ 105747 h 279918"/>
              <a:gd name="connsiteX12" fmla="*/ 454090 w 1107233"/>
              <a:gd name="connsiteY12" fmla="*/ 93306 h 279918"/>
              <a:gd name="connsiteX13" fmla="*/ 528735 w 1107233"/>
              <a:gd name="connsiteY13" fmla="*/ 80865 h 279918"/>
              <a:gd name="connsiteX14" fmla="*/ 590939 w 1107233"/>
              <a:gd name="connsiteY14" fmla="*/ 74645 h 279918"/>
              <a:gd name="connsiteX15" fmla="*/ 665584 w 1107233"/>
              <a:gd name="connsiteY15" fmla="*/ 74645 h 279918"/>
              <a:gd name="connsiteX16" fmla="*/ 727788 w 1107233"/>
              <a:gd name="connsiteY16" fmla="*/ 68424 h 279918"/>
              <a:gd name="connsiteX17" fmla="*/ 746449 w 1107233"/>
              <a:gd name="connsiteY17" fmla="*/ 62204 h 279918"/>
              <a:gd name="connsiteX18" fmla="*/ 845975 w 1107233"/>
              <a:gd name="connsiteY18" fmla="*/ 37322 h 279918"/>
              <a:gd name="connsiteX19" fmla="*/ 1069910 w 1107233"/>
              <a:gd name="connsiteY19" fmla="*/ 24882 h 279918"/>
              <a:gd name="connsiteX20" fmla="*/ 1094792 w 1107233"/>
              <a:gd name="connsiteY20" fmla="*/ 18661 h 279918"/>
              <a:gd name="connsiteX21" fmla="*/ 1107233 w 1107233"/>
              <a:gd name="connsiteY21" fmla="*/ 0 h 279918"/>
              <a:gd name="connsiteX22" fmla="*/ 1107233 w 1107233"/>
              <a:gd name="connsiteY22" fmla="*/ 0 h 27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7233" h="279918">
                <a:moveTo>
                  <a:pt x="0" y="279918"/>
                </a:moveTo>
                <a:lnTo>
                  <a:pt x="0" y="279918"/>
                </a:lnTo>
                <a:cubicBezTo>
                  <a:pt x="16588" y="271624"/>
                  <a:pt x="32880" y="262711"/>
                  <a:pt x="49763" y="255037"/>
                </a:cubicBezTo>
                <a:cubicBezTo>
                  <a:pt x="55732" y="252324"/>
                  <a:pt x="62692" y="252000"/>
                  <a:pt x="68424" y="248816"/>
                </a:cubicBezTo>
                <a:cubicBezTo>
                  <a:pt x="132592" y="213168"/>
                  <a:pt x="82183" y="231791"/>
                  <a:pt x="124408" y="217714"/>
                </a:cubicBezTo>
                <a:cubicBezTo>
                  <a:pt x="146275" y="184915"/>
                  <a:pt x="124240" y="208900"/>
                  <a:pt x="161730" y="192833"/>
                </a:cubicBezTo>
                <a:cubicBezTo>
                  <a:pt x="168602" y="189888"/>
                  <a:pt x="173560" y="183428"/>
                  <a:pt x="180392" y="180392"/>
                </a:cubicBezTo>
                <a:cubicBezTo>
                  <a:pt x="199794" y="171769"/>
                  <a:pt x="249506" y="159104"/>
                  <a:pt x="267477" y="155510"/>
                </a:cubicBezTo>
                <a:cubicBezTo>
                  <a:pt x="277844" y="153437"/>
                  <a:pt x="288258" y="151584"/>
                  <a:pt x="298579" y="149290"/>
                </a:cubicBezTo>
                <a:cubicBezTo>
                  <a:pt x="306925" y="147435"/>
                  <a:pt x="315078" y="144746"/>
                  <a:pt x="323461" y="143069"/>
                </a:cubicBezTo>
                <a:cubicBezTo>
                  <a:pt x="335829" y="140595"/>
                  <a:pt x="348343" y="138922"/>
                  <a:pt x="360784" y="136849"/>
                </a:cubicBezTo>
                <a:cubicBezTo>
                  <a:pt x="399740" y="123863"/>
                  <a:pt x="398639" y="126185"/>
                  <a:pt x="435428" y="105747"/>
                </a:cubicBezTo>
                <a:cubicBezTo>
                  <a:pt x="441963" y="102116"/>
                  <a:pt x="447403" y="96649"/>
                  <a:pt x="454090" y="93306"/>
                </a:cubicBezTo>
                <a:cubicBezTo>
                  <a:pt x="474839" y="82932"/>
                  <a:pt x="511265" y="82704"/>
                  <a:pt x="528735" y="80865"/>
                </a:cubicBezTo>
                <a:lnTo>
                  <a:pt x="590939" y="74645"/>
                </a:lnTo>
                <a:lnTo>
                  <a:pt x="665584" y="74645"/>
                </a:lnTo>
                <a:cubicBezTo>
                  <a:pt x="686319" y="72571"/>
                  <a:pt x="707192" y="71593"/>
                  <a:pt x="727788" y="68424"/>
                </a:cubicBezTo>
                <a:cubicBezTo>
                  <a:pt x="734269" y="67427"/>
                  <a:pt x="740108" y="63873"/>
                  <a:pt x="746449" y="62204"/>
                </a:cubicBezTo>
                <a:cubicBezTo>
                  <a:pt x="779519" y="53501"/>
                  <a:pt x="812350" y="43549"/>
                  <a:pt x="845975" y="37322"/>
                </a:cubicBezTo>
                <a:cubicBezTo>
                  <a:pt x="888080" y="29525"/>
                  <a:pt x="1068166" y="24952"/>
                  <a:pt x="1069910" y="24882"/>
                </a:cubicBezTo>
                <a:cubicBezTo>
                  <a:pt x="1078204" y="22808"/>
                  <a:pt x="1087679" y="23403"/>
                  <a:pt x="1094792" y="18661"/>
                </a:cubicBezTo>
                <a:cubicBezTo>
                  <a:pt x="1101012" y="14514"/>
                  <a:pt x="1107233" y="0"/>
                  <a:pt x="1107233" y="0"/>
                </a:cubicBezTo>
                <a:lnTo>
                  <a:pt x="1107233" y="0"/>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sp>
        <p:nvSpPr>
          <p:cNvPr id="37" name="フリーフォーム 50">
            <a:extLst>
              <a:ext uri="{FF2B5EF4-FFF2-40B4-BE49-F238E27FC236}">
                <a16:creationId xmlns:a16="http://schemas.microsoft.com/office/drawing/2014/main" id="{96D5F66C-A796-4CC1-8A79-39A95120755E}"/>
              </a:ext>
            </a:extLst>
          </p:cNvPr>
          <p:cNvSpPr/>
          <p:nvPr/>
        </p:nvSpPr>
        <p:spPr>
          <a:xfrm>
            <a:off x="5796136" y="1988840"/>
            <a:ext cx="2688801" cy="241113"/>
          </a:xfrm>
          <a:custGeom>
            <a:avLst/>
            <a:gdLst>
              <a:gd name="connsiteX0" fmla="*/ 0 w 1107233"/>
              <a:gd name="connsiteY0" fmla="*/ 279918 h 279918"/>
              <a:gd name="connsiteX1" fmla="*/ 0 w 1107233"/>
              <a:gd name="connsiteY1" fmla="*/ 279918 h 279918"/>
              <a:gd name="connsiteX2" fmla="*/ 49763 w 1107233"/>
              <a:gd name="connsiteY2" fmla="*/ 255037 h 279918"/>
              <a:gd name="connsiteX3" fmla="*/ 68424 w 1107233"/>
              <a:gd name="connsiteY3" fmla="*/ 248816 h 279918"/>
              <a:gd name="connsiteX4" fmla="*/ 124408 w 1107233"/>
              <a:gd name="connsiteY4" fmla="*/ 217714 h 279918"/>
              <a:gd name="connsiteX5" fmla="*/ 161730 w 1107233"/>
              <a:gd name="connsiteY5" fmla="*/ 192833 h 279918"/>
              <a:gd name="connsiteX6" fmla="*/ 180392 w 1107233"/>
              <a:gd name="connsiteY6" fmla="*/ 180392 h 279918"/>
              <a:gd name="connsiteX7" fmla="*/ 267477 w 1107233"/>
              <a:gd name="connsiteY7" fmla="*/ 155510 h 279918"/>
              <a:gd name="connsiteX8" fmla="*/ 298579 w 1107233"/>
              <a:gd name="connsiteY8" fmla="*/ 149290 h 279918"/>
              <a:gd name="connsiteX9" fmla="*/ 323461 w 1107233"/>
              <a:gd name="connsiteY9" fmla="*/ 143069 h 279918"/>
              <a:gd name="connsiteX10" fmla="*/ 360784 w 1107233"/>
              <a:gd name="connsiteY10" fmla="*/ 136849 h 279918"/>
              <a:gd name="connsiteX11" fmla="*/ 435428 w 1107233"/>
              <a:gd name="connsiteY11" fmla="*/ 105747 h 279918"/>
              <a:gd name="connsiteX12" fmla="*/ 454090 w 1107233"/>
              <a:gd name="connsiteY12" fmla="*/ 93306 h 279918"/>
              <a:gd name="connsiteX13" fmla="*/ 528735 w 1107233"/>
              <a:gd name="connsiteY13" fmla="*/ 80865 h 279918"/>
              <a:gd name="connsiteX14" fmla="*/ 590939 w 1107233"/>
              <a:gd name="connsiteY14" fmla="*/ 74645 h 279918"/>
              <a:gd name="connsiteX15" fmla="*/ 665584 w 1107233"/>
              <a:gd name="connsiteY15" fmla="*/ 74645 h 279918"/>
              <a:gd name="connsiteX16" fmla="*/ 727788 w 1107233"/>
              <a:gd name="connsiteY16" fmla="*/ 68424 h 279918"/>
              <a:gd name="connsiteX17" fmla="*/ 746449 w 1107233"/>
              <a:gd name="connsiteY17" fmla="*/ 62204 h 279918"/>
              <a:gd name="connsiteX18" fmla="*/ 845975 w 1107233"/>
              <a:gd name="connsiteY18" fmla="*/ 37322 h 279918"/>
              <a:gd name="connsiteX19" fmla="*/ 1069910 w 1107233"/>
              <a:gd name="connsiteY19" fmla="*/ 24882 h 279918"/>
              <a:gd name="connsiteX20" fmla="*/ 1094792 w 1107233"/>
              <a:gd name="connsiteY20" fmla="*/ 18661 h 279918"/>
              <a:gd name="connsiteX21" fmla="*/ 1107233 w 1107233"/>
              <a:gd name="connsiteY21" fmla="*/ 0 h 279918"/>
              <a:gd name="connsiteX22" fmla="*/ 1107233 w 1107233"/>
              <a:gd name="connsiteY22" fmla="*/ 0 h 27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7233" h="279918">
                <a:moveTo>
                  <a:pt x="0" y="279918"/>
                </a:moveTo>
                <a:lnTo>
                  <a:pt x="0" y="279918"/>
                </a:lnTo>
                <a:cubicBezTo>
                  <a:pt x="16588" y="271624"/>
                  <a:pt x="32880" y="262711"/>
                  <a:pt x="49763" y="255037"/>
                </a:cubicBezTo>
                <a:cubicBezTo>
                  <a:pt x="55732" y="252324"/>
                  <a:pt x="62692" y="252000"/>
                  <a:pt x="68424" y="248816"/>
                </a:cubicBezTo>
                <a:cubicBezTo>
                  <a:pt x="132592" y="213168"/>
                  <a:pt x="82183" y="231791"/>
                  <a:pt x="124408" y="217714"/>
                </a:cubicBezTo>
                <a:cubicBezTo>
                  <a:pt x="146275" y="184915"/>
                  <a:pt x="124240" y="208900"/>
                  <a:pt x="161730" y="192833"/>
                </a:cubicBezTo>
                <a:cubicBezTo>
                  <a:pt x="168602" y="189888"/>
                  <a:pt x="173560" y="183428"/>
                  <a:pt x="180392" y="180392"/>
                </a:cubicBezTo>
                <a:cubicBezTo>
                  <a:pt x="199794" y="171769"/>
                  <a:pt x="249506" y="159104"/>
                  <a:pt x="267477" y="155510"/>
                </a:cubicBezTo>
                <a:cubicBezTo>
                  <a:pt x="277844" y="153437"/>
                  <a:pt x="288258" y="151584"/>
                  <a:pt x="298579" y="149290"/>
                </a:cubicBezTo>
                <a:cubicBezTo>
                  <a:pt x="306925" y="147435"/>
                  <a:pt x="315078" y="144746"/>
                  <a:pt x="323461" y="143069"/>
                </a:cubicBezTo>
                <a:cubicBezTo>
                  <a:pt x="335829" y="140595"/>
                  <a:pt x="348343" y="138922"/>
                  <a:pt x="360784" y="136849"/>
                </a:cubicBezTo>
                <a:cubicBezTo>
                  <a:pt x="399740" y="123863"/>
                  <a:pt x="398639" y="126185"/>
                  <a:pt x="435428" y="105747"/>
                </a:cubicBezTo>
                <a:cubicBezTo>
                  <a:pt x="441963" y="102116"/>
                  <a:pt x="447403" y="96649"/>
                  <a:pt x="454090" y="93306"/>
                </a:cubicBezTo>
                <a:cubicBezTo>
                  <a:pt x="474839" y="82932"/>
                  <a:pt x="511265" y="82704"/>
                  <a:pt x="528735" y="80865"/>
                </a:cubicBezTo>
                <a:lnTo>
                  <a:pt x="590939" y="74645"/>
                </a:lnTo>
                <a:lnTo>
                  <a:pt x="665584" y="74645"/>
                </a:lnTo>
                <a:cubicBezTo>
                  <a:pt x="686319" y="72571"/>
                  <a:pt x="707192" y="71593"/>
                  <a:pt x="727788" y="68424"/>
                </a:cubicBezTo>
                <a:cubicBezTo>
                  <a:pt x="734269" y="67427"/>
                  <a:pt x="740108" y="63873"/>
                  <a:pt x="746449" y="62204"/>
                </a:cubicBezTo>
                <a:cubicBezTo>
                  <a:pt x="779519" y="53501"/>
                  <a:pt x="812350" y="43549"/>
                  <a:pt x="845975" y="37322"/>
                </a:cubicBezTo>
                <a:cubicBezTo>
                  <a:pt x="888080" y="29525"/>
                  <a:pt x="1068166" y="24952"/>
                  <a:pt x="1069910" y="24882"/>
                </a:cubicBezTo>
                <a:cubicBezTo>
                  <a:pt x="1078204" y="22808"/>
                  <a:pt x="1087679" y="23403"/>
                  <a:pt x="1094792" y="18661"/>
                </a:cubicBezTo>
                <a:cubicBezTo>
                  <a:pt x="1101012" y="14514"/>
                  <a:pt x="1107233" y="0"/>
                  <a:pt x="1107233" y="0"/>
                </a:cubicBezTo>
                <a:lnTo>
                  <a:pt x="1107233" y="0"/>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cxnSp>
        <p:nvCxnSpPr>
          <p:cNvPr id="27" name="直線コネクタ 26">
            <a:extLst>
              <a:ext uri="{FF2B5EF4-FFF2-40B4-BE49-F238E27FC236}">
                <a16:creationId xmlns:a16="http://schemas.microsoft.com/office/drawing/2014/main" id="{313D48A5-6654-4E29-885D-CA54E329416A}"/>
              </a:ext>
            </a:extLst>
          </p:cNvPr>
          <p:cNvCxnSpPr>
            <a:cxnSpLocks/>
          </p:cNvCxnSpPr>
          <p:nvPr/>
        </p:nvCxnSpPr>
        <p:spPr>
          <a:xfrm>
            <a:off x="5580112" y="2229953"/>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C52F668D-9BCF-4F1F-A7AF-0C76E05F9A8A}"/>
              </a:ext>
            </a:extLst>
          </p:cNvPr>
          <p:cNvCxnSpPr/>
          <p:nvPr/>
        </p:nvCxnSpPr>
        <p:spPr>
          <a:xfrm>
            <a:off x="8520467" y="1988840"/>
            <a:ext cx="268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723128C9-062D-4B36-8D64-8A53C59756E2}"/>
              </a:ext>
            </a:extLst>
          </p:cNvPr>
          <p:cNvCxnSpPr>
            <a:cxnSpLocks/>
          </p:cNvCxnSpPr>
          <p:nvPr/>
        </p:nvCxnSpPr>
        <p:spPr>
          <a:xfrm rot="16200000">
            <a:off x="8425107" y="2481302"/>
            <a:ext cx="502699" cy="0"/>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187B154-57C5-4377-95C8-DDA60460DC2F}"/>
              </a:ext>
            </a:extLst>
          </p:cNvPr>
          <p:cNvCxnSpPr>
            <a:cxnSpLocks/>
          </p:cNvCxnSpPr>
          <p:nvPr/>
        </p:nvCxnSpPr>
        <p:spPr>
          <a:xfrm>
            <a:off x="8676456" y="1700808"/>
            <a:ext cx="0" cy="28803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39E8C746-C990-4250-A5A2-779915FA3603}"/>
              </a:ext>
            </a:extLst>
          </p:cNvPr>
          <p:cNvSpPr txBox="1"/>
          <p:nvPr/>
        </p:nvSpPr>
        <p:spPr>
          <a:xfrm>
            <a:off x="6977852" y="1242687"/>
            <a:ext cx="1951625"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d </a:t>
            </a:r>
            <a:r>
              <a:rPr kumimoji="1" lang="en-US" altLang="ja-JP" sz="1200" kern="1200" dirty="0">
                <a:solidFill>
                  <a:srgbClr val="000000"/>
                </a:solidFill>
                <a:latin typeface="Arial" pitchFamily="34" charset="0"/>
                <a:ea typeface="ＭＳ Ｐゴシック" charset="-128"/>
                <a:cs typeface="+mn-cs"/>
              </a:rPr>
              <a:t>: LPT case hook runout </a:t>
            </a:r>
          </a:p>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for shroud 1 segment</a:t>
            </a:r>
            <a:endParaRPr kumimoji="1" lang="ja-JP" altLang="en-US" sz="1200" kern="1200" dirty="0">
              <a:solidFill>
                <a:srgbClr val="000000"/>
              </a:solidFill>
              <a:latin typeface="Arial" pitchFamily="34" charset="0"/>
              <a:ea typeface="ＭＳ Ｐゴシック" charset="-128"/>
              <a:cs typeface="+mn-cs"/>
            </a:endParaRPr>
          </a:p>
        </p:txBody>
      </p:sp>
      <p:cxnSp>
        <p:nvCxnSpPr>
          <p:cNvPr id="45" name="直線コネクタ 44">
            <a:extLst>
              <a:ext uri="{FF2B5EF4-FFF2-40B4-BE49-F238E27FC236}">
                <a16:creationId xmlns:a16="http://schemas.microsoft.com/office/drawing/2014/main" id="{3D81DC5F-B63B-499C-8C12-934BF7B0A64A}"/>
              </a:ext>
            </a:extLst>
          </p:cNvPr>
          <p:cNvCxnSpPr>
            <a:cxnSpLocks/>
          </p:cNvCxnSpPr>
          <p:nvPr/>
        </p:nvCxnSpPr>
        <p:spPr>
          <a:xfrm>
            <a:off x="5422628" y="2117705"/>
            <a:ext cx="29177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9900487D-6F29-4F6A-9672-4C202139B5BD}"/>
              </a:ext>
            </a:extLst>
          </p:cNvPr>
          <p:cNvCxnSpPr>
            <a:cxnSpLocks/>
          </p:cNvCxnSpPr>
          <p:nvPr/>
        </p:nvCxnSpPr>
        <p:spPr>
          <a:xfrm flipV="1">
            <a:off x="5652120" y="2226894"/>
            <a:ext cx="0" cy="34699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5215A73-84CB-4353-B10D-2D3A2B18CE16}"/>
              </a:ext>
            </a:extLst>
          </p:cNvPr>
          <p:cNvCxnSpPr>
            <a:cxnSpLocks/>
          </p:cNvCxnSpPr>
          <p:nvPr/>
        </p:nvCxnSpPr>
        <p:spPr>
          <a:xfrm>
            <a:off x="5648703" y="1379303"/>
            <a:ext cx="0" cy="71488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5412996-8C81-4653-9645-9EC818CBC11B}"/>
              </a:ext>
            </a:extLst>
          </p:cNvPr>
          <p:cNvSpPr txBox="1"/>
          <p:nvPr/>
        </p:nvSpPr>
        <p:spPr>
          <a:xfrm>
            <a:off x="5314511" y="894741"/>
            <a:ext cx="3058851" cy="461665"/>
          </a:xfrm>
          <a:prstGeom prst="rect">
            <a:avLst/>
          </a:prstGeom>
          <a:noFill/>
        </p:spPr>
        <p:txBody>
          <a:bodyPr wrap="none" rtlCol="0">
            <a:spAutoFit/>
          </a:bodyPr>
          <a:lstStyle/>
          <a:p>
            <a:pPr algn="l" rtl="0" fontAlgn="ctr" hangingPunct="0">
              <a:spcBef>
                <a:spcPct val="0"/>
              </a:spcBef>
              <a:spcAft>
                <a:spcPct val="0"/>
              </a:spcAft>
            </a:pPr>
            <a:r>
              <a:rPr lang="en-US" altLang="ja-JP" sz="1200" b="1" dirty="0">
                <a:solidFill>
                  <a:srgbClr val="000000"/>
                </a:solidFill>
                <a:latin typeface="Arial" pitchFamily="34" charset="0"/>
                <a:ea typeface="ＭＳ Ｐゴシック" charset="-128"/>
              </a:rPr>
              <a:t>c</a:t>
            </a:r>
            <a:r>
              <a:rPr lang="en-US" altLang="ja-JP" sz="1200" dirty="0">
                <a:solidFill>
                  <a:srgbClr val="000000"/>
                </a:solidFill>
                <a:latin typeface="Arial" pitchFamily="34" charset="0"/>
                <a:ea typeface="ＭＳ Ｐゴシック" charset="-128"/>
              </a:rPr>
              <a:t> : Max clearance between case hook and</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 shroud groove. </a:t>
            </a:r>
            <a:r>
              <a:rPr lang="en-US" altLang="ja-JP" sz="1200" b="1" dirty="0">
                <a:solidFill>
                  <a:srgbClr val="000000"/>
                </a:solidFill>
                <a:latin typeface="Arial" pitchFamily="34" charset="0"/>
                <a:ea typeface="ＭＳ Ｐゴシック" charset="-128"/>
              </a:rPr>
              <a:t>c</a:t>
            </a:r>
            <a:r>
              <a:rPr lang="en-US" altLang="ja-JP" sz="1200" dirty="0">
                <a:solidFill>
                  <a:srgbClr val="000000"/>
                </a:solidFill>
                <a:latin typeface="Arial" pitchFamily="34" charset="0"/>
                <a:ea typeface="ＭＳ Ｐゴシック" charset="-128"/>
              </a:rPr>
              <a:t> = </a:t>
            </a:r>
            <a:r>
              <a:rPr lang="en-US" altLang="ja-JP" sz="1200" b="1" dirty="0">
                <a:solidFill>
                  <a:srgbClr val="000000"/>
                </a:solidFill>
                <a:latin typeface="Arial" pitchFamily="34" charset="0"/>
                <a:ea typeface="ＭＳ Ｐゴシック" charset="-128"/>
              </a:rPr>
              <a:t>W</a:t>
            </a:r>
            <a:r>
              <a:rPr lang="en-US" altLang="ja-JP" sz="1200" dirty="0">
                <a:solidFill>
                  <a:srgbClr val="000000"/>
                </a:solidFill>
                <a:latin typeface="Arial" pitchFamily="34" charset="0"/>
                <a:ea typeface="ＭＳ Ｐゴシック" charset="-128"/>
              </a:rPr>
              <a:t> - </a:t>
            </a:r>
            <a:r>
              <a:rPr lang="en-US" altLang="ja-JP" sz="1200" b="1" dirty="0">
                <a:solidFill>
                  <a:srgbClr val="000000"/>
                </a:solidFill>
                <a:latin typeface="Arial" pitchFamily="34" charset="0"/>
                <a:ea typeface="ＭＳ Ｐゴシック" charset="-128"/>
              </a:rPr>
              <a:t>T</a:t>
            </a:r>
            <a:endParaRPr kumimoji="1" lang="ja-JP" altLang="en-US" sz="1200" b="1" kern="1200" dirty="0">
              <a:solidFill>
                <a:srgbClr val="000000"/>
              </a:solidFill>
              <a:latin typeface="Arial" pitchFamily="34" charset="0"/>
              <a:ea typeface="ＭＳ Ｐゴシック" charset="-128"/>
              <a:cs typeface="+mn-cs"/>
            </a:endParaRPr>
          </a:p>
        </p:txBody>
      </p:sp>
      <p:cxnSp>
        <p:nvCxnSpPr>
          <p:cNvPr id="53" name="直線コネクタ 52">
            <a:extLst>
              <a:ext uri="{FF2B5EF4-FFF2-40B4-BE49-F238E27FC236}">
                <a16:creationId xmlns:a16="http://schemas.microsoft.com/office/drawing/2014/main" id="{B6F8D647-80A1-4AC0-A83E-B4B97AABD484}"/>
              </a:ext>
            </a:extLst>
          </p:cNvPr>
          <p:cNvCxnSpPr>
            <a:cxnSpLocks/>
          </p:cNvCxnSpPr>
          <p:nvPr/>
        </p:nvCxnSpPr>
        <p:spPr>
          <a:xfrm flipV="1">
            <a:off x="5804792" y="1982565"/>
            <a:ext cx="2589510" cy="11861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1E7FA92-96AC-4ED5-9620-C774DB3E0912}"/>
              </a:ext>
            </a:extLst>
          </p:cNvPr>
          <p:cNvCxnSpPr>
            <a:cxnSpLocks/>
          </p:cNvCxnSpPr>
          <p:nvPr/>
        </p:nvCxnSpPr>
        <p:spPr>
          <a:xfrm flipV="1">
            <a:off x="5870922" y="2761602"/>
            <a:ext cx="2589510" cy="11861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F20299FC-AD8D-4ADC-B34D-B586CB266C31}"/>
              </a:ext>
            </a:extLst>
          </p:cNvPr>
          <p:cNvSpPr txBox="1"/>
          <p:nvPr/>
        </p:nvSpPr>
        <p:spPr>
          <a:xfrm>
            <a:off x="5580112" y="3664015"/>
            <a:ext cx="3334311"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 </a:t>
            </a:r>
            <a:r>
              <a:rPr kumimoji="1" lang="en-US" altLang="ja-JP" sz="1400" kern="1200" dirty="0">
                <a:solidFill>
                  <a:srgbClr val="000000"/>
                </a:solidFill>
                <a:latin typeface="Arial" pitchFamily="34" charset="0"/>
                <a:ea typeface="ＭＳ Ｐゴシック" charset="-128"/>
                <a:cs typeface="+mn-cs"/>
              </a:rPr>
              <a:t>Rotation Angle </a:t>
            </a:r>
            <a:r>
              <a:rPr kumimoji="1" lang="en-US" altLang="ja-JP" sz="1400" b="1" kern="1200" dirty="0">
                <a:solidFill>
                  <a:srgbClr val="000000"/>
                </a:solidFill>
                <a:latin typeface="Symbol" panose="05050102010706020507" pitchFamily="18" charset="2"/>
                <a:ea typeface="ＭＳ Ｐゴシック" charset="-128"/>
              </a:rPr>
              <a:t>q</a:t>
            </a:r>
            <a:r>
              <a:rPr kumimoji="1" lang="en-US" altLang="ja-JP" sz="1400" kern="1200" dirty="0">
                <a:solidFill>
                  <a:srgbClr val="000000"/>
                </a:solidFill>
                <a:latin typeface="Arial" pitchFamily="34" charset="0"/>
                <a:ea typeface="ＭＳ Ｐゴシック" charset="-128"/>
                <a:cs typeface="+mn-cs"/>
              </a:rPr>
              <a:t> = </a:t>
            </a:r>
            <a:r>
              <a:rPr kumimoji="1" lang="en-US" altLang="ja-JP" sz="1400" kern="1200" dirty="0" err="1">
                <a:solidFill>
                  <a:srgbClr val="000000"/>
                </a:solidFill>
                <a:latin typeface="Arial" pitchFamily="34" charset="0"/>
                <a:ea typeface="ＭＳ Ｐゴシック" charset="-128"/>
                <a:cs typeface="+mn-cs"/>
              </a:rPr>
              <a:t>atan</a:t>
            </a:r>
            <a:r>
              <a:rPr lang="en-US" altLang="ja-JP" sz="1400" dirty="0">
                <a:solidFill>
                  <a:srgbClr val="000000"/>
                </a:solidFill>
                <a:latin typeface="Arial" pitchFamily="34" charset="0"/>
                <a:ea typeface="ＭＳ Ｐゴシック" charset="-128"/>
              </a:rPr>
              <a:t>(</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d</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c</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L</a:t>
            </a:r>
            <a:r>
              <a:rPr kumimoji="1" lang="en-US" altLang="ja-JP" sz="1400" kern="1200" dirty="0">
                <a:solidFill>
                  <a:srgbClr val="000000"/>
                </a:solidFill>
                <a:latin typeface="Arial" pitchFamily="34" charset="0"/>
                <a:ea typeface="ＭＳ Ｐゴシック" charset="-128"/>
                <a:cs typeface="+mn-cs"/>
              </a:rPr>
              <a:t>)</a:t>
            </a:r>
            <a:endParaRPr kumimoji="1" lang="ja-JP" altLang="en-US" sz="1400" kern="1200" dirty="0">
              <a:solidFill>
                <a:srgbClr val="000000"/>
              </a:solidFill>
              <a:latin typeface="Arial" pitchFamily="34" charset="0"/>
              <a:ea typeface="ＭＳ Ｐゴシック" charset="-128"/>
              <a:cs typeface="+mn-cs"/>
            </a:endParaRPr>
          </a:p>
        </p:txBody>
      </p:sp>
      <p:sp>
        <p:nvSpPr>
          <p:cNvPr id="58" name="円弧 57">
            <a:extLst>
              <a:ext uri="{FF2B5EF4-FFF2-40B4-BE49-F238E27FC236}">
                <a16:creationId xmlns:a16="http://schemas.microsoft.com/office/drawing/2014/main" id="{B378B523-A3A5-4CC6-BA60-ED19CD2D9D80}"/>
              </a:ext>
            </a:extLst>
          </p:cNvPr>
          <p:cNvSpPr/>
          <p:nvPr/>
        </p:nvSpPr>
        <p:spPr>
          <a:xfrm>
            <a:off x="6791694" y="1987648"/>
            <a:ext cx="1733523" cy="1733523"/>
          </a:xfrm>
          <a:prstGeom prst="arc">
            <a:avLst>
              <a:gd name="adj1" fmla="val 20761336"/>
              <a:gd name="adj2" fmla="val 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7577F9E7-5C68-44F7-AC28-D5E03C9C8F94}"/>
              </a:ext>
            </a:extLst>
          </p:cNvPr>
          <p:cNvSpPr txBox="1"/>
          <p:nvPr/>
        </p:nvSpPr>
        <p:spPr>
          <a:xfrm>
            <a:off x="8254787" y="2352938"/>
            <a:ext cx="28405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q</a:t>
            </a:r>
            <a:endParaRPr kumimoji="1" lang="ja-JP" altLang="en-US" sz="1400" b="1" kern="1200" dirty="0">
              <a:solidFill>
                <a:srgbClr val="000000"/>
              </a:solidFill>
              <a:latin typeface="Symbol" panose="05050102010706020507" pitchFamily="18" charset="2"/>
              <a:ea typeface="ＭＳ Ｐゴシック" charset="-128"/>
            </a:endParaRPr>
          </a:p>
        </p:txBody>
      </p:sp>
      <p:sp>
        <p:nvSpPr>
          <p:cNvPr id="61" name="円弧 60">
            <a:extLst>
              <a:ext uri="{FF2B5EF4-FFF2-40B4-BE49-F238E27FC236}">
                <a16:creationId xmlns:a16="http://schemas.microsoft.com/office/drawing/2014/main" id="{99AA18C0-C9D9-49D3-85FC-AC669158AE64}"/>
              </a:ext>
            </a:extLst>
          </p:cNvPr>
          <p:cNvSpPr/>
          <p:nvPr/>
        </p:nvSpPr>
        <p:spPr>
          <a:xfrm>
            <a:off x="6732240" y="1340768"/>
            <a:ext cx="1733523" cy="1733523"/>
          </a:xfrm>
          <a:prstGeom prst="arc">
            <a:avLst>
              <a:gd name="adj1" fmla="val 20761336"/>
              <a:gd name="adj2" fmla="val 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630ED8D5-4054-4064-829F-59D428B8836E}"/>
              </a:ext>
            </a:extLst>
          </p:cNvPr>
          <p:cNvSpPr txBox="1"/>
          <p:nvPr/>
        </p:nvSpPr>
        <p:spPr>
          <a:xfrm>
            <a:off x="8193181" y="1694917"/>
            <a:ext cx="28405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q</a:t>
            </a:r>
            <a:endParaRPr kumimoji="1" lang="ja-JP" altLang="en-US" sz="1400" b="1" kern="1200" dirty="0">
              <a:solidFill>
                <a:srgbClr val="000000"/>
              </a:solidFill>
              <a:latin typeface="Symbol" panose="05050102010706020507" pitchFamily="18" charset="2"/>
              <a:ea typeface="ＭＳ Ｐゴシック" charset="-128"/>
            </a:endParaRPr>
          </a:p>
        </p:txBody>
      </p:sp>
      <p:cxnSp>
        <p:nvCxnSpPr>
          <p:cNvPr id="46" name="直線矢印コネクタ 45">
            <a:extLst>
              <a:ext uri="{FF2B5EF4-FFF2-40B4-BE49-F238E27FC236}">
                <a16:creationId xmlns:a16="http://schemas.microsoft.com/office/drawing/2014/main" id="{B2CB9DDC-EC80-4FFD-8F8D-BC7CC83BD250}"/>
              </a:ext>
            </a:extLst>
          </p:cNvPr>
          <p:cNvCxnSpPr>
            <a:cxnSpLocks/>
            <a:endCxn id="37" idx="0"/>
          </p:cNvCxnSpPr>
          <p:nvPr/>
        </p:nvCxnSpPr>
        <p:spPr>
          <a:xfrm flipV="1">
            <a:off x="5796136" y="2229953"/>
            <a:ext cx="0" cy="585046"/>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D1036E7-EA49-4CBB-B776-70EC157B736A}"/>
              </a:ext>
            </a:extLst>
          </p:cNvPr>
          <p:cNvSpPr txBox="1"/>
          <p:nvPr/>
        </p:nvSpPr>
        <p:spPr>
          <a:xfrm>
            <a:off x="5779490" y="2376659"/>
            <a:ext cx="279244"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T</a:t>
            </a:r>
            <a:endParaRPr kumimoji="1" lang="ja-JP" altLang="en-US" sz="1200" b="1" kern="1200" dirty="0">
              <a:solidFill>
                <a:srgbClr val="000000"/>
              </a:solidFill>
              <a:latin typeface="Arial" pitchFamily="34" charset="0"/>
              <a:ea typeface="ＭＳ Ｐゴシック" charset="-128"/>
              <a:cs typeface="+mn-cs"/>
            </a:endParaRPr>
          </a:p>
        </p:txBody>
      </p:sp>
      <p:cxnSp>
        <p:nvCxnSpPr>
          <p:cNvPr id="51" name="直線コネクタ 50">
            <a:extLst>
              <a:ext uri="{FF2B5EF4-FFF2-40B4-BE49-F238E27FC236}">
                <a16:creationId xmlns:a16="http://schemas.microsoft.com/office/drawing/2014/main" id="{1997EE21-E932-4C2C-9B0F-B05F337F7FBC}"/>
              </a:ext>
            </a:extLst>
          </p:cNvPr>
          <p:cNvCxnSpPr>
            <a:cxnSpLocks/>
          </p:cNvCxnSpPr>
          <p:nvPr/>
        </p:nvCxnSpPr>
        <p:spPr>
          <a:xfrm>
            <a:off x="5474261" y="2880216"/>
            <a:ext cx="29177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D63F609-6D64-495E-B7B2-06A650DAB9CC}"/>
              </a:ext>
            </a:extLst>
          </p:cNvPr>
          <p:cNvCxnSpPr>
            <a:cxnSpLocks/>
          </p:cNvCxnSpPr>
          <p:nvPr/>
        </p:nvCxnSpPr>
        <p:spPr>
          <a:xfrm flipV="1">
            <a:off x="5508104" y="2117705"/>
            <a:ext cx="0" cy="735231"/>
          </a:xfrm>
          <a:prstGeom prst="straightConnector1">
            <a:avLst/>
          </a:prstGeom>
          <a:ln>
            <a:solidFill>
              <a:srgbClr val="00B0F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F28EF319-84C8-418F-8D3D-26E789167679}"/>
              </a:ext>
            </a:extLst>
          </p:cNvPr>
          <p:cNvSpPr txBox="1"/>
          <p:nvPr/>
        </p:nvSpPr>
        <p:spPr>
          <a:xfrm>
            <a:off x="5228357" y="2375742"/>
            <a:ext cx="330540"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W</a:t>
            </a:r>
            <a:endParaRPr kumimoji="1" lang="ja-JP" altLang="en-US" sz="1200" b="1" kern="1200" dirty="0">
              <a:solidFill>
                <a:srgbClr val="000000"/>
              </a:solidFill>
              <a:latin typeface="Arial" pitchFamily="34" charset="0"/>
              <a:ea typeface="ＭＳ Ｐゴシック" charset="-128"/>
              <a:cs typeface="+mn-cs"/>
            </a:endParaRPr>
          </a:p>
        </p:txBody>
      </p:sp>
      <p:sp>
        <p:nvSpPr>
          <p:cNvPr id="55" name="フッター プレースホルダー 2">
            <a:extLst>
              <a:ext uri="{FF2B5EF4-FFF2-40B4-BE49-F238E27FC236}">
                <a16:creationId xmlns:a16="http://schemas.microsoft.com/office/drawing/2014/main" id="{5558B4F1-1AED-4E72-B6BC-729CEAC607A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58342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Axial Runout Check 1 (112) – Stg.2 LPT Shroud Aft Hook</a:t>
            </a:r>
            <a:endParaRPr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26</a:t>
            </a:fld>
            <a:endParaRPr lang="ja-JP" altLang="en-US" dirty="0"/>
          </a:p>
        </p:txBody>
      </p:sp>
      <p:sp>
        <p:nvSpPr>
          <p:cNvPr id="5" name="フッター プレースホルダー 2">
            <a:extLst>
              <a:ext uri="{FF2B5EF4-FFF2-40B4-BE49-F238E27FC236}">
                <a16:creationId xmlns:a16="http://schemas.microsoft.com/office/drawing/2014/main" id="{C0B424CF-15D6-4458-817B-D94648530A3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1542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Axial Runout Check 2 (118) – Stg.3 LPT Shroud Aft Hook</a:t>
            </a:r>
            <a:endParaRPr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27</a:t>
            </a:fld>
            <a:endParaRPr lang="ja-JP" altLang="en-US" dirty="0"/>
          </a:p>
        </p:txBody>
      </p:sp>
      <p:sp>
        <p:nvSpPr>
          <p:cNvPr id="5" name="フッター プレースホルダー 2">
            <a:extLst>
              <a:ext uri="{FF2B5EF4-FFF2-40B4-BE49-F238E27FC236}">
                <a16:creationId xmlns:a16="http://schemas.microsoft.com/office/drawing/2014/main" id="{7467930D-08FE-4CD3-AEC8-76DF1BCA56A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35269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F248318-6DD6-4ADD-B4AF-D7F83A2B13F9}"/>
              </a:ext>
            </a:extLst>
          </p:cNvPr>
          <p:cNvSpPr>
            <a:spLocks noGrp="1"/>
          </p:cNvSpPr>
          <p:nvPr>
            <p:ph type="ctrTitle"/>
          </p:nvPr>
        </p:nvSpPr>
        <p:spPr>
          <a:xfrm>
            <a:off x="516589" y="2518756"/>
            <a:ext cx="8111965" cy="904863"/>
          </a:xfrm>
        </p:spPr>
        <p:txBody>
          <a:bodyPr/>
          <a:lstStyle/>
          <a:p>
            <a:r>
              <a:rPr lang="en-US" altLang="ja-JP" dirty="0"/>
              <a:t>(4) RSP.I Diameter Check around </a:t>
            </a:r>
            <a:r>
              <a:rPr lang="en-US" altLang="ja-JP" dirty="0" err="1"/>
              <a:t>Fwd</a:t>
            </a:r>
            <a:r>
              <a:rPr lang="en-US" altLang="ja-JP" dirty="0"/>
              <a:t> Flange and Case Thickness Check </a:t>
            </a:r>
            <a:endParaRPr kumimoji="1" lang="ja-JP" altLang="en-US" dirty="0"/>
          </a:p>
        </p:txBody>
      </p:sp>
      <p:sp>
        <p:nvSpPr>
          <p:cNvPr id="3" name="スライド番号プレースホルダー 2">
            <a:extLst>
              <a:ext uri="{FF2B5EF4-FFF2-40B4-BE49-F238E27FC236}">
                <a16:creationId xmlns:a16="http://schemas.microsoft.com/office/drawing/2014/main" id="{7EA90C91-1E30-4AC2-99DA-0EFC00D1943E}"/>
              </a:ext>
            </a:extLst>
          </p:cNvPr>
          <p:cNvSpPr>
            <a:spLocks noGrp="1"/>
          </p:cNvSpPr>
          <p:nvPr>
            <p:ph type="sldNum" sz="quarter" idx="4"/>
          </p:nvPr>
        </p:nvSpPr>
        <p:spPr/>
        <p:txBody>
          <a:bodyPr/>
          <a:lstStyle/>
          <a:p>
            <a:fld id="{714EB05D-AD7B-4F02-BDF6-82F2DF55CD8E}" type="slidenum">
              <a:rPr kumimoji="1" lang="ja-JP" altLang="en-US" smtClean="0"/>
              <a:t>28</a:t>
            </a:fld>
            <a:endParaRPr kumimoji="1" lang="ja-JP" altLang="en-US"/>
          </a:p>
        </p:txBody>
      </p:sp>
      <p:sp>
        <p:nvSpPr>
          <p:cNvPr id="5" name="Down Arrow 4">
            <a:hlinkClick r:id="rId2" action="ppaction://hlinksldjump"/>
          </p:cNvPr>
          <p:cNvSpPr/>
          <p:nvPr/>
        </p:nvSpPr>
        <p:spPr>
          <a:xfrm rot="5400000">
            <a:off x="8208404" y="281693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F2B4C355-1F80-4CEC-970A-E49C1A7B469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41134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1A2E45D-10D8-401F-9E6E-90B8373FDE8F}"/>
              </a:ext>
            </a:extLst>
          </p:cNvPr>
          <p:cNvSpPr>
            <a:spLocks noGrp="1"/>
          </p:cNvSpPr>
          <p:nvPr>
            <p:ph type="title"/>
          </p:nvPr>
        </p:nvSpPr>
        <p:spPr/>
        <p:txBody>
          <a:bodyPr/>
          <a:lstStyle/>
          <a:p>
            <a:r>
              <a:rPr kumimoji="1" lang="en-US" altLang="ja-JP" dirty="0" err="1"/>
              <a:t>Fwd</a:t>
            </a:r>
            <a:r>
              <a:rPr kumimoji="1" lang="en-US" altLang="ja-JP" dirty="0"/>
              <a:t> Flange ID (#207 RSP.I)</a:t>
            </a:r>
            <a:endParaRPr kumimoji="1" lang="ja-JP" altLang="en-US" dirty="0"/>
          </a:p>
        </p:txBody>
      </p:sp>
      <p:sp>
        <p:nvSpPr>
          <p:cNvPr id="7" name="テキスト ボックス 6">
            <a:extLst>
              <a:ext uri="{FF2B5EF4-FFF2-40B4-BE49-F238E27FC236}">
                <a16:creationId xmlns:a16="http://schemas.microsoft.com/office/drawing/2014/main" id="{4BB49D95-8E85-475E-A2FB-9B519D9BCA8A}"/>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8" name="テキスト ボックス 7">
            <a:extLst>
              <a:ext uri="{FF2B5EF4-FFF2-40B4-BE49-F238E27FC236}">
                <a16:creationId xmlns:a16="http://schemas.microsoft.com/office/drawing/2014/main" id="{F7E31D11-4AAA-429B-8D5F-1B3FF49D7B53}"/>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1" name="テキスト ボックス 10">
            <a:extLst>
              <a:ext uri="{FF2B5EF4-FFF2-40B4-BE49-F238E27FC236}">
                <a16:creationId xmlns:a16="http://schemas.microsoft.com/office/drawing/2014/main" id="{25817918-B26B-497A-8DA5-ADF58AAF66B9}"/>
              </a:ext>
            </a:extLst>
          </p:cNvPr>
          <p:cNvSpPr txBox="1"/>
          <p:nvPr/>
        </p:nvSpPr>
        <p:spPr>
          <a:xfrm>
            <a:off x="5652120" y="1628800"/>
            <a:ext cx="72008" cy="307777"/>
          </a:xfrm>
          <a:prstGeom prst="rect">
            <a:avLst/>
          </a:prstGeom>
          <a:noFill/>
        </p:spPr>
        <p:txBody>
          <a:bodyPr wrap="square" rtlCol="0">
            <a:spAutoFit/>
          </a:bodyPr>
          <a:lstStyle/>
          <a:p>
            <a:pPr algn="l" rtl="0" fontAlgn="ctr" hangingPunct="0">
              <a:spcBef>
                <a:spcPct val="0"/>
              </a:spcBef>
              <a:spcAft>
                <a:spcPct val="0"/>
              </a:spcAft>
            </a:pPr>
            <a:endParaRPr kumimoji="1" lang="ja-JP" altLang="en-US" sz="1400" kern="1200" dirty="0">
              <a:solidFill>
                <a:srgbClr val="000000"/>
              </a:solidFill>
              <a:latin typeface="Arial" pitchFamily="34" charset="0"/>
              <a:ea typeface="ＭＳ Ｐゴシック" charset="-128"/>
              <a:cs typeface="+mn-cs"/>
            </a:endParaRPr>
          </a:p>
        </p:txBody>
      </p:sp>
      <p:sp>
        <p:nvSpPr>
          <p:cNvPr id="4" name="スライド番号プレースホルダー 3">
            <a:extLst>
              <a:ext uri="{FF2B5EF4-FFF2-40B4-BE49-F238E27FC236}">
                <a16:creationId xmlns:a16="http://schemas.microsoft.com/office/drawing/2014/main" id="{9FA2E541-E8B1-4B81-82E6-732E8038976E}"/>
              </a:ext>
            </a:extLst>
          </p:cNvPr>
          <p:cNvSpPr>
            <a:spLocks noGrp="1"/>
          </p:cNvSpPr>
          <p:nvPr>
            <p:ph type="sldNum" sz="quarter" idx="4"/>
          </p:nvPr>
        </p:nvSpPr>
        <p:spPr/>
        <p:txBody>
          <a:bodyPr/>
          <a:lstStyle/>
          <a:p>
            <a:fld id="{714EB05D-AD7B-4F02-BDF6-82F2DF55CD8E}" type="slidenum">
              <a:rPr kumimoji="1" lang="ja-JP" altLang="en-US" smtClean="0"/>
              <a:t>29</a:t>
            </a:fld>
            <a:endParaRPr kumimoji="1" lang="ja-JP" altLang="en-US"/>
          </a:p>
        </p:txBody>
      </p:sp>
      <p:sp>
        <p:nvSpPr>
          <p:cNvPr id="9" name="フッター プレースホルダー 2">
            <a:extLst>
              <a:ext uri="{FF2B5EF4-FFF2-40B4-BE49-F238E27FC236}">
                <a16:creationId xmlns:a16="http://schemas.microsoft.com/office/drawing/2014/main" id="{05797038-848A-4228-955C-4EB8C49C2A7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61317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Overview</a:t>
            </a:r>
            <a:r>
              <a:rPr kumimoji="1" lang="ja-JP" altLang="en-US" dirty="0"/>
              <a:t> </a:t>
            </a:r>
            <a:r>
              <a:rPr kumimoji="1" lang="en-US" altLang="ja-JP" dirty="0"/>
              <a:t>of</a:t>
            </a:r>
            <a:r>
              <a:rPr kumimoji="1" lang="ja-JP" altLang="en-US" dirty="0"/>
              <a:t> </a:t>
            </a:r>
            <a:r>
              <a:rPr kumimoji="1" lang="en-US" altLang="ja-JP" dirty="0"/>
              <a:t>Case CMM data locations 1</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602"/>
          <a:stretch/>
        </p:blipFill>
        <p:spPr bwMode="auto">
          <a:xfrm>
            <a:off x="395536" y="836712"/>
            <a:ext cx="8402174" cy="415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a:off x="1835696" y="401407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551272" y="3942064"/>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139952" y="311844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5580112" y="259637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218280" y="254688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131840" y="359103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711512" y="2879960"/>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439760" y="2596310"/>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2627784" y="3897080"/>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75856" y="3546048"/>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4216464" y="306896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838081" y="282591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863696" y="2546888"/>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588224" y="2551072"/>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2351819" y="4014072"/>
            <a:ext cx="0" cy="97594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2803272" y="3964584"/>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3617880" y="3612928"/>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400960" y="3131392"/>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5260552" y="2899853"/>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V="1">
            <a:off x="5720471" y="2609944"/>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6898776" y="2596376"/>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7483848" y="2564960"/>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7101288" y="2546888"/>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6147224" y="2557205"/>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5445104" y="281639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V="1">
            <a:off x="4578607" y="306896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3788920" y="3554746"/>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3005840" y="389708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2429653" y="4878168"/>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236</a:t>
            </a:r>
            <a:endParaRPr kumimoji="1" lang="ja-JP" altLang="en-US" sz="1000" b="1" kern="1200" dirty="0">
              <a:solidFill>
                <a:srgbClr val="FF0000"/>
              </a:solidFill>
              <a:latin typeface="Arial" pitchFamily="34" charset="0"/>
              <a:ea typeface="ＭＳ Ｐゴシック" charset="-128"/>
              <a:cs typeface="+mn-cs"/>
            </a:endParaRPr>
          </a:p>
        </p:txBody>
      </p:sp>
      <p:sp>
        <p:nvSpPr>
          <p:cNvPr id="62" name="テキスト ボックス 61"/>
          <p:cNvSpPr txBox="1"/>
          <p:nvPr/>
        </p:nvSpPr>
        <p:spPr>
          <a:xfrm>
            <a:off x="2843808" y="487816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237</a:t>
            </a:r>
            <a:endParaRPr kumimoji="1" lang="ja-JP" altLang="en-US" sz="1000" b="1" kern="1200" dirty="0">
              <a:solidFill>
                <a:srgbClr val="00B0F0"/>
              </a:solidFill>
              <a:latin typeface="Arial" pitchFamily="34" charset="0"/>
              <a:ea typeface="ＭＳ Ｐゴシック" charset="-128"/>
              <a:cs typeface="+mn-cs"/>
            </a:endParaRPr>
          </a:p>
        </p:txBody>
      </p:sp>
      <p:sp>
        <p:nvSpPr>
          <p:cNvPr id="63" name="テキスト ボックス 62"/>
          <p:cNvSpPr txBox="1"/>
          <p:nvPr/>
        </p:nvSpPr>
        <p:spPr>
          <a:xfrm>
            <a:off x="3275856" y="458563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238</a:t>
            </a:r>
            <a:endParaRPr kumimoji="1" lang="ja-JP" altLang="en-US" sz="1000" b="1" kern="1200" dirty="0">
              <a:solidFill>
                <a:srgbClr val="FF0000"/>
              </a:solidFill>
              <a:latin typeface="Arial" pitchFamily="34" charset="0"/>
              <a:ea typeface="ＭＳ Ｐゴシック" charset="-128"/>
              <a:cs typeface="+mn-cs"/>
            </a:endParaRPr>
          </a:p>
        </p:txBody>
      </p:sp>
      <p:sp>
        <p:nvSpPr>
          <p:cNvPr id="64" name="テキスト ボックス 63"/>
          <p:cNvSpPr txBox="1"/>
          <p:nvPr/>
        </p:nvSpPr>
        <p:spPr>
          <a:xfrm>
            <a:off x="3653789" y="453583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239</a:t>
            </a:r>
            <a:endParaRPr kumimoji="1" lang="ja-JP" altLang="en-US" sz="1000" b="1" kern="1200" dirty="0">
              <a:solidFill>
                <a:srgbClr val="00B0F0"/>
              </a:solidFill>
              <a:latin typeface="Arial" pitchFamily="34" charset="0"/>
              <a:ea typeface="ＭＳ Ｐゴシック" charset="-128"/>
              <a:cs typeface="+mn-cs"/>
            </a:endParaRPr>
          </a:p>
        </p:txBody>
      </p:sp>
      <p:sp>
        <p:nvSpPr>
          <p:cNvPr id="65" name="テキスト ボックス 64"/>
          <p:cNvSpPr txBox="1"/>
          <p:nvPr/>
        </p:nvSpPr>
        <p:spPr>
          <a:xfrm>
            <a:off x="4108234" y="4103471"/>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240</a:t>
            </a:r>
            <a:endParaRPr kumimoji="1" lang="ja-JP" altLang="en-US" sz="1000" b="1" kern="1200" dirty="0">
              <a:solidFill>
                <a:srgbClr val="FF0000"/>
              </a:solidFill>
              <a:latin typeface="Arial" pitchFamily="34" charset="0"/>
              <a:ea typeface="ＭＳ Ｐゴシック" charset="-128"/>
              <a:cs typeface="+mn-cs"/>
            </a:endParaRPr>
          </a:p>
        </p:txBody>
      </p:sp>
      <p:sp>
        <p:nvSpPr>
          <p:cNvPr id="66" name="テキスト ボックス 65"/>
          <p:cNvSpPr txBox="1"/>
          <p:nvPr/>
        </p:nvSpPr>
        <p:spPr>
          <a:xfrm>
            <a:off x="4400960" y="401407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241</a:t>
            </a:r>
            <a:endParaRPr kumimoji="1" lang="ja-JP" altLang="en-US" sz="1000" b="1" kern="1200" dirty="0">
              <a:solidFill>
                <a:srgbClr val="00B0F0"/>
              </a:solidFill>
              <a:latin typeface="Arial" pitchFamily="34" charset="0"/>
              <a:ea typeface="ＭＳ Ｐゴシック" charset="-128"/>
              <a:cs typeface="+mn-cs"/>
            </a:endParaRPr>
          </a:p>
        </p:txBody>
      </p:sp>
      <p:sp>
        <p:nvSpPr>
          <p:cNvPr id="67" name="テキスト ボックス 66"/>
          <p:cNvSpPr txBox="1"/>
          <p:nvPr/>
        </p:nvSpPr>
        <p:spPr>
          <a:xfrm>
            <a:off x="4972580" y="385725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242</a:t>
            </a:r>
            <a:endParaRPr kumimoji="1" lang="ja-JP" altLang="en-US" sz="1000" b="1" kern="1200" dirty="0">
              <a:solidFill>
                <a:srgbClr val="FF0000"/>
              </a:solidFill>
              <a:latin typeface="Arial" pitchFamily="34" charset="0"/>
              <a:ea typeface="ＭＳ Ｐゴシック" charset="-128"/>
              <a:cs typeface="+mn-cs"/>
            </a:endParaRPr>
          </a:p>
        </p:txBody>
      </p:sp>
      <p:sp>
        <p:nvSpPr>
          <p:cNvPr id="68" name="テキスト ボックス 67"/>
          <p:cNvSpPr txBox="1"/>
          <p:nvPr/>
        </p:nvSpPr>
        <p:spPr>
          <a:xfrm>
            <a:off x="5260552" y="375783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243</a:t>
            </a:r>
            <a:endParaRPr kumimoji="1" lang="ja-JP" altLang="en-US" sz="1000" b="1" kern="1200" dirty="0">
              <a:solidFill>
                <a:srgbClr val="00B0F0"/>
              </a:solidFill>
              <a:latin typeface="Arial" pitchFamily="34" charset="0"/>
              <a:ea typeface="ＭＳ Ｐゴシック" charset="-128"/>
              <a:cs typeface="+mn-cs"/>
            </a:endParaRPr>
          </a:p>
        </p:txBody>
      </p:sp>
      <p:sp>
        <p:nvSpPr>
          <p:cNvPr id="69" name="テキスト ボックス 68"/>
          <p:cNvSpPr txBox="1"/>
          <p:nvPr/>
        </p:nvSpPr>
        <p:spPr>
          <a:xfrm>
            <a:off x="5493773" y="355913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244</a:t>
            </a:r>
            <a:endParaRPr kumimoji="1" lang="ja-JP" altLang="en-US" sz="1000" b="1" kern="1200" dirty="0">
              <a:solidFill>
                <a:srgbClr val="FF0000"/>
              </a:solidFill>
              <a:latin typeface="Arial" pitchFamily="34" charset="0"/>
              <a:ea typeface="ＭＳ Ｐゴシック" charset="-128"/>
              <a:cs typeface="+mn-cs"/>
            </a:endParaRPr>
          </a:p>
        </p:txBody>
      </p:sp>
      <p:sp>
        <p:nvSpPr>
          <p:cNvPr id="70" name="テキスト ボックス 69"/>
          <p:cNvSpPr txBox="1"/>
          <p:nvPr/>
        </p:nvSpPr>
        <p:spPr>
          <a:xfrm>
            <a:off x="5890035" y="351160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245</a:t>
            </a:r>
            <a:endParaRPr kumimoji="1" lang="ja-JP" altLang="en-US" sz="1000" b="1" kern="1200" dirty="0">
              <a:solidFill>
                <a:srgbClr val="00B0F0"/>
              </a:solidFill>
              <a:latin typeface="Arial" pitchFamily="34" charset="0"/>
              <a:ea typeface="ＭＳ Ｐゴシック" charset="-128"/>
              <a:cs typeface="+mn-cs"/>
            </a:endParaRPr>
          </a:p>
        </p:txBody>
      </p:sp>
      <p:sp>
        <p:nvSpPr>
          <p:cNvPr id="71" name="テキスト ボックス 70"/>
          <p:cNvSpPr txBox="1"/>
          <p:nvPr/>
        </p:nvSpPr>
        <p:spPr>
          <a:xfrm>
            <a:off x="6623001" y="355987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sp>
        <p:nvSpPr>
          <p:cNvPr id="72" name="テキスト ボックス 71"/>
          <p:cNvSpPr txBox="1"/>
          <p:nvPr/>
        </p:nvSpPr>
        <p:spPr>
          <a:xfrm>
            <a:off x="6903157" y="345469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247</a:t>
            </a:r>
            <a:endParaRPr kumimoji="1" lang="ja-JP" altLang="en-US" sz="1000" b="1" kern="1200" dirty="0">
              <a:solidFill>
                <a:srgbClr val="00B0F0"/>
              </a:solidFill>
              <a:latin typeface="Arial" pitchFamily="34" charset="0"/>
              <a:ea typeface="ＭＳ Ｐゴシック" charset="-128"/>
              <a:cs typeface="+mn-cs"/>
            </a:endParaRPr>
          </a:p>
        </p:txBody>
      </p:sp>
      <p:sp>
        <p:nvSpPr>
          <p:cNvPr id="73" name="テキスト ボックス 72"/>
          <p:cNvSpPr txBox="1"/>
          <p:nvPr/>
        </p:nvSpPr>
        <p:spPr>
          <a:xfrm>
            <a:off x="7285717" y="353285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248</a:t>
            </a:r>
            <a:endParaRPr kumimoji="1" lang="ja-JP" altLang="en-US" sz="1000" b="1" kern="1200" dirty="0">
              <a:solidFill>
                <a:srgbClr val="FF0000"/>
              </a:solidFill>
              <a:latin typeface="Arial" pitchFamily="34" charset="0"/>
              <a:ea typeface="ＭＳ Ｐゴシック" charset="-128"/>
              <a:cs typeface="+mn-cs"/>
            </a:endParaRPr>
          </a:p>
        </p:txBody>
      </p:sp>
      <p:sp>
        <p:nvSpPr>
          <p:cNvPr id="74" name="テキスト ボックス 73"/>
          <p:cNvSpPr txBox="1"/>
          <p:nvPr/>
        </p:nvSpPr>
        <p:spPr>
          <a:xfrm>
            <a:off x="2144690" y="498297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105</a:t>
            </a:r>
            <a:endParaRPr kumimoji="1" lang="ja-JP" altLang="en-US" sz="1000" b="1" kern="1200" dirty="0">
              <a:solidFill>
                <a:srgbClr val="FF0000"/>
              </a:solidFill>
              <a:latin typeface="Arial" pitchFamily="34" charset="0"/>
              <a:ea typeface="ＭＳ Ｐゴシック" charset="-128"/>
              <a:cs typeface="+mn-cs"/>
            </a:endParaRPr>
          </a:p>
        </p:txBody>
      </p:sp>
      <p:graphicFrame>
        <p:nvGraphicFramePr>
          <p:cNvPr id="5" name="表 4"/>
          <p:cNvGraphicFramePr>
            <a:graphicFrameLocks noGrp="1"/>
          </p:cNvGraphicFramePr>
          <p:nvPr/>
        </p:nvGraphicFramePr>
        <p:xfrm>
          <a:off x="96362" y="5334390"/>
          <a:ext cx="8964489" cy="1219200"/>
        </p:xfrm>
        <a:graphic>
          <a:graphicData uri="http://schemas.openxmlformats.org/drawingml/2006/table">
            <a:tbl>
              <a:tblPr firstRow="1" bandRow="1">
                <a:tableStyleId>{5C22544A-7EE6-4342-B048-85BDC9FD1C3A}</a:tableStyleId>
              </a:tblPr>
              <a:tblGrid>
                <a:gridCol w="2493290">
                  <a:extLst>
                    <a:ext uri="{9D8B030D-6E8A-4147-A177-3AD203B41FA5}">
                      <a16:colId xmlns:a16="http://schemas.microsoft.com/office/drawing/2014/main" val="20000"/>
                    </a:ext>
                  </a:extLst>
                </a:gridCol>
                <a:gridCol w="924457">
                  <a:extLst>
                    <a:ext uri="{9D8B030D-6E8A-4147-A177-3AD203B41FA5}">
                      <a16:colId xmlns:a16="http://schemas.microsoft.com/office/drawing/2014/main" val="20001"/>
                    </a:ext>
                  </a:extLst>
                </a:gridCol>
                <a:gridCol w="924457">
                  <a:extLst>
                    <a:ext uri="{9D8B030D-6E8A-4147-A177-3AD203B41FA5}">
                      <a16:colId xmlns:a16="http://schemas.microsoft.com/office/drawing/2014/main" val="20002"/>
                    </a:ext>
                  </a:extLst>
                </a:gridCol>
                <a:gridCol w="924457">
                  <a:extLst>
                    <a:ext uri="{9D8B030D-6E8A-4147-A177-3AD203B41FA5}">
                      <a16:colId xmlns:a16="http://schemas.microsoft.com/office/drawing/2014/main" val="20003"/>
                    </a:ext>
                  </a:extLst>
                </a:gridCol>
                <a:gridCol w="924457">
                  <a:extLst>
                    <a:ext uri="{9D8B030D-6E8A-4147-A177-3AD203B41FA5}">
                      <a16:colId xmlns:a16="http://schemas.microsoft.com/office/drawing/2014/main" val="20004"/>
                    </a:ext>
                  </a:extLst>
                </a:gridCol>
                <a:gridCol w="924457">
                  <a:extLst>
                    <a:ext uri="{9D8B030D-6E8A-4147-A177-3AD203B41FA5}">
                      <a16:colId xmlns:a16="http://schemas.microsoft.com/office/drawing/2014/main" val="20005"/>
                    </a:ext>
                  </a:extLst>
                </a:gridCol>
                <a:gridCol w="924457">
                  <a:extLst>
                    <a:ext uri="{9D8B030D-6E8A-4147-A177-3AD203B41FA5}">
                      <a16:colId xmlns:a16="http://schemas.microsoft.com/office/drawing/2014/main" val="20006"/>
                    </a:ext>
                  </a:extLst>
                </a:gridCol>
                <a:gridCol w="924457">
                  <a:extLst>
                    <a:ext uri="{9D8B030D-6E8A-4147-A177-3AD203B41FA5}">
                      <a16:colId xmlns:a16="http://schemas.microsoft.com/office/drawing/2014/main" val="20007"/>
                    </a:ext>
                  </a:extLst>
                </a:gridCol>
              </a:tblGrid>
              <a:tr h="151204">
                <a:tc>
                  <a:txBody>
                    <a:bodyPr/>
                    <a:lstStyle/>
                    <a:p>
                      <a:endParaRPr kumimoji="1" lang="ja-JP" altLang="en-US" sz="1000" dirty="0"/>
                    </a:p>
                  </a:txBody>
                  <a:tcPr anchor="ctr"/>
                </a:tc>
                <a:tc gridSpan="4">
                  <a:txBody>
                    <a:bodyPr/>
                    <a:lstStyle/>
                    <a:p>
                      <a:pPr algn="ctr"/>
                      <a:r>
                        <a:rPr kumimoji="1" lang="en-US" altLang="ja-JP" sz="1000" dirty="0"/>
                        <a:t>Shroud</a:t>
                      </a:r>
                      <a:endParaRPr kumimoji="1" lang="ja-JP" altLang="en-US" sz="1000" dirty="0"/>
                    </a:p>
                  </a:txBody>
                  <a:tcPr anchor="ctr"/>
                </a:tc>
                <a:tc hMerge="1">
                  <a:txBody>
                    <a:bodyPr/>
                    <a:lstStyle/>
                    <a:p>
                      <a:endParaRPr kumimoji="1" lang="ja-JP" altLang="en-US" sz="1000" dirty="0"/>
                    </a:p>
                  </a:txBody>
                  <a:tcPr/>
                </a:tc>
                <a:tc hMerge="1">
                  <a:txBody>
                    <a:bodyPr/>
                    <a:lstStyle/>
                    <a:p>
                      <a:endParaRPr kumimoji="1" lang="ja-JP" altLang="en-US" sz="1000" dirty="0"/>
                    </a:p>
                  </a:txBody>
                  <a:tcPr/>
                </a:tc>
                <a:tc hMerge="1">
                  <a:txBody>
                    <a:bodyPr/>
                    <a:lstStyle/>
                    <a:p>
                      <a:endParaRPr kumimoji="1" lang="ja-JP" altLang="en-US" sz="1000" dirty="0"/>
                    </a:p>
                  </a:txBody>
                  <a:tcPr/>
                </a:tc>
                <a:tc gridSpan="3">
                  <a:txBody>
                    <a:bodyPr/>
                    <a:lstStyle/>
                    <a:p>
                      <a:pPr algn="ctr"/>
                      <a:r>
                        <a:rPr kumimoji="1" lang="en-US" altLang="ja-JP" sz="1000" dirty="0"/>
                        <a:t>Nozzle</a:t>
                      </a:r>
                      <a:endParaRPr kumimoji="1" lang="ja-JP" altLang="en-US" sz="1000" dirty="0"/>
                    </a:p>
                  </a:txBody>
                  <a:tcPr anchor="ctr"/>
                </a:tc>
                <a:tc hMerge="1">
                  <a:txBody>
                    <a:bodyPr/>
                    <a:lstStyle/>
                    <a:p>
                      <a:endParaRPr kumimoji="1" lang="ja-JP" altLang="en-US" sz="1000" dirty="0"/>
                    </a:p>
                  </a:txBody>
                  <a:tcPr/>
                </a:tc>
                <a:tc hMerge="1">
                  <a:txBody>
                    <a:bodyPr/>
                    <a:lstStyle/>
                    <a:p>
                      <a:endParaRPr kumimoji="1" lang="ja-JP" altLang="en-US" sz="1000" dirty="0"/>
                    </a:p>
                  </a:txBody>
                  <a:tcPr/>
                </a:tc>
                <a:extLst>
                  <a:ext uri="{0D108BD9-81ED-4DB2-BD59-A6C34878D82A}">
                    <a16:rowId xmlns:a16="http://schemas.microsoft.com/office/drawing/2014/main" val="10000"/>
                  </a:ext>
                </a:extLst>
              </a:tr>
              <a:tr h="211442">
                <a:tc>
                  <a:txBody>
                    <a:bodyPr/>
                    <a:lstStyle/>
                    <a:p>
                      <a:endParaRPr kumimoji="1" lang="ja-JP" altLang="en-US" sz="1000" dirty="0"/>
                    </a:p>
                  </a:txBody>
                  <a:tcPr anchor="ctr"/>
                </a:tc>
                <a:tc>
                  <a:txBody>
                    <a:bodyPr/>
                    <a:lstStyle/>
                    <a:p>
                      <a:pPr algn="ctr"/>
                      <a:r>
                        <a:rPr kumimoji="1" lang="en-US" altLang="ja-JP" sz="1000" dirty="0"/>
                        <a:t>Stg.1</a:t>
                      </a:r>
                      <a:endParaRPr kumimoji="1" lang="ja-JP" altLang="en-US" sz="1000" dirty="0"/>
                    </a:p>
                  </a:txBody>
                  <a:tcPr anchor="ctr"/>
                </a:tc>
                <a:tc>
                  <a:txBody>
                    <a:bodyPr/>
                    <a:lstStyle/>
                    <a:p>
                      <a:pPr algn="ctr"/>
                      <a:r>
                        <a:rPr kumimoji="1" lang="en-US" altLang="ja-JP" sz="1000" dirty="0"/>
                        <a:t>Stg.2</a:t>
                      </a:r>
                      <a:endParaRPr kumimoji="1" lang="ja-JP" altLang="en-US" sz="1000" dirty="0"/>
                    </a:p>
                  </a:txBody>
                  <a:tcPr anchor="ctr"/>
                </a:tc>
                <a:tc>
                  <a:txBody>
                    <a:bodyPr/>
                    <a:lstStyle/>
                    <a:p>
                      <a:pPr algn="ctr"/>
                      <a:r>
                        <a:rPr kumimoji="1" lang="en-US" altLang="ja-JP" sz="1000" dirty="0"/>
                        <a:t>Stg.3</a:t>
                      </a:r>
                      <a:endParaRPr kumimoji="1" lang="ja-JP" altLang="en-US" sz="1000" dirty="0"/>
                    </a:p>
                  </a:txBody>
                  <a:tcPr anchor="ctr"/>
                </a:tc>
                <a:tc>
                  <a:txBody>
                    <a:bodyPr/>
                    <a:lstStyle/>
                    <a:p>
                      <a:pPr algn="ctr"/>
                      <a:r>
                        <a:rPr kumimoji="1" lang="en-US" altLang="ja-JP" sz="1000" dirty="0"/>
                        <a:t>Stg.4</a:t>
                      </a:r>
                      <a:endParaRPr kumimoji="1" lang="ja-JP" altLang="en-US" sz="1000" dirty="0"/>
                    </a:p>
                  </a:txBody>
                  <a:tcPr anchor="ctr"/>
                </a:tc>
                <a:tc>
                  <a:txBody>
                    <a:bodyPr/>
                    <a:lstStyle/>
                    <a:p>
                      <a:pPr algn="ctr"/>
                      <a:r>
                        <a:rPr kumimoji="1" lang="en-US" altLang="ja-JP" sz="1000" dirty="0"/>
                        <a:t>Stg.2</a:t>
                      </a:r>
                      <a:endParaRPr kumimoji="1" lang="ja-JP" altLang="en-US" sz="1000" dirty="0"/>
                    </a:p>
                  </a:txBody>
                  <a:tcPr anchor="ctr"/>
                </a:tc>
                <a:tc>
                  <a:txBody>
                    <a:bodyPr/>
                    <a:lstStyle/>
                    <a:p>
                      <a:pPr algn="ctr"/>
                      <a:r>
                        <a:rPr kumimoji="1" lang="en-US" altLang="ja-JP" sz="1000" dirty="0"/>
                        <a:t>Stg.3</a:t>
                      </a:r>
                      <a:endParaRPr kumimoji="1" lang="ja-JP" altLang="en-US" sz="1000" dirty="0"/>
                    </a:p>
                  </a:txBody>
                  <a:tcPr anchor="ctr"/>
                </a:tc>
                <a:tc>
                  <a:txBody>
                    <a:bodyPr/>
                    <a:lstStyle/>
                    <a:p>
                      <a:pPr algn="ctr"/>
                      <a:r>
                        <a:rPr kumimoji="1" lang="en-US" altLang="ja-JP" sz="1000" dirty="0"/>
                        <a:t>Stg.4</a:t>
                      </a:r>
                      <a:endParaRPr kumimoji="1" lang="ja-JP" altLang="en-US" sz="1000" dirty="0"/>
                    </a:p>
                  </a:txBody>
                  <a:tcPr anchor="ctr"/>
                </a:tc>
                <a:extLst>
                  <a:ext uri="{0D108BD9-81ED-4DB2-BD59-A6C34878D82A}">
                    <a16:rowId xmlns:a16="http://schemas.microsoft.com/office/drawing/2014/main" val="10001"/>
                  </a:ext>
                </a:extLst>
              </a:tr>
              <a:tr h="183626">
                <a:tc>
                  <a:txBody>
                    <a:bodyPr/>
                    <a:lstStyle/>
                    <a:p>
                      <a:r>
                        <a:rPr kumimoji="1" lang="en-US" altLang="ja-JP" sz="1000" dirty="0" err="1"/>
                        <a:t>Fwd</a:t>
                      </a:r>
                      <a:r>
                        <a:rPr kumimoji="1" lang="en-US" altLang="ja-JP" sz="1000" dirty="0"/>
                        <a:t> Hook Base Dimension Location</a:t>
                      </a:r>
                      <a:endParaRPr kumimoji="1" lang="ja-JP" altLang="en-US" sz="1000" dirty="0"/>
                    </a:p>
                  </a:txBody>
                  <a:tcPr anchor="ctr"/>
                </a:tc>
                <a:tc>
                  <a:txBody>
                    <a:bodyPr/>
                    <a:lstStyle/>
                    <a:p>
                      <a:pPr algn="ctr"/>
                      <a:r>
                        <a:rPr kumimoji="1" lang="en-US" altLang="ja-JP" sz="1000" dirty="0"/>
                        <a:t>105</a:t>
                      </a:r>
                      <a:endParaRPr kumimoji="1" lang="ja-JP" altLang="en-US" sz="1000" dirty="0"/>
                    </a:p>
                  </a:txBody>
                  <a:tcPr anchor="ctr"/>
                </a:tc>
                <a:tc>
                  <a:txBody>
                    <a:bodyPr/>
                    <a:lstStyle/>
                    <a:p>
                      <a:pPr algn="ctr"/>
                      <a:r>
                        <a:rPr kumimoji="1" lang="en-US" altLang="ja-JP" sz="1000" dirty="0"/>
                        <a:t>238</a:t>
                      </a:r>
                      <a:endParaRPr kumimoji="1" lang="ja-JP" altLang="en-US" sz="1000" dirty="0"/>
                    </a:p>
                  </a:txBody>
                  <a:tcPr anchor="ctr"/>
                </a:tc>
                <a:tc>
                  <a:txBody>
                    <a:bodyPr/>
                    <a:lstStyle/>
                    <a:p>
                      <a:pPr algn="ctr"/>
                      <a:r>
                        <a:rPr kumimoji="1" lang="en-US" altLang="ja-JP" sz="1000" dirty="0"/>
                        <a:t>242</a:t>
                      </a:r>
                      <a:endParaRPr kumimoji="1" lang="ja-JP" altLang="en-US" sz="1000" dirty="0"/>
                    </a:p>
                  </a:txBody>
                  <a:tcPr anchor="ctr"/>
                </a:tc>
                <a:tc>
                  <a:txBody>
                    <a:bodyPr/>
                    <a:lstStyle/>
                    <a:p>
                      <a:pPr algn="ctr"/>
                      <a:r>
                        <a:rPr kumimoji="1" lang="en-US" altLang="ja-JP" sz="1000" dirty="0"/>
                        <a:t>246</a:t>
                      </a:r>
                      <a:endParaRPr kumimoji="1" lang="ja-JP" altLang="en-US" sz="1000" dirty="0"/>
                    </a:p>
                  </a:txBody>
                  <a:tcPr anchor="ctr"/>
                </a:tc>
                <a:tc>
                  <a:txBody>
                    <a:bodyPr/>
                    <a:lstStyle/>
                    <a:p>
                      <a:pPr algn="ctr"/>
                      <a:r>
                        <a:rPr kumimoji="1" lang="en-US" altLang="ja-JP" sz="1000" dirty="0"/>
                        <a:t>237</a:t>
                      </a:r>
                      <a:endParaRPr kumimoji="1" lang="ja-JP" altLang="en-US" sz="1000" dirty="0"/>
                    </a:p>
                  </a:txBody>
                  <a:tcPr anchor="ctr"/>
                </a:tc>
                <a:tc>
                  <a:txBody>
                    <a:bodyPr/>
                    <a:lstStyle/>
                    <a:p>
                      <a:pPr algn="ctr"/>
                      <a:r>
                        <a:rPr kumimoji="1" lang="en-US" altLang="ja-JP" sz="1000" dirty="0"/>
                        <a:t>241</a:t>
                      </a:r>
                      <a:endParaRPr kumimoji="1" lang="ja-JP" altLang="en-US" sz="1000" dirty="0"/>
                    </a:p>
                  </a:txBody>
                  <a:tcPr anchor="ctr"/>
                </a:tc>
                <a:tc>
                  <a:txBody>
                    <a:bodyPr/>
                    <a:lstStyle/>
                    <a:p>
                      <a:pPr algn="ctr"/>
                      <a:r>
                        <a:rPr kumimoji="1" lang="en-US" altLang="ja-JP" sz="1000" dirty="0"/>
                        <a:t>245</a:t>
                      </a:r>
                      <a:endParaRPr kumimoji="1" lang="ja-JP" altLang="en-US" sz="1000" dirty="0"/>
                    </a:p>
                  </a:txBody>
                  <a:tcPr anchor="ctr"/>
                </a:tc>
                <a:extLst>
                  <a:ext uri="{0D108BD9-81ED-4DB2-BD59-A6C34878D82A}">
                    <a16:rowId xmlns:a16="http://schemas.microsoft.com/office/drawing/2014/main" val="10002"/>
                  </a:ext>
                </a:extLst>
              </a:tr>
              <a:tr h="227818">
                <a:tc>
                  <a:txBody>
                    <a:bodyPr/>
                    <a:lstStyle/>
                    <a:p>
                      <a:r>
                        <a:rPr kumimoji="1" lang="en-US" altLang="ja-JP" sz="1000" dirty="0"/>
                        <a:t>Aft Hook Base </a:t>
                      </a:r>
                      <a:r>
                        <a:rPr kumimoji="1" lang="en-US" altLang="ja-JP" sz="1000" dirty="0" err="1"/>
                        <a:t>Base</a:t>
                      </a:r>
                      <a:r>
                        <a:rPr kumimoji="1" lang="en-US" altLang="ja-JP" sz="1000" dirty="0"/>
                        <a:t> Dimension</a:t>
                      </a:r>
                      <a:r>
                        <a:rPr kumimoji="1" lang="en-US" altLang="ja-JP" sz="1000" baseline="0" dirty="0"/>
                        <a:t> Location</a:t>
                      </a:r>
                      <a:endParaRPr kumimoji="1" lang="ja-JP" altLang="en-US" sz="1000" dirty="0"/>
                    </a:p>
                  </a:txBody>
                  <a:tcPr anchor="ctr"/>
                </a:tc>
                <a:tc>
                  <a:txBody>
                    <a:bodyPr/>
                    <a:lstStyle/>
                    <a:p>
                      <a:pPr algn="ctr"/>
                      <a:r>
                        <a:rPr kumimoji="1" lang="en-US" altLang="ja-JP" sz="1000" dirty="0"/>
                        <a:t>236</a:t>
                      </a:r>
                      <a:endParaRPr kumimoji="1" lang="ja-JP" altLang="en-US" sz="1000" dirty="0"/>
                    </a:p>
                  </a:txBody>
                  <a:tcPr anchor="ctr"/>
                </a:tc>
                <a:tc>
                  <a:txBody>
                    <a:bodyPr/>
                    <a:lstStyle/>
                    <a:p>
                      <a:pPr algn="ctr"/>
                      <a:r>
                        <a:rPr kumimoji="1" lang="en-US" altLang="ja-JP" sz="1000" dirty="0"/>
                        <a:t>240</a:t>
                      </a:r>
                      <a:endParaRPr kumimoji="1" lang="ja-JP" altLang="en-US" sz="1000" dirty="0"/>
                    </a:p>
                  </a:txBody>
                  <a:tcPr anchor="ctr"/>
                </a:tc>
                <a:tc>
                  <a:txBody>
                    <a:bodyPr/>
                    <a:lstStyle/>
                    <a:p>
                      <a:pPr algn="ctr"/>
                      <a:r>
                        <a:rPr kumimoji="1" lang="en-US" altLang="ja-JP" sz="1000" dirty="0"/>
                        <a:t>244</a:t>
                      </a:r>
                      <a:endParaRPr kumimoji="1" lang="ja-JP" altLang="en-US" sz="1000" dirty="0"/>
                    </a:p>
                  </a:txBody>
                  <a:tcPr anchor="ctr"/>
                </a:tc>
                <a:tc>
                  <a:txBody>
                    <a:bodyPr/>
                    <a:lstStyle/>
                    <a:p>
                      <a:pPr algn="ctr"/>
                      <a:r>
                        <a:rPr kumimoji="1" lang="en-US" altLang="ja-JP" sz="1000" dirty="0"/>
                        <a:t>201</a:t>
                      </a:r>
                      <a:endParaRPr kumimoji="1" lang="ja-JP" altLang="en-US" sz="1000" dirty="0"/>
                    </a:p>
                  </a:txBody>
                  <a:tcPr anchor="ctr"/>
                </a:tc>
                <a:tc>
                  <a:txBody>
                    <a:bodyPr/>
                    <a:lstStyle/>
                    <a:p>
                      <a:pPr algn="ctr"/>
                      <a:r>
                        <a:rPr kumimoji="1" lang="en-US" altLang="ja-JP" sz="1000" dirty="0"/>
                        <a:t>239</a:t>
                      </a:r>
                      <a:endParaRPr kumimoji="1" lang="ja-JP" altLang="en-US" sz="1000" dirty="0"/>
                    </a:p>
                  </a:txBody>
                  <a:tcPr anchor="ctr"/>
                </a:tc>
                <a:tc>
                  <a:txBody>
                    <a:bodyPr/>
                    <a:lstStyle/>
                    <a:p>
                      <a:pPr algn="ctr"/>
                      <a:r>
                        <a:rPr kumimoji="1" lang="en-US" altLang="ja-JP" sz="1000" dirty="0"/>
                        <a:t>243</a:t>
                      </a:r>
                      <a:endParaRPr kumimoji="1" lang="ja-JP" altLang="en-US" sz="1000" dirty="0"/>
                    </a:p>
                  </a:txBody>
                  <a:tcPr anchor="ctr"/>
                </a:tc>
                <a:tc>
                  <a:txBody>
                    <a:bodyPr/>
                    <a:lstStyle/>
                    <a:p>
                      <a:pPr algn="ctr"/>
                      <a:r>
                        <a:rPr kumimoji="1" lang="en-US" altLang="ja-JP" sz="1000" dirty="0"/>
                        <a:t>247</a:t>
                      </a:r>
                      <a:endParaRPr kumimoji="1" lang="ja-JP" altLang="en-US" sz="1000" dirty="0"/>
                    </a:p>
                  </a:txBody>
                  <a:tcPr anchor="ctr"/>
                </a:tc>
                <a:extLst>
                  <a:ext uri="{0D108BD9-81ED-4DB2-BD59-A6C34878D82A}">
                    <a16:rowId xmlns:a16="http://schemas.microsoft.com/office/drawing/2014/main" val="10003"/>
                  </a:ext>
                </a:extLst>
              </a:tr>
              <a:tr h="200002">
                <a:tc>
                  <a:txBody>
                    <a:bodyPr/>
                    <a:lstStyle/>
                    <a:p>
                      <a:r>
                        <a:rPr kumimoji="1" lang="en-US" altLang="ja-JP" sz="1000" dirty="0"/>
                        <a:t>Tolerance</a:t>
                      </a:r>
                      <a:r>
                        <a:rPr kumimoji="1" lang="ja-JP" altLang="en-US" sz="1000" baseline="0" dirty="0"/>
                        <a:t> </a:t>
                      </a:r>
                      <a:r>
                        <a:rPr kumimoji="1" lang="en-US" altLang="ja-JP" sz="1000" baseline="0" dirty="0"/>
                        <a:t>[mm]</a:t>
                      </a:r>
                      <a:r>
                        <a:rPr kumimoji="1" lang="ja-JP" altLang="en-US" sz="1000" baseline="0" dirty="0"/>
                        <a:t>　</a:t>
                      </a:r>
                      <a:r>
                        <a:rPr kumimoji="1" lang="en-US" altLang="ja-JP" sz="1000" baseline="0" dirty="0"/>
                        <a:t>(</a:t>
                      </a:r>
                      <a:r>
                        <a:rPr kumimoji="1" lang="en-US" altLang="ja-JP" sz="1000" baseline="0" dirty="0" err="1"/>
                        <a:t>Dwg</a:t>
                      </a:r>
                      <a:r>
                        <a:rPr kumimoji="1" lang="en-US" altLang="ja-JP" sz="1000" baseline="0" dirty="0"/>
                        <a:t>.)</a:t>
                      </a:r>
                      <a:endParaRPr kumimoji="1" lang="ja-JP" altLang="en-US" sz="1000" dirty="0"/>
                    </a:p>
                  </a:txBody>
                  <a:tcPr anchor="ctr"/>
                </a:tc>
                <a:tc>
                  <a:txBody>
                    <a:bodyPr/>
                    <a:lstStyle/>
                    <a:p>
                      <a:pPr algn="ctr"/>
                      <a:r>
                        <a:rPr kumimoji="1" lang="en-US" altLang="ja-JP" sz="1000" dirty="0"/>
                        <a:t>+/-0.082</a:t>
                      </a:r>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+/-0.0575</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714EB05D-AD7B-4F02-BDF6-82F2DF55CD8E}" type="slidenum">
              <a:rPr kumimoji="1" lang="ja-JP" altLang="en-US" smtClean="0"/>
              <a:t>3</a:t>
            </a:fld>
            <a:endParaRPr kumimoji="1" lang="ja-JP" altLang="en-US"/>
          </a:p>
        </p:txBody>
      </p:sp>
      <p:cxnSp>
        <p:nvCxnSpPr>
          <p:cNvPr id="8" name="直線コネクタ 7"/>
          <p:cNvCxnSpPr/>
          <p:nvPr/>
        </p:nvCxnSpPr>
        <p:spPr>
          <a:xfrm>
            <a:off x="7467807" y="2474358"/>
            <a:ext cx="54453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740075" y="2473611"/>
            <a:ext cx="0" cy="981088"/>
          </a:xfrm>
          <a:prstGeom prst="straightConnector1">
            <a:avLst/>
          </a:prstGeom>
          <a:ln>
            <a:solidFill>
              <a:srgbClr val="FFC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600851" y="3489817"/>
            <a:ext cx="1061509" cy="400110"/>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C000"/>
                </a:solidFill>
                <a:latin typeface="Arial" pitchFamily="34" charset="0"/>
                <a:ea typeface="ＭＳ Ｐゴシック" charset="-128"/>
                <a:cs typeface="+mn-cs"/>
              </a:rPr>
              <a:t>101, 201</a:t>
            </a:r>
          </a:p>
          <a:p>
            <a:pPr algn="l" rtl="0" fontAlgn="ctr" hangingPunct="0">
              <a:spcBef>
                <a:spcPct val="0"/>
              </a:spcBef>
              <a:spcAft>
                <a:spcPct val="0"/>
              </a:spcAft>
            </a:pPr>
            <a:r>
              <a:rPr lang="en-US" altLang="ja-JP" sz="1000" b="1" dirty="0">
                <a:solidFill>
                  <a:srgbClr val="FFC000"/>
                </a:solidFill>
                <a:latin typeface="Arial" pitchFamily="34" charset="0"/>
                <a:ea typeface="ＭＳ Ｐゴシック" charset="-128"/>
              </a:rPr>
              <a:t>(Aft Flange ID)</a:t>
            </a:r>
          </a:p>
        </p:txBody>
      </p:sp>
      <p:sp>
        <p:nvSpPr>
          <p:cNvPr id="56" name="フッター プレースホルダー 2">
            <a:extLst>
              <a:ext uri="{FF2B5EF4-FFF2-40B4-BE49-F238E27FC236}">
                <a16:creationId xmlns:a16="http://schemas.microsoft.com/office/drawing/2014/main" id="{E635641E-B70C-4E7F-9BCB-E2E3AFBB0CE2}"/>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560900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B40535D-A1AD-48CD-A119-CE4ECCC10C03}"/>
              </a:ext>
            </a:extLst>
          </p:cNvPr>
          <p:cNvSpPr>
            <a:spLocks noGrp="1"/>
          </p:cNvSpPr>
          <p:nvPr>
            <p:ph type="title"/>
          </p:nvPr>
        </p:nvSpPr>
        <p:spPr/>
        <p:txBody>
          <a:bodyPr/>
          <a:lstStyle/>
          <a:p>
            <a:r>
              <a:rPr kumimoji="1" lang="en-US" altLang="ja-JP" dirty="0"/>
              <a:t>Point Diameter (#225 RSP.I)</a:t>
            </a:r>
            <a:endParaRPr kumimoji="1" lang="ja-JP" altLang="en-US" dirty="0"/>
          </a:p>
        </p:txBody>
      </p:sp>
      <p:sp>
        <p:nvSpPr>
          <p:cNvPr id="6" name="テキスト ボックス 5">
            <a:extLst>
              <a:ext uri="{FF2B5EF4-FFF2-40B4-BE49-F238E27FC236}">
                <a16:creationId xmlns:a16="http://schemas.microsoft.com/office/drawing/2014/main" id="{3906A9DF-7E1B-4A22-A2CE-EAB30E14A5F5}"/>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a:extLst>
              <a:ext uri="{FF2B5EF4-FFF2-40B4-BE49-F238E27FC236}">
                <a16:creationId xmlns:a16="http://schemas.microsoft.com/office/drawing/2014/main" id="{5CFA44FE-5928-42B3-8791-043FBACAA1A4}"/>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0" name="スライド番号プレースホルダー 9">
            <a:extLst>
              <a:ext uri="{FF2B5EF4-FFF2-40B4-BE49-F238E27FC236}">
                <a16:creationId xmlns:a16="http://schemas.microsoft.com/office/drawing/2014/main" id="{6DC07728-A21F-4318-AF68-8BB207120C3D}"/>
              </a:ext>
            </a:extLst>
          </p:cNvPr>
          <p:cNvSpPr>
            <a:spLocks noGrp="1"/>
          </p:cNvSpPr>
          <p:nvPr>
            <p:ph type="sldNum" sz="quarter" idx="4"/>
          </p:nvPr>
        </p:nvSpPr>
        <p:spPr/>
        <p:txBody>
          <a:bodyPr/>
          <a:lstStyle/>
          <a:p>
            <a:fld id="{714EB05D-AD7B-4F02-BDF6-82F2DF55CD8E}" type="slidenum">
              <a:rPr kumimoji="1" lang="ja-JP" altLang="en-US" smtClean="0"/>
              <a:t>30</a:t>
            </a:fld>
            <a:endParaRPr kumimoji="1" lang="ja-JP" altLang="en-US"/>
          </a:p>
        </p:txBody>
      </p:sp>
      <p:sp>
        <p:nvSpPr>
          <p:cNvPr id="8" name="フッター プレースホルダー 2">
            <a:extLst>
              <a:ext uri="{FF2B5EF4-FFF2-40B4-BE49-F238E27FC236}">
                <a16:creationId xmlns:a16="http://schemas.microsoft.com/office/drawing/2014/main" id="{EC667E68-C801-41A1-919F-867F1FDDF8C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799331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A1884C1-7B89-4B14-BF9C-9F40C436FA1A}"/>
              </a:ext>
            </a:extLst>
          </p:cNvPr>
          <p:cNvSpPr>
            <a:spLocks noGrp="1"/>
          </p:cNvSpPr>
          <p:nvPr>
            <p:ph type="title"/>
          </p:nvPr>
        </p:nvSpPr>
        <p:spPr/>
        <p:txBody>
          <a:bodyPr/>
          <a:lstStyle/>
          <a:p>
            <a:r>
              <a:rPr kumimoji="1" lang="en-US" altLang="ja-JP" dirty="0"/>
              <a:t>OD #226</a:t>
            </a:r>
            <a:endParaRPr kumimoji="1" lang="ja-JP" altLang="en-US" dirty="0"/>
          </a:p>
        </p:txBody>
      </p:sp>
      <p:sp>
        <p:nvSpPr>
          <p:cNvPr id="6" name="テキスト ボックス 5">
            <a:extLst>
              <a:ext uri="{FF2B5EF4-FFF2-40B4-BE49-F238E27FC236}">
                <a16:creationId xmlns:a16="http://schemas.microsoft.com/office/drawing/2014/main" id="{57102DC1-A312-4AE9-871B-B75A103D221B}"/>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a:extLst>
              <a:ext uri="{FF2B5EF4-FFF2-40B4-BE49-F238E27FC236}">
                <a16:creationId xmlns:a16="http://schemas.microsoft.com/office/drawing/2014/main" id="{AFB2BDEB-FCAA-4CE0-ACFD-C96797500A5F}"/>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0" name="スライド番号プレースホルダー 9">
            <a:extLst>
              <a:ext uri="{FF2B5EF4-FFF2-40B4-BE49-F238E27FC236}">
                <a16:creationId xmlns:a16="http://schemas.microsoft.com/office/drawing/2014/main" id="{536AAB40-38E6-4061-AEBD-F7BB962903E8}"/>
              </a:ext>
            </a:extLst>
          </p:cNvPr>
          <p:cNvSpPr>
            <a:spLocks noGrp="1"/>
          </p:cNvSpPr>
          <p:nvPr>
            <p:ph type="sldNum" sz="quarter" idx="4"/>
          </p:nvPr>
        </p:nvSpPr>
        <p:spPr/>
        <p:txBody>
          <a:bodyPr/>
          <a:lstStyle/>
          <a:p>
            <a:fld id="{714EB05D-AD7B-4F02-BDF6-82F2DF55CD8E}" type="slidenum">
              <a:rPr kumimoji="1" lang="ja-JP" altLang="en-US" smtClean="0"/>
              <a:t>31</a:t>
            </a:fld>
            <a:endParaRPr kumimoji="1" lang="ja-JP" altLang="en-US"/>
          </a:p>
        </p:txBody>
      </p:sp>
      <p:sp>
        <p:nvSpPr>
          <p:cNvPr id="8" name="フッター プレースホルダー 2">
            <a:extLst>
              <a:ext uri="{FF2B5EF4-FFF2-40B4-BE49-F238E27FC236}">
                <a16:creationId xmlns:a16="http://schemas.microsoft.com/office/drawing/2014/main" id="{078444A6-ADB5-46AA-A12A-C15D54AAFAF0}"/>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306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FD2C0CF-AE6F-4BE5-B600-D51B2FE772A8}"/>
              </a:ext>
            </a:extLst>
          </p:cNvPr>
          <p:cNvSpPr>
            <a:spLocks noGrp="1"/>
          </p:cNvSpPr>
          <p:nvPr>
            <p:ph type="title"/>
          </p:nvPr>
        </p:nvSpPr>
        <p:spPr/>
        <p:txBody>
          <a:bodyPr/>
          <a:lstStyle/>
          <a:p>
            <a:r>
              <a:rPr kumimoji="1" lang="en-US" altLang="ja-JP" dirty="0"/>
              <a:t>LPT Case Thickness Check</a:t>
            </a:r>
            <a:endParaRPr kumimoji="1" lang="ja-JP" altLang="en-US" dirty="0"/>
          </a:p>
        </p:txBody>
      </p:sp>
      <p:sp>
        <p:nvSpPr>
          <p:cNvPr id="4" name="スライド番号プレースホルダー 3">
            <a:extLst>
              <a:ext uri="{FF2B5EF4-FFF2-40B4-BE49-F238E27FC236}">
                <a16:creationId xmlns:a16="http://schemas.microsoft.com/office/drawing/2014/main" id="{7B73F9A0-62BF-492C-AFA1-03ADBFB9BE8B}"/>
              </a:ext>
            </a:extLst>
          </p:cNvPr>
          <p:cNvSpPr>
            <a:spLocks noGrp="1"/>
          </p:cNvSpPr>
          <p:nvPr>
            <p:ph type="sldNum" sz="quarter" idx="4"/>
          </p:nvPr>
        </p:nvSpPr>
        <p:spPr/>
        <p:txBody>
          <a:bodyPr/>
          <a:lstStyle/>
          <a:p>
            <a:fld id="{714EB05D-AD7B-4F02-BDF6-82F2DF55CD8E}" type="slidenum">
              <a:rPr kumimoji="1" lang="ja-JP" altLang="en-US" smtClean="0"/>
              <a:t>32</a:t>
            </a:fld>
            <a:endParaRPr kumimoji="1" lang="ja-JP" altLang="en-US"/>
          </a:p>
        </p:txBody>
      </p:sp>
      <p:sp>
        <p:nvSpPr>
          <p:cNvPr id="5" name="フッター プレースホルダー 2">
            <a:extLst>
              <a:ext uri="{FF2B5EF4-FFF2-40B4-BE49-F238E27FC236}">
                <a16:creationId xmlns:a16="http://schemas.microsoft.com/office/drawing/2014/main" id="{8C9D4E44-FD38-457D-81CD-92FE1A733F7A}"/>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656594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(5) Aft Flange ID Check</a:t>
            </a:r>
          </a:p>
        </p:txBody>
      </p:sp>
      <p:sp>
        <p:nvSpPr>
          <p:cNvPr id="4" name="スライド番号プレースホルダー 3"/>
          <p:cNvSpPr>
            <a:spLocks noGrp="1"/>
          </p:cNvSpPr>
          <p:nvPr>
            <p:ph type="sldNum" sz="quarter" idx="4"/>
          </p:nvPr>
        </p:nvSpPr>
        <p:spPr/>
        <p:txBody>
          <a:bodyPr/>
          <a:lstStyle/>
          <a:p>
            <a:fld id="{714EB05D-AD7B-4F02-BDF6-82F2DF55CD8E}" type="slidenum">
              <a:rPr kumimoji="1" lang="ja-JP" altLang="en-US" smtClean="0"/>
              <a:t>33</a:t>
            </a:fld>
            <a:endParaRPr kumimoji="1" lang="ja-JP" altLang="en-US"/>
          </a:p>
        </p:txBody>
      </p:sp>
      <p:sp>
        <p:nvSpPr>
          <p:cNvPr id="3" name="Down Arrow 2">
            <a:hlinkClick r:id="rId2" action="ppaction://hlinksldjump"/>
          </p:cNvPr>
          <p:cNvSpPr/>
          <p:nvPr/>
        </p:nvSpPr>
        <p:spPr>
          <a:xfrm rot="5400000">
            <a:off x="6336196" y="2708920"/>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3B94EE3C-3229-43F3-91E3-4D572812988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44853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p:txBody>
          <a:bodyPr/>
          <a:lstStyle/>
          <a:p>
            <a:r>
              <a:rPr kumimoji="1" lang="en-US" altLang="ja-JP"/>
              <a:t>Copyright © 2019 IHI Corporation All Rights Reserved.</a:t>
            </a:r>
            <a:endParaRPr kumimoji="1" lang="ja-JP" altLang="en-US"/>
          </a:p>
        </p:txBody>
      </p:sp>
      <p:sp>
        <p:nvSpPr>
          <p:cNvPr id="3" name="タイトル 2"/>
          <p:cNvSpPr>
            <a:spLocks noGrp="1"/>
          </p:cNvSpPr>
          <p:nvPr>
            <p:ph type="title"/>
          </p:nvPr>
        </p:nvSpPr>
        <p:spPr/>
        <p:txBody>
          <a:bodyPr/>
          <a:lstStyle/>
          <a:p>
            <a:r>
              <a:rPr kumimoji="1" lang="en-US" altLang="ja-JP" dirty="0"/>
              <a:t>Aft Flange ID (#101, 201)</a:t>
            </a:r>
            <a:endParaRPr kumimoji="1" lang="ja-JP" altLang="en-US" dirty="0"/>
          </a:p>
        </p:txBody>
      </p:sp>
      <p:sp>
        <p:nvSpPr>
          <p:cNvPr id="4" name="スライド番号プレースホルダー 3"/>
          <p:cNvSpPr>
            <a:spLocks noGrp="1"/>
          </p:cNvSpPr>
          <p:nvPr>
            <p:ph type="sldNum" sz="quarter" idx="4"/>
          </p:nvPr>
        </p:nvSpPr>
        <p:spPr/>
        <p:txBody>
          <a:bodyPr/>
          <a:lstStyle/>
          <a:p>
            <a:fld id="{714EB05D-AD7B-4F02-BDF6-82F2DF55CD8E}" type="slidenum">
              <a:rPr kumimoji="1" lang="ja-JP" altLang="en-US" smtClean="0"/>
              <a:t>34</a:t>
            </a:fld>
            <a:endParaRPr kumimoji="1" lang="ja-JP" altLang="en-US"/>
          </a:p>
        </p:txBody>
      </p:sp>
      <p:sp>
        <p:nvSpPr>
          <p:cNvPr id="5" name="テキスト ボックス 4"/>
          <p:cNvSpPr txBox="1"/>
          <p:nvPr/>
        </p:nvSpPr>
        <p:spPr>
          <a:xfrm>
            <a:off x="252973" y="654696"/>
            <a:ext cx="197656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101: Aft Flange ID Plot</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p:cNvSpPr txBox="1"/>
          <p:nvPr/>
        </p:nvSpPr>
        <p:spPr>
          <a:xfrm>
            <a:off x="4720226" y="620688"/>
            <a:ext cx="2572884"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Aft Flange ID Roundness</a:t>
            </a:r>
            <a:endParaRPr kumimoji="1" lang="ja-JP" altLang="en-US" sz="1400" kern="1200" dirty="0">
              <a:solidFill>
                <a:srgbClr val="000000"/>
              </a:solidFill>
              <a:latin typeface="Arial" pitchFamily="34" charset="0"/>
              <a:ea typeface="ＭＳ Ｐゴシック" charset="-128"/>
              <a:cs typeface="+mn-cs"/>
            </a:endParaRPr>
          </a:p>
        </p:txBody>
      </p:sp>
      <p:sp>
        <p:nvSpPr>
          <p:cNvPr id="6" name="テキスト ボックス 5"/>
          <p:cNvSpPr txBox="1"/>
          <p:nvPr/>
        </p:nvSpPr>
        <p:spPr>
          <a:xfrm>
            <a:off x="251519" y="5445224"/>
            <a:ext cx="8734298" cy="1200329"/>
          </a:xfrm>
          <a:prstGeom prst="rect">
            <a:avLst/>
          </a:prstGeom>
          <a:solidFill>
            <a:schemeClr val="bg1"/>
          </a:solidFill>
        </p:spPr>
        <p:txBody>
          <a:bodyPr wrap="squar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rPr>
              <a:t>If both avg. diameter and roundness (shown as “runout” in table) of 201 meet drawing limits (“-” in table), nonconformance of 101 can be accepted.</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Note:</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CMM data of 101 has a tendency to be u/min due to insufficient fixture and limited measurement points.</a:t>
            </a:r>
          </a:p>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rPr>
              <a:t>Although CMM data of 201 is measured under free state condition, more measurement points than 101 trace actual deformation of LPT case correctly. Avg. diameter check is based on engine manual limit. </a:t>
            </a:r>
            <a:endParaRPr kumimoji="1" lang="ja-JP" altLang="en-US" sz="1200" kern="1200" dirty="0">
              <a:solidFill>
                <a:srgbClr val="000000"/>
              </a:solidFill>
              <a:latin typeface="Arial" pitchFamily="34" charset="0"/>
              <a:ea typeface="ＭＳ Ｐゴシック" charset="-128"/>
            </a:endParaRPr>
          </a:p>
        </p:txBody>
      </p:sp>
      <p:sp>
        <p:nvSpPr>
          <p:cNvPr id="9" name="フッター プレースホルダー 2">
            <a:extLst>
              <a:ext uri="{FF2B5EF4-FFF2-40B4-BE49-F238E27FC236}">
                <a16:creationId xmlns:a16="http://schemas.microsoft.com/office/drawing/2014/main" id="{4CC33E10-8EFB-4B9D-9589-6D5D58B9893C}"/>
              </a:ext>
            </a:extLst>
          </p:cNvPr>
          <p:cNvSpPr txBox="1">
            <a:spLocks/>
          </p:cNvSpPr>
          <p:nvPr/>
        </p:nvSpPr>
        <p:spPr>
          <a:xfrm>
            <a:off x="515446" y="6506789"/>
            <a:ext cx="2327531" cy="200907"/>
          </a:xfrm>
          <a:prstGeom prst="rect">
            <a:avLst/>
          </a:prstGeom>
        </p:spPr>
        <p:txBody>
          <a:bodyPr wrap="none" lIns="0" tIns="42332" rIns="0" bIns="42332">
            <a:noAutofit/>
          </a:bodyPr>
          <a:lstStyle>
            <a:defPPr>
              <a:defRPr lang="ja-JP"/>
            </a:defPPr>
            <a:lvl1pPr marL="0" algn="l" defTabSz="914400" rtl="0" eaLnBrk="1" latinLnBrk="0" hangingPunct="1">
              <a:defRPr kumimoji="1" sz="700" kern="1200" baseline="0">
                <a:solidFill>
                  <a:srgbClr val="6A6A6A"/>
                </a:solidFill>
                <a:latin typeface="Arial" pitchFamily="34" charset="0"/>
                <a:ea typeface="ＭＳ Ｐゴシック" pitchFamily="50" charset="-128"/>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 2022 IHI Corporation All Rights Reserved.</a:t>
            </a:r>
            <a:endParaRPr lang="ja-JP" altLang="en-US" dirty="0"/>
          </a:p>
        </p:txBody>
      </p:sp>
    </p:spTree>
    <p:extLst>
      <p:ext uri="{BB962C8B-B14F-4D97-AF65-F5344CB8AC3E}">
        <p14:creationId xmlns:p14="http://schemas.microsoft.com/office/powerpoint/2010/main" val="1861708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16589" y="2292540"/>
            <a:ext cx="8111965" cy="1357295"/>
          </a:xfrm>
        </p:spPr>
        <p:txBody>
          <a:bodyPr/>
          <a:lstStyle/>
          <a:p>
            <a:r>
              <a:rPr lang="en-US" altLang="ja-JP" dirty="0"/>
              <a:t>Reference only:</a:t>
            </a:r>
            <a:br>
              <a:rPr lang="en-US" altLang="ja-JP" dirty="0"/>
            </a:br>
            <a:r>
              <a:rPr lang="en-US" altLang="ja-JP" dirty="0"/>
              <a:t>Radius difference between front and rear on hooks</a:t>
            </a:r>
            <a:endParaRPr kumimoji="1" lang="ja-JP" altLang="en-US" dirty="0"/>
          </a:p>
        </p:txBody>
      </p:sp>
      <p:sp>
        <p:nvSpPr>
          <p:cNvPr id="6" name="フッター プレースホルダー 2">
            <a:extLst>
              <a:ext uri="{FF2B5EF4-FFF2-40B4-BE49-F238E27FC236}">
                <a16:creationId xmlns:a16="http://schemas.microsoft.com/office/drawing/2014/main" id="{05ADDE77-91F9-486C-8E9F-57CA32727B0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92482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323528" y="2492896"/>
            <a:ext cx="5814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L16.15cm</a:t>
            </a:r>
            <a:endParaRPr kumimoji="1" lang="ja-JP" altLang="en-US" sz="2000" dirty="0">
              <a:solidFill>
                <a:schemeClr val="tx1"/>
              </a:solidFill>
              <a:latin typeface="Arial" pitchFamily="34" charset="0"/>
              <a:ea typeface="ＭＳ Ｐゴシック" pitchFamily="50" charset="-128"/>
            </a:endParaRPr>
          </a:p>
        </p:txBody>
      </p:sp>
      <p:sp>
        <p:nvSpPr>
          <p:cNvPr id="4" name="タイトル 3"/>
          <p:cNvSpPr>
            <a:spLocks noGrp="1"/>
          </p:cNvSpPr>
          <p:nvPr>
            <p:ph type="title"/>
          </p:nvPr>
        </p:nvSpPr>
        <p:spPr/>
        <p:txBody>
          <a:bodyPr/>
          <a:lstStyle/>
          <a:p>
            <a:r>
              <a:rPr lang="en-US" altLang="ja-JP" dirty="0"/>
              <a:t>Radius difference between front and rear on hooks</a:t>
            </a:r>
            <a:endParaRPr kumimoji="1" lang="ja-JP" altLang="en-US" dirty="0"/>
          </a:p>
        </p:txBody>
      </p:sp>
      <p:sp>
        <p:nvSpPr>
          <p:cNvPr id="12" name="テキスト ボックス 11"/>
          <p:cNvSpPr txBox="1"/>
          <p:nvPr/>
        </p:nvSpPr>
        <p:spPr>
          <a:xfrm rot="16200000">
            <a:off x="-553351" y="3382955"/>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3" name="テキスト ボックス 12"/>
          <p:cNvSpPr txBox="1"/>
          <p:nvPr/>
        </p:nvSpPr>
        <p:spPr>
          <a:xfrm rot="16200000">
            <a:off x="-694619" y="5303508"/>
            <a:ext cx="1640193" cy="246221"/>
          </a:xfrm>
          <a:prstGeom prst="rect">
            <a:avLst/>
          </a:prstGeom>
          <a:noFill/>
        </p:spPr>
        <p:txBody>
          <a:bodyPr wrap="none" rtlCol="0">
            <a:spAutoFit/>
          </a:bodyPr>
          <a:lstStyle/>
          <a:p>
            <a:pPr fontAlgn="ctr" hangingPunct="0">
              <a:spcBef>
                <a:spcPct val="0"/>
              </a:spcBef>
              <a:spcAft>
                <a:spcPct val="0"/>
              </a:spcAft>
            </a:pPr>
            <a:r>
              <a:rPr lang="en-US" altLang="ja-JP" sz="1000" b="1" dirty="0">
                <a:solidFill>
                  <a:srgbClr val="000000"/>
                </a:solidFill>
                <a:latin typeface="Arial" pitchFamily="34" charset="0"/>
                <a:ea typeface="ＭＳ Ｐゴシック" charset="-128"/>
              </a:rPr>
              <a:t>Hook radius differences</a:t>
            </a:r>
            <a:endParaRPr lang="ja-JP" altLang="en-US" sz="1000" b="1" dirty="0">
              <a:solidFill>
                <a:srgbClr val="000000"/>
              </a:solidFill>
              <a:latin typeface="Arial" pitchFamily="34" charset="0"/>
              <a:ea typeface="ＭＳ Ｐゴシック" charset="-128"/>
            </a:endParaRPr>
          </a:p>
        </p:txBody>
      </p:sp>
      <p:sp>
        <p:nvSpPr>
          <p:cNvPr id="42" name="テキスト ボックス 41"/>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34" t="50912" r="48752" b="10758"/>
          <a:stretch/>
        </p:blipFill>
        <p:spPr bwMode="auto">
          <a:xfrm>
            <a:off x="365718" y="692696"/>
            <a:ext cx="1807720" cy="166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カギ線コネクタ 24"/>
          <p:cNvCxnSpPr>
            <a:stCxn id="30" idx="2"/>
          </p:cNvCxnSpPr>
          <p:nvPr/>
        </p:nvCxnSpPr>
        <p:spPr>
          <a:xfrm rot="5400000">
            <a:off x="1212711" y="2413179"/>
            <a:ext cx="113819" cy="4561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603738" y="1430843"/>
            <a:ext cx="8052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310758" y="1452739"/>
            <a:ext cx="0" cy="4905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094296"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238</a:t>
            </a:r>
            <a:endParaRPr kumimoji="1" lang="ja-JP" altLang="en-US" sz="1000" b="1" kern="1200" dirty="0">
              <a:solidFill>
                <a:srgbClr val="FF0000"/>
              </a:solidFill>
              <a:latin typeface="Arial" pitchFamily="34" charset="0"/>
              <a:ea typeface="ＭＳ Ｐゴシック" charset="-128"/>
              <a:cs typeface="+mn-cs"/>
            </a:endParaRPr>
          </a:p>
        </p:txBody>
      </p:sp>
      <p:pic>
        <p:nvPicPr>
          <p:cNvPr id="3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71" t="36972" r="31247" b="25475"/>
          <a:stretch/>
        </p:blipFill>
        <p:spPr bwMode="auto">
          <a:xfrm>
            <a:off x="2339752" y="700316"/>
            <a:ext cx="1569720" cy="1634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カギ線コネクタ 31"/>
          <p:cNvCxnSpPr>
            <a:stCxn id="35" idx="2"/>
          </p:cNvCxnSpPr>
          <p:nvPr/>
        </p:nvCxnSpPr>
        <p:spPr>
          <a:xfrm rot="16200000" flipH="1">
            <a:off x="3014890" y="2316757"/>
            <a:ext cx="220033" cy="132244"/>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2448784" y="1334276"/>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3058784" y="1370437"/>
            <a:ext cx="0" cy="674911"/>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2860653" y="202664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242</a:t>
            </a:r>
            <a:endParaRPr kumimoji="1" lang="ja-JP" altLang="en-US" sz="1000" b="1" kern="1200" dirty="0">
              <a:solidFill>
                <a:srgbClr val="FF0000"/>
              </a:solidFill>
              <a:latin typeface="Arial" pitchFamily="34" charset="0"/>
              <a:ea typeface="ＭＳ Ｐゴシック" charset="-128"/>
              <a:cs typeface="+mn-cs"/>
            </a:endParaRPr>
          </a:p>
        </p:txBody>
      </p:sp>
      <p:pic>
        <p:nvPicPr>
          <p:cNvPr id="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4331400"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カギ線コネクタ 36"/>
          <p:cNvCxnSpPr>
            <a:stCxn id="40" idx="2"/>
          </p:cNvCxnSpPr>
          <p:nvPr/>
        </p:nvCxnSpPr>
        <p:spPr>
          <a:xfrm rot="16200000" flipH="1">
            <a:off x="4964979" y="2322630"/>
            <a:ext cx="171823" cy="16870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446560"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4958916"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4768405"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cxnSp>
        <p:nvCxnSpPr>
          <p:cNvPr id="47" name="直線矢印コネクタ 46"/>
          <p:cNvCxnSpPr>
            <a:stCxn id="48" idx="0"/>
          </p:cNvCxnSpPr>
          <p:nvPr/>
        </p:nvCxnSpPr>
        <p:spPr>
          <a:xfrm flipV="1">
            <a:off x="2458966" y="1340769"/>
            <a:ext cx="1" cy="68011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306680"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49" name="直線矢印コネクタ 48"/>
          <p:cNvCxnSpPr>
            <a:stCxn id="50" idx="0"/>
          </p:cNvCxnSpPr>
          <p:nvPr/>
        </p:nvCxnSpPr>
        <p:spPr>
          <a:xfrm flipV="1">
            <a:off x="2659534" y="1340768"/>
            <a:ext cx="0" cy="93610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507248"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cxnSp>
        <p:nvCxnSpPr>
          <p:cNvPr id="51" name="直線矢印コネクタ 50"/>
          <p:cNvCxnSpPr>
            <a:stCxn id="52" idx="0"/>
          </p:cNvCxnSpPr>
          <p:nvPr/>
        </p:nvCxnSpPr>
        <p:spPr>
          <a:xfrm flipV="1">
            <a:off x="4484522" y="1268760"/>
            <a:ext cx="0" cy="752125"/>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4332236"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53" name="直線矢印コネクタ 52"/>
          <p:cNvCxnSpPr>
            <a:stCxn id="54" idx="0"/>
          </p:cNvCxnSpPr>
          <p:nvPr/>
        </p:nvCxnSpPr>
        <p:spPr>
          <a:xfrm flipV="1">
            <a:off x="4716840" y="1268760"/>
            <a:ext cx="0" cy="100811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564554"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cxnSp>
        <p:nvCxnSpPr>
          <p:cNvPr id="69" name="直線矢印コネクタ 68"/>
          <p:cNvCxnSpPr>
            <a:stCxn id="70" idx="0"/>
          </p:cNvCxnSpPr>
          <p:nvPr/>
        </p:nvCxnSpPr>
        <p:spPr>
          <a:xfrm flipV="1">
            <a:off x="611560" y="1412776"/>
            <a:ext cx="0" cy="608109"/>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59274"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71" name="直線矢印コネクタ 70"/>
          <p:cNvCxnSpPr>
            <a:stCxn id="72" idx="0"/>
          </p:cNvCxnSpPr>
          <p:nvPr/>
        </p:nvCxnSpPr>
        <p:spPr>
          <a:xfrm flipV="1">
            <a:off x="831178" y="1412776"/>
            <a:ext cx="0" cy="86409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678892"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sp>
        <p:nvSpPr>
          <p:cNvPr id="81" name="テキスト ボックス 80"/>
          <p:cNvSpPr txBox="1"/>
          <p:nvPr/>
        </p:nvSpPr>
        <p:spPr>
          <a:xfrm>
            <a:off x="395536"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Stg2</a:t>
            </a:r>
            <a:endParaRPr kumimoji="1" lang="ja-JP" altLang="en-US" sz="1400" kern="1200" dirty="0">
              <a:solidFill>
                <a:srgbClr val="000000"/>
              </a:solidFill>
              <a:latin typeface="Arial" pitchFamily="34" charset="0"/>
              <a:ea typeface="ＭＳ Ｐゴシック" charset="-128"/>
              <a:cs typeface="+mn-cs"/>
            </a:endParaRPr>
          </a:p>
        </p:txBody>
      </p:sp>
      <p:sp>
        <p:nvSpPr>
          <p:cNvPr id="82" name="テキスト ボックス 81"/>
          <p:cNvSpPr txBox="1"/>
          <p:nvPr/>
        </p:nvSpPr>
        <p:spPr>
          <a:xfrm>
            <a:off x="2339752"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a:t>
            </a:r>
            <a:r>
              <a:rPr lang="en-US" altLang="ja-JP" sz="1400" dirty="0">
                <a:solidFill>
                  <a:srgbClr val="000000"/>
                </a:solidFill>
                <a:latin typeface="Arial" pitchFamily="34" charset="0"/>
                <a:ea typeface="ＭＳ Ｐゴシック" charset="-128"/>
              </a:rPr>
              <a:t>3</a:t>
            </a:r>
            <a:endParaRPr kumimoji="1" lang="ja-JP" altLang="en-US" sz="1400" kern="1200" dirty="0">
              <a:solidFill>
                <a:srgbClr val="000000"/>
              </a:solidFill>
              <a:latin typeface="Arial" pitchFamily="34" charset="0"/>
              <a:ea typeface="ＭＳ Ｐゴシック" charset="-128"/>
              <a:cs typeface="+mn-cs"/>
            </a:endParaRPr>
          </a:p>
        </p:txBody>
      </p:sp>
      <p:sp>
        <p:nvSpPr>
          <p:cNvPr id="83" name="テキスト ボックス 82"/>
          <p:cNvSpPr txBox="1"/>
          <p:nvPr/>
        </p:nvSpPr>
        <p:spPr>
          <a:xfrm>
            <a:off x="4355976"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a:t>
            </a:r>
            <a:r>
              <a:rPr lang="en-US" altLang="ja-JP" sz="1400" dirty="0">
                <a:solidFill>
                  <a:srgbClr val="000000"/>
                </a:solidFill>
                <a:latin typeface="Arial" pitchFamily="34" charset="0"/>
                <a:ea typeface="ＭＳ Ｐゴシック" charset="-128"/>
              </a:rPr>
              <a:t>4</a:t>
            </a:r>
            <a:endParaRPr kumimoji="1" lang="ja-JP" altLang="en-US" sz="1400" kern="1200" dirty="0">
              <a:solidFill>
                <a:srgbClr val="000000"/>
              </a:solidFill>
              <a:latin typeface="Arial" pitchFamily="34" charset="0"/>
              <a:ea typeface="ＭＳ Ｐゴシック" charset="-128"/>
              <a:cs typeface="+mn-cs"/>
            </a:endParaRPr>
          </a:p>
        </p:txBody>
      </p:sp>
      <p:sp>
        <p:nvSpPr>
          <p:cNvPr id="5" name="TextBox 4"/>
          <p:cNvSpPr txBox="1"/>
          <p:nvPr/>
        </p:nvSpPr>
        <p:spPr>
          <a:xfrm>
            <a:off x="1059460" y="4447681"/>
            <a:ext cx="598241" cy="215444"/>
          </a:xfrm>
          <a:prstGeom prst="rect">
            <a:avLst/>
          </a:prstGeom>
          <a:noFill/>
        </p:spPr>
        <p:txBody>
          <a:bodyPr wrap="none" rtlCol="0">
            <a:spAutoFit/>
          </a:bodyPr>
          <a:lstStyle/>
          <a:p>
            <a:pPr algn="l" rtl="0" fontAlgn="ctr" hangingPunct="0">
              <a:spcBef>
                <a:spcPct val="0"/>
              </a:spcBef>
              <a:spcAft>
                <a:spcPct val="0"/>
              </a:spcAft>
            </a:pPr>
            <a:r>
              <a:rPr kumimoji="1" lang="en-US" sz="800" b="1" kern="1200" dirty="0">
                <a:solidFill>
                  <a:srgbClr val="FF0000"/>
                </a:solidFill>
                <a:latin typeface="Arial" pitchFamily="34" charset="0"/>
                <a:ea typeface="ＭＳ Ｐゴシック" charset="-128"/>
                <a:cs typeface="+mn-cs"/>
              </a:rPr>
              <a:t>0.11 mm</a:t>
            </a:r>
          </a:p>
        </p:txBody>
      </p:sp>
      <p:sp>
        <p:nvSpPr>
          <p:cNvPr id="43" name="フッター プレースホルダー 2">
            <a:extLst>
              <a:ext uri="{FF2B5EF4-FFF2-40B4-BE49-F238E27FC236}">
                <a16:creationId xmlns:a16="http://schemas.microsoft.com/office/drawing/2014/main" id="{85DC05E0-A159-4C6A-BB6C-6F38423AC6C3}"/>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279951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endParaRPr>
          </a:p>
        </p:txBody>
      </p:sp>
      <p:sp>
        <p:nvSpPr>
          <p:cNvPr id="3" name="Title 2"/>
          <p:cNvSpPr>
            <a:spLocks noGrp="1"/>
          </p:cNvSpPr>
          <p:nvPr>
            <p:ph type="title"/>
          </p:nvPr>
        </p:nvSpPr>
        <p:spPr/>
        <p:txBody>
          <a:bodyPr/>
          <a:lstStyle/>
          <a:p>
            <a:r>
              <a:rPr lang="en-US" dirty="0"/>
              <a:t>Summary</a:t>
            </a:r>
          </a:p>
        </p:txBody>
      </p:sp>
      <p:graphicFrame>
        <p:nvGraphicFramePr>
          <p:cNvPr id="4" name="Table 3"/>
          <p:cNvGraphicFramePr>
            <a:graphicFrameLocks noGrp="1"/>
          </p:cNvGraphicFramePr>
          <p:nvPr>
            <p:extLst>
              <p:ext uri="{D42A27DB-BD31-4B8C-83A1-F6EECF244321}">
                <p14:modId xmlns:p14="http://schemas.microsoft.com/office/powerpoint/2010/main" val="2995901583"/>
              </p:ext>
            </p:extLst>
          </p:nvPr>
        </p:nvGraphicFramePr>
        <p:xfrm>
          <a:off x="1763688" y="1043736"/>
          <a:ext cx="5472608" cy="4043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4252991"/>
                    </a:ext>
                  </a:extLst>
                </a:gridCol>
                <a:gridCol w="2312144">
                  <a:extLst>
                    <a:ext uri="{9D8B030D-6E8A-4147-A177-3AD203B41FA5}">
                      <a16:colId xmlns:a16="http://schemas.microsoft.com/office/drawing/2014/main" val="3578488628"/>
                    </a:ext>
                  </a:extLst>
                </a:gridCol>
                <a:gridCol w="1128464">
                  <a:extLst>
                    <a:ext uri="{9D8B030D-6E8A-4147-A177-3AD203B41FA5}">
                      <a16:colId xmlns:a16="http://schemas.microsoft.com/office/drawing/2014/main" val="3721675588"/>
                    </a:ext>
                  </a:extLst>
                </a:gridCol>
              </a:tblGrid>
              <a:tr h="879872">
                <a:tc>
                  <a:txBody>
                    <a:bodyPr/>
                    <a:lstStyle/>
                    <a:p>
                      <a:pPr algn="ctr"/>
                      <a:r>
                        <a:rPr lang="en-US" dirty="0"/>
                        <a:t>Shroud and Nozzle installation</a:t>
                      </a:r>
                    </a:p>
                  </a:txBody>
                  <a:tcPr/>
                </a:tc>
                <a:tc>
                  <a:txBody>
                    <a:bodyPr/>
                    <a:lstStyle/>
                    <a:p>
                      <a:pPr algn="ctr"/>
                      <a:r>
                        <a:rPr lang="en-US" dirty="0"/>
                        <a:t>Dimension of step evaluation meeting DWG requirement</a:t>
                      </a:r>
                    </a:p>
                  </a:txBody>
                  <a:tcPr/>
                </a:tc>
                <a:tc>
                  <a:txBody>
                    <a:bodyPr/>
                    <a:lstStyle/>
                    <a:p>
                      <a:pPr algn="ctr"/>
                      <a:r>
                        <a:rPr lang="en-US" dirty="0"/>
                        <a:t>Slide no.</a:t>
                      </a:r>
                    </a:p>
                  </a:txBody>
                  <a:tcPr/>
                </a:tc>
                <a:extLst>
                  <a:ext uri="{0D108BD9-81ED-4DB2-BD59-A6C34878D82A}">
                    <a16:rowId xmlns:a16="http://schemas.microsoft.com/office/drawing/2014/main" val="2921403387"/>
                  </a:ext>
                </a:extLst>
              </a:tr>
              <a:tr h="370840">
                <a:tc>
                  <a:txBody>
                    <a:bodyPr/>
                    <a:lstStyle/>
                    <a:p>
                      <a:pPr algn="ctr"/>
                      <a:r>
                        <a:rPr lang="en-US" dirty="0"/>
                        <a:t>Stage 1 shroud</a:t>
                      </a:r>
                    </a:p>
                  </a:txBody>
                  <a:tcPr/>
                </a:tc>
                <a:tc>
                  <a:txBody>
                    <a:bodyPr/>
                    <a:lstStyle/>
                    <a:p>
                      <a:pPr algn="ctr"/>
                      <a:r>
                        <a:rPr lang="en-US" dirty="0"/>
                        <a:t>No</a:t>
                      </a:r>
                    </a:p>
                  </a:txBody>
                  <a:tcPr/>
                </a:tc>
                <a:tc>
                  <a:txBody>
                    <a:bodyPr/>
                    <a:lstStyle/>
                    <a:p>
                      <a:pPr algn="ctr"/>
                      <a:r>
                        <a:rPr lang="en-US" dirty="0"/>
                        <a:t>7</a:t>
                      </a:r>
                    </a:p>
                  </a:txBody>
                  <a:tcPr/>
                </a:tc>
                <a:extLst>
                  <a:ext uri="{0D108BD9-81ED-4DB2-BD59-A6C34878D82A}">
                    <a16:rowId xmlns:a16="http://schemas.microsoft.com/office/drawing/2014/main" val="4041513795"/>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2 shroud</a:t>
                      </a:r>
                    </a:p>
                  </a:txBody>
                  <a:tcPr/>
                </a:tc>
                <a:tc>
                  <a:txBody>
                    <a:bodyPr/>
                    <a:lstStyle/>
                    <a:p>
                      <a:pPr algn="ctr"/>
                      <a:r>
                        <a:rPr lang="en-US" dirty="0"/>
                        <a:t>Yes</a:t>
                      </a:r>
                    </a:p>
                  </a:txBody>
                  <a:tcPr/>
                </a:tc>
                <a:tc>
                  <a:txBody>
                    <a:bodyPr/>
                    <a:lstStyle/>
                    <a:p>
                      <a:pPr algn="ctr"/>
                      <a:r>
                        <a:rPr lang="en-US" dirty="0"/>
                        <a:t>8</a:t>
                      </a:r>
                    </a:p>
                  </a:txBody>
                  <a:tcPr/>
                </a:tc>
                <a:extLst>
                  <a:ext uri="{0D108BD9-81ED-4DB2-BD59-A6C34878D82A}">
                    <a16:rowId xmlns:a16="http://schemas.microsoft.com/office/drawing/2014/main" val="232598814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3</a:t>
                      </a:r>
                      <a:r>
                        <a:rPr lang="en-US" baseline="0" dirty="0"/>
                        <a:t> </a:t>
                      </a:r>
                      <a:r>
                        <a:rPr lang="en-US" dirty="0"/>
                        <a:t>shroud</a:t>
                      </a:r>
                    </a:p>
                  </a:txBody>
                  <a:tcPr/>
                </a:tc>
                <a:tc>
                  <a:txBody>
                    <a:bodyPr/>
                    <a:lstStyle/>
                    <a:p>
                      <a:pPr algn="ctr"/>
                      <a:r>
                        <a:rPr lang="en-US" dirty="0"/>
                        <a:t>Yes</a:t>
                      </a:r>
                    </a:p>
                  </a:txBody>
                  <a:tcPr/>
                </a:tc>
                <a:tc>
                  <a:txBody>
                    <a:bodyPr/>
                    <a:lstStyle/>
                    <a:p>
                      <a:pPr algn="ctr"/>
                      <a:r>
                        <a:rPr lang="en-US" dirty="0"/>
                        <a:t>9</a:t>
                      </a:r>
                    </a:p>
                  </a:txBody>
                  <a:tcPr/>
                </a:tc>
                <a:extLst>
                  <a:ext uri="{0D108BD9-81ED-4DB2-BD59-A6C34878D82A}">
                    <a16:rowId xmlns:a16="http://schemas.microsoft.com/office/drawing/2014/main" val="145312440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4 shroud</a:t>
                      </a:r>
                    </a:p>
                  </a:txBody>
                  <a:tcP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algn="ctr"/>
                      <a:r>
                        <a:rPr lang="en-US" dirty="0"/>
                        <a:t>10</a:t>
                      </a:r>
                    </a:p>
                  </a:txBody>
                  <a:tcPr/>
                </a:tc>
                <a:extLst>
                  <a:ext uri="{0D108BD9-81ED-4DB2-BD59-A6C34878D82A}">
                    <a16:rowId xmlns:a16="http://schemas.microsoft.com/office/drawing/2014/main" val="1438051253"/>
                  </a:ext>
                </a:extLst>
              </a:tr>
              <a:tr h="370840">
                <a:tc>
                  <a:txBody>
                    <a:bodyPr/>
                    <a:lstStyle/>
                    <a:p>
                      <a:pPr marL="0" marR="0" lvl="0" indent="0" algn="ctr" defTabSz="914290" rtl="0" eaLnBrk="1" fontAlgn="auto" latinLnBrk="0" hangingPunct="1">
                        <a:lnSpc>
                          <a:spcPct val="100000"/>
                        </a:lnSpc>
                        <a:spcBef>
                          <a:spcPts val="0"/>
                        </a:spcBef>
                        <a:spcAft>
                          <a:spcPts val="0"/>
                        </a:spcAft>
                        <a:buClrTx/>
                        <a:buSzTx/>
                        <a:buFontTx/>
                        <a:buNone/>
                        <a:tabLst/>
                        <a:defRPr/>
                      </a:pPr>
                      <a:r>
                        <a:rPr lang="en-US" dirty="0"/>
                        <a:t>Stage 4 </a:t>
                      </a:r>
                      <a:r>
                        <a:rPr kumimoji="1" lang="en-US" sz="1800" kern="1200" dirty="0">
                          <a:solidFill>
                            <a:schemeClr val="dk1"/>
                          </a:solidFill>
                          <a:latin typeface="+mn-lt"/>
                          <a:ea typeface="+mn-ea"/>
                          <a:cs typeface="+mn-cs"/>
                        </a:rPr>
                        <a:t>shroud</a:t>
                      </a:r>
                      <a:r>
                        <a:rPr lang="en-US" sz="1100" dirty="0"/>
                        <a:t> Backplate Interference</a:t>
                      </a:r>
                      <a:endParaRPr lang="en-US" dirty="0"/>
                    </a:p>
                  </a:txBody>
                  <a:tcPr/>
                </a:tc>
                <a:tc>
                  <a:txBody>
                    <a:bodyPr/>
                    <a:lstStyle/>
                    <a:p>
                      <a:pPr marL="0" marR="0" lvl="0" indent="0" algn="ctr" defTabSz="91429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algn="ctr"/>
                      <a:r>
                        <a:rPr lang="en-US" dirty="0"/>
                        <a:t>11</a:t>
                      </a:r>
                    </a:p>
                  </a:txBody>
                  <a:tcPr/>
                </a:tc>
                <a:extLst>
                  <a:ext uri="{0D108BD9-81ED-4DB2-BD59-A6C34878D82A}">
                    <a16:rowId xmlns:a16="http://schemas.microsoft.com/office/drawing/2014/main" val="4208292633"/>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2 Nozzle</a:t>
                      </a:r>
                    </a:p>
                  </a:txBody>
                  <a:tcPr/>
                </a:tc>
                <a:tc>
                  <a:txBody>
                    <a:bodyPr/>
                    <a:lstStyle/>
                    <a:p>
                      <a:pPr algn="ctr"/>
                      <a:r>
                        <a:rPr lang="en-US" dirty="0"/>
                        <a:t>Yes</a:t>
                      </a:r>
                    </a:p>
                  </a:txBody>
                  <a:tcPr/>
                </a:tc>
                <a:tc>
                  <a:txBody>
                    <a:bodyPr/>
                    <a:lstStyle/>
                    <a:p>
                      <a:pPr algn="ctr"/>
                      <a:r>
                        <a:rPr lang="en-US" dirty="0"/>
                        <a:t>15</a:t>
                      </a:r>
                    </a:p>
                  </a:txBody>
                  <a:tcPr/>
                </a:tc>
                <a:extLst>
                  <a:ext uri="{0D108BD9-81ED-4DB2-BD59-A6C34878D82A}">
                    <a16:rowId xmlns:a16="http://schemas.microsoft.com/office/drawing/2014/main" val="1274791920"/>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3 Nozzle</a:t>
                      </a:r>
                    </a:p>
                  </a:txBody>
                  <a:tcPr/>
                </a:tc>
                <a:tc>
                  <a:txBody>
                    <a:bodyPr/>
                    <a:lstStyle/>
                    <a:p>
                      <a:pPr algn="ctr"/>
                      <a:r>
                        <a:rPr lang="en-US" dirty="0"/>
                        <a:t>Yes</a:t>
                      </a:r>
                    </a:p>
                  </a:txBody>
                  <a:tcPr/>
                </a:tc>
                <a:tc>
                  <a:txBody>
                    <a:bodyPr/>
                    <a:lstStyle/>
                    <a:p>
                      <a:pPr algn="ctr"/>
                      <a:r>
                        <a:rPr lang="en-US" dirty="0"/>
                        <a:t>16</a:t>
                      </a:r>
                    </a:p>
                  </a:txBody>
                  <a:tcPr/>
                </a:tc>
                <a:extLst>
                  <a:ext uri="{0D108BD9-81ED-4DB2-BD59-A6C34878D82A}">
                    <a16:rowId xmlns:a16="http://schemas.microsoft.com/office/drawing/2014/main" val="129282178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4 Nozzle</a:t>
                      </a:r>
                    </a:p>
                  </a:txBody>
                  <a:tcP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algn="ctr"/>
                      <a:r>
                        <a:rPr lang="en-US" dirty="0"/>
                        <a:t>17</a:t>
                      </a:r>
                    </a:p>
                  </a:txBody>
                  <a:tcPr/>
                </a:tc>
                <a:extLst>
                  <a:ext uri="{0D108BD9-81ED-4DB2-BD59-A6C34878D82A}">
                    <a16:rowId xmlns:a16="http://schemas.microsoft.com/office/drawing/2014/main" val="3199503102"/>
                  </a:ext>
                </a:extLst>
              </a:tr>
            </a:tbl>
          </a:graphicData>
        </a:graphic>
      </p:graphicFrame>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4EB05D-AD7B-4F02-BDF6-82F2DF55CD8E}"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ja-JP" altLang="en-US" sz="10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endParaRPr>
          </a:p>
        </p:txBody>
      </p:sp>
      <p:sp>
        <p:nvSpPr>
          <p:cNvPr id="7" name="TextBox 6"/>
          <p:cNvSpPr txBox="1"/>
          <p:nvPr/>
        </p:nvSpPr>
        <p:spPr>
          <a:xfrm>
            <a:off x="891663" y="5445224"/>
            <a:ext cx="7468178" cy="523220"/>
          </a:xfrm>
          <a:prstGeom prst="rect">
            <a:avLst/>
          </a:prstGeom>
          <a:solidFill>
            <a:srgbClr val="FFC000"/>
          </a:solidFill>
        </p:spPr>
        <p:txBody>
          <a:bodyPr wrap="square" rtlCol="0">
            <a:spAutoFit/>
          </a:bodyPr>
          <a:lstStyle/>
          <a:p>
            <a:pPr algn="ctr" fontAlgn="ctr" hangingPunct="0">
              <a:spcBef>
                <a:spcPct val="0"/>
              </a:spcBef>
              <a:spcAft>
                <a:spcPct val="0"/>
              </a:spcAft>
            </a:pPr>
            <a:r>
              <a:rPr lang="en-US" sz="1400" dirty="0">
                <a:solidFill>
                  <a:srgbClr val="000000"/>
                </a:solidFill>
                <a:latin typeface="Calibri" panose="020F0502020204030204" pitchFamily="34" charset="0"/>
                <a:ea typeface="ＭＳ Ｐゴシック" charset="-128"/>
              </a:rPr>
              <a:t>All step dimensions between fwd. and aft hook are within drawing requirement, Except Stg1, 4 Shrouds and Stg4 Nozzle. So clearance study may be required. </a:t>
            </a:r>
          </a:p>
        </p:txBody>
      </p:sp>
      <p:sp>
        <p:nvSpPr>
          <p:cNvPr id="6" name="TextBox 5">
            <a:extLst>
              <a:ext uri="{FF2B5EF4-FFF2-40B4-BE49-F238E27FC236}">
                <a16:creationId xmlns:a16="http://schemas.microsoft.com/office/drawing/2014/main" id="{9C56E469-4D98-45A4-9415-D97CE56EC3A0}"/>
              </a:ext>
            </a:extLst>
          </p:cNvPr>
          <p:cNvSpPr txBox="1"/>
          <p:nvPr/>
        </p:nvSpPr>
        <p:spPr>
          <a:xfrm rot="19690545">
            <a:off x="3032206" y="3201225"/>
            <a:ext cx="3187091" cy="307777"/>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sz="1400" kern="1200" dirty="0">
                <a:solidFill>
                  <a:srgbClr val="000000"/>
                </a:solidFill>
                <a:latin typeface="Arial" pitchFamily="34" charset="0"/>
                <a:ea typeface="ＭＳ Ｐゴシック" charset="-128"/>
                <a:cs typeface="+mn-cs"/>
              </a:rPr>
              <a:t>Need to update as per the judgment </a:t>
            </a:r>
            <a:endParaRPr kumimoji="1" lang="en-IN" sz="1400" kern="1200" dirty="0">
              <a:solidFill>
                <a:srgbClr val="000000"/>
              </a:solidFill>
              <a:latin typeface="Arial" pitchFamily="34" charset="0"/>
              <a:ea typeface="ＭＳ Ｐゴシック" charset="-128"/>
              <a:cs typeface="+mn-cs"/>
            </a:endParaRPr>
          </a:p>
        </p:txBody>
      </p:sp>
    </p:spTree>
    <p:extLst>
      <p:ext uri="{BB962C8B-B14F-4D97-AF65-F5344CB8AC3E}">
        <p14:creationId xmlns:p14="http://schemas.microsoft.com/office/powerpoint/2010/main" val="361966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F504B-780F-4771-AFB8-FD27130EA51F}"/>
              </a:ext>
            </a:extLst>
          </p:cNvPr>
          <p:cNvSpPr>
            <a:spLocks noGrp="1"/>
          </p:cNvSpPr>
          <p:nvPr>
            <p:ph type="ctrTitle"/>
          </p:nvPr>
        </p:nvSpPr>
        <p:spPr>
          <a:xfrm>
            <a:off x="556839" y="2618176"/>
            <a:ext cx="8030322" cy="720710"/>
          </a:xfrm>
        </p:spPr>
        <p:txBody>
          <a:bodyPr/>
          <a:lstStyle/>
          <a:p>
            <a:r>
              <a:rPr lang="en-US" altLang="ja-JP" sz="2230" dirty="0"/>
              <a:t>CF34-10 LPTCASE</a:t>
            </a:r>
            <a:br>
              <a:rPr lang="en-US" altLang="ja-JP" sz="2230" dirty="0"/>
            </a:br>
            <a:r>
              <a:rPr lang="en-US" altLang="ja-JP" sz="2230" dirty="0"/>
              <a:t>RCR</a:t>
            </a:r>
            <a:r>
              <a:rPr lang="ja-JP" altLang="en-US" sz="2230" dirty="0"/>
              <a:t>判定　しきい値一覧</a:t>
            </a:r>
          </a:p>
        </p:txBody>
      </p:sp>
      <p:grpSp>
        <p:nvGrpSpPr>
          <p:cNvPr id="4" name="グループ化 3">
            <a:extLst>
              <a:ext uri="{FF2B5EF4-FFF2-40B4-BE49-F238E27FC236}">
                <a16:creationId xmlns:a16="http://schemas.microsoft.com/office/drawing/2014/main" id="{51E66C6E-6A03-4DAC-B863-67B57CC54BBE}"/>
              </a:ext>
            </a:extLst>
          </p:cNvPr>
          <p:cNvGrpSpPr/>
          <p:nvPr/>
        </p:nvGrpSpPr>
        <p:grpSpPr>
          <a:xfrm>
            <a:off x="563502" y="5155361"/>
            <a:ext cx="1306760" cy="154580"/>
            <a:chOff x="-6042025" y="2389187"/>
            <a:chExt cx="21982113" cy="2600326"/>
          </a:xfrm>
        </p:grpSpPr>
        <p:sp>
          <p:nvSpPr>
            <p:cNvPr id="5" name="Rectangle 7">
              <a:extLst>
                <a:ext uri="{FF2B5EF4-FFF2-40B4-BE49-F238E27FC236}">
                  <a16:creationId xmlns:a16="http://schemas.microsoft.com/office/drawing/2014/main" id="{7C47A76F-E938-4CCF-91B9-EBA1D4AC6F3F}"/>
                </a:ext>
              </a:extLst>
            </p:cNvPr>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6" name="Freeform 8">
              <a:extLst>
                <a:ext uri="{FF2B5EF4-FFF2-40B4-BE49-F238E27FC236}">
                  <a16:creationId xmlns:a16="http://schemas.microsoft.com/office/drawing/2014/main" id="{7B1A048B-2091-429D-B4EC-F0653F499D45}"/>
                </a:ext>
              </a:extLst>
            </p:cNvPr>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7" name="Rectangle 9">
              <a:extLst>
                <a:ext uri="{FF2B5EF4-FFF2-40B4-BE49-F238E27FC236}">
                  <a16:creationId xmlns:a16="http://schemas.microsoft.com/office/drawing/2014/main" id="{AB777118-F57F-4003-BF56-68E89CAFBA55}"/>
                </a:ext>
              </a:extLst>
            </p:cNvPr>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8" name="Freeform 10">
              <a:extLst>
                <a:ext uri="{FF2B5EF4-FFF2-40B4-BE49-F238E27FC236}">
                  <a16:creationId xmlns:a16="http://schemas.microsoft.com/office/drawing/2014/main" id="{0B9C759B-92C3-4B5F-96D1-4294D06E36BC}"/>
                </a:ext>
              </a:extLst>
            </p:cNvPr>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9" name="Freeform 11">
              <a:extLst>
                <a:ext uri="{FF2B5EF4-FFF2-40B4-BE49-F238E27FC236}">
                  <a16:creationId xmlns:a16="http://schemas.microsoft.com/office/drawing/2014/main" id="{083B94B5-92A0-4A30-A78F-B9ABA14D02C5}"/>
                </a:ext>
              </a:extLst>
            </p:cNvPr>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0" name="Freeform 12">
              <a:extLst>
                <a:ext uri="{FF2B5EF4-FFF2-40B4-BE49-F238E27FC236}">
                  <a16:creationId xmlns:a16="http://schemas.microsoft.com/office/drawing/2014/main" id="{27025EAE-6C24-44CC-A07A-9C84A2CF4E4F}"/>
                </a:ext>
              </a:extLst>
            </p:cNvPr>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1" name="Freeform 13">
              <a:extLst>
                <a:ext uri="{FF2B5EF4-FFF2-40B4-BE49-F238E27FC236}">
                  <a16:creationId xmlns:a16="http://schemas.microsoft.com/office/drawing/2014/main" id="{9FC3B1E5-D041-4DD3-B280-1FE772F76BB9}"/>
                </a:ext>
              </a:extLst>
            </p:cNvPr>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2" name="Freeform 14">
              <a:extLst>
                <a:ext uri="{FF2B5EF4-FFF2-40B4-BE49-F238E27FC236}">
                  <a16:creationId xmlns:a16="http://schemas.microsoft.com/office/drawing/2014/main" id="{5E5AE391-4D3D-42A3-82D7-E489CB35430F}"/>
                </a:ext>
              </a:extLst>
            </p:cNvPr>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3" name="Freeform 15">
              <a:extLst>
                <a:ext uri="{FF2B5EF4-FFF2-40B4-BE49-F238E27FC236}">
                  <a16:creationId xmlns:a16="http://schemas.microsoft.com/office/drawing/2014/main" id="{00B104FB-36EB-48BE-A5E3-BB2E90549E1E}"/>
                </a:ext>
              </a:extLst>
            </p:cNvPr>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4" name="Freeform 16">
              <a:extLst>
                <a:ext uri="{FF2B5EF4-FFF2-40B4-BE49-F238E27FC236}">
                  <a16:creationId xmlns:a16="http://schemas.microsoft.com/office/drawing/2014/main" id="{5999C42C-C2AE-4EF0-BCFE-C5ABDDC64A2C}"/>
                </a:ext>
              </a:extLst>
            </p:cNvPr>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5" name="Freeform 17">
              <a:extLst>
                <a:ext uri="{FF2B5EF4-FFF2-40B4-BE49-F238E27FC236}">
                  <a16:creationId xmlns:a16="http://schemas.microsoft.com/office/drawing/2014/main" id="{9C6A121A-14CE-4B21-8235-3A419E80C3B5}"/>
                </a:ext>
              </a:extLst>
            </p:cNvPr>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6" name="Freeform 18">
              <a:extLst>
                <a:ext uri="{FF2B5EF4-FFF2-40B4-BE49-F238E27FC236}">
                  <a16:creationId xmlns:a16="http://schemas.microsoft.com/office/drawing/2014/main" id="{CD74206C-B3BF-4A66-9F24-582FCD94C6E2}"/>
                </a:ext>
              </a:extLst>
            </p:cNvPr>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7" name="Freeform 19">
              <a:extLst>
                <a:ext uri="{FF2B5EF4-FFF2-40B4-BE49-F238E27FC236}">
                  <a16:creationId xmlns:a16="http://schemas.microsoft.com/office/drawing/2014/main" id="{07D4DD8A-8822-4A62-A439-44BFFE2EF1F6}"/>
                </a:ext>
              </a:extLst>
            </p:cNvPr>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8" name="Freeform 20">
              <a:extLst>
                <a:ext uri="{FF2B5EF4-FFF2-40B4-BE49-F238E27FC236}">
                  <a16:creationId xmlns:a16="http://schemas.microsoft.com/office/drawing/2014/main" id="{E49A6DEF-FB27-40E3-82E1-B3A94B930126}"/>
                </a:ext>
              </a:extLst>
            </p:cNvPr>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grpSp>
      <p:sp>
        <p:nvSpPr>
          <p:cNvPr id="19" name="テキスト ボックス 18">
            <a:extLst>
              <a:ext uri="{FF2B5EF4-FFF2-40B4-BE49-F238E27FC236}">
                <a16:creationId xmlns:a16="http://schemas.microsoft.com/office/drawing/2014/main" id="{57D14C1E-C281-41B7-8602-A83F820D42CF}"/>
              </a:ext>
            </a:extLst>
          </p:cNvPr>
          <p:cNvSpPr txBox="1"/>
          <p:nvPr/>
        </p:nvSpPr>
        <p:spPr>
          <a:xfrm>
            <a:off x="2363662" y="5135443"/>
            <a:ext cx="6574825" cy="8431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This document and any files transmitted with it contain IHI proprietary information</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and are confidential hence are intended solely for the use of the individual or entity</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to whom they are addressed. Any disclosure, reproduction, distribution or other</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dissemination or use of this communication is strictly prohibited without the express</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permission of the sender.</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If you are not the intended recipient, please do not read, copy or disclose this</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communication.</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Please also notify the sender of the mistake by replying to this message and delete</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this message from your system.</a:t>
            </a:r>
            <a:endParaRPr kumimoji="1" lang="ja-JP" altLang="en-US" sz="976"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mn-cs"/>
            </a:endParaRPr>
          </a:p>
        </p:txBody>
      </p:sp>
      <p:sp>
        <p:nvSpPr>
          <p:cNvPr id="20" name="テキスト ボックス 19">
            <a:extLst>
              <a:ext uri="{FF2B5EF4-FFF2-40B4-BE49-F238E27FC236}">
                <a16:creationId xmlns:a16="http://schemas.microsoft.com/office/drawing/2014/main" id="{49572B8C-DA88-4C49-B149-99DFE0ED847F}"/>
              </a:ext>
            </a:extLst>
          </p:cNvPr>
          <p:cNvSpPr txBox="1"/>
          <p:nvPr/>
        </p:nvSpPr>
        <p:spPr>
          <a:xfrm>
            <a:off x="389017" y="5326863"/>
            <a:ext cx="3161939" cy="165173"/>
          </a:xfrm>
          <a:prstGeom prst="rect">
            <a:avLst/>
          </a:prstGeom>
          <a:noFill/>
        </p:spPr>
        <p:txBody>
          <a:bodyPr wrap="square" lIns="0" tIns="0" rIns="0" bIns="0" rtlCol="0">
            <a:spAutoFit/>
          </a:bodyPr>
          <a:lstStyle/>
          <a:p>
            <a:pPr marL="0" marR="0" lvl="0" indent="0" algn="l" defTabSz="914400" rtl="0" eaLnBrk="1" fontAlgn="ctr" latinLnBrk="0" hangingPunct="0">
              <a:lnSpc>
                <a:spcPct val="11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prstClr val="black"/>
                </a:solidFill>
                <a:effectLst/>
                <a:uLnTx/>
                <a:uFillTx/>
                <a:latin typeface="Arial" pitchFamily="34" charset="0"/>
                <a:ea typeface="ＭＳ Ｐゴシック" pitchFamily="50" charset="-128"/>
                <a:cs typeface="Arial" pitchFamily="34" charset="0"/>
              </a:rPr>
              <a:t>Y. Okaniwa TSD</a:t>
            </a:r>
            <a:endParaRPr kumimoji="1" lang="ja-JP" altLang="en-US" sz="976" b="0" i="0" u="none" strike="noStrike" kern="1200" cap="none" spc="0" normalizeH="0" baseline="0" noProof="0" dirty="0">
              <a:ln>
                <a:noFill/>
              </a:ln>
              <a:solidFill>
                <a:prstClr val="black"/>
              </a:solidFill>
              <a:effectLst/>
              <a:uLnTx/>
              <a:uFillTx/>
              <a:latin typeface="Arial" pitchFamily="34" charset="0"/>
              <a:ea typeface="ＭＳ Ｐゴシック" pitchFamily="50" charset="-128"/>
              <a:cs typeface="Arial" pitchFamily="34" charset="0"/>
            </a:endParaRPr>
          </a:p>
        </p:txBody>
      </p:sp>
      <p:sp>
        <p:nvSpPr>
          <p:cNvPr id="21" name="フッター プレースホルダー 20">
            <a:extLst>
              <a:ext uri="{FF2B5EF4-FFF2-40B4-BE49-F238E27FC236}">
                <a16:creationId xmlns:a16="http://schemas.microsoft.com/office/drawing/2014/main" id="{6141D0EE-6D3F-4481-B051-A4CFFC8B251C}"/>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3" name="テキスト ボックス 2">
            <a:extLst>
              <a:ext uri="{FF2B5EF4-FFF2-40B4-BE49-F238E27FC236}">
                <a16:creationId xmlns:a16="http://schemas.microsoft.com/office/drawing/2014/main" id="{072675F5-A25D-4987-B036-6BDCFE20CF0F}"/>
              </a:ext>
            </a:extLst>
          </p:cNvPr>
          <p:cNvSpPr txBox="1"/>
          <p:nvPr/>
        </p:nvSpPr>
        <p:spPr>
          <a:xfrm>
            <a:off x="389017" y="1120283"/>
            <a:ext cx="3379951" cy="47859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AESJ-6228-008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左記番号では登録されていない</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22" name="テキスト ボックス 21">
            <a:extLst>
              <a:ext uri="{FF2B5EF4-FFF2-40B4-BE49-F238E27FC236}">
                <a16:creationId xmlns:a16="http://schemas.microsoft.com/office/drawing/2014/main" id="{7626F60C-9FD5-4D9D-A115-73CA37B2AA4F}"/>
              </a:ext>
            </a:extLst>
          </p:cNvPr>
          <p:cNvSpPr txBox="1"/>
          <p:nvPr/>
        </p:nvSpPr>
        <p:spPr>
          <a:xfrm>
            <a:off x="389017" y="3629759"/>
            <a:ext cx="1974645" cy="28546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02.16.2022</a:t>
            </a:r>
            <a:endPar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Tree>
    <p:extLst>
      <p:ext uri="{BB962C8B-B14F-4D97-AF65-F5344CB8AC3E}">
        <p14:creationId xmlns:p14="http://schemas.microsoft.com/office/powerpoint/2010/main" val="2869223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F3BEA-3450-4899-BABE-01AAE173239E}"/>
              </a:ext>
            </a:extLst>
          </p:cNvPr>
          <p:cNvSpPr>
            <a:spLocks noGrp="1"/>
          </p:cNvSpPr>
          <p:nvPr>
            <p:ph type="title"/>
          </p:nvPr>
        </p:nvSpPr>
        <p:spPr>
          <a:xfrm>
            <a:off x="556840" y="1089809"/>
            <a:ext cx="7478236" cy="307777"/>
          </a:xfrm>
        </p:spPr>
        <p:txBody>
          <a:bodyPr/>
          <a:lstStyle/>
          <a:p>
            <a:r>
              <a:rPr kumimoji="1" lang="en-US" altLang="ja-JP" dirty="0"/>
              <a:t>Summary</a:t>
            </a:r>
            <a:endParaRPr kumimoji="1" lang="ja-JP" altLang="en-US" dirty="0"/>
          </a:p>
        </p:txBody>
      </p:sp>
      <p:sp>
        <p:nvSpPr>
          <p:cNvPr id="3" name="フッター プレースホルダー 2">
            <a:extLst>
              <a:ext uri="{FF2B5EF4-FFF2-40B4-BE49-F238E27FC236}">
                <a16:creationId xmlns:a16="http://schemas.microsoft.com/office/drawing/2014/main" id="{3D06D3C4-18B0-49D0-9C1F-808A32AE2D4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テキスト ボックス 3">
            <a:extLst>
              <a:ext uri="{FF2B5EF4-FFF2-40B4-BE49-F238E27FC236}">
                <a16:creationId xmlns:a16="http://schemas.microsoft.com/office/drawing/2014/main" id="{24041DA7-A20E-4A97-9A78-4F58BDE073DE}"/>
              </a:ext>
            </a:extLst>
          </p:cNvPr>
          <p:cNvSpPr txBox="1"/>
          <p:nvPr/>
        </p:nvSpPr>
        <p:spPr>
          <a:xfrm>
            <a:off x="406271" y="1421420"/>
            <a:ext cx="8030321" cy="671722"/>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rPr>
              <a:t>目的</a:t>
            </a:r>
            <a:endParaRPr kumimoji="1" lang="en-US" altLang="ja-JP" sz="125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検査適正化に伴い、</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LPT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CASE</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の遡及処置を行い、公差緩和を実施する。本検討では、公差緩和前に</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判定手続きを行うため、</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判定子と該当箇所を明確にする。</a:t>
            </a:r>
          </a:p>
        </p:txBody>
      </p:sp>
      <p:sp>
        <p:nvSpPr>
          <p:cNvPr id="6" name="テキスト ボックス 5">
            <a:extLst>
              <a:ext uri="{FF2B5EF4-FFF2-40B4-BE49-F238E27FC236}">
                <a16:creationId xmlns:a16="http://schemas.microsoft.com/office/drawing/2014/main" id="{A385EA31-2C91-4740-8A82-B327274343CE}"/>
              </a:ext>
            </a:extLst>
          </p:cNvPr>
          <p:cNvSpPr txBox="1"/>
          <p:nvPr/>
        </p:nvSpPr>
        <p:spPr>
          <a:xfrm>
            <a:off x="406271" y="2123113"/>
            <a:ext cx="8737729" cy="240989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判定該当箇所：</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直径寸法公差：検査項目番号・平均径・最大最小径を示す。（全</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17</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箇所）</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判定方法</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直径寸法公差：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化と同様平均径・最大最小径を用いた</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limit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値を用いる。</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結論：</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直径寸法：</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判定を実施する。（全</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17</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箇所）　　</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と同様　平均径・最大最小径を用いたしきい値</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本文</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p.4)</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※Interface</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寸法</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(#225)</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については、都度</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PIN</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合意もしくは</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repeat pin</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の合意が必要のため今回の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判定処理からは除外する。</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化の期間：図面改訂が完了するまでの間実施予定　</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5" name="スライド番号プレースホルダー 4">
            <a:extLst>
              <a:ext uri="{FF2B5EF4-FFF2-40B4-BE49-F238E27FC236}">
                <a16:creationId xmlns:a16="http://schemas.microsoft.com/office/drawing/2014/main" id="{8EFBDC07-8E2C-4D96-9B04-9783B8480F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8" name="テキスト ボックス 7">
            <a:extLst>
              <a:ext uri="{FF2B5EF4-FFF2-40B4-BE49-F238E27FC236}">
                <a16:creationId xmlns:a16="http://schemas.microsoft.com/office/drawing/2014/main" id="{22059251-BD16-43DF-81F3-252F4C6133FC}"/>
              </a:ext>
            </a:extLst>
          </p:cNvPr>
          <p:cNvSpPr txBox="1"/>
          <p:nvPr/>
        </p:nvSpPr>
        <p:spPr>
          <a:xfrm>
            <a:off x="406271" y="4633548"/>
            <a:ext cx="4918572" cy="1121846"/>
          </a:xfrm>
          <a:prstGeom prst="rect">
            <a:avLst/>
          </a:prstGeom>
          <a:solidFill>
            <a:srgbClr val="FFFF00"/>
          </a:solid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今後の流れ</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1.RCR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判定の検査項目箇所・最大最小径・平均径の</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limit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値を送付 </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act.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岡庭</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2.</a:t>
            </a:r>
            <a:r>
              <a:rPr kumimoji="1" lang="ja-JP" altLang="en-US" sz="1115" b="0" i="0" u="none" strike="noStrike" kern="1200" cap="none" spc="0" normalizeH="0" baseline="0" noProof="0" dirty="0">
                <a:ln>
                  <a:noFill/>
                </a:ln>
                <a:solidFill>
                  <a:prstClr val="black">
                    <a:lumMod val="50000"/>
                    <a:lumOff val="50000"/>
                  </a:prstClr>
                </a:solidFill>
                <a:effectLst/>
                <a:uLnTx/>
                <a:uFillTx/>
                <a:latin typeface="Arial" pitchFamily="34" charset="0"/>
                <a:ea typeface="ＭＳ Ｐゴシック" charset="-128"/>
                <a:cs typeface="+mn-cs"/>
              </a:rPr>
              <a:t> </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RCR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判定のしきい値を</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SONR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に登録するための保留起票（ダミー</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を別で行う。</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検査場への指示：品管から検査場への連絡をする</a:t>
            </a:r>
            <a:endPar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※shaft</a:t>
            </a:r>
            <a:r>
              <a:rPr kumimoji="1" lang="ja-JP" altLang="en-US"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等での前例有</a:t>
            </a:r>
            <a:endPar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endParaRPr>
          </a:p>
        </p:txBody>
      </p:sp>
    </p:spTree>
    <p:extLst>
      <p:ext uri="{BB962C8B-B14F-4D97-AF65-F5344CB8AC3E}">
        <p14:creationId xmlns:p14="http://schemas.microsoft.com/office/powerpoint/2010/main" val="131163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a:extLst>
              <a:ext uri="{FF2B5EF4-FFF2-40B4-BE49-F238E27FC236}">
                <a16:creationId xmlns:a16="http://schemas.microsoft.com/office/drawing/2014/main" id="{82554088-83B8-437C-B20D-F5DB7BC44D1A}"/>
              </a:ext>
            </a:extLst>
          </p:cNvPr>
          <p:cNvPicPr>
            <a:picLocks noChangeAspect="1"/>
          </p:cNvPicPr>
          <p:nvPr/>
        </p:nvPicPr>
        <p:blipFill>
          <a:blip r:embed="rId2"/>
          <a:stretch>
            <a:fillRect/>
          </a:stretch>
        </p:blipFill>
        <p:spPr>
          <a:xfrm>
            <a:off x="197736" y="1342655"/>
            <a:ext cx="2959252" cy="3397425"/>
          </a:xfrm>
          <a:prstGeom prst="rect">
            <a:avLst/>
          </a:prstGeom>
        </p:spPr>
      </p:pic>
      <p:sp>
        <p:nvSpPr>
          <p:cNvPr id="4" name="タイトル 3"/>
          <p:cNvSpPr>
            <a:spLocks noGrp="1"/>
          </p:cNvSpPr>
          <p:nvPr>
            <p:ph type="title"/>
          </p:nvPr>
        </p:nvSpPr>
        <p:spPr/>
        <p:txBody>
          <a:bodyPr/>
          <a:lstStyle/>
          <a:p>
            <a:r>
              <a:rPr kumimoji="1" lang="en-US" altLang="ja-JP" dirty="0"/>
              <a:t>Overview</a:t>
            </a:r>
            <a:r>
              <a:rPr kumimoji="1" lang="ja-JP" altLang="en-US" dirty="0"/>
              <a:t> </a:t>
            </a:r>
            <a:r>
              <a:rPr kumimoji="1" lang="en-US" altLang="ja-JP" dirty="0"/>
              <a:t>of</a:t>
            </a:r>
            <a:r>
              <a:rPr kumimoji="1" lang="ja-JP" altLang="en-US" dirty="0"/>
              <a:t> </a:t>
            </a:r>
            <a:r>
              <a:rPr kumimoji="1" lang="en-US" altLang="ja-JP" dirty="0"/>
              <a:t>Case CMM data locations</a:t>
            </a:r>
            <a:r>
              <a:rPr lang="ja-JP" altLang="en-US" dirty="0"/>
              <a:t> </a:t>
            </a:r>
            <a:r>
              <a:rPr lang="en-US" altLang="ja-JP" dirty="0"/>
              <a:t>2</a:t>
            </a:r>
            <a:endParaRPr kumimoji="1" lang="ja-JP" altLang="en-US" dirty="0"/>
          </a:p>
        </p:txBody>
      </p:sp>
      <p:pic>
        <p:nvPicPr>
          <p:cNvPr id="7" name="図 6">
            <a:extLst>
              <a:ext uri="{FF2B5EF4-FFF2-40B4-BE49-F238E27FC236}">
                <a16:creationId xmlns:a16="http://schemas.microsoft.com/office/drawing/2014/main" id="{AF4FDA3F-9A13-4AD9-87F2-3F88B19E280D}"/>
              </a:ext>
            </a:extLst>
          </p:cNvPr>
          <p:cNvPicPr>
            <a:picLocks noChangeAspect="1"/>
          </p:cNvPicPr>
          <p:nvPr/>
        </p:nvPicPr>
        <p:blipFill>
          <a:blip r:embed="rId3"/>
          <a:stretch>
            <a:fillRect/>
          </a:stretch>
        </p:blipFill>
        <p:spPr>
          <a:xfrm>
            <a:off x="3419872" y="1296843"/>
            <a:ext cx="2165461" cy="2654436"/>
          </a:xfrm>
          <a:prstGeom prst="rect">
            <a:avLst/>
          </a:prstGeom>
        </p:spPr>
      </p:pic>
      <p:pic>
        <p:nvPicPr>
          <p:cNvPr id="8" name="図 7">
            <a:extLst>
              <a:ext uri="{FF2B5EF4-FFF2-40B4-BE49-F238E27FC236}">
                <a16:creationId xmlns:a16="http://schemas.microsoft.com/office/drawing/2014/main" id="{B7F6EC63-1964-467D-8102-740568080D06}"/>
              </a:ext>
            </a:extLst>
          </p:cNvPr>
          <p:cNvPicPr>
            <a:picLocks noChangeAspect="1"/>
          </p:cNvPicPr>
          <p:nvPr/>
        </p:nvPicPr>
        <p:blipFill>
          <a:blip r:embed="rId4"/>
          <a:stretch>
            <a:fillRect/>
          </a:stretch>
        </p:blipFill>
        <p:spPr>
          <a:xfrm>
            <a:off x="6009432" y="1412776"/>
            <a:ext cx="2883048" cy="2686188"/>
          </a:xfrm>
          <a:prstGeom prst="rect">
            <a:avLst/>
          </a:prstGeom>
        </p:spPr>
      </p:pic>
      <p:cxnSp>
        <p:nvCxnSpPr>
          <p:cNvPr id="15" name="直線コネクタ 14">
            <a:extLst>
              <a:ext uri="{FF2B5EF4-FFF2-40B4-BE49-F238E27FC236}">
                <a16:creationId xmlns:a16="http://schemas.microsoft.com/office/drawing/2014/main" id="{9603796D-5B41-4181-B106-27C4FE352659}"/>
              </a:ext>
            </a:extLst>
          </p:cNvPr>
          <p:cNvCxnSpPr/>
          <p:nvPr/>
        </p:nvCxnSpPr>
        <p:spPr>
          <a:xfrm>
            <a:off x="4637952" y="23865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C487319-96B8-4E3A-9C7B-8C56C2935FA2}"/>
              </a:ext>
            </a:extLst>
          </p:cNvPr>
          <p:cNvCxnSpPr>
            <a:cxnSpLocks/>
          </p:cNvCxnSpPr>
          <p:nvPr/>
        </p:nvCxnSpPr>
        <p:spPr>
          <a:xfrm>
            <a:off x="5070000" y="2320959"/>
            <a:ext cx="0" cy="1108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FE4D6A2-39F7-488B-AD60-B1F89693FE46}"/>
              </a:ext>
            </a:extLst>
          </p:cNvPr>
          <p:cNvCxnSpPr>
            <a:cxnSpLocks/>
          </p:cNvCxnSpPr>
          <p:nvPr/>
        </p:nvCxnSpPr>
        <p:spPr>
          <a:xfrm>
            <a:off x="4599092" y="3246841"/>
            <a:ext cx="470908"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8C9BF50D-B58D-42FF-9BBE-54D5CD813EE3}"/>
              </a:ext>
            </a:extLst>
          </p:cNvPr>
          <p:cNvCxnSpPr>
            <a:cxnSpLocks/>
          </p:cNvCxnSpPr>
          <p:nvPr/>
        </p:nvCxnSpPr>
        <p:spPr>
          <a:xfrm>
            <a:off x="7778495" y="3316353"/>
            <a:ext cx="470908"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3C88F32-F64B-478C-95F6-B7FE854F2014}"/>
              </a:ext>
            </a:extLst>
          </p:cNvPr>
          <p:cNvCxnSpPr/>
          <p:nvPr/>
        </p:nvCxnSpPr>
        <p:spPr>
          <a:xfrm>
            <a:off x="7819133" y="25389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D073288-F51C-49CD-8BD1-7CB2EBB315D1}"/>
              </a:ext>
            </a:extLst>
          </p:cNvPr>
          <p:cNvCxnSpPr>
            <a:cxnSpLocks/>
          </p:cNvCxnSpPr>
          <p:nvPr/>
        </p:nvCxnSpPr>
        <p:spPr>
          <a:xfrm>
            <a:off x="8251181" y="2473359"/>
            <a:ext cx="0" cy="1108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9955D6C-F70D-4AF4-977C-B2B95C56A807}"/>
              </a:ext>
            </a:extLst>
          </p:cNvPr>
          <p:cNvCxnSpPr>
            <a:cxnSpLocks/>
          </p:cNvCxnSpPr>
          <p:nvPr/>
        </p:nvCxnSpPr>
        <p:spPr>
          <a:xfrm>
            <a:off x="4177873" y="3581256"/>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06F96A2A-38A9-4C7B-B553-A557358182C1}"/>
              </a:ext>
            </a:extLst>
          </p:cNvPr>
          <p:cNvCxnSpPr>
            <a:cxnSpLocks/>
          </p:cNvCxnSpPr>
          <p:nvPr/>
        </p:nvCxnSpPr>
        <p:spPr>
          <a:xfrm>
            <a:off x="7348225" y="3754716"/>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0F1FE7AB-5A13-43F7-A953-73C6A20433F1}"/>
              </a:ext>
            </a:extLst>
          </p:cNvPr>
          <p:cNvSpPr txBox="1"/>
          <p:nvPr/>
        </p:nvSpPr>
        <p:spPr>
          <a:xfrm>
            <a:off x="3792153" y="4349891"/>
            <a:ext cx="2130711"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Axial Runout Check1 (112)</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(Stg.2 LPT Shroud Aft Hook)</a:t>
            </a:r>
            <a:endParaRPr kumimoji="1" lang="ja-JP" altLang="en-US" sz="1200" kern="1200" dirty="0">
              <a:solidFill>
                <a:srgbClr val="000000"/>
              </a:solidFill>
              <a:latin typeface="Arial" pitchFamily="34" charset="0"/>
              <a:ea typeface="ＭＳ Ｐゴシック" charset="-128"/>
              <a:cs typeface="+mn-cs"/>
            </a:endParaRPr>
          </a:p>
        </p:txBody>
      </p:sp>
      <p:sp>
        <p:nvSpPr>
          <p:cNvPr id="77" name="テキスト ボックス 76">
            <a:extLst>
              <a:ext uri="{FF2B5EF4-FFF2-40B4-BE49-F238E27FC236}">
                <a16:creationId xmlns:a16="http://schemas.microsoft.com/office/drawing/2014/main" id="{7115F041-E3EE-4F95-B866-3DB4E65147BA}"/>
              </a:ext>
            </a:extLst>
          </p:cNvPr>
          <p:cNvSpPr txBox="1"/>
          <p:nvPr/>
        </p:nvSpPr>
        <p:spPr>
          <a:xfrm>
            <a:off x="6727193" y="4306493"/>
            <a:ext cx="2130711"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Axial Runout Check2 (118)</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(Stg.3 LPT Shroud Aft Hook)</a:t>
            </a:r>
            <a:endParaRPr kumimoji="1" lang="ja-JP" altLang="en-US" sz="1200" kern="1200" dirty="0">
              <a:solidFill>
                <a:srgbClr val="000000"/>
              </a:solidFill>
              <a:latin typeface="Arial" pitchFamily="34" charset="0"/>
              <a:ea typeface="ＭＳ Ｐゴシック" charset="-128"/>
              <a:cs typeface="+mn-cs"/>
            </a:endParaRPr>
          </a:p>
        </p:txBody>
      </p:sp>
      <p:sp>
        <p:nvSpPr>
          <p:cNvPr id="29" name="テキスト ボックス 28">
            <a:extLst>
              <a:ext uri="{FF2B5EF4-FFF2-40B4-BE49-F238E27FC236}">
                <a16:creationId xmlns:a16="http://schemas.microsoft.com/office/drawing/2014/main" id="{2D7284FA-354F-492E-8877-FA29300480A9}"/>
              </a:ext>
            </a:extLst>
          </p:cNvPr>
          <p:cNvSpPr txBox="1"/>
          <p:nvPr/>
        </p:nvSpPr>
        <p:spPr>
          <a:xfrm>
            <a:off x="201453" y="5053325"/>
            <a:ext cx="3523016" cy="1015663"/>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LPT Case</a:t>
            </a:r>
          </a:p>
          <a:p>
            <a:pPr marL="285750" indent="-285750" algn="l" rtl="0" fontAlgn="ctr" hangingPunct="0">
              <a:spcBef>
                <a:spcPct val="0"/>
              </a:spcBef>
              <a:spcAft>
                <a:spcPct val="0"/>
              </a:spcAft>
              <a:buFont typeface="Wingdings" panose="05000000000000000000" pitchFamily="2" charset="2"/>
              <a:buChar char="ü"/>
            </a:pPr>
            <a:r>
              <a:rPr kumimoji="1" lang="en-US" altLang="ja-JP" sz="1200" kern="1200" dirty="0">
                <a:solidFill>
                  <a:srgbClr val="000000"/>
                </a:solidFill>
                <a:latin typeface="Arial" pitchFamily="34" charset="0"/>
                <a:ea typeface="ＭＳ Ｐゴシック" charset="-128"/>
                <a:cs typeface="+mn-cs"/>
              </a:rPr>
              <a:t>Thickness Check (225 - 207, 226 - 207) </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Stg.1 LPT Shroud</a:t>
            </a:r>
          </a:p>
          <a:p>
            <a:pPr marL="285750" indent="-285750" algn="l" rtl="0" fontAlgn="ctr" hangingPunct="0">
              <a:spcBef>
                <a:spcPct val="0"/>
              </a:spcBef>
              <a:spcAft>
                <a:spcPct val="0"/>
              </a:spcAft>
              <a:buFont typeface="Wingdings" panose="05000000000000000000" pitchFamily="2" charset="2"/>
              <a:buChar char="ü"/>
            </a:pPr>
            <a:r>
              <a:rPr lang="en-US" altLang="ja-JP" sz="1200" dirty="0">
                <a:solidFill>
                  <a:srgbClr val="000000"/>
                </a:solidFill>
                <a:latin typeface="Arial" pitchFamily="34" charset="0"/>
                <a:ea typeface="ＭＳ Ｐゴシック" charset="-128"/>
              </a:rPr>
              <a:t>LPT case Hook Thickness Check (234 - 235)</a:t>
            </a:r>
          </a:p>
          <a:p>
            <a:pPr marL="285750" indent="-285750" algn="l" rtl="0" fontAlgn="ctr" hangingPunct="0">
              <a:spcBef>
                <a:spcPct val="0"/>
              </a:spcBef>
              <a:spcAft>
                <a:spcPct val="0"/>
              </a:spcAft>
              <a:buFont typeface="Wingdings" panose="05000000000000000000" pitchFamily="2" charset="2"/>
              <a:buChar char="ü"/>
            </a:pPr>
            <a:r>
              <a:rPr lang="en-US" altLang="ja-JP" sz="1200" dirty="0">
                <a:solidFill>
                  <a:srgbClr val="000000"/>
                </a:solidFill>
                <a:latin typeface="Arial" pitchFamily="34" charset="0"/>
                <a:ea typeface="ＭＳ Ｐゴシック" charset="-128"/>
              </a:rPr>
              <a:t>Stg.1 Shroud Fit Check (105 - 235)</a:t>
            </a:r>
            <a:endParaRPr kumimoji="1" lang="ja-JP" altLang="en-US" sz="1200" kern="1200" dirty="0">
              <a:solidFill>
                <a:srgbClr val="000000"/>
              </a:solidFill>
              <a:latin typeface="Arial" pitchFamily="34" charset="0"/>
              <a:ea typeface="ＭＳ Ｐゴシック" charset="-128"/>
              <a:cs typeface="+mn-cs"/>
            </a:endParaRPr>
          </a:p>
        </p:txBody>
      </p:sp>
      <p:sp>
        <p:nvSpPr>
          <p:cNvPr id="78" name="テキスト ボックス 77">
            <a:extLst>
              <a:ext uri="{FF2B5EF4-FFF2-40B4-BE49-F238E27FC236}">
                <a16:creationId xmlns:a16="http://schemas.microsoft.com/office/drawing/2014/main" id="{906E80A7-5CA3-46C2-90F5-BC6C810EFAF9}"/>
              </a:ext>
            </a:extLst>
          </p:cNvPr>
          <p:cNvSpPr txBox="1"/>
          <p:nvPr/>
        </p:nvSpPr>
        <p:spPr>
          <a:xfrm>
            <a:off x="3827536" y="350167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112</a:t>
            </a:r>
            <a:endParaRPr kumimoji="1" lang="ja-JP" altLang="en-US" sz="1000" b="1" kern="1200" dirty="0">
              <a:solidFill>
                <a:srgbClr val="FF0000"/>
              </a:solidFill>
              <a:latin typeface="Arial" pitchFamily="34" charset="0"/>
              <a:ea typeface="ＭＳ Ｐゴシック" charset="-128"/>
              <a:cs typeface="+mn-cs"/>
            </a:endParaRPr>
          </a:p>
        </p:txBody>
      </p:sp>
      <p:sp>
        <p:nvSpPr>
          <p:cNvPr id="79" name="テキスト ボックス 78">
            <a:extLst>
              <a:ext uri="{FF2B5EF4-FFF2-40B4-BE49-F238E27FC236}">
                <a16:creationId xmlns:a16="http://schemas.microsoft.com/office/drawing/2014/main" id="{6D6E0FD3-9408-46F6-A91C-8358EA9CBAB4}"/>
              </a:ext>
            </a:extLst>
          </p:cNvPr>
          <p:cNvSpPr txBox="1"/>
          <p:nvPr/>
        </p:nvSpPr>
        <p:spPr>
          <a:xfrm>
            <a:off x="6972906" y="366089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118</a:t>
            </a:r>
            <a:endParaRPr kumimoji="1" lang="ja-JP" altLang="en-US" sz="1000" b="1" kern="1200" dirty="0">
              <a:solidFill>
                <a:srgbClr val="FF0000"/>
              </a:solidFill>
              <a:latin typeface="Arial" pitchFamily="34" charset="0"/>
              <a:ea typeface="ＭＳ Ｐゴシック" charset="-128"/>
              <a:cs typeface="+mn-cs"/>
            </a:endParaRPr>
          </a:p>
        </p:txBody>
      </p:sp>
      <p:sp>
        <p:nvSpPr>
          <p:cNvPr id="80" name="テキスト ボックス 79">
            <a:extLst>
              <a:ext uri="{FF2B5EF4-FFF2-40B4-BE49-F238E27FC236}">
                <a16:creationId xmlns:a16="http://schemas.microsoft.com/office/drawing/2014/main" id="{5F02AF0C-A31B-4663-BBEB-4DEDD7EB3689}"/>
              </a:ext>
            </a:extLst>
          </p:cNvPr>
          <p:cNvSpPr txBox="1"/>
          <p:nvPr/>
        </p:nvSpPr>
        <p:spPr>
          <a:xfrm>
            <a:off x="4648481" y="297579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309</a:t>
            </a:r>
            <a:endParaRPr kumimoji="1" lang="ja-JP" altLang="en-US" sz="1000" b="1" kern="1200" dirty="0">
              <a:solidFill>
                <a:srgbClr val="FF0000"/>
              </a:solidFill>
              <a:latin typeface="Arial" pitchFamily="34" charset="0"/>
              <a:ea typeface="ＭＳ Ｐゴシック" charset="-128"/>
              <a:cs typeface="+mn-cs"/>
            </a:endParaRPr>
          </a:p>
        </p:txBody>
      </p:sp>
      <p:sp>
        <p:nvSpPr>
          <p:cNvPr id="81" name="テキスト ボックス 80">
            <a:extLst>
              <a:ext uri="{FF2B5EF4-FFF2-40B4-BE49-F238E27FC236}">
                <a16:creationId xmlns:a16="http://schemas.microsoft.com/office/drawing/2014/main" id="{F128306A-A8B8-4B8B-B18B-070B1C57B568}"/>
              </a:ext>
            </a:extLst>
          </p:cNvPr>
          <p:cNvSpPr txBox="1"/>
          <p:nvPr/>
        </p:nvSpPr>
        <p:spPr>
          <a:xfrm>
            <a:off x="7827082" y="3041368"/>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342</a:t>
            </a:r>
            <a:endParaRPr kumimoji="1" lang="ja-JP" altLang="en-US" sz="1000" b="1" kern="1200" dirty="0">
              <a:solidFill>
                <a:srgbClr val="FF0000"/>
              </a:solidFill>
              <a:latin typeface="Arial" pitchFamily="34" charset="0"/>
              <a:ea typeface="ＭＳ Ｐゴシック" charset="-128"/>
              <a:cs typeface="+mn-cs"/>
            </a:endParaRPr>
          </a:p>
        </p:txBody>
      </p:sp>
      <p:cxnSp>
        <p:nvCxnSpPr>
          <p:cNvPr id="31" name="直線コネクタ 30">
            <a:extLst>
              <a:ext uri="{FF2B5EF4-FFF2-40B4-BE49-F238E27FC236}">
                <a16:creationId xmlns:a16="http://schemas.microsoft.com/office/drawing/2014/main" id="{57584CAE-D656-4D4B-8945-72BA50E94ACE}"/>
              </a:ext>
            </a:extLst>
          </p:cNvPr>
          <p:cNvCxnSpPr/>
          <p:nvPr/>
        </p:nvCxnSpPr>
        <p:spPr>
          <a:xfrm>
            <a:off x="2128404" y="3972060"/>
            <a:ext cx="64807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DA1DA39-C6FC-4E01-8E55-8C51A9E65D7B}"/>
              </a:ext>
            </a:extLst>
          </p:cNvPr>
          <p:cNvCxnSpPr/>
          <p:nvPr/>
        </p:nvCxnSpPr>
        <p:spPr>
          <a:xfrm>
            <a:off x="1979712" y="4098964"/>
            <a:ext cx="64807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B401880-BD80-48F9-9847-55176CCD52C7}"/>
              </a:ext>
            </a:extLst>
          </p:cNvPr>
          <p:cNvCxnSpPr>
            <a:cxnSpLocks/>
          </p:cNvCxnSpPr>
          <p:nvPr/>
        </p:nvCxnSpPr>
        <p:spPr>
          <a:xfrm>
            <a:off x="827584" y="3493030"/>
            <a:ext cx="9721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AC586B7-5167-4231-A85E-829FEACD105E}"/>
              </a:ext>
            </a:extLst>
          </p:cNvPr>
          <p:cNvCxnSpPr>
            <a:cxnSpLocks/>
          </p:cNvCxnSpPr>
          <p:nvPr/>
        </p:nvCxnSpPr>
        <p:spPr>
          <a:xfrm>
            <a:off x="1331640" y="3808561"/>
            <a:ext cx="5248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D03148B-2F66-4897-A646-FF188B685112}"/>
              </a:ext>
            </a:extLst>
          </p:cNvPr>
          <p:cNvCxnSpPr>
            <a:cxnSpLocks/>
          </p:cNvCxnSpPr>
          <p:nvPr/>
        </p:nvCxnSpPr>
        <p:spPr>
          <a:xfrm>
            <a:off x="1043608" y="3516197"/>
            <a:ext cx="16700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3533D365-131D-40BB-8852-F4DED4FAF16D}"/>
              </a:ext>
            </a:extLst>
          </p:cNvPr>
          <p:cNvCxnSpPr>
            <a:cxnSpLocks/>
          </p:cNvCxnSpPr>
          <p:nvPr/>
        </p:nvCxnSpPr>
        <p:spPr>
          <a:xfrm>
            <a:off x="1115616" y="3664364"/>
            <a:ext cx="2880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DDCCC01-4A0F-4A8D-8FD1-65FEDFC04C09}"/>
              </a:ext>
            </a:extLst>
          </p:cNvPr>
          <p:cNvCxnSpPr>
            <a:cxnSpLocks/>
          </p:cNvCxnSpPr>
          <p:nvPr/>
        </p:nvCxnSpPr>
        <p:spPr>
          <a:xfrm rot="16200000">
            <a:off x="2320322" y="4334418"/>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2E9BEBF-FF0C-43A2-A3F6-FEE1AA5116D1}"/>
              </a:ext>
            </a:extLst>
          </p:cNvPr>
          <p:cNvCxnSpPr>
            <a:cxnSpLocks/>
          </p:cNvCxnSpPr>
          <p:nvPr/>
        </p:nvCxnSpPr>
        <p:spPr>
          <a:xfrm rot="16200000">
            <a:off x="2484606" y="4218210"/>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A6E8BA95-6554-40CA-BCD5-098797D67AFE}"/>
              </a:ext>
            </a:extLst>
          </p:cNvPr>
          <p:cNvCxnSpPr>
            <a:cxnSpLocks/>
          </p:cNvCxnSpPr>
          <p:nvPr/>
        </p:nvCxnSpPr>
        <p:spPr>
          <a:xfrm rot="16200000">
            <a:off x="1141302" y="4042447"/>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3A0DFF9-DB52-4196-A5EC-F77F787EC9D0}"/>
              </a:ext>
            </a:extLst>
          </p:cNvPr>
          <p:cNvCxnSpPr>
            <a:cxnSpLocks/>
          </p:cNvCxnSpPr>
          <p:nvPr/>
        </p:nvCxnSpPr>
        <p:spPr>
          <a:xfrm flipV="1">
            <a:off x="1187624" y="3671662"/>
            <a:ext cx="0" cy="121658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01F2B361-BD0A-4406-B277-36D28871557A}"/>
              </a:ext>
            </a:extLst>
          </p:cNvPr>
          <p:cNvCxnSpPr>
            <a:cxnSpLocks/>
          </p:cNvCxnSpPr>
          <p:nvPr/>
        </p:nvCxnSpPr>
        <p:spPr>
          <a:xfrm flipV="1">
            <a:off x="1072709" y="3519262"/>
            <a:ext cx="0" cy="124398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6CE3DCF5-B2AA-42DF-9CA4-FCE3AE1A69EC}"/>
              </a:ext>
            </a:extLst>
          </p:cNvPr>
          <p:cNvCxnSpPr>
            <a:cxnSpLocks/>
          </p:cNvCxnSpPr>
          <p:nvPr/>
        </p:nvCxnSpPr>
        <p:spPr>
          <a:xfrm flipV="1">
            <a:off x="971601" y="3495482"/>
            <a:ext cx="0" cy="115765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7A3F2F98-D65D-4152-B8AA-667EAD540798}"/>
              </a:ext>
            </a:extLst>
          </p:cNvPr>
          <p:cNvSpPr txBox="1"/>
          <p:nvPr/>
        </p:nvSpPr>
        <p:spPr>
          <a:xfrm>
            <a:off x="980494" y="4840143"/>
            <a:ext cx="85151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207 (RSP.I)</a:t>
            </a:r>
            <a:endParaRPr kumimoji="1" lang="ja-JP" altLang="en-US" sz="1000" b="1" kern="1200" dirty="0">
              <a:solidFill>
                <a:srgbClr val="FF0000"/>
              </a:solidFill>
              <a:latin typeface="Arial" pitchFamily="34" charset="0"/>
              <a:ea typeface="ＭＳ Ｐゴシック" charset="-128"/>
              <a:cs typeface="+mn-cs"/>
            </a:endParaRPr>
          </a:p>
        </p:txBody>
      </p:sp>
      <p:sp>
        <p:nvSpPr>
          <p:cNvPr id="97" name="テキスト ボックス 96">
            <a:extLst>
              <a:ext uri="{FF2B5EF4-FFF2-40B4-BE49-F238E27FC236}">
                <a16:creationId xmlns:a16="http://schemas.microsoft.com/office/drawing/2014/main" id="{7CADF77F-41F6-44C8-A694-6A1EBFA4635E}"/>
              </a:ext>
            </a:extLst>
          </p:cNvPr>
          <p:cNvSpPr txBox="1"/>
          <p:nvPr/>
        </p:nvSpPr>
        <p:spPr>
          <a:xfrm>
            <a:off x="863370" y="4730207"/>
            <a:ext cx="396262" cy="246221"/>
          </a:xfrm>
          <a:prstGeom prst="rect">
            <a:avLst/>
          </a:prstGeom>
          <a:noFill/>
        </p:spPr>
        <p:txBody>
          <a:bodyPr wrap="none" rtlCol="0">
            <a:spAutoFit/>
          </a:bodyPr>
          <a:lstStyle/>
          <a:p>
            <a:pPr algn="l" rtl="0" fontAlgn="ctr" hangingPunct="0">
              <a:spcBef>
                <a:spcPct val="0"/>
              </a:spcBef>
              <a:spcAft>
                <a:spcPct val="0"/>
              </a:spcAft>
            </a:pPr>
            <a:r>
              <a:rPr lang="en-US" altLang="ja-JP" sz="1000" b="1" dirty="0">
                <a:solidFill>
                  <a:srgbClr val="FF0000"/>
                </a:solidFill>
                <a:latin typeface="Arial" pitchFamily="34" charset="0"/>
                <a:ea typeface="ＭＳ Ｐゴシック" charset="-128"/>
              </a:rPr>
              <a:t>226</a:t>
            </a:r>
            <a:endParaRPr kumimoji="1" lang="ja-JP" altLang="en-US" sz="1000" b="1" kern="1200" dirty="0">
              <a:solidFill>
                <a:srgbClr val="FF0000"/>
              </a:solidFill>
              <a:latin typeface="Arial" pitchFamily="34" charset="0"/>
              <a:ea typeface="ＭＳ Ｐゴシック" charset="-128"/>
              <a:cs typeface="+mn-cs"/>
            </a:endParaRPr>
          </a:p>
        </p:txBody>
      </p:sp>
      <p:sp>
        <p:nvSpPr>
          <p:cNvPr id="98" name="テキスト ボックス 97">
            <a:extLst>
              <a:ext uri="{FF2B5EF4-FFF2-40B4-BE49-F238E27FC236}">
                <a16:creationId xmlns:a16="http://schemas.microsoft.com/office/drawing/2014/main" id="{5AF87E80-FC48-4556-BB35-991AB26AC7C4}"/>
              </a:ext>
            </a:extLst>
          </p:cNvPr>
          <p:cNvSpPr txBox="1"/>
          <p:nvPr/>
        </p:nvSpPr>
        <p:spPr>
          <a:xfrm>
            <a:off x="264101" y="4593698"/>
            <a:ext cx="85151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225 (RSP.I)</a:t>
            </a:r>
            <a:endParaRPr kumimoji="1" lang="ja-JP" altLang="en-US" sz="1000" b="1" kern="1200" dirty="0">
              <a:solidFill>
                <a:srgbClr val="FF0000"/>
              </a:solidFill>
              <a:latin typeface="Arial" pitchFamily="34" charset="0"/>
              <a:ea typeface="ＭＳ Ｐゴシック" charset="-128"/>
              <a:cs typeface="+mn-cs"/>
            </a:endParaRPr>
          </a:p>
        </p:txBody>
      </p:sp>
      <p:sp>
        <p:nvSpPr>
          <p:cNvPr id="99" name="テキスト ボックス 98">
            <a:extLst>
              <a:ext uri="{FF2B5EF4-FFF2-40B4-BE49-F238E27FC236}">
                <a16:creationId xmlns:a16="http://schemas.microsoft.com/office/drawing/2014/main" id="{624F7A71-EED9-4C74-8C04-69C261F53099}"/>
              </a:ext>
            </a:extLst>
          </p:cNvPr>
          <p:cNvSpPr txBox="1"/>
          <p:nvPr/>
        </p:nvSpPr>
        <p:spPr>
          <a:xfrm>
            <a:off x="2576465" y="4415041"/>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105</a:t>
            </a:r>
            <a:endParaRPr kumimoji="1" lang="ja-JP" altLang="en-US" sz="1000" b="1" kern="1200" dirty="0">
              <a:solidFill>
                <a:srgbClr val="FF0000"/>
              </a:solidFill>
              <a:latin typeface="Arial" pitchFamily="34" charset="0"/>
              <a:ea typeface="ＭＳ Ｐゴシック" charset="-128"/>
              <a:cs typeface="+mn-cs"/>
            </a:endParaRPr>
          </a:p>
        </p:txBody>
      </p:sp>
      <p:sp>
        <p:nvSpPr>
          <p:cNvPr id="100" name="テキスト ボックス 99">
            <a:extLst>
              <a:ext uri="{FF2B5EF4-FFF2-40B4-BE49-F238E27FC236}">
                <a16:creationId xmlns:a16="http://schemas.microsoft.com/office/drawing/2014/main" id="{6ABDBDEE-60FA-48A3-B3F9-22D7FB2E533B}"/>
              </a:ext>
            </a:extLst>
          </p:cNvPr>
          <p:cNvSpPr txBox="1"/>
          <p:nvPr/>
        </p:nvSpPr>
        <p:spPr>
          <a:xfrm>
            <a:off x="2327761" y="450643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235</a:t>
            </a:r>
            <a:endParaRPr kumimoji="1" lang="ja-JP" altLang="en-US" sz="1000" b="1" kern="1200" dirty="0">
              <a:solidFill>
                <a:srgbClr val="FF0000"/>
              </a:solidFill>
              <a:latin typeface="Arial" pitchFamily="34" charset="0"/>
              <a:ea typeface="ＭＳ Ｐゴシック" charset="-128"/>
              <a:cs typeface="+mn-cs"/>
            </a:endParaRPr>
          </a:p>
        </p:txBody>
      </p:sp>
      <p:sp>
        <p:nvSpPr>
          <p:cNvPr id="101" name="テキスト ボックス 100">
            <a:extLst>
              <a:ext uri="{FF2B5EF4-FFF2-40B4-BE49-F238E27FC236}">
                <a16:creationId xmlns:a16="http://schemas.microsoft.com/office/drawing/2014/main" id="{383E0029-AF26-4168-99A4-A7DD573D5A49}"/>
              </a:ext>
            </a:extLst>
          </p:cNvPr>
          <p:cNvSpPr txBox="1"/>
          <p:nvPr/>
        </p:nvSpPr>
        <p:spPr>
          <a:xfrm>
            <a:off x="1187516" y="424486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234</a:t>
            </a:r>
            <a:endParaRPr kumimoji="1" lang="ja-JP" altLang="en-US" sz="1000" b="1" kern="1200" dirty="0">
              <a:solidFill>
                <a:srgbClr val="FF0000"/>
              </a:solidFill>
              <a:latin typeface="Arial" pitchFamily="34" charset="0"/>
              <a:ea typeface="ＭＳ Ｐゴシック" charset="-128"/>
              <a:cs typeface="+mn-cs"/>
            </a:endParaRPr>
          </a:p>
        </p:txBody>
      </p:sp>
      <p:sp>
        <p:nvSpPr>
          <p:cNvPr id="2" name="スライド番号プレースホルダー 1">
            <a:extLst>
              <a:ext uri="{FF2B5EF4-FFF2-40B4-BE49-F238E27FC236}">
                <a16:creationId xmlns:a16="http://schemas.microsoft.com/office/drawing/2014/main" id="{5327A319-B07C-459C-8D19-E153DF4682DC}"/>
              </a:ext>
            </a:extLst>
          </p:cNvPr>
          <p:cNvSpPr>
            <a:spLocks noGrp="1"/>
          </p:cNvSpPr>
          <p:nvPr>
            <p:ph type="sldNum" sz="quarter" idx="4"/>
          </p:nvPr>
        </p:nvSpPr>
        <p:spPr/>
        <p:txBody>
          <a:bodyPr/>
          <a:lstStyle/>
          <a:p>
            <a:fld id="{714EB05D-AD7B-4F02-BDF6-82F2DF55CD8E}" type="slidenum">
              <a:rPr kumimoji="1" lang="ja-JP" altLang="en-US" smtClean="0"/>
              <a:t>4</a:t>
            </a:fld>
            <a:endParaRPr kumimoji="1" lang="ja-JP" altLang="en-US"/>
          </a:p>
        </p:txBody>
      </p:sp>
      <p:sp>
        <p:nvSpPr>
          <p:cNvPr id="42" name="フッター プレースホルダー 2">
            <a:extLst>
              <a:ext uri="{FF2B5EF4-FFF2-40B4-BE49-F238E27FC236}">
                <a16:creationId xmlns:a16="http://schemas.microsoft.com/office/drawing/2014/main" id="{ED51A12D-B069-4890-92A9-9E8A8E392B0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409464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423DC2B-F7DB-4631-AB09-88CABB29725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3" name="タイトル 2">
            <a:extLst>
              <a:ext uri="{FF2B5EF4-FFF2-40B4-BE49-F238E27FC236}">
                <a16:creationId xmlns:a16="http://schemas.microsoft.com/office/drawing/2014/main" id="{73639BB5-52AA-4944-B0EA-29322F5A5A71}"/>
              </a:ext>
            </a:extLst>
          </p:cNvPr>
          <p:cNvSpPr>
            <a:spLocks noGrp="1"/>
          </p:cNvSpPr>
          <p:nvPr>
            <p:ph type="title"/>
          </p:nvPr>
        </p:nvSpPr>
        <p:spPr/>
        <p:txBody>
          <a:bodyPr/>
          <a:lstStyle/>
          <a:p>
            <a:r>
              <a:rPr lang="en-US" altLang="ja-JP" dirty="0"/>
              <a:t>Location</a:t>
            </a:r>
            <a:endParaRPr kumimoji="1" lang="ja-JP" altLang="en-US" dirty="0"/>
          </a:p>
        </p:txBody>
      </p:sp>
      <p:sp>
        <p:nvSpPr>
          <p:cNvPr id="4" name="スライド番号プレースホルダー 3">
            <a:extLst>
              <a:ext uri="{FF2B5EF4-FFF2-40B4-BE49-F238E27FC236}">
                <a16:creationId xmlns:a16="http://schemas.microsoft.com/office/drawing/2014/main" id="{E475BC93-6136-4BC3-8292-E26E5793899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0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6" name="テキスト ボックス 5">
            <a:extLst>
              <a:ext uri="{FF2B5EF4-FFF2-40B4-BE49-F238E27FC236}">
                <a16:creationId xmlns:a16="http://schemas.microsoft.com/office/drawing/2014/main" id="{6ACE7C55-5FF8-4507-A336-564C909EDBF0}"/>
              </a:ext>
            </a:extLst>
          </p:cNvPr>
          <p:cNvSpPr txBox="1"/>
          <p:nvPr/>
        </p:nvSpPr>
        <p:spPr>
          <a:xfrm>
            <a:off x="456461" y="1388899"/>
            <a:ext cx="3613644" cy="28546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1"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CF34-10 LPT CASE (2226M37)</a:t>
            </a:r>
            <a:endParaRPr kumimoji="1" lang="ja-JP" altLang="en-US" sz="1255" b="1"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pic>
        <p:nvPicPr>
          <p:cNvPr id="7" name="図 6">
            <a:extLst>
              <a:ext uri="{FF2B5EF4-FFF2-40B4-BE49-F238E27FC236}">
                <a16:creationId xmlns:a16="http://schemas.microsoft.com/office/drawing/2014/main" id="{E73EEF76-BEBA-469A-89EC-B3E8ED6325F6}"/>
              </a:ext>
            </a:extLst>
          </p:cNvPr>
          <p:cNvPicPr>
            <a:picLocks noChangeAspect="1"/>
          </p:cNvPicPr>
          <p:nvPr/>
        </p:nvPicPr>
        <p:blipFill>
          <a:blip r:embed="rId2"/>
          <a:stretch>
            <a:fillRect/>
          </a:stretch>
        </p:blipFill>
        <p:spPr>
          <a:xfrm>
            <a:off x="3287" y="1559162"/>
            <a:ext cx="6275157" cy="2994299"/>
          </a:xfrm>
          <a:prstGeom prst="rect">
            <a:avLst/>
          </a:prstGeom>
        </p:spPr>
      </p:pic>
      <p:sp>
        <p:nvSpPr>
          <p:cNvPr id="8" name="正方形/長方形 7">
            <a:extLst>
              <a:ext uri="{FF2B5EF4-FFF2-40B4-BE49-F238E27FC236}">
                <a16:creationId xmlns:a16="http://schemas.microsoft.com/office/drawing/2014/main" id="{0949F7F2-EF54-490A-BC87-4A46C18FC0D2}"/>
              </a:ext>
            </a:extLst>
          </p:cNvPr>
          <p:cNvSpPr/>
          <p:nvPr/>
        </p:nvSpPr>
        <p:spPr>
          <a:xfrm>
            <a:off x="6519783" y="2625221"/>
            <a:ext cx="480266" cy="10788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sp>
        <p:nvSpPr>
          <p:cNvPr id="9" name="正方形/長方形 8">
            <a:extLst>
              <a:ext uri="{FF2B5EF4-FFF2-40B4-BE49-F238E27FC236}">
                <a16:creationId xmlns:a16="http://schemas.microsoft.com/office/drawing/2014/main" id="{D34B0600-FA8A-49F2-898A-A438E88774F0}"/>
              </a:ext>
            </a:extLst>
          </p:cNvPr>
          <p:cNvSpPr/>
          <p:nvPr/>
        </p:nvSpPr>
        <p:spPr>
          <a:xfrm>
            <a:off x="7736290" y="2186362"/>
            <a:ext cx="163125" cy="10788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pic>
        <p:nvPicPr>
          <p:cNvPr id="10" name="図 9">
            <a:extLst>
              <a:ext uri="{FF2B5EF4-FFF2-40B4-BE49-F238E27FC236}">
                <a16:creationId xmlns:a16="http://schemas.microsoft.com/office/drawing/2014/main" id="{698E050E-C9D9-4E76-92B9-D5A823494B31}"/>
              </a:ext>
            </a:extLst>
          </p:cNvPr>
          <p:cNvPicPr>
            <a:picLocks noChangeAspect="1"/>
          </p:cNvPicPr>
          <p:nvPr/>
        </p:nvPicPr>
        <p:blipFill rotWithShape="1">
          <a:blip r:embed="rId3"/>
          <a:srcRect l="27663"/>
          <a:stretch/>
        </p:blipFill>
        <p:spPr>
          <a:xfrm>
            <a:off x="6930907" y="1672656"/>
            <a:ext cx="1968667" cy="2617289"/>
          </a:xfrm>
          <a:prstGeom prst="rect">
            <a:avLst/>
          </a:prstGeom>
        </p:spPr>
      </p:pic>
      <p:sp>
        <p:nvSpPr>
          <p:cNvPr id="11" name="テキスト ボックス 10">
            <a:extLst>
              <a:ext uri="{FF2B5EF4-FFF2-40B4-BE49-F238E27FC236}">
                <a16:creationId xmlns:a16="http://schemas.microsoft.com/office/drawing/2014/main" id="{9C8C8DAF-2EC1-42B6-98BE-F085DD2C7C90}"/>
              </a:ext>
            </a:extLst>
          </p:cNvPr>
          <p:cNvSpPr txBox="1"/>
          <p:nvPr/>
        </p:nvSpPr>
        <p:spPr>
          <a:xfrm>
            <a:off x="6121733" y="1409138"/>
            <a:ext cx="1756633" cy="263918"/>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rPr>
              <a:t>FWD Flange</a:t>
            </a:r>
            <a:endParaRPr kumimoji="1" lang="ja-JP" altLang="en-US" sz="111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5" name="テキスト ボックス 4">
            <a:extLst>
              <a:ext uri="{FF2B5EF4-FFF2-40B4-BE49-F238E27FC236}">
                <a16:creationId xmlns:a16="http://schemas.microsoft.com/office/drawing/2014/main" id="{FF6DA4A6-014C-4F22-976D-BBC4D2E7D482}"/>
              </a:ext>
            </a:extLst>
          </p:cNvPr>
          <p:cNvSpPr txBox="1"/>
          <p:nvPr/>
        </p:nvSpPr>
        <p:spPr>
          <a:xfrm>
            <a:off x="4660213" y="4177887"/>
            <a:ext cx="4466866" cy="542841"/>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※Interface</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寸法（</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#225</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判定処理をしても図面要求から逸脱した場合</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PIN</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合意を得なければならない。</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(o/max</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側の</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repeat pin</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を提出する必要がある</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endPar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12" name="正方形/長方形 11">
            <a:extLst>
              <a:ext uri="{FF2B5EF4-FFF2-40B4-BE49-F238E27FC236}">
                <a16:creationId xmlns:a16="http://schemas.microsoft.com/office/drawing/2014/main" id="{CEAE2B4F-BC7B-47A1-AAAF-5F93A7C742B9}"/>
              </a:ext>
            </a:extLst>
          </p:cNvPr>
          <p:cNvSpPr/>
          <p:nvPr/>
        </p:nvSpPr>
        <p:spPr>
          <a:xfrm>
            <a:off x="6780338" y="3902787"/>
            <a:ext cx="301137" cy="2475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spTree>
    <p:extLst>
      <p:ext uri="{BB962C8B-B14F-4D97-AF65-F5344CB8AC3E}">
        <p14:creationId xmlns:p14="http://schemas.microsoft.com/office/powerpoint/2010/main" val="402084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660B-1743-4B16-BE13-5211BFAF269A}"/>
              </a:ext>
            </a:extLst>
          </p:cNvPr>
          <p:cNvSpPr>
            <a:spLocks noGrp="1"/>
          </p:cNvSpPr>
          <p:nvPr>
            <p:ph type="title"/>
          </p:nvPr>
        </p:nvSpPr>
        <p:spPr>
          <a:xfrm>
            <a:off x="556840" y="1089809"/>
            <a:ext cx="7478236" cy="307777"/>
          </a:xfrm>
        </p:spPr>
        <p:txBody>
          <a:bodyPr/>
          <a:lstStyle/>
          <a:p>
            <a:r>
              <a:rPr kumimoji="1" lang="en-US" altLang="ja-JP" dirty="0"/>
              <a:t>RCR</a:t>
            </a:r>
            <a:r>
              <a:rPr kumimoji="1" lang="ja-JP" altLang="en-US" dirty="0"/>
              <a:t>判定　</a:t>
            </a:r>
            <a:r>
              <a:rPr kumimoji="1" lang="en-US" altLang="ja-JP" dirty="0"/>
              <a:t>Limit</a:t>
            </a:r>
            <a:r>
              <a:rPr kumimoji="1" lang="ja-JP" altLang="en-US" dirty="0"/>
              <a:t>値</a:t>
            </a:r>
          </a:p>
        </p:txBody>
      </p:sp>
      <p:sp>
        <p:nvSpPr>
          <p:cNvPr id="3" name="フッター プレースホルダー 2">
            <a:extLst>
              <a:ext uri="{FF2B5EF4-FFF2-40B4-BE49-F238E27FC236}">
                <a16:creationId xmlns:a16="http://schemas.microsoft.com/office/drawing/2014/main" id="{D32E6C13-0455-426B-8F51-9165AF8D7D2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5E01B31F-7707-4616-B89E-FFAD4DA564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6" name="テキスト ボックス 5">
            <a:extLst>
              <a:ext uri="{FF2B5EF4-FFF2-40B4-BE49-F238E27FC236}">
                <a16:creationId xmlns:a16="http://schemas.microsoft.com/office/drawing/2014/main" id="{26A35BC9-A738-4F47-AC04-2C256EEE54D5}"/>
              </a:ext>
            </a:extLst>
          </p:cNvPr>
          <p:cNvSpPr txBox="1"/>
          <p:nvPr/>
        </p:nvSpPr>
        <p:spPr>
          <a:xfrm>
            <a:off x="305892" y="1412095"/>
            <a:ext cx="3111749" cy="607089"/>
          </a:xfrm>
          <a:prstGeom prst="rect">
            <a:avLst/>
          </a:prstGeom>
          <a:solidFill>
            <a:srgbClr val="FFFF00"/>
          </a:solid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最大・最小径及び平均径を使用し</a:t>
            </a:r>
            <a:r>
              <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Limit</a:t>
            </a: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値とする。</a:t>
            </a:r>
            <a:endPar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Ref.AESJ-6226-006rev.B</a:t>
            </a: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の値を使用</a:t>
            </a:r>
          </a:p>
        </p:txBody>
      </p:sp>
      <p:sp>
        <p:nvSpPr>
          <p:cNvPr id="9" name="テキスト ボックス 8">
            <a:extLst>
              <a:ext uri="{FF2B5EF4-FFF2-40B4-BE49-F238E27FC236}">
                <a16:creationId xmlns:a16="http://schemas.microsoft.com/office/drawing/2014/main" id="{F6CF1EFA-87C7-45D0-948C-FA02508D4884}"/>
              </a:ext>
            </a:extLst>
          </p:cNvPr>
          <p:cNvSpPr txBox="1"/>
          <p:nvPr/>
        </p:nvSpPr>
        <p:spPr>
          <a:xfrm>
            <a:off x="0" y="2174263"/>
            <a:ext cx="4295958" cy="84318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遡及処置時の値は公差緩和量よりも大きいものを含む</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また、遡及処置時に公差緩和量</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±0.18mm</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以下の箇所については、遡及処置時の値を使用する。</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（段差・板厚についての追加要求を含めていないため、実績がある値までとする）</a:t>
            </a:r>
          </a:p>
        </p:txBody>
      </p:sp>
      <p:graphicFrame>
        <p:nvGraphicFramePr>
          <p:cNvPr id="5" name="表 4">
            <a:extLst>
              <a:ext uri="{FF2B5EF4-FFF2-40B4-BE49-F238E27FC236}">
                <a16:creationId xmlns:a16="http://schemas.microsoft.com/office/drawing/2014/main" id="{018F4CD5-4E4F-4516-B6D4-26F5201CA820}"/>
              </a:ext>
            </a:extLst>
          </p:cNvPr>
          <p:cNvGraphicFramePr>
            <a:graphicFrameLocks noGrp="1"/>
          </p:cNvGraphicFramePr>
          <p:nvPr/>
        </p:nvGraphicFramePr>
        <p:xfrm>
          <a:off x="4295958" y="1521421"/>
          <a:ext cx="3638738" cy="4022326"/>
        </p:xfrm>
        <a:graphic>
          <a:graphicData uri="http://schemas.openxmlformats.org/drawingml/2006/table">
            <a:tbl>
              <a:tblPr/>
              <a:tblGrid>
                <a:gridCol w="726174">
                  <a:extLst>
                    <a:ext uri="{9D8B030D-6E8A-4147-A177-3AD203B41FA5}">
                      <a16:colId xmlns:a16="http://schemas.microsoft.com/office/drawing/2014/main" val="4104263105"/>
                    </a:ext>
                  </a:extLst>
                </a:gridCol>
                <a:gridCol w="755692">
                  <a:extLst>
                    <a:ext uri="{9D8B030D-6E8A-4147-A177-3AD203B41FA5}">
                      <a16:colId xmlns:a16="http://schemas.microsoft.com/office/drawing/2014/main" val="2342448141"/>
                    </a:ext>
                  </a:extLst>
                </a:gridCol>
                <a:gridCol w="755692">
                  <a:extLst>
                    <a:ext uri="{9D8B030D-6E8A-4147-A177-3AD203B41FA5}">
                      <a16:colId xmlns:a16="http://schemas.microsoft.com/office/drawing/2014/main" val="190612854"/>
                    </a:ext>
                  </a:extLst>
                </a:gridCol>
                <a:gridCol w="700590">
                  <a:extLst>
                    <a:ext uri="{9D8B030D-6E8A-4147-A177-3AD203B41FA5}">
                      <a16:colId xmlns:a16="http://schemas.microsoft.com/office/drawing/2014/main" val="1243773242"/>
                    </a:ext>
                  </a:extLst>
                </a:gridCol>
                <a:gridCol w="700590">
                  <a:extLst>
                    <a:ext uri="{9D8B030D-6E8A-4147-A177-3AD203B41FA5}">
                      <a16:colId xmlns:a16="http://schemas.microsoft.com/office/drawing/2014/main" val="3167630025"/>
                    </a:ext>
                  </a:extLst>
                </a:gridCol>
              </a:tblGrid>
              <a:tr h="297694">
                <a:tc rowSpan="3">
                  <a:txBody>
                    <a:bodyPr/>
                    <a:lstStyle/>
                    <a:p>
                      <a:pPr algn="ctr" rtl="0" fontAlgn="ctr"/>
                      <a:r>
                        <a:rPr lang="en-US" sz="1200" b="1" i="0" u="none" strike="noStrike">
                          <a:solidFill>
                            <a:srgbClr val="FFFFFF"/>
                          </a:solidFill>
                          <a:effectLst/>
                          <a:latin typeface="Arial" panose="020B0604020202020204" pitchFamily="34" charset="0"/>
                          <a:ea typeface="游ゴシック" panose="020B0400000000000000" pitchFamily="50" charset="-128"/>
                        </a:rPr>
                        <a:t>chr.No.</a:t>
                      </a:r>
                    </a:p>
                  </a:txBody>
                  <a:tcPr marL="6265" marR="6265" marT="6265"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DWG req</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最大・最小径</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従来図面からの外れ</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平均径</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657226118"/>
                  </a:ext>
                </a:extLst>
              </a:tr>
              <a:tr h="180001">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Nominal</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Tolerance +/-</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800" b="1" i="0" u="none" strike="noStrike" dirty="0">
                          <a:solidFill>
                            <a:srgbClr val="FFFFFF"/>
                          </a:solidFill>
                          <a:effectLst/>
                          <a:latin typeface="Arial" panose="020B0604020202020204" pitchFamily="34" charset="0"/>
                          <a:ea typeface="游ゴシック" panose="020B0400000000000000" pitchFamily="50" charset="-128"/>
                        </a:rPr>
                        <a:t>O/</a:t>
                      </a:r>
                      <a:r>
                        <a:rPr lang="en-US" altLang="ja-JP" sz="800" b="1" i="0" u="none" strike="noStrike" dirty="0" err="1">
                          <a:solidFill>
                            <a:srgbClr val="FFFFFF"/>
                          </a:solidFill>
                          <a:effectLst/>
                          <a:latin typeface="Arial" panose="020B0604020202020204" pitchFamily="34" charset="0"/>
                          <a:ea typeface="游ゴシック" panose="020B0400000000000000" pitchFamily="50" charset="-128"/>
                        </a:rPr>
                        <a:t>Max,U</a:t>
                      </a:r>
                      <a:r>
                        <a:rPr lang="en-US" altLang="ja-JP" sz="800" b="1" i="0" u="none" strike="noStrike" dirty="0">
                          <a:solidFill>
                            <a:srgbClr val="FFFFFF"/>
                          </a:solidFill>
                          <a:effectLst/>
                          <a:latin typeface="Arial" panose="020B0604020202020204" pitchFamily="34" charset="0"/>
                          <a:ea typeface="游ゴシック" panose="020B0400000000000000" pitchFamily="50" charset="-128"/>
                        </a:rPr>
                        <a:t>/Min</a:t>
                      </a:r>
                      <a:endParaRPr lang="en-US" sz="800" b="1" i="0" u="none" strike="noStrike" dirty="0">
                        <a:solidFill>
                          <a:srgbClr val="FFFFFF"/>
                        </a:solidFill>
                        <a:effectLst/>
                        <a:latin typeface="Arial" panose="020B0604020202020204" pitchFamily="34" charset="0"/>
                        <a:ea typeface="游ゴシック" panose="020B0400000000000000" pitchFamily="50" charset="-128"/>
                      </a:endParaRP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Tolerance +/-</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2805086551"/>
                  </a:ext>
                </a:extLst>
              </a:tr>
              <a:tr h="193847">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86244179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716.64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216593412"/>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709.5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88006804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718.8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633401447"/>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722.8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64545222"/>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749.1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30741218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753.5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96921332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240</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789.8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64384758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793.8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21644088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811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46479581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815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0.106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15640359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834.6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0.072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52120103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838.6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0.086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0.022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72269851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835.3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870761185"/>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838.7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5659149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68871184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101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844.936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0.129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0.051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545789383"/>
                  </a:ext>
                </a:extLst>
              </a:tr>
              <a:tr h="249232">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226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724.85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+0.22/-0.13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741516790"/>
                  </a:ext>
                </a:extLst>
              </a:tr>
            </a:tbl>
          </a:graphicData>
        </a:graphic>
      </p:graphicFrame>
      <p:sp>
        <p:nvSpPr>
          <p:cNvPr id="8" name="テキスト ボックス 7">
            <a:extLst>
              <a:ext uri="{FF2B5EF4-FFF2-40B4-BE49-F238E27FC236}">
                <a16:creationId xmlns:a16="http://schemas.microsoft.com/office/drawing/2014/main" id="{647EA1BF-3F31-4B0C-B655-7B510D94AF20}"/>
              </a:ext>
            </a:extLst>
          </p:cNvPr>
          <p:cNvSpPr txBox="1"/>
          <p:nvPr/>
        </p:nvSpPr>
        <p:spPr>
          <a:xfrm>
            <a:off x="2497" y="5079156"/>
            <a:ext cx="4466866" cy="69301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※Interface</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寸法</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(#225)</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判定処理をしても図面要求から逸脱した場合</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PIN</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合意を得なければならない。</a:t>
            </a:r>
            <a:endPar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(o/max</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側の</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repeat pin</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を提出する必要がある</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今回の</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化からはからは除外</a:t>
            </a:r>
          </a:p>
        </p:txBody>
      </p:sp>
    </p:spTree>
    <p:extLst>
      <p:ext uri="{BB962C8B-B14F-4D97-AF65-F5344CB8AC3E}">
        <p14:creationId xmlns:p14="http://schemas.microsoft.com/office/powerpoint/2010/main" val="377876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B493C-17AB-49C6-BC7F-543870AF81BB}"/>
              </a:ext>
            </a:extLst>
          </p:cNvPr>
          <p:cNvSpPr>
            <a:spLocks noGrp="1"/>
          </p:cNvSpPr>
          <p:nvPr>
            <p:ph type="ctrTitle"/>
          </p:nvPr>
        </p:nvSpPr>
        <p:spPr/>
        <p:txBody>
          <a:bodyPr/>
          <a:lstStyle/>
          <a:p>
            <a:r>
              <a:rPr kumimoji="1" lang="en-US" altLang="ja-JP" dirty="0"/>
              <a:t>appendix</a:t>
            </a:r>
            <a:endParaRPr kumimoji="1" lang="ja-JP" altLang="en-US" dirty="0"/>
          </a:p>
        </p:txBody>
      </p:sp>
      <p:sp>
        <p:nvSpPr>
          <p:cNvPr id="3" name="フッター プレースホルダー 2">
            <a:extLst>
              <a:ext uri="{FF2B5EF4-FFF2-40B4-BE49-F238E27FC236}">
                <a16:creationId xmlns:a16="http://schemas.microsoft.com/office/drawing/2014/main" id="{8224A517-FEF2-4DB0-807B-4CE3DF1FC2E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487D2106-8C91-43A7-8C1C-C9B6D27758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ja-JP" altLang="en-US" sz="10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Tree>
    <p:extLst>
      <p:ext uri="{BB962C8B-B14F-4D97-AF65-F5344CB8AC3E}">
        <p14:creationId xmlns:p14="http://schemas.microsoft.com/office/powerpoint/2010/main" val="1916623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8E658-82E5-4111-B2C4-012A30B1BAD7}"/>
              </a:ext>
            </a:extLst>
          </p:cNvPr>
          <p:cNvSpPr>
            <a:spLocks noGrp="1"/>
          </p:cNvSpPr>
          <p:nvPr>
            <p:ph type="title"/>
          </p:nvPr>
        </p:nvSpPr>
        <p:spPr>
          <a:xfrm>
            <a:off x="556840" y="1089809"/>
            <a:ext cx="7478236" cy="307777"/>
          </a:xfrm>
        </p:spPr>
        <p:txBody>
          <a:bodyPr/>
          <a:lstStyle/>
          <a:p>
            <a:r>
              <a:rPr kumimoji="1" lang="en-US" altLang="ja-JP" dirty="0"/>
              <a:t>Appendix </a:t>
            </a:r>
            <a:r>
              <a:rPr kumimoji="1" lang="ja-JP" altLang="en-US" dirty="0"/>
              <a:t>遡及処置時の値</a:t>
            </a:r>
          </a:p>
        </p:txBody>
      </p:sp>
      <p:sp>
        <p:nvSpPr>
          <p:cNvPr id="3" name="フッター プレースホルダー 2">
            <a:extLst>
              <a:ext uri="{FF2B5EF4-FFF2-40B4-BE49-F238E27FC236}">
                <a16:creationId xmlns:a16="http://schemas.microsoft.com/office/drawing/2014/main" id="{8D74616D-D200-4101-9D73-FD97B0FDF43B}"/>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ED1CAB77-EB72-4FA6-B598-905A04EADFE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graphicFrame>
        <p:nvGraphicFramePr>
          <p:cNvPr id="5" name="表 4">
            <a:extLst>
              <a:ext uri="{FF2B5EF4-FFF2-40B4-BE49-F238E27FC236}">
                <a16:creationId xmlns:a16="http://schemas.microsoft.com/office/drawing/2014/main" id="{FF321F5D-FDBE-4769-B7B3-07CE71A59532}"/>
              </a:ext>
            </a:extLst>
          </p:cNvPr>
          <p:cNvGraphicFramePr>
            <a:graphicFrameLocks noGrp="1"/>
          </p:cNvGraphicFramePr>
          <p:nvPr/>
        </p:nvGraphicFramePr>
        <p:xfrm>
          <a:off x="1560630" y="1471609"/>
          <a:ext cx="5797986" cy="4306301"/>
        </p:xfrm>
        <a:graphic>
          <a:graphicData uri="http://schemas.openxmlformats.org/drawingml/2006/table">
            <a:tbl>
              <a:tblPr/>
              <a:tblGrid>
                <a:gridCol w="737525">
                  <a:extLst>
                    <a:ext uri="{9D8B030D-6E8A-4147-A177-3AD203B41FA5}">
                      <a16:colId xmlns:a16="http://schemas.microsoft.com/office/drawing/2014/main" val="77337831"/>
                    </a:ext>
                  </a:extLst>
                </a:gridCol>
                <a:gridCol w="1555215">
                  <a:extLst>
                    <a:ext uri="{9D8B030D-6E8A-4147-A177-3AD203B41FA5}">
                      <a16:colId xmlns:a16="http://schemas.microsoft.com/office/drawing/2014/main" val="992079767"/>
                    </a:ext>
                  </a:extLst>
                </a:gridCol>
                <a:gridCol w="739529">
                  <a:extLst>
                    <a:ext uri="{9D8B030D-6E8A-4147-A177-3AD203B41FA5}">
                      <a16:colId xmlns:a16="http://schemas.microsoft.com/office/drawing/2014/main" val="1050355398"/>
                    </a:ext>
                  </a:extLst>
                </a:gridCol>
                <a:gridCol w="857773">
                  <a:extLst>
                    <a:ext uri="{9D8B030D-6E8A-4147-A177-3AD203B41FA5}">
                      <a16:colId xmlns:a16="http://schemas.microsoft.com/office/drawing/2014/main" val="1111851923"/>
                    </a:ext>
                  </a:extLst>
                </a:gridCol>
                <a:gridCol w="953972">
                  <a:extLst>
                    <a:ext uri="{9D8B030D-6E8A-4147-A177-3AD203B41FA5}">
                      <a16:colId xmlns:a16="http://schemas.microsoft.com/office/drawing/2014/main" val="3052421251"/>
                    </a:ext>
                  </a:extLst>
                </a:gridCol>
                <a:gridCol w="953972">
                  <a:extLst>
                    <a:ext uri="{9D8B030D-6E8A-4147-A177-3AD203B41FA5}">
                      <a16:colId xmlns:a16="http://schemas.microsoft.com/office/drawing/2014/main" val="4027517914"/>
                    </a:ext>
                  </a:extLst>
                </a:gridCol>
              </a:tblGrid>
              <a:tr h="285473">
                <a:tc rowSpan="2">
                  <a:txBody>
                    <a:bodyPr/>
                    <a:lstStyle/>
                    <a:p>
                      <a:pPr algn="ctr" rtl="0" fontAlgn="ctr"/>
                      <a:r>
                        <a:rPr lang="en-US" sz="1100" b="1" i="0" u="none" strike="noStrike">
                          <a:solidFill>
                            <a:srgbClr val="FFFFFF"/>
                          </a:solidFill>
                          <a:effectLst/>
                          <a:latin typeface="Arial" panose="020B0604020202020204" pitchFamily="34" charset="0"/>
                          <a:ea typeface="游ゴシック" panose="020B0400000000000000" pitchFamily="50" charset="-128"/>
                        </a:rPr>
                        <a:t>chr.No.</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rowSpan="2">
                  <a:txBody>
                    <a:bodyPr/>
                    <a:lstStyle/>
                    <a:p>
                      <a:pPr algn="ctr" rtl="0" fontAlgn="ctr"/>
                      <a:r>
                        <a:rPr lang="en-US" sz="1100" b="1" i="0" u="none" strike="noStrike">
                          <a:solidFill>
                            <a:srgbClr val="FFFFFF"/>
                          </a:solidFill>
                          <a:effectLst/>
                          <a:latin typeface="Arial" panose="020B0604020202020204" pitchFamily="34" charset="0"/>
                          <a:ea typeface="游ゴシック" panose="020B0400000000000000" pitchFamily="50" charset="-128"/>
                        </a:rPr>
                        <a:t>Location</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Nominal</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Tolerance</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700" b="1" i="0" u="none" strike="noStrike">
                          <a:solidFill>
                            <a:srgbClr val="FFFFFF"/>
                          </a:solidFill>
                          <a:effectLst/>
                          <a:latin typeface="Arial" panose="020B0604020202020204" pitchFamily="34" charset="0"/>
                          <a:ea typeface="游ゴシック" panose="020B0400000000000000" pitchFamily="50" charset="-128"/>
                        </a:rPr>
                        <a:t>O/max from DWG req</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700" b="1" i="0" u="none" strike="noStrike">
                          <a:solidFill>
                            <a:srgbClr val="FFFFFF"/>
                          </a:solidFill>
                          <a:effectLst/>
                          <a:latin typeface="Arial" panose="020B0604020202020204" pitchFamily="34" charset="0"/>
                          <a:ea typeface="游ゴシック" panose="020B0400000000000000" pitchFamily="50" charset="-128"/>
                        </a:rPr>
                        <a:t>U/min from DWG req</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3534202270"/>
                  </a:ext>
                </a:extLst>
              </a:tr>
              <a:tr h="172612">
                <a:tc vMerge="1">
                  <a:txBody>
                    <a:bodyPr/>
                    <a:lstStyle/>
                    <a:p>
                      <a:endParaRPr kumimoji="1" lang="ja-JP" altLang="en-US"/>
                    </a:p>
                  </a:txBody>
                  <a:tcPr/>
                </a:tc>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10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10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2061623736"/>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000" b="0" i="0" u="none" strike="noStrike">
                          <a:solidFill>
                            <a:srgbClr val="000000"/>
                          </a:solidFill>
                          <a:effectLst/>
                          <a:latin typeface="Arial" panose="020B0604020202020204" pitchFamily="34" charset="0"/>
                          <a:ea typeface="游ゴシック" panose="020B0400000000000000" pitchFamily="50" charset="-128"/>
                        </a:rPr>
                        <a:t>Stg.1 Shroud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716.64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0.181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-0.217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788661782"/>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Stg.1 Shroud Fwd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709.5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77239450"/>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718.8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0.175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38088871"/>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a:solidFill>
                            <a:srgbClr val="000000"/>
                          </a:solidFill>
                          <a:effectLst/>
                          <a:latin typeface="Arial" panose="020B0604020202020204" pitchFamily="34" charset="0"/>
                          <a:ea typeface="游ゴシック" panose="020B0400000000000000" pitchFamily="50" charset="-128"/>
                        </a:rPr>
                        <a:t>Stg.2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722.8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890067511"/>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749.1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0.157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-0.277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44947603"/>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753.5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10081301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240</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789.8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0.204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071433879"/>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a:solidFill>
                            <a:srgbClr val="000000"/>
                          </a:solidFill>
                          <a:effectLst/>
                          <a:latin typeface="Arial" panose="020B0604020202020204" pitchFamily="34" charset="0"/>
                          <a:ea typeface="游ゴシック" panose="020B0400000000000000" pitchFamily="50" charset="-128"/>
                        </a:rPr>
                        <a:t>Stg.3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793.8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-0.101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33327814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811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0.203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879269975"/>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815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342603948"/>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Stg.4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834.6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21484971"/>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245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dirty="0">
                          <a:solidFill>
                            <a:srgbClr val="000000"/>
                          </a:solidFill>
                          <a:effectLst/>
                          <a:latin typeface="Arial" panose="020B0604020202020204" pitchFamily="34" charset="0"/>
                          <a:ea typeface="游ゴシック" panose="020B0400000000000000" pitchFamily="50" charset="-128"/>
                        </a:rPr>
                        <a:t>Stg.4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838.6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0.086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-0.072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26957601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dirty="0">
                          <a:solidFill>
                            <a:srgbClr val="000000"/>
                          </a:solidFill>
                          <a:effectLst/>
                          <a:latin typeface="Arial" panose="020B0604020202020204" pitchFamily="34" charset="0"/>
                          <a:ea typeface="游ゴシック" panose="020B0400000000000000" pitchFamily="50" charset="-128"/>
                        </a:rPr>
                        <a:t>Stg.4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835.3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0.145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-0.195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98754013"/>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dirty="0">
                          <a:solidFill>
                            <a:srgbClr val="000000"/>
                          </a:solidFill>
                          <a:effectLst/>
                          <a:latin typeface="Arial" panose="020B0604020202020204" pitchFamily="34" charset="0"/>
                          <a:ea typeface="游ゴシック" panose="020B0400000000000000" pitchFamily="50" charset="-128"/>
                        </a:rPr>
                        <a:t>Stg.4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838.7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-0.462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092407597"/>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248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000" b="0" i="0" u="none" strike="noStrike" dirty="0">
                          <a:solidFill>
                            <a:srgbClr val="000000"/>
                          </a:solidFill>
                          <a:effectLst/>
                          <a:latin typeface="Arial" panose="020B0604020202020204" pitchFamily="34" charset="0"/>
                          <a:ea typeface="游ゴシック" panose="020B0400000000000000" pitchFamily="50" charset="-128"/>
                        </a:rPr>
                        <a:t>Stg.4 Shroud Aft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430095825"/>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101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dirty="0">
                          <a:solidFill>
                            <a:srgbClr val="000000"/>
                          </a:solidFill>
                          <a:effectLst/>
                          <a:latin typeface="Arial" panose="020B0604020202020204" pitchFamily="34" charset="0"/>
                          <a:ea typeface="游ゴシック" panose="020B0400000000000000" pitchFamily="50" charset="-128"/>
                        </a:rPr>
                        <a:t>Aft Flange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844.936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±0.051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0.233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57663056"/>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225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dirty="0">
                          <a:solidFill>
                            <a:srgbClr val="000000"/>
                          </a:solidFill>
                          <a:effectLst/>
                          <a:latin typeface="Arial" panose="020B0604020202020204" pitchFamily="34" charset="0"/>
                          <a:ea typeface="游ゴシック" panose="020B0400000000000000" pitchFamily="50" charset="-128"/>
                        </a:rPr>
                        <a:t>OD Point(RSP.I)</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725.4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0.085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-0.378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046789500"/>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a:solidFill>
                            <a:srgbClr val="000000"/>
                          </a:solidFill>
                          <a:effectLst/>
                          <a:latin typeface="Arial" panose="020B0604020202020204" pitchFamily="34" charset="0"/>
                          <a:ea typeface="游ゴシック" panose="020B0400000000000000" pitchFamily="50" charset="-128"/>
                        </a:rPr>
                        <a:t>Fwd Slope End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724.85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0.293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-0.297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467666569"/>
                  </a:ext>
                </a:extLst>
              </a:tr>
            </a:tbl>
          </a:graphicData>
        </a:graphic>
      </p:graphicFrame>
    </p:spTree>
    <p:extLst>
      <p:ext uri="{BB962C8B-B14F-4D97-AF65-F5344CB8AC3E}">
        <p14:creationId xmlns:p14="http://schemas.microsoft.com/office/powerpoint/2010/main" val="4129055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51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48945" y="310414"/>
            <a:ext cx="7457857" cy="307777"/>
          </a:xfrm>
        </p:spPr>
        <p:txBody>
          <a:bodyPr/>
          <a:lstStyle/>
          <a:p>
            <a:r>
              <a:rPr lang="en-US" altLang="ja-JP" dirty="0"/>
              <a:t>Overview</a:t>
            </a:r>
            <a:r>
              <a:rPr lang="ja-JP" altLang="en-US" dirty="0"/>
              <a:t> </a:t>
            </a:r>
            <a:r>
              <a:rPr lang="en-US" altLang="ja-JP" dirty="0"/>
              <a:t>of</a:t>
            </a:r>
            <a:r>
              <a:rPr lang="ja-JP" altLang="en-US" dirty="0"/>
              <a:t> </a:t>
            </a:r>
            <a:r>
              <a:rPr lang="en-US" altLang="ja-JP" dirty="0"/>
              <a:t>Case CMM data locations</a:t>
            </a:r>
            <a:r>
              <a:rPr lang="ja-JP" altLang="en-US" dirty="0"/>
              <a:t> </a:t>
            </a:r>
            <a:r>
              <a:rPr lang="en-US" altLang="ja-JP" dirty="0"/>
              <a:t>(Engine Manual limit)</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686" b="-1"/>
          <a:stretch/>
        </p:blipFill>
        <p:spPr bwMode="auto">
          <a:xfrm>
            <a:off x="395536" y="836712"/>
            <a:ext cx="8402174" cy="258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a:xfrm>
            <a:off x="4139952" y="154748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2627784" y="2326120"/>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275856" y="1975088"/>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4216464" y="149800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838081" y="125495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863696" y="975928"/>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588224" y="980112"/>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7101288" y="975928"/>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6147224" y="986245"/>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5445104" y="124543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4578607" y="149800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3788920" y="1983786"/>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3005840" y="232612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2843808" y="325386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237</a:t>
            </a:r>
            <a:endParaRPr kumimoji="1" lang="ja-JP" altLang="en-US" sz="1000" b="1" kern="1200" dirty="0">
              <a:solidFill>
                <a:srgbClr val="00B0F0"/>
              </a:solidFill>
              <a:latin typeface="Arial" pitchFamily="34" charset="0"/>
              <a:ea typeface="ＭＳ Ｐゴシック" charset="-128"/>
              <a:cs typeface="+mn-cs"/>
            </a:endParaRPr>
          </a:p>
        </p:txBody>
      </p:sp>
      <p:sp>
        <p:nvSpPr>
          <p:cNvPr id="47" name="テキスト ボックス 46"/>
          <p:cNvSpPr txBox="1"/>
          <p:nvPr/>
        </p:nvSpPr>
        <p:spPr>
          <a:xfrm>
            <a:off x="3653789" y="296487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239</a:t>
            </a:r>
            <a:endParaRPr kumimoji="1" lang="ja-JP" altLang="en-US" sz="1000" b="1" kern="1200" dirty="0">
              <a:solidFill>
                <a:srgbClr val="00B0F0"/>
              </a:solidFill>
              <a:latin typeface="Arial" pitchFamily="34" charset="0"/>
              <a:ea typeface="ＭＳ Ｐゴシック" charset="-128"/>
              <a:cs typeface="+mn-cs"/>
            </a:endParaRPr>
          </a:p>
        </p:txBody>
      </p:sp>
      <p:sp>
        <p:nvSpPr>
          <p:cNvPr id="49" name="テキスト ボックス 48"/>
          <p:cNvSpPr txBox="1"/>
          <p:nvPr/>
        </p:nvSpPr>
        <p:spPr>
          <a:xfrm>
            <a:off x="4400960" y="244311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241</a:t>
            </a:r>
            <a:endParaRPr kumimoji="1" lang="ja-JP" altLang="en-US" sz="1000" b="1" kern="1200" dirty="0">
              <a:solidFill>
                <a:srgbClr val="00B0F0"/>
              </a:solidFill>
              <a:latin typeface="Arial" pitchFamily="34" charset="0"/>
              <a:ea typeface="ＭＳ Ｐゴシック" charset="-128"/>
              <a:cs typeface="+mn-cs"/>
            </a:endParaRPr>
          </a:p>
        </p:txBody>
      </p:sp>
      <p:sp>
        <p:nvSpPr>
          <p:cNvPr id="51" name="テキスト ボックス 50"/>
          <p:cNvSpPr txBox="1"/>
          <p:nvPr/>
        </p:nvSpPr>
        <p:spPr>
          <a:xfrm>
            <a:off x="5260552" y="218687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243</a:t>
            </a:r>
            <a:endParaRPr kumimoji="1" lang="ja-JP" altLang="en-US" sz="1000" b="1" kern="1200" dirty="0">
              <a:solidFill>
                <a:srgbClr val="00B0F0"/>
              </a:solidFill>
              <a:latin typeface="Arial" pitchFamily="34" charset="0"/>
              <a:ea typeface="ＭＳ Ｐゴシック" charset="-128"/>
              <a:cs typeface="+mn-cs"/>
            </a:endParaRPr>
          </a:p>
        </p:txBody>
      </p:sp>
      <p:sp>
        <p:nvSpPr>
          <p:cNvPr id="53" name="テキスト ボックス 52"/>
          <p:cNvSpPr txBox="1"/>
          <p:nvPr/>
        </p:nvSpPr>
        <p:spPr>
          <a:xfrm>
            <a:off x="5890035" y="194064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245</a:t>
            </a:r>
            <a:endParaRPr kumimoji="1" lang="ja-JP" altLang="en-US" sz="1000" b="1" kern="1200" dirty="0">
              <a:solidFill>
                <a:srgbClr val="00B0F0"/>
              </a:solidFill>
              <a:latin typeface="Arial" pitchFamily="34" charset="0"/>
              <a:ea typeface="ＭＳ Ｐゴシック" charset="-128"/>
              <a:cs typeface="+mn-cs"/>
            </a:endParaRPr>
          </a:p>
        </p:txBody>
      </p:sp>
      <p:sp>
        <p:nvSpPr>
          <p:cNvPr id="55" name="テキスト ボックス 54"/>
          <p:cNvSpPr txBox="1"/>
          <p:nvPr/>
        </p:nvSpPr>
        <p:spPr>
          <a:xfrm>
            <a:off x="6903157" y="188373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247</a:t>
            </a:r>
            <a:endParaRPr kumimoji="1" lang="ja-JP" altLang="en-US" sz="1000" b="1" kern="1200" dirty="0">
              <a:solidFill>
                <a:srgbClr val="00B0F0"/>
              </a:solidFill>
              <a:latin typeface="Arial" pitchFamily="34" charset="0"/>
              <a:ea typeface="ＭＳ Ｐゴシック" charset="-128"/>
              <a:cs typeface="+mn-cs"/>
            </a:endParaRPr>
          </a:p>
        </p:txBody>
      </p:sp>
      <p:sp>
        <p:nvSpPr>
          <p:cNvPr id="61" name="テキスト ボックス 60"/>
          <p:cNvSpPr txBox="1"/>
          <p:nvPr/>
        </p:nvSpPr>
        <p:spPr>
          <a:xfrm flipH="1">
            <a:off x="2853060" y="3406836"/>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DE</a:t>
            </a:r>
          </a:p>
        </p:txBody>
      </p:sp>
      <p:sp>
        <p:nvSpPr>
          <p:cNvPr id="62" name="テキスト ボックス 61"/>
          <p:cNvSpPr txBox="1"/>
          <p:nvPr/>
        </p:nvSpPr>
        <p:spPr>
          <a:xfrm flipH="1">
            <a:off x="3660858" y="3080558"/>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DE + 2 x Dim DN</a:t>
            </a:r>
          </a:p>
        </p:txBody>
      </p:sp>
      <p:sp>
        <p:nvSpPr>
          <p:cNvPr id="63" name="テキスト ボックス 62"/>
          <p:cNvSpPr txBox="1"/>
          <p:nvPr/>
        </p:nvSpPr>
        <p:spPr>
          <a:xfrm flipH="1">
            <a:off x="4503774" y="2570443"/>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DD</a:t>
            </a:r>
          </a:p>
        </p:txBody>
      </p:sp>
      <p:sp>
        <p:nvSpPr>
          <p:cNvPr id="64" name="テキスト ボックス 63"/>
          <p:cNvSpPr txBox="1"/>
          <p:nvPr/>
        </p:nvSpPr>
        <p:spPr>
          <a:xfrm flipH="1">
            <a:off x="5313188" y="2309981"/>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DD + 2 x Dim DM</a:t>
            </a:r>
          </a:p>
        </p:txBody>
      </p:sp>
      <p:sp>
        <p:nvSpPr>
          <p:cNvPr id="65" name="テキスト ボックス 64"/>
          <p:cNvSpPr txBox="1"/>
          <p:nvPr/>
        </p:nvSpPr>
        <p:spPr>
          <a:xfrm flipH="1">
            <a:off x="5890035" y="2120840"/>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DC</a:t>
            </a:r>
          </a:p>
        </p:txBody>
      </p:sp>
      <p:sp>
        <p:nvSpPr>
          <p:cNvPr id="66" name="テキスト ボックス 65"/>
          <p:cNvSpPr txBox="1"/>
          <p:nvPr/>
        </p:nvSpPr>
        <p:spPr>
          <a:xfrm flipH="1">
            <a:off x="6996872" y="2134762"/>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DC + 2 x Dim DL</a:t>
            </a:r>
          </a:p>
        </p:txBody>
      </p:sp>
      <p:graphicFrame>
        <p:nvGraphicFramePr>
          <p:cNvPr id="5" name="表 4"/>
          <p:cNvGraphicFramePr>
            <a:graphicFrameLocks noGrp="1"/>
          </p:cNvGraphicFramePr>
          <p:nvPr/>
        </p:nvGraphicFramePr>
        <p:xfrm>
          <a:off x="582927" y="5425792"/>
          <a:ext cx="8108528" cy="1097280"/>
        </p:xfrm>
        <a:graphic>
          <a:graphicData uri="http://schemas.openxmlformats.org/drawingml/2006/table">
            <a:tbl>
              <a:tblPr firstRow="1" bandRow="1">
                <a:tableStyleId>{5C22544A-7EE6-4342-B048-85BDC9FD1C3A}</a:tableStyleId>
              </a:tblPr>
              <a:tblGrid>
                <a:gridCol w="1080118">
                  <a:extLst>
                    <a:ext uri="{9D8B030D-6E8A-4147-A177-3AD203B41FA5}">
                      <a16:colId xmlns:a16="http://schemas.microsoft.com/office/drawing/2014/main" val="20000"/>
                    </a:ext>
                  </a:extLst>
                </a:gridCol>
                <a:gridCol w="947014">
                  <a:extLst>
                    <a:ext uri="{9D8B030D-6E8A-4147-A177-3AD203B41FA5}">
                      <a16:colId xmlns:a16="http://schemas.microsoft.com/office/drawing/2014/main" val="20001"/>
                    </a:ext>
                  </a:extLst>
                </a:gridCol>
                <a:gridCol w="1013566">
                  <a:extLst>
                    <a:ext uri="{9D8B030D-6E8A-4147-A177-3AD203B41FA5}">
                      <a16:colId xmlns:a16="http://schemas.microsoft.com/office/drawing/2014/main" val="20002"/>
                    </a:ext>
                  </a:extLst>
                </a:gridCol>
                <a:gridCol w="1013566">
                  <a:extLst>
                    <a:ext uri="{9D8B030D-6E8A-4147-A177-3AD203B41FA5}">
                      <a16:colId xmlns:a16="http://schemas.microsoft.com/office/drawing/2014/main" val="20003"/>
                    </a:ext>
                  </a:extLst>
                </a:gridCol>
                <a:gridCol w="1013566">
                  <a:extLst>
                    <a:ext uri="{9D8B030D-6E8A-4147-A177-3AD203B41FA5}">
                      <a16:colId xmlns:a16="http://schemas.microsoft.com/office/drawing/2014/main" val="20004"/>
                    </a:ext>
                  </a:extLst>
                </a:gridCol>
                <a:gridCol w="1013566">
                  <a:extLst>
                    <a:ext uri="{9D8B030D-6E8A-4147-A177-3AD203B41FA5}">
                      <a16:colId xmlns:a16="http://schemas.microsoft.com/office/drawing/2014/main" val="20005"/>
                    </a:ext>
                  </a:extLst>
                </a:gridCol>
                <a:gridCol w="1013566">
                  <a:extLst>
                    <a:ext uri="{9D8B030D-6E8A-4147-A177-3AD203B41FA5}">
                      <a16:colId xmlns:a16="http://schemas.microsoft.com/office/drawing/2014/main" val="20006"/>
                    </a:ext>
                  </a:extLst>
                </a:gridCol>
                <a:gridCol w="1013566">
                  <a:extLst>
                    <a:ext uri="{9D8B030D-6E8A-4147-A177-3AD203B41FA5}">
                      <a16:colId xmlns:a16="http://schemas.microsoft.com/office/drawing/2014/main" val="20007"/>
                    </a:ext>
                  </a:extLst>
                </a:gridCol>
              </a:tblGrid>
              <a:tr h="149200">
                <a:tc>
                  <a:txBody>
                    <a:bodyPr/>
                    <a:lstStyle/>
                    <a:p>
                      <a:endParaRPr kumimoji="1" lang="ja-JP" altLang="en-US" sz="1200" dirty="0"/>
                    </a:p>
                  </a:txBody>
                  <a:tcPr/>
                </a:tc>
                <a:tc>
                  <a:txBody>
                    <a:bodyPr/>
                    <a:lstStyle/>
                    <a:p>
                      <a:endParaRPr kumimoji="1" lang="ja-JP" altLang="en-US" sz="1200" dirty="0"/>
                    </a:p>
                  </a:txBody>
                  <a:tcPr/>
                </a:tc>
                <a:tc gridSpan="2">
                  <a:txBody>
                    <a:bodyPr/>
                    <a:lstStyle/>
                    <a:p>
                      <a:pPr algn="ctr"/>
                      <a:r>
                        <a:rPr kumimoji="1" lang="en-US" altLang="ja-JP" sz="1200" dirty="0"/>
                        <a:t>Stg.2 NZL</a:t>
                      </a:r>
                      <a:endParaRPr kumimoji="1" lang="ja-JP" altLang="en-US" sz="1200" dirty="0"/>
                    </a:p>
                  </a:txBody>
                  <a:tcPr anchor="ctr"/>
                </a:tc>
                <a:tc hMerge="1">
                  <a:txBody>
                    <a:bodyPr/>
                    <a:lstStyle/>
                    <a:p>
                      <a:endParaRPr kumimoji="1" lang="ja-JP" altLang="en-US" dirty="0"/>
                    </a:p>
                  </a:txBody>
                  <a:tcPr/>
                </a:tc>
                <a:tc gridSpan="2">
                  <a:txBody>
                    <a:bodyPr/>
                    <a:lstStyle/>
                    <a:p>
                      <a:pPr algn="ctr"/>
                      <a:r>
                        <a:rPr kumimoji="1" lang="en-US" altLang="ja-JP" sz="1200" dirty="0"/>
                        <a:t>Stg.3 NZL</a:t>
                      </a:r>
                      <a:endParaRPr kumimoji="1" lang="ja-JP" altLang="en-US" sz="1200" dirty="0"/>
                    </a:p>
                  </a:txBody>
                  <a:tcPr anchor="ctr"/>
                </a:tc>
                <a:tc hMerge="1">
                  <a:txBody>
                    <a:bodyPr/>
                    <a:lstStyle/>
                    <a:p>
                      <a:endParaRPr kumimoji="1" lang="ja-JP" altLang="en-US" dirty="0"/>
                    </a:p>
                  </a:txBody>
                  <a:tcPr/>
                </a:tc>
                <a:tc gridSpan="2">
                  <a:txBody>
                    <a:bodyPr/>
                    <a:lstStyle/>
                    <a:p>
                      <a:pPr algn="ctr"/>
                      <a:r>
                        <a:rPr kumimoji="1" lang="en-US" altLang="ja-JP" sz="1200" dirty="0"/>
                        <a:t>Stg. 4 NZL</a:t>
                      </a:r>
                      <a:endParaRPr kumimoji="1" lang="ja-JP" altLang="en-US" sz="1200" dirty="0"/>
                    </a:p>
                  </a:txBody>
                  <a:tcPr anchor="ctr"/>
                </a:tc>
                <a:tc hMerge="1">
                  <a:txBody>
                    <a:bodyPr/>
                    <a:lstStyle/>
                    <a:p>
                      <a:endParaRPr kumimoji="1" lang="ja-JP" altLang="en-US" dirty="0"/>
                    </a:p>
                  </a:txBody>
                  <a:tcPr/>
                </a:tc>
                <a:extLst>
                  <a:ext uri="{0D108BD9-81ED-4DB2-BD59-A6C34878D82A}">
                    <a16:rowId xmlns:a16="http://schemas.microsoft.com/office/drawing/2014/main" val="10000"/>
                  </a:ext>
                </a:extLst>
              </a:tr>
              <a:tr h="0">
                <a:tc>
                  <a:txBody>
                    <a:bodyPr/>
                    <a:lstStyle/>
                    <a:p>
                      <a:endParaRPr kumimoji="1" lang="ja-JP" altLang="en-US" sz="1200" dirty="0"/>
                    </a:p>
                  </a:txBody>
                  <a:tcPr/>
                </a:tc>
                <a:tc>
                  <a:txBody>
                    <a:bodyPr/>
                    <a:lstStyle/>
                    <a:p>
                      <a:pPr algn="ctr"/>
                      <a:r>
                        <a:rPr kumimoji="1" lang="en-US" altLang="ja-JP" sz="1200" dirty="0"/>
                        <a:t>Location</a:t>
                      </a:r>
                      <a:endParaRPr kumimoji="1" lang="ja-JP" altLang="en-US" sz="1200" dirty="0"/>
                    </a:p>
                  </a:txBody>
                  <a:tcPr/>
                </a:tc>
                <a:tc>
                  <a:txBody>
                    <a:bodyPr/>
                    <a:lstStyle/>
                    <a:p>
                      <a:pPr algn="ctr"/>
                      <a:r>
                        <a:rPr kumimoji="1" lang="en-US" altLang="ja-JP" sz="1200" dirty="0"/>
                        <a:t>237</a:t>
                      </a:r>
                      <a:endParaRPr kumimoji="1" lang="ja-JP" altLang="en-US" sz="1200" dirty="0"/>
                    </a:p>
                  </a:txBody>
                  <a:tcPr anchor="ctr"/>
                </a:tc>
                <a:tc>
                  <a:txBody>
                    <a:bodyPr/>
                    <a:lstStyle/>
                    <a:p>
                      <a:pPr algn="ctr"/>
                      <a:r>
                        <a:rPr kumimoji="1" lang="en-US" altLang="ja-JP" sz="1200" dirty="0"/>
                        <a:t>239</a:t>
                      </a:r>
                      <a:endParaRPr kumimoji="1" lang="ja-JP" altLang="en-US" sz="1200" dirty="0"/>
                    </a:p>
                  </a:txBody>
                  <a:tcPr anchor="ctr"/>
                </a:tc>
                <a:tc>
                  <a:txBody>
                    <a:bodyPr/>
                    <a:lstStyle/>
                    <a:p>
                      <a:pPr algn="ctr"/>
                      <a:r>
                        <a:rPr kumimoji="1" lang="en-US" altLang="ja-JP" sz="1200" dirty="0"/>
                        <a:t>241</a:t>
                      </a:r>
                      <a:endParaRPr kumimoji="1" lang="ja-JP" altLang="en-US" sz="1200" dirty="0"/>
                    </a:p>
                  </a:txBody>
                  <a:tcPr anchor="ctr"/>
                </a:tc>
                <a:tc>
                  <a:txBody>
                    <a:bodyPr/>
                    <a:lstStyle/>
                    <a:p>
                      <a:pPr algn="ctr"/>
                      <a:r>
                        <a:rPr kumimoji="1" lang="en-US" altLang="ja-JP" sz="1200" dirty="0"/>
                        <a:t>243</a:t>
                      </a:r>
                      <a:endParaRPr kumimoji="1" lang="ja-JP" altLang="en-US" sz="1200" dirty="0"/>
                    </a:p>
                  </a:txBody>
                  <a:tcPr anchor="ctr"/>
                </a:tc>
                <a:tc>
                  <a:txBody>
                    <a:bodyPr/>
                    <a:lstStyle/>
                    <a:p>
                      <a:pPr algn="ctr"/>
                      <a:r>
                        <a:rPr kumimoji="1" lang="en-US" altLang="ja-JP" sz="1200" dirty="0"/>
                        <a:t>245</a:t>
                      </a:r>
                      <a:endParaRPr kumimoji="1" lang="ja-JP" altLang="en-US" sz="1200" dirty="0"/>
                    </a:p>
                  </a:txBody>
                  <a:tcPr anchor="ctr"/>
                </a:tc>
                <a:tc>
                  <a:txBody>
                    <a:bodyPr/>
                    <a:lstStyle/>
                    <a:p>
                      <a:pPr algn="ctr"/>
                      <a:r>
                        <a:rPr kumimoji="1" lang="en-US" altLang="ja-JP" sz="1200" dirty="0"/>
                        <a:t>247</a:t>
                      </a:r>
                      <a:endParaRPr kumimoji="1" lang="ja-JP" altLang="en-US" sz="1200" dirty="0"/>
                    </a:p>
                  </a:txBody>
                  <a:tcPr anchor="ctr"/>
                </a:tc>
                <a:extLst>
                  <a:ext uri="{0D108BD9-81ED-4DB2-BD59-A6C34878D82A}">
                    <a16:rowId xmlns:a16="http://schemas.microsoft.com/office/drawing/2014/main" val="10001"/>
                  </a:ext>
                </a:extLst>
              </a:tr>
              <a:tr h="0">
                <a:tc rowSpan="2">
                  <a:txBody>
                    <a:bodyPr/>
                    <a:lstStyle/>
                    <a:p>
                      <a:pPr algn="ctr"/>
                      <a:r>
                        <a:rPr kumimoji="1" lang="en-US" altLang="ja-JP" sz="1200" dirty="0"/>
                        <a:t>EM Limit</a:t>
                      </a:r>
                    </a:p>
                    <a:p>
                      <a:pPr algn="ctr"/>
                      <a:r>
                        <a:rPr kumimoji="1" lang="en-US" altLang="ja-JP" sz="1200" dirty="0"/>
                        <a:t>(Avg. Dia.)</a:t>
                      </a:r>
                      <a:endParaRPr kumimoji="1" lang="ja-JP" altLang="en-US" sz="1200" dirty="0"/>
                    </a:p>
                  </a:txBody>
                  <a:tcPr/>
                </a:tc>
                <a:tc>
                  <a:txBody>
                    <a:bodyPr/>
                    <a:lstStyle/>
                    <a:p>
                      <a:pPr algn="ctr"/>
                      <a:r>
                        <a:rPr kumimoji="1" lang="en-US" altLang="ja-JP" sz="1200" dirty="0"/>
                        <a:t>O/Max</a:t>
                      </a:r>
                      <a:endParaRPr kumimoji="1" lang="ja-JP" altLang="en-US" sz="1200" dirty="0"/>
                    </a:p>
                  </a:txBody>
                  <a:tcPr/>
                </a:tc>
                <a:tc>
                  <a:txBody>
                    <a:bodyPr/>
                    <a:lstStyle/>
                    <a:p>
                      <a:pPr algn="ctr"/>
                      <a:r>
                        <a:rPr kumimoji="1" lang="en-US" altLang="ja-JP" sz="1200" dirty="0"/>
                        <a:t>0.101</a:t>
                      </a:r>
                      <a:endParaRPr kumimoji="1" lang="ja-JP" altLang="en-US" sz="1200" dirty="0"/>
                    </a:p>
                  </a:txBody>
                  <a:tcPr anchor="ctr"/>
                </a:tc>
                <a:tc>
                  <a:txBody>
                    <a:bodyPr/>
                    <a:lstStyle/>
                    <a:p>
                      <a:pPr algn="ctr"/>
                      <a:r>
                        <a:rPr kumimoji="1" lang="en-US" altLang="ja-JP" sz="1200" dirty="0"/>
                        <a:t>0.709</a:t>
                      </a:r>
                      <a:endParaRPr kumimoji="1" lang="ja-JP" altLang="en-US" sz="1200" dirty="0"/>
                    </a:p>
                  </a:txBody>
                  <a:tcPr anchor="ctr"/>
                </a:tc>
                <a:tc>
                  <a:txBody>
                    <a:bodyPr/>
                    <a:lstStyle/>
                    <a:p>
                      <a:pPr algn="ctr"/>
                      <a:r>
                        <a:rPr kumimoji="1" lang="en-US" altLang="ja-JP" sz="1200" dirty="0"/>
                        <a:t>0.097</a:t>
                      </a:r>
                      <a:endParaRPr kumimoji="1" lang="ja-JP" altLang="en-US" sz="1200" dirty="0"/>
                    </a:p>
                  </a:txBody>
                  <a:tcPr anchor="ctr"/>
                </a:tc>
                <a:tc>
                  <a:txBody>
                    <a:bodyPr/>
                    <a:lstStyle/>
                    <a:p>
                      <a:pPr algn="ctr"/>
                      <a:r>
                        <a:rPr kumimoji="1" lang="en-US" altLang="ja-JP" sz="1200" dirty="0"/>
                        <a:t>0.225</a:t>
                      </a:r>
                      <a:endParaRPr kumimoji="1" lang="ja-JP" altLang="en-US" sz="1200" dirty="0"/>
                    </a:p>
                  </a:txBody>
                  <a:tcPr anchor="ctr"/>
                </a:tc>
                <a:tc>
                  <a:txBody>
                    <a:bodyPr/>
                    <a:lstStyle/>
                    <a:p>
                      <a:pPr algn="ctr"/>
                      <a:r>
                        <a:rPr kumimoji="1" lang="en-US" altLang="ja-JP" sz="1200" dirty="0"/>
                        <a:t>0.196</a:t>
                      </a:r>
                      <a:endParaRPr kumimoji="1" lang="ja-JP" altLang="en-US" sz="1200" dirty="0"/>
                    </a:p>
                  </a:txBody>
                  <a:tcPr anchor="ctr"/>
                </a:tc>
                <a:tc>
                  <a:txBody>
                    <a:bodyPr/>
                    <a:lstStyle/>
                    <a:p>
                      <a:pPr algn="ctr"/>
                      <a:r>
                        <a:rPr kumimoji="1" lang="en-US" altLang="ja-JP" sz="1200" dirty="0"/>
                        <a:t>0.068</a:t>
                      </a:r>
                      <a:endParaRPr kumimoji="1" lang="ja-JP" altLang="en-US" sz="1200" dirty="0"/>
                    </a:p>
                  </a:txBody>
                  <a:tcPr anchor="ctr"/>
                </a:tc>
                <a:extLst>
                  <a:ext uri="{0D108BD9-81ED-4DB2-BD59-A6C34878D82A}">
                    <a16:rowId xmlns:a16="http://schemas.microsoft.com/office/drawing/2014/main" val="10002"/>
                  </a:ext>
                </a:extLst>
              </a:tr>
              <a:tr h="0">
                <a:tc vMerge="1">
                  <a:txBody>
                    <a:bodyPr/>
                    <a:lstStyle/>
                    <a:p>
                      <a:endParaRPr kumimoji="1" lang="ja-JP" altLang="en-US" dirty="0"/>
                    </a:p>
                  </a:txBody>
                  <a:tcPr/>
                </a:tc>
                <a:tc>
                  <a:txBody>
                    <a:bodyPr/>
                    <a:lstStyle/>
                    <a:p>
                      <a:pPr algn="ctr"/>
                      <a:r>
                        <a:rPr kumimoji="1" lang="en-US" altLang="ja-JP" sz="1200" dirty="0"/>
                        <a:t>U/Min</a:t>
                      </a:r>
                      <a:endParaRPr kumimoji="1" lang="ja-JP" altLang="en-US" sz="1200" dirty="0"/>
                    </a:p>
                  </a:txBody>
                  <a:tcPr/>
                </a:tc>
                <a:tc>
                  <a:txBody>
                    <a:bodyPr/>
                    <a:lstStyle/>
                    <a:p>
                      <a:pPr algn="ctr"/>
                      <a:r>
                        <a:rPr kumimoji="1" lang="en-US" altLang="ja-JP" sz="1200" dirty="0"/>
                        <a:t>0.317</a:t>
                      </a:r>
                      <a:endParaRPr kumimoji="1" lang="ja-JP" altLang="en-US" sz="1200" dirty="0"/>
                    </a:p>
                  </a:txBody>
                  <a:tcPr anchor="ctr"/>
                </a:tc>
                <a:tc>
                  <a:txBody>
                    <a:bodyPr/>
                    <a:lstStyle/>
                    <a:p>
                      <a:pPr algn="ctr"/>
                      <a:r>
                        <a:rPr kumimoji="1" lang="en-US" altLang="ja-JP" sz="1200" dirty="0"/>
                        <a:t>0.445</a:t>
                      </a:r>
                      <a:endParaRPr kumimoji="1" lang="ja-JP" altLang="en-US" sz="1200" dirty="0"/>
                    </a:p>
                  </a:txBody>
                  <a:tcPr anchor="ctr"/>
                </a:tc>
                <a:tc>
                  <a:txBody>
                    <a:bodyPr/>
                    <a:lstStyle/>
                    <a:p>
                      <a:pPr algn="ctr"/>
                      <a:r>
                        <a:rPr kumimoji="1" lang="en-US" altLang="ja-JP" sz="1200" dirty="0"/>
                        <a:t>0.333</a:t>
                      </a:r>
                      <a:endParaRPr kumimoji="1" lang="ja-JP" altLang="en-US" sz="1200" dirty="0"/>
                    </a:p>
                  </a:txBody>
                  <a:tcPr anchor="ctr"/>
                </a:tc>
                <a:tc>
                  <a:txBody>
                    <a:bodyPr/>
                    <a:lstStyle/>
                    <a:p>
                      <a:pPr algn="ctr"/>
                      <a:r>
                        <a:rPr kumimoji="1" lang="en-US" altLang="ja-JP" sz="1200" dirty="0"/>
                        <a:t>0.543</a:t>
                      </a:r>
                      <a:endParaRPr kumimoji="1" lang="ja-JP" altLang="en-US" sz="1200" dirty="0"/>
                    </a:p>
                  </a:txBody>
                  <a:tcPr anchor="ctr"/>
                </a:tc>
                <a:tc>
                  <a:txBody>
                    <a:bodyPr/>
                    <a:lstStyle/>
                    <a:p>
                      <a:pPr algn="ctr"/>
                      <a:r>
                        <a:rPr kumimoji="1" lang="en-US" altLang="ja-JP" sz="1200" dirty="0"/>
                        <a:t>0.412</a:t>
                      </a:r>
                      <a:endParaRPr kumimoji="1" lang="ja-JP" altLang="en-US" sz="1200" dirty="0"/>
                    </a:p>
                  </a:txBody>
                  <a:tcPr anchor="ctr"/>
                </a:tc>
                <a:tc>
                  <a:txBody>
                    <a:bodyPr/>
                    <a:lstStyle/>
                    <a:p>
                      <a:pPr algn="ctr"/>
                      <a:r>
                        <a:rPr kumimoji="1" lang="en-US" altLang="ja-JP" sz="1200" dirty="0"/>
                        <a:t>0.152</a:t>
                      </a:r>
                      <a:endParaRPr kumimoji="1" lang="ja-JP" altLang="en-US" sz="1200" dirty="0"/>
                    </a:p>
                  </a:txBody>
                  <a:tcPr anchor="ctr"/>
                </a:tc>
                <a:extLst>
                  <a:ext uri="{0D108BD9-81ED-4DB2-BD59-A6C34878D82A}">
                    <a16:rowId xmlns:a16="http://schemas.microsoft.com/office/drawing/2014/main" val="10003"/>
                  </a:ext>
                </a:extLst>
              </a:tr>
            </a:tbl>
          </a:graphicData>
        </a:graphic>
      </p:graphicFrame>
      <p:grpSp>
        <p:nvGrpSpPr>
          <p:cNvPr id="8" name="グループ化 7"/>
          <p:cNvGrpSpPr/>
          <p:nvPr/>
        </p:nvGrpSpPr>
        <p:grpSpPr>
          <a:xfrm>
            <a:off x="6876256" y="2665728"/>
            <a:ext cx="2150077" cy="2541809"/>
            <a:chOff x="6993923" y="2665728"/>
            <a:chExt cx="2150077" cy="2541809"/>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23" y="2665728"/>
              <a:ext cx="2150077" cy="254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8463468" y="4725144"/>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33" name="角丸四角形 32"/>
            <p:cNvSpPr/>
            <p:nvPr/>
          </p:nvSpPr>
          <p:spPr>
            <a:xfrm>
              <a:off x="7725037" y="4493880"/>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0" name="角丸四角形 39"/>
            <p:cNvSpPr/>
            <p:nvPr/>
          </p:nvSpPr>
          <p:spPr>
            <a:xfrm>
              <a:off x="8249917" y="4175368"/>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1" name="角丸四角形 40"/>
            <p:cNvSpPr/>
            <p:nvPr/>
          </p:nvSpPr>
          <p:spPr>
            <a:xfrm>
              <a:off x="7471225" y="3921392"/>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2" name="角丸四角形 41"/>
            <p:cNvSpPr/>
            <p:nvPr/>
          </p:nvSpPr>
          <p:spPr>
            <a:xfrm>
              <a:off x="8068961" y="3477451"/>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3" name="角丸四角形 42"/>
            <p:cNvSpPr/>
            <p:nvPr/>
          </p:nvSpPr>
          <p:spPr>
            <a:xfrm>
              <a:off x="7403172" y="3257855"/>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grpSp>
      <p:graphicFrame>
        <p:nvGraphicFramePr>
          <p:cNvPr id="9" name="表 8"/>
          <p:cNvGraphicFramePr>
            <a:graphicFrameLocks noGrp="1"/>
          </p:cNvGraphicFramePr>
          <p:nvPr/>
        </p:nvGraphicFramePr>
        <p:xfrm>
          <a:off x="597618" y="3630197"/>
          <a:ext cx="6096000" cy="171971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46406">
                <a:tc gridSpan="2">
                  <a:txBody>
                    <a:bodyPr/>
                    <a:lstStyle/>
                    <a:p>
                      <a:pPr algn="ctr"/>
                      <a:r>
                        <a:rPr lang="en-US" altLang="ja-JP" sz="1000" dirty="0"/>
                        <a:t>Engine Manual Limit</a:t>
                      </a:r>
                      <a:endParaRPr lang="ja-JP" altLang="en-US" sz="1000" dirty="0"/>
                    </a:p>
                  </a:txBody>
                  <a:tcPr/>
                </a:tc>
                <a:tc hMerge="1">
                  <a:txBody>
                    <a:bodyPr/>
                    <a:lstStyle/>
                    <a:p>
                      <a:endParaRPr lang="ja-JP" altLang="en-US" sz="1000" dirty="0"/>
                    </a:p>
                  </a:txBody>
                  <a:tcPr/>
                </a:tc>
                <a:tc>
                  <a:txBody>
                    <a:bodyPr/>
                    <a:lstStyle/>
                    <a:p>
                      <a:pPr algn="ctr"/>
                      <a:r>
                        <a:rPr kumimoji="1" lang="en-US" altLang="ja-JP" sz="1000" dirty="0"/>
                        <a:t>Dia.</a:t>
                      </a:r>
                      <a:endParaRPr kumimoji="1" lang="ja-JP" altLang="en-US" sz="1000" dirty="0"/>
                    </a:p>
                  </a:txBody>
                  <a:tcPr/>
                </a:tc>
                <a:tc>
                  <a:txBody>
                    <a:bodyPr/>
                    <a:lstStyle/>
                    <a:p>
                      <a:pPr algn="ctr"/>
                      <a:r>
                        <a:rPr kumimoji="1" lang="en-US" altLang="ja-JP" sz="1000" dirty="0"/>
                        <a:t>Dim.</a:t>
                      </a:r>
                      <a:endParaRPr kumimoji="1" lang="ja-JP" altLang="en-US" sz="1000" dirty="0"/>
                    </a:p>
                  </a:txBody>
                  <a:tcPr/>
                </a:tc>
                <a:tc>
                  <a:txBody>
                    <a:bodyPr/>
                    <a:lstStyle/>
                    <a:p>
                      <a:pPr algn="ctr"/>
                      <a:r>
                        <a:rPr kumimoji="1" lang="en-US" altLang="ja-JP" sz="1000" dirty="0"/>
                        <a:t>Dia. + 2 x Dim.</a:t>
                      </a:r>
                      <a:endParaRPr kumimoji="1" lang="ja-JP" altLang="en-US" sz="1000" dirty="0"/>
                    </a:p>
                  </a:txBody>
                  <a:tcPr/>
                </a:tc>
                <a:extLst>
                  <a:ext uri="{0D108BD9-81ED-4DB2-BD59-A6C34878D82A}">
                    <a16:rowId xmlns:a16="http://schemas.microsoft.com/office/drawing/2014/main" val="10000"/>
                  </a:ext>
                </a:extLst>
              </a:tr>
              <a:tr h="245551">
                <a:tc rowSpan="2">
                  <a:txBody>
                    <a:bodyPr/>
                    <a:lstStyle/>
                    <a:p>
                      <a:pPr algn="ctr"/>
                      <a:r>
                        <a:rPr kumimoji="1" lang="en-US" altLang="ja-JP" sz="1000" dirty="0"/>
                        <a:t>Stg.2 </a:t>
                      </a:r>
                    </a:p>
                    <a:p>
                      <a:pPr algn="ctr"/>
                      <a:r>
                        <a:rPr kumimoji="1" lang="en-US" altLang="ja-JP" sz="1000" dirty="0"/>
                        <a:t>(Dia.</a:t>
                      </a:r>
                      <a:r>
                        <a:rPr kumimoji="1" lang="en-US" altLang="ja-JP" sz="1000" baseline="0" dirty="0"/>
                        <a:t> DE/Dim DN)</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722.965</a:t>
                      </a:r>
                      <a:r>
                        <a:rPr kumimoji="1" lang="en-US" altLang="ja-JP" sz="1000" b="1" baseline="0" dirty="0">
                          <a:solidFill>
                            <a:srgbClr val="00B050"/>
                          </a:solidFill>
                        </a:rPr>
                        <a:t> mm</a:t>
                      </a:r>
                      <a:endParaRPr kumimoji="1" lang="ja-JP" altLang="en-US" sz="1000" b="1" dirty="0">
                        <a:solidFill>
                          <a:srgbClr val="00B050"/>
                        </a:solidFill>
                      </a:endParaRPr>
                    </a:p>
                  </a:txBody>
                  <a:tcPr/>
                </a:tc>
                <a:tc>
                  <a:txBody>
                    <a:bodyPr/>
                    <a:lstStyle/>
                    <a:p>
                      <a:pPr algn="ctr"/>
                      <a:r>
                        <a:rPr kumimoji="1" lang="en-US" altLang="ja-JP" sz="1000" dirty="0"/>
                        <a:t>15.654 mm</a:t>
                      </a:r>
                      <a:endParaRPr kumimoji="1" lang="ja-JP" altLang="en-US" sz="1000" dirty="0"/>
                    </a:p>
                  </a:txBody>
                  <a:tcPr/>
                </a:tc>
                <a:tc>
                  <a:txBody>
                    <a:bodyPr/>
                    <a:lstStyle/>
                    <a:p>
                      <a:pPr algn="ctr"/>
                      <a:r>
                        <a:rPr kumimoji="1" lang="en-US" altLang="ja-JP" sz="1000" b="1" dirty="0">
                          <a:solidFill>
                            <a:srgbClr val="00B050"/>
                          </a:solidFill>
                        </a:rPr>
                        <a:t>754.273 mm</a:t>
                      </a:r>
                      <a:endParaRPr kumimoji="1" lang="ja-JP" altLang="en-US" sz="1000" b="1" dirty="0">
                        <a:solidFill>
                          <a:srgbClr val="00B050"/>
                        </a:solidFill>
                      </a:endParaRPr>
                    </a:p>
                  </a:txBody>
                  <a:tcPr/>
                </a:tc>
                <a:extLst>
                  <a:ext uri="{0D108BD9-81ED-4DB2-BD59-A6C34878D82A}">
                    <a16:rowId xmlns:a16="http://schemas.microsoft.com/office/drawing/2014/main" val="10001"/>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722.419 mm</a:t>
                      </a:r>
                      <a:endParaRPr kumimoji="1" lang="ja-JP" altLang="en-US" sz="1000" b="1" dirty="0">
                        <a:solidFill>
                          <a:srgbClr val="00B050"/>
                        </a:solidFill>
                      </a:endParaRPr>
                    </a:p>
                  </a:txBody>
                  <a:tcPr/>
                </a:tc>
                <a:tc>
                  <a:txBody>
                    <a:bodyPr/>
                    <a:lstStyle/>
                    <a:p>
                      <a:pPr algn="ctr"/>
                      <a:r>
                        <a:rPr kumimoji="1" lang="en-US" altLang="ja-JP" sz="1000" dirty="0"/>
                        <a:t>15.286 mm</a:t>
                      </a:r>
                      <a:endParaRPr kumimoji="1" lang="ja-JP" altLang="en-US" sz="1000" dirty="0"/>
                    </a:p>
                  </a:txBody>
                  <a:tcPr/>
                </a:tc>
                <a:tc>
                  <a:txBody>
                    <a:bodyPr/>
                    <a:lstStyle/>
                    <a:p>
                      <a:pPr algn="ctr"/>
                      <a:r>
                        <a:rPr kumimoji="1" lang="en-US" altLang="ja-JP" sz="1000" b="1" dirty="0">
                          <a:solidFill>
                            <a:srgbClr val="00B050"/>
                          </a:solidFill>
                        </a:rPr>
                        <a:t>752.991 mm</a:t>
                      </a:r>
                      <a:endParaRPr kumimoji="1" lang="ja-JP" altLang="en-US" sz="1000" b="1" dirty="0">
                        <a:solidFill>
                          <a:srgbClr val="00B050"/>
                        </a:solidFill>
                      </a:endParaRPr>
                    </a:p>
                  </a:txBody>
                  <a:tcPr/>
                </a:tc>
                <a:extLst>
                  <a:ext uri="{0D108BD9-81ED-4DB2-BD59-A6C34878D82A}">
                    <a16:rowId xmlns:a16="http://schemas.microsoft.com/office/drawing/2014/main" val="10002"/>
                  </a:ext>
                </a:extLst>
              </a:tr>
              <a:tr h="245551">
                <a:tc rowSpan="2">
                  <a:txBody>
                    <a:bodyPr/>
                    <a:lstStyle/>
                    <a:p>
                      <a:pPr algn="ctr"/>
                      <a:r>
                        <a:rPr kumimoji="1" lang="en-US" altLang="ja-JP" sz="1000" dirty="0"/>
                        <a:t>Stg.3 </a:t>
                      </a:r>
                    </a:p>
                    <a:p>
                      <a:pPr algn="ctr"/>
                      <a:r>
                        <a:rPr kumimoji="1" lang="en-US" altLang="ja-JP" sz="1000" dirty="0"/>
                        <a:t>(Dia.</a:t>
                      </a:r>
                      <a:r>
                        <a:rPr kumimoji="1" lang="en-US" altLang="ja-JP" sz="1000" baseline="0" dirty="0"/>
                        <a:t> DD/Dim DM)</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793.961 mm</a:t>
                      </a:r>
                      <a:endParaRPr kumimoji="1" lang="ja-JP" altLang="en-US" sz="1000" b="1" dirty="0">
                        <a:solidFill>
                          <a:srgbClr val="00B050"/>
                        </a:solidFill>
                      </a:endParaRPr>
                    </a:p>
                  </a:txBody>
                  <a:tcPr/>
                </a:tc>
                <a:tc>
                  <a:txBody>
                    <a:bodyPr/>
                    <a:lstStyle/>
                    <a:p>
                      <a:pPr algn="ctr"/>
                      <a:r>
                        <a:rPr kumimoji="1" lang="en-US" altLang="ja-JP" sz="1000" dirty="0"/>
                        <a:t>10.664 mm</a:t>
                      </a:r>
                      <a:endParaRPr kumimoji="1" lang="ja-JP" altLang="en-US" sz="1000" dirty="0"/>
                    </a:p>
                  </a:txBody>
                  <a:tcPr/>
                </a:tc>
                <a:tc>
                  <a:txBody>
                    <a:bodyPr/>
                    <a:lstStyle/>
                    <a:p>
                      <a:pPr algn="ctr"/>
                      <a:r>
                        <a:rPr kumimoji="1" lang="en-US" altLang="ja-JP" sz="1000" b="1" dirty="0">
                          <a:solidFill>
                            <a:srgbClr val="00B050"/>
                          </a:solidFill>
                        </a:rPr>
                        <a:t>815.289 mm</a:t>
                      </a:r>
                      <a:endParaRPr kumimoji="1" lang="ja-JP" altLang="en-US" sz="1000" b="1" dirty="0">
                        <a:solidFill>
                          <a:srgbClr val="00B050"/>
                        </a:solidFill>
                      </a:endParaRPr>
                    </a:p>
                  </a:txBody>
                  <a:tcPr/>
                </a:tc>
                <a:extLst>
                  <a:ext uri="{0D108BD9-81ED-4DB2-BD59-A6C34878D82A}">
                    <a16:rowId xmlns:a16="http://schemas.microsoft.com/office/drawing/2014/main" val="10003"/>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793.403 mm</a:t>
                      </a:r>
                      <a:endParaRPr kumimoji="1" lang="ja-JP" altLang="en-US" sz="1000" b="1" dirty="0">
                        <a:solidFill>
                          <a:srgbClr val="00B050"/>
                        </a:solidFill>
                      </a:endParaRPr>
                    </a:p>
                  </a:txBody>
                  <a:tcPr/>
                </a:tc>
                <a:tc>
                  <a:txBody>
                    <a:bodyPr/>
                    <a:lstStyle/>
                    <a:p>
                      <a:pPr algn="ctr"/>
                      <a:r>
                        <a:rPr kumimoji="1" lang="en-US" altLang="ja-JP" sz="1000" dirty="0"/>
                        <a:t>10.495 mm</a:t>
                      </a:r>
                      <a:endParaRPr kumimoji="1" lang="ja-JP" altLang="en-US" sz="1000" dirty="0"/>
                    </a:p>
                  </a:txBody>
                  <a:tcPr/>
                </a:tc>
                <a:tc>
                  <a:txBody>
                    <a:bodyPr/>
                    <a:lstStyle/>
                    <a:p>
                      <a:pPr algn="ctr"/>
                      <a:r>
                        <a:rPr kumimoji="1" lang="en-US" altLang="ja-JP" sz="1000" b="1" dirty="0">
                          <a:solidFill>
                            <a:srgbClr val="00B050"/>
                          </a:solidFill>
                        </a:rPr>
                        <a:t>814.393</a:t>
                      </a:r>
                      <a:r>
                        <a:rPr kumimoji="1" lang="en-US" altLang="ja-JP" sz="1000" b="1" baseline="0" dirty="0">
                          <a:solidFill>
                            <a:srgbClr val="00B050"/>
                          </a:solidFill>
                        </a:rPr>
                        <a:t> mm</a:t>
                      </a:r>
                      <a:endParaRPr kumimoji="1" lang="ja-JP" altLang="en-US" sz="1000" b="1" dirty="0">
                        <a:solidFill>
                          <a:srgbClr val="00B050"/>
                        </a:solidFill>
                      </a:endParaRPr>
                    </a:p>
                  </a:txBody>
                  <a:tcPr/>
                </a:tc>
                <a:extLst>
                  <a:ext uri="{0D108BD9-81ED-4DB2-BD59-A6C34878D82A}">
                    <a16:rowId xmlns:a16="http://schemas.microsoft.com/office/drawing/2014/main" val="10004"/>
                  </a:ext>
                </a:extLst>
              </a:tr>
              <a:tr h="245551">
                <a:tc rowSpan="2">
                  <a:txBody>
                    <a:bodyPr/>
                    <a:lstStyle/>
                    <a:p>
                      <a:pPr algn="ctr"/>
                      <a:r>
                        <a:rPr kumimoji="1" lang="en-US" altLang="ja-JP" sz="1000" dirty="0"/>
                        <a:t>Stg.4 </a:t>
                      </a:r>
                    </a:p>
                    <a:p>
                      <a:pPr algn="ctr"/>
                      <a:r>
                        <a:rPr kumimoji="1" lang="en-US" altLang="ja-JP" sz="1000" dirty="0"/>
                        <a:t>(Dia.</a:t>
                      </a:r>
                      <a:r>
                        <a:rPr kumimoji="1" lang="en-US" altLang="ja-JP" sz="1000" baseline="0" dirty="0"/>
                        <a:t> DC/Dim DL)</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838.860</a:t>
                      </a:r>
                      <a:r>
                        <a:rPr kumimoji="1" lang="en-US" altLang="ja-JP" sz="1000" b="1" baseline="0" dirty="0">
                          <a:solidFill>
                            <a:srgbClr val="00B050"/>
                          </a:solidFill>
                        </a:rPr>
                        <a:t> mm</a:t>
                      </a:r>
                      <a:endParaRPr kumimoji="1" lang="ja-JP" altLang="en-US" sz="1000" b="1" dirty="0">
                        <a:solidFill>
                          <a:srgbClr val="00B050"/>
                        </a:solidFill>
                      </a:endParaRPr>
                    </a:p>
                  </a:txBody>
                  <a:tcPr/>
                </a:tc>
                <a:tc>
                  <a:txBody>
                    <a:bodyPr/>
                    <a:lstStyle/>
                    <a:p>
                      <a:pPr algn="ctr"/>
                      <a:r>
                        <a:rPr kumimoji="1" lang="en-US" altLang="ja-JP" sz="1000" dirty="0"/>
                        <a:t>0.180 mm</a:t>
                      </a:r>
                      <a:endParaRPr kumimoji="1" lang="ja-JP" altLang="en-US" sz="1000" dirty="0"/>
                    </a:p>
                  </a:txBody>
                  <a:tcPr/>
                </a:tc>
                <a:tc>
                  <a:txBody>
                    <a:bodyPr/>
                    <a:lstStyle/>
                    <a:p>
                      <a:pPr algn="ctr"/>
                      <a:r>
                        <a:rPr kumimoji="1" lang="en-US" altLang="ja-JP" sz="1000" b="1" dirty="0">
                          <a:solidFill>
                            <a:srgbClr val="00B050"/>
                          </a:solidFill>
                        </a:rPr>
                        <a:t>838.832 mm</a:t>
                      </a:r>
                      <a:endParaRPr kumimoji="1" lang="ja-JP" altLang="en-US" sz="1000" b="1" dirty="0">
                        <a:solidFill>
                          <a:srgbClr val="00B050"/>
                        </a:solidFill>
                      </a:endParaRPr>
                    </a:p>
                  </a:txBody>
                  <a:tcPr/>
                </a:tc>
                <a:extLst>
                  <a:ext uri="{0D108BD9-81ED-4DB2-BD59-A6C34878D82A}">
                    <a16:rowId xmlns:a16="http://schemas.microsoft.com/office/drawing/2014/main" val="10005"/>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838.124 mm</a:t>
                      </a:r>
                      <a:endParaRPr kumimoji="1" lang="ja-JP" altLang="en-US" sz="1000" b="1" dirty="0">
                        <a:solidFill>
                          <a:srgbClr val="00B050"/>
                        </a:solidFill>
                      </a:endParaRPr>
                    </a:p>
                  </a:txBody>
                  <a:tcPr/>
                </a:tc>
                <a:tc>
                  <a:txBody>
                    <a:bodyPr/>
                    <a:lstStyle/>
                    <a:p>
                      <a:pPr algn="ctr"/>
                      <a:r>
                        <a:rPr kumimoji="1" lang="en-US" altLang="ja-JP" sz="1000" dirty="0"/>
                        <a:t>-0.014 mm</a:t>
                      </a:r>
                      <a:endParaRPr kumimoji="1" lang="ja-JP" altLang="en-US" sz="1000" dirty="0"/>
                    </a:p>
                  </a:txBody>
                  <a:tcPr/>
                </a:tc>
                <a:tc>
                  <a:txBody>
                    <a:bodyPr/>
                    <a:lstStyle/>
                    <a:p>
                      <a:pPr algn="ctr"/>
                      <a:r>
                        <a:rPr kumimoji="1" lang="en-US" altLang="ja-JP" sz="1000" b="1" dirty="0">
                          <a:solidFill>
                            <a:srgbClr val="00B050"/>
                          </a:solidFill>
                        </a:rPr>
                        <a:t>838.484 mm</a:t>
                      </a:r>
                      <a:endParaRPr kumimoji="1" lang="ja-JP" altLang="en-US" sz="1000" b="1" dirty="0">
                        <a:solidFill>
                          <a:srgbClr val="00B050"/>
                        </a:solidFill>
                      </a:endParaRPr>
                    </a:p>
                  </a:txBody>
                  <a:tcPr/>
                </a:tc>
                <a:extLst>
                  <a:ext uri="{0D108BD9-81ED-4DB2-BD59-A6C34878D82A}">
                    <a16:rowId xmlns:a16="http://schemas.microsoft.com/office/drawing/2014/main" val="10006"/>
                  </a:ext>
                </a:extLst>
              </a:tr>
            </a:tbl>
          </a:graphicData>
        </a:graphic>
      </p:graphicFrame>
      <p:sp>
        <p:nvSpPr>
          <p:cNvPr id="46" name="フッター プレースホルダー 2">
            <a:extLst>
              <a:ext uri="{FF2B5EF4-FFF2-40B4-BE49-F238E27FC236}">
                <a16:creationId xmlns:a16="http://schemas.microsoft.com/office/drawing/2014/main" id="{C25931F9-257A-4515-8DD1-D4EDFE67052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05006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16589" y="2518756"/>
            <a:ext cx="8111965" cy="904863"/>
          </a:xfrm>
        </p:spPr>
        <p:txBody>
          <a:bodyPr/>
          <a:lstStyle/>
          <a:p>
            <a:r>
              <a:rPr lang="en-US" altLang="ja-JP" dirty="0"/>
              <a:t>(1) LPT Shroud/Nozzle Installation Check</a:t>
            </a:r>
            <a:br>
              <a:rPr lang="en-US" altLang="ja-JP" dirty="0"/>
            </a:br>
            <a:r>
              <a:rPr lang="en-US" altLang="ja-JP" dirty="0"/>
              <a:t>Case Hook Diameter</a:t>
            </a:r>
            <a:endParaRPr kumimoji="1" lang="ja-JP" altLang="en-US" dirty="0"/>
          </a:p>
        </p:txBody>
      </p:sp>
      <p:sp>
        <p:nvSpPr>
          <p:cNvPr id="3" name="スライド番号プレースホルダー 2">
            <a:extLst>
              <a:ext uri="{FF2B5EF4-FFF2-40B4-BE49-F238E27FC236}">
                <a16:creationId xmlns:a16="http://schemas.microsoft.com/office/drawing/2014/main" id="{4D2CDBBC-CA3E-4C9F-AB22-7CCD6B103F8F}"/>
              </a:ext>
            </a:extLst>
          </p:cNvPr>
          <p:cNvSpPr>
            <a:spLocks noGrp="1"/>
          </p:cNvSpPr>
          <p:nvPr>
            <p:ph type="sldNum" sz="quarter" idx="4"/>
          </p:nvPr>
        </p:nvSpPr>
        <p:spPr/>
        <p:txBody>
          <a:bodyPr/>
          <a:lstStyle/>
          <a:p>
            <a:fld id="{714EB05D-AD7B-4F02-BDF6-82F2DF55CD8E}" type="slidenum">
              <a:rPr kumimoji="1" lang="ja-JP" altLang="en-US" smtClean="0"/>
              <a:t>6</a:t>
            </a:fld>
            <a:endParaRPr kumimoji="1" lang="ja-JP" altLang="en-US"/>
          </a:p>
        </p:txBody>
      </p:sp>
      <p:sp>
        <p:nvSpPr>
          <p:cNvPr id="5" name="Down Arrow 4">
            <a:hlinkClick r:id="rId2" action="ppaction://hlinksldjump"/>
          </p:cNvPr>
          <p:cNvSpPr/>
          <p:nvPr/>
        </p:nvSpPr>
        <p:spPr>
          <a:xfrm rot="5400000">
            <a:off x="8064388" y="2708920"/>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95056395-277C-4479-9D8A-760F1F3DD056}"/>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0771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36" name="正方形/長方形 35"/>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Stg.1 </a:t>
            </a:r>
            <a:r>
              <a:rPr lang="en-US" altLang="ja-JP" dirty="0"/>
              <a:t>Shroud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476" r="68250"/>
          <a:stretch/>
        </p:blipFill>
        <p:spPr bwMode="auto">
          <a:xfrm>
            <a:off x="327388" y="712572"/>
            <a:ext cx="2667704" cy="167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1767548" y="1413844"/>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2483124" y="134183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2283671" y="1413844"/>
            <a:ext cx="0" cy="64700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2735124" y="1364356"/>
            <a:ext cx="0" cy="69649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536993"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236</a:t>
            </a:r>
            <a:endParaRPr kumimoji="1" lang="ja-JP" altLang="en-US" sz="1000" b="1" kern="1200" dirty="0">
              <a:solidFill>
                <a:srgbClr val="FF0000"/>
              </a:solidFill>
              <a:latin typeface="Arial" pitchFamily="34" charset="0"/>
              <a:ea typeface="ＭＳ Ｐゴシック" charset="-128"/>
              <a:cs typeface="+mn-cs"/>
            </a:endParaRPr>
          </a:p>
        </p:txBody>
      </p:sp>
      <p:sp>
        <p:nvSpPr>
          <p:cNvPr id="57" name="テキスト ボックス 56"/>
          <p:cNvSpPr txBox="1"/>
          <p:nvPr/>
        </p:nvSpPr>
        <p:spPr>
          <a:xfrm>
            <a:off x="2065082"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105</a:t>
            </a:r>
            <a:endParaRPr kumimoji="1" lang="ja-JP" altLang="en-US" sz="1000" b="1" kern="1200" dirty="0">
              <a:solidFill>
                <a:srgbClr val="FF0000"/>
              </a:solidFill>
              <a:latin typeface="Arial" pitchFamily="34" charset="0"/>
              <a:ea typeface="ＭＳ Ｐゴシック" charset="-128"/>
              <a:cs typeface="+mn-cs"/>
            </a:endParaRPr>
          </a:p>
        </p:txBody>
      </p:sp>
      <p:cxnSp>
        <p:nvCxnSpPr>
          <p:cNvPr id="62" name="カギ線コネクタ 61"/>
          <p:cNvCxnSpPr>
            <a:stCxn id="57" idx="2"/>
          </p:cNvCxnSpPr>
          <p:nvPr/>
        </p:nvCxnSpPr>
        <p:spPr>
          <a:xfrm rot="5400000">
            <a:off x="1856531" y="2086213"/>
            <a:ext cx="113819" cy="69954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44" idx="2"/>
          </p:cNvCxnSpPr>
          <p:nvPr/>
        </p:nvCxnSpPr>
        <p:spPr>
          <a:xfrm rot="16200000" flipH="1">
            <a:off x="3406842" y="1707359"/>
            <a:ext cx="113819" cy="1457254"/>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1031" name="テキスト ボックス 1030"/>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8" name="テキスト ボックス 7"/>
          <p:cNvSpPr txBox="1"/>
          <p:nvPr/>
        </p:nvSpPr>
        <p:spPr>
          <a:xfrm rot="16200000">
            <a:off x="1998055" y="1801732"/>
            <a:ext cx="970137" cy="246221"/>
          </a:xfrm>
          <a:prstGeom prst="rect">
            <a:avLst/>
          </a:prstGeom>
          <a:noFill/>
        </p:spPr>
        <p:txBody>
          <a:bodyPr wrap="none" rtlCol="0">
            <a:spAutoFit/>
          </a:bodyPr>
          <a:lstStyle/>
          <a:p>
            <a:pPr algn="l" rtl="0" fontAlgn="ctr" hangingPunct="0">
              <a:spcBef>
                <a:spcPct val="0"/>
              </a:spcBef>
              <a:spcAft>
                <a:spcPct val="0"/>
              </a:spcAft>
            </a:pPr>
            <a:r>
              <a:rPr lang="en-US" altLang="ja-JP" sz="1000" dirty="0">
                <a:solidFill>
                  <a:srgbClr val="000000"/>
                </a:solidFill>
                <a:latin typeface="Symbol" panose="05050102010706020507" pitchFamily="18" charset="2"/>
                <a:ea typeface="ＭＳ Ｐゴシック" charset="-128"/>
              </a:rPr>
              <a:t>f</a:t>
            </a:r>
            <a:r>
              <a:rPr lang="en-US" altLang="ja-JP" sz="1000" dirty="0">
                <a:solidFill>
                  <a:srgbClr val="000000"/>
                </a:solidFill>
                <a:latin typeface="Arial" pitchFamily="34" charset="0"/>
                <a:ea typeface="ＭＳ Ｐゴシック" charset="-128"/>
              </a:rPr>
              <a:t>712.60+/-0.1</a:t>
            </a:r>
            <a:endParaRPr kumimoji="1" lang="ja-JP" altLang="en-US" sz="1000" kern="1200" dirty="0">
              <a:solidFill>
                <a:srgbClr val="000000"/>
              </a:solidFill>
              <a:latin typeface="Arial" pitchFamily="34" charset="0"/>
              <a:ea typeface="ＭＳ Ｐゴシック" charset="-128"/>
            </a:endParaRPr>
          </a:p>
        </p:txBody>
      </p:sp>
      <p:sp>
        <p:nvSpPr>
          <p:cNvPr id="30" name="テキスト ボックス 29"/>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25" name="テキスト ボックス 24"/>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21" name="フッター プレースホルダー 2">
            <a:extLst>
              <a:ext uri="{FF2B5EF4-FFF2-40B4-BE49-F238E27FC236}">
                <a16:creationId xmlns:a16="http://schemas.microsoft.com/office/drawing/2014/main" id="{6D77B95F-F160-48F6-B0BE-9E55D5852C6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48536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34" t="50912" r="48752" b="10758"/>
          <a:stretch/>
        </p:blipFill>
        <p:spPr bwMode="auto">
          <a:xfrm>
            <a:off x="365718" y="692696"/>
            <a:ext cx="1807720" cy="166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タイトル 2"/>
          <p:cNvSpPr>
            <a:spLocks noGrp="1"/>
          </p:cNvSpPr>
          <p:nvPr>
            <p:ph type="title"/>
          </p:nvPr>
        </p:nvSpPr>
        <p:spPr/>
        <p:txBody>
          <a:bodyPr/>
          <a:lstStyle/>
          <a:p>
            <a:r>
              <a:rPr kumimoji="1" lang="en-US" altLang="ja-JP" dirty="0"/>
              <a:t>Stg.2 Shroud Dimensions of Steps</a:t>
            </a:r>
            <a:endParaRPr kumimoji="1" lang="ja-JP" altLang="en-US" dirty="0"/>
          </a:p>
        </p:txBody>
      </p:sp>
      <p:cxnSp>
        <p:nvCxnSpPr>
          <p:cNvPr id="62" name="カギ線コネクタ 61"/>
          <p:cNvCxnSpPr>
            <a:stCxn id="28" idx="2"/>
          </p:cNvCxnSpPr>
          <p:nvPr/>
        </p:nvCxnSpPr>
        <p:spPr>
          <a:xfrm rot="16200000" flipH="1">
            <a:off x="1352567" y="2318937"/>
            <a:ext cx="113819" cy="23409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29" idx="2"/>
          </p:cNvCxnSpPr>
          <p:nvPr/>
        </p:nvCxnSpPr>
        <p:spPr>
          <a:xfrm rot="16200000" flipH="1">
            <a:off x="2869923" y="1099989"/>
            <a:ext cx="395841" cy="2389971"/>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2" name="直線コネクタ 21"/>
          <p:cNvCxnSpPr/>
          <p:nvPr/>
        </p:nvCxnSpPr>
        <p:spPr>
          <a:xfrm>
            <a:off x="1611850" y="95707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03738" y="1430843"/>
            <a:ext cx="8052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1310758" y="1452739"/>
            <a:ext cx="0" cy="4905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1872858" y="971203"/>
            <a:ext cx="0" cy="72680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094296"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238</a:t>
            </a:r>
            <a:endParaRPr kumimoji="1" lang="ja-JP" altLang="en-US" sz="1000" b="1" kern="1200" dirty="0">
              <a:solidFill>
                <a:srgbClr val="FF0000"/>
              </a:solidFill>
              <a:latin typeface="Arial" pitchFamily="34" charset="0"/>
              <a:ea typeface="ＭＳ Ｐゴシック" charset="-128"/>
              <a:cs typeface="+mn-cs"/>
            </a:endParaRPr>
          </a:p>
        </p:txBody>
      </p:sp>
      <p:sp>
        <p:nvSpPr>
          <p:cNvPr id="29" name="テキスト ボックス 28"/>
          <p:cNvSpPr txBox="1"/>
          <p:nvPr/>
        </p:nvSpPr>
        <p:spPr>
          <a:xfrm>
            <a:off x="1674727" y="185083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240</a:t>
            </a:r>
            <a:endParaRPr kumimoji="1" lang="ja-JP" altLang="en-US" sz="1000" b="1" kern="1200" dirty="0">
              <a:solidFill>
                <a:srgbClr val="FF0000"/>
              </a:solidFill>
              <a:latin typeface="Arial" pitchFamily="34" charset="0"/>
              <a:ea typeface="ＭＳ Ｐゴシック" charset="-128"/>
              <a:cs typeface="+mn-cs"/>
            </a:endParaRPr>
          </a:p>
        </p:txBody>
      </p:sp>
      <p:sp>
        <p:nvSpPr>
          <p:cNvPr id="31" name="テキスト ボックス 30"/>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35" name="テキスト ボックス 34"/>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9" name="正方形/長方形 38"/>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6" name="正方形/長方形 25"/>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7" name="テキスト ボックス 26"/>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234C4338-4077-4C36-8B52-C3F579DAA8A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87274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71" t="36972" r="31247" b="25475"/>
          <a:stretch/>
        </p:blipFill>
        <p:spPr bwMode="auto">
          <a:xfrm>
            <a:off x="308288" y="700316"/>
            <a:ext cx="1569720" cy="1634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タイトル 2"/>
          <p:cNvSpPr>
            <a:spLocks noGrp="1"/>
          </p:cNvSpPr>
          <p:nvPr>
            <p:ph type="title"/>
          </p:nvPr>
        </p:nvSpPr>
        <p:spPr/>
        <p:txBody>
          <a:bodyPr/>
          <a:lstStyle/>
          <a:p>
            <a:r>
              <a:rPr kumimoji="1" lang="en-US" altLang="ja-JP" dirty="0"/>
              <a:t>Stg.3 Shroud Dimensions of Steps</a:t>
            </a:r>
            <a:endParaRPr kumimoji="1" lang="ja-JP" altLang="en-US" dirty="0"/>
          </a:p>
        </p:txBody>
      </p:sp>
      <p:cxnSp>
        <p:nvCxnSpPr>
          <p:cNvPr id="62" name="カギ線コネクタ 61"/>
          <p:cNvCxnSpPr>
            <a:stCxn id="33" idx="2"/>
          </p:cNvCxnSpPr>
          <p:nvPr/>
        </p:nvCxnSpPr>
        <p:spPr>
          <a:xfrm rot="16200000" flipH="1">
            <a:off x="1166906" y="2133276"/>
            <a:ext cx="220033" cy="49920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34" idx="2"/>
          </p:cNvCxnSpPr>
          <p:nvPr/>
        </p:nvCxnSpPr>
        <p:spPr>
          <a:xfrm rot="16200000" flipH="1">
            <a:off x="2673706" y="903773"/>
            <a:ext cx="324438" cy="285380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7" name="直線コネクタ 26"/>
          <p:cNvCxnSpPr/>
          <p:nvPr/>
        </p:nvCxnSpPr>
        <p:spPr>
          <a:xfrm>
            <a:off x="1285920" y="1050692"/>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17320" y="1334276"/>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027320" y="1370437"/>
            <a:ext cx="0" cy="674911"/>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426279" y="1064260"/>
            <a:ext cx="0" cy="85257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29189" y="202664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242</a:t>
            </a:r>
            <a:endParaRPr kumimoji="1" lang="ja-JP" altLang="en-US" sz="1000" b="1" kern="1200" dirty="0">
              <a:solidFill>
                <a:srgbClr val="FF0000"/>
              </a:solidFill>
              <a:latin typeface="Arial" pitchFamily="34" charset="0"/>
              <a:ea typeface="ＭＳ Ｐゴシック" charset="-128"/>
              <a:cs typeface="+mn-cs"/>
            </a:endParaRPr>
          </a:p>
        </p:txBody>
      </p:sp>
      <p:sp>
        <p:nvSpPr>
          <p:cNvPr id="34" name="テキスト ボックス 33"/>
          <p:cNvSpPr txBox="1"/>
          <p:nvPr/>
        </p:nvSpPr>
        <p:spPr>
          <a:xfrm>
            <a:off x="1210890" y="192223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244</a:t>
            </a:r>
            <a:endParaRPr kumimoji="1" lang="ja-JP" altLang="en-US" sz="1000" b="1" kern="1200" dirty="0">
              <a:solidFill>
                <a:srgbClr val="FF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F77A9929-F986-4181-9A97-40033CC8DAE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043590073"/>
      </p:ext>
    </p:extLst>
  </p:cSld>
  <p:clrMapOvr>
    <a:masterClrMapping/>
  </p:clrMapOvr>
</p:sld>
</file>

<file path=ppt/theme/theme1.xml><?xml version="1.0" encoding="utf-8"?>
<a:theme xmlns:a="http://schemas.openxmlformats.org/drawingml/2006/main" name="Default Theme">
  <a:themeElements>
    <a:clrScheme name="IHI Corporation">
      <a:dk1>
        <a:sysClr val="windowText" lastClr="000000"/>
      </a:dk1>
      <a:lt1>
        <a:sysClr val="window" lastClr="FFFFFF"/>
      </a:lt1>
      <a:dk2>
        <a:srgbClr val="AA9BC9"/>
      </a:dk2>
      <a:lt2>
        <a:srgbClr val="DADADA"/>
      </a:lt2>
      <a:accent1>
        <a:srgbClr val="83A4D1"/>
      </a:accent1>
      <a:accent2>
        <a:srgbClr val="38BEE2"/>
      </a:accent2>
      <a:accent3>
        <a:srgbClr val="5CBEA4"/>
      </a:accent3>
      <a:accent4>
        <a:srgbClr val="7CBC3C"/>
      </a:accent4>
      <a:accent5>
        <a:srgbClr val="C89E28"/>
      </a:accent5>
      <a:accent6>
        <a:srgbClr val="FB8265"/>
      </a:accent6>
      <a:hlink>
        <a:srgbClr val="0000FF"/>
      </a:hlink>
      <a:folHlink>
        <a:srgbClr val="800080"/>
      </a:folHlink>
    </a:clrScheme>
    <a:fontScheme name="ＩＨＩ Corpor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E6F3"/>
        </a:solidFill>
        <a:ln w="9525">
          <a:solidFill>
            <a:srgbClr val="00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fontAlgn="ctr" hangingPunct="0">
          <a:defRPr kumimoji="1" sz="1400" smtClean="0">
            <a:solidFill>
              <a:schemeClr val="tx1"/>
            </a:solidFill>
            <a:latin typeface="Arial" pitchFamily="34" charset="0"/>
            <a:ea typeface="ＭＳ Ｐゴシック"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rtl="0" fontAlgn="ctr" hangingPunct="0">
          <a:spcBef>
            <a:spcPct val="0"/>
          </a:spcBef>
          <a:spcAft>
            <a:spcPct val="0"/>
          </a:spcAft>
          <a:defRPr kumimoji="1" sz="1400" kern="1200" dirty="0" smtClean="0">
            <a:solidFill>
              <a:srgbClr val="000000"/>
            </a:solidFill>
            <a:latin typeface="Arial" pitchFamily="34" charset="0"/>
            <a:ea typeface="ＭＳ Ｐゴシック" charset="-128"/>
            <a:cs typeface="+mn-cs"/>
          </a:defRPr>
        </a:defPPr>
      </a:lstStyle>
    </a:txDef>
  </a:objectDefaults>
  <a:extraClrSchemeLst/>
</a:theme>
</file>

<file path=ppt/theme/theme2.xml><?xml version="1.0" encoding="utf-8"?>
<a:theme xmlns:a="http://schemas.openxmlformats.org/drawingml/2006/main" name="1_Default Theme">
  <a:themeElements>
    <a:clrScheme name="IHI Corporation">
      <a:dk1>
        <a:sysClr val="windowText" lastClr="000000"/>
      </a:dk1>
      <a:lt1>
        <a:sysClr val="window" lastClr="FFFFFF"/>
      </a:lt1>
      <a:dk2>
        <a:srgbClr val="AA9BC9"/>
      </a:dk2>
      <a:lt2>
        <a:srgbClr val="DADADA"/>
      </a:lt2>
      <a:accent1>
        <a:srgbClr val="83A4D1"/>
      </a:accent1>
      <a:accent2>
        <a:srgbClr val="38BEE2"/>
      </a:accent2>
      <a:accent3>
        <a:srgbClr val="5CBEA4"/>
      </a:accent3>
      <a:accent4>
        <a:srgbClr val="7CBC3C"/>
      </a:accent4>
      <a:accent5>
        <a:srgbClr val="C89E28"/>
      </a:accent5>
      <a:accent6>
        <a:srgbClr val="FB8265"/>
      </a:accent6>
      <a:hlink>
        <a:srgbClr val="0000FF"/>
      </a:hlink>
      <a:folHlink>
        <a:srgbClr val="800080"/>
      </a:folHlink>
    </a:clrScheme>
    <a:fontScheme name="ＩＨＩ Corpor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E6F3"/>
        </a:solidFill>
        <a:ln w="9525">
          <a:solidFill>
            <a:srgbClr val="00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fontAlgn="ctr" hangingPunct="0">
          <a:defRPr kumimoji="1" sz="1400" smtClean="0">
            <a:solidFill>
              <a:schemeClr val="tx1"/>
            </a:solidFill>
            <a:latin typeface="Arial" pitchFamily="34" charset="0"/>
            <a:ea typeface="ＭＳ Ｐゴシック"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rtl="0" fontAlgn="ctr" hangingPunct="0">
          <a:spcBef>
            <a:spcPct val="0"/>
          </a:spcBef>
          <a:spcAft>
            <a:spcPct val="0"/>
          </a:spcAft>
          <a:defRPr kumimoji="1" sz="1400" kern="1200" dirty="0" smtClean="0">
            <a:solidFill>
              <a:srgbClr val="000000"/>
            </a:solidFill>
            <a:latin typeface="Arial" pitchFamily="34" charset="0"/>
            <a:ea typeface="ＭＳ Ｐゴシック" charset="-128"/>
            <a:cs typeface="+mn-cs"/>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6412</TotalTime>
  <Words>3400</Words>
  <Application>Microsoft Office PowerPoint</Application>
  <PresentationFormat>On-screen Show (4:3)</PresentationFormat>
  <Paragraphs>711</Paragraphs>
  <Slides>44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ＭＳ Ｐゴシック</vt:lpstr>
      <vt:lpstr>Arial</vt:lpstr>
      <vt:lpstr>Calibri</vt:lpstr>
      <vt:lpstr>Symbol</vt:lpstr>
      <vt:lpstr>Wingdings</vt:lpstr>
      <vt:lpstr>Default Theme</vt:lpstr>
      <vt:lpstr>1_Default Theme</vt:lpstr>
      <vt:lpstr>CF34-10 LPT Case MRB (SONR HA24K21XXXX) Deformation Check</vt:lpstr>
      <vt:lpstr>Evaluation List for LPT Case MRB</vt:lpstr>
      <vt:lpstr>Overview of Case CMM data locations 1</vt:lpstr>
      <vt:lpstr>Overview of Case CMM data locations 2</vt:lpstr>
      <vt:lpstr>Overview of Case CMM data locations (Engine Manual limit)</vt:lpstr>
      <vt:lpstr>(1) LPT Shroud/Nozzle Installation Check Case Hook Diameter</vt:lpstr>
      <vt:lpstr>Stg.1 Shroud Dimensions of Steps</vt:lpstr>
      <vt:lpstr>Stg.2 Shroud Dimensions of Steps</vt:lpstr>
      <vt:lpstr>Stg.3 Shroud Dimensions of Steps</vt:lpstr>
      <vt:lpstr>Stg.4 Shroud Dimensions of Steps</vt:lpstr>
      <vt:lpstr>Stg.4 Shroud Dimensions of Steps (Shroud Backplate Interference)</vt:lpstr>
      <vt:lpstr>Stg.4 Shroud Fwd Hook</vt:lpstr>
      <vt:lpstr>Stg.4 Shroud Aft Hook</vt:lpstr>
      <vt:lpstr>Stg.4 Shroud Hook Step Evaluation</vt:lpstr>
      <vt:lpstr>Stg.2 Nozzle Dimensions of Steps</vt:lpstr>
      <vt:lpstr>Stg.3 Nozzle Dimensions of Steps</vt:lpstr>
      <vt:lpstr>Stg.4 Nozzle Dimensions of Steps</vt:lpstr>
      <vt:lpstr>(2) Stg.1 LPT Shroud Fit Check  Case Hook Thickness/Groove Depth</vt:lpstr>
      <vt:lpstr>LPT case Hook Thickness Check/Stg.1 Shroud Fit Check </vt:lpstr>
      <vt:lpstr>CMM data plot #105, #234</vt:lpstr>
      <vt:lpstr>CMM data plot #235</vt:lpstr>
      <vt:lpstr>LPT case Hook Thickness Check (#234-#235)</vt:lpstr>
      <vt:lpstr>Stg.1 Shroud Fwd Hook Fit Check (#105-#235)</vt:lpstr>
      <vt:lpstr>(3) Stg.2, 3 LPT Shroud Fit Check Case Hook Axial Runout</vt:lpstr>
      <vt:lpstr>Axial Runout Check Methodology</vt:lpstr>
      <vt:lpstr>Axial Runout Check 1 (112) – Stg.2 LPT Shroud Aft Hook</vt:lpstr>
      <vt:lpstr>Axial Runout Check 2 (118) – Stg.3 LPT Shroud Aft Hook</vt:lpstr>
      <vt:lpstr>(4) RSP.I Diameter Check around Fwd Flange and Case Thickness Check </vt:lpstr>
      <vt:lpstr>Fwd Flange ID (#207 RSP.I)</vt:lpstr>
      <vt:lpstr>Point Diameter (#225 RSP.I)</vt:lpstr>
      <vt:lpstr>OD #226</vt:lpstr>
      <vt:lpstr>LPT Case Thickness Check</vt:lpstr>
      <vt:lpstr>(5) Aft Flange ID Check</vt:lpstr>
      <vt:lpstr>Aft Flange ID (#101, 201)</vt:lpstr>
      <vt:lpstr>Reference only: Radius difference between front and rear on hooks</vt:lpstr>
      <vt:lpstr>Radius difference between front and rear on hooks</vt:lpstr>
      <vt:lpstr>Summary</vt:lpstr>
      <vt:lpstr>CF34-10 LPTCASE RCR判定　しきい値一覧</vt:lpstr>
      <vt:lpstr>Summary</vt:lpstr>
      <vt:lpstr>Location</vt:lpstr>
      <vt:lpstr>RCR判定　Limit値</vt:lpstr>
      <vt:lpstr>appendix</vt:lpstr>
      <vt:lpstr>Appendix 遡及処置時の値</vt:lpstr>
      <vt:lpstr>PowerPoint Presentation</vt:lpstr>
    </vt:vector>
  </TitlesOfParts>
  <Company>QuEST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CF34-10_Deformation_check</dc:title>
  <dc:creator>Hari Seshan</dc:creator>
  <cp:lastModifiedBy>Suraj Parihar</cp:lastModifiedBy>
  <cp:revision>80</cp:revision>
  <cp:lastPrinted>2019-04-23T06:31:38Z</cp:lastPrinted>
  <dcterms:created xsi:type="dcterms:W3CDTF">2018-11-09T00:33:20Z</dcterms:created>
  <dcterms:modified xsi:type="dcterms:W3CDTF">2023-06-12T10:01:31Z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97a89a-9189-4899-b564-97c97b2c6c1e_Enabled">
    <vt:lpwstr>true</vt:lpwstr>
  </property>
  <property fmtid="{D5CDD505-2E9C-101B-9397-08002B2CF9AE}" pid="3" name="MSIP_Label_6a97a89a-9189-4899-b564-97c97b2c6c1e_SetDate">
    <vt:lpwstr>2021-03-17T00:23:04Z</vt:lpwstr>
  </property>
  <property fmtid="{D5CDD505-2E9C-101B-9397-08002B2CF9AE}" pid="4" name="MSIP_Label_6a97a89a-9189-4899-b564-97c97b2c6c1e_Method">
    <vt:lpwstr>Privileged</vt:lpwstr>
  </property>
  <property fmtid="{D5CDD505-2E9C-101B-9397-08002B2CF9AE}" pid="5" name="MSIP_Label_6a97a89a-9189-4899-b564-97c97b2c6c1e_Name">
    <vt:lpwstr>Unlabeled</vt:lpwstr>
  </property>
  <property fmtid="{D5CDD505-2E9C-101B-9397-08002B2CF9AE}" pid="6" name="MSIP_Label_6a97a89a-9189-4899-b564-97c97b2c6c1e_SiteId">
    <vt:lpwstr>e03e4558-630c-41ca-9c31-cf261fd0ccad</vt:lpwstr>
  </property>
  <property fmtid="{D5CDD505-2E9C-101B-9397-08002B2CF9AE}" pid="7" name="MSIP_Label_6a97a89a-9189-4899-b564-97c97b2c6c1e_ActionId">
    <vt:lpwstr>ffbd4794-3774-4774-a513-db678684402f</vt:lpwstr>
  </property>
  <property fmtid="{D5CDD505-2E9C-101B-9397-08002B2CF9AE}" pid="8" name="MSIP_Label_6a97a89a-9189-4899-b564-97c97b2c6c1e_ContentBits">
    <vt:lpwstr>0</vt:lpwstr>
  </property>
</Properties>
</file>