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47"/>
  </p:notesMasterIdLst>
  <p:sldIdLst>
    <p:sldId id="291" r:id="rId3"/>
    <p:sldId id="296" r:id="rId4"/>
    <p:sldId id="327" r:id="rId5"/>
    <p:sldId id="297" r:id="rId6"/>
    <p:sldId id="280" r:id="rId7"/>
    <p:sldId id="298" r:id="rId8"/>
    <p:sldId id="260" r:id="rId9"/>
    <p:sldId id="261" r:id="rId10"/>
    <p:sldId id="263" r:id="rId11"/>
    <p:sldId id="319" r:id="rId12"/>
    <p:sldId id="320" r:id="rId13"/>
    <p:sldId id="292" r:id="rId14"/>
    <p:sldId id="293" r:id="rId15"/>
    <p:sldId id="294" r:id="rId16"/>
    <p:sldId id="268" r:id="rId17"/>
    <p:sldId id="270" r:id="rId18"/>
    <p:sldId id="271"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288" r:id="rId37"/>
    <p:sldId id="290" r:id="rId38"/>
    <p:sldId id="321" r:id="rId39"/>
    <p:sldId id="482" r:id="rId40"/>
    <p:sldId id="704" r:id="rId41"/>
    <p:sldId id="990" r:id="rId42"/>
    <p:sldId id="711" r:id="rId43"/>
    <p:sldId id="992" r:id="rId44"/>
    <p:sldId id="991" r:id="rId45"/>
    <p:sldId id="322" r:id="rId46"/>
  </p:sldIdLst>
  <p:sldSz cx="9144000" cy="6858000" type="screen4x3"/>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57" autoAdjust="0"/>
    <p:restoredTop sz="94660"/>
  </p:normalViewPr>
  <p:slideViewPr>
    <p:cSldViewPr>
      <p:cViewPr varScale="1">
        <p:scale>
          <a:sx n="115" d="100"/>
          <a:sy n="115" d="100"/>
        </p:scale>
        <p:origin x="1368"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45C7B821-B439-46F0-A3CF-77E12AAFBEFC}" type="datetimeFigureOut">
              <a:rPr kumimoji="1" lang="ja-JP" altLang="en-US" smtClean="0"/>
              <a:t>2023/6/1</a:t>
            </a:fld>
            <a:endParaRPr kumimoji="1" lang="ja-JP" altLang="en-US"/>
          </a:p>
        </p:txBody>
      </p:sp>
      <p:sp>
        <p:nvSpPr>
          <p:cNvPr id="4" name="スライド イメージ プレースホルダー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A9B3360-1065-44C5-96F0-B442A5054D76}" type="slidenum">
              <a:rPr kumimoji="1" lang="ja-JP" altLang="en-US" smtClean="0"/>
              <a:t>‹#›</a:t>
            </a:fld>
            <a:endParaRPr kumimoji="1" lang="ja-JP" altLang="en-US"/>
          </a:p>
        </p:txBody>
      </p:sp>
    </p:spTree>
    <p:extLst>
      <p:ext uri="{BB962C8B-B14F-4D97-AF65-F5344CB8AC3E}">
        <p14:creationId xmlns:p14="http://schemas.microsoft.com/office/powerpoint/2010/main" val="12859845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 イメージ プレースホルダ 1"/>
          <p:cNvSpPr>
            <a:spLocks noGrp="1" noRot="1" noChangeAspect="1"/>
          </p:cNvSpPr>
          <p:nvPr>
            <p:ph type="sldImg" idx="2"/>
          </p:nvPr>
        </p:nvSpPr>
        <p:spPr>
          <a:xfrm>
            <a:off x="757238" y="1150938"/>
            <a:ext cx="5584825" cy="4189412"/>
          </a:xfrm>
        </p:spPr>
      </p:sp>
      <p:sp>
        <p:nvSpPr>
          <p:cNvPr id="7" name="ヘッダー プレースホルダ 1"/>
          <p:cNvSpPr>
            <a:spLocks noGrp="1"/>
          </p:cNvSpPr>
          <p:nvPr>
            <p:ph type="hdr" sz="quarter"/>
          </p:nvPr>
        </p:nvSpPr>
        <p:spPr>
          <a:xfrm>
            <a:off x="0" y="0"/>
            <a:ext cx="3076364" cy="511731"/>
          </a:xfrm>
          <a:prstGeom prst="rect">
            <a:avLst/>
          </a:prstGeom>
        </p:spPr>
        <p:txBody>
          <a:bodyPr vert="horz" lIns="94640" tIns="47320" rIns="94640" bIns="47320" rtlCol="0"/>
          <a:lstStyle>
            <a:lvl1pPr algn="l">
              <a:defRPr sz="1200">
                <a:latin typeface="ＭＳ Ｐゴシック" pitchFamily="50" charset="-128"/>
                <a:ea typeface="ＭＳ Ｐゴシック" pitchFamily="50" charset="-128"/>
              </a:defRPr>
            </a:lvl1pPr>
          </a:lstStyle>
          <a:p>
            <a:endParaRPr lang="ja-JP" altLang="en-US"/>
          </a:p>
        </p:txBody>
      </p:sp>
      <p:sp>
        <p:nvSpPr>
          <p:cNvPr id="12" name="ノート プレースホルダ 11"/>
          <p:cNvSpPr>
            <a:spLocks noGrp="1"/>
          </p:cNvSpPr>
          <p:nvPr>
            <p:ph type="body" sz="quarter" idx="10"/>
          </p:nvPr>
        </p:nvSpPr>
        <p:spPr/>
        <p:txBody>
          <a:bodyPr>
            <a:normAutofit/>
          </a:bodyPr>
          <a:lstStyle/>
          <a:p>
            <a:endParaRPr kumimoji="1" lang="ja-JP" altLang="en-US"/>
          </a:p>
        </p:txBody>
      </p:sp>
      <p:sp>
        <p:nvSpPr>
          <p:cNvPr id="15" name="フッター プレースホルダ 5"/>
          <p:cNvSpPr>
            <a:spLocks noGrp="1"/>
          </p:cNvSpPr>
          <p:nvPr>
            <p:ph type="ftr" sz="quarter" idx="4"/>
          </p:nvPr>
        </p:nvSpPr>
        <p:spPr>
          <a:xfrm>
            <a:off x="3174161" y="9929876"/>
            <a:ext cx="3304308" cy="215142"/>
          </a:xfrm>
          <a:prstGeom prst="rect">
            <a:avLst/>
          </a:prstGeom>
        </p:spPr>
        <p:txBody>
          <a:bodyPr vert="horz" wrap="none" lIns="0" tIns="0" rIns="0" bIns="0" rtlCol="0" anchor="ctr" anchorCtr="0"/>
          <a:lstStyle>
            <a:lvl1pPr algn="r" fontAlgn="ctr" hangingPunct="0">
              <a:defRPr sz="800">
                <a:solidFill>
                  <a:schemeClr val="tx1"/>
                </a:solidFill>
                <a:latin typeface="ＭＳ Ｐゴシック" pitchFamily="50" charset="-128"/>
                <a:ea typeface="ＭＳ Ｐゴシック" pitchFamily="50" charset="-128"/>
              </a:defRPr>
            </a:lvl1pPr>
          </a:lstStyle>
          <a:p>
            <a:endParaRPr lang="ja-JP" altLang="en-US" dirty="0"/>
          </a:p>
        </p:txBody>
      </p:sp>
      <p:sp>
        <p:nvSpPr>
          <p:cNvPr id="16" name="スライド番号プレースホルダ 6"/>
          <p:cNvSpPr>
            <a:spLocks noGrp="1"/>
          </p:cNvSpPr>
          <p:nvPr>
            <p:ph type="sldNum" sz="quarter" idx="5"/>
          </p:nvPr>
        </p:nvSpPr>
        <p:spPr>
          <a:xfrm>
            <a:off x="6478469" y="9929876"/>
            <a:ext cx="375489" cy="215142"/>
          </a:xfrm>
          <a:prstGeom prst="rect">
            <a:avLst/>
          </a:prstGeom>
        </p:spPr>
        <p:txBody>
          <a:bodyPr vert="horz" wrap="none" lIns="0" tIns="0" rIns="0" bIns="0" rtlCol="0" anchor="ctr" anchorCtr="0"/>
          <a:lstStyle>
            <a:lvl1pPr algn="r" fontAlgn="ctr" hangingPunct="0">
              <a:defRPr sz="1100">
                <a:solidFill>
                  <a:srgbClr val="6A6A6A"/>
                </a:solidFill>
                <a:latin typeface="Arial" pitchFamily="34" charset="0"/>
                <a:ea typeface="ＭＳ Ｐゴシック" pitchFamily="50" charset="-128"/>
                <a:cs typeface="Arial" pitchFamily="34" charset="0"/>
              </a:defRPr>
            </a:lvl1pPr>
          </a:lstStyle>
          <a:p>
            <a:fld id="{19E4D030-1751-4CD0-AC2A-C9DF4C3F4C39}" type="slidenum">
              <a:rPr lang="ja-JP" altLang="en-US" smtClean="0"/>
              <a:pPr/>
              <a:t>1</a:t>
            </a:fld>
            <a:endParaRPr lang="ja-JP" altLang="en-US" dirty="0"/>
          </a:p>
        </p:txBody>
      </p:sp>
    </p:spTree>
    <p:extLst>
      <p:ext uri="{BB962C8B-B14F-4D97-AF65-F5344CB8AC3E}">
        <p14:creationId xmlns:p14="http://schemas.microsoft.com/office/powerpoint/2010/main" val="395808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90563" y="1117600"/>
            <a:ext cx="5426075" cy="4068763"/>
          </a:xfrm>
        </p:spPr>
      </p:sp>
      <p:sp>
        <p:nvSpPr>
          <p:cNvPr id="6" name="ヘッダー プレースホルダ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atin typeface="ＭＳ Ｐゴシック" pitchFamily="50" charset="-128"/>
                <a:ea typeface="ＭＳ Ｐゴシック" pitchFamily="50" charset="-128"/>
              </a:defRPr>
            </a:lvl1pPr>
          </a:lstStyle>
          <a:p>
            <a:endParaRPr lang="ja-JP" altLang="en-US"/>
          </a:p>
        </p:txBody>
      </p:sp>
      <p:sp>
        <p:nvSpPr>
          <p:cNvPr id="11" name="ノート プレースホルダ 10"/>
          <p:cNvSpPr>
            <a:spLocks noGrp="1"/>
          </p:cNvSpPr>
          <p:nvPr>
            <p:ph type="body" sz="quarter" idx="10"/>
          </p:nvPr>
        </p:nvSpPr>
        <p:spPr/>
        <p:txBody>
          <a:bodyPr>
            <a:normAutofit/>
          </a:bodyPr>
          <a:lstStyle/>
          <a:p>
            <a:endParaRPr kumimoji="1" lang="ja-JP" altLang="en-US"/>
          </a:p>
        </p:txBody>
      </p:sp>
      <p:sp>
        <p:nvSpPr>
          <p:cNvPr id="13" name="フッター プレースホルダ 5"/>
          <p:cNvSpPr>
            <a:spLocks noGrp="1"/>
          </p:cNvSpPr>
          <p:nvPr>
            <p:ph type="ftr" sz="quarter" idx="4"/>
          </p:nvPr>
        </p:nvSpPr>
        <p:spPr>
          <a:xfrm>
            <a:off x="3043560" y="9643392"/>
            <a:ext cx="3168353" cy="208935"/>
          </a:xfrm>
          <a:prstGeom prst="rect">
            <a:avLst/>
          </a:prstGeom>
        </p:spPr>
        <p:txBody>
          <a:bodyPr vert="horz" wrap="none" lIns="0" tIns="0" rIns="0" bIns="0" rtlCol="0" anchor="ctr" anchorCtr="0"/>
          <a:lstStyle>
            <a:lvl1pPr algn="r" fontAlgn="ctr" hangingPunct="0">
              <a:defRPr sz="800">
                <a:solidFill>
                  <a:schemeClr val="tx1"/>
                </a:solidFill>
                <a:latin typeface="ＭＳ Ｐゴシック" pitchFamily="50" charset="-128"/>
                <a:ea typeface="ＭＳ Ｐゴシック" pitchFamily="50" charset="-128"/>
              </a:defRPr>
            </a:lvl1pPr>
          </a:lstStyle>
          <a:p>
            <a:endParaRPr lang="ja-JP" altLang="en-US" dirty="0"/>
          </a:p>
        </p:txBody>
      </p:sp>
      <p:sp>
        <p:nvSpPr>
          <p:cNvPr id="14" name="スライド番号プレースホルダ 6"/>
          <p:cNvSpPr>
            <a:spLocks noGrp="1"/>
          </p:cNvSpPr>
          <p:nvPr>
            <p:ph type="sldNum" sz="quarter" idx="5"/>
          </p:nvPr>
        </p:nvSpPr>
        <p:spPr>
          <a:xfrm>
            <a:off x="6211913" y="9643392"/>
            <a:ext cx="360040" cy="208935"/>
          </a:xfrm>
          <a:prstGeom prst="rect">
            <a:avLst/>
          </a:prstGeom>
        </p:spPr>
        <p:txBody>
          <a:bodyPr vert="horz" wrap="none" lIns="0" tIns="0" rIns="0" bIns="0" rtlCol="0" anchor="ctr" anchorCtr="0"/>
          <a:lstStyle>
            <a:lvl1pPr algn="r" fontAlgn="ctr" hangingPunct="0">
              <a:defRPr sz="1100">
                <a:solidFill>
                  <a:srgbClr val="6A6A6A"/>
                </a:solidFill>
                <a:latin typeface="Arial" pitchFamily="34" charset="0"/>
                <a:ea typeface="ＭＳ Ｐゴシック" pitchFamily="50" charset="-128"/>
                <a:cs typeface="Arial" pitchFamily="34" charset="0"/>
              </a:defRPr>
            </a:lvl1pPr>
          </a:lstStyle>
          <a:p>
            <a:fld id="{19E4D030-1751-4CD0-AC2A-C9DF4C3F4C39}" type="slidenum">
              <a:rPr lang="ja-JP" altLang="en-US" smtClean="0"/>
              <a:pPr/>
              <a:t>26</a:t>
            </a:fld>
            <a:endParaRPr lang="ja-JP" altLang="en-US" dirty="0"/>
          </a:p>
        </p:txBody>
      </p:sp>
    </p:spTree>
    <p:extLst>
      <p:ext uri="{BB962C8B-B14F-4D97-AF65-F5344CB8AC3E}">
        <p14:creationId xmlns:p14="http://schemas.microsoft.com/office/powerpoint/2010/main" val="109233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90563" y="1117600"/>
            <a:ext cx="5426075" cy="4068763"/>
          </a:xfrm>
        </p:spPr>
      </p:sp>
      <p:sp>
        <p:nvSpPr>
          <p:cNvPr id="6" name="ヘッダー プレースホルダ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atin typeface="ＭＳ Ｐゴシック" pitchFamily="50" charset="-128"/>
                <a:ea typeface="ＭＳ Ｐゴシック" pitchFamily="50" charset="-128"/>
              </a:defRPr>
            </a:lvl1pPr>
          </a:lstStyle>
          <a:p>
            <a:endParaRPr lang="ja-JP" altLang="en-US"/>
          </a:p>
        </p:txBody>
      </p:sp>
      <p:sp>
        <p:nvSpPr>
          <p:cNvPr id="11" name="ノート プレースホルダ 10"/>
          <p:cNvSpPr>
            <a:spLocks noGrp="1"/>
          </p:cNvSpPr>
          <p:nvPr>
            <p:ph type="body" sz="quarter" idx="10"/>
          </p:nvPr>
        </p:nvSpPr>
        <p:spPr/>
        <p:txBody>
          <a:bodyPr>
            <a:normAutofit/>
          </a:bodyPr>
          <a:lstStyle/>
          <a:p>
            <a:endParaRPr kumimoji="1" lang="ja-JP" altLang="en-US"/>
          </a:p>
        </p:txBody>
      </p:sp>
      <p:sp>
        <p:nvSpPr>
          <p:cNvPr id="13" name="フッター プレースホルダ 5"/>
          <p:cNvSpPr>
            <a:spLocks noGrp="1"/>
          </p:cNvSpPr>
          <p:nvPr>
            <p:ph type="ftr" sz="quarter" idx="4"/>
          </p:nvPr>
        </p:nvSpPr>
        <p:spPr>
          <a:xfrm>
            <a:off x="3043560" y="9643392"/>
            <a:ext cx="3168353" cy="208935"/>
          </a:xfrm>
          <a:prstGeom prst="rect">
            <a:avLst/>
          </a:prstGeom>
        </p:spPr>
        <p:txBody>
          <a:bodyPr vert="horz" wrap="none" lIns="0" tIns="0" rIns="0" bIns="0" rtlCol="0" anchor="ctr" anchorCtr="0"/>
          <a:lstStyle>
            <a:lvl1pPr algn="r" fontAlgn="ctr" hangingPunct="0">
              <a:defRPr sz="800">
                <a:solidFill>
                  <a:schemeClr val="tx1"/>
                </a:solidFill>
                <a:latin typeface="ＭＳ Ｐゴシック" pitchFamily="50" charset="-128"/>
                <a:ea typeface="ＭＳ Ｐゴシック" pitchFamily="50" charset="-128"/>
              </a:defRPr>
            </a:lvl1pPr>
          </a:lstStyle>
          <a:p>
            <a:endParaRPr lang="ja-JP" altLang="en-US" dirty="0"/>
          </a:p>
        </p:txBody>
      </p:sp>
      <p:sp>
        <p:nvSpPr>
          <p:cNvPr id="14" name="スライド番号プレースホルダ 6"/>
          <p:cNvSpPr>
            <a:spLocks noGrp="1"/>
          </p:cNvSpPr>
          <p:nvPr>
            <p:ph type="sldNum" sz="quarter" idx="5"/>
          </p:nvPr>
        </p:nvSpPr>
        <p:spPr>
          <a:xfrm>
            <a:off x="6211913" y="9643392"/>
            <a:ext cx="360040" cy="208935"/>
          </a:xfrm>
          <a:prstGeom prst="rect">
            <a:avLst/>
          </a:prstGeom>
        </p:spPr>
        <p:txBody>
          <a:bodyPr vert="horz" wrap="none" lIns="0" tIns="0" rIns="0" bIns="0" rtlCol="0" anchor="ctr" anchorCtr="0"/>
          <a:lstStyle>
            <a:lvl1pPr algn="r" fontAlgn="ctr" hangingPunct="0">
              <a:defRPr sz="1100">
                <a:solidFill>
                  <a:srgbClr val="6A6A6A"/>
                </a:solidFill>
                <a:latin typeface="Arial" pitchFamily="34" charset="0"/>
                <a:ea typeface="ＭＳ Ｐゴシック" pitchFamily="50" charset="-128"/>
                <a:cs typeface="Arial" pitchFamily="34" charset="0"/>
              </a:defRPr>
            </a:lvl1pPr>
          </a:lstStyle>
          <a:p>
            <a:fld id="{19E4D030-1751-4CD0-AC2A-C9DF4C3F4C39}" type="slidenum">
              <a:rPr lang="ja-JP" altLang="en-US" smtClean="0"/>
              <a:pPr/>
              <a:t>27</a:t>
            </a:fld>
            <a:endParaRPr lang="ja-JP" altLang="en-US" dirty="0"/>
          </a:p>
        </p:txBody>
      </p:sp>
    </p:spTree>
    <p:extLst>
      <p:ext uri="{BB962C8B-B14F-4D97-AF65-F5344CB8AC3E}">
        <p14:creationId xmlns:p14="http://schemas.microsoft.com/office/powerpoint/2010/main" val="3670154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grpSp>
        <p:nvGrpSpPr>
          <p:cNvPr id="2" name="グループ化 1"/>
          <p:cNvGrpSpPr/>
          <p:nvPr/>
        </p:nvGrpSpPr>
        <p:grpSpPr>
          <a:xfrm>
            <a:off x="0" y="0"/>
            <a:ext cx="9144000" cy="6858000"/>
            <a:chOff x="0" y="0"/>
            <a:chExt cx="9901238" cy="7380288"/>
          </a:xfrm>
        </p:grpSpPr>
        <p:grpSp>
          <p:nvGrpSpPr>
            <p:cNvPr id="28" name="グループ化 27"/>
            <p:cNvGrpSpPr/>
            <p:nvPr userDrawn="1"/>
          </p:nvGrpSpPr>
          <p:grpSpPr>
            <a:xfrm>
              <a:off x="126002" y="3561798"/>
              <a:ext cx="9649236" cy="262503"/>
              <a:chOff x="126002" y="3679497"/>
              <a:chExt cx="9649236" cy="262503"/>
            </a:xfrm>
          </p:grpSpPr>
          <p:grpSp>
            <p:nvGrpSpPr>
              <p:cNvPr id="29" name="グループ化 28"/>
              <p:cNvGrpSpPr>
                <a:grpSpLocks noChangeAspect="1"/>
              </p:cNvGrpSpPr>
              <p:nvPr userDrawn="1"/>
            </p:nvGrpSpPr>
            <p:grpSpPr>
              <a:xfrm>
                <a:off x="7709554" y="3690000"/>
                <a:ext cx="668492" cy="252000"/>
                <a:chOff x="6846899" y="5123347"/>
                <a:chExt cx="862679" cy="325202"/>
              </a:xfrm>
            </p:grpSpPr>
            <p:sp>
              <p:nvSpPr>
                <p:cNvPr id="35" name="Freeform 31"/>
                <p:cNvSpPr>
                  <a:spLocks/>
                </p:cNvSpPr>
                <p:nvPr userDrawn="1"/>
              </p:nvSpPr>
              <p:spPr bwMode="auto">
                <a:xfrm>
                  <a:off x="6846899" y="5123347"/>
                  <a:ext cx="179676" cy="325202"/>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6" name="Freeform 32"/>
                <p:cNvSpPr>
                  <a:spLocks/>
                </p:cNvSpPr>
                <p:nvPr userDrawn="1"/>
              </p:nvSpPr>
              <p:spPr bwMode="auto">
                <a:xfrm>
                  <a:off x="7075862" y="5123347"/>
                  <a:ext cx="404756" cy="325202"/>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7" name="Freeform 33"/>
                <p:cNvSpPr>
                  <a:spLocks/>
                </p:cNvSpPr>
                <p:nvPr userDrawn="1"/>
              </p:nvSpPr>
              <p:spPr bwMode="auto">
                <a:xfrm>
                  <a:off x="7529514" y="5123347"/>
                  <a:ext cx="180064" cy="325202"/>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grpSp>
          <p:sp>
            <p:nvSpPr>
              <p:cNvPr id="30" name="正方形/長方形 29"/>
              <p:cNvSpPr/>
              <p:nvPr userDrawn="1"/>
            </p:nvSpPr>
            <p:spPr>
              <a:xfrm rot="16200000">
                <a:off x="3722699" y="93303"/>
                <a:ext cx="252000" cy="7445394"/>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rot="16200000">
                <a:off x="9019722" y="3175981"/>
                <a:ext cx="252000" cy="1259032"/>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a:off x="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39" name="正方形/長方形 38"/>
            <p:cNvSpPr/>
            <p:nvPr userDrawn="1"/>
          </p:nvSpPr>
          <p:spPr>
            <a:xfrm>
              <a:off x="9649238"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sp>
        <p:nvSpPr>
          <p:cNvPr id="31" name="タイトル 1"/>
          <p:cNvSpPr>
            <a:spLocks noGrp="1"/>
          </p:cNvSpPr>
          <p:nvPr>
            <p:ph type="ctrTitle"/>
          </p:nvPr>
        </p:nvSpPr>
        <p:spPr>
          <a:xfrm>
            <a:off x="515446" y="2745966"/>
            <a:ext cx="8113109" cy="450443"/>
          </a:xfrm>
          <a:noFill/>
          <a:ln w="9525">
            <a:noFill/>
            <a:miter lim="800000"/>
            <a:headEnd/>
            <a:tailEnd/>
          </a:ln>
          <a:effectLst/>
        </p:spPr>
        <p:txBody>
          <a:bodyPr vert="horz" wrap="square" lIns="0" tIns="0" rIns="0" bIns="0" numCol="1" anchor="b" anchorCtr="0" compatLnSpc="1">
            <a:prstTxWarp prst="textNoShape">
              <a:avLst/>
            </a:prstTxWarp>
            <a:spAutoFit/>
          </a:bodyPr>
          <a:lstStyle>
            <a:lvl1pPr algn="l" rtl="0" fontAlgn="ctr" hangingPunct="0">
              <a:lnSpc>
                <a:spcPct val="105000"/>
              </a:lnSpc>
              <a:spcBef>
                <a:spcPct val="0"/>
              </a:spcBef>
              <a:spcAft>
                <a:spcPct val="0"/>
              </a:spcAft>
              <a:defRPr kumimoji="1" lang="ja-JP" altLang="en-US" sz="2800" b="1">
                <a:solidFill>
                  <a:schemeClr val="tx1"/>
                </a:solidFill>
                <a:latin typeface="Arial" pitchFamily="34" charset="0"/>
                <a:ea typeface="ＭＳ Ｐゴシック" pitchFamily="50" charset="-128"/>
                <a:cs typeface="Arial" pitchFamily="34" charset="0"/>
              </a:defRPr>
            </a:lvl1pPr>
          </a:lstStyle>
          <a:p>
            <a:r>
              <a:rPr kumimoji="1" lang="ja-JP" altLang="en-US"/>
              <a:t>マスター タイトルの書式設定</a:t>
            </a:r>
            <a:endParaRPr kumimoji="1" lang="ja-JP" altLang="en-US" dirty="0"/>
          </a:p>
        </p:txBody>
      </p:sp>
      <p:sp>
        <p:nvSpPr>
          <p:cNvPr id="18" name="フッター プレースホルダ 4"/>
          <p:cNvSpPr>
            <a:spLocks noGrp="1"/>
          </p:cNvSpPr>
          <p:nvPr>
            <p:ph type="ftr" sz="quarter" idx="3"/>
          </p:nvPr>
        </p:nvSpPr>
        <p:spPr>
          <a:xfrm>
            <a:off x="515446"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2019 IHI Corporation All Rights Reserved.</a:t>
            </a:r>
            <a:endParaRPr kumimoji="1" lang="ja-JP" altLang="en-US"/>
          </a:p>
        </p:txBody>
      </p:sp>
      <p:grpSp>
        <p:nvGrpSpPr>
          <p:cNvPr id="17" name="グループ化 16"/>
          <p:cNvGrpSpPr/>
          <p:nvPr/>
        </p:nvGrpSpPr>
        <p:grpSpPr>
          <a:xfrm>
            <a:off x="534504" y="5730567"/>
            <a:ext cx="1731451" cy="206085"/>
            <a:chOff x="-6042025" y="2389187"/>
            <a:chExt cx="21982113" cy="2600326"/>
          </a:xfrm>
        </p:grpSpPr>
        <p:sp>
          <p:nvSpPr>
            <p:cNvPr id="19" name="Rectangle 7"/>
            <p:cNvSpPr>
              <a:spLocks noChangeArrowheads="1"/>
            </p:cNvSpPr>
            <p:nvPr/>
          </p:nvSpPr>
          <p:spPr bwMode="auto">
            <a:xfrm>
              <a:off x="-6042025" y="2495550"/>
              <a:ext cx="404813" cy="19161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 name="Freeform 8"/>
            <p:cNvSpPr>
              <a:spLocks/>
            </p:cNvSpPr>
            <p:nvPr/>
          </p:nvSpPr>
          <p:spPr bwMode="auto">
            <a:xfrm>
              <a:off x="-4602162" y="2495550"/>
              <a:ext cx="1627188" cy="1916113"/>
            </a:xfrm>
            <a:custGeom>
              <a:avLst/>
              <a:gdLst/>
              <a:ahLst/>
              <a:cxnLst>
                <a:cxn ang="0">
                  <a:pos x="770" y="0"/>
                </a:cxn>
                <a:cxn ang="0">
                  <a:pos x="770" y="489"/>
                </a:cxn>
                <a:cxn ang="0">
                  <a:pos x="257" y="489"/>
                </a:cxn>
                <a:cxn ang="0">
                  <a:pos x="257" y="0"/>
                </a:cxn>
                <a:cxn ang="0">
                  <a:pos x="0" y="0"/>
                </a:cxn>
                <a:cxn ang="0">
                  <a:pos x="0" y="1207"/>
                </a:cxn>
                <a:cxn ang="0">
                  <a:pos x="257" y="1207"/>
                </a:cxn>
                <a:cxn ang="0">
                  <a:pos x="257" y="678"/>
                </a:cxn>
                <a:cxn ang="0">
                  <a:pos x="770" y="678"/>
                </a:cxn>
                <a:cxn ang="0">
                  <a:pos x="770" y="1207"/>
                </a:cxn>
                <a:cxn ang="0">
                  <a:pos x="1025" y="1207"/>
                </a:cxn>
                <a:cxn ang="0">
                  <a:pos x="1025" y="0"/>
                </a:cxn>
                <a:cxn ang="0">
                  <a:pos x="770" y="0"/>
                </a:cxn>
              </a:cxnLst>
              <a:rect l="0" t="0" r="r" b="b"/>
              <a:pathLst>
                <a:path w="1025" h="1207">
                  <a:moveTo>
                    <a:pt x="770" y="0"/>
                  </a:moveTo>
                  <a:lnTo>
                    <a:pt x="770" y="489"/>
                  </a:lnTo>
                  <a:lnTo>
                    <a:pt x="257" y="489"/>
                  </a:lnTo>
                  <a:lnTo>
                    <a:pt x="257" y="0"/>
                  </a:lnTo>
                  <a:lnTo>
                    <a:pt x="0" y="0"/>
                  </a:lnTo>
                  <a:lnTo>
                    <a:pt x="0" y="1207"/>
                  </a:lnTo>
                  <a:lnTo>
                    <a:pt x="257" y="1207"/>
                  </a:lnTo>
                  <a:lnTo>
                    <a:pt x="257" y="678"/>
                  </a:lnTo>
                  <a:lnTo>
                    <a:pt x="770" y="678"/>
                  </a:lnTo>
                  <a:lnTo>
                    <a:pt x="770" y="1207"/>
                  </a:lnTo>
                  <a:lnTo>
                    <a:pt x="1025" y="1207"/>
                  </a:lnTo>
                  <a:lnTo>
                    <a:pt x="1025" y="0"/>
                  </a:lnTo>
                  <a:lnTo>
                    <a:pt x="77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 name="Rectangle 9"/>
            <p:cNvSpPr>
              <a:spLocks noChangeArrowheads="1"/>
            </p:cNvSpPr>
            <p:nvPr/>
          </p:nvSpPr>
          <p:spPr bwMode="auto">
            <a:xfrm>
              <a:off x="-1939925" y="2495550"/>
              <a:ext cx="407988" cy="19161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2" name="Freeform 10"/>
            <p:cNvSpPr>
              <a:spLocks/>
            </p:cNvSpPr>
            <p:nvPr/>
          </p:nvSpPr>
          <p:spPr bwMode="auto">
            <a:xfrm>
              <a:off x="-106362" y="2460625"/>
              <a:ext cx="1484313" cy="1984375"/>
            </a:xfrm>
            <a:custGeom>
              <a:avLst/>
              <a:gdLst/>
              <a:ahLst/>
              <a:cxnLst>
                <a:cxn ang="0">
                  <a:pos x="0" y="274"/>
                </a:cxn>
                <a:cxn ang="0">
                  <a:pos x="280" y="529"/>
                </a:cxn>
                <a:cxn ang="0">
                  <a:pos x="396" y="513"/>
                </a:cxn>
                <a:cxn ang="0">
                  <a:pos x="392" y="427"/>
                </a:cxn>
                <a:cxn ang="0">
                  <a:pos x="280" y="449"/>
                </a:cxn>
                <a:cxn ang="0">
                  <a:pos x="107" y="266"/>
                </a:cxn>
                <a:cxn ang="0">
                  <a:pos x="278" y="81"/>
                </a:cxn>
                <a:cxn ang="0">
                  <a:pos x="389" y="108"/>
                </a:cxn>
                <a:cxn ang="0">
                  <a:pos x="396" y="22"/>
                </a:cxn>
                <a:cxn ang="0">
                  <a:pos x="280" y="0"/>
                </a:cxn>
                <a:cxn ang="0">
                  <a:pos x="0" y="274"/>
                </a:cxn>
              </a:cxnLst>
              <a:rect l="0" t="0" r="r" b="b"/>
              <a:pathLst>
                <a:path w="396" h="529">
                  <a:moveTo>
                    <a:pt x="0" y="274"/>
                  </a:moveTo>
                  <a:cubicBezTo>
                    <a:pt x="0" y="446"/>
                    <a:pt x="115" y="529"/>
                    <a:pt x="280" y="529"/>
                  </a:cubicBezTo>
                  <a:cubicBezTo>
                    <a:pt x="319" y="529"/>
                    <a:pt x="359" y="522"/>
                    <a:pt x="396" y="513"/>
                  </a:cubicBezTo>
                  <a:cubicBezTo>
                    <a:pt x="392" y="427"/>
                    <a:pt x="392" y="427"/>
                    <a:pt x="392" y="427"/>
                  </a:cubicBezTo>
                  <a:cubicBezTo>
                    <a:pt x="368" y="440"/>
                    <a:pt x="321" y="449"/>
                    <a:pt x="280" y="449"/>
                  </a:cubicBezTo>
                  <a:cubicBezTo>
                    <a:pt x="171" y="449"/>
                    <a:pt x="107" y="370"/>
                    <a:pt x="107" y="266"/>
                  </a:cubicBezTo>
                  <a:cubicBezTo>
                    <a:pt x="107" y="162"/>
                    <a:pt x="173" y="81"/>
                    <a:pt x="278" y="81"/>
                  </a:cubicBezTo>
                  <a:cubicBezTo>
                    <a:pt x="314" y="81"/>
                    <a:pt x="350" y="86"/>
                    <a:pt x="389" y="108"/>
                  </a:cubicBezTo>
                  <a:cubicBezTo>
                    <a:pt x="396" y="22"/>
                    <a:pt x="396" y="22"/>
                    <a:pt x="396" y="22"/>
                  </a:cubicBezTo>
                  <a:cubicBezTo>
                    <a:pt x="358" y="7"/>
                    <a:pt x="314" y="0"/>
                    <a:pt x="280" y="0"/>
                  </a:cubicBezTo>
                  <a:cubicBezTo>
                    <a:pt x="107" y="0"/>
                    <a:pt x="0" y="99"/>
                    <a:pt x="0" y="274"/>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3" name="Freeform 11"/>
            <p:cNvSpPr>
              <a:spLocks noEditPoints="1"/>
            </p:cNvSpPr>
            <p:nvPr/>
          </p:nvSpPr>
          <p:spPr bwMode="auto">
            <a:xfrm>
              <a:off x="1652588" y="2967038"/>
              <a:ext cx="1477963" cy="1477963"/>
            </a:xfrm>
            <a:custGeom>
              <a:avLst/>
              <a:gdLst/>
              <a:ahLst/>
              <a:cxnLst>
                <a:cxn ang="0">
                  <a:pos x="102" y="188"/>
                </a:cxn>
                <a:cxn ang="0">
                  <a:pos x="197" y="76"/>
                </a:cxn>
                <a:cxn ang="0">
                  <a:pos x="292" y="188"/>
                </a:cxn>
                <a:cxn ang="0">
                  <a:pos x="197" y="318"/>
                </a:cxn>
                <a:cxn ang="0">
                  <a:pos x="102" y="188"/>
                </a:cxn>
                <a:cxn ang="0">
                  <a:pos x="0" y="199"/>
                </a:cxn>
                <a:cxn ang="0">
                  <a:pos x="197" y="394"/>
                </a:cxn>
                <a:cxn ang="0">
                  <a:pos x="394" y="199"/>
                </a:cxn>
                <a:cxn ang="0">
                  <a:pos x="197" y="0"/>
                </a:cxn>
                <a:cxn ang="0">
                  <a:pos x="0" y="199"/>
                </a:cxn>
              </a:cxnLst>
              <a:rect l="0" t="0" r="r" b="b"/>
              <a:pathLst>
                <a:path w="394" h="394">
                  <a:moveTo>
                    <a:pt x="102" y="188"/>
                  </a:moveTo>
                  <a:cubicBezTo>
                    <a:pt x="102" y="131"/>
                    <a:pt x="133" y="76"/>
                    <a:pt x="197" y="76"/>
                  </a:cubicBezTo>
                  <a:cubicBezTo>
                    <a:pt x="261" y="76"/>
                    <a:pt x="292" y="130"/>
                    <a:pt x="292" y="188"/>
                  </a:cubicBezTo>
                  <a:cubicBezTo>
                    <a:pt x="292" y="251"/>
                    <a:pt x="272" y="318"/>
                    <a:pt x="197" y="318"/>
                  </a:cubicBezTo>
                  <a:cubicBezTo>
                    <a:pt x="122" y="318"/>
                    <a:pt x="102" y="250"/>
                    <a:pt x="102" y="188"/>
                  </a:cubicBezTo>
                  <a:moveTo>
                    <a:pt x="0" y="199"/>
                  </a:moveTo>
                  <a:cubicBezTo>
                    <a:pt x="0" y="308"/>
                    <a:pt x="72" y="394"/>
                    <a:pt x="197" y="394"/>
                  </a:cubicBezTo>
                  <a:cubicBezTo>
                    <a:pt x="322" y="394"/>
                    <a:pt x="394" y="308"/>
                    <a:pt x="394" y="199"/>
                  </a:cubicBezTo>
                  <a:cubicBezTo>
                    <a:pt x="394" y="75"/>
                    <a:pt x="309" y="0"/>
                    <a:pt x="197" y="0"/>
                  </a:cubicBezTo>
                  <a:cubicBezTo>
                    <a:pt x="86" y="0"/>
                    <a:pt x="0" y="75"/>
                    <a:pt x="0" y="199"/>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4" name="Freeform 12"/>
            <p:cNvSpPr>
              <a:spLocks noEditPoints="1"/>
            </p:cNvSpPr>
            <p:nvPr/>
          </p:nvSpPr>
          <p:spPr bwMode="auto">
            <a:xfrm>
              <a:off x="4640263" y="2967038"/>
              <a:ext cx="1387475" cy="2022475"/>
            </a:xfrm>
            <a:custGeom>
              <a:avLst/>
              <a:gdLst/>
              <a:ahLst/>
              <a:cxnLst>
                <a:cxn ang="0">
                  <a:pos x="98" y="196"/>
                </a:cxn>
                <a:cxn ang="0">
                  <a:pos x="186" y="76"/>
                </a:cxn>
                <a:cxn ang="0">
                  <a:pos x="267" y="196"/>
                </a:cxn>
                <a:cxn ang="0">
                  <a:pos x="185" y="318"/>
                </a:cxn>
                <a:cxn ang="0">
                  <a:pos x="98" y="196"/>
                </a:cxn>
                <a:cxn ang="0">
                  <a:pos x="95" y="62"/>
                </a:cxn>
                <a:cxn ang="0">
                  <a:pos x="93" y="62"/>
                </a:cxn>
                <a:cxn ang="0">
                  <a:pos x="93" y="8"/>
                </a:cxn>
                <a:cxn ang="0">
                  <a:pos x="0" y="8"/>
                </a:cxn>
                <a:cxn ang="0">
                  <a:pos x="0" y="539"/>
                </a:cxn>
                <a:cxn ang="0">
                  <a:pos x="97" y="539"/>
                </a:cxn>
                <a:cxn ang="0">
                  <a:pos x="97" y="342"/>
                </a:cxn>
                <a:cxn ang="0">
                  <a:pos x="99" y="342"/>
                </a:cxn>
                <a:cxn ang="0">
                  <a:pos x="209" y="394"/>
                </a:cxn>
                <a:cxn ang="0">
                  <a:pos x="370" y="196"/>
                </a:cxn>
                <a:cxn ang="0">
                  <a:pos x="212" y="0"/>
                </a:cxn>
                <a:cxn ang="0">
                  <a:pos x="95" y="62"/>
                </a:cxn>
              </a:cxnLst>
              <a:rect l="0" t="0" r="r" b="b"/>
              <a:pathLst>
                <a:path w="370" h="539">
                  <a:moveTo>
                    <a:pt x="98" y="196"/>
                  </a:moveTo>
                  <a:cubicBezTo>
                    <a:pt x="98" y="143"/>
                    <a:pt x="123" y="76"/>
                    <a:pt x="186" y="76"/>
                  </a:cubicBezTo>
                  <a:cubicBezTo>
                    <a:pt x="250" y="76"/>
                    <a:pt x="267" y="145"/>
                    <a:pt x="267" y="196"/>
                  </a:cubicBezTo>
                  <a:cubicBezTo>
                    <a:pt x="267" y="248"/>
                    <a:pt x="249" y="318"/>
                    <a:pt x="185" y="318"/>
                  </a:cubicBezTo>
                  <a:cubicBezTo>
                    <a:pt x="119" y="318"/>
                    <a:pt x="98" y="249"/>
                    <a:pt x="98" y="196"/>
                  </a:cubicBezTo>
                  <a:moveTo>
                    <a:pt x="95" y="62"/>
                  </a:moveTo>
                  <a:cubicBezTo>
                    <a:pt x="93" y="62"/>
                    <a:pt x="93" y="62"/>
                    <a:pt x="93" y="62"/>
                  </a:cubicBezTo>
                  <a:cubicBezTo>
                    <a:pt x="93" y="8"/>
                    <a:pt x="93" y="8"/>
                    <a:pt x="93" y="8"/>
                  </a:cubicBezTo>
                  <a:cubicBezTo>
                    <a:pt x="0" y="8"/>
                    <a:pt x="0" y="8"/>
                    <a:pt x="0" y="8"/>
                  </a:cubicBezTo>
                  <a:cubicBezTo>
                    <a:pt x="0" y="539"/>
                    <a:pt x="0" y="539"/>
                    <a:pt x="0" y="539"/>
                  </a:cubicBezTo>
                  <a:cubicBezTo>
                    <a:pt x="97" y="539"/>
                    <a:pt x="97" y="539"/>
                    <a:pt x="97" y="539"/>
                  </a:cubicBezTo>
                  <a:cubicBezTo>
                    <a:pt x="97" y="342"/>
                    <a:pt x="97" y="342"/>
                    <a:pt x="97" y="342"/>
                  </a:cubicBezTo>
                  <a:cubicBezTo>
                    <a:pt x="99" y="342"/>
                    <a:pt x="99" y="342"/>
                    <a:pt x="99" y="342"/>
                  </a:cubicBezTo>
                  <a:cubicBezTo>
                    <a:pt x="133" y="384"/>
                    <a:pt x="168" y="394"/>
                    <a:pt x="209" y="394"/>
                  </a:cubicBezTo>
                  <a:cubicBezTo>
                    <a:pt x="328" y="394"/>
                    <a:pt x="370" y="299"/>
                    <a:pt x="370" y="196"/>
                  </a:cubicBezTo>
                  <a:cubicBezTo>
                    <a:pt x="370" y="92"/>
                    <a:pt x="328" y="0"/>
                    <a:pt x="212" y="0"/>
                  </a:cubicBezTo>
                  <a:cubicBezTo>
                    <a:pt x="154" y="0"/>
                    <a:pt x="116" y="25"/>
                    <a:pt x="95" y="62"/>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5" name="Freeform 13"/>
            <p:cNvSpPr>
              <a:spLocks noEditPoints="1"/>
            </p:cNvSpPr>
            <p:nvPr/>
          </p:nvSpPr>
          <p:spPr bwMode="auto">
            <a:xfrm>
              <a:off x="6305550" y="2967038"/>
              <a:ext cx="1481138" cy="1477963"/>
            </a:xfrm>
            <a:custGeom>
              <a:avLst/>
              <a:gdLst/>
              <a:ahLst/>
              <a:cxnLst>
                <a:cxn ang="0">
                  <a:pos x="102" y="188"/>
                </a:cxn>
                <a:cxn ang="0">
                  <a:pos x="197" y="76"/>
                </a:cxn>
                <a:cxn ang="0">
                  <a:pos x="292" y="188"/>
                </a:cxn>
                <a:cxn ang="0">
                  <a:pos x="197" y="318"/>
                </a:cxn>
                <a:cxn ang="0">
                  <a:pos x="102" y="188"/>
                </a:cxn>
                <a:cxn ang="0">
                  <a:pos x="0" y="199"/>
                </a:cxn>
                <a:cxn ang="0">
                  <a:pos x="197" y="394"/>
                </a:cxn>
                <a:cxn ang="0">
                  <a:pos x="395" y="199"/>
                </a:cxn>
                <a:cxn ang="0">
                  <a:pos x="197" y="0"/>
                </a:cxn>
                <a:cxn ang="0">
                  <a:pos x="0" y="199"/>
                </a:cxn>
              </a:cxnLst>
              <a:rect l="0" t="0" r="r" b="b"/>
              <a:pathLst>
                <a:path w="395" h="394">
                  <a:moveTo>
                    <a:pt x="102" y="188"/>
                  </a:moveTo>
                  <a:cubicBezTo>
                    <a:pt x="102" y="131"/>
                    <a:pt x="133" y="76"/>
                    <a:pt x="197" y="76"/>
                  </a:cubicBezTo>
                  <a:cubicBezTo>
                    <a:pt x="261" y="76"/>
                    <a:pt x="292" y="130"/>
                    <a:pt x="292" y="188"/>
                  </a:cubicBezTo>
                  <a:cubicBezTo>
                    <a:pt x="292" y="251"/>
                    <a:pt x="272" y="318"/>
                    <a:pt x="197" y="318"/>
                  </a:cubicBezTo>
                  <a:cubicBezTo>
                    <a:pt x="122" y="318"/>
                    <a:pt x="102" y="250"/>
                    <a:pt x="102" y="188"/>
                  </a:cubicBezTo>
                  <a:moveTo>
                    <a:pt x="0" y="199"/>
                  </a:moveTo>
                  <a:cubicBezTo>
                    <a:pt x="0" y="308"/>
                    <a:pt x="72" y="394"/>
                    <a:pt x="197" y="394"/>
                  </a:cubicBezTo>
                  <a:cubicBezTo>
                    <a:pt x="322" y="394"/>
                    <a:pt x="395" y="308"/>
                    <a:pt x="395" y="199"/>
                  </a:cubicBezTo>
                  <a:cubicBezTo>
                    <a:pt x="395" y="75"/>
                    <a:pt x="309" y="0"/>
                    <a:pt x="197" y="0"/>
                  </a:cubicBezTo>
                  <a:cubicBezTo>
                    <a:pt x="85" y="0"/>
                    <a:pt x="0" y="75"/>
                    <a:pt x="0" y="199"/>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6" name="Freeform 14"/>
            <p:cNvSpPr>
              <a:spLocks/>
            </p:cNvSpPr>
            <p:nvPr/>
          </p:nvSpPr>
          <p:spPr bwMode="auto">
            <a:xfrm>
              <a:off x="8128000" y="2967038"/>
              <a:ext cx="833438" cy="1444625"/>
            </a:xfrm>
            <a:custGeom>
              <a:avLst/>
              <a:gdLst/>
              <a:ahLst/>
              <a:cxnLst>
                <a:cxn ang="0">
                  <a:pos x="89" y="94"/>
                </a:cxn>
                <a:cxn ang="0">
                  <a:pos x="88" y="94"/>
                </a:cxn>
                <a:cxn ang="0">
                  <a:pos x="88" y="8"/>
                </a:cxn>
                <a:cxn ang="0">
                  <a:pos x="0" y="8"/>
                </a:cxn>
                <a:cxn ang="0">
                  <a:pos x="0" y="385"/>
                </a:cxn>
                <a:cxn ang="0">
                  <a:pos x="98" y="385"/>
                </a:cxn>
                <a:cxn ang="0">
                  <a:pos x="98" y="247"/>
                </a:cxn>
                <a:cxn ang="0">
                  <a:pos x="178" y="93"/>
                </a:cxn>
                <a:cxn ang="0">
                  <a:pos x="222" y="101"/>
                </a:cxn>
                <a:cxn ang="0">
                  <a:pos x="222" y="2"/>
                </a:cxn>
                <a:cxn ang="0">
                  <a:pos x="192" y="0"/>
                </a:cxn>
                <a:cxn ang="0">
                  <a:pos x="89" y="94"/>
                </a:cxn>
              </a:cxnLst>
              <a:rect l="0" t="0" r="r" b="b"/>
              <a:pathLst>
                <a:path w="222" h="385">
                  <a:moveTo>
                    <a:pt x="89" y="94"/>
                  </a:moveTo>
                  <a:cubicBezTo>
                    <a:pt x="88" y="94"/>
                    <a:pt x="88" y="94"/>
                    <a:pt x="88" y="94"/>
                  </a:cubicBezTo>
                  <a:cubicBezTo>
                    <a:pt x="88" y="8"/>
                    <a:pt x="88" y="8"/>
                    <a:pt x="88" y="8"/>
                  </a:cubicBezTo>
                  <a:cubicBezTo>
                    <a:pt x="0" y="8"/>
                    <a:pt x="0" y="8"/>
                    <a:pt x="0" y="8"/>
                  </a:cubicBezTo>
                  <a:cubicBezTo>
                    <a:pt x="0" y="385"/>
                    <a:pt x="0" y="385"/>
                    <a:pt x="0" y="385"/>
                  </a:cubicBezTo>
                  <a:cubicBezTo>
                    <a:pt x="98" y="385"/>
                    <a:pt x="98" y="385"/>
                    <a:pt x="98" y="385"/>
                  </a:cubicBezTo>
                  <a:cubicBezTo>
                    <a:pt x="98" y="247"/>
                    <a:pt x="98" y="247"/>
                    <a:pt x="98" y="247"/>
                  </a:cubicBezTo>
                  <a:cubicBezTo>
                    <a:pt x="98" y="193"/>
                    <a:pt x="98" y="93"/>
                    <a:pt x="178" y="93"/>
                  </a:cubicBezTo>
                  <a:cubicBezTo>
                    <a:pt x="196" y="93"/>
                    <a:pt x="214" y="96"/>
                    <a:pt x="222" y="101"/>
                  </a:cubicBezTo>
                  <a:cubicBezTo>
                    <a:pt x="222" y="2"/>
                    <a:pt x="222" y="2"/>
                    <a:pt x="222" y="2"/>
                  </a:cubicBezTo>
                  <a:cubicBezTo>
                    <a:pt x="212" y="0"/>
                    <a:pt x="202" y="0"/>
                    <a:pt x="192" y="0"/>
                  </a:cubicBezTo>
                  <a:cubicBezTo>
                    <a:pt x="134" y="0"/>
                    <a:pt x="93" y="59"/>
                    <a:pt x="89" y="94"/>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7" name="Freeform 15"/>
            <p:cNvSpPr>
              <a:spLocks/>
            </p:cNvSpPr>
            <p:nvPr/>
          </p:nvSpPr>
          <p:spPr bwMode="auto">
            <a:xfrm>
              <a:off x="3478213" y="2967038"/>
              <a:ext cx="833438" cy="1444625"/>
            </a:xfrm>
            <a:custGeom>
              <a:avLst/>
              <a:gdLst/>
              <a:ahLst/>
              <a:cxnLst>
                <a:cxn ang="0">
                  <a:pos x="88" y="94"/>
                </a:cxn>
                <a:cxn ang="0">
                  <a:pos x="87" y="94"/>
                </a:cxn>
                <a:cxn ang="0">
                  <a:pos x="87" y="8"/>
                </a:cxn>
                <a:cxn ang="0">
                  <a:pos x="0" y="8"/>
                </a:cxn>
                <a:cxn ang="0">
                  <a:pos x="0" y="385"/>
                </a:cxn>
                <a:cxn ang="0">
                  <a:pos x="98" y="385"/>
                </a:cxn>
                <a:cxn ang="0">
                  <a:pos x="98" y="247"/>
                </a:cxn>
                <a:cxn ang="0">
                  <a:pos x="178" y="93"/>
                </a:cxn>
                <a:cxn ang="0">
                  <a:pos x="222" y="101"/>
                </a:cxn>
                <a:cxn ang="0">
                  <a:pos x="222" y="2"/>
                </a:cxn>
                <a:cxn ang="0">
                  <a:pos x="191" y="0"/>
                </a:cxn>
                <a:cxn ang="0">
                  <a:pos x="88" y="94"/>
                </a:cxn>
              </a:cxnLst>
              <a:rect l="0" t="0" r="r" b="b"/>
              <a:pathLst>
                <a:path w="222" h="385">
                  <a:moveTo>
                    <a:pt x="88" y="94"/>
                  </a:moveTo>
                  <a:cubicBezTo>
                    <a:pt x="87" y="94"/>
                    <a:pt x="87" y="94"/>
                    <a:pt x="87" y="94"/>
                  </a:cubicBezTo>
                  <a:cubicBezTo>
                    <a:pt x="87" y="8"/>
                    <a:pt x="87" y="8"/>
                    <a:pt x="87" y="8"/>
                  </a:cubicBezTo>
                  <a:cubicBezTo>
                    <a:pt x="0" y="8"/>
                    <a:pt x="0" y="8"/>
                    <a:pt x="0" y="8"/>
                  </a:cubicBezTo>
                  <a:cubicBezTo>
                    <a:pt x="0" y="385"/>
                    <a:pt x="0" y="385"/>
                    <a:pt x="0" y="385"/>
                  </a:cubicBezTo>
                  <a:cubicBezTo>
                    <a:pt x="98" y="385"/>
                    <a:pt x="98" y="385"/>
                    <a:pt x="98" y="385"/>
                  </a:cubicBezTo>
                  <a:cubicBezTo>
                    <a:pt x="98" y="247"/>
                    <a:pt x="98" y="247"/>
                    <a:pt x="98" y="247"/>
                  </a:cubicBezTo>
                  <a:cubicBezTo>
                    <a:pt x="98" y="193"/>
                    <a:pt x="98" y="93"/>
                    <a:pt x="178" y="93"/>
                  </a:cubicBezTo>
                  <a:cubicBezTo>
                    <a:pt x="195" y="93"/>
                    <a:pt x="213" y="96"/>
                    <a:pt x="222" y="101"/>
                  </a:cubicBezTo>
                  <a:cubicBezTo>
                    <a:pt x="222" y="2"/>
                    <a:pt x="222" y="2"/>
                    <a:pt x="222" y="2"/>
                  </a:cubicBezTo>
                  <a:cubicBezTo>
                    <a:pt x="211" y="0"/>
                    <a:pt x="201" y="0"/>
                    <a:pt x="191" y="0"/>
                  </a:cubicBezTo>
                  <a:cubicBezTo>
                    <a:pt x="133" y="0"/>
                    <a:pt x="93" y="59"/>
                    <a:pt x="88" y="94"/>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 name="Freeform 16"/>
            <p:cNvSpPr>
              <a:spLocks noEditPoints="1"/>
            </p:cNvSpPr>
            <p:nvPr/>
          </p:nvSpPr>
          <p:spPr bwMode="auto">
            <a:xfrm>
              <a:off x="9144000" y="2967038"/>
              <a:ext cx="1276350" cy="1477963"/>
            </a:xfrm>
            <a:custGeom>
              <a:avLst/>
              <a:gdLst/>
              <a:ahLst/>
              <a:cxnLst>
                <a:cxn ang="0">
                  <a:pos x="93" y="276"/>
                </a:cxn>
                <a:cxn ang="0">
                  <a:pos x="203" y="211"/>
                </a:cxn>
                <a:cxn ang="0">
                  <a:pos x="245" y="211"/>
                </a:cxn>
                <a:cxn ang="0">
                  <a:pos x="224" y="289"/>
                </a:cxn>
                <a:cxn ang="0">
                  <a:pos x="156" y="322"/>
                </a:cxn>
                <a:cxn ang="0">
                  <a:pos x="93" y="276"/>
                </a:cxn>
                <a:cxn ang="0">
                  <a:pos x="41" y="28"/>
                </a:cxn>
                <a:cxn ang="0">
                  <a:pos x="44" y="112"/>
                </a:cxn>
                <a:cxn ang="0">
                  <a:pos x="160" y="71"/>
                </a:cxn>
                <a:cxn ang="0">
                  <a:pos x="245" y="153"/>
                </a:cxn>
                <a:cxn ang="0">
                  <a:pos x="191" y="153"/>
                </a:cxn>
                <a:cxn ang="0">
                  <a:pos x="64" y="175"/>
                </a:cxn>
                <a:cxn ang="0">
                  <a:pos x="0" y="282"/>
                </a:cxn>
                <a:cxn ang="0">
                  <a:pos x="132" y="394"/>
                </a:cxn>
                <a:cxn ang="0">
                  <a:pos x="248" y="329"/>
                </a:cxn>
                <a:cxn ang="0">
                  <a:pos x="250" y="329"/>
                </a:cxn>
                <a:cxn ang="0">
                  <a:pos x="254" y="385"/>
                </a:cxn>
                <a:cxn ang="0">
                  <a:pos x="340" y="385"/>
                </a:cxn>
                <a:cxn ang="0">
                  <a:pos x="336" y="301"/>
                </a:cxn>
                <a:cxn ang="0">
                  <a:pos x="335" y="207"/>
                </a:cxn>
                <a:cxn ang="0">
                  <a:pos x="335" y="158"/>
                </a:cxn>
                <a:cxn ang="0">
                  <a:pos x="172" y="0"/>
                </a:cxn>
                <a:cxn ang="0">
                  <a:pos x="41" y="28"/>
                </a:cxn>
              </a:cxnLst>
              <a:rect l="0" t="0" r="r" b="b"/>
              <a:pathLst>
                <a:path w="340" h="394">
                  <a:moveTo>
                    <a:pt x="93" y="276"/>
                  </a:moveTo>
                  <a:cubicBezTo>
                    <a:pt x="93" y="218"/>
                    <a:pt x="159" y="211"/>
                    <a:pt x="203" y="211"/>
                  </a:cubicBezTo>
                  <a:cubicBezTo>
                    <a:pt x="245" y="211"/>
                    <a:pt x="245" y="211"/>
                    <a:pt x="245" y="211"/>
                  </a:cubicBezTo>
                  <a:cubicBezTo>
                    <a:pt x="245" y="240"/>
                    <a:pt x="241" y="267"/>
                    <a:pt x="224" y="289"/>
                  </a:cubicBezTo>
                  <a:cubicBezTo>
                    <a:pt x="209" y="309"/>
                    <a:pt x="186" y="322"/>
                    <a:pt x="156" y="322"/>
                  </a:cubicBezTo>
                  <a:cubicBezTo>
                    <a:pt x="121" y="322"/>
                    <a:pt x="93" y="308"/>
                    <a:pt x="93" y="276"/>
                  </a:cubicBezTo>
                  <a:moveTo>
                    <a:pt x="41" y="28"/>
                  </a:moveTo>
                  <a:cubicBezTo>
                    <a:pt x="44" y="112"/>
                    <a:pt x="44" y="112"/>
                    <a:pt x="44" y="112"/>
                  </a:cubicBezTo>
                  <a:cubicBezTo>
                    <a:pt x="77" y="87"/>
                    <a:pt x="118" y="71"/>
                    <a:pt x="160" y="71"/>
                  </a:cubicBezTo>
                  <a:cubicBezTo>
                    <a:pt x="218" y="71"/>
                    <a:pt x="245" y="92"/>
                    <a:pt x="245" y="153"/>
                  </a:cubicBezTo>
                  <a:cubicBezTo>
                    <a:pt x="191" y="153"/>
                    <a:pt x="191" y="153"/>
                    <a:pt x="191" y="153"/>
                  </a:cubicBezTo>
                  <a:cubicBezTo>
                    <a:pt x="150" y="153"/>
                    <a:pt x="102" y="156"/>
                    <a:pt x="64" y="175"/>
                  </a:cubicBezTo>
                  <a:cubicBezTo>
                    <a:pt x="27" y="193"/>
                    <a:pt x="0" y="226"/>
                    <a:pt x="0" y="282"/>
                  </a:cubicBezTo>
                  <a:cubicBezTo>
                    <a:pt x="0" y="354"/>
                    <a:pt x="65" y="394"/>
                    <a:pt x="132" y="394"/>
                  </a:cubicBezTo>
                  <a:cubicBezTo>
                    <a:pt x="177" y="394"/>
                    <a:pt x="226" y="371"/>
                    <a:pt x="248" y="329"/>
                  </a:cubicBezTo>
                  <a:cubicBezTo>
                    <a:pt x="250" y="329"/>
                    <a:pt x="250" y="329"/>
                    <a:pt x="250" y="329"/>
                  </a:cubicBezTo>
                  <a:cubicBezTo>
                    <a:pt x="250" y="341"/>
                    <a:pt x="250" y="366"/>
                    <a:pt x="254" y="385"/>
                  </a:cubicBezTo>
                  <a:cubicBezTo>
                    <a:pt x="340" y="385"/>
                    <a:pt x="340" y="385"/>
                    <a:pt x="340" y="385"/>
                  </a:cubicBezTo>
                  <a:cubicBezTo>
                    <a:pt x="338" y="356"/>
                    <a:pt x="337" y="330"/>
                    <a:pt x="336" y="301"/>
                  </a:cubicBezTo>
                  <a:cubicBezTo>
                    <a:pt x="335" y="274"/>
                    <a:pt x="335" y="245"/>
                    <a:pt x="335" y="207"/>
                  </a:cubicBezTo>
                  <a:cubicBezTo>
                    <a:pt x="335" y="158"/>
                    <a:pt x="335" y="158"/>
                    <a:pt x="335" y="158"/>
                  </a:cubicBezTo>
                  <a:cubicBezTo>
                    <a:pt x="335" y="47"/>
                    <a:pt x="287" y="0"/>
                    <a:pt x="172" y="0"/>
                  </a:cubicBezTo>
                  <a:cubicBezTo>
                    <a:pt x="130" y="0"/>
                    <a:pt x="79" y="10"/>
                    <a:pt x="41" y="28"/>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3" name="Freeform 17"/>
            <p:cNvSpPr>
              <a:spLocks/>
            </p:cNvSpPr>
            <p:nvPr/>
          </p:nvSpPr>
          <p:spPr bwMode="auto">
            <a:xfrm>
              <a:off x="10685463" y="2595563"/>
              <a:ext cx="987425" cy="1849438"/>
            </a:xfrm>
            <a:custGeom>
              <a:avLst/>
              <a:gdLst/>
              <a:ahLst/>
              <a:cxnLst>
                <a:cxn ang="0">
                  <a:pos x="72" y="32"/>
                </a:cxn>
                <a:cxn ang="0">
                  <a:pos x="72" y="107"/>
                </a:cxn>
                <a:cxn ang="0">
                  <a:pos x="0" y="107"/>
                </a:cxn>
                <a:cxn ang="0">
                  <a:pos x="0" y="179"/>
                </a:cxn>
                <a:cxn ang="0">
                  <a:pos x="72" y="179"/>
                </a:cxn>
                <a:cxn ang="0">
                  <a:pos x="72" y="371"/>
                </a:cxn>
                <a:cxn ang="0">
                  <a:pos x="191" y="493"/>
                </a:cxn>
                <a:cxn ang="0">
                  <a:pos x="263" y="484"/>
                </a:cxn>
                <a:cxn ang="0">
                  <a:pos x="261" y="407"/>
                </a:cxn>
                <a:cxn ang="0">
                  <a:pos x="216" y="417"/>
                </a:cxn>
                <a:cxn ang="0">
                  <a:pos x="170" y="355"/>
                </a:cxn>
                <a:cxn ang="0">
                  <a:pos x="170" y="179"/>
                </a:cxn>
                <a:cxn ang="0">
                  <a:pos x="257" y="179"/>
                </a:cxn>
                <a:cxn ang="0">
                  <a:pos x="257" y="107"/>
                </a:cxn>
                <a:cxn ang="0">
                  <a:pos x="170" y="107"/>
                </a:cxn>
                <a:cxn ang="0">
                  <a:pos x="170" y="0"/>
                </a:cxn>
                <a:cxn ang="0">
                  <a:pos x="72" y="32"/>
                </a:cxn>
              </a:cxnLst>
              <a:rect l="0" t="0" r="r" b="b"/>
              <a:pathLst>
                <a:path w="263" h="493">
                  <a:moveTo>
                    <a:pt x="72" y="32"/>
                  </a:moveTo>
                  <a:cubicBezTo>
                    <a:pt x="72" y="107"/>
                    <a:pt x="72" y="107"/>
                    <a:pt x="72" y="107"/>
                  </a:cubicBezTo>
                  <a:cubicBezTo>
                    <a:pt x="0" y="107"/>
                    <a:pt x="0" y="107"/>
                    <a:pt x="0" y="107"/>
                  </a:cubicBezTo>
                  <a:cubicBezTo>
                    <a:pt x="0" y="179"/>
                    <a:pt x="0" y="179"/>
                    <a:pt x="0" y="179"/>
                  </a:cubicBezTo>
                  <a:cubicBezTo>
                    <a:pt x="72" y="179"/>
                    <a:pt x="72" y="179"/>
                    <a:pt x="72" y="179"/>
                  </a:cubicBezTo>
                  <a:cubicBezTo>
                    <a:pt x="72" y="371"/>
                    <a:pt x="72" y="371"/>
                    <a:pt x="72" y="371"/>
                  </a:cubicBezTo>
                  <a:cubicBezTo>
                    <a:pt x="72" y="446"/>
                    <a:pt x="114" y="493"/>
                    <a:pt x="191" y="493"/>
                  </a:cubicBezTo>
                  <a:cubicBezTo>
                    <a:pt x="221" y="493"/>
                    <a:pt x="243" y="490"/>
                    <a:pt x="263" y="484"/>
                  </a:cubicBezTo>
                  <a:cubicBezTo>
                    <a:pt x="261" y="407"/>
                    <a:pt x="261" y="407"/>
                    <a:pt x="261" y="407"/>
                  </a:cubicBezTo>
                  <a:cubicBezTo>
                    <a:pt x="251" y="413"/>
                    <a:pt x="234" y="417"/>
                    <a:pt x="216" y="417"/>
                  </a:cubicBezTo>
                  <a:cubicBezTo>
                    <a:pt x="179" y="417"/>
                    <a:pt x="170" y="387"/>
                    <a:pt x="170" y="355"/>
                  </a:cubicBezTo>
                  <a:cubicBezTo>
                    <a:pt x="170" y="179"/>
                    <a:pt x="170" y="179"/>
                    <a:pt x="170" y="179"/>
                  </a:cubicBezTo>
                  <a:cubicBezTo>
                    <a:pt x="257" y="179"/>
                    <a:pt x="257" y="179"/>
                    <a:pt x="257" y="179"/>
                  </a:cubicBezTo>
                  <a:cubicBezTo>
                    <a:pt x="257" y="107"/>
                    <a:pt x="257" y="107"/>
                    <a:pt x="257" y="107"/>
                  </a:cubicBezTo>
                  <a:cubicBezTo>
                    <a:pt x="170" y="107"/>
                    <a:pt x="170" y="107"/>
                    <a:pt x="170" y="107"/>
                  </a:cubicBezTo>
                  <a:cubicBezTo>
                    <a:pt x="170" y="0"/>
                    <a:pt x="170" y="0"/>
                    <a:pt x="170" y="0"/>
                  </a:cubicBezTo>
                  <a:lnTo>
                    <a:pt x="72"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0" name="Freeform 18"/>
            <p:cNvSpPr>
              <a:spLocks noEditPoints="1"/>
            </p:cNvSpPr>
            <p:nvPr/>
          </p:nvSpPr>
          <p:spPr bwMode="auto">
            <a:xfrm>
              <a:off x="12091988" y="2389187"/>
              <a:ext cx="368300" cy="2022475"/>
            </a:xfrm>
            <a:custGeom>
              <a:avLst/>
              <a:gdLst/>
              <a:ahLst/>
              <a:cxnLst>
                <a:cxn ang="0">
                  <a:pos x="0" y="1274"/>
                </a:cxn>
                <a:cxn ang="0">
                  <a:pos x="232" y="1274"/>
                </a:cxn>
                <a:cxn ang="0">
                  <a:pos x="232" y="383"/>
                </a:cxn>
                <a:cxn ang="0">
                  <a:pos x="0" y="383"/>
                </a:cxn>
                <a:cxn ang="0">
                  <a:pos x="0" y="1274"/>
                </a:cxn>
                <a:cxn ang="0">
                  <a:pos x="0" y="220"/>
                </a:cxn>
                <a:cxn ang="0">
                  <a:pos x="232" y="220"/>
                </a:cxn>
                <a:cxn ang="0">
                  <a:pos x="232" y="0"/>
                </a:cxn>
                <a:cxn ang="0">
                  <a:pos x="0" y="0"/>
                </a:cxn>
                <a:cxn ang="0">
                  <a:pos x="0" y="220"/>
                </a:cxn>
              </a:cxnLst>
              <a:rect l="0" t="0" r="r" b="b"/>
              <a:pathLst>
                <a:path w="232" h="1274">
                  <a:moveTo>
                    <a:pt x="0" y="1274"/>
                  </a:moveTo>
                  <a:lnTo>
                    <a:pt x="232" y="1274"/>
                  </a:lnTo>
                  <a:lnTo>
                    <a:pt x="232" y="383"/>
                  </a:lnTo>
                  <a:lnTo>
                    <a:pt x="0" y="383"/>
                  </a:lnTo>
                  <a:lnTo>
                    <a:pt x="0" y="1274"/>
                  </a:lnTo>
                  <a:close/>
                  <a:moveTo>
                    <a:pt x="0" y="220"/>
                  </a:moveTo>
                  <a:lnTo>
                    <a:pt x="232" y="220"/>
                  </a:lnTo>
                  <a:lnTo>
                    <a:pt x="232" y="0"/>
                  </a:lnTo>
                  <a:lnTo>
                    <a:pt x="0" y="0"/>
                  </a:lnTo>
                  <a:lnTo>
                    <a:pt x="0" y="22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 name="Freeform 19"/>
            <p:cNvSpPr>
              <a:spLocks noEditPoints="1"/>
            </p:cNvSpPr>
            <p:nvPr/>
          </p:nvSpPr>
          <p:spPr bwMode="auto">
            <a:xfrm>
              <a:off x="12812713" y="2967038"/>
              <a:ext cx="1481138" cy="1477963"/>
            </a:xfrm>
            <a:custGeom>
              <a:avLst/>
              <a:gdLst/>
              <a:ahLst/>
              <a:cxnLst>
                <a:cxn ang="0">
                  <a:pos x="103" y="188"/>
                </a:cxn>
                <a:cxn ang="0">
                  <a:pos x="197" y="76"/>
                </a:cxn>
                <a:cxn ang="0">
                  <a:pos x="292" y="188"/>
                </a:cxn>
                <a:cxn ang="0">
                  <a:pos x="197" y="318"/>
                </a:cxn>
                <a:cxn ang="0">
                  <a:pos x="103" y="188"/>
                </a:cxn>
                <a:cxn ang="0">
                  <a:pos x="0" y="199"/>
                </a:cxn>
                <a:cxn ang="0">
                  <a:pos x="197" y="394"/>
                </a:cxn>
                <a:cxn ang="0">
                  <a:pos x="395" y="199"/>
                </a:cxn>
                <a:cxn ang="0">
                  <a:pos x="197" y="0"/>
                </a:cxn>
                <a:cxn ang="0">
                  <a:pos x="0" y="199"/>
                </a:cxn>
              </a:cxnLst>
              <a:rect l="0" t="0" r="r" b="b"/>
              <a:pathLst>
                <a:path w="395" h="394">
                  <a:moveTo>
                    <a:pt x="103" y="188"/>
                  </a:moveTo>
                  <a:cubicBezTo>
                    <a:pt x="103" y="131"/>
                    <a:pt x="134" y="76"/>
                    <a:pt x="197" y="76"/>
                  </a:cubicBezTo>
                  <a:cubicBezTo>
                    <a:pt x="261" y="76"/>
                    <a:pt x="292" y="130"/>
                    <a:pt x="292" y="188"/>
                  </a:cubicBezTo>
                  <a:cubicBezTo>
                    <a:pt x="292" y="251"/>
                    <a:pt x="272" y="318"/>
                    <a:pt x="197" y="318"/>
                  </a:cubicBezTo>
                  <a:cubicBezTo>
                    <a:pt x="122" y="318"/>
                    <a:pt x="103" y="250"/>
                    <a:pt x="103" y="188"/>
                  </a:cubicBezTo>
                  <a:moveTo>
                    <a:pt x="0" y="199"/>
                  </a:moveTo>
                  <a:cubicBezTo>
                    <a:pt x="0" y="308"/>
                    <a:pt x="73" y="394"/>
                    <a:pt x="197" y="394"/>
                  </a:cubicBezTo>
                  <a:cubicBezTo>
                    <a:pt x="322" y="394"/>
                    <a:pt x="395" y="308"/>
                    <a:pt x="395" y="199"/>
                  </a:cubicBezTo>
                  <a:cubicBezTo>
                    <a:pt x="395" y="75"/>
                    <a:pt x="309" y="0"/>
                    <a:pt x="197" y="0"/>
                  </a:cubicBezTo>
                  <a:cubicBezTo>
                    <a:pt x="86" y="0"/>
                    <a:pt x="0" y="75"/>
                    <a:pt x="0" y="199"/>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 name="Freeform 20"/>
            <p:cNvSpPr>
              <a:spLocks/>
            </p:cNvSpPr>
            <p:nvPr/>
          </p:nvSpPr>
          <p:spPr bwMode="auto">
            <a:xfrm>
              <a:off x="14638338" y="2967038"/>
              <a:ext cx="1301750" cy="1444625"/>
            </a:xfrm>
            <a:custGeom>
              <a:avLst/>
              <a:gdLst/>
              <a:ahLst/>
              <a:cxnLst>
                <a:cxn ang="0">
                  <a:pos x="95" y="59"/>
                </a:cxn>
                <a:cxn ang="0">
                  <a:pos x="94" y="59"/>
                </a:cxn>
                <a:cxn ang="0">
                  <a:pos x="94" y="8"/>
                </a:cxn>
                <a:cxn ang="0">
                  <a:pos x="0" y="8"/>
                </a:cxn>
                <a:cxn ang="0">
                  <a:pos x="0" y="385"/>
                </a:cxn>
                <a:cxn ang="0">
                  <a:pos x="99" y="385"/>
                </a:cxn>
                <a:cxn ang="0">
                  <a:pos x="99" y="201"/>
                </a:cxn>
                <a:cxn ang="0">
                  <a:pos x="185" y="76"/>
                </a:cxn>
                <a:cxn ang="0">
                  <a:pos x="249" y="184"/>
                </a:cxn>
                <a:cxn ang="0">
                  <a:pos x="249" y="385"/>
                </a:cxn>
                <a:cxn ang="0">
                  <a:pos x="347" y="385"/>
                </a:cxn>
                <a:cxn ang="0">
                  <a:pos x="347" y="148"/>
                </a:cxn>
                <a:cxn ang="0">
                  <a:pos x="219" y="0"/>
                </a:cxn>
                <a:cxn ang="0">
                  <a:pos x="95" y="59"/>
                </a:cxn>
              </a:cxnLst>
              <a:rect l="0" t="0" r="r" b="b"/>
              <a:pathLst>
                <a:path w="347" h="385">
                  <a:moveTo>
                    <a:pt x="95" y="59"/>
                  </a:moveTo>
                  <a:cubicBezTo>
                    <a:pt x="94" y="59"/>
                    <a:pt x="94" y="59"/>
                    <a:pt x="94" y="59"/>
                  </a:cubicBezTo>
                  <a:cubicBezTo>
                    <a:pt x="94" y="8"/>
                    <a:pt x="94" y="8"/>
                    <a:pt x="94" y="8"/>
                  </a:cubicBezTo>
                  <a:cubicBezTo>
                    <a:pt x="0" y="8"/>
                    <a:pt x="0" y="8"/>
                    <a:pt x="0" y="8"/>
                  </a:cubicBezTo>
                  <a:cubicBezTo>
                    <a:pt x="0" y="385"/>
                    <a:pt x="0" y="385"/>
                    <a:pt x="0" y="385"/>
                  </a:cubicBezTo>
                  <a:cubicBezTo>
                    <a:pt x="99" y="385"/>
                    <a:pt x="99" y="385"/>
                    <a:pt x="99" y="385"/>
                  </a:cubicBezTo>
                  <a:cubicBezTo>
                    <a:pt x="99" y="201"/>
                    <a:pt x="99" y="201"/>
                    <a:pt x="99" y="201"/>
                  </a:cubicBezTo>
                  <a:cubicBezTo>
                    <a:pt x="99" y="153"/>
                    <a:pt x="114" y="76"/>
                    <a:pt x="185" y="76"/>
                  </a:cubicBezTo>
                  <a:cubicBezTo>
                    <a:pt x="248" y="76"/>
                    <a:pt x="249" y="138"/>
                    <a:pt x="249" y="184"/>
                  </a:cubicBezTo>
                  <a:cubicBezTo>
                    <a:pt x="249" y="385"/>
                    <a:pt x="249" y="385"/>
                    <a:pt x="249" y="385"/>
                  </a:cubicBezTo>
                  <a:cubicBezTo>
                    <a:pt x="347" y="385"/>
                    <a:pt x="347" y="385"/>
                    <a:pt x="347" y="385"/>
                  </a:cubicBezTo>
                  <a:cubicBezTo>
                    <a:pt x="347" y="148"/>
                    <a:pt x="347" y="148"/>
                    <a:pt x="347" y="148"/>
                  </a:cubicBezTo>
                  <a:cubicBezTo>
                    <a:pt x="347" y="63"/>
                    <a:pt x="308" y="0"/>
                    <a:pt x="219" y="0"/>
                  </a:cubicBezTo>
                  <a:cubicBezTo>
                    <a:pt x="167" y="0"/>
                    <a:pt x="126" y="17"/>
                    <a:pt x="95" y="59"/>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grpSp>
        <p:nvGrpSpPr>
          <p:cNvPr id="2" name="グループ化 1"/>
          <p:cNvGrpSpPr/>
          <p:nvPr/>
        </p:nvGrpSpPr>
        <p:grpSpPr>
          <a:xfrm>
            <a:off x="0" y="0"/>
            <a:ext cx="9144000" cy="6858000"/>
            <a:chOff x="0" y="0"/>
            <a:chExt cx="9901238" cy="7380288"/>
          </a:xfrm>
        </p:grpSpPr>
        <p:grpSp>
          <p:nvGrpSpPr>
            <p:cNvPr id="28" name="グループ化 27"/>
            <p:cNvGrpSpPr/>
            <p:nvPr userDrawn="1"/>
          </p:nvGrpSpPr>
          <p:grpSpPr>
            <a:xfrm>
              <a:off x="126002" y="3561798"/>
              <a:ext cx="9649236" cy="262503"/>
              <a:chOff x="126002" y="3679497"/>
              <a:chExt cx="9649236" cy="262503"/>
            </a:xfrm>
          </p:grpSpPr>
          <p:grpSp>
            <p:nvGrpSpPr>
              <p:cNvPr id="29" name="グループ化 28"/>
              <p:cNvGrpSpPr>
                <a:grpSpLocks noChangeAspect="1"/>
              </p:cNvGrpSpPr>
              <p:nvPr userDrawn="1"/>
            </p:nvGrpSpPr>
            <p:grpSpPr>
              <a:xfrm>
                <a:off x="7709554" y="3690000"/>
                <a:ext cx="668492" cy="252000"/>
                <a:chOff x="6846899" y="5123347"/>
                <a:chExt cx="862679" cy="325202"/>
              </a:xfrm>
            </p:grpSpPr>
            <p:sp>
              <p:nvSpPr>
                <p:cNvPr id="35" name="Freeform 31"/>
                <p:cNvSpPr>
                  <a:spLocks/>
                </p:cNvSpPr>
                <p:nvPr userDrawn="1"/>
              </p:nvSpPr>
              <p:spPr bwMode="auto">
                <a:xfrm>
                  <a:off x="6846899" y="5123347"/>
                  <a:ext cx="179676" cy="325202"/>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6" name="Freeform 32"/>
                <p:cNvSpPr>
                  <a:spLocks/>
                </p:cNvSpPr>
                <p:nvPr userDrawn="1"/>
              </p:nvSpPr>
              <p:spPr bwMode="auto">
                <a:xfrm>
                  <a:off x="7075862" y="5123347"/>
                  <a:ext cx="404756" cy="325202"/>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7" name="Freeform 33"/>
                <p:cNvSpPr>
                  <a:spLocks/>
                </p:cNvSpPr>
                <p:nvPr userDrawn="1"/>
              </p:nvSpPr>
              <p:spPr bwMode="auto">
                <a:xfrm>
                  <a:off x="7529514" y="5123347"/>
                  <a:ext cx="180064" cy="325202"/>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grpSp>
          <p:sp>
            <p:nvSpPr>
              <p:cNvPr id="30" name="正方形/長方形 29"/>
              <p:cNvSpPr/>
              <p:nvPr userDrawn="1"/>
            </p:nvSpPr>
            <p:spPr>
              <a:xfrm rot="16200000">
                <a:off x="3722699" y="93303"/>
                <a:ext cx="252000" cy="7445394"/>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rot="16200000">
                <a:off x="9019722" y="3175981"/>
                <a:ext cx="252000" cy="1259032"/>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a:off x="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39" name="正方形/長方形 38"/>
            <p:cNvSpPr/>
            <p:nvPr userDrawn="1"/>
          </p:nvSpPr>
          <p:spPr>
            <a:xfrm>
              <a:off x="9649238"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sp>
        <p:nvSpPr>
          <p:cNvPr id="31" name="タイトル 1"/>
          <p:cNvSpPr>
            <a:spLocks noGrp="1"/>
          </p:cNvSpPr>
          <p:nvPr>
            <p:ph type="ctrTitle"/>
          </p:nvPr>
        </p:nvSpPr>
        <p:spPr>
          <a:xfrm>
            <a:off x="515446" y="2745966"/>
            <a:ext cx="8113109" cy="450443"/>
          </a:xfrm>
          <a:noFill/>
          <a:ln w="9525">
            <a:noFill/>
            <a:miter lim="800000"/>
            <a:headEnd/>
            <a:tailEnd/>
          </a:ln>
          <a:effectLst/>
        </p:spPr>
        <p:txBody>
          <a:bodyPr vert="horz" wrap="square" lIns="0" tIns="0" rIns="0" bIns="0" numCol="1" anchor="b" anchorCtr="0" compatLnSpc="1">
            <a:prstTxWarp prst="textNoShape">
              <a:avLst/>
            </a:prstTxWarp>
            <a:spAutoFit/>
          </a:bodyPr>
          <a:lstStyle>
            <a:lvl1pPr algn="l" rtl="0" fontAlgn="ctr" hangingPunct="0">
              <a:lnSpc>
                <a:spcPct val="105000"/>
              </a:lnSpc>
              <a:spcBef>
                <a:spcPct val="0"/>
              </a:spcBef>
              <a:spcAft>
                <a:spcPct val="0"/>
              </a:spcAft>
              <a:defRPr kumimoji="1" lang="ja-JP" altLang="en-US" sz="2800" b="1">
                <a:solidFill>
                  <a:schemeClr val="tx1"/>
                </a:solidFill>
                <a:latin typeface="Arial" pitchFamily="34" charset="0"/>
                <a:ea typeface="ＭＳ Ｐゴシック" pitchFamily="50" charset="-128"/>
                <a:cs typeface="Arial" pitchFamily="34" charset="0"/>
              </a:defRPr>
            </a:lvl1pPr>
          </a:lstStyle>
          <a:p>
            <a:r>
              <a:rPr kumimoji="1" lang="ja-JP" altLang="en-US"/>
              <a:t>マスター タイトルの書式設定</a:t>
            </a:r>
            <a:endParaRPr kumimoji="1" lang="ja-JP" altLang="en-US" dirty="0"/>
          </a:p>
        </p:txBody>
      </p:sp>
      <p:sp>
        <p:nvSpPr>
          <p:cNvPr id="18" name="フッター プレースホルダ 4"/>
          <p:cNvSpPr>
            <a:spLocks noGrp="1"/>
          </p:cNvSpPr>
          <p:nvPr>
            <p:ph type="ftr" sz="quarter" idx="3"/>
          </p:nvPr>
        </p:nvSpPr>
        <p:spPr>
          <a:xfrm>
            <a:off x="515446"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2023 IHI Corporation All Rights Reserved.</a:t>
            </a:r>
            <a:endParaRPr kumimoji="1" lang="ja-JP" altLang="en-US"/>
          </a:p>
        </p:txBody>
      </p:sp>
      <p:grpSp>
        <p:nvGrpSpPr>
          <p:cNvPr id="17" name="グループ化 16"/>
          <p:cNvGrpSpPr/>
          <p:nvPr/>
        </p:nvGrpSpPr>
        <p:grpSpPr>
          <a:xfrm>
            <a:off x="534504" y="5730567"/>
            <a:ext cx="1731451" cy="206085"/>
            <a:chOff x="-6042025" y="2389187"/>
            <a:chExt cx="21982113" cy="2600326"/>
          </a:xfrm>
        </p:grpSpPr>
        <p:sp>
          <p:nvSpPr>
            <p:cNvPr id="19" name="Rectangle 7"/>
            <p:cNvSpPr>
              <a:spLocks noChangeArrowheads="1"/>
            </p:cNvSpPr>
            <p:nvPr/>
          </p:nvSpPr>
          <p:spPr bwMode="auto">
            <a:xfrm>
              <a:off x="-6042025" y="2495550"/>
              <a:ext cx="404813" cy="19161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 name="Freeform 8"/>
            <p:cNvSpPr>
              <a:spLocks/>
            </p:cNvSpPr>
            <p:nvPr/>
          </p:nvSpPr>
          <p:spPr bwMode="auto">
            <a:xfrm>
              <a:off x="-4602162" y="2495550"/>
              <a:ext cx="1627188" cy="1916113"/>
            </a:xfrm>
            <a:custGeom>
              <a:avLst/>
              <a:gdLst/>
              <a:ahLst/>
              <a:cxnLst>
                <a:cxn ang="0">
                  <a:pos x="770" y="0"/>
                </a:cxn>
                <a:cxn ang="0">
                  <a:pos x="770" y="489"/>
                </a:cxn>
                <a:cxn ang="0">
                  <a:pos x="257" y="489"/>
                </a:cxn>
                <a:cxn ang="0">
                  <a:pos x="257" y="0"/>
                </a:cxn>
                <a:cxn ang="0">
                  <a:pos x="0" y="0"/>
                </a:cxn>
                <a:cxn ang="0">
                  <a:pos x="0" y="1207"/>
                </a:cxn>
                <a:cxn ang="0">
                  <a:pos x="257" y="1207"/>
                </a:cxn>
                <a:cxn ang="0">
                  <a:pos x="257" y="678"/>
                </a:cxn>
                <a:cxn ang="0">
                  <a:pos x="770" y="678"/>
                </a:cxn>
                <a:cxn ang="0">
                  <a:pos x="770" y="1207"/>
                </a:cxn>
                <a:cxn ang="0">
                  <a:pos x="1025" y="1207"/>
                </a:cxn>
                <a:cxn ang="0">
                  <a:pos x="1025" y="0"/>
                </a:cxn>
                <a:cxn ang="0">
                  <a:pos x="770" y="0"/>
                </a:cxn>
              </a:cxnLst>
              <a:rect l="0" t="0" r="r" b="b"/>
              <a:pathLst>
                <a:path w="1025" h="1207">
                  <a:moveTo>
                    <a:pt x="770" y="0"/>
                  </a:moveTo>
                  <a:lnTo>
                    <a:pt x="770" y="489"/>
                  </a:lnTo>
                  <a:lnTo>
                    <a:pt x="257" y="489"/>
                  </a:lnTo>
                  <a:lnTo>
                    <a:pt x="257" y="0"/>
                  </a:lnTo>
                  <a:lnTo>
                    <a:pt x="0" y="0"/>
                  </a:lnTo>
                  <a:lnTo>
                    <a:pt x="0" y="1207"/>
                  </a:lnTo>
                  <a:lnTo>
                    <a:pt x="257" y="1207"/>
                  </a:lnTo>
                  <a:lnTo>
                    <a:pt x="257" y="678"/>
                  </a:lnTo>
                  <a:lnTo>
                    <a:pt x="770" y="678"/>
                  </a:lnTo>
                  <a:lnTo>
                    <a:pt x="770" y="1207"/>
                  </a:lnTo>
                  <a:lnTo>
                    <a:pt x="1025" y="1207"/>
                  </a:lnTo>
                  <a:lnTo>
                    <a:pt x="1025" y="0"/>
                  </a:lnTo>
                  <a:lnTo>
                    <a:pt x="77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 name="Rectangle 9"/>
            <p:cNvSpPr>
              <a:spLocks noChangeArrowheads="1"/>
            </p:cNvSpPr>
            <p:nvPr/>
          </p:nvSpPr>
          <p:spPr bwMode="auto">
            <a:xfrm>
              <a:off x="-1939925" y="2495550"/>
              <a:ext cx="407988" cy="191611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2" name="Freeform 10"/>
            <p:cNvSpPr>
              <a:spLocks/>
            </p:cNvSpPr>
            <p:nvPr/>
          </p:nvSpPr>
          <p:spPr bwMode="auto">
            <a:xfrm>
              <a:off x="-106362" y="2460625"/>
              <a:ext cx="1484313" cy="1984375"/>
            </a:xfrm>
            <a:custGeom>
              <a:avLst/>
              <a:gdLst/>
              <a:ahLst/>
              <a:cxnLst>
                <a:cxn ang="0">
                  <a:pos x="0" y="274"/>
                </a:cxn>
                <a:cxn ang="0">
                  <a:pos x="280" y="529"/>
                </a:cxn>
                <a:cxn ang="0">
                  <a:pos x="396" y="513"/>
                </a:cxn>
                <a:cxn ang="0">
                  <a:pos x="392" y="427"/>
                </a:cxn>
                <a:cxn ang="0">
                  <a:pos x="280" y="449"/>
                </a:cxn>
                <a:cxn ang="0">
                  <a:pos x="107" y="266"/>
                </a:cxn>
                <a:cxn ang="0">
                  <a:pos x="278" y="81"/>
                </a:cxn>
                <a:cxn ang="0">
                  <a:pos x="389" y="108"/>
                </a:cxn>
                <a:cxn ang="0">
                  <a:pos x="396" y="22"/>
                </a:cxn>
                <a:cxn ang="0">
                  <a:pos x="280" y="0"/>
                </a:cxn>
                <a:cxn ang="0">
                  <a:pos x="0" y="274"/>
                </a:cxn>
              </a:cxnLst>
              <a:rect l="0" t="0" r="r" b="b"/>
              <a:pathLst>
                <a:path w="396" h="529">
                  <a:moveTo>
                    <a:pt x="0" y="274"/>
                  </a:moveTo>
                  <a:cubicBezTo>
                    <a:pt x="0" y="446"/>
                    <a:pt x="115" y="529"/>
                    <a:pt x="280" y="529"/>
                  </a:cubicBezTo>
                  <a:cubicBezTo>
                    <a:pt x="319" y="529"/>
                    <a:pt x="359" y="522"/>
                    <a:pt x="396" y="513"/>
                  </a:cubicBezTo>
                  <a:cubicBezTo>
                    <a:pt x="392" y="427"/>
                    <a:pt x="392" y="427"/>
                    <a:pt x="392" y="427"/>
                  </a:cubicBezTo>
                  <a:cubicBezTo>
                    <a:pt x="368" y="440"/>
                    <a:pt x="321" y="449"/>
                    <a:pt x="280" y="449"/>
                  </a:cubicBezTo>
                  <a:cubicBezTo>
                    <a:pt x="171" y="449"/>
                    <a:pt x="107" y="370"/>
                    <a:pt x="107" y="266"/>
                  </a:cubicBezTo>
                  <a:cubicBezTo>
                    <a:pt x="107" y="162"/>
                    <a:pt x="173" y="81"/>
                    <a:pt x="278" y="81"/>
                  </a:cubicBezTo>
                  <a:cubicBezTo>
                    <a:pt x="314" y="81"/>
                    <a:pt x="350" y="86"/>
                    <a:pt x="389" y="108"/>
                  </a:cubicBezTo>
                  <a:cubicBezTo>
                    <a:pt x="396" y="22"/>
                    <a:pt x="396" y="22"/>
                    <a:pt x="396" y="22"/>
                  </a:cubicBezTo>
                  <a:cubicBezTo>
                    <a:pt x="358" y="7"/>
                    <a:pt x="314" y="0"/>
                    <a:pt x="280" y="0"/>
                  </a:cubicBezTo>
                  <a:cubicBezTo>
                    <a:pt x="107" y="0"/>
                    <a:pt x="0" y="99"/>
                    <a:pt x="0" y="274"/>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3" name="Freeform 11"/>
            <p:cNvSpPr>
              <a:spLocks noEditPoints="1"/>
            </p:cNvSpPr>
            <p:nvPr/>
          </p:nvSpPr>
          <p:spPr bwMode="auto">
            <a:xfrm>
              <a:off x="1652588" y="2967038"/>
              <a:ext cx="1477963" cy="1477963"/>
            </a:xfrm>
            <a:custGeom>
              <a:avLst/>
              <a:gdLst/>
              <a:ahLst/>
              <a:cxnLst>
                <a:cxn ang="0">
                  <a:pos x="102" y="188"/>
                </a:cxn>
                <a:cxn ang="0">
                  <a:pos x="197" y="76"/>
                </a:cxn>
                <a:cxn ang="0">
                  <a:pos x="292" y="188"/>
                </a:cxn>
                <a:cxn ang="0">
                  <a:pos x="197" y="318"/>
                </a:cxn>
                <a:cxn ang="0">
                  <a:pos x="102" y="188"/>
                </a:cxn>
                <a:cxn ang="0">
                  <a:pos x="0" y="199"/>
                </a:cxn>
                <a:cxn ang="0">
                  <a:pos x="197" y="394"/>
                </a:cxn>
                <a:cxn ang="0">
                  <a:pos x="394" y="199"/>
                </a:cxn>
                <a:cxn ang="0">
                  <a:pos x="197" y="0"/>
                </a:cxn>
                <a:cxn ang="0">
                  <a:pos x="0" y="199"/>
                </a:cxn>
              </a:cxnLst>
              <a:rect l="0" t="0" r="r" b="b"/>
              <a:pathLst>
                <a:path w="394" h="394">
                  <a:moveTo>
                    <a:pt x="102" y="188"/>
                  </a:moveTo>
                  <a:cubicBezTo>
                    <a:pt x="102" y="131"/>
                    <a:pt x="133" y="76"/>
                    <a:pt x="197" y="76"/>
                  </a:cubicBezTo>
                  <a:cubicBezTo>
                    <a:pt x="261" y="76"/>
                    <a:pt x="292" y="130"/>
                    <a:pt x="292" y="188"/>
                  </a:cubicBezTo>
                  <a:cubicBezTo>
                    <a:pt x="292" y="251"/>
                    <a:pt x="272" y="318"/>
                    <a:pt x="197" y="318"/>
                  </a:cubicBezTo>
                  <a:cubicBezTo>
                    <a:pt x="122" y="318"/>
                    <a:pt x="102" y="250"/>
                    <a:pt x="102" y="188"/>
                  </a:cubicBezTo>
                  <a:moveTo>
                    <a:pt x="0" y="199"/>
                  </a:moveTo>
                  <a:cubicBezTo>
                    <a:pt x="0" y="308"/>
                    <a:pt x="72" y="394"/>
                    <a:pt x="197" y="394"/>
                  </a:cubicBezTo>
                  <a:cubicBezTo>
                    <a:pt x="322" y="394"/>
                    <a:pt x="394" y="308"/>
                    <a:pt x="394" y="199"/>
                  </a:cubicBezTo>
                  <a:cubicBezTo>
                    <a:pt x="394" y="75"/>
                    <a:pt x="309" y="0"/>
                    <a:pt x="197" y="0"/>
                  </a:cubicBezTo>
                  <a:cubicBezTo>
                    <a:pt x="86" y="0"/>
                    <a:pt x="0" y="75"/>
                    <a:pt x="0" y="199"/>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4" name="Freeform 12"/>
            <p:cNvSpPr>
              <a:spLocks noEditPoints="1"/>
            </p:cNvSpPr>
            <p:nvPr/>
          </p:nvSpPr>
          <p:spPr bwMode="auto">
            <a:xfrm>
              <a:off x="4640263" y="2967038"/>
              <a:ext cx="1387475" cy="2022475"/>
            </a:xfrm>
            <a:custGeom>
              <a:avLst/>
              <a:gdLst/>
              <a:ahLst/>
              <a:cxnLst>
                <a:cxn ang="0">
                  <a:pos x="98" y="196"/>
                </a:cxn>
                <a:cxn ang="0">
                  <a:pos x="186" y="76"/>
                </a:cxn>
                <a:cxn ang="0">
                  <a:pos x="267" y="196"/>
                </a:cxn>
                <a:cxn ang="0">
                  <a:pos x="185" y="318"/>
                </a:cxn>
                <a:cxn ang="0">
                  <a:pos x="98" y="196"/>
                </a:cxn>
                <a:cxn ang="0">
                  <a:pos x="95" y="62"/>
                </a:cxn>
                <a:cxn ang="0">
                  <a:pos x="93" y="62"/>
                </a:cxn>
                <a:cxn ang="0">
                  <a:pos x="93" y="8"/>
                </a:cxn>
                <a:cxn ang="0">
                  <a:pos x="0" y="8"/>
                </a:cxn>
                <a:cxn ang="0">
                  <a:pos x="0" y="539"/>
                </a:cxn>
                <a:cxn ang="0">
                  <a:pos x="97" y="539"/>
                </a:cxn>
                <a:cxn ang="0">
                  <a:pos x="97" y="342"/>
                </a:cxn>
                <a:cxn ang="0">
                  <a:pos x="99" y="342"/>
                </a:cxn>
                <a:cxn ang="0">
                  <a:pos x="209" y="394"/>
                </a:cxn>
                <a:cxn ang="0">
                  <a:pos x="370" y="196"/>
                </a:cxn>
                <a:cxn ang="0">
                  <a:pos x="212" y="0"/>
                </a:cxn>
                <a:cxn ang="0">
                  <a:pos x="95" y="62"/>
                </a:cxn>
              </a:cxnLst>
              <a:rect l="0" t="0" r="r" b="b"/>
              <a:pathLst>
                <a:path w="370" h="539">
                  <a:moveTo>
                    <a:pt x="98" y="196"/>
                  </a:moveTo>
                  <a:cubicBezTo>
                    <a:pt x="98" y="143"/>
                    <a:pt x="123" y="76"/>
                    <a:pt x="186" y="76"/>
                  </a:cubicBezTo>
                  <a:cubicBezTo>
                    <a:pt x="250" y="76"/>
                    <a:pt x="267" y="145"/>
                    <a:pt x="267" y="196"/>
                  </a:cubicBezTo>
                  <a:cubicBezTo>
                    <a:pt x="267" y="248"/>
                    <a:pt x="249" y="318"/>
                    <a:pt x="185" y="318"/>
                  </a:cubicBezTo>
                  <a:cubicBezTo>
                    <a:pt x="119" y="318"/>
                    <a:pt x="98" y="249"/>
                    <a:pt x="98" y="196"/>
                  </a:cubicBezTo>
                  <a:moveTo>
                    <a:pt x="95" y="62"/>
                  </a:moveTo>
                  <a:cubicBezTo>
                    <a:pt x="93" y="62"/>
                    <a:pt x="93" y="62"/>
                    <a:pt x="93" y="62"/>
                  </a:cubicBezTo>
                  <a:cubicBezTo>
                    <a:pt x="93" y="8"/>
                    <a:pt x="93" y="8"/>
                    <a:pt x="93" y="8"/>
                  </a:cubicBezTo>
                  <a:cubicBezTo>
                    <a:pt x="0" y="8"/>
                    <a:pt x="0" y="8"/>
                    <a:pt x="0" y="8"/>
                  </a:cubicBezTo>
                  <a:cubicBezTo>
                    <a:pt x="0" y="539"/>
                    <a:pt x="0" y="539"/>
                    <a:pt x="0" y="539"/>
                  </a:cubicBezTo>
                  <a:cubicBezTo>
                    <a:pt x="97" y="539"/>
                    <a:pt x="97" y="539"/>
                    <a:pt x="97" y="539"/>
                  </a:cubicBezTo>
                  <a:cubicBezTo>
                    <a:pt x="97" y="342"/>
                    <a:pt x="97" y="342"/>
                    <a:pt x="97" y="342"/>
                  </a:cubicBezTo>
                  <a:cubicBezTo>
                    <a:pt x="99" y="342"/>
                    <a:pt x="99" y="342"/>
                    <a:pt x="99" y="342"/>
                  </a:cubicBezTo>
                  <a:cubicBezTo>
                    <a:pt x="133" y="384"/>
                    <a:pt x="168" y="394"/>
                    <a:pt x="209" y="394"/>
                  </a:cubicBezTo>
                  <a:cubicBezTo>
                    <a:pt x="328" y="394"/>
                    <a:pt x="370" y="299"/>
                    <a:pt x="370" y="196"/>
                  </a:cubicBezTo>
                  <a:cubicBezTo>
                    <a:pt x="370" y="92"/>
                    <a:pt x="328" y="0"/>
                    <a:pt x="212" y="0"/>
                  </a:cubicBezTo>
                  <a:cubicBezTo>
                    <a:pt x="154" y="0"/>
                    <a:pt x="116" y="25"/>
                    <a:pt x="95" y="62"/>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5" name="Freeform 13"/>
            <p:cNvSpPr>
              <a:spLocks noEditPoints="1"/>
            </p:cNvSpPr>
            <p:nvPr/>
          </p:nvSpPr>
          <p:spPr bwMode="auto">
            <a:xfrm>
              <a:off x="6305550" y="2967038"/>
              <a:ext cx="1481138" cy="1477963"/>
            </a:xfrm>
            <a:custGeom>
              <a:avLst/>
              <a:gdLst/>
              <a:ahLst/>
              <a:cxnLst>
                <a:cxn ang="0">
                  <a:pos x="102" y="188"/>
                </a:cxn>
                <a:cxn ang="0">
                  <a:pos x="197" y="76"/>
                </a:cxn>
                <a:cxn ang="0">
                  <a:pos x="292" y="188"/>
                </a:cxn>
                <a:cxn ang="0">
                  <a:pos x="197" y="318"/>
                </a:cxn>
                <a:cxn ang="0">
                  <a:pos x="102" y="188"/>
                </a:cxn>
                <a:cxn ang="0">
                  <a:pos x="0" y="199"/>
                </a:cxn>
                <a:cxn ang="0">
                  <a:pos x="197" y="394"/>
                </a:cxn>
                <a:cxn ang="0">
                  <a:pos x="395" y="199"/>
                </a:cxn>
                <a:cxn ang="0">
                  <a:pos x="197" y="0"/>
                </a:cxn>
                <a:cxn ang="0">
                  <a:pos x="0" y="199"/>
                </a:cxn>
              </a:cxnLst>
              <a:rect l="0" t="0" r="r" b="b"/>
              <a:pathLst>
                <a:path w="395" h="394">
                  <a:moveTo>
                    <a:pt x="102" y="188"/>
                  </a:moveTo>
                  <a:cubicBezTo>
                    <a:pt x="102" y="131"/>
                    <a:pt x="133" y="76"/>
                    <a:pt x="197" y="76"/>
                  </a:cubicBezTo>
                  <a:cubicBezTo>
                    <a:pt x="261" y="76"/>
                    <a:pt x="292" y="130"/>
                    <a:pt x="292" y="188"/>
                  </a:cubicBezTo>
                  <a:cubicBezTo>
                    <a:pt x="292" y="251"/>
                    <a:pt x="272" y="318"/>
                    <a:pt x="197" y="318"/>
                  </a:cubicBezTo>
                  <a:cubicBezTo>
                    <a:pt x="122" y="318"/>
                    <a:pt x="102" y="250"/>
                    <a:pt x="102" y="188"/>
                  </a:cubicBezTo>
                  <a:moveTo>
                    <a:pt x="0" y="199"/>
                  </a:moveTo>
                  <a:cubicBezTo>
                    <a:pt x="0" y="308"/>
                    <a:pt x="72" y="394"/>
                    <a:pt x="197" y="394"/>
                  </a:cubicBezTo>
                  <a:cubicBezTo>
                    <a:pt x="322" y="394"/>
                    <a:pt x="395" y="308"/>
                    <a:pt x="395" y="199"/>
                  </a:cubicBezTo>
                  <a:cubicBezTo>
                    <a:pt x="395" y="75"/>
                    <a:pt x="309" y="0"/>
                    <a:pt x="197" y="0"/>
                  </a:cubicBezTo>
                  <a:cubicBezTo>
                    <a:pt x="85" y="0"/>
                    <a:pt x="0" y="75"/>
                    <a:pt x="0" y="199"/>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6" name="Freeform 14"/>
            <p:cNvSpPr>
              <a:spLocks/>
            </p:cNvSpPr>
            <p:nvPr/>
          </p:nvSpPr>
          <p:spPr bwMode="auto">
            <a:xfrm>
              <a:off x="8128000" y="2967038"/>
              <a:ext cx="833438" cy="1444625"/>
            </a:xfrm>
            <a:custGeom>
              <a:avLst/>
              <a:gdLst/>
              <a:ahLst/>
              <a:cxnLst>
                <a:cxn ang="0">
                  <a:pos x="89" y="94"/>
                </a:cxn>
                <a:cxn ang="0">
                  <a:pos x="88" y="94"/>
                </a:cxn>
                <a:cxn ang="0">
                  <a:pos x="88" y="8"/>
                </a:cxn>
                <a:cxn ang="0">
                  <a:pos x="0" y="8"/>
                </a:cxn>
                <a:cxn ang="0">
                  <a:pos x="0" y="385"/>
                </a:cxn>
                <a:cxn ang="0">
                  <a:pos x="98" y="385"/>
                </a:cxn>
                <a:cxn ang="0">
                  <a:pos x="98" y="247"/>
                </a:cxn>
                <a:cxn ang="0">
                  <a:pos x="178" y="93"/>
                </a:cxn>
                <a:cxn ang="0">
                  <a:pos x="222" y="101"/>
                </a:cxn>
                <a:cxn ang="0">
                  <a:pos x="222" y="2"/>
                </a:cxn>
                <a:cxn ang="0">
                  <a:pos x="192" y="0"/>
                </a:cxn>
                <a:cxn ang="0">
                  <a:pos x="89" y="94"/>
                </a:cxn>
              </a:cxnLst>
              <a:rect l="0" t="0" r="r" b="b"/>
              <a:pathLst>
                <a:path w="222" h="385">
                  <a:moveTo>
                    <a:pt x="89" y="94"/>
                  </a:moveTo>
                  <a:cubicBezTo>
                    <a:pt x="88" y="94"/>
                    <a:pt x="88" y="94"/>
                    <a:pt x="88" y="94"/>
                  </a:cubicBezTo>
                  <a:cubicBezTo>
                    <a:pt x="88" y="8"/>
                    <a:pt x="88" y="8"/>
                    <a:pt x="88" y="8"/>
                  </a:cubicBezTo>
                  <a:cubicBezTo>
                    <a:pt x="0" y="8"/>
                    <a:pt x="0" y="8"/>
                    <a:pt x="0" y="8"/>
                  </a:cubicBezTo>
                  <a:cubicBezTo>
                    <a:pt x="0" y="385"/>
                    <a:pt x="0" y="385"/>
                    <a:pt x="0" y="385"/>
                  </a:cubicBezTo>
                  <a:cubicBezTo>
                    <a:pt x="98" y="385"/>
                    <a:pt x="98" y="385"/>
                    <a:pt x="98" y="385"/>
                  </a:cubicBezTo>
                  <a:cubicBezTo>
                    <a:pt x="98" y="247"/>
                    <a:pt x="98" y="247"/>
                    <a:pt x="98" y="247"/>
                  </a:cubicBezTo>
                  <a:cubicBezTo>
                    <a:pt x="98" y="193"/>
                    <a:pt x="98" y="93"/>
                    <a:pt x="178" y="93"/>
                  </a:cubicBezTo>
                  <a:cubicBezTo>
                    <a:pt x="196" y="93"/>
                    <a:pt x="214" y="96"/>
                    <a:pt x="222" y="101"/>
                  </a:cubicBezTo>
                  <a:cubicBezTo>
                    <a:pt x="222" y="2"/>
                    <a:pt x="222" y="2"/>
                    <a:pt x="222" y="2"/>
                  </a:cubicBezTo>
                  <a:cubicBezTo>
                    <a:pt x="212" y="0"/>
                    <a:pt x="202" y="0"/>
                    <a:pt x="192" y="0"/>
                  </a:cubicBezTo>
                  <a:cubicBezTo>
                    <a:pt x="134" y="0"/>
                    <a:pt x="93" y="59"/>
                    <a:pt x="89" y="94"/>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7" name="Freeform 15"/>
            <p:cNvSpPr>
              <a:spLocks/>
            </p:cNvSpPr>
            <p:nvPr/>
          </p:nvSpPr>
          <p:spPr bwMode="auto">
            <a:xfrm>
              <a:off x="3478213" y="2967038"/>
              <a:ext cx="833438" cy="1444625"/>
            </a:xfrm>
            <a:custGeom>
              <a:avLst/>
              <a:gdLst/>
              <a:ahLst/>
              <a:cxnLst>
                <a:cxn ang="0">
                  <a:pos x="88" y="94"/>
                </a:cxn>
                <a:cxn ang="0">
                  <a:pos x="87" y="94"/>
                </a:cxn>
                <a:cxn ang="0">
                  <a:pos x="87" y="8"/>
                </a:cxn>
                <a:cxn ang="0">
                  <a:pos x="0" y="8"/>
                </a:cxn>
                <a:cxn ang="0">
                  <a:pos x="0" y="385"/>
                </a:cxn>
                <a:cxn ang="0">
                  <a:pos x="98" y="385"/>
                </a:cxn>
                <a:cxn ang="0">
                  <a:pos x="98" y="247"/>
                </a:cxn>
                <a:cxn ang="0">
                  <a:pos x="178" y="93"/>
                </a:cxn>
                <a:cxn ang="0">
                  <a:pos x="222" y="101"/>
                </a:cxn>
                <a:cxn ang="0">
                  <a:pos x="222" y="2"/>
                </a:cxn>
                <a:cxn ang="0">
                  <a:pos x="191" y="0"/>
                </a:cxn>
                <a:cxn ang="0">
                  <a:pos x="88" y="94"/>
                </a:cxn>
              </a:cxnLst>
              <a:rect l="0" t="0" r="r" b="b"/>
              <a:pathLst>
                <a:path w="222" h="385">
                  <a:moveTo>
                    <a:pt x="88" y="94"/>
                  </a:moveTo>
                  <a:cubicBezTo>
                    <a:pt x="87" y="94"/>
                    <a:pt x="87" y="94"/>
                    <a:pt x="87" y="94"/>
                  </a:cubicBezTo>
                  <a:cubicBezTo>
                    <a:pt x="87" y="8"/>
                    <a:pt x="87" y="8"/>
                    <a:pt x="87" y="8"/>
                  </a:cubicBezTo>
                  <a:cubicBezTo>
                    <a:pt x="0" y="8"/>
                    <a:pt x="0" y="8"/>
                    <a:pt x="0" y="8"/>
                  </a:cubicBezTo>
                  <a:cubicBezTo>
                    <a:pt x="0" y="385"/>
                    <a:pt x="0" y="385"/>
                    <a:pt x="0" y="385"/>
                  </a:cubicBezTo>
                  <a:cubicBezTo>
                    <a:pt x="98" y="385"/>
                    <a:pt x="98" y="385"/>
                    <a:pt x="98" y="385"/>
                  </a:cubicBezTo>
                  <a:cubicBezTo>
                    <a:pt x="98" y="247"/>
                    <a:pt x="98" y="247"/>
                    <a:pt x="98" y="247"/>
                  </a:cubicBezTo>
                  <a:cubicBezTo>
                    <a:pt x="98" y="193"/>
                    <a:pt x="98" y="93"/>
                    <a:pt x="178" y="93"/>
                  </a:cubicBezTo>
                  <a:cubicBezTo>
                    <a:pt x="195" y="93"/>
                    <a:pt x="213" y="96"/>
                    <a:pt x="222" y="101"/>
                  </a:cubicBezTo>
                  <a:cubicBezTo>
                    <a:pt x="222" y="2"/>
                    <a:pt x="222" y="2"/>
                    <a:pt x="222" y="2"/>
                  </a:cubicBezTo>
                  <a:cubicBezTo>
                    <a:pt x="211" y="0"/>
                    <a:pt x="201" y="0"/>
                    <a:pt x="191" y="0"/>
                  </a:cubicBezTo>
                  <a:cubicBezTo>
                    <a:pt x="133" y="0"/>
                    <a:pt x="93" y="59"/>
                    <a:pt x="88" y="94"/>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 name="Freeform 16"/>
            <p:cNvSpPr>
              <a:spLocks noEditPoints="1"/>
            </p:cNvSpPr>
            <p:nvPr/>
          </p:nvSpPr>
          <p:spPr bwMode="auto">
            <a:xfrm>
              <a:off x="9144000" y="2967038"/>
              <a:ext cx="1276350" cy="1477963"/>
            </a:xfrm>
            <a:custGeom>
              <a:avLst/>
              <a:gdLst/>
              <a:ahLst/>
              <a:cxnLst>
                <a:cxn ang="0">
                  <a:pos x="93" y="276"/>
                </a:cxn>
                <a:cxn ang="0">
                  <a:pos x="203" y="211"/>
                </a:cxn>
                <a:cxn ang="0">
                  <a:pos x="245" y="211"/>
                </a:cxn>
                <a:cxn ang="0">
                  <a:pos x="224" y="289"/>
                </a:cxn>
                <a:cxn ang="0">
                  <a:pos x="156" y="322"/>
                </a:cxn>
                <a:cxn ang="0">
                  <a:pos x="93" y="276"/>
                </a:cxn>
                <a:cxn ang="0">
                  <a:pos x="41" y="28"/>
                </a:cxn>
                <a:cxn ang="0">
                  <a:pos x="44" y="112"/>
                </a:cxn>
                <a:cxn ang="0">
                  <a:pos x="160" y="71"/>
                </a:cxn>
                <a:cxn ang="0">
                  <a:pos x="245" y="153"/>
                </a:cxn>
                <a:cxn ang="0">
                  <a:pos x="191" y="153"/>
                </a:cxn>
                <a:cxn ang="0">
                  <a:pos x="64" y="175"/>
                </a:cxn>
                <a:cxn ang="0">
                  <a:pos x="0" y="282"/>
                </a:cxn>
                <a:cxn ang="0">
                  <a:pos x="132" y="394"/>
                </a:cxn>
                <a:cxn ang="0">
                  <a:pos x="248" y="329"/>
                </a:cxn>
                <a:cxn ang="0">
                  <a:pos x="250" y="329"/>
                </a:cxn>
                <a:cxn ang="0">
                  <a:pos x="254" y="385"/>
                </a:cxn>
                <a:cxn ang="0">
                  <a:pos x="340" y="385"/>
                </a:cxn>
                <a:cxn ang="0">
                  <a:pos x="336" y="301"/>
                </a:cxn>
                <a:cxn ang="0">
                  <a:pos x="335" y="207"/>
                </a:cxn>
                <a:cxn ang="0">
                  <a:pos x="335" y="158"/>
                </a:cxn>
                <a:cxn ang="0">
                  <a:pos x="172" y="0"/>
                </a:cxn>
                <a:cxn ang="0">
                  <a:pos x="41" y="28"/>
                </a:cxn>
              </a:cxnLst>
              <a:rect l="0" t="0" r="r" b="b"/>
              <a:pathLst>
                <a:path w="340" h="394">
                  <a:moveTo>
                    <a:pt x="93" y="276"/>
                  </a:moveTo>
                  <a:cubicBezTo>
                    <a:pt x="93" y="218"/>
                    <a:pt x="159" y="211"/>
                    <a:pt x="203" y="211"/>
                  </a:cubicBezTo>
                  <a:cubicBezTo>
                    <a:pt x="245" y="211"/>
                    <a:pt x="245" y="211"/>
                    <a:pt x="245" y="211"/>
                  </a:cubicBezTo>
                  <a:cubicBezTo>
                    <a:pt x="245" y="240"/>
                    <a:pt x="241" y="267"/>
                    <a:pt x="224" y="289"/>
                  </a:cubicBezTo>
                  <a:cubicBezTo>
                    <a:pt x="209" y="309"/>
                    <a:pt x="186" y="322"/>
                    <a:pt x="156" y="322"/>
                  </a:cubicBezTo>
                  <a:cubicBezTo>
                    <a:pt x="121" y="322"/>
                    <a:pt x="93" y="308"/>
                    <a:pt x="93" y="276"/>
                  </a:cubicBezTo>
                  <a:moveTo>
                    <a:pt x="41" y="28"/>
                  </a:moveTo>
                  <a:cubicBezTo>
                    <a:pt x="44" y="112"/>
                    <a:pt x="44" y="112"/>
                    <a:pt x="44" y="112"/>
                  </a:cubicBezTo>
                  <a:cubicBezTo>
                    <a:pt x="77" y="87"/>
                    <a:pt x="118" y="71"/>
                    <a:pt x="160" y="71"/>
                  </a:cubicBezTo>
                  <a:cubicBezTo>
                    <a:pt x="218" y="71"/>
                    <a:pt x="245" y="92"/>
                    <a:pt x="245" y="153"/>
                  </a:cubicBezTo>
                  <a:cubicBezTo>
                    <a:pt x="191" y="153"/>
                    <a:pt x="191" y="153"/>
                    <a:pt x="191" y="153"/>
                  </a:cubicBezTo>
                  <a:cubicBezTo>
                    <a:pt x="150" y="153"/>
                    <a:pt x="102" y="156"/>
                    <a:pt x="64" y="175"/>
                  </a:cubicBezTo>
                  <a:cubicBezTo>
                    <a:pt x="27" y="193"/>
                    <a:pt x="0" y="226"/>
                    <a:pt x="0" y="282"/>
                  </a:cubicBezTo>
                  <a:cubicBezTo>
                    <a:pt x="0" y="354"/>
                    <a:pt x="65" y="394"/>
                    <a:pt x="132" y="394"/>
                  </a:cubicBezTo>
                  <a:cubicBezTo>
                    <a:pt x="177" y="394"/>
                    <a:pt x="226" y="371"/>
                    <a:pt x="248" y="329"/>
                  </a:cubicBezTo>
                  <a:cubicBezTo>
                    <a:pt x="250" y="329"/>
                    <a:pt x="250" y="329"/>
                    <a:pt x="250" y="329"/>
                  </a:cubicBezTo>
                  <a:cubicBezTo>
                    <a:pt x="250" y="341"/>
                    <a:pt x="250" y="366"/>
                    <a:pt x="254" y="385"/>
                  </a:cubicBezTo>
                  <a:cubicBezTo>
                    <a:pt x="340" y="385"/>
                    <a:pt x="340" y="385"/>
                    <a:pt x="340" y="385"/>
                  </a:cubicBezTo>
                  <a:cubicBezTo>
                    <a:pt x="338" y="356"/>
                    <a:pt x="337" y="330"/>
                    <a:pt x="336" y="301"/>
                  </a:cubicBezTo>
                  <a:cubicBezTo>
                    <a:pt x="335" y="274"/>
                    <a:pt x="335" y="245"/>
                    <a:pt x="335" y="207"/>
                  </a:cubicBezTo>
                  <a:cubicBezTo>
                    <a:pt x="335" y="158"/>
                    <a:pt x="335" y="158"/>
                    <a:pt x="335" y="158"/>
                  </a:cubicBezTo>
                  <a:cubicBezTo>
                    <a:pt x="335" y="47"/>
                    <a:pt x="287" y="0"/>
                    <a:pt x="172" y="0"/>
                  </a:cubicBezTo>
                  <a:cubicBezTo>
                    <a:pt x="130" y="0"/>
                    <a:pt x="79" y="10"/>
                    <a:pt x="41" y="28"/>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3" name="Freeform 17"/>
            <p:cNvSpPr>
              <a:spLocks/>
            </p:cNvSpPr>
            <p:nvPr/>
          </p:nvSpPr>
          <p:spPr bwMode="auto">
            <a:xfrm>
              <a:off x="10685463" y="2595563"/>
              <a:ext cx="987425" cy="1849438"/>
            </a:xfrm>
            <a:custGeom>
              <a:avLst/>
              <a:gdLst/>
              <a:ahLst/>
              <a:cxnLst>
                <a:cxn ang="0">
                  <a:pos x="72" y="32"/>
                </a:cxn>
                <a:cxn ang="0">
                  <a:pos x="72" y="107"/>
                </a:cxn>
                <a:cxn ang="0">
                  <a:pos x="0" y="107"/>
                </a:cxn>
                <a:cxn ang="0">
                  <a:pos x="0" y="179"/>
                </a:cxn>
                <a:cxn ang="0">
                  <a:pos x="72" y="179"/>
                </a:cxn>
                <a:cxn ang="0">
                  <a:pos x="72" y="371"/>
                </a:cxn>
                <a:cxn ang="0">
                  <a:pos x="191" y="493"/>
                </a:cxn>
                <a:cxn ang="0">
                  <a:pos x="263" y="484"/>
                </a:cxn>
                <a:cxn ang="0">
                  <a:pos x="261" y="407"/>
                </a:cxn>
                <a:cxn ang="0">
                  <a:pos x="216" y="417"/>
                </a:cxn>
                <a:cxn ang="0">
                  <a:pos x="170" y="355"/>
                </a:cxn>
                <a:cxn ang="0">
                  <a:pos x="170" y="179"/>
                </a:cxn>
                <a:cxn ang="0">
                  <a:pos x="257" y="179"/>
                </a:cxn>
                <a:cxn ang="0">
                  <a:pos x="257" y="107"/>
                </a:cxn>
                <a:cxn ang="0">
                  <a:pos x="170" y="107"/>
                </a:cxn>
                <a:cxn ang="0">
                  <a:pos x="170" y="0"/>
                </a:cxn>
                <a:cxn ang="0">
                  <a:pos x="72" y="32"/>
                </a:cxn>
              </a:cxnLst>
              <a:rect l="0" t="0" r="r" b="b"/>
              <a:pathLst>
                <a:path w="263" h="493">
                  <a:moveTo>
                    <a:pt x="72" y="32"/>
                  </a:moveTo>
                  <a:cubicBezTo>
                    <a:pt x="72" y="107"/>
                    <a:pt x="72" y="107"/>
                    <a:pt x="72" y="107"/>
                  </a:cubicBezTo>
                  <a:cubicBezTo>
                    <a:pt x="0" y="107"/>
                    <a:pt x="0" y="107"/>
                    <a:pt x="0" y="107"/>
                  </a:cubicBezTo>
                  <a:cubicBezTo>
                    <a:pt x="0" y="179"/>
                    <a:pt x="0" y="179"/>
                    <a:pt x="0" y="179"/>
                  </a:cubicBezTo>
                  <a:cubicBezTo>
                    <a:pt x="72" y="179"/>
                    <a:pt x="72" y="179"/>
                    <a:pt x="72" y="179"/>
                  </a:cubicBezTo>
                  <a:cubicBezTo>
                    <a:pt x="72" y="371"/>
                    <a:pt x="72" y="371"/>
                    <a:pt x="72" y="371"/>
                  </a:cubicBezTo>
                  <a:cubicBezTo>
                    <a:pt x="72" y="446"/>
                    <a:pt x="114" y="493"/>
                    <a:pt x="191" y="493"/>
                  </a:cubicBezTo>
                  <a:cubicBezTo>
                    <a:pt x="221" y="493"/>
                    <a:pt x="243" y="490"/>
                    <a:pt x="263" y="484"/>
                  </a:cubicBezTo>
                  <a:cubicBezTo>
                    <a:pt x="261" y="407"/>
                    <a:pt x="261" y="407"/>
                    <a:pt x="261" y="407"/>
                  </a:cubicBezTo>
                  <a:cubicBezTo>
                    <a:pt x="251" y="413"/>
                    <a:pt x="234" y="417"/>
                    <a:pt x="216" y="417"/>
                  </a:cubicBezTo>
                  <a:cubicBezTo>
                    <a:pt x="179" y="417"/>
                    <a:pt x="170" y="387"/>
                    <a:pt x="170" y="355"/>
                  </a:cubicBezTo>
                  <a:cubicBezTo>
                    <a:pt x="170" y="179"/>
                    <a:pt x="170" y="179"/>
                    <a:pt x="170" y="179"/>
                  </a:cubicBezTo>
                  <a:cubicBezTo>
                    <a:pt x="257" y="179"/>
                    <a:pt x="257" y="179"/>
                    <a:pt x="257" y="179"/>
                  </a:cubicBezTo>
                  <a:cubicBezTo>
                    <a:pt x="257" y="107"/>
                    <a:pt x="257" y="107"/>
                    <a:pt x="257" y="107"/>
                  </a:cubicBezTo>
                  <a:cubicBezTo>
                    <a:pt x="170" y="107"/>
                    <a:pt x="170" y="107"/>
                    <a:pt x="170" y="107"/>
                  </a:cubicBezTo>
                  <a:cubicBezTo>
                    <a:pt x="170" y="0"/>
                    <a:pt x="170" y="0"/>
                    <a:pt x="170" y="0"/>
                  </a:cubicBezTo>
                  <a:lnTo>
                    <a:pt x="72" y="3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0" name="Freeform 18"/>
            <p:cNvSpPr>
              <a:spLocks noEditPoints="1"/>
            </p:cNvSpPr>
            <p:nvPr/>
          </p:nvSpPr>
          <p:spPr bwMode="auto">
            <a:xfrm>
              <a:off x="12091988" y="2389187"/>
              <a:ext cx="368300" cy="2022475"/>
            </a:xfrm>
            <a:custGeom>
              <a:avLst/>
              <a:gdLst/>
              <a:ahLst/>
              <a:cxnLst>
                <a:cxn ang="0">
                  <a:pos x="0" y="1274"/>
                </a:cxn>
                <a:cxn ang="0">
                  <a:pos x="232" y="1274"/>
                </a:cxn>
                <a:cxn ang="0">
                  <a:pos x="232" y="383"/>
                </a:cxn>
                <a:cxn ang="0">
                  <a:pos x="0" y="383"/>
                </a:cxn>
                <a:cxn ang="0">
                  <a:pos x="0" y="1274"/>
                </a:cxn>
                <a:cxn ang="0">
                  <a:pos x="0" y="220"/>
                </a:cxn>
                <a:cxn ang="0">
                  <a:pos x="232" y="220"/>
                </a:cxn>
                <a:cxn ang="0">
                  <a:pos x="232" y="0"/>
                </a:cxn>
                <a:cxn ang="0">
                  <a:pos x="0" y="0"/>
                </a:cxn>
                <a:cxn ang="0">
                  <a:pos x="0" y="220"/>
                </a:cxn>
              </a:cxnLst>
              <a:rect l="0" t="0" r="r" b="b"/>
              <a:pathLst>
                <a:path w="232" h="1274">
                  <a:moveTo>
                    <a:pt x="0" y="1274"/>
                  </a:moveTo>
                  <a:lnTo>
                    <a:pt x="232" y="1274"/>
                  </a:lnTo>
                  <a:lnTo>
                    <a:pt x="232" y="383"/>
                  </a:lnTo>
                  <a:lnTo>
                    <a:pt x="0" y="383"/>
                  </a:lnTo>
                  <a:lnTo>
                    <a:pt x="0" y="1274"/>
                  </a:lnTo>
                  <a:close/>
                  <a:moveTo>
                    <a:pt x="0" y="220"/>
                  </a:moveTo>
                  <a:lnTo>
                    <a:pt x="232" y="220"/>
                  </a:lnTo>
                  <a:lnTo>
                    <a:pt x="232" y="0"/>
                  </a:lnTo>
                  <a:lnTo>
                    <a:pt x="0" y="0"/>
                  </a:lnTo>
                  <a:lnTo>
                    <a:pt x="0" y="22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 name="Freeform 19"/>
            <p:cNvSpPr>
              <a:spLocks noEditPoints="1"/>
            </p:cNvSpPr>
            <p:nvPr/>
          </p:nvSpPr>
          <p:spPr bwMode="auto">
            <a:xfrm>
              <a:off x="12812713" y="2967038"/>
              <a:ext cx="1481138" cy="1477963"/>
            </a:xfrm>
            <a:custGeom>
              <a:avLst/>
              <a:gdLst/>
              <a:ahLst/>
              <a:cxnLst>
                <a:cxn ang="0">
                  <a:pos x="103" y="188"/>
                </a:cxn>
                <a:cxn ang="0">
                  <a:pos x="197" y="76"/>
                </a:cxn>
                <a:cxn ang="0">
                  <a:pos x="292" y="188"/>
                </a:cxn>
                <a:cxn ang="0">
                  <a:pos x="197" y="318"/>
                </a:cxn>
                <a:cxn ang="0">
                  <a:pos x="103" y="188"/>
                </a:cxn>
                <a:cxn ang="0">
                  <a:pos x="0" y="199"/>
                </a:cxn>
                <a:cxn ang="0">
                  <a:pos x="197" y="394"/>
                </a:cxn>
                <a:cxn ang="0">
                  <a:pos x="395" y="199"/>
                </a:cxn>
                <a:cxn ang="0">
                  <a:pos x="197" y="0"/>
                </a:cxn>
                <a:cxn ang="0">
                  <a:pos x="0" y="199"/>
                </a:cxn>
              </a:cxnLst>
              <a:rect l="0" t="0" r="r" b="b"/>
              <a:pathLst>
                <a:path w="395" h="394">
                  <a:moveTo>
                    <a:pt x="103" y="188"/>
                  </a:moveTo>
                  <a:cubicBezTo>
                    <a:pt x="103" y="131"/>
                    <a:pt x="134" y="76"/>
                    <a:pt x="197" y="76"/>
                  </a:cubicBezTo>
                  <a:cubicBezTo>
                    <a:pt x="261" y="76"/>
                    <a:pt x="292" y="130"/>
                    <a:pt x="292" y="188"/>
                  </a:cubicBezTo>
                  <a:cubicBezTo>
                    <a:pt x="292" y="251"/>
                    <a:pt x="272" y="318"/>
                    <a:pt x="197" y="318"/>
                  </a:cubicBezTo>
                  <a:cubicBezTo>
                    <a:pt x="122" y="318"/>
                    <a:pt x="103" y="250"/>
                    <a:pt x="103" y="188"/>
                  </a:cubicBezTo>
                  <a:moveTo>
                    <a:pt x="0" y="199"/>
                  </a:moveTo>
                  <a:cubicBezTo>
                    <a:pt x="0" y="308"/>
                    <a:pt x="73" y="394"/>
                    <a:pt x="197" y="394"/>
                  </a:cubicBezTo>
                  <a:cubicBezTo>
                    <a:pt x="322" y="394"/>
                    <a:pt x="395" y="308"/>
                    <a:pt x="395" y="199"/>
                  </a:cubicBezTo>
                  <a:cubicBezTo>
                    <a:pt x="395" y="75"/>
                    <a:pt x="309" y="0"/>
                    <a:pt x="197" y="0"/>
                  </a:cubicBezTo>
                  <a:cubicBezTo>
                    <a:pt x="86" y="0"/>
                    <a:pt x="0" y="75"/>
                    <a:pt x="0" y="199"/>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 name="Freeform 20"/>
            <p:cNvSpPr>
              <a:spLocks/>
            </p:cNvSpPr>
            <p:nvPr/>
          </p:nvSpPr>
          <p:spPr bwMode="auto">
            <a:xfrm>
              <a:off x="14638338" y="2967038"/>
              <a:ext cx="1301750" cy="1444625"/>
            </a:xfrm>
            <a:custGeom>
              <a:avLst/>
              <a:gdLst/>
              <a:ahLst/>
              <a:cxnLst>
                <a:cxn ang="0">
                  <a:pos x="95" y="59"/>
                </a:cxn>
                <a:cxn ang="0">
                  <a:pos x="94" y="59"/>
                </a:cxn>
                <a:cxn ang="0">
                  <a:pos x="94" y="8"/>
                </a:cxn>
                <a:cxn ang="0">
                  <a:pos x="0" y="8"/>
                </a:cxn>
                <a:cxn ang="0">
                  <a:pos x="0" y="385"/>
                </a:cxn>
                <a:cxn ang="0">
                  <a:pos x="99" y="385"/>
                </a:cxn>
                <a:cxn ang="0">
                  <a:pos x="99" y="201"/>
                </a:cxn>
                <a:cxn ang="0">
                  <a:pos x="185" y="76"/>
                </a:cxn>
                <a:cxn ang="0">
                  <a:pos x="249" y="184"/>
                </a:cxn>
                <a:cxn ang="0">
                  <a:pos x="249" y="385"/>
                </a:cxn>
                <a:cxn ang="0">
                  <a:pos x="347" y="385"/>
                </a:cxn>
                <a:cxn ang="0">
                  <a:pos x="347" y="148"/>
                </a:cxn>
                <a:cxn ang="0">
                  <a:pos x="219" y="0"/>
                </a:cxn>
                <a:cxn ang="0">
                  <a:pos x="95" y="59"/>
                </a:cxn>
              </a:cxnLst>
              <a:rect l="0" t="0" r="r" b="b"/>
              <a:pathLst>
                <a:path w="347" h="385">
                  <a:moveTo>
                    <a:pt x="95" y="59"/>
                  </a:moveTo>
                  <a:cubicBezTo>
                    <a:pt x="94" y="59"/>
                    <a:pt x="94" y="59"/>
                    <a:pt x="94" y="59"/>
                  </a:cubicBezTo>
                  <a:cubicBezTo>
                    <a:pt x="94" y="8"/>
                    <a:pt x="94" y="8"/>
                    <a:pt x="94" y="8"/>
                  </a:cubicBezTo>
                  <a:cubicBezTo>
                    <a:pt x="0" y="8"/>
                    <a:pt x="0" y="8"/>
                    <a:pt x="0" y="8"/>
                  </a:cubicBezTo>
                  <a:cubicBezTo>
                    <a:pt x="0" y="385"/>
                    <a:pt x="0" y="385"/>
                    <a:pt x="0" y="385"/>
                  </a:cubicBezTo>
                  <a:cubicBezTo>
                    <a:pt x="99" y="385"/>
                    <a:pt x="99" y="385"/>
                    <a:pt x="99" y="385"/>
                  </a:cubicBezTo>
                  <a:cubicBezTo>
                    <a:pt x="99" y="201"/>
                    <a:pt x="99" y="201"/>
                    <a:pt x="99" y="201"/>
                  </a:cubicBezTo>
                  <a:cubicBezTo>
                    <a:pt x="99" y="153"/>
                    <a:pt x="114" y="76"/>
                    <a:pt x="185" y="76"/>
                  </a:cubicBezTo>
                  <a:cubicBezTo>
                    <a:pt x="248" y="76"/>
                    <a:pt x="249" y="138"/>
                    <a:pt x="249" y="184"/>
                  </a:cubicBezTo>
                  <a:cubicBezTo>
                    <a:pt x="249" y="385"/>
                    <a:pt x="249" y="385"/>
                    <a:pt x="249" y="385"/>
                  </a:cubicBezTo>
                  <a:cubicBezTo>
                    <a:pt x="347" y="385"/>
                    <a:pt x="347" y="385"/>
                    <a:pt x="347" y="385"/>
                  </a:cubicBezTo>
                  <a:cubicBezTo>
                    <a:pt x="347" y="148"/>
                    <a:pt x="347" y="148"/>
                    <a:pt x="347" y="148"/>
                  </a:cubicBezTo>
                  <a:cubicBezTo>
                    <a:pt x="347" y="63"/>
                    <a:pt x="308" y="0"/>
                    <a:pt x="219" y="0"/>
                  </a:cubicBezTo>
                  <a:cubicBezTo>
                    <a:pt x="167" y="0"/>
                    <a:pt x="126" y="17"/>
                    <a:pt x="95" y="59"/>
                  </a:cubicBezTo>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Tree>
    <p:extLst>
      <p:ext uri="{BB962C8B-B14F-4D97-AF65-F5344CB8AC3E}">
        <p14:creationId xmlns:p14="http://schemas.microsoft.com/office/powerpoint/2010/main" val="219770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Introduction">
    <p:spTree>
      <p:nvGrpSpPr>
        <p:cNvPr id="1" name=""/>
        <p:cNvGrpSpPr/>
        <p:nvPr/>
      </p:nvGrpSpPr>
      <p:grpSpPr>
        <a:xfrm>
          <a:off x="0" y="0"/>
          <a:ext cx="0" cy="0"/>
          <a:chOff x="0" y="0"/>
          <a:chExt cx="0" cy="0"/>
        </a:xfrm>
      </p:grpSpPr>
      <p:grpSp>
        <p:nvGrpSpPr>
          <p:cNvPr id="3" name="グループ化 2"/>
          <p:cNvGrpSpPr/>
          <p:nvPr/>
        </p:nvGrpSpPr>
        <p:grpSpPr>
          <a:xfrm>
            <a:off x="0" y="0"/>
            <a:ext cx="9144000" cy="6858000"/>
            <a:chOff x="0" y="0"/>
            <a:chExt cx="9901238" cy="7380288"/>
          </a:xfrm>
        </p:grpSpPr>
        <p:grpSp>
          <p:nvGrpSpPr>
            <p:cNvPr id="2" name="グループ化 1"/>
            <p:cNvGrpSpPr/>
            <p:nvPr userDrawn="1"/>
          </p:nvGrpSpPr>
          <p:grpSpPr>
            <a:xfrm>
              <a:off x="126002" y="6445904"/>
              <a:ext cx="9649236" cy="262503"/>
              <a:chOff x="126002" y="6445904"/>
              <a:chExt cx="9649236" cy="262503"/>
            </a:xfrm>
          </p:grpSpPr>
          <p:sp>
            <p:nvSpPr>
              <p:cNvPr id="28" name="Freeform 31"/>
              <p:cNvSpPr>
                <a:spLocks/>
              </p:cNvSpPr>
              <p:nvPr userDrawn="1"/>
            </p:nvSpPr>
            <p:spPr bwMode="auto">
              <a:xfrm>
                <a:off x="7709554" y="6456407"/>
                <a:ext cx="139231" cy="252000"/>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9" name="Freeform 32"/>
              <p:cNvSpPr>
                <a:spLocks/>
              </p:cNvSpPr>
              <p:nvPr userDrawn="1"/>
            </p:nvSpPr>
            <p:spPr bwMode="auto">
              <a:xfrm>
                <a:off x="7886978" y="6456407"/>
                <a:ext cx="313646" cy="252000"/>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0" name="Freeform 33"/>
              <p:cNvSpPr>
                <a:spLocks/>
              </p:cNvSpPr>
              <p:nvPr userDrawn="1"/>
            </p:nvSpPr>
            <p:spPr bwMode="auto">
              <a:xfrm>
                <a:off x="8238514" y="6456407"/>
                <a:ext cx="139532" cy="252000"/>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1" name="正方形/長方形 30"/>
              <p:cNvSpPr/>
              <p:nvPr userDrawn="1"/>
            </p:nvSpPr>
            <p:spPr>
              <a:xfrm rot="16200000">
                <a:off x="3722699" y="2859710"/>
                <a:ext cx="252000" cy="7445394"/>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rot="16200000">
                <a:off x="9019722" y="5942388"/>
                <a:ext cx="252000" cy="1259032"/>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19" name="正方形/長方形 18"/>
            <p:cNvSpPr/>
            <p:nvPr userDrawn="1"/>
          </p:nvSpPr>
          <p:spPr>
            <a:xfrm>
              <a:off x="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20" name="正方形/長方形 19"/>
            <p:cNvSpPr/>
            <p:nvPr userDrawn="1"/>
          </p:nvSpPr>
          <p:spPr>
            <a:xfrm>
              <a:off x="9649238"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sp>
        <p:nvSpPr>
          <p:cNvPr id="15" name="タイトル プレースホルダ 1"/>
          <p:cNvSpPr>
            <a:spLocks noGrp="1"/>
          </p:cNvSpPr>
          <p:nvPr>
            <p:ph type="title"/>
          </p:nvPr>
        </p:nvSpPr>
        <p:spPr>
          <a:xfrm>
            <a:off x="516588" y="310414"/>
            <a:ext cx="7457857" cy="314595"/>
          </a:xfrm>
          <a:prstGeom prst="rect">
            <a:avLst/>
          </a:prstGeom>
        </p:spPr>
        <p:txBody>
          <a:bodyPr vert="horz" wrap="square" lIns="0" tIns="0" rIns="0" bIns="0" rtlCol="0" anchor="t" anchorCtr="0">
            <a:spAutoFit/>
          </a:bodyPr>
          <a:lstStyle/>
          <a:p>
            <a:r>
              <a:rPr kumimoji="1" lang="ja-JP" altLang="en-US"/>
              <a:t>マスター タイトルの書式設定</a:t>
            </a:r>
            <a:endParaRPr kumimoji="1" lang="ja-JP" altLang="en-US" dirty="0"/>
          </a:p>
        </p:txBody>
      </p:sp>
      <p:sp>
        <p:nvSpPr>
          <p:cNvPr id="14" name="フッター プレースホルダ 4"/>
          <p:cNvSpPr>
            <a:spLocks noGrp="1"/>
          </p:cNvSpPr>
          <p:nvPr>
            <p:ph type="ftr" sz="quarter" idx="3"/>
          </p:nvPr>
        </p:nvSpPr>
        <p:spPr>
          <a:xfrm>
            <a:off x="515446"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2023 IHI Corporation All Rights Reserved.</a:t>
            </a:r>
            <a:endParaRPr kumimoji="1" lang="ja-JP" altLang="en-US"/>
          </a:p>
        </p:txBody>
      </p:sp>
      <p:sp>
        <p:nvSpPr>
          <p:cNvPr id="21" name="スライド番号プレースホルダ 5"/>
          <p:cNvSpPr>
            <a:spLocks noGrp="1"/>
          </p:cNvSpPr>
          <p:nvPr>
            <p:ph type="sldNum" sz="quarter" idx="4"/>
          </p:nvPr>
        </p:nvSpPr>
        <p:spPr>
          <a:xfrm>
            <a:off x="8163048" y="6506789"/>
            <a:ext cx="465506" cy="199502"/>
          </a:xfrm>
          <a:prstGeom prst="rect">
            <a:avLst/>
          </a:prstGeom>
        </p:spPr>
        <p:txBody>
          <a:bodyPr vert="horz" wrap="square" lIns="91429" tIns="0" rIns="91429" bIns="26666" rtlCol="0" anchor="ctr">
            <a:noAutofit/>
          </a:bodyPr>
          <a:lstStyle>
            <a:lvl1pPr algn="r">
              <a:defRPr sz="1000">
                <a:solidFill>
                  <a:srgbClr val="6A6A6A"/>
                </a:solidFill>
                <a:latin typeface="Arial" pitchFamily="34" charset="0"/>
                <a:ea typeface="ＭＳ Ｐゴシック" pitchFamily="50" charset="-128"/>
                <a:cs typeface="Arial" pitchFamily="34" charset="0"/>
              </a:defRPr>
            </a:lvl1pPr>
          </a:lstStyle>
          <a:p>
            <a:fld id="{714EB05D-AD7B-4F02-BDF6-82F2DF55CD8E}" type="slidenum">
              <a:rPr kumimoji="1" lang="ja-JP" altLang="en-US" smtClean="0"/>
              <a:t>‹#›</a:t>
            </a:fld>
            <a:endParaRPr kumimoji="1" lang="ja-JP" altLang="en-US"/>
          </a:p>
        </p:txBody>
      </p:sp>
      <p:sp>
        <p:nvSpPr>
          <p:cNvPr id="17" name="テキスト プレースホルダー 15"/>
          <p:cNvSpPr>
            <a:spLocks noGrp="1"/>
          </p:cNvSpPr>
          <p:nvPr>
            <p:ph type="body" sz="quarter" idx="12" hasCustomPrompt="1"/>
          </p:nvPr>
        </p:nvSpPr>
        <p:spPr>
          <a:xfrm>
            <a:off x="1313457" y="1631827"/>
            <a:ext cx="6517087" cy="3485574"/>
          </a:xfrm>
          <a:prstGeom prst="rect">
            <a:avLst/>
          </a:prstGeom>
        </p:spPr>
        <p:txBody>
          <a:bodyPr lIns="83331" rIns="83331" bIns="0" anchor="t" anchorCtr="0">
            <a:noAutofit/>
          </a:bodyPr>
          <a:lstStyle>
            <a:lvl1pPr marL="0" marR="0" indent="0" algn="just" defTabSz="914290" rtl="0" eaLnBrk="1" fontAlgn="ctr" latinLnBrk="0" hangingPunct="0">
              <a:lnSpc>
                <a:spcPct val="125000"/>
              </a:lnSpc>
              <a:spcBef>
                <a:spcPts val="1111"/>
              </a:spcBef>
              <a:spcAft>
                <a:spcPct val="0"/>
              </a:spcAft>
              <a:buClrTx/>
              <a:buSzTx/>
              <a:buFontTx/>
              <a:buNone/>
              <a:tabLst/>
              <a:defRPr sz="1400" b="0" i="0" baseline="0">
                <a:latin typeface="Arial" pitchFamily="34" charset="0"/>
                <a:ea typeface="ＭＳ Ｐゴシック" pitchFamily="50" charset="-128"/>
                <a:cs typeface="Arial" pitchFamily="34" charset="0"/>
              </a:defRPr>
            </a:lvl1pPr>
          </a:lstStyle>
          <a:p>
            <a:pPr marL="0" marR="0" lvl="0" indent="0" algn="just" defTabSz="914290" rtl="0" eaLnBrk="1" fontAlgn="ctr" latinLnBrk="0" hangingPunct="0">
              <a:lnSpc>
                <a:spcPct val="125000"/>
              </a:lnSpc>
              <a:spcBef>
                <a:spcPts val="1111"/>
              </a:spcBef>
              <a:spcAft>
                <a:spcPct val="0"/>
              </a:spcAft>
              <a:buClrTx/>
              <a:buSzTx/>
              <a:buFontTx/>
              <a:buNone/>
              <a:tabLst/>
              <a:defRPr/>
            </a:pPr>
            <a:r>
              <a:rPr kumimoji="1" lang="en-US" altLang="ja-JP" sz="1400" b="0" i="0" u="none" strike="noStrike" kern="1200" cap="none" spc="0" normalizeH="0" baseline="0" noProof="0" dirty="0">
                <a:ln>
                  <a:noFill/>
                </a:ln>
                <a:solidFill>
                  <a:srgbClr val="000000"/>
                </a:solidFill>
                <a:effectLst/>
                <a:uLnTx/>
                <a:uFillTx/>
                <a:latin typeface="Arial" pitchFamily="34" charset="0"/>
                <a:ea typeface="ＭＳ Ｐゴシック" pitchFamily="50" charset="-128"/>
                <a:cs typeface="Arial" pitchFamily="34"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p:txBody>
      </p:sp>
    </p:spTree>
    <p:extLst>
      <p:ext uri="{BB962C8B-B14F-4D97-AF65-F5344CB8AC3E}">
        <p14:creationId xmlns:p14="http://schemas.microsoft.com/office/powerpoint/2010/main" val="816218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grpSp>
        <p:nvGrpSpPr>
          <p:cNvPr id="15" name="グループ化 14"/>
          <p:cNvGrpSpPr/>
          <p:nvPr/>
        </p:nvGrpSpPr>
        <p:grpSpPr>
          <a:xfrm>
            <a:off x="0" y="0"/>
            <a:ext cx="9144000" cy="6858000"/>
            <a:chOff x="0" y="0"/>
            <a:chExt cx="9901238" cy="7380288"/>
          </a:xfrm>
        </p:grpSpPr>
        <p:grpSp>
          <p:nvGrpSpPr>
            <p:cNvPr id="17" name="グループ化 16"/>
            <p:cNvGrpSpPr/>
            <p:nvPr userDrawn="1"/>
          </p:nvGrpSpPr>
          <p:grpSpPr>
            <a:xfrm>
              <a:off x="126002" y="6445904"/>
              <a:ext cx="9649236" cy="262503"/>
              <a:chOff x="126002" y="6445904"/>
              <a:chExt cx="9649236" cy="262503"/>
            </a:xfrm>
          </p:grpSpPr>
          <p:sp>
            <p:nvSpPr>
              <p:cNvPr id="29" name="Freeform 31"/>
              <p:cNvSpPr>
                <a:spLocks/>
              </p:cNvSpPr>
              <p:nvPr userDrawn="1"/>
            </p:nvSpPr>
            <p:spPr bwMode="auto">
              <a:xfrm>
                <a:off x="7709554" y="6456407"/>
                <a:ext cx="139231" cy="252000"/>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0" name="Freeform 32"/>
              <p:cNvSpPr>
                <a:spLocks/>
              </p:cNvSpPr>
              <p:nvPr userDrawn="1"/>
            </p:nvSpPr>
            <p:spPr bwMode="auto">
              <a:xfrm>
                <a:off x="7886978" y="6456407"/>
                <a:ext cx="313646" cy="252000"/>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3" name="Freeform 33"/>
              <p:cNvSpPr>
                <a:spLocks/>
              </p:cNvSpPr>
              <p:nvPr userDrawn="1"/>
            </p:nvSpPr>
            <p:spPr bwMode="auto">
              <a:xfrm>
                <a:off x="8238514" y="6456407"/>
                <a:ext cx="139532" cy="252000"/>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4" name="正方形/長方形 33"/>
              <p:cNvSpPr/>
              <p:nvPr userDrawn="1"/>
            </p:nvSpPr>
            <p:spPr>
              <a:xfrm rot="16200000">
                <a:off x="3722699" y="2859710"/>
                <a:ext cx="252000" cy="7445394"/>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rot="16200000">
                <a:off x="9019722" y="5942388"/>
                <a:ext cx="252000" cy="1259032"/>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18" name="正方形/長方形 17"/>
            <p:cNvSpPr/>
            <p:nvPr userDrawn="1"/>
          </p:nvSpPr>
          <p:spPr>
            <a:xfrm>
              <a:off x="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28" name="正方形/長方形 27"/>
            <p:cNvSpPr/>
            <p:nvPr userDrawn="1"/>
          </p:nvSpPr>
          <p:spPr>
            <a:xfrm>
              <a:off x="9649238"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sp>
        <p:nvSpPr>
          <p:cNvPr id="8" name="テキスト プレースホルダー 6"/>
          <p:cNvSpPr>
            <a:spLocks noGrp="1"/>
          </p:cNvSpPr>
          <p:nvPr>
            <p:ph type="body" sz="quarter" idx="13"/>
          </p:nvPr>
        </p:nvSpPr>
        <p:spPr>
          <a:xfrm>
            <a:off x="1845464" y="1153987"/>
            <a:ext cx="6516446" cy="4616938"/>
          </a:xfrm>
          <a:prstGeom prst="rect">
            <a:avLst/>
          </a:prstGeom>
        </p:spPr>
        <p:txBody>
          <a:bodyPr>
            <a:noAutofit/>
          </a:bodyPr>
          <a:lstStyle>
            <a:lvl1pPr marL="246938" indent="-246938" fontAlgn="ctr" hangingPunct="0">
              <a:lnSpc>
                <a:spcPct val="120000"/>
              </a:lnSpc>
              <a:spcBef>
                <a:spcPts val="741"/>
              </a:spcBef>
              <a:spcAft>
                <a:spcPts val="278"/>
              </a:spcAft>
              <a:tabLst>
                <a:tab pos="6058789" algn="r"/>
                <a:tab pos="6393918" algn="r"/>
              </a:tabLst>
              <a:defRPr b="0">
                <a:latin typeface="Arial" pitchFamily="34" charset="0"/>
                <a:cs typeface="Arial" pitchFamily="34" charset="0"/>
              </a:defRPr>
            </a:lvl1pPr>
            <a:lvl2pPr marL="614404" indent="-367467" fontAlgn="ctr" hangingPunct="0">
              <a:lnSpc>
                <a:spcPct val="120000"/>
              </a:lnSpc>
              <a:spcBef>
                <a:spcPts val="0"/>
              </a:spcBef>
              <a:spcAft>
                <a:spcPts val="278"/>
              </a:spcAft>
              <a:buNone/>
              <a:tabLst>
                <a:tab pos="6060259" algn="r"/>
                <a:tab pos="6389509" algn="r"/>
              </a:tabLst>
              <a:defRPr b="0">
                <a:latin typeface="Arial" pitchFamily="34" charset="0"/>
                <a:cs typeface="Arial" pitchFamily="34" charset="0"/>
              </a:defRPr>
            </a:lvl2pPr>
            <a:lvl3pPr marL="499755" indent="-254287">
              <a:spcBef>
                <a:spcPts val="0"/>
              </a:spcBef>
              <a:spcAft>
                <a:spcPts val="278"/>
              </a:spcAft>
              <a:tabLst>
                <a:tab pos="6060259" algn="r"/>
                <a:tab pos="6389509" algn="r"/>
              </a:tabLst>
              <a:defRPr/>
            </a:lvl3pPr>
            <a:lvl4pPr marL="499755" indent="-254287">
              <a:spcBef>
                <a:spcPts val="0"/>
              </a:spcBef>
              <a:spcAft>
                <a:spcPts val="278"/>
              </a:spcAft>
              <a:tabLst>
                <a:tab pos="6060259" algn="r"/>
                <a:tab pos="6389509" algn="r"/>
              </a:tabLst>
              <a:defRPr sz="1100"/>
            </a:lvl4pPr>
          </a:lstStyle>
          <a:p>
            <a:pPr lvl="0"/>
            <a:r>
              <a:rPr kumimoji="1" lang="ja-JP" altLang="en-US"/>
              <a:t>マスター テキストの書式設定</a:t>
            </a:r>
          </a:p>
        </p:txBody>
      </p:sp>
      <p:sp>
        <p:nvSpPr>
          <p:cNvPr id="31" name="タイトル プレースホルダ 1"/>
          <p:cNvSpPr>
            <a:spLocks noGrp="1"/>
          </p:cNvSpPr>
          <p:nvPr>
            <p:ph type="title"/>
          </p:nvPr>
        </p:nvSpPr>
        <p:spPr>
          <a:xfrm>
            <a:off x="516588" y="310414"/>
            <a:ext cx="7457857" cy="314595"/>
          </a:xfrm>
          <a:prstGeom prst="rect">
            <a:avLst/>
          </a:prstGeom>
        </p:spPr>
        <p:txBody>
          <a:bodyPr vert="horz" wrap="square" lIns="0" tIns="0" rIns="0" bIns="0" rtlCol="0" anchor="t" anchorCtr="0">
            <a:spAutoFit/>
          </a:bodyPr>
          <a:lstStyle/>
          <a:p>
            <a:r>
              <a:rPr kumimoji="1" lang="ja-JP" altLang="en-US"/>
              <a:t>マスター タイトルの書式設定</a:t>
            </a:r>
            <a:endParaRPr kumimoji="1" lang="ja-JP" altLang="en-US" dirty="0"/>
          </a:p>
        </p:txBody>
      </p:sp>
      <p:sp>
        <p:nvSpPr>
          <p:cNvPr id="14" name="フッター プレースホルダ 4"/>
          <p:cNvSpPr>
            <a:spLocks noGrp="1"/>
          </p:cNvSpPr>
          <p:nvPr>
            <p:ph type="ftr" sz="quarter" idx="3"/>
          </p:nvPr>
        </p:nvSpPr>
        <p:spPr>
          <a:xfrm>
            <a:off x="515446"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2023 IHI Corporation All Rights Reserved.</a:t>
            </a:r>
            <a:endParaRPr kumimoji="1" lang="ja-JP" altLang="en-US"/>
          </a:p>
        </p:txBody>
      </p:sp>
    </p:spTree>
    <p:extLst>
      <p:ext uri="{BB962C8B-B14F-4D97-AF65-F5344CB8AC3E}">
        <p14:creationId xmlns:p14="http://schemas.microsoft.com/office/powerpoint/2010/main" val="2804931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hapter">
    <p:spTree>
      <p:nvGrpSpPr>
        <p:cNvPr id="1" name=""/>
        <p:cNvGrpSpPr/>
        <p:nvPr/>
      </p:nvGrpSpPr>
      <p:grpSpPr>
        <a:xfrm>
          <a:off x="0" y="0"/>
          <a:ext cx="0" cy="0"/>
          <a:chOff x="0" y="0"/>
          <a:chExt cx="0" cy="0"/>
        </a:xfrm>
      </p:grpSpPr>
      <p:grpSp>
        <p:nvGrpSpPr>
          <p:cNvPr id="15" name="グループ化 14"/>
          <p:cNvGrpSpPr/>
          <p:nvPr/>
        </p:nvGrpSpPr>
        <p:grpSpPr>
          <a:xfrm>
            <a:off x="0" y="0"/>
            <a:ext cx="9144000" cy="6858000"/>
            <a:chOff x="0" y="0"/>
            <a:chExt cx="9901238" cy="7380288"/>
          </a:xfrm>
        </p:grpSpPr>
        <p:grpSp>
          <p:nvGrpSpPr>
            <p:cNvPr id="17" name="グループ化 16"/>
            <p:cNvGrpSpPr/>
            <p:nvPr userDrawn="1"/>
          </p:nvGrpSpPr>
          <p:grpSpPr>
            <a:xfrm>
              <a:off x="126002" y="6445904"/>
              <a:ext cx="9649236" cy="262503"/>
              <a:chOff x="126002" y="6445904"/>
              <a:chExt cx="9649236" cy="262503"/>
            </a:xfrm>
          </p:grpSpPr>
          <p:sp>
            <p:nvSpPr>
              <p:cNvPr id="29" name="Freeform 31"/>
              <p:cNvSpPr>
                <a:spLocks/>
              </p:cNvSpPr>
              <p:nvPr userDrawn="1"/>
            </p:nvSpPr>
            <p:spPr bwMode="auto">
              <a:xfrm>
                <a:off x="7709554" y="6456407"/>
                <a:ext cx="139231" cy="252000"/>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0" name="Freeform 32"/>
              <p:cNvSpPr>
                <a:spLocks/>
              </p:cNvSpPr>
              <p:nvPr userDrawn="1"/>
            </p:nvSpPr>
            <p:spPr bwMode="auto">
              <a:xfrm>
                <a:off x="7886978" y="6456407"/>
                <a:ext cx="313646" cy="252000"/>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3" name="Freeform 33"/>
              <p:cNvSpPr>
                <a:spLocks/>
              </p:cNvSpPr>
              <p:nvPr userDrawn="1"/>
            </p:nvSpPr>
            <p:spPr bwMode="auto">
              <a:xfrm>
                <a:off x="8238514" y="6456407"/>
                <a:ext cx="139532" cy="252000"/>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4" name="正方形/長方形 33"/>
              <p:cNvSpPr/>
              <p:nvPr userDrawn="1"/>
            </p:nvSpPr>
            <p:spPr>
              <a:xfrm rot="16200000">
                <a:off x="3722699" y="2859710"/>
                <a:ext cx="252000" cy="7445394"/>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rot="16200000">
                <a:off x="9019722" y="5942388"/>
                <a:ext cx="252000" cy="1259032"/>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18" name="正方形/長方形 17"/>
            <p:cNvSpPr/>
            <p:nvPr userDrawn="1"/>
          </p:nvSpPr>
          <p:spPr>
            <a:xfrm>
              <a:off x="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28" name="正方形/長方形 27"/>
            <p:cNvSpPr/>
            <p:nvPr userDrawn="1"/>
          </p:nvSpPr>
          <p:spPr>
            <a:xfrm>
              <a:off x="9649238"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sp>
        <p:nvSpPr>
          <p:cNvPr id="14" name="タイトル 1"/>
          <p:cNvSpPr>
            <a:spLocks noGrp="1"/>
          </p:cNvSpPr>
          <p:nvPr>
            <p:ph type="ctrTitle"/>
          </p:nvPr>
        </p:nvSpPr>
        <p:spPr>
          <a:xfrm>
            <a:off x="516589" y="2745966"/>
            <a:ext cx="8111965" cy="450443"/>
          </a:xfrm>
          <a:noFill/>
          <a:ln w="9525">
            <a:noFill/>
            <a:miter lim="800000"/>
            <a:headEnd/>
            <a:tailEnd/>
          </a:ln>
          <a:effectLst/>
        </p:spPr>
        <p:txBody>
          <a:bodyPr vert="horz" wrap="square" lIns="0" tIns="0" rIns="0" bIns="0" numCol="1" anchor="ctr" anchorCtr="0" compatLnSpc="1">
            <a:prstTxWarp prst="textNoShape">
              <a:avLst/>
            </a:prstTxWarp>
            <a:spAutoFit/>
          </a:bodyPr>
          <a:lstStyle>
            <a:lvl1pPr algn="l" rtl="0" fontAlgn="ctr" hangingPunct="0">
              <a:lnSpc>
                <a:spcPct val="105000"/>
              </a:lnSpc>
              <a:spcBef>
                <a:spcPct val="0"/>
              </a:spcBef>
              <a:spcAft>
                <a:spcPct val="0"/>
              </a:spcAft>
              <a:defRPr kumimoji="1" lang="ja-JP" altLang="en-US" sz="2800" b="1">
                <a:solidFill>
                  <a:schemeClr val="tx1"/>
                </a:solidFill>
                <a:latin typeface="Arial" pitchFamily="34" charset="0"/>
                <a:ea typeface="ＭＳ Ｐゴシック" pitchFamily="50" charset="-128"/>
                <a:cs typeface="Arial" pitchFamily="34" charset="0"/>
              </a:defRPr>
            </a:lvl1pPr>
          </a:lstStyle>
          <a:p>
            <a:r>
              <a:rPr kumimoji="1" lang="ja-JP" altLang="en-US"/>
              <a:t>マスター タイトルの書式設定</a:t>
            </a:r>
            <a:endParaRPr kumimoji="1" lang="ja-JP" altLang="en-US" dirty="0"/>
          </a:p>
        </p:txBody>
      </p:sp>
      <p:sp>
        <p:nvSpPr>
          <p:cNvPr id="19" name="フッター プレースホルダ 4"/>
          <p:cNvSpPr>
            <a:spLocks noGrp="1"/>
          </p:cNvSpPr>
          <p:nvPr>
            <p:ph type="ftr" sz="quarter" idx="3"/>
          </p:nvPr>
        </p:nvSpPr>
        <p:spPr>
          <a:xfrm>
            <a:off x="515446"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2023 IHI Corporation All Rights Reserved.</a:t>
            </a:r>
            <a:endParaRPr kumimoji="1" lang="ja-JP" altLang="en-US"/>
          </a:p>
        </p:txBody>
      </p:sp>
      <p:sp>
        <p:nvSpPr>
          <p:cNvPr id="16" name="スライド番号プレースホルダ 5"/>
          <p:cNvSpPr>
            <a:spLocks noGrp="1"/>
          </p:cNvSpPr>
          <p:nvPr>
            <p:ph type="sldNum" sz="quarter" idx="4"/>
          </p:nvPr>
        </p:nvSpPr>
        <p:spPr>
          <a:xfrm>
            <a:off x="8163048" y="6506789"/>
            <a:ext cx="465506" cy="199502"/>
          </a:xfrm>
          <a:prstGeom prst="rect">
            <a:avLst/>
          </a:prstGeom>
        </p:spPr>
        <p:txBody>
          <a:bodyPr vert="horz" wrap="square" lIns="91429" tIns="0" rIns="91429" bIns="26666" rtlCol="0" anchor="ctr">
            <a:noAutofit/>
          </a:bodyPr>
          <a:lstStyle>
            <a:lvl1pPr algn="r">
              <a:defRPr sz="1000">
                <a:solidFill>
                  <a:srgbClr val="6A6A6A"/>
                </a:solidFill>
                <a:latin typeface="Arial" pitchFamily="34" charset="0"/>
                <a:ea typeface="ＭＳ Ｐゴシック" pitchFamily="50" charset="-128"/>
                <a:cs typeface="Arial" pitchFamily="34" charset="0"/>
              </a:defRPr>
            </a:lvl1pPr>
          </a:lstStyle>
          <a:p>
            <a:fld id="{714EB05D-AD7B-4F02-BDF6-82F2DF55CD8E}" type="slidenum">
              <a:rPr kumimoji="1" lang="ja-JP" altLang="en-US" smtClean="0"/>
              <a:t>‹#›</a:t>
            </a:fld>
            <a:endParaRPr kumimoji="1" lang="ja-JP" altLang="en-US"/>
          </a:p>
        </p:txBody>
      </p:sp>
    </p:spTree>
    <p:extLst>
      <p:ext uri="{BB962C8B-B14F-4D97-AF65-F5344CB8AC3E}">
        <p14:creationId xmlns:p14="http://schemas.microsoft.com/office/powerpoint/2010/main" val="1488779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7" name="日付プレースホルダ 3"/>
          <p:cNvSpPr>
            <a:spLocks noGrp="1"/>
          </p:cNvSpPr>
          <p:nvPr>
            <p:ph type="dt" sz="half" idx="2"/>
          </p:nvPr>
        </p:nvSpPr>
        <p:spPr>
          <a:xfrm>
            <a:off x="4106494" y="6506789"/>
            <a:ext cx="931012" cy="200736"/>
          </a:xfrm>
          <a:prstGeom prst="rect">
            <a:avLst/>
          </a:prstGeom>
        </p:spPr>
        <p:txBody>
          <a:bodyPr vert="horz" lIns="0" tIns="0" rIns="0" bIns="0" rtlCol="0" anchor="ctr"/>
          <a:lstStyle>
            <a:lvl1pPr algn="ctr">
              <a:defRPr sz="900">
                <a:solidFill>
                  <a:srgbClr val="6A6A6A"/>
                </a:solidFill>
                <a:latin typeface="Arial" pitchFamily="34" charset="0"/>
                <a:ea typeface="ＭＳ Ｐゴシック" pitchFamily="50" charset="-128"/>
                <a:cs typeface="Arial" pitchFamily="34" charset="0"/>
              </a:defRPr>
            </a:lvl1pPr>
          </a:lstStyle>
          <a:p>
            <a:endParaRPr kumimoji="1" lang="ja-JP" altLang="en-US"/>
          </a:p>
        </p:txBody>
      </p:sp>
      <p:sp>
        <p:nvSpPr>
          <p:cNvPr id="10" name="フッター プレースホルダ 4"/>
          <p:cNvSpPr>
            <a:spLocks noGrp="1"/>
          </p:cNvSpPr>
          <p:nvPr>
            <p:ph type="ftr" sz="quarter" idx="3"/>
          </p:nvPr>
        </p:nvSpPr>
        <p:spPr>
          <a:xfrm>
            <a:off x="448945"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2023 IHI Corporation All Rights Reserved.</a:t>
            </a:r>
            <a:endParaRPr kumimoji="1" lang="ja-JP" altLang="en-US"/>
          </a:p>
        </p:txBody>
      </p:sp>
      <p:sp>
        <p:nvSpPr>
          <p:cNvPr id="6" name="タイトル プレースホルダ 1"/>
          <p:cNvSpPr>
            <a:spLocks noGrp="1"/>
          </p:cNvSpPr>
          <p:nvPr>
            <p:ph type="title"/>
          </p:nvPr>
        </p:nvSpPr>
        <p:spPr>
          <a:xfrm>
            <a:off x="448945" y="310414"/>
            <a:ext cx="7457857" cy="314595"/>
          </a:xfrm>
          <a:prstGeom prst="rect">
            <a:avLst/>
          </a:prstGeom>
        </p:spPr>
        <p:txBody>
          <a:bodyPr vert="horz" wrap="square" lIns="0" tIns="0" rIns="0" bIns="0" rtlCol="0" anchor="t" anchorCtr="0">
            <a:spAutoFit/>
          </a:bodyPr>
          <a:lstStyle/>
          <a:p>
            <a:r>
              <a:rPr kumimoji="1" lang="ja-JP" altLang="en-US"/>
              <a:t>マスター タイトルの書式設定</a:t>
            </a:r>
            <a:endParaRPr kumimoji="1" lang="ja-JP" altLang="en-US" dirty="0"/>
          </a:p>
        </p:txBody>
      </p:sp>
      <p:sp>
        <p:nvSpPr>
          <p:cNvPr id="8" name="スライド番号プレースホルダ 5"/>
          <p:cNvSpPr>
            <a:spLocks noGrp="1"/>
          </p:cNvSpPr>
          <p:nvPr>
            <p:ph type="sldNum" sz="quarter" idx="4"/>
          </p:nvPr>
        </p:nvSpPr>
        <p:spPr>
          <a:xfrm>
            <a:off x="8495553" y="6506789"/>
            <a:ext cx="465506" cy="199502"/>
          </a:xfrm>
          <a:prstGeom prst="rect">
            <a:avLst/>
          </a:prstGeom>
        </p:spPr>
        <p:txBody>
          <a:bodyPr vert="horz" wrap="square" lIns="91429" tIns="0" rIns="91429" bIns="26666" rtlCol="0" anchor="ctr">
            <a:noAutofit/>
          </a:bodyPr>
          <a:lstStyle>
            <a:lvl1pPr algn="r">
              <a:defRPr sz="1000">
                <a:solidFill>
                  <a:srgbClr val="6A6A6A"/>
                </a:solidFill>
                <a:latin typeface="Arial" pitchFamily="34" charset="0"/>
                <a:ea typeface="ＭＳ Ｐゴシック" pitchFamily="50" charset="-128"/>
                <a:cs typeface="Arial" pitchFamily="34" charset="0"/>
              </a:defRPr>
            </a:lvl1pPr>
          </a:lstStyle>
          <a:p>
            <a:fld id="{714EB05D-AD7B-4F02-BDF6-82F2DF55CD8E}" type="slidenum">
              <a:rPr kumimoji="1" lang="ja-JP" altLang="en-US" smtClean="0"/>
              <a:t>‹#›</a:t>
            </a:fld>
            <a:endParaRPr kumimoji="1" lang="ja-JP" altLang="en-US"/>
          </a:p>
        </p:txBody>
      </p:sp>
    </p:spTree>
    <p:extLst>
      <p:ext uri="{BB962C8B-B14F-4D97-AF65-F5344CB8AC3E}">
        <p14:creationId xmlns:p14="http://schemas.microsoft.com/office/powerpoint/2010/main" val="2199685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a:xfrm>
            <a:off x="448945" y="1153987"/>
            <a:ext cx="8246111" cy="5085323"/>
          </a:xfrm>
          <a:prstGeom prst="rect">
            <a:avLst/>
          </a:prstGeom>
        </p:spPr>
        <p:txBody>
          <a:bodyPr/>
          <a:lstStyle>
            <a:lvl3pPr marL="246938" indent="0">
              <a:defRPr/>
            </a:lvl3pPr>
            <a:lvl6pPr>
              <a:defRPr/>
            </a:lvl6pPr>
            <a:lvl7pPr>
              <a:defRPr/>
            </a:lvl7pPr>
            <a:lvl8pPr>
              <a:defRPr/>
            </a:lvl8pPr>
            <a:lvl9pPr>
              <a:defRPr baseline="0"/>
            </a:lvl9pPr>
          </a:lstStyle>
          <a:p>
            <a:pPr lvl="0"/>
            <a:r>
              <a:rPr kumimoji="1" lang="ja-JP" altLang="en-US"/>
              <a:t>マスター テキストの書式設定</a:t>
            </a:r>
          </a:p>
        </p:txBody>
      </p:sp>
      <p:sp>
        <p:nvSpPr>
          <p:cNvPr id="7" name="日付プレースホルダ 3"/>
          <p:cNvSpPr>
            <a:spLocks noGrp="1"/>
          </p:cNvSpPr>
          <p:nvPr>
            <p:ph type="dt" sz="half" idx="2"/>
          </p:nvPr>
        </p:nvSpPr>
        <p:spPr>
          <a:xfrm>
            <a:off x="4106494" y="6506789"/>
            <a:ext cx="931012" cy="200736"/>
          </a:xfrm>
          <a:prstGeom prst="rect">
            <a:avLst/>
          </a:prstGeom>
        </p:spPr>
        <p:txBody>
          <a:bodyPr vert="horz" lIns="0" tIns="0" rIns="0" bIns="0" rtlCol="0" anchor="ctr"/>
          <a:lstStyle>
            <a:lvl1pPr algn="ctr">
              <a:defRPr sz="900">
                <a:solidFill>
                  <a:srgbClr val="6A6A6A"/>
                </a:solidFill>
                <a:latin typeface="Arial" pitchFamily="34" charset="0"/>
                <a:ea typeface="ＭＳ Ｐゴシック" pitchFamily="50" charset="-128"/>
                <a:cs typeface="Arial" pitchFamily="34" charset="0"/>
              </a:defRPr>
            </a:lvl1pPr>
          </a:lstStyle>
          <a:p>
            <a:endParaRPr kumimoji="1" lang="ja-JP" altLang="en-US"/>
          </a:p>
        </p:txBody>
      </p:sp>
      <p:sp>
        <p:nvSpPr>
          <p:cNvPr id="12" name="フッター プレースホルダ 4"/>
          <p:cNvSpPr>
            <a:spLocks noGrp="1"/>
          </p:cNvSpPr>
          <p:nvPr>
            <p:ph type="ftr" sz="quarter" idx="3"/>
          </p:nvPr>
        </p:nvSpPr>
        <p:spPr>
          <a:xfrm>
            <a:off x="448945"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2023 IHI Corporation All Rights Reserved.</a:t>
            </a:r>
            <a:endParaRPr kumimoji="1" lang="ja-JP" altLang="en-US"/>
          </a:p>
        </p:txBody>
      </p:sp>
      <p:sp>
        <p:nvSpPr>
          <p:cNvPr id="8" name="タイトル プレースホルダ 1"/>
          <p:cNvSpPr>
            <a:spLocks noGrp="1"/>
          </p:cNvSpPr>
          <p:nvPr>
            <p:ph type="title"/>
          </p:nvPr>
        </p:nvSpPr>
        <p:spPr>
          <a:xfrm>
            <a:off x="448945" y="310414"/>
            <a:ext cx="7457857" cy="314595"/>
          </a:xfrm>
          <a:prstGeom prst="rect">
            <a:avLst/>
          </a:prstGeom>
        </p:spPr>
        <p:txBody>
          <a:bodyPr vert="horz" wrap="square" lIns="0" tIns="0" rIns="0" bIns="0" rtlCol="0" anchor="t" anchorCtr="0">
            <a:spAutoFit/>
          </a:bodyPr>
          <a:lstStyle/>
          <a:p>
            <a:r>
              <a:rPr kumimoji="1" lang="ja-JP" altLang="en-US"/>
              <a:t>マスター タイトルの書式設定</a:t>
            </a:r>
            <a:endParaRPr kumimoji="1" lang="ja-JP" altLang="en-US" dirty="0"/>
          </a:p>
        </p:txBody>
      </p:sp>
      <p:sp>
        <p:nvSpPr>
          <p:cNvPr id="9" name="スライド番号プレースホルダ 5"/>
          <p:cNvSpPr>
            <a:spLocks noGrp="1"/>
          </p:cNvSpPr>
          <p:nvPr>
            <p:ph type="sldNum" sz="quarter" idx="4"/>
          </p:nvPr>
        </p:nvSpPr>
        <p:spPr>
          <a:xfrm>
            <a:off x="8495553" y="6506789"/>
            <a:ext cx="465506" cy="199502"/>
          </a:xfrm>
          <a:prstGeom prst="rect">
            <a:avLst/>
          </a:prstGeom>
        </p:spPr>
        <p:txBody>
          <a:bodyPr vert="horz" wrap="square" lIns="91429" tIns="0" rIns="91429" bIns="26666" rtlCol="0" anchor="ctr">
            <a:noAutofit/>
          </a:bodyPr>
          <a:lstStyle>
            <a:lvl1pPr algn="r">
              <a:defRPr sz="1000">
                <a:solidFill>
                  <a:srgbClr val="6A6A6A"/>
                </a:solidFill>
                <a:latin typeface="Arial" pitchFamily="34" charset="0"/>
                <a:ea typeface="ＭＳ Ｐゴシック" pitchFamily="50" charset="-128"/>
                <a:cs typeface="Arial" pitchFamily="34" charset="0"/>
              </a:defRPr>
            </a:lvl1pPr>
          </a:lstStyle>
          <a:p>
            <a:fld id="{714EB05D-AD7B-4F02-BDF6-82F2DF55CD8E}" type="slidenum">
              <a:rPr kumimoji="1" lang="ja-JP" altLang="en-US" smtClean="0"/>
              <a:t>‹#›</a:t>
            </a:fld>
            <a:endParaRPr kumimoji="1" lang="ja-JP" altLang="en-US"/>
          </a:p>
        </p:txBody>
      </p:sp>
    </p:spTree>
    <p:extLst>
      <p:ext uri="{BB962C8B-B14F-4D97-AF65-F5344CB8AC3E}">
        <p14:creationId xmlns:p14="http://schemas.microsoft.com/office/powerpoint/2010/main" val="216972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olophon">
    <p:spTree>
      <p:nvGrpSpPr>
        <p:cNvPr id="1" name=""/>
        <p:cNvGrpSpPr/>
        <p:nvPr/>
      </p:nvGrpSpPr>
      <p:grpSpPr>
        <a:xfrm>
          <a:off x="0" y="0"/>
          <a:ext cx="0" cy="0"/>
          <a:chOff x="0" y="0"/>
          <a:chExt cx="0" cy="0"/>
        </a:xfrm>
      </p:grpSpPr>
      <p:grpSp>
        <p:nvGrpSpPr>
          <p:cNvPr id="3" name="グループ化 2"/>
          <p:cNvGrpSpPr/>
          <p:nvPr/>
        </p:nvGrpSpPr>
        <p:grpSpPr>
          <a:xfrm>
            <a:off x="0" y="0"/>
            <a:ext cx="9144000" cy="6858000"/>
            <a:chOff x="0" y="0"/>
            <a:chExt cx="9901238" cy="7380288"/>
          </a:xfrm>
        </p:grpSpPr>
        <p:grpSp>
          <p:nvGrpSpPr>
            <p:cNvPr id="6" name="グループ化 75"/>
            <p:cNvGrpSpPr/>
            <p:nvPr userDrawn="1"/>
          </p:nvGrpSpPr>
          <p:grpSpPr>
            <a:xfrm>
              <a:off x="3951902" y="3378686"/>
              <a:ext cx="1997435" cy="622917"/>
              <a:chOff x="3078163" y="-3006725"/>
              <a:chExt cx="7269162" cy="2266949"/>
            </a:xfrm>
            <a:solidFill>
              <a:srgbClr val="004EA2"/>
            </a:solidFill>
          </p:grpSpPr>
          <p:sp>
            <p:nvSpPr>
              <p:cNvPr id="7" name="Freeform 31"/>
              <p:cNvSpPr>
                <a:spLocks/>
              </p:cNvSpPr>
              <p:nvPr userDrawn="1"/>
            </p:nvSpPr>
            <p:spPr bwMode="auto">
              <a:xfrm>
                <a:off x="4949825" y="-3006725"/>
                <a:ext cx="735012" cy="1330325"/>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8" name="Freeform 32"/>
              <p:cNvSpPr>
                <a:spLocks/>
              </p:cNvSpPr>
              <p:nvPr userDrawn="1"/>
            </p:nvSpPr>
            <p:spPr bwMode="auto">
              <a:xfrm>
                <a:off x="5886450" y="-3006725"/>
                <a:ext cx="1655762" cy="1330325"/>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9" name="Freeform 33"/>
              <p:cNvSpPr>
                <a:spLocks/>
              </p:cNvSpPr>
              <p:nvPr userDrawn="1"/>
            </p:nvSpPr>
            <p:spPr bwMode="auto">
              <a:xfrm>
                <a:off x="7742238" y="-3006725"/>
                <a:ext cx="736600" cy="1330325"/>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0" name="Freeform 34"/>
              <p:cNvSpPr>
                <a:spLocks noEditPoints="1"/>
              </p:cNvSpPr>
              <p:nvPr userDrawn="1"/>
            </p:nvSpPr>
            <p:spPr bwMode="auto">
              <a:xfrm>
                <a:off x="3078163" y="-1282700"/>
                <a:ext cx="504825" cy="425450"/>
              </a:xfrm>
              <a:custGeom>
                <a:avLst/>
                <a:gdLst/>
                <a:ahLst/>
                <a:cxnLst>
                  <a:cxn ang="0">
                    <a:pos x="314" y="328"/>
                  </a:cxn>
                  <a:cxn ang="0">
                    <a:pos x="243" y="261"/>
                  </a:cxn>
                  <a:cxn ang="0">
                    <a:pos x="166" y="171"/>
                  </a:cxn>
                  <a:cxn ang="0">
                    <a:pos x="137" y="171"/>
                  </a:cxn>
                  <a:cxn ang="0">
                    <a:pos x="137" y="264"/>
                  </a:cxn>
                  <a:cxn ang="0">
                    <a:pos x="156" y="279"/>
                  </a:cxn>
                  <a:cxn ang="0">
                    <a:pos x="197" y="279"/>
                  </a:cxn>
                  <a:cxn ang="0">
                    <a:pos x="197" y="319"/>
                  </a:cxn>
                  <a:cxn ang="0">
                    <a:pos x="0" y="319"/>
                  </a:cxn>
                  <a:cxn ang="0">
                    <a:pos x="0" y="279"/>
                  </a:cxn>
                  <a:cxn ang="0">
                    <a:pos x="40" y="279"/>
                  </a:cxn>
                  <a:cxn ang="0">
                    <a:pos x="59" y="264"/>
                  </a:cxn>
                  <a:cxn ang="0">
                    <a:pos x="59" y="55"/>
                  </a:cxn>
                  <a:cxn ang="0">
                    <a:pos x="40" y="40"/>
                  </a:cxn>
                  <a:cxn ang="0">
                    <a:pos x="0" y="40"/>
                  </a:cxn>
                  <a:cxn ang="0">
                    <a:pos x="0" y="0"/>
                  </a:cxn>
                  <a:cxn ang="0">
                    <a:pos x="231" y="0"/>
                  </a:cxn>
                  <a:cxn ang="0">
                    <a:pos x="346" y="81"/>
                  </a:cxn>
                  <a:cxn ang="0">
                    <a:pos x="260" y="158"/>
                  </a:cxn>
                  <a:cxn ang="0">
                    <a:pos x="315" y="223"/>
                  </a:cxn>
                  <a:cxn ang="0">
                    <a:pos x="334" y="279"/>
                  </a:cxn>
                  <a:cxn ang="0">
                    <a:pos x="349" y="243"/>
                  </a:cxn>
                  <a:cxn ang="0">
                    <a:pos x="349" y="226"/>
                  </a:cxn>
                  <a:cxn ang="0">
                    <a:pos x="389" y="226"/>
                  </a:cxn>
                  <a:cxn ang="0">
                    <a:pos x="389" y="243"/>
                  </a:cxn>
                  <a:cxn ang="0">
                    <a:pos x="314" y="328"/>
                  </a:cxn>
                  <a:cxn ang="0">
                    <a:pos x="137" y="132"/>
                  </a:cxn>
                  <a:cxn ang="0">
                    <a:pos x="197" y="132"/>
                  </a:cxn>
                  <a:cxn ang="0">
                    <a:pos x="267" y="82"/>
                  </a:cxn>
                  <a:cxn ang="0">
                    <a:pos x="202" y="39"/>
                  </a:cxn>
                  <a:cxn ang="0">
                    <a:pos x="137" y="39"/>
                  </a:cxn>
                  <a:cxn ang="0">
                    <a:pos x="137" y="132"/>
                  </a:cxn>
                </a:cxnLst>
                <a:rect l="0" t="0" r="r" b="b"/>
                <a:pathLst>
                  <a:path w="389" h="328">
                    <a:moveTo>
                      <a:pt x="314" y="328"/>
                    </a:moveTo>
                    <a:cubicBezTo>
                      <a:pt x="266" y="328"/>
                      <a:pt x="243" y="307"/>
                      <a:pt x="243" y="261"/>
                    </a:cubicBezTo>
                    <a:cubicBezTo>
                      <a:pt x="243" y="184"/>
                      <a:pt x="224" y="171"/>
                      <a:pt x="166" y="171"/>
                    </a:cubicBezTo>
                    <a:cubicBezTo>
                      <a:pt x="137" y="171"/>
                      <a:pt x="137" y="171"/>
                      <a:pt x="137" y="171"/>
                    </a:cubicBezTo>
                    <a:cubicBezTo>
                      <a:pt x="137" y="264"/>
                      <a:pt x="137" y="264"/>
                      <a:pt x="137" y="264"/>
                    </a:cubicBezTo>
                    <a:cubicBezTo>
                      <a:pt x="137" y="274"/>
                      <a:pt x="140" y="279"/>
                      <a:pt x="156" y="279"/>
                    </a:cubicBezTo>
                    <a:cubicBezTo>
                      <a:pt x="197" y="279"/>
                      <a:pt x="197" y="279"/>
                      <a:pt x="197" y="279"/>
                    </a:cubicBezTo>
                    <a:cubicBezTo>
                      <a:pt x="197" y="319"/>
                      <a:pt x="197" y="319"/>
                      <a:pt x="197" y="319"/>
                    </a:cubicBezTo>
                    <a:cubicBezTo>
                      <a:pt x="0" y="319"/>
                      <a:pt x="0" y="319"/>
                      <a:pt x="0" y="319"/>
                    </a:cubicBezTo>
                    <a:cubicBezTo>
                      <a:pt x="0" y="279"/>
                      <a:pt x="0" y="279"/>
                      <a:pt x="0" y="279"/>
                    </a:cubicBezTo>
                    <a:cubicBezTo>
                      <a:pt x="40" y="279"/>
                      <a:pt x="40" y="279"/>
                      <a:pt x="40" y="279"/>
                    </a:cubicBezTo>
                    <a:cubicBezTo>
                      <a:pt x="56" y="279"/>
                      <a:pt x="59" y="274"/>
                      <a:pt x="59" y="264"/>
                    </a:cubicBezTo>
                    <a:cubicBezTo>
                      <a:pt x="59" y="55"/>
                      <a:pt x="59" y="55"/>
                      <a:pt x="59" y="55"/>
                    </a:cubicBezTo>
                    <a:cubicBezTo>
                      <a:pt x="59" y="45"/>
                      <a:pt x="56" y="40"/>
                      <a:pt x="40" y="40"/>
                    </a:cubicBezTo>
                    <a:cubicBezTo>
                      <a:pt x="0" y="40"/>
                      <a:pt x="0" y="40"/>
                      <a:pt x="0" y="40"/>
                    </a:cubicBezTo>
                    <a:cubicBezTo>
                      <a:pt x="0" y="0"/>
                      <a:pt x="0" y="0"/>
                      <a:pt x="0" y="0"/>
                    </a:cubicBezTo>
                    <a:cubicBezTo>
                      <a:pt x="231" y="0"/>
                      <a:pt x="231" y="0"/>
                      <a:pt x="231" y="0"/>
                    </a:cubicBezTo>
                    <a:cubicBezTo>
                      <a:pt x="307" y="0"/>
                      <a:pt x="346" y="27"/>
                      <a:pt x="346" y="81"/>
                    </a:cubicBezTo>
                    <a:cubicBezTo>
                      <a:pt x="346" y="122"/>
                      <a:pt x="314" y="150"/>
                      <a:pt x="260" y="158"/>
                    </a:cubicBezTo>
                    <a:cubicBezTo>
                      <a:pt x="305" y="167"/>
                      <a:pt x="315" y="190"/>
                      <a:pt x="315" y="223"/>
                    </a:cubicBezTo>
                    <a:cubicBezTo>
                      <a:pt x="315" y="248"/>
                      <a:pt x="318" y="279"/>
                      <a:pt x="334" y="279"/>
                    </a:cubicBezTo>
                    <a:cubicBezTo>
                      <a:pt x="343" y="279"/>
                      <a:pt x="349" y="273"/>
                      <a:pt x="349" y="243"/>
                    </a:cubicBezTo>
                    <a:cubicBezTo>
                      <a:pt x="349" y="226"/>
                      <a:pt x="349" y="226"/>
                      <a:pt x="349" y="226"/>
                    </a:cubicBezTo>
                    <a:cubicBezTo>
                      <a:pt x="389" y="226"/>
                      <a:pt x="389" y="226"/>
                      <a:pt x="389" y="226"/>
                    </a:cubicBezTo>
                    <a:cubicBezTo>
                      <a:pt x="389" y="243"/>
                      <a:pt x="389" y="243"/>
                      <a:pt x="389" y="243"/>
                    </a:cubicBezTo>
                    <a:cubicBezTo>
                      <a:pt x="389" y="300"/>
                      <a:pt x="364" y="328"/>
                      <a:pt x="314" y="328"/>
                    </a:cubicBezTo>
                    <a:close/>
                    <a:moveTo>
                      <a:pt x="137" y="132"/>
                    </a:moveTo>
                    <a:cubicBezTo>
                      <a:pt x="197" y="132"/>
                      <a:pt x="197" y="132"/>
                      <a:pt x="197" y="132"/>
                    </a:cubicBezTo>
                    <a:cubicBezTo>
                      <a:pt x="256" y="132"/>
                      <a:pt x="267" y="113"/>
                      <a:pt x="267" y="82"/>
                    </a:cubicBezTo>
                    <a:cubicBezTo>
                      <a:pt x="267" y="54"/>
                      <a:pt x="245" y="39"/>
                      <a:pt x="202" y="39"/>
                    </a:cubicBezTo>
                    <a:cubicBezTo>
                      <a:pt x="137" y="39"/>
                      <a:pt x="137" y="39"/>
                      <a:pt x="137" y="39"/>
                    </a:cubicBezTo>
                    <a:lnTo>
                      <a:pt x="137" y="1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1" name="Freeform 35"/>
              <p:cNvSpPr>
                <a:spLocks noEditPoints="1"/>
              </p:cNvSpPr>
              <p:nvPr userDrawn="1"/>
            </p:nvSpPr>
            <p:spPr bwMode="auto">
              <a:xfrm>
                <a:off x="3633788" y="-1173163"/>
                <a:ext cx="319087" cy="312737"/>
              </a:xfrm>
              <a:custGeom>
                <a:avLst/>
                <a:gdLst/>
                <a:ahLst/>
                <a:cxnLst>
                  <a:cxn ang="0">
                    <a:pos x="127" y="241"/>
                  </a:cxn>
                  <a:cxn ang="0">
                    <a:pos x="0" y="120"/>
                  </a:cxn>
                  <a:cxn ang="0">
                    <a:pos x="125" y="0"/>
                  </a:cxn>
                  <a:cxn ang="0">
                    <a:pos x="215" y="37"/>
                  </a:cxn>
                  <a:cxn ang="0">
                    <a:pos x="244" y="126"/>
                  </a:cxn>
                  <a:cxn ang="0">
                    <a:pos x="244" y="129"/>
                  </a:cxn>
                  <a:cxn ang="0">
                    <a:pos x="76" y="129"/>
                  </a:cxn>
                  <a:cxn ang="0">
                    <a:pos x="93" y="185"/>
                  </a:cxn>
                  <a:cxn ang="0">
                    <a:pos x="133" y="200"/>
                  </a:cxn>
                  <a:cxn ang="0">
                    <a:pos x="194" y="152"/>
                  </a:cxn>
                  <a:cxn ang="0">
                    <a:pos x="195" y="150"/>
                  </a:cxn>
                  <a:cxn ang="0">
                    <a:pos x="243" y="150"/>
                  </a:cxn>
                  <a:cxn ang="0">
                    <a:pos x="243" y="153"/>
                  </a:cxn>
                  <a:cxn ang="0">
                    <a:pos x="127" y="241"/>
                  </a:cxn>
                  <a:cxn ang="0">
                    <a:pos x="76" y="92"/>
                  </a:cxn>
                  <a:cxn ang="0">
                    <a:pos x="169" y="92"/>
                  </a:cxn>
                  <a:cxn ang="0">
                    <a:pos x="155" y="50"/>
                  </a:cxn>
                  <a:cxn ang="0">
                    <a:pos x="124" y="38"/>
                  </a:cxn>
                  <a:cxn ang="0">
                    <a:pos x="76" y="92"/>
                  </a:cxn>
                </a:cxnLst>
                <a:rect l="0" t="0" r="r" b="b"/>
                <a:pathLst>
                  <a:path w="247" h="241">
                    <a:moveTo>
                      <a:pt x="127" y="241"/>
                    </a:moveTo>
                    <a:cubicBezTo>
                      <a:pt x="44" y="241"/>
                      <a:pt x="0" y="199"/>
                      <a:pt x="0" y="120"/>
                    </a:cubicBezTo>
                    <a:cubicBezTo>
                      <a:pt x="0" y="50"/>
                      <a:pt x="52" y="0"/>
                      <a:pt x="125" y="0"/>
                    </a:cubicBezTo>
                    <a:cubicBezTo>
                      <a:pt x="172" y="0"/>
                      <a:pt x="200" y="20"/>
                      <a:pt x="215" y="37"/>
                    </a:cubicBezTo>
                    <a:cubicBezTo>
                      <a:pt x="237" y="61"/>
                      <a:pt x="247" y="94"/>
                      <a:pt x="244" y="126"/>
                    </a:cubicBezTo>
                    <a:cubicBezTo>
                      <a:pt x="244" y="129"/>
                      <a:pt x="244" y="129"/>
                      <a:pt x="244" y="129"/>
                    </a:cubicBezTo>
                    <a:cubicBezTo>
                      <a:pt x="76" y="129"/>
                      <a:pt x="76" y="129"/>
                      <a:pt x="76" y="129"/>
                    </a:cubicBezTo>
                    <a:cubicBezTo>
                      <a:pt x="75" y="153"/>
                      <a:pt x="81" y="173"/>
                      <a:pt x="93" y="185"/>
                    </a:cubicBezTo>
                    <a:cubicBezTo>
                      <a:pt x="102" y="195"/>
                      <a:pt x="116" y="200"/>
                      <a:pt x="133" y="200"/>
                    </a:cubicBezTo>
                    <a:cubicBezTo>
                      <a:pt x="168" y="200"/>
                      <a:pt x="188" y="185"/>
                      <a:pt x="194" y="152"/>
                    </a:cubicBezTo>
                    <a:cubicBezTo>
                      <a:pt x="195" y="150"/>
                      <a:pt x="195" y="150"/>
                      <a:pt x="195" y="150"/>
                    </a:cubicBezTo>
                    <a:cubicBezTo>
                      <a:pt x="243" y="150"/>
                      <a:pt x="243" y="150"/>
                      <a:pt x="243" y="150"/>
                    </a:cubicBezTo>
                    <a:cubicBezTo>
                      <a:pt x="243" y="153"/>
                      <a:pt x="243" y="153"/>
                      <a:pt x="243" y="153"/>
                    </a:cubicBezTo>
                    <a:cubicBezTo>
                      <a:pt x="236" y="210"/>
                      <a:pt x="196" y="241"/>
                      <a:pt x="127" y="241"/>
                    </a:cubicBezTo>
                    <a:close/>
                    <a:moveTo>
                      <a:pt x="76" y="92"/>
                    </a:moveTo>
                    <a:cubicBezTo>
                      <a:pt x="169" y="92"/>
                      <a:pt x="169" y="92"/>
                      <a:pt x="169" y="92"/>
                    </a:cubicBezTo>
                    <a:cubicBezTo>
                      <a:pt x="169" y="79"/>
                      <a:pt x="166" y="61"/>
                      <a:pt x="155" y="50"/>
                    </a:cubicBezTo>
                    <a:cubicBezTo>
                      <a:pt x="147" y="42"/>
                      <a:pt x="137" y="38"/>
                      <a:pt x="124" y="38"/>
                    </a:cubicBezTo>
                    <a:cubicBezTo>
                      <a:pt x="86" y="38"/>
                      <a:pt x="78" y="71"/>
                      <a:pt x="76"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2" name="Freeform 36"/>
              <p:cNvSpPr>
                <a:spLocks noEditPoints="1"/>
              </p:cNvSpPr>
              <p:nvPr userDrawn="1"/>
            </p:nvSpPr>
            <p:spPr bwMode="auto">
              <a:xfrm>
                <a:off x="4014788" y="-1173163"/>
                <a:ext cx="369887" cy="312737"/>
              </a:xfrm>
              <a:custGeom>
                <a:avLst/>
                <a:gdLst/>
                <a:ahLst/>
                <a:cxnLst>
                  <a:cxn ang="0">
                    <a:pos x="214" y="241"/>
                  </a:cxn>
                  <a:cxn ang="0">
                    <a:pos x="160" y="209"/>
                  </a:cxn>
                  <a:cxn ang="0">
                    <a:pos x="75" y="241"/>
                  </a:cxn>
                  <a:cxn ang="0">
                    <a:pos x="0" y="178"/>
                  </a:cxn>
                  <a:cxn ang="0">
                    <a:pos x="90" y="107"/>
                  </a:cxn>
                  <a:cxn ang="0">
                    <a:pos x="157" y="64"/>
                  </a:cxn>
                  <a:cxn ang="0">
                    <a:pos x="104" y="31"/>
                  </a:cxn>
                  <a:cxn ang="0">
                    <a:pos x="62" y="41"/>
                  </a:cxn>
                  <a:cxn ang="0">
                    <a:pos x="92" y="68"/>
                  </a:cxn>
                  <a:cxn ang="0">
                    <a:pos x="53" y="99"/>
                  </a:cxn>
                  <a:cxn ang="0">
                    <a:pos x="12" y="61"/>
                  </a:cxn>
                  <a:cxn ang="0">
                    <a:pos x="120" y="0"/>
                  </a:cxn>
                  <a:cxn ang="0">
                    <a:pos x="224" y="71"/>
                  </a:cxn>
                  <a:cxn ang="0">
                    <a:pos x="224" y="187"/>
                  </a:cxn>
                  <a:cxn ang="0">
                    <a:pos x="234" y="200"/>
                  </a:cxn>
                  <a:cxn ang="0">
                    <a:pos x="246" y="167"/>
                  </a:cxn>
                  <a:cxn ang="0">
                    <a:pos x="246" y="146"/>
                  </a:cxn>
                  <a:cxn ang="0">
                    <a:pos x="285" y="146"/>
                  </a:cxn>
                  <a:cxn ang="0">
                    <a:pos x="285" y="163"/>
                  </a:cxn>
                  <a:cxn ang="0">
                    <a:pos x="214" y="241"/>
                  </a:cxn>
                  <a:cxn ang="0">
                    <a:pos x="157" y="118"/>
                  </a:cxn>
                  <a:cxn ang="0">
                    <a:pos x="105" y="139"/>
                  </a:cxn>
                  <a:cxn ang="0">
                    <a:pos x="75" y="173"/>
                  </a:cxn>
                  <a:cxn ang="0">
                    <a:pos x="104" y="200"/>
                  </a:cxn>
                  <a:cxn ang="0">
                    <a:pos x="157" y="145"/>
                  </a:cxn>
                  <a:cxn ang="0">
                    <a:pos x="157" y="118"/>
                  </a:cxn>
                </a:cxnLst>
                <a:rect l="0" t="0" r="r" b="b"/>
                <a:pathLst>
                  <a:path w="285" h="241">
                    <a:moveTo>
                      <a:pt x="214" y="241"/>
                    </a:moveTo>
                    <a:cubicBezTo>
                      <a:pt x="186" y="241"/>
                      <a:pt x="166" y="229"/>
                      <a:pt x="160" y="209"/>
                    </a:cubicBezTo>
                    <a:cubicBezTo>
                      <a:pt x="142" y="230"/>
                      <a:pt x="113" y="241"/>
                      <a:pt x="75" y="241"/>
                    </a:cubicBezTo>
                    <a:cubicBezTo>
                      <a:pt x="27" y="241"/>
                      <a:pt x="0" y="218"/>
                      <a:pt x="0" y="178"/>
                    </a:cubicBezTo>
                    <a:cubicBezTo>
                      <a:pt x="0" y="126"/>
                      <a:pt x="48" y="116"/>
                      <a:pt x="90" y="107"/>
                    </a:cubicBezTo>
                    <a:cubicBezTo>
                      <a:pt x="126" y="99"/>
                      <a:pt x="157" y="93"/>
                      <a:pt x="157" y="64"/>
                    </a:cubicBezTo>
                    <a:cubicBezTo>
                      <a:pt x="157" y="41"/>
                      <a:pt x="140" y="31"/>
                      <a:pt x="104" y="31"/>
                    </a:cubicBezTo>
                    <a:cubicBezTo>
                      <a:pt x="92" y="31"/>
                      <a:pt x="73" y="34"/>
                      <a:pt x="62" y="41"/>
                    </a:cubicBezTo>
                    <a:cubicBezTo>
                      <a:pt x="81" y="41"/>
                      <a:pt x="92" y="51"/>
                      <a:pt x="92" y="68"/>
                    </a:cubicBezTo>
                    <a:cubicBezTo>
                      <a:pt x="92" y="82"/>
                      <a:pt x="85" y="99"/>
                      <a:pt x="53" y="99"/>
                    </a:cubicBezTo>
                    <a:cubicBezTo>
                      <a:pt x="30" y="99"/>
                      <a:pt x="12" y="83"/>
                      <a:pt x="12" y="61"/>
                    </a:cubicBezTo>
                    <a:cubicBezTo>
                      <a:pt x="12" y="5"/>
                      <a:pt x="95" y="0"/>
                      <a:pt x="120" y="0"/>
                    </a:cubicBezTo>
                    <a:cubicBezTo>
                      <a:pt x="187" y="0"/>
                      <a:pt x="224" y="26"/>
                      <a:pt x="224" y="71"/>
                    </a:cubicBezTo>
                    <a:cubicBezTo>
                      <a:pt x="224" y="187"/>
                      <a:pt x="224" y="187"/>
                      <a:pt x="224" y="187"/>
                    </a:cubicBezTo>
                    <a:cubicBezTo>
                      <a:pt x="224" y="196"/>
                      <a:pt x="228" y="200"/>
                      <a:pt x="234" y="200"/>
                    </a:cubicBezTo>
                    <a:cubicBezTo>
                      <a:pt x="238" y="200"/>
                      <a:pt x="246" y="200"/>
                      <a:pt x="246" y="167"/>
                    </a:cubicBezTo>
                    <a:cubicBezTo>
                      <a:pt x="246" y="146"/>
                      <a:pt x="246" y="146"/>
                      <a:pt x="246" y="146"/>
                    </a:cubicBezTo>
                    <a:cubicBezTo>
                      <a:pt x="285" y="146"/>
                      <a:pt x="285" y="146"/>
                      <a:pt x="285" y="146"/>
                    </a:cubicBezTo>
                    <a:cubicBezTo>
                      <a:pt x="285" y="163"/>
                      <a:pt x="285" y="163"/>
                      <a:pt x="285" y="163"/>
                    </a:cubicBezTo>
                    <a:cubicBezTo>
                      <a:pt x="285" y="215"/>
                      <a:pt x="262" y="241"/>
                      <a:pt x="214" y="241"/>
                    </a:cubicBezTo>
                    <a:close/>
                    <a:moveTo>
                      <a:pt x="157" y="118"/>
                    </a:moveTo>
                    <a:cubicBezTo>
                      <a:pt x="105" y="139"/>
                      <a:pt x="105" y="139"/>
                      <a:pt x="105" y="139"/>
                    </a:cubicBezTo>
                    <a:cubicBezTo>
                      <a:pt x="89" y="146"/>
                      <a:pt x="75" y="153"/>
                      <a:pt x="75" y="173"/>
                    </a:cubicBezTo>
                    <a:cubicBezTo>
                      <a:pt x="75" y="191"/>
                      <a:pt x="84" y="200"/>
                      <a:pt x="104" y="200"/>
                    </a:cubicBezTo>
                    <a:cubicBezTo>
                      <a:pt x="141" y="200"/>
                      <a:pt x="157" y="172"/>
                      <a:pt x="157" y="145"/>
                    </a:cubicBezTo>
                    <a:lnTo>
                      <a:pt x="157" y="1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3" name="Freeform 37"/>
              <p:cNvSpPr>
                <a:spLocks/>
              </p:cNvSpPr>
              <p:nvPr userDrawn="1"/>
            </p:nvSpPr>
            <p:spPr bwMode="auto">
              <a:xfrm>
                <a:off x="4433888" y="-1282700"/>
                <a:ext cx="207962" cy="412750"/>
              </a:xfrm>
              <a:custGeom>
                <a:avLst/>
                <a:gdLst/>
                <a:ahLst/>
                <a:cxnLst>
                  <a:cxn ang="0">
                    <a:pos x="160" y="319"/>
                  </a:cxn>
                  <a:cxn ang="0">
                    <a:pos x="0" y="319"/>
                  </a:cxn>
                  <a:cxn ang="0">
                    <a:pos x="0" y="282"/>
                  </a:cxn>
                  <a:cxn ang="0">
                    <a:pos x="29" y="282"/>
                  </a:cxn>
                  <a:cxn ang="0">
                    <a:pos x="47" y="266"/>
                  </a:cxn>
                  <a:cxn ang="0">
                    <a:pos x="47" y="53"/>
                  </a:cxn>
                  <a:cxn ang="0">
                    <a:pos x="29" y="36"/>
                  </a:cxn>
                  <a:cxn ang="0">
                    <a:pos x="0" y="36"/>
                  </a:cxn>
                  <a:cxn ang="0">
                    <a:pos x="0" y="0"/>
                  </a:cxn>
                  <a:cxn ang="0">
                    <a:pos x="114" y="0"/>
                  </a:cxn>
                  <a:cxn ang="0">
                    <a:pos x="114" y="266"/>
                  </a:cxn>
                  <a:cxn ang="0">
                    <a:pos x="133" y="282"/>
                  </a:cxn>
                  <a:cxn ang="0">
                    <a:pos x="160" y="282"/>
                  </a:cxn>
                  <a:cxn ang="0">
                    <a:pos x="160" y="319"/>
                  </a:cxn>
                </a:cxnLst>
                <a:rect l="0" t="0" r="r" b="b"/>
                <a:pathLst>
                  <a:path w="160" h="319">
                    <a:moveTo>
                      <a:pt x="160" y="319"/>
                    </a:moveTo>
                    <a:cubicBezTo>
                      <a:pt x="0" y="319"/>
                      <a:pt x="0" y="319"/>
                      <a:pt x="0" y="319"/>
                    </a:cubicBezTo>
                    <a:cubicBezTo>
                      <a:pt x="0" y="282"/>
                      <a:pt x="0" y="282"/>
                      <a:pt x="0" y="282"/>
                    </a:cubicBezTo>
                    <a:cubicBezTo>
                      <a:pt x="29" y="282"/>
                      <a:pt x="29" y="282"/>
                      <a:pt x="29" y="282"/>
                    </a:cubicBezTo>
                    <a:cubicBezTo>
                      <a:pt x="42" y="282"/>
                      <a:pt x="47" y="278"/>
                      <a:pt x="47" y="266"/>
                    </a:cubicBezTo>
                    <a:cubicBezTo>
                      <a:pt x="47" y="53"/>
                      <a:pt x="47" y="53"/>
                      <a:pt x="47" y="53"/>
                    </a:cubicBezTo>
                    <a:cubicBezTo>
                      <a:pt x="47" y="41"/>
                      <a:pt x="42" y="36"/>
                      <a:pt x="29" y="36"/>
                    </a:cubicBezTo>
                    <a:cubicBezTo>
                      <a:pt x="0" y="36"/>
                      <a:pt x="0" y="36"/>
                      <a:pt x="0" y="36"/>
                    </a:cubicBezTo>
                    <a:cubicBezTo>
                      <a:pt x="0" y="0"/>
                      <a:pt x="0" y="0"/>
                      <a:pt x="0" y="0"/>
                    </a:cubicBezTo>
                    <a:cubicBezTo>
                      <a:pt x="114" y="0"/>
                      <a:pt x="114" y="0"/>
                      <a:pt x="114" y="0"/>
                    </a:cubicBezTo>
                    <a:cubicBezTo>
                      <a:pt x="114" y="266"/>
                      <a:pt x="114" y="266"/>
                      <a:pt x="114" y="266"/>
                    </a:cubicBezTo>
                    <a:cubicBezTo>
                      <a:pt x="114" y="278"/>
                      <a:pt x="119" y="282"/>
                      <a:pt x="133" y="282"/>
                    </a:cubicBezTo>
                    <a:cubicBezTo>
                      <a:pt x="160" y="282"/>
                      <a:pt x="160" y="282"/>
                      <a:pt x="160" y="282"/>
                    </a:cubicBezTo>
                    <a:lnTo>
                      <a:pt x="160" y="3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4" name="Freeform 38"/>
              <p:cNvSpPr>
                <a:spLocks noEditPoints="1"/>
              </p:cNvSpPr>
              <p:nvPr userDrawn="1"/>
            </p:nvSpPr>
            <p:spPr bwMode="auto">
              <a:xfrm>
                <a:off x="4703763" y="-1290638"/>
                <a:ext cx="206375" cy="420687"/>
              </a:xfrm>
              <a:custGeom>
                <a:avLst/>
                <a:gdLst/>
                <a:ahLst/>
                <a:cxnLst>
                  <a:cxn ang="0">
                    <a:pos x="159" y="325"/>
                  </a:cxn>
                  <a:cxn ang="0">
                    <a:pos x="0" y="325"/>
                  </a:cxn>
                  <a:cxn ang="0">
                    <a:pos x="0" y="288"/>
                  </a:cxn>
                  <a:cxn ang="0">
                    <a:pos x="27" y="288"/>
                  </a:cxn>
                  <a:cxn ang="0">
                    <a:pos x="46" y="272"/>
                  </a:cxn>
                  <a:cxn ang="0">
                    <a:pos x="46" y="151"/>
                  </a:cxn>
                  <a:cxn ang="0">
                    <a:pos x="27" y="134"/>
                  </a:cxn>
                  <a:cxn ang="0">
                    <a:pos x="0" y="134"/>
                  </a:cxn>
                  <a:cxn ang="0">
                    <a:pos x="0" y="98"/>
                  </a:cxn>
                  <a:cxn ang="0">
                    <a:pos x="113" y="98"/>
                  </a:cxn>
                  <a:cxn ang="0">
                    <a:pos x="113" y="272"/>
                  </a:cxn>
                  <a:cxn ang="0">
                    <a:pos x="131" y="288"/>
                  </a:cxn>
                  <a:cxn ang="0">
                    <a:pos x="159" y="288"/>
                  </a:cxn>
                  <a:cxn ang="0">
                    <a:pos x="159" y="325"/>
                  </a:cxn>
                  <a:cxn ang="0">
                    <a:pos x="72" y="73"/>
                  </a:cxn>
                  <a:cxn ang="0">
                    <a:pos x="32" y="37"/>
                  </a:cxn>
                  <a:cxn ang="0">
                    <a:pos x="72" y="0"/>
                  </a:cxn>
                  <a:cxn ang="0">
                    <a:pos x="113" y="37"/>
                  </a:cxn>
                  <a:cxn ang="0">
                    <a:pos x="72" y="73"/>
                  </a:cxn>
                </a:cxnLst>
                <a:rect l="0" t="0" r="r" b="b"/>
                <a:pathLst>
                  <a:path w="159" h="325">
                    <a:moveTo>
                      <a:pt x="159" y="325"/>
                    </a:moveTo>
                    <a:cubicBezTo>
                      <a:pt x="0" y="325"/>
                      <a:pt x="0" y="325"/>
                      <a:pt x="0" y="325"/>
                    </a:cubicBezTo>
                    <a:cubicBezTo>
                      <a:pt x="0" y="288"/>
                      <a:pt x="0" y="288"/>
                      <a:pt x="0" y="288"/>
                    </a:cubicBezTo>
                    <a:cubicBezTo>
                      <a:pt x="27" y="288"/>
                      <a:pt x="27" y="288"/>
                      <a:pt x="27" y="288"/>
                    </a:cubicBezTo>
                    <a:cubicBezTo>
                      <a:pt x="41" y="288"/>
                      <a:pt x="46" y="284"/>
                      <a:pt x="46" y="272"/>
                    </a:cubicBezTo>
                    <a:cubicBezTo>
                      <a:pt x="46" y="151"/>
                      <a:pt x="46" y="151"/>
                      <a:pt x="46" y="151"/>
                    </a:cubicBezTo>
                    <a:cubicBezTo>
                      <a:pt x="46" y="139"/>
                      <a:pt x="41" y="134"/>
                      <a:pt x="27" y="134"/>
                    </a:cubicBezTo>
                    <a:cubicBezTo>
                      <a:pt x="0" y="134"/>
                      <a:pt x="0" y="134"/>
                      <a:pt x="0" y="134"/>
                    </a:cubicBezTo>
                    <a:cubicBezTo>
                      <a:pt x="0" y="98"/>
                      <a:pt x="0" y="98"/>
                      <a:pt x="0" y="98"/>
                    </a:cubicBezTo>
                    <a:cubicBezTo>
                      <a:pt x="113" y="98"/>
                      <a:pt x="113" y="98"/>
                      <a:pt x="113" y="98"/>
                    </a:cubicBezTo>
                    <a:cubicBezTo>
                      <a:pt x="113" y="272"/>
                      <a:pt x="113" y="272"/>
                      <a:pt x="113" y="272"/>
                    </a:cubicBezTo>
                    <a:cubicBezTo>
                      <a:pt x="113" y="284"/>
                      <a:pt x="117" y="288"/>
                      <a:pt x="131" y="288"/>
                    </a:cubicBezTo>
                    <a:cubicBezTo>
                      <a:pt x="159" y="288"/>
                      <a:pt x="159" y="288"/>
                      <a:pt x="159" y="288"/>
                    </a:cubicBezTo>
                    <a:lnTo>
                      <a:pt x="159" y="325"/>
                    </a:lnTo>
                    <a:close/>
                    <a:moveTo>
                      <a:pt x="72" y="73"/>
                    </a:moveTo>
                    <a:cubicBezTo>
                      <a:pt x="50" y="73"/>
                      <a:pt x="32" y="57"/>
                      <a:pt x="32" y="37"/>
                    </a:cubicBezTo>
                    <a:cubicBezTo>
                      <a:pt x="32" y="17"/>
                      <a:pt x="50" y="0"/>
                      <a:pt x="72" y="0"/>
                    </a:cubicBezTo>
                    <a:cubicBezTo>
                      <a:pt x="94" y="0"/>
                      <a:pt x="113" y="17"/>
                      <a:pt x="113" y="37"/>
                    </a:cubicBezTo>
                    <a:cubicBezTo>
                      <a:pt x="113" y="57"/>
                      <a:pt x="94" y="73"/>
                      <a:pt x="72" y="7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5" name="Freeform 39"/>
              <p:cNvSpPr>
                <a:spLocks/>
              </p:cNvSpPr>
              <p:nvPr userDrawn="1"/>
            </p:nvSpPr>
            <p:spPr bwMode="auto">
              <a:xfrm>
                <a:off x="4972050" y="-1163638"/>
                <a:ext cx="307975" cy="293687"/>
              </a:xfrm>
              <a:custGeom>
                <a:avLst/>
                <a:gdLst/>
                <a:ahLst/>
                <a:cxnLst>
                  <a:cxn ang="0">
                    <a:pos x="238" y="227"/>
                  </a:cxn>
                  <a:cxn ang="0">
                    <a:pos x="0" y="227"/>
                  </a:cxn>
                  <a:cxn ang="0">
                    <a:pos x="0" y="187"/>
                  </a:cxn>
                  <a:cxn ang="0">
                    <a:pos x="1" y="187"/>
                  </a:cxn>
                  <a:cxn ang="0">
                    <a:pos x="153" y="36"/>
                  </a:cxn>
                  <a:cxn ang="0">
                    <a:pos x="94" y="36"/>
                  </a:cxn>
                  <a:cxn ang="0">
                    <a:pos x="55" y="72"/>
                  </a:cxn>
                  <a:cxn ang="0">
                    <a:pos x="55" y="103"/>
                  </a:cxn>
                  <a:cxn ang="0">
                    <a:pos x="11" y="103"/>
                  </a:cxn>
                  <a:cxn ang="0">
                    <a:pos x="11" y="0"/>
                  </a:cxn>
                  <a:cxn ang="0">
                    <a:pos x="238" y="0"/>
                  </a:cxn>
                  <a:cxn ang="0">
                    <a:pos x="238" y="40"/>
                  </a:cxn>
                  <a:cxn ang="0">
                    <a:pos x="237" y="40"/>
                  </a:cxn>
                  <a:cxn ang="0">
                    <a:pos x="85" y="190"/>
                  </a:cxn>
                  <a:cxn ang="0">
                    <a:pos x="141" y="190"/>
                  </a:cxn>
                  <a:cxn ang="0">
                    <a:pos x="194" y="139"/>
                  </a:cxn>
                  <a:cxn ang="0">
                    <a:pos x="194" y="117"/>
                  </a:cxn>
                  <a:cxn ang="0">
                    <a:pos x="238" y="117"/>
                  </a:cxn>
                  <a:cxn ang="0">
                    <a:pos x="238" y="227"/>
                  </a:cxn>
                </a:cxnLst>
                <a:rect l="0" t="0" r="r" b="b"/>
                <a:pathLst>
                  <a:path w="238" h="227">
                    <a:moveTo>
                      <a:pt x="238" y="227"/>
                    </a:moveTo>
                    <a:cubicBezTo>
                      <a:pt x="0" y="227"/>
                      <a:pt x="0" y="227"/>
                      <a:pt x="0" y="227"/>
                    </a:cubicBezTo>
                    <a:cubicBezTo>
                      <a:pt x="0" y="187"/>
                      <a:pt x="0" y="187"/>
                      <a:pt x="0" y="187"/>
                    </a:cubicBezTo>
                    <a:cubicBezTo>
                      <a:pt x="1" y="187"/>
                      <a:pt x="1" y="187"/>
                      <a:pt x="1" y="187"/>
                    </a:cubicBezTo>
                    <a:cubicBezTo>
                      <a:pt x="153" y="36"/>
                      <a:pt x="153" y="36"/>
                      <a:pt x="153" y="36"/>
                    </a:cubicBezTo>
                    <a:cubicBezTo>
                      <a:pt x="94" y="36"/>
                      <a:pt x="94" y="36"/>
                      <a:pt x="94" y="36"/>
                    </a:cubicBezTo>
                    <a:cubicBezTo>
                      <a:pt x="85" y="36"/>
                      <a:pt x="55" y="39"/>
                      <a:pt x="55" y="72"/>
                    </a:cubicBezTo>
                    <a:cubicBezTo>
                      <a:pt x="55" y="103"/>
                      <a:pt x="55" y="103"/>
                      <a:pt x="55" y="103"/>
                    </a:cubicBezTo>
                    <a:cubicBezTo>
                      <a:pt x="11" y="103"/>
                      <a:pt x="11" y="103"/>
                      <a:pt x="11" y="103"/>
                    </a:cubicBezTo>
                    <a:cubicBezTo>
                      <a:pt x="11" y="0"/>
                      <a:pt x="11" y="0"/>
                      <a:pt x="11" y="0"/>
                    </a:cubicBezTo>
                    <a:cubicBezTo>
                      <a:pt x="238" y="0"/>
                      <a:pt x="238" y="0"/>
                      <a:pt x="238" y="0"/>
                    </a:cubicBezTo>
                    <a:cubicBezTo>
                      <a:pt x="238" y="40"/>
                      <a:pt x="238" y="40"/>
                      <a:pt x="238" y="40"/>
                    </a:cubicBezTo>
                    <a:cubicBezTo>
                      <a:pt x="237" y="40"/>
                      <a:pt x="237" y="40"/>
                      <a:pt x="237" y="40"/>
                    </a:cubicBezTo>
                    <a:cubicBezTo>
                      <a:pt x="85" y="190"/>
                      <a:pt x="85" y="190"/>
                      <a:pt x="85" y="190"/>
                    </a:cubicBezTo>
                    <a:cubicBezTo>
                      <a:pt x="141" y="190"/>
                      <a:pt x="141" y="190"/>
                      <a:pt x="141" y="190"/>
                    </a:cubicBezTo>
                    <a:cubicBezTo>
                      <a:pt x="177" y="190"/>
                      <a:pt x="194" y="174"/>
                      <a:pt x="194" y="139"/>
                    </a:cubicBezTo>
                    <a:cubicBezTo>
                      <a:pt x="194" y="117"/>
                      <a:pt x="194" y="117"/>
                      <a:pt x="194" y="117"/>
                    </a:cubicBezTo>
                    <a:cubicBezTo>
                      <a:pt x="238" y="117"/>
                      <a:pt x="238" y="117"/>
                      <a:pt x="238" y="117"/>
                    </a:cubicBezTo>
                    <a:lnTo>
                      <a:pt x="238" y="22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6" name="Freeform 40"/>
              <p:cNvSpPr>
                <a:spLocks noEditPoints="1"/>
              </p:cNvSpPr>
              <p:nvPr userDrawn="1"/>
            </p:nvSpPr>
            <p:spPr bwMode="auto">
              <a:xfrm>
                <a:off x="5351463" y="-1173163"/>
                <a:ext cx="319087" cy="312737"/>
              </a:xfrm>
              <a:custGeom>
                <a:avLst/>
                <a:gdLst/>
                <a:ahLst/>
                <a:cxnLst>
                  <a:cxn ang="0">
                    <a:pos x="127" y="241"/>
                  </a:cxn>
                  <a:cxn ang="0">
                    <a:pos x="0" y="120"/>
                  </a:cxn>
                  <a:cxn ang="0">
                    <a:pos x="124" y="0"/>
                  </a:cxn>
                  <a:cxn ang="0">
                    <a:pos x="214" y="37"/>
                  </a:cxn>
                  <a:cxn ang="0">
                    <a:pos x="243" y="126"/>
                  </a:cxn>
                  <a:cxn ang="0">
                    <a:pos x="243" y="129"/>
                  </a:cxn>
                  <a:cxn ang="0">
                    <a:pos x="75" y="129"/>
                  </a:cxn>
                  <a:cxn ang="0">
                    <a:pos x="92" y="185"/>
                  </a:cxn>
                  <a:cxn ang="0">
                    <a:pos x="132" y="200"/>
                  </a:cxn>
                  <a:cxn ang="0">
                    <a:pos x="193" y="152"/>
                  </a:cxn>
                  <a:cxn ang="0">
                    <a:pos x="194" y="150"/>
                  </a:cxn>
                  <a:cxn ang="0">
                    <a:pos x="242" y="150"/>
                  </a:cxn>
                  <a:cxn ang="0">
                    <a:pos x="242" y="153"/>
                  </a:cxn>
                  <a:cxn ang="0">
                    <a:pos x="127" y="241"/>
                  </a:cxn>
                  <a:cxn ang="0">
                    <a:pos x="75" y="92"/>
                  </a:cxn>
                  <a:cxn ang="0">
                    <a:pos x="168" y="92"/>
                  </a:cxn>
                  <a:cxn ang="0">
                    <a:pos x="154" y="50"/>
                  </a:cxn>
                  <a:cxn ang="0">
                    <a:pos x="123" y="38"/>
                  </a:cxn>
                  <a:cxn ang="0">
                    <a:pos x="75" y="92"/>
                  </a:cxn>
                </a:cxnLst>
                <a:rect l="0" t="0" r="r" b="b"/>
                <a:pathLst>
                  <a:path w="246" h="241">
                    <a:moveTo>
                      <a:pt x="127" y="241"/>
                    </a:moveTo>
                    <a:cubicBezTo>
                      <a:pt x="43" y="241"/>
                      <a:pt x="0" y="199"/>
                      <a:pt x="0" y="120"/>
                    </a:cubicBezTo>
                    <a:cubicBezTo>
                      <a:pt x="0" y="50"/>
                      <a:pt x="51" y="0"/>
                      <a:pt x="124" y="0"/>
                    </a:cubicBezTo>
                    <a:cubicBezTo>
                      <a:pt x="171" y="0"/>
                      <a:pt x="199" y="20"/>
                      <a:pt x="214" y="37"/>
                    </a:cubicBezTo>
                    <a:cubicBezTo>
                      <a:pt x="236" y="61"/>
                      <a:pt x="246" y="94"/>
                      <a:pt x="243" y="126"/>
                    </a:cubicBezTo>
                    <a:cubicBezTo>
                      <a:pt x="243" y="129"/>
                      <a:pt x="243" y="129"/>
                      <a:pt x="243" y="129"/>
                    </a:cubicBezTo>
                    <a:cubicBezTo>
                      <a:pt x="75" y="129"/>
                      <a:pt x="75" y="129"/>
                      <a:pt x="75" y="129"/>
                    </a:cubicBezTo>
                    <a:cubicBezTo>
                      <a:pt x="74" y="153"/>
                      <a:pt x="80" y="173"/>
                      <a:pt x="92" y="185"/>
                    </a:cubicBezTo>
                    <a:cubicBezTo>
                      <a:pt x="102" y="195"/>
                      <a:pt x="115" y="200"/>
                      <a:pt x="132" y="200"/>
                    </a:cubicBezTo>
                    <a:cubicBezTo>
                      <a:pt x="167" y="200"/>
                      <a:pt x="187" y="185"/>
                      <a:pt x="193" y="152"/>
                    </a:cubicBezTo>
                    <a:cubicBezTo>
                      <a:pt x="194" y="150"/>
                      <a:pt x="194" y="150"/>
                      <a:pt x="194" y="150"/>
                    </a:cubicBezTo>
                    <a:cubicBezTo>
                      <a:pt x="242" y="150"/>
                      <a:pt x="242" y="150"/>
                      <a:pt x="242" y="150"/>
                    </a:cubicBezTo>
                    <a:cubicBezTo>
                      <a:pt x="242" y="153"/>
                      <a:pt x="242" y="153"/>
                      <a:pt x="242" y="153"/>
                    </a:cubicBezTo>
                    <a:cubicBezTo>
                      <a:pt x="235" y="210"/>
                      <a:pt x="195" y="241"/>
                      <a:pt x="127" y="241"/>
                    </a:cubicBezTo>
                    <a:close/>
                    <a:moveTo>
                      <a:pt x="75" y="92"/>
                    </a:moveTo>
                    <a:cubicBezTo>
                      <a:pt x="168" y="92"/>
                      <a:pt x="168" y="92"/>
                      <a:pt x="168" y="92"/>
                    </a:cubicBezTo>
                    <a:cubicBezTo>
                      <a:pt x="168" y="79"/>
                      <a:pt x="165" y="61"/>
                      <a:pt x="154" y="50"/>
                    </a:cubicBezTo>
                    <a:cubicBezTo>
                      <a:pt x="146" y="42"/>
                      <a:pt x="136" y="38"/>
                      <a:pt x="123" y="38"/>
                    </a:cubicBezTo>
                    <a:cubicBezTo>
                      <a:pt x="84" y="38"/>
                      <a:pt x="77" y="74"/>
                      <a:pt x="75"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7" name="Freeform 41"/>
              <p:cNvSpPr>
                <a:spLocks/>
              </p:cNvSpPr>
              <p:nvPr userDrawn="1"/>
            </p:nvSpPr>
            <p:spPr bwMode="auto">
              <a:xfrm>
                <a:off x="5895975" y="-1163638"/>
                <a:ext cx="398462" cy="423862"/>
              </a:xfrm>
              <a:custGeom>
                <a:avLst/>
                <a:gdLst/>
                <a:ahLst/>
                <a:cxnLst>
                  <a:cxn ang="0">
                    <a:pos x="72" y="327"/>
                  </a:cxn>
                  <a:cxn ang="0">
                    <a:pos x="0" y="267"/>
                  </a:cxn>
                  <a:cxn ang="0">
                    <a:pos x="43" y="223"/>
                  </a:cxn>
                  <a:cxn ang="0">
                    <a:pos x="82" y="255"/>
                  </a:cxn>
                  <a:cxn ang="0">
                    <a:pos x="53" y="285"/>
                  </a:cxn>
                  <a:cxn ang="0">
                    <a:pos x="46" y="284"/>
                  </a:cxn>
                  <a:cxn ang="0">
                    <a:pos x="45" y="284"/>
                  </a:cxn>
                  <a:cxn ang="0">
                    <a:pos x="65" y="291"/>
                  </a:cxn>
                  <a:cxn ang="0">
                    <a:pos x="120" y="257"/>
                  </a:cxn>
                  <a:cxn ang="0">
                    <a:pos x="137" y="224"/>
                  </a:cxn>
                  <a:cxn ang="0">
                    <a:pos x="48" y="54"/>
                  </a:cxn>
                  <a:cxn ang="0">
                    <a:pos x="3" y="36"/>
                  </a:cxn>
                  <a:cxn ang="0">
                    <a:pos x="0" y="36"/>
                  </a:cxn>
                  <a:cxn ang="0">
                    <a:pos x="0" y="0"/>
                  </a:cxn>
                  <a:cxn ang="0">
                    <a:pos x="157" y="0"/>
                  </a:cxn>
                  <a:cxn ang="0">
                    <a:pos x="157" y="36"/>
                  </a:cxn>
                  <a:cxn ang="0">
                    <a:pos x="132" y="36"/>
                  </a:cxn>
                  <a:cxn ang="0">
                    <a:pos x="119" y="44"/>
                  </a:cxn>
                  <a:cxn ang="0">
                    <a:pos x="123" y="55"/>
                  </a:cxn>
                  <a:cxn ang="0">
                    <a:pos x="124" y="57"/>
                  </a:cxn>
                  <a:cxn ang="0">
                    <a:pos x="169" y="153"/>
                  </a:cxn>
                  <a:cxn ang="0">
                    <a:pos x="211" y="61"/>
                  </a:cxn>
                  <a:cxn ang="0">
                    <a:pos x="216" y="45"/>
                  </a:cxn>
                  <a:cxn ang="0">
                    <a:pos x="201" y="36"/>
                  </a:cxn>
                  <a:cxn ang="0">
                    <a:pos x="176" y="36"/>
                  </a:cxn>
                  <a:cxn ang="0">
                    <a:pos x="176" y="0"/>
                  </a:cxn>
                  <a:cxn ang="0">
                    <a:pos x="308" y="0"/>
                  </a:cxn>
                  <a:cxn ang="0">
                    <a:pos x="308" y="36"/>
                  </a:cxn>
                  <a:cxn ang="0">
                    <a:pos x="305" y="36"/>
                  </a:cxn>
                  <a:cxn ang="0">
                    <a:pos x="265" y="56"/>
                  </a:cxn>
                  <a:cxn ang="0">
                    <a:pos x="180" y="238"/>
                  </a:cxn>
                  <a:cxn ang="0">
                    <a:pos x="72" y="327"/>
                  </a:cxn>
                </a:cxnLst>
                <a:rect l="0" t="0" r="r" b="b"/>
                <a:pathLst>
                  <a:path w="308" h="327">
                    <a:moveTo>
                      <a:pt x="72" y="327"/>
                    </a:moveTo>
                    <a:cubicBezTo>
                      <a:pt x="37" y="327"/>
                      <a:pt x="0" y="308"/>
                      <a:pt x="0" y="267"/>
                    </a:cubicBezTo>
                    <a:cubicBezTo>
                      <a:pt x="0" y="241"/>
                      <a:pt x="17" y="223"/>
                      <a:pt x="43" y="223"/>
                    </a:cubicBezTo>
                    <a:cubicBezTo>
                      <a:pt x="64" y="223"/>
                      <a:pt x="82" y="237"/>
                      <a:pt x="82" y="255"/>
                    </a:cubicBezTo>
                    <a:cubicBezTo>
                      <a:pt x="82" y="271"/>
                      <a:pt x="69" y="285"/>
                      <a:pt x="53" y="285"/>
                    </a:cubicBezTo>
                    <a:cubicBezTo>
                      <a:pt x="51" y="285"/>
                      <a:pt x="49" y="285"/>
                      <a:pt x="46" y="284"/>
                    </a:cubicBezTo>
                    <a:cubicBezTo>
                      <a:pt x="46" y="284"/>
                      <a:pt x="46" y="284"/>
                      <a:pt x="45" y="284"/>
                    </a:cubicBezTo>
                    <a:cubicBezTo>
                      <a:pt x="50" y="289"/>
                      <a:pt x="56" y="291"/>
                      <a:pt x="65" y="291"/>
                    </a:cubicBezTo>
                    <a:cubicBezTo>
                      <a:pt x="99" y="291"/>
                      <a:pt x="112" y="273"/>
                      <a:pt x="120" y="257"/>
                    </a:cubicBezTo>
                    <a:cubicBezTo>
                      <a:pt x="137" y="224"/>
                      <a:pt x="137" y="224"/>
                      <a:pt x="137" y="224"/>
                    </a:cubicBezTo>
                    <a:cubicBezTo>
                      <a:pt x="48" y="54"/>
                      <a:pt x="48" y="54"/>
                      <a:pt x="48" y="54"/>
                    </a:cubicBezTo>
                    <a:cubicBezTo>
                      <a:pt x="42" y="42"/>
                      <a:pt x="28" y="36"/>
                      <a:pt x="3" y="36"/>
                    </a:cubicBezTo>
                    <a:cubicBezTo>
                      <a:pt x="0" y="36"/>
                      <a:pt x="0" y="36"/>
                      <a:pt x="0" y="36"/>
                    </a:cubicBezTo>
                    <a:cubicBezTo>
                      <a:pt x="0" y="0"/>
                      <a:pt x="0" y="0"/>
                      <a:pt x="0" y="0"/>
                    </a:cubicBezTo>
                    <a:cubicBezTo>
                      <a:pt x="157" y="0"/>
                      <a:pt x="157" y="0"/>
                      <a:pt x="157" y="0"/>
                    </a:cubicBezTo>
                    <a:cubicBezTo>
                      <a:pt x="157" y="36"/>
                      <a:pt x="157" y="36"/>
                      <a:pt x="157" y="36"/>
                    </a:cubicBezTo>
                    <a:cubicBezTo>
                      <a:pt x="132" y="36"/>
                      <a:pt x="132" y="36"/>
                      <a:pt x="132" y="36"/>
                    </a:cubicBezTo>
                    <a:cubicBezTo>
                      <a:pt x="127" y="36"/>
                      <a:pt x="119" y="37"/>
                      <a:pt x="119" y="44"/>
                    </a:cubicBezTo>
                    <a:cubicBezTo>
                      <a:pt x="119" y="46"/>
                      <a:pt x="122" y="51"/>
                      <a:pt x="123" y="55"/>
                    </a:cubicBezTo>
                    <a:cubicBezTo>
                      <a:pt x="124" y="57"/>
                      <a:pt x="124" y="57"/>
                      <a:pt x="124" y="57"/>
                    </a:cubicBezTo>
                    <a:cubicBezTo>
                      <a:pt x="169" y="153"/>
                      <a:pt x="169" y="153"/>
                      <a:pt x="169" y="153"/>
                    </a:cubicBezTo>
                    <a:cubicBezTo>
                      <a:pt x="211" y="61"/>
                      <a:pt x="211" y="61"/>
                      <a:pt x="211" y="61"/>
                    </a:cubicBezTo>
                    <a:cubicBezTo>
                      <a:pt x="214" y="56"/>
                      <a:pt x="216" y="51"/>
                      <a:pt x="216" y="45"/>
                    </a:cubicBezTo>
                    <a:cubicBezTo>
                      <a:pt x="216" y="41"/>
                      <a:pt x="209" y="36"/>
                      <a:pt x="201" y="36"/>
                    </a:cubicBezTo>
                    <a:cubicBezTo>
                      <a:pt x="176" y="36"/>
                      <a:pt x="176" y="36"/>
                      <a:pt x="176" y="36"/>
                    </a:cubicBezTo>
                    <a:cubicBezTo>
                      <a:pt x="176" y="0"/>
                      <a:pt x="176" y="0"/>
                      <a:pt x="176" y="0"/>
                    </a:cubicBezTo>
                    <a:cubicBezTo>
                      <a:pt x="308" y="0"/>
                      <a:pt x="308" y="0"/>
                      <a:pt x="308" y="0"/>
                    </a:cubicBezTo>
                    <a:cubicBezTo>
                      <a:pt x="308" y="36"/>
                      <a:pt x="308" y="36"/>
                      <a:pt x="308" y="36"/>
                    </a:cubicBezTo>
                    <a:cubicBezTo>
                      <a:pt x="305" y="36"/>
                      <a:pt x="305" y="36"/>
                      <a:pt x="305" y="36"/>
                    </a:cubicBezTo>
                    <a:cubicBezTo>
                      <a:pt x="287" y="36"/>
                      <a:pt x="272" y="40"/>
                      <a:pt x="265" y="56"/>
                    </a:cubicBezTo>
                    <a:cubicBezTo>
                      <a:pt x="180" y="238"/>
                      <a:pt x="180" y="238"/>
                      <a:pt x="180" y="238"/>
                    </a:cubicBezTo>
                    <a:cubicBezTo>
                      <a:pt x="149" y="303"/>
                      <a:pt x="120" y="327"/>
                      <a:pt x="72" y="3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8" name="Freeform 42"/>
              <p:cNvSpPr>
                <a:spLocks noEditPoints="1"/>
              </p:cNvSpPr>
              <p:nvPr userDrawn="1"/>
            </p:nvSpPr>
            <p:spPr bwMode="auto">
              <a:xfrm>
                <a:off x="6327775" y="-1173163"/>
                <a:ext cx="357187" cy="312737"/>
              </a:xfrm>
              <a:custGeom>
                <a:avLst/>
                <a:gdLst/>
                <a:ahLst/>
                <a:cxnLst>
                  <a:cxn ang="0">
                    <a:pos x="137" y="241"/>
                  </a:cxn>
                  <a:cxn ang="0">
                    <a:pos x="0" y="120"/>
                  </a:cxn>
                  <a:cxn ang="0">
                    <a:pos x="137" y="0"/>
                  </a:cxn>
                  <a:cxn ang="0">
                    <a:pos x="275" y="120"/>
                  </a:cxn>
                  <a:cxn ang="0">
                    <a:pos x="137" y="241"/>
                  </a:cxn>
                  <a:cxn ang="0">
                    <a:pos x="137" y="36"/>
                  </a:cxn>
                  <a:cxn ang="0">
                    <a:pos x="75" y="120"/>
                  </a:cxn>
                  <a:cxn ang="0">
                    <a:pos x="137" y="204"/>
                  </a:cxn>
                  <a:cxn ang="0">
                    <a:pos x="200" y="120"/>
                  </a:cxn>
                  <a:cxn ang="0">
                    <a:pos x="137" y="36"/>
                  </a:cxn>
                </a:cxnLst>
                <a:rect l="0" t="0" r="r" b="b"/>
                <a:pathLst>
                  <a:path w="275" h="241">
                    <a:moveTo>
                      <a:pt x="137" y="241"/>
                    </a:moveTo>
                    <a:cubicBezTo>
                      <a:pt x="54" y="241"/>
                      <a:pt x="0" y="193"/>
                      <a:pt x="0" y="120"/>
                    </a:cubicBezTo>
                    <a:cubicBezTo>
                      <a:pt x="0" y="47"/>
                      <a:pt x="54" y="0"/>
                      <a:pt x="137" y="0"/>
                    </a:cubicBezTo>
                    <a:cubicBezTo>
                      <a:pt x="221" y="0"/>
                      <a:pt x="275" y="47"/>
                      <a:pt x="275" y="120"/>
                    </a:cubicBezTo>
                    <a:cubicBezTo>
                      <a:pt x="275" y="193"/>
                      <a:pt x="221" y="241"/>
                      <a:pt x="137" y="241"/>
                    </a:cubicBezTo>
                    <a:close/>
                    <a:moveTo>
                      <a:pt x="137" y="36"/>
                    </a:moveTo>
                    <a:cubicBezTo>
                      <a:pt x="96" y="36"/>
                      <a:pt x="75" y="65"/>
                      <a:pt x="75" y="120"/>
                    </a:cubicBezTo>
                    <a:cubicBezTo>
                      <a:pt x="75" y="176"/>
                      <a:pt x="96" y="204"/>
                      <a:pt x="137" y="204"/>
                    </a:cubicBezTo>
                    <a:cubicBezTo>
                      <a:pt x="179" y="204"/>
                      <a:pt x="200" y="176"/>
                      <a:pt x="200" y="120"/>
                    </a:cubicBezTo>
                    <a:cubicBezTo>
                      <a:pt x="200" y="65"/>
                      <a:pt x="179" y="36"/>
                      <a:pt x="137"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9" name="Freeform 43"/>
              <p:cNvSpPr>
                <a:spLocks/>
              </p:cNvSpPr>
              <p:nvPr userDrawn="1"/>
            </p:nvSpPr>
            <p:spPr bwMode="auto">
              <a:xfrm>
                <a:off x="6723063" y="-1163638"/>
                <a:ext cx="431800" cy="303212"/>
              </a:xfrm>
              <a:custGeom>
                <a:avLst/>
                <a:gdLst/>
                <a:ahLst/>
                <a:cxnLst>
                  <a:cxn ang="0">
                    <a:pos x="127" y="234"/>
                  </a:cxn>
                  <a:cxn ang="0">
                    <a:pos x="47" y="165"/>
                  </a:cxn>
                  <a:cxn ang="0">
                    <a:pos x="47" y="53"/>
                  </a:cxn>
                  <a:cxn ang="0">
                    <a:pos x="29" y="36"/>
                  </a:cxn>
                  <a:cxn ang="0">
                    <a:pos x="0" y="36"/>
                  </a:cxn>
                  <a:cxn ang="0">
                    <a:pos x="0" y="0"/>
                  </a:cxn>
                  <a:cxn ang="0">
                    <a:pos x="115" y="0"/>
                  </a:cxn>
                  <a:cxn ang="0">
                    <a:pos x="115" y="160"/>
                  </a:cxn>
                  <a:cxn ang="0">
                    <a:pos x="152" y="192"/>
                  </a:cxn>
                  <a:cxn ang="0">
                    <a:pos x="215" y="133"/>
                  </a:cxn>
                  <a:cxn ang="0">
                    <a:pos x="215" y="53"/>
                  </a:cxn>
                  <a:cxn ang="0">
                    <a:pos x="191" y="36"/>
                  </a:cxn>
                  <a:cxn ang="0">
                    <a:pos x="160" y="36"/>
                  </a:cxn>
                  <a:cxn ang="0">
                    <a:pos x="160" y="0"/>
                  </a:cxn>
                  <a:cxn ang="0">
                    <a:pos x="282" y="0"/>
                  </a:cxn>
                  <a:cxn ang="0">
                    <a:pos x="282" y="174"/>
                  </a:cxn>
                  <a:cxn ang="0">
                    <a:pos x="309" y="190"/>
                  </a:cxn>
                  <a:cxn ang="0">
                    <a:pos x="333" y="190"/>
                  </a:cxn>
                  <a:cxn ang="0">
                    <a:pos x="333" y="227"/>
                  </a:cxn>
                  <a:cxn ang="0">
                    <a:pos x="215" y="227"/>
                  </a:cxn>
                  <a:cxn ang="0">
                    <a:pos x="215" y="193"/>
                  </a:cxn>
                  <a:cxn ang="0">
                    <a:pos x="127" y="234"/>
                  </a:cxn>
                </a:cxnLst>
                <a:rect l="0" t="0" r="r" b="b"/>
                <a:pathLst>
                  <a:path w="333" h="234">
                    <a:moveTo>
                      <a:pt x="127" y="234"/>
                    </a:moveTo>
                    <a:cubicBezTo>
                      <a:pt x="76" y="234"/>
                      <a:pt x="47" y="209"/>
                      <a:pt x="47" y="165"/>
                    </a:cubicBezTo>
                    <a:cubicBezTo>
                      <a:pt x="47" y="53"/>
                      <a:pt x="47" y="53"/>
                      <a:pt x="47" y="53"/>
                    </a:cubicBezTo>
                    <a:cubicBezTo>
                      <a:pt x="47" y="41"/>
                      <a:pt x="43" y="36"/>
                      <a:pt x="29" y="36"/>
                    </a:cubicBezTo>
                    <a:cubicBezTo>
                      <a:pt x="0" y="36"/>
                      <a:pt x="0" y="36"/>
                      <a:pt x="0" y="36"/>
                    </a:cubicBezTo>
                    <a:cubicBezTo>
                      <a:pt x="0" y="0"/>
                      <a:pt x="0" y="0"/>
                      <a:pt x="0" y="0"/>
                    </a:cubicBezTo>
                    <a:cubicBezTo>
                      <a:pt x="115" y="0"/>
                      <a:pt x="115" y="0"/>
                      <a:pt x="115" y="0"/>
                    </a:cubicBezTo>
                    <a:cubicBezTo>
                      <a:pt x="115" y="160"/>
                      <a:pt x="115" y="160"/>
                      <a:pt x="115" y="160"/>
                    </a:cubicBezTo>
                    <a:cubicBezTo>
                      <a:pt x="115" y="179"/>
                      <a:pt x="129" y="192"/>
                      <a:pt x="152" y="192"/>
                    </a:cubicBezTo>
                    <a:cubicBezTo>
                      <a:pt x="196" y="192"/>
                      <a:pt x="215" y="154"/>
                      <a:pt x="215" y="133"/>
                    </a:cubicBezTo>
                    <a:cubicBezTo>
                      <a:pt x="215" y="53"/>
                      <a:pt x="215" y="53"/>
                      <a:pt x="215" y="53"/>
                    </a:cubicBezTo>
                    <a:cubicBezTo>
                      <a:pt x="215" y="45"/>
                      <a:pt x="212" y="36"/>
                      <a:pt x="191" y="36"/>
                    </a:cubicBezTo>
                    <a:cubicBezTo>
                      <a:pt x="160" y="36"/>
                      <a:pt x="160" y="36"/>
                      <a:pt x="160" y="36"/>
                    </a:cubicBezTo>
                    <a:cubicBezTo>
                      <a:pt x="160" y="0"/>
                      <a:pt x="160" y="0"/>
                      <a:pt x="160" y="0"/>
                    </a:cubicBezTo>
                    <a:cubicBezTo>
                      <a:pt x="282" y="0"/>
                      <a:pt x="282" y="0"/>
                      <a:pt x="282" y="0"/>
                    </a:cubicBezTo>
                    <a:cubicBezTo>
                      <a:pt x="282" y="174"/>
                      <a:pt x="282" y="174"/>
                      <a:pt x="282" y="174"/>
                    </a:cubicBezTo>
                    <a:cubicBezTo>
                      <a:pt x="282" y="185"/>
                      <a:pt x="285" y="190"/>
                      <a:pt x="309" y="190"/>
                    </a:cubicBezTo>
                    <a:cubicBezTo>
                      <a:pt x="333" y="190"/>
                      <a:pt x="333" y="190"/>
                      <a:pt x="333" y="190"/>
                    </a:cubicBezTo>
                    <a:cubicBezTo>
                      <a:pt x="333" y="227"/>
                      <a:pt x="333" y="227"/>
                      <a:pt x="333" y="227"/>
                    </a:cubicBezTo>
                    <a:cubicBezTo>
                      <a:pt x="215" y="227"/>
                      <a:pt x="215" y="227"/>
                      <a:pt x="215" y="227"/>
                    </a:cubicBezTo>
                    <a:cubicBezTo>
                      <a:pt x="215" y="193"/>
                      <a:pt x="215" y="193"/>
                      <a:pt x="215" y="193"/>
                    </a:cubicBezTo>
                    <a:cubicBezTo>
                      <a:pt x="195" y="220"/>
                      <a:pt x="167" y="234"/>
                      <a:pt x="127" y="2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0" name="Freeform 44"/>
              <p:cNvSpPr>
                <a:spLocks/>
              </p:cNvSpPr>
              <p:nvPr userDrawn="1"/>
            </p:nvSpPr>
            <p:spPr bwMode="auto">
              <a:xfrm>
                <a:off x="7216775" y="-1173163"/>
                <a:ext cx="319087" cy="303212"/>
              </a:xfrm>
              <a:custGeom>
                <a:avLst/>
                <a:gdLst/>
                <a:ahLst/>
                <a:cxnLst>
                  <a:cxn ang="0">
                    <a:pos x="171" y="234"/>
                  </a:cxn>
                  <a:cxn ang="0">
                    <a:pos x="0" y="234"/>
                  </a:cxn>
                  <a:cxn ang="0">
                    <a:pos x="0" y="197"/>
                  </a:cxn>
                  <a:cxn ang="0">
                    <a:pos x="31" y="197"/>
                  </a:cxn>
                  <a:cxn ang="0">
                    <a:pos x="50" y="181"/>
                  </a:cxn>
                  <a:cxn ang="0">
                    <a:pos x="50" y="60"/>
                  </a:cxn>
                  <a:cxn ang="0">
                    <a:pos x="31" y="43"/>
                  </a:cxn>
                  <a:cxn ang="0">
                    <a:pos x="0" y="43"/>
                  </a:cxn>
                  <a:cxn ang="0">
                    <a:pos x="0" y="7"/>
                  </a:cxn>
                  <a:cxn ang="0">
                    <a:pos x="116" y="7"/>
                  </a:cxn>
                  <a:cxn ang="0">
                    <a:pos x="116" y="40"/>
                  </a:cxn>
                  <a:cxn ang="0">
                    <a:pos x="181" y="0"/>
                  </a:cxn>
                  <a:cxn ang="0">
                    <a:pos x="247" y="55"/>
                  </a:cxn>
                  <a:cxn ang="0">
                    <a:pos x="204" y="97"/>
                  </a:cxn>
                  <a:cxn ang="0">
                    <a:pos x="164" y="64"/>
                  </a:cxn>
                  <a:cxn ang="0">
                    <a:pos x="194" y="34"/>
                  </a:cxn>
                  <a:cxn ang="0">
                    <a:pos x="180" y="32"/>
                  </a:cxn>
                  <a:cxn ang="0">
                    <a:pos x="117" y="102"/>
                  </a:cxn>
                  <a:cxn ang="0">
                    <a:pos x="117" y="181"/>
                  </a:cxn>
                  <a:cxn ang="0">
                    <a:pos x="136" y="197"/>
                  </a:cxn>
                  <a:cxn ang="0">
                    <a:pos x="171" y="197"/>
                  </a:cxn>
                  <a:cxn ang="0">
                    <a:pos x="171" y="234"/>
                  </a:cxn>
                </a:cxnLst>
                <a:rect l="0" t="0" r="r" b="b"/>
                <a:pathLst>
                  <a:path w="247" h="234">
                    <a:moveTo>
                      <a:pt x="171" y="234"/>
                    </a:moveTo>
                    <a:cubicBezTo>
                      <a:pt x="0" y="234"/>
                      <a:pt x="0" y="234"/>
                      <a:pt x="0" y="234"/>
                    </a:cubicBezTo>
                    <a:cubicBezTo>
                      <a:pt x="0" y="197"/>
                      <a:pt x="0" y="197"/>
                      <a:pt x="0" y="197"/>
                    </a:cubicBezTo>
                    <a:cubicBezTo>
                      <a:pt x="31" y="197"/>
                      <a:pt x="31" y="197"/>
                      <a:pt x="31" y="197"/>
                    </a:cubicBezTo>
                    <a:cubicBezTo>
                      <a:pt x="45" y="197"/>
                      <a:pt x="50" y="193"/>
                      <a:pt x="50" y="181"/>
                    </a:cubicBezTo>
                    <a:cubicBezTo>
                      <a:pt x="50" y="60"/>
                      <a:pt x="50" y="60"/>
                      <a:pt x="50" y="60"/>
                    </a:cubicBezTo>
                    <a:cubicBezTo>
                      <a:pt x="50" y="48"/>
                      <a:pt x="45" y="43"/>
                      <a:pt x="31" y="43"/>
                    </a:cubicBezTo>
                    <a:cubicBezTo>
                      <a:pt x="0" y="43"/>
                      <a:pt x="0" y="43"/>
                      <a:pt x="0" y="43"/>
                    </a:cubicBezTo>
                    <a:cubicBezTo>
                      <a:pt x="0" y="7"/>
                      <a:pt x="0" y="7"/>
                      <a:pt x="0" y="7"/>
                    </a:cubicBezTo>
                    <a:cubicBezTo>
                      <a:pt x="116" y="7"/>
                      <a:pt x="116" y="7"/>
                      <a:pt x="116" y="7"/>
                    </a:cubicBezTo>
                    <a:cubicBezTo>
                      <a:pt x="116" y="40"/>
                      <a:pt x="116" y="40"/>
                      <a:pt x="116" y="40"/>
                    </a:cubicBezTo>
                    <a:cubicBezTo>
                      <a:pt x="136" y="14"/>
                      <a:pt x="153" y="0"/>
                      <a:pt x="181" y="0"/>
                    </a:cubicBezTo>
                    <a:cubicBezTo>
                      <a:pt x="214" y="0"/>
                      <a:pt x="247" y="17"/>
                      <a:pt x="247" y="55"/>
                    </a:cubicBezTo>
                    <a:cubicBezTo>
                      <a:pt x="247" y="80"/>
                      <a:pt x="229" y="97"/>
                      <a:pt x="204" y="97"/>
                    </a:cubicBezTo>
                    <a:cubicBezTo>
                      <a:pt x="181" y="97"/>
                      <a:pt x="164" y="83"/>
                      <a:pt x="164" y="64"/>
                    </a:cubicBezTo>
                    <a:cubicBezTo>
                      <a:pt x="164" y="48"/>
                      <a:pt x="176" y="37"/>
                      <a:pt x="194" y="34"/>
                    </a:cubicBezTo>
                    <a:cubicBezTo>
                      <a:pt x="190" y="32"/>
                      <a:pt x="184" y="32"/>
                      <a:pt x="180" y="32"/>
                    </a:cubicBezTo>
                    <a:cubicBezTo>
                      <a:pt x="139" y="32"/>
                      <a:pt x="117" y="68"/>
                      <a:pt x="117" y="102"/>
                    </a:cubicBezTo>
                    <a:cubicBezTo>
                      <a:pt x="117" y="181"/>
                      <a:pt x="117" y="181"/>
                      <a:pt x="117" y="181"/>
                    </a:cubicBezTo>
                    <a:cubicBezTo>
                      <a:pt x="117" y="193"/>
                      <a:pt x="122" y="197"/>
                      <a:pt x="136" y="197"/>
                    </a:cubicBezTo>
                    <a:cubicBezTo>
                      <a:pt x="171" y="197"/>
                      <a:pt x="171" y="197"/>
                      <a:pt x="171" y="197"/>
                    </a:cubicBezTo>
                    <a:lnTo>
                      <a:pt x="171"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1" name="Freeform 45"/>
              <p:cNvSpPr>
                <a:spLocks noEditPoints="1"/>
              </p:cNvSpPr>
              <p:nvPr userDrawn="1"/>
            </p:nvSpPr>
            <p:spPr bwMode="auto">
              <a:xfrm>
                <a:off x="7742238" y="-1282700"/>
                <a:ext cx="393700" cy="422275"/>
              </a:xfrm>
              <a:custGeom>
                <a:avLst/>
                <a:gdLst/>
                <a:ahLst/>
                <a:cxnLst>
                  <a:cxn ang="0">
                    <a:pos x="107" y="326"/>
                  </a:cxn>
                  <a:cxn ang="0">
                    <a:pos x="0" y="205"/>
                  </a:cxn>
                  <a:cxn ang="0">
                    <a:pos x="107" y="85"/>
                  </a:cxn>
                  <a:cxn ang="0">
                    <a:pos x="188" y="122"/>
                  </a:cxn>
                  <a:cxn ang="0">
                    <a:pos x="188" y="55"/>
                  </a:cxn>
                  <a:cxn ang="0">
                    <a:pos x="169" y="36"/>
                  </a:cxn>
                  <a:cxn ang="0">
                    <a:pos x="133" y="36"/>
                  </a:cxn>
                  <a:cxn ang="0">
                    <a:pos x="133" y="0"/>
                  </a:cxn>
                  <a:cxn ang="0">
                    <a:pos x="255" y="0"/>
                  </a:cxn>
                  <a:cxn ang="0">
                    <a:pos x="255" y="264"/>
                  </a:cxn>
                  <a:cxn ang="0">
                    <a:pos x="273" y="282"/>
                  </a:cxn>
                  <a:cxn ang="0">
                    <a:pos x="303" y="282"/>
                  </a:cxn>
                  <a:cxn ang="0">
                    <a:pos x="303" y="319"/>
                  </a:cxn>
                  <a:cxn ang="0">
                    <a:pos x="188" y="319"/>
                  </a:cxn>
                  <a:cxn ang="0">
                    <a:pos x="188" y="284"/>
                  </a:cxn>
                  <a:cxn ang="0">
                    <a:pos x="107" y="326"/>
                  </a:cxn>
                  <a:cxn ang="0">
                    <a:pos x="127" y="127"/>
                  </a:cxn>
                  <a:cxn ang="0">
                    <a:pos x="76" y="205"/>
                  </a:cxn>
                  <a:cxn ang="0">
                    <a:pos x="127" y="284"/>
                  </a:cxn>
                  <a:cxn ang="0">
                    <a:pos x="188" y="203"/>
                  </a:cxn>
                  <a:cxn ang="0">
                    <a:pos x="127" y="127"/>
                  </a:cxn>
                </a:cxnLst>
                <a:rect l="0" t="0" r="r" b="b"/>
                <a:pathLst>
                  <a:path w="303" h="326">
                    <a:moveTo>
                      <a:pt x="107" y="326"/>
                    </a:moveTo>
                    <a:cubicBezTo>
                      <a:pt x="33" y="326"/>
                      <a:pt x="0" y="265"/>
                      <a:pt x="0" y="205"/>
                    </a:cubicBezTo>
                    <a:cubicBezTo>
                      <a:pt x="0" y="146"/>
                      <a:pt x="40" y="85"/>
                      <a:pt x="107" y="85"/>
                    </a:cubicBezTo>
                    <a:cubicBezTo>
                      <a:pt x="145" y="85"/>
                      <a:pt x="173" y="104"/>
                      <a:pt x="188" y="122"/>
                    </a:cubicBezTo>
                    <a:cubicBezTo>
                      <a:pt x="188" y="55"/>
                      <a:pt x="188" y="55"/>
                      <a:pt x="188" y="55"/>
                    </a:cubicBezTo>
                    <a:cubicBezTo>
                      <a:pt x="188" y="41"/>
                      <a:pt x="183" y="36"/>
                      <a:pt x="169" y="36"/>
                    </a:cubicBezTo>
                    <a:cubicBezTo>
                      <a:pt x="133" y="36"/>
                      <a:pt x="133" y="36"/>
                      <a:pt x="133" y="36"/>
                    </a:cubicBezTo>
                    <a:cubicBezTo>
                      <a:pt x="133" y="0"/>
                      <a:pt x="133" y="0"/>
                      <a:pt x="133" y="0"/>
                    </a:cubicBezTo>
                    <a:cubicBezTo>
                      <a:pt x="255" y="0"/>
                      <a:pt x="255" y="0"/>
                      <a:pt x="255" y="0"/>
                    </a:cubicBezTo>
                    <a:cubicBezTo>
                      <a:pt x="255" y="264"/>
                      <a:pt x="255" y="264"/>
                      <a:pt x="255" y="264"/>
                    </a:cubicBezTo>
                    <a:cubicBezTo>
                      <a:pt x="255" y="278"/>
                      <a:pt x="259" y="282"/>
                      <a:pt x="273" y="282"/>
                    </a:cubicBezTo>
                    <a:cubicBezTo>
                      <a:pt x="303" y="282"/>
                      <a:pt x="303" y="282"/>
                      <a:pt x="303" y="282"/>
                    </a:cubicBezTo>
                    <a:cubicBezTo>
                      <a:pt x="303" y="319"/>
                      <a:pt x="303" y="319"/>
                      <a:pt x="303" y="319"/>
                    </a:cubicBezTo>
                    <a:cubicBezTo>
                      <a:pt x="188" y="319"/>
                      <a:pt x="188" y="319"/>
                      <a:pt x="188" y="319"/>
                    </a:cubicBezTo>
                    <a:cubicBezTo>
                      <a:pt x="188" y="284"/>
                      <a:pt x="188" y="284"/>
                      <a:pt x="188" y="284"/>
                    </a:cubicBezTo>
                    <a:cubicBezTo>
                      <a:pt x="167" y="312"/>
                      <a:pt x="141" y="326"/>
                      <a:pt x="107" y="326"/>
                    </a:cubicBezTo>
                    <a:close/>
                    <a:moveTo>
                      <a:pt x="127" y="127"/>
                    </a:moveTo>
                    <a:cubicBezTo>
                      <a:pt x="93" y="127"/>
                      <a:pt x="76" y="153"/>
                      <a:pt x="76" y="205"/>
                    </a:cubicBezTo>
                    <a:cubicBezTo>
                      <a:pt x="76" y="257"/>
                      <a:pt x="93" y="284"/>
                      <a:pt x="127" y="284"/>
                    </a:cubicBezTo>
                    <a:cubicBezTo>
                      <a:pt x="165" y="284"/>
                      <a:pt x="188" y="253"/>
                      <a:pt x="188" y="203"/>
                    </a:cubicBezTo>
                    <a:cubicBezTo>
                      <a:pt x="188" y="156"/>
                      <a:pt x="165" y="127"/>
                      <a:pt x="127" y="1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2" name="Freeform 46"/>
              <p:cNvSpPr>
                <a:spLocks/>
              </p:cNvSpPr>
              <p:nvPr userDrawn="1"/>
            </p:nvSpPr>
            <p:spPr bwMode="auto">
              <a:xfrm>
                <a:off x="8194675" y="-1173163"/>
                <a:ext cx="319087" cy="303212"/>
              </a:xfrm>
              <a:custGeom>
                <a:avLst/>
                <a:gdLst/>
                <a:ahLst/>
                <a:cxnLst>
                  <a:cxn ang="0">
                    <a:pos x="171" y="234"/>
                  </a:cxn>
                  <a:cxn ang="0">
                    <a:pos x="0" y="234"/>
                  </a:cxn>
                  <a:cxn ang="0">
                    <a:pos x="0" y="197"/>
                  </a:cxn>
                  <a:cxn ang="0">
                    <a:pos x="31" y="197"/>
                  </a:cxn>
                  <a:cxn ang="0">
                    <a:pos x="49" y="181"/>
                  </a:cxn>
                  <a:cxn ang="0">
                    <a:pos x="49" y="60"/>
                  </a:cxn>
                  <a:cxn ang="0">
                    <a:pos x="31" y="43"/>
                  </a:cxn>
                  <a:cxn ang="0">
                    <a:pos x="0" y="43"/>
                  </a:cxn>
                  <a:cxn ang="0">
                    <a:pos x="0" y="7"/>
                  </a:cxn>
                  <a:cxn ang="0">
                    <a:pos x="116" y="7"/>
                  </a:cxn>
                  <a:cxn ang="0">
                    <a:pos x="116" y="40"/>
                  </a:cxn>
                  <a:cxn ang="0">
                    <a:pos x="180" y="0"/>
                  </a:cxn>
                  <a:cxn ang="0">
                    <a:pos x="246" y="55"/>
                  </a:cxn>
                  <a:cxn ang="0">
                    <a:pos x="204" y="97"/>
                  </a:cxn>
                  <a:cxn ang="0">
                    <a:pos x="164" y="64"/>
                  </a:cxn>
                  <a:cxn ang="0">
                    <a:pos x="194" y="34"/>
                  </a:cxn>
                  <a:cxn ang="0">
                    <a:pos x="179" y="32"/>
                  </a:cxn>
                  <a:cxn ang="0">
                    <a:pos x="117" y="102"/>
                  </a:cxn>
                  <a:cxn ang="0">
                    <a:pos x="117" y="181"/>
                  </a:cxn>
                  <a:cxn ang="0">
                    <a:pos x="135" y="197"/>
                  </a:cxn>
                  <a:cxn ang="0">
                    <a:pos x="171" y="197"/>
                  </a:cxn>
                  <a:cxn ang="0">
                    <a:pos x="171" y="234"/>
                  </a:cxn>
                </a:cxnLst>
                <a:rect l="0" t="0" r="r" b="b"/>
                <a:pathLst>
                  <a:path w="246" h="234">
                    <a:moveTo>
                      <a:pt x="171" y="234"/>
                    </a:moveTo>
                    <a:cubicBezTo>
                      <a:pt x="0" y="234"/>
                      <a:pt x="0" y="234"/>
                      <a:pt x="0" y="234"/>
                    </a:cubicBezTo>
                    <a:cubicBezTo>
                      <a:pt x="0" y="197"/>
                      <a:pt x="0" y="197"/>
                      <a:pt x="0" y="197"/>
                    </a:cubicBezTo>
                    <a:cubicBezTo>
                      <a:pt x="31" y="197"/>
                      <a:pt x="31" y="197"/>
                      <a:pt x="31" y="197"/>
                    </a:cubicBezTo>
                    <a:cubicBezTo>
                      <a:pt x="45" y="197"/>
                      <a:pt x="49" y="193"/>
                      <a:pt x="49" y="181"/>
                    </a:cubicBezTo>
                    <a:cubicBezTo>
                      <a:pt x="49" y="60"/>
                      <a:pt x="49" y="60"/>
                      <a:pt x="49" y="60"/>
                    </a:cubicBezTo>
                    <a:cubicBezTo>
                      <a:pt x="49" y="48"/>
                      <a:pt x="45" y="43"/>
                      <a:pt x="31" y="43"/>
                    </a:cubicBezTo>
                    <a:cubicBezTo>
                      <a:pt x="0" y="43"/>
                      <a:pt x="0" y="43"/>
                      <a:pt x="0" y="43"/>
                    </a:cubicBezTo>
                    <a:cubicBezTo>
                      <a:pt x="0" y="7"/>
                      <a:pt x="0" y="7"/>
                      <a:pt x="0" y="7"/>
                    </a:cubicBezTo>
                    <a:cubicBezTo>
                      <a:pt x="116" y="7"/>
                      <a:pt x="116" y="7"/>
                      <a:pt x="116" y="7"/>
                    </a:cubicBezTo>
                    <a:cubicBezTo>
                      <a:pt x="116" y="40"/>
                      <a:pt x="116" y="40"/>
                      <a:pt x="116" y="40"/>
                    </a:cubicBezTo>
                    <a:cubicBezTo>
                      <a:pt x="136" y="14"/>
                      <a:pt x="152" y="0"/>
                      <a:pt x="180" y="0"/>
                    </a:cubicBezTo>
                    <a:cubicBezTo>
                      <a:pt x="213" y="0"/>
                      <a:pt x="246" y="17"/>
                      <a:pt x="246" y="55"/>
                    </a:cubicBezTo>
                    <a:cubicBezTo>
                      <a:pt x="246" y="80"/>
                      <a:pt x="229" y="97"/>
                      <a:pt x="204" y="97"/>
                    </a:cubicBezTo>
                    <a:cubicBezTo>
                      <a:pt x="180" y="97"/>
                      <a:pt x="164" y="83"/>
                      <a:pt x="164" y="64"/>
                    </a:cubicBezTo>
                    <a:cubicBezTo>
                      <a:pt x="164" y="48"/>
                      <a:pt x="176" y="37"/>
                      <a:pt x="194" y="34"/>
                    </a:cubicBezTo>
                    <a:cubicBezTo>
                      <a:pt x="189" y="32"/>
                      <a:pt x="184" y="32"/>
                      <a:pt x="179" y="32"/>
                    </a:cubicBezTo>
                    <a:cubicBezTo>
                      <a:pt x="138" y="32"/>
                      <a:pt x="117" y="68"/>
                      <a:pt x="117" y="102"/>
                    </a:cubicBezTo>
                    <a:cubicBezTo>
                      <a:pt x="117" y="181"/>
                      <a:pt x="117" y="181"/>
                      <a:pt x="117" y="181"/>
                    </a:cubicBezTo>
                    <a:cubicBezTo>
                      <a:pt x="117" y="193"/>
                      <a:pt x="121" y="197"/>
                      <a:pt x="135" y="197"/>
                    </a:cubicBezTo>
                    <a:cubicBezTo>
                      <a:pt x="171" y="197"/>
                      <a:pt x="171" y="197"/>
                      <a:pt x="171" y="197"/>
                    </a:cubicBezTo>
                    <a:lnTo>
                      <a:pt x="171"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3" name="Freeform 47"/>
              <p:cNvSpPr>
                <a:spLocks noEditPoints="1"/>
              </p:cNvSpPr>
              <p:nvPr userDrawn="1"/>
            </p:nvSpPr>
            <p:spPr bwMode="auto">
              <a:xfrm>
                <a:off x="8562975" y="-1173163"/>
                <a:ext cx="320675" cy="312737"/>
              </a:xfrm>
              <a:custGeom>
                <a:avLst/>
                <a:gdLst/>
                <a:ahLst/>
                <a:cxnLst>
                  <a:cxn ang="0">
                    <a:pos x="127" y="241"/>
                  </a:cxn>
                  <a:cxn ang="0">
                    <a:pos x="0" y="120"/>
                  </a:cxn>
                  <a:cxn ang="0">
                    <a:pos x="124" y="0"/>
                  </a:cxn>
                  <a:cxn ang="0">
                    <a:pos x="215" y="37"/>
                  </a:cxn>
                  <a:cxn ang="0">
                    <a:pos x="243" y="126"/>
                  </a:cxn>
                  <a:cxn ang="0">
                    <a:pos x="243" y="129"/>
                  </a:cxn>
                  <a:cxn ang="0">
                    <a:pos x="75" y="129"/>
                  </a:cxn>
                  <a:cxn ang="0">
                    <a:pos x="92" y="185"/>
                  </a:cxn>
                  <a:cxn ang="0">
                    <a:pos x="133" y="200"/>
                  </a:cxn>
                  <a:cxn ang="0">
                    <a:pos x="194" y="152"/>
                  </a:cxn>
                  <a:cxn ang="0">
                    <a:pos x="194" y="150"/>
                  </a:cxn>
                  <a:cxn ang="0">
                    <a:pos x="243" y="150"/>
                  </a:cxn>
                  <a:cxn ang="0">
                    <a:pos x="242" y="153"/>
                  </a:cxn>
                  <a:cxn ang="0">
                    <a:pos x="127" y="241"/>
                  </a:cxn>
                  <a:cxn ang="0">
                    <a:pos x="75" y="92"/>
                  </a:cxn>
                  <a:cxn ang="0">
                    <a:pos x="168" y="92"/>
                  </a:cxn>
                  <a:cxn ang="0">
                    <a:pos x="154" y="50"/>
                  </a:cxn>
                  <a:cxn ang="0">
                    <a:pos x="123" y="38"/>
                  </a:cxn>
                  <a:cxn ang="0">
                    <a:pos x="75" y="92"/>
                  </a:cxn>
                </a:cxnLst>
                <a:rect l="0" t="0" r="r" b="b"/>
                <a:pathLst>
                  <a:path w="247" h="241">
                    <a:moveTo>
                      <a:pt x="127" y="241"/>
                    </a:moveTo>
                    <a:cubicBezTo>
                      <a:pt x="44" y="241"/>
                      <a:pt x="0" y="199"/>
                      <a:pt x="0" y="120"/>
                    </a:cubicBezTo>
                    <a:cubicBezTo>
                      <a:pt x="0" y="50"/>
                      <a:pt x="51" y="0"/>
                      <a:pt x="124" y="0"/>
                    </a:cubicBezTo>
                    <a:cubicBezTo>
                      <a:pt x="171" y="0"/>
                      <a:pt x="199" y="20"/>
                      <a:pt x="215" y="37"/>
                    </a:cubicBezTo>
                    <a:cubicBezTo>
                      <a:pt x="236" y="61"/>
                      <a:pt x="247" y="94"/>
                      <a:pt x="243" y="126"/>
                    </a:cubicBezTo>
                    <a:cubicBezTo>
                      <a:pt x="243" y="129"/>
                      <a:pt x="243" y="129"/>
                      <a:pt x="243" y="129"/>
                    </a:cubicBezTo>
                    <a:cubicBezTo>
                      <a:pt x="75" y="129"/>
                      <a:pt x="75" y="129"/>
                      <a:pt x="75" y="129"/>
                    </a:cubicBezTo>
                    <a:cubicBezTo>
                      <a:pt x="75" y="153"/>
                      <a:pt x="81" y="173"/>
                      <a:pt x="92" y="185"/>
                    </a:cubicBezTo>
                    <a:cubicBezTo>
                      <a:pt x="102" y="195"/>
                      <a:pt x="115" y="200"/>
                      <a:pt x="133" y="200"/>
                    </a:cubicBezTo>
                    <a:cubicBezTo>
                      <a:pt x="167" y="200"/>
                      <a:pt x="187" y="185"/>
                      <a:pt x="194" y="152"/>
                    </a:cubicBezTo>
                    <a:cubicBezTo>
                      <a:pt x="194" y="150"/>
                      <a:pt x="194" y="150"/>
                      <a:pt x="194" y="150"/>
                    </a:cubicBezTo>
                    <a:cubicBezTo>
                      <a:pt x="243" y="150"/>
                      <a:pt x="243" y="150"/>
                      <a:pt x="243" y="150"/>
                    </a:cubicBezTo>
                    <a:cubicBezTo>
                      <a:pt x="242" y="153"/>
                      <a:pt x="242" y="153"/>
                      <a:pt x="242" y="153"/>
                    </a:cubicBezTo>
                    <a:cubicBezTo>
                      <a:pt x="235" y="210"/>
                      <a:pt x="195" y="241"/>
                      <a:pt x="127" y="241"/>
                    </a:cubicBezTo>
                    <a:close/>
                    <a:moveTo>
                      <a:pt x="75" y="92"/>
                    </a:moveTo>
                    <a:cubicBezTo>
                      <a:pt x="168" y="92"/>
                      <a:pt x="168" y="92"/>
                      <a:pt x="168" y="92"/>
                    </a:cubicBezTo>
                    <a:cubicBezTo>
                      <a:pt x="168" y="79"/>
                      <a:pt x="165" y="61"/>
                      <a:pt x="154" y="50"/>
                    </a:cubicBezTo>
                    <a:cubicBezTo>
                      <a:pt x="147" y="42"/>
                      <a:pt x="136" y="38"/>
                      <a:pt x="123" y="38"/>
                    </a:cubicBezTo>
                    <a:cubicBezTo>
                      <a:pt x="85" y="38"/>
                      <a:pt x="77" y="74"/>
                      <a:pt x="75"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4" name="Freeform 48"/>
              <p:cNvSpPr>
                <a:spLocks noEditPoints="1"/>
              </p:cNvSpPr>
              <p:nvPr userDrawn="1"/>
            </p:nvSpPr>
            <p:spPr bwMode="auto">
              <a:xfrm>
                <a:off x="8943975" y="-1173163"/>
                <a:ext cx="369887" cy="312737"/>
              </a:xfrm>
              <a:custGeom>
                <a:avLst/>
                <a:gdLst/>
                <a:ahLst/>
                <a:cxnLst>
                  <a:cxn ang="0">
                    <a:pos x="215" y="241"/>
                  </a:cxn>
                  <a:cxn ang="0">
                    <a:pos x="160" y="209"/>
                  </a:cxn>
                  <a:cxn ang="0">
                    <a:pos x="76" y="241"/>
                  </a:cxn>
                  <a:cxn ang="0">
                    <a:pos x="0" y="178"/>
                  </a:cxn>
                  <a:cxn ang="0">
                    <a:pos x="90" y="107"/>
                  </a:cxn>
                  <a:cxn ang="0">
                    <a:pos x="158" y="64"/>
                  </a:cxn>
                  <a:cxn ang="0">
                    <a:pos x="104" y="31"/>
                  </a:cxn>
                  <a:cxn ang="0">
                    <a:pos x="62" y="41"/>
                  </a:cxn>
                  <a:cxn ang="0">
                    <a:pos x="92" y="68"/>
                  </a:cxn>
                  <a:cxn ang="0">
                    <a:pos x="53" y="99"/>
                  </a:cxn>
                  <a:cxn ang="0">
                    <a:pos x="13" y="61"/>
                  </a:cxn>
                  <a:cxn ang="0">
                    <a:pos x="121" y="0"/>
                  </a:cxn>
                  <a:cxn ang="0">
                    <a:pos x="225" y="71"/>
                  </a:cxn>
                  <a:cxn ang="0">
                    <a:pos x="225" y="187"/>
                  </a:cxn>
                  <a:cxn ang="0">
                    <a:pos x="235" y="200"/>
                  </a:cxn>
                  <a:cxn ang="0">
                    <a:pos x="246" y="167"/>
                  </a:cxn>
                  <a:cxn ang="0">
                    <a:pos x="246" y="146"/>
                  </a:cxn>
                  <a:cxn ang="0">
                    <a:pos x="285" y="146"/>
                  </a:cxn>
                  <a:cxn ang="0">
                    <a:pos x="285" y="163"/>
                  </a:cxn>
                  <a:cxn ang="0">
                    <a:pos x="215" y="241"/>
                  </a:cxn>
                  <a:cxn ang="0">
                    <a:pos x="158" y="118"/>
                  </a:cxn>
                  <a:cxn ang="0">
                    <a:pos x="105" y="139"/>
                  </a:cxn>
                  <a:cxn ang="0">
                    <a:pos x="75" y="173"/>
                  </a:cxn>
                  <a:cxn ang="0">
                    <a:pos x="104" y="200"/>
                  </a:cxn>
                  <a:cxn ang="0">
                    <a:pos x="158" y="145"/>
                  </a:cxn>
                  <a:cxn ang="0">
                    <a:pos x="158" y="118"/>
                  </a:cxn>
                </a:cxnLst>
                <a:rect l="0" t="0" r="r" b="b"/>
                <a:pathLst>
                  <a:path w="285" h="241">
                    <a:moveTo>
                      <a:pt x="215" y="241"/>
                    </a:moveTo>
                    <a:cubicBezTo>
                      <a:pt x="186" y="241"/>
                      <a:pt x="166" y="229"/>
                      <a:pt x="160" y="209"/>
                    </a:cubicBezTo>
                    <a:cubicBezTo>
                      <a:pt x="143" y="230"/>
                      <a:pt x="113" y="241"/>
                      <a:pt x="76" y="241"/>
                    </a:cubicBezTo>
                    <a:cubicBezTo>
                      <a:pt x="28" y="241"/>
                      <a:pt x="0" y="218"/>
                      <a:pt x="0" y="178"/>
                    </a:cubicBezTo>
                    <a:cubicBezTo>
                      <a:pt x="0" y="126"/>
                      <a:pt x="48" y="116"/>
                      <a:pt x="90" y="107"/>
                    </a:cubicBezTo>
                    <a:cubicBezTo>
                      <a:pt x="126" y="99"/>
                      <a:pt x="158" y="93"/>
                      <a:pt x="158" y="64"/>
                    </a:cubicBezTo>
                    <a:cubicBezTo>
                      <a:pt x="158" y="41"/>
                      <a:pt x="141" y="31"/>
                      <a:pt x="104" y="31"/>
                    </a:cubicBezTo>
                    <a:cubicBezTo>
                      <a:pt x="93" y="31"/>
                      <a:pt x="73" y="34"/>
                      <a:pt x="62" y="41"/>
                    </a:cubicBezTo>
                    <a:cubicBezTo>
                      <a:pt x="81" y="41"/>
                      <a:pt x="92" y="51"/>
                      <a:pt x="92" y="68"/>
                    </a:cubicBezTo>
                    <a:cubicBezTo>
                      <a:pt x="92" y="82"/>
                      <a:pt x="85" y="99"/>
                      <a:pt x="53" y="99"/>
                    </a:cubicBezTo>
                    <a:cubicBezTo>
                      <a:pt x="30" y="99"/>
                      <a:pt x="13" y="83"/>
                      <a:pt x="13" y="61"/>
                    </a:cubicBezTo>
                    <a:cubicBezTo>
                      <a:pt x="13" y="5"/>
                      <a:pt x="95" y="0"/>
                      <a:pt x="121" y="0"/>
                    </a:cubicBezTo>
                    <a:cubicBezTo>
                      <a:pt x="187" y="0"/>
                      <a:pt x="225" y="26"/>
                      <a:pt x="225" y="71"/>
                    </a:cubicBezTo>
                    <a:cubicBezTo>
                      <a:pt x="225" y="187"/>
                      <a:pt x="225" y="187"/>
                      <a:pt x="225" y="187"/>
                    </a:cubicBezTo>
                    <a:cubicBezTo>
                      <a:pt x="225" y="196"/>
                      <a:pt x="228" y="200"/>
                      <a:pt x="235" y="200"/>
                    </a:cubicBezTo>
                    <a:cubicBezTo>
                      <a:pt x="238" y="200"/>
                      <a:pt x="246" y="200"/>
                      <a:pt x="246" y="167"/>
                    </a:cubicBezTo>
                    <a:cubicBezTo>
                      <a:pt x="246" y="146"/>
                      <a:pt x="246" y="146"/>
                      <a:pt x="246" y="146"/>
                    </a:cubicBezTo>
                    <a:cubicBezTo>
                      <a:pt x="285" y="146"/>
                      <a:pt x="285" y="146"/>
                      <a:pt x="285" y="146"/>
                    </a:cubicBezTo>
                    <a:cubicBezTo>
                      <a:pt x="285" y="163"/>
                      <a:pt x="285" y="163"/>
                      <a:pt x="285" y="163"/>
                    </a:cubicBezTo>
                    <a:cubicBezTo>
                      <a:pt x="285" y="215"/>
                      <a:pt x="262" y="241"/>
                      <a:pt x="215" y="241"/>
                    </a:cubicBezTo>
                    <a:close/>
                    <a:moveTo>
                      <a:pt x="158" y="118"/>
                    </a:moveTo>
                    <a:cubicBezTo>
                      <a:pt x="105" y="139"/>
                      <a:pt x="105" y="139"/>
                      <a:pt x="105" y="139"/>
                    </a:cubicBezTo>
                    <a:cubicBezTo>
                      <a:pt x="89" y="146"/>
                      <a:pt x="75" y="153"/>
                      <a:pt x="75" y="173"/>
                    </a:cubicBezTo>
                    <a:cubicBezTo>
                      <a:pt x="75" y="191"/>
                      <a:pt x="85" y="200"/>
                      <a:pt x="104" y="200"/>
                    </a:cubicBezTo>
                    <a:cubicBezTo>
                      <a:pt x="141" y="200"/>
                      <a:pt x="158" y="172"/>
                      <a:pt x="158" y="145"/>
                    </a:cubicBezTo>
                    <a:lnTo>
                      <a:pt x="158" y="1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5" name="Freeform 49"/>
              <p:cNvSpPr>
                <a:spLocks/>
              </p:cNvSpPr>
              <p:nvPr userDrawn="1"/>
            </p:nvSpPr>
            <p:spPr bwMode="auto">
              <a:xfrm>
                <a:off x="9364663" y="-1173163"/>
                <a:ext cx="625475" cy="303212"/>
              </a:xfrm>
              <a:custGeom>
                <a:avLst/>
                <a:gdLst/>
                <a:ahLst/>
                <a:cxnLst>
                  <a:cxn ang="0">
                    <a:pos x="482" y="234"/>
                  </a:cxn>
                  <a:cxn ang="0">
                    <a:pos x="330" y="234"/>
                  </a:cxn>
                  <a:cxn ang="0">
                    <a:pos x="330" y="197"/>
                  </a:cxn>
                  <a:cxn ang="0">
                    <a:pos x="347" y="197"/>
                  </a:cxn>
                  <a:cxn ang="0">
                    <a:pos x="366" y="181"/>
                  </a:cxn>
                  <a:cxn ang="0">
                    <a:pos x="366" y="69"/>
                  </a:cxn>
                  <a:cxn ang="0">
                    <a:pos x="331" y="42"/>
                  </a:cxn>
                  <a:cxn ang="0">
                    <a:pos x="275" y="96"/>
                  </a:cxn>
                  <a:cxn ang="0">
                    <a:pos x="275" y="181"/>
                  </a:cxn>
                  <a:cxn ang="0">
                    <a:pos x="294" y="197"/>
                  </a:cxn>
                  <a:cxn ang="0">
                    <a:pos x="310" y="197"/>
                  </a:cxn>
                  <a:cxn ang="0">
                    <a:pos x="310" y="234"/>
                  </a:cxn>
                  <a:cxn ang="0">
                    <a:pos x="171" y="234"/>
                  </a:cxn>
                  <a:cxn ang="0">
                    <a:pos x="171" y="197"/>
                  </a:cxn>
                  <a:cxn ang="0">
                    <a:pos x="190" y="197"/>
                  </a:cxn>
                  <a:cxn ang="0">
                    <a:pos x="208" y="181"/>
                  </a:cxn>
                  <a:cxn ang="0">
                    <a:pos x="208" y="82"/>
                  </a:cxn>
                  <a:cxn ang="0">
                    <a:pos x="174" y="42"/>
                  </a:cxn>
                  <a:cxn ang="0">
                    <a:pos x="118" y="96"/>
                  </a:cxn>
                  <a:cxn ang="0">
                    <a:pos x="118" y="181"/>
                  </a:cxn>
                  <a:cxn ang="0">
                    <a:pos x="136" y="197"/>
                  </a:cxn>
                  <a:cxn ang="0">
                    <a:pos x="154" y="197"/>
                  </a:cxn>
                  <a:cxn ang="0">
                    <a:pos x="154" y="234"/>
                  </a:cxn>
                  <a:cxn ang="0">
                    <a:pos x="0" y="234"/>
                  </a:cxn>
                  <a:cxn ang="0">
                    <a:pos x="0" y="197"/>
                  </a:cxn>
                  <a:cxn ang="0">
                    <a:pos x="32" y="197"/>
                  </a:cxn>
                  <a:cxn ang="0">
                    <a:pos x="51" y="181"/>
                  </a:cxn>
                  <a:cxn ang="0">
                    <a:pos x="51" y="60"/>
                  </a:cxn>
                  <a:cxn ang="0">
                    <a:pos x="32" y="43"/>
                  </a:cxn>
                  <a:cxn ang="0">
                    <a:pos x="0" y="43"/>
                  </a:cxn>
                  <a:cxn ang="0">
                    <a:pos x="0" y="7"/>
                  </a:cxn>
                  <a:cxn ang="0">
                    <a:pos x="118" y="7"/>
                  </a:cxn>
                  <a:cxn ang="0">
                    <a:pos x="118" y="43"/>
                  </a:cxn>
                  <a:cxn ang="0">
                    <a:pos x="200" y="0"/>
                  </a:cxn>
                  <a:cxn ang="0">
                    <a:pos x="271" y="43"/>
                  </a:cxn>
                  <a:cxn ang="0">
                    <a:pos x="357" y="0"/>
                  </a:cxn>
                  <a:cxn ang="0">
                    <a:pos x="433" y="69"/>
                  </a:cxn>
                  <a:cxn ang="0">
                    <a:pos x="433" y="181"/>
                  </a:cxn>
                  <a:cxn ang="0">
                    <a:pos x="451" y="197"/>
                  </a:cxn>
                  <a:cxn ang="0">
                    <a:pos x="482" y="197"/>
                  </a:cxn>
                  <a:cxn ang="0">
                    <a:pos x="482" y="234"/>
                  </a:cxn>
                </a:cxnLst>
                <a:rect l="0" t="0" r="r" b="b"/>
                <a:pathLst>
                  <a:path w="482" h="234">
                    <a:moveTo>
                      <a:pt x="482" y="234"/>
                    </a:moveTo>
                    <a:cubicBezTo>
                      <a:pt x="330" y="234"/>
                      <a:pt x="330" y="234"/>
                      <a:pt x="330" y="234"/>
                    </a:cubicBezTo>
                    <a:cubicBezTo>
                      <a:pt x="330" y="197"/>
                      <a:pt x="330" y="197"/>
                      <a:pt x="330" y="197"/>
                    </a:cubicBezTo>
                    <a:cubicBezTo>
                      <a:pt x="347" y="197"/>
                      <a:pt x="347" y="197"/>
                      <a:pt x="347" y="197"/>
                    </a:cubicBezTo>
                    <a:cubicBezTo>
                      <a:pt x="361" y="197"/>
                      <a:pt x="366" y="193"/>
                      <a:pt x="366" y="181"/>
                    </a:cubicBezTo>
                    <a:cubicBezTo>
                      <a:pt x="366" y="69"/>
                      <a:pt x="366" y="69"/>
                      <a:pt x="366" y="69"/>
                    </a:cubicBezTo>
                    <a:cubicBezTo>
                      <a:pt x="366" y="50"/>
                      <a:pt x="348" y="42"/>
                      <a:pt x="331" y="42"/>
                    </a:cubicBezTo>
                    <a:cubicBezTo>
                      <a:pt x="301" y="42"/>
                      <a:pt x="275" y="67"/>
                      <a:pt x="275" y="96"/>
                    </a:cubicBezTo>
                    <a:cubicBezTo>
                      <a:pt x="275" y="181"/>
                      <a:pt x="275" y="181"/>
                      <a:pt x="275" y="181"/>
                    </a:cubicBezTo>
                    <a:cubicBezTo>
                      <a:pt x="275" y="193"/>
                      <a:pt x="280" y="197"/>
                      <a:pt x="294" y="197"/>
                    </a:cubicBezTo>
                    <a:cubicBezTo>
                      <a:pt x="310" y="197"/>
                      <a:pt x="310" y="197"/>
                      <a:pt x="310" y="197"/>
                    </a:cubicBezTo>
                    <a:cubicBezTo>
                      <a:pt x="310" y="234"/>
                      <a:pt x="310" y="234"/>
                      <a:pt x="310" y="234"/>
                    </a:cubicBezTo>
                    <a:cubicBezTo>
                      <a:pt x="171" y="234"/>
                      <a:pt x="171" y="234"/>
                      <a:pt x="171" y="234"/>
                    </a:cubicBezTo>
                    <a:cubicBezTo>
                      <a:pt x="171" y="197"/>
                      <a:pt x="171" y="197"/>
                      <a:pt x="171" y="197"/>
                    </a:cubicBezTo>
                    <a:cubicBezTo>
                      <a:pt x="190" y="197"/>
                      <a:pt x="190" y="197"/>
                      <a:pt x="190" y="197"/>
                    </a:cubicBezTo>
                    <a:cubicBezTo>
                      <a:pt x="203" y="197"/>
                      <a:pt x="208" y="193"/>
                      <a:pt x="208" y="181"/>
                    </a:cubicBezTo>
                    <a:cubicBezTo>
                      <a:pt x="208" y="82"/>
                      <a:pt x="208" y="82"/>
                      <a:pt x="208" y="82"/>
                    </a:cubicBezTo>
                    <a:cubicBezTo>
                      <a:pt x="208" y="57"/>
                      <a:pt x="203" y="42"/>
                      <a:pt x="174" y="42"/>
                    </a:cubicBezTo>
                    <a:cubicBezTo>
                      <a:pt x="142" y="42"/>
                      <a:pt x="118" y="70"/>
                      <a:pt x="118" y="96"/>
                    </a:cubicBezTo>
                    <a:cubicBezTo>
                      <a:pt x="118" y="181"/>
                      <a:pt x="118" y="181"/>
                      <a:pt x="118" y="181"/>
                    </a:cubicBezTo>
                    <a:cubicBezTo>
                      <a:pt x="118" y="193"/>
                      <a:pt x="123" y="197"/>
                      <a:pt x="136" y="197"/>
                    </a:cubicBezTo>
                    <a:cubicBezTo>
                      <a:pt x="154" y="197"/>
                      <a:pt x="154" y="197"/>
                      <a:pt x="154" y="197"/>
                    </a:cubicBezTo>
                    <a:cubicBezTo>
                      <a:pt x="154" y="234"/>
                      <a:pt x="154" y="234"/>
                      <a:pt x="154" y="234"/>
                    </a:cubicBezTo>
                    <a:cubicBezTo>
                      <a:pt x="0" y="234"/>
                      <a:pt x="0" y="234"/>
                      <a:pt x="0" y="234"/>
                    </a:cubicBezTo>
                    <a:cubicBezTo>
                      <a:pt x="0" y="197"/>
                      <a:pt x="0" y="197"/>
                      <a:pt x="0" y="197"/>
                    </a:cubicBezTo>
                    <a:cubicBezTo>
                      <a:pt x="32" y="197"/>
                      <a:pt x="32" y="197"/>
                      <a:pt x="32" y="197"/>
                    </a:cubicBezTo>
                    <a:cubicBezTo>
                      <a:pt x="46" y="197"/>
                      <a:pt x="51" y="193"/>
                      <a:pt x="51" y="181"/>
                    </a:cubicBezTo>
                    <a:cubicBezTo>
                      <a:pt x="51" y="60"/>
                      <a:pt x="51" y="60"/>
                      <a:pt x="51" y="60"/>
                    </a:cubicBezTo>
                    <a:cubicBezTo>
                      <a:pt x="51" y="48"/>
                      <a:pt x="46" y="43"/>
                      <a:pt x="32" y="43"/>
                    </a:cubicBezTo>
                    <a:cubicBezTo>
                      <a:pt x="0" y="43"/>
                      <a:pt x="0" y="43"/>
                      <a:pt x="0" y="43"/>
                    </a:cubicBezTo>
                    <a:cubicBezTo>
                      <a:pt x="0" y="7"/>
                      <a:pt x="0" y="7"/>
                      <a:pt x="0" y="7"/>
                    </a:cubicBezTo>
                    <a:cubicBezTo>
                      <a:pt x="118" y="7"/>
                      <a:pt x="118" y="7"/>
                      <a:pt x="118" y="7"/>
                    </a:cubicBezTo>
                    <a:cubicBezTo>
                      <a:pt x="118" y="43"/>
                      <a:pt x="118" y="43"/>
                      <a:pt x="118" y="43"/>
                    </a:cubicBezTo>
                    <a:cubicBezTo>
                      <a:pt x="137" y="17"/>
                      <a:pt x="159" y="0"/>
                      <a:pt x="200" y="0"/>
                    </a:cubicBezTo>
                    <a:cubicBezTo>
                      <a:pt x="236" y="0"/>
                      <a:pt x="260" y="15"/>
                      <a:pt x="271" y="43"/>
                    </a:cubicBezTo>
                    <a:cubicBezTo>
                      <a:pt x="290" y="20"/>
                      <a:pt x="315" y="0"/>
                      <a:pt x="357" y="0"/>
                    </a:cubicBezTo>
                    <a:cubicBezTo>
                      <a:pt x="402" y="0"/>
                      <a:pt x="433" y="29"/>
                      <a:pt x="433" y="69"/>
                    </a:cubicBezTo>
                    <a:cubicBezTo>
                      <a:pt x="433" y="181"/>
                      <a:pt x="433" y="181"/>
                      <a:pt x="433" y="181"/>
                    </a:cubicBezTo>
                    <a:cubicBezTo>
                      <a:pt x="433" y="193"/>
                      <a:pt x="438" y="197"/>
                      <a:pt x="451" y="197"/>
                    </a:cubicBezTo>
                    <a:cubicBezTo>
                      <a:pt x="482" y="197"/>
                      <a:pt x="482" y="197"/>
                      <a:pt x="482" y="197"/>
                    </a:cubicBezTo>
                    <a:lnTo>
                      <a:pt x="482"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6" name="Freeform 50"/>
              <p:cNvSpPr>
                <a:spLocks/>
              </p:cNvSpPr>
              <p:nvPr userDrawn="1"/>
            </p:nvSpPr>
            <p:spPr bwMode="auto">
              <a:xfrm>
                <a:off x="10044113" y="-1173163"/>
                <a:ext cx="303212" cy="312737"/>
              </a:xfrm>
              <a:custGeom>
                <a:avLst/>
                <a:gdLst/>
                <a:ahLst/>
                <a:cxnLst>
                  <a:cxn ang="0">
                    <a:pos x="135" y="241"/>
                  </a:cxn>
                  <a:cxn ang="0">
                    <a:pos x="48" y="218"/>
                  </a:cxn>
                  <a:cxn ang="0">
                    <a:pos x="39" y="234"/>
                  </a:cxn>
                  <a:cxn ang="0">
                    <a:pos x="0" y="234"/>
                  </a:cxn>
                  <a:cxn ang="0">
                    <a:pos x="0" y="142"/>
                  </a:cxn>
                  <a:cxn ang="0">
                    <a:pos x="43" y="142"/>
                  </a:cxn>
                  <a:cxn ang="0">
                    <a:pos x="43" y="144"/>
                  </a:cxn>
                  <a:cxn ang="0">
                    <a:pos x="130" y="204"/>
                  </a:cxn>
                  <a:cxn ang="0">
                    <a:pos x="168" y="178"/>
                  </a:cxn>
                  <a:cxn ang="0">
                    <a:pos x="106" y="147"/>
                  </a:cxn>
                  <a:cxn ang="0">
                    <a:pos x="3" y="74"/>
                  </a:cxn>
                  <a:cxn ang="0">
                    <a:pos x="101" y="0"/>
                  </a:cxn>
                  <a:cxn ang="0">
                    <a:pos x="178" y="22"/>
                  </a:cxn>
                  <a:cxn ang="0">
                    <a:pos x="188" y="7"/>
                  </a:cxn>
                  <a:cxn ang="0">
                    <a:pos x="220" y="7"/>
                  </a:cxn>
                  <a:cxn ang="0">
                    <a:pos x="220" y="91"/>
                  </a:cxn>
                  <a:cxn ang="0">
                    <a:pos x="182" y="91"/>
                  </a:cxn>
                  <a:cxn ang="0">
                    <a:pos x="181" y="90"/>
                  </a:cxn>
                  <a:cxn ang="0">
                    <a:pos x="106" y="39"/>
                  </a:cxn>
                  <a:cxn ang="0">
                    <a:pos x="69" y="62"/>
                  </a:cxn>
                  <a:cxn ang="0">
                    <a:pos x="124" y="88"/>
                  </a:cxn>
                  <a:cxn ang="0">
                    <a:pos x="234" y="168"/>
                  </a:cxn>
                  <a:cxn ang="0">
                    <a:pos x="135" y="241"/>
                  </a:cxn>
                </a:cxnLst>
                <a:rect l="0" t="0" r="r" b="b"/>
                <a:pathLst>
                  <a:path w="234" h="241">
                    <a:moveTo>
                      <a:pt x="135" y="241"/>
                    </a:moveTo>
                    <a:cubicBezTo>
                      <a:pt x="111" y="241"/>
                      <a:pt x="76" y="238"/>
                      <a:pt x="48" y="218"/>
                    </a:cubicBezTo>
                    <a:cubicBezTo>
                      <a:pt x="39" y="234"/>
                      <a:pt x="39" y="234"/>
                      <a:pt x="39" y="234"/>
                    </a:cubicBezTo>
                    <a:cubicBezTo>
                      <a:pt x="0" y="234"/>
                      <a:pt x="0" y="234"/>
                      <a:pt x="0" y="234"/>
                    </a:cubicBezTo>
                    <a:cubicBezTo>
                      <a:pt x="0" y="142"/>
                      <a:pt x="0" y="142"/>
                      <a:pt x="0" y="142"/>
                    </a:cubicBezTo>
                    <a:cubicBezTo>
                      <a:pt x="43" y="142"/>
                      <a:pt x="43" y="142"/>
                      <a:pt x="43" y="142"/>
                    </a:cubicBezTo>
                    <a:cubicBezTo>
                      <a:pt x="43" y="144"/>
                      <a:pt x="43" y="144"/>
                      <a:pt x="43" y="144"/>
                    </a:cubicBezTo>
                    <a:cubicBezTo>
                      <a:pt x="53" y="183"/>
                      <a:pt x="83" y="204"/>
                      <a:pt x="130" y="204"/>
                    </a:cubicBezTo>
                    <a:cubicBezTo>
                      <a:pt x="145" y="204"/>
                      <a:pt x="168" y="197"/>
                      <a:pt x="168" y="178"/>
                    </a:cubicBezTo>
                    <a:cubicBezTo>
                      <a:pt x="168" y="160"/>
                      <a:pt x="139" y="154"/>
                      <a:pt x="106" y="147"/>
                    </a:cubicBezTo>
                    <a:cubicBezTo>
                      <a:pt x="60" y="137"/>
                      <a:pt x="3" y="124"/>
                      <a:pt x="3" y="74"/>
                    </a:cubicBezTo>
                    <a:cubicBezTo>
                      <a:pt x="3" y="26"/>
                      <a:pt x="53" y="0"/>
                      <a:pt x="101" y="0"/>
                    </a:cubicBezTo>
                    <a:cubicBezTo>
                      <a:pt x="127" y="0"/>
                      <a:pt x="153" y="8"/>
                      <a:pt x="178" y="22"/>
                    </a:cubicBezTo>
                    <a:cubicBezTo>
                      <a:pt x="188" y="7"/>
                      <a:pt x="188" y="7"/>
                      <a:pt x="188" y="7"/>
                    </a:cubicBezTo>
                    <a:cubicBezTo>
                      <a:pt x="220" y="7"/>
                      <a:pt x="220" y="7"/>
                      <a:pt x="220" y="7"/>
                    </a:cubicBezTo>
                    <a:cubicBezTo>
                      <a:pt x="220" y="91"/>
                      <a:pt x="220" y="91"/>
                      <a:pt x="220" y="91"/>
                    </a:cubicBezTo>
                    <a:cubicBezTo>
                      <a:pt x="182" y="91"/>
                      <a:pt x="182" y="91"/>
                      <a:pt x="182" y="91"/>
                    </a:cubicBezTo>
                    <a:cubicBezTo>
                      <a:pt x="181" y="90"/>
                      <a:pt x="181" y="90"/>
                      <a:pt x="181" y="90"/>
                    </a:cubicBezTo>
                    <a:cubicBezTo>
                      <a:pt x="169" y="55"/>
                      <a:pt x="145" y="39"/>
                      <a:pt x="106" y="39"/>
                    </a:cubicBezTo>
                    <a:cubicBezTo>
                      <a:pt x="92" y="39"/>
                      <a:pt x="69" y="44"/>
                      <a:pt x="69" y="62"/>
                    </a:cubicBezTo>
                    <a:cubicBezTo>
                      <a:pt x="69" y="75"/>
                      <a:pt x="94" y="81"/>
                      <a:pt x="124" y="88"/>
                    </a:cubicBezTo>
                    <a:cubicBezTo>
                      <a:pt x="173" y="99"/>
                      <a:pt x="234" y="114"/>
                      <a:pt x="234" y="168"/>
                    </a:cubicBezTo>
                    <a:cubicBezTo>
                      <a:pt x="234" y="222"/>
                      <a:pt x="183" y="241"/>
                      <a:pt x="135" y="2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grpSp>
        <p:sp>
          <p:nvSpPr>
            <p:cNvPr id="27" name="正方形/長方形 26"/>
            <p:cNvSpPr/>
            <p:nvPr userDrawn="1"/>
          </p:nvSpPr>
          <p:spPr>
            <a:xfrm>
              <a:off x="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28" name="正方形/長方形 27"/>
            <p:cNvSpPr/>
            <p:nvPr userDrawn="1"/>
          </p:nvSpPr>
          <p:spPr>
            <a:xfrm>
              <a:off x="9649238"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spTree>
    <p:extLst>
      <p:ext uri="{BB962C8B-B14F-4D97-AF65-F5344CB8AC3E}">
        <p14:creationId xmlns:p14="http://schemas.microsoft.com/office/powerpoint/2010/main" val="2069454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7088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Copyright © 2023 IHI Corporation All Rights Reserved.</a:t>
            </a:r>
            <a:endParaRPr kumimoji="1" lang="ja-JP" altLang="en-US"/>
          </a:p>
        </p:txBody>
      </p:sp>
      <p:sp>
        <p:nvSpPr>
          <p:cNvPr id="6" name="スライド番号プレースホルダー 5"/>
          <p:cNvSpPr>
            <a:spLocks noGrp="1"/>
          </p:cNvSpPr>
          <p:nvPr>
            <p:ph type="sldNum" sz="quarter" idx="12"/>
          </p:nvPr>
        </p:nvSpPr>
        <p:spPr/>
        <p:txBody>
          <a:bodyPr/>
          <a:lstStyle/>
          <a:p>
            <a:fld id="{714EB05D-AD7B-4F02-BDF6-82F2DF55CD8E}" type="slidenum">
              <a:rPr kumimoji="1" lang="ja-JP" altLang="en-US" smtClean="0"/>
              <a:t>‹#›</a:t>
            </a:fld>
            <a:endParaRPr kumimoji="1" lang="ja-JP" altLang="en-US"/>
          </a:p>
        </p:txBody>
      </p:sp>
    </p:spTree>
    <p:extLst>
      <p:ext uri="{BB962C8B-B14F-4D97-AF65-F5344CB8AC3E}">
        <p14:creationId xmlns:p14="http://schemas.microsoft.com/office/powerpoint/2010/main" val="1542852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表紙">
    <p:spTree>
      <p:nvGrpSpPr>
        <p:cNvPr id="1" name=""/>
        <p:cNvGrpSpPr/>
        <p:nvPr/>
      </p:nvGrpSpPr>
      <p:grpSpPr>
        <a:xfrm>
          <a:off x="0" y="0"/>
          <a:ext cx="0" cy="0"/>
          <a:chOff x="0" y="0"/>
          <a:chExt cx="0" cy="0"/>
        </a:xfrm>
      </p:grpSpPr>
      <p:grpSp>
        <p:nvGrpSpPr>
          <p:cNvPr id="5" name="グループ化 4"/>
          <p:cNvGrpSpPr/>
          <p:nvPr userDrawn="1"/>
        </p:nvGrpSpPr>
        <p:grpSpPr>
          <a:xfrm>
            <a:off x="0" y="0"/>
            <a:ext cx="9144000" cy="6858000"/>
            <a:chOff x="0" y="0"/>
            <a:chExt cx="13119100" cy="7380288"/>
          </a:xfrm>
        </p:grpSpPr>
        <p:grpSp>
          <p:nvGrpSpPr>
            <p:cNvPr id="29" name="グループ化 28"/>
            <p:cNvGrpSpPr/>
            <p:nvPr userDrawn="1"/>
          </p:nvGrpSpPr>
          <p:grpSpPr>
            <a:xfrm>
              <a:off x="126000" y="3572301"/>
              <a:ext cx="12867100" cy="252001"/>
              <a:chOff x="-3091862" y="3690000"/>
              <a:chExt cx="12867100" cy="252001"/>
            </a:xfrm>
          </p:grpSpPr>
          <p:grpSp>
            <p:nvGrpSpPr>
              <p:cNvPr id="34" name="グループ化 33"/>
              <p:cNvGrpSpPr>
                <a:grpSpLocks noChangeAspect="1"/>
              </p:cNvGrpSpPr>
              <p:nvPr userDrawn="1"/>
            </p:nvGrpSpPr>
            <p:grpSpPr>
              <a:xfrm>
                <a:off x="7709554" y="3690000"/>
                <a:ext cx="668492" cy="252000"/>
                <a:chOff x="6846899" y="5123347"/>
                <a:chExt cx="862679" cy="325202"/>
              </a:xfrm>
            </p:grpSpPr>
            <p:sp>
              <p:nvSpPr>
                <p:cNvPr id="37" name="Freeform 31"/>
                <p:cNvSpPr>
                  <a:spLocks/>
                </p:cNvSpPr>
                <p:nvPr userDrawn="1"/>
              </p:nvSpPr>
              <p:spPr bwMode="auto">
                <a:xfrm>
                  <a:off x="6846899" y="5123347"/>
                  <a:ext cx="179676" cy="325202"/>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637337" eaLnBrk="1" fontAlgn="auto" latinLnBrk="0" hangingPunct="1">
                    <a:lnSpc>
                      <a:spcPct val="100000"/>
                    </a:lnSpc>
                    <a:spcBef>
                      <a:spcPts val="0"/>
                    </a:spcBef>
                    <a:spcAft>
                      <a:spcPts val="0"/>
                    </a:spcAft>
                    <a:buClrTx/>
                    <a:buSzTx/>
                    <a:buFontTx/>
                    <a:buNone/>
                    <a:tabLst/>
                    <a:defRPr/>
                  </a:pPr>
                  <a:endParaRPr kumimoji="0" lang="ja-JP" altLang="en-US" sz="1255"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38" name="Freeform 32"/>
                <p:cNvSpPr>
                  <a:spLocks/>
                </p:cNvSpPr>
                <p:nvPr userDrawn="1"/>
              </p:nvSpPr>
              <p:spPr bwMode="auto">
                <a:xfrm>
                  <a:off x="7075862" y="5123347"/>
                  <a:ext cx="404756" cy="325202"/>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637337" eaLnBrk="1" fontAlgn="auto" latinLnBrk="0" hangingPunct="1">
                    <a:lnSpc>
                      <a:spcPct val="100000"/>
                    </a:lnSpc>
                    <a:spcBef>
                      <a:spcPts val="0"/>
                    </a:spcBef>
                    <a:spcAft>
                      <a:spcPts val="0"/>
                    </a:spcAft>
                    <a:buClrTx/>
                    <a:buSzTx/>
                    <a:buFontTx/>
                    <a:buNone/>
                    <a:tabLst/>
                    <a:defRPr/>
                  </a:pPr>
                  <a:endParaRPr kumimoji="0" lang="ja-JP" altLang="en-US" sz="1255"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39" name="Freeform 33"/>
                <p:cNvSpPr>
                  <a:spLocks/>
                </p:cNvSpPr>
                <p:nvPr userDrawn="1"/>
              </p:nvSpPr>
              <p:spPr bwMode="auto">
                <a:xfrm>
                  <a:off x="7529514" y="5123347"/>
                  <a:ext cx="180064" cy="325202"/>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637337" eaLnBrk="1" fontAlgn="auto" latinLnBrk="0" hangingPunct="1">
                    <a:lnSpc>
                      <a:spcPct val="100000"/>
                    </a:lnSpc>
                    <a:spcBef>
                      <a:spcPts val="0"/>
                    </a:spcBef>
                    <a:spcAft>
                      <a:spcPts val="0"/>
                    </a:spcAft>
                    <a:buClrTx/>
                    <a:buSzTx/>
                    <a:buFontTx/>
                    <a:buNone/>
                    <a:tabLst/>
                    <a:defRPr/>
                  </a:pPr>
                  <a:endParaRPr kumimoji="0" lang="ja-JP" altLang="en-US" sz="1255"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grpSp>
          <p:sp>
            <p:nvSpPr>
              <p:cNvPr id="35" name="正方形/長方形 34"/>
              <p:cNvSpPr/>
              <p:nvPr userDrawn="1"/>
            </p:nvSpPr>
            <p:spPr>
              <a:xfrm rot="16200000">
                <a:off x="2113767" y="-1515629"/>
                <a:ext cx="252000" cy="10663258"/>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55">
                  <a:latin typeface="Calibri" panose="020F0502020204030204" pitchFamily="34" charset="0"/>
                </a:endParaRPr>
              </a:p>
            </p:txBody>
          </p:sp>
          <p:sp>
            <p:nvSpPr>
              <p:cNvPr id="36" name="正方形/長方形 35"/>
              <p:cNvSpPr/>
              <p:nvPr userDrawn="1"/>
            </p:nvSpPr>
            <p:spPr>
              <a:xfrm rot="16200000">
                <a:off x="9019722" y="3186485"/>
                <a:ext cx="252000" cy="1259032"/>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55">
                  <a:latin typeface="Calibri" panose="020F0502020204030204" pitchFamily="34" charset="0"/>
                </a:endParaRPr>
              </a:p>
            </p:txBody>
          </p:sp>
        </p:grpSp>
        <p:sp>
          <p:nvSpPr>
            <p:cNvPr id="30" name="正方形/長方形 29"/>
            <p:cNvSpPr/>
            <p:nvPr userDrawn="1"/>
          </p:nvSpPr>
          <p:spPr>
            <a:xfrm>
              <a:off x="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637337" fontAlgn="auto">
                <a:lnSpc>
                  <a:spcPct val="100000"/>
                </a:lnSpc>
                <a:spcBef>
                  <a:spcPts val="0"/>
                </a:spcBef>
                <a:spcAft>
                  <a:spcPts val="0"/>
                </a:spcAft>
                <a:buClrTx/>
                <a:buSzTx/>
                <a:buFontTx/>
                <a:buNone/>
                <a:tabLst/>
              </a:pPr>
              <a:endParaRPr kumimoji="0" lang="ja-JP" altLang="en-US" sz="1255" b="0" i="0" u="none" strike="noStrike" kern="0" cap="none" spc="0" normalizeH="0" baseline="0">
                <a:ln>
                  <a:noFill/>
                </a:ln>
                <a:solidFill>
                  <a:sysClr val="windowText" lastClr="000000"/>
                </a:solidFill>
                <a:effectLst/>
                <a:uLnTx/>
                <a:uFillTx/>
                <a:latin typeface="Calibri" panose="020F0502020204030204" pitchFamily="34" charset="0"/>
              </a:endParaRPr>
            </a:p>
          </p:txBody>
        </p:sp>
        <p:sp>
          <p:nvSpPr>
            <p:cNvPr id="32" name="正方形/長方形 31"/>
            <p:cNvSpPr/>
            <p:nvPr userDrawn="1"/>
          </p:nvSpPr>
          <p:spPr>
            <a:xfrm>
              <a:off x="1286710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637337" fontAlgn="auto">
                <a:lnSpc>
                  <a:spcPct val="100000"/>
                </a:lnSpc>
                <a:spcBef>
                  <a:spcPts val="0"/>
                </a:spcBef>
                <a:spcAft>
                  <a:spcPts val="0"/>
                </a:spcAft>
                <a:buClrTx/>
                <a:buSzTx/>
                <a:buFontTx/>
                <a:buNone/>
                <a:tabLst/>
              </a:pPr>
              <a:endParaRPr kumimoji="0" lang="ja-JP" altLang="en-US" sz="1255" b="0" i="0" u="none" strike="noStrike" kern="0" cap="none" spc="0" normalizeH="0" baseline="0">
                <a:ln>
                  <a:noFill/>
                </a:ln>
                <a:solidFill>
                  <a:sysClr val="windowText" lastClr="000000"/>
                </a:solidFill>
                <a:effectLst/>
                <a:uLnTx/>
                <a:uFillTx/>
                <a:latin typeface="Calibri" panose="020F0502020204030204" pitchFamily="34" charset="0"/>
              </a:endParaRPr>
            </a:p>
          </p:txBody>
        </p:sp>
      </p:grpSp>
      <p:sp>
        <p:nvSpPr>
          <p:cNvPr id="31" name="タイトル 1"/>
          <p:cNvSpPr>
            <a:spLocks noGrp="1"/>
          </p:cNvSpPr>
          <p:nvPr userDrawn="1">
            <p:ph type="ctrTitle"/>
          </p:nvPr>
        </p:nvSpPr>
        <p:spPr>
          <a:xfrm>
            <a:off x="556839" y="2858560"/>
            <a:ext cx="8030322" cy="337849"/>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l" rtl="0" fontAlgn="ctr" hangingPunct="0">
              <a:lnSpc>
                <a:spcPct val="105000"/>
              </a:lnSpc>
              <a:spcBef>
                <a:spcPct val="0"/>
              </a:spcBef>
              <a:spcAft>
                <a:spcPct val="0"/>
              </a:spcAft>
              <a:defRPr kumimoji="1" lang="ja-JP" altLang="en-US" sz="2091" b="1">
                <a:solidFill>
                  <a:schemeClr val="tx1"/>
                </a:solidFill>
                <a:latin typeface="Calibri" panose="020F0502020204030204" pitchFamily="34" charset="0"/>
                <a:ea typeface="ＭＳ Ｐゴシック" pitchFamily="50" charset="-128"/>
                <a:cs typeface="Arial" pitchFamily="34" charset="0"/>
              </a:defRPr>
            </a:lvl1pPr>
          </a:lstStyle>
          <a:p>
            <a:r>
              <a:rPr kumimoji="1" lang="ja-JP" altLang="en-US"/>
              <a:t>マスター タイトルの書式設定</a:t>
            </a:r>
            <a:endParaRPr kumimoji="1" lang="ja-JP" altLang="en-US" dirty="0"/>
          </a:p>
        </p:txBody>
      </p:sp>
      <p:sp>
        <p:nvSpPr>
          <p:cNvPr id="19" name="フッター プレースホルダ 4"/>
          <p:cNvSpPr>
            <a:spLocks noGrp="1"/>
          </p:cNvSpPr>
          <p:nvPr>
            <p:ph type="ftr" sz="quarter" idx="3"/>
          </p:nvPr>
        </p:nvSpPr>
        <p:spPr>
          <a:xfrm>
            <a:off x="556839" y="6506789"/>
            <a:ext cx="1756633" cy="200907"/>
          </a:xfrm>
          <a:prstGeom prst="rect">
            <a:avLst/>
          </a:prstGeom>
        </p:spPr>
        <p:txBody>
          <a:bodyPr wrap="none" lIns="0" rIns="0">
            <a:noAutofit/>
          </a:bodyPr>
          <a:lstStyle>
            <a:lvl1pPr>
              <a:defRPr sz="558" baseline="0">
                <a:solidFill>
                  <a:srgbClr val="6A6A6A"/>
                </a:solidFill>
                <a:latin typeface="Calibri" panose="020F0502020204030204" pitchFamily="34" charset="0"/>
                <a:ea typeface="ＭＳ Ｐゴシック" pitchFamily="50" charset="-128"/>
                <a:cs typeface="Arial" pitchFamily="34" charset="0"/>
              </a:defRPr>
            </a:lvl1pPr>
          </a:lstStyle>
          <a:p>
            <a:r>
              <a:rPr lang="en-US" altLang="ja-JP"/>
              <a:t>Copyright © 2023 IHI Corporation All Rights Reserved.</a:t>
            </a:r>
            <a:endParaRPr lang="ja-JP" altLang="en-US" dirty="0"/>
          </a:p>
        </p:txBody>
      </p:sp>
    </p:spTree>
    <p:extLst>
      <p:ext uri="{BB962C8B-B14F-4D97-AF65-F5344CB8AC3E}">
        <p14:creationId xmlns:p14="http://schemas.microsoft.com/office/powerpoint/2010/main" val="266999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Introduction">
    <p:spTree>
      <p:nvGrpSpPr>
        <p:cNvPr id="1" name=""/>
        <p:cNvGrpSpPr/>
        <p:nvPr/>
      </p:nvGrpSpPr>
      <p:grpSpPr>
        <a:xfrm>
          <a:off x="0" y="0"/>
          <a:ext cx="0" cy="0"/>
          <a:chOff x="0" y="0"/>
          <a:chExt cx="0" cy="0"/>
        </a:xfrm>
      </p:grpSpPr>
      <p:grpSp>
        <p:nvGrpSpPr>
          <p:cNvPr id="3" name="グループ化 2"/>
          <p:cNvGrpSpPr/>
          <p:nvPr/>
        </p:nvGrpSpPr>
        <p:grpSpPr>
          <a:xfrm>
            <a:off x="0" y="0"/>
            <a:ext cx="9144000" cy="6858000"/>
            <a:chOff x="0" y="0"/>
            <a:chExt cx="9901238" cy="7380288"/>
          </a:xfrm>
        </p:grpSpPr>
        <p:grpSp>
          <p:nvGrpSpPr>
            <p:cNvPr id="2" name="グループ化 1"/>
            <p:cNvGrpSpPr/>
            <p:nvPr userDrawn="1"/>
          </p:nvGrpSpPr>
          <p:grpSpPr>
            <a:xfrm>
              <a:off x="126002" y="6445904"/>
              <a:ext cx="9649236" cy="262503"/>
              <a:chOff x="126002" y="6445904"/>
              <a:chExt cx="9649236" cy="262503"/>
            </a:xfrm>
          </p:grpSpPr>
          <p:sp>
            <p:nvSpPr>
              <p:cNvPr id="28" name="Freeform 31"/>
              <p:cNvSpPr>
                <a:spLocks/>
              </p:cNvSpPr>
              <p:nvPr userDrawn="1"/>
            </p:nvSpPr>
            <p:spPr bwMode="auto">
              <a:xfrm>
                <a:off x="7709554" y="6456407"/>
                <a:ext cx="139231" cy="252000"/>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9" name="Freeform 32"/>
              <p:cNvSpPr>
                <a:spLocks/>
              </p:cNvSpPr>
              <p:nvPr userDrawn="1"/>
            </p:nvSpPr>
            <p:spPr bwMode="auto">
              <a:xfrm>
                <a:off x="7886978" y="6456407"/>
                <a:ext cx="313646" cy="252000"/>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0" name="Freeform 33"/>
              <p:cNvSpPr>
                <a:spLocks/>
              </p:cNvSpPr>
              <p:nvPr userDrawn="1"/>
            </p:nvSpPr>
            <p:spPr bwMode="auto">
              <a:xfrm>
                <a:off x="8238514" y="6456407"/>
                <a:ext cx="139532" cy="252000"/>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1" name="正方形/長方形 30"/>
              <p:cNvSpPr/>
              <p:nvPr userDrawn="1"/>
            </p:nvSpPr>
            <p:spPr>
              <a:xfrm rot="16200000">
                <a:off x="3722699" y="2859710"/>
                <a:ext cx="252000" cy="7445394"/>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rot="16200000">
                <a:off x="9019722" y="5942388"/>
                <a:ext cx="252000" cy="1259032"/>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19" name="正方形/長方形 18"/>
            <p:cNvSpPr/>
            <p:nvPr userDrawn="1"/>
          </p:nvSpPr>
          <p:spPr>
            <a:xfrm>
              <a:off x="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20" name="正方形/長方形 19"/>
            <p:cNvSpPr/>
            <p:nvPr userDrawn="1"/>
          </p:nvSpPr>
          <p:spPr>
            <a:xfrm>
              <a:off x="9649238"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sp>
        <p:nvSpPr>
          <p:cNvPr id="15" name="タイトル プレースホルダ 1"/>
          <p:cNvSpPr>
            <a:spLocks noGrp="1"/>
          </p:cNvSpPr>
          <p:nvPr>
            <p:ph type="title"/>
          </p:nvPr>
        </p:nvSpPr>
        <p:spPr>
          <a:xfrm>
            <a:off x="516588" y="310414"/>
            <a:ext cx="7457857" cy="314595"/>
          </a:xfrm>
          <a:prstGeom prst="rect">
            <a:avLst/>
          </a:prstGeom>
        </p:spPr>
        <p:txBody>
          <a:bodyPr vert="horz" wrap="square" lIns="0" tIns="0" rIns="0" bIns="0" rtlCol="0" anchor="t" anchorCtr="0">
            <a:spAutoFit/>
          </a:bodyPr>
          <a:lstStyle/>
          <a:p>
            <a:r>
              <a:rPr kumimoji="1" lang="ja-JP" altLang="en-US"/>
              <a:t>マスター タイトルの書式設定</a:t>
            </a:r>
            <a:endParaRPr kumimoji="1" lang="ja-JP" altLang="en-US" dirty="0"/>
          </a:p>
        </p:txBody>
      </p:sp>
      <p:sp>
        <p:nvSpPr>
          <p:cNvPr id="14" name="フッター プレースホルダ 4"/>
          <p:cNvSpPr>
            <a:spLocks noGrp="1"/>
          </p:cNvSpPr>
          <p:nvPr>
            <p:ph type="ftr" sz="quarter" idx="3"/>
          </p:nvPr>
        </p:nvSpPr>
        <p:spPr>
          <a:xfrm>
            <a:off x="515446"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2019 IHI Corporation All Rights Reserved.</a:t>
            </a:r>
            <a:endParaRPr kumimoji="1" lang="ja-JP" altLang="en-US"/>
          </a:p>
        </p:txBody>
      </p:sp>
      <p:sp>
        <p:nvSpPr>
          <p:cNvPr id="21" name="スライド番号プレースホルダ 5"/>
          <p:cNvSpPr>
            <a:spLocks noGrp="1"/>
          </p:cNvSpPr>
          <p:nvPr>
            <p:ph type="sldNum" sz="quarter" idx="4"/>
          </p:nvPr>
        </p:nvSpPr>
        <p:spPr>
          <a:xfrm>
            <a:off x="8163048" y="6506789"/>
            <a:ext cx="465506" cy="199502"/>
          </a:xfrm>
          <a:prstGeom prst="rect">
            <a:avLst/>
          </a:prstGeom>
        </p:spPr>
        <p:txBody>
          <a:bodyPr vert="horz" wrap="square" lIns="91429" tIns="0" rIns="91429" bIns="26666" rtlCol="0" anchor="ctr">
            <a:noAutofit/>
          </a:bodyPr>
          <a:lstStyle>
            <a:lvl1pPr algn="r">
              <a:defRPr sz="1000">
                <a:solidFill>
                  <a:srgbClr val="6A6A6A"/>
                </a:solidFill>
                <a:latin typeface="Arial" pitchFamily="34" charset="0"/>
                <a:ea typeface="ＭＳ Ｐゴシック" pitchFamily="50" charset="-128"/>
                <a:cs typeface="Arial" pitchFamily="34" charset="0"/>
              </a:defRPr>
            </a:lvl1pPr>
          </a:lstStyle>
          <a:p>
            <a:fld id="{714EB05D-AD7B-4F02-BDF6-82F2DF55CD8E}" type="slidenum">
              <a:rPr kumimoji="1" lang="ja-JP" altLang="en-US" smtClean="0"/>
              <a:t>‹#›</a:t>
            </a:fld>
            <a:endParaRPr kumimoji="1" lang="ja-JP" altLang="en-US"/>
          </a:p>
        </p:txBody>
      </p:sp>
      <p:sp>
        <p:nvSpPr>
          <p:cNvPr id="17" name="テキスト プレースホルダー 15"/>
          <p:cNvSpPr>
            <a:spLocks noGrp="1"/>
          </p:cNvSpPr>
          <p:nvPr>
            <p:ph type="body" sz="quarter" idx="12" hasCustomPrompt="1"/>
          </p:nvPr>
        </p:nvSpPr>
        <p:spPr>
          <a:xfrm>
            <a:off x="1313457" y="1631827"/>
            <a:ext cx="6517087" cy="3485574"/>
          </a:xfrm>
          <a:prstGeom prst="rect">
            <a:avLst/>
          </a:prstGeom>
        </p:spPr>
        <p:txBody>
          <a:bodyPr lIns="83331" rIns="83331" bIns="0" anchor="t" anchorCtr="0">
            <a:noAutofit/>
          </a:bodyPr>
          <a:lstStyle>
            <a:lvl1pPr marL="0" marR="0" indent="0" algn="just" defTabSz="914290" rtl="0" eaLnBrk="1" fontAlgn="ctr" latinLnBrk="0" hangingPunct="0">
              <a:lnSpc>
                <a:spcPct val="125000"/>
              </a:lnSpc>
              <a:spcBef>
                <a:spcPts val="1111"/>
              </a:spcBef>
              <a:spcAft>
                <a:spcPct val="0"/>
              </a:spcAft>
              <a:buClrTx/>
              <a:buSzTx/>
              <a:buFontTx/>
              <a:buNone/>
              <a:tabLst/>
              <a:defRPr sz="1400" b="0" i="0" baseline="0">
                <a:latin typeface="Arial" pitchFamily="34" charset="0"/>
                <a:ea typeface="ＭＳ Ｐゴシック" pitchFamily="50" charset="-128"/>
                <a:cs typeface="Arial" pitchFamily="34" charset="0"/>
              </a:defRPr>
            </a:lvl1pPr>
          </a:lstStyle>
          <a:p>
            <a:pPr marL="0" marR="0" lvl="0" indent="0" algn="just" defTabSz="914290" rtl="0" eaLnBrk="1" fontAlgn="ctr" latinLnBrk="0" hangingPunct="0">
              <a:lnSpc>
                <a:spcPct val="125000"/>
              </a:lnSpc>
              <a:spcBef>
                <a:spcPts val="1111"/>
              </a:spcBef>
              <a:spcAft>
                <a:spcPct val="0"/>
              </a:spcAft>
              <a:buClrTx/>
              <a:buSzTx/>
              <a:buFontTx/>
              <a:buNone/>
              <a:tabLst/>
              <a:defRPr/>
            </a:pPr>
            <a:r>
              <a:rPr kumimoji="1" lang="en-US" altLang="ja-JP" sz="1400" b="0" i="0" u="none" strike="noStrike" kern="1200" cap="none" spc="0" normalizeH="0" baseline="0" noProof="0" dirty="0">
                <a:ln>
                  <a:noFill/>
                </a:ln>
                <a:solidFill>
                  <a:srgbClr val="000000"/>
                </a:solidFill>
                <a:effectLst/>
                <a:uLnTx/>
                <a:uFillTx/>
                <a:latin typeface="Arial" pitchFamily="34" charset="0"/>
                <a:ea typeface="ＭＳ Ｐゴシック" pitchFamily="50" charset="-128"/>
                <a:cs typeface="Arial" pitchFamily="34"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本文ページ">
    <p:spTree>
      <p:nvGrpSpPr>
        <p:cNvPr id="1" name=""/>
        <p:cNvGrpSpPr/>
        <p:nvPr/>
      </p:nvGrpSpPr>
      <p:grpSpPr>
        <a:xfrm>
          <a:off x="0" y="0"/>
          <a:ext cx="0" cy="0"/>
          <a:chOff x="0" y="0"/>
          <a:chExt cx="0" cy="0"/>
        </a:xfrm>
      </p:grpSpPr>
      <p:sp>
        <p:nvSpPr>
          <p:cNvPr id="10" name="タイトル プレースホルダ 1"/>
          <p:cNvSpPr>
            <a:spLocks noGrp="1"/>
          </p:cNvSpPr>
          <p:nvPr>
            <p:ph type="title"/>
          </p:nvPr>
        </p:nvSpPr>
        <p:spPr>
          <a:xfrm>
            <a:off x="556840" y="310414"/>
            <a:ext cx="7478236" cy="314595"/>
          </a:xfrm>
          <a:prstGeom prst="rect">
            <a:avLst/>
          </a:prstGeom>
        </p:spPr>
        <p:txBody>
          <a:bodyPr vert="horz" wrap="square" lIns="0" tIns="0" rIns="0" bIns="0" rtlCol="0" anchor="t" anchorCtr="0">
            <a:spAutoFit/>
          </a:bodyPr>
          <a:lstStyle>
            <a:lvl1pPr>
              <a:defRPr>
                <a:latin typeface="Calibri" panose="020F0502020204030204" pitchFamily="34" charset="0"/>
              </a:defRPr>
            </a:lvl1pPr>
          </a:lstStyle>
          <a:p>
            <a:r>
              <a:rPr kumimoji="1" lang="ja-JP" altLang="en-US"/>
              <a:t>マスター タイトルの書式設定</a:t>
            </a:r>
            <a:endParaRPr kumimoji="1" lang="ja-JP" altLang="en-US" dirty="0"/>
          </a:p>
        </p:txBody>
      </p:sp>
      <p:sp>
        <p:nvSpPr>
          <p:cNvPr id="6" name="日付プレースホルダ 3"/>
          <p:cNvSpPr>
            <a:spLocks noGrp="1"/>
          </p:cNvSpPr>
          <p:nvPr>
            <p:ph type="dt" sz="half" idx="2"/>
          </p:nvPr>
        </p:nvSpPr>
        <p:spPr>
          <a:xfrm>
            <a:off x="4220674" y="6506789"/>
            <a:ext cx="702653" cy="200736"/>
          </a:xfrm>
          <a:prstGeom prst="rect">
            <a:avLst/>
          </a:prstGeom>
        </p:spPr>
        <p:txBody>
          <a:bodyPr vert="horz" lIns="0" tIns="0" rIns="0" bIns="0" rtlCol="0" anchor="ctr"/>
          <a:lstStyle>
            <a:lvl1pPr algn="ctr">
              <a:defRPr sz="697">
                <a:solidFill>
                  <a:srgbClr val="6A6A6A"/>
                </a:solidFill>
                <a:latin typeface="Calibri" panose="020F0502020204030204" pitchFamily="34" charset="0"/>
                <a:ea typeface="ＭＳ Ｐゴシック" pitchFamily="50" charset="-128"/>
                <a:cs typeface="Arial" pitchFamily="34" charset="0"/>
              </a:defRPr>
            </a:lvl1pPr>
          </a:lstStyle>
          <a:p>
            <a:endParaRPr lang="ja-JP" altLang="en-US" dirty="0"/>
          </a:p>
        </p:txBody>
      </p:sp>
      <p:sp>
        <p:nvSpPr>
          <p:cNvPr id="9" name="フッター プレースホルダ 4"/>
          <p:cNvSpPr>
            <a:spLocks noGrp="1"/>
          </p:cNvSpPr>
          <p:nvPr>
            <p:ph type="ftr" sz="quarter" idx="3"/>
          </p:nvPr>
        </p:nvSpPr>
        <p:spPr>
          <a:xfrm>
            <a:off x="556839" y="6506789"/>
            <a:ext cx="1756633" cy="200907"/>
          </a:xfrm>
          <a:prstGeom prst="rect">
            <a:avLst/>
          </a:prstGeom>
        </p:spPr>
        <p:txBody>
          <a:bodyPr wrap="none" lIns="0" rIns="0">
            <a:noAutofit/>
          </a:bodyPr>
          <a:lstStyle>
            <a:lvl1pPr>
              <a:defRPr sz="558" baseline="0">
                <a:solidFill>
                  <a:srgbClr val="6A6A6A"/>
                </a:solidFill>
                <a:latin typeface="Calibri" panose="020F0502020204030204" pitchFamily="34" charset="0"/>
                <a:ea typeface="ＭＳ Ｐゴシック" pitchFamily="50" charset="-128"/>
                <a:cs typeface="Arial" pitchFamily="34" charset="0"/>
              </a:defRPr>
            </a:lvl1pPr>
          </a:lstStyle>
          <a:p>
            <a:r>
              <a:rPr lang="en-US" altLang="ja-JP"/>
              <a:t>Copyright © 2023 IHI Corporation All Rights Reserved.</a:t>
            </a:r>
            <a:endParaRPr lang="ja-JP" altLang="en-US" dirty="0"/>
          </a:p>
        </p:txBody>
      </p:sp>
      <p:sp>
        <p:nvSpPr>
          <p:cNvPr id="11" name="スライド番号プレースホルダ 5"/>
          <p:cNvSpPr>
            <a:spLocks noGrp="1"/>
          </p:cNvSpPr>
          <p:nvPr>
            <p:ph type="sldNum" sz="quarter" idx="4"/>
          </p:nvPr>
        </p:nvSpPr>
        <p:spPr>
          <a:xfrm>
            <a:off x="8436592" y="6506789"/>
            <a:ext cx="351327" cy="199502"/>
          </a:xfrm>
          <a:prstGeom prst="rect">
            <a:avLst/>
          </a:prstGeom>
        </p:spPr>
        <p:txBody>
          <a:bodyPr vert="horz" wrap="square" lIns="98746" tIns="0" rIns="98746" bIns="28800" rtlCol="0" anchor="ctr">
            <a:noAutofit/>
          </a:bodyPr>
          <a:lstStyle>
            <a:lvl1pPr algn="r">
              <a:defRPr sz="767">
                <a:solidFill>
                  <a:srgbClr val="6A6A6A"/>
                </a:solidFill>
                <a:latin typeface="Calibri" panose="020F0502020204030204" pitchFamily="34" charset="0"/>
                <a:ea typeface="ＭＳ Ｐゴシック" pitchFamily="50" charset="-128"/>
                <a:cs typeface="Arial" pitchFamily="34" charset="0"/>
              </a:defRPr>
            </a:lvl1pPr>
          </a:lstStyle>
          <a:p>
            <a:fld id="{E4DD4CA9-FFF4-4929-B1F3-DD754470E6A2}" type="slidenum">
              <a:rPr lang="ja-JP" altLang="en-US" smtClean="0"/>
              <a:pPr/>
              <a:t>‹#›</a:t>
            </a:fld>
            <a:endParaRPr lang="ja-JP" altLang="en-US" dirty="0"/>
          </a:p>
        </p:txBody>
      </p:sp>
    </p:spTree>
    <p:extLst>
      <p:ext uri="{BB962C8B-B14F-4D97-AF65-F5344CB8AC3E}">
        <p14:creationId xmlns:p14="http://schemas.microsoft.com/office/powerpoint/2010/main" val="3329476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grpSp>
        <p:nvGrpSpPr>
          <p:cNvPr id="15" name="グループ化 14"/>
          <p:cNvGrpSpPr/>
          <p:nvPr/>
        </p:nvGrpSpPr>
        <p:grpSpPr>
          <a:xfrm>
            <a:off x="0" y="0"/>
            <a:ext cx="9144000" cy="6858000"/>
            <a:chOff x="0" y="0"/>
            <a:chExt cx="9901238" cy="7380288"/>
          </a:xfrm>
        </p:grpSpPr>
        <p:grpSp>
          <p:nvGrpSpPr>
            <p:cNvPr id="17" name="グループ化 16"/>
            <p:cNvGrpSpPr/>
            <p:nvPr userDrawn="1"/>
          </p:nvGrpSpPr>
          <p:grpSpPr>
            <a:xfrm>
              <a:off x="126002" y="6445904"/>
              <a:ext cx="9649236" cy="262503"/>
              <a:chOff x="126002" y="6445904"/>
              <a:chExt cx="9649236" cy="262503"/>
            </a:xfrm>
          </p:grpSpPr>
          <p:sp>
            <p:nvSpPr>
              <p:cNvPr id="29" name="Freeform 31"/>
              <p:cNvSpPr>
                <a:spLocks/>
              </p:cNvSpPr>
              <p:nvPr userDrawn="1"/>
            </p:nvSpPr>
            <p:spPr bwMode="auto">
              <a:xfrm>
                <a:off x="7709554" y="6456407"/>
                <a:ext cx="139231" cy="252000"/>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0" name="Freeform 32"/>
              <p:cNvSpPr>
                <a:spLocks/>
              </p:cNvSpPr>
              <p:nvPr userDrawn="1"/>
            </p:nvSpPr>
            <p:spPr bwMode="auto">
              <a:xfrm>
                <a:off x="7886978" y="6456407"/>
                <a:ext cx="313646" cy="252000"/>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3" name="Freeform 33"/>
              <p:cNvSpPr>
                <a:spLocks/>
              </p:cNvSpPr>
              <p:nvPr userDrawn="1"/>
            </p:nvSpPr>
            <p:spPr bwMode="auto">
              <a:xfrm>
                <a:off x="8238514" y="6456407"/>
                <a:ext cx="139532" cy="252000"/>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4" name="正方形/長方形 33"/>
              <p:cNvSpPr/>
              <p:nvPr userDrawn="1"/>
            </p:nvSpPr>
            <p:spPr>
              <a:xfrm rot="16200000">
                <a:off x="3722699" y="2859710"/>
                <a:ext cx="252000" cy="7445394"/>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rot="16200000">
                <a:off x="9019722" y="5942388"/>
                <a:ext cx="252000" cy="1259032"/>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18" name="正方形/長方形 17"/>
            <p:cNvSpPr/>
            <p:nvPr userDrawn="1"/>
          </p:nvSpPr>
          <p:spPr>
            <a:xfrm>
              <a:off x="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28" name="正方形/長方形 27"/>
            <p:cNvSpPr/>
            <p:nvPr userDrawn="1"/>
          </p:nvSpPr>
          <p:spPr>
            <a:xfrm>
              <a:off x="9649238"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sp>
        <p:nvSpPr>
          <p:cNvPr id="8" name="テキスト プレースホルダー 6"/>
          <p:cNvSpPr>
            <a:spLocks noGrp="1"/>
          </p:cNvSpPr>
          <p:nvPr>
            <p:ph type="body" sz="quarter" idx="13"/>
          </p:nvPr>
        </p:nvSpPr>
        <p:spPr>
          <a:xfrm>
            <a:off x="1845464" y="1153987"/>
            <a:ext cx="6516446" cy="4616938"/>
          </a:xfrm>
          <a:prstGeom prst="rect">
            <a:avLst/>
          </a:prstGeom>
        </p:spPr>
        <p:txBody>
          <a:bodyPr>
            <a:noAutofit/>
          </a:bodyPr>
          <a:lstStyle>
            <a:lvl1pPr marL="246938" indent="-246938" fontAlgn="ctr" hangingPunct="0">
              <a:lnSpc>
                <a:spcPct val="120000"/>
              </a:lnSpc>
              <a:spcBef>
                <a:spcPts val="741"/>
              </a:spcBef>
              <a:spcAft>
                <a:spcPts val="278"/>
              </a:spcAft>
              <a:tabLst>
                <a:tab pos="6058789" algn="r"/>
                <a:tab pos="6393918" algn="r"/>
              </a:tabLst>
              <a:defRPr b="0">
                <a:latin typeface="Arial" pitchFamily="34" charset="0"/>
                <a:cs typeface="Arial" pitchFamily="34" charset="0"/>
              </a:defRPr>
            </a:lvl1pPr>
            <a:lvl2pPr marL="614404" indent="-367467" fontAlgn="ctr" hangingPunct="0">
              <a:lnSpc>
                <a:spcPct val="120000"/>
              </a:lnSpc>
              <a:spcBef>
                <a:spcPts val="0"/>
              </a:spcBef>
              <a:spcAft>
                <a:spcPts val="278"/>
              </a:spcAft>
              <a:buNone/>
              <a:tabLst>
                <a:tab pos="6060259" algn="r"/>
                <a:tab pos="6389509" algn="r"/>
              </a:tabLst>
              <a:defRPr b="0">
                <a:latin typeface="Arial" pitchFamily="34" charset="0"/>
                <a:cs typeface="Arial" pitchFamily="34" charset="0"/>
              </a:defRPr>
            </a:lvl2pPr>
            <a:lvl3pPr marL="499755" indent="-254287">
              <a:spcBef>
                <a:spcPts val="0"/>
              </a:spcBef>
              <a:spcAft>
                <a:spcPts val="278"/>
              </a:spcAft>
              <a:tabLst>
                <a:tab pos="6060259" algn="r"/>
                <a:tab pos="6389509" algn="r"/>
              </a:tabLst>
              <a:defRPr/>
            </a:lvl3pPr>
            <a:lvl4pPr marL="499755" indent="-254287">
              <a:spcBef>
                <a:spcPts val="0"/>
              </a:spcBef>
              <a:spcAft>
                <a:spcPts val="278"/>
              </a:spcAft>
              <a:tabLst>
                <a:tab pos="6060259" algn="r"/>
                <a:tab pos="6389509" algn="r"/>
              </a:tabLst>
              <a:defRPr sz="1100"/>
            </a:lvl4pPr>
          </a:lstStyle>
          <a:p>
            <a:pPr lvl="0"/>
            <a:r>
              <a:rPr kumimoji="1" lang="ja-JP" altLang="en-US"/>
              <a:t>マスター テキストの書式設定</a:t>
            </a:r>
          </a:p>
        </p:txBody>
      </p:sp>
      <p:sp>
        <p:nvSpPr>
          <p:cNvPr id="31" name="タイトル プレースホルダ 1"/>
          <p:cNvSpPr>
            <a:spLocks noGrp="1"/>
          </p:cNvSpPr>
          <p:nvPr>
            <p:ph type="title"/>
          </p:nvPr>
        </p:nvSpPr>
        <p:spPr>
          <a:xfrm>
            <a:off x="516588" y="310414"/>
            <a:ext cx="7457857" cy="314595"/>
          </a:xfrm>
          <a:prstGeom prst="rect">
            <a:avLst/>
          </a:prstGeom>
        </p:spPr>
        <p:txBody>
          <a:bodyPr vert="horz" wrap="square" lIns="0" tIns="0" rIns="0" bIns="0" rtlCol="0" anchor="t" anchorCtr="0">
            <a:spAutoFit/>
          </a:bodyPr>
          <a:lstStyle/>
          <a:p>
            <a:r>
              <a:rPr kumimoji="1" lang="ja-JP" altLang="en-US"/>
              <a:t>マスター タイトルの書式設定</a:t>
            </a:r>
            <a:endParaRPr kumimoji="1" lang="ja-JP" altLang="en-US" dirty="0"/>
          </a:p>
        </p:txBody>
      </p:sp>
      <p:sp>
        <p:nvSpPr>
          <p:cNvPr id="14" name="フッター プレースホルダ 4"/>
          <p:cNvSpPr>
            <a:spLocks noGrp="1"/>
          </p:cNvSpPr>
          <p:nvPr>
            <p:ph type="ftr" sz="quarter" idx="3"/>
          </p:nvPr>
        </p:nvSpPr>
        <p:spPr>
          <a:xfrm>
            <a:off x="515446"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2019 IHI Corporation All Rights Reserved.</a:t>
            </a:r>
            <a:endParaRPr kumimoji="1" lang="ja-JP" altLang="en-US"/>
          </a:p>
        </p:txBody>
      </p:sp>
    </p:spTree>
    <p:extLst>
      <p:ext uri="{BB962C8B-B14F-4D97-AF65-F5344CB8AC3E}">
        <p14:creationId xmlns:p14="http://schemas.microsoft.com/office/powerpoint/2010/main" val="2838315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hapter">
    <p:spTree>
      <p:nvGrpSpPr>
        <p:cNvPr id="1" name=""/>
        <p:cNvGrpSpPr/>
        <p:nvPr/>
      </p:nvGrpSpPr>
      <p:grpSpPr>
        <a:xfrm>
          <a:off x="0" y="0"/>
          <a:ext cx="0" cy="0"/>
          <a:chOff x="0" y="0"/>
          <a:chExt cx="0" cy="0"/>
        </a:xfrm>
      </p:grpSpPr>
      <p:grpSp>
        <p:nvGrpSpPr>
          <p:cNvPr id="15" name="グループ化 14"/>
          <p:cNvGrpSpPr/>
          <p:nvPr/>
        </p:nvGrpSpPr>
        <p:grpSpPr>
          <a:xfrm>
            <a:off x="0" y="0"/>
            <a:ext cx="9144000" cy="6858000"/>
            <a:chOff x="0" y="0"/>
            <a:chExt cx="9901238" cy="7380288"/>
          </a:xfrm>
        </p:grpSpPr>
        <p:grpSp>
          <p:nvGrpSpPr>
            <p:cNvPr id="17" name="グループ化 16"/>
            <p:cNvGrpSpPr/>
            <p:nvPr userDrawn="1"/>
          </p:nvGrpSpPr>
          <p:grpSpPr>
            <a:xfrm>
              <a:off x="126002" y="6445904"/>
              <a:ext cx="9649236" cy="262503"/>
              <a:chOff x="126002" y="6445904"/>
              <a:chExt cx="9649236" cy="262503"/>
            </a:xfrm>
          </p:grpSpPr>
          <p:sp>
            <p:nvSpPr>
              <p:cNvPr id="29" name="Freeform 31"/>
              <p:cNvSpPr>
                <a:spLocks/>
              </p:cNvSpPr>
              <p:nvPr userDrawn="1"/>
            </p:nvSpPr>
            <p:spPr bwMode="auto">
              <a:xfrm>
                <a:off x="7709554" y="6456407"/>
                <a:ext cx="139231" cy="252000"/>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0" name="Freeform 32"/>
              <p:cNvSpPr>
                <a:spLocks/>
              </p:cNvSpPr>
              <p:nvPr userDrawn="1"/>
            </p:nvSpPr>
            <p:spPr bwMode="auto">
              <a:xfrm>
                <a:off x="7886978" y="6456407"/>
                <a:ext cx="313646" cy="252000"/>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3" name="Freeform 33"/>
              <p:cNvSpPr>
                <a:spLocks/>
              </p:cNvSpPr>
              <p:nvPr userDrawn="1"/>
            </p:nvSpPr>
            <p:spPr bwMode="auto">
              <a:xfrm>
                <a:off x="8238514" y="6456407"/>
                <a:ext cx="139532" cy="252000"/>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34" name="正方形/長方形 33"/>
              <p:cNvSpPr/>
              <p:nvPr userDrawn="1"/>
            </p:nvSpPr>
            <p:spPr>
              <a:xfrm rot="16200000">
                <a:off x="3722699" y="2859710"/>
                <a:ext cx="252000" cy="7445394"/>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rot="16200000">
                <a:off x="9019722" y="5942388"/>
                <a:ext cx="252000" cy="1259032"/>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18" name="正方形/長方形 17"/>
            <p:cNvSpPr/>
            <p:nvPr userDrawn="1"/>
          </p:nvSpPr>
          <p:spPr>
            <a:xfrm>
              <a:off x="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28" name="正方形/長方形 27"/>
            <p:cNvSpPr/>
            <p:nvPr userDrawn="1"/>
          </p:nvSpPr>
          <p:spPr>
            <a:xfrm>
              <a:off x="9649238"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sp>
        <p:nvSpPr>
          <p:cNvPr id="14" name="タイトル 1"/>
          <p:cNvSpPr>
            <a:spLocks noGrp="1"/>
          </p:cNvSpPr>
          <p:nvPr>
            <p:ph type="ctrTitle"/>
          </p:nvPr>
        </p:nvSpPr>
        <p:spPr>
          <a:xfrm>
            <a:off x="516589" y="2745966"/>
            <a:ext cx="8111965" cy="450443"/>
          </a:xfrm>
          <a:noFill/>
          <a:ln w="9525">
            <a:noFill/>
            <a:miter lim="800000"/>
            <a:headEnd/>
            <a:tailEnd/>
          </a:ln>
          <a:effectLst/>
        </p:spPr>
        <p:txBody>
          <a:bodyPr vert="horz" wrap="square" lIns="0" tIns="0" rIns="0" bIns="0" numCol="1" anchor="ctr" anchorCtr="0" compatLnSpc="1">
            <a:prstTxWarp prst="textNoShape">
              <a:avLst/>
            </a:prstTxWarp>
            <a:spAutoFit/>
          </a:bodyPr>
          <a:lstStyle>
            <a:lvl1pPr algn="l" rtl="0" fontAlgn="ctr" hangingPunct="0">
              <a:lnSpc>
                <a:spcPct val="105000"/>
              </a:lnSpc>
              <a:spcBef>
                <a:spcPct val="0"/>
              </a:spcBef>
              <a:spcAft>
                <a:spcPct val="0"/>
              </a:spcAft>
              <a:defRPr kumimoji="1" lang="ja-JP" altLang="en-US" sz="2800" b="1">
                <a:solidFill>
                  <a:schemeClr val="tx1"/>
                </a:solidFill>
                <a:latin typeface="Arial" pitchFamily="34" charset="0"/>
                <a:ea typeface="ＭＳ Ｐゴシック" pitchFamily="50" charset="-128"/>
                <a:cs typeface="Arial" pitchFamily="34" charset="0"/>
              </a:defRPr>
            </a:lvl1pPr>
          </a:lstStyle>
          <a:p>
            <a:r>
              <a:rPr kumimoji="1" lang="ja-JP" altLang="en-US"/>
              <a:t>マスター タイトルの書式設定</a:t>
            </a:r>
            <a:endParaRPr kumimoji="1" lang="ja-JP" altLang="en-US" dirty="0"/>
          </a:p>
        </p:txBody>
      </p:sp>
      <p:sp>
        <p:nvSpPr>
          <p:cNvPr id="19" name="フッター プレースホルダ 4"/>
          <p:cNvSpPr>
            <a:spLocks noGrp="1"/>
          </p:cNvSpPr>
          <p:nvPr>
            <p:ph type="ftr" sz="quarter" idx="3"/>
          </p:nvPr>
        </p:nvSpPr>
        <p:spPr>
          <a:xfrm>
            <a:off x="515446"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2019 IHI Corporation All Rights Reserved.</a:t>
            </a:r>
            <a:endParaRPr kumimoji="1" lang="ja-JP" altLang="en-US"/>
          </a:p>
        </p:txBody>
      </p:sp>
      <p:sp>
        <p:nvSpPr>
          <p:cNvPr id="16" name="スライド番号プレースホルダ 5"/>
          <p:cNvSpPr>
            <a:spLocks noGrp="1"/>
          </p:cNvSpPr>
          <p:nvPr>
            <p:ph type="sldNum" sz="quarter" idx="4"/>
          </p:nvPr>
        </p:nvSpPr>
        <p:spPr>
          <a:xfrm>
            <a:off x="8163048" y="6506789"/>
            <a:ext cx="465506" cy="199502"/>
          </a:xfrm>
          <a:prstGeom prst="rect">
            <a:avLst/>
          </a:prstGeom>
        </p:spPr>
        <p:txBody>
          <a:bodyPr vert="horz" wrap="square" lIns="91429" tIns="0" rIns="91429" bIns="26666" rtlCol="0" anchor="ctr">
            <a:noAutofit/>
          </a:bodyPr>
          <a:lstStyle>
            <a:lvl1pPr algn="r">
              <a:defRPr sz="1000">
                <a:solidFill>
                  <a:srgbClr val="6A6A6A"/>
                </a:solidFill>
                <a:latin typeface="Arial" pitchFamily="34" charset="0"/>
                <a:ea typeface="ＭＳ Ｐゴシック" pitchFamily="50" charset="-128"/>
                <a:cs typeface="Arial" pitchFamily="34" charset="0"/>
              </a:defRPr>
            </a:lvl1pPr>
          </a:lstStyle>
          <a:p>
            <a:fld id="{714EB05D-AD7B-4F02-BDF6-82F2DF55CD8E}" type="slidenum">
              <a:rPr kumimoji="1" lang="ja-JP" altLang="en-US" smtClean="0"/>
              <a:t>‹#›</a:t>
            </a:fld>
            <a:endParaRPr kumimoji="1" lang="ja-JP" altLang="en-US"/>
          </a:p>
        </p:txBody>
      </p:sp>
    </p:spTree>
    <p:extLst>
      <p:ext uri="{BB962C8B-B14F-4D97-AF65-F5344CB8AC3E}">
        <p14:creationId xmlns:p14="http://schemas.microsoft.com/office/powerpoint/2010/main" val="269006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7" name="日付プレースホルダ 3"/>
          <p:cNvSpPr>
            <a:spLocks noGrp="1"/>
          </p:cNvSpPr>
          <p:nvPr>
            <p:ph type="dt" sz="half" idx="2"/>
          </p:nvPr>
        </p:nvSpPr>
        <p:spPr>
          <a:xfrm>
            <a:off x="4106494" y="6506789"/>
            <a:ext cx="931012" cy="200736"/>
          </a:xfrm>
          <a:prstGeom prst="rect">
            <a:avLst/>
          </a:prstGeom>
        </p:spPr>
        <p:txBody>
          <a:bodyPr vert="horz" lIns="0" tIns="0" rIns="0" bIns="0" rtlCol="0" anchor="ctr"/>
          <a:lstStyle>
            <a:lvl1pPr algn="ctr">
              <a:defRPr sz="900">
                <a:solidFill>
                  <a:srgbClr val="6A6A6A"/>
                </a:solidFill>
                <a:latin typeface="Arial" pitchFamily="34" charset="0"/>
                <a:ea typeface="ＭＳ Ｐゴシック" pitchFamily="50" charset="-128"/>
                <a:cs typeface="Arial" pitchFamily="34" charset="0"/>
              </a:defRPr>
            </a:lvl1pPr>
          </a:lstStyle>
          <a:p>
            <a:endParaRPr kumimoji="1" lang="ja-JP" altLang="en-US"/>
          </a:p>
        </p:txBody>
      </p:sp>
      <p:sp>
        <p:nvSpPr>
          <p:cNvPr id="10" name="フッター プレースホルダ 4"/>
          <p:cNvSpPr>
            <a:spLocks noGrp="1"/>
          </p:cNvSpPr>
          <p:nvPr>
            <p:ph type="ftr" sz="quarter" idx="3"/>
          </p:nvPr>
        </p:nvSpPr>
        <p:spPr>
          <a:xfrm>
            <a:off x="448945"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2019 IHI Corporation All Rights Reserved.</a:t>
            </a:r>
            <a:endParaRPr kumimoji="1" lang="ja-JP" altLang="en-US"/>
          </a:p>
        </p:txBody>
      </p:sp>
      <p:sp>
        <p:nvSpPr>
          <p:cNvPr id="6" name="タイトル プレースホルダ 1"/>
          <p:cNvSpPr>
            <a:spLocks noGrp="1"/>
          </p:cNvSpPr>
          <p:nvPr>
            <p:ph type="title"/>
          </p:nvPr>
        </p:nvSpPr>
        <p:spPr>
          <a:xfrm>
            <a:off x="448945" y="310414"/>
            <a:ext cx="7457857" cy="314595"/>
          </a:xfrm>
          <a:prstGeom prst="rect">
            <a:avLst/>
          </a:prstGeom>
        </p:spPr>
        <p:txBody>
          <a:bodyPr vert="horz" wrap="square" lIns="0" tIns="0" rIns="0" bIns="0" rtlCol="0" anchor="t" anchorCtr="0">
            <a:spAutoFit/>
          </a:bodyPr>
          <a:lstStyle/>
          <a:p>
            <a:r>
              <a:rPr kumimoji="1" lang="ja-JP" altLang="en-US"/>
              <a:t>マスター タイトルの書式設定</a:t>
            </a:r>
            <a:endParaRPr kumimoji="1" lang="ja-JP" altLang="en-US" dirty="0"/>
          </a:p>
        </p:txBody>
      </p:sp>
      <p:sp>
        <p:nvSpPr>
          <p:cNvPr id="8" name="スライド番号プレースホルダ 5"/>
          <p:cNvSpPr>
            <a:spLocks noGrp="1"/>
          </p:cNvSpPr>
          <p:nvPr>
            <p:ph type="sldNum" sz="quarter" idx="4"/>
          </p:nvPr>
        </p:nvSpPr>
        <p:spPr>
          <a:xfrm>
            <a:off x="8495553" y="6506789"/>
            <a:ext cx="465506" cy="199502"/>
          </a:xfrm>
          <a:prstGeom prst="rect">
            <a:avLst/>
          </a:prstGeom>
        </p:spPr>
        <p:txBody>
          <a:bodyPr vert="horz" wrap="square" lIns="91429" tIns="0" rIns="91429" bIns="26666" rtlCol="0" anchor="ctr">
            <a:noAutofit/>
          </a:bodyPr>
          <a:lstStyle>
            <a:lvl1pPr algn="r">
              <a:defRPr sz="1000">
                <a:solidFill>
                  <a:srgbClr val="6A6A6A"/>
                </a:solidFill>
                <a:latin typeface="Arial" pitchFamily="34" charset="0"/>
                <a:ea typeface="ＭＳ Ｐゴシック" pitchFamily="50" charset="-128"/>
                <a:cs typeface="Arial" pitchFamily="34" charset="0"/>
              </a:defRPr>
            </a:lvl1pPr>
          </a:lstStyle>
          <a:p>
            <a:fld id="{714EB05D-AD7B-4F02-BDF6-82F2DF55CD8E}"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a:xfrm>
            <a:off x="448945" y="1153987"/>
            <a:ext cx="8246111" cy="5085323"/>
          </a:xfrm>
          <a:prstGeom prst="rect">
            <a:avLst/>
          </a:prstGeom>
        </p:spPr>
        <p:txBody>
          <a:bodyPr/>
          <a:lstStyle>
            <a:lvl3pPr marL="246938" indent="0">
              <a:defRPr/>
            </a:lvl3pPr>
            <a:lvl6pPr>
              <a:defRPr/>
            </a:lvl6pPr>
            <a:lvl7pPr>
              <a:defRPr/>
            </a:lvl7pPr>
            <a:lvl8pPr>
              <a:defRPr/>
            </a:lvl8pPr>
            <a:lvl9pPr>
              <a:defRPr baseline="0"/>
            </a:lvl9pPr>
          </a:lstStyle>
          <a:p>
            <a:pPr lvl="0"/>
            <a:r>
              <a:rPr kumimoji="1" lang="ja-JP" altLang="en-US"/>
              <a:t>マスター テキストの書式設定</a:t>
            </a:r>
          </a:p>
        </p:txBody>
      </p:sp>
      <p:sp>
        <p:nvSpPr>
          <p:cNvPr id="7" name="日付プレースホルダ 3"/>
          <p:cNvSpPr>
            <a:spLocks noGrp="1"/>
          </p:cNvSpPr>
          <p:nvPr>
            <p:ph type="dt" sz="half" idx="2"/>
          </p:nvPr>
        </p:nvSpPr>
        <p:spPr>
          <a:xfrm>
            <a:off x="4106494" y="6506789"/>
            <a:ext cx="931012" cy="200736"/>
          </a:xfrm>
          <a:prstGeom prst="rect">
            <a:avLst/>
          </a:prstGeom>
        </p:spPr>
        <p:txBody>
          <a:bodyPr vert="horz" lIns="0" tIns="0" rIns="0" bIns="0" rtlCol="0" anchor="ctr"/>
          <a:lstStyle>
            <a:lvl1pPr algn="ctr">
              <a:defRPr sz="900">
                <a:solidFill>
                  <a:srgbClr val="6A6A6A"/>
                </a:solidFill>
                <a:latin typeface="Arial" pitchFamily="34" charset="0"/>
                <a:ea typeface="ＭＳ Ｐゴシック" pitchFamily="50" charset="-128"/>
                <a:cs typeface="Arial" pitchFamily="34" charset="0"/>
              </a:defRPr>
            </a:lvl1pPr>
          </a:lstStyle>
          <a:p>
            <a:endParaRPr kumimoji="1" lang="ja-JP" altLang="en-US"/>
          </a:p>
        </p:txBody>
      </p:sp>
      <p:sp>
        <p:nvSpPr>
          <p:cNvPr id="12" name="フッター プレースホルダ 4"/>
          <p:cNvSpPr>
            <a:spLocks noGrp="1"/>
          </p:cNvSpPr>
          <p:nvPr>
            <p:ph type="ftr" sz="quarter" idx="3"/>
          </p:nvPr>
        </p:nvSpPr>
        <p:spPr>
          <a:xfrm>
            <a:off x="448945" y="6506789"/>
            <a:ext cx="2327531" cy="200907"/>
          </a:xfrm>
          <a:prstGeom prst="rect">
            <a:avLst/>
          </a:prstGeom>
        </p:spPr>
        <p:txBody>
          <a:bodyPr wrap="none" lIns="0" rIns="0">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2019 IHI Corporation All Rights Reserved.</a:t>
            </a:r>
            <a:endParaRPr kumimoji="1" lang="ja-JP" altLang="en-US"/>
          </a:p>
        </p:txBody>
      </p:sp>
      <p:sp>
        <p:nvSpPr>
          <p:cNvPr id="8" name="タイトル プレースホルダ 1"/>
          <p:cNvSpPr>
            <a:spLocks noGrp="1"/>
          </p:cNvSpPr>
          <p:nvPr>
            <p:ph type="title"/>
          </p:nvPr>
        </p:nvSpPr>
        <p:spPr>
          <a:xfrm>
            <a:off x="448945" y="310414"/>
            <a:ext cx="7457857" cy="314595"/>
          </a:xfrm>
          <a:prstGeom prst="rect">
            <a:avLst/>
          </a:prstGeom>
        </p:spPr>
        <p:txBody>
          <a:bodyPr vert="horz" wrap="square" lIns="0" tIns="0" rIns="0" bIns="0" rtlCol="0" anchor="t" anchorCtr="0">
            <a:spAutoFit/>
          </a:bodyPr>
          <a:lstStyle/>
          <a:p>
            <a:r>
              <a:rPr kumimoji="1" lang="ja-JP" altLang="en-US"/>
              <a:t>マスター タイトルの書式設定</a:t>
            </a:r>
            <a:endParaRPr kumimoji="1" lang="ja-JP" altLang="en-US" dirty="0"/>
          </a:p>
        </p:txBody>
      </p:sp>
      <p:sp>
        <p:nvSpPr>
          <p:cNvPr id="9" name="スライド番号プレースホルダ 5"/>
          <p:cNvSpPr>
            <a:spLocks noGrp="1"/>
          </p:cNvSpPr>
          <p:nvPr>
            <p:ph type="sldNum" sz="quarter" idx="4"/>
          </p:nvPr>
        </p:nvSpPr>
        <p:spPr>
          <a:xfrm>
            <a:off x="8495553" y="6506789"/>
            <a:ext cx="465506" cy="199502"/>
          </a:xfrm>
          <a:prstGeom prst="rect">
            <a:avLst/>
          </a:prstGeom>
        </p:spPr>
        <p:txBody>
          <a:bodyPr vert="horz" wrap="square" lIns="91429" tIns="0" rIns="91429" bIns="26666" rtlCol="0" anchor="ctr">
            <a:noAutofit/>
          </a:bodyPr>
          <a:lstStyle>
            <a:lvl1pPr algn="r">
              <a:defRPr sz="1000">
                <a:solidFill>
                  <a:srgbClr val="6A6A6A"/>
                </a:solidFill>
                <a:latin typeface="Arial" pitchFamily="34" charset="0"/>
                <a:ea typeface="ＭＳ Ｐゴシック" pitchFamily="50" charset="-128"/>
                <a:cs typeface="Arial" pitchFamily="34" charset="0"/>
              </a:defRPr>
            </a:lvl1pPr>
          </a:lstStyle>
          <a:p>
            <a:fld id="{714EB05D-AD7B-4F02-BDF6-82F2DF55CD8E}"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lophon">
    <p:spTree>
      <p:nvGrpSpPr>
        <p:cNvPr id="1" name=""/>
        <p:cNvGrpSpPr/>
        <p:nvPr/>
      </p:nvGrpSpPr>
      <p:grpSpPr>
        <a:xfrm>
          <a:off x="0" y="0"/>
          <a:ext cx="0" cy="0"/>
          <a:chOff x="0" y="0"/>
          <a:chExt cx="0" cy="0"/>
        </a:xfrm>
      </p:grpSpPr>
      <p:grpSp>
        <p:nvGrpSpPr>
          <p:cNvPr id="3" name="グループ化 2"/>
          <p:cNvGrpSpPr/>
          <p:nvPr/>
        </p:nvGrpSpPr>
        <p:grpSpPr>
          <a:xfrm>
            <a:off x="0" y="0"/>
            <a:ext cx="9144000" cy="6858000"/>
            <a:chOff x="0" y="0"/>
            <a:chExt cx="9901238" cy="7380288"/>
          </a:xfrm>
        </p:grpSpPr>
        <p:grpSp>
          <p:nvGrpSpPr>
            <p:cNvPr id="6" name="グループ化 75"/>
            <p:cNvGrpSpPr/>
            <p:nvPr userDrawn="1"/>
          </p:nvGrpSpPr>
          <p:grpSpPr>
            <a:xfrm>
              <a:off x="3951902" y="3378686"/>
              <a:ext cx="1997435" cy="622917"/>
              <a:chOff x="3078163" y="-3006725"/>
              <a:chExt cx="7269162" cy="2266949"/>
            </a:xfrm>
            <a:solidFill>
              <a:srgbClr val="004EA2"/>
            </a:solidFill>
          </p:grpSpPr>
          <p:sp>
            <p:nvSpPr>
              <p:cNvPr id="7" name="Freeform 31"/>
              <p:cNvSpPr>
                <a:spLocks/>
              </p:cNvSpPr>
              <p:nvPr userDrawn="1"/>
            </p:nvSpPr>
            <p:spPr bwMode="auto">
              <a:xfrm>
                <a:off x="4949825" y="-3006725"/>
                <a:ext cx="735012" cy="1330325"/>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8" name="Freeform 32"/>
              <p:cNvSpPr>
                <a:spLocks/>
              </p:cNvSpPr>
              <p:nvPr userDrawn="1"/>
            </p:nvSpPr>
            <p:spPr bwMode="auto">
              <a:xfrm>
                <a:off x="5886450" y="-3006725"/>
                <a:ext cx="1655762" cy="1330325"/>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9" name="Freeform 33"/>
              <p:cNvSpPr>
                <a:spLocks/>
              </p:cNvSpPr>
              <p:nvPr userDrawn="1"/>
            </p:nvSpPr>
            <p:spPr bwMode="auto">
              <a:xfrm>
                <a:off x="7742238" y="-3006725"/>
                <a:ext cx="736600" cy="1330325"/>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0" name="Freeform 34"/>
              <p:cNvSpPr>
                <a:spLocks noEditPoints="1"/>
              </p:cNvSpPr>
              <p:nvPr userDrawn="1"/>
            </p:nvSpPr>
            <p:spPr bwMode="auto">
              <a:xfrm>
                <a:off x="3078163" y="-1282700"/>
                <a:ext cx="504825" cy="425450"/>
              </a:xfrm>
              <a:custGeom>
                <a:avLst/>
                <a:gdLst/>
                <a:ahLst/>
                <a:cxnLst>
                  <a:cxn ang="0">
                    <a:pos x="314" y="328"/>
                  </a:cxn>
                  <a:cxn ang="0">
                    <a:pos x="243" y="261"/>
                  </a:cxn>
                  <a:cxn ang="0">
                    <a:pos x="166" y="171"/>
                  </a:cxn>
                  <a:cxn ang="0">
                    <a:pos x="137" y="171"/>
                  </a:cxn>
                  <a:cxn ang="0">
                    <a:pos x="137" y="264"/>
                  </a:cxn>
                  <a:cxn ang="0">
                    <a:pos x="156" y="279"/>
                  </a:cxn>
                  <a:cxn ang="0">
                    <a:pos x="197" y="279"/>
                  </a:cxn>
                  <a:cxn ang="0">
                    <a:pos x="197" y="319"/>
                  </a:cxn>
                  <a:cxn ang="0">
                    <a:pos x="0" y="319"/>
                  </a:cxn>
                  <a:cxn ang="0">
                    <a:pos x="0" y="279"/>
                  </a:cxn>
                  <a:cxn ang="0">
                    <a:pos x="40" y="279"/>
                  </a:cxn>
                  <a:cxn ang="0">
                    <a:pos x="59" y="264"/>
                  </a:cxn>
                  <a:cxn ang="0">
                    <a:pos x="59" y="55"/>
                  </a:cxn>
                  <a:cxn ang="0">
                    <a:pos x="40" y="40"/>
                  </a:cxn>
                  <a:cxn ang="0">
                    <a:pos x="0" y="40"/>
                  </a:cxn>
                  <a:cxn ang="0">
                    <a:pos x="0" y="0"/>
                  </a:cxn>
                  <a:cxn ang="0">
                    <a:pos x="231" y="0"/>
                  </a:cxn>
                  <a:cxn ang="0">
                    <a:pos x="346" y="81"/>
                  </a:cxn>
                  <a:cxn ang="0">
                    <a:pos x="260" y="158"/>
                  </a:cxn>
                  <a:cxn ang="0">
                    <a:pos x="315" y="223"/>
                  </a:cxn>
                  <a:cxn ang="0">
                    <a:pos x="334" y="279"/>
                  </a:cxn>
                  <a:cxn ang="0">
                    <a:pos x="349" y="243"/>
                  </a:cxn>
                  <a:cxn ang="0">
                    <a:pos x="349" y="226"/>
                  </a:cxn>
                  <a:cxn ang="0">
                    <a:pos x="389" y="226"/>
                  </a:cxn>
                  <a:cxn ang="0">
                    <a:pos x="389" y="243"/>
                  </a:cxn>
                  <a:cxn ang="0">
                    <a:pos x="314" y="328"/>
                  </a:cxn>
                  <a:cxn ang="0">
                    <a:pos x="137" y="132"/>
                  </a:cxn>
                  <a:cxn ang="0">
                    <a:pos x="197" y="132"/>
                  </a:cxn>
                  <a:cxn ang="0">
                    <a:pos x="267" y="82"/>
                  </a:cxn>
                  <a:cxn ang="0">
                    <a:pos x="202" y="39"/>
                  </a:cxn>
                  <a:cxn ang="0">
                    <a:pos x="137" y="39"/>
                  </a:cxn>
                  <a:cxn ang="0">
                    <a:pos x="137" y="132"/>
                  </a:cxn>
                </a:cxnLst>
                <a:rect l="0" t="0" r="r" b="b"/>
                <a:pathLst>
                  <a:path w="389" h="328">
                    <a:moveTo>
                      <a:pt x="314" y="328"/>
                    </a:moveTo>
                    <a:cubicBezTo>
                      <a:pt x="266" y="328"/>
                      <a:pt x="243" y="307"/>
                      <a:pt x="243" y="261"/>
                    </a:cubicBezTo>
                    <a:cubicBezTo>
                      <a:pt x="243" y="184"/>
                      <a:pt x="224" y="171"/>
                      <a:pt x="166" y="171"/>
                    </a:cubicBezTo>
                    <a:cubicBezTo>
                      <a:pt x="137" y="171"/>
                      <a:pt x="137" y="171"/>
                      <a:pt x="137" y="171"/>
                    </a:cubicBezTo>
                    <a:cubicBezTo>
                      <a:pt x="137" y="264"/>
                      <a:pt x="137" y="264"/>
                      <a:pt x="137" y="264"/>
                    </a:cubicBezTo>
                    <a:cubicBezTo>
                      <a:pt x="137" y="274"/>
                      <a:pt x="140" y="279"/>
                      <a:pt x="156" y="279"/>
                    </a:cubicBezTo>
                    <a:cubicBezTo>
                      <a:pt x="197" y="279"/>
                      <a:pt x="197" y="279"/>
                      <a:pt x="197" y="279"/>
                    </a:cubicBezTo>
                    <a:cubicBezTo>
                      <a:pt x="197" y="319"/>
                      <a:pt x="197" y="319"/>
                      <a:pt x="197" y="319"/>
                    </a:cubicBezTo>
                    <a:cubicBezTo>
                      <a:pt x="0" y="319"/>
                      <a:pt x="0" y="319"/>
                      <a:pt x="0" y="319"/>
                    </a:cubicBezTo>
                    <a:cubicBezTo>
                      <a:pt x="0" y="279"/>
                      <a:pt x="0" y="279"/>
                      <a:pt x="0" y="279"/>
                    </a:cubicBezTo>
                    <a:cubicBezTo>
                      <a:pt x="40" y="279"/>
                      <a:pt x="40" y="279"/>
                      <a:pt x="40" y="279"/>
                    </a:cubicBezTo>
                    <a:cubicBezTo>
                      <a:pt x="56" y="279"/>
                      <a:pt x="59" y="274"/>
                      <a:pt x="59" y="264"/>
                    </a:cubicBezTo>
                    <a:cubicBezTo>
                      <a:pt x="59" y="55"/>
                      <a:pt x="59" y="55"/>
                      <a:pt x="59" y="55"/>
                    </a:cubicBezTo>
                    <a:cubicBezTo>
                      <a:pt x="59" y="45"/>
                      <a:pt x="56" y="40"/>
                      <a:pt x="40" y="40"/>
                    </a:cubicBezTo>
                    <a:cubicBezTo>
                      <a:pt x="0" y="40"/>
                      <a:pt x="0" y="40"/>
                      <a:pt x="0" y="40"/>
                    </a:cubicBezTo>
                    <a:cubicBezTo>
                      <a:pt x="0" y="0"/>
                      <a:pt x="0" y="0"/>
                      <a:pt x="0" y="0"/>
                    </a:cubicBezTo>
                    <a:cubicBezTo>
                      <a:pt x="231" y="0"/>
                      <a:pt x="231" y="0"/>
                      <a:pt x="231" y="0"/>
                    </a:cubicBezTo>
                    <a:cubicBezTo>
                      <a:pt x="307" y="0"/>
                      <a:pt x="346" y="27"/>
                      <a:pt x="346" y="81"/>
                    </a:cubicBezTo>
                    <a:cubicBezTo>
                      <a:pt x="346" y="122"/>
                      <a:pt x="314" y="150"/>
                      <a:pt x="260" y="158"/>
                    </a:cubicBezTo>
                    <a:cubicBezTo>
                      <a:pt x="305" y="167"/>
                      <a:pt x="315" y="190"/>
                      <a:pt x="315" y="223"/>
                    </a:cubicBezTo>
                    <a:cubicBezTo>
                      <a:pt x="315" y="248"/>
                      <a:pt x="318" y="279"/>
                      <a:pt x="334" y="279"/>
                    </a:cubicBezTo>
                    <a:cubicBezTo>
                      <a:pt x="343" y="279"/>
                      <a:pt x="349" y="273"/>
                      <a:pt x="349" y="243"/>
                    </a:cubicBezTo>
                    <a:cubicBezTo>
                      <a:pt x="349" y="226"/>
                      <a:pt x="349" y="226"/>
                      <a:pt x="349" y="226"/>
                    </a:cubicBezTo>
                    <a:cubicBezTo>
                      <a:pt x="389" y="226"/>
                      <a:pt x="389" y="226"/>
                      <a:pt x="389" y="226"/>
                    </a:cubicBezTo>
                    <a:cubicBezTo>
                      <a:pt x="389" y="243"/>
                      <a:pt x="389" y="243"/>
                      <a:pt x="389" y="243"/>
                    </a:cubicBezTo>
                    <a:cubicBezTo>
                      <a:pt x="389" y="300"/>
                      <a:pt x="364" y="328"/>
                      <a:pt x="314" y="328"/>
                    </a:cubicBezTo>
                    <a:close/>
                    <a:moveTo>
                      <a:pt x="137" y="132"/>
                    </a:moveTo>
                    <a:cubicBezTo>
                      <a:pt x="197" y="132"/>
                      <a:pt x="197" y="132"/>
                      <a:pt x="197" y="132"/>
                    </a:cubicBezTo>
                    <a:cubicBezTo>
                      <a:pt x="256" y="132"/>
                      <a:pt x="267" y="113"/>
                      <a:pt x="267" y="82"/>
                    </a:cubicBezTo>
                    <a:cubicBezTo>
                      <a:pt x="267" y="54"/>
                      <a:pt x="245" y="39"/>
                      <a:pt x="202" y="39"/>
                    </a:cubicBezTo>
                    <a:cubicBezTo>
                      <a:pt x="137" y="39"/>
                      <a:pt x="137" y="39"/>
                      <a:pt x="137" y="39"/>
                    </a:cubicBezTo>
                    <a:lnTo>
                      <a:pt x="137" y="1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1" name="Freeform 35"/>
              <p:cNvSpPr>
                <a:spLocks noEditPoints="1"/>
              </p:cNvSpPr>
              <p:nvPr userDrawn="1"/>
            </p:nvSpPr>
            <p:spPr bwMode="auto">
              <a:xfrm>
                <a:off x="3633788" y="-1173163"/>
                <a:ext cx="319087" cy="312737"/>
              </a:xfrm>
              <a:custGeom>
                <a:avLst/>
                <a:gdLst/>
                <a:ahLst/>
                <a:cxnLst>
                  <a:cxn ang="0">
                    <a:pos x="127" y="241"/>
                  </a:cxn>
                  <a:cxn ang="0">
                    <a:pos x="0" y="120"/>
                  </a:cxn>
                  <a:cxn ang="0">
                    <a:pos x="125" y="0"/>
                  </a:cxn>
                  <a:cxn ang="0">
                    <a:pos x="215" y="37"/>
                  </a:cxn>
                  <a:cxn ang="0">
                    <a:pos x="244" y="126"/>
                  </a:cxn>
                  <a:cxn ang="0">
                    <a:pos x="244" y="129"/>
                  </a:cxn>
                  <a:cxn ang="0">
                    <a:pos x="76" y="129"/>
                  </a:cxn>
                  <a:cxn ang="0">
                    <a:pos x="93" y="185"/>
                  </a:cxn>
                  <a:cxn ang="0">
                    <a:pos x="133" y="200"/>
                  </a:cxn>
                  <a:cxn ang="0">
                    <a:pos x="194" y="152"/>
                  </a:cxn>
                  <a:cxn ang="0">
                    <a:pos x="195" y="150"/>
                  </a:cxn>
                  <a:cxn ang="0">
                    <a:pos x="243" y="150"/>
                  </a:cxn>
                  <a:cxn ang="0">
                    <a:pos x="243" y="153"/>
                  </a:cxn>
                  <a:cxn ang="0">
                    <a:pos x="127" y="241"/>
                  </a:cxn>
                  <a:cxn ang="0">
                    <a:pos x="76" y="92"/>
                  </a:cxn>
                  <a:cxn ang="0">
                    <a:pos x="169" y="92"/>
                  </a:cxn>
                  <a:cxn ang="0">
                    <a:pos x="155" y="50"/>
                  </a:cxn>
                  <a:cxn ang="0">
                    <a:pos x="124" y="38"/>
                  </a:cxn>
                  <a:cxn ang="0">
                    <a:pos x="76" y="92"/>
                  </a:cxn>
                </a:cxnLst>
                <a:rect l="0" t="0" r="r" b="b"/>
                <a:pathLst>
                  <a:path w="247" h="241">
                    <a:moveTo>
                      <a:pt x="127" y="241"/>
                    </a:moveTo>
                    <a:cubicBezTo>
                      <a:pt x="44" y="241"/>
                      <a:pt x="0" y="199"/>
                      <a:pt x="0" y="120"/>
                    </a:cubicBezTo>
                    <a:cubicBezTo>
                      <a:pt x="0" y="50"/>
                      <a:pt x="52" y="0"/>
                      <a:pt x="125" y="0"/>
                    </a:cubicBezTo>
                    <a:cubicBezTo>
                      <a:pt x="172" y="0"/>
                      <a:pt x="200" y="20"/>
                      <a:pt x="215" y="37"/>
                    </a:cubicBezTo>
                    <a:cubicBezTo>
                      <a:pt x="237" y="61"/>
                      <a:pt x="247" y="94"/>
                      <a:pt x="244" y="126"/>
                    </a:cubicBezTo>
                    <a:cubicBezTo>
                      <a:pt x="244" y="129"/>
                      <a:pt x="244" y="129"/>
                      <a:pt x="244" y="129"/>
                    </a:cubicBezTo>
                    <a:cubicBezTo>
                      <a:pt x="76" y="129"/>
                      <a:pt x="76" y="129"/>
                      <a:pt x="76" y="129"/>
                    </a:cubicBezTo>
                    <a:cubicBezTo>
                      <a:pt x="75" y="153"/>
                      <a:pt x="81" y="173"/>
                      <a:pt x="93" y="185"/>
                    </a:cubicBezTo>
                    <a:cubicBezTo>
                      <a:pt x="102" y="195"/>
                      <a:pt x="116" y="200"/>
                      <a:pt x="133" y="200"/>
                    </a:cubicBezTo>
                    <a:cubicBezTo>
                      <a:pt x="168" y="200"/>
                      <a:pt x="188" y="185"/>
                      <a:pt x="194" y="152"/>
                    </a:cubicBezTo>
                    <a:cubicBezTo>
                      <a:pt x="195" y="150"/>
                      <a:pt x="195" y="150"/>
                      <a:pt x="195" y="150"/>
                    </a:cubicBezTo>
                    <a:cubicBezTo>
                      <a:pt x="243" y="150"/>
                      <a:pt x="243" y="150"/>
                      <a:pt x="243" y="150"/>
                    </a:cubicBezTo>
                    <a:cubicBezTo>
                      <a:pt x="243" y="153"/>
                      <a:pt x="243" y="153"/>
                      <a:pt x="243" y="153"/>
                    </a:cubicBezTo>
                    <a:cubicBezTo>
                      <a:pt x="236" y="210"/>
                      <a:pt x="196" y="241"/>
                      <a:pt x="127" y="241"/>
                    </a:cubicBezTo>
                    <a:close/>
                    <a:moveTo>
                      <a:pt x="76" y="92"/>
                    </a:moveTo>
                    <a:cubicBezTo>
                      <a:pt x="169" y="92"/>
                      <a:pt x="169" y="92"/>
                      <a:pt x="169" y="92"/>
                    </a:cubicBezTo>
                    <a:cubicBezTo>
                      <a:pt x="169" y="79"/>
                      <a:pt x="166" y="61"/>
                      <a:pt x="155" y="50"/>
                    </a:cubicBezTo>
                    <a:cubicBezTo>
                      <a:pt x="147" y="42"/>
                      <a:pt x="137" y="38"/>
                      <a:pt x="124" y="38"/>
                    </a:cubicBezTo>
                    <a:cubicBezTo>
                      <a:pt x="86" y="38"/>
                      <a:pt x="78" y="71"/>
                      <a:pt x="76"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2" name="Freeform 36"/>
              <p:cNvSpPr>
                <a:spLocks noEditPoints="1"/>
              </p:cNvSpPr>
              <p:nvPr userDrawn="1"/>
            </p:nvSpPr>
            <p:spPr bwMode="auto">
              <a:xfrm>
                <a:off x="4014788" y="-1173163"/>
                <a:ext cx="369887" cy="312737"/>
              </a:xfrm>
              <a:custGeom>
                <a:avLst/>
                <a:gdLst/>
                <a:ahLst/>
                <a:cxnLst>
                  <a:cxn ang="0">
                    <a:pos x="214" y="241"/>
                  </a:cxn>
                  <a:cxn ang="0">
                    <a:pos x="160" y="209"/>
                  </a:cxn>
                  <a:cxn ang="0">
                    <a:pos x="75" y="241"/>
                  </a:cxn>
                  <a:cxn ang="0">
                    <a:pos x="0" y="178"/>
                  </a:cxn>
                  <a:cxn ang="0">
                    <a:pos x="90" y="107"/>
                  </a:cxn>
                  <a:cxn ang="0">
                    <a:pos x="157" y="64"/>
                  </a:cxn>
                  <a:cxn ang="0">
                    <a:pos x="104" y="31"/>
                  </a:cxn>
                  <a:cxn ang="0">
                    <a:pos x="62" y="41"/>
                  </a:cxn>
                  <a:cxn ang="0">
                    <a:pos x="92" y="68"/>
                  </a:cxn>
                  <a:cxn ang="0">
                    <a:pos x="53" y="99"/>
                  </a:cxn>
                  <a:cxn ang="0">
                    <a:pos x="12" y="61"/>
                  </a:cxn>
                  <a:cxn ang="0">
                    <a:pos x="120" y="0"/>
                  </a:cxn>
                  <a:cxn ang="0">
                    <a:pos x="224" y="71"/>
                  </a:cxn>
                  <a:cxn ang="0">
                    <a:pos x="224" y="187"/>
                  </a:cxn>
                  <a:cxn ang="0">
                    <a:pos x="234" y="200"/>
                  </a:cxn>
                  <a:cxn ang="0">
                    <a:pos x="246" y="167"/>
                  </a:cxn>
                  <a:cxn ang="0">
                    <a:pos x="246" y="146"/>
                  </a:cxn>
                  <a:cxn ang="0">
                    <a:pos x="285" y="146"/>
                  </a:cxn>
                  <a:cxn ang="0">
                    <a:pos x="285" y="163"/>
                  </a:cxn>
                  <a:cxn ang="0">
                    <a:pos x="214" y="241"/>
                  </a:cxn>
                  <a:cxn ang="0">
                    <a:pos x="157" y="118"/>
                  </a:cxn>
                  <a:cxn ang="0">
                    <a:pos x="105" y="139"/>
                  </a:cxn>
                  <a:cxn ang="0">
                    <a:pos x="75" y="173"/>
                  </a:cxn>
                  <a:cxn ang="0">
                    <a:pos x="104" y="200"/>
                  </a:cxn>
                  <a:cxn ang="0">
                    <a:pos x="157" y="145"/>
                  </a:cxn>
                  <a:cxn ang="0">
                    <a:pos x="157" y="118"/>
                  </a:cxn>
                </a:cxnLst>
                <a:rect l="0" t="0" r="r" b="b"/>
                <a:pathLst>
                  <a:path w="285" h="241">
                    <a:moveTo>
                      <a:pt x="214" y="241"/>
                    </a:moveTo>
                    <a:cubicBezTo>
                      <a:pt x="186" y="241"/>
                      <a:pt x="166" y="229"/>
                      <a:pt x="160" y="209"/>
                    </a:cubicBezTo>
                    <a:cubicBezTo>
                      <a:pt x="142" y="230"/>
                      <a:pt x="113" y="241"/>
                      <a:pt x="75" y="241"/>
                    </a:cubicBezTo>
                    <a:cubicBezTo>
                      <a:pt x="27" y="241"/>
                      <a:pt x="0" y="218"/>
                      <a:pt x="0" y="178"/>
                    </a:cubicBezTo>
                    <a:cubicBezTo>
                      <a:pt x="0" y="126"/>
                      <a:pt x="48" y="116"/>
                      <a:pt x="90" y="107"/>
                    </a:cubicBezTo>
                    <a:cubicBezTo>
                      <a:pt x="126" y="99"/>
                      <a:pt x="157" y="93"/>
                      <a:pt x="157" y="64"/>
                    </a:cubicBezTo>
                    <a:cubicBezTo>
                      <a:pt x="157" y="41"/>
                      <a:pt x="140" y="31"/>
                      <a:pt x="104" y="31"/>
                    </a:cubicBezTo>
                    <a:cubicBezTo>
                      <a:pt x="92" y="31"/>
                      <a:pt x="73" y="34"/>
                      <a:pt x="62" y="41"/>
                    </a:cubicBezTo>
                    <a:cubicBezTo>
                      <a:pt x="81" y="41"/>
                      <a:pt x="92" y="51"/>
                      <a:pt x="92" y="68"/>
                    </a:cubicBezTo>
                    <a:cubicBezTo>
                      <a:pt x="92" y="82"/>
                      <a:pt x="85" y="99"/>
                      <a:pt x="53" y="99"/>
                    </a:cubicBezTo>
                    <a:cubicBezTo>
                      <a:pt x="30" y="99"/>
                      <a:pt x="12" y="83"/>
                      <a:pt x="12" y="61"/>
                    </a:cubicBezTo>
                    <a:cubicBezTo>
                      <a:pt x="12" y="5"/>
                      <a:pt x="95" y="0"/>
                      <a:pt x="120" y="0"/>
                    </a:cubicBezTo>
                    <a:cubicBezTo>
                      <a:pt x="187" y="0"/>
                      <a:pt x="224" y="26"/>
                      <a:pt x="224" y="71"/>
                    </a:cubicBezTo>
                    <a:cubicBezTo>
                      <a:pt x="224" y="187"/>
                      <a:pt x="224" y="187"/>
                      <a:pt x="224" y="187"/>
                    </a:cubicBezTo>
                    <a:cubicBezTo>
                      <a:pt x="224" y="196"/>
                      <a:pt x="228" y="200"/>
                      <a:pt x="234" y="200"/>
                    </a:cubicBezTo>
                    <a:cubicBezTo>
                      <a:pt x="238" y="200"/>
                      <a:pt x="246" y="200"/>
                      <a:pt x="246" y="167"/>
                    </a:cubicBezTo>
                    <a:cubicBezTo>
                      <a:pt x="246" y="146"/>
                      <a:pt x="246" y="146"/>
                      <a:pt x="246" y="146"/>
                    </a:cubicBezTo>
                    <a:cubicBezTo>
                      <a:pt x="285" y="146"/>
                      <a:pt x="285" y="146"/>
                      <a:pt x="285" y="146"/>
                    </a:cubicBezTo>
                    <a:cubicBezTo>
                      <a:pt x="285" y="163"/>
                      <a:pt x="285" y="163"/>
                      <a:pt x="285" y="163"/>
                    </a:cubicBezTo>
                    <a:cubicBezTo>
                      <a:pt x="285" y="215"/>
                      <a:pt x="262" y="241"/>
                      <a:pt x="214" y="241"/>
                    </a:cubicBezTo>
                    <a:close/>
                    <a:moveTo>
                      <a:pt x="157" y="118"/>
                    </a:moveTo>
                    <a:cubicBezTo>
                      <a:pt x="105" y="139"/>
                      <a:pt x="105" y="139"/>
                      <a:pt x="105" y="139"/>
                    </a:cubicBezTo>
                    <a:cubicBezTo>
                      <a:pt x="89" y="146"/>
                      <a:pt x="75" y="153"/>
                      <a:pt x="75" y="173"/>
                    </a:cubicBezTo>
                    <a:cubicBezTo>
                      <a:pt x="75" y="191"/>
                      <a:pt x="84" y="200"/>
                      <a:pt x="104" y="200"/>
                    </a:cubicBezTo>
                    <a:cubicBezTo>
                      <a:pt x="141" y="200"/>
                      <a:pt x="157" y="172"/>
                      <a:pt x="157" y="145"/>
                    </a:cubicBezTo>
                    <a:lnTo>
                      <a:pt x="157" y="1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3" name="Freeform 37"/>
              <p:cNvSpPr>
                <a:spLocks/>
              </p:cNvSpPr>
              <p:nvPr userDrawn="1"/>
            </p:nvSpPr>
            <p:spPr bwMode="auto">
              <a:xfrm>
                <a:off x="4433888" y="-1282700"/>
                <a:ext cx="207962" cy="412750"/>
              </a:xfrm>
              <a:custGeom>
                <a:avLst/>
                <a:gdLst/>
                <a:ahLst/>
                <a:cxnLst>
                  <a:cxn ang="0">
                    <a:pos x="160" y="319"/>
                  </a:cxn>
                  <a:cxn ang="0">
                    <a:pos x="0" y="319"/>
                  </a:cxn>
                  <a:cxn ang="0">
                    <a:pos x="0" y="282"/>
                  </a:cxn>
                  <a:cxn ang="0">
                    <a:pos x="29" y="282"/>
                  </a:cxn>
                  <a:cxn ang="0">
                    <a:pos x="47" y="266"/>
                  </a:cxn>
                  <a:cxn ang="0">
                    <a:pos x="47" y="53"/>
                  </a:cxn>
                  <a:cxn ang="0">
                    <a:pos x="29" y="36"/>
                  </a:cxn>
                  <a:cxn ang="0">
                    <a:pos x="0" y="36"/>
                  </a:cxn>
                  <a:cxn ang="0">
                    <a:pos x="0" y="0"/>
                  </a:cxn>
                  <a:cxn ang="0">
                    <a:pos x="114" y="0"/>
                  </a:cxn>
                  <a:cxn ang="0">
                    <a:pos x="114" y="266"/>
                  </a:cxn>
                  <a:cxn ang="0">
                    <a:pos x="133" y="282"/>
                  </a:cxn>
                  <a:cxn ang="0">
                    <a:pos x="160" y="282"/>
                  </a:cxn>
                  <a:cxn ang="0">
                    <a:pos x="160" y="319"/>
                  </a:cxn>
                </a:cxnLst>
                <a:rect l="0" t="0" r="r" b="b"/>
                <a:pathLst>
                  <a:path w="160" h="319">
                    <a:moveTo>
                      <a:pt x="160" y="319"/>
                    </a:moveTo>
                    <a:cubicBezTo>
                      <a:pt x="0" y="319"/>
                      <a:pt x="0" y="319"/>
                      <a:pt x="0" y="319"/>
                    </a:cubicBezTo>
                    <a:cubicBezTo>
                      <a:pt x="0" y="282"/>
                      <a:pt x="0" y="282"/>
                      <a:pt x="0" y="282"/>
                    </a:cubicBezTo>
                    <a:cubicBezTo>
                      <a:pt x="29" y="282"/>
                      <a:pt x="29" y="282"/>
                      <a:pt x="29" y="282"/>
                    </a:cubicBezTo>
                    <a:cubicBezTo>
                      <a:pt x="42" y="282"/>
                      <a:pt x="47" y="278"/>
                      <a:pt x="47" y="266"/>
                    </a:cubicBezTo>
                    <a:cubicBezTo>
                      <a:pt x="47" y="53"/>
                      <a:pt x="47" y="53"/>
                      <a:pt x="47" y="53"/>
                    </a:cubicBezTo>
                    <a:cubicBezTo>
                      <a:pt x="47" y="41"/>
                      <a:pt x="42" y="36"/>
                      <a:pt x="29" y="36"/>
                    </a:cubicBezTo>
                    <a:cubicBezTo>
                      <a:pt x="0" y="36"/>
                      <a:pt x="0" y="36"/>
                      <a:pt x="0" y="36"/>
                    </a:cubicBezTo>
                    <a:cubicBezTo>
                      <a:pt x="0" y="0"/>
                      <a:pt x="0" y="0"/>
                      <a:pt x="0" y="0"/>
                    </a:cubicBezTo>
                    <a:cubicBezTo>
                      <a:pt x="114" y="0"/>
                      <a:pt x="114" y="0"/>
                      <a:pt x="114" y="0"/>
                    </a:cubicBezTo>
                    <a:cubicBezTo>
                      <a:pt x="114" y="266"/>
                      <a:pt x="114" y="266"/>
                      <a:pt x="114" y="266"/>
                    </a:cubicBezTo>
                    <a:cubicBezTo>
                      <a:pt x="114" y="278"/>
                      <a:pt x="119" y="282"/>
                      <a:pt x="133" y="282"/>
                    </a:cubicBezTo>
                    <a:cubicBezTo>
                      <a:pt x="160" y="282"/>
                      <a:pt x="160" y="282"/>
                      <a:pt x="160" y="282"/>
                    </a:cubicBezTo>
                    <a:lnTo>
                      <a:pt x="160" y="3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4" name="Freeform 38"/>
              <p:cNvSpPr>
                <a:spLocks noEditPoints="1"/>
              </p:cNvSpPr>
              <p:nvPr userDrawn="1"/>
            </p:nvSpPr>
            <p:spPr bwMode="auto">
              <a:xfrm>
                <a:off x="4703763" y="-1290638"/>
                <a:ext cx="206375" cy="420687"/>
              </a:xfrm>
              <a:custGeom>
                <a:avLst/>
                <a:gdLst/>
                <a:ahLst/>
                <a:cxnLst>
                  <a:cxn ang="0">
                    <a:pos x="159" y="325"/>
                  </a:cxn>
                  <a:cxn ang="0">
                    <a:pos x="0" y="325"/>
                  </a:cxn>
                  <a:cxn ang="0">
                    <a:pos x="0" y="288"/>
                  </a:cxn>
                  <a:cxn ang="0">
                    <a:pos x="27" y="288"/>
                  </a:cxn>
                  <a:cxn ang="0">
                    <a:pos x="46" y="272"/>
                  </a:cxn>
                  <a:cxn ang="0">
                    <a:pos x="46" y="151"/>
                  </a:cxn>
                  <a:cxn ang="0">
                    <a:pos x="27" y="134"/>
                  </a:cxn>
                  <a:cxn ang="0">
                    <a:pos x="0" y="134"/>
                  </a:cxn>
                  <a:cxn ang="0">
                    <a:pos x="0" y="98"/>
                  </a:cxn>
                  <a:cxn ang="0">
                    <a:pos x="113" y="98"/>
                  </a:cxn>
                  <a:cxn ang="0">
                    <a:pos x="113" y="272"/>
                  </a:cxn>
                  <a:cxn ang="0">
                    <a:pos x="131" y="288"/>
                  </a:cxn>
                  <a:cxn ang="0">
                    <a:pos x="159" y="288"/>
                  </a:cxn>
                  <a:cxn ang="0">
                    <a:pos x="159" y="325"/>
                  </a:cxn>
                  <a:cxn ang="0">
                    <a:pos x="72" y="73"/>
                  </a:cxn>
                  <a:cxn ang="0">
                    <a:pos x="32" y="37"/>
                  </a:cxn>
                  <a:cxn ang="0">
                    <a:pos x="72" y="0"/>
                  </a:cxn>
                  <a:cxn ang="0">
                    <a:pos x="113" y="37"/>
                  </a:cxn>
                  <a:cxn ang="0">
                    <a:pos x="72" y="73"/>
                  </a:cxn>
                </a:cxnLst>
                <a:rect l="0" t="0" r="r" b="b"/>
                <a:pathLst>
                  <a:path w="159" h="325">
                    <a:moveTo>
                      <a:pt x="159" y="325"/>
                    </a:moveTo>
                    <a:cubicBezTo>
                      <a:pt x="0" y="325"/>
                      <a:pt x="0" y="325"/>
                      <a:pt x="0" y="325"/>
                    </a:cubicBezTo>
                    <a:cubicBezTo>
                      <a:pt x="0" y="288"/>
                      <a:pt x="0" y="288"/>
                      <a:pt x="0" y="288"/>
                    </a:cubicBezTo>
                    <a:cubicBezTo>
                      <a:pt x="27" y="288"/>
                      <a:pt x="27" y="288"/>
                      <a:pt x="27" y="288"/>
                    </a:cubicBezTo>
                    <a:cubicBezTo>
                      <a:pt x="41" y="288"/>
                      <a:pt x="46" y="284"/>
                      <a:pt x="46" y="272"/>
                    </a:cubicBezTo>
                    <a:cubicBezTo>
                      <a:pt x="46" y="151"/>
                      <a:pt x="46" y="151"/>
                      <a:pt x="46" y="151"/>
                    </a:cubicBezTo>
                    <a:cubicBezTo>
                      <a:pt x="46" y="139"/>
                      <a:pt x="41" y="134"/>
                      <a:pt x="27" y="134"/>
                    </a:cubicBezTo>
                    <a:cubicBezTo>
                      <a:pt x="0" y="134"/>
                      <a:pt x="0" y="134"/>
                      <a:pt x="0" y="134"/>
                    </a:cubicBezTo>
                    <a:cubicBezTo>
                      <a:pt x="0" y="98"/>
                      <a:pt x="0" y="98"/>
                      <a:pt x="0" y="98"/>
                    </a:cubicBezTo>
                    <a:cubicBezTo>
                      <a:pt x="113" y="98"/>
                      <a:pt x="113" y="98"/>
                      <a:pt x="113" y="98"/>
                    </a:cubicBezTo>
                    <a:cubicBezTo>
                      <a:pt x="113" y="272"/>
                      <a:pt x="113" y="272"/>
                      <a:pt x="113" y="272"/>
                    </a:cubicBezTo>
                    <a:cubicBezTo>
                      <a:pt x="113" y="284"/>
                      <a:pt x="117" y="288"/>
                      <a:pt x="131" y="288"/>
                    </a:cubicBezTo>
                    <a:cubicBezTo>
                      <a:pt x="159" y="288"/>
                      <a:pt x="159" y="288"/>
                      <a:pt x="159" y="288"/>
                    </a:cubicBezTo>
                    <a:lnTo>
                      <a:pt x="159" y="325"/>
                    </a:lnTo>
                    <a:close/>
                    <a:moveTo>
                      <a:pt x="72" y="73"/>
                    </a:moveTo>
                    <a:cubicBezTo>
                      <a:pt x="50" y="73"/>
                      <a:pt x="32" y="57"/>
                      <a:pt x="32" y="37"/>
                    </a:cubicBezTo>
                    <a:cubicBezTo>
                      <a:pt x="32" y="17"/>
                      <a:pt x="50" y="0"/>
                      <a:pt x="72" y="0"/>
                    </a:cubicBezTo>
                    <a:cubicBezTo>
                      <a:pt x="94" y="0"/>
                      <a:pt x="113" y="17"/>
                      <a:pt x="113" y="37"/>
                    </a:cubicBezTo>
                    <a:cubicBezTo>
                      <a:pt x="113" y="57"/>
                      <a:pt x="94" y="73"/>
                      <a:pt x="72" y="7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5" name="Freeform 39"/>
              <p:cNvSpPr>
                <a:spLocks/>
              </p:cNvSpPr>
              <p:nvPr userDrawn="1"/>
            </p:nvSpPr>
            <p:spPr bwMode="auto">
              <a:xfrm>
                <a:off x="4972050" y="-1163638"/>
                <a:ext cx="307975" cy="293687"/>
              </a:xfrm>
              <a:custGeom>
                <a:avLst/>
                <a:gdLst/>
                <a:ahLst/>
                <a:cxnLst>
                  <a:cxn ang="0">
                    <a:pos x="238" y="227"/>
                  </a:cxn>
                  <a:cxn ang="0">
                    <a:pos x="0" y="227"/>
                  </a:cxn>
                  <a:cxn ang="0">
                    <a:pos x="0" y="187"/>
                  </a:cxn>
                  <a:cxn ang="0">
                    <a:pos x="1" y="187"/>
                  </a:cxn>
                  <a:cxn ang="0">
                    <a:pos x="153" y="36"/>
                  </a:cxn>
                  <a:cxn ang="0">
                    <a:pos x="94" y="36"/>
                  </a:cxn>
                  <a:cxn ang="0">
                    <a:pos x="55" y="72"/>
                  </a:cxn>
                  <a:cxn ang="0">
                    <a:pos x="55" y="103"/>
                  </a:cxn>
                  <a:cxn ang="0">
                    <a:pos x="11" y="103"/>
                  </a:cxn>
                  <a:cxn ang="0">
                    <a:pos x="11" y="0"/>
                  </a:cxn>
                  <a:cxn ang="0">
                    <a:pos x="238" y="0"/>
                  </a:cxn>
                  <a:cxn ang="0">
                    <a:pos x="238" y="40"/>
                  </a:cxn>
                  <a:cxn ang="0">
                    <a:pos x="237" y="40"/>
                  </a:cxn>
                  <a:cxn ang="0">
                    <a:pos x="85" y="190"/>
                  </a:cxn>
                  <a:cxn ang="0">
                    <a:pos x="141" y="190"/>
                  </a:cxn>
                  <a:cxn ang="0">
                    <a:pos x="194" y="139"/>
                  </a:cxn>
                  <a:cxn ang="0">
                    <a:pos x="194" y="117"/>
                  </a:cxn>
                  <a:cxn ang="0">
                    <a:pos x="238" y="117"/>
                  </a:cxn>
                  <a:cxn ang="0">
                    <a:pos x="238" y="227"/>
                  </a:cxn>
                </a:cxnLst>
                <a:rect l="0" t="0" r="r" b="b"/>
                <a:pathLst>
                  <a:path w="238" h="227">
                    <a:moveTo>
                      <a:pt x="238" y="227"/>
                    </a:moveTo>
                    <a:cubicBezTo>
                      <a:pt x="0" y="227"/>
                      <a:pt x="0" y="227"/>
                      <a:pt x="0" y="227"/>
                    </a:cubicBezTo>
                    <a:cubicBezTo>
                      <a:pt x="0" y="187"/>
                      <a:pt x="0" y="187"/>
                      <a:pt x="0" y="187"/>
                    </a:cubicBezTo>
                    <a:cubicBezTo>
                      <a:pt x="1" y="187"/>
                      <a:pt x="1" y="187"/>
                      <a:pt x="1" y="187"/>
                    </a:cubicBezTo>
                    <a:cubicBezTo>
                      <a:pt x="153" y="36"/>
                      <a:pt x="153" y="36"/>
                      <a:pt x="153" y="36"/>
                    </a:cubicBezTo>
                    <a:cubicBezTo>
                      <a:pt x="94" y="36"/>
                      <a:pt x="94" y="36"/>
                      <a:pt x="94" y="36"/>
                    </a:cubicBezTo>
                    <a:cubicBezTo>
                      <a:pt x="85" y="36"/>
                      <a:pt x="55" y="39"/>
                      <a:pt x="55" y="72"/>
                    </a:cubicBezTo>
                    <a:cubicBezTo>
                      <a:pt x="55" y="103"/>
                      <a:pt x="55" y="103"/>
                      <a:pt x="55" y="103"/>
                    </a:cubicBezTo>
                    <a:cubicBezTo>
                      <a:pt x="11" y="103"/>
                      <a:pt x="11" y="103"/>
                      <a:pt x="11" y="103"/>
                    </a:cubicBezTo>
                    <a:cubicBezTo>
                      <a:pt x="11" y="0"/>
                      <a:pt x="11" y="0"/>
                      <a:pt x="11" y="0"/>
                    </a:cubicBezTo>
                    <a:cubicBezTo>
                      <a:pt x="238" y="0"/>
                      <a:pt x="238" y="0"/>
                      <a:pt x="238" y="0"/>
                    </a:cubicBezTo>
                    <a:cubicBezTo>
                      <a:pt x="238" y="40"/>
                      <a:pt x="238" y="40"/>
                      <a:pt x="238" y="40"/>
                    </a:cubicBezTo>
                    <a:cubicBezTo>
                      <a:pt x="237" y="40"/>
                      <a:pt x="237" y="40"/>
                      <a:pt x="237" y="40"/>
                    </a:cubicBezTo>
                    <a:cubicBezTo>
                      <a:pt x="85" y="190"/>
                      <a:pt x="85" y="190"/>
                      <a:pt x="85" y="190"/>
                    </a:cubicBezTo>
                    <a:cubicBezTo>
                      <a:pt x="141" y="190"/>
                      <a:pt x="141" y="190"/>
                      <a:pt x="141" y="190"/>
                    </a:cubicBezTo>
                    <a:cubicBezTo>
                      <a:pt x="177" y="190"/>
                      <a:pt x="194" y="174"/>
                      <a:pt x="194" y="139"/>
                    </a:cubicBezTo>
                    <a:cubicBezTo>
                      <a:pt x="194" y="117"/>
                      <a:pt x="194" y="117"/>
                      <a:pt x="194" y="117"/>
                    </a:cubicBezTo>
                    <a:cubicBezTo>
                      <a:pt x="238" y="117"/>
                      <a:pt x="238" y="117"/>
                      <a:pt x="238" y="117"/>
                    </a:cubicBezTo>
                    <a:lnTo>
                      <a:pt x="238" y="22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6" name="Freeform 40"/>
              <p:cNvSpPr>
                <a:spLocks noEditPoints="1"/>
              </p:cNvSpPr>
              <p:nvPr userDrawn="1"/>
            </p:nvSpPr>
            <p:spPr bwMode="auto">
              <a:xfrm>
                <a:off x="5351463" y="-1173163"/>
                <a:ext cx="319087" cy="312737"/>
              </a:xfrm>
              <a:custGeom>
                <a:avLst/>
                <a:gdLst/>
                <a:ahLst/>
                <a:cxnLst>
                  <a:cxn ang="0">
                    <a:pos x="127" y="241"/>
                  </a:cxn>
                  <a:cxn ang="0">
                    <a:pos x="0" y="120"/>
                  </a:cxn>
                  <a:cxn ang="0">
                    <a:pos x="124" y="0"/>
                  </a:cxn>
                  <a:cxn ang="0">
                    <a:pos x="214" y="37"/>
                  </a:cxn>
                  <a:cxn ang="0">
                    <a:pos x="243" y="126"/>
                  </a:cxn>
                  <a:cxn ang="0">
                    <a:pos x="243" y="129"/>
                  </a:cxn>
                  <a:cxn ang="0">
                    <a:pos x="75" y="129"/>
                  </a:cxn>
                  <a:cxn ang="0">
                    <a:pos x="92" y="185"/>
                  </a:cxn>
                  <a:cxn ang="0">
                    <a:pos x="132" y="200"/>
                  </a:cxn>
                  <a:cxn ang="0">
                    <a:pos x="193" y="152"/>
                  </a:cxn>
                  <a:cxn ang="0">
                    <a:pos x="194" y="150"/>
                  </a:cxn>
                  <a:cxn ang="0">
                    <a:pos x="242" y="150"/>
                  </a:cxn>
                  <a:cxn ang="0">
                    <a:pos x="242" y="153"/>
                  </a:cxn>
                  <a:cxn ang="0">
                    <a:pos x="127" y="241"/>
                  </a:cxn>
                  <a:cxn ang="0">
                    <a:pos x="75" y="92"/>
                  </a:cxn>
                  <a:cxn ang="0">
                    <a:pos x="168" y="92"/>
                  </a:cxn>
                  <a:cxn ang="0">
                    <a:pos x="154" y="50"/>
                  </a:cxn>
                  <a:cxn ang="0">
                    <a:pos x="123" y="38"/>
                  </a:cxn>
                  <a:cxn ang="0">
                    <a:pos x="75" y="92"/>
                  </a:cxn>
                </a:cxnLst>
                <a:rect l="0" t="0" r="r" b="b"/>
                <a:pathLst>
                  <a:path w="246" h="241">
                    <a:moveTo>
                      <a:pt x="127" y="241"/>
                    </a:moveTo>
                    <a:cubicBezTo>
                      <a:pt x="43" y="241"/>
                      <a:pt x="0" y="199"/>
                      <a:pt x="0" y="120"/>
                    </a:cubicBezTo>
                    <a:cubicBezTo>
                      <a:pt x="0" y="50"/>
                      <a:pt x="51" y="0"/>
                      <a:pt x="124" y="0"/>
                    </a:cubicBezTo>
                    <a:cubicBezTo>
                      <a:pt x="171" y="0"/>
                      <a:pt x="199" y="20"/>
                      <a:pt x="214" y="37"/>
                    </a:cubicBezTo>
                    <a:cubicBezTo>
                      <a:pt x="236" y="61"/>
                      <a:pt x="246" y="94"/>
                      <a:pt x="243" y="126"/>
                    </a:cubicBezTo>
                    <a:cubicBezTo>
                      <a:pt x="243" y="129"/>
                      <a:pt x="243" y="129"/>
                      <a:pt x="243" y="129"/>
                    </a:cubicBezTo>
                    <a:cubicBezTo>
                      <a:pt x="75" y="129"/>
                      <a:pt x="75" y="129"/>
                      <a:pt x="75" y="129"/>
                    </a:cubicBezTo>
                    <a:cubicBezTo>
                      <a:pt x="74" y="153"/>
                      <a:pt x="80" y="173"/>
                      <a:pt x="92" y="185"/>
                    </a:cubicBezTo>
                    <a:cubicBezTo>
                      <a:pt x="102" y="195"/>
                      <a:pt x="115" y="200"/>
                      <a:pt x="132" y="200"/>
                    </a:cubicBezTo>
                    <a:cubicBezTo>
                      <a:pt x="167" y="200"/>
                      <a:pt x="187" y="185"/>
                      <a:pt x="193" y="152"/>
                    </a:cubicBezTo>
                    <a:cubicBezTo>
                      <a:pt x="194" y="150"/>
                      <a:pt x="194" y="150"/>
                      <a:pt x="194" y="150"/>
                    </a:cubicBezTo>
                    <a:cubicBezTo>
                      <a:pt x="242" y="150"/>
                      <a:pt x="242" y="150"/>
                      <a:pt x="242" y="150"/>
                    </a:cubicBezTo>
                    <a:cubicBezTo>
                      <a:pt x="242" y="153"/>
                      <a:pt x="242" y="153"/>
                      <a:pt x="242" y="153"/>
                    </a:cubicBezTo>
                    <a:cubicBezTo>
                      <a:pt x="235" y="210"/>
                      <a:pt x="195" y="241"/>
                      <a:pt x="127" y="241"/>
                    </a:cubicBezTo>
                    <a:close/>
                    <a:moveTo>
                      <a:pt x="75" y="92"/>
                    </a:moveTo>
                    <a:cubicBezTo>
                      <a:pt x="168" y="92"/>
                      <a:pt x="168" y="92"/>
                      <a:pt x="168" y="92"/>
                    </a:cubicBezTo>
                    <a:cubicBezTo>
                      <a:pt x="168" y="79"/>
                      <a:pt x="165" y="61"/>
                      <a:pt x="154" y="50"/>
                    </a:cubicBezTo>
                    <a:cubicBezTo>
                      <a:pt x="146" y="42"/>
                      <a:pt x="136" y="38"/>
                      <a:pt x="123" y="38"/>
                    </a:cubicBezTo>
                    <a:cubicBezTo>
                      <a:pt x="84" y="38"/>
                      <a:pt x="77" y="74"/>
                      <a:pt x="75"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7" name="Freeform 41"/>
              <p:cNvSpPr>
                <a:spLocks/>
              </p:cNvSpPr>
              <p:nvPr userDrawn="1"/>
            </p:nvSpPr>
            <p:spPr bwMode="auto">
              <a:xfrm>
                <a:off x="5895975" y="-1163638"/>
                <a:ext cx="398462" cy="423862"/>
              </a:xfrm>
              <a:custGeom>
                <a:avLst/>
                <a:gdLst/>
                <a:ahLst/>
                <a:cxnLst>
                  <a:cxn ang="0">
                    <a:pos x="72" y="327"/>
                  </a:cxn>
                  <a:cxn ang="0">
                    <a:pos x="0" y="267"/>
                  </a:cxn>
                  <a:cxn ang="0">
                    <a:pos x="43" y="223"/>
                  </a:cxn>
                  <a:cxn ang="0">
                    <a:pos x="82" y="255"/>
                  </a:cxn>
                  <a:cxn ang="0">
                    <a:pos x="53" y="285"/>
                  </a:cxn>
                  <a:cxn ang="0">
                    <a:pos x="46" y="284"/>
                  </a:cxn>
                  <a:cxn ang="0">
                    <a:pos x="45" y="284"/>
                  </a:cxn>
                  <a:cxn ang="0">
                    <a:pos x="65" y="291"/>
                  </a:cxn>
                  <a:cxn ang="0">
                    <a:pos x="120" y="257"/>
                  </a:cxn>
                  <a:cxn ang="0">
                    <a:pos x="137" y="224"/>
                  </a:cxn>
                  <a:cxn ang="0">
                    <a:pos x="48" y="54"/>
                  </a:cxn>
                  <a:cxn ang="0">
                    <a:pos x="3" y="36"/>
                  </a:cxn>
                  <a:cxn ang="0">
                    <a:pos x="0" y="36"/>
                  </a:cxn>
                  <a:cxn ang="0">
                    <a:pos x="0" y="0"/>
                  </a:cxn>
                  <a:cxn ang="0">
                    <a:pos x="157" y="0"/>
                  </a:cxn>
                  <a:cxn ang="0">
                    <a:pos x="157" y="36"/>
                  </a:cxn>
                  <a:cxn ang="0">
                    <a:pos x="132" y="36"/>
                  </a:cxn>
                  <a:cxn ang="0">
                    <a:pos x="119" y="44"/>
                  </a:cxn>
                  <a:cxn ang="0">
                    <a:pos x="123" y="55"/>
                  </a:cxn>
                  <a:cxn ang="0">
                    <a:pos x="124" y="57"/>
                  </a:cxn>
                  <a:cxn ang="0">
                    <a:pos x="169" y="153"/>
                  </a:cxn>
                  <a:cxn ang="0">
                    <a:pos x="211" y="61"/>
                  </a:cxn>
                  <a:cxn ang="0">
                    <a:pos x="216" y="45"/>
                  </a:cxn>
                  <a:cxn ang="0">
                    <a:pos x="201" y="36"/>
                  </a:cxn>
                  <a:cxn ang="0">
                    <a:pos x="176" y="36"/>
                  </a:cxn>
                  <a:cxn ang="0">
                    <a:pos x="176" y="0"/>
                  </a:cxn>
                  <a:cxn ang="0">
                    <a:pos x="308" y="0"/>
                  </a:cxn>
                  <a:cxn ang="0">
                    <a:pos x="308" y="36"/>
                  </a:cxn>
                  <a:cxn ang="0">
                    <a:pos x="305" y="36"/>
                  </a:cxn>
                  <a:cxn ang="0">
                    <a:pos x="265" y="56"/>
                  </a:cxn>
                  <a:cxn ang="0">
                    <a:pos x="180" y="238"/>
                  </a:cxn>
                  <a:cxn ang="0">
                    <a:pos x="72" y="327"/>
                  </a:cxn>
                </a:cxnLst>
                <a:rect l="0" t="0" r="r" b="b"/>
                <a:pathLst>
                  <a:path w="308" h="327">
                    <a:moveTo>
                      <a:pt x="72" y="327"/>
                    </a:moveTo>
                    <a:cubicBezTo>
                      <a:pt x="37" y="327"/>
                      <a:pt x="0" y="308"/>
                      <a:pt x="0" y="267"/>
                    </a:cubicBezTo>
                    <a:cubicBezTo>
                      <a:pt x="0" y="241"/>
                      <a:pt x="17" y="223"/>
                      <a:pt x="43" y="223"/>
                    </a:cubicBezTo>
                    <a:cubicBezTo>
                      <a:pt x="64" y="223"/>
                      <a:pt x="82" y="237"/>
                      <a:pt x="82" y="255"/>
                    </a:cubicBezTo>
                    <a:cubicBezTo>
                      <a:pt x="82" y="271"/>
                      <a:pt x="69" y="285"/>
                      <a:pt x="53" y="285"/>
                    </a:cubicBezTo>
                    <a:cubicBezTo>
                      <a:pt x="51" y="285"/>
                      <a:pt x="49" y="285"/>
                      <a:pt x="46" y="284"/>
                    </a:cubicBezTo>
                    <a:cubicBezTo>
                      <a:pt x="46" y="284"/>
                      <a:pt x="46" y="284"/>
                      <a:pt x="45" y="284"/>
                    </a:cubicBezTo>
                    <a:cubicBezTo>
                      <a:pt x="50" y="289"/>
                      <a:pt x="56" y="291"/>
                      <a:pt x="65" y="291"/>
                    </a:cubicBezTo>
                    <a:cubicBezTo>
                      <a:pt x="99" y="291"/>
                      <a:pt x="112" y="273"/>
                      <a:pt x="120" y="257"/>
                    </a:cubicBezTo>
                    <a:cubicBezTo>
                      <a:pt x="137" y="224"/>
                      <a:pt x="137" y="224"/>
                      <a:pt x="137" y="224"/>
                    </a:cubicBezTo>
                    <a:cubicBezTo>
                      <a:pt x="48" y="54"/>
                      <a:pt x="48" y="54"/>
                      <a:pt x="48" y="54"/>
                    </a:cubicBezTo>
                    <a:cubicBezTo>
                      <a:pt x="42" y="42"/>
                      <a:pt x="28" y="36"/>
                      <a:pt x="3" y="36"/>
                    </a:cubicBezTo>
                    <a:cubicBezTo>
                      <a:pt x="0" y="36"/>
                      <a:pt x="0" y="36"/>
                      <a:pt x="0" y="36"/>
                    </a:cubicBezTo>
                    <a:cubicBezTo>
                      <a:pt x="0" y="0"/>
                      <a:pt x="0" y="0"/>
                      <a:pt x="0" y="0"/>
                    </a:cubicBezTo>
                    <a:cubicBezTo>
                      <a:pt x="157" y="0"/>
                      <a:pt x="157" y="0"/>
                      <a:pt x="157" y="0"/>
                    </a:cubicBezTo>
                    <a:cubicBezTo>
                      <a:pt x="157" y="36"/>
                      <a:pt x="157" y="36"/>
                      <a:pt x="157" y="36"/>
                    </a:cubicBezTo>
                    <a:cubicBezTo>
                      <a:pt x="132" y="36"/>
                      <a:pt x="132" y="36"/>
                      <a:pt x="132" y="36"/>
                    </a:cubicBezTo>
                    <a:cubicBezTo>
                      <a:pt x="127" y="36"/>
                      <a:pt x="119" y="37"/>
                      <a:pt x="119" y="44"/>
                    </a:cubicBezTo>
                    <a:cubicBezTo>
                      <a:pt x="119" y="46"/>
                      <a:pt x="122" y="51"/>
                      <a:pt x="123" y="55"/>
                    </a:cubicBezTo>
                    <a:cubicBezTo>
                      <a:pt x="124" y="57"/>
                      <a:pt x="124" y="57"/>
                      <a:pt x="124" y="57"/>
                    </a:cubicBezTo>
                    <a:cubicBezTo>
                      <a:pt x="169" y="153"/>
                      <a:pt x="169" y="153"/>
                      <a:pt x="169" y="153"/>
                    </a:cubicBezTo>
                    <a:cubicBezTo>
                      <a:pt x="211" y="61"/>
                      <a:pt x="211" y="61"/>
                      <a:pt x="211" y="61"/>
                    </a:cubicBezTo>
                    <a:cubicBezTo>
                      <a:pt x="214" y="56"/>
                      <a:pt x="216" y="51"/>
                      <a:pt x="216" y="45"/>
                    </a:cubicBezTo>
                    <a:cubicBezTo>
                      <a:pt x="216" y="41"/>
                      <a:pt x="209" y="36"/>
                      <a:pt x="201" y="36"/>
                    </a:cubicBezTo>
                    <a:cubicBezTo>
                      <a:pt x="176" y="36"/>
                      <a:pt x="176" y="36"/>
                      <a:pt x="176" y="36"/>
                    </a:cubicBezTo>
                    <a:cubicBezTo>
                      <a:pt x="176" y="0"/>
                      <a:pt x="176" y="0"/>
                      <a:pt x="176" y="0"/>
                    </a:cubicBezTo>
                    <a:cubicBezTo>
                      <a:pt x="308" y="0"/>
                      <a:pt x="308" y="0"/>
                      <a:pt x="308" y="0"/>
                    </a:cubicBezTo>
                    <a:cubicBezTo>
                      <a:pt x="308" y="36"/>
                      <a:pt x="308" y="36"/>
                      <a:pt x="308" y="36"/>
                    </a:cubicBezTo>
                    <a:cubicBezTo>
                      <a:pt x="305" y="36"/>
                      <a:pt x="305" y="36"/>
                      <a:pt x="305" y="36"/>
                    </a:cubicBezTo>
                    <a:cubicBezTo>
                      <a:pt x="287" y="36"/>
                      <a:pt x="272" y="40"/>
                      <a:pt x="265" y="56"/>
                    </a:cubicBezTo>
                    <a:cubicBezTo>
                      <a:pt x="180" y="238"/>
                      <a:pt x="180" y="238"/>
                      <a:pt x="180" y="238"/>
                    </a:cubicBezTo>
                    <a:cubicBezTo>
                      <a:pt x="149" y="303"/>
                      <a:pt x="120" y="327"/>
                      <a:pt x="72" y="3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8" name="Freeform 42"/>
              <p:cNvSpPr>
                <a:spLocks noEditPoints="1"/>
              </p:cNvSpPr>
              <p:nvPr userDrawn="1"/>
            </p:nvSpPr>
            <p:spPr bwMode="auto">
              <a:xfrm>
                <a:off x="6327775" y="-1173163"/>
                <a:ext cx="357187" cy="312737"/>
              </a:xfrm>
              <a:custGeom>
                <a:avLst/>
                <a:gdLst/>
                <a:ahLst/>
                <a:cxnLst>
                  <a:cxn ang="0">
                    <a:pos x="137" y="241"/>
                  </a:cxn>
                  <a:cxn ang="0">
                    <a:pos x="0" y="120"/>
                  </a:cxn>
                  <a:cxn ang="0">
                    <a:pos x="137" y="0"/>
                  </a:cxn>
                  <a:cxn ang="0">
                    <a:pos x="275" y="120"/>
                  </a:cxn>
                  <a:cxn ang="0">
                    <a:pos x="137" y="241"/>
                  </a:cxn>
                  <a:cxn ang="0">
                    <a:pos x="137" y="36"/>
                  </a:cxn>
                  <a:cxn ang="0">
                    <a:pos x="75" y="120"/>
                  </a:cxn>
                  <a:cxn ang="0">
                    <a:pos x="137" y="204"/>
                  </a:cxn>
                  <a:cxn ang="0">
                    <a:pos x="200" y="120"/>
                  </a:cxn>
                  <a:cxn ang="0">
                    <a:pos x="137" y="36"/>
                  </a:cxn>
                </a:cxnLst>
                <a:rect l="0" t="0" r="r" b="b"/>
                <a:pathLst>
                  <a:path w="275" h="241">
                    <a:moveTo>
                      <a:pt x="137" y="241"/>
                    </a:moveTo>
                    <a:cubicBezTo>
                      <a:pt x="54" y="241"/>
                      <a:pt x="0" y="193"/>
                      <a:pt x="0" y="120"/>
                    </a:cubicBezTo>
                    <a:cubicBezTo>
                      <a:pt x="0" y="47"/>
                      <a:pt x="54" y="0"/>
                      <a:pt x="137" y="0"/>
                    </a:cubicBezTo>
                    <a:cubicBezTo>
                      <a:pt x="221" y="0"/>
                      <a:pt x="275" y="47"/>
                      <a:pt x="275" y="120"/>
                    </a:cubicBezTo>
                    <a:cubicBezTo>
                      <a:pt x="275" y="193"/>
                      <a:pt x="221" y="241"/>
                      <a:pt x="137" y="241"/>
                    </a:cubicBezTo>
                    <a:close/>
                    <a:moveTo>
                      <a:pt x="137" y="36"/>
                    </a:moveTo>
                    <a:cubicBezTo>
                      <a:pt x="96" y="36"/>
                      <a:pt x="75" y="65"/>
                      <a:pt x="75" y="120"/>
                    </a:cubicBezTo>
                    <a:cubicBezTo>
                      <a:pt x="75" y="176"/>
                      <a:pt x="96" y="204"/>
                      <a:pt x="137" y="204"/>
                    </a:cubicBezTo>
                    <a:cubicBezTo>
                      <a:pt x="179" y="204"/>
                      <a:pt x="200" y="176"/>
                      <a:pt x="200" y="120"/>
                    </a:cubicBezTo>
                    <a:cubicBezTo>
                      <a:pt x="200" y="65"/>
                      <a:pt x="179" y="36"/>
                      <a:pt x="137"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9" name="Freeform 43"/>
              <p:cNvSpPr>
                <a:spLocks/>
              </p:cNvSpPr>
              <p:nvPr userDrawn="1"/>
            </p:nvSpPr>
            <p:spPr bwMode="auto">
              <a:xfrm>
                <a:off x="6723063" y="-1163638"/>
                <a:ext cx="431800" cy="303212"/>
              </a:xfrm>
              <a:custGeom>
                <a:avLst/>
                <a:gdLst/>
                <a:ahLst/>
                <a:cxnLst>
                  <a:cxn ang="0">
                    <a:pos x="127" y="234"/>
                  </a:cxn>
                  <a:cxn ang="0">
                    <a:pos x="47" y="165"/>
                  </a:cxn>
                  <a:cxn ang="0">
                    <a:pos x="47" y="53"/>
                  </a:cxn>
                  <a:cxn ang="0">
                    <a:pos x="29" y="36"/>
                  </a:cxn>
                  <a:cxn ang="0">
                    <a:pos x="0" y="36"/>
                  </a:cxn>
                  <a:cxn ang="0">
                    <a:pos x="0" y="0"/>
                  </a:cxn>
                  <a:cxn ang="0">
                    <a:pos x="115" y="0"/>
                  </a:cxn>
                  <a:cxn ang="0">
                    <a:pos x="115" y="160"/>
                  </a:cxn>
                  <a:cxn ang="0">
                    <a:pos x="152" y="192"/>
                  </a:cxn>
                  <a:cxn ang="0">
                    <a:pos x="215" y="133"/>
                  </a:cxn>
                  <a:cxn ang="0">
                    <a:pos x="215" y="53"/>
                  </a:cxn>
                  <a:cxn ang="0">
                    <a:pos x="191" y="36"/>
                  </a:cxn>
                  <a:cxn ang="0">
                    <a:pos x="160" y="36"/>
                  </a:cxn>
                  <a:cxn ang="0">
                    <a:pos x="160" y="0"/>
                  </a:cxn>
                  <a:cxn ang="0">
                    <a:pos x="282" y="0"/>
                  </a:cxn>
                  <a:cxn ang="0">
                    <a:pos x="282" y="174"/>
                  </a:cxn>
                  <a:cxn ang="0">
                    <a:pos x="309" y="190"/>
                  </a:cxn>
                  <a:cxn ang="0">
                    <a:pos x="333" y="190"/>
                  </a:cxn>
                  <a:cxn ang="0">
                    <a:pos x="333" y="227"/>
                  </a:cxn>
                  <a:cxn ang="0">
                    <a:pos x="215" y="227"/>
                  </a:cxn>
                  <a:cxn ang="0">
                    <a:pos x="215" y="193"/>
                  </a:cxn>
                  <a:cxn ang="0">
                    <a:pos x="127" y="234"/>
                  </a:cxn>
                </a:cxnLst>
                <a:rect l="0" t="0" r="r" b="b"/>
                <a:pathLst>
                  <a:path w="333" h="234">
                    <a:moveTo>
                      <a:pt x="127" y="234"/>
                    </a:moveTo>
                    <a:cubicBezTo>
                      <a:pt x="76" y="234"/>
                      <a:pt x="47" y="209"/>
                      <a:pt x="47" y="165"/>
                    </a:cubicBezTo>
                    <a:cubicBezTo>
                      <a:pt x="47" y="53"/>
                      <a:pt x="47" y="53"/>
                      <a:pt x="47" y="53"/>
                    </a:cubicBezTo>
                    <a:cubicBezTo>
                      <a:pt x="47" y="41"/>
                      <a:pt x="43" y="36"/>
                      <a:pt x="29" y="36"/>
                    </a:cubicBezTo>
                    <a:cubicBezTo>
                      <a:pt x="0" y="36"/>
                      <a:pt x="0" y="36"/>
                      <a:pt x="0" y="36"/>
                    </a:cubicBezTo>
                    <a:cubicBezTo>
                      <a:pt x="0" y="0"/>
                      <a:pt x="0" y="0"/>
                      <a:pt x="0" y="0"/>
                    </a:cubicBezTo>
                    <a:cubicBezTo>
                      <a:pt x="115" y="0"/>
                      <a:pt x="115" y="0"/>
                      <a:pt x="115" y="0"/>
                    </a:cubicBezTo>
                    <a:cubicBezTo>
                      <a:pt x="115" y="160"/>
                      <a:pt x="115" y="160"/>
                      <a:pt x="115" y="160"/>
                    </a:cubicBezTo>
                    <a:cubicBezTo>
                      <a:pt x="115" y="179"/>
                      <a:pt x="129" y="192"/>
                      <a:pt x="152" y="192"/>
                    </a:cubicBezTo>
                    <a:cubicBezTo>
                      <a:pt x="196" y="192"/>
                      <a:pt x="215" y="154"/>
                      <a:pt x="215" y="133"/>
                    </a:cubicBezTo>
                    <a:cubicBezTo>
                      <a:pt x="215" y="53"/>
                      <a:pt x="215" y="53"/>
                      <a:pt x="215" y="53"/>
                    </a:cubicBezTo>
                    <a:cubicBezTo>
                      <a:pt x="215" y="45"/>
                      <a:pt x="212" y="36"/>
                      <a:pt x="191" y="36"/>
                    </a:cubicBezTo>
                    <a:cubicBezTo>
                      <a:pt x="160" y="36"/>
                      <a:pt x="160" y="36"/>
                      <a:pt x="160" y="36"/>
                    </a:cubicBezTo>
                    <a:cubicBezTo>
                      <a:pt x="160" y="0"/>
                      <a:pt x="160" y="0"/>
                      <a:pt x="160" y="0"/>
                    </a:cubicBezTo>
                    <a:cubicBezTo>
                      <a:pt x="282" y="0"/>
                      <a:pt x="282" y="0"/>
                      <a:pt x="282" y="0"/>
                    </a:cubicBezTo>
                    <a:cubicBezTo>
                      <a:pt x="282" y="174"/>
                      <a:pt x="282" y="174"/>
                      <a:pt x="282" y="174"/>
                    </a:cubicBezTo>
                    <a:cubicBezTo>
                      <a:pt x="282" y="185"/>
                      <a:pt x="285" y="190"/>
                      <a:pt x="309" y="190"/>
                    </a:cubicBezTo>
                    <a:cubicBezTo>
                      <a:pt x="333" y="190"/>
                      <a:pt x="333" y="190"/>
                      <a:pt x="333" y="190"/>
                    </a:cubicBezTo>
                    <a:cubicBezTo>
                      <a:pt x="333" y="227"/>
                      <a:pt x="333" y="227"/>
                      <a:pt x="333" y="227"/>
                    </a:cubicBezTo>
                    <a:cubicBezTo>
                      <a:pt x="215" y="227"/>
                      <a:pt x="215" y="227"/>
                      <a:pt x="215" y="227"/>
                    </a:cubicBezTo>
                    <a:cubicBezTo>
                      <a:pt x="215" y="193"/>
                      <a:pt x="215" y="193"/>
                      <a:pt x="215" y="193"/>
                    </a:cubicBezTo>
                    <a:cubicBezTo>
                      <a:pt x="195" y="220"/>
                      <a:pt x="167" y="234"/>
                      <a:pt x="127" y="2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0" name="Freeform 44"/>
              <p:cNvSpPr>
                <a:spLocks/>
              </p:cNvSpPr>
              <p:nvPr userDrawn="1"/>
            </p:nvSpPr>
            <p:spPr bwMode="auto">
              <a:xfrm>
                <a:off x="7216775" y="-1173163"/>
                <a:ext cx="319087" cy="303212"/>
              </a:xfrm>
              <a:custGeom>
                <a:avLst/>
                <a:gdLst/>
                <a:ahLst/>
                <a:cxnLst>
                  <a:cxn ang="0">
                    <a:pos x="171" y="234"/>
                  </a:cxn>
                  <a:cxn ang="0">
                    <a:pos x="0" y="234"/>
                  </a:cxn>
                  <a:cxn ang="0">
                    <a:pos x="0" y="197"/>
                  </a:cxn>
                  <a:cxn ang="0">
                    <a:pos x="31" y="197"/>
                  </a:cxn>
                  <a:cxn ang="0">
                    <a:pos x="50" y="181"/>
                  </a:cxn>
                  <a:cxn ang="0">
                    <a:pos x="50" y="60"/>
                  </a:cxn>
                  <a:cxn ang="0">
                    <a:pos x="31" y="43"/>
                  </a:cxn>
                  <a:cxn ang="0">
                    <a:pos x="0" y="43"/>
                  </a:cxn>
                  <a:cxn ang="0">
                    <a:pos x="0" y="7"/>
                  </a:cxn>
                  <a:cxn ang="0">
                    <a:pos x="116" y="7"/>
                  </a:cxn>
                  <a:cxn ang="0">
                    <a:pos x="116" y="40"/>
                  </a:cxn>
                  <a:cxn ang="0">
                    <a:pos x="181" y="0"/>
                  </a:cxn>
                  <a:cxn ang="0">
                    <a:pos x="247" y="55"/>
                  </a:cxn>
                  <a:cxn ang="0">
                    <a:pos x="204" y="97"/>
                  </a:cxn>
                  <a:cxn ang="0">
                    <a:pos x="164" y="64"/>
                  </a:cxn>
                  <a:cxn ang="0">
                    <a:pos x="194" y="34"/>
                  </a:cxn>
                  <a:cxn ang="0">
                    <a:pos x="180" y="32"/>
                  </a:cxn>
                  <a:cxn ang="0">
                    <a:pos x="117" y="102"/>
                  </a:cxn>
                  <a:cxn ang="0">
                    <a:pos x="117" y="181"/>
                  </a:cxn>
                  <a:cxn ang="0">
                    <a:pos x="136" y="197"/>
                  </a:cxn>
                  <a:cxn ang="0">
                    <a:pos x="171" y="197"/>
                  </a:cxn>
                  <a:cxn ang="0">
                    <a:pos x="171" y="234"/>
                  </a:cxn>
                </a:cxnLst>
                <a:rect l="0" t="0" r="r" b="b"/>
                <a:pathLst>
                  <a:path w="247" h="234">
                    <a:moveTo>
                      <a:pt x="171" y="234"/>
                    </a:moveTo>
                    <a:cubicBezTo>
                      <a:pt x="0" y="234"/>
                      <a:pt x="0" y="234"/>
                      <a:pt x="0" y="234"/>
                    </a:cubicBezTo>
                    <a:cubicBezTo>
                      <a:pt x="0" y="197"/>
                      <a:pt x="0" y="197"/>
                      <a:pt x="0" y="197"/>
                    </a:cubicBezTo>
                    <a:cubicBezTo>
                      <a:pt x="31" y="197"/>
                      <a:pt x="31" y="197"/>
                      <a:pt x="31" y="197"/>
                    </a:cubicBezTo>
                    <a:cubicBezTo>
                      <a:pt x="45" y="197"/>
                      <a:pt x="50" y="193"/>
                      <a:pt x="50" y="181"/>
                    </a:cubicBezTo>
                    <a:cubicBezTo>
                      <a:pt x="50" y="60"/>
                      <a:pt x="50" y="60"/>
                      <a:pt x="50" y="60"/>
                    </a:cubicBezTo>
                    <a:cubicBezTo>
                      <a:pt x="50" y="48"/>
                      <a:pt x="45" y="43"/>
                      <a:pt x="31" y="43"/>
                    </a:cubicBezTo>
                    <a:cubicBezTo>
                      <a:pt x="0" y="43"/>
                      <a:pt x="0" y="43"/>
                      <a:pt x="0" y="43"/>
                    </a:cubicBezTo>
                    <a:cubicBezTo>
                      <a:pt x="0" y="7"/>
                      <a:pt x="0" y="7"/>
                      <a:pt x="0" y="7"/>
                    </a:cubicBezTo>
                    <a:cubicBezTo>
                      <a:pt x="116" y="7"/>
                      <a:pt x="116" y="7"/>
                      <a:pt x="116" y="7"/>
                    </a:cubicBezTo>
                    <a:cubicBezTo>
                      <a:pt x="116" y="40"/>
                      <a:pt x="116" y="40"/>
                      <a:pt x="116" y="40"/>
                    </a:cubicBezTo>
                    <a:cubicBezTo>
                      <a:pt x="136" y="14"/>
                      <a:pt x="153" y="0"/>
                      <a:pt x="181" y="0"/>
                    </a:cubicBezTo>
                    <a:cubicBezTo>
                      <a:pt x="214" y="0"/>
                      <a:pt x="247" y="17"/>
                      <a:pt x="247" y="55"/>
                    </a:cubicBezTo>
                    <a:cubicBezTo>
                      <a:pt x="247" y="80"/>
                      <a:pt x="229" y="97"/>
                      <a:pt x="204" y="97"/>
                    </a:cubicBezTo>
                    <a:cubicBezTo>
                      <a:pt x="181" y="97"/>
                      <a:pt x="164" y="83"/>
                      <a:pt x="164" y="64"/>
                    </a:cubicBezTo>
                    <a:cubicBezTo>
                      <a:pt x="164" y="48"/>
                      <a:pt x="176" y="37"/>
                      <a:pt x="194" y="34"/>
                    </a:cubicBezTo>
                    <a:cubicBezTo>
                      <a:pt x="190" y="32"/>
                      <a:pt x="184" y="32"/>
                      <a:pt x="180" y="32"/>
                    </a:cubicBezTo>
                    <a:cubicBezTo>
                      <a:pt x="139" y="32"/>
                      <a:pt x="117" y="68"/>
                      <a:pt x="117" y="102"/>
                    </a:cubicBezTo>
                    <a:cubicBezTo>
                      <a:pt x="117" y="181"/>
                      <a:pt x="117" y="181"/>
                      <a:pt x="117" y="181"/>
                    </a:cubicBezTo>
                    <a:cubicBezTo>
                      <a:pt x="117" y="193"/>
                      <a:pt x="122" y="197"/>
                      <a:pt x="136" y="197"/>
                    </a:cubicBezTo>
                    <a:cubicBezTo>
                      <a:pt x="171" y="197"/>
                      <a:pt x="171" y="197"/>
                      <a:pt x="171" y="197"/>
                    </a:cubicBezTo>
                    <a:lnTo>
                      <a:pt x="171"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1" name="Freeform 45"/>
              <p:cNvSpPr>
                <a:spLocks noEditPoints="1"/>
              </p:cNvSpPr>
              <p:nvPr userDrawn="1"/>
            </p:nvSpPr>
            <p:spPr bwMode="auto">
              <a:xfrm>
                <a:off x="7742238" y="-1282700"/>
                <a:ext cx="393700" cy="422275"/>
              </a:xfrm>
              <a:custGeom>
                <a:avLst/>
                <a:gdLst/>
                <a:ahLst/>
                <a:cxnLst>
                  <a:cxn ang="0">
                    <a:pos x="107" y="326"/>
                  </a:cxn>
                  <a:cxn ang="0">
                    <a:pos x="0" y="205"/>
                  </a:cxn>
                  <a:cxn ang="0">
                    <a:pos x="107" y="85"/>
                  </a:cxn>
                  <a:cxn ang="0">
                    <a:pos x="188" y="122"/>
                  </a:cxn>
                  <a:cxn ang="0">
                    <a:pos x="188" y="55"/>
                  </a:cxn>
                  <a:cxn ang="0">
                    <a:pos x="169" y="36"/>
                  </a:cxn>
                  <a:cxn ang="0">
                    <a:pos x="133" y="36"/>
                  </a:cxn>
                  <a:cxn ang="0">
                    <a:pos x="133" y="0"/>
                  </a:cxn>
                  <a:cxn ang="0">
                    <a:pos x="255" y="0"/>
                  </a:cxn>
                  <a:cxn ang="0">
                    <a:pos x="255" y="264"/>
                  </a:cxn>
                  <a:cxn ang="0">
                    <a:pos x="273" y="282"/>
                  </a:cxn>
                  <a:cxn ang="0">
                    <a:pos x="303" y="282"/>
                  </a:cxn>
                  <a:cxn ang="0">
                    <a:pos x="303" y="319"/>
                  </a:cxn>
                  <a:cxn ang="0">
                    <a:pos x="188" y="319"/>
                  </a:cxn>
                  <a:cxn ang="0">
                    <a:pos x="188" y="284"/>
                  </a:cxn>
                  <a:cxn ang="0">
                    <a:pos x="107" y="326"/>
                  </a:cxn>
                  <a:cxn ang="0">
                    <a:pos x="127" y="127"/>
                  </a:cxn>
                  <a:cxn ang="0">
                    <a:pos x="76" y="205"/>
                  </a:cxn>
                  <a:cxn ang="0">
                    <a:pos x="127" y="284"/>
                  </a:cxn>
                  <a:cxn ang="0">
                    <a:pos x="188" y="203"/>
                  </a:cxn>
                  <a:cxn ang="0">
                    <a:pos x="127" y="127"/>
                  </a:cxn>
                </a:cxnLst>
                <a:rect l="0" t="0" r="r" b="b"/>
                <a:pathLst>
                  <a:path w="303" h="326">
                    <a:moveTo>
                      <a:pt x="107" y="326"/>
                    </a:moveTo>
                    <a:cubicBezTo>
                      <a:pt x="33" y="326"/>
                      <a:pt x="0" y="265"/>
                      <a:pt x="0" y="205"/>
                    </a:cubicBezTo>
                    <a:cubicBezTo>
                      <a:pt x="0" y="146"/>
                      <a:pt x="40" y="85"/>
                      <a:pt x="107" y="85"/>
                    </a:cubicBezTo>
                    <a:cubicBezTo>
                      <a:pt x="145" y="85"/>
                      <a:pt x="173" y="104"/>
                      <a:pt x="188" y="122"/>
                    </a:cubicBezTo>
                    <a:cubicBezTo>
                      <a:pt x="188" y="55"/>
                      <a:pt x="188" y="55"/>
                      <a:pt x="188" y="55"/>
                    </a:cubicBezTo>
                    <a:cubicBezTo>
                      <a:pt x="188" y="41"/>
                      <a:pt x="183" y="36"/>
                      <a:pt x="169" y="36"/>
                    </a:cubicBezTo>
                    <a:cubicBezTo>
                      <a:pt x="133" y="36"/>
                      <a:pt x="133" y="36"/>
                      <a:pt x="133" y="36"/>
                    </a:cubicBezTo>
                    <a:cubicBezTo>
                      <a:pt x="133" y="0"/>
                      <a:pt x="133" y="0"/>
                      <a:pt x="133" y="0"/>
                    </a:cubicBezTo>
                    <a:cubicBezTo>
                      <a:pt x="255" y="0"/>
                      <a:pt x="255" y="0"/>
                      <a:pt x="255" y="0"/>
                    </a:cubicBezTo>
                    <a:cubicBezTo>
                      <a:pt x="255" y="264"/>
                      <a:pt x="255" y="264"/>
                      <a:pt x="255" y="264"/>
                    </a:cubicBezTo>
                    <a:cubicBezTo>
                      <a:pt x="255" y="278"/>
                      <a:pt x="259" y="282"/>
                      <a:pt x="273" y="282"/>
                    </a:cubicBezTo>
                    <a:cubicBezTo>
                      <a:pt x="303" y="282"/>
                      <a:pt x="303" y="282"/>
                      <a:pt x="303" y="282"/>
                    </a:cubicBezTo>
                    <a:cubicBezTo>
                      <a:pt x="303" y="319"/>
                      <a:pt x="303" y="319"/>
                      <a:pt x="303" y="319"/>
                    </a:cubicBezTo>
                    <a:cubicBezTo>
                      <a:pt x="188" y="319"/>
                      <a:pt x="188" y="319"/>
                      <a:pt x="188" y="319"/>
                    </a:cubicBezTo>
                    <a:cubicBezTo>
                      <a:pt x="188" y="284"/>
                      <a:pt x="188" y="284"/>
                      <a:pt x="188" y="284"/>
                    </a:cubicBezTo>
                    <a:cubicBezTo>
                      <a:pt x="167" y="312"/>
                      <a:pt x="141" y="326"/>
                      <a:pt x="107" y="326"/>
                    </a:cubicBezTo>
                    <a:close/>
                    <a:moveTo>
                      <a:pt x="127" y="127"/>
                    </a:moveTo>
                    <a:cubicBezTo>
                      <a:pt x="93" y="127"/>
                      <a:pt x="76" y="153"/>
                      <a:pt x="76" y="205"/>
                    </a:cubicBezTo>
                    <a:cubicBezTo>
                      <a:pt x="76" y="257"/>
                      <a:pt x="93" y="284"/>
                      <a:pt x="127" y="284"/>
                    </a:cubicBezTo>
                    <a:cubicBezTo>
                      <a:pt x="165" y="284"/>
                      <a:pt x="188" y="253"/>
                      <a:pt x="188" y="203"/>
                    </a:cubicBezTo>
                    <a:cubicBezTo>
                      <a:pt x="188" y="156"/>
                      <a:pt x="165" y="127"/>
                      <a:pt x="127" y="1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2" name="Freeform 46"/>
              <p:cNvSpPr>
                <a:spLocks/>
              </p:cNvSpPr>
              <p:nvPr userDrawn="1"/>
            </p:nvSpPr>
            <p:spPr bwMode="auto">
              <a:xfrm>
                <a:off x="8194675" y="-1173163"/>
                <a:ext cx="319087" cy="303212"/>
              </a:xfrm>
              <a:custGeom>
                <a:avLst/>
                <a:gdLst/>
                <a:ahLst/>
                <a:cxnLst>
                  <a:cxn ang="0">
                    <a:pos x="171" y="234"/>
                  </a:cxn>
                  <a:cxn ang="0">
                    <a:pos x="0" y="234"/>
                  </a:cxn>
                  <a:cxn ang="0">
                    <a:pos x="0" y="197"/>
                  </a:cxn>
                  <a:cxn ang="0">
                    <a:pos x="31" y="197"/>
                  </a:cxn>
                  <a:cxn ang="0">
                    <a:pos x="49" y="181"/>
                  </a:cxn>
                  <a:cxn ang="0">
                    <a:pos x="49" y="60"/>
                  </a:cxn>
                  <a:cxn ang="0">
                    <a:pos x="31" y="43"/>
                  </a:cxn>
                  <a:cxn ang="0">
                    <a:pos x="0" y="43"/>
                  </a:cxn>
                  <a:cxn ang="0">
                    <a:pos x="0" y="7"/>
                  </a:cxn>
                  <a:cxn ang="0">
                    <a:pos x="116" y="7"/>
                  </a:cxn>
                  <a:cxn ang="0">
                    <a:pos x="116" y="40"/>
                  </a:cxn>
                  <a:cxn ang="0">
                    <a:pos x="180" y="0"/>
                  </a:cxn>
                  <a:cxn ang="0">
                    <a:pos x="246" y="55"/>
                  </a:cxn>
                  <a:cxn ang="0">
                    <a:pos x="204" y="97"/>
                  </a:cxn>
                  <a:cxn ang="0">
                    <a:pos x="164" y="64"/>
                  </a:cxn>
                  <a:cxn ang="0">
                    <a:pos x="194" y="34"/>
                  </a:cxn>
                  <a:cxn ang="0">
                    <a:pos x="179" y="32"/>
                  </a:cxn>
                  <a:cxn ang="0">
                    <a:pos x="117" y="102"/>
                  </a:cxn>
                  <a:cxn ang="0">
                    <a:pos x="117" y="181"/>
                  </a:cxn>
                  <a:cxn ang="0">
                    <a:pos x="135" y="197"/>
                  </a:cxn>
                  <a:cxn ang="0">
                    <a:pos x="171" y="197"/>
                  </a:cxn>
                  <a:cxn ang="0">
                    <a:pos x="171" y="234"/>
                  </a:cxn>
                </a:cxnLst>
                <a:rect l="0" t="0" r="r" b="b"/>
                <a:pathLst>
                  <a:path w="246" h="234">
                    <a:moveTo>
                      <a:pt x="171" y="234"/>
                    </a:moveTo>
                    <a:cubicBezTo>
                      <a:pt x="0" y="234"/>
                      <a:pt x="0" y="234"/>
                      <a:pt x="0" y="234"/>
                    </a:cubicBezTo>
                    <a:cubicBezTo>
                      <a:pt x="0" y="197"/>
                      <a:pt x="0" y="197"/>
                      <a:pt x="0" y="197"/>
                    </a:cubicBezTo>
                    <a:cubicBezTo>
                      <a:pt x="31" y="197"/>
                      <a:pt x="31" y="197"/>
                      <a:pt x="31" y="197"/>
                    </a:cubicBezTo>
                    <a:cubicBezTo>
                      <a:pt x="45" y="197"/>
                      <a:pt x="49" y="193"/>
                      <a:pt x="49" y="181"/>
                    </a:cubicBezTo>
                    <a:cubicBezTo>
                      <a:pt x="49" y="60"/>
                      <a:pt x="49" y="60"/>
                      <a:pt x="49" y="60"/>
                    </a:cubicBezTo>
                    <a:cubicBezTo>
                      <a:pt x="49" y="48"/>
                      <a:pt x="45" y="43"/>
                      <a:pt x="31" y="43"/>
                    </a:cubicBezTo>
                    <a:cubicBezTo>
                      <a:pt x="0" y="43"/>
                      <a:pt x="0" y="43"/>
                      <a:pt x="0" y="43"/>
                    </a:cubicBezTo>
                    <a:cubicBezTo>
                      <a:pt x="0" y="7"/>
                      <a:pt x="0" y="7"/>
                      <a:pt x="0" y="7"/>
                    </a:cubicBezTo>
                    <a:cubicBezTo>
                      <a:pt x="116" y="7"/>
                      <a:pt x="116" y="7"/>
                      <a:pt x="116" y="7"/>
                    </a:cubicBezTo>
                    <a:cubicBezTo>
                      <a:pt x="116" y="40"/>
                      <a:pt x="116" y="40"/>
                      <a:pt x="116" y="40"/>
                    </a:cubicBezTo>
                    <a:cubicBezTo>
                      <a:pt x="136" y="14"/>
                      <a:pt x="152" y="0"/>
                      <a:pt x="180" y="0"/>
                    </a:cubicBezTo>
                    <a:cubicBezTo>
                      <a:pt x="213" y="0"/>
                      <a:pt x="246" y="17"/>
                      <a:pt x="246" y="55"/>
                    </a:cubicBezTo>
                    <a:cubicBezTo>
                      <a:pt x="246" y="80"/>
                      <a:pt x="229" y="97"/>
                      <a:pt x="204" y="97"/>
                    </a:cubicBezTo>
                    <a:cubicBezTo>
                      <a:pt x="180" y="97"/>
                      <a:pt x="164" y="83"/>
                      <a:pt x="164" y="64"/>
                    </a:cubicBezTo>
                    <a:cubicBezTo>
                      <a:pt x="164" y="48"/>
                      <a:pt x="176" y="37"/>
                      <a:pt x="194" y="34"/>
                    </a:cubicBezTo>
                    <a:cubicBezTo>
                      <a:pt x="189" y="32"/>
                      <a:pt x="184" y="32"/>
                      <a:pt x="179" y="32"/>
                    </a:cubicBezTo>
                    <a:cubicBezTo>
                      <a:pt x="138" y="32"/>
                      <a:pt x="117" y="68"/>
                      <a:pt x="117" y="102"/>
                    </a:cubicBezTo>
                    <a:cubicBezTo>
                      <a:pt x="117" y="181"/>
                      <a:pt x="117" y="181"/>
                      <a:pt x="117" y="181"/>
                    </a:cubicBezTo>
                    <a:cubicBezTo>
                      <a:pt x="117" y="193"/>
                      <a:pt x="121" y="197"/>
                      <a:pt x="135" y="197"/>
                    </a:cubicBezTo>
                    <a:cubicBezTo>
                      <a:pt x="171" y="197"/>
                      <a:pt x="171" y="197"/>
                      <a:pt x="171" y="197"/>
                    </a:cubicBezTo>
                    <a:lnTo>
                      <a:pt x="171"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3" name="Freeform 47"/>
              <p:cNvSpPr>
                <a:spLocks noEditPoints="1"/>
              </p:cNvSpPr>
              <p:nvPr userDrawn="1"/>
            </p:nvSpPr>
            <p:spPr bwMode="auto">
              <a:xfrm>
                <a:off x="8562975" y="-1173163"/>
                <a:ext cx="320675" cy="312737"/>
              </a:xfrm>
              <a:custGeom>
                <a:avLst/>
                <a:gdLst/>
                <a:ahLst/>
                <a:cxnLst>
                  <a:cxn ang="0">
                    <a:pos x="127" y="241"/>
                  </a:cxn>
                  <a:cxn ang="0">
                    <a:pos x="0" y="120"/>
                  </a:cxn>
                  <a:cxn ang="0">
                    <a:pos x="124" y="0"/>
                  </a:cxn>
                  <a:cxn ang="0">
                    <a:pos x="215" y="37"/>
                  </a:cxn>
                  <a:cxn ang="0">
                    <a:pos x="243" y="126"/>
                  </a:cxn>
                  <a:cxn ang="0">
                    <a:pos x="243" y="129"/>
                  </a:cxn>
                  <a:cxn ang="0">
                    <a:pos x="75" y="129"/>
                  </a:cxn>
                  <a:cxn ang="0">
                    <a:pos x="92" y="185"/>
                  </a:cxn>
                  <a:cxn ang="0">
                    <a:pos x="133" y="200"/>
                  </a:cxn>
                  <a:cxn ang="0">
                    <a:pos x="194" y="152"/>
                  </a:cxn>
                  <a:cxn ang="0">
                    <a:pos x="194" y="150"/>
                  </a:cxn>
                  <a:cxn ang="0">
                    <a:pos x="243" y="150"/>
                  </a:cxn>
                  <a:cxn ang="0">
                    <a:pos x="242" y="153"/>
                  </a:cxn>
                  <a:cxn ang="0">
                    <a:pos x="127" y="241"/>
                  </a:cxn>
                  <a:cxn ang="0">
                    <a:pos x="75" y="92"/>
                  </a:cxn>
                  <a:cxn ang="0">
                    <a:pos x="168" y="92"/>
                  </a:cxn>
                  <a:cxn ang="0">
                    <a:pos x="154" y="50"/>
                  </a:cxn>
                  <a:cxn ang="0">
                    <a:pos x="123" y="38"/>
                  </a:cxn>
                  <a:cxn ang="0">
                    <a:pos x="75" y="92"/>
                  </a:cxn>
                </a:cxnLst>
                <a:rect l="0" t="0" r="r" b="b"/>
                <a:pathLst>
                  <a:path w="247" h="241">
                    <a:moveTo>
                      <a:pt x="127" y="241"/>
                    </a:moveTo>
                    <a:cubicBezTo>
                      <a:pt x="44" y="241"/>
                      <a:pt x="0" y="199"/>
                      <a:pt x="0" y="120"/>
                    </a:cubicBezTo>
                    <a:cubicBezTo>
                      <a:pt x="0" y="50"/>
                      <a:pt x="51" y="0"/>
                      <a:pt x="124" y="0"/>
                    </a:cubicBezTo>
                    <a:cubicBezTo>
                      <a:pt x="171" y="0"/>
                      <a:pt x="199" y="20"/>
                      <a:pt x="215" y="37"/>
                    </a:cubicBezTo>
                    <a:cubicBezTo>
                      <a:pt x="236" y="61"/>
                      <a:pt x="247" y="94"/>
                      <a:pt x="243" y="126"/>
                    </a:cubicBezTo>
                    <a:cubicBezTo>
                      <a:pt x="243" y="129"/>
                      <a:pt x="243" y="129"/>
                      <a:pt x="243" y="129"/>
                    </a:cubicBezTo>
                    <a:cubicBezTo>
                      <a:pt x="75" y="129"/>
                      <a:pt x="75" y="129"/>
                      <a:pt x="75" y="129"/>
                    </a:cubicBezTo>
                    <a:cubicBezTo>
                      <a:pt x="75" y="153"/>
                      <a:pt x="81" y="173"/>
                      <a:pt x="92" y="185"/>
                    </a:cubicBezTo>
                    <a:cubicBezTo>
                      <a:pt x="102" y="195"/>
                      <a:pt x="115" y="200"/>
                      <a:pt x="133" y="200"/>
                    </a:cubicBezTo>
                    <a:cubicBezTo>
                      <a:pt x="167" y="200"/>
                      <a:pt x="187" y="185"/>
                      <a:pt x="194" y="152"/>
                    </a:cubicBezTo>
                    <a:cubicBezTo>
                      <a:pt x="194" y="150"/>
                      <a:pt x="194" y="150"/>
                      <a:pt x="194" y="150"/>
                    </a:cubicBezTo>
                    <a:cubicBezTo>
                      <a:pt x="243" y="150"/>
                      <a:pt x="243" y="150"/>
                      <a:pt x="243" y="150"/>
                    </a:cubicBezTo>
                    <a:cubicBezTo>
                      <a:pt x="242" y="153"/>
                      <a:pt x="242" y="153"/>
                      <a:pt x="242" y="153"/>
                    </a:cubicBezTo>
                    <a:cubicBezTo>
                      <a:pt x="235" y="210"/>
                      <a:pt x="195" y="241"/>
                      <a:pt x="127" y="241"/>
                    </a:cubicBezTo>
                    <a:close/>
                    <a:moveTo>
                      <a:pt x="75" y="92"/>
                    </a:moveTo>
                    <a:cubicBezTo>
                      <a:pt x="168" y="92"/>
                      <a:pt x="168" y="92"/>
                      <a:pt x="168" y="92"/>
                    </a:cubicBezTo>
                    <a:cubicBezTo>
                      <a:pt x="168" y="79"/>
                      <a:pt x="165" y="61"/>
                      <a:pt x="154" y="50"/>
                    </a:cubicBezTo>
                    <a:cubicBezTo>
                      <a:pt x="147" y="42"/>
                      <a:pt x="136" y="38"/>
                      <a:pt x="123" y="38"/>
                    </a:cubicBezTo>
                    <a:cubicBezTo>
                      <a:pt x="85" y="38"/>
                      <a:pt x="77" y="74"/>
                      <a:pt x="75"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4" name="Freeform 48"/>
              <p:cNvSpPr>
                <a:spLocks noEditPoints="1"/>
              </p:cNvSpPr>
              <p:nvPr userDrawn="1"/>
            </p:nvSpPr>
            <p:spPr bwMode="auto">
              <a:xfrm>
                <a:off x="8943975" y="-1173163"/>
                <a:ext cx="369887" cy="312737"/>
              </a:xfrm>
              <a:custGeom>
                <a:avLst/>
                <a:gdLst/>
                <a:ahLst/>
                <a:cxnLst>
                  <a:cxn ang="0">
                    <a:pos x="215" y="241"/>
                  </a:cxn>
                  <a:cxn ang="0">
                    <a:pos x="160" y="209"/>
                  </a:cxn>
                  <a:cxn ang="0">
                    <a:pos x="76" y="241"/>
                  </a:cxn>
                  <a:cxn ang="0">
                    <a:pos x="0" y="178"/>
                  </a:cxn>
                  <a:cxn ang="0">
                    <a:pos x="90" y="107"/>
                  </a:cxn>
                  <a:cxn ang="0">
                    <a:pos x="158" y="64"/>
                  </a:cxn>
                  <a:cxn ang="0">
                    <a:pos x="104" y="31"/>
                  </a:cxn>
                  <a:cxn ang="0">
                    <a:pos x="62" y="41"/>
                  </a:cxn>
                  <a:cxn ang="0">
                    <a:pos x="92" y="68"/>
                  </a:cxn>
                  <a:cxn ang="0">
                    <a:pos x="53" y="99"/>
                  </a:cxn>
                  <a:cxn ang="0">
                    <a:pos x="13" y="61"/>
                  </a:cxn>
                  <a:cxn ang="0">
                    <a:pos x="121" y="0"/>
                  </a:cxn>
                  <a:cxn ang="0">
                    <a:pos x="225" y="71"/>
                  </a:cxn>
                  <a:cxn ang="0">
                    <a:pos x="225" y="187"/>
                  </a:cxn>
                  <a:cxn ang="0">
                    <a:pos x="235" y="200"/>
                  </a:cxn>
                  <a:cxn ang="0">
                    <a:pos x="246" y="167"/>
                  </a:cxn>
                  <a:cxn ang="0">
                    <a:pos x="246" y="146"/>
                  </a:cxn>
                  <a:cxn ang="0">
                    <a:pos x="285" y="146"/>
                  </a:cxn>
                  <a:cxn ang="0">
                    <a:pos x="285" y="163"/>
                  </a:cxn>
                  <a:cxn ang="0">
                    <a:pos x="215" y="241"/>
                  </a:cxn>
                  <a:cxn ang="0">
                    <a:pos x="158" y="118"/>
                  </a:cxn>
                  <a:cxn ang="0">
                    <a:pos x="105" y="139"/>
                  </a:cxn>
                  <a:cxn ang="0">
                    <a:pos x="75" y="173"/>
                  </a:cxn>
                  <a:cxn ang="0">
                    <a:pos x="104" y="200"/>
                  </a:cxn>
                  <a:cxn ang="0">
                    <a:pos x="158" y="145"/>
                  </a:cxn>
                  <a:cxn ang="0">
                    <a:pos x="158" y="118"/>
                  </a:cxn>
                </a:cxnLst>
                <a:rect l="0" t="0" r="r" b="b"/>
                <a:pathLst>
                  <a:path w="285" h="241">
                    <a:moveTo>
                      <a:pt x="215" y="241"/>
                    </a:moveTo>
                    <a:cubicBezTo>
                      <a:pt x="186" y="241"/>
                      <a:pt x="166" y="229"/>
                      <a:pt x="160" y="209"/>
                    </a:cubicBezTo>
                    <a:cubicBezTo>
                      <a:pt x="143" y="230"/>
                      <a:pt x="113" y="241"/>
                      <a:pt x="76" y="241"/>
                    </a:cubicBezTo>
                    <a:cubicBezTo>
                      <a:pt x="28" y="241"/>
                      <a:pt x="0" y="218"/>
                      <a:pt x="0" y="178"/>
                    </a:cubicBezTo>
                    <a:cubicBezTo>
                      <a:pt x="0" y="126"/>
                      <a:pt x="48" y="116"/>
                      <a:pt x="90" y="107"/>
                    </a:cubicBezTo>
                    <a:cubicBezTo>
                      <a:pt x="126" y="99"/>
                      <a:pt x="158" y="93"/>
                      <a:pt x="158" y="64"/>
                    </a:cubicBezTo>
                    <a:cubicBezTo>
                      <a:pt x="158" y="41"/>
                      <a:pt x="141" y="31"/>
                      <a:pt x="104" y="31"/>
                    </a:cubicBezTo>
                    <a:cubicBezTo>
                      <a:pt x="93" y="31"/>
                      <a:pt x="73" y="34"/>
                      <a:pt x="62" y="41"/>
                    </a:cubicBezTo>
                    <a:cubicBezTo>
                      <a:pt x="81" y="41"/>
                      <a:pt x="92" y="51"/>
                      <a:pt x="92" y="68"/>
                    </a:cubicBezTo>
                    <a:cubicBezTo>
                      <a:pt x="92" y="82"/>
                      <a:pt x="85" y="99"/>
                      <a:pt x="53" y="99"/>
                    </a:cubicBezTo>
                    <a:cubicBezTo>
                      <a:pt x="30" y="99"/>
                      <a:pt x="13" y="83"/>
                      <a:pt x="13" y="61"/>
                    </a:cubicBezTo>
                    <a:cubicBezTo>
                      <a:pt x="13" y="5"/>
                      <a:pt x="95" y="0"/>
                      <a:pt x="121" y="0"/>
                    </a:cubicBezTo>
                    <a:cubicBezTo>
                      <a:pt x="187" y="0"/>
                      <a:pt x="225" y="26"/>
                      <a:pt x="225" y="71"/>
                    </a:cubicBezTo>
                    <a:cubicBezTo>
                      <a:pt x="225" y="187"/>
                      <a:pt x="225" y="187"/>
                      <a:pt x="225" y="187"/>
                    </a:cubicBezTo>
                    <a:cubicBezTo>
                      <a:pt x="225" y="196"/>
                      <a:pt x="228" y="200"/>
                      <a:pt x="235" y="200"/>
                    </a:cubicBezTo>
                    <a:cubicBezTo>
                      <a:pt x="238" y="200"/>
                      <a:pt x="246" y="200"/>
                      <a:pt x="246" y="167"/>
                    </a:cubicBezTo>
                    <a:cubicBezTo>
                      <a:pt x="246" y="146"/>
                      <a:pt x="246" y="146"/>
                      <a:pt x="246" y="146"/>
                    </a:cubicBezTo>
                    <a:cubicBezTo>
                      <a:pt x="285" y="146"/>
                      <a:pt x="285" y="146"/>
                      <a:pt x="285" y="146"/>
                    </a:cubicBezTo>
                    <a:cubicBezTo>
                      <a:pt x="285" y="163"/>
                      <a:pt x="285" y="163"/>
                      <a:pt x="285" y="163"/>
                    </a:cubicBezTo>
                    <a:cubicBezTo>
                      <a:pt x="285" y="215"/>
                      <a:pt x="262" y="241"/>
                      <a:pt x="215" y="241"/>
                    </a:cubicBezTo>
                    <a:close/>
                    <a:moveTo>
                      <a:pt x="158" y="118"/>
                    </a:moveTo>
                    <a:cubicBezTo>
                      <a:pt x="105" y="139"/>
                      <a:pt x="105" y="139"/>
                      <a:pt x="105" y="139"/>
                    </a:cubicBezTo>
                    <a:cubicBezTo>
                      <a:pt x="89" y="146"/>
                      <a:pt x="75" y="153"/>
                      <a:pt x="75" y="173"/>
                    </a:cubicBezTo>
                    <a:cubicBezTo>
                      <a:pt x="75" y="191"/>
                      <a:pt x="85" y="200"/>
                      <a:pt x="104" y="200"/>
                    </a:cubicBezTo>
                    <a:cubicBezTo>
                      <a:pt x="141" y="200"/>
                      <a:pt x="158" y="172"/>
                      <a:pt x="158" y="145"/>
                    </a:cubicBezTo>
                    <a:lnTo>
                      <a:pt x="158" y="1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5" name="Freeform 49"/>
              <p:cNvSpPr>
                <a:spLocks/>
              </p:cNvSpPr>
              <p:nvPr userDrawn="1"/>
            </p:nvSpPr>
            <p:spPr bwMode="auto">
              <a:xfrm>
                <a:off x="9364663" y="-1173163"/>
                <a:ext cx="625475" cy="303212"/>
              </a:xfrm>
              <a:custGeom>
                <a:avLst/>
                <a:gdLst/>
                <a:ahLst/>
                <a:cxnLst>
                  <a:cxn ang="0">
                    <a:pos x="482" y="234"/>
                  </a:cxn>
                  <a:cxn ang="0">
                    <a:pos x="330" y="234"/>
                  </a:cxn>
                  <a:cxn ang="0">
                    <a:pos x="330" y="197"/>
                  </a:cxn>
                  <a:cxn ang="0">
                    <a:pos x="347" y="197"/>
                  </a:cxn>
                  <a:cxn ang="0">
                    <a:pos x="366" y="181"/>
                  </a:cxn>
                  <a:cxn ang="0">
                    <a:pos x="366" y="69"/>
                  </a:cxn>
                  <a:cxn ang="0">
                    <a:pos x="331" y="42"/>
                  </a:cxn>
                  <a:cxn ang="0">
                    <a:pos x="275" y="96"/>
                  </a:cxn>
                  <a:cxn ang="0">
                    <a:pos x="275" y="181"/>
                  </a:cxn>
                  <a:cxn ang="0">
                    <a:pos x="294" y="197"/>
                  </a:cxn>
                  <a:cxn ang="0">
                    <a:pos x="310" y="197"/>
                  </a:cxn>
                  <a:cxn ang="0">
                    <a:pos x="310" y="234"/>
                  </a:cxn>
                  <a:cxn ang="0">
                    <a:pos x="171" y="234"/>
                  </a:cxn>
                  <a:cxn ang="0">
                    <a:pos x="171" y="197"/>
                  </a:cxn>
                  <a:cxn ang="0">
                    <a:pos x="190" y="197"/>
                  </a:cxn>
                  <a:cxn ang="0">
                    <a:pos x="208" y="181"/>
                  </a:cxn>
                  <a:cxn ang="0">
                    <a:pos x="208" y="82"/>
                  </a:cxn>
                  <a:cxn ang="0">
                    <a:pos x="174" y="42"/>
                  </a:cxn>
                  <a:cxn ang="0">
                    <a:pos x="118" y="96"/>
                  </a:cxn>
                  <a:cxn ang="0">
                    <a:pos x="118" y="181"/>
                  </a:cxn>
                  <a:cxn ang="0">
                    <a:pos x="136" y="197"/>
                  </a:cxn>
                  <a:cxn ang="0">
                    <a:pos x="154" y="197"/>
                  </a:cxn>
                  <a:cxn ang="0">
                    <a:pos x="154" y="234"/>
                  </a:cxn>
                  <a:cxn ang="0">
                    <a:pos x="0" y="234"/>
                  </a:cxn>
                  <a:cxn ang="0">
                    <a:pos x="0" y="197"/>
                  </a:cxn>
                  <a:cxn ang="0">
                    <a:pos x="32" y="197"/>
                  </a:cxn>
                  <a:cxn ang="0">
                    <a:pos x="51" y="181"/>
                  </a:cxn>
                  <a:cxn ang="0">
                    <a:pos x="51" y="60"/>
                  </a:cxn>
                  <a:cxn ang="0">
                    <a:pos x="32" y="43"/>
                  </a:cxn>
                  <a:cxn ang="0">
                    <a:pos x="0" y="43"/>
                  </a:cxn>
                  <a:cxn ang="0">
                    <a:pos x="0" y="7"/>
                  </a:cxn>
                  <a:cxn ang="0">
                    <a:pos x="118" y="7"/>
                  </a:cxn>
                  <a:cxn ang="0">
                    <a:pos x="118" y="43"/>
                  </a:cxn>
                  <a:cxn ang="0">
                    <a:pos x="200" y="0"/>
                  </a:cxn>
                  <a:cxn ang="0">
                    <a:pos x="271" y="43"/>
                  </a:cxn>
                  <a:cxn ang="0">
                    <a:pos x="357" y="0"/>
                  </a:cxn>
                  <a:cxn ang="0">
                    <a:pos x="433" y="69"/>
                  </a:cxn>
                  <a:cxn ang="0">
                    <a:pos x="433" y="181"/>
                  </a:cxn>
                  <a:cxn ang="0">
                    <a:pos x="451" y="197"/>
                  </a:cxn>
                  <a:cxn ang="0">
                    <a:pos x="482" y="197"/>
                  </a:cxn>
                  <a:cxn ang="0">
                    <a:pos x="482" y="234"/>
                  </a:cxn>
                </a:cxnLst>
                <a:rect l="0" t="0" r="r" b="b"/>
                <a:pathLst>
                  <a:path w="482" h="234">
                    <a:moveTo>
                      <a:pt x="482" y="234"/>
                    </a:moveTo>
                    <a:cubicBezTo>
                      <a:pt x="330" y="234"/>
                      <a:pt x="330" y="234"/>
                      <a:pt x="330" y="234"/>
                    </a:cubicBezTo>
                    <a:cubicBezTo>
                      <a:pt x="330" y="197"/>
                      <a:pt x="330" y="197"/>
                      <a:pt x="330" y="197"/>
                    </a:cubicBezTo>
                    <a:cubicBezTo>
                      <a:pt x="347" y="197"/>
                      <a:pt x="347" y="197"/>
                      <a:pt x="347" y="197"/>
                    </a:cubicBezTo>
                    <a:cubicBezTo>
                      <a:pt x="361" y="197"/>
                      <a:pt x="366" y="193"/>
                      <a:pt x="366" y="181"/>
                    </a:cubicBezTo>
                    <a:cubicBezTo>
                      <a:pt x="366" y="69"/>
                      <a:pt x="366" y="69"/>
                      <a:pt x="366" y="69"/>
                    </a:cubicBezTo>
                    <a:cubicBezTo>
                      <a:pt x="366" y="50"/>
                      <a:pt x="348" y="42"/>
                      <a:pt x="331" y="42"/>
                    </a:cubicBezTo>
                    <a:cubicBezTo>
                      <a:pt x="301" y="42"/>
                      <a:pt x="275" y="67"/>
                      <a:pt x="275" y="96"/>
                    </a:cubicBezTo>
                    <a:cubicBezTo>
                      <a:pt x="275" y="181"/>
                      <a:pt x="275" y="181"/>
                      <a:pt x="275" y="181"/>
                    </a:cubicBezTo>
                    <a:cubicBezTo>
                      <a:pt x="275" y="193"/>
                      <a:pt x="280" y="197"/>
                      <a:pt x="294" y="197"/>
                    </a:cubicBezTo>
                    <a:cubicBezTo>
                      <a:pt x="310" y="197"/>
                      <a:pt x="310" y="197"/>
                      <a:pt x="310" y="197"/>
                    </a:cubicBezTo>
                    <a:cubicBezTo>
                      <a:pt x="310" y="234"/>
                      <a:pt x="310" y="234"/>
                      <a:pt x="310" y="234"/>
                    </a:cubicBezTo>
                    <a:cubicBezTo>
                      <a:pt x="171" y="234"/>
                      <a:pt x="171" y="234"/>
                      <a:pt x="171" y="234"/>
                    </a:cubicBezTo>
                    <a:cubicBezTo>
                      <a:pt x="171" y="197"/>
                      <a:pt x="171" y="197"/>
                      <a:pt x="171" y="197"/>
                    </a:cubicBezTo>
                    <a:cubicBezTo>
                      <a:pt x="190" y="197"/>
                      <a:pt x="190" y="197"/>
                      <a:pt x="190" y="197"/>
                    </a:cubicBezTo>
                    <a:cubicBezTo>
                      <a:pt x="203" y="197"/>
                      <a:pt x="208" y="193"/>
                      <a:pt x="208" y="181"/>
                    </a:cubicBezTo>
                    <a:cubicBezTo>
                      <a:pt x="208" y="82"/>
                      <a:pt x="208" y="82"/>
                      <a:pt x="208" y="82"/>
                    </a:cubicBezTo>
                    <a:cubicBezTo>
                      <a:pt x="208" y="57"/>
                      <a:pt x="203" y="42"/>
                      <a:pt x="174" y="42"/>
                    </a:cubicBezTo>
                    <a:cubicBezTo>
                      <a:pt x="142" y="42"/>
                      <a:pt x="118" y="70"/>
                      <a:pt x="118" y="96"/>
                    </a:cubicBezTo>
                    <a:cubicBezTo>
                      <a:pt x="118" y="181"/>
                      <a:pt x="118" y="181"/>
                      <a:pt x="118" y="181"/>
                    </a:cubicBezTo>
                    <a:cubicBezTo>
                      <a:pt x="118" y="193"/>
                      <a:pt x="123" y="197"/>
                      <a:pt x="136" y="197"/>
                    </a:cubicBezTo>
                    <a:cubicBezTo>
                      <a:pt x="154" y="197"/>
                      <a:pt x="154" y="197"/>
                      <a:pt x="154" y="197"/>
                    </a:cubicBezTo>
                    <a:cubicBezTo>
                      <a:pt x="154" y="234"/>
                      <a:pt x="154" y="234"/>
                      <a:pt x="154" y="234"/>
                    </a:cubicBezTo>
                    <a:cubicBezTo>
                      <a:pt x="0" y="234"/>
                      <a:pt x="0" y="234"/>
                      <a:pt x="0" y="234"/>
                    </a:cubicBezTo>
                    <a:cubicBezTo>
                      <a:pt x="0" y="197"/>
                      <a:pt x="0" y="197"/>
                      <a:pt x="0" y="197"/>
                    </a:cubicBezTo>
                    <a:cubicBezTo>
                      <a:pt x="32" y="197"/>
                      <a:pt x="32" y="197"/>
                      <a:pt x="32" y="197"/>
                    </a:cubicBezTo>
                    <a:cubicBezTo>
                      <a:pt x="46" y="197"/>
                      <a:pt x="51" y="193"/>
                      <a:pt x="51" y="181"/>
                    </a:cubicBezTo>
                    <a:cubicBezTo>
                      <a:pt x="51" y="60"/>
                      <a:pt x="51" y="60"/>
                      <a:pt x="51" y="60"/>
                    </a:cubicBezTo>
                    <a:cubicBezTo>
                      <a:pt x="51" y="48"/>
                      <a:pt x="46" y="43"/>
                      <a:pt x="32" y="43"/>
                    </a:cubicBezTo>
                    <a:cubicBezTo>
                      <a:pt x="0" y="43"/>
                      <a:pt x="0" y="43"/>
                      <a:pt x="0" y="43"/>
                    </a:cubicBezTo>
                    <a:cubicBezTo>
                      <a:pt x="0" y="7"/>
                      <a:pt x="0" y="7"/>
                      <a:pt x="0" y="7"/>
                    </a:cubicBezTo>
                    <a:cubicBezTo>
                      <a:pt x="118" y="7"/>
                      <a:pt x="118" y="7"/>
                      <a:pt x="118" y="7"/>
                    </a:cubicBezTo>
                    <a:cubicBezTo>
                      <a:pt x="118" y="43"/>
                      <a:pt x="118" y="43"/>
                      <a:pt x="118" y="43"/>
                    </a:cubicBezTo>
                    <a:cubicBezTo>
                      <a:pt x="137" y="17"/>
                      <a:pt x="159" y="0"/>
                      <a:pt x="200" y="0"/>
                    </a:cubicBezTo>
                    <a:cubicBezTo>
                      <a:pt x="236" y="0"/>
                      <a:pt x="260" y="15"/>
                      <a:pt x="271" y="43"/>
                    </a:cubicBezTo>
                    <a:cubicBezTo>
                      <a:pt x="290" y="20"/>
                      <a:pt x="315" y="0"/>
                      <a:pt x="357" y="0"/>
                    </a:cubicBezTo>
                    <a:cubicBezTo>
                      <a:pt x="402" y="0"/>
                      <a:pt x="433" y="29"/>
                      <a:pt x="433" y="69"/>
                    </a:cubicBezTo>
                    <a:cubicBezTo>
                      <a:pt x="433" y="181"/>
                      <a:pt x="433" y="181"/>
                      <a:pt x="433" y="181"/>
                    </a:cubicBezTo>
                    <a:cubicBezTo>
                      <a:pt x="433" y="193"/>
                      <a:pt x="438" y="197"/>
                      <a:pt x="451" y="197"/>
                    </a:cubicBezTo>
                    <a:cubicBezTo>
                      <a:pt x="482" y="197"/>
                      <a:pt x="482" y="197"/>
                      <a:pt x="482" y="197"/>
                    </a:cubicBezTo>
                    <a:lnTo>
                      <a:pt x="482"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26" name="Freeform 50"/>
              <p:cNvSpPr>
                <a:spLocks/>
              </p:cNvSpPr>
              <p:nvPr userDrawn="1"/>
            </p:nvSpPr>
            <p:spPr bwMode="auto">
              <a:xfrm>
                <a:off x="10044113" y="-1173163"/>
                <a:ext cx="303212" cy="312737"/>
              </a:xfrm>
              <a:custGeom>
                <a:avLst/>
                <a:gdLst/>
                <a:ahLst/>
                <a:cxnLst>
                  <a:cxn ang="0">
                    <a:pos x="135" y="241"/>
                  </a:cxn>
                  <a:cxn ang="0">
                    <a:pos x="48" y="218"/>
                  </a:cxn>
                  <a:cxn ang="0">
                    <a:pos x="39" y="234"/>
                  </a:cxn>
                  <a:cxn ang="0">
                    <a:pos x="0" y="234"/>
                  </a:cxn>
                  <a:cxn ang="0">
                    <a:pos x="0" y="142"/>
                  </a:cxn>
                  <a:cxn ang="0">
                    <a:pos x="43" y="142"/>
                  </a:cxn>
                  <a:cxn ang="0">
                    <a:pos x="43" y="144"/>
                  </a:cxn>
                  <a:cxn ang="0">
                    <a:pos x="130" y="204"/>
                  </a:cxn>
                  <a:cxn ang="0">
                    <a:pos x="168" y="178"/>
                  </a:cxn>
                  <a:cxn ang="0">
                    <a:pos x="106" y="147"/>
                  </a:cxn>
                  <a:cxn ang="0">
                    <a:pos x="3" y="74"/>
                  </a:cxn>
                  <a:cxn ang="0">
                    <a:pos x="101" y="0"/>
                  </a:cxn>
                  <a:cxn ang="0">
                    <a:pos x="178" y="22"/>
                  </a:cxn>
                  <a:cxn ang="0">
                    <a:pos x="188" y="7"/>
                  </a:cxn>
                  <a:cxn ang="0">
                    <a:pos x="220" y="7"/>
                  </a:cxn>
                  <a:cxn ang="0">
                    <a:pos x="220" y="91"/>
                  </a:cxn>
                  <a:cxn ang="0">
                    <a:pos x="182" y="91"/>
                  </a:cxn>
                  <a:cxn ang="0">
                    <a:pos x="181" y="90"/>
                  </a:cxn>
                  <a:cxn ang="0">
                    <a:pos x="106" y="39"/>
                  </a:cxn>
                  <a:cxn ang="0">
                    <a:pos x="69" y="62"/>
                  </a:cxn>
                  <a:cxn ang="0">
                    <a:pos x="124" y="88"/>
                  </a:cxn>
                  <a:cxn ang="0">
                    <a:pos x="234" y="168"/>
                  </a:cxn>
                  <a:cxn ang="0">
                    <a:pos x="135" y="241"/>
                  </a:cxn>
                </a:cxnLst>
                <a:rect l="0" t="0" r="r" b="b"/>
                <a:pathLst>
                  <a:path w="234" h="241">
                    <a:moveTo>
                      <a:pt x="135" y="241"/>
                    </a:moveTo>
                    <a:cubicBezTo>
                      <a:pt x="111" y="241"/>
                      <a:pt x="76" y="238"/>
                      <a:pt x="48" y="218"/>
                    </a:cubicBezTo>
                    <a:cubicBezTo>
                      <a:pt x="39" y="234"/>
                      <a:pt x="39" y="234"/>
                      <a:pt x="39" y="234"/>
                    </a:cubicBezTo>
                    <a:cubicBezTo>
                      <a:pt x="0" y="234"/>
                      <a:pt x="0" y="234"/>
                      <a:pt x="0" y="234"/>
                    </a:cubicBezTo>
                    <a:cubicBezTo>
                      <a:pt x="0" y="142"/>
                      <a:pt x="0" y="142"/>
                      <a:pt x="0" y="142"/>
                    </a:cubicBezTo>
                    <a:cubicBezTo>
                      <a:pt x="43" y="142"/>
                      <a:pt x="43" y="142"/>
                      <a:pt x="43" y="142"/>
                    </a:cubicBezTo>
                    <a:cubicBezTo>
                      <a:pt x="43" y="144"/>
                      <a:pt x="43" y="144"/>
                      <a:pt x="43" y="144"/>
                    </a:cubicBezTo>
                    <a:cubicBezTo>
                      <a:pt x="53" y="183"/>
                      <a:pt x="83" y="204"/>
                      <a:pt x="130" y="204"/>
                    </a:cubicBezTo>
                    <a:cubicBezTo>
                      <a:pt x="145" y="204"/>
                      <a:pt x="168" y="197"/>
                      <a:pt x="168" y="178"/>
                    </a:cubicBezTo>
                    <a:cubicBezTo>
                      <a:pt x="168" y="160"/>
                      <a:pt x="139" y="154"/>
                      <a:pt x="106" y="147"/>
                    </a:cubicBezTo>
                    <a:cubicBezTo>
                      <a:pt x="60" y="137"/>
                      <a:pt x="3" y="124"/>
                      <a:pt x="3" y="74"/>
                    </a:cubicBezTo>
                    <a:cubicBezTo>
                      <a:pt x="3" y="26"/>
                      <a:pt x="53" y="0"/>
                      <a:pt x="101" y="0"/>
                    </a:cubicBezTo>
                    <a:cubicBezTo>
                      <a:pt x="127" y="0"/>
                      <a:pt x="153" y="8"/>
                      <a:pt x="178" y="22"/>
                    </a:cubicBezTo>
                    <a:cubicBezTo>
                      <a:pt x="188" y="7"/>
                      <a:pt x="188" y="7"/>
                      <a:pt x="188" y="7"/>
                    </a:cubicBezTo>
                    <a:cubicBezTo>
                      <a:pt x="220" y="7"/>
                      <a:pt x="220" y="7"/>
                      <a:pt x="220" y="7"/>
                    </a:cubicBezTo>
                    <a:cubicBezTo>
                      <a:pt x="220" y="91"/>
                      <a:pt x="220" y="91"/>
                      <a:pt x="220" y="91"/>
                    </a:cubicBezTo>
                    <a:cubicBezTo>
                      <a:pt x="182" y="91"/>
                      <a:pt x="182" y="91"/>
                      <a:pt x="182" y="91"/>
                    </a:cubicBezTo>
                    <a:cubicBezTo>
                      <a:pt x="181" y="90"/>
                      <a:pt x="181" y="90"/>
                      <a:pt x="181" y="90"/>
                    </a:cubicBezTo>
                    <a:cubicBezTo>
                      <a:pt x="169" y="55"/>
                      <a:pt x="145" y="39"/>
                      <a:pt x="106" y="39"/>
                    </a:cubicBezTo>
                    <a:cubicBezTo>
                      <a:pt x="92" y="39"/>
                      <a:pt x="69" y="44"/>
                      <a:pt x="69" y="62"/>
                    </a:cubicBezTo>
                    <a:cubicBezTo>
                      <a:pt x="69" y="75"/>
                      <a:pt x="94" y="81"/>
                      <a:pt x="124" y="88"/>
                    </a:cubicBezTo>
                    <a:cubicBezTo>
                      <a:pt x="173" y="99"/>
                      <a:pt x="234" y="114"/>
                      <a:pt x="234" y="168"/>
                    </a:cubicBezTo>
                    <a:cubicBezTo>
                      <a:pt x="234" y="222"/>
                      <a:pt x="183" y="241"/>
                      <a:pt x="135" y="2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grpSp>
        <p:sp>
          <p:nvSpPr>
            <p:cNvPr id="27" name="正方形/長方形 26"/>
            <p:cNvSpPr/>
            <p:nvPr userDrawn="1"/>
          </p:nvSpPr>
          <p:spPr>
            <a:xfrm>
              <a:off x="0"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28" name="正方形/長方形 27"/>
            <p:cNvSpPr/>
            <p:nvPr userDrawn="1"/>
          </p:nvSpPr>
          <p:spPr>
            <a:xfrm>
              <a:off x="9649238" y="0"/>
              <a:ext cx="252000" cy="7380288"/>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spTree>
    <p:extLst>
      <p:ext uri="{BB962C8B-B14F-4D97-AF65-F5344CB8AC3E}">
        <p14:creationId xmlns:p14="http://schemas.microsoft.com/office/powerpoint/2010/main" val="655860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206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Copyright © 2019 IHI Corporation All Rights Reserved.</a:t>
            </a:r>
            <a:endParaRPr kumimoji="1" lang="ja-JP" altLang="en-US"/>
          </a:p>
        </p:txBody>
      </p:sp>
      <p:sp>
        <p:nvSpPr>
          <p:cNvPr id="6" name="スライド番号プレースホルダー 5"/>
          <p:cNvSpPr>
            <a:spLocks noGrp="1"/>
          </p:cNvSpPr>
          <p:nvPr>
            <p:ph type="sldNum" sz="quarter" idx="12"/>
          </p:nvPr>
        </p:nvSpPr>
        <p:spPr/>
        <p:txBody>
          <a:bodyPr/>
          <a:lstStyle/>
          <a:p>
            <a:fld id="{714EB05D-AD7B-4F02-BDF6-82F2DF55CD8E}" type="slidenum">
              <a:rPr kumimoji="1" lang="ja-JP" altLang="en-US" smtClean="0"/>
              <a:t>‹#›</a:t>
            </a:fld>
            <a:endParaRPr kumimoji="1" lang="ja-JP" altLang="en-US"/>
          </a:p>
        </p:txBody>
      </p:sp>
    </p:spTree>
    <p:extLst>
      <p:ext uri="{BB962C8B-B14F-4D97-AF65-F5344CB8AC3E}">
        <p14:creationId xmlns:p14="http://schemas.microsoft.com/office/powerpoint/2010/main" val="115604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 name="グループ化 2"/>
          <p:cNvGrpSpPr/>
          <p:nvPr/>
        </p:nvGrpSpPr>
        <p:grpSpPr>
          <a:xfrm>
            <a:off x="248709" y="337235"/>
            <a:ext cx="8645116" cy="669047"/>
            <a:chOff x="269305" y="362918"/>
            <a:chExt cx="9361040" cy="720000"/>
          </a:xfrm>
        </p:grpSpPr>
        <p:sp>
          <p:nvSpPr>
            <p:cNvPr id="151" name="正方形/長方形 150"/>
            <p:cNvSpPr/>
            <p:nvPr userDrawn="1"/>
          </p:nvSpPr>
          <p:spPr>
            <a:xfrm rot="16200000">
              <a:off x="4933654" y="-3939082"/>
              <a:ext cx="36000" cy="9324000"/>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7" name="正方形/長方形 146"/>
            <p:cNvSpPr/>
            <p:nvPr userDrawn="1"/>
          </p:nvSpPr>
          <p:spPr>
            <a:xfrm>
              <a:off x="269305" y="362918"/>
              <a:ext cx="36000" cy="720000"/>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149" name="正方形/長方形 148"/>
            <p:cNvSpPr/>
            <p:nvPr userDrawn="1"/>
          </p:nvSpPr>
          <p:spPr>
            <a:xfrm>
              <a:off x="9594345" y="362918"/>
              <a:ext cx="36000" cy="720000"/>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nvGrpSpPr>
            <p:cNvPr id="152" name="グループ化 151"/>
            <p:cNvGrpSpPr/>
            <p:nvPr userDrawn="1"/>
          </p:nvGrpSpPr>
          <p:grpSpPr>
            <a:xfrm>
              <a:off x="8796888" y="370061"/>
              <a:ext cx="618227" cy="233052"/>
              <a:chOff x="7709551" y="6462480"/>
              <a:chExt cx="668491" cy="252000"/>
            </a:xfrm>
          </p:grpSpPr>
          <p:sp>
            <p:nvSpPr>
              <p:cNvPr id="153" name="Freeform 31"/>
              <p:cNvSpPr>
                <a:spLocks/>
              </p:cNvSpPr>
              <p:nvPr userDrawn="1"/>
            </p:nvSpPr>
            <p:spPr bwMode="auto">
              <a:xfrm>
                <a:off x="7709551" y="6462480"/>
                <a:ext cx="139231" cy="252000"/>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54" name="Freeform 32"/>
              <p:cNvSpPr>
                <a:spLocks/>
              </p:cNvSpPr>
              <p:nvPr userDrawn="1"/>
            </p:nvSpPr>
            <p:spPr bwMode="auto">
              <a:xfrm>
                <a:off x="7886973" y="6462480"/>
                <a:ext cx="313646" cy="252000"/>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55" name="Freeform 33"/>
              <p:cNvSpPr>
                <a:spLocks/>
              </p:cNvSpPr>
              <p:nvPr userDrawn="1"/>
            </p:nvSpPr>
            <p:spPr bwMode="auto">
              <a:xfrm>
                <a:off x="8238510" y="6462480"/>
                <a:ext cx="139532" cy="252000"/>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grpSp>
      </p:grpSp>
      <p:grpSp>
        <p:nvGrpSpPr>
          <p:cNvPr id="122" name="グループ化 121" hidden="1"/>
          <p:cNvGrpSpPr>
            <a:grpSpLocks noChangeAspect="1"/>
          </p:cNvGrpSpPr>
          <p:nvPr/>
        </p:nvGrpSpPr>
        <p:grpSpPr>
          <a:xfrm>
            <a:off x="7617848" y="233242"/>
            <a:ext cx="1343268" cy="421500"/>
            <a:chOff x="3078163" y="-3006725"/>
            <a:chExt cx="7269162" cy="2266949"/>
          </a:xfrm>
          <a:solidFill>
            <a:srgbClr val="00559A"/>
          </a:solidFill>
        </p:grpSpPr>
        <p:sp>
          <p:nvSpPr>
            <p:cNvPr id="123" name="Freeform 31"/>
            <p:cNvSpPr>
              <a:spLocks/>
            </p:cNvSpPr>
            <p:nvPr userDrawn="1"/>
          </p:nvSpPr>
          <p:spPr bwMode="auto">
            <a:xfrm>
              <a:off x="4949825" y="-3006725"/>
              <a:ext cx="735012" cy="1330325"/>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4" name="Freeform 32"/>
            <p:cNvSpPr>
              <a:spLocks/>
            </p:cNvSpPr>
            <p:nvPr userDrawn="1"/>
          </p:nvSpPr>
          <p:spPr bwMode="auto">
            <a:xfrm>
              <a:off x="5886450" y="-3006725"/>
              <a:ext cx="1655762" cy="1330325"/>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5" name="Freeform 33"/>
            <p:cNvSpPr>
              <a:spLocks/>
            </p:cNvSpPr>
            <p:nvPr userDrawn="1"/>
          </p:nvSpPr>
          <p:spPr bwMode="auto">
            <a:xfrm>
              <a:off x="7742238" y="-3006725"/>
              <a:ext cx="736600" cy="1330325"/>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6" name="Freeform 34"/>
            <p:cNvSpPr>
              <a:spLocks noEditPoints="1"/>
            </p:cNvSpPr>
            <p:nvPr userDrawn="1"/>
          </p:nvSpPr>
          <p:spPr bwMode="auto">
            <a:xfrm>
              <a:off x="3078163" y="-1282700"/>
              <a:ext cx="504825" cy="425450"/>
            </a:xfrm>
            <a:custGeom>
              <a:avLst/>
              <a:gdLst/>
              <a:ahLst/>
              <a:cxnLst>
                <a:cxn ang="0">
                  <a:pos x="314" y="328"/>
                </a:cxn>
                <a:cxn ang="0">
                  <a:pos x="243" y="261"/>
                </a:cxn>
                <a:cxn ang="0">
                  <a:pos x="166" y="171"/>
                </a:cxn>
                <a:cxn ang="0">
                  <a:pos x="137" y="171"/>
                </a:cxn>
                <a:cxn ang="0">
                  <a:pos x="137" y="264"/>
                </a:cxn>
                <a:cxn ang="0">
                  <a:pos x="156" y="279"/>
                </a:cxn>
                <a:cxn ang="0">
                  <a:pos x="197" y="279"/>
                </a:cxn>
                <a:cxn ang="0">
                  <a:pos x="197" y="319"/>
                </a:cxn>
                <a:cxn ang="0">
                  <a:pos x="0" y="319"/>
                </a:cxn>
                <a:cxn ang="0">
                  <a:pos x="0" y="279"/>
                </a:cxn>
                <a:cxn ang="0">
                  <a:pos x="40" y="279"/>
                </a:cxn>
                <a:cxn ang="0">
                  <a:pos x="59" y="264"/>
                </a:cxn>
                <a:cxn ang="0">
                  <a:pos x="59" y="55"/>
                </a:cxn>
                <a:cxn ang="0">
                  <a:pos x="40" y="40"/>
                </a:cxn>
                <a:cxn ang="0">
                  <a:pos x="0" y="40"/>
                </a:cxn>
                <a:cxn ang="0">
                  <a:pos x="0" y="0"/>
                </a:cxn>
                <a:cxn ang="0">
                  <a:pos x="231" y="0"/>
                </a:cxn>
                <a:cxn ang="0">
                  <a:pos x="346" y="81"/>
                </a:cxn>
                <a:cxn ang="0">
                  <a:pos x="260" y="158"/>
                </a:cxn>
                <a:cxn ang="0">
                  <a:pos x="315" y="223"/>
                </a:cxn>
                <a:cxn ang="0">
                  <a:pos x="334" y="279"/>
                </a:cxn>
                <a:cxn ang="0">
                  <a:pos x="349" y="243"/>
                </a:cxn>
                <a:cxn ang="0">
                  <a:pos x="349" y="226"/>
                </a:cxn>
                <a:cxn ang="0">
                  <a:pos x="389" y="226"/>
                </a:cxn>
                <a:cxn ang="0">
                  <a:pos x="389" y="243"/>
                </a:cxn>
                <a:cxn ang="0">
                  <a:pos x="314" y="328"/>
                </a:cxn>
                <a:cxn ang="0">
                  <a:pos x="137" y="132"/>
                </a:cxn>
                <a:cxn ang="0">
                  <a:pos x="197" y="132"/>
                </a:cxn>
                <a:cxn ang="0">
                  <a:pos x="267" y="82"/>
                </a:cxn>
                <a:cxn ang="0">
                  <a:pos x="202" y="39"/>
                </a:cxn>
                <a:cxn ang="0">
                  <a:pos x="137" y="39"/>
                </a:cxn>
                <a:cxn ang="0">
                  <a:pos x="137" y="132"/>
                </a:cxn>
              </a:cxnLst>
              <a:rect l="0" t="0" r="r" b="b"/>
              <a:pathLst>
                <a:path w="389" h="328">
                  <a:moveTo>
                    <a:pt x="314" y="328"/>
                  </a:moveTo>
                  <a:cubicBezTo>
                    <a:pt x="266" y="328"/>
                    <a:pt x="243" y="307"/>
                    <a:pt x="243" y="261"/>
                  </a:cubicBezTo>
                  <a:cubicBezTo>
                    <a:pt x="243" y="184"/>
                    <a:pt x="224" y="171"/>
                    <a:pt x="166" y="171"/>
                  </a:cubicBezTo>
                  <a:cubicBezTo>
                    <a:pt x="137" y="171"/>
                    <a:pt x="137" y="171"/>
                    <a:pt x="137" y="171"/>
                  </a:cubicBezTo>
                  <a:cubicBezTo>
                    <a:pt x="137" y="264"/>
                    <a:pt x="137" y="264"/>
                    <a:pt x="137" y="264"/>
                  </a:cubicBezTo>
                  <a:cubicBezTo>
                    <a:pt x="137" y="274"/>
                    <a:pt x="140" y="279"/>
                    <a:pt x="156" y="279"/>
                  </a:cubicBezTo>
                  <a:cubicBezTo>
                    <a:pt x="197" y="279"/>
                    <a:pt x="197" y="279"/>
                    <a:pt x="197" y="279"/>
                  </a:cubicBezTo>
                  <a:cubicBezTo>
                    <a:pt x="197" y="319"/>
                    <a:pt x="197" y="319"/>
                    <a:pt x="197" y="319"/>
                  </a:cubicBezTo>
                  <a:cubicBezTo>
                    <a:pt x="0" y="319"/>
                    <a:pt x="0" y="319"/>
                    <a:pt x="0" y="319"/>
                  </a:cubicBezTo>
                  <a:cubicBezTo>
                    <a:pt x="0" y="279"/>
                    <a:pt x="0" y="279"/>
                    <a:pt x="0" y="279"/>
                  </a:cubicBezTo>
                  <a:cubicBezTo>
                    <a:pt x="40" y="279"/>
                    <a:pt x="40" y="279"/>
                    <a:pt x="40" y="279"/>
                  </a:cubicBezTo>
                  <a:cubicBezTo>
                    <a:pt x="56" y="279"/>
                    <a:pt x="59" y="274"/>
                    <a:pt x="59" y="264"/>
                  </a:cubicBezTo>
                  <a:cubicBezTo>
                    <a:pt x="59" y="55"/>
                    <a:pt x="59" y="55"/>
                    <a:pt x="59" y="55"/>
                  </a:cubicBezTo>
                  <a:cubicBezTo>
                    <a:pt x="59" y="45"/>
                    <a:pt x="56" y="40"/>
                    <a:pt x="40" y="40"/>
                  </a:cubicBezTo>
                  <a:cubicBezTo>
                    <a:pt x="0" y="40"/>
                    <a:pt x="0" y="40"/>
                    <a:pt x="0" y="40"/>
                  </a:cubicBezTo>
                  <a:cubicBezTo>
                    <a:pt x="0" y="0"/>
                    <a:pt x="0" y="0"/>
                    <a:pt x="0" y="0"/>
                  </a:cubicBezTo>
                  <a:cubicBezTo>
                    <a:pt x="231" y="0"/>
                    <a:pt x="231" y="0"/>
                    <a:pt x="231" y="0"/>
                  </a:cubicBezTo>
                  <a:cubicBezTo>
                    <a:pt x="307" y="0"/>
                    <a:pt x="346" y="27"/>
                    <a:pt x="346" y="81"/>
                  </a:cubicBezTo>
                  <a:cubicBezTo>
                    <a:pt x="346" y="122"/>
                    <a:pt x="314" y="150"/>
                    <a:pt x="260" y="158"/>
                  </a:cubicBezTo>
                  <a:cubicBezTo>
                    <a:pt x="305" y="167"/>
                    <a:pt x="315" y="190"/>
                    <a:pt x="315" y="223"/>
                  </a:cubicBezTo>
                  <a:cubicBezTo>
                    <a:pt x="315" y="248"/>
                    <a:pt x="318" y="279"/>
                    <a:pt x="334" y="279"/>
                  </a:cubicBezTo>
                  <a:cubicBezTo>
                    <a:pt x="343" y="279"/>
                    <a:pt x="349" y="273"/>
                    <a:pt x="349" y="243"/>
                  </a:cubicBezTo>
                  <a:cubicBezTo>
                    <a:pt x="349" y="226"/>
                    <a:pt x="349" y="226"/>
                    <a:pt x="349" y="226"/>
                  </a:cubicBezTo>
                  <a:cubicBezTo>
                    <a:pt x="389" y="226"/>
                    <a:pt x="389" y="226"/>
                    <a:pt x="389" y="226"/>
                  </a:cubicBezTo>
                  <a:cubicBezTo>
                    <a:pt x="389" y="243"/>
                    <a:pt x="389" y="243"/>
                    <a:pt x="389" y="243"/>
                  </a:cubicBezTo>
                  <a:cubicBezTo>
                    <a:pt x="389" y="300"/>
                    <a:pt x="364" y="328"/>
                    <a:pt x="314" y="328"/>
                  </a:cubicBezTo>
                  <a:close/>
                  <a:moveTo>
                    <a:pt x="137" y="132"/>
                  </a:moveTo>
                  <a:cubicBezTo>
                    <a:pt x="197" y="132"/>
                    <a:pt x="197" y="132"/>
                    <a:pt x="197" y="132"/>
                  </a:cubicBezTo>
                  <a:cubicBezTo>
                    <a:pt x="256" y="132"/>
                    <a:pt x="267" y="113"/>
                    <a:pt x="267" y="82"/>
                  </a:cubicBezTo>
                  <a:cubicBezTo>
                    <a:pt x="267" y="54"/>
                    <a:pt x="245" y="39"/>
                    <a:pt x="202" y="39"/>
                  </a:cubicBezTo>
                  <a:cubicBezTo>
                    <a:pt x="137" y="39"/>
                    <a:pt x="137" y="39"/>
                    <a:pt x="137" y="39"/>
                  </a:cubicBezTo>
                  <a:lnTo>
                    <a:pt x="137" y="1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7" name="Freeform 35"/>
            <p:cNvSpPr>
              <a:spLocks noEditPoints="1"/>
            </p:cNvSpPr>
            <p:nvPr userDrawn="1"/>
          </p:nvSpPr>
          <p:spPr bwMode="auto">
            <a:xfrm>
              <a:off x="3633788" y="-1173163"/>
              <a:ext cx="319087" cy="312737"/>
            </a:xfrm>
            <a:custGeom>
              <a:avLst/>
              <a:gdLst/>
              <a:ahLst/>
              <a:cxnLst>
                <a:cxn ang="0">
                  <a:pos x="127" y="241"/>
                </a:cxn>
                <a:cxn ang="0">
                  <a:pos x="0" y="120"/>
                </a:cxn>
                <a:cxn ang="0">
                  <a:pos x="125" y="0"/>
                </a:cxn>
                <a:cxn ang="0">
                  <a:pos x="215" y="37"/>
                </a:cxn>
                <a:cxn ang="0">
                  <a:pos x="244" y="126"/>
                </a:cxn>
                <a:cxn ang="0">
                  <a:pos x="244" y="129"/>
                </a:cxn>
                <a:cxn ang="0">
                  <a:pos x="76" y="129"/>
                </a:cxn>
                <a:cxn ang="0">
                  <a:pos x="93" y="185"/>
                </a:cxn>
                <a:cxn ang="0">
                  <a:pos x="133" y="200"/>
                </a:cxn>
                <a:cxn ang="0">
                  <a:pos x="194" y="152"/>
                </a:cxn>
                <a:cxn ang="0">
                  <a:pos x="195" y="150"/>
                </a:cxn>
                <a:cxn ang="0">
                  <a:pos x="243" y="150"/>
                </a:cxn>
                <a:cxn ang="0">
                  <a:pos x="243" y="153"/>
                </a:cxn>
                <a:cxn ang="0">
                  <a:pos x="127" y="241"/>
                </a:cxn>
                <a:cxn ang="0">
                  <a:pos x="76" y="92"/>
                </a:cxn>
                <a:cxn ang="0">
                  <a:pos x="169" y="92"/>
                </a:cxn>
                <a:cxn ang="0">
                  <a:pos x="155" y="50"/>
                </a:cxn>
                <a:cxn ang="0">
                  <a:pos x="124" y="38"/>
                </a:cxn>
                <a:cxn ang="0">
                  <a:pos x="76" y="92"/>
                </a:cxn>
              </a:cxnLst>
              <a:rect l="0" t="0" r="r" b="b"/>
              <a:pathLst>
                <a:path w="247" h="241">
                  <a:moveTo>
                    <a:pt x="127" y="241"/>
                  </a:moveTo>
                  <a:cubicBezTo>
                    <a:pt x="44" y="241"/>
                    <a:pt x="0" y="199"/>
                    <a:pt x="0" y="120"/>
                  </a:cubicBezTo>
                  <a:cubicBezTo>
                    <a:pt x="0" y="50"/>
                    <a:pt x="52" y="0"/>
                    <a:pt x="125" y="0"/>
                  </a:cubicBezTo>
                  <a:cubicBezTo>
                    <a:pt x="172" y="0"/>
                    <a:pt x="200" y="20"/>
                    <a:pt x="215" y="37"/>
                  </a:cubicBezTo>
                  <a:cubicBezTo>
                    <a:pt x="237" y="61"/>
                    <a:pt x="247" y="94"/>
                    <a:pt x="244" y="126"/>
                  </a:cubicBezTo>
                  <a:cubicBezTo>
                    <a:pt x="244" y="129"/>
                    <a:pt x="244" y="129"/>
                    <a:pt x="244" y="129"/>
                  </a:cubicBezTo>
                  <a:cubicBezTo>
                    <a:pt x="76" y="129"/>
                    <a:pt x="76" y="129"/>
                    <a:pt x="76" y="129"/>
                  </a:cubicBezTo>
                  <a:cubicBezTo>
                    <a:pt x="75" y="153"/>
                    <a:pt x="81" y="173"/>
                    <a:pt x="93" y="185"/>
                  </a:cubicBezTo>
                  <a:cubicBezTo>
                    <a:pt x="102" y="195"/>
                    <a:pt x="116" y="200"/>
                    <a:pt x="133" y="200"/>
                  </a:cubicBezTo>
                  <a:cubicBezTo>
                    <a:pt x="168" y="200"/>
                    <a:pt x="188" y="185"/>
                    <a:pt x="194" y="152"/>
                  </a:cubicBezTo>
                  <a:cubicBezTo>
                    <a:pt x="195" y="150"/>
                    <a:pt x="195" y="150"/>
                    <a:pt x="195" y="150"/>
                  </a:cubicBezTo>
                  <a:cubicBezTo>
                    <a:pt x="243" y="150"/>
                    <a:pt x="243" y="150"/>
                    <a:pt x="243" y="150"/>
                  </a:cubicBezTo>
                  <a:cubicBezTo>
                    <a:pt x="243" y="153"/>
                    <a:pt x="243" y="153"/>
                    <a:pt x="243" y="153"/>
                  </a:cubicBezTo>
                  <a:cubicBezTo>
                    <a:pt x="236" y="210"/>
                    <a:pt x="196" y="241"/>
                    <a:pt x="127" y="241"/>
                  </a:cubicBezTo>
                  <a:close/>
                  <a:moveTo>
                    <a:pt x="76" y="92"/>
                  </a:moveTo>
                  <a:cubicBezTo>
                    <a:pt x="169" y="92"/>
                    <a:pt x="169" y="92"/>
                    <a:pt x="169" y="92"/>
                  </a:cubicBezTo>
                  <a:cubicBezTo>
                    <a:pt x="169" y="79"/>
                    <a:pt x="166" y="61"/>
                    <a:pt x="155" y="50"/>
                  </a:cubicBezTo>
                  <a:cubicBezTo>
                    <a:pt x="147" y="42"/>
                    <a:pt x="137" y="38"/>
                    <a:pt x="124" y="38"/>
                  </a:cubicBezTo>
                  <a:cubicBezTo>
                    <a:pt x="86" y="38"/>
                    <a:pt x="78" y="71"/>
                    <a:pt x="76"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8" name="Freeform 36"/>
            <p:cNvSpPr>
              <a:spLocks noEditPoints="1"/>
            </p:cNvSpPr>
            <p:nvPr userDrawn="1"/>
          </p:nvSpPr>
          <p:spPr bwMode="auto">
            <a:xfrm>
              <a:off x="4014788" y="-1173163"/>
              <a:ext cx="369887" cy="312737"/>
            </a:xfrm>
            <a:custGeom>
              <a:avLst/>
              <a:gdLst/>
              <a:ahLst/>
              <a:cxnLst>
                <a:cxn ang="0">
                  <a:pos x="214" y="241"/>
                </a:cxn>
                <a:cxn ang="0">
                  <a:pos x="160" y="209"/>
                </a:cxn>
                <a:cxn ang="0">
                  <a:pos x="75" y="241"/>
                </a:cxn>
                <a:cxn ang="0">
                  <a:pos x="0" y="178"/>
                </a:cxn>
                <a:cxn ang="0">
                  <a:pos x="90" y="107"/>
                </a:cxn>
                <a:cxn ang="0">
                  <a:pos x="157" y="64"/>
                </a:cxn>
                <a:cxn ang="0">
                  <a:pos x="104" y="31"/>
                </a:cxn>
                <a:cxn ang="0">
                  <a:pos x="62" y="41"/>
                </a:cxn>
                <a:cxn ang="0">
                  <a:pos x="92" y="68"/>
                </a:cxn>
                <a:cxn ang="0">
                  <a:pos x="53" y="99"/>
                </a:cxn>
                <a:cxn ang="0">
                  <a:pos x="12" y="61"/>
                </a:cxn>
                <a:cxn ang="0">
                  <a:pos x="120" y="0"/>
                </a:cxn>
                <a:cxn ang="0">
                  <a:pos x="224" y="71"/>
                </a:cxn>
                <a:cxn ang="0">
                  <a:pos x="224" y="187"/>
                </a:cxn>
                <a:cxn ang="0">
                  <a:pos x="234" y="200"/>
                </a:cxn>
                <a:cxn ang="0">
                  <a:pos x="246" y="167"/>
                </a:cxn>
                <a:cxn ang="0">
                  <a:pos x="246" y="146"/>
                </a:cxn>
                <a:cxn ang="0">
                  <a:pos x="285" y="146"/>
                </a:cxn>
                <a:cxn ang="0">
                  <a:pos x="285" y="163"/>
                </a:cxn>
                <a:cxn ang="0">
                  <a:pos x="214" y="241"/>
                </a:cxn>
                <a:cxn ang="0">
                  <a:pos x="157" y="118"/>
                </a:cxn>
                <a:cxn ang="0">
                  <a:pos x="105" y="139"/>
                </a:cxn>
                <a:cxn ang="0">
                  <a:pos x="75" y="173"/>
                </a:cxn>
                <a:cxn ang="0">
                  <a:pos x="104" y="200"/>
                </a:cxn>
                <a:cxn ang="0">
                  <a:pos x="157" y="145"/>
                </a:cxn>
                <a:cxn ang="0">
                  <a:pos x="157" y="118"/>
                </a:cxn>
              </a:cxnLst>
              <a:rect l="0" t="0" r="r" b="b"/>
              <a:pathLst>
                <a:path w="285" h="241">
                  <a:moveTo>
                    <a:pt x="214" y="241"/>
                  </a:moveTo>
                  <a:cubicBezTo>
                    <a:pt x="186" y="241"/>
                    <a:pt x="166" y="229"/>
                    <a:pt x="160" y="209"/>
                  </a:cubicBezTo>
                  <a:cubicBezTo>
                    <a:pt x="142" y="230"/>
                    <a:pt x="113" y="241"/>
                    <a:pt x="75" y="241"/>
                  </a:cubicBezTo>
                  <a:cubicBezTo>
                    <a:pt x="27" y="241"/>
                    <a:pt x="0" y="218"/>
                    <a:pt x="0" y="178"/>
                  </a:cubicBezTo>
                  <a:cubicBezTo>
                    <a:pt x="0" y="126"/>
                    <a:pt x="48" y="116"/>
                    <a:pt x="90" y="107"/>
                  </a:cubicBezTo>
                  <a:cubicBezTo>
                    <a:pt x="126" y="99"/>
                    <a:pt x="157" y="93"/>
                    <a:pt x="157" y="64"/>
                  </a:cubicBezTo>
                  <a:cubicBezTo>
                    <a:pt x="157" y="41"/>
                    <a:pt x="140" y="31"/>
                    <a:pt x="104" y="31"/>
                  </a:cubicBezTo>
                  <a:cubicBezTo>
                    <a:pt x="92" y="31"/>
                    <a:pt x="73" y="34"/>
                    <a:pt x="62" y="41"/>
                  </a:cubicBezTo>
                  <a:cubicBezTo>
                    <a:pt x="81" y="41"/>
                    <a:pt x="92" y="51"/>
                    <a:pt x="92" y="68"/>
                  </a:cubicBezTo>
                  <a:cubicBezTo>
                    <a:pt x="92" y="82"/>
                    <a:pt x="85" y="99"/>
                    <a:pt x="53" y="99"/>
                  </a:cubicBezTo>
                  <a:cubicBezTo>
                    <a:pt x="30" y="99"/>
                    <a:pt x="12" y="83"/>
                    <a:pt x="12" y="61"/>
                  </a:cubicBezTo>
                  <a:cubicBezTo>
                    <a:pt x="12" y="5"/>
                    <a:pt x="95" y="0"/>
                    <a:pt x="120" y="0"/>
                  </a:cubicBezTo>
                  <a:cubicBezTo>
                    <a:pt x="187" y="0"/>
                    <a:pt x="224" y="26"/>
                    <a:pt x="224" y="71"/>
                  </a:cubicBezTo>
                  <a:cubicBezTo>
                    <a:pt x="224" y="187"/>
                    <a:pt x="224" y="187"/>
                    <a:pt x="224" y="187"/>
                  </a:cubicBezTo>
                  <a:cubicBezTo>
                    <a:pt x="224" y="196"/>
                    <a:pt x="228" y="200"/>
                    <a:pt x="234" y="200"/>
                  </a:cubicBezTo>
                  <a:cubicBezTo>
                    <a:pt x="238" y="200"/>
                    <a:pt x="246" y="200"/>
                    <a:pt x="246" y="167"/>
                  </a:cubicBezTo>
                  <a:cubicBezTo>
                    <a:pt x="246" y="146"/>
                    <a:pt x="246" y="146"/>
                    <a:pt x="246" y="146"/>
                  </a:cubicBezTo>
                  <a:cubicBezTo>
                    <a:pt x="285" y="146"/>
                    <a:pt x="285" y="146"/>
                    <a:pt x="285" y="146"/>
                  </a:cubicBezTo>
                  <a:cubicBezTo>
                    <a:pt x="285" y="163"/>
                    <a:pt x="285" y="163"/>
                    <a:pt x="285" y="163"/>
                  </a:cubicBezTo>
                  <a:cubicBezTo>
                    <a:pt x="285" y="215"/>
                    <a:pt x="262" y="241"/>
                    <a:pt x="214" y="241"/>
                  </a:cubicBezTo>
                  <a:close/>
                  <a:moveTo>
                    <a:pt x="157" y="118"/>
                  </a:moveTo>
                  <a:cubicBezTo>
                    <a:pt x="105" y="139"/>
                    <a:pt x="105" y="139"/>
                    <a:pt x="105" y="139"/>
                  </a:cubicBezTo>
                  <a:cubicBezTo>
                    <a:pt x="89" y="146"/>
                    <a:pt x="75" y="153"/>
                    <a:pt x="75" y="173"/>
                  </a:cubicBezTo>
                  <a:cubicBezTo>
                    <a:pt x="75" y="191"/>
                    <a:pt x="84" y="200"/>
                    <a:pt x="104" y="200"/>
                  </a:cubicBezTo>
                  <a:cubicBezTo>
                    <a:pt x="141" y="200"/>
                    <a:pt x="157" y="172"/>
                    <a:pt x="157" y="145"/>
                  </a:cubicBezTo>
                  <a:lnTo>
                    <a:pt x="157" y="1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9" name="Freeform 37"/>
            <p:cNvSpPr>
              <a:spLocks/>
            </p:cNvSpPr>
            <p:nvPr userDrawn="1"/>
          </p:nvSpPr>
          <p:spPr bwMode="auto">
            <a:xfrm>
              <a:off x="4433888" y="-1282700"/>
              <a:ext cx="207962" cy="412750"/>
            </a:xfrm>
            <a:custGeom>
              <a:avLst/>
              <a:gdLst/>
              <a:ahLst/>
              <a:cxnLst>
                <a:cxn ang="0">
                  <a:pos x="160" y="319"/>
                </a:cxn>
                <a:cxn ang="0">
                  <a:pos x="0" y="319"/>
                </a:cxn>
                <a:cxn ang="0">
                  <a:pos x="0" y="282"/>
                </a:cxn>
                <a:cxn ang="0">
                  <a:pos x="29" y="282"/>
                </a:cxn>
                <a:cxn ang="0">
                  <a:pos x="47" y="266"/>
                </a:cxn>
                <a:cxn ang="0">
                  <a:pos x="47" y="53"/>
                </a:cxn>
                <a:cxn ang="0">
                  <a:pos x="29" y="36"/>
                </a:cxn>
                <a:cxn ang="0">
                  <a:pos x="0" y="36"/>
                </a:cxn>
                <a:cxn ang="0">
                  <a:pos x="0" y="0"/>
                </a:cxn>
                <a:cxn ang="0">
                  <a:pos x="114" y="0"/>
                </a:cxn>
                <a:cxn ang="0">
                  <a:pos x="114" y="266"/>
                </a:cxn>
                <a:cxn ang="0">
                  <a:pos x="133" y="282"/>
                </a:cxn>
                <a:cxn ang="0">
                  <a:pos x="160" y="282"/>
                </a:cxn>
                <a:cxn ang="0">
                  <a:pos x="160" y="319"/>
                </a:cxn>
              </a:cxnLst>
              <a:rect l="0" t="0" r="r" b="b"/>
              <a:pathLst>
                <a:path w="160" h="319">
                  <a:moveTo>
                    <a:pt x="160" y="319"/>
                  </a:moveTo>
                  <a:cubicBezTo>
                    <a:pt x="0" y="319"/>
                    <a:pt x="0" y="319"/>
                    <a:pt x="0" y="319"/>
                  </a:cubicBezTo>
                  <a:cubicBezTo>
                    <a:pt x="0" y="282"/>
                    <a:pt x="0" y="282"/>
                    <a:pt x="0" y="282"/>
                  </a:cubicBezTo>
                  <a:cubicBezTo>
                    <a:pt x="29" y="282"/>
                    <a:pt x="29" y="282"/>
                    <a:pt x="29" y="282"/>
                  </a:cubicBezTo>
                  <a:cubicBezTo>
                    <a:pt x="42" y="282"/>
                    <a:pt x="47" y="278"/>
                    <a:pt x="47" y="266"/>
                  </a:cubicBezTo>
                  <a:cubicBezTo>
                    <a:pt x="47" y="53"/>
                    <a:pt x="47" y="53"/>
                    <a:pt x="47" y="53"/>
                  </a:cubicBezTo>
                  <a:cubicBezTo>
                    <a:pt x="47" y="41"/>
                    <a:pt x="42" y="36"/>
                    <a:pt x="29" y="36"/>
                  </a:cubicBezTo>
                  <a:cubicBezTo>
                    <a:pt x="0" y="36"/>
                    <a:pt x="0" y="36"/>
                    <a:pt x="0" y="36"/>
                  </a:cubicBezTo>
                  <a:cubicBezTo>
                    <a:pt x="0" y="0"/>
                    <a:pt x="0" y="0"/>
                    <a:pt x="0" y="0"/>
                  </a:cubicBezTo>
                  <a:cubicBezTo>
                    <a:pt x="114" y="0"/>
                    <a:pt x="114" y="0"/>
                    <a:pt x="114" y="0"/>
                  </a:cubicBezTo>
                  <a:cubicBezTo>
                    <a:pt x="114" y="266"/>
                    <a:pt x="114" y="266"/>
                    <a:pt x="114" y="266"/>
                  </a:cubicBezTo>
                  <a:cubicBezTo>
                    <a:pt x="114" y="278"/>
                    <a:pt x="119" y="282"/>
                    <a:pt x="133" y="282"/>
                  </a:cubicBezTo>
                  <a:cubicBezTo>
                    <a:pt x="160" y="282"/>
                    <a:pt x="160" y="282"/>
                    <a:pt x="160" y="282"/>
                  </a:cubicBezTo>
                  <a:lnTo>
                    <a:pt x="160" y="3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0" name="Freeform 38"/>
            <p:cNvSpPr>
              <a:spLocks noEditPoints="1"/>
            </p:cNvSpPr>
            <p:nvPr userDrawn="1"/>
          </p:nvSpPr>
          <p:spPr bwMode="auto">
            <a:xfrm>
              <a:off x="4703763" y="-1290638"/>
              <a:ext cx="206375" cy="420687"/>
            </a:xfrm>
            <a:custGeom>
              <a:avLst/>
              <a:gdLst/>
              <a:ahLst/>
              <a:cxnLst>
                <a:cxn ang="0">
                  <a:pos x="159" y="325"/>
                </a:cxn>
                <a:cxn ang="0">
                  <a:pos x="0" y="325"/>
                </a:cxn>
                <a:cxn ang="0">
                  <a:pos x="0" y="288"/>
                </a:cxn>
                <a:cxn ang="0">
                  <a:pos x="27" y="288"/>
                </a:cxn>
                <a:cxn ang="0">
                  <a:pos x="46" y="272"/>
                </a:cxn>
                <a:cxn ang="0">
                  <a:pos x="46" y="151"/>
                </a:cxn>
                <a:cxn ang="0">
                  <a:pos x="27" y="134"/>
                </a:cxn>
                <a:cxn ang="0">
                  <a:pos x="0" y="134"/>
                </a:cxn>
                <a:cxn ang="0">
                  <a:pos x="0" y="98"/>
                </a:cxn>
                <a:cxn ang="0">
                  <a:pos x="113" y="98"/>
                </a:cxn>
                <a:cxn ang="0">
                  <a:pos x="113" y="272"/>
                </a:cxn>
                <a:cxn ang="0">
                  <a:pos x="131" y="288"/>
                </a:cxn>
                <a:cxn ang="0">
                  <a:pos x="159" y="288"/>
                </a:cxn>
                <a:cxn ang="0">
                  <a:pos x="159" y="325"/>
                </a:cxn>
                <a:cxn ang="0">
                  <a:pos x="72" y="73"/>
                </a:cxn>
                <a:cxn ang="0">
                  <a:pos x="32" y="37"/>
                </a:cxn>
                <a:cxn ang="0">
                  <a:pos x="72" y="0"/>
                </a:cxn>
                <a:cxn ang="0">
                  <a:pos x="113" y="37"/>
                </a:cxn>
                <a:cxn ang="0">
                  <a:pos x="72" y="73"/>
                </a:cxn>
              </a:cxnLst>
              <a:rect l="0" t="0" r="r" b="b"/>
              <a:pathLst>
                <a:path w="159" h="325">
                  <a:moveTo>
                    <a:pt x="159" y="325"/>
                  </a:moveTo>
                  <a:cubicBezTo>
                    <a:pt x="0" y="325"/>
                    <a:pt x="0" y="325"/>
                    <a:pt x="0" y="325"/>
                  </a:cubicBezTo>
                  <a:cubicBezTo>
                    <a:pt x="0" y="288"/>
                    <a:pt x="0" y="288"/>
                    <a:pt x="0" y="288"/>
                  </a:cubicBezTo>
                  <a:cubicBezTo>
                    <a:pt x="27" y="288"/>
                    <a:pt x="27" y="288"/>
                    <a:pt x="27" y="288"/>
                  </a:cubicBezTo>
                  <a:cubicBezTo>
                    <a:pt x="41" y="288"/>
                    <a:pt x="46" y="284"/>
                    <a:pt x="46" y="272"/>
                  </a:cubicBezTo>
                  <a:cubicBezTo>
                    <a:pt x="46" y="151"/>
                    <a:pt x="46" y="151"/>
                    <a:pt x="46" y="151"/>
                  </a:cubicBezTo>
                  <a:cubicBezTo>
                    <a:pt x="46" y="139"/>
                    <a:pt x="41" y="134"/>
                    <a:pt x="27" y="134"/>
                  </a:cubicBezTo>
                  <a:cubicBezTo>
                    <a:pt x="0" y="134"/>
                    <a:pt x="0" y="134"/>
                    <a:pt x="0" y="134"/>
                  </a:cubicBezTo>
                  <a:cubicBezTo>
                    <a:pt x="0" y="98"/>
                    <a:pt x="0" y="98"/>
                    <a:pt x="0" y="98"/>
                  </a:cubicBezTo>
                  <a:cubicBezTo>
                    <a:pt x="113" y="98"/>
                    <a:pt x="113" y="98"/>
                    <a:pt x="113" y="98"/>
                  </a:cubicBezTo>
                  <a:cubicBezTo>
                    <a:pt x="113" y="272"/>
                    <a:pt x="113" y="272"/>
                    <a:pt x="113" y="272"/>
                  </a:cubicBezTo>
                  <a:cubicBezTo>
                    <a:pt x="113" y="284"/>
                    <a:pt x="117" y="288"/>
                    <a:pt x="131" y="288"/>
                  </a:cubicBezTo>
                  <a:cubicBezTo>
                    <a:pt x="159" y="288"/>
                    <a:pt x="159" y="288"/>
                    <a:pt x="159" y="288"/>
                  </a:cubicBezTo>
                  <a:lnTo>
                    <a:pt x="159" y="325"/>
                  </a:lnTo>
                  <a:close/>
                  <a:moveTo>
                    <a:pt x="72" y="73"/>
                  </a:moveTo>
                  <a:cubicBezTo>
                    <a:pt x="50" y="73"/>
                    <a:pt x="32" y="57"/>
                    <a:pt x="32" y="37"/>
                  </a:cubicBezTo>
                  <a:cubicBezTo>
                    <a:pt x="32" y="17"/>
                    <a:pt x="50" y="0"/>
                    <a:pt x="72" y="0"/>
                  </a:cubicBezTo>
                  <a:cubicBezTo>
                    <a:pt x="94" y="0"/>
                    <a:pt x="113" y="17"/>
                    <a:pt x="113" y="37"/>
                  </a:cubicBezTo>
                  <a:cubicBezTo>
                    <a:pt x="113" y="57"/>
                    <a:pt x="94" y="73"/>
                    <a:pt x="72" y="7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1" name="Freeform 39"/>
            <p:cNvSpPr>
              <a:spLocks/>
            </p:cNvSpPr>
            <p:nvPr userDrawn="1"/>
          </p:nvSpPr>
          <p:spPr bwMode="auto">
            <a:xfrm>
              <a:off x="4972050" y="-1163638"/>
              <a:ext cx="307975" cy="293687"/>
            </a:xfrm>
            <a:custGeom>
              <a:avLst/>
              <a:gdLst/>
              <a:ahLst/>
              <a:cxnLst>
                <a:cxn ang="0">
                  <a:pos x="238" y="227"/>
                </a:cxn>
                <a:cxn ang="0">
                  <a:pos x="0" y="227"/>
                </a:cxn>
                <a:cxn ang="0">
                  <a:pos x="0" y="187"/>
                </a:cxn>
                <a:cxn ang="0">
                  <a:pos x="1" y="187"/>
                </a:cxn>
                <a:cxn ang="0">
                  <a:pos x="153" y="36"/>
                </a:cxn>
                <a:cxn ang="0">
                  <a:pos x="94" y="36"/>
                </a:cxn>
                <a:cxn ang="0">
                  <a:pos x="55" y="72"/>
                </a:cxn>
                <a:cxn ang="0">
                  <a:pos x="55" y="103"/>
                </a:cxn>
                <a:cxn ang="0">
                  <a:pos x="11" y="103"/>
                </a:cxn>
                <a:cxn ang="0">
                  <a:pos x="11" y="0"/>
                </a:cxn>
                <a:cxn ang="0">
                  <a:pos x="238" y="0"/>
                </a:cxn>
                <a:cxn ang="0">
                  <a:pos x="238" y="40"/>
                </a:cxn>
                <a:cxn ang="0">
                  <a:pos x="237" y="40"/>
                </a:cxn>
                <a:cxn ang="0">
                  <a:pos x="85" y="190"/>
                </a:cxn>
                <a:cxn ang="0">
                  <a:pos x="141" y="190"/>
                </a:cxn>
                <a:cxn ang="0">
                  <a:pos x="194" y="139"/>
                </a:cxn>
                <a:cxn ang="0">
                  <a:pos x="194" y="117"/>
                </a:cxn>
                <a:cxn ang="0">
                  <a:pos x="238" y="117"/>
                </a:cxn>
                <a:cxn ang="0">
                  <a:pos x="238" y="227"/>
                </a:cxn>
              </a:cxnLst>
              <a:rect l="0" t="0" r="r" b="b"/>
              <a:pathLst>
                <a:path w="238" h="227">
                  <a:moveTo>
                    <a:pt x="238" y="227"/>
                  </a:moveTo>
                  <a:cubicBezTo>
                    <a:pt x="0" y="227"/>
                    <a:pt x="0" y="227"/>
                    <a:pt x="0" y="227"/>
                  </a:cubicBezTo>
                  <a:cubicBezTo>
                    <a:pt x="0" y="187"/>
                    <a:pt x="0" y="187"/>
                    <a:pt x="0" y="187"/>
                  </a:cubicBezTo>
                  <a:cubicBezTo>
                    <a:pt x="1" y="187"/>
                    <a:pt x="1" y="187"/>
                    <a:pt x="1" y="187"/>
                  </a:cubicBezTo>
                  <a:cubicBezTo>
                    <a:pt x="153" y="36"/>
                    <a:pt x="153" y="36"/>
                    <a:pt x="153" y="36"/>
                  </a:cubicBezTo>
                  <a:cubicBezTo>
                    <a:pt x="94" y="36"/>
                    <a:pt x="94" y="36"/>
                    <a:pt x="94" y="36"/>
                  </a:cubicBezTo>
                  <a:cubicBezTo>
                    <a:pt x="85" y="36"/>
                    <a:pt x="55" y="39"/>
                    <a:pt x="55" y="72"/>
                  </a:cubicBezTo>
                  <a:cubicBezTo>
                    <a:pt x="55" y="103"/>
                    <a:pt x="55" y="103"/>
                    <a:pt x="55" y="103"/>
                  </a:cubicBezTo>
                  <a:cubicBezTo>
                    <a:pt x="11" y="103"/>
                    <a:pt x="11" y="103"/>
                    <a:pt x="11" y="103"/>
                  </a:cubicBezTo>
                  <a:cubicBezTo>
                    <a:pt x="11" y="0"/>
                    <a:pt x="11" y="0"/>
                    <a:pt x="11" y="0"/>
                  </a:cubicBezTo>
                  <a:cubicBezTo>
                    <a:pt x="238" y="0"/>
                    <a:pt x="238" y="0"/>
                    <a:pt x="238" y="0"/>
                  </a:cubicBezTo>
                  <a:cubicBezTo>
                    <a:pt x="238" y="40"/>
                    <a:pt x="238" y="40"/>
                    <a:pt x="238" y="40"/>
                  </a:cubicBezTo>
                  <a:cubicBezTo>
                    <a:pt x="237" y="40"/>
                    <a:pt x="237" y="40"/>
                    <a:pt x="237" y="40"/>
                  </a:cubicBezTo>
                  <a:cubicBezTo>
                    <a:pt x="85" y="190"/>
                    <a:pt x="85" y="190"/>
                    <a:pt x="85" y="190"/>
                  </a:cubicBezTo>
                  <a:cubicBezTo>
                    <a:pt x="141" y="190"/>
                    <a:pt x="141" y="190"/>
                    <a:pt x="141" y="190"/>
                  </a:cubicBezTo>
                  <a:cubicBezTo>
                    <a:pt x="177" y="190"/>
                    <a:pt x="194" y="174"/>
                    <a:pt x="194" y="139"/>
                  </a:cubicBezTo>
                  <a:cubicBezTo>
                    <a:pt x="194" y="117"/>
                    <a:pt x="194" y="117"/>
                    <a:pt x="194" y="117"/>
                  </a:cubicBezTo>
                  <a:cubicBezTo>
                    <a:pt x="238" y="117"/>
                    <a:pt x="238" y="117"/>
                    <a:pt x="238" y="117"/>
                  </a:cubicBezTo>
                  <a:lnTo>
                    <a:pt x="238" y="22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2" name="Freeform 40"/>
            <p:cNvSpPr>
              <a:spLocks noEditPoints="1"/>
            </p:cNvSpPr>
            <p:nvPr userDrawn="1"/>
          </p:nvSpPr>
          <p:spPr bwMode="auto">
            <a:xfrm>
              <a:off x="5351463" y="-1173163"/>
              <a:ext cx="319087" cy="312737"/>
            </a:xfrm>
            <a:custGeom>
              <a:avLst/>
              <a:gdLst/>
              <a:ahLst/>
              <a:cxnLst>
                <a:cxn ang="0">
                  <a:pos x="127" y="241"/>
                </a:cxn>
                <a:cxn ang="0">
                  <a:pos x="0" y="120"/>
                </a:cxn>
                <a:cxn ang="0">
                  <a:pos x="124" y="0"/>
                </a:cxn>
                <a:cxn ang="0">
                  <a:pos x="214" y="37"/>
                </a:cxn>
                <a:cxn ang="0">
                  <a:pos x="243" y="126"/>
                </a:cxn>
                <a:cxn ang="0">
                  <a:pos x="243" y="129"/>
                </a:cxn>
                <a:cxn ang="0">
                  <a:pos x="75" y="129"/>
                </a:cxn>
                <a:cxn ang="0">
                  <a:pos x="92" y="185"/>
                </a:cxn>
                <a:cxn ang="0">
                  <a:pos x="132" y="200"/>
                </a:cxn>
                <a:cxn ang="0">
                  <a:pos x="193" y="152"/>
                </a:cxn>
                <a:cxn ang="0">
                  <a:pos x="194" y="150"/>
                </a:cxn>
                <a:cxn ang="0">
                  <a:pos x="242" y="150"/>
                </a:cxn>
                <a:cxn ang="0">
                  <a:pos x="242" y="153"/>
                </a:cxn>
                <a:cxn ang="0">
                  <a:pos x="127" y="241"/>
                </a:cxn>
                <a:cxn ang="0">
                  <a:pos x="75" y="92"/>
                </a:cxn>
                <a:cxn ang="0">
                  <a:pos x="168" y="92"/>
                </a:cxn>
                <a:cxn ang="0">
                  <a:pos x="154" y="50"/>
                </a:cxn>
                <a:cxn ang="0">
                  <a:pos x="123" y="38"/>
                </a:cxn>
                <a:cxn ang="0">
                  <a:pos x="75" y="92"/>
                </a:cxn>
              </a:cxnLst>
              <a:rect l="0" t="0" r="r" b="b"/>
              <a:pathLst>
                <a:path w="246" h="241">
                  <a:moveTo>
                    <a:pt x="127" y="241"/>
                  </a:moveTo>
                  <a:cubicBezTo>
                    <a:pt x="43" y="241"/>
                    <a:pt x="0" y="199"/>
                    <a:pt x="0" y="120"/>
                  </a:cubicBezTo>
                  <a:cubicBezTo>
                    <a:pt x="0" y="50"/>
                    <a:pt x="51" y="0"/>
                    <a:pt x="124" y="0"/>
                  </a:cubicBezTo>
                  <a:cubicBezTo>
                    <a:pt x="171" y="0"/>
                    <a:pt x="199" y="20"/>
                    <a:pt x="214" y="37"/>
                  </a:cubicBezTo>
                  <a:cubicBezTo>
                    <a:pt x="236" y="61"/>
                    <a:pt x="246" y="94"/>
                    <a:pt x="243" y="126"/>
                  </a:cubicBezTo>
                  <a:cubicBezTo>
                    <a:pt x="243" y="129"/>
                    <a:pt x="243" y="129"/>
                    <a:pt x="243" y="129"/>
                  </a:cubicBezTo>
                  <a:cubicBezTo>
                    <a:pt x="75" y="129"/>
                    <a:pt x="75" y="129"/>
                    <a:pt x="75" y="129"/>
                  </a:cubicBezTo>
                  <a:cubicBezTo>
                    <a:pt x="74" y="153"/>
                    <a:pt x="80" y="173"/>
                    <a:pt x="92" y="185"/>
                  </a:cubicBezTo>
                  <a:cubicBezTo>
                    <a:pt x="102" y="195"/>
                    <a:pt x="115" y="200"/>
                    <a:pt x="132" y="200"/>
                  </a:cubicBezTo>
                  <a:cubicBezTo>
                    <a:pt x="167" y="200"/>
                    <a:pt x="187" y="185"/>
                    <a:pt x="193" y="152"/>
                  </a:cubicBezTo>
                  <a:cubicBezTo>
                    <a:pt x="194" y="150"/>
                    <a:pt x="194" y="150"/>
                    <a:pt x="194" y="150"/>
                  </a:cubicBezTo>
                  <a:cubicBezTo>
                    <a:pt x="242" y="150"/>
                    <a:pt x="242" y="150"/>
                    <a:pt x="242" y="150"/>
                  </a:cubicBezTo>
                  <a:cubicBezTo>
                    <a:pt x="242" y="153"/>
                    <a:pt x="242" y="153"/>
                    <a:pt x="242" y="153"/>
                  </a:cubicBezTo>
                  <a:cubicBezTo>
                    <a:pt x="235" y="210"/>
                    <a:pt x="195" y="241"/>
                    <a:pt x="127" y="241"/>
                  </a:cubicBezTo>
                  <a:close/>
                  <a:moveTo>
                    <a:pt x="75" y="92"/>
                  </a:moveTo>
                  <a:cubicBezTo>
                    <a:pt x="168" y="92"/>
                    <a:pt x="168" y="92"/>
                    <a:pt x="168" y="92"/>
                  </a:cubicBezTo>
                  <a:cubicBezTo>
                    <a:pt x="168" y="79"/>
                    <a:pt x="165" y="61"/>
                    <a:pt x="154" y="50"/>
                  </a:cubicBezTo>
                  <a:cubicBezTo>
                    <a:pt x="146" y="42"/>
                    <a:pt x="136" y="38"/>
                    <a:pt x="123" y="38"/>
                  </a:cubicBezTo>
                  <a:cubicBezTo>
                    <a:pt x="84" y="38"/>
                    <a:pt x="77" y="74"/>
                    <a:pt x="75"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3" name="Freeform 41"/>
            <p:cNvSpPr>
              <a:spLocks/>
            </p:cNvSpPr>
            <p:nvPr userDrawn="1"/>
          </p:nvSpPr>
          <p:spPr bwMode="auto">
            <a:xfrm>
              <a:off x="5895975" y="-1163638"/>
              <a:ext cx="398462" cy="423862"/>
            </a:xfrm>
            <a:custGeom>
              <a:avLst/>
              <a:gdLst/>
              <a:ahLst/>
              <a:cxnLst>
                <a:cxn ang="0">
                  <a:pos x="72" y="327"/>
                </a:cxn>
                <a:cxn ang="0">
                  <a:pos x="0" y="267"/>
                </a:cxn>
                <a:cxn ang="0">
                  <a:pos x="43" y="223"/>
                </a:cxn>
                <a:cxn ang="0">
                  <a:pos x="82" y="255"/>
                </a:cxn>
                <a:cxn ang="0">
                  <a:pos x="53" y="285"/>
                </a:cxn>
                <a:cxn ang="0">
                  <a:pos x="46" y="284"/>
                </a:cxn>
                <a:cxn ang="0">
                  <a:pos x="45" y="284"/>
                </a:cxn>
                <a:cxn ang="0">
                  <a:pos x="65" y="291"/>
                </a:cxn>
                <a:cxn ang="0">
                  <a:pos x="120" y="257"/>
                </a:cxn>
                <a:cxn ang="0">
                  <a:pos x="137" y="224"/>
                </a:cxn>
                <a:cxn ang="0">
                  <a:pos x="48" y="54"/>
                </a:cxn>
                <a:cxn ang="0">
                  <a:pos x="3" y="36"/>
                </a:cxn>
                <a:cxn ang="0">
                  <a:pos x="0" y="36"/>
                </a:cxn>
                <a:cxn ang="0">
                  <a:pos x="0" y="0"/>
                </a:cxn>
                <a:cxn ang="0">
                  <a:pos x="157" y="0"/>
                </a:cxn>
                <a:cxn ang="0">
                  <a:pos x="157" y="36"/>
                </a:cxn>
                <a:cxn ang="0">
                  <a:pos x="132" y="36"/>
                </a:cxn>
                <a:cxn ang="0">
                  <a:pos x="119" y="44"/>
                </a:cxn>
                <a:cxn ang="0">
                  <a:pos x="123" y="55"/>
                </a:cxn>
                <a:cxn ang="0">
                  <a:pos x="124" y="57"/>
                </a:cxn>
                <a:cxn ang="0">
                  <a:pos x="169" y="153"/>
                </a:cxn>
                <a:cxn ang="0">
                  <a:pos x="211" y="61"/>
                </a:cxn>
                <a:cxn ang="0">
                  <a:pos x="216" y="45"/>
                </a:cxn>
                <a:cxn ang="0">
                  <a:pos x="201" y="36"/>
                </a:cxn>
                <a:cxn ang="0">
                  <a:pos x="176" y="36"/>
                </a:cxn>
                <a:cxn ang="0">
                  <a:pos x="176" y="0"/>
                </a:cxn>
                <a:cxn ang="0">
                  <a:pos x="308" y="0"/>
                </a:cxn>
                <a:cxn ang="0">
                  <a:pos x="308" y="36"/>
                </a:cxn>
                <a:cxn ang="0">
                  <a:pos x="305" y="36"/>
                </a:cxn>
                <a:cxn ang="0">
                  <a:pos x="265" y="56"/>
                </a:cxn>
                <a:cxn ang="0">
                  <a:pos x="180" y="238"/>
                </a:cxn>
                <a:cxn ang="0">
                  <a:pos x="72" y="327"/>
                </a:cxn>
              </a:cxnLst>
              <a:rect l="0" t="0" r="r" b="b"/>
              <a:pathLst>
                <a:path w="308" h="327">
                  <a:moveTo>
                    <a:pt x="72" y="327"/>
                  </a:moveTo>
                  <a:cubicBezTo>
                    <a:pt x="37" y="327"/>
                    <a:pt x="0" y="308"/>
                    <a:pt x="0" y="267"/>
                  </a:cubicBezTo>
                  <a:cubicBezTo>
                    <a:pt x="0" y="241"/>
                    <a:pt x="17" y="223"/>
                    <a:pt x="43" y="223"/>
                  </a:cubicBezTo>
                  <a:cubicBezTo>
                    <a:pt x="64" y="223"/>
                    <a:pt x="82" y="237"/>
                    <a:pt x="82" y="255"/>
                  </a:cubicBezTo>
                  <a:cubicBezTo>
                    <a:pt x="82" y="271"/>
                    <a:pt x="69" y="285"/>
                    <a:pt x="53" y="285"/>
                  </a:cubicBezTo>
                  <a:cubicBezTo>
                    <a:pt x="51" y="285"/>
                    <a:pt x="49" y="285"/>
                    <a:pt x="46" y="284"/>
                  </a:cubicBezTo>
                  <a:cubicBezTo>
                    <a:pt x="46" y="284"/>
                    <a:pt x="46" y="284"/>
                    <a:pt x="45" y="284"/>
                  </a:cubicBezTo>
                  <a:cubicBezTo>
                    <a:pt x="50" y="289"/>
                    <a:pt x="56" y="291"/>
                    <a:pt x="65" y="291"/>
                  </a:cubicBezTo>
                  <a:cubicBezTo>
                    <a:pt x="99" y="291"/>
                    <a:pt x="112" y="273"/>
                    <a:pt x="120" y="257"/>
                  </a:cubicBezTo>
                  <a:cubicBezTo>
                    <a:pt x="137" y="224"/>
                    <a:pt x="137" y="224"/>
                    <a:pt x="137" y="224"/>
                  </a:cubicBezTo>
                  <a:cubicBezTo>
                    <a:pt x="48" y="54"/>
                    <a:pt x="48" y="54"/>
                    <a:pt x="48" y="54"/>
                  </a:cubicBezTo>
                  <a:cubicBezTo>
                    <a:pt x="42" y="42"/>
                    <a:pt x="28" y="36"/>
                    <a:pt x="3" y="36"/>
                  </a:cubicBezTo>
                  <a:cubicBezTo>
                    <a:pt x="0" y="36"/>
                    <a:pt x="0" y="36"/>
                    <a:pt x="0" y="36"/>
                  </a:cubicBezTo>
                  <a:cubicBezTo>
                    <a:pt x="0" y="0"/>
                    <a:pt x="0" y="0"/>
                    <a:pt x="0" y="0"/>
                  </a:cubicBezTo>
                  <a:cubicBezTo>
                    <a:pt x="157" y="0"/>
                    <a:pt x="157" y="0"/>
                    <a:pt x="157" y="0"/>
                  </a:cubicBezTo>
                  <a:cubicBezTo>
                    <a:pt x="157" y="36"/>
                    <a:pt x="157" y="36"/>
                    <a:pt x="157" y="36"/>
                  </a:cubicBezTo>
                  <a:cubicBezTo>
                    <a:pt x="132" y="36"/>
                    <a:pt x="132" y="36"/>
                    <a:pt x="132" y="36"/>
                  </a:cubicBezTo>
                  <a:cubicBezTo>
                    <a:pt x="127" y="36"/>
                    <a:pt x="119" y="37"/>
                    <a:pt x="119" y="44"/>
                  </a:cubicBezTo>
                  <a:cubicBezTo>
                    <a:pt x="119" y="46"/>
                    <a:pt x="122" y="51"/>
                    <a:pt x="123" y="55"/>
                  </a:cubicBezTo>
                  <a:cubicBezTo>
                    <a:pt x="124" y="57"/>
                    <a:pt x="124" y="57"/>
                    <a:pt x="124" y="57"/>
                  </a:cubicBezTo>
                  <a:cubicBezTo>
                    <a:pt x="169" y="153"/>
                    <a:pt x="169" y="153"/>
                    <a:pt x="169" y="153"/>
                  </a:cubicBezTo>
                  <a:cubicBezTo>
                    <a:pt x="211" y="61"/>
                    <a:pt x="211" y="61"/>
                    <a:pt x="211" y="61"/>
                  </a:cubicBezTo>
                  <a:cubicBezTo>
                    <a:pt x="214" y="56"/>
                    <a:pt x="216" y="51"/>
                    <a:pt x="216" y="45"/>
                  </a:cubicBezTo>
                  <a:cubicBezTo>
                    <a:pt x="216" y="41"/>
                    <a:pt x="209" y="36"/>
                    <a:pt x="201" y="36"/>
                  </a:cubicBezTo>
                  <a:cubicBezTo>
                    <a:pt x="176" y="36"/>
                    <a:pt x="176" y="36"/>
                    <a:pt x="176" y="36"/>
                  </a:cubicBezTo>
                  <a:cubicBezTo>
                    <a:pt x="176" y="0"/>
                    <a:pt x="176" y="0"/>
                    <a:pt x="176" y="0"/>
                  </a:cubicBezTo>
                  <a:cubicBezTo>
                    <a:pt x="308" y="0"/>
                    <a:pt x="308" y="0"/>
                    <a:pt x="308" y="0"/>
                  </a:cubicBezTo>
                  <a:cubicBezTo>
                    <a:pt x="308" y="36"/>
                    <a:pt x="308" y="36"/>
                    <a:pt x="308" y="36"/>
                  </a:cubicBezTo>
                  <a:cubicBezTo>
                    <a:pt x="305" y="36"/>
                    <a:pt x="305" y="36"/>
                    <a:pt x="305" y="36"/>
                  </a:cubicBezTo>
                  <a:cubicBezTo>
                    <a:pt x="287" y="36"/>
                    <a:pt x="272" y="40"/>
                    <a:pt x="265" y="56"/>
                  </a:cubicBezTo>
                  <a:cubicBezTo>
                    <a:pt x="180" y="238"/>
                    <a:pt x="180" y="238"/>
                    <a:pt x="180" y="238"/>
                  </a:cubicBezTo>
                  <a:cubicBezTo>
                    <a:pt x="149" y="303"/>
                    <a:pt x="120" y="327"/>
                    <a:pt x="72" y="3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4" name="Freeform 42"/>
            <p:cNvSpPr>
              <a:spLocks noEditPoints="1"/>
            </p:cNvSpPr>
            <p:nvPr userDrawn="1"/>
          </p:nvSpPr>
          <p:spPr bwMode="auto">
            <a:xfrm>
              <a:off x="6327775" y="-1173163"/>
              <a:ext cx="357187" cy="312737"/>
            </a:xfrm>
            <a:custGeom>
              <a:avLst/>
              <a:gdLst/>
              <a:ahLst/>
              <a:cxnLst>
                <a:cxn ang="0">
                  <a:pos x="137" y="241"/>
                </a:cxn>
                <a:cxn ang="0">
                  <a:pos x="0" y="120"/>
                </a:cxn>
                <a:cxn ang="0">
                  <a:pos x="137" y="0"/>
                </a:cxn>
                <a:cxn ang="0">
                  <a:pos x="275" y="120"/>
                </a:cxn>
                <a:cxn ang="0">
                  <a:pos x="137" y="241"/>
                </a:cxn>
                <a:cxn ang="0">
                  <a:pos x="137" y="36"/>
                </a:cxn>
                <a:cxn ang="0">
                  <a:pos x="75" y="120"/>
                </a:cxn>
                <a:cxn ang="0">
                  <a:pos x="137" y="204"/>
                </a:cxn>
                <a:cxn ang="0">
                  <a:pos x="200" y="120"/>
                </a:cxn>
                <a:cxn ang="0">
                  <a:pos x="137" y="36"/>
                </a:cxn>
              </a:cxnLst>
              <a:rect l="0" t="0" r="r" b="b"/>
              <a:pathLst>
                <a:path w="275" h="241">
                  <a:moveTo>
                    <a:pt x="137" y="241"/>
                  </a:moveTo>
                  <a:cubicBezTo>
                    <a:pt x="54" y="241"/>
                    <a:pt x="0" y="193"/>
                    <a:pt x="0" y="120"/>
                  </a:cubicBezTo>
                  <a:cubicBezTo>
                    <a:pt x="0" y="47"/>
                    <a:pt x="54" y="0"/>
                    <a:pt x="137" y="0"/>
                  </a:cubicBezTo>
                  <a:cubicBezTo>
                    <a:pt x="221" y="0"/>
                    <a:pt x="275" y="47"/>
                    <a:pt x="275" y="120"/>
                  </a:cubicBezTo>
                  <a:cubicBezTo>
                    <a:pt x="275" y="193"/>
                    <a:pt x="221" y="241"/>
                    <a:pt x="137" y="241"/>
                  </a:cubicBezTo>
                  <a:close/>
                  <a:moveTo>
                    <a:pt x="137" y="36"/>
                  </a:moveTo>
                  <a:cubicBezTo>
                    <a:pt x="96" y="36"/>
                    <a:pt x="75" y="65"/>
                    <a:pt x="75" y="120"/>
                  </a:cubicBezTo>
                  <a:cubicBezTo>
                    <a:pt x="75" y="176"/>
                    <a:pt x="96" y="204"/>
                    <a:pt x="137" y="204"/>
                  </a:cubicBezTo>
                  <a:cubicBezTo>
                    <a:pt x="179" y="204"/>
                    <a:pt x="200" y="176"/>
                    <a:pt x="200" y="120"/>
                  </a:cubicBezTo>
                  <a:cubicBezTo>
                    <a:pt x="200" y="65"/>
                    <a:pt x="179" y="36"/>
                    <a:pt x="137"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5" name="Freeform 43"/>
            <p:cNvSpPr>
              <a:spLocks/>
            </p:cNvSpPr>
            <p:nvPr userDrawn="1"/>
          </p:nvSpPr>
          <p:spPr bwMode="auto">
            <a:xfrm>
              <a:off x="6723063" y="-1163638"/>
              <a:ext cx="431800" cy="303212"/>
            </a:xfrm>
            <a:custGeom>
              <a:avLst/>
              <a:gdLst/>
              <a:ahLst/>
              <a:cxnLst>
                <a:cxn ang="0">
                  <a:pos x="127" y="234"/>
                </a:cxn>
                <a:cxn ang="0">
                  <a:pos x="47" y="165"/>
                </a:cxn>
                <a:cxn ang="0">
                  <a:pos x="47" y="53"/>
                </a:cxn>
                <a:cxn ang="0">
                  <a:pos x="29" y="36"/>
                </a:cxn>
                <a:cxn ang="0">
                  <a:pos x="0" y="36"/>
                </a:cxn>
                <a:cxn ang="0">
                  <a:pos x="0" y="0"/>
                </a:cxn>
                <a:cxn ang="0">
                  <a:pos x="115" y="0"/>
                </a:cxn>
                <a:cxn ang="0">
                  <a:pos x="115" y="160"/>
                </a:cxn>
                <a:cxn ang="0">
                  <a:pos x="152" y="192"/>
                </a:cxn>
                <a:cxn ang="0">
                  <a:pos x="215" y="133"/>
                </a:cxn>
                <a:cxn ang="0">
                  <a:pos x="215" y="53"/>
                </a:cxn>
                <a:cxn ang="0">
                  <a:pos x="191" y="36"/>
                </a:cxn>
                <a:cxn ang="0">
                  <a:pos x="160" y="36"/>
                </a:cxn>
                <a:cxn ang="0">
                  <a:pos x="160" y="0"/>
                </a:cxn>
                <a:cxn ang="0">
                  <a:pos x="282" y="0"/>
                </a:cxn>
                <a:cxn ang="0">
                  <a:pos x="282" y="174"/>
                </a:cxn>
                <a:cxn ang="0">
                  <a:pos x="309" y="190"/>
                </a:cxn>
                <a:cxn ang="0">
                  <a:pos x="333" y="190"/>
                </a:cxn>
                <a:cxn ang="0">
                  <a:pos x="333" y="227"/>
                </a:cxn>
                <a:cxn ang="0">
                  <a:pos x="215" y="227"/>
                </a:cxn>
                <a:cxn ang="0">
                  <a:pos x="215" y="193"/>
                </a:cxn>
                <a:cxn ang="0">
                  <a:pos x="127" y="234"/>
                </a:cxn>
              </a:cxnLst>
              <a:rect l="0" t="0" r="r" b="b"/>
              <a:pathLst>
                <a:path w="333" h="234">
                  <a:moveTo>
                    <a:pt x="127" y="234"/>
                  </a:moveTo>
                  <a:cubicBezTo>
                    <a:pt x="76" y="234"/>
                    <a:pt x="47" y="209"/>
                    <a:pt x="47" y="165"/>
                  </a:cubicBezTo>
                  <a:cubicBezTo>
                    <a:pt x="47" y="53"/>
                    <a:pt x="47" y="53"/>
                    <a:pt x="47" y="53"/>
                  </a:cubicBezTo>
                  <a:cubicBezTo>
                    <a:pt x="47" y="41"/>
                    <a:pt x="43" y="36"/>
                    <a:pt x="29" y="36"/>
                  </a:cubicBezTo>
                  <a:cubicBezTo>
                    <a:pt x="0" y="36"/>
                    <a:pt x="0" y="36"/>
                    <a:pt x="0" y="36"/>
                  </a:cubicBezTo>
                  <a:cubicBezTo>
                    <a:pt x="0" y="0"/>
                    <a:pt x="0" y="0"/>
                    <a:pt x="0" y="0"/>
                  </a:cubicBezTo>
                  <a:cubicBezTo>
                    <a:pt x="115" y="0"/>
                    <a:pt x="115" y="0"/>
                    <a:pt x="115" y="0"/>
                  </a:cubicBezTo>
                  <a:cubicBezTo>
                    <a:pt x="115" y="160"/>
                    <a:pt x="115" y="160"/>
                    <a:pt x="115" y="160"/>
                  </a:cubicBezTo>
                  <a:cubicBezTo>
                    <a:pt x="115" y="179"/>
                    <a:pt x="129" y="192"/>
                    <a:pt x="152" y="192"/>
                  </a:cubicBezTo>
                  <a:cubicBezTo>
                    <a:pt x="196" y="192"/>
                    <a:pt x="215" y="154"/>
                    <a:pt x="215" y="133"/>
                  </a:cubicBezTo>
                  <a:cubicBezTo>
                    <a:pt x="215" y="53"/>
                    <a:pt x="215" y="53"/>
                    <a:pt x="215" y="53"/>
                  </a:cubicBezTo>
                  <a:cubicBezTo>
                    <a:pt x="215" y="45"/>
                    <a:pt x="212" y="36"/>
                    <a:pt x="191" y="36"/>
                  </a:cubicBezTo>
                  <a:cubicBezTo>
                    <a:pt x="160" y="36"/>
                    <a:pt x="160" y="36"/>
                    <a:pt x="160" y="36"/>
                  </a:cubicBezTo>
                  <a:cubicBezTo>
                    <a:pt x="160" y="0"/>
                    <a:pt x="160" y="0"/>
                    <a:pt x="160" y="0"/>
                  </a:cubicBezTo>
                  <a:cubicBezTo>
                    <a:pt x="282" y="0"/>
                    <a:pt x="282" y="0"/>
                    <a:pt x="282" y="0"/>
                  </a:cubicBezTo>
                  <a:cubicBezTo>
                    <a:pt x="282" y="174"/>
                    <a:pt x="282" y="174"/>
                    <a:pt x="282" y="174"/>
                  </a:cubicBezTo>
                  <a:cubicBezTo>
                    <a:pt x="282" y="185"/>
                    <a:pt x="285" y="190"/>
                    <a:pt x="309" y="190"/>
                  </a:cubicBezTo>
                  <a:cubicBezTo>
                    <a:pt x="333" y="190"/>
                    <a:pt x="333" y="190"/>
                    <a:pt x="333" y="190"/>
                  </a:cubicBezTo>
                  <a:cubicBezTo>
                    <a:pt x="333" y="227"/>
                    <a:pt x="333" y="227"/>
                    <a:pt x="333" y="227"/>
                  </a:cubicBezTo>
                  <a:cubicBezTo>
                    <a:pt x="215" y="227"/>
                    <a:pt x="215" y="227"/>
                    <a:pt x="215" y="227"/>
                  </a:cubicBezTo>
                  <a:cubicBezTo>
                    <a:pt x="215" y="193"/>
                    <a:pt x="215" y="193"/>
                    <a:pt x="215" y="193"/>
                  </a:cubicBezTo>
                  <a:cubicBezTo>
                    <a:pt x="195" y="220"/>
                    <a:pt x="167" y="234"/>
                    <a:pt x="127" y="2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6" name="Freeform 44"/>
            <p:cNvSpPr>
              <a:spLocks/>
            </p:cNvSpPr>
            <p:nvPr userDrawn="1"/>
          </p:nvSpPr>
          <p:spPr bwMode="auto">
            <a:xfrm>
              <a:off x="7216775" y="-1173163"/>
              <a:ext cx="319087" cy="303212"/>
            </a:xfrm>
            <a:custGeom>
              <a:avLst/>
              <a:gdLst/>
              <a:ahLst/>
              <a:cxnLst>
                <a:cxn ang="0">
                  <a:pos x="171" y="234"/>
                </a:cxn>
                <a:cxn ang="0">
                  <a:pos x="0" y="234"/>
                </a:cxn>
                <a:cxn ang="0">
                  <a:pos x="0" y="197"/>
                </a:cxn>
                <a:cxn ang="0">
                  <a:pos x="31" y="197"/>
                </a:cxn>
                <a:cxn ang="0">
                  <a:pos x="50" y="181"/>
                </a:cxn>
                <a:cxn ang="0">
                  <a:pos x="50" y="60"/>
                </a:cxn>
                <a:cxn ang="0">
                  <a:pos x="31" y="43"/>
                </a:cxn>
                <a:cxn ang="0">
                  <a:pos x="0" y="43"/>
                </a:cxn>
                <a:cxn ang="0">
                  <a:pos x="0" y="7"/>
                </a:cxn>
                <a:cxn ang="0">
                  <a:pos x="116" y="7"/>
                </a:cxn>
                <a:cxn ang="0">
                  <a:pos x="116" y="40"/>
                </a:cxn>
                <a:cxn ang="0">
                  <a:pos x="181" y="0"/>
                </a:cxn>
                <a:cxn ang="0">
                  <a:pos x="247" y="55"/>
                </a:cxn>
                <a:cxn ang="0">
                  <a:pos x="204" y="97"/>
                </a:cxn>
                <a:cxn ang="0">
                  <a:pos x="164" y="64"/>
                </a:cxn>
                <a:cxn ang="0">
                  <a:pos x="194" y="34"/>
                </a:cxn>
                <a:cxn ang="0">
                  <a:pos x="180" y="32"/>
                </a:cxn>
                <a:cxn ang="0">
                  <a:pos x="117" y="102"/>
                </a:cxn>
                <a:cxn ang="0">
                  <a:pos x="117" y="181"/>
                </a:cxn>
                <a:cxn ang="0">
                  <a:pos x="136" y="197"/>
                </a:cxn>
                <a:cxn ang="0">
                  <a:pos x="171" y="197"/>
                </a:cxn>
                <a:cxn ang="0">
                  <a:pos x="171" y="234"/>
                </a:cxn>
              </a:cxnLst>
              <a:rect l="0" t="0" r="r" b="b"/>
              <a:pathLst>
                <a:path w="247" h="234">
                  <a:moveTo>
                    <a:pt x="171" y="234"/>
                  </a:moveTo>
                  <a:cubicBezTo>
                    <a:pt x="0" y="234"/>
                    <a:pt x="0" y="234"/>
                    <a:pt x="0" y="234"/>
                  </a:cubicBezTo>
                  <a:cubicBezTo>
                    <a:pt x="0" y="197"/>
                    <a:pt x="0" y="197"/>
                    <a:pt x="0" y="197"/>
                  </a:cubicBezTo>
                  <a:cubicBezTo>
                    <a:pt x="31" y="197"/>
                    <a:pt x="31" y="197"/>
                    <a:pt x="31" y="197"/>
                  </a:cubicBezTo>
                  <a:cubicBezTo>
                    <a:pt x="45" y="197"/>
                    <a:pt x="50" y="193"/>
                    <a:pt x="50" y="181"/>
                  </a:cubicBezTo>
                  <a:cubicBezTo>
                    <a:pt x="50" y="60"/>
                    <a:pt x="50" y="60"/>
                    <a:pt x="50" y="60"/>
                  </a:cubicBezTo>
                  <a:cubicBezTo>
                    <a:pt x="50" y="48"/>
                    <a:pt x="45" y="43"/>
                    <a:pt x="31" y="43"/>
                  </a:cubicBezTo>
                  <a:cubicBezTo>
                    <a:pt x="0" y="43"/>
                    <a:pt x="0" y="43"/>
                    <a:pt x="0" y="43"/>
                  </a:cubicBezTo>
                  <a:cubicBezTo>
                    <a:pt x="0" y="7"/>
                    <a:pt x="0" y="7"/>
                    <a:pt x="0" y="7"/>
                  </a:cubicBezTo>
                  <a:cubicBezTo>
                    <a:pt x="116" y="7"/>
                    <a:pt x="116" y="7"/>
                    <a:pt x="116" y="7"/>
                  </a:cubicBezTo>
                  <a:cubicBezTo>
                    <a:pt x="116" y="40"/>
                    <a:pt x="116" y="40"/>
                    <a:pt x="116" y="40"/>
                  </a:cubicBezTo>
                  <a:cubicBezTo>
                    <a:pt x="136" y="14"/>
                    <a:pt x="153" y="0"/>
                    <a:pt x="181" y="0"/>
                  </a:cubicBezTo>
                  <a:cubicBezTo>
                    <a:pt x="214" y="0"/>
                    <a:pt x="247" y="17"/>
                    <a:pt x="247" y="55"/>
                  </a:cubicBezTo>
                  <a:cubicBezTo>
                    <a:pt x="247" y="80"/>
                    <a:pt x="229" y="97"/>
                    <a:pt x="204" y="97"/>
                  </a:cubicBezTo>
                  <a:cubicBezTo>
                    <a:pt x="181" y="97"/>
                    <a:pt x="164" y="83"/>
                    <a:pt x="164" y="64"/>
                  </a:cubicBezTo>
                  <a:cubicBezTo>
                    <a:pt x="164" y="48"/>
                    <a:pt x="176" y="37"/>
                    <a:pt x="194" y="34"/>
                  </a:cubicBezTo>
                  <a:cubicBezTo>
                    <a:pt x="190" y="32"/>
                    <a:pt x="184" y="32"/>
                    <a:pt x="180" y="32"/>
                  </a:cubicBezTo>
                  <a:cubicBezTo>
                    <a:pt x="139" y="32"/>
                    <a:pt x="117" y="68"/>
                    <a:pt x="117" y="102"/>
                  </a:cubicBezTo>
                  <a:cubicBezTo>
                    <a:pt x="117" y="181"/>
                    <a:pt x="117" y="181"/>
                    <a:pt x="117" y="181"/>
                  </a:cubicBezTo>
                  <a:cubicBezTo>
                    <a:pt x="117" y="193"/>
                    <a:pt x="122" y="197"/>
                    <a:pt x="136" y="197"/>
                  </a:cubicBezTo>
                  <a:cubicBezTo>
                    <a:pt x="171" y="197"/>
                    <a:pt x="171" y="197"/>
                    <a:pt x="171" y="197"/>
                  </a:cubicBezTo>
                  <a:lnTo>
                    <a:pt x="171"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7" name="Freeform 45"/>
            <p:cNvSpPr>
              <a:spLocks noEditPoints="1"/>
            </p:cNvSpPr>
            <p:nvPr userDrawn="1"/>
          </p:nvSpPr>
          <p:spPr bwMode="auto">
            <a:xfrm>
              <a:off x="7742238" y="-1282700"/>
              <a:ext cx="393700" cy="422275"/>
            </a:xfrm>
            <a:custGeom>
              <a:avLst/>
              <a:gdLst/>
              <a:ahLst/>
              <a:cxnLst>
                <a:cxn ang="0">
                  <a:pos x="107" y="326"/>
                </a:cxn>
                <a:cxn ang="0">
                  <a:pos x="0" y="205"/>
                </a:cxn>
                <a:cxn ang="0">
                  <a:pos x="107" y="85"/>
                </a:cxn>
                <a:cxn ang="0">
                  <a:pos x="188" y="122"/>
                </a:cxn>
                <a:cxn ang="0">
                  <a:pos x="188" y="55"/>
                </a:cxn>
                <a:cxn ang="0">
                  <a:pos x="169" y="36"/>
                </a:cxn>
                <a:cxn ang="0">
                  <a:pos x="133" y="36"/>
                </a:cxn>
                <a:cxn ang="0">
                  <a:pos x="133" y="0"/>
                </a:cxn>
                <a:cxn ang="0">
                  <a:pos x="255" y="0"/>
                </a:cxn>
                <a:cxn ang="0">
                  <a:pos x="255" y="264"/>
                </a:cxn>
                <a:cxn ang="0">
                  <a:pos x="273" y="282"/>
                </a:cxn>
                <a:cxn ang="0">
                  <a:pos x="303" y="282"/>
                </a:cxn>
                <a:cxn ang="0">
                  <a:pos x="303" y="319"/>
                </a:cxn>
                <a:cxn ang="0">
                  <a:pos x="188" y="319"/>
                </a:cxn>
                <a:cxn ang="0">
                  <a:pos x="188" y="284"/>
                </a:cxn>
                <a:cxn ang="0">
                  <a:pos x="107" y="326"/>
                </a:cxn>
                <a:cxn ang="0">
                  <a:pos x="127" y="127"/>
                </a:cxn>
                <a:cxn ang="0">
                  <a:pos x="76" y="205"/>
                </a:cxn>
                <a:cxn ang="0">
                  <a:pos x="127" y="284"/>
                </a:cxn>
                <a:cxn ang="0">
                  <a:pos x="188" y="203"/>
                </a:cxn>
                <a:cxn ang="0">
                  <a:pos x="127" y="127"/>
                </a:cxn>
              </a:cxnLst>
              <a:rect l="0" t="0" r="r" b="b"/>
              <a:pathLst>
                <a:path w="303" h="326">
                  <a:moveTo>
                    <a:pt x="107" y="326"/>
                  </a:moveTo>
                  <a:cubicBezTo>
                    <a:pt x="33" y="326"/>
                    <a:pt x="0" y="265"/>
                    <a:pt x="0" y="205"/>
                  </a:cubicBezTo>
                  <a:cubicBezTo>
                    <a:pt x="0" y="146"/>
                    <a:pt x="40" y="85"/>
                    <a:pt x="107" y="85"/>
                  </a:cubicBezTo>
                  <a:cubicBezTo>
                    <a:pt x="145" y="85"/>
                    <a:pt x="173" y="104"/>
                    <a:pt x="188" y="122"/>
                  </a:cubicBezTo>
                  <a:cubicBezTo>
                    <a:pt x="188" y="55"/>
                    <a:pt x="188" y="55"/>
                    <a:pt x="188" y="55"/>
                  </a:cubicBezTo>
                  <a:cubicBezTo>
                    <a:pt x="188" y="41"/>
                    <a:pt x="183" y="36"/>
                    <a:pt x="169" y="36"/>
                  </a:cubicBezTo>
                  <a:cubicBezTo>
                    <a:pt x="133" y="36"/>
                    <a:pt x="133" y="36"/>
                    <a:pt x="133" y="36"/>
                  </a:cubicBezTo>
                  <a:cubicBezTo>
                    <a:pt x="133" y="0"/>
                    <a:pt x="133" y="0"/>
                    <a:pt x="133" y="0"/>
                  </a:cubicBezTo>
                  <a:cubicBezTo>
                    <a:pt x="255" y="0"/>
                    <a:pt x="255" y="0"/>
                    <a:pt x="255" y="0"/>
                  </a:cubicBezTo>
                  <a:cubicBezTo>
                    <a:pt x="255" y="264"/>
                    <a:pt x="255" y="264"/>
                    <a:pt x="255" y="264"/>
                  </a:cubicBezTo>
                  <a:cubicBezTo>
                    <a:pt x="255" y="278"/>
                    <a:pt x="259" y="282"/>
                    <a:pt x="273" y="282"/>
                  </a:cubicBezTo>
                  <a:cubicBezTo>
                    <a:pt x="303" y="282"/>
                    <a:pt x="303" y="282"/>
                    <a:pt x="303" y="282"/>
                  </a:cubicBezTo>
                  <a:cubicBezTo>
                    <a:pt x="303" y="319"/>
                    <a:pt x="303" y="319"/>
                    <a:pt x="303" y="319"/>
                  </a:cubicBezTo>
                  <a:cubicBezTo>
                    <a:pt x="188" y="319"/>
                    <a:pt x="188" y="319"/>
                    <a:pt x="188" y="319"/>
                  </a:cubicBezTo>
                  <a:cubicBezTo>
                    <a:pt x="188" y="284"/>
                    <a:pt x="188" y="284"/>
                    <a:pt x="188" y="284"/>
                  </a:cubicBezTo>
                  <a:cubicBezTo>
                    <a:pt x="167" y="312"/>
                    <a:pt x="141" y="326"/>
                    <a:pt x="107" y="326"/>
                  </a:cubicBezTo>
                  <a:close/>
                  <a:moveTo>
                    <a:pt x="127" y="127"/>
                  </a:moveTo>
                  <a:cubicBezTo>
                    <a:pt x="93" y="127"/>
                    <a:pt x="76" y="153"/>
                    <a:pt x="76" y="205"/>
                  </a:cubicBezTo>
                  <a:cubicBezTo>
                    <a:pt x="76" y="257"/>
                    <a:pt x="93" y="284"/>
                    <a:pt x="127" y="284"/>
                  </a:cubicBezTo>
                  <a:cubicBezTo>
                    <a:pt x="165" y="284"/>
                    <a:pt x="188" y="253"/>
                    <a:pt x="188" y="203"/>
                  </a:cubicBezTo>
                  <a:cubicBezTo>
                    <a:pt x="188" y="156"/>
                    <a:pt x="165" y="127"/>
                    <a:pt x="127" y="1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8" name="Freeform 46"/>
            <p:cNvSpPr>
              <a:spLocks/>
            </p:cNvSpPr>
            <p:nvPr userDrawn="1"/>
          </p:nvSpPr>
          <p:spPr bwMode="auto">
            <a:xfrm>
              <a:off x="8194675" y="-1173163"/>
              <a:ext cx="319087" cy="303212"/>
            </a:xfrm>
            <a:custGeom>
              <a:avLst/>
              <a:gdLst/>
              <a:ahLst/>
              <a:cxnLst>
                <a:cxn ang="0">
                  <a:pos x="171" y="234"/>
                </a:cxn>
                <a:cxn ang="0">
                  <a:pos x="0" y="234"/>
                </a:cxn>
                <a:cxn ang="0">
                  <a:pos x="0" y="197"/>
                </a:cxn>
                <a:cxn ang="0">
                  <a:pos x="31" y="197"/>
                </a:cxn>
                <a:cxn ang="0">
                  <a:pos x="49" y="181"/>
                </a:cxn>
                <a:cxn ang="0">
                  <a:pos x="49" y="60"/>
                </a:cxn>
                <a:cxn ang="0">
                  <a:pos x="31" y="43"/>
                </a:cxn>
                <a:cxn ang="0">
                  <a:pos x="0" y="43"/>
                </a:cxn>
                <a:cxn ang="0">
                  <a:pos x="0" y="7"/>
                </a:cxn>
                <a:cxn ang="0">
                  <a:pos x="116" y="7"/>
                </a:cxn>
                <a:cxn ang="0">
                  <a:pos x="116" y="40"/>
                </a:cxn>
                <a:cxn ang="0">
                  <a:pos x="180" y="0"/>
                </a:cxn>
                <a:cxn ang="0">
                  <a:pos x="246" y="55"/>
                </a:cxn>
                <a:cxn ang="0">
                  <a:pos x="204" y="97"/>
                </a:cxn>
                <a:cxn ang="0">
                  <a:pos x="164" y="64"/>
                </a:cxn>
                <a:cxn ang="0">
                  <a:pos x="194" y="34"/>
                </a:cxn>
                <a:cxn ang="0">
                  <a:pos x="179" y="32"/>
                </a:cxn>
                <a:cxn ang="0">
                  <a:pos x="117" y="102"/>
                </a:cxn>
                <a:cxn ang="0">
                  <a:pos x="117" y="181"/>
                </a:cxn>
                <a:cxn ang="0">
                  <a:pos x="135" y="197"/>
                </a:cxn>
                <a:cxn ang="0">
                  <a:pos x="171" y="197"/>
                </a:cxn>
                <a:cxn ang="0">
                  <a:pos x="171" y="234"/>
                </a:cxn>
              </a:cxnLst>
              <a:rect l="0" t="0" r="r" b="b"/>
              <a:pathLst>
                <a:path w="246" h="234">
                  <a:moveTo>
                    <a:pt x="171" y="234"/>
                  </a:moveTo>
                  <a:cubicBezTo>
                    <a:pt x="0" y="234"/>
                    <a:pt x="0" y="234"/>
                    <a:pt x="0" y="234"/>
                  </a:cubicBezTo>
                  <a:cubicBezTo>
                    <a:pt x="0" y="197"/>
                    <a:pt x="0" y="197"/>
                    <a:pt x="0" y="197"/>
                  </a:cubicBezTo>
                  <a:cubicBezTo>
                    <a:pt x="31" y="197"/>
                    <a:pt x="31" y="197"/>
                    <a:pt x="31" y="197"/>
                  </a:cubicBezTo>
                  <a:cubicBezTo>
                    <a:pt x="45" y="197"/>
                    <a:pt x="49" y="193"/>
                    <a:pt x="49" y="181"/>
                  </a:cubicBezTo>
                  <a:cubicBezTo>
                    <a:pt x="49" y="60"/>
                    <a:pt x="49" y="60"/>
                    <a:pt x="49" y="60"/>
                  </a:cubicBezTo>
                  <a:cubicBezTo>
                    <a:pt x="49" y="48"/>
                    <a:pt x="45" y="43"/>
                    <a:pt x="31" y="43"/>
                  </a:cubicBezTo>
                  <a:cubicBezTo>
                    <a:pt x="0" y="43"/>
                    <a:pt x="0" y="43"/>
                    <a:pt x="0" y="43"/>
                  </a:cubicBezTo>
                  <a:cubicBezTo>
                    <a:pt x="0" y="7"/>
                    <a:pt x="0" y="7"/>
                    <a:pt x="0" y="7"/>
                  </a:cubicBezTo>
                  <a:cubicBezTo>
                    <a:pt x="116" y="7"/>
                    <a:pt x="116" y="7"/>
                    <a:pt x="116" y="7"/>
                  </a:cubicBezTo>
                  <a:cubicBezTo>
                    <a:pt x="116" y="40"/>
                    <a:pt x="116" y="40"/>
                    <a:pt x="116" y="40"/>
                  </a:cubicBezTo>
                  <a:cubicBezTo>
                    <a:pt x="136" y="14"/>
                    <a:pt x="152" y="0"/>
                    <a:pt x="180" y="0"/>
                  </a:cubicBezTo>
                  <a:cubicBezTo>
                    <a:pt x="213" y="0"/>
                    <a:pt x="246" y="17"/>
                    <a:pt x="246" y="55"/>
                  </a:cubicBezTo>
                  <a:cubicBezTo>
                    <a:pt x="246" y="80"/>
                    <a:pt x="229" y="97"/>
                    <a:pt x="204" y="97"/>
                  </a:cubicBezTo>
                  <a:cubicBezTo>
                    <a:pt x="180" y="97"/>
                    <a:pt x="164" y="83"/>
                    <a:pt x="164" y="64"/>
                  </a:cubicBezTo>
                  <a:cubicBezTo>
                    <a:pt x="164" y="48"/>
                    <a:pt x="176" y="37"/>
                    <a:pt x="194" y="34"/>
                  </a:cubicBezTo>
                  <a:cubicBezTo>
                    <a:pt x="189" y="32"/>
                    <a:pt x="184" y="32"/>
                    <a:pt x="179" y="32"/>
                  </a:cubicBezTo>
                  <a:cubicBezTo>
                    <a:pt x="138" y="32"/>
                    <a:pt x="117" y="68"/>
                    <a:pt x="117" y="102"/>
                  </a:cubicBezTo>
                  <a:cubicBezTo>
                    <a:pt x="117" y="181"/>
                    <a:pt x="117" y="181"/>
                    <a:pt x="117" y="181"/>
                  </a:cubicBezTo>
                  <a:cubicBezTo>
                    <a:pt x="117" y="193"/>
                    <a:pt x="121" y="197"/>
                    <a:pt x="135" y="197"/>
                  </a:cubicBezTo>
                  <a:cubicBezTo>
                    <a:pt x="171" y="197"/>
                    <a:pt x="171" y="197"/>
                    <a:pt x="171" y="197"/>
                  </a:cubicBezTo>
                  <a:lnTo>
                    <a:pt x="171"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9" name="Freeform 47"/>
            <p:cNvSpPr>
              <a:spLocks noEditPoints="1"/>
            </p:cNvSpPr>
            <p:nvPr userDrawn="1"/>
          </p:nvSpPr>
          <p:spPr bwMode="auto">
            <a:xfrm>
              <a:off x="8562975" y="-1173163"/>
              <a:ext cx="320675" cy="312737"/>
            </a:xfrm>
            <a:custGeom>
              <a:avLst/>
              <a:gdLst/>
              <a:ahLst/>
              <a:cxnLst>
                <a:cxn ang="0">
                  <a:pos x="127" y="241"/>
                </a:cxn>
                <a:cxn ang="0">
                  <a:pos x="0" y="120"/>
                </a:cxn>
                <a:cxn ang="0">
                  <a:pos x="124" y="0"/>
                </a:cxn>
                <a:cxn ang="0">
                  <a:pos x="215" y="37"/>
                </a:cxn>
                <a:cxn ang="0">
                  <a:pos x="243" y="126"/>
                </a:cxn>
                <a:cxn ang="0">
                  <a:pos x="243" y="129"/>
                </a:cxn>
                <a:cxn ang="0">
                  <a:pos x="75" y="129"/>
                </a:cxn>
                <a:cxn ang="0">
                  <a:pos x="92" y="185"/>
                </a:cxn>
                <a:cxn ang="0">
                  <a:pos x="133" y="200"/>
                </a:cxn>
                <a:cxn ang="0">
                  <a:pos x="194" y="152"/>
                </a:cxn>
                <a:cxn ang="0">
                  <a:pos x="194" y="150"/>
                </a:cxn>
                <a:cxn ang="0">
                  <a:pos x="243" y="150"/>
                </a:cxn>
                <a:cxn ang="0">
                  <a:pos x="242" y="153"/>
                </a:cxn>
                <a:cxn ang="0">
                  <a:pos x="127" y="241"/>
                </a:cxn>
                <a:cxn ang="0">
                  <a:pos x="75" y="92"/>
                </a:cxn>
                <a:cxn ang="0">
                  <a:pos x="168" y="92"/>
                </a:cxn>
                <a:cxn ang="0">
                  <a:pos x="154" y="50"/>
                </a:cxn>
                <a:cxn ang="0">
                  <a:pos x="123" y="38"/>
                </a:cxn>
                <a:cxn ang="0">
                  <a:pos x="75" y="92"/>
                </a:cxn>
              </a:cxnLst>
              <a:rect l="0" t="0" r="r" b="b"/>
              <a:pathLst>
                <a:path w="247" h="241">
                  <a:moveTo>
                    <a:pt x="127" y="241"/>
                  </a:moveTo>
                  <a:cubicBezTo>
                    <a:pt x="44" y="241"/>
                    <a:pt x="0" y="199"/>
                    <a:pt x="0" y="120"/>
                  </a:cubicBezTo>
                  <a:cubicBezTo>
                    <a:pt x="0" y="50"/>
                    <a:pt x="51" y="0"/>
                    <a:pt x="124" y="0"/>
                  </a:cubicBezTo>
                  <a:cubicBezTo>
                    <a:pt x="171" y="0"/>
                    <a:pt x="199" y="20"/>
                    <a:pt x="215" y="37"/>
                  </a:cubicBezTo>
                  <a:cubicBezTo>
                    <a:pt x="236" y="61"/>
                    <a:pt x="247" y="94"/>
                    <a:pt x="243" y="126"/>
                  </a:cubicBezTo>
                  <a:cubicBezTo>
                    <a:pt x="243" y="129"/>
                    <a:pt x="243" y="129"/>
                    <a:pt x="243" y="129"/>
                  </a:cubicBezTo>
                  <a:cubicBezTo>
                    <a:pt x="75" y="129"/>
                    <a:pt x="75" y="129"/>
                    <a:pt x="75" y="129"/>
                  </a:cubicBezTo>
                  <a:cubicBezTo>
                    <a:pt x="75" y="153"/>
                    <a:pt x="81" y="173"/>
                    <a:pt x="92" y="185"/>
                  </a:cubicBezTo>
                  <a:cubicBezTo>
                    <a:pt x="102" y="195"/>
                    <a:pt x="115" y="200"/>
                    <a:pt x="133" y="200"/>
                  </a:cubicBezTo>
                  <a:cubicBezTo>
                    <a:pt x="167" y="200"/>
                    <a:pt x="187" y="185"/>
                    <a:pt x="194" y="152"/>
                  </a:cubicBezTo>
                  <a:cubicBezTo>
                    <a:pt x="194" y="150"/>
                    <a:pt x="194" y="150"/>
                    <a:pt x="194" y="150"/>
                  </a:cubicBezTo>
                  <a:cubicBezTo>
                    <a:pt x="243" y="150"/>
                    <a:pt x="243" y="150"/>
                    <a:pt x="243" y="150"/>
                  </a:cubicBezTo>
                  <a:cubicBezTo>
                    <a:pt x="242" y="153"/>
                    <a:pt x="242" y="153"/>
                    <a:pt x="242" y="153"/>
                  </a:cubicBezTo>
                  <a:cubicBezTo>
                    <a:pt x="235" y="210"/>
                    <a:pt x="195" y="241"/>
                    <a:pt x="127" y="241"/>
                  </a:cubicBezTo>
                  <a:close/>
                  <a:moveTo>
                    <a:pt x="75" y="92"/>
                  </a:moveTo>
                  <a:cubicBezTo>
                    <a:pt x="168" y="92"/>
                    <a:pt x="168" y="92"/>
                    <a:pt x="168" y="92"/>
                  </a:cubicBezTo>
                  <a:cubicBezTo>
                    <a:pt x="168" y="79"/>
                    <a:pt x="165" y="61"/>
                    <a:pt x="154" y="50"/>
                  </a:cubicBezTo>
                  <a:cubicBezTo>
                    <a:pt x="147" y="42"/>
                    <a:pt x="136" y="38"/>
                    <a:pt x="123" y="38"/>
                  </a:cubicBezTo>
                  <a:cubicBezTo>
                    <a:pt x="85" y="38"/>
                    <a:pt x="77" y="74"/>
                    <a:pt x="75"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40" name="Freeform 48"/>
            <p:cNvSpPr>
              <a:spLocks noEditPoints="1"/>
            </p:cNvSpPr>
            <p:nvPr userDrawn="1"/>
          </p:nvSpPr>
          <p:spPr bwMode="auto">
            <a:xfrm>
              <a:off x="8943975" y="-1173163"/>
              <a:ext cx="369887" cy="312737"/>
            </a:xfrm>
            <a:custGeom>
              <a:avLst/>
              <a:gdLst/>
              <a:ahLst/>
              <a:cxnLst>
                <a:cxn ang="0">
                  <a:pos x="215" y="241"/>
                </a:cxn>
                <a:cxn ang="0">
                  <a:pos x="160" y="209"/>
                </a:cxn>
                <a:cxn ang="0">
                  <a:pos x="76" y="241"/>
                </a:cxn>
                <a:cxn ang="0">
                  <a:pos x="0" y="178"/>
                </a:cxn>
                <a:cxn ang="0">
                  <a:pos x="90" y="107"/>
                </a:cxn>
                <a:cxn ang="0">
                  <a:pos x="158" y="64"/>
                </a:cxn>
                <a:cxn ang="0">
                  <a:pos x="104" y="31"/>
                </a:cxn>
                <a:cxn ang="0">
                  <a:pos x="62" y="41"/>
                </a:cxn>
                <a:cxn ang="0">
                  <a:pos x="92" y="68"/>
                </a:cxn>
                <a:cxn ang="0">
                  <a:pos x="53" y="99"/>
                </a:cxn>
                <a:cxn ang="0">
                  <a:pos x="13" y="61"/>
                </a:cxn>
                <a:cxn ang="0">
                  <a:pos x="121" y="0"/>
                </a:cxn>
                <a:cxn ang="0">
                  <a:pos x="225" y="71"/>
                </a:cxn>
                <a:cxn ang="0">
                  <a:pos x="225" y="187"/>
                </a:cxn>
                <a:cxn ang="0">
                  <a:pos x="235" y="200"/>
                </a:cxn>
                <a:cxn ang="0">
                  <a:pos x="246" y="167"/>
                </a:cxn>
                <a:cxn ang="0">
                  <a:pos x="246" y="146"/>
                </a:cxn>
                <a:cxn ang="0">
                  <a:pos x="285" y="146"/>
                </a:cxn>
                <a:cxn ang="0">
                  <a:pos x="285" y="163"/>
                </a:cxn>
                <a:cxn ang="0">
                  <a:pos x="215" y="241"/>
                </a:cxn>
                <a:cxn ang="0">
                  <a:pos x="158" y="118"/>
                </a:cxn>
                <a:cxn ang="0">
                  <a:pos x="105" y="139"/>
                </a:cxn>
                <a:cxn ang="0">
                  <a:pos x="75" y="173"/>
                </a:cxn>
                <a:cxn ang="0">
                  <a:pos x="104" y="200"/>
                </a:cxn>
                <a:cxn ang="0">
                  <a:pos x="158" y="145"/>
                </a:cxn>
                <a:cxn ang="0">
                  <a:pos x="158" y="118"/>
                </a:cxn>
              </a:cxnLst>
              <a:rect l="0" t="0" r="r" b="b"/>
              <a:pathLst>
                <a:path w="285" h="241">
                  <a:moveTo>
                    <a:pt x="215" y="241"/>
                  </a:moveTo>
                  <a:cubicBezTo>
                    <a:pt x="186" y="241"/>
                    <a:pt x="166" y="229"/>
                    <a:pt x="160" y="209"/>
                  </a:cubicBezTo>
                  <a:cubicBezTo>
                    <a:pt x="143" y="230"/>
                    <a:pt x="113" y="241"/>
                    <a:pt x="76" y="241"/>
                  </a:cubicBezTo>
                  <a:cubicBezTo>
                    <a:pt x="28" y="241"/>
                    <a:pt x="0" y="218"/>
                    <a:pt x="0" y="178"/>
                  </a:cubicBezTo>
                  <a:cubicBezTo>
                    <a:pt x="0" y="126"/>
                    <a:pt x="48" y="116"/>
                    <a:pt x="90" y="107"/>
                  </a:cubicBezTo>
                  <a:cubicBezTo>
                    <a:pt x="126" y="99"/>
                    <a:pt x="158" y="93"/>
                    <a:pt x="158" y="64"/>
                  </a:cubicBezTo>
                  <a:cubicBezTo>
                    <a:pt x="158" y="41"/>
                    <a:pt x="141" y="31"/>
                    <a:pt x="104" y="31"/>
                  </a:cubicBezTo>
                  <a:cubicBezTo>
                    <a:pt x="93" y="31"/>
                    <a:pt x="73" y="34"/>
                    <a:pt x="62" y="41"/>
                  </a:cubicBezTo>
                  <a:cubicBezTo>
                    <a:pt x="81" y="41"/>
                    <a:pt x="92" y="51"/>
                    <a:pt x="92" y="68"/>
                  </a:cubicBezTo>
                  <a:cubicBezTo>
                    <a:pt x="92" y="82"/>
                    <a:pt x="85" y="99"/>
                    <a:pt x="53" y="99"/>
                  </a:cubicBezTo>
                  <a:cubicBezTo>
                    <a:pt x="30" y="99"/>
                    <a:pt x="13" y="83"/>
                    <a:pt x="13" y="61"/>
                  </a:cubicBezTo>
                  <a:cubicBezTo>
                    <a:pt x="13" y="5"/>
                    <a:pt x="95" y="0"/>
                    <a:pt x="121" y="0"/>
                  </a:cubicBezTo>
                  <a:cubicBezTo>
                    <a:pt x="187" y="0"/>
                    <a:pt x="225" y="26"/>
                    <a:pt x="225" y="71"/>
                  </a:cubicBezTo>
                  <a:cubicBezTo>
                    <a:pt x="225" y="187"/>
                    <a:pt x="225" y="187"/>
                    <a:pt x="225" y="187"/>
                  </a:cubicBezTo>
                  <a:cubicBezTo>
                    <a:pt x="225" y="196"/>
                    <a:pt x="228" y="200"/>
                    <a:pt x="235" y="200"/>
                  </a:cubicBezTo>
                  <a:cubicBezTo>
                    <a:pt x="238" y="200"/>
                    <a:pt x="246" y="200"/>
                    <a:pt x="246" y="167"/>
                  </a:cubicBezTo>
                  <a:cubicBezTo>
                    <a:pt x="246" y="146"/>
                    <a:pt x="246" y="146"/>
                    <a:pt x="246" y="146"/>
                  </a:cubicBezTo>
                  <a:cubicBezTo>
                    <a:pt x="285" y="146"/>
                    <a:pt x="285" y="146"/>
                    <a:pt x="285" y="146"/>
                  </a:cubicBezTo>
                  <a:cubicBezTo>
                    <a:pt x="285" y="163"/>
                    <a:pt x="285" y="163"/>
                    <a:pt x="285" y="163"/>
                  </a:cubicBezTo>
                  <a:cubicBezTo>
                    <a:pt x="285" y="215"/>
                    <a:pt x="262" y="241"/>
                    <a:pt x="215" y="241"/>
                  </a:cubicBezTo>
                  <a:close/>
                  <a:moveTo>
                    <a:pt x="158" y="118"/>
                  </a:moveTo>
                  <a:cubicBezTo>
                    <a:pt x="105" y="139"/>
                    <a:pt x="105" y="139"/>
                    <a:pt x="105" y="139"/>
                  </a:cubicBezTo>
                  <a:cubicBezTo>
                    <a:pt x="89" y="146"/>
                    <a:pt x="75" y="153"/>
                    <a:pt x="75" y="173"/>
                  </a:cubicBezTo>
                  <a:cubicBezTo>
                    <a:pt x="75" y="191"/>
                    <a:pt x="85" y="200"/>
                    <a:pt x="104" y="200"/>
                  </a:cubicBezTo>
                  <a:cubicBezTo>
                    <a:pt x="141" y="200"/>
                    <a:pt x="158" y="172"/>
                    <a:pt x="158" y="145"/>
                  </a:cubicBezTo>
                  <a:lnTo>
                    <a:pt x="158" y="1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41" name="Freeform 49"/>
            <p:cNvSpPr>
              <a:spLocks/>
            </p:cNvSpPr>
            <p:nvPr userDrawn="1"/>
          </p:nvSpPr>
          <p:spPr bwMode="auto">
            <a:xfrm>
              <a:off x="9364663" y="-1173163"/>
              <a:ext cx="625475" cy="303212"/>
            </a:xfrm>
            <a:custGeom>
              <a:avLst/>
              <a:gdLst/>
              <a:ahLst/>
              <a:cxnLst>
                <a:cxn ang="0">
                  <a:pos x="482" y="234"/>
                </a:cxn>
                <a:cxn ang="0">
                  <a:pos x="330" y="234"/>
                </a:cxn>
                <a:cxn ang="0">
                  <a:pos x="330" y="197"/>
                </a:cxn>
                <a:cxn ang="0">
                  <a:pos x="347" y="197"/>
                </a:cxn>
                <a:cxn ang="0">
                  <a:pos x="366" y="181"/>
                </a:cxn>
                <a:cxn ang="0">
                  <a:pos x="366" y="69"/>
                </a:cxn>
                <a:cxn ang="0">
                  <a:pos x="331" y="42"/>
                </a:cxn>
                <a:cxn ang="0">
                  <a:pos x="275" y="96"/>
                </a:cxn>
                <a:cxn ang="0">
                  <a:pos x="275" y="181"/>
                </a:cxn>
                <a:cxn ang="0">
                  <a:pos x="294" y="197"/>
                </a:cxn>
                <a:cxn ang="0">
                  <a:pos x="310" y="197"/>
                </a:cxn>
                <a:cxn ang="0">
                  <a:pos x="310" y="234"/>
                </a:cxn>
                <a:cxn ang="0">
                  <a:pos x="171" y="234"/>
                </a:cxn>
                <a:cxn ang="0">
                  <a:pos x="171" y="197"/>
                </a:cxn>
                <a:cxn ang="0">
                  <a:pos x="190" y="197"/>
                </a:cxn>
                <a:cxn ang="0">
                  <a:pos x="208" y="181"/>
                </a:cxn>
                <a:cxn ang="0">
                  <a:pos x="208" y="82"/>
                </a:cxn>
                <a:cxn ang="0">
                  <a:pos x="174" y="42"/>
                </a:cxn>
                <a:cxn ang="0">
                  <a:pos x="118" y="96"/>
                </a:cxn>
                <a:cxn ang="0">
                  <a:pos x="118" y="181"/>
                </a:cxn>
                <a:cxn ang="0">
                  <a:pos x="136" y="197"/>
                </a:cxn>
                <a:cxn ang="0">
                  <a:pos x="154" y="197"/>
                </a:cxn>
                <a:cxn ang="0">
                  <a:pos x="154" y="234"/>
                </a:cxn>
                <a:cxn ang="0">
                  <a:pos x="0" y="234"/>
                </a:cxn>
                <a:cxn ang="0">
                  <a:pos x="0" y="197"/>
                </a:cxn>
                <a:cxn ang="0">
                  <a:pos x="32" y="197"/>
                </a:cxn>
                <a:cxn ang="0">
                  <a:pos x="51" y="181"/>
                </a:cxn>
                <a:cxn ang="0">
                  <a:pos x="51" y="60"/>
                </a:cxn>
                <a:cxn ang="0">
                  <a:pos x="32" y="43"/>
                </a:cxn>
                <a:cxn ang="0">
                  <a:pos x="0" y="43"/>
                </a:cxn>
                <a:cxn ang="0">
                  <a:pos x="0" y="7"/>
                </a:cxn>
                <a:cxn ang="0">
                  <a:pos x="118" y="7"/>
                </a:cxn>
                <a:cxn ang="0">
                  <a:pos x="118" y="43"/>
                </a:cxn>
                <a:cxn ang="0">
                  <a:pos x="200" y="0"/>
                </a:cxn>
                <a:cxn ang="0">
                  <a:pos x="271" y="43"/>
                </a:cxn>
                <a:cxn ang="0">
                  <a:pos x="357" y="0"/>
                </a:cxn>
                <a:cxn ang="0">
                  <a:pos x="433" y="69"/>
                </a:cxn>
                <a:cxn ang="0">
                  <a:pos x="433" y="181"/>
                </a:cxn>
                <a:cxn ang="0">
                  <a:pos x="451" y="197"/>
                </a:cxn>
                <a:cxn ang="0">
                  <a:pos x="482" y="197"/>
                </a:cxn>
                <a:cxn ang="0">
                  <a:pos x="482" y="234"/>
                </a:cxn>
              </a:cxnLst>
              <a:rect l="0" t="0" r="r" b="b"/>
              <a:pathLst>
                <a:path w="482" h="234">
                  <a:moveTo>
                    <a:pt x="482" y="234"/>
                  </a:moveTo>
                  <a:cubicBezTo>
                    <a:pt x="330" y="234"/>
                    <a:pt x="330" y="234"/>
                    <a:pt x="330" y="234"/>
                  </a:cubicBezTo>
                  <a:cubicBezTo>
                    <a:pt x="330" y="197"/>
                    <a:pt x="330" y="197"/>
                    <a:pt x="330" y="197"/>
                  </a:cubicBezTo>
                  <a:cubicBezTo>
                    <a:pt x="347" y="197"/>
                    <a:pt x="347" y="197"/>
                    <a:pt x="347" y="197"/>
                  </a:cubicBezTo>
                  <a:cubicBezTo>
                    <a:pt x="361" y="197"/>
                    <a:pt x="366" y="193"/>
                    <a:pt x="366" y="181"/>
                  </a:cubicBezTo>
                  <a:cubicBezTo>
                    <a:pt x="366" y="69"/>
                    <a:pt x="366" y="69"/>
                    <a:pt x="366" y="69"/>
                  </a:cubicBezTo>
                  <a:cubicBezTo>
                    <a:pt x="366" y="50"/>
                    <a:pt x="348" y="42"/>
                    <a:pt x="331" y="42"/>
                  </a:cubicBezTo>
                  <a:cubicBezTo>
                    <a:pt x="301" y="42"/>
                    <a:pt x="275" y="67"/>
                    <a:pt x="275" y="96"/>
                  </a:cubicBezTo>
                  <a:cubicBezTo>
                    <a:pt x="275" y="181"/>
                    <a:pt x="275" y="181"/>
                    <a:pt x="275" y="181"/>
                  </a:cubicBezTo>
                  <a:cubicBezTo>
                    <a:pt x="275" y="193"/>
                    <a:pt x="280" y="197"/>
                    <a:pt x="294" y="197"/>
                  </a:cubicBezTo>
                  <a:cubicBezTo>
                    <a:pt x="310" y="197"/>
                    <a:pt x="310" y="197"/>
                    <a:pt x="310" y="197"/>
                  </a:cubicBezTo>
                  <a:cubicBezTo>
                    <a:pt x="310" y="234"/>
                    <a:pt x="310" y="234"/>
                    <a:pt x="310" y="234"/>
                  </a:cubicBezTo>
                  <a:cubicBezTo>
                    <a:pt x="171" y="234"/>
                    <a:pt x="171" y="234"/>
                    <a:pt x="171" y="234"/>
                  </a:cubicBezTo>
                  <a:cubicBezTo>
                    <a:pt x="171" y="197"/>
                    <a:pt x="171" y="197"/>
                    <a:pt x="171" y="197"/>
                  </a:cubicBezTo>
                  <a:cubicBezTo>
                    <a:pt x="190" y="197"/>
                    <a:pt x="190" y="197"/>
                    <a:pt x="190" y="197"/>
                  </a:cubicBezTo>
                  <a:cubicBezTo>
                    <a:pt x="203" y="197"/>
                    <a:pt x="208" y="193"/>
                    <a:pt x="208" y="181"/>
                  </a:cubicBezTo>
                  <a:cubicBezTo>
                    <a:pt x="208" y="82"/>
                    <a:pt x="208" y="82"/>
                    <a:pt x="208" y="82"/>
                  </a:cubicBezTo>
                  <a:cubicBezTo>
                    <a:pt x="208" y="57"/>
                    <a:pt x="203" y="42"/>
                    <a:pt x="174" y="42"/>
                  </a:cubicBezTo>
                  <a:cubicBezTo>
                    <a:pt x="142" y="42"/>
                    <a:pt x="118" y="70"/>
                    <a:pt x="118" y="96"/>
                  </a:cubicBezTo>
                  <a:cubicBezTo>
                    <a:pt x="118" y="181"/>
                    <a:pt x="118" y="181"/>
                    <a:pt x="118" y="181"/>
                  </a:cubicBezTo>
                  <a:cubicBezTo>
                    <a:pt x="118" y="193"/>
                    <a:pt x="123" y="197"/>
                    <a:pt x="136" y="197"/>
                  </a:cubicBezTo>
                  <a:cubicBezTo>
                    <a:pt x="154" y="197"/>
                    <a:pt x="154" y="197"/>
                    <a:pt x="154" y="197"/>
                  </a:cubicBezTo>
                  <a:cubicBezTo>
                    <a:pt x="154" y="234"/>
                    <a:pt x="154" y="234"/>
                    <a:pt x="154" y="234"/>
                  </a:cubicBezTo>
                  <a:cubicBezTo>
                    <a:pt x="0" y="234"/>
                    <a:pt x="0" y="234"/>
                    <a:pt x="0" y="234"/>
                  </a:cubicBezTo>
                  <a:cubicBezTo>
                    <a:pt x="0" y="197"/>
                    <a:pt x="0" y="197"/>
                    <a:pt x="0" y="197"/>
                  </a:cubicBezTo>
                  <a:cubicBezTo>
                    <a:pt x="32" y="197"/>
                    <a:pt x="32" y="197"/>
                    <a:pt x="32" y="197"/>
                  </a:cubicBezTo>
                  <a:cubicBezTo>
                    <a:pt x="46" y="197"/>
                    <a:pt x="51" y="193"/>
                    <a:pt x="51" y="181"/>
                  </a:cubicBezTo>
                  <a:cubicBezTo>
                    <a:pt x="51" y="60"/>
                    <a:pt x="51" y="60"/>
                    <a:pt x="51" y="60"/>
                  </a:cubicBezTo>
                  <a:cubicBezTo>
                    <a:pt x="51" y="48"/>
                    <a:pt x="46" y="43"/>
                    <a:pt x="32" y="43"/>
                  </a:cubicBezTo>
                  <a:cubicBezTo>
                    <a:pt x="0" y="43"/>
                    <a:pt x="0" y="43"/>
                    <a:pt x="0" y="43"/>
                  </a:cubicBezTo>
                  <a:cubicBezTo>
                    <a:pt x="0" y="7"/>
                    <a:pt x="0" y="7"/>
                    <a:pt x="0" y="7"/>
                  </a:cubicBezTo>
                  <a:cubicBezTo>
                    <a:pt x="118" y="7"/>
                    <a:pt x="118" y="7"/>
                    <a:pt x="118" y="7"/>
                  </a:cubicBezTo>
                  <a:cubicBezTo>
                    <a:pt x="118" y="43"/>
                    <a:pt x="118" y="43"/>
                    <a:pt x="118" y="43"/>
                  </a:cubicBezTo>
                  <a:cubicBezTo>
                    <a:pt x="137" y="17"/>
                    <a:pt x="159" y="0"/>
                    <a:pt x="200" y="0"/>
                  </a:cubicBezTo>
                  <a:cubicBezTo>
                    <a:pt x="236" y="0"/>
                    <a:pt x="260" y="15"/>
                    <a:pt x="271" y="43"/>
                  </a:cubicBezTo>
                  <a:cubicBezTo>
                    <a:pt x="290" y="20"/>
                    <a:pt x="315" y="0"/>
                    <a:pt x="357" y="0"/>
                  </a:cubicBezTo>
                  <a:cubicBezTo>
                    <a:pt x="402" y="0"/>
                    <a:pt x="433" y="29"/>
                    <a:pt x="433" y="69"/>
                  </a:cubicBezTo>
                  <a:cubicBezTo>
                    <a:pt x="433" y="181"/>
                    <a:pt x="433" y="181"/>
                    <a:pt x="433" y="181"/>
                  </a:cubicBezTo>
                  <a:cubicBezTo>
                    <a:pt x="433" y="193"/>
                    <a:pt x="438" y="197"/>
                    <a:pt x="451" y="197"/>
                  </a:cubicBezTo>
                  <a:cubicBezTo>
                    <a:pt x="482" y="197"/>
                    <a:pt x="482" y="197"/>
                    <a:pt x="482" y="197"/>
                  </a:cubicBezTo>
                  <a:lnTo>
                    <a:pt x="482"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42" name="Freeform 50"/>
            <p:cNvSpPr>
              <a:spLocks/>
            </p:cNvSpPr>
            <p:nvPr userDrawn="1"/>
          </p:nvSpPr>
          <p:spPr bwMode="auto">
            <a:xfrm>
              <a:off x="10044113" y="-1173163"/>
              <a:ext cx="303212" cy="312737"/>
            </a:xfrm>
            <a:custGeom>
              <a:avLst/>
              <a:gdLst/>
              <a:ahLst/>
              <a:cxnLst>
                <a:cxn ang="0">
                  <a:pos x="135" y="241"/>
                </a:cxn>
                <a:cxn ang="0">
                  <a:pos x="48" y="218"/>
                </a:cxn>
                <a:cxn ang="0">
                  <a:pos x="39" y="234"/>
                </a:cxn>
                <a:cxn ang="0">
                  <a:pos x="0" y="234"/>
                </a:cxn>
                <a:cxn ang="0">
                  <a:pos x="0" y="142"/>
                </a:cxn>
                <a:cxn ang="0">
                  <a:pos x="43" y="142"/>
                </a:cxn>
                <a:cxn ang="0">
                  <a:pos x="43" y="144"/>
                </a:cxn>
                <a:cxn ang="0">
                  <a:pos x="130" y="204"/>
                </a:cxn>
                <a:cxn ang="0">
                  <a:pos x="168" y="178"/>
                </a:cxn>
                <a:cxn ang="0">
                  <a:pos x="106" y="147"/>
                </a:cxn>
                <a:cxn ang="0">
                  <a:pos x="3" y="74"/>
                </a:cxn>
                <a:cxn ang="0">
                  <a:pos x="101" y="0"/>
                </a:cxn>
                <a:cxn ang="0">
                  <a:pos x="178" y="22"/>
                </a:cxn>
                <a:cxn ang="0">
                  <a:pos x="188" y="7"/>
                </a:cxn>
                <a:cxn ang="0">
                  <a:pos x="220" y="7"/>
                </a:cxn>
                <a:cxn ang="0">
                  <a:pos x="220" y="91"/>
                </a:cxn>
                <a:cxn ang="0">
                  <a:pos x="182" y="91"/>
                </a:cxn>
                <a:cxn ang="0">
                  <a:pos x="181" y="90"/>
                </a:cxn>
                <a:cxn ang="0">
                  <a:pos x="106" y="39"/>
                </a:cxn>
                <a:cxn ang="0">
                  <a:pos x="69" y="62"/>
                </a:cxn>
                <a:cxn ang="0">
                  <a:pos x="124" y="88"/>
                </a:cxn>
                <a:cxn ang="0">
                  <a:pos x="234" y="168"/>
                </a:cxn>
                <a:cxn ang="0">
                  <a:pos x="135" y="241"/>
                </a:cxn>
              </a:cxnLst>
              <a:rect l="0" t="0" r="r" b="b"/>
              <a:pathLst>
                <a:path w="234" h="241">
                  <a:moveTo>
                    <a:pt x="135" y="241"/>
                  </a:moveTo>
                  <a:cubicBezTo>
                    <a:pt x="111" y="241"/>
                    <a:pt x="76" y="238"/>
                    <a:pt x="48" y="218"/>
                  </a:cubicBezTo>
                  <a:cubicBezTo>
                    <a:pt x="39" y="234"/>
                    <a:pt x="39" y="234"/>
                    <a:pt x="39" y="234"/>
                  </a:cubicBezTo>
                  <a:cubicBezTo>
                    <a:pt x="0" y="234"/>
                    <a:pt x="0" y="234"/>
                    <a:pt x="0" y="234"/>
                  </a:cubicBezTo>
                  <a:cubicBezTo>
                    <a:pt x="0" y="142"/>
                    <a:pt x="0" y="142"/>
                    <a:pt x="0" y="142"/>
                  </a:cubicBezTo>
                  <a:cubicBezTo>
                    <a:pt x="43" y="142"/>
                    <a:pt x="43" y="142"/>
                    <a:pt x="43" y="142"/>
                  </a:cubicBezTo>
                  <a:cubicBezTo>
                    <a:pt x="43" y="144"/>
                    <a:pt x="43" y="144"/>
                    <a:pt x="43" y="144"/>
                  </a:cubicBezTo>
                  <a:cubicBezTo>
                    <a:pt x="53" y="183"/>
                    <a:pt x="83" y="204"/>
                    <a:pt x="130" y="204"/>
                  </a:cubicBezTo>
                  <a:cubicBezTo>
                    <a:pt x="145" y="204"/>
                    <a:pt x="168" y="197"/>
                    <a:pt x="168" y="178"/>
                  </a:cubicBezTo>
                  <a:cubicBezTo>
                    <a:pt x="168" y="160"/>
                    <a:pt x="139" y="154"/>
                    <a:pt x="106" y="147"/>
                  </a:cubicBezTo>
                  <a:cubicBezTo>
                    <a:pt x="60" y="137"/>
                    <a:pt x="3" y="124"/>
                    <a:pt x="3" y="74"/>
                  </a:cubicBezTo>
                  <a:cubicBezTo>
                    <a:pt x="3" y="26"/>
                    <a:pt x="53" y="0"/>
                    <a:pt x="101" y="0"/>
                  </a:cubicBezTo>
                  <a:cubicBezTo>
                    <a:pt x="127" y="0"/>
                    <a:pt x="153" y="8"/>
                    <a:pt x="178" y="22"/>
                  </a:cubicBezTo>
                  <a:cubicBezTo>
                    <a:pt x="188" y="7"/>
                    <a:pt x="188" y="7"/>
                    <a:pt x="188" y="7"/>
                  </a:cubicBezTo>
                  <a:cubicBezTo>
                    <a:pt x="220" y="7"/>
                    <a:pt x="220" y="7"/>
                    <a:pt x="220" y="7"/>
                  </a:cubicBezTo>
                  <a:cubicBezTo>
                    <a:pt x="220" y="91"/>
                    <a:pt x="220" y="91"/>
                    <a:pt x="220" y="91"/>
                  </a:cubicBezTo>
                  <a:cubicBezTo>
                    <a:pt x="182" y="91"/>
                    <a:pt x="182" y="91"/>
                    <a:pt x="182" y="91"/>
                  </a:cubicBezTo>
                  <a:cubicBezTo>
                    <a:pt x="181" y="90"/>
                    <a:pt x="181" y="90"/>
                    <a:pt x="181" y="90"/>
                  </a:cubicBezTo>
                  <a:cubicBezTo>
                    <a:pt x="169" y="55"/>
                    <a:pt x="145" y="39"/>
                    <a:pt x="106" y="39"/>
                  </a:cubicBezTo>
                  <a:cubicBezTo>
                    <a:pt x="92" y="39"/>
                    <a:pt x="69" y="44"/>
                    <a:pt x="69" y="62"/>
                  </a:cubicBezTo>
                  <a:cubicBezTo>
                    <a:pt x="69" y="75"/>
                    <a:pt x="94" y="81"/>
                    <a:pt x="124" y="88"/>
                  </a:cubicBezTo>
                  <a:cubicBezTo>
                    <a:pt x="173" y="99"/>
                    <a:pt x="234" y="114"/>
                    <a:pt x="234" y="168"/>
                  </a:cubicBezTo>
                  <a:cubicBezTo>
                    <a:pt x="234" y="222"/>
                    <a:pt x="183" y="241"/>
                    <a:pt x="135" y="2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144" name="日付プレースホルダ 3"/>
          <p:cNvSpPr>
            <a:spLocks noGrp="1"/>
          </p:cNvSpPr>
          <p:nvPr>
            <p:ph type="dt" sz="half" idx="2"/>
          </p:nvPr>
        </p:nvSpPr>
        <p:spPr>
          <a:xfrm>
            <a:off x="4106494" y="6506789"/>
            <a:ext cx="931012" cy="200736"/>
          </a:xfrm>
          <a:prstGeom prst="rect">
            <a:avLst/>
          </a:prstGeom>
        </p:spPr>
        <p:txBody>
          <a:bodyPr vert="horz" lIns="0" tIns="0" rIns="0" bIns="0" rtlCol="0" anchor="ctr"/>
          <a:lstStyle>
            <a:lvl1pPr algn="ctr">
              <a:defRPr sz="900">
                <a:solidFill>
                  <a:srgbClr val="6A6A6A"/>
                </a:solidFill>
                <a:latin typeface="Arial" pitchFamily="34" charset="0"/>
                <a:ea typeface="ＭＳ Ｐゴシック" pitchFamily="50" charset="-128"/>
                <a:cs typeface="Arial" pitchFamily="34" charset="0"/>
              </a:defRPr>
            </a:lvl1pPr>
          </a:lstStyle>
          <a:p>
            <a:endParaRPr kumimoji="1" lang="ja-JP" altLang="en-US"/>
          </a:p>
        </p:txBody>
      </p:sp>
      <p:sp>
        <p:nvSpPr>
          <p:cNvPr id="146" name="フッター プレースホルダ 4"/>
          <p:cNvSpPr>
            <a:spLocks noGrp="1"/>
          </p:cNvSpPr>
          <p:nvPr>
            <p:ph type="ftr" sz="quarter" idx="3"/>
          </p:nvPr>
        </p:nvSpPr>
        <p:spPr>
          <a:xfrm>
            <a:off x="448945" y="6506789"/>
            <a:ext cx="2327531" cy="200907"/>
          </a:xfrm>
          <a:prstGeom prst="rect">
            <a:avLst/>
          </a:prstGeom>
        </p:spPr>
        <p:txBody>
          <a:bodyPr wrap="none" lIns="0" tIns="42332" rIns="0" bIns="42332">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2019 IHI Corporation All Rights Reserved.</a:t>
            </a:r>
            <a:endParaRPr kumimoji="1" lang="ja-JP" altLang="en-US" dirty="0"/>
          </a:p>
        </p:txBody>
      </p:sp>
      <p:sp>
        <p:nvSpPr>
          <p:cNvPr id="148" name="タイトル プレースホルダ 1"/>
          <p:cNvSpPr>
            <a:spLocks noGrp="1"/>
          </p:cNvSpPr>
          <p:nvPr>
            <p:ph type="title"/>
          </p:nvPr>
        </p:nvSpPr>
        <p:spPr>
          <a:xfrm>
            <a:off x="448945" y="310414"/>
            <a:ext cx="7457857" cy="314595"/>
          </a:xfrm>
          <a:prstGeom prst="rect">
            <a:avLst/>
          </a:prstGeom>
        </p:spPr>
        <p:txBody>
          <a:bodyPr vert="horz" wrap="square" lIns="0" tIns="0" rIns="0" bIns="0" rtlCol="0" anchor="t" anchorCtr="0">
            <a:spAutoFit/>
          </a:bodyPr>
          <a:lstStyle/>
          <a:p>
            <a:endParaRPr kumimoji="1" lang="ja-JP" altLang="en-US" dirty="0"/>
          </a:p>
        </p:txBody>
      </p:sp>
      <p:sp>
        <p:nvSpPr>
          <p:cNvPr id="145" name="スライド番号プレースホルダ 5"/>
          <p:cNvSpPr>
            <a:spLocks noGrp="1"/>
          </p:cNvSpPr>
          <p:nvPr>
            <p:ph type="sldNum" sz="quarter" idx="4"/>
          </p:nvPr>
        </p:nvSpPr>
        <p:spPr>
          <a:xfrm>
            <a:off x="8495553" y="6506789"/>
            <a:ext cx="465506" cy="199502"/>
          </a:xfrm>
          <a:prstGeom prst="rect">
            <a:avLst/>
          </a:prstGeom>
        </p:spPr>
        <p:txBody>
          <a:bodyPr vert="horz" wrap="square" lIns="91429" tIns="0" rIns="91429" bIns="26666" rtlCol="0" anchor="ctr">
            <a:noAutofit/>
          </a:bodyPr>
          <a:lstStyle>
            <a:lvl1pPr algn="r">
              <a:defRPr sz="1000">
                <a:solidFill>
                  <a:srgbClr val="6A6A6A"/>
                </a:solidFill>
                <a:latin typeface="Arial" pitchFamily="34" charset="0"/>
                <a:ea typeface="ＭＳ Ｐゴシック" pitchFamily="50" charset="-128"/>
                <a:cs typeface="Arial" pitchFamily="34" charset="0"/>
              </a:defRPr>
            </a:lvl1pPr>
          </a:lstStyle>
          <a:p>
            <a:fld id="{714EB05D-AD7B-4F02-BDF6-82F2DF55CD8E}"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dt="0"/>
  <p:txStyles>
    <p:titleStyle>
      <a:lvl1pPr algn="l" defTabSz="914290" rtl="0" eaLnBrk="1" fontAlgn="ctr" latinLnBrk="0" hangingPunct="1">
        <a:spcBef>
          <a:spcPct val="0"/>
        </a:spcBef>
        <a:buNone/>
        <a:defRPr kumimoji="1" sz="2000" b="1" kern="1200">
          <a:solidFill>
            <a:schemeClr val="tx1"/>
          </a:solidFill>
          <a:latin typeface="Arial" pitchFamily="34" charset="0"/>
          <a:ea typeface="ＭＳ Ｐゴシック" pitchFamily="50" charset="-128"/>
          <a:cs typeface="Arial" pitchFamily="34" charset="0"/>
        </a:defRPr>
      </a:lvl1pPr>
    </p:titleStyle>
    <p:bodyStyle>
      <a:lvl1pPr marL="0" indent="0" algn="l" defTabSz="914257" rtl="0" eaLnBrk="1" fontAlgn="ctr" latinLnBrk="0" hangingPunct="1">
        <a:lnSpc>
          <a:spcPct val="120000"/>
        </a:lnSpc>
        <a:spcBef>
          <a:spcPts val="278"/>
        </a:spcBef>
        <a:spcAft>
          <a:spcPct val="0"/>
        </a:spcAft>
        <a:buFontTx/>
        <a:buNone/>
        <a:defRPr kumimoji="1" lang="ja-JP" altLang="en-US" sz="1700" b="1" kern="1200" smtClean="0">
          <a:solidFill>
            <a:schemeClr val="tx1"/>
          </a:solidFill>
          <a:latin typeface="Arial" pitchFamily="34" charset="0"/>
          <a:ea typeface="ＭＳ Ｐゴシック" pitchFamily="50" charset="-128"/>
          <a:cs typeface="Arial" pitchFamily="34" charset="0"/>
        </a:defRPr>
      </a:lvl1pPr>
      <a:lvl2pPr marL="246938" indent="-246938" algn="l" defTabSz="914257" rtl="0" eaLnBrk="1" fontAlgn="ctr" latinLnBrk="0" hangingPunct="1">
        <a:lnSpc>
          <a:spcPct val="120000"/>
        </a:lnSpc>
        <a:spcBef>
          <a:spcPts val="278"/>
        </a:spcBef>
        <a:spcAft>
          <a:spcPct val="0"/>
        </a:spcAft>
        <a:buFont typeface="+mj-lt"/>
        <a:buAutoNum type="arabicPeriod"/>
        <a:defRPr kumimoji="1" lang="ja-JP" altLang="en-US" sz="1500" b="0" kern="1200" smtClean="0">
          <a:solidFill>
            <a:schemeClr val="tx1"/>
          </a:solidFill>
          <a:latin typeface="Arial" pitchFamily="34" charset="0"/>
          <a:ea typeface="ＭＳ Ｐゴシック" pitchFamily="50" charset="-128"/>
          <a:cs typeface="Arial" pitchFamily="34" charset="0"/>
        </a:defRPr>
      </a:lvl2pPr>
      <a:lvl3pPr marL="246938" marR="0" indent="0" algn="l" defTabSz="914257" rtl="0" eaLnBrk="1" fontAlgn="ctr" latinLnBrk="0" hangingPunct="1">
        <a:lnSpc>
          <a:spcPct val="120000"/>
        </a:lnSpc>
        <a:spcBef>
          <a:spcPts val="278"/>
        </a:spcBef>
        <a:spcAft>
          <a:spcPct val="0"/>
        </a:spcAft>
        <a:buClr>
          <a:srgbClr val="5F8AC3"/>
        </a:buClr>
        <a:buSzTx/>
        <a:buFontTx/>
        <a:buNone/>
        <a:tabLst/>
        <a:defRPr kumimoji="1" lang="ja-JP" altLang="en-US" sz="1300" b="0" kern="1200" smtClean="0">
          <a:solidFill>
            <a:schemeClr val="tx1"/>
          </a:solidFill>
          <a:latin typeface="Arial" pitchFamily="34" charset="0"/>
          <a:ea typeface="ＭＳ Ｐゴシック" pitchFamily="50" charset="-128"/>
          <a:cs typeface="Arial" pitchFamily="34" charset="0"/>
        </a:defRPr>
      </a:lvl3pPr>
      <a:lvl4pPr marL="582067" indent="-336657" algn="l" defTabSz="914257" rtl="0" eaLnBrk="1" fontAlgn="ctr" latinLnBrk="0" hangingPunct="1">
        <a:lnSpc>
          <a:spcPct val="120000"/>
        </a:lnSpc>
        <a:spcBef>
          <a:spcPts val="278"/>
        </a:spcBef>
        <a:spcAft>
          <a:spcPct val="0"/>
        </a:spcAft>
        <a:buClr>
          <a:schemeClr val="tx1"/>
        </a:buClr>
        <a:buFont typeface="+mj-lt"/>
        <a:buNone/>
        <a:tabLst/>
        <a:defRPr kumimoji="1" lang="ja-JP" altLang="en-US" sz="1300" b="0" kern="1200" smtClean="0">
          <a:solidFill>
            <a:schemeClr val="tx1"/>
          </a:solidFill>
          <a:latin typeface="Arial" pitchFamily="34" charset="0"/>
          <a:ea typeface="ＭＳ Ｐゴシック" pitchFamily="50" charset="-128"/>
          <a:cs typeface="Arial" pitchFamily="34" charset="0"/>
        </a:defRPr>
      </a:lvl4pPr>
      <a:lvl5pPr marL="583317" marR="0" indent="0" algn="l" defTabSz="914257" rtl="0" eaLnBrk="1" fontAlgn="ctr" latinLnBrk="0" hangingPunct="1">
        <a:lnSpc>
          <a:spcPct val="120000"/>
        </a:lnSpc>
        <a:spcBef>
          <a:spcPts val="278"/>
        </a:spcBef>
        <a:spcAft>
          <a:spcPct val="0"/>
        </a:spcAft>
        <a:buClrTx/>
        <a:buSzTx/>
        <a:buFontTx/>
        <a:buNone/>
        <a:tabLst/>
        <a:defRPr kumimoji="1" lang="ja-JP" altLang="en-US" sz="1100" b="0" kern="1200">
          <a:solidFill>
            <a:schemeClr val="tx1"/>
          </a:solidFill>
          <a:latin typeface="Arial" pitchFamily="34" charset="0"/>
          <a:ea typeface="ＭＳ Ｐゴシック" pitchFamily="50" charset="-128"/>
          <a:cs typeface="Arial" pitchFamily="34" charset="0"/>
        </a:defRPr>
      </a:lvl5pPr>
      <a:lvl6pPr marL="745223" marR="0" indent="-163156" algn="l" defTabSz="914290" rtl="0" eaLnBrk="1" fontAlgn="ctr" latinLnBrk="0" hangingPunct="1">
        <a:lnSpc>
          <a:spcPct val="120000"/>
        </a:lnSpc>
        <a:spcBef>
          <a:spcPts val="278"/>
        </a:spcBef>
        <a:spcAft>
          <a:spcPts val="0"/>
        </a:spcAft>
        <a:buClr>
          <a:prstClr val="black"/>
        </a:buClr>
        <a:buSzPct val="100000"/>
        <a:buFont typeface="+mj-lt"/>
        <a:buAutoNum type="alphaLcPeriod"/>
        <a:tabLst/>
        <a:defRPr kumimoji="1" sz="1100" kern="1200">
          <a:solidFill>
            <a:schemeClr val="tx1"/>
          </a:solidFill>
          <a:latin typeface="Arial" pitchFamily="34" charset="0"/>
          <a:ea typeface="ＭＳ Ｐゴシック" pitchFamily="50" charset="-128"/>
          <a:cs typeface="Arial" pitchFamily="34" charset="0"/>
        </a:defRPr>
      </a:lvl6pPr>
      <a:lvl7pPr marL="749632" marR="0" indent="0" algn="l" defTabSz="665850" rtl="0" eaLnBrk="1" fontAlgn="ctr" latinLnBrk="0" hangingPunct="1">
        <a:lnSpc>
          <a:spcPct val="120000"/>
        </a:lnSpc>
        <a:spcBef>
          <a:spcPts val="278"/>
        </a:spcBef>
        <a:spcAft>
          <a:spcPts val="0"/>
        </a:spcAft>
        <a:buClr>
          <a:srgbClr val="A2A2A2"/>
        </a:buClr>
        <a:buSzTx/>
        <a:buFont typeface="Wingdings" pitchFamily="2" charset="2"/>
        <a:buNone/>
        <a:tabLst/>
        <a:defRPr kumimoji="1" sz="1100" kern="1200">
          <a:solidFill>
            <a:schemeClr val="tx1"/>
          </a:solidFill>
          <a:latin typeface="Arial" pitchFamily="34" charset="0"/>
          <a:ea typeface="ＭＳ Ｐゴシック" pitchFamily="50" charset="-128"/>
          <a:cs typeface="Arial" pitchFamily="34" charset="0"/>
        </a:defRPr>
      </a:lvl7pPr>
      <a:lvl8pPr marL="995100" marR="0" indent="-248408" algn="l" defTabSz="914290" rtl="0" eaLnBrk="1" fontAlgn="ctr" latinLnBrk="0" hangingPunct="1">
        <a:lnSpc>
          <a:spcPct val="120000"/>
        </a:lnSpc>
        <a:spcBef>
          <a:spcPts val="278"/>
        </a:spcBef>
        <a:spcAft>
          <a:spcPts val="0"/>
        </a:spcAft>
        <a:buClr>
          <a:srgbClr val="A2A2A2"/>
        </a:buClr>
        <a:buSzPct val="80000"/>
        <a:buFont typeface="Wingdings" pitchFamily="2" charset="2"/>
        <a:buNone/>
        <a:tabLst/>
        <a:defRPr kumimoji="1" sz="1100" kern="1200">
          <a:solidFill>
            <a:schemeClr val="tx1"/>
          </a:solidFill>
          <a:latin typeface="Arial" pitchFamily="34" charset="0"/>
          <a:ea typeface="ＭＳ Ｐゴシック" pitchFamily="50" charset="-128"/>
          <a:cs typeface="Arial" pitchFamily="34" charset="0"/>
        </a:defRPr>
      </a:lvl8pPr>
      <a:lvl9pPr marL="1158255" marR="0" indent="-163156" algn="l" defTabSz="914290" rtl="0" eaLnBrk="1" fontAlgn="ctr" latinLnBrk="0" hangingPunct="1">
        <a:lnSpc>
          <a:spcPct val="120000"/>
        </a:lnSpc>
        <a:spcBef>
          <a:spcPts val="278"/>
        </a:spcBef>
        <a:spcAft>
          <a:spcPts val="0"/>
        </a:spcAft>
        <a:buClr>
          <a:srgbClr val="A2A2A2"/>
        </a:buClr>
        <a:buSzPct val="70000"/>
        <a:buFont typeface="Wingdings" pitchFamily="2" charset="2"/>
        <a:buChar char="l"/>
        <a:tabLst/>
        <a:defRPr kumimoji="1" sz="1100" kern="1200">
          <a:solidFill>
            <a:schemeClr val="tx1"/>
          </a:solidFill>
          <a:latin typeface="Arial" pitchFamily="34" charset="0"/>
          <a:ea typeface="ＭＳ Ｐゴシック" pitchFamily="50" charset="-128"/>
          <a:cs typeface="Arial" pitchFamily="34" charset="0"/>
        </a:defRPr>
      </a:lvl9pPr>
    </p:bodyStyle>
    <p:otherStyle>
      <a:defPPr>
        <a:defRPr lang="ja-JP"/>
      </a:defPPr>
      <a:lvl1pPr marL="0" algn="l" defTabSz="914290" rtl="0" eaLnBrk="1" latinLnBrk="0" hangingPunct="1">
        <a:defRPr kumimoji="1" sz="1800" kern="1200">
          <a:solidFill>
            <a:schemeClr val="tx1"/>
          </a:solidFill>
          <a:latin typeface="+mn-lt"/>
          <a:ea typeface="+mn-ea"/>
          <a:cs typeface="+mn-cs"/>
        </a:defRPr>
      </a:lvl1pPr>
      <a:lvl2pPr marL="457145" algn="l" defTabSz="914290" rtl="0" eaLnBrk="1" latinLnBrk="0" hangingPunct="1">
        <a:defRPr kumimoji="1" sz="1800" kern="1200">
          <a:solidFill>
            <a:schemeClr val="tx1"/>
          </a:solidFill>
          <a:latin typeface="+mn-lt"/>
          <a:ea typeface="+mn-ea"/>
          <a:cs typeface="+mn-cs"/>
        </a:defRPr>
      </a:lvl2pPr>
      <a:lvl3pPr marL="914290" algn="l" defTabSz="914290" rtl="0" eaLnBrk="1" latinLnBrk="0" hangingPunct="1">
        <a:defRPr kumimoji="1" sz="1800" kern="1200">
          <a:solidFill>
            <a:schemeClr val="tx1"/>
          </a:solidFill>
          <a:latin typeface="+mn-lt"/>
          <a:ea typeface="+mn-ea"/>
          <a:cs typeface="+mn-cs"/>
        </a:defRPr>
      </a:lvl3pPr>
      <a:lvl4pPr marL="1371435" algn="l" defTabSz="914290" rtl="0" eaLnBrk="1" latinLnBrk="0" hangingPunct="1">
        <a:defRPr kumimoji="1" sz="1800" kern="1200">
          <a:solidFill>
            <a:schemeClr val="tx1"/>
          </a:solidFill>
          <a:latin typeface="+mn-lt"/>
          <a:ea typeface="+mn-ea"/>
          <a:cs typeface="+mn-cs"/>
        </a:defRPr>
      </a:lvl4pPr>
      <a:lvl5pPr marL="1828579" algn="l" defTabSz="914290" rtl="0" eaLnBrk="1" latinLnBrk="0" hangingPunct="1">
        <a:defRPr kumimoji="1" sz="1800" kern="1200">
          <a:solidFill>
            <a:schemeClr val="tx1"/>
          </a:solidFill>
          <a:latin typeface="+mn-lt"/>
          <a:ea typeface="+mn-ea"/>
          <a:cs typeface="+mn-cs"/>
        </a:defRPr>
      </a:lvl5pPr>
      <a:lvl6pPr marL="2285724" algn="l" defTabSz="914290" rtl="0" eaLnBrk="1" latinLnBrk="0" hangingPunct="1">
        <a:defRPr kumimoji="1" sz="1800" kern="1200">
          <a:solidFill>
            <a:schemeClr val="tx1"/>
          </a:solidFill>
          <a:latin typeface="+mn-lt"/>
          <a:ea typeface="+mn-ea"/>
          <a:cs typeface="+mn-cs"/>
        </a:defRPr>
      </a:lvl6pPr>
      <a:lvl7pPr marL="2742869" algn="l" defTabSz="914290" rtl="0" eaLnBrk="1" latinLnBrk="0" hangingPunct="1">
        <a:defRPr kumimoji="1" sz="1800" kern="1200">
          <a:solidFill>
            <a:schemeClr val="tx1"/>
          </a:solidFill>
          <a:latin typeface="+mn-lt"/>
          <a:ea typeface="+mn-ea"/>
          <a:cs typeface="+mn-cs"/>
        </a:defRPr>
      </a:lvl7pPr>
      <a:lvl8pPr marL="3200014" algn="l" defTabSz="914290" rtl="0" eaLnBrk="1" latinLnBrk="0" hangingPunct="1">
        <a:defRPr kumimoji="1" sz="1800" kern="1200">
          <a:solidFill>
            <a:schemeClr val="tx1"/>
          </a:solidFill>
          <a:latin typeface="+mn-lt"/>
          <a:ea typeface="+mn-ea"/>
          <a:cs typeface="+mn-cs"/>
        </a:defRPr>
      </a:lvl8pPr>
      <a:lvl9pPr marL="3657159" algn="l" defTabSz="91429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 name="グループ化 2"/>
          <p:cNvGrpSpPr/>
          <p:nvPr/>
        </p:nvGrpSpPr>
        <p:grpSpPr>
          <a:xfrm>
            <a:off x="248709" y="337235"/>
            <a:ext cx="8645116" cy="669047"/>
            <a:chOff x="269305" y="362918"/>
            <a:chExt cx="9361040" cy="720000"/>
          </a:xfrm>
        </p:grpSpPr>
        <p:sp>
          <p:nvSpPr>
            <p:cNvPr id="151" name="正方形/長方形 150"/>
            <p:cNvSpPr/>
            <p:nvPr userDrawn="1"/>
          </p:nvSpPr>
          <p:spPr>
            <a:xfrm rot="16200000">
              <a:off x="4933654" y="-3939082"/>
              <a:ext cx="36000" cy="9324000"/>
            </a:xfrm>
            <a:prstGeom prst="rect">
              <a:avLst/>
            </a:prstGeom>
            <a:solidFill>
              <a:srgbClr val="B0B8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7" name="正方形/長方形 146"/>
            <p:cNvSpPr/>
            <p:nvPr userDrawn="1"/>
          </p:nvSpPr>
          <p:spPr>
            <a:xfrm>
              <a:off x="269305" y="362918"/>
              <a:ext cx="36000" cy="720000"/>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sp>
          <p:nvSpPr>
            <p:cNvPr id="149" name="正方形/長方形 148"/>
            <p:cNvSpPr/>
            <p:nvPr userDrawn="1"/>
          </p:nvSpPr>
          <p:spPr>
            <a:xfrm>
              <a:off x="9594345" y="362918"/>
              <a:ext cx="36000" cy="720000"/>
            </a:xfrm>
            <a:prstGeom prst="rect">
              <a:avLst/>
            </a:pr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R="0" lvl="0" indent="0" defTabSz="846643" fontAlgn="auto">
                <a:lnSpc>
                  <a:spcPct val="100000"/>
                </a:lnSpc>
                <a:spcBef>
                  <a:spcPts val="0"/>
                </a:spcBef>
                <a:spcAft>
                  <a:spcPts val="0"/>
                </a:spcAft>
                <a:buClrTx/>
                <a:buSzTx/>
                <a:buFontTx/>
                <a:buNone/>
                <a:tabLst/>
              </a:pPr>
              <a:endParaRPr kumimoji="0" lang="ja-JP" altLang="en-US" sz="1700" b="0" i="0" u="none" strike="noStrike" kern="0" cap="none" spc="0" normalizeH="0" baseline="0">
                <a:ln>
                  <a:noFill/>
                </a:ln>
                <a:solidFill>
                  <a:sysClr val="windowText" lastClr="000000"/>
                </a:solidFill>
                <a:effectLst/>
                <a:uLnTx/>
                <a:uFillTx/>
              </a:endParaRPr>
            </a:p>
          </p:txBody>
        </p:sp>
        <p:grpSp>
          <p:nvGrpSpPr>
            <p:cNvPr id="152" name="グループ化 151"/>
            <p:cNvGrpSpPr/>
            <p:nvPr userDrawn="1"/>
          </p:nvGrpSpPr>
          <p:grpSpPr>
            <a:xfrm>
              <a:off x="8796888" y="370061"/>
              <a:ext cx="618227" cy="233052"/>
              <a:chOff x="7709551" y="6462480"/>
              <a:chExt cx="668491" cy="252000"/>
            </a:xfrm>
          </p:grpSpPr>
          <p:sp>
            <p:nvSpPr>
              <p:cNvPr id="153" name="Freeform 31"/>
              <p:cNvSpPr>
                <a:spLocks/>
              </p:cNvSpPr>
              <p:nvPr userDrawn="1"/>
            </p:nvSpPr>
            <p:spPr bwMode="auto">
              <a:xfrm>
                <a:off x="7709551" y="6462480"/>
                <a:ext cx="139231" cy="252000"/>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54" name="Freeform 32"/>
              <p:cNvSpPr>
                <a:spLocks/>
              </p:cNvSpPr>
              <p:nvPr userDrawn="1"/>
            </p:nvSpPr>
            <p:spPr bwMode="auto">
              <a:xfrm>
                <a:off x="7886973" y="6462480"/>
                <a:ext cx="313646" cy="252000"/>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sp>
            <p:nvSpPr>
              <p:cNvPr id="155" name="Freeform 33"/>
              <p:cNvSpPr>
                <a:spLocks/>
              </p:cNvSpPr>
              <p:nvPr userDrawn="1"/>
            </p:nvSpPr>
            <p:spPr bwMode="auto">
              <a:xfrm>
                <a:off x="8238510" y="6462480"/>
                <a:ext cx="139532" cy="252000"/>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solidFill>
                <a:srgbClr val="004E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846643" eaLnBrk="1" fontAlgn="auto" latinLnBrk="0" hangingPunct="1">
                  <a:lnSpc>
                    <a:spcPct val="100000"/>
                  </a:lnSpc>
                  <a:spcBef>
                    <a:spcPts val="0"/>
                  </a:spcBef>
                  <a:spcAft>
                    <a:spcPts val="0"/>
                  </a:spcAft>
                  <a:buClrTx/>
                  <a:buSzTx/>
                  <a:buFontTx/>
                  <a:buNone/>
                  <a:tabLst/>
                  <a:defRPr/>
                </a:pPr>
                <a:endParaRPr kumimoji="0" lang="ja-JP" altLang="en-US" sz="1700" b="0" i="0" u="none" strike="noStrike" kern="0" cap="none" spc="0" normalizeH="0" baseline="0" noProof="0">
                  <a:ln>
                    <a:noFill/>
                  </a:ln>
                  <a:solidFill>
                    <a:sysClr val="windowText" lastClr="000000"/>
                  </a:solidFill>
                  <a:effectLst/>
                  <a:uLnTx/>
                  <a:uFillTx/>
                </a:endParaRPr>
              </a:p>
            </p:txBody>
          </p:sp>
        </p:grpSp>
      </p:grpSp>
      <p:grpSp>
        <p:nvGrpSpPr>
          <p:cNvPr id="122" name="グループ化 121" hidden="1"/>
          <p:cNvGrpSpPr>
            <a:grpSpLocks noChangeAspect="1"/>
          </p:cNvGrpSpPr>
          <p:nvPr/>
        </p:nvGrpSpPr>
        <p:grpSpPr>
          <a:xfrm>
            <a:off x="7617848" y="233242"/>
            <a:ext cx="1343268" cy="421500"/>
            <a:chOff x="3078163" y="-3006725"/>
            <a:chExt cx="7269162" cy="2266949"/>
          </a:xfrm>
          <a:solidFill>
            <a:srgbClr val="00559A"/>
          </a:solidFill>
        </p:grpSpPr>
        <p:sp>
          <p:nvSpPr>
            <p:cNvPr id="123" name="Freeform 31"/>
            <p:cNvSpPr>
              <a:spLocks/>
            </p:cNvSpPr>
            <p:nvPr userDrawn="1"/>
          </p:nvSpPr>
          <p:spPr bwMode="auto">
            <a:xfrm>
              <a:off x="4949825" y="-3006725"/>
              <a:ext cx="735012" cy="1330325"/>
            </a:xfrm>
            <a:custGeom>
              <a:avLst/>
              <a:gdLst/>
              <a:ahLst/>
              <a:cxnLst>
                <a:cxn ang="0">
                  <a:pos x="567" y="1013"/>
                </a:cxn>
                <a:cxn ang="0">
                  <a:pos x="567" y="1017"/>
                </a:cxn>
                <a:cxn ang="0">
                  <a:pos x="559" y="1025"/>
                </a:cxn>
                <a:cxn ang="0">
                  <a:pos x="555" y="1026"/>
                </a:cxn>
                <a:cxn ang="0">
                  <a:pos x="12" y="1026"/>
                </a:cxn>
                <a:cxn ang="0">
                  <a:pos x="8" y="1025"/>
                </a:cxn>
                <a:cxn ang="0">
                  <a:pos x="0" y="1017"/>
                </a:cxn>
                <a:cxn ang="0">
                  <a:pos x="0" y="1013"/>
                </a:cxn>
                <a:cxn ang="0">
                  <a:pos x="0" y="966"/>
                </a:cxn>
                <a:cxn ang="0">
                  <a:pos x="25" y="940"/>
                </a:cxn>
                <a:cxn ang="0">
                  <a:pos x="69" y="934"/>
                </a:cxn>
                <a:cxn ang="0">
                  <a:pos x="139" y="865"/>
                </a:cxn>
                <a:cxn ang="0">
                  <a:pos x="140" y="835"/>
                </a:cxn>
                <a:cxn ang="0">
                  <a:pos x="141" y="795"/>
                </a:cxn>
                <a:cxn ang="0">
                  <a:pos x="141" y="231"/>
                </a:cxn>
                <a:cxn ang="0">
                  <a:pos x="140" y="191"/>
                </a:cxn>
                <a:cxn ang="0">
                  <a:pos x="139" y="161"/>
                </a:cxn>
                <a:cxn ang="0">
                  <a:pos x="69" y="92"/>
                </a:cxn>
                <a:cxn ang="0">
                  <a:pos x="25" y="86"/>
                </a:cxn>
                <a:cxn ang="0">
                  <a:pos x="0" y="60"/>
                </a:cxn>
                <a:cxn ang="0">
                  <a:pos x="0" y="13"/>
                </a:cxn>
                <a:cxn ang="0">
                  <a:pos x="0" y="9"/>
                </a:cxn>
                <a:cxn ang="0">
                  <a:pos x="8" y="0"/>
                </a:cxn>
                <a:cxn ang="0">
                  <a:pos x="12" y="0"/>
                </a:cxn>
                <a:cxn ang="0">
                  <a:pos x="555" y="0"/>
                </a:cxn>
                <a:cxn ang="0">
                  <a:pos x="559" y="0"/>
                </a:cxn>
                <a:cxn ang="0">
                  <a:pos x="567" y="9"/>
                </a:cxn>
                <a:cxn ang="0">
                  <a:pos x="567" y="13"/>
                </a:cxn>
                <a:cxn ang="0">
                  <a:pos x="567" y="60"/>
                </a:cxn>
                <a:cxn ang="0">
                  <a:pos x="542" y="86"/>
                </a:cxn>
                <a:cxn ang="0">
                  <a:pos x="498" y="92"/>
                </a:cxn>
                <a:cxn ang="0">
                  <a:pos x="428" y="161"/>
                </a:cxn>
                <a:cxn ang="0">
                  <a:pos x="427" y="191"/>
                </a:cxn>
                <a:cxn ang="0">
                  <a:pos x="426" y="231"/>
                </a:cxn>
                <a:cxn ang="0">
                  <a:pos x="426" y="795"/>
                </a:cxn>
                <a:cxn ang="0">
                  <a:pos x="427" y="835"/>
                </a:cxn>
                <a:cxn ang="0">
                  <a:pos x="428" y="865"/>
                </a:cxn>
                <a:cxn ang="0">
                  <a:pos x="498" y="934"/>
                </a:cxn>
                <a:cxn ang="0">
                  <a:pos x="542" y="940"/>
                </a:cxn>
                <a:cxn ang="0">
                  <a:pos x="567" y="966"/>
                </a:cxn>
                <a:cxn ang="0">
                  <a:pos x="567" y="1013"/>
                </a:cxn>
              </a:cxnLst>
              <a:rect l="0" t="0" r="r" b="b"/>
              <a:pathLst>
                <a:path w="567" h="1026">
                  <a:moveTo>
                    <a:pt x="567" y="1013"/>
                  </a:moveTo>
                  <a:cubicBezTo>
                    <a:pt x="567" y="1014"/>
                    <a:pt x="567" y="1017"/>
                    <a:pt x="567" y="1017"/>
                  </a:cubicBezTo>
                  <a:cubicBezTo>
                    <a:pt x="567" y="1022"/>
                    <a:pt x="563" y="1025"/>
                    <a:pt x="559" y="1025"/>
                  </a:cubicBezTo>
                  <a:cubicBezTo>
                    <a:pt x="559" y="1025"/>
                    <a:pt x="556" y="1026"/>
                    <a:pt x="555" y="1026"/>
                  </a:cubicBezTo>
                  <a:cubicBezTo>
                    <a:pt x="555" y="1026"/>
                    <a:pt x="14" y="1026"/>
                    <a:pt x="12" y="1026"/>
                  </a:cubicBezTo>
                  <a:cubicBezTo>
                    <a:pt x="11" y="1026"/>
                    <a:pt x="8" y="1025"/>
                    <a:pt x="8" y="1025"/>
                  </a:cubicBezTo>
                  <a:cubicBezTo>
                    <a:pt x="4" y="1025"/>
                    <a:pt x="0" y="1022"/>
                    <a:pt x="0" y="1017"/>
                  </a:cubicBezTo>
                  <a:cubicBezTo>
                    <a:pt x="0" y="1017"/>
                    <a:pt x="0" y="1014"/>
                    <a:pt x="0" y="1013"/>
                  </a:cubicBezTo>
                  <a:cubicBezTo>
                    <a:pt x="0" y="966"/>
                    <a:pt x="0" y="966"/>
                    <a:pt x="0" y="966"/>
                  </a:cubicBezTo>
                  <a:cubicBezTo>
                    <a:pt x="0" y="952"/>
                    <a:pt x="9" y="941"/>
                    <a:pt x="25" y="940"/>
                  </a:cubicBezTo>
                  <a:cubicBezTo>
                    <a:pt x="37" y="938"/>
                    <a:pt x="56" y="936"/>
                    <a:pt x="69" y="934"/>
                  </a:cubicBezTo>
                  <a:cubicBezTo>
                    <a:pt x="111" y="927"/>
                    <a:pt x="134" y="911"/>
                    <a:pt x="139" y="865"/>
                  </a:cubicBezTo>
                  <a:cubicBezTo>
                    <a:pt x="139" y="857"/>
                    <a:pt x="140" y="835"/>
                    <a:pt x="140" y="835"/>
                  </a:cubicBezTo>
                  <a:cubicBezTo>
                    <a:pt x="141" y="795"/>
                    <a:pt x="141" y="795"/>
                    <a:pt x="141" y="795"/>
                  </a:cubicBezTo>
                  <a:cubicBezTo>
                    <a:pt x="141" y="231"/>
                    <a:pt x="141" y="231"/>
                    <a:pt x="141" y="231"/>
                  </a:cubicBezTo>
                  <a:cubicBezTo>
                    <a:pt x="140" y="191"/>
                    <a:pt x="140" y="191"/>
                    <a:pt x="140" y="191"/>
                  </a:cubicBezTo>
                  <a:cubicBezTo>
                    <a:pt x="140" y="191"/>
                    <a:pt x="139" y="169"/>
                    <a:pt x="139" y="161"/>
                  </a:cubicBezTo>
                  <a:cubicBezTo>
                    <a:pt x="134" y="115"/>
                    <a:pt x="111" y="99"/>
                    <a:pt x="69" y="92"/>
                  </a:cubicBezTo>
                  <a:cubicBezTo>
                    <a:pt x="56" y="90"/>
                    <a:pt x="37" y="88"/>
                    <a:pt x="25" y="86"/>
                  </a:cubicBezTo>
                  <a:cubicBezTo>
                    <a:pt x="9" y="84"/>
                    <a:pt x="0" y="74"/>
                    <a:pt x="0" y="60"/>
                  </a:cubicBezTo>
                  <a:cubicBezTo>
                    <a:pt x="0" y="60"/>
                    <a:pt x="0" y="14"/>
                    <a:pt x="0" y="13"/>
                  </a:cubicBezTo>
                  <a:cubicBezTo>
                    <a:pt x="0" y="12"/>
                    <a:pt x="0" y="9"/>
                    <a:pt x="0" y="9"/>
                  </a:cubicBezTo>
                  <a:cubicBezTo>
                    <a:pt x="0" y="4"/>
                    <a:pt x="4" y="1"/>
                    <a:pt x="8" y="0"/>
                  </a:cubicBezTo>
                  <a:cubicBezTo>
                    <a:pt x="8" y="0"/>
                    <a:pt x="11" y="0"/>
                    <a:pt x="12" y="0"/>
                  </a:cubicBezTo>
                  <a:cubicBezTo>
                    <a:pt x="14" y="0"/>
                    <a:pt x="555" y="0"/>
                    <a:pt x="555" y="0"/>
                  </a:cubicBezTo>
                  <a:cubicBezTo>
                    <a:pt x="556" y="0"/>
                    <a:pt x="559" y="0"/>
                    <a:pt x="559" y="0"/>
                  </a:cubicBezTo>
                  <a:cubicBezTo>
                    <a:pt x="563" y="1"/>
                    <a:pt x="567" y="4"/>
                    <a:pt x="567" y="9"/>
                  </a:cubicBezTo>
                  <a:cubicBezTo>
                    <a:pt x="567" y="9"/>
                    <a:pt x="567" y="12"/>
                    <a:pt x="567" y="13"/>
                  </a:cubicBezTo>
                  <a:cubicBezTo>
                    <a:pt x="567" y="60"/>
                    <a:pt x="567" y="60"/>
                    <a:pt x="567" y="60"/>
                  </a:cubicBezTo>
                  <a:cubicBezTo>
                    <a:pt x="567" y="74"/>
                    <a:pt x="558" y="84"/>
                    <a:pt x="542" y="86"/>
                  </a:cubicBezTo>
                  <a:cubicBezTo>
                    <a:pt x="530" y="88"/>
                    <a:pt x="510" y="90"/>
                    <a:pt x="498" y="92"/>
                  </a:cubicBezTo>
                  <a:cubicBezTo>
                    <a:pt x="456" y="99"/>
                    <a:pt x="433" y="115"/>
                    <a:pt x="428" y="161"/>
                  </a:cubicBezTo>
                  <a:cubicBezTo>
                    <a:pt x="428" y="169"/>
                    <a:pt x="427" y="191"/>
                    <a:pt x="427" y="191"/>
                  </a:cubicBezTo>
                  <a:cubicBezTo>
                    <a:pt x="426" y="231"/>
                    <a:pt x="426" y="231"/>
                    <a:pt x="426" y="231"/>
                  </a:cubicBezTo>
                  <a:cubicBezTo>
                    <a:pt x="426" y="795"/>
                    <a:pt x="426" y="795"/>
                    <a:pt x="426" y="795"/>
                  </a:cubicBezTo>
                  <a:cubicBezTo>
                    <a:pt x="427" y="835"/>
                    <a:pt x="427" y="835"/>
                    <a:pt x="427" y="835"/>
                  </a:cubicBezTo>
                  <a:cubicBezTo>
                    <a:pt x="427" y="835"/>
                    <a:pt x="428" y="857"/>
                    <a:pt x="428" y="865"/>
                  </a:cubicBezTo>
                  <a:cubicBezTo>
                    <a:pt x="433" y="911"/>
                    <a:pt x="456" y="927"/>
                    <a:pt x="498" y="934"/>
                  </a:cubicBezTo>
                  <a:cubicBezTo>
                    <a:pt x="510" y="936"/>
                    <a:pt x="530" y="938"/>
                    <a:pt x="542" y="940"/>
                  </a:cubicBezTo>
                  <a:cubicBezTo>
                    <a:pt x="558" y="941"/>
                    <a:pt x="567" y="952"/>
                    <a:pt x="567" y="966"/>
                  </a:cubicBezTo>
                  <a:lnTo>
                    <a:pt x="567" y="10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4" name="Freeform 32"/>
            <p:cNvSpPr>
              <a:spLocks/>
            </p:cNvSpPr>
            <p:nvPr userDrawn="1"/>
          </p:nvSpPr>
          <p:spPr bwMode="auto">
            <a:xfrm>
              <a:off x="5886450" y="-3006725"/>
              <a:ext cx="1655762" cy="1330325"/>
            </a:xfrm>
            <a:custGeom>
              <a:avLst/>
              <a:gdLst/>
              <a:ahLst/>
              <a:cxnLst>
                <a:cxn ang="0">
                  <a:pos x="709" y="1017"/>
                </a:cxn>
                <a:cxn ang="0">
                  <a:pos x="722" y="1026"/>
                </a:cxn>
                <a:cxn ang="0">
                  <a:pos x="1268" y="1025"/>
                </a:cxn>
                <a:cxn ang="0">
                  <a:pos x="1277" y="1013"/>
                </a:cxn>
                <a:cxn ang="0">
                  <a:pos x="1251" y="940"/>
                </a:cxn>
                <a:cxn ang="0">
                  <a:pos x="1138" y="865"/>
                </a:cxn>
                <a:cxn ang="0">
                  <a:pos x="1136" y="795"/>
                </a:cxn>
                <a:cxn ang="0">
                  <a:pos x="1136" y="191"/>
                </a:cxn>
                <a:cxn ang="0">
                  <a:pos x="1207" y="92"/>
                </a:cxn>
                <a:cxn ang="0">
                  <a:pos x="1277" y="60"/>
                </a:cxn>
                <a:cxn ang="0">
                  <a:pos x="1277" y="9"/>
                </a:cxn>
                <a:cxn ang="0">
                  <a:pos x="1264" y="0"/>
                </a:cxn>
                <a:cxn ang="0">
                  <a:pos x="718" y="0"/>
                </a:cxn>
                <a:cxn ang="0">
                  <a:pos x="709" y="13"/>
                </a:cxn>
                <a:cxn ang="0">
                  <a:pos x="734" y="86"/>
                </a:cxn>
                <a:cxn ang="0">
                  <a:pos x="848" y="161"/>
                </a:cxn>
                <a:cxn ang="0">
                  <a:pos x="850" y="231"/>
                </a:cxn>
                <a:cxn ang="0">
                  <a:pos x="427" y="426"/>
                </a:cxn>
                <a:cxn ang="0">
                  <a:pos x="428" y="191"/>
                </a:cxn>
                <a:cxn ang="0">
                  <a:pos x="498" y="92"/>
                </a:cxn>
                <a:cxn ang="0">
                  <a:pos x="568" y="60"/>
                </a:cxn>
                <a:cxn ang="0">
                  <a:pos x="568" y="9"/>
                </a:cxn>
                <a:cxn ang="0">
                  <a:pos x="555" y="0"/>
                </a:cxn>
                <a:cxn ang="0">
                  <a:pos x="9" y="0"/>
                </a:cxn>
                <a:cxn ang="0">
                  <a:pos x="0" y="13"/>
                </a:cxn>
                <a:cxn ang="0">
                  <a:pos x="26" y="86"/>
                </a:cxn>
                <a:cxn ang="0">
                  <a:pos x="139" y="161"/>
                </a:cxn>
                <a:cxn ang="0">
                  <a:pos x="141" y="231"/>
                </a:cxn>
                <a:cxn ang="0">
                  <a:pos x="141" y="835"/>
                </a:cxn>
                <a:cxn ang="0">
                  <a:pos x="70" y="934"/>
                </a:cxn>
                <a:cxn ang="0">
                  <a:pos x="0" y="966"/>
                </a:cxn>
                <a:cxn ang="0">
                  <a:pos x="1" y="1017"/>
                </a:cxn>
                <a:cxn ang="0">
                  <a:pos x="13" y="1026"/>
                </a:cxn>
                <a:cxn ang="0">
                  <a:pos x="559" y="1025"/>
                </a:cxn>
                <a:cxn ang="0">
                  <a:pos x="568" y="1013"/>
                </a:cxn>
                <a:cxn ang="0">
                  <a:pos x="543" y="940"/>
                </a:cxn>
                <a:cxn ang="0">
                  <a:pos x="429" y="865"/>
                </a:cxn>
                <a:cxn ang="0">
                  <a:pos x="427" y="795"/>
                </a:cxn>
                <a:cxn ang="0">
                  <a:pos x="850" y="579"/>
                </a:cxn>
                <a:cxn ang="0">
                  <a:pos x="849" y="835"/>
                </a:cxn>
                <a:cxn ang="0">
                  <a:pos x="779" y="934"/>
                </a:cxn>
                <a:cxn ang="0">
                  <a:pos x="709" y="966"/>
                </a:cxn>
              </a:cxnLst>
              <a:rect l="0" t="0" r="r" b="b"/>
              <a:pathLst>
                <a:path w="1277" h="1026">
                  <a:moveTo>
                    <a:pt x="709" y="1013"/>
                  </a:moveTo>
                  <a:cubicBezTo>
                    <a:pt x="709" y="1014"/>
                    <a:pt x="709" y="1017"/>
                    <a:pt x="709" y="1017"/>
                  </a:cubicBezTo>
                  <a:cubicBezTo>
                    <a:pt x="709" y="1022"/>
                    <a:pt x="713" y="1025"/>
                    <a:pt x="718" y="1025"/>
                  </a:cubicBezTo>
                  <a:cubicBezTo>
                    <a:pt x="718" y="1025"/>
                    <a:pt x="720" y="1026"/>
                    <a:pt x="722" y="1026"/>
                  </a:cubicBezTo>
                  <a:cubicBezTo>
                    <a:pt x="723" y="1026"/>
                    <a:pt x="1264" y="1026"/>
                    <a:pt x="1264" y="1026"/>
                  </a:cubicBezTo>
                  <a:cubicBezTo>
                    <a:pt x="1265" y="1026"/>
                    <a:pt x="1268" y="1025"/>
                    <a:pt x="1268" y="1025"/>
                  </a:cubicBezTo>
                  <a:cubicBezTo>
                    <a:pt x="1273" y="1025"/>
                    <a:pt x="1277" y="1022"/>
                    <a:pt x="1277" y="1017"/>
                  </a:cubicBezTo>
                  <a:cubicBezTo>
                    <a:pt x="1277" y="1017"/>
                    <a:pt x="1277" y="1014"/>
                    <a:pt x="1277" y="1013"/>
                  </a:cubicBezTo>
                  <a:cubicBezTo>
                    <a:pt x="1277" y="966"/>
                    <a:pt x="1277" y="966"/>
                    <a:pt x="1277" y="966"/>
                  </a:cubicBezTo>
                  <a:cubicBezTo>
                    <a:pt x="1277" y="952"/>
                    <a:pt x="1267" y="941"/>
                    <a:pt x="1251" y="940"/>
                  </a:cubicBezTo>
                  <a:cubicBezTo>
                    <a:pt x="1240" y="938"/>
                    <a:pt x="1220" y="936"/>
                    <a:pt x="1207" y="934"/>
                  </a:cubicBezTo>
                  <a:cubicBezTo>
                    <a:pt x="1166" y="927"/>
                    <a:pt x="1142" y="911"/>
                    <a:pt x="1138" y="865"/>
                  </a:cubicBezTo>
                  <a:cubicBezTo>
                    <a:pt x="1137" y="857"/>
                    <a:pt x="1136" y="835"/>
                    <a:pt x="1136" y="835"/>
                  </a:cubicBezTo>
                  <a:cubicBezTo>
                    <a:pt x="1136" y="795"/>
                    <a:pt x="1136" y="795"/>
                    <a:pt x="1136" y="795"/>
                  </a:cubicBezTo>
                  <a:cubicBezTo>
                    <a:pt x="1136" y="231"/>
                    <a:pt x="1136" y="231"/>
                    <a:pt x="1136" y="231"/>
                  </a:cubicBezTo>
                  <a:cubicBezTo>
                    <a:pt x="1136" y="191"/>
                    <a:pt x="1136" y="191"/>
                    <a:pt x="1136" y="191"/>
                  </a:cubicBezTo>
                  <a:cubicBezTo>
                    <a:pt x="1136" y="191"/>
                    <a:pt x="1137" y="169"/>
                    <a:pt x="1138" y="161"/>
                  </a:cubicBezTo>
                  <a:cubicBezTo>
                    <a:pt x="1142" y="115"/>
                    <a:pt x="1166" y="99"/>
                    <a:pt x="1207" y="92"/>
                  </a:cubicBezTo>
                  <a:cubicBezTo>
                    <a:pt x="1220" y="90"/>
                    <a:pt x="1240" y="88"/>
                    <a:pt x="1251" y="86"/>
                  </a:cubicBezTo>
                  <a:cubicBezTo>
                    <a:pt x="1267" y="84"/>
                    <a:pt x="1277" y="74"/>
                    <a:pt x="1277" y="60"/>
                  </a:cubicBezTo>
                  <a:cubicBezTo>
                    <a:pt x="1277" y="13"/>
                    <a:pt x="1277" y="13"/>
                    <a:pt x="1277" y="13"/>
                  </a:cubicBezTo>
                  <a:cubicBezTo>
                    <a:pt x="1277" y="12"/>
                    <a:pt x="1277" y="9"/>
                    <a:pt x="1277" y="9"/>
                  </a:cubicBezTo>
                  <a:cubicBezTo>
                    <a:pt x="1277" y="4"/>
                    <a:pt x="1273" y="1"/>
                    <a:pt x="1268" y="0"/>
                  </a:cubicBezTo>
                  <a:cubicBezTo>
                    <a:pt x="1268" y="0"/>
                    <a:pt x="1265" y="0"/>
                    <a:pt x="1264" y="0"/>
                  </a:cubicBezTo>
                  <a:cubicBezTo>
                    <a:pt x="1264" y="0"/>
                    <a:pt x="723" y="0"/>
                    <a:pt x="722" y="0"/>
                  </a:cubicBezTo>
                  <a:cubicBezTo>
                    <a:pt x="720" y="0"/>
                    <a:pt x="718" y="0"/>
                    <a:pt x="718" y="0"/>
                  </a:cubicBezTo>
                  <a:cubicBezTo>
                    <a:pt x="713" y="1"/>
                    <a:pt x="709" y="4"/>
                    <a:pt x="709" y="9"/>
                  </a:cubicBezTo>
                  <a:cubicBezTo>
                    <a:pt x="709" y="9"/>
                    <a:pt x="709" y="12"/>
                    <a:pt x="709" y="13"/>
                  </a:cubicBezTo>
                  <a:cubicBezTo>
                    <a:pt x="709" y="14"/>
                    <a:pt x="709" y="60"/>
                    <a:pt x="709" y="60"/>
                  </a:cubicBezTo>
                  <a:cubicBezTo>
                    <a:pt x="709" y="74"/>
                    <a:pt x="719" y="84"/>
                    <a:pt x="734" y="86"/>
                  </a:cubicBezTo>
                  <a:cubicBezTo>
                    <a:pt x="746" y="88"/>
                    <a:pt x="766" y="90"/>
                    <a:pt x="779" y="92"/>
                  </a:cubicBezTo>
                  <a:cubicBezTo>
                    <a:pt x="820" y="99"/>
                    <a:pt x="844" y="115"/>
                    <a:pt x="848" y="161"/>
                  </a:cubicBezTo>
                  <a:cubicBezTo>
                    <a:pt x="849" y="169"/>
                    <a:pt x="849" y="191"/>
                    <a:pt x="849" y="191"/>
                  </a:cubicBezTo>
                  <a:cubicBezTo>
                    <a:pt x="850" y="231"/>
                    <a:pt x="850" y="231"/>
                    <a:pt x="850" y="231"/>
                  </a:cubicBezTo>
                  <a:cubicBezTo>
                    <a:pt x="850" y="426"/>
                    <a:pt x="850" y="426"/>
                    <a:pt x="850" y="426"/>
                  </a:cubicBezTo>
                  <a:cubicBezTo>
                    <a:pt x="427" y="426"/>
                    <a:pt x="427" y="426"/>
                    <a:pt x="427" y="426"/>
                  </a:cubicBezTo>
                  <a:cubicBezTo>
                    <a:pt x="427" y="231"/>
                    <a:pt x="427" y="231"/>
                    <a:pt x="427" y="231"/>
                  </a:cubicBezTo>
                  <a:cubicBezTo>
                    <a:pt x="428" y="191"/>
                    <a:pt x="428" y="191"/>
                    <a:pt x="428" y="191"/>
                  </a:cubicBezTo>
                  <a:cubicBezTo>
                    <a:pt x="428" y="191"/>
                    <a:pt x="428" y="169"/>
                    <a:pt x="429" y="161"/>
                  </a:cubicBezTo>
                  <a:cubicBezTo>
                    <a:pt x="433" y="115"/>
                    <a:pt x="457" y="99"/>
                    <a:pt x="498" y="92"/>
                  </a:cubicBezTo>
                  <a:cubicBezTo>
                    <a:pt x="511" y="90"/>
                    <a:pt x="531" y="88"/>
                    <a:pt x="543" y="86"/>
                  </a:cubicBezTo>
                  <a:cubicBezTo>
                    <a:pt x="558" y="84"/>
                    <a:pt x="568" y="74"/>
                    <a:pt x="568" y="60"/>
                  </a:cubicBezTo>
                  <a:cubicBezTo>
                    <a:pt x="568" y="13"/>
                    <a:pt x="568" y="13"/>
                    <a:pt x="568" y="13"/>
                  </a:cubicBezTo>
                  <a:cubicBezTo>
                    <a:pt x="568" y="12"/>
                    <a:pt x="568" y="9"/>
                    <a:pt x="568" y="9"/>
                  </a:cubicBezTo>
                  <a:cubicBezTo>
                    <a:pt x="568" y="4"/>
                    <a:pt x="564" y="1"/>
                    <a:pt x="559" y="0"/>
                  </a:cubicBezTo>
                  <a:cubicBezTo>
                    <a:pt x="559" y="0"/>
                    <a:pt x="557" y="0"/>
                    <a:pt x="555" y="0"/>
                  </a:cubicBezTo>
                  <a:cubicBezTo>
                    <a:pt x="555" y="0"/>
                    <a:pt x="14" y="0"/>
                    <a:pt x="13" y="0"/>
                  </a:cubicBezTo>
                  <a:cubicBezTo>
                    <a:pt x="12" y="0"/>
                    <a:pt x="9" y="0"/>
                    <a:pt x="9" y="0"/>
                  </a:cubicBezTo>
                  <a:cubicBezTo>
                    <a:pt x="4" y="1"/>
                    <a:pt x="1" y="4"/>
                    <a:pt x="1" y="9"/>
                  </a:cubicBezTo>
                  <a:cubicBezTo>
                    <a:pt x="1" y="9"/>
                    <a:pt x="0" y="12"/>
                    <a:pt x="0" y="13"/>
                  </a:cubicBezTo>
                  <a:cubicBezTo>
                    <a:pt x="0" y="14"/>
                    <a:pt x="0" y="60"/>
                    <a:pt x="0" y="60"/>
                  </a:cubicBezTo>
                  <a:cubicBezTo>
                    <a:pt x="0" y="74"/>
                    <a:pt x="10" y="84"/>
                    <a:pt x="26" y="86"/>
                  </a:cubicBezTo>
                  <a:cubicBezTo>
                    <a:pt x="38" y="88"/>
                    <a:pt x="57" y="90"/>
                    <a:pt x="70" y="92"/>
                  </a:cubicBezTo>
                  <a:cubicBezTo>
                    <a:pt x="112" y="99"/>
                    <a:pt x="135" y="115"/>
                    <a:pt x="139" y="161"/>
                  </a:cubicBezTo>
                  <a:cubicBezTo>
                    <a:pt x="140" y="169"/>
                    <a:pt x="141" y="191"/>
                    <a:pt x="141" y="191"/>
                  </a:cubicBezTo>
                  <a:cubicBezTo>
                    <a:pt x="141" y="231"/>
                    <a:pt x="141" y="231"/>
                    <a:pt x="141" y="231"/>
                  </a:cubicBezTo>
                  <a:cubicBezTo>
                    <a:pt x="141" y="795"/>
                    <a:pt x="141" y="795"/>
                    <a:pt x="141" y="795"/>
                  </a:cubicBezTo>
                  <a:cubicBezTo>
                    <a:pt x="141" y="835"/>
                    <a:pt x="141" y="835"/>
                    <a:pt x="141" y="835"/>
                  </a:cubicBezTo>
                  <a:cubicBezTo>
                    <a:pt x="141" y="835"/>
                    <a:pt x="140" y="857"/>
                    <a:pt x="139" y="865"/>
                  </a:cubicBezTo>
                  <a:cubicBezTo>
                    <a:pt x="135" y="911"/>
                    <a:pt x="112" y="927"/>
                    <a:pt x="70" y="934"/>
                  </a:cubicBezTo>
                  <a:cubicBezTo>
                    <a:pt x="57" y="936"/>
                    <a:pt x="38" y="938"/>
                    <a:pt x="26" y="940"/>
                  </a:cubicBezTo>
                  <a:cubicBezTo>
                    <a:pt x="10" y="941"/>
                    <a:pt x="0" y="952"/>
                    <a:pt x="0" y="966"/>
                  </a:cubicBezTo>
                  <a:cubicBezTo>
                    <a:pt x="0" y="966"/>
                    <a:pt x="0" y="1012"/>
                    <a:pt x="0" y="1013"/>
                  </a:cubicBezTo>
                  <a:cubicBezTo>
                    <a:pt x="0" y="1014"/>
                    <a:pt x="1" y="1017"/>
                    <a:pt x="1" y="1017"/>
                  </a:cubicBezTo>
                  <a:cubicBezTo>
                    <a:pt x="1" y="1022"/>
                    <a:pt x="4" y="1025"/>
                    <a:pt x="9" y="1025"/>
                  </a:cubicBezTo>
                  <a:cubicBezTo>
                    <a:pt x="9" y="1025"/>
                    <a:pt x="12" y="1026"/>
                    <a:pt x="13" y="1026"/>
                  </a:cubicBezTo>
                  <a:cubicBezTo>
                    <a:pt x="14" y="1026"/>
                    <a:pt x="555" y="1026"/>
                    <a:pt x="555" y="1026"/>
                  </a:cubicBezTo>
                  <a:cubicBezTo>
                    <a:pt x="557" y="1026"/>
                    <a:pt x="559" y="1025"/>
                    <a:pt x="559" y="1025"/>
                  </a:cubicBezTo>
                  <a:cubicBezTo>
                    <a:pt x="564" y="1025"/>
                    <a:pt x="568" y="1022"/>
                    <a:pt x="568" y="1017"/>
                  </a:cubicBezTo>
                  <a:cubicBezTo>
                    <a:pt x="568" y="1017"/>
                    <a:pt x="568" y="1014"/>
                    <a:pt x="568" y="1013"/>
                  </a:cubicBezTo>
                  <a:cubicBezTo>
                    <a:pt x="568" y="966"/>
                    <a:pt x="568" y="966"/>
                    <a:pt x="568" y="966"/>
                  </a:cubicBezTo>
                  <a:cubicBezTo>
                    <a:pt x="568" y="952"/>
                    <a:pt x="558" y="941"/>
                    <a:pt x="543" y="940"/>
                  </a:cubicBezTo>
                  <a:cubicBezTo>
                    <a:pt x="531" y="938"/>
                    <a:pt x="511" y="936"/>
                    <a:pt x="498" y="934"/>
                  </a:cubicBezTo>
                  <a:cubicBezTo>
                    <a:pt x="457" y="927"/>
                    <a:pt x="433" y="911"/>
                    <a:pt x="429" y="865"/>
                  </a:cubicBezTo>
                  <a:cubicBezTo>
                    <a:pt x="428" y="857"/>
                    <a:pt x="428" y="835"/>
                    <a:pt x="428" y="835"/>
                  </a:cubicBezTo>
                  <a:cubicBezTo>
                    <a:pt x="427" y="795"/>
                    <a:pt x="427" y="795"/>
                    <a:pt x="427" y="795"/>
                  </a:cubicBezTo>
                  <a:cubicBezTo>
                    <a:pt x="427" y="579"/>
                    <a:pt x="427" y="579"/>
                    <a:pt x="427" y="579"/>
                  </a:cubicBezTo>
                  <a:cubicBezTo>
                    <a:pt x="850" y="579"/>
                    <a:pt x="850" y="579"/>
                    <a:pt x="850" y="579"/>
                  </a:cubicBezTo>
                  <a:cubicBezTo>
                    <a:pt x="850" y="795"/>
                    <a:pt x="850" y="795"/>
                    <a:pt x="850" y="795"/>
                  </a:cubicBezTo>
                  <a:cubicBezTo>
                    <a:pt x="849" y="835"/>
                    <a:pt x="849" y="835"/>
                    <a:pt x="849" y="835"/>
                  </a:cubicBezTo>
                  <a:cubicBezTo>
                    <a:pt x="849" y="835"/>
                    <a:pt x="849" y="857"/>
                    <a:pt x="848" y="865"/>
                  </a:cubicBezTo>
                  <a:cubicBezTo>
                    <a:pt x="844" y="911"/>
                    <a:pt x="820" y="927"/>
                    <a:pt x="779" y="934"/>
                  </a:cubicBezTo>
                  <a:cubicBezTo>
                    <a:pt x="766" y="936"/>
                    <a:pt x="746" y="938"/>
                    <a:pt x="734" y="940"/>
                  </a:cubicBezTo>
                  <a:cubicBezTo>
                    <a:pt x="719" y="941"/>
                    <a:pt x="709" y="952"/>
                    <a:pt x="709" y="966"/>
                  </a:cubicBezTo>
                  <a:cubicBezTo>
                    <a:pt x="709" y="966"/>
                    <a:pt x="709" y="1012"/>
                    <a:pt x="709" y="10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5" name="Freeform 33"/>
            <p:cNvSpPr>
              <a:spLocks/>
            </p:cNvSpPr>
            <p:nvPr userDrawn="1"/>
          </p:nvSpPr>
          <p:spPr bwMode="auto">
            <a:xfrm>
              <a:off x="7742238" y="-3006725"/>
              <a:ext cx="736600" cy="1330325"/>
            </a:xfrm>
            <a:custGeom>
              <a:avLst/>
              <a:gdLst/>
              <a:ahLst/>
              <a:cxnLst>
                <a:cxn ang="0">
                  <a:pos x="0" y="1013"/>
                </a:cxn>
                <a:cxn ang="0">
                  <a:pos x="0" y="1017"/>
                </a:cxn>
                <a:cxn ang="0">
                  <a:pos x="8" y="1025"/>
                </a:cxn>
                <a:cxn ang="0">
                  <a:pos x="13" y="1026"/>
                </a:cxn>
                <a:cxn ang="0">
                  <a:pos x="555" y="1026"/>
                </a:cxn>
                <a:cxn ang="0">
                  <a:pos x="559" y="1025"/>
                </a:cxn>
                <a:cxn ang="0">
                  <a:pos x="567" y="1017"/>
                </a:cxn>
                <a:cxn ang="0">
                  <a:pos x="568" y="1013"/>
                </a:cxn>
                <a:cxn ang="0">
                  <a:pos x="568" y="966"/>
                </a:cxn>
                <a:cxn ang="0">
                  <a:pos x="542" y="940"/>
                </a:cxn>
                <a:cxn ang="0">
                  <a:pos x="498" y="934"/>
                </a:cxn>
                <a:cxn ang="0">
                  <a:pos x="429" y="865"/>
                </a:cxn>
                <a:cxn ang="0">
                  <a:pos x="427" y="835"/>
                </a:cxn>
                <a:cxn ang="0">
                  <a:pos x="427" y="795"/>
                </a:cxn>
                <a:cxn ang="0">
                  <a:pos x="427" y="231"/>
                </a:cxn>
                <a:cxn ang="0">
                  <a:pos x="427" y="191"/>
                </a:cxn>
                <a:cxn ang="0">
                  <a:pos x="429" y="161"/>
                </a:cxn>
                <a:cxn ang="0">
                  <a:pos x="498" y="92"/>
                </a:cxn>
                <a:cxn ang="0">
                  <a:pos x="542" y="86"/>
                </a:cxn>
                <a:cxn ang="0">
                  <a:pos x="568" y="60"/>
                </a:cxn>
                <a:cxn ang="0">
                  <a:pos x="568" y="13"/>
                </a:cxn>
                <a:cxn ang="0">
                  <a:pos x="567" y="9"/>
                </a:cxn>
                <a:cxn ang="0">
                  <a:pos x="559" y="0"/>
                </a:cxn>
                <a:cxn ang="0">
                  <a:pos x="555" y="0"/>
                </a:cxn>
                <a:cxn ang="0">
                  <a:pos x="13" y="0"/>
                </a:cxn>
                <a:cxn ang="0">
                  <a:pos x="8" y="0"/>
                </a:cxn>
                <a:cxn ang="0">
                  <a:pos x="0" y="9"/>
                </a:cxn>
                <a:cxn ang="0">
                  <a:pos x="0" y="13"/>
                </a:cxn>
                <a:cxn ang="0">
                  <a:pos x="0" y="60"/>
                </a:cxn>
                <a:cxn ang="0">
                  <a:pos x="25" y="86"/>
                </a:cxn>
                <a:cxn ang="0">
                  <a:pos x="69" y="92"/>
                </a:cxn>
                <a:cxn ang="0">
                  <a:pos x="139" y="161"/>
                </a:cxn>
                <a:cxn ang="0">
                  <a:pos x="140" y="191"/>
                </a:cxn>
                <a:cxn ang="0">
                  <a:pos x="141" y="231"/>
                </a:cxn>
                <a:cxn ang="0">
                  <a:pos x="141" y="795"/>
                </a:cxn>
                <a:cxn ang="0">
                  <a:pos x="140" y="835"/>
                </a:cxn>
                <a:cxn ang="0">
                  <a:pos x="139" y="865"/>
                </a:cxn>
                <a:cxn ang="0">
                  <a:pos x="69" y="934"/>
                </a:cxn>
                <a:cxn ang="0">
                  <a:pos x="25" y="940"/>
                </a:cxn>
                <a:cxn ang="0">
                  <a:pos x="0" y="966"/>
                </a:cxn>
                <a:cxn ang="0">
                  <a:pos x="0" y="1013"/>
                </a:cxn>
              </a:cxnLst>
              <a:rect l="0" t="0" r="r" b="b"/>
              <a:pathLst>
                <a:path w="568" h="1026">
                  <a:moveTo>
                    <a:pt x="0" y="1013"/>
                  </a:moveTo>
                  <a:cubicBezTo>
                    <a:pt x="0" y="1014"/>
                    <a:pt x="0" y="1017"/>
                    <a:pt x="0" y="1017"/>
                  </a:cubicBezTo>
                  <a:cubicBezTo>
                    <a:pt x="0" y="1022"/>
                    <a:pt x="4" y="1025"/>
                    <a:pt x="8" y="1025"/>
                  </a:cubicBezTo>
                  <a:cubicBezTo>
                    <a:pt x="8" y="1025"/>
                    <a:pt x="11" y="1026"/>
                    <a:pt x="13" y="1026"/>
                  </a:cubicBezTo>
                  <a:cubicBezTo>
                    <a:pt x="14" y="1026"/>
                    <a:pt x="555" y="1026"/>
                    <a:pt x="555" y="1026"/>
                  </a:cubicBezTo>
                  <a:cubicBezTo>
                    <a:pt x="556" y="1026"/>
                    <a:pt x="559" y="1025"/>
                    <a:pt x="559" y="1025"/>
                  </a:cubicBezTo>
                  <a:cubicBezTo>
                    <a:pt x="564" y="1025"/>
                    <a:pt x="567" y="1022"/>
                    <a:pt x="567" y="1017"/>
                  </a:cubicBezTo>
                  <a:cubicBezTo>
                    <a:pt x="567" y="1017"/>
                    <a:pt x="568" y="1014"/>
                    <a:pt x="568" y="1013"/>
                  </a:cubicBezTo>
                  <a:cubicBezTo>
                    <a:pt x="568" y="966"/>
                    <a:pt x="568" y="966"/>
                    <a:pt x="568" y="966"/>
                  </a:cubicBezTo>
                  <a:cubicBezTo>
                    <a:pt x="568" y="952"/>
                    <a:pt x="558" y="941"/>
                    <a:pt x="542" y="940"/>
                  </a:cubicBezTo>
                  <a:cubicBezTo>
                    <a:pt x="530" y="938"/>
                    <a:pt x="511" y="936"/>
                    <a:pt x="498" y="934"/>
                  </a:cubicBezTo>
                  <a:cubicBezTo>
                    <a:pt x="456" y="927"/>
                    <a:pt x="433" y="911"/>
                    <a:pt x="429" y="865"/>
                  </a:cubicBezTo>
                  <a:cubicBezTo>
                    <a:pt x="428" y="857"/>
                    <a:pt x="427" y="835"/>
                    <a:pt x="427" y="835"/>
                  </a:cubicBezTo>
                  <a:cubicBezTo>
                    <a:pt x="427" y="795"/>
                    <a:pt x="427" y="795"/>
                    <a:pt x="427" y="795"/>
                  </a:cubicBezTo>
                  <a:cubicBezTo>
                    <a:pt x="427" y="231"/>
                    <a:pt x="427" y="231"/>
                    <a:pt x="427" y="231"/>
                  </a:cubicBezTo>
                  <a:cubicBezTo>
                    <a:pt x="427" y="191"/>
                    <a:pt x="427" y="191"/>
                    <a:pt x="427" y="191"/>
                  </a:cubicBezTo>
                  <a:cubicBezTo>
                    <a:pt x="427" y="191"/>
                    <a:pt x="428" y="169"/>
                    <a:pt x="429" y="161"/>
                  </a:cubicBezTo>
                  <a:cubicBezTo>
                    <a:pt x="433" y="115"/>
                    <a:pt x="456" y="99"/>
                    <a:pt x="498" y="92"/>
                  </a:cubicBezTo>
                  <a:cubicBezTo>
                    <a:pt x="511" y="90"/>
                    <a:pt x="530" y="88"/>
                    <a:pt x="542" y="86"/>
                  </a:cubicBezTo>
                  <a:cubicBezTo>
                    <a:pt x="558" y="84"/>
                    <a:pt x="568" y="74"/>
                    <a:pt x="568" y="60"/>
                  </a:cubicBezTo>
                  <a:cubicBezTo>
                    <a:pt x="568" y="13"/>
                    <a:pt x="568" y="13"/>
                    <a:pt x="568" y="13"/>
                  </a:cubicBezTo>
                  <a:cubicBezTo>
                    <a:pt x="568" y="12"/>
                    <a:pt x="567" y="9"/>
                    <a:pt x="567" y="9"/>
                  </a:cubicBezTo>
                  <a:cubicBezTo>
                    <a:pt x="567" y="4"/>
                    <a:pt x="564" y="1"/>
                    <a:pt x="559" y="0"/>
                  </a:cubicBezTo>
                  <a:cubicBezTo>
                    <a:pt x="559" y="0"/>
                    <a:pt x="556" y="0"/>
                    <a:pt x="555" y="0"/>
                  </a:cubicBezTo>
                  <a:cubicBezTo>
                    <a:pt x="555" y="0"/>
                    <a:pt x="14" y="0"/>
                    <a:pt x="13" y="0"/>
                  </a:cubicBezTo>
                  <a:cubicBezTo>
                    <a:pt x="11" y="0"/>
                    <a:pt x="8" y="0"/>
                    <a:pt x="8" y="0"/>
                  </a:cubicBezTo>
                  <a:cubicBezTo>
                    <a:pt x="4" y="1"/>
                    <a:pt x="0" y="4"/>
                    <a:pt x="0" y="9"/>
                  </a:cubicBezTo>
                  <a:cubicBezTo>
                    <a:pt x="0" y="9"/>
                    <a:pt x="0" y="12"/>
                    <a:pt x="0" y="13"/>
                  </a:cubicBezTo>
                  <a:cubicBezTo>
                    <a:pt x="0" y="14"/>
                    <a:pt x="0" y="60"/>
                    <a:pt x="0" y="60"/>
                  </a:cubicBezTo>
                  <a:cubicBezTo>
                    <a:pt x="0" y="74"/>
                    <a:pt x="10" y="84"/>
                    <a:pt x="25" y="86"/>
                  </a:cubicBezTo>
                  <a:cubicBezTo>
                    <a:pt x="37" y="88"/>
                    <a:pt x="57" y="90"/>
                    <a:pt x="69" y="92"/>
                  </a:cubicBezTo>
                  <a:cubicBezTo>
                    <a:pt x="111" y="99"/>
                    <a:pt x="134" y="115"/>
                    <a:pt x="139" y="161"/>
                  </a:cubicBezTo>
                  <a:cubicBezTo>
                    <a:pt x="140" y="169"/>
                    <a:pt x="140" y="191"/>
                    <a:pt x="140" y="191"/>
                  </a:cubicBezTo>
                  <a:cubicBezTo>
                    <a:pt x="141" y="231"/>
                    <a:pt x="141" y="231"/>
                    <a:pt x="141" y="231"/>
                  </a:cubicBezTo>
                  <a:cubicBezTo>
                    <a:pt x="141" y="795"/>
                    <a:pt x="141" y="795"/>
                    <a:pt x="141" y="795"/>
                  </a:cubicBezTo>
                  <a:cubicBezTo>
                    <a:pt x="140" y="835"/>
                    <a:pt x="140" y="835"/>
                    <a:pt x="140" y="835"/>
                  </a:cubicBezTo>
                  <a:cubicBezTo>
                    <a:pt x="140" y="835"/>
                    <a:pt x="140" y="857"/>
                    <a:pt x="139" y="865"/>
                  </a:cubicBezTo>
                  <a:cubicBezTo>
                    <a:pt x="134" y="911"/>
                    <a:pt x="111" y="927"/>
                    <a:pt x="69" y="934"/>
                  </a:cubicBezTo>
                  <a:cubicBezTo>
                    <a:pt x="57" y="936"/>
                    <a:pt x="37" y="938"/>
                    <a:pt x="25" y="940"/>
                  </a:cubicBezTo>
                  <a:cubicBezTo>
                    <a:pt x="10" y="941"/>
                    <a:pt x="0" y="952"/>
                    <a:pt x="0" y="966"/>
                  </a:cubicBezTo>
                  <a:cubicBezTo>
                    <a:pt x="0" y="966"/>
                    <a:pt x="0" y="1012"/>
                    <a:pt x="0" y="10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6" name="Freeform 34"/>
            <p:cNvSpPr>
              <a:spLocks noEditPoints="1"/>
            </p:cNvSpPr>
            <p:nvPr userDrawn="1"/>
          </p:nvSpPr>
          <p:spPr bwMode="auto">
            <a:xfrm>
              <a:off x="3078163" y="-1282700"/>
              <a:ext cx="504825" cy="425450"/>
            </a:xfrm>
            <a:custGeom>
              <a:avLst/>
              <a:gdLst/>
              <a:ahLst/>
              <a:cxnLst>
                <a:cxn ang="0">
                  <a:pos x="314" y="328"/>
                </a:cxn>
                <a:cxn ang="0">
                  <a:pos x="243" y="261"/>
                </a:cxn>
                <a:cxn ang="0">
                  <a:pos x="166" y="171"/>
                </a:cxn>
                <a:cxn ang="0">
                  <a:pos x="137" y="171"/>
                </a:cxn>
                <a:cxn ang="0">
                  <a:pos x="137" y="264"/>
                </a:cxn>
                <a:cxn ang="0">
                  <a:pos x="156" y="279"/>
                </a:cxn>
                <a:cxn ang="0">
                  <a:pos x="197" y="279"/>
                </a:cxn>
                <a:cxn ang="0">
                  <a:pos x="197" y="319"/>
                </a:cxn>
                <a:cxn ang="0">
                  <a:pos x="0" y="319"/>
                </a:cxn>
                <a:cxn ang="0">
                  <a:pos x="0" y="279"/>
                </a:cxn>
                <a:cxn ang="0">
                  <a:pos x="40" y="279"/>
                </a:cxn>
                <a:cxn ang="0">
                  <a:pos x="59" y="264"/>
                </a:cxn>
                <a:cxn ang="0">
                  <a:pos x="59" y="55"/>
                </a:cxn>
                <a:cxn ang="0">
                  <a:pos x="40" y="40"/>
                </a:cxn>
                <a:cxn ang="0">
                  <a:pos x="0" y="40"/>
                </a:cxn>
                <a:cxn ang="0">
                  <a:pos x="0" y="0"/>
                </a:cxn>
                <a:cxn ang="0">
                  <a:pos x="231" y="0"/>
                </a:cxn>
                <a:cxn ang="0">
                  <a:pos x="346" y="81"/>
                </a:cxn>
                <a:cxn ang="0">
                  <a:pos x="260" y="158"/>
                </a:cxn>
                <a:cxn ang="0">
                  <a:pos x="315" y="223"/>
                </a:cxn>
                <a:cxn ang="0">
                  <a:pos x="334" y="279"/>
                </a:cxn>
                <a:cxn ang="0">
                  <a:pos x="349" y="243"/>
                </a:cxn>
                <a:cxn ang="0">
                  <a:pos x="349" y="226"/>
                </a:cxn>
                <a:cxn ang="0">
                  <a:pos x="389" y="226"/>
                </a:cxn>
                <a:cxn ang="0">
                  <a:pos x="389" y="243"/>
                </a:cxn>
                <a:cxn ang="0">
                  <a:pos x="314" y="328"/>
                </a:cxn>
                <a:cxn ang="0">
                  <a:pos x="137" y="132"/>
                </a:cxn>
                <a:cxn ang="0">
                  <a:pos x="197" y="132"/>
                </a:cxn>
                <a:cxn ang="0">
                  <a:pos x="267" y="82"/>
                </a:cxn>
                <a:cxn ang="0">
                  <a:pos x="202" y="39"/>
                </a:cxn>
                <a:cxn ang="0">
                  <a:pos x="137" y="39"/>
                </a:cxn>
                <a:cxn ang="0">
                  <a:pos x="137" y="132"/>
                </a:cxn>
              </a:cxnLst>
              <a:rect l="0" t="0" r="r" b="b"/>
              <a:pathLst>
                <a:path w="389" h="328">
                  <a:moveTo>
                    <a:pt x="314" y="328"/>
                  </a:moveTo>
                  <a:cubicBezTo>
                    <a:pt x="266" y="328"/>
                    <a:pt x="243" y="307"/>
                    <a:pt x="243" y="261"/>
                  </a:cubicBezTo>
                  <a:cubicBezTo>
                    <a:pt x="243" y="184"/>
                    <a:pt x="224" y="171"/>
                    <a:pt x="166" y="171"/>
                  </a:cubicBezTo>
                  <a:cubicBezTo>
                    <a:pt x="137" y="171"/>
                    <a:pt x="137" y="171"/>
                    <a:pt x="137" y="171"/>
                  </a:cubicBezTo>
                  <a:cubicBezTo>
                    <a:pt x="137" y="264"/>
                    <a:pt x="137" y="264"/>
                    <a:pt x="137" y="264"/>
                  </a:cubicBezTo>
                  <a:cubicBezTo>
                    <a:pt x="137" y="274"/>
                    <a:pt x="140" y="279"/>
                    <a:pt x="156" y="279"/>
                  </a:cubicBezTo>
                  <a:cubicBezTo>
                    <a:pt x="197" y="279"/>
                    <a:pt x="197" y="279"/>
                    <a:pt x="197" y="279"/>
                  </a:cubicBezTo>
                  <a:cubicBezTo>
                    <a:pt x="197" y="319"/>
                    <a:pt x="197" y="319"/>
                    <a:pt x="197" y="319"/>
                  </a:cubicBezTo>
                  <a:cubicBezTo>
                    <a:pt x="0" y="319"/>
                    <a:pt x="0" y="319"/>
                    <a:pt x="0" y="319"/>
                  </a:cubicBezTo>
                  <a:cubicBezTo>
                    <a:pt x="0" y="279"/>
                    <a:pt x="0" y="279"/>
                    <a:pt x="0" y="279"/>
                  </a:cubicBezTo>
                  <a:cubicBezTo>
                    <a:pt x="40" y="279"/>
                    <a:pt x="40" y="279"/>
                    <a:pt x="40" y="279"/>
                  </a:cubicBezTo>
                  <a:cubicBezTo>
                    <a:pt x="56" y="279"/>
                    <a:pt x="59" y="274"/>
                    <a:pt x="59" y="264"/>
                  </a:cubicBezTo>
                  <a:cubicBezTo>
                    <a:pt x="59" y="55"/>
                    <a:pt x="59" y="55"/>
                    <a:pt x="59" y="55"/>
                  </a:cubicBezTo>
                  <a:cubicBezTo>
                    <a:pt x="59" y="45"/>
                    <a:pt x="56" y="40"/>
                    <a:pt x="40" y="40"/>
                  </a:cubicBezTo>
                  <a:cubicBezTo>
                    <a:pt x="0" y="40"/>
                    <a:pt x="0" y="40"/>
                    <a:pt x="0" y="40"/>
                  </a:cubicBezTo>
                  <a:cubicBezTo>
                    <a:pt x="0" y="0"/>
                    <a:pt x="0" y="0"/>
                    <a:pt x="0" y="0"/>
                  </a:cubicBezTo>
                  <a:cubicBezTo>
                    <a:pt x="231" y="0"/>
                    <a:pt x="231" y="0"/>
                    <a:pt x="231" y="0"/>
                  </a:cubicBezTo>
                  <a:cubicBezTo>
                    <a:pt x="307" y="0"/>
                    <a:pt x="346" y="27"/>
                    <a:pt x="346" y="81"/>
                  </a:cubicBezTo>
                  <a:cubicBezTo>
                    <a:pt x="346" y="122"/>
                    <a:pt x="314" y="150"/>
                    <a:pt x="260" y="158"/>
                  </a:cubicBezTo>
                  <a:cubicBezTo>
                    <a:pt x="305" y="167"/>
                    <a:pt x="315" y="190"/>
                    <a:pt x="315" y="223"/>
                  </a:cubicBezTo>
                  <a:cubicBezTo>
                    <a:pt x="315" y="248"/>
                    <a:pt x="318" y="279"/>
                    <a:pt x="334" y="279"/>
                  </a:cubicBezTo>
                  <a:cubicBezTo>
                    <a:pt x="343" y="279"/>
                    <a:pt x="349" y="273"/>
                    <a:pt x="349" y="243"/>
                  </a:cubicBezTo>
                  <a:cubicBezTo>
                    <a:pt x="349" y="226"/>
                    <a:pt x="349" y="226"/>
                    <a:pt x="349" y="226"/>
                  </a:cubicBezTo>
                  <a:cubicBezTo>
                    <a:pt x="389" y="226"/>
                    <a:pt x="389" y="226"/>
                    <a:pt x="389" y="226"/>
                  </a:cubicBezTo>
                  <a:cubicBezTo>
                    <a:pt x="389" y="243"/>
                    <a:pt x="389" y="243"/>
                    <a:pt x="389" y="243"/>
                  </a:cubicBezTo>
                  <a:cubicBezTo>
                    <a:pt x="389" y="300"/>
                    <a:pt x="364" y="328"/>
                    <a:pt x="314" y="328"/>
                  </a:cubicBezTo>
                  <a:close/>
                  <a:moveTo>
                    <a:pt x="137" y="132"/>
                  </a:moveTo>
                  <a:cubicBezTo>
                    <a:pt x="197" y="132"/>
                    <a:pt x="197" y="132"/>
                    <a:pt x="197" y="132"/>
                  </a:cubicBezTo>
                  <a:cubicBezTo>
                    <a:pt x="256" y="132"/>
                    <a:pt x="267" y="113"/>
                    <a:pt x="267" y="82"/>
                  </a:cubicBezTo>
                  <a:cubicBezTo>
                    <a:pt x="267" y="54"/>
                    <a:pt x="245" y="39"/>
                    <a:pt x="202" y="39"/>
                  </a:cubicBezTo>
                  <a:cubicBezTo>
                    <a:pt x="137" y="39"/>
                    <a:pt x="137" y="39"/>
                    <a:pt x="137" y="39"/>
                  </a:cubicBezTo>
                  <a:lnTo>
                    <a:pt x="137" y="1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7" name="Freeform 35"/>
            <p:cNvSpPr>
              <a:spLocks noEditPoints="1"/>
            </p:cNvSpPr>
            <p:nvPr userDrawn="1"/>
          </p:nvSpPr>
          <p:spPr bwMode="auto">
            <a:xfrm>
              <a:off x="3633788" y="-1173163"/>
              <a:ext cx="319087" cy="312737"/>
            </a:xfrm>
            <a:custGeom>
              <a:avLst/>
              <a:gdLst/>
              <a:ahLst/>
              <a:cxnLst>
                <a:cxn ang="0">
                  <a:pos x="127" y="241"/>
                </a:cxn>
                <a:cxn ang="0">
                  <a:pos x="0" y="120"/>
                </a:cxn>
                <a:cxn ang="0">
                  <a:pos x="125" y="0"/>
                </a:cxn>
                <a:cxn ang="0">
                  <a:pos x="215" y="37"/>
                </a:cxn>
                <a:cxn ang="0">
                  <a:pos x="244" y="126"/>
                </a:cxn>
                <a:cxn ang="0">
                  <a:pos x="244" y="129"/>
                </a:cxn>
                <a:cxn ang="0">
                  <a:pos x="76" y="129"/>
                </a:cxn>
                <a:cxn ang="0">
                  <a:pos x="93" y="185"/>
                </a:cxn>
                <a:cxn ang="0">
                  <a:pos x="133" y="200"/>
                </a:cxn>
                <a:cxn ang="0">
                  <a:pos x="194" y="152"/>
                </a:cxn>
                <a:cxn ang="0">
                  <a:pos x="195" y="150"/>
                </a:cxn>
                <a:cxn ang="0">
                  <a:pos x="243" y="150"/>
                </a:cxn>
                <a:cxn ang="0">
                  <a:pos x="243" y="153"/>
                </a:cxn>
                <a:cxn ang="0">
                  <a:pos x="127" y="241"/>
                </a:cxn>
                <a:cxn ang="0">
                  <a:pos x="76" y="92"/>
                </a:cxn>
                <a:cxn ang="0">
                  <a:pos x="169" y="92"/>
                </a:cxn>
                <a:cxn ang="0">
                  <a:pos x="155" y="50"/>
                </a:cxn>
                <a:cxn ang="0">
                  <a:pos x="124" y="38"/>
                </a:cxn>
                <a:cxn ang="0">
                  <a:pos x="76" y="92"/>
                </a:cxn>
              </a:cxnLst>
              <a:rect l="0" t="0" r="r" b="b"/>
              <a:pathLst>
                <a:path w="247" h="241">
                  <a:moveTo>
                    <a:pt x="127" y="241"/>
                  </a:moveTo>
                  <a:cubicBezTo>
                    <a:pt x="44" y="241"/>
                    <a:pt x="0" y="199"/>
                    <a:pt x="0" y="120"/>
                  </a:cubicBezTo>
                  <a:cubicBezTo>
                    <a:pt x="0" y="50"/>
                    <a:pt x="52" y="0"/>
                    <a:pt x="125" y="0"/>
                  </a:cubicBezTo>
                  <a:cubicBezTo>
                    <a:pt x="172" y="0"/>
                    <a:pt x="200" y="20"/>
                    <a:pt x="215" y="37"/>
                  </a:cubicBezTo>
                  <a:cubicBezTo>
                    <a:pt x="237" y="61"/>
                    <a:pt x="247" y="94"/>
                    <a:pt x="244" y="126"/>
                  </a:cubicBezTo>
                  <a:cubicBezTo>
                    <a:pt x="244" y="129"/>
                    <a:pt x="244" y="129"/>
                    <a:pt x="244" y="129"/>
                  </a:cubicBezTo>
                  <a:cubicBezTo>
                    <a:pt x="76" y="129"/>
                    <a:pt x="76" y="129"/>
                    <a:pt x="76" y="129"/>
                  </a:cubicBezTo>
                  <a:cubicBezTo>
                    <a:pt x="75" y="153"/>
                    <a:pt x="81" y="173"/>
                    <a:pt x="93" y="185"/>
                  </a:cubicBezTo>
                  <a:cubicBezTo>
                    <a:pt x="102" y="195"/>
                    <a:pt x="116" y="200"/>
                    <a:pt x="133" y="200"/>
                  </a:cubicBezTo>
                  <a:cubicBezTo>
                    <a:pt x="168" y="200"/>
                    <a:pt x="188" y="185"/>
                    <a:pt x="194" y="152"/>
                  </a:cubicBezTo>
                  <a:cubicBezTo>
                    <a:pt x="195" y="150"/>
                    <a:pt x="195" y="150"/>
                    <a:pt x="195" y="150"/>
                  </a:cubicBezTo>
                  <a:cubicBezTo>
                    <a:pt x="243" y="150"/>
                    <a:pt x="243" y="150"/>
                    <a:pt x="243" y="150"/>
                  </a:cubicBezTo>
                  <a:cubicBezTo>
                    <a:pt x="243" y="153"/>
                    <a:pt x="243" y="153"/>
                    <a:pt x="243" y="153"/>
                  </a:cubicBezTo>
                  <a:cubicBezTo>
                    <a:pt x="236" y="210"/>
                    <a:pt x="196" y="241"/>
                    <a:pt x="127" y="241"/>
                  </a:cubicBezTo>
                  <a:close/>
                  <a:moveTo>
                    <a:pt x="76" y="92"/>
                  </a:moveTo>
                  <a:cubicBezTo>
                    <a:pt x="169" y="92"/>
                    <a:pt x="169" y="92"/>
                    <a:pt x="169" y="92"/>
                  </a:cubicBezTo>
                  <a:cubicBezTo>
                    <a:pt x="169" y="79"/>
                    <a:pt x="166" y="61"/>
                    <a:pt x="155" y="50"/>
                  </a:cubicBezTo>
                  <a:cubicBezTo>
                    <a:pt x="147" y="42"/>
                    <a:pt x="137" y="38"/>
                    <a:pt x="124" y="38"/>
                  </a:cubicBezTo>
                  <a:cubicBezTo>
                    <a:pt x="86" y="38"/>
                    <a:pt x="78" y="71"/>
                    <a:pt x="76"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8" name="Freeform 36"/>
            <p:cNvSpPr>
              <a:spLocks noEditPoints="1"/>
            </p:cNvSpPr>
            <p:nvPr userDrawn="1"/>
          </p:nvSpPr>
          <p:spPr bwMode="auto">
            <a:xfrm>
              <a:off x="4014788" y="-1173163"/>
              <a:ext cx="369887" cy="312737"/>
            </a:xfrm>
            <a:custGeom>
              <a:avLst/>
              <a:gdLst/>
              <a:ahLst/>
              <a:cxnLst>
                <a:cxn ang="0">
                  <a:pos x="214" y="241"/>
                </a:cxn>
                <a:cxn ang="0">
                  <a:pos x="160" y="209"/>
                </a:cxn>
                <a:cxn ang="0">
                  <a:pos x="75" y="241"/>
                </a:cxn>
                <a:cxn ang="0">
                  <a:pos x="0" y="178"/>
                </a:cxn>
                <a:cxn ang="0">
                  <a:pos x="90" y="107"/>
                </a:cxn>
                <a:cxn ang="0">
                  <a:pos x="157" y="64"/>
                </a:cxn>
                <a:cxn ang="0">
                  <a:pos x="104" y="31"/>
                </a:cxn>
                <a:cxn ang="0">
                  <a:pos x="62" y="41"/>
                </a:cxn>
                <a:cxn ang="0">
                  <a:pos x="92" y="68"/>
                </a:cxn>
                <a:cxn ang="0">
                  <a:pos x="53" y="99"/>
                </a:cxn>
                <a:cxn ang="0">
                  <a:pos x="12" y="61"/>
                </a:cxn>
                <a:cxn ang="0">
                  <a:pos x="120" y="0"/>
                </a:cxn>
                <a:cxn ang="0">
                  <a:pos x="224" y="71"/>
                </a:cxn>
                <a:cxn ang="0">
                  <a:pos x="224" y="187"/>
                </a:cxn>
                <a:cxn ang="0">
                  <a:pos x="234" y="200"/>
                </a:cxn>
                <a:cxn ang="0">
                  <a:pos x="246" y="167"/>
                </a:cxn>
                <a:cxn ang="0">
                  <a:pos x="246" y="146"/>
                </a:cxn>
                <a:cxn ang="0">
                  <a:pos x="285" y="146"/>
                </a:cxn>
                <a:cxn ang="0">
                  <a:pos x="285" y="163"/>
                </a:cxn>
                <a:cxn ang="0">
                  <a:pos x="214" y="241"/>
                </a:cxn>
                <a:cxn ang="0">
                  <a:pos x="157" y="118"/>
                </a:cxn>
                <a:cxn ang="0">
                  <a:pos x="105" y="139"/>
                </a:cxn>
                <a:cxn ang="0">
                  <a:pos x="75" y="173"/>
                </a:cxn>
                <a:cxn ang="0">
                  <a:pos x="104" y="200"/>
                </a:cxn>
                <a:cxn ang="0">
                  <a:pos x="157" y="145"/>
                </a:cxn>
                <a:cxn ang="0">
                  <a:pos x="157" y="118"/>
                </a:cxn>
              </a:cxnLst>
              <a:rect l="0" t="0" r="r" b="b"/>
              <a:pathLst>
                <a:path w="285" h="241">
                  <a:moveTo>
                    <a:pt x="214" y="241"/>
                  </a:moveTo>
                  <a:cubicBezTo>
                    <a:pt x="186" y="241"/>
                    <a:pt x="166" y="229"/>
                    <a:pt x="160" y="209"/>
                  </a:cubicBezTo>
                  <a:cubicBezTo>
                    <a:pt x="142" y="230"/>
                    <a:pt x="113" y="241"/>
                    <a:pt x="75" y="241"/>
                  </a:cubicBezTo>
                  <a:cubicBezTo>
                    <a:pt x="27" y="241"/>
                    <a:pt x="0" y="218"/>
                    <a:pt x="0" y="178"/>
                  </a:cubicBezTo>
                  <a:cubicBezTo>
                    <a:pt x="0" y="126"/>
                    <a:pt x="48" y="116"/>
                    <a:pt x="90" y="107"/>
                  </a:cubicBezTo>
                  <a:cubicBezTo>
                    <a:pt x="126" y="99"/>
                    <a:pt x="157" y="93"/>
                    <a:pt x="157" y="64"/>
                  </a:cubicBezTo>
                  <a:cubicBezTo>
                    <a:pt x="157" y="41"/>
                    <a:pt x="140" y="31"/>
                    <a:pt x="104" y="31"/>
                  </a:cubicBezTo>
                  <a:cubicBezTo>
                    <a:pt x="92" y="31"/>
                    <a:pt x="73" y="34"/>
                    <a:pt x="62" y="41"/>
                  </a:cubicBezTo>
                  <a:cubicBezTo>
                    <a:pt x="81" y="41"/>
                    <a:pt x="92" y="51"/>
                    <a:pt x="92" y="68"/>
                  </a:cubicBezTo>
                  <a:cubicBezTo>
                    <a:pt x="92" y="82"/>
                    <a:pt x="85" y="99"/>
                    <a:pt x="53" y="99"/>
                  </a:cubicBezTo>
                  <a:cubicBezTo>
                    <a:pt x="30" y="99"/>
                    <a:pt x="12" y="83"/>
                    <a:pt x="12" y="61"/>
                  </a:cubicBezTo>
                  <a:cubicBezTo>
                    <a:pt x="12" y="5"/>
                    <a:pt x="95" y="0"/>
                    <a:pt x="120" y="0"/>
                  </a:cubicBezTo>
                  <a:cubicBezTo>
                    <a:pt x="187" y="0"/>
                    <a:pt x="224" y="26"/>
                    <a:pt x="224" y="71"/>
                  </a:cubicBezTo>
                  <a:cubicBezTo>
                    <a:pt x="224" y="187"/>
                    <a:pt x="224" y="187"/>
                    <a:pt x="224" y="187"/>
                  </a:cubicBezTo>
                  <a:cubicBezTo>
                    <a:pt x="224" y="196"/>
                    <a:pt x="228" y="200"/>
                    <a:pt x="234" y="200"/>
                  </a:cubicBezTo>
                  <a:cubicBezTo>
                    <a:pt x="238" y="200"/>
                    <a:pt x="246" y="200"/>
                    <a:pt x="246" y="167"/>
                  </a:cubicBezTo>
                  <a:cubicBezTo>
                    <a:pt x="246" y="146"/>
                    <a:pt x="246" y="146"/>
                    <a:pt x="246" y="146"/>
                  </a:cubicBezTo>
                  <a:cubicBezTo>
                    <a:pt x="285" y="146"/>
                    <a:pt x="285" y="146"/>
                    <a:pt x="285" y="146"/>
                  </a:cubicBezTo>
                  <a:cubicBezTo>
                    <a:pt x="285" y="163"/>
                    <a:pt x="285" y="163"/>
                    <a:pt x="285" y="163"/>
                  </a:cubicBezTo>
                  <a:cubicBezTo>
                    <a:pt x="285" y="215"/>
                    <a:pt x="262" y="241"/>
                    <a:pt x="214" y="241"/>
                  </a:cubicBezTo>
                  <a:close/>
                  <a:moveTo>
                    <a:pt x="157" y="118"/>
                  </a:moveTo>
                  <a:cubicBezTo>
                    <a:pt x="105" y="139"/>
                    <a:pt x="105" y="139"/>
                    <a:pt x="105" y="139"/>
                  </a:cubicBezTo>
                  <a:cubicBezTo>
                    <a:pt x="89" y="146"/>
                    <a:pt x="75" y="153"/>
                    <a:pt x="75" y="173"/>
                  </a:cubicBezTo>
                  <a:cubicBezTo>
                    <a:pt x="75" y="191"/>
                    <a:pt x="84" y="200"/>
                    <a:pt x="104" y="200"/>
                  </a:cubicBezTo>
                  <a:cubicBezTo>
                    <a:pt x="141" y="200"/>
                    <a:pt x="157" y="172"/>
                    <a:pt x="157" y="145"/>
                  </a:cubicBezTo>
                  <a:lnTo>
                    <a:pt x="157" y="1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9" name="Freeform 37"/>
            <p:cNvSpPr>
              <a:spLocks/>
            </p:cNvSpPr>
            <p:nvPr userDrawn="1"/>
          </p:nvSpPr>
          <p:spPr bwMode="auto">
            <a:xfrm>
              <a:off x="4433888" y="-1282700"/>
              <a:ext cx="207962" cy="412750"/>
            </a:xfrm>
            <a:custGeom>
              <a:avLst/>
              <a:gdLst/>
              <a:ahLst/>
              <a:cxnLst>
                <a:cxn ang="0">
                  <a:pos x="160" y="319"/>
                </a:cxn>
                <a:cxn ang="0">
                  <a:pos x="0" y="319"/>
                </a:cxn>
                <a:cxn ang="0">
                  <a:pos x="0" y="282"/>
                </a:cxn>
                <a:cxn ang="0">
                  <a:pos x="29" y="282"/>
                </a:cxn>
                <a:cxn ang="0">
                  <a:pos x="47" y="266"/>
                </a:cxn>
                <a:cxn ang="0">
                  <a:pos x="47" y="53"/>
                </a:cxn>
                <a:cxn ang="0">
                  <a:pos x="29" y="36"/>
                </a:cxn>
                <a:cxn ang="0">
                  <a:pos x="0" y="36"/>
                </a:cxn>
                <a:cxn ang="0">
                  <a:pos x="0" y="0"/>
                </a:cxn>
                <a:cxn ang="0">
                  <a:pos x="114" y="0"/>
                </a:cxn>
                <a:cxn ang="0">
                  <a:pos x="114" y="266"/>
                </a:cxn>
                <a:cxn ang="0">
                  <a:pos x="133" y="282"/>
                </a:cxn>
                <a:cxn ang="0">
                  <a:pos x="160" y="282"/>
                </a:cxn>
                <a:cxn ang="0">
                  <a:pos x="160" y="319"/>
                </a:cxn>
              </a:cxnLst>
              <a:rect l="0" t="0" r="r" b="b"/>
              <a:pathLst>
                <a:path w="160" h="319">
                  <a:moveTo>
                    <a:pt x="160" y="319"/>
                  </a:moveTo>
                  <a:cubicBezTo>
                    <a:pt x="0" y="319"/>
                    <a:pt x="0" y="319"/>
                    <a:pt x="0" y="319"/>
                  </a:cubicBezTo>
                  <a:cubicBezTo>
                    <a:pt x="0" y="282"/>
                    <a:pt x="0" y="282"/>
                    <a:pt x="0" y="282"/>
                  </a:cubicBezTo>
                  <a:cubicBezTo>
                    <a:pt x="29" y="282"/>
                    <a:pt x="29" y="282"/>
                    <a:pt x="29" y="282"/>
                  </a:cubicBezTo>
                  <a:cubicBezTo>
                    <a:pt x="42" y="282"/>
                    <a:pt x="47" y="278"/>
                    <a:pt x="47" y="266"/>
                  </a:cubicBezTo>
                  <a:cubicBezTo>
                    <a:pt x="47" y="53"/>
                    <a:pt x="47" y="53"/>
                    <a:pt x="47" y="53"/>
                  </a:cubicBezTo>
                  <a:cubicBezTo>
                    <a:pt x="47" y="41"/>
                    <a:pt x="42" y="36"/>
                    <a:pt x="29" y="36"/>
                  </a:cubicBezTo>
                  <a:cubicBezTo>
                    <a:pt x="0" y="36"/>
                    <a:pt x="0" y="36"/>
                    <a:pt x="0" y="36"/>
                  </a:cubicBezTo>
                  <a:cubicBezTo>
                    <a:pt x="0" y="0"/>
                    <a:pt x="0" y="0"/>
                    <a:pt x="0" y="0"/>
                  </a:cubicBezTo>
                  <a:cubicBezTo>
                    <a:pt x="114" y="0"/>
                    <a:pt x="114" y="0"/>
                    <a:pt x="114" y="0"/>
                  </a:cubicBezTo>
                  <a:cubicBezTo>
                    <a:pt x="114" y="266"/>
                    <a:pt x="114" y="266"/>
                    <a:pt x="114" y="266"/>
                  </a:cubicBezTo>
                  <a:cubicBezTo>
                    <a:pt x="114" y="278"/>
                    <a:pt x="119" y="282"/>
                    <a:pt x="133" y="282"/>
                  </a:cubicBezTo>
                  <a:cubicBezTo>
                    <a:pt x="160" y="282"/>
                    <a:pt x="160" y="282"/>
                    <a:pt x="160" y="282"/>
                  </a:cubicBezTo>
                  <a:lnTo>
                    <a:pt x="160" y="3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0" name="Freeform 38"/>
            <p:cNvSpPr>
              <a:spLocks noEditPoints="1"/>
            </p:cNvSpPr>
            <p:nvPr userDrawn="1"/>
          </p:nvSpPr>
          <p:spPr bwMode="auto">
            <a:xfrm>
              <a:off x="4703763" y="-1290638"/>
              <a:ext cx="206375" cy="420687"/>
            </a:xfrm>
            <a:custGeom>
              <a:avLst/>
              <a:gdLst/>
              <a:ahLst/>
              <a:cxnLst>
                <a:cxn ang="0">
                  <a:pos x="159" y="325"/>
                </a:cxn>
                <a:cxn ang="0">
                  <a:pos x="0" y="325"/>
                </a:cxn>
                <a:cxn ang="0">
                  <a:pos x="0" y="288"/>
                </a:cxn>
                <a:cxn ang="0">
                  <a:pos x="27" y="288"/>
                </a:cxn>
                <a:cxn ang="0">
                  <a:pos x="46" y="272"/>
                </a:cxn>
                <a:cxn ang="0">
                  <a:pos x="46" y="151"/>
                </a:cxn>
                <a:cxn ang="0">
                  <a:pos x="27" y="134"/>
                </a:cxn>
                <a:cxn ang="0">
                  <a:pos x="0" y="134"/>
                </a:cxn>
                <a:cxn ang="0">
                  <a:pos x="0" y="98"/>
                </a:cxn>
                <a:cxn ang="0">
                  <a:pos x="113" y="98"/>
                </a:cxn>
                <a:cxn ang="0">
                  <a:pos x="113" y="272"/>
                </a:cxn>
                <a:cxn ang="0">
                  <a:pos x="131" y="288"/>
                </a:cxn>
                <a:cxn ang="0">
                  <a:pos x="159" y="288"/>
                </a:cxn>
                <a:cxn ang="0">
                  <a:pos x="159" y="325"/>
                </a:cxn>
                <a:cxn ang="0">
                  <a:pos x="72" y="73"/>
                </a:cxn>
                <a:cxn ang="0">
                  <a:pos x="32" y="37"/>
                </a:cxn>
                <a:cxn ang="0">
                  <a:pos x="72" y="0"/>
                </a:cxn>
                <a:cxn ang="0">
                  <a:pos x="113" y="37"/>
                </a:cxn>
                <a:cxn ang="0">
                  <a:pos x="72" y="73"/>
                </a:cxn>
              </a:cxnLst>
              <a:rect l="0" t="0" r="r" b="b"/>
              <a:pathLst>
                <a:path w="159" h="325">
                  <a:moveTo>
                    <a:pt x="159" y="325"/>
                  </a:moveTo>
                  <a:cubicBezTo>
                    <a:pt x="0" y="325"/>
                    <a:pt x="0" y="325"/>
                    <a:pt x="0" y="325"/>
                  </a:cubicBezTo>
                  <a:cubicBezTo>
                    <a:pt x="0" y="288"/>
                    <a:pt x="0" y="288"/>
                    <a:pt x="0" y="288"/>
                  </a:cubicBezTo>
                  <a:cubicBezTo>
                    <a:pt x="27" y="288"/>
                    <a:pt x="27" y="288"/>
                    <a:pt x="27" y="288"/>
                  </a:cubicBezTo>
                  <a:cubicBezTo>
                    <a:pt x="41" y="288"/>
                    <a:pt x="46" y="284"/>
                    <a:pt x="46" y="272"/>
                  </a:cubicBezTo>
                  <a:cubicBezTo>
                    <a:pt x="46" y="151"/>
                    <a:pt x="46" y="151"/>
                    <a:pt x="46" y="151"/>
                  </a:cubicBezTo>
                  <a:cubicBezTo>
                    <a:pt x="46" y="139"/>
                    <a:pt x="41" y="134"/>
                    <a:pt x="27" y="134"/>
                  </a:cubicBezTo>
                  <a:cubicBezTo>
                    <a:pt x="0" y="134"/>
                    <a:pt x="0" y="134"/>
                    <a:pt x="0" y="134"/>
                  </a:cubicBezTo>
                  <a:cubicBezTo>
                    <a:pt x="0" y="98"/>
                    <a:pt x="0" y="98"/>
                    <a:pt x="0" y="98"/>
                  </a:cubicBezTo>
                  <a:cubicBezTo>
                    <a:pt x="113" y="98"/>
                    <a:pt x="113" y="98"/>
                    <a:pt x="113" y="98"/>
                  </a:cubicBezTo>
                  <a:cubicBezTo>
                    <a:pt x="113" y="272"/>
                    <a:pt x="113" y="272"/>
                    <a:pt x="113" y="272"/>
                  </a:cubicBezTo>
                  <a:cubicBezTo>
                    <a:pt x="113" y="284"/>
                    <a:pt x="117" y="288"/>
                    <a:pt x="131" y="288"/>
                  </a:cubicBezTo>
                  <a:cubicBezTo>
                    <a:pt x="159" y="288"/>
                    <a:pt x="159" y="288"/>
                    <a:pt x="159" y="288"/>
                  </a:cubicBezTo>
                  <a:lnTo>
                    <a:pt x="159" y="325"/>
                  </a:lnTo>
                  <a:close/>
                  <a:moveTo>
                    <a:pt x="72" y="73"/>
                  </a:moveTo>
                  <a:cubicBezTo>
                    <a:pt x="50" y="73"/>
                    <a:pt x="32" y="57"/>
                    <a:pt x="32" y="37"/>
                  </a:cubicBezTo>
                  <a:cubicBezTo>
                    <a:pt x="32" y="17"/>
                    <a:pt x="50" y="0"/>
                    <a:pt x="72" y="0"/>
                  </a:cubicBezTo>
                  <a:cubicBezTo>
                    <a:pt x="94" y="0"/>
                    <a:pt x="113" y="17"/>
                    <a:pt x="113" y="37"/>
                  </a:cubicBezTo>
                  <a:cubicBezTo>
                    <a:pt x="113" y="57"/>
                    <a:pt x="94" y="73"/>
                    <a:pt x="72" y="7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1" name="Freeform 39"/>
            <p:cNvSpPr>
              <a:spLocks/>
            </p:cNvSpPr>
            <p:nvPr userDrawn="1"/>
          </p:nvSpPr>
          <p:spPr bwMode="auto">
            <a:xfrm>
              <a:off x="4972050" y="-1163638"/>
              <a:ext cx="307975" cy="293687"/>
            </a:xfrm>
            <a:custGeom>
              <a:avLst/>
              <a:gdLst/>
              <a:ahLst/>
              <a:cxnLst>
                <a:cxn ang="0">
                  <a:pos x="238" y="227"/>
                </a:cxn>
                <a:cxn ang="0">
                  <a:pos x="0" y="227"/>
                </a:cxn>
                <a:cxn ang="0">
                  <a:pos x="0" y="187"/>
                </a:cxn>
                <a:cxn ang="0">
                  <a:pos x="1" y="187"/>
                </a:cxn>
                <a:cxn ang="0">
                  <a:pos x="153" y="36"/>
                </a:cxn>
                <a:cxn ang="0">
                  <a:pos x="94" y="36"/>
                </a:cxn>
                <a:cxn ang="0">
                  <a:pos x="55" y="72"/>
                </a:cxn>
                <a:cxn ang="0">
                  <a:pos x="55" y="103"/>
                </a:cxn>
                <a:cxn ang="0">
                  <a:pos x="11" y="103"/>
                </a:cxn>
                <a:cxn ang="0">
                  <a:pos x="11" y="0"/>
                </a:cxn>
                <a:cxn ang="0">
                  <a:pos x="238" y="0"/>
                </a:cxn>
                <a:cxn ang="0">
                  <a:pos x="238" y="40"/>
                </a:cxn>
                <a:cxn ang="0">
                  <a:pos x="237" y="40"/>
                </a:cxn>
                <a:cxn ang="0">
                  <a:pos x="85" y="190"/>
                </a:cxn>
                <a:cxn ang="0">
                  <a:pos x="141" y="190"/>
                </a:cxn>
                <a:cxn ang="0">
                  <a:pos x="194" y="139"/>
                </a:cxn>
                <a:cxn ang="0">
                  <a:pos x="194" y="117"/>
                </a:cxn>
                <a:cxn ang="0">
                  <a:pos x="238" y="117"/>
                </a:cxn>
                <a:cxn ang="0">
                  <a:pos x="238" y="227"/>
                </a:cxn>
              </a:cxnLst>
              <a:rect l="0" t="0" r="r" b="b"/>
              <a:pathLst>
                <a:path w="238" h="227">
                  <a:moveTo>
                    <a:pt x="238" y="227"/>
                  </a:moveTo>
                  <a:cubicBezTo>
                    <a:pt x="0" y="227"/>
                    <a:pt x="0" y="227"/>
                    <a:pt x="0" y="227"/>
                  </a:cubicBezTo>
                  <a:cubicBezTo>
                    <a:pt x="0" y="187"/>
                    <a:pt x="0" y="187"/>
                    <a:pt x="0" y="187"/>
                  </a:cubicBezTo>
                  <a:cubicBezTo>
                    <a:pt x="1" y="187"/>
                    <a:pt x="1" y="187"/>
                    <a:pt x="1" y="187"/>
                  </a:cubicBezTo>
                  <a:cubicBezTo>
                    <a:pt x="153" y="36"/>
                    <a:pt x="153" y="36"/>
                    <a:pt x="153" y="36"/>
                  </a:cubicBezTo>
                  <a:cubicBezTo>
                    <a:pt x="94" y="36"/>
                    <a:pt x="94" y="36"/>
                    <a:pt x="94" y="36"/>
                  </a:cubicBezTo>
                  <a:cubicBezTo>
                    <a:pt x="85" y="36"/>
                    <a:pt x="55" y="39"/>
                    <a:pt x="55" y="72"/>
                  </a:cubicBezTo>
                  <a:cubicBezTo>
                    <a:pt x="55" y="103"/>
                    <a:pt x="55" y="103"/>
                    <a:pt x="55" y="103"/>
                  </a:cubicBezTo>
                  <a:cubicBezTo>
                    <a:pt x="11" y="103"/>
                    <a:pt x="11" y="103"/>
                    <a:pt x="11" y="103"/>
                  </a:cubicBezTo>
                  <a:cubicBezTo>
                    <a:pt x="11" y="0"/>
                    <a:pt x="11" y="0"/>
                    <a:pt x="11" y="0"/>
                  </a:cubicBezTo>
                  <a:cubicBezTo>
                    <a:pt x="238" y="0"/>
                    <a:pt x="238" y="0"/>
                    <a:pt x="238" y="0"/>
                  </a:cubicBezTo>
                  <a:cubicBezTo>
                    <a:pt x="238" y="40"/>
                    <a:pt x="238" y="40"/>
                    <a:pt x="238" y="40"/>
                  </a:cubicBezTo>
                  <a:cubicBezTo>
                    <a:pt x="237" y="40"/>
                    <a:pt x="237" y="40"/>
                    <a:pt x="237" y="40"/>
                  </a:cubicBezTo>
                  <a:cubicBezTo>
                    <a:pt x="85" y="190"/>
                    <a:pt x="85" y="190"/>
                    <a:pt x="85" y="190"/>
                  </a:cubicBezTo>
                  <a:cubicBezTo>
                    <a:pt x="141" y="190"/>
                    <a:pt x="141" y="190"/>
                    <a:pt x="141" y="190"/>
                  </a:cubicBezTo>
                  <a:cubicBezTo>
                    <a:pt x="177" y="190"/>
                    <a:pt x="194" y="174"/>
                    <a:pt x="194" y="139"/>
                  </a:cubicBezTo>
                  <a:cubicBezTo>
                    <a:pt x="194" y="117"/>
                    <a:pt x="194" y="117"/>
                    <a:pt x="194" y="117"/>
                  </a:cubicBezTo>
                  <a:cubicBezTo>
                    <a:pt x="238" y="117"/>
                    <a:pt x="238" y="117"/>
                    <a:pt x="238" y="117"/>
                  </a:cubicBezTo>
                  <a:lnTo>
                    <a:pt x="238" y="22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2" name="Freeform 40"/>
            <p:cNvSpPr>
              <a:spLocks noEditPoints="1"/>
            </p:cNvSpPr>
            <p:nvPr userDrawn="1"/>
          </p:nvSpPr>
          <p:spPr bwMode="auto">
            <a:xfrm>
              <a:off x="5351463" y="-1173163"/>
              <a:ext cx="319087" cy="312737"/>
            </a:xfrm>
            <a:custGeom>
              <a:avLst/>
              <a:gdLst/>
              <a:ahLst/>
              <a:cxnLst>
                <a:cxn ang="0">
                  <a:pos x="127" y="241"/>
                </a:cxn>
                <a:cxn ang="0">
                  <a:pos x="0" y="120"/>
                </a:cxn>
                <a:cxn ang="0">
                  <a:pos x="124" y="0"/>
                </a:cxn>
                <a:cxn ang="0">
                  <a:pos x="214" y="37"/>
                </a:cxn>
                <a:cxn ang="0">
                  <a:pos x="243" y="126"/>
                </a:cxn>
                <a:cxn ang="0">
                  <a:pos x="243" y="129"/>
                </a:cxn>
                <a:cxn ang="0">
                  <a:pos x="75" y="129"/>
                </a:cxn>
                <a:cxn ang="0">
                  <a:pos x="92" y="185"/>
                </a:cxn>
                <a:cxn ang="0">
                  <a:pos x="132" y="200"/>
                </a:cxn>
                <a:cxn ang="0">
                  <a:pos x="193" y="152"/>
                </a:cxn>
                <a:cxn ang="0">
                  <a:pos x="194" y="150"/>
                </a:cxn>
                <a:cxn ang="0">
                  <a:pos x="242" y="150"/>
                </a:cxn>
                <a:cxn ang="0">
                  <a:pos x="242" y="153"/>
                </a:cxn>
                <a:cxn ang="0">
                  <a:pos x="127" y="241"/>
                </a:cxn>
                <a:cxn ang="0">
                  <a:pos x="75" y="92"/>
                </a:cxn>
                <a:cxn ang="0">
                  <a:pos x="168" y="92"/>
                </a:cxn>
                <a:cxn ang="0">
                  <a:pos x="154" y="50"/>
                </a:cxn>
                <a:cxn ang="0">
                  <a:pos x="123" y="38"/>
                </a:cxn>
                <a:cxn ang="0">
                  <a:pos x="75" y="92"/>
                </a:cxn>
              </a:cxnLst>
              <a:rect l="0" t="0" r="r" b="b"/>
              <a:pathLst>
                <a:path w="246" h="241">
                  <a:moveTo>
                    <a:pt x="127" y="241"/>
                  </a:moveTo>
                  <a:cubicBezTo>
                    <a:pt x="43" y="241"/>
                    <a:pt x="0" y="199"/>
                    <a:pt x="0" y="120"/>
                  </a:cubicBezTo>
                  <a:cubicBezTo>
                    <a:pt x="0" y="50"/>
                    <a:pt x="51" y="0"/>
                    <a:pt x="124" y="0"/>
                  </a:cubicBezTo>
                  <a:cubicBezTo>
                    <a:pt x="171" y="0"/>
                    <a:pt x="199" y="20"/>
                    <a:pt x="214" y="37"/>
                  </a:cubicBezTo>
                  <a:cubicBezTo>
                    <a:pt x="236" y="61"/>
                    <a:pt x="246" y="94"/>
                    <a:pt x="243" y="126"/>
                  </a:cubicBezTo>
                  <a:cubicBezTo>
                    <a:pt x="243" y="129"/>
                    <a:pt x="243" y="129"/>
                    <a:pt x="243" y="129"/>
                  </a:cubicBezTo>
                  <a:cubicBezTo>
                    <a:pt x="75" y="129"/>
                    <a:pt x="75" y="129"/>
                    <a:pt x="75" y="129"/>
                  </a:cubicBezTo>
                  <a:cubicBezTo>
                    <a:pt x="74" y="153"/>
                    <a:pt x="80" y="173"/>
                    <a:pt x="92" y="185"/>
                  </a:cubicBezTo>
                  <a:cubicBezTo>
                    <a:pt x="102" y="195"/>
                    <a:pt x="115" y="200"/>
                    <a:pt x="132" y="200"/>
                  </a:cubicBezTo>
                  <a:cubicBezTo>
                    <a:pt x="167" y="200"/>
                    <a:pt x="187" y="185"/>
                    <a:pt x="193" y="152"/>
                  </a:cubicBezTo>
                  <a:cubicBezTo>
                    <a:pt x="194" y="150"/>
                    <a:pt x="194" y="150"/>
                    <a:pt x="194" y="150"/>
                  </a:cubicBezTo>
                  <a:cubicBezTo>
                    <a:pt x="242" y="150"/>
                    <a:pt x="242" y="150"/>
                    <a:pt x="242" y="150"/>
                  </a:cubicBezTo>
                  <a:cubicBezTo>
                    <a:pt x="242" y="153"/>
                    <a:pt x="242" y="153"/>
                    <a:pt x="242" y="153"/>
                  </a:cubicBezTo>
                  <a:cubicBezTo>
                    <a:pt x="235" y="210"/>
                    <a:pt x="195" y="241"/>
                    <a:pt x="127" y="241"/>
                  </a:cubicBezTo>
                  <a:close/>
                  <a:moveTo>
                    <a:pt x="75" y="92"/>
                  </a:moveTo>
                  <a:cubicBezTo>
                    <a:pt x="168" y="92"/>
                    <a:pt x="168" y="92"/>
                    <a:pt x="168" y="92"/>
                  </a:cubicBezTo>
                  <a:cubicBezTo>
                    <a:pt x="168" y="79"/>
                    <a:pt x="165" y="61"/>
                    <a:pt x="154" y="50"/>
                  </a:cubicBezTo>
                  <a:cubicBezTo>
                    <a:pt x="146" y="42"/>
                    <a:pt x="136" y="38"/>
                    <a:pt x="123" y="38"/>
                  </a:cubicBezTo>
                  <a:cubicBezTo>
                    <a:pt x="84" y="38"/>
                    <a:pt x="77" y="74"/>
                    <a:pt x="75"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3" name="Freeform 41"/>
            <p:cNvSpPr>
              <a:spLocks/>
            </p:cNvSpPr>
            <p:nvPr userDrawn="1"/>
          </p:nvSpPr>
          <p:spPr bwMode="auto">
            <a:xfrm>
              <a:off x="5895975" y="-1163638"/>
              <a:ext cx="398462" cy="423862"/>
            </a:xfrm>
            <a:custGeom>
              <a:avLst/>
              <a:gdLst/>
              <a:ahLst/>
              <a:cxnLst>
                <a:cxn ang="0">
                  <a:pos x="72" y="327"/>
                </a:cxn>
                <a:cxn ang="0">
                  <a:pos x="0" y="267"/>
                </a:cxn>
                <a:cxn ang="0">
                  <a:pos x="43" y="223"/>
                </a:cxn>
                <a:cxn ang="0">
                  <a:pos x="82" y="255"/>
                </a:cxn>
                <a:cxn ang="0">
                  <a:pos x="53" y="285"/>
                </a:cxn>
                <a:cxn ang="0">
                  <a:pos x="46" y="284"/>
                </a:cxn>
                <a:cxn ang="0">
                  <a:pos x="45" y="284"/>
                </a:cxn>
                <a:cxn ang="0">
                  <a:pos x="65" y="291"/>
                </a:cxn>
                <a:cxn ang="0">
                  <a:pos x="120" y="257"/>
                </a:cxn>
                <a:cxn ang="0">
                  <a:pos x="137" y="224"/>
                </a:cxn>
                <a:cxn ang="0">
                  <a:pos x="48" y="54"/>
                </a:cxn>
                <a:cxn ang="0">
                  <a:pos x="3" y="36"/>
                </a:cxn>
                <a:cxn ang="0">
                  <a:pos x="0" y="36"/>
                </a:cxn>
                <a:cxn ang="0">
                  <a:pos x="0" y="0"/>
                </a:cxn>
                <a:cxn ang="0">
                  <a:pos x="157" y="0"/>
                </a:cxn>
                <a:cxn ang="0">
                  <a:pos x="157" y="36"/>
                </a:cxn>
                <a:cxn ang="0">
                  <a:pos x="132" y="36"/>
                </a:cxn>
                <a:cxn ang="0">
                  <a:pos x="119" y="44"/>
                </a:cxn>
                <a:cxn ang="0">
                  <a:pos x="123" y="55"/>
                </a:cxn>
                <a:cxn ang="0">
                  <a:pos x="124" y="57"/>
                </a:cxn>
                <a:cxn ang="0">
                  <a:pos x="169" y="153"/>
                </a:cxn>
                <a:cxn ang="0">
                  <a:pos x="211" y="61"/>
                </a:cxn>
                <a:cxn ang="0">
                  <a:pos x="216" y="45"/>
                </a:cxn>
                <a:cxn ang="0">
                  <a:pos x="201" y="36"/>
                </a:cxn>
                <a:cxn ang="0">
                  <a:pos x="176" y="36"/>
                </a:cxn>
                <a:cxn ang="0">
                  <a:pos x="176" y="0"/>
                </a:cxn>
                <a:cxn ang="0">
                  <a:pos x="308" y="0"/>
                </a:cxn>
                <a:cxn ang="0">
                  <a:pos x="308" y="36"/>
                </a:cxn>
                <a:cxn ang="0">
                  <a:pos x="305" y="36"/>
                </a:cxn>
                <a:cxn ang="0">
                  <a:pos x="265" y="56"/>
                </a:cxn>
                <a:cxn ang="0">
                  <a:pos x="180" y="238"/>
                </a:cxn>
                <a:cxn ang="0">
                  <a:pos x="72" y="327"/>
                </a:cxn>
              </a:cxnLst>
              <a:rect l="0" t="0" r="r" b="b"/>
              <a:pathLst>
                <a:path w="308" h="327">
                  <a:moveTo>
                    <a:pt x="72" y="327"/>
                  </a:moveTo>
                  <a:cubicBezTo>
                    <a:pt x="37" y="327"/>
                    <a:pt x="0" y="308"/>
                    <a:pt x="0" y="267"/>
                  </a:cubicBezTo>
                  <a:cubicBezTo>
                    <a:pt x="0" y="241"/>
                    <a:pt x="17" y="223"/>
                    <a:pt x="43" y="223"/>
                  </a:cubicBezTo>
                  <a:cubicBezTo>
                    <a:pt x="64" y="223"/>
                    <a:pt x="82" y="237"/>
                    <a:pt x="82" y="255"/>
                  </a:cubicBezTo>
                  <a:cubicBezTo>
                    <a:pt x="82" y="271"/>
                    <a:pt x="69" y="285"/>
                    <a:pt x="53" y="285"/>
                  </a:cubicBezTo>
                  <a:cubicBezTo>
                    <a:pt x="51" y="285"/>
                    <a:pt x="49" y="285"/>
                    <a:pt x="46" y="284"/>
                  </a:cubicBezTo>
                  <a:cubicBezTo>
                    <a:pt x="46" y="284"/>
                    <a:pt x="46" y="284"/>
                    <a:pt x="45" y="284"/>
                  </a:cubicBezTo>
                  <a:cubicBezTo>
                    <a:pt x="50" y="289"/>
                    <a:pt x="56" y="291"/>
                    <a:pt x="65" y="291"/>
                  </a:cubicBezTo>
                  <a:cubicBezTo>
                    <a:pt x="99" y="291"/>
                    <a:pt x="112" y="273"/>
                    <a:pt x="120" y="257"/>
                  </a:cubicBezTo>
                  <a:cubicBezTo>
                    <a:pt x="137" y="224"/>
                    <a:pt x="137" y="224"/>
                    <a:pt x="137" y="224"/>
                  </a:cubicBezTo>
                  <a:cubicBezTo>
                    <a:pt x="48" y="54"/>
                    <a:pt x="48" y="54"/>
                    <a:pt x="48" y="54"/>
                  </a:cubicBezTo>
                  <a:cubicBezTo>
                    <a:pt x="42" y="42"/>
                    <a:pt x="28" y="36"/>
                    <a:pt x="3" y="36"/>
                  </a:cubicBezTo>
                  <a:cubicBezTo>
                    <a:pt x="0" y="36"/>
                    <a:pt x="0" y="36"/>
                    <a:pt x="0" y="36"/>
                  </a:cubicBezTo>
                  <a:cubicBezTo>
                    <a:pt x="0" y="0"/>
                    <a:pt x="0" y="0"/>
                    <a:pt x="0" y="0"/>
                  </a:cubicBezTo>
                  <a:cubicBezTo>
                    <a:pt x="157" y="0"/>
                    <a:pt x="157" y="0"/>
                    <a:pt x="157" y="0"/>
                  </a:cubicBezTo>
                  <a:cubicBezTo>
                    <a:pt x="157" y="36"/>
                    <a:pt x="157" y="36"/>
                    <a:pt x="157" y="36"/>
                  </a:cubicBezTo>
                  <a:cubicBezTo>
                    <a:pt x="132" y="36"/>
                    <a:pt x="132" y="36"/>
                    <a:pt x="132" y="36"/>
                  </a:cubicBezTo>
                  <a:cubicBezTo>
                    <a:pt x="127" y="36"/>
                    <a:pt x="119" y="37"/>
                    <a:pt x="119" y="44"/>
                  </a:cubicBezTo>
                  <a:cubicBezTo>
                    <a:pt x="119" y="46"/>
                    <a:pt x="122" y="51"/>
                    <a:pt x="123" y="55"/>
                  </a:cubicBezTo>
                  <a:cubicBezTo>
                    <a:pt x="124" y="57"/>
                    <a:pt x="124" y="57"/>
                    <a:pt x="124" y="57"/>
                  </a:cubicBezTo>
                  <a:cubicBezTo>
                    <a:pt x="169" y="153"/>
                    <a:pt x="169" y="153"/>
                    <a:pt x="169" y="153"/>
                  </a:cubicBezTo>
                  <a:cubicBezTo>
                    <a:pt x="211" y="61"/>
                    <a:pt x="211" y="61"/>
                    <a:pt x="211" y="61"/>
                  </a:cubicBezTo>
                  <a:cubicBezTo>
                    <a:pt x="214" y="56"/>
                    <a:pt x="216" y="51"/>
                    <a:pt x="216" y="45"/>
                  </a:cubicBezTo>
                  <a:cubicBezTo>
                    <a:pt x="216" y="41"/>
                    <a:pt x="209" y="36"/>
                    <a:pt x="201" y="36"/>
                  </a:cubicBezTo>
                  <a:cubicBezTo>
                    <a:pt x="176" y="36"/>
                    <a:pt x="176" y="36"/>
                    <a:pt x="176" y="36"/>
                  </a:cubicBezTo>
                  <a:cubicBezTo>
                    <a:pt x="176" y="0"/>
                    <a:pt x="176" y="0"/>
                    <a:pt x="176" y="0"/>
                  </a:cubicBezTo>
                  <a:cubicBezTo>
                    <a:pt x="308" y="0"/>
                    <a:pt x="308" y="0"/>
                    <a:pt x="308" y="0"/>
                  </a:cubicBezTo>
                  <a:cubicBezTo>
                    <a:pt x="308" y="36"/>
                    <a:pt x="308" y="36"/>
                    <a:pt x="308" y="36"/>
                  </a:cubicBezTo>
                  <a:cubicBezTo>
                    <a:pt x="305" y="36"/>
                    <a:pt x="305" y="36"/>
                    <a:pt x="305" y="36"/>
                  </a:cubicBezTo>
                  <a:cubicBezTo>
                    <a:pt x="287" y="36"/>
                    <a:pt x="272" y="40"/>
                    <a:pt x="265" y="56"/>
                  </a:cubicBezTo>
                  <a:cubicBezTo>
                    <a:pt x="180" y="238"/>
                    <a:pt x="180" y="238"/>
                    <a:pt x="180" y="238"/>
                  </a:cubicBezTo>
                  <a:cubicBezTo>
                    <a:pt x="149" y="303"/>
                    <a:pt x="120" y="327"/>
                    <a:pt x="72" y="3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4" name="Freeform 42"/>
            <p:cNvSpPr>
              <a:spLocks noEditPoints="1"/>
            </p:cNvSpPr>
            <p:nvPr userDrawn="1"/>
          </p:nvSpPr>
          <p:spPr bwMode="auto">
            <a:xfrm>
              <a:off x="6327775" y="-1173163"/>
              <a:ext cx="357187" cy="312737"/>
            </a:xfrm>
            <a:custGeom>
              <a:avLst/>
              <a:gdLst/>
              <a:ahLst/>
              <a:cxnLst>
                <a:cxn ang="0">
                  <a:pos x="137" y="241"/>
                </a:cxn>
                <a:cxn ang="0">
                  <a:pos x="0" y="120"/>
                </a:cxn>
                <a:cxn ang="0">
                  <a:pos x="137" y="0"/>
                </a:cxn>
                <a:cxn ang="0">
                  <a:pos x="275" y="120"/>
                </a:cxn>
                <a:cxn ang="0">
                  <a:pos x="137" y="241"/>
                </a:cxn>
                <a:cxn ang="0">
                  <a:pos x="137" y="36"/>
                </a:cxn>
                <a:cxn ang="0">
                  <a:pos x="75" y="120"/>
                </a:cxn>
                <a:cxn ang="0">
                  <a:pos x="137" y="204"/>
                </a:cxn>
                <a:cxn ang="0">
                  <a:pos x="200" y="120"/>
                </a:cxn>
                <a:cxn ang="0">
                  <a:pos x="137" y="36"/>
                </a:cxn>
              </a:cxnLst>
              <a:rect l="0" t="0" r="r" b="b"/>
              <a:pathLst>
                <a:path w="275" h="241">
                  <a:moveTo>
                    <a:pt x="137" y="241"/>
                  </a:moveTo>
                  <a:cubicBezTo>
                    <a:pt x="54" y="241"/>
                    <a:pt x="0" y="193"/>
                    <a:pt x="0" y="120"/>
                  </a:cubicBezTo>
                  <a:cubicBezTo>
                    <a:pt x="0" y="47"/>
                    <a:pt x="54" y="0"/>
                    <a:pt x="137" y="0"/>
                  </a:cubicBezTo>
                  <a:cubicBezTo>
                    <a:pt x="221" y="0"/>
                    <a:pt x="275" y="47"/>
                    <a:pt x="275" y="120"/>
                  </a:cubicBezTo>
                  <a:cubicBezTo>
                    <a:pt x="275" y="193"/>
                    <a:pt x="221" y="241"/>
                    <a:pt x="137" y="241"/>
                  </a:cubicBezTo>
                  <a:close/>
                  <a:moveTo>
                    <a:pt x="137" y="36"/>
                  </a:moveTo>
                  <a:cubicBezTo>
                    <a:pt x="96" y="36"/>
                    <a:pt x="75" y="65"/>
                    <a:pt x="75" y="120"/>
                  </a:cubicBezTo>
                  <a:cubicBezTo>
                    <a:pt x="75" y="176"/>
                    <a:pt x="96" y="204"/>
                    <a:pt x="137" y="204"/>
                  </a:cubicBezTo>
                  <a:cubicBezTo>
                    <a:pt x="179" y="204"/>
                    <a:pt x="200" y="176"/>
                    <a:pt x="200" y="120"/>
                  </a:cubicBezTo>
                  <a:cubicBezTo>
                    <a:pt x="200" y="65"/>
                    <a:pt x="179" y="36"/>
                    <a:pt x="137"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5" name="Freeform 43"/>
            <p:cNvSpPr>
              <a:spLocks/>
            </p:cNvSpPr>
            <p:nvPr userDrawn="1"/>
          </p:nvSpPr>
          <p:spPr bwMode="auto">
            <a:xfrm>
              <a:off x="6723063" y="-1163638"/>
              <a:ext cx="431800" cy="303212"/>
            </a:xfrm>
            <a:custGeom>
              <a:avLst/>
              <a:gdLst/>
              <a:ahLst/>
              <a:cxnLst>
                <a:cxn ang="0">
                  <a:pos x="127" y="234"/>
                </a:cxn>
                <a:cxn ang="0">
                  <a:pos x="47" y="165"/>
                </a:cxn>
                <a:cxn ang="0">
                  <a:pos x="47" y="53"/>
                </a:cxn>
                <a:cxn ang="0">
                  <a:pos x="29" y="36"/>
                </a:cxn>
                <a:cxn ang="0">
                  <a:pos x="0" y="36"/>
                </a:cxn>
                <a:cxn ang="0">
                  <a:pos x="0" y="0"/>
                </a:cxn>
                <a:cxn ang="0">
                  <a:pos x="115" y="0"/>
                </a:cxn>
                <a:cxn ang="0">
                  <a:pos x="115" y="160"/>
                </a:cxn>
                <a:cxn ang="0">
                  <a:pos x="152" y="192"/>
                </a:cxn>
                <a:cxn ang="0">
                  <a:pos x="215" y="133"/>
                </a:cxn>
                <a:cxn ang="0">
                  <a:pos x="215" y="53"/>
                </a:cxn>
                <a:cxn ang="0">
                  <a:pos x="191" y="36"/>
                </a:cxn>
                <a:cxn ang="0">
                  <a:pos x="160" y="36"/>
                </a:cxn>
                <a:cxn ang="0">
                  <a:pos x="160" y="0"/>
                </a:cxn>
                <a:cxn ang="0">
                  <a:pos x="282" y="0"/>
                </a:cxn>
                <a:cxn ang="0">
                  <a:pos x="282" y="174"/>
                </a:cxn>
                <a:cxn ang="0">
                  <a:pos x="309" y="190"/>
                </a:cxn>
                <a:cxn ang="0">
                  <a:pos x="333" y="190"/>
                </a:cxn>
                <a:cxn ang="0">
                  <a:pos x="333" y="227"/>
                </a:cxn>
                <a:cxn ang="0">
                  <a:pos x="215" y="227"/>
                </a:cxn>
                <a:cxn ang="0">
                  <a:pos x="215" y="193"/>
                </a:cxn>
                <a:cxn ang="0">
                  <a:pos x="127" y="234"/>
                </a:cxn>
              </a:cxnLst>
              <a:rect l="0" t="0" r="r" b="b"/>
              <a:pathLst>
                <a:path w="333" h="234">
                  <a:moveTo>
                    <a:pt x="127" y="234"/>
                  </a:moveTo>
                  <a:cubicBezTo>
                    <a:pt x="76" y="234"/>
                    <a:pt x="47" y="209"/>
                    <a:pt x="47" y="165"/>
                  </a:cubicBezTo>
                  <a:cubicBezTo>
                    <a:pt x="47" y="53"/>
                    <a:pt x="47" y="53"/>
                    <a:pt x="47" y="53"/>
                  </a:cubicBezTo>
                  <a:cubicBezTo>
                    <a:pt x="47" y="41"/>
                    <a:pt x="43" y="36"/>
                    <a:pt x="29" y="36"/>
                  </a:cubicBezTo>
                  <a:cubicBezTo>
                    <a:pt x="0" y="36"/>
                    <a:pt x="0" y="36"/>
                    <a:pt x="0" y="36"/>
                  </a:cubicBezTo>
                  <a:cubicBezTo>
                    <a:pt x="0" y="0"/>
                    <a:pt x="0" y="0"/>
                    <a:pt x="0" y="0"/>
                  </a:cubicBezTo>
                  <a:cubicBezTo>
                    <a:pt x="115" y="0"/>
                    <a:pt x="115" y="0"/>
                    <a:pt x="115" y="0"/>
                  </a:cubicBezTo>
                  <a:cubicBezTo>
                    <a:pt x="115" y="160"/>
                    <a:pt x="115" y="160"/>
                    <a:pt x="115" y="160"/>
                  </a:cubicBezTo>
                  <a:cubicBezTo>
                    <a:pt x="115" y="179"/>
                    <a:pt x="129" y="192"/>
                    <a:pt x="152" y="192"/>
                  </a:cubicBezTo>
                  <a:cubicBezTo>
                    <a:pt x="196" y="192"/>
                    <a:pt x="215" y="154"/>
                    <a:pt x="215" y="133"/>
                  </a:cubicBezTo>
                  <a:cubicBezTo>
                    <a:pt x="215" y="53"/>
                    <a:pt x="215" y="53"/>
                    <a:pt x="215" y="53"/>
                  </a:cubicBezTo>
                  <a:cubicBezTo>
                    <a:pt x="215" y="45"/>
                    <a:pt x="212" y="36"/>
                    <a:pt x="191" y="36"/>
                  </a:cubicBezTo>
                  <a:cubicBezTo>
                    <a:pt x="160" y="36"/>
                    <a:pt x="160" y="36"/>
                    <a:pt x="160" y="36"/>
                  </a:cubicBezTo>
                  <a:cubicBezTo>
                    <a:pt x="160" y="0"/>
                    <a:pt x="160" y="0"/>
                    <a:pt x="160" y="0"/>
                  </a:cubicBezTo>
                  <a:cubicBezTo>
                    <a:pt x="282" y="0"/>
                    <a:pt x="282" y="0"/>
                    <a:pt x="282" y="0"/>
                  </a:cubicBezTo>
                  <a:cubicBezTo>
                    <a:pt x="282" y="174"/>
                    <a:pt x="282" y="174"/>
                    <a:pt x="282" y="174"/>
                  </a:cubicBezTo>
                  <a:cubicBezTo>
                    <a:pt x="282" y="185"/>
                    <a:pt x="285" y="190"/>
                    <a:pt x="309" y="190"/>
                  </a:cubicBezTo>
                  <a:cubicBezTo>
                    <a:pt x="333" y="190"/>
                    <a:pt x="333" y="190"/>
                    <a:pt x="333" y="190"/>
                  </a:cubicBezTo>
                  <a:cubicBezTo>
                    <a:pt x="333" y="227"/>
                    <a:pt x="333" y="227"/>
                    <a:pt x="333" y="227"/>
                  </a:cubicBezTo>
                  <a:cubicBezTo>
                    <a:pt x="215" y="227"/>
                    <a:pt x="215" y="227"/>
                    <a:pt x="215" y="227"/>
                  </a:cubicBezTo>
                  <a:cubicBezTo>
                    <a:pt x="215" y="193"/>
                    <a:pt x="215" y="193"/>
                    <a:pt x="215" y="193"/>
                  </a:cubicBezTo>
                  <a:cubicBezTo>
                    <a:pt x="195" y="220"/>
                    <a:pt x="167" y="234"/>
                    <a:pt x="127" y="2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6" name="Freeform 44"/>
            <p:cNvSpPr>
              <a:spLocks/>
            </p:cNvSpPr>
            <p:nvPr userDrawn="1"/>
          </p:nvSpPr>
          <p:spPr bwMode="auto">
            <a:xfrm>
              <a:off x="7216775" y="-1173163"/>
              <a:ext cx="319087" cy="303212"/>
            </a:xfrm>
            <a:custGeom>
              <a:avLst/>
              <a:gdLst/>
              <a:ahLst/>
              <a:cxnLst>
                <a:cxn ang="0">
                  <a:pos x="171" y="234"/>
                </a:cxn>
                <a:cxn ang="0">
                  <a:pos x="0" y="234"/>
                </a:cxn>
                <a:cxn ang="0">
                  <a:pos x="0" y="197"/>
                </a:cxn>
                <a:cxn ang="0">
                  <a:pos x="31" y="197"/>
                </a:cxn>
                <a:cxn ang="0">
                  <a:pos x="50" y="181"/>
                </a:cxn>
                <a:cxn ang="0">
                  <a:pos x="50" y="60"/>
                </a:cxn>
                <a:cxn ang="0">
                  <a:pos x="31" y="43"/>
                </a:cxn>
                <a:cxn ang="0">
                  <a:pos x="0" y="43"/>
                </a:cxn>
                <a:cxn ang="0">
                  <a:pos x="0" y="7"/>
                </a:cxn>
                <a:cxn ang="0">
                  <a:pos x="116" y="7"/>
                </a:cxn>
                <a:cxn ang="0">
                  <a:pos x="116" y="40"/>
                </a:cxn>
                <a:cxn ang="0">
                  <a:pos x="181" y="0"/>
                </a:cxn>
                <a:cxn ang="0">
                  <a:pos x="247" y="55"/>
                </a:cxn>
                <a:cxn ang="0">
                  <a:pos x="204" y="97"/>
                </a:cxn>
                <a:cxn ang="0">
                  <a:pos x="164" y="64"/>
                </a:cxn>
                <a:cxn ang="0">
                  <a:pos x="194" y="34"/>
                </a:cxn>
                <a:cxn ang="0">
                  <a:pos x="180" y="32"/>
                </a:cxn>
                <a:cxn ang="0">
                  <a:pos x="117" y="102"/>
                </a:cxn>
                <a:cxn ang="0">
                  <a:pos x="117" y="181"/>
                </a:cxn>
                <a:cxn ang="0">
                  <a:pos x="136" y="197"/>
                </a:cxn>
                <a:cxn ang="0">
                  <a:pos x="171" y="197"/>
                </a:cxn>
                <a:cxn ang="0">
                  <a:pos x="171" y="234"/>
                </a:cxn>
              </a:cxnLst>
              <a:rect l="0" t="0" r="r" b="b"/>
              <a:pathLst>
                <a:path w="247" h="234">
                  <a:moveTo>
                    <a:pt x="171" y="234"/>
                  </a:moveTo>
                  <a:cubicBezTo>
                    <a:pt x="0" y="234"/>
                    <a:pt x="0" y="234"/>
                    <a:pt x="0" y="234"/>
                  </a:cubicBezTo>
                  <a:cubicBezTo>
                    <a:pt x="0" y="197"/>
                    <a:pt x="0" y="197"/>
                    <a:pt x="0" y="197"/>
                  </a:cubicBezTo>
                  <a:cubicBezTo>
                    <a:pt x="31" y="197"/>
                    <a:pt x="31" y="197"/>
                    <a:pt x="31" y="197"/>
                  </a:cubicBezTo>
                  <a:cubicBezTo>
                    <a:pt x="45" y="197"/>
                    <a:pt x="50" y="193"/>
                    <a:pt x="50" y="181"/>
                  </a:cubicBezTo>
                  <a:cubicBezTo>
                    <a:pt x="50" y="60"/>
                    <a:pt x="50" y="60"/>
                    <a:pt x="50" y="60"/>
                  </a:cubicBezTo>
                  <a:cubicBezTo>
                    <a:pt x="50" y="48"/>
                    <a:pt x="45" y="43"/>
                    <a:pt x="31" y="43"/>
                  </a:cubicBezTo>
                  <a:cubicBezTo>
                    <a:pt x="0" y="43"/>
                    <a:pt x="0" y="43"/>
                    <a:pt x="0" y="43"/>
                  </a:cubicBezTo>
                  <a:cubicBezTo>
                    <a:pt x="0" y="7"/>
                    <a:pt x="0" y="7"/>
                    <a:pt x="0" y="7"/>
                  </a:cubicBezTo>
                  <a:cubicBezTo>
                    <a:pt x="116" y="7"/>
                    <a:pt x="116" y="7"/>
                    <a:pt x="116" y="7"/>
                  </a:cubicBezTo>
                  <a:cubicBezTo>
                    <a:pt x="116" y="40"/>
                    <a:pt x="116" y="40"/>
                    <a:pt x="116" y="40"/>
                  </a:cubicBezTo>
                  <a:cubicBezTo>
                    <a:pt x="136" y="14"/>
                    <a:pt x="153" y="0"/>
                    <a:pt x="181" y="0"/>
                  </a:cubicBezTo>
                  <a:cubicBezTo>
                    <a:pt x="214" y="0"/>
                    <a:pt x="247" y="17"/>
                    <a:pt x="247" y="55"/>
                  </a:cubicBezTo>
                  <a:cubicBezTo>
                    <a:pt x="247" y="80"/>
                    <a:pt x="229" y="97"/>
                    <a:pt x="204" y="97"/>
                  </a:cubicBezTo>
                  <a:cubicBezTo>
                    <a:pt x="181" y="97"/>
                    <a:pt x="164" y="83"/>
                    <a:pt x="164" y="64"/>
                  </a:cubicBezTo>
                  <a:cubicBezTo>
                    <a:pt x="164" y="48"/>
                    <a:pt x="176" y="37"/>
                    <a:pt x="194" y="34"/>
                  </a:cubicBezTo>
                  <a:cubicBezTo>
                    <a:pt x="190" y="32"/>
                    <a:pt x="184" y="32"/>
                    <a:pt x="180" y="32"/>
                  </a:cubicBezTo>
                  <a:cubicBezTo>
                    <a:pt x="139" y="32"/>
                    <a:pt x="117" y="68"/>
                    <a:pt x="117" y="102"/>
                  </a:cubicBezTo>
                  <a:cubicBezTo>
                    <a:pt x="117" y="181"/>
                    <a:pt x="117" y="181"/>
                    <a:pt x="117" y="181"/>
                  </a:cubicBezTo>
                  <a:cubicBezTo>
                    <a:pt x="117" y="193"/>
                    <a:pt x="122" y="197"/>
                    <a:pt x="136" y="197"/>
                  </a:cubicBezTo>
                  <a:cubicBezTo>
                    <a:pt x="171" y="197"/>
                    <a:pt x="171" y="197"/>
                    <a:pt x="171" y="197"/>
                  </a:cubicBezTo>
                  <a:lnTo>
                    <a:pt x="171"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7" name="Freeform 45"/>
            <p:cNvSpPr>
              <a:spLocks noEditPoints="1"/>
            </p:cNvSpPr>
            <p:nvPr userDrawn="1"/>
          </p:nvSpPr>
          <p:spPr bwMode="auto">
            <a:xfrm>
              <a:off x="7742238" y="-1282700"/>
              <a:ext cx="393700" cy="422275"/>
            </a:xfrm>
            <a:custGeom>
              <a:avLst/>
              <a:gdLst/>
              <a:ahLst/>
              <a:cxnLst>
                <a:cxn ang="0">
                  <a:pos x="107" y="326"/>
                </a:cxn>
                <a:cxn ang="0">
                  <a:pos x="0" y="205"/>
                </a:cxn>
                <a:cxn ang="0">
                  <a:pos x="107" y="85"/>
                </a:cxn>
                <a:cxn ang="0">
                  <a:pos x="188" y="122"/>
                </a:cxn>
                <a:cxn ang="0">
                  <a:pos x="188" y="55"/>
                </a:cxn>
                <a:cxn ang="0">
                  <a:pos x="169" y="36"/>
                </a:cxn>
                <a:cxn ang="0">
                  <a:pos x="133" y="36"/>
                </a:cxn>
                <a:cxn ang="0">
                  <a:pos x="133" y="0"/>
                </a:cxn>
                <a:cxn ang="0">
                  <a:pos x="255" y="0"/>
                </a:cxn>
                <a:cxn ang="0">
                  <a:pos x="255" y="264"/>
                </a:cxn>
                <a:cxn ang="0">
                  <a:pos x="273" y="282"/>
                </a:cxn>
                <a:cxn ang="0">
                  <a:pos x="303" y="282"/>
                </a:cxn>
                <a:cxn ang="0">
                  <a:pos x="303" y="319"/>
                </a:cxn>
                <a:cxn ang="0">
                  <a:pos x="188" y="319"/>
                </a:cxn>
                <a:cxn ang="0">
                  <a:pos x="188" y="284"/>
                </a:cxn>
                <a:cxn ang="0">
                  <a:pos x="107" y="326"/>
                </a:cxn>
                <a:cxn ang="0">
                  <a:pos x="127" y="127"/>
                </a:cxn>
                <a:cxn ang="0">
                  <a:pos x="76" y="205"/>
                </a:cxn>
                <a:cxn ang="0">
                  <a:pos x="127" y="284"/>
                </a:cxn>
                <a:cxn ang="0">
                  <a:pos x="188" y="203"/>
                </a:cxn>
                <a:cxn ang="0">
                  <a:pos x="127" y="127"/>
                </a:cxn>
              </a:cxnLst>
              <a:rect l="0" t="0" r="r" b="b"/>
              <a:pathLst>
                <a:path w="303" h="326">
                  <a:moveTo>
                    <a:pt x="107" y="326"/>
                  </a:moveTo>
                  <a:cubicBezTo>
                    <a:pt x="33" y="326"/>
                    <a:pt x="0" y="265"/>
                    <a:pt x="0" y="205"/>
                  </a:cubicBezTo>
                  <a:cubicBezTo>
                    <a:pt x="0" y="146"/>
                    <a:pt x="40" y="85"/>
                    <a:pt x="107" y="85"/>
                  </a:cubicBezTo>
                  <a:cubicBezTo>
                    <a:pt x="145" y="85"/>
                    <a:pt x="173" y="104"/>
                    <a:pt x="188" y="122"/>
                  </a:cubicBezTo>
                  <a:cubicBezTo>
                    <a:pt x="188" y="55"/>
                    <a:pt x="188" y="55"/>
                    <a:pt x="188" y="55"/>
                  </a:cubicBezTo>
                  <a:cubicBezTo>
                    <a:pt x="188" y="41"/>
                    <a:pt x="183" y="36"/>
                    <a:pt x="169" y="36"/>
                  </a:cubicBezTo>
                  <a:cubicBezTo>
                    <a:pt x="133" y="36"/>
                    <a:pt x="133" y="36"/>
                    <a:pt x="133" y="36"/>
                  </a:cubicBezTo>
                  <a:cubicBezTo>
                    <a:pt x="133" y="0"/>
                    <a:pt x="133" y="0"/>
                    <a:pt x="133" y="0"/>
                  </a:cubicBezTo>
                  <a:cubicBezTo>
                    <a:pt x="255" y="0"/>
                    <a:pt x="255" y="0"/>
                    <a:pt x="255" y="0"/>
                  </a:cubicBezTo>
                  <a:cubicBezTo>
                    <a:pt x="255" y="264"/>
                    <a:pt x="255" y="264"/>
                    <a:pt x="255" y="264"/>
                  </a:cubicBezTo>
                  <a:cubicBezTo>
                    <a:pt x="255" y="278"/>
                    <a:pt x="259" y="282"/>
                    <a:pt x="273" y="282"/>
                  </a:cubicBezTo>
                  <a:cubicBezTo>
                    <a:pt x="303" y="282"/>
                    <a:pt x="303" y="282"/>
                    <a:pt x="303" y="282"/>
                  </a:cubicBezTo>
                  <a:cubicBezTo>
                    <a:pt x="303" y="319"/>
                    <a:pt x="303" y="319"/>
                    <a:pt x="303" y="319"/>
                  </a:cubicBezTo>
                  <a:cubicBezTo>
                    <a:pt x="188" y="319"/>
                    <a:pt x="188" y="319"/>
                    <a:pt x="188" y="319"/>
                  </a:cubicBezTo>
                  <a:cubicBezTo>
                    <a:pt x="188" y="284"/>
                    <a:pt x="188" y="284"/>
                    <a:pt x="188" y="284"/>
                  </a:cubicBezTo>
                  <a:cubicBezTo>
                    <a:pt x="167" y="312"/>
                    <a:pt x="141" y="326"/>
                    <a:pt x="107" y="326"/>
                  </a:cubicBezTo>
                  <a:close/>
                  <a:moveTo>
                    <a:pt x="127" y="127"/>
                  </a:moveTo>
                  <a:cubicBezTo>
                    <a:pt x="93" y="127"/>
                    <a:pt x="76" y="153"/>
                    <a:pt x="76" y="205"/>
                  </a:cubicBezTo>
                  <a:cubicBezTo>
                    <a:pt x="76" y="257"/>
                    <a:pt x="93" y="284"/>
                    <a:pt x="127" y="284"/>
                  </a:cubicBezTo>
                  <a:cubicBezTo>
                    <a:pt x="165" y="284"/>
                    <a:pt x="188" y="253"/>
                    <a:pt x="188" y="203"/>
                  </a:cubicBezTo>
                  <a:cubicBezTo>
                    <a:pt x="188" y="156"/>
                    <a:pt x="165" y="127"/>
                    <a:pt x="127" y="1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8" name="Freeform 46"/>
            <p:cNvSpPr>
              <a:spLocks/>
            </p:cNvSpPr>
            <p:nvPr userDrawn="1"/>
          </p:nvSpPr>
          <p:spPr bwMode="auto">
            <a:xfrm>
              <a:off x="8194675" y="-1173163"/>
              <a:ext cx="319087" cy="303212"/>
            </a:xfrm>
            <a:custGeom>
              <a:avLst/>
              <a:gdLst/>
              <a:ahLst/>
              <a:cxnLst>
                <a:cxn ang="0">
                  <a:pos x="171" y="234"/>
                </a:cxn>
                <a:cxn ang="0">
                  <a:pos x="0" y="234"/>
                </a:cxn>
                <a:cxn ang="0">
                  <a:pos x="0" y="197"/>
                </a:cxn>
                <a:cxn ang="0">
                  <a:pos x="31" y="197"/>
                </a:cxn>
                <a:cxn ang="0">
                  <a:pos x="49" y="181"/>
                </a:cxn>
                <a:cxn ang="0">
                  <a:pos x="49" y="60"/>
                </a:cxn>
                <a:cxn ang="0">
                  <a:pos x="31" y="43"/>
                </a:cxn>
                <a:cxn ang="0">
                  <a:pos x="0" y="43"/>
                </a:cxn>
                <a:cxn ang="0">
                  <a:pos x="0" y="7"/>
                </a:cxn>
                <a:cxn ang="0">
                  <a:pos x="116" y="7"/>
                </a:cxn>
                <a:cxn ang="0">
                  <a:pos x="116" y="40"/>
                </a:cxn>
                <a:cxn ang="0">
                  <a:pos x="180" y="0"/>
                </a:cxn>
                <a:cxn ang="0">
                  <a:pos x="246" y="55"/>
                </a:cxn>
                <a:cxn ang="0">
                  <a:pos x="204" y="97"/>
                </a:cxn>
                <a:cxn ang="0">
                  <a:pos x="164" y="64"/>
                </a:cxn>
                <a:cxn ang="0">
                  <a:pos x="194" y="34"/>
                </a:cxn>
                <a:cxn ang="0">
                  <a:pos x="179" y="32"/>
                </a:cxn>
                <a:cxn ang="0">
                  <a:pos x="117" y="102"/>
                </a:cxn>
                <a:cxn ang="0">
                  <a:pos x="117" y="181"/>
                </a:cxn>
                <a:cxn ang="0">
                  <a:pos x="135" y="197"/>
                </a:cxn>
                <a:cxn ang="0">
                  <a:pos x="171" y="197"/>
                </a:cxn>
                <a:cxn ang="0">
                  <a:pos x="171" y="234"/>
                </a:cxn>
              </a:cxnLst>
              <a:rect l="0" t="0" r="r" b="b"/>
              <a:pathLst>
                <a:path w="246" h="234">
                  <a:moveTo>
                    <a:pt x="171" y="234"/>
                  </a:moveTo>
                  <a:cubicBezTo>
                    <a:pt x="0" y="234"/>
                    <a:pt x="0" y="234"/>
                    <a:pt x="0" y="234"/>
                  </a:cubicBezTo>
                  <a:cubicBezTo>
                    <a:pt x="0" y="197"/>
                    <a:pt x="0" y="197"/>
                    <a:pt x="0" y="197"/>
                  </a:cubicBezTo>
                  <a:cubicBezTo>
                    <a:pt x="31" y="197"/>
                    <a:pt x="31" y="197"/>
                    <a:pt x="31" y="197"/>
                  </a:cubicBezTo>
                  <a:cubicBezTo>
                    <a:pt x="45" y="197"/>
                    <a:pt x="49" y="193"/>
                    <a:pt x="49" y="181"/>
                  </a:cubicBezTo>
                  <a:cubicBezTo>
                    <a:pt x="49" y="60"/>
                    <a:pt x="49" y="60"/>
                    <a:pt x="49" y="60"/>
                  </a:cubicBezTo>
                  <a:cubicBezTo>
                    <a:pt x="49" y="48"/>
                    <a:pt x="45" y="43"/>
                    <a:pt x="31" y="43"/>
                  </a:cubicBezTo>
                  <a:cubicBezTo>
                    <a:pt x="0" y="43"/>
                    <a:pt x="0" y="43"/>
                    <a:pt x="0" y="43"/>
                  </a:cubicBezTo>
                  <a:cubicBezTo>
                    <a:pt x="0" y="7"/>
                    <a:pt x="0" y="7"/>
                    <a:pt x="0" y="7"/>
                  </a:cubicBezTo>
                  <a:cubicBezTo>
                    <a:pt x="116" y="7"/>
                    <a:pt x="116" y="7"/>
                    <a:pt x="116" y="7"/>
                  </a:cubicBezTo>
                  <a:cubicBezTo>
                    <a:pt x="116" y="40"/>
                    <a:pt x="116" y="40"/>
                    <a:pt x="116" y="40"/>
                  </a:cubicBezTo>
                  <a:cubicBezTo>
                    <a:pt x="136" y="14"/>
                    <a:pt x="152" y="0"/>
                    <a:pt x="180" y="0"/>
                  </a:cubicBezTo>
                  <a:cubicBezTo>
                    <a:pt x="213" y="0"/>
                    <a:pt x="246" y="17"/>
                    <a:pt x="246" y="55"/>
                  </a:cubicBezTo>
                  <a:cubicBezTo>
                    <a:pt x="246" y="80"/>
                    <a:pt x="229" y="97"/>
                    <a:pt x="204" y="97"/>
                  </a:cubicBezTo>
                  <a:cubicBezTo>
                    <a:pt x="180" y="97"/>
                    <a:pt x="164" y="83"/>
                    <a:pt x="164" y="64"/>
                  </a:cubicBezTo>
                  <a:cubicBezTo>
                    <a:pt x="164" y="48"/>
                    <a:pt x="176" y="37"/>
                    <a:pt x="194" y="34"/>
                  </a:cubicBezTo>
                  <a:cubicBezTo>
                    <a:pt x="189" y="32"/>
                    <a:pt x="184" y="32"/>
                    <a:pt x="179" y="32"/>
                  </a:cubicBezTo>
                  <a:cubicBezTo>
                    <a:pt x="138" y="32"/>
                    <a:pt x="117" y="68"/>
                    <a:pt x="117" y="102"/>
                  </a:cubicBezTo>
                  <a:cubicBezTo>
                    <a:pt x="117" y="181"/>
                    <a:pt x="117" y="181"/>
                    <a:pt x="117" y="181"/>
                  </a:cubicBezTo>
                  <a:cubicBezTo>
                    <a:pt x="117" y="193"/>
                    <a:pt x="121" y="197"/>
                    <a:pt x="135" y="197"/>
                  </a:cubicBezTo>
                  <a:cubicBezTo>
                    <a:pt x="171" y="197"/>
                    <a:pt x="171" y="197"/>
                    <a:pt x="171" y="197"/>
                  </a:cubicBezTo>
                  <a:lnTo>
                    <a:pt x="171"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9" name="Freeform 47"/>
            <p:cNvSpPr>
              <a:spLocks noEditPoints="1"/>
            </p:cNvSpPr>
            <p:nvPr userDrawn="1"/>
          </p:nvSpPr>
          <p:spPr bwMode="auto">
            <a:xfrm>
              <a:off x="8562975" y="-1173163"/>
              <a:ext cx="320675" cy="312737"/>
            </a:xfrm>
            <a:custGeom>
              <a:avLst/>
              <a:gdLst/>
              <a:ahLst/>
              <a:cxnLst>
                <a:cxn ang="0">
                  <a:pos x="127" y="241"/>
                </a:cxn>
                <a:cxn ang="0">
                  <a:pos x="0" y="120"/>
                </a:cxn>
                <a:cxn ang="0">
                  <a:pos x="124" y="0"/>
                </a:cxn>
                <a:cxn ang="0">
                  <a:pos x="215" y="37"/>
                </a:cxn>
                <a:cxn ang="0">
                  <a:pos x="243" y="126"/>
                </a:cxn>
                <a:cxn ang="0">
                  <a:pos x="243" y="129"/>
                </a:cxn>
                <a:cxn ang="0">
                  <a:pos x="75" y="129"/>
                </a:cxn>
                <a:cxn ang="0">
                  <a:pos x="92" y="185"/>
                </a:cxn>
                <a:cxn ang="0">
                  <a:pos x="133" y="200"/>
                </a:cxn>
                <a:cxn ang="0">
                  <a:pos x="194" y="152"/>
                </a:cxn>
                <a:cxn ang="0">
                  <a:pos x="194" y="150"/>
                </a:cxn>
                <a:cxn ang="0">
                  <a:pos x="243" y="150"/>
                </a:cxn>
                <a:cxn ang="0">
                  <a:pos x="242" y="153"/>
                </a:cxn>
                <a:cxn ang="0">
                  <a:pos x="127" y="241"/>
                </a:cxn>
                <a:cxn ang="0">
                  <a:pos x="75" y="92"/>
                </a:cxn>
                <a:cxn ang="0">
                  <a:pos x="168" y="92"/>
                </a:cxn>
                <a:cxn ang="0">
                  <a:pos x="154" y="50"/>
                </a:cxn>
                <a:cxn ang="0">
                  <a:pos x="123" y="38"/>
                </a:cxn>
                <a:cxn ang="0">
                  <a:pos x="75" y="92"/>
                </a:cxn>
              </a:cxnLst>
              <a:rect l="0" t="0" r="r" b="b"/>
              <a:pathLst>
                <a:path w="247" h="241">
                  <a:moveTo>
                    <a:pt x="127" y="241"/>
                  </a:moveTo>
                  <a:cubicBezTo>
                    <a:pt x="44" y="241"/>
                    <a:pt x="0" y="199"/>
                    <a:pt x="0" y="120"/>
                  </a:cubicBezTo>
                  <a:cubicBezTo>
                    <a:pt x="0" y="50"/>
                    <a:pt x="51" y="0"/>
                    <a:pt x="124" y="0"/>
                  </a:cubicBezTo>
                  <a:cubicBezTo>
                    <a:pt x="171" y="0"/>
                    <a:pt x="199" y="20"/>
                    <a:pt x="215" y="37"/>
                  </a:cubicBezTo>
                  <a:cubicBezTo>
                    <a:pt x="236" y="61"/>
                    <a:pt x="247" y="94"/>
                    <a:pt x="243" y="126"/>
                  </a:cubicBezTo>
                  <a:cubicBezTo>
                    <a:pt x="243" y="129"/>
                    <a:pt x="243" y="129"/>
                    <a:pt x="243" y="129"/>
                  </a:cubicBezTo>
                  <a:cubicBezTo>
                    <a:pt x="75" y="129"/>
                    <a:pt x="75" y="129"/>
                    <a:pt x="75" y="129"/>
                  </a:cubicBezTo>
                  <a:cubicBezTo>
                    <a:pt x="75" y="153"/>
                    <a:pt x="81" y="173"/>
                    <a:pt x="92" y="185"/>
                  </a:cubicBezTo>
                  <a:cubicBezTo>
                    <a:pt x="102" y="195"/>
                    <a:pt x="115" y="200"/>
                    <a:pt x="133" y="200"/>
                  </a:cubicBezTo>
                  <a:cubicBezTo>
                    <a:pt x="167" y="200"/>
                    <a:pt x="187" y="185"/>
                    <a:pt x="194" y="152"/>
                  </a:cubicBezTo>
                  <a:cubicBezTo>
                    <a:pt x="194" y="150"/>
                    <a:pt x="194" y="150"/>
                    <a:pt x="194" y="150"/>
                  </a:cubicBezTo>
                  <a:cubicBezTo>
                    <a:pt x="243" y="150"/>
                    <a:pt x="243" y="150"/>
                    <a:pt x="243" y="150"/>
                  </a:cubicBezTo>
                  <a:cubicBezTo>
                    <a:pt x="242" y="153"/>
                    <a:pt x="242" y="153"/>
                    <a:pt x="242" y="153"/>
                  </a:cubicBezTo>
                  <a:cubicBezTo>
                    <a:pt x="235" y="210"/>
                    <a:pt x="195" y="241"/>
                    <a:pt x="127" y="241"/>
                  </a:cubicBezTo>
                  <a:close/>
                  <a:moveTo>
                    <a:pt x="75" y="92"/>
                  </a:moveTo>
                  <a:cubicBezTo>
                    <a:pt x="168" y="92"/>
                    <a:pt x="168" y="92"/>
                    <a:pt x="168" y="92"/>
                  </a:cubicBezTo>
                  <a:cubicBezTo>
                    <a:pt x="168" y="79"/>
                    <a:pt x="165" y="61"/>
                    <a:pt x="154" y="50"/>
                  </a:cubicBezTo>
                  <a:cubicBezTo>
                    <a:pt x="147" y="42"/>
                    <a:pt x="136" y="38"/>
                    <a:pt x="123" y="38"/>
                  </a:cubicBezTo>
                  <a:cubicBezTo>
                    <a:pt x="85" y="38"/>
                    <a:pt x="77" y="74"/>
                    <a:pt x="75" y="9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40" name="Freeform 48"/>
            <p:cNvSpPr>
              <a:spLocks noEditPoints="1"/>
            </p:cNvSpPr>
            <p:nvPr userDrawn="1"/>
          </p:nvSpPr>
          <p:spPr bwMode="auto">
            <a:xfrm>
              <a:off x="8943975" y="-1173163"/>
              <a:ext cx="369887" cy="312737"/>
            </a:xfrm>
            <a:custGeom>
              <a:avLst/>
              <a:gdLst/>
              <a:ahLst/>
              <a:cxnLst>
                <a:cxn ang="0">
                  <a:pos x="215" y="241"/>
                </a:cxn>
                <a:cxn ang="0">
                  <a:pos x="160" y="209"/>
                </a:cxn>
                <a:cxn ang="0">
                  <a:pos x="76" y="241"/>
                </a:cxn>
                <a:cxn ang="0">
                  <a:pos x="0" y="178"/>
                </a:cxn>
                <a:cxn ang="0">
                  <a:pos x="90" y="107"/>
                </a:cxn>
                <a:cxn ang="0">
                  <a:pos x="158" y="64"/>
                </a:cxn>
                <a:cxn ang="0">
                  <a:pos x="104" y="31"/>
                </a:cxn>
                <a:cxn ang="0">
                  <a:pos x="62" y="41"/>
                </a:cxn>
                <a:cxn ang="0">
                  <a:pos x="92" y="68"/>
                </a:cxn>
                <a:cxn ang="0">
                  <a:pos x="53" y="99"/>
                </a:cxn>
                <a:cxn ang="0">
                  <a:pos x="13" y="61"/>
                </a:cxn>
                <a:cxn ang="0">
                  <a:pos x="121" y="0"/>
                </a:cxn>
                <a:cxn ang="0">
                  <a:pos x="225" y="71"/>
                </a:cxn>
                <a:cxn ang="0">
                  <a:pos x="225" y="187"/>
                </a:cxn>
                <a:cxn ang="0">
                  <a:pos x="235" y="200"/>
                </a:cxn>
                <a:cxn ang="0">
                  <a:pos x="246" y="167"/>
                </a:cxn>
                <a:cxn ang="0">
                  <a:pos x="246" y="146"/>
                </a:cxn>
                <a:cxn ang="0">
                  <a:pos x="285" y="146"/>
                </a:cxn>
                <a:cxn ang="0">
                  <a:pos x="285" y="163"/>
                </a:cxn>
                <a:cxn ang="0">
                  <a:pos x="215" y="241"/>
                </a:cxn>
                <a:cxn ang="0">
                  <a:pos x="158" y="118"/>
                </a:cxn>
                <a:cxn ang="0">
                  <a:pos x="105" y="139"/>
                </a:cxn>
                <a:cxn ang="0">
                  <a:pos x="75" y="173"/>
                </a:cxn>
                <a:cxn ang="0">
                  <a:pos x="104" y="200"/>
                </a:cxn>
                <a:cxn ang="0">
                  <a:pos x="158" y="145"/>
                </a:cxn>
                <a:cxn ang="0">
                  <a:pos x="158" y="118"/>
                </a:cxn>
              </a:cxnLst>
              <a:rect l="0" t="0" r="r" b="b"/>
              <a:pathLst>
                <a:path w="285" h="241">
                  <a:moveTo>
                    <a:pt x="215" y="241"/>
                  </a:moveTo>
                  <a:cubicBezTo>
                    <a:pt x="186" y="241"/>
                    <a:pt x="166" y="229"/>
                    <a:pt x="160" y="209"/>
                  </a:cubicBezTo>
                  <a:cubicBezTo>
                    <a:pt x="143" y="230"/>
                    <a:pt x="113" y="241"/>
                    <a:pt x="76" y="241"/>
                  </a:cubicBezTo>
                  <a:cubicBezTo>
                    <a:pt x="28" y="241"/>
                    <a:pt x="0" y="218"/>
                    <a:pt x="0" y="178"/>
                  </a:cubicBezTo>
                  <a:cubicBezTo>
                    <a:pt x="0" y="126"/>
                    <a:pt x="48" y="116"/>
                    <a:pt x="90" y="107"/>
                  </a:cubicBezTo>
                  <a:cubicBezTo>
                    <a:pt x="126" y="99"/>
                    <a:pt x="158" y="93"/>
                    <a:pt x="158" y="64"/>
                  </a:cubicBezTo>
                  <a:cubicBezTo>
                    <a:pt x="158" y="41"/>
                    <a:pt x="141" y="31"/>
                    <a:pt x="104" y="31"/>
                  </a:cubicBezTo>
                  <a:cubicBezTo>
                    <a:pt x="93" y="31"/>
                    <a:pt x="73" y="34"/>
                    <a:pt x="62" y="41"/>
                  </a:cubicBezTo>
                  <a:cubicBezTo>
                    <a:pt x="81" y="41"/>
                    <a:pt x="92" y="51"/>
                    <a:pt x="92" y="68"/>
                  </a:cubicBezTo>
                  <a:cubicBezTo>
                    <a:pt x="92" y="82"/>
                    <a:pt x="85" y="99"/>
                    <a:pt x="53" y="99"/>
                  </a:cubicBezTo>
                  <a:cubicBezTo>
                    <a:pt x="30" y="99"/>
                    <a:pt x="13" y="83"/>
                    <a:pt x="13" y="61"/>
                  </a:cubicBezTo>
                  <a:cubicBezTo>
                    <a:pt x="13" y="5"/>
                    <a:pt x="95" y="0"/>
                    <a:pt x="121" y="0"/>
                  </a:cubicBezTo>
                  <a:cubicBezTo>
                    <a:pt x="187" y="0"/>
                    <a:pt x="225" y="26"/>
                    <a:pt x="225" y="71"/>
                  </a:cubicBezTo>
                  <a:cubicBezTo>
                    <a:pt x="225" y="187"/>
                    <a:pt x="225" y="187"/>
                    <a:pt x="225" y="187"/>
                  </a:cubicBezTo>
                  <a:cubicBezTo>
                    <a:pt x="225" y="196"/>
                    <a:pt x="228" y="200"/>
                    <a:pt x="235" y="200"/>
                  </a:cubicBezTo>
                  <a:cubicBezTo>
                    <a:pt x="238" y="200"/>
                    <a:pt x="246" y="200"/>
                    <a:pt x="246" y="167"/>
                  </a:cubicBezTo>
                  <a:cubicBezTo>
                    <a:pt x="246" y="146"/>
                    <a:pt x="246" y="146"/>
                    <a:pt x="246" y="146"/>
                  </a:cubicBezTo>
                  <a:cubicBezTo>
                    <a:pt x="285" y="146"/>
                    <a:pt x="285" y="146"/>
                    <a:pt x="285" y="146"/>
                  </a:cubicBezTo>
                  <a:cubicBezTo>
                    <a:pt x="285" y="163"/>
                    <a:pt x="285" y="163"/>
                    <a:pt x="285" y="163"/>
                  </a:cubicBezTo>
                  <a:cubicBezTo>
                    <a:pt x="285" y="215"/>
                    <a:pt x="262" y="241"/>
                    <a:pt x="215" y="241"/>
                  </a:cubicBezTo>
                  <a:close/>
                  <a:moveTo>
                    <a:pt x="158" y="118"/>
                  </a:moveTo>
                  <a:cubicBezTo>
                    <a:pt x="105" y="139"/>
                    <a:pt x="105" y="139"/>
                    <a:pt x="105" y="139"/>
                  </a:cubicBezTo>
                  <a:cubicBezTo>
                    <a:pt x="89" y="146"/>
                    <a:pt x="75" y="153"/>
                    <a:pt x="75" y="173"/>
                  </a:cubicBezTo>
                  <a:cubicBezTo>
                    <a:pt x="75" y="191"/>
                    <a:pt x="85" y="200"/>
                    <a:pt x="104" y="200"/>
                  </a:cubicBezTo>
                  <a:cubicBezTo>
                    <a:pt x="141" y="200"/>
                    <a:pt x="158" y="172"/>
                    <a:pt x="158" y="145"/>
                  </a:cubicBezTo>
                  <a:lnTo>
                    <a:pt x="158" y="1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41" name="Freeform 49"/>
            <p:cNvSpPr>
              <a:spLocks/>
            </p:cNvSpPr>
            <p:nvPr userDrawn="1"/>
          </p:nvSpPr>
          <p:spPr bwMode="auto">
            <a:xfrm>
              <a:off x="9364663" y="-1173163"/>
              <a:ext cx="625475" cy="303212"/>
            </a:xfrm>
            <a:custGeom>
              <a:avLst/>
              <a:gdLst/>
              <a:ahLst/>
              <a:cxnLst>
                <a:cxn ang="0">
                  <a:pos x="482" y="234"/>
                </a:cxn>
                <a:cxn ang="0">
                  <a:pos x="330" y="234"/>
                </a:cxn>
                <a:cxn ang="0">
                  <a:pos x="330" y="197"/>
                </a:cxn>
                <a:cxn ang="0">
                  <a:pos x="347" y="197"/>
                </a:cxn>
                <a:cxn ang="0">
                  <a:pos x="366" y="181"/>
                </a:cxn>
                <a:cxn ang="0">
                  <a:pos x="366" y="69"/>
                </a:cxn>
                <a:cxn ang="0">
                  <a:pos x="331" y="42"/>
                </a:cxn>
                <a:cxn ang="0">
                  <a:pos x="275" y="96"/>
                </a:cxn>
                <a:cxn ang="0">
                  <a:pos x="275" y="181"/>
                </a:cxn>
                <a:cxn ang="0">
                  <a:pos x="294" y="197"/>
                </a:cxn>
                <a:cxn ang="0">
                  <a:pos x="310" y="197"/>
                </a:cxn>
                <a:cxn ang="0">
                  <a:pos x="310" y="234"/>
                </a:cxn>
                <a:cxn ang="0">
                  <a:pos x="171" y="234"/>
                </a:cxn>
                <a:cxn ang="0">
                  <a:pos x="171" y="197"/>
                </a:cxn>
                <a:cxn ang="0">
                  <a:pos x="190" y="197"/>
                </a:cxn>
                <a:cxn ang="0">
                  <a:pos x="208" y="181"/>
                </a:cxn>
                <a:cxn ang="0">
                  <a:pos x="208" y="82"/>
                </a:cxn>
                <a:cxn ang="0">
                  <a:pos x="174" y="42"/>
                </a:cxn>
                <a:cxn ang="0">
                  <a:pos x="118" y="96"/>
                </a:cxn>
                <a:cxn ang="0">
                  <a:pos x="118" y="181"/>
                </a:cxn>
                <a:cxn ang="0">
                  <a:pos x="136" y="197"/>
                </a:cxn>
                <a:cxn ang="0">
                  <a:pos x="154" y="197"/>
                </a:cxn>
                <a:cxn ang="0">
                  <a:pos x="154" y="234"/>
                </a:cxn>
                <a:cxn ang="0">
                  <a:pos x="0" y="234"/>
                </a:cxn>
                <a:cxn ang="0">
                  <a:pos x="0" y="197"/>
                </a:cxn>
                <a:cxn ang="0">
                  <a:pos x="32" y="197"/>
                </a:cxn>
                <a:cxn ang="0">
                  <a:pos x="51" y="181"/>
                </a:cxn>
                <a:cxn ang="0">
                  <a:pos x="51" y="60"/>
                </a:cxn>
                <a:cxn ang="0">
                  <a:pos x="32" y="43"/>
                </a:cxn>
                <a:cxn ang="0">
                  <a:pos x="0" y="43"/>
                </a:cxn>
                <a:cxn ang="0">
                  <a:pos x="0" y="7"/>
                </a:cxn>
                <a:cxn ang="0">
                  <a:pos x="118" y="7"/>
                </a:cxn>
                <a:cxn ang="0">
                  <a:pos x="118" y="43"/>
                </a:cxn>
                <a:cxn ang="0">
                  <a:pos x="200" y="0"/>
                </a:cxn>
                <a:cxn ang="0">
                  <a:pos x="271" y="43"/>
                </a:cxn>
                <a:cxn ang="0">
                  <a:pos x="357" y="0"/>
                </a:cxn>
                <a:cxn ang="0">
                  <a:pos x="433" y="69"/>
                </a:cxn>
                <a:cxn ang="0">
                  <a:pos x="433" y="181"/>
                </a:cxn>
                <a:cxn ang="0">
                  <a:pos x="451" y="197"/>
                </a:cxn>
                <a:cxn ang="0">
                  <a:pos x="482" y="197"/>
                </a:cxn>
                <a:cxn ang="0">
                  <a:pos x="482" y="234"/>
                </a:cxn>
              </a:cxnLst>
              <a:rect l="0" t="0" r="r" b="b"/>
              <a:pathLst>
                <a:path w="482" h="234">
                  <a:moveTo>
                    <a:pt x="482" y="234"/>
                  </a:moveTo>
                  <a:cubicBezTo>
                    <a:pt x="330" y="234"/>
                    <a:pt x="330" y="234"/>
                    <a:pt x="330" y="234"/>
                  </a:cubicBezTo>
                  <a:cubicBezTo>
                    <a:pt x="330" y="197"/>
                    <a:pt x="330" y="197"/>
                    <a:pt x="330" y="197"/>
                  </a:cubicBezTo>
                  <a:cubicBezTo>
                    <a:pt x="347" y="197"/>
                    <a:pt x="347" y="197"/>
                    <a:pt x="347" y="197"/>
                  </a:cubicBezTo>
                  <a:cubicBezTo>
                    <a:pt x="361" y="197"/>
                    <a:pt x="366" y="193"/>
                    <a:pt x="366" y="181"/>
                  </a:cubicBezTo>
                  <a:cubicBezTo>
                    <a:pt x="366" y="69"/>
                    <a:pt x="366" y="69"/>
                    <a:pt x="366" y="69"/>
                  </a:cubicBezTo>
                  <a:cubicBezTo>
                    <a:pt x="366" y="50"/>
                    <a:pt x="348" y="42"/>
                    <a:pt x="331" y="42"/>
                  </a:cubicBezTo>
                  <a:cubicBezTo>
                    <a:pt x="301" y="42"/>
                    <a:pt x="275" y="67"/>
                    <a:pt x="275" y="96"/>
                  </a:cubicBezTo>
                  <a:cubicBezTo>
                    <a:pt x="275" y="181"/>
                    <a:pt x="275" y="181"/>
                    <a:pt x="275" y="181"/>
                  </a:cubicBezTo>
                  <a:cubicBezTo>
                    <a:pt x="275" y="193"/>
                    <a:pt x="280" y="197"/>
                    <a:pt x="294" y="197"/>
                  </a:cubicBezTo>
                  <a:cubicBezTo>
                    <a:pt x="310" y="197"/>
                    <a:pt x="310" y="197"/>
                    <a:pt x="310" y="197"/>
                  </a:cubicBezTo>
                  <a:cubicBezTo>
                    <a:pt x="310" y="234"/>
                    <a:pt x="310" y="234"/>
                    <a:pt x="310" y="234"/>
                  </a:cubicBezTo>
                  <a:cubicBezTo>
                    <a:pt x="171" y="234"/>
                    <a:pt x="171" y="234"/>
                    <a:pt x="171" y="234"/>
                  </a:cubicBezTo>
                  <a:cubicBezTo>
                    <a:pt x="171" y="197"/>
                    <a:pt x="171" y="197"/>
                    <a:pt x="171" y="197"/>
                  </a:cubicBezTo>
                  <a:cubicBezTo>
                    <a:pt x="190" y="197"/>
                    <a:pt x="190" y="197"/>
                    <a:pt x="190" y="197"/>
                  </a:cubicBezTo>
                  <a:cubicBezTo>
                    <a:pt x="203" y="197"/>
                    <a:pt x="208" y="193"/>
                    <a:pt x="208" y="181"/>
                  </a:cubicBezTo>
                  <a:cubicBezTo>
                    <a:pt x="208" y="82"/>
                    <a:pt x="208" y="82"/>
                    <a:pt x="208" y="82"/>
                  </a:cubicBezTo>
                  <a:cubicBezTo>
                    <a:pt x="208" y="57"/>
                    <a:pt x="203" y="42"/>
                    <a:pt x="174" y="42"/>
                  </a:cubicBezTo>
                  <a:cubicBezTo>
                    <a:pt x="142" y="42"/>
                    <a:pt x="118" y="70"/>
                    <a:pt x="118" y="96"/>
                  </a:cubicBezTo>
                  <a:cubicBezTo>
                    <a:pt x="118" y="181"/>
                    <a:pt x="118" y="181"/>
                    <a:pt x="118" y="181"/>
                  </a:cubicBezTo>
                  <a:cubicBezTo>
                    <a:pt x="118" y="193"/>
                    <a:pt x="123" y="197"/>
                    <a:pt x="136" y="197"/>
                  </a:cubicBezTo>
                  <a:cubicBezTo>
                    <a:pt x="154" y="197"/>
                    <a:pt x="154" y="197"/>
                    <a:pt x="154" y="197"/>
                  </a:cubicBezTo>
                  <a:cubicBezTo>
                    <a:pt x="154" y="234"/>
                    <a:pt x="154" y="234"/>
                    <a:pt x="154" y="234"/>
                  </a:cubicBezTo>
                  <a:cubicBezTo>
                    <a:pt x="0" y="234"/>
                    <a:pt x="0" y="234"/>
                    <a:pt x="0" y="234"/>
                  </a:cubicBezTo>
                  <a:cubicBezTo>
                    <a:pt x="0" y="197"/>
                    <a:pt x="0" y="197"/>
                    <a:pt x="0" y="197"/>
                  </a:cubicBezTo>
                  <a:cubicBezTo>
                    <a:pt x="32" y="197"/>
                    <a:pt x="32" y="197"/>
                    <a:pt x="32" y="197"/>
                  </a:cubicBezTo>
                  <a:cubicBezTo>
                    <a:pt x="46" y="197"/>
                    <a:pt x="51" y="193"/>
                    <a:pt x="51" y="181"/>
                  </a:cubicBezTo>
                  <a:cubicBezTo>
                    <a:pt x="51" y="60"/>
                    <a:pt x="51" y="60"/>
                    <a:pt x="51" y="60"/>
                  </a:cubicBezTo>
                  <a:cubicBezTo>
                    <a:pt x="51" y="48"/>
                    <a:pt x="46" y="43"/>
                    <a:pt x="32" y="43"/>
                  </a:cubicBezTo>
                  <a:cubicBezTo>
                    <a:pt x="0" y="43"/>
                    <a:pt x="0" y="43"/>
                    <a:pt x="0" y="43"/>
                  </a:cubicBezTo>
                  <a:cubicBezTo>
                    <a:pt x="0" y="7"/>
                    <a:pt x="0" y="7"/>
                    <a:pt x="0" y="7"/>
                  </a:cubicBezTo>
                  <a:cubicBezTo>
                    <a:pt x="118" y="7"/>
                    <a:pt x="118" y="7"/>
                    <a:pt x="118" y="7"/>
                  </a:cubicBezTo>
                  <a:cubicBezTo>
                    <a:pt x="118" y="43"/>
                    <a:pt x="118" y="43"/>
                    <a:pt x="118" y="43"/>
                  </a:cubicBezTo>
                  <a:cubicBezTo>
                    <a:pt x="137" y="17"/>
                    <a:pt x="159" y="0"/>
                    <a:pt x="200" y="0"/>
                  </a:cubicBezTo>
                  <a:cubicBezTo>
                    <a:pt x="236" y="0"/>
                    <a:pt x="260" y="15"/>
                    <a:pt x="271" y="43"/>
                  </a:cubicBezTo>
                  <a:cubicBezTo>
                    <a:pt x="290" y="20"/>
                    <a:pt x="315" y="0"/>
                    <a:pt x="357" y="0"/>
                  </a:cubicBezTo>
                  <a:cubicBezTo>
                    <a:pt x="402" y="0"/>
                    <a:pt x="433" y="29"/>
                    <a:pt x="433" y="69"/>
                  </a:cubicBezTo>
                  <a:cubicBezTo>
                    <a:pt x="433" y="181"/>
                    <a:pt x="433" y="181"/>
                    <a:pt x="433" y="181"/>
                  </a:cubicBezTo>
                  <a:cubicBezTo>
                    <a:pt x="433" y="193"/>
                    <a:pt x="438" y="197"/>
                    <a:pt x="451" y="197"/>
                  </a:cubicBezTo>
                  <a:cubicBezTo>
                    <a:pt x="482" y="197"/>
                    <a:pt x="482" y="197"/>
                    <a:pt x="482" y="197"/>
                  </a:cubicBezTo>
                  <a:lnTo>
                    <a:pt x="482" y="2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42" name="Freeform 50"/>
            <p:cNvSpPr>
              <a:spLocks/>
            </p:cNvSpPr>
            <p:nvPr userDrawn="1"/>
          </p:nvSpPr>
          <p:spPr bwMode="auto">
            <a:xfrm>
              <a:off x="10044113" y="-1173163"/>
              <a:ext cx="303212" cy="312737"/>
            </a:xfrm>
            <a:custGeom>
              <a:avLst/>
              <a:gdLst/>
              <a:ahLst/>
              <a:cxnLst>
                <a:cxn ang="0">
                  <a:pos x="135" y="241"/>
                </a:cxn>
                <a:cxn ang="0">
                  <a:pos x="48" y="218"/>
                </a:cxn>
                <a:cxn ang="0">
                  <a:pos x="39" y="234"/>
                </a:cxn>
                <a:cxn ang="0">
                  <a:pos x="0" y="234"/>
                </a:cxn>
                <a:cxn ang="0">
                  <a:pos x="0" y="142"/>
                </a:cxn>
                <a:cxn ang="0">
                  <a:pos x="43" y="142"/>
                </a:cxn>
                <a:cxn ang="0">
                  <a:pos x="43" y="144"/>
                </a:cxn>
                <a:cxn ang="0">
                  <a:pos x="130" y="204"/>
                </a:cxn>
                <a:cxn ang="0">
                  <a:pos x="168" y="178"/>
                </a:cxn>
                <a:cxn ang="0">
                  <a:pos x="106" y="147"/>
                </a:cxn>
                <a:cxn ang="0">
                  <a:pos x="3" y="74"/>
                </a:cxn>
                <a:cxn ang="0">
                  <a:pos x="101" y="0"/>
                </a:cxn>
                <a:cxn ang="0">
                  <a:pos x="178" y="22"/>
                </a:cxn>
                <a:cxn ang="0">
                  <a:pos x="188" y="7"/>
                </a:cxn>
                <a:cxn ang="0">
                  <a:pos x="220" y="7"/>
                </a:cxn>
                <a:cxn ang="0">
                  <a:pos x="220" y="91"/>
                </a:cxn>
                <a:cxn ang="0">
                  <a:pos x="182" y="91"/>
                </a:cxn>
                <a:cxn ang="0">
                  <a:pos x="181" y="90"/>
                </a:cxn>
                <a:cxn ang="0">
                  <a:pos x="106" y="39"/>
                </a:cxn>
                <a:cxn ang="0">
                  <a:pos x="69" y="62"/>
                </a:cxn>
                <a:cxn ang="0">
                  <a:pos x="124" y="88"/>
                </a:cxn>
                <a:cxn ang="0">
                  <a:pos x="234" y="168"/>
                </a:cxn>
                <a:cxn ang="0">
                  <a:pos x="135" y="241"/>
                </a:cxn>
              </a:cxnLst>
              <a:rect l="0" t="0" r="r" b="b"/>
              <a:pathLst>
                <a:path w="234" h="241">
                  <a:moveTo>
                    <a:pt x="135" y="241"/>
                  </a:moveTo>
                  <a:cubicBezTo>
                    <a:pt x="111" y="241"/>
                    <a:pt x="76" y="238"/>
                    <a:pt x="48" y="218"/>
                  </a:cubicBezTo>
                  <a:cubicBezTo>
                    <a:pt x="39" y="234"/>
                    <a:pt x="39" y="234"/>
                    <a:pt x="39" y="234"/>
                  </a:cubicBezTo>
                  <a:cubicBezTo>
                    <a:pt x="0" y="234"/>
                    <a:pt x="0" y="234"/>
                    <a:pt x="0" y="234"/>
                  </a:cubicBezTo>
                  <a:cubicBezTo>
                    <a:pt x="0" y="142"/>
                    <a:pt x="0" y="142"/>
                    <a:pt x="0" y="142"/>
                  </a:cubicBezTo>
                  <a:cubicBezTo>
                    <a:pt x="43" y="142"/>
                    <a:pt x="43" y="142"/>
                    <a:pt x="43" y="142"/>
                  </a:cubicBezTo>
                  <a:cubicBezTo>
                    <a:pt x="43" y="144"/>
                    <a:pt x="43" y="144"/>
                    <a:pt x="43" y="144"/>
                  </a:cubicBezTo>
                  <a:cubicBezTo>
                    <a:pt x="53" y="183"/>
                    <a:pt x="83" y="204"/>
                    <a:pt x="130" y="204"/>
                  </a:cubicBezTo>
                  <a:cubicBezTo>
                    <a:pt x="145" y="204"/>
                    <a:pt x="168" y="197"/>
                    <a:pt x="168" y="178"/>
                  </a:cubicBezTo>
                  <a:cubicBezTo>
                    <a:pt x="168" y="160"/>
                    <a:pt x="139" y="154"/>
                    <a:pt x="106" y="147"/>
                  </a:cubicBezTo>
                  <a:cubicBezTo>
                    <a:pt x="60" y="137"/>
                    <a:pt x="3" y="124"/>
                    <a:pt x="3" y="74"/>
                  </a:cubicBezTo>
                  <a:cubicBezTo>
                    <a:pt x="3" y="26"/>
                    <a:pt x="53" y="0"/>
                    <a:pt x="101" y="0"/>
                  </a:cubicBezTo>
                  <a:cubicBezTo>
                    <a:pt x="127" y="0"/>
                    <a:pt x="153" y="8"/>
                    <a:pt x="178" y="22"/>
                  </a:cubicBezTo>
                  <a:cubicBezTo>
                    <a:pt x="188" y="7"/>
                    <a:pt x="188" y="7"/>
                    <a:pt x="188" y="7"/>
                  </a:cubicBezTo>
                  <a:cubicBezTo>
                    <a:pt x="220" y="7"/>
                    <a:pt x="220" y="7"/>
                    <a:pt x="220" y="7"/>
                  </a:cubicBezTo>
                  <a:cubicBezTo>
                    <a:pt x="220" y="91"/>
                    <a:pt x="220" y="91"/>
                    <a:pt x="220" y="91"/>
                  </a:cubicBezTo>
                  <a:cubicBezTo>
                    <a:pt x="182" y="91"/>
                    <a:pt x="182" y="91"/>
                    <a:pt x="182" y="91"/>
                  </a:cubicBezTo>
                  <a:cubicBezTo>
                    <a:pt x="181" y="90"/>
                    <a:pt x="181" y="90"/>
                    <a:pt x="181" y="90"/>
                  </a:cubicBezTo>
                  <a:cubicBezTo>
                    <a:pt x="169" y="55"/>
                    <a:pt x="145" y="39"/>
                    <a:pt x="106" y="39"/>
                  </a:cubicBezTo>
                  <a:cubicBezTo>
                    <a:pt x="92" y="39"/>
                    <a:pt x="69" y="44"/>
                    <a:pt x="69" y="62"/>
                  </a:cubicBezTo>
                  <a:cubicBezTo>
                    <a:pt x="69" y="75"/>
                    <a:pt x="94" y="81"/>
                    <a:pt x="124" y="88"/>
                  </a:cubicBezTo>
                  <a:cubicBezTo>
                    <a:pt x="173" y="99"/>
                    <a:pt x="234" y="114"/>
                    <a:pt x="234" y="168"/>
                  </a:cubicBezTo>
                  <a:cubicBezTo>
                    <a:pt x="234" y="222"/>
                    <a:pt x="183" y="241"/>
                    <a:pt x="135" y="2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ja-JP" altLang="en-US"/>
            </a:p>
          </p:txBody>
        </p:sp>
      </p:grpSp>
      <p:sp>
        <p:nvSpPr>
          <p:cNvPr id="144" name="日付プレースホルダ 3"/>
          <p:cNvSpPr>
            <a:spLocks noGrp="1"/>
          </p:cNvSpPr>
          <p:nvPr>
            <p:ph type="dt" sz="half" idx="2"/>
          </p:nvPr>
        </p:nvSpPr>
        <p:spPr>
          <a:xfrm>
            <a:off x="4106494" y="6506789"/>
            <a:ext cx="931012" cy="200736"/>
          </a:xfrm>
          <a:prstGeom prst="rect">
            <a:avLst/>
          </a:prstGeom>
        </p:spPr>
        <p:txBody>
          <a:bodyPr vert="horz" lIns="0" tIns="0" rIns="0" bIns="0" rtlCol="0" anchor="ctr"/>
          <a:lstStyle>
            <a:lvl1pPr algn="ctr">
              <a:defRPr sz="900">
                <a:solidFill>
                  <a:srgbClr val="6A6A6A"/>
                </a:solidFill>
                <a:latin typeface="Arial" pitchFamily="34" charset="0"/>
                <a:ea typeface="ＭＳ Ｐゴシック" pitchFamily="50" charset="-128"/>
                <a:cs typeface="Arial" pitchFamily="34" charset="0"/>
              </a:defRPr>
            </a:lvl1pPr>
          </a:lstStyle>
          <a:p>
            <a:endParaRPr kumimoji="1" lang="ja-JP" altLang="en-US"/>
          </a:p>
        </p:txBody>
      </p:sp>
      <p:sp>
        <p:nvSpPr>
          <p:cNvPr id="146" name="フッター プレースホルダ 4"/>
          <p:cNvSpPr>
            <a:spLocks noGrp="1"/>
          </p:cNvSpPr>
          <p:nvPr>
            <p:ph type="ftr" sz="quarter" idx="3"/>
          </p:nvPr>
        </p:nvSpPr>
        <p:spPr>
          <a:xfrm>
            <a:off x="448945" y="6506789"/>
            <a:ext cx="2327531" cy="200907"/>
          </a:xfrm>
          <a:prstGeom prst="rect">
            <a:avLst/>
          </a:prstGeom>
        </p:spPr>
        <p:txBody>
          <a:bodyPr wrap="none" lIns="0" tIns="42332" rIns="0" bIns="42332">
            <a:noAutofit/>
          </a:bodyPr>
          <a:lstStyle>
            <a:lvl1pPr>
              <a:defRPr sz="700" baseline="0">
                <a:solidFill>
                  <a:srgbClr val="6A6A6A"/>
                </a:solidFill>
                <a:latin typeface="Arial" pitchFamily="34" charset="0"/>
                <a:ea typeface="ＭＳ Ｐゴシック" pitchFamily="50" charset="-128"/>
                <a:cs typeface="Arial" pitchFamily="34" charset="0"/>
              </a:defRPr>
            </a:lvl1pPr>
          </a:lstStyle>
          <a:p>
            <a:r>
              <a:rPr kumimoji="1" lang="en-US" altLang="ja-JP"/>
              <a:t>Copyright © 2023 IHI Corporation All Rights Reserved.</a:t>
            </a:r>
            <a:endParaRPr kumimoji="1" lang="ja-JP" altLang="en-US" dirty="0"/>
          </a:p>
        </p:txBody>
      </p:sp>
      <p:sp>
        <p:nvSpPr>
          <p:cNvPr id="148" name="タイトル プレースホルダ 1"/>
          <p:cNvSpPr>
            <a:spLocks noGrp="1"/>
          </p:cNvSpPr>
          <p:nvPr>
            <p:ph type="title"/>
          </p:nvPr>
        </p:nvSpPr>
        <p:spPr>
          <a:xfrm>
            <a:off x="448945" y="310414"/>
            <a:ext cx="7457857" cy="314595"/>
          </a:xfrm>
          <a:prstGeom prst="rect">
            <a:avLst/>
          </a:prstGeom>
        </p:spPr>
        <p:txBody>
          <a:bodyPr vert="horz" wrap="square" lIns="0" tIns="0" rIns="0" bIns="0" rtlCol="0" anchor="t" anchorCtr="0">
            <a:spAutoFit/>
          </a:bodyPr>
          <a:lstStyle/>
          <a:p>
            <a:endParaRPr kumimoji="1" lang="ja-JP" altLang="en-US" dirty="0"/>
          </a:p>
        </p:txBody>
      </p:sp>
      <p:sp>
        <p:nvSpPr>
          <p:cNvPr id="145" name="スライド番号プレースホルダ 5"/>
          <p:cNvSpPr>
            <a:spLocks noGrp="1"/>
          </p:cNvSpPr>
          <p:nvPr>
            <p:ph type="sldNum" sz="quarter" idx="4"/>
          </p:nvPr>
        </p:nvSpPr>
        <p:spPr>
          <a:xfrm>
            <a:off x="8495553" y="6506789"/>
            <a:ext cx="465506" cy="199502"/>
          </a:xfrm>
          <a:prstGeom prst="rect">
            <a:avLst/>
          </a:prstGeom>
        </p:spPr>
        <p:txBody>
          <a:bodyPr vert="horz" wrap="square" lIns="91429" tIns="0" rIns="91429" bIns="26666" rtlCol="0" anchor="ctr">
            <a:noAutofit/>
          </a:bodyPr>
          <a:lstStyle>
            <a:lvl1pPr algn="r">
              <a:defRPr sz="1000">
                <a:solidFill>
                  <a:srgbClr val="6A6A6A"/>
                </a:solidFill>
                <a:latin typeface="Arial" pitchFamily="34" charset="0"/>
                <a:ea typeface="ＭＳ Ｐゴシック" pitchFamily="50" charset="-128"/>
                <a:cs typeface="Arial" pitchFamily="34" charset="0"/>
              </a:defRPr>
            </a:lvl1pPr>
          </a:lstStyle>
          <a:p>
            <a:fld id="{714EB05D-AD7B-4F02-BDF6-82F2DF55CD8E}" type="slidenum">
              <a:rPr kumimoji="1" lang="ja-JP" altLang="en-US" smtClean="0"/>
              <a:t>‹#›</a:t>
            </a:fld>
            <a:endParaRPr kumimoji="1" lang="ja-JP" altLang="en-US"/>
          </a:p>
        </p:txBody>
      </p:sp>
    </p:spTree>
    <p:extLst>
      <p:ext uri="{BB962C8B-B14F-4D97-AF65-F5344CB8AC3E}">
        <p14:creationId xmlns:p14="http://schemas.microsoft.com/office/powerpoint/2010/main" val="11378754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dt="0"/>
  <p:txStyles>
    <p:titleStyle>
      <a:lvl1pPr algn="l" defTabSz="914290" rtl="0" eaLnBrk="1" fontAlgn="ctr" latinLnBrk="0" hangingPunct="1">
        <a:spcBef>
          <a:spcPct val="0"/>
        </a:spcBef>
        <a:buNone/>
        <a:defRPr kumimoji="1" sz="2000" b="1" kern="1200">
          <a:solidFill>
            <a:schemeClr val="tx1"/>
          </a:solidFill>
          <a:latin typeface="Arial" pitchFamily="34" charset="0"/>
          <a:ea typeface="ＭＳ Ｐゴシック" pitchFamily="50" charset="-128"/>
          <a:cs typeface="Arial" pitchFamily="34" charset="0"/>
        </a:defRPr>
      </a:lvl1pPr>
    </p:titleStyle>
    <p:bodyStyle>
      <a:lvl1pPr marL="0" indent="0" algn="l" defTabSz="914257" rtl="0" eaLnBrk="1" fontAlgn="ctr" latinLnBrk="0" hangingPunct="1">
        <a:lnSpc>
          <a:spcPct val="120000"/>
        </a:lnSpc>
        <a:spcBef>
          <a:spcPts val="278"/>
        </a:spcBef>
        <a:spcAft>
          <a:spcPct val="0"/>
        </a:spcAft>
        <a:buFontTx/>
        <a:buNone/>
        <a:defRPr kumimoji="1" lang="ja-JP" altLang="en-US" sz="1700" b="1" kern="1200" smtClean="0">
          <a:solidFill>
            <a:schemeClr val="tx1"/>
          </a:solidFill>
          <a:latin typeface="Arial" pitchFamily="34" charset="0"/>
          <a:ea typeface="ＭＳ Ｐゴシック" pitchFamily="50" charset="-128"/>
          <a:cs typeface="Arial" pitchFamily="34" charset="0"/>
        </a:defRPr>
      </a:lvl1pPr>
      <a:lvl2pPr marL="246938" indent="-246938" algn="l" defTabSz="914257" rtl="0" eaLnBrk="1" fontAlgn="ctr" latinLnBrk="0" hangingPunct="1">
        <a:lnSpc>
          <a:spcPct val="120000"/>
        </a:lnSpc>
        <a:spcBef>
          <a:spcPts val="278"/>
        </a:spcBef>
        <a:spcAft>
          <a:spcPct val="0"/>
        </a:spcAft>
        <a:buFont typeface="+mj-lt"/>
        <a:buAutoNum type="arabicPeriod"/>
        <a:defRPr kumimoji="1" lang="ja-JP" altLang="en-US" sz="1500" b="0" kern="1200" smtClean="0">
          <a:solidFill>
            <a:schemeClr val="tx1"/>
          </a:solidFill>
          <a:latin typeface="Arial" pitchFamily="34" charset="0"/>
          <a:ea typeface="ＭＳ Ｐゴシック" pitchFamily="50" charset="-128"/>
          <a:cs typeface="Arial" pitchFamily="34" charset="0"/>
        </a:defRPr>
      </a:lvl2pPr>
      <a:lvl3pPr marL="246938" marR="0" indent="0" algn="l" defTabSz="914257" rtl="0" eaLnBrk="1" fontAlgn="ctr" latinLnBrk="0" hangingPunct="1">
        <a:lnSpc>
          <a:spcPct val="120000"/>
        </a:lnSpc>
        <a:spcBef>
          <a:spcPts val="278"/>
        </a:spcBef>
        <a:spcAft>
          <a:spcPct val="0"/>
        </a:spcAft>
        <a:buClr>
          <a:srgbClr val="5F8AC3"/>
        </a:buClr>
        <a:buSzTx/>
        <a:buFontTx/>
        <a:buNone/>
        <a:tabLst/>
        <a:defRPr kumimoji="1" lang="ja-JP" altLang="en-US" sz="1300" b="0" kern="1200" smtClean="0">
          <a:solidFill>
            <a:schemeClr val="tx1"/>
          </a:solidFill>
          <a:latin typeface="Arial" pitchFamily="34" charset="0"/>
          <a:ea typeface="ＭＳ Ｐゴシック" pitchFamily="50" charset="-128"/>
          <a:cs typeface="Arial" pitchFamily="34" charset="0"/>
        </a:defRPr>
      </a:lvl3pPr>
      <a:lvl4pPr marL="582067" indent="-336657" algn="l" defTabSz="914257" rtl="0" eaLnBrk="1" fontAlgn="ctr" latinLnBrk="0" hangingPunct="1">
        <a:lnSpc>
          <a:spcPct val="120000"/>
        </a:lnSpc>
        <a:spcBef>
          <a:spcPts val="278"/>
        </a:spcBef>
        <a:spcAft>
          <a:spcPct val="0"/>
        </a:spcAft>
        <a:buClr>
          <a:schemeClr val="tx1"/>
        </a:buClr>
        <a:buFont typeface="+mj-lt"/>
        <a:buNone/>
        <a:tabLst/>
        <a:defRPr kumimoji="1" lang="ja-JP" altLang="en-US" sz="1300" b="0" kern="1200" smtClean="0">
          <a:solidFill>
            <a:schemeClr val="tx1"/>
          </a:solidFill>
          <a:latin typeface="Arial" pitchFamily="34" charset="0"/>
          <a:ea typeface="ＭＳ Ｐゴシック" pitchFamily="50" charset="-128"/>
          <a:cs typeface="Arial" pitchFamily="34" charset="0"/>
        </a:defRPr>
      </a:lvl4pPr>
      <a:lvl5pPr marL="583317" marR="0" indent="0" algn="l" defTabSz="914257" rtl="0" eaLnBrk="1" fontAlgn="ctr" latinLnBrk="0" hangingPunct="1">
        <a:lnSpc>
          <a:spcPct val="120000"/>
        </a:lnSpc>
        <a:spcBef>
          <a:spcPts val="278"/>
        </a:spcBef>
        <a:spcAft>
          <a:spcPct val="0"/>
        </a:spcAft>
        <a:buClrTx/>
        <a:buSzTx/>
        <a:buFontTx/>
        <a:buNone/>
        <a:tabLst/>
        <a:defRPr kumimoji="1" lang="ja-JP" altLang="en-US" sz="1100" b="0" kern="1200">
          <a:solidFill>
            <a:schemeClr val="tx1"/>
          </a:solidFill>
          <a:latin typeface="Arial" pitchFamily="34" charset="0"/>
          <a:ea typeface="ＭＳ Ｐゴシック" pitchFamily="50" charset="-128"/>
          <a:cs typeface="Arial" pitchFamily="34" charset="0"/>
        </a:defRPr>
      </a:lvl5pPr>
      <a:lvl6pPr marL="745223" marR="0" indent="-163156" algn="l" defTabSz="914290" rtl="0" eaLnBrk="1" fontAlgn="ctr" latinLnBrk="0" hangingPunct="1">
        <a:lnSpc>
          <a:spcPct val="120000"/>
        </a:lnSpc>
        <a:spcBef>
          <a:spcPts val="278"/>
        </a:spcBef>
        <a:spcAft>
          <a:spcPts val="0"/>
        </a:spcAft>
        <a:buClr>
          <a:prstClr val="black"/>
        </a:buClr>
        <a:buSzPct val="100000"/>
        <a:buFont typeface="+mj-lt"/>
        <a:buAutoNum type="alphaLcPeriod"/>
        <a:tabLst/>
        <a:defRPr kumimoji="1" sz="1100" kern="1200">
          <a:solidFill>
            <a:schemeClr val="tx1"/>
          </a:solidFill>
          <a:latin typeface="Arial" pitchFamily="34" charset="0"/>
          <a:ea typeface="ＭＳ Ｐゴシック" pitchFamily="50" charset="-128"/>
          <a:cs typeface="Arial" pitchFamily="34" charset="0"/>
        </a:defRPr>
      </a:lvl6pPr>
      <a:lvl7pPr marL="749632" marR="0" indent="0" algn="l" defTabSz="665850" rtl="0" eaLnBrk="1" fontAlgn="ctr" latinLnBrk="0" hangingPunct="1">
        <a:lnSpc>
          <a:spcPct val="120000"/>
        </a:lnSpc>
        <a:spcBef>
          <a:spcPts val="278"/>
        </a:spcBef>
        <a:spcAft>
          <a:spcPts val="0"/>
        </a:spcAft>
        <a:buClr>
          <a:srgbClr val="A2A2A2"/>
        </a:buClr>
        <a:buSzTx/>
        <a:buFont typeface="Wingdings" pitchFamily="2" charset="2"/>
        <a:buNone/>
        <a:tabLst/>
        <a:defRPr kumimoji="1" sz="1100" kern="1200">
          <a:solidFill>
            <a:schemeClr val="tx1"/>
          </a:solidFill>
          <a:latin typeface="Arial" pitchFamily="34" charset="0"/>
          <a:ea typeface="ＭＳ Ｐゴシック" pitchFamily="50" charset="-128"/>
          <a:cs typeface="Arial" pitchFamily="34" charset="0"/>
        </a:defRPr>
      </a:lvl7pPr>
      <a:lvl8pPr marL="995100" marR="0" indent="-248408" algn="l" defTabSz="914290" rtl="0" eaLnBrk="1" fontAlgn="ctr" latinLnBrk="0" hangingPunct="1">
        <a:lnSpc>
          <a:spcPct val="120000"/>
        </a:lnSpc>
        <a:spcBef>
          <a:spcPts val="278"/>
        </a:spcBef>
        <a:spcAft>
          <a:spcPts val="0"/>
        </a:spcAft>
        <a:buClr>
          <a:srgbClr val="A2A2A2"/>
        </a:buClr>
        <a:buSzPct val="80000"/>
        <a:buFont typeface="Wingdings" pitchFamily="2" charset="2"/>
        <a:buNone/>
        <a:tabLst/>
        <a:defRPr kumimoji="1" sz="1100" kern="1200">
          <a:solidFill>
            <a:schemeClr val="tx1"/>
          </a:solidFill>
          <a:latin typeface="Arial" pitchFamily="34" charset="0"/>
          <a:ea typeface="ＭＳ Ｐゴシック" pitchFamily="50" charset="-128"/>
          <a:cs typeface="Arial" pitchFamily="34" charset="0"/>
        </a:defRPr>
      </a:lvl8pPr>
      <a:lvl9pPr marL="1158255" marR="0" indent="-163156" algn="l" defTabSz="914290" rtl="0" eaLnBrk="1" fontAlgn="ctr" latinLnBrk="0" hangingPunct="1">
        <a:lnSpc>
          <a:spcPct val="120000"/>
        </a:lnSpc>
        <a:spcBef>
          <a:spcPts val="278"/>
        </a:spcBef>
        <a:spcAft>
          <a:spcPts val="0"/>
        </a:spcAft>
        <a:buClr>
          <a:srgbClr val="A2A2A2"/>
        </a:buClr>
        <a:buSzPct val="70000"/>
        <a:buFont typeface="Wingdings" pitchFamily="2" charset="2"/>
        <a:buChar char="l"/>
        <a:tabLst/>
        <a:defRPr kumimoji="1" sz="1100" kern="1200">
          <a:solidFill>
            <a:schemeClr val="tx1"/>
          </a:solidFill>
          <a:latin typeface="Arial" pitchFamily="34" charset="0"/>
          <a:ea typeface="ＭＳ Ｐゴシック" pitchFamily="50" charset="-128"/>
          <a:cs typeface="Arial" pitchFamily="34" charset="0"/>
        </a:defRPr>
      </a:lvl9pPr>
    </p:bodyStyle>
    <p:otherStyle>
      <a:defPPr>
        <a:defRPr lang="ja-JP"/>
      </a:defPPr>
      <a:lvl1pPr marL="0" algn="l" defTabSz="914290" rtl="0" eaLnBrk="1" latinLnBrk="0" hangingPunct="1">
        <a:defRPr kumimoji="1" sz="1800" kern="1200">
          <a:solidFill>
            <a:schemeClr val="tx1"/>
          </a:solidFill>
          <a:latin typeface="+mn-lt"/>
          <a:ea typeface="+mn-ea"/>
          <a:cs typeface="+mn-cs"/>
        </a:defRPr>
      </a:lvl1pPr>
      <a:lvl2pPr marL="457145" algn="l" defTabSz="914290" rtl="0" eaLnBrk="1" latinLnBrk="0" hangingPunct="1">
        <a:defRPr kumimoji="1" sz="1800" kern="1200">
          <a:solidFill>
            <a:schemeClr val="tx1"/>
          </a:solidFill>
          <a:latin typeface="+mn-lt"/>
          <a:ea typeface="+mn-ea"/>
          <a:cs typeface="+mn-cs"/>
        </a:defRPr>
      </a:lvl2pPr>
      <a:lvl3pPr marL="914290" algn="l" defTabSz="914290" rtl="0" eaLnBrk="1" latinLnBrk="0" hangingPunct="1">
        <a:defRPr kumimoji="1" sz="1800" kern="1200">
          <a:solidFill>
            <a:schemeClr val="tx1"/>
          </a:solidFill>
          <a:latin typeface="+mn-lt"/>
          <a:ea typeface="+mn-ea"/>
          <a:cs typeface="+mn-cs"/>
        </a:defRPr>
      </a:lvl3pPr>
      <a:lvl4pPr marL="1371435" algn="l" defTabSz="914290" rtl="0" eaLnBrk="1" latinLnBrk="0" hangingPunct="1">
        <a:defRPr kumimoji="1" sz="1800" kern="1200">
          <a:solidFill>
            <a:schemeClr val="tx1"/>
          </a:solidFill>
          <a:latin typeface="+mn-lt"/>
          <a:ea typeface="+mn-ea"/>
          <a:cs typeface="+mn-cs"/>
        </a:defRPr>
      </a:lvl4pPr>
      <a:lvl5pPr marL="1828579" algn="l" defTabSz="914290" rtl="0" eaLnBrk="1" latinLnBrk="0" hangingPunct="1">
        <a:defRPr kumimoji="1" sz="1800" kern="1200">
          <a:solidFill>
            <a:schemeClr val="tx1"/>
          </a:solidFill>
          <a:latin typeface="+mn-lt"/>
          <a:ea typeface="+mn-ea"/>
          <a:cs typeface="+mn-cs"/>
        </a:defRPr>
      </a:lvl5pPr>
      <a:lvl6pPr marL="2285724" algn="l" defTabSz="914290" rtl="0" eaLnBrk="1" latinLnBrk="0" hangingPunct="1">
        <a:defRPr kumimoji="1" sz="1800" kern="1200">
          <a:solidFill>
            <a:schemeClr val="tx1"/>
          </a:solidFill>
          <a:latin typeface="+mn-lt"/>
          <a:ea typeface="+mn-ea"/>
          <a:cs typeface="+mn-cs"/>
        </a:defRPr>
      </a:lvl6pPr>
      <a:lvl7pPr marL="2742869" algn="l" defTabSz="914290" rtl="0" eaLnBrk="1" latinLnBrk="0" hangingPunct="1">
        <a:defRPr kumimoji="1" sz="1800" kern="1200">
          <a:solidFill>
            <a:schemeClr val="tx1"/>
          </a:solidFill>
          <a:latin typeface="+mn-lt"/>
          <a:ea typeface="+mn-ea"/>
          <a:cs typeface="+mn-cs"/>
        </a:defRPr>
      </a:lvl7pPr>
      <a:lvl8pPr marL="3200014" algn="l" defTabSz="914290" rtl="0" eaLnBrk="1" latinLnBrk="0" hangingPunct="1">
        <a:defRPr kumimoji="1" sz="1800" kern="1200">
          <a:solidFill>
            <a:schemeClr val="tx1"/>
          </a:solidFill>
          <a:latin typeface="+mn-lt"/>
          <a:ea typeface="+mn-ea"/>
          <a:cs typeface="+mn-cs"/>
        </a:defRPr>
      </a:lvl8pPr>
      <a:lvl9pPr marL="3657159" algn="l" defTabSz="91429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17.emf"/><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20.emf"/><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24.emf"/></Relationships>
</file>

<file path=ppt/slides/_rels/slide1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29.emf"/><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32.emf"/><Relationship Id="rId4" Type="http://schemas.openxmlformats.org/officeDocument/2006/relationships/image" Target="../media/image31.emf"/></Relationships>
</file>

<file path=ppt/slides/_rels/slide1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35.emf"/><Relationship Id="rId4" Type="http://schemas.openxmlformats.org/officeDocument/2006/relationships/image" Target="../media/image34.emf"/></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33.xml"/><Relationship Id="rId5" Type="http://schemas.openxmlformats.org/officeDocument/2006/relationships/slide" Target="slide28.xml"/><Relationship Id="rId4" Type="http://schemas.openxmlformats.org/officeDocument/2006/relationships/slide" Target="slide24.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8.emf"/><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11.emf"/><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14.emf"/><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515446" y="2295523"/>
            <a:ext cx="8113109" cy="900887"/>
          </a:xfrm>
        </p:spPr>
        <p:txBody>
          <a:bodyPr/>
          <a:lstStyle/>
          <a:p>
            <a:r>
              <a:rPr lang="en-US" altLang="ja-JP" dirty="0"/>
              <a:t>CF34-10 LPT Case MRB (SONR </a:t>
            </a:r>
            <a:r>
              <a:rPr lang="en-US" altLang="ja-JP" dirty="0" smtClean="0"/>
              <a:t>HA24K230405)</a:t>
            </a:r>
            <a:r>
              <a:rPr lang="en-US" altLang="ja-JP" dirty="0"/>
              <a:t/>
            </a:r>
            <a:br>
              <a:rPr lang="en-US" altLang="ja-JP" dirty="0"/>
            </a:br>
            <a:r>
              <a:rPr lang="en-US" altLang="ja-JP" dirty="0"/>
              <a:t>Deformation Check</a:t>
            </a:r>
            <a:endParaRPr lang="ja-JP" altLang="en-US" dirty="0"/>
          </a:p>
        </p:txBody>
      </p:sp>
      <p:sp>
        <p:nvSpPr>
          <p:cNvPr id="19" name="角丸四角形 18"/>
          <p:cNvSpPr/>
          <p:nvPr/>
        </p:nvSpPr>
        <p:spPr>
          <a:xfrm>
            <a:off x="6567027" y="323716"/>
            <a:ext cx="2043936" cy="317901"/>
          </a:xfrm>
          <a:prstGeom prst="roundRect">
            <a:avLst/>
          </a:prstGeom>
          <a:solidFill>
            <a:srgbClr val="FFFFFF"/>
          </a:solidFill>
          <a:ln w="38100" cmpd="thickThin">
            <a:solidFill>
              <a:srgbClr val="BEBEBE"/>
            </a:solidFill>
          </a:ln>
        </p:spPr>
        <p:style>
          <a:lnRef idx="2">
            <a:schemeClr val="accent1">
              <a:shade val="50000"/>
            </a:schemeClr>
          </a:lnRef>
          <a:fillRef idx="1">
            <a:schemeClr val="accent1"/>
          </a:fillRef>
          <a:effectRef idx="0">
            <a:schemeClr val="accent1"/>
          </a:effectRef>
          <a:fontRef idx="minor">
            <a:schemeClr val="lt1"/>
          </a:fontRef>
        </p:style>
        <p:txBody>
          <a:bodyPr wrap="none" lIns="0" tIns="10000" rIns="0" bIns="0" rtlCol="0" anchor="ctr"/>
          <a:lstStyle/>
          <a:p>
            <a:pPr algn="ctr" fontAlgn="ctr" hangingPunct="0"/>
            <a:r>
              <a:rPr lang="en-US" altLang="ja-JP" sz="1500" b="1" dirty="0">
                <a:solidFill>
                  <a:srgbClr val="BEBEBE"/>
                </a:solidFill>
                <a:latin typeface="Arial" pitchFamily="34" charset="0"/>
                <a:ea typeface="HGP創英角ｺﾞｼｯｸUB" pitchFamily="50" charset="-128"/>
                <a:cs typeface="Arial" pitchFamily="34" charset="0"/>
              </a:rPr>
              <a:t>IHI Co. Confidential</a:t>
            </a:r>
            <a:endParaRPr lang="ja-JP" altLang="en-US" sz="1500" b="1" dirty="0">
              <a:solidFill>
                <a:srgbClr val="BEBEBE"/>
              </a:solidFill>
              <a:latin typeface="Arial" pitchFamily="34" charset="0"/>
              <a:ea typeface="HGP創英角ｺﾞｼｯｸUB" pitchFamily="50" charset="-128"/>
              <a:cs typeface="Arial" pitchFamily="34" charset="0"/>
            </a:endParaRPr>
          </a:p>
        </p:txBody>
      </p:sp>
      <p:sp>
        <p:nvSpPr>
          <p:cNvPr id="20" name="テキスト ボックス 19"/>
          <p:cNvSpPr txBox="1"/>
          <p:nvPr/>
        </p:nvSpPr>
        <p:spPr>
          <a:xfrm>
            <a:off x="515445" y="312453"/>
            <a:ext cx="5785578" cy="304600"/>
          </a:xfrm>
          <a:prstGeom prst="rect">
            <a:avLst/>
          </a:prstGeom>
          <a:noFill/>
        </p:spPr>
        <p:txBody>
          <a:bodyPr wrap="square" lIns="0" tIns="16666" rIns="0" bIns="0" rtlCol="0">
            <a:spAutoFit/>
          </a:bodyPr>
          <a:lstStyle/>
          <a:p>
            <a:pPr fontAlgn="ctr" hangingPunct="0">
              <a:lnSpc>
                <a:spcPct val="110000"/>
              </a:lnSpc>
              <a:spcBef>
                <a:spcPct val="0"/>
              </a:spcBef>
              <a:spcAft>
                <a:spcPct val="0"/>
              </a:spcAft>
            </a:pPr>
            <a:r>
              <a:rPr lang="en-US" altLang="ja-JP" sz="1700" dirty="0" smtClean="0">
                <a:solidFill>
                  <a:srgbClr val="000000"/>
                </a:solidFill>
                <a:latin typeface="Arial" pitchFamily="34" charset="0"/>
                <a:ea typeface="ＭＳ Ｐゴシック" pitchFamily="50" charset="-128"/>
                <a:cs typeface="Arial" pitchFamily="34" charset="0"/>
              </a:rPr>
              <a:t>IHIQST-23-0331</a:t>
            </a:r>
            <a:endParaRPr lang="en-US" altLang="ja-JP" sz="1700" dirty="0">
              <a:solidFill>
                <a:srgbClr val="000000"/>
              </a:solidFill>
              <a:latin typeface="Arial" pitchFamily="34" charset="0"/>
              <a:ea typeface="ＭＳ Ｐゴシック" pitchFamily="50" charset="-128"/>
              <a:cs typeface="Arial" pitchFamily="34" charset="0"/>
            </a:endParaRPr>
          </a:p>
        </p:txBody>
      </p:sp>
      <p:sp>
        <p:nvSpPr>
          <p:cNvPr id="21" name="テキスト ボックス 20"/>
          <p:cNvSpPr txBox="1"/>
          <p:nvPr/>
        </p:nvSpPr>
        <p:spPr>
          <a:xfrm>
            <a:off x="521310" y="3724763"/>
            <a:ext cx="766235" cy="184666"/>
          </a:xfrm>
          <a:prstGeom prst="rect">
            <a:avLst/>
          </a:prstGeom>
          <a:noFill/>
        </p:spPr>
        <p:txBody>
          <a:bodyPr wrap="none" lIns="0" tIns="0" rIns="0" bIns="0" rtlCol="0">
            <a:spAutoFit/>
          </a:bodyPr>
          <a:lstStyle/>
          <a:p>
            <a:pPr fontAlgn="ctr" hangingPunct="0">
              <a:spcBef>
                <a:spcPct val="0"/>
              </a:spcBef>
              <a:spcAft>
                <a:spcPct val="0"/>
              </a:spcAft>
            </a:pPr>
            <a:r>
              <a:rPr lang="en-US" altLang="ja-JP" sz="1200" dirty="0" smtClean="0">
                <a:solidFill>
                  <a:srgbClr val="000000"/>
                </a:solidFill>
                <a:latin typeface="Arial" pitchFamily="34" charset="0"/>
                <a:ea typeface="ＭＳ Ｐゴシック" pitchFamily="50" charset="-128"/>
                <a:cs typeface="Arial" pitchFamily="34" charset="0"/>
              </a:rPr>
              <a:t>01.06.2023</a:t>
            </a:r>
            <a:endParaRPr lang="en-US" altLang="ja-JP" sz="1200" dirty="0">
              <a:solidFill>
                <a:srgbClr val="000000"/>
              </a:solidFill>
              <a:latin typeface="Arial" pitchFamily="34" charset="0"/>
              <a:ea typeface="ＭＳ Ｐゴシック" pitchFamily="50" charset="-128"/>
              <a:cs typeface="Arial" pitchFamily="34" charset="0"/>
            </a:endParaRPr>
          </a:p>
        </p:txBody>
      </p:sp>
      <p:sp>
        <p:nvSpPr>
          <p:cNvPr id="7" name="フッター プレースホルダー 2">
            <a:extLst>
              <a:ext uri="{FF2B5EF4-FFF2-40B4-BE49-F238E27FC236}">
                <a16:creationId xmlns:a16="http://schemas.microsoft.com/office/drawing/2014/main" id="{B7988093-0904-4564-AFBB-6575ABDD6E6D}"/>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3596761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a:t>Stg.4 Shroud Dimensions of Steps</a:t>
            </a:r>
            <a:endParaRPr kumimoji="1" lang="ja-JP" altLang="en-US" dirty="0"/>
          </a:p>
        </p:txBody>
      </p:sp>
      <p:cxnSp>
        <p:nvCxnSpPr>
          <p:cNvPr id="62" name="カギ線コネクタ 61"/>
          <p:cNvCxnSpPr>
            <a:cxnSpLocks/>
          </p:cNvCxnSpPr>
          <p:nvPr/>
        </p:nvCxnSpPr>
        <p:spPr>
          <a:xfrm rot="16200000" flipH="1">
            <a:off x="1166906" y="2133276"/>
            <a:ext cx="220033" cy="499205"/>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4" name="カギ線コネクタ 1023"/>
          <p:cNvCxnSpPr>
            <a:cxnSpLocks/>
          </p:cNvCxnSpPr>
          <p:nvPr/>
        </p:nvCxnSpPr>
        <p:spPr>
          <a:xfrm rot="16200000" flipH="1">
            <a:off x="2673706" y="903773"/>
            <a:ext cx="324438" cy="2853808"/>
          </a:xfrm>
          <a:prstGeom prst="bentConnector3">
            <a:avLst>
              <a:gd name="adj1" fmla="val 29378"/>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5" name="テキスト ボックス 1024"/>
          <p:cNvSpPr txBox="1"/>
          <p:nvPr/>
        </p:nvSpPr>
        <p:spPr>
          <a:xfrm rot="16200000">
            <a:off x="-553351" y="3444848"/>
            <a:ext cx="1350050"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Hook radius profile</a:t>
            </a:r>
            <a:endParaRPr kumimoji="1" lang="ja-JP" altLang="en-US" sz="1000" b="1" kern="1200" dirty="0">
              <a:solidFill>
                <a:srgbClr val="000000"/>
              </a:solidFill>
              <a:latin typeface="Arial" pitchFamily="34" charset="0"/>
              <a:ea typeface="ＭＳ Ｐゴシック" charset="-128"/>
              <a:cs typeface="+mn-cs"/>
            </a:endParaRPr>
          </a:p>
        </p:txBody>
      </p:sp>
      <p:sp>
        <p:nvSpPr>
          <p:cNvPr id="70" name="テキスト ボックス 69"/>
          <p:cNvSpPr txBox="1"/>
          <p:nvPr/>
        </p:nvSpPr>
        <p:spPr>
          <a:xfrm rot="16200000">
            <a:off x="-745920" y="5380879"/>
            <a:ext cx="1742785"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Shroud positions of parts</a:t>
            </a:r>
            <a:endParaRPr kumimoji="1" lang="ja-JP" altLang="en-US" sz="1000" b="1" kern="1200" dirty="0">
              <a:solidFill>
                <a:srgbClr val="000000"/>
              </a:solidFill>
              <a:latin typeface="Arial" pitchFamily="34" charset="0"/>
              <a:ea typeface="ＭＳ Ｐゴシック" charset="-128"/>
              <a:cs typeface="+mn-cs"/>
            </a:endParaRPr>
          </a:p>
        </p:txBody>
      </p:sp>
      <p:sp>
        <p:nvSpPr>
          <p:cNvPr id="29" name="テキスト ボックス 28"/>
          <p:cNvSpPr txBox="1"/>
          <p:nvPr/>
        </p:nvSpPr>
        <p:spPr>
          <a:xfrm>
            <a:off x="5868144" y="4805455"/>
            <a:ext cx="3096344" cy="523220"/>
          </a:xfrm>
          <a:prstGeom prst="rect">
            <a:avLst/>
          </a:prstGeom>
          <a:noFill/>
        </p:spPr>
        <p:txBody>
          <a:bodyPr wrap="squar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Shroud</a:t>
            </a:r>
            <a:r>
              <a:rPr kumimoji="1" lang="ja-JP" altLang="en-US" sz="1400" kern="1200" dirty="0">
                <a:solidFill>
                  <a:srgbClr val="000000"/>
                </a:solidFill>
                <a:latin typeface="Arial" pitchFamily="34" charset="0"/>
                <a:ea typeface="ＭＳ Ｐゴシック" charset="-128"/>
                <a:cs typeface="+mn-cs"/>
              </a:rPr>
              <a:t>組み付け時の傾き</a:t>
            </a:r>
            <a:r>
              <a:rPr kumimoji="1" lang="en-US" altLang="ja-JP" sz="1400" kern="1200" dirty="0">
                <a:solidFill>
                  <a:srgbClr val="000000"/>
                </a:solidFill>
                <a:latin typeface="Arial" pitchFamily="34" charset="0"/>
                <a:ea typeface="ＭＳ Ｐゴシック" charset="-128"/>
                <a:cs typeface="+mn-cs"/>
              </a:rPr>
              <a:t>(</a:t>
            </a:r>
            <a:r>
              <a:rPr kumimoji="1" lang="ja-JP" altLang="en-US" sz="1400" kern="1200" dirty="0">
                <a:solidFill>
                  <a:srgbClr val="000000"/>
                </a:solidFill>
                <a:latin typeface="Arial" pitchFamily="34" charset="0"/>
                <a:ea typeface="ＭＳ Ｐゴシック" charset="-128"/>
                <a:cs typeface="+mn-cs"/>
              </a:rPr>
              <a:t>段差</a:t>
            </a:r>
            <a:r>
              <a:rPr kumimoji="1" lang="en-US" altLang="ja-JP" sz="1400" kern="1200" dirty="0">
                <a:solidFill>
                  <a:srgbClr val="000000"/>
                </a:solidFill>
                <a:latin typeface="Arial" pitchFamily="34" charset="0"/>
                <a:ea typeface="ＭＳ Ｐゴシック" charset="-128"/>
                <a:cs typeface="+mn-cs"/>
              </a:rPr>
              <a:t>)</a:t>
            </a:r>
          </a:p>
          <a:p>
            <a:pPr marL="285750" indent="-285750" fontAlgn="ctr" hangingPunct="0">
              <a:spcBef>
                <a:spcPct val="0"/>
              </a:spcBef>
              <a:spcAft>
                <a:spcPct val="0"/>
              </a:spcAft>
              <a:buFont typeface="Wingdings" panose="05000000000000000000" pitchFamily="2" charset="2"/>
              <a:buChar char="Ø"/>
            </a:pPr>
            <a:endParaRPr lang="ja-JP" altLang="en-US" sz="1400" dirty="0">
              <a:solidFill>
                <a:srgbClr val="000000"/>
              </a:solidFill>
              <a:latin typeface="Arial" pitchFamily="34" charset="0"/>
              <a:ea typeface="ＭＳ Ｐゴシック" charset="-128"/>
            </a:endParaRPr>
          </a:p>
        </p:txBody>
      </p:sp>
      <p:sp>
        <p:nvSpPr>
          <p:cNvPr id="28" name="テキスト ボックス 27"/>
          <p:cNvSpPr txBox="1"/>
          <p:nvPr/>
        </p:nvSpPr>
        <p:spPr>
          <a:xfrm>
            <a:off x="7928881" y="2060848"/>
            <a:ext cx="851515"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Unit mm</a:t>
            </a:r>
            <a:endParaRPr kumimoji="1" lang="ja-JP" altLang="en-US" sz="1400" kern="1200" dirty="0">
              <a:solidFill>
                <a:srgbClr val="000000"/>
              </a:solidFill>
              <a:latin typeface="Arial" pitchFamily="34" charset="0"/>
              <a:ea typeface="ＭＳ Ｐゴシック" charset="-128"/>
              <a:cs typeface="+mn-cs"/>
            </a:endParaRPr>
          </a:p>
        </p:txBody>
      </p:sp>
      <p:sp>
        <p:nvSpPr>
          <p:cNvPr id="44" name="正方形/長方形 43"/>
          <p:cNvSpPr/>
          <p:nvPr/>
        </p:nvSpPr>
        <p:spPr>
          <a:xfrm>
            <a:off x="323528" y="2492896"/>
            <a:ext cx="5346000" cy="4032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kumimoji="1" lang="en-US" altLang="ja-JP" sz="2000" dirty="0">
                <a:solidFill>
                  <a:schemeClr val="tx1"/>
                </a:solidFill>
                <a:latin typeface="Arial" pitchFamily="34" charset="0"/>
                <a:ea typeface="ＭＳ Ｐゴシック" pitchFamily="50" charset="-128"/>
              </a:rPr>
              <a:t>H11.2cm</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x</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L14.85cm</a:t>
            </a:r>
            <a:endParaRPr kumimoji="1" lang="ja-JP" altLang="en-US" sz="2000" dirty="0">
              <a:solidFill>
                <a:schemeClr val="tx1"/>
              </a:solidFill>
              <a:latin typeface="Arial" pitchFamily="34" charset="0"/>
              <a:ea typeface="ＭＳ Ｐゴシック" pitchFamily="50" charset="-128"/>
            </a:endParaRPr>
          </a:p>
        </p:txBody>
      </p:sp>
      <p:sp>
        <p:nvSpPr>
          <p:cNvPr id="21" name="正方形/長方形 20"/>
          <p:cNvSpPr/>
          <p:nvPr/>
        </p:nvSpPr>
        <p:spPr>
          <a:xfrm>
            <a:off x="5940152" y="2348880"/>
            <a:ext cx="2862000" cy="2160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lang="en-US" altLang="ja-JP" sz="2000" dirty="0">
                <a:solidFill>
                  <a:schemeClr val="tx1"/>
                </a:solidFill>
                <a:latin typeface="Arial" pitchFamily="34" charset="0"/>
                <a:ea typeface="ＭＳ Ｐゴシック" pitchFamily="50" charset="-128"/>
              </a:rPr>
              <a:t>H6.0cm</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x</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L7.95cm</a:t>
            </a:r>
            <a:endParaRPr kumimoji="1" lang="ja-JP" altLang="en-US" sz="2000" dirty="0">
              <a:solidFill>
                <a:schemeClr val="tx1"/>
              </a:solidFill>
              <a:latin typeface="Arial" pitchFamily="34" charset="0"/>
              <a:ea typeface="ＭＳ Ｐゴシック" pitchFamily="50" charset="-128"/>
            </a:endParaRPr>
          </a:p>
        </p:txBody>
      </p:sp>
      <p:sp>
        <p:nvSpPr>
          <p:cNvPr id="22" name="テキスト ボックス 21"/>
          <p:cNvSpPr txBox="1"/>
          <p:nvPr/>
        </p:nvSpPr>
        <p:spPr>
          <a:xfrm>
            <a:off x="6240875" y="4535526"/>
            <a:ext cx="2260555" cy="246221"/>
          </a:xfrm>
          <a:prstGeom prst="rect">
            <a:avLst/>
          </a:prstGeom>
          <a:noFill/>
        </p:spPr>
        <p:txBody>
          <a:bodyPr wrap="none" rtlCol="0">
            <a:spAutoFit/>
          </a:bodyPr>
          <a:lstStyle/>
          <a:p>
            <a:pPr algn="ctr"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Shroud profile of step dimensions</a:t>
            </a:r>
            <a:endParaRPr kumimoji="1" lang="ja-JP" altLang="en-US" sz="1000" b="1" kern="1200" dirty="0">
              <a:solidFill>
                <a:srgbClr val="000000"/>
              </a:solidFill>
              <a:latin typeface="Arial" pitchFamily="34" charset="0"/>
              <a:ea typeface="ＭＳ Ｐゴシック" charset="-128"/>
              <a:cs typeface="+mn-cs"/>
            </a:endParaRPr>
          </a:p>
        </p:txBody>
      </p:sp>
      <p:pic>
        <p:nvPicPr>
          <p:cNvPr id="24" name="Picture 2">
            <a:extLst>
              <a:ext uri="{FF2B5EF4-FFF2-40B4-BE49-F238E27FC236}">
                <a16:creationId xmlns:a16="http://schemas.microsoft.com/office/drawing/2014/main" id="{938FAB32-A741-449B-B66B-F09114AA72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566" t="31896" r="14459" b="32445"/>
          <a:stretch/>
        </p:blipFill>
        <p:spPr bwMode="auto">
          <a:xfrm>
            <a:off x="337247" y="720418"/>
            <a:ext cx="1258224" cy="1552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5" name="直線コネクタ 24">
            <a:extLst>
              <a:ext uri="{FF2B5EF4-FFF2-40B4-BE49-F238E27FC236}">
                <a16:creationId xmlns:a16="http://schemas.microsoft.com/office/drawing/2014/main" id="{7465A819-DE08-47D8-8EE0-AADDE2C57787}"/>
              </a:ext>
            </a:extLst>
          </p:cNvPr>
          <p:cNvCxnSpPr/>
          <p:nvPr/>
        </p:nvCxnSpPr>
        <p:spPr>
          <a:xfrm>
            <a:off x="1409021" y="1175364"/>
            <a:ext cx="364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B4852682-29FA-42CE-A0BD-9BCDFAD66190}"/>
              </a:ext>
            </a:extLst>
          </p:cNvPr>
          <p:cNvCxnSpPr/>
          <p:nvPr/>
        </p:nvCxnSpPr>
        <p:spPr>
          <a:xfrm>
            <a:off x="452407" y="1291708"/>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14B2135F-46F2-4E8A-A63E-684AF2854DC3}"/>
              </a:ext>
            </a:extLst>
          </p:cNvPr>
          <p:cNvCxnSpPr/>
          <p:nvPr/>
        </p:nvCxnSpPr>
        <p:spPr>
          <a:xfrm flipV="1">
            <a:off x="964763" y="1291774"/>
            <a:ext cx="0" cy="841082"/>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295E522-0C52-4354-A827-E7F424E91343}"/>
              </a:ext>
            </a:extLst>
          </p:cNvPr>
          <p:cNvCxnSpPr>
            <a:cxnSpLocks/>
          </p:cNvCxnSpPr>
          <p:nvPr/>
        </p:nvCxnSpPr>
        <p:spPr>
          <a:xfrm flipV="1">
            <a:off x="1587935" y="1175364"/>
            <a:ext cx="0" cy="813476"/>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F68D1A08-47AA-4E6B-AAF2-1FB8D93A2E2C}"/>
              </a:ext>
            </a:extLst>
          </p:cNvPr>
          <p:cNvSpPr txBox="1"/>
          <p:nvPr/>
        </p:nvSpPr>
        <p:spPr>
          <a:xfrm>
            <a:off x="1384065" y="2009745"/>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201</a:t>
            </a:r>
            <a:endParaRPr kumimoji="1" lang="ja-JP" altLang="en-US" sz="1000" b="1" kern="1200" dirty="0">
              <a:solidFill>
                <a:srgbClr val="FF0000"/>
              </a:solidFill>
              <a:latin typeface="Arial" pitchFamily="34" charset="0"/>
              <a:ea typeface="ＭＳ Ｐゴシック" charset="-128"/>
              <a:cs typeface="+mn-cs"/>
            </a:endParaRPr>
          </a:p>
        </p:txBody>
      </p:sp>
      <p:sp>
        <p:nvSpPr>
          <p:cNvPr id="39" name="テキスト ボックス 38">
            <a:extLst>
              <a:ext uri="{FF2B5EF4-FFF2-40B4-BE49-F238E27FC236}">
                <a16:creationId xmlns:a16="http://schemas.microsoft.com/office/drawing/2014/main" id="{0206A625-CD58-44C3-AF44-971D74C9A2D1}"/>
              </a:ext>
            </a:extLst>
          </p:cNvPr>
          <p:cNvSpPr txBox="1"/>
          <p:nvPr/>
        </p:nvSpPr>
        <p:spPr>
          <a:xfrm>
            <a:off x="774252" y="2074852"/>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246</a:t>
            </a:r>
            <a:endParaRPr kumimoji="1" lang="ja-JP" altLang="en-US" sz="1000" b="1" kern="1200" dirty="0">
              <a:solidFill>
                <a:srgbClr val="FF0000"/>
              </a:solidFill>
              <a:latin typeface="Arial" pitchFamily="34" charset="0"/>
              <a:ea typeface="ＭＳ Ｐゴシック" charset="-128"/>
              <a:cs typeface="+mn-cs"/>
            </a:endParaRPr>
          </a:p>
        </p:txBody>
      </p:sp>
      <p:sp>
        <p:nvSpPr>
          <p:cNvPr id="20" name="フッター プレースホルダー 2">
            <a:extLst>
              <a:ext uri="{FF2B5EF4-FFF2-40B4-BE49-F238E27FC236}">
                <a16:creationId xmlns:a16="http://schemas.microsoft.com/office/drawing/2014/main" id="{0DA9CE49-22A7-4261-8835-ACF1F323060F}"/>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pic>
        <p:nvPicPr>
          <p:cNvPr id="2" name="Picture 1">
            <a:extLst>
              <a:ext uri="{FF2B5EF4-FFF2-40B4-BE49-F238E27FC236}">
                <a16:creationId xmlns:a16="http://schemas.microsoft.com/office/drawing/2014/main" id="{FC9DAB90-C287-4605-8541-76D6D69B4F87}"/>
              </a:ext>
            </a:extLst>
          </p:cNvPr>
          <p:cNvPicPr>
            <a:picLocks noChangeAspect="1"/>
          </p:cNvPicPr>
          <p:nvPr/>
        </p:nvPicPr>
        <p:blipFill>
          <a:blip r:embed="rId3"/>
          <a:stretch>
            <a:fillRect/>
          </a:stretch>
        </p:blipFill>
        <p:spPr>
          <a:xfrm>
            <a:off x="5943600" y="2350800"/>
            <a:ext cx="2882341" cy="2160000"/>
          </a:xfrm>
          <a:prstGeom prst="rect">
            <a:avLst/>
          </a:prstGeom>
        </p:spPr>
      </p:pic>
      <p:pic>
        <p:nvPicPr>
          <p:cNvPr id="4" name="Picture 3">
            <a:extLst>
              <a:ext uri="{FF2B5EF4-FFF2-40B4-BE49-F238E27FC236}">
                <a16:creationId xmlns:a16="http://schemas.microsoft.com/office/drawing/2014/main" id="{E399EB43-7DDE-40DB-AE9D-BF6CEC00FFD4}"/>
              </a:ext>
            </a:extLst>
          </p:cNvPr>
          <p:cNvPicPr>
            <a:picLocks noChangeAspect="1"/>
          </p:cNvPicPr>
          <p:nvPr/>
        </p:nvPicPr>
        <p:blipFill>
          <a:blip r:embed="rId4"/>
          <a:stretch>
            <a:fillRect/>
          </a:stretch>
        </p:blipFill>
        <p:spPr>
          <a:xfrm>
            <a:off x="331200" y="2494801"/>
            <a:ext cx="5330892" cy="4032000"/>
          </a:xfrm>
          <a:prstGeom prst="rect">
            <a:avLst/>
          </a:prstGeom>
        </p:spPr>
      </p:pic>
      <p:pic>
        <p:nvPicPr>
          <p:cNvPr id="5" name="Picture 4">
            <a:extLst>
              <a:ext uri="{FF2B5EF4-FFF2-40B4-BE49-F238E27FC236}">
                <a16:creationId xmlns:a16="http://schemas.microsoft.com/office/drawing/2014/main" id="{DEBB314E-85CC-4058-B0BC-8A30798A9A64}"/>
              </a:ext>
            </a:extLst>
          </p:cNvPr>
          <p:cNvPicPr>
            <a:picLocks noChangeAspect="1"/>
          </p:cNvPicPr>
          <p:nvPr/>
        </p:nvPicPr>
        <p:blipFill>
          <a:blip r:embed="rId5"/>
          <a:stretch>
            <a:fillRect/>
          </a:stretch>
        </p:blipFill>
        <p:spPr>
          <a:xfrm>
            <a:off x="3276005" y="694425"/>
            <a:ext cx="5324475" cy="933450"/>
          </a:xfrm>
          <a:prstGeom prst="rect">
            <a:avLst/>
          </a:prstGeom>
        </p:spPr>
      </p:pic>
      <p:graphicFrame>
        <p:nvGraphicFramePr>
          <p:cNvPr id="6" name="Table 5">
            <a:extLst>
              <a:ext uri="{FF2B5EF4-FFF2-40B4-BE49-F238E27FC236}">
                <a16:creationId xmlns:a16="http://schemas.microsoft.com/office/drawing/2014/main" id="{A8404347-8A61-46F5-B82B-DD7621E68791}"/>
              </a:ext>
            </a:extLst>
          </p:cNvPr>
          <p:cNvGraphicFramePr>
            <a:graphicFrameLocks noGrp="1"/>
          </p:cNvGraphicFramePr>
          <p:nvPr>
            <p:extLst>
              <p:ext uri="{D42A27DB-BD31-4B8C-83A1-F6EECF244321}">
                <p14:modId xmlns:p14="http://schemas.microsoft.com/office/powerpoint/2010/main" val="3665681821"/>
              </p:ext>
            </p:extLst>
          </p:nvPr>
        </p:nvGraphicFramePr>
        <p:xfrm>
          <a:off x="5724000" y="5158799"/>
          <a:ext cx="3294000" cy="1475998"/>
        </p:xfrm>
        <a:graphic>
          <a:graphicData uri="http://schemas.openxmlformats.org/drawingml/2006/table">
            <a:tbl>
              <a:tblPr/>
              <a:tblGrid>
                <a:gridCol w="3294000">
                  <a:extLst>
                    <a:ext uri="{9D8B030D-6E8A-4147-A177-3AD203B41FA5}">
                      <a16:colId xmlns:a16="http://schemas.microsoft.com/office/drawing/2014/main" val="1371581892"/>
                    </a:ext>
                  </a:extLst>
                </a:gridCol>
              </a:tblGrid>
              <a:tr h="293106">
                <a:tc>
                  <a:txBody>
                    <a:bodyPr/>
                    <a:lstStyle/>
                    <a:p>
                      <a:pPr algn="l" fontAlgn="ctr"/>
                      <a:r>
                        <a:rPr lang="en-US" sz="1400" b="0" i="0" u="none" strike="noStrike">
                          <a:solidFill>
                            <a:srgbClr val="000000"/>
                          </a:solidFill>
                          <a:effectLst/>
                          <a:latin typeface="Arial" panose="020B0604020202020204" pitchFamily="34" charset="0"/>
                        </a:rPr>
                        <a:t>Judgment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76271770"/>
                  </a:ext>
                </a:extLst>
              </a:tr>
              <a:tr h="293106">
                <a:tc>
                  <a:txBody>
                    <a:bodyPr/>
                    <a:lstStyle/>
                    <a:p>
                      <a:pPr algn="l" fontAlgn="ctr"/>
                      <a:r>
                        <a:rPr lang="en-US" sz="1400" b="0" i="0" u="none" strike="noStrike">
                          <a:solidFill>
                            <a:srgbClr val="000000"/>
                          </a:solidFill>
                          <a:effectLst/>
                          <a:latin typeface="Arial" panose="020B0604020202020204" pitchFamily="34" charset="0"/>
                        </a:rPr>
                        <a:t>O/Max 0.041 at Loc.23(11 o'clock at ALF).</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7314125"/>
                  </a:ext>
                </a:extLst>
              </a:tr>
              <a:tr h="293106">
                <a:tc>
                  <a:txBody>
                    <a:bodyPr/>
                    <a:lstStyle/>
                    <a:p>
                      <a:pPr algn="l" fontAlgn="ctr"/>
                      <a:r>
                        <a:rPr lang="en-US" sz="1400" b="0" i="0" u="none" strike="noStrike">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35179949"/>
                  </a:ext>
                </a:extLst>
              </a:tr>
              <a:tr h="293106">
                <a:tc>
                  <a:txBody>
                    <a:bodyPr/>
                    <a:lstStyle/>
                    <a:p>
                      <a:pPr algn="l" fontAlgn="ctr"/>
                      <a:r>
                        <a:rPr lang="en-US" sz="1400" b="0" i="0" u="none" strike="noStrike">
                          <a:solidFill>
                            <a:srgbClr val="000000"/>
                          </a:solidFill>
                          <a:effectLst/>
                          <a:latin typeface="Arial" panose="020B0604020202020204" pitchFamily="34" charset="0"/>
                        </a:rPr>
                        <a:t>O/Max is within max acceptance limit.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90098812"/>
                  </a:ext>
                </a:extLst>
              </a:tr>
              <a:tr h="303574">
                <a:tc>
                  <a:txBody>
                    <a:bodyPr/>
                    <a:lstStyle/>
                    <a:p>
                      <a:pPr algn="l" fontAlgn="ctr"/>
                      <a:r>
                        <a:rPr lang="en-US" sz="1400" b="0" i="0" u="none" strike="noStrike" dirty="0">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475028"/>
                  </a:ext>
                </a:extLst>
              </a:tr>
            </a:tbl>
          </a:graphicData>
        </a:graphic>
      </p:graphicFrame>
      <p:sp>
        <p:nvSpPr>
          <p:cNvPr id="26" name="テキスト ボックス 16">
            <a:extLst>
              <a:ext uri="{FF2B5EF4-FFF2-40B4-BE49-F238E27FC236}">
                <a16:creationId xmlns:a16="http://schemas.microsoft.com/office/drawing/2014/main" id="{A61D7903-C058-4BBC-99D8-797CCAD5587C}"/>
              </a:ext>
            </a:extLst>
          </p:cNvPr>
          <p:cNvSpPr txBox="1"/>
          <p:nvPr/>
        </p:nvSpPr>
        <p:spPr>
          <a:xfrm>
            <a:off x="1954788" y="694425"/>
            <a:ext cx="910188" cy="1015663"/>
          </a:xfrm>
          <a:prstGeom prst="rect">
            <a:avLst/>
          </a:prstGeom>
          <a:noFill/>
        </p:spPr>
        <p:txBody>
          <a:bodyPr wrap="square" rtlCol="0">
            <a:spAutoFit/>
          </a:bodyPr>
          <a:lstStyle/>
          <a:p>
            <a:pPr fontAlgn="ctr" hangingPunct="0">
              <a:spcBef>
                <a:spcPct val="0"/>
              </a:spcBef>
              <a:spcAft>
                <a:spcPct val="0"/>
              </a:spcAft>
            </a:pPr>
            <a:r>
              <a:rPr lang="en-US" altLang="ja-JP" sz="1000" dirty="0">
                <a:solidFill>
                  <a:srgbClr val="FF0000"/>
                </a:solidFill>
                <a:latin typeface="Arial" pitchFamily="34" charset="0"/>
                <a:ea typeface="ＭＳ Ｐゴシック" charset="-128"/>
              </a:rPr>
              <a:t>Red </a:t>
            </a:r>
            <a:r>
              <a:rPr kumimoji="1" lang="en-US" altLang="ja-JP" sz="1000" kern="1200" dirty="0">
                <a:solidFill>
                  <a:srgbClr val="FF0000"/>
                </a:solidFill>
                <a:latin typeface="Arial" pitchFamily="34" charset="0"/>
                <a:ea typeface="ＭＳ Ｐゴシック" charset="-128"/>
                <a:cs typeface="+mn-cs"/>
              </a:rPr>
              <a:t>arrow shows rotation direction of  stg.4 Shroud at </a:t>
            </a:r>
            <a:r>
              <a:rPr kumimoji="1" lang="en-US" altLang="ja-JP" sz="1000" kern="1200" dirty="0" smtClean="0">
                <a:solidFill>
                  <a:srgbClr val="FF0000"/>
                </a:solidFill>
                <a:latin typeface="Arial" pitchFamily="34" charset="0"/>
                <a:ea typeface="ＭＳ Ｐゴシック" charset="-128"/>
                <a:cs typeface="+mn-cs"/>
              </a:rPr>
              <a:t>Loc.23. </a:t>
            </a:r>
            <a:endParaRPr kumimoji="1" lang="ja-JP" altLang="en-US" sz="1000" kern="1200" dirty="0">
              <a:solidFill>
                <a:srgbClr val="FF0000"/>
              </a:solidFill>
              <a:latin typeface="Arial" pitchFamily="34" charset="0"/>
              <a:ea typeface="ＭＳ Ｐゴシック" charset="-128"/>
              <a:cs typeface="+mn-cs"/>
            </a:endParaRPr>
          </a:p>
        </p:txBody>
      </p:sp>
      <p:sp>
        <p:nvSpPr>
          <p:cNvPr id="27" name="環状矢印 27">
            <a:extLst>
              <a:ext uri="{FF2B5EF4-FFF2-40B4-BE49-F238E27FC236}">
                <a16:creationId xmlns:a16="http://schemas.microsoft.com/office/drawing/2014/main" id="{EEFA5201-9E02-4393-9B04-0BC6CF986CAB}"/>
              </a:ext>
            </a:extLst>
          </p:cNvPr>
          <p:cNvSpPr/>
          <p:nvPr/>
        </p:nvSpPr>
        <p:spPr>
          <a:xfrm flipH="1">
            <a:off x="1170514" y="620709"/>
            <a:ext cx="444733" cy="634264"/>
          </a:xfrm>
          <a:prstGeom prst="circularArrow">
            <a:avLst>
              <a:gd name="adj1" fmla="val 12500"/>
              <a:gd name="adj2" fmla="val 1142319"/>
              <a:gd name="adj3" fmla="val 20457678"/>
              <a:gd name="adj4" fmla="val 10800000"/>
              <a:gd name="adj5" fmla="val 12500"/>
            </a:avLst>
          </a:prstGeom>
          <a:solidFill>
            <a:schemeClr val="accent6">
              <a:lumMod val="20000"/>
              <a:lumOff val="80000"/>
            </a:schemeClr>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ja-JP" altLang="en-US" sz="1400" dirty="0">
              <a:solidFill>
                <a:schemeClr val="tx1"/>
              </a:solidFill>
              <a:latin typeface="Arial" pitchFamily="34" charset="0"/>
              <a:ea typeface="ＭＳ Ｐゴシック" pitchFamily="50" charset="-128"/>
            </a:endParaRPr>
          </a:p>
        </p:txBody>
      </p:sp>
      <p:sp>
        <p:nvSpPr>
          <p:cNvPr id="30" name="Oval 29">
            <a:extLst>
              <a:ext uri="{FF2B5EF4-FFF2-40B4-BE49-F238E27FC236}">
                <a16:creationId xmlns:a16="http://schemas.microsoft.com/office/drawing/2014/main" id="{CB8B6A04-D244-466B-997D-B427CF1622C7}"/>
              </a:ext>
            </a:extLst>
          </p:cNvPr>
          <p:cNvSpPr/>
          <p:nvPr/>
        </p:nvSpPr>
        <p:spPr>
          <a:xfrm>
            <a:off x="7024729" y="2739908"/>
            <a:ext cx="360041" cy="37164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Tree>
    <p:extLst>
      <p:ext uri="{BB962C8B-B14F-4D97-AF65-F5344CB8AC3E}">
        <p14:creationId xmlns:p14="http://schemas.microsoft.com/office/powerpoint/2010/main" val="3612956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48945" y="310414"/>
            <a:ext cx="7457857" cy="307777"/>
          </a:xfrm>
        </p:spPr>
        <p:txBody>
          <a:bodyPr/>
          <a:lstStyle/>
          <a:p>
            <a:r>
              <a:rPr kumimoji="1" lang="en-US" altLang="ja-JP" dirty="0"/>
              <a:t>Stg.4 Shroud Dimensions of Steps</a:t>
            </a:r>
            <a:r>
              <a:rPr kumimoji="1" lang="en-US" altLang="ja-JP" sz="1800" dirty="0"/>
              <a:t> </a:t>
            </a:r>
            <a:r>
              <a:rPr kumimoji="1" lang="en-US" altLang="ja-JP" sz="1600" dirty="0"/>
              <a:t>(Shroud Backplate Interference)</a:t>
            </a:r>
            <a:endParaRPr kumimoji="1" lang="ja-JP" altLang="en-US" dirty="0"/>
          </a:p>
        </p:txBody>
      </p:sp>
      <p:sp>
        <p:nvSpPr>
          <p:cNvPr id="1025" name="テキスト ボックス 1024"/>
          <p:cNvSpPr txBox="1"/>
          <p:nvPr/>
        </p:nvSpPr>
        <p:spPr>
          <a:xfrm rot="16200000">
            <a:off x="-553351" y="3444848"/>
            <a:ext cx="1350050"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Hook radius profile</a:t>
            </a:r>
            <a:endParaRPr kumimoji="1" lang="ja-JP" altLang="en-US" sz="1000" b="1" kern="1200" dirty="0">
              <a:solidFill>
                <a:srgbClr val="000000"/>
              </a:solidFill>
              <a:latin typeface="Arial" pitchFamily="34" charset="0"/>
              <a:ea typeface="ＭＳ Ｐゴシック" charset="-128"/>
              <a:cs typeface="+mn-cs"/>
            </a:endParaRPr>
          </a:p>
        </p:txBody>
      </p:sp>
      <p:sp>
        <p:nvSpPr>
          <p:cNvPr id="70" name="テキスト ボックス 69"/>
          <p:cNvSpPr txBox="1"/>
          <p:nvPr/>
        </p:nvSpPr>
        <p:spPr>
          <a:xfrm rot="16200000">
            <a:off x="-745920" y="5380879"/>
            <a:ext cx="1742785"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Shroud positions of parts</a:t>
            </a:r>
            <a:endParaRPr kumimoji="1" lang="ja-JP" altLang="en-US" sz="1000" b="1" kern="1200" dirty="0">
              <a:solidFill>
                <a:srgbClr val="000000"/>
              </a:solidFill>
              <a:latin typeface="Arial" pitchFamily="34" charset="0"/>
              <a:ea typeface="ＭＳ Ｐゴシック" charset="-128"/>
              <a:cs typeface="+mn-cs"/>
            </a:endParaRPr>
          </a:p>
        </p:txBody>
      </p:sp>
      <p:sp>
        <p:nvSpPr>
          <p:cNvPr id="29" name="テキスト ボックス 28"/>
          <p:cNvSpPr txBox="1"/>
          <p:nvPr/>
        </p:nvSpPr>
        <p:spPr>
          <a:xfrm>
            <a:off x="5868144" y="4805455"/>
            <a:ext cx="3096344" cy="523220"/>
          </a:xfrm>
          <a:prstGeom prst="rect">
            <a:avLst/>
          </a:prstGeom>
          <a:noFill/>
        </p:spPr>
        <p:txBody>
          <a:bodyPr wrap="squar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Shroud</a:t>
            </a:r>
            <a:r>
              <a:rPr kumimoji="1" lang="ja-JP" altLang="en-US" sz="1400" kern="1200" dirty="0">
                <a:solidFill>
                  <a:srgbClr val="000000"/>
                </a:solidFill>
                <a:latin typeface="Arial" pitchFamily="34" charset="0"/>
                <a:ea typeface="ＭＳ Ｐゴシック" charset="-128"/>
                <a:cs typeface="+mn-cs"/>
              </a:rPr>
              <a:t>組み付け時の傾き</a:t>
            </a:r>
            <a:r>
              <a:rPr kumimoji="1" lang="en-US" altLang="ja-JP" sz="1400" kern="1200" dirty="0">
                <a:solidFill>
                  <a:srgbClr val="000000"/>
                </a:solidFill>
                <a:latin typeface="Arial" pitchFamily="34" charset="0"/>
                <a:ea typeface="ＭＳ Ｐゴシック" charset="-128"/>
                <a:cs typeface="+mn-cs"/>
              </a:rPr>
              <a:t>(</a:t>
            </a:r>
            <a:r>
              <a:rPr kumimoji="1" lang="ja-JP" altLang="en-US" sz="1400" kern="1200" dirty="0">
                <a:solidFill>
                  <a:srgbClr val="000000"/>
                </a:solidFill>
                <a:latin typeface="Arial" pitchFamily="34" charset="0"/>
                <a:ea typeface="ＭＳ Ｐゴシック" charset="-128"/>
                <a:cs typeface="+mn-cs"/>
              </a:rPr>
              <a:t>段差</a:t>
            </a:r>
            <a:r>
              <a:rPr kumimoji="1" lang="en-US" altLang="ja-JP" sz="1400" kern="1200" dirty="0">
                <a:solidFill>
                  <a:srgbClr val="000000"/>
                </a:solidFill>
                <a:latin typeface="Arial" pitchFamily="34" charset="0"/>
                <a:ea typeface="ＭＳ Ｐゴシック" charset="-128"/>
                <a:cs typeface="+mn-cs"/>
              </a:rPr>
              <a:t>)</a:t>
            </a:r>
          </a:p>
          <a:p>
            <a:pPr marL="285750" indent="-285750" fontAlgn="ctr" hangingPunct="0">
              <a:spcBef>
                <a:spcPct val="0"/>
              </a:spcBef>
              <a:spcAft>
                <a:spcPct val="0"/>
              </a:spcAft>
              <a:buFont typeface="Wingdings" panose="05000000000000000000" pitchFamily="2" charset="2"/>
              <a:buChar char="Ø"/>
            </a:pPr>
            <a:endParaRPr lang="ja-JP" altLang="en-US" sz="1400" dirty="0">
              <a:solidFill>
                <a:srgbClr val="000000"/>
              </a:solidFill>
              <a:latin typeface="Arial" pitchFamily="34" charset="0"/>
              <a:ea typeface="ＭＳ Ｐゴシック" charset="-128"/>
            </a:endParaRPr>
          </a:p>
        </p:txBody>
      </p:sp>
      <p:sp>
        <p:nvSpPr>
          <p:cNvPr id="28" name="テキスト ボックス 27"/>
          <p:cNvSpPr txBox="1"/>
          <p:nvPr/>
        </p:nvSpPr>
        <p:spPr>
          <a:xfrm>
            <a:off x="7928881" y="2060848"/>
            <a:ext cx="851515"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Unit mm</a:t>
            </a:r>
            <a:endParaRPr kumimoji="1" lang="ja-JP" altLang="en-US" sz="1400" kern="1200" dirty="0">
              <a:solidFill>
                <a:srgbClr val="000000"/>
              </a:solidFill>
              <a:latin typeface="Arial" pitchFamily="34" charset="0"/>
              <a:ea typeface="ＭＳ Ｐゴシック" charset="-128"/>
              <a:cs typeface="+mn-cs"/>
            </a:endParaRPr>
          </a:p>
        </p:txBody>
      </p:sp>
      <p:sp>
        <p:nvSpPr>
          <p:cNvPr id="44" name="正方形/長方形 43"/>
          <p:cNvSpPr/>
          <p:nvPr/>
        </p:nvSpPr>
        <p:spPr>
          <a:xfrm>
            <a:off x="323528" y="2492896"/>
            <a:ext cx="5346000" cy="4032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kumimoji="1" lang="en-US" altLang="ja-JP" sz="2000" dirty="0">
                <a:solidFill>
                  <a:schemeClr val="tx1"/>
                </a:solidFill>
                <a:latin typeface="Arial" pitchFamily="34" charset="0"/>
                <a:ea typeface="ＭＳ Ｐゴシック" pitchFamily="50" charset="-128"/>
              </a:rPr>
              <a:t>H11.2cm</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x</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L14.85cm</a:t>
            </a:r>
            <a:endParaRPr kumimoji="1" lang="ja-JP" altLang="en-US" sz="2000" dirty="0">
              <a:solidFill>
                <a:schemeClr val="tx1"/>
              </a:solidFill>
              <a:latin typeface="Arial" pitchFamily="34" charset="0"/>
              <a:ea typeface="ＭＳ Ｐゴシック" pitchFamily="50" charset="-128"/>
            </a:endParaRPr>
          </a:p>
        </p:txBody>
      </p:sp>
      <p:sp>
        <p:nvSpPr>
          <p:cNvPr id="21" name="正方形/長方形 20"/>
          <p:cNvSpPr/>
          <p:nvPr/>
        </p:nvSpPr>
        <p:spPr>
          <a:xfrm>
            <a:off x="5940152" y="2348880"/>
            <a:ext cx="2862000" cy="2160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lang="en-US" altLang="ja-JP" sz="2000" dirty="0">
                <a:solidFill>
                  <a:schemeClr val="tx1"/>
                </a:solidFill>
                <a:latin typeface="Arial" pitchFamily="34" charset="0"/>
                <a:ea typeface="ＭＳ Ｐゴシック" pitchFamily="50" charset="-128"/>
              </a:rPr>
              <a:t>H6.0cm</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x</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L7.95cm</a:t>
            </a:r>
            <a:endParaRPr kumimoji="1" lang="ja-JP" altLang="en-US" sz="2000" dirty="0">
              <a:solidFill>
                <a:schemeClr val="tx1"/>
              </a:solidFill>
              <a:latin typeface="Arial" pitchFamily="34" charset="0"/>
              <a:ea typeface="ＭＳ Ｐゴシック" pitchFamily="50" charset="-128"/>
            </a:endParaRPr>
          </a:p>
        </p:txBody>
      </p:sp>
      <p:sp>
        <p:nvSpPr>
          <p:cNvPr id="22" name="テキスト ボックス 21"/>
          <p:cNvSpPr txBox="1"/>
          <p:nvPr/>
        </p:nvSpPr>
        <p:spPr>
          <a:xfrm>
            <a:off x="6240875" y="4535526"/>
            <a:ext cx="2260555" cy="246221"/>
          </a:xfrm>
          <a:prstGeom prst="rect">
            <a:avLst/>
          </a:prstGeom>
          <a:noFill/>
        </p:spPr>
        <p:txBody>
          <a:bodyPr wrap="none" rtlCol="0">
            <a:spAutoFit/>
          </a:bodyPr>
          <a:lstStyle/>
          <a:p>
            <a:pPr algn="ctr"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Shroud profile of step dimensions</a:t>
            </a:r>
            <a:endParaRPr kumimoji="1" lang="ja-JP" altLang="en-US" sz="1000" b="1" kern="1200" dirty="0">
              <a:solidFill>
                <a:srgbClr val="000000"/>
              </a:solidFill>
              <a:latin typeface="Arial" pitchFamily="34" charset="0"/>
              <a:ea typeface="ＭＳ Ｐゴシック" charset="-128"/>
              <a:cs typeface="+mn-cs"/>
            </a:endParaRPr>
          </a:p>
        </p:txBody>
      </p:sp>
      <p:pic>
        <p:nvPicPr>
          <p:cNvPr id="26" name="Picture 2">
            <a:extLst>
              <a:ext uri="{FF2B5EF4-FFF2-40B4-BE49-F238E27FC236}">
                <a16:creationId xmlns:a16="http://schemas.microsoft.com/office/drawing/2014/main" id="{D63D4F23-4D42-4148-B03F-57F67BA0BF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566" t="31896" r="14459" b="32445"/>
          <a:stretch/>
        </p:blipFill>
        <p:spPr bwMode="auto">
          <a:xfrm>
            <a:off x="337247" y="720418"/>
            <a:ext cx="1258224" cy="1552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7" name="カギ線コネクタ 61">
            <a:extLst>
              <a:ext uri="{FF2B5EF4-FFF2-40B4-BE49-F238E27FC236}">
                <a16:creationId xmlns:a16="http://schemas.microsoft.com/office/drawing/2014/main" id="{66EA18AE-CF17-45C9-9013-84B8B8BB4B36}"/>
              </a:ext>
            </a:extLst>
          </p:cNvPr>
          <p:cNvCxnSpPr>
            <a:stCxn id="40" idx="2"/>
          </p:cNvCxnSpPr>
          <p:nvPr/>
        </p:nvCxnSpPr>
        <p:spPr>
          <a:xfrm rot="16200000" flipH="1">
            <a:off x="1163543" y="2129913"/>
            <a:ext cx="171823" cy="554142"/>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カギ線コネクタ 1023">
            <a:extLst>
              <a:ext uri="{FF2B5EF4-FFF2-40B4-BE49-F238E27FC236}">
                <a16:creationId xmlns:a16="http://schemas.microsoft.com/office/drawing/2014/main" id="{B31B9C14-A09F-41EA-B6F3-D76FE869F082}"/>
              </a:ext>
            </a:extLst>
          </p:cNvPr>
          <p:cNvCxnSpPr>
            <a:stCxn id="41" idx="2"/>
          </p:cNvCxnSpPr>
          <p:nvPr/>
        </p:nvCxnSpPr>
        <p:spPr>
          <a:xfrm rot="16200000" flipH="1">
            <a:off x="2804514" y="1033647"/>
            <a:ext cx="236930" cy="2681567"/>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DDA772F7-423C-4789-BEDD-B0E559CEF211}"/>
              </a:ext>
            </a:extLst>
          </p:cNvPr>
          <p:cNvCxnSpPr/>
          <p:nvPr/>
        </p:nvCxnSpPr>
        <p:spPr>
          <a:xfrm>
            <a:off x="1230927" y="1242286"/>
            <a:ext cx="364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443236F-81CF-4264-81DF-49484DF17997}"/>
              </a:ext>
            </a:extLst>
          </p:cNvPr>
          <p:cNvCxnSpPr/>
          <p:nvPr/>
        </p:nvCxnSpPr>
        <p:spPr>
          <a:xfrm>
            <a:off x="452407" y="1291708"/>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445D2F6A-948C-4708-8CBE-9BEBA1788A22}"/>
              </a:ext>
            </a:extLst>
          </p:cNvPr>
          <p:cNvCxnSpPr/>
          <p:nvPr/>
        </p:nvCxnSpPr>
        <p:spPr>
          <a:xfrm flipV="1">
            <a:off x="964763" y="1291774"/>
            <a:ext cx="0" cy="841082"/>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C192BA0D-EFCA-4A3E-BAA1-EAC71C956308}"/>
              </a:ext>
            </a:extLst>
          </p:cNvPr>
          <p:cNvCxnSpPr/>
          <p:nvPr/>
        </p:nvCxnSpPr>
        <p:spPr>
          <a:xfrm flipV="1">
            <a:off x="1587935" y="1260358"/>
            <a:ext cx="0" cy="728482"/>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22417DC1-C005-4A11-AB19-0D9D3929ED87}"/>
              </a:ext>
            </a:extLst>
          </p:cNvPr>
          <p:cNvSpPr txBox="1"/>
          <p:nvPr/>
        </p:nvSpPr>
        <p:spPr>
          <a:xfrm>
            <a:off x="774252" y="2074852"/>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246</a:t>
            </a:r>
            <a:endParaRPr kumimoji="1" lang="ja-JP" altLang="en-US" sz="1000" b="1" kern="1200" dirty="0">
              <a:solidFill>
                <a:srgbClr val="FF0000"/>
              </a:solidFill>
              <a:latin typeface="Arial" pitchFamily="34" charset="0"/>
              <a:ea typeface="ＭＳ Ｐゴシック" charset="-128"/>
              <a:cs typeface="+mn-cs"/>
            </a:endParaRPr>
          </a:p>
        </p:txBody>
      </p:sp>
      <p:sp>
        <p:nvSpPr>
          <p:cNvPr id="41" name="テキスト ボックス 40">
            <a:extLst>
              <a:ext uri="{FF2B5EF4-FFF2-40B4-BE49-F238E27FC236}">
                <a16:creationId xmlns:a16="http://schemas.microsoft.com/office/drawing/2014/main" id="{5CE417AE-01C0-488D-8509-4D2D5B8376F4}"/>
              </a:ext>
            </a:extLst>
          </p:cNvPr>
          <p:cNvSpPr txBox="1"/>
          <p:nvPr/>
        </p:nvSpPr>
        <p:spPr>
          <a:xfrm>
            <a:off x="1384065" y="2009745"/>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248</a:t>
            </a:r>
            <a:endParaRPr kumimoji="1" lang="ja-JP" altLang="en-US" sz="1000" b="1" kern="1200" dirty="0">
              <a:solidFill>
                <a:srgbClr val="FF0000"/>
              </a:solidFill>
              <a:latin typeface="Arial" pitchFamily="34" charset="0"/>
              <a:ea typeface="ＭＳ Ｐゴシック" charset="-128"/>
              <a:cs typeface="+mn-cs"/>
            </a:endParaRPr>
          </a:p>
        </p:txBody>
      </p:sp>
      <p:sp>
        <p:nvSpPr>
          <p:cNvPr id="20" name="フッター プレースホルダー 2">
            <a:extLst>
              <a:ext uri="{FF2B5EF4-FFF2-40B4-BE49-F238E27FC236}">
                <a16:creationId xmlns:a16="http://schemas.microsoft.com/office/drawing/2014/main" id="{8192713A-EDE2-48FD-BD2C-9628008C2AF2}"/>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pic>
        <p:nvPicPr>
          <p:cNvPr id="2" name="Picture 1">
            <a:extLst>
              <a:ext uri="{FF2B5EF4-FFF2-40B4-BE49-F238E27FC236}">
                <a16:creationId xmlns:a16="http://schemas.microsoft.com/office/drawing/2014/main" id="{0DEC5301-89C8-413F-8786-7A6CF6FEB541}"/>
              </a:ext>
            </a:extLst>
          </p:cNvPr>
          <p:cNvPicPr>
            <a:picLocks noChangeAspect="1"/>
          </p:cNvPicPr>
          <p:nvPr/>
        </p:nvPicPr>
        <p:blipFill>
          <a:blip r:embed="rId3"/>
          <a:stretch>
            <a:fillRect/>
          </a:stretch>
        </p:blipFill>
        <p:spPr>
          <a:xfrm>
            <a:off x="5943600" y="2350800"/>
            <a:ext cx="2884347" cy="2160000"/>
          </a:xfrm>
          <a:prstGeom prst="rect">
            <a:avLst/>
          </a:prstGeom>
        </p:spPr>
      </p:pic>
      <p:pic>
        <p:nvPicPr>
          <p:cNvPr id="4" name="Picture 3">
            <a:extLst>
              <a:ext uri="{FF2B5EF4-FFF2-40B4-BE49-F238E27FC236}">
                <a16:creationId xmlns:a16="http://schemas.microsoft.com/office/drawing/2014/main" id="{80158D17-794A-474D-A1DB-48A5CF882DDC}"/>
              </a:ext>
            </a:extLst>
          </p:cNvPr>
          <p:cNvPicPr>
            <a:picLocks noChangeAspect="1"/>
          </p:cNvPicPr>
          <p:nvPr/>
        </p:nvPicPr>
        <p:blipFill>
          <a:blip r:embed="rId4"/>
          <a:stretch>
            <a:fillRect/>
          </a:stretch>
        </p:blipFill>
        <p:spPr>
          <a:xfrm>
            <a:off x="331201" y="2494801"/>
            <a:ext cx="5326879" cy="4032000"/>
          </a:xfrm>
          <a:prstGeom prst="rect">
            <a:avLst/>
          </a:prstGeom>
        </p:spPr>
      </p:pic>
      <p:pic>
        <p:nvPicPr>
          <p:cNvPr id="5" name="Picture 4">
            <a:extLst>
              <a:ext uri="{FF2B5EF4-FFF2-40B4-BE49-F238E27FC236}">
                <a16:creationId xmlns:a16="http://schemas.microsoft.com/office/drawing/2014/main" id="{2A3BDCB6-1FAB-4659-9D1F-5FFEC8FD986E}"/>
              </a:ext>
            </a:extLst>
          </p:cNvPr>
          <p:cNvPicPr>
            <a:picLocks noChangeAspect="1"/>
          </p:cNvPicPr>
          <p:nvPr/>
        </p:nvPicPr>
        <p:blipFill>
          <a:blip r:embed="rId5"/>
          <a:stretch>
            <a:fillRect/>
          </a:stretch>
        </p:blipFill>
        <p:spPr>
          <a:xfrm>
            <a:off x="3276005" y="694425"/>
            <a:ext cx="5324475" cy="933450"/>
          </a:xfrm>
          <a:prstGeom prst="rect">
            <a:avLst/>
          </a:prstGeom>
        </p:spPr>
      </p:pic>
      <p:graphicFrame>
        <p:nvGraphicFramePr>
          <p:cNvPr id="6" name="Table 5">
            <a:extLst>
              <a:ext uri="{FF2B5EF4-FFF2-40B4-BE49-F238E27FC236}">
                <a16:creationId xmlns:a16="http://schemas.microsoft.com/office/drawing/2014/main" id="{D64AB2BF-3132-40BF-BC50-5851C742DC5C}"/>
              </a:ext>
            </a:extLst>
          </p:cNvPr>
          <p:cNvGraphicFramePr>
            <a:graphicFrameLocks noGrp="1"/>
          </p:cNvGraphicFramePr>
          <p:nvPr>
            <p:extLst>
              <p:ext uri="{D42A27DB-BD31-4B8C-83A1-F6EECF244321}">
                <p14:modId xmlns:p14="http://schemas.microsoft.com/office/powerpoint/2010/main" val="2368658076"/>
              </p:ext>
            </p:extLst>
          </p:nvPr>
        </p:nvGraphicFramePr>
        <p:xfrm>
          <a:off x="5724000" y="5158799"/>
          <a:ext cx="3294000" cy="1475998"/>
        </p:xfrm>
        <a:graphic>
          <a:graphicData uri="http://schemas.openxmlformats.org/drawingml/2006/table">
            <a:tbl>
              <a:tblPr/>
              <a:tblGrid>
                <a:gridCol w="3294000">
                  <a:extLst>
                    <a:ext uri="{9D8B030D-6E8A-4147-A177-3AD203B41FA5}">
                      <a16:colId xmlns:a16="http://schemas.microsoft.com/office/drawing/2014/main" val="381684816"/>
                    </a:ext>
                  </a:extLst>
                </a:gridCol>
              </a:tblGrid>
              <a:tr h="293106">
                <a:tc>
                  <a:txBody>
                    <a:bodyPr/>
                    <a:lstStyle/>
                    <a:p>
                      <a:pPr algn="l" fontAlgn="ctr"/>
                      <a:r>
                        <a:rPr lang="en-US" sz="1400" b="0" i="0" u="none" strike="noStrike">
                          <a:solidFill>
                            <a:srgbClr val="000000"/>
                          </a:solidFill>
                          <a:effectLst/>
                          <a:latin typeface="Arial" panose="020B0604020202020204" pitchFamily="34" charset="0"/>
                        </a:rPr>
                        <a:t>Judgment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05858773"/>
                  </a:ext>
                </a:extLst>
              </a:tr>
              <a:tr h="293106">
                <a:tc>
                  <a:txBody>
                    <a:bodyPr/>
                    <a:lstStyle/>
                    <a:p>
                      <a:pPr algn="l" fontAlgn="ctr"/>
                      <a:r>
                        <a:rPr lang="en-US" sz="1400" b="0" i="0" u="none" strike="noStrike">
                          <a:solidFill>
                            <a:srgbClr val="000000"/>
                          </a:solidFill>
                          <a:effectLst/>
                          <a:latin typeface="Arial" panose="020B0604020202020204" pitchFamily="34" charset="0"/>
                        </a:rPr>
                        <a:t>Within Limit.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756839"/>
                  </a:ext>
                </a:extLst>
              </a:tr>
              <a:tr h="293106">
                <a:tc>
                  <a:txBody>
                    <a:bodyPr/>
                    <a:lstStyle/>
                    <a:p>
                      <a:pPr algn="l" fontAlgn="ctr"/>
                      <a:r>
                        <a:rPr lang="en-US" sz="1400" b="0" i="0" u="none" strike="noStrike">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79140400"/>
                  </a:ext>
                </a:extLst>
              </a:tr>
              <a:tr h="293106">
                <a:tc>
                  <a:txBody>
                    <a:bodyPr/>
                    <a:lstStyle/>
                    <a:p>
                      <a:pPr algn="l" fontAlgn="ctr"/>
                      <a:r>
                        <a:rPr lang="en-US" sz="1400" b="0" i="0" u="none" strike="noStrike">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94681260"/>
                  </a:ext>
                </a:extLst>
              </a:tr>
              <a:tr h="303574">
                <a:tc>
                  <a:txBody>
                    <a:bodyPr/>
                    <a:lstStyle/>
                    <a:p>
                      <a:pPr algn="l" fontAlgn="ctr"/>
                      <a:r>
                        <a:rPr lang="en-US" sz="1400" b="0" i="0" u="none" strike="noStrike" dirty="0">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0840565"/>
                  </a:ext>
                </a:extLst>
              </a:tr>
            </a:tbl>
          </a:graphicData>
        </a:graphic>
      </p:graphicFrame>
    </p:spTree>
    <p:extLst>
      <p:ext uri="{BB962C8B-B14F-4D97-AF65-F5344CB8AC3E}">
        <p14:creationId xmlns:p14="http://schemas.microsoft.com/office/powerpoint/2010/main" val="627126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Stg.4 Shroud </a:t>
            </a:r>
            <a:r>
              <a:rPr lang="en-US" altLang="ja-JP" dirty="0" err="1"/>
              <a:t>Fwd</a:t>
            </a:r>
            <a:r>
              <a:rPr lang="en-US" altLang="ja-JP" dirty="0"/>
              <a:t> Hook</a:t>
            </a:r>
            <a:endParaRPr kumimoji="1" lang="ja-JP" alt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0566" t="31896" r="14459" b="32445"/>
          <a:stretch/>
        </p:blipFill>
        <p:spPr bwMode="auto">
          <a:xfrm>
            <a:off x="337247" y="720418"/>
            <a:ext cx="1258224" cy="1552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コネクタ 4"/>
          <p:cNvCxnSpPr/>
          <p:nvPr/>
        </p:nvCxnSpPr>
        <p:spPr>
          <a:xfrm>
            <a:off x="452407" y="1291708"/>
            <a:ext cx="13832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964763" y="1291774"/>
            <a:ext cx="0" cy="841082"/>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774252" y="2074852"/>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246</a:t>
            </a:r>
            <a:endParaRPr kumimoji="1" lang="ja-JP" altLang="en-US" sz="1000" b="1" kern="1200" dirty="0">
              <a:solidFill>
                <a:srgbClr val="FF0000"/>
              </a:solidFill>
              <a:latin typeface="Arial" pitchFamily="34" charset="0"/>
              <a:ea typeface="ＭＳ Ｐゴシック" charset="-128"/>
              <a:cs typeface="+mn-cs"/>
            </a:endParaRPr>
          </a:p>
        </p:txBody>
      </p:sp>
      <p:cxnSp>
        <p:nvCxnSpPr>
          <p:cNvPr id="9" name="直線コネクタ 8"/>
          <p:cNvCxnSpPr/>
          <p:nvPr/>
        </p:nvCxnSpPr>
        <p:spPr>
          <a:xfrm flipV="1">
            <a:off x="794684" y="939864"/>
            <a:ext cx="288032" cy="2880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082716" y="943409"/>
            <a:ext cx="7529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1759076" y="939864"/>
            <a:ext cx="0" cy="351910"/>
          </a:xfrm>
          <a:prstGeom prst="straightConnector1">
            <a:avLst/>
          </a:prstGeom>
          <a:ln>
            <a:solidFill>
              <a:srgbClr val="FF0000"/>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810636" y="1022539"/>
            <a:ext cx="761747" cy="246221"/>
          </a:xfrm>
          <a:prstGeom prst="rect">
            <a:avLst/>
          </a:prstGeom>
          <a:solidFill>
            <a:srgbClr val="FFFF00"/>
          </a:solid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2.0+/-0.13</a:t>
            </a:r>
            <a:endParaRPr kumimoji="1" lang="ja-JP" altLang="en-US" sz="1000" b="1" kern="1200" dirty="0">
              <a:solidFill>
                <a:srgbClr val="FF0000"/>
              </a:solidFill>
              <a:latin typeface="Arial" pitchFamily="34" charset="0"/>
              <a:ea typeface="ＭＳ Ｐゴシック" charset="-128"/>
              <a:cs typeface="+mn-cs"/>
            </a:endParaRPr>
          </a:p>
        </p:txBody>
      </p:sp>
      <p:sp>
        <p:nvSpPr>
          <p:cNvPr id="19" name="テキスト ボックス 18"/>
          <p:cNvSpPr txBox="1"/>
          <p:nvPr/>
        </p:nvSpPr>
        <p:spPr>
          <a:xfrm>
            <a:off x="3707904" y="1045126"/>
            <a:ext cx="5339539" cy="95410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Aft Flange ID (246) = </a:t>
            </a:r>
            <a:r>
              <a:rPr lang="en-US" altLang="ja-JP" sz="1400" dirty="0">
                <a:solidFill>
                  <a:srgbClr val="000000"/>
                </a:solidFill>
                <a:latin typeface="Symbol" panose="05050102010706020507" pitchFamily="18" charset="2"/>
                <a:ea typeface="ＭＳ Ｐゴシック" charset="-128"/>
              </a:rPr>
              <a:t>f</a:t>
            </a:r>
            <a:r>
              <a:rPr lang="en-US" altLang="ja-JP" sz="1400" dirty="0">
                <a:solidFill>
                  <a:srgbClr val="000000"/>
                </a:solidFill>
                <a:latin typeface="Arial" pitchFamily="34" charset="0"/>
                <a:ea typeface="ＭＳ Ｐゴシック" charset="-128"/>
              </a:rPr>
              <a:t>835.3+/-0.064</a:t>
            </a:r>
          </a:p>
          <a:p>
            <a:pPr fontAlgn="ctr" hangingPunct="0">
              <a:spcBef>
                <a:spcPct val="0"/>
              </a:spcBef>
              <a:spcAft>
                <a:spcPct val="0"/>
              </a:spcAft>
            </a:pPr>
            <a:r>
              <a:rPr lang="en-US" altLang="ja-JP" sz="1400" dirty="0">
                <a:solidFill>
                  <a:srgbClr val="000000"/>
                </a:solidFill>
                <a:latin typeface="Arial" pitchFamily="34" charset="0"/>
                <a:ea typeface="ＭＳ Ｐゴシック" charset="-128"/>
              </a:rPr>
              <a:t>Aft Hook Dia. OD = </a:t>
            </a:r>
            <a:r>
              <a:rPr lang="en-US" altLang="ja-JP" sz="1400" dirty="0">
                <a:solidFill>
                  <a:srgbClr val="000000"/>
                </a:solidFill>
                <a:latin typeface="Symbol" panose="05050102010706020507" pitchFamily="18" charset="2"/>
                <a:ea typeface="ＭＳ Ｐゴシック" charset="-128"/>
              </a:rPr>
              <a:t>f</a:t>
            </a:r>
            <a:r>
              <a:rPr lang="en-US" altLang="ja-JP" sz="1400" dirty="0">
                <a:solidFill>
                  <a:srgbClr val="000000"/>
                </a:solidFill>
                <a:latin typeface="Arial" pitchFamily="34" charset="0"/>
                <a:ea typeface="ＭＳ Ｐゴシック" charset="-128"/>
              </a:rPr>
              <a:t>839.3+/-0.324 </a:t>
            </a:r>
          </a:p>
          <a:p>
            <a:pPr fontAlgn="ctr" hangingPunct="0">
              <a:spcBef>
                <a:spcPct val="0"/>
              </a:spcBef>
              <a:spcAft>
                <a:spcPct val="0"/>
              </a:spcAft>
            </a:pPr>
            <a:endParaRPr kumimoji="1" lang="en-US" altLang="ja-JP" sz="1400" kern="1200" dirty="0">
              <a:solidFill>
                <a:srgbClr val="000000"/>
              </a:solidFill>
              <a:latin typeface="Arial" pitchFamily="34" charset="0"/>
              <a:ea typeface="ＭＳ Ｐゴシック" charset="-128"/>
              <a:cs typeface="+mn-cs"/>
            </a:endParaRPr>
          </a:p>
          <a:p>
            <a:pPr fontAlgn="ctr" hangingPunct="0">
              <a:spcBef>
                <a:spcPct val="0"/>
              </a:spcBef>
              <a:spcAft>
                <a:spcPct val="0"/>
              </a:spcAft>
            </a:pPr>
            <a:r>
              <a:rPr lang="en-US" altLang="ja-JP" sz="1400" dirty="0">
                <a:solidFill>
                  <a:srgbClr val="000000"/>
                </a:solidFill>
                <a:latin typeface="Arial" pitchFamily="34" charset="0"/>
                <a:ea typeface="ＭＳ Ｐゴシック" charset="-128"/>
              </a:rPr>
              <a:t>Hook Thickness = Avg. 2.03 (S/N:JHV419BJ Measurement Data)</a:t>
            </a:r>
            <a:endParaRPr kumimoji="1" lang="ja-JP" altLang="en-US" sz="1400" kern="1200" dirty="0">
              <a:solidFill>
                <a:srgbClr val="000000"/>
              </a:solidFill>
              <a:latin typeface="Arial" pitchFamily="34" charset="0"/>
              <a:ea typeface="ＭＳ Ｐゴシック" charset="-128"/>
              <a:cs typeface="+mn-cs"/>
            </a:endParaRPr>
          </a:p>
        </p:txBody>
      </p:sp>
      <p:sp>
        <p:nvSpPr>
          <p:cNvPr id="20" name="テキスト ボックス 19"/>
          <p:cNvSpPr txBox="1"/>
          <p:nvPr/>
        </p:nvSpPr>
        <p:spPr>
          <a:xfrm>
            <a:off x="419792" y="5653468"/>
            <a:ext cx="4085990"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Base = 246 with Hook Avg. Thickness at </a:t>
            </a:r>
            <a:r>
              <a:rPr lang="en-US" altLang="ja-JP" sz="1400" dirty="0" err="1">
                <a:solidFill>
                  <a:srgbClr val="000000"/>
                </a:solidFill>
                <a:latin typeface="Arial" pitchFamily="34" charset="0"/>
                <a:ea typeface="ＭＳ Ｐゴシック" charset="-128"/>
              </a:rPr>
              <a:t>fwd</a:t>
            </a:r>
            <a:r>
              <a:rPr lang="en-US" altLang="ja-JP" sz="1400" dirty="0">
                <a:solidFill>
                  <a:srgbClr val="000000"/>
                </a:solidFill>
                <a:latin typeface="Arial" pitchFamily="34" charset="0"/>
                <a:ea typeface="ＭＳ Ｐゴシック" charset="-128"/>
              </a:rPr>
              <a:t> side</a:t>
            </a:r>
            <a:endParaRPr kumimoji="1" lang="ja-JP" altLang="en-US" sz="1400" kern="1200" dirty="0">
              <a:solidFill>
                <a:srgbClr val="000000"/>
              </a:solidFill>
              <a:latin typeface="Arial" pitchFamily="34" charset="0"/>
              <a:ea typeface="ＭＳ Ｐゴシック" charset="-128"/>
              <a:cs typeface="+mn-cs"/>
            </a:endParaRPr>
          </a:p>
        </p:txBody>
      </p:sp>
      <p:sp>
        <p:nvSpPr>
          <p:cNvPr id="11" name="スライド番号プレースホルダー 10"/>
          <p:cNvSpPr>
            <a:spLocks noGrp="1"/>
          </p:cNvSpPr>
          <p:nvPr>
            <p:ph type="sldNum" sz="quarter" idx="4"/>
          </p:nvPr>
        </p:nvSpPr>
        <p:spPr/>
        <p:txBody>
          <a:bodyPr/>
          <a:lstStyle/>
          <a:p>
            <a:fld id="{714EB05D-AD7B-4F02-BDF6-82F2DF55CD8E}" type="slidenum">
              <a:rPr kumimoji="1" lang="ja-JP" altLang="en-US" smtClean="0"/>
              <a:t>12</a:t>
            </a:fld>
            <a:endParaRPr kumimoji="1" lang="ja-JP" altLang="en-US"/>
          </a:p>
        </p:txBody>
      </p:sp>
      <p:sp>
        <p:nvSpPr>
          <p:cNvPr id="18" name="テキスト ボックス 17"/>
          <p:cNvSpPr txBox="1"/>
          <p:nvPr/>
        </p:nvSpPr>
        <p:spPr>
          <a:xfrm>
            <a:off x="4722706" y="5653467"/>
            <a:ext cx="4005840"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Base = 246 with Hook Avg. Thickness at aft side</a:t>
            </a:r>
            <a:endParaRPr kumimoji="1" lang="ja-JP" altLang="en-US" sz="1400" kern="1200" dirty="0">
              <a:solidFill>
                <a:srgbClr val="000000"/>
              </a:solidFill>
              <a:latin typeface="Arial" pitchFamily="34" charset="0"/>
              <a:ea typeface="ＭＳ Ｐゴシック" charset="-128"/>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147126256"/>
              </p:ext>
            </p:extLst>
          </p:nvPr>
        </p:nvGraphicFramePr>
        <p:xfrm>
          <a:off x="2800800" y="4942800"/>
          <a:ext cx="1609200" cy="392400"/>
        </p:xfrm>
        <a:graphic>
          <a:graphicData uri="http://schemas.openxmlformats.org/drawingml/2006/table">
            <a:tbl>
              <a:tblPr/>
              <a:tblGrid>
                <a:gridCol w="1609200">
                  <a:extLst>
                    <a:ext uri="{9D8B030D-6E8A-4147-A177-3AD203B41FA5}">
                      <a16:colId xmlns:a16="http://schemas.microsoft.com/office/drawing/2014/main" val="20000"/>
                    </a:ext>
                  </a:extLst>
                </a:gridCol>
              </a:tblGrid>
              <a:tr h="196200">
                <a:tc>
                  <a:txBody>
                    <a:bodyPr/>
                    <a:lstStyle/>
                    <a:p>
                      <a:pPr algn="l" fontAlgn="ctr"/>
                      <a:r>
                        <a:rPr lang="en-IN" sz="1100" b="0" i="0" u="none" strike="noStrike">
                          <a:solidFill>
                            <a:srgbClr val="000000"/>
                          </a:solidFill>
                          <a:effectLst/>
                          <a:latin typeface="Calibri"/>
                        </a:rPr>
                        <a:t> </a:t>
                      </a:r>
                    </a:p>
                  </a:txBody>
                  <a:tcPr marL="9525" marR="9525" marT="9525" marB="0" anchor="ctr">
                    <a:lnL>
                      <a:noFill/>
                    </a:lnL>
                    <a:lnR>
                      <a:noFill/>
                    </a:lnR>
                    <a:lnT>
                      <a:noFill/>
                    </a:lnT>
                    <a:lnB>
                      <a:noFill/>
                    </a:lnB>
                  </a:tcPr>
                </a:tc>
                <a:extLst>
                  <a:ext uri="{0D108BD9-81ED-4DB2-BD59-A6C34878D82A}">
                    <a16:rowId xmlns:a16="http://schemas.microsoft.com/office/drawing/2014/main" val="10000"/>
                  </a:ext>
                </a:extLst>
              </a:tr>
              <a:tr h="196200">
                <a:tc>
                  <a:txBody>
                    <a:bodyPr/>
                    <a:lstStyle/>
                    <a:p>
                      <a:pPr algn="l" fontAlgn="ctr"/>
                      <a:r>
                        <a:rPr lang="en-IN" sz="1100" b="0" i="0" u="none" strike="noStrike" dirty="0">
                          <a:solidFill>
                            <a:srgbClr val="000000"/>
                          </a:solidFill>
                          <a:effectLst/>
                          <a:latin typeface="Calibri"/>
                        </a:rPr>
                        <a:t> </a:t>
                      </a:r>
                    </a:p>
                  </a:txBody>
                  <a:tcPr marL="9525" marR="9525" marT="9525" marB="0" anchor="ctr">
                    <a:lnL>
                      <a:noFill/>
                    </a:lnL>
                    <a:lnR>
                      <a:noFill/>
                    </a:lnR>
                    <a:lnT>
                      <a:noFill/>
                    </a:lnT>
                    <a:lnB>
                      <a:noFill/>
                    </a:lnB>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13894198"/>
              </p:ext>
            </p:extLst>
          </p:nvPr>
        </p:nvGraphicFramePr>
        <p:xfrm>
          <a:off x="7120800" y="4942800"/>
          <a:ext cx="1609200" cy="398956"/>
        </p:xfrm>
        <a:graphic>
          <a:graphicData uri="http://schemas.openxmlformats.org/drawingml/2006/table">
            <a:tbl>
              <a:tblPr/>
              <a:tblGrid>
                <a:gridCol w="1609200">
                  <a:extLst>
                    <a:ext uri="{9D8B030D-6E8A-4147-A177-3AD203B41FA5}">
                      <a16:colId xmlns:a16="http://schemas.microsoft.com/office/drawing/2014/main" val="20000"/>
                    </a:ext>
                  </a:extLst>
                </a:gridCol>
              </a:tblGrid>
              <a:tr h="221791">
                <a:tc>
                  <a:txBody>
                    <a:bodyPr/>
                    <a:lstStyle/>
                    <a:p>
                      <a:pPr algn="l" fontAlgn="ctr"/>
                      <a:r>
                        <a:rPr lang="en-IN" sz="1100" b="0" i="0" u="none" strike="noStrike">
                          <a:solidFill>
                            <a:srgbClr val="000000"/>
                          </a:solidFill>
                          <a:effectLst/>
                          <a:latin typeface="Calibri"/>
                        </a:rPr>
                        <a:t> </a:t>
                      </a:r>
                    </a:p>
                  </a:txBody>
                  <a:tcPr marL="9525" marR="9525" marT="9525" marB="0" anchor="ctr">
                    <a:lnL>
                      <a:noFill/>
                    </a:lnL>
                    <a:lnR>
                      <a:noFill/>
                    </a:lnR>
                    <a:lnT>
                      <a:noFill/>
                    </a:lnT>
                    <a:lnB>
                      <a:noFill/>
                    </a:lnB>
                  </a:tcPr>
                </a:tc>
                <a:extLst>
                  <a:ext uri="{0D108BD9-81ED-4DB2-BD59-A6C34878D82A}">
                    <a16:rowId xmlns:a16="http://schemas.microsoft.com/office/drawing/2014/main" val="10000"/>
                  </a:ext>
                </a:extLst>
              </a:tr>
              <a:tr h="170609">
                <a:tc>
                  <a:txBody>
                    <a:bodyPr/>
                    <a:lstStyle/>
                    <a:p>
                      <a:pPr algn="l" fontAlgn="ctr"/>
                      <a:r>
                        <a:rPr lang="en-IN" sz="1100" b="0" i="0" u="none" strike="noStrike" dirty="0">
                          <a:solidFill>
                            <a:srgbClr val="000000"/>
                          </a:solidFill>
                          <a:effectLst/>
                          <a:latin typeface="Calibri"/>
                        </a:rPr>
                        <a:t> </a:t>
                      </a:r>
                    </a:p>
                  </a:txBody>
                  <a:tcPr marL="9525" marR="9525" marT="9525" marB="0" anchor="ctr">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22" name="TextBox 21"/>
          <p:cNvSpPr txBox="1"/>
          <p:nvPr/>
        </p:nvSpPr>
        <p:spPr>
          <a:xfrm>
            <a:off x="2989279" y="6092094"/>
            <a:ext cx="2733441" cy="307777"/>
          </a:xfrm>
          <a:prstGeom prst="rect">
            <a:avLst/>
          </a:prstGeom>
          <a:solidFill>
            <a:srgbClr val="FFFF00"/>
          </a:solidFill>
        </p:spPr>
        <p:txBody>
          <a:bodyPr wrap="none" rtlCol="0">
            <a:spAutoFit/>
          </a:bodyPr>
          <a:lstStyle/>
          <a:p>
            <a:pPr algn="l" rtl="0" fontAlgn="ctr" hangingPunct="0">
              <a:spcBef>
                <a:spcPct val="0"/>
              </a:spcBef>
              <a:spcAft>
                <a:spcPct val="0"/>
              </a:spcAft>
            </a:pPr>
            <a:r>
              <a:rPr kumimoji="1" lang="en-US" sz="1400" kern="1200" dirty="0">
                <a:solidFill>
                  <a:srgbClr val="000000"/>
                </a:solidFill>
                <a:latin typeface="Arial" pitchFamily="34" charset="0"/>
                <a:ea typeface="ＭＳ Ｐゴシック" charset="-128"/>
                <a:cs typeface="+mn-cs"/>
              </a:rPr>
              <a:t>Dimensions are within </a:t>
            </a:r>
            <a:r>
              <a:rPr kumimoji="1" lang="en-US" sz="1400" kern="1200" dirty="0" err="1">
                <a:solidFill>
                  <a:srgbClr val="000000"/>
                </a:solidFill>
                <a:latin typeface="Arial" pitchFamily="34" charset="0"/>
                <a:ea typeface="ＭＳ Ｐゴシック" charset="-128"/>
                <a:cs typeface="+mn-cs"/>
              </a:rPr>
              <a:t>dwg</a:t>
            </a:r>
            <a:r>
              <a:rPr kumimoji="1" lang="en-US" sz="1400" kern="1200" dirty="0">
                <a:solidFill>
                  <a:srgbClr val="000000"/>
                </a:solidFill>
                <a:latin typeface="Arial" pitchFamily="34" charset="0"/>
                <a:ea typeface="ＭＳ Ｐゴシック" charset="-128"/>
                <a:cs typeface="+mn-cs"/>
              </a:rPr>
              <a:t>. limit</a:t>
            </a:r>
          </a:p>
        </p:txBody>
      </p:sp>
      <p:sp>
        <p:nvSpPr>
          <p:cNvPr id="2" name="Rectangle 1">
            <a:extLst>
              <a:ext uri="{FF2B5EF4-FFF2-40B4-BE49-F238E27FC236}">
                <a16:creationId xmlns:a16="http://schemas.microsoft.com/office/drawing/2014/main" id="{4CDA1486-446F-40E2-80FA-D9DDBC825511}"/>
              </a:ext>
            </a:extLst>
          </p:cNvPr>
          <p:cNvSpPr/>
          <p:nvPr/>
        </p:nvSpPr>
        <p:spPr>
          <a:xfrm>
            <a:off x="337247" y="2628000"/>
            <a:ext cx="4057200" cy="2851196"/>
          </a:xfrm>
          <a:prstGeom prst="rect">
            <a:avLst/>
          </a:prstGeom>
          <a:no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
        <p:nvSpPr>
          <p:cNvPr id="24" name="Rectangle 23">
            <a:extLst>
              <a:ext uri="{FF2B5EF4-FFF2-40B4-BE49-F238E27FC236}">
                <a16:creationId xmlns:a16="http://schemas.microsoft.com/office/drawing/2014/main" id="{F4D9DCB8-AF20-4989-BD0F-C601F9099BC8}"/>
              </a:ext>
            </a:extLst>
          </p:cNvPr>
          <p:cNvSpPr/>
          <p:nvPr/>
        </p:nvSpPr>
        <p:spPr>
          <a:xfrm>
            <a:off x="4638553" y="2627485"/>
            <a:ext cx="4057200" cy="2851196"/>
          </a:xfrm>
          <a:prstGeom prst="rect">
            <a:avLst/>
          </a:prstGeom>
          <a:no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
        <p:nvSpPr>
          <p:cNvPr id="21" name="フッター プレースホルダー 2">
            <a:extLst>
              <a:ext uri="{FF2B5EF4-FFF2-40B4-BE49-F238E27FC236}">
                <a16:creationId xmlns:a16="http://schemas.microsoft.com/office/drawing/2014/main" id="{292CF839-0BCA-4799-8AA3-BDCB8A36EB91}"/>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pic>
        <p:nvPicPr>
          <p:cNvPr id="13" name="Picture 12">
            <a:extLst>
              <a:ext uri="{FF2B5EF4-FFF2-40B4-BE49-F238E27FC236}">
                <a16:creationId xmlns:a16="http://schemas.microsoft.com/office/drawing/2014/main" id="{5F33250D-B08A-46F4-820B-06B9B82A4FB7}"/>
              </a:ext>
            </a:extLst>
          </p:cNvPr>
          <p:cNvPicPr>
            <a:picLocks noChangeAspect="1"/>
          </p:cNvPicPr>
          <p:nvPr/>
        </p:nvPicPr>
        <p:blipFill>
          <a:blip r:embed="rId3"/>
          <a:stretch>
            <a:fillRect/>
          </a:stretch>
        </p:blipFill>
        <p:spPr>
          <a:xfrm>
            <a:off x="324000" y="2628000"/>
            <a:ext cx="4076116" cy="2851200"/>
          </a:xfrm>
          <a:prstGeom prst="rect">
            <a:avLst/>
          </a:prstGeom>
        </p:spPr>
      </p:pic>
      <p:pic>
        <p:nvPicPr>
          <p:cNvPr id="14" name="Picture 13">
            <a:extLst>
              <a:ext uri="{FF2B5EF4-FFF2-40B4-BE49-F238E27FC236}">
                <a16:creationId xmlns:a16="http://schemas.microsoft.com/office/drawing/2014/main" id="{AFB47008-8BDF-4949-90DF-98E13701752E}"/>
              </a:ext>
            </a:extLst>
          </p:cNvPr>
          <p:cNvPicPr>
            <a:picLocks noChangeAspect="1"/>
          </p:cNvPicPr>
          <p:nvPr/>
        </p:nvPicPr>
        <p:blipFill>
          <a:blip r:embed="rId4"/>
          <a:stretch>
            <a:fillRect/>
          </a:stretch>
        </p:blipFill>
        <p:spPr>
          <a:xfrm>
            <a:off x="4644000" y="2628000"/>
            <a:ext cx="4076116" cy="2851200"/>
          </a:xfrm>
          <a:prstGeom prst="rect">
            <a:avLst/>
          </a:prstGeom>
        </p:spPr>
      </p:pic>
      <p:graphicFrame>
        <p:nvGraphicFramePr>
          <p:cNvPr id="16" name="Table 15">
            <a:extLst>
              <a:ext uri="{FF2B5EF4-FFF2-40B4-BE49-F238E27FC236}">
                <a16:creationId xmlns:a16="http://schemas.microsoft.com/office/drawing/2014/main" id="{F7D38EAE-0A64-4F4F-A5E2-4912A78C2EEF}"/>
              </a:ext>
            </a:extLst>
          </p:cNvPr>
          <p:cNvGraphicFramePr>
            <a:graphicFrameLocks noGrp="1"/>
          </p:cNvGraphicFramePr>
          <p:nvPr>
            <p:extLst>
              <p:ext uri="{D42A27DB-BD31-4B8C-83A1-F6EECF244321}">
                <p14:modId xmlns:p14="http://schemas.microsoft.com/office/powerpoint/2010/main" val="2564042850"/>
              </p:ext>
            </p:extLst>
          </p:nvPr>
        </p:nvGraphicFramePr>
        <p:xfrm>
          <a:off x="2800800" y="4942800"/>
          <a:ext cx="1609200" cy="521970"/>
        </p:xfrm>
        <a:graphic>
          <a:graphicData uri="http://schemas.openxmlformats.org/drawingml/2006/table">
            <a:tbl>
              <a:tblPr/>
              <a:tblGrid>
                <a:gridCol w="536400">
                  <a:extLst>
                    <a:ext uri="{9D8B030D-6E8A-4147-A177-3AD203B41FA5}">
                      <a16:colId xmlns:a16="http://schemas.microsoft.com/office/drawing/2014/main" val="77147272"/>
                    </a:ext>
                  </a:extLst>
                </a:gridCol>
                <a:gridCol w="536400">
                  <a:extLst>
                    <a:ext uri="{9D8B030D-6E8A-4147-A177-3AD203B41FA5}">
                      <a16:colId xmlns:a16="http://schemas.microsoft.com/office/drawing/2014/main" val="2807256343"/>
                    </a:ext>
                  </a:extLst>
                </a:gridCol>
                <a:gridCol w="536400">
                  <a:extLst>
                    <a:ext uri="{9D8B030D-6E8A-4147-A177-3AD203B41FA5}">
                      <a16:colId xmlns:a16="http://schemas.microsoft.com/office/drawing/2014/main" val="2542503841"/>
                    </a:ext>
                  </a:extLst>
                </a:gridCol>
              </a:tblGrid>
              <a:tr h="252756">
                <a:tc>
                  <a:txBody>
                    <a:bodyPr/>
                    <a:lstStyle/>
                    <a:p>
                      <a:pPr algn="l" fontAlgn="b"/>
                      <a:r>
                        <a:rPr lang="en-US" sz="1100" b="0" i="0" u="none" strike="noStrike">
                          <a:solidFill>
                            <a:srgbClr val="000000"/>
                          </a:solidFill>
                          <a:effectLst/>
                          <a:latin typeface="Arial" panose="020B0604020202020204" pitchFamily="34" charset="0"/>
                        </a:rPr>
                        <a:t>R O/Max</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rPr>
                        <a:t>0</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Arial" panose="020B060402020202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4047080664"/>
                  </a:ext>
                </a:extLst>
              </a:tr>
              <a:tr h="139644">
                <a:tc>
                  <a:txBody>
                    <a:bodyPr/>
                    <a:lstStyle/>
                    <a:p>
                      <a:pPr algn="l" fontAlgn="b"/>
                      <a:r>
                        <a:rPr lang="en-US" sz="1100" b="0" i="0" u="none" strike="noStrike">
                          <a:solidFill>
                            <a:srgbClr val="000000"/>
                          </a:solidFill>
                          <a:effectLst/>
                          <a:latin typeface="Arial" panose="020B0604020202020204" pitchFamily="34" charset="0"/>
                        </a:rPr>
                        <a:t>R U/Min</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rPr>
                        <a:t>0</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Arial" panose="020B060402020202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060423206"/>
                  </a:ext>
                </a:extLst>
              </a:tr>
            </a:tbl>
          </a:graphicData>
        </a:graphic>
      </p:graphicFrame>
      <p:graphicFrame>
        <p:nvGraphicFramePr>
          <p:cNvPr id="23" name="Table 22">
            <a:extLst>
              <a:ext uri="{FF2B5EF4-FFF2-40B4-BE49-F238E27FC236}">
                <a16:creationId xmlns:a16="http://schemas.microsoft.com/office/drawing/2014/main" id="{B5E5E454-E1B5-44DC-9069-A41DD8867C28}"/>
              </a:ext>
            </a:extLst>
          </p:cNvPr>
          <p:cNvGraphicFramePr>
            <a:graphicFrameLocks noGrp="1"/>
          </p:cNvGraphicFramePr>
          <p:nvPr>
            <p:extLst>
              <p:ext uri="{D42A27DB-BD31-4B8C-83A1-F6EECF244321}">
                <p14:modId xmlns:p14="http://schemas.microsoft.com/office/powerpoint/2010/main" val="3185499392"/>
              </p:ext>
            </p:extLst>
          </p:nvPr>
        </p:nvGraphicFramePr>
        <p:xfrm>
          <a:off x="7120800" y="4942800"/>
          <a:ext cx="1609200" cy="521970"/>
        </p:xfrm>
        <a:graphic>
          <a:graphicData uri="http://schemas.openxmlformats.org/drawingml/2006/table">
            <a:tbl>
              <a:tblPr/>
              <a:tblGrid>
                <a:gridCol w="536400">
                  <a:extLst>
                    <a:ext uri="{9D8B030D-6E8A-4147-A177-3AD203B41FA5}">
                      <a16:colId xmlns:a16="http://schemas.microsoft.com/office/drawing/2014/main" val="2930287540"/>
                    </a:ext>
                  </a:extLst>
                </a:gridCol>
                <a:gridCol w="536400">
                  <a:extLst>
                    <a:ext uri="{9D8B030D-6E8A-4147-A177-3AD203B41FA5}">
                      <a16:colId xmlns:a16="http://schemas.microsoft.com/office/drawing/2014/main" val="1451626969"/>
                    </a:ext>
                  </a:extLst>
                </a:gridCol>
                <a:gridCol w="536400">
                  <a:extLst>
                    <a:ext uri="{9D8B030D-6E8A-4147-A177-3AD203B41FA5}">
                      <a16:colId xmlns:a16="http://schemas.microsoft.com/office/drawing/2014/main" val="3832363945"/>
                    </a:ext>
                  </a:extLst>
                </a:gridCol>
              </a:tblGrid>
              <a:tr h="252756">
                <a:tc>
                  <a:txBody>
                    <a:bodyPr/>
                    <a:lstStyle/>
                    <a:p>
                      <a:pPr algn="l" fontAlgn="b"/>
                      <a:r>
                        <a:rPr lang="en-US" sz="1100" b="0" i="0" u="none" strike="noStrike">
                          <a:solidFill>
                            <a:srgbClr val="000000"/>
                          </a:solidFill>
                          <a:effectLst/>
                          <a:latin typeface="Arial" panose="020B0604020202020204" pitchFamily="34" charset="0"/>
                        </a:rPr>
                        <a:t>R O/Max</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rPr>
                        <a:t>0</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Arial" panose="020B060402020202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163452654"/>
                  </a:ext>
                </a:extLst>
              </a:tr>
              <a:tr h="139644">
                <a:tc>
                  <a:txBody>
                    <a:bodyPr/>
                    <a:lstStyle/>
                    <a:p>
                      <a:pPr algn="l" fontAlgn="b"/>
                      <a:r>
                        <a:rPr lang="en-US" sz="1100" b="0" i="0" u="none" strike="noStrike">
                          <a:solidFill>
                            <a:srgbClr val="000000"/>
                          </a:solidFill>
                          <a:effectLst/>
                          <a:latin typeface="Arial" panose="020B0604020202020204" pitchFamily="34" charset="0"/>
                        </a:rPr>
                        <a:t>R U/Min</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Arial" panose="020B0604020202020204" pitchFamily="34" charset="0"/>
                        </a:rPr>
                        <a:t>0</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Arial" panose="020B060402020202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048980001"/>
                  </a:ext>
                </a:extLst>
              </a:tr>
            </a:tbl>
          </a:graphicData>
        </a:graphic>
      </p:graphicFrame>
    </p:spTree>
    <p:extLst>
      <p:ext uri="{BB962C8B-B14F-4D97-AF65-F5344CB8AC3E}">
        <p14:creationId xmlns:p14="http://schemas.microsoft.com/office/powerpoint/2010/main" val="199790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B014F14-DC94-4E89-9338-4D9A3418149B}"/>
              </a:ext>
            </a:extLst>
          </p:cNvPr>
          <p:cNvSpPr/>
          <p:nvPr/>
        </p:nvSpPr>
        <p:spPr>
          <a:xfrm>
            <a:off x="4706723" y="2630354"/>
            <a:ext cx="4195048" cy="2851200"/>
          </a:xfrm>
          <a:prstGeom prst="rect">
            <a:avLst/>
          </a:prstGeom>
          <a:no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
        <p:nvSpPr>
          <p:cNvPr id="2" name="Rectangle 1">
            <a:extLst>
              <a:ext uri="{FF2B5EF4-FFF2-40B4-BE49-F238E27FC236}">
                <a16:creationId xmlns:a16="http://schemas.microsoft.com/office/drawing/2014/main" id="{972B18BA-9CF9-428E-AAE9-BFFF257B7B64}"/>
              </a:ext>
            </a:extLst>
          </p:cNvPr>
          <p:cNvSpPr/>
          <p:nvPr/>
        </p:nvSpPr>
        <p:spPr>
          <a:xfrm>
            <a:off x="323528" y="2627485"/>
            <a:ext cx="4195048" cy="2851200"/>
          </a:xfrm>
          <a:prstGeom prst="rect">
            <a:avLst/>
          </a:prstGeom>
          <a:no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
        <p:nvSpPr>
          <p:cNvPr id="3" name="タイトル 2"/>
          <p:cNvSpPr>
            <a:spLocks noGrp="1"/>
          </p:cNvSpPr>
          <p:nvPr>
            <p:ph type="title"/>
          </p:nvPr>
        </p:nvSpPr>
        <p:spPr/>
        <p:txBody>
          <a:bodyPr/>
          <a:lstStyle/>
          <a:p>
            <a:r>
              <a:rPr kumimoji="1" lang="en-US" altLang="ja-JP" dirty="0"/>
              <a:t>Stg.4 Shroud Aft Hook</a:t>
            </a:r>
            <a:endParaRPr kumimoji="1" lang="ja-JP" alt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0566" t="31896" r="14459" b="32445"/>
          <a:stretch/>
        </p:blipFill>
        <p:spPr bwMode="auto">
          <a:xfrm>
            <a:off x="337247" y="720418"/>
            <a:ext cx="1258224" cy="1552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線コネクタ 6"/>
          <p:cNvCxnSpPr/>
          <p:nvPr/>
        </p:nvCxnSpPr>
        <p:spPr>
          <a:xfrm>
            <a:off x="1230927" y="1211638"/>
            <a:ext cx="60476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1587935" y="1260358"/>
            <a:ext cx="0" cy="1094400"/>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2213629" y="1657982"/>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201</a:t>
            </a:r>
            <a:endParaRPr kumimoji="1" lang="ja-JP" altLang="en-US" sz="1000" b="1" kern="1200" dirty="0">
              <a:solidFill>
                <a:srgbClr val="FF0000"/>
              </a:solidFill>
              <a:latin typeface="Arial" pitchFamily="34" charset="0"/>
              <a:ea typeface="ＭＳ Ｐゴシック" charset="-128"/>
              <a:cs typeface="+mn-cs"/>
            </a:endParaRPr>
          </a:p>
        </p:txBody>
      </p:sp>
      <p:cxnSp>
        <p:nvCxnSpPr>
          <p:cNvPr id="13" name="直線コネクタ 12"/>
          <p:cNvCxnSpPr/>
          <p:nvPr/>
        </p:nvCxnSpPr>
        <p:spPr>
          <a:xfrm>
            <a:off x="1388435" y="1170716"/>
            <a:ext cx="1023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2206898" y="1157939"/>
            <a:ext cx="0" cy="728482"/>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619672" y="2108537"/>
            <a:ext cx="2151551"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201</a:t>
            </a:r>
            <a:r>
              <a:rPr lang="ja-JP" altLang="en-US" sz="1000" b="1" dirty="0">
                <a:solidFill>
                  <a:srgbClr val="FF0000"/>
                </a:solidFill>
                <a:latin typeface="Arial" pitchFamily="34" charset="0"/>
                <a:ea typeface="ＭＳ Ｐゴシック" charset="-128"/>
              </a:rPr>
              <a:t> </a:t>
            </a:r>
            <a:r>
              <a:rPr lang="en-US" altLang="ja-JP" sz="1000" b="1" dirty="0">
                <a:solidFill>
                  <a:srgbClr val="FF0000"/>
                </a:solidFill>
                <a:latin typeface="Arial" pitchFamily="34" charset="0"/>
                <a:ea typeface="ＭＳ Ｐゴシック" charset="-128"/>
              </a:rPr>
              <a:t>– Tool Max/Min Dimensions</a:t>
            </a:r>
            <a:endParaRPr kumimoji="1" lang="ja-JP" altLang="en-US" sz="1000" b="1" kern="1200" dirty="0">
              <a:solidFill>
                <a:srgbClr val="FF0000"/>
              </a:solidFill>
              <a:latin typeface="Arial" pitchFamily="34" charset="0"/>
              <a:ea typeface="ＭＳ Ｐゴシック" charset="-128"/>
              <a:cs typeface="+mn-cs"/>
            </a:endParaRPr>
          </a:p>
        </p:txBody>
      </p:sp>
      <p:cxnSp>
        <p:nvCxnSpPr>
          <p:cNvPr id="21" name="直線矢印コネクタ 20"/>
          <p:cNvCxnSpPr/>
          <p:nvPr/>
        </p:nvCxnSpPr>
        <p:spPr>
          <a:xfrm flipV="1">
            <a:off x="1763688" y="1211638"/>
            <a:ext cx="0" cy="446344"/>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1774350" y="843702"/>
            <a:ext cx="0" cy="311302"/>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1810636" y="747636"/>
            <a:ext cx="761747" cy="246221"/>
          </a:xfrm>
          <a:prstGeom prst="rect">
            <a:avLst/>
          </a:prstGeom>
          <a:solidFill>
            <a:srgbClr val="FFFF00"/>
          </a:solid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1.5+/-0.05</a:t>
            </a:r>
            <a:endParaRPr kumimoji="1" lang="ja-JP" altLang="en-US" sz="1000" b="1" kern="1200" dirty="0">
              <a:solidFill>
                <a:srgbClr val="FF0000"/>
              </a:solidFill>
              <a:latin typeface="Arial" pitchFamily="34" charset="0"/>
              <a:ea typeface="ＭＳ Ｐゴシック" charset="-128"/>
              <a:cs typeface="+mn-cs"/>
            </a:endParaRPr>
          </a:p>
        </p:txBody>
      </p:sp>
      <p:sp>
        <p:nvSpPr>
          <p:cNvPr id="27" name="テキスト ボックス 26"/>
          <p:cNvSpPr txBox="1"/>
          <p:nvPr/>
        </p:nvSpPr>
        <p:spPr>
          <a:xfrm>
            <a:off x="3707904" y="1045126"/>
            <a:ext cx="4843955" cy="95410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Aft Flange ID (201) = </a:t>
            </a:r>
            <a:r>
              <a:rPr lang="en-US" altLang="ja-JP" sz="1400" dirty="0">
                <a:solidFill>
                  <a:srgbClr val="000000"/>
                </a:solidFill>
                <a:latin typeface="Symbol" panose="05050102010706020507" pitchFamily="18" charset="2"/>
                <a:ea typeface="ＭＳ Ｐゴシック" charset="-128"/>
              </a:rPr>
              <a:t>f</a:t>
            </a:r>
            <a:r>
              <a:rPr lang="en-US" altLang="ja-JP" sz="1400" dirty="0">
                <a:solidFill>
                  <a:srgbClr val="000000"/>
                </a:solidFill>
                <a:latin typeface="Arial" pitchFamily="34" charset="0"/>
                <a:ea typeface="ＭＳ Ｐゴシック" charset="-128"/>
              </a:rPr>
              <a:t>844.936+/-0.051</a:t>
            </a:r>
          </a:p>
          <a:p>
            <a:pPr fontAlgn="ctr" hangingPunct="0">
              <a:spcBef>
                <a:spcPct val="0"/>
              </a:spcBef>
              <a:spcAft>
                <a:spcPct val="0"/>
              </a:spcAft>
            </a:pPr>
            <a:r>
              <a:rPr lang="en-US" altLang="ja-JP" sz="1400" dirty="0">
                <a:solidFill>
                  <a:srgbClr val="000000"/>
                </a:solidFill>
                <a:latin typeface="Arial" pitchFamily="34" charset="0"/>
                <a:ea typeface="ＭＳ Ｐゴシック" charset="-128"/>
              </a:rPr>
              <a:t>Aft Hook Dia. OD = </a:t>
            </a:r>
            <a:r>
              <a:rPr lang="en-US" altLang="ja-JP" sz="1400" dirty="0">
                <a:solidFill>
                  <a:srgbClr val="000000"/>
                </a:solidFill>
                <a:latin typeface="Symbol" panose="05050102010706020507" pitchFamily="18" charset="2"/>
                <a:ea typeface="ＭＳ Ｐゴシック" charset="-128"/>
              </a:rPr>
              <a:t>f</a:t>
            </a:r>
            <a:r>
              <a:rPr lang="en-US" altLang="ja-JP" sz="1400" dirty="0">
                <a:solidFill>
                  <a:srgbClr val="000000"/>
                </a:solidFill>
                <a:latin typeface="Arial" pitchFamily="34" charset="0"/>
                <a:ea typeface="ＭＳ Ｐゴシック" charset="-128"/>
              </a:rPr>
              <a:t>841.936+/-0.151 </a:t>
            </a:r>
          </a:p>
          <a:p>
            <a:pPr fontAlgn="ctr" hangingPunct="0">
              <a:spcBef>
                <a:spcPct val="0"/>
              </a:spcBef>
              <a:spcAft>
                <a:spcPct val="0"/>
              </a:spcAft>
            </a:pPr>
            <a:endParaRPr kumimoji="1" lang="en-US" altLang="ja-JP" sz="1400" kern="1200" dirty="0">
              <a:solidFill>
                <a:srgbClr val="000000"/>
              </a:solidFill>
              <a:latin typeface="Arial" pitchFamily="34" charset="0"/>
              <a:ea typeface="ＭＳ Ｐゴシック" charset="-128"/>
              <a:cs typeface="+mn-cs"/>
            </a:endParaRPr>
          </a:p>
          <a:p>
            <a:pPr fontAlgn="ctr" hangingPunct="0">
              <a:spcBef>
                <a:spcPct val="0"/>
              </a:spcBef>
              <a:spcAft>
                <a:spcPct val="0"/>
              </a:spcAft>
            </a:pPr>
            <a:r>
              <a:rPr lang="en-US" altLang="ja-JP" sz="1400" dirty="0">
                <a:solidFill>
                  <a:srgbClr val="000000"/>
                </a:solidFill>
                <a:latin typeface="Arial" pitchFamily="34" charset="0"/>
                <a:ea typeface="ＭＳ Ｐゴシック" charset="-128"/>
              </a:rPr>
              <a:t>Tool dimension 1.5+/-0.03 is assumed after slot machining.</a:t>
            </a:r>
            <a:endParaRPr kumimoji="1" lang="ja-JP" altLang="en-US" sz="1400" kern="1200" dirty="0">
              <a:solidFill>
                <a:srgbClr val="000000"/>
              </a:solidFill>
              <a:latin typeface="Arial" pitchFamily="34" charset="0"/>
              <a:ea typeface="ＭＳ Ｐゴシック" charset="-128"/>
              <a:cs typeface="+mn-cs"/>
            </a:endParaRPr>
          </a:p>
        </p:txBody>
      </p:sp>
      <p:sp>
        <p:nvSpPr>
          <p:cNvPr id="14" name="テキスト ボックス 13"/>
          <p:cNvSpPr txBox="1"/>
          <p:nvPr/>
        </p:nvSpPr>
        <p:spPr>
          <a:xfrm>
            <a:off x="1094414" y="5589240"/>
            <a:ext cx="2308132"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b="1" u="sng" kern="1200" dirty="0">
                <a:solidFill>
                  <a:srgbClr val="000000"/>
                </a:solidFill>
                <a:latin typeface="Arial" pitchFamily="34" charset="0"/>
                <a:ea typeface="ＭＳ Ｐゴシック" charset="-128"/>
                <a:cs typeface="+mn-cs"/>
              </a:rPr>
              <a:t>Tool Max Dimension 1.53</a:t>
            </a:r>
            <a:endParaRPr kumimoji="1" lang="ja-JP" altLang="en-US" sz="1400" b="1" u="sng" kern="1200" dirty="0">
              <a:solidFill>
                <a:srgbClr val="000000"/>
              </a:solidFill>
              <a:latin typeface="Arial" pitchFamily="34" charset="0"/>
              <a:ea typeface="ＭＳ Ｐゴシック" charset="-128"/>
              <a:cs typeface="+mn-cs"/>
            </a:endParaRPr>
          </a:p>
        </p:txBody>
      </p:sp>
      <p:sp>
        <p:nvSpPr>
          <p:cNvPr id="24" name="テキスト ボックス 23"/>
          <p:cNvSpPr txBox="1"/>
          <p:nvPr/>
        </p:nvSpPr>
        <p:spPr>
          <a:xfrm>
            <a:off x="5508104" y="5601539"/>
            <a:ext cx="2268057"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b="1" u="sng" kern="1200" dirty="0">
                <a:solidFill>
                  <a:srgbClr val="000000"/>
                </a:solidFill>
                <a:latin typeface="Arial" pitchFamily="34" charset="0"/>
                <a:ea typeface="ＭＳ Ｐゴシック" charset="-128"/>
                <a:cs typeface="+mn-cs"/>
              </a:rPr>
              <a:t>Tool Min Dimension 1.47</a:t>
            </a:r>
            <a:endParaRPr kumimoji="1" lang="ja-JP" altLang="en-US" sz="1400" b="1" u="sng" kern="1200" dirty="0">
              <a:solidFill>
                <a:srgbClr val="000000"/>
              </a:solidFill>
              <a:latin typeface="Arial" pitchFamily="34" charset="0"/>
              <a:ea typeface="ＭＳ Ｐゴシック" charset="-128"/>
              <a:cs typeface="+mn-cs"/>
            </a:endParaRPr>
          </a:p>
        </p:txBody>
      </p:sp>
      <p:sp>
        <p:nvSpPr>
          <p:cNvPr id="6" name="スライド番号プレースホルダー 5"/>
          <p:cNvSpPr>
            <a:spLocks noGrp="1"/>
          </p:cNvSpPr>
          <p:nvPr>
            <p:ph type="sldNum" sz="quarter" idx="4"/>
          </p:nvPr>
        </p:nvSpPr>
        <p:spPr/>
        <p:txBody>
          <a:bodyPr/>
          <a:lstStyle/>
          <a:p>
            <a:fld id="{714EB05D-AD7B-4F02-BDF6-82F2DF55CD8E}" type="slidenum">
              <a:rPr kumimoji="1" lang="ja-JP" altLang="en-US" smtClean="0"/>
              <a:t>13</a:t>
            </a:fld>
            <a:endParaRPr kumimoji="1" lang="ja-JP" altLang="en-US"/>
          </a:p>
        </p:txBody>
      </p:sp>
      <p:graphicFrame>
        <p:nvGraphicFramePr>
          <p:cNvPr id="5" name="Table 4"/>
          <p:cNvGraphicFramePr>
            <a:graphicFrameLocks noGrp="1"/>
          </p:cNvGraphicFramePr>
          <p:nvPr>
            <p:extLst>
              <p:ext uri="{D42A27DB-BD31-4B8C-83A1-F6EECF244321}">
                <p14:modId xmlns:p14="http://schemas.microsoft.com/office/powerpoint/2010/main" val="457629029"/>
              </p:ext>
            </p:extLst>
          </p:nvPr>
        </p:nvGraphicFramePr>
        <p:xfrm>
          <a:off x="2800800" y="4942800"/>
          <a:ext cx="1609200" cy="392400"/>
        </p:xfrm>
        <a:graphic>
          <a:graphicData uri="http://schemas.openxmlformats.org/drawingml/2006/table">
            <a:tbl>
              <a:tblPr/>
              <a:tblGrid>
                <a:gridCol w="1609200">
                  <a:extLst>
                    <a:ext uri="{9D8B030D-6E8A-4147-A177-3AD203B41FA5}">
                      <a16:colId xmlns:a16="http://schemas.microsoft.com/office/drawing/2014/main" val="20000"/>
                    </a:ext>
                  </a:extLst>
                </a:gridCol>
              </a:tblGrid>
              <a:tr h="196200">
                <a:tc>
                  <a:txBody>
                    <a:bodyPr/>
                    <a:lstStyle/>
                    <a:p>
                      <a:pPr algn="l" fontAlgn="ctr"/>
                      <a:r>
                        <a:rPr lang="en-IN" sz="1100" b="0" i="0" u="none" strike="noStrike">
                          <a:solidFill>
                            <a:srgbClr val="000000"/>
                          </a:solidFill>
                          <a:effectLst/>
                          <a:latin typeface="Calibri"/>
                        </a:rPr>
                        <a:t> </a:t>
                      </a:r>
                    </a:p>
                  </a:txBody>
                  <a:tcPr marL="9525" marR="9525" marT="9525" marB="0" anchor="ctr">
                    <a:lnL>
                      <a:noFill/>
                    </a:lnL>
                    <a:lnR>
                      <a:noFill/>
                    </a:lnR>
                    <a:lnT>
                      <a:noFill/>
                    </a:lnT>
                    <a:lnB>
                      <a:noFill/>
                    </a:lnB>
                  </a:tcPr>
                </a:tc>
                <a:extLst>
                  <a:ext uri="{0D108BD9-81ED-4DB2-BD59-A6C34878D82A}">
                    <a16:rowId xmlns:a16="http://schemas.microsoft.com/office/drawing/2014/main" val="10000"/>
                  </a:ext>
                </a:extLst>
              </a:tr>
              <a:tr h="196200">
                <a:tc>
                  <a:txBody>
                    <a:bodyPr/>
                    <a:lstStyle/>
                    <a:p>
                      <a:pPr algn="l" fontAlgn="ctr"/>
                      <a:r>
                        <a:rPr lang="en-IN" sz="1100" b="0" i="0" u="none" strike="noStrike" dirty="0">
                          <a:solidFill>
                            <a:srgbClr val="000000"/>
                          </a:solidFill>
                          <a:effectLst/>
                          <a:latin typeface="Calibri"/>
                        </a:rPr>
                        <a:t> </a:t>
                      </a:r>
                    </a:p>
                  </a:txBody>
                  <a:tcPr marL="9525" marR="9525" marT="9525" marB="0" anchor="ctr">
                    <a:lnL>
                      <a:noFill/>
                    </a:lnL>
                    <a:lnR>
                      <a:noFill/>
                    </a:lnR>
                    <a:lnT>
                      <a:noFill/>
                    </a:lnT>
                    <a:lnB>
                      <a:noFill/>
                    </a:lnB>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49641144"/>
              </p:ext>
            </p:extLst>
          </p:nvPr>
        </p:nvGraphicFramePr>
        <p:xfrm>
          <a:off x="7120800" y="4942800"/>
          <a:ext cx="1609200" cy="392400"/>
        </p:xfrm>
        <a:graphic>
          <a:graphicData uri="http://schemas.openxmlformats.org/drawingml/2006/table">
            <a:tbl>
              <a:tblPr/>
              <a:tblGrid>
                <a:gridCol w="1609200">
                  <a:extLst>
                    <a:ext uri="{9D8B030D-6E8A-4147-A177-3AD203B41FA5}">
                      <a16:colId xmlns:a16="http://schemas.microsoft.com/office/drawing/2014/main" val="20000"/>
                    </a:ext>
                  </a:extLst>
                </a:gridCol>
              </a:tblGrid>
              <a:tr h="196200">
                <a:tc>
                  <a:txBody>
                    <a:bodyPr/>
                    <a:lstStyle/>
                    <a:p>
                      <a:pPr algn="l" fontAlgn="ctr"/>
                      <a:r>
                        <a:rPr lang="en-IN" sz="1100" b="0" i="0" u="none" strike="noStrike">
                          <a:solidFill>
                            <a:srgbClr val="000000"/>
                          </a:solidFill>
                          <a:effectLst/>
                          <a:latin typeface="Calibri"/>
                        </a:rPr>
                        <a:t> </a:t>
                      </a:r>
                    </a:p>
                  </a:txBody>
                  <a:tcPr marL="9525" marR="9525" marT="9525" marB="0" anchor="ctr">
                    <a:lnL>
                      <a:noFill/>
                    </a:lnL>
                    <a:lnR>
                      <a:noFill/>
                    </a:lnR>
                    <a:lnT>
                      <a:noFill/>
                    </a:lnT>
                    <a:lnB>
                      <a:noFill/>
                    </a:lnB>
                  </a:tcPr>
                </a:tc>
                <a:extLst>
                  <a:ext uri="{0D108BD9-81ED-4DB2-BD59-A6C34878D82A}">
                    <a16:rowId xmlns:a16="http://schemas.microsoft.com/office/drawing/2014/main" val="10000"/>
                  </a:ext>
                </a:extLst>
              </a:tr>
              <a:tr h="196200">
                <a:tc>
                  <a:txBody>
                    <a:bodyPr/>
                    <a:lstStyle/>
                    <a:p>
                      <a:pPr algn="l" fontAlgn="ctr"/>
                      <a:r>
                        <a:rPr lang="en-IN" sz="1100" b="0" i="0" u="none" strike="noStrike" dirty="0">
                          <a:solidFill>
                            <a:srgbClr val="000000"/>
                          </a:solidFill>
                          <a:effectLst/>
                          <a:latin typeface="Calibri"/>
                        </a:rPr>
                        <a:t> </a:t>
                      </a:r>
                    </a:p>
                  </a:txBody>
                  <a:tcPr marL="9525" marR="9525" marT="9525" marB="0" anchor="ctr">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22" name="フッター プレースホルダー 2">
            <a:extLst>
              <a:ext uri="{FF2B5EF4-FFF2-40B4-BE49-F238E27FC236}">
                <a16:creationId xmlns:a16="http://schemas.microsoft.com/office/drawing/2014/main" id="{1B0CA3F8-3E28-4409-861D-C8A64916840C}"/>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pic>
        <p:nvPicPr>
          <p:cNvPr id="9" name="Picture 8">
            <a:extLst>
              <a:ext uri="{FF2B5EF4-FFF2-40B4-BE49-F238E27FC236}">
                <a16:creationId xmlns:a16="http://schemas.microsoft.com/office/drawing/2014/main" id="{139D798B-4E18-4852-A441-CB5252B0490D}"/>
              </a:ext>
            </a:extLst>
          </p:cNvPr>
          <p:cNvPicPr>
            <a:picLocks noChangeAspect="1"/>
          </p:cNvPicPr>
          <p:nvPr/>
        </p:nvPicPr>
        <p:blipFill>
          <a:blip r:embed="rId3"/>
          <a:stretch>
            <a:fillRect/>
          </a:stretch>
        </p:blipFill>
        <p:spPr>
          <a:xfrm>
            <a:off x="324001" y="2627999"/>
            <a:ext cx="4307695" cy="2961241"/>
          </a:xfrm>
          <a:prstGeom prst="rect">
            <a:avLst/>
          </a:prstGeom>
        </p:spPr>
      </p:pic>
      <p:pic>
        <p:nvPicPr>
          <p:cNvPr id="11" name="Picture 10">
            <a:extLst>
              <a:ext uri="{FF2B5EF4-FFF2-40B4-BE49-F238E27FC236}">
                <a16:creationId xmlns:a16="http://schemas.microsoft.com/office/drawing/2014/main" id="{99E3649D-D964-44FD-970B-6FDADF4FE4C1}"/>
              </a:ext>
            </a:extLst>
          </p:cNvPr>
          <p:cNvPicPr>
            <a:picLocks noChangeAspect="1"/>
          </p:cNvPicPr>
          <p:nvPr/>
        </p:nvPicPr>
        <p:blipFill>
          <a:blip r:embed="rId4"/>
          <a:stretch>
            <a:fillRect/>
          </a:stretch>
        </p:blipFill>
        <p:spPr>
          <a:xfrm>
            <a:off x="4644001" y="2628000"/>
            <a:ext cx="4307693" cy="2961240"/>
          </a:xfrm>
          <a:prstGeom prst="rect">
            <a:avLst/>
          </a:prstGeom>
        </p:spPr>
      </p:pic>
      <p:graphicFrame>
        <p:nvGraphicFramePr>
          <p:cNvPr id="16" name="Table 15">
            <a:extLst>
              <a:ext uri="{FF2B5EF4-FFF2-40B4-BE49-F238E27FC236}">
                <a16:creationId xmlns:a16="http://schemas.microsoft.com/office/drawing/2014/main" id="{8EBD16DE-DBC8-49DD-9146-FB88F37646A1}"/>
              </a:ext>
            </a:extLst>
          </p:cNvPr>
          <p:cNvGraphicFramePr>
            <a:graphicFrameLocks noGrp="1"/>
          </p:cNvGraphicFramePr>
          <p:nvPr>
            <p:extLst>
              <p:ext uri="{D42A27DB-BD31-4B8C-83A1-F6EECF244321}">
                <p14:modId xmlns:p14="http://schemas.microsoft.com/office/powerpoint/2010/main" val="2866367571"/>
              </p:ext>
            </p:extLst>
          </p:nvPr>
        </p:nvGraphicFramePr>
        <p:xfrm>
          <a:off x="2909377" y="4749156"/>
          <a:ext cx="1609199" cy="689610"/>
        </p:xfrm>
        <a:graphic>
          <a:graphicData uri="http://schemas.openxmlformats.org/drawingml/2006/table">
            <a:tbl>
              <a:tblPr/>
              <a:tblGrid>
                <a:gridCol w="529858">
                  <a:extLst>
                    <a:ext uri="{9D8B030D-6E8A-4147-A177-3AD203B41FA5}">
                      <a16:colId xmlns:a16="http://schemas.microsoft.com/office/drawing/2014/main" val="3781262801"/>
                    </a:ext>
                  </a:extLst>
                </a:gridCol>
                <a:gridCol w="529858">
                  <a:extLst>
                    <a:ext uri="{9D8B030D-6E8A-4147-A177-3AD203B41FA5}">
                      <a16:colId xmlns:a16="http://schemas.microsoft.com/office/drawing/2014/main" val="1155691433"/>
                    </a:ext>
                  </a:extLst>
                </a:gridCol>
                <a:gridCol w="549483">
                  <a:extLst>
                    <a:ext uri="{9D8B030D-6E8A-4147-A177-3AD203B41FA5}">
                      <a16:colId xmlns:a16="http://schemas.microsoft.com/office/drawing/2014/main" val="713734881"/>
                    </a:ext>
                  </a:extLst>
                </a:gridCol>
              </a:tblGrid>
              <a:tr h="196200">
                <a:tc>
                  <a:txBody>
                    <a:bodyPr/>
                    <a:lstStyle/>
                    <a:p>
                      <a:pPr algn="l" fontAlgn="ctr"/>
                      <a:r>
                        <a:rPr lang="en-US" sz="1100" b="0" i="0" u="none" strike="noStrike" dirty="0">
                          <a:solidFill>
                            <a:srgbClr val="000000"/>
                          </a:solidFill>
                          <a:effectLst/>
                          <a:latin typeface="Arial" panose="020B0604020202020204" pitchFamily="34" charset="0"/>
                        </a:rPr>
                        <a:t>R O/Max</a:t>
                      </a:r>
                    </a:p>
                  </a:txBody>
                  <a:tcPr marL="9525" marR="9525" marT="9525" marB="0" anchor="ctr">
                    <a:lnL>
                      <a:noFill/>
                    </a:lnL>
                    <a:lnR>
                      <a:noFill/>
                    </a:lnR>
                    <a:lnT>
                      <a:noFill/>
                    </a:lnT>
                    <a:lnB>
                      <a:noFill/>
                    </a:lnB>
                  </a:tcPr>
                </a:tc>
                <a:tc>
                  <a:txBody>
                    <a:bodyPr/>
                    <a:lstStyle/>
                    <a:p>
                      <a:pPr algn="r" fontAlgn="ctr"/>
                      <a:r>
                        <a:rPr lang="en-US" sz="1100" b="0" i="0" u="none" strike="noStrike" dirty="0">
                          <a:solidFill>
                            <a:srgbClr val="000000"/>
                          </a:solidFill>
                          <a:effectLst/>
                          <a:latin typeface="Arial" panose="020B0604020202020204" pitchFamily="34" charset="0"/>
                        </a:rPr>
                        <a:t>1</a:t>
                      </a:r>
                    </a:p>
                  </a:txBody>
                  <a:tcPr marL="9525" marR="9525" marT="9525" marB="0" anchor="ctr">
                    <a:lnL>
                      <a:noFill/>
                    </a:lnL>
                    <a:lnR>
                      <a:noFill/>
                    </a:lnR>
                    <a:lnT>
                      <a:noFill/>
                    </a:lnT>
                    <a:lnB>
                      <a:noFill/>
                    </a:lnB>
                  </a:tcPr>
                </a:tc>
                <a:tc>
                  <a:txBody>
                    <a:bodyPr/>
                    <a:lstStyle/>
                    <a:p>
                      <a:pPr algn="l" fontAlgn="b"/>
                      <a:r>
                        <a:rPr lang="en-US" sz="1100" b="0" i="0" u="none" strike="noStrike">
                          <a:solidFill>
                            <a:srgbClr val="000000"/>
                          </a:solidFill>
                          <a:effectLst/>
                          <a:latin typeface="Arial Unicode MS" panose="020B0604020202020204" pitchFamily="34" charset="-128"/>
                          <a:ea typeface="Arial Unicode MS" panose="020B0604020202020204" pitchFamily="34" charset="-128"/>
                        </a:rPr>
                        <a:t>O/Max 0.017</a:t>
                      </a:r>
                    </a:p>
                  </a:txBody>
                  <a:tcPr marL="9525" marR="9525" marT="9525" marB="0" anchor="b">
                    <a:lnL>
                      <a:noFill/>
                    </a:lnL>
                    <a:lnR>
                      <a:noFill/>
                    </a:lnR>
                    <a:lnT>
                      <a:noFill/>
                    </a:lnT>
                    <a:lnB>
                      <a:noFill/>
                    </a:lnB>
                  </a:tcPr>
                </a:tc>
                <a:extLst>
                  <a:ext uri="{0D108BD9-81ED-4DB2-BD59-A6C34878D82A}">
                    <a16:rowId xmlns:a16="http://schemas.microsoft.com/office/drawing/2014/main" val="1476296842"/>
                  </a:ext>
                </a:extLst>
              </a:tr>
              <a:tr h="196200">
                <a:tc>
                  <a:txBody>
                    <a:bodyPr/>
                    <a:lstStyle/>
                    <a:p>
                      <a:pPr algn="l" fontAlgn="ctr"/>
                      <a:r>
                        <a:rPr lang="en-US" sz="1100" b="0" i="0" u="none" strike="noStrike">
                          <a:solidFill>
                            <a:srgbClr val="000000"/>
                          </a:solidFill>
                          <a:effectLst/>
                          <a:latin typeface="Arial" panose="020B0604020202020204" pitchFamily="34" charset="0"/>
                        </a:rPr>
                        <a:t>R U/Min</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Arial" panose="020B0604020202020204" pitchFamily="34" charset="0"/>
                        </a:rPr>
                        <a:t>5</a:t>
                      </a:r>
                    </a:p>
                  </a:txBody>
                  <a:tcPr marL="9525" marR="9525" marT="9525" marB="0" anchor="ctr">
                    <a:lnL>
                      <a:noFill/>
                    </a:lnL>
                    <a:lnR>
                      <a:noFill/>
                    </a:lnR>
                    <a:lnT>
                      <a:noFill/>
                    </a:lnT>
                    <a:lnB>
                      <a:noFill/>
                    </a:lnB>
                  </a:tcPr>
                </a:tc>
                <a:tc>
                  <a:txBody>
                    <a:bodyPr/>
                    <a:lstStyle/>
                    <a:p>
                      <a:pPr algn="l" fontAlgn="b"/>
                      <a:r>
                        <a:rPr lang="en-US" sz="1100" b="0" i="0" u="none" strike="noStrike" dirty="0">
                          <a:solidFill>
                            <a:srgbClr val="000000"/>
                          </a:solidFill>
                          <a:effectLst/>
                          <a:latin typeface="Arial Unicode MS" panose="020B0604020202020204" pitchFamily="34" charset="-128"/>
                          <a:ea typeface="Arial Unicode MS" panose="020B0604020202020204" pitchFamily="34" charset="-128"/>
                        </a:rPr>
                        <a:t>U/Min 0.065</a:t>
                      </a:r>
                    </a:p>
                  </a:txBody>
                  <a:tcPr marL="9525" marR="9525" marT="9525" marB="0" anchor="b">
                    <a:lnL>
                      <a:noFill/>
                    </a:lnL>
                    <a:lnR>
                      <a:noFill/>
                    </a:lnR>
                    <a:lnT>
                      <a:noFill/>
                    </a:lnT>
                    <a:lnB>
                      <a:noFill/>
                    </a:lnB>
                  </a:tcPr>
                </a:tc>
                <a:extLst>
                  <a:ext uri="{0D108BD9-81ED-4DB2-BD59-A6C34878D82A}">
                    <a16:rowId xmlns:a16="http://schemas.microsoft.com/office/drawing/2014/main" val="1887711753"/>
                  </a:ext>
                </a:extLst>
              </a:tr>
            </a:tbl>
          </a:graphicData>
        </a:graphic>
      </p:graphicFrame>
      <p:graphicFrame>
        <p:nvGraphicFramePr>
          <p:cNvPr id="18" name="Table 17">
            <a:extLst>
              <a:ext uri="{FF2B5EF4-FFF2-40B4-BE49-F238E27FC236}">
                <a16:creationId xmlns:a16="http://schemas.microsoft.com/office/drawing/2014/main" id="{F03AF170-548C-41E3-86B6-1D57B9770E79}"/>
              </a:ext>
            </a:extLst>
          </p:cNvPr>
          <p:cNvGraphicFramePr>
            <a:graphicFrameLocks noGrp="1"/>
          </p:cNvGraphicFramePr>
          <p:nvPr>
            <p:extLst>
              <p:ext uri="{D42A27DB-BD31-4B8C-83A1-F6EECF244321}">
                <p14:modId xmlns:p14="http://schemas.microsoft.com/office/powerpoint/2010/main" val="3866243249"/>
              </p:ext>
            </p:extLst>
          </p:nvPr>
        </p:nvGraphicFramePr>
        <p:xfrm>
          <a:off x="7217072" y="4749156"/>
          <a:ext cx="1609199" cy="689610"/>
        </p:xfrm>
        <a:graphic>
          <a:graphicData uri="http://schemas.openxmlformats.org/drawingml/2006/table">
            <a:tbl>
              <a:tblPr/>
              <a:tblGrid>
                <a:gridCol w="529858">
                  <a:extLst>
                    <a:ext uri="{9D8B030D-6E8A-4147-A177-3AD203B41FA5}">
                      <a16:colId xmlns:a16="http://schemas.microsoft.com/office/drawing/2014/main" val="873101304"/>
                    </a:ext>
                  </a:extLst>
                </a:gridCol>
                <a:gridCol w="529858">
                  <a:extLst>
                    <a:ext uri="{9D8B030D-6E8A-4147-A177-3AD203B41FA5}">
                      <a16:colId xmlns:a16="http://schemas.microsoft.com/office/drawing/2014/main" val="3696559356"/>
                    </a:ext>
                  </a:extLst>
                </a:gridCol>
                <a:gridCol w="549483">
                  <a:extLst>
                    <a:ext uri="{9D8B030D-6E8A-4147-A177-3AD203B41FA5}">
                      <a16:colId xmlns:a16="http://schemas.microsoft.com/office/drawing/2014/main" val="496817563"/>
                    </a:ext>
                  </a:extLst>
                </a:gridCol>
              </a:tblGrid>
              <a:tr h="196200">
                <a:tc>
                  <a:txBody>
                    <a:bodyPr/>
                    <a:lstStyle/>
                    <a:p>
                      <a:pPr algn="l" fontAlgn="ctr"/>
                      <a:r>
                        <a:rPr lang="en-US" sz="1100" b="0" i="0" u="none" strike="noStrike">
                          <a:solidFill>
                            <a:srgbClr val="000000"/>
                          </a:solidFill>
                          <a:effectLst/>
                          <a:latin typeface="Arial" panose="020B0604020202020204" pitchFamily="34" charset="0"/>
                        </a:rPr>
                        <a:t>R O/Max</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Arial" panose="020B0604020202020204" pitchFamily="34" charset="0"/>
                        </a:rPr>
                        <a:t>5</a:t>
                      </a:r>
                    </a:p>
                  </a:txBody>
                  <a:tcPr marL="9525" marR="9525" marT="9525" marB="0" anchor="ctr">
                    <a:lnL>
                      <a:noFill/>
                    </a:lnL>
                    <a:lnR>
                      <a:noFill/>
                    </a:lnR>
                    <a:lnT>
                      <a:noFill/>
                    </a:lnT>
                    <a:lnB>
                      <a:noFill/>
                    </a:lnB>
                  </a:tcPr>
                </a:tc>
                <a:tc>
                  <a:txBody>
                    <a:bodyPr/>
                    <a:lstStyle/>
                    <a:p>
                      <a:pPr algn="l" fontAlgn="b"/>
                      <a:r>
                        <a:rPr lang="en-US" sz="1100" b="0" i="0" u="none" strike="noStrike" dirty="0">
                          <a:solidFill>
                            <a:srgbClr val="000000"/>
                          </a:solidFill>
                          <a:effectLst/>
                          <a:latin typeface="Arial Unicode MS" panose="020B0604020202020204" pitchFamily="34" charset="-128"/>
                          <a:ea typeface="Arial Unicode MS" panose="020B0604020202020204" pitchFamily="34" charset="-128"/>
                        </a:rPr>
                        <a:t>O/Max 0.076</a:t>
                      </a:r>
                    </a:p>
                  </a:txBody>
                  <a:tcPr marL="9525" marR="9525" marT="9525" marB="0" anchor="b">
                    <a:lnL>
                      <a:noFill/>
                    </a:lnL>
                    <a:lnR>
                      <a:noFill/>
                    </a:lnR>
                    <a:lnT>
                      <a:noFill/>
                    </a:lnT>
                    <a:lnB>
                      <a:noFill/>
                    </a:lnB>
                  </a:tcPr>
                </a:tc>
                <a:extLst>
                  <a:ext uri="{0D108BD9-81ED-4DB2-BD59-A6C34878D82A}">
                    <a16:rowId xmlns:a16="http://schemas.microsoft.com/office/drawing/2014/main" val="1244149554"/>
                  </a:ext>
                </a:extLst>
              </a:tr>
              <a:tr h="196200">
                <a:tc>
                  <a:txBody>
                    <a:bodyPr/>
                    <a:lstStyle/>
                    <a:p>
                      <a:pPr algn="l" fontAlgn="ctr"/>
                      <a:r>
                        <a:rPr lang="en-US" sz="1100" b="0" i="0" u="none" strike="noStrike">
                          <a:solidFill>
                            <a:srgbClr val="000000"/>
                          </a:solidFill>
                          <a:effectLst/>
                          <a:latin typeface="Arial" panose="020B0604020202020204" pitchFamily="34" charset="0"/>
                        </a:rPr>
                        <a:t>R U/Min</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Arial" panose="020B0604020202020204" pitchFamily="34" charset="0"/>
                        </a:rPr>
                        <a:t>1</a:t>
                      </a:r>
                    </a:p>
                  </a:txBody>
                  <a:tcPr marL="9525" marR="9525" marT="9525" marB="0" anchor="ctr">
                    <a:lnL>
                      <a:noFill/>
                    </a:lnL>
                    <a:lnR>
                      <a:noFill/>
                    </a:lnR>
                    <a:lnT>
                      <a:noFill/>
                    </a:lnT>
                    <a:lnB>
                      <a:noFill/>
                    </a:lnB>
                  </a:tcPr>
                </a:tc>
                <a:tc>
                  <a:txBody>
                    <a:bodyPr/>
                    <a:lstStyle/>
                    <a:p>
                      <a:pPr algn="l" fontAlgn="b"/>
                      <a:r>
                        <a:rPr lang="en-US" sz="1100" b="0" i="0" u="none" strike="noStrike" dirty="0">
                          <a:solidFill>
                            <a:srgbClr val="000000"/>
                          </a:solidFill>
                          <a:effectLst/>
                          <a:latin typeface="Arial Unicode MS" panose="020B0604020202020204" pitchFamily="34" charset="-128"/>
                          <a:ea typeface="Arial Unicode MS" panose="020B0604020202020204" pitchFamily="34" charset="-128"/>
                        </a:rPr>
                        <a:t>U/Min 0.005</a:t>
                      </a:r>
                    </a:p>
                  </a:txBody>
                  <a:tcPr marL="9525" marR="9525" marT="9525" marB="0" anchor="b">
                    <a:lnL>
                      <a:noFill/>
                    </a:lnL>
                    <a:lnR>
                      <a:noFill/>
                    </a:lnR>
                    <a:lnT>
                      <a:noFill/>
                    </a:lnT>
                    <a:lnB>
                      <a:noFill/>
                    </a:lnB>
                  </a:tcPr>
                </a:tc>
                <a:extLst>
                  <a:ext uri="{0D108BD9-81ED-4DB2-BD59-A6C34878D82A}">
                    <a16:rowId xmlns:a16="http://schemas.microsoft.com/office/drawing/2014/main" val="1077556552"/>
                  </a:ext>
                </a:extLst>
              </a:tr>
            </a:tbl>
          </a:graphicData>
        </a:graphic>
      </p:graphicFrame>
    </p:spTree>
    <p:extLst>
      <p:ext uri="{BB962C8B-B14F-4D97-AF65-F5344CB8AC3E}">
        <p14:creationId xmlns:p14="http://schemas.microsoft.com/office/powerpoint/2010/main" val="2971775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2A74A4-2B19-40FE-88EF-D1A2F62B8FAE}"/>
              </a:ext>
            </a:extLst>
          </p:cNvPr>
          <p:cNvSpPr/>
          <p:nvPr/>
        </p:nvSpPr>
        <p:spPr>
          <a:xfrm>
            <a:off x="179512" y="1640163"/>
            <a:ext cx="4374000" cy="3700800"/>
          </a:xfrm>
          <a:prstGeom prst="rect">
            <a:avLst/>
          </a:prstGeom>
          <a:no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
        <p:nvSpPr>
          <p:cNvPr id="12" name="Rectangle 11">
            <a:extLst>
              <a:ext uri="{FF2B5EF4-FFF2-40B4-BE49-F238E27FC236}">
                <a16:creationId xmlns:a16="http://schemas.microsoft.com/office/drawing/2014/main" id="{8B9C7A4E-944B-4AAA-B688-C0DECFC85D78}"/>
              </a:ext>
            </a:extLst>
          </p:cNvPr>
          <p:cNvSpPr/>
          <p:nvPr/>
        </p:nvSpPr>
        <p:spPr>
          <a:xfrm>
            <a:off x="4671895" y="1628800"/>
            <a:ext cx="4374000" cy="3700800"/>
          </a:xfrm>
          <a:prstGeom prst="rect">
            <a:avLst/>
          </a:prstGeom>
          <a:no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
        <p:nvSpPr>
          <p:cNvPr id="3" name="タイトル 2"/>
          <p:cNvSpPr>
            <a:spLocks noGrp="1"/>
          </p:cNvSpPr>
          <p:nvPr>
            <p:ph type="title"/>
          </p:nvPr>
        </p:nvSpPr>
        <p:spPr/>
        <p:txBody>
          <a:bodyPr/>
          <a:lstStyle/>
          <a:p>
            <a:r>
              <a:rPr kumimoji="1" lang="en-US" altLang="ja-JP" dirty="0"/>
              <a:t>Stg.4 Shroud Hook</a:t>
            </a:r>
            <a:r>
              <a:rPr lang="ja-JP" altLang="en-US" dirty="0"/>
              <a:t> </a:t>
            </a:r>
            <a:r>
              <a:rPr lang="en-US" altLang="ja-JP" dirty="0"/>
              <a:t>Step Evaluation</a:t>
            </a:r>
            <a:endParaRPr kumimoji="1" lang="ja-JP" altLang="en-US" dirty="0"/>
          </a:p>
        </p:txBody>
      </p:sp>
      <p:sp>
        <p:nvSpPr>
          <p:cNvPr id="4" name="テキスト ボックス 3"/>
          <p:cNvSpPr txBox="1"/>
          <p:nvPr/>
        </p:nvSpPr>
        <p:spPr>
          <a:xfrm>
            <a:off x="680172" y="5517231"/>
            <a:ext cx="3415615" cy="307777"/>
          </a:xfrm>
          <a:prstGeom prst="rect">
            <a:avLst/>
          </a:prstGeom>
          <a:noFill/>
        </p:spPr>
        <p:txBody>
          <a:bodyPr wrap="none" rtlCol="0">
            <a:spAutoFit/>
          </a:bodyPr>
          <a:lstStyle/>
          <a:p>
            <a:pPr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(201 – Tool Max</a:t>
            </a:r>
            <a:r>
              <a:rPr lang="en-US" altLang="ja-JP" sz="1400" dirty="0">
                <a:solidFill>
                  <a:srgbClr val="000000"/>
                </a:solidFill>
                <a:latin typeface="Arial" pitchFamily="34" charset="0"/>
                <a:ea typeface="ＭＳ Ｐゴシック" charset="-128"/>
              </a:rPr>
              <a:t>) - (Loc. 246 + avg.2.03) </a:t>
            </a:r>
            <a:endParaRPr kumimoji="1" lang="ja-JP" altLang="en-US" sz="1400" kern="1200" dirty="0">
              <a:solidFill>
                <a:srgbClr val="000000"/>
              </a:solidFill>
              <a:latin typeface="Arial" pitchFamily="34" charset="0"/>
              <a:ea typeface="ＭＳ Ｐゴシック" charset="-128"/>
              <a:cs typeface="+mn-cs"/>
            </a:endParaRPr>
          </a:p>
        </p:txBody>
      </p:sp>
      <p:sp>
        <p:nvSpPr>
          <p:cNvPr id="7" name="テキスト ボックス 6"/>
          <p:cNvSpPr txBox="1"/>
          <p:nvPr/>
        </p:nvSpPr>
        <p:spPr>
          <a:xfrm>
            <a:off x="4989934" y="5517230"/>
            <a:ext cx="3316229" cy="307777"/>
          </a:xfrm>
          <a:prstGeom prst="rect">
            <a:avLst/>
          </a:prstGeom>
          <a:noFill/>
        </p:spPr>
        <p:txBody>
          <a:bodyPr wrap="none" rtlCol="0">
            <a:spAutoFit/>
          </a:bodyPr>
          <a:lstStyle/>
          <a:p>
            <a:pPr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(201 – Tool Min</a:t>
            </a:r>
            <a:r>
              <a:rPr lang="en-US" altLang="ja-JP" sz="1400" dirty="0">
                <a:solidFill>
                  <a:srgbClr val="000000"/>
                </a:solidFill>
                <a:latin typeface="Arial" pitchFamily="34" charset="0"/>
                <a:ea typeface="ＭＳ Ｐゴシック" charset="-128"/>
              </a:rPr>
              <a:t>) - (Loc. 246 + avg.2.03)</a:t>
            </a:r>
            <a:endParaRPr kumimoji="1" lang="ja-JP" altLang="en-US" sz="1400" kern="1200" dirty="0">
              <a:solidFill>
                <a:srgbClr val="000000"/>
              </a:solidFill>
              <a:latin typeface="Arial" pitchFamily="34" charset="0"/>
              <a:ea typeface="ＭＳ Ｐゴシック" charset="-128"/>
              <a:cs typeface="+mn-cs"/>
            </a:endParaRPr>
          </a:p>
        </p:txBody>
      </p:sp>
      <p:sp>
        <p:nvSpPr>
          <p:cNvPr id="5" name="スライド番号プレースホルダー 4"/>
          <p:cNvSpPr>
            <a:spLocks noGrp="1"/>
          </p:cNvSpPr>
          <p:nvPr>
            <p:ph type="sldNum" sz="quarter" idx="4"/>
          </p:nvPr>
        </p:nvSpPr>
        <p:spPr/>
        <p:txBody>
          <a:bodyPr/>
          <a:lstStyle/>
          <a:p>
            <a:fld id="{714EB05D-AD7B-4F02-BDF6-82F2DF55CD8E}" type="slidenum">
              <a:rPr kumimoji="1" lang="ja-JP" altLang="en-US" smtClean="0"/>
              <a:t>14</a:t>
            </a:fld>
            <a:endParaRPr kumimoji="1" lang="ja-JP" altLang="en-US"/>
          </a:p>
        </p:txBody>
      </p:sp>
      <p:sp>
        <p:nvSpPr>
          <p:cNvPr id="6" name="テキスト ボックス 5"/>
          <p:cNvSpPr txBox="1"/>
          <p:nvPr/>
        </p:nvSpPr>
        <p:spPr>
          <a:xfrm>
            <a:off x="467544" y="1124744"/>
            <a:ext cx="7108036" cy="307777"/>
          </a:xfrm>
          <a:prstGeom prst="rect">
            <a:avLst/>
          </a:prstGeom>
          <a:noFill/>
        </p:spPr>
        <p:txBody>
          <a:bodyPr wrap="none" rtlCol="0">
            <a:spAutoFit/>
          </a:bodyPr>
          <a:lstStyle/>
          <a:p>
            <a:pPr fontAlgn="ctr" hangingPunct="0">
              <a:spcBef>
                <a:spcPct val="0"/>
              </a:spcBef>
              <a:spcAft>
                <a:spcPct val="0"/>
              </a:spcAft>
            </a:pPr>
            <a:r>
              <a:rPr lang="en-US" altLang="ja-JP" sz="1400" dirty="0">
                <a:solidFill>
                  <a:srgbClr val="000000"/>
                </a:solidFill>
                <a:latin typeface="Arial" pitchFamily="34" charset="0"/>
                <a:ea typeface="ＭＳ Ｐゴシック" charset="-128"/>
              </a:rPr>
              <a:t>Radius </a:t>
            </a:r>
            <a:r>
              <a:rPr lang="en-US" altLang="ja-JP" sz="1400" dirty="0" err="1">
                <a:solidFill>
                  <a:srgbClr val="000000"/>
                </a:solidFill>
                <a:latin typeface="Arial" pitchFamily="34" charset="0"/>
                <a:ea typeface="ＭＳ Ｐゴシック" charset="-128"/>
              </a:rPr>
              <a:t>Fwd</a:t>
            </a:r>
            <a:r>
              <a:rPr lang="en-US" altLang="ja-JP" sz="1400" dirty="0">
                <a:solidFill>
                  <a:srgbClr val="000000"/>
                </a:solidFill>
                <a:latin typeface="Arial" pitchFamily="34" charset="0"/>
                <a:ea typeface="ＭＳ Ｐゴシック" charset="-128"/>
              </a:rPr>
              <a:t>/Aft Step = |½ (</a:t>
            </a:r>
            <a:r>
              <a:rPr lang="en-US" altLang="ja-JP" sz="1400" dirty="0">
                <a:solidFill>
                  <a:srgbClr val="000000"/>
                </a:solidFill>
                <a:latin typeface="Symbol" panose="05050102010706020507" pitchFamily="18" charset="2"/>
                <a:ea typeface="ＭＳ Ｐゴシック" charset="-128"/>
              </a:rPr>
              <a:t>f</a:t>
            </a:r>
            <a:r>
              <a:rPr lang="en-US" altLang="ja-JP" sz="1400" dirty="0">
                <a:solidFill>
                  <a:srgbClr val="000000"/>
                </a:solidFill>
                <a:latin typeface="Arial" pitchFamily="34" charset="0"/>
                <a:ea typeface="ＭＳ Ｐゴシック" charset="-128"/>
              </a:rPr>
              <a:t>839.3+/-0.324 ) – ½ (</a:t>
            </a:r>
            <a:r>
              <a:rPr lang="en-US" altLang="ja-JP" sz="1400" dirty="0">
                <a:solidFill>
                  <a:srgbClr val="000000"/>
                </a:solidFill>
                <a:latin typeface="Symbol" panose="05050102010706020507" pitchFamily="18" charset="2"/>
                <a:ea typeface="ＭＳ Ｐゴシック" charset="-128"/>
              </a:rPr>
              <a:t>f</a:t>
            </a:r>
            <a:r>
              <a:rPr lang="en-US" altLang="ja-JP" sz="1400" dirty="0">
                <a:solidFill>
                  <a:srgbClr val="000000"/>
                </a:solidFill>
                <a:latin typeface="Arial" pitchFamily="34" charset="0"/>
                <a:ea typeface="ＭＳ Ｐゴシック" charset="-128"/>
              </a:rPr>
              <a:t>841.936+/-0.151 )| =1.318+/- 0.2375</a:t>
            </a:r>
            <a:endParaRPr kumimoji="1" lang="ja-JP" altLang="en-US" sz="1400" kern="1200" dirty="0">
              <a:solidFill>
                <a:srgbClr val="000000"/>
              </a:solidFill>
              <a:latin typeface="Arial" pitchFamily="34" charset="0"/>
              <a:ea typeface="ＭＳ Ｐゴシック" charset="-128"/>
              <a:cs typeface="+mn-cs"/>
            </a:endParaRPr>
          </a:p>
        </p:txBody>
      </p:sp>
      <p:sp>
        <p:nvSpPr>
          <p:cNvPr id="11" name="フッター プレースホルダー 2">
            <a:extLst>
              <a:ext uri="{FF2B5EF4-FFF2-40B4-BE49-F238E27FC236}">
                <a16:creationId xmlns:a16="http://schemas.microsoft.com/office/drawing/2014/main" id="{15CA5FD1-3D70-4973-B107-560F3879E219}"/>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pic>
        <p:nvPicPr>
          <p:cNvPr id="8" name="Picture 7">
            <a:extLst>
              <a:ext uri="{FF2B5EF4-FFF2-40B4-BE49-F238E27FC236}">
                <a16:creationId xmlns:a16="http://schemas.microsoft.com/office/drawing/2014/main" id="{98C20F5D-53E6-4C14-9BB2-77605E533BBB}"/>
              </a:ext>
            </a:extLst>
          </p:cNvPr>
          <p:cNvPicPr>
            <a:picLocks noChangeAspect="1"/>
          </p:cNvPicPr>
          <p:nvPr/>
        </p:nvPicPr>
        <p:blipFill>
          <a:blip r:embed="rId2"/>
          <a:stretch>
            <a:fillRect/>
          </a:stretch>
        </p:blipFill>
        <p:spPr>
          <a:xfrm>
            <a:off x="179512" y="1640162"/>
            <a:ext cx="4390698" cy="3805062"/>
          </a:xfrm>
          <a:prstGeom prst="rect">
            <a:avLst/>
          </a:prstGeom>
        </p:spPr>
      </p:pic>
      <p:pic>
        <p:nvPicPr>
          <p:cNvPr id="9" name="Picture 8">
            <a:extLst>
              <a:ext uri="{FF2B5EF4-FFF2-40B4-BE49-F238E27FC236}">
                <a16:creationId xmlns:a16="http://schemas.microsoft.com/office/drawing/2014/main" id="{17DDFBFB-FF8F-4D98-81D3-D9F09BD9D560}"/>
              </a:ext>
            </a:extLst>
          </p:cNvPr>
          <p:cNvPicPr>
            <a:picLocks noChangeAspect="1"/>
          </p:cNvPicPr>
          <p:nvPr/>
        </p:nvPicPr>
        <p:blipFill>
          <a:blip r:embed="rId3"/>
          <a:stretch>
            <a:fillRect/>
          </a:stretch>
        </p:blipFill>
        <p:spPr>
          <a:xfrm>
            <a:off x="4671895" y="1620149"/>
            <a:ext cx="4412576" cy="3825075"/>
          </a:xfrm>
          <a:prstGeom prst="rect">
            <a:avLst/>
          </a:prstGeom>
        </p:spPr>
      </p:pic>
    </p:spTree>
    <p:extLst>
      <p:ext uri="{BB962C8B-B14F-4D97-AF65-F5344CB8AC3E}">
        <p14:creationId xmlns:p14="http://schemas.microsoft.com/office/powerpoint/2010/main" val="2175872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Stg.2 Nozzle Dimensions of Steps</a:t>
            </a:r>
            <a:endParaRPr kumimoji="1" lang="ja-JP" alt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314" t="60426" r="58863"/>
          <a:stretch/>
        </p:blipFill>
        <p:spPr bwMode="auto">
          <a:xfrm>
            <a:off x="323528" y="692696"/>
            <a:ext cx="1413520" cy="1722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線コネクタ 5"/>
          <p:cNvCxnSpPr/>
          <p:nvPr/>
        </p:nvCxnSpPr>
        <p:spPr>
          <a:xfrm>
            <a:off x="512912" y="1322696"/>
            <a:ext cx="43204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1160984" y="971664"/>
            <a:ext cx="57606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1674048" y="980362"/>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890968" y="1322696"/>
            <a:ext cx="0" cy="774871"/>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19354" y="2174667"/>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237</a:t>
            </a:r>
            <a:endParaRPr kumimoji="1" lang="ja-JP" altLang="en-US" sz="1000" b="1" kern="1200" dirty="0">
              <a:solidFill>
                <a:srgbClr val="00B0F0"/>
              </a:solidFill>
              <a:latin typeface="Arial" pitchFamily="34" charset="0"/>
              <a:ea typeface="ＭＳ Ｐゴシック" charset="-128"/>
              <a:cs typeface="+mn-cs"/>
            </a:endParaRPr>
          </a:p>
        </p:txBody>
      </p:sp>
      <p:sp>
        <p:nvSpPr>
          <p:cNvPr id="11" name="テキスト ボックス 10"/>
          <p:cNvSpPr txBox="1"/>
          <p:nvPr/>
        </p:nvSpPr>
        <p:spPr>
          <a:xfrm>
            <a:off x="1538917" y="1961450"/>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239</a:t>
            </a:r>
            <a:endParaRPr kumimoji="1" lang="ja-JP" altLang="en-US" sz="1000" b="1" kern="1200" dirty="0">
              <a:solidFill>
                <a:srgbClr val="00B0F0"/>
              </a:solidFill>
              <a:latin typeface="Arial" pitchFamily="34" charset="0"/>
              <a:ea typeface="ＭＳ Ｐゴシック" charset="-128"/>
              <a:cs typeface="+mn-cs"/>
            </a:endParaRPr>
          </a:p>
        </p:txBody>
      </p:sp>
      <p:sp>
        <p:nvSpPr>
          <p:cNvPr id="12" name="テキスト ボックス 11"/>
          <p:cNvSpPr txBox="1"/>
          <p:nvPr/>
        </p:nvSpPr>
        <p:spPr>
          <a:xfrm rot="16200000">
            <a:off x="-553351" y="3444848"/>
            <a:ext cx="1350050"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Hook radius profile</a:t>
            </a:r>
            <a:endParaRPr kumimoji="1" lang="ja-JP" altLang="en-US" sz="1000" b="1" kern="1200" dirty="0">
              <a:solidFill>
                <a:srgbClr val="000000"/>
              </a:solidFill>
              <a:latin typeface="Arial" pitchFamily="34" charset="0"/>
              <a:ea typeface="ＭＳ Ｐゴシック" charset="-128"/>
              <a:cs typeface="+mn-cs"/>
            </a:endParaRPr>
          </a:p>
        </p:txBody>
      </p:sp>
      <p:sp>
        <p:nvSpPr>
          <p:cNvPr id="13" name="テキスト ボックス 12"/>
          <p:cNvSpPr txBox="1"/>
          <p:nvPr/>
        </p:nvSpPr>
        <p:spPr>
          <a:xfrm rot="16200000">
            <a:off x="-724280" y="5380879"/>
            <a:ext cx="1699504"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Nozzle positions of parts</a:t>
            </a:r>
            <a:endParaRPr kumimoji="1" lang="ja-JP" altLang="en-US" sz="1000" b="1" kern="1200" dirty="0">
              <a:solidFill>
                <a:srgbClr val="000000"/>
              </a:solidFill>
              <a:latin typeface="Arial" pitchFamily="34" charset="0"/>
              <a:ea typeface="ＭＳ Ｐゴシック" charset="-128"/>
              <a:cs typeface="+mn-cs"/>
            </a:endParaRPr>
          </a:p>
        </p:txBody>
      </p:sp>
      <p:sp>
        <p:nvSpPr>
          <p:cNvPr id="14" name="テキスト ボックス 13"/>
          <p:cNvSpPr txBox="1"/>
          <p:nvPr/>
        </p:nvSpPr>
        <p:spPr>
          <a:xfrm>
            <a:off x="6262515" y="4535526"/>
            <a:ext cx="2217274" cy="246221"/>
          </a:xfrm>
          <a:prstGeom prst="rect">
            <a:avLst/>
          </a:prstGeom>
          <a:noFill/>
        </p:spPr>
        <p:txBody>
          <a:bodyPr wrap="none" rtlCol="0">
            <a:spAutoFit/>
          </a:bodyPr>
          <a:lstStyle/>
          <a:p>
            <a:pPr algn="ctr"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Nozzle profile of step dimensions</a:t>
            </a:r>
            <a:endParaRPr kumimoji="1" lang="ja-JP" altLang="en-US" sz="1000" b="1" kern="1200" dirty="0">
              <a:solidFill>
                <a:srgbClr val="000000"/>
              </a:solidFill>
              <a:latin typeface="Arial" pitchFamily="34" charset="0"/>
              <a:ea typeface="ＭＳ Ｐゴシック" charset="-128"/>
              <a:cs typeface="+mn-cs"/>
            </a:endParaRPr>
          </a:p>
        </p:txBody>
      </p:sp>
      <p:cxnSp>
        <p:nvCxnSpPr>
          <p:cNvPr id="24" name="カギ線コネクタ 23"/>
          <p:cNvCxnSpPr>
            <a:stCxn id="10" idx="2"/>
          </p:cNvCxnSpPr>
          <p:nvPr/>
        </p:nvCxnSpPr>
        <p:spPr>
          <a:xfrm rot="16200000" flipH="1">
            <a:off x="1215448" y="2122924"/>
            <a:ext cx="72008" cy="667935"/>
          </a:xfrm>
          <a:prstGeom prst="bentConnector3">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カギ線コネクタ 25"/>
          <p:cNvCxnSpPr>
            <a:stCxn id="11" idx="2"/>
          </p:cNvCxnSpPr>
          <p:nvPr/>
        </p:nvCxnSpPr>
        <p:spPr>
          <a:xfrm rot="16200000" flipH="1">
            <a:off x="2886879" y="1057840"/>
            <a:ext cx="285225" cy="2584886"/>
          </a:xfrm>
          <a:prstGeom prst="bentConnector3">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868144" y="4805455"/>
            <a:ext cx="3096344" cy="523220"/>
          </a:xfrm>
          <a:prstGeom prst="rect">
            <a:avLst/>
          </a:prstGeom>
          <a:noFill/>
        </p:spPr>
        <p:txBody>
          <a:bodyPr wrap="squar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Nozzle</a:t>
            </a:r>
            <a:r>
              <a:rPr kumimoji="1" lang="ja-JP" altLang="en-US" sz="1400" kern="1200" dirty="0">
                <a:solidFill>
                  <a:srgbClr val="000000"/>
                </a:solidFill>
                <a:latin typeface="Arial" pitchFamily="34" charset="0"/>
                <a:ea typeface="ＭＳ Ｐゴシック" charset="-128"/>
                <a:cs typeface="+mn-cs"/>
              </a:rPr>
              <a:t>組み付け時の傾き</a:t>
            </a:r>
            <a:r>
              <a:rPr kumimoji="1" lang="en-US" altLang="ja-JP" sz="1400" kern="1200" dirty="0">
                <a:solidFill>
                  <a:srgbClr val="000000"/>
                </a:solidFill>
                <a:latin typeface="Arial" pitchFamily="34" charset="0"/>
                <a:ea typeface="ＭＳ Ｐゴシック" charset="-128"/>
                <a:cs typeface="+mn-cs"/>
              </a:rPr>
              <a:t>(</a:t>
            </a:r>
            <a:r>
              <a:rPr kumimoji="1" lang="ja-JP" altLang="en-US" sz="1400" kern="1200" dirty="0">
                <a:solidFill>
                  <a:srgbClr val="000000"/>
                </a:solidFill>
                <a:latin typeface="Arial" pitchFamily="34" charset="0"/>
                <a:ea typeface="ＭＳ Ｐゴシック" charset="-128"/>
                <a:cs typeface="+mn-cs"/>
              </a:rPr>
              <a:t>段差</a:t>
            </a:r>
            <a:r>
              <a:rPr kumimoji="1" lang="en-US" altLang="ja-JP" sz="1400" kern="1200" dirty="0">
                <a:solidFill>
                  <a:srgbClr val="000000"/>
                </a:solidFill>
                <a:latin typeface="Arial" pitchFamily="34" charset="0"/>
                <a:ea typeface="ＭＳ Ｐゴシック" charset="-128"/>
                <a:cs typeface="+mn-cs"/>
              </a:rPr>
              <a:t>)</a:t>
            </a:r>
          </a:p>
          <a:p>
            <a:pPr marL="285750" indent="-285750" fontAlgn="ctr" hangingPunct="0">
              <a:spcBef>
                <a:spcPct val="0"/>
              </a:spcBef>
              <a:spcAft>
                <a:spcPct val="0"/>
              </a:spcAft>
              <a:buFont typeface="Wingdings" panose="05000000000000000000" pitchFamily="2" charset="2"/>
              <a:buChar char="Ø"/>
            </a:pPr>
            <a:endParaRPr kumimoji="1" lang="ja-JP" altLang="en-US" sz="1400" kern="1200" dirty="0">
              <a:solidFill>
                <a:srgbClr val="000000"/>
              </a:solidFill>
              <a:latin typeface="Arial" pitchFamily="34" charset="0"/>
              <a:ea typeface="ＭＳ Ｐゴシック" charset="-128"/>
              <a:cs typeface="+mn-cs"/>
            </a:endParaRPr>
          </a:p>
        </p:txBody>
      </p:sp>
      <p:sp>
        <p:nvSpPr>
          <p:cNvPr id="42" name="テキスト ボックス 41"/>
          <p:cNvSpPr txBox="1"/>
          <p:nvPr/>
        </p:nvSpPr>
        <p:spPr>
          <a:xfrm>
            <a:off x="7928881" y="2060848"/>
            <a:ext cx="851515"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Unit mm</a:t>
            </a:r>
            <a:endParaRPr kumimoji="1" lang="ja-JP" altLang="en-US" sz="1400" kern="1200" dirty="0">
              <a:solidFill>
                <a:srgbClr val="000000"/>
              </a:solidFill>
              <a:latin typeface="Arial" pitchFamily="34" charset="0"/>
              <a:ea typeface="ＭＳ Ｐゴシック" charset="-128"/>
              <a:cs typeface="+mn-cs"/>
            </a:endParaRPr>
          </a:p>
        </p:txBody>
      </p:sp>
      <p:sp>
        <p:nvSpPr>
          <p:cNvPr id="36" name="正方形/長方形 35"/>
          <p:cNvSpPr/>
          <p:nvPr/>
        </p:nvSpPr>
        <p:spPr>
          <a:xfrm>
            <a:off x="5940152" y="2348880"/>
            <a:ext cx="2862000" cy="2160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lang="en-US" altLang="ja-JP" sz="2000" dirty="0">
                <a:solidFill>
                  <a:schemeClr val="tx1"/>
                </a:solidFill>
                <a:latin typeface="Arial" pitchFamily="34" charset="0"/>
                <a:ea typeface="ＭＳ Ｐゴシック" pitchFamily="50" charset="-128"/>
              </a:rPr>
              <a:t>H6.0cm</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x</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L7.95cm</a:t>
            </a:r>
            <a:endParaRPr kumimoji="1" lang="ja-JP" altLang="en-US" sz="2000" dirty="0">
              <a:solidFill>
                <a:schemeClr val="tx1"/>
              </a:solidFill>
              <a:latin typeface="Arial" pitchFamily="34" charset="0"/>
              <a:ea typeface="ＭＳ Ｐゴシック" pitchFamily="50" charset="-128"/>
            </a:endParaRPr>
          </a:p>
        </p:txBody>
      </p:sp>
      <p:sp>
        <p:nvSpPr>
          <p:cNvPr id="37" name="正方形/長方形 36"/>
          <p:cNvSpPr/>
          <p:nvPr/>
        </p:nvSpPr>
        <p:spPr>
          <a:xfrm>
            <a:off x="323528" y="2492896"/>
            <a:ext cx="5346000" cy="4032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kumimoji="1" lang="en-US" altLang="ja-JP" sz="2000" dirty="0">
                <a:solidFill>
                  <a:schemeClr val="tx1"/>
                </a:solidFill>
                <a:latin typeface="Arial" pitchFamily="34" charset="0"/>
                <a:ea typeface="ＭＳ Ｐゴシック" pitchFamily="50" charset="-128"/>
              </a:rPr>
              <a:t>H11.2cm</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x</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L14.85cm</a:t>
            </a:r>
            <a:endParaRPr kumimoji="1" lang="ja-JP" altLang="en-US" sz="2000" dirty="0">
              <a:solidFill>
                <a:schemeClr val="tx1"/>
              </a:solidFill>
              <a:latin typeface="Arial" pitchFamily="34" charset="0"/>
              <a:ea typeface="ＭＳ Ｐゴシック" pitchFamily="50" charset="-128"/>
            </a:endParaRPr>
          </a:p>
        </p:txBody>
      </p:sp>
      <p:sp>
        <p:nvSpPr>
          <p:cNvPr id="20" name="フッター プレースホルダー 2">
            <a:extLst>
              <a:ext uri="{FF2B5EF4-FFF2-40B4-BE49-F238E27FC236}">
                <a16:creationId xmlns:a16="http://schemas.microsoft.com/office/drawing/2014/main" id="{FE8B604A-16D0-425E-9EAA-29E5FA81FCD5}"/>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pic>
        <p:nvPicPr>
          <p:cNvPr id="2" name="Picture 1">
            <a:extLst>
              <a:ext uri="{FF2B5EF4-FFF2-40B4-BE49-F238E27FC236}">
                <a16:creationId xmlns:a16="http://schemas.microsoft.com/office/drawing/2014/main" id="{DFFC8143-CF75-4C9E-9377-09C9492B543A}"/>
              </a:ext>
            </a:extLst>
          </p:cNvPr>
          <p:cNvPicPr>
            <a:picLocks noChangeAspect="1"/>
          </p:cNvPicPr>
          <p:nvPr/>
        </p:nvPicPr>
        <p:blipFill>
          <a:blip r:embed="rId3"/>
          <a:stretch>
            <a:fillRect/>
          </a:stretch>
        </p:blipFill>
        <p:spPr>
          <a:xfrm>
            <a:off x="5943600" y="2350800"/>
            <a:ext cx="2884347" cy="2160000"/>
          </a:xfrm>
          <a:prstGeom prst="rect">
            <a:avLst/>
          </a:prstGeom>
        </p:spPr>
      </p:pic>
      <p:pic>
        <p:nvPicPr>
          <p:cNvPr id="3" name="Picture 2">
            <a:extLst>
              <a:ext uri="{FF2B5EF4-FFF2-40B4-BE49-F238E27FC236}">
                <a16:creationId xmlns:a16="http://schemas.microsoft.com/office/drawing/2014/main" id="{35B3E55E-7B4F-4477-9770-A1CADE6B9772}"/>
              </a:ext>
            </a:extLst>
          </p:cNvPr>
          <p:cNvPicPr>
            <a:picLocks noChangeAspect="1"/>
          </p:cNvPicPr>
          <p:nvPr/>
        </p:nvPicPr>
        <p:blipFill>
          <a:blip r:embed="rId4"/>
          <a:stretch>
            <a:fillRect/>
          </a:stretch>
        </p:blipFill>
        <p:spPr>
          <a:xfrm>
            <a:off x="331200" y="2494801"/>
            <a:ext cx="5329294" cy="4032000"/>
          </a:xfrm>
          <a:prstGeom prst="rect">
            <a:avLst/>
          </a:prstGeom>
        </p:spPr>
      </p:pic>
      <p:pic>
        <p:nvPicPr>
          <p:cNvPr id="15" name="Picture 14">
            <a:extLst>
              <a:ext uri="{FF2B5EF4-FFF2-40B4-BE49-F238E27FC236}">
                <a16:creationId xmlns:a16="http://schemas.microsoft.com/office/drawing/2014/main" id="{A9705375-E284-4770-A3C7-5618538A2F9D}"/>
              </a:ext>
            </a:extLst>
          </p:cNvPr>
          <p:cNvPicPr>
            <a:picLocks noChangeAspect="1"/>
          </p:cNvPicPr>
          <p:nvPr/>
        </p:nvPicPr>
        <p:blipFill>
          <a:blip r:embed="rId5"/>
          <a:stretch>
            <a:fillRect/>
          </a:stretch>
        </p:blipFill>
        <p:spPr>
          <a:xfrm>
            <a:off x="3276005" y="694425"/>
            <a:ext cx="5324475" cy="1390650"/>
          </a:xfrm>
          <a:prstGeom prst="rect">
            <a:avLst/>
          </a:prstGeom>
        </p:spPr>
      </p:pic>
      <p:graphicFrame>
        <p:nvGraphicFramePr>
          <p:cNvPr id="16" name="Table 15">
            <a:extLst>
              <a:ext uri="{FF2B5EF4-FFF2-40B4-BE49-F238E27FC236}">
                <a16:creationId xmlns:a16="http://schemas.microsoft.com/office/drawing/2014/main" id="{9F8DF13E-66C8-419E-AE65-F2B9969FF16E}"/>
              </a:ext>
            </a:extLst>
          </p:cNvPr>
          <p:cNvGraphicFramePr>
            <a:graphicFrameLocks noGrp="1"/>
          </p:cNvGraphicFramePr>
          <p:nvPr>
            <p:extLst>
              <p:ext uri="{D42A27DB-BD31-4B8C-83A1-F6EECF244321}">
                <p14:modId xmlns:p14="http://schemas.microsoft.com/office/powerpoint/2010/main" val="3398669871"/>
              </p:ext>
            </p:extLst>
          </p:nvPr>
        </p:nvGraphicFramePr>
        <p:xfrm>
          <a:off x="5724000" y="5158799"/>
          <a:ext cx="3294000" cy="1475998"/>
        </p:xfrm>
        <a:graphic>
          <a:graphicData uri="http://schemas.openxmlformats.org/drawingml/2006/table">
            <a:tbl>
              <a:tblPr/>
              <a:tblGrid>
                <a:gridCol w="3294000">
                  <a:extLst>
                    <a:ext uri="{9D8B030D-6E8A-4147-A177-3AD203B41FA5}">
                      <a16:colId xmlns:a16="http://schemas.microsoft.com/office/drawing/2014/main" val="366063777"/>
                    </a:ext>
                  </a:extLst>
                </a:gridCol>
              </a:tblGrid>
              <a:tr h="293106">
                <a:tc>
                  <a:txBody>
                    <a:bodyPr/>
                    <a:lstStyle/>
                    <a:p>
                      <a:pPr algn="l" fontAlgn="ctr"/>
                      <a:r>
                        <a:rPr lang="en-US" sz="1400" b="0" i="0" u="none" strike="noStrike">
                          <a:solidFill>
                            <a:srgbClr val="000000"/>
                          </a:solidFill>
                          <a:effectLst/>
                          <a:latin typeface="Arial" panose="020B0604020202020204" pitchFamily="34" charset="0"/>
                        </a:rPr>
                        <a:t>Judgment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0163519"/>
                  </a:ext>
                </a:extLst>
              </a:tr>
              <a:tr h="293106">
                <a:tc>
                  <a:txBody>
                    <a:bodyPr/>
                    <a:lstStyle/>
                    <a:p>
                      <a:pPr algn="l" fontAlgn="ctr"/>
                      <a:r>
                        <a:rPr lang="en-US" sz="1400" b="0" i="0" u="none" strike="noStrike">
                          <a:solidFill>
                            <a:srgbClr val="000000"/>
                          </a:solidFill>
                          <a:effectLst/>
                          <a:latin typeface="Arial" panose="020B0604020202020204" pitchFamily="34" charset="0"/>
                        </a:rPr>
                        <a:t>Within Limit.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52539365"/>
                  </a:ext>
                </a:extLst>
              </a:tr>
              <a:tr h="293106">
                <a:tc>
                  <a:txBody>
                    <a:bodyPr/>
                    <a:lstStyle/>
                    <a:p>
                      <a:pPr algn="l" fontAlgn="ctr"/>
                      <a:r>
                        <a:rPr lang="en-US" sz="1400" b="0" i="0" u="none" strike="noStrike">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97421994"/>
                  </a:ext>
                </a:extLst>
              </a:tr>
              <a:tr h="293106">
                <a:tc>
                  <a:txBody>
                    <a:bodyPr/>
                    <a:lstStyle/>
                    <a:p>
                      <a:pPr algn="l" fontAlgn="ctr"/>
                      <a:r>
                        <a:rPr lang="en-US" sz="1400" b="0" i="0" u="none" strike="noStrike">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29484028"/>
                  </a:ext>
                </a:extLst>
              </a:tr>
              <a:tr h="303574">
                <a:tc>
                  <a:txBody>
                    <a:bodyPr/>
                    <a:lstStyle/>
                    <a:p>
                      <a:pPr algn="l" fontAlgn="ctr"/>
                      <a:r>
                        <a:rPr lang="en-US" sz="1400" b="0" i="0" u="none" strike="noStrike" dirty="0">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0023735"/>
                  </a:ext>
                </a:extLst>
              </a:tr>
            </a:tbl>
          </a:graphicData>
        </a:graphic>
      </p:graphicFrame>
    </p:spTree>
    <p:extLst>
      <p:ext uri="{BB962C8B-B14F-4D97-AF65-F5344CB8AC3E}">
        <p14:creationId xmlns:p14="http://schemas.microsoft.com/office/powerpoint/2010/main" val="2512516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Stg.3 Nozzle Dimensions of Steps</a:t>
            </a:r>
            <a:endParaRPr kumimoji="1" lang="ja-JP" alt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273" t="43448" r="39152" b="20322"/>
          <a:stretch/>
        </p:blipFill>
        <p:spPr bwMode="auto">
          <a:xfrm>
            <a:off x="467544" y="771540"/>
            <a:ext cx="1644764" cy="1577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コネクタ 4"/>
          <p:cNvCxnSpPr/>
          <p:nvPr/>
        </p:nvCxnSpPr>
        <p:spPr>
          <a:xfrm>
            <a:off x="820668" y="1312560"/>
            <a:ext cx="42754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1442285" y="1069512"/>
            <a:ext cx="670023"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2049308" y="1059994"/>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1182811" y="1312560"/>
            <a:ext cx="0" cy="728522"/>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087212" y="2040638"/>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241</a:t>
            </a:r>
            <a:endParaRPr kumimoji="1" lang="ja-JP" altLang="en-US" sz="1000" b="1" kern="1200" dirty="0">
              <a:solidFill>
                <a:srgbClr val="00B0F0"/>
              </a:solidFill>
              <a:latin typeface="Arial" pitchFamily="34" charset="0"/>
              <a:ea typeface="ＭＳ Ｐゴシック" charset="-128"/>
              <a:cs typeface="+mn-cs"/>
            </a:endParaRPr>
          </a:p>
        </p:txBody>
      </p:sp>
      <p:sp>
        <p:nvSpPr>
          <p:cNvPr id="10" name="テキスト ボックス 9"/>
          <p:cNvSpPr txBox="1"/>
          <p:nvPr/>
        </p:nvSpPr>
        <p:spPr>
          <a:xfrm>
            <a:off x="1914177" y="1917971"/>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243</a:t>
            </a:r>
            <a:endParaRPr kumimoji="1" lang="ja-JP" altLang="en-US" sz="1000" b="1" kern="1200" dirty="0">
              <a:solidFill>
                <a:srgbClr val="00B0F0"/>
              </a:solidFill>
              <a:latin typeface="Arial" pitchFamily="34" charset="0"/>
              <a:ea typeface="ＭＳ Ｐゴシック" charset="-128"/>
              <a:cs typeface="+mn-cs"/>
            </a:endParaRPr>
          </a:p>
        </p:txBody>
      </p:sp>
      <p:sp>
        <p:nvSpPr>
          <p:cNvPr id="11" name="テキスト ボックス 10"/>
          <p:cNvSpPr txBox="1"/>
          <p:nvPr/>
        </p:nvSpPr>
        <p:spPr>
          <a:xfrm rot="16200000">
            <a:off x="-553351" y="3444848"/>
            <a:ext cx="1350050"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Hook radius profile</a:t>
            </a:r>
            <a:endParaRPr kumimoji="1" lang="ja-JP" altLang="en-US" sz="1000" b="1" kern="1200" dirty="0">
              <a:solidFill>
                <a:srgbClr val="000000"/>
              </a:solidFill>
              <a:latin typeface="Arial" pitchFamily="34" charset="0"/>
              <a:ea typeface="ＭＳ Ｐゴシック" charset="-128"/>
              <a:cs typeface="+mn-cs"/>
            </a:endParaRPr>
          </a:p>
        </p:txBody>
      </p:sp>
      <p:sp>
        <p:nvSpPr>
          <p:cNvPr id="12" name="テキスト ボックス 11"/>
          <p:cNvSpPr txBox="1"/>
          <p:nvPr/>
        </p:nvSpPr>
        <p:spPr>
          <a:xfrm rot="16200000">
            <a:off x="-724280" y="5380879"/>
            <a:ext cx="1699504"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Nozzle positions of parts</a:t>
            </a:r>
            <a:endParaRPr kumimoji="1" lang="ja-JP" altLang="en-US" sz="1000" b="1" kern="1200" dirty="0">
              <a:solidFill>
                <a:srgbClr val="000000"/>
              </a:solidFill>
              <a:latin typeface="Arial" pitchFamily="34" charset="0"/>
              <a:ea typeface="ＭＳ Ｐゴシック" charset="-128"/>
              <a:cs typeface="+mn-cs"/>
            </a:endParaRPr>
          </a:p>
        </p:txBody>
      </p:sp>
      <p:cxnSp>
        <p:nvCxnSpPr>
          <p:cNvPr id="23" name="カギ線コネクタ 22"/>
          <p:cNvCxnSpPr>
            <a:stCxn id="9" idx="2"/>
          </p:cNvCxnSpPr>
          <p:nvPr/>
        </p:nvCxnSpPr>
        <p:spPr>
          <a:xfrm rot="16200000" flipH="1">
            <a:off x="1332468" y="2239733"/>
            <a:ext cx="206037" cy="300287"/>
          </a:xfrm>
          <a:prstGeom prst="bentConnector3">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カギ線コネクタ 25"/>
          <p:cNvCxnSpPr>
            <a:endCxn id="10" idx="2"/>
          </p:cNvCxnSpPr>
          <p:nvPr/>
        </p:nvCxnSpPr>
        <p:spPr>
          <a:xfrm rot="16200000" flipV="1">
            <a:off x="3052769" y="1223731"/>
            <a:ext cx="328704" cy="2209626"/>
          </a:xfrm>
          <a:prstGeom prst="bentConnector3">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868144" y="4805455"/>
            <a:ext cx="3096344" cy="523220"/>
          </a:xfrm>
          <a:prstGeom prst="rect">
            <a:avLst/>
          </a:prstGeom>
          <a:noFill/>
        </p:spPr>
        <p:txBody>
          <a:bodyPr wrap="squar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Nozzle</a:t>
            </a:r>
            <a:r>
              <a:rPr kumimoji="1" lang="ja-JP" altLang="en-US" sz="1400" kern="1200" dirty="0">
                <a:solidFill>
                  <a:srgbClr val="000000"/>
                </a:solidFill>
                <a:latin typeface="Arial" pitchFamily="34" charset="0"/>
                <a:ea typeface="ＭＳ Ｐゴシック" charset="-128"/>
                <a:cs typeface="+mn-cs"/>
              </a:rPr>
              <a:t>組み付け時の傾き</a:t>
            </a:r>
            <a:r>
              <a:rPr kumimoji="1" lang="en-US" altLang="ja-JP" sz="1400" kern="1200" dirty="0">
                <a:solidFill>
                  <a:srgbClr val="000000"/>
                </a:solidFill>
                <a:latin typeface="Arial" pitchFamily="34" charset="0"/>
                <a:ea typeface="ＭＳ Ｐゴシック" charset="-128"/>
                <a:cs typeface="+mn-cs"/>
              </a:rPr>
              <a:t>(</a:t>
            </a:r>
            <a:r>
              <a:rPr kumimoji="1" lang="ja-JP" altLang="en-US" sz="1400" kern="1200" dirty="0">
                <a:solidFill>
                  <a:srgbClr val="000000"/>
                </a:solidFill>
                <a:latin typeface="Arial" pitchFamily="34" charset="0"/>
                <a:ea typeface="ＭＳ Ｐゴシック" charset="-128"/>
                <a:cs typeface="+mn-cs"/>
              </a:rPr>
              <a:t>段差</a:t>
            </a:r>
            <a:r>
              <a:rPr kumimoji="1" lang="en-US" altLang="ja-JP" sz="1400" kern="1200" dirty="0">
                <a:solidFill>
                  <a:srgbClr val="000000"/>
                </a:solidFill>
                <a:latin typeface="Arial" pitchFamily="34" charset="0"/>
                <a:ea typeface="ＭＳ Ｐゴシック" charset="-128"/>
                <a:cs typeface="+mn-cs"/>
              </a:rPr>
              <a:t>)</a:t>
            </a:r>
          </a:p>
          <a:p>
            <a:pPr marL="285750" indent="-285750" fontAlgn="ctr" hangingPunct="0">
              <a:spcBef>
                <a:spcPct val="0"/>
              </a:spcBef>
              <a:spcAft>
                <a:spcPct val="0"/>
              </a:spcAft>
              <a:buFont typeface="Wingdings" panose="05000000000000000000" pitchFamily="2" charset="2"/>
              <a:buChar char="Ø"/>
            </a:pPr>
            <a:endParaRPr lang="en-US" altLang="ja-JP" sz="1400" dirty="0">
              <a:solidFill>
                <a:srgbClr val="000000"/>
              </a:solidFill>
              <a:latin typeface="Arial" pitchFamily="34" charset="0"/>
              <a:ea typeface="ＭＳ Ｐゴシック" charset="-128"/>
            </a:endParaRPr>
          </a:p>
        </p:txBody>
      </p:sp>
      <p:sp>
        <p:nvSpPr>
          <p:cNvPr id="28" name="テキスト ボックス 27"/>
          <p:cNvSpPr txBox="1"/>
          <p:nvPr/>
        </p:nvSpPr>
        <p:spPr>
          <a:xfrm>
            <a:off x="7928881" y="2060848"/>
            <a:ext cx="851515"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Unit mm</a:t>
            </a:r>
            <a:endParaRPr kumimoji="1" lang="ja-JP" altLang="en-US" sz="1400" kern="1200" dirty="0">
              <a:solidFill>
                <a:srgbClr val="000000"/>
              </a:solidFill>
              <a:latin typeface="Arial" pitchFamily="34" charset="0"/>
              <a:ea typeface="ＭＳ Ｐゴシック" charset="-128"/>
              <a:cs typeface="+mn-cs"/>
            </a:endParaRPr>
          </a:p>
        </p:txBody>
      </p:sp>
      <p:sp>
        <p:nvSpPr>
          <p:cNvPr id="38" name="正方形/長方形 37"/>
          <p:cNvSpPr/>
          <p:nvPr/>
        </p:nvSpPr>
        <p:spPr>
          <a:xfrm>
            <a:off x="323528" y="2492896"/>
            <a:ext cx="5346000" cy="4032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kumimoji="1" lang="en-US" altLang="ja-JP" sz="2000" dirty="0">
                <a:solidFill>
                  <a:schemeClr val="tx1"/>
                </a:solidFill>
                <a:latin typeface="Arial" pitchFamily="34" charset="0"/>
                <a:ea typeface="ＭＳ Ｐゴシック" pitchFamily="50" charset="-128"/>
              </a:rPr>
              <a:t>H11.2cm</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x</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L14.85cm</a:t>
            </a:r>
            <a:endParaRPr kumimoji="1" lang="ja-JP" altLang="en-US" sz="2000" dirty="0">
              <a:solidFill>
                <a:schemeClr val="tx1"/>
              </a:solidFill>
              <a:latin typeface="Arial" pitchFamily="34" charset="0"/>
              <a:ea typeface="ＭＳ Ｐゴシック" pitchFamily="50" charset="-128"/>
            </a:endParaRPr>
          </a:p>
        </p:txBody>
      </p:sp>
      <p:sp>
        <p:nvSpPr>
          <p:cNvPr id="21" name="テキスト ボックス 20"/>
          <p:cNvSpPr txBox="1"/>
          <p:nvPr/>
        </p:nvSpPr>
        <p:spPr>
          <a:xfrm>
            <a:off x="6262515" y="4535526"/>
            <a:ext cx="2217274" cy="246221"/>
          </a:xfrm>
          <a:prstGeom prst="rect">
            <a:avLst/>
          </a:prstGeom>
          <a:noFill/>
        </p:spPr>
        <p:txBody>
          <a:bodyPr wrap="none" rtlCol="0">
            <a:spAutoFit/>
          </a:bodyPr>
          <a:lstStyle/>
          <a:p>
            <a:pPr algn="ctr"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Nozzle profile of step dimensions</a:t>
            </a:r>
            <a:endParaRPr kumimoji="1" lang="ja-JP" altLang="en-US" sz="1000" b="1" kern="1200" dirty="0">
              <a:solidFill>
                <a:srgbClr val="000000"/>
              </a:solidFill>
              <a:latin typeface="Arial" pitchFamily="34" charset="0"/>
              <a:ea typeface="ＭＳ Ｐゴシック" charset="-128"/>
              <a:cs typeface="+mn-cs"/>
            </a:endParaRPr>
          </a:p>
        </p:txBody>
      </p:sp>
      <p:sp>
        <p:nvSpPr>
          <p:cNvPr id="22" name="正方形/長方形 21"/>
          <p:cNvSpPr/>
          <p:nvPr/>
        </p:nvSpPr>
        <p:spPr>
          <a:xfrm>
            <a:off x="5940152" y="2348880"/>
            <a:ext cx="2862000" cy="2160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lang="en-US" altLang="ja-JP" sz="2000" dirty="0">
                <a:solidFill>
                  <a:schemeClr val="tx1"/>
                </a:solidFill>
                <a:latin typeface="Arial" pitchFamily="34" charset="0"/>
                <a:ea typeface="ＭＳ Ｐゴシック" pitchFamily="50" charset="-128"/>
              </a:rPr>
              <a:t>H6.0cm</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x</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L7.95cm</a:t>
            </a:r>
            <a:endParaRPr kumimoji="1" lang="ja-JP" altLang="en-US" sz="2000" dirty="0">
              <a:solidFill>
                <a:schemeClr val="tx1"/>
              </a:solidFill>
              <a:latin typeface="Arial" pitchFamily="34" charset="0"/>
              <a:ea typeface="ＭＳ Ｐゴシック" pitchFamily="50" charset="-128"/>
            </a:endParaRPr>
          </a:p>
        </p:txBody>
      </p:sp>
      <p:sp>
        <p:nvSpPr>
          <p:cNvPr id="20" name="フッター プレースホルダー 2">
            <a:extLst>
              <a:ext uri="{FF2B5EF4-FFF2-40B4-BE49-F238E27FC236}">
                <a16:creationId xmlns:a16="http://schemas.microsoft.com/office/drawing/2014/main" id="{165C52EF-293C-4ED8-B62D-F61443F91E48}"/>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pic>
        <p:nvPicPr>
          <p:cNvPr id="2" name="Picture 1">
            <a:extLst>
              <a:ext uri="{FF2B5EF4-FFF2-40B4-BE49-F238E27FC236}">
                <a16:creationId xmlns:a16="http://schemas.microsoft.com/office/drawing/2014/main" id="{296E47F9-1BAB-4C70-A0F1-40BC879B8CE9}"/>
              </a:ext>
            </a:extLst>
          </p:cNvPr>
          <p:cNvPicPr>
            <a:picLocks noChangeAspect="1"/>
          </p:cNvPicPr>
          <p:nvPr/>
        </p:nvPicPr>
        <p:blipFill>
          <a:blip r:embed="rId3"/>
          <a:stretch>
            <a:fillRect/>
          </a:stretch>
        </p:blipFill>
        <p:spPr>
          <a:xfrm>
            <a:off x="5943600" y="2350800"/>
            <a:ext cx="2883009" cy="2160000"/>
          </a:xfrm>
          <a:prstGeom prst="rect">
            <a:avLst/>
          </a:prstGeom>
        </p:spPr>
      </p:pic>
      <p:pic>
        <p:nvPicPr>
          <p:cNvPr id="13" name="Picture 12">
            <a:extLst>
              <a:ext uri="{FF2B5EF4-FFF2-40B4-BE49-F238E27FC236}">
                <a16:creationId xmlns:a16="http://schemas.microsoft.com/office/drawing/2014/main" id="{871549A8-0DDA-4294-AF1B-007CB575A134}"/>
              </a:ext>
            </a:extLst>
          </p:cNvPr>
          <p:cNvPicPr>
            <a:picLocks noChangeAspect="1"/>
          </p:cNvPicPr>
          <p:nvPr/>
        </p:nvPicPr>
        <p:blipFill>
          <a:blip r:embed="rId4"/>
          <a:stretch>
            <a:fillRect/>
          </a:stretch>
        </p:blipFill>
        <p:spPr>
          <a:xfrm>
            <a:off x="331200" y="2494801"/>
            <a:ext cx="5329294" cy="4032000"/>
          </a:xfrm>
          <a:prstGeom prst="rect">
            <a:avLst/>
          </a:prstGeom>
        </p:spPr>
      </p:pic>
      <p:pic>
        <p:nvPicPr>
          <p:cNvPr id="14" name="Picture 13">
            <a:extLst>
              <a:ext uri="{FF2B5EF4-FFF2-40B4-BE49-F238E27FC236}">
                <a16:creationId xmlns:a16="http://schemas.microsoft.com/office/drawing/2014/main" id="{A86A67A9-572D-486D-93CA-5E1293C520C2}"/>
              </a:ext>
            </a:extLst>
          </p:cNvPr>
          <p:cNvPicPr>
            <a:picLocks noChangeAspect="1"/>
          </p:cNvPicPr>
          <p:nvPr/>
        </p:nvPicPr>
        <p:blipFill>
          <a:blip r:embed="rId5"/>
          <a:stretch>
            <a:fillRect/>
          </a:stretch>
        </p:blipFill>
        <p:spPr>
          <a:xfrm>
            <a:off x="3276005" y="694425"/>
            <a:ext cx="5324475" cy="1390650"/>
          </a:xfrm>
          <a:prstGeom prst="rect">
            <a:avLst/>
          </a:prstGeom>
        </p:spPr>
      </p:pic>
      <p:graphicFrame>
        <p:nvGraphicFramePr>
          <p:cNvPr id="15" name="Table 14">
            <a:extLst>
              <a:ext uri="{FF2B5EF4-FFF2-40B4-BE49-F238E27FC236}">
                <a16:creationId xmlns:a16="http://schemas.microsoft.com/office/drawing/2014/main" id="{C3C5C252-A6B9-4EAA-9F06-A4DEA75AB947}"/>
              </a:ext>
            </a:extLst>
          </p:cNvPr>
          <p:cNvGraphicFramePr>
            <a:graphicFrameLocks noGrp="1"/>
          </p:cNvGraphicFramePr>
          <p:nvPr>
            <p:extLst>
              <p:ext uri="{D42A27DB-BD31-4B8C-83A1-F6EECF244321}">
                <p14:modId xmlns:p14="http://schemas.microsoft.com/office/powerpoint/2010/main" val="1902570903"/>
              </p:ext>
            </p:extLst>
          </p:nvPr>
        </p:nvGraphicFramePr>
        <p:xfrm>
          <a:off x="5724000" y="5158799"/>
          <a:ext cx="3294000" cy="1475998"/>
        </p:xfrm>
        <a:graphic>
          <a:graphicData uri="http://schemas.openxmlformats.org/drawingml/2006/table">
            <a:tbl>
              <a:tblPr/>
              <a:tblGrid>
                <a:gridCol w="3294000">
                  <a:extLst>
                    <a:ext uri="{9D8B030D-6E8A-4147-A177-3AD203B41FA5}">
                      <a16:colId xmlns:a16="http://schemas.microsoft.com/office/drawing/2014/main" val="3246643826"/>
                    </a:ext>
                  </a:extLst>
                </a:gridCol>
              </a:tblGrid>
              <a:tr h="293106">
                <a:tc>
                  <a:txBody>
                    <a:bodyPr/>
                    <a:lstStyle/>
                    <a:p>
                      <a:pPr algn="l" fontAlgn="ctr"/>
                      <a:r>
                        <a:rPr lang="en-US" sz="1400" b="0" i="0" u="none" strike="noStrike">
                          <a:solidFill>
                            <a:srgbClr val="000000"/>
                          </a:solidFill>
                          <a:effectLst/>
                          <a:latin typeface="Arial" panose="020B0604020202020204" pitchFamily="34" charset="0"/>
                        </a:rPr>
                        <a:t>Judgment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18303781"/>
                  </a:ext>
                </a:extLst>
              </a:tr>
              <a:tr h="293106">
                <a:tc>
                  <a:txBody>
                    <a:bodyPr/>
                    <a:lstStyle/>
                    <a:p>
                      <a:pPr algn="l" fontAlgn="ctr"/>
                      <a:r>
                        <a:rPr lang="en-US" sz="1400" b="0" i="0" u="none" strike="noStrike">
                          <a:solidFill>
                            <a:srgbClr val="000000"/>
                          </a:solidFill>
                          <a:effectLst/>
                          <a:latin typeface="Arial" panose="020B0604020202020204" pitchFamily="34" charset="0"/>
                        </a:rPr>
                        <a:t>Within Limit.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90710803"/>
                  </a:ext>
                </a:extLst>
              </a:tr>
              <a:tr h="293106">
                <a:tc>
                  <a:txBody>
                    <a:bodyPr/>
                    <a:lstStyle/>
                    <a:p>
                      <a:pPr algn="l" fontAlgn="ctr"/>
                      <a:r>
                        <a:rPr lang="en-US" sz="1400" b="0" i="0" u="none" strike="noStrike">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81576019"/>
                  </a:ext>
                </a:extLst>
              </a:tr>
              <a:tr h="293106">
                <a:tc>
                  <a:txBody>
                    <a:bodyPr/>
                    <a:lstStyle/>
                    <a:p>
                      <a:pPr algn="l" fontAlgn="ctr"/>
                      <a:r>
                        <a:rPr lang="en-US" sz="1400" b="0" i="0" u="none" strike="noStrike">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87293860"/>
                  </a:ext>
                </a:extLst>
              </a:tr>
              <a:tr h="303574">
                <a:tc>
                  <a:txBody>
                    <a:bodyPr/>
                    <a:lstStyle/>
                    <a:p>
                      <a:pPr algn="l" fontAlgn="ctr"/>
                      <a:r>
                        <a:rPr lang="en-US" sz="1400" b="0" i="0" u="none" strike="noStrike" dirty="0">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9440971"/>
                  </a:ext>
                </a:extLst>
              </a:tr>
            </a:tbl>
          </a:graphicData>
        </a:graphic>
      </p:graphicFrame>
    </p:spTree>
    <p:extLst>
      <p:ext uri="{BB962C8B-B14F-4D97-AF65-F5344CB8AC3E}">
        <p14:creationId xmlns:p14="http://schemas.microsoft.com/office/powerpoint/2010/main" val="2559388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Stg.4 Nozzle Dimensions of Steps</a:t>
            </a:r>
            <a:endParaRPr kumimoji="1" lang="ja-JP" alt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1769" t="32597" r="15014" b="32437"/>
          <a:stretch/>
        </p:blipFill>
        <p:spPr bwMode="auto">
          <a:xfrm>
            <a:off x="395536" y="764704"/>
            <a:ext cx="1950720" cy="1522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コネクタ 4"/>
          <p:cNvCxnSpPr/>
          <p:nvPr/>
        </p:nvCxnSpPr>
        <p:spPr>
          <a:xfrm>
            <a:off x="673772" y="1256092"/>
            <a:ext cx="36448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1398300" y="1260276"/>
            <a:ext cx="57606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1911364" y="1256092"/>
            <a:ext cx="0" cy="83869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957300" y="1266409"/>
            <a:ext cx="0" cy="83115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837956" y="2114069"/>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245</a:t>
            </a:r>
            <a:endParaRPr kumimoji="1" lang="ja-JP" altLang="en-US" sz="1000" b="1" kern="1200" dirty="0">
              <a:solidFill>
                <a:srgbClr val="00B0F0"/>
              </a:solidFill>
              <a:latin typeface="Arial" pitchFamily="34" charset="0"/>
              <a:ea typeface="ＭＳ Ｐゴシック" charset="-128"/>
              <a:cs typeface="+mn-cs"/>
            </a:endParaRPr>
          </a:p>
        </p:txBody>
      </p:sp>
      <p:sp>
        <p:nvSpPr>
          <p:cNvPr id="10" name="テキスト ボックス 9"/>
          <p:cNvSpPr txBox="1"/>
          <p:nvPr/>
        </p:nvSpPr>
        <p:spPr>
          <a:xfrm>
            <a:off x="1776233" y="2071753"/>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247</a:t>
            </a:r>
            <a:endParaRPr kumimoji="1" lang="ja-JP" altLang="en-US" sz="1000" b="1" kern="1200" dirty="0">
              <a:solidFill>
                <a:srgbClr val="00B0F0"/>
              </a:solidFill>
              <a:latin typeface="Arial" pitchFamily="34" charset="0"/>
              <a:ea typeface="ＭＳ Ｐゴシック" charset="-128"/>
              <a:cs typeface="+mn-cs"/>
            </a:endParaRPr>
          </a:p>
        </p:txBody>
      </p:sp>
      <p:sp>
        <p:nvSpPr>
          <p:cNvPr id="11" name="テキスト ボックス 10"/>
          <p:cNvSpPr txBox="1"/>
          <p:nvPr/>
        </p:nvSpPr>
        <p:spPr>
          <a:xfrm rot="16200000">
            <a:off x="-553351" y="3444848"/>
            <a:ext cx="1350050"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Hook radius profile</a:t>
            </a:r>
            <a:endParaRPr kumimoji="1" lang="ja-JP" altLang="en-US" sz="1000" b="1" kern="1200" dirty="0">
              <a:solidFill>
                <a:srgbClr val="000000"/>
              </a:solidFill>
              <a:latin typeface="Arial" pitchFamily="34" charset="0"/>
              <a:ea typeface="ＭＳ Ｐゴシック" charset="-128"/>
              <a:cs typeface="+mn-cs"/>
            </a:endParaRPr>
          </a:p>
        </p:txBody>
      </p:sp>
      <p:sp>
        <p:nvSpPr>
          <p:cNvPr id="12" name="テキスト ボックス 11"/>
          <p:cNvSpPr txBox="1"/>
          <p:nvPr/>
        </p:nvSpPr>
        <p:spPr>
          <a:xfrm rot="16200000">
            <a:off x="-724280" y="5380879"/>
            <a:ext cx="1699504"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Nozzle positions of parts</a:t>
            </a:r>
            <a:endParaRPr kumimoji="1" lang="ja-JP" altLang="en-US" sz="1000" b="1" kern="1200" dirty="0">
              <a:solidFill>
                <a:srgbClr val="000000"/>
              </a:solidFill>
              <a:latin typeface="Arial" pitchFamily="34" charset="0"/>
              <a:ea typeface="ＭＳ Ｐゴシック" charset="-128"/>
              <a:cs typeface="+mn-cs"/>
            </a:endParaRPr>
          </a:p>
        </p:txBody>
      </p:sp>
      <p:cxnSp>
        <p:nvCxnSpPr>
          <p:cNvPr id="24" name="カギ線コネクタ 23"/>
          <p:cNvCxnSpPr>
            <a:endCxn id="9" idx="2"/>
          </p:cNvCxnSpPr>
          <p:nvPr/>
        </p:nvCxnSpPr>
        <p:spPr>
          <a:xfrm rot="16200000" flipV="1">
            <a:off x="1215003" y="2181374"/>
            <a:ext cx="132606" cy="490438"/>
          </a:xfrm>
          <a:prstGeom prst="bentConnector3">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カギ線コネクタ 25"/>
          <p:cNvCxnSpPr>
            <a:endCxn id="10" idx="2"/>
          </p:cNvCxnSpPr>
          <p:nvPr/>
        </p:nvCxnSpPr>
        <p:spPr>
          <a:xfrm rot="16200000" flipV="1">
            <a:off x="3031136" y="1261202"/>
            <a:ext cx="174922" cy="2288465"/>
          </a:xfrm>
          <a:prstGeom prst="bentConnector3">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868144" y="4805455"/>
            <a:ext cx="3096344" cy="523220"/>
          </a:xfrm>
          <a:prstGeom prst="rect">
            <a:avLst/>
          </a:prstGeom>
          <a:noFill/>
        </p:spPr>
        <p:txBody>
          <a:bodyPr wrap="squar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Nozzle</a:t>
            </a:r>
            <a:r>
              <a:rPr kumimoji="1" lang="ja-JP" altLang="en-US" sz="1400" kern="1200" dirty="0">
                <a:solidFill>
                  <a:srgbClr val="000000"/>
                </a:solidFill>
                <a:latin typeface="Arial" pitchFamily="34" charset="0"/>
                <a:ea typeface="ＭＳ Ｐゴシック" charset="-128"/>
                <a:cs typeface="+mn-cs"/>
              </a:rPr>
              <a:t>組み付け時の傾き</a:t>
            </a:r>
            <a:r>
              <a:rPr kumimoji="1" lang="en-US" altLang="ja-JP" sz="1400" kern="1200" dirty="0">
                <a:solidFill>
                  <a:srgbClr val="000000"/>
                </a:solidFill>
                <a:latin typeface="Arial" pitchFamily="34" charset="0"/>
                <a:ea typeface="ＭＳ Ｐゴシック" charset="-128"/>
                <a:cs typeface="+mn-cs"/>
              </a:rPr>
              <a:t>(</a:t>
            </a:r>
            <a:r>
              <a:rPr kumimoji="1" lang="ja-JP" altLang="en-US" sz="1400" kern="1200" dirty="0">
                <a:solidFill>
                  <a:srgbClr val="000000"/>
                </a:solidFill>
                <a:latin typeface="Arial" pitchFamily="34" charset="0"/>
                <a:ea typeface="ＭＳ Ｐゴシック" charset="-128"/>
                <a:cs typeface="+mn-cs"/>
              </a:rPr>
              <a:t>段差</a:t>
            </a:r>
            <a:r>
              <a:rPr kumimoji="1" lang="en-US" altLang="ja-JP" sz="1400" kern="1200" dirty="0">
                <a:solidFill>
                  <a:srgbClr val="000000"/>
                </a:solidFill>
                <a:latin typeface="Arial" pitchFamily="34" charset="0"/>
                <a:ea typeface="ＭＳ Ｐゴシック" charset="-128"/>
                <a:cs typeface="+mn-cs"/>
              </a:rPr>
              <a:t>)</a:t>
            </a:r>
          </a:p>
          <a:p>
            <a:pPr marL="285750" indent="-285750" fontAlgn="ctr" hangingPunct="0">
              <a:spcBef>
                <a:spcPct val="0"/>
              </a:spcBef>
              <a:spcAft>
                <a:spcPct val="0"/>
              </a:spcAft>
              <a:buFont typeface="Wingdings" panose="05000000000000000000" pitchFamily="2" charset="2"/>
              <a:buChar char="Ø"/>
            </a:pPr>
            <a:endParaRPr lang="ja-JP" altLang="en-US" sz="1400" dirty="0">
              <a:solidFill>
                <a:srgbClr val="000000"/>
              </a:solidFill>
              <a:latin typeface="Arial" pitchFamily="34" charset="0"/>
              <a:ea typeface="ＭＳ Ｐゴシック" charset="-128"/>
            </a:endParaRPr>
          </a:p>
        </p:txBody>
      </p:sp>
      <p:sp>
        <p:nvSpPr>
          <p:cNvPr id="29" name="テキスト ボックス 28"/>
          <p:cNvSpPr txBox="1"/>
          <p:nvPr/>
        </p:nvSpPr>
        <p:spPr>
          <a:xfrm>
            <a:off x="7928881" y="2060848"/>
            <a:ext cx="851515"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Unit mm</a:t>
            </a:r>
            <a:endParaRPr kumimoji="1" lang="ja-JP" altLang="en-US" sz="1400" kern="1200" dirty="0">
              <a:solidFill>
                <a:srgbClr val="000000"/>
              </a:solidFill>
              <a:latin typeface="Arial" pitchFamily="34" charset="0"/>
              <a:ea typeface="ＭＳ Ｐゴシック" charset="-128"/>
              <a:cs typeface="+mn-cs"/>
            </a:endParaRPr>
          </a:p>
        </p:txBody>
      </p:sp>
      <p:sp>
        <p:nvSpPr>
          <p:cNvPr id="41" name="正方形/長方形 40"/>
          <p:cNvSpPr/>
          <p:nvPr/>
        </p:nvSpPr>
        <p:spPr>
          <a:xfrm>
            <a:off x="323528" y="2492896"/>
            <a:ext cx="5346000" cy="4032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kumimoji="1" lang="en-US" altLang="ja-JP" sz="2000" dirty="0">
                <a:solidFill>
                  <a:schemeClr val="tx1"/>
                </a:solidFill>
                <a:latin typeface="Arial" pitchFamily="34" charset="0"/>
                <a:ea typeface="ＭＳ Ｐゴシック" pitchFamily="50" charset="-128"/>
              </a:rPr>
              <a:t>H11.2cm</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x</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L14.85cm</a:t>
            </a:r>
            <a:endParaRPr kumimoji="1" lang="ja-JP" altLang="en-US" sz="2000" dirty="0">
              <a:solidFill>
                <a:schemeClr val="tx1"/>
              </a:solidFill>
              <a:latin typeface="Arial" pitchFamily="34" charset="0"/>
              <a:ea typeface="ＭＳ Ｐゴシック" pitchFamily="50" charset="-128"/>
            </a:endParaRPr>
          </a:p>
        </p:txBody>
      </p:sp>
      <p:sp>
        <p:nvSpPr>
          <p:cNvPr id="22" name="テキスト ボックス 21"/>
          <p:cNvSpPr txBox="1"/>
          <p:nvPr/>
        </p:nvSpPr>
        <p:spPr>
          <a:xfrm>
            <a:off x="6262515" y="4535526"/>
            <a:ext cx="2217274" cy="246221"/>
          </a:xfrm>
          <a:prstGeom prst="rect">
            <a:avLst/>
          </a:prstGeom>
          <a:noFill/>
        </p:spPr>
        <p:txBody>
          <a:bodyPr wrap="none" rtlCol="0">
            <a:spAutoFit/>
          </a:bodyPr>
          <a:lstStyle/>
          <a:p>
            <a:pPr algn="ctr"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Nozzle profile of step dimensions</a:t>
            </a:r>
            <a:endParaRPr kumimoji="1" lang="ja-JP" altLang="en-US" sz="1000" b="1" kern="1200" dirty="0">
              <a:solidFill>
                <a:srgbClr val="000000"/>
              </a:solidFill>
              <a:latin typeface="Arial" pitchFamily="34" charset="0"/>
              <a:ea typeface="ＭＳ Ｐゴシック" charset="-128"/>
              <a:cs typeface="+mn-cs"/>
            </a:endParaRPr>
          </a:p>
        </p:txBody>
      </p:sp>
      <p:sp>
        <p:nvSpPr>
          <p:cNvPr id="23" name="正方形/長方形 22"/>
          <p:cNvSpPr/>
          <p:nvPr/>
        </p:nvSpPr>
        <p:spPr>
          <a:xfrm>
            <a:off x="5940152" y="2348880"/>
            <a:ext cx="2862000" cy="2160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lang="en-US" altLang="ja-JP" sz="2000" dirty="0">
                <a:solidFill>
                  <a:schemeClr val="tx1"/>
                </a:solidFill>
                <a:latin typeface="Arial" pitchFamily="34" charset="0"/>
                <a:ea typeface="ＭＳ Ｐゴシック" pitchFamily="50" charset="-128"/>
              </a:rPr>
              <a:t>H6.0cm</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x</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L7.95cm</a:t>
            </a:r>
            <a:endParaRPr kumimoji="1" lang="ja-JP" altLang="en-US" sz="2000" dirty="0">
              <a:solidFill>
                <a:schemeClr val="tx1"/>
              </a:solidFill>
              <a:latin typeface="Arial" pitchFamily="34" charset="0"/>
              <a:ea typeface="ＭＳ Ｐゴシック" pitchFamily="50" charset="-128"/>
            </a:endParaRPr>
          </a:p>
        </p:txBody>
      </p:sp>
      <p:sp>
        <p:nvSpPr>
          <p:cNvPr id="21" name="フッター プレースホルダー 2">
            <a:extLst>
              <a:ext uri="{FF2B5EF4-FFF2-40B4-BE49-F238E27FC236}">
                <a16:creationId xmlns:a16="http://schemas.microsoft.com/office/drawing/2014/main" id="{539CDE1A-94EC-4612-A514-3283AE4212ED}"/>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pic>
        <p:nvPicPr>
          <p:cNvPr id="2" name="Picture 1">
            <a:extLst>
              <a:ext uri="{FF2B5EF4-FFF2-40B4-BE49-F238E27FC236}">
                <a16:creationId xmlns:a16="http://schemas.microsoft.com/office/drawing/2014/main" id="{ECA4E985-C9CF-4E66-9EE3-0194DD3C9D1F}"/>
              </a:ext>
            </a:extLst>
          </p:cNvPr>
          <p:cNvPicPr>
            <a:picLocks noChangeAspect="1"/>
          </p:cNvPicPr>
          <p:nvPr/>
        </p:nvPicPr>
        <p:blipFill>
          <a:blip r:embed="rId3"/>
          <a:stretch>
            <a:fillRect/>
          </a:stretch>
        </p:blipFill>
        <p:spPr>
          <a:xfrm>
            <a:off x="5943600" y="2350800"/>
            <a:ext cx="2899160" cy="2160000"/>
          </a:xfrm>
          <a:prstGeom prst="rect">
            <a:avLst/>
          </a:prstGeom>
        </p:spPr>
      </p:pic>
      <p:pic>
        <p:nvPicPr>
          <p:cNvPr id="13" name="Picture 12">
            <a:extLst>
              <a:ext uri="{FF2B5EF4-FFF2-40B4-BE49-F238E27FC236}">
                <a16:creationId xmlns:a16="http://schemas.microsoft.com/office/drawing/2014/main" id="{CDE9F838-7C9C-4464-8CDA-1DBC176A9537}"/>
              </a:ext>
            </a:extLst>
          </p:cNvPr>
          <p:cNvPicPr>
            <a:picLocks noChangeAspect="1"/>
          </p:cNvPicPr>
          <p:nvPr/>
        </p:nvPicPr>
        <p:blipFill>
          <a:blip r:embed="rId4"/>
          <a:stretch>
            <a:fillRect/>
          </a:stretch>
        </p:blipFill>
        <p:spPr>
          <a:xfrm>
            <a:off x="331201" y="2494801"/>
            <a:ext cx="5325671" cy="4032000"/>
          </a:xfrm>
          <a:prstGeom prst="rect">
            <a:avLst/>
          </a:prstGeom>
        </p:spPr>
      </p:pic>
      <p:pic>
        <p:nvPicPr>
          <p:cNvPr id="14" name="Picture 13">
            <a:extLst>
              <a:ext uri="{FF2B5EF4-FFF2-40B4-BE49-F238E27FC236}">
                <a16:creationId xmlns:a16="http://schemas.microsoft.com/office/drawing/2014/main" id="{C1C2D144-D8FB-45C5-9C5E-7672E3379AD2}"/>
              </a:ext>
            </a:extLst>
          </p:cNvPr>
          <p:cNvPicPr>
            <a:picLocks noChangeAspect="1"/>
          </p:cNvPicPr>
          <p:nvPr/>
        </p:nvPicPr>
        <p:blipFill>
          <a:blip r:embed="rId5"/>
          <a:stretch>
            <a:fillRect/>
          </a:stretch>
        </p:blipFill>
        <p:spPr>
          <a:xfrm>
            <a:off x="3276005" y="694425"/>
            <a:ext cx="5324475" cy="1390650"/>
          </a:xfrm>
          <a:prstGeom prst="rect">
            <a:avLst/>
          </a:prstGeom>
        </p:spPr>
      </p:pic>
      <p:graphicFrame>
        <p:nvGraphicFramePr>
          <p:cNvPr id="15" name="Table 14">
            <a:extLst>
              <a:ext uri="{FF2B5EF4-FFF2-40B4-BE49-F238E27FC236}">
                <a16:creationId xmlns:a16="http://schemas.microsoft.com/office/drawing/2014/main" id="{62DECF1B-4772-430F-9935-25F469799180}"/>
              </a:ext>
            </a:extLst>
          </p:cNvPr>
          <p:cNvGraphicFramePr>
            <a:graphicFrameLocks noGrp="1"/>
          </p:cNvGraphicFramePr>
          <p:nvPr>
            <p:extLst>
              <p:ext uri="{D42A27DB-BD31-4B8C-83A1-F6EECF244321}">
                <p14:modId xmlns:p14="http://schemas.microsoft.com/office/powerpoint/2010/main" val="1576772974"/>
              </p:ext>
            </p:extLst>
          </p:nvPr>
        </p:nvGraphicFramePr>
        <p:xfrm>
          <a:off x="5724000" y="5158799"/>
          <a:ext cx="3294000" cy="1475998"/>
        </p:xfrm>
        <a:graphic>
          <a:graphicData uri="http://schemas.openxmlformats.org/drawingml/2006/table">
            <a:tbl>
              <a:tblPr/>
              <a:tblGrid>
                <a:gridCol w="3294000">
                  <a:extLst>
                    <a:ext uri="{9D8B030D-6E8A-4147-A177-3AD203B41FA5}">
                      <a16:colId xmlns:a16="http://schemas.microsoft.com/office/drawing/2014/main" val="2367283000"/>
                    </a:ext>
                  </a:extLst>
                </a:gridCol>
              </a:tblGrid>
              <a:tr h="293106">
                <a:tc>
                  <a:txBody>
                    <a:bodyPr/>
                    <a:lstStyle/>
                    <a:p>
                      <a:pPr algn="l" fontAlgn="ctr"/>
                      <a:r>
                        <a:rPr lang="en-US" sz="1400" b="0" i="0" u="none" strike="noStrike">
                          <a:solidFill>
                            <a:srgbClr val="000000"/>
                          </a:solidFill>
                          <a:effectLst/>
                          <a:latin typeface="Arial" panose="020B0604020202020204" pitchFamily="34" charset="0"/>
                        </a:rPr>
                        <a:t>Judgment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67822742"/>
                  </a:ext>
                </a:extLst>
              </a:tr>
              <a:tr h="293106">
                <a:tc>
                  <a:txBody>
                    <a:bodyPr/>
                    <a:lstStyle/>
                    <a:p>
                      <a:pPr algn="l" fontAlgn="ctr"/>
                      <a:r>
                        <a:rPr lang="en-US" sz="1400" b="0" i="0" u="none" strike="noStrike">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67562569"/>
                  </a:ext>
                </a:extLst>
              </a:tr>
              <a:tr h="293106">
                <a:tc>
                  <a:txBody>
                    <a:bodyPr/>
                    <a:lstStyle/>
                    <a:p>
                      <a:pPr algn="l" fontAlgn="ctr"/>
                      <a:r>
                        <a:rPr lang="da-DK" sz="1400" b="0" i="0" u="none" strike="noStrike">
                          <a:solidFill>
                            <a:srgbClr val="000000"/>
                          </a:solidFill>
                          <a:effectLst/>
                          <a:latin typeface="Arial" panose="020B0604020202020204" pitchFamily="34" charset="0"/>
                        </a:rPr>
                        <a:t>U/Min 0.000 at Loc.3(1 o'clock at ALF).</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74195909"/>
                  </a:ext>
                </a:extLst>
              </a:tr>
              <a:tr h="293106">
                <a:tc>
                  <a:txBody>
                    <a:bodyPr/>
                    <a:lstStyle/>
                    <a:p>
                      <a:pPr algn="l" fontAlgn="ctr"/>
                      <a:r>
                        <a:rPr lang="en-US" sz="1400" b="0" i="0" u="none" strike="noStrike">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60841416"/>
                  </a:ext>
                </a:extLst>
              </a:tr>
              <a:tr h="303574">
                <a:tc>
                  <a:txBody>
                    <a:bodyPr/>
                    <a:lstStyle/>
                    <a:p>
                      <a:pPr algn="l" fontAlgn="ctr"/>
                      <a:r>
                        <a:rPr lang="en-US" sz="1400" b="0" i="0" u="none" strike="noStrike" dirty="0">
                          <a:solidFill>
                            <a:srgbClr val="000000"/>
                          </a:solidFill>
                          <a:effectLst/>
                          <a:latin typeface="Arial" panose="020B0604020202020204" pitchFamily="34" charset="0"/>
                        </a:rPr>
                        <a:t>U/Min is within min acceptance limit.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8259182"/>
                  </a:ext>
                </a:extLst>
              </a:tr>
            </a:tbl>
          </a:graphicData>
        </a:graphic>
      </p:graphicFrame>
      <p:sp>
        <p:nvSpPr>
          <p:cNvPr id="25" name="環状矢印 27">
            <a:extLst>
              <a:ext uri="{FF2B5EF4-FFF2-40B4-BE49-F238E27FC236}">
                <a16:creationId xmlns:a16="http://schemas.microsoft.com/office/drawing/2014/main" id="{D0F525A0-E1C9-43E6-A434-6997E08DC094}"/>
              </a:ext>
            </a:extLst>
          </p:cNvPr>
          <p:cNvSpPr/>
          <p:nvPr/>
        </p:nvSpPr>
        <p:spPr>
          <a:xfrm>
            <a:off x="1974364" y="675784"/>
            <a:ext cx="428110" cy="517311"/>
          </a:xfrm>
          <a:prstGeom prst="circularArrow">
            <a:avLst>
              <a:gd name="adj1" fmla="val 12500"/>
              <a:gd name="adj2" fmla="val 1142319"/>
              <a:gd name="adj3" fmla="val 20457678"/>
              <a:gd name="adj4" fmla="val 10800000"/>
              <a:gd name="adj5" fmla="val 12500"/>
            </a:avLst>
          </a:prstGeom>
          <a:solidFill>
            <a:schemeClr val="accent6">
              <a:lumMod val="20000"/>
              <a:lumOff val="80000"/>
            </a:schemeClr>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ja-JP" altLang="en-US" sz="1400" dirty="0">
              <a:solidFill>
                <a:schemeClr val="tx1"/>
              </a:solidFill>
              <a:latin typeface="Arial" pitchFamily="34" charset="0"/>
              <a:ea typeface="ＭＳ Ｐゴシック" pitchFamily="50" charset="-128"/>
            </a:endParaRPr>
          </a:p>
        </p:txBody>
      </p:sp>
      <p:sp>
        <p:nvSpPr>
          <p:cNvPr id="28" name="テキスト ボックス 16">
            <a:extLst>
              <a:ext uri="{FF2B5EF4-FFF2-40B4-BE49-F238E27FC236}">
                <a16:creationId xmlns:a16="http://schemas.microsoft.com/office/drawing/2014/main" id="{A61D7903-C058-4BBC-99D8-797CCAD5587C}"/>
              </a:ext>
            </a:extLst>
          </p:cNvPr>
          <p:cNvSpPr txBox="1"/>
          <p:nvPr/>
        </p:nvSpPr>
        <p:spPr>
          <a:xfrm>
            <a:off x="2380376" y="857907"/>
            <a:ext cx="895629" cy="1015663"/>
          </a:xfrm>
          <a:prstGeom prst="rect">
            <a:avLst/>
          </a:prstGeom>
          <a:noFill/>
        </p:spPr>
        <p:txBody>
          <a:bodyPr wrap="square" rtlCol="0">
            <a:spAutoFit/>
          </a:bodyPr>
          <a:lstStyle/>
          <a:p>
            <a:pPr fontAlgn="ctr" hangingPunct="0">
              <a:spcBef>
                <a:spcPct val="0"/>
              </a:spcBef>
              <a:spcAft>
                <a:spcPct val="0"/>
              </a:spcAft>
            </a:pPr>
            <a:r>
              <a:rPr lang="en-US" altLang="ja-JP" sz="1000" dirty="0">
                <a:solidFill>
                  <a:srgbClr val="FF0000"/>
                </a:solidFill>
                <a:latin typeface="Arial" pitchFamily="34" charset="0"/>
                <a:ea typeface="ＭＳ Ｐゴシック" charset="-128"/>
              </a:rPr>
              <a:t>Red </a:t>
            </a:r>
            <a:r>
              <a:rPr kumimoji="1" lang="en-US" altLang="ja-JP" sz="1000" kern="1200" dirty="0">
                <a:solidFill>
                  <a:srgbClr val="FF0000"/>
                </a:solidFill>
                <a:latin typeface="Arial" pitchFamily="34" charset="0"/>
                <a:ea typeface="ＭＳ Ｐゴシック" charset="-128"/>
                <a:cs typeface="+mn-cs"/>
              </a:rPr>
              <a:t>arrow shows rotation direction of  </a:t>
            </a:r>
            <a:r>
              <a:rPr kumimoji="1" lang="en-US" altLang="ja-JP" sz="1000" kern="1200" dirty="0" smtClean="0">
                <a:solidFill>
                  <a:srgbClr val="FF0000"/>
                </a:solidFill>
                <a:latin typeface="Arial" pitchFamily="34" charset="0"/>
                <a:ea typeface="ＭＳ Ｐゴシック" charset="-128"/>
                <a:cs typeface="+mn-cs"/>
              </a:rPr>
              <a:t>stg.4 Nozzle </a:t>
            </a:r>
            <a:r>
              <a:rPr kumimoji="1" lang="en-US" altLang="ja-JP" sz="1000" kern="1200" dirty="0">
                <a:solidFill>
                  <a:srgbClr val="FF0000"/>
                </a:solidFill>
                <a:latin typeface="Arial" pitchFamily="34" charset="0"/>
                <a:ea typeface="ＭＳ Ｐゴシック" charset="-128"/>
                <a:cs typeface="+mn-cs"/>
              </a:rPr>
              <a:t>at </a:t>
            </a:r>
            <a:r>
              <a:rPr kumimoji="1" lang="en-US" altLang="ja-JP" sz="1000" kern="1200" dirty="0" smtClean="0">
                <a:solidFill>
                  <a:srgbClr val="FF0000"/>
                </a:solidFill>
                <a:latin typeface="Arial" pitchFamily="34" charset="0"/>
                <a:ea typeface="ＭＳ Ｐゴシック" charset="-128"/>
                <a:cs typeface="+mn-cs"/>
              </a:rPr>
              <a:t>Loc.3. </a:t>
            </a:r>
            <a:endParaRPr kumimoji="1" lang="ja-JP" altLang="en-US" sz="1000" kern="1200" dirty="0">
              <a:solidFill>
                <a:srgbClr val="FF0000"/>
              </a:solidFill>
              <a:latin typeface="Arial" pitchFamily="34" charset="0"/>
              <a:ea typeface="ＭＳ Ｐゴシック" charset="-128"/>
              <a:cs typeface="+mn-cs"/>
            </a:endParaRPr>
          </a:p>
        </p:txBody>
      </p:sp>
      <p:sp>
        <p:nvSpPr>
          <p:cNvPr id="30" name="Oval 29">
            <a:extLst>
              <a:ext uri="{FF2B5EF4-FFF2-40B4-BE49-F238E27FC236}">
                <a16:creationId xmlns:a16="http://schemas.microsoft.com/office/drawing/2014/main" id="{CB8B6A04-D244-466B-997D-B427CF1622C7}"/>
              </a:ext>
            </a:extLst>
          </p:cNvPr>
          <p:cNvSpPr/>
          <p:nvPr/>
        </p:nvSpPr>
        <p:spPr>
          <a:xfrm>
            <a:off x="6660232" y="3140968"/>
            <a:ext cx="288033" cy="27176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Tree>
    <p:extLst>
      <p:ext uri="{BB962C8B-B14F-4D97-AF65-F5344CB8AC3E}">
        <p14:creationId xmlns:p14="http://schemas.microsoft.com/office/powerpoint/2010/main" val="187364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B5B916-75E5-4549-882F-D1F6B601BC20}"/>
              </a:ext>
            </a:extLst>
          </p:cNvPr>
          <p:cNvSpPr>
            <a:spLocks noGrp="1"/>
          </p:cNvSpPr>
          <p:nvPr>
            <p:ph type="ctrTitle"/>
          </p:nvPr>
        </p:nvSpPr>
        <p:spPr>
          <a:xfrm>
            <a:off x="516589" y="2518756"/>
            <a:ext cx="8111965" cy="904863"/>
          </a:xfrm>
        </p:spPr>
        <p:txBody>
          <a:bodyPr/>
          <a:lstStyle/>
          <a:p>
            <a:r>
              <a:rPr lang="en-US" altLang="ja-JP" dirty="0"/>
              <a:t>(2) Stg.1 LPT Shroud Fit Check </a:t>
            </a:r>
            <a:br>
              <a:rPr lang="en-US" altLang="ja-JP" dirty="0"/>
            </a:br>
            <a:r>
              <a:rPr lang="en-US" altLang="ja-JP" dirty="0"/>
              <a:t>Case Hook Thickness/Groove Depth</a:t>
            </a:r>
            <a:endParaRPr kumimoji="1" lang="ja-JP" altLang="en-US" dirty="0"/>
          </a:p>
        </p:txBody>
      </p:sp>
      <p:sp>
        <p:nvSpPr>
          <p:cNvPr id="4" name="スライド番号プレースホルダー 3">
            <a:extLst>
              <a:ext uri="{FF2B5EF4-FFF2-40B4-BE49-F238E27FC236}">
                <a16:creationId xmlns:a16="http://schemas.microsoft.com/office/drawing/2014/main" id="{9EF3452C-2C98-4C9C-BE76-18514B13C299}"/>
              </a:ext>
            </a:extLst>
          </p:cNvPr>
          <p:cNvSpPr>
            <a:spLocks noGrp="1"/>
          </p:cNvSpPr>
          <p:nvPr>
            <p:ph type="sldNum" sz="quarter" idx="4"/>
          </p:nvPr>
        </p:nvSpPr>
        <p:spPr/>
        <p:txBody>
          <a:bodyPr/>
          <a:lstStyle/>
          <a:p>
            <a:fld id="{714EB05D-AD7B-4F02-BDF6-82F2DF55CD8E}" type="slidenum">
              <a:rPr kumimoji="1" lang="ja-JP" altLang="en-US" smtClean="0"/>
              <a:t>18</a:t>
            </a:fld>
            <a:endParaRPr kumimoji="1" lang="ja-JP" altLang="en-US"/>
          </a:p>
        </p:txBody>
      </p:sp>
      <p:sp>
        <p:nvSpPr>
          <p:cNvPr id="5" name="Down Arrow 4">
            <a:hlinkClick r:id="rId2" action="ppaction://hlinksldjump"/>
          </p:cNvPr>
          <p:cNvSpPr/>
          <p:nvPr/>
        </p:nvSpPr>
        <p:spPr>
          <a:xfrm rot="5400000">
            <a:off x="7416316" y="2723592"/>
            <a:ext cx="432048" cy="504056"/>
          </a:xfrm>
          <a:prstGeom prst="downArrow">
            <a:avLst/>
          </a:prstGeom>
          <a:solidFill>
            <a:srgbClr val="DDE6F3"/>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
        <p:nvSpPr>
          <p:cNvPr id="7" name="フッター プレースホルダー 2">
            <a:extLst>
              <a:ext uri="{FF2B5EF4-FFF2-40B4-BE49-F238E27FC236}">
                <a16:creationId xmlns:a16="http://schemas.microsoft.com/office/drawing/2014/main" id="{EB4DFEE8-1C79-420B-ABC7-3CF5311FBFDD}"/>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3136051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F5F11A5-9DD8-4DD1-A872-6429BFBE08FA}"/>
              </a:ext>
            </a:extLst>
          </p:cNvPr>
          <p:cNvSpPr>
            <a:spLocks noGrp="1"/>
          </p:cNvSpPr>
          <p:nvPr>
            <p:ph type="title"/>
          </p:nvPr>
        </p:nvSpPr>
        <p:spPr/>
        <p:txBody>
          <a:bodyPr/>
          <a:lstStyle/>
          <a:p>
            <a:r>
              <a:rPr lang="en-US" altLang="ja-JP" dirty="0"/>
              <a:t>LPT case Hook Thickness Check/Stg.1 Shroud Fit Check </a:t>
            </a:r>
            <a:endParaRPr kumimoji="1" lang="ja-JP" altLang="en-US" dirty="0"/>
          </a:p>
        </p:txBody>
      </p:sp>
      <p:sp>
        <p:nvSpPr>
          <p:cNvPr id="4" name="スライド番号プレースホルダー 3">
            <a:extLst>
              <a:ext uri="{FF2B5EF4-FFF2-40B4-BE49-F238E27FC236}">
                <a16:creationId xmlns:a16="http://schemas.microsoft.com/office/drawing/2014/main" id="{544A418D-71F4-4BD5-9FBD-B27B4FFFD1F7}"/>
              </a:ext>
            </a:extLst>
          </p:cNvPr>
          <p:cNvSpPr>
            <a:spLocks noGrp="1"/>
          </p:cNvSpPr>
          <p:nvPr>
            <p:ph type="sldNum" sz="quarter" idx="4"/>
          </p:nvPr>
        </p:nvSpPr>
        <p:spPr/>
        <p:txBody>
          <a:bodyPr/>
          <a:lstStyle/>
          <a:p>
            <a:fld id="{714EB05D-AD7B-4F02-BDF6-82F2DF55CD8E}" type="slidenum">
              <a:rPr kumimoji="1" lang="ja-JP" altLang="en-US" smtClean="0"/>
              <a:t>19</a:t>
            </a:fld>
            <a:endParaRPr kumimoji="1" lang="ja-JP" altLang="en-US"/>
          </a:p>
        </p:txBody>
      </p:sp>
      <p:pic>
        <p:nvPicPr>
          <p:cNvPr id="5" name="図 4">
            <a:extLst>
              <a:ext uri="{FF2B5EF4-FFF2-40B4-BE49-F238E27FC236}">
                <a16:creationId xmlns:a16="http://schemas.microsoft.com/office/drawing/2014/main" id="{1CDCFEEF-3D6A-4FFD-BF55-0CAD8A359A9C}"/>
              </a:ext>
            </a:extLst>
          </p:cNvPr>
          <p:cNvPicPr>
            <a:picLocks noChangeAspect="1"/>
          </p:cNvPicPr>
          <p:nvPr/>
        </p:nvPicPr>
        <p:blipFill>
          <a:blip r:embed="rId2"/>
          <a:stretch>
            <a:fillRect/>
          </a:stretch>
        </p:blipFill>
        <p:spPr>
          <a:xfrm>
            <a:off x="5765513" y="2230855"/>
            <a:ext cx="2592288" cy="2998345"/>
          </a:xfrm>
          <a:prstGeom prst="rect">
            <a:avLst/>
          </a:prstGeom>
        </p:spPr>
      </p:pic>
      <p:pic>
        <p:nvPicPr>
          <p:cNvPr id="7" name="図 6">
            <a:extLst>
              <a:ext uri="{FF2B5EF4-FFF2-40B4-BE49-F238E27FC236}">
                <a16:creationId xmlns:a16="http://schemas.microsoft.com/office/drawing/2014/main" id="{E0D14054-6B56-4D2F-9905-09451E487DB6}"/>
              </a:ext>
            </a:extLst>
          </p:cNvPr>
          <p:cNvPicPr>
            <a:picLocks noChangeAspect="1"/>
          </p:cNvPicPr>
          <p:nvPr/>
        </p:nvPicPr>
        <p:blipFill>
          <a:blip r:embed="rId3"/>
          <a:stretch>
            <a:fillRect/>
          </a:stretch>
        </p:blipFill>
        <p:spPr>
          <a:xfrm>
            <a:off x="416066" y="1411793"/>
            <a:ext cx="4697710" cy="2740331"/>
          </a:xfrm>
          <a:prstGeom prst="rect">
            <a:avLst/>
          </a:prstGeom>
        </p:spPr>
      </p:pic>
      <p:cxnSp>
        <p:nvCxnSpPr>
          <p:cNvPr id="9" name="直線コネクタ 8">
            <a:extLst>
              <a:ext uri="{FF2B5EF4-FFF2-40B4-BE49-F238E27FC236}">
                <a16:creationId xmlns:a16="http://schemas.microsoft.com/office/drawing/2014/main" id="{E6A93F94-1106-455F-97D7-94DB00E4AD68}"/>
              </a:ext>
            </a:extLst>
          </p:cNvPr>
          <p:cNvCxnSpPr>
            <a:cxnSpLocks/>
          </p:cNvCxnSpPr>
          <p:nvPr/>
        </p:nvCxnSpPr>
        <p:spPr>
          <a:xfrm flipH="1">
            <a:off x="527970" y="2322898"/>
            <a:ext cx="353997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AA829012-BF82-46C0-B750-DD0DE0A87484}"/>
              </a:ext>
            </a:extLst>
          </p:cNvPr>
          <p:cNvCxnSpPr>
            <a:cxnSpLocks/>
          </p:cNvCxnSpPr>
          <p:nvPr/>
        </p:nvCxnSpPr>
        <p:spPr>
          <a:xfrm flipV="1">
            <a:off x="739318" y="2322898"/>
            <a:ext cx="0" cy="1557607"/>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CA27DB1C-1BAC-4BF7-8636-140D190404CB}"/>
              </a:ext>
            </a:extLst>
          </p:cNvPr>
          <p:cNvSpPr txBox="1"/>
          <p:nvPr/>
        </p:nvSpPr>
        <p:spPr>
          <a:xfrm>
            <a:off x="-9716" y="3766801"/>
            <a:ext cx="1385316"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b="1" kern="1200" dirty="0">
                <a:solidFill>
                  <a:srgbClr val="000000"/>
                </a:solidFill>
                <a:latin typeface="Symbol" panose="05050102010706020507" pitchFamily="18" charset="2"/>
                <a:ea typeface="ＭＳ Ｐゴシック" charset="-128"/>
              </a:rPr>
              <a:t>f</a:t>
            </a:r>
            <a:r>
              <a:rPr kumimoji="1" lang="en-US" altLang="ja-JP" sz="1400" b="1" kern="1200" dirty="0">
                <a:solidFill>
                  <a:srgbClr val="000000"/>
                </a:solidFill>
                <a:latin typeface="Arial" pitchFamily="34" charset="0"/>
                <a:ea typeface="ＭＳ Ｐゴシック" charset="-128"/>
                <a:cs typeface="+mn-cs"/>
              </a:rPr>
              <a:t>716.64+/-0.05</a:t>
            </a:r>
            <a:endParaRPr kumimoji="1" lang="ja-JP" altLang="en-US" sz="1400" b="1" kern="1200" dirty="0">
              <a:solidFill>
                <a:srgbClr val="000000"/>
              </a:solidFill>
              <a:latin typeface="Arial" pitchFamily="34" charset="0"/>
              <a:ea typeface="ＭＳ Ｐゴシック" charset="-128"/>
              <a:cs typeface="+mn-cs"/>
            </a:endParaRPr>
          </a:p>
        </p:txBody>
      </p:sp>
      <p:cxnSp>
        <p:nvCxnSpPr>
          <p:cNvPr id="13" name="直線コネクタ 12">
            <a:extLst>
              <a:ext uri="{FF2B5EF4-FFF2-40B4-BE49-F238E27FC236}">
                <a16:creationId xmlns:a16="http://schemas.microsoft.com/office/drawing/2014/main" id="{CFB90164-FD70-437E-991E-E28675D4DE13}"/>
              </a:ext>
            </a:extLst>
          </p:cNvPr>
          <p:cNvCxnSpPr>
            <a:cxnSpLocks/>
          </p:cNvCxnSpPr>
          <p:nvPr/>
        </p:nvCxnSpPr>
        <p:spPr>
          <a:xfrm flipH="1">
            <a:off x="2179478" y="2607081"/>
            <a:ext cx="14401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98CD5BF6-9D2A-42BD-8A8F-A720A47A08F4}"/>
              </a:ext>
            </a:extLst>
          </p:cNvPr>
          <p:cNvSpPr txBox="1"/>
          <p:nvPr/>
        </p:nvSpPr>
        <p:spPr>
          <a:xfrm>
            <a:off x="2792913" y="4462979"/>
            <a:ext cx="1385316"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b="1" kern="1200" dirty="0">
                <a:solidFill>
                  <a:srgbClr val="000000"/>
                </a:solidFill>
                <a:latin typeface="Symbol" panose="05050102010706020507" pitchFamily="18" charset="2"/>
                <a:ea typeface="ＭＳ Ｐゴシック" charset="-128"/>
              </a:rPr>
              <a:t>f</a:t>
            </a:r>
            <a:r>
              <a:rPr kumimoji="1" lang="en-US" altLang="ja-JP" sz="1400" b="1" kern="1200" dirty="0">
                <a:solidFill>
                  <a:srgbClr val="000000"/>
                </a:solidFill>
                <a:latin typeface="Arial" pitchFamily="34" charset="0"/>
                <a:ea typeface="ＭＳ Ｐゴシック" charset="-128"/>
                <a:cs typeface="+mn-cs"/>
              </a:rPr>
              <a:t>709.5+/-0.064</a:t>
            </a:r>
            <a:endParaRPr kumimoji="1" lang="ja-JP" altLang="en-US" sz="1400" b="1" kern="1200" dirty="0">
              <a:solidFill>
                <a:srgbClr val="000000"/>
              </a:solidFill>
              <a:latin typeface="Arial" pitchFamily="34" charset="0"/>
              <a:ea typeface="ＭＳ Ｐゴシック" charset="-128"/>
              <a:cs typeface="+mn-cs"/>
            </a:endParaRPr>
          </a:p>
        </p:txBody>
      </p:sp>
      <p:cxnSp>
        <p:nvCxnSpPr>
          <p:cNvPr id="17" name="直線矢印コネクタ 16">
            <a:extLst>
              <a:ext uri="{FF2B5EF4-FFF2-40B4-BE49-F238E27FC236}">
                <a16:creationId xmlns:a16="http://schemas.microsoft.com/office/drawing/2014/main" id="{739D4352-719B-4473-B7E7-E29D6F135033}"/>
              </a:ext>
            </a:extLst>
          </p:cNvPr>
          <p:cNvCxnSpPr>
            <a:cxnSpLocks/>
          </p:cNvCxnSpPr>
          <p:nvPr/>
        </p:nvCxnSpPr>
        <p:spPr>
          <a:xfrm flipV="1">
            <a:off x="3547630" y="2607082"/>
            <a:ext cx="0" cy="1849487"/>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9A6879F8-6E21-4EAB-B795-6CB8B33CB089}"/>
              </a:ext>
            </a:extLst>
          </p:cNvPr>
          <p:cNvCxnSpPr>
            <a:cxnSpLocks/>
          </p:cNvCxnSpPr>
          <p:nvPr/>
        </p:nvCxnSpPr>
        <p:spPr>
          <a:xfrm>
            <a:off x="2683534" y="1411793"/>
            <a:ext cx="0" cy="1048022"/>
          </a:xfrm>
          <a:prstGeom prst="straightConnector1">
            <a:avLst/>
          </a:prstGeom>
          <a:ln w="254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EA754B7E-78F1-46BE-922D-C5F18EE8B543}"/>
              </a:ext>
            </a:extLst>
          </p:cNvPr>
          <p:cNvCxnSpPr>
            <a:cxnSpLocks/>
          </p:cNvCxnSpPr>
          <p:nvPr/>
        </p:nvCxnSpPr>
        <p:spPr>
          <a:xfrm flipV="1">
            <a:off x="2683534" y="2591557"/>
            <a:ext cx="0" cy="404194"/>
          </a:xfrm>
          <a:prstGeom prst="straightConnector1">
            <a:avLst/>
          </a:prstGeom>
          <a:ln w="254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D309244-CD9B-42E6-8789-47986044852E}"/>
              </a:ext>
            </a:extLst>
          </p:cNvPr>
          <p:cNvCxnSpPr/>
          <p:nvPr/>
        </p:nvCxnSpPr>
        <p:spPr>
          <a:xfrm>
            <a:off x="2683534" y="1411793"/>
            <a:ext cx="1944216"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D2A775BE-AFE6-4351-8978-4D845EAF8644}"/>
              </a:ext>
            </a:extLst>
          </p:cNvPr>
          <p:cNvSpPr txBox="1"/>
          <p:nvPr/>
        </p:nvSpPr>
        <p:spPr>
          <a:xfrm>
            <a:off x="4611468" y="1010357"/>
            <a:ext cx="4064983" cy="954107"/>
          </a:xfrm>
          <a:prstGeom prst="rect">
            <a:avLst/>
          </a:prstGeom>
          <a:solidFill>
            <a:srgbClr val="FFC000"/>
          </a:solidFill>
        </p:spPr>
        <p:txBody>
          <a:bodyPr wrap="square" rtlCol="0">
            <a:spAutoFit/>
          </a:bodyPr>
          <a:lstStyle/>
          <a:p>
            <a:pPr fontAlgn="ctr" hangingPunct="0">
              <a:spcBef>
                <a:spcPct val="0"/>
              </a:spcBef>
              <a:spcAft>
                <a:spcPct val="0"/>
              </a:spcAft>
            </a:pPr>
            <a:r>
              <a:rPr kumimoji="1" lang="en-US" altLang="ja-JP" sz="1400" b="1" u="sng" kern="1200" dirty="0">
                <a:solidFill>
                  <a:srgbClr val="000000"/>
                </a:solidFill>
                <a:latin typeface="Arial" pitchFamily="34" charset="0"/>
                <a:ea typeface="ＭＳ Ｐゴシック" charset="-128"/>
                <a:cs typeface="+mn-cs"/>
              </a:rPr>
              <a:t>Groove Depth for Stg.1 Shroud (Fit Check)</a:t>
            </a:r>
            <a:r>
              <a:rPr kumimoji="1" lang="en-US" altLang="ja-JP" sz="1400" kern="1200" dirty="0">
                <a:solidFill>
                  <a:srgbClr val="000000"/>
                </a:solidFill>
                <a:latin typeface="Arial" pitchFamily="34" charset="0"/>
                <a:ea typeface="ＭＳ Ｐゴシック" charset="-128"/>
                <a:cs typeface="+mn-cs"/>
              </a:rPr>
              <a:t/>
            </a:r>
            <a:br>
              <a:rPr kumimoji="1" lang="en-US" altLang="ja-JP" sz="1400" kern="1200" dirty="0">
                <a:solidFill>
                  <a:srgbClr val="000000"/>
                </a:solidFill>
                <a:latin typeface="Arial" pitchFamily="34" charset="0"/>
                <a:ea typeface="ＭＳ Ｐゴシック" charset="-128"/>
                <a:cs typeface="+mn-cs"/>
              </a:rPr>
            </a:br>
            <a:r>
              <a:rPr kumimoji="1" lang="en-US" altLang="ja-JP" sz="1400" kern="1200" dirty="0">
                <a:solidFill>
                  <a:srgbClr val="000000"/>
                </a:solidFill>
                <a:latin typeface="Arial" pitchFamily="34" charset="0"/>
                <a:ea typeface="ＭＳ Ｐゴシック" charset="-128"/>
                <a:cs typeface="+mn-cs"/>
              </a:rPr>
              <a:t>½ (</a:t>
            </a:r>
            <a:r>
              <a:rPr lang="en-US" altLang="ja-JP" sz="1400" b="1" dirty="0">
                <a:solidFill>
                  <a:srgbClr val="000000"/>
                </a:solidFill>
                <a:latin typeface="Symbol" panose="05050102010706020507" pitchFamily="18" charset="2"/>
                <a:ea typeface="ＭＳ Ｐゴシック" charset="-128"/>
              </a:rPr>
              <a:t>f</a:t>
            </a:r>
            <a:r>
              <a:rPr lang="en-US" altLang="ja-JP" sz="1400" b="1" dirty="0">
                <a:solidFill>
                  <a:srgbClr val="000000"/>
                </a:solidFill>
                <a:latin typeface="Arial" pitchFamily="34" charset="0"/>
                <a:ea typeface="ＭＳ Ｐゴシック" charset="-128"/>
              </a:rPr>
              <a:t>716.64+/-0.05</a:t>
            </a:r>
            <a:r>
              <a:rPr kumimoji="1" lang="en-US" altLang="ja-JP" sz="1400" kern="1200" dirty="0">
                <a:solidFill>
                  <a:srgbClr val="000000"/>
                </a:solidFill>
                <a:latin typeface="Arial" pitchFamily="34" charset="0"/>
                <a:ea typeface="ＭＳ Ｐゴシック" charset="-128"/>
                <a:cs typeface="+mn-cs"/>
              </a:rPr>
              <a:t>) – ½ (</a:t>
            </a:r>
            <a:r>
              <a:rPr lang="en-US" altLang="ja-JP" sz="1400" b="1" dirty="0">
                <a:solidFill>
                  <a:srgbClr val="000000"/>
                </a:solidFill>
                <a:latin typeface="Symbol" panose="05050102010706020507" pitchFamily="18" charset="2"/>
                <a:ea typeface="ＭＳ Ｐゴシック" charset="-128"/>
              </a:rPr>
              <a:t>f</a:t>
            </a:r>
            <a:r>
              <a:rPr lang="en-US" altLang="ja-JP" sz="1400" b="1" dirty="0">
                <a:solidFill>
                  <a:srgbClr val="000000"/>
                </a:solidFill>
                <a:latin typeface="Arial" pitchFamily="34" charset="0"/>
                <a:ea typeface="ＭＳ Ｐゴシック" charset="-128"/>
              </a:rPr>
              <a:t>709.5+/-0.064</a:t>
            </a:r>
            <a:r>
              <a:rPr kumimoji="1" lang="en-US" altLang="ja-JP" sz="1400" kern="1200" dirty="0">
                <a:solidFill>
                  <a:srgbClr val="000000"/>
                </a:solidFill>
                <a:latin typeface="Arial" pitchFamily="34" charset="0"/>
                <a:ea typeface="ＭＳ Ｐゴシック" charset="-128"/>
                <a:cs typeface="+mn-cs"/>
              </a:rPr>
              <a:t>) </a:t>
            </a:r>
          </a:p>
          <a:p>
            <a:pPr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 (</a:t>
            </a:r>
            <a:r>
              <a:rPr kumimoji="1" lang="en-US" altLang="ja-JP" sz="1400" b="1" kern="1200" dirty="0">
                <a:solidFill>
                  <a:srgbClr val="000000"/>
                </a:solidFill>
                <a:latin typeface="Arial" pitchFamily="34" charset="0"/>
                <a:ea typeface="ＭＳ Ｐゴシック" charset="-128"/>
                <a:cs typeface="+mn-cs"/>
              </a:rPr>
              <a:t>2.02+/-0.025</a:t>
            </a:r>
            <a:r>
              <a:rPr kumimoji="1" lang="en-US" altLang="ja-JP" sz="1400" kern="1200" dirty="0">
                <a:solidFill>
                  <a:srgbClr val="000000"/>
                </a:solidFill>
                <a:latin typeface="Arial" pitchFamily="34" charset="0"/>
                <a:ea typeface="ＭＳ Ｐゴシック" charset="-128"/>
                <a:cs typeface="+mn-cs"/>
              </a:rPr>
              <a:t>)</a:t>
            </a:r>
          </a:p>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 1.55 +/-0.082</a:t>
            </a:r>
            <a:endParaRPr kumimoji="1" lang="ja-JP" altLang="en-US" sz="1400" kern="1200" dirty="0">
              <a:solidFill>
                <a:srgbClr val="000000"/>
              </a:solidFill>
              <a:latin typeface="Arial" pitchFamily="34" charset="0"/>
              <a:ea typeface="ＭＳ Ｐゴシック" charset="-128"/>
              <a:cs typeface="+mn-cs"/>
            </a:endParaRPr>
          </a:p>
        </p:txBody>
      </p:sp>
      <p:sp>
        <p:nvSpPr>
          <p:cNvPr id="26" name="テキスト ボックス 25">
            <a:extLst>
              <a:ext uri="{FF2B5EF4-FFF2-40B4-BE49-F238E27FC236}">
                <a16:creationId xmlns:a16="http://schemas.microsoft.com/office/drawing/2014/main" id="{6DAD54DB-C06D-4817-9969-EA5BFD1E6F48}"/>
              </a:ext>
            </a:extLst>
          </p:cNvPr>
          <p:cNvSpPr txBox="1"/>
          <p:nvPr/>
        </p:nvSpPr>
        <p:spPr>
          <a:xfrm>
            <a:off x="3194465" y="4714433"/>
            <a:ext cx="582211"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#235</a:t>
            </a:r>
            <a:endParaRPr kumimoji="1" lang="ja-JP" altLang="en-US" sz="1400" kern="1200" dirty="0">
              <a:solidFill>
                <a:srgbClr val="000000"/>
              </a:solidFill>
              <a:latin typeface="Arial" pitchFamily="34" charset="0"/>
              <a:ea typeface="ＭＳ Ｐゴシック" charset="-128"/>
              <a:cs typeface="+mn-cs"/>
            </a:endParaRPr>
          </a:p>
        </p:txBody>
      </p:sp>
      <p:sp>
        <p:nvSpPr>
          <p:cNvPr id="27" name="テキスト ボックス 26">
            <a:extLst>
              <a:ext uri="{FF2B5EF4-FFF2-40B4-BE49-F238E27FC236}">
                <a16:creationId xmlns:a16="http://schemas.microsoft.com/office/drawing/2014/main" id="{33D4BD7A-2A02-40E5-999B-6FA34C5FDB96}"/>
              </a:ext>
            </a:extLst>
          </p:cNvPr>
          <p:cNvSpPr txBox="1"/>
          <p:nvPr/>
        </p:nvSpPr>
        <p:spPr>
          <a:xfrm>
            <a:off x="1230047" y="4094035"/>
            <a:ext cx="582211"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#105</a:t>
            </a:r>
            <a:endParaRPr kumimoji="1" lang="ja-JP" altLang="en-US" sz="1400" kern="1200" dirty="0">
              <a:solidFill>
                <a:srgbClr val="000000"/>
              </a:solidFill>
              <a:latin typeface="Arial" pitchFamily="34" charset="0"/>
              <a:ea typeface="ＭＳ Ｐゴシック" charset="-128"/>
              <a:cs typeface="+mn-cs"/>
            </a:endParaRPr>
          </a:p>
        </p:txBody>
      </p:sp>
      <p:cxnSp>
        <p:nvCxnSpPr>
          <p:cNvPr id="29" name="直線コネクタ 28">
            <a:extLst>
              <a:ext uri="{FF2B5EF4-FFF2-40B4-BE49-F238E27FC236}">
                <a16:creationId xmlns:a16="http://schemas.microsoft.com/office/drawing/2014/main" id="{3078909B-B37D-4047-9C2C-0DDEEC222E81}"/>
              </a:ext>
            </a:extLst>
          </p:cNvPr>
          <p:cNvCxnSpPr>
            <a:cxnSpLocks/>
          </p:cNvCxnSpPr>
          <p:nvPr/>
        </p:nvCxnSpPr>
        <p:spPr>
          <a:xfrm flipH="1">
            <a:off x="1259632" y="2492896"/>
            <a:ext cx="28083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DD2B1EDC-165E-4925-875E-20B3038164A6}"/>
              </a:ext>
            </a:extLst>
          </p:cNvPr>
          <p:cNvCxnSpPr>
            <a:cxnSpLocks/>
          </p:cNvCxnSpPr>
          <p:nvPr/>
        </p:nvCxnSpPr>
        <p:spPr>
          <a:xfrm flipV="1">
            <a:off x="1521153" y="2509624"/>
            <a:ext cx="0" cy="1557607"/>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6A79DC4D-CE2F-4F94-912B-36DBD66BE7EA}"/>
              </a:ext>
            </a:extLst>
          </p:cNvPr>
          <p:cNvSpPr txBox="1"/>
          <p:nvPr/>
        </p:nvSpPr>
        <p:spPr>
          <a:xfrm>
            <a:off x="6863888" y="5155126"/>
            <a:ext cx="2085827"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Stg.1 Shroud </a:t>
            </a:r>
            <a:r>
              <a:rPr kumimoji="1" lang="en-US" altLang="ja-JP" sz="1400" kern="1200" dirty="0" err="1">
                <a:solidFill>
                  <a:srgbClr val="000000"/>
                </a:solidFill>
                <a:latin typeface="Arial" pitchFamily="34" charset="0"/>
                <a:ea typeface="ＭＳ Ｐゴシック" charset="-128"/>
                <a:cs typeface="+mn-cs"/>
              </a:rPr>
              <a:t>Fwd</a:t>
            </a:r>
            <a:r>
              <a:rPr kumimoji="1" lang="en-US" altLang="ja-JP" sz="1400" kern="1200" dirty="0">
                <a:solidFill>
                  <a:srgbClr val="000000"/>
                </a:solidFill>
                <a:latin typeface="Arial" pitchFamily="34" charset="0"/>
                <a:ea typeface="ＭＳ Ｐゴシック" charset="-128"/>
                <a:cs typeface="+mn-cs"/>
              </a:rPr>
              <a:t> Hook</a:t>
            </a:r>
            <a:endParaRPr kumimoji="1" lang="ja-JP" altLang="en-US" sz="1400" kern="1200" dirty="0">
              <a:solidFill>
                <a:srgbClr val="000000"/>
              </a:solidFill>
              <a:latin typeface="Arial" pitchFamily="34" charset="0"/>
              <a:ea typeface="ＭＳ Ｐゴシック" charset="-128"/>
              <a:cs typeface="+mn-cs"/>
            </a:endParaRPr>
          </a:p>
        </p:txBody>
      </p:sp>
      <p:sp>
        <p:nvSpPr>
          <p:cNvPr id="8" name="楕円 7">
            <a:extLst>
              <a:ext uri="{FF2B5EF4-FFF2-40B4-BE49-F238E27FC236}">
                <a16:creationId xmlns:a16="http://schemas.microsoft.com/office/drawing/2014/main" id="{DB0B1307-1D7B-4FBD-8E87-543E67446E6E}"/>
              </a:ext>
            </a:extLst>
          </p:cNvPr>
          <p:cNvSpPr/>
          <p:nvPr/>
        </p:nvSpPr>
        <p:spPr>
          <a:xfrm>
            <a:off x="7236296" y="3385343"/>
            <a:ext cx="432048" cy="409260"/>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ja-JP" altLang="en-US" sz="1400">
              <a:solidFill>
                <a:schemeClr val="tx1"/>
              </a:solidFill>
              <a:latin typeface="Arial" pitchFamily="34" charset="0"/>
              <a:ea typeface="ＭＳ Ｐゴシック" pitchFamily="50" charset="-128"/>
            </a:endParaRPr>
          </a:p>
        </p:txBody>
      </p:sp>
      <p:cxnSp>
        <p:nvCxnSpPr>
          <p:cNvPr id="14" name="直線コネクタ 13">
            <a:extLst>
              <a:ext uri="{FF2B5EF4-FFF2-40B4-BE49-F238E27FC236}">
                <a16:creationId xmlns:a16="http://schemas.microsoft.com/office/drawing/2014/main" id="{5B459027-6C64-49B1-8E87-9DA86B717818}"/>
              </a:ext>
            </a:extLst>
          </p:cNvPr>
          <p:cNvCxnSpPr>
            <a:stCxn id="8" idx="4"/>
            <a:endCxn id="6" idx="0"/>
          </p:cNvCxnSpPr>
          <p:nvPr/>
        </p:nvCxnSpPr>
        <p:spPr>
          <a:xfrm>
            <a:off x="7452320" y="3794603"/>
            <a:ext cx="454482" cy="136052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F3A686D8-8043-4B06-9F64-CA313F337C28}"/>
              </a:ext>
            </a:extLst>
          </p:cNvPr>
          <p:cNvCxnSpPr>
            <a:cxnSpLocks/>
          </p:cNvCxnSpPr>
          <p:nvPr/>
        </p:nvCxnSpPr>
        <p:spPr>
          <a:xfrm flipV="1">
            <a:off x="3962480" y="2487320"/>
            <a:ext cx="0" cy="528944"/>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CC12129C-3086-4E33-96DA-F50C6A4D9B99}"/>
              </a:ext>
            </a:extLst>
          </p:cNvPr>
          <p:cNvCxnSpPr>
            <a:cxnSpLocks/>
          </p:cNvCxnSpPr>
          <p:nvPr/>
        </p:nvCxnSpPr>
        <p:spPr>
          <a:xfrm>
            <a:off x="3962480" y="1556792"/>
            <a:ext cx="0" cy="767216"/>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89F932B2-CA4D-4D30-B49C-704989E6BCBA}"/>
              </a:ext>
            </a:extLst>
          </p:cNvPr>
          <p:cNvSpPr txBox="1"/>
          <p:nvPr/>
        </p:nvSpPr>
        <p:spPr>
          <a:xfrm>
            <a:off x="362233" y="3983536"/>
            <a:ext cx="582211"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#234</a:t>
            </a:r>
            <a:endParaRPr kumimoji="1" lang="ja-JP" altLang="en-US" sz="1400" kern="1200" dirty="0">
              <a:solidFill>
                <a:srgbClr val="000000"/>
              </a:solidFill>
              <a:latin typeface="Arial" pitchFamily="34" charset="0"/>
              <a:ea typeface="ＭＳ Ｐゴシック" charset="-128"/>
              <a:cs typeface="+mn-cs"/>
            </a:endParaRPr>
          </a:p>
        </p:txBody>
      </p:sp>
      <p:cxnSp>
        <p:nvCxnSpPr>
          <p:cNvPr id="33" name="直線矢印コネクタ 32">
            <a:extLst>
              <a:ext uri="{FF2B5EF4-FFF2-40B4-BE49-F238E27FC236}">
                <a16:creationId xmlns:a16="http://schemas.microsoft.com/office/drawing/2014/main" id="{E1C44399-D3A9-4C28-9712-874E90FC95AB}"/>
              </a:ext>
            </a:extLst>
          </p:cNvPr>
          <p:cNvCxnSpPr>
            <a:cxnSpLocks/>
          </p:cNvCxnSpPr>
          <p:nvPr/>
        </p:nvCxnSpPr>
        <p:spPr>
          <a:xfrm>
            <a:off x="2411760" y="1847686"/>
            <a:ext cx="0" cy="475212"/>
          </a:xfrm>
          <a:prstGeom prst="straightConnector1">
            <a:avLst/>
          </a:prstGeom>
          <a:ln w="254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82185976-BBC5-41D2-919B-E83B17A5C952}"/>
              </a:ext>
            </a:extLst>
          </p:cNvPr>
          <p:cNvCxnSpPr>
            <a:cxnSpLocks/>
          </p:cNvCxnSpPr>
          <p:nvPr/>
        </p:nvCxnSpPr>
        <p:spPr>
          <a:xfrm flipV="1">
            <a:off x="2411760" y="2623754"/>
            <a:ext cx="0" cy="2605446"/>
          </a:xfrm>
          <a:prstGeom prst="straightConnector1">
            <a:avLst/>
          </a:prstGeom>
          <a:ln w="254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CF912767-996F-4B06-83B7-19FCB22FA431}"/>
              </a:ext>
            </a:extLst>
          </p:cNvPr>
          <p:cNvSpPr txBox="1"/>
          <p:nvPr/>
        </p:nvSpPr>
        <p:spPr>
          <a:xfrm>
            <a:off x="739318" y="5228942"/>
            <a:ext cx="3578116" cy="738664"/>
          </a:xfrm>
          <a:prstGeom prst="rect">
            <a:avLst/>
          </a:prstGeom>
          <a:solidFill>
            <a:srgbClr val="FFC000"/>
          </a:solidFill>
        </p:spPr>
        <p:txBody>
          <a:bodyPr wrap="square" rtlCol="0">
            <a:spAutoFit/>
          </a:bodyPr>
          <a:lstStyle/>
          <a:p>
            <a:pPr fontAlgn="ctr" hangingPunct="0">
              <a:spcBef>
                <a:spcPct val="0"/>
              </a:spcBef>
              <a:spcAft>
                <a:spcPct val="0"/>
              </a:spcAft>
            </a:pPr>
            <a:r>
              <a:rPr kumimoji="1" lang="en-US" altLang="ja-JP" sz="1400" b="1" u="sng" kern="1200" dirty="0">
                <a:solidFill>
                  <a:srgbClr val="000000"/>
                </a:solidFill>
                <a:latin typeface="Arial" pitchFamily="34" charset="0"/>
                <a:ea typeface="ＭＳ Ｐゴシック" charset="-128"/>
                <a:cs typeface="+mn-cs"/>
              </a:rPr>
              <a:t>LPT case Hook Thickness Check</a:t>
            </a:r>
            <a:r>
              <a:rPr kumimoji="1" lang="en-US" altLang="ja-JP" sz="1400" kern="1200" dirty="0">
                <a:solidFill>
                  <a:srgbClr val="000000"/>
                </a:solidFill>
                <a:latin typeface="Arial" pitchFamily="34" charset="0"/>
                <a:ea typeface="ＭＳ Ｐゴシック" charset="-128"/>
                <a:cs typeface="+mn-cs"/>
              </a:rPr>
              <a:t/>
            </a:r>
            <a:br>
              <a:rPr kumimoji="1" lang="en-US" altLang="ja-JP" sz="1400" kern="1200" dirty="0">
                <a:solidFill>
                  <a:srgbClr val="000000"/>
                </a:solidFill>
                <a:latin typeface="Arial" pitchFamily="34" charset="0"/>
                <a:ea typeface="ＭＳ Ｐゴシック" charset="-128"/>
                <a:cs typeface="+mn-cs"/>
              </a:rPr>
            </a:br>
            <a:r>
              <a:rPr kumimoji="1" lang="en-US" altLang="ja-JP" sz="1400" kern="1200" dirty="0">
                <a:solidFill>
                  <a:srgbClr val="000000"/>
                </a:solidFill>
                <a:latin typeface="Arial" pitchFamily="34" charset="0"/>
                <a:ea typeface="ＭＳ Ｐゴシック" charset="-128"/>
                <a:cs typeface="+mn-cs"/>
              </a:rPr>
              <a:t>½ (</a:t>
            </a:r>
            <a:r>
              <a:rPr lang="en-US" altLang="ja-JP" sz="1400" b="1" dirty="0">
                <a:solidFill>
                  <a:srgbClr val="000000"/>
                </a:solidFill>
                <a:latin typeface="Symbol" panose="05050102010706020507" pitchFamily="18" charset="2"/>
                <a:ea typeface="ＭＳ Ｐゴシック" charset="-128"/>
              </a:rPr>
              <a:t>f</a:t>
            </a:r>
            <a:r>
              <a:rPr lang="en-US" altLang="ja-JP" sz="1400" b="1" dirty="0">
                <a:solidFill>
                  <a:srgbClr val="000000"/>
                </a:solidFill>
                <a:latin typeface="Arial" pitchFamily="34" charset="0"/>
                <a:ea typeface="ＭＳ Ｐゴシック" charset="-128"/>
              </a:rPr>
              <a:t>716.64+/-0.05</a:t>
            </a:r>
            <a:r>
              <a:rPr kumimoji="1" lang="en-US" altLang="ja-JP" sz="1400" kern="1200" dirty="0">
                <a:solidFill>
                  <a:srgbClr val="000000"/>
                </a:solidFill>
                <a:latin typeface="Arial" pitchFamily="34" charset="0"/>
                <a:ea typeface="ＭＳ Ｐゴシック" charset="-128"/>
                <a:cs typeface="+mn-cs"/>
              </a:rPr>
              <a:t>) – ½ (</a:t>
            </a:r>
            <a:r>
              <a:rPr lang="en-US" altLang="ja-JP" sz="1400" b="1" dirty="0">
                <a:solidFill>
                  <a:srgbClr val="000000"/>
                </a:solidFill>
                <a:latin typeface="Symbol" panose="05050102010706020507" pitchFamily="18" charset="2"/>
                <a:ea typeface="ＭＳ Ｐゴシック" charset="-128"/>
              </a:rPr>
              <a:t>f</a:t>
            </a:r>
            <a:r>
              <a:rPr lang="en-US" altLang="ja-JP" sz="1400" b="1" dirty="0">
                <a:solidFill>
                  <a:srgbClr val="000000"/>
                </a:solidFill>
                <a:latin typeface="Arial" pitchFamily="34" charset="0"/>
                <a:ea typeface="ＭＳ Ｐゴシック" charset="-128"/>
              </a:rPr>
              <a:t>709.5+/-0.064</a:t>
            </a:r>
            <a:r>
              <a:rPr kumimoji="1" lang="en-US" altLang="ja-JP" sz="1400" kern="1200" dirty="0">
                <a:solidFill>
                  <a:srgbClr val="000000"/>
                </a:solidFill>
                <a:latin typeface="Arial" pitchFamily="34" charset="0"/>
                <a:ea typeface="ＭＳ Ｐゴシック" charset="-128"/>
                <a:cs typeface="+mn-cs"/>
              </a:rPr>
              <a:t>) </a:t>
            </a:r>
          </a:p>
          <a:p>
            <a:pPr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 3.57 +/-0.057</a:t>
            </a:r>
            <a:endParaRPr kumimoji="1" lang="ja-JP" altLang="en-US" sz="1400" kern="1200" dirty="0">
              <a:solidFill>
                <a:srgbClr val="000000"/>
              </a:solidFill>
              <a:latin typeface="Arial" pitchFamily="34" charset="0"/>
              <a:ea typeface="ＭＳ Ｐゴシック" charset="-128"/>
              <a:cs typeface="+mn-cs"/>
            </a:endParaRPr>
          </a:p>
        </p:txBody>
      </p:sp>
      <p:sp>
        <p:nvSpPr>
          <p:cNvPr id="36" name="フッター プレースホルダー 2">
            <a:extLst>
              <a:ext uri="{FF2B5EF4-FFF2-40B4-BE49-F238E27FC236}">
                <a16:creationId xmlns:a16="http://schemas.microsoft.com/office/drawing/2014/main" id="{6A1D38C2-9C5B-4BA8-96A0-D38E7B6E406B}"/>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321723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5FE2D0-3C33-42DC-8554-8C7BCB56FF8E}"/>
              </a:ext>
            </a:extLst>
          </p:cNvPr>
          <p:cNvSpPr>
            <a:spLocks noGrp="1"/>
          </p:cNvSpPr>
          <p:nvPr>
            <p:ph type="title"/>
          </p:nvPr>
        </p:nvSpPr>
        <p:spPr/>
        <p:txBody>
          <a:bodyPr/>
          <a:lstStyle/>
          <a:p>
            <a:r>
              <a:rPr kumimoji="1" lang="en-US" altLang="ja-JP" dirty="0"/>
              <a:t>Evaluation List for LPT Case MRB</a:t>
            </a:r>
            <a:endParaRPr kumimoji="1" lang="ja-JP" altLang="en-US" dirty="0"/>
          </a:p>
        </p:txBody>
      </p:sp>
      <p:sp>
        <p:nvSpPr>
          <p:cNvPr id="4" name="スライド番号プレースホルダー 3">
            <a:extLst>
              <a:ext uri="{FF2B5EF4-FFF2-40B4-BE49-F238E27FC236}">
                <a16:creationId xmlns:a16="http://schemas.microsoft.com/office/drawing/2014/main" id="{8B0B97F5-76E6-4F3F-8E34-5C6C163499E8}"/>
              </a:ext>
            </a:extLst>
          </p:cNvPr>
          <p:cNvSpPr>
            <a:spLocks noGrp="1"/>
          </p:cNvSpPr>
          <p:nvPr>
            <p:ph type="sldNum" sz="quarter" idx="4"/>
          </p:nvPr>
        </p:nvSpPr>
        <p:spPr/>
        <p:txBody>
          <a:bodyPr/>
          <a:lstStyle/>
          <a:p>
            <a:fld id="{714EB05D-AD7B-4F02-BDF6-82F2DF55CD8E}" type="slidenum">
              <a:rPr kumimoji="1" lang="ja-JP" altLang="en-US" smtClean="0"/>
              <a:t>2</a:t>
            </a:fld>
            <a:endParaRPr kumimoji="1" lang="ja-JP" altLang="en-US"/>
          </a:p>
        </p:txBody>
      </p:sp>
      <p:sp>
        <p:nvSpPr>
          <p:cNvPr id="5" name="テキスト プレースホルダー 4">
            <a:extLst>
              <a:ext uri="{FF2B5EF4-FFF2-40B4-BE49-F238E27FC236}">
                <a16:creationId xmlns:a16="http://schemas.microsoft.com/office/drawing/2014/main" id="{0E6133BC-005C-431F-8395-EC6FBDE6E7D8}"/>
              </a:ext>
            </a:extLst>
          </p:cNvPr>
          <p:cNvSpPr>
            <a:spLocks noGrp="1"/>
          </p:cNvSpPr>
          <p:nvPr>
            <p:ph type="body" sz="quarter" idx="12"/>
          </p:nvPr>
        </p:nvSpPr>
        <p:spPr/>
        <p:txBody>
          <a:bodyPr/>
          <a:lstStyle/>
          <a:p>
            <a:pPr marL="342900" indent="-342900">
              <a:buAutoNum type="arabicParenBoth"/>
            </a:pPr>
            <a:r>
              <a:rPr kumimoji="1" lang="en-US" altLang="ja-JP" dirty="0">
                <a:hlinkClick r:id="rId2" action="ppaction://hlinksldjump"/>
              </a:rPr>
              <a:t>LPT Shroud/Nozzle Installation Check – Case Hook Diameter</a:t>
            </a:r>
            <a:endParaRPr kumimoji="1" lang="en-US" altLang="ja-JP" dirty="0"/>
          </a:p>
          <a:p>
            <a:pPr marL="342900" indent="-342900">
              <a:buAutoNum type="arabicParenBoth"/>
            </a:pPr>
            <a:r>
              <a:rPr kumimoji="1" lang="en-US" altLang="ja-JP" dirty="0">
                <a:hlinkClick r:id="rId3" action="ppaction://hlinksldjump"/>
              </a:rPr>
              <a:t>Stg.1 LPT Shroud Fit Check – Case Hook Thickness/Groove Depth</a:t>
            </a:r>
            <a:endParaRPr kumimoji="1" lang="en-US" altLang="ja-JP" dirty="0"/>
          </a:p>
          <a:p>
            <a:pPr marL="342900" indent="-342900">
              <a:buAutoNum type="arabicParenBoth"/>
            </a:pPr>
            <a:r>
              <a:rPr lang="en-US" altLang="ja-JP" dirty="0">
                <a:hlinkClick r:id="rId4" action="ppaction://hlinksldjump"/>
              </a:rPr>
              <a:t>Stg.2, 3 LPT Shroud Fit Check – Case Hook Axial Runout</a:t>
            </a:r>
            <a:endParaRPr lang="en-US" altLang="ja-JP" dirty="0"/>
          </a:p>
          <a:p>
            <a:pPr marL="342900" indent="-342900">
              <a:buAutoNum type="arabicParenBoth"/>
            </a:pPr>
            <a:r>
              <a:rPr kumimoji="1" lang="en-US" altLang="ja-JP" dirty="0">
                <a:hlinkClick r:id="rId5" action="ppaction://hlinksldjump"/>
              </a:rPr>
              <a:t>RSP.I Diameter Check around </a:t>
            </a:r>
            <a:r>
              <a:rPr kumimoji="1" lang="en-US" altLang="ja-JP" dirty="0" err="1">
                <a:hlinkClick r:id="rId5" action="ppaction://hlinksldjump"/>
              </a:rPr>
              <a:t>Fwd</a:t>
            </a:r>
            <a:r>
              <a:rPr kumimoji="1" lang="en-US" altLang="ja-JP" dirty="0">
                <a:hlinkClick r:id="rId5" action="ppaction://hlinksldjump"/>
              </a:rPr>
              <a:t> Flange and Case Thickness Check </a:t>
            </a:r>
            <a:endParaRPr kumimoji="1" lang="en-US" altLang="ja-JP" dirty="0"/>
          </a:p>
          <a:p>
            <a:pPr marL="342900" indent="-342900">
              <a:buAutoNum type="arabicParenBoth"/>
            </a:pPr>
            <a:r>
              <a:rPr kumimoji="1" lang="en-US" altLang="ja-JP" dirty="0">
                <a:hlinkClick r:id="rId6" action="ppaction://hlinksldjump"/>
              </a:rPr>
              <a:t>Aft Flange ID Check</a:t>
            </a:r>
            <a:endParaRPr kumimoji="1" lang="en-US" altLang="ja-JP" dirty="0"/>
          </a:p>
          <a:p>
            <a:pPr marL="342900" indent="-342900">
              <a:buAutoNum type="arabicParenBoth"/>
            </a:pPr>
            <a:endParaRPr lang="en-US" altLang="ja-JP" dirty="0"/>
          </a:p>
          <a:p>
            <a:r>
              <a:rPr lang="en-US" altLang="ja-JP" dirty="0"/>
              <a:t>Anti-rotation pin position nonconformance is evaluated in other study.</a:t>
            </a:r>
            <a:endParaRPr kumimoji="1" lang="ja-JP" altLang="en-US" dirty="0"/>
          </a:p>
        </p:txBody>
      </p:sp>
      <p:sp>
        <p:nvSpPr>
          <p:cNvPr id="6" name="フッター プレースホルダー 2">
            <a:extLst>
              <a:ext uri="{FF2B5EF4-FFF2-40B4-BE49-F238E27FC236}">
                <a16:creationId xmlns:a16="http://schemas.microsoft.com/office/drawing/2014/main" id="{6524BB5E-8525-4EA4-8050-75F945C9F017}"/>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1703635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2971AB11-16B4-4ECF-ACFE-3D9C07C46C82}"/>
              </a:ext>
            </a:extLst>
          </p:cNvPr>
          <p:cNvSpPr>
            <a:spLocks noGrp="1"/>
          </p:cNvSpPr>
          <p:nvPr>
            <p:ph type="title"/>
          </p:nvPr>
        </p:nvSpPr>
        <p:spPr/>
        <p:txBody>
          <a:bodyPr/>
          <a:lstStyle/>
          <a:p>
            <a:r>
              <a:rPr kumimoji="1" lang="en-US" altLang="ja-JP" dirty="0"/>
              <a:t>CMM data plot #105, #234</a:t>
            </a:r>
            <a:endParaRPr kumimoji="1" lang="ja-JP" altLang="en-US" dirty="0"/>
          </a:p>
        </p:txBody>
      </p:sp>
      <p:sp>
        <p:nvSpPr>
          <p:cNvPr id="10" name="スライド番号プレースホルダー 9">
            <a:extLst>
              <a:ext uri="{FF2B5EF4-FFF2-40B4-BE49-F238E27FC236}">
                <a16:creationId xmlns:a16="http://schemas.microsoft.com/office/drawing/2014/main" id="{DC8ECC12-1D14-4128-AA5F-AEC82821FF2F}"/>
              </a:ext>
            </a:extLst>
          </p:cNvPr>
          <p:cNvSpPr>
            <a:spLocks noGrp="1"/>
          </p:cNvSpPr>
          <p:nvPr>
            <p:ph type="sldNum" sz="quarter" idx="4"/>
          </p:nvPr>
        </p:nvSpPr>
        <p:spPr/>
        <p:txBody>
          <a:bodyPr/>
          <a:lstStyle/>
          <a:p>
            <a:fld id="{714EB05D-AD7B-4F02-BDF6-82F2DF55CD8E}" type="slidenum">
              <a:rPr kumimoji="1" lang="ja-JP" altLang="en-US" smtClean="0"/>
              <a:t>20</a:t>
            </a:fld>
            <a:endParaRPr kumimoji="1" lang="ja-JP" altLang="en-US"/>
          </a:p>
        </p:txBody>
      </p:sp>
      <p:sp>
        <p:nvSpPr>
          <p:cNvPr id="5" name="フッター プレースホルダー 2">
            <a:extLst>
              <a:ext uri="{FF2B5EF4-FFF2-40B4-BE49-F238E27FC236}">
                <a16:creationId xmlns:a16="http://schemas.microsoft.com/office/drawing/2014/main" id="{264434F3-E8A0-48DD-B96C-90941FD1ABEB}"/>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pic>
        <p:nvPicPr>
          <p:cNvPr id="2" name="Picture 1">
            <a:extLst>
              <a:ext uri="{FF2B5EF4-FFF2-40B4-BE49-F238E27FC236}">
                <a16:creationId xmlns:a16="http://schemas.microsoft.com/office/drawing/2014/main" id="{1139A394-3447-40C9-ACA7-5D4D0332DD60}"/>
              </a:ext>
            </a:extLst>
          </p:cNvPr>
          <p:cNvPicPr>
            <a:picLocks noChangeAspect="1"/>
          </p:cNvPicPr>
          <p:nvPr/>
        </p:nvPicPr>
        <p:blipFill>
          <a:blip r:embed="rId2"/>
          <a:stretch>
            <a:fillRect/>
          </a:stretch>
        </p:blipFill>
        <p:spPr>
          <a:xfrm>
            <a:off x="179512" y="1310402"/>
            <a:ext cx="4408464" cy="4536007"/>
          </a:xfrm>
          <a:prstGeom prst="rect">
            <a:avLst/>
          </a:prstGeom>
        </p:spPr>
      </p:pic>
      <p:pic>
        <p:nvPicPr>
          <p:cNvPr id="4" name="Picture 3">
            <a:extLst>
              <a:ext uri="{FF2B5EF4-FFF2-40B4-BE49-F238E27FC236}">
                <a16:creationId xmlns:a16="http://schemas.microsoft.com/office/drawing/2014/main" id="{8E430E55-6779-442D-8969-19C0CEF73738}"/>
              </a:ext>
            </a:extLst>
          </p:cNvPr>
          <p:cNvPicPr>
            <a:picLocks noChangeAspect="1"/>
          </p:cNvPicPr>
          <p:nvPr/>
        </p:nvPicPr>
        <p:blipFill>
          <a:blip r:embed="rId3"/>
          <a:stretch>
            <a:fillRect/>
          </a:stretch>
        </p:blipFill>
        <p:spPr>
          <a:xfrm>
            <a:off x="4644008" y="1314003"/>
            <a:ext cx="4375004" cy="4420807"/>
          </a:xfrm>
          <a:prstGeom prst="rect">
            <a:avLst/>
          </a:prstGeom>
        </p:spPr>
      </p:pic>
    </p:spTree>
    <p:extLst>
      <p:ext uri="{BB962C8B-B14F-4D97-AF65-F5344CB8AC3E}">
        <p14:creationId xmlns:p14="http://schemas.microsoft.com/office/powerpoint/2010/main" val="1617264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0155E6D7-B7C5-4923-AFE1-3ED0605DEF93}"/>
              </a:ext>
            </a:extLst>
          </p:cNvPr>
          <p:cNvSpPr>
            <a:spLocks noGrp="1"/>
          </p:cNvSpPr>
          <p:nvPr>
            <p:ph type="title"/>
          </p:nvPr>
        </p:nvSpPr>
        <p:spPr/>
        <p:txBody>
          <a:bodyPr/>
          <a:lstStyle/>
          <a:p>
            <a:r>
              <a:rPr lang="en-US" altLang="ja-JP" dirty="0"/>
              <a:t>CMM data plot #235</a:t>
            </a:r>
            <a:endParaRPr kumimoji="1" lang="ja-JP" altLang="en-US" dirty="0"/>
          </a:p>
        </p:txBody>
      </p:sp>
      <p:sp>
        <p:nvSpPr>
          <p:cNvPr id="10" name="スライド番号プレースホルダー 9">
            <a:extLst>
              <a:ext uri="{FF2B5EF4-FFF2-40B4-BE49-F238E27FC236}">
                <a16:creationId xmlns:a16="http://schemas.microsoft.com/office/drawing/2014/main" id="{96D4EFB1-4702-4E86-B619-51D39921A77E}"/>
              </a:ext>
            </a:extLst>
          </p:cNvPr>
          <p:cNvSpPr>
            <a:spLocks noGrp="1"/>
          </p:cNvSpPr>
          <p:nvPr>
            <p:ph type="sldNum" sz="quarter" idx="4"/>
          </p:nvPr>
        </p:nvSpPr>
        <p:spPr/>
        <p:txBody>
          <a:bodyPr/>
          <a:lstStyle/>
          <a:p>
            <a:fld id="{714EB05D-AD7B-4F02-BDF6-82F2DF55CD8E}" type="slidenum">
              <a:rPr kumimoji="1" lang="ja-JP" altLang="en-US" smtClean="0"/>
              <a:t>21</a:t>
            </a:fld>
            <a:endParaRPr kumimoji="1" lang="ja-JP" altLang="en-US"/>
          </a:p>
        </p:txBody>
      </p:sp>
      <p:sp>
        <p:nvSpPr>
          <p:cNvPr id="5" name="フッター プレースホルダー 2">
            <a:extLst>
              <a:ext uri="{FF2B5EF4-FFF2-40B4-BE49-F238E27FC236}">
                <a16:creationId xmlns:a16="http://schemas.microsoft.com/office/drawing/2014/main" id="{98029803-6EB0-4D00-8B2B-3FB3B21B17EB}"/>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pic>
        <p:nvPicPr>
          <p:cNvPr id="2" name="Picture 1">
            <a:extLst>
              <a:ext uri="{FF2B5EF4-FFF2-40B4-BE49-F238E27FC236}">
                <a16:creationId xmlns:a16="http://schemas.microsoft.com/office/drawing/2014/main" id="{A182B179-3B34-4994-8E24-06AE64E14075}"/>
              </a:ext>
            </a:extLst>
          </p:cNvPr>
          <p:cNvPicPr>
            <a:picLocks noChangeAspect="1"/>
          </p:cNvPicPr>
          <p:nvPr/>
        </p:nvPicPr>
        <p:blipFill>
          <a:blip r:embed="rId2"/>
          <a:stretch>
            <a:fillRect/>
          </a:stretch>
        </p:blipFill>
        <p:spPr>
          <a:xfrm>
            <a:off x="107504" y="1310403"/>
            <a:ext cx="4403963" cy="4536007"/>
          </a:xfrm>
          <a:prstGeom prst="rect">
            <a:avLst/>
          </a:prstGeom>
        </p:spPr>
      </p:pic>
      <p:pic>
        <p:nvPicPr>
          <p:cNvPr id="4" name="Picture 3">
            <a:extLst>
              <a:ext uri="{FF2B5EF4-FFF2-40B4-BE49-F238E27FC236}">
                <a16:creationId xmlns:a16="http://schemas.microsoft.com/office/drawing/2014/main" id="{8F37F54B-1745-4CDC-9C5F-1FADE6FD6D7D}"/>
              </a:ext>
            </a:extLst>
          </p:cNvPr>
          <p:cNvPicPr>
            <a:picLocks noChangeAspect="1"/>
          </p:cNvPicPr>
          <p:nvPr/>
        </p:nvPicPr>
        <p:blipFill>
          <a:blip r:embed="rId3"/>
          <a:stretch>
            <a:fillRect/>
          </a:stretch>
        </p:blipFill>
        <p:spPr>
          <a:xfrm>
            <a:off x="4644008" y="1314003"/>
            <a:ext cx="4375004" cy="4420807"/>
          </a:xfrm>
          <a:prstGeom prst="rect">
            <a:avLst/>
          </a:prstGeom>
        </p:spPr>
      </p:pic>
    </p:spTree>
    <p:extLst>
      <p:ext uri="{BB962C8B-B14F-4D97-AF65-F5344CB8AC3E}">
        <p14:creationId xmlns:p14="http://schemas.microsoft.com/office/powerpoint/2010/main" val="122140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E9894D8-46E6-4C11-A071-177F7AD3518A}"/>
              </a:ext>
            </a:extLst>
          </p:cNvPr>
          <p:cNvSpPr>
            <a:spLocks noGrp="1"/>
          </p:cNvSpPr>
          <p:nvPr>
            <p:ph type="title"/>
          </p:nvPr>
        </p:nvSpPr>
        <p:spPr/>
        <p:txBody>
          <a:bodyPr/>
          <a:lstStyle/>
          <a:p>
            <a:r>
              <a:rPr lang="en-US" altLang="ja-JP" dirty="0"/>
              <a:t>LPT case Hook Thickness Check (#234-#235)</a:t>
            </a:r>
            <a:endParaRPr kumimoji="1" lang="ja-JP" altLang="en-US" dirty="0"/>
          </a:p>
        </p:txBody>
      </p:sp>
      <p:sp>
        <p:nvSpPr>
          <p:cNvPr id="7" name="スライド番号プレースホルダー 6">
            <a:extLst>
              <a:ext uri="{FF2B5EF4-FFF2-40B4-BE49-F238E27FC236}">
                <a16:creationId xmlns:a16="http://schemas.microsoft.com/office/drawing/2014/main" id="{0A41953B-5A13-484D-9B80-E8D46494718F}"/>
              </a:ext>
            </a:extLst>
          </p:cNvPr>
          <p:cNvSpPr>
            <a:spLocks noGrp="1"/>
          </p:cNvSpPr>
          <p:nvPr>
            <p:ph type="sldNum" sz="quarter" idx="4"/>
          </p:nvPr>
        </p:nvSpPr>
        <p:spPr/>
        <p:txBody>
          <a:bodyPr/>
          <a:lstStyle/>
          <a:p>
            <a:fld id="{714EB05D-AD7B-4F02-BDF6-82F2DF55CD8E}" type="slidenum">
              <a:rPr kumimoji="1" lang="ja-JP" altLang="en-US" smtClean="0"/>
              <a:t>22</a:t>
            </a:fld>
            <a:endParaRPr kumimoji="1" lang="ja-JP" altLang="en-US"/>
          </a:p>
        </p:txBody>
      </p:sp>
      <p:sp>
        <p:nvSpPr>
          <p:cNvPr id="5" name="フッター プレースホルダー 2">
            <a:extLst>
              <a:ext uri="{FF2B5EF4-FFF2-40B4-BE49-F238E27FC236}">
                <a16:creationId xmlns:a16="http://schemas.microsoft.com/office/drawing/2014/main" id="{45A2EB12-4C32-4A94-9CF2-36F875127FF9}"/>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pic>
        <p:nvPicPr>
          <p:cNvPr id="2" name="Picture 1">
            <a:extLst>
              <a:ext uri="{FF2B5EF4-FFF2-40B4-BE49-F238E27FC236}">
                <a16:creationId xmlns:a16="http://schemas.microsoft.com/office/drawing/2014/main" id="{D0B8F6CC-BCEB-4AF2-859E-7C33AE6BF13A}"/>
              </a:ext>
            </a:extLst>
          </p:cNvPr>
          <p:cNvPicPr>
            <a:picLocks noChangeAspect="1"/>
          </p:cNvPicPr>
          <p:nvPr/>
        </p:nvPicPr>
        <p:blipFill>
          <a:blip r:embed="rId2"/>
          <a:stretch>
            <a:fillRect/>
          </a:stretch>
        </p:blipFill>
        <p:spPr>
          <a:xfrm>
            <a:off x="2383204" y="1299603"/>
            <a:ext cx="4377737" cy="4536007"/>
          </a:xfrm>
          <a:prstGeom prst="rect">
            <a:avLst/>
          </a:prstGeom>
        </p:spPr>
      </p:pic>
    </p:spTree>
    <p:extLst>
      <p:ext uri="{BB962C8B-B14F-4D97-AF65-F5344CB8AC3E}">
        <p14:creationId xmlns:p14="http://schemas.microsoft.com/office/powerpoint/2010/main" val="3940829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13A07D8-EB5D-4D61-9376-C009D28726AB}"/>
              </a:ext>
            </a:extLst>
          </p:cNvPr>
          <p:cNvSpPr>
            <a:spLocks noGrp="1"/>
          </p:cNvSpPr>
          <p:nvPr>
            <p:ph type="title"/>
          </p:nvPr>
        </p:nvSpPr>
        <p:spPr/>
        <p:txBody>
          <a:bodyPr/>
          <a:lstStyle/>
          <a:p>
            <a:r>
              <a:rPr lang="en-US" altLang="ja-JP" dirty="0"/>
              <a:t>Stg.1 Shroud </a:t>
            </a:r>
            <a:r>
              <a:rPr lang="en-US" altLang="ja-JP" dirty="0" err="1"/>
              <a:t>Fwd</a:t>
            </a:r>
            <a:r>
              <a:rPr lang="en-US" altLang="ja-JP" dirty="0"/>
              <a:t> Hook Fit Check (#105-#235)</a:t>
            </a:r>
            <a:endParaRPr kumimoji="1" lang="ja-JP" altLang="en-US" dirty="0"/>
          </a:p>
        </p:txBody>
      </p:sp>
      <p:sp>
        <p:nvSpPr>
          <p:cNvPr id="4" name="スライド番号プレースホルダー 3">
            <a:extLst>
              <a:ext uri="{FF2B5EF4-FFF2-40B4-BE49-F238E27FC236}">
                <a16:creationId xmlns:a16="http://schemas.microsoft.com/office/drawing/2014/main" id="{F88422BB-221F-4526-AD5C-AC2D762652BF}"/>
              </a:ext>
            </a:extLst>
          </p:cNvPr>
          <p:cNvSpPr>
            <a:spLocks noGrp="1"/>
          </p:cNvSpPr>
          <p:nvPr>
            <p:ph type="sldNum" sz="quarter" idx="4"/>
          </p:nvPr>
        </p:nvSpPr>
        <p:spPr/>
        <p:txBody>
          <a:bodyPr/>
          <a:lstStyle/>
          <a:p>
            <a:fld id="{714EB05D-AD7B-4F02-BDF6-82F2DF55CD8E}" type="slidenum">
              <a:rPr kumimoji="1" lang="ja-JP" altLang="en-US" smtClean="0"/>
              <a:t>23</a:t>
            </a:fld>
            <a:endParaRPr kumimoji="1" lang="ja-JP" altLang="en-US"/>
          </a:p>
        </p:txBody>
      </p:sp>
      <p:sp>
        <p:nvSpPr>
          <p:cNvPr id="7" name="テキスト ボックス 6">
            <a:extLst>
              <a:ext uri="{FF2B5EF4-FFF2-40B4-BE49-F238E27FC236}">
                <a16:creationId xmlns:a16="http://schemas.microsoft.com/office/drawing/2014/main" id="{A56F53E3-B920-4A53-A646-C1B74B72E815}"/>
              </a:ext>
            </a:extLst>
          </p:cNvPr>
          <p:cNvSpPr txBox="1"/>
          <p:nvPr/>
        </p:nvSpPr>
        <p:spPr>
          <a:xfrm>
            <a:off x="572936" y="5137447"/>
            <a:ext cx="3555782"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Fit Check at </a:t>
            </a:r>
            <a:r>
              <a:rPr kumimoji="1" lang="en-US" altLang="ja-JP" sz="1400" kern="1200" dirty="0" err="1">
                <a:solidFill>
                  <a:srgbClr val="000000"/>
                </a:solidFill>
                <a:latin typeface="Arial" pitchFamily="34" charset="0"/>
                <a:ea typeface="ＭＳ Ｐゴシック" charset="-128"/>
                <a:cs typeface="+mn-cs"/>
              </a:rPr>
              <a:t>Fwd</a:t>
            </a:r>
            <a:r>
              <a:rPr kumimoji="1" lang="en-US" altLang="ja-JP" sz="1400" kern="1200" dirty="0">
                <a:solidFill>
                  <a:srgbClr val="000000"/>
                </a:solidFill>
                <a:latin typeface="Arial" pitchFamily="34" charset="0"/>
                <a:ea typeface="ＭＳ Ｐゴシック" charset="-128"/>
                <a:cs typeface="+mn-cs"/>
              </a:rPr>
              <a:t> Side (#105 - #235_2001)</a:t>
            </a:r>
            <a:endParaRPr kumimoji="1" lang="ja-JP" altLang="en-US" sz="1400" kern="1200" dirty="0">
              <a:solidFill>
                <a:srgbClr val="000000"/>
              </a:solidFill>
              <a:latin typeface="Arial" pitchFamily="34" charset="0"/>
              <a:ea typeface="ＭＳ Ｐゴシック" charset="-128"/>
              <a:cs typeface="+mn-cs"/>
            </a:endParaRPr>
          </a:p>
        </p:txBody>
      </p:sp>
      <p:sp>
        <p:nvSpPr>
          <p:cNvPr id="8" name="テキスト ボックス 7">
            <a:extLst>
              <a:ext uri="{FF2B5EF4-FFF2-40B4-BE49-F238E27FC236}">
                <a16:creationId xmlns:a16="http://schemas.microsoft.com/office/drawing/2014/main" id="{EC98C224-7D5F-45BD-9DAC-55D7EB9B97DF}"/>
              </a:ext>
            </a:extLst>
          </p:cNvPr>
          <p:cNvSpPr txBox="1"/>
          <p:nvPr/>
        </p:nvSpPr>
        <p:spPr>
          <a:xfrm>
            <a:off x="4874049" y="5137447"/>
            <a:ext cx="3427285"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Fit Check at Aft Side (#105 - #235_2002)</a:t>
            </a:r>
            <a:endParaRPr kumimoji="1" lang="ja-JP" altLang="en-US" sz="1400" kern="1200" dirty="0">
              <a:solidFill>
                <a:srgbClr val="000000"/>
              </a:solidFill>
              <a:latin typeface="Arial" pitchFamily="34" charset="0"/>
              <a:ea typeface="ＭＳ Ｐゴシック" charset="-128"/>
              <a:cs typeface="+mn-cs"/>
            </a:endParaRPr>
          </a:p>
        </p:txBody>
      </p:sp>
      <p:sp>
        <p:nvSpPr>
          <p:cNvPr id="9" name="TextBox 8"/>
          <p:cNvSpPr txBox="1"/>
          <p:nvPr/>
        </p:nvSpPr>
        <p:spPr>
          <a:xfrm>
            <a:off x="2989279" y="6092094"/>
            <a:ext cx="2733441" cy="307777"/>
          </a:xfrm>
          <a:prstGeom prst="rect">
            <a:avLst/>
          </a:prstGeom>
          <a:solidFill>
            <a:srgbClr val="FFFF00"/>
          </a:solidFill>
        </p:spPr>
        <p:txBody>
          <a:bodyPr wrap="none" rtlCol="0">
            <a:spAutoFit/>
          </a:bodyPr>
          <a:lstStyle/>
          <a:p>
            <a:pPr algn="l" rtl="0" fontAlgn="ctr" hangingPunct="0">
              <a:spcBef>
                <a:spcPct val="0"/>
              </a:spcBef>
              <a:spcAft>
                <a:spcPct val="0"/>
              </a:spcAft>
            </a:pPr>
            <a:r>
              <a:rPr kumimoji="1" lang="en-US" sz="1400" kern="1200" dirty="0">
                <a:solidFill>
                  <a:srgbClr val="000000"/>
                </a:solidFill>
                <a:latin typeface="Arial" pitchFamily="34" charset="0"/>
                <a:ea typeface="ＭＳ Ｐゴシック" charset="-128"/>
                <a:cs typeface="+mn-cs"/>
              </a:rPr>
              <a:t>Dimensions are within </a:t>
            </a:r>
            <a:r>
              <a:rPr kumimoji="1" lang="en-US" sz="1400" kern="1200" dirty="0" err="1">
                <a:solidFill>
                  <a:srgbClr val="000000"/>
                </a:solidFill>
                <a:latin typeface="Arial" pitchFamily="34" charset="0"/>
                <a:ea typeface="ＭＳ Ｐゴシック" charset="-128"/>
                <a:cs typeface="+mn-cs"/>
              </a:rPr>
              <a:t>dwg</a:t>
            </a:r>
            <a:r>
              <a:rPr kumimoji="1" lang="en-US" sz="1400" kern="1200" dirty="0">
                <a:solidFill>
                  <a:srgbClr val="000000"/>
                </a:solidFill>
                <a:latin typeface="Arial" pitchFamily="34" charset="0"/>
                <a:ea typeface="ＭＳ Ｐゴシック" charset="-128"/>
                <a:cs typeface="+mn-cs"/>
              </a:rPr>
              <a:t>. limit</a:t>
            </a:r>
          </a:p>
        </p:txBody>
      </p:sp>
      <p:sp>
        <p:nvSpPr>
          <p:cNvPr id="10" name="フッター プレースホルダー 2">
            <a:extLst>
              <a:ext uri="{FF2B5EF4-FFF2-40B4-BE49-F238E27FC236}">
                <a16:creationId xmlns:a16="http://schemas.microsoft.com/office/drawing/2014/main" id="{CCFCB969-DB40-4C02-A8A6-A58DB785DED9}"/>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pic>
        <p:nvPicPr>
          <p:cNvPr id="2" name="Picture 1">
            <a:extLst>
              <a:ext uri="{FF2B5EF4-FFF2-40B4-BE49-F238E27FC236}">
                <a16:creationId xmlns:a16="http://schemas.microsoft.com/office/drawing/2014/main" id="{B6675572-2C80-46A7-8073-392EB2149E79}"/>
              </a:ext>
            </a:extLst>
          </p:cNvPr>
          <p:cNvPicPr>
            <a:picLocks noChangeAspect="1"/>
          </p:cNvPicPr>
          <p:nvPr/>
        </p:nvPicPr>
        <p:blipFill>
          <a:blip r:embed="rId2"/>
          <a:stretch>
            <a:fillRect/>
          </a:stretch>
        </p:blipFill>
        <p:spPr>
          <a:xfrm>
            <a:off x="324000" y="1285203"/>
            <a:ext cx="4310852" cy="3463205"/>
          </a:xfrm>
          <a:prstGeom prst="rect">
            <a:avLst/>
          </a:prstGeom>
        </p:spPr>
      </p:pic>
      <p:pic>
        <p:nvPicPr>
          <p:cNvPr id="5" name="Picture 4">
            <a:extLst>
              <a:ext uri="{FF2B5EF4-FFF2-40B4-BE49-F238E27FC236}">
                <a16:creationId xmlns:a16="http://schemas.microsoft.com/office/drawing/2014/main" id="{C19C8C50-F5F9-427B-9324-F7FA7E234BCC}"/>
              </a:ext>
            </a:extLst>
          </p:cNvPr>
          <p:cNvPicPr>
            <a:picLocks noChangeAspect="1"/>
          </p:cNvPicPr>
          <p:nvPr/>
        </p:nvPicPr>
        <p:blipFill>
          <a:blip r:embed="rId3"/>
          <a:stretch>
            <a:fillRect/>
          </a:stretch>
        </p:blipFill>
        <p:spPr>
          <a:xfrm>
            <a:off x="4716008" y="1285203"/>
            <a:ext cx="4316783" cy="3463205"/>
          </a:xfrm>
          <a:prstGeom prst="rect">
            <a:avLst/>
          </a:prstGeom>
        </p:spPr>
      </p:pic>
    </p:spTree>
    <p:extLst>
      <p:ext uri="{BB962C8B-B14F-4D97-AF65-F5344CB8AC3E}">
        <p14:creationId xmlns:p14="http://schemas.microsoft.com/office/powerpoint/2010/main" val="4289442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679D6D1-D289-4F02-BF43-2F7815C9E419}"/>
              </a:ext>
            </a:extLst>
          </p:cNvPr>
          <p:cNvSpPr>
            <a:spLocks noGrp="1"/>
          </p:cNvSpPr>
          <p:nvPr>
            <p:ph type="ctrTitle"/>
          </p:nvPr>
        </p:nvSpPr>
        <p:spPr>
          <a:xfrm>
            <a:off x="516589" y="2518756"/>
            <a:ext cx="8111965" cy="904863"/>
          </a:xfrm>
        </p:spPr>
        <p:txBody>
          <a:bodyPr/>
          <a:lstStyle/>
          <a:p>
            <a:r>
              <a:rPr lang="en-US" altLang="ja-JP" dirty="0"/>
              <a:t>(3) Stg.2, 3 LPT Shroud Fit Check</a:t>
            </a:r>
            <a:br>
              <a:rPr lang="en-US" altLang="ja-JP" dirty="0"/>
            </a:br>
            <a:r>
              <a:rPr lang="en-US" altLang="ja-JP" dirty="0"/>
              <a:t>Case Hook Axial Runout</a:t>
            </a:r>
            <a:endParaRPr kumimoji="1" lang="ja-JP" altLang="en-US" dirty="0"/>
          </a:p>
        </p:txBody>
      </p:sp>
      <p:sp>
        <p:nvSpPr>
          <p:cNvPr id="4" name="スライド番号プレースホルダー 3">
            <a:extLst>
              <a:ext uri="{FF2B5EF4-FFF2-40B4-BE49-F238E27FC236}">
                <a16:creationId xmlns:a16="http://schemas.microsoft.com/office/drawing/2014/main" id="{484C8178-C6E4-41D4-A4C6-94E99015561F}"/>
              </a:ext>
            </a:extLst>
          </p:cNvPr>
          <p:cNvSpPr>
            <a:spLocks noGrp="1"/>
          </p:cNvSpPr>
          <p:nvPr>
            <p:ph type="sldNum" sz="quarter" idx="4"/>
          </p:nvPr>
        </p:nvSpPr>
        <p:spPr/>
        <p:txBody>
          <a:bodyPr/>
          <a:lstStyle/>
          <a:p>
            <a:fld id="{714EB05D-AD7B-4F02-BDF6-82F2DF55CD8E}" type="slidenum">
              <a:rPr kumimoji="1" lang="ja-JP" altLang="en-US" smtClean="0"/>
              <a:t>24</a:t>
            </a:fld>
            <a:endParaRPr kumimoji="1" lang="ja-JP" altLang="en-US"/>
          </a:p>
        </p:txBody>
      </p:sp>
      <p:sp>
        <p:nvSpPr>
          <p:cNvPr id="6" name="Down Arrow 5">
            <a:hlinkClick r:id="rId2" action="ppaction://hlinksldjump"/>
          </p:cNvPr>
          <p:cNvSpPr/>
          <p:nvPr/>
        </p:nvSpPr>
        <p:spPr>
          <a:xfrm rot="5400000">
            <a:off x="7344308" y="2710892"/>
            <a:ext cx="432048" cy="504056"/>
          </a:xfrm>
          <a:prstGeom prst="downArrow">
            <a:avLst/>
          </a:prstGeom>
          <a:solidFill>
            <a:srgbClr val="DDE6F3"/>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
        <p:nvSpPr>
          <p:cNvPr id="8" name="フッター プレースホルダー 2">
            <a:extLst>
              <a:ext uri="{FF2B5EF4-FFF2-40B4-BE49-F238E27FC236}">
                <a16:creationId xmlns:a16="http://schemas.microsoft.com/office/drawing/2014/main" id="{D8AC7E60-9E7F-4C40-904C-98B7A859B3CD}"/>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2851165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a:t>Axial Runout Check Methodology</a:t>
            </a:r>
            <a:endParaRPr kumimoji="1" lang="ja-JP" altLang="en-US" dirty="0"/>
          </a:p>
        </p:txBody>
      </p:sp>
      <p:sp>
        <p:nvSpPr>
          <p:cNvPr id="4" name="スライド番号プレースホルダー 3"/>
          <p:cNvSpPr>
            <a:spLocks noGrp="1"/>
          </p:cNvSpPr>
          <p:nvPr>
            <p:ph type="sldNum" sz="quarter" idx="4"/>
          </p:nvPr>
        </p:nvSpPr>
        <p:spPr/>
        <p:txBody>
          <a:bodyPr/>
          <a:lstStyle/>
          <a:p>
            <a:fld id="{E4DD4CA9-FFF4-4929-B1F3-DD754470E6A2}" type="slidenum">
              <a:rPr lang="ja-JP" altLang="en-US" smtClean="0"/>
              <a:pPr/>
              <a:t>25</a:t>
            </a:fld>
            <a:endParaRPr lang="ja-JP"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2600"/>
          <a:stretch/>
        </p:blipFill>
        <p:spPr bwMode="auto">
          <a:xfrm>
            <a:off x="581946" y="1500474"/>
            <a:ext cx="4556606" cy="1933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線コネクタ 5"/>
          <p:cNvCxnSpPr/>
          <p:nvPr/>
        </p:nvCxnSpPr>
        <p:spPr>
          <a:xfrm flipV="1">
            <a:off x="4172995" y="968467"/>
            <a:ext cx="0" cy="11305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652894" y="968467"/>
            <a:ext cx="0" cy="112571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733469" y="984015"/>
            <a:ext cx="3444404" cy="291298"/>
          </a:xfrm>
          <a:prstGeom prst="rect">
            <a:avLst/>
          </a:prstGeom>
          <a:noFill/>
        </p:spPr>
        <p:txBody>
          <a:bodyPr wrap="none" rtlCol="0">
            <a:spAutoFit/>
          </a:bodyPr>
          <a:lstStyle/>
          <a:p>
            <a:pPr algn="l" rtl="0" fontAlgn="ctr" hangingPunct="0">
              <a:spcBef>
                <a:spcPct val="0"/>
              </a:spcBef>
              <a:spcAft>
                <a:spcPct val="0"/>
              </a:spcAft>
            </a:pPr>
            <a:r>
              <a:rPr lang="en-US" altLang="ja-JP" sz="1293" b="1" dirty="0">
                <a:solidFill>
                  <a:srgbClr val="000000"/>
                </a:solidFill>
                <a:latin typeface="Arial" pitchFamily="34" charset="0"/>
                <a:ea typeface="ＭＳ Ｐゴシック" charset="-128"/>
              </a:rPr>
              <a:t>T</a:t>
            </a:r>
            <a:r>
              <a:rPr lang="en-US" altLang="ja-JP" sz="1293" dirty="0">
                <a:solidFill>
                  <a:srgbClr val="000000"/>
                </a:solidFill>
                <a:latin typeface="Arial" pitchFamily="34" charset="0"/>
                <a:ea typeface="ＭＳ Ｐゴシック" charset="-128"/>
              </a:rPr>
              <a:t> : Hook Axial Thickness(CMM Max is used)</a:t>
            </a:r>
            <a:endParaRPr lang="ja-JP" altLang="en-US" sz="1293" dirty="0">
              <a:solidFill>
                <a:srgbClr val="000000"/>
              </a:solidFill>
              <a:latin typeface="Arial" pitchFamily="34" charset="0"/>
              <a:ea typeface="ＭＳ Ｐゴシック" charset="-128"/>
            </a:endParaRPr>
          </a:p>
        </p:txBody>
      </p:sp>
      <p:cxnSp>
        <p:nvCxnSpPr>
          <p:cNvPr id="10" name="直線矢印コネクタ 9"/>
          <p:cNvCxnSpPr/>
          <p:nvPr/>
        </p:nvCxnSpPr>
        <p:spPr>
          <a:xfrm>
            <a:off x="4172995" y="1101469"/>
            <a:ext cx="479899" cy="0"/>
          </a:xfrm>
          <a:prstGeom prst="straightConnector1">
            <a:avLst/>
          </a:prstGeom>
          <a:ln>
            <a:solidFill>
              <a:srgbClr val="FF0000"/>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4672085" y="2165483"/>
            <a:ext cx="0" cy="1596021"/>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a:cxnSpLocks/>
          </p:cNvCxnSpPr>
          <p:nvPr/>
        </p:nvCxnSpPr>
        <p:spPr>
          <a:xfrm>
            <a:off x="4172995" y="2156659"/>
            <a:ext cx="0" cy="166124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4172994" y="3628503"/>
            <a:ext cx="479899" cy="0"/>
          </a:xfrm>
          <a:prstGeom prst="straightConnector1">
            <a:avLst/>
          </a:prstGeom>
          <a:ln>
            <a:solidFill>
              <a:srgbClr val="00B0F0"/>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733469" y="3470206"/>
            <a:ext cx="2823209" cy="291298"/>
          </a:xfrm>
          <a:prstGeom prst="rect">
            <a:avLst/>
          </a:prstGeom>
          <a:noFill/>
        </p:spPr>
        <p:txBody>
          <a:bodyPr wrap="none" rtlCol="0">
            <a:spAutoFit/>
          </a:bodyPr>
          <a:lstStyle/>
          <a:p>
            <a:pPr algn="l" rtl="0" fontAlgn="ctr" hangingPunct="0">
              <a:spcBef>
                <a:spcPct val="0"/>
              </a:spcBef>
              <a:spcAft>
                <a:spcPct val="0"/>
              </a:spcAft>
            </a:pPr>
            <a:r>
              <a:rPr lang="en-US" altLang="ja-JP" sz="1293" b="1" dirty="0">
                <a:solidFill>
                  <a:srgbClr val="000000"/>
                </a:solidFill>
                <a:latin typeface="Arial" pitchFamily="34" charset="0"/>
                <a:ea typeface="ＭＳ Ｐゴシック" charset="-128"/>
              </a:rPr>
              <a:t>W</a:t>
            </a:r>
            <a:r>
              <a:rPr lang="en-US" altLang="ja-JP" sz="1293" dirty="0">
                <a:solidFill>
                  <a:srgbClr val="000000"/>
                </a:solidFill>
                <a:latin typeface="Arial" pitchFamily="34" charset="0"/>
                <a:ea typeface="ＭＳ Ｐゴシック" charset="-128"/>
              </a:rPr>
              <a:t> : Shroud Groove Dwg. Min Width</a:t>
            </a:r>
            <a:endParaRPr lang="ja-JP" altLang="en-US" sz="1293" dirty="0">
              <a:solidFill>
                <a:srgbClr val="000000"/>
              </a:solidFill>
              <a:latin typeface="Arial" pitchFamily="34" charset="0"/>
              <a:ea typeface="ＭＳ Ｐゴシック" charset="-128"/>
            </a:endParaRPr>
          </a:p>
        </p:txBody>
      </p:sp>
      <p:sp>
        <p:nvSpPr>
          <p:cNvPr id="35" name="テキスト ボックス 34"/>
          <p:cNvSpPr txBox="1"/>
          <p:nvPr/>
        </p:nvSpPr>
        <p:spPr>
          <a:xfrm>
            <a:off x="496903" y="4545303"/>
            <a:ext cx="8350363" cy="689228"/>
          </a:xfrm>
          <a:prstGeom prst="rect">
            <a:avLst/>
          </a:prstGeom>
          <a:noFill/>
        </p:spPr>
        <p:txBody>
          <a:bodyPr wrap="none" rtlCol="0">
            <a:spAutoFit/>
          </a:bodyPr>
          <a:lstStyle/>
          <a:p>
            <a:pPr algn="l" rtl="0" fontAlgn="ctr" hangingPunct="0">
              <a:spcBef>
                <a:spcPct val="0"/>
              </a:spcBef>
              <a:spcAft>
                <a:spcPct val="0"/>
              </a:spcAft>
            </a:pPr>
            <a:r>
              <a:rPr lang="ja-JP" altLang="en-US" sz="1293" dirty="0">
                <a:solidFill>
                  <a:srgbClr val="000000"/>
                </a:solidFill>
                <a:latin typeface="Arial" pitchFamily="34" charset="0"/>
                <a:ea typeface="ＭＳ Ｐゴシック" charset="-128"/>
              </a:rPr>
              <a:t>振れ計測結果から</a:t>
            </a:r>
            <a:r>
              <a:rPr lang="en-US" altLang="ja-JP" sz="1293" dirty="0">
                <a:solidFill>
                  <a:srgbClr val="000000"/>
                </a:solidFill>
                <a:latin typeface="Arial" pitchFamily="34" charset="0"/>
                <a:ea typeface="ＭＳ Ｐゴシック" charset="-128"/>
              </a:rPr>
              <a:t>Shroud Segment</a:t>
            </a:r>
            <a:r>
              <a:rPr lang="ja-JP" altLang="en-US" sz="1293" dirty="0">
                <a:solidFill>
                  <a:srgbClr val="000000"/>
                </a:solidFill>
                <a:latin typeface="Arial" pitchFamily="34" charset="0"/>
                <a:ea typeface="ＭＳ Ｐゴシック" charset="-128"/>
              </a:rPr>
              <a:t>位置の振れを内挿法により計算し、</a:t>
            </a:r>
            <a:r>
              <a:rPr lang="en-US" altLang="ja-JP" sz="1293" dirty="0">
                <a:solidFill>
                  <a:srgbClr val="000000"/>
                </a:solidFill>
                <a:latin typeface="Arial" pitchFamily="34" charset="0"/>
                <a:ea typeface="ＭＳ Ｐゴシック" charset="-128"/>
              </a:rPr>
              <a:t>Segment</a:t>
            </a:r>
            <a:r>
              <a:rPr lang="ja-JP" altLang="en-US" sz="1293" dirty="0">
                <a:solidFill>
                  <a:srgbClr val="000000"/>
                </a:solidFill>
                <a:latin typeface="Arial" pitchFamily="34" charset="0"/>
                <a:ea typeface="ＭＳ Ｐゴシック" charset="-128"/>
              </a:rPr>
              <a:t>間の振れ変化を差分にて評価する。</a:t>
            </a:r>
            <a:endParaRPr lang="en-US" altLang="ja-JP" sz="1293" dirty="0">
              <a:solidFill>
                <a:srgbClr val="000000"/>
              </a:solidFill>
              <a:latin typeface="Arial" pitchFamily="34" charset="0"/>
              <a:ea typeface="ＭＳ Ｐゴシック" charset="-128"/>
            </a:endParaRPr>
          </a:p>
          <a:p>
            <a:pPr algn="l" rtl="0" fontAlgn="ctr" hangingPunct="0">
              <a:spcBef>
                <a:spcPct val="0"/>
              </a:spcBef>
              <a:spcAft>
                <a:spcPct val="0"/>
              </a:spcAft>
            </a:pPr>
            <a:r>
              <a:rPr lang="ja-JP" altLang="en-US" sz="1293" dirty="0">
                <a:solidFill>
                  <a:srgbClr val="000000"/>
                </a:solidFill>
                <a:latin typeface="Arial" pitchFamily="34" charset="0"/>
                <a:ea typeface="ＭＳ Ｐゴシック" charset="-128"/>
              </a:rPr>
              <a:t>この差分評価の最大値が上図で示す</a:t>
            </a:r>
            <a:r>
              <a:rPr lang="en-US" altLang="ja-JP" sz="1293" dirty="0">
                <a:solidFill>
                  <a:srgbClr val="000000"/>
                </a:solidFill>
                <a:latin typeface="Arial" pitchFamily="34" charset="0"/>
                <a:ea typeface="ＭＳ Ｐゴシック" charset="-128"/>
              </a:rPr>
              <a:t>Min Clearance</a:t>
            </a:r>
            <a:r>
              <a:rPr lang="ja-JP" altLang="en-US" sz="1293" dirty="0">
                <a:solidFill>
                  <a:srgbClr val="000000"/>
                </a:solidFill>
                <a:latin typeface="Arial" pitchFamily="34" charset="0"/>
                <a:ea typeface="ＭＳ Ｐゴシック" charset="-128"/>
              </a:rPr>
              <a:t>を超えなければ組付けは問題ないと判断する。</a:t>
            </a:r>
            <a:endParaRPr lang="en-US" altLang="ja-JP" sz="1293" dirty="0">
              <a:solidFill>
                <a:srgbClr val="000000"/>
              </a:solidFill>
              <a:latin typeface="Arial" pitchFamily="34" charset="0"/>
              <a:ea typeface="ＭＳ Ｐゴシック" charset="-128"/>
            </a:endParaRPr>
          </a:p>
          <a:p>
            <a:pPr algn="l" rtl="0" fontAlgn="ctr" hangingPunct="0">
              <a:spcBef>
                <a:spcPct val="0"/>
              </a:spcBef>
              <a:spcAft>
                <a:spcPct val="0"/>
              </a:spcAft>
            </a:pPr>
            <a:r>
              <a:rPr lang="ja-JP" altLang="en-US" sz="1293" dirty="0">
                <a:solidFill>
                  <a:srgbClr val="000000"/>
                </a:solidFill>
                <a:latin typeface="Arial" pitchFamily="34" charset="0"/>
                <a:ea typeface="ＭＳ Ｐゴシック" charset="-128"/>
              </a:rPr>
              <a:t>超える場合は回転による組付け性を考え回転量が微小量であることを確認する。</a:t>
            </a:r>
          </a:p>
        </p:txBody>
      </p:sp>
      <p:cxnSp>
        <p:nvCxnSpPr>
          <p:cNvPr id="9" name="直線コネクタ 8">
            <a:extLst>
              <a:ext uri="{FF2B5EF4-FFF2-40B4-BE49-F238E27FC236}">
                <a16:creationId xmlns:a16="http://schemas.microsoft.com/office/drawing/2014/main" id="{2488472D-D238-4BA2-A3DD-9074486B89CA}"/>
              </a:ext>
            </a:extLst>
          </p:cNvPr>
          <p:cNvCxnSpPr>
            <a:cxnSpLocks/>
          </p:cNvCxnSpPr>
          <p:nvPr/>
        </p:nvCxnSpPr>
        <p:spPr>
          <a:xfrm>
            <a:off x="3491880" y="3628503"/>
            <a:ext cx="68992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2F434FF2-162C-4661-8965-97E94ECF0A6D}"/>
              </a:ext>
            </a:extLst>
          </p:cNvPr>
          <p:cNvCxnSpPr/>
          <p:nvPr/>
        </p:nvCxnSpPr>
        <p:spPr>
          <a:xfrm>
            <a:off x="5796136" y="2156659"/>
            <a:ext cx="2699417"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FA452B6C-BB2C-4825-83C2-FEE4A8809426}"/>
              </a:ext>
            </a:extLst>
          </p:cNvPr>
          <p:cNvCxnSpPr/>
          <p:nvPr/>
        </p:nvCxnSpPr>
        <p:spPr>
          <a:xfrm>
            <a:off x="5796136" y="2852936"/>
            <a:ext cx="2699417"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43A58C0-7697-4EAA-9461-DF9F43FDCA81}"/>
              </a:ext>
            </a:extLst>
          </p:cNvPr>
          <p:cNvCxnSpPr/>
          <p:nvPr/>
        </p:nvCxnSpPr>
        <p:spPr>
          <a:xfrm>
            <a:off x="5796136" y="2924944"/>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00B17CC-8A8E-4F14-9ACD-7734AD0B923B}"/>
              </a:ext>
            </a:extLst>
          </p:cNvPr>
          <p:cNvCxnSpPr/>
          <p:nvPr/>
        </p:nvCxnSpPr>
        <p:spPr>
          <a:xfrm>
            <a:off x="8495553" y="2924944"/>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1197BCD-9B24-401E-B4C0-E94858ACC811}"/>
              </a:ext>
            </a:extLst>
          </p:cNvPr>
          <p:cNvSpPr txBox="1"/>
          <p:nvPr/>
        </p:nvSpPr>
        <p:spPr>
          <a:xfrm>
            <a:off x="5422628" y="3307886"/>
            <a:ext cx="3350597" cy="276999"/>
          </a:xfrm>
          <a:prstGeom prst="rect">
            <a:avLst/>
          </a:prstGeom>
          <a:noFill/>
        </p:spPr>
        <p:txBody>
          <a:bodyPr wrap="none" rtlCol="0">
            <a:spAutoFit/>
          </a:bodyPr>
          <a:lstStyle/>
          <a:p>
            <a:pPr algn="l" rtl="0" fontAlgn="ctr" hangingPunct="0">
              <a:spcBef>
                <a:spcPct val="0"/>
              </a:spcBef>
              <a:spcAft>
                <a:spcPct val="0"/>
              </a:spcAft>
            </a:pPr>
            <a:r>
              <a:rPr kumimoji="1" lang="en-US" altLang="ja-JP" sz="1200" b="1" kern="1200" dirty="0">
                <a:solidFill>
                  <a:srgbClr val="000000"/>
                </a:solidFill>
                <a:latin typeface="Arial" pitchFamily="34" charset="0"/>
                <a:ea typeface="ＭＳ Ｐゴシック" charset="-128"/>
                <a:cs typeface="+mn-cs"/>
              </a:rPr>
              <a:t>L</a:t>
            </a:r>
            <a:r>
              <a:rPr kumimoji="1" lang="en-US" altLang="ja-JP" sz="1200" kern="1200" dirty="0">
                <a:solidFill>
                  <a:srgbClr val="000000"/>
                </a:solidFill>
                <a:latin typeface="Arial" pitchFamily="34" charset="0"/>
                <a:ea typeface="ＭＳ Ｐゴシック" charset="-128"/>
                <a:cs typeface="+mn-cs"/>
              </a:rPr>
              <a:t> : Shroud 1 segment </a:t>
            </a:r>
            <a:r>
              <a:rPr lang="en-US" altLang="ja-JP" sz="1200" dirty="0">
                <a:solidFill>
                  <a:srgbClr val="000000"/>
                </a:solidFill>
                <a:latin typeface="Arial" pitchFamily="34" charset="0"/>
                <a:ea typeface="ＭＳ Ｐゴシック" charset="-128"/>
              </a:rPr>
              <a:t>(Circumferential Length)</a:t>
            </a:r>
            <a:endParaRPr kumimoji="1" lang="ja-JP" altLang="en-US" sz="1200" kern="1200" dirty="0">
              <a:solidFill>
                <a:srgbClr val="000000"/>
              </a:solidFill>
              <a:latin typeface="Arial" pitchFamily="34" charset="0"/>
              <a:ea typeface="ＭＳ Ｐゴシック" charset="-128"/>
              <a:cs typeface="+mn-cs"/>
            </a:endParaRPr>
          </a:p>
        </p:txBody>
      </p:sp>
      <p:cxnSp>
        <p:nvCxnSpPr>
          <p:cNvPr id="20" name="直線矢印コネクタ 19">
            <a:extLst>
              <a:ext uri="{FF2B5EF4-FFF2-40B4-BE49-F238E27FC236}">
                <a16:creationId xmlns:a16="http://schemas.microsoft.com/office/drawing/2014/main" id="{43144454-0164-4E4D-BF7D-673F54838F71}"/>
              </a:ext>
            </a:extLst>
          </p:cNvPr>
          <p:cNvCxnSpPr>
            <a:cxnSpLocks/>
          </p:cNvCxnSpPr>
          <p:nvPr/>
        </p:nvCxnSpPr>
        <p:spPr>
          <a:xfrm>
            <a:off x="5796136" y="3140968"/>
            <a:ext cx="2699417" cy="0"/>
          </a:xfrm>
          <a:prstGeom prst="straightConnector1">
            <a:avLst/>
          </a:prstGeom>
          <a:ln>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36" name="フリーフォーム 50">
            <a:extLst>
              <a:ext uri="{FF2B5EF4-FFF2-40B4-BE49-F238E27FC236}">
                <a16:creationId xmlns:a16="http://schemas.microsoft.com/office/drawing/2014/main" id="{639EB561-9F61-4EEC-B55C-BAE82C4D9BD7}"/>
              </a:ext>
            </a:extLst>
          </p:cNvPr>
          <p:cNvSpPr/>
          <p:nvPr/>
        </p:nvSpPr>
        <p:spPr>
          <a:xfrm>
            <a:off x="5831666" y="2573886"/>
            <a:ext cx="2688801" cy="241113"/>
          </a:xfrm>
          <a:custGeom>
            <a:avLst/>
            <a:gdLst>
              <a:gd name="connsiteX0" fmla="*/ 0 w 1107233"/>
              <a:gd name="connsiteY0" fmla="*/ 279918 h 279918"/>
              <a:gd name="connsiteX1" fmla="*/ 0 w 1107233"/>
              <a:gd name="connsiteY1" fmla="*/ 279918 h 279918"/>
              <a:gd name="connsiteX2" fmla="*/ 49763 w 1107233"/>
              <a:gd name="connsiteY2" fmla="*/ 255037 h 279918"/>
              <a:gd name="connsiteX3" fmla="*/ 68424 w 1107233"/>
              <a:gd name="connsiteY3" fmla="*/ 248816 h 279918"/>
              <a:gd name="connsiteX4" fmla="*/ 124408 w 1107233"/>
              <a:gd name="connsiteY4" fmla="*/ 217714 h 279918"/>
              <a:gd name="connsiteX5" fmla="*/ 161730 w 1107233"/>
              <a:gd name="connsiteY5" fmla="*/ 192833 h 279918"/>
              <a:gd name="connsiteX6" fmla="*/ 180392 w 1107233"/>
              <a:gd name="connsiteY6" fmla="*/ 180392 h 279918"/>
              <a:gd name="connsiteX7" fmla="*/ 267477 w 1107233"/>
              <a:gd name="connsiteY7" fmla="*/ 155510 h 279918"/>
              <a:gd name="connsiteX8" fmla="*/ 298579 w 1107233"/>
              <a:gd name="connsiteY8" fmla="*/ 149290 h 279918"/>
              <a:gd name="connsiteX9" fmla="*/ 323461 w 1107233"/>
              <a:gd name="connsiteY9" fmla="*/ 143069 h 279918"/>
              <a:gd name="connsiteX10" fmla="*/ 360784 w 1107233"/>
              <a:gd name="connsiteY10" fmla="*/ 136849 h 279918"/>
              <a:gd name="connsiteX11" fmla="*/ 435428 w 1107233"/>
              <a:gd name="connsiteY11" fmla="*/ 105747 h 279918"/>
              <a:gd name="connsiteX12" fmla="*/ 454090 w 1107233"/>
              <a:gd name="connsiteY12" fmla="*/ 93306 h 279918"/>
              <a:gd name="connsiteX13" fmla="*/ 528735 w 1107233"/>
              <a:gd name="connsiteY13" fmla="*/ 80865 h 279918"/>
              <a:gd name="connsiteX14" fmla="*/ 590939 w 1107233"/>
              <a:gd name="connsiteY14" fmla="*/ 74645 h 279918"/>
              <a:gd name="connsiteX15" fmla="*/ 665584 w 1107233"/>
              <a:gd name="connsiteY15" fmla="*/ 74645 h 279918"/>
              <a:gd name="connsiteX16" fmla="*/ 727788 w 1107233"/>
              <a:gd name="connsiteY16" fmla="*/ 68424 h 279918"/>
              <a:gd name="connsiteX17" fmla="*/ 746449 w 1107233"/>
              <a:gd name="connsiteY17" fmla="*/ 62204 h 279918"/>
              <a:gd name="connsiteX18" fmla="*/ 845975 w 1107233"/>
              <a:gd name="connsiteY18" fmla="*/ 37322 h 279918"/>
              <a:gd name="connsiteX19" fmla="*/ 1069910 w 1107233"/>
              <a:gd name="connsiteY19" fmla="*/ 24882 h 279918"/>
              <a:gd name="connsiteX20" fmla="*/ 1094792 w 1107233"/>
              <a:gd name="connsiteY20" fmla="*/ 18661 h 279918"/>
              <a:gd name="connsiteX21" fmla="*/ 1107233 w 1107233"/>
              <a:gd name="connsiteY21" fmla="*/ 0 h 279918"/>
              <a:gd name="connsiteX22" fmla="*/ 1107233 w 1107233"/>
              <a:gd name="connsiteY22" fmla="*/ 0 h 279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7233" h="279918">
                <a:moveTo>
                  <a:pt x="0" y="279918"/>
                </a:moveTo>
                <a:lnTo>
                  <a:pt x="0" y="279918"/>
                </a:lnTo>
                <a:cubicBezTo>
                  <a:pt x="16588" y="271624"/>
                  <a:pt x="32880" y="262711"/>
                  <a:pt x="49763" y="255037"/>
                </a:cubicBezTo>
                <a:cubicBezTo>
                  <a:pt x="55732" y="252324"/>
                  <a:pt x="62692" y="252000"/>
                  <a:pt x="68424" y="248816"/>
                </a:cubicBezTo>
                <a:cubicBezTo>
                  <a:pt x="132592" y="213168"/>
                  <a:pt x="82183" y="231791"/>
                  <a:pt x="124408" y="217714"/>
                </a:cubicBezTo>
                <a:cubicBezTo>
                  <a:pt x="146275" y="184915"/>
                  <a:pt x="124240" y="208900"/>
                  <a:pt x="161730" y="192833"/>
                </a:cubicBezTo>
                <a:cubicBezTo>
                  <a:pt x="168602" y="189888"/>
                  <a:pt x="173560" y="183428"/>
                  <a:pt x="180392" y="180392"/>
                </a:cubicBezTo>
                <a:cubicBezTo>
                  <a:pt x="199794" y="171769"/>
                  <a:pt x="249506" y="159104"/>
                  <a:pt x="267477" y="155510"/>
                </a:cubicBezTo>
                <a:cubicBezTo>
                  <a:pt x="277844" y="153437"/>
                  <a:pt x="288258" y="151584"/>
                  <a:pt x="298579" y="149290"/>
                </a:cubicBezTo>
                <a:cubicBezTo>
                  <a:pt x="306925" y="147435"/>
                  <a:pt x="315078" y="144746"/>
                  <a:pt x="323461" y="143069"/>
                </a:cubicBezTo>
                <a:cubicBezTo>
                  <a:pt x="335829" y="140595"/>
                  <a:pt x="348343" y="138922"/>
                  <a:pt x="360784" y="136849"/>
                </a:cubicBezTo>
                <a:cubicBezTo>
                  <a:pt x="399740" y="123863"/>
                  <a:pt x="398639" y="126185"/>
                  <a:pt x="435428" y="105747"/>
                </a:cubicBezTo>
                <a:cubicBezTo>
                  <a:pt x="441963" y="102116"/>
                  <a:pt x="447403" y="96649"/>
                  <a:pt x="454090" y="93306"/>
                </a:cubicBezTo>
                <a:cubicBezTo>
                  <a:pt x="474839" y="82932"/>
                  <a:pt x="511265" y="82704"/>
                  <a:pt x="528735" y="80865"/>
                </a:cubicBezTo>
                <a:lnTo>
                  <a:pt x="590939" y="74645"/>
                </a:lnTo>
                <a:lnTo>
                  <a:pt x="665584" y="74645"/>
                </a:lnTo>
                <a:cubicBezTo>
                  <a:pt x="686319" y="72571"/>
                  <a:pt x="707192" y="71593"/>
                  <a:pt x="727788" y="68424"/>
                </a:cubicBezTo>
                <a:cubicBezTo>
                  <a:pt x="734269" y="67427"/>
                  <a:pt x="740108" y="63873"/>
                  <a:pt x="746449" y="62204"/>
                </a:cubicBezTo>
                <a:cubicBezTo>
                  <a:pt x="779519" y="53501"/>
                  <a:pt x="812350" y="43549"/>
                  <a:pt x="845975" y="37322"/>
                </a:cubicBezTo>
                <a:cubicBezTo>
                  <a:pt x="888080" y="29525"/>
                  <a:pt x="1068166" y="24952"/>
                  <a:pt x="1069910" y="24882"/>
                </a:cubicBezTo>
                <a:cubicBezTo>
                  <a:pt x="1078204" y="22808"/>
                  <a:pt x="1087679" y="23403"/>
                  <a:pt x="1094792" y="18661"/>
                </a:cubicBezTo>
                <a:cubicBezTo>
                  <a:pt x="1101012" y="14514"/>
                  <a:pt x="1107233" y="0"/>
                  <a:pt x="1107233" y="0"/>
                </a:cubicBezTo>
                <a:lnTo>
                  <a:pt x="1107233" y="0"/>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p>
        </p:txBody>
      </p:sp>
      <p:sp>
        <p:nvSpPr>
          <p:cNvPr id="37" name="フリーフォーム 50">
            <a:extLst>
              <a:ext uri="{FF2B5EF4-FFF2-40B4-BE49-F238E27FC236}">
                <a16:creationId xmlns:a16="http://schemas.microsoft.com/office/drawing/2014/main" id="{96D5F66C-A796-4CC1-8A79-39A95120755E}"/>
              </a:ext>
            </a:extLst>
          </p:cNvPr>
          <p:cNvSpPr/>
          <p:nvPr/>
        </p:nvSpPr>
        <p:spPr>
          <a:xfrm>
            <a:off x="5796136" y="1988840"/>
            <a:ext cx="2688801" cy="241113"/>
          </a:xfrm>
          <a:custGeom>
            <a:avLst/>
            <a:gdLst>
              <a:gd name="connsiteX0" fmla="*/ 0 w 1107233"/>
              <a:gd name="connsiteY0" fmla="*/ 279918 h 279918"/>
              <a:gd name="connsiteX1" fmla="*/ 0 w 1107233"/>
              <a:gd name="connsiteY1" fmla="*/ 279918 h 279918"/>
              <a:gd name="connsiteX2" fmla="*/ 49763 w 1107233"/>
              <a:gd name="connsiteY2" fmla="*/ 255037 h 279918"/>
              <a:gd name="connsiteX3" fmla="*/ 68424 w 1107233"/>
              <a:gd name="connsiteY3" fmla="*/ 248816 h 279918"/>
              <a:gd name="connsiteX4" fmla="*/ 124408 w 1107233"/>
              <a:gd name="connsiteY4" fmla="*/ 217714 h 279918"/>
              <a:gd name="connsiteX5" fmla="*/ 161730 w 1107233"/>
              <a:gd name="connsiteY5" fmla="*/ 192833 h 279918"/>
              <a:gd name="connsiteX6" fmla="*/ 180392 w 1107233"/>
              <a:gd name="connsiteY6" fmla="*/ 180392 h 279918"/>
              <a:gd name="connsiteX7" fmla="*/ 267477 w 1107233"/>
              <a:gd name="connsiteY7" fmla="*/ 155510 h 279918"/>
              <a:gd name="connsiteX8" fmla="*/ 298579 w 1107233"/>
              <a:gd name="connsiteY8" fmla="*/ 149290 h 279918"/>
              <a:gd name="connsiteX9" fmla="*/ 323461 w 1107233"/>
              <a:gd name="connsiteY9" fmla="*/ 143069 h 279918"/>
              <a:gd name="connsiteX10" fmla="*/ 360784 w 1107233"/>
              <a:gd name="connsiteY10" fmla="*/ 136849 h 279918"/>
              <a:gd name="connsiteX11" fmla="*/ 435428 w 1107233"/>
              <a:gd name="connsiteY11" fmla="*/ 105747 h 279918"/>
              <a:gd name="connsiteX12" fmla="*/ 454090 w 1107233"/>
              <a:gd name="connsiteY12" fmla="*/ 93306 h 279918"/>
              <a:gd name="connsiteX13" fmla="*/ 528735 w 1107233"/>
              <a:gd name="connsiteY13" fmla="*/ 80865 h 279918"/>
              <a:gd name="connsiteX14" fmla="*/ 590939 w 1107233"/>
              <a:gd name="connsiteY14" fmla="*/ 74645 h 279918"/>
              <a:gd name="connsiteX15" fmla="*/ 665584 w 1107233"/>
              <a:gd name="connsiteY15" fmla="*/ 74645 h 279918"/>
              <a:gd name="connsiteX16" fmla="*/ 727788 w 1107233"/>
              <a:gd name="connsiteY16" fmla="*/ 68424 h 279918"/>
              <a:gd name="connsiteX17" fmla="*/ 746449 w 1107233"/>
              <a:gd name="connsiteY17" fmla="*/ 62204 h 279918"/>
              <a:gd name="connsiteX18" fmla="*/ 845975 w 1107233"/>
              <a:gd name="connsiteY18" fmla="*/ 37322 h 279918"/>
              <a:gd name="connsiteX19" fmla="*/ 1069910 w 1107233"/>
              <a:gd name="connsiteY19" fmla="*/ 24882 h 279918"/>
              <a:gd name="connsiteX20" fmla="*/ 1094792 w 1107233"/>
              <a:gd name="connsiteY20" fmla="*/ 18661 h 279918"/>
              <a:gd name="connsiteX21" fmla="*/ 1107233 w 1107233"/>
              <a:gd name="connsiteY21" fmla="*/ 0 h 279918"/>
              <a:gd name="connsiteX22" fmla="*/ 1107233 w 1107233"/>
              <a:gd name="connsiteY22" fmla="*/ 0 h 279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7233" h="279918">
                <a:moveTo>
                  <a:pt x="0" y="279918"/>
                </a:moveTo>
                <a:lnTo>
                  <a:pt x="0" y="279918"/>
                </a:lnTo>
                <a:cubicBezTo>
                  <a:pt x="16588" y="271624"/>
                  <a:pt x="32880" y="262711"/>
                  <a:pt x="49763" y="255037"/>
                </a:cubicBezTo>
                <a:cubicBezTo>
                  <a:pt x="55732" y="252324"/>
                  <a:pt x="62692" y="252000"/>
                  <a:pt x="68424" y="248816"/>
                </a:cubicBezTo>
                <a:cubicBezTo>
                  <a:pt x="132592" y="213168"/>
                  <a:pt x="82183" y="231791"/>
                  <a:pt x="124408" y="217714"/>
                </a:cubicBezTo>
                <a:cubicBezTo>
                  <a:pt x="146275" y="184915"/>
                  <a:pt x="124240" y="208900"/>
                  <a:pt x="161730" y="192833"/>
                </a:cubicBezTo>
                <a:cubicBezTo>
                  <a:pt x="168602" y="189888"/>
                  <a:pt x="173560" y="183428"/>
                  <a:pt x="180392" y="180392"/>
                </a:cubicBezTo>
                <a:cubicBezTo>
                  <a:pt x="199794" y="171769"/>
                  <a:pt x="249506" y="159104"/>
                  <a:pt x="267477" y="155510"/>
                </a:cubicBezTo>
                <a:cubicBezTo>
                  <a:pt x="277844" y="153437"/>
                  <a:pt x="288258" y="151584"/>
                  <a:pt x="298579" y="149290"/>
                </a:cubicBezTo>
                <a:cubicBezTo>
                  <a:pt x="306925" y="147435"/>
                  <a:pt x="315078" y="144746"/>
                  <a:pt x="323461" y="143069"/>
                </a:cubicBezTo>
                <a:cubicBezTo>
                  <a:pt x="335829" y="140595"/>
                  <a:pt x="348343" y="138922"/>
                  <a:pt x="360784" y="136849"/>
                </a:cubicBezTo>
                <a:cubicBezTo>
                  <a:pt x="399740" y="123863"/>
                  <a:pt x="398639" y="126185"/>
                  <a:pt x="435428" y="105747"/>
                </a:cubicBezTo>
                <a:cubicBezTo>
                  <a:pt x="441963" y="102116"/>
                  <a:pt x="447403" y="96649"/>
                  <a:pt x="454090" y="93306"/>
                </a:cubicBezTo>
                <a:cubicBezTo>
                  <a:pt x="474839" y="82932"/>
                  <a:pt x="511265" y="82704"/>
                  <a:pt x="528735" y="80865"/>
                </a:cubicBezTo>
                <a:lnTo>
                  <a:pt x="590939" y="74645"/>
                </a:lnTo>
                <a:lnTo>
                  <a:pt x="665584" y="74645"/>
                </a:lnTo>
                <a:cubicBezTo>
                  <a:pt x="686319" y="72571"/>
                  <a:pt x="707192" y="71593"/>
                  <a:pt x="727788" y="68424"/>
                </a:cubicBezTo>
                <a:cubicBezTo>
                  <a:pt x="734269" y="67427"/>
                  <a:pt x="740108" y="63873"/>
                  <a:pt x="746449" y="62204"/>
                </a:cubicBezTo>
                <a:cubicBezTo>
                  <a:pt x="779519" y="53501"/>
                  <a:pt x="812350" y="43549"/>
                  <a:pt x="845975" y="37322"/>
                </a:cubicBezTo>
                <a:cubicBezTo>
                  <a:pt x="888080" y="29525"/>
                  <a:pt x="1068166" y="24952"/>
                  <a:pt x="1069910" y="24882"/>
                </a:cubicBezTo>
                <a:cubicBezTo>
                  <a:pt x="1078204" y="22808"/>
                  <a:pt x="1087679" y="23403"/>
                  <a:pt x="1094792" y="18661"/>
                </a:cubicBezTo>
                <a:cubicBezTo>
                  <a:pt x="1101012" y="14514"/>
                  <a:pt x="1107233" y="0"/>
                  <a:pt x="1107233" y="0"/>
                </a:cubicBezTo>
                <a:lnTo>
                  <a:pt x="1107233" y="0"/>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62"/>
          </a:p>
        </p:txBody>
      </p:sp>
      <p:cxnSp>
        <p:nvCxnSpPr>
          <p:cNvPr id="27" name="直線コネクタ 26">
            <a:extLst>
              <a:ext uri="{FF2B5EF4-FFF2-40B4-BE49-F238E27FC236}">
                <a16:creationId xmlns:a16="http://schemas.microsoft.com/office/drawing/2014/main" id="{313D48A5-6654-4E29-885D-CA54E329416A}"/>
              </a:ext>
            </a:extLst>
          </p:cNvPr>
          <p:cNvCxnSpPr>
            <a:cxnSpLocks/>
          </p:cNvCxnSpPr>
          <p:nvPr/>
        </p:nvCxnSpPr>
        <p:spPr>
          <a:xfrm>
            <a:off x="5580112" y="2229953"/>
            <a:ext cx="31683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C52F668D-9BCF-4F1F-A7AF-0C76E05F9A8A}"/>
              </a:ext>
            </a:extLst>
          </p:cNvPr>
          <p:cNvCxnSpPr/>
          <p:nvPr/>
        </p:nvCxnSpPr>
        <p:spPr>
          <a:xfrm>
            <a:off x="8520467" y="1988840"/>
            <a:ext cx="2685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723128C9-062D-4B36-8D64-8A53C59756E2}"/>
              </a:ext>
            </a:extLst>
          </p:cNvPr>
          <p:cNvCxnSpPr>
            <a:cxnSpLocks/>
          </p:cNvCxnSpPr>
          <p:nvPr/>
        </p:nvCxnSpPr>
        <p:spPr>
          <a:xfrm rot="16200000">
            <a:off x="8425107" y="2481302"/>
            <a:ext cx="502699" cy="0"/>
          </a:xfrm>
          <a:prstGeom prst="straightConnector1">
            <a:avLst/>
          </a:prstGeom>
          <a:ln>
            <a:solidFill>
              <a:schemeClr val="tx1"/>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187B154-57C5-4377-95C8-DDA60460DC2F}"/>
              </a:ext>
            </a:extLst>
          </p:cNvPr>
          <p:cNvCxnSpPr>
            <a:cxnSpLocks/>
          </p:cNvCxnSpPr>
          <p:nvPr/>
        </p:nvCxnSpPr>
        <p:spPr>
          <a:xfrm>
            <a:off x="8676456" y="1700808"/>
            <a:ext cx="0" cy="288032"/>
          </a:xfrm>
          <a:prstGeom prst="straightConnector1">
            <a:avLst/>
          </a:prstGeom>
          <a:ln>
            <a:solidFill>
              <a:schemeClr val="tx1"/>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39E8C746-C990-4250-A5A2-779915FA3603}"/>
              </a:ext>
            </a:extLst>
          </p:cNvPr>
          <p:cNvSpPr txBox="1"/>
          <p:nvPr/>
        </p:nvSpPr>
        <p:spPr>
          <a:xfrm>
            <a:off x="6977852" y="1242687"/>
            <a:ext cx="1951625" cy="461665"/>
          </a:xfrm>
          <a:prstGeom prst="rect">
            <a:avLst/>
          </a:prstGeom>
          <a:noFill/>
        </p:spPr>
        <p:txBody>
          <a:bodyPr wrap="none" rtlCol="0">
            <a:spAutoFit/>
          </a:bodyPr>
          <a:lstStyle/>
          <a:p>
            <a:pPr algn="l" rtl="0" fontAlgn="ctr" hangingPunct="0">
              <a:spcBef>
                <a:spcPct val="0"/>
              </a:spcBef>
              <a:spcAft>
                <a:spcPct val="0"/>
              </a:spcAft>
            </a:pPr>
            <a:r>
              <a:rPr kumimoji="1" lang="en-US" altLang="ja-JP" sz="1200" b="1" kern="1200" dirty="0">
                <a:solidFill>
                  <a:srgbClr val="000000"/>
                </a:solidFill>
                <a:latin typeface="Arial" pitchFamily="34" charset="0"/>
                <a:ea typeface="ＭＳ Ｐゴシック" charset="-128"/>
                <a:cs typeface="+mn-cs"/>
              </a:rPr>
              <a:t>d </a:t>
            </a:r>
            <a:r>
              <a:rPr kumimoji="1" lang="en-US" altLang="ja-JP" sz="1200" kern="1200" dirty="0">
                <a:solidFill>
                  <a:srgbClr val="000000"/>
                </a:solidFill>
                <a:latin typeface="Arial" pitchFamily="34" charset="0"/>
                <a:ea typeface="ＭＳ Ｐゴシック" charset="-128"/>
                <a:cs typeface="+mn-cs"/>
              </a:rPr>
              <a:t>: LPT case hook runout </a:t>
            </a:r>
          </a:p>
          <a:p>
            <a:pPr algn="l" rtl="0" fontAlgn="ctr" hangingPunct="0">
              <a:spcBef>
                <a:spcPct val="0"/>
              </a:spcBef>
              <a:spcAft>
                <a:spcPct val="0"/>
              </a:spcAft>
            </a:pPr>
            <a:r>
              <a:rPr kumimoji="1" lang="en-US" altLang="ja-JP" sz="1200" kern="1200" dirty="0">
                <a:solidFill>
                  <a:srgbClr val="000000"/>
                </a:solidFill>
                <a:latin typeface="Arial" pitchFamily="34" charset="0"/>
                <a:ea typeface="ＭＳ Ｐゴシック" charset="-128"/>
                <a:cs typeface="+mn-cs"/>
              </a:rPr>
              <a:t>for shroud 1 segment</a:t>
            </a:r>
            <a:endParaRPr kumimoji="1" lang="ja-JP" altLang="en-US" sz="1200" kern="1200" dirty="0">
              <a:solidFill>
                <a:srgbClr val="000000"/>
              </a:solidFill>
              <a:latin typeface="Arial" pitchFamily="34" charset="0"/>
              <a:ea typeface="ＭＳ Ｐゴシック" charset="-128"/>
              <a:cs typeface="+mn-cs"/>
            </a:endParaRPr>
          </a:p>
        </p:txBody>
      </p:sp>
      <p:cxnSp>
        <p:nvCxnSpPr>
          <p:cNvPr id="45" name="直線コネクタ 44">
            <a:extLst>
              <a:ext uri="{FF2B5EF4-FFF2-40B4-BE49-F238E27FC236}">
                <a16:creationId xmlns:a16="http://schemas.microsoft.com/office/drawing/2014/main" id="{3D81DC5F-B63B-499C-8C12-934BF7B0A64A}"/>
              </a:ext>
            </a:extLst>
          </p:cNvPr>
          <p:cNvCxnSpPr>
            <a:cxnSpLocks/>
          </p:cNvCxnSpPr>
          <p:nvPr/>
        </p:nvCxnSpPr>
        <p:spPr>
          <a:xfrm>
            <a:off x="5422628" y="2117705"/>
            <a:ext cx="291771"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9900487D-6F29-4F6A-9672-4C202139B5BD}"/>
              </a:ext>
            </a:extLst>
          </p:cNvPr>
          <p:cNvCxnSpPr>
            <a:cxnSpLocks/>
          </p:cNvCxnSpPr>
          <p:nvPr/>
        </p:nvCxnSpPr>
        <p:spPr>
          <a:xfrm flipV="1">
            <a:off x="5652120" y="2226894"/>
            <a:ext cx="0" cy="346992"/>
          </a:xfrm>
          <a:prstGeom prst="straightConnector1">
            <a:avLst/>
          </a:prstGeom>
          <a:ln>
            <a:solidFill>
              <a:schemeClr val="tx1"/>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35215A73-84CB-4353-B10D-2D3A2B18CE16}"/>
              </a:ext>
            </a:extLst>
          </p:cNvPr>
          <p:cNvCxnSpPr>
            <a:cxnSpLocks/>
          </p:cNvCxnSpPr>
          <p:nvPr/>
        </p:nvCxnSpPr>
        <p:spPr>
          <a:xfrm>
            <a:off x="5648703" y="1379303"/>
            <a:ext cx="0" cy="714882"/>
          </a:xfrm>
          <a:prstGeom prst="straightConnector1">
            <a:avLst/>
          </a:prstGeom>
          <a:ln>
            <a:solidFill>
              <a:schemeClr val="tx1"/>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15412996-8C81-4653-9645-9EC818CBC11B}"/>
              </a:ext>
            </a:extLst>
          </p:cNvPr>
          <p:cNvSpPr txBox="1"/>
          <p:nvPr/>
        </p:nvSpPr>
        <p:spPr>
          <a:xfrm>
            <a:off x="5314511" y="894741"/>
            <a:ext cx="3058851" cy="461665"/>
          </a:xfrm>
          <a:prstGeom prst="rect">
            <a:avLst/>
          </a:prstGeom>
          <a:noFill/>
        </p:spPr>
        <p:txBody>
          <a:bodyPr wrap="none" rtlCol="0">
            <a:spAutoFit/>
          </a:bodyPr>
          <a:lstStyle/>
          <a:p>
            <a:pPr algn="l" rtl="0" fontAlgn="ctr" hangingPunct="0">
              <a:spcBef>
                <a:spcPct val="0"/>
              </a:spcBef>
              <a:spcAft>
                <a:spcPct val="0"/>
              </a:spcAft>
            </a:pPr>
            <a:r>
              <a:rPr lang="en-US" altLang="ja-JP" sz="1200" b="1" dirty="0">
                <a:solidFill>
                  <a:srgbClr val="000000"/>
                </a:solidFill>
                <a:latin typeface="Arial" pitchFamily="34" charset="0"/>
                <a:ea typeface="ＭＳ Ｐゴシック" charset="-128"/>
              </a:rPr>
              <a:t>c</a:t>
            </a:r>
            <a:r>
              <a:rPr lang="en-US" altLang="ja-JP" sz="1200" dirty="0">
                <a:solidFill>
                  <a:srgbClr val="000000"/>
                </a:solidFill>
                <a:latin typeface="Arial" pitchFamily="34" charset="0"/>
                <a:ea typeface="ＭＳ Ｐゴシック" charset="-128"/>
              </a:rPr>
              <a:t> : Max clearance between case hook and</a:t>
            </a:r>
          </a:p>
          <a:p>
            <a:pPr algn="l" rtl="0" fontAlgn="ctr" hangingPunct="0">
              <a:spcBef>
                <a:spcPct val="0"/>
              </a:spcBef>
              <a:spcAft>
                <a:spcPct val="0"/>
              </a:spcAft>
            </a:pPr>
            <a:r>
              <a:rPr lang="en-US" altLang="ja-JP" sz="1200" dirty="0">
                <a:solidFill>
                  <a:srgbClr val="000000"/>
                </a:solidFill>
                <a:latin typeface="Arial" pitchFamily="34" charset="0"/>
                <a:ea typeface="ＭＳ Ｐゴシック" charset="-128"/>
              </a:rPr>
              <a:t> shroud groove. </a:t>
            </a:r>
            <a:r>
              <a:rPr lang="en-US" altLang="ja-JP" sz="1200" b="1" dirty="0">
                <a:solidFill>
                  <a:srgbClr val="000000"/>
                </a:solidFill>
                <a:latin typeface="Arial" pitchFamily="34" charset="0"/>
                <a:ea typeface="ＭＳ Ｐゴシック" charset="-128"/>
              </a:rPr>
              <a:t>c</a:t>
            </a:r>
            <a:r>
              <a:rPr lang="en-US" altLang="ja-JP" sz="1200" dirty="0">
                <a:solidFill>
                  <a:srgbClr val="000000"/>
                </a:solidFill>
                <a:latin typeface="Arial" pitchFamily="34" charset="0"/>
                <a:ea typeface="ＭＳ Ｐゴシック" charset="-128"/>
              </a:rPr>
              <a:t> = </a:t>
            </a:r>
            <a:r>
              <a:rPr lang="en-US" altLang="ja-JP" sz="1200" b="1" dirty="0">
                <a:solidFill>
                  <a:srgbClr val="000000"/>
                </a:solidFill>
                <a:latin typeface="Arial" pitchFamily="34" charset="0"/>
                <a:ea typeface="ＭＳ Ｐゴシック" charset="-128"/>
              </a:rPr>
              <a:t>W</a:t>
            </a:r>
            <a:r>
              <a:rPr lang="en-US" altLang="ja-JP" sz="1200" dirty="0">
                <a:solidFill>
                  <a:srgbClr val="000000"/>
                </a:solidFill>
                <a:latin typeface="Arial" pitchFamily="34" charset="0"/>
                <a:ea typeface="ＭＳ Ｐゴシック" charset="-128"/>
              </a:rPr>
              <a:t> - </a:t>
            </a:r>
            <a:r>
              <a:rPr lang="en-US" altLang="ja-JP" sz="1200" b="1" dirty="0">
                <a:solidFill>
                  <a:srgbClr val="000000"/>
                </a:solidFill>
                <a:latin typeface="Arial" pitchFamily="34" charset="0"/>
                <a:ea typeface="ＭＳ Ｐゴシック" charset="-128"/>
              </a:rPr>
              <a:t>T</a:t>
            </a:r>
            <a:endParaRPr kumimoji="1" lang="ja-JP" altLang="en-US" sz="1200" b="1" kern="1200" dirty="0">
              <a:solidFill>
                <a:srgbClr val="000000"/>
              </a:solidFill>
              <a:latin typeface="Arial" pitchFamily="34" charset="0"/>
              <a:ea typeface="ＭＳ Ｐゴシック" charset="-128"/>
              <a:cs typeface="+mn-cs"/>
            </a:endParaRPr>
          </a:p>
        </p:txBody>
      </p:sp>
      <p:cxnSp>
        <p:nvCxnSpPr>
          <p:cNvPr id="53" name="直線コネクタ 52">
            <a:extLst>
              <a:ext uri="{FF2B5EF4-FFF2-40B4-BE49-F238E27FC236}">
                <a16:creationId xmlns:a16="http://schemas.microsoft.com/office/drawing/2014/main" id="{B6F8D647-80A1-4AC0-A83E-B4B97AABD484}"/>
              </a:ext>
            </a:extLst>
          </p:cNvPr>
          <p:cNvCxnSpPr>
            <a:cxnSpLocks/>
          </p:cNvCxnSpPr>
          <p:nvPr/>
        </p:nvCxnSpPr>
        <p:spPr>
          <a:xfrm flipV="1">
            <a:off x="5804792" y="1982565"/>
            <a:ext cx="2589510" cy="118614"/>
          </a:xfrm>
          <a:prstGeom prst="line">
            <a:avLst/>
          </a:prstGeom>
          <a:ln>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1E7FA92-96AC-4ED5-9620-C774DB3E0912}"/>
              </a:ext>
            </a:extLst>
          </p:cNvPr>
          <p:cNvCxnSpPr>
            <a:cxnSpLocks/>
          </p:cNvCxnSpPr>
          <p:nvPr/>
        </p:nvCxnSpPr>
        <p:spPr>
          <a:xfrm flipV="1">
            <a:off x="5870922" y="2761602"/>
            <a:ext cx="2589510" cy="118614"/>
          </a:xfrm>
          <a:prstGeom prst="line">
            <a:avLst/>
          </a:prstGeom>
          <a:ln>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F20299FC-AD8D-4ADC-B34D-B586CB266C31}"/>
              </a:ext>
            </a:extLst>
          </p:cNvPr>
          <p:cNvSpPr txBox="1"/>
          <p:nvPr/>
        </p:nvSpPr>
        <p:spPr>
          <a:xfrm>
            <a:off x="5580112" y="3664015"/>
            <a:ext cx="3334311"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Shroud</a:t>
            </a:r>
            <a:r>
              <a:rPr kumimoji="1" lang="ja-JP" altLang="en-US" sz="1400" kern="1200" dirty="0">
                <a:solidFill>
                  <a:srgbClr val="000000"/>
                </a:solidFill>
                <a:latin typeface="Arial" pitchFamily="34" charset="0"/>
                <a:ea typeface="ＭＳ Ｐゴシック" charset="-128"/>
                <a:cs typeface="+mn-cs"/>
              </a:rPr>
              <a:t> </a:t>
            </a:r>
            <a:r>
              <a:rPr kumimoji="1" lang="en-US" altLang="ja-JP" sz="1400" kern="1200" dirty="0">
                <a:solidFill>
                  <a:srgbClr val="000000"/>
                </a:solidFill>
                <a:latin typeface="Arial" pitchFamily="34" charset="0"/>
                <a:ea typeface="ＭＳ Ｐゴシック" charset="-128"/>
                <a:cs typeface="+mn-cs"/>
              </a:rPr>
              <a:t>Rotation Angle </a:t>
            </a:r>
            <a:r>
              <a:rPr kumimoji="1" lang="en-US" altLang="ja-JP" sz="1400" b="1" kern="1200" dirty="0">
                <a:solidFill>
                  <a:srgbClr val="000000"/>
                </a:solidFill>
                <a:latin typeface="Symbol" panose="05050102010706020507" pitchFamily="18" charset="2"/>
                <a:ea typeface="ＭＳ Ｐゴシック" charset="-128"/>
              </a:rPr>
              <a:t>q</a:t>
            </a:r>
            <a:r>
              <a:rPr kumimoji="1" lang="en-US" altLang="ja-JP" sz="1400" kern="1200" dirty="0">
                <a:solidFill>
                  <a:srgbClr val="000000"/>
                </a:solidFill>
                <a:latin typeface="Arial" pitchFamily="34" charset="0"/>
                <a:ea typeface="ＭＳ Ｐゴシック" charset="-128"/>
                <a:cs typeface="+mn-cs"/>
              </a:rPr>
              <a:t> = </a:t>
            </a:r>
            <a:r>
              <a:rPr kumimoji="1" lang="en-US" altLang="ja-JP" sz="1400" kern="1200" dirty="0" err="1">
                <a:solidFill>
                  <a:srgbClr val="000000"/>
                </a:solidFill>
                <a:latin typeface="Arial" pitchFamily="34" charset="0"/>
                <a:ea typeface="ＭＳ Ｐゴシック" charset="-128"/>
                <a:cs typeface="+mn-cs"/>
              </a:rPr>
              <a:t>atan</a:t>
            </a:r>
            <a:r>
              <a:rPr lang="en-US" altLang="ja-JP" sz="1400" dirty="0">
                <a:solidFill>
                  <a:srgbClr val="000000"/>
                </a:solidFill>
                <a:latin typeface="Arial" pitchFamily="34" charset="0"/>
                <a:ea typeface="ＭＳ Ｐゴシック" charset="-128"/>
              </a:rPr>
              <a:t>(</a:t>
            </a:r>
            <a:r>
              <a:rPr kumimoji="1" lang="en-US" altLang="ja-JP" sz="1400" kern="1200" dirty="0">
                <a:solidFill>
                  <a:srgbClr val="000000"/>
                </a:solidFill>
                <a:latin typeface="Arial" pitchFamily="34" charset="0"/>
                <a:ea typeface="ＭＳ Ｐゴシック" charset="-128"/>
                <a:cs typeface="+mn-cs"/>
              </a:rPr>
              <a:t>(</a:t>
            </a:r>
            <a:r>
              <a:rPr kumimoji="1" lang="en-US" altLang="ja-JP" sz="1400" b="1" kern="1200" dirty="0">
                <a:solidFill>
                  <a:srgbClr val="000000"/>
                </a:solidFill>
                <a:latin typeface="Arial" pitchFamily="34" charset="0"/>
                <a:ea typeface="ＭＳ Ｐゴシック" charset="-128"/>
                <a:cs typeface="+mn-cs"/>
              </a:rPr>
              <a:t>d</a:t>
            </a:r>
            <a:r>
              <a:rPr kumimoji="1" lang="en-US" altLang="ja-JP" sz="1400" kern="1200" dirty="0">
                <a:solidFill>
                  <a:srgbClr val="000000"/>
                </a:solidFill>
                <a:latin typeface="Arial" pitchFamily="34" charset="0"/>
                <a:ea typeface="ＭＳ Ｐゴシック" charset="-128"/>
                <a:cs typeface="+mn-cs"/>
              </a:rPr>
              <a:t>-</a:t>
            </a:r>
            <a:r>
              <a:rPr kumimoji="1" lang="en-US" altLang="ja-JP" sz="1400" b="1" kern="1200" dirty="0">
                <a:solidFill>
                  <a:srgbClr val="000000"/>
                </a:solidFill>
                <a:latin typeface="Arial" pitchFamily="34" charset="0"/>
                <a:ea typeface="ＭＳ Ｐゴシック" charset="-128"/>
                <a:cs typeface="+mn-cs"/>
              </a:rPr>
              <a:t>c</a:t>
            </a:r>
            <a:r>
              <a:rPr kumimoji="1" lang="en-US" altLang="ja-JP" sz="1400" kern="1200" dirty="0">
                <a:solidFill>
                  <a:srgbClr val="000000"/>
                </a:solidFill>
                <a:latin typeface="Arial" pitchFamily="34" charset="0"/>
                <a:ea typeface="ＭＳ Ｐゴシック" charset="-128"/>
                <a:cs typeface="+mn-cs"/>
              </a:rPr>
              <a:t>)/</a:t>
            </a:r>
            <a:r>
              <a:rPr kumimoji="1" lang="en-US" altLang="ja-JP" sz="1400" b="1" kern="1200" dirty="0">
                <a:solidFill>
                  <a:srgbClr val="000000"/>
                </a:solidFill>
                <a:latin typeface="Arial" pitchFamily="34" charset="0"/>
                <a:ea typeface="ＭＳ Ｐゴシック" charset="-128"/>
                <a:cs typeface="+mn-cs"/>
              </a:rPr>
              <a:t>L</a:t>
            </a:r>
            <a:r>
              <a:rPr kumimoji="1" lang="en-US" altLang="ja-JP" sz="1400" kern="1200" dirty="0">
                <a:solidFill>
                  <a:srgbClr val="000000"/>
                </a:solidFill>
                <a:latin typeface="Arial" pitchFamily="34" charset="0"/>
                <a:ea typeface="ＭＳ Ｐゴシック" charset="-128"/>
                <a:cs typeface="+mn-cs"/>
              </a:rPr>
              <a:t>)</a:t>
            </a:r>
            <a:endParaRPr kumimoji="1" lang="ja-JP" altLang="en-US" sz="1400" kern="1200" dirty="0">
              <a:solidFill>
                <a:srgbClr val="000000"/>
              </a:solidFill>
              <a:latin typeface="Arial" pitchFamily="34" charset="0"/>
              <a:ea typeface="ＭＳ Ｐゴシック" charset="-128"/>
              <a:cs typeface="+mn-cs"/>
            </a:endParaRPr>
          </a:p>
        </p:txBody>
      </p:sp>
      <p:sp>
        <p:nvSpPr>
          <p:cNvPr id="58" name="円弧 57">
            <a:extLst>
              <a:ext uri="{FF2B5EF4-FFF2-40B4-BE49-F238E27FC236}">
                <a16:creationId xmlns:a16="http://schemas.microsoft.com/office/drawing/2014/main" id="{B378B523-A3A5-4CC6-BA60-ED19CD2D9D80}"/>
              </a:ext>
            </a:extLst>
          </p:cNvPr>
          <p:cNvSpPr/>
          <p:nvPr/>
        </p:nvSpPr>
        <p:spPr>
          <a:xfrm>
            <a:off x="6791694" y="1987648"/>
            <a:ext cx="1733523" cy="1733523"/>
          </a:xfrm>
          <a:prstGeom prst="arc">
            <a:avLst>
              <a:gd name="adj1" fmla="val 20761336"/>
              <a:gd name="adj2" fmla="val 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7577F9E7-5C68-44F7-AC28-D5E03C9C8F94}"/>
              </a:ext>
            </a:extLst>
          </p:cNvPr>
          <p:cNvSpPr txBox="1"/>
          <p:nvPr/>
        </p:nvSpPr>
        <p:spPr>
          <a:xfrm>
            <a:off x="8254787" y="2352938"/>
            <a:ext cx="284052"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b="1" kern="1200" dirty="0">
                <a:solidFill>
                  <a:srgbClr val="000000"/>
                </a:solidFill>
                <a:latin typeface="Symbol" panose="05050102010706020507" pitchFamily="18" charset="2"/>
                <a:ea typeface="ＭＳ Ｐゴシック" charset="-128"/>
              </a:rPr>
              <a:t>q</a:t>
            </a:r>
            <a:endParaRPr kumimoji="1" lang="ja-JP" altLang="en-US" sz="1400" b="1" kern="1200" dirty="0">
              <a:solidFill>
                <a:srgbClr val="000000"/>
              </a:solidFill>
              <a:latin typeface="Symbol" panose="05050102010706020507" pitchFamily="18" charset="2"/>
              <a:ea typeface="ＭＳ Ｐゴシック" charset="-128"/>
            </a:endParaRPr>
          </a:p>
        </p:txBody>
      </p:sp>
      <p:sp>
        <p:nvSpPr>
          <p:cNvPr id="61" name="円弧 60">
            <a:extLst>
              <a:ext uri="{FF2B5EF4-FFF2-40B4-BE49-F238E27FC236}">
                <a16:creationId xmlns:a16="http://schemas.microsoft.com/office/drawing/2014/main" id="{99AA18C0-C9D9-49D3-85FC-AC669158AE64}"/>
              </a:ext>
            </a:extLst>
          </p:cNvPr>
          <p:cNvSpPr/>
          <p:nvPr/>
        </p:nvSpPr>
        <p:spPr>
          <a:xfrm>
            <a:off x="6732240" y="1340768"/>
            <a:ext cx="1733523" cy="1733523"/>
          </a:xfrm>
          <a:prstGeom prst="arc">
            <a:avLst>
              <a:gd name="adj1" fmla="val 20761336"/>
              <a:gd name="adj2" fmla="val 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630ED8D5-4054-4064-829F-59D428B8836E}"/>
              </a:ext>
            </a:extLst>
          </p:cNvPr>
          <p:cNvSpPr txBox="1"/>
          <p:nvPr/>
        </p:nvSpPr>
        <p:spPr>
          <a:xfrm>
            <a:off x="8193181" y="1694917"/>
            <a:ext cx="284052"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b="1" kern="1200" dirty="0">
                <a:solidFill>
                  <a:srgbClr val="000000"/>
                </a:solidFill>
                <a:latin typeface="Symbol" panose="05050102010706020507" pitchFamily="18" charset="2"/>
                <a:ea typeface="ＭＳ Ｐゴシック" charset="-128"/>
              </a:rPr>
              <a:t>q</a:t>
            </a:r>
            <a:endParaRPr kumimoji="1" lang="ja-JP" altLang="en-US" sz="1400" b="1" kern="1200" dirty="0">
              <a:solidFill>
                <a:srgbClr val="000000"/>
              </a:solidFill>
              <a:latin typeface="Symbol" panose="05050102010706020507" pitchFamily="18" charset="2"/>
              <a:ea typeface="ＭＳ Ｐゴシック" charset="-128"/>
            </a:endParaRPr>
          </a:p>
        </p:txBody>
      </p:sp>
      <p:cxnSp>
        <p:nvCxnSpPr>
          <p:cNvPr id="46" name="直線矢印コネクタ 45">
            <a:extLst>
              <a:ext uri="{FF2B5EF4-FFF2-40B4-BE49-F238E27FC236}">
                <a16:creationId xmlns:a16="http://schemas.microsoft.com/office/drawing/2014/main" id="{B2CB9DDC-EC80-4FFD-8F8D-BC7CC83BD250}"/>
              </a:ext>
            </a:extLst>
          </p:cNvPr>
          <p:cNvCxnSpPr>
            <a:cxnSpLocks/>
            <a:endCxn id="37" idx="0"/>
          </p:cNvCxnSpPr>
          <p:nvPr/>
        </p:nvCxnSpPr>
        <p:spPr>
          <a:xfrm flipV="1">
            <a:off x="5796136" y="2229953"/>
            <a:ext cx="0" cy="585046"/>
          </a:xfrm>
          <a:prstGeom prst="straightConnector1">
            <a:avLst/>
          </a:prstGeom>
          <a:ln>
            <a:solidFill>
              <a:srgbClr val="FF0000"/>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D1036E7-EA49-4CBB-B776-70EC157B736A}"/>
              </a:ext>
            </a:extLst>
          </p:cNvPr>
          <p:cNvSpPr txBox="1"/>
          <p:nvPr/>
        </p:nvSpPr>
        <p:spPr>
          <a:xfrm>
            <a:off x="5779490" y="2376659"/>
            <a:ext cx="279244" cy="276999"/>
          </a:xfrm>
          <a:prstGeom prst="rect">
            <a:avLst/>
          </a:prstGeom>
          <a:noFill/>
        </p:spPr>
        <p:txBody>
          <a:bodyPr wrap="none" rtlCol="0">
            <a:spAutoFit/>
          </a:bodyPr>
          <a:lstStyle/>
          <a:p>
            <a:pPr algn="l" rtl="0" fontAlgn="ctr" hangingPunct="0">
              <a:spcBef>
                <a:spcPct val="0"/>
              </a:spcBef>
              <a:spcAft>
                <a:spcPct val="0"/>
              </a:spcAft>
            </a:pPr>
            <a:r>
              <a:rPr kumimoji="1" lang="en-US" altLang="ja-JP" sz="1200" b="1" kern="1200" dirty="0">
                <a:solidFill>
                  <a:srgbClr val="000000"/>
                </a:solidFill>
                <a:latin typeface="Arial" pitchFamily="34" charset="0"/>
                <a:ea typeface="ＭＳ Ｐゴシック" charset="-128"/>
                <a:cs typeface="+mn-cs"/>
              </a:rPr>
              <a:t>T</a:t>
            </a:r>
            <a:endParaRPr kumimoji="1" lang="ja-JP" altLang="en-US" sz="1200" b="1" kern="1200" dirty="0">
              <a:solidFill>
                <a:srgbClr val="000000"/>
              </a:solidFill>
              <a:latin typeface="Arial" pitchFamily="34" charset="0"/>
              <a:ea typeface="ＭＳ Ｐゴシック" charset="-128"/>
              <a:cs typeface="+mn-cs"/>
            </a:endParaRPr>
          </a:p>
        </p:txBody>
      </p:sp>
      <p:cxnSp>
        <p:nvCxnSpPr>
          <p:cNvPr id="51" name="直線コネクタ 50">
            <a:extLst>
              <a:ext uri="{FF2B5EF4-FFF2-40B4-BE49-F238E27FC236}">
                <a16:creationId xmlns:a16="http://schemas.microsoft.com/office/drawing/2014/main" id="{1997EE21-E932-4C2C-9B0F-B05F337F7FBC}"/>
              </a:ext>
            </a:extLst>
          </p:cNvPr>
          <p:cNvCxnSpPr>
            <a:cxnSpLocks/>
          </p:cNvCxnSpPr>
          <p:nvPr/>
        </p:nvCxnSpPr>
        <p:spPr>
          <a:xfrm>
            <a:off x="5474261" y="2880216"/>
            <a:ext cx="291771"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7D63F609-6D64-495E-B7B2-06A650DAB9CC}"/>
              </a:ext>
            </a:extLst>
          </p:cNvPr>
          <p:cNvCxnSpPr>
            <a:cxnSpLocks/>
          </p:cNvCxnSpPr>
          <p:nvPr/>
        </p:nvCxnSpPr>
        <p:spPr>
          <a:xfrm flipV="1">
            <a:off x="5508104" y="2117705"/>
            <a:ext cx="0" cy="735231"/>
          </a:xfrm>
          <a:prstGeom prst="straightConnector1">
            <a:avLst/>
          </a:prstGeom>
          <a:ln>
            <a:solidFill>
              <a:srgbClr val="00B0F0"/>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F28EF319-84C8-418F-8D3D-26E789167679}"/>
              </a:ext>
            </a:extLst>
          </p:cNvPr>
          <p:cNvSpPr txBox="1"/>
          <p:nvPr/>
        </p:nvSpPr>
        <p:spPr>
          <a:xfrm>
            <a:off x="5228357" y="2375742"/>
            <a:ext cx="330540" cy="276999"/>
          </a:xfrm>
          <a:prstGeom prst="rect">
            <a:avLst/>
          </a:prstGeom>
          <a:noFill/>
        </p:spPr>
        <p:txBody>
          <a:bodyPr wrap="none" rtlCol="0">
            <a:spAutoFit/>
          </a:bodyPr>
          <a:lstStyle/>
          <a:p>
            <a:pPr algn="l" rtl="0" fontAlgn="ctr" hangingPunct="0">
              <a:spcBef>
                <a:spcPct val="0"/>
              </a:spcBef>
              <a:spcAft>
                <a:spcPct val="0"/>
              </a:spcAft>
            </a:pPr>
            <a:r>
              <a:rPr kumimoji="1" lang="en-US" altLang="ja-JP" sz="1200" b="1" kern="1200" dirty="0">
                <a:solidFill>
                  <a:srgbClr val="000000"/>
                </a:solidFill>
                <a:latin typeface="Arial" pitchFamily="34" charset="0"/>
                <a:ea typeface="ＭＳ Ｐゴシック" charset="-128"/>
                <a:cs typeface="+mn-cs"/>
              </a:rPr>
              <a:t>W</a:t>
            </a:r>
            <a:endParaRPr kumimoji="1" lang="ja-JP" altLang="en-US" sz="1200" b="1" kern="1200" dirty="0">
              <a:solidFill>
                <a:srgbClr val="000000"/>
              </a:solidFill>
              <a:latin typeface="Arial" pitchFamily="34" charset="0"/>
              <a:ea typeface="ＭＳ Ｐゴシック" charset="-128"/>
              <a:cs typeface="+mn-cs"/>
            </a:endParaRPr>
          </a:p>
        </p:txBody>
      </p:sp>
      <p:sp>
        <p:nvSpPr>
          <p:cNvPr id="55" name="フッター プレースホルダー 2">
            <a:extLst>
              <a:ext uri="{FF2B5EF4-FFF2-40B4-BE49-F238E27FC236}">
                <a16:creationId xmlns:a16="http://schemas.microsoft.com/office/drawing/2014/main" id="{5558B4F1-1AED-4E72-B6BC-729CEAC607AB}"/>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610680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lang="en-US" altLang="ja-JP" dirty="0"/>
              <a:t>Axial Runout Check 1 (112) – Stg.2 LPT Shroud Aft Hook</a:t>
            </a:r>
            <a:endParaRPr lang="ja-JP" altLang="en-US" dirty="0"/>
          </a:p>
        </p:txBody>
      </p:sp>
      <p:sp>
        <p:nvSpPr>
          <p:cNvPr id="4" name="スライド番号プレースホルダー 3"/>
          <p:cNvSpPr>
            <a:spLocks noGrp="1"/>
          </p:cNvSpPr>
          <p:nvPr>
            <p:ph type="sldNum" sz="quarter" idx="4"/>
          </p:nvPr>
        </p:nvSpPr>
        <p:spPr/>
        <p:txBody>
          <a:bodyPr/>
          <a:lstStyle/>
          <a:p>
            <a:fld id="{E4DD4CA9-FFF4-4929-B1F3-DD754470E6A2}" type="slidenum">
              <a:rPr lang="ja-JP" altLang="en-US" smtClean="0"/>
              <a:pPr/>
              <a:t>26</a:t>
            </a:fld>
            <a:endParaRPr lang="ja-JP" altLang="en-US" dirty="0"/>
          </a:p>
        </p:txBody>
      </p:sp>
      <p:sp>
        <p:nvSpPr>
          <p:cNvPr id="5" name="フッター プレースホルダー 2">
            <a:extLst>
              <a:ext uri="{FF2B5EF4-FFF2-40B4-BE49-F238E27FC236}">
                <a16:creationId xmlns:a16="http://schemas.microsoft.com/office/drawing/2014/main" id="{C0B424CF-15D6-4458-817B-D94648530A39}"/>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pic>
        <p:nvPicPr>
          <p:cNvPr id="2" name="Picture 1">
            <a:extLst>
              <a:ext uri="{FF2B5EF4-FFF2-40B4-BE49-F238E27FC236}">
                <a16:creationId xmlns:a16="http://schemas.microsoft.com/office/drawing/2014/main" id="{500EE7A9-5625-401C-A944-92FB8A4295F5}"/>
              </a:ext>
            </a:extLst>
          </p:cNvPr>
          <p:cNvPicPr>
            <a:picLocks noChangeAspect="1"/>
          </p:cNvPicPr>
          <p:nvPr/>
        </p:nvPicPr>
        <p:blipFill>
          <a:blip r:embed="rId3"/>
          <a:stretch>
            <a:fillRect/>
          </a:stretch>
        </p:blipFill>
        <p:spPr>
          <a:xfrm>
            <a:off x="1404003" y="1339202"/>
            <a:ext cx="6038705" cy="4536007"/>
          </a:xfrm>
          <a:prstGeom prst="rect">
            <a:avLst/>
          </a:prstGeom>
        </p:spPr>
      </p:pic>
    </p:spTree>
    <p:extLst>
      <p:ext uri="{BB962C8B-B14F-4D97-AF65-F5344CB8AC3E}">
        <p14:creationId xmlns:p14="http://schemas.microsoft.com/office/powerpoint/2010/main" val="409718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lang="en-US" altLang="ja-JP" dirty="0"/>
              <a:t>Axial Runout Check 2 (118) – Stg.3 LPT Shroud Aft Hook</a:t>
            </a:r>
            <a:endParaRPr lang="ja-JP" altLang="en-US" dirty="0"/>
          </a:p>
        </p:txBody>
      </p:sp>
      <p:sp>
        <p:nvSpPr>
          <p:cNvPr id="4" name="スライド番号プレースホルダー 3"/>
          <p:cNvSpPr>
            <a:spLocks noGrp="1"/>
          </p:cNvSpPr>
          <p:nvPr>
            <p:ph type="sldNum" sz="quarter" idx="4"/>
          </p:nvPr>
        </p:nvSpPr>
        <p:spPr/>
        <p:txBody>
          <a:bodyPr/>
          <a:lstStyle/>
          <a:p>
            <a:fld id="{E4DD4CA9-FFF4-4929-B1F3-DD754470E6A2}" type="slidenum">
              <a:rPr lang="ja-JP" altLang="en-US" smtClean="0"/>
              <a:pPr/>
              <a:t>27</a:t>
            </a:fld>
            <a:endParaRPr lang="ja-JP" altLang="en-US" dirty="0"/>
          </a:p>
        </p:txBody>
      </p:sp>
      <p:sp>
        <p:nvSpPr>
          <p:cNvPr id="5" name="フッター プレースホルダー 2">
            <a:extLst>
              <a:ext uri="{FF2B5EF4-FFF2-40B4-BE49-F238E27FC236}">
                <a16:creationId xmlns:a16="http://schemas.microsoft.com/office/drawing/2014/main" id="{7467930D-08FE-4CD3-AEC8-76DF1BCA56A9}"/>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pic>
        <p:nvPicPr>
          <p:cNvPr id="2" name="Picture 1">
            <a:extLst>
              <a:ext uri="{FF2B5EF4-FFF2-40B4-BE49-F238E27FC236}">
                <a16:creationId xmlns:a16="http://schemas.microsoft.com/office/drawing/2014/main" id="{6D985493-AE6D-4BF9-A6B2-7C848BEAAB12}"/>
              </a:ext>
            </a:extLst>
          </p:cNvPr>
          <p:cNvPicPr>
            <a:picLocks noChangeAspect="1"/>
          </p:cNvPicPr>
          <p:nvPr/>
        </p:nvPicPr>
        <p:blipFill>
          <a:blip r:embed="rId3"/>
          <a:stretch>
            <a:fillRect/>
          </a:stretch>
        </p:blipFill>
        <p:spPr>
          <a:xfrm>
            <a:off x="1375202" y="1299602"/>
            <a:ext cx="5923256" cy="4536007"/>
          </a:xfrm>
          <a:prstGeom prst="rect">
            <a:avLst/>
          </a:prstGeom>
        </p:spPr>
      </p:pic>
    </p:spTree>
    <p:extLst>
      <p:ext uri="{BB962C8B-B14F-4D97-AF65-F5344CB8AC3E}">
        <p14:creationId xmlns:p14="http://schemas.microsoft.com/office/powerpoint/2010/main" val="683590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F248318-6DD6-4ADD-B4AF-D7F83A2B13F9}"/>
              </a:ext>
            </a:extLst>
          </p:cNvPr>
          <p:cNvSpPr>
            <a:spLocks noGrp="1"/>
          </p:cNvSpPr>
          <p:nvPr>
            <p:ph type="ctrTitle"/>
          </p:nvPr>
        </p:nvSpPr>
        <p:spPr>
          <a:xfrm>
            <a:off x="516589" y="2518756"/>
            <a:ext cx="8111965" cy="904863"/>
          </a:xfrm>
        </p:spPr>
        <p:txBody>
          <a:bodyPr/>
          <a:lstStyle/>
          <a:p>
            <a:r>
              <a:rPr lang="en-US" altLang="ja-JP" dirty="0"/>
              <a:t>(4) RSP.I Diameter Check around </a:t>
            </a:r>
            <a:r>
              <a:rPr lang="en-US" altLang="ja-JP" dirty="0" err="1"/>
              <a:t>Fwd</a:t>
            </a:r>
            <a:r>
              <a:rPr lang="en-US" altLang="ja-JP" dirty="0"/>
              <a:t> Flange and Case Thickness Check </a:t>
            </a:r>
            <a:endParaRPr kumimoji="1" lang="ja-JP" altLang="en-US" dirty="0"/>
          </a:p>
        </p:txBody>
      </p:sp>
      <p:sp>
        <p:nvSpPr>
          <p:cNvPr id="3" name="スライド番号プレースホルダー 2">
            <a:extLst>
              <a:ext uri="{FF2B5EF4-FFF2-40B4-BE49-F238E27FC236}">
                <a16:creationId xmlns:a16="http://schemas.microsoft.com/office/drawing/2014/main" id="{7EA90C91-1E30-4AC2-99DA-0EFC00D1943E}"/>
              </a:ext>
            </a:extLst>
          </p:cNvPr>
          <p:cNvSpPr>
            <a:spLocks noGrp="1"/>
          </p:cNvSpPr>
          <p:nvPr>
            <p:ph type="sldNum" sz="quarter" idx="4"/>
          </p:nvPr>
        </p:nvSpPr>
        <p:spPr/>
        <p:txBody>
          <a:bodyPr/>
          <a:lstStyle/>
          <a:p>
            <a:fld id="{714EB05D-AD7B-4F02-BDF6-82F2DF55CD8E}" type="slidenum">
              <a:rPr kumimoji="1" lang="ja-JP" altLang="en-US" smtClean="0"/>
              <a:t>28</a:t>
            </a:fld>
            <a:endParaRPr kumimoji="1" lang="ja-JP" altLang="en-US"/>
          </a:p>
        </p:txBody>
      </p:sp>
      <p:sp>
        <p:nvSpPr>
          <p:cNvPr id="5" name="Down Arrow 4">
            <a:hlinkClick r:id="rId2" action="ppaction://hlinksldjump"/>
          </p:cNvPr>
          <p:cNvSpPr/>
          <p:nvPr/>
        </p:nvSpPr>
        <p:spPr>
          <a:xfrm rot="5400000">
            <a:off x="8208404" y="2816932"/>
            <a:ext cx="432048" cy="504056"/>
          </a:xfrm>
          <a:prstGeom prst="downArrow">
            <a:avLst/>
          </a:prstGeom>
          <a:solidFill>
            <a:srgbClr val="DDE6F3"/>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
        <p:nvSpPr>
          <p:cNvPr id="7" name="フッター プレースホルダー 2">
            <a:extLst>
              <a:ext uri="{FF2B5EF4-FFF2-40B4-BE49-F238E27FC236}">
                <a16:creationId xmlns:a16="http://schemas.microsoft.com/office/drawing/2014/main" id="{F2B4C355-1F80-4CEC-970A-E49C1A7B469C}"/>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383074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C1A2E45D-10D8-401F-9E6E-90B8373FDE8F}"/>
              </a:ext>
            </a:extLst>
          </p:cNvPr>
          <p:cNvSpPr>
            <a:spLocks noGrp="1"/>
          </p:cNvSpPr>
          <p:nvPr>
            <p:ph type="title"/>
          </p:nvPr>
        </p:nvSpPr>
        <p:spPr/>
        <p:txBody>
          <a:bodyPr/>
          <a:lstStyle/>
          <a:p>
            <a:r>
              <a:rPr kumimoji="1" lang="en-US" altLang="ja-JP" dirty="0" err="1"/>
              <a:t>Fwd</a:t>
            </a:r>
            <a:r>
              <a:rPr kumimoji="1" lang="en-US" altLang="ja-JP" dirty="0"/>
              <a:t> Flange ID (#207 RSP.I)</a:t>
            </a:r>
            <a:endParaRPr kumimoji="1" lang="ja-JP" altLang="en-US" dirty="0"/>
          </a:p>
        </p:txBody>
      </p:sp>
      <p:sp>
        <p:nvSpPr>
          <p:cNvPr id="7" name="テキスト ボックス 6">
            <a:extLst>
              <a:ext uri="{FF2B5EF4-FFF2-40B4-BE49-F238E27FC236}">
                <a16:creationId xmlns:a16="http://schemas.microsoft.com/office/drawing/2014/main" id="{4BB49D95-8E85-475E-A2FB-9B519D9BCA8A}"/>
              </a:ext>
            </a:extLst>
          </p:cNvPr>
          <p:cNvSpPr txBox="1"/>
          <p:nvPr/>
        </p:nvSpPr>
        <p:spPr>
          <a:xfrm>
            <a:off x="1475656" y="5661248"/>
            <a:ext cx="1989935" cy="307777"/>
          </a:xfrm>
          <a:prstGeom prst="rect">
            <a:avLst/>
          </a:prstGeom>
          <a:noFill/>
        </p:spPr>
        <p:txBody>
          <a:bodyPr wrap="square" rtlCol="0">
            <a:spAutoFit/>
          </a:bodyPr>
          <a:lstStyle/>
          <a:p>
            <a:pPr algn="ctr"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Actual CMM data</a:t>
            </a:r>
            <a:endParaRPr kumimoji="1" lang="ja-JP" altLang="en-US" sz="1400" kern="1200" dirty="0">
              <a:solidFill>
                <a:srgbClr val="000000"/>
              </a:solidFill>
              <a:latin typeface="Arial" pitchFamily="34" charset="0"/>
              <a:ea typeface="ＭＳ Ｐゴシック" charset="-128"/>
              <a:cs typeface="+mn-cs"/>
            </a:endParaRPr>
          </a:p>
        </p:txBody>
      </p:sp>
      <p:sp>
        <p:nvSpPr>
          <p:cNvPr id="8" name="テキスト ボックス 7">
            <a:extLst>
              <a:ext uri="{FF2B5EF4-FFF2-40B4-BE49-F238E27FC236}">
                <a16:creationId xmlns:a16="http://schemas.microsoft.com/office/drawing/2014/main" id="{F7E31D11-4AAA-429B-8D5F-1B3FF49D7B53}"/>
              </a:ext>
            </a:extLst>
          </p:cNvPr>
          <p:cNvSpPr txBox="1"/>
          <p:nvPr/>
        </p:nvSpPr>
        <p:spPr>
          <a:xfrm>
            <a:off x="4716016" y="5677933"/>
            <a:ext cx="4104456" cy="307777"/>
          </a:xfrm>
          <a:prstGeom prst="rect">
            <a:avLst/>
          </a:prstGeom>
          <a:noFill/>
        </p:spPr>
        <p:txBody>
          <a:bodyPr wrap="square" rtlCol="0">
            <a:spAutoFit/>
          </a:bodyPr>
          <a:lstStyle/>
          <a:p>
            <a:pPr algn="ctr"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After data processing with Least-Square Method</a:t>
            </a:r>
            <a:endParaRPr kumimoji="1" lang="ja-JP" altLang="en-US" sz="1400" kern="1200" dirty="0">
              <a:solidFill>
                <a:srgbClr val="000000"/>
              </a:solidFill>
              <a:latin typeface="Arial" pitchFamily="34" charset="0"/>
              <a:ea typeface="ＭＳ Ｐゴシック" charset="-128"/>
              <a:cs typeface="+mn-cs"/>
            </a:endParaRPr>
          </a:p>
        </p:txBody>
      </p:sp>
      <p:sp>
        <p:nvSpPr>
          <p:cNvPr id="11" name="テキスト ボックス 10">
            <a:extLst>
              <a:ext uri="{FF2B5EF4-FFF2-40B4-BE49-F238E27FC236}">
                <a16:creationId xmlns:a16="http://schemas.microsoft.com/office/drawing/2014/main" id="{25817918-B26B-497A-8DA5-ADF58AAF66B9}"/>
              </a:ext>
            </a:extLst>
          </p:cNvPr>
          <p:cNvSpPr txBox="1"/>
          <p:nvPr/>
        </p:nvSpPr>
        <p:spPr>
          <a:xfrm>
            <a:off x="5652120" y="1628800"/>
            <a:ext cx="72008" cy="307777"/>
          </a:xfrm>
          <a:prstGeom prst="rect">
            <a:avLst/>
          </a:prstGeom>
          <a:noFill/>
        </p:spPr>
        <p:txBody>
          <a:bodyPr wrap="square" rtlCol="0">
            <a:spAutoFit/>
          </a:bodyPr>
          <a:lstStyle/>
          <a:p>
            <a:pPr algn="l" rtl="0" fontAlgn="ctr" hangingPunct="0">
              <a:spcBef>
                <a:spcPct val="0"/>
              </a:spcBef>
              <a:spcAft>
                <a:spcPct val="0"/>
              </a:spcAft>
            </a:pPr>
            <a:endParaRPr kumimoji="1" lang="ja-JP" altLang="en-US" sz="1400" kern="1200" dirty="0">
              <a:solidFill>
                <a:srgbClr val="000000"/>
              </a:solidFill>
              <a:latin typeface="Arial" pitchFamily="34" charset="0"/>
              <a:ea typeface="ＭＳ Ｐゴシック" charset="-128"/>
              <a:cs typeface="+mn-cs"/>
            </a:endParaRPr>
          </a:p>
        </p:txBody>
      </p:sp>
      <p:sp>
        <p:nvSpPr>
          <p:cNvPr id="4" name="スライド番号プレースホルダー 3">
            <a:extLst>
              <a:ext uri="{FF2B5EF4-FFF2-40B4-BE49-F238E27FC236}">
                <a16:creationId xmlns:a16="http://schemas.microsoft.com/office/drawing/2014/main" id="{9FA2E541-E8B1-4B81-82E6-732E8038976E}"/>
              </a:ext>
            </a:extLst>
          </p:cNvPr>
          <p:cNvSpPr>
            <a:spLocks noGrp="1"/>
          </p:cNvSpPr>
          <p:nvPr>
            <p:ph type="sldNum" sz="quarter" idx="4"/>
          </p:nvPr>
        </p:nvSpPr>
        <p:spPr/>
        <p:txBody>
          <a:bodyPr/>
          <a:lstStyle/>
          <a:p>
            <a:fld id="{714EB05D-AD7B-4F02-BDF6-82F2DF55CD8E}" type="slidenum">
              <a:rPr kumimoji="1" lang="ja-JP" altLang="en-US" smtClean="0"/>
              <a:t>29</a:t>
            </a:fld>
            <a:endParaRPr kumimoji="1" lang="ja-JP" altLang="en-US"/>
          </a:p>
        </p:txBody>
      </p:sp>
      <p:sp>
        <p:nvSpPr>
          <p:cNvPr id="9" name="フッター プレースホルダー 2">
            <a:extLst>
              <a:ext uri="{FF2B5EF4-FFF2-40B4-BE49-F238E27FC236}">
                <a16:creationId xmlns:a16="http://schemas.microsoft.com/office/drawing/2014/main" id="{05797038-848A-4228-955C-4EB8C49C2A71}"/>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pic>
        <p:nvPicPr>
          <p:cNvPr id="2" name="Picture 1">
            <a:extLst>
              <a:ext uri="{FF2B5EF4-FFF2-40B4-BE49-F238E27FC236}">
                <a16:creationId xmlns:a16="http://schemas.microsoft.com/office/drawing/2014/main" id="{4052C93A-4DDE-4D91-90DB-331BFA7A64A3}"/>
              </a:ext>
            </a:extLst>
          </p:cNvPr>
          <p:cNvPicPr>
            <a:picLocks noChangeAspect="1"/>
          </p:cNvPicPr>
          <p:nvPr/>
        </p:nvPicPr>
        <p:blipFill>
          <a:blip r:embed="rId2"/>
          <a:stretch>
            <a:fillRect/>
          </a:stretch>
        </p:blipFill>
        <p:spPr>
          <a:xfrm>
            <a:off x="252000" y="1296003"/>
            <a:ext cx="4179524" cy="4291207"/>
          </a:xfrm>
          <a:prstGeom prst="rect">
            <a:avLst/>
          </a:prstGeom>
        </p:spPr>
      </p:pic>
      <p:pic>
        <p:nvPicPr>
          <p:cNvPr id="5" name="Picture 4">
            <a:extLst>
              <a:ext uri="{FF2B5EF4-FFF2-40B4-BE49-F238E27FC236}">
                <a16:creationId xmlns:a16="http://schemas.microsoft.com/office/drawing/2014/main" id="{4B594BC4-1B7B-43F5-BB7A-EC74756D9893}"/>
              </a:ext>
            </a:extLst>
          </p:cNvPr>
          <p:cNvPicPr>
            <a:picLocks noChangeAspect="1"/>
          </p:cNvPicPr>
          <p:nvPr/>
        </p:nvPicPr>
        <p:blipFill>
          <a:blip r:embed="rId3"/>
          <a:stretch>
            <a:fillRect/>
          </a:stretch>
        </p:blipFill>
        <p:spPr>
          <a:xfrm>
            <a:off x="4550407" y="1296003"/>
            <a:ext cx="4336218" cy="3859206"/>
          </a:xfrm>
          <a:prstGeom prst="rect">
            <a:avLst/>
          </a:prstGeom>
        </p:spPr>
      </p:pic>
    </p:spTree>
    <p:extLst>
      <p:ext uri="{BB962C8B-B14F-4D97-AF65-F5344CB8AC3E}">
        <p14:creationId xmlns:p14="http://schemas.microsoft.com/office/powerpoint/2010/main" val="3468551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Overview</a:t>
            </a:r>
            <a:r>
              <a:rPr kumimoji="1" lang="ja-JP" altLang="en-US" dirty="0"/>
              <a:t> </a:t>
            </a:r>
            <a:r>
              <a:rPr kumimoji="1" lang="en-US" altLang="ja-JP" dirty="0"/>
              <a:t>of</a:t>
            </a:r>
            <a:r>
              <a:rPr kumimoji="1" lang="ja-JP" altLang="en-US" dirty="0"/>
              <a:t> </a:t>
            </a:r>
            <a:r>
              <a:rPr kumimoji="1" lang="en-US" altLang="ja-JP" dirty="0"/>
              <a:t>Case CMM data locations 1</a:t>
            </a:r>
            <a:endParaRPr kumimoji="1" lang="ja-JP"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602"/>
          <a:stretch/>
        </p:blipFill>
        <p:spPr bwMode="auto">
          <a:xfrm>
            <a:off x="395536" y="836712"/>
            <a:ext cx="8402174" cy="4153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線コネクタ 5"/>
          <p:cNvCxnSpPr/>
          <p:nvPr/>
        </p:nvCxnSpPr>
        <p:spPr>
          <a:xfrm>
            <a:off x="1835696" y="4014072"/>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2551272" y="3942064"/>
            <a:ext cx="364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4139952" y="3118448"/>
            <a:ext cx="364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5580112" y="2596376"/>
            <a:ext cx="364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7218280" y="2546888"/>
            <a:ext cx="364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3131840" y="3591032"/>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4711512" y="2879960"/>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6439760" y="2596310"/>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2627784" y="3897080"/>
            <a:ext cx="43204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3275856" y="3546048"/>
            <a:ext cx="57606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4216464" y="3068960"/>
            <a:ext cx="42754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4838081" y="2825912"/>
            <a:ext cx="670023"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5863696" y="2546888"/>
            <a:ext cx="36448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6588224" y="2551072"/>
            <a:ext cx="57606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V="1">
            <a:off x="2351819" y="4014072"/>
            <a:ext cx="0" cy="975946"/>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2803272" y="3964584"/>
            <a:ext cx="0" cy="981088"/>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V="1">
            <a:off x="3617880" y="3612928"/>
            <a:ext cx="0" cy="981088"/>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4400960" y="3131392"/>
            <a:ext cx="0" cy="981088"/>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V="1">
            <a:off x="5260552" y="2899853"/>
            <a:ext cx="0" cy="981088"/>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flipV="1">
            <a:off x="5720471" y="2609944"/>
            <a:ext cx="0" cy="981088"/>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V="1">
            <a:off x="6898776" y="2596376"/>
            <a:ext cx="0" cy="981088"/>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7483848" y="2564960"/>
            <a:ext cx="0" cy="981088"/>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7101288" y="2546888"/>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V="1">
            <a:off x="6147224" y="2557205"/>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flipV="1">
            <a:off x="5445104" y="2816394"/>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flipV="1">
            <a:off x="4578607" y="3068960"/>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V="1">
            <a:off x="3788920" y="3554746"/>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V="1">
            <a:off x="3005840" y="3897080"/>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2429653" y="4878168"/>
            <a:ext cx="524503" cy="400110"/>
          </a:xfrm>
          <a:prstGeom prst="rect">
            <a:avLst/>
          </a:prstGeom>
          <a:noFill/>
        </p:spPr>
        <p:txBody>
          <a:bodyPr wrap="none" rtlCol="0">
            <a:spAutoFit/>
          </a:bodyPr>
          <a:lstStyle/>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236</a:t>
            </a:r>
          </a:p>
          <a:p>
            <a:pPr marL="0" marR="0" lvl="0" indent="0" algn="ctr" defTabSz="914400" rtl="0" eaLnBrk="1" fontAlgn="ctr" latinLnBrk="0" hangingPunct="0">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a:t>
            </a:r>
            <a:r>
              <a:rPr kumimoji="1" lang="en-US" altLang="ja-JP"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106</a:t>
            </a:r>
            <a:r>
              <a:rPr kumimoji="1" lang="ja-JP" altLang="en-US"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a:t>
            </a:r>
          </a:p>
        </p:txBody>
      </p:sp>
      <p:sp>
        <p:nvSpPr>
          <p:cNvPr id="62" name="テキスト ボックス 61"/>
          <p:cNvSpPr txBox="1"/>
          <p:nvPr/>
        </p:nvSpPr>
        <p:spPr>
          <a:xfrm>
            <a:off x="2843808" y="4878167"/>
            <a:ext cx="482824" cy="400110"/>
          </a:xfrm>
          <a:prstGeom prst="rect">
            <a:avLst/>
          </a:prstGeom>
          <a:noFill/>
        </p:spPr>
        <p:txBody>
          <a:bodyPr wrap="none" rtlCol="0">
            <a:spAutoFit/>
          </a:bodyPr>
          <a:lstStyle/>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00B0F0"/>
                </a:solidFill>
                <a:effectLst/>
                <a:uLnTx/>
                <a:uFillTx/>
                <a:latin typeface="Arial" pitchFamily="34" charset="0"/>
                <a:ea typeface="ＭＳ Ｐゴシック" charset="-128"/>
                <a:cs typeface="+mn-cs"/>
              </a:rPr>
              <a:t>237</a:t>
            </a:r>
          </a:p>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00B0F0"/>
                </a:solidFill>
                <a:effectLst/>
                <a:uLnTx/>
                <a:uFillTx/>
                <a:latin typeface="Arial" pitchFamily="34" charset="0"/>
                <a:ea typeface="ＭＳ Ｐゴシック" charset="-128"/>
                <a:cs typeface="+mn-cs"/>
              </a:rPr>
              <a:t>(107)</a:t>
            </a:r>
            <a:endParaRPr kumimoji="1" lang="ja-JP" altLang="en-US" sz="1000" b="1" i="0" u="none" strike="noStrike" kern="1200" cap="none" spc="0" normalizeH="0" baseline="0" noProof="0" dirty="0">
              <a:ln>
                <a:noFill/>
              </a:ln>
              <a:solidFill>
                <a:srgbClr val="00B0F0"/>
              </a:solidFill>
              <a:effectLst/>
              <a:uLnTx/>
              <a:uFillTx/>
              <a:latin typeface="Arial" pitchFamily="34" charset="0"/>
              <a:ea typeface="ＭＳ Ｐゴシック" charset="-128"/>
              <a:cs typeface="+mn-cs"/>
            </a:endParaRPr>
          </a:p>
        </p:txBody>
      </p:sp>
      <p:sp>
        <p:nvSpPr>
          <p:cNvPr id="63" name="テキスト ボックス 62"/>
          <p:cNvSpPr txBox="1"/>
          <p:nvPr/>
        </p:nvSpPr>
        <p:spPr>
          <a:xfrm>
            <a:off x="3275856" y="4585632"/>
            <a:ext cx="482824" cy="400110"/>
          </a:xfrm>
          <a:prstGeom prst="rect">
            <a:avLst/>
          </a:prstGeom>
          <a:noFill/>
        </p:spPr>
        <p:txBody>
          <a:bodyPr wrap="none" rtlCol="0">
            <a:spAutoFit/>
          </a:bodyPr>
          <a:lstStyle/>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238</a:t>
            </a:r>
          </a:p>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(109)</a:t>
            </a:r>
            <a:endParaRPr kumimoji="1" lang="ja-JP" altLang="en-US"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endParaRPr>
          </a:p>
        </p:txBody>
      </p:sp>
      <p:sp>
        <p:nvSpPr>
          <p:cNvPr id="64" name="テキスト ボックス 63"/>
          <p:cNvSpPr txBox="1"/>
          <p:nvPr/>
        </p:nvSpPr>
        <p:spPr>
          <a:xfrm>
            <a:off x="3653789" y="4535834"/>
            <a:ext cx="482824" cy="400110"/>
          </a:xfrm>
          <a:prstGeom prst="rect">
            <a:avLst/>
          </a:prstGeom>
          <a:noFill/>
        </p:spPr>
        <p:txBody>
          <a:bodyPr wrap="none" rtlCol="0">
            <a:spAutoFit/>
          </a:bodyPr>
          <a:lstStyle/>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00B0F0"/>
                </a:solidFill>
                <a:effectLst/>
                <a:uLnTx/>
                <a:uFillTx/>
                <a:latin typeface="Arial" pitchFamily="34" charset="0"/>
                <a:ea typeface="ＭＳ Ｐゴシック" charset="-128"/>
                <a:cs typeface="+mn-cs"/>
              </a:rPr>
              <a:t>239</a:t>
            </a:r>
          </a:p>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00B0F0"/>
                </a:solidFill>
                <a:effectLst/>
                <a:uLnTx/>
                <a:uFillTx/>
                <a:latin typeface="Arial" pitchFamily="34" charset="0"/>
                <a:ea typeface="ＭＳ Ｐゴシック" charset="-128"/>
                <a:cs typeface="+mn-cs"/>
              </a:rPr>
              <a:t>(108)</a:t>
            </a:r>
            <a:endParaRPr kumimoji="1" lang="ja-JP" altLang="en-US" sz="1000" b="1" i="0" u="none" strike="noStrike" kern="1200" cap="none" spc="0" normalizeH="0" baseline="0" noProof="0" dirty="0">
              <a:ln>
                <a:noFill/>
              </a:ln>
              <a:solidFill>
                <a:srgbClr val="00B0F0"/>
              </a:solidFill>
              <a:effectLst/>
              <a:uLnTx/>
              <a:uFillTx/>
              <a:latin typeface="Arial" pitchFamily="34" charset="0"/>
              <a:ea typeface="ＭＳ Ｐゴシック" charset="-128"/>
              <a:cs typeface="+mn-cs"/>
            </a:endParaRPr>
          </a:p>
        </p:txBody>
      </p:sp>
      <p:sp>
        <p:nvSpPr>
          <p:cNvPr id="65" name="テキスト ボックス 64"/>
          <p:cNvSpPr txBox="1"/>
          <p:nvPr/>
        </p:nvSpPr>
        <p:spPr>
          <a:xfrm>
            <a:off x="4108234" y="4103471"/>
            <a:ext cx="482824" cy="400110"/>
          </a:xfrm>
          <a:prstGeom prst="rect">
            <a:avLst/>
          </a:prstGeom>
          <a:noFill/>
        </p:spPr>
        <p:txBody>
          <a:bodyPr wrap="none" rtlCol="0">
            <a:spAutoFit/>
          </a:bodyPr>
          <a:lstStyle/>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240</a:t>
            </a:r>
          </a:p>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(111)</a:t>
            </a:r>
            <a:endParaRPr kumimoji="1" lang="ja-JP" altLang="en-US"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endParaRPr>
          </a:p>
        </p:txBody>
      </p:sp>
      <p:sp>
        <p:nvSpPr>
          <p:cNvPr id="66" name="テキスト ボックス 65"/>
          <p:cNvSpPr txBox="1"/>
          <p:nvPr/>
        </p:nvSpPr>
        <p:spPr>
          <a:xfrm>
            <a:off x="4400960" y="4014072"/>
            <a:ext cx="482824" cy="400110"/>
          </a:xfrm>
          <a:prstGeom prst="rect">
            <a:avLst/>
          </a:prstGeom>
          <a:noFill/>
        </p:spPr>
        <p:txBody>
          <a:bodyPr wrap="none" rtlCol="0">
            <a:spAutoFit/>
          </a:bodyPr>
          <a:lstStyle/>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00B0F0"/>
                </a:solidFill>
                <a:effectLst/>
                <a:uLnTx/>
                <a:uFillTx/>
                <a:latin typeface="Arial" pitchFamily="34" charset="0"/>
                <a:ea typeface="ＭＳ Ｐゴシック" charset="-128"/>
                <a:cs typeface="+mn-cs"/>
              </a:rPr>
              <a:t>241</a:t>
            </a:r>
          </a:p>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00B0F0"/>
                </a:solidFill>
                <a:effectLst/>
                <a:uLnTx/>
                <a:uFillTx/>
                <a:latin typeface="Arial" pitchFamily="34" charset="0"/>
                <a:ea typeface="ＭＳ Ｐゴシック" charset="-128"/>
                <a:cs typeface="+mn-cs"/>
              </a:rPr>
              <a:t>(113)</a:t>
            </a:r>
            <a:endParaRPr kumimoji="1" lang="ja-JP" altLang="en-US" sz="1000" b="1" i="0" u="none" strike="noStrike" kern="1200" cap="none" spc="0" normalizeH="0" baseline="0" noProof="0" dirty="0">
              <a:ln>
                <a:noFill/>
              </a:ln>
              <a:solidFill>
                <a:srgbClr val="00B0F0"/>
              </a:solidFill>
              <a:effectLst/>
              <a:uLnTx/>
              <a:uFillTx/>
              <a:latin typeface="Arial" pitchFamily="34" charset="0"/>
              <a:ea typeface="ＭＳ Ｐゴシック" charset="-128"/>
              <a:cs typeface="+mn-cs"/>
            </a:endParaRPr>
          </a:p>
        </p:txBody>
      </p:sp>
      <p:sp>
        <p:nvSpPr>
          <p:cNvPr id="67" name="テキスト ボックス 66"/>
          <p:cNvSpPr txBox="1"/>
          <p:nvPr/>
        </p:nvSpPr>
        <p:spPr>
          <a:xfrm>
            <a:off x="4972580" y="3857250"/>
            <a:ext cx="482824" cy="400110"/>
          </a:xfrm>
          <a:prstGeom prst="rect">
            <a:avLst/>
          </a:prstGeom>
          <a:noFill/>
        </p:spPr>
        <p:txBody>
          <a:bodyPr wrap="none" rtlCol="0">
            <a:spAutoFit/>
          </a:bodyPr>
          <a:lstStyle/>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242</a:t>
            </a:r>
          </a:p>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(115)</a:t>
            </a:r>
            <a:endParaRPr kumimoji="1" lang="ja-JP" altLang="en-US"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endParaRPr>
          </a:p>
        </p:txBody>
      </p:sp>
      <p:sp>
        <p:nvSpPr>
          <p:cNvPr id="68" name="テキスト ボックス 67"/>
          <p:cNvSpPr txBox="1"/>
          <p:nvPr/>
        </p:nvSpPr>
        <p:spPr>
          <a:xfrm>
            <a:off x="5260552" y="3757830"/>
            <a:ext cx="482824" cy="400110"/>
          </a:xfrm>
          <a:prstGeom prst="rect">
            <a:avLst/>
          </a:prstGeom>
          <a:noFill/>
        </p:spPr>
        <p:txBody>
          <a:bodyPr wrap="none" rtlCol="0">
            <a:spAutoFit/>
          </a:bodyPr>
          <a:lstStyle/>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00B0F0"/>
                </a:solidFill>
                <a:effectLst/>
                <a:uLnTx/>
                <a:uFillTx/>
                <a:latin typeface="Arial" pitchFamily="34" charset="0"/>
                <a:ea typeface="ＭＳ Ｐゴシック" charset="-128"/>
                <a:cs typeface="+mn-cs"/>
              </a:rPr>
              <a:t>243</a:t>
            </a:r>
          </a:p>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00B0F0"/>
                </a:solidFill>
                <a:effectLst/>
                <a:uLnTx/>
                <a:uFillTx/>
                <a:latin typeface="Arial" pitchFamily="34" charset="0"/>
                <a:ea typeface="ＭＳ Ｐゴシック" charset="-128"/>
                <a:cs typeface="+mn-cs"/>
              </a:rPr>
              <a:t>(114)</a:t>
            </a:r>
            <a:endParaRPr kumimoji="1" lang="ja-JP" altLang="en-US" sz="1000" b="1" i="0" u="none" strike="noStrike" kern="1200" cap="none" spc="0" normalizeH="0" baseline="0" noProof="0" dirty="0">
              <a:ln>
                <a:noFill/>
              </a:ln>
              <a:solidFill>
                <a:srgbClr val="00B0F0"/>
              </a:solidFill>
              <a:effectLst/>
              <a:uLnTx/>
              <a:uFillTx/>
              <a:latin typeface="Arial" pitchFamily="34" charset="0"/>
              <a:ea typeface="ＭＳ Ｐゴシック" charset="-128"/>
              <a:cs typeface="+mn-cs"/>
            </a:endParaRPr>
          </a:p>
        </p:txBody>
      </p:sp>
      <p:sp>
        <p:nvSpPr>
          <p:cNvPr id="69" name="テキスト ボックス 68"/>
          <p:cNvSpPr txBox="1"/>
          <p:nvPr/>
        </p:nvSpPr>
        <p:spPr>
          <a:xfrm>
            <a:off x="5493773" y="3559137"/>
            <a:ext cx="482824" cy="400110"/>
          </a:xfrm>
          <a:prstGeom prst="rect">
            <a:avLst/>
          </a:prstGeom>
          <a:noFill/>
        </p:spPr>
        <p:txBody>
          <a:bodyPr wrap="none" rtlCol="0">
            <a:spAutoFit/>
          </a:bodyPr>
          <a:lstStyle/>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244</a:t>
            </a:r>
          </a:p>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(117)</a:t>
            </a:r>
            <a:endParaRPr kumimoji="1" lang="ja-JP" altLang="en-US"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endParaRPr>
          </a:p>
        </p:txBody>
      </p:sp>
      <p:sp>
        <p:nvSpPr>
          <p:cNvPr id="70" name="テキスト ボックス 69"/>
          <p:cNvSpPr txBox="1"/>
          <p:nvPr/>
        </p:nvSpPr>
        <p:spPr>
          <a:xfrm>
            <a:off x="5890035" y="3511609"/>
            <a:ext cx="482824" cy="400110"/>
          </a:xfrm>
          <a:prstGeom prst="rect">
            <a:avLst/>
          </a:prstGeom>
          <a:noFill/>
        </p:spPr>
        <p:txBody>
          <a:bodyPr wrap="none" rtlCol="0">
            <a:spAutoFit/>
          </a:bodyPr>
          <a:lstStyle/>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00B0F0"/>
                </a:solidFill>
                <a:effectLst/>
                <a:uLnTx/>
                <a:uFillTx/>
                <a:latin typeface="Arial" pitchFamily="34" charset="0"/>
                <a:ea typeface="ＭＳ Ｐゴシック" charset="-128"/>
                <a:cs typeface="+mn-cs"/>
              </a:rPr>
              <a:t>245</a:t>
            </a:r>
          </a:p>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00B0F0"/>
                </a:solidFill>
                <a:effectLst/>
                <a:uLnTx/>
                <a:uFillTx/>
                <a:latin typeface="Arial" pitchFamily="34" charset="0"/>
                <a:ea typeface="ＭＳ Ｐゴシック" charset="-128"/>
                <a:cs typeface="+mn-cs"/>
              </a:rPr>
              <a:t>(119)</a:t>
            </a:r>
            <a:endParaRPr kumimoji="1" lang="ja-JP" altLang="en-US" sz="1000" b="1" i="0" u="none" strike="noStrike" kern="1200" cap="none" spc="0" normalizeH="0" baseline="0" noProof="0" dirty="0">
              <a:ln>
                <a:noFill/>
              </a:ln>
              <a:solidFill>
                <a:srgbClr val="00B0F0"/>
              </a:solidFill>
              <a:effectLst/>
              <a:uLnTx/>
              <a:uFillTx/>
              <a:latin typeface="Arial" pitchFamily="34" charset="0"/>
              <a:ea typeface="ＭＳ Ｐゴシック" charset="-128"/>
              <a:cs typeface="+mn-cs"/>
            </a:endParaRPr>
          </a:p>
        </p:txBody>
      </p:sp>
      <p:sp>
        <p:nvSpPr>
          <p:cNvPr id="71" name="テキスト ボックス 70"/>
          <p:cNvSpPr txBox="1"/>
          <p:nvPr/>
        </p:nvSpPr>
        <p:spPr>
          <a:xfrm>
            <a:off x="6623001" y="3559874"/>
            <a:ext cx="482824" cy="400110"/>
          </a:xfrm>
          <a:prstGeom prst="rect">
            <a:avLst/>
          </a:prstGeom>
          <a:noFill/>
        </p:spPr>
        <p:txBody>
          <a:bodyPr wrap="none" rtlCol="0">
            <a:spAutoFit/>
          </a:bodyPr>
          <a:lstStyle/>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246</a:t>
            </a:r>
          </a:p>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(121)</a:t>
            </a:r>
            <a:endParaRPr kumimoji="1" lang="ja-JP" altLang="en-US"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endParaRPr>
          </a:p>
        </p:txBody>
      </p:sp>
      <p:sp>
        <p:nvSpPr>
          <p:cNvPr id="72" name="テキスト ボックス 71"/>
          <p:cNvSpPr txBox="1"/>
          <p:nvPr/>
        </p:nvSpPr>
        <p:spPr>
          <a:xfrm>
            <a:off x="6903157" y="3454699"/>
            <a:ext cx="482824" cy="400110"/>
          </a:xfrm>
          <a:prstGeom prst="rect">
            <a:avLst/>
          </a:prstGeom>
          <a:noFill/>
        </p:spPr>
        <p:txBody>
          <a:bodyPr wrap="none" rtlCol="0">
            <a:spAutoFit/>
          </a:bodyPr>
          <a:lstStyle/>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00B0F0"/>
                </a:solidFill>
                <a:effectLst/>
                <a:uLnTx/>
                <a:uFillTx/>
                <a:latin typeface="Arial" pitchFamily="34" charset="0"/>
                <a:ea typeface="ＭＳ Ｐゴシック" charset="-128"/>
                <a:cs typeface="+mn-cs"/>
              </a:rPr>
              <a:t>247</a:t>
            </a:r>
          </a:p>
          <a:p>
            <a:pPr marL="0" marR="0" lvl="0" indent="0" algn="ctr"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00B0F0"/>
                </a:solidFill>
                <a:effectLst/>
                <a:uLnTx/>
                <a:uFillTx/>
                <a:latin typeface="Arial" pitchFamily="34" charset="0"/>
                <a:ea typeface="ＭＳ Ｐゴシック" charset="-128"/>
                <a:cs typeface="+mn-cs"/>
              </a:rPr>
              <a:t>(120)</a:t>
            </a:r>
            <a:endParaRPr kumimoji="1" lang="ja-JP" altLang="en-US" sz="1000" b="1" i="0" u="none" strike="noStrike" kern="1200" cap="none" spc="0" normalizeH="0" baseline="0" noProof="0" dirty="0">
              <a:ln>
                <a:noFill/>
              </a:ln>
              <a:solidFill>
                <a:srgbClr val="00B0F0"/>
              </a:solidFill>
              <a:effectLst/>
              <a:uLnTx/>
              <a:uFillTx/>
              <a:latin typeface="Arial" pitchFamily="34" charset="0"/>
              <a:ea typeface="ＭＳ Ｐゴシック" charset="-128"/>
              <a:cs typeface="+mn-cs"/>
            </a:endParaRPr>
          </a:p>
        </p:txBody>
      </p:sp>
      <p:sp>
        <p:nvSpPr>
          <p:cNvPr id="73" name="テキスト ボックス 72"/>
          <p:cNvSpPr txBox="1"/>
          <p:nvPr/>
        </p:nvSpPr>
        <p:spPr>
          <a:xfrm>
            <a:off x="7285717" y="3532850"/>
            <a:ext cx="396262" cy="246221"/>
          </a:xfrm>
          <a:prstGeom prst="rect">
            <a:avLst/>
          </a:prstGeom>
          <a:noFill/>
        </p:spPr>
        <p:txBody>
          <a:bodyPr wrap="non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248</a:t>
            </a:r>
            <a:endParaRPr kumimoji="1" lang="ja-JP" altLang="en-US"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endParaRPr>
          </a:p>
        </p:txBody>
      </p:sp>
      <p:sp>
        <p:nvSpPr>
          <p:cNvPr id="74" name="テキスト ボックス 73"/>
          <p:cNvSpPr txBox="1"/>
          <p:nvPr/>
        </p:nvSpPr>
        <p:spPr>
          <a:xfrm>
            <a:off x="2144690" y="4982979"/>
            <a:ext cx="396262" cy="246221"/>
          </a:xfrm>
          <a:prstGeom prst="rect">
            <a:avLst/>
          </a:prstGeom>
          <a:noFill/>
        </p:spPr>
        <p:txBody>
          <a:bodyPr wrap="non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105</a:t>
            </a:r>
            <a:endParaRPr kumimoji="1" lang="ja-JP" altLang="en-US" sz="1000" b="1" i="0" u="none" strike="noStrike" kern="1200" cap="none" spc="0" normalizeH="0" baseline="0" noProof="0" dirty="0">
              <a:ln>
                <a:noFill/>
              </a:ln>
              <a:solidFill>
                <a:srgbClr val="FF0000"/>
              </a:solidFill>
              <a:effectLst/>
              <a:uLnTx/>
              <a:uFillTx/>
              <a:latin typeface="Arial" pitchFamily="34" charset="0"/>
              <a:ea typeface="ＭＳ Ｐゴシック" charset="-128"/>
              <a:cs typeface="+mn-cs"/>
            </a:endParaRPr>
          </a:p>
        </p:txBody>
      </p:sp>
      <p:graphicFrame>
        <p:nvGraphicFramePr>
          <p:cNvPr id="5" name="表 4"/>
          <p:cNvGraphicFramePr>
            <a:graphicFrameLocks noGrp="1"/>
          </p:cNvGraphicFramePr>
          <p:nvPr/>
        </p:nvGraphicFramePr>
        <p:xfrm>
          <a:off x="96362" y="5334390"/>
          <a:ext cx="8964489" cy="1219200"/>
        </p:xfrm>
        <a:graphic>
          <a:graphicData uri="http://schemas.openxmlformats.org/drawingml/2006/table">
            <a:tbl>
              <a:tblPr firstRow="1" bandRow="1">
                <a:tableStyleId>{5C22544A-7EE6-4342-B048-85BDC9FD1C3A}</a:tableStyleId>
              </a:tblPr>
              <a:tblGrid>
                <a:gridCol w="2493290">
                  <a:extLst>
                    <a:ext uri="{9D8B030D-6E8A-4147-A177-3AD203B41FA5}">
                      <a16:colId xmlns:a16="http://schemas.microsoft.com/office/drawing/2014/main" val="20000"/>
                    </a:ext>
                  </a:extLst>
                </a:gridCol>
                <a:gridCol w="924457">
                  <a:extLst>
                    <a:ext uri="{9D8B030D-6E8A-4147-A177-3AD203B41FA5}">
                      <a16:colId xmlns:a16="http://schemas.microsoft.com/office/drawing/2014/main" val="20001"/>
                    </a:ext>
                  </a:extLst>
                </a:gridCol>
                <a:gridCol w="924457">
                  <a:extLst>
                    <a:ext uri="{9D8B030D-6E8A-4147-A177-3AD203B41FA5}">
                      <a16:colId xmlns:a16="http://schemas.microsoft.com/office/drawing/2014/main" val="20002"/>
                    </a:ext>
                  </a:extLst>
                </a:gridCol>
                <a:gridCol w="924457">
                  <a:extLst>
                    <a:ext uri="{9D8B030D-6E8A-4147-A177-3AD203B41FA5}">
                      <a16:colId xmlns:a16="http://schemas.microsoft.com/office/drawing/2014/main" val="20003"/>
                    </a:ext>
                  </a:extLst>
                </a:gridCol>
                <a:gridCol w="924457">
                  <a:extLst>
                    <a:ext uri="{9D8B030D-6E8A-4147-A177-3AD203B41FA5}">
                      <a16:colId xmlns:a16="http://schemas.microsoft.com/office/drawing/2014/main" val="20004"/>
                    </a:ext>
                  </a:extLst>
                </a:gridCol>
                <a:gridCol w="924457">
                  <a:extLst>
                    <a:ext uri="{9D8B030D-6E8A-4147-A177-3AD203B41FA5}">
                      <a16:colId xmlns:a16="http://schemas.microsoft.com/office/drawing/2014/main" val="20005"/>
                    </a:ext>
                  </a:extLst>
                </a:gridCol>
                <a:gridCol w="924457">
                  <a:extLst>
                    <a:ext uri="{9D8B030D-6E8A-4147-A177-3AD203B41FA5}">
                      <a16:colId xmlns:a16="http://schemas.microsoft.com/office/drawing/2014/main" val="20006"/>
                    </a:ext>
                  </a:extLst>
                </a:gridCol>
                <a:gridCol w="924457">
                  <a:extLst>
                    <a:ext uri="{9D8B030D-6E8A-4147-A177-3AD203B41FA5}">
                      <a16:colId xmlns:a16="http://schemas.microsoft.com/office/drawing/2014/main" val="20007"/>
                    </a:ext>
                  </a:extLst>
                </a:gridCol>
              </a:tblGrid>
              <a:tr h="151204">
                <a:tc>
                  <a:txBody>
                    <a:bodyPr/>
                    <a:lstStyle/>
                    <a:p>
                      <a:endParaRPr kumimoji="1" lang="ja-JP" altLang="en-US" sz="1000" dirty="0"/>
                    </a:p>
                  </a:txBody>
                  <a:tcPr anchor="ctr"/>
                </a:tc>
                <a:tc gridSpan="4">
                  <a:txBody>
                    <a:bodyPr/>
                    <a:lstStyle/>
                    <a:p>
                      <a:pPr algn="ctr"/>
                      <a:r>
                        <a:rPr kumimoji="1" lang="en-US" altLang="ja-JP" sz="1000" dirty="0"/>
                        <a:t>Shroud</a:t>
                      </a:r>
                      <a:endParaRPr kumimoji="1" lang="ja-JP" altLang="en-US" sz="1000" dirty="0"/>
                    </a:p>
                  </a:txBody>
                  <a:tcPr anchor="ctr"/>
                </a:tc>
                <a:tc hMerge="1">
                  <a:txBody>
                    <a:bodyPr/>
                    <a:lstStyle/>
                    <a:p>
                      <a:endParaRPr kumimoji="1" lang="ja-JP" altLang="en-US" sz="1000" dirty="0"/>
                    </a:p>
                  </a:txBody>
                  <a:tcPr/>
                </a:tc>
                <a:tc hMerge="1">
                  <a:txBody>
                    <a:bodyPr/>
                    <a:lstStyle/>
                    <a:p>
                      <a:endParaRPr kumimoji="1" lang="ja-JP" altLang="en-US" sz="1000" dirty="0"/>
                    </a:p>
                  </a:txBody>
                  <a:tcPr/>
                </a:tc>
                <a:tc hMerge="1">
                  <a:txBody>
                    <a:bodyPr/>
                    <a:lstStyle/>
                    <a:p>
                      <a:endParaRPr kumimoji="1" lang="ja-JP" altLang="en-US" sz="1000" dirty="0"/>
                    </a:p>
                  </a:txBody>
                  <a:tcPr/>
                </a:tc>
                <a:tc gridSpan="3">
                  <a:txBody>
                    <a:bodyPr/>
                    <a:lstStyle/>
                    <a:p>
                      <a:pPr algn="ctr"/>
                      <a:r>
                        <a:rPr kumimoji="1" lang="en-US" altLang="ja-JP" sz="1000" dirty="0"/>
                        <a:t>Nozzle</a:t>
                      </a:r>
                      <a:endParaRPr kumimoji="1" lang="ja-JP" altLang="en-US" sz="1000" dirty="0"/>
                    </a:p>
                  </a:txBody>
                  <a:tcPr anchor="ctr"/>
                </a:tc>
                <a:tc hMerge="1">
                  <a:txBody>
                    <a:bodyPr/>
                    <a:lstStyle/>
                    <a:p>
                      <a:endParaRPr kumimoji="1" lang="ja-JP" altLang="en-US" sz="1000" dirty="0"/>
                    </a:p>
                  </a:txBody>
                  <a:tcPr/>
                </a:tc>
                <a:tc hMerge="1">
                  <a:txBody>
                    <a:bodyPr/>
                    <a:lstStyle/>
                    <a:p>
                      <a:endParaRPr kumimoji="1" lang="ja-JP" altLang="en-US" sz="1000" dirty="0"/>
                    </a:p>
                  </a:txBody>
                  <a:tcPr/>
                </a:tc>
                <a:extLst>
                  <a:ext uri="{0D108BD9-81ED-4DB2-BD59-A6C34878D82A}">
                    <a16:rowId xmlns:a16="http://schemas.microsoft.com/office/drawing/2014/main" val="10000"/>
                  </a:ext>
                </a:extLst>
              </a:tr>
              <a:tr h="211442">
                <a:tc>
                  <a:txBody>
                    <a:bodyPr/>
                    <a:lstStyle/>
                    <a:p>
                      <a:endParaRPr kumimoji="1" lang="ja-JP" altLang="en-US" sz="1000" dirty="0"/>
                    </a:p>
                  </a:txBody>
                  <a:tcPr anchor="ctr"/>
                </a:tc>
                <a:tc>
                  <a:txBody>
                    <a:bodyPr/>
                    <a:lstStyle/>
                    <a:p>
                      <a:pPr algn="ctr"/>
                      <a:r>
                        <a:rPr kumimoji="1" lang="en-US" altLang="ja-JP" sz="1000" dirty="0"/>
                        <a:t>Stg.1</a:t>
                      </a:r>
                      <a:endParaRPr kumimoji="1" lang="ja-JP" altLang="en-US" sz="1000" dirty="0"/>
                    </a:p>
                  </a:txBody>
                  <a:tcPr anchor="ctr"/>
                </a:tc>
                <a:tc>
                  <a:txBody>
                    <a:bodyPr/>
                    <a:lstStyle/>
                    <a:p>
                      <a:pPr algn="ctr"/>
                      <a:r>
                        <a:rPr kumimoji="1" lang="en-US" altLang="ja-JP" sz="1000" dirty="0"/>
                        <a:t>Stg.2</a:t>
                      </a:r>
                      <a:endParaRPr kumimoji="1" lang="ja-JP" altLang="en-US" sz="1000" dirty="0"/>
                    </a:p>
                  </a:txBody>
                  <a:tcPr anchor="ctr"/>
                </a:tc>
                <a:tc>
                  <a:txBody>
                    <a:bodyPr/>
                    <a:lstStyle/>
                    <a:p>
                      <a:pPr algn="ctr"/>
                      <a:r>
                        <a:rPr kumimoji="1" lang="en-US" altLang="ja-JP" sz="1000" dirty="0"/>
                        <a:t>Stg.3</a:t>
                      </a:r>
                      <a:endParaRPr kumimoji="1" lang="ja-JP" altLang="en-US" sz="1000" dirty="0"/>
                    </a:p>
                  </a:txBody>
                  <a:tcPr anchor="ctr"/>
                </a:tc>
                <a:tc>
                  <a:txBody>
                    <a:bodyPr/>
                    <a:lstStyle/>
                    <a:p>
                      <a:pPr algn="ctr"/>
                      <a:r>
                        <a:rPr kumimoji="1" lang="en-US" altLang="ja-JP" sz="1000" dirty="0"/>
                        <a:t>Stg.4</a:t>
                      </a:r>
                      <a:endParaRPr kumimoji="1" lang="ja-JP" altLang="en-US" sz="1000" dirty="0"/>
                    </a:p>
                  </a:txBody>
                  <a:tcPr anchor="ctr"/>
                </a:tc>
                <a:tc>
                  <a:txBody>
                    <a:bodyPr/>
                    <a:lstStyle/>
                    <a:p>
                      <a:pPr algn="ctr"/>
                      <a:r>
                        <a:rPr kumimoji="1" lang="en-US" altLang="ja-JP" sz="1000" dirty="0"/>
                        <a:t>Stg.2</a:t>
                      </a:r>
                      <a:endParaRPr kumimoji="1" lang="ja-JP" altLang="en-US" sz="1000" dirty="0"/>
                    </a:p>
                  </a:txBody>
                  <a:tcPr anchor="ctr"/>
                </a:tc>
                <a:tc>
                  <a:txBody>
                    <a:bodyPr/>
                    <a:lstStyle/>
                    <a:p>
                      <a:pPr algn="ctr"/>
                      <a:r>
                        <a:rPr kumimoji="1" lang="en-US" altLang="ja-JP" sz="1000" dirty="0"/>
                        <a:t>Stg.3</a:t>
                      </a:r>
                      <a:endParaRPr kumimoji="1" lang="ja-JP" altLang="en-US" sz="1000" dirty="0"/>
                    </a:p>
                  </a:txBody>
                  <a:tcPr anchor="ctr"/>
                </a:tc>
                <a:tc>
                  <a:txBody>
                    <a:bodyPr/>
                    <a:lstStyle/>
                    <a:p>
                      <a:pPr algn="ctr"/>
                      <a:r>
                        <a:rPr kumimoji="1" lang="en-US" altLang="ja-JP" sz="1000" dirty="0"/>
                        <a:t>Stg.4</a:t>
                      </a:r>
                      <a:endParaRPr kumimoji="1" lang="ja-JP" altLang="en-US" sz="1000" dirty="0"/>
                    </a:p>
                  </a:txBody>
                  <a:tcPr anchor="ctr"/>
                </a:tc>
                <a:extLst>
                  <a:ext uri="{0D108BD9-81ED-4DB2-BD59-A6C34878D82A}">
                    <a16:rowId xmlns:a16="http://schemas.microsoft.com/office/drawing/2014/main" val="10001"/>
                  </a:ext>
                </a:extLst>
              </a:tr>
              <a:tr h="183626">
                <a:tc>
                  <a:txBody>
                    <a:bodyPr/>
                    <a:lstStyle/>
                    <a:p>
                      <a:r>
                        <a:rPr kumimoji="1" lang="en-US" altLang="ja-JP" sz="1000" dirty="0" err="1"/>
                        <a:t>Fwd</a:t>
                      </a:r>
                      <a:r>
                        <a:rPr kumimoji="1" lang="en-US" altLang="ja-JP" sz="1000" dirty="0"/>
                        <a:t> Hook Base Dimension Location</a:t>
                      </a:r>
                      <a:endParaRPr kumimoji="1" lang="ja-JP" altLang="en-US" sz="1000" dirty="0"/>
                    </a:p>
                  </a:txBody>
                  <a:tcPr anchor="ctr"/>
                </a:tc>
                <a:tc>
                  <a:txBody>
                    <a:bodyPr/>
                    <a:lstStyle/>
                    <a:p>
                      <a:pPr algn="ctr"/>
                      <a:r>
                        <a:rPr kumimoji="1" lang="en-US" altLang="ja-JP" sz="1000" dirty="0"/>
                        <a:t>105</a:t>
                      </a:r>
                      <a:endParaRPr kumimoji="1" lang="ja-JP" altLang="en-US" sz="1000" dirty="0"/>
                    </a:p>
                  </a:txBody>
                  <a:tcPr anchor="ctr"/>
                </a:tc>
                <a:tc>
                  <a:txBody>
                    <a:bodyPr/>
                    <a:lstStyle/>
                    <a:p>
                      <a:pPr algn="ctr"/>
                      <a:r>
                        <a:rPr kumimoji="1" lang="en-US" altLang="ja-JP" sz="1000" dirty="0"/>
                        <a:t>238</a:t>
                      </a:r>
                      <a:endParaRPr kumimoji="1" lang="ja-JP" altLang="en-US" sz="1000" dirty="0"/>
                    </a:p>
                  </a:txBody>
                  <a:tcPr anchor="ctr"/>
                </a:tc>
                <a:tc>
                  <a:txBody>
                    <a:bodyPr/>
                    <a:lstStyle/>
                    <a:p>
                      <a:pPr algn="ctr"/>
                      <a:r>
                        <a:rPr kumimoji="1" lang="en-US" altLang="ja-JP" sz="1000" dirty="0"/>
                        <a:t>242</a:t>
                      </a:r>
                      <a:endParaRPr kumimoji="1" lang="ja-JP" altLang="en-US" sz="1000" dirty="0"/>
                    </a:p>
                  </a:txBody>
                  <a:tcPr anchor="ctr"/>
                </a:tc>
                <a:tc>
                  <a:txBody>
                    <a:bodyPr/>
                    <a:lstStyle/>
                    <a:p>
                      <a:pPr algn="ctr"/>
                      <a:r>
                        <a:rPr kumimoji="1" lang="en-US" altLang="ja-JP" sz="1000" dirty="0"/>
                        <a:t>246</a:t>
                      </a:r>
                      <a:endParaRPr kumimoji="1" lang="ja-JP" altLang="en-US" sz="1000" dirty="0"/>
                    </a:p>
                  </a:txBody>
                  <a:tcPr anchor="ctr"/>
                </a:tc>
                <a:tc>
                  <a:txBody>
                    <a:bodyPr/>
                    <a:lstStyle/>
                    <a:p>
                      <a:pPr algn="ctr"/>
                      <a:r>
                        <a:rPr kumimoji="1" lang="en-US" altLang="ja-JP" sz="1000" dirty="0"/>
                        <a:t>237</a:t>
                      </a:r>
                      <a:endParaRPr kumimoji="1" lang="ja-JP" altLang="en-US" sz="1000" dirty="0"/>
                    </a:p>
                  </a:txBody>
                  <a:tcPr anchor="ctr"/>
                </a:tc>
                <a:tc>
                  <a:txBody>
                    <a:bodyPr/>
                    <a:lstStyle/>
                    <a:p>
                      <a:pPr algn="ctr"/>
                      <a:r>
                        <a:rPr kumimoji="1" lang="en-US" altLang="ja-JP" sz="1000" dirty="0"/>
                        <a:t>241</a:t>
                      </a:r>
                      <a:endParaRPr kumimoji="1" lang="ja-JP" altLang="en-US" sz="1000" dirty="0"/>
                    </a:p>
                  </a:txBody>
                  <a:tcPr anchor="ctr"/>
                </a:tc>
                <a:tc>
                  <a:txBody>
                    <a:bodyPr/>
                    <a:lstStyle/>
                    <a:p>
                      <a:pPr algn="ctr"/>
                      <a:r>
                        <a:rPr kumimoji="1" lang="en-US" altLang="ja-JP" sz="1000" dirty="0"/>
                        <a:t>245</a:t>
                      </a:r>
                      <a:endParaRPr kumimoji="1" lang="ja-JP" altLang="en-US" sz="1000" dirty="0"/>
                    </a:p>
                  </a:txBody>
                  <a:tcPr anchor="ctr"/>
                </a:tc>
                <a:extLst>
                  <a:ext uri="{0D108BD9-81ED-4DB2-BD59-A6C34878D82A}">
                    <a16:rowId xmlns:a16="http://schemas.microsoft.com/office/drawing/2014/main" val="10002"/>
                  </a:ext>
                </a:extLst>
              </a:tr>
              <a:tr h="227818">
                <a:tc>
                  <a:txBody>
                    <a:bodyPr/>
                    <a:lstStyle/>
                    <a:p>
                      <a:r>
                        <a:rPr kumimoji="1" lang="en-US" altLang="ja-JP" sz="1000" dirty="0"/>
                        <a:t>Aft Hook Base </a:t>
                      </a:r>
                      <a:r>
                        <a:rPr kumimoji="1" lang="en-US" altLang="ja-JP" sz="1000" dirty="0" err="1"/>
                        <a:t>Base</a:t>
                      </a:r>
                      <a:r>
                        <a:rPr kumimoji="1" lang="en-US" altLang="ja-JP" sz="1000" dirty="0"/>
                        <a:t> Dimension</a:t>
                      </a:r>
                      <a:r>
                        <a:rPr kumimoji="1" lang="en-US" altLang="ja-JP" sz="1000" baseline="0" dirty="0"/>
                        <a:t> Location</a:t>
                      </a:r>
                      <a:endParaRPr kumimoji="1" lang="ja-JP" altLang="en-US" sz="1000" dirty="0"/>
                    </a:p>
                  </a:txBody>
                  <a:tcPr anchor="ctr"/>
                </a:tc>
                <a:tc>
                  <a:txBody>
                    <a:bodyPr/>
                    <a:lstStyle/>
                    <a:p>
                      <a:pPr algn="ctr"/>
                      <a:r>
                        <a:rPr kumimoji="1" lang="en-US" altLang="ja-JP" sz="1000" dirty="0"/>
                        <a:t>236</a:t>
                      </a:r>
                      <a:endParaRPr kumimoji="1" lang="ja-JP" altLang="en-US" sz="1000" dirty="0"/>
                    </a:p>
                  </a:txBody>
                  <a:tcPr anchor="ctr"/>
                </a:tc>
                <a:tc>
                  <a:txBody>
                    <a:bodyPr/>
                    <a:lstStyle/>
                    <a:p>
                      <a:pPr algn="ctr"/>
                      <a:r>
                        <a:rPr kumimoji="1" lang="en-US" altLang="ja-JP" sz="1000" dirty="0"/>
                        <a:t>240</a:t>
                      </a:r>
                      <a:endParaRPr kumimoji="1" lang="ja-JP" altLang="en-US" sz="1000" dirty="0"/>
                    </a:p>
                  </a:txBody>
                  <a:tcPr anchor="ctr"/>
                </a:tc>
                <a:tc>
                  <a:txBody>
                    <a:bodyPr/>
                    <a:lstStyle/>
                    <a:p>
                      <a:pPr algn="ctr"/>
                      <a:r>
                        <a:rPr kumimoji="1" lang="en-US" altLang="ja-JP" sz="1000" dirty="0"/>
                        <a:t>244</a:t>
                      </a:r>
                      <a:endParaRPr kumimoji="1" lang="ja-JP" altLang="en-US" sz="1000" dirty="0"/>
                    </a:p>
                  </a:txBody>
                  <a:tcPr anchor="ctr"/>
                </a:tc>
                <a:tc>
                  <a:txBody>
                    <a:bodyPr/>
                    <a:lstStyle/>
                    <a:p>
                      <a:pPr algn="ctr"/>
                      <a:r>
                        <a:rPr kumimoji="1" lang="en-US" altLang="ja-JP" sz="1000" dirty="0"/>
                        <a:t>201</a:t>
                      </a:r>
                      <a:endParaRPr kumimoji="1" lang="ja-JP" altLang="en-US" sz="1000" dirty="0"/>
                    </a:p>
                  </a:txBody>
                  <a:tcPr anchor="ctr"/>
                </a:tc>
                <a:tc>
                  <a:txBody>
                    <a:bodyPr/>
                    <a:lstStyle/>
                    <a:p>
                      <a:pPr algn="ctr"/>
                      <a:r>
                        <a:rPr kumimoji="1" lang="en-US" altLang="ja-JP" sz="1000" dirty="0"/>
                        <a:t>239</a:t>
                      </a:r>
                      <a:endParaRPr kumimoji="1" lang="ja-JP" altLang="en-US" sz="1000" dirty="0"/>
                    </a:p>
                  </a:txBody>
                  <a:tcPr anchor="ctr"/>
                </a:tc>
                <a:tc>
                  <a:txBody>
                    <a:bodyPr/>
                    <a:lstStyle/>
                    <a:p>
                      <a:pPr algn="ctr"/>
                      <a:r>
                        <a:rPr kumimoji="1" lang="en-US" altLang="ja-JP" sz="1000" dirty="0"/>
                        <a:t>243</a:t>
                      </a:r>
                      <a:endParaRPr kumimoji="1" lang="ja-JP" altLang="en-US" sz="1000" dirty="0"/>
                    </a:p>
                  </a:txBody>
                  <a:tcPr anchor="ctr"/>
                </a:tc>
                <a:tc>
                  <a:txBody>
                    <a:bodyPr/>
                    <a:lstStyle/>
                    <a:p>
                      <a:pPr algn="ctr"/>
                      <a:r>
                        <a:rPr kumimoji="1" lang="en-US" altLang="ja-JP" sz="1000" dirty="0"/>
                        <a:t>247</a:t>
                      </a:r>
                      <a:endParaRPr kumimoji="1" lang="ja-JP" altLang="en-US" sz="1000" dirty="0"/>
                    </a:p>
                  </a:txBody>
                  <a:tcPr anchor="ctr"/>
                </a:tc>
                <a:extLst>
                  <a:ext uri="{0D108BD9-81ED-4DB2-BD59-A6C34878D82A}">
                    <a16:rowId xmlns:a16="http://schemas.microsoft.com/office/drawing/2014/main" val="10003"/>
                  </a:ext>
                </a:extLst>
              </a:tr>
              <a:tr h="200002">
                <a:tc>
                  <a:txBody>
                    <a:bodyPr/>
                    <a:lstStyle/>
                    <a:p>
                      <a:r>
                        <a:rPr kumimoji="1" lang="en-US" altLang="ja-JP" sz="1000" dirty="0"/>
                        <a:t>Tolerance</a:t>
                      </a:r>
                      <a:r>
                        <a:rPr kumimoji="1" lang="ja-JP" altLang="en-US" sz="1000" baseline="0" dirty="0"/>
                        <a:t> </a:t>
                      </a:r>
                      <a:r>
                        <a:rPr kumimoji="1" lang="en-US" altLang="ja-JP" sz="1000" baseline="0" dirty="0"/>
                        <a:t>[mm]</a:t>
                      </a:r>
                      <a:r>
                        <a:rPr kumimoji="1" lang="ja-JP" altLang="en-US" sz="1000" baseline="0" dirty="0"/>
                        <a:t>　</a:t>
                      </a:r>
                      <a:r>
                        <a:rPr kumimoji="1" lang="en-US" altLang="ja-JP" sz="1000" baseline="0" dirty="0"/>
                        <a:t>(</a:t>
                      </a:r>
                      <a:r>
                        <a:rPr kumimoji="1" lang="en-US" altLang="ja-JP" sz="1000" baseline="0" dirty="0" err="1"/>
                        <a:t>Dwg</a:t>
                      </a:r>
                      <a:r>
                        <a:rPr kumimoji="1" lang="en-US" altLang="ja-JP" sz="1000" baseline="0" dirty="0"/>
                        <a:t>.)</a:t>
                      </a:r>
                      <a:endParaRPr kumimoji="1" lang="ja-JP" altLang="en-US" sz="1000" dirty="0"/>
                    </a:p>
                  </a:txBody>
                  <a:tcPr anchor="ctr"/>
                </a:tc>
                <a:tc>
                  <a:txBody>
                    <a:bodyPr/>
                    <a:lstStyle/>
                    <a:p>
                      <a:pPr algn="ctr"/>
                      <a:r>
                        <a:rPr kumimoji="1" lang="en-US" altLang="ja-JP" sz="1000" dirty="0"/>
                        <a:t>+/-0.082</a:t>
                      </a:r>
                    </a:p>
                  </a:txBody>
                  <a:tcPr anchor="ctr"/>
                </a:tc>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kumimoji="1" lang="en-US" altLang="ja-JP" sz="1000" dirty="0"/>
                        <a:t>+/-0.064</a:t>
                      </a:r>
                      <a:endParaRPr kumimoji="1" lang="ja-JP" altLang="en-US" sz="1000" dirty="0"/>
                    </a:p>
                  </a:txBody>
                  <a:tcPr anchor="ctr"/>
                </a:tc>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kumimoji="1" lang="en-US" altLang="ja-JP" sz="1000" dirty="0"/>
                        <a:t>+/-0.064</a:t>
                      </a:r>
                      <a:endParaRPr kumimoji="1" lang="ja-JP" altLang="en-US" sz="1000" dirty="0"/>
                    </a:p>
                  </a:txBody>
                  <a:tcPr anchor="ctr"/>
                </a:tc>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kumimoji="1" lang="en-US" altLang="ja-JP" sz="1000" dirty="0"/>
                        <a:t>+/-0.0575</a:t>
                      </a:r>
                      <a:endParaRPr kumimoji="1" lang="ja-JP" altLang="en-US" sz="1000" dirty="0"/>
                    </a:p>
                  </a:txBody>
                  <a:tcPr anchor="ctr"/>
                </a:tc>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kumimoji="1" lang="en-US" altLang="ja-JP" sz="1000" dirty="0"/>
                        <a:t>+/-0.064</a:t>
                      </a:r>
                      <a:endParaRPr kumimoji="1" lang="ja-JP" altLang="en-US" sz="1000" dirty="0"/>
                    </a:p>
                  </a:txBody>
                  <a:tcPr anchor="ctr"/>
                </a:tc>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kumimoji="1" lang="en-US" altLang="ja-JP" sz="1000" dirty="0"/>
                        <a:t>+/-0.064</a:t>
                      </a:r>
                      <a:endParaRPr kumimoji="1" lang="ja-JP" altLang="en-US" sz="1000" dirty="0"/>
                    </a:p>
                  </a:txBody>
                  <a:tcPr anchor="ctr"/>
                </a:tc>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kumimoji="1" lang="en-US" altLang="ja-JP" sz="1000" dirty="0"/>
                        <a:t>+/-0.064</a:t>
                      </a:r>
                      <a:endParaRPr kumimoji="1" lang="ja-JP" altLang="en-US" sz="1000" dirty="0"/>
                    </a:p>
                  </a:txBody>
                  <a:tcPr anchor="ct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4EB05D-AD7B-4F02-BDF6-82F2DF55CD8E}" type="slidenum">
              <a:rPr kumimoji="1" lang="ja-JP" altLang="en-US" sz="1000" b="0" i="0" u="none" strike="noStrike" kern="1200" cap="none" spc="0" normalizeH="0" baseline="0" noProof="0" smtClean="0">
                <a:ln>
                  <a:noFill/>
                </a:ln>
                <a:solidFill>
                  <a:srgbClr val="6A6A6A"/>
                </a:solidFill>
                <a:effectLst/>
                <a:uLnTx/>
                <a:uFillTx/>
                <a:latin typeface="Arial" pitchFamily="34" charset="0"/>
                <a:ea typeface="ＭＳ Ｐゴシック" pitchFamily="50" charset="-128"/>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000" b="0" i="0" u="none" strike="noStrike" kern="1200" cap="none" spc="0" normalizeH="0" baseline="0" noProof="0">
              <a:ln>
                <a:noFill/>
              </a:ln>
              <a:solidFill>
                <a:srgbClr val="6A6A6A"/>
              </a:solidFill>
              <a:effectLst/>
              <a:uLnTx/>
              <a:uFillTx/>
              <a:latin typeface="Arial" pitchFamily="34" charset="0"/>
              <a:ea typeface="ＭＳ Ｐゴシック" pitchFamily="50" charset="-128"/>
              <a:cs typeface="Arial" pitchFamily="34" charset="0"/>
            </a:endParaRPr>
          </a:p>
        </p:txBody>
      </p:sp>
      <p:cxnSp>
        <p:nvCxnSpPr>
          <p:cNvPr id="8" name="直線コネクタ 7"/>
          <p:cNvCxnSpPr/>
          <p:nvPr/>
        </p:nvCxnSpPr>
        <p:spPr>
          <a:xfrm>
            <a:off x="7467807" y="2474358"/>
            <a:ext cx="544536"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7740075" y="2473611"/>
            <a:ext cx="0" cy="981088"/>
          </a:xfrm>
          <a:prstGeom prst="straightConnector1">
            <a:avLst/>
          </a:prstGeom>
          <a:ln>
            <a:solidFill>
              <a:srgbClr val="FFC000"/>
            </a:solidFill>
            <a:tailEnd type="triangle" w="sm" len="lg"/>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7600851" y="3489817"/>
            <a:ext cx="1061509" cy="400110"/>
          </a:xfrm>
          <a:prstGeom prst="rect">
            <a:avLst/>
          </a:prstGeom>
          <a:noFill/>
        </p:spPr>
        <p:txBody>
          <a:bodyPr wrap="non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FFC000"/>
                </a:solidFill>
                <a:effectLst/>
                <a:uLnTx/>
                <a:uFillTx/>
                <a:latin typeface="Arial" pitchFamily="34" charset="0"/>
                <a:ea typeface="ＭＳ Ｐゴシック" charset="-128"/>
                <a:cs typeface="+mn-cs"/>
              </a:rPr>
              <a:t>101, 201</a:t>
            </a:r>
          </a:p>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000" b="1" i="0" u="none" strike="noStrike" kern="1200" cap="none" spc="0" normalizeH="0" baseline="0" noProof="0" dirty="0">
                <a:ln>
                  <a:noFill/>
                </a:ln>
                <a:solidFill>
                  <a:srgbClr val="FFC000"/>
                </a:solidFill>
                <a:effectLst/>
                <a:uLnTx/>
                <a:uFillTx/>
                <a:latin typeface="Arial" pitchFamily="34" charset="0"/>
                <a:ea typeface="ＭＳ Ｐゴシック" charset="-128"/>
                <a:cs typeface="+mn-cs"/>
              </a:rPr>
              <a:t>(Aft Flange ID)</a:t>
            </a:r>
          </a:p>
        </p:txBody>
      </p:sp>
      <p:sp>
        <p:nvSpPr>
          <p:cNvPr id="56" name="フッター プレースホルダー 2">
            <a:extLst>
              <a:ext uri="{FF2B5EF4-FFF2-40B4-BE49-F238E27FC236}">
                <a16:creationId xmlns:a16="http://schemas.microsoft.com/office/drawing/2014/main" id="{E635641E-B70C-4E7F-9BCB-E2E3AFBB0CE2}"/>
              </a:ext>
            </a:extLst>
          </p:cNvPr>
          <p:cNvSpPr>
            <a:spLocks noGrp="1"/>
          </p:cNvSpPr>
          <p:nvPr>
            <p:ph type="ftr" sz="quarter" idx="3"/>
          </p:nvPr>
        </p:nvSpPr>
        <p:spPr>
          <a:xfrm>
            <a:off x="515446" y="6506789"/>
            <a:ext cx="2327531" cy="20090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srgbClr val="6A6A6A"/>
                </a:solidFill>
                <a:effectLst/>
                <a:uLnTx/>
                <a:uFillTx/>
                <a:latin typeface="Arial" pitchFamily="34" charset="0"/>
                <a:ea typeface="ＭＳ Ｐゴシック" pitchFamily="50" charset="-128"/>
                <a:cs typeface="Arial" pitchFamily="34" charset="0"/>
              </a:rPr>
              <a:t>Copyright © 2022 IHI Corporation All Rights Reserved.</a:t>
            </a:r>
            <a:endParaRPr kumimoji="1" lang="ja-JP" altLang="en-US" sz="700" b="0" i="0" u="none" strike="noStrike" kern="1200" cap="none" spc="0" normalizeH="0" baseline="0" noProof="0" dirty="0">
              <a:ln>
                <a:noFill/>
              </a:ln>
              <a:solidFill>
                <a:srgbClr val="6A6A6A"/>
              </a:solidFill>
              <a:effectLst/>
              <a:uLnTx/>
              <a:uFillTx/>
              <a:latin typeface="Arial" pitchFamily="34" charset="0"/>
              <a:ea typeface="ＭＳ Ｐゴシック" pitchFamily="50" charset="-128"/>
              <a:cs typeface="Arial" pitchFamily="34" charset="0"/>
            </a:endParaRPr>
          </a:p>
        </p:txBody>
      </p:sp>
      <p:sp>
        <p:nvSpPr>
          <p:cNvPr id="3" name="テキスト ボックス 2">
            <a:extLst>
              <a:ext uri="{FF2B5EF4-FFF2-40B4-BE49-F238E27FC236}">
                <a16:creationId xmlns:a16="http://schemas.microsoft.com/office/drawing/2014/main" id="{5EB3D5E1-544F-4128-82E6-D57EC18A1103}"/>
              </a:ext>
            </a:extLst>
          </p:cNvPr>
          <p:cNvSpPr txBox="1"/>
          <p:nvPr/>
        </p:nvSpPr>
        <p:spPr>
          <a:xfrm>
            <a:off x="6189156" y="4938252"/>
            <a:ext cx="2930610" cy="307777"/>
          </a:xfrm>
          <a:prstGeom prst="rect">
            <a:avLst/>
          </a:prstGeom>
          <a:noFill/>
        </p:spPr>
        <p:txBody>
          <a:bodyPr wrap="non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400"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 No in parentheses shows runout</a:t>
            </a:r>
            <a:endParaRPr kumimoji="1" lang="ja-JP" altLang="en-US" sz="1400"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p:txBody>
      </p:sp>
    </p:spTree>
    <p:extLst>
      <p:ext uri="{BB962C8B-B14F-4D97-AF65-F5344CB8AC3E}">
        <p14:creationId xmlns:p14="http://schemas.microsoft.com/office/powerpoint/2010/main" val="1050805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B40535D-A1AD-48CD-A119-CE4ECCC10C03}"/>
              </a:ext>
            </a:extLst>
          </p:cNvPr>
          <p:cNvSpPr>
            <a:spLocks noGrp="1"/>
          </p:cNvSpPr>
          <p:nvPr>
            <p:ph type="title"/>
          </p:nvPr>
        </p:nvSpPr>
        <p:spPr/>
        <p:txBody>
          <a:bodyPr/>
          <a:lstStyle/>
          <a:p>
            <a:r>
              <a:rPr kumimoji="1" lang="en-US" altLang="ja-JP" dirty="0"/>
              <a:t>Point Diameter (#225 RSP.I)</a:t>
            </a:r>
            <a:endParaRPr kumimoji="1" lang="ja-JP" altLang="en-US" dirty="0"/>
          </a:p>
        </p:txBody>
      </p:sp>
      <p:sp>
        <p:nvSpPr>
          <p:cNvPr id="6" name="テキスト ボックス 5">
            <a:extLst>
              <a:ext uri="{FF2B5EF4-FFF2-40B4-BE49-F238E27FC236}">
                <a16:creationId xmlns:a16="http://schemas.microsoft.com/office/drawing/2014/main" id="{3906A9DF-7E1B-4A22-A2CE-EAB30E14A5F5}"/>
              </a:ext>
            </a:extLst>
          </p:cNvPr>
          <p:cNvSpPr txBox="1"/>
          <p:nvPr/>
        </p:nvSpPr>
        <p:spPr>
          <a:xfrm>
            <a:off x="1475656" y="5661248"/>
            <a:ext cx="1989935" cy="307777"/>
          </a:xfrm>
          <a:prstGeom prst="rect">
            <a:avLst/>
          </a:prstGeom>
          <a:noFill/>
        </p:spPr>
        <p:txBody>
          <a:bodyPr wrap="square" rtlCol="0">
            <a:spAutoFit/>
          </a:bodyPr>
          <a:lstStyle/>
          <a:p>
            <a:pPr algn="ctr"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Actual CMM data</a:t>
            </a:r>
            <a:endParaRPr kumimoji="1" lang="ja-JP" altLang="en-US" sz="1400" kern="1200" dirty="0">
              <a:solidFill>
                <a:srgbClr val="000000"/>
              </a:solidFill>
              <a:latin typeface="Arial" pitchFamily="34" charset="0"/>
              <a:ea typeface="ＭＳ Ｐゴシック" charset="-128"/>
              <a:cs typeface="+mn-cs"/>
            </a:endParaRPr>
          </a:p>
        </p:txBody>
      </p:sp>
      <p:sp>
        <p:nvSpPr>
          <p:cNvPr id="7" name="テキスト ボックス 6">
            <a:extLst>
              <a:ext uri="{FF2B5EF4-FFF2-40B4-BE49-F238E27FC236}">
                <a16:creationId xmlns:a16="http://schemas.microsoft.com/office/drawing/2014/main" id="{5CFA44FE-5928-42B3-8791-043FBACAA1A4}"/>
              </a:ext>
            </a:extLst>
          </p:cNvPr>
          <p:cNvSpPr txBox="1"/>
          <p:nvPr/>
        </p:nvSpPr>
        <p:spPr>
          <a:xfrm>
            <a:off x="4716016" y="5677933"/>
            <a:ext cx="4104456" cy="307777"/>
          </a:xfrm>
          <a:prstGeom prst="rect">
            <a:avLst/>
          </a:prstGeom>
          <a:noFill/>
        </p:spPr>
        <p:txBody>
          <a:bodyPr wrap="square" rtlCol="0">
            <a:spAutoFit/>
          </a:bodyPr>
          <a:lstStyle/>
          <a:p>
            <a:pPr algn="ctr"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After data processing with Least-Square Method</a:t>
            </a:r>
            <a:endParaRPr kumimoji="1" lang="ja-JP" altLang="en-US" sz="1400" kern="1200" dirty="0">
              <a:solidFill>
                <a:srgbClr val="000000"/>
              </a:solidFill>
              <a:latin typeface="Arial" pitchFamily="34" charset="0"/>
              <a:ea typeface="ＭＳ Ｐゴシック" charset="-128"/>
              <a:cs typeface="+mn-cs"/>
            </a:endParaRPr>
          </a:p>
        </p:txBody>
      </p:sp>
      <p:sp>
        <p:nvSpPr>
          <p:cNvPr id="10" name="スライド番号プレースホルダー 9">
            <a:extLst>
              <a:ext uri="{FF2B5EF4-FFF2-40B4-BE49-F238E27FC236}">
                <a16:creationId xmlns:a16="http://schemas.microsoft.com/office/drawing/2014/main" id="{6DC07728-A21F-4318-AF68-8BB207120C3D}"/>
              </a:ext>
            </a:extLst>
          </p:cNvPr>
          <p:cNvSpPr>
            <a:spLocks noGrp="1"/>
          </p:cNvSpPr>
          <p:nvPr>
            <p:ph type="sldNum" sz="quarter" idx="4"/>
          </p:nvPr>
        </p:nvSpPr>
        <p:spPr/>
        <p:txBody>
          <a:bodyPr/>
          <a:lstStyle/>
          <a:p>
            <a:fld id="{714EB05D-AD7B-4F02-BDF6-82F2DF55CD8E}" type="slidenum">
              <a:rPr kumimoji="1" lang="ja-JP" altLang="en-US" smtClean="0"/>
              <a:t>30</a:t>
            </a:fld>
            <a:endParaRPr kumimoji="1" lang="ja-JP" altLang="en-US"/>
          </a:p>
        </p:txBody>
      </p:sp>
      <p:sp>
        <p:nvSpPr>
          <p:cNvPr id="8" name="フッター プレースホルダー 2">
            <a:extLst>
              <a:ext uri="{FF2B5EF4-FFF2-40B4-BE49-F238E27FC236}">
                <a16:creationId xmlns:a16="http://schemas.microsoft.com/office/drawing/2014/main" id="{EC667E68-C801-41A1-919F-867F1FDDF8C9}"/>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pic>
        <p:nvPicPr>
          <p:cNvPr id="2" name="Picture 1">
            <a:extLst>
              <a:ext uri="{FF2B5EF4-FFF2-40B4-BE49-F238E27FC236}">
                <a16:creationId xmlns:a16="http://schemas.microsoft.com/office/drawing/2014/main" id="{EF576C61-436A-4E07-B876-A608ED9DC1B6}"/>
              </a:ext>
            </a:extLst>
          </p:cNvPr>
          <p:cNvPicPr>
            <a:picLocks noChangeAspect="1"/>
          </p:cNvPicPr>
          <p:nvPr/>
        </p:nvPicPr>
        <p:blipFill>
          <a:blip r:embed="rId2"/>
          <a:stretch>
            <a:fillRect/>
          </a:stretch>
        </p:blipFill>
        <p:spPr>
          <a:xfrm>
            <a:off x="252000" y="1296003"/>
            <a:ext cx="4176660" cy="4291207"/>
          </a:xfrm>
          <a:prstGeom prst="rect">
            <a:avLst/>
          </a:prstGeom>
        </p:spPr>
      </p:pic>
      <p:pic>
        <p:nvPicPr>
          <p:cNvPr id="4" name="Picture 3">
            <a:extLst>
              <a:ext uri="{FF2B5EF4-FFF2-40B4-BE49-F238E27FC236}">
                <a16:creationId xmlns:a16="http://schemas.microsoft.com/office/drawing/2014/main" id="{4DD3FD6D-80D3-4262-8C36-555530E85ECF}"/>
              </a:ext>
            </a:extLst>
          </p:cNvPr>
          <p:cNvPicPr>
            <a:picLocks noChangeAspect="1"/>
          </p:cNvPicPr>
          <p:nvPr/>
        </p:nvPicPr>
        <p:blipFill>
          <a:blip r:embed="rId3"/>
          <a:stretch>
            <a:fillRect/>
          </a:stretch>
        </p:blipFill>
        <p:spPr>
          <a:xfrm>
            <a:off x="4550407" y="1296002"/>
            <a:ext cx="4339000" cy="3859206"/>
          </a:xfrm>
          <a:prstGeom prst="rect">
            <a:avLst/>
          </a:prstGeom>
        </p:spPr>
      </p:pic>
    </p:spTree>
    <p:extLst>
      <p:ext uri="{BB962C8B-B14F-4D97-AF65-F5344CB8AC3E}">
        <p14:creationId xmlns:p14="http://schemas.microsoft.com/office/powerpoint/2010/main" val="3955990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A1884C1-7B89-4B14-BF9C-9F40C436FA1A}"/>
              </a:ext>
            </a:extLst>
          </p:cNvPr>
          <p:cNvSpPr>
            <a:spLocks noGrp="1"/>
          </p:cNvSpPr>
          <p:nvPr>
            <p:ph type="title"/>
          </p:nvPr>
        </p:nvSpPr>
        <p:spPr/>
        <p:txBody>
          <a:bodyPr/>
          <a:lstStyle/>
          <a:p>
            <a:r>
              <a:rPr kumimoji="1" lang="en-US" altLang="ja-JP" dirty="0"/>
              <a:t>OD #226</a:t>
            </a:r>
            <a:endParaRPr kumimoji="1" lang="ja-JP" altLang="en-US" dirty="0"/>
          </a:p>
        </p:txBody>
      </p:sp>
      <p:sp>
        <p:nvSpPr>
          <p:cNvPr id="6" name="テキスト ボックス 5">
            <a:extLst>
              <a:ext uri="{FF2B5EF4-FFF2-40B4-BE49-F238E27FC236}">
                <a16:creationId xmlns:a16="http://schemas.microsoft.com/office/drawing/2014/main" id="{57102DC1-A312-4AE9-871B-B75A103D221B}"/>
              </a:ext>
            </a:extLst>
          </p:cNvPr>
          <p:cNvSpPr txBox="1"/>
          <p:nvPr/>
        </p:nvSpPr>
        <p:spPr>
          <a:xfrm>
            <a:off x="1475656" y="5661248"/>
            <a:ext cx="1989935" cy="307777"/>
          </a:xfrm>
          <a:prstGeom prst="rect">
            <a:avLst/>
          </a:prstGeom>
          <a:noFill/>
        </p:spPr>
        <p:txBody>
          <a:bodyPr wrap="square" rtlCol="0">
            <a:spAutoFit/>
          </a:bodyPr>
          <a:lstStyle/>
          <a:p>
            <a:pPr algn="ctr"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Actual CMM data</a:t>
            </a:r>
            <a:endParaRPr kumimoji="1" lang="ja-JP" altLang="en-US" sz="1400" kern="1200" dirty="0">
              <a:solidFill>
                <a:srgbClr val="000000"/>
              </a:solidFill>
              <a:latin typeface="Arial" pitchFamily="34" charset="0"/>
              <a:ea typeface="ＭＳ Ｐゴシック" charset="-128"/>
              <a:cs typeface="+mn-cs"/>
            </a:endParaRPr>
          </a:p>
        </p:txBody>
      </p:sp>
      <p:sp>
        <p:nvSpPr>
          <p:cNvPr id="7" name="テキスト ボックス 6">
            <a:extLst>
              <a:ext uri="{FF2B5EF4-FFF2-40B4-BE49-F238E27FC236}">
                <a16:creationId xmlns:a16="http://schemas.microsoft.com/office/drawing/2014/main" id="{AFB2BDEB-FCAA-4CE0-ACFD-C96797500A5F}"/>
              </a:ext>
            </a:extLst>
          </p:cNvPr>
          <p:cNvSpPr txBox="1"/>
          <p:nvPr/>
        </p:nvSpPr>
        <p:spPr>
          <a:xfrm>
            <a:off x="4716016" y="5677933"/>
            <a:ext cx="4104456" cy="307777"/>
          </a:xfrm>
          <a:prstGeom prst="rect">
            <a:avLst/>
          </a:prstGeom>
          <a:noFill/>
        </p:spPr>
        <p:txBody>
          <a:bodyPr wrap="square" rtlCol="0">
            <a:spAutoFit/>
          </a:bodyPr>
          <a:lstStyle/>
          <a:p>
            <a:pPr algn="ctr"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After data processing with Least-Square Method</a:t>
            </a:r>
            <a:endParaRPr kumimoji="1" lang="ja-JP" altLang="en-US" sz="1400" kern="1200" dirty="0">
              <a:solidFill>
                <a:srgbClr val="000000"/>
              </a:solidFill>
              <a:latin typeface="Arial" pitchFamily="34" charset="0"/>
              <a:ea typeface="ＭＳ Ｐゴシック" charset="-128"/>
              <a:cs typeface="+mn-cs"/>
            </a:endParaRPr>
          </a:p>
        </p:txBody>
      </p:sp>
      <p:sp>
        <p:nvSpPr>
          <p:cNvPr id="10" name="スライド番号プレースホルダー 9">
            <a:extLst>
              <a:ext uri="{FF2B5EF4-FFF2-40B4-BE49-F238E27FC236}">
                <a16:creationId xmlns:a16="http://schemas.microsoft.com/office/drawing/2014/main" id="{536AAB40-38E6-4061-AEBD-F7BB962903E8}"/>
              </a:ext>
            </a:extLst>
          </p:cNvPr>
          <p:cNvSpPr>
            <a:spLocks noGrp="1"/>
          </p:cNvSpPr>
          <p:nvPr>
            <p:ph type="sldNum" sz="quarter" idx="4"/>
          </p:nvPr>
        </p:nvSpPr>
        <p:spPr/>
        <p:txBody>
          <a:bodyPr/>
          <a:lstStyle/>
          <a:p>
            <a:fld id="{714EB05D-AD7B-4F02-BDF6-82F2DF55CD8E}" type="slidenum">
              <a:rPr kumimoji="1" lang="ja-JP" altLang="en-US" smtClean="0"/>
              <a:t>31</a:t>
            </a:fld>
            <a:endParaRPr kumimoji="1" lang="ja-JP" altLang="en-US"/>
          </a:p>
        </p:txBody>
      </p:sp>
      <p:sp>
        <p:nvSpPr>
          <p:cNvPr id="8" name="フッター プレースホルダー 2">
            <a:extLst>
              <a:ext uri="{FF2B5EF4-FFF2-40B4-BE49-F238E27FC236}">
                <a16:creationId xmlns:a16="http://schemas.microsoft.com/office/drawing/2014/main" id="{078444A6-ADB5-46AA-A12A-C15D54AAFAF0}"/>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pic>
        <p:nvPicPr>
          <p:cNvPr id="2" name="Picture 1">
            <a:extLst>
              <a:ext uri="{FF2B5EF4-FFF2-40B4-BE49-F238E27FC236}">
                <a16:creationId xmlns:a16="http://schemas.microsoft.com/office/drawing/2014/main" id="{52CCD41A-0243-4D85-A76D-96BAB2BE38A7}"/>
              </a:ext>
            </a:extLst>
          </p:cNvPr>
          <p:cNvPicPr>
            <a:picLocks noChangeAspect="1"/>
          </p:cNvPicPr>
          <p:nvPr/>
        </p:nvPicPr>
        <p:blipFill>
          <a:blip r:embed="rId2"/>
          <a:stretch>
            <a:fillRect/>
          </a:stretch>
        </p:blipFill>
        <p:spPr>
          <a:xfrm>
            <a:off x="252000" y="1296003"/>
            <a:ext cx="4176660" cy="4291207"/>
          </a:xfrm>
          <a:prstGeom prst="rect">
            <a:avLst/>
          </a:prstGeom>
        </p:spPr>
      </p:pic>
      <p:pic>
        <p:nvPicPr>
          <p:cNvPr id="4" name="Picture 3">
            <a:extLst>
              <a:ext uri="{FF2B5EF4-FFF2-40B4-BE49-F238E27FC236}">
                <a16:creationId xmlns:a16="http://schemas.microsoft.com/office/drawing/2014/main" id="{31B1D2C0-842B-401A-8DF4-83592A962C49}"/>
              </a:ext>
            </a:extLst>
          </p:cNvPr>
          <p:cNvPicPr>
            <a:picLocks noChangeAspect="1"/>
          </p:cNvPicPr>
          <p:nvPr/>
        </p:nvPicPr>
        <p:blipFill>
          <a:blip r:embed="rId3"/>
          <a:stretch>
            <a:fillRect/>
          </a:stretch>
        </p:blipFill>
        <p:spPr>
          <a:xfrm>
            <a:off x="4550408" y="1296002"/>
            <a:ext cx="4334827" cy="3859206"/>
          </a:xfrm>
          <a:prstGeom prst="rect">
            <a:avLst/>
          </a:prstGeom>
        </p:spPr>
      </p:pic>
    </p:spTree>
    <p:extLst>
      <p:ext uri="{BB962C8B-B14F-4D97-AF65-F5344CB8AC3E}">
        <p14:creationId xmlns:p14="http://schemas.microsoft.com/office/powerpoint/2010/main" val="525923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BFD2C0CF-AE6F-4BE5-B600-D51B2FE772A8}"/>
              </a:ext>
            </a:extLst>
          </p:cNvPr>
          <p:cNvSpPr>
            <a:spLocks noGrp="1"/>
          </p:cNvSpPr>
          <p:nvPr>
            <p:ph type="title"/>
          </p:nvPr>
        </p:nvSpPr>
        <p:spPr/>
        <p:txBody>
          <a:bodyPr/>
          <a:lstStyle/>
          <a:p>
            <a:r>
              <a:rPr kumimoji="1" lang="en-US" altLang="ja-JP" dirty="0"/>
              <a:t>LPT Case Thickness Check</a:t>
            </a:r>
            <a:endParaRPr kumimoji="1" lang="ja-JP" altLang="en-US" dirty="0"/>
          </a:p>
        </p:txBody>
      </p:sp>
      <p:sp>
        <p:nvSpPr>
          <p:cNvPr id="4" name="スライド番号プレースホルダー 3">
            <a:extLst>
              <a:ext uri="{FF2B5EF4-FFF2-40B4-BE49-F238E27FC236}">
                <a16:creationId xmlns:a16="http://schemas.microsoft.com/office/drawing/2014/main" id="{7B73F9A0-62BF-492C-AFA1-03ADBFB9BE8B}"/>
              </a:ext>
            </a:extLst>
          </p:cNvPr>
          <p:cNvSpPr>
            <a:spLocks noGrp="1"/>
          </p:cNvSpPr>
          <p:nvPr>
            <p:ph type="sldNum" sz="quarter" idx="4"/>
          </p:nvPr>
        </p:nvSpPr>
        <p:spPr/>
        <p:txBody>
          <a:bodyPr/>
          <a:lstStyle/>
          <a:p>
            <a:fld id="{714EB05D-AD7B-4F02-BDF6-82F2DF55CD8E}" type="slidenum">
              <a:rPr kumimoji="1" lang="ja-JP" altLang="en-US" smtClean="0"/>
              <a:t>32</a:t>
            </a:fld>
            <a:endParaRPr kumimoji="1" lang="ja-JP" altLang="en-US"/>
          </a:p>
        </p:txBody>
      </p:sp>
      <p:sp>
        <p:nvSpPr>
          <p:cNvPr id="5" name="フッター プレースホルダー 2">
            <a:extLst>
              <a:ext uri="{FF2B5EF4-FFF2-40B4-BE49-F238E27FC236}">
                <a16:creationId xmlns:a16="http://schemas.microsoft.com/office/drawing/2014/main" id="{8C9D4E44-FD38-457D-81CD-92FE1A733F7A}"/>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pic>
        <p:nvPicPr>
          <p:cNvPr id="2" name="Picture 1">
            <a:extLst>
              <a:ext uri="{FF2B5EF4-FFF2-40B4-BE49-F238E27FC236}">
                <a16:creationId xmlns:a16="http://schemas.microsoft.com/office/drawing/2014/main" id="{7470C2F9-70C8-42C1-88F9-8251BBCDF0C1}"/>
              </a:ext>
            </a:extLst>
          </p:cNvPr>
          <p:cNvPicPr>
            <a:picLocks noChangeAspect="1"/>
          </p:cNvPicPr>
          <p:nvPr/>
        </p:nvPicPr>
        <p:blipFill>
          <a:blip r:embed="rId2"/>
          <a:stretch>
            <a:fillRect/>
          </a:stretch>
        </p:blipFill>
        <p:spPr>
          <a:xfrm>
            <a:off x="280801" y="1051203"/>
            <a:ext cx="8548817" cy="5724009"/>
          </a:xfrm>
          <a:prstGeom prst="rect">
            <a:avLst/>
          </a:prstGeom>
        </p:spPr>
      </p:pic>
    </p:spTree>
    <p:extLst>
      <p:ext uri="{BB962C8B-B14F-4D97-AF65-F5344CB8AC3E}">
        <p14:creationId xmlns:p14="http://schemas.microsoft.com/office/powerpoint/2010/main" val="2455108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en-US" altLang="ja-JP" dirty="0"/>
              <a:t>(5) Aft Flange ID Check</a:t>
            </a:r>
          </a:p>
        </p:txBody>
      </p:sp>
      <p:sp>
        <p:nvSpPr>
          <p:cNvPr id="4" name="スライド番号プレースホルダー 3"/>
          <p:cNvSpPr>
            <a:spLocks noGrp="1"/>
          </p:cNvSpPr>
          <p:nvPr>
            <p:ph type="sldNum" sz="quarter" idx="4"/>
          </p:nvPr>
        </p:nvSpPr>
        <p:spPr/>
        <p:txBody>
          <a:bodyPr/>
          <a:lstStyle/>
          <a:p>
            <a:fld id="{714EB05D-AD7B-4F02-BDF6-82F2DF55CD8E}" type="slidenum">
              <a:rPr kumimoji="1" lang="ja-JP" altLang="en-US" smtClean="0"/>
              <a:t>33</a:t>
            </a:fld>
            <a:endParaRPr kumimoji="1" lang="ja-JP" altLang="en-US"/>
          </a:p>
        </p:txBody>
      </p:sp>
      <p:sp>
        <p:nvSpPr>
          <p:cNvPr id="3" name="Down Arrow 2">
            <a:hlinkClick r:id="rId2" action="ppaction://hlinksldjump"/>
          </p:cNvPr>
          <p:cNvSpPr/>
          <p:nvPr/>
        </p:nvSpPr>
        <p:spPr>
          <a:xfrm rot="5400000">
            <a:off x="6336196" y="2708920"/>
            <a:ext cx="432048" cy="504056"/>
          </a:xfrm>
          <a:prstGeom prst="downArrow">
            <a:avLst/>
          </a:prstGeom>
          <a:solidFill>
            <a:srgbClr val="DDE6F3"/>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
        <p:nvSpPr>
          <p:cNvPr id="7" name="フッター プレースホルダー 2">
            <a:extLst>
              <a:ext uri="{FF2B5EF4-FFF2-40B4-BE49-F238E27FC236}">
                <a16:creationId xmlns:a16="http://schemas.microsoft.com/office/drawing/2014/main" id="{3B94EE3C-3229-43F3-91E3-4D572812988C}"/>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2240241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3"/>
          </p:nvPr>
        </p:nvSpPr>
        <p:spPr/>
        <p:txBody>
          <a:bodyPr/>
          <a:lstStyle/>
          <a:p>
            <a:r>
              <a:rPr kumimoji="1" lang="en-US" altLang="ja-JP"/>
              <a:t>Copyright © 2019 IHI Corporation All Rights Reserved.</a:t>
            </a:r>
            <a:endParaRPr kumimoji="1" lang="ja-JP" altLang="en-US"/>
          </a:p>
        </p:txBody>
      </p:sp>
      <p:sp>
        <p:nvSpPr>
          <p:cNvPr id="3" name="タイトル 2"/>
          <p:cNvSpPr>
            <a:spLocks noGrp="1"/>
          </p:cNvSpPr>
          <p:nvPr>
            <p:ph type="title"/>
          </p:nvPr>
        </p:nvSpPr>
        <p:spPr/>
        <p:txBody>
          <a:bodyPr/>
          <a:lstStyle/>
          <a:p>
            <a:r>
              <a:rPr kumimoji="1" lang="en-US" altLang="ja-JP" dirty="0"/>
              <a:t>Aft Flange ID (#101, 201)</a:t>
            </a:r>
            <a:endParaRPr kumimoji="1" lang="ja-JP" altLang="en-US" dirty="0"/>
          </a:p>
        </p:txBody>
      </p:sp>
      <p:sp>
        <p:nvSpPr>
          <p:cNvPr id="4" name="スライド番号プレースホルダー 3"/>
          <p:cNvSpPr>
            <a:spLocks noGrp="1"/>
          </p:cNvSpPr>
          <p:nvPr>
            <p:ph type="sldNum" sz="quarter" idx="4"/>
          </p:nvPr>
        </p:nvSpPr>
        <p:spPr/>
        <p:txBody>
          <a:bodyPr/>
          <a:lstStyle/>
          <a:p>
            <a:fld id="{714EB05D-AD7B-4F02-BDF6-82F2DF55CD8E}" type="slidenum">
              <a:rPr kumimoji="1" lang="ja-JP" altLang="en-US" smtClean="0"/>
              <a:t>34</a:t>
            </a:fld>
            <a:endParaRPr kumimoji="1" lang="ja-JP" altLang="en-US"/>
          </a:p>
        </p:txBody>
      </p:sp>
      <p:sp>
        <p:nvSpPr>
          <p:cNvPr id="5" name="テキスト ボックス 4"/>
          <p:cNvSpPr txBox="1"/>
          <p:nvPr/>
        </p:nvSpPr>
        <p:spPr>
          <a:xfrm>
            <a:off x="252973" y="654696"/>
            <a:ext cx="1976567"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101: Aft Flange ID Plot</a:t>
            </a:r>
            <a:endParaRPr kumimoji="1" lang="ja-JP" altLang="en-US" sz="1400" kern="1200" dirty="0">
              <a:solidFill>
                <a:srgbClr val="000000"/>
              </a:solidFill>
              <a:latin typeface="Arial" pitchFamily="34" charset="0"/>
              <a:ea typeface="ＭＳ Ｐゴシック" charset="-128"/>
              <a:cs typeface="+mn-cs"/>
            </a:endParaRPr>
          </a:p>
        </p:txBody>
      </p:sp>
      <p:sp>
        <p:nvSpPr>
          <p:cNvPr id="7" name="テキスト ボックス 6"/>
          <p:cNvSpPr txBox="1"/>
          <p:nvPr/>
        </p:nvSpPr>
        <p:spPr>
          <a:xfrm>
            <a:off x="4720226" y="620688"/>
            <a:ext cx="2572884" cy="307777"/>
          </a:xfrm>
          <a:prstGeom prst="rect">
            <a:avLst/>
          </a:prstGeom>
          <a:noFill/>
        </p:spPr>
        <p:txBody>
          <a:bodyPr wrap="non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201: Aft Flange ID Roundness</a:t>
            </a:r>
            <a:endParaRPr kumimoji="1" lang="ja-JP" altLang="en-US" sz="1400" kern="1200" dirty="0">
              <a:solidFill>
                <a:srgbClr val="000000"/>
              </a:solidFill>
              <a:latin typeface="Arial" pitchFamily="34" charset="0"/>
              <a:ea typeface="ＭＳ Ｐゴシック" charset="-128"/>
              <a:cs typeface="+mn-cs"/>
            </a:endParaRPr>
          </a:p>
        </p:txBody>
      </p:sp>
      <p:sp>
        <p:nvSpPr>
          <p:cNvPr id="6" name="テキスト ボックス 5"/>
          <p:cNvSpPr txBox="1"/>
          <p:nvPr/>
        </p:nvSpPr>
        <p:spPr>
          <a:xfrm>
            <a:off x="251519" y="5445224"/>
            <a:ext cx="8734298" cy="1200329"/>
          </a:xfrm>
          <a:prstGeom prst="rect">
            <a:avLst/>
          </a:prstGeom>
          <a:solidFill>
            <a:schemeClr val="bg1"/>
          </a:solidFill>
        </p:spPr>
        <p:txBody>
          <a:bodyPr wrap="square" rtlCol="0">
            <a:spAutoFit/>
          </a:bodyPr>
          <a:lstStyle/>
          <a:p>
            <a:pPr algn="l" rtl="0" fontAlgn="ctr" hangingPunct="0">
              <a:spcBef>
                <a:spcPct val="0"/>
              </a:spcBef>
              <a:spcAft>
                <a:spcPct val="0"/>
              </a:spcAft>
            </a:pPr>
            <a:r>
              <a:rPr kumimoji="1" lang="en-US" altLang="ja-JP" sz="1200" kern="1200" dirty="0">
                <a:solidFill>
                  <a:srgbClr val="000000"/>
                </a:solidFill>
                <a:latin typeface="Arial" pitchFamily="34" charset="0"/>
                <a:ea typeface="ＭＳ Ｐゴシック" charset="-128"/>
              </a:rPr>
              <a:t>If both avg. diameter and roundness (shown as “runout” in table) of 201 meet drawing limits (“-” in table), nonconformance of 101 can be accepted.</a:t>
            </a:r>
          </a:p>
          <a:p>
            <a:pPr algn="l" rtl="0" fontAlgn="ctr" hangingPunct="0">
              <a:spcBef>
                <a:spcPct val="0"/>
              </a:spcBef>
              <a:spcAft>
                <a:spcPct val="0"/>
              </a:spcAft>
            </a:pPr>
            <a:r>
              <a:rPr lang="en-US" altLang="ja-JP" sz="1200" dirty="0">
                <a:solidFill>
                  <a:srgbClr val="000000"/>
                </a:solidFill>
                <a:latin typeface="Arial" pitchFamily="34" charset="0"/>
                <a:ea typeface="ＭＳ Ｐゴシック" charset="-128"/>
              </a:rPr>
              <a:t>Note:</a:t>
            </a:r>
          </a:p>
          <a:p>
            <a:pPr algn="l" rtl="0" fontAlgn="ctr" hangingPunct="0">
              <a:spcBef>
                <a:spcPct val="0"/>
              </a:spcBef>
              <a:spcAft>
                <a:spcPct val="0"/>
              </a:spcAft>
            </a:pPr>
            <a:r>
              <a:rPr lang="en-US" altLang="ja-JP" sz="1200" dirty="0">
                <a:solidFill>
                  <a:srgbClr val="000000"/>
                </a:solidFill>
                <a:latin typeface="Arial" pitchFamily="34" charset="0"/>
                <a:ea typeface="ＭＳ Ｐゴシック" charset="-128"/>
              </a:rPr>
              <a:t>CMM data of 101 has a tendency to be u/min due to insufficient fixture and limited measurement points.</a:t>
            </a:r>
          </a:p>
          <a:p>
            <a:pPr algn="l" rtl="0" fontAlgn="ctr" hangingPunct="0">
              <a:spcBef>
                <a:spcPct val="0"/>
              </a:spcBef>
              <a:spcAft>
                <a:spcPct val="0"/>
              </a:spcAft>
            </a:pPr>
            <a:r>
              <a:rPr kumimoji="1" lang="en-US" altLang="ja-JP" sz="1200" kern="1200" dirty="0">
                <a:solidFill>
                  <a:srgbClr val="000000"/>
                </a:solidFill>
                <a:latin typeface="Arial" pitchFamily="34" charset="0"/>
                <a:ea typeface="ＭＳ Ｐゴシック" charset="-128"/>
              </a:rPr>
              <a:t>Although CMM data of 201 is measured under free state condition, more measurement points than 101 trace actual deformation of LPT case correctly. Avg. diameter check is based on engine manual limit. </a:t>
            </a:r>
            <a:endParaRPr kumimoji="1" lang="ja-JP" altLang="en-US" sz="1200" kern="1200" dirty="0">
              <a:solidFill>
                <a:srgbClr val="000000"/>
              </a:solidFill>
              <a:latin typeface="Arial" pitchFamily="34" charset="0"/>
              <a:ea typeface="ＭＳ Ｐゴシック" charset="-128"/>
            </a:endParaRPr>
          </a:p>
        </p:txBody>
      </p:sp>
      <p:sp>
        <p:nvSpPr>
          <p:cNvPr id="9" name="フッター プレースホルダー 2">
            <a:extLst>
              <a:ext uri="{FF2B5EF4-FFF2-40B4-BE49-F238E27FC236}">
                <a16:creationId xmlns:a16="http://schemas.microsoft.com/office/drawing/2014/main" id="{4CC33E10-8EFB-4B9D-9589-6D5D58B9893C}"/>
              </a:ext>
            </a:extLst>
          </p:cNvPr>
          <p:cNvSpPr txBox="1">
            <a:spLocks/>
          </p:cNvSpPr>
          <p:nvPr/>
        </p:nvSpPr>
        <p:spPr>
          <a:xfrm>
            <a:off x="515446" y="6506789"/>
            <a:ext cx="2327531" cy="200907"/>
          </a:xfrm>
          <a:prstGeom prst="rect">
            <a:avLst/>
          </a:prstGeom>
        </p:spPr>
        <p:txBody>
          <a:bodyPr wrap="none" lIns="0" tIns="42332" rIns="0" bIns="42332">
            <a:noAutofit/>
          </a:bodyPr>
          <a:lstStyle>
            <a:defPPr>
              <a:defRPr lang="ja-JP"/>
            </a:defPPr>
            <a:lvl1pPr marL="0" algn="l" defTabSz="914400" rtl="0" eaLnBrk="1" latinLnBrk="0" hangingPunct="1">
              <a:defRPr kumimoji="1" sz="700" kern="1200" baseline="0">
                <a:solidFill>
                  <a:srgbClr val="6A6A6A"/>
                </a:solidFill>
                <a:latin typeface="Arial" pitchFamily="34" charset="0"/>
                <a:ea typeface="ＭＳ Ｐゴシック" pitchFamily="50" charset="-128"/>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a:t>Copyright © 2022 IHI Corporation All Rights Reserved.</a:t>
            </a:r>
            <a:endParaRPr lang="ja-JP" altLang="en-US" dirty="0"/>
          </a:p>
        </p:txBody>
      </p:sp>
      <p:pic>
        <p:nvPicPr>
          <p:cNvPr id="8" name="Picture 7">
            <a:extLst>
              <a:ext uri="{FF2B5EF4-FFF2-40B4-BE49-F238E27FC236}">
                <a16:creationId xmlns:a16="http://schemas.microsoft.com/office/drawing/2014/main" id="{C1DE634C-1E62-447E-BEA2-6151271BFBAB}"/>
              </a:ext>
            </a:extLst>
          </p:cNvPr>
          <p:cNvPicPr>
            <a:picLocks noChangeAspect="1"/>
          </p:cNvPicPr>
          <p:nvPr/>
        </p:nvPicPr>
        <p:blipFill>
          <a:blip r:embed="rId2"/>
          <a:stretch>
            <a:fillRect/>
          </a:stretch>
        </p:blipFill>
        <p:spPr>
          <a:xfrm>
            <a:off x="252000" y="1051202"/>
            <a:ext cx="3768670" cy="2851204"/>
          </a:xfrm>
          <a:prstGeom prst="rect">
            <a:avLst/>
          </a:prstGeom>
        </p:spPr>
      </p:pic>
      <p:pic>
        <p:nvPicPr>
          <p:cNvPr id="10" name="Picture 9">
            <a:extLst>
              <a:ext uri="{FF2B5EF4-FFF2-40B4-BE49-F238E27FC236}">
                <a16:creationId xmlns:a16="http://schemas.microsoft.com/office/drawing/2014/main" id="{4DBE4838-154F-4A74-95C3-8C5FAE168842}"/>
              </a:ext>
            </a:extLst>
          </p:cNvPr>
          <p:cNvPicPr>
            <a:picLocks noChangeAspect="1"/>
          </p:cNvPicPr>
          <p:nvPr/>
        </p:nvPicPr>
        <p:blipFill>
          <a:blip r:embed="rId3"/>
          <a:stretch>
            <a:fillRect/>
          </a:stretch>
        </p:blipFill>
        <p:spPr>
          <a:xfrm>
            <a:off x="4572008" y="1051203"/>
            <a:ext cx="4232024" cy="4316407"/>
          </a:xfrm>
          <a:prstGeom prst="rect">
            <a:avLst/>
          </a:prstGeom>
        </p:spPr>
      </p:pic>
    </p:spTree>
    <p:extLst>
      <p:ext uri="{BB962C8B-B14F-4D97-AF65-F5344CB8AC3E}">
        <p14:creationId xmlns:p14="http://schemas.microsoft.com/office/powerpoint/2010/main" val="2454439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516589" y="2292540"/>
            <a:ext cx="8111965" cy="1357295"/>
          </a:xfrm>
        </p:spPr>
        <p:txBody>
          <a:bodyPr/>
          <a:lstStyle/>
          <a:p>
            <a:r>
              <a:rPr lang="en-US" altLang="ja-JP" dirty="0"/>
              <a:t>Reference only:</a:t>
            </a:r>
            <a:br>
              <a:rPr lang="en-US" altLang="ja-JP" dirty="0"/>
            </a:br>
            <a:r>
              <a:rPr lang="en-US" altLang="ja-JP" dirty="0"/>
              <a:t>Radius difference between front and rear on hooks</a:t>
            </a:r>
            <a:endParaRPr kumimoji="1" lang="ja-JP" altLang="en-US" dirty="0"/>
          </a:p>
        </p:txBody>
      </p:sp>
      <p:sp>
        <p:nvSpPr>
          <p:cNvPr id="6" name="フッター プレースホルダー 2">
            <a:extLst>
              <a:ext uri="{FF2B5EF4-FFF2-40B4-BE49-F238E27FC236}">
                <a16:creationId xmlns:a16="http://schemas.microsoft.com/office/drawing/2014/main" id="{05ADDE77-91F9-486C-8E9F-57CA32727B09}"/>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3581807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323528" y="2492896"/>
            <a:ext cx="5814000" cy="4032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kumimoji="1" lang="en-US" altLang="ja-JP" sz="2000" dirty="0">
                <a:solidFill>
                  <a:schemeClr val="tx1"/>
                </a:solidFill>
                <a:latin typeface="Arial" pitchFamily="34" charset="0"/>
                <a:ea typeface="ＭＳ Ｐゴシック" pitchFamily="50" charset="-128"/>
              </a:rPr>
              <a:t>H11.2cm</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x</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L16.15cm</a:t>
            </a:r>
            <a:endParaRPr kumimoji="1" lang="ja-JP" altLang="en-US" sz="2000" dirty="0">
              <a:solidFill>
                <a:schemeClr val="tx1"/>
              </a:solidFill>
              <a:latin typeface="Arial" pitchFamily="34" charset="0"/>
              <a:ea typeface="ＭＳ Ｐゴシック" pitchFamily="50" charset="-128"/>
            </a:endParaRPr>
          </a:p>
        </p:txBody>
      </p:sp>
      <p:sp>
        <p:nvSpPr>
          <p:cNvPr id="4" name="タイトル 3"/>
          <p:cNvSpPr>
            <a:spLocks noGrp="1"/>
          </p:cNvSpPr>
          <p:nvPr>
            <p:ph type="title"/>
          </p:nvPr>
        </p:nvSpPr>
        <p:spPr/>
        <p:txBody>
          <a:bodyPr/>
          <a:lstStyle/>
          <a:p>
            <a:r>
              <a:rPr lang="en-US" altLang="ja-JP" dirty="0"/>
              <a:t>Radius difference between front and rear on hooks</a:t>
            </a:r>
            <a:endParaRPr kumimoji="1" lang="ja-JP" altLang="en-US" dirty="0"/>
          </a:p>
        </p:txBody>
      </p:sp>
      <p:sp>
        <p:nvSpPr>
          <p:cNvPr id="12" name="テキスト ボックス 11"/>
          <p:cNvSpPr txBox="1"/>
          <p:nvPr/>
        </p:nvSpPr>
        <p:spPr>
          <a:xfrm rot="16200000">
            <a:off x="-553351" y="3382955"/>
            <a:ext cx="1350050"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Hook radius profile</a:t>
            </a:r>
            <a:endParaRPr kumimoji="1" lang="ja-JP" altLang="en-US" sz="1000" b="1" kern="1200" dirty="0">
              <a:solidFill>
                <a:srgbClr val="000000"/>
              </a:solidFill>
              <a:latin typeface="Arial" pitchFamily="34" charset="0"/>
              <a:ea typeface="ＭＳ Ｐゴシック" charset="-128"/>
              <a:cs typeface="+mn-cs"/>
            </a:endParaRPr>
          </a:p>
        </p:txBody>
      </p:sp>
      <p:sp>
        <p:nvSpPr>
          <p:cNvPr id="13" name="テキスト ボックス 12"/>
          <p:cNvSpPr txBox="1"/>
          <p:nvPr/>
        </p:nvSpPr>
        <p:spPr>
          <a:xfrm rot="16200000">
            <a:off x="-694619" y="5303508"/>
            <a:ext cx="1640193" cy="246221"/>
          </a:xfrm>
          <a:prstGeom prst="rect">
            <a:avLst/>
          </a:prstGeom>
          <a:noFill/>
        </p:spPr>
        <p:txBody>
          <a:bodyPr wrap="none" rtlCol="0">
            <a:spAutoFit/>
          </a:bodyPr>
          <a:lstStyle/>
          <a:p>
            <a:pPr fontAlgn="ctr" hangingPunct="0">
              <a:spcBef>
                <a:spcPct val="0"/>
              </a:spcBef>
              <a:spcAft>
                <a:spcPct val="0"/>
              </a:spcAft>
            </a:pPr>
            <a:r>
              <a:rPr lang="en-US" altLang="ja-JP" sz="1000" b="1" dirty="0">
                <a:solidFill>
                  <a:srgbClr val="000000"/>
                </a:solidFill>
                <a:latin typeface="Arial" pitchFamily="34" charset="0"/>
                <a:ea typeface="ＭＳ Ｐゴシック" charset="-128"/>
              </a:rPr>
              <a:t>Hook radius differences</a:t>
            </a:r>
            <a:endParaRPr lang="ja-JP" altLang="en-US" sz="1000" b="1" dirty="0">
              <a:solidFill>
                <a:srgbClr val="000000"/>
              </a:solidFill>
              <a:latin typeface="Arial" pitchFamily="34" charset="0"/>
              <a:ea typeface="ＭＳ Ｐゴシック" charset="-128"/>
            </a:endParaRPr>
          </a:p>
        </p:txBody>
      </p:sp>
      <p:sp>
        <p:nvSpPr>
          <p:cNvPr id="42" name="テキスト ボックス 41"/>
          <p:cNvSpPr txBox="1"/>
          <p:nvPr/>
        </p:nvSpPr>
        <p:spPr>
          <a:xfrm>
            <a:off x="7928881" y="2060848"/>
            <a:ext cx="851515"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Unit mm</a:t>
            </a:r>
            <a:endParaRPr kumimoji="1" lang="ja-JP" altLang="en-US" sz="1400" kern="1200" dirty="0">
              <a:solidFill>
                <a:srgbClr val="000000"/>
              </a:solidFill>
              <a:latin typeface="Arial" pitchFamily="34" charset="0"/>
              <a:ea typeface="ＭＳ Ｐゴシック" charset="-128"/>
              <a:cs typeface="+mn-cs"/>
            </a:endParaRPr>
          </a:p>
        </p:txBody>
      </p:sp>
      <p:pic>
        <p:nvPicPr>
          <p:cNvPr id="2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734" t="50912" r="48752" b="10758"/>
          <a:stretch/>
        </p:blipFill>
        <p:spPr bwMode="auto">
          <a:xfrm>
            <a:off x="365718" y="692696"/>
            <a:ext cx="1807720" cy="1668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5" name="カギ線コネクタ 24"/>
          <p:cNvCxnSpPr>
            <a:stCxn id="30" idx="2"/>
          </p:cNvCxnSpPr>
          <p:nvPr/>
        </p:nvCxnSpPr>
        <p:spPr>
          <a:xfrm rot="5400000">
            <a:off x="1212711" y="2413179"/>
            <a:ext cx="113819" cy="45615"/>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603738" y="1430843"/>
            <a:ext cx="8052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V="1">
            <a:off x="1310758" y="1452739"/>
            <a:ext cx="0" cy="490544"/>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1094296" y="2132856"/>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238</a:t>
            </a:r>
            <a:endParaRPr kumimoji="1" lang="ja-JP" altLang="en-US" sz="1000" b="1" kern="1200" dirty="0">
              <a:solidFill>
                <a:srgbClr val="FF0000"/>
              </a:solidFill>
              <a:latin typeface="Arial" pitchFamily="34" charset="0"/>
              <a:ea typeface="ＭＳ Ｐゴシック" charset="-128"/>
              <a:cs typeface="+mn-cs"/>
            </a:endParaRPr>
          </a:p>
        </p:txBody>
      </p:sp>
      <p:pic>
        <p:nvPicPr>
          <p:cNvPr id="3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71" t="36972" r="31247" b="25475"/>
          <a:stretch/>
        </p:blipFill>
        <p:spPr bwMode="auto">
          <a:xfrm>
            <a:off x="2339752" y="700316"/>
            <a:ext cx="1569720" cy="1634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2" name="カギ線コネクタ 31"/>
          <p:cNvCxnSpPr>
            <a:stCxn id="35" idx="2"/>
          </p:cNvCxnSpPr>
          <p:nvPr/>
        </p:nvCxnSpPr>
        <p:spPr>
          <a:xfrm rot="16200000" flipH="1">
            <a:off x="3014890" y="2316757"/>
            <a:ext cx="220033" cy="132244"/>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2448784" y="1334276"/>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V="1">
            <a:off x="3058784" y="1370437"/>
            <a:ext cx="0" cy="674911"/>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2860653" y="2026642"/>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242</a:t>
            </a:r>
            <a:endParaRPr kumimoji="1" lang="ja-JP" altLang="en-US" sz="1000" b="1" kern="1200" dirty="0">
              <a:solidFill>
                <a:srgbClr val="FF0000"/>
              </a:solidFill>
              <a:latin typeface="Arial" pitchFamily="34" charset="0"/>
              <a:ea typeface="ＭＳ Ｐゴシック" charset="-128"/>
              <a:cs typeface="+mn-cs"/>
            </a:endParaRPr>
          </a:p>
        </p:txBody>
      </p:sp>
      <p:pic>
        <p:nvPicPr>
          <p:cNvPr id="3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0566" t="31896" r="14459" b="32445"/>
          <a:stretch/>
        </p:blipFill>
        <p:spPr bwMode="auto">
          <a:xfrm>
            <a:off x="4331400" y="720418"/>
            <a:ext cx="1258224" cy="1552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7" name="カギ線コネクタ 36"/>
          <p:cNvCxnSpPr>
            <a:stCxn id="40" idx="2"/>
          </p:cNvCxnSpPr>
          <p:nvPr/>
        </p:nvCxnSpPr>
        <p:spPr>
          <a:xfrm rot="16200000" flipH="1">
            <a:off x="4964979" y="2322630"/>
            <a:ext cx="171823" cy="168708"/>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4446560" y="1291708"/>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4958916" y="1291774"/>
            <a:ext cx="0" cy="841082"/>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4768405" y="2074852"/>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246</a:t>
            </a:r>
            <a:endParaRPr kumimoji="1" lang="ja-JP" altLang="en-US" sz="1000" b="1" kern="1200" dirty="0">
              <a:solidFill>
                <a:srgbClr val="FF0000"/>
              </a:solidFill>
              <a:latin typeface="Arial" pitchFamily="34" charset="0"/>
              <a:ea typeface="ＭＳ Ｐゴシック" charset="-128"/>
              <a:cs typeface="+mn-cs"/>
            </a:endParaRPr>
          </a:p>
        </p:txBody>
      </p:sp>
      <p:cxnSp>
        <p:nvCxnSpPr>
          <p:cNvPr id="47" name="直線矢印コネクタ 46"/>
          <p:cNvCxnSpPr>
            <a:stCxn id="48" idx="0"/>
          </p:cNvCxnSpPr>
          <p:nvPr/>
        </p:nvCxnSpPr>
        <p:spPr>
          <a:xfrm flipV="1">
            <a:off x="2458966" y="1340769"/>
            <a:ext cx="1" cy="680116"/>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2306680" y="2020885"/>
            <a:ext cx="304571" cy="153888"/>
          </a:xfrm>
          <a:prstGeom prst="rect">
            <a:avLst/>
          </a:prstGeom>
          <a:noFill/>
        </p:spPr>
        <p:txBody>
          <a:bodyPr wrap="none" lIns="0" tIns="0" rIns="0" bIns="0" rtlCol="0">
            <a:spAutoFit/>
          </a:bodyPr>
          <a:lstStyle/>
          <a:p>
            <a:pPr algn="ctr"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Pos1</a:t>
            </a:r>
            <a:endParaRPr kumimoji="1" lang="ja-JP" altLang="en-US" sz="1000" b="1" kern="1200" dirty="0">
              <a:solidFill>
                <a:srgbClr val="FF0000"/>
              </a:solidFill>
              <a:latin typeface="Arial" pitchFamily="34" charset="0"/>
              <a:ea typeface="ＭＳ Ｐゴシック" charset="-128"/>
              <a:cs typeface="+mn-cs"/>
            </a:endParaRPr>
          </a:p>
        </p:txBody>
      </p:sp>
      <p:cxnSp>
        <p:nvCxnSpPr>
          <p:cNvPr id="49" name="直線矢印コネクタ 48"/>
          <p:cNvCxnSpPr>
            <a:stCxn id="50" idx="0"/>
          </p:cNvCxnSpPr>
          <p:nvPr/>
        </p:nvCxnSpPr>
        <p:spPr>
          <a:xfrm flipV="1">
            <a:off x="2659534" y="1340768"/>
            <a:ext cx="0" cy="936104"/>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2507248" y="2276872"/>
            <a:ext cx="304572" cy="153888"/>
          </a:xfrm>
          <a:prstGeom prst="rect">
            <a:avLst/>
          </a:prstGeom>
          <a:noFill/>
        </p:spPr>
        <p:txBody>
          <a:bodyPr wrap="none" lIns="0" tIns="0" rIns="0" bIns="0" rtlCol="0">
            <a:spAutoFit/>
          </a:bodyPr>
          <a:lstStyle/>
          <a:p>
            <a:pPr algn="ctr"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Pos2</a:t>
            </a:r>
            <a:endParaRPr kumimoji="1" lang="ja-JP" altLang="en-US" sz="1000" b="1" kern="1200" dirty="0">
              <a:solidFill>
                <a:srgbClr val="FF0000"/>
              </a:solidFill>
              <a:latin typeface="Arial" pitchFamily="34" charset="0"/>
              <a:ea typeface="ＭＳ Ｐゴシック" charset="-128"/>
              <a:cs typeface="+mn-cs"/>
            </a:endParaRPr>
          </a:p>
        </p:txBody>
      </p:sp>
      <p:cxnSp>
        <p:nvCxnSpPr>
          <p:cNvPr id="51" name="直線矢印コネクタ 50"/>
          <p:cNvCxnSpPr>
            <a:stCxn id="52" idx="0"/>
          </p:cNvCxnSpPr>
          <p:nvPr/>
        </p:nvCxnSpPr>
        <p:spPr>
          <a:xfrm flipV="1">
            <a:off x="4484522" y="1268760"/>
            <a:ext cx="0" cy="752125"/>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4332236" y="2020885"/>
            <a:ext cx="304571" cy="153888"/>
          </a:xfrm>
          <a:prstGeom prst="rect">
            <a:avLst/>
          </a:prstGeom>
          <a:noFill/>
        </p:spPr>
        <p:txBody>
          <a:bodyPr wrap="none" lIns="0" tIns="0" rIns="0" bIns="0" rtlCol="0">
            <a:spAutoFit/>
          </a:bodyPr>
          <a:lstStyle/>
          <a:p>
            <a:pPr algn="ctr"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Pos1</a:t>
            </a:r>
            <a:endParaRPr kumimoji="1" lang="ja-JP" altLang="en-US" sz="1000" b="1" kern="1200" dirty="0">
              <a:solidFill>
                <a:srgbClr val="FF0000"/>
              </a:solidFill>
              <a:latin typeface="Arial" pitchFamily="34" charset="0"/>
              <a:ea typeface="ＭＳ Ｐゴシック" charset="-128"/>
              <a:cs typeface="+mn-cs"/>
            </a:endParaRPr>
          </a:p>
        </p:txBody>
      </p:sp>
      <p:cxnSp>
        <p:nvCxnSpPr>
          <p:cNvPr id="53" name="直線矢印コネクタ 52"/>
          <p:cNvCxnSpPr>
            <a:stCxn id="54" idx="0"/>
          </p:cNvCxnSpPr>
          <p:nvPr/>
        </p:nvCxnSpPr>
        <p:spPr>
          <a:xfrm flipV="1">
            <a:off x="4716840" y="1268760"/>
            <a:ext cx="0" cy="1008112"/>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4564554" y="2276872"/>
            <a:ext cx="304572" cy="153888"/>
          </a:xfrm>
          <a:prstGeom prst="rect">
            <a:avLst/>
          </a:prstGeom>
          <a:noFill/>
        </p:spPr>
        <p:txBody>
          <a:bodyPr wrap="none" lIns="0" tIns="0" rIns="0" bIns="0" rtlCol="0">
            <a:spAutoFit/>
          </a:bodyPr>
          <a:lstStyle/>
          <a:p>
            <a:pPr algn="ctr"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Pos2</a:t>
            </a:r>
            <a:endParaRPr kumimoji="1" lang="ja-JP" altLang="en-US" sz="1000" b="1" kern="1200" dirty="0">
              <a:solidFill>
                <a:srgbClr val="FF0000"/>
              </a:solidFill>
              <a:latin typeface="Arial" pitchFamily="34" charset="0"/>
              <a:ea typeface="ＭＳ Ｐゴシック" charset="-128"/>
              <a:cs typeface="+mn-cs"/>
            </a:endParaRPr>
          </a:p>
        </p:txBody>
      </p:sp>
      <p:cxnSp>
        <p:nvCxnSpPr>
          <p:cNvPr id="69" name="直線矢印コネクタ 68"/>
          <p:cNvCxnSpPr>
            <a:stCxn id="70" idx="0"/>
          </p:cNvCxnSpPr>
          <p:nvPr/>
        </p:nvCxnSpPr>
        <p:spPr>
          <a:xfrm flipV="1">
            <a:off x="611560" y="1412776"/>
            <a:ext cx="0" cy="608109"/>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459274" y="2020885"/>
            <a:ext cx="304571" cy="153888"/>
          </a:xfrm>
          <a:prstGeom prst="rect">
            <a:avLst/>
          </a:prstGeom>
          <a:noFill/>
        </p:spPr>
        <p:txBody>
          <a:bodyPr wrap="none" lIns="0" tIns="0" rIns="0" bIns="0" rtlCol="0">
            <a:spAutoFit/>
          </a:bodyPr>
          <a:lstStyle/>
          <a:p>
            <a:pPr algn="ctr"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Pos1</a:t>
            </a:r>
            <a:endParaRPr kumimoji="1" lang="ja-JP" altLang="en-US" sz="1000" b="1" kern="1200" dirty="0">
              <a:solidFill>
                <a:srgbClr val="FF0000"/>
              </a:solidFill>
              <a:latin typeface="Arial" pitchFamily="34" charset="0"/>
              <a:ea typeface="ＭＳ Ｐゴシック" charset="-128"/>
              <a:cs typeface="+mn-cs"/>
            </a:endParaRPr>
          </a:p>
        </p:txBody>
      </p:sp>
      <p:cxnSp>
        <p:nvCxnSpPr>
          <p:cNvPr id="71" name="直線矢印コネクタ 70"/>
          <p:cNvCxnSpPr>
            <a:stCxn id="72" idx="0"/>
          </p:cNvCxnSpPr>
          <p:nvPr/>
        </p:nvCxnSpPr>
        <p:spPr>
          <a:xfrm flipV="1">
            <a:off x="831178" y="1412776"/>
            <a:ext cx="0" cy="864096"/>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72" name="テキスト ボックス 71"/>
          <p:cNvSpPr txBox="1"/>
          <p:nvPr/>
        </p:nvSpPr>
        <p:spPr>
          <a:xfrm>
            <a:off x="678892" y="2276872"/>
            <a:ext cx="304572" cy="153888"/>
          </a:xfrm>
          <a:prstGeom prst="rect">
            <a:avLst/>
          </a:prstGeom>
          <a:noFill/>
        </p:spPr>
        <p:txBody>
          <a:bodyPr wrap="none" lIns="0" tIns="0" rIns="0" bIns="0" rtlCol="0">
            <a:spAutoFit/>
          </a:bodyPr>
          <a:lstStyle/>
          <a:p>
            <a:pPr algn="ctr"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Pos2</a:t>
            </a:r>
            <a:endParaRPr kumimoji="1" lang="ja-JP" altLang="en-US" sz="1000" b="1" kern="1200" dirty="0">
              <a:solidFill>
                <a:srgbClr val="FF0000"/>
              </a:solidFill>
              <a:latin typeface="Arial" pitchFamily="34" charset="0"/>
              <a:ea typeface="ＭＳ Ｐゴシック" charset="-128"/>
              <a:cs typeface="+mn-cs"/>
            </a:endParaRPr>
          </a:p>
        </p:txBody>
      </p:sp>
      <p:sp>
        <p:nvSpPr>
          <p:cNvPr id="81" name="テキスト ボックス 80"/>
          <p:cNvSpPr txBox="1"/>
          <p:nvPr/>
        </p:nvSpPr>
        <p:spPr>
          <a:xfrm>
            <a:off x="395536" y="744959"/>
            <a:ext cx="368691" cy="215444"/>
          </a:xfrm>
          <a:prstGeom prst="rect">
            <a:avLst/>
          </a:prstGeom>
          <a:solidFill>
            <a:schemeClr val="bg1"/>
          </a:solidFill>
        </p:spPr>
        <p:txBody>
          <a:bodyPr wrap="none" lIns="0" tIns="0" rIns="0" bIns="0"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Stg2</a:t>
            </a:r>
            <a:endParaRPr kumimoji="1" lang="ja-JP" altLang="en-US" sz="1400" kern="1200" dirty="0">
              <a:solidFill>
                <a:srgbClr val="000000"/>
              </a:solidFill>
              <a:latin typeface="Arial" pitchFamily="34" charset="0"/>
              <a:ea typeface="ＭＳ Ｐゴシック" charset="-128"/>
              <a:cs typeface="+mn-cs"/>
            </a:endParaRPr>
          </a:p>
        </p:txBody>
      </p:sp>
      <p:sp>
        <p:nvSpPr>
          <p:cNvPr id="82" name="テキスト ボックス 81"/>
          <p:cNvSpPr txBox="1"/>
          <p:nvPr/>
        </p:nvSpPr>
        <p:spPr>
          <a:xfrm>
            <a:off x="2339752" y="744959"/>
            <a:ext cx="368691" cy="215444"/>
          </a:xfrm>
          <a:prstGeom prst="rect">
            <a:avLst/>
          </a:prstGeom>
          <a:solidFill>
            <a:schemeClr val="bg1"/>
          </a:solidFill>
        </p:spPr>
        <p:txBody>
          <a:bodyPr wrap="none" lIns="0" tIns="0" rIns="0" bIns="0"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Stg</a:t>
            </a:r>
            <a:r>
              <a:rPr lang="en-US" altLang="ja-JP" sz="1400" dirty="0">
                <a:solidFill>
                  <a:srgbClr val="000000"/>
                </a:solidFill>
                <a:latin typeface="Arial" pitchFamily="34" charset="0"/>
                <a:ea typeface="ＭＳ Ｐゴシック" charset="-128"/>
              </a:rPr>
              <a:t>3</a:t>
            </a:r>
            <a:endParaRPr kumimoji="1" lang="ja-JP" altLang="en-US" sz="1400" kern="1200" dirty="0">
              <a:solidFill>
                <a:srgbClr val="000000"/>
              </a:solidFill>
              <a:latin typeface="Arial" pitchFamily="34" charset="0"/>
              <a:ea typeface="ＭＳ Ｐゴシック" charset="-128"/>
              <a:cs typeface="+mn-cs"/>
            </a:endParaRPr>
          </a:p>
        </p:txBody>
      </p:sp>
      <p:sp>
        <p:nvSpPr>
          <p:cNvPr id="83" name="テキスト ボックス 82"/>
          <p:cNvSpPr txBox="1"/>
          <p:nvPr/>
        </p:nvSpPr>
        <p:spPr>
          <a:xfrm>
            <a:off x="4355976" y="744959"/>
            <a:ext cx="368691" cy="215444"/>
          </a:xfrm>
          <a:prstGeom prst="rect">
            <a:avLst/>
          </a:prstGeom>
          <a:solidFill>
            <a:schemeClr val="bg1"/>
          </a:solidFill>
        </p:spPr>
        <p:txBody>
          <a:bodyPr wrap="none" lIns="0" tIns="0" rIns="0" bIns="0"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Stg</a:t>
            </a:r>
            <a:r>
              <a:rPr lang="en-US" altLang="ja-JP" sz="1400" dirty="0">
                <a:solidFill>
                  <a:srgbClr val="000000"/>
                </a:solidFill>
                <a:latin typeface="Arial" pitchFamily="34" charset="0"/>
                <a:ea typeface="ＭＳ Ｐゴシック" charset="-128"/>
              </a:rPr>
              <a:t>4</a:t>
            </a:r>
            <a:endParaRPr kumimoji="1" lang="ja-JP" altLang="en-US" sz="1400" kern="1200" dirty="0">
              <a:solidFill>
                <a:srgbClr val="000000"/>
              </a:solidFill>
              <a:latin typeface="Arial" pitchFamily="34" charset="0"/>
              <a:ea typeface="ＭＳ Ｐゴシック" charset="-128"/>
              <a:cs typeface="+mn-cs"/>
            </a:endParaRPr>
          </a:p>
        </p:txBody>
      </p:sp>
      <p:sp>
        <p:nvSpPr>
          <p:cNvPr id="5" name="TextBox 4"/>
          <p:cNvSpPr txBox="1"/>
          <p:nvPr/>
        </p:nvSpPr>
        <p:spPr>
          <a:xfrm>
            <a:off x="1059460" y="4447681"/>
            <a:ext cx="598241" cy="215444"/>
          </a:xfrm>
          <a:prstGeom prst="rect">
            <a:avLst/>
          </a:prstGeom>
          <a:noFill/>
        </p:spPr>
        <p:txBody>
          <a:bodyPr wrap="none" rtlCol="0">
            <a:spAutoFit/>
          </a:bodyPr>
          <a:lstStyle/>
          <a:p>
            <a:pPr algn="l" rtl="0" fontAlgn="ctr" hangingPunct="0">
              <a:spcBef>
                <a:spcPct val="0"/>
              </a:spcBef>
              <a:spcAft>
                <a:spcPct val="0"/>
              </a:spcAft>
            </a:pPr>
            <a:r>
              <a:rPr kumimoji="1" lang="en-US" sz="800" b="1" kern="1200" dirty="0">
                <a:solidFill>
                  <a:srgbClr val="FF0000"/>
                </a:solidFill>
                <a:latin typeface="Arial" pitchFamily="34" charset="0"/>
                <a:ea typeface="ＭＳ Ｐゴシック" charset="-128"/>
                <a:cs typeface="+mn-cs"/>
              </a:rPr>
              <a:t>0.11 mm</a:t>
            </a:r>
          </a:p>
        </p:txBody>
      </p:sp>
      <p:sp>
        <p:nvSpPr>
          <p:cNvPr id="43" name="フッター プレースホルダー 2">
            <a:extLst>
              <a:ext uri="{FF2B5EF4-FFF2-40B4-BE49-F238E27FC236}">
                <a16:creationId xmlns:a16="http://schemas.microsoft.com/office/drawing/2014/main" id="{85DC05E0-A159-4C6A-BB6C-6F38423AC6C3}"/>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pic>
        <p:nvPicPr>
          <p:cNvPr id="2" name="Picture 1">
            <a:extLst>
              <a:ext uri="{FF2B5EF4-FFF2-40B4-BE49-F238E27FC236}">
                <a16:creationId xmlns:a16="http://schemas.microsoft.com/office/drawing/2014/main" id="{D182FB79-78A4-426F-8180-27662272FA52}"/>
              </a:ext>
            </a:extLst>
          </p:cNvPr>
          <p:cNvPicPr>
            <a:picLocks noChangeAspect="1"/>
          </p:cNvPicPr>
          <p:nvPr/>
        </p:nvPicPr>
        <p:blipFill>
          <a:blip r:embed="rId3"/>
          <a:stretch>
            <a:fillRect/>
          </a:stretch>
        </p:blipFill>
        <p:spPr>
          <a:xfrm>
            <a:off x="338402" y="2498404"/>
            <a:ext cx="5799125" cy="4032006"/>
          </a:xfrm>
          <a:prstGeom prst="rect">
            <a:avLst/>
          </a:prstGeom>
        </p:spPr>
      </p:pic>
      <p:graphicFrame>
        <p:nvGraphicFramePr>
          <p:cNvPr id="3" name="Table 2">
            <a:extLst>
              <a:ext uri="{FF2B5EF4-FFF2-40B4-BE49-F238E27FC236}">
                <a16:creationId xmlns:a16="http://schemas.microsoft.com/office/drawing/2014/main" id="{13350100-A0C6-4489-8E31-F278E81DBDA3}"/>
              </a:ext>
            </a:extLst>
          </p:cNvPr>
          <p:cNvGraphicFramePr>
            <a:graphicFrameLocks noGrp="1"/>
          </p:cNvGraphicFramePr>
          <p:nvPr>
            <p:extLst>
              <p:ext uri="{D42A27DB-BD31-4B8C-83A1-F6EECF244321}">
                <p14:modId xmlns:p14="http://schemas.microsoft.com/office/powerpoint/2010/main" val="3986238533"/>
              </p:ext>
            </p:extLst>
          </p:nvPr>
        </p:nvGraphicFramePr>
        <p:xfrm>
          <a:off x="6335659" y="2494262"/>
          <a:ext cx="2624400" cy="2264400"/>
        </p:xfrm>
        <a:graphic>
          <a:graphicData uri="http://schemas.openxmlformats.org/drawingml/2006/table">
            <a:tbl>
              <a:tblPr/>
              <a:tblGrid>
                <a:gridCol w="497910">
                  <a:extLst>
                    <a:ext uri="{9D8B030D-6E8A-4147-A177-3AD203B41FA5}">
                      <a16:colId xmlns:a16="http://schemas.microsoft.com/office/drawing/2014/main" val="2230895225"/>
                    </a:ext>
                  </a:extLst>
                </a:gridCol>
                <a:gridCol w="466791">
                  <a:extLst>
                    <a:ext uri="{9D8B030D-6E8A-4147-A177-3AD203B41FA5}">
                      <a16:colId xmlns:a16="http://schemas.microsoft.com/office/drawing/2014/main" val="189717033"/>
                    </a:ext>
                  </a:extLst>
                </a:gridCol>
                <a:gridCol w="1047685">
                  <a:extLst>
                    <a:ext uri="{9D8B030D-6E8A-4147-A177-3AD203B41FA5}">
                      <a16:colId xmlns:a16="http://schemas.microsoft.com/office/drawing/2014/main" val="391221350"/>
                    </a:ext>
                  </a:extLst>
                </a:gridCol>
                <a:gridCol w="612014">
                  <a:extLst>
                    <a:ext uri="{9D8B030D-6E8A-4147-A177-3AD203B41FA5}">
                      <a16:colId xmlns:a16="http://schemas.microsoft.com/office/drawing/2014/main" val="3483990893"/>
                    </a:ext>
                  </a:extLst>
                </a:gridCol>
              </a:tblGrid>
              <a:tr h="428400">
                <a:tc gridSpan="4">
                  <a:txBody>
                    <a:bodyPr/>
                    <a:lstStyle/>
                    <a:p>
                      <a:pPr algn="l" rtl="0" fontAlgn="ctr"/>
                      <a:r>
                        <a:rPr lang="en-US" sz="1400" b="0" i="0" u="none" strike="noStrike">
                          <a:solidFill>
                            <a:srgbClr val="000000"/>
                          </a:solidFill>
                          <a:effectLst/>
                          <a:latin typeface="Arial" panose="020B0604020202020204" pitchFamily="34" charset="0"/>
                        </a:rPr>
                        <a:t>Radius difference between front and rear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78443346"/>
                  </a:ext>
                </a:extLst>
              </a:tr>
              <a:tr h="229500">
                <a:tc>
                  <a:txBody>
                    <a:bodyPr/>
                    <a:lstStyle/>
                    <a:p>
                      <a:pPr algn="ctr" fontAlgn="ctr"/>
                      <a:r>
                        <a:rPr lang="en-US" sz="1400" b="0" i="0" u="none" strike="noStrike">
                          <a:solidFill>
                            <a:srgbClr val="000000"/>
                          </a:solidFill>
                          <a:effectLst/>
                          <a:latin typeface="Arial" panose="020B0604020202020204" pitchFamily="34" charset="0"/>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1400" b="0" i="0" u="none" strike="noStrike">
                        <a:solidFill>
                          <a:srgbClr val="000000"/>
                        </a:solidFill>
                        <a:effectLst/>
                        <a:latin typeface="Arial" panose="020B0604020202020204" pitchFamily="34" charset="0"/>
                      </a:endParaRPr>
                    </a:p>
                  </a:txBody>
                  <a:tcPr marL="0" marR="0" marT="0" marB="0" anchor="ctr">
                    <a:lnL>
                      <a:noFill/>
                    </a:lnL>
                    <a:lnR>
                      <a:noFill/>
                    </a:lnR>
                    <a:lnT>
                      <a:noFill/>
                    </a:lnT>
                    <a:lnB>
                      <a:noFill/>
                    </a:lnB>
                  </a:tcPr>
                </a:tc>
                <a:tc>
                  <a:txBody>
                    <a:bodyPr/>
                    <a:lstStyle/>
                    <a:p>
                      <a:pPr algn="ctr" fontAlgn="ctr"/>
                      <a:r>
                        <a:rPr lang="en-US" sz="1400" b="0" i="0" u="none" strike="noStrike">
                          <a:solidFill>
                            <a:srgbClr val="000000"/>
                          </a:solidFill>
                          <a:effectLst/>
                          <a:latin typeface="Arial" panose="020B0604020202020204" pitchFamily="34" charset="0"/>
                        </a:rPr>
                        <a:t>Rear-Front</a:t>
                      </a:r>
                    </a:p>
                  </a:txBody>
                  <a:tcPr marL="0" marR="0" marT="0" marB="0" anchor="ctr">
                    <a:lnL>
                      <a:noFill/>
                    </a:lnL>
                    <a:lnR>
                      <a:noFill/>
                    </a:lnR>
                    <a:lnT>
                      <a:noFill/>
                    </a:lnT>
                    <a:lnB>
                      <a:noFill/>
                    </a:lnB>
                  </a:tcPr>
                </a:tc>
                <a:tc>
                  <a:txBody>
                    <a:bodyPr/>
                    <a:lstStyle/>
                    <a:p>
                      <a:pPr algn="ctr" fontAlgn="ctr"/>
                      <a:r>
                        <a:rPr lang="en-US" sz="1400" b="0" i="0" u="none" strike="noStrike">
                          <a:solidFill>
                            <a:srgbClr val="000000"/>
                          </a:solidFill>
                          <a:effectLst/>
                          <a:latin typeface="Arial" panose="020B0604020202020204" pitchFamily="34" charset="0"/>
                        </a:rPr>
                        <a:t>Area#</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45347315"/>
                  </a:ext>
                </a:extLst>
              </a:tr>
              <a:tr h="229500">
                <a:tc rowSpan="2">
                  <a:txBody>
                    <a:bodyPr/>
                    <a:lstStyle/>
                    <a:p>
                      <a:pPr algn="ctr" fontAlgn="ctr"/>
                      <a:r>
                        <a:rPr lang="en-US" sz="1400" b="0" i="0" u="none" strike="noStrike">
                          <a:solidFill>
                            <a:srgbClr val="000000"/>
                          </a:solidFill>
                          <a:effectLst/>
                          <a:latin typeface="Arial" panose="020B0604020202020204" pitchFamily="34" charset="0"/>
                        </a:rPr>
                        <a:t>238</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400" b="0" i="0" u="none" strike="noStrike">
                          <a:solidFill>
                            <a:srgbClr val="000000"/>
                          </a:solidFill>
                          <a:effectLst/>
                          <a:latin typeface="Arial" panose="020B0604020202020204" pitchFamily="34" charset="0"/>
                        </a:rPr>
                        <a:t>max</a:t>
                      </a:r>
                    </a:p>
                  </a:txBody>
                  <a:tcPr marL="0" marR="0" marT="0" marB="0" anchor="ctr">
                    <a:lnL>
                      <a:noFill/>
                    </a:lnL>
                    <a:lnR>
                      <a:noFill/>
                    </a:lnR>
                    <a:lnT>
                      <a:noFill/>
                    </a:lnT>
                    <a:lnB>
                      <a:noFill/>
                    </a:lnB>
                  </a:tcPr>
                </a:tc>
                <a:tc>
                  <a:txBody>
                    <a:bodyPr/>
                    <a:lstStyle/>
                    <a:p>
                      <a:pPr algn="ctr" fontAlgn="ctr"/>
                      <a:r>
                        <a:rPr lang="en-US" sz="1400" b="0" i="0" u="none" strike="noStrike">
                          <a:solidFill>
                            <a:srgbClr val="000000"/>
                          </a:solidFill>
                          <a:effectLst/>
                          <a:latin typeface="Arial" panose="020B0604020202020204" pitchFamily="34" charset="0"/>
                        </a:rPr>
                        <a:t>0.019</a:t>
                      </a:r>
                    </a:p>
                  </a:txBody>
                  <a:tcPr marL="0" marR="0" marT="0" marB="0" anchor="ctr">
                    <a:lnL>
                      <a:noFill/>
                    </a:lnL>
                    <a:lnR>
                      <a:noFill/>
                    </a:lnR>
                    <a:lnT>
                      <a:noFill/>
                    </a:lnT>
                    <a:lnB>
                      <a:noFill/>
                    </a:lnB>
                  </a:tcPr>
                </a:tc>
                <a:tc>
                  <a:txBody>
                    <a:bodyPr/>
                    <a:lstStyle/>
                    <a:p>
                      <a:pPr algn="ctr" fontAlgn="ctr"/>
                      <a:r>
                        <a:rPr lang="en-US" sz="1400" b="0" i="0" u="none" strike="noStrike">
                          <a:solidFill>
                            <a:srgbClr val="000000"/>
                          </a:solidFill>
                          <a:effectLst/>
                          <a:latin typeface="Arial" panose="020B0604020202020204" pitchFamily="34" charset="0"/>
                        </a:rPr>
                        <a:t>11</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21213880"/>
                  </a:ext>
                </a:extLst>
              </a:tr>
              <a:tr h="229500">
                <a:tc vMerge="1">
                  <a:txBody>
                    <a:bodyPr/>
                    <a:lstStyle/>
                    <a:p>
                      <a:endParaRPr lang="en-US"/>
                    </a:p>
                  </a:txBody>
                  <a:tcPr/>
                </a:tc>
                <a:tc>
                  <a:txBody>
                    <a:bodyPr/>
                    <a:lstStyle/>
                    <a:p>
                      <a:pPr algn="ctr" fontAlgn="ctr"/>
                      <a:r>
                        <a:rPr lang="en-US" sz="1400" b="0" i="0" u="none" strike="noStrike">
                          <a:solidFill>
                            <a:srgbClr val="000000"/>
                          </a:solidFill>
                          <a:effectLst/>
                          <a:latin typeface="Arial" panose="020B0604020202020204" pitchFamily="34" charset="0"/>
                        </a:rPr>
                        <a:t>min</a:t>
                      </a:r>
                    </a:p>
                  </a:txBody>
                  <a:tcPr marL="0" marR="0" marT="0" marB="0" anchor="ctr">
                    <a:lnL>
                      <a:noFill/>
                    </a:lnL>
                    <a:lnR>
                      <a:noFill/>
                    </a:lnR>
                    <a:lnT>
                      <a:noFill/>
                    </a:lnT>
                    <a:lnB>
                      <a:noFill/>
                    </a:lnB>
                  </a:tcPr>
                </a:tc>
                <a:tc>
                  <a:txBody>
                    <a:bodyPr/>
                    <a:lstStyle/>
                    <a:p>
                      <a:pPr algn="ctr" fontAlgn="ctr"/>
                      <a:r>
                        <a:rPr lang="en-US" sz="1400" b="0" i="0" u="none" strike="noStrike">
                          <a:solidFill>
                            <a:srgbClr val="000000"/>
                          </a:solidFill>
                          <a:effectLst/>
                          <a:latin typeface="Arial" panose="020B0604020202020204" pitchFamily="34" charset="0"/>
                        </a:rPr>
                        <a:t>0.004</a:t>
                      </a:r>
                    </a:p>
                  </a:txBody>
                  <a:tcPr marL="0" marR="0" marT="0" marB="0" anchor="ctr">
                    <a:lnL>
                      <a:noFill/>
                    </a:lnL>
                    <a:lnR>
                      <a:noFill/>
                    </a:lnR>
                    <a:lnT>
                      <a:noFill/>
                    </a:lnT>
                    <a:lnB>
                      <a:noFill/>
                    </a:lnB>
                  </a:tcPr>
                </a:tc>
                <a:tc>
                  <a:txBody>
                    <a:bodyPr/>
                    <a:lstStyle/>
                    <a:p>
                      <a:pPr algn="ctr" fontAlgn="ctr"/>
                      <a:r>
                        <a:rPr lang="en-US" sz="1400" b="0" i="0" u="none" strike="noStrike">
                          <a:solidFill>
                            <a:srgbClr val="000000"/>
                          </a:solidFill>
                          <a:effectLst/>
                          <a:latin typeface="Arial" panose="020B0604020202020204" pitchFamily="34" charset="0"/>
                        </a:rPr>
                        <a:t>2</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85493898"/>
                  </a:ext>
                </a:extLst>
              </a:tr>
              <a:tr h="229500">
                <a:tc rowSpan="2">
                  <a:txBody>
                    <a:bodyPr/>
                    <a:lstStyle/>
                    <a:p>
                      <a:pPr algn="ctr" fontAlgn="ctr"/>
                      <a:r>
                        <a:rPr lang="en-US" sz="1400" b="0" i="0" u="none" strike="noStrike">
                          <a:solidFill>
                            <a:srgbClr val="000000"/>
                          </a:solidFill>
                          <a:effectLst/>
                          <a:latin typeface="Arial" panose="020B0604020202020204" pitchFamily="34" charset="0"/>
                        </a:rPr>
                        <a:t>242</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400" b="0" i="0" u="none" strike="noStrike">
                          <a:solidFill>
                            <a:srgbClr val="000000"/>
                          </a:solidFill>
                          <a:effectLst/>
                          <a:latin typeface="Arial" panose="020B0604020202020204" pitchFamily="34" charset="0"/>
                        </a:rPr>
                        <a:t>max</a:t>
                      </a:r>
                    </a:p>
                  </a:txBody>
                  <a:tcPr marL="0" marR="0" marT="0" marB="0" anchor="ctr">
                    <a:lnL>
                      <a:noFill/>
                    </a:lnL>
                    <a:lnR>
                      <a:noFill/>
                    </a:lnR>
                    <a:lnT>
                      <a:noFill/>
                    </a:lnT>
                    <a:lnB>
                      <a:noFill/>
                    </a:lnB>
                  </a:tcPr>
                </a:tc>
                <a:tc>
                  <a:txBody>
                    <a:bodyPr/>
                    <a:lstStyle/>
                    <a:p>
                      <a:pPr algn="ctr" fontAlgn="ctr"/>
                      <a:r>
                        <a:rPr lang="en-US" sz="1400" b="0" i="0" u="none" strike="noStrike">
                          <a:solidFill>
                            <a:srgbClr val="000000"/>
                          </a:solidFill>
                          <a:effectLst/>
                          <a:latin typeface="Arial" panose="020B0604020202020204" pitchFamily="34" charset="0"/>
                        </a:rPr>
                        <a:t>0.018</a:t>
                      </a:r>
                    </a:p>
                  </a:txBody>
                  <a:tcPr marL="0" marR="0" marT="0" marB="0" anchor="ctr">
                    <a:lnL>
                      <a:noFill/>
                    </a:lnL>
                    <a:lnR>
                      <a:noFill/>
                    </a:lnR>
                    <a:lnT>
                      <a:noFill/>
                    </a:lnT>
                    <a:lnB>
                      <a:noFill/>
                    </a:lnB>
                  </a:tcPr>
                </a:tc>
                <a:tc>
                  <a:txBody>
                    <a:bodyPr/>
                    <a:lstStyle/>
                    <a:p>
                      <a:pPr algn="ctr" fontAlgn="ctr"/>
                      <a:r>
                        <a:rPr lang="en-US" sz="1400" b="0" i="0" u="none" strike="noStrike">
                          <a:solidFill>
                            <a:srgbClr val="000000"/>
                          </a:solidFill>
                          <a:effectLst/>
                          <a:latin typeface="Arial" panose="020B0604020202020204" pitchFamily="34" charset="0"/>
                        </a:rPr>
                        <a:t>10</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01427551"/>
                  </a:ext>
                </a:extLst>
              </a:tr>
              <a:tr h="229500">
                <a:tc vMerge="1">
                  <a:txBody>
                    <a:bodyPr/>
                    <a:lstStyle/>
                    <a:p>
                      <a:endParaRPr lang="en-US"/>
                    </a:p>
                  </a:txBody>
                  <a:tcPr/>
                </a:tc>
                <a:tc>
                  <a:txBody>
                    <a:bodyPr/>
                    <a:lstStyle/>
                    <a:p>
                      <a:pPr algn="ctr" fontAlgn="ctr"/>
                      <a:r>
                        <a:rPr lang="en-US" sz="1400" b="0" i="0" u="none" strike="noStrike">
                          <a:solidFill>
                            <a:srgbClr val="000000"/>
                          </a:solidFill>
                          <a:effectLst/>
                          <a:latin typeface="Arial" panose="020B0604020202020204" pitchFamily="34" charset="0"/>
                        </a:rPr>
                        <a:t>min</a:t>
                      </a:r>
                    </a:p>
                  </a:txBody>
                  <a:tcPr marL="0" marR="0" marT="0" marB="0" anchor="ctr">
                    <a:lnL>
                      <a:noFill/>
                    </a:lnL>
                    <a:lnR>
                      <a:noFill/>
                    </a:lnR>
                    <a:lnT>
                      <a:noFill/>
                    </a:lnT>
                    <a:lnB>
                      <a:noFill/>
                    </a:lnB>
                  </a:tcPr>
                </a:tc>
                <a:tc>
                  <a:txBody>
                    <a:bodyPr/>
                    <a:lstStyle/>
                    <a:p>
                      <a:pPr algn="ctr" fontAlgn="ctr"/>
                      <a:r>
                        <a:rPr lang="en-US" sz="1400" b="0" i="0" u="none" strike="noStrike">
                          <a:solidFill>
                            <a:srgbClr val="000000"/>
                          </a:solidFill>
                          <a:effectLst/>
                          <a:latin typeface="Arial" panose="020B0604020202020204" pitchFamily="34" charset="0"/>
                        </a:rPr>
                        <a:t>0.002</a:t>
                      </a:r>
                    </a:p>
                  </a:txBody>
                  <a:tcPr marL="0" marR="0" marT="0" marB="0" anchor="ctr">
                    <a:lnL>
                      <a:noFill/>
                    </a:lnL>
                    <a:lnR>
                      <a:noFill/>
                    </a:lnR>
                    <a:lnT>
                      <a:noFill/>
                    </a:lnT>
                    <a:lnB>
                      <a:noFill/>
                    </a:lnB>
                  </a:tcPr>
                </a:tc>
                <a:tc>
                  <a:txBody>
                    <a:bodyPr/>
                    <a:lstStyle/>
                    <a:p>
                      <a:pPr algn="ctr" fontAlgn="ctr"/>
                      <a:r>
                        <a:rPr lang="en-US" sz="1400" b="0" i="0" u="none" strike="noStrike">
                          <a:solidFill>
                            <a:srgbClr val="000000"/>
                          </a:solidFill>
                          <a:effectLst/>
                          <a:latin typeface="Arial" panose="020B0604020202020204" pitchFamily="34" charset="0"/>
                        </a:rPr>
                        <a:t>3</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46821643"/>
                  </a:ext>
                </a:extLst>
              </a:tr>
              <a:tr h="229500">
                <a:tc rowSpan="2">
                  <a:txBody>
                    <a:bodyPr/>
                    <a:lstStyle/>
                    <a:p>
                      <a:pPr algn="ctr" fontAlgn="ctr"/>
                      <a:r>
                        <a:rPr lang="en-US" sz="1400" b="0" i="0" u="none" strike="noStrike">
                          <a:solidFill>
                            <a:srgbClr val="000000"/>
                          </a:solidFill>
                          <a:effectLst/>
                          <a:latin typeface="Arial" panose="020B0604020202020204" pitchFamily="34" charset="0"/>
                        </a:rPr>
                        <a:t>246</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400" b="0" i="0" u="none" strike="noStrike">
                          <a:solidFill>
                            <a:srgbClr val="000000"/>
                          </a:solidFill>
                          <a:effectLst/>
                          <a:latin typeface="Arial" panose="020B0604020202020204" pitchFamily="34" charset="0"/>
                        </a:rPr>
                        <a:t>max</a:t>
                      </a:r>
                    </a:p>
                  </a:txBody>
                  <a:tcPr marL="0" marR="0" marT="0" marB="0" anchor="ctr">
                    <a:lnL>
                      <a:noFill/>
                    </a:lnL>
                    <a:lnR>
                      <a:noFill/>
                    </a:lnR>
                    <a:lnT>
                      <a:noFill/>
                    </a:lnT>
                    <a:lnB>
                      <a:noFill/>
                    </a:lnB>
                  </a:tcPr>
                </a:tc>
                <a:tc>
                  <a:txBody>
                    <a:bodyPr/>
                    <a:lstStyle/>
                    <a:p>
                      <a:pPr algn="ctr" fontAlgn="ctr"/>
                      <a:r>
                        <a:rPr lang="en-US" sz="1400" b="0" i="0" u="none" strike="noStrike">
                          <a:solidFill>
                            <a:srgbClr val="000000"/>
                          </a:solidFill>
                          <a:effectLst/>
                          <a:latin typeface="Arial" panose="020B0604020202020204" pitchFamily="34" charset="0"/>
                        </a:rPr>
                        <a:t>0.013</a:t>
                      </a:r>
                    </a:p>
                  </a:txBody>
                  <a:tcPr marL="0" marR="0" marT="0" marB="0" anchor="ctr">
                    <a:lnL>
                      <a:noFill/>
                    </a:lnL>
                    <a:lnR>
                      <a:noFill/>
                    </a:lnR>
                    <a:lnT>
                      <a:noFill/>
                    </a:lnT>
                    <a:lnB>
                      <a:noFill/>
                    </a:lnB>
                  </a:tcPr>
                </a:tc>
                <a:tc>
                  <a:txBody>
                    <a:bodyPr/>
                    <a:lstStyle/>
                    <a:p>
                      <a:pPr algn="ctr" fontAlgn="ctr"/>
                      <a:r>
                        <a:rPr lang="en-US" sz="1400" b="0" i="0" u="none" strike="noStrike">
                          <a:solidFill>
                            <a:srgbClr val="000000"/>
                          </a:solidFill>
                          <a:effectLst/>
                          <a:latin typeface="Arial" panose="020B0604020202020204" pitchFamily="34" charset="0"/>
                        </a:rPr>
                        <a:t>6</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22465479"/>
                  </a:ext>
                </a:extLst>
              </a:tr>
              <a:tr h="229500">
                <a:tc vMerge="1">
                  <a:txBody>
                    <a:bodyPr/>
                    <a:lstStyle/>
                    <a:p>
                      <a:endParaRPr lang="en-US"/>
                    </a:p>
                  </a:txBody>
                  <a:tcPr/>
                </a:tc>
                <a:tc>
                  <a:txBody>
                    <a:bodyPr/>
                    <a:lstStyle/>
                    <a:p>
                      <a:pPr algn="ctr" fontAlgn="ctr"/>
                      <a:r>
                        <a:rPr lang="en-US" sz="1400" b="0" i="0" u="none" strike="noStrike">
                          <a:solidFill>
                            <a:srgbClr val="000000"/>
                          </a:solidFill>
                          <a:effectLst/>
                          <a:latin typeface="Arial" panose="020B0604020202020204" pitchFamily="34" charset="0"/>
                        </a:rPr>
                        <a:t>min</a:t>
                      </a:r>
                    </a:p>
                  </a:txBody>
                  <a:tcPr marL="0" marR="0" marT="0" marB="0" anchor="ctr">
                    <a:lnL>
                      <a:noFill/>
                    </a:lnL>
                    <a:lnR>
                      <a:noFill/>
                    </a:lnR>
                    <a:lnT>
                      <a:noFill/>
                    </a:lnT>
                    <a:lnB>
                      <a:noFill/>
                    </a:lnB>
                  </a:tcPr>
                </a:tc>
                <a:tc>
                  <a:txBody>
                    <a:bodyPr/>
                    <a:lstStyle/>
                    <a:p>
                      <a:pPr algn="ctr" fontAlgn="ctr"/>
                      <a:r>
                        <a:rPr lang="en-US" sz="1400" b="0" i="0" u="none" strike="noStrike" dirty="0">
                          <a:solidFill>
                            <a:srgbClr val="000000"/>
                          </a:solidFill>
                          <a:effectLst/>
                          <a:latin typeface="Arial" panose="020B0604020202020204" pitchFamily="34" charset="0"/>
                        </a:rPr>
                        <a:t>-0.001</a:t>
                      </a:r>
                    </a:p>
                  </a:txBody>
                  <a:tcPr marL="0" marR="0" marT="0" marB="0" anchor="ctr">
                    <a:lnL>
                      <a:noFill/>
                    </a:lnL>
                    <a:lnR>
                      <a:noFill/>
                    </a:lnR>
                    <a:lnT>
                      <a:noFill/>
                    </a:lnT>
                    <a:lnB>
                      <a:noFill/>
                    </a:lnB>
                  </a:tcPr>
                </a:tc>
                <a:tc>
                  <a:txBody>
                    <a:bodyPr/>
                    <a:lstStyle/>
                    <a:p>
                      <a:pPr algn="ctr" fontAlgn="ctr"/>
                      <a:r>
                        <a:rPr lang="en-US" sz="1400" b="0" i="0" u="none" strike="noStrike">
                          <a:solidFill>
                            <a:srgbClr val="000000"/>
                          </a:solidFill>
                          <a:effectLst/>
                          <a:latin typeface="Arial" panose="020B0604020202020204" pitchFamily="34" charset="0"/>
                        </a:rPr>
                        <a:t>3</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27753400"/>
                  </a:ext>
                </a:extLst>
              </a:tr>
              <a:tr h="229500">
                <a:tc gridSpan="3">
                  <a:txBody>
                    <a:bodyPr/>
                    <a:lstStyle/>
                    <a:p>
                      <a:pPr algn="l" fontAlgn="ctr"/>
                      <a:r>
                        <a:rPr lang="en-US" sz="1200" b="0" i="0" u="none" strike="noStrike">
                          <a:solidFill>
                            <a:srgbClr val="000000"/>
                          </a:solidFill>
                          <a:effectLst/>
                          <a:latin typeface="ＭＳ Ｐゴシック" panose="020B0600070205080204" pitchFamily="34" charset="-128"/>
                          <a:ea typeface="ＭＳ Ｐゴシック" panose="020B0600070205080204" pitchFamily="34" charset="-128"/>
                        </a:rPr>
                        <a:t>＋：</a:t>
                      </a:r>
                      <a:r>
                        <a:rPr lang="en-US" sz="1200" b="0" i="0" u="none" strike="noStrike">
                          <a:solidFill>
                            <a:srgbClr val="000000"/>
                          </a:solidFill>
                          <a:effectLst/>
                          <a:latin typeface="Arial" panose="020B0604020202020204" pitchFamily="34" charset="0"/>
                        </a:rPr>
                        <a:t>front&lt;rear</a:t>
                      </a:r>
                      <a:r>
                        <a:rPr lang="en-US" sz="1200" b="0" i="0" u="none" strike="noStrike">
                          <a:solidFill>
                            <a:srgbClr val="000000"/>
                          </a:solidFill>
                          <a:effectLst/>
                          <a:latin typeface="ＭＳ Ｐゴシック" panose="020B0600070205080204" pitchFamily="34" charset="-128"/>
                          <a:ea typeface="ＭＳ Ｐゴシック" panose="020B0600070205080204" pitchFamily="34" charset="-128"/>
                        </a:rPr>
                        <a:t>、</a:t>
                      </a:r>
                      <a:r>
                        <a:rPr lang="en-US" sz="1200" b="0" i="0" u="none" strike="noStrike">
                          <a:solidFill>
                            <a:srgbClr val="000000"/>
                          </a:solidFill>
                          <a:effectLst/>
                          <a:latin typeface="Arial" panose="020B0604020202020204" pitchFamily="34" charset="0"/>
                        </a:rPr>
                        <a:t>-</a:t>
                      </a:r>
                      <a:r>
                        <a:rPr lang="en-US" sz="1200" b="0" i="0" u="none" strike="noStrike">
                          <a:solidFill>
                            <a:srgbClr val="000000"/>
                          </a:solidFill>
                          <a:effectLst/>
                          <a:latin typeface="ＭＳ Ｐゴシック" panose="020B0600070205080204" pitchFamily="34" charset="-128"/>
                          <a:ea typeface="ＭＳ Ｐゴシック" panose="020B0600070205080204" pitchFamily="34" charset="-128"/>
                        </a:rPr>
                        <a:t>：</a:t>
                      </a:r>
                      <a:r>
                        <a:rPr lang="en-US" sz="1200" b="0" i="0" u="none" strike="noStrike">
                          <a:solidFill>
                            <a:srgbClr val="000000"/>
                          </a:solidFill>
                          <a:effectLst/>
                          <a:latin typeface="Arial" panose="020B0604020202020204" pitchFamily="34" charset="0"/>
                        </a:rPr>
                        <a:t>front&gt;rear</a:t>
                      </a: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ctr"/>
                      <a:r>
                        <a:rPr lang="en-US" sz="1100" b="0" i="0" u="none" strike="noStrike" dirty="0">
                          <a:solidFill>
                            <a:srgbClr val="000000"/>
                          </a:solidFill>
                          <a:effectLst/>
                          <a:latin typeface="Arial" panose="020B0604020202020204" pitchFamily="34" charset="0"/>
                        </a:rPr>
                        <a:t> </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815252"/>
                  </a:ext>
                </a:extLst>
              </a:tr>
            </a:tbl>
          </a:graphicData>
        </a:graphic>
      </p:graphicFrame>
    </p:spTree>
    <p:extLst>
      <p:ext uri="{BB962C8B-B14F-4D97-AF65-F5344CB8AC3E}">
        <p14:creationId xmlns:p14="http://schemas.microsoft.com/office/powerpoint/2010/main" val="1364403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a:ln>
                  <a:noFill/>
                </a:ln>
                <a:solidFill>
                  <a:srgbClr val="6A6A6A"/>
                </a:solidFill>
                <a:effectLst/>
                <a:uLnTx/>
                <a:uFillTx/>
                <a:latin typeface="Arial" pitchFamily="34" charset="0"/>
                <a:ea typeface="ＭＳ Ｐゴシック" pitchFamily="50" charset="-128"/>
                <a:cs typeface="Arial" pitchFamily="34" charset="0"/>
              </a:rPr>
              <a:t>Copyright © 2023 IHI Corporation All Rights Reserved.</a:t>
            </a:r>
            <a:endParaRPr kumimoji="1" lang="ja-JP" altLang="en-US" sz="700" b="0" i="0" u="none" strike="noStrike" kern="1200" cap="none" spc="0" normalizeH="0" baseline="0" noProof="0">
              <a:ln>
                <a:noFill/>
              </a:ln>
              <a:solidFill>
                <a:srgbClr val="6A6A6A"/>
              </a:solidFill>
              <a:effectLst/>
              <a:uLnTx/>
              <a:uFillTx/>
              <a:latin typeface="Arial" pitchFamily="34" charset="0"/>
              <a:ea typeface="ＭＳ Ｐゴシック" pitchFamily="50" charset="-128"/>
              <a:cs typeface="Arial" pitchFamily="34" charset="0"/>
            </a:endParaRPr>
          </a:p>
        </p:txBody>
      </p:sp>
      <p:sp>
        <p:nvSpPr>
          <p:cNvPr id="3" name="Title 2"/>
          <p:cNvSpPr>
            <a:spLocks noGrp="1"/>
          </p:cNvSpPr>
          <p:nvPr>
            <p:ph type="title"/>
          </p:nvPr>
        </p:nvSpPr>
        <p:spPr/>
        <p:txBody>
          <a:bodyPr/>
          <a:lstStyle/>
          <a:p>
            <a:r>
              <a:rPr lang="en-US" dirty="0"/>
              <a:t>Summary</a:t>
            </a:r>
          </a:p>
        </p:txBody>
      </p:sp>
      <p:graphicFrame>
        <p:nvGraphicFramePr>
          <p:cNvPr id="4" name="Table 3"/>
          <p:cNvGraphicFramePr>
            <a:graphicFrameLocks noGrp="1"/>
          </p:cNvGraphicFramePr>
          <p:nvPr>
            <p:extLst>
              <p:ext uri="{D42A27DB-BD31-4B8C-83A1-F6EECF244321}">
                <p14:modId xmlns:p14="http://schemas.microsoft.com/office/powerpoint/2010/main" val="2995901583"/>
              </p:ext>
            </p:extLst>
          </p:nvPr>
        </p:nvGraphicFramePr>
        <p:xfrm>
          <a:off x="1763688" y="1043736"/>
          <a:ext cx="5472608" cy="4043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44252991"/>
                    </a:ext>
                  </a:extLst>
                </a:gridCol>
                <a:gridCol w="2312144">
                  <a:extLst>
                    <a:ext uri="{9D8B030D-6E8A-4147-A177-3AD203B41FA5}">
                      <a16:colId xmlns:a16="http://schemas.microsoft.com/office/drawing/2014/main" val="3578488628"/>
                    </a:ext>
                  </a:extLst>
                </a:gridCol>
                <a:gridCol w="1128464">
                  <a:extLst>
                    <a:ext uri="{9D8B030D-6E8A-4147-A177-3AD203B41FA5}">
                      <a16:colId xmlns:a16="http://schemas.microsoft.com/office/drawing/2014/main" val="3721675588"/>
                    </a:ext>
                  </a:extLst>
                </a:gridCol>
              </a:tblGrid>
              <a:tr h="879872">
                <a:tc>
                  <a:txBody>
                    <a:bodyPr/>
                    <a:lstStyle/>
                    <a:p>
                      <a:pPr algn="ctr"/>
                      <a:r>
                        <a:rPr lang="en-US" dirty="0"/>
                        <a:t>Shroud and Nozzle installation</a:t>
                      </a:r>
                    </a:p>
                  </a:txBody>
                  <a:tcPr/>
                </a:tc>
                <a:tc>
                  <a:txBody>
                    <a:bodyPr/>
                    <a:lstStyle/>
                    <a:p>
                      <a:pPr algn="ctr"/>
                      <a:r>
                        <a:rPr lang="en-US" dirty="0"/>
                        <a:t>Dimension of step evaluation meeting DWG requirement</a:t>
                      </a:r>
                    </a:p>
                  </a:txBody>
                  <a:tcPr/>
                </a:tc>
                <a:tc>
                  <a:txBody>
                    <a:bodyPr/>
                    <a:lstStyle/>
                    <a:p>
                      <a:pPr algn="ctr"/>
                      <a:r>
                        <a:rPr lang="en-US" dirty="0"/>
                        <a:t>Slide no.</a:t>
                      </a:r>
                    </a:p>
                  </a:txBody>
                  <a:tcPr/>
                </a:tc>
                <a:extLst>
                  <a:ext uri="{0D108BD9-81ED-4DB2-BD59-A6C34878D82A}">
                    <a16:rowId xmlns:a16="http://schemas.microsoft.com/office/drawing/2014/main" val="2921403387"/>
                  </a:ext>
                </a:extLst>
              </a:tr>
              <a:tr h="370840">
                <a:tc>
                  <a:txBody>
                    <a:bodyPr/>
                    <a:lstStyle/>
                    <a:p>
                      <a:pPr algn="ctr"/>
                      <a:r>
                        <a:rPr lang="en-US" dirty="0"/>
                        <a:t>Stage 1 shroud</a:t>
                      </a:r>
                    </a:p>
                  </a:txBody>
                  <a:tcPr/>
                </a:tc>
                <a:tc>
                  <a:txBody>
                    <a:bodyPr/>
                    <a:lstStyle/>
                    <a:p>
                      <a:pPr algn="ctr"/>
                      <a:r>
                        <a:rPr lang="en-US" dirty="0" smtClean="0"/>
                        <a:t>No</a:t>
                      </a:r>
                      <a:endParaRPr lang="en-US" dirty="0"/>
                    </a:p>
                  </a:txBody>
                  <a:tcPr/>
                </a:tc>
                <a:tc>
                  <a:txBody>
                    <a:bodyPr/>
                    <a:lstStyle/>
                    <a:p>
                      <a:pPr algn="ctr"/>
                      <a:r>
                        <a:rPr lang="en-US" dirty="0"/>
                        <a:t>7</a:t>
                      </a:r>
                    </a:p>
                  </a:txBody>
                  <a:tcPr/>
                </a:tc>
                <a:extLst>
                  <a:ext uri="{0D108BD9-81ED-4DB2-BD59-A6C34878D82A}">
                    <a16:rowId xmlns:a16="http://schemas.microsoft.com/office/drawing/2014/main" val="4041513795"/>
                  </a:ext>
                </a:extLst>
              </a:tr>
              <a:tr h="370840">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lang="en-US" dirty="0"/>
                        <a:t>Stage 2 shroud</a:t>
                      </a:r>
                    </a:p>
                  </a:txBody>
                  <a:tcPr/>
                </a:tc>
                <a:tc>
                  <a:txBody>
                    <a:bodyPr/>
                    <a:lstStyle/>
                    <a:p>
                      <a:pPr algn="ctr"/>
                      <a:r>
                        <a:rPr lang="en-US" dirty="0"/>
                        <a:t>Yes</a:t>
                      </a:r>
                    </a:p>
                  </a:txBody>
                  <a:tcPr/>
                </a:tc>
                <a:tc>
                  <a:txBody>
                    <a:bodyPr/>
                    <a:lstStyle/>
                    <a:p>
                      <a:pPr algn="ctr"/>
                      <a:r>
                        <a:rPr lang="en-US" dirty="0"/>
                        <a:t>8</a:t>
                      </a:r>
                    </a:p>
                  </a:txBody>
                  <a:tcPr/>
                </a:tc>
                <a:extLst>
                  <a:ext uri="{0D108BD9-81ED-4DB2-BD59-A6C34878D82A}">
                    <a16:rowId xmlns:a16="http://schemas.microsoft.com/office/drawing/2014/main" val="2325988146"/>
                  </a:ext>
                </a:extLst>
              </a:tr>
              <a:tr h="370840">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lang="en-US" dirty="0"/>
                        <a:t>Stage 3</a:t>
                      </a:r>
                      <a:r>
                        <a:rPr lang="en-US" baseline="0" dirty="0"/>
                        <a:t> </a:t>
                      </a:r>
                      <a:r>
                        <a:rPr lang="en-US" dirty="0"/>
                        <a:t>shroud</a:t>
                      </a:r>
                    </a:p>
                  </a:txBody>
                  <a:tcPr/>
                </a:tc>
                <a:tc>
                  <a:txBody>
                    <a:bodyPr/>
                    <a:lstStyle/>
                    <a:p>
                      <a:pPr algn="ctr"/>
                      <a:r>
                        <a:rPr lang="en-US" dirty="0"/>
                        <a:t>Yes</a:t>
                      </a:r>
                    </a:p>
                  </a:txBody>
                  <a:tcPr/>
                </a:tc>
                <a:tc>
                  <a:txBody>
                    <a:bodyPr/>
                    <a:lstStyle/>
                    <a:p>
                      <a:pPr algn="ctr"/>
                      <a:r>
                        <a:rPr lang="en-US" dirty="0"/>
                        <a:t>9</a:t>
                      </a:r>
                    </a:p>
                  </a:txBody>
                  <a:tcPr/>
                </a:tc>
                <a:extLst>
                  <a:ext uri="{0D108BD9-81ED-4DB2-BD59-A6C34878D82A}">
                    <a16:rowId xmlns:a16="http://schemas.microsoft.com/office/drawing/2014/main" val="1453124406"/>
                  </a:ext>
                </a:extLst>
              </a:tr>
              <a:tr h="370840">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lang="en-US" dirty="0"/>
                        <a:t>Stage 4 shroud</a:t>
                      </a:r>
                    </a:p>
                  </a:txBody>
                  <a:tcPr/>
                </a:tc>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lang="en-US" dirty="0" smtClean="0"/>
                        <a:t>No</a:t>
                      </a:r>
                      <a:endParaRPr lang="en-US" dirty="0"/>
                    </a:p>
                  </a:txBody>
                  <a:tcPr/>
                </a:tc>
                <a:tc>
                  <a:txBody>
                    <a:bodyPr/>
                    <a:lstStyle/>
                    <a:p>
                      <a:pPr algn="ctr"/>
                      <a:r>
                        <a:rPr lang="en-US" dirty="0"/>
                        <a:t>10</a:t>
                      </a:r>
                    </a:p>
                  </a:txBody>
                  <a:tcPr/>
                </a:tc>
                <a:extLst>
                  <a:ext uri="{0D108BD9-81ED-4DB2-BD59-A6C34878D82A}">
                    <a16:rowId xmlns:a16="http://schemas.microsoft.com/office/drawing/2014/main" val="1438051253"/>
                  </a:ext>
                </a:extLst>
              </a:tr>
              <a:tr h="370840">
                <a:tc>
                  <a:txBody>
                    <a:bodyPr/>
                    <a:lstStyle/>
                    <a:p>
                      <a:pPr marL="0" marR="0" lvl="0" indent="0" algn="ctr" defTabSz="914290" rtl="0" eaLnBrk="1" fontAlgn="auto" latinLnBrk="0" hangingPunct="1">
                        <a:lnSpc>
                          <a:spcPct val="100000"/>
                        </a:lnSpc>
                        <a:spcBef>
                          <a:spcPts val="0"/>
                        </a:spcBef>
                        <a:spcAft>
                          <a:spcPts val="0"/>
                        </a:spcAft>
                        <a:buClrTx/>
                        <a:buSzTx/>
                        <a:buFontTx/>
                        <a:buNone/>
                        <a:tabLst/>
                        <a:defRPr/>
                      </a:pPr>
                      <a:r>
                        <a:rPr lang="en-US" dirty="0"/>
                        <a:t>Stage 4 </a:t>
                      </a:r>
                      <a:r>
                        <a:rPr kumimoji="1" lang="en-US" sz="1800" kern="1200" dirty="0">
                          <a:solidFill>
                            <a:schemeClr val="dk1"/>
                          </a:solidFill>
                          <a:latin typeface="+mn-lt"/>
                          <a:ea typeface="+mn-ea"/>
                          <a:cs typeface="+mn-cs"/>
                        </a:rPr>
                        <a:t>shroud</a:t>
                      </a:r>
                      <a:r>
                        <a:rPr lang="en-US" sz="1100" dirty="0"/>
                        <a:t> Backplate Interference</a:t>
                      </a:r>
                      <a:endParaRPr lang="en-US" dirty="0"/>
                    </a:p>
                  </a:txBody>
                  <a:tcPr/>
                </a:tc>
                <a:tc>
                  <a:txBody>
                    <a:bodyPr/>
                    <a:lstStyle/>
                    <a:p>
                      <a:pPr marL="0" marR="0" lvl="0" indent="0" algn="ctr" defTabSz="91429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pPr algn="ctr"/>
                      <a:r>
                        <a:rPr lang="en-US" dirty="0"/>
                        <a:t>11</a:t>
                      </a:r>
                    </a:p>
                  </a:txBody>
                  <a:tcPr/>
                </a:tc>
                <a:extLst>
                  <a:ext uri="{0D108BD9-81ED-4DB2-BD59-A6C34878D82A}">
                    <a16:rowId xmlns:a16="http://schemas.microsoft.com/office/drawing/2014/main" val="4208292633"/>
                  </a:ext>
                </a:extLst>
              </a:tr>
              <a:tr h="370840">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lang="en-US" dirty="0"/>
                        <a:t>Stage 2 Nozzle</a:t>
                      </a:r>
                    </a:p>
                  </a:txBody>
                  <a:tcPr/>
                </a:tc>
                <a:tc>
                  <a:txBody>
                    <a:bodyPr/>
                    <a:lstStyle/>
                    <a:p>
                      <a:pPr algn="ctr"/>
                      <a:r>
                        <a:rPr lang="en-US" dirty="0"/>
                        <a:t>Yes</a:t>
                      </a:r>
                    </a:p>
                  </a:txBody>
                  <a:tcPr/>
                </a:tc>
                <a:tc>
                  <a:txBody>
                    <a:bodyPr/>
                    <a:lstStyle/>
                    <a:p>
                      <a:pPr algn="ctr"/>
                      <a:r>
                        <a:rPr lang="en-US" dirty="0"/>
                        <a:t>15</a:t>
                      </a:r>
                    </a:p>
                  </a:txBody>
                  <a:tcPr/>
                </a:tc>
                <a:extLst>
                  <a:ext uri="{0D108BD9-81ED-4DB2-BD59-A6C34878D82A}">
                    <a16:rowId xmlns:a16="http://schemas.microsoft.com/office/drawing/2014/main" val="1274791920"/>
                  </a:ext>
                </a:extLst>
              </a:tr>
              <a:tr h="370840">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lang="en-US" dirty="0"/>
                        <a:t>Stage 3 Nozzle</a:t>
                      </a:r>
                    </a:p>
                  </a:txBody>
                  <a:tcPr/>
                </a:tc>
                <a:tc>
                  <a:txBody>
                    <a:bodyPr/>
                    <a:lstStyle/>
                    <a:p>
                      <a:pPr algn="ctr"/>
                      <a:r>
                        <a:rPr lang="en-US" dirty="0"/>
                        <a:t>Yes</a:t>
                      </a:r>
                    </a:p>
                  </a:txBody>
                  <a:tcPr/>
                </a:tc>
                <a:tc>
                  <a:txBody>
                    <a:bodyPr/>
                    <a:lstStyle/>
                    <a:p>
                      <a:pPr algn="ctr"/>
                      <a:r>
                        <a:rPr lang="en-US" dirty="0"/>
                        <a:t>16</a:t>
                      </a:r>
                    </a:p>
                  </a:txBody>
                  <a:tcPr/>
                </a:tc>
                <a:extLst>
                  <a:ext uri="{0D108BD9-81ED-4DB2-BD59-A6C34878D82A}">
                    <a16:rowId xmlns:a16="http://schemas.microsoft.com/office/drawing/2014/main" val="1292821786"/>
                  </a:ext>
                </a:extLst>
              </a:tr>
              <a:tr h="370840">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lang="en-US" dirty="0"/>
                        <a:t>Stage 4 Nozzle</a:t>
                      </a:r>
                    </a:p>
                  </a:txBody>
                  <a:tcPr/>
                </a:tc>
                <a:tc>
                  <a:txBody>
                    <a:bodyPr/>
                    <a:lstStyle/>
                    <a:p>
                      <a:pPr marL="0" marR="0" indent="0" algn="ctr" defTabSz="914290" rtl="0" eaLnBrk="1" fontAlgn="auto" latinLnBrk="0" hangingPunct="1">
                        <a:lnSpc>
                          <a:spcPct val="100000"/>
                        </a:lnSpc>
                        <a:spcBef>
                          <a:spcPts val="0"/>
                        </a:spcBef>
                        <a:spcAft>
                          <a:spcPts val="0"/>
                        </a:spcAft>
                        <a:buClrTx/>
                        <a:buSzTx/>
                        <a:buFontTx/>
                        <a:buNone/>
                        <a:tabLst/>
                        <a:defRPr/>
                      </a:pPr>
                      <a:r>
                        <a:rPr lang="en-US" dirty="0" smtClean="0"/>
                        <a:t>No</a:t>
                      </a:r>
                      <a:endParaRPr lang="en-US" dirty="0"/>
                    </a:p>
                  </a:txBody>
                  <a:tcPr/>
                </a:tc>
                <a:tc>
                  <a:txBody>
                    <a:bodyPr/>
                    <a:lstStyle/>
                    <a:p>
                      <a:pPr algn="ctr"/>
                      <a:r>
                        <a:rPr lang="en-US" dirty="0"/>
                        <a:t>17</a:t>
                      </a:r>
                    </a:p>
                  </a:txBody>
                  <a:tcPr/>
                </a:tc>
                <a:extLst>
                  <a:ext uri="{0D108BD9-81ED-4DB2-BD59-A6C34878D82A}">
                    <a16:rowId xmlns:a16="http://schemas.microsoft.com/office/drawing/2014/main" val="3199503102"/>
                  </a:ext>
                </a:extLst>
              </a:tr>
            </a:tbl>
          </a:graphicData>
        </a:graphic>
      </p:graphicFrame>
      <p:sp>
        <p:nvSpPr>
          <p:cNvPr id="5" name="Slide Number Placeholder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4EB05D-AD7B-4F02-BDF6-82F2DF55CD8E}" type="slidenum">
              <a:rPr kumimoji="1" lang="ja-JP" altLang="en-US" sz="1000" b="0" i="0" u="none" strike="noStrike" kern="1200" cap="none" spc="0" normalizeH="0" baseline="0" noProof="0" smtClean="0">
                <a:ln>
                  <a:noFill/>
                </a:ln>
                <a:solidFill>
                  <a:srgbClr val="6A6A6A"/>
                </a:solidFill>
                <a:effectLst/>
                <a:uLnTx/>
                <a:uFillTx/>
                <a:latin typeface="Arial" pitchFamily="34" charset="0"/>
                <a:ea typeface="ＭＳ Ｐゴシック" pitchFamily="50" charset="-128"/>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1" lang="ja-JP" altLang="en-US" sz="1000" b="0" i="0" u="none" strike="noStrike" kern="1200" cap="none" spc="0" normalizeH="0" baseline="0" noProof="0">
              <a:ln>
                <a:noFill/>
              </a:ln>
              <a:solidFill>
                <a:srgbClr val="6A6A6A"/>
              </a:solidFill>
              <a:effectLst/>
              <a:uLnTx/>
              <a:uFillTx/>
              <a:latin typeface="Arial" pitchFamily="34" charset="0"/>
              <a:ea typeface="ＭＳ Ｐゴシック" pitchFamily="50" charset="-128"/>
              <a:cs typeface="Arial" pitchFamily="34" charset="0"/>
            </a:endParaRPr>
          </a:p>
        </p:txBody>
      </p:sp>
      <p:sp>
        <p:nvSpPr>
          <p:cNvPr id="7" name="TextBox 6"/>
          <p:cNvSpPr txBox="1"/>
          <p:nvPr/>
        </p:nvSpPr>
        <p:spPr>
          <a:xfrm>
            <a:off x="891663" y="5445224"/>
            <a:ext cx="7468178" cy="523220"/>
          </a:xfrm>
          <a:prstGeom prst="rect">
            <a:avLst/>
          </a:prstGeom>
          <a:solidFill>
            <a:srgbClr val="FFC000"/>
          </a:solidFill>
        </p:spPr>
        <p:txBody>
          <a:bodyPr wrap="square" rtlCol="0">
            <a:spAutoFit/>
          </a:bodyPr>
          <a:lstStyle/>
          <a:p>
            <a:pPr algn="ctr" fontAlgn="ctr" hangingPunct="0">
              <a:spcBef>
                <a:spcPct val="0"/>
              </a:spcBef>
              <a:spcAft>
                <a:spcPct val="0"/>
              </a:spcAft>
            </a:pPr>
            <a:r>
              <a:rPr lang="en-US" sz="1400" dirty="0">
                <a:solidFill>
                  <a:srgbClr val="000000"/>
                </a:solidFill>
                <a:latin typeface="Calibri" panose="020F0502020204030204" pitchFamily="34" charset="0"/>
                <a:ea typeface="ＭＳ Ｐゴシック" charset="-128"/>
              </a:rPr>
              <a:t>All step dimensions between fwd. and aft hook are within drawing requirement, Except </a:t>
            </a:r>
            <a:r>
              <a:rPr lang="en-US" sz="1400" dirty="0" smtClean="0">
                <a:solidFill>
                  <a:srgbClr val="000000"/>
                </a:solidFill>
                <a:latin typeface="Calibri" panose="020F0502020204030204" pitchFamily="34" charset="0"/>
                <a:ea typeface="ＭＳ Ｐゴシック" charset="-128"/>
              </a:rPr>
              <a:t>Stg1, 4 Shrouds and Stg4 Nozzle. </a:t>
            </a:r>
            <a:r>
              <a:rPr lang="en-US" sz="1400" dirty="0">
                <a:solidFill>
                  <a:srgbClr val="000000"/>
                </a:solidFill>
                <a:latin typeface="Calibri" panose="020F0502020204030204" pitchFamily="34" charset="0"/>
                <a:ea typeface="ＭＳ Ｐゴシック" charset="-128"/>
              </a:rPr>
              <a:t>So clearance study may be required. </a:t>
            </a:r>
          </a:p>
        </p:txBody>
      </p:sp>
    </p:spTree>
    <p:extLst>
      <p:ext uri="{BB962C8B-B14F-4D97-AF65-F5344CB8AC3E}">
        <p14:creationId xmlns:p14="http://schemas.microsoft.com/office/powerpoint/2010/main" val="3619664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6F504B-780F-4771-AFB8-FD27130EA51F}"/>
              </a:ext>
            </a:extLst>
          </p:cNvPr>
          <p:cNvSpPr>
            <a:spLocks noGrp="1"/>
          </p:cNvSpPr>
          <p:nvPr>
            <p:ph type="ctrTitle"/>
          </p:nvPr>
        </p:nvSpPr>
        <p:spPr>
          <a:xfrm>
            <a:off x="556839" y="2618176"/>
            <a:ext cx="8030322" cy="720710"/>
          </a:xfrm>
        </p:spPr>
        <p:txBody>
          <a:bodyPr/>
          <a:lstStyle/>
          <a:p>
            <a:r>
              <a:rPr lang="en-US" altLang="ja-JP" sz="2230" dirty="0"/>
              <a:t>CF34-10 LPTCASE</a:t>
            </a:r>
            <a:br>
              <a:rPr lang="en-US" altLang="ja-JP" sz="2230" dirty="0"/>
            </a:br>
            <a:r>
              <a:rPr lang="en-US" altLang="ja-JP" sz="2230" dirty="0"/>
              <a:t>RCR</a:t>
            </a:r>
            <a:r>
              <a:rPr lang="ja-JP" altLang="en-US" sz="2230" dirty="0"/>
              <a:t>判定　しきい値一覧</a:t>
            </a:r>
          </a:p>
        </p:txBody>
      </p:sp>
      <p:grpSp>
        <p:nvGrpSpPr>
          <p:cNvPr id="4" name="グループ化 3">
            <a:extLst>
              <a:ext uri="{FF2B5EF4-FFF2-40B4-BE49-F238E27FC236}">
                <a16:creationId xmlns:a16="http://schemas.microsoft.com/office/drawing/2014/main" id="{51E66C6E-6A03-4DAC-B863-67B57CC54BBE}"/>
              </a:ext>
            </a:extLst>
          </p:cNvPr>
          <p:cNvGrpSpPr/>
          <p:nvPr/>
        </p:nvGrpSpPr>
        <p:grpSpPr>
          <a:xfrm>
            <a:off x="563502" y="5155361"/>
            <a:ext cx="1306760" cy="154580"/>
            <a:chOff x="-6042025" y="2389187"/>
            <a:chExt cx="21982113" cy="2600326"/>
          </a:xfrm>
        </p:grpSpPr>
        <p:sp>
          <p:nvSpPr>
            <p:cNvPr id="5" name="Rectangle 7">
              <a:extLst>
                <a:ext uri="{FF2B5EF4-FFF2-40B4-BE49-F238E27FC236}">
                  <a16:creationId xmlns:a16="http://schemas.microsoft.com/office/drawing/2014/main" id="{7C47A76F-E938-4CCF-91B9-EBA1D4AC6F3F}"/>
                </a:ext>
              </a:extLst>
            </p:cNvPr>
            <p:cNvSpPr>
              <a:spLocks noChangeArrowheads="1"/>
            </p:cNvSpPr>
            <p:nvPr/>
          </p:nvSpPr>
          <p:spPr bwMode="auto">
            <a:xfrm>
              <a:off x="-6042025" y="2495550"/>
              <a:ext cx="404813" cy="1916113"/>
            </a:xfrm>
            <a:prstGeom prst="rect">
              <a:avLst/>
            </a:prstGeom>
            <a:solidFill>
              <a:srgbClr val="000000"/>
            </a:solidFill>
            <a:ln w="9525">
              <a:noFill/>
              <a:miter lim="800000"/>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6" name="Freeform 8">
              <a:extLst>
                <a:ext uri="{FF2B5EF4-FFF2-40B4-BE49-F238E27FC236}">
                  <a16:creationId xmlns:a16="http://schemas.microsoft.com/office/drawing/2014/main" id="{7B1A048B-2091-429D-B4EC-F0653F499D45}"/>
                </a:ext>
              </a:extLst>
            </p:cNvPr>
            <p:cNvSpPr>
              <a:spLocks/>
            </p:cNvSpPr>
            <p:nvPr/>
          </p:nvSpPr>
          <p:spPr bwMode="auto">
            <a:xfrm>
              <a:off x="-4602162" y="2495550"/>
              <a:ext cx="1627188" cy="1916113"/>
            </a:xfrm>
            <a:custGeom>
              <a:avLst/>
              <a:gdLst/>
              <a:ahLst/>
              <a:cxnLst>
                <a:cxn ang="0">
                  <a:pos x="770" y="0"/>
                </a:cxn>
                <a:cxn ang="0">
                  <a:pos x="770" y="489"/>
                </a:cxn>
                <a:cxn ang="0">
                  <a:pos x="257" y="489"/>
                </a:cxn>
                <a:cxn ang="0">
                  <a:pos x="257" y="0"/>
                </a:cxn>
                <a:cxn ang="0">
                  <a:pos x="0" y="0"/>
                </a:cxn>
                <a:cxn ang="0">
                  <a:pos x="0" y="1207"/>
                </a:cxn>
                <a:cxn ang="0">
                  <a:pos x="257" y="1207"/>
                </a:cxn>
                <a:cxn ang="0">
                  <a:pos x="257" y="678"/>
                </a:cxn>
                <a:cxn ang="0">
                  <a:pos x="770" y="678"/>
                </a:cxn>
                <a:cxn ang="0">
                  <a:pos x="770" y="1207"/>
                </a:cxn>
                <a:cxn ang="0">
                  <a:pos x="1025" y="1207"/>
                </a:cxn>
                <a:cxn ang="0">
                  <a:pos x="1025" y="0"/>
                </a:cxn>
                <a:cxn ang="0">
                  <a:pos x="770" y="0"/>
                </a:cxn>
              </a:cxnLst>
              <a:rect l="0" t="0" r="r" b="b"/>
              <a:pathLst>
                <a:path w="1025" h="1207">
                  <a:moveTo>
                    <a:pt x="770" y="0"/>
                  </a:moveTo>
                  <a:lnTo>
                    <a:pt x="770" y="489"/>
                  </a:lnTo>
                  <a:lnTo>
                    <a:pt x="257" y="489"/>
                  </a:lnTo>
                  <a:lnTo>
                    <a:pt x="257" y="0"/>
                  </a:lnTo>
                  <a:lnTo>
                    <a:pt x="0" y="0"/>
                  </a:lnTo>
                  <a:lnTo>
                    <a:pt x="0" y="1207"/>
                  </a:lnTo>
                  <a:lnTo>
                    <a:pt x="257" y="1207"/>
                  </a:lnTo>
                  <a:lnTo>
                    <a:pt x="257" y="678"/>
                  </a:lnTo>
                  <a:lnTo>
                    <a:pt x="770" y="678"/>
                  </a:lnTo>
                  <a:lnTo>
                    <a:pt x="770" y="1207"/>
                  </a:lnTo>
                  <a:lnTo>
                    <a:pt x="1025" y="1207"/>
                  </a:lnTo>
                  <a:lnTo>
                    <a:pt x="1025" y="0"/>
                  </a:lnTo>
                  <a:lnTo>
                    <a:pt x="770" y="0"/>
                  </a:lnTo>
                  <a:close/>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7" name="Rectangle 9">
              <a:extLst>
                <a:ext uri="{FF2B5EF4-FFF2-40B4-BE49-F238E27FC236}">
                  <a16:creationId xmlns:a16="http://schemas.microsoft.com/office/drawing/2014/main" id="{AB777118-F57F-4003-BF56-68E89CAFBA55}"/>
                </a:ext>
              </a:extLst>
            </p:cNvPr>
            <p:cNvSpPr>
              <a:spLocks noChangeArrowheads="1"/>
            </p:cNvSpPr>
            <p:nvPr/>
          </p:nvSpPr>
          <p:spPr bwMode="auto">
            <a:xfrm>
              <a:off x="-1939925" y="2495550"/>
              <a:ext cx="407988" cy="1916113"/>
            </a:xfrm>
            <a:prstGeom prst="rect">
              <a:avLst/>
            </a:prstGeom>
            <a:solidFill>
              <a:srgbClr val="000000"/>
            </a:solidFill>
            <a:ln w="9525">
              <a:noFill/>
              <a:miter lim="800000"/>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8" name="Freeform 10">
              <a:extLst>
                <a:ext uri="{FF2B5EF4-FFF2-40B4-BE49-F238E27FC236}">
                  <a16:creationId xmlns:a16="http://schemas.microsoft.com/office/drawing/2014/main" id="{0B9C759B-92C3-4B5F-96D1-4294D06E36BC}"/>
                </a:ext>
              </a:extLst>
            </p:cNvPr>
            <p:cNvSpPr>
              <a:spLocks/>
            </p:cNvSpPr>
            <p:nvPr/>
          </p:nvSpPr>
          <p:spPr bwMode="auto">
            <a:xfrm>
              <a:off x="-106362" y="2460625"/>
              <a:ext cx="1484313" cy="1984375"/>
            </a:xfrm>
            <a:custGeom>
              <a:avLst/>
              <a:gdLst/>
              <a:ahLst/>
              <a:cxnLst>
                <a:cxn ang="0">
                  <a:pos x="0" y="274"/>
                </a:cxn>
                <a:cxn ang="0">
                  <a:pos x="280" y="529"/>
                </a:cxn>
                <a:cxn ang="0">
                  <a:pos x="396" y="513"/>
                </a:cxn>
                <a:cxn ang="0">
                  <a:pos x="392" y="427"/>
                </a:cxn>
                <a:cxn ang="0">
                  <a:pos x="280" y="449"/>
                </a:cxn>
                <a:cxn ang="0">
                  <a:pos x="107" y="266"/>
                </a:cxn>
                <a:cxn ang="0">
                  <a:pos x="278" y="81"/>
                </a:cxn>
                <a:cxn ang="0">
                  <a:pos x="389" y="108"/>
                </a:cxn>
                <a:cxn ang="0">
                  <a:pos x="396" y="22"/>
                </a:cxn>
                <a:cxn ang="0">
                  <a:pos x="280" y="0"/>
                </a:cxn>
                <a:cxn ang="0">
                  <a:pos x="0" y="274"/>
                </a:cxn>
              </a:cxnLst>
              <a:rect l="0" t="0" r="r" b="b"/>
              <a:pathLst>
                <a:path w="396" h="529">
                  <a:moveTo>
                    <a:pt x="0" y="274"/>
                  </a:moveTo>
                  <a:cubicBezTo>
                    <a:pt x="0" y="446"/>
                    <a:pt x="115" y="529"/>
                    <a:pt x="280" y="529"/>
                  </a:cubicBezTo>
                  <a:cubicBezTo>
                    <a:pt x="319" y="529"/>
                    <a:pt x="359" y="522"/>
                    <a:pt x="396" y="513"/>
                  </a:cubicBezTo>
                  <a:cubicBezTo>
                    <a:pt x="392" y="427"/>
                    <a:pt x="392" y="427"/>
                    <a:pt x="392" y="427"/>
                  </a:cubicBezTo>
                  <a:cubicBezTo>
                    <a:pt x="368" y="440"/>
                    <a:pt x="321" y="449"/>
                    <a:pt x="280" y="449"/>
                  </a:cubicBezTo>
                  <a:cubicBezTo>
                    <a:pt x="171" y="449"/>
                    <a:pt x="107" y="370"/>
                    <a:pt x="107" y="266"/>
                  </a:cubicBezTo>
                  <a:cubicBezTo>
                    <a:pt x="107" y="162"/>
                    <a:pt x="173" y="81"/>
                    <a:pt x="278" y="81"/>
                  </a:cubicBezTo>
                  <a:cubicBezTo>
                    <a:pt x="314" y="81"/>
                    <a:pt x="350" y="86"/>
                    <a:pt x="389" y="108"/>
                  </a:cubicBezTo>
                  <a:cubicBezTo>
                    <a:pt x="396" y="22"/>
                    <a:pt x="396" y="22"/>
                    <a:pt x="396" y="22"/>
                  </a:cubicBezTo>
                  <a:cubicBezTo>
                    <a:pt x="358" y="7"/>
                    <a:pt x="314" y="0"/>
                    <a:pt x="280" y="0"/>
                  </a:cubicBezTo>
                  <a:cubicBezTo>
                    <a:pt x="107" y="0"/>
                    <a:pt x="0" y="99"/>
                    <a:pt x="0" y="274"/>
                  </a:cubicBezTo>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9" name="Freeform 11">
              <a:extLst>
                <a:ext uri="{FF2B5EF4-FFF2-40B4-BE49-F238E27FC236}">
                  <a16:creationId xmlns:a16="http://schemas.microsoft.com/office/drawing/2014/main" id="{083B94B5-92A0-4A30-A78F-B9ABA14D02C5}"/>
                </a:ext>
              </a:extLst>
            </p:cNvPr>
            <p:cNvSpPr>
              <a:spLocks noEditPoints="1"/>
            </p:cNvSpPr>
            <p:nvPr/>
          </p:nvSpPr>
          <p:spPr bwMode="auto">
            <a:xfrm>
              <a:off x="1652588" y="2967038"/>
              <a:ext cx="1477963" cy="1477963"/>
            </a:xfrm>
            <a:custGeom>
              <a:avLst/>
              <a:gdLst/>
              <a:ahLst/>
              <a:cxnLst>
                <a:cxn ang="0">
                  <a:pos x="102" y="188"/>
                </a:cxn>
                <a:cxn ang="0">
                  <a:pos x="197" y="76"/>
                </a:cxn>
                <a:cxn ang="0">
                  <a:pos x="292" y="188"/>
                </a:cxn>
                <a:cxn ang="0">
                  <a:pos x="197" y="318"/>
                </a:cxn>
                <a:cxn ang="0">
                  <a:pos x="102" y="188"/>
                </a:cxn>
                <a:cxn ang="0">
                  <a:pos x="0" y="199"/>
                </a:cxn>
                <a:cxn ang="0">
                  <a:pos x="197" y="394"/>
                </a:cxn>
                <a:cxn ang="0">
                  <a:pos x="394" y="199"/>
                </a:cxn>
                <a:cxn ang="0">
                  <a:pos x="197" y="0"/>
                </a:cxn>
                <a:cxn ang="0">
                  <a:pos x="0" y="199"/>
                </a:cxn>
              </a:cxnLst>
              <a:rect l="0" t="0" r="r" b="b"/>
              <a:pathLst>
                <a:path w="394" h="394">
                  <a:moveTo>
                    <a:pt x="102" y="188"/>
                  </a:moveTo>
                  <a:cubicBezTo>
                    <a:pt x="102" y="131"/>
                    <a:pt x="133" y="76"/>
                    <a:pt x="197" y="76"/>
                  </a:cubicBezTo>
                  <a:cubicBezTo>
                    <a:pt x="261" y="76"/>
                    <a:pt x="292" y="130"/>
                    <a:pt x="292" y="188"/>
                  </a:cubicBezTo>
                  <a:cubicBezTo>
                    <a:pt x="292" y="251"/>
                    <a:pt x="272" y="318"/>
                    <a:pt x="197" y="318"/>
                  </a:cubicBezTo>
                  <a:cubicBezTo>
                    <a:pt x="122" y="318"/>
                    <a:pt x="102" y="250"/>
                    <a:pt x="102" y="188"/>
                  </a:cubicBezTo>
                  <a:moveTo>
                    <a:pt x="0" y="199"/>
                  </a:moveTo>
                  <a:cubicBezTo>
                    <a:pt x="0" y="308"/>
                    <a:pt x="72" y="394"/>
                    <a:pt x="197" y="394"/>
                  </a:cubicBezTo>
                  <a:cubicBezTo>
                    <a:pt x="322" y="394"/>
                    <a:pt x="394" y="308"/>
                    <a:pt x="394" y="199"/>
                  </a:cubicBezTo>
                  <a:cubicBezTo>
                    <a:pt x="394" y="75"/>
                    <a:pt x="309" y="0"/>
                    <a:pt x="197" y="0"/>
                  </a:cubicBezTo>
                  <a:cubicBezTo>
                    <a:pt x="86" y="0"/>
                    <a:pt x="0" y="75"/>
                    <a:pt x="0" y="199"/>
                  </a:cubicBezTo>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10" name="Freeform 12">
              <a:extLst>
                <a:ext uri="{FF2B5EF4-FFF2-40B4-BE49-F238E27FC236}">
                  <a16:creationId xmlns:a16="http://schemas.microsoft.com/office/drawing/2014/main" id="{27025EAE-6C24-44CC-A07A-9C84A2CF4E4F}"/>
                </a:ext>
              </a:extLst>
            </p:cNvPr>
            <p:cNvSpPr>
              <a:spLocks noEditPoints="1"/>
            </p:cNvSpPr>
            <p:nvPr/>
          </p:nvSpPr>
          <p:spPr bwMode="auto">
            <a:xfrm>
              <a:off x="4640263" y="2967038"/>
              <a:ext cx="1387475" cy="2022475"/>
            </a:xfrm>
            <a:custGeom>
              <a:avLst/>
              <a:gdLst/>
              <a:ahLst/>
              <a:cxnLst>
                <a:cxn ang="0">
                  <a:pos x="98" y="196"/>
                </a:cxn>
                <a:cxn ang="0">
                  <a:pos x="186" y="76"/>
                </a:cxn>
                <a:cxn ang="0">
                  <a:pos x="267" y="196"/>
                </a:cxn>
                <a:cxn ang="0">
                  <a:pos x="185" y="318"/>
                </a:cxn>
                <a:cxn ang="0">
                  <a:pos x="98" y="196"/>
                </a:cxn>
                <a:cxn ang="0">
                  <a:pos x="95" y="62"/>
                </a:cxn>
                <a:cxn ang="0">
                  <a:pos x="93" y="62"/>
                </a:cxn>
                <a:cxn ang="0">
                  <a:pos x="93" y="8"/>
                </a:cxn>
                <a:cxn ang="0">
                  <a:pos x="0" y="8"/>
                </a:cxn>
                <a:cxn ang="0">
                  <a:pos x="0" y="539"/>
                </a:cxn>
                <a:cxn ang="0">
                  <a:pos x="97" y="539"/>
                </a:cxn>
                <a:cxn ang="0">
                  <a:pos x="97" y="342"/>
                </a:cxn>
                <a:cxn ang="0">
                  <a:pos x="99" y="342"/>
                </a:cxn>
                <a:cxn ang="0">
                  <a:pos x="209" y="394"/>
                </a:cxn>
                <a:cxn ang="0">
                  <a:pos x="370" y="196"/>
                </a:cxn>
                <a:cxn ang="0">
                  <a:pos x="212" y="0"/>
                </a:cxn>
                <a:cxn ang="0">
                  <a:pos x="95" y="62"/>
                </a:cxn>
              </a:cxnLst>
              <a:rect l="0" t="0" r="r" b="b"/>
              <a:pathLst>
                <a:path w="370" h="539">
                  <a:moveTo>
                    <a:pt x="98" y="196"/>
                  </a:moveTo>
                  <a:cubicBezTo>
                    <a:pt x="98" y="143"/>
                    <a:pt x="123" y="76"/>
                    <a:pt x="186" y="76"/>
                  </a:cubicBezTo>
                  <a:cubicBezTo>
                    <a:pt x="250" y="76"/>
                    <a:pt x="267" y="145"/>
                    <a:pt x="267" y="196"/>
                  </a:cubicBezTo>
                  <a:cubicBezTo>
                    <a:pt x="267" y="248"/>
                    <a:pt x="249" y="318"/>
                    <a:pt x="185" y="318"/>
                  </a:cubicBezTo>
                  <a:cubicBezTo>
                    <a:pt x="119" y="318"/>
                    <a:pt x="98" y="249"/>
                    <a:pt x="98" y="196"/>
                  </a:cubicBezTo>
                  <a:moveTo>
                    <a:pt x="95" y="62"/>
                  </a:moveTo>
                  <a:cubicBezTo>
                    <a:pt x="93" y="62"/>
                    <a:pt x="93" y="62"/>
                    <a:pt x="93" y="62"/>
                  </a:cubicBezTo>
                  <a:cubicBezTo>
                    <a:pt x="93" y="8"/>
                    <a:pt x="93" y="8"/>
                    <a:pt x="93" y="8"/>
                  </a:cubicBezTo>
                  <a:cubicBezTo>
                    <a:pt x="0" y="8"/>
                    <a:pt x="0" y="8"/>
                    <a:pt x="0" y="8"/>
                  </a:cubicBezTo>
                  <a:cubicBezTo>
                    <a:pt x="0" y="539"/>
                    <a:pt x="0" y="539"/>
                    <a:pt x="0" y="539"/>
                  </a:cubicBezTo>
                  <a:cubicBezTo>
                    <a:pt x="97" y="539"/>
                    <a:pt x="97" y="539"/>
                    <a:pt x="97" y="539"/>
                  </a:cubicBezTo>
                  <a:cubicBezTo>
                    <a:pt x="97" y="342"/>
                    <a:pt x="97" y="342"/>
                    <a:pt x="97" y="342"/>
                  </a:cubicBezTo>
                  <a:cubicBezTo>
                    <a:pt x="99" y="342"/>
                    <a:pt x="99" y="342"/>
                    <a:pt x="99" y="342"/>
                  </a:cubicBezTo>
                  <a:cubicBezTo>
                    <a:pt x="133" y="384"/>
                    <a:pt x="168" y="394"/>
                    <a:pt x="209" y="394"/>
                  </a:cubicBezTo>
                  <a:cubicBezTo>
                    <a:pt x="328" y="394"/>
                    <a:pt x="370" y="299"/>
                    <a:pt x="370" y="196"/>
                  </a:cubicBezTo>
                  <a:cubicBezTo>
                    <a:pt x="370" y="92"/>
                    <a:pt x="328" y="0"/>
                    <a:pt x="212" y="0"/>
                  </a:cubicBezTo>
                  <a:cubicBezTo>
                    <a:pt x="154" y="0"/>
                    <a:pt x="116" y="25"/>
                    <a:pt x="95" y="62"/>
                  </a:cubicBezTo>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11" name="Freeform 13">
              <a:extLst>
                <a:ext uri="{FF2B5EF4-FFF2-40B4-BE49-F238E27FC236}">
                  <a16:creationId xmlns:a16="http://schemas.microsoft.com/office/drawing/2014/main" id="{9FC3B1E5-D041-4DD3-B280-1FE772F76BB9}"/>
                </a:ext>
              </a:extLst>
            </p:cNvPr>
            <p:cNvSpPr>
              <a:spLocks noEditPoints="1"/>
            </p:cNvSpPr>
            <p:nvPr/>
          </p:nvSpPr>
          <p:spPr bwMode="auto">
            <a:xfrm>
              <a:off x="6305550" y="2967038"/>
              <a:ext cx="1481138" cy="1477963"/>
            </a:xfrm>
            <a:custGeom>
              <a:avLst/>
              <a:gdLst/>
              <a:ahLst/>
              <a:cxnLst>
                <a:cxn ang="0">
                  <a:pos x="102" y="188"/>
                </a:cxn>
                <a:cxn ang="0">
                  <a:pos x="197" y="76"/>
                </a:cxn>
                <a:cxn ang="0">
                  <a:pos x="292" y="188"/>
                </a:cxn>
                <a:cxn ang="0">
                  <a:pos x="197" y="318"/>
                </a:cxn>
                <a:cxn ang="0">
                  <a:pos x="102" y="188"/>
                </a:cxn>
                <a:cxn ang="0">
                  <a:pos x="0" y="199"/>
                </a:cxn>
                <a:cxn ang="0">
                  <a:pos x="197" y="394"/>
                </a:cxn>
                <a:cxn ang="0">
                  <a:pos x="395" y="199"/>
                </a:cxn>
                <a:cxn ang="0">
                  <a:pos x="197" y="0"/>
                </a:cxn>
                <a:cxn ang="0">
                  <a:pos x="0" y="199"/>
                </a:cxn>
              </a:cxnLst>
              <a:rect l="0" t="0" r="r" b="b"/>
              <a:pathLst>
                <a:path w="395" h="394">
                  <a:moveTo>
                    <a:pt x="102" y="188"/>
                  </a:moveTo>
                  <a:cubicBezTo>
                    <a:pt x="102" y="131"/>
                    <a:pt x="133" y="76"/>
                    <a:pt x="197" y="76"/>
                  </a:cubicBezTo>
                  <a:cubicBezTo>
                    <a:pt x="261" y="76"/>
                    <a:pt x="292" y="130"/>
                    <a:pt x="292" y="188"/>
                  </a:cubicBezTo>
                  <a:cubicBezTo>
                    <a:pt x="292" y="251"/>
                    <a:pt x="272" y="318"/>
                    <a:pt x="197" y="318"/>
                  </a:cubicBezTo>
                  <a:cubicBezTo>
                    <a:pt x="122" y="318"/>
                    <a:pt x="102" y="250"/>
                    <a:pt x="102" y="188"/>
                  </a:cubicBezTo>
                  <a:moveTo>
                    <a:pt x="0" y="199"/>
                  </a:moveTo>
                  <a:cubicBezTo>
                    <a:pt x="0" y="308"/>
                    <a:pt x="72" y="394"/>
                    <a:pt x="197" y="394"/>
                  </a:cubicBezTo>
                  <a:cubicBezTo>
                    <a:pt x="322" y="394"/>
                    <a:pt x="395" y="308"/>
                    <a:pt x="395" y="199"/>
                  </a:cubicBezTo>
                  <a:cubicBezTo>
                    <a:pt x="395" y="75"/>
                    <a:pt x="309" y="0"/>
                    <a:pt x="197" y="0"/>
                  </a:cubicBezTo>
                  <a:cubicBezTo>
                    <a:pt x="85" y="0"/>
                    <a:pt x="0" y="75"/>
                    <a:pt x="0" y="199"/>
                  </a:cubicBezTo>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12" name="Freeform 14">
              <a:extLst>
                <a:ext uri="{FF2B5EF4-FFF2-40B4-BE49-F238E27FC236}">
                  <a16:creationId xmlns:a16="http://schemas.microsoft.com/office/drawing/2014/main" id="{5E5AE391-4D3D-42A3-82D7-E489CB35430F}"/>
                </a:ext>
              </a:extLst>
            </p:cNvPr>
            <p:cNvSpPr>
              <a:spLocks/>
            </p:cNvSpPr>
            <p:nvPr/>
          </p:nvSpPr>
          <p:spPr bwMode="auto">
            <a:xfrm>
              <a:off x="8128000" y="2967038"/>
              <a:ext cx="833438" cy="1444625"/>
            </a:xfrm>
            <a:custGeom>
              <a:avLst/>
              <a:gdLst/>
              <a:ahLst/>
              <a:cxnLst>
                <a:cxn ang="0">
                  <a:pos x="89" y="94"/>
                </a:cxn>
                <a:cxn ang="0">
                  <a:pos x="88" y="94"/>
                </a:cxn>
                <a:cxn ang="0">
                  <a:pos x="88" y="8"/>
                </a:cxn>
                <a:cxn ang="0">
                  <a:pos x="0" y="8"/>
                </a:cxn>
                <a:cxn ang="0">
                  <a:pos x="0" y="385"/>
                </a:cxn>
                <a:cxn ang="0">
                  <a:pos x="98" y="385"/>
                </a:cxn>
                <a:cxn ang="0">
                  <a:pos x="98" y="247"/>
                </a:cxn>
                <a:cxn ang="0">
                  <a:pos x="178" y="93"/>
                </a:cxn>
                <a:cxn ang="0">
                  <a:pos x="222" y="101"/>
                </a:cxn>
                <a:cxn ang="0">
                  <a:pos x="222" y="2"/>
                </a:cxn>
                <a:cxn ang="0">
                  <a:pos x="192" y="0"/>
                </a:cxn>
                <a:cxn ang="0">
                  <a:pos x="89" y="94"/>
                </a:cxn>
              </a:cxnLst>
              <a:rect l="0" t="0" r="r" b="b"/>
              <a:pathLst>
                <a:path w="222" h="385">
                  <a:moveTo>
                    <a:pt x="89" y="94"/>
                  </a:moveTo>
                  <a:cubicBezTo>
                    <a:pt x="88" y="94"/>
                    <a:pt x="88" y="94"/>
                    <a:pt x="88" y="94"/>
                  </a:cubicBezTo>
                  <a:cubicBezTo>
                    <a:pt x="88" y="8"/>
                    <a:pt x="88" y="8"/>
                    <a:pt x="88" y="8"/>
                  </a:cubicBezTo>
                  <a:cubicBezTo>
                    <a:pt x="0" y="8"/>
                    <a:pt x="0" y="8"/>
                    <a:pt x="0" y="8"/>
                  </a:cubicBezTo>
                  <a:cubicBezTo>
                    <a:pt x="0" y="385"/>
                    <a:pt x="0" y="385"/>
                    <a:pt x="0" y="385"/>
                  </a:cubicBezTo>
                  <a:cubicBezTo>
                    <a:pt x="98" y="385"/>
                    <a:pt x="98" y="385"/>
                    <a:pt x="98" y="385"/>
                  </a:cubicBezTo>
                  <a:cubicBezTo>
                    <a:pt x="98" y="247"/>
                    <a:pt x="98" y="247"/>
                    <a:pt x="98" y="247"/>
                  </a:cubicBezTo>
                  <a:cubicBezTo>
                    <a:pt x="98" y="193"/>
                    <a:pt x="98" y="93"/>
                    <a:pt x="178" y="93"/>
                  </a:cubicBezTo>
                  <a:cubicBezTo>
                    <a:pt x="196" y="93"/>
                    <a:pt x="214" y="96"/>
                    <a:pt x="222" y="101"/>
                  </a:cubicBezTo>
                  <a:cubicBezTo>
                    <a:pt x="222" y="2"/>
                    <a:pt x="222" y="2"/>
                    <a:pt x="222" y="2"/>
                  </a:cubicBezTo>
                  <a:cubicBezTo>
                    <a:pt x="212" y="0"/>
                    <a:pt x="202" y="0"/>
                    <a:pt x="192" y="0"/>
                  </a:cubicBezTo>
                  <a:cubicBezTo>
                    <a:pt x="134" y="0"/>
                    <a:pt x="93" y="59"/>
                    <a:pt x="89" y="94"/>
                  </a:cubicBezTo>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13" name="Freeform 15">
              <a:extLst>
                <a:ext uri="{FF2B5EF4-FFF2-40B4-BE49-F238E27FC236}">
                  <a16:creationId xmlns:a16="http://schemas.microsoft.com/office/drawing/2014/main" id="{00B104FB-36EB-48BE-A5E3-BB2E90549E1E}"/>
                </a:ext>
              </a:extLst>
            </p:cNvPr>
            <p:cNvSpPr>
              <a:spLocks/>
            </p:cNvSpPr>
            <p:nvPr/>
          </p:nvSpPr>
          <p:spPr bwMode="auto">
            <a:xfrm>
              <a:off x="3478213" y="2967038"/>
              <a:ext cx="833438" cy="1444625"/>
            </a:xfrm>
            <a:custGeom>
              <a:avLst/>
              <a:gdLst/>
              <a:ahLst/>
              <a:cxnLst>
                <a:cxn ang="0">
                  <a:pos x="88" y="94"/>
                </a:cxn>
                <a:cxn ang="0">
                  <a:pos x="87" y="94"/>
                </a:cxn>
                <a:cxn ang="0">
                  <a:pos x="87" y="8"/>
                </a:cxn>
                <a:cxn ang="0">
                  <a:pos x="0" y="8"/>
                </a:cxn>
                <a:cxn ang="0">
                  <a:pos x="0" y="385"/>
                </a:cxn>
                <a:cxn ang="0">
                  <a:pos x="98" y="385"/>
                </a:cxn>
                <a:cxn ang="0">
                  <a:pos x="98" y="247"/>
                </a:cxn>
                <a:cxn ang="0">
                  <a:pos x="178" y="93"/>
                </a:cxn>
                <a:cxn ang="0">
                  <a:pos x="222" y="101"/>
                </a:cxn>
                <a:cxn ang="0">
                  <a:pos x="222" y="2"/>
                </a:cxn>
                <a:cxn ang="0">
                  <a:pos x="191" y="0"/>
                </a:cxn>
                <a:cxn ang="0">
                  <a:pos x="88" y="94"/>
                </a:cxn>
              </a:cxnLst>
              <a:rect l="0" t="0" r="r" b="b"/>
              <a:pathLst>
                <a:path w="222" h="385">
                  <a:moveTo>
                    <a:pt x="88" y="94"/>
                  </a:moveTo>
                  <a:cubicBezTo>
                    <a:pt x="87" y="94"/>
                    <a:pt x="87" y="94"/>
                    <a:pt x="87" y="94"/>
                  </a:cubicBezTo>
                  <a:cubicBezTo>
                    <a:pt x="87" y="8"/>
                    <a:pt x="87" y="8"/>
                    <a:pt x="87" y="8"/>
                  </a:cubicBezTo>
                  <a:cubicBezTo>
                    <a:pt x="0" y="8"/>
                    <a:pt x="0" y="8"/>
                    <a:pt x="0" y="8"/>
                  </a:cubicBezTo>
                  <a:cubicBezTo>
                    <a:pt x="0" y="385"/>
                    <a:pt x="0" y="385"/>
                    <a:pt x="0" y="385"/>
                  </a:cubicBezTo>
                  <a:cubicBezTo>
                    <a:pt x="98" y="385"/>
                    <a:pt x="98" y="385"/>
                    <a:pt x="98" y="385"/>
                  </a:cubicBezTo>
                  <a:cubicBezTo>
                    <a:pt x="98" y="247"/>
                    <a:pt x="98" y="247"/>
                    <a:pt x="98" y="247"/>
                  </a:cubicBezTo>
                  <a:cubicBezTo>
                    <a:pt x="98" y="193"/>
                    <a:pt x="98" y="93"/>
                    <a:pt x="178" y="93"/>
                  </a:cubicBezTo>
                  <a:cubicBezTo>
                    <a:pt x="195" y="93"/>
                    <a:pt x="213" y="96"/>
                    <a:pt x="222" y="101"/>
                  </a:cubicBezTo>
                  <a:cubicBezTo>
                    <a:pt x="222" y="2"/>
                    <a:pt x="222" y="2"/>
                    <a:pt x="222" y="2"/>
                  </a:cubicBezTo>
                  <a:cubicBezTo>
                    <a:pt x="211" y="0"/>
                    <a:pt x="201" y="0"/>
                    <a:pt x="191" y="0"/>
                  </a:cubicBezTo>
                  <a:cubicBezTo>
                    <a:pt x="133" y="0"/>
                    <a:pt x="93" y="59"/>
                    <a:pt x="88" y="94"/>
                  </a:cubicBezTo>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14" name="Freeform 16">
              <a:extLst>
                <a:ext uri="{FF2B5EF4-FFF2-40B4-BE49-F238E27FC236}">
                  <a16:creationId xmlns:a16="http://schemas.microsoft.com/office/drawing/2014/main" id="{5999C42C-C2AE-4EF0-BCFE-C5ABDDC64A2C}"/>
                </a:ext>
              </a:extLst>
            </p:cNvPr>
            <p:cNvSpPr>
              <a:spLocks noEditPoints="1"/>
            </p:cNvSpPr>
            <p:nvPr/>
          </p:nvSpPr>
          <p:spPr bwMode="auto">
            <a:xfrm>
              <a:off x="9144000" y="2967038"/>
              <a:ext cx="1276350" cy="1477963"/>
            </a:xfrm>
            <a:custGeom>
              <a:avLst/>
              <a:gdLst/>
              <a:ahLst/>
              <a:cxnLst>
                <a:cxn ang="0">
                  <a:pos x="93" y="276"/>
                </a:cxn>
                <a:cxn ang="0">
                  <a:pos x="203" y="211"/>
                </a:cxn>
                <a:cxn ang="0">
                  <a:pos x="245" y="211"/>
                </a:cxn>
                <a:cxn ang="0">
                  <a:pos x="224" y="289"/>
                </a:cxn>
                <a:cxn ang="0">
                  <a:pos x="156" y="322"/>
                </a:cxn>
                <a:cxn ang="0">
                  <a:pos x="93" y="276"/>
                </a:cxn>
                <a:cxn ang="0">
                  <a:pos x="41" y="28"/>
                </a:cxn>
                <a:cxn ang="0">
                  <a:pos x="44" y="112"/>
                </a:cxn>
                <a:cxn ang="0">
                  <a:pos x="160" y="71"/>
                </a:cxn>
                <a:cxn ang="0">
                  <a:pos x="245" y="153"/>
                </a:cxn>
                <a:cxn ang="0">
                  <a:pos x="191" y="153"/>
                </a:cxn>
                <a:cxn ang="0">
                  <a:pos x="64" y="175"/>
                </a:cxn>
                <a:cxn ang="0">
                  <a:pos x="0" y="282"/>
                </a:cxn>
                <a:cxn ang="0">
                  <a:pos x="132" y="394"/>
                </a:cxn>
                <a:cxn ang="0">
                  <a:pos x="248" y="329"/>
                </a:cxn>
                <a:cxn ang="0">
                  <a:pos x="250" y="329"/>
                </a:cxn>
                <a:cxn ang="0">
                  <a:pos x="254" y="385"/>
                </a:cxn>
                <a:cxn ang="0">
                  <a:pos x="340" y="385"/>
                </a:cxn>
                <a:cxn ang="0">
                  <a:pos x="336" y="301"/>
                </a:cxn>
                <a:cxn ang="0">
                  <a:pos x="335" y="207"/>
                </a:cxn>
                <a:cxn ang="0">
                  <a:pos x="335" y="158"/>
                </a:cxn>
                <a:cxn ang="0">
                  <a:pos x="172" y="0"/>
                </a:cxn>
                <a:cxn ang="0">
                  <a:pos x="41" y="28"/>
                </a:cxn>
              </a:cxnLst>
              <a:rect l="0" t="0" r="r" b="b"/>
              <a:pathLst>
                <a:path w="340" h="394">
                  <a:moveTo>
                    <a:pt x="93" y="276"/>
                  </a:moveTo>
                  <a:cubicBezTo>
                    <a:pt x="93" y="218"/>
                    <a:pt x="159" y="211"/>
                    <a:pt x="203" y="211"/>
                  </a:cubicBezTo>
                  <a:cubicBezTo>
                    <a:pt x="245" y="211"/>
                    <a:pt x="245" y="211"/>
                    <a:pt x="245" y="211"/>
                  </a:cubicBezTo>
                  <a:cubicBezTo>
                    <a:pt x="245" y="240"/>
                    <a:pt x="241" y="267"/>
                    <a:pt x="224" y="289"/>
                  </a:cubicBezTo>
                  <a:cubicBezTo>
                    <a:pt x="209" y="309"/>
                    <a:pt x="186" y="322"/>
                    <a:pt x="156" y="322"/>
                  </a:cubicBezTo>
                  <a:cubicBezTo>
                    <a:pt x="121" y="322"/>
                    <a:pt x="93" y="308"/>
                    <a:pt x="93" y="276"/>
                  </a:cubicBezTo>
                  <a:moveTo>
                    <a:pt x="41" y="28"/>
                  </a:moveTo>
                  <a:cubicBezTo>
                    <a:pt x="44" y="112"/>
                    <a:pt x="44" y="112"/>
                    <a:pt x="44" y="112"/>
                  </a:cubicBezTo>
                  <a:cubicBezTo>
                    <a:pt x="77" y="87"/>
                    <a:pt x="118" y="71"/>
                    <a:pt x="160" y="71"/>
                  </a:cubicBezTo>
                  <a:cubicBezTo>
                    <a:pt x="218" y="71"/>
                    <a:pt x="245" y="92"/>
                    <a:pt x="245" y="153"/>
                  </a:cubicBezTo>
                  <a:cubicBezTo>
                    <a:pt x="191" y="153"/>
                    <a:pt x="191" y="153"/>
                    <a:pt x="191" y="153"/>
                  </a:cubicBezTo>
                  <a:cubicBezTo>
                    <a:pt x="150" y="153"/>
                    <a:pt x="102" y="156"/>
                    <a:pt x="64" y="175"/>
                  </a:cubicBezTo>
                  <a:cubicBezTo>
                    <a:pt x="27" y="193"/>
                    <a:pt x="0" y="226"/>
                    <a:pt x="0" y="282"/>
                  </a:cubicBezTo>
                  <a:cubicBezTo>
                    <a:pt x="0" y="354"/>
                    <a:pt x="65" y="394"/>
                    <a:pt x="132" y="394"/>
                  </a:cubicBezTo>
                  <a:cubicBezTo>
                    <a:pt x="177" y="394"/>
                    <a:pt x="226" y="371"/>
                    <a:pt x="248" y="329"/>
                  </a:cubicBezTo>
                  <a:cubicBezTo>
                    <a:pt x="250" y="329"/>
                    <a:pt x="250" y="329"/>
                    <a:pt x="250" y="329"/>
                  </a:cubicBezTo>
                  <a:cubicBezTo>
                    <a:pt x="250" y="341"/>
                    <a:pt x="250" y="366"/>
                    <a:pt x="254" y="385"/>
                  </a:cubicBezTo>
                  <a:cubicBezTo>
                    <a:pt x="340" y="385"/>
                    <a:pt x="340" y="385"/>
                    <a:pt x="340" y="385"/>
                  </a:cubicBezTo>
                  <a:cubicBezTo>
                    <a:pt x="338" y="356"/>
                    <a:pt x="337" y="330"/>
                    <a:pt x="336" y="301"/>
                  </a:cubicBezTo>
                  <a:cubicBezTo>
                    <a:pt x="335" y="274"/>
                    <a:pt x="335" y="245"/>
                    <a:pt x="335" y="207"/>
                  </a:cubicBezTo>
                  <a:cubicBezTo>
                    <a:pt x="335" y="158"/>
                    <a:pt x="335" y="158"/>
                    <a:pt x="335" y="158"/>
                  </a:cubicBezTo>
                  <a:cubicBezTo>
                    <a:pt x="335" y="47"/>
                    <a:pt x="287" y="0"/>
                    <a:pt x="172" y="0"/>
                  </a:cubicBezTo>
                  <a:cubicBezTo>
                    <a:pt x="130" y="0"/>
                    <a:pt x="79" y="10"/>
                    <a:pt x="41" y="28"/>
                  </a:cubicBezTo>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15" name="Freeform 17">
              <a:extLst>
                <a:ext uri="{FF2B5EF4-FFF2-40B4-BE49-F238E27FC236}">
                  <a16:creationId xmlns:a16="http://schemas.microsoft.com/office/drawing/2014/main" id="{9C6A121A-14CE-4B21-8235-3A419E80C3B5}"/>
                </a:ext>
              </a:extLst>
            </p:cNvPr>
            <p:cNvSpPr>
              <a:spLocks/>
            </p:cNvSpPr>
            <p:nvPr/>
          </p:nvSpPr>
          <p:spPr bwMode="auto">
            <a:xfrm>
              <a:off x="10685463" y="2595563"/>
              <a:ext cx="987425" cy="1849438"/>
            </a:xfrm>
            <a:custGeom>
              <a:avLst/>
              <a:gdLst/>
              <a:ahLst/>
              <a:cxnLst>
                <a:cxn ang="0">
                  <a:pos x="72" y="32"/>
                </a:cxn>
                <a:cxn ang="0">
                  <a:pos x="72" y="107"/>
                </a:cxn>
                <a:cxn ang="0">
                  <a:pos x="0" y="107"/>
                </a:cxn>
                <a:cxn ang="0">
                  <a:pos x="0" y="179"/>
                </a:cxn>
                <a:cxn ang="0">
                  <a:pos x="72" y="179"/>
                </a:cxn>
                <a:cxn ang="0">
                  <a:pos x="72" y="371"/>
                </a:cxn>
                <a:cxn ang="0">
                  <a:pos x="191" y="493"/>
                </a:cxn>
                <a:cxn ang="0">
                  <a:pos x="263" y="484"/>
                </a:cxn>
                <a:cxn ang="0">
                  <a:pos x="261" y="407"/>
                </a:cxn>
                <a:cxn ang="0">
                  <a:pos x="216" y="417"/>
                </a:cxn>
                <a:cxn ang="0">
                  <a:pos x="170" y="355"/>
                </a:cxn>
                <a:cxn ang="0">
                  <a:pos x="170" y="179"/>
                </a:cxn>
                <a:cxn ang="0">
                  <a:pos x="257" y="179"/>
                </a:cxn>
                <a:cxn ang="0">
                  <a:pos x="257" y="107"/>
                </a:cxn>
                <a:cxn ang="0">
                  <a:pos x="170" y="107"/>
                </a:cxn>
                <a:cxn ang="0">
                  <a:pos x="170" y="0"/>
                </a:cxn>
                <a:cxn ang="0">
                  <a:pos x="72" y="32"/>
                </a:cxn>
              </a:cxnLst>
              <a:rect l="0" t="0" r="r" b="b"/>
              <a:pathLst>
                <a:path w="263" h="493">
                  <a:moveTo>
                    <a:pt x="72" y="32"/>
                  </a:moveTo>
                  <a:cubicBezTo>
                    <a:pt x="72" y="107"/>
                    <a:pt x="72" y="107"/>
                    <a:pt x="72" y="107"/>
                  </a:cubicBezTo>
                  <a:cubicBezTo>
                    <a:pt x="0" y="107"/>
                    <a:pt x="0" y="107"/>
                    <a:pt x="0" y="107"/>
                  </a:cubicBezTo>
                  <a:cubicBezTo>
                    <a:pt x="0" y="179"/>
                    <a:pt x="0" y="179"/>
                    <a:pt x="0" y="179"/>
                  </a:cubicBezTo>
                  <a:cubicBezTo>
                    <a:pt x="72" y="179"/>
                    <a:pt x="72" y="179"/>
                    <a:pt x="72" y="179"/>
                  </a:cubicBezTo>
                  <a:cubicBezTo>
                    <a:pt x="72" y="371"/>
                    <a:pt x="72" y="371"/>
                    <a:pt x="72" y="371"/>
                  </a:cubicBezTo>
                  <a:cubicBezTo>
                    <a:pt x="72" y="446"/>
                    <a:pt x="114" y="493"/>
                    <a:pt x="191" y="493"/>
                  </a:cubicBezTo>
                  <a:cubicBezTo>
                    <a:pt x="221" y="493"/>
                    <a:pt x="243" y="490"/>
                    <a:pt x="263" y="484"/>
                  </a:cubicBezTo>
                  <a:cubicBezTo>
                    <a:pt x="261" y="407"/>
                    <a:pt x="261" y="407"/>
                    <a:pt x="261" y="407"/>
                  </a:cubicBezTo>
                  <a:cubicBezTo>
                    <a:pt x="251" y="413"/>
                    <a:pt x="234" y="417"/>
                    <a:pt x="216" y="417"/>
                  </a:cubicBezTo>
                  <a:cubicBezTo>
                    <a:pt x="179" y="417"/>
                    <a:pt x="170" y="387"/>
                    <a:pt x="170" y="355"/>
                  </a:cubicBezTo>
                  <a:cubicBezTo>
                    <a:pt x="170" y="179"/>
                    <a:pt x="170" y="179"/>
                    <a:pt x="170" y="179"/>
                  </a:cubicBezTo>
                  <a:cubicBezTo>
                    <a:pt x="257" y="179"/>
                    <a:pt x="257" y="179"/>
                    <a:pt x="257" y="179"/>
                  </a:cubicBezTo>
                  <a:cubicBezTo>
                    <a:pt x="257" y="107"/>
                    <a:pt x="257" y="107"/>
                    <a:pt x="257" y="107"/>
                  </a:cubicBezTo>
                  <a:cubicBezTo>
                    <a:pt x="170" y="107"/>
                    <a:pt x="170" y="107"/>
                    <a:pt x="170" y="107"/>
                  </a:cubicBezTo>
                  <a:cubicBezTo>
                    <a:pt x="170" y="0"/>
                    <a:pt x="170" y="0"/>
                    <a:pt x="170" y="0"/>
                  </a:cubicBezTo>
                  <a:lnTo>
                    <a:pt x="72" y="32"/>
                  </a:lnTo>
                  <a:close/>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16" name="Freeform 18">
              <a:extLst>
                <a:ext uri="{FF2B5EF4-FFF2-40B4-BE49-F238E27FC236}">
                  <a16:creationId xmlns:a16="http://schemas.microsoft.com/office/drawing/2014/main" id="{CD74206C-B3BF-4A66-9F24-582FCD94C6E2}"/>
                </a:ext>
              </a:extLst>
            </p:cNvPr>
            <p:cNvSpPr>
              <a:spLocks noEditPoints="1"/>
            </p:cNvSpPr>
            <p:nvPr/>
          </p:nvSpPr>
          <p:spPr bwMode="auto">
            <a:xfrm>
              <a:off x="12091988" y="2389187"/>
              <a:ext cx="368300" cy="2022475"/>
            </a:xfrm>
            <a:custGeom>
              <a:avLst/>
              <a:gdLst/>
              <a:ahLst/>
              <a:cxnLst>
                <a:cxn ang="0">
                  <a:pos x="0" y="1274"/>
                </a:cxn>
                <a:cxn ang="0">
                  <a:pos x="232" y="1274"/>
                </a:cxn>
                <a:cxn ang="0">
                  <a:pos x="232" y="383"/>
                </a:cxn>
                <a:cxn ang="0">
                  <a:pos x="0" y="383"/>
                </a:cxn>
                <a:cxn ang="0">
                  <a:pos x="0" y="1274"/>
                </a:cxn>
                <a:cxn ang="0">
                  <a:pos x="0" y="220"/>
                </a:cxn>
                <a:cxn ang="0">
                  <a:pos x="232" y="220"/>
                </a:cxn>
                <a:cxn ang="0">
                  <a:pos x="232" y="0"/>
                </a:cxn>
                <a:cxn ang="0">
                  <a:pos x="0" y="0"/>
                </a:cxn>
                <a:cxn ang="0">
                  <a:pos x="0" y="220"/>
                </a:cxn>
              </a:cxnLst>
              <a:rect l="0" t="0" r="r" b="b"/>
              <a:pathLst>
                <a:path w="232" h="1274">
                  <a:moveTo>
                    <a:pt x="0" y="1274"/>
                  </a:moveTo>
                  <a:lnTo>
                    <a:pt x="232" y="1274"/>
                  </a:lnTo>
                  <a:lnTo>
                    <a:pt x="232" y="383"/>
                  </a:lnTo>
                  <a:lnTo>
                    <a:pt x="0" y="383"/>
                  </a:lnTo>
                  <a:lnTo>
                    <a:pt x="0" y="1274"/>
                  </a:lnTo>
                  <a:close/>
                  <a:moveTo>
                    <a:pt x="0" y="220"/>
                  </a:moveTo>
                  <a:lnTo>
                    <a:pt x="232" y="220"/>
                  </a:lnTo>
                  <a:lnTo>
                    <a:pt x="232" y="0"/>
                  </a:lnTo>
                  <a:lnTo>
                    <a:pt x="0" y="0"/>
                  </a:lnTo>
                  <a:lnTo>
                    <a:pt x="0" y="220"/>
                  </a:lnTo>
                  <a:close/>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17" name="Freeform 19">
              <a:extLst>
                <a:ext uri="{FF2B5EF4-FFF2-40B4-BE49-F238E27FC236}">
                  <a16:creationId xmlns:a16="http://schemas.microsoft.com/office/drawing/2014/main" id="{07D4DD8A-8822-4A62-A439-44BFFE2EF1F6}"/>
                </a:ext>
              </a:extLst>
            </p:cNvPr>
            <p:cNvSpPr>
              <a:spLocks noEditPoints="1"/>
            </p:cNvSpPr>
            <p:nvPr/>
          </p:nvSpPr>
          <p:spPr bwMode="auto">
            <a:xfrm>
              <a:off x="12812713" y="2967038"/>
              <a:ext cx="1481138" cy="1477963"/>
            </a:xfrm>
            <a:custGeom>
              <a:avLst/>
              <a:gdLst/>
              <a:ahLst/>
              <a:cxnLst>
                <a:cxn ang="0">
                  <a:pos x="103" y="188"/>
                </a:cxn>
                <a:cxn ang="0">
                  <a:pos x="197" y="76"/>
                </a:cxn>
                <a:cxn ang="0">
                  <a:pos x="292" y="188"/>
                </a:cxn>
                <a:cxn ang="0">
                  <a:pos x="197" y="318"/>
                </a:cxn>
                <a:cxn ang="0">
                  <a:pos x="103" y="188"/>
                </a:cxn>
                <a:cxn ang="0">
                  <a:pos x="0" y="199"/>
                </a:cxn>
                <a:cxn ang="0">
                  <a:pos x="197" y="394"/>
                </a:cxn>
                <a:cxn ang="0">
                  <a:pos x="395" y="199"/>
                </a:cxn>
                <a:cxn ang="0">
                  <a:pos x="197" y="0"/>
                </a:cxn>
                <a:cxn ang="0">
                  <a:pos x="0" y="199"/>
                </a:cxn>
              </a:cxnLst>
              <a:rect l="0" t="0" r="r" b="b"/>
              <a:pathLst>
                <a:path w="395" h="394">
                  <a:moveTo>
                    <a:pt x="103" y="188"/>
                  </a:moveTo>
                  <a:cubicBezTo>
                    <a:pt x="103" y="131"/>
                    <a:pt x="134" y="76"/>
                    <a:pt x="197" y="76"/>
                  </a:cubicBezTo>
                  <a:cubicBezTo>
                    <a:pt x="261" y="76"/>
                    <a:pt x="292" y="130"/>
                    <a:pt x="292" y="188"/>
                  </a:cubicBezTo>
                  <a:cubicBezTo>
                    <a:pt x="292" y="251"/>
                    <a:pt x="272" y="318"/>
                    <a:pt x="197" y="318"/>
                  </a:cubicBezTo>
                  <a:cubicBezTo>
                    <a:pt x="122" y="318"/>
                    <a:pt x="103" y="250"/>
                    <a:pt x="103" y="188"/>
                  </a:cubicBezTo>
                  <a:moveTo>
                    <a:pt x="0" y="199"/>
                  </a:moveTo>
                  <a:cubicBezTo>
                    <a:pt x="0" y="308"/>
                    <a:pt x="73" y="394"/>
                    <a:pt x="197" y="394"/>
                  </a:cubicBezTo>
                  <a:cubicBezTo>
                    <a:pt x="322" y="394"/>
                    <a:pt x="395" y="308"/>
                    <a:pt x="395" y="199"/>
                  </a:cubicBezTo>
                  <a:cubicBezTo>
                    <a:pt x="395" y="75"/>
                    <a:pt x="309" y="0"/>
                    <a:pt x="197" y="0"/>
                  </a:cubicBezTo>
                  <a:cubicBezTo>
                    <a:pt x="86" y="0"/>
                    <a:pt x="0" y="75"/>
                    <a:pt x="0" y="199"/>
                  </a:cubicBezTo>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sp>
          <p:nvSpPr>
            <p:cNvPr id="18" name="Freeform 20">
              <a:extLst>
                <a:ext uri="{FF2B5EF4-FFF2-40B4-BE49-F238E27FC236}">
                  <a16:creationId xmlns:a16="http://schemas.microsoft.com/office/drawing/2014/main" id="{E49A6DEF-FB27-40E3-82E1-B3A94B930126}"/>
                </a:ext>
              </a:extLst>
            </p:cNvPr>
            <p:cNvSpPr>
              <a:spLocks/>
            </p:cNvSpPr>
            <p:nvPr/>
          </p:nvSpPr>
          <p:spPr bwMode="auto">
            <a:xfrm>
              <a:off x="14638338" y="2967038"/>
              <a:ext cx="1301750" cy="1444625"/>
            </a:xfrm>
            <a:custGeom>
              <a:avLst/>
              <a:gdLst/>
              <a:ahLst/>
              <a:cxnLst>
                <a:cxn ang="0">
                  <a:pos x="95" y="59"/>
                </a:cxn>
                <a:cxn ang="0">
                  <a:pos x="94" y="59"/>
                </a:cxn>
                <a:cxn ang="0">
                  <a:pos x="94" y="8"/>
                </a:cxn>
                <a:cxn ang="0">
                  <a:pos x="0" y="8"/>
                </a:cxn>
                <a:cxn ang="0">
                  <a:pos x="0" y="385"/>
                </a:cxn>
                <a:cxn ang="0">
                  <a:pos x="99" y="385"/>
                </a:cxn>
                <a:cxn ang="0">
                  <a:pos x="99" y="201"/>
                </a:cxn>
                <a:cxn ang="0">
                  <a:pos x="185" y="76"/>
                </a:cxn>
                <a:cxn ang="0">
                  <a:pos x="249" y="184"/>
                </a:cxn>
                <a:cxn ang="0">
                  <a:pos x="249" y="385"/>
                </a:cxn>
                <a:cxn ang="0">
                  <a:pos x="347" y="385"/>
                </a:cxn>
                <a:cxn ang="0">
                  <a:pos x="347" y="148"/>
                </a:cxn>
                <a:cxn ang="0">
                  <a:pos x="219" y="0"/>
                </a:cxn>
                <a:cxn ang="0">
                  <a:pos x="95" y="59"/>
                </a:cxn>
              </a:cxnLst>
              <a:rect l="0" t="0" r="r" b="b"/>
              <a:pathLst>
                <a:path w="347" h="385">
                  <a:moveTo>
                    <a:pt x="95" y="59"/>
                  </a:moveTo>
                  <a:cubicBezTo>
                    <a:pt x="94" y="59"/>
                    <a:pt x="94" y="59"/>
                    <a:pt x="94" y="59"/>
                  </a:cubicBezTo>
                  <a:cubicBezTo>
                    <a:pt x="94" y="8"/>
                    <a:pt x="94" y="8"/>
                    <a:pt x="94" y="8"/>
                  </a:cubicBezTo>
                  <a:cubicBezTo>
                    <a:pt x="0" y="8"/>
                    <a:pt x="0" y="8"/>
                    <a:pt x="0" y="8"/>
                  </a:cubicBezTo>
                  <a:cubicBezTo>
                    <a:pt x="0" y="385"/>
                    <a:pt x="0" y="385"/>
                    <a:pt x="0" y="385"/>
                  </a:cubicBezTo>
                  <a:cubicBezTo>
                    <a:pt x="99" y="385"/>
                    <a:pt x="99" y="385"/>
                    <a:pt x="99" y="385"/>
                  </a:cubicBezTo>
                  <a:cubicBezTo>
                    <a:pt x="99" y="201"/>
                    <a:pt x="99" y="201"/>
                    <a:pt x="99" y="201"/>
                  </a:cubicBezTo>
                  <a:cubicBezTo>
                    <a:pt x="99" y="153"/>
                    <a:pt x="114" y="76"/>
                    <a:pt x="185" y="76"/>
                  </a:cubicBezTo>
                  <a:cubicBezTo>
                    <a:pt x="248" y="76"/>
                    <a:pt x="249" y="138"/>
                    <a:pt x="249" y="184"/>
                  </a:cubicBezTo>
                  <a:cubicBezTo>
                    <a:pt x="249" y="385"/>
                    <a:pt x="249" y="385"/>
                    <a:pt x="249" y="385"/>
                  </a:cubicBezTo>
                  <a:cubicBezTo>
                    <a:pt x="347" y="385"/>
                    <a:pt x="347" y="385"/>
                    <a:pt x="347" y="385"/>
                  </a:cubicBezTo>
                  <a:cubicBezTo>
                    <a:pt x="347" y="148"/>
                    <a:pt x="347" y="148"/>
                    <a:pt x="347" y="148"/>
                  </a:cubicBezTo>
                  <a:cubicBezTo>
                    <a:pt x="347" y="63"/>
                    <a:pt x="308" y="0"/>
                    <a:pt x="219" y="0"/>
                  </a:cubicBezTo>
                  <a:cubicBezTo>
                    <a:pt x="167" y="0"/>
                    <a:pt x="126" y="17"/>
                    <a:pt x="95" y="59"/>
                  </a:cubicBezTo>
                </a:path>
              </a:pathLst>
            </a:custGeom>
            <a:solidFill>
              <a:srgbClr val="000000"/>
            </a:solidFill>
            <a:ln w="9525">
              <a:noFill/>
              <a:round/>
              <a:headEnd/>
              <a:tailEnd/>
            </a:ln>
          </p:spPr>
          <p:txBody>
            <a:bodyPr vert="horz" wrap="square" lIns="63734" tIns="31867" rIns="63734" bIns="3186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55" b="0" i="0" u="none" strike="noStrike" kern="1200" cap="none" spc="0" normalizeH="0" baseline="0" noProof="0">
                <a:ln>
                  <a:noFill/>
                </a:ln>
                <a:solidFill>
                  <a:prstClr val="black"/>
                </a:solidFill>
                <a:effectLst/>
                <a:uLnTx/>
                <a:uFillTx/>
                <a:latin typeface="Calibri" panose="020F0502020204030204" pitchFamily="34" charset="0"/>
                <a:ea typeface="ＭＳ Ｐゴシック"/>
                <a:cs typeface="+mn-cs"/>
              </a:endParaRPr>
            </a:p>
          </p:txBody>
        </p:sp>
      </p:grpSp>
      <p:sp>
        <p:nvSpPr>
          <p:cNvPr id="19" name="テキスト ボックス 18">
            <a:extLst>
              <a:ext uri="{FF2B5EF4-FFF2-40B4-BE49-F238E27FC236}">
                <a16:creationId xmlns:a16="http://schemas.microsoft.com/office/drawing/2014/main" id="{57D14C1E-C281-41B7-8602-A83F820D42CF}"/>
              </a:ext>
            </a:extLst>
          </p:cNvPr>
          <p:cNvSpPr txBox="1"/>
          <p:nvPr/>
        </p:nvSpPr>
        <p:spPr>
          <a:xfrm>
            <a:off x="2363662" y="5135443"/>
            <a:ext cx="6574825" cy="8431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This document and any files transmitted with it contain IHI proprietary information</a:t>
            </a:r>
            <a:r>
              <a:rPr kumimoji="1" lang="ja-JP" altLang="en-US"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 </a:t>
            </a:r>
            <a:r>
              <a:rPr kumimoji="1" lang="en-US" altLang="ja-JP"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and are confidential hence are intended solely for the use of the individual or entity</a:t>
            </a:r>
            <a:r>
              <a:rPr kumimoji="1" lang="ja-JP" altLang="en-US"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 </a:t>
            </a:r>
            <a:r>
              <a:rPr kumimoji="1" lang="en-US" altLang="ja-JP"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to whom they are addressed. Any disclosure, reproduction, distribution or other</a:t>
            </a:r>
            <a:r>
              <a:rPr kumimoji="1" lang="ja-JP" altLang="en-US"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 </a:t>
            </a:r>
            <a:r>
              <a:rPr kumimoji="1" lang="en-US" altLang="ja-JP"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dissemination or use of this communication is strictly prohibited without the express</a:t>
            </a:r>
            <a:r>
              <a:rPr kumimoji="1" lang="ja-JP" altLang="en-US"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 </a:t>
            </a:r>
            <a:r>
              <a:rPr kumimoji="1" lang="en-US" altLang="ja-JP"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permission of the sender.</a:t>
            </a:r>
            <a:r>
              <a:rPr kumimoji="1" lang="ja-JP" altLang="en-US"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 </a:t>
            </a:r>
            <a:r>
              <a:rPr kumimoji="1" lang="en-US" altLang="ja-JP"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If you are not the intended recipient, please do not read, copy or disclose this</a:t>
            </a:r>
            <a:r>
              <a:rPr kumimoji="1" lang="ja-JP" altLang="en-US"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 </a:t>
            </a:r>
            <a:r>
              <a:rPr kumimoji="1" lang="en-US" altLang="ja-JP"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communication.</a:t>
            </a:r>
            <a:r>
              <a:rPr kumimoji="1" lang="ja-JP" altLang="en-US"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 </a:t>
            </a:r>
            <a:r>
              <a:rPr kumimoji="1" lang="en-US" altLang="ja-JP"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Please also notify the sender of the mistake by replying to this message and delete</a:t>
            </a:r>
            <a:r>
              <a:rPr kumimoji="1" lang="ja-JP" altLang="en-US"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 </a:t>
            </a:r>
            <a:r>
              <a:rPr kumimoji="1" lang="en-US" altLang="ja-JP" sz="976" b="0" i="0" u="none" strike="noStrike" kern="1200" cap="none" spc="0" normalizeH="0" baseline="0" noProof="0" dirty="0">
                <a:ln>
                  <a:noFill/>
                </a:ln>
                <a:solidFill>
                  <a:prstClr val="black"/>
                </a:solidFill>
                <a:effectLst/>
                <a:uLnTx/>
                <a:uFillTx/>
                <a:latin typeface="Calibri" panose="020F0502020204030204" pitchFamily="34" charset="0"/>
                <a:ea typeface="Cambria Math" panose="02040503050406030204" pitchFamily="18" charset="0"/>
                <a:cs typeface="+mn-cs"/>
              </a:rPr>
              <a:t>this message from your system.</a:t>
            </a:r>
            <a:endParaRPr kumimoji="1" lang="ja-JP" altLang="en-US" sz="976"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mn-cs"/>
            </a:endParaRPr>
          </a:p>
        </p:txBody>
      </p:sp>
      <p:sp>
        <p:nvSpPr>
          <p:cNvPr id="20" name="テキスト ボックス 19">
            <a:extLst>
              <a:ext uri="{FF2B5EF4-FFF2-40B4-BE49-F238E27FC236}">
                <a16:creationId xmlns:a16="http://schemas.microsoft.com/office/drawing/2014/main" id="{49572B8C-DA88-4C49-B149-99DFE0ED847F}"/>
              </a:ext>
            </a:extLst>
          </p:cNvPr>
          <p:cNvSpPr txBox="1"/>
          <p:nvPr/>
        </p:nvSpPr>
        <p:spPr>
          <a:xfrm>
            <a:off x="389017" y="5326863"/>
            <a:ext cx="3161939" cy="165173"/>
          </a:xfrm>
          <a:prstGeom prst="rect">
            <a:avLst/>
          </a:prstGeom>
          <a:noFill/>
        </p:spPr>
        <p:txBody>
          <a:bodyPr wrap="square" lIns="0" tIns="0" rIns="0" bIns="0" rtlCol="0">
            <a:spAutoFit/>
          </a:bodyPr>
          <a:lstStyle/>
          <a:p>
            <a:pPr marL="0" marR="0" lvl="0" indent="0" algn="l" defTabSz="914400" rtl="0" eaLnBrk="1" fontAlgn="ctr" latinLnBrk="0" hangingPunct="0">
              <a:lnSpc>
                <a:spcPct val="110000"/>
              </a:lnSpc>
              <a:spcBef>
                <a:spcPct val="0"/>
              </a:spcBef>
              <a:spcAft>
                <a:spcPct val="0"/>
              </a:spcAft>
              <a:buClrTx/>
              <a:buSzTx/>
              <a:buFontTx/>
              <a:buNone/>
              <a:tabLst/>
              <a:defRPr/>
            </a:pPr>
            <a:r>
              <a:rPr kumimoji="1" lang="en-US" altLang="ja-JP" sz="976" b="0" i="0" u="none" strike="noStrike" kern="1200" cap="none" spc="0" normalizeH="0" baseline="0" noProof="0" dirty="0">
                <a:ln>
                  <a:noFill/>
                </a:ln>
                <a:solidFill>
                  <a:prstClr val="black"/>
                </a:solidFill>
                <a:effectLst/>
                <a:uLnTx/>
                <a:uFillTx/>
                <a:latin typeface="Arial" pitchFamily="34" charset="0"/>
                <a:ea typeface="ＭＳ Ｐゴシック" pitchFamily="50" charset="-128"/>
                <a:cs typeface="Arial" pitchFamily="34" charset="0"/>
              </a:rPr>
              <a:t>Y. Okaniwa TSD</a:t>
            </a:r>
            <a:endParaRPr kumimoji="1" lang="ja-JP" altLang="en-US" sz="976" b="0" i="0" u="none" strike="noStrike" kern="1200" cap="none" spc="0" normalizeH="0" baseline="0" noProof="0" dirty="0">
              <a:ln>
                <a:noFill/>
              </a:ln>
              <a:solidFill>
                <a:prstClr val="black"/>
              </a:solidFill>
              <a:effectLst/>
              <a:uLnTx/>
              <a:uFillTx/>
              <a:latin typeface="Arial" pitchFamily="34" charset="0"/>
              <a:ea typeface="ＭＳ Ｐゴシック" pitchFamily="50" charset="-128"/>
              <a:cs typeface="Arial" pitchFamily="34" charset="0"/>
            </a:endParaRPr>
          </a:p>
        </p:txBody>
      </p:sp>
      <p:sp>
        <p:nvSpPr>
          <p:cNvPr id="21" name="フッター プレースホルダー 20">
            <a:extLst>
              <a:ext uri="{FF2B5EF4-FFF2-40B4-BE49-F238E27FC236}">
                <a16:creationId xmlns:a16="http://schemas.microsoft.com/office/drawing/2014/main" id="{6141D0EE-6D3F-4481-B051-A4CFFC8B251C}"/>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558" b="0" i="0" u="none" strike="noStrike" kern="1200" cap="none" spc="0" normalizeH="0" baseline="0" noProof="0">
                <a:ln>
                  <a:noFill/>
                </a:ln>
                <a:solidFill>
                  <a:srgbClr val="6A6A6A"/>
                </a:solidFill>
                <a:effectLst/>
                <a:uLnTx/>
                <a:uFillTx/>
                <a:latin typeface="Calibri" panose="020F0502020204030204" pitchFamily="34" charset="0"/>
                <a:ea typeface="ＭＳ Ｐゴシック" pitchFamily="50" charset="-128"/>
                <a:cs typeface="Arial" pitchFamily="34" charset="0"/>
              </a:rPr>
              <a:t>Copyright © 2023 IHI Corporation All Rights Reserved.</a:t>
            </a:r>
            <a:endParaRPr kumimoji="1" lang="ja-JP" altLang="en-US" sz="558" b="0" i="0" u="none" strike="noStrike" kern="1200" cap="none" spc="0" normalizeH="0" baseline="0" noProof="0" dirty="0">
              <a:ln>
                <a:noFill/>
              </a:ln>
              <a:solidFill>
                <a:srgbClr val="6A6A6A"/>
              </a:solidFill>
              <a:effectLst/>
              <a:uLnTx/>
              <a:uFillTx/>
              <a:latin typeface="Calibri" panose="020F0502020204030204" pitchFamily="34" charset="0"/>
              <a:ea typeface="ＭＳ Ｐゴシック" pitchFamily="50" charset="-128"/>
              <a:cs typeface="Arial" pitchFamily="34" charset="0"/>
            </a:endParaRPr>
          </a:p>
        </p:txBody>
      </p:sp>
      <p:sp>
        <p:nvSpPr>
          <p:cNvPr id="3" name="テキスト ボックス 2">
            <a:extLst>
              <a:ext uri="{FF2B5EF4-FFF2-40B4-BE49-F238E27FC236}">
                <a16:creationId xmlns:a16="http://schemas.microsoft.com/office/drawing/2014/main" id="{072675F5-A25D-4987-B036-6BDCFE20CF0F}"/>
              </a:ext>
            </a:extLst>
          </p:cNvPr>
          <p:cNvSpPr txBox="1"/>
          <p:nvPr/>
        </p:nvSpPr>
        <p:spPr>
          <a:xfrm>
            <a:off x="389017" y="1120283"/>
            <a:ext cx="3379951" cy="478593"/>
          </a:xfrm>
          <a:prstGeom prst="rect">
            <a:avLst/>
          </a:prstGeom>
          <a:noFill/>
        </p:spPr>
        <p:txBody>
          <a:bodyPr wrap="squar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AESJ-6228-008</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　左記番号では登録されていない</a:t>
            </a:r>
            <a:endPar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p:txBody>
      </p:sp>
      <p:sp>
        <p:nvSpPr>
          <p:cNvPr id="22" name="テキスト ボックス 21">
            <a:extLst>
              <a:ext uri="{FF2B5EF4-FFF2-40B4-BE49-F238E27FC236}">
                <a16:creationId xmlns:a16="http://schemas.microsoft.com/office/drawing/2014/main" id="{7626F60C-9FD5-4D9D-A115-73CA37B2AA4F}"/>
              </a:ext>
            </a:extLst>
          </p:cNvPr>
          <p:cNvSpPr txBox="1"/>
          <p:nvPr/>
        </p:nvSpPr>
        <p:spPr>
          <a:xfrm>
            <a:off x="389017" y="3629759"/>
            <a:ext cx="1974645" cy="285463"/>
          </a:xfrm>
          <a:prstGeom prst="rect">
            <a:avLst/>
          </a:prstGeom>
          <a:noFill/>
        </p:spPr>
        <p:txBody>
          <a:bodyPr wrap="squar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02.16.2022</a:t>
            </a:r>
            <a:endPar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p:txBody>
      </p:sp>
    </p:spTree>
    <p:extLst>
      <p:ext uri="{BB962C8B-B14F-4D97-AF65-F5344CB8AC3E}">
        <p14:creationId xmlns:p14="http://schemas.microsoft.com/office/powerpoint/2010/main" val="2869223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F3BEA-3450-4899-BABE-01AAE173239E}"/>
              </a:ext>
            </a:extLst>
          </p:cNvPr>
          <p:cNvSpPr>
            <a:spLocks noGrp="1"/>
          </p:cNvSpPr>
          <p:nvPr>
            <p:ph type="title"/>
          </p:nvPr>
        </p:nvSpPr>
        <p:spPr>
          <a:xfrm>
            <a:off x="556840" y="1089809"/>
            <a:ext cx="7478236" cy="307777"/>
          </a:xfrm>
        </p:spPr>
        <p:txBody>
          <a:bodyPr/>
          <a:lstStyle/>
          <a:p>
            <a:r>
              <a:rPr kumimoji="1" lang="en-US" altLang="ja-JP" dirty="0"/>
              <a:t>Summary</a:t>
            </a:r>
            <a:endParaRPr kumimoji="1" lang="ja-JP" altLang="en-US" dirty="0"/>
          </a:p>
        </p:txBody>
      </p:sp>
      <p:sp>
        <p:nvSpPr>
          <p:cNvPr id="3" name="フッター プレースホルダー 2">
            <a:extLst>
              <a:ext uri="{FF2B5EF4-FFF2-40B4-BE49-F238E27FC236}">
                <a16:creationId xmlns:a16="http://schemas.microsoft.com/office/drawing/2014/main" id="{3D06D3C4-18B0-49D0-9C1F-808A32AE2D41}"/>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558" b="0" i="0" u="none" strike="noStrike" kern="1200" cap="none" spc="0" normalizeH="0" baseline="0" noProof="0">
                <a:ln>
                  <a:noFill/>
                </a:ln>
                <a:solidFill>
                  <a:srgbClr val="6A6A6A"/>
                </a:solidFill>
                <a:effectLst/>
                <a:uLnTx/>
                <a:uFillTx/>
                <a:latin typeface="Calibri" panose="020F0502020204030204" pitchFamily="34" charset="0"/>
                <a:ea typeface="ＭＳ Ｐゴシック" pitchFamily="50" charset="-128"/>
                <a:cs typeface="Arial" pitchFamily="34" charset="0"/>
              </a:rPr>
              <a:t>Copyright © 2023 IHI Corporation All Rights Reserved.</a:t>
            </a:r>
            <a:endParaRPr kumimoji="1" lang="ja-JP" altLang="en-US" sz="558" b="0" i="0" u="none" strike="noStrike" kern="1200" cap="none" spc="0" normalizeH="0" baseline="0" noProof="0" dirty="0">
              <a:ln>
                <a:noFill/>
              </a:ln>
              <a:solidFill>
                <a:srgbClr val="6A6A6A"/>
              </a:solidFill>
              <a:effectLst/>
              <a:uLnTx/>
              <a:uFillTx/>
              <a:latin typeface="Calibri" panose="020F0502020204030204" pitchFamily="34" charset="0"/>
              <a:ea typeface="ＭＳ Ｐゴシック" pitchFamily="50" charset="-128"/>
              <a:cs typeface="Arial" pitchFamily="34" charset="0"/>
            </a:endParaRPr>
          </a:p>
        </p:txBody>
      </p:sp>
      <p:sp>
        <p:nvSpPr>
          <p:cNvPr id="4" name="テキスト ボックス 3">
            <a:extLst>
              <a:ext uri="{FF2B5EF4-FFF2-40B4-BE49-F238E27FC236}">
                <a16:creationId xmlns:a16="http://schemas.microsoft.com/office/drawing/2014/main" id="{24041DA7-A20E-4A97-9A78-4F58BDE073DE}"/>
              </a:ext>
            </a:extLst>
          </p:cNvPr>
          <p:cNvSpPr txBox="1"/>
          <p:nvPr/>
        </p:nvSpPr>
        <p:spPr>
          <a:xfrm>
            <a:off x="406271" y="1421420"/>
            <a:ext cx="8030321" cy="671722"/>
          </a:xfrm>
          <a:prstGeom prst="rect">
            <a:avLst/>
          </a:prstGeom>
          <a:noFill/>
        </p:spPr>
        <p:txBody>
          <a:bodyPr wrap="squar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255" b="1" i="0" u="sng" strike="noStrike" kern="1200" cap="none" spc="0" normalizeH="0" baseline="0" noProof="0" dirty="0">
                <a:ln>
                  <a:noFill/>
                </a:ln>
                <a:solidFill>
                  <a:srgbClr val="000000"/>
                </a:solidFill>
                <a:effectLst/>
                <a:uLnTx/>
                <a:uFillTx/>
                <a:latin typeface="Arial" pitchFamily="34" charset="0"/>
                <a:ea typeface="ＭＳ Ｐゴシック" charset="-128"/>
                <a:cs typeface="+mn-cs"/>
              </a:rPr>
              <a:t>目的</a:t>
            </a:r>
            <a:endParaRPr kumimoji="1" lang="en-US" altLang="ja-JP" sz="1255" b="1" i="0" u="sng"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検査適正化に伴い、</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LPT</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 </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CASE</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の遡及処置を行い、公差緩和を実施する。本検討では、公差緩和前に</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RCR</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判定手続きを行うため、</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RCR</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判定子と該当箇所を明確にする。</a:t>
            </a:r>
          </a:p>
        </p:txBody>
      </p:sp>
      <p:sp>
        <p:nvSpPr>
          <p:cNvPr id="6" name="テキスト ボックス 5">
            <a:extLst>
              <a:ext uri="{FF2B5EF4-FFF2-40B4-BE49-F238E27FC236}">
                <a16:creationId xmlns:a16="http://schemas.microsoft.com/office/drawing/2014/main" id="{A385EA31-2C91-4740-8A82-B327274343CE}"/>
              </a:ext>
            </a:extLst>
          </p:cNvPr>
          <p:cNvSpPr txBox="1"/>
          <p:nvPr/>
        </p:nvSpPr>
        <p:spPr>
          <a:xfrm>
            <a:off x="406271" y="2123113"/>
            <a:ext cx="8737729" cy="2409890"/>
          </a:xfrm>
          <a:prstGeom prst="rect">
            <a:avLst/>
          </a:prstGeom>
          <a:noFill/>
        </p:spPr>
        <p:txBody>
          <a:bodyPr wrap="squar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RCR</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判定該当箇所：</a:t>
            </a:r>
            <a:endPar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　直径寸法公差：検査項目番号・平均径・最大最小径を示す。（全</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17</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箇所）</a:t>
            </a:r>
            <a:endPar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endPar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RCR</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判定方法</a:t>
            </a:r>
            <a:endPar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　直径寸法公差：</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CF34-8</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の</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RCR</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化と同様平均径・最大最小径を用いた</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limit</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値を用いる。</a:t>
            </a:r>
            <a:endPar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endPar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endPar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結論：</a:t>
            </a:r>
            <a:endPar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直径寸法：</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RCR</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判定を実施する。（全</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17</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箇所）　　</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CF34-8</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と同様　平均径・最大最小径を用いたしきい値</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本文</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p.4)</a:t>
            </a:r>
          </a:p>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※Interface</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寸法</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(#225)</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については、都度</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PIN</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合意もしくは</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repeat pin</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の合意が必要のため今回の</a:t>
            </a: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RCR</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判定処理からは除外する。</a:t>
            </a:r>
            <a:endPar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RCR</a:t>
            </a:r>
            <a:r>
              <a:rPr kumimoji="1" lang="ja-JP" altLang="en-US"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化の期間：図面改訂が完了するまでの間実施予定　</a:t>
            </a:r>
            <a:endParaRPr kumimoji="1" lang="en-US" altLang="ja-JP" sz="1255"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p:txBody>
      </p:sp>
      <p:sp>
        <p:nvSpPr>
          <p:cNvPr id="5" name="スライド番号プレースホルダー 4">
            <a:extLst>
              <a:ext uri="{FF2B5EF4-FFF2-40B4-BE49-F238E27FC236}">
                <a16:creationId xmlns:a16="http://schemas.microsoft.com/office/drawing/2014/main" id="{8EFBDC07-8E2C-4D96-9B04-9783B8480F2D}"/>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D4CA9-FFF4-4929-B1F3-DD754470E6A2}" type="slidenum">
              <a:rPr kumimoji="1" lang="ja-JP" altLang="en-US" sz="767" b="0" i="0" u="none" strike="noStrike" kern="1200" cap="none" spc="0" normalizeH="0" baseline="0" noProof="0" smtClean="0">
                <a:ln>
                  <a:noFill/>
                </a:ln>
                <a:solidFill>
                  <a:srgbClr val="6A6A6A"/>
                </a:solidFill>
                <a:effectLst/>
                <a:uLnTx/>
                <a:uFillTx/>
                <a:latin typeface="Calibri" panose="020F0502020204030204" pitchFamily="34" charset="0"/>
                <a:ea typeface="ＭＳ Ｐゴシック" pitchFamily="50" charset="-128"/>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ja-JP" altLang="en-US" sz="767" b="0" i="0" u="none" strike="noStrike" kern="1200" cap="none" spc="0" normalizeH="0" baseline="0" noProof="0" dirty="0">
              <a:ln>
                <a:noFill/>
              </a:ln>
              <a:solidFill>
                <a:srgbClr val="6A6A6A"/>
              </a:solidFill>
              <a:effectLst/>
              <a:uLnTx/>
              <a:uFillTx/>
              <a:latin typeface="Calibri" panose="020F0502020204030204" pitchFamily="34" charset="0"/>
              <a:ea typeface="ＭＳ Ｐゴシック" pitchFamily="50" charset="-128"/>
              <a:cs typeface="Arial" pitchFamily="34" charset="0"/>
            </a:endParaRPr>
          </a:p>
        </p:txBody>
      </p:sp>
      <p:sp>
        <p:nvSpPr>
          <p:cNvPr id="8" name="テキスト ボックス 7">
            <a:extLst>
              <a:ext uri="{FF2B5EF4-FFF2-40B4-BE49-F238E27FC236}">
                <a16:creationId xmlns:a16="http://schemas.microsoft.com/office/drawing/2014/main" id="{22059251-BD16-43DF-81F3-252F4C6133FC}"/>
              </a:ext>
            </a:extLst>
          </p:cNvPr>
          <p:cNvSpPr txBox="1"/>
          <p:nvPr/>
        </p:nvSpPr>
        <p:spPr>
          <a:xfrm>
            <a:off x="406271" y="4633548"/>
            <a:ext cx="4918572" cy="1121846"/>
          </a:xfrm>
          <a:prstGeom prst="rect">
            <a:avLst/>
          </a:prstGeom>
          <a:solidFill>
            <a:srgbClr val="FFFF00"/>
          </a:solidFill>
        </p:spPr>
        <p:txBody>
          <a:bodyPr wrap="squar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今後の流れ</a:t>
            </a:r>
            <a:endParaRPr kumimoji="1" lang="en-US" altLang="ja-JP"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1.RCR</a:t>
            </a:r>
            <a:r>
              <a:rPr kumimoji="1" lang="ja-JP" altLang="en-US"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判定の検査項目箇所・最大最小径・平均径の</a:t>
            </a:r>
            <a:r>
              <a:rPr kumimoji="1" lang="en-US" altLang="ja-JP"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limit</a:t>
            </a:r>
            <a:r>
              <a:rPr kumimoji="1" lang="ja-JP" altLang="en-US"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値を送付 </a:t>
            </a:r>
            <a:r>
              <a:rPr kumimoji="1" lang="en-US" altLang="ja-JP"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act.</a:t>
            </a:r>
            <a:r>
              <a:rPr kumimoji="1" lang="ja-JP" altLang="en-US"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岡庭</a:t>
            </a:r>
            <a:endParaRPr kumimoji="1" lang="en-US" altLang="ja-JP"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2.</a:t>
            </a:r>
            <a:r>
              <a:rPr kumimoji="1" lang="ja-JP" altLang="en-US" sz="1115" b="0" i="0" u="none" strike="noStrike" kern="1200" cap="none" spc="0" normalizeH="0" baseline="0" noProof="0" dirty="0">
                <a:ln>
                  <a:noFill/>
                </a:ln>
                <a:solidFill>
                  <a:prstClr val="black">
                    <a:lumMod val="50000"/>
                    <a:lumOff val="50000"/>
                  </a:prstClr>
                </a:solidFill>
                <a:effectLst/>
                <a:uLnTx/>
                <a:uFillTx/>
                <a:latin typeface="Arial" pitchFamily="34" charset="0"/>
                <a:ea typeface="ＭＳ Ｐゴシック" charset="-128"/>
                <a:cs typeface="+mn-cs"/>
              </a:rPr>
              <a:t> </a:t>
            </a:r>
            <a:r>
              <a:rPr kumimoji="1" lang="en-US" altLang="ja-JP"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RCR</a:t>
            </a:r>
            <a:r>
              <a:rPr kumimoji="1" lang="ja-JP" altLang="en-US"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判定のしきい値を</a:t>
            </a:r>
            <a:r>
              <a:rPr kumimoji="1" lang="en-US" altLang="ja-JP"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SONR</a:t>
            </a:r>
            <a:r>
              <a:rPr kumimoji="1" lang="ja-JP" altLang="en-US"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に登録するための保留起票（ダミー</a:t>
            </a:r>
            <a:r>
              <a:rPr kumimoji="1" lang="en-US" altLang="ja-JP"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a:t>
            </a:r>
            <a:r>
              <a:rPr kumimoji="1" lang="ja-JP" altLang="en-US"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を別で行う。</a:t>
            </a:r>
            <a:endParaRPr kumimoji="1" lang="en-US" altLang="ja-JP" sz="1115" b="0" i="0" u="none" strike="noStrike" kern="1200" cap="none" spc="0" normalizeH="0" baseline="0" noProof="0" dirty="0">
              <a:ln>
                <a:noFill/>
              </a:ln>
              <a:solidFill>
                <a:srgbClr val="0000FF"/>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115" b="0" i="0" u="none" strike="noStrike" kern="1200" cap="none" spc="0" normalizeH="0" baseline="0" noProof="0" dirty="0">
                <a:ln>
                  <a:noFill/>
                </a:ln>
                <a:solidFill>
                  <a:prstClr val="black"/>
                </a:solidFill>
                <a:effectLst/>
                <a:uLnTx/>
                <a:uFillTx/>
                <a:latin typeface="Arial" pitchFamily="34" charset="0"/>
                <a:ea typeface="ＭＳ Ｐゴシック" charset="-128"/>
                <a:cs typeface="+mn-cs"/>
              </a:rPr>
              <a:t>検査場への指示：品管から検査場への連絡をする</a:t>
            </a:r>
            <a:endParaRPr kumimoji="1" lang="en-US" altLang="ja-JP" sz="1115" b="0" i="0" u="none" strike="noStrike" kern="1200" cap="none" spc="0" normalizeH="0" baseline="0" noProof="0" dirty="0">
              <a:ln>
                <a:noFill/>
              </a:ln>
              <a:solidFill>
                <a:prstClr val="black"/>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115" b="0" i="0" u="none" strike="noStrike" kern="1200" cap="none" spc="0" normalizeH="0" baseline="0" noProof="0" dirty="0">
                <a:ln>
                  <a:noFill/>
                </a:ln>
                <a:solidFill>
                  <a:prstClr val="black"/>
                </a:solidFill>
                <a:effectLst/>
                <a:uLnTx/>
                <a:uFillTx/>
                <a:latin typeface="Arial" pitchFamily="34" charset="0"/>
                <a:ea typeface="ＭＳ Ｐゴシック" charset="-128"/>
                <a:cs typeface="+mn-cs"/>
              </a:rPr>
              <a:t>※shaft</a:t>
            </a:r>
            <a:r>
              <a:rPr kumimoji="1" lang="ja-JP" altLang="en-US" sz="1115" b="0" i="0" u="none" strike="noStrike" kern="1200" cap="none" spc="0" normalizeH="0" baseline="0" noProof="0" dirty="0">
                <a:ln>
                  <a:noFill/>
                </a:ln>
                <a:solidFill>
                  <a:prstClr val="black"/>
                </a:solidFill>
                <a:effectLst/>
                <a:uLnTx/>
                <a:uFillTx/>
                <a:latin typeface="Arial" pitchFamily="34" charset="0"/>
                <a:ea typeface="ＭＳ Ｐゴシック" charset="-128"/>
                <a:cs typeface="+mn-cs"/>
              </a:rPr>
              <a:t>等での前例有</a:t>
            </a:r>
            <a:endParaRPr kumimoji="1" lang="en-US" altLang="ja-JP" sz="1115" b="0" i="0" u="none" strike="noStrike" kern="1200" cap="none" spc="0" normalizeH="0" baseline="0" noProof="0" dirty="0">
              <a:ln>
                <a:noFill/>
              </a:ln>
              <a:solidFill>
                <a:prstClr val="black"/>
              </a:solidFill>
              <a:effectLst/>
              <a:uLnTx/>
              <a:uFillTx/>
              <a:latin typeface="Arial" pitchFamily="34" charset="0"/>
              <a:ea typeface="ＭＳ Ｐゴシック" charset="-128"/>
              <a:cs typeface="+mn-cs"/>
            </a:endParaRPr>
          </a:p>
        </p:txBody>
      </p:sp>
    </p:spTree>
    <p:extLst>
      <p:ext uri="{BB962C8B-B14F-4D97-AF65-F5344CB8AC3E}">
        <p14:creationId xmlns:p14="http://schemas.microsoft.com/office/powerpoint/2010/main" val="131163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a:extLst>
              <a:ext uri="{FF2B5EF4-FFF2-40B4-BE49-F238E27FC236}">
                <a16:creationId xmlns:a16="http://schemas.microsoft.com/office/drawing/2014/main" id="{82554088-83B8-437C-B20D-F5DB7BC44D1A}"/>
              </a:ext>
            </a:extLst>
          </p:cNvPr>
          <p:cNvPicPr>
            <a:picLocks noChangeAspect="1"/>
          </p:cNvPicPr>
          <p:nvPr/>
        </p:nvPicPr>
        <p:blipFill>
          <a:blip r:embed="rId2"/>
          <a:stretch>
            <a:fillRect/>
          </a:stretch>
        </p:blipFill>
        <p:spPr>
          <a:xfrm>
            <a:off x="197736" y="1342655"/>
            <a:ext cx="2959252" cy="3397425"/>
          </a:xfrm>
          <a:prstGeom prst="rect">
            <a:avLst/>
          </a:prstGeom>
        </p:spPr>
      </p:pic>
      <p:sp>
        <p:nvSpPr>
          <p:cNvPr id="4" name="タイトル 3"/>
          <p:cNvSpPr>
            <a:spLocks noGrp="1"/>
          </p:cNvSpPr>
          <p:nvPr>
            <p:ph type="title"/>
          </p:nvPr>
        </p:nvSpPr>
        <p:spPr/>
        <p:txBody>
          <a:bodyPr/>
          <a:lstStyle/>
          <a:p>
            <a:r>
              <a:rPr kumimoji="1" lang="en-US" altLang="ja-JP" dirty="0"/>
              <a:t>Overview</a:t>
            </a:r>
            <a:r>
              <a:rPr kumimoji="1" lang="ja-JP" altLang="en-US" dirty="0"/>
              <a:t> </a:t>
            </a:r>
            <a:r>
              <a:rPr kumimoji="1" lang="en-US" altLang="ja-JP" dirty="0"/>
              <a:t>of</a:t>
            </a:r>
            <a:r>
              <a:rPr kumimoji="1" lang="ja-JP" altLang="en-US" dirty="0"/>
              <a:t> </a:t>
            </a:r>
            <a:r>
              <a:rPr kumimoji="1" lang="en-US" altLang="ja-JP" dirty="0"/>
              <a:t>Case CMM data locations</a:t>
            </a:r>
            <a:r>
              <a:rPr lang="ja-JP" altLang="en-US" dirty="0"/>
              <a:t> </a:t>
            </a:r>
            <a:r>
              <a:rPr lang="en-US" altLang="ja-JP" dirty="0"/>
              <a:t>2</a:t>
            </a:r>
            <a:endParaRPr kumimoji="1" lang="ja-JP" altLang="en-US" dirty="0"/>
          </a:p>
        </p:txBody>
      </p:sp>
      <p:pic>
        <p:nvPicPr>
          <p:cNvPr id="7" name="図 6">
            <a:extLst>
              <a:ext uri="{FF2B5EF4-FFF2-40B4-BE49-F238E27FC236}">
                <a16:creationId xmlns:a16="http://schemas.microsoft.com/office/drawing/2014/main" id="{AF4FDA3F-9A13-4AD9-87F2-3F88B19E280D}"/>
              </a:ext>
            </a:extLst>
          </p:cNvPr>
          <p:cNvPicPr>
            <a:picLocks noChangeAspect="1"/>
          </p:cNvPicPr>
          <p:nvPr/>
        </p:nvPicPr>
        <p:blipFill>
          <a:blip r:embed="rId3"/>
          <a:stretch>
            <a:fillRect/>
          </a:stretch>
        </p:blipFill>
        <p:spPr>
          <a:xfrm>
            <a:off x="3419872" y="1296843"/>
            <a:ext cx="2165461" cy="2654436"/>
          </a:xfrm>
          <a:prstGeom prst="rect">
            <a:avLst/>
          </a:prstGeom>
        </p:spPr>
      </p:pic>
      <p:pic>
        <p:nvPicPr>
          <p:cNvPr id="8" name="図 7">
            <a:extLst>
              <a:ext uri="{FF2B5EF4-FFF2-40B4-BE49-F238E27FC236}">
                <a16:creationId xmlns:a16="http://schemas.microsoft.com/office/drawing/2014/main" id="{B7F6EC63-1964-467D-8102-740568080D06}"/>
              </a:ext>
            </a:extLst>
          </p:cNvPr>
          <p:cNvPicPr>
            <a:picLocks noChangeAspect="1"/>
          </p:cNvPicPr>
          <p:nvPr/>
        </p:nvPicPr>
        <p:blipFill>
          <a:blip r:embed="rId4"/>
          <a:stretch>
            <a:fillRect/>
          </a:stretch>
        </p:blipFill>
        <p:spPr>
          <a:xfrm>
            <a:off x="6009432" y="1412776"/>
            <a:ext cx="2883048" cy="2686188"/>
          </a:xfrm>
          <a:prstGeom prst="rect">
            <a:avLst/>
          </a:prstGeom>
        </p:spPr>
      </p:pic>
      <p:cxnSp>
        <p:nvCxnSpPr>
          <p:cNvPr id="15" name="直線コネクタ 14">
            <a:extLst>
              <a:ext uri="{FF2B5EF4-FFF2-40B4-BE49-F238E27FC236}">
                <a16:creationId xmlns:a16="http://schemas.microsoft.com/office/drawing/2014/main" id="{9603796D-5B41-4181-B106-27C4FE352659}"/>
              </a:ext>
            </a:extLst>
          </p:cNvPr>
          <p:cNvCxnSpPr/>
          <p:nvPr/>
        </p:nvCxnSpPr>
        <p:spPr>
          <a:xfrm>
            <a:off x="4637952" y="2386564"/>
            <a:ext cx="0" cy="1368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C487319-96B8-4E3A-9C7B-8C56C2935FA2}"/>
              </a:ext>
            </a:extLst>
          </p:cNvPr>
          <p:cNvCxnSpPr>
            <a:cxnSpLocks/>
          </p:cNvCxnSpPr>
          <p:nvPr/>
        </p:nvCxnSpPr>
        <p:spPr>
          <a:xfrm>
            <a:off x="5070000" y="2320959"/>
            <a:ext cx="0" cy="11080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3FE4D6A2-39F7-488B-AD60-B1F89693FE46}"/>
              </a:ext>
            </a:extLst>
          </p:cNvPr>
          <p:cNvCxnSpPr>
            <a:cxnSpLocks/>
          </p:cNvCxnSpPr>
          <p:nvPr/>
        </p:nvCxnSpPr>
        <p:spPr>
          <a:xfrm>
            <a:off x="4599092" y="3246841"/>
            <a:ext cx="470908" cy="0"/>
          </a:xfrm>
          <a:prstGeom prst="straightConnector1">
            <a:avLst/>
          </a:prstGeom>
          <a:ln>
            <a:solidFill>
              <a:srgbClr val="FF0000"/>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8C9BF50D-B58D-42FF-9BBE-54D5CD813EE3}"/>
              </a:ext>
            </a:extLst>
          </p:cNvPr>
          <p:cNvCxnSpPr>
            <a:cxnSpLocks/>
          </p:cNvCxnSpPr>
          <p:nvPr/>
        </p:nvCxnSpPr>
        <p:spPr>
          <a:xfrm>
            <a:off x="7778495" y="3316353"/>
            <a:ext cx="470908" cy="0"/>
          </a:xfrm>
          <a:prstGeom prst="straightConnector1">
            <a:avLst/>
          </a:prstGeom>
          <a:ln>
            <a:solidFill>
              <a:srgbClr val="FF0000"/>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3C88F32-F64B-478C-95F6-B7FE854F2014}"/>
              </a:ext>
            </a:extLst>
          </p:cNvPr>
          <p:cNvCxnSpPr/>
          <p:nvPr/>
        </p:nvCxnSpPr>
        <p:spPr>
          <a:xfrm>
            <a:off x="7819133" y="2538964"/>
            <a:ext cx="0" cy="1368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3D073288-F51C-49CD-8BD1-7CB2EBB315D1}"/>
              </a:ext>
            </a:extLst>
          </p:cNvPr>
          <p:cNvCxnSpPr>
            <a:cxnSpLocks/>
          </p:cNvCxnSpPr>
          <p:nvPr/>
        </p:nvCxnSpPr>
        <p:spPr>
          <a:xfrm>
            <a:off x="8251181" y="2473359"/>
            <a:ext cx="0" cy="11080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E9955D6C-F70D-4AF4-977C-B2B95C56A807}"/>
              </a:ext>
            </a:extLst>
          </p:cNvPr>
          <p:cNvCxnSpPr>
            <a:cxnSpLocks/>
          </p:cNvCxnSpPr>
          <p:nvPr/>
        </p:nvCxnSpPr>
        <p:spPr>
          <a:xfrm>
            <a:off x="4177873" y="3581256"/>
            <a:ext cx="470908" cy="0"/>
          </a:xfrm>
          <a:prstGeom prst="straightConnector1">
            <a:avLst/>
          </a:prstGeom>
          <a:ln>
            <a:solidFill>
              <a:srgbClr val="FF0000"/>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06F96A2A-38A9-4C7B-B553-A557358182C1}"/>
              </a:ext>
            </a:extLst>
          </p:cNvPr>
          <p:cNvCxnSpPr>
            <a:cxnSpLocks/>
          </p:cNvCxnSpPr>
          <p:nvPr/>
        </p:nvCxnSpPr>
        <p:spPr>
          <a:xfrm>
            <a:off x="7348225" y="3754716"/>
            <a:ext cx="470908" cy="0"/>
          </a:xfrm>
          <a:prstGeom prst="straightConnector1">
            <a:avLst/>
          </a:prstGeom>
          <a:ln>
            <a:solidFill>
              <a:srgbClr val="FF0000"/>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0F1FE7AB-5A13-43F7-A953-73C6A20433F1}"/>
              </a:ext>
            </a:extLst>
          </p:cNvPr>
          <p:cNvSpPr txBox="1"/>
          <p:nvPr/>
        </p:nvSpPr>
        <p:spPr>
          <a:xfrm>
            <a:off x="3792153" y="4349891"/>
            <a:ext cx="2130711" cy="461665"/>
          </a:xfrm>
          <a:prstGeom prst="rect">
            <a:avLst/>
          </a:prstGeom>
          <a:noFill/>
        </p:spPr>
        <p:txBody>
          <a:bodyPr wrap="none" rtlCol="0">
            <a:spAutoFit/>
          </a:bodyPr>
          <a:lstStyle/>
          <a:p>
            <a:pPr algn="l" rtl="0" fontAlgn="ctr" hangingPunct="0">
              <a:spcBef>
                <a:spcPct val="0"/>
              </a:spcBef>
              <a:spcAft>
                <a:spcPct val="0"/>
              </a:spcAft>
            </a:pPr>
            <a:r>
              <a:rPr kumimoji="1" lang="en-US" altLang="ja-JP" sz="1200" kern="1200" dirty="0">
                <a:solidFill>
                  <a:srgbClr val="000000"/>
                </a:solidFill>
                <a:latin typeface="Arial" pitchFamily="34" charset="0"/>
                <a:ea typeface="ＭＳ Ｐゴシック" charset="-128"/>
                <a:cs typeface="+mn-cs"/>
              </a:rPr>
              <a:t>Axial Runout Check1 (112)</a:t>
            </a:r>
          </a:p>
          <a:p>
            <a:pPr algn="l" rtl="0" fontAlgn="ctr" hangingPunct="0">
              <a:spcBef>
                <a:spcPct val="0"/>
              </a:spcBef>
              <a:spcAft>
                <a:spcPct val="0"/>
              </a:spcAft>
            </a:pPr>
            <a:r>
              <a:rPr lang="en-US" altLang="ja-JP" sz="1200" dirty="0">
                <a:solidFill>
                  <a:srgbClr val="000000"/>
                </a:solidFill>
                <a:latin typeface="Arial" pitchFamily="34" charset="0"/>
                <a:ea typeface="ＭＳ Ｐゴシック" charset="-128"/>
              </a:rPr>
              <a:t>(Stg.2 LPT Shroud Aft Hook)</a:t>
            </a:r>
            <a:endParaRPr kumimoji="1" lang="ja-JP" altLang="en-US" sz="1200" kern="1200" dirty="0">
              <a:solidFill>
                <a:srgbClr val="000000"/>
              </a:solidFill>
              <a:latin typeface="Arial" pitchFamily="34" charset="0"/>
              <a:ea typeface="ＭＳ Ｐゴシック" charset="-128"/>
              <a:cs typeface="+mn-cs"/>
            </a:endParaRPr>
          </a:p>
        </p:txBody>
      </p:sp>
      <p:sp>
        <p:nvSpPr>
          <p:cNvPr id="77" name="テキスト ボックス 76">
            <a:extLst>
              <a:ext uri="{FF2B5EF4-FFF2-40B4-BE49-F238E27FC236}">
                <a16:creationId xmlns:a16="http://schemas.microsoft.com/office/drawing/2014/main" id="{7115F041-E3EE-4F95-B866-3DB4E65147BA}"/>
              </a:ext>
            </a:extLst>
          </p:cNvPr>
          <p:cNvSpPr txBox="1"/>
          <p:nvPr/>
        </p:nvSpPr>
        <p:spPr>
          <a:xfrm>
            <a:off x="6727193" y="4306493"/>
            <a:ext cx="2130711" cy="461665"/>
          </a:xfrm>
          <a:prstGeom prst="rect">
            <a:avLst/>
          </a:prstGeom>
          <a:noFill/>
        </p:spPr>
        <p:txBody>
          <a:bodyPr wrap="none" rtlCol="0">
            <a:spAutoFit/>
          </a:bodyPr>
          <a:lstStyle/>
          <a:p>
            <a:pPr algn="l" rtl="0" fontAlgn="ctr" hangingPunct="0">
              <a:spcBef>
                <a:spcPct val="0"/>
              </a:spcBef>
              <a:spcAft>
                <a:spcPct val="0"/>
              </a:spcAft>
            </a:pPr>
            <a:r>
              <a:rPr kumimoji="1" lang="en-US" altLang="ja-JP" sz="1200" kern="1200" dirty="0">
                <a:solidFill>
                  <a:srgbClr val="000000"/>
                </a:solidFill>
                <a:latin typeface="Arial" pitchFamily="34" charset="0"/>
                <a:ea typeface="ＭＳ Ｐゴシック" charset="-128"/>
                <a:cs typeface="+mn-cs"/>
              </a:rPr>
              <a:t>Axial Runout Check2 (118)</a:t>
            </a:r>
          </a:p>
          <a:p>
            <a:pPr algn="l" rtl="0" fontAlgn="ctr" hangingPunct="0">
              <a:spcBef>
                <a:spcPct val="0"/>
              </a:spcBef>
              <a:spcAft>
                <a:spcPct val="0"/>
              </a:spcAft>
            </a:pPr>
            <a:r>
              <a:rPr lang="en-US" altLang="ja-JP" sz="1200" dirty="0">
                <a:solidFill>
                  <a:srgbClr val="000000"/>
                </a:solidFill>
                <a:latin typeface="Arial" pitchFamily="34" charset="0"/>
                <a:ea typeface="ＭＳ Ｐゴシック" charset="-128"/>
              </a:rPr>
              <a:t>(Stg.3 LPT Shroud Aft Hook)</a:t>
            </a:r>
            <a:endParaRPr kumimoji="1" lang="ja-JP" altLang="en-US" sz="1200" kern="1200" dirty="0">
              <a:solidFill>
                <a:srgbClr val="000000"/>
              </a:solidFill>
              <a:latin typeface="Arial" pitchFamily="34" charset="0"/>
              <a:ea typeface="ＭＳ Ｐゴシック" charset="-128"/>
              <a:cs typeface="+mn-cs"/>
            </a:endParaRPr>
          </a:p>
        </p:txBody>
      </p:sp>
      <p:sp>
        <p:nvSpPr>
          <p:cNvPr id="29" name="テキスト ボックス 28">
            <a:extLst>
              <a:ext uri="{FF2B5EF4-FFF2-40B4-BE49-F238E27FC236}">
                <a16:creationId xmlns:a16="http://schemas.microsoft.com/office/drawing/2014/main" id="{2D7284FA-354F-492E-8877-FA29300480A9}"/>
              </a:ext>
            </a:extLst>
          </p:cNvPr>
          <p:cNvSpPr txBox="1"/>
          <p:nvPr/>
        </p:nvSpPr>
        <p:spPr>
          <a:xfrm>
            <a:off x="201453" y="5053325"/>
            <a:ext cx="3523016" cy="1015663"/>
          </a:xfrm>
          <a:prstGeom prst="rect">
            <a:avLst/>
          </a:prstGeom>
          <a:noFill/>
        </p:spPr>
        <p:txBody>
          <a:bodyPr wrap="none" rtlCol="0">
            <a:spAutoFit/>
          </a:bodyPr>
          <a:lstStyle/>
          <a:p>
            <a:pPr algn="l" rtl="0" fontAlgn="ctr" hangingPunct="0">
              <a:spcBef>
                <a:spcPct val="0"/>
              </a:spcBef>
              <a:spcAft>
                <a:spcPct val="0"/>
              </a:spcAft>
            </a:pPr>
            <a:r>
              <a:rPr kumimoji="1" lang="en-US" altLang="ja-JP" sz="1200" kern="1200" dirty="0">
                <a:solidFill>
                  <a:srgbClr val="000000"/>
                </a:solidFill>
                <a:latin typeface="Arial" pitchFamily="34" charset="0"/>
                <a:ea typeface="ＭＳ Ｐゴシック" charset="-128"/>
                <a:cs typeface="+mn-cs"/>
              </a:rPr>
              <a:t>LPT Case</a:t>
            </a:r>
          </a:p>
          <a:p>
            <a:pPr marL="285750" indent="-285750" algn="l" rtl="0" fontAlgn="ctr" hangingPunct="0">
              <a:spcBef>
                <a:spcPct val="0"/>
              </a:spcBef>
              <a:spcAft>
                <a:spcPct val="0"/>
              </a:spcAft>
              <a:buFont typeface="Wingdings" panose="05000000000000000000" pitchFamily="2" charset="2"/>
              <a:buChar char="ü"/>
            </a:pPr>
            <a:r>
              <a:rPr kumimoji="1" lang="en-US" altLang="ja-JP" sz="1200" kern="1200" dirty="0">
                <a:solidFill>
                  <a:srgbClr val="000000"/>
                </a:solidFill>
                <a:latin typeface="Arial" pitchFamily="34" charset="0"/>
                <a:ea typeface="ＭＳ Ｐゴシック" charset="-128"/>
                <a:cs typeface="+mn-cs"/>
              </a:rPr>
              <a:t>Thickness Check (225 - 207, 226 - 207) </a:t>
            </a:r>
          </a:p>
          <a:p>
            <a:pPr algn="l" rtl="0" fontAlgn="ctr" hangingPunct="0">
              <a:spcBef>
                <a:spcPct val="0"/>
              </a:spcBef>
              <a:spcAft>
                <a:spcPct val="0"/>
              </a:spcAft>
            </a:pPr>
            <a:r>
              <a:rPr lang="en-US" altLang="ja-JP" sz="1200" dirty="0">
                <a:solidFill>
                  <a:srgbClr val="000000"/>
                </a:solidFill>
                <a:latin typeface="Arial" pitchFamily="34" charset="0"/>
                <a:ea typeface="ＭＳ Ｐゴシック" charset="-128"/>
              </a:rPr>
              <a:t>Stg.1 LPT Shroud</a:t>
            </a:r>
          </a:p>
          <a:p>
            <a:pPr marL="285750" indent="-285750" algn="l" rtl="0" fontAlgn="ctr" hangingPunct="0">
              <a:spcBef>
                <a:spcPct val="0"/>
              </a:spcBef>
              <a:spcAft>
                <a:spcPct val="0"/>
              </a:spcAft>
              <a:buFont typeface="Wingdings" panose="05000000000000000000" pitchFamily="2" charset="2"/>
              <a:buChar char="ü"/>
            </a:pPr>
            <a:r>
              <a:rPr lang="en-US" altLang="ja-JP" sz="1200" dirty="0">
                <a:solidFill>
                  <a:srgbClr val="000000"/>
                </a:solidFill>
                <a:latin typeface="Arial" pitchFamily="34" charset="0"/>
                <a:ea typeface="ＭＳ Ｐゴシック" charset="-128"/>
              </a:rPr>
              <a:t>LPT case Hook Thickness Check (234 - 235)</a:t>
            </a:r>
          </a:p>
          <a:p>
            <a:pPr marL="285750" indent="-285750" algn="l" rtl="0" fontAlgn="ctr" hangingPunct="0">
              <a:spcBef>
                <a:spcPct val="0"/>
              </a:spcBef>
              <a:spcAft>
                <a:spcPct val="0"/>
              </a:spcAft>
              <a:buFont typeface="Wingdings" panose="05000000000000000000" pitchFamily="2" charset="2"/>
              <a:buChar char="ü"/>
            </a:pPr>
            <a:r>
              <a:rPr lang="en-US" altLang="ja-JP" sz="1200" dirty="0">
                <a:solidFill>
                  <a:srgbClr val="000000"/>
                </a:solidFill>
                <a:latin typeface="Arial" pitchFamily="34" charset="0"/>
                <a:ea typeface="ＭＳ Ｐゴシック" charset="-128"/>
              </a:rPr>
              <a:t>Stg.1 Shroud Fit Check (105 - 235)</a:t>
            </a:r>
            <a:endParaRPr kumimoji="1" lang="ja-JP" altLang="en-US" sz="1200" kern="1200" dirty="0">
              <a:solidFill>
                <a:srgbClr val="000000"/>
              </a:solidFill>
              <a:latin typeface="Arial" pitchFamily="34" charset="0"/>
              <a:ea typeface="ＭＳ Ｐゴシック" charset="-128"/>
              <a:cs typeface="+mn-cs"/>
            </a:endParaRPr>
          </a:p>
        </p:txBody>
      </p:sp>
      <p:sp>
        <p:nvSpPr>
          <p:cNvPr id="78" name="テキスト ボックス 77">
            <a:extLst>
              <a:ext uri="{FF2B5EF4-FFF2-40B4-BE49-F238E27FC236}">
                <a16:creationId xmlns:a16="http://schemas.microsoft.com/office/drawing/2014/main" id="{906E80A7-5CA3-46C2-90F5-BC6C810EFAF9}"/>
              </a:ext>
            </a:extLst>
          </p:cNvPr>
          <p:cNvSpPr txBox="1"/>
          <p:nvPr/>
        </p:nvSpPr>
        <p:spPr>
          <a:xfrm>
            <a:off x="3827536" y="3501675"/>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112</a:t>
            </a:r>
            <a:endParaRPr kumimoji="1" lang="ja-JP" altLang="en-US" sz="1000" b="1" kern="1200" dirty="0">
              <a:solidFill>
                <a:srgbClr val="FF0000"/>
              </a:solidFill>
              <a:latin typeface="Arial" pitchFamily="34" charset="0"/>
              <a:ea typeface="ＭＳ Ｐゴシック" charset="-128"/>
              <a:cs typeface="+mn-cs"/>
            </a:endParaRPr>
          </a:p>
        </p:txBody>
      </p:sp>
      <p:sp>
        <p:nvSpPr>
          <p:cNvPr id="79" name="テキスト ボックス 78">
            <a:extLst>
              <a:ext uri="{FF2B5EF4-FFF2-40B4-BE49-F238E27FC236}">
                <a16:creationId xmlns:a16="http://schemas.microsoft.com/office/drawing/2014/main" id="{6D6E0FD3-9408-46F6-A91C-8358EA9CBAB4}"/>
              </a:ext>
            </a:extLst>
          </p:cNvPr>
          <p:cNvSpPr txBox="1"/>
          <p:nvPr/>
        </p:nvSpPr>
        <p:spPr>
          <a:xfrm>
            <a:off x="6972906" y="3660895"/>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118</a:t>
            </a:r>
            <a:endParaRPr kumimoji="1" lang="ja-JP" altLang="en-US" sz="1000" b="1" kern="1200" dirty="0">
              <a:solidFill>
                <a:srgbClr val="FF0000"/>
              </a:solidFill>
              <a:latin typeface="Arial" pitchFamily="34" charset="0"/>
              <a:ea typeface="ＭＳ Ｐゴシック" charset="-128"/>
              <a:cs typeface="+mn-cs"/>
            </a:endParaRPr>
          </a:p>
        </p:txBody>
      </p:sp>
      <p:sp>
        <p:nvSpPr>
          <p:cNvPr id="80" name="テキスト ボックス 79">
            <a:extLst>
              <a:ext uri="{FF2B5EF4-FFF2-40B4-BE49-F238E27FC236}">
                <a16:creationId xmlns:a16="http://schemas.microsoft.com/office/drawing/2014/main" id="{5F02AF0C-A31B-4663-BBEB-4DEDD7EB3689}"/>
              </a:ext>
            </a:extLst>
          </p:cNvPr>
          <p:cNvSpPr txBox="1"/>
          <p:nvPr/>
        </p:nvSpPr>
        <p:spPr>
          <a:xfrm>
            <a:off x="4648481" y="2975792"/>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309</a:t>
            </a:r>
            <a:endParaRPr kumimoji="1" lang="ja-JP" altLang="en-US" sz="1000" b="1" kern="1200" dirty="0">
              <a:solidFill>
                <a:srgbClr val="FF0000"/>
              </a:solidFill>
              <a:latin typeface="Arial" pitchFamily="34" charset="0"/>
              <a:ea typeface="ＭＳ Ｐゴシック" charset="-128"/>
              <a:cs typeface="+mn-cs"/>
            </a:endParaRPr>
          </a:p>
        </p:txBody>
      </p:sp>
      <p:sp>
        <p:nvSpPr>
          <p:cNvPr id="81" name="テキスト ボックス 80">
            <a:extLst>
              <a:ext uri="{FF2B5EF4-FFF2-40B4-BE49-F238E27FC236}">
                <a16:creationId xmlns:a16="http://schemas.microsoft.com/office/drawing/2014/main" id="{F128306A-A8B8-4B8B-B18B-070B1C57B568}"/>
              </a:ext>
            </a:extLst>
          </p:cNvPr>
          <p:cNvSpPr txBox="1"/>
          <p:nvPr/>
        </p:nvSpPr>
        <p:spPr>
          <a:xfrm>
            <a:off x="7827082" y="3041368"/>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342</a:t>
            </a:r>
            <a:endParaRPr kumimoji="1" lang="ja-JP" altLang="en-US" sz="1000" b="1" kern="1200" dirty="0">
              <a:solidFill>
                <a:srgbClr val="FF0000"/>
              </a:solidFill>
              <a:latin typeface="Arial" pitchFamily="34" charset="0"/>
              <a:ea typeface="ＭＳ Ｐゴシック" charset="-128"/>
              <a:cs typeface="+mn-cs"/>
            </a:endParaRPr>
          </a:p>
        </p:txBody>
      </p:sp>
      <p:cxnSp>
        <p:nvCxnSpPr>
          <p:cNvPr id="31" name="直線コネクタ 30">
            <a:extLst>
              <a:ext uri="{FF2B5EF4-FFF2-40B4-BE49-F238E27FC236}">
                <a16:creationId xmlns:a16="http://schemas.microsoft.com/office/drawing/2014/main" id="{57584CAE-D656-4D4B-8945-72BA50E94ACE}"/>
              </a:ext>
            </a:extLst>
          </p:cNvPr>
          <p:cNvCxnSpPr/>
          <p:nvPr/>
        </p:nvCxnSpPr>
        <p:spPr>
          <a:xfrm>
            <a:off x="2128404" y="3972060"/>
            <a:ext cx="64807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FDA1DA39-C6FC-4E01-8E55-8C51A9E65D7B}"/>
              </a:ext>
            </a:extLst>
          </p:cNvPr>
          <p:cNvCxnSpPr/>
          <p:nvPr/>
        </p:nvCxnSpPr>
        <p:spPr>
          <a:xfrm>
            <a:off x="1979712" y="4098964"/>
            <a:ext cx="64807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1B401880-BD80-48F9-9847-55176CCD52C7}"/>
              </a:ext>
            </a:extLst>
          </p:cNvPr>
          <p:cNvCxnSpPr>
            <a:cxnSpLocks/>
          </p:cNvCxnSpPr>
          <p:nvPr/>
        </p:nvCxnSpPr>
        <p:spPr>
          <a:xfrm>
            <a:off x="827584" y="3493030"/>
            <a:ext cx="9721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7AC586B7-5167-4231-A85E-829FEACD105E}"/>
              </a:ext>
            </a:extLst>
          </p:cNvPr>
          <p:cNvCxnSpPr>
            <a:cxnSpLocks/>
          </p:cNvCxnSpPr>
          <p:nvPr/>
        </p:nvCxnSpPr>
        <p:spPr>
          <a:xfrm>
            <a:off x="1331640" y="3808561"/>
            <a:ext cx="52488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CD03148B-2F66-4897-A646-FF188B685112}"/>
              </a:ext>
            </a:extLst>
          </p:cNvPr>
          <p:cNvCxnSpPr>
            <a:cxnSpLocks/>
          </p:cNvCxnSpPr>
          <p:nvPr/>
        </p:nvCxnSpPr>
        <p:spPr>
          <a:xfrm>
            <a:off x="1043608" y="3516197"/>
            <a:ext cx="167003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3533D365-131D-40BB-8852-F4DED4FAF16D}"/>
              </a:ext>
            </a:extLst>
          </p:cNvPr>
          <p:cNvCxnSpPr>
            <a:cxnSpLocks/>
          </p:cNvCxnSpPr>
          <p:nvPr/>
        </p:nvCxnSpPr>
        <p:spPr>
          <a:xfrm>
            <a:off x="1115616" y="3664364"/>
            <a:ext cx="28803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EDDCCC01-4A0F-4A8D-8FD1-65FEDFC04C09}"/>
              </a:ext>
            </a:extLst>
          </p:cNvPr>
          <p:cNvCxnSpPr>
            <a:cxnSpLocks/>
          </p:cNvCxnSpPr>
          <p:nvPr/>
        </p:nvCxnSpPr>
        <p:spPr>
          <a:xfrm rot="16200000">
            <a:off x="2320322" y="4334418"/>
            <a:ext cx="470908" cy="0"/>
          </a:xfrm>
          <a:prstGeom prst="straightConnector1">
            <a:avLst/>
          </a:prstGeom>
          <a:ln>
            <a:solidFill>
              <a:srgbClr val="FF0000"/>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12E9BEBF-FF0C-43A2-A3F6-FEE1AA5116D1}"/>
              </a:ext>
            </a:extLst>
          </p:cNvPr>
          <p:cNvCxnSpPr>
            <a:cxnSpLocks/>
          </p:cNvCxnSpPr>
          <p:nvPr/>
        </p:nvCxnSpPr>
        <p:spPr>
          <a:xfrm rot="16200000">
            <a:off x="2484606" y="4218210"/>
            <a:ext cx="470908" cy="0"/>
          </a:xfrm>
          <a:prstGeom prst="straightConnector1">
            <a:avLst/>
          </a:prstGeom>
          <a:ln>
            <a:solidFill>
              <a:srgbClr val="FF0000"/>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A6E8BA95-6554-40CA-BCD5-098797D67AFE}"/>
              </a:ext>
            </a:extLst>
          </p:cNvPr>
          <p:cNvCxnSpPr>
            <a:cxnSpLocks/>
          </p:cNvCxnSpPr>
          <p:nvPr/>
        </p:nvCxnSpPr>
        <p:spPr>
          <a:xfrm rot="16200000">
            <a:off x="1141302" y="4042447"/>
            <a:ext cx="470908" cy="0"/>
          </a:xfrm>
          <a:prstGeom prst="straightConnector1">
            <a:avLst/>
          </a:prstGeom>
          <a:ln>
            <a:solidFill>
              <a:srgbClr val="FF0000"/>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63A0DFF9-DB52-4196-A5EC-F77F787EC9D0}"/>
              </a:ext>
            </a:extLst>
          </p:cNvPr>
          <p:cNvCxnSpPr>
            <a:cxnSpLocks/>
          </p:cNvCxnSpPr>
          <p:nvPr/>
        </p:nvCxnSpPr>
        <p:spPr>
          <a:xfrm flipV="1">
            <a:off x="1187624" y="3671662"/>
            <a:ext cx="0" cy="1216584"/>
          </a:xfrm>
          <a:prstGeom prst="straightConnector1">
            <a:avLst/>
          </a:prstGeom>
          <a:ln>
            <a:solidFill>
              <a:srgbClr val="FF0000"/>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01F2B361-BD0A-4406-B277-36D28871557A}"/>
              </a:ext>
            </a:extLst>
          </p:cNvPr>
          <p:cNvCxnSpPr>
            <a:cxnSpLocks/>
          </p:cNvCxnSpPr>
          <p:nvPr/>
        </p:nvCxnSpPr>
        <p:spPr>
          <a:xfrm flipV="1">
            <a:off x="1072709" y="3519262"/>
            <a:ext cx="0" cy="1243984"/>
          </a:xfrm>
          <a:prstGeom prst="straightConnector1">
            <a:avLst/>
          </a:prstGeom>
          <a:ln>
            <a:solidFill>
              <a:srgbClr val="FF0000"/>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6CE3DCF5-B2AA-42DF-9CA4-FCE3AE1A69EC}"/>
              </a:ext>
            </a:extLst>
          </p:cNvPr>
          <p:cNvCxnSpPr>
            <a:cxnSpLocks/>
          </p:cNvCxnSpPr>
          <p:nvPr/>
        </p:nvCxnSpPr>
        <p:spPr>
          <a:xfrm flipV="1">
            <a:off x="971601" y="3495482"/>
            <a:ext cx="0" cy="1157654"/>
          </a:xfrm>
          <a:prstGeom prst="straightConnector1">
            <a:avLst/>
          </a:prstGeom>
          <a:ln>
            <a:solidFill>
              <a:srgbClr val="FF0000"/>
            </a:solidFill>
            <a:headEnd type="none" w="sm" len="lg"/>
            <a:tailEnd type="triangle" w="sm" len="lg"/>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7A3F2F98-D65D-4152-B8AA-667EAD540798}"/>
              </a:ext>
            </a:extLst>
          </p:cNvPr>
          <p:cNvSpPr txBox="1"/>
          <p:nvPr/>
        </p:nvSpPr>
        <p:spPr>
          <a:xfrm>
            <a:off x="980494" y="4840143"/>
            <a:ext cx="851515"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207 (RSP.I)</a:t>
            </a:r>
            <a:endParaRPr kumimoji="1" lang="ja-JP" altLang="en-US" sz="1000" b="1" kern="1200" dirty="0">
              <a:solidFill>
                <a:srgbClr val="FF0000"/>
              </a:solidFill>
              <a:latin typeface="Arial" pitchFamily="34" charset="0"/>
              <a:ea typeface="ＭＳ Ｐゴシック" charset="-128"/>
              <a:cs typeface="+mn-cs"/>
            </a:endParaRPr>
          </a:p>
        </p:txBody>
      </p:sp>
      <p:sp>
        <p:nvSpPr>
          <p:cNvPr id="97" name="テキスト ボックス 96">
            <a:extLst>
              <a:ext uri="{FF2B5EF4-FFF2-40B4-BE49-F238E27FC236}">
                <a16:creationId xmlns:a16="http://schemas.microsoft.com/office/drawing/2014/main" id="{7CADF77F-41F6-44C8-A694-6A1EBFA4635E}"/>
              </a:ext>
            </a:extLst>
          </p:cNvPr>
          <p:cNvSpPr txBox="1"/>
          <p:nvPr/>
        </p:nvSpPr>
        <p:spPr>
          <a:xfrm>
            <a:off x="863370" y="4730207"/>
            <a:ext cx="396262" cy="246221"/>
          </a:xfrm>
          <a:prstGeom prst="rect">
            <a:avLst/>
          </a:prstGeom>
          <a:noFill/>
        </p:spPr>
        <p:txBody>
          <a:bodyPr wrap="none" rtlCol="0">
            <a:spAutoFit/>
          </a:bodyPr>
          <a:lstStyle/>
          <a:p>
            <a:pPr algn="l" rtl="0" fontAlgn="ctr" hangingPunct="0">
              <a:spcBef>
                <a:spcPct val="0"/>
              </a:spcBef>
              <a:spcAft>
                <a:spcPct val="0"/>
              </a:spcAft>
            </a:pPr>
            <a:r>
              <a:rPr lang="en-US" altLang="ja-JP" sz="1000" b="1" dirty="0">
                <a:solidFill>
                  <a:srgbClr val="FF0000"/>
                </a:solidFill>
                <a:latin typeface="Arial" pitchFamily="34" charset="0"/>
                <a:ea typeface="ＭＳ Ｐゴシック" charset="-128"/>
              </a:rPr>
              <a:t>226</a:t>
            </a:r>
            <a:endParaRPr kumimoji="1" lang="ja-JP" altLang="en-US" sz="1000" b="1" kern="1200" dirty="0">
              <a:solidFill>
                <a:srgbClr val="FF0000"/>
              </a:solidFill>
              <a:latin typeface="Arial" pitchFamily="34" charset="0"/>
              <a:ea typeface="ＭＳ Ｐゴシック" charset="-128"/>
              <a:cs typeface="+mn-cs"/>
            </a:endParaRPr>
          </a:p>
        </p:txBody>
      </p:sp>
      <p:sp>
        <p:nvSpPr>
          <p:cNvPr id="98" name="テキスト ボックス 97">
            <a:extLst>
              <a:ext uri="{FF2B5EF4-FFF2-40B4-BE49-F238E27FC236}">
                <a16:creationId xmlns:a16="http://schemas.microsoft.com/office/drawing/2014/main" id="{5AF87E80-FC48-4556-BB35-991AB26AC7C4}"/>
              </a:ext>
            </a:extLst>
          </p:cNvPr>
          <p:cNvSpPr txBox="1"/>
          <p:nvPr/>
        </p:nvSpPr>
        <p:spPr>
          <a:xfrm>
            <a:off x="264101" y="4593698"/>
            <a:ext cx="851515"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225 (RSP.I)</a:t>
            </a:r>
            <a:endParaRPr kumimoji="1" lang="ja-JP" altLang="en-US" sz="1000" b="1" kern="1200" dirty="0">
              <a:solidFill>
                <a:srgbClr val="FF0000"/>
              </a:solidFill>
              <a:latin typeface="Arial" pitchFamily="34" charset="0"/>
              <a:ea typeface="ＭＳ Ｐゴシック" charset="-128"/>
              <a:cs typeface="+mn-cs"/>
            </a:endParaRPr>
          </a:p>
        </p:txBody>
      </p:sp>
      <p:sp>
        <p:nvSpPr>
          <p:cNvPr id="99" name="テキスト ボックス 98">
            <a:extLst>
              <a:ext uri="{FF2B5EF4-FFF2-40B4-BE49-F238E27FC236}">
                <a16:creationId xmlns:a16="http://schemas.microsoft.com/office/drawing/2014/main" id="{624F7A71-EED9-4C74-8C04-69C261F53099}"/>
              </a:ext>
            </a:extLst>
          </p:cNvPr>
          <p:cNvSpPr txBox="1"/>
          <p:nvPr/>
        </p:nvSpPr>
        <p:spPr>
          <a:xfrm>
            <a:off x="2576465" y="4415041"/>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105</a:t>
            </a:r>
            <a:endParaRPr kumimoji="1" lang="ja-JP" altLang="en-US" sz="1000" b="1" kern="1200" dirty="0">
              <a:solidFill>
                <a:srgbClr val="FF0000"/>
              </a:solidFill>
              <a:latin typeface="Arial" pitchFamily="34" charset="0"/>
              <a:ea typeface="ＭＳ Ｐゴシック" charset="-128"/>
              <a:cs typeface="+mn-cs"/>
            </a:endParaRPr>
          </a:p>
        </p:txBody>
      </p:sp>
      <p:sp>
        <p:nvSpPr>
          <p:cNvPr id="100" name="テキスト ボックス 99">
            <a:extLst>
              <a:ext uri="{FF2B5EF4-FFF2-40B4-BE49-F238E27FC236}">
                <a16:creationId xmlns:a16="http://schemas.microsoft.com/office/drawing/2014/main" id="{6ABDBDEE-60FA-48A3-B3F9-22D7FB2E533B}"/>
              </a:ext>
            </a:extLst>
          </p:cNvPr>
          <p:cNvSpPr txBox="1"/>
          <p:nvPr/>
        </p:nvSpPr>
        <p:spPr>
          <a:xfrm>
            <a:off x="2327761" y="4506436"/>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235</a:t>
            </a:r>
            <a:endParaRPr kumimoji="1" lang="ja-JP" altLang="en-US" sz="1000" b="1" kern="1200" dirty="0">
              <a:solidFill>
                <a:srgbClr val="FF0000"/>
              </a:solidFill>
              <a:latin typeface="Arial" pitchFamily="34" charset="0"/>
              <a:ea typeface="ＭＳ Ｐゴシック" charset="-128"/>
              <a:cs typeface="+mn-cs"/>
            </a:endParaRPr>
          </a:p>
        </p:txBody>
      </p:sp>
      <p:sp>
        <p:nvSpPr>
          <p:cNvPr id="101" name="テキスト ボックス 100">
            <a:extLst>
              <a:ext uri="{FF2B5EF4-FFF2-40B4-BE49-F238E27FC236}">
                <a16:creationId xmlns:a16="http://schemas.microsoft.com/office/drawing/2014/main" id="{383E0029-AF26-4168-99A4-A7DD573D5A49}"/>
              </a:ext>
            </a:extLst>
          </p:cNvPr>
          <p:cNvSpPr txBox="1"/>
          <p:nvPr/>
        </p:nvSpPr>
        <p:spPr>
          <a:xfrm>
            <a:off x="1187516" y="4244862"/>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234</a:t>
            </a:r>
            <a:endParaRPr kumimoji="1" lang="ja-JP" altLang="en-US" sz="1000" b="1" kern="1200" dirty="0">
              <a:solidFill>
                <a:srgbClr val="FF0000"/>
              </a:solidFill>
              <a:latin typeface="Arial" pitchFamily="34" charset="0"/>
              <a:ea typeface="ＭＳ Ｐゴシック" charset="-128"/>
              <a:cs typeface="+mn-cs"/>
            </a:endParaRPr>
          </a:p>
        </p:txBody>
      </p:sp>
      <p:sp>
        <p:nvSpPr>
          <p:cNvPr id="2" name="スライド番号プレースホルダー 1">
            <a:extLst>
              <a:ext uri="{FF2B5EF4-FFF2-40B4-BE49-F238E27FC236}">
                <a16:creationId xmlns:a16="http://schemas.microsoft.com/office/drawing/2014/main" id="{5327A319-B07C-459C-8D19-E153DF4682DC}"/>
              </a:ext>
            </a:extLst>
          </p:cNvPr>
          <p:cNvSpPr>
            <a:spLocks noGrp="1"/>
          </p:cNvSpPr>
          <p:nvPr>
            <p:ph type="sldNum" sz="quarter" idx="4"/>
          </p:nvPr>
        </p:nvSpPr>
        <p:spPr/>
        <p:txBody>
          <a:bodyPr/>
          <a:lstStyle/>
          <a:p>
            <a:fld id="{714EB05D-AD7B-4F02-BDF6-82F2DF55CD8E}" type="slidenum">
              <a:rPr kumimoji="1" lang="ja-JP" altLang="en-US" smtClean="0"/>
              <a:t>4</a:t>
            </a:fld>
            <a:endParaRPr kumimoji="1" lang="ja-JP" altLang="en-US"/>
          </a:p>
        </p:txBody>
      </p:sp>
      <p:sp>
        <p:nvSpPr>
          <p:cNvPr id="42" name="フッター プレースホルダー 2">
            <a:extLst>
              <a:ext uri="{FF2B5EF4-FFF2-40B4-BE49-F238E27FC236}">
                <a16:creationId xmlns:a16="http://schemas.microsoft.com/office/drawing/2014/main" id="{ED51A12D-B069-4890-92A9-9E8A8E392B09}"/>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1605273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6423DC2B-F7DB-4631-AB09-88CABB297252}"/>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a:ln>
                  <a:noFill/>
                </a:ln>
                <a:solidFill>
                  <a:srgbClr val="6A6A6A"/>
                </a:solidFill>
                <a:effectLst/>
                <a:uLnTx/>
                <a:uFillTx/>
                <a:latin typeface="Arial" pitchFamily="34" charset="0"/>
                <a:ea typeface="ＭＳ Ｐゴシック" pitchFamily="50" charset="-128"/>
                <a:cs typeface="Arial" pitchFamily="34" charset="0"/>
              </a:rPr>
              <a:t>Copyright © 2023 IHI Corporation All Rights Reserved.</a:t>
            </a:r>
            <a:endParaRPr kumimoji="1" lang="ja-JP" altLang="en-US" sz="700" b="0" i="0" u="none" strike="noStrike" kern="1200" cap="none" spc="0" normalizeH="0" baseline="0" noProof="0" dirty="0">
              <a:ln>
                <a:noFill/>
              </a:ln>
              <a:solidFill>
                <a:srgbClr val="6A6A6A"/>
              </a:solidFill>
              <a:effectLst/>
              <a:uLnTx/>
              <a:uFillTx/>
              <a:latin typeface="Arial" pitchFamily="34" charset="0"/>
              <a:ea typeface="ＭＳ Ｐゴシック" pitchFamily="50" charset="-128"/>
              <a:cs typeface="Arial" pitchFamily="34" charset="0"/>
            </a:endParaRPr>
          </a:p>
        </p:txBody>
      </p:sp>
      <p:sp>
        <p:nvSpPr>
          <p:cNvPr id="3" name="タイトル 2">
            <a:extLst>
              <a:ext uri="{FF2B5EF4-FFF2-40B4-BE49-F238E27FC236}">
                <a16:creationId xmlns:a16="http://schemas.microsoft.com/office/drawing/2014/main" id="{73639BB5-52AA-4944-B0EA-29322F5A5A71}"/>
              </a:ext>
            </a:extLst>
          </p:cNvPr>
          <p:cNvSpPr>
            <a:spLocks noGrp="1"/>
          </p:cNvSpPr>
          <p:nvPr>
            <p:ph type="title"/>
          </p:nvPr>
        </p:nvSpPr>
        <p:spPr/>
        <p:txBody>
          <a:bodyPr/>
          <a:lstStyle/>
          <a:p>
            <a:r>
              <a:rPr lang="en-US" altLang="ja-JP" dirty="0"/>
              <a:t>Location</a:t>
            </a:r>
            <a:endParaRPr kumimoji="1" lang="ja-JP" altLang="en-US" dirty="0"/>
          </a:p>
        </p:txBody>
      </p:sp>
      <p:sp>
        <p:nvSpPr>
          <p:cNvPr id="4" name="スライド番号プレースホルダー 3">
            <a:extLst>
              <a:ext uri="{FF2B5EF4-FFF2-40B4-BE49-F238E27FC236}">
                <a16:creationId xmlns:a16="http://schemas.microsoft.com/office/drawing/2014/main" id="{E475BC93-6136-4BC3-8292-E26E5793899D}"/>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D4CA9-FFF4-4929-B1F3-DD754470E6A2}" type="slidenum">
              <a:rPr kumimoji="1" lang="ja-JP" altLang="en-US" sz="1000" b="0" i="0" u="none" strike="noStrike" kern="1200" cap="none" spc="0" normalizeH="0" baseline="0" noProof="0" smtClean="0">
                <a:ln>
                  <a:noFill/>
                </a:ln>
                <a:solidFill>
                  <a:srgbClr val="6A6A6A"/>
                </a:solidFill>
                <a:effectLst/>
                <a:uLnTx/>
                <a:uFillTx/>
                <a:latin typeface="Arial" pitchFamily="34" charset="0"/>
                <a:ea typeface="ＭＳ Ｐゴシック" pitchFamily="50" charset="-128"/>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1" lang="ja-JP" altLang="en-US" sz="1000" b="0" i="0" u="none" strike="noStrike" kern="1200" cap="none" spc="0" normalizeH="0" baseline="0" noProof="0" dirty="0">
              <a:ln>
                <a:noFill/>
              </a:ln>
              <a:solidFill>
                <a:srgbClr val="6A6A6A"/>
              </a:solidFill>
              <a:effectLst/>
              <a:uLnTx/>
              <a:uFillTx/>
              <a:latin typeface="Arial" pitchFamily="34" charset="0"/>
              <a:ea typeface="ＭＳ Ｐゴシック" pitchFamily="50" charset="-128"/>
              <a:cs typeface="Arial" pitchFamily="34" charset="0"/>
            </a:endParaRPr>
          </a:p>
        </p:txBody>
      </p:sp>
      <p:sp>
        <p:nvSpPr>
          <p:cNvPr id="6" name="テキスト ボックス 5">
            <a:extLst>
              <a:ext uri="{FF2B5EF4-FFF2-40B4-BE49-F238E27FC236}">
                <a16:creationId xmlns:a16="http://schemas.microsoft.com/office/drawing/2014/main" id="{6ACE7C55-5FF8-4507-A336-564C909EDBF0}"/>
              </a:ext>
            </a:extLst>
          </p:cNvPr>
          <p:cNvSpPr txBox="1"/>
          <p:nvPr/>
        </p:nvSpPr>
        <p:spPr>
          <a:xfrm>
            <a:off x="456461" y="1388899"/>
            <a:ext cx="3613644" cy="285463"/>
          </a:xfrm>
          <a:prstGeom prst="rect">
            <a:avLst/>
          </a:prstGeom>
          <a:noFill/>
        </p:spPr>
        <p:txBody>
          <a:bodyPr wrap="squar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255" b="1"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CF34-10 LPT CASE (2226M37)</a:t>
            </a:r>
            <a:endParaRPr kumimoji="1" lang="ja-JP" altLang="en-US" sz="1255" b="1"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p:txBody>
      </p:sp>
      <p:pic>
        <p:nvPicPr>
          <p:cNvPr id="7" name="図 6">
            <a:extLst>
              <a:ext uri="{FF2B5EF4-FFF2-40B4-BE49-F238E27FC236}">
                <a16:creationId xmlns:a16="http://schemas.microsoft.com/office/drawing/2014/main" id="{E73EEF76-BEBA-469A-89EC-B3E8ED6325F6}"/>
              </a:ext>
            </a:extLst>
          </p:cNvPr>
          <p:cNvPicPr>
            <a:picLocks noChangeAspect="1"/>
          </p:cNvPicPr>
          <p:nvPr/>
        </p:nvPicPr>
        <p:blipFill>
          <a:blip r:embed="rId2"/>
          <a:stretch>
            <a:fillRect/>
          </a:stretch>
        </p:blipFill>
        <p:spPr>
          <a:xfrm>
            <a:off x="3287" y="1559162"/>
            <a:ext cx="6275157" cy="2994299"/>
          </a:xfrm>
          <a:prstGeom prst="rect">
            <a:avLst/>
          </a:prstGeom>
        </p:spPr>
      </p:pic>
      <p:sp>
        <p:nvSpPr>
          <p:cNvPr id="8" name="正方形/長方形 7">
            <a:extLst>
              <a:ext uri="{FF2B5EF4-FFF2-40B4-BE49-F238E27FC236}">
                <a16:creationId xmlns:a16="http://schemas.microsoft.com/office/drawing/2014/main" id="{0949F7F2-EF54-490A-BC87-4A46C18FC0D2}"/>
              </a:ext>
            </a:extLst>
          </p:cNvPr>
          <p:cNvSpPr/>
          <p:nvPr/>
        </p:nvSpPr>
        <p:spPr>
          <a:xfrm>
            <a:off x="6519783" y="2625221"/>
            <a:ext cx="480266" cy="107882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3734" tIns="31867" rIns="63734" bIns="31867" numCol="1" spcCol="0" rtlCol="0" fromWordArt="0" anchor="ctr" anchorCtr="0" forceAA="0" compatLnSpc="1">
            <a:prstTxWarp prst="textNoShape">
              <a:avLst/>
            </a:prstTxWarp>
            <a:noAutofit/>
          </a:bodyPr>
          <a:lstStyle/>
          <a:p>
            <a:pPr marL="0" marR="0" lvl="0" indent="0" algn="ctr" defTabSz="914400" rtl="0" eaLnBrk="1" fontAlgn="ctr" latinLnBrk="0" hangingPunct="0">
              <a:lnSpc>
                <a:spcPct val="100000"/>
              </a:lnSpc>
              <a:spcBef>
                <a:spcPts val="0"/>
              </a:spcBef>
              <a:spcAft>
                <a:spcPts val="0"/>
              </a:spcAft>
              <a:buClrTx/>
              <a:buSzTx/>
              <a:buFontTx/>
              <a:buNone/>
              <a:tabLst/>
              <a:defRPr/>
            </a:pPr>
            <a:endParaRPr kumimoji="1" lang="ja-JP" altLang="en-US" sz="976" b="0" i="0" u="none" strike="noStrike" kern="1200" cap="none" spc="0" normalizeH="0" baseline="0" noProof="0">
              <a:ln>
                <a:noFill/>
              </a:ln>
              <a:solidFill>
                <a:prstClr val="black"/>
              </a:solidFill>
              <a:effectLst/>
              <a:uLnTx/>
              <a:uFillTx/>
              <a:latin typeface="Arial" pitchFamily="34" charset="0"/>
              <a:ea typeface="ＭＳ Ｐゴシック" pitchFamily="50" charset="-128"/>
              <a:cs typeface="+mn-cs"/>
            </a:endParaRPr>
          </a:p>
        </p:txBody>
      </p:sp>
      <p:sp>
        <p:nvSpPr>
          <p:cNvPr id="9" name="正方形/長方形 8">
            <a:extLst>
              <a:ext uri="{FF2B5EF4-FFF2-40B4-BE49-F238E27FC236}">
                <a16:creationId xmlns:a16="http://schemas.microsoft.com/office/drawing/2014/main" id="{D34B0600-FA8A-49F2-898A-A438E88774F0}"/>
              </a:ext>
            </a:extLst>
          </p:cNvPr>
          <p:cNvSpPr/>
          <p:nvPr/>
        </p:nvSpPr>
        <p:spPr>
          <a:xfrm>
            <a:off x="7736290" y="2186362"/>
            <a:ext cx="163125" cy="107882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3734" tIns="31867" rIns="63734" bIns="31867" numCol="1" spcCol="0" rtlCol="0" fromWordArt="0" anchor="ctr" anchorCtr="0" forceAA="0" compatLnSpc="1">
            <a:prstTxWarp prst="textNoShape">
              <a:avLst/>
            </a:prstTxWarp>
            <a:noAutofit/>
          </a:bodyPr>
          <a:lstStyle/>
          <a:p>
            <a:pPr marL="0" marR="0" lvl="0" indent="0" algn="ctr" defTabSz="914400" rtl="0" eaLnBrk="1" fontAlgn="ctr" latinLnBrk="0" hangingPunct="0">
              <a:lnSpc>
                <a:spcPct val="100000"/>
              </a:lnSpc>
              <a:spcBef>
                <a:spcPts val="0"/>
              </a:spcBef>
              <a:spcAft>
                <a:spcPts val="0"/>
              </a:spcAft>
              <a:buClrTx/>
              <a:buSzTx/>
              <a:buFontTx/>
              <a:buNone/>
              <a:tabLst/>
              <a:defRPr/>
            </a:pPr>
            <a:endParaRPr kumimoji="1" lang="ja-JP" altLang="en-US" sz="976" b="0" i="0" u="none" strike="noStrike" kern="1200" cap="none" spc="0" normalizeH="0" baseline="0" noProof="0">
              <a:ln>
                <a:noFill/>
              </a:ln>
              <a:solidFill>
                <a:prstClr val="black"/>
              </a:solidFill>
              <a:effectLst/>
              <a:uLnTx/>
              <a:uFillTx/>
              <a:latin typeface="Arial" pitchFamily="34" charset="0"/>
              <a:ea typeface="ＭＳ Ｐゴシック" pitchFamily="50" charset="-128"/>
              <a:cs typeface="+mn-cs"/>
            </a:endParaRPr>
          </a:p>
        </p:txBody>
      </p:sp>
      <p:pic>
        <p:nvPicPr>
          <p:cNvPr id="10" name="図 9">
            <a:extLst>
              <a:ext uri="{FF2B5EF4-FFF2-40B4-BE49-F238E27FC236}">
                <a16:creationId xmlns:a16="http://schemas.microsoft.com/office/drawing/2014/main" id="{698E050E-C9D9-4E76-92B9-D5A823494B31}"/>
              </a:ext>
            </a:extLst>
          </p:cNvPr>
          <p:cNvPicPr>
            <a:picLocks noChangeAspect="1"/>
          </p:cNvPicPr>
          <p:nvPr/>
        </p:nvPicPr>
        <p:blipFill rotWithShape="1">
          <a:blip r:embed="rId3"/>
          <a:srcRect l="27663"/>
          <a:stretch/>
        </p:blipFill>
        <p:spPr>
          <a:xfrm>
            <a:off x="6930907" y="1672656"/>
            <a:ext cx="1968667" cy="2617289"/>
          </a:xfrm>
          <a:prstGeom prst="rect">
            <a:avLst/>
          </a:prstGeom>
        </p:spPr>
      </p:pic>
      <p:sp>
        <p:nvSpPr>
          <p:cNvPr id="11" name="テキスト ボックス 10">
            <a:extLst>
              <a:ext uri="{FF2B5EF4-FFF2-40B4-BE49-F238E27FC236}">
                <a16:creationId xmlns:a16="http://schemas.microsoft.com/office/drawing/2014/main" id="{9C8C8DAF-2EC1-42B6-98BE-F085DD2C7C90}"/>
              </a:ext>
            </a:extLst>
          </p:cNvPr>
          <p:cNvSpPr txBox="1"/>
          <p:nvPr/>
        </p:nvSpPr>
        <p:spPr>
          <a:xfrm>
            <a:off x="6121733" y="1409138"/>
            <a:ext cx="1756633" cy="263918"/>
          </a:xfrm>
          <a:prstGeom prst="rect">
            <a:avLst/>
          </a:prstGeom>
          <a:noFill/>
        </p:spPr>
        <p:txBody>
          <a:bodyPr wrap="squar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115" b="1" i="0" u="sng" strike="noStrike" kern="1200" cap="none" spc="0" normalizeH="0" baseline="0" noProof="0" dirty="0">
                <a:ln>
                  <a:noFill/>
                </a:ln>
                <a:solidFill>
                  <a:srgbClr val="000000"/>
                </a:solidFill>
                <a:effectLst/>
                <a:uLnTx/>
                <a:uFillTx/>
                <a:latin typeface="Arial" pitchFamily="34" charset="0"/>
                <a:ea typeface="ＭＳ Ｐゴシック" charset="-128"/>
                <a:cs typeface="+mn-cs"/>
              </a:rPr>
              <a:t>FWD Flange</a:t>
            </a:r>
            <a:endParaRPr kumimoji="1" lang="ja-JP" altLang="en-US" sz="1115" b="1" i="0" u="sng"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p:txBody>
      </p:sp>
      <p:sp>
        <p:nvSpPr>
          <p:cNvPr id="5" name="テキスト ボックス 4">
            <a:extLst>
              <a:ext uri="{FF2B5EF4-FFF2-40B4-BE49-F238E27FC236}">
                <a16:creationId xmlns:a16="http://schemas.microsoft.com/office/drawing/2014/main" id="{FF6DA4A6-014C-4F22-976D-BBC4D2E7D482}"/>
              </a:ext>
            </a:extLst>
          </p:cNvPr>
          <p:cNvSpPr txBox="1"/>
          <p:nvPr/>
        </p:nvSpPr>
        <p:spPr>
          <a:xfrm>
            <a:off x="4660213" y="4177887"/>
            <a:ext cx="4466866" cy="542841"/>
          </a:xfrm>
          <a:prstGeom prst="rect">
            <a:avLst/>
          </a:prstGeom>
          <a:noFill/>
        </p:spPr>
        <p:txBody>
          <a:bodyPr wrap="squar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※Interface</a:t>
            </a:r>
            <a:r>
              <a:rPr kumimoji="1" lang="ja-JP" altLang="en-US"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寸法（</a:t>
            </a:r>
            <a:r>
              <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#225</a:t>
            </a:r>
            <a:r>
              <a:rPr kumimoji="1" lang="ja-JP" altLang="en-US"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a:t>
            </a:r>
            <a:endPar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RCR</a:t>
            </a:r>
            <a:r>
              <a:rPr kumimoji="1" lang="ja-JP" altLang="en-US"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判定処理をしても図面要求から逸脱した場合</a:t>
            </a:r>
            <a:r>
              <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PIN</a:t>
            </a:r>
            <a:r>
              <a:rPr kumimoji="1" lang="ja-JP" altLang="en-US"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合意を得なければならない。</a:t>
            </a:r>
            <a:endPar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(o/max</a:t>
            </a:r>
            <a:r>
              <a:rPr kumimoji="1" lang="ja-JP" altLang="en-US"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側の</a:t>
            </a:r>
            <a:r>
              <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repeat pin</a:t>
            </a:r>
            <a:r>
              <a:rPr kumimoji="1" lang="ja-JP" altLang="en-US"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を提出する必要がある</a:t>
            </a:r>
            <a:r>
              <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a:t>
            </a:r>
            <a:endParaRPr kumimoji="1" lang="ja-JP" altLang="en-US"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p:txBody>
      </p:sp>
      <p:sp>
        <p:nvSpPr>
          <p:cNvPr id="12" name="正方形/長方形 11">
            <a:extLst>
              <a:ext uri="{FF2B5EF4-FFF2-40B4-BE49-F238E27FC236}">
                <a16:creationId xmlns:a16="http://schemas.microsoft.com/office/drawing/2014/main" id="{CEAE2B4F-BC7B-47A1-AAAF-5F93A7C742B9}"/>
              </a:ext>
            </a:extLst>
          </p:cNvPr>
          <p:cNvSpPr/>
          <p:nvPr/>
        </p:nvSpPr>
        <p:spPr>
          <a:xfrm>
            <a:off x="6780338" y="3902787"/>
            <a:ext cx="301137" cy="24755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3734" tIns="31867" rIns="63734" bIns="31867" numCol="1" spcCol="0" rtlCol="0" fromWordArt="0" anchor="ctr" anchorCtr="0" forceAA="0" compatLnSpc="1">
            <a:prstTxWarp prst="textNoShape">
              <a:avLst/>
            </a:prstTxWarp>
            <a:noAutofit/>
          </a:bodyPr>
          <a:lstStyle/>
          <a:p>
            <a:pPr marL="0" marR="0" lvl="0" indent="0" algn="ctr" defTabSz="914400" rtl="0" eaLnBrk="1" fontAlgn="ctr" latinLnBrk="0" hangingPunct="0">
              <a:lnSpc>
                <a:spcPct val="100000"/>
              </a:lnSpc>
              <a:spcBef>
                <a:spcPts val="0"/>
              </a:spcBef>
              <a:spcAft>
                <a:spcPts val="0"/>
              </a:spcAft>
              <a:buClrTx/>
              <a:buSzTx/>
              <a:buFontTx/>
              <a:buNone/>
              <a:tabLst/>
              <a:defRPr/>
            </a:pPr>
            <a:endParaRPr kumimoji="1" lang="ja-JP" altLang="en-US" sz="976" b="0" i="0" u="none" strike="noStrike" kern="1200" cap="none" spc="0" normalizeH="0" baseline="0" noProof="0">
              <a:ln>
                <a:noFill/>
              </a:ln>
              <a:solidFill>
                <a:prstClr val="black"/>
              </a:solidFill>
              <a:effectLst/>
              <a:uLnTx/>
              <a:uFillTx/>
              <a:latin typeface="Arial" pitchFamily="34" charset="0"/>
              <a:ea typeface="ＭＳ Ｐゴシック" pitchFamily="50" charset="-128"/>
              <a:cs typeface="+mn-cs"/>
            </a:endParaRPr>
          </a:p>
        </p:txBody>
      </p:sp>
    </p:spTree>
    <p:extLst>
      <p:ext uri="{BB962C8B-B14F-4D97-AF65-F5344CB8AC3E}">
        <p14:creationId xmlns:p14="http://schemas.microsoft.com/office/powerpoint/2010/main" val="402084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B660B-1743-4B16-BE13-5211BFAF269A}"/>
              </a:ext>
            </a:extLst>
          </p:cNvPr>
          <p:cNvSpPr>
            <a:spLocks noGrp="1"/>
          </p:cNvSpPr>
          <p:nvPr>
            <p:ph type="title"/>
          </p:nvPr>
        </p:nvSpPr>
        <p:spPr>
          <a:xfrm>
            <a:off x="556840" y="1089809"/>
            <a:ext cx="7478236" cy="307777"/>
          </a:xfrm>
        </p:spPr>
        <p:txBody>
          <a:bodyPr/>
          <a:lstStyle/>
          <a:p>
            <a:r>
              <a:rPr kumimoji="1" lang="en-US" altLang="ja-JP" dirty="0"/>
              <a:t>RCR</a:t>
            </a:r>
            <a:r>
              <a:rPr kumimoji="1" lang="ja-JP" altLang="en-US" dirty="0"/>
              <a:t>判定　</a:t>
            </a:r>
            <a:r>
              <a:rPr kumimoji="1" lang="en-US" altLang="ja-JP" dirty="0"/>
              <a:t>Limit</a:t>
            </a:r>
            <a:r>
              <a:rPr kumimoji="1" lang="ja-JP" altLang="en-US" dirty="0"/>
              <a:t>値</a:t>
            </a:r>
          </a:p>
        </p:txBody>
      </p:sp>
      <p:sp>
        <p:nvSpPr>
          <p:cNvPr id="3" name="フッター プレースホルダー 2">
            <a:extLst>
              <a:ext uri="{FF2B5EF4-FFF2-40B4-BE49-F238E27FC236}">
                <a16:creationId xmlns:a16="http://schemas.microsoft.com/office/drawing/2014/main" id="{D32E6C13-0455-426B-8F51-9165AF8D7D21}"/>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558" b="0" i="0" u="none" strike="noStrike" kern="1200" cap="none" spc="0" normalizeH="0" baseline="0" noProof="0">
                <a:ln>
                  <a:noFill/>
                </a:ln>
                <a:solidFill>
                  <a:srgbClr val="6A6A6A"/>
                </a:solidFill>
                <a:effectLst/>
                <a:uLnTx/>
                <a:uFillTx/>
                <a:latin typeface="Calibri" panose="020F0502020204030204" pitchFamily="34" charset="0"/>
                <a:ea typeface="ＭＳ Ｐゴシック" pitchFamily="50" charset="-128"/>
                <a:cs typeface="Arial" pitchFamily="34" charset="0"/>
              </a:rPr>
              <a:t>Copyright © 2023 IHI Corporation All Rights Reserved.</a:t>
            </a:r>
            <a:endParaRPr kumimoji="1" lang="ja-JP" altLang="en-US" sz="558" b="0" i="0" u="none" strike="noStrike" kern="1200" cap="none" spc="0" normalizeH="0" baseline="0" noProof="0" dirty="0">
              <a:ln>
                <a:noFill/>
              </a:ln>
              <a:solidFill>
                <a:srgbClr val="6A6A6A"/>
              </a:solidFill>
              <a:effectLst/>
              <a:uLnTx/>
              <a:uFillTx/>
              <a:latin typeface="Calibri" panose="020F0502020204030204" pitchFamily="34" charset="0"/>
              <a:ea typeface="ＭＳ Ｐゴシック" pitchFamily="50" charset="-128"/>
              <a:cs typeface="Arial" pitchFamily="34" charset="0"/>
            </a:endParaRPr>
          </a:p>
        </p:txBody>
      </p:sp>
      <p:sp>
        <p:nvSpPr>
          <p:cNvPr id="4" name="スライド番号プレースホルダー 3">
            <a:extLst>
              <a:ext uri="{FF2B5EF4-FFF2-40B4-BE49-F238E27FC236}">
                <a16:creationId xmlns:a16="http://schemas.microsoft.com/office/drawing/2014/main" id="{5E01B31F-7707-4616-B89E-FFAD4DA564C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D4CA9-FFF4-4929-B1F3-DD754470E6A2}" type="slidenum">
              <a:rPr kumimoji="1" lang="ja-JP" altLang="en-US" sz="767" b="0" i="0" u="none" strike="noStrike" kern="1200" cap="none" spc="0" normalizeH="0" baseline="0" noProof="0" smtClean="0">
                <a:ln>
                  <a:noFill/>
                </a:ln>
                <a:solidFill>
                  <a:srgbClr val="6A6A6A"/>
                </a:solidFill>
                <a:effectLst/>
                <a:uLnTx/>
                <a:uFillTx/>
                <a:latin typeface="Calibri" panose="020F0502020204030204" pitchFamily="34" charset="0"/>
                <a:ea typeface="ＭＳ Ｐゴシック" pitchFamily="50" charset="-128"/>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1" lang="ja-JP" altLang="en-US" sz="767" b="0" i="0" u="none" strike="noStrike" kern="1200" cap="none" spc="0" normalizeH="0" baseline="0" noProof="0" dirty="0">
              <a:ln>
                <a:noFill/>
              </a:ln>
              <a:solidFill>
                <a:srgbClr val="6A6A6A"/>
              </a:solidFill>
              <a:effectLst/>
              <a:uLnTx/>
              <a:uFillTx/>
              <a:latin typeface="Calibri" panose="020F0502020204030204" pitchFamily="34" charset="0"/>
              <a:ea typeface="ＭＳ Ｐゴシック" pitchFamily="50" charset="-128"/>
              <a:cs typeface="Arial" pitchFamily="34" charset="0"/>
            </a:endParaRPr>
          </a:p>
        </p:txBody>
      </p:sp>
      <p:sp>
        <p:nvSpPr>
          <p:cNvPr id="6" name="テキスト ボックス 5">
            <a:extLst>
              <a:ext uri="{FF2B5EF4-FFF2-40B4-BE49-F238E27FC236}">
                <a16:creationId xmlns:a16="http://schemas.microsoft.com/office/drawing/2014/main" id="{26A35BC9-A738-4F47-AC04-2C256EEE54D5}"/>
              </a:ext>
            </a:extLst>
          </p:cNvPr>
          <p:cNvSpPr txBox="1"/>
          <p:nvPr/>
        </p:nvSpPr>
        <p:spPr>
          <a:xfrm>
            <a:off x="305892" y="1412095"/>
            <a:ext cx="3111749" cy="607089"/>
          </a:xfrm>
          <a:prstGeom prst="rect">
            <a:avLst/>
          </a:prstGeom>
          <a:solidFill>
            <a:srgbClr val="FFFF00"/>
          </a:solidFill>
        </p:spPr>
        <p:txBody>
          <a:bodyPr wrap="squar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1115" b="1"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最大・最小径及び平均径を使用し</a:t>
            </a:r>
            <a:r>
              <a:rPr kumimoji="1" lang="en-US" altLang="ja-JP" sz="1115" b="1"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Limit</a:t>
            </a:r>
            <a:r>
              <a:rPr kumimoji="1" lang="ja-JP" altLang="en-US" sz="1115" b="1"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値とする。</a:t>
            </a:r>
            <a:endParaRPr kumimoji="1" lang="en-US" altLang="ja-JP" sz="1115" b="1" i="0" u="none" strike="noStrike" kern="1200" cap="none" spc="0" normalizeH="0" baseline="0" noProof="0" dirty="0">
              <a:ln>
                <a:noFill/>
              </a:ln>
              <a:solidFill>
                <a:srgbClr val="0000FF"/>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1115" b="1"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Ref.AESJ-6226-006rev.B</a:t>
            </a:r>
            <a:r>
              <a:rPr kumimoji="1" lang="ja-JP" altLang="en-US" sz="1115" b="1" i="0" u="none" strike="noStrike" kern="1200" cap="none" spc="0" normalizeH="0" baseline="0" noProof="0" dirty="0">
                <a:ln>
                  <a:noFill/>
                </a:ln>
                <a:solidFill>
                  <a:srgbClr val="0000FF"/>
                </a:solidFill>
                <a:effectLst/>
                <a:uLnTx/>
                <a:uFillTx/>
                <a:latin typeface="Arial" pitchFamily="34" charset="0"/>
                <a:ea typeface="ＭＳ Ｐゴシック" charset="-128"/>
                <a:cs typeface="+mn-cs"/>
              </a:rPr>
              <a:t>の値を使用</a:t>
            </a:r>
          </a:p>
        </p:txBody>
      </p:sp>
      <p:sp>
        <p:nvSpPr>
          <p:cNvPr id="9" name="テキスト ボックス 8">
            <a:extLst>
              <a:ext uri="{FF2B5EF4-FFF2-40B4-BE49-F238E27FC236}">
                <a16:creationId xmlns:a16="http://schemas.microsoft.com/office/drawing/2014/main" id="{F6CF1EFA-87C7-45D0-948C-FA02508D4884}"/>
              </a:ext>
            </a:extLst>
          </p:cNvPr>
          <p:cNvSpPr txBox="1"/>
          <p:nvPr/>
        </p:nvSpPr>
        <p:spPr>
          <a:xfrm>
            <a:off x="0" y="2174263"/>
            <a:ext cx="4295958" cy="843180"/>
          </a:xfrm>
          <a:prstGeom prst="rect">
            <a:avLst/>
          </a:prstGeom>
          <a:noFill/>
        </p:spPr>
        <p:txBody>
          <a:bodyPr wrap="squar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遡及処置時の値は公差緩和量よりも大きいものを含む</a:t>
            </a:r>
            <a:endPar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また、遡及処置時に公差緩和量</a:t>
            </a:r>
            <a:r>
              <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±0.18mm</a:t>
            </a:r>
            <a:r>
              <a:rPr kumimoji="1" lang="ja-JP" altLang="en-US"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以下の箇所については、遡及処置時の値を使用する。</a:t>
            </a:r>
            <a:endParaRPr kumimoji="1" lang="en-US" altLang="ja-JP"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976" b="0" i="0" u="none" strike="noStrike" kern="1200" cap="none" spc="0" normalizeH="0" baseline="0" noProof="0" dirty="0">
                <a:ln>
                  <a:noFill/>
                </a:ln>
                <a:solidFill>
                  <a:srgbClr val="000000"/>
                </a:solidFill>
                <a:effectLst/>
                <a:uLnTx/>
                <a:uFillTx/>
                <a:latin typeface="Arial" pitchFamily="34" charset="0"/>
                <a:ea typeface="ＭＳ Ｐゴシック" charset="-128"/>
                <a:cs typeface="+mn-cs"/>
              </a:rPr>
              <a:t>（段差・板厚についての追加要求を含めていないため、実績がある値までとする）</a:t>
            </a:r>
          </a:p>
        </p:txBody>
      </p:sp>
      <p:graphicFrame>
        <p:nvGraphicFramePr>
          <p:cNvPr id="5" name="表 4">
            <a:extLst>
              <a:ext uri="{FF2B5EF4-FFF2-40B4-BE49-F238E27FC236}">
                <a16:creationId xmlns:a16="http://schemas.microsoft.com/office/drawing/2014/main" id="{018F4CD5-4E4F-4516-B6D4-26F5201CA820}"/>
              </a:ext>
            </a:extLst>
          </p:cNvPr>
          <p:cNvGraphicFramePr>
            <a:graphicFrameLocks noGrp="1"/>
          </p:cNvGraphicFramePr>
          <p:nvPr/>
        </p:nvGraphicFramePr>
        <p:xfrm>
          <a:off x="4295958" y="1521421"/>
          <a:ext cx="3638738" cy="4022326"/>
        </p:xfrm>
        <a:graphic>
          <a:graphicData uri="http://schemas.openxmlformats.org/drawingml/2006/table">
            <a:tbl>
              <a:tblPr/>
              <a:tblGrid>
                <a:gridCol w="726174">
                  <a:extLst>
                    <a:ext uri="{9D8B030D-6E8A-4147-A177-3AD203B41FA5}">
                      <a16:colId xmlns:a16="http://schemas.microsoft.com/office/drawing/2014/main" val="4104263105"/>
                    </a:ext>
                  </a:extLst>
                </a:gridCol>
                <a:gridCol w="755692">
                  <a:extLst>
                    <a:ext uri="{9D8B030D-6E8A-4147-A177-3AD203B41FA5}">
                      <a16:colId xmlns:a16="http://schemas.microsoft.com/office/drawing/2014/main" val="2342448141"/>
                    </a:ext>
                  </a:extLst>
                </a:gridCol>
                <a:gridCol w="755692">
                  <a:extLst>
                    <a:ext uri="{9D8B030D-6E8A-4147-A177-3AD203B41FA5}">
                      <a16:colId xmlns:a16="http://schemas.microsoft.com/office/drawing/2014/main" val="190612854"/>
                    </a:ext>
                  </a:extLst>
                </a:gridCol>
                <a:gridCol w="700590">
                  <a:extLst>
                    <a:ext uri="{9D8B030D-6E8A-4147-A177-3AD203B41FA5}">
                      <a16:colId xmlns:a16="http://schemas.microsoft.com/office/drawing/2014/main" val="1243773242"/>
                    </a:ext>
                  </a:extLst>
                </a:gridCol>
                <a:gridCol w="700590">
                  <a:extLst>
                    <a:ext uri="{9D8B030D-6E8A-4147-A177-3AD203B41FA5}">
                      <a16:colId xmlns:a16="http://schemas.microsoft.com/office/drawing/2014/main" val="3167630025"/>
                    </a:ext>
                  </a:extLst>
                </a:gridCol>
              </a:tblGrid>
              <a:tr h="297694">
                <a:tc rowSpan="3">
                  <a:txBody>
                    <a:bodyPr/>
                    <a:lstStyle/>
                    <a:p>
                      <a:pPr algn="ctr" rtl="0" fontAlgn="ctr"/>
                      <a:r>
                        <a:rPr lang="en-US" sz="1200" b="1" i="0" u="none" strike="noStrike">
                          <a:solidFill>
                            <a:srgbClr val="FFFFFF"/>
                          </a:solidFill>
                          <a:effectLst/>
                          <a:latin typeface="Arial" panose="020B0604020202020204" pitchFamily="34" charset="0"/>
                          <a:ea typeface="游ゴシック" panose="020B0400000000000000" pitchFamily="50" charset="-128"/>
                        </a:rPr>
                        <a:t>chr.No.</a:t>
                      </a:r>
                    </a:p>
                  </a:txBody>
                  <a:tcPr marL="6265" marR="6265" marT="6265" marB="0" anchor="ctr">
                    <a:lnL>
                      <a:noFill/>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sz="800" b="1" i="0" u="none" strike="noStrike" dirty="0">
                          <a:solidFill>
                            <a:srgbClr val="FFFFFF"/>
                          </a:solidFill>
                          <a:effectLst/>
                          <a:latin typeface="Arial" panose="020B0604020202020204" pitchFamily="34" charset="0"/>
                          <a:ea typeface="游ゴシック" panose="020B0400000000000000" pitchFamily="50" charset="-128"/>
                        </a:rPr>
                        <a:t>DWG req</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ja-JP" altLang="en-US" sz="800" b="1" i="0" u="none" strike="noStrike" dirty="0">
                          <a:solidFill>
                            <a:srgbClr val="FFFFFF"/>
                          </a:solidFill>
                          <a:effectLst/>
                          <a:latin typeface="Arial" panose="020B0604020202020204" pitchFamily="34" charset="0"/>
                          <a:ea typeface="游ゴシック" panose="020B0400000000000000" pitchFamily="50" charset="-128"/>
                        </a:rPr>
                        <a:t>最大・最小径</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ja-JP" altLang="en-US" sz="800" b="1" i="0" u="none" strike="noStrike" dirty="0">
                          <a:solidFill>
                            <a:srgbClr val="FFFFFF"/>
                          </a:solidFill>
                          <a:effectLst/>
                          <a:latin typeface="Arial" panose="020B0604020202020204" pitchFamily="34" charset="0"/>
                          <a:ea typeface="游ゴシック" panose="020B0400000000000000" pitchFamily="50" charset="-128"/>
                        </a:rPr>
                        <a:t>従来図面からの外れ</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ja-JP" altLang="en-US" sz="800" b="1" i="0" u="none" strike="noStrike" dirty="0">
                          <a:solidFill>
                            <a:srgbClr val="FFFFFF"/>
                          </a:solidFill>
                          <a:effectLst/>
                          <a:latin typeface="Arial" panose="020B0604020202020204" pitchFamily="34" charset="0"/>
                          <a:ea typeface="游ゴシック" panose="020B0400000000000000" pitchFamily="50" charset="-128"/>
                        </a:rPr>
                        <a:t>平均径</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extLst>
                  <a:ext uri="{0D108BD9-81ED-4DB2-BD59-A6C34878D82A}">
                    <a16:rowId xmlns:a16="http://schemas.microsoft.com/office/drawing/2014/main" val="657226118"/>
                  </a:ext>
                </a:extLst>
              </a:tr>
              <a:tr h="180001">
                <a:tc vMerge="1">
                  <a:txBody>
                    <a:bodyPr/>
                    <a:lstStyle/>
                    <a:p>
                      <a:endParaRPr kumimoji="1" lang="ja-JP" altLang="en-US"/>
                    </a:p>
                  </a:txBody>
                  <a:tcPr/>
                </a:tc>
                <a:tc>
                  <a:txBody>
                    <a:bodyPr/>
                    <a:lstStyle/>
                    <a:p>
                      <a:pPr algn="ctr" rtl="0" fontAlgn="ctr"/>
                      <a:r>
                        <a:rPr lang="en-US" sz="800" b="1" i="0" u="none" strike="noStrike">
                          <a:solidFill>
                            <a:srgbClr val="FFFFFF"/>
                          </a:solidFill>
                          <a:effectLst/>
                          <a:latin typeface="Arial" panose="020B0604020202020204" pitchFamily="34" charset="0"/>
                          <a:ea typeface="游ゴシック" panose="020B0400000000000000" pitchFamily="50" charset="-128"/>
                        </a:rPr>
                        <a:t>Nominal</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sz="800" b="1" i="0" u="none" strike="noStrike">
                          <a:solidFill>
                            <a:srgbClr val="FFFFFF"/>
                          </a:solidFill>
                          <a:effectLst/>
                          <a:latin typeface="Arial" panose="020B0604020202020204" pitchFamily="34" charset="0"/>
                          <a:ea typeface="游ゴシック" panose="020B0400000000000000" pitchFamily="50" charset="-128"/>
                        </a:rPr>
                        <a:t>Tolerance +/-</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800" b="1" i="0" u="none" strike="noStrike" dirty="0">
                          <a:solidFill>
                            <a:srgbClr val="FFFFFF"/>
                          </a:solidFill>
                          <a:effectLst/>
                          <a:latin typeface="Arial" panose="020B0604020202020204" pitchFamily="34" charset="0"/>
                          <a:ea typeface="游ゴシック" panose="020B0400000000000000" pitchFamily="50" charset="-128"/>
                        </a:rPr>
                        <a:t>O/</a:t>
                      </a:r>
                      <a:r>
                        <a:rPr lang="en-US" altLang="ja-JP" sz="800" b="1" i="0" u="none" strike="noStrike" dirty="0" err="1">
                          <a:solidFill>
                            <a:srgbClr val="FFFFFF"/>
                          </a:solidFill>
                          <a:effectLst/>
                          <a:latin typeface="Arial" panose="020B0604020202020204" pitchFamily="34" charset="0"/>
                          <a:ea typeface="游ゴシック" panose="020B0400000000000000" pitchFamily="50" charset="-128"/>
                        </a:rPr>
                        <a:t>Max,U</a:t>
                      </a:r>
                      <a:r>
                        <a:rPr lang="en-US" altLang="ja-JP" sz="800" b="1" i="0" u="none" strike="noStrike" dirty="0">
                          <a:solidFill>
                            <a:srgbClr val="FFFFFF"/>
                          </a:solidFill>
                          <a:effectLst/>
                          <a:latin typeface="Arial" panose="020B0604020202020204" pitchFamily="34" charset="0"/>
                          <a:ea typeface="游ゴシック" panose="020B0400000000000000" pitchFamily="50" charset="-128"/>
                        </a:rPr>
                        <a:t>/Min</a:t>
                      </a:r>
                      <a:endParaRPr lang="en-US" sz="800" b="1" i="0" u="none" strike="noStrike" dirty="0">
                        <a:solidFill>
                          <a:srgbClr val="FFFFFF"/>
                        </a:solidFill>
                        <a:effectLst/>
                        <a:latin typeface="Arial" panose="020B0604020202020204" pitchFamily="34" charset="0"/>
                        <a:ea typeface="游ゴシック" panose="020B0400000000000000" pitchFamily="50" charset="-128"/>
                      </a:endParaRP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sz="800" b="1" i="0" u="none" strike="noStrike" dirty="0">
                          <a:solidFill>
                            <a:srgbClr val="FFFFFF"/>
                          </a:solidFill>
                          <a:effectLst/>
                          <a:latin typeface="Arial" panose="020B0604020202020204" pitchFamily="34" charset="0"/>
                          <a:ea typeface="游ゴシック" panose="020B0400000000000000" pitchFamily="50" charset="-128"/>
                        </a:rPr>
                        <a:t>Tolerance +/-</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extLst>
                  <a:ext uri="{0D108BD9-81ED-4DB2-BD59-A6C34878D82A}">
                    <a16:rowId xmlns:a16="http://schemas.microsoft.com/office/drawing/2014/main" val="2805086551"/>
                  </a:ext>
                </a:extLst>
              </a:tr>
              <a:tr h="193847">
                <a:tc vMerge="1">
                  <a:txBody>
                    <a:bodyPr/>
                    <a:lstStyle/>
                    <a:p>
                      <a:endParaRPr kumimoji="1" lang="ja-JP" altLang="en-US"/>
                    </a:p>
                  </a:txBody>
                  <a:tcPr/>
                </a:tc>
                <a:tc>
                  <a:txBody>
                    <a:bodyPr/>
                    <a:lstStyle/>
                    <a:p>
                      <a:pPr algn="ctr" rtl="0" fontAlgn="ctr"/>
                      <a:r>
                        <a:rPr lang="en-US" sz="800" b="1" i="0" u="none" strike="noStrike">
                          <a:solidFill>
                            <a:srgbClr val="FFFFFF"/>
                          </a:solidFill>
                          <a:effectLst/>
                          <a:latin typeface="Arial" panose="020B0604020202020204" pitchFamily="34" charset="0"/>
                          <a:ea typeface="游ゴシック" panose="020B0400000000000000" pitchFamily="50" charset="-128"/>
                        </a:rPr>
                        <a:t>[mm]</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sz="800" b="1" i="0" u="none" strike="noStrike">
                          <a:solidFill>
                            <a:srgbClr val="FFFFFF"/>
                          </a:solidFill>
                          <a:effectLst/>
                          <a:latin typeface="Arial" panose="020B0604020202020204" pitchFamily="34" charset="0"/>
                          <a:ea typeface="游ゴシック" panose="020B0400000000000000" pitchFamily="50" charset="-128"/>
                        </a:rPr>
                        <a:t>[mm]</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sz="800" b="1" i="0" u="none" strike="noStrike" dirty="0">
                          <a:solidFill>
                            <a:srgbClr val="FFFFFF"/>
                          </a:solidFill>
                          <a:effectLst/>
                          <a:latin typeface="Arial" panose="020B0604020202020204" pitchFamily="34" charset="0"/>
                          <a:ea typeface="游ゴシック" panose="020B0400000000000000" pitchFamily="50" charset="-128"/>
                        </a:rPr>
                        <a:t>[mm]</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sz="800" b="1" i="0" u="none" strike="noStrike" dirty="0">
                          <a:solidFill>
                            <a:srgbClr val="FFFFFF"/>
                          </a:solidFill>
                          <a:effectLst/>
                          <a:latin typeface="Arial" panose="020B0604020202020204" pitchFamily="34" charset="0"/>
                          <a:ea typeface="游ゴシック" panose="020B0400000000000000" pitchFamily="50" charset="-128"/>
                        </a:rPr>
                        <a:t>[mm]</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extLst>
                  <a:ext uri="{0D108BD9-81ED-4DB2-BD59-A6C34878D82A}">
                    <a16:rowId xmlns:a16="http://schemas.microsoft.com/office/drawing/2014/main" val="862441790"/>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234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716.64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0.13</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0.05</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4216593412"/>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235</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709.5</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0.116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3880068044"/>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236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718.8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0.116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3633401447"/>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237</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722.8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0.116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464545222"/>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238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749.1</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0.116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3307412184"/>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239</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753.5</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0.116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969213321"/>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240</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789.8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0.116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2643847580"/>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241</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793.8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0.116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1216440881"/>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242</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811</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0.116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1464795814"/>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243</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815</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0.17</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0.106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2156403591"/>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244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834.6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0.136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0.072</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1521201031"/>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245</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838.6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0.086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0.022</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3722698510"/>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246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835.3</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0.116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2870761185"/>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247</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838.7</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0.116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1956591491"/>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248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839</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0.116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0.064</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3688711840"/>
                  </a:ext>
                </a:extLst>
              </a:tr>
              <a:tr h="193847">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101</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844.936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0.18</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0.129</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0.051</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2545789383"/>
                  </a:ext>
                </a:extLst>
              </a:tr>
              <a:tr h="249232">
                <a:tc>
                  <a:txBody>
                    <a:bodyPr/>
                    <a:lstStyle/>
                    <a:p>
                      <a:pPr algn="r" rtl="0" fontAlgn="ctr"/>
                      <a:r>
                        <a:rPr lang="en-US" altLang="ja-JP" sz="1000" b="1" i="0" u="none" strike="noStrike">
                          <a:solidFill>
                            <a:srgbClr val="FFFFFF"/>
                          </a:solidFill>
                          <a:effectLst/>
                          <a:latin typeface="Arial" panose="020B0604020202020204" pitchFamily="34" charset="0"/>
                          <a:ea typeface="游ゴシック" panose="020B0400000000000000" pitchFamily="50" charset="-128"/>
                        </a:rPr>
                        <a:t>226</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altLang="ja-JP" sz="1000" b="0" i="0" u="none" strike="noStrike">
                          <a:solidFill>
                            <a:srgbClr val="000000"/>
                          </a:solidFill>
                          <a:effectLst/>
                          <a:latin typeface="Arial" panose="020B0604020202020204" pitchFamily="34" charset="0"/>
                          <a:ea typeface="游ゴシック" panose="020B0400000000000000" pitchFamily="50" charset="-128"/>
                        </a:rPr>
                        <a:t>724.85</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+0.22/-0.13</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20000"/>
                        <a:lumOff val="80000"/>
                      </a:schemeClr>
                    </a:solidFill>
                  </a:tcPr>
                </a:tc>
                <a:tc>
                  <a:txBody>
                    <a:bodyPr/>
                    <a:lstStyle/>
                    <a:p>
                      <a:pPr algn="ctr" rtl="0" fontAlgn="ctr"/>
                      <a:r>
                        <a:rPr lang="en-US" altLang="ja-JP" sz="1000" b="0" i="0" u="none" strike="noStrike" dirty="0">
                          <a:solidFill>
                            <a:srgbClr val="000000"/>
                          </a:solidFill>
                          <a:effectLst/>
                          <a:latin typeface="Arial" panose="020B0604020202020204" pitchFamily="34" charset="0"/>
                          <a:ea typeface="游ゴシック" panose="020B0400000000000000" pitchFamily="50" charset="-128"/>
                        </a:rPr>
                        <a:t>-</a:t>
                      </a:r>
                    </a:p>
                  </a:txBody>
                  <a:tcPr marL="6265" marR="6265" marT="62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2741516790"/>
                  </a:ext>
                </a:extLst>
              </a:tr>
            </a:tbl>
          </a:graphicData>
        </a:graphic>
      </p:graphicFrame>
      <p:sp>
        <p:nvSpPr>
          <p:cNvPr id="8" name="テキスト ボックス 7">
            <a:extLst>
              <a:ext uri="{FF2B5EF4-FFF2-40B4-BE49-F238E27FC236}">
                <a16:creationId xmlns:a16="http://schemas.microsoft.com/office/drawing/2014/main" id="{647EA1BF-3F31-4B0C-B655-7B510D94AF20}"/>
              </a:ext>
            </a:extLst>
          </p:cNvPr>
          <p:cNvSpPr txBox="1"/>
          <p:nvPr/>
        </p:nvSpPr>
        <p:spPr>
          <a:xfrm>
            <a:off x="2497" y="5079156"/>
            <a:ext cx="4466866" cy="693010"/>
          </a:xfrm>
          <a:prstGeom prst="rect">
            <a:avLst/>
          </a:prstGeom>
          <a:noFill/>
        </p:spPr>
        <p:txBody>
          <a:bodyPr wrap="square" rtlCol="0">
            <a:spAutoFit/>
          </a:bodyPr>
          <a:lstStyle/>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※Interface</a:t>
            </a:r>
            <a:r>
              <a:rPr kumimoji="1" lang="ja-JP" altLang="en-US"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寸法</a:t>
            </a:r>
            <a:r>
              <a:rPr kumimoji="1" lang="en-US" altLang="ja-JP"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(#225)</a:t>
            </a:r>
          </a:p>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RCR</a:t>
            </a:r>
            <a:r>
              <a:rPr kumimoji="1" lang="ja-JP" altLang="en-US"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判定処理をしても図面要求から逸脱した場合</a:t>
            </a:r>
            <a:r>
              <a:rPr kumimoji="1" lang="en-US" altLang="ja-JP"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PIN</a:t>
            </a:r>
            <a:r>
              <a:rPr kumimoji="1" lang="ja-JP" altLang="en-US"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合意を得なければならない。</a:t>
            </a:r>
            <a:endParaRPr kumimoji="1" lang="en-US" altLang="ja-JP"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endParaRPr>
          </a:p>
          <a:p>
            <a:pPr marL="0" marR="0" lvl="0" indent="0" algn="l" defTabSz="914400" rtl="0" eaLnBrk="1" fontAlgn="ctr" latinLnBrk="0" hangingPunct="0">
              <a:lnSpc>
                <a:spcPct val="100000"/>
              </a:lnSpc>
              <a:spcBef>
                <a:spcPct val="0"/>
              </a:spcBef>
              <a:spcAft>
                <a:spcPct val="0"/>
              </a:spcAft>
              <a:buClrTx/>
              <a:buSzTx/>
              <a:buFontTx/>
              <a:buNone/>
              <a:tabLst/>
              <a:defRPr/>
            </a:pPr>
            <a:r>
              <a:rPr kumimoji="1" lang="en-US" altLang="ja-JP"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(o/max</a:t>
            </a:r>
            <a:r>
              <a:rPr kumimoji="1" lang="ja-JP" altLang="en-US"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側の</a:t>
            </a:r>
            <a:r>
              <a:rPr kumimoji="1" lang="en-US" altLang="ja-JP"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repeat pin</a:t>
            </a:r>
            <a:r>
              <a:rPr kumimoji="1" lang="ja-JP" altLang="en-US"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を提出する必要がある</a:t>
            </a:r>
            <a:r>
              <a:rPr kumimoji="1" lang="en-US" altLang="ja-JP"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a:t>
            </a:r>
          </a:p>
          <a:p>
            <a:pPr marL="0" marR="0" lvl="0" indent="0" algn="l" defTabSz="914400" rtl="0" eaLnBrk="1" fontAlgn="ctr" latinLnBrk="0" hangingPunct="0">
              <a:lnSpc>
                <a:spcPct val="100000"/>
              </a:lnSpc>
              <a:spcBef>
                <a:spcPct val="0"/>
              </a:spcBef>
              <a:spcAft>
                <a:spcPct val="0"/>
              </a:spcAft>
              <a:buClrTx/>
              <a:buSzTx/>
              <a:buFontTx/>
              <a:buNone/>
              <a:tabLst/>
              <a:defRPr/>
            </a:pPr>
            <a:r>
              <a:rPr kumimoji="1" lang="ja-JP" altLang="en-US"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今回の</a:t>
            </a:r>
            <a:r>
              <a:rPr kumimoji="1" lang="en-US" altLang="ja-JP"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RCR</a:t>
            </a:r>
            <a:r>
              <a:rPr kumimoji="1" lang="ja-JP" altLang="en-US" sz="976" b="0" i="0" u="none" strike="noStrike" kern="1200" cap="none" spc="0" normalizeH="0" baseline="0" noProof="0" dirty="0">
                <a:ln>
                  <a:noFill/>
                </a:ln>
                <a:solidFill>
                  <a:srgbClr val="FF0000"/>
                </a:solidFill>
                <a:effectLst/>
                <a:uLnTx/>
                <a:uFillTx/>
                <a:latin typeface="Arial" pitchFamily="34" charset="0"/>
                <a:ea typeface="ＭＳ Ｐゴシック" charset="-128"/>
                <a:cs typeface="+mn-cs"/>
              </a:rPr>
              <a:t>化からはからは除外</a:t>
            </a:r>
          </a:p>
        </p:txBody>
      </p:sp>
    </p:spTree>
    <p:extLst>
      <p:ext uri="{BB962C8B-B14F-4D97-AF65-F5344CB8AC3E}">
        <p14:creationId xmlns:p14="http://schemas.microsoft.com/office/powerpoint/2010/main" val="3778767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B493C-17AB-49C6-BC7F-543870AF81BB}"/>
              </a:ext>
            </a:extLst>
          </p:cNvPr>
          <p:cNvSpPr>
            <a:spLocks noGrp="1"/>
          </p:cNvSpPr>
          <p:nvPr>
            <p:ph type="ctrTitle"/>
          </p:nvPr>
        </p:nvSpPr>
        <p:spPr/>
        <p:txBody>
          <a:bodyPr/>
          <a:lstStyle/>
          <a:p>
            <a:r>
              <a:rPr kumimoji="1" lang="en-US" altLang="ja-JP" dirty="0"/>
              <a:t>appendix</a:t>
            </a:r>
            <a:endParaRPr kumimoji="1" lang="ja-JP" altLang="en-US" dirty="0"/>
          </a:p>
        </p:txBody>
      </p:sp>
      <p:sp>
        <p:nvSpPr>
          <p:cNvPr id="3" name="フッター プレースホルダー 2">
            <a:extLst>
              <a:ext uri="{FF2B5EF4-FFF2-40B4-BE49-F238E27FC236}">
                <a16:creationId xmlns:a16="http://schemas.microsoft.com/office/drawing/2014/main" id="{8224A517-FEF2-4DB0-807B-4CE3DF1FC2E2}"/>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a:ln>
                  <a:noFill/>
                </a:ln>
                <a:solidFill>
                  <a:srgbClr val="6A6A6A"/>
                </a:solidFill>
                <a:effectLst/>
                <a:uLnTx/>
                <a:uFillTx/>
                <a:latin typeface="Arial" pitchFamily="34" charset="0"/>
                <a:ea typeface="ＭＳ Ｐゴシック" pitchFamily="50" charset="-128"/>
                <a:cs typeface="Arial" pitchFamily="34" charset="0"/>
              </a:rPr>
              <a:t>Copyright © 2023 IHI Corporation All Rights Reserved.</a:t>
            </a:r>
            <a:endParaRPr kumimoji="1" lang="ja-JP" altLang="en-US" sz="700" b="0" i="0" u="none" strike="noStrike" kern="1200" cap="none" spc="0" normalizeH="0" baseline="0" noProof="0" dirty="0">
              <a:ln>
                <a:noFill/>
              </a:ln>
              <a:solidFill>
                <a:srgbClr val="6A6A6A"/>
              </a:solidFill>
              <a:effectLst/>
              <a:uLnTx/>
              <a:uFillTx/>
              <a:latin typeface="Arial" pitchFamily="34" charset="0"/>
              <a:ea typeface="ＭＳ Ｐゴシック" pitchFamily="50" charset="-128"/>
              <a:cs typeface="Arial" pitchFamily="34" charset="0"/>
            </a:endParaRPr>
          </a:p>
        </p:txBody>
      </p:sp>
      <p:sp>
        <p:nvSpPr>
          <p:cNvPr id="4" name="スライド番号プレースホルダー 3">
            <a:extLst>
              <a:ext uri="{FF2B5EF4-FFF2-40B4-BE49-F238E27FC236}">
                <a16:creationId xmlns:a16="http://schemas.microsoft.com/office/drawing/2014/main" id="{487D2106-8C91-43A7-8C1C-C9B6D27758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D4CA9-FFF4-4929-B1F3-DD754470E6A2}" type="slidenum">
              <a:rPr kumimoji="1" lang="ja-JP" altLang="en-US" sz="1000" b="0" i="0" u="none" strike="noStrike" kern="1200" cap="none" spc="0" normalizeH="0" baseline="0" noProof="0" smtClean="0">
                <a:ln>
                  <a:noFill/>
                </a:ln>
                <a:solidFill>
                  <a:srgbClr val="6A6A6A"/>
                </a:solidFill>
                <a:effectLst/>
                <a:uLnTx/>
                <a:uFillTx/>
                <a:latin typeface="Arial" pitchFamily="34" charset="0"/>
                <a:ea typeface="ＭＳ Ｐゴシック" pitchFamily="50" charset="-128"/>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1" lang="ja-JP" altLang="en-US" sz="1000" b="0" i="0" u="none" strike="noStrike" kern="1200" cap="none" spc="0" normalizeH="0" baseline="0" noProof="0" dirty="0">
              <a:ln>
                <a:noFill/>
              </a:ln>
              <a:solidFill>
                <a:srgbClr val="6A6A6A"/>
              </a:solidFill>
              <a:effectLst/>
              <a:uLnTx/>
              <a:uFillTx/>
              <a:latin typeface="Arial" pitchFamily="34" charset="0"/>
              <a:ea typeface="ＭＳ Ｐゴシック" pitchFamily="50" charset="-128"/>
              <a:cs typeface="Arial" pitchFamily="34" charset="0"/>
            </a:endParaRPr>
          </a:p>
        </p:txBody>
      </p:sp>
    </p:spTree>
    <p:extLst>
      <p:ext uri="{BB962C8B-B14F-4D97-AF65-F5344CB8AC3E}">
        <p14:creationId xmlns:p14="http://schemas.microsoft.com/office/powerpoint/2010/main" val="19166231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E8E658-82E5-4111-B2C4-012A30B1BAD7}"/>
              </a:ext>
            </a:extLst>
          </p:cNvPr>
          <p:cNvSpPr>
            <a:spLocks noGrp="1"/>
          </p:cNvSpPr>
          <p:nvPr>
            <p:ph type="title"/>
          </p:nvPr>
        </p:nvSpPr>
        <p:spPr>
          <a:xfrm>
            <a:off x="556840" y="1089809"/>
            <a:ext cx="7478236" cy="307777"/>
          </a:xfrm>
        </p:spPr>
        <p:txBody>
          <a:bodyPr/>
          <a:lstStyle/>
          <a:p>
            <a:r>
              <a:rPr kumimoji="1" lang="en-US" altLang="ja-JP" dirty="0"/>
              <a:t>Appendix </a:t>
            </a:r>
            <a:r>
              <a:rPr kumimoji="1" lang="ja-JP" altLang="en-US" dirty="0"/>
              <a:t>遡及処置時の値</a:t>
            </a:r>
          </a:p>
        </p:txBody>
      </p:sp>
      <p:sp>
        <p:nvSpPr>
          <p:cNvPr id="3" name="フッター プレースホルダー 2">
            <a:extLst>
              <a:ext uri="{FF2B5EF4-FFF2-40B4-BE49-F238E27FC236}">
                <a16:creationId xmlns:a16="http://schemas.microsoft.com/office/drawing/2014/main" id="{8D74616D-D200-4101-9D73-FD97B0FDF43B}"/>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558" b="0" i="0" u="none" strike="noStrike" kern="1200" cap="none" spc="0" normalizeH="0" baseline="0" noProof="0">
                <a:ln>
                  <a:noFill/>
                </a:ln>
                <a:solidFill>
                  <a:srgbClr val="6A6A6A"/>
                </a:solidFill>
                <a:effectLst/>
                <a:uLnTx/>
                <a:uFillTx/>
                <a:latin typeface="Calibri" panose="020F0502020204030204" pitchFamily="34" charset="0"/>
                <a:ea typeface="ＭＳ Ｐゴシック" pitchFamily="50" charset="-128"/>
                <a:cs typeface="Arial" pitchFamily="34" charset="0"/>
              </a:rPr>
              <a:t>Copyright © 2023 IHI Corporation All Rights Reserved.</a:t>
            </a:r>
            <a:endParaRPr kumimoji="1" lang="ja-JP" altLang="en-US" sz="558" b="0" i="0" u="none" strike="noStrike" kern="1200" cap="none" spc="0" normalizeH="0" baseline="0" noProof="0" dirty="0">
              <a:ln>
                <a:noFill/>
              </a:ln>
              <a:solidFill>
                <a:srgbClr val="6A6A6A"/>
              </a:solidFill>
              <a:effectLst/>
              <a:uLnTx/>
              <a:uFillTx/>
              <a:latin typeface="Calibri" panose="020F0502020204030204" pitchFamily="34" charset="0"/>
              <a:ea typeface="ＭＳ Ｐゴシック" pitchFamily="50" charset="-128"/>
              <a:cs typeface="Arial" pitchFamily="34" charset="0"/>
            </a:endParaRPr>
          </a:p>
        </p:txBody>
      </p:sp>
      <p:sp>
        <p:nvSpPr>
          <p:cNvPr id="4" name="スライド番号プレースホルダー 3">
            <a:extLst>
              <a:ext uri="{FF2B5EF4-FFF2-40B4-BE49-F238E27FC236}">
                <a16:creationId xmlns:a16="http://schemas.microsoft.com/office/drawing/2014/main" id="{ED1CAB77-EB72-4FA6-B598-905A04EADFE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DD4CA9-FFF4-4929-B1F3-DD754470E6A2}" type="slidenum">
              <a:rPr kumimoji="1" lang="ja-JP" altLang="en-US" sz="767" b="0" i="0" u="none" strike="noStrike" kern="1200" cap="none" spc="0" normalizeH="0" baseline="0" noProof="0" smtClean="0">
                <a:ln>
                  <a:noFill/>
                </a:ln>
                <a:solidFill>
                  <a:srgbClr val="6A6A6A"/>
                </a:solidFill>
                <a:effectLst/>
                <a:uLnTx/>
                <a:uFillTx/>
                <a:latin typeface="Calibri" panose="020F0502020204030204" pitchFamily="34" charset="0"/>
                <a:ea typeface="ＭＳ Ｐゴシック" pitchFamily="50" charset="-128"/>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1" lang="ja-JP" altLang="en-US" sz="767" b="0" i="0" u="none" strike="noStrike" kern="1200" cap="none" spc="0" normalizeH="0" baseline="0" noProof="0" dirty="0">
              <a:ln>
                <a:noFill/>
              </a:ln>
              <a:solidFill>
                <a:srgbClr val="6A6A6A"/>
              </a:solidFill>
              <a:effectLst/>
              <a:uLnTx/>
              <a:uFillTx/>
              <a:latin typeface="Calibri" panose="020F0502020204030204" pitchFamily="34" charset="0"/>
              <a:ea typeface="ＭＳ Ｐゴシック" pitchFamily="50" charset="-128"/>
              <a:cs typeface="Arial" pitchFamily="34" charset="0"/>
            </a:endParaRPr>
          </a:p>
        </p:txBody>
      </p:sp>
      <p:graphicFrame>
        <p:nvGraphicFramePr>
          <p:cNvPr id="5" name="表 4">
            <a:extLst>
              <a:ext uri="{FF2B5EF4-FFF2-40B4-BE49-F238E27FC236}">
                <a16:creationId xmlns:a16="http://schemas.microsoft.com/office/drawing/2014/main" id="{FF321F5D-FDBE-4769-B7B3-07CE71A59532}"/>
              </a:ext>
            </a:extLst>
          </p:cNvPr>
          <p:cNvGraphicFramePr>
            <a:graphicFrameLocks noGrp="1"/>
          </p:cNvGraphicFramePr>
          <p:nvPr/>
        </p:nvGraphicFramePr>
        <p:xfrm>
          <a:off x="1560630" y="1471609"/>
          <a:ext cx="5797986" cy="4306301"/>
        </p:xfrm>
        <a:graphic>
          <a:graphicData uri="http://schemas.openxmlformats.org/drawingml/2006/table">
            <a:tbl>
              <a:tblPr/>
              <a:tblGrid>
                <a:gridCol w="737525">
                  <a:extLst>
                    <a:ext uri="{9D8B030D-6E8A-4147-A177-3AD203B41FA5}">
                      <a16:colId xmlns:a16="http://schemas.microsoft.com/office/drawing/2014/main" val="77337831"/>
                    </a:ext>
                  </a:extLst>
                </a:gridCol>
                <a:gridCol w="1555215">
                  <a:extLst>
                    <a:ext uri="{9D8B030D-6E8A-4147-A177-3AD203B41FA5}">
                      <a16:colId xmlns:a16="http://schemas.microsoft.com/office/drawing/2014/main" val="992079767"/>
                    </a:ext>
                  </a:extLst>
                </a:gridCol>
                <a:gridCol w="739529">
                  <a:extLst>
                    <a:ext uri="{9D8B030D-6E8A-4147-A177-3AD203B41FA5}">
                      <a16:colId xmlns:a16="http://schemas.microsoft.com/office/drawing/2014/main" val="1050355398"/>
                    </a:ext>
                  </a:extLst>
                </a:gridCol>
                <a:gridCol w="857773">
                  <a:extLst>
                    <a:ext uri="{9D8B030D-6E8A-4147-A177-3AD203B41FA5}">
                      <a16:colId xmlns:a16="http://schemas.microsoft.com/office/drawing/2014/main" val="1111851923"/>
                    </a:ext>
                  </a:extLst>
                </a:gridCol>
                <a:gridCol w="953972">
                  <a:extLst>
                    <a:ext uri="{9D8B030D-6E8A-4147-A177-3AD203B41FA5}">
                      <a16:colId xmlns:a16="http://schemas.microsoft.com/office/drawing/2014/main" val="3052421251"/>
                    </a:ext>
                  </a:extLst>
                </a:gridCol>
                <a:gridCol w="953972">
                  <a:extLst>
                    <a:ext uri="{9D8B030D-6E8A-4147-A177-3AD203B41FA5}">
                      <a16:colId xmlns:a16="http://schemas.microsoft.com/office/drawing/2014/main" val="4027517914"/>
                    </a:ext>
                  </a:extLst>
                </a:gridCol>
              </a:tblGrid>
              <a:tr h="285473">
                <a:tc rowSpan="2">
                  <a:txBody>
                    <a:bodyPr/>
                    <a:lstStyle/>
                    <a:p>
                      <a:pPr algn="ctr" rtl="0" fontAlgn="ctr"/>
                      <a:r>
                        <a:rPr lang="en-US" sz="1100" b="1" i="0" u="none" strike="noStrike">
                          <a:solidFill>
                            <a:srgbClr val="FFFFFF"/>
                          </a:solidFill>
                          <a:effectLst/>
                          <a:latin typeface="Arial" panose="020B0604020202020204" pitchFamily="34" charset="0"/>
                          <a:ea typeface="游ゴシック" panose="020B0400000000000000" pitchFamily="50" charset="-128"/>
                        </a:rPr>
                        <a:t>chr.No.</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rowSpan="2">
                  <a:txBody>
                    <a:bodyPr/>
                    <a:lstStyle/>
                    <a:p>
                      <a:pPr algn="ctr" rtl="0" fontAlgn="ctr"/>
                      <a:r>
                        <a:rPr lang="en-US" sz="1100" b="1" i="0" u="none" strike="noStrike">
                          <a:solidFill>
                            <a:srgbClr val="FFFFFF"/>
                          </a:solidFill>
                          <a:effectLst/>
                          <a:latin typeface="Arial" panose="020B0604020202020204" pitchFamily="34" charset="0"/>
                          <a:ea typeface="游ゴシック" panose="020B0400000000000000" pitchFamily="50" charset="-128"/>
                        </a:rPr>
                        <a:t>Location</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sz="800" b="1" i="0" u="none" strike="noStrike">
                          <a:solidFill>
                            <a:srgbClr val="FFFFFF"/>
                          </a:solidFill>
                          <a:effectLst/>
                          <a:latin typeface="Arial" panose="020B0604020202020204" pitchFamily="34" charset="0"/>
                          <a:ea typeface="游ゴシック" panose="020B0400000000000000" pitchFamily="50" charset="-128"/>
                        </a:rPr>
                        <a:t>Nominal</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sz="800" b="1" i="0" u="none" strike="noStrike">
                          <a:solidFill>
                            <a:srgbClr val="FFFFFF"/>
                          </a:solidFill>
                          <a:effectLst/>
                          <a:latin typeface="Arial" panose="020B0604020202020204" pitchFamily="34" charset="0"/>
                          <a:ea typeface="游ゴシック" panose="020B0400000000000000" pitchFamily="50" charset="-128"/>
                        </a:rPr>
                        <a:t>Tolerance</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en-US" sz="700" b="1" i="0" u="none" strike="noStrike">
                          <a:solidFill>
                            <a:srgbClr val="FFFFFF"/>
                          </a:solidFill>
                          <a:effectLst/>
                          <a:latin typeface="Arial" panose="020B0604020202020204" pitchFamily="34" charset="0"/>
                          <a:ea typeface="游ゴシック" panose="020B0400000000000000" pitchFamily="50" charset="-128"/>
                        </a:rPr>
                        <a:t>O/max from DWG req</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en-US" sz="700" b="1" i="0" u="none" strike="noStrike">
                          <a:solidFill>
                            <a:srgbClr val="FFFFFF"/>
                          </a:solidFill>
                          <a:effectLst/>
                          <a:latin typeface="Arial" panose="020B0604020202020204" pitchFamily="34" charset="0"/>
                          <a:ea typeface="游ゴシック" panose="020B0400000000000000" pitchFamily="50" charset="-128"/>
                        </a:rPr>
                        <a:t>U/min from DWG req</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extLst>
                  <a:ext uri="{0D108BD9-81ED-4DB2-BD59-A6C34878D82A}">
                    <a16:rowId xmlns:a16="http://schemas.microsoft.com/office/drawing/2014/main" val="3534202270"/>
                  </a:ext>
                </a:extLst>
              </a:tr>
              <a:tr h="172612">
                <a:tc vMerge="1">
                  <a:txBody>
                    <a:bodyPr/>
                    <a:lstStyle/>
                    <a:p>
                      <a:endParaRPr kumimoji="1" lang="ja-JP" altLang="en-US"/>
                    </a:p>
                  </a:txBody>
                  <a:tcPr/>
                </a:tc>
                <a:tc vMerge="1">
                  <a:txBody>
                    <a:bodyPr/>
                    <a:lstStyle/>
                    <a:p>
                      <a:endParaRPr kumimoji="1" lang="ja-JP" altLang="en-US"/>
                    </a:p>
                  </a:txBody>
                  <a:tcPr/>
                </a:tc>
                <a:tc>
                  <a:txBody>
                    <a:bodyPr/>
                    <a:lstStyle/>
                    <a:p>
                      <a:pPr algn="ctr" rtl="0" fontAlgn="ctr"/>
                      <a:r>
                        <a:rPr lang="en-US" sz="800" b="1" i="0" u="none" strike="noStrike">
                          <a:solidFill>
                            <a:srgbClr val="FFFFFF"/>
                          </a:solidFill>
                          <a:effectLst/>
                          <a:latin typeface="Arial" panose="020B0604020202020204" pitchFamily="34" charset="0"/>
                          <a:ea typeface="游ゴシック" panose="020B0400000000000000" pitchFamily="50" charset="-128"/>
                        </a:rPr>
                        <a:t>[mm]</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sz="800" b="1" i="0" u="none" strike="noStrike">
                          <a:solidFill>
                            <a:srgbClr val="FFFFFF"/>
                          </a:solidFill>
                          <a:effectLst/>
                          <a:latin typeface="Arial" panose="020B0604020202020204" pitchFamily="34" charset="0"/>
                          <a:ea typeface="游ゴシック" panose="020B0400000000000000" pitchFamily="50" charset="-128"/>
                        </a:rPr>
                        <a:t>[mm]</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sz="1000" b="1" i="0" u="none" strike="noStrike">
                          <a:solidFill>
                            <a:srgbClr val="FFFFFF"/>
                          </a:solidFill>
                          <a:effectLst/>
                          <a:latin typeface="Arial" panose="020B0604020202020204" pitchFamily="34" charset="0"/>
                          <a:ea typeface="游ゴシック" panose="020B0400000000000000" pitchFamily="50" charset="-128"/>
                        </a:rPr>
                        <a:t>[mm]</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ctr" rtl="0" fontAlgn="ctr"/>
                      <a:r>
                        <a:rPr lang="en-US" sz="1000" b="1" i="0" u="none" strike="noStrike">
                          <a:solidFill>
                            <a:srgbClr val="FFFFFF"/>
                          </a:solidFill>
                          <a:effectLst/>
                          <a:latin typeface="Arial" panose="020B0604020202020204" pitchFamily="34" charset="0"/>
                          <a:ea typeface="游ゴシック" panose="020B0400000000000000" pitchFamily="50" charset="-128"/>
                        </a:rPr>
                        <a:t>[mm]</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extLst>
                  <a:ext uri="{0D108BD9-81ED-4DB2-BD59-A6C34878D82A}">
                    <a16:rowId xmlns:a16="http://schemas.microsoft.com/office/drawing/2014/main" val="2061623736"/>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234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en-US" sz="1000" b="0" i="0" u="none" strike="noStrike">
                          <a:solidFill>
                            <a:srgbClr val="000000"/>
                          </a:solidFill>
                          <a:effectLst/>
                          <a:latin typeface="Arial" panose="020B0604020202020204" pitchFamily="34" charset="0"/>
                          <a:ea typeface="游ゴシック" panose="020B0400000000000000" pitchFamily="50" charset="-128"/>
                        </a:rPr>
                        <a:t>Stg.1 Shroud Fwd Hook OD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716.64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0.181</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-0.217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3788661782"/>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235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nl-NL" sz="1000" b="0" i="0" u="none" strike="noStrike">
                          <a:solidFill>
                            <a:srgbClr val="000000"/>
                          </a:solidFill>
                          <a:effectLst/>
                          <a:latin typeface="Arial" panose="020B0604020202020204" pitchFamily="34" charset="0"/>
                          <a:ea typeface="游ゴシック" panose="020B0400000000000000" pitchFamily="50" charset="-128"/>
                        </a:rPr>
                        <a:t>Stg.1 Shroud Fwd Hook ID </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709.5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0.185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-0.281</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1677239450"/>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236</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nl-NL" sz="1000" b="0" i="0" u="none" strike="noStrike">
                          <a:solidFill>
                            <a:srgbClr val="000000"/>
                          </a:solidFill>
                          <a:effectLst/>
                          <a:latin typeface="Arial" panose="020B0604020202020204" pitchFamily="34" charset="0"/>
                          <a:ea typeface="游ゴシック" panose="020B0400000000000000" pitchFamily="50" charset="-128"/>
                        </a:rPr>
                        <a:t>Stg.2 Nozzle Fwd Hook ID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718.8</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0.175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-0.285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1938088871"/>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237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pl-PL" sz="1000" b="0" i="0" u="none" strike="noStrike">
                          <a:solidFill>
                            <a:srgbClr val="000000"/>
                          </a:solidFill>
                          <a:effectLst/>
                          <a:latin typeface="Arial" panose="020B0604020202020204" pitchFamily="34" charset="0"/>
                          <a:ea typeface="游ゴシック" panose="020B0400000000000000" pitchFamily="50" charset="-128"/>
                        </a:rPr>
                        <a:t>Stg.2 Nozzle Fwd Hook OD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722.8</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0.287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-0.26</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3890067511"/>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238</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nl-NL" sz="1000" b="0" i="0" u="none" strike="noStrike">
                          <a:solidFill>
                            <a:srgbClr val="000000"/>
                          </a:solidFill>
                          <a:effectLst/>
                          <a:latin typeface="Arial" panose="020B0604020202020204" pitchFamily="34" charset="0"/>
                          <a:ea typeface="游ゴシック" panose="020B0400000000000000" pitchFamily="50" charset="-128"/>
                        </a:rPr>
                        <a:t>Stg.2 Nozzle Aft Hook ID </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749.1</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0.157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-0.277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1644947603"/>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239</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nl-NL" sz="1000" b="0" i="0" u="none" strike="noStrike">
                          <a:solidFill>
                            <a:srgbClr val="000000"/>
                          </a:solidFill>
                          <a:effectLst/>
                          <a:latin typeface="Arial" panose="020B0604020202020204" pitchFamily="34" charset="0"/>
                          <a:ea typeface="游ゴシック" panose="020B0400000000000000" pitchFamily="50" charset="-128"/>
                        </a:rPr>
                        <a:t>Stg.2 Nozzle Aft Hook OD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753.5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0.197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-0.47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2100813017"/>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240</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nl-NL" sz="1000" b="0" i="0" u="none" strike="noStrike">
                          <a:solidFill>
                            <a:srgbClr val="000000"/>
                          </a:solidFill>
                          <a:effectLst/>
                          <a:latin typeface="Arial" panose="020B0604020202020204" pitchFamily="34" charset="0"/>
                          <a:ea typeface="游ゴシック" panose="020B0400000000000000" pitchFamily="50" charset="-128"/>
                        </a:rPr>
                        <a:t>Stg.3 Nozzle Fwd Hook ID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789.8</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0.204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-0.193</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4071433879"/>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241</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pl-PL" sz="1000" b="0" i="0" u="none" strike="noStrike">
                          <a:solidFill>
                            <a:srgbClr val="000000"/>
                          </a:solidFill>
                          <a:effectLst/>
                          <a:latin typeface="Arial" panose="020B0604020202020204" pitchFamily="34" charset="0"/>
                          <a:ea typeface="游ゴシック" panose="020B0400000000000000" pitchFamily="50" charset="-128"/>
                        </a:rPr>
                        <a:t>Stg.3 Nozzle Fwd Hook OD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793.8</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0.191</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-0.101</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2333278147"/>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242</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nl-NL" sz="1000" b="0" i="0" u="none" strike="noStrike">
                          <a:solidFill>
                            <a:srgbClr val="000000"/>
                          </a:solidFill>
                          <a:effectLst/>
                          <a:latin typeface="Arial" panose="020B0604020202020204" pitchFamily="34" charset="0"/>
                          <a:ea typeface="游ゴシック" panose="020B0400000000000000" pitchFamily="50" charset="-128"/>
                        </a:rPr>
                        <a:t>Stg.3 Nozzle Aft Hook ID </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811</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0.203</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-0.147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2879269975"/>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243</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nl-NL" sz="1000" b="0" i="0" u="none" strike="noStrike">
                          <a:solidFill>
                            <a:srgbClr val="000000"/>
                          </a:solidFill>
                          <a:effectLst/>
                          <a:latin typeface="Arial" panose="020B0604020202020204" pitchFamily="34" charset="0"/>
                          <a:ea typeface="游ゴシック" panose="020B0400000000000000" pitchFamily="50" charset="-128"/>
                        </a:rPr>
                        <a:t>Stg.3 Nozzle Aft Hook OD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815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0.13</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3342603948"/>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244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nl-NL" sz="1000" b="0" i="0" u="none" strike="noStrike">
                          <a:solidFill>
                            <a:srgbClr val="000000"/>
                          </a:solidFill>
                          <a:effectLst/>
                          <a:latin typeface="Arial" panose="020B0604020202020204" pitchFamily="34" charset="0"/>
                          <a:ea typeface="游ゴシック" panose="020B0400000000000000" pitchFamily="50" charset="-128"/>
                        </a:rPr>
                        <a:t>Stg.4 Nozzle Fwd Hook ID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834.6</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0.126</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-0.136</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1921484971"/>
                  </a:ext>
                </a:extLst>
              </a:tr>
              <a:tr h="185890">
                <a:tc>
                  <a:txBody>
                    <a:bodyPr/>
                    <a:lstStyle/>
                    <a:p>
                      <a:pPr algn="r" rtl="0" fontAlgn="ctr"/>
                      <a:r>
                        <a:rPr lang="en-US" altLang="ja-JP" sz="1100" b="1" i="0" u="none" strike="noStrike" dirty="0">
                          <a:solidFill>
                            <a:srgbClr val="FFFFFF"/>
                          </a:solidFill>
                          <a:effectLst/>
                          <a:latin typeface="Arial" panose="020B0604020202020204" pitchFamily="34" charset="0"/>
                          <a:ea typeface="游ゴシック" panose="020B0400000000000000" pitchFamily="50" charset="-128"/>
                        </a:rPr>
                        <a:t>245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pl-PL" sz="1000" b="0" i="0" u="none" strike="noStrike" dirty="0">
                          <a:solidFill>
                            <a:srgbClr val="000000"/>
                          </a:solidFill>
                          <a:effectLst/>
                          <a:latin typeface="Arial" panose="020B0604020202020204" pitchFamily="34" charset="0"/>
                          <a:ea typeface="游ゴシック" panose="020B0400000000000000" pitchFamily="50" charset="-128"/>
                        </a:rPr>
                        <a:t>Stg.4 Nozzle Fwd Hook OD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838.6</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0.086</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-0.072</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2269576017"/>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246</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nl-NL" sz="1000" b="0" i="0" u="none" strike="noStrike" dirty="0">
                          <a:solidFill>
                            <a:srgbClr val="000000"/>
                          </a:solidFill>
                          <a:effectLst/>
                          <a:latin typeface="Arial" panose="020B0604020202020204" pitchFamily="34" charset="0"/>
                          <a:ea typeface="游ゴシック" panose="020B0400000000000000" pitchFamily="50" charset="-128"/>
                        </a:rPr>
                        <a:t>Stg.4 Nozzle Aft Hook ID </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000000"/>
                          </a:solidFill>
                          <a:effectLst/>
                          <a:latin typeface="Arial" panose="020B0604020202020204" pitchFamily="34" charset="0"/>
                          <a:ea typeface="游ゴシック" panose="020B0400000000000000" pitchFamily="50" charset="-128"/>
                        </a:rPr>
                        <a:t>835.3</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FF0000"/>
                          </a:solidFill>
                          <a:effectLst/>
                          <a:latin typeface="Arial" panose="020B0604020202020204" pitchFamily="34" charset="0"/>
                          <a:ea typeface="游ゴシック" panose="020B0400000000000000" pitchFamily="50" charset="-128"/>
                        </a:rPr>
                        <a:t>0.145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FF0000"/>
                          </a:solidFill>
                          <a:effectLst/>
                          <a:latin typeface="Arial" panose="020B0604020202020204" pitchFamily="34" charset="0"/>
                          <a:ea typeface="游ゴシック" panose="020B0400000000000000" pitchFamily="50" charset="-128"/>
                        </a:rPr>
                        <a:t>-0.195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1698754013"/>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247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nl-NL" sz="1000" b="0" i="0" u="none" strike="noStrike" dirty="0">
                          <a:solidFill>
                            <a:srgbClr val="000000"/>
                          </a:solidFill>
                          <a:effectLst/>
                          <a:latin typeface="Arial" panose="020B0604020202020204" pitchFamily="34" charset="0"/>
                          <a:ea typeface="游ゴシック" panose="020B0400000000000000" pitchFamily="50" charset="-128"/>
                        </a:rPr>
                        <a:t>Stg.4 Nozzle Aft Hook OD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000000"/>
                          </a:solidFill>
                          <a:effectLst/>
                          <a:latin typeface="Arial" panose="020B0604020202020204" pitchFamily="34" charset="0"/>
                          <a:ea typeface="游ゴシック" panose="020B0400000000000000" pitchFamily="50" charset="-128"/>
                        </a:rPr>
                        <a:t>838.7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FF0000"/>
                          </a:solidFill>
                          <a:effectLst/>
                          <a:latin typeface="Arial" panose="020B0604020202020204" pitchFamily="34" charset="0"/>
                          <a:ea typeface="游ゴシック" panose="020B0400000000000000" pitchFamily="50" charset="-128"/>
                        </a:rPr>
                        <a:t>0.185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FF0000"/>
                          </a:solidFill>
                          <a:effectLst/>
                          <a:latin typeface="Arial" panose="020B0604020202020204" pitchFamily="34" charset="0"/>
                          <a:ea typeface="游ゴシック" panose="020B0400000000000000" pitchFamily="50" charset="-128"/>
                        </a:rPr>
                        <a:t>-0.462</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3092407597"/>
                  </a:ext>
                </a:extLst>
              </a:tr>
              <a:tr h="185890">
                <a:tc>
                  <a:txBody>
                    <a:bodyPr/>
                    <a:lstStyle/>
                    <a:p>
                      <a:pPr algn="r" rtl="0" fontAlgn="ctr"/>
                      <a:r>
                        <a:rPr lang="en-US" altLang="ja-JP" sz="1100" b="1" i="0" u="none" strike="noStrike" dirty="0">
                          <a:solidFill>
                            <a:srgbClr val="FFFFFF"/>
                          </a:solidFill>
                          <a:effectLst/>
                          <a:latin typeface="Arial" panose="020B0604020202020204" pitchFamily="34" charset="0"/>
                          <a:ea typeface="游ゴシック" panose="020B0400000000000000" pitchFamily="50" charset="-128"/>
                        </a:rPr>
                        <a:t>248</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en-US" sz="1000" b="0" i="0" u="none" strike="noStrike" dirty="0">
                          <a:solidFill>
                            <a:srgbClr val="000000"/>
                          </a:solidFill>
                          <a:effectLst/>
                          <a:latin typeface="Arial" panose="020B0604020202020204" pitchFamily="34" charset="0"/>
                          <a:ea typeface="游ゴシック" panose="020B0400000000000000" pitchFamily="50" charset="-128"/>
                        </a:rPr>
                        <a:t>Stg.4 Shroud Aft Hook ID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000000"/>
                          </a:solidFill>
                          <a:effectLst/>
                          <a:latin typeface="Arial" panose="020B0604020202020204" pitchFamily="34" charset="0"/>
                          <a:ea typeface="游ゴシック" panose="020B0400000000000000" pitchFamily="50" charset="-128"/>
                        </a:rPr>
                        <a:t>839</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±0.064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FF0000"/>
                          </a:solidFill>
                          <a:effectLst/>
                          <a:latin typeface="Arial" panose="020B0604020202020204" pitchFamily="34" charset="0"/>
                          <a:ea typeface="游ゴシック" panose="020B0400000000000000" pitchFamily="50" charset="-128"/>
                        </a:rPr>
                        <a:t>0.189</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FF0000"/>
                          </a:solidFill>
                          <a:effectLst/>
                          <a:latin typeface="Arial" panose="020B0604020202020204" pitchFamily="34" charset="0"/>
                          <a:ea typeface="游ゴシック" panose="020B0400000000000000" pitchFamily="50" charset="-128"/>
                        </a:rPr>
                        <a:t>-0.184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3430095825"/>
                  </a:ext>
                </a:extLst>
              </a:tr>
              <a:tr h="185890">
                <a:tc>
                  <a:txBody>
                    <a:bodyPr/>
                    <a:lstStyle/>
                    <a:p>
                      <a:pPr algn="r" rtl="0" fontAlgn="ctr"/>
                      <a:r>
                        <a:rPr lang="en-US" altLang="ja-JP" sz="1100" b="1" i="0" u="none" strike="noStrike" dirty="0">
                          <a:solidFill>
                            <a:srgbClr val="FFFFFF"/>
                          </a:solidFill>
                          <a:effectLst/>
                          <a:latin typeface="Arial" panose="020B0604020202020204" pitchFamily="34" charset="0"/>
                          <a:ea typeface="游ゴシック" panose="020B0400000000000000" pitchFamily="50" charset="-128"/>
                        </a:rPr>
                        <a:t>101</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en-US" sz="1100" b="0" i="0" u="none" strike="noStrike" dirty="0">
                          <a:solidFill>
                            <a:srgbClr val="000000"/>
                          </a:solidFill>
                          <a:effectLst/>
                          <a:latin typeface="Arial" panose="020B0604020202020204" pitchFamily="34" charset="0"/>
                          <a:ea typeface="游ゴシック" panose="020B0400000000000000" pitchFamily="50" charset="-128"/>
                        </a:rPr>
                        <a:t>Aft Flange ID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000000"/>
                          </a:solidFill>
                          <a:effectLst/>
                          <a:latin typeface="Arial" panose="020B0604020202020204" pitchFamily="34" charset="0"/>
                          <a:ea typeface="游ゴシック" panose="020B0400000000000000" pitchFamily="50" charset="-128"/>
                        </a:rPr>
                        <a:t>844.936</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±0.051</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0.233</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FF0000"/>
                          </a:solidFill>
                          <a:effectLst/>
                          <a:latin typeface="Arial" panose="020B0604020202020204" pitchFamily="34" charset="0"/>
                          <a:ea typeface="游ゴシック" panose="020B0400000000000000" pitchFamily="50" charset="-128"/>
                        </a:rPr>
                        <a:t>-0.18</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357663056"/>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225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en-US" sz="1100" b="0" i="0" u="none" strike="noStrike" dirty="0">
                          <a:solidFill>
                            <a:srgbClr val="000000"/>
                          </a:solidFill>
                          <a:effectLst/>
                          <a:latin typeface="Arial" panose="020B0604020202020204" pitchFamily="34" charset="0"/>
                          <a:ea typeface="游ゴシック" panose="020B0400000000000000" pitchFamily="50" charset="-128"/>
                        </a:rPr>
                        <a:t>OD Point(RSP.I)</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000000"/>
                          </a:solidFill>
                          <a:effectLst/>
                          <a:latin typeface="Arial" panose="020B0604020202020204" pitchFamily="34" charset="0"/>
                          <a:ea typeface="游ゴシック" panose="020B0400000000000000" pitchFamily="50" charset="-128"/>
                        </a:rPr>
                        <a:t>725.4</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±0.13</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FF0000"/>
                          </a:solidFill>
                          <a:effectLst/>
                          <a:latin typeface="Arial" panose="020B0604020202020204" pitchFamily="34" charset="0"/>
                          <a:ea typeface="游ゴシック" panose="020B0400000000000000" pitchFamily="50" charset="-128"/>
                        </a:rPr>
                        <a:t>0.085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FF0000"/>
                          </a:solidFill>
                          <a:effectLst/>
                          <a:latin typeface="Arial" panose="020B0604020202020204" pitchFamily="34" charset="0"/>
                          <a:ea typeface="游ゴシック" panose="020B0400000000000000" pitchFamily="50" charset="-128"/>
                        </a:rPr>
                        <a:t>-0.378</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2046789500"/>
                  </a:ext>
                </a:extLst>
              </a:tr>
              <a:tr h="185890">
                <a:tc>
                  <a:txBody>
                    <a:bodyPr/>
                    <a:lstStyle/>
                    <a:p>
                      <a:pPr algn="r" rtl="0" fontAlgn="ctr"/>
                      <a:r>
                        <a:rPr lang="en-US" altLang="ja-JP" sz="1100" b="1" i="0" u="none" strike="noStrike">
                          <a:solidFill>
                            <a:srgbClr val="FFFFFF"/>
                          </a:solidFill>
                          <a:effectLst/>
                          <a:latin typeface="Arial" panose="020B0604020202020204" pitchFamily="34" charset="0"/>
                          <a:ea typeface="游ゴシック" panose="020B0400000000000000" pitchFamily="50" charset="-128"/>
                        </a:rPr>
                        <a:t>226</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A4D1"/>
                    </a:solidFill>
                  </a:tcPr>
                </a:tc>
                <a:tc>
                  <a:txBody>
                    <a:bodyPr/>
                    <a:lstStyle/>
                    <a:p>
                      <a:pPr algn="l" rtl="0" fontAlgn="ctr"/>
                      <a:r>
                        <a:rPr lang="en-US" sz="1100" b="0" i="0" u="none" strike="noStrike">
                          <a:solidFill>
                            <a:srgbClr val="000000"/>
                          </a:solidFill>
                          <a:effectLst/>
                          <a:latin typeface="Arial" panose="020B0604020202020204" pitchFamily="34" charset="0"/>
                          <a:ea typeface="游ゴシック" panose="020B0400000000000000" pitchFamily="50" charset="-128"/>
                        </a:rPr>
                        <a:t>Fwd Slope End OD</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a:solidFill>
                            <a:srgbClr val="000000"/>
                          </a:solidFill>
                          <a:effectLst/>
                          <a:latin typeface="Arial" panose="020B0604020202020204" pitchFamily="34" charset="0"/>
                          <a:ea typeface="游ゴシック" panose="020B0400000000000000" pitchFamily="50" charset="-128"/>
                        </a:rPr>
                        <a:t>724.85</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±0.13</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FF0000"/>
                          </a:solidFill>
                          <a:effectLst/>
                          <a:latin typeface="Arial" panose="020B0604020202020204" pitchFamily="34" charset="0"/>
                          <a:ea typeface="游ゴシック" panose="020B0400000000000000" pitchFamily="50" charset="-128"/>
                        </a:rPr>
                        <a:t>0.293</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tc>
                  <a:txBody>
                    <a:bodyPr/>
                    <a:lstStyle/>
                    <a:p>
                      <a:pPr algn="ctr" rtl="0" fontAlgn="ctr"/>
                      <a:r>
                        <a:rPr lang="en-US" altLang="ja-JP" sz="1100" b="0" i="0" u="none" strike="noStrike" dirty="0">
                          <a:solidFill>
                            <a:srgbClr val="FF0000"/>
                          </a:solidFill>
                          <a:effectLst/>
                          <a:latin typeface="Arial" panose="020B0604020202020204" pitchFamily="34" charset="0"/>
                          <a:ea typeface="游ゴシック" panose="020B0400000000000000" pitchFamily="50" charset="-128"/>
                        </a:rPr>
                        <a:t>-0.297</a:t>
                      </a:r>
                    </a:p>
                  </a:txBody>
                  <a:tcPr marL="6639" marR="6639" marT="663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0F7"/>
                    </a:solidFill>
                  </a:tcPr>
                </a:tc>
                <a:extLst>
                  <a:ext uri="{0D108BD9-81ED-4DB2-BD59-A6C34878D82A}">
                    <a16:rowId xmlns:a16="http://schemas.microsoft.com/office/drawing/2014/main" val="2467666569"/>
                  </a:ext>
                </a:extLst>
              </a:tr>
            </a:tbl>
          </a:graphicData>
        </a:graphic>
      </p:graphicFrame>
    </p:spTree>
    <p:extLst>
      <p:ext uri="{BB962C8B-B14F-4D97-AF65-F5344CB8AC3E}">
        <p14:creationId xmlns:p14="http://schemas.microsoft.com/office/powerpoint/2010/main" val="41290555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0511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448945" y="310414"/>
            <a:ext cx="7457857" cy="307777"/>
          </a:xfrm>
        </p:spPr>
        <p:txBody>
          <a:bodyPr/>
          <a:lstStyle/>
          <a:p>
            <a:r>
              <a:rPr lang="en-US" altLang="ja-JP" dirty="0"/>
              <a:t>Overview</a:t>
            </a:r>
            <a:r>
              <a:rPr lang="ja-JP" altLang="en-US" dirty="0"/>
              <a:t> </a:t>
            </a:r>
            <a:r>
              <a:rPr lang="en-US" altLang="ja-JP" dirty="0"/>
              <a:t>of</a:t>
            </a:r>
            <a:r>
              <a:rPr lang="ja-JP" altLang="en-US" dirty="0"/>
              <a:t> </a:t>
            </a:r>
            <a:r>
              <a:rPr lang="en-US" altLang="ja-JP" dirty="0"/>
              <a:t>Case CMM data locations</a:t>
            </a:r>
            <a:r>
              <a:rPr lang="ja-JP" altLang="en-US" dirty="0"/>
              <a:t> </a:t>
            </a:r>
            <a:r>
              <a:rPr lang="en-US" altLang="ja-JP" dirty="0"/>
              <a:t>(Engine Manual limit)</a:t>
            </a:r>
            <a:endParaRPr kumimoji="1" lang="ja-JP" alt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0686" b="-1"/>
          <a:stretch/>
        </p:blipFill>
        <p:spPr bwMode="auto">
          <a:xfrm>
            <a:off x="395536" y="836712"/>
            <a:ext cx="8402174" cy="2582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線コネクタ 6"/>
          <p:cNvCxnSpPr/>
          <p:nvPr/>
        </p:nvCxnSpPr>
        <p:spPr>
          <a:xfrm>
            <a:off x="4139952" y="1547488"/>
            <a:ext cx="364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2627784" y="2326120"/>
            <a:ext cx="43204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3275856" y="1975088"/>
            <a:ext cx="57606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4216464" y="1498000"/>
            <a:ext cx="42754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4838081" y="1254952"/>
            <a:ext cx="670023"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5863696" y="975928"/>
            <a:ext cx="36448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6588224" y="980112"/>
            <a:ext cx="57606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V="1">
            <a:off x="7101288" y="975928"/>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6147224" y="986245"/>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V="1">
            <a:off x="5445104" y="1245434"/>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V="1">
            <a:off x="4578607" y="1498000"/>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3788920" y="1983786"/>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3005840" y="2326120"/>
            <a:ext cx="0" cy="981088"/>
          </a:xfrm>
          <a:prstGeom prst="straightConnector1">
            <a:avLst/>
          </a:prstGeom>
          <a:ln>
            <a:solidFill>
              <a:srgbClr val="00B0F0"/>
            </a:solidFill>
            <a:tailEnd type="triangle" w="sm" len="lg"/>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2843808" y="3253867"/>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237</a:t>
            </a:r>
            <a:endParaRPr kumimoji="1" lang="ja-JP" altLang="en-US" sz="1000" b="1" kern="1200" dirty="0">
              <a:solidFill>
                <a:srgbClr val="00B0F0"/>
              </a:solidFill>
              <a:latin typeface="Arial" pitchFamily="34" charset="0"/>
              <a:ea typeface="ＭＳ Ｐゴシック" charset="-128"/>
              <a:cs typeface="+mn-cs"/>
            </a:endParaRPr>
          </a:p>
        </p:txBody>
      </p:sp>
      <p:sp>
        <p:nvSpPr>
          <p:cNvPr id="47" name="テキスト ボックス 46"/>
          <p:cNvSpPr txBox="1"/>
          <p:nvPr/>
        </p:nvSpPr>
        <p:spPr>
          <a:xfrm>
            <a:off x="3653789" y="2964874"/>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239</a:t>
            </a:r>
            <a:endParaRPr kumimoji="1" lang="ja-JP" altLang="en-US" sz="1000" b="1" kern="1200" dirty="0">
              <a:solidFill>
                <a:srgbClr val="00B0F0"/>
              </a:solidFill>
              <a:latin typeface="Arial" pitchFamily="34" charset="0"/>
              <a:ea typeface="ＭＳ Ｐゴシック" charset="-128"/>
              <a:cs typeface="+mn-cs"/>
            </a:endParaRPr>
          </a:p>
        </p:txBody>
      </p:sp>
      <p:sp>
        <p:nvSpPr>
          <p:cNvPr id="49" name="テキスト ボックス 48"/>
          <p:cNvSpPr txBox="1"/>
          <p:nvPr/>
        </p:nvSpPr>
        <p:spPr>
          <a:xfrm>
            <a:off x="4400960" y="2443112"/>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241</a:t>
            </a:r>
            <a:endParaRPr kumimoji="1" lang="ja-JP" altLang="en-US" sz="1000" b="1" kern="1200" dirty="0">
              <a:solidFill>
                <a:srgbClr val="00B0F0"/>
              </a:solidFill>
              <a:latin typeface="Arial" pitchFamily="34" charset="0"/>
              <a:ea typeface="ＭＳ Ｐゴシック" charset="-128"/>
              <a:cs typeface="+mn-cs"/>
            </a:endParaRPr>
          </a:p>
        </p:txBody>
      </p:sp>
      <p:sp>
        <p:nvSpPr>
          <p:cNvPr id="51" name="テキスト ボックス 50"/>
          <p:cNvSpPr txBox="1"/>
          <p:nvPr/>
        </p:nvSpPr>
        <p:spPr>
          <a:xfrm>
            <a:off x="5260552" y="2186870"/>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243</a:t>
            </a:r>
            <a:endParaRPr kumimoji="1" lang="ja-JP" altLang="en-US" sz="1000" b="1" kern="1200" dirty="0">
              <a:solidFill>
                <a:srgbClr val="00B0F0"/>
              </a:solidFill>
              <a:latin typeface="Arial" pitchFamily="34" charset="0"/>
              <a:ea typeface="ＭＳ Ｐゴシック" charset="-128"/>
              <a:cs typeface="+mn-cs"/>
            </a:endParaRPr>
          </a:p>
        </p:txBody>
      </p:sp>
      <p:sp>
        <p:nvSpPr>
          <p:cNvPr id="53" name="テキスト ボックス 52"/>
          <p:cNvSpPr txBox="1"/>
          <p:nvPr/>
        </p:nvSpPr>
        <p:spPr>
          <a:xfrm>
            <a:off x="5890035" y="1940649"/>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245</a:t>
            </a:r>
            <a:endParaRPr kumimoji="1" lang="ja-JP" altLang="en-US" sz="1000" b="1" kern="1200" dirty="0">
              <a:solidFill>
                <a:srgbClr val="00B0F0"/>
              </a:solidFill>
              <a:latin typeface="Arial" pitchFamily="34" charset="0"/>
              <a:ea typeface="ＭＳ Ｐゴシック" charset="-128"/>
              <a:cs typeface="+mn-cs"/>
            </a:endParaRPr>
          </a:p>
        </p:txBody>
      </p:sp>
      <p:sp>
        <p:nvSpPr>
          <p:cNvPr id="55" name="テキスト ボックス 54"/>
          <p:cNvSpPr txBox="1"/>
          <p:nvPr/>
        </p:nvSpPr>
        <p:spPr>
          <a:xfrm>
            <a:off x="6903157" y="1883739"/>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B0F0"/>
                </a:solidFill>
                <a:latin typeface="Arial" pitchFamily="34" charset="0"/>
                <a:ea typeface="ＭＳ Ｐゴシック" charset="-128"/>
                <a:cs typeface="+mn-cs"/>
              </a:rPr>
              <a:t>247</a:t>
            </a:r>
            <a:endParaRPr kumimoji="1" lang="ja-JP" altLang="en-US" sz="1000" b="1" kern="1200" dirty="0">
              <a:solidFill>
                <a:srgbClr val="00B0F0"/>
              </a:solidFill>
              <a:latin typeface="Arial" pitchFamily="34" charset="0"/>
              <a:ea typeface="ＭＳ Ｐゴシック" charset="-128"/>
              <a:cs typeface="+mn-cs"/>
            </a:endParaRPr>
          </a:p>
        </p:txBody>
      </p:sp>
      <p:sp>
        <p:nvSpPr>
          <p:cNvPr id="61" name="テキスト ボックス 60"/>
          <p:cNvSpPr txBox="1"/>
          <p:nvPr/>
        </p:nvSpPr>
        <p:spPr>
          <a:xfrm flipH="1">
            <a:off x="2853060" y="3406836"/>
            <a:ext cx="845592" cy="246221"/>
          </a:xfrm>
          <a:prstGeom prst="rect">
            <a:avLst/>
          </a:prstGeom>
          <a:noFill/>
        </p:spPr>
        <p:txBody>
          <a:bodyPr wrap="square" rtlCol="0">
            <a:spAutoFit/>
          </a:bodyPr>
          <a:lstStyle/>
          <a:p>
            <a:pPr algn="l" rtl="0" fontAlgn="ctr" hangingPunct="0">
              <a:spcBef>
                <a:spcPct val="0"/>
              </a:spcBef>
              <a:spcAft>
                <a:spcPct val="0"/>
              </a:spcAft>
            </a:pPr>
            <a:r>
              <a:rPr kumimoji="1" lang="en-US" altLang="ja-JP" sz="1000" b="1" kern="1200" dirty="0">
                <a:solidFill>
                  <a:srgbClr val="00B050"/>
                </a:solidFill>
                <a:latin typeface="Arial" pitchFamily="34" charset="0"/>
                <a:ea typeface="ＭＳ Ｐゴシック" charset="-128"/>
                <a:cs typeface="+mn-cs"/>
              </a:rPr>
              <a:t>EM </a:t>
            </a:r>
            <a:r>
              <a:rPr kumimoji="1" lang="en-US" altLang="ja-JP" sz="1000" b="1" kern="1200" dirty="0" err="1">
                <a:solidFill>
                  <a:srgbClr val="00B050"/>
                </a:solidFill>
                <a:latin typeface="Arial" pitchFamily="34" charset="0"/>
                <a:ea typeface="ＭＳ Ｐゴシック" charset="-128"/>
                <a:cs typeface="+mn-cs"/>
              </a:rPr>
              <a:t>Dia</a:t>
            </a:r>
            <a:r>
              <a:rPr kumimoji="1" lang="en-US" altLang="ja-JP" sz="1000" b="1" kern="1200" dirty="0">
                <a:solidFill>
                  <a:srgbClr val="00B050"/>
                </a:solidFill>
                <a:latin typeface="Arial" pitchFamily="34" charset="0"/>
                <a:ea typeface="ＭＳ Ｐゴシック" charset="-128"/>
                <a:cs typeface="+mn-cs"/>
              </a:rPr>
              <a:t> DE</a:t>
            </a:r>
          </a:p>
        </p:txBody>
      </p:sp>
      <p:sp>
        <p:nvSpPr>
          <p:cNvPr id="62" name="テキスト ボックス 61"/>
          <p:cNvSpPr txBox="1"/>
          <p:nvPr/>
        </p:nvSpPr>
        <p:spPr>
          <a:xfrm flipH="1">
            <a:off x="3660858" y="3080558"/>
            <a:ext cx="1723223" cy="246221"/>
          </a:xfrm>
          <a:prstGeom prst="rect">
            <a:avLst/>
          </a:prstGeom>
          <a:noFill/>
        </p:spPr>
        <p:txBody>
          <a:bodyPr wrap="square" rtlCol="0">
            <a:spAutoFit/>
          </a:bodyPr>
          <a:lstStyle/>
          <a:p>
            <a:pPr algn="l" rtl="0" fontAlgn="ctr" hangingPunct="0">
              <a:spcBef>
                <a:spcPct val="0"/>
              </a:spcBef>
              <a:spcAft>
                <a:spcPct val="0"/>
              </a:spcAft>
            </a:pPr>
            <a:r>
              <a:rPr kumimoji="1" lang="en-US" altLang="ja-JP" sz="1000" b="1" kern="1200" dirty="0">
                <a:solidFill>
                  <a:srgbClr val="00B050"/>
                </a:solidFill>
                <a:latin typeface="Arial" pitchFamily="34" charset="0"/>
                <a:ea typeface="ＭＳ Ｐゴシック" charset="-128"/>
                <a:cs typeface="+mn-cs"/>
              </a:rPr>
              <a:t>EM </a:t>
            </a:r>
            <a:r>
              <a:rPr kumimoji="1" lang="en-US" altLang="ja-JP" sz="1000" b="1" kern="1200" dirty="0" err="1">
                <a:solidFill>
                  <a:srgbClr val="00B050"/>
                </a:solidFill>
                <a:latin typeface="Arial" pitchFamily="34" charset="0"/>
                <a:ea typeface="ＭＳ Ｐゴシック" charset="-128"/>
                <a:cs typeface="+mn-cs"/>
              </a:rPr>
              <a:t>Dia</a:t>
            </a:r>
            <a:r>
              <a:rPr kumimoji="1" lang="en-US" altLang="ja-JP" sz="1000" b="1" kern="1200" dirty="0">
                <a:solidFill>
                  <a:srgbClr val="00B050"/>
                </a:solidFill>
                <a:latin typeface="Arial" pitchFamily="34" charset="0"/>
                <a:ea typeface="ＭＳ Ｐゴシック" charset="-128"/>
                <a:cs typeface="+mn-cs"/>
              </a:rPr>
              <a:t> DE + 2 x Dim DN</a:t>
            </a:r>
          </a:p>
        </p:txBody>
      </p:sp>
      <p:sp>
        <p:nvSpPr>
          <p:cNvPr id="63" name="テキスト ボックス 62"/>
          <p:cNvSpPr txBox="1"/>
          <p:nvPr/>
        </p:nvSpPr>
        <p:spPr>
          <a:xfrm flipH="1">
            <a:off x="4503774" y="2570443"/>
            <a:ext cx="845592" cy="246221"/>
          </a:xfrm>
          <a:prstGeom prst="rect">
            <a:avLst/>
          </a:prstGeom>
          <a:noFill/>
        </p:spPr>
        <p:txBody>
          <a:bodyPr wrap="square" rtlCol="0">
            <a:spAutoFit/>
          </a:bodyPr>
          <a:lstStyle/>
          <a:p>
            <a:pPr algn="l" rtl="0" fontAlgn="ctr" hangingPunct="0">
              <a:spcBef>
                <a:spcPct val="0"/>
              </a:spcBef>
              <a:spcAft>
                <a:spcPct val="0"/>
              </a:spcAft>
            </a:pPr>
            <a:r>
              <a:rPr kumimoji="1" lang="en-US" altLang="ja-JP" sz="1000" b="1" kern="1200" dirty="0">
                <a:solidFill>
                  <a:srgbClr val="00B050"/>
                </a:solidFill>
                <a:latin typeface="Arial" pitchFamily="34" charset="0"/>
                <a:ea typeface="ＭＳ Ｐゴシック" charset="-128"/>
                <a:cs typeface="+mn-cs"/>
              </a:rPr>
              <a:t>EM </a:t>
            </a:r>
            <a:r>
              <a:rPr kumimoji="1" lang="en-US" altLang="ja-JP" sz="1000" b="1" kern="1200" dirty="0" err="1">
                <a:solidFill>
                  <a:srgbClr val="00B050"/>
                </a:solidFill>
                <a:latin typeface="Arial" pitchFamily="34" charset="0"/>
                <a:ea typeface="ＭＳ Ｐゴシック" charset="-128"/>
                <a:cs typeface="+mn-cs"/>
              </a:rPr>
              <a:t>Dia</a:t>
            </a:r>
            <a:r>
              <a:rPr kumimoji="1" lang="en-US" altLang="ja-JP" sz="1000" b="1" kern="1200" dirty="0">
                <a:solidFill>
                  <a:srgbClr val="00B050"/>
                </a:solidFill>
                <a:latin typeface="Arial" pitchFamily="34" charset="0"/>
                <a:ea typeface="ＭＳ Ｐゴシック" charset="-128"/>
                <a:cs typeface="+mn-cs"/>
              </a:rPr>
              <a:t> DD</a:t>
            </a:r>
          </a:p>
        </p:txBody>
      </p:sp>
      <p:sp>
        <p:nvSpPr>
          <p:cNvPr id="64" name="テキスト ボックス 63"/>
          <p:cNvSpPr txBox="1"/>
          <p:nvPr/>
        </p:nvSpPr>
        <p:spPr>
          <a:xfrm flipH="1">
            <a:off x="5313188" y="2309981"/>
            <a:ext cx="1723223" cy="246221"/>
          </a:xfrm>
          <a:prstGeom prst="rect">
            <a:avLst/>
          </a:prstGeom>
          <a:noFill/>
        </p:spPr>
        <p:txBody>
          <a:bodyPr wrap="square" rtlCol="0">
            <a:spAutoFit/>
          </a:bodyPr>
          <a:lstStyle/>
          <a:p>
            <a:pPr algn="l" rtl="0" fontAlgn="ctr" hangingPunct="0">
              <a:spcBef>
                <a:spcPct val="0"/>
              </a:spcBef>
              <a:spcAft>
                <a:spcPct val="0"/>
              </a:spcAft>
            </a:pPr>
            <a:r>
              <a:rPr kumimoji="1" lang="en-US" altLang="ja-JP" sz="1000" b="1" kern="1200" dirty="0">
                <a:solidFill>
                  <a:srgbClr val="00B050"/>
                </a:solidFill>
                <a:latin typeface="Arial" pitchFamily="34" charset="0"/>
                <a:ea typeface="ＭＳ Ｐゴシック" charset="-128"/>
                <a:cs typeface="+mn-cs"/>
              </a:rPr>
              <a:t>EM </a:t>
            </a:r>
            <a:r>
              <a:rPr kumimoji="1" lang="en-US" altLang="ja-JP" sz="1000" b="1" kern="1200" dirty="0" err="1">
                <a:solidFill>
                  <a:srgbClr val="00B050"/>
                </a:solidFill>
                <a:latin typeface="Arial" pitchFamily="34" charset="0"/>
                <a:ea typeface="ＭＳ Ｐゴシック" charset="-128"/>
                <a:cs typeface="+mn-cs"/>
              </a:rPr>
              <a:t>Dia</a:t>
            </a:r>
            <a:r>
              <a:rPr kumimoji="1" lang="en-US" altLang="ja-JP" sz="1000" b="1" kern="1200" dirty="0">
                <a:solidFill>
                  <a:srgbClr val="00B050"/>
                </a:solidFill>
                <a:latin typeface="Arial" pitchFamily="34" charset="0"/>
                <a:ea typeface="ＭＳ Ｐゴシック" charset="-128"/>
                <a:cs typeface="+mn-cs"/>
              </a:rPr>
              <a:t> DD + 2 x Dim DM</a:t>
            </a:r>
          </a:p>
        </p:txBody>
      </p:sp>
      <p:sp>
        <p:nvSpPr>
          <p:cNvPr id="65" name="テキスト ボックス 64"/>
          <p:cNvSpPr txBox="1"/>
          <p:nvPr/>
        </p:nvSpPr>
        <p:spPr>
          <a:xfrm flipH="1">
            <a:off x="5890035" y="2120840"/>
            <a:ext cx="845592" cy="246221"/>
          </a:xfrm>
          <a:prstGeom prst="rect">
            <a:avLst/>
          </a:prstGeom>
          <a:noFill/>
        </p:spPr>
        <p:txBody>
          <a:bodyPr wrap="square" rtlCol="0">
            <a:spAutoFit/>
          </a:bodyPr>
          <a:lstStyle/>
          <a:p>
            <a:pPr algn="l" rtl="0" fontAlgn="ctr" hangingPunct="0">
              <a:spcBef>
                <a:spcPct val="0"/>
              </a:spcBef>
              <a:spcAft>
                <a:spcPct val="0"/>
              </a:spcAft>
            </a:pPr>
            <a:r>
              <a:rPr kumimoji="1" lang="en-US" altLang="ja-JP" sz="1000" b="1" kern="1200" dirty="0">
                <a:solidFill>
                  <a:srgbClr val="00B050"/>
                </a:solidFill>
                <a:latin typeface="Arial" pitchFamily="34" charset="0"/>
                <a:ea typeface="ＭＳ Ｐゴシック" charset="-128"/>
                <a:cs typeface="+mn-cs"/>
              </a:rPr>
              <a:t>EM </a:t>
            </a:r>
            <a:r>
              <a:rPr kumimoji="1" lang="en-US" altLang="ja-JP" sz="1000" b="1" kern="1200" dirty="0" err="1">
                <a:solidFill>
                  <a:srgbClr val="00B050"/>
                </a:solidFill>
                <a:latin typeface="Arial" pitchFamily="34" charset="0"/>
                <a:ea typeface="ＭＳ Ｐゴシック" charset="-128"/>
                <a:cs typeface="+mn-cs"/>
              </a:rPr>
              <a:t>Dia</a:t>
            </a:r>
            <a:r>
              <a:rPr kumimoji="1" lang="en-US" altLang="ja-JP" sz="1000" b="1" kern="1200" dirty="0">
                <a:solidFill>
                  <a:srgbClr val="00B050"/>
                </a:solidFill>
                <a:latin typeface="Arial" pitchFamily="34" charset="0"/>
                <a:ea typeface="ＭＳ Ｐゴシック" charset="-128"/>
                <a:cs typeface="+mn-cs"/>
              </a:rPr>
              <a:t> DC</a:t>
            </a:r>
          </a:p>
        </p:txBody>
      </p:sp>
      <p:sp>
        <p:nvSpPr>
          <p:cNvPr id="66" name="テキスト ボックス 65"/>
          <p:cNvSpPr txBox="1"/>
          <p:nvPr/>
        </p:nvSpPr>
        <p:spPr>
          <a:xfrm flipH="1">
            <a:off x="6996872" y="2134762"/>
            <a:ext cx="1723223" cy="246221"/>
          </a:xfrm>
          <a:prstGeom prst="rect">
            <a:avLst/>
          </a:prstGeom>
          <a:noFill/>
        </p:spPr>
        <p:txBody>
          <a:bodyPr wrap="square" rtlCol="0">
            <a:spAutoFit/>
          </a:bodyPr>
          <a:lstStyle/>
          <a:p>
            <a:pPr algn="l" rtl="0" fontAlgn="ctr" hangingPunct="0">
              <a:spcBef>
                <a:spcPct val="0"/>
              </a:spcBef>
              <a:spcAft>
                <a:spcPct val="0"/>
              </a:spcAft>
            </a:pPr>
            <a:r>
              <a:rPr kumimoji="1" lang="en-US" altLang="ja-JP" sz="1000" b="1" kern="1200" dirty="0">
                <a:solidFill>
                  <a:srgbClr val="00B050"/>
                </a:solidFill>
                <a:latin typeface="Arial" pitchFamily="34" charset="0"/>
                <a:ea typeface="ＭＳ Ｐゴシック" charset="-128"/>
                <a:cs typeface="+mn-cs"/>
              </a:rPr>
              <a:t>EM </a:t>
            </a:r>
            <a:r>
              <a:rPr kumimoji="1" lang="en-US" altLang="ja-JP" sz="1000" b="1" kern="1200" dirty="0" err="1">
                <a:solidFill>
                  <a:srgbClr val="00B050"/>
                </a:solidFill>
                <a:latin typeface="Arial" pitchFamily="34" charset="0"/>
                <a:ea typeface="ＭＳ Ｐゴシック" charset="-128"/>
                <a:cs typeface="+mn-cs"/>
              </a:rPr>
              <a:t>Dia</a:t>
            </a:r>
            <a:r>
              <a:rPr kumimoji="1" lang="en-US" altLang="ja-JP" sz="1000" b="1" kern="1200" dirty="0">
                <a:solidFill>
                  <a:srgbClr val="00B050"/>
                </a:solidFill>
                <a:latin typeface="Arial" pitchFamily="34" charset="0"/>
                <a:ea typeface="ＭＳ Ｐゴシック" charset="-128"/>
                <a:cs typeface="+mn-cs"/>
              </a:rPr>
              <a:t> DC + 2 x Dim DL</a:t>
            </a:r>
          </a:p>
        </p:txBody>
      </p:sp>
      <p:graphicFrame>
        <p:nvGraphicFramePr>
          <p:cNvPr id="5" name="表 4"/>
          <p:cNvGraphicFramePr>
            <a:graphicFrameLocks noGrp="1"/>
          </p:cNvGraphicFramePr>
          <p:nvPr>
            <p:extLst>
              <p:ext uri="{D42A27DB-BD31-4B8C-83A1-F6EECF244321}">
                <p14:modId xmlns:p14="http://schemas.microsoft.com/office/powerpoint/2010/main" val="2539295301"/>
              </p:ext>
            </p:extLst>
          </p:nvPr>
        </p:nvGraphicFramePr>
        <p:xfrm>
          <a:off x="582927" y="5425792"/>
          <a:ext cx="8108528" cy="1097280"/>
        </p:xfrm>
        <a:graphic>
          <a:graphicData uri="http://schemas.openxmlformats.org/drawingml/2006/table">
            <a:tbl>
              <a:tblPr firstRow="1" bandRow="1">
                <a:tableStyleId>{5C22544A-7EE6-4342-B048-85BDC9FD1C3A}</a:tableStyleId>
              </a:tblPr>
              <a:tblGrid>
                <a:gridCol w="1080118">
                  <a:extLst>
                    <a:ext uri="{9D8B030D-6E8A-4147-A177-3AD203B41FA5}">
                      <a16:colId xmlns:a16="http://schemas.microsoft.com/office/drawing/2014/main" val="20000"/>
                    </a:ext>
                  </a:extLst>
                </a:gridCol>
                <a:gridCol w="947014">
                  <a:extLst>
                    <a:ext uri="{9D8B030D-6E8A-4147-A177-3AD203B41FA5}">
                      <a16:colId xmlns:a16="http://schemas.microsoft.com/office/drawing/2014/main" val="20001"/>
                    </a:ext>
                  </a:extLst>
                </a:gridCol>
                <a:gridCol w="1013566">
                  <a:extLst>
                    <a:ext uri="{9D8B030D-6E8A-4147-A177-3AD203B41FA5}">
                      <a16:colId xmlns:a16="http://schemas.microsoft.com/office/drawing/2014/main" val="20002"/>
                    </a:ext>
                  </a:extLst>
                </a:gridCol>
                <a:gridCol w="1013566">
                  <a:extLst>
                    <a:ext uri="{9D8B030D-6E8A-4147-A177-3AD203B41FA5}">
                      <a16:colId xmlns:a16="http://schemas.microsoft.com/office/drawing/2014/main" val="20003"/>
                    </a:ext>
                  </a:extLst>
                </a:gridCol>
                <a:gridCol w="1013566">
                  <a:extLst>
                    <a:ext uri="{9D8B030D-6E8A-4147-A177-3AD203B41FA5}">
                      <a16:colId xmlns:a16="http://schemas.microsoft.com/office/drawing/2014/main" val="20004"/>
                    </a:ext>
                  </a:extLst>
                </a:gridCol>
                <a:gridCol w="1013566">
                  <a:extLst>
                    <a:ext uri="{9D8B030D-6E8A-4147-A177-3AD203B41FA5}">
                      <a16:colId xmlns:a16="http://schemas.microsoft.com/office/drawing/2014/main" val="20005"/>
                    </a:ext>
                  </a:extLst>
                </a:gridCol>
                <a:gridCol w="1013566">
                  <a:extLst>
                    <a:ext uri="{9D8B030D-6E8A-4147-A177-3AD203B41FA5}">
                      <a16:colId xmlns:a16="http://schemas.microsoft.com/office/drawing/2014/main" val="20006"/>
                    </a:ext>
                  </a:extLst>
                </a:gridCol>
                <a:gridCol w="1013566">
                  <a:extLst>
                    <a:ext uri="{9D8B030D-6E8A-4147-A177-3AD203B41FA5}">
                      <a16:colId xmlns:a16="http://schemas.microsoft.com/office/drawing/2014/main" val="20007"/>
                    </a:ext>
                  </a:extLst>
                </a:gridCol>
              </a:tblGrid>
              <a:tr h="149200">
                <a:tc>
                  <a:txBody>
                    <a:bodyPr/>
                    <a:lstStyle/>
                    <a:p>
                      <a:endParaRPr kumimoji="1" lang="ja-JP" altLang="en-US" sz="1200" dirty="0"/>
                    </a:p>
                  </a:txBody>
                  <a:tcPr/>
                </a:tc>
                <a:tc>
                  <a:txBody>
                    <a:bodyPr/>
                    <a:lstStyle/>
                    <a:p>
                      <a:endParaRPr kumimoji="1" lang="ja-JP" altLang="en-US" sz="1200" dirty="0"/>
                    </a:p>
                  </a:txBody>
                  <a:tcPr/>
                </a:tc>
                <a:tc gridSpan="2">
                  <a:txBody>
                    <a:bodyPr/>
                    <a:lstStyle/>
                    <a:p>
                      <a:pPr algn="ctr"/>
                      <a:r>
                        <a:rPr kumimoji="1" lang="en-US" altLang="ja-JP" sz="1200" dirty="0"/>
                        <a:t>Stg.2 NZL</a:t>
                      </a:r>
                      <a:endParaRPr kumimoji="1" lang="ja-JP" altLang="en-US" sz="1200" dirty="0"/>
                    </a:p>
                  </a:txBody>
                  <a:tcPr anchor="ctr"/>
                </a:tc>
                <a:tc hMerge="1">
                  <a:txBody>
                    <a:bodyPr/>
                    <a:lstStyle/>
                    <a:p>
                      <a:endParaRPr kumimoji="1" lang="ja-JP" altLang="en-US" dirty="0"/>
                    </a:p>
                  </a:txBody>
                  <a:tcPr/>
                </a:tc>
                <a:tc gridSpan="2">
                  <a:txBody>
                    <a:bodyPr/>
                    <a:lstStyle/>
                    <a:p>
                      <a:pPr algn="ctr"/>
                      <a:r>
                        <a:rPr kumimoji="1" lang="en-US" altLang="ja-JP" sz="1200" dirty="0"/>
                        <a:t>Stg.3 NZL</a:t>
                      </a:r>
                      <a:endParaRPr kumimoji="1" lang="ja-JP" altLang="en-US" sz="1200" dirty="0"/>
                    </a:p>
                  </a:txBody>
                  <a:tcPr anchor="ctr"/>
                </a:tc>
                <a:tc hMerge="1">
                  <a:txBody>
                    <a:bodyPr/>
                    <a:lstStyle/>
                    <a:p>
                      <a:endParaRPr kumimoji="1" lang="ja-JP" altLang="en-US" dirty="0"/>
                    </a:p>
                  </a:txBody>
                  <a:tcPr/>
                </a:tc>
                <a:tc gridSpan="2">
                  <a:txBody>
                    <a:bodyPr/>
                    <a:lstStyle/>
                    <a:p>
                      <a:pPr algn="ctr"/>
                      <a:r>
                        <a:rPr kumimoji="1" lang="en-US" altLang="ja-JP" sz="1200" dirty="0"/>
                        <a:t>Stg. 4 NZL</a:t>
                      </a:r>
                      <a:endParaRPr kumimoji="1" lang="ja-JP" altLang="en-US" sz="1200" dirty="0"/>
                    </a:p>
                  </a:txBody>
                  <a:tcPr anchor="ctr"/>
                </a:tc>
                <a:tc hMerge="1">
                  <a:txBody>
                    <a:bodyPr/>
                    <a:lstStyle/>
                    <a:p>
                      <a:endParaRPr kumimoji="1" lang="ja-JP" altLang="en-US" dirty="0"/>
                    </a:p>
                  </a:txBody>
                  <a:tcPr/>
                </a:tc>
                <a:extLst>
                  <a:ext uri="{0D108BD9-81ED-4DB2-BD59-A6C34878D82A}">
                    <a16:rowId xmlns:a16="http://schemas.microsoft.com/office/drawing/2014/main" val="10000"/>
                  </a:ext>
                </a:extLst>
              </a:tr>
              <a:tr h="0">
                <a:tc>
                  <a:txBody>
                    <a:bodyPr/>
                    <a:lstStyle/>
                    <a:p>
                      <a:endParaRPr kumimoji="1" lang="ja-JP" altLang="en-US" sz="1200" dirty="0"/>
                    </a:p>
                  </a:txBody>
                  <a:tcPr/>
                </a:tc>
                <a:tc>
                  <a:txBody>
                    <a:bodyPr/>
                    <a:lstStyle/>
                    <a:p>
                      <a:pPr algn="ctr"/>
                      <a:r>
                        <a:rPr kumimoji="1" lang="en-US" altLang="ja-JP" sz="1200" dirty="0"/>
                        <a:t>Location</a:t>
                      </a:r>
                      <a:endParaRPr kumimoji="1" lang="ja-JP" altLang="en-US" sz="1200" dirty="0"/>
                    </a:p>
                  </a:txBody>
                  <a:tcPr/>
                </a:tc>
                <a:tc>
                  <a:txBody>
                    <a:bodyPr/>
                    <a:lstStyle/>
                    <a:p>
                      <a:pPr algn="ctr"/>
                      <a:r>
                        <a:rPr kumimoji="1" lang="en-US" altLang="ja-JP" sz="1200" dirty="0"/>
                        <a:t>237</a:t>
                      </a:r>
                      <a:endParaRPr kumimoji="1" lang="ja-JP" altLang="en-US" sz="1200" dirty="0"/>
                    </a:p>
                  </a:txBody>
                  <a:tcPr anchor="ctr"/>
                </a:tc>
                <a:tc>
                  <a:txBody>
                    <a:bodyPr/>
                    <a:lstStyle/>
                    <a:p>
                      <a:pPr algn="ctr"/>
                      <a:r>
                        <a:rPr kumimoji="1" lang="en-US" altLang="ja-JP" sz="1200" dirty="0"/>
                        <a:t>239</a:t>
                      </a:r>
                      <a:endParaRPr kumimoji="1" lang="ja-JP" altLang="en-US" sz="1200" dirty="0"/>
                    </a:p>
                  </a:txBody>
                  <a:tcPr anchor="ctr"/>
                </a:tc>
                <a:tc>
                  <a:txBody>
                    <a:bodyPr/>
                    <a:lstStyle/>
                    <a:p>
                      <a:pPr algn="ctr"/>
                      <a:r>
                        <a:rPr kumimoji="1" lang="en-US" altLang="ja-JP" sz="1200" dirty="0"/>
                        <a:t>241</a:t>
                      </a:r>
                      <a:endParaRPr kumimoji="1" lang="ja-JP" altLang="en-US" sz="1200" dirty="0"/>
                    </a:p>
                  </a:txBody>
                  <a:tcPr anchor="ctr"/>
                </a:tc>
                <a:tc>
                  <a:txBody>
                    <a:bodyPr/>
                    <a:lstStyle/>
                    <a:p>
                      <a:pPr algn="ctr"/>
                      <a:r>
                        <a:rPr kumimoji="1" lang="en-US" altLang="ja-JP" sz="1200" dirty="0"/>
                        <a:t>243</a:t>
                      </a:r>
                      <a:endParaRPr kumimoji="1" lang="ja-JP" altLang="en-US" sz="1200" dirty="0"/>
                    </a:p>
                  </a:txBody>
                  <a:tcPr anchor="ctr"/>
                </a:tc>
                <a:tc>
                  <a:txBody>
                    <a:bodyPr/>
                    <a:lstStyle/>
                    <a:p>
                      <a:pPr algn="ctr"/>
                      <a:r>
                        <a:rPr kumimoji="1" lang="en-US" altLang="ja-JP" sz="1200" dirty="0"/>
                        <a:t>245</a:t>
                      </a:r>
                      <a:endParaRPr kumimoji="1" lang="ja-JP" altLang="en-US" sz="1200" dirty="0"/>
                    </a:p>
                  </a:txBody>
                  <a:tcPr anchor="ctr"/>
                </a:tc>
                <a:tc>
                  <a:txBody>
                    <a:bodyPr/>
                    <a:lstStyle/>
                    <a:p>
                      <a:pPr algn="ctr"/>
                      <a:r>
                        <a:rPr kumimoji="1" lang="en-US" altLang="ja-JP" sz="1200" dirty="0"/>
                        <a:t>247</a:t>
                      </a:r>
                      <a:endParaRPr kumimoji="1" lang="ja-JP" altLang="en-US" sz="1200" dirty="0"/>
                    </a:p>
                  </a:txBody>
                  <a:tcPr anchor="ctr"/>
                </a:tc>
                <a:extLst>
                  <a:ext uri="{0D108BD9-81ED-4DB2-BD59-A6C34878D82A}">
                    <a16:rowId xmlns:a16="http://schemas.microsoft.com/office/drawing/2014/main" val="10001"/>
                  </a:ext>
                </a:extLst>
              </a:tr>
              <a:tr h="0">
                <a:tc rowSpan="2">
                  <a:txBody>
                    <a:bodyPr/>
                    <a:lstStyle/>
                    <a:p>
                      <a:pPr algn="ctr"/>
                      <a:r>
                        <a:rPr kumimoji="1" lang="en-US" altLang="ja-JP" sz="1200" dirty="0"/>
                        <a:t>EM Limit</a:t>
                      </a:r>
                    </a:p>
                    <a:p>
                      <a:pPr algn="ctr"/>
                      <a:r>
                        <a:rPr kumimoji="1" lang="en-US" altLang="ja-JP" sz="1200" dirty="0"/>
                        <a:t>(Avg. Dia.)</a:t>
                      </a:r>
                      <a:endParaRPr kumimoji="1" lang="ja-JP" altLang="en-US" sz="1200" dirty="0"/>
                    </a:p>
                  </a:txBody>
                  <a:tcPr/>
                </a:tc>
                <a:tc>
                  <a:txBody>
                    <a:bodyPr/>
                    <a:lstStyle/>
                    <a:p>
                      <a:pPr algn="ctr"/>
                      <a:r>
                        <a:rPr kumimoji="1" lang="en-US" altLang="ja-JP" sz="1200" dirty="0"/>
                        <a:t>O/Max</a:t>
                      </a:r>
                      <a:endParaRPr kumimoji="1" lang="ja-JP" altLang="en-US" sz="1200" dirty="0"/>
                    </a:p>
                  </a:txBody>
                  <a:tcPr/>
                </a:tc>
                <a:tc>
                  <a:txBody>
                    <a:bodyPr/>
                    <a:lstStyle/>
                    <a:p>
                      <a:pPr algn="ctr"/>
                      <a:r>
                        <a:rPr kumimoji="1" lang="en-US" altLang="ja-JP" sz="1200" dirty="0"/>
                        <a:t>0.101</a:t>
                      </a:r>
                      <a:endParaRPr kumimoji="1" lang="ja-JP" altLang="en-US" sz="1200" dirty="0"/>
                    </a:p>
                  </a:txBody>
                  <a:tcPr anchor="ctr"/>
                </a:tc>
                <a:tc>
                  <a:txBody>
                    <a:bodyPr/>
                    <a:lstStyle/>
                    <a:p>
                      <a:pPr algn="ctr"/>
                      <a:r>
                        <a:rPr kumimoji="1" lang="en-US" altLang="ja-JP" sz="1200" dirty="0"/>
                        <a:t>0.709</a:t>
                      </a:r>
                      <a:endParaRPr kumimoji="1" lang="ja-JP" altLang="en-US" sz="1200" dirty="0"/>
                    </a:p>
                  </a:txBody>
                  <a:tcPr anchor="ctr"/>
                </a:tc>
                <a:tc>
                  <a:txBody>
                    <a:bodyPr/>
                    <a:lstStyle/>
                    <a:p>
                      <a:pPr algn="ctr"/>
                      <a:r>
                        <a:rPr kumimoji="1" lang="en-US" altLang="ja-JP" sz="1200" dirty="0"/>
                        <a:t>0.097</a:t>
                      </a:r>
                      <a:endParaRPr kumimoji="1" lang="ja-JP" altLang="en-US" sz="1200" dirty="0"/>
                    </a:p>
                  </a:txBody>
                  <a:tcPr anchor="ctr"/>
                </a:tc>
                <a:tc>
                  <a:txBody>
                    <a:bodyPr/>
                    <a:lstStyle/>
                    <a:p>
                      <a:pPr algn="ctr"/>
                      <a:r>
                        <a:rPr kumimoji="1" lang="en-US" altLang="ja-JP" sz="1200" dirty="0"/>
                        <a:t>0.225</a:t>
                      </a:r>
                      <a:endParaRPr kumimoji="1" lang="ja-JP" altLang="en-US" sz="1200" dirty="0"/>
                    </a:p>
                  </a:txBody>
                  <a:tcPr anchor="ctr"/>
                </a:tc>
                <a:tc>
                  <a:txBody>
                    <a:bodyPr/>
                    <a:lstStyle/>
                    <a:p>
                      <a:pPr algn="ctr"/>
                      <a:r>
                        <a:rPr kumimoji="1" lang="en-US" altLang="ja-JP" sz="1200" dirty="0"/>
                        <a:t>0.196</a:t>
                      </a:r>
                      <a:endParaRPr kumimoji="1" lang="ja-JP" altLang="en-US" sz="1200" dirty="0"/>
                    </a:p>
                  </a:txBody>
                  <a:tcPr anchor="ctr"/>
                </a:tc>
                <a:tc>
                  <a:txBody>
                    <a:bodyPr/>
                    <a:lstStyle/>
                    <a:p>
                      <a:pPr algn="ctr"/>
                      <a:r>
                        <a:rPr kumimoji="1" lang="en-US" altLang="ja-JP" sz="1200" dirty="0"/>
                        <a:t>0.068</a:t>
                      </a:r>
                      <a:endParaRPr kumimoji="1" lang="ja-JP" altLang="en-US" sz="1200" dirty="0"/>
                    </a:p>
                  </a:txBody>
                  <a:tcPr anchor="ctr"/>
                </a:tc>
                <a:extLst>
                  <a:ext uri="{0D108BD9-81ED-4DB2-BD59-A6C34878D82A}">
                    <a16:rowId xmlns:a16="http://schemas.microsoft.com/office/drawing/2014/main" val="10002"/>
                  </a:ext>
                </a:extLst>
              </a:tr>
              <a:tr h="0">
                <a:tc vMerge="1">
                  <a:txBody>
                    <a:bodyPr/>
                    <a:lstStyle/>
                    <a:p>
                      <a:endParaRPr kumimoji="1" lang="ja-JP" altLang="en-US" dirty="0"/>
                    </a:p>
                  </a:txBody>
                  <a:tcPr/>
                </a:tc>
                <a:tc>
                  <a:txBody>
                    <a:bodyPr/>
                    <a:lstStyle/>
                    <a:p>
                      <a:pPr algn="ctr"/>
                      <a:r>
                        <a:rPr kumimoji="1" lang="en-US" altLang="ja-JP" sz="1200" dirty="0"/>
                        <a:t>U/Min</a:t>
                      </a:r>
                      <a:endParaRPr kumimoji="1" lang="ja-JP" altLang="en-US" sz="1200" dirty="0"/>
                    </a:p>
                  </a:txBody>
                  <a:tcPr/>
                </a:tc>
                <a:tc>
                  <a:txBody>
                    <a:bodyPr/>
                    <a:lstStyle/>
                    <a:p>
                      <a:pPr algn="ctr"/>
                      <a:r>
                        <a:rPr kumimoji="1" lang="en-US" altLang="ja-JP" sz="1200" dirty="0"/>
                        <a:t>0.317</a:t>
                      </a:r>
                      <a:endParaRPr kumimoji="1" lang="ja-JP" altLang="en-US" sz="1200" dirty="0"/>
                    </a:p>
                  </a:txBody>
                  <a:tcPr anchor="ctr"/>
                </a:tc>
                <a:tc>
                  <a:txBody>
                    <a:bodyPr/>
                    <a:lstStyle/>
                    <a:p>
                      <a:pPr algn="ctr"/>
                      <a:r>
                        <a:rPr kumimoji="1" lang="en-US" altLang="ja-JP" sz="1200" dirty="0"/>
                        <a:t>0.445</a:t>
                      </a:r>
                      <a:endParaRPr kumimoji="1" lang="ja-JP" altLang="en-US" sz="1200" dirty="0"/>
                    </a:p>
                  </a:txBody>
                  <a:tcPr anchor="ctr"/>
                </a:tc>
                <a:tc>
                  <a:txBody>
                    <a:bodyPr/>
                    <a:lstStyle/>
                    <a:p>
                      <a:pPr algn="ctr"/>
                      <a:r>
                        <a:rPr kumimoji="1" lang="en-US" altLang="ja-JP" sz="1200" dirty="0"/>
                        <a:t>0.333</a:t>
                      </a:r>
                      <a:endParaRPr kumimoji="1" lang="ja-JP" altLang="en-US" sz="1200" dirty="0"/>
                    </a:p>
                  </a:txBody>
                  <a:tcPr anchor="ctr"/>
                </a:tc>
                <a:tc>
                  <a:txBody>
                    <a:bodyPr/>
                    <a:lstStyle/>
                    <a:p>
                      <a:pPr algn="ctr"/>
                      <a:r>
                        <a:rPr kumimoji="1" lang="en-US" altLang="ja-JP" sz="1200" dirty="0"/>
                        <a:t>0.543</a:t>
                      </a:r>
                      <a:endParaRPr kumimoji="1" lang="ja-JP" altLang="en-US" sz="1200" dirty="0"/>
                    </a:p>
                  </a:txBody>
                  <a:tcPr anchor="ctr"/>
                </a:tc>
                <a:tc>
                  <a:txBody>
                    <a:bodyPr/>
                    <a:lstStyle/>
                    <a:p>
                      <a:pPr algn="ctr"/>
                      <a:r>
                        <a:rPr kumimoji="1" lang="en-US" altLang="ja-JP" sz="1200" dirty="0"/>
                        <a:t>0.412</a:t>
                      </a:r>
                      <a:endParaRPr kumimoji="1" lang="ja-JP" altLang="en-US" sz="1200" dirty="0"/>
                    </a:p>
                  </a:txBody>
                  <a:tcPr anchor="ctr"/>
                </a:tc>
                <a:tc>
                  <a:txBody>
                    <a:bodyPr/>
                    <a:lstStyle/>
                    <a:p>
                      <a:pPr algn="ctr"/>
                      <a:r>
                        <a:rPr kumimoji="1" lang="en-US" altLang="ja-JP" sz="1200" dirty="0"/>
                        <a:t>0.152</a:t>
                      </a:r>
                      <a:endParaRPr kumimoji="1" lang="ja-JP" altLang="en-US" sz="1200" dirty="0"/>
                    </a:p>
                  </a:txBody>
                  <a:tcPr anchor="ctr"/>
                </a:tc>
                <a:extLst>
                  <a:ext uri="{0D108BD9-81ED-4DB2-BD59-A6C34878D82A}">
                    <a16:rowId xmlns:a16="http://schemas.microsoft.com/office/drawing/2014/main" val="10003"/>
                  </a:ext>
                </a:extLst>
              </a:tr>
            </a:tbl>
          </a:graphicData>
        </a:graphic>
      </p:graphicFrame>
      <p:grpSp>
        <p:nvGrpSpPr>
          <p:cNvPr id="8" name="グループ化 7"/>
          <p:cNvGrpSpPr/>
          <p:nvPr/>
        </p:nvGrpSpPr>
        <p:grpSpPr>
          <a:xfrm>
            <a:off x="6876256" y="2665728"/>
            <a:ext cx="2150077" cy="2541809"/>
            <a:chOff x="6993923" y="2665728"/>
            <a:chExt cx="2150077" cy="2541809"/>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923" y="2665728"/>
              <a:ext cx="2150077" cy="2541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角丸四角形 5"/>
            <p:cNvSpPr/>
            <p:nvPr/>
          </p:nvSpPr>
          <p:spPr>
            <a:xfrm>
              <a:off x="8463468" y="4725144"/>
              <a:ext cx="266891" cy="136416"/>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ja-JP" altLang="en-US" sz="1400">
                <a:solidFill>
                  <a:schemeClr val="tx1"/>
                </a:solidFill>
                <a:latin typeface="Arial" pitchFamily="34" charset="0"/>
                <a:ea typeface="ＭＳ Ｐゴシック" pitchFamily="50" charset="-128"/>
              </a:endParaRPr>
            </a:p>
          </p:txBody>
        </p:sp>
        <p:sp>
          <p:nvSpPr>
            <p:cNvPr id="33" name="角丸四角形 32"/>
            <p:cNvSpPr/>
            <p:nvPr/>
          </p:nvSpPr>
          <p:spPr>
            <a:xfrm>
              <a:off x="7725037" y="4493880"/>
              <a:ext cx="266891" cy="136416"/>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ja-JP" altLang="en-US" sz="1400">
                <a:solidFill>
                  <a:schemeClr val="tx1"/>
                </a:solidFill>
                <a:latin typeface="Arial" pitchFamily="34" charset="0"/>
                <a:ea typeface="ＭＳ Ｐゴシック" pitchFamily="50" charset="-128"/>
              </a:endParaRPr>
            </a:p>
          </p:txBody>
        </p:sp>
        <p:sp>
          <p:nvSpPr>
            <p:cNvPr id="40" name="角丸四角形 39"/>
            <p:cNvSpPr/>
            <p:nvPr/>
          </p:nvSpPr>
          <p:spPr>
            <a:xfrm>
              <a:off x="8249917" y="4175368"/>
              <a:ext cx="266891" cy="136416"/>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ja-JP" altLang="en-US" sz="1400">
                <a:solidFill>
                  <a:schemeClr val="tx1"/>
                </a:solidFill>
                <a:latin typeface="Arial" pitchFamily="34" charset="0"/>
                <a:ea typeface="ＭＳ Ｐゴシック" pitchFamily="50" charset="-128"/>
              </a:endParaRPr>
            </a:p>
          </p:txBody>
        </p:sp>
        <p:sp>
          <p:nvSpPr>
            <p:cNvPr id="41" name="角丸四角形 40"/>
            <p:cNvSpPr/>
            <p:nvPr/>
          </p:nvSpPr>
          <p:spPr>
            <a:xfrm>
              <a:off x="7471225" y="3921392"/>
              <a:ext cx="266891" cy="136416"/>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ja-JP" altLang="en-US" sz="1400">
                <a:solidFill>
                  <a:schemeClr val="tx1"/>
                </a:solidFill>
                <a:latin typeface="Arial" pitchFamily="34" charset="0"/>
                <a:ea typeface="ＭＳ Ｐゴシック" pitchFamily="50" charset="-128"/>
              </a:endParaRPr>
            </a:p>
          </p:txBody>
        </p:sp>
        <p:sp>
          <p:nvSpPr>
            <p:cNvPr id="42" name="角丸四角形 41"/>
            <p:cNvSpPr/>
            <p:nvPr/>
          </p:nvSpPr>
          <p:spPr>
            <a:xfrm>
              <a:off x="8068961" y="3477451"/>
              <a:ext cx="266891" cy="136416"/>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ja-JP" altLang="en-US" sz="1400">
                <a:solidFill>
                  <a:schemeClr val="tx1"/>
                </a:solidFill>
                <a:latin typeface="Arial" pitchFamily="34" charset="0"/>
                <a:ea typeface="ＭＳ Ｐゴシック" pitchFamily="50" charset="-128"/>
              </a:endParaRPr>
            </a:p>
          </p:txBody>
        </p:sp>
        <p:sp>
          <p:nvSpPr>
            <p:cNvPr id="43" name="角丸四角形 42"/>
            <p:cNvSpPr/>
            <p:nvPr/>
          </p:nvSpPr>
          <p:spPr>
            <a:xfrm>
              <a:off x="7403172" y="3257855"/>
              <a:ext cx="266891" cy="136416"/>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ja-JP" altLang="en-US" sz="1400">
                <a:solidFill>
                  <a:schemeClr val="tx1"/>
                </a:solidFill>
                <a:latin typeface="Arial" pitchFamily="34" charset="0"/>
                <a:ea typeface="ＭＳ Ｐゴシック" pitchFamily="50" charset="-128"/>
              </a:endParaRPr>
            </a:p>
          </p:txBody>
        </p:sp>
      </p:grpSp>
      <p:graphicFrame>
        <p:nvGraphicFramePr>
          <p:cNvPr id="9" name="表 8"/>
          <p:cNvGraphicFramePr>
            <a:graphicFrameLocks noGrp="1"/>
          </p:cNvGraphicFramePr>
          <p:nvPr>
            <p:extLst>
              <p:ext uri="{D42A27DB-BD31-4B8C-83A1-F6EECF244321}">
                <p14:modId xmlns:p14="http://schemas.microsoft.com/office/powerpoint/2010/main" val="3672764413"/>
              </p:ext>
            </p:extLst>
          </p:nvPr>
        </p:nvGraphicFramePr>
        <p:xfrm>
          <a:off x="597618" y="3630197"/>
          <a:ext cx="6096000" cy="1719712"/>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46406">
                <a:tc gridSpan="2">
                  <a:txBody>
                    <a:bodyPr/>
                    <a:lstStyle/>
                    <a:p>
                      <a:pPr algn="ctr"/>
                      <a:r>
                        <a:rPr lang="en-US" altLang="ja-JP" sz="1000" dirty="0"/>
                        <a:t>Engine Manual Limit</a:t>
                      </a:r>
                      <a:endParaRPr lang="ja-JP" altLang="en-US" sz="1000" dirty="0"/>
                    </a:p>
                  </a:txBody>
                  <a:tcPr/>
                </a:tc>
                <a:tc hMerge="1">
                  <a:txBody>
                    <a:bodyPr/>
                    <a:lstStyle/>
                    <a:p>
                      <a:endParaRPr lang="ja-JP" altLang="en-US" sz="1000" dirty="0"/>
                    </a:p>
                  </a:txBody>
                  <a:tcPr/>
                </a:tc>
                <a:tc>
                  <a:txBody>
                    <a:bodyPr/>
                    <a:lstStyle/>
                    <a:p>
                      <a:pPr algn="ctr"/>
                      <a:r>
                        <a:rPr kumimoji="1" lang="en-US" altLang="ja-JP" sz="1000" dirty="0"/>
                        <a:t>Dia.</a:t>
                      </a:r>
                      <a:endParaRPr kumimoji="1" lang="ja-JP" altLang="en-US" sz="1000" dirty="0"/>
                    </a:p>
                  </a:txBody>
                  <a:tcPr/>
                </a:tc>
                <a:tc>
                  <a:txBody>
                    <a:bodyPr/>
                    <a:lstStyle/>
                    <a:p>
                      <a:pPr algn="ctr"/>
                      <a:r>
                        <a:rPr kumimoji="1" lang="en-US" altLang="ja-JP" sz="1000" dirty="0"/>
                        <a:t>Dim.</a:t>
                      </a:r>
                      <a:endParaRPr kumimoji="1" lang="ja-JP" altLang="en-US" sz="1000" dirty="0"/>
                    </a:p>
                  </a:txBody>
                  <a:tcPr/>
                </a:tc>
                <a:tc>
                  <a:txBody>
                    <a:bodyPr/>
                    <a:lstStyle/>
                    <a:p>
                      <a:pPr algn="ctr"/>
                      <a:r>
                        <a:rPr kumimoji="1" lang="en-US" altLang="ja-JP" sz="1000" dirty="0"/>
                        <a:t>Dia. + 2 x Dim.</a:t>
                      </a:r>
                      <a:endParaRPr kumimoji="1" lang="ja-JP" altLang="en-US" sz="1000" dirty="0"/>
                    </a:p>
                  </a:txBody>
                  <a:tcPr/>
                </a:tc>
                <a:extLst>
                  <a:ext uri="{0D108BD9-81ED-4DB2-BD59-A6C34878D82A}">
                    <a16:rowId xmlns:a16="http://schemas.microsoft.com/office/drawing/2014/main" val="10000"/>
                  </a:ext>
                </a:extLst>
              </a:tr>
              <a:tr h="245551">
                <a:tc rowSpan="2">
                  <a:txBody>
                    <a:bodyPr/>
                    <a:lstStyle/>
                    <a:p>
                      <a:pPr algn="ctr"/>
                      <a:r>
                        <a:rPr kumimoji="1" lang="en-US" altLang="ja-JP" sz="1000" dirty="0"/>
                        <a:t>Stg.2 </a:t>
                      </a:r>
                    </a:p>
                    <a:p>
                      <a:pPr algn="ctr"/>
                      <a:r>
                        <a:rPr kumimoji="1" lang="en-US" altLang="ja-JP" sz="1000" dirty="0"/>
                        <a:t>(Dia.</a:t>
                      </a:r>
                      <a:r>
                        <a:rPr kumimoji="1" lang="en-US" altLang="ja-JP" sz="1000" baseline="0" dirty="0"/>
                        <a:t> DE/Dim DN)</a:t>
                      </a:r>
                      <a:endParaRPr kumimoji="1" lang="ja-JP" altLang="en-US" sz="1000" dirty="0"/>
                    </a:p>
                  </a:txBody>
                  <a:tcPr anchor="ctr"/>
                </a:tc>
                <a:tc>
                  <a:txBody>
                    <a:bodyPr/>
                    <a:lstStyle/>
                    <a:p>
                      <a:pPr algn="ctr"/>
                      <a:r>
                        <a:rPr kumimoji="1" lang="en-US" altLang="ja-JP" sz="1000" dirty="0"/>
                        <a:t>Max</a:t>
                      </a:r>
                      <a:endParaRPr kumimoji="1" lang="ja-JP" altLang="en-US" sz="1000" dirty="0"/>
                    </a:p>
                  </a:txBody>
                  <a:tcPr anchor="ctr"/>
                </a:tc>
                <a:tc>
                  <a:txBody>
                    <a:bodyPr/>
                    <a:lstStyle/>
                    <a:p>
                      <a:pPr algn="ctr"/>
                      <a:r>
                        <a:rPr kumimoji="1" lang="en-US" altLang="ja-JP" sz="1000" b="1" dirty="0">
                          <a:solidFill>
                            <a:srgbClr val="00B050"/>
                          </a:solidFill>
                        </a:rPr>
                        <a:t>722.965</a:t>
                      </a:r>
                      <a:r>
                        <a:rPr kumimoji="1" lang="en-US" altLang="ja-JP" sz="1000" b="1" baseline="0" dirty="0">
                          <a:solidFill>
                            <a:srgbClr val="00B050"/>
                          </a:solidFill>
                        </a:rPr>
                        <a:t> mm</a:t>
                      </a:r>
                      <a:endParaRPr kumimoji="1" lang="ja-JP" altLang="en-US" sz="1000" b="1" dirty="0">
                        <a:solidFill>
                          <a:srgbClr val="00B050"/>
                        </a:solidFill>
                      </a:endParaRPr>
                    </a:p>
                  </a:txBody>
                  <a:tcPr/>
                </a:tc>
                <a:tc>
                  <a:txBody>
                    <a:bodyPr/>
                    <a:lstStyle/>
                    <a:p>
                      <a:pPr algn="ctr"/>
                      <a:r>
                        <a:rPr kumimoji="1" lang="en-US" altLang="ja-JP" sz="1000" dirty="0"/>
                        <a:t>15.654 mm</a:t>
                      </a:r>
                      <a:endParaRPr kumimoji="1" lang="ja-JP" altLang="en-US" sz="1000" dirty="0"/>
                    </a:p>
                  </a:txBody>
                  <a:tcPr/>
                </a:tc>
                <a:tc>
                  <a:txBody>
                    <a:bodyPr/>
                    <a:lstStyle/>
                    <a:p>
                      <a:pPr algn="ctr"/>
                      <a:r>
                        <a:rPr kumimoji="1" lang="en-US" altLang="ja-JP" sz="1000" b="1" dirty="0">
                          <a:solidFill>
                            <a:srgbClr val="00B050"/>
                          </a:solidFill>
                        </a:rPr>
                        <a:t>754.273 mm</a:t>
                      </a:r>
                      <a:endParaRPr kumimoji="1" lang="ja-JP" altLang="en-US" sz="1000" b="1" dirty="0">
                        <a:solidFill>
                          <a:srgbClr val="00B050"/>
                        </a:solidFill>
                      </a:endParaRPr>
                    </a:p>
                  </a:txBody>
                  <a:tcPr/>
                </a:tc>
                <a:extLst>
                  <a:ext uri="{0D108BD9-81ED-4DB2-BD59-A6C34878D82A}">
                    <a16:rowId xmlns:a16="http://schemas.microsoft.com/office/drawing/2014/main" val="10001"/>
                  </a:ext>
                </a:extLst>
              </a:tr>
              <a:tr h="245551">
                <a:tc vMerge="1">
                  <a:txBody>
                    <a:bodyPr/>
                    <a:lstStyle/>
                    <a:p>
                      <a:endParaRPr kumimoji="1" lang="ja-JP" altLang="en-US" sz="1000" dirty="0"/>
                    </a:p>
                  </a:txBody>
                  <a:tcPr/>
                </a:tc>
                <a:tc>
                  <a:txBody>
                    <a:bodyPr/>
                    <a:lstStyle/>
                    <a:p>
                      <a:pPr algn="ctr"/>
                      <a:r>
                        <a:rPr kumimoji="1" lang="en-US" altLang="ja-JP" sz="1000" dirty="0"/>
                        <a:t>Min</a:t>
                      </a:r>
                      <a:endParaRPr kumimoji="1" lang="ja-JP" altLang="en-US" sz="1000" dirty="0"/>
                    </a:p>
                  </a:txBody>
                  <a:tcPr anchor="ctr"/>
                </a:tc>
                <a:tc>
                  <a:txBody>
                    <a:bodyPr/>
                    <a:lstStyle/>
                    <a:p>
                      <a:pPr algn="ctr"/>
                      <a:r>
                        <a:rPr kumimoji="1" lang="en-US" altLang="ja-JP" sz="1000" b="1" dirty="0">
                          <a:solidFill>
                            <a:srgbClr val="00B050"/>
                          </a:solidFill>
                        </a:rPr>
                        <a:t>722.419 mm</a:t>
                      </a:r>
                      <a:endParaRPr kumimoji="1" lang="ja-JP" altLang="en-US" sz="1000" b="1" dirty="0">
                        <a:solidFill>
                          <a:srgbClr val="00B050"/>
                        </a:solidFill>
                      </a:endParaRPr>
                    </a:p>
                  </a:txBody>
                  <a:tcPr/>
                </a:tc>
                <a:tc>
                  <a:txBody>
                    <a:bodyPr/>
                    <a:lstStyle/>
                    <a:p>
                      <a:pPr algn="ctr"/>
                      <a:r>
                        <a:rPr kumimoji="1" lang="en-US" altLang="ja-JP" sz="1000" dirty="0"/>
                        <a:t>15.286 mm</a:t>
                      </a:r>
                      <a:endParaRPr kumimoji="1" lang="ja-JP" altLang="en-US" sz="1000" dirty="0"/>
                    </a:p>
                  </a:txBody>
                  <a:tcPr/>
                </a:tc>
                <a:tc>
                  <a:txBody>
                    <a:bodyPr/>
                    <a:lstStyle/>
                    <a:p>
                      <a:pPr algn="ctr"/>
                      <a:r>
                        <a:rPr kumimoji="1" lang="en-US" altLang="ja-JP" sz="1000" b="1" dirty="0">
                          <a:solidFill>
                            <a:srgbClr val="00B050"/>
                          </a:solidFill>
                        </a:rPr>
                        <a:t>752.991 mm</a:t>
                      </a:r>
                      <a:endParaRPr kumimoji="1" lang="ja-JP" altLang="en-US" sz="1000" b="1" dirty="0">
                        <a:solidFill>
                          <a:srgbClr val="00B050"/>
                        </a:solidFill>
                      </a:endParaRPr>
                    </a:p>
                  </a:txBody>
                  <a:tcPr/>
                </a:tc>
                <a:extLst>
                  <a:ext uri="{0D108BD9-81ED-4DB2-BD59-A6C34878D82A}">
                    <a16:rowId xmlns:a16="http://schemas.microsoft.com/office/drawing/2014/main" val="10002"/>
                  </a:ext>
                </a:extLst>
              </a:tr>
              <a:tr h="245551">
                <a:tc rowSpan="2">
                  <a:txBody>
                    <a:bodyPr/>
                    <a:lstStyle/>
                    <a:p>
                      <a:pPr algn="ctr"/>
                      <a:r>
                        <a:rPr kumimoji="1" lang="en-US" altLang="ja-JP" sz="1000" dirty="0"/>
                        <a:t>Stg.3 </a:t>
                      </a:r>
                    </a:p>
                    <a:p>
                      <a:pPr algn="ctr"/>
                      <a:r>
                        <a:rPr kumimoji="1" lang="en-US" altLang="ja-JP" sz="1000" dirty="0"/>
                        <a:t>(Dia.</a:t>
                      </a:r>
                      <a:r>
                        <a:rPr kumimoji="1" lang="en-US" altLang="ja-JP" sz="1000" baseline="0" dirty="0"/>
                        <a:t> DD/Dim DM)</a:t>
                      </a:r>
                      <a:endParaRPr kumimoji="1" lang="ja-JP" altLang="en-US" sz="1000" dirty="0"/>
                    </a:p>
                  </a:txBody>
                  <a:tcPr anchor="ctr"/>
                </a:tc>
                <a:tc>
                  <a:txBody>
                    <a:bodyPr/>
                    <a:lstStyle/>
                    <a:p>
                      <a:pPr algn="ctr"/>
                      <a:r>
                        <a:rPr kumimoji="1" lang="en-US" altLang="ja-JP" sz="1000" dirty="0"/>
                        <a:t>Max</a:t>
                      </a:r>
                      <a:endParaRPr kumimoji="1" lang="ja-JP" altLang="en-US" sz="1000" dirty="0"/>
                    </a:p>
                  </a:txBody>
                  <a:tcPr anchor="ctr"/>
                </a:tc>
                <a:tc>
                  <a:txBody>
                    <a:bodyPr/>
                    <a:lstStyle/>
                    <a:p>
                      <a:pPr algn="ctr"/>
                      <a:r>
                        <a:rPr kumimoji="1" lang="en-US" altLang="ja-JP" sz="1000" b="1" dirty="0">
                          <a:solidFill>
                            <a:srgbClr val="00B050"/>
                          </a:solidFill>
                        </a:rPr>
                        <a:t>793.961 mm</a:t>
                      </a:r>
                      <a:endParaRPr kumimoji="1" lang="ja-JP" altLang="en-US" sz="1000" b="1" dirty="0">
                        <a:solidFill>
                          <a:srgbClr val="00B050"/>
                        </a:solidFill>
                      </a:endParaRPr>
                    </a:p>
                  </a:txBody>
                  <a:tcPr/>
                </a:tc>
                <a:tc>
                  <a:txBody>
                    <a:bodyPr/>
                    <a:lstStyle/>
                    <a:p>
                      <a:pPr algn="ctr"/>
                      <a:r>
                        <a:rPr kumimoji="1" lang="en-US" altLang="ja-JP" sz="1000" dirty="0"/>
                        <a:t>10.664 mm</a:t>
                      </a:r>
                      <a:endParaRPr kumimoji="1" lang="ja-JP" altLang="en-US" sz="1000" dirty="0"/>
                    </a:p>
                  </a:txBody>
                  <a:tcPr/>
                </a:tc>
                <a:tc>
                  <a:txBody>
                    <a:bodyPr/>
                    <a:lstStyle/>
                    <a:p>
                      <a:pPr algn="ctr"/>
                      <a:r>
                        <a:rPr kumimoji="1" lang="en-US" altLang="ja-JP" sz="1000" b="1" dirty="0">
                          <a:solidFill>
                            <a:srgbClr val="00B050"/>
                          </a:solidFill>
                        </a:rPr>
                        <a:t>815.289 mm</a:t>
                      </a:r>
                      <a:endParaRPr kumimoji="1" lang="ja-JP" altLang="en-US" sz="1000" b="1" dirty="0">
                        <a:solidFill>
                          <a:srgbClr val="00B050"/>
                        </a:solidFill>
                      </a:endParaRPr>
                    </a:p>
                  </a:txBody>
                  <a:tcPr/>
                </a:tc>
                <a:extLst>
                  <a:ext uri="{0D108BD9-81ED-4DB2-BD59-A6C34878D82A}">
                    <a16:rowId xmlns:a16="http://schemas.microsoft.com/office/drawing/2014/main" val="10003"/>
                  </a:ext>
                </a:extLst>
              </a:tr>
              <a:tr h="245551">
                <a:tc vMerge="1">
                  <a:txBody>
                    <a:bodyPr/>
                    <a:lstStyle/>
                    <a:p>
                      <a:endParaRPr kumimoji="1" lang="ja-JP" altLang="en-US" sz="1000" dirty="0"/>
                    </a:p>
                  </a:txBody>
                  <a:tcPr/>
                </a:tc>
                <a:tc>
                  <a:txBody>
                    <a:bodyPr/>
                    <a:lstStyle/>
                    <a:p>
                      <a:pPr algn="ctr"/>
                      <a:r>
                        <a:rPr kumimoji="1" lang="en-US" altLang="ja-JP" sz="1000" dirty="0"/>
                        <a:t>Min</a:t>
                      </a:r>
                      <a:endParaRPr kumimoji="1" lang="ja-JP" altLang="en-US" sz="1000" dirty="0"/>
                    </a:p>
                  </a:txBody>
                  <a:tcPr anchor="ctr"/>
                </a:tc>
                <a:tc>
                  <a:txBody>
                    <a:bodyPr/>
                    <a:lstStyle/>
                    <a:p>
                      <a:pPr algn="ctr"/>
                      <a:r>
                        <a:rPr kumimoji="1" lang="en-US" altLang="ja-JP" sz="1000" b="1" dirty="0">
                          <a:solidFill>
                            <a:srgbClr val="00B050"/>
                          </a:solidFill>
                        </a:rPr>
                        <a:t>793.403 mm</a:t>
                      </a:r>
                      <a:endParaRPr kumimoji="1" lang="ja-JP" altLang="en-US" sz="1000" b="1" dirty="0">
                        <a:solidFill>
                          <a:srgbClr val="00B050"/>
                        </a:solidFill>
                      </a:endParaRPr>
                    </a:p>
                  </a:txBody>
                  <a:tcPr/>
                </a:tc>
                <a:tc>
                  <a:txBody>
                    <a:bodyPr/>
                    <a:lstStyle/>
                    <a:p>
                      <a:pPr algn="ctr"/>
                      <a:r>
                        <a:rPr kumimoji="1" lang="en-US" altLang="ja-JP" sz="1000" dirty="0"/>
                        <a:t>10.495 mm</a:t>
                      </a:r>
                      <a:endParaRPr kumimoji="1" lang="ja-JP" altLang="en-US" sz="1000" dirty="0"/>
                    </a:p>
                  </a:txBody>
                  <a:tcPr/>
                </a:tc>
                <a:tc>
                  <a:txBody>
                    <a:bodyPr/>
                    <a:lstStyle/>
                    <a:p>
                      <a:pPr algn="ctr"/>
                      <a:r>
                        <a:rPr kumimoji="1" lang="en-US" altLang="ja-JP" sz="1000" b="1" dirty="0">
                          <a:solidFill>
                            <a:srgbClr val="00B050"/>
                          </a:solidFill>
                        </a:rPr>
                        <a:t>814.393</a:t>
                      </a:r>
                      <a:r>
                        <a:rPr kumimoji="1" lang="en-US" altLang="ja-JP" sz="1000" b="1" baseline="0" dirty="0">
                          <a:solidFill>
                            <a:srgbClr val="00B050"/>
                          </a:solidFill>
                        </a:rPr>
                        <a:t> mm</a:t>
                      </a:r>
                      <a:endParaRPr kumimoji="1" lang="ja-JP" altLang="en-US" sz="1000" b="1" dirty="0">
                        <a:solidFill>
                          <a:srgbClr val="00B050"/>
                        </a:solidFill>
                      </a:endParaRPr>
                    </a:p>
                  </a:txBody>
                  <a:tcPr/>
                </a:tc>
                <a:extLst>
                  <a:ext uri="{0D108BD9-81ED-4DB2-BD59-A6C34878D82A}">
                    <a16:rowId xmlns:a16="http://schemas.microsoft.com/office/drawing/2014/main" val="10004"/>
                  </a:ext>
                </a:extLst>
              </a:tr>
              <a:tr h="245551">
                <a:tc rowSpan="2">
                  <a:txBody>
                    <a:bodyPr/>
                    <a:lstStyle/>
                    <a:p>
                      <a:pPr algn="ctr"/>
                      <a:r>
                        <a:rPr kumimoji="1" lang="en-US" altLang="ja-JP" sz="1000" dirty="0"/>
                        <a:t>Stg.4 </a:t>
                      </a:r>
                    </a:p>
                    <a:p>
                      <a:pPr algn="ctr"/>
                      <a:r>
                        <a:rPr kumimoji="1" lang="en-US" altLang="ja-JP" sz="1000" dirty="0"/>
                        <a:t>(Dia.</a:t>
                      </a:r>
                      <a:r>
                        <a:rPr kumimoji="1" lang="en-US" altLang="ja-JP" sz="1000" baseline="0" dirty="0"/>
                        <a:t> DC/Dim DL)</a:t>
                      </a:r>
                      <a:endParaRPr kumimoji="1" lang="ja-JP" altLang="en-US" sz="1000" dirty="0"/>
                    </a:p>
                  </a:txBody>
                  <a:tcPr anchor="ctr"/>
                </a:tc>
                <a:tc>
                  <a:txBody>
                    <a:bodyPr/>
                    <a:lstStyle/>
                    <a:p>
                      <a:pPr algn="ctr"/>
                      <a:r>
                        <a:rPr kumimoji="1" lang="en-US" altLang="ja-JP" sz="1000" dirty="0"/>
                        <a:t>Max</a:t>
                      </a:r>
                      <a:endParaRPr kumimoji="1" lang="ja-JP" altLang="en-US" sz="1000" dirty="0"/>
                    </a:p>
                  </a:txBody>
                  <a:tcPr anchor="ctr"/>
                </a:tc>
                <a:tc>
                  <a:txBody>
                    <a:bodyPr/>
                    <a:lstStyle/>
                    <a:p>
                      <a:pPr algn="ctr"/>
                      <a:r>
                        <a:rPr kumimoji="1" lang="en-US" altLang="ja-JP" sz="1000" b="1" dirty="0">
                          <a:solidFill>
                            <a:srgbClr val="00B050"/>
                          </a:solidFill>
                        </a:rPr>
                        <a:t>838.860</a:t>
                      </a:r>
                      <a:r>
                        <a:rPr kumimoji="1" lang="en-US" altLang="ja-JP" sz="1000" b="1" baseline="0" dirty="0">
                          <a:solidFill>
                            <a:srgbClr val="00B050"/>
                          </a:solidFill>
                        </a:rPr>
                        <a:t> mm</a:t>
                      </a:r>
                      <a:endParaRPr kumimoji="1" lang="ja-JP" altLang="en-US" sz="1000" b="1" dirty="0">
                        <a:solidFill>
                          <a:srgbClr val="00B050"/>
                        </a:solidFill>
                      </a:endParaRPr>
                    </a:p>
                  </a:txBody>
                  <a:tcPr/>
                </a:tc>
                <a:tc>
                  <a:txBody>
                    <a:bodyPr/>
                    <a:lstStyle/>
                    <a:p>
                      <a:pPr algn="ctr"/>
                      <a:r>
                        <a:rPr kumimoji="1" lang="en-US" altLang="ja-JP" sz="1000" dirty="0"/>
                        <a:t>0.180 mm</a:t>
                      </a:r>
                      <a:endParaRPr kumimoji="1" lang="ja-JP" altLang="en-US" sz="1000" dirty="0"/>
                    </a:p>
                  </a:txBody>
                  <a:tcPr/>
                </a:tc>
                <a:tc>
                  <a:txBody>
                    <a:bodyPr/>
                    <a:lstStyle/>
                    <a:p>
                      <a:pPr algn="ctr"/>
                      <a:r>
                        <a:rPr kumimoji="1" lang="en-US" altLang="ja-JP" sz="1000" b="1" dirty="0">
                          <a:solidFill>
                            <a:srgbClr val="00B050"/>
                          </a:solidFill>
                        </a:rPr>
                        <a:t>838.832 mm</a:t>
                      </a:r>
                      <a:endParaRPr kumimoji="1" lang="ja-JP" altLang="en-US" sz="1000" b="1" dirty="0">
                        <a:solidFill>
                          <a:srgbClr val="00B050"/>
                        </a:solidFill>
                      </a:endParaRPr>
                    </a:p>
                  </a:txBody>
                  <a:tcPr/>
                </a:tc>
                <a:extLst>
                  <a:ext uri="{0D108BD9-81ED-4DB2-BD59-A6C34878D82A}">
                    <a16:rowId xmlns:a16="http://schemas.microsoft.com/office/drawing/2014/main" val="10005"/>
                  </a:ext>
                </a:extLst>
              </a:tr>
              <a:tr h="245551">
                <a:tc vMerge="1">
                  <a:txBody>
                    <a:bodyPr/>
                    <a:lstStyle/>
                    <a:p>
                      <a:endParaRPr kumimoji="1" lang="ja-JP" altLang="en-US" sz="1000" dirty="0"/>
                    </a:p>
                  </a:txBody>
                  <a:tcPr/>
                </a:tc>
                <a:tc>
                  <a:txBody>
                    <a:bodyPr/>
                    <a:lstStyle/>
                    <a:p>
                      <a:pPr algn="ctr"/>
                      <a:r>
                        <a:rPr kumimoji="1" lang="en-US" altLang="ja-JP" sz="1000" dirty="0"/>
                        <a:t>Min</a:t>
                      </a:r>
                      <a:endParaRPr kumimoji="1" lang="ja-JP" altLang="en-US" sz="1000" dirty="0"/>
                    </a:p>
                  </a:txBody>
                  <a:tcPr anchor="ctr"/>
                </a:tc>
                <a:tc>
                  <a:txBody>
                    <a:bodyPr/>
                    <a:lstStyle/>
                    <a:p>
                      <a:pPr algn="ctr"/>
                      <a:r>
                        <a:rPr kumimoji="1" lang="en-US" altLang="ja-JP" sz="1000" b="1" dirty="0">
                          <a:solidFill>
                            <a:srgbClr val="00B050"/>
                          </a:solidFill>
                        </a:rPr>
                        <a:t>838.124 mm</a:t>
                      </a:r>
                      <a:endParaRPr kumimoji="1" lang="ja-JP" altLang="en-US" sz="1000" b="1" dirty="0">
                        <a:solidFill>
                          <a:srgbClr val="00B050"/>
                        </a:solidFill>
                      </a:endParaRPr>
                    </a:p>
                  </a:txBody>
                  <a:tcPr/>
                </a:tc>
                <a:tc>
                  <a:txBody>
                    <a:bodyPr/>
                    <a:lstStyle/>
                    <a:p>
                      <a:pPr algn="ctr"/>
                      <a:r>
                        <a:rPr kumimoji="1" lang="en-US" altLang="ja-JP" sz="1000" dirty="0"/>
                        <a:t>-0.014 mm</a:t>
                      </a:r>
                      <a:endParaRPr kumimoji="1" lang="ja-JP" altLang="en-US" sz="1000" dirty="0"/>
                    </a:p>
                  </a:txBody>
                  <a:tcPr/>
                </a:tc>
                <a:tc>
                  <a:txBody>
                    <a:bodyPr/>
                    <a:lstStyle/>
                    <a:p>
                      <a:pPr algn="ctr"/>
                      <a:r>
                        <a:rPr kumimoji="1" lang="en-US" altLang="ja-JP" sz="1000" b="1" dirty="0">
                          <a:solidFill>
                            <a:srgbClr val="00B050"/>
                          </a:solidFill>
                        </a:rPr>
                        <a:t>838.484 mm</a:t>
                      </a:r>
                      <a:endParaRPr kumimoji="1" lang="ja-JP" altLang="en-US" sz="1000" b="1" dirty="0">
                        <a:solidFill>
                          <a:srgbClr val="00B050"/>
                        </a:solidFill>
                      </a:endParaRPr>
                    </a:p>
                  </a:txBody>
                  <a:tcPr/>
                </a:tc>
                <a:extLst>
                  <a:ext uri="{0D108BD9-81ED-4DB2-BD59-A6C34878D82A}">
                    <a16:rowId xmlns:a16="http://schemas.microsoft.com/office/drawing/2014/main" val="10006"/>
                  </a:ext>
                </a:extLst>
              </a:tr>
            </a:tbl>
          </a:graphicData>
        </a:graphic>
      </p:graphicFrame>
      <p:sp>
        <p:nvSpPr>
          <p:cNvPr id="46" name="フッター プレースホルダー 2">
            <a:extLst>
              <a:ext uri="{FF2B5EF4-FFF2-40B4-BE49-F238E27FC236}">
                <a16:creationId xmlns:a16="http://schemas.microsoft.com/office/drawing/2014/main" id="{C25931F9-257A-4515-8DD1-D4EDFE670529}"/>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4070217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516589" y="2518756"/>
            <a:ext cx="8111965" cy="904863"/>
          </a:xfrm>
        </p:spPr>
        <p:txBody>
          <a:bodyPr/>
          <a:lstStyle/>
          <a:p>
            <a:r>
              <a:rPr lang="en-US" altLang="ja-JP" dirty="0"/>
              <a:t>(1) LPT Shroud/Nozzle Installation Check</a:t>
            </a:r>
            <a:br>
              <a:rPr lang="en-US" altLang="ja-JP" dirty="0"/>
            </a:br>
            <a:r>
              <a:rPr lang="en-US" altLang="ja-JP" dirty="0"/>
              <a:t>Case Hook Diameter</a:t>
            </a:r>
            <a:endParaRPr kumimoji="1" lang="ja-JP" altLang="en-US" dirty="0"/>
          </a:p>
        </p:txBody>
      </p:sp>
      <p:sp>
        <p:nvSpPr>
          <p:cNvPr id="3" name="スライド番号プレースホルダー 2">
            <a:extLst>
              <a:ext uri="{FF2B5EF4-FFF2-40B4-BE49-F238E27FC236}">
                <a16:creationId xmlns:a16="http://schemas.microsoft.com/office/drawing/2014/main" id="{4D2CDBBC-CA3E-4C9F-AB22-7CCD6B103F8F}"/>
              </a:ext>
            </a:extLst>
          </p:cNvPr>
          <p:cNvSpPr>
            <a:spLocks noGrp="1"/>
          </p:cNvSpPr>
          <p:nvPr>
            <p:ph type="sldNum" sz="quarter" idx="4"/>
          </p:nvPr>
        </p:nvSpPr>
        <p:spPr/>
        <p:txBody>
          <a:bodyPr/>
          <a:lstStyle/>
          <a:p>
            <a:fld id="{714EB05D-AD7B-4F02-BDF6-82F2DF55CD8E}" type="slidenum">
              <a:rPr kumimoji="1" lang="ja-JP" altLang="en-US" smtClean="0"/>
              <a:t>6</a:t>
            </a:fld>
            <a:endParaRPr kumimoji="1" lang="ja-JP" altLang="en-US"/>
          </a:p>
        </p:txBody>
      </p:sp>
      <p:sp>
        <p:nvSpPr>
          <p:cNvPr id="5" name="Down Arrow 4">
            <a:hlinkClick r:id="rId2" action="ppaction://hlinksldjump"/>
          </p:cNvPr>
          <p:cNvSpPr/>
          <p:nvPr/>
        </p:nvSpPr>
        <p:spPr>
          <a:xfrm rot="5400000">
            <a:off x="8064388" y="2708920"/>
            <a:ext cx="432048" cy="504056"/>
          </a:xfrm>
          <a:prstGeom prst="downArrow">
            <a:avLst/>
          </a:prstGeom>
          <a:solidFill>
            <a:srgbClr val="DDE6F3"/>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
        <p:nvSpPr>
          <p:cNvPr id="7" name="フッター プレースホルダー 2">
            <a:extLst>
              <a:ext uri="{FF2B5EF4-FFF2-40B4-BE49-F238E27FC236}">
                <a16:creationId xmlns:a16="http://schemas.microsoft.com/office/drawing/2014/main" id="{95056395-277C-4479-9D8A-760F1F3DD056}"/>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spTree>
    <p:extLst>
      <p:ext uri="{BB962C8B-B14F-4D97-AF65-F5344CB8AC3E}">
        <p14:creationId xmlns:p14="http://schemas.microsoft.com/office/powerpoint/2010/main" val="152371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p:cNvSpPr/>
          <p:nvPr/>
        </p:nvSpPr>
        <p:spPr>
          <a:xfrm>
            <a:off x="5940152" y="2348880"/>
            <a:ext cx="2862000" cy="2160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lang="en-US" altLang="ja-JP" sz="2000" dirty="0">
                <a:solidFill>
                  <a:schemeClr val="tx1"/>
                </a:solidFill>
                <a:latin typeface="Arial" pitchFamily="34" charset="0"/>
                <a:ea typeface="ＭＳ Ｐゴシック" pitchFamily="50" charset="-128"/>
              </a:rPr>
              <a:t>H6.0cm</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x</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L7.95cm</a:t>
            </a:r>
            <a:endParaRPr kumimoji="1" lang="ja-JP" altLang="en-US" sz="2000" dirty="0">
              <a:solidFill>
                <a:schemeClr val="tx1"/>
              </a:solidFill>
              <a:latin typeface="Arial" pitchFamily="34" charset="0"/>
              <a:ea typeface="ＭＳ Ｐゴシック" pitchFamily="50" charset="-128"/>
            </a:endParaRPr>
          </a:p>
        </p:txBody>
      </p:sp>
      <p:sp>
        <p:nvSpPr>
          <p:cNvPr id="36" name="正方形/長方形 35"/>
          <p:cNvSpPr/>
          <p:nvPr/>
        </p:nvSpPr>
        <p:spPr>
          <a:xfrm>
            <a:off x="323528" y="2492896"/>
            <a:ext cx="5346000" cy="4032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kumimoji="1" lang="en-US" altLang="ja-JP" sz="2000" dirty="0">
                <a:solidFill>
                  <a:schemeClr val="tx1"/>
                </a:solidFill>
                <a:latin typeface="Arial" pitchFamily="34" charset="0"/>
                <a:ea typeface="ＭＳ Ｐゴシック" pitchFamily="50" charset="-128"/>
              </a:rPr>
              <a:t>H11.2cm</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x</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L14.85cm</a:t>
            </a:r>
            <a:endParaRPr kumimoji="1" lang="ja-JP" altLang="en-US" sz="2000" dirty="0">
              <a:solidFill>
                <a:schemeClr val="tx1"/>
              </a:solidFill>
              <a:latin typeface="Arial" pitchFamily="34" charset="0"/>
              <a:ea typeface="ＭＳ Ｐゴシック" pitchFamily="50" charset="-128"/>
            </a:endParaRPr>
          </a:p>
        </p:txBody>
      </p:sp>
      <p:sp>
        <p:nvSpPr>
          <p:cNvPr id="3" name="タイトル 2"/>
          <p:cNvSpPr>
            <a:spLocks noGrp="1"/>
          </p:cNvSpPr>
          <p:nvPr>
            <p:ph type="title"/>
          </p:nvPr>
        </p:nvSpPr>
        <p:spPr/>
        <p:txBody>
          <a:bodyPr/>
          <a:lstStyle/>
          <a:p>
            <a:r>
              <a:rPr kumimoji="1" lang="en-US" altLang="ja-JP" dirty="0"/>
              <a:t>Stg.1 </a:t>
            </a:r>
            <a:r>
              <a:rPr lang="en-US" altLang="ja-JP" dirty="0"/>
              <a:t>Shroud Dimensions of Steps</a:t>
            </a:r>
            <a:endParaRPr kumimoji="1" lang="ja-JP" alt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1476" r="68250"/>
          <a:stretch/>
        </p:blipFill>
        <p:spPr bwMode="auto">
          <a:xfrm>
            <a:off x="327388" y="712572"/>
            <a:ext cx="2667704" cy="1677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線コネクタ 4"/>
          <p:cNvCxnSpPr/>
          <p:nvPr/>
        </p:nvCxnSpPr>
        <p:spPr>
          <a:xfrm>
            <a:off x="1767548" y="1413844"/>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2483124" y="1341836"/>
            <a:ext cx="364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V="1">
            <a:off x="2283671" y="1413844"/>
            <a:ext cx="0" cy="647004"/>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2735124" y="1364356"/>
            <a:ext cx="0" cy="696492"/>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2536993" y="2132856"/>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236</a:t>
            </a:r>
            <a:endParaRPr kumimoji="1" lang="ja-JP" altLang="en-US" sz="1000" b="1" kern="1200" dirty="0">
              <a:solidFill>
                <a:srgbClr val="FF0000"/>
              </a:solidFill>
              <a:latin typeface="Arial" pitchFamily="34" charset="0"/>
              <a:ea typeface="ＭＳ Ｐゴシック" charset="-128"/>
              <a:cs typeface="+mn-cs"/>
            </a:endParaRPr>
          </a:p>
        </p:txBody>
      </p:sp>
      <p:sp>
        <p:nvSpPr>
          <p:cNvPr id="57" name="テキスト ボックス 56"/>
          <p:cNvSpPr txBox="1"/>
          <p:nvPr/>
        </p:nvSpPr>
        <p:spPr>
          <a:xfrm>
            <a:off x="2065082" y="2132856"/>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105</a:t>
            </a:r>
            <a:endParaRPr kumimoji="1" lang="ja-JP" altLang="en-US" sz="1000" b="1" kern="1200" dirty="0">
              <a:solidFill>
                <a:srgbClr val="FF0000"/>
              </a:solidFill>
              <a:latin typeface="Arial" pitchFamily="34" charset="0"/>
              <a:ea typeface="ＭＳ Ｐゴシック" charset="-128"/>
              <a:cs typeface="+mn-cs"/>
            </a:endParaRPr>
          </a:p>
        </p:txBody>
      </p:sp>
      <p:cxnSp>
        <p:nvCxnSpPr>
          <p:cNvPr id="62" name="カギ線コネクタ 61"/>
          <p:cNvCxnSpPr>
            <a:stCxn id="57" idx="2"/>
          </p:cNvCxnSpPr>
          <p:nvPr/>
        </p:nvCxnSpPr>
        <p:spPr>
          <a:xfrm rot="5400000">
            <a:off x="1856531" y="2086213"/>
            <a:ext cx="113819" cy="699547"/>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4" name="カギ線コネクタ 1023"/>
          <p:cNvCxnSpPr>
            <a:stCxn id="44" idx="2"/>
          </p:cNvCxnSpPr>
          <p:nvPr/>
        </p:nvCxnSpPr>
        <p:spPr>
          <a:xfrm rot="16200000" flipH="1">
            <a:off x="3406842" y="1707359"/>
            <a:ext cx="113819" cy="1457254"/>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5" name="テキスト ボックス 1024"/>
          <p:cNvSpPr txBox="1"/>
          <p:nvPr/>
        </p:nvSpPr>
        <p:spPr>
          <a:xfrm rot="16200000">
            <a:off x="-553351" y="3444848"/>
            <a:ext cx="1350050"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Hook radius profile</a:t>
            </a:r>
            <a:endParaRPr kumimoji="1" lang="ja-JP" altLang="en-US" sz="1000" b="1" kern="1200" dirty="0">
              <a:solidFill>
                <a:srgbClr val="000000"/>
              </a:solidFill>
              <a:latin typeface="Arial" pitchFamily="34" charset="0"/>
              <a:ea typeface="ＭＳ Ｐゴシック" charset="-128"/>
              <a:cs typeface="+mn-cs"/>
            </a:endParaRPr>
          </a:p>
        </p:txBody>
      </p:sp>
      <p:sp>
        <p:nvSpPr>
          <p:cNvPr id="70" name="テキスト ボックス 69"/>
          <p:cNvSpPr txBox="1"/>
          <p:nvPr/>
        </p:nvSpPr>
        <p:spPr>
          <a:xfrm rot="16200000">
            <a:off x="-745920" y="5380879"/>
            <a:ext cx="1742785"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Shroud positions of parts</a:t>
            </a:r>
            <a:endParaRPr kumimoji="1" lang="ja-JP" altLang="en-US" sz="1000" b="1" kern="1200" dirty="0">
              <a:solidFill>
                <a:srgbClr val="000000"/>
              </a:solidFill>
              <a:latin typeface="Arial" pitchFamily="34" charset="0"/>
              <a:ea typeface="ＭＳ Ｐゴシック" charset="-128"/>
              <a:cs typeface="+mn-cs"/>
            </a:endParaRPr>
          </a:p>
        </p:txBody>
      </p:sp>
      <p:sp>
        <p:nvSpPr>
          <p:cNvPr id="1031" name="テキスト ボックス 1030"/>
          <p:cNvSpPr txBox="1"/>
          <p:nvPr/>
        </p:nvSpPr>
        <p:spPr>
          <a:xfrm>
            <a:off x="6240875" y="4535526"/>
            <a:ext cx="2260555" cy="246221"/>
          </a:xfrm>
          <a:prstGeom prst="rect">
            <a:avLst/>
          </a:prstGeom>
          <a:noFill/>
        </p:spPr>
        <p:txBody>
          <a:bodyPr wrap="none" rtlCol="0">
            <a:spAutoFit/>
          </a:bodyPr>
          <a:lstStyle/>
          <a:p>
            <a:pPr algn="ctr"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Shroud profile of step dimensions</a:t>
            </a:r>
            <a:endParaRPr kumimoji="1" lang="ja-JP" altLang="en-US" sz="1000" b="1" kern="1200" dirty="0">
              <a:solidFill>
                <a:srgbClr val="000000"/>
              </a:solidFill>
              <a:latin typeface="Arial" pitchFamily="34" charset="0"/>
              <a:ea typeface="ＭＳ Ｐゴシック" charset="-128"/>
              <a:cs typeface="+mn-cs"/>
            </a:endParaRPr>
          </a:p>
        </p:txBody>
      </p:sp>
      <p:sp>
        <p:nvSpPr>
          <p:cNvPr id="8" name="テキスト ボックス 7"/>
          <p:cNvSpPr txBox="1"/>
          <p:nvPr/>
        </p:nvSpPr>
        <p:spPr>
          <a:xfrm rot="16200000">
            <a:off x="1998055" y="1801732"/>
            <a:ext cx="970137" cy="246221"/>
          </a:xfrm>
          <a:prstGeom prst="rect">
            <a:avLst/>
          </a:prstGeom>
          <a:noFill/>
        </p:spPr>
        <p:txBody>
          <a:bodyPr wrap="none" rtlCol="0">
            <a:spAutoFit/>
          </a:bodyPr>
          <a:lstStyle/>
          <a:p>
            <a:pPr algn="l" rtl="0" fontAlgn="ctr" hangingPunct="0">
              <a:spcBef>
                <a:spcPct val="0"/>
              </a:spcBef>
              <a:spcAft>
                <a:spcPct val="0"/>
              </a:spcAft>
            </a:pPr>
            <a:r>
              <a:rPr lang="en-US" altLang="ja-JP" sz="1000" dirty="0">
                <a:solidFill>
                  <a:srgbClr val="000000"/>
                </a:solidFill>
                <a:latin typeface="Symbol" panose="05050102010706020507" pitchFamily="18" charset="2"/>
                <a:ea typeface="ＭＳ Ｐゴシック" charset="-128"/>
              </a:rPr>
              <a:t>f</a:t>
            </a:r>
            <a:r>
              <a:rPr lang="en-US" altLang="ja-JP" sz="1000" dirty="0">
                <a:solidFill>
                  <a:srgbClr val="000000"/>
                </a:solidFill>
                <a:latin typeface="Arial" pitchFamily="34" charset="0"/>
                <a:ea typeface="ＭＳ Ｐゴシック" charset="-128"/>
              </a:rPr>
              <a:t>712.60+/-0.1</a:t>
            </a:r>
            <a:endParaRPr kumimoji="1" lang="ja-JP" altLang="en-US" sz="1000" kern="1200" dirty="0">
              <a:solidFill>
                <a:srgbClr val="000000"/>
              </a:solidFill>
              <a:latin typeface="Arial" pitchFamily="34" charset="0"/>
              <a:ea typeface="ＭＳ Ｐゴシック" charset="-128"/>
            </a:endParaRPr>
          </a:p>
        </p:txBody>
      </p:sp>
      <p:sp>
        <p:nvSpPr>
          <p:cNvPr id="30" name="テキスト ボックス 29"/>
          <p:cNvSpPr txBox="1"/>
          <p:nvPr/>
        </p:nvSpPr>
        <p:spPr>
          <a:xfrm>
            <a:off x="5868144" y="4805455"/>
            <a:ext cx="3096344" cy="523220"/>
          </a:xfrm>
          <a:prstGeom prst="rect">
            <a:avLst/>
          </a:prstGeom>
          <a:noFill/>
        </p:spPr>
        <p:txBody>
          <a:bodyPr wrap="squar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Shroud</a:t>
            </a:r>
            <a:r>
              <a:rPr kumimoji="1" lang="ja-JP" altLang="en-US" sz="1400" kern="1200" dirty="0">
                <a:solidFill>
                  <a:srgbClr val="000000"/>
                </a:solidFill>
                <a:latin typeface="Arial" pitchFamily="34" charset="0"/>
                <a:ea typeface="ＭＳ Ｐゴシック" charset="-128"/>
                <a:cs typeface="+mn-cs"/>
              </a:rPr>
              <a:t>組み付け時の傾き</a:t>
            </a:r>
            <a:r>
              <a:rPr kumimoji="1" lang="en-US" altLang="ja-JP" sz="1400" kern="1200" dirty="0">
                <a:solidFill>
                  <a:srgbClr val="000000"/>
                </a:solidFill>
                <a:latin typeface="Arial" pitchFamily="34" charset="0"/>
                <a:ea typeface="ＭＳ Ｐゴシック" charset="-128"/>
                <a:cs typeface="+mn-cs"/>
              </a:rPr>
              <a:t>(</a:t>
            </a:r>
            <a:r>
              <a:rPr kumimoji="1" lang="ja-JP" altLang="en-US" sz="1400" kern="1200" dirty="0">
                <a:solidFill>
                  <a:srgbClr val="000000"/>
                </a:solidFill>
                <a:latin typeface="Arial" pitchFamily="34" charset="0"/>
                <a:ea typeface="ＭＳ Ｐゴシック" charset="-128"/>
                <a:cs typeface="+mn-cs"/>
              </a:rPr>
              <a:t>段差</a:t>
            </a:r>
            <a:r>
              <a:rPr kumimoji="1" lang="en-US" altLang="ja-JP" sz="1400" kern="1200" dirty="0">
                <a:solidFill>
                  <a:srgbClr val="000000"/>
                </a:solidFill>
                <a:latin typeface="Arial" pitchFamily="34" charset="0"/>
                <a:ea typeface="ＭＳ Ｐゴシック" charset="-128"/>
                <a:cs typeface="+mn-cs"/>
              </a:rPr>
              <a:t>)</a:t>
            </a:r>
          </a:p>
          <a:p>
            <a:pPr marL="285750" indent="-285750" fontAlgn="ctr" hangingPunct="0">
              <a:spcBef>
                <a:spcPct val="0"/>
              </a:spcBef>
              <a:spcAft>
                <a:spcPct val="0"/>
              </a:spcAft>
              <a:buFont typeface="Wingdings" panose="05000000000000000000" pitchFamily="2" charset="2"/>
              <a:buChar char="Ø"/>
            </a:pPr>
            <a:endParaRPr lang="en-US" altLang="ja-JP" sz="1400" dirty="0">
              <a:solidFill>
                <a:srgbClr val="000000"/>
              </a:solidFill>
              <a:latin typeface="Arial" pitchFamily="34" charset="0"/>
              <a:ea typeface="ＭＳ Ｐゴシック" charset="-128"/>
            </a:endParaRPr>
          </a:p>
        </p:txBody>
      </p:sp>
      <p:sp>
        <p:nvSpPr>
          <p:cNvPr id="25" name="テキスト ボックス 24"/>
          <p:cNvSpPr txBox="1"/>
          <p:nvPr/>
        </p:nvSpPr>
        <p:spPr>
          <a:xfrm>
            <a:off x="7928881" y="2060848"/>
            <a:ext cx="851515"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Unit mm</a:t>
            </a:r>
            <a:endParaRPr kumimoji="1" lang="ja-JP" altLang="en-US" sz="1400" kern="1200" dirty="0">
              <a:solidFill>
                <a:srgbClr val="000000"/>
              </a:solidFill>
              <a:latin typeface="Arial" pitchFamily="34" charset="0"/>
              <a:ea typeface="ＭＳ Ｐゴシック" charset="-128"/>
              <a:cs typeface="+mn-cs"/>
            </a:endParaRPr>
          </a:p>
        </p:txBody>
      </p:sp>
      <p:sp>
        <p:nvSpPr>
          <p:cNvPr id="21" name="フッター プレースホルダー 2">
            <a:extLst>
              <a:ext uri="{FF2B5EF4-FFF2-40B4-BE49-F238E27FC236}">
                <a16:creationId xmlns:a16="http://schemas.microsoft.com/office/drawing/2014/main" id="{6D77B95F-F160-48F6-B0BE-9E55D5852C6C}"/>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pic>
        <p:nvPicPr>
          <p:cNvPr id="2" name="Picture 1">
            <a:extLst>
              <a:ext uri="{FF2B5EF4-FFF2-40B4-BE49-F238E27FC236}">
                <a16:creationId xmlns:a16="http://schemas.microsoft.com/office/drawing/2014/main" id="{F8E47DF3-23B3-4B5A-A06C-C3C4CF837382}"/>
              </a:ext>
            </a:extLst>
          </p:cNvPr>
          <p:cNvPicPr>
            <a:picLocks noChangeAspect="1"/>
          </p:cNvPicPr>
          <p:nvPr/>
        </p:nvPicPr>
        <p:blipFill>
          <a:blip r:embed="rId3"/>
          <a:stretch>
            <a:fillRect/>
          </a:stretch>
        </p:blipFill>
        <p:spPr>
          <a:xfrm>
            <a:off x="331200" y="2494801"/>
            <a:ext cx="5330502" cy="4032000"/>
          </a:xfrm>
          <a:prstGeom prst="rect">
            <a:avLst/>
          </a:prstGeom>
        </p:spPr>
      </p:pic>
      <p:pic>
        <p:nvPicPr>
          <p:cNvPr id="7" name="Picture 6">
            <a:extLst>
              <a:ext uri="{FF2B5EF4-FFF2-40B4-BE49-F238E27FC236}">
                <a16:creationId xmlns:a16="http://schemas.microsoft.com/office/drawing/2014/main" id="{C128F013-317D-435A-B5F0-6218E9643601}"/>
              </a:ext>
            </a:extLst>
          </p:cNvPr>
          <p:cNvPicPr>
            <a:picLocks noChangeAspect="1"/>
          </p:cNvPicPr>
          <p:nvPr/>
        </p:nvPicPr>
        <p:blipFill>
          <a:blip r:embed="rId4"/>
          <a:stretch>
            <a:fillRect/>
          </a:stretch>
        </p:blipFill>
        <p:spPr>
          <a:xfrm>
            <a:off x="5954409" y="2350805"/>
            <a:ext cx="2868365" cy="2160003"/>
          </a:xfrm>
          <a:prstGeom prst="rect">
            <a:avLst/>
          </a:prstGeom>
        </p:spPr>
      </p:pic>
      <p:pic>
        <p:nvPicPr>
          <p:cNvPr id="9" name="Picture 8">
            <a:extLst>
              <a:ext uri="{FF2B5EF4-FFF2-40B4-BE49-F238E27FC236}">
                <a16:creationId xmlns:a16="http://schemas.microsoft.com/office/drawing/2014/main" id="{8E4CE1AC-16E2-4A1F-969C-05FB13A5E47B}"/>
              </a:ext>
            </a:extLst>
          </p:cNvPr>
          <p:cNvPicPr>
            <a:picLocks noChangeAspect="1"/>
          </p:cNvPicPr>
          <p:nvPr/>
        </p:nvPicPr>
        <p:blipFill>
          <a:blip r:embed="rId5"/>
          <a:stretch>
            <a:fillRect/>
          </a:stretch>
        </p:blipFill>
        <p:spPr>
          <a:xfrm>
            <a:off x="3276005" y="694425"/>
            <a:ext cx="5324475" cy="933450"/>
          </a:xfrm>
          <a:prstGeom prst="rect">
            <a:avLst/>
          </a:prstGeom>
        </p:spPr>
      </p:pic>
      <p:graphicFrame>
        <p:nvGraphicFramePr>
          <p:cNvPr id="10" name="Table 9">
            <a:extLst>
              <a:ext uri="{FF2B5EF4-FFF2-40B4-BE49-F238E27FC236}">
                <a16:creationId xmlns:a16="http://schemas.microsoft.com/office/drawing/2014/main" id="{BC706328-E4C7-4EE2-8DE5-6D7E8CEC50FD}"/>
              </a:ext>
            </a:extLst>
          </p:cNvPr>
          <p:cNvGraphicFramePr>
            <a:graphicFrameLocks noGrp="1"/>
          </p:cNvGraphicFramePr>
          <p:nvPr>
            <p:extLst>
              <p:ext uri="{D42A27DB-BD31-4B8C-83A1-F6EECF244321}">
                <p14:modId xmlns:p14="http://schemas.microsoft.com/office/powerpoint/2010/main" val="1439130191"/>
              </p:ext>
            </p:extLst>
          </p:nvPr>
        </p:nvGraphicFramePr>
        <p:xfrm>
          <a:off x="5724000" y="5158800"/>
          <a:ext cx="3294000" cy="1481005"/>
        </p:xfrm>
        <a:graphic>
          <a:graphicData uri="http://schemas.openxmlformats.org/drawingml/2006/table">
            <a:tbl>
              <a:tblPr/>
              <a:tblGrid>
                <a:gridCol w="3294000">
                  <a:extLst>
                    <a:ext uri="{9D8B030D-6E8A-4147-A177-3AD203B41FA5}">
                      <a16:colId xmlns:a16="http://schemas.microsoft.com/office/drawing/2014/main" val="4100696760"/>
                    </a:ext>
                  </a:extLst>
                </a:gridCol>
              </a:tblGrid>
              <a:tr h="254158">
                <a:tc>
                  <a:txBody>
                    <a:bodyPr/>
                    <a:lstStyle/>
                    <a:p>
                      <a:pPr algn="l" fontAlgn="ctr"/>
                      <a:r>
                        <a:rPr lang="en-US" sz="1400" b="0" i="0" u="none" strike="noStrike">
                          <a:solidFill>
                            <a:srgbClr val="000000"/>
                          </a:solidFill>
                          <a:effectLst/>
                          <a:latin typeface="Arial" panose="020B0604020202020204" pitchFamily="34" charset="0"/>
                        </a:rPr>
                        <a:t>Judgment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12728555"/>
                  </a:ext>
                </a:extLst>
              </a:tr>
              <a:tr h="421714">
                <a:tc>
                  <a:txBody>
                    <a:bodyPr/>
                    <a:lstStyle/>
                    <a:p>
                      <a:pPr algn="l" fontAlgn="ctr"/>
                      <a:r>
                        <a:rPr lang="en-US" sz="1400" b="0" i="0" u="none" strike="noStrike">
                          <a:solidFill>
                            <a:srgbClr val="000000"/>
                          </a:solidFill>
                          <a:effectLst/>
                          <a:latin typeface="Arial" panose="020B0604020202020204" pitchFamily="34" charset="0"/>
                        </a:rPr>
                        <a:t>O/Max 0.021 at Loc.18(11 o'clock at ALF.).</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43993344"/>
                  </a:ext>
                </a:extLst>
              </a:tr>
              <a:tr h="263571">
                <a:tc>
                  <a:txBody>
                    <a:bodyPr/>
                    <a:lstStyle/>
                    <a:p>
                      <a:pPr algn="l" fontAlgn="ctr"/>
                      <a:r>
                        <a:rPr lang="en-US" sz="1400" b="0" i="0" u="none" strike="noStrike">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75078313"/>
                  </a:ext>
                </a:extLst>
              </a:tr>
              <a:tr h="263571">
                <a:tc>
                  <a:txBody>
                    <a:bodyPr/>
                    <a:lstStyle/>
                    <a:p>
                      <a:pPr algn="l" fontAlgn="ctr"/>
                      <a:r>
                        <a:rPr lang="en-US" sz="1400" b="0" i="0" u="none" strike="noStrike">
                          <a:solidFill>
                            <a:srgbClr val="000000"/>
                          </a:solidFill>
                          <a:effectLst/>
                          <a:latin typeface="Arial" panose="020B0604020202020204" pitchFamily="34" charset="0"/>
                        </a:rPr>
                        <a:t>O/Max is within max acceptance limit.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86198249"/>
                  </a:ext>
                </a:extLst>
              </a:tr>
              <a:tr h="272985">
                <a:tc>
                  <a:txBody>
                    <a:bodyPr/>
                    <a:lstStyle/>
                    <a:p>
                      <a:pPr algn="l" fontAlgn="ctr"/>
                      <a:r>
                        <a:rPr lang="en-US" sz="1400" b="0" i="0" u="none" strike="noStrike" dirty="0">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2196597"/>
                  </a:ext>
                </a:extLst>
              </a:tr>
            </a:tbl>
          </a:graphicData>
        </a:graphic>
      </p:graphicFrame>
      <p:sp>
        <p:nvSpPr>
          <p:cNvPr id="28" name="環状矢印 27">
            <a:extLst>
              <a:ext uri="{FF2B5EF4-FFF2-40B4-BE49-F238E27FC236}">
                <a16:creationId xmlns:a16="http://schemas.microsoft.com/office/drawing/2014/main" id="{EEFA5201-9E02-4393-9B04-0BC6CF986CAB}"/>
              </a:ext>
            </a:extLst>
          </p:cNvPr>
          <p:cNvSpPr/>
          <p:nvPr/>
        </p:nvSpPr>
        <p:spPr>
          <a:xfrm flipH="1">
            <a:off x="1373566" y="692017"/>
            <a:ext cx="444733" cy="634264"/>
          </a:xfrm>
          <a:prstGeom prst="circularArrow">
            <a:avLst>
              <a:gd name="adj1" fmla="val 12500"/>
              <a:gd name="adj2" fmla="val 1142319"/>
              <a:gd name="adj3" fmla="val 20457678"/>
              <a:gd name="adj4" fmla="val 10800000"/>
              <a:gd name="adj5" fmla="val 12500"/>
            </a:avLst>
          </a:prstGeom>
          <a:solidFill>
            <a:schemeClr val="accent6">
              <a:lumMod val="20000"/>
              <a:lumOff val="80000"/>
            </a:schemeClr>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ja-JP" altLang="en-US" sz="1400" dirty="0">
              <a:solidFill>
                <a:schemeClr val="tx1"/>
              </a:solidFill>
              <a:latin typeface="Arial" pitchFamily="34" charset="0"/>
              <a:ea typeface="ＭＳ Ｐゴシック" pitchFamily="50" charset="-128"/>
            </a:endParaRPr>
          </a:p>
        </p:txBody>
      </p:sp>
      <p:sp>
        <p:nvSpPr>
          <p:cNvPr id="29" name="テキスト ボックス 16">
            <a:extLst>
              <a:ext uri="{FF2B5EF4-FFF2-40B4-BE49-F238E27FC236}">
                <a16:creationId xmlns:a16="http://schemas.microsoft.com/office/drawing/2014/main" id="{A61D7903-C058-4BBC-99D8-797CCAD5587C}"/>
              </a:ext>
            </a:extLst>
          </p:cNvPr>
          <p:cNvSpPr txBox="1"/>
          <p:nvPr/>
        </p:nvSpPr>
        <p:spPr>
          <a:xfrm>
            <a:off x="19338" y="1179329"/>
            <a:ext cx="815158" cy="1169551"/>
          </a:xfrm>
          <a:prstGeom prst="rect">
            <a:avLst/>
          </a:prstGeom>
          <a:noFill/>
        </p:spPr>
        <p:txBody>
          <a:bodyPr wrap="square" rtlCol="0">
            <a:spAutoFit/>
          </a:bodyPr>
          <a:lstStyle/>
          <a:p>
            <a:pPr fontAlgn="ctr" hangingPunct="0">
              <a:spcBef>
                <a:spcPct val="0"/>
              </a:spcBef>
              <a:spcAft>
                <a:spcPct val="0"/>
              </a:spcAft>
            </a:pPr>
            <a:r>
              <a:rPr lang="en-US" altLang="ja-JP" sz="1000" dirty="0">
                <a:solidFill>
                  <a:srgbClr val="FF0000"/>
                </a:solidFill>
                <a:latin typeface="Arial" pitchFamily="34" charset="0"/>
                <a:ea typeface="ＭＳ Ｐゴシック" charset="-128"/>
              </a:rPr>
              <a:t>Red </a:t>
            </a:r>
            <a:r>
              <a:rPr kumimoji="1" lang="en-US" altLang="ja-JP" sz="1000" kern="1200" dirty="0">
                <a:solidFill>
                  <a:srgbClr val="FF0000"/>
                </a:solidFill>
                <a:latin typeface="Arial" pitchFamily="34" charset="0"/>
                <a:ea typeface="ＭＳ Ｐゴシック" charset="-128"/>
                <a:cs typeface="+mn-cs"/>
              </a:rPr>
              <a:t>arrow shows rotation direction of  </a:t>
            </a:r>
            <a:r>
              <a:rPr kumimoji="1" lang="en-US" altLang="ja-JP" sz="1000" kern="1200" dirty="0" smtClean="0">
                <a:solidFill>
                  <a:srgbClr val="FF0000"/>
                </a:solidFill>
                <a:latin typeface="Arial" pitchFamily="34" charset="0"/>
                <a:ea typeface="ＭＳ Ｐゴシック" charset="-128"/>
                <a:cs typeface="+mn-cs"/>
              </a:rPr>
              <a:t>stg.1 </a:t>
            </a:r>
            <a:r>
              <a:rPr kumimoji="1" lang="en-US" altLang="ja-JP" sz="1000" kern="1200" dirty="0">
                <a:solidFill>
                  <a:srgbClr val="FF0000"/>
                </a:solidFill>
                <a:latin typeface="Arial" pitchFamily="34" charset="0"/>
                <a:ea typeface="ＭＳ Ｐゴシック" charset="-128"/>
                <a:cs typeface="+mn-cs"/>
              </a:rPr>
              <a:t>Shroud at </a:t>
            </a:r>
            <a:r>
              <a:rPr kumimoji="1" lang="en-US" altLang="ja-JP" sz="1000" kern="1200" dirty="0" smtClean="0">
                <a:solidFill>
                  <a:srgbClr val="FF0000"/>
                </a:solidFill>
                <a:latin typeface="Arial" pitchFamily="34" charset="0"/>
                <a:ea typeface="ＭＳ Ｐゴシック" charset="-128"/>
                <a:cs typeface="+mn-cs"/>
              </a:rPr>
              <a:t>Loc.18. </a:t>
            </a:r>
            <a:endParaRPr kumimoji="1" lang="ja-JP" altLang="en-US" sz="1000" kern="1200" dirty="0">
              <a:solidFill>
                <a:srgbClr val="FF0000"/>
              </a:solidFill>
              <a:latin typeface="Arial" pitchFamily="34" charset="0"/>
              <a:ea typeface="ＭＳ Ｐゴシック" charset="-128"/>
              <a:cs typeface="+mn-cs"/>
            </a:endParaRPr>
          </a:p>
        </p:txBody>
      </p:sp>
      <p:sp>
        <p:nvSpPr>
          <p:cNvPr id="31" name="Oval 30">
            <a:extLst>
              <a:ext uri="{FF2B5EF4-FFF2-40B4-BE49-F238E27FC236}">
                <a16:creationId xmlns:a16="http://schemas.microsoft.com/office/drawing/2014/main" id="{CB8B6A04-D244-466B-997D-B427CF1622C7}"/>
              </a:ext>
            </a:extLst>
          </p:cNvPr>
          <p:cNvSpPr/>
          <p:nvPr/>
        </p:nvSpPr>
        <p:spPr>
          <a:xfrm>
            <a:off x="6990421" y="2668349"/>
            <a:ext cx="360041" cy="37164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endParaRPr kumimoji="1" lang="en-US" sz="1400">
              <a:solidFill>
                <a:schemeClr val="tx1"/>
              </a:solidFill>
              <a:latin typeface="Arial" pitchFamily="34" charset="0"/>
              <a:ea typeface="ＭＳ Ｐゴシック" pitchFamily="50" charset="-128"/>
            </a:endParaRPr>
          </a:p>
        </p:txBody>
      </p:sp>
    </p:spTree>
    <p:extLst>
      <p:ext uri="{BB962C8B-B14F-4D97-AF65-F5344CB8AC3E}">
        <p14:creationId xmlns:p14="http://schemas.microsoft.com/office/powerpoint/2010/main" val="323249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734" t="50912" r="48752" b="10758"/>
          <a:stretch/>
        </p:blipFill>
        <p:spPr bwMode="auto">
          <a:xfrm>
            <a:off x="365718" y="692696"/>
            <a:ext cx="1807720" cy="1668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タイトル 2"/>
          <p:cNvSpPr>
            <a:spLocks noGrp="1"/>
          </p:cNvSpPr>
          <p:nvPr>
            <p:ph type="title"/>
          </p:nvPr>
        </p:nvSpPr>
        <p:spPr/>
        <p:txBody>
          <a:bodyPr/>
          <a:lstStyle/>
          <a:p>
            <a:r>
              <a:rPr kumimoji="1" lang="en-US" altLang="ja-JP" dirty="0"/>
              <a:t>Stg.2 Shroud Dimensions of Steps</a:t>
            </a:r>
            <a:endParaRPr kumimoji="1" lang="ja-JP" altLang="en-US" dirty="0"/>
          </a:p>
        </p:txBody>
      </p:sp>
      <p:cxnSp>
        <p:nvCxnSpPr>
          <p:cNvPr id="62" name="カギ線コネクタ 61"/>
          <p:cNvCxnSpPr>
            <a:stCxn id="28" idx="2"/>
          </p:cNvCxnSpPr>
          <p:nvPr/>
        </p:nvCxnSpPr>
        <p:spPr>
          <a:xfrm rot="16200000" flipH="1">
            <a:off x="1352567" y="2318937"/>
            <a:ext cx="113819" cy="234098"/>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4" name="カギ線コネクタ 1023"/>
          <p:cNvCxnSpPr>
            <a:stCxn id="29" idx="2"/>
          </p:cNvCxnSpPr>
          <p:nvPr/>
        </p:nvCxnSpPr>
        <p:spPr>
          <a:xfrm rot="16200000" flipH="1">
            <a:off x="2869923" y="1099989"/>
            <a:ext cx="395841" cy="2389971"/>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5" name="テキスト ボックス 1024"/>
          <p:cNvSpPr txBox="1"/>
          <p:nvPr/>
        </p:nvSpPr>
        <p:spPr>
          <a:xfrm rot="16200000">
            <a:off x="-553351" y="3444848"/>
            <a:ext cx="1350050"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Hook radius profile</a:t>
            </a:r>
            <a:endParaRPr kumimoji="1" lang="ja-JP" altLang="en-US" sz="1000" b="1" kern="1200" dirty="0">
              <a:solidFill>
                <a:srgbClr val="000000"/>
              </a:solidFill>
              <a:latin typeface="Arial" pitchFamily="34" charset="0"/>
              <a:ea typeface="ＭＳ Ｐゴシック" charset="-128"/>
              <a:cs typeface="+mn-cs"/>
            </a:endParaRPr>
          </a:p>
        </p:txBody>
      </p:sp>
      <p:sp>
        <p:nvSpPr>
          <p:cNvPr id="70" name="テキスト ボックス 69"/>
          <p:cNvSpPr txBox="1"/>
          <p:nvPr/>
        </p:nvSpPr>
        <p:spPr>
          <a:xfrm rot="16200000">
            <a:off x="-745920" y="5380879"/>
            <a:ext cx="1742785"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Shroud positions of parts</a:t>
            </a:r>
            <a:endParaRPr kumimoji="1" lang="ja-JP" altLang="en-US" sz="1000" b="1" kern="1200" dirty="0">
              <a:solidFill>
                <a:srgbClr val="000000"/>
              </a:solidFill>
              <a:latin typeface="Arial" pitchFamily="34" charset="0"/>
              <a:ea typeface="ＭＳ Ｐゴシック" charset="-128"/>
              <a:cs typeface="+mn-cs"/>
            </a:endParaRPr>
          </a:p>
        </p:txBody>
      </p:sp>
      <p:cxnSp>
        <p:nvCxnSpPr>
          <p:cNvPr id="22" name="直線コネクタ 21"/>
          <p:cNvCxnSpPr/>
          <p:nvPr/>
        </p:nvCxnSpPr>
        <p:spPr>
          <a:xfrm>
            <a:off x="1611850" y="957078"/>
            <a:ext cx="364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603738" y="1430843"/>
            <a:ext cx="8052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V="1">
            <a:off x="1310758" y="1452739"/>
            <a:ext cx="0" cy="490544"/>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1872858" y="971203"/>
            <a:ext cx="0" cy="726808"/>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1094296" y="2132856"/>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238</a:t>
            </a:r>
            <a:endParaRPr kumimoji="1" lang="ja-JP" altLang="en-US" sz="1000" b="1" kern="1200" dirty="0">
              <a:solidFill>
                <a:srgbClr val="FF0000"/>
              </a:solidFill>
              <a:latin typeface="Arial" pitchFamily="34" charset="0"/>
              <a:ea typeface="ＭＳ Ｐゴシック" charset="-128"/>
              <a:cs typeface="+mn-cs"/>
            </a:endParaRPr>
          </a:p>
        </p:txBody>
      </p:sp>
      <p:sp>
        <p:nvSpPr>
          <p:cNvPr id="29" name="テキスト ボックス 28"/>
          <p:cNvSpPr txBox="1"/>
          <p:nvPr/>
        </p:nvSpPr>
        <p:spPr>
          <a:xfrm>
            <a:off x="1674727" y="1850834"/>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240</a:t>
            </a:r>
            <a:endParaRPr kumimoji="1" lang="ja-JP" altLang="en-US" sz="1000" b="1" kern="1200" dirty="0">
              <a:solidFill>
                <a:srgbClr val="FF0000"/>
              </a:solidFill>
              <a:latin typeface="Arial" pitchFamily="34" charset="0"/>
              <a:ea typeface="ＭＳ Ｐゴシック" charset="-128"/>
              <a:cs typeface="+mn-cs"/>
            </a:endParaRPr>
          </a:p>
        </p:txBody>
      </p:sp>
      <p:sp>
        <p:nvSpPr>
          <p:cNvPr id="31" name="テキスト ボックス 30"/>
          <p:cNvSpPr txBox="1"/>
          <p:nvPr/>
        </p:nvSpPr>
        <p:spPr>
          <a:xfrm>
            <a:off x="5868144" y="4805455"/>
            <a:ext cx="3096344" cy="523220"/>
          </a:xfrm>
          <a:prstGeom prst="rect">
            <a:avLst/>
          </a:prstGeom>
          <a:noFill/>
        </p:spPr>
        <p:txBody>
          <a:bodyPr wrap="squar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Shroud</a:t>
            </a:r>
            <a:r>
              <a:rPr kumimoji="1" lang="ja-JP" altLang="en-US" sz="1400" kern="1200" dirty="0">
                <a:solidFill>
                  <a:srgbClr val="000000"/>
                </a:solidFill>
                <a:latin typeface="Arial" pitchFamily="34" charset="0"/>
                <a:ea typeface="ＭＳ Ｐゴシック" charset="-128"/>
                <a:cs typeface="+mn-cs"/>
              </a:rPr>
              <a:t>組み付け時の傾き</a:t>
            </a:r>
            <a:r>
              <a:rPr kumimoji="1" lang="en-US" altLang="ja-JP" sz="1400" kern="1200" dirty="0">
                <a:solidFill>
                  <a:srgbClr val="000000"/>
                </a:solidFill>
                <a:latin typeface="Arial" pitchFamily="34" charset="0"/>
                <a:ea typeface="ＭＳ Ｐゴシック" charset="-128"/>
                <a:cs typeface="+mn-cs"/>
              </a:rPr>
              <a:t>(</a:t>
            </a:r>
            <a:r>
              <a:rPr kumimoji="1" lang="ja-JP" altLang="en-US" sz="1400" kern="1200" dirty="0">
                <a:solidFill>
                  <a:srgbClr val="000000"/>
                </a:solidFill>
                <a:latin typeface="Arial" pitchFamily="34" charset="0"/>
                <a:ea typeface="ＭＳ Ｐゴシック" charset="-128"/>
                <a:cs typeface="+mn-cs"/>
              </a:rPr>
              <a:t>段差</a:t>
            </a:r>
            <a:r>
              <a:rPr kumimoji="1" lang="en-US" altLang="ja-JP" sz="1400" kern="1200" dirty="0">
                <a:solidFill>
                  <a:srgbClr val="000000"/>
                </a:solidFill>
                <a:latin typeface="Arial" pitchFamily="34" charset="0"/>
                <a:ea typeface="ＭＳ Ｐゴシック" charset="-128"/>
                <a:cs typeface="+mn-cs"/>
              </a:rPr>
              <a:t>)</a:t>
            </a:r>
          </a:p>
          <a:p>
            <a:pPr marL="285750" indent="-285750" fontAlgn="ctr" hangingPunct="0">
              <a:spcBef>
                <a:spcPct val="0"/>
              </a:spcBef>
              <a:spcAft>
                <a:spcPct val="0"/>
              </a:spcAft>
              <a:buFont typeface="Wingdings" panose="05000000000000000000" pitchFamily="2" charset="2"/>
              <a:buChar char="Ø"/>
            </a:pPr>
            <a:endParaRPr lang="en-US" altLang="ja-JP" sz="1400" dirty="0">
              <a:solidFill>
                <a:srgbClr val="000000"/>
              </a:solidFill>
              <a:latin typeface="Arial" pitchFamily="34" charset="0"/>
              <a:ea typeface="ＭＳ Ｐゴシック" charset="-128"/>
            </a:endParaRPr>
          </a:p>
        </p:txBody>
      </p:sp>
      <p:sp>
        <p:nvSpPr>
          <p:cNvPr id="35" name="テキスト ボックス 34"/>
          <p:cNvSpPr txBox="1"/>
          <p:nvPr/>
        </p:nvSpPr>
        <p:spPr>
          <a:xfrm>
            <a:off x="7928881" y="2060848"/>
            <a:ext cx="851515"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Unit mm</a:t>
            </a:r>
            <a:endParaRPr kumimoji="1" lang="ja-JP" altLang="en-US" sz="1400" kern="1200" dirty="0">
              <a:solidFill>
                <a:srgbClr val="000000"/>
              </a:solidFill>
              <a:latin typeface="Arial" pitchFamily="34" charset="0"/>
              <a:ea typeface="ＭＳ Ｐゴシック" charset="-128"/>
              <a:cs typeface="+mn-cs"/>
            </a:endParaRPr>
          </a:p>
        </p:txBody>
      </p:sp>
      <p:sp>
        <p:nvSpPr>
          <p:cNvPr id="39" name="正方形/長方形 38"/>
          <p:cNvSpPr/>
          <p:nvPr/>
        </p:nvSpPr>
        <p:spPr>
          <a:xfrm>
            <a:off x="323528" y="2492896"/>
            <a:ext cx="5346000" cy="4032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kumimoji="1" lang="en-US" altLang="ja-JP" sz="2000" dirty="0">
                <a:solidFill>
                  <a:schemeClr val="tx1"/>
                </a:solidFill>
                <a:latin typeface="Arial" pitchFamily="34" charset="0"/>
                <a:ea typeface="ＭＳ Ｐゴシック" pitchFamily="50" charset="-128"/>
              </a:rPr>
              <a:t>H11.2cm</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x</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L14.85cm</a:t>
            </a:r>
            <a:endParaRPr kumimoji="1" lang="ja-JP" altLang="en-US" sz="2000" dirty="0">
              <a:solidFill>
                <a:schemeClr val="tx1"/>
              </a:solidFill>
              <a:latin typeface="Arial" pitchFamily="34" charset="0"/>
              <a:ea typeface="ＭＳ Ｐゴシック" pitchFamily="50" charset="-128"/>
            </a:endParaRPr>
          </a:p>
        </p:txBody>
      </p:sp>
      <p:sp>
        <p:nvSpPr>
          <p:cNvPr id="26" name="正方形/長方形 25"/>
          <p:cNvSpPr/>
          <p:nvPr/>
        </p:nvSpPr>
        <p:spPr>
          <a:xfrm>
            <a:off x="5940152" y="2348880"/>
            <a:ext cx="2862000" cy="2160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lang="en-US" altLang="ja-JP" sz="2000" dirty="0">
                <a:solidFill>
                  <a:schemeClr val="tx1"/>
                </a:solidFill>
                <a:latin typeface="Arial" pitchFamily="34" charset="0"/>
                <a:ea typeface="ＭＳ Ｐゴシック" pitchFamily="50" charset="-128"/>
              </a:rPr>
              <a:t>H6.0cm</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x</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L7.95cm</a:t>
            </a:r>
            <a:endParaRPr kumimoji="1" lang="ja-JP" altLang="en-US" sz="2000" dirty="0">
              <a:solidFill>
                <a:schemeClr val="tx1"/>
              </a:solidFill>
              <a:latin typeface="Arial" pitchFamily="34" charset="0"/>
              <a:ea typeface="ＭＳ Ｐゴシック" pitchFamily="50" charset="-128"/>
            </a:endParaRPr>
          </a:p>
        </p:txBody>
      </p:sp>
      <p:sp>
        <p:nvSpPr>
          <p:cNvPr id="27" name="テキスト ボックス 26"/>
          <p:cNvSpPr txBox="1"/>
          <p:nvPr/>
        </p:nvSpPr>
        <p:spPr>
          <a:xfrm>
            <a:off x="6240875" y="4535526"/>
            <a:ext cx="2260555" cy="246221"/>
          </a:xfrm>
          <a:prstGeom prst="rect">
            <a:avLst/>
          </a:prstGeom>
          <a:noFill/>
        </p:spPr>
        <p:txBody>
          <a:bodyPr wrap="none" rtlCol="0">
            <a:spAutoFit/>
          </a:bodyPr>
          <a:lstStyle/>
          <a:p>
            <a:pPr algn="ctr"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Shroud profile of step dimensions</a:t>
            </a:r>
            <a:endParaRPr kumimoji="1" lang="ja-JP" altLang="en-US" sz="1000" b="1" kern="1200" dirty="0">
              <a:solidFill>
                <a:srgbClr val="000000"/>
              </a:solidFill>
              <a:latin typeface="Arial" pitchFamily="34" charset="0"/>
              <a:ea typeface="ＭＳ Ｐゴシック" charset="-128"/>
              <a:cs typeface="+mn-cs"/>
            </a:endParaRPr>
          </a:p>
        </p:txBody>
      </p:sp>
      <p:sp>
        <p:nvSpPr>
          <p:cNvPr id="20" name="フッター プレースホルダー 2">
            <a:extLst>
              <a:ext uri="{FF2B5EF4-FFF2-40B4-BE49-F238E27FC236}">
                <a16:creationId xmlns:a16="http://schemas.microsoft.com/office/drawing/2014/main" id="{234C4338-4077-4C36-8B52-C3F579DAA8A1}"/>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pic>
        <p:nvPicPr>
          <p:cNvPr id="2" name="Picture 1">
            <a:extLst>
              <a:ext uri="{FF2B5EF4-FFF2-40B4-BE49-F238E27FC236}">
                <a16:creationId xmlns:a16="http://schemas.microsoft.com/office/drawing/2014/main" id="{5A52F835-A761-4B8B-AA89-4B2297329A3A}"/>
              </a:ext>
            </a:extLst>
          </p:cNvPr>
          <p:cNvPicPr>
            <a:picLocks noChangeAspect="1"/>
          </p:cNvPicPr>
          <p:nvPr/>
        </p:nvPicPr>
        <p:blipFill>
          <a:blip r:embed="rId3"/>
          <a:stretch>
            <a:fillRect/>
          </a:stretch>
        </p:blipFill>
        <p:spPr>
          <a:xfrm>
            <a:off x="5943600" y="2350800"/>
            <a:ext cx="2891062" cy="2160000"/>
          </a:xfrm>
          <a:prstGeom prst="rect">
            <a:avLst/>
          </a:prstGeom>
        </p:spPr>
      </p:pic>
      <p:pic>
        <p:nvPicPr>
          <p:cNvPr id="4" name="Picture 3">
            <a:extLst>
              <a:ext uri="{FF2B5EF4-FFF2-40B4-BE49-F238E27FC236}">
                <a16:creationId xmlns:a16="http://schemas.microsoft.com/office/drawing/2014/main" id="{355B8074-83CE-4A82-8332-D6F38871A0E9}"/>
              </a:ext>
            </a:extLst>
          </p:cNvPr>
          <p:cNvPicPr>
            <a:picLocks noChangeAspect="1"/>
          </p:cNvPicPr>
          <p:nvPr/>
        </p:nvPicPr>
        <p:blipFill>
          <a:blip r:embed="rId4"/>
          <a:stretch>
            <a:fillRect/>
          </a:stretch>
        </p:blipFill>
        <p:spPr>
          <a:xfrm>
            <a:off x="331200" y="2494801"/>
            <a:ext cx="5330502" cy="4032000"/>
          </a:xfrm>
          <a:prstGeom prst="rect">
            <a:avLst/>
          </a:prstGeom>
        </p:spPr>
      </p:pic>
      <p:pic>
        <p:nvPicPr>
          <p:cNvPr id="5" name="Picture 4">
            <a:extLst>
              <a:ext uri="{FF2B5EF4-FFF2-40B4-BE49-F238E27FC236}">
                <a16:creationId xmlns:a16="http://schemas.microsoft.com/office/drawing/2014/main" id="{D313B37C-6BC0-456C-B341-5BEAA10B7796}"/>
              </a:ext>
            </a:extLst>
          </p:cNvPr>
          <p:cNvPicPr>
            <a:picLocks noChangeAspect="1"/>
          </p:cNvPicPr>
          <p:nvPr/>
        </p:nvPicPr>
        <p:blipFill>
          <a:blip r:embed="rId5"/>
          <a:stretch>
            <a:fillRect/>
          </a:stretch>
        </p:blipFill>
        <p:spPr>
          <a:xfrm>
            <a:off x="3276005" y="694425"/>
            <a:ext cx="5324475" cy="933450"/>
          </a:xfrm>
          <a:prstGeom prst="rect">
            <a:avLst/>
          </a:prstGeom>
        </p:spPr>
      </p:pic>
      <p:graphicFrame>
        <p:nvGraphicFramePr>
          <p:cNvPr id="6" name="Table 5">
            <a:extLst>
              <a:ext uri="{FF2B5EF4-FFF2-40B4-BE49-F238E27FC236}">
                <a16:creationId xmlns:a16="http://schemas.microsoft.com/office/drawing/2014/main" id="{0A21A33E-02BE-4F26-8CE1-162492633A8F}"/>
              </a:ext>
            </a:extLst>
          </p:cNvPr>
          <p:cNvGraphicFramePr>
            <a:graphicFrameLocks noGrp="1"/>
          </p:cNvGraphicFramePr>
          <p:nvPr>
            <p:extLst>
              <p:ext uri="{D42A27DB-BD31-4B8C-83A1-F6EECF244321}">
                <p14:modId xmlns:p14="http://schemas.microsoft.com/office/powerpoint/2010/main" val="1738214144"/>
              </p:ext>
            </p:extLst>
          </p:nvPr>
        </p:nvGraphicFramePr>
        <p:xfrm>
          <a:off x="5724000" y="5158799"/>
          <a:ext cx="3294000" cy="1475998"/>
        </p:xfrm>
        <a:graphic>
          <a:graphicData uri="http://schemas.openxmlformats.org/drawingml/2006/table">
            <a:tbl>
              <a:tblPr/>
              <a:tblGrid>
                <a:gridCol w="3294000">
                  <a:extLst>
                    <a:ext uri="{9D8B030D-6E8A-4147-A177-3AD203B41FA5}">
                      <a16:colId xmlns:a16="http://schemas.microsoft.com/office/drawing/2014/main" val="3658185689"/>
                    </a:ext>
                  </a:extLst>
                </a:gridCol>
              </a:tblGrid>
              <a:tr h="293106">
                <a:tc>
                  <a:txBody>
                    <a:bodyPr/>
                    <a:lstStyle/>
                    <a:p>
                      <a:pPr algn="l" fontAlgn="ctr"/>
                      <a:r>
                        <a:rPr lang="en-US" sz="1400" b="0" i="0" u="none" strike="noStrike">
                          <a:solidFill>
                            <a:srgbClr val="000000"/>
                          </a:solidFill>
                          <a:effectLst/>
                          <a:latin typeface="Arial" panose="020B0604020202020204" pitchFamily="34" charset="0"/>
                        </a:rPr>
                        <a:t>Judgment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11913359"/>
                  </a:ext>
                </a:extLst>
              </a:tr>
              <a:tr h="293106">
                <a:tc>
                  <a:txBody>
                    <a:bodyPr/>
                    <a:lstStyle/>
                    <a:p>
                      <a:pPr algn="l" fontAlgn="ctr"/>
                      <a:r>
                        <a:rPr lang="en-US" sz="1400" b="0" i="0" u="none" strike="noStrike">
                          <a:solidFill>
                            <a:srgbClr val="000000"/>
                          </a:solidFill>
                          <a:effectLst/>
                          <a:latin typeface="Arial" panose="020B0604020202020204" pitchFamily="34" charset="0"/>
                        </a:rPr>
                        <a:t>Within Limit.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5276699"/>
                  </a:ext>
                </a:extLst>
              </a:tr>
              <a:tr h="293106">
                <a:tc>
                  <a:txBody>
                    <a:bodyPr/>
                    <a:lstStyle/>
                    <a:p>
                      <a:pPr algn="l" fontAlgn="ctr"/>
                      <a:r>
                        <a:rPr lang="en-US" sz="1400" b="0" i="0" u="none" strike="noStrike">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40910154"/>
                  </a:ext>
                </a:extLst>
              </a:tr>
              <a:tr h="293106">
                <a:tc>
                  <a:txBody>
                    <a:bodyPr/>
                    <a:lstStyle/>
                    <a:p>
                      <a:pPr algn="l" fontAlgn="ctr"/>
                      <a:r>
                        <a:rPr lang="en-US" sz="1400" b="0" i="0" u="none" strike="noStrike">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75182761"/>
                  </a:ext>
                </a:extLst>
              </a:tr>
              <a:tr h="303574">
                <a:tc>
                  <a:txBody>
                    <a:bodyPr/>
                    <a:lstStyle/>
                    <a:p>
                      <a:pPr algn="l" fontAlgn="ctr"/>
                      <a:r>
                        <a:rPr lang="en-US" sz="1400" b="0" i="0" u="none" strike="noStrike" dirty="0">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2054471"/>
                  </a:ext>
                </a:extLst>
              </a:tr>
            </a:tbl>
          </a:graphicData>
        </a:graphic>
      </p:graphicFrame>
    </p:spTree>
    <p:extLst>
      <p:ext uri="{BB962C8B-B14F-4D97-AF65-F5344CB8AC3E}">
        <p14:creationId xmlns:p14="http://schemas.microsoft.com/office/powerpoint/2010/main" val="4055779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71" t="36972" r="31247" b="25475"/>
          <a:stretch/>
        </p:blipFill>
        <p:spPr bwMode="auto">
          <a:xfrm>
            <a:off x="308288" y="700316"/>
            <a:ext cx="1569720" cy="1634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タイトル 2"/>
          <p:cNvSpPr>
            <a:spLocks noGrp="1"/>
          </p:cNvSpPr>
          <p:nvPr>
            <p:ph type="title"/>
          </p:nvPr>
        </p:nvSpPr>
        <p:spPr/>
        <p:txBody>
          <a:bodyPr/>
          <a:lstStyle/>
          <a:p>
            <a:r>
              <a:rPr kumimoji="1" lang="en-US" altLang="ja-JP" dirty="0"/>
              <a:t>Stg.3 Shroud Dimensions of Steps</a:t>
            </a:r>
            <a:endParaRPr kumimoji="1" lang="ja-JP" altLang="en-US" dirty="0"/>
          </a:p>
        </p:txBody>
      </p:sp>
      <p:cxnSp>
        <p:nvCxnSpPr>
          <p:cNvPr id="62" name="カギ線コネクタ 61"/>
          <p:cNvCxnSpPr>
            <a:stCxn id="33" idx="2"/>
          </p:cNvCxnSpPr>
          <p:nvPr/>
        </p:nvCxnSpPr>
        <p:spPr>
          <a:xfrm rot="16200000" flipH="1">
            <a:off x="1166906" y="2133276"/>
            <a:ext cx="220033" cy="499205"/>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4" name="カギ線コネクタ 1023"/>
          <p:cNvCxnSpPr>
            <a:stCxn id="34" idx="2"/>
          </p:cNvCxnSpPr>
          <p:nvPr/>
        </p:nvCxnSpPr>
        <p:spPr>
          <a:xfrm rot="16200000" flipH="1">
            <a:off x="2673706" y="903773"/>
            <a:ext cx="324438" cy="2853808"/>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5" name="テキスト ボックス 1024"/>
          <p:cNvSpPr txBox="1"/>
          <p:nvPr/>
        </p:nvSpPr>
        <p:spPr>
          <a:xfrm rot="16200000">
            <a:off x="-553351" y="3444848"/>
            <a:ext cx="1350050"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Hook radius profile</a:t>
            </a:r>
            <a:endParaRPr kumimoji="1" lang="ja-JP" altLang="en-US" sz="1000" b="1" kern="1200" dirty="0">
              <a:solidFill>
                <a:srgbClr val="000000"/>
              </a:solidFill>
              <a:latin typeface="Arial" pitchFamily="34" charset="0"/>
              <a:ea typeface="ＭＳ Ｐゴシック" charset="-128"/>
              <a:cs typeface="+mn-cs"/>
            </a:endParaRPr>
          </a:p>
        </p:txBody>
      </p:sp>
      <p:sp>
        <p:nvSpPr>
          <p:cNvPr id="70" name="テキスト ボックス 69"/>
          <p:cNvSpPr txBox="1"/>
          <p:nvPr/>
        </p:nvSpPr>
        <p:spPr>
          <a:xfrm rot="16200000">
            <a:off x="-745920" y="5380879"/>
            <a:ext cx="1742785"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Shroud positions of parts</a:t>
            </a:r>
            <a:endParaRPr kumimoji="1" lang="ja-JP" altLang="en-US" sz="1000" b="1" kern="1200" dirty="0">
              <a:solidFill>
                <a:srgbClr val="000000"/>
              </a:solidFill>
              <a:latin typeface="Arial" pitchFamily="34" charset="0"/>
              <a:ea typeface="ＭＳ Ｐゴシック" charset="-128"/>
              <a:cs typeface="+mn-cs"/>
            </a:endParaRPr>
          </a:p>
        </p:txBody>
      </p:sp>
      <p:cxnSp>
        <p:nvCxnSpPr>
          <p:cNvPr id="27" name="直線コネクタ 26"/>
          <p:cNvCxnSpPr/>
          <p:nvPr/>
        </p:nvCxnSpPr>
        <p:spPr>
          <a:xfrm>
            <a:off x="1285920" y="1050692"/>
            <a:ext cx="3645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417320" y="1334276"/>
            <a:ext cx="5760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1027320" y="1370437"/>
            <a:ext cx="0" cy="674911"/>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1426279" y="1064260"/>
            <a:ext cx="0" cy="852572"/>
          </a:xfrm>
          <a:prstGeom prst="straightConnector1">
            <a:avLst/>
          </a:prstGeom>
          <a:ln>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829189" y="2026642"/>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242</a:t>
            </a:r>
            <a:endParaRPr kumimoji="1" lang="ja-JP" altLang="en-US" sz="1000" b="1" kern="1200" dirty="0">
              <a:solidFill>
                <a:srgbClr val="FF0000"/>
              </a:solidFill>
              <a:latin typeface="Arial" pitchFamily="34" charset="0"/>
              <a:ea typeface="ＭＳ Ｐゴシック" charset="-128"/>
              <a:cs typeface="+mn-cs"/>
            </a:endParaRPr>
          </a:p>
        </p:txBody>
      </p:sp>
      <p:sp>
        <p:nvSpPr>
          <p:cNvPr id="34" name="テキスト ボックス 33"/>
          <p:cNvSpPr txBox="1"/>
          <p:nvPr/>
        </p:nvSpPr>
        <p:spPr>
          <a:xfrm>
            <a:off x="1210890" y="1922237"/>
            <a:ext cx="396262" cy="246221"/>
          </a:xfrm>
          <a:prstGeom prst="rect">
            <a:avLst/>
          </a:prstGeom>
          <a:noFill/>
        </p:spPr>
        <p:txBody>
          <a:bodyPr wrap="none" rtlCol="0">
            <a:spAutoFit/>
          </a:bodyPr>
          <a:lstStyle/>
          <a:p>
            <a:pPr algn="l" rtl="0" fontAlgn="ctr" hangingPunct="0">
              <a:spcBef>
                <a:spcPct val="0"/>
              </a:spcBef>
              <a:spcAft>
                <a:spcPct val="0"/>
              </a:spcAft>
            </a:pPr>
            <a:r>
              <a:rPr kumimoji="1" lang="en-US" altLang="ja-JP" sz="1000" b="1" kern="1200" dirty="0">
                <a:solidFill>
                  <a:srgbClr val="FF0000"/>
                </a:solidFill>
                <a:latin typeface="Arial" pitchFamily="34" charset="0"/>
                <a:ea typeface="ＭＳ Ｐゴシック" charset="-128"/>
                <a:cs typeface="+mn-cs"/>
              </a:rPr>
              <a:t>244</a:t>
            </a:r>
            <a:endParaRPr kumimoji="1" lang="ja-JP" altLang="en-US" sz="1000" b="1" kern="1200" dirty="0">
              <a:solidFill>
                <a:srgbClr val="FF0000"/>
              </a:solidFill>
              <a:latin typeface="Arial" pitchFamily="34" charset="0"/>
              <a:ea typeface="ＭＳ Ｐゴシック" charset="-128"/>
              <a:cs typeface="+mn-cs"/>
            </a:endParaRPr>
          </a:p>
        </p:txBody>
      </p:sp>
      <p:sp>
        <p:nvSpPr>
          <p:cNvPr id="29" name="テキスト ボックス 28"/>
          <p:cNvSpPr txBox="1"/>
          <p:nvPr/>
        </p:nvSpPr>
        <p:spPr>
          <a:xfrm>
            <a:off x="5868144" y="4805455"/>
            <a:ext cx="3096344" cy="523220"/>
          </a:xfrm>
          <a:prstGeom prst="rect">
            <a:avLst/>
          </a:prstGeom>
          <a:noFill/>
        </p:spPr>
        <p:txBody>
          <a:bodyPr wrap="square" rtlCol="0">
            <a:spAutoFit/>
          </a:bodyPr>
          <a:lstStyle/>
          <a:p>
            <a:pPr algn="l" rtl="0" fontAlgn="ctr" hangingPunct="0">
              <a:spcBef>
                <a:spcPct val="0"/>
              </a:spcBef>
              <a:spcAft>
                <a:spcPct val="0"/>
              </a:spcAft>
            </a:pPr>
            <a:r>
              <a:rPr kumimoji="1" lang="en-US" altLang="ja-JP" sz="1400" kern="1200" dirty="0">
                <a:solidFill>
                  <a:srgbClr val="000000"/>
                </a:solidFill>
                <a:latin typeface="Arial" pitchFamily="34" charset="0"/>
                <a:ea typeface="ＭＳ Ｐゴシック" charset="-128"/>
                <a:cs typeface="+mn-cs"/>
              </a:rPr>
              <a:t>Shroud</a:t>
            </a:r>
            <a:r>
              <a:rPr kumimoji="1" lang="ja-JP" altLang="en-US" sz="1400" kern="1200" dirty="0">
                <a:solidFill>
                  <a:srgbClr val="000000"/>
                </a:solidFill>
                <a:latin typeface="Arial" pitchFamily="34" charset="0"/>
                <a:ea typeface="ＭＳ Ｐゴシック" charset="-128"/>
                <a:cs typeface="+mn-cs"/>
              </a:rPr>
              <a:t>組み付け時の傾き</a:t>
            </a:r>
            <a:r>
              <a:rPr kumimoji="1" lang="en-US" altLang="ja-JP" sz="1400" kern="1200" dirty="0">
                <a:solidFill>
                  <a:srgbClr val="000000"/>
                </a:solidFill>
                <a:latin typeface="Arial" pitchFamily="34" charset="0"/>
                <a:ea typeface="ＭＳ Ｐゴシック" charset="-128"/>
                <a:cs typeface="+mn-cs"/>
              </a:rPr>
              <a:t>(</a:t>
            </a:r>
            <a:r>
              <a:rPr kumimoji="1" lang="ja-JP" altLang="en-US" sz="1400" kern="1200" dirty="0">
                <a:solidFill>
                  <a:srgbClr val="000000"/>
                </a:solidFill>
                <a:latin typeface="Arial" pitchFamily="34" charset="0"/>
                <a:ea typeface="ＭＳ Ｐゴシック" charset="-128"/>
                <a:cs typeface="+mn-cs"/>
              </a:rPr>
              <a:t>段差</a:t>
            </a:r>
            <a:r>
              <a:rPr kumimoji="1" lang="en-US" altLang="ja-JP" sz="1400" kern="1200" dirty="0">
                <a:solidFill>
                  <a:srgbClr val="000000"/>
                </a:solidFill>
                <a:latin typeface="Arial" pitchFamily="34" charset="0"/>
                <a:ea typeface="ＭＳ Ｐゴシック" charset="-128"/>
                <a:cs typeface="+mn-cs"/>
              </a:rPr>
              <a:t>)</a:t>
            </a:r>
          </a:p>
          <a:p>
            <a:pPr marL="285750" indent="-285750" fontAlgn="ctr" hangingPunct="0">
              <a:spcBef>
                <a:spcPct val="0"/>
              </a:spcBef>
              <a:spcAft>
                <a:spcPct val="0"/>
              </a:spcAft>
              <a:buFont typeface="Wingdings" panose="05000000000000000000" pitchFamily="2" charset="2"/>
              <a:buChar char="Ø"/>
            </a:pPr>
            <a:endParaRPr lang="ja-JP" altLang="en-US" sz="1400" dirty="0">
              <a:solidFill>
                <a:srgbClr val="000000"/>
              </a:solidFill>
              <a:latin typeface="Arial" pitchFamily="34" charset="0"/>
              <a:ea typeface="ＭＳ Ｐゴシック" charset="-128"/>
            </a:endParaRPr>
          </a:p>
        </p:txBody>
      </p:sp>
      <p:sp>
        <p:nvSpPr>
          <p:cNvPr id="28" name="テキスト ボックス 27"/>
          <p:cNvSpPr txBox="1"/>
          <p:nvPr/>
        </p:nvSpPr>
        <p:spPr>
          <a:xfrm>
            <a:off x="7928881" y="2060848"/>
            <a:ext cx="851515" cy="307777"/>
          </a:xfrm>
          <a:prstGeom prst="rect">
            <a:avLst/>
          </a:prstGeom>
          <a:noFill/>
        </p:spPr>
        <p:txBody>
          <a:bodyPr wrap="none" rtlCol="0">
            <a:spAutoFit/>
          </a:bodyPr>
          <a:lstStyle/>
          <a:p>
            <a:pPr algn="l" rtl="0" fontAlgn="ctr" hangingPunct="0">
              <a:spcBef>
                <a:spcPct val="0"/>
              </a:spcBef>
              <a:spcAft>
                <a:spcPct val="0"/>
              </a:spcAft>
            </a:pPr>
            <a:r>
              <a:rPr lang="en-US" altLang="ja-JP" sz="1400" dirty="0">
                <a:solidFill>
                  <a:srgbClr val="000000"/>
                </a:solidFill>
                <a:latin typeface="Arial" pitchFamily="34" charset="0"/>
                <a:ea typeface="ＭＳ Ｐゴシック" charset="-128"/>
              </a:rPr>
              <a:t>Unit mm</a:t>
            </a:r>
            <a:endParaRPr kumimoji="1" lang="ja-JP" altLang="en-US" sz="1400" kern="1200" dirty="0">
              <a:solidFill>
                <a:srgbClr val="000000"/>
              </a:solidFill>
              <a:latin typeface="Arial" pitchFamily="34" charset="0"/>
              <a:ea typeface="ＭＳ Ｐゴシック" charset="-128"/>
              <a:cs typeface="+mn-cs"/>
            </a:endParaRPr>
          </a:p>
        </p:txBody>
      </p:sp>
      <p:sp>
        <p:nvSpPr>
          <p:cNvPr id="44" name="正方形/長方形 43"/>
          <p:cNvSpPr/>
          <p:nvPr/>
        </p:nvSpPr>
        <p:spPr>
          <a:xfrm>
            <a:off x="323528" y="2492896"/>
            <a:ext cx="5346000" cy="4032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kumimoji="1" lang="en-US" altLang="ja-JP" sz="2000" dirty="0">
                <a:solidFill>
                  <a:schemeClr val="tx1"/>
                </a:solidFill>
                <a:latin typeface="Arial" pitchFamily="34" charset="0"/>
                <a:ea typeface="ＭＳ Ｐゴシック" pitchFamily="50" charset="-128"/>
              </a:rPr>
              <a:t>H11.2cm</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x</a:t>
            </a:r>
            <a:r>
              <a:rPr kumimoji="1" lang="ja-JP" altLang="en-US" sz="2000" dirty="0">
                <a:solidFill>
                  <a:schemeClr val="tx1"/>
                </a:solidFill>
                <a:latin typeface="Arial" pitchFamily="34" charset="0"/>
                <a:ea typeface="ＭＳ Ｐゴシック" pitchFamily="50" charset="-128"/>
              </a:rPr>
              <a:t> </a:t>
            </a:r>
            <a:r>
              <a:rPr kumimoji="1" lang="en-US" altLang="ja-JP" sz="2000" dirty="0">
                <a:solidFill>
                  <a:schemeClr val="tx1"/>
                </a:solidFill>
                <a:latin typeface="Arial" pitchFamily="34" charset="0"/>
                <a:ea typeface="ＭＳ Ｐゴシック" pitchFamily="50" charset="-128"/>
              </a:rPr>
              <a:t>L14.85cm</a:t>
            </a:r>
            <a:endParaRPr kumimoji="1" lang="ja-JP" altLang="en-US" sz="2000" dirty="0">
              <a:solidFill>
                <a:schemeClr val="tx1"/>
              </a:solidFill>
              <a:latin typeface="Arial" pitchFamily="34" charset="0"/>
              <a:ea typeface="ＭＳ Ｐゴシック" pitchFamily="50" charset="-128"/>
            </a:endParaRPr>
          </a:p>
        </p:txBody>
      </p:sp>
      <p:sp>
        <p:nvSpPr>
          <p:cNvPr id="21" name="正方形/長方形 20"/>
          <p:cNvSpPr/>
          <p:nvPr/>
        </p:nvSpPr>
        <p:spPr>
          <a:xfrm>
            <a:off x="5940152" y="2348880"/>
            <a:ext cx="2862000" cy="2160000"/>
          </a:xfrm>
          <a:prstGeom prst="rect">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hangingPunct="0"/>
            <a:r>
              <a:rPr lang="en-US" altLang="ja-JP" sz="2000" dirty="0">
                <a:solidFill>
                  <a:schemeClr val="tx1"/>
                </a:solidFill>
                <a:latin typeface="Arial" pitchFamily="34" charset="0"/>
                <a:ea typeface="ＭＳ Ｐゴシック" pitchFamily="50" charset="-128"/>
              </a:rPr>
              <a:t>H6.0cm</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x</a:t>
            </a:r>
            <a:r>
              <a:rPr lang="ja-JP" altLang="en-US" sz="2000" dirty="0">
                <a:solidFill>
                  <a:schemeClr val="tx1"/>
                </a:solidFill>
                <a:latin typeface="Arial" pitchFamily="34" charset="0"/>
                <a:ea typeface="ＭＳ Ｐゴシック" pitchFamily="50" charset="-128"/>
              </a:rPr>
              <a:t> </a:t>
            </a:r>
            <a:r>
              <a:rPr lang="en-US" altLang="ja-JP" sz="2000" dirty="0">
                <a:solidFill>
                  <a:schemeClr val="tx1"/>
                </a:solidFill>
                <a:latin typeface="Arial" pitchFamily="34" charset="0"/>
                <a:ea typeface="ＭＳ Ｐゴシック" pitchFamily="50" charset="-128"/>
              </a:rPr>
              <a:t>L7.95cm</a:t>
            </a:r>
            <a:endParaRPr kumimoji="1" lang="ja-JP" altLang="en-US" sz="2000" dirty="0">
              <a:solidFill>
                <a:schemeClr val="tx1"/>
              </a:solidFill>
              <a:latin typeface="Arial" pitchFamily="34" charset="0"/>
              <a:ea typeface="ＭＳ Ｐゴシック" pitchFamily="50" charset="-128"/>
            </a:endParaRPr>
          </a:p>
        </p:txBody>
      </p:sp>
      <p:sp>
        <p:nvSpPr>
          <p:cNvPr id="22" name="テキスト ボックス 21"/>
          <p:cNvSpPr txBox="1"/>
          <p:nvPr/>
        </p:nvSpPr>
        <p:spPr>
          <a:xfrm>
            <a:off x="6240875" y="4535526"/>
            <a:ext cx="2260555" cy="246221"/>
          </a:xfrm>
          <a:prstGeom prst="rect">
            <a:avLst/>
          </a:prstGeom>
          <a:noFill/>
        </p:spPr>
        <p:txBody>
          <a:bodyPr wrap="none" rtlCol="0">
            <a:spAutoFit/>
          </a:bodyPr>
          <a:lstStyle/>
          <a:p>
            <a:pPr algn="ctr" rtl="0" fontAlgn="ctr" hangingPunct="0">
              <a:spcBef>
                <a:spcPct val="0"/>
              </a:spcBef>
              <a:spcAft>
                <a:spcPct val="0"/>
              </a:spcAft>
            </a:pPr>
            <a:r>
              <a:rPr kumimoji="1" lang="en-US" altLang="ja-JP" sz="1000" b="1" kern="1200" dirty="0">
                <a:solidFill>
                  <a:srgbClr val="000000"/>
                </a:solidFill>
                <a:latin typeface="Arial" pitchFamily="34" charset="0"/>
                <a:ea typeface="ＭＳ Ｐゴシック" charset="-128"/>
                <a:cs typeface="+mn-cs"/>
              </a:rPr>
              <a:t>Shroud profile of step dimensions</a:t>
            </a:r>
            <a:endParaRPr kumimoji="1" lang="ja-JP" altLang="en-US" sz="1000" b="1" kern="1200" dirty="0">
              <a:solidFill>
                <a:srgbClr val="000000"/>
              </a:solidFill>
              <a:latin typeface="Arial" pitchFamily="34" charset="0"/>
              <a:ea typeface="ＭＳ Ｐゴシック" charset="-128"/>
              <a:cs typeface="+mn-cs"/>
            </a:endParaRPr>
          </a:p>
        </p:txBody>
      </p:sp>
      <p:sp>
        <p:nvSpPr>
          <p:cNvPr id="20" name="フッター プレースホルダー 2">
            <a:extLst>
              <a:ext uri="{FF2B5EF4-FFF2-40B4-BE49-F238E27FC236}">
                <a16:creationId xmlns:a16="http://schemas.microsoft.com/office/drawing/2014/main" id="{F77A9929-F986-4181-9A97-40033CC8DAEC}"/>
              </a:ext>
            </a:extLst>
          </p:cNvPr>
          <p:cNvSpPr>
            <a:spLocks noGrp="1"/>
          </p:cNvSpPr>
          <p:nvPr>
            <p:ph type="ftr" sz="quarter" idx="3"/>
          </p:nvPr>
        </p:nvSpPr>
        <p:spPr>
          <a:xfrm>
            <a:off x="515446" y="6506789"/>
            <a:ext cx="2327531" cy="200907"/>
          </a:xfrm>
        </p:spPr>
        <p:txBody>
          <a:bodyPr/>
          <a:lstStyle/>
          <a:p>
            <a:r>
              <a:rPr kumimoji="1" lang="en-US" altLang="ja-JP" dirty="0"/>
              <a:t>Copyright © 2022 IHI Corporation All Rights Reserved.</a:t>
            </a:r>
            <a:endParaRPr kumimoji="1" lang="ja-JP" altLang="en-US" dirty="0"/>
          </a:p>
        </p:txBody>
      </p:sp>
      <p:pic>
        <p:nvPicPr>
          <p:cNvPr id="2" name="Picture 1">
            <a:extLst>
              <a:ext uri="{FF2B5EF4-FFF2-40B4-BE49-F238E27FC236}">
                <a16:creationId xmlns:a16="http://schemas.microsoft.com/office/drawing/2014/main" id="{70F3AC51-6583-4E83-BC50-42C96A11FC7E}"/>
              </a:ext>
            </a:extLst>
          </p:cNvPr>
          <p:cNvPicPr>
            <a:picLocks noChangeAspect="1"/>
          </p:cNvPicPr>
          <p:nvPr/>
        </p:nvPicPr>
        <p:blipFill>
          <a:blip r:embed="rId3"/>
          <a:stretch>
            <a:fillRect/>
          </a:stretch>
        </p:blipFill>
        <p:spPr>
          <a:xfrm>
            <a:off x="5943600" y="2350800"/>
            <a:ext cx="2884347" cy="2160000"/>
          </a:xfrm>
          <a:prstGeom prst="rect">
            <a:avLst/>
          </a:prstGeom>
        </p:spPr>
      </p:pic>
      <p:pic>
        <p:nvPicPr>
          <p:cNvPr id="4" name="Picture 3">
            <a:extLst>
              <a:ext uri="{FF2B5EF4-FFF2-40B4-BE49-F238E27FC236}">
                <a16:creationId xmlns:a16="http://schemas.microsoft.com/office/drawing/2014/main" id="{13FF3420-B133-47E2-985F-D790E846F6D9}"/>
              </a:ext>
            </a:extLst>
          </p:cNvPr>
          <p:cNvPicPr>
            <a:picLocks noChangeAspect="1"/>
          </p:cNvPicPr>
          <p:nvPr/>
        </p:nvPicPr>
        <p:blipFill>
          <a:blip r:embed="rId4"/>
          <a:stretch>
            <a:fillRect/>
          </a:stretch>
        </p:blipFill>
        <p:spPr>
          <a:xfrm>
            <a:off x="331200" y="2494801"/>
            <a:ext cx="5329294" cy="4032000"/>
          </a:xfrm>
          <a:prstGeom prst="rect">
            <a:avLst/>
          </a:prstGeom>
        </p:spPr>
      </p:pic>
      <p:pic>
        <p:nvPicPr>
          <p:cNvPr id="5" name="Picture 4">
            <a:extLst>
              <a:ext uri="{FF2B5EF4-FFF2-40B4-BE49-F238E27FC236}">
                <a16:creationId xmlns:a16="http://schemas.microsoft.com/office/drawing/2014/main" id="{75B9CD86-1E52-4974-8247-D0A9EF3B50BA}"/>
              </a:ext>
            </a:extLst>
          </p:cNvPr>
          <p:cNvPicPr>
            <a:picLocks noChangeAspect="1"/>
          </p:cNvPicPr>
          <p:nvPr/>
        </p:nvPicPr>
        <p:blipFill>
          <a:blip r:embed="rId5"/>
          <a:stretch>
            <a:fillRect/>
          </a:stretch>
        </p:blipFill>
        <p:spPr>
          <a:xfrm>
            <a:off x="3276005" y="694425"/>
            <a:ext cx="5324475" cy="933450"/>
          </a:xfrm>
          <a:prstGeom prst="rect">
            <a:avLst/>
          </a:prstGeom>
        </p:spPr>
      </p:pic>
      <p:graphicFrame>
        <p:nvGraphicFramePr>
          <p:cNvPr id="6" name="Table 5">
            <a:extLst>
              <a:ext uri="{FF2B5EF4-FFF2-40B4-BE49-F238E27FC236}">
                <a16:creationId xmlns:a16="http://schemas.microsoft.com/office/drawing/2014/main" id="{BE72924E-FBF4-4791-B482-0FFAE8677DB6}"/>
              </a:ext>
            </a:extLst>
          </p:cNvPr>
          <p:cNvGraphicFramePr>
            <a:graphicFrameLocks noGrp="1"/>
          </p:cNvGraphicFramePr>
          <p:nvPr>
            <p:extLst>
              <p:ext uri="{D42A27DB-BD31-4B8C-83A1-F6EECF244321}">
                <p14:modId xmlns:p14="http://schemas.microsoft.com/office/powerpoint/2010/main" val="4273752586"/>
              </p:ext>
            </p:extLst>
          </p:nvPr>
        </p:nvGraphicFramePr>
        <p:xfrm>
          <a:off x="5724000" y="5158799"/>
          <a:ext cx="3294000" cy="1475998"/>
        </p:xfrm>
        <a:graphic>
          <a:graphicData uri="http://schemas.openxmlformats.org/drawingml/2006/table">
            <a:tbl>
              <a:tblPr/>
              <a:tblGrid>
                <a:gridCol w="3294000">
                  <a:extLst>
                    <a:ext uri="{9D8B030D-6E8A-4147-A177-3AD203B41FA5}">
                      <a16:colId xmlns:a16="http://schemas.microsoft.com/office/drawing/2014/main" val="2138378671"/>
                    </a:ext>
                  </a:extLst>
                </a:gridCol>
              </a:tblGrid>
              <a:tr h="293106">
                <a:tc>
                  <a:txBody>
                    <a:bodyPr/>
                    <a:lstStyle/>
                    <a:p>
                      <a:pPr algn="l" fontAlgn="ctr"/>
                      <a:r>
                        <a:rPr lang="en-US" sz="1400" b="0" i="0" u="none" strike="noStrike">
                          <a:solidFill>
                            <a:srgbClr val="000000"/>
                          </a:solidFill>
                          <a:effectLst/>
                          <a:latin typeface="Arial" panose="020B0604020202020204" pitchFamily="34" charset="0"/>
                        </a:rPr>
                        <a:t>Judgment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78777285"/>
                  </a:ext>
                </a:extLst>
              </a:tr>
              <a:tr h="293106">
                <a:tc>
                  <a:txBody>
                    <a:bodyPr/>
                    <a:lstStyle/>
                    <a:p>
                      <a:pPr algn="l" fontAlgn="ctr"/>
                      <a:r>
                        <a:rPr lang="en-US" sz="1400" b="0" i="0" u="none" strike="noStrike">
                          <a:solidFill>
                            <a:srgbClr val="000000"/>
                          </a:solidFill>
                          <a:effectLst/>
                          <a:latin typeface="Arial" panose="020B0604020202020204" pitchFamily="34" charset="0"/>
                        </a:rPr>
                        <a:t>Within Limit.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89297507"/>
                  </a:ext>
                </a:extLst>
              </a:tr>
              <a:tr h="293106">
                <a:tc>
                  <a:txBody>
                    <a:bodyPr/>
                    <a:lstStyle/>
                    <a:p>
                      <a:pPr algn="l" fontAlgn="ctr"/>
                      <a:r>
                        <a:rPr lang="en-US" sz="1400" b="0" i="0" u="none" strike="noStrike">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77733642"/>
                  </a:ext>
                </a:extLst>
              </a:tr>
              <a:tr h="293106">
                <a:tc>
                  <a:txBody>
                    <a:bodyPr/>
                    <a:lstStyle/>
                    <a:p>
                      <a:pPr algn="l" fontAlgn="ctr"/>
                      <a:r>
                        <a:rPr lang="en-US" sz="1400" b="0" i="0" u="none" strike="noStrike">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75223829"/>
                  </a:ext>
                </a:extLst>
              </a:tr>
              <a:tr h="303574">
                <a:tc>
                  <a:txBody>
                    <a:bodyPr/>
                    <a:lstStyle/>
                    <a:p>
                      <a:pPr algn="l" fontAlgn="ctr"/>
                      <a:r>
                        <a:rPr lang="en-US" sz="1400" b="0" i="0" u="none" strike="noStrike" dirty="0">
                          <a:solidFill>
                            <a:srgbClr val="000000"/>
                          </a:solidFill>
                          <a:effectLst/>
                          <a:latin typeface="Arial" panose="020B0604020202020204" pitchFamily="34"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4510939"/>
                  </a:ext>
                </a:extLst>
              </a:tr>
            </a:tbl>
          </a:graphicData>
        </a:graphic>
      </p:graphicFrame>
    </p:spTree>
    <p:extLst>
      <p:ext uri="{BB962C8B-B14F-4D97-AF65-F5344CB8AC3E}">
        <p14:creationId xmlns:p14="http://schemas.microsoft.com/office/powerpoint/2010/main" val="1070029426"/>
      </p:ext>
    </p:extLst>
  </p:cSld>
  <p:clrMapOvr>
    <a:masterClrMapping/>
  </p:clrMapOvr>
</p:sld>
</file>

<file path=ppt/theme/theme1.xml><?xml version="1.0" encoding="utf-8"?>
<a:theme xmlns:a="http://schemas.openxmlformats.org/drawingml/2006/main" name="Default Theme">
  <a:themeElements>
    <a:clrScheme name="IHI Corporation">
      <a:dk1>
        <a:sysClr val="windowText" lastClr="000000"/>
      </a:dk1>
      <a:lt1>
        <a:sysClr val="window" lastClr="FFFFFF"/>
      </a:lt1>
      <a:dk2>
        <a:srgbClr val="AA9BC9"/>
      </a:dk2>
      <a:lt2>
        <a:srgbClr val="DADADA"/>
      </a:lt2>
      <a:accent1>
        <a:srgbClr val="83A4D1"/>
      </a:accent1>
      <a:accent2>
        <a:srgbClr val="38BEE2"/>
      </a:accent2>
      <a:accent3>
        <a:srgbClr val="5CBEA4"/>
      </a:accent3>
      <a:accent4>
        <a:srgbClr val="7CBC3C"/>
      </a:accent4>
      <a:accent5>
        <a:srgbClr val="C89E28"/>
      </a:accent5>
      <a:accent6>
        <a:srgbClr val="FB8265"/>
      </a:accent6>
      <a:hlink>
        <a:srgbClr val="0000FF"/>
      </a:hlink>
      <a:folHlink>
        <a:srgbClr val="800080"/>
      </a:folHlink>
    </a:clrScheme>
    <a:fontScheme name="ＩＨＩ Corpor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DE6F3"/>
        </a:solidFill>
        <a:ln w="9525">
          <a:solidFill>
            <a:srgbClr val="00000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fontAlgn="ctr" hangingPunct="0">
          <a:defRPr kumimoji="1" sz="1400" smtClean="0">
            <a:solidFill>
              <a:schemeClr val="tx1"/>
            </a:solidFill>
            <a:latin typeface="Arial" pitchFamily="34" charset="0"/>
            <a:ea typeface="ＭＳ Ｐゴシック"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rtl="0" fontAlgn="ctr" hangingPunct="0">
          <a:spcBef>
            <a:spcPct val="0"/>
          </a:spcBef>
          <a:spcAft>
            <a:spcPct val="0"/>
          </a:spcAft>
          <a:defRPr kumimoji="1" sz="1400" kern="1200" dirty="0" smtClean="0">
            <a:solidFill>
              <a:srgbClr val="000000"/>
            </a:solidFill>
            <a:latin typeface="Arial" pitchFamily="34" charset="0"/>
            <a:ea typeface="ＭＳ Ｐゴシック" charset="-128"/>
            <a:cs typeface="+mn-cs"/>
          </a:defRPr>
        </a:defPPr>
      </a:lstStyle>
    </a:txDef>
  </a:objectDefaults>
  <a:extraClrSchemeLst/>
</a:theme>
</file>

<file path=ppt/theme/theme2.xml><?xml version="1.0" encoding="utf-8"?>
<a:theme xmlns:a="http://schemas.openxmlformats.org/drawingml/2006/main" name="1_Default Theme">
  <a:themeElements>
    <a:clrScheme name="IHI Corporation">
      <a:dk1>
        <a:sysClr val="windowText" lastClr="000000"/>
      </a:dk1>
      <a:lt1>
        <a:sysClr val="window" lastClr="FFFFFF"/>
      </a:lt1>
      <a:dk2>
        <a:srgbClr val="AA9BC9"/>
      </a:dk2>
      <a:lt2>
        <a:srgbClr val="DADADA"/>
      </a:lt2>
      <a:accent1>
        <a:srgbClr val="83A4D1"/>
      </a:accent1>
      <a:accent2>
        <a:srgbClr val="38BEE2"/>
      </a:accent2>
      <a:accent3>
        <a:srgbClr val="5CBEA4"/>
      </a:accent3>
      <a:accent4>
        <a:srgbClr val="7CBC3C"/>
      </a:accent4>
      <a:accent5>
        <a:srgbClr val="C89E28"/>
      </a:accent5>
      <a:accent6>
        <a:srgbClr val="FB8265"/>
      </a:accent6>
      <a:hlink>
        <a:srgbClr val="0000FF"/>
      </a:hlink>
      <a:folHlink>
        <a:srgbClr val="800080"/>
      </a:folHlink>
    </a:clrScheme>
    <a:fontScheme name="ＩＨＩ Corpor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DE6F3"/>
        </a:solidFill>
        <a:ln w="9525">
          <a:solidFill>
            <a:srgbClr val="00000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fontAlgn="ctr" hangingPunct="0">
          <a:defRPr kumimoji="1" sz="1400" smtClean="0">
            <a:solidFill>
              <a:schemeClr val="tx1"/>
            </a:solidFill>
            <a:latin typeface="Arial" pitchFamily="34" charset="0"/>
            <a:ea typeface="ＭＳ Ｐゴシック"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rtl="0" fontAlgn="ctr" hangingPunct="0">
          <a:spcBef>
            <a:spcPct val="0"/>
          </a:spcBef>
          <a:spcAft>
            <a:spcPct val="0"/>
          </a:spcAft>
          <a:defRPr kumimoji="1" sz="1400" kern="1200" dirty="0" smtClean="0">
            <a:solidFill>
              <a:srgbClr val="000000"/>
            </a:solidFill>
            <a:latin typeface="Arial" pitchFamily="34" charset="0"/>
            <a:ea typeface="ＭＳ Ｐゴシック" charset="-128"/>
            <a:cs typeface="+mn-cs"/>
          </a:defRPr>
        </a:defPPr>
      </a:lstStyle>
    </a:tx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6411</TotalTime>
  <Words>3129</Words>
  <Application>Microsoft Office PowerPoint</Application>
  <PresentationFormat>On-screen Show (4:3)</PresentationFormat>
  <Paragraphs>817</Paragraphs>
  <Slides>44</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44</vt:i4>
      </vt:variant>
    </vt:vector>
  </HeadingPairs>
  <TitlesOfParts>
    <vt:vector size="55" baseType="lpstr">
      <vt:lpstr>ＭＳ Ｐゴシック</vt:lpstr>
      <vt:lpstr>游ゴシック</vt:lpstr>
      <vt:lpstr>Arial</vt:lpstr>
      <vt:lpstr>Arial Unicode MS</vt:lpstr>
      <vt:lpstr>Calibri</vt:lpstr>
      <vt:lpstr>Cambria Math</vt:lpstr>
      <vt:lpstr>HGP創英角ｺﾞｼｯｸUB</vt:lpstr>
      <vt:lpstr>Symbol</vt:lpstr>
      <vt:lpstr>Wingdings</vt:lpstr>
      <vt:lpstr>Default Theme</vt:lpstr>
      <vt:lpstr>1_Default Theme</vt:lpstr>
      <vt:lpstr>CF34-10 LPT Case MRB (SONR HA24K230405) Deformation Check</vt:lpstr>
      <vt:lpstr>Evaluation List for LPT Case MRB</vt:lpstr>
      <vt:lpstr>Overview of Case CMM data locations 1</vt:lpstr>
      <vt:lpstr>Overview of Case CMM data locations 2</vt:lpstr>
      <vt:lpstr>Overview of Case CMM data locations (Engine Manual limit)</vt:lpstr>
      <vt:lpstr>(1) LPT Shroud/Nozzle Installation Check Case Hook Diameter</vt:lpstr>
      <vt:lpstr>Stg.1 Shroud Dimensions of Steps</vt:lpstr>
      <vt:lpstr>Stg.2 Shroud Dimensions of Steps</vt:lpstr>
      <vt:lpstr>Stg.3 Shroud Dimensions of Steps</vt:lpstr>
      <vt:lpstr>Stg.4 Shroud Dimensions of Steps</vt:lpstr>
      <vt:lpstr>Stg.4 Shroud Dimensions of Steps (Shroud Backplate Interference)</vt:lpstr>
      <vt:lpstr>Stg.4 Shroud Fwd Hook</vt:lpstr>
      <vt:lpstr>Stg.4 Shroud Aft Hook</vt:lpstr>
      <vt:lpstr>Stg.4 Shroud Hook Step Evaluation</vt:lpstr>
      <vt:lpstr>Stg.2 Nozzle Dimensions of Steps</vt:lpstr>
      <vt:lpstr>Stg.3 Nozzle Dimensions of Steps</vt:lpstr>
      <vt:lpstr>Stg.4 Nozzle Dimensions of Steps</vt:lpstr>
      <vt:lpstr>(2) Stg.1 LPT Shroud Fit Check  Case Hook Thickness/Groove Depth</vt:lpstr>
      <vt:lpstr>LPT case Hook Thickness Check/Stg.1 Shroud Fit Check </vt:lpstr>
      <vt:lpstr>CMM data plot #105, #234</vt:lpstr>
      <vt:lpstr>CMM data plot #235</vt:lpstr>
      <vt:lpstr>LPT case Hook Thickness Check (#234-#235)</vt:lpstr>
      <vt:lpstr>Stg.1 Shroud Fwd Hook Fit Check (#105-#235)</vt:lpstr>
      <vt:lpstr>(3) Stg.2, 3 LPT Shroud Fit Check Case Hook Axial Runout</vt:lpstr>
      <vt:lpstr>Axial Runout Check Methodology</vt:lpstr>
      <vt:lpstr>Axial Runout Check 1 (112) – Stg.2 LPT Shroud Aft Hook</vt:lpstr>
      <vt:lpstr>Axial Runout Check 2 (118) – Stg.3 LPT Shroud Aft Hook</vt:lpstr>
      <vt:lpstr>(4) RSP.I Diameter Check around Fwd Flange and Case Thickness Check </vt:lpstr>
      <vt:lpstr>Fwd Flange ID (#207 RSP.I)</vt:lpstr>
      <vt:lpstr>Point Diameter (#225 RSP.I)</vt:lpstr>
      <vt:lpstr>OD #226</vt:lpstr>
      <vt:lpstr>LPT Case Thickness Check</vt:lpstr>
      <vt:lpstr>(5) Aft Flange ID Check</vt:lpstr>
      <vt:lpstr>Aft Flange ID (#101, 201)</vt:lpstr>
      <vt:lpstr>Reference only: Radius difference between front and rear on hooks</vt:lpstr>
      <vt:lpstr>Radius difference between front and rear on hooks</vt:lpstr>
      <vt:lpstr>Summary</vt:lpstr>
      <vt:lpstr>CF34-10 LPTCASE RCR判定　しきい値一覧</vt:lpstr>
      <vt:lpstr>Summary</vt:lpstr>
      <vt:lpstr>Location</vt:lpstr>
      <vt:lpstr>RCR判定　Limit値</vt:lpstr>
      <vt:lpstr>appendix</vt:lpstr>
      <vt:lpstr>Appendix 遡及処置時の値</vt:lpstr>
      <vt:lpstr>PowerPoint Presentation</vt:lpstr>
    </vt:vector>
  </TitlesOfParts>
  <Company>QuEST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CF34-10_Deformation_check</dc:title>
  <dc:creator>Hari Seshan</dc:creator>
  <cp:lastModifiedBy>Om Tiwari</cp:lastModifiedBy>
  <cp:revision>79</cp:revision>
  <cp:lastPrinted>2019-04-23T06:31:38Z</cp:lastPrinted>
  <dcterms:created xsi:type="dcterms:W3CDTF">2018-11-09T00:33:20Z</dcterms:created>
  <dcterms:modified xsi:type="dcterms:W3CDTF">2023-06-01T11:51:59Z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97a89a-9189-4899-b564-97c97b2c6c1e_Enabled">
    <vt:lpwstr>true</vt:lpwstr>
  </property>
  <property fmtid="{D5CDD505-2E9C-101B-9397-08002B2CF9AE}" pid="3" name="MSIP_Label_6a97a89a-9189-4899-b564-97c97b2c6c1e_SetDate">
    <vt:lpwstr>2021-03-17T00:23:04Z</vt:lpwstr>
  </property>
  <property fmtid="{D5CDD505-2E9C-101B-9397-08002B2CF9AE}" pid="4" name="MSIP_Label_6a97a89a-9189-4899-b564-97c97b2c6c1e_Method">
    <vt:lpwstr>Privileged</vt:lpwstr>
  </property>
  <property fmtid="{D5CDD505-2E9C-101B-9397-08002B2CF9AE}" pid="5" name="MSIP_Label_6a97a89a-9189-4899-b564-97c97b2c6c1e_Name">
    <vt:lpwstr>Unlabeled</vt:lpwstr>
  </property>
  <property fmtid="{D5CDD505-2E9C-101B-9397-08002B2CF9AE}" pid="6" name="MSIP_Label_6a97a89a-9189-4899-b564-97c97b2c6c1e_SiteId">
    <vt:lpwstr>e03e4558-630c-41ca-9c31-cf261fd0ccad</vt:lpwstr>
  </property>
  <property fmtid="{D5CDD505-2E9C-101B-9397-08002B2CF9AE}" pid="7" name="MSIP_Label_6a97a89a-9189-4899-b564-97c97b2c6c1e_ActionId">
    <vt:lpwstr>ffbd4794-3774-4774-a513-db678684402f</vt:lpwstr>
  </property>
  <property fmtid="{D5CDD505-2E9C-101B-9397-08002B2CF9AE}" pid="8" name="MSIP_Label_6a97a89a-9189-4899-b564-97c97b2c6c1e_ContentBits">
    <vt:lpwstr>0</vt:lpwstr>
  </property>
</Properties>
</file>