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4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40" d="100"/>
          <a:sy n="40" d="100"/>
        </p:scale>
        <p:origin x="52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MLS\Desktop\Dataset%20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MLS\Desktop\Dataset%201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MLS\Downloads\Dataset%201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MLS\Downloads\Dataset%201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MLS\Downloads\Dataset%201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One Site</a:t>
            </a:r>
            <a:r>
              <a:rPr lang="en-US" baseline="0"/>
              <a:t> Donations (Receiving) Growth from 2018 to 2020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'Line Chart 1'!$A$1:$AJ$1</c:f>
              <c:numCache>
                <c:formatCode>mmm\-yy</c:formatCode>
                <c:ptCount val="36"/>
                <c:pt idx="0">
                  <c:v>43101</c:v>
                </c:pt>
                <c:pt idx="1">
                  <c:v>43132</c:v>
                </c:pt>
                <c:pt idx="2">
                  <c:v>43160</c:v>
                </c:pt>
                <c:pt idx="3">
                  <c:v>43191</c:v>
                </c:pt>
                <c:pt idx="4">
                  <c:v>43221</c:v>
                </c:pt>
                <c:pt idx="5">
                  <c:v>43252</c:v>
                </c:pt>
                <c:pt idx="6">
                  <c:v>43282</c:v>
                </c:pt>
                <c:pt idx="7">
                  <c:v>43313</c:v>
                </c:pt>
                <c:pt idx="8">
                  <c:v>43344</c:v>
                </c:pt>
                <c:pt idx="9">
                  <c:v>43374</c:v>
                </c:pt>
                <c:pt idx="10">
                  <c:v>43405</c:v>
                </c:pt>
                <c:pt idx="11">
                  <c:v>43435</c:v>
                </c:pt>
                <c:pt idx="12">
                  <c:v>43466</c:v>
                </c:pt>
                <c:pt idx="13">
                  <c:v>43497</c:v>
                </c:pt>
                <c:pt idx="14">
                  <c:v>43525</c:v>
                </c:pt>
                <c:pt idx="15">
                  <c:v>43556</c:v>
                </c:pt>
                <c:pt idx="16">
                  <c:v>43586</c:v>
                </c:pt>
                <c:pt idx="17">
                  <c:v>43617</c:v>
                </c:pt>
                <c:pt idx="18">
                  <c:v>43647</c:v>
                </c:pt>
                <c:pt idx="19">
                  <c:v>43678</c:v>
                </c:pt>
                <c:pt idx="20">
                  <c:v>43709</c:v>
                </c:pt>
                <c:pt idx="21">
                  <c:v>43739</c:v>
                </c:pt>
                <c:pt idx="22">
                  <c:v>43770</c:v>
                </c:pt>
                <c:pt idx="23">
                  <c:v>43800</c:v>
                </c:pt>
                <c:pt idx="24">
                  <c:v>43831</c:v>
                </c:pt>
                <c:pt idx="25">
                  <c:v>43862</c:v>
                </c:pt>
                <c:pt idx="26">
                  <c:v>43891</c:v>
                </c:pt>
                <c:pt idx="27">
                  <c:v>43922</c:v>
                </c:pt>
                <c:pt idx="28">
                  <c:v>43952</c:v>
                </c:pt>
                <c:pt idx="29">
                  <c:v>43983</c:v>
                </c:pt>
                <c:pt idx="30">
                  <c:v>44013</c:v>
                </c:pt>
                <c:pt idx="31">
                  <c:v>44044</c:v>
                </c:pt>
                <c:pt idx="32">
                  <c:v>44075</c:v>
                </c:pt>
                <c:pt idx="33">
                  <c:v>44105</c:v>
                </c:pt>
                <c:pt idx="34">
                  <c:v>44136</c:v>
                </c:pt>
                <c:pt idx="35">
                  <c:v>44166</c:v>
                </c:pt>
              </c:numCache>
            </c:numRef>
          </c:cat>
          <c:val>
            <c:numRef>
              <c:f>'Line Chart 1'!$A$2:$AJ$2</c:f>
              <c:numCache>
                <c:formatCode>General</c:formatCode>
                <c:ptCount val="36"/>
                <c:pt idx="0">
                  <c:v>10197</c:v>
                </c:pt>
                <c:pt idx="1">
                  <c:v>9459</c:v>
                </c:pt>
                <c:pt idx="2">
                  <c:v>12053</c:v>
                </c:pt>
                <c:pt idx="3">
                  <c:v>10020</c:v>
                </c:pt>
                <c:pt idx="4">
                  <c:v>11778</c:v>
                </c:pt>
                <c:pt idx="5">
                  <c:v>11164</c:v>
                </c:pt>
                <c:pt idx="6">
                  <c:v>10120</c:v>
                </c:pt>
                <c:pt idx="7">
                  <c:v>13400</c:v>
                </c:pt>
                <c:pt idx="8">
                  <c:v>12459</c:v>
                </c:pt>
                <c:pt idx="9">
                  <c:v>11162</c:v>
                </c:pt>
                <c:pt idx="10">
                  <c:v>10952</c:v>
                </c:pt>
                <c:pt idx="11">
                  <c:v>10179</c:v>
                </c:pt>
                <c:pt idx="12">
                  <c:v>13713</c:v>
                </c:pt>
                <c:pt idx="13">
                  <c:v>10445</c:v>
                </c:pt>
                <c:pt idx="14">
                  <c:v>13002</c:v>
                </c:pt>
                <c:pt idx="15">
                  <c:v>12318</c:v>
                </c:pt>
                <c:pt idx="16">
                  <c:v>12572</c:v>
                </c:pt>
                <c:pt idx="17">
                  <c:v>13463</c:v>
                </c:pt>
                <c:pt idx="18">
                  <c:v>13322</c:v>
                </c:pt>
                <c:pt idx="19">
                  <c:v>13985</c:v>
                </c:pt>
                <c:pt idx="20">
                  <c:v>12386</c:v>
                </c:pt>
                <c:pt idx="21">
                  <c:v>11652</c:v>
                </c:pt>
                <c:pt idx="22">
                  <c:v>12168</c:v>
                </c:pt>
                <c:pt idx="23">
                  <c:v>10426</c:v>
                </c:pt>
                <c:pt idx="24">
                  <c:v>11766.458333333334</c:v>
                </c:pt>
                <c:pt idx="25">
                  <c:v>11831.852430555555</c:v>
                </c:pt>
                <c:pt idx="26">
                  <c:v>11930.721281828703</c:v>
                </c:pt>
                <c:pt idx="27">
                  <c:v>11925.626335238232</c:v>
                </c:pt>
                <c:pt idx="28">
                  <c:v>12005.027432539826</c:v>
                </c:pt>
                <c:pt idx="29">
                  <c:v>12014.486908895653</c:v>
                </c:pt>
                <c:pt idx="30">
                  <c:v>12049.923863432974</c:v>
                </c:pt>
                <c:pt idx="31">
                  <c:v>12130.337357742677</c:v>
                </c:pt>
                <c:pt idx="32">
                  <c:v>12077.434747648622</c:v>
                </c:pt>
                <c:pt idx="33">
                  <c:v>12061.536195467314</c:v>
                </c:pt>
                <c:pt idx="34">
                  <c:v>12099.016870278452</c:v>
                </c:pt>
                <c:pt idx="35">
                  <c:v>12146.809239873388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093-4FA5-AC38-4D39E23DE7E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08490367"/>
        <c:axId val="1308479807"/>
      </c:lineChart>
      <c:dateAx>
        <c:axId val="1308490367"/>
        <c:scaling>
          <c:orientation val="minMax"/>
        </c:scaling>
        <c:delete val="0"/>
        <c:axPos val="b"/>
        <c:numFmt formatCode="mmm\-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08479807"/>
        <c:crosses val="autoZero"/>
        <c:auto val="1"/>
        <c:lblOffset val="100"/>
        <c:baseTimeUnit val="months"/>
      </c:dateAx>
      <c:valAx>
        <c:axId val="13084798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0849036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Volume Processed</a:t>
            </a:r>
            <a:r>
              <a:rPr lang="en-US" baseline="0"/>
              <a:t> Growth from 2018 to 2020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'Line Chart 2'!$A$1:$AJ$1</c:f>
              <c:numCache>
                <c:formatCode>mmm\-yy</c:formatCode>
                <c:ptCount val="36"/>
                <c:pt idx="0">
                  <c:v>43101</c:v>
                </c:pt>
                <c:pt idx="1">
                  <c:v>43132</c:v>
                </c:pt>
                <c:pt idx="2">
                  <c:v>43160</c:v>
                </c:pt>
                <c:pt idx="3">
                  <c:v>43191</c:v>
                </c:pt>
                <c:pt idx="4">
                  <c:v>43221</c:v>
                </c:pt>
                <c:pt idx="5">
                  <c:v>43252</c:v>
                </c:pt>
                <c:pt idx="6">
                  <c:v>43282</c:v>
                </c:pt>
                <c:pt idx="7">
                  <c:v>43313</c:v>
                </c:pt>
                <c:pt idx="8">
                  <c:v>43344</c:v>
                </c:pt>
                <c:pt idx="9">
                  <c:v>43374</c:v>
                </c:pt>
                <c:pt idx="10">
                  <c:v>43405</c:v>
                </c:pt>
                <c:pt idx="11">
                  <c:v>43435</c:v>
                </c:pt>
                <c:pt idx="12">
                  <c:v>43466</c:v>
                </c:pt>
                <c:pt idx="13">
                  <c:v>43497</c:v>
                </c:pt>
                <c:pt idx="14">
                  <c:v>43525</c:v>
                </c:pt>
                <c:pt idx="15">
                  <c:v>43556</c:v>
                </c:pt>
                <c:pt idx="16">
                  <c:v>43586</c:v>
                </c:pt>
                <c:pt idx="17">
                  <c:v>43617</c:v>
                </c:pt>
                <c:pt idx="18">
                  <c:v>43647</c:v>
                </c:pt>
                <c:pt idx="19">
                  <c:v>43678</c:v>
                </c:pt>
                <c:pt idx="20">
                  <c:v>43709</c:v>
                </c:pt>
                <c:pt idx="21">
                  <c:v>43739</c:v>
                </c:pt>
                <c:pt idx="22">
                  <c:v>43770</c:v>
                </c:pt>
                <c:pt idx="23">
                  <c:v>43800</c:v>
                </c:pt>
                <c:pt idx="24">
                  <c:v>43831</c:v>
                </c:pt>
                <c:pt idx="25">
                  <c:v>43862</c:v>
                </c:pt>
                <c:pt idx="26">
                  <c:v>43891</c:v>
                </c:pt>
                <c:pt idx="27">
                  <c:v>43922</c:v>
                </c:pt>
                <c:pt idx="28">
                  <c:v>43952</c:v>
                </c:pt>
                <c:pt idx="29">
                  <c:v>43983</c:v>
                </c:pt>
                <c:pt idx="30">
                  <c:v>44013</c:v>
                </c:pt>
                <c:pt idx="31">
                  <c:v>44044</c:v>
                </c:pt>
                <c:pt idx="32">
                  <c:v>44075</c:v>
                </c:pt>
                <c:pt idx="33">
                  <c:v>44105</c:v>
                </c:pt>
                <c:pt idx="34">
                  <c:v>44136</c:v>
                </c:pt>
                <c:pt idx="35">
                  <c:v>44166</c:v>
                </c:pt>
              </c:numCache>
            </c:numRef>
          </c:cat>
          <c:val>
            <c:numRef>
              <c:f>'Line Chart 2'!$A$2:$AJ$2</c:f>
              <c:numCache>
                <c:formatCode>General</c:formatCode>
                <c:ptCount val="36"/>
                <c:pt idx="0">
                  <c:v>19500</c:v>
                </c:pt>
                <c:pt idx="1">
                  <c:v>18561</c:v>
                </c:pt>
                <c:pt idx="2">
                  <c:v>22299</c:v>
                </c:pt>
                <c:pt idx="3">
                  <c:v>18848</c:v>
                </c:pt>
                <c:pt idx="4">
                  <c:v>19600</c:v>
                </c:pt>
                <c:pt idx="5">
                  <c:v>19730</c:v>
                </c:pt>
                <c:pt idx="6">
                  <c:v>18986</c:v>
                </c:pt>
                <c:pt idx="7">
                  <c:v>22581</c:v>
                </c:pt>
                <c:pt idx="8">
                  <c:v>19375</c:v>
                </c:pt>
                <c:pt idx="9">
                  <c:v>22330</c:v>
                </c:pt>
                <c:pt idx="10">
                  <c:v>19022</c:v>
                </c:pt>
                <c:pt idx="11">
                  <c:v>16576</c:v>
                </c:pt>
                <c:pt idx="12">
                  <c:v>19488</c:v>
                </c:pt>
                <c:pt idx="13">
                  <c:v>14997</c:v>
                </c:pt>
                <c:pt idx="14">
                  <c:v>19022</c:v>
                </c:pt>
                <c:pt idx="15">
                  <c:v>19161</c:v>
                </c:pt>
                <c:pt idx="16">
                  <c:v>20982</c:v>
                </c:pt>
                <c:pt idx="17">
                  <c:v>18530</c:v>
                </c:pt>
                <c:pt idx="18">
                  <c:v>18307</c:v>
                </c:pt>
                <c:pt idx="19">
                  <c:v>19557</c:v>
                </c:pt>
                <c:pt idx="20">
                  <c:v>17748</c:v>
                </c:pt>
                <c:pt idx="21">
                  <c:v>22789</c:v>
                </c:pt>
                <c:pt idx="22">
                  <c:v>17927</c:v>
                </c:pt>
                <c:pt idx="23">
                  <c:v>16831</c:v>
                </c:pt>
                <c:pt idx="24">
                  <c:v>19281.125</c:v>
                </c:pt>
                <c:pt idx="25">
                  <c:v>19272.005208333332</c:v>
                </c:pt>
                <c:pt idx="26">
                  <c:v>19301.630425347223</c:v>
                </c:pt>
                <c:pt idx="27">
                  <c:v>19176.740026403357</c:v>
                </c:pt>
                <c:pt idx="28">
                  <c:v>19190.437527503494</c:v>
                </c:pt>
                <c:pt idx="29">
                  <c:v>19173.372424482808</c:v>
                </c:pt>
                <c:pt idx="30">
                  <c:v>19150.179608836257</c:v>
                </c:pt>
                <c:pt idx="31">
                  <c:v>19157.020425871102</c:v>
                </c:pt>
                <c:pt idx="32">
                  <c:v>19014.3546102824</c:v>
                </c:pt>
                <c:pt idx="33">
                  <c:v>18999.327719044166</c:v>
                </c:pt>
                <c:pt idx="34">
                  <c:v>18860.549707337672</c:v>
                </c:pt>
                <c:pt idx="35">
                  <c:v>18853.822611810076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93B-44CD-9E77-53C1068AA7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08490367"/>
        <c:axId val="1308479807"/>
      </c:lineChart>
      <c:dateAx>
        <c:axId val="1308490367"/>
        <c:scaling>
          <c:orientation val="minMax"/>
        </c:scaling>
        <c:delete val="0"/>
        <c:axPos val="b"/>
        <c:numFmt formatCode="mmm\-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08479807"/>
        <c:crosses val="autoZero"/>
        <c:auto val="1"/>
        <c:lblOffset val="100"/>
        <c:baseTimeUnit val="months"/>
      </c:dateAx>
      <c:valAx>
        <c:axId val="13084798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0849036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Supply  vs. Demand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Comparison!$B$2</c:f>
              <c:strCache>
                <c:ptCount val="1"/>
                <c:pt idx="0">
                  <c:v>Volume Received (Supply)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Comparison!$A$3:$A$14</c:f>
              <c:numCache>
                <c:formatCode>mmm\-yy</c:formatCode>
                <c:ptCount val="12"/>
                <c:pt idx="0">
                  <c:v>43466</c:v>
                </c:pt>
                <c:pt idx="1">
                  <c:v>43497</c:v>
                </c:pt>
                <c:pt idx="2">
                  <c:v>43525</c:v>
                </c:pt>
                <c:pt idx="3">
                  <c:v>43556</c:v>
                </c:pt>
                <c:pt idx="4">
                  <c:v>43586</c:v>
                </c:pt>
                <c:pt idx="5">
                  <c:v>43617</c:v>
                </c:pt>
                <c:pt idx="6">
                  <c:v>43647</c:v>
                </c:pt>
                <c:pt idx="7">
                  <c:v>43678</c:v>
                </c:pt>
                <c:pt idx="8">
                  <c:v>43709</c:v>
                </c:pt>
                <c:pt idx="9">
                  <c:v>43739</c:v>
                </c:pt>
                <c:pt idx="10">
                  <c:v>43770</c:v>
                </c:pt>
                <c:pt idx="11">
                  <c:v>43800</c:v>
                </c:pt>
              </c:numCache>
            </c:numRef>
          </c:cat>
          <c:val>
            <c:numRef>
              <c:f>Comparison!$B$3:$B$14</c:f>
              <c:numCache>
                <c:formatCode>General</c:formatCode>
                <c:ptCount val="12"/>
                <c:pt idx="0">
                  <c:v>13713</c:v>
                </c:pt>
                <c:pt idx="1">
                  <c:v>10445</c:v>
                </c:pt>
                <c:pt idx="2">
                  <c:v>13002</c:v>
                </c:pt>
                <c:pt idx="3">
                  <c:v>12318</c:v>
                </c:pt>
                <c:pt idx="4">
                  <c:v>12572</c:v>
                </c:pt>
                <c:pt idx="5">
                  <c:v>13463</c:v>
                </c:pt>
                <c:pt idx="6">
                  <c:v>13322</c:v>
                </c:pt>
                <c:pt idx="7">
                  <c:v>13985</c:v>
                </c:pt>
                <c:pt idx="8">
                  <c:v>12386</c:v>
                </c:pt>
                <c:pt idx="9">
                  <c:v>11652</c:v>
                </c:pt>
                <c:pt idx="10">
                  <c:v>12168</c:v>
                </c:pt>
                <c:pt idx="11">
                  <c:v>10426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AF2-434E-AF35-FCB27300C951}"/>
            </c:ext>
          </c:extLst>
        </c:ser>
        <c:ser>
          <c:idx val="1"/>
          <c:order val="1"/>
          <c:tx>
            <c:strRef>
              <c:f>Comparison!$C$2</c:f>
              <c:strCache>
                <c:ptCount val="1"/>
                <c:pt idx="0">
                  <c:v>Volume Processed (Demand)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Comparison!$A$3:$A$14</c:f>
              <c:numCache>
                <c:formatCode>mmm\-yy</c:formatCode>
                <c:ptCount val="12"/>
                <c:pt idx="0">
                  <c:v>43466</c:v>
                </c:pt>
                <c:pt idx="1">
                  <c:v>43497</c:v>
                </c:pt>
                <c:pt idx="2">
                  <c:v>43525</c:v>
                </c:pt>
                <c:pt idx="3">
                  <c:v>43556</c:v>
                </c:pt>
                <c:pt idx="4">
                  <c:v>43586</c:v>
                </c:pt>
                <c:pt idx="5">
                  <c:v>43617</c:v>
                </c:pt>
                <c:pt idx="6">
                  <c:v>43647</c:v>
                </c:pt>
                <c:pt idx="7">
                  <c:v>43678</c:v>
                </c:pt>
                <c:pt idx="8">
                  <c:v>43709</c:v>
                </c:pt>
                <c:pt idx="9">
                  <c:v>43739</c:v>
                </c:pt>
                <c:pt idx="10">
                  <c:v>43770</c:v>
                </c:pt>
                <c:pt idx="11">
                  <c:v>43800</c:v>
                </c:pt>
              </c:numCache>
            </c:numRef>
          </c:cat>
          <c:val>
            <c:numRef>
              <c:f>Comparison!$C$3:$C$14</c:f>
              <c:numCache>
                <c:formatCode>General</c:formatCode>
                <c:ptCount val="12"/>
                <c:pt idx="0">
                  <c:v>19488</c:v>
                </c:pt>
                <c:pt idx="1">
                  <c:v>14997</c:v>
                </c:pt>
                <c:pt idx="2">
                  <c:v>19022</c:v>
                </c:pt>
                <c:pt idx="3">
                  <c:v>19161</c:v>
                </c:pt>
                <c:pt idx="4">
                  <c:v>20982</c:v>
                </c:pt>
                <c:pt idx="5">
                  <c:v>18530</c:v>
                </c:pt>
                <c:pt idx="6">
                  <c:v>18307</c:v>
                </c:pt>
                <c:pt idx="7">
                  <c:v>19557</c:v>
                </c:pt>
                <c:pt idx="8">
                  <c:v>17748</c:v>
                </c:pt>
                <c:pt idx="9">
                  <c:v>22789</c:v>
                </c:pt>
                <c:pt idx="10">
                  <c:v>17927</c:v>
                </c:pt>
                <c:pt idx="11">
                  <c:v>16831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AF2-434E-AF35-FCB27300C951}"/>
            </c:ext>
          </c:extLst>
        </c:ser>
        <c:ser>
          <c:idx val="2"/>
          <c:order val="2"/>
          <c:tx>
            <c:strRef>
              <c:f>Comparison!$D$2</c:f>
              <c:strCache>
                <c:ptCount val="1"/>
                <c:pt idx="0">
                  <c:v>Deficit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Comparison!$A$3:$A$14</c:f>
              <c:numCache>
                <c:formatCode>mmm\-yy</c:formatCode>
                <c:ptCount val="12"/>
                <c:pt idx="0">
                  <c:v>43466</c:v>
                </c:pt>
                <c:pt idx="1">
                  <c:v>43497</c:v>
                </c:pt>
                <c:pt idx="2">
                  <c:v>43525</c:v>
                </c:pt>
                <c:pt idx="3">
                  <c:v>43556</c:v>
                </c:pt>
                <c:pt idx="4">
                  <c:v>43586</c:v>
                </c:pt>
                <c:pt idx="5">
                  <c:v>43617</c:v>
                </c:pt>
                <c:pt idx="6">
                  <c:v>43647</c:v>
                </c:pt>
                <c:pt idx="7">
                  <c:v>43678</c:v>
                </c:pt>
                <c:pt idx="8">
                  <c:v>43709</c:v>
                </c:pt>
                <c:pt idx="9">
                  <c:v>43739</c:v>
                </c:pt>
                <c:pt idx="10">
                  <c:v>43770</c:v>
                </c:pt>
                <c:pt idx="11">
                  <c:v>43800</c:v>
                </c:pt>
              </c:numCache>
            </c:numRef>
          </c:cat>
          <c:val>
            <c:numRef>
              <c:f>Comparison!$D$3:$D$14</c:f>
              <c:numCache>
                <c:formatCode>General</c:formatCode>
                <c:ptCount val="12"/>
                <c:pt idx="0">
                  <c:v>-5775</c:v>
                </c:pt>
                <c:pt idx="1">
                  <c:v>-4552</c:v>
                </c:pt>
                <c:pt idx="2">
                  <c:v>-6020</c:v>
                </c:pt>
                <c:pt idx="3">
                  <c:v>-6843</c:v>
                </c:pt>
                <c:pt idx="4">
                  <c:v>-8410</c:v>
                </c:pt>
                <c:pt idx="5">
                  <c:v>-5067</c:v>
                </c:pt>
                <c:pt idx="6">
                  <c:v>-4985</c:v>
                </c:pt>
                <c:pt idx="7">
                  <c:v>-5572</c:v>
                </c:pt>
                <c:pt idx="8">
                  <c:v>-5362</c:v>
                </c:pt>
                <c:pt idx="9">
                  <c:v>-11137</c:v>
                </c:pt>
                <c:pt idx="10">
                  <c:v>-5759</c:v>
                </c:pt>
                <c:pt idx="11">
                  <c:v>-6405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AF2-434E-AF35-FCB27300C95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321341119"/>
        <c:axId val="1321340159"/>
      </c:barChart>
      <c:dateAx>
        <c:axId val="1321341119"/>
        <c:scaling>
          <c:orientation val="minMax"/>
        </c:scaling>
        <c:delete val="0"/>
        <c:axPos val="b"/>
        <c:numFmt formatCode="mmm\-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21340159"/>
        <c:crosses val="autoZero"/>
        <c:auto val="1"/>
        <c:lblOffset val="100"/>
        <c:baseTimeUnit val="months"/>
      </c:dateAx>
      <c:valAx>
        <c:axId val="13213401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213411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u="none" strike="noStrike" baseline="0"/>
              <a:t>Peak Season for Supply and Demand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Lbls>
            <c:dLbl>
              <c:idx val="0"/>
              <c:layout>
                <c:manualLayout>
                  <c:x val="-1.9444444444444445E-2"/>
                  <c:y val="-6.4814814814814811E-2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August 2018</a:t>
                    </a:r>
                  </a:p>
                  <a:p>
                    <a:r>
                      <a:rPr lang="en-US"/>
                      <a:t>Supply: </a:t>
                    </a:r>
                    <a:fld id="{2675E79B-21C2-415A-8775-1B3D7FF2055F}" type="VALUE">
                      <a:rPr lang="en-US"/>
                      <a:pPr/>
                      <a:t>[VALUE]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9090-44EA-A057-E853637305BE}"/>
                </c:ext>
              </c:extLst>
            </c:dLbl>
            <c:dLbl>
              <c:idx val="1"/>
              <c:layout>
                <c:manualLayout>
                  <c:x val="-1.9444444444444445E-2"/>
                  <c:y val="-4.1666666666666755E-2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August</a:t>
                    </a:r>
                    <a:r>
                      <a:rPr lang="en-US" baseline="0"/>
                      <a:t> 2019</a:t>
                    </a:r>
                    <a:endParaRPr lang="en-US"/>
                  </a:p>
                  <a:p>
                    <a:r>
                      <a:rPr lang="en-US"/>
                      <a:t>Supply: </a:t>
                    </a:r>
                    <a:fld id="{2B344AF6-4185-444A-863F-4642FB316B70}" type="VALUE">
                      <a:rPr lang="en-US"/>
                      <a:pPr/>
                      <a:t>[VALUE]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9090-44EA-A057-E853637305B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'Peak Season for Supply&amp;Demand'!$A$2:$A$3</c:f>
              <c:numCache>
                <c:formatCode>mmm\-yy</c:formatCode>
                <c:ptCount val="2"/>
                <c:pt idx="0">
                  <c:v>43313</c:v>
                </c:pt>
                <c:pt idx="1">
                  <c:v>43678</c:v>
                </c:pt>
              </c:numCache>
            </c:numRef>
          </c:cat>
          <c:val>
            <c:numRef>
              <c:f>'Peak Season for Supply&amp;Demand'!$B$2:$B$3</c:f>
              <c:numCache>
                <c:formatCode>General</c:formatCode>
                <c:ptCount val="2"/>
                <c:pt idx="0">
                  <c:v>13400</c:v>
                </c:pt>
                <c:pt idx="1">
                  <c:v>13985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090-44EA-A057-E853637305BE}"/>
            </c:ext>
          </c:extLst>
        </c:ser>
        <c:ser>
          <c:idx val="1"/>
          <c:order val="1"/>
          <c:tx>
            <c:strRef>
              <c:f>'Peak Season for Supply&amp;Demand'!$D$1</c:f>
              <c:strCache>
                <c:ptCount val="1"/>
                <c:pt idx="0">
                  <c:v>Demand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dLbls>
            <c:dLbl>
              <c:idx val="0"/>
              <c:layout>
                <c:manualLayout>
                  <c:x val="1.9444444444444445E-2"/>
                  <c:y val="-5.0925925925925923E-2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August 2018</a:t>
                    </a:r>
                  </a:p>
                  <a:p>
                    <a:r>
                      <a:rPr lang="en-US"/>
                      <a:t>Demand:</a:t>
                    </a:r>
                    <a:r>
                      <a:rPr lang="en-US" baseline="0"/>
                      <a:t> </a:t>
                    </a:r>
                    <a:fld id="{379A7C74-004E-442C-A80C-4F95EA6DB6F6}" type="VALUE">
                      <a:rPr lang="en-US"/>
                      <a:pPr/>
                      <a:t>[VALUE]</a:t>
                    </a:fld>
                    <a:endParaRPr lang="en-US" baseline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9090-44EA-A057-E853637305BE}"/>
                </c:ext>
              </c:extLst>
            </c:dLbl>
            <c:dLbl>
              <c:idx val="1"/>
              <c:layout>
                <c:manualLayout>
                  <c:x val="8.3333333333332309E-3"/>
                  <c:y val="-4.1666666666666664E-2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September</a:t>
                    </a:r>
                    <a:r>
                      <a:rPr lang="en-US" baseline="0"/>
                      <a:t> 2019</a:t>
                    </a:r>
                    <a:endParaRPr lang="en-US"/>
                  </a:p>
                  <a:p>
                    <a:r>
                      <a:rPr lang="en-US"/>
                      <a:t>Demand: </a:t>
                    </a:r>
                    <a:fld id="{9E92F08C-EB56-4077-9121-1B8CD8576672}" type="VALUE">
                      <a:rPr lang="en-US"/>
                      <a:pPr/>
                      <a:t>[VALUE]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9090-44EA-A057-E853637305B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'Peak Season for Supply&amp;Demand'!$E$2:$E$3</c:f>
              <c:numCache>
                <c:formatCode>General</c:formatCode>
                <c:ptCount val="2"/>
                <c:pt idx="0">
                  <c:v>22581</c:v>
                </c:pt>
                <c:pt idx="1">
                  <c:v>22789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9090-44EA-A057-E853637305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376343103"/>
        <c:axId val="1376345023"/>
        <c:axId val="0"/>
      </c:bar3DChart>
      <c:dateAx>
        <c:axId val="1376343103"/>
        <c:scaling>
          <c:orientation val="minMax"/>
        </c:scaling>
        <c:delete val="1"/>
        <c:axPos val="b"/>
        <c:numFmt formatCode="mmm\-yy" sourceLinked="1"/>
        <c:majorTickMark val="out"/>
        <c:minorTickMark val="none"/>
        <c:tickLblPos val="nextTo"/>
        <c:crossAx val="1376345023"/>
        <c:crosses val="autoZero"/>
        <c:auto val="1"/>
        <c:lblOffset val="100"/>
        <c:baseTimeUnit val="years"/>
      </c:dateAx>
      <c:valAx>
        <c:axId val="13763450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7634310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On-site</a:t>
            </a:r>
            <a:r>
              <a:rPr lang="en-US" baseline="0"/>
              <a:t> Donations vs. Volume Processed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'OSD vs volume processed'!$B$1</c:f>
              <c:strCache>
                <c:ptCount val="1"/>
                <c:pt idx="0">
                  <c:v>Volume Received (On-Site Donations)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'OSD vs volume processed'!$A$2:$A$13</c:f>
              <c:numCache>
                <c:formatCode>mmm\-yy</c:formatCode>
                <c:ptCount val="12"/>
                <c:pt idx="0">
                  <c:v>43466</c:v>
                </c:pt>
                <c:pt idx="1">
                  <c:v>43497</c:v>
                </c:pt>
                <c:pt idx="2">
                  <c:v>43525</c:v>
                </c:pt>
                <c:pt idx="3">
                  <c:v>43556</c:v>
                </c:pt>
                <c:pt idx="4">
                  <c:v>43586</c:v>
                </c:pt>
                <c:pt idx="5">
                  <c:v>43617</c:v>
                </c:pt>
                <c:pt idx="6">
                  <c:v>43647</c:v>
                </c:pt>
                <c:pt idx="7">
                  <c:v>43678</c:v>
                </c:pt>
                <c:pt idx="8">
                  <c:v>43709</c:v>
                </c:pt>
                <c:pt idx="9">
                  <c:v>43739</c:v>
                </c:pt>
                <c:pt idx="10">
                  <c:v>43770</c:v>
                </c:pt>
                <c:pt idx="11">
                  <c:v>43800</c:v>
                </c:pt>
              </c:numCache>
            </c:numRef>
          </c:cat>
          <c:val>
            <c:numRef>
              <c:f>'OSD vs volume processed'!$B$2:$B$13</c:f>
              <c:numCache>
                <c:formatCode>General</c:formatCode>
                <c:ptCount val="12"/>
                <c:pt idx="0">
                  <c:v>13713</c:v>
                </c:pt>
                <c:pt idx="1">
                  <c:v>10445</c:v>
                </c:pt>
                <c:pt idx="2">
                  <c:v>13002</c:v>
                </c:pt>
                <c:pt idx="3">
                  <c:v>12318</c:v>
                </c:pt>
                <c:pt idx="4">
                  <c:v>12572</c:v>
                </c:pt>
                <c:pt idx="5">
                  <c:v>13463</c:v>
                </c:pt>
                <c:pt idx="6">
                  <c:v>13322</c:v>
                </c:pt>
                <c:pt idx="7">
                  <c:v>13985</c:v>
                </c:pt>
                <c:pt idx="8">
                  <c:v>12386</c:v>
                </c:pt>
                <c:pt idx="9">
                  <c:v>11652</c:v>
                </c:pt>
                <c:pt idx="10">
                  <c:v>12168</c:v>
                </c:pt>
                <c:pt idx="11">
                  <c:v>10426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77F-4E9F-96CB-E438CB2915CE}"/>
            </c:ext>
          </c:extLst>
        </c:ser>
        <c:ser>
          <c:idx val="1"/>
          <c:order val="1"/>
          <c:tx>
            <c:strRef>
              <c:f>'OSD vs volume processed'!$C$1</c:f>
              <c:strCache>
                <c:ptCount val="1"/>
                <c:pt idx="0">
                  <c:v>Volume Processed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'OSD vs volume processed'!$A$2:$A$13</c:f>
              <c:numCache>
                <c:formatCode>mmm\-yy</c:formatCode>
                <c:ptCount val="12"/>
                <c:pt idx="0">
                  <c:v>43466</c:v>
                </c:pt>
                <c:pt idx="1">
                  <c:v>43497</c:v>
                </c:pt>
                <c:pt idx="2">
                  <c:v>43525</c:v>
                </c:pt>
                <c:pt idx="3">
                  <c:v>43556</c:v>
                </c:pt>
                <c:pt idx="4">
                  <c:v>43586</c:v>
                </c:pt>
                <c:pt idx="5">
                  <c:v>43617</c:v>
                </c:pt>
                <c:pt idx="6">
                  <c:v>43647</c:v>
                </c:pt>
                <c:pt idx="7">
                  <c:v>43678</c:v>
                </c:pt>
                <c:pt idx="8">
                  <c:v>43709</c:v>
                </c:pt>
                <c:pt idx="9">
                  <c:v>43739</c:v>
                </c:pt>
                <c:pt idx="10">
                  <c:v>43770</c:v>
                </c:pt>
                <c:pt idx="11">
                  <c:v>43800</c:v>
                </c:pt>
              </c:numCache>
            </c:numRef>
          </c:cat>
          <c:val>
            <c:numRef>
              <c:f>'OSD vs volume processed'!$C$2:$C$13</c:f>
              <c:numCache>
                <c:formatCode>General</c:formatCode>
                <c:ptCount val="12"/>
                <c:pt idx="0">
                  <c:v>19488</c:v>
                </c:pt>
                <c:pt idx="1">
                  <c:v>14997</c:v>
                </c:pt>
                <c:pt idx="2">
                  <c:v>19022</c:v>
                </c:pt>
                <c:pt idx="3">
                  <c:v>19161</c:v>
                </c:pt>
                <c:pt idx="4">
                  <c:v>20982</c:v>
                </c:pt>
                <c:pt idx="5">
                  <c:v>18530</c:v>
                </c:pt>
                <c:pt idx="6">
                  <c:v>18307</c:v>
                </c:pt>
                <c:pt idx="7">
                  <c:v>19557</c:v>
                </c:pt>
                <c:pt idx="8">
                  <c:v>17748</c:v>
                </c:pt>
                <c:pt idx="9">
                  <c:v>22789</c:v>
                </c:pt>
                <c:pt idx="10">
                  <c:v>17927</c:v>
                </c:pt>
                <c:pt idx="11">
                  <c:v>16831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77F-4E9F-96CB-E438CB2915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320278159"/>
        <c:axId val="1320280559"/>
      </c:barChart>
      <c:dateAx>
        <c:axId val="1320278159"/>
        <c:scaling>
          <c:orientation val="minMax"/>
        </c:scaling>
        <c:delete val="0"/>
        <c:axPos val="l"/>
        <c:numFmt formatCode="mmm\-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20280559"/>
        <c:crosses val="autoZero"/>
        <c:auto val="1"/>
        <c:lblOffset val="100"/>
        <c:baseTimeUnit val="months"/>
      </c:dateAx>
      <c:valAx>
        <c:axId val="132028055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202781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D87CB-9A26-4ECC-9AAD-3050F8400870}" type="datetimeFigureOut">
              <a:rPr lang="en-US" smtClean="0"/>
              <a:t>23-Oct-24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220BD-7A57-4779-AEEA-5957176E9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737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D87CB-9A26-4ECC-9AAD-3050F8400870}" type="datetimeFigureOut">
              <a:rPr lang="en-US" smtClean="0"/>
              <a:t>23-Oct-24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220BD-7A57-4779-AEEA-5957176E9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585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D87CB-9A26-4ECC-9AAD-3050F8400870}" type="datetimeFigureOut">
              <a:rPr lang="en-US" smtClean="0"/>
              <a:t>23-Oct-24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220BD-7A57-4779-AEEA-5957176E9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1719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D87CB-9A26-4ECC-9AAD-3050F8400870}" type="datetimeFigureOut">
              <a:rPr lang="en-US" smtClean="0"/>
              <a:t>23-Oct-24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220BD-7A57-4779-AEEA-5957176E9295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742611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D87CB-9A26-4ECC-9AAD-3050F8400870}" type="datetimeFigureOut">
              <a:rPr lang="en-US" smtClean="0"/>
              <a:t>23-Oct-24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220BD-7A57-4779-AEEA-5957176E9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2318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D87CB-9A26-4ECC-9AAD-3050F8400870}" type="datetimeFigureOut">
              <a:rPr lang="en-US" smtClean="0"/>
              <a:t>23-Oct-24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220BD-7A57-4779-AEEA-5957176E9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3374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D87CB-9A26-4ECC-9AAD-3050F8400870}" type="datetimeFigureOut">
              <a:rPr lang="en-US" smtClean="0"/>
              <a:t>23-Oct-24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220BD-7A57-4779-AEEA-5957176E9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3339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D87CB-9A26-4ECC-9AAD-3050F8400870}" type="datetimeFigureOut">
              <a:rPr lang="en-US" smtClean="0"/>
              <a:t>23-Oct-24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220BD-7A57-4779-AEEA-5957176E9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9589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D87CB-9A26-4ECC-9AAD-3050F8400870}" type="datetimeFigureOut">
              <a:rPr lang="en-US" smtClean="0"/>
              <a:t>23-Oct-24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220BD-7A57-4779-AEEA-5957176E9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595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D87CB-9A26-4ECC-9AAD-3050F8400870}" type="datetimeFigureOut">
              <a:rPr lang="en-US" smtClean="0"/>
              <a:t>23-Oct-24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220BD-7A57-4779-AEEA-5957176E9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383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D87CB-9A26-4ECC-9AAD-3050F8400870}" type="datetimeFigureOut">
              <a:rPr lang="en-US" smtClean="0"/>
              <a:t>23-Oct-24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220BD-7A57-4779-AEEA-5957176E9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214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D87CB-9A26-4ECC-9AAD-3050F8400870}" type="datetimeFigureOut">
              <a:rPr lang="en-US" smtClean="0"/>
              <a:t>23-Oct-24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220BD-7A57-4779-AEEA-5957176E9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88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D87CB-9A26-4ECC-9AAD-3050F8400870}" type="datetimeFigureOut">
              <a:rPr lang="en-US" smtClean="0"/>
              <a:t>23-Oct-24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220BD-7A57-4779-AEEA-5957176E9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591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D87CB-9A26-4ECC-9AAD-3050F8400870}" type="datetimeFigureOut">
              <a:rPr lang="en-US" smtClean="0"/>
              <a:t>23-Oct-24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220BD-7A57-4779-AEEA-5957176E9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487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D87CB-9A26-4ECC-9AAD-3050F8400870}" type="datetimeFigureOut">
              <a:rPr lang="en-US" smtClean="0"/>
              <a:t>23-Oct-24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220BD-7A57-4779-AEEA-5957176E9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595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D87CB-9A26-4ECC-9AAD-3050F8400870}" type="datetimeFigureOut">
              <a:rPr lang="en-US" smtClean="0"/>
              <a:t>23-Oct-24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220BD-7A57-4779-AEEA-5957176E9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456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D87CB-9A26-4ECC-9AAD-3050F8400870}" type="datetimeFigureOut">
              <a:rPr lang="en-US" smtClean="0"/>
              <a:t>23-Oct-24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220BD-7A57-4779-AEEA-5957176E9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935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64D87CB-9A26-4ECC-9AAD-3050F8400870}" type="datetimeFigureOut">
              <a:rPr lang="en-US" smtClean="0"/>
              <a:t>23-Oct-24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0C5220BD-7A57-4779-AEEA-5957176E9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0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2789A-E68B-EB88-57F7-78FF0D70E3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Supply and demand in the thrift business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B1B336-0426-1AD5-E94E-CC45F19260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NAME</a:t>
            </a:r>
          </a:p>
        </p:txBody>
      </p:sp>
    </p:spTree>
    <p:extLst>
      <p:ext uri="{BB962C8B-B14F-4D97-AF65-F5344CB8AC3E}">
        <p14:creationId xmlns:p14="http://schemas.microsoft.com/office/powerpoint/2010/main" val="4051024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B148E-3B7C-0991-A874-B8EB84975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Pivot Table # 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E3E77F-201F-7C2C-F8FD-32F2CB8781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14694"/>
            <a:ext cx="12192000" cy="3957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231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5F0545-9A07-F7C4-EB4C-AE0B1C6B75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6AFBF-F012-5A4F-9644-752F80A2D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Pivot table # 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C4D797-1B40-D876-4910-8CCF36D410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51" y="2214694"/>
            <a:ext cx="12174649" cy="373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353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26DFC8-C663-CDF9-2DDE-B877EB09E5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5A461-3183-9CD4-3356-7EE8913E2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graph # 1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3A0DF8FF-CDB2-0226-5B96-3153663B946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11842356"/>
              </p:ext>
            </p:extLst>
          </p:nvPr>
        </p:nvGraphicFramePr>
        <p:xfrm>
          <a:off x="531562" y="1868906"/>
          <a:ext cx="11050838" cy="33608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1270A78-543A-D46D-11D3-412BE84BE11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22667" y="5380348"/>
            <a:ext cx="10139237" cy="1099767"/>
          </a:xfrm>
        </p:spPr>
        <p:txBody>
          <a:bodyPr/>
          <a:lstStyle/>
          <a:p>
            <a:pPr algn="ctr"/>
            <a:r>
              <a:rPr lang="en-US" dirty="0"/>
              <a:t>The growth from 2019 to 2020 is calculated based on an average of the previous months.</a:t>
            </a:r>
          </a:p>
        </p:txBody>
      </p:sp>
    </p:spTree>
    <p:extLst>
      <p:ext uri="{BB962C8B-B14F-4D97-AF65-F5344CB8AC3E}">
        <p14:creationId xmlns:p14="http://schemas.microsoft.com/office/powerpoint/2010/main" val="2805795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7A73C3-4641-4D0F-2A8A-791AE38615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A4775-45B7-558C-AF7D-3F55C32DE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graph # 2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CD1A22E-D8AB-5C99-FD3B-DCCC312F147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22667" y="5380348"/>
            <a:ext cx="10139237" cy="1099767"/>
          </a:xfrm>
        </p:spPr>
        <p:txBody>
          <a:bodyPr/>
          <a:lstStyle/>
          <a:p>
            <a:pPr algn="ctr"/>
            <a:r>
              <a:rPr lang="en-US" dirty="0"/>
              <a:t>The growth from 2019 to 2020 is calculated based on an average of the previous months.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3C754FCA-04B9-4361-9006-1A6115F1BCE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29473598"/>
              </p:ext>
            </p:extLst>
          </p:nvPr>
        </p:nvGraphicFramePr>
        <p:xfrm>
          <a:off x="515520" y="1900106"/>
          <a:ext cx="11195217" cy="32814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46325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49F237-E833-F4FE-D294-18350006B4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12BC8-0DA2-B9F3-DF9D-0BC534B9A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Site donation compared to volume processed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D7646-FBFA-A9FF-D293-A99E162554C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3786563" cy="3424107"/>
          </a:xfrm>
        </p:spPr>
        <p:txBody>
          <a:bodyPr/>
          <a:lstStyle/>
          <a:p>
            <a:r>
              <a:rPr lang="en-US" dirty="0"/>
              <a:t>The graph shows that the demand always exceeded the supply.</a:t>
            </a:r>
          </a:p>
          <a:p>
            <a:r>
              <a:rPr lang="en-US" dirty="0"/>
              <a:t>The deficit in each month is shown clearly in the graph. 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2728BA8C-7DFF-7FDB-0507-6078C63A0E8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4896305"/>
              </p:ext>
            </p:extLst>
          </p:nvPr>
        </p:nvGraphicFramePr>
        <p:xfrm>
          <a:off x="4700336" y="2367091"/>
          <a:ext cx="7138737" cy="38723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93343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1DFB3E-85F8-5425-862E-526A8EE525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9CA91-5FE5-949C-030C-3AF3FA3F5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Peak season for supply and demand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DD87FE-F271-4932-D713-7315BC80BD5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294521" cy="3424107"/>
          </a:xfrm>
        </p:spPr>
        <p:txBody>
          <a:bodyPr/>
          <a:lstStyle/>
          <a:p>
            <a:r>
              <a:rPr lang="en-US" dirty="0"/>
              <a:t>The peak season for supply in 2018 was in august.</a:t>
            </a:r>
          </a:p>
          <a:p>
            <a:r>
              <a:rPr lang="en-US" dirty="0"/>
              <a:t>The peak season for demand in 2018 was also in august.</a:t>
            </a:r>
          </a:p>
          <a:p>
            <a:r>
              <a:rPr lang="en-US" dirty="0"/>
              <a:t>The peak season for supply in 2019 was in august.</a:t>
            </a:r>
          </a:p>
          <a:p>
            <a:r>
              <a:rPr lang="en-US" dirty="0"/>
              <a:t>The peak season for demand in 2019 was in the next month, i.e., September.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1D371794-648D-133B-8937-C35E4DAC349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7811903"/>
              </p:ext>
            </p:extLst>
          </p:nvPr>
        </p:nvGraphicFramePr>
        <p:xfrm>
          <a:off x="6208295" y="2214693"/>
          <a:ext cx="5294520" cy="40247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91023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9F8EC6-3BDB-4C73-8FC1-119E62F73E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27AB7-A9A3-45DC-DFF4-0BFF91129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Onsite donations vs. volume processed (percentage)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042EE-C90F-87D5-A76A-E45834F4CBD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4120563" cy="3424107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It is seen that the volume processed never equals the on-site donations.</a:t>
            </a:r>
          </a:p>
          <a:p>
            <a:r>
              <a:rPr lang="en-US" dirty="0"/>
              <a:t>The volume processed is always higher than the on-site donations, that’s why it never maxed out to 100%.</a:t>
            </a:r>
          </a:p>
          <a:p>
            <a:r>
              <a:rPr lang="en-US" dirty="0"/>
              <a:t>The volume processed exceeds the on-site donations, and the percentages are calculated as follows:</a:t>
            </a:r>
          </a:p>
          <a:p>
            <a:pPr lvl="1"/>
            <a:r>
              <a:rPr lang="en-US" dirty="0"/>
              <a:t>Percentage = (on-site donation/volume processed) * 100</a:t>
            </a:r>
          </a:p>
          <a:p>
            <a:r>
              <a:rPr lang="en-US" dirty="0"/>
              <a:t>The comparison is shown in the bar chart.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4B37524E-29D6-E010-1056-2F5D07D3A32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4451162"/>
              </p:ext>
            </p:extLst>
          </p:nvPr>
        </p:nvGraphicFramePr>
        <p:xfrm>
          <a:off x="5344150" y="2214694"/>
          <a:ext cx="6697162" cy="3949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10677949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33</TotalTime>
  <Words>281</Words>
  <Application>Microsoft Office PowerPoint</Application>
  <PresentationFormat>Widescreen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Tw Cen MT</vt:lpstr>
      <vt:lpstr>Droplet</vt:lpstr>
      <vt:lpstr>Supply and demand in the thrift business</vt:lpstr>
      <vt:lpstr>Pivot Table # 1</vt:lpstr>
      <vt:lpstr>Pivot table # 2</vt:lpstr>
      <vt:lpstr>Line graph # 1</vt:lpstr>
      <vt:lpstr>Line graph # 2</vt:lpstr>
      <vt:lpstr>On Site donation compared to volume processed</vt:lpstr>
      <vt:lpstr>Peak season for supply and demand</vt:lpstr>
      <vt:lpstr>Onsite donations vs. volume processed (percentage)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User</dc:creator>
  <cp:lastModifiedBy>User</cp:lastModifiedBy>
  <cp:revision>6</cp:revision>
  <dcterms:created xsi:type="dcterms:W3CDTF">2024-10-23T12:36:33Z</dcterms:created>
  <dcterms:modified xsi:type="dcterms:W3CDTF">2024-10-23T13:41:05Z</dcterms:modified>
</cp:coreProperties>
</file>