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MLS\Downloads\Dataset%2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MLS\Downloads\Dataset%2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MLS\Downloads\Dataset%20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MLS\Downloads\Dataset%20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MLS\Downloads\Dataset%20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Site</a:t>
            </a:r>
            <a:r>
              <a:rPr lang="en-US" baseline="0"/>
              <a:t> Donations (Receiving) Growth from 2018 to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'Line Chart 1'!$A$1:$AJ$1</c:f>
              <c:numCache>
                <c:formatCode>mmm\-yy</c:formatCode>
                <c:ptCount val="36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</c:numCache>
            </c:numRef>
          </c:cat>
          <c:val>
            <c:numRef>
              <c:f>'Line Chart 1'!$A$2:$AJ$2</c:f>
              <c:numCache>
                <c:formatCode>General</c:formatCode>
                <c:ptCount val="36"/>
                <c:pt idx="0">
                  <c:v>10197</c:v>
                </c:pt>
                <c:pt idx="1">
                  <c:v>9459</c:v>
                </c:pt>
                <c:pt idx="2">
                  <c:v>12053</c:v>
                </c:pt>
                <c:pt idx="3">
                  <c:v>10020</c:v>
                </c:pt>
                <c:pt idx="4">
                  <c:v>11778</c:v>
                </c:pt>
                <c:pt idx="5">
                  <c:v>11164</c:v>
                </c:pt>
                <c:pt idx="6">
                  <c:v>10120</c:v>
                </c:pt>
                <c:pt idx="7">
                  <c:v>13400</c:v>
                </c:pt>
                <c:pt idx="8">
                  <c:v>12459</c:v>
                </c:pt>
                <c:pt idx="9">
                  <c:v>11162</c:v>
                </c:pt>
                <c:pt idx="10">
                  <c:v>10952</c:v>
                </c:pt>
                <c:pt idx="11">
                  <c:v>10179</c:v>
                </c:pt>
                <c:pt idx="12">
                  <c:v>13713</c:v>
                </c:pt>
                <c:pt idx="13">
                  <c:v>10445</c:v>
                </c:pt>
                <c:pt idx="14">
                  <c:v>13002</c:v>
                </c:pt>
                <c:pt idx="15">
                  <c:v>12318</c:v>
                </c:pt>
                <c:pt idx="16">
                  <c:v>12572</c:v>
                </c:pt>
                <c:pt idx="17">
                  <c:v>13463</c:v>
                </c:pt>
                <c:pt idx="18">
                  <c:v>13322</c:v>
                </c:pt>
                <c:pt idx="19">
                  <c:v>13985</c:v>
                </c:pt>
                <c:pt idx="20">
                  <c:v>12386</c:v>
                </c:pt>
                <c:pt idx="21">
                  <c:v>11652</c:v>
                </c:pt>
                <c:pt idx="22">
                  <c:v>12168</c:v>
                </c:pt>
                <c:pt idx="23">
                  <c:v>10426</c:v>
                </c:pt>
                <c:pt idx="24">
                  <c:v>12828.768115942001</c:v>
                </c:pt>
                <c:pt idx="25">
                  <c:v>12913.7528985507</c:v>
                </c:pt>
                <c:pt idx="26">
                  <c:v>12998.7376811594</c:v>
                </c:pt>
                <c:pt idx="27">
                  <c:v>13083.722463768099</c:v>
                </c:pt>
                <c:pt idx="28">
                  <c:v>13168.7072463768</c:v>
                </c:pt>
                <c:pt idx="29">
                  <c:v>13253.692028985501</c:v>
                </c:pt>
                <c:pt idx="30">
                  <c:v>13338.6768115942</c:v>
                </c:pt>
                <c:pt idx="31">
                  <c:v>13423.6615942029</c:v>
                </c:pt>
                <c:pt idx="32">
                  <c:v>13508.646376811599</c:v>
                </c:pt>
                <c:pt idx="33">
                  <c:v>13593.6311594203</c:v>
                </c:pt>
                <c:pt idx="34">
                  <c:v>13678.615942029001</c:v>
                </c:pt>
                <c:pt idx="35">
                  <c:v>13763.600724637699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2-49BA-8DC0-2B8EE6DDC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490367"/>
        <c:axId val="1308479807"/>
      </c:lineChart>
      <c:dateAx>
        <c:axId val="130849036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479807"/>
        <c:crosses val="autoZero"/>
        <c:auto val="1"/>
        <c:lblOffset val="100"/>
        <c:baseTimeUnit val="months"/>
      </c:dateAx>
      <c:valAx>
        <c:axId val="130847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490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Volume Processed</a:t>
            </a:r>
            <a:r>
              <a:rPr lang="en-US" baseline="0"/>
              <a:t> Growth from 2018 to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'Line Chart 2'!$A$1:$AJ$1</c:f>
              <c:numCache>
                <c:formatCode>mmm\-yy</c:formatCode>
                <c:ptCount val="36"/>
                <c:pt idx="0">
                  <c:v>43101</c:v>
                </c:pt>
                <c:pt idx="1">
                  <c:v>43132</c:v>
                </c:pt>
                <c:pt idx="2">
                  <c:v>43160</c:v>
                </c:pt>
                <c:pt idx="3">
                  <c:v>43191</c:v>
                </c:pt>
                <c:pt idx="4">
                  <c:v>43221</c:v>
                </c:pt>
                <c:pt idx="5">
                  <c:v>43252</c:v>
                </c:pt>
                <c:pt idx="6">
                  <c:v>43282</c:v>
                </c:pt>
                <c:pt idx="7">
                  <c:v>43313</c:v>
                </c:pt>
                <c:pt idx="8">
                  <c:v>43344</c:v>
                </c:pt>
                <c:pt idx="9">
                  <c:v>43374</c:v>
                </c:pt>
                <c:pt idx="10">
                  <c:v>43405</c:v>
                </c:pt>
                <c:pt idx="11">
                  <c:v>43435</c:v>
                </c:pt>
                <c:pt idx="12">
                  <c:v>43466</c:v>
                </c:pt>
                <c:pt idx="13">
                  <c:v>43497</c:v>
                </c:pt>
                <c:pt idx="14">
                  <c:v>43525</c:v>
                </c:pt>
                <c:pt idx="15">
                  <c:v>43556</c:v>
                </c:pt>
                <c:pt idx="16">
                  <c:v>43586</c:v>
                </c:pt>
                <c:pt idx="17">
                  <c:v>43617</c:v>
                </c:pt>
                <c:pt idx="18">
                  <c:v>43647</c:v>
                </c:pt>
                <c:pt idx="19">
                  <c:v>43678</c:v>
                </c:pt>
                <c:pt idx="20">
                  <c:v>43709</c:v>
                </c:pt>
                <c:pt idx="21">
                  <c:v>43739</c:v>
                </c:pt>
                <c:pt idx="22">
                  <c:v>43770</c:v>
                </c:pt>
                <c:pt idx="23">
                  <c:v>43800</c:v>
                </c:pt>
                <c:pt idx="24">
                  <c:v>43831</c:v>
                </c:pt>
                <c:pt idx="25">
                  <c:v>43862</c:v>
                </c:pt>
                <c:pt idx="26">
                  <c:v>43891</c:v>
                </c:pt>
                <c:pt idx="27">
                  <c:v>43922</c:v>
                </c:pt>
                <c:pt idx="28">
                  <c:v>43952</c:v>
                </c:pt>
                <c:pt idx="29">
                  <c:v>43983</c:v>
                </c:pt>
                <c:pt idx="30">
                  <c:v>44013</c:v>
                </c:pt>
                <c:pt idx="31">
                  <c:v>44044</c:v>
                </c:pt>
                <c:pt idx="32">
                  <c:v>44075</c:v>
                </c:pt>
                <c:pt idx="33">
                  <c:v>44105</c:v>
                </c:pt>
                <c:pt idx="34">
                  <c:v>44136</c:v>
                </c:pt>
                <c:pt idx="35">
                  <c:v>44166</c:v>
                </c:pt>
              </c:numCache>
            </c:numRef>
          </c:cat>
          <c:val>
            <c:numRef>
              <c:f>'Line Chart 2'!$A$2:$AJ$2</c:f>
              <c:numCache>
                <c:formatCode>General</c:formatCode>
                <c:ptCount val="36"/>
                <c:pt idx="0">
                  <c:v>19500</c:v>
                </c:pt>
                <c:pt idx="1">
                  <c:v>18561</c:v>
                </c:pt>
                <c:pt idx="2">
                  <c:v>22299</c:v>
                </c:pt>
                <c:pt idx="3">
                  <c:v>18848</c:v>
                </c:pt>
                <c:pt idx="4">
                  <c:v>19600</c:v>
                </c:pt>
                <c:pt idx="5">
                  <c:v>19730</c:v>
                </c:pt>
                <c:pt idx="6">
                  <c:v>18986</c:v>
                </c:pt>
                <c:pt idx="7">
                  <c:v>22581</c:v>
                </c:pt>
                <c:pt idx="8">
                  <c:v>19375</c:v>
                </c:pt>
                <c:pt idx="9">
                  <c:v>22330</c:v>
                </c:pt>
                <c:pt idx="10">
                  <c:v>19022</c:v>
                </c:pt>
                <c:pt idx="11">
                  <c:v>16576</c:v>
                </c:pt>
                <c:pt idx="12">
                  <c:v>19488</c:v>
                </c:pt>
                <c:pt idx="13">
                  <c:v>14997</c:v>
                </c:pt>
                <c:pt idx="14">
                  <c:v>19022</c:v>
                </c:pt>
                <c:pt idx="15">
                  <c:v>19161</c:v>
                </c:pt>
                <c:pt idx="16">
                  <c:v>20982</c:v>
                </c:pt>
                <c:pt idx="17">
                  <c:v>18530</c:v>
                </c:pt>
                <c:pt idx="18">
                  <c:v>18307</c:v>
                </c:pt>
                <c:pt idx="19">
                  <c:v>19557</c:v>
                </c:pt>
                <c:pt idx="20">
                  <c:v>17748</c:v>
                </c:pt>
                <c:pt idx="21">
                  <c:v>22789</c:v>
                </c:pt>
                <c:pt idx="22">
                  <c:v>17927</c:v>
                </c:pt>
                <c:pt idx="23">
                  <c:v>16831</c:v>
                </c:pt>
                <c:pt idx="24">
                  <c:v>18466.760869565202</c:v>
                </c:pt>
                <c:pt idx="25">
                  <c:v>18401.6117391304</c:v>
                </c:pt>
                <c:pt idx="26">
                  <c:v>18336.462608695601</c:v>
                </c:pt>
                <c:pt idx="27">
                  <c:v>18271.313478260901</c:v>
                </c:pt>
                <c:pt idx="28">
                  <c:v>18206.164347826099</c:v>
                </c:pt>
                <c:pt idx="29">
                  <c:v>18141.015217391301</c:v>
                </c:pt>
                <c:pt idx="30">
                  <c:v>18075.866086956499</c:v>
                </c:pt>
                <c:pt idx="31">
                  <c:v>18010.716956521701</c:v>
                </c:pt>
                <c:pt idx="32">
                  <c:v>17945.567826087001</c:v>
                </c:pt>
                <c:pt idx="33">
                  <c:v>17880.418695652199</c:v>
                </c:pt>
                <c:pt idx="34">
                  <c:v>17815.269565217401</c:v>
                </c:pt>
                <c:pt idx="35">
                  <c:v>17750.120434782599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44-4BA4-BBCC-5CA715953F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08490367"/>
        <c:axId val="1308479807"/>
      </c:lineChart>
      <c:dateAx>
        <c:axId val="1308490367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479807"/>
        <c:crosses val="autoZero"/>
        <c:auto val="1"/>
        <c:lblOffset val="100"/>
        <c:baseTimeUnit val="months"/>
      </c:dateAx>
      <c:valAx>
        <c:axId val="130847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8490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Supply  vs. Demand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Comparison!$B$2</c:f>
              <c:strCache>
                <c:ptCount val="1"/>
                <c:pt idx="0">
                  <c:v>Volume Received (Supply)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Comparison!$A$3:$A$14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Comparison!$B$3:$B$14</c:f>
              <c:numCache>
                <c:formatCode>General</c:formatCode>
                <c:ptCount val="12"/>
                <c:pt idx="0">
                  <c:v>13713</c:v>
                </c:pt>
                <c:pt idx="1">
                  <c:v>10445</c:v>
                </c:pt>
                <c:pt idx="2">
                  <c:v>13002</c:v>
                </c:pt>
                <c:pt idx="3">
                  <c:v>12318</c:v>
                </c:pt>
                <c:pt idx="4">
                  <c:v>12572</c:v>
                </c:pt>
                <c:pt idx="5">
                  <c:v>13463</c:v>
                </c:pt>
                <c:pt idx="6">
                  <c:v>13322</c:v>
                </c:pt>
                <c:pt idx="7">
                  <c:v>13985</c:v>
                </c:pt>
                <c:pt idx="8">
                  <c:v>12386</c:v>
                </c:pt>
                <c:pt idx="9">
                  <c:v>11652</c:v>
                </c:pt>
                <c:pt idx="10">
                  <c:v>12168</c:v>
                </c:pt>
                <c:pt idx="11">
                  <c:v>10426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2-434E-AF35-FCB27300C951}"/>
            </c:ext>
          </c:extLst>
        </c:ser>
        <c:ser>
          <c:idx val="1"/>
          <c:order val="1"/>
          <c:tx>
            <c:strRef>
              <c:f>Comparison!$C$2</c:f>
              <c:strCache>
                <c:ptCount val="1"/>
                <c:pt idx="0">
                  <c:v>Volume Processed (Demand)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Comparison!$A$3:$A$14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Comparison!$C$3:$C$14</c:f>
              <c:numCache>
                <c:formatCode>General</c:formatCode>
                <c:ptCount val="12"/>
                <c:pt idx="0">
                  <c:v>19488</c:v>
                </c:pt>
                <c:pt idx="1">
                  <c:v>14997</c:v>
                </c:pt>
                <c:pt idx="2">
                  <c:v>19022</c:v>
                </c:pt>
                <c:pt idx="3">
                  <c:v>19161</c:v>
                </c:pt>
                <c:pt idx="4">
                  <c:v>20982</c:v>
                </c:pt>
                <c:pt idx="5">
                  <c:v>18530</c:v>
                </c:pt>
                <c:pt idx="6">
                  <c:v>18307</c:v>
                </c:pt>
                <c:pt idx="7">
                  <c:v>19557</c:v>
                </c:pt>
                <c:pt idx="8">
                  <c:v>17748</c:v>
                </c:pt>
                <c:pt idx="9">
                  <c:v>22789</c:v>
                </c:pt>
                <c:pt idx="10">
                  <c:v>17927</c:v>
                </c:pt>
                <c:pt idx="11">
                  <c:v>16831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F2-434E-AF35-FCB27300C951}"/>
            </c:ext>
          </c:extLst>
        </c:ser>
        <c:ser>
          <c:idx val="2"/>
          <c:order val="2"/>
          <c:tx>
            <c:strRef>
              <c:f>Comparison!$D$2</c:f>
              <c:strCache>
                <c:ptCount val="1"/>
                <c:pt idx="0">
                  <c:v>Deficit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Comparison!$A$3:$A$14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Comparison!$D$3:$D$14</c:f>
              <c:numCache>
                <c:formatCode>General</c:formatCode>
                <c:ptCount val="12"/>
                <c:pt idx="0">
                  <c:v>-5775</c:v>
                </c:pt>
                <c:pt idx="1">
                  <c:v>-4552</c:v>
                </c:pt>
                <c:pt idx="2">
                  <c:v>-6020</c:v>
                </c:pt>
                <c:pt idx="3">
                  <c:v>-6843</c:v>
                </c:pt>
                <c:pt idx="4">
                  <c:v>-8410</c:v>
                </c:pt>
                <c:pt idx="5">
                  <c:v>-5067</c:v>
                </c:pt>
                <c:pt idx="6">
                  <c:v>-4985</c:v>
                </c:pt>
                <c:pt idx="7">
                  <c:v>-5572</c:v>
                </c:pt>
                <c:pt idx="8">
                  <c:v>-5362</c:v>
                </c:pt>
                <c:pt idx="9">
                  <c:v>-11137</c:v>
                </c:pt>
                <c:pt idx="10">
                  <c:v>-5759</c:v>
                </c:pt>
                <c:pt idx="11">
                  <c:v>-6405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F2-434E-AF35-FCB27300C9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1341119"/>
        <c:axId val="1321340159"/>
      </c:barChart>
      <c:dateAx>
        <c:axId val="132134111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340159"/>
        <c:crosses val="autoZero"/>
        <c:auto val="1"/>
        <c:lblOffset val="100"/>
        <c:baseTimeUnit val="months"/>
      </c:dateAx>
      <c:valAx>
        <c:axId val="1321340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341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baseline="0"/>
              <a:t>Peak Season for Supply and Demand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-1.9444444444444445E-2"/>
                  <c:y val="-6.4814814814814811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August 2018</a:t>
                    </a:r>
                  </a:p>
                  <a:p>
                    <a:r>
                      <a:rPr lang="en-US"/>
                      <a:t>Supply: </a:t>
                    </a:r>
                    <a:fld id="{2675E79B-21C2-415A-8775-1B3D7FF2055F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090-44EA-A057-E853637305BE}"/>
                </c:ext>
              </c:extLst>
            </c:dLbl>
            <c:dLbl>
              <c:idx val="1"/>
              <c:layout>
                <c:manualLayout>
                  <c:x val="-1.9444444444444445E-2"/>
                  <c:y val="-4.166666666666675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August</a:t>
                    </a:r>
                    <a:r>
                      <a:rPr lang="en-US" baseline="0"/>
                      <a:t> 2019</a:t>
                    </a:r>
                    <a:endParaRPr lang="en-US"/>
                  </a:p>
                  <a:p>
                    <a:r>
                      <a:rPr lang="en-US"/>
                      <a:t>Supply: </a:t>
                    </a:r>
                    <a:fld id="{2B344AF6-4185-444A-863F-4642FB316B70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090-44EA-A057-E85363730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'Peak Season for Supply&amp;Demand'!$A$2:$A$3</c:f>
              <c:numCache>
                <c:formatCode>mmm\-yy</c:formatCode>
                <c:ptCount val="2"/>
                <c:pt idx="0">
                  <c:v>43313</c:v>
                </c:pt>
                <c:pt idx="1">
                  <c:v>43678</c:v>
                </c:pt>
              </c:numCache>
            </c:numRef>
          </c:cat>
          <c:val>
            <c:numRef>
              <c:f>'Peak Season for Supply&amp;Demand'!$B$2:$B$3</c:f>
              <c:numCache>
                <c:formatCode>General</c:formatCode>
                <c:ptCount val="2"/>
                <c:pt idx="0">
                  <c:v>13400</c:v>
                </c:pt>
                <c:pt idx="1">
                  <c:v>13985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90-44EA-A057-E853637305BE}"/>
            </c:ext>
          </c:extLst>
        </c:ser>
        <c:ser>
          <c:idx val="1"/>
          <c:order val="1"/>
          <c:tx>
            <c:strRef>
              <c:f>'Peak Season for Supply&amp;Demand'!$D$1</c:f>
              <c:strCache>
                <c:ptCount val="1"/>
                <c:pt idx="0">
                  <c:v>Demand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9444444444444445E-2"/>
                  <c:y val="-5.092592592592592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August 2018</a:t>
                    </a:r>
                  </a:p>
                  <a:p>
                    <a:r>
                      <a:rPr lang="en-US"/>
                      <a:t>Demand:</a:t>
                    </a:r>
                    <a:r>
                      <a:rPr lang="en-US" baseline="0"/>
                      <a:t> </a:t>
                    </a:r>
                    <a:fld id="{379A7C74-004E-442C-A80C-4F95EA6DB6F6}" type="VALUE">
                      <a:rPr lang="en-US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090-44EA-A057-E853637305BE}"/>
                </c:ext>
              </c:extLst>
            </c:dLbl>
            <c:dLbl>
              <c:idx val="1"/>
              <c:layout>
                <c:manualLayout>
                  <c:x val="8.3333333333332309E-3"/>
                  <c:y val="-4.166666666666666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September</a:t>
                    </a:r>
                    <a:r>
                      <a:rPr lang="en-US" baseline="0"/>
                      <a:t> 2019</a:t>
                    </a:r>
                    <a:endParaRPr lang="en-US"/>
                  </a:p>
                  <a:p>
                    <a:r>
                      <a:rPr lang="en-US"/>
                      <a:t>Demand: </a:t>
                    </a:r>
                    <a:fld id="{9E92F08C-EB56-4077-9121-1B8CD8576672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090-44EA-A057-E853637305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'Peak Season for Supply&amp;Demand'!$E$2:$E$3</c:f>
              <c:numCache>
                <c:formatCode>General</c:formatCode>
                <c:ptCount val="2"/>
                <c:pt idx="0">
                  <c:v>22581</c:v>
                </c:pt>
                <c:pt idx="1">
                  <c:v>22789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90-44EA-A057-E85363730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76343103"/>
        <c:axId val="1376345023"/>
        <c:axId val="0"/>
      </c:bar3DChart>
      <c:dateAx>
        <c:axId val="137634310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376345023"/>
        <c:crosses val="autoZero"/>
        <c:auto val="1"/>
        <c:lblOffset val="100"/>
        <c:baseTimeUnit val="years"/>
      </c:dateAx>
      <c:valAx>
        <c:axId val="1376345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343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On-site</a:t>
            </a:r>
            <a:r>
              <a:rPr lang="en-US" baseline="0"/>
              <a:t> Donations vs. Volume Processed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'OSD vs volume processed'!$B$1</c:f>
              <c:strCache>
                <c:ptCount val="1"/>
                <c:pt idx="0">
                  <c:v>Volume Received (On-Site Donations)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'OSD vs volume processed'!$A$2:$A$13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'OSD vs volume processed'!$B$2:$B$13</c:f>
              <c:numCache>
                <c:formatCode>General</c:formatCode>
                <c:ptCount val="12"/>
                <c:pt idx="0">
                  <c:v>13713</c:v>
                </c:pt>
                <c:pt idx="1">
                  <c:v>10445</c:v>
                </c:pt>
                <c:pt idx="2">
                  <c:v>13002</c:v>
                </c:pt>
                <c:pt idx="3">
                  <c:v>12318</c:v>
                </c:pt>
                <c:pt idx="4">
                  <c:v>12572</c:v>
                </c:pt>
                <c:pt idx="5">
                  <c:v>13463</c:v>
                </c:pt>
                <c:pt idx="6">
                  <c:v>13322</c:v>
                </c:pt>
                <c:pt idx="7">
                  <c:v>13985</c:v>
                </c:pt>
                <c:pt idx="8">
                  <c:v>12386</c:v>
                </c:pt>
                <c:pt idx="9">
                  <c:v>11652</c:v>
                </c:pt>
                <c:pt idx="10">
                  <c:v>12168</c:v>
                </c:pt>
                <c:pt idx="11">
                  <c:v>10426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7F-4E9F-96CB-E438CB2915CE}"/>
            </c:ext>
          </c:extLst>
        </c:ser>
        <c:ser>
          <c:idx val="1"/>
          <c:order val="1"/>
          <c:tx>
            <c:strRef>
              <c:f>'OSD vs volume processed'!$C$1</c:f>
              <c:strCache>
                <c:ptCount val="1"/>
                <c:pt idx="0">
                  <c:v>Volume Processed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'OSD vs volume processed'!$A$2:$A$13</c:f>
              <c:numCache>
                <c:formatCode>mmm\-yy</c:formatCode>
                <c:ptCount val="1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'OSD vs volume processed'!$C$2:$C$13</c:f>
              <c:numCache>
                <c:formatCode>General</c:formatCode>
                <c:ptCount val="12"/>
                <c:pt idx="0">
                  <c:v>19488</c:v>
                </c:pt>
                <c:pt idx="1">
                  <c:v>14997</c:v>
                </c:pt>
                <c:pt idx="2">
                  <c:v>19022</c:v>
                </c:pt>
                <c:pt idx="3">
                  <c:v>19161</c:v>
                </c:pt>
                <c:pt idx="4">
                  <c:v>20982</c:v>
                </c:pt>
                <c:pt idx="5">
                  <c:v>18530</c:v>
                </c:pt>
                <c:pt idx="6">
                  <c:v>18307</c:v>
                </c:pt>
                <c:pt idx="7">
                  <c:v>19557</c:v>
                </c:pt>
                <c:pt idx="8">
                  <c:v>17748</c:v>
                </c:pt>
                <c:pt idx="9">
                  <c:v>22789</c:v>
                </c:pt>
                <c:pt idx="10">
                  <c:v>17927</c:v>
                </c:pt>
                <c:pt idx="11">
                  <c:v>16831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7F-4E9F-96CB-E438CB291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20278159"/>
        <c:axId val="1320280559"/>
      </c:barChart>
      <c:dateAx>
        <c:axId val="1320278159"/>
        <c:scaling>
          <c:orientation val="minMax"/>
        </c:scaling>
        <c:delete val="0"/>
        <c:axPos val="l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280559"/>
        <c:crosses val="autoZero"/>
        <c:auto val="1"/>
        <c:lblOffset val="100"/>
        <c:baseTimeUnit val="months"/>
      </c:dateAx>
      <c:valAx>
        <c:axId val="1320280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27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261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1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37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33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8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8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4D87CB-9A26-4ECC-9AAD-3050F8400870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220BD-7A57-4779-AEEA-5957176E9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789A-E68B-EB88-57F7-78FF0D70E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Supply and demand in the thrift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1B336-0426-1AD5-E94E-CC45F1926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NAME</a:t>
            </a:r>
          </a:p>
        </p:txBody>
      </p:sp>
    </p:spTree>
    <p:extLst>
      <p:ext uri="{BB962C8B-B14F-4D97-AF65-F5344CB8AC3E}">
        <p14:creationId xmlns:p14="http://schemas.microsoft.com/office/powerpoint/2010/main" val="405102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148E-3B7C-0991-A874-B8EB8497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 #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3E77F-201F-7C2C-F8FD-32F2CB87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694"/>
            <a:ext cx="12192000" cy="395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3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F0545-9A07-F7C4-EB4C-AE0B1C6B7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AFBF-F012-5A4F-9644-752F80A2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 #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4D797-1B40-D876-4910-8CCF36D4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1" y="2214694"/>
            <a:ext cx="1217464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5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6DFC8-C663-CDF9-2DDE-B877EB09E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A461-3183-9CD4-3356-7EE8913E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# 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0DF8FF-CDB2-0226-5B96-3153663B9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173350"/>
              </p:ext>
            </p:extLst>
          </p:nvPr>
        </p:nvGraphicFramePr>
        <p:xfrm>
          <a:off x="496679" y="2009274"/>
          <a:ext cx="11262184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579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E100-20DD-33FA-5341-57562EAE3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A20D-212C-B44A-6C88-86D1A6B4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# 2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754FCA-04B9-4361-9006-1A6115F1B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860860"/>
              </p:ext>
            </p:extLst>
          </p:nvPr>
        </p:nvGraphicFramePr>
        <p:xfrm>
          <a:off x="499477" y="1900107"/>
          <a:ext cx="11371681" cy="4339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60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9F237-E833-F4FE-D294-18350006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2BC8-0DA2-B9F3-DF9D-0BC534B9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Site donation compared to volume processed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7646-FBFA-A9FF-D293-A99E162554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86563" cy="3424107"/>
          </a:xfrm>
        </p:spPr>
        <p:txBody>
          <a:bodyPr/>
          <a:lstStyle/>
          <a:p>
            <a:r>
              <a:rPr lang="en-US" dirty="0"/>
              <a:t>The graph shows that the demand always exceeded the supply.</a:t>
            </a:r>
          </a:p>
          <a:p>
            <a:r>
              <a:rPr lang="en-US" dirty="0"/>
              <a:t>The deficit in each month is shown clearly in the graph.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28BA8C-7DFF-7FDB-0507-6078C63A0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896305"/>
              </p:ext>
            </p:extLst>
          </p:nvPr>
        </p:nvGraphicFramePr>
        <p:xfrm>
          <a:off x="4700336" y="2367091"/>
          <a:ext cx="7138737" cy="3872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334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DFB3E-85F8-5425-862E-526A8EE52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CA91-5FE5-949C-030C-3AF3FA3F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season for supply and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87FE-F271-4932-D713-7315BC80BD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294521" cy="3424107"/>
          </a:xfrm>
        </p:spPr>
        <p:txBody>
          <a:bodyPr/>
          <a:lstStyle/>
          <a:p>
            <a:r>
              <a:rPr lang="en-US" dirty="0"/>
              <a:t>The peak season for supply in 2018 was in august.</a:t>
            </a:r>
          </a:p>
          <a:p>
            <a:r>
              <a:rPr lang="en-US" dirty="0"/>
              <a:t>The peak season for demand in 2018 was also in august.</a:t>
            </a:r>
          </a:p>
          <a:p>
            <a:r>
              <a:rPr lang="en-US" dirty="0"/>
              <a:t>The peak season for supply in 2019 was in august.</a:t>
            </a:r>
          </a:p>
          <a:p>
            <a:r>
              <a:rPr lang="en-US" dirty="0"/>
              <a:t>The peak season for demand in 2019 was in the next month, i.e., September.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371794-648D-133B-8937-C35E4DAC3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811903"/>
              </p:ext>
            </p:extLst>
          </p:nvPr>
        </p:nvGraphicFramePr>
        <p:xfrm>
          <a:off x="6208295" y="2214693"/>
          <a:ext cx="5294520" cy="402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102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8EC6-3BDB-4C73-8FC1-119E62F73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AB7-A9A3-45DC-DFF4-0BFF9112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Onsite donations vs. volume processed (percentage)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042EE-C90F-87D5-A76A-E45834F4CB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4120563" cy="34241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is seen that the volume processed never equals the on-site donations.</a:t>
            </a:r>
          </a:p>
          <a:p>
            <a:r>
              <a:rPr lang="en-US" dirty="0"/>
              <a:t>The volume processed is always higher than the on-site donations, that’s why it never maxed out to 100%.</a:t>
            </a:r>
          </a:p>
          <a:p>
            <a:r>
              <a:rPr lang="en-US" dirty="0"/>
              <a:t>The volume processed exceeds the on-site donations, and the percentages are calculated as follows:</a:t>
            </a:r>
          </a:p>
          <a:p>
            <a:pPr lvl="1"/>
            <a:r>
              <a:rPr lang="en-US" dirty="0"/>
              <a:t>Percentage = (on-site donation/volume processed) * 100</a:t>
            </a:r>
          </a:p>
          <a:p>
            <a:r>
              <a:rPr lang="en-US" dirty="0"/>
              <a:t>The comparison is shown in the bar chart.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B37524E-29D6-E010-1056-2F5D07D3A3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451162"/>
              </p:ext>
            </p:extLst>
          </p:nvPr>
        </p:nvGraphicFramePr>
        <p:xfrm>
          <a:off x="5344150" y="2214694"/>
          <a:ext cx="6697162" cy="394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6779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</TotalTime>
  <Words>247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Supply and demand in the thrift business</vt:lpstr>
      <vt:lpstr>Pivot Table # 1</vt:lpstr>
      <vt:lpstr>Pivot table # 2</vt:lpstr>
      <vt:lpstr>Line graph # 1</vt:lpstr>
      <vt:lpstr>Line Graph # 2</vt:lpstr>
      <vt:lpstr>On Site donation compared to volume processed</vt:lpstr>
      <vt:lpstr>Peak season for supply and demand</vt:lpstr>
      <vt:lpstr>Onsite donations vs. volume processed (percentage)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</cp:revision>
  <dcterms:created xsi:type="dcterms:W3CDTF">2024-10-23T12:36:33Z</dcterms:created>
  <dcterms:modified xsi:type="dcterms:W3CDTF">2024-10-23T13:07:56Z</dcterms:modified>
</cp:coreProperties>
</file>