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AF0C-3BBF-4B81-9A1D-3402DA2A5DCA}" type="datetimeFigureOut">
              <a:rPr lang="en-IN" smtClean="0"/>
              <a:t>2024-10-23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312B-0740-4728-9417-B1ED53120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05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AF0C-3BBF-4B81-9A1D-3402DA2A5DCA}" type="datetimeFigureOut">
              <a:rPr lang="en-IN" smtClean="0"/>
              <a:t>2024-10-23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312B-0740-4728-9417-B1ED53120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14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AF0C-3BBF-4B81-9A1D-3402DA2A5DCA}" type="datetimeFigureOut">
              <a:rPr lang="en-IN" smtClean="0"/>
              <a:t>2024-10-23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312B-0740-4728-9417-B1ED53120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47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AF0C-3BBF-4B81-9A1D-3402DA2A5DCA}" type="datetimeFigureOut">
              <a:rPr lang="en-IN" smtClean="0"/>
              <a:t>2024-10-23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312B-0740-4728-9417-B1ED53120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94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AF0C-3BBF-4B81-9A1D-3402DA2A5DCA}" type="datetimeFigureOut">
              <a:rPr lang="en-IN" smtClean="0"/>
              <a:t>2024-10-23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312B-0740-4728-9417-B1ED53120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00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AF0C-3BBF-4B81-9A1D-3402DA2A5DCA}" type="datetimeFigureOut">
              <a:rPr lang="en-IN" smtClean="0"/>
              <a:t>2024-10-23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312B-0740-4728-9417-B1ED53120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79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AF0C-3BBF-4B81-9A1D-3402DA2A5DCA}" type="datetimeFigureOut">
              <a:rPr lang="en-IN" smtClean="0"/>
              <a:t>2024-10-23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312B-0740-4728-9417-B1ED53120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16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AF0C-3BBF-4B81-9A1D-3402DA2A5DCA}" type="datetimeFigureOut">
              <a:rPr lang="en-IN" smtClean="0"/>
              <a:t>2024-10-23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312B-0740-4728-9417-B1ED53120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77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AF0C-3BBF-4B81-9A1D-3402DA2A5DCA}" type="datetimeFigureOut">
              <a:rPr lang="en-IN" smtClean="0"/>
              <a:t>2024-10-23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312B-0740-4728-9417-B1ED53120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92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AF0C-3BBF-4B81-9A1D-3402DA2A5DCA}" type="datetimeFigureOut">
              <a:rPr lang="en-IN" smtClean="0"/>
              <a:t>2024-10-23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312B-0740-4728-9417-B1ED53120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23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AF0C-3BBF-4B81-9A1D-3402DA2A5DCA}" type="datetimeFigureOut">
              <a:rPr lang="en-IN" smtClean="0"/>
              <a:t>2024-10-23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E312B-0740-4728-9417-B1ED53120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29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CAF0C-3BBF-4B81-9A1D-3402DA2A5DCA}" type="datetimeFigureOut">
              <a:rPr lang="en-IN" smtClean="0"/>
              <a:t>2024-10-23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E312B-0740-4728-9417-B1ED53120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87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Supply and Demand Analysis – </a:t>
            </a:r>
            <a:br>
              <a:rPr lang="en-US" dirty="0" smtClean="0"/>
            </a:br>
            <a:r>
              <a:rPr lang="en-US" dirty="0" err="1" smtClean="0"/>
              <a:t>YoY</a:t>
            </a:r>
            <a:r>
              <a:rPr lang="en-US" dirty="0" smtClean="0"/>
              <a:t> Growth and Peak Performance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Thrift Store Data (2018-2019) with Forecast for 2020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31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444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Year-over-Year Growth (Volume Received - On Site Donations)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3507382"/>
            <a:ext cx="7463052" cy="936577"/>
          </a:xfrm>
        </p:spPr>
        <p:txBody>
          <a:bodyPr>
            <a:noAutofit/>
          </a:bodyPr>
          <a:lstStyle/>
          <a:p>
            <a:r>
              <a:rPr lang="en-US" sz="1400" b="1" dirty="0" smtClean="0"/>
              <a:t>Overall</a:t>
            </a:r>
            <a:r>
              <a:rPr lang="en-US" sz="1400" dirty="0" smtClean="0"/>
              <a:t>: 12.42% growth from 2018 to 2019, forecast for 2020 is 168,011 units.</a:t>
            </a:r>
          </a:p>
          <a:p>
            <a:r>
              <a:rPr lang="en-US" sz="1400" b="1" dirty="0" smtClean="0"/>
              <a:t>Regional </a:t>
            </a:r>
            <a:r>
              <a:rPr lang="en-US" sz="1400" dirty="0" smtClean="0"/>
              <a:t>: West Region leads with 17.33% growth, while East has 6.92%.</a:t>
            </a:r>
          </a:p>
          <a:p>
            <a:r>
              <a:rPr lang="en-US" sz="1400" b="1" dirty="0" smtClean="0"/>
              <a:t>Stores: </a:t>
            </a:r>
            <a:r>
              <a:rPr lang="en-IN" sz="1400" dirty="0" smtClean="0"/>
              <a:t>Sunny </a:t>
            </a:r>
            <a:r>
              <a:rPr lang="en-US" sz="1400" dirty="0" smtClean="0"/>
              <a:t>store has strong growth (32.01%), but Willow is declining (-7.40%).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4515966"/>
            <a:ext cx="8136904" cy="5555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/>
              <a:t>Continue growth efforts in the </a:t>
            </a:r>
            <a:r>
              <a:rPr lang="en-US" sz="1600" b="1" dirty="0" smtClean="0"/>
              <a:t>West Region</a:t>
            </a:r>
            <a:r>
              <a:rPr lang="en-US" sz="1600" dirty="0" smtClean="0"/>
              <a:t> and address donation decline in </a:t>
            </a:r>
            <a:r>
              <a:rPr lang="en-US" sz="1600" b="1" dirty="0" smtClean="0"/>
              <a:t>Willow Store</a:t>
            </a:r>
            <a:r>
              <a:rPr lang="en-US" sz="1600" dirty="0" smtClean="0"/>
              <a:t>. Sustain the growth momentum in </a:t>
            </a:r>
            <a:r>
              <a:rPr lang="en-US" sz="1600" b="1" dirty="0" smtClean="0"/>
              <a:t>Sunny Store</a:t>
            </a:r>
            <a:r>
              <a:rPr lang="en-US" sz="1600" dirty="0" smtClean="0"/>
              <a:t>.</a:t>
            </a:r>
            <a:endParaRPr lang="en-US" sz="1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850379"/>
            <a:ext cx="6986587" cy="26574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00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44400"/>
          </a:xfrm>
        </p:spPr>
        <p:txBody>
          <a:bodyPr>
            <a:noAutofit/>
          </a:bodyPr>
          <a:lstStyle/>
          <a:p>
            <a:pPr algn="l"/>
            <a:r>
              <a:rPr lang="en-IN" sz="2400" dirty="0" smtClean="0"/>
              <a:t>Volume Processed </a:t>
            </a:r>
            <a:r>
              <a:rPr lang="en-IN" sz="2400" dirty="0" err="1" smtClean="0"/>
              <a:t>YoY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9" y="3435846"/>
            <a:ext cx="8064896" cy="936577"/>
          </a:xfrm>
        </p:spPr>
        <p:txBody>
          <a:bodyPr>
            <a:noAutofit/>
          </a:bodyPr>
          <a:lstStyle/>
          <a:p>
            <a:r>
              <a:rPr lang="en-US" sz="1400" b="1" dirty="0" smtClean="0"/>
              <a:t>Overall</a:t>
            </a:r>
            <a:r>
              <a:rPr lang="en-US" sz="1400" dirty="0" smtClean="0"/>
              <a:t>: Volume Processed </a:t>
            </a:r>
            <a:r>
              <a:rPr lang="en-US" sz="1400" b="1" dirty="0" smtClean="0"/>
              <a:t>declined by 5.08% </a:t>
            </a:r>
            <a:r>
              <a:rPr lang="en-US" sz="1400" b="1" dirty="0" err="1" smtClean="0"/>
              <a:t>YoY</a:t>
            </a:r>
            <a:r>
              <a:rPr lang="en-US" sz="1400" dirty="0" smtClean="0"/>
              <a:t>, further decline forecasted for 2020 (213,884 units).</a:t>
            </a:r>
          </a:p>
          <a:p>
            <a:r>
              <a:rPr lang="en-US" sz="1400" b="1" dirty="0" smtClean="0"/>
              <a:t>Regional</a:t>
            </a:r>
            <a:r>
              <a:rPr lang="en-US" sz="1400" dirty="0" smtClean="0"/>
              <a:t>: East (</a:t>
            </a:r>
            <a:r>
              <a:rPr lang="en-US" sz="1400" b="1" dirty="0" smtClean="0"/>
              <a:t>-7.62%</a:t>
            </a:r>
            <a:r>
              <a:rPr lang="en-US" sz="1400" dirty="0" smtClean="0"/>
              <a:t>) is declining faster than West (-2.26%).</a:t>
            </a:r>
          </a:p>
          <a:p>
            <a:r>
              <a:rPr lang="en-US" sz="1400" b="1" dirty="0" smtClean="0"/>
              <a:t>Stores</a:t>
            </a:r>
            <a:r>
              <a:rPr lang="en-US" sz="1400" dirty="0" smtClean="0"/>
              <a:t>: </a:t>
            </a:r>
            <a:r>
              <a:rPr lang="en-US" sz="1400" b="1" dirty="0" smtClean="0"/>
              <a:t>Boulder</a:t>
            </a:r>
            <a:r>
              <a:rPr lang="en-US" sz="1400" dirty="0" smtClean="0"/>
              <a:t> and </a:t>
            </a:r>
            <a:r>
              <a:rPr lang="en-US" sz="1400" b="1" dirty="0" smtClean="0"/>
              <a:t>Willow</a:t>
            </a:r>
            <a:r>
              <a:rPr lang="en-US" sz="1400" dirty="0" smtClean="0"/>
              <a:t> show significant drops in processing (-9.16% and -6.00%, respectively).</a:t>
            </a:r>
          </a:p>
          <a:p>
            <a:r>
              <a:rPr lang="en-US" sz="1400" dirty="0" smtClean="0"/>
              <a:t>Only </a:t>
            </a:r>
            <a:r>
              <a:rPr lang="en-US" sz="1400" b="1" dirty="0" smtClean="0"/>
              <a:t>Meadow</a:t>
            </a:r>
            <a:r>
              <a:rPr lang="en-US" sz="1400" dirty="0" smtClean="0"/>
              <a:t> shows a positive forecast, with a slight </a:t>
            </a:r>
            <a:r>
              <a:rPr lang="en-US" sz="1400" b="1" dirty="0" smtClean="0"/>
              <a:t>0.72% increase</a:t>
            </a:r>
            <a:r>
              <a:rPr lang="en-US" sz="1400" dirty="0" smtClean="0"/>
              <a:t> predicted for 2020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4516438"/>
            <a:ext cx="8136904" cy="5555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/>
              <a:t>Resolve operational bottlenecks in the </a:t>
            </a:r>
            <a:r>
              <a:rPr lang="en-US" sz="1600" b="1" dirty="0" smtClean="0"/>
              <a:t>East Region</a:t>
            </a:r>
            <a:r>
              <a:rPr lang="en-US" sz="1600" dirty="0" smtClean="0"/>
              <a:t> and focus on </a:t>
            </a:r>
            <a:r>
              <a:rPr lang="en-US" sz="1600" b="1" dirty="0" smtClean="0"/>
              <a:t>Boulder</a:t>
            </a:r>
            <a:r>
              <a:rPr lang="en-US" sz="1600" dirty="0" smtClean="0"/>
              <a:t> and </a:t>
            </a:r>
            <a:r>
              <a:rPr lang="en-US" sz="1600" b="1" dirty="0" smtClean="0"/>
              <a:t>Willow Stores</a:t>
            </a:r>
            <a:r>
              <a:rPr lang="en-US" sz="1600" dirty="0" smtClean="0"/>
              <a:t> to reverse processing declines</a:t>
            </a:r>
            <a:endParaRPr lang="en-US" sz="16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771550"/>
            <a:ext cx="6986587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36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444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Peak Months for Supply vs. Demand (2018 &amp; 2019 Combined)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9" y="3435846"/>
            <a:ext cx="8064896" cy="936577"/>
          </a:xfrm>
        </p:spPr>
        <p:txBody>
          <a:bodyPr>
            <a:noAutofit/>
          </a:bodyPr>
          <a:lstStyle/>
          <a:p>
            <a:r>
              <a:rPr lang="en-US" sz="1400" b="1" dirty="0" smtClean="0"/>
              <a:t>Overall: </a:t>
            </a:r>
            <a:r>
              <a:rPr lang="en-US" sz="1400" dirty="0" smtClean="0"/>
              <a:t>Supply peaked in August (27,385 units), while Demand peaked in October (45,119 units).</a:t>
            </a:r>
          </a:p>
          <a:p>
            <a:r>
              <a:rPr lang="en-US" sz="1400" b="1" dirty="0" smtClean="0"/>
              <a:t>Regional</a:t>
            </a:r>
            <a:r>
              <a:rPr lang="en-US" sz="1400" dirty="0" smtClean="0"/>
              <a:t>: East and West both saw peak supply in August and peak demand in October.</a:t>
            </a:r>
          </a:p>
          <a:p>
            <a:r>
              <a:rPr lang="en-US" sz="1400" b="1" dirty="0" smtClean="0"/>
              <a:t>Stores</a:t>
            </a:r>
            <a:r>
              <a:rPr lang="en-US" sz="1400" dirty="0" smtClean="0"/>
              <a:t>: All stores had peak supply in August and peak demand in October, except for Meadow, which had peak supply, and Sunny, which had peak demand, in March.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4443958"/>
            <a:ext cx="8136904" cy="6275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/>
              <a:t>Adjust processing schedules to handle peak </a:t>
            </a:r>
            <a:r>
              <a:rPr lang="en-US" sz="1600" b="1" dirty="0" smtClean="0"/>
              <a:t>supply in August</a:t>
            </a:r>
            <a:r>
              <a:rPr lang="en-US" sz="1600" dirty="0" smtClean="0"/>
              <a:t> and </a:t>
            </a:r>
            <a:r>
              <a:rPr lang="en-US" sz="1600" b="1" dirty="0" smtClean="0"/>
              <a:t>demand in October</a:t>
            </a:r>
            <a:r>
              <a:rPr lang="en-US" sz="1600" dirty="0" smtClean="0"/>
              <a:t>. Realign workflows in </a:t>
            </a:r>
            <a:r>
              <a:rPr lang="en-US" sz="1600" b="1" dirty="0" smtClean="0"/>
              <a:t>Meadow</a:t>
            </a:r>
            <a:r>
              <a:rPr lang="en-US" sz="1600" dirty="0" smtClean="0"/>
              <a:t> and </a:t>
            </a:r>
            <a:r>
              <a:rPr lang="en-US" sz="1600" b="1" dirty="0" smtClean="0"/>
              <a:t>Sunny</a:t>
            </a:r>
            <a:r>
              <a:rPr lang="en-US" sz="1600" dirty="0" smtClean="0"/>
              <a:t> to better balance their unique supply and demand patterns.</a:t>
            </a:r>
            <a:endParaRPr lang="en-US" sz="16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783133"/>
            <a:ext cx="7632700" cy="26527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4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444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Volume Received vs. Volume Processed (2019 Data)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9" y="3435846"/>
            <a:ext cx="8064896" cy="936577"/>
          </a:xfrm>
        </p:spPr>
        <p:txBody>
          <a:bodyPr>
            <a:noAutofit/>
          </a:bodyPr>
          <a:lstStyle/>
          <a:p>
            <a:r>
              <a:rPr lang="en-US" sz="1400" b="1" dirty="0" smtClean="0"/>
              <a:t>Overall</a:t>
            </a:r>
            <a:r>
              <a:rPr lang="en-US" sz="1400" dirty="0" smtClean="0"/>
              <a:t>: 66% of donations were processed in 2019, leaving 34% unprocessed.</a:t>
            </a:r>
          </a:p>
          <a:p>
            <a:r>
              <a:rPr lang="en-US" sz="1400" b="1" dirty="0" smtClean="0"/>
              <a:t>Store</a:t>
            </a:r>
            <a:r>
              <a:rPr lang="en-US" sz="1400" dirty="0" smtClean="0"/>
              <a:t>: Sunny store maxed of its donations, while Meadow processed only 36%.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4659982"/>
            <a:ext cx="8136904" cy="4115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/>
              <a:t>Focus on improving processing efficiency in Meadow and Willow stores</a:t>
            </a:r>
            <a:endParaRPr lang="en-US" sz="16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77" y="699542"/>
            <a:ext cx="6980237" cy="265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03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351</Words>
  <Application>Microsoft Office PowerPoint</Application>
  <PresentationFormat>On-screen Show (16:9)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Supply and Demand Analysis –  YoY Growth and Peak Performance</vt:lpstr>
      <vt:lpstr>Year-over-Year Growth (Volume Received - On Site Donations)</vt:lpstr>
      <vt:lpstr>Volume Processed YoY</vt:lpstr>
      <vt:lpstr>Peak Months for Supply vs. Demand (2018 &amp; 2019 Combined)</vt:lpstr>
      <vt:lpstr>Volume Received vs. Volume Processed (2019 Data)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and Demand Analysis in Thrift Business</dc:title>
  <dc:creator>HP</dc:creator>
  <cp:lastModifiedBy>HP</cp:lastModifiedBy>
  <cp:revision>7</cp:revision>
  <dcterms:created xsi:type="dcterms:W3CDTF">2024-10-23T15:24:21Z</dcterms:created>
  <dcterms:modified xsi:type="dcterms:W3CDTF">2024-10-23T16:13:34Z</dcterms:modified>
</cp:coreProperties>
</file>