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328" r:id="rId4"/>
    <p:sldId id="373" r:id="rId5"/>
    <p:sldId id="380" r:id="rId6"/>
    <p:sldId id="381" r:id="rId7"/>
    <p:sldId id="385" r:id="rId8"/>
    <p:sldId id="386" r:id="rId9"/>
    <p:sldId id="382" r:id="rId10"/>
    <p:sldId id="384" r:id="rId11"/>
    <p:sldId id="383" r:id="rId12"/>
    <p:sldId id="37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Pourmajidi" initials="WP" lastIdx="1" clrIdx="0">
    <p:extLst>
      <p:ext uri="{19B8F6BF-5375-455C-9EA6-DF929625EA0E}">
        <p15:presenceInfo xmlns:p15="http://schemas.microsoft.com/office/powerpoint/2012/main" userId="4a3ee94cdf21e8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19A146-9D0B-434A-B843-7705B224E9B1}">
  <a:tblStyle styleId="{4819A146-9D0B-434A-B843-7705B224E9B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7" autoAdjust="0"/>
    <p:restoredTop sz="81129" autoAdjust="0"/>
  </p:normalViewPr>
  <p:slideViewPr>
    <p:cSldViewPr snapToGrid="0">
      <p:cViewPr varScale="1">
        <p:scale>
          <a:sx n="120" d="100"/>
          <a:sy n="120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Saiful Islam" userId="c2077a02fc2d7215" providerId="LiveId" clId="{DF148DE2-0A2D-4AF1-8600-42D4158C6ADD}"/>
    <pc:docChg chg="modSld">
      <pc:chgData name="Mohammad Saiful Islam" userId="c2077a02fc2d7215" providerId="LiveId" clId="{DF148DE2-0A2D-4AF1-8600-42D4158C6ADD}" dt="2021-12-06T22:53:41.954" v="6" actId="20577"/>
      <pc:docMkLst>
        <pc:docMk/>
      </pc:docMkLst>
      <pc:sldChg chg="modSp mod">
        <pc:chgData name="Mohammad Saiful Islam" userId="c2077a02fc2d7215" providerId="LiveId" clId="{DF148DE2-0A2D-4AF1-8600-42D4158C6ADD}" dt="2021-12-06T22:53:41.954" v="6" actId="20577"/>
        <pc:sldMkLst>
          <pc:docMk/>
          <pc:sldMk cId="0" sldId="259"/>
        </pc:sldMkLst>
        <pc:spChg chg="mod">
          <ac:chgData name="Mohammad Saiful Islam" userId="c2077a02fc2d7215" providerId="LiveId" clId="{DF148DE2-0A2D-4AF1-8600-42D4158C6ADD}" dt="2021-12-06T22:53:41.954" v="6" actId="20577"/>
          <ac:spMkLst>
            <pc:docMk/>
            <pc:sldMk cId="0" sldId="259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CEA6-188A-4941-BA89-A6331CB706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B4114-9801-430A-8866-3EA5E5C1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4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02944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7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597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3762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80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87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51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078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241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8396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50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8454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28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27" name="Shape 227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8" name="Shape 228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9" name="Shape 249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32" name="Shape 332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3" name="Shape 333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4" name="Shape 334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5" name="Shape 335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112" y="1876418"/>
            <a:ext cx="8897347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AML-2304 Natural Language Processing</a:t>
            </a:r>
            <a:endParaRPr lang="en" sz="3200" dirty="0"/>
          </a:p>
        </p:txBody>
      </p:sp>
      <p:sp>
        <p:nvSpPr>
          <p:cNvPr id="8" name="Shape 1408"/>
          <p:cNvSpPr txBox="1">
            <a:spLocks/>
          </p:cNvSpPr>
          <p:nvPr/>
        </p:nvSpPr>
        <p:spPr>
          <a:xfrm>
            <a:off x="83170" y="284568"/>
            <a:ext cx="2733717" cy="1132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2400" b="1" dirty="0"/>
              <a:t>Lambton College</a:t>
            </a:r>
          </a:p>
        </p:txBody>
      </p:sp>
      <p:sp>
        <p:nvSpPr>
          <p:cNvPr id="9" name="Shape 1408"/>
          <p:cNvSpPr txBox="1">
            <a:spLocks/>
          </p:cNvSpPr>
          <p:nvPr/>
        </p:nvSpPr>
        <p:spPr>
          <a:xfrm>
            <a:off x="26230" y="850693"/>
            <a:ext cx="2847599" cy="603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1600" dirty="0"/>
              <a:t>School of Computer Studies</a:t>
            </a:r>
          </a:p>
        </p:txBody>
      </p:sp>
      <p:sp>
        <p:nvSpPr>
          <p:cNvPr id="7" name="Shape 1408">
            <a:extLst>
              <a:ext uri="{FF2B5EF4-FFF2-40B4-BE49-F238E27FC236}">
                <a16:creationId xmlns:a16="http://schemas.microsoft.com/office/drawing/2014/main" id="{C830561C-9BA6-4350-8B93-1B63B6889792}"/>
              </a:ext>
            </a:extLst>
          </p:cNvPr>
          <p:cNvSpPr txBox="1">
            <a:spLocks/>
          </p:cNvSpPr>
          <p:nvPr/>
        </p:nvSpPr>
        <p:spPr>
          <a:xfrm>
            <a:off x="6823749" y="4744387"/>
            <a:ext cx="2320251" cy="341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endParaRPr lang="en-US" sz="1200" dirty="0"/>
          </a:p>
          <a:p>
            <a:pPr algn="l"/>
            <a:r>
              <a:rPr lang="en-US" sz="1200" dirty="0"/>
              <a:t>[Prepared By: Vahid Hadavi, PhD] </a:t>
            </a:r>
          </a:p>
          <a:p>
            <a:pPr algn="l"/>
            <a:r>
              <a:rPr lang="en-US" sz="1200" dirty="0"/>
              <a:t> </a:t>
            </a:r>
            <a:endParaRPr lang="e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E1671-D3A5-4FB4-BC25-F401F0328B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312" y="11430"/>
            <a:ext cx="2958688" cy="642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Sentiment Analysis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80148" y="626787"/>
            <a:ext cx="7086071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Definition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Sentiment Analysis is the process of determining whether a piece of writing is positive, negative or neutral.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Use cases and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Social media 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Brand 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Voice of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Customer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Market research</a:t>
            </a: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7BBA91-B0A0-44E0-B283-F33EF852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367" y="2455572"/>
            <a:ext cx="4165852" cy="199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263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Sentiment analysis with NLP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07817" y="632701"/>
            <a:ext cx="682318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One of the most popular applications of NLP.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Key aspect of sentiment analysis is to analyze a body of text for understanding the opinion expressed by it.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quantify this sentiment with a positive or negative value, called polarity.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can analyze the sentiment of large texts, or thousands of reviews and extract keywords with high accuracy.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F633E7-84C8-44A0-9D75-443E42884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265" y="1898306"/>
            <a:ext cx="2973220" cy="1603091"/>
          </a:xfrm>
          <a:prstGeom prst="rect">
            <a:avLst/>
          </a:prstGeom>
        </p:spPr>
      </p:pic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5A4A7B7D-8D5B-47D7-9E6C-49003C1C97D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412800" y="1898306"/>
            <a:ext cx="2971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180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2445584" y="2005544"/>
            <a:ext cx="4991100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Any questions so far? </a:t>
            </a:r>
            <a:r>
              <a:rPr lang="en-US" dirty="0"/>
              <a:t>A</a:t>
            </a:r>
            <a:r>
              <a:rPr lang="en" dirty="0"/>
              <a:t>ny comments?</a:t>
            </a:r>
          </a:p>
        </p:txBody>
      </p:sp>
    </p:spTree>
    <p:extLst>
      <p:ext uri="{BB962C8B-B14F-4D97-AF65-F5344CB8AC3E}">
        <p14:creationId xmlns:p14="http://schemas.microsoft.com/office/powerpoint/2010/main" val="199628180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 txBox="1"/>
          <p:nvPr/>
        </p:nvSpPr>
        <p:spPr>
          <a:xfrm>
            <a:off x="409575" y="2606040"/>
            <a:ext cx="982472" cy="84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4800" b="1" u="sng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382" y="1988487"/>
            <a:ext cx="660068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9BBD5"/>
              </a:buClr>
              <a:buSzPct val="100000"/>
            </a:pPr>
            <a:r>
              <a:rPr lang="en-US" sz="16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Major Topics</a:t>
            </a: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:</a:t>
            </a:r>
          </a:p>
          <a:p>
            <a:pPr>
              <a:buClr>
                <a:srgbClr val="19BBD5"/>
              </a:buClr>
              <a:buSzPct val="100000"/>
            </a:pP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 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2.1       Discuss the usage of NLP in Customer Service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2.2       Describe how NLP is used in Market Intelligence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2.3       Discuss the applicability of NLP for Sentiment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382" y="1063992"/>
            <a:ext cx="5638800" cy="1159799"/>
          </a:xfrm>
        </p:spPr>
        <p:txBody>
          <a:bodyPr/>
          <a:lstStyle/>
          <a:p>
            <a:r>
              <a:rPr lang="en-US" sz="2400" b="1"/>
              <a:t>Module 2</a:t>
            </a:r>
            <a:br>
              <a:rPr lang="en-US" sz="2400" b="1" dirty="0"/>
            </a:br>
            <a:r>
              <a:rPr lang="en-US" altLang="en-US" sz="1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2. Evaluate the application of NLP in various Canadian businesses</a:t>
            </a:r>
            <a:br>
              <a:rPr lang="en-US" altLang="en-US" sz="105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lang="en-US" sz="2400" b="1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699035" y="1872271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altLang="en-US" sz="2800" dirty="0">
                <a:sym typeface="Muli"/>
              </a:rPr>
              <a:t>2.1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Discuss the usage of NLP in Customer Service</a:t>
            </a: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9330555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Customer Service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80148" y="539660"/>
            <a:ext cx="7086071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Definition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The support offered to customers, both before and after they buy and use products or services, that help them have an easy and enjoyable experience.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Based on Call Center research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25% of customers pay more for better customer experience.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64% of consumers expect real-time responses at any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62% of customers consider switching to a competitor after only 1-2 bad experiences.</a:t>
            </a: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28EEAC51-8E18-48D4-ABAC-2BA9BDEEE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07" y="2946352"/>
            <a:ext cx="3284112" cy="1971795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139A228-FDA1-47FB-941A-F5FF871AF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263" y="3030242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714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NLP in Customer Service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71312" y="621567"/>
            <a:ext cx="682318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Chatbots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Use of chatbots in customer service industry is </a:t>
            </a:r>
          </a:p>
          <a:p>
            <a:pPr lvl="1" eaLnBrk="1" hangingPunct="1"/>
            <a:r>
              <a:rPr lang="en-US" altLang="en-US" dirty="0">
                <a:solidFill>
                  <a:srgbClr val="FFC000"/>
                </a:solidFill>
                <a:latin typeface="Muli"/>
              </a:rPr>
              <a:t>       growing; 85% of all customer interactions.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Based on the estimations, 40% of consumers</a:t>
            </a:r>
          </a:p>
          <a:p>
            <a:pPr lvl="1" eaLnBrk="1" hangingPunct="1"/>
            <a:r>
              <a:rPr lang="en-US" altLang="en-US" dirty="0">
                <a:solidFill>
                  <a:srgbClr val="FFC000"/>
                </a:solidFill>
                <a:latin typeface="Muli"/>
              </a:rPr>
              <a:t>       do not care whether a chatbot or a real human </a:t>
            </a:r>
          </a:p>
          <a:p>
            <a:pPr lvl="1" eaLnBrk="1" hangingPunct="1"/>
            <a:r>
              <a:rPr lang="en-US" altLang="en-US" dirty="0">
                <a:solidFill>
                  <a:srgbClr val="FFC000"/>
                </a:solidFill>
                <a:latin typeface="Muli"/>
              </a:rPr>
              <a:t>       helps them, if they are getting the help.</a:t>
            </a: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With NLP: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Chatbots will be able to handle increasingly complex consumer communications.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Make personalization possible. Chatbots will be able to remember past conversations with users to customize questions, responses, and options.</a:t>
            </a: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82150A-BA06-4F1F-BB64-E69C826CB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379" y="1068912"/>
            <a:ext cx="2664141" cy="149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465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NLP in Customer Service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05904" y="564192"/>
            <a:ext cx="4042849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IVR technology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Interactive Voice Response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Ask callers specific questions and route them through pre-programmed paths</a:t>
            </a: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With NLP: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Callers tell the system what they need in their own words.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No need to use certain phrases and speak in a stiff manner.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Possible for the system to ask open-ended questions.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Understands context in replies.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Responds to caller requests to repeat something or pause.</a:t>
            </a: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ECBE34F-D600-4F76-96C4-CA2B605BC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2" r="-1" b="4794"/>
          <a:stretch/>
        </p:blipFill>
        <p:spPr>
          <a:xfrm>
            <a:off x="5904942" y="1047482"/>
            <a:ext cx="2735691" cy="289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889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699035" y="1872271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altLang="en-US" sz="2800" dirty="0">
                <a:sym typeface="Muli"/>
              </a:rPr>
              <a:t>2.2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Describe how NLP is used in Market Intelligence</a:t>
            </a: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2002477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Market Intelligence with NLP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07817" y="632701"/>
            <a:ext cx="682318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Most business markets are much impacted and influenced by market knowledge and information exchange among various companies, stakeholders and governments.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NLP is a great tool for monitoring market intelligence reports to extract new information that can help businesses to produce new strategies.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It empowers more users to explore and manipulate data in search of valuable insights, the more likely those insights will lead to better business decisions.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</p:txBody>
      </p:sp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D99A5FAE-DE44-4D12-86CF-07691E0C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783" y="2414772"/>
            <a:ext cx="4295141" cy="217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568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699035" y="1872271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altLang="en-US" sz="2800" dirty="0">
                <a:sym typeface="Muli"/>
              </a:rPr>
              <a:t>2.3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Discuss the applicability of NLP for Sentiment Analysis</a:t>
            </a: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1684775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17333</TotalTime>
  <Words>548</Words>
  <Application>Microsoft Office PowerPoint</Application>
  <PresentationFormat>On-screen Show (16:9)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Muli</vt:lpstr>
      <vt:lpstr>Nixie One</vt:lpstr>
      <vt:lpstr>Wingdings</vt:lpstr>
      <vt:lpstr>Imogen template</vt:lpstr>
      <vt:lpstr>AML-2304 Natural Language Processing</vt:lpstr>
      <vt:lpstr>Module 2 2. Evaluate the application of NLP in various Canadian businesses </vt:lpstr>
      <vt:lpstr>     2.1 Discuss the usage of NLP in Customer Service </vt:lpstr>
      <vt:lpstr>Customer Service</vt:lpstr>
      <vt:lpstr>NLP in Customer Service</vt:lpstr>
      <vt:lpstr>NLP in Customer Service</vt:lpstr>
      <vt:lpstr>     2.2 Describe how NLP is used in Market Intelligence </vt:lpstr>
      <vt:lpstr>Market Intelligence with NLP</vt:lpstr>
      <vt:lpstr>     2.3 Discuss the applicability of NLP for Sentiment Analysis </vt:lpstr>
      <vt:lpstr>Sentiment Analysis</vt:lpstr>
      <vt:lpstr>Sentiment analysis with NLP</vt:lpstr>
      <vt:lpstr>Any questions so far? Any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/>
  <cp:lastModifiedBy>Mohammad Saiful Islam</cp:lastModifiedBy>
  <cp:revision>915</cp:revision>
  <dcterms:modified xsi:type="dcterms:W3CDTF">2021-12-06T22:53:43Z</dcterms:modified>
  <cp:version>Version2</cp:version>
</cp:coreProperties>
</file>