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28" r:id="rId4"/>
    <p:sldId id="467" r:id="rId5"/>
    <p:sldId id="373" r:id="rId6"/>
    <p:sldId id="460" r:id="rId7"/>
    <p:sldId id="457" r:id="rId8"/>
    <p:sldId id="458" r:id="rId9"/>
    <p:sldId id="462" r:id="rId10"/>
    <p:sldId id="461" r:id="rId11"/>
    <p:sldId id="386" r:id="rId12"/>
    <p:sldId id="380" r:id="rId13"/>
    <p:sldId id="463" r:id="rId14"/>
    <p:sldId id="464" r:id="rId15"/>
    <p:sldId id="387" r:id="rId16"/>
    <p:sldId id="385" r:id="rId17"/>
    <p:sldId id="388" r:id="rId18"/>
    <p:sldId id="465" r:id="rId19"/>
    <p:sldId id="382" r:id="rId20"/>
    <p:sldId id="393" r:id="rId21"/>
    <p:sldId id="394" r:id="rId22"/>
    <p:sldId id="396" r:id="rId23"/>
    <p:sldId id="397" r:id="rId24"/>
    <p:sldId id="466" r:id="rId25"/>
    <p:sldId id="486" r:id="rId26"/>
    <p:sldId id="3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85607-32F7-48AF-99BF-D1E2EF8FE2D8}" v="2" dt="2021-12-06T23:05:57.631"/>
  </p1510:revLst>
</p1510:revInfo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7" autoAdjust="0"/>
    <p:restoredTop sz="81129" autoAdjust="0"/>
  </p:normalViewPr>
  <p:slideViewPr>
    <p:cSldViewPr snapToGrid="0">
      <p:cViewPr varScale="1">
        <p:scale>
          <a:sx n="120" d="100"/>
          <a:sy n="12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4E985607-32F7-48AF-99BF-D1E2EF8FE2D8}"/>
    <pc:docChg chg="addSld modSld sldOrd">
      <pc:chgData name="Mohammad Saiful Islam" userId="c2077a02fc2d7215" providerId="LiveId" clId="{4E985607-32F7-48AF-99BF-D1E2EF8FE2D8}" dt="2021-12-06T23:05:57.628" v="16"/>
      <pc:docMkLst>
        <pc:docMk/>
      </pc:docMkLst>
      <pc:sldChg chg="modSp mod">
        <pc:chgData name="Mohammad Saiful Islam" userId="c2077a02fc2d7215" providerId="LiveId" clId="{4E985607-32F7-48AF-99BF-D1E2EF8FE2D8}" dt="2021-12-06T22:53:08.186" v="13" actId="20577"/>
        <pc:sldMkLst>
          <pc:docMk/>
          <pc:sldMk cId="0" sldId="259"/>
        </pc:sldMkLst>
        <pc:spChg chg="mod">
          <ac:chgData name="Mohammad Saiful Islam" userId="c2077a02fc2d7215" providerId="LiveId" clId="{4E985607-32F7-48AF-99BF-D1E2EF8FE2D8}" dt="2021-12-06T22:53:08.186" v="13" actId="20577"/>
          <ac:spMkLst>
            <pc:docMk/>
            <pc:sldMk cId="0" sldId="259"/>
            <ac:spMk id="2" creationId="{00000000-0000-0000-0000-000000000000}"/>
          </ac:spMkLst>
        </pc:spChg>
      </pc:sldChg>
      <pc:sldChg chg="add ord">
        <pc:chgData name="Mohammad Saiful Islam" userId="c2077a02fc2d7215" providerId="LiveId" clId="{4E985607-32F7-48AF-99BF-D1E2EF8FE2D8}" dt="2021-12-06T23:01:46.196" v="15"/>
        <pc:sldMkLst>
          <pc:docMk/>
          <pc:sldMk cId="1325862196" sldId="467"/>
        </pc:sldMkLst>
      </pc:sldChg>
      <pc:sldChg chg="add">
        <pc:chgData name="Mohammad Saiful Islam" userId="c2077a02fc2d7215" providerId="LiveId" clId="{4E985607-32F7-48AF-99BF-D1E2EF8FE2D8}" dt="2021-12-06T23:05:57.628" v="16"/>
        <pc:sldMkLst>
          <pc:docMk/>
          <pc:sldMk cId="548053984" sldId="4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323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76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241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39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29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759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87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83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628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0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154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94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218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960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027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471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52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65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9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52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3738881"/>
            <a:ext cx="2320251" cy="1346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Vahid Hadavi, PhD]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120107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03594" y="2112734"/>
            <a:ext cx="708607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above section of the code can be translated to: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 every category (we have either pos or neg), take the entire file IDs (every review has own ID),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Store the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word_tokenized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version (list of words) for the file ID, and then followed by the positive or negative label in one big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D2ACA3-AC9F-4E01-AE6E-71109C35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34" y="1243123"/>
            <a:ext cx="4097867" cy="622300"/>
          </a:xfrm>
          <a:prstGeom prst="rect">
            <a:avLst/>
          </a:prstGeom>
        </p:spPr>
      </p:pic>
      <p:sp>
        <p:nvSpPr>
          <p:cNvPr id="11" name="Shape 1413">
            <a:extLst>
              <a:ext uri="{FF2B5EF4-FFF2-40B4-BE49-F238E27FC236}">
                <a16:creationId xmlns:a16="http://schemas.microsoft.com/office/drawing/2014/main" id="{D8ED8E79-EA2A-4A51-A926-48EEA20F2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646" y="309575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Text preprocessing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628158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76379" y="1796204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5</a:t>
            </a:r>
            <a:r>
              <a:rPr lang="en-US" altLang="en-US" sz="2800" dirty="0">
                <a:sym typeface="Muli"/>
              </a:rPr>
              <a:t>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Perform feature extraction from Textual data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2598384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Feature extraction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17106" y="698519"/>
            <a:ext cx="682318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create a list containing 3000 most frequent words in the documents.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consider existence/non-existence of these words in each of reviews as features by defining the following function.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EFA88-CE67-4E27-8595-2BE09D7C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44" y="1606460"/>
            <a:ext cx="4792133" cy="23283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9BC967-1690-445A-B299-EF3564D0E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76" y="2779931"/>
            <a:ext cx="3107267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Feature extraction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5710" y="772341"/>
            <a:ext cx="682318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test the function on the first review (docs was defined before as the list of tuples containing reviews with their corresponding sentiments).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These are only the first 14 words in 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word_features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variable (containing 3000 words) for the first review.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C4DC6-E2AC-4A16-AA4C-21445E33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507" y="1634688"/>
            <a:ext cx="2074333" cy="25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6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Feature extraction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17106" y="779635"/>
            <a:ext cx="682318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Applying the function to all the reviews.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703C-B939-4603-B2E6-E9FD728D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32" y="1540556"/>
            <a:ext cx="5588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6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61115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5</a:t>
            </a:r>
            <a:r>
              <a:rPr lang="en-US" altLang="en-US" sz="2800" dirty="0">
                <a:sym typeface="Muli"/>
              </a:rPr>
              <a:t>.4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Prepare Training and Test Sets by splitting dataset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25339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Training and testing set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389" y="768574"/>
            <a:ext cx="682318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Before we can train and test our algorithm, we should first split our data into training and test sets.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Since our dataset has been shuffled, the first 1600 shuffled reviews (consisting both positive and negative reviews) will be used as the training set.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remaining 20% (400 reviews) will be used to perform the test.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24B1C-DC10-4507-A284-245DFFFC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232" y="2571750"/>
            <a:ext cx="2709333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4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47968" y="2399909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5</a:t>
            </a:r>
            <a:r>
              <a:rPr lang="en-US" altLang="en-US" sz="2800" dirty="0">
                <a:sym typeface="Muli"/>
              </a:rPr>
              <a:t>.5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Demonstrate The training of the Text Classification Model (Naïve Bayes)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42451810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Training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4619" y="745319"/>
            <a:ext cx="6823189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Since our data is labeled, this process is referred to as supervised learning.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will use Naive Bayes on NLTK as the algorithm as it is a very popular algorithm for text classification.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 We create the instance of the model and then train it on the training set.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407A3-32BC-4018-B772-78746084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87" y="2254250"/>
            <a:ext cx="44619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74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15921" y="1815307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4.6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Analyze the results on test set and Evaluate the Model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484664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5.1       Import Libraries and the dataset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5.2       Perform Text Preprocessing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5.3       Perform feature extraction from Textual data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5.4       Prepare Training and Test Sets by splitting dataset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5.5       Demonstrate The training of the Text Classification Model (Naïve Bayes)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5.6       Analyze the results on test set and Evaluate the Model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5.7       Demonstrate saving and loading the Model</a:t>
            </a:r>
          </a:p>
          <a:p>
            <a:pPr>
              <a:buClr>
                <a:srgbClr val="19BBD5"/>
              </a:buClr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440" y="569690"/>
            <a:ext cx="5638800" cy="1159799"/>
          </a:xfrm>
        </p:spPr>
        <p:txBody>
          <a:bodyPr/>
          <a:lstStyle/>
          <a:p>
            <a:r>
              <a:rPr lang="en-US" sz="2400" b="1"/>
              <a:t>Module 5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5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Illustrate Text Classification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98675" y="20874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Model evaluation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5256" y="672907"/>
            <a:ext cx="682318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evaluate the model accuracy by testing it on the testing set.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use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classify.accuracy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function on nltk to determine the accuracy of a trained model.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needs the trained model instance and the training test.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371E5-EA6B-45E8-88DA-5EF2A5C1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49" y="2087343"/>
            <a:ext cx="7298267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D27EE-4ACB-417F-A10C-D7561A3F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2" y="2590694"/>
            <a:ext cx="2311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11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98675" y="20874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Most informative words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1450" y="1744101"/>
            <a:ext cx="68231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B300B1-2787-4893-9066-46AEF0D5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33" y="554277"/>
            <a:ext cx="682318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take it a step further to see what the most valuable words are when it comes to positive or negative reviews</a:t>
            </a:r>
            <a:r>
              <a:rPr lang="en-US" altLang="en-US" sz="1600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What this tells you is the ratio of occurrences in negative to positive, or visa versa, for every 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3B4D0-5126-4A2D-86E9-1D93460C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33" y="1582929"/>
            <a:ext cx="3644900" cy="19896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59FB7DD-B541-4F66-8DEF-4BB11A679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331" y="1882526"/>
            <a:ext cx="5871633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6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517240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5.7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Demonstrate saving and loading the Model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983929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98675" y="20874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Saving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2411" y="418464"/>
            <a:ext cx="682318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Training classifiers takes a long time.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Imagine we have to train the classifier every time that you want to use it, especially when a large dataset is involved.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use the pickle module to serialize a classifier object so that we only have to load it every time we need to use it.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need to first import pickle.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saves (pickles) the model with the name of ‘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naive_bayes_model.pkl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’ in the same folder.</a:t>
            </a:r>
          </a:p>
          <a:p>
            <a:pPr lvl="2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9041F02-5371-4F95-828B-98B883D8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59" y="2295901"/>
            <a:ext cx="3949700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98675" y="20874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82091" y="551249"/>
            <a:ext cx="682318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load the pickled model and use it for prediction.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693973-789B-4E08-8747-8E9D8972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4" y="1525844"/>
            <a:ext cx="4237567" cy="5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03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Testing a custom review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3097" y="726199"/>
            <a:ext cx="68388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use our trained classifier to classify a new review.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86DE4-8534-4B47-A92B-B771BD05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56" y="1589684"/>
            <a:ext cx="7827433" cy="27093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6CC6736-5B23-405D-980B-EC4F4CB77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966" y="1948704"/>
            <a:ext cx="4428067" cy="1049867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DCA6EC-F36D-4926-851A-4ADDE868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2" y="3187477"/>
            <a:ext cx="4741333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3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5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Import Libraries and the dataset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Supervised Classification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0208" y="909756"/>
            <a:ext cx="708607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 supervised classification,  we have access to labeled data for training a classifier.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Supervised classification is very common for handling text data.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Examples: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Evaluating social media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Extracting costumers’ concern about a product by performing sentiment analysis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Document classification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NLTK library provides us with different types of classifiers such as Naive Bayes Classifier, Decision Tree Classifier, Support Vector Machine Classifier,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25862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Text classification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16883" y="1031331"/>
            <a:ext cx="70860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There are numerous reasons as to why we may need to perform text classification.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may need to classify text as either education or politics or even military.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may need classifying the text depending on the author who wrote it or based on gender.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A great application of text classification is when you need to classify text as either spam or not spam, such as how email filters work.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using movie reviews dataset on NLTK, consisting 2000 movie reviews.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04C688D1-44AA-4E57-929C-50DC767E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41" y="3018130"/>
            <a:ext cx="2882900" cy="389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AFC0A-EB4C-44C1-BB17-6FC40D64B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924" y="3689136"/>
            <a:ext cx="2302933" cy="2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47968" y="161115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5</a:t>
            </a:r>
            <a:r>
              <a:rPr lang="en-US" altLang="en-US" sz="2800" dirty="0">
                <a:sym typeface="Muli"/>
              </a:rPr>
              <a:t>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Perform Text Preprocessing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845435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Text preprocessing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20B13-645F-44A2-9941-586025F2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25" y="1035202"/>
            <a:ext cx="1989667" cy="23283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508E6A-0273-484B-BBA4-266BE021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0" y="1400708"/>
            <a:ext cx="673100" cy="21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A4F21E-396F-4952-BD97-167419DF8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942" y="1749281"/>
            <a:ext cx="19304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E87B17-8EDD-4C40-AA4E-9AEE1949E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366" y="2072454"/>
            <a:ext cx="1164167" cy="249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FE136F-1AD8-48E2-B919-77C950EBC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925" y="2665922"/>
            <a:ext cx="2006600" cy="17780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FC177EDE-C345-45D9-92C6-0CF19FD82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307" y="3108313"/>
            <a:ext cx="1765300" cy="9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8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11" name="Shape 1413">
            <a:extLst>
              <a:ext uri="{FF2B5EF4-FFF2-40B4-BE49-F238E27FC236}">
                <a16:creationId xmlns:a16="http://schemas.microsoft.com/office/drawing/2014/main" id="{D8ED8E79-EA2A-4A51-A926-48EEA20F2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646" y="309575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Text preprocessing</a:t>
            </a:r>
            <a:endParaRPr lang="en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B5F6A-804C-4B73-8E6F-BA185BCE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01" y="1042854"/>
            <a:ext cx="70860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remove the punctuations and stopwords and then make all words lowercase.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FF6E8F-34FC-4C39-BF73-C327BA75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41" y="1500581"/>
            <a:ext cx="5459396" cy="540946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5E87CFF-58BB-4C1A-B915-5913D599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87" y="2586406"/>
            <a:ext cx="56345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1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6583" y="1059078"/>
            <a:ext cx="70860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use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FreqDist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 function on NLTK to have a dictionary of frequency of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apperacne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of words in a text.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sp>
        <p:nvSpPr>
          <p:cNvPr id="11" name="Shape 1413">
            <a:extLst>
              <a:ext uri="{FF2B5EF4-FFF2-40B4-BE49-F238E27FC236}">
                <a16:creationId xmlns:a16="http://schemas.microsoft.com/office/drawing/2014/main" id="{D8ED8E79-EA2A-4A51-A926-48EEA20F2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646" y="309575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Text preprocessing</a:t>
            </a:r>
            <a:endParaRPr lang="en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EE49A-8BA5-4DE6-AE80-9E8474D9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26" y="2429933"/>
            <a:ext cx="2705100" cy="283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70CEE-6440-4826-8FF9-FF1338C29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159" y="1934045"/>
            <a:ext cx="3526367" cy="21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882F2-B684-4790-A8E4-CF2F31EC7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6" y="2974118"/>
            <a:ext cx="7887268" cy="3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73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21331</TotalTime>
  <Words>928</Words>
  <Application>Microsoft Office PowerPoint</Application>
  <PresentationFormat>On-screen Show (16:9)</PresentationFormat>
  <Paragraphs>198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Muli</vt:lpstr>
      <vt:lpstr>Nixie One</vt:lpstr>
      <vt:lpstr>Wingdings</vt:lpstr>
      <vt:lpstr>Imogen template</vt:lpstr>
      <vt:lpstr>AML-2304 Natural Language Processing</vt:lpstr>
      <vt:lpstr>Module 5 5. Illustrate Text Classification</vt:lpstr>
      <vt:lpstr>     5.1 Import Libraries and the dataset </vt:lpstr>
      <vt:lpstr>Supervised Classification</vt:lpstr>
      <vt:lpstr>Text classification</vt:lpstr>
      <vt:lpstr>     5.2 Perform Text Preprocessing </vt:lpstr>
      <vt:lpstr>Text preprocessing</vt:lpstr>
      <vt:lpstr>Text preprocessing</vt:lpstr>
      <vt:lpstr>Text preprocessing</vt:lpstr>
      <vt:lpstr>Text preprocessing</vt:lpstr>
      <vt:lpstr>     5.3 Perform feature extraction from Textual data </vt:lpstr>
      <vt:lpstr>Feature extraction</vt:lpstr>
      <vt:lpstr>Feature extraction</vt:lpstr>
      <vt:lpstr>Feature extraction</vt:lpstr>
      <vt:lpstr>     5.4 Prepare Training and Test Sets by splitting dataset</vt:lpstr>
      <vt:lpstr>Training and testing set</vt:lpstr>
      <vt:lpstr>     5.5 Demonstrate The training of the Text Classification Model (Naïve Bayes)  </vt:lpstr>
      <vt:lpstr>Training</vt:lpstr>
      <vt:lpstr>     4.6 Analyze the results on test set and Evaluate the Model </vt:lpstr>
      <vt:lpstr>Model evaluation</vt:lpstr>
      <vt:lpstr>Most informative words</vt:lpstr>
      <vt:lpstr>     5.7 Demonstrate saving and loading the Model </vt:lpstr>
      <vt:lpstr>Saving</vt:lpstr>
      <vt:lpstr>Loading</vt:lpstr>
      <vt:lpstr>Testing a custom review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Mohammad Saiful Islam</cp:lastModifiedBy>
  <cp:revision>1051</cp:revision>
  <dcterms:modified xsi:type="dcterms:W3CDTF">2021-12-06T23:06:02Z</dcterms:modified>
  <cp:version>Version2</cp:version>
</cp:coreProperties>
</file>