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328" r:id="rId4"/>
    <p:sldId id="373" r:id="rId5"/>
    <p:sldId id="457" r:id="rId6"/>
    <p:sldId id="386" r:id="rId7"/>
    <p:sldId id="380" r:id="rId8"/>
    <p:sldId id="458" r:id="rId9"/>
    <p:sldId id="387" r:id="rId10"/>
    <p:sldId id="385" r:id="rId11"/>
    <p:sldId id="459" r:id="rId12"/>
    <p:sldId id="460" r:id="rId13"/>
    <p:sldId id="461" r:id="rId14"/>
    <p:sldId id="462" r:id="rId15"/>
    <p:sldId id="388" r:id="rId16"/>
    <p:sldId id="389" r:id="rId17"/>
    <p:sldId id="3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7" autoAdjust="0"/>
    <p:restoredTop sz="96357" autoAdjust="0"/>
  </p:normalViewPr>
  <p:slideViewPr>
    <p:cSldViewPr snapToGrid="0">
      <p:cViewPr varScale="1">
        <p:scale>
          <a:sx n="147" d="100"/>
          <a:sy n="147" d="100"/>
        </p:scale>
        <p:origin x="3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aiful Islam" userId="c2077a02fc2d7215" providerId="LiveId" clId="{9349D179-4C0D-42D4-AE56-C3884FFAC350}"/>
    <pc:docChg chg="modSld">
      <pc:chgData name="Mohammad Saiful Islam" userId="c2077a02fc2d7215" providerId="LiveId" clId="{9349D179-4C0D-42D4-AE56-C3884FFAC350}" dt="2021-12-06T22:55:38.981" v="6" actId="20577"/>
      <pc:docMkLst>
        <pc:docMk/>
      </pc:docMkLst>
      <pc:sldChg chg="modSp mod">
        <pc:chgData name="Mohammad Saiful Islam" userId="c2077a02fc2d7215" providerId="LiveId" clId="{9349D179-4C0D-42D4-AE56-C3884FFAC350}" dt="2021-12-06T22:55:38.981" v="6" actId="20577"/>
        <pc:sldMkLst>
          <pc:docMk/>
          <pc:sldMk cId="0" sldId="259"/>
        </pc:sldMkLst>
        <pc:spChg chg="mod">
          <ac:chgData name="Mohammad Saiful Islam" userId="c2077a02fc2d7215" providerId="LiveId" clId="{9349D179-4C0D-42D4-AE56-C3884FFAC350}" dt="2021-12-06T22:55:38.981" v="6" actId="20577"/>
          <ac:spMkLst>
            <pc:docMk/>
            <pc:sldMk cId="0" sldId="259"/>
            <ac:spMk id="2" creationId="{00000000-0000-0000-0000-000000000000}"/>
          </ac:spMkLst>
        </pc:spChg>
      </pc:sldChg>
    </pc:docChg>
  </pc:docChgLst>
  <pc:docChgLst>
    <pc:chgData name="Mohammad Saiful Islam" userId="c2077a02fc2d7215" providerId="LiveId" clId="{A6FAE40D-465E-489C-A4E9-69A5990274C8}"/>
    <pc:docChg chg="modSld">
      <pc:chgData name="Mohammad Saiful Islam" userId="c2077a02fc2d7215" providerId="LiveId" clId="{A6FAE40D-465E-489C-A4E9-69A5990274C8}" dt="2021-11-11T14:23:15.109" v="2" actId="6549"/>
      <pc:docMkLst>
        <pc:docMk/>
      </pc:docMkLst>
      <pc:sldChg chg="modSp modAnim">
        <pc:chgData name="Mohammad Saiful Islam" userId="c2077a02fc2d7215" providerId="LiveId" clId="{A6FAE40D-465E-489C-A4E9-69A5990274C8}" dt="2021-11-11T12:55:27.711" v="1" actId="1076"/>
        <pc:sldMkLst>
          <pc:docMk/>
          <pc:sldMk cId="999771443" sldId="373"/>
        </pc:sldMkLst>
        <pc:spChg chg="mod">
          <ac:chgData name="Mohammad Saiful Islam" userId="c2077a02fc2d7215" providerId="LiveId" clId="{A6FAE40D-465E-489C-A4E9-69A5990274C8}" dt="2021-11-11T12:55:27.711" v="1" actId="1076"/>
          <ac:spMkLst>
            <pc:docMk/>
            <pc:sldMk cId="999771443" sldId="373"/>
            <ac:spMk id="6" creationId="{00000000-0000-0000-0000-000000000000}"/>
          </ac:spMkLst>
        </pc:spChg>
      </pc:sldChg>
      <pc:sldChg chg="modSp modAnim">
        <pc:chgData name="Mohammad Saiful Islam" userId="c2077a02fc2d7215" providerId="LiveId" clId="{A6FAE40D-465E-489C-A4E9-69A5990274C8}" dt="2021-11-11T14:23:15.109" v="2" actId="6549"/>
        <pc:sldMkLst>
          <pc:docMk/>
          <pc:sldMk cId="3234552798" sldId="458"/>
        </pc:sldMkLst>
        <pc:spChg chg="mod">
          <ac:chgData name="Mohammad Saiful Islam" userId="c2077a02fc2d7215" providerId="LiveId" clId="{A6FAE40D-465E-489C-A4E9-69A5990274C8}" dt="2021-11-11T14:23:15.109" v="2" actId="6549"/>
          <ac:spMkLst>
            <pc:docMk/>
            <pc:sldMk cId="3234552798" sldId="458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877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0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03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332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11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804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70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9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76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24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47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475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AML-2304 Natural Language Processing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4744387"/>
            <a:ext cx="2320251" cy="341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</a:t>
            </a:r>
            <a:r>
              <a:rPr lang="en-US" sz="1200"/>
              <a:t>Vahid Hadavi, PhD] </a:t>
            </a:r>
            <a:endParaRPr lang="en-US" sz="1200" dirty="0"/>
          </a:p>
          <a:p>
            <a:pPr algn="l"/>
            <a:r>
              <a:rPr lang="en-US" sz="1200" dirty="0"/>
              <a:t> </a:t>
            </a:r>
            <a:endParaRPr lang="e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42" y="0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VADER key points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7617" y="715683"/>
            <a:ext cx="682318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When analyzing comments, there are key points that VADER relies on. These include the following: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Punctuations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Capitalization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Degree Modifier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Conjunctions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5725749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Punctuations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64070" y="682242"/>
            <a:ext cx="6823189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Punctuations can change the sentiment of sentence.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For example, we can replace ‘.’ with ‘!!’: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2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The positivity of our sentence increased.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D91EF-E3E0-4C74-85EE-753784BD9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05" y="1775766"/>
            <a:ext cx="2226733" cy="275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7D0A1-8537-45E7-9B95-B68BF98D9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89" y="2291214"/>
            <a:ext cx="4334933" cy="2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72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Capitalization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1919" y="853041"/>
            <a:ext cx="682318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an upper-case letter to put emphasis on a sentiment-relevant word will increase the magnitude of the sentiment intensity.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2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The positivity of our sentence increased.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FFA0BF-8C39-4CC1-B839-3385F0C9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33" y="2017143"/>
            <a:ext cx="2315633" cy="296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599315-6C14-4306-A123-EA4385477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233" y="2571750"/>
            <a:ext cx="45381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6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Degree Modifiers 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3692" y="678202"/>
            <a:ext cx="6823189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Degree modifiers (intensifiers) are words or expressions that add the idea of degree to gradable adjectives and adverbs.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Examples are very, too, as, so, enough, rather, somewhat, pretty, moderately, quite, fairly, a little, a bit, etc.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6D3F6-7C1E-4B68-B651-CCEAAFE0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6" y="2059618"/>
            <a:ext cx="2688167" cy="19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B3CF7-E6C9-46AC-B596-EF19E8707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03" y="2567681"/>
            <a:ext cx="4500033" cy="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70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Conjunctions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26844" y="745319"/>
            <a:ext cx="682318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use of a conjunction such as but shows a change in in the polarity of sentiment.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sentiment of the text that follows the conjunction becomes dominant.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9F387-D860-43DC-9799-910CEB74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695468"/>
            <a:ext cx="71247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573897-4329-499B-BA97-C245EC923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600" y="3075252"/>
            <a:ext cx="4622800" cy="270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562AE9-4E51-4F93-B808-7BAEBB855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250" y="1678805"/>
            <a:ext cx="3111500" cy="258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838D5E-E629-4D31-B744-88654D871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749" y="2028645"/>
            <a:ext cx="4533900" cy="2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668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47968" y="2021759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6</a:t>
            </a:r>
            <a:r>
              <a:rPr lang="en-US" altLang="en-US" sz="2800" dirty="0">
                <a:sym typeface="Muli"/>
              </a:rPr>
              <a:t>.4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Explain Preceding Trigram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5017539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98675" y="208749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Preceding Tri-gram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0037" y="1779091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04227" y="516630"/>
            <a:ext cx="6823189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tri-gram that precedes sentiment-laden lexical feature can have huge impact on the sentiment of a sentence.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They usually increase the negativity of a sentence.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For example adding “not that” to “Your hot service is great” makes the sentiment orientation of the sentence negative.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378F6-6ED1-4603-95B9-E4C8BB78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38" y="2099647"/>
            <a:ext cx="3111500" cy="182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F92E6-06B6-4A6D-8FBB-44626819A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825" y="2377667"/>
            <a:ext cx="4580467" cy="25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2B473-522F-41C2-97E6-8FC3FB02A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638" y="2976605"/>
            <a:ext cx="3797300" cy="207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C13755-1DC6-4C30-829A-49ABC2955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531" y="3304334"/>
            <a:ext cx="4563533" cy="2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04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82" y="1988487"/>
            <a:ext cx="660068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6.1       Discuss VADER Sentiment Analysis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6.2       Discuss working and scoring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6.3       Discuss Punctuation, Capitalization, Degree Modifier, and Conjunctions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6.4       Explain Preceding Trigram</a:t>
            </a:r>
          </a:p>
          <a:p>
            <a:pPr>
              <a:buClr>
                <a:srgbClr val="19BBD5"/>
              </a:buClr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440" y="569690"/>
            <a:ext cx="5638800" cy="1159799"/>
          </a:xfrm>
        </p:spPr>
        <p:txBody>
          <a:bodyPr/>
          <a:lstStyle/>
          <a:p>
            <a:r>
              <a:rPr lang="en-US" sz="2400" b="1"/>
              <a:t>Module 6</a:t>
            </a:r>
            <a:br>
              <a:rPr lang="en-US" sz="2400" b="1" dirty="0"/>
            </a:br>
            <a:r>
              <a:rPr lang="en-US" sz="1400" b="1" dirty="0">
                <a:solidFill>
                  <a:srgbClr val="C6DAEC"/>
                </a:solidFill>
                <a:latin typeface="Muli"/>
                <a:sym typeface="Muli"/>
              </a:rPr>
              <a:t>6</a:t>
            </a: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Evaluate Sentiment Analysis</a:t>
            </a:r>
            <a:endParaRPr lang="en-US" sz="2400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99035" y="187227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6</a:t>
            </a:r>
            <a:r>
              <a:rPr lang="en-US" altLang="en-US" sz="2800" dirty="0">
                <a:sym typeface="Muli"/>
              </a:rPr>
              <a:t>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VADER Sentiment Analysis 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VADER Sentiment Analysis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0957" y="1302252"/>
            <a:ext cx="708607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VADER stands for Valence Aware Dictionary and sentiment Reasoner.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It is a rule-based and lexicon sentiment analysis tool used to analyze social media sentiments.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It comes with a list of lexical features that are labeled according to their semantic orientation which is either negative or positive.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VADER does not only tell us about the negative or positive score, but it also indicates how positive or negative the score is.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VADER is open source.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It needs to be installed using ‘pip install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vaderSentiment</a:t>
            </a:r>
            <a:r>
              <a:rPr lang="en-US" dirty="0">
                <a:solidFill>
                  <a:srgbClr val="FFC000"/>
                </a:solidFill>
                <a:latin typeface="Muli"/>
              </a:rPr>
              <a:t>’.</a:t>
            </a:r>
          </a:p>
          <a:p>
            <a:pPr lvl="0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VADER Sentiment Analysis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5549" y="950710"/>
            <a:ext cx="708607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Next. we import ‘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SentimentIntensityAnalyzer</a:t>
            </a:r>
            <a:r>
              <a:rPr lang="en-US" dirty="0">
                <a:solidFill>
                  <a:srgbClr val="FFC000"/>
                </a:solidFill>
                <a:latin typeface="Muli"/>
              </a:rPr>
              <a:t>’ and create an instance of it. </a:t>
            </a:r>
          </a:p>
          <a:p>
            <a:pPr lvl="0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5A2AC-4EE2-4E32-B69F-4B7298CFA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34" y="1608577"/>
            <a:ext cx="5080000" cy="224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F57F1-87DC-420F-A901-5E0D16F1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821" y="2128154"/>
            <a:ext cx="3005667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1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06567" y="1680010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6</a:t>
            </a:r>
            <a:r>
              <a:rPr lang="en-US" altLang="en-US" sz="2800" dirty="0">
                <a:sym typeface="Muli"/>
              </a:rPr>
              <a:t>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working and scoring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2598384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Working and scoring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3759" y="694313"/>
            <a:ext cx="682318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use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polarity_scores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() a method of the created instance to get the polarity indices of a sentence.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above scores indicate that: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sentence is rated 0% negative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sentence is rated 57% neutral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sentence is rated 43% positive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549CAF-7CEE-41A2-8754-6111E062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186" y="1917064"/>
            <a:ext cx="2544233" cy="211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E86A6-C14B-4CD8-B6F4-377D6FC86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326" y="2284781"/>
            <a:ext cx="4538133" cy="29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D7DA2F-7D39-41F3-80B1-5B27ED4A4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968" y="1524617"/>
            <a:ext cx="2370667" cy="2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6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Working and scoring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22919" y="847224"/>
            <a:ext cx="682318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Compound score is a metric that calculates the sum of all the lexicon ratings which have been normalized between -1(most extreme negative) and +1 (most extreme positive). 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positive sentiment : (compound score &gt;= 0.05)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neutral sentiment : (compound score &gt; -0.05) and (compound score &lt; 0.05)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negative sentiment : (compound score &lt;= -0.05)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2345527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54358" y="1423165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>
                <a:sym typeface="Muli"/>
              </a:rPr>
              <a:t>7</a:t>
            </a:r>
            <a:r>
              <a:rPr lang="en-US" altLang="en-US" sz="2800">
                <a:sym typeface="Muli"/>
              </a:rPr>
              <a:t>.3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Punctuation, Capitalization, Degree Modifier, and Conjunctions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253397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21051</TotalTime>
  <Words>587</Words>
  <Application>Microsoft Office PowerPoint</Application>
  <PresentationFormat>On-screen Show (16:9)</PresentationFormat>
  <Paragraphs>138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Muli</vt:lpstr>
      <vt:lpstr>Nixie One</vt:lpstr>
      <vt:lpstr>Wingdings</vt:lpstr>
      <vt:lpstr>Imogen template</vt:lpstr>
      <vt:lpstr>AML-2304 Natural Language Processing</vt:lpstr>
      <vt:lpstr>Module 6 6. Evaluate Sentiment Analysis</vt:lpstr>
      <vt:lpstr>     6.1 Discuss VADER Sentiment Analysis  </vt:lpstr>
      <vt:lpstr>VADER Sentiment Analysis</vt:lpstr>
      <vt:lpstr>VADER Sentiment Analysis</vt:lpstr>
      <vt:lpstr>     6.2 Discuss working and scoring </vt:lpstr>
      <vt:lpstr>Working and scoring</vt:lpstr>
      <vt:lpstr>Working and scoring</vt:lpstr>
      <vt:lpstr>     7.3 Discuss Punctuation, Capitalization, Degree Modifier, and Conjunctions</vt:lpstr>
      <vt:lpstr>VADER key points</vt:lpstr>
      <vt:lpstr>Punctuations</vt:lpstr>
      <vt:lpstr>Capitalization</vt:lpstr>
      <vt:lpstr>Degree Modifiers </vt:lpstr>
      <vt:lpstr>Conjunctions</vt:lpstr>
      <vt:lpstr>     6.4 Explain Preceding Trigram  </vt:lpstr>
      <vt:lpstr>Preceding Tri-gram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Navid</dc:creator>
  <cp:lastModifiedBy>Mohammad Saiful Islam</cp:lastModifiedBy>
  <cp:revision>1023</cp:revision>
  <dcterms:modified xsi:type="dcterms:W3CDTF">2021-12-06T22:55:41Z</dcterms:modified>
  <cp:version>Version2</cp:version>
</cp:coreProperties>
</file>