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328" r:id="rId4"/>
    <p:sldId id="373" r:id="rId5"/>
    <p:sldId id="487" r:id="rId6"/>
    <p:sldId id="470" r:id="rId7"/>
    <p:sldId id="457" r:id="rId8"/>
    <p:sldId id="488" r:id="rId9"/>
    <p:sldId id="471" r:id="rId10"/>
    <p:sldId id="489" r:id="rId11"/>
    <p:sldId id="490" r:id="rId12"/>
    <p:sldId id="491" r:id="rId13"/>
    <p:sldId id="492" r:id="rId14"/>
    <p:sldId id="37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Pourmajidi" initials="WP" lastIdx="1" clrIdx="0">
    <p:extLst>
      <p:ext uri="{19B8F6BF-5375-455C-9EA6-DF929625EA0E}">
        <p15:presenceInfo xmlns:p15="http://schemas.microsoft.com/office/powerpoint/2012/main" userId="4a3ee94cdf21e8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147F8A-53D3-4837-8F2A-0E972762E7DA}" v="6" dt="2021-12-06T23:10:53.080"/>
  </p1510:revLst>
</p1510:revInfo>
</file>

<file path=ppt/tableStyles.xml><?xml version="1.0" encoding="utf-8"?>
<a:tblStyleLst xmlns:a="http://schemas.openxmlformats.org/drawingml/2006/main" def="{4819A146-9D0B-434A-B843-7705B224E9B1}">
  <a:tblStyle styleId="{4819A146-9D0B-434A-B843-7705B224E9B1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7" autoAdjust="0"/>
    <p:restoredTop sz="81129" autoAdjust="0"/>
  </p:normalViewPr>
  <p:slideViewPr>
    <p:cSldViewPr snapToGrid="0">
      <p:cViewPr varScale="1">
        <p:scale>
          <a:sx n="120" d="100"/>
          <a:sy n="120" d="100"/>
        </p:scale>
        <p:origin x="11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Saiful Islam" userId="c2077a02fc2d7215" providerId="LiveId" clId="{0F537BDF-90B0-41E1-B1CA-497ECEA00B8E}"/>
    <pc:docChg chg="modSld">
      <pc:chgData name="Mohammad Saiful Islam" userId="c2077a02fc2d7215" providerId="LiveId" clId="{0F537BDF-90B0-41E1-B1CA-497ECEA00B8E}" dt="2021-12-06T22:57:12.332" v="6" actId="20577"/>
      <pc:docMkLst>
        <pc:docMk/>
      </pc:docMkLst>
      <pc:sldChg chg="modSp mod">
        <pc:chgData name="Mohammad Saiful Islam" userId="c2077a02fc2d7215" providerId="LiveId" clId="{0F537BDF-90B0-41E1-B1CA-497ECEA00B8E}" dt="2021-12-06T22:57:12.332" v="6" actId="20577"/>
        <pc:sldMkLst>
          <pc:docMk/>
          <pc:sldMk cId="0" sldId="259"/>
        </pc:sldMkLst>
        <pc:spChg chg="mod">
          <ac:chgData name="Mohammad Saiful Islam" userId="c2077a02fc2d7215" providerId="LiveId" clId="{0F537BDF-90B0-41E1-B1CA-497ECEA00B8E}" dt="2021-12-06T22:57:12.332" v="6" actId="20577"/>
          <ac:spMkLst>
            <pc:docMk/>
            <pc:sldMk cId="0" sldId="259"/>
            <ac:spMk id="2" creationId="{00000000-0000-0000-0000-000000000000}"/>
          </ac:spMkLst>
        </pc:spChg>
      </pc:sldChg>
    </pc:docChg>
  </pc:docChgLst>
  <pc:docChgLst>
    <pc:chgData name="Mohammad Saiful Islam" userId="c2077a02fc2d7215" providerId="LiveId" clId="{4B147F8A-53D3-4837-8F2A-0E972762E7DA}"/>
    <pc:docChg chg="modSld">
      <pc:chgData name="Mohammad Saiful Islam" userId="c2077a02fc2d7215" providerId="LiveId" clId="{4B147F8A-53D3-4837-8F2A-0E972762E7DA}" dt="2021-12-06T23:11:05.873" v="24" actId="20577"/>
      <pc:docMkLst>
        <pc:docMk/>
      </pc:docMkLst>
      <pc:sldChg chg="modSp mod">
        <pc:chgData name="Mohammad Saiful Islam" userId="c2077a02fc2d7215" providerId="LiveId" clId="{4B147F8A-53D3-4837-8F2A-0E972762E7DA}" dt="2021-12-06T23:10:37.401" v="9" actId="20577"/>
        <pc:sldMkLst>
          <pc:docMk/>
          <pc:sldMk cId="0" sldId="259"/>
        </pc:sldMkLst>
        <pc:spChg chg="mod">
          <ac:chgData name="Mohammad Saiful Islam" userId="c2077a02fc2d7215" providerId="LiveId" clId="{4B147F8A-53D3-4837-8F2A-0E972762E7DA}" dt="2021-12-06T23:10:27.810" v="3" actId="20577"/>
          <ac:spMkLst>
            <pc:docMk/>
            <pc:sldMk cId="0" sldId="259"/>
            <ac:spMk id="2" creationId="{00000000-0000-0000-0000-000000000000}"/>
          </ac:spMkLst>
        </pc:spChg>
        <pc:spChg chg="mod">
          <ac:chgData name="Mohammad Saiful Islam" userId="c2077a02fc2d7215" providerId="LiveId" clId="{4B147F8A-53D3-4837-8F2A-0E972762E7DA}" dt="2021-12-06T23:10:37.401" v="9" actId="20577"/>
          <ac:spMkLst>
            <pc:docMk/>
            <pc:sldMk cId="0" sldId="259"/>
            <ac:spMk id="10" creationId="{00000000-0000-0000-0000-000000000000}"/>
          </ac:spMkLst>
        </pc:spChg>
      </pc:sldChg>
      <pc:sldChg chg="modSp">
        <pc:chgData name="Mohammad Saiful Islam" userId="c2077a02fc2d7215" providerId="LiveId" clId="{4B147F8A-53D3-4837-8F2A-0E972762E7DA}" dt="2021-12-06T23:10:42.129" v="11" actId="20577"/>
        <pc:sldMkLst>
          <pc:docMk/>
          <pc:sldMk cId="933055542" sldId="328"/>
        </pc:sldMkLst>
        <pc:spChg chg="mod">
          <ac:chgData name="Mohammad Saiful Islam" userId="c2077a02fc2d7215" providerId="LiveId" clId="{4B147F8A-53D3-4837-8F2A-0E972762E7DA}" dt="2021-12-06T23:10:42.129" v="11" actId="20577"/>
          <ac:spMkLst>
            <pc:docMk/>
            <pc:sldMk cId="933055542" sldId="328"/>
            <ac:spMk id="68" creationId="{00000000-0000-0000-0000-000000000000}"/>
          </ac:spMkLst>
        </pc:spChg>
      </pc:sldChg>
      <pc:sldChg chg="modSp">
        <pc:chgData name="Mohammad Saiful Islam" userId="c2077a02fc2d7215" providerId="LiveId" clId="{4B147F8A-53D3-4837-8F2A-0E972762E7DA}" dt="2021-12-06T23:10:48.297" v="13" actId="20577"/>
        <pc:sldMkLst>
          <pc:docMk/>
          <pc:sldMk cId="3962838376" sldId="470"/>
        </pc:sldMkLst>
        <pc:spChg chg="mod">
          <ac:chgData name="Mohammad Saiful Islam" userId="c2077a02fc2d7215" providerId="LiveId" clId="{4B147F8A-53D3-4837-8F2A-0E972762E7DA}" dt="2021-12-06T23:10:48.297" v="13" actId="20577"/>
          <ac:spMkLst>
            <pc:docMk/>
            <pc:sldMk cId="3962838376" sldId="470"/>
            <ac:spMk id="68" creationId="{00000000-0000-0000-0000-000000000000}"/>
          </ac:spMkLst>
        </pc:spChg>
      </pc:sldChg>
      <pc:sldChg chg="modSp">
        <pc:chgData name="Mohammad Saiful Islam" userId="c2077a02fc2d7215" providerId="LiveId" clId="{4B147F8A-53D3-4837-8F2A-0E972762E7DA}" dt="2021-12-06T23:10:53.080" v="15" actId="20577"/>
        <pc:sldMkLst>
          <pc:docMk/>
          <pc:sldMk cId="949314493" sldId="488"/>
        </pc:sldMkLst>
        <pc:spChg chg="mod">
          <ac:chgData name="Mohammad Saiful Islam" userId="c2077a02fc2d7215" providerId="LiveId" clId="{4B147F8A-53D3-4837-8F2A-0E972762E7DA}" dt="2021-12-06T23:10:53.080" v="15" actId="20577"/>
          <ac:spMkLst>
            <pc:docMk/>
            <pc:sldMk cId="949314493" sldId="488"/>
            <ac:spMk id="68" creationId="{00000000-0000-0000-0000-000000000000}"/>
          </ac:spMkLst>
        </pc:spChg>
      </pc:sldChg>
      <pc:sldChg chg="modSp mod">
        <pc:chgData name="Mohammad Saiful Islam" userId="c2077a02fc2d7215" providerId="LiveId" clId="{4B147F8A-53D3-4837-8F2A-0E972762E7DA}" dt="2021-12-06T23:11:05.873" v="24" actId="20577"/>
        <pc:sldMkLst>
          <pc:docMk/>
          <pc:sldMk cId="2895798566" sldId="492"/>
        </pc:sldMkLst>
        <pc:spChg chg="mod">
          <ac:chgData name="Mohammad Saiful Islam" userId="c2077a02fc2d7215" providerId="LiveId" clId="{4B147F8A-53D3-4837-8F2A-0E972762E7DA}" dt="2021-12-06T23:11:05.873" v="24" actId="20577"/>
          <ac:spMkLst>
            <pc:docMk/>
            <pc:sldMk cId="2895798566" sldId="492"/>
            <ac:spMk id="141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ACEA6-188A-4941-BA89-A6331CB706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B4114-9801-430A-8866-3EA5E5C17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04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7029440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Shape 1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0773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0093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0478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7561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4484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804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Shape 1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Shape 1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4871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2512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7078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9931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6605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895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6980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304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 rot="10800000" flipH="1">
            <a:off x="3692751" y="38248"/>
            <a:ext cx="1758132" cy="1523096"/>
            <a:chOff x="4088875" y="1431100"/>
            <a:chExt cx="3293000" cy="2852775"/>
          </a:xfrm>
        </p:grpSpPr>
        <p:sp>
          <p:nvSpPr>
            <p:cNvPr id="11" name="Shape 11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" name="Shape 12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58" name="Shape 58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9" name="Shape 59"/>
          <p:cNvSpPr/>
          <p:nvPr/>
        </p:nvSpPr>
        <p:spPr>
          <a:xfrm rot="10800000" flipH="1">
            <a:off x="3602723" y="1360109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0" name="Shape 60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1" name="Shape 61"/>
          <p:cNvSpPr/>
          <p:nvPr/>
        </p:nvSpPr>
        <p:spPr>
          <a:xfrm rot="10800000" flipH="1">
            <a:off x="5365798" y="352324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62" name="Shape 62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63" name="Shape 6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65" name="Shape 65"/>
          <p:cNvSpPr/>
          <p:nvPr/>
        </p:nvSpPr>
        <p:spPr>
          <a:xfrm>
            <a:off x="3253021" y="113273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66" name="Shape 66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67" name="Shape 6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76" name="Shape 7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80" name="Shape 80"/>
          <p:cNvGrpSpPr/>
          <p:nvPr/>
        </p:nvGrpSpPr>
        <p:grpSpPr>
          <a:xfrm rot="10800000" flipH="1">
            <a:off x="3920311" y="3981675"/>
            <a:ext cx="1303376" cy="1127987"/>
            <a:chOff x="238125" y="1431100"/>
            <a:chExt cx="3296350" cy="2852775"/>
          </a:xfrm>
        </p:grpSpPr>
        <p:sp>
          <p:nvSpPr>
            <p:cNvPr id="81" name="Shape 81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3" name="Shape 9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63" name="Shape 163"/>
          <p:cNvSpPr/>
          <p:nvPr/>
        </p:nvSpPr>
        <p:spPr>
          <a:xfrm rot="10800000" flipH="1">
            <a:off x="5010533" y="4576647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4" name="Shape 164"/>
          <p:cNvSpPr/>
          <p:nvPr/>
        </p:nvSpPr>
        <p:spPr>
          <a:xfrm rot="10800000" flipH="1">
            <a:off x="5133679" y="4056450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5" name="Shape 165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6" name="Shape 166"/>
          <p:cNvSpPr/>
          <p:nvPr/>
        </p:nvSpPr>
        <p:spPr>
          <a:xfrm rot="10800000" flipH="1">
            <a:off x="3530384" y="4576661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7" name="Shape 167"/>
          <p:cNvSpPr/>
          <p:nvPr/>
        </p:nvSpPr>
        <p:spPr>
          <a:xfrm>
            <a:off x="5370704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68" name="Shape 168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169" name="Shape 16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75" name="Shape 175"/>
          <p:cNvSpPr/>
          <p:nvPr/>
        </p:nvSpPr>
        <p:spPr>
          <a:xfrm>
            <a:off x="3429208" y="3904791"/>
            <a:ext cx="377838" cy="3436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grpSp>
        <p:nvGrpSpPr>
          <p:cNvPr id="179" name="Shape 179"/>
          <p:cNvGrpSpPr/>
          <p:nvPr/>
        </p:nvGrpSpPr>
        <p:grpSpPr>
          <a:xfrm rot="10800000" flipH="1">
            <a:off x="421028" y="1677113"/>
            <a:ext cx="2064710" cy="1788689"/>
            <a:chOff x="4088875" y="1431100"/>
            <a:chExt cx="3293000" cy="2852775"/>
          </a:xfrm>
        </p:grpSpPr>
        <p:sp>
          <p:nvSpPr>
            <p:cNvPr id="180" name="Shape 18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2" name="Shape 21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3" name="Shape 21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27" name="Shape 227"/>
          <p:cNvSpPr/>
          <p:nvPr/>
        </p:nvSpPr>
        <p:spPr>
          <a:xfrm rot="10800000" flipH="1">
            <a:off x="66674" y="31354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8" name="Shape 228"/>
          <p:cNvSpPr/>
          <p:nvPr/>
        </p:nvSpPr>
        <p:spPr>
          <a:xfrm rot="10800000" flipH="1">
            <a:off x="828674" y="35165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9" name="Shape 229"/>
          <p:cNvSpPr/>
          <p:nvPr/>
        </p:nvSpPr>
        <p:spPr>
          <a:xfrm rot="10800000" flipH="1">
            <a:off x="761999" y="877950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93851" y="4692801"/>
            <a:ext cx="517499" cy="4478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31" name="Shape 231"/>
          <p:cNvGrpSpPr/>
          <p:nvPr/>
        </p:nvGrpSpPr>
        <p:grpSpPr>
          <a:xfrm>
            <a:off x="996358" y="1070667"/>
            <a:ext cx="351203" cy="324660"/>
            <a:chOff x="5975075" y="2327500"/>
            <a:chExt cx="420100" cy="388350"/>
          </a:xfrm>
        </p:grpSpPr>
        <p:sp>
          <p:nvSpPr>
            <p:cNvPr id="232" name="Shape 23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34" name="Shape 234"/>
          <p:cNvSpPr/>
          <p:nvPr/>
        </p:nvSpPr>
        <p:spPr>
          <a:xfrm>
            <a:off x="393600" y="334662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35" name="Shape 235"/>
          <p:cNvGrpSpPr/>
          <p:nvPr/>
        </p:nvGrpSpPr>
        <p:grpSpPr>
          <a:xfrm>
            <a:off x="305253" y="553855"/>
            <a:ext cx="247468" cy="392302"/>
            <a:chOff x="6718575" y="2318625"/>
            <a:chExt cx="256950" cy="407375"/>
          </a:xfrm>
        </p:grpSpPr>
        <p:sp>
          <p:nvSpPr>
            <p:cNvPr id="236" name="Shape 23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244" name="Shape 244"/>
          <p:cNvGrpSpPr/>
          <p:nvPr/>
        </p:nvGrpSpPr>
        <p:grpSpPr>
          <a:xfrm>
            <a:off x="1419984" y="3634331"/>
            <a:ext cx="342881" cy="350068"/>
            <a:chOff x="3951850" y="2985350"/>
            <a:chExt cx="407950" cy="416500"/>
          </a:xfrm>
        </p:grpSpPr>
        <p:sp>
          <p:nvSpPr>
            <p:cNvPr id="245" name="Shape 24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249" name="Shape 249"/>
          <p:cNvGrpSpPr/>
          <p:nvPr/>
        </p:nvGrpSpPr>
        <p:grpSpPr>
          <a:xfrm rot="10800000" flipH="1">
            <a:off x="-88363" y="302261"/>
            <a:ext cx="1034724" cy="895486"/>
            <a:chOff x="238125" y="1431100"/>
            <a:chExt cx="3296350" cy="2852775"/>
          </a:xfrm>
        </p:grpSpPr>
        <p:sp>
          <p:nvSpPr>
            <p:cNvPr id="250" name="Shape 250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332" name="Shape 332"/>
          <p:cNvSpPr/>
          <p:nvPr/>
        </p:nvSpPr>
        <p:spPr>
          <a:xfrm rot="10800000" flipH="1">
            <a:off x="733424" y="39360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3" name="Shape 333"/>
          <p:cNvSpPr/>
          <p:nvPr/>
        </p:nvSpPr>
        <p:spPr>
          <a:xfrm rot="10800000" flipH="1">
            <a:off x="738524" y="1008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4" name="Shape 334"/>
          <p:cNvSpPr/>
          <p:nvPr/>
        </p:nvSpPr>
        <p:spPr>
          <a:xfrm rot="10800000" flipH="1">
            <a:off x="-291324" y="4148475"/>
            <a:ext cx="1182300" cy="1023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5" name="Shape 335"/>
          <p:cNvSpPr/>
          <p:nvPr/>
        </p:nvSpPr>
        <p:spPr>
          <a:xfrm rot="10800000" flipH="1">
            <a:off x="420724" y="-65225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6" name="Shape 336"/>
          <p:cNvSpPr/>
          <p:nvPr/>
        </p:nvSpPr>
        <p:spPr>
          <a:xfrm>
            <a:off x="1019338" y="416705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337" name="Shape 337"/>
          <p:cNvGrpSpPr/>
          <p:nvPr/>
        </p:nvGrpSpPr>
        <p:grpSpPr>
          <a:xfrm>
            <a:off x="-50284" y="1452794"/>
            <a:ext cx="624843" cy="599376"/>
            <a:chOff x="5241175" y="4959100"/>
            <a:chExt cx="539775" cy="517775"/>
          </a:xfrm>
        </p:grpSpPr>
        <p:sp>
          <p:nvSpPr>
            <p:cNvPr id="338" name="Shape 3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344" name="Shape 344"/>
          <p:cNvSpPr/>
          <p:nvPr/>
        </p:nvSpPr>
        <p:spPr>
          <a:xfrm>
            <a:off x="47198" y="4430470"/>
            <a:ext cx="505231" cy="459561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5" name="Shape 855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6" name="Shape 856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7" name="Shape 857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858" name="Shape 858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859" name="Shape 859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0" name="Shape 860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1" name="Shape 861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2" name="Shape 862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3" name="Shape 863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4" name="Shape 864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5" name="Shape 865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6" name="Shape 866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7" name="Shape 867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8" name="Shape 868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9" name="Shape 869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0" name="Shape 870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1" name="Shape 871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2" name="Shape 872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3" name="Shape 873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4" name="Shape 874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5" name="Shape 875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6" name="Shape 876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7" name="Shape 877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8" name="Shape 878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9" name="Shape 879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0" name="Shape 880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1" name="Shape 881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2" name="Shape 882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3" name="Shape 883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4" name="Shape 884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5" name="Shape 885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6" name="Shape 886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7" name="Shape 887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8" name="Shape 888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9" name="Shape 889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0" name="Shape 890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1" name="Shape 891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2" name="Shape 892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3" name="Shape 893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4" name="Shape 894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5" name="Shape 895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6" name="Shape 896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7" name="Shape 897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8" name="Shape 898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9" name="Shape 899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0" name="Shape 900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1" name="Shape 901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2" name="Shape 902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3" name="Shape 903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4" name="Shape 904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5" name="Shape 905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906" name="Shape 906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7" name="Shape 907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8" name="Shape 908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9" name="Shape 909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910" name="Shape 91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11" name="Shape 91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2" name="Shape 91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913" name="Shape 913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914" name="Shape 914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15" name="Shape 91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6" name="Shape 91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8" name="Shape 91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9" name="Shape 91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0" name="Shape 9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1" name="Shape 92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2" name="Shape 92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923" name="Shape 923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24" name="Shape 92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5" name="Shape 92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6" name="Shape 92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7" name="Shape 92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Shape 1265"/>
          <p:cNvGrpSpPr/>
          <p:nvPr/>
        </p:nvGrpSpPr>
        <p:grpSpPr>
          <a:xfrm rot="10800000" flipH="1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1266" name="Shape 1266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313" name="Shape 1313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14" name="Shape 1314"/>
          <p:cNvSpPr/>
          <p:nvPr/>
        </p:nvSpPr>
        <p:spPr>
          <a:xfrm rot="10800000" flipH="1">
            <a:off x="503115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15" name="Shape 1315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16" name="Shape 1316"/>
          <p:cNvSpPr/>
          <p:nvPr/>
        </p:nvSpPr>
        <p:spPr>
          <a:xfrm rot="10800000" flipH="1">
            <a:off x="247753" y="49692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317" name="Shape 1317"/>
          <p:cNvGrpSpPr/>
          <p:nvPr/>
        </p:nvGrpSpPr>
        <p:grpSpPr>
          <a:xfrm rot="10800000" flipH="1">
            <a:off x="8218342" y="4123089"/>
            <a:ext cx="685311" cy="593091"/>
            <a:chOff x="238125" y="1431100"/>
            <a:chExt cx="3296350" cy="2852775"/>
          </a:xfrm>
        </p:grpSpPr>
        <p:sp>
          <p:nvSpPr>
            <p:cNvPr id="1318" name="Shape 131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400" name="Shape 1400"/>
          <p:cNvSpPr/>
          <p:nvPr/>
        </p:nvSpPr>
        <p:spPr>
          <a:xfrm rot="10800000" flipH="1">
            <a:off x="8763567" y="4485979"/>
            <a:ext cx="542999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01" name="Shape 1401"/>
          <p:cNvSpPr/>
          <p:nvPr/>
        </p:nvSpPr>
        <p:spPr>
          <a:xfrm rot="10800000" flipH="1">
            <a:off x="8523810" y="4741099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02" name="Shape 1402"/>
          <p:cNvSpPr/>
          <p:nvPr/>
        </p:nvSpPr>
        <p:spPr>
          <a:xfrm rot="10800000" flipH="1">
            <a:off x="8322785" y="3628022"/>
            <a:ext cx="542999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03" name="Shape 1403"/>
          <p:cNvSpPr/>
          <p:nvPr/>
        </p:nvSpPr>
        <p:spPr>
          <a:xfrm rot="10800000" flipH="1">
            <a:off x="8763568" y="4009882"/>
            <a:ext cx="237599" cy="205799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6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>
            <a:spLocks noGrp="1"/>
          </p:cNvSpPr>
          <p:nvPr>
            <p:ph type="ctrTitle"/>
          </p:nvPr>
        </p:nvSpPr>
        <p:spPr>
          <a:xfrm>
            <a:off x="140112" y="1876418"/>
            <a:ext cx="8897347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200" dirty="0"/>
              <a:t>AML-2304 Natural Language Processing</a:t>
            </a:r>
            <a:endParaRPr lang="en" sz="3200" dirty="0"/>
          </a:p>
        </p:txBody>
      </p:sp>
      <p:sp>
        <p:nvSpPr>
          <p:cNvPr id="8" name="Shape 1408"/>
          <p:cNvSpPr txBox="1">
            <a:spLocks/>
          </p:cNvSpPr>
          <p:nvPr/>
        </p:nvSpPr>
        <p:spPr>
          <a:xfrm>
            <a:off x="83170" y="284568"/>
            <a:ext cx="2733717" cy="1132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2400" b="1" dirty="0"/>
              <a:t>Lambton College</a:t>
            </a:r>
          </a:p>
        </p:txBody>
      </p:sp>
      <p:sp>
        <p:nvSpPr>
          <p:cNvPr id="9" name="Shape 1408"/>
          <p:cNvSpPr txBox="1">
            <a:spLocks/>
          </p:cNvSpPr>
          <p:nvPr/>
        </p:nvSpPr>
        <p:spPr>
          <a:xfrm>
            <a:off x="26230" y="850693"/>
            <a:ext cx="2847599" cy="6038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1600" dirty="0"/>
              <a:t>School of Computer Studies</a:t>
            </a:r>
          </a:p>
        </p:txBody>
      </p:sp>
      <p:sp>
        <p:nvSpPr>
          <p:cNvPr id="7" name="Shape 1408">
            <a:extLst>
              <a:ext uri="{FF2B5EF4-FFF2-40B4-BE49-F238E27FC236}">
                <a16:creationId xmlns:a16="http://schemas.microsoft.com/office/drawing/2014/main" id="{C830561C-9BA6-4350-8B93-1B63B6889792}"/>
              </a:ext>
            </a:extLst>
          </p:cNvPr>
          <p:cNvSpPr txBox="1">
            <a:spLocks/>
          </p:cNvSpPr>
          <p:nvPr/>
        </p:nvSpPr>
        <p:spPr>
          <a:xfrm>
            <a:off x="6823749" y="4744387"/>
            <a:ext cx="2320251" cy="3412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l"/>
            <a:endParaRPr lang="en-US" sz="1200" dirty="0"/>
          </a:p>
          <a:p>
            <a:pPr algn="l"/>
            <a:r>
              <a:rPr lang="en-US" sz="1200" dirty="0"/>
              <a:t>[Prepared By: </a:t>
            </a:r>
            <a:r>
              <a:rPr lang="en-US" sz="1200"/>
              <a:t>Vahid Hadavi, PhD] </a:t>
            </a:r>
            <a:endParaRPr lang="en-US" sz="1200" dirty="0"/>
          </a:p>
          <a:p>
            <a:pPr algn="l"/>
            <a:r>
              <a:rPr lang="en-US" sz="1200" dirty="0"/>
              <a:t> </a:t>
            </a:r>
            <a:endParaRPr lang="en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2E1671-D3A5-4FB4-BC25-F401F0328B7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312" y="-36662"/>
            <a:ext cx="2958688" cy="642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795549" y="804364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First pipeline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14628" y="881588"/>
            <a:ext cx="708607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We will use default parameters in the first trail.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We will use Naïve Bayes classifier.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29CABD-EEB9-427B-937A-9FA2EF2AE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753" y="1668344"/>
            <a:ext cx="3403600" cy="215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485EA6-1779-4D78-A149-CD66B7868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349" y="2105961"/>
            <a:ext cx="4051300" cy="359833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F42E04EF-4C10-4C9A-ABC2-BAD9811BF1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8753" y="2734969"/>
            <a:ext cx="3539067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469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795549" y="804364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Second pipeline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14628" y="881588"/>
            <a:ext cx="708607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We will remove stopwords in the second trail.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We will use Naïve Bayes classifier.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310CA2-54F2-4D40-817C-DA9FC270B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829" y="1752605"/>
            <a:ext cx="2565400" cy="2328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0A9180-C4DB-4D5F-B686-2BE71051B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871" y="2285876"/>
            <a:ext cx="6764867" cy="342900"/>
          </a:xfrm>
          <a:prstGeom prst="rect">
            <a:avLst/>
          </a:prstGeom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F099968-FE72-4920-B687-B20E9BD61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1195" y="2825461"/>
            <a:ext cx="3386667" cy="53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818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795549" y="804364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Third pipeline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14628" y="903219"/>
            <a:ext cx="708607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We will use Naïve Bayes classifier with </a:t>
            </a:r>
            <a:r>
              <a:rPr lang="el-GR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=0.05 </a:t>
            </a:r>
            <a:r>
              <a:rPr lang="en-US" dirty="0">
                <a:solidFill>
                  <a:srgbClr val="FFC000"/>
                </a:solidFill>
                <a:latin typeface="Muli"/>
                <a:cs typeface="Times New Roman" panose="02020603050405020304" pitchFamily="18" charset="0"/>
              </a:rPr>
              <a:t>in the third trial.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FFC000"/>
                </a:solidFill>
                <a:latin typeface="Muli"/>
                <a:cs typeface="Times New Roman" panose="02020603050405020304" pitchFamily="18" charset="0"/>
              </a:rPr>
              <a:t>Α</a:t>
            </a:r>
            <a:r>
              <a:rPr lang="en-US" dirty="0">
                <a:solidFill>
                  <a:srgbClr val="FFC000"/>
                </a:solidFill>
                <a:latin typeface="Muli"/>
                <a:cs typeface="Times New Roman" panose="02020603050405020304" pitchFamily="18" charset="0"/>
              </a:rPr>
              <a:t> is the smoothing parameter that needs to be tuned.</a:t>
            </a: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CC6A0E-1191-4A99-AF40-3F35713AB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762" y="1854027"/>
            <a:ext cx="6798733" cy="368300"/>
          </a:xfrm>
          <a:prstGeom prst="rect">
            <a:avLst/>
          </a:prstGeom>
        </p:spPr>
      </p:pic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16A6DB9C-5739-40F0-881A-5E935C1BC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924" y="2759972"/>
            <a:ext cx="3399367" cy="60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748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795549" y="804364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Fourth pipeline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22477" y="804364"/>
            <a:ext cx="7086071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We will use Support Vector Classifier (one versus the rest) as our classifier in our fifth trail.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For multi-class classification, SVM offers tow option: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C000"/>
                </a:solidFill>
                <a:latin typeface="Muli"/>
              </a:rPr>
              <a:t>One versus one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C000"/>
                </a:solidFill>
                <a:latin typeface="Muli"/>
              </a:rPr>
              <a:t>One versus the rest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One versus one is not a good option when the number of classes is more than 5.</a:t>
            </a:r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6277445C-4A4A-488A-B24F-2E62D68E5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645" y="2442633"/>
            <a:ext cx="1896533" cy="2582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1BA7FA-9EC4-4C52-93A3-12341F4AF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22" y="2925532"/>
            <a:ext cx="8521211" cy="352764"/>
          </a:xfrm>
          <a:prstGeom prst="rect">
            <a:avLst/>
          </a:prstGeom>
        </p:spPr>
      </p:pic>
      <p:pic>
        <p:nvPicPr>
          <p:cNvPr id="18" name="Picture 1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CCB71A4-77F0-4A85-894B-B460546F5E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6768" y="3677667"/>
            <a:ext cx="3259667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985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2445584" y="2005544"/>
            <a:ext cx="4991100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Any questions so far? </a:t>
            </a:r>
            <a:r>
              <a:rPr lang="en-US" dirty="0"/>
              <a:t>A</a:t>
            </a:r>
            <a:r>
              <a:rPr lang="en" dirty="0"/>
              <a:t>ny comments?</a:t>
            </a:r>
          </a:p>
        </p:txBody>
      </p:sp>
    </p:spTree>
    <p:extLst>
      <p:ext uri="{BB962C8B-B14F-4D97-AF65-F5344CB8AC3E}">
        <p14:creationId xmlns:p14="http://schemas.microsoft.com/office/powerpoint/2010/main" val="1996281805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Shape 1431"/>
          <p:cNvSpPr txBox="1"/>
          <p:nvPr/>
        </p:nvSpPr>
        <p:spPr>
          <a:xfrm>
            <a:off x="409575" y="2606040"/>
            <a:ext cx="982472" cy="842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4800" b="1" u="sng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38382" y="1988487"/>
            <a:ext cx="6600687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9BBD5"/>
              </a:buClr>
              <a:buSzPct val="100000"/>
            </a:pPr>
            <a:r>
              <a:rPr lang="en-US" sz="16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Major Topics</a:t>
            </a:r>
            <a:r>
              <a:rPr lang="en-US" sz="18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:</a:t>
            </a:r>
          </a:p>
          <a:p>
            <a:pPr>
              <a:buClr>
                <a:srgbClr val="19BBD5"/>
              </a:buClr>
              <a:buSzPct val="100000"/>
            </a:pPr>
            <a:r>
              <a:rPr lang="en-US" sz="18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  </a:t>
            </a: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r>
              <a:rPr lang="en-US" alt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8.1       Import textual datasets into Python</a:t>
            </a: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r>
              <a:rPr lang="en-US" alt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8.2       Extract features from text files</a:t>
            </a: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r>
              <a:rPr lang="en-US" alt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8.3       </a:t>
            </a:r>
            <a:r>
              <a:rPr lang="fr-FR" alt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Compare ML Classifier Algorithmes [Naïve Bayes, Support </a:t>
            </a:r>
            <a:r>
              <a:rPr lang="fr-FR" altLang="en-US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Vector</a:t>
            </a:r>
            <a:r>
              <a:rPr lang="fr-FR" alt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Machine (SVM) etc.]</a:t>
            </a: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>
              <a:buClr>
                <a:srgbClr val="19BBD5"/>
              </a:buClr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3440" y="474411"/>
            <a:ext cx="5638800" cy="1159799"/>
          </a:xfrm>
        </p:spPr>
        <p:txBody>
          <a:bodyPr/>
          <a:lstStyle/>
          <a:p>
            <a:r>
              <a:rPr lang="en-US" sz="2400" b="1" dirty="0"/>
              <a:t>Module 8</a:t>
            </a:r>
            <a:br>
              <a:rPr lang="en-US" sz="2400" b="1" dirty="0"/>
            </a:br>
            <a:r>
              <a:rPr lang="en-US" sz="1400" b="1" dirty="0">
                <a:solidFill>
                  <a:srgbClr val="C6DAEC"/>
                </a:solidFill>
                <a:latin typeface="Muli"/>
                <a:sym typeface="Muli"/>
              </a:rPr>
              <a:t>8</a:t>
            </a:r>
            <a:r>
              <a:rPr lang="en-US" altLang="en-US" sz="14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 Compare Text Classification using </a:t>
            </a:r>
            <a:r>
              <a:rPr lang="en-US" altLang="en-US" sz="1400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Scikit</a:t>
            </a:r>
            <a:r>
              <a:rPr lang="en-US" altLang="en-US" sz="14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-Learn</a:t>
            </a:r>
            <a:endParaRPr lang="en-US" sz="2400" b="1"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1800186" y="2189556"/>
            <a:ext cx="7452909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en" sz="2800" dirty="0"/>
            </a:br>
            <a:br>
              <a:rPr lang="en" sz="2800" dirty="0"/>
            </a:br>
            <a:br>
              <a:rPr lang="en" sz="2800" dirty="0"/>
            </a:br>
            <a:r>
              <a:rPr lang="en-US" sz="2800" dirty="0"/>
              <a:t> </a:t>
            </a:r>
            <a:br>
              <a:rPr lang="en" sz="2800" dirty="0"/>
            </a:br>
            <a:r>
              <a:rPr lang="en-US" sz="2800" dirty="0">
                <a:sym typeface="Muli"/>
              </a:rPr>
              <a:t>8</a:t>
            </a:r>
            <a:r>
              <a:rPr lang="en-US" altLang="en-US" sz="2800" dirty="0">
                <a:sym typeface="Muli"/>
              </a:rPr>
              <a:t>.1 </a:t>
            </a:r>
            <a: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Import textual datasets into Python</a:t>
            </a:r>
            <a:b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br>
              <a:rPr lang="en" sz="2800" dirty="0"/>
            </a:b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9330555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Importing dataset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19979" y="852441"/>
            <a:ext cx="7086071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C000"/>
                </a:solidFill>
                <a:latin typeface="Muli"/>
              </a:rPr>
              <a:t>Scikit</a:t>
            </a:r>
            <a:r>
              <a:rPr lang="en-US" dirty="0">
                <a:solidFill>
                  <a:srgbClr val="FFC000"/>
                </a:solidFill>
                <a:latin typeface="Muli"/>
              </a:rPr>
              <a:t>-learn is a machine learning library in Python.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We will be using the algorithms available in the package to classify texts.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We will be using “news” corpus to demonstrate the performance of the classifiers.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DEC296-D220-42E8-9FD2-C2A1DFE04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735" y="1777571"/>
            <a:ext cx="3585633" cy="215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89CDB0-B591-4801-83C1-3B8BA4C2C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505" y="2265667"/>
            <a:ext cx="2933700" cy="211667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A501185-0926-46AE-A780-9FA2CADB8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9217" y="2908312"/>
            <a:ext cx="1862667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714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Importing dataset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19979" y="1175606"/>
            <a:ext cx="7086071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5AB2C87-E3A2-4382-9C3E-C9753B40C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648" y="1467050"/>
            <a:ext cx="2353733" cy="4910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A7A42B-ADAE-4FFF-8B54-0AB91FAEA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12" y="2249561"/>
            <a:ext cx="8675694" cy="9544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E174EAB-3F95-4348-B9E8-CAA881D6E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218" y="3415943"/>
            <a:ext cx="7086071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There are 20 classes in our dataset.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6185547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1828508" y="2195618"/>
            <a:ext cx="7452909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en" sz="2800" dirty="0"/>
            </a:br>
            <a:br>
              <a:rPr lang="en" sz="2800" dirty="0"/>
            </a:br>
            <a:br>
              <a:rPr lang="en" sz="2800" dirty="0"/>
            </a:br>
            <a:r>
              <a:rPr lang="en-US" sz="2800" dirty="0"/>
              <a:t> </a:t>
            </a:r>
            <a:br>
              <a:rPr lang="en" sz="2800" dirty="0"/>
            </a:br>
            <a:r>
              <a:rPr lang="en-US" sz="2800" dirty="0">
                <a:sym typeface="Muli"/>
              </a:rPr>
              <a:t>8</a:t>
            </a:r>
            <a:r>
              <a:rPr lang="en-US" altLang="en-US" sz="2800" dirty="0">
                <a:sym typeface="Muli"/>
              </a:rPr>
              <a:t>.2 </a:t>
            </a:r>
            <a: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Extract features from text files</a:t>
            </a:r>
            <a:b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br>
              <a:rPr lang="en" sz="2800" dirty="0"/>
            </a:b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39628383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795549" y="804364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Feature extraction and pipeline steps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95549" y="1021823"/>
            <a:ext cx="7086071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We will be using </a:t>
            </a:r>
            <a:r>
              <a:rPr lang="en-US" dirty="0" err="1">
                <a:solidFill>
                  <a:srgbClr val="FFC000"/>
                </a:solidFill>
                <a:latin typeface="Muli"/>
              </a:rPr>
              <a:t>Tfidf</a:t>
            </a:r>
            <a:r>
              <a:rPr lang="en-US" dirty="0">
                <a:solidFill>
                  <a:srgbClr val="FFC000"/>
                </a:solidFill>
                <a:latin typeface="Muli"/>
              </a:rPr>
              <a:t> Vectorizer for feature extraction.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We will be testing the effect of some of the parameters in the vectorizer to get the maximum accuracy.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We will define a pipeline consisting a sequence of steps for building our classifier.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lvl="0"/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We will define two steps for our pipeline in each trail: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C000"/>
                </a:solidFill>
                <a:latin typeface="Muli"/>
              </a:rPr>
              <a:t>Vectorizer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C000"/>
                </a:solidFill>
                <a:latin typeface="Muli"/>
              </a:rPr>
              <a:t>Classifier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E637AF8-5D72-45E0-906B-852071D18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535" y="2056079"/>
            <a:ext cx="4694767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111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1800186" y="2456234"/>
            <a:ext cx="7452909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en" sz="2800" dirty="0"/>
            </a:br>
            <a:br>
              <a:rPr lang="en" sz="2800" dirty="0"/>
            </a:br>
            <a:br>
              <a:rPr lang="en" sz="2800" dirty="0"/>
            </a:br>
            <a:r>
              <a:rPr lang="en-US" sz="2800" dirty="0"/>
              <a:t> </a:t>
            </a:r>
            <a:br>
              <a:rPr lang="en" sz="2800" dirty="0"/>
            </a:br>
            <a:r>
              <a:rPr lang="en-US" sz="2800" dirty="0">
                <a:sym typeface="Muli"/>
              </a:rPr>
              <a:t>8</a:t>
            </a:r>
            <a:r>
              <a:rPr lang="en-US" altLang="en-US" sz="2800" dirty="0">
                <a:sym typeface="Muli"/>
              </a:rPr>
              <a:t>.3 </a:t>
            </a:r>
            <a:r>
              <a:rPr lang="fr-FR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Compare ML Classifier Algorithmes [Naïve Bayes, Support </a:t>
            </a:r>
            <a:r>
              <a:rPr lang="fr-FR" altLang="en-US" sz="2800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Vector</a:t>
            </a:r>
            <a:r>
              <a:rPr lang="fr-FR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Machine (SVM) etc.]</a:t>
            </a:r>
            <a:b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br>
              <a:rPr lang="en" sz="2800" dirty="0"/>
            </a:b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9493144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795549" y="804364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Training and testing function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14628" y="933504"/>
            <a:ext cx="7086071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We define a custom function to do the following steps: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FFC000"/>
                </a:solidFill>
                <a:latin typeface="Muli"/>
              </a:rPr>
              <a:t>Splitting </a:t>
            </a:r>
            <a:r>
              <a:rPr lang="en-US" dirty="0">
                <a:solidFill>
                  <a:srgbClr val="FFC000"/>
                </a:solidFill>
                <a:latin typeface="Muli"/>
              </a:rPr>
              <a:t>our data set to testing and training sets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C000"/>
                </a:solidFill>
                <a:latin typeface="Muli"/>
              </a:rPr>
              <a:t>Training our pipeline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C000"/>
                </a:solidFill>
                <a:latin typeface="Muli"/>
              </a:rPr>
              <a:t>Testing the accuracy of our pipeline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DA9645F-FAB5-4AC3-A4F9-12AFB9CBF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640" y="2209172"/>
            <a:ext cx="7268633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63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22439</TotalTime>
  <Words>405</Words>
  <Application>Microsoft Office PowerPoint</Application>
  <PresentationFormat>On-screen Show (16:9)</PresentationFormat>
  <Paragraphs>90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Muli</vt:lpstr>
      <vt:lpstr>Nixie One</vt:lpstr>
      <vt:lpstr>Times New Roman</vt:lpstr>
      <vt:lpstr>Wingdings</vt:lpstr>
      <vt:lpstr>Imogen template</vt:lpstr>
      <vt:lpstr>AML-2304 Natural Language Processing</vt:lpstr>
      <vt:lpstr>Module 8 8. Compare Text Classification using Scikit-Learn</vt:lpstr>
      <vt:lpstr>     8.1 Import textual datasets into Python  </vt:lpstr>
      <vt:lpstr>Importing dataset</vt:lpstr>
      <vt:lpstr>Importing dataset</vt:lpstr>
      <vt:lpstr>     8.2 Extract features from text files  </vt:lpstr>
      <vt:lpstr>Feature extraction and pipeline steps </vt:lpstr>
      <vt:lpstr>     8.3 Compare ML Classifier Algorithmes [Naïve Bayes, Support Vector Machine (SVM) etc.]  </vt:lpstr>
      <vt:lpstr>Training and testing function </vt:lpstr>
      <vt:lpstr>First pipeline </vt:lpstr>
      <vt:lpstr>Second pipeline </vt:lpstr>
      <vt:lpstr>Third pipeline </vt:lpstr>
      <vt:lpstr>Fourth pipeline </vt:lpstr>
      <vt:lpstr>Any questions so far? Any 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/>
  <cp:lastModifiedBy>Mohammad Saiful Islam</cp:lastModifiedBy>
  <cp:revision>1119</cp:revision>
  <dcterms:modified xsi:type="dcterms:W3CDTF">2021-12-06T23:11:11Z</dcterms:modified>
  <cp:version>Version2</cp:version>
</cp:coreProperties>
</file>