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9" r:id="rId3"/>
    <p:sldId id="328" r:id="rId4"/>
    <p:sldId id="373" r:id="rId5"/>
    <p:sldId id="493" r:id="rId6"/>
    <p:sldId id="500" r:id="rId7"/>
    <p:sldId id="494" r:id="rId8"/>
    <p:sldId id="495" r:id="rId9"/>
    <p:sldId id="496" r:id="rId10"/>
    <p:sldId id="497" r:id="rId11"/>
    <p:sldId id="498" r:id="rId12"/>
    <p:sldId id="499" r:id="rId13"/>
    <p:sldId id="501" r:id="rId14"/>
    <p:sldId id="379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lliam Pourmajidi" initials="WP" lastIdx="1" clrIdx="0">
    <p:extLst>
      <p:ext uri="{19B8F6BF-5375-455C-9EA6-DF929625EA0E}">
        <p15:presenceInfo xmlns:p15="http://schemas.microsoft.com/office/powerpoint/2012/main" userId="4a3ee94cdf21e83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BAC12C-2BC8-4BE7-984B-3924BA7122A1}" v="41" dt="2021-12-06T23:34:00.607"/>
  </p1510:revLst>
</p1510:revInfo>
</file>

<file path=ppt/tableStyles.xml><?xml version="1.0" encoding="utf-8"?>
<a:tblStyleLst xmlns:a="http://schemas.openxmlformats.org/drawingml/2006/main" def="{4819A146-9D0B-434A-B843-7705B224E9B1}">
  <a:tblStyle styleId="{4819A146-9D0B-434A-B843-7705B224E9B1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1129" autoAdjust="0"/>
  </p:normalViewPr>
  <p:slideViewPr>
    <p:cSldViewPr snapToGrid="0">
      <p:cViewPr varScale="1">
        <p:scale>
          <a:sx n="74" d="100"/>
          <a:sy n="74" d="100"/>
        </p:scale>
        <p:origin x="10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ad Saiful Islam" userId="c2077a02fc2d7215" providerId="LiveId" clId="{ACBAC12C-2BC8-4BE7-984B-3924BA7122A1}"/>
    <pc:docChg chg="custSel addSld delSld modSld">
      <pc:chgData name="Mohammad Saiful Islam" userId="c2077a02fc2d7215" providerId="LiveId" clId="{ACBAC12C-2BC8-4BE7-984B-3924BA7122A1}" dt="2021-12-06T23:34:35.402" v="65" actId="1076"/>
      <pc:docMkLst>
        <pc:docMk/>
      </pc:docMkLst>
      <pc:sldChg chg="modSp mod">
        <pc:chgData name="Mohammad Saiful Islam" userId="c2077a02fc2d7215" providerId="LiveId" clId="{ACBAC12C-2BC8-4BE7-984B-3924BA7122A1}" dt="2021-12-06T23:32:12.285" v="15" actId="20577"/>
        <pc:sldMkLst>
          <pc:docMk/>
          <pc:sldMk cId="0" sldId="259"/>
        </pc:sldMkLst>
        <pc:spChg chg="mod">
          <ac:chgData name="Mohammad Saiful Islam" userId="c2077a02fc2d7215" providerId="LiveId" clId="{ACBAC12C-2BC8-4BE7-984B-3924BA7122A1}" dt="2021-12-06T23:32:12.285" v="15" actId="20577"/>
          <ac:spMkLst>
            <pc:docMk/>
            <pc:sldMk cId="0" sldId="259"/>
            <ac:spMk id="10" creationId="{00000000-0000-0000-0000-000000000000}"/>
          </ac:spMkLst>
        </pc:spChg>
      </pc:sldChg>
      <pc:sldChg chg="modSp">
        <pc:chgData name="Mohammad Saiful Islam" userId="c2077a02fc2d7215" providerId="LiveId" clId="{ACBAC12C-2BC8-4BE7-984B-3924BA7122A1}" dt="2021-12-06T23:32:19.076" v="18" actId="20577"/>
        <pc:sldMkLst>
          <pc:docMk/>
          <pc:sldMk cId="933055542" sldId="328"/>
        </pc:sldMkLst>
        <pc:spChg chg="mod">
          <ac:chgData name="Mohammad Saiful Islam" userId="c2077a02fc2d7215" providerId="LiveId" clId="{ACBAC12C-2BC8-4BE7-984B-3924BA7122A1}" dt="2021-12-06T23:32:19.076" v="18" actId="20577"/>
          <ac:spMkLst>
            <pc:docMk/>
            <pc:sldMk cId="933055542" sldId="328"/>
            <ac:spMk id="68" creationId="{00000000-0000-0000-0000-000000000000}"/>
          </ac:spMkLst>
        </pc:spChg>
      </pc:sldChg>
      <pc:sldChg chg="del">
        <pc:chgData name="Mohammad Saiful Islam" userId="c2077a02fc2d7215" providerId="LiveId" clId="{ACBAC12C-2BC8-4BE7-984B-3924BA7122A1}" dt="2021-12-06T23:32:28.836" v="19" actId="2696"/>
        <pc:sldMkLst>
          <pc:docMk/>
          <pc:sldMk cId="949314493" sldId="488"/>
        </pc:sldMkLst>
      </pc:sldChg>
      <pc:sldChg chg="add">
        <pc:chgData name="Mohammad Saiful Islam" userId="c2077a02fc2d7215" providerId="LiveId" clId="{ACBAC12C-2BC8-4BE7-984B-3924BA7122A1}" dt="2021-12-06T23:27:50.509" v="0" actId="2890"/>
        <pc:sldMkLst>
          <pc:docMk/>
          <pc:sldMk cId="1152080550" sldId="498"/>
        </pc:sldMkLst>
      </pc:sldChg>
      <pc:sldChg chg="addSp delSp modSp add mod delAnim modAnim">
        <pc:chgData name="Mohammad Saiful Islam" userId="c2077a02fc2d7215" providerId="LiveId" clId="{ACBAC12C-2BC8-4BE7-984B-3924BA7122A1}" dt="2021-12-06T23:34:35.402" v="65" actId="1076"/>
        <pc:sldMkLst>
          <pc:docMk/>
          <pc:sldMk cId="1701181810" sldId="499"/>
        </pc:sldMkLst>
        <pc:spChg chg="mod">
          <ac:chgData name="Mohammad Saiful Islam" userId="c2077a02fc2d7215" providerId="LiveId" clId="{ACBAC12C-2BC8-4BE7-984B-3924BA7122A1}" dt="2021-12-06T23:34:00.606" v="61" actId="1076"/>
          <ac:spMkLst>
            <pc:docMk/>
            <pc:sldMk cId="1701181810" sldId="499"/>
            <ac:spMk id="6" creationId="{00000000-0000-0000-0000-000000000000}"/>
          </ac:spMkLst>
        </pc:spChg>
        <pc:spChg chg="mod">
          <ac:chgData name="Mohammad Saiful Islam" userId="c2077a02fc2d7215" providerId="LiveId" clId="{ACBAC12C-2BC8-4BE7-984B-3924BA7122A1}" dt="2021-12-06T23:33:22.818" v="21"/>
          <ac:spMkLst>
            <pc:docMk/>
            <pc:sldMk cId="1701181810" sldId="499"/>
            <ac:spMk id="1413" creationId="{00000000-0000-0000-0000-000000000000}"/>
          </ac:spMkLst>
        </pc:spChg>
        <pc:picChg chg="add mod">
          <ac:chgData name="Mohammad Saiful Islam" userId="c2077a02fc2d7215" providerId="LiveId" clId="{ACBAC12C-2BC8-4BE7-984B-3924BA7122A1}" dt="2021-12-06T23:34:35.402" v="65" actId="1076"/>
          <ac:picMkLst>
            <pc:docMk/>
            <pc:sldMk cId="1701181810" sldId="499"/>
            <ac:picMk id="4" creationId="{0A03D180-E578-423B-BE6B-86F83EF25EB8}"/>
          </ac:picMkLst>
        </pc:picChg>
        <pc:picChg chg="del">
          <ac:chgData name="Mohammad Saiful Islam" userId="c2077a02fc2d7215" providerId="LiveId" clId="{ACBAC12C-2BC8-4BE7-984B-3924BA7122A1}" dt="2021-12-06T23:33:27.733" v="22" actId="478"/>
          <ac:picMkLst>
            <pc:docMk/>
            <pc:sldMk cId="1701181810" sldId="499"/>
            <ac:picMk id="7" creationId="{D666B0AC-C682-4878-8A15-5C77C73C4F6A}"/>
          </ac:picMkLst>
        </pc:picChg>
        <pc:picChg chg="del">
          <ac:chgData name="Mohammad Saiful Islam" userId="c2077a02fc2d7215" providerId="LiveId" clId="{ACBAC12C-2BC8-4BE7-984B-3924BA7122A1}" dt="2021-12-06T23:33:30.021" v="23" actId="478"/>
          <ac:picMkLst>
            <pc:docMk/>
            <pc:sldMk cId="1701181810" sldId="499"/>
            <ac:picMk id="11" creationId="{5AA50EE1-3DF7-41D8-ACDE-2C6985994B4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ACEA6-188A-4941-BA89-A6331CB7065D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4B4114-9801-430A-8866-3EA5E5C17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040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7029440"/>
      </p:ext>
    </p:extLst>
  </p:cSld>
  <p:clrMap bg1="lt1" tx1="dk1" bg2="dk2" tx2="lt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Shape 14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6" name="Shape 14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07738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5940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21070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3979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97819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Shape 14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Shape 14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5804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Shape 14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7" name="Shape 14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4871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Shape 14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Shape 14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2512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7078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4346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3722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9775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7549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4696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0" name="Shape 10"/>
          <p:cNvGrpSpPr/>
          <p:nvPr/>
        </p:nvGrpSpPr>
        <p:grpSpPr>
          <a:xfrm rot="10800000" flipH="1">
            <a:off x="3692751" y="38248"/>
            <a:ext cx="1758132" cy="1523096"/>
            <a:chOff x="4088875" y="1431100"/>
            <a:chExt cx="3293000" cy="2852775"/>
          </a:xfrm>
        </p:grpSpPr>
        <p:sp>
          <p:nvSpPr>
            <p:cNvPr id="11" name="Shape 11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" name="Shape 12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" name="Shape 13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" name="Shape 14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" name="Shape 15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" name="Shape 16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" name="Shape 17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" name="Shape 18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" name="Shape 19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" name="Shape 20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" name="Shape 21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" name="Shape 22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" name="Shape 23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" name="Shape 24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" name="Shape 25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" name="Shape 26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" name="Shape 27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" name="Shape 28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" name="Shape 29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" name="Shape 30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" name="Shape 31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" name="Shape 32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" name="Shape 33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" name="Shape 34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" name="Shape 35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" name="Shape 36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" name="Shape 37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" name="Shape 38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" name="Shape 39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" name="Shape 40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" name="Shape 41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" name="Shape 42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" name="Shape 43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" name="Shape 44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" name="Shape 45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6" name="Shape 46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7" name="Shape 47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8" name="Shape 48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9" name="Shape 49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0" name="Shape 50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1" name="Shape 51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2" name="Shape 52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3" name="Shape 53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4" name="Shape 54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5" name="Shape 55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6" name="Shape 56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7" name="Shape 57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58" name="Shape 58"/>
          <p:cNvSpPr/>
          <p:nvPr/>
        </p:nvSpPr>
        <p:spPr>
          <a:xfrm rot="10800000" flipH="1">
            <a:off x="2809875" y="-172875"/>
            <a:ext cx="1111499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9" name="Shape 59"/>
          <p:cNvSpPr/>
          <p:nvPr/>
        </p:nvSpPr>
        <p:spPr>
          <a:xfrm rot="10800000" flipH="1">
            <a:off x="3602723" y="1360109"/>
            <a:ext cx="493799" cy="4274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0" name="Shape 60"/>
          <p:cNvSpPr/>
          <p:nvPr/>
        </p:nvSpPr>
        <p:spPr>
          <a:xfrm rot="10800000" flipH="1">
            <a:off x="5278914" y="855278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1" name="Shape 61"/>
          <p:cNvSpPr/>
          <p:nvPr/>
        </p:nvSpPr>
        <p:spPr>
          <a:xfrm rot="10800000" flipH="1">
            <a:off x="5365798" y="352324"/>
            <a:ext cx="493799" cy="4271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62" name="Shape 62"/>
          <p:cNvGrpSpPr/>
          <p:nvPr/>
        </p:nvGrpSpPr>
        <p:grpSpPr>
          <a:xfrm>
            <a:off x="5549153" y="1029780"/>
            <a:ext cx="404640" cy="374058"/>
            <a:chOff x="5975075" y="2327500"/>
            <a:chExt cx="420100" cy="388350"/>
          </a:xfrm>
        </p:grpSpPr>
        <p:sp>
          <p:nvSpPr>
            <p:cNvPr id="63" name="Shape 6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4" name="Shape 6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65" name="Shape 65"/>
          <p:cNvSpPr/>
          <p:nvPr/>
        </p:nvSpPr>
        <p:spPr>
          <a:xfrm>
            <a:off x="3253021" y="113273"/>
            <a:ext cx="225084" cy="389963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66" name="Shape 66"/>
          <p:cNvGrpSpPr/>
          <p:nvPr/>
        </p:nvGrpSpPr>
        <p:grpSpPr>
          <a:xfrm>
            <a:off x="4380525" y="515192"/>
            <a:ext cx="382958" cy="607110"/>
            <a:chOff x="6718575" y="2318625"/>
            <a:chExt cx="256950" cy="407375"/>
          </a:xfrm>
        </p:grpSpPr>
        <p:sp>
          <p:nvSpPr>
            <p:cNvPr id="67" name="Shape 6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" name="Shape 6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" name="Shape 6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" name="Shape 7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" name="Shape 7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" name="Shape 7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" name="Shape 7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" name="Shape 7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75" name="Shape 75"/>
          <p:cNvGrpSpPr/>
          <p:nvPr/>
        </p:nvGrpSpPr>
        <p:grpSpPr>
          <a:xfrm>
            <a:off x="3199463" y="902958"/>
            <a:ext cx="395017" cy="403296"/>
            <a:chOff x="3951850" y="2985350"/>
            <a:chExt cx="407950" cy="416500"/>
          </a:xfrm>
        </p:grpSpPr>
        <p:sp>
          <p:nvSpPr>
            <p:cNvPr id="76" name="Shape 7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" name="Shape 7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" name="Shape 7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" name="Shape 7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80" name="Shape 80"/>
          <p:cNvGrpSpPr/>
          <p:nvPr/>
        </p:nvGrpSpPr>
        <p:grpSpPr>
          <a:xfrm rot="10800000" flipH="1">
            <a:off x="3920311" y="3981675"/>
            <a:ext cx="1303376" cy="1127987"/>
            <a:chOff x="238125" y="1431100"/>
            <a:chExt cx="3296350" cy="2852775"/>
          </a:xfrm>
        </p:grpSpPr>
        <p:sp>
          <p:nvSpPr>
            <p:cNvPr id="81" name="Shape 81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" name="Shape 82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" name="Shape 83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4" name="Shape 84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5" name="Shape 85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" name="Shape 86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" name="Shape 87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" name="Shape 88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" name="Shape 89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0" name="Shape 90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1" name="Shape 91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2" name="Shape 92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3" name="Shape 93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4" name="Shape 94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5" name="Shape 95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6" name="Shape 96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7" name="Shape 97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8" name="Shape 98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9" name="Shape 99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0" name="Shape 100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1" name="Shape 101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2" name="Shape 102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3" name="Shape 103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4" name="Shape 104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5" name="Shape 105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6" name="Shape 106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7" name="Shape 107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8" name="Shape 108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9" name="Shape 109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0" name="Shape 110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1" name="Shape 111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2" name="Shape 112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3" name="Shape 113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4" name="Shape 114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5" name="Shape 115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6" name="Shape 116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7" name="Shape 117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8" name="Shape 118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9" name="Shape 119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0" name="Shape 120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1" name="Shape 121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2" name="Shape 122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3" name="Shape 123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4" name="Shape 124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5" name="Shape 125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6" name="Shape 126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" name="Shape 127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" name="Shape 128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" name="Shape 129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" name="Shape 130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1" name="Shape 131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" name="Shape 132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" name="Shape 133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" name="Shape 134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" name="Shape 135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" name="Shape 136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" name="Shape 137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" name="Shape 138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" name="Shape 139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0" name="Shape 140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1" name="Shape 141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2" name="Shape 142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3" name="Shape 143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4" name="Shape 144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" name="Shape 145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" name="Shape 146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" name="Shape 147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" name="Shape 148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" name="Shape 149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" name="Shape 150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" name="Shape 151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" name="Shape 152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" name="Shape 153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" name="Shape 154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" name="Shape 155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" name="Shape 156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" name="Shape 157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" name="Shape 158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9" name="Shape 159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0" name="Shape 160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1" name="Shape 161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2" name="Shape 162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63" name="Shape 163"/>
          <p:cNvSpPr/>
          <p:nvPr/>
        </p:nvSpPr>
        <p:spPr>
          <a:xfrm rot="10800000" flipH="1">
            <a:off x="5010533" y="4576647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4" name="Shape 164"/>
          <p:cNvSpPr/>
          <p:nvPr/>
        </p:nvSpPr>
        <p:spPr>
          <a:xfrm rot="10800000" flipH="1">
            <a:off x="5133679" y="4056450"/>
            <a:ext cx="540000" cy="4673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5" name="Shape 165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6" name="Shape 166"/>
          <p:cNvSpPr/>
          <p:nvPr/>
        </p:nvSpPr>
        <p:spPr>
          <a:xfrm rot="10800000" flipH="1">
            <a:off x="3530384" y="4576661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7" name="Shape 167"/>
          <p:cNvSpPr/>
          <p:nvPr/>
        </p:nvSpPr>
        <p:spPr>
          <a:xfrm>
            <a:off x="5370704" y="4867760"/>
            <a:ext cx="312502" cy="312484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168" name="Shape 168"/>
          <p:cNvGrpSpPr/>
          <p:nvPr/>
        </p:nvGrpSpPr>
        <p:grpSpPr>
          <a:xfrm>
            <a:off x="5772008" y="4056440"/>
            <a:ext cx="573942" cy="550550"/>
            <a:chOff x="5241175" y="4959100"/>
            <a:chExt cx="539775" cy="517775"/>
          </a:xfrm>
        </p:grpSpPr>
        <p:sp>
          <p:nvSpPr>
            <p:cNvPr id="169" name="Shape 16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" name="Shape 17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" name="Shape 17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" name="Shape 17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" name="Shape 17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" name="Shape 17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75" name="Shape 175"/>
          <p:cNvSpPr/>
          <p:nvPr/>
        </p:nvSpPr>
        <p:spPr>
          <a:xfrm>
            <a:off x="3429208" y="3904791"/>
            <a:ext cx="377838" cy="343684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6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099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79" name="Shape 179"/>
          <p:cNvGrpSpPr/>
          <p:nvPr/>
        </p:nvGrpSpPr>
        <p:grpSpPr>
          <a:xfrm rot="10800000" flipH="1">
            <a:off x="421028" y="1677113"/>
            <a:ext cx="2064710" cy="1788689"/>
            <a:chOff x="4088875" y="1431100"/>
            <a:chExt cx="3293000" cy="2852775"/>
          </a:xfrm>
        </p:grpSpPr>
        <p:sp>
          <p:nvSpPr>
            <p:cNvPr id="180" name="Shape 180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1" name="Shape 181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2" name="Shape 182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3" name="Shape 183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4" name="Shape 184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5" name="Shape 185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6" name="Shape 186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7" name="Shape 187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8" name="Shape 188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9" name="Shape 189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0" name="Shape 190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1" name="Shape 191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2" name="Shape 192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3" name="Shape 193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4" name="Shape 194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5" name="Shape 195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6" name="Shape 196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7" name="Shape 197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8" name="Shape 198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9" name="Shape 199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0" name="Shape 200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1" name="Shape 201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2" name="Shape 202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3" name="Shape 203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4" name="Shape 204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5" name="Shape 205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6" name="Shape 206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7" name="Shape 207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8" name="Shape 208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9" name="Shape 209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0" name="Shape 210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1" name="Shape 211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2" name="Shape 212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3" name="Shape 213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4" name="Shape 214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5" name="Shape 215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6" name="Shape 216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7" name="Shape 217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8" name="Shape 218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9" name="Shape 219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0" name="Shape 220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1" name="Shape 221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2" name="Shape 222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3" name="Shape 223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4" name="Shape 224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5" name="Shape 225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6" name="Shape 226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227" name="Shape 227"/>
          <p:cNvSpPr/>
          <p:nvPr/>
        </p:nvSpPr>
        <p:spPr>
          <a:xfrm rot="10800000" flipH="1">
            <a:off x="66674" y="313542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28" name="Shape 228"/>
          <p:cNvSpPr/>
          <p:nvPr/>
        </p:nvSpPr>
        <p:spPr>
          <a:xfrm rot="10800000" flipH="1">
            <a:off x="828674" y="351654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29" name="Shape 229"/>
          <p:cNvSpPr/>
          <p:nvPr/>
        </p:nvSpPr>
        <p:spPr>
          <a:xfrm rot="10800000" flipH="1">
            <a:off x="761999" y="877950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93851" y="4692801"/>
            <a:ext cx="517499" cy="4478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231" name="Shape 231"/>
          <p:cNvGrpSpPr/>
          <p:nvPr/>
        </p:nvGrpSpPr>
        <p:grpSpPr>
          <a:xfrm>
            <a:off x="996358" y="1070667"/>
            <a:ext cx="351203" cy="324660"/>
            <a:chOff x="5975075" y="2327500"/>
            <a:chExt cx="420100" cy="388350"/>
          </a:xfrm>
        </p:grpSpPr>
        <p:sp>
          <p:nvSpPr>
            <p:cNvPr id="232" name="Shape 23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3" name="Shape 23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234" name="Shape 234"/>
          <p:cNvSpPr/>
          <p:nvPr/>
        </p:nvSpPr>
        <p:spPr>
          <a:xfrm>
            <a:off x="393600" y="334662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235" name="Shape 235"/>
          <p:cNvGrpSpPr/>
          <p:nvPr/>
        </p:nvGrpSpPr>
        <p:grpSpPr>
          <a:xfrm>
            <a:off x="305253" y="553855"/>
            <a:ext cx="247468" cy="392302"/>
            <a:chOff x="6718575" y="2318625"/>
            <a:chExt cx="256950" cy="407375"/>
          </a:xfrm>
        </p:grpSpPr>
        <p:sp>
          <p:nvSpPr>
            <p:cNvPr id="236" name="Shape 23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7" name="Shape 23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8" name="Shape 23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9" name="Shape 23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0" name="Shape 24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1" name="Shape 24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2" name="Shape 24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3" name="Shape 24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244" name="Shape 244"/>
          <p:cNvGrpSpPr/>
          <p:nvPr/>
        </p:nvGrpSpPr>
        <p:grpSpPr>
          <a:xfrm>
            <a:off x="1419984" y="3634331"/>
            <a:ext cx="342881" cy="350068"/>
            <a:chOff x="3951850" y="2985350"/>
            <a:chExt cx="407950" cy="416500"/>
          </a:xfrm>
        </p:grpSpPr>
        <p:sp>
          <p:nvSpPr>
            <p:cNvPr id="245" name="Shape 24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6" name="Shape 24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7" name="Shape 24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8" name="Shape 24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249" name="Shape 249"/>
          <p:cNvGrpSpPr/>
          <p:nvPr/>
        </p:nvGrpSpPr>
        <p:grpSpPr>
          <a:xfrm rot="10800000" flipH="1">
            <a:off x="-88363" y="302261"/>
            <a:ext cx="1034724" cy="895486"/>
            <a:chOff x="238125" y="1431100"/>
            <a:chExt cx="3296350" cy="2852775"/>
          </a:xfrm>
        </p:grpSpPr>
        <p:sp>
          <p:nvSpPr>
            <p:cNvPr id="250" name="Shape 250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1" name="Shape 251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2" name="Shape 252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3" name="Shape 253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4" name="Shape 254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5" name="Shape 255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6" name="Shape 256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7" name="Shape 257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8" name="Shape 258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9" name="Shape 259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0" name="Shape 260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1" name="Shape 261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2" name="Shape 262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3" name="Shape 263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4" name="Shape 264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5" name="Shape 265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6" name="Shape 266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7" name="Shape 267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8" name="Shape 268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9" name="Shape 269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0" name="Shape 270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1" name="Shape 271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2" name="Shape 272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3" name="Shape 273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4" name="Shape 274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5" name="Shape 275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6" name="Shape 276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7" name="Shape 277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8" name="Shape 278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9" name="Shape 279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0" name="Shape 280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1" name="Shape 281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2" name="Shape 282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3" name="Shape 283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4" name="Shape 284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5" name="Shape 285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6" name="Shape 286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7" name="Shape 287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8" name="Shape 288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9" name="Shape 289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0" name="Shape 290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1" name="Shape 291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2" name="Shape 292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3" name="Shape 293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4" name="Shape 294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5" name="Shape 295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6" name="Shape 296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7" name="Shape 297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8" name="Shape 298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9" name="Shape 299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0" name="Shape 300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1" name="Shape 301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2" name="Shape 302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3" name="Shape 303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4" name="Shape 304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5" name="Shape 305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6" name="Shape 306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7" name="Shape 307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8" name="Shape 308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9" name="Shape 309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0" name="Shape 310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1" name="Shape 311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2" name="Shape 312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3" name="Shape 313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4" name="Shape 314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5" name="Shape 315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6" name="Shape 316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7" name="Shape 317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8" name="Shape 318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9" name="Shape 319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0" name="Shape 320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1" name="Shape 321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2" name="Shape 322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3" name="Shape 323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4" name="Shape 324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5" name="Shape 325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6" name="Shape 326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7" name="Shape 327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8" name="Shape 328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9" name="Shape 329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0" name="Shape 330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1" name="Shape 331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332" name="Shape 332"/>
          <p:cNvSpPr/>
          <p:nvPr/>
        </p:nvSpPr>
        <p:spPr>
          <a:xfrm rot="10800000" flipH="1">
            <a:off x="733424" y="393602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33" name="Shape 333"/>
          <p:cNvSpPr/>
          <p:nvPr/>
        </p:nvSpPr>
        <p:spPr>
          <a:xfrm rot="10800000" flipH="1">
            <a:off x="738524" y="10084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34" name="Shape 334"/>
          <p:cNvSpPr/>
          <p:nvPr/>
        </p:nvSpPr>
        <p:spPr>
          <a:xfrm rot="10800000" flipH="1">
            <a:off x="-291324" y="4148475"/>
            <a:ext cx="1182300" cy="10235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35" name="Shape 335"/>
          <p:cNvSpPr/>
          <p:nvPr/>
        </p:nvSpPr>
        <p:spPr>
          <a:xfrm rot="10800000" flipH="1">
            <a:off x="420724" y="-65225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36" name="Shape 336"/>
          <p:cNvSpPr/>
          <p:nvPr/>
        </p:nvSpPr>
        <p:spPr>
          <a:xfrm>
            <a:off x="1019338" y="4167057"/>
            <a:ext cx="248072" cy="248057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337" name="Shape 337"/>
          <p:cNvGrpSpPr/>
          <p:nvPr/>
        </p:nvGrpSpPr>
        <p:grpSpPr>
          <a:xfrm>
            <a:off x="-50284" y="1452794"/>
            <a:ext cx="624843" cy="599376"/>
            <a:chOff x="5241175" y="4959100"/>
            <a:chExt cx="539775" cy="517775"/>
          </a:xfrm>
        </p:grpSpPr>
        <p:sp>
          <p:nvSpPr>
            <p:cNvPr id="338" name="Shape 3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9" name="Shape 33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0" name="Shape 340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1" name="Shape 341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2" name="Shape 34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3" name="Shape 34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344" name="Shape 344"/>
          <p:cNvSpPr/>
          <p:nvPr/>
        </p:nvSpPr>
        <p:spPr>
          <a:xfrm>
            <a:off x="47198" y="4430470"/>
            <a:ext cx="505231" cy="459561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Shape 854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55" name="Shape 855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56" name="Shape 856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57" name="Shape 857"/>
          <p:cNvSpPr txBox="1">
            <a:spLocks noGrp="1"/>
          </p:cNvSpPr>
          <p:nvPr>
            <p:ph type="body" idx="3"/>
          </p:nvPr>
        </p:nvSpPr>
        <p:spPr>
          <a:xfrm>
            <a:off x="6309244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58" name="Shape 858"/>
          <p:cNvGrpSpPr/>
          <p:nvPr/>
        </p:nvGrpSpPr>
        <p:grpSpPr>
          <a:xfrm rot="10800000" flipH="1">
            <a:off x="411206" y="245768"/>
            <a:ext cx="1322798" cy="1145959"/>
            <a:chOff x="4088875" y="1431100"/>
            <a:chExt cx="3293000" cy="2852775"/>
          </a:xfrm>
        </p:grpSpPr>
        <p:sp>
          <p:nvSpPr>
            <p:cNvPr id="859" name="Shape 859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0" name="Shape 860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1" name="Shape 861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2" name="Shape 862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3" name="Shape 863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4" name="Shape 864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5" name="Shape 865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6" name="Shape 866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7" name="Shape 867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8" name="Shape 868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9" name="Shape 869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0" name="Shape 870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1" name="Shape 871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2" name="Shape 872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3" name="Shape 873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4" name="Shape 874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5" name="Shape 875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6" name="Shape 876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7" name="Shape 877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8" name="Shape 878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9" name="Shape 879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0" name="Shape 880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1" name="Shape 881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2" name="Shape 882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3" name="Shape 883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4" name="Shape 884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5" name="Shape 885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6" name="Shape 886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7" name="Shape 887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8" name="Shape 888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9" name="Shape 889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0" name="Shape 890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1" name="Shape 891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2" name="Shape 892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3" name="Shape 893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4" name="Shape 894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5" name="Shape 895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6" name="Shape 896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7" name="Shape 897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8" name="Shape 898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9" name="Shape 899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00" name="Shape 900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01" name="Shape 901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02" name="Shape 902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03" name="Shape 903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04" name="Shape 904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05" name="Shape 905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906" name="Shape 906"/>
          <p:cNvSpPr/>
          <p:nvPr/>
        </p:nvSpPr>
        <p:spPr>
          <a:xfrm rot="10800000" flipH="1">
            <a:off x="-123825" y="10589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07" name="Shape 907"/>
          <p:cNvSpPr/>
          <p:nvPr/>
        </p:nvSpPr>
        <p:spPr>
          <a:xfrm rot="10800000" flipH="1">
            <a:off x="638174" y="14400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08" name="Shape 908"/>
          <p:cNvSpPr/>
          <p:nvPr/>
        </p:nvSpPr>
        <p:spPr>
          <a:xfrm rot="10800000" flipH="1">
            <a:off x="1495424" y="-131649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09" name="Shape 909"/>
          <p:cNvSpPr/>
          <p:nvPr/>
        </p:nvSpPr>
        <p:spPr>
          <a:xfrm rot="10800000" flipH="1">
            <a:off x="327799" y="8892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910" name="Shape 910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911" name="Shape 91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12" name="Shape 91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913" name="Shape 913"/>
          <p:cNvSpPr/>
          <p:nvPr/>
        </p:nvSpPr>
        <p:spPr>
          <a:xfrm>
            <a:off x="203100" y="127017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914" name="Shape 914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915" name="Shape 91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16" name="Shape 91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17" name="Shape 91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18" name="Shape 91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19" name="Shape 91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20" name="Shape 92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21" name="Shape 92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22" name="Shape 92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923" name="Shape 923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924" name="Shape 924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25" name="Shape 92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26" name="Shape 92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27" name="Shape 92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5" name="Shape 1265"/>
          <p:cNvGrpSpPr/>
          <p:nvPr/>
        </p:nvGrpSpPr>
        <p:grpSpPr>
          <a:xfrm rot="10800000" flipH="1">
            <a:off x="316371" y="178887"/>
            <a:ext cx="1088336" cy="942842"/>
            <a:chOff x="4088875" y="1431100"/>
            <a:chExt cx="3293000" cy="2852775"/>
          </a:xfrm>
        </p:grpSpPr>
        <p:sp>
          <p:nvSpPr>
            <p:cNvPr id="1266" name="Shape 1266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67" name="Shape 1267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68" name="Shape 1268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69" name="Shape 1269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0" name="Shape 1270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1" name="Shape 1271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2" name="Shape 1272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3" name="Shape 1273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4" name="Shape 1274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5" name="Shape 1275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6" name="Shape 1276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7" name="Shape 1277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8" name="Shape 1278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9" name="Shape 1279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0" name="Shape 1280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1" name="Shape 1281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2" name="Shape 1282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3" name="Shape 1283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4" name="Shape 1284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5" name="Shape 1285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6" name="Shape 1286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7" name="Shape 1287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8" name="Shape 1288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9" name="Shape 1289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0" name="Shape 1290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1" name="Shape 1291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2" name="Shape 1292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3" name="Shape 1293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4" name="Shape 1294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5" name="Shape 1295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6" name="Shape 1296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7" name="Shape 1297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8" name="Shape 1298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9" name="Shape 1299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0" name="Shape 1300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1" name="Shape 1301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2" name="Shape 1302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3" name="Shape 1303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4" name="Shape 1304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5" name="Shape 1305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6" name="Shape 1306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7" name="Shape 1307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8" name="Shape 1308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9" name="Shape 1309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10" name="Shape 1310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11" name="Shape 1311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12" name="Shape 1312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313" name="Shape 1313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14" name="Shape 1314"/>
          <p:cNvSpPr/>
          <p:nvPr/>
        </p:nvSpPr>
        <p:spPr>
          <a:xfrm rot="10800000" flipH="1">
            <a:off x="503115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15" name="Shape 1315"/>
          <p:cNvSpPr/>
          <p:nvPr/>
        </p:nvSpPr>
        <p:spPr>
          <a:xfrm rot="10800000" flipH="1">
            <a:off x="1208423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16" name="Shape 1316"/>
          <p:cNvSpPr/>
          <p:nvPr/>
        </p:nvSpPr>
        <p:spPr>
          <a:xfrm rot="10800000" flipH="1">
            <a:off x="247753" y="49692"/>
            <a:ext cx="295199" cy="2555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1317" name="Shape 1317"/>
          <p:cNvGrpSpPr/>
          <p:nvPr/>
        </p:nvGrpSpPr>
        <p:grpSpPr>
          <a:xfrm rot="10800000" flipH="1">
            <a:off x="8218342" y="4123089"/>
            <a:ext cx="685311" cy="593091"/>
            <a:chOff x="238125" y="1431100"/>
            <a:chExt cx="3296350" cy="2852775"/>
          </a:xfrm>
        </p:grpSpPr>
        <p:sp>
          <p:nvSpPr>
            <p:cNvPr id="1318" name="Shape 1318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19" name="Shape 1319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0" name="Shape 1320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1" name="Shape 1321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2" name="Shape 1322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3" name="Shape 1323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4" name="Shape 1324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5" name="Shape 1325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6" name="Shape 1326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7" name="Shape 1327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8" name="Shape 1328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9" name="Shape 1329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0" name="Shape 1330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1" name="Shape 1331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2" name="Shape 1332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3" name="Shape 1333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4" name="Shape 1334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5" name="Shape 1335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6" name="Shape 1336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7" name="Shape 1337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8" name="Shape 1338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9" name="Shape 1339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0" name="Shape 1340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1" name="Shape 1341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2" name="Shape 1342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3" name="Shape 1343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4" name="Shape 1344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5" name="Shape 1345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6" name="Shape 1346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7" name="Shape 1347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8" name="Shape 1348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9" name="Shape 1349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0" name="Shape 1350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1" name="Shape 1351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2" name="Shape 1352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3" name="Shape 1353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4" name="Shape 1354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5" name="Shape 1355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6" name="Shape 1356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7" name="Shape 1357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8" name="Shape 1358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9" name="Shape 1359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0" name="Shape 1360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1" name="Shape 1361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2" name="Shape 1362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3" name="Shape 1363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4" name="Shape 1364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5" name="Shape 1365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6" name="Shape 1366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7" name="Shape 1367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8" name="Shape 1368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9" name="Shape 1369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0" name="Shape 1370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1" name="Shape 1371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2" name="Shape 1372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3" name="Shape 1373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4" name="Shape 1374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5" name="Shape 1375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6" name="Shape 1376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7" name="Shape 1377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8" name="Shape 1378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9" name="Shape 1379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0" name="Shape 1380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1" name="Shape 1381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2" name="Shape 1382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3" name="Shape 1383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4" name="Shape 1384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5" name="Shape 1385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6" name="Shape 1386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7" name="Shape 1387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8" name="Shape 1388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9" name="Shape 1389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0" name="Shape 1390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1" name="Shape 1391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2" name="Shape 1392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3" name="Shape 1393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4" name="Shape 1394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5" name="Shape 1395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6" name="Shape 1396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7" name="Shape 1397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8" name="Shape 1398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9" name="Shape 1399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400" name="Shape 1400"/>
          <p:cNvSpPr/>
          <p:nvPr/>
        </p:nvSpPr>
        <p:spPr>
          <a:xfrm rot="10800000" flipH="1">
            <a:off x="8763567" y="4485979"/>
            <a:ext cx="542999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01" name="Shape 1401"/>
          <p:cNvSpPr/>
          <p:nvPr/>
        </p:nvSpPr>
        <p:spPr>
          <a:xfrm rot="10800000" flipH="1">
            <a:off x="8523810" y="4741099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02" name="Shape 1402"/>
          <p:cNvSpPr/>
          <p:nvPr/>
        </p:nvSpPr>
        <p:spPr>
          <a:xfrm rot="10800000" flipH="1">
            <a:off x="8322785" y="3628022"/>
            <a:ext cx="542999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03" name="Shape 1403"/>
          <p:cNvSpPr/>
          <p:nvPr/>
        </p:nvSpPr>
        <p:spPr>
          <a:xfrm rot="10800000" flipH="1">
            <a:off x="8763568" y="4009882"/>
            <a:ext cx="237599" cy="205799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19BBD5"/>
              </a:buClr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480"/>
              </a:spcBef>
              <a:buClr>
                <a:srgbClr val="19BBD5"/>
              </a:buClr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480"/>
              </a:spcBef>
              <a:buClr>
                <a:srgbClr val="19BBD5"/>
              </a:buClr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6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Shape 1408"/>
          <p:cNvSpPr txBox="1">
            <a:spLocks noGrp="1"/>
          </p:cNvSpPr>
          <p:nvPr>
            <p:ph type="ctrTitle"/>
          </p:nvPr>
        </p:nvSpPr>
        <p:spPr>
          <a:xfrm>
            <a:off x="140112" y="1876418"/>
            <a:ext cx="8897347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3200" dirty="0"/>
              <a:t>AML-2304 Natural Language Processing</a:t>
            </a:r>
            <a:endParaRPr lang="en" sz="3200" dirty="0"/>
          </a:p>
        </p:txBody>
      </p:sp>
      <p:sp>
        <p:nvSpPr>
          <p:cNvPr id="8" name="Shape 1408"/>
          <p:cNvSpPr txBox="1">
            <a:spLocks/>
          </p:cNvSpPr>
          <p:nvPr/>
        </p:nvSpPr>
        <p:spPr>
          <a:xfrm>
            <a:off x="83170" y="284568"/>
            <a:ext cx="2733717" cy="1132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" sz="2400" b="1" dirty="0"/>
              <a:t>Lambton College</a:t>
            </a:r>
          </a:p>
        </p:txBody>
      </p:sp>
      <p:sp>
        <p:nvSpPr>
          <p:cNvPr id="9" name="Shape 1408"/>
          <p:cNvSpPr txBox="1">
            <a:spLocks/>
          </p:cNvSpPr>
          <p:nvPr/>
        </p:nvSpPr>
        <p:spPr>
          <a:xfrm>
            <a:off x="26230" y="850693"/>
            <a:ext cx="2847599" cy="6038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" sz="1600" dirty="0"/>
              <a:t>School of Computer Studies</a:t>
            </a:r>
          </a:p>
        </p:txBody>
      </p:sp>
      <p:sp>
        <p:nvSpPr>
          <p:cNvPr id="7" name="Shape 1408">
            <a:extLst>
              <a:ext uri="{FF2B5EF4-FFF2-40B4-BE49-F238E27FC236}">
                <a16:creationId xmlns:a16="http://schemas.microsoft.com/office/drawing/2014/main" id="{C830561C-9BA6-4350-8B93-1B63B6889792}"/>
              </a:ext>
            </a:extLst>
          </p:cNvPr>
          <p:cNvSpPr txBox="1">
            <a:spLocks/>
          </p:cNvSpPr>
          <p:nvPr/>
        </p:nvSpPr>
        <p:spPr>
          <a:xfrm>
            <a:off x="6823749" y="4744387"/>
            <a:ext cx="2320251" cy="3412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l"/>
            <a:endParaRPr lang="en-US" sz="1200" dirty="0"/>
          </a:p>
          <a:p>
            <a:pPr algn="l"/>
            <a:r>
              <a:rPr lang="en-US" sz="1200" dirty="0"/>
              <a:t>[Prepared By: </a:t>
            </a:r>
            <a:r>
              <a:rPr lang="en-US" sz="1200"/>
              <a:t>Vahid Hadavi, PhD] </a:t>
            </a:r>
            <a:endParaRPr lang="en-US" sz="1200" dirty="0"/>
          </a:p>
          <a:p>
            <a:pPr algn="l"/>
            <a:r>
              <a:rPr lang="en-US" sz="1200" dirty="0"/>
              <a:t> </a:t>
            </a:r>
            <a:endParaRPr lang="en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2E1671-D3A5-4FB4-BC25-F401F0328B7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312" y="1270"/>
            <a:ext cx="2958688" cy="6424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1964331" y="281161"/>
            <a:ext cx="6528741" cy="5660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Writing to PDF files</a:t>
            </a:r>
            <a:endParaRPr lang="en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4331" y="1985438"/>
            <a:ext cx="49343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sz="12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sz="12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 </a:t>
            </a:r>
          </a:p>
          <a:p>
            <a:pPr lvl="0"/>
            <a:endParaRPr lang="en-US" altLang="en-US" sz="12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lvl="0" indent="-342900">
              <a:buFont typeface="+mj-lt"/>
              <a:buAutoNum type="arabicPeriod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97569" y="847224"/>
            <a:ext cx="7086071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latin typeface="Muli"/>
              </a:rPr>
              <a:t>Next, we open a new PDF file.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latin typeface="Muli"/>
              </a:rPr>
              <a:t>Lastly, we use write() method from our created writing object to write to the new PDF file.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latin typeface="Muli"/>
              </a:rPr>
              <a:t> Check the created PDF files on your root directory and see the content? Discuss your observations with your classmates.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5532F6-026F-F892-EFBC-A6DF7B3E00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660" t="68973" r="48302" b="18854"/>
          <a:stretch/>
        </p:blipFill>
        <p:spPr>
          <a:xfrm>
            <a:off x="3083372" y="2658374"/>
            <a:ext cx="3270553" cy="7215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44865A-20EA-4E61-D49E-67375CCF46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660" t="62558" r="48302" b="30880"/>
          <a:stretch/>
        </p:blipFill>
        <p:spPr>
          <a:xfrm>
            <a:off x="2658372" y="1523213"/>
            <a:ext cx="3886863" cy="4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42442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1964331" y="281161"/>
            <a:ext cx="6528741" cy="5660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Writing to PDF files</a:t>
            </a:r>
            <a:endParaRPr lang="en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4331" y="1985438"/>
            <a:ext cx="49343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sz="12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sz="12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 </a:t>
            </a:r>
          </a:p>
          <a:p>
            <a:pPr lvl="0"/>
            <a:endParaRPr lang="en-US" altLang="en-US" sz="12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lvl="0" indent="-342900">
              <a:buFont typeface="+mj-lt"/>
              <a:buAutoNum type="arabicPeriod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97811" y="1269975"/>
            <a:ext cx="708607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latin typeface="Muli"/>
              </a:rPr>
              <a:t>Now, let’s run the following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0C1816-2FDD-233B-FAD8-30CB552C4F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754" t="48470" r="42358" b="41652"/>
          <a:stretch/>
        </p:blipFill>
        <p:spPr>
          <a:xfrm>
            <a:off x="2484407" y="1985438"/>
            <a:ext cx="3372930" cy="50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08055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1964331" y="281161"/>
            <a:ext cx="6528741" cy="5660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Merger of PDFs</a:t>
            </a:r>
            <a:endParaRPr lang="en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4331" y="1985438"/>
            <a:ext cx="49343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sz="12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sz="12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 </a:t>
            </a:r>
          </a:p>
          <a:p>
            <a:pPr lvl="0"/>
            <a:endParaRPr lang="en-US" altLang="en-US" sz="12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lvl="0" indent="-342900">
              <a:buFont typeface="+mj-lt"/>
              <a:buAutoNum type="arabicPeriod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39812" y="1089376"/>
            <a:ext cx="708607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latin typeface="Muli"/>
              </a:rPr>
              <a:t>Next, we merge two PDF files to a new PDF file.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210560-C1F8-AF42-F057-13AC166B39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905" t="41929" r="42642" b="11111"/>
          <a:stretch/>
        </p:blipFill>
        <p:spPr>
          <a:xfrm>
            <a:off x="2895359" y="1650898"/>
            <a:ext cx="4003341" cy="282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18181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2525048" y="285647"/>
            <a:ext cx="4600371" cy="5660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Challenge Questions</a:t>
            </a:r>
            <a:endParaRPr lang="en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4331" y="1985438"/>
            <a:ext cx="49343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sz="12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sz="12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 </a:t>
            </a:r>
          </a:p>
          <a:p>
            <a:pPr lvl="0"/>
            <a:endParaRPr lang="en-US" altLang="en-US" sz="12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lvl="0" indent="-342900">
              <a:buFont typeface="+mj-lt"/>
              <a:buAutoNum type="arabicPeriod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13748" y="871041"/>
            <a:ext cx="7086071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latin typeface="Muli"/>
              </a:rPr>
              <a:t>1- Split the ‘combinedPDF.pdf’ file into two files called ‘File1.pdf’ and ‘File2.pdf’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latin typeface="Muli"/>
              </a:rPr>
              <a:t>2- Rotate ‘File1.pdf’ for 180 degrees and save it to a new file called ‘File3.pdf’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latin typeface="Muli"/>
              </a:rPr>
              <a:t>3- Add </a:t>
            </a:r>
            <a:r>
              <a:rPr lang="en-US">
                <a:solidFill>
                  <a:srgbClr val="FFC000"/>
                </a:solidFill>
                <a:latin typeface="Muli"/>
              </a:rPr>
              <a:t>a watermark </a:t>
            </a:r>
            <a:r>
              <a:rPr lang="en-US" dirty="0">
                <a:solidFill>
                  <a:srgbClr val="FFC000"/>
                </a:solidFill>
                <a:latin typeface="Muli"/>
              </a:rPr>
              <a:t>to the first page of ‘File3.pdf’ and save it as ‘File4.pdf</a:t>
            </a:r>
          </a:p>
          <a:p>
            <a:pPr lvl="0"/>
            <a:r>
              <a:rPr lang="en-US" dirty="0">
                <a:solidFill>
                  <a:srgbClr val="FFC000"/>
                </a:solidFill>
                <a:latin typeface="Muli"/>
              </a:rPr>
              <a:t>	(Here is an example of watermark on a typical pdf file)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605BBE-C4F4-B689-7ED4-43CCF5AE92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482" t="21714" r="30943" b="20671"/>
          <a:stretch/>
        </p:blipFill>
        <p:spPr>
          <a:xfrm>
            <a:off x="2732081" y="1966107"/>
            <a:ext cx="4598171" cy="313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97108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9" name="Shape 1449"/>
          <p:cNvGrpSpPr/>
          <p:nvPr/>
        </p:nvGrpSpPr>
        <p:grpSpPr>
          <a:xfrm flipH="1">
            <a:off x="-188453" y="1015816"/>
            <a:ext cx="1844153" cy="1594438"/>
            <a:chOff x="4088875" y="1431100"/>
            <a:chExt cx="3293000" cy="2852775"/>
          </a:xfrm>
        </p:grpSpPr>
        <p:sp>
          <p:nvSpPr>
            <p:cNvPr id="1450" name="Shape 1450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1" name="Shape 1451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2" name="Shape 1452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3" name="Shape 1453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4" name="Shape 1454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5" name="Shape 1455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6" name="Shape 1456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7" name="Shape 1457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8" name="Shape 1458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9" name="Shape 1459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0" name="Shape 1460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1" name="Shape 1461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2" name="Shape 1462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3" name="Shape 1463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4" name="Shape 1464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5" name="Shape 1465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6" name="Shape 1466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7" name="Shape 1467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8" name="Shape 1468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9" name="Shape 1469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0" name="Shape 1470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1" name="Shape 1471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2" name="Shape 1472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3" name="Shape 1473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4" name="Shape 1474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5" name="Shape 1475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6" name="Shape 1476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7" name="Shape 1477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8" name="Shape 1478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9" name="Shape 1479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0" name="Shape 1480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1" name="Shape 1481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2" name="Shape 1482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3" name="Shape 1483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4" name="Shape 1484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5" name="Shape 1485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6" name="Shape 1486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7" name="Shape 1487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8" name="Shape 1488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1497" name="Shape 1497"/>
          <p:cNvGrpSpPr/>
          <p:nvPr/>
        </p:nvGrpSpPr>
        <p:grpSpPr>
          <a:xfrm>
            <a:off x="144761" y="1255574"/>
            <a:ext cx="1032404" cy="1032467"/>
            <a:chOff x="6654650" y="3665275"/>
            <a:chExt cx="409100" cy="409125"/>
          </a:xfrm>
        </p:grpSpPr>
        <p:sp>
          <p:nvSpPr>
            <p:cNvPr id="1498" name="Shape 149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9" name="Shape 149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1500" name="Shape 1500"/>
          <p:cNvGrpSpPr/>
          <p:nvPr/>
        </p:nvGrpSpPr>
        <p:grpSpPr>
          <a:xfrm rot="-731900">
            <a:off x="484962" y="343376"/>
            <a:ext cx="688564" cy="688680"/>
            <a:chOff x="570875" y="4322250"/>
            <a:chExt cx="443300" cy="443325"/>
          </a:xfrm>
        </p:grpSpPr>
        <p:sp>
          <p:nvSpPr>
            <p:cNvPr id="1501" name="Shape 150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2" name="Shape 150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4" name="Shape 1504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505" name="Shape 1505"/>
          <p:cNvSpPr/>
          <p:nvPr/>
        </p:nvSpPr>
        <p:spPr>
          <a:xfrm>
            <a:off x="882208" y="2168693"/>
            <a:ext cx="260931" cy="24914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06" name="Shape 1506"/>
          <p:cNvSpPr/>
          <p:nvPr/>
        </p:nvSpPr>
        <p:spPr>
          <a:xfrm rot="2327381">
            <a:off x="1220785" y="1598881"/>
            <a:ext cx="443468" cy="423387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07" name="Shape 1507"/>
          <p:cNvSpPr/>
          <p:nvPr/>
        </p:nvSpPr>
        <p:spPr>
          <a:xfrm rot="2327012">
            <a:off x="470631" y="2267397"/>
            <a:ext cx="183443" cy="1751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8" name="Shape 1413"/>
          <p:cNvSpPr txBox="1">
            <a:spLocks noGrp="1"/>
          </p:cNvSpPr>
          <p:nvPr>
            <p:ph type="ctrTitle" idx="4294967295"/>
          </p:nvPr>
        </p:nvSpPr>
        <p:spPr>
          <a:xfrm>
            <a:off x="2445584" y="2005544"/>
            <a:ext cx="4991100" cy="116046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Any questions so far? </a:t>
            </a:r>
            <a:r>
              <a:rPr lang="en-US" dirty="0"/>
              <a:t>A</a:t>
            </a:r>
            <a:r>
              <a:rPr lang="en" dirty="0"/>
              <a:t>ny comments?</a:t>
            </a:r>
          </a:p>
        </p:txBody>
      </p:sp>
    </p:spTree>
    <p:extLst>
      <p:ext uri="{BB962C8B-B14F-4D97-AF65-F5344CB8AC3E}">
        <p14:creationId xmlns:p14="http://schemas.microsoft.com/office/powerpoint/2010/main" val="1996281805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93C"/>
        </a:solidFill>
        <a:effectLst/>
      </p:bgPr>
    </p:bg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Shape 1431"/>
          <p:cNvSpPr txBox="1"/>
          <p:nvPr/>
        </p:nvSpPr>
        <p:spPr>
          <a:xfrm>
            <a:off x="409575" y="2606040"/>
            <a:ext cx="982472" cy="8421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" sz="4800" b="1" u="sng" dirty="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38382" y="1988487"/>
            <a:ext cx="6600687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19BBD5"/>
              </a:buClr>
              <a:buSzPct val="100000"/>
            </a:pPr>
            <a:r>
              <a:rPr lang="en-US" sz="1600" dirty="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Major Topics</a:t>
            </a:r>
            <a:r>
              <a:rPr lang="en-US" sz="1800" dirty="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:</a:t>
            </a:r>
          </a:p>
          <a:p>
            <a:pPr>
              <a:buClr>
                <a:srgbClr val="19BBD5"/>
              </a:buClr>
              <a:buSzPct val="100000"/>
            </a:pPr>
            <a:r>
              <a:rPr lang="en-US" sz="1800" dirty="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  </a:t>
            </a:r>
          </a:p>
          <a:p>
            <a:pPr marL="285750" indent="-285750">
              <a:buClr>
                <a:srgbClr val="19BBD5"/>
              </a:buClr>
              <a:buFont typeface="Muli"/>
              <a:buChar char="◇"/>
            </a:pPr>
            <a:r>
              <a:rPr lang="en-US" altLang="en-US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9.1       Illustrate reading and writing to Text files</a:t>
            </a:r>
          </a:p>
          <a:p>
            <a:pPr marL="285750" indent="-285750">
              <a:buClr>
                <a:srgbClr val="19BBD5"/>
              </a:buClr>
              <a:buFont typeface="Muli"/>
              <a:buChar char="◇"/>
            </a:pPr>
            <a:r>
              <a:rPr lang="en-US" altLang="en-US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9.2       Show reading and to PDF files</a:t>
            </a:r>
          </a:p>
          <a:p>
            <a:pPr marL="285750" indent="-285750">
              <a:buClr>
                <a:srgbClr val="19BBD5"/>
              </a:buClr>
              <a:buFont typeface="Muli"/>
              <a:buChar char="◇"/>
            </a:pPr>
            <a:r>
              <a:rPr lang="en-US" altLang="en-US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9.3       Show merging of PDF files</a:t>
            </a:r>
          </a:p>
          <a:p>
            <a:pPr marL="285750" indent="-285750">
              <a:buClr>
                <a:srgbClr val="19BBD5"/>
              </a:buClr>
              <a:buFont typeface="Muli"/>
              <a:buChar char="◇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285750" indent="-285750">
              <a:buClr>
                <a:srgbClr val="19BBD5"/>
              </a:buClr>
              <a:buFont typeface="Muli"/>
              <a:buChar char="◇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285750" indent="-285750">
              <a:buClr>
                <a:srgbClr val="19BBD5"/>
              </a:buClr>
              <a:buFont typeface="Muli"/>
              <a:buChar char="◇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>
              <a:buClr>
                <a:srgbClr val="19BBD5"/>
              </a:buClr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3440" y="474411"/>
            <a:ext cx="5638800" cy="1159799"/>
          </a:xfrm>
        </p:spPr>
        <p:txBody>
          <a:bodyPr/>
          <a:lstStyle/>
          <a:p>
            <a:r>
              <a:rPr lang="en-US" sz="2400" b="1" dirty="0"/>
              <a:t>Module 9</a:t>
            </a:r>
            <a:br>
              <a:rPr lang="en-US" sz="2400" b="1" dirty="0"/>
            </a:br>
            <a:r>
              <a:rPr lang="en-US" sz="1400" b="1" dirty="0">
                <a:solidFill>
                  <a:srgbClr val="C6DAEC"/>
                </a:solidFill>
                <a:latin typeface="Muli"/>
                <a:sym typeface="Muli"/>
              </a:rPr>
              <a:t>9</a:t>
            </a:r>
            <a:r>
              <a:rPr lang="en-US" altLang="en-US" sz="14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. Demonstrate Files operations in Python</a:t>
            </a:r>
            <a:endParaRPr lang="en-US" sz="2400" b="1" dirty="0"/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9" name="Shape 1449"/>
          <p:cNvGrpSpPr/>
          <p:nvPr/>
        </p:nvGrpSpPr>
        <p:grpSpPr>
          <a:xfrm flipH="1">
            <a:off x="-188453" y="1015816"/>
            <a:ext cx="1844153" cy="1594438"/>
            <a:chOff x="4088875" y="1431100"/>
            <a:chExt cx="3293000" cy="2852775"/>
          </a:xfrm>
        </p:grpSpPr>
        <p:sp>
          <p:nvSpPr>
            <p:cNvPr id="1450" name="Shape 1450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1" name="Shape 1451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2" name="Shape 1452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3" name="Shape 1453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4" name="Shape 1454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5" name="Shape 1455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6" name="Shape 1456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7" name="Shape 1457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8" name="Shape 1458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9" name="Shape 1459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0" name="Shape 1460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1" name="Shape 1461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2" name="Shape 1462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3" name="Shape 1463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4" name="Shape 1464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5" name="Shape 1465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6" name="Shape 1466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7" name="Shape 1467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8" name="Shape 1468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9" name="Shape 1469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0" name="Shape 1470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1" name="Shape 1471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2" name="Shape 1472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3" name="Shape 1473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4" name="Shape 1474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5" name="Shape 1475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6" name="Shape 1476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7" name="Shape 1477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8" name="Shape 1478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9" name="Shape 1479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0" name="Shape 1480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1" name="Shape 1481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2" name="Shape 1482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3" name="Shape 1483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4" name="Shape 1484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5" name="Shape 1485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6" name="Shape 1486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7" name="Shape 1487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8" name="Shape 1488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1497" name="Shape 1497"/>
          <p:cNvGrpSpPr/>
          <p:nvPr/>
        </p:nvGrpSpPr>
        <p:grpSpPr>
          <a:xfrm>
            <a:off x="144761" y="1255574"/>
            <a:ext cx="1032404" cy="1032467"/>
            <a:chOff x="6654650" y="3665275"/>
            <a:chExt cx="409100" cy="409125"/>
          </a:xfrm>
        </p:grpSpPr>
        <p:sp>
          <p:nvSpPr>
            <p:cNvPr id="1498" name="Shape 149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9" name="Shape 149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1500" name="Shape 1500"/>
          <p:cNvGrpSpPr/>
          <p:nvPr/>
        </p:nvGrpSpPr>
        <p:grpSpPr>
          <a:xfrm rot="-731900">
            <a:off x="484962" y="343376"/>
            <a:ext cx="688564" cy="688680"/>
            <a:chOff x="570875" y="4322250"/>
            <a:chExt cx="443300" cy="443325"/>
          </a:xfrm>
        </p:grpSpPr>
        <p:sp>
          <p:nvSpPr>
            <p:cNvPr id="1501" name="Shape 150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2" name="Shape 150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4" name="Shape 1504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505" name="Shape 1505"/>
          <p:cNvSpPr/>
          <p:nvPr/>
        </p:nvSpPr>
        <p:spPr>
          <a:xfrm>
            <a:off x="882208" y="2168693"/>
            <a:ext cx="260931" cy="24914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06" name="Shape 1506"/>
          <p:cNvSpPr/>
          <p:nvPr/>
        </p:nvSpPr>
        <p:spPr>
          <a:xfrm rot="2327381">
            <a:off x="1220785" y="1598881"/>
            <a:ext cx="443468" cy="423387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07" name="Shape 1507"/>
          <p:cNvSpPr/>
          <p:nvPr/>
        </p:nvSpPr>
        <p:spPr>
          <a:xfrm rot="2327012">
            <a:off x="470631" y="2267397"/>
            <a:ext cx="183443" cy="1751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8" name="Shape 1413"/>
          <p:cNvSpPr txBox="1">
            <a:spLocks noGrp="1"/>
          </p:cNvSpPr>
          <p:nvPr>
            <p:ph type="ctrTitle" idx="4294967295"/>
          </p:nvPr>
        </p:nvSpPr>
        <p:spPr>
          <a:xfrm>
            <a:off x="1800186" y="2189556"/>
            <a:ext cx="7452909" cy="116046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br>
              <a:rPr lang="en" sz="2800" dirty="0"/>
            </a:br>
            <a:br>
              <a:rPr lang="en" sz="2800" dirty="0"/>
            </a:br>
            <a:br>
              <a:rPr lang="en" sz="2800" dirty="0"/>
            </a:br>
            <a:r>
              <a:rPr lang="en-US" sz="2800" dirty="0"/>
              <a:t> </a:t>
            </a:r>
            <a:br>
              <a:rPr lang="en" sz="2800" dirty="0"/>
            </a:br>
            <a:r>
              <a:rPr lang="en-US" sz="2800" dirty="0">
                <a:sym typeface="Muli"/>
              </a:rPr>
              <a:t>9</a:t>
            </a:r>
            <a:r>
              <a:rPr lang="en-US" altLang="en-US" sz="2800" dirty="0">
                <a:sym typeface="Muli"/>
              </a:rPr>
              <a:t>.1 </a:t>
            </a:r>
            <a:r>
              <a:rPr lang="en-US" altLang="en-US" sz="28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Illustrate reading and writing to Text files</a:t>
            </a:r>
            <a:br>
              <a:rPr lang="en-US" altLang="en-US" sz="28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</a:br>
            <a:br>
              <a:rPr lang="en" sz="2800" dirty="0"/>
            </a:br>
            <a:endParaRPr lang="en" sz="2800" dirty="0"/>
          </a:p>
        </p:txBody>
      </p:sp>
    </p:spTree>
    <p:extLst>
      <p:ext uri="{BB962C8B-B14F-4D97-AF65-F5344CB8AC3E}">
        <p14:creationId xmlns:p14="http://schemas.microsoft.com/office/powerpoint/2010/main" val="93305554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1964331" y="281161"/>
            <a:ext cx="6528741" cy="5660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Reading PDF files</a:t>
            </a:r>
            <a:endParaRPr lang="en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4331" y="1985438"/>
            <a:ext cx="49343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sz="12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sz="12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 </a:t>
            </a:r>
          </a:p>
          <a:p>
            <a:pPr lvl="0"/>
            <a:endParaRPr lang="en-US" altLang="en-US" sz="12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lvl="0" indent="-342900">
              <a:buFont typeface="+mj-lt"/>
              <a:buAutoNum type="arabicPeriod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19978" y="760476"/>
            <a:ext cx="7086071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latin typeface="Muli"/>
              </a:rPr>
              <a:t>We may need to use texts from PDF files.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latin typeface="Muli"/>
              </a:rPr>
              <a:t>Since PDF is a proprietary format provided from Adobe, it is not easy to extract text from it.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latin typeface="Muli"/>
              </a:rPr>
              <a:t>We will be using “news” corpus to demonstrate the performance of the classifiers.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latin typeface="Muli"/>
              </a:rPr>
              <a:t>There are several packages available on python that can help us to do this task: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C000"/>
                </a:solidFill>
                <a:latin typeface="Muli"/>
              </a:rPr>
              <a:t>PyPDF2- to convert simple PDF files into text readable by Python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FFC000"/>
                </a:solidFill>
                <a:latin typeface="Muli"/>
              </a:rPr>
              <a:t>textract</a:t>
            </a:r>
            <a:r>
              <a:rPr lang="en-US" dirty="0">
                <a:solidFill>
                  <a:srgbClr val="FFC000"/>
                </a:solidFill>
                <a:latin typeface="Muli"/>
              </a:rPr>
              <a:t>- To convert non-trivial, scanned PDF files into text readable by Python  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latin typeface="Muli"/>
              </a:rPr>
              <a:t>These packages need to be installed using pip.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latin typeface="Muli"/>
              </a:rPr>
              <a:t>These packages are used with NLTK to handle PDF files.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477A48-67EC-97AF-DB68-F32674891B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378" t="38600" r="55849" b="53376"/>
          <a:stretch/>
        </p:blipFill>
        <p:spPr>
          <a:xfrm>
            <a:off x="3579962" y="2958311"/>
            <a:ext cx="2547437" cy="4836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CF471B-6A17-B974-869D-2B4C106AD0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566" t="68763" r="60094" b="25583"/>
          <a:stretch/>
        </p:blipFill>
        <p:spPr>
          <a:xfrm>
            <a:off x="3579962" y="3601832"/>
            <a:ext cx="2637131" cy="4336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08B848-9FA3-C253-B1A5-A5373809D252}"/>
              </a:ext>
            </a:extLst>
          </p:cNvPr>
          <p:cNvSpPr txBox="1"/>
          <p:nvPr/>
        </p:nvSpPr>
        <p:spPr>
          <a:xfrm>
            <a:off x="284670" y="4252608"/>
            <a:ext cx="852137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Muli"/>
              </a:rPr>
              <a:t>Use the following link to download the file to complete the exercises in this parts of the course : Lorem_ipsum.pdf</a:t>
            </a:r>
          </a:p>
          <a:p>
            <a:endParaRPr lang="en-US" dirty="0">
              <a:solidFill>
                <a:srgbClr val="FFC000"/>
              </a:solidFill>
              <a:latin typeface="Muli"/>
            </a:endParaRPr>
          </a:p>
          <a:p>
            <a:pPr algn="ctr"/>
            <a:r>
              <a:rPr lang="en-US" dirty="0">
                <a:solidFill>
                  <a:srgbClr val="FFC000"/>
                </a:solidFill>
                <a:latin typeface="Muli"/>
              </a:rPr>
              <a:t>https://www.buds.com.ua/images/Lorem_ipsum.pdf</a:t>
            </a:r>
          </a:p>
        </p:txBody>
      </p:sp>
    </p:spTree>
    <p:extLst>
      <p:ext uri="{BB962C8B-B14F-4D97-AF65-F5344CB8AC3E}">
        <p14:creationId xmlns:p14="http://schemas.microsoft.com/office/powerpoint/2010/main" val="99977144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1964331" y="281161"/>
            <a:ext cx="6528741" cy="5660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Reading PDF files</a:t>
            </a:r>
            <a:endParaRPr lang="en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4331" y="1985438"/>
            <a:ext cx="49343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sz="12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sz="12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 </a:t>
            </a:r>
          </a:p>
          <a:p>
            <a:pPr lvl="0"/>
            <a:endParaRPr lang="en-US" altLang="en-US" sz="12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lvl="0" indent="-342900">
              <a:buFont typeface="+mj-lt"/>
              <a:buAutoNum type="arabicPeriod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A48EF0-6745-FCA0-494C-FD5FF90C65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453" t="38601" r="44151" b="8595"/>
          <a:stretch/>
        </p:blipFill>
        <p:spPr>
          <a:xfrm>
            <a:off x="2376577" y="1110082"/>
            <a:ext cx="4390845" cy="390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602674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1964331" y="281161"/>
            <a:ext cx="6528741" cy="5660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Reading PDF files</a:t>
            </a:r>
            <a:endParaRPr lang="en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4331" y="1985438"/>
            <a:ext cx="49343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sz="12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sz="12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 </a:t>
            </a:r>
          </a:p>
          <a:p>
            <a:pPr lvl="0"/>
            <a:endParaRPr lang="en-US" altLang="en-US" sz="12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lvl="0" indent="-342900">
              <a:buFont typeface="+mj-lt"/>
              <a:buAutoNum type="arabicPeriod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B1D62C3-48CA-F9DC-A31D-D8578C7A4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5665" y="742295"/>
            <a:ext cx="7086071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latin typeface="Muli"/>
              </a:rPr>
              <a:t>Let us try to understand the above code in chunks:</a:t>
            </a:r>
          </a:p>
          <a:p>
            <a:pPr lvl="0" algn="just"/>
            <a:endParaRPr lang="en-US" dirty="0">
              <a:solidFill>
                <a:srgbClr val="FFC000"/>
              </a:solidFill>
              <a:latin typeface="Muli"/>
            </a:endParaRPr>
          </a:p>
          <a:p>
            <a:pPr lvl="0" algn="just"/>
            <a:r>
              <a:rPr lang="en-US" dirty="0" err="1">
                <a:solidFill>
                  <a:srgbClr val="FFC000"/>
                </a:solidFill>
                <a:latin typeface="Muli"/>
              </a:rPr>
              <a:t>pdfFileObj</a:t>
            </a:r>
            <a:r>
              <a:rPr lang="en-US" dirty="0">
                <a:solidFill>
                  <a:srgbClr val="FFC000"/>
                </a:solidFill>
                <a:latin typeface="Muli"/>
              </a:rPr>
              <a:t> = open('Lorem_ipsum.pdf', '</a:t>
            </a:r>
            <a:r>
              <a:rPr lang="en-US" dirty="0" err="1">
                <a:solidFill>
                  <a:srgbClr val="FFC000"/>
                </a:solidFill>
                <a:latin typeface="Muli"/>
              </a:rPr>
              <a:t>rb</a:t>
            </a:r>
            <a:r>
              <a:rPr lang="en-US" dirty="0">
                <a:solidFill>
                  <a:srgbClr val="FFC000"/>
                </a:solidFill>
                <a:latin typeface="Muli"/>
              </a:rPr>
              <a:t>’) : We opened the example.pdf in binary mode .And saved the file object as </a:t>
            </a:r>
            <a:r>
              <a:rPr lang="en-US" dirty="0" err="1">
                <a:solidFill>
                  <a:srgbClr val="FFC000"/>
                </a:solidFill>
                <a:latin typeface="Muli"/>
              </a:rPr>
              <a:t>pdfFileObj</a:t>
            </a:r>
            <a:endParaRPr lang="en-US" dirty="0">
              <a:solidFill>
                <a:srgbClr val="FFC000"/>
              </a:solidFill>
              <a:latin typeface="Muli"/>
            </a:endParaRPr>
          </a:p>
          <a:p>
            <a:pPr lvl="0" algn="just"/>
            <a:endParaRPr lang="en-US" dirty="0">
              <a:solidFill>
                <a:srgbClr val="FFC000"/>
              </a:solidFill>
              <a:latin typeface="Muli"/>
            </a:endParaRPr>
          </a:p>
          <a:p>
            <a:pPr lvl="0" algn="just"/>
            <a:r>
              <a:rPr lang="en-US" dirty="0" err="1">
                <a:solidFill>
                  <a:srgbClr val="FFC000"/>
                </a:solidFill>
                <a:latin typeface="Muli"/>
              </a:rPr>
              <a:t>pdfReader</a:t>
            </a:r>
            <a:r>
              <a:rPr lang="en-US" dirty="0">
                <a:solidFill>
                  <a:srgbClr val="FFC000"/>
                </a:solidFill>
                <a:latin typeface="Muli"/>
              </a:rPr>
              <a:t> = PyPDF2.PdfReader(</a:t>
            </a:r>
            <a:r>
              <a:rPr lang="en-US" dirty="0" err="1">
                <a:solidFill>
                  <a:srgbClr val="FFC000"/>
                </a:solidFill>
                <a:latin typeface="Muli"/>
              </a:rPr>
              <a:t>pdfFileObj</a:t>
            </a:r>
            <a:r>
              <a:rPr lang="en-US" dirty="0">
                <a:solidFill>
                  <a:srgbClr val="FFC000"/>
                </a:solidFill>
                <a:latin typeface="Muli"/>
              </a:rPr>
              <a:t>) : Here, we create an object of </a:t>
            </a:r>
            <a:r>
              <a:rPr lang="en-US" dirty="0" err="1">
                <a:solidFill>
                  <a:srgbClr val="FFC000"/>
                </a:solidFill>
                <a:latin typeface="Muli"/>
              </a:rPr>
              <a:t>PdfFileReader</a:t>
            </a:r>
            <a:r>
              <a:rPr lang="en-US" dirty="0">
                <a:solidFill>
                  <a:srgbClr val="FFC000"/>
                </a:solidFill>
                <a:latin typeface="Muli"/>
              </a:rPr>
              <a:t> class of PyPDF2 module and pass the PDF file object &amp; get a PDF reader object</a:t>
            </a:r>
          </a:p>
          <a:p>
            <a:pPr lvl="0" algn="just"/>
            <a:endParaRPr lang="en-US" dirty="0">
              <a:solidFill>
                <a:srgbClr val="FFC000"/>
              </a:solidFill>
              <a:latin typeface="Muli"/>
            </a:endParaRPr>
          </a:p>
          <a:p>
            <a:pPr lvl="0" algn="just"/>
            <a:r>
              <a:rPr lang="en-US" dirty="0">
                <a:solidFill>
                  <a:srgbClr val="FFC000"/>
                </a:solidFill>
                <a:latin typeface="Muli"/>
              </a:rPr>
              <a:t>print(</a:t>
            </a:r>
            <a:r>
              <a:rPr lang="en-US" dirty="0" err="1">
                <a:solidFill>
                  <a:srgbClr val="FFC000"/>
                </a:solidFill>
                <a:latin typeface="Muli"/>
              </a:rPr>
              <a:t>len</a:t>
            </a:r>
            <a:r>
              <a:rPr lang="en-US" dirty="0">
                <a:solidFill>
                  <a:srgbClr val="FFC000"/>
                </a:solidFill>
                <a:latin typeface="Muli"/>
              </a:rPr>
              <a:t>(</a:t>
            </a:r>
            <a:r>
              <a:rPr lang="en-US" dirty="0" err="1">
                <a:solidFill>
                  <a:srgbClr val="FFC000"/>
                </a:solidFill>
                <a:latin typeface="Muli"/>
              </a:rPr>
              <a:t>pdfReader.pages</a:t>
            </a:r>
            <a:r>
              <a:rPr lang="en-US" dirty="0">
                <a:solidFill>
                  <a:srgbClr val="FFC000"/>
                </a:solidFill>
                <a:latin typeface="Muli"/>
              </a:rPr>
              <a:t>)) : </a:t>
            </a:r>
            <a:r>
              <a:rPr lang="en-US" dirty="0" err="1">
                <a:solidFill>
                  <a:srgbClr val="FFC000"/>
                </a:solidFill>
                <a:latin typeface="Muli"/>
              </a:rPr>
              <a:t>numPages</a:t>
            </a:r>
            <a:r>
              <a:rPr lang="en-US" dirty="0">
                <a:solidFill>
                  <a:srgbClr val="FFC000"/>
                </a:solidFill>
                <a:latin typeface="Muli"/>
              </a:rPr>
              <a:t> property gives the number of pages in the PDF file. For example, in our case, it is 20 (see first line of output)</a:t>
            </a:r>
          </a:p>
          <a:p>
            <a:pPr lvl="0" algn="just"/>
            <a:endParaRPr lang="en-US" dirty="0">
              <a:solidFill>
                <a:srgbClr val="FFC000"/>
              </a:solidFill>
              <a:latin typeface="Muli"/>
            </a:endParaRPr>
          </a:p>
          <a:p>
            <a:pPr algn="just"/>
            <a:r>
              <a:rPr lang="en-US" dirty="0" err="1">
                <a:solidFill>
                  <a:srgbClr val="FFC000"/>
                </a:solidFill>
                <a:latin typeface="Muli"/>
              </a:rPr>
              <a:t>pageObj</a:t>
            </a:r>
            <a:r>
              <a:rPr lang="en-US" dirty="0">
                <a:solidFill>
                  <a:srgbClr val="FFC000"/>
                </a:solidFill>
                <a:latin typeface="Muli"/>
              </a:rPr>
              <a:t> = </a:t>
            </a:r>
            <a:r>
              <a:rPr lang="en-US" dirty="0" err="1">
                <a:solidFill>
                  <a:srgbClr val="FFC000"/>
                </a:solidFill>
                <a:latin typeface="Muli"/>
              </a:rPr>
              <a:t>pdfReader.pages</a:t>
            </a:r>
            <a:r>
              <a:rPr lang="en-US" dirty="0">
                <a:solidFill>
                  <a:srgbClr val="FFC000"/>
                </a:solidFill>
                <a:latin typeface="Muli"/>
              </a:rPr>
              <a:t>[0] : Now, we create an object of </a:t>
            </a:r>
            <a:r>
              <a:rPr lang="en-US" dirty="0" err="1">
                <a:solidFill>
                  <a:srgbClr val="FFC000"/>
                </a:solidFill>
                <a:latin typeface="Muli"/>
              </a:rPr>
              <a:t>PageObject</a:t>
            </a:r>
            <a:r>
              <a:rPr lang="en-US" dirty="0">
                <a:solidFill>
                  <a:srgbClr val="FFC000"/>
                </a:solidFill>
                <a:latin typeface="Muli"/>
              </a:rPr>
              <a:t> class of PyPDF2 module. PDF reader object has function </a:t>
            </a:r>
            <a:r>
              <a:rPr lang="en-US" dirty="0" err="1">
                <a:solidFill>
                  <a:srgbClr val="FFC000"/>
                </a:solidFill>
                <a:latin typeface="Muli"/>
              </a:rPr>
              <a:t>getPage</a:t>
            </a:r>
            <a:r>
              <a:rPr lang="en-US" dirty="0">
                <a:solidFill>
                  <a:srgbClr val="FFC000"/>
                </a:solidFill>
                <a:latin typeface="Muli"/>
              </a:rPr>
              <a:t>() which takes page number (starting from index 0) as argument and returns the page object.</a:t>
            </a:r>
          </a:p>
          <a:p>
            <a:pPr algn="just"/>
            <a:endParaRPr lang="en-US" dirty="0">
              <a:solidFill>
                <a:srgbClr val="FFC000"/>
              </a:solidFill>
              <a:latin typeface="Muli"/>
            </a:endParaRPr>
          </a:p>
          <a:p>
            <a:pPr algn="just"/>
            <a:r>
              <a:rPr lang="en-US" dirty="0">
                <a:solidFill>
                  <a:srgbClr val="FFC000"/>
                </a:solidFill>
                <a:latin typeface="Muli"/>
              </a:rPr>
              <a:t>print(</a:t>
            </a:r>
            <a:r>
              <a:rPr lang="en-US" dirty="0" err="1">
                <a:solidFill>
                  <a:srgbClr val="FFC000"/>
                </a:solidFill>
                <a:latin typeface="Muli"/>
              </a:rPr>
              <a:t>pageObj.extract_text</a:t>
            </a:r>
            <a:r>
              <a:rPr lang="en-US" dirty="0">
                <a:solidFill>
                  <a:srgbClr val="FFC000"/>
                </a:solidFill>
                <a:latin typeface="Muli"/>
              </a:rPr>
              <a:t>()) : Page object has function </a:t>
            </a:r>
            <a:r>
              <a:rPr lang="en-US" dirty="0" err="1">
                <a:solidFill>
                  <a:srgbClr val="FFC000"/>
                </a:solidFill>
                <a:latin typeface="Muli"/>
              </a:rPr>
              <a:t>extractText</a:t>
            </a:r>
            <a:r>
              <a:rPr lang="en-US" dirty="0">
                <a:solidFill>
                  <a:srgbClr val="FFC000"/>
                </a:solidFill>
                <a:latin typeface="Muli"/>
              </a:rPr>
              <a:t>() to extract text from the PDF page.</a:t>
            </a:r>
          </a:p>
          <a:p>
            <a:pPr algn="just"/>
            <a:endParaRPr lang="en-US" dirty="0">
              <a:solidFill>
                <a:srgbClr val="FFC000"/>
              </a:solidFill>
              <a:latin typeface="Muli"/>
            </a:endParaRPr>
          </a:p>
          <a:p>
            <a:pPr algn="just"/>
            <a:r>
              <a:rPr lang="en-US" dirty="0" err="1">
                <a:solidFill>
                  <a:srgbClr val="FFC000"/>
                </a:solidFill>
                <a:latin typeface="Muli"/>
              </a:rPr>
              <a:t>pdfFileObj.close</a:t>
            </a:r>
            <a:r>
              <a:rPr lang="en-US" dirty="0">
                <a:solidFill>
                  <a:srgbClr val="FFC000"/>
                </a:solidFill>
                <a:latin typeface="Muli"/>
              </a:rPr>
              <a:t>() : At last, we close the PDF file object.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3385626003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1964331" y="281161"/>
            <a:ext cx="6528741" cy="5660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Reading PDF files</a:t>
            </a:r>
            <a:endParaRPr lang="en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4331" y="1985438"/>
            <a:ext cx="49343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sz="12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sz="12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 </a:t>
            </a:r>
          </a:p>
          <a:p>
            <a:pPr lvl="0"/>
            <a:endParaRPr lang="en-US" altLang="en-US" sz="12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lvl="0" indent="-342900">
              <a:buFont typeface="+mj-lt"/>
              <a:buAutoNum type="arabicPeriod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5619F5-1B4A-B996-C3E4-660642C754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377" t="38601" r="48679" b="34423"/>
          <a:stretch/>
        </p:blipFill>
        <p:spPr>
          <a:xfrm>
            <a:off x="2577029" y="1278350"/>
            <a:ext cx="3989941" cy="19565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9F4A0F8-C1CD-4109-4380-526A57751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479" y="3957147"/>
            <a:ext cx="786733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latin typeface="Muli"/>
              </a:rPr>
              <a:t>Challenge question : write a more efficient code to print the data on the first line of text on page #1</a:t>
            </a:r>
          </a:p>
        </p:txBody>
      </p:sp>
    </p:spTree>
    <p:extLst>
      <p:ext uri="{BB962C8B-B14F-4D97-AF65-F5344CB8AC3E}">
        <p14:creationId xmlns:p14="http://schemas.microsoft.com/office/powerpoint/2010/main" val="115721459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1964331" y="281161"/>
            <a:ext cx="6528741" cy="5660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Reading scanned PDF files</a:t>
            </a:r>
            <a:endParaRPr lang="en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4331" y="1985438"/>
            <a:ext cx="49343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sz="12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sz="12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 </a:t>
            </a:r>
          </a:p>
          <a:p>
            <a:pPr lvl="0"/>
            <a:endParaRPr lang="en-US" altLang="en-US" sz="12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lvl="0" indent="-342900">
              <a:buFont typeface="+mj-lt"/>
              <a:buAutoNum type="arabicPeriod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92655" y="780275"/>
            <a:ext cx="7086071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latin typeface="Muli"/>
              </a:rPr>
              <a:t>To read scanned pdf files process() function on </a:t>
            </a:r>
            <a:r>
              <a:rPr lang="en-US" dirty="0" err="1">
                <a:solidFill>
                  <a:srgbClr val="FFC000"/>
                </a:solidFill>
                <a:latin typeface="Muli"/>
              </a:rPr>
              <a:t>textract</a:t>
            </a:r>
            <a:r>
              <a:rPr lang="en-US" dirty="0">
                <a:solidFill>
                  <a:srgbClr val="FFC000"/>
                </a:solidFill>
                <a:latin typeface="Muli"/>
              </a:rPr>
              <a:t> can be used.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latin typeface="Muli"/>
              </a:rPr>
              <a:t>There are different methods available to extract the text.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latin typeface="Muli"/>
              </a:rPr>
              <a:t>They need to be separately installed using pip.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CE5B2E-F19F-4149-864C-5E3E102F2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5067" y="1153088"/>
            <a:ext cx="4047067" cy="21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44543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1964331" y="281161"/>
            <a:ext cx="6528741" cy="5660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Writing to PDF files</a:t>
            </a:r>
            <a:endParaRPr lang="en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4331" y="1985438"/>
            <a:ext cx="49343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sz="12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sz="12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 </a:t>
            </a:r>
          </a:p>
          <a:p>
            <a:pPr lvl="0"/>
            <a:endParaRPr lang="en-US" altLang="en-US" sz="12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lvl="0" indent="-342900">
              <a:buFont typeface="+mj-lt"/>
              <a:buAutoNum type="arabicPeriod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85665" y="797835"/>
            <a:ext cx="7086071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latin typeface="Muli"/>
              </a:rPr>
              <a:t>We can write some text to a PDF file using PyPDF2 package.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latin typeface="Muli"/>
              </a:rPr>
              <a:t>We will be writing the content of the PDF file we read into a new PDF file.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latin typeface="Muli"/>
              </a:rPr>
              <a:t>First, we get the first page of the PDF file we read using PyPDF2 and make a new variable as “</a:t>
            </a:r>
            <a:r>
              <a:rPr lang="en-US" dirty="0" err="1">
                <a:solidFill>
                  <a:srgbClr val="FFC000"/>
                </a:solidFill>
                <a:latin typeface="Muli"/>
              </a:rPr>
              <a:t>page_one</a:t>
            </a:r>
            <a:r>
              <a:rPr lang="en-US" dirty="0">
                <a:solidFill>
                  <a:srgbClr val="FFC000"/>
                </a:solidFill>
                <a:latin typeface="Muli"/>
              </a:rPr>
              <a:t>”.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latin typeface="Muli"/>
              </a:rPr>
              <a:t>Then we create an object to use it to write to a PDF document.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latin typeface="Muli"/>
              </a:rPr>
              <a:t>Next, we add a page (</a:t>
            </a:r>
            <a:r>
              <a:rPr lang="en-US" dirty="0" err="1">
                <a:solidFill>
                  <a:srgbClr val="FFC000"/>
                </a:solidFill>
                <a:latin typeface="Muli"/>
              </a:rPr>
              <a:t>page_one</a:t>
            </a:r>
            <a:r>
              <a:rPr lang="en-US" dirty="0">
                <a:solidFill>
                  <a:srgbClr val="FFC000"/>
                </a:solidFill>
                <a:latin typeface="Muli"/>
              </a:rPr>
              <a:t>) to the object we have created.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C4135E-4B15-EA1E-429C-AEBE1AEA23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754" t="48871" r="45755" b="46849"/>
          <a:stretch/>
        </p:blipFill>
        <p:spPr>
          <a:xfrm>
            <a:off x="2629377" y="1927688"/>
            <a:ext cx="4828958" cy="3471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2414BF-936A-F238-59B5-8C4B8626FC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472" t="53918" r="42358" b="39333"/>
          <a:stretch/>
        </p:blipFill>
        <p:spPr>
          <a:xfrm>
            <a:off x="2793279" y="2622790"/>
            <a:ext cx="4030216" cy="4116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D82AD69-DC6D-0C7A-B2E3-40E257475B2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377" t="60667" r="43585" b="33644"/>
          <a:stretch/>
        </p:blipFill>
        <p:spPr>
          <a:xfrm>
            <a:off x="2629377" y="3645935"/>
            <a:ext cx="4505562" cy="40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24899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ule 10.pptx" id="{440F51B9-9597-4806-A1B0-0E01C0E0766A}" vid="{C48B7C49-B6B6-4B03-8CE8-915F20071A6B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Module 10</Template>
  <TotalTime>139</TotalTime>
  <Words>765</Words>
  <Application>Microsoft Office PowerPoint</Application>
  <PresentationFormat>On-screen Show (16:9)</PresentationFormat>
  <Paragraphs>121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Muli</vt:lpstr>
      <vt:lpstr>Nixie One</vt:lpstr>
      <vt:lpstr>Wingdings</vt:lpstr>
      <vt:lpstr>Imogen template</vt:lpstr>
      <vt:lpstr>AML-2304 Natural Language Processing</vt:lpstr>
      <vt:lpstr>Module 9 9. Demonstrate Files operations in Python</vt:lpstr>
      <vt:lpstr>     9.1 Illustrate reading and writing to Text files  </vt:lpstr>
      <vt:lpstr>Reading PDF files</vt:lpstr>
      <vt:lpstr>Reading PDF files</vt:lpstr>
      <vt:lpstr>Reading PDF files</vt:lpstr>
      <vt:lpstr>Reading PDF files</vt:lpstr>
      <vt:lpstr>Reading scanned PDF files</vt:lpstr>
      <vt:lpstr>Writing to PDF files</vt:lpstr>
      <vt:lpstr>Writing to PDF files</vt:lpstr>
      <vt:lpstr>Writing to PDF files</vt:lpstr>
      <vt:lpstr>Merger of PDFs</vt:lpstr>
      <vt:lpstr>Challenge Questions</vt:lpstr>
      <vt:lpstr>Any questions so far? Any comments?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AML-2304 Natural Language Processing</dc:title>
  <dc:creator>Mohammad Saiful Islam</dc:creator>
  <cp:lastModifiedBy>Vahid Hadavi</cp:lastModifiedBy>
  <cp:revision>4</cp:revision>
  <dcterms:created xsi:type="dcterms:W3CDTF">2021-12-06T23:11:54Z</dcterms:created>
  <dcterms:modified xsi:type="dcterms:W3CDTF">2023-06-24T19:56:23Z</dcterms:modified>
  <cp:version>Version2</cp:version>
</cp:coreProperties>
</file>