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12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9231E-223C-42B6-B1F3-2A23DB5DCB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196908-8E09-45BF-9493-307F1255DA90}">
      <dgm:prSet/>
      <dgm:spPr/>
      <dgm:t>
        <a:bodyPr/>
        <a:lstStyle/>
        <a:p>
          <a:r>
            <a:rPr lang="en-US" dirty="0"/>
            <a:t>The two probability principles I used were basic probability (i.e., dice roll = 1/6) and expected value. </a:t>
          </a:r>
        </a:p>
      </dgm:t>
    </dgm:pt>
    <dgm:pt modelId="{F05DB443-021E-49FB-B7CA-C2434B1EEB8C}" type="parTrans" cxnId="{DDD20C7A-B062-4DF2-91E7-26AADE28E60E}">
      <dgm:prSet/>
      <dgm:spPr/>
      <dgm:t>
        <a:bodyPr/>
        <a:lstStyle/>
        <a:p>
          <a:endParaRPr lang="en-US"/>
        </a:p>
      </dgm:t>
    </dgm:pt>
    <dgm:pt modelId="{2E058270-57B4-4688-ADE4-BECCC56D5A25}" type="sibTrans" cxnId="{DDD20C7A-B062-4DF2-91E7-26AADE28E60E}">
      <dgm:prSet/>
      <dgm:spPr/>
      <dgm:t>
        <a:bodyPr/>
        <a:lstStyle/>
        <a:p>
          <a:endParaRPr lang="en-US"/>
        </a:p>
      </dgm:t>
    </dgm:pt>
    <dgm:pt modelId="{FAA5903F-D314-4A8A-A044-208E7AE40F48}">
      <dgm:prSet/>
      <dgm:spPr/>
      <dgm:t>
        <a:bodyPr/>
        <a:lstStyle/>
        <a:p>
          <a:r>
            <a:rPr lang="en-US" dirty="0"/>
            <a:t>Basic probability is used for dice rolls.</a:t>
          </a:r>
        </a:p>
      </dgm:t>
    </dgm:pt>
    <dgm:pt modelId="{BFE1A947-9D73-4C7D-BA73-3B71B0DD2D7A}" type="parTrans" cxnId="{D7A23B0F-18A1-4C3E-ABBF-2AAE5148A240}">
      <dgm:prSet/>
      <dgm:spPr/>
      <dgm:t>
        <a:bodyPr/>
        <a:lstStyle/>
        <a:p>
          <a:endParaRPr lang="en-US"/>
        </a:p>
      </dgm:t>
    </dgm:pt>
    <dgm:pt modelId="{2F6AB10E-5B70-4A8B-B4F8-6EE90FF470F4}" type="sibTrans" cxnId="{D7A23B0F-18A1-4C3E-ABBF-2AAE5148A240}">
      <dgm:prSet/>
      <dgm:spPr/>
      <dgm:t>
        <a:bodyPr/>
        <a:lstStyle/>
        <a:p>
          <a:endParaRPr lang="en-US"/>
        </a:p>
      </dgm:t>
    </dgm:pt>
    <dgm:pt modelId="{6E5737DF-1A49-4C27-8DB0-AEC118DF2A97}">
      <dgm:prSet/>
      <dgm:spPr/>
      <dgm:t>
        <a:bodyPr/>
        <a:lstStyle/>
        <a:p>
          <a:r>
            <a:rPr lang="en-US" dirty="0"/>
            <a:t>Expected value is used money the amount of money a roll makes is taken into account.</a:t>
          </a:r>
        </a:p>
      </dgm:t>
    </dgm:pt>
    <dgm:pt modelId="{D6246457-FD0D-46AD-994E-791D91E0F97C}" type="parTrans" cxnId="{097DD7CE-7A35-4024-90E1-87980A3999CC}">
      <dgm:prSet/>
      <dgm:spPr/>
      <dgm:t>
        <a:bodyPr/>
        <a:lstStyle/>
        <a:p>
          <a:endParaRPr lang="en-US"/>
        </a:p>
      </dgm:t>
    </dgm:pt>
    <dgm:pt modelId="{A011C198-6ADC-436F-B69E-5D67E6CC917B}" type="sibTrans" cxnId="{097DD7CE-7A35-4024-90E1-87980A3999CC}">
      <dgm:prSet/>
      <dgm:spPr/>
      <dgm:t>
        <a:bodyPr/>
        <a:lstStyle/>
        <a:p>
          <a:endParaRPr lang="en-US"/>
        </a:p>
      </dgm:t>
    </dgm:pt>
    <dgm:pt modelId="{E2C8D9B7-35D4-49BC-A76B-29A430523FEB}" type="pres">
      <dgm:prSet presAssocID="{2749231E-223C-42B6-B1F3-2A23DB5DCB71}" presName="linear" presStyleCnt="0">
        <dgm:presLayoutVars>
          <dgm:animLvl val="lvl"/>
          <dgm:resizeHandles val="exact"/>
        </dgm:presLayoutVars>
      </dgm:prSet>
      <dgm:spPr/>
    </dgm:pt>
    <dgm:pt modelId="{80C19CBF-EED5-4CE1-AD80-DE8A12FAAAE4}" type="pres">
      <dgm:prSet presAssocID="{6E196908-8E09-45BF-9493-307F1255DA90}" presName="parentText" presStyleLbl="node1" presStyleIdx="0" presStyleCnt="3">
        <dgm:presLayoutVars>
          <dgm:chMax val="0"/>
          <dgm:bulletEnabled val="1"/>
        </dgm:presLayoutVars>
      </dgm:prSet>
      <dgm:spPr/>
    </dgm:pt>
    <dgm:pt modelId="{35AB54CC-2E1E-4902-9277-E3B15F84AB0D}" type="pres">
      <dgm:prSet presAssocID="{2E058270-57B4-4688-ADE4-BECCC56D5A25}" presName="spacer" presStyleCnt="0"/>
      <dgm:spPr/>
    </dgm:pt>
    <dgm:pt modelId="{24AB782D-67D5-44F0-A769-9332D352FE69}" type="pres">
      <dgm:prSet presAssocID="{FAA5903F-D314-4A8A-A044-208E7AE40F48}" presName="parentText" presStyleLbl="node1" presStyleIdx="1" presStyleCnt="3">
        <dgm:presLayoutVars>
          <dgm:chMax val="0"/>
          <dgm:bulletEnabled val="1"/>
        </dgm:presLayoutVars>
      </dgm:prSet>
      <dgm:spPr/>
    </dgm:pt>
    <dgm:pt modelId="{A20C5EED-7D4E-44B2-A5B1-B3FF3D12CC22}" type="pres">
      <dgm:prSet presAssocID="{2F6AB10E-5B70-4A8B-B4F8-6EE90FF470F4}" presName="spacer" presStyleCnt="0"/>
      <dgm:spPr/>
    </dgm:pt>
    <dgm:pt modelId="{15366F60-C25A-48C7-98BF-E4E1C116848F}" type="pres">
      <dgm:prSet presAssocID="{6E5737DF-1A49-4C27-8DB0-AEC118DF2A97}" presName="parentText" presStyleLbl="node1" presStyleIdx="2" presStyleCnt="3">
        <dgm:presLayoutVars>
          <dgm:chMax val="0"/>
          <dgm:bulletEnabled val="1"/>
        </dgm:presLayoutVars>
      </dgm:prSet>
      <dgm:spPr/>
    </dgm:pt>
  </dgm:ptLst>
  <dgm:cxnLst>
    <dgm:cxn modelId="{D7A23B0F-18A1-4C3E-ABBF-2AAE5148A240}" srcId="{2749231E-223C-42B6-B1F3-2A23DB5DCB71}" destId="{FAA5903F-D314-4A8A-A044-208E7AE40F48}" srcOrd="1" destOrd="0" parTransId="{BFE1A947-9D73-4C7D-BA73-3B71B0DD2D7A}" sibTransId="{2F6AB10E-5B70-4A8B-B4F8-6EE90FF470F4}"/>
    <dgm:cxn modelId="{F7B34932-DB28-4927-84E5-0B28A34F18B8}" type="presOf" srcId="{FAA5903F-D314-4A8A-A044-208E7AE40F48}" destId="{24AB782D-67D5-44F0-A769-9332D352FE69}" srcOrd="0" destOrd="0" presId="urn:microsoft.com/office/officeart/2005/8/layout/vList2"/>
    <dgm:cxn modelId="{1DFB3B59-8D1E-4ED9-93C7-C749A0558A5C}" type="presOf" srcId="{6E196908-8E09-45BF-9493-307F1255DA90}" destId="{80C19CBF-EED5-4CE1-AD80-DE8A12FAAAE4}" srcOrd="0" destOrd="0" presId="urn:microsoft.com/office/officeart/2005/8/layout/vList2"/>
    <dgm:cxn modelId="{DDD20C7A-B062-4DF2-91E7-26AADE28E60E}" srcId="{2749231E-223C-42B6-B1F3-2A23DB5DCB71}" destId="{6E196908-8E09-45BF-9493-307F1255DA90}" srcOrd="0" destOrd="0" parTransId="{F05DB443-021E-49FB-B7CA-C2434B1EEB8C}" sibTransId="{2E058270-57B4-4688-ADE4-BECCC56D5A25}"/>
    <dgm:cxn modelId="{515B1F81-2B1D-48BB-8CAD-D6E70EF1D7BD}" type="presOf" srcId="{2749231E-223C-42B6-B1F3-2A23DB5DCB71}" destId="{E2C8D9B7-35D4-49BC-A76B-29A430523FEB}" srcOrd="0" destOrd="0" presId="urn:microsoft.com/office/officeart/2005/8/layout/vList2"/>
    <dgm:cxn modelId="{097DD7CE-7A35-4024-90E1-87980A3999CC}" srcId="{2749231E-223C-42B6-B1F3-2A23DB5DCB71}" destId="{6E5737DF-1A49-4C27-8DB0-AEC118DF2A97}" srcOrd="2" destOrd="0" parTransId="{D6246457-FD0D-46AD-994E-791D91E0F97C}" sibTransId="{A011C198-6ADC-436F-B69E-5D67E6CC917B}"/>
    <dgm:cxn modelId="{3F4F08E9-B8CC-44AE-A9CA-3287D681CE85}" type="presOf" srcId="{6E5737DF-1A49-4C27-8DB0-AEC118DF2A97}" destId="{15366F60-C25A-48C7-98BF-E4E1C116848F}" srcOrd="0" destOrd="0" presId="urn:microsoft.com/office/officeart/2005/8/layout/vList2"/>
    <dgm:cxn modelId="{6B120D1C-B26A-490D-8001-D8B698820C76}" type="presParOf" srcId="{E2C8D9B7-35D4-49BC-A76B-29A430523FEB}" destId="{80C19CBF-EED5-4CE1-AD80-DE8A12FAAAE4}" srcOrd="0" destOrd="0" presId="urn:microsoft.com/office/officeart/2005/8/layout/vList2"/>
    <dgm:cxn modelId="{F30F3CEA-52F8-4474-B198-21836BD3BE55}" type="presParOf" srcId="{E2C8D9B7-35D4-49BC-A76B-29A430523FEB}" destId="{35AB54CC-2E1E-4902-9277-E3B15F84AB0D}" srcOrd="1" destOrd="0" presId="urn:microsoft.com/office/officeart/2005/8/layout/vList2"/>
    <dgm:cxn modelId="{0EDE8351-03BD-4E2A-BD2D-F0174E10BC86}" type="presParOf" srcId="{E2C8D9B7-35D4-49BC-A76B-29A430523FEB}" destId="{24AB782D-67D5-44F0-A769-9332D352FE69}" srcOrd="2" destOrd="0" presId="urn:microsoft.com/office/officeart/2005/8/layout/vList2"/>
    <dgm:cxn modelId="{D457879F-7635-40AE-9072-6FC8D64B0498}" type="presParOf" srcId="{E2C8D9B7-35D4-49BC-A76B-29A430523FEB}" destId="{A20C5EED-7D4E-44B2-A5B1-B3FF3D12CC22}" srcOrd="3" destOrd="0" presId="urn:microsoft.com/office/officeart/2005/8/layout/vList2"/>
    <dgm:cxn modelId="{0B5DCC5A-C7EA-4366-BB44-04886F5B051C}" type="presParOf" srcId="{E2C8D9B7-35D4-49BC-A76B-29A430523FEB}" destId="{15366F60-C25A-48C7-98BF-E4E1C11684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19CBF-EED5-4CE1-AD80-DE8A12FAAAE4}">
      <dsp:nvSpPr>
        <dsp:cNvPr id="0" name=""/>
        <dsp:cNvSpPr/>
      </dsp:nvSpPr>
      <dsp:spPr>
        <a:xfrm>
          <a:off x="0" y="41544"/>
          <a:ext cx="5710382"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two probability principles I used were basic probability (i.e., dice roll = 1/6) and expected value. </a:t>
          </a:r>
        </a:p>
      </dsp:txBody>
      <dsp:txXfrm>
        <a:off x="67110" y="108654"/>
        <a:ext cx="5576162" cy="1240530"/>
      </dsp:txXfrm>
    </dsp:sp>
    <dsp:sp modelId="{24AB782D-67D5-44F0-A769-9332D352FE69}">
      <dsp:nvSpPr>
        <dsp:cNvPr id="0" name=""/>
        <dsp:cNvSpPr/>
      </dsp:nvSpPr>
      <dsp:spPr>
        <a:xfrm>
          <a:off x="0" y="1488294"/>
          <a:ext cx="5710382"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Basic probability is used for dice rolls.</a:t>
          </a:r>
        </a:p>
      </dsp:txBody>
      <dsp:txXfrm>
        <a:off x="67110" y="1555404"/>
        <a:ext cx="5576162" cy="1240530"/>
      </dsp:txXfrm>
    </dsp:sp>
    <dsp:sp modelId="{15366F60-C25A-48C7-98BF-E4E1C116848F}">
      <dsp:nvSpPr>
        <dsp:cNvPr id="0" name=""/>
        <dsp:cNvSpPr/>
      </dsp:nvSpPr>
      <dsp:spPr>
        <a:xfrm>
          <a:off x="0" y="2935044"/>
          <a:ext cx="5710382" cy="1374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Expected value is used money the amount of money a roll makes is taken into account.</a:t>
          </a:r>
        </a:p>
      </dsp:txBody>
      <dsp:txXfrm>
        <a:off x="67110" y="3002154"/>
        <a:ext cx="5576162" cy="12405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4C0A-F626-7ACC-B921-335EC8290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BC3EB8-5EA6-41A3-55DE-6F97B7ED5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D91DB0-B586-E77F-52CD-3616E288F8D0}"/>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5" name="Footer Placeholder 4">
            <a:extLst>
              <a:ext uri="{FF2B5EF4-FFF2-40B4-BE49-F238E27FC236}">
                <a16:creationId xmlns:a16="http://schemas.microsoft.com/office/drawing/2014/main" id="{E5EEF29C-856D-86D8-EF96-958A25D0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7F338-73E1-E072-632C-855E93740CFA}"/>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279523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B847-8F85-2A96-5647-FFCDABDE3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6B4BD2-2F9A-CD55-3FC2-17B7FF302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B254A-4312-6579-4721-4B4AA10CFA9F}"/>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5" name="Footer Placeholder 4">
            <a:extLst>
              <a:ext uri="{FF2B5EF4-FFF2-40B4-BE49-F238E27FC236}">
                <a16:creationId xmlns:a16="http://schemas.microsoft.com/office/drawing/2014/main" id="{DEC4E31F-AC28-07D8-3C1A-EE4E85F1F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1ADE9-E1DE-B414-BC11-9CB11C07CD04}"/>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295536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494D6-5B31-42E7-F0BE-F28AB32AD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DB53F-AD00-EB98-180E-AC07188F8F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E7181-D24B-3576-805B-DF95B8EFB74E}"/>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5" name="Footer Placeholder 4">
            <a:extLst>
              <a:ext uri="{FF2B5EF4-FFF2-40B4-BE49-F238E27FC236}">
                <a16:creationId xmlns:a16="http://schemas.microsoft.com/office/drawing/2014/main" id="{B6CDBA58-BAC4-6C27-1CD0-E7EC621D2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45F7-FE54-C50B-5E19-5FC0ADFB978C}"/>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248014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05F1-F303-1C88-E399-BE34EB8F0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1790D-936F-22AF-51F1-DC3CDFE0D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EA22A-8AA8-6CAA-E814-45790B0E5A6F}"/>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5" name="Footer Placeholder 4">
            <a:extLst>
              <a:ext uri="{FF2B5EF4-FFF2-40B4-BE49-F238E27FC236}">
                <a16:creationId xmlns:a16="http://schemas.microsoft.com/office/drawing/2014/main" id="{30E41827-A057-E861-C662-CAD6E1F4C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60D8-0167-5D83-EA34-5018A97D7672}"/>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389330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37CF-1EE7-0DC7-88F1-7CB960920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1B212-2E01-471E-56CB-752526A74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298B8-174E-207F-CE27-34B52C74E458}"/>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5" name="Footer Placeholder 4">
            <a:extLst>
              <a:ext uri="{FF2B5EF4-FFF2-40B4-BE49-F238E27FC236}">
                <a16:creationId xmlns:a16="http://schemas.microsoft.com/office/drawing/2014/main" id="{A60982AD-1A78-0333-C098-E345A55C6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780AD-4A66-1B52-AB3C-ADD806EDF02B}"/>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28188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40B0-1E32-60FC-E28B-7919301C7A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ED994-8A05-699D-552B-A88C71F3E4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03594-BBE8-41BA-4E13-6039BC32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3888C6-73D7-2D8F-E833-404D7FE3DC63}"/>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6" name="Footer Placeholder 5">
            <a:extLst>
              <a:ext uri="{FF2B5EF4-FFF2-40B4-BE49-F238E27FC236}">
                <a16:creationId xmlns:a16="http://schemas.microsoft.com/office/drawing/2014/main" id="{0A3433D3-E75C-6C51-AB45-FB6A7FE18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54282-BCEF-07FD-272E-56D48CB3E44B}"/>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40835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48AC-EFD1-544F-DC55-D33D7D46A5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369447-93F3-0FCD-F1F2-170F884B0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AB6C2-96DA-0CEB-B154-C38F17353A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DDF559-04BE-F470-9932-745838972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990EB-DDFC-E3A9-5D71-7A74BEEDA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22E88-22E9-C735-EDD5-BAF092BF1D3F}"/>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8" name="Footer Placeholder 7">
            <a:extLst>
              <a:ext uri="{FF2B5EF4-FFF2-40B4-BE49-F238E27FC236}">
                <a16:creationId xmlns:a16="http://schemas.microsoft.com/office/drawing/2014/main" id="{02D9D3CC-905A-BC30-DDA7-96B7ABD294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C46A7-477B-F329-E4B4-F5893DAFC02A}"/>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198078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ABF2-BC1C-779D-83EE-AB17F0872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58604-22E3-B0BB-FA34-465623DFA3F3}"/>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4" name="Footer Placeholder 3">
            <a:extLst>
              <a:ext uri="{FF2B5EF4-FFF2-40B4-BE49-F238E27FC236}">
                <a16:creationId xmlns:a16="http://schemas.microsoft.com/office/drawing/2014/main" id="{4B6CE5B3-211C-8D9A-FE14-E5E9C32EF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94E060-9743-25BC-63AB-8F212349AF64}"/>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63484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BE9C6-A126-C236-ECB8-183E31C3494F}"/>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3" name="Footer Placeholder 2">
            <a:extLst>
              <a:ext uri="{FF2B5EF4-FFF2-40B4-BE49-F238E27FC236}">
                <a16:creationId xmlns:a16="http://schemas.microsoft.com/office/drawing/2014/main" id="{2B746EE1-E52E-33B8-6271-7B4DDDDC7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21D11-92FC-7A29-BEF0-2A6440C222E8}"/>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206175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F067-451E-81DE-D36B-0FFB796A7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9A06F3-3BBC-D5A7-AC61-442127D22F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C4701-A42C-0077-F884-0F5DCDCB4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80F7A-F432-EE68-5BA1-58657C8DED3C}"/>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6" name="Footer Placeholder 5">
            <a:extLst>
              <a:ext uri="{FF2B5EF4-FFF2-40B4-BE49-F238E27FC236}">
                <a16:creationId xmlns:a16="http://schemas.microsoft.com/office/drawing/2014/main" id="{AEA8B389-C9B7-42CB-F8F5-AA994C18E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DE5A4-AB03-5794-DAF7-C64621BF73F2}"/>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13252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16AA-FA1C-CC6A-6BDE-0E75F495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9FAACE-5DF0-37A6-88D8-5D2500642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3D0C7D-C4BE-12A3-46C4-DE457A200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528AE-E3B5-E769-B544-A5522141A060}"/>
              </a:ext>
            </a:extLst>
          </p:cNvPr>
          <p:cNvSpPr>
            <a:spLocks noGrp="1"/>
          </p:cNvSpPr>
          <p:nvPr>
            <p:ph type="dt" sz="half" idx="10"/>
          </p:nvPr>
        </p:nvSpPr>
        <p:spPr/>
        <p:txBody>
          <a:bodyPr/>
          <a:lstStyle/>
          <a:p>
            <a:fld id="{642F1E9B-614D-448A-A25A-A1B0A545C712}" type="datetimeFigureOut">
              <a:rPr lang="en-US" smtClean="0"/>
              <a:t>7/20/2023</a:t>
            </a:fld>
            <a:endParaRPr lang="en-US"/>
          </a:p>
        </p:txBody>
      </p:sp>
      <p:sp>
        <p:nvSpPr>
          <p:cNvPr id="6" name="Footer Placeholder 5">
            <a:extLst>
              <a:ext uri="{FF2B5EF4-FFF2-40B4-BE49-F238E27FC236}">
                <a16:creationId xmlns:a16="http://schemas.microsoft.com/office/drawing/2014/main" id="{F412D6F9-C80B-D507-5807-2FF24E126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3802B-DBF0-5E97-6D7C-1C8756DEEDE4}"/>
              </a:ext>
            </a:extLst>
          </p:cNvPr>
          <p:cNvSpPr>
            <a:spLocks noGrp="1"/>
          </p:cNvSpPr>
          <p:nvPr>
            <p:ph type="sldNum" sz="quarter" idx="12"/>
          </p:nvPr>
        </p:nvSpPr>
        <p:spPr/>
        <p:txBody>
          <a:bodyPr/>
          <a:lstStyle/>
          <a:p>
            <a:fld id="{E0B19AF0-4AE8-498F-8E34-9ABA84DD2E31}" type="slidenum">
              <a:rPr lang="en-US" smtClean="0"/>
              <a:t>‹#›</a:t>
            </a:fld>
            <a:endParaRPr lang="en-US"/>
          </a:p>
        </p:txBody>
      </p:sp>
    </p:spTree>
    <p:extLst>
      <p:ext uri="{BB962C8B-B14F-4D97-AF65-F5344CB8AC3E}">
        <p14:creationId xmlns:p14="http://schemas.microsoft.com/office/powerpoint/2010/main" val="232621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147A7-977B-B61D-EE56-1A7727F39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A5AA83-EE46-A1A0-C662-352BB9240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D1995-0129-C1F9-9304-6A2137CC0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F1E9B-614D-448A-A25A-A1B0A545C712}" type="datetimeFigureOut">
              <a:rPr lang="en-US" smtClean="0"/>
              <a:t>7/20/2023</a:t>
            </a:fld>
            <a:endParaRPr lang="en-US"/>
          </a:p>
        </p:txBody>
      </p:sp>
      <p:sp>
        <p:nvSpPr>
          <p:cNvPr id="5" name="Footer Placeholder 4">
            <a:extLst>
              <a:ext uri="{FF2B5EF4-FFF2-40B4-BE49-F238E27FC236}">
                <a16:creationId xmlns:a16="http://schemas.microsoft.com/office/drawing/2014/main" id="{F9A3E015-6F4E-7303-24A5-CFD3BC238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06BF7-6CAD-EE4D-E6A9-AACB41ABD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19AF0-4AE8-498F-8E34-9ABA84DD2E31}" type="slidenum">
              <a:rPr lang="en-US" smtClean="0"/>
              <a:t>‹#›</a:t>
            </a:fld>
            <a:endParaRPr lang="en-US"/>
          </a:p>
        </p:txBody>
      </p:sp>
    </p:spTree>
    <p:extLst>
      <p:ext uri="{BB962C8B-B14F-4D97-AF65-F5344CB8AC3E}">
        <p14:creationId xmlns:p14="http://schemas.microsoft.com/office/powerpoint/2010/main" val="3193495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ikinet.pro/wiki/Stonk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youtube.com/watch?v=if-2M3K1tqk" TargetMode="External"/><Relationship Id="rId5" Type="http://schemas.openxmlformats.org/officeDocument/2006/relationships/image" Target="../media/image2.jpg"/><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diceshoponline.com/specialist-dice/d15-specialist-dice.html"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dicegamedepot.com/8-sided-dice-d8/" TargetMode="Externa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in a suit with his arms crossed&#10;&#10;Description automatically generated">
            <a:extLst>
              <a:ext uri="{FF2B5EF4-FFF2-40B4-BE49-F238E27FC236}">
                <a16:creationId xmlns:a16="http://schemas.microsoft.com/office/drawing/2014/main" id="{F2AFC4F3-4856-C673-CCA9-6E3BC9C21C83}"/>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841" b="4159"/>
          <a:stretch/>
        </p:blipFill>
        <p:spPr>
          <a:xfrm>
            <a:off x="20" y="1"/>
            <a:ext cx="12191980" cy="6857999"/>
          </a:xfrm>
          <a:prstGeom prst="rect">
            <a:avLst/>
          </a:prstGeom>
        </p:spPr>
      </p:pic>
      <p:sp>
        <p:nvSpPr>
          <p:cNvPr id="2" name="Title 1">
            <a:extLst>
              <a:ext uri="{FF2B5EF4-FFF2-40B4-BE49-F238E27FC236}">
                <a16:creationId xmlns:a16="http://schemas.microsoft.com/office/drawing/2014/main" id="{C28F5CD3-14E6-EF67-9425-AE655F979BCC}"/>
              </a:ext>
            </a:extLst>
          </p:cNvPr>
          <p:cNvSpPr>
            <a:spLocks noGrp="1"/>
          </p:cNvSpPr>
          <p:nvPr>
            <p:ph type="ctrTitle"/>
          </p:nvPr>
        </p:nvSpPr>
        <p:spPr>
          <a:xfrm>
            <a:off x="1524000" y="1122362"/>
            <a:ext cx="9144000" cy="2900518"/>
          </a:xfrm>
        </p:spPr>
        <p:txBody>
          <a:bodyPr>
            <a:normAutofit/>
          </a:bodyPr>
          <a:lstStyle/>
          <a:p>
            <a:r>
              <a:rPr lang="en-US">
                <a:solidFill>
                  <a:srgbClr val="FFFFFF"/>
                </a:solidFill>
              </a:rPr>
              <a:t>Stonks </a:t>
            </a:r>
            <a:endParaRPr lang="en-US" dirty="0">
              <a:solidFill>
                <a:srgbClr val="FFFFFF"/>
              </a:solidFill>
            </a:endParaRPr>
          </a:p>
        </p:txBody>
      </p:sp>
      <p:sp>
        <p:nvSpPr>
          <p:cNvPr id="3" name="Subtitle 2">
            <a:extLst>
              <a:ext uri="{FF2B5EF4-FFF2-40B4-BE49-F238E27FC236}">
                <a16:creationId xmlns:a16="http://schemas.microsoft.com/office/drawing/2014/main" id="{CD6058F3-4F1D-20B3-31B8-F740B0EBBEB8}"/>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The Business Sim</a:t>
            </a:r>
          </a:p>
        </p:txBody>
      </p:sp>
      <p:sp>
        <p:nvSpPr>
          <p:cNvPr id="8" name="TextBox 7">
            <a:extLst>
              <a:ext uri="{FF2B5EF4-FFF2-40B4-BE49-F238E27FC236}">
                <a16:creationId xmlns:a16="http://schemas.microsoft.com/office/drawing/2014/main" id="{6FD4E552-B265-5136-A553-0A4070C5B945}"/>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ikinet.pro/wiki/Stonk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pic>
        <p:nvPicPr>
          <p:cNvPr id="11" name="Picture 10" descr="A person in a suit with his arms crossed">
            <a:extLst>
              <a:ext uri="{FF2B5EF4-FFF2-40B4-BE49-F238E27FC236}">
                <a16:creationId xmlns:a16="http://schemas.microsoft.com/office/drawing/2014/main" id="{1D8DECA0-4305-CE6A-8DFC-9FEF728F33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66937" y="481012"/>
            <a:ext cx="7858125" cy="5895975"/>
          </a:xfrm>
          <a:prstGeom prst="rect">
            <a:avLst/>
          </a:prstGeom>
        </p:spPr>
      </p:pic>
      <p:sp>
        <p:nvSpPr>
          <p:cNvPr id="16" name="TextBox 15">
            <a:extLst>
              <a:ext uri="{FF2B5EF4-FFF2-40B4-BE49-F238E27FC236}">
                <a16:creationId xmlns:a16="http://schemas.microsoft.com/office/drawing/2014/main" id="{2AAD8391-4DA7-1A9A-75F3-6F1B11BB56A8}"/>
              </a:ext>
            </a:extLst>
          </p:cNvPr>
          <p:cNvSpPr txBox="1"/>
          <p:nvPr/>
        </p:nvSpPr>
        <p:spPr>
          <a:xfrm>
            <a:off x="2166937" y="6376987"/>
            <a:ext cx="7858125" cy="230832"/>
          </a:xfrm>
          <a:prstGeom prst="rect">
            <a:avLst/>
          </a:prstGeom>
          <a:noFill/>
        </p:spPr>
        <p:txBody>
          <a:bodyPr wrap="square" rtlCol="0">
            <a:spAutoFit/>
          </a:bodyPr>
          <a:lstStyle/>
          <a:p>
            <a:r>
              <a:rPr lang="en-US" sz="900">
                <a:hlinkClick r:id="rId3" tooltip="http://wikinet.pro/wiki/Stonks"/>
              </a:rPr>
              <a:t>This Photo</a:t>
            </a:r>
            <a:r>
              <a:rPr lang="en-US" sz="900"/>
              <a:t> by Unknown Author is licensed under </a:t>
            </a:r>
            <a:r>
              <a:rPr lang="en-US" sz="900">
                <a:hlinkClick r:id="rId4" tooltip="https://creativecommons.org/licenses/by-nc-sa/3.0/"/>
              </a:rPr>
              <a:t>CC BY-SA-NC</a:t>
            </a:r>
            <a:endParaRPr lang="en-US" sz="900"/>
          </a:p>
        </p:txBody>
      </p:sp>
      <p:pic>
        <p:nvPicPr>
          <p:cNvPr id="20" name="Picture 19" descr="A person in a suit and tie&#10;&#10;Description automatically generated">
            <a:extLst>
              <a:ext uri="{FF2B5EF4-FFF2-40B4-BE49-F238E27FC236}">
                <a16:creationId xmlns:a16="http://schemas.microsoft.com/office/drawing/2014/main" id="{F367EE68-3FF2-41C5-95E8-E660D851442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4098BEF-ED82-9252-0C57-ACFE38BCC8F3}"/>
              </a:ext>
            </a:extLst>
          </p:cNvPr>
          <p:cNvSpPr txBox="1"/>
          <p:nvPr/>
        </p:nvSpPr>
        <p:spPr>
          <a:xfrm>
            <a:off x="4952246" y="5278438"/>
            <a:ext cx="6228784" cy="646331"/>
          </a:xfrm>
          <a:prstGeom prst="rect">
            <a:avLst/>
          </a:prstGeom>
          <a:noFill/>
        </p:spPr>
        <p:txBody>
          <a:bodyPr wrap="square" rtlCol="0">
            <a:spAutoFit/>
          </a:bodyPr>
          <a:lstStyle/>
          <a:p>
            <a:r>
              <a:rPr lang="en-US" dirty="0"/>
              <a:t>A Business Sim</a:t>
            </a:r>
          </a:p>
          <a:p>
            <a:r>
              <a:rPr lang="en-US" dirty="0"/>
              <a:t>By Patrick </a:t>
            </a:r>
            <a:r>
              <a:rPr lang="en-US" dirty="0" err="1"/>
              <a:t>Mcglaughlin</a:t>
            </a:r>
            <a:endParaRPr lang="en-US" dirty="0"/>
          </a:p>
        </p:txBody>
      </p:sp>
    </p:spTree>
    <p:extLst>
      <p:ext uri="{BB962C8B-B14F-4D97-AF65-F5344CB8AC3E}">
        <p14:creationId xmlns:p14="http://schemas.microsoft.com/office/powerpoint/2010/main" val="41853256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C273-5FB0-F1F9-BEE2-656F5B79BE2F}"/>
              </a:ext>
            </a:extLst>
          </p:cNvPr>
          <p:cNvSpPr>
            <a:spLocks noGrp="1"/>
          </p:cNvSpPr>
          <p:nvPr>
            <p:ph type="title"/>
          </p:nvPr>
        </p:nvSpPr>
        <p:spPr>
          <a:xfrm>
            <a:off x="593756" y="-137796"/>
            <a:ext cx="10515600" cy="1325563"/>
          </a:xfrm>
        </p:spPr>
        <p:txBody>
          <a:bodyPr/>
          <a:lstStyle/>
          <a:p>
            <a:r>
              <a:rPr lang="en-US" dirty="0"/>
              <a:t>Gameplay and Rules</a:t>
            </a:r>
          </a:p>
        </p:txBody>
      </p:sp>
      <p:sp>
        <p:nvSpPr>
          <p:cNvPr id="8" name="TextBox 7">
            <a:extLst>
              <a:ext uri="{FF2B5EF4-FFF2-40B4-BE49-F238E27FC236}">
                <a16:creationId xmlns:a16="http://schemas.microsoft.com/office/drawing/2014/main" id="{FDB92469-7DA8-B175-ED25-760158848F03}"/>
              </a:ext>
            </a:extLst>
          </p:cNvPr>
          <p:cNvSpPr txBox="1"/>
          <p:nvPr/>
        </p:nvSpPr>
        <p:spPr>
          <a:xfrm>
            <a:off x="593756" y="774409"/>
            <a:ext cx="6096000" cy="6186309"/>
          </a:xfrm>
          <a:prstGeom prst="rect">
            <a:avLst/>
          </a:prstGeom>
          <a:noFill/>
        </p:spPr>
        <p:txBody>
          <a:bodyPr wrap="square">
            <a:spAutoFit/>
          </a:bodyPr>
          <a:lstStyle/>
          <a:p>
            <a:r>
              <a:rPr lang="en-US" dirty="0"/>
              <a:t>Rules:</a:t>
            </a:r>
          </a:p>
          <a:p>
            <a:r>
              <a:rPr lang="en-US" dirty="0"/>
              <a:t>2-8 players</a:t>
            </a:r>
          </a:p>
          <a:p>
            <a:r>
              <a:rPr lang="en-US" dirty="0"/>
              <a:t>CEOs are given $1000 starting money</a:t>
            </a:r>
          </a:p>
          <a:p>
            <a:r>
              <a:rPr lang="en-US" dirty="0"/>
              <a:t>CEOs may freely invest in three categories, production, advertising, and development.</a:t>
            </a:r>
          </a:p>
          <a:p>
            <a:pPr lvl="0"/>
            <a:r>
              <a:rPr lang="en-US" dirty="0"/>
              <a:t>Development affects the price of your product and the amount of time to think of a product. </a:t>
            </a:r>
          </a:p>
          <a:p>
            <a:pPr lvl="0"/>
            <a:r>
              <a:rPr lang="en-US" dirty="0"/>
              <a:t>Advertising effects the probability of a player buying your game. </a:t>
            </a:r>
          </a:p>
          <a:p>
            <a:pPr lvl="0"/>
            <a:r>
              <a:rPr lang="en-US" dirty="0"/>
              <a:t>Production also affects the probability of players buying your game. </a:t>
            </a:r>
          </a:p>
          <a:p>
            <a:pPr lvl="0"/>
            <a:r>
              <a:rPr lang="en-US" dirty="0"/>
              <a:t>CEOs choose numbers</a:t>
            </a:r>
          </a:p>
          <a:p>
            <a:pPr lvl="0"/>
            <a:r>
              <a:rPr lang="en-US" dirty="0"/>
              <a:t>Next, CEOs think of a product idea and present to the players</a:t>
            </a:r>
          </a:p>
          <a:p>
            <a:r>
              <a:rPr lang="en-US" dirty="0"/>
              <a:t>Players choose a game or product to invest in</a:t>
            </a:r>
          </a:p>
          <a:p>
            <a:r>
              <a:rPr lang="en-US" dirty="0"/>
              <a:t>Players are given a die to roll, they then roll it three times</a:t>
            </a:r>
          </a:p>
          <a:p>
            <a:r>
              <a:rPr lang="en-US" dirty="0"/>
              <a:t>For each successful roll, players gain a point and CEOs gain money</a:t>
            </a:r>
          </a:p>
          <a:p>
            <a:r>
              <a:rPr lang="en-US" dirty="0"/>
              <a:t>For each other player that chooses the same game players gain half a point</a:t>
            </a:r>
          </a:p>
          <a:p>
            <a:r>
              <a:rPr lang="en-US" dirty="0"/>
              <a:t>At the start of every round, that isn’t the first round, each CEO gains + $450</a:t>
            </a:r>
          </a:p>
          <a:p>
            <a:r>
              <a:rPr lang="en-US" dirty="0"/>
              <a:t>Stonks can be played for any number of rounds.</a:t>
            </a:r>
          </a:p>
        </p:txBody>
      </p:sp>
      <p:graphicFrame>
        <p:nvGraphicFramePr>
          <p:cNvPr id="9" name="Table 8">
            <a:extLst>
              <a:ext uri="{FF2B5EF4-FFF2-40B4-BE49-F238E27FC236}">
                <a16:creationId xmlns:a16="http://schemas.microsoft.com/office/drawing/2014/main" id="{9D722A8D-B1E4-CFAC-9649-E8E286FFA321}"/>
              </a:ext>
            </a:extLst>
          </p:cNvPr>
          <p:cNvGraphicFramePr>
            <a:graphicFrameLocks noGrp="1"/>
          </p:cNvGraphicFramePr>
          <p:nvPr>
            <p:extLst>
              <p:ext uri="{D42A27DB-BD31-4B8C-83A1-F6EECF244321}">
                <p14:modId xmlns:p14="http://schemas.microsoft.com/office/powerpoint/2010/main" val="1608833189"/>
              </p:ext>
            </p:extLst>
          </p:nvPr>
        </p:nvGraphicFramePr>
        <p:xfrm>
          <a:off x="7198498" y="205402"/>
          <a:ext cx="4993502" cy="1645008"/>
        </p:xfrm>
        <a:graphic>
          <a:graphicData uri="http://schemas.openxmlformats.org/drawingml/2006/table">
            <a:tbl>
              <a:tblPr firstRow="1" firstCol="1" bandRow="1">
                <a:tableStyleId>{5C22544A-7EE6-4342-B048-85BDC9FD1C3A}</a:tableStyleId>
              </a:tblPr>
              <a:tblGrid>
                <a:gridCol w="2496751">
                  <a:extLst>
                    <a:ext uri="{9D8B030D-6E8A-4147-A177-3AD203B41FA5}">
                      <a16:colId xmlns:a16="http://schemas.microsoft.com/office/drawing/2014/main" val="2994939484"/>
                    </a:ext>
                  </a:extLst>
                </a:gridCol>
                <a:gridCol w="2496751">
                  <a:extLst>
                    <a:ext uri="{9D8B030D-6E8A-4147-A177-3AD203B41FA5}">
                      <a16:colId xmlns:a16="http://schemas.microsoft.com/office/drawing/2014/main" val="1498435393"/>
                    </a:ext>
                  </a:extLst>
                </a:gridCol>
              </a:tblGrid>
              <a:tr h="205626">
                <a:tc>
                  <a:txBody>
                    <a:bodyPr/>
                    <a:lstStyle/>
                    <a:p>
                      <a:pPr marL="0" marR="0">
                        <a:lnSpc>
                          <a:spcPct val="107000"/>
                        </a:lnSpc>
                        <a:spcBef>
                          <a:spcPts val="0"/>
                        </a:spcBef>
                        <a:spcAft>
                          <a:spcPts val="0"/>
                        </a:spcAft>
                        <a:tabLst>
                          <a:tab pos="1415415" algn="ctr"/>
                        </a:tabLst>
                      </a:pPr>
                      <a:r>
                        <a:rPr lang="en-US" sz="1100" kern="100" dirty="0">
                          <a:effectLst/>
                        </a:rPr>
                        <a:t>Players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CEOS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3366550"/>
                  </a:ext>
                </a:extLst>
              </a:tr>
              <a:tr h="205626">
                <a:tc>
                  <a:txBody>
                    <a:bodyPr/>
                    <a:lstStyle/>
                    <a:p>
                      <a:pPr marL="0" marR="0">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7013785"/>
                  </a:ext>
                </a:extLst>
              </a:tr>
              <a:tr h="205626">
                <a:tc>
                  <a:txBody>
                    <a:bodyPr/>
                    <a:lstStyle/>
                    <a:p>
                      <a:pPr marL="0" marR="0">
                        <a:lnSpc>
                          <a:spcPct val="107000"/>
                        </a:lnSpc>
                        <a:spcBef>
                          <a:spcPts val="0"/>
                        </a:spcBef>
                        <a:spcAft>
                          <a:spcPts val="0"/>
                        </a:spcAft>
                      </a:pPr>
                      <a:r>
                        <a:rPr lang="en-US" sz="1100"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796674"/>
                  </a:ext>
                </a:extLst>
              </a:tr>
              <a:tr h="205626">
                <a:tc>
                  <a:txBody>
                    <a:bodyPr/>
                    <a:lstStyle/>
                    <a:p>
                      <a:pPr marL="0" marR="0">
                        <a:lnSpc>
                          <a:spcPct val="107000"/>
                        </a:lnSpc>
                        <a:spcBef>
                          <a:spcPts val="0"/>
                        </a:spcBef>
                        <a:spcAft>
                          <a:spcPts val="0"/>
                        </a:spcAft>
                      </a:pPr>
                      <a:r>
                        <a:rPr lang="en-US" sz="1100"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9030843"/>
                  </a:ext>
                </a:extLst>
              </a:tr>
              <a:tr h="205626">
                <a:tc>
                  <a:txBody>
                    <a:bodyPr/>
                    <a:lstStyle/>
                    <a:p>
                      <a:pPr marL="0" marR="0">
                        <a:lnSpc>
                          <a:spcPct val="107000"/>
                        </a:lnSpc>
                        <a:spcBef>
                          <a:spcPts val="0"/>
                        </a:spcBef>
                        <a:spcAft>
                          <a:spcPts val="0"/>
                        </a:spcAft>
                      </a:pPr>
                      <a:r>
                        <a:rPr lang="en-US" sz="1100" kern="100">
                          <a:effectLst/>
                        </a:rPr>
                        <a:t>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2104635"/>
                  </a:ext>
                </a:extLst>
              </a:tr>
              <a:tr h="205626">
                <a:tc>
                  <a:txBody>
                    <a:bodyPr/>
                    <a:lstStyle/>
                    <a:p>
                      <a:pPr marL="0" marR="0">
                        <a:lnSpc>
                          <a:spcPct val="107000"/>
                        </a:lnSpc>
                        <a:spcBef>
                          <a:spcPts val="0"/>
                        </a:spcBef>
                        <a:spcAft>
                          <a:spcPts val="0"/>
                        </a:spcAft>
                      </a:pPr>
                      <a:r>
                        <a:rPr lang="en-US" sz="1100" kern="100">
                          <a:effectLst/>
                        </a:rPr>
                        <a:t>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5418039"/>
                  </a:ext>
                </a:extLst>
              </a:tr>
              <a:tr h="205626">
                <a:tc>
                  <a:txBody>
                    <a:bodyPr/>
                    <a:lstStyle/>
                    <a:p>
                      <a:pPr marL="0" marR="0">
                        <a:lnSpc>
                          <a:spcPct val="107000"/>
                        </a:lnSpc>
                        <a:spcBef>
                          <a:spcPts val="0"/>
                        </a:spcBef>
                        <a:spcAft>
                          <a:spcPts val="0"/>
                        </a:spcAft>
                      </a:pPr>
                      <a:r>
                        <a:rPr lang="en-US" sz="1100" kern="100">
                          <a:effectLst/>
                        </a:rPr>
                        <a:t>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3573380"/>
                  </a:ext>
                </a:extLst>
              </a:tr>
              <a:tr h="205626">
                <a:tc>
                  <a:txBody>
                    <a:bodyPr/>
                    <a:lstStyle/>
                    <a:p>
                      <a:pPr marL="0" marR="0">
                        <a:lnSpc>
                          <a:spcPct val="107000"/>
                        </a:lnSpc>
                        <a:spcBef>
                          <a:spcPts val="0"/>
                        </a:spcBef>
                        <a:spcAft>
                          <a:spcPts val="0"/>
                        </a:spcAft>
                      </a:pPr>
                      <a:r>
                        <a:rPr lang="en-US" sz="1100" kern="100" dirty="0">
                          <a:effectLst/>
                        </a:rPr>
                        <a:t>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6169536"/>
                  </a:ext>
                </a:extLst>
              </a:tr>
            </a:tbl>
          </a:graphicData>
        </a:graphic>
      </p:graphicFrame>
      <p:graphicFrame>
        <p:nvGraphicFramePr>
          <p:cNvPr id="11" name="Table 10">
            <a:extLst>
              <a:ext uri="{FF2B5EF4-FFF2-40B4-BE49-F238E27FC236}">
                <a16:creationId xmlns:a16="http://schemas.microsoft.com/office/drawing/2014/main" id="{C62170C0-E98A-CD77-508C-D5DEBC2DFC4B}"/>
              </a:ext>
            </a:extLst>
          </p:cNvPr>
          <p:cNvGraphicFramePr>
            <a:graphicFrameLocks noGrp="1"/>
          </p:cNvGraphicFramePr>
          <p:nvPr>
            <p:extLst>
              <p:ext uri="{D42A27DB-BD31-4B8C-83A1-F6EECF244321}">
                <p14:modId xmlns:p14="http://schemas.microsoft.com/office/powerpoint/2010/main" val="597026353"/>
              </p:ext>
            </p:extLst>
          </p:nvPr>
        </p:nvGraphicFramePr>
        <p:xfrm>
          <a:off x="7198502" y="3603683"/>
          <a:ext cx="4993498" cy="1492825"/>
        </p:xfrm>
        <a:graphic>
          <a:graphicData uri="http://schemas.openxmlformats.org/drawingml/2006/table">
            <a:tbl>
              <a:tblPr firstRow="1" firstCol="1" bandRow="1">
                <a:tableStyleId>{5C22544A-7EE6-4342-B048-85BDC9FD1C3A}</a:tableStyleId>
              </a:tblPr>
              <a:tblGrid>
                <a:gridCol w="2496749">
                  <a:extLst>
                    <a:ext uri="{9D8B030D-6E8A-4147-A177-3AD203B41FA5}">
                      <a16:colId xmlns:a16="http://schemas.microsoft.com/office/drawing/2014/main" val="2706128015"/>
                    </a:ext>
                  </a:extLst>
                </a:gridCol>
                <a:gridCol w="2496749">
                  <a:extLst>
                    <a:ext uri="{9D8B030D-6E8A-4147-A177-3AD203B41FA5}">
                      <a16:colId xmlns:a16="http://schemas.microsoft.com/office/drawing/2014/main" val="3867917180"/>
                    </a:ext>
                  </a:extLst>
                </a:gridCol>
              </a:tblGrid>
              <a:tr h="298565">
                <a:tc>
                  <a:txBody>
                    <a:bodyPr/>
                    <a:lstStyle/>
                    <a:p>
                      <a:pPr marL="0" marR="0">
                        <a:lnSpc>
                          <a:spcPct val="107000"/>
                        </a:lnSpc>
                        <a:spcBef>
                          <a:spcPts val="0"/>
                        </a:spcBef>
                        <a:spcAft>
                          <a:spcPts val="0"/>
                        </a:spcAft>
                      </a:pPr>
                      <a:r>
                        <a:rPr lang="en-US" sz="1100" kern="100" dirty="0">
                          <a:effectLst/>
                        </a:rPr>
                        <a:t>Money spent on production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Amount of Chosen numbers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962580"/>
                  </a:ext>
                </a:extLst>
              </a:tr>
              <a:tr h="298565">
                <a:tc>
                  <a:txBody>
                    <a:bodyPr/>
                    <a:lstStyle/>
                    <a:p>
                      <a:pPr marL="0" marR="0">
                        <a:lnSpc>
                          <a:spcPct val="107000"/>
                        </a:lnSpc>
                        <a:spcBef>
                          <a:spcPts val="0"/>
                        </a:spcBef>
                        <a:spcAft>
                          <a:spcPts val="0"/>
                        </a:spcAft>
                      </a:pPr>
                      <a:r>
                        <a:rPr lang="en-US" sz="1100" kern="100" dirty="0">
                          <a:effectLst/>
                        </a:rPr>
                        <a:t>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216109"/>
                  </a:ext>
                </a:extLst>
              </a:tr>
              <a:tr h="298565">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300</a:t>
                      </a:r>
                    </a:p>
                  </a:txBody>
                  <a:tcPr marL="68580" marR="68580" marT="0" marB="0"/>
                </a:tc>
                <a:tc>
                  <a:txBody>
                    <a:bodyPr/>
                    <a:lstStyle/>
                    <a:p>
                      <a:pPr marL="0" marR="0">
                        <a:lnSpc>
                          <a:spcPct val="107000"/>
                        </a:lnSpc>
                        <a:spcBef>
                          <a:spcPts val="0"/>
                        </a:spcBef>
                        <a:spcAft>
                          <a:spcPts val="0"/>
                        </a:spcAft>
                      </a:pPr>
                      <a:r>
                        <a:rPr lang="en-US" sz="1100" kern="100" dirty="0">
                          <a:effectLst/>
                        </a:rPr>
                        <a:t>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4016872"/>
                  </a:ext>
                </a:extLst>
              </a:tr>
              <a:tr h="298565">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450</a:t>
                      </a:r>
                    </a:p>
                  </a:txBody>
                  <a:tcPr marL="68580" marR="68580" marT="0" marB="0"/>
                </a:tc>
                <a:tc>
                  <a:txBody>
                    <a:bodyPr/>
                    <a:lstStyle/>
                    <a:p>
                      <a:pPr marL="0" marR="0">
                        <a:lnSpc>
                          <a:spcPct val="107000"/>
                        </a:lnSpc>
                        <a:spcBef>
                          <a:spcPts val="0"/>
                        </a:spcBef>
                        <a:spcAft>
                          <a:spcPts val="0"/>
                        </a:spcAft>
                      </a:pPr>
                      <a:r>
                        <a:rPr lang="en-US" sz="1100"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159701"/>
                  </a:ext>
                </a:extLst>
              </a:tr>
              <a:tr h="298565">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tc>
                <a:tc>
                  <a:txBody>
                    <a:bodyPr/>
                    <a:lstStyle/>
                    <a:p>
                      <a:pPr marL="0" marR="0">
                        <a:lnSpc>
                          <a:spcPct val="107000"/>
                        </a:lnSpc>
                        <a:spcBef>
                          <a:spcPts val="0"/>
                        </a:spcBef>
                        <a:spcAft>
                          <a:spcPts val="0"/>
                        </a:spcAft>
                      </a:pPr>
                      <a:r>
                        <a:rPr lang="en-US" sz="1100" kern="100" dirty="0">
                          <a:effectLst/>
                        </a:rPr>
                        <a:t>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6795"/>
                  </a:ext>
                </a:extLst>
              </a:tr>
            </a:tbl>
          </a:graphicData>
        </a:graphic>
      </p:graphicFrame>
      <p:graphicFrame>
        <p:nvGraphicFramePr>
          <p:cNvPr id="14" name="Table 13">
            <a:extLst>
              <a:ext uri="{FF2B5EF4-FFF2-40B4-BE49-F238E27FC236}">
                <a16:creationId xmlns:a16="http://schemas.microsoft.com/office/drawing/2014/main" id="{3C066D7E-6A18-B4C9-A87C-36ED84AE24AA}"/>
              </a:ext>
            </a:extLst>
          </p:cNvPr>
          <p:cNvGraphicFramePr>
            <a:graphicFrameLocks noGrp="1"/>
          </p:cNvGraphicFramePr>
          <p:nvPr>
            <p:extLst>
              <p:ext uri="{D42A27DB-BD31-4B8C-83A1-F6EECF244321}">
                <p14:modId xmlns:p14="http://schemas.microsoft.com/office/powerpoint/2010/main" val="4015780297"/>
              </p:ext>
            </p:extLst>
          </p:nvPr>
        </p:nvGraphicFramePr>
        <p:xfrm>
          <a:off x="7198491" y="1850233"/>
          <a:ext cx="4993503" cy="1741628"/>
        </p:xfrm>
        <a:graphic>
          <a:graphicData uri="http://schemas.openxmlformats.org/drawingml/2006/table">
            <a:tbl>
              <a:tblPr firstRow="1" firstCol="1" bandRow="1">
                <a:tableStyleId>{5C22544A-7EE6-4342-B048-85BDC9FD1C3A}</a:tableStyleId>
              </a:tblPr>
              <a:tblGrid>
                <a:gridCol w="1664145">
                  <a:extLst>
                    <a:ext uri="{9D8B030D-6E8A-4147-A177-3AD203B41FA5}">
                      <a16:colId xmlns:a16="http://schemas.microsoft.com/office/drawing/2014/main" val="2314474198"/>
                    </a:ext>
                  </a:extLst>
                </a:gridCol>
                <a:gridCol w="1664679">
                  <a:extLst>
                    <a:ext uri="{9D8B030D-6E8A-4147-A177-3AD203B41FA5}">
                      <a16:colId xmlns:a16="http://schemas.microsoft.com/office/drawing/2014/main" val="3507100637"/>
                    </a:ext>
                  </a:extLst>
                </a:gridCol>
                <a:gridCol w="1664679">
                  <a:extLst>
                    <a:ext uri="{9D8B030D-6E8A-4147-A177-3AD203B41FA5}">
                      <a16:colId xmlns:a16="http://schemas.microsoft.com/office/drawing/2014/main" val="4196178915"/>
                    </a:ext>
                  </a:extLst>
                </a:gridCol>
              </a:tblGrid>
              <a:tr h="248804">
                <a:tc>
                  <a:txBody>
                    <a:bodyPr/>
                    <a:lstStyle/>
                    <a:p>
                      <a:pPr marL="0" marR="0">
                        <a:lnSpc>
                          <a:spcPct val="107000"/>
                        </a:lnSpc>
                        <a:spcBef>
                          <a:spcPts val="0"/>
                        </a:spcBef>
                        <a:spcAft>
                          <a:spcPts val="0"/>
                        </a:spcAft>
                      </a:pPr>
                      <a:r>
                        <a:rPr lang="en-US" sz="1100" kern="100" dirty="0">
                          <a:effectLst/>
                        </a:rPr>
                        <a:t>Money Spent on Dev</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Unit Price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Time for Development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800337"/>
                  </a:ext>
                </a:extLst>
              </a:tr>
              <a:tr h="248804">
                <a:tc>
                  <a:txBody>
                    <a:bodyPr/>
                    <a:lstStyle/>
                    <a:p>
                      <a:pPr marL="0" marR="0">
                        <a:lnSpc>
                          <a:spcPct val="107000"/>
                        </a:lnSpc>
                        <a:spcBef>
                          <a:spcPts val="0"/>
                        </a:spcBef>
                        <a:spcAft>
                          <a:spcPts val="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 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4386033"/>
                  </a:ext>
                </a:extLst>
              </a:tr>
              <a:tr h="248804">
                <a:tc>
                  <a:txBody>
                    <a:bodyPr/>
                    <a:lstStyle/>
                    <a:p>
                      <a:pPr marL="0" marR="0">
                        <a:lnSpc>
                          <a:spcPct val="107000"/>
                        </a:lnSpc>
                        <a:spcBef>
                          <a:spcPts val="0"/>
                        </a:spcBef>
                        <a:spcAft>
                          <a:spcPts val="0"/>
                        </a:spcAft>
                      </a:pPr>
                      <a:r>
                        <a:rPr lang="en-US" sz="1100" kern="100">
                          <a:effectLst/>
                        </a:rPr>
                        <a:t>$150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$215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1.25min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485596"/>
                  </a:ext>
                </a:extLst>
              </a:tr>
              <a:tr h="248804">
                <a:tc>
                  <a:txBody>
                    <a:bodyPr/>
                    <a:lstStyle/>
                    <a:p>
                      <a:pPr marL="0" marR="0">
                        <a:lnSpc>
                          <a:spcPct val="107000"/>
                        </a:lnSpc>
                        <a:spcBef>
                          <a:spcPts val="0"/>
                        </a:spcBef>
                        <a:spcAft>
                          <a:spcPts val="0"/>
                        </a:spcAft>
                      </a:pPr>
                      <a:r>
                        <a:rPr lang="en-US" sz="1100" kern="100">
                          <a:effectLst/>
                        </a:rPr>
                        <a:t>$250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1.5min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7281674"/>
                  </a:ext>
                </a:extLst>
              </a:tr>
              <a:tr h="248804">
                <a:tc>
                  <a:txBody>
                    <a:bodyPr/>
                    <a:lstStyle/>
                    <a:p>
                      <a:pPr marL="0" marR="0">
                        <a:lnSpc>
                          <a:spcPct val="107000"/>
                        </a:lnSpc>
                        <a:spcBef>
                          <a:spcPts val="0"/>
                        </a:spcBef>
                        <a:spcAft>
                          <a:spcPts val="0"/>
                        </a:spcAft>
                      </a:pPr>
                      <a:r>
                        <a:rPr lang="en-US" sz="1100" kern="100" dirty="0">
                          <a:effectLst/>
                        </a:rPr>
                        <a:t>$400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$350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68417"/>
                  </a:ext>
                </a:extLst>
              </a:tr>
              <a:tr h="248804">
                <a:tc>
                  <a:txBody>
                    <a:bodyPr/>
                    <a:lstStyle/>
                    <a:p>
                      <a:pPr marL="0" marR="0">
                        <a:lnSpc>
                          <a:spcPct val="107000"/>
                        </a:lnSpc>
                        <a:spcBef>
                          <a:spcPts val="0"/>
                        </a:spcBef>
                        <a:spcAft>
                          <a:spcPts val="0"/>
                        </a:spcAft>
                      </a:pPr>
                      <a:r>
                        <a:rPr lang="en-US" sz="1100" kern="100" dirty="0">
                          <a:effectLst/>
                        </a:rPr>
                        <a:t>$550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$400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2min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5437664"/>
                  </a:ext>
                </a:extLst>
              </a:tr>
              <a:tr h="248804">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$850</a:t>
                      </a:r>
                    </a:p>
                  </a:txBody>
                  <a:tcPr marL="68580" marR="68580" marT="0" marB="0"/>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2min</a:t>
                      </a:r>
                    </a:p>
                  </a:txBody>
                  <a:tcPr marL="68580" marR="68580" marT="0" marB="0"/>
                </a:tc>
                <a:extLst>
                  <a:ext uri="{0D108BD9-81ED-4DB2-BD59-A6C34878D82A}">
                    <a16:rowId xmlns:a16="http://schemas.microsoft.com/office/drawing/2014/main" val="1267894829"/>
                  </a:ext>
                </a:extLst>
              </a:tr>
            </a:tbl>
          </a:graphicData>
        </a:graphic>
      </p:graphicFrame>
      <p:graphicFrame>
        <p:nvGraphicFramePr>
          <p:cNvPr id="15" name="Table 14">
            <a:extLst>
              <a:ext uri="{FF2B5EF4-FFF2-40B4-BE49-F238E27FC236}">
                <a16:creationId xmlns:a16="http://schemas.microsoft.com/office/drawing/2014/main" id="{A7566B36-0E7D-C567-AE9B-35D47BB9EFC1}"/>
              </a:ext>
            </a:extLst>
          </p:cNvPr>
          <p:cNvGraphicFramePr>
            <a:graphicFrameLocks noGrp="1"/>
          </p:cNvGraphicFramePr>
          <p:nvPr>
            <p:extLst>
              <p:ext uri="{D42A27DB-BD31-4B8C-83A1-F6EECF244321}">
                <p14:modId xmlns:p14="http://schemas.microsoft.com/office/powerpoint/2010/main" val="2462456126"/>
              </p:ext>
            </p:extLst>
          </p:nvPr>
        </p:nvGraphicFramePr>
        <p:xfrm>
          <a:off x="7198491" y="5096508"/>
          <a:ext cx="5116944" cy="1645008"/>
        </p:xfrm>
        <a:graphic>
          <a:graphicData uri="http://schemas.openxmlformats.org/drawingml/2006/table">
            <a:tbl>
              <a:tblPr firstRow="1" firstCol="1" bandRow="1">
                <a:tableStyleId>{5C22544A-7EE6-4342-B048-85BDC9FD1C3A}</a:tableStyleId>
              </a:tblPr>
              <a:tblGrid>
                <a:gridCol w="2558472">
                  <a:extLst>
                    <a:ext uri="{9D8B030D-6E8A-4147-A177-3AD203B41FA5}">
                      <a16:colId xmlns:a16="http://schemas.microsoft.com/office/drawing/2014/main" val="253341168"/>
                    </a:ext>
                  </a:extLst>
                </a:gridCol>
                <a:gridCol w="2558472">
                  <a:extLst>
                    <a:ext uri="{9D8B030D-6E8A-4147-A177-3AD203B41FA5}">
                      <a16:colId xmlns:a16="http://schemas.microsoft.com/office/drawing/2014/main" val="2296248354"/>
                    </a:ext>
                  </a:extLst>
                </a:gridCol>
              </a:tblGrid>
              <a:tr h="196159">
                <a:tc>
                  <a:txBody>
                    <a:bodyPr/>
                    <a:lstStyle/>
                    <a:p>
                      <a:pPr marL="0" marR="0">
                        <a:lnSpc>
                          <a:spcPct val="107000"/>
                        </a:lnSpc>
                        <a:spcBef>
                          <a:spcPts val="0"/>
                        </a:spcBef>
                        <a:spcAft>
                          <a:spcPts val="0"/>
                        </a:spcAft>
                      </a:pPr>
                      <a:r>
                        <a:rPr lang="en-US" sz="1100" kern="100" dirty="0">
                          <a:effectLst/>
                        </a:rPr>
                        <a:t>Money spent on adv</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Type of Dice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245655"/>
                  </a:ext>
                </a:extLst>
              </a:tr>
              <a:tr h="233995">
                <a:tc>
                  <a:txBody>
                    <a:bodyPr/>
                    <a:lstStyle/>
                    <a:p>
                      <a:pPr marL="0" marR="0">
                        <a:lnSpc>
                          <a:spcPct val="107000"/>
                        </a:lnSpc>
                        <a:spcBef>
                          <a:spcPts val="0"/>
                        </a:spcBef>
                        <a:spcAft>
                          <a:spcPts val="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D15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9778278"/>
                  </a:ext>
                </a:extLst>
              </a:tr>
              <a:tr h="233995">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200</a:t>
                      </a:r>
                    </a:p>
                  </a:txBody>
                  <a:tcPr marL="68580" marR="68580" marT="0" marB="0"/>
                </a:tc>
                <a:tc>
                  <a:txBody>
                    <a:bodyPr/>
                    <a:lstStyle/>
                    <a:p>
                      <a:pPr marL="0" marR="0">
                        <a:lnSpc>
                          <a:spcPct val="107000"/>
                        </a:lnSpc>
                        <a:spcBef>
                          <a:spcPts val="0"/>
                        </a:spcBef>
                        <a:spcAft>
                          <a:spcPts val="0"/>
                        </a:spcAft>
                      </a:pPr>
                      <a:r>
                        <a:rPr lang="en-US" sz="1100" kern="100">
                          <a:effectLst/>
                        </a:rPr>
                        <a:t>D12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712957"/>
                  </a:ext>
                </a:extLst>
              </a:tr>
              <a:tr h="233995">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300</a:t>
                      </a:r>
                    </a:p>
                  </a:txBody>
                  <a:tcPr marL="68580" marR="68580" marT="0" marB="0"/>
                </a:tc>
                <a:tc>
                  <a:txBody>
                    <a:bodyPr/>
                    <a:lstStyle/>
                    <a:p>
                      <a:pPr marL="0" marR="0">
                        <a:lnSpc>
                          <a:spcPct val="107000"/>
                        </a:lnSpc>
                        <a:spcBef>
                          <a:spcPts val="0"/>
                        </a:spcBef>
                        <a:spcAft>
                          <a:spcPts val="0"/>
                        </a:spcAft>
                      </a:pPr>
                      <a:r>
                        <a:rPr lang="en-US" sz="1100" kern="100" dirty="0">
                          <a:effectLst/>
                        </a:rPr>
                        <a:t>D10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804171"/>
                  </a:ext>
                </a:extLst>
              </a:tr>
              <a:tr h="278874">
                <a:tc>
                  <a:txBody>
                    <a:bodyPr/>
                    <a:lstStyle/>
                    <a:p>
                      <a:pPr marL="0" marR="0">
                        <a:lnSpc>
                          <a:spcPct val="107000"/>
                        </a:lnSpc>
                        <a:spcBef>
                          <a:spcPts val="0"/>
                        </a:spcBef>
                        <a:spcAft>
                          <a:spcPts val="0"/>
                        </a:spcAft>
                        <a:tabLst>
                          <a:tab pos="466725"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400</a:t>
                      </a:r>
                    </a:p>
                  </a:txBody>
                  <a:tcPr marL="68580" marR="68580" marT="0" marB="0"/>
                </a:tc>
                <a:tc>
                  <a:txBody>
                    <a:bodyPr/>
                    <a:lstStyle/>
                    <a:p>
                      <a:pPr marL="0" marR="0">
                        <a:lnSpc>
                          <a:spcPct val="107000"/>
                        </a:lnSpc>
                        <a:spcBef>
                          <a:spcPts val="0"/>
                        </a:spcBef>
                        <a:spcAft>
                          <a:spcPts val="0"/>
                        </a:spcAft>
                      </a:pPr>
                      <a:r>
                        <a:rPr lang="en-US" sz="1100" kern="100">
                          <a:effectLst/>
                        </a:rPr>
                        <a:t>D8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17226"/>
                  </a:ext>
                </a:extLst>
              </a:tr>
              <a:tr h="233995">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550</a:t>
                      </a:r>
                    </a:p>
                  </a:txBody>
                  <a:tcPr marL="68580" marR="68580" marT="0" marB="0"/>
                </a:tc>
                <a:tc>
                  <a:txBody>
                    <a:bodyPr/>
                    <a:lstStyle/>
                    <a:p>
                      <a:pPr marL="0" marR="0">
                        <a:lnSpc>
                          <a:spcPct val="107000"/>
                        </a:lnSpc>
                        <a:spcBef>
                          <a:spcPts val="0"/>
                        </a:spcBef>
                        <a:spcAft>
                          <a:spcPts val="0"/>
                        </a:spcAft>
                      </a:pPr>
                      <a:r>
                        <a:rPr lang="en-US" sz="1100" kern="100">
                          <a:effectLst/>
                        </a:rPr>
                        <a:t>D6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9371045"/>
                  </a:ext>
                </a:extLst>
              </a:tr>
              <a:tr h="233995">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850</a:t>
                      </a:r>
                    </a:p>
                  </a:txBody>
                  <a:tcPr marL="68580" marR="68580" marT="0" marB="0"/>
                </a:tc>
                <a:tc>
                  <a:txBody>
                    <a:bodyPr/>
                    <a:lstStyle/>
                    <a:p>
                      <a:pPr marL="0" marR="0">
                        <a:lnSpc>
                          <a:spcPct val="107000"/>
                        </a:lnSpc>
                        <a:spcBef>
                          <a:spcPts val="0"/>
                        </a:spcBef>
                        <a:spcAft>
                          <a:spcPts val="0"/>
                        </a:spcAft>
                      </a:pPr>
                      <a:r>
                        <a:rPr lang="en-US" sz="1100" kern="100" dirty="0">
                          <a:effectLst/>
                        </a:rPr>
                        <a:t>D4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680807"/>
                  </a:ext>
                </a:extLst>
              </a:tr>
            </a:tbl>
          </a:graphicData>
        </a:graphic>
      </p:graphicFrame>
    </p:spTree>
    <p:extLst>
      <p:ext uri="{BB962C8B-B14F-4D97-AF65-F5344CB8AC3E}">
        <p14:creationId xmlns:p14="http://schemas.microsoft.com/office/powerpoint/2010/main" val="78164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8D1D-B12C-43E5-5E37-D5441C3E6009}"/>
              </a:ext>
            </a:extLst>
          </p:cNvPr>
          <p:cNvSpPr>
            <a:spLocks noGrp="1"/>
          </p:cNvSpPr>
          <p:nvPr>
            <p:ph type="title"/>
          </p:nvPr>
        </p:nvSpPr>
        <p:spPr/>
        <p:txBody>
          <a:bodyPr/>
          <a:lstStyle/>
          <a:p>
            <a:r>
              <a:rPr lang="en-US" dirty="0"/>
              <a:t>Game Scenario</a:t>
            </a:r>
          </a:p>
        </p:txBody>
      </p:sp>
      <p:sp>
        <p:nvSpPr>
          <p:cNvPr id="3" name="Content Placeholder 2">
            <a:extLst>
              <a:ext uri="{FF2B5EF4-FFF2-40B4-BE49-F238E27FC236}">
                <a16:creationId xmlns:a16="http://schemas.microsoft.com/office/drawing/2014/main" id="{59050027-0456-5CD6-AC0B-52C9380CA541}"/>
              </a:ext>
            </a:extLst>
          </p:cNvPr>
          <p:cNvSpPr>
            <a:spLocks noGrp="1"/>
          </p:cNvSpPr>
          <p:nvPr>
            <p:ph idx="1"/>
          </p:nvPr>
        </p:nvSpPr>
        <p:spPr>
          <a:xfrm>
            <a:off x="808272" y="1825625"/>
            <a:ext cx="3464283" cy="3851844"/>
          </a:xfrm>
        </p:spPr>
        <p:txBody>
          <a:bodyPr>
            <a:normAutofit fontScale="55000" lnSpcReduction="20000"/>
          </a:bodyPr>
          <a:lstStyle/>
          <a:p>
            <a:r>
              <a:rPr lang="en-US" dirty="0"/>
              <a:t>The Game uses several dice: a d15, d12, d10, d8, d6, d4, and d3.</a:t>
            </a:r>
          </a:p>
          <a:p>
            <a:r>
              <a:rPr lang="en-US" dirty="0"/>
              <a:t>The game is won after x rounds, you decide how long to play. There are two winners, the CEO winner, and the player winner. The CEO winner is the CEO who has the most points, same for the player winner.</a:t>
            </a:r>
          </a:p>
          <a:p>
            <a:r>
              <a:rPr lang="en-US" dirty="0"/>
              <a:t>If you were playing a one-round game, with 4 people, you would have two CEOs and two players. CEO 1 might invest $550 in adv and $450 in production. CEO 2 might invest $550 in adv and $400 on dev. The player who chooses CEO 1’s game has two successful rolls, making $300. CEO 2’s player rolls one successful roll, making $350 and winning. </a:t>
            </a:r>
          </a:p>
        </p:txBody>
      </p:sp>
      <p:pic>
        <p:nvPicPr>
          <p:cNvPr id="11" name="Picture 10" descr="A red die with white numbers&#10;&#10;Description automatically generated">
            <a:extLst>
              <a:ext uri="{FF2B5EF4-FFF2-40B4-BE49-F238E27FC236}">
                <a16:creationId xmlns:a16="http://schemas.microsoft.com/office/drawing/2014/main" id="{D0EDAA4D-D2AE-5D11-250B-51B2D66E16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84190" y="4855427"/>
            <a:ext cx="1905000" cy="1905000"/>
          </a:xfrm>
          <a:prstGeom prst="rect">
            <a:avLst/>
          </a:prstGeom>
        </p:spPr>
      </p:pic>
      <p:pic>
        <p:nvPicPr>
          <p:cNvPr id="24" name="Picture 23">
            <a:extLst>
              <a:ext uri="{FF2B5EF4-FFF2-40B4-BE49-F238E27FC236}">
                <a16:creationId xmlns:a16="http://schemas.microsoft.com/office/drawing/2014/main" id="{6D73E6DF-EA8F-2350-2F3D-0BD92CA6BAEF}"/>
              </a:ext>
            </a:extLst>
          </p:cNvPr>
          <p:cNvPicPr>
            <a:picLocks noChangeAspect="1"/>
          </p:cNvPicPr>
          <p:nvPr/>
        </p:nvPicPr>
        <p:blipFill>
          <a:blip r:embed="rId4"/>
          <a:stretch>
            <a:fillRect/>
          </a:stretch>
        </p:blipFill>
        <p:spPr>
          <a:xfrm>
            <a:off x="8288915" y="1027906"/>
            <a:ext cx="3464283" cy="2879677"/>
          </a:xfrm>
          <a:prstGeom prst="rect">
            <a:avLst/>
          </a:prstGeom>
        </p:spPr>
      </p:pic>
      <p:sp>
        <p:nvSpPr>
          <p:cNvPr id="26" name="TextBox 25">
            <a:extLst>
              <a:ext uri="{FF2B5EF4-FFF2-40B4-BE49-F238E27FC236}">
                <a16:creationId xmlns:a16="http://schemas.microsoft.com/office/drawing/2014/main" id="{43F03B56-263F-71E6-FB1C-51032C47FEB7}"/>
              </a:ext>
            </a:extLst>
          </p:cNvPr>
          <p:cNvSpPr txBox="1"/>
          <p:nvPr/>
        </p:nvSpPr>
        <p:spPr>
          <a:xfrm>
            <a:off x="8451883" y="1031990"/>
            <a:ext cx="444352" cy="369332"/>
          </a:xfrm>
          <a:prstGeom prst="rect">
            <a:avLst/>
          </a:prstGeom>
          <a:noFill/>
        </p:spPr>
        <p:txBody>
          <a:bodyPr wrap="none" rtlCol="0">
            <a:spAutoFit/>
          </a:bodyPr>
          <a:lstStyle/>
          <a:p>
            <a:r>
              <a:rPr lang="en-US" dirty="0"/>
              <a:t>D4</a:t>
            </a:r>
          </a:p>
        </p:txBody>
      </p:sp>
      <p:sp>
        <p:nvSpPr>
          <p:cNvPr id="27" name="TextBox 26">
            <a:extLst>
              <a:ext uri="{FF2B5EF4-FFF2-40B4-BE49-F238E27FC236}">
                <a16:creationId xmlns:a16="http://schemas.microsoft.com/office/drawing/2014/main" id="{FBFB5D12-6A3C-3B8F-5B22-5C3F8C0489F9}"/>
              </a:ext>
            </a:extLst>
          </p:cNvPr>
          <p:cNvSpPr txBox="1"/>
          <p:nvPr/>
        </p:nvSpPr>
        <p:spPr>
          <a:xfrm>
            <a:off x="10161664" y="901184"/>
            <a:ext cx="444352" cy="369332"/>
          </a:xfrm>
          <a:prstGeom prst="rect">
            <a:avLst/>
          </a:prstGeom>
          <a:noFill/>
        </p:spPr>
        <p:txBody>
          <a:bodyPr wrap="none" rtlCol="0">
            <a:spAutoFit/>
          </a:bodyPr>
          <a:lstStyle/>
          <a:p>
            <a:r>
              <a:rPr lang="en-US" dirty="0"/>
              <a:t>D6</a:t>
            </a:r>
          </a:p>
        </p:txBody>
      </p:sp>
      <p:sp>
        <p:nvSpPr>
          <p:cNvPr id="28" name="TextBox 27">
            <a:extLst>
              <a:ext uri="{FF2B5EF4-FFF2-40B4-BE49-F238E27FC236}">
                <a16:creationId xmlns:a16="http://schemas.microsoft.com/office/drawing/2014/main" id="{488A4E3D-5848-7538-2110-3DBBF303C5AA}"/>
              </a:ext>
            </a:extLst>
          </p:cNvPr>
          <p:cNvSpPr txBox="1"/>
          <p:nvPr/>
        </p:nvSpPr>
        <p:spPr>
          <a:xfrm>
            <a:off x="8674059" y="2467744"/>
            <a:ext cx="561372" cy="646331"/>
          </a:xfrm>
          <a:prstGeom prst="rect">
            <a:avLst/>
          </a:prstGeom>
          <a:noFill/>
        </p:spPr>
        <p:txBody>
          <a:bodyPr wrap="none" rtlCol="0">
            <a:spAutoFit/>
          </a:bodyPr>
          <a:lstStyle/>
          <a:p>
            <a:r>
              <a:rPr lang="en-US" dirty="0"/>
              <a:t>D10</a:t>
            </a:r>
          </a:p>
          <a:p>
            <a:endParaRPr lang="en-US" dirty="0"/>
          </a:p>
        </p:txBody>
      </p:sp>
      <p:sp>
        <p:nvSpPr>
          <p:cNvPr id="29" name="TextBox 28">
            <a:extLst>
              <a:ext uri="{FF2B5EF4-FFF2-40B4-BE49-F238E27FC236}">
                <a16:creationId xmlns:a16="http://schemas.microsoft.com/office/drawing/2014/main" id="{A89F6B63-670A-7832-5C2A-EB2148FA962A}"/>
              </a:ext>
            </a:extLst>
          </p:cNvPr>
          <p:cNvSpPr txBox="1"/>
          <p:nvPr/>
        </p:nvSpPr>
        <p:spPr>
          <a:xfrm>
            <a:off x="10325330" y="2404263"/>
            <a:ext cx="561372" cy="369332"/>
          </a:xfrm>
          <a:prstGeom prst="rect">
            <a:avLst/>
          </a:prstGeom>
          <a:noFill/>
        </p:spPr>
        <p:txBody>
          <a:bodyPr wrap="none" rtlCol="0">
            <a:spAutoFit/>
          </a:bodyPr>
          <a:lstStyle/>
          <a:p>
            <a:r>
              <a:rPr lang="en-US" dirty="0"/>
              <a:t>D12</a:t>
            </a:r>
          </a:p>
        </p:txBody>
      </p:sp>
      <p:sp>
        <p:nvSpPr>
          <p:cNvPr id="30" name="TextBox 29">
            <a:extLst>
              <a:ext uri="{FF2B5EF4-FFF2-40B4-BE49-F238E27FC236}">
                <a16:creationId xmlns:a16="http://schemas.microsoft.com/office/drawing/2014/main" id="{55359148-A8A2-9E3D-B39A-A9A91110D780}"/>
              </a:ext>
            </a:extLst>
          </p:cNvPr>
          <p:cNvSpPr txBox="1"/>
          <p:nvPr/>
        </p:nvSpPr>
        <p:spPr>
          <a:xfrm>
            <a:off x="8235410" y="4595699"/>
            <a:ext cx="561372" cy="369332"/>
          </a:xfrm>
          <a:prstGeom prst="rect">
            <a:avLst/>
          </a:prstGeom>
          <a:noFill/>
        </p:spPr>
        <p:txBody>
          <a:bodyPr wrap="none" rtlCol="0">
            <a:spAutoFit/>
          </a:bodyPr>
          <a:lstStyle/>
          <a:p>
            <a:r>
              <a:rPr lang="en-US" dirty="0"/>
              <a:t>D15</a:t>
            </a:r>
          </a:p>
        </p:txBody>
      </p:sp>
      <p:pic>
        <p:nvPicPr>
          <p:cNvPr id="32" name="Picture 31" descr="A red die with white numbers&#10;&#10;Description automatically generated">
            <a:extLst>
              <a:ext uri="{FF2B5EF4-FFF2-40B4-BE49-F238E27FC236}">
                <a16:creationId xmlns:a16="http://schemas.microsoft.com/office/drawing/2014/main" id="{73BE86B0-5B5A-8626-AAA4-99998916E79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397380" y="5148866"/>
            <a:ext cx="1611561" cy="1611561"/>
          </a:xfrm>
          <a:prstGeom prst="rect">
            <a:avLst/>
          </a:prstGeom>
        </p:spPr>
      </p:pic>
      <p:sp>
        <p:nvSpPr>
          <p:cNvPr id="33" name="TextBox 32">
            <a:extLst>
              <a:ext uri="{FF2B5EF4-FFF2-40B4-BE49-F238E27FC236}">
                <a16:creationId xmlns:a16="http://schemas.microsoft.com/office/drawing/2014/main" id="{63FCA692-A8FA-809F-8E66-80DD01C736A5}"/>
              </a:ext>
            </a:extLst>
          </p:cNvPr>
          <p:cNvSpPr txBox="1"/>
          <p:nvPr/>
        </p:nvSpPr>
        <p:spPr>
          <a:xfrm>
            <a:off x="10471644" y="4705302"/>
            <a:ext cx="444352" cy="646331"/>
          </a:xfrm>
          <a:prstGeom prst="rect">
            <a:avLst/>
          </a:prstGeom>
          <a:noFill/>
        </p:spPr>
        <p:txBody>
          <a:bodyPr wrap="none" rtlCol="0">
            <a:spAutoFit/>
          </a:bodyPr>
          <a:lstStyle/>
          <a:p>
            <a:r>
              <a:rPr lang="en-US" dirty="0"/>
              <a:t>D8</a:t>
            </a:r>
          </a:p>
          <a:p>
            <a:endParaRPr lang="en-US" dirty="0"/>
          </a:p>
        </p:txBody>
      </p:sp>
      <p:sp>
        <p:nvSpPr>
          <p:cNvPr id="36" name="TextBox 35">
            <a:extLst>
              <a:ext uri="{FF2B5EF4-FFF2-40B4-BE49-F238E27FC236}">
                <a16:creationId xmlns:a16="http://schemas.microsoft.com/office/drawing/2014/main" id="{22549E21-E6A3-0938-6E59-B304F67EADF4}"/>
              </a:ext>
            </a:extLst>
          </p:cNvPr>
          <p:cNvSpPr txBox="1"/>
          <p:nvPr/>
        </p:nvSpPr>
        <p:spPr>
          <a:xfrm>
            <a:off x="8896235" y="41959"/>
            <a:ext cx="184731" cy="646331"/>
          </a:xfrm>
          <a:prstGeom prst="rect">
            <a:avLst/>
          </a:prstGeom>
          <a:noFill/>
        </p:spPr>
        <p:txBody>
          <a:bodyPr wrap="none" rtlCol="0">
            <a:spAutoFit/>
          </a:bodyPr>
          <a:lstStyle/>
          <a:p>
            <a:endParaRPr lang="en-US" dirty="0"/>
          </a:p>
          <a:p>
            <a:endParaRPr lang="en-US" dirty="0"/>
          </a:p>
        </p:txBody>
      </p:sp>
      <p:graphicFrame>
        <p:nvGraphicFramePr>
          <p:cNvPr id="37" name="Table 36">
            <a:extLst>
              <a:ext uri="{FF2B5EF4-FFF2-40B4-BE49-F238E27FC236}">
                <a16:creationId xmlns:a16="http://schemas.microsoft.com/office/drawing/2014/main" id="{5ADD5CE7-41D2-31C2-5665-C8DEDAE85990}"/>
              </a:ext>
            </a:extLst>
          </p:cNvPr>
          <p:cNvGraphicFramePr>
            <a:graphicFrameLocks noGrp="1"/>
          </p:cNvGraphicFramePr>
          <p:nvPr>
            <p:extLst>
              <p:ext uri="{D42A27DB-BD31-4B8C-83A1-F6EECF244321}">
                <p14:modId xmlns:p14="http://schemas.microsoft.com/office/powerpoint/2010/main" val="4008673511"/>
              </p:ext>
            </p:extLst>
          </p:nvPr>
        </p:nvGraphicFramePr>
        <p:xfrm>
          <a:off x="4639774" y="1270516"/>
          <a:ext cx="3399155" cy="2065338"/>
        </p:xfrm>
        <a:graphic>
          <a:graphicData uri="http://schemas.openxmlformats.org/drawingml/2006/table">
            <a:tbl>
              <a:tblPr firstRow="1" firstCol="1" bandRow="1">
                <a:tableStyleId>{5C22544A-7EE6-4342-B048-85BDC9FD1C3A}</a:tableStyleId>
              </a:tblPr>
              <a:tblGrid>
                <a:gridCol w="666897">
                  <a:extLst>
                    <a:ext uri="{9D8B030D-6E8A-4147-A177-3AD203B41FA5}">
                      <a16:colId xmlns:a16="http://schemas.microsoft.com/office/drawing/2014/main" val="1278014015"/>
                    </a:ext>
                  </a:extLst>
                </a:gridCol>
                <a:gridCol w="514838">
                  <a:extLst>
                    <a:ext uri="{9D8B030D-6E8A-4147-A177-3AD203B41FA5}">
                      <a16:colId xmlns:a16="http://schemas.microsoft.com/office/drawing/2014/main" val="254893910"/>
                    </a:ext>
                  </a:extLst>
                </a:gridCol>
                <a:gridCol w="611505">
                  <a:extLst>
                    <a:ext uri="{9D8B030D-6E8A-4147-A177-3AD203B41FA5}">
                      <a16:colId xmlns:a16="http://schemas.microsoft.com/office/drawing/2014/main" val="349663312"/>
                    </a:ext>
                  </a:extLst>
                </a:gridCol>
                <a:gridCol w="535305">
                  <a:extLst>
                    <a:ext uri="{9D8B030D-6E8A-4147-A177-3AD203B41FA5}">
                      <a16:colId xmlns:a16="http://schemas.microsoft.com/office/drawing/2014/main" val="3459380376"/>
                    </a:ext>
                  </a:extLst>
                </a:gridCol>
                <a:gridCol w="535305">
                  <a:extLst>
                    <a:ext uri="{9D8B030D-6E8A-4147-A177-3AD203B41FA5}">
                      <a16:colId xmlns:a16="http://schemas.microsoft.com/office/drawing/2014/main" val="2447037924"/>
                    </a:ext>
                  </a:extLst>
                </a:gridCol>
                <a:gridCol w="535305">
                  <a:extLst>
                    <a:ext uri="{9D8B030D-6E8A-4147-A177-3AD203B41FA5}">
                      <a16:colId xmlns:a16="http://schemas.microsoft.com/office/drawing/2014/main" val="2985830440"/>
                    </a:ext>
                  </a:extLst>
                </a:gridCol>
              </a:tblGrid>
              <a:tr h="0">
                <a:tc>
                  <a:txBody>
                    <a:bodyPr/>
                    <a:lstStyle/>
                    <a:p>
                      <a:pPr marL="0" marR="0">
                        <a:lnSpc>
                          <a:spcPct val="107000"/>
                        </a:lnSpc>
                        <a:spcBef>
                          <a:spcPts val="0"/>
                        </a:spcBef>
                        <a:spcAft>
                          <a:spcPts val="0"/>
                        </a:spcAft>
                      </a:pPr>
                      <a:r>
                        <a:rPr lang="en-US" sz="1100" kern="100" dirty="0">
                          <a:effectLst/>
                        </a:rPr>
                        <a:t> CEO </a:t>
                      </a:r>
                    </a:p>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Sheet</a:t>
                      </a:r>
                    </a:p>
                  </a:txBody>
                  <a:tcPr marL="68580" marR="68580" marT="0" marB="0"/>
                </a:tc>
                <a:tc>
                  <a:txBody>
                    <a:bodyPr/>
                    <a:lstStyle/>
                    <a:p>
                      <a:pPr marL="0" marR="0">
                        <a:lnSpc>
                          <a:spcPct val="107000"/>
                        </a:lnSpc>
                        <a:spcBef>
                          <a:spcPts val="0"/>
                        </a:spcBef>
                        <a:spcAft>
                          <a:spcPts val="0"/>
                        </a:spcAft>
                      </a:pPr>
                      <a:r>
                        <a:rPr lang="en-US" sz="1100" kern="100">
                          <a:effectLst/>
                        </a:rPr>
                        <a:t>Money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$Gained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$ADV</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$DEV</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$Prod.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0208183"/>
                  </a:ext>
                </a:extLst>
              </a:tr>
              <a:tr h="0">
                <a:tc>
                  <a:txBody>
                    <a:bodyPr/>
                    <a:lstStyle/>
                    <a:p>
                      <a:pPr marL="0" marR="0">
                        <a:lnSpc>
                          <a:spcPct val="107000"/>
                        </a:lnSpc>
                        <a:spcBef>
                          <a:spcPts val="0"/>
                        </a:spcBef>
                        <a:spcAft>
                          <a:spcPts val="0"/>
                        </a:spcAft>
                      </a:pPr>
                      <a:r>
                        <a:rPr lang="en-US" sz="1100" kern="100" dirty="0">
                          <a:effectLst/>
                        </a:rPr>
                        <a:t>Round1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2968399"/>
                  </a:ext>
                </a:extLst>
              </a:tr>
              <a:tr h="0">
                <a:tc>
                  <a:txBody>
                    <a:bodyPr/>
                    <a:lstStyle/>
                    <a:p>
                      <a:pPr marL="0" marR="0">
                        <a:lnSpc>
                          <a:spcPct val="107000"/>
                        </a:lnSpc>
                        <a:spcBef>
                          <a:spcPts val="0"/>
                        </a:spcBef>
                        <a:spcAft>
                          <a:spcPts val="0"/>
                        </a:spcAft>
                      </a:pPr>
                      <a:r>
                        <a:rPr lang="en-US" sz="1100" kern="100">
                          <a:effectLst/>
                        </a:rPr>
                        <a:t>Round2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7429069"/>
                  </a:ext>
                </a:extLst>
              </a:tr>
              <a:tr h="0">
                <a:tc>
                  <a:txBody>
                    <a:bodyPr/>
                    <a:lstStyle/>
                    <a:p>
                      <a:pPr marL="0" marR="0">
                        <a:lnSpc>
                          <a:spcPct val="107000"/>
                        </a:lnSpc>
                        <a:spcBef>
                          <a:spcPts val="0"/>
                        </a:spcBef>
                        <a:spcAft>
                          <a:spcPts val="0"/>
                        </a:spcAft>
                      </a:pPr>
                      <a:r>
                        <a:rPr lang="en-US" sz="1100" kern="100">
                          <a:effectLst/>
                        </a:rPr>
                        <a:t>Round3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745229"/>
                  </a:ext>
                </a:extLst>
              </a:tr>
              <a:tr h="0">
                <a:tc>
                  <a:txBody>
                    <a:bodyPr/>
                    <a:lstStyle/>
                    <a:p>
                      <a:pPr marL="0" marR="0">
                        <a:lnSpc>
                          <a:spcPct val="107000"/>
                        </a:lnSpc>
                        <a:spcBef>
                          <a:spcPts val="0"/>
                        </a:spcBef>
                        <a:spcAft>
                          <a:spcPts val="0"/>
                        </a:spcAft>
                      </a:pPr>
                      <a:r>
                        <a:rPr lang="en-US" sz="1100" kern="100">
                          <a:effectLst/>
                        </a:rPr>
                        <a:t>Round4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406817"/>
                  </a:ext>
                </a:extLst>
              </a:tr>
              <a:tr h="0">
                <a:tc>
                  <a:txBody>
                    <a:bodyPr/>
                    <a:lstStyle/>
                    <a:p>
                      <a:pPr marL="0" marR="0">
                        <a:lnSpc>
                          <a:spcPct val="107000"/>
                        </a:lnSpc>
                        <a:spcBef>
                          <a:spcPts val="0"/>
                        </a:spcBef>
                        <a:spcAft>
                          <a:spcPts val="0"/>
                        </a:spcAft>
                      </a:pPr>
                      <a:r>
                        <a:rPr lang="en-US" sz="1100" kern="100">
                          <a:effectLst/>
                        </a:rPr>
                        <a:t>Round5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318290"/>
                  </a:ext>
                </a:extLst>
              </a:tr>
              <a:tr h="0">
                <a:tc>
                  <a:txBody>
                    <a:bodyPr/>
                    <a:lstStyle/>
                    <a:p>
                      <a:pPr marL="0" marR="0">
                        <a:lnSpc>
                          <a:spcPct val="107000"/>
                        </a:lnSpc>
                        <a:spcBef>
                          <a:spcPts val="0"/>
                        </a:spcBef>
                        <a:spcAft>
                          <a:spcPts val="0"/>
                        </a:spcAft>
                      </a:pPr>
                      <a:r>
                        <a:rPr lang="en-US" sz="1100" kern="100">
                          <a:effectLst/>
                        </a:rPr>
                        <a:t>Round6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4925489"/>
                  </a:ext>
                </a:extLst>
              </a:tr>
              <a:tr h="0">
                <a:tc>
                  <a:txBody>
                    <a:bodyPr/>
                    <a:lstStyle/>
                    <a:p>
                      <a:pPr marL="0" marR="0">
                        <a:lnSpc>
                          <a:spcPct val="107000"/>
                        </a:lnSpc>
                        <a:spcBef>
                          <a:spcPts val="0"/>
                        </a:spcBef>
                        <a:spcAft>
                          <a:spcPts val="0"/>
                        </a:spcAft>
                      </a:pPr>
                      <a:r>
                        <a:rPr lang="en-US" sz="1100" kern="100">
                          <a:effectLst/>
                        </a:rPr>
                        <a:t>Round7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7702891"/>
                  </a:ext>
                </a:extLst>
              </a:tr>
              <a:tr h="0">
                <a:tc>
                  <a:txBody>
                    <a:bodyPr/>
                    <a:lstStyle/>
                    <a:p>
                      <a:pPr marL="0" marR="0">
                        <a:lnSpc>
                          <a:spcPct val="107000"/>
                        </a:lnSpc>
                        <a:spcBef>
                          <a:spcPts val="0"/>
                        </a:spcBef>
                        <a:spcAft>
                          <a:spcPts val="0"/>
                        </a:spcAft>
                      </a:pPr>
                      <a:r>
                        <a:rPr lang="en-US" sz="1100" kern="100">
                          <a:effectLst/>
                        </a:rPr>
                        <a:t>Round8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6435973"/>
                  </a:ext>
                </a:extLst>
              </a:tr>
              <a:tr h="0">
                <a:tc>
                  <a:txBody>
                    <a:bodyPr/>
                    <a:lstStyle/>
                    <a:p>
                      <a:pPr marL="0" marR="0">
                        <a:lnSpc>
                          <a:spcPct val="107000"/>
                        </a:lnSpc>
                        <a:spcBef>
                          <a:spcPts val="0"/>
                        </a:spcBef>
                        <a:spcAft>
                          <a:spcPts val="0"/>
                        </a:spcAft>
                      </a:pPr>
                      <a:r>
                        <a:rPr lang="en-US" sz="1100" kern="100">
                          <a:effectLst/>
                        </a:rPr>
                        <a:t>Round9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9823425"/>
                  </a:ext>
                </a:extLst>
              </a:tr>
              <a:tr h="0">
                <a:tc>
                  <a:txBody>
                    <a:bodyPr/>
                    <a:lstStyle/>
                    <a:p>
                      <a:pPr marL="0" marR="0">
                        <a:lnSpc>
                          <a:spcPct val="107000"/>
                        </a:lnSpc>
                        <a:spcBef>
                          <a:spcPts val="0"/>
                        </a:spcBef>
                        <a:spcAft>
                          <a:spcPts val="0"/>
                        </a:spcAft>
                      </a:pPr>
                      <a:r>
                        <a:rPr lang="en-US" sz="1100" kern="100" dirty="0">
                          <a:effectLst/>
                        </a:rPr>
                        <a:t>Round10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0963922"/>
                  </a:ext>
                </a:extLst>
              </a:tr>
            </a:tbl>
          </a:graphicData>
        </a:graphic>
      </p:graphicFrame>
      <p:graphicFrame>
        <p:nvGraphicFramePr>
          <p:cNvPr id="39" name="Table 38">
            <a:extLst>
              <a:ext uri="{FF2B5EF4-FFF2-40B4-BE49-F238E27FC236}">
                <a16:creationId xmlns:a16="http://schemas.microsoft.com/office/drawing/2014/main" id="{1DF5864D-97CE-12B9-E4D4-BA99D06D1891}"/>
              </a:ext>
            </a:extLst>
          </p:cNvPr>
          <p:cNvGraphicFramePr>
            <a:graphicFrameLocks noGrp="1"/>
          </p:cNvGraphicFramePr>
          <p:nvPr>
            <p:extLst>
              <p:ext uri="{D42A27DB-BD31-4B8C-83A1-F6EECF244321}">
                <p14:modId xmlns:p14="http://schemas.microsoft.com/office/powerpoint/2010/main" val="2397891611"/>
              </p:ext>
            </p:extLst>
          </p:nvPr>
        </p:nvGraphicFramePr>
        <p:xfrm>
          <a:off x="4602581" y="3429000"/>
          <a:ext cx="3436347" cy="2065338"/>
        </p:xfrm>
        <a:graphic>
          <a:graphicData uri="http://schemas.openxmlformats.org/drawingml/2006/table">
            <a:tbl>
              <a:tblPr firstRow="1" firstCol="1" bandRow="1">
                <a:tableStyleId>{5C22544A-7EE6-4342-B048-85BDC9FD1C3A}</a:tableStyleId>
              </a:tblPr>
              <a:tblGrid>
                <a:gridCol w="952987">
                  <a:extLst>
                    <a:ext uri="{9D8B030D-6E8A-4147-A177-3AD203B41FA5}">
                      <a16:colId xmlns:a16="http://schemas.microsoft.com/office/drawing/2014/main" val="615206483"/>
                    </a:ext>
                  </a:extLst>
                </a:gridCol>
                <a:gridCol w="735696">
                  <a:extLst>
                    <a:ext uri="{9D8B030D-6E8A-4147-A177-3AD203B41FA5}">
                      <a16:colId xmlns:a16="http://schemas.microsoft.com/office/drawing/2014/main" val="4274214787"/>
                    </a:ext>
                  </a:extLst>
                </a:gridCol>
                <a:gridCol w="873832">
                  <a:extLst>
                    <a:ext uri="{9D8B030D-6E8A-4147-A177-3AD203B41FA5}">
                      <a16:colId xmlns:a16="http://schemas.microsoft.com/office/drawing/2014/main" val="215474596"/>
                    </a:ext>
                  </a:extLst>
                </a:gridCol>
                <a:gridCol w="873832">
                  <a:extLst>
                    <a:ext uri="{9D8B030D-6E8A-4147-A177-3AD203B41FA5}">
                      <a16:colId xmlns:a16="http://schemas.microsoft.com/office/drawing/2014/main" val="3077329746"/>
                    </a:ext>
                  </a:extLst>
                </a:gridCol>
              </a:tblGrid>
              <a:tr h="0">
                <a:tc>
                  <a:txBody>
                    <a:bodyPr/>
                    <a:lstStyle/>
                    <a:p>
                      <a:pPr marL="0" marR="0">
                        <a:lnSpc>
                          <a:spcPct val="107000"/>
                        </a:lnSpc>
                        <a:spcBef>
                          <a:spcPts val="0"/>
                        </a:spcBef>
                        <a:spcAft>
                          <a:spcPts val="0"/>
                        </a:spcAft>
                      </a:pPr>
                      <a:r>
                        <a:rPr lang="en-US" sz="1100" kern="100" dirty="0">
                          <a:effectLst/>
                        </a:rPr>
                        <a:t> Player Sheet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Dice Points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Half Points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Total Points</a:t>
                      </a:r>
                    </a:p>
                  </a:txBody>
                  <a:tcPr marL="68580" marR="68580" marT="0" marB="0"/>
                </a:tc>
                <a:extLst>
                  <a:ext uri="{0D108BD9-81ED-4DB2-BD59-A6C34878D82A}">
                    <a16:rowId xmlns:a16="http://schemas.microsoft.com/office/drawing/2014/main" val="1224275107"/>
                  </a:ext>
                </a:extLst>
              </a:tr>
              <a:tr h="0">
                <a:tc>
                  <a:txBody>
                    <a:bodyPr/>
                    <a:lstStyle/>
                    <a:p>
                      <a:pPr marL="0" marR="0">
                        <a:lnSpc>
                          <a:spcPct val="107000"/>
                        </a:lnSpc>
                        <a:spcBef>
                          <a:spcPts val="0"/>
                        </a:spcBef>
                        <a:spcAft>
                          <a:spcPts val="0"/>
                        </a:spcAft>
                      </a:pPr>
                      <a:r>
                        <a:rPr lang="en-US" sz="1100" kern="100" dirty="0">
                          <a:effectLst/>
                        </a:rPr>
                        <a:t>Round1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5528"/>
                  </a:ext>
                </a:extLst>
              </a:tr>
              <a:tr h="0">
                <a:tc>
                  <a:txBody>
                    <a:bodyPr/>
                    <a:lstStyle/>
                    <a:p>
                      <a:pPr marL="0" marR="0">
                        <a:lnSpc>
                          <a:spcPct val="107000"/>
                        </a:lnSpc>
                        <a:spcBef>
                          <a:spcPts val="0"/>
                        </a:spcBef>
                        <a:spcAft>
                          <a:spcPts val="0"/>
                        </a:spcAft>
                      </a:pPr>
                      <a:r>
                        <a:rPr lang="en-US" sz="1100" kern="100">
                          <a:effectLst/>
                        </a:rPr>
                        <a:t>Round2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287681"/>
                  </a:ext>
                </a:extLst>
              </a:tr>
              <a:tr h="0">
                <a:tc>
                  <a:txBody>
                    <a:bodyPr/>
                    <a:lstStyle/>
                    <a:p>
                      <a:pPr marL="0" marR="0">
                        <a:lnSpc>
                          <a:spcPct val="107000"/>
                        </a:lnSpc>
                        <a:spcBef>
                          <a:spcPts val="0"/>
                        </a:spcBef>
                        <a:spcAft>
                          <a:spcPts val="0"/>
                        </a:spcAft>
                      </a:pPr>
                      <a:r>
                        <a:rPr lang="en-US" sz="1100" kern="100">
                          <a:effectLst/>
                        </a:rPr>
                        <a:t>Round3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341629"/>
                  </a:ext>
                </a:extLst>
              </a:tr>
              <a:tr h="0">
                <a:tc>
                  <a:txBody>
                    <a:bodyPr/>
                    <a:lstStyle/>
                    <a:p>
                      <a:pPr marL="0" marR="0">
                        <a:lnSpc>
                          <a:spcPct val="107000"/>
                        </a:lnSpc>
                        <a:spcBef>
                          <a:spcPts val="0"/>
                        </a:spcBef>
                        <a:spcAft>
                          <a:spcPts val="0"/>
                        </a:spcAft>
                      </a:pPr>
                      <a:r>
                        <a:rPr lang="en-US" sz="1100" kern="100">
                          <a:effectLst/>
                        </a:rPr>
                        <a:t>Round4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101302"/>
                  </a:ext>
                </a:extLst>
              </a:tr>
              <a:tr h="0">
                <a:tc>
                  <a:txBody>
                    <a:bodyPr/>
                    <a:lstStyle/>
                    <a:p>
                      <a:pPr marL="0" marR="0">
                        <a:lnSpc>
                          <a:spcPct val="107000"/>
                        </a:lnSpc>
                        <a:spcBef>
                          <a:spcPts val="0"/>
                        </a:spcBef>
                        <a:spcAft>
                          <a:spcPts val="0"/>
                        </a:spcAft>
                      </a:pPr>
                      <a:r>
                        <a:rPr lang="en-US" sz="1100" kern="100">
                          <a:effectLst/>
                        </a:rPr>
                        <a:t>Round5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6761161"/>
                  </a:ext>
                </a:extLst>
              </a:tr>
              <a:tr h="0">
                <a:tc>
                  <a:txBody>
                    <a:bodyPr/>
                    <a:lstStyle/>
                    <a:p>
                      <a:pPr marL="0" marR="0">
                        <a:lnSpc>
                          <a:spcPct val="107000"/>
                        </a:lnSpc>
                        <a:spcBef>
                          <a:spcPts val="0"/>
                        </a:spcBef>
                        <a:spcAft>
                          <a:spcPts val="0"/>
                        </a:spcAft>
                      </a:pPr>
                      <a:r>
                        <a:rPr lang="en-US" sz="1100" kern="100">
                          <a:effectLst/>
                        </a:rPr>
                        <a:t>Round6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6569946"/>
                  </a:ext>
                </a:extLst>
              </a:tr>
              <a:tr h="0">
                <a:tc>
                  <a:txBody>
                    <a:bodyPr/>
                    <a:lstStyle/>
                    <a:p>
                      <a:pPr marL="0" marR="0">
                        <a:lnSpc>
                          <a:spcPct val="107000"/>
                        </a:lnSpc>
                        <a:spcBef>
                          <a:spcPts val="0"/>
                        </a:spcBef>
                        <a:spcAft>
                          <a:spcPts val="0"/>
                        </a:spcAft>
                      </a:pPr>
                      <a:r>
                        <a:rPr lang="en-US" sz="1100" kern="100">
                          <a:effectLst/>
                        </a:rPr>
                        <a:t>Round7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0902082"/>
                  </a:ext>
                </a:extLst>
              </a:tr>
              <a:tr h="0">
                <a:tc>
                  <a:txBody>
                    <a:bodyPr/>
                    <a:lstStyle/>
                    <a:p>
                      <a:pPr marL="0" marR="0">
                        <a:lnSpc>
                          <a:spcPct val="107000"/>
                        </a:lnSpc>
                        <a:spcBef>
                          <a:spcPts val="0"/>
                        </a:spcBef>
                        <a:spcAft>
                          <a:spcPts val="0"/>
                        </a:spcAft>
                      </a:pPr>
                      <a:r>
                        <a:rPr lang="en-US" sz="1100" kern="100">
                          <a:effectLst/>
                        </a:rPr>
                        <a:t>Round8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2993778"/>
                  </a:ext>
                </a:extLst>
              </a:tr>
              <a:tr h="0">
                <a:tc>
                  <a:txBody>
                    <a:bodyPr/>
                    <a:lstStyle/>
                    <a:p>
                      <a:pPr marL="0" marR="0">
                        <a:lnSpc>
                          <a:spcPct val="107000"/>
                        </a:lnSpc>
                        <a:spcBef>
                          <a:spcPts val="0"/>
                        </a:spcBef>
                        <a:spcAft>
                          <a:spcPts val="0"/>
                        </a:spcAft>
                      </a:pPr>
                      <a:r>
                        <a:rPr lang="en-US" sz="1100" kern="100">
                          <a:effectLst/>
                        </a:rPr>
                        <a:t>Round9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5918326"/>
                  </a:ext>
                </a:extLst>
              </a:tr>
              <a:tr h="0">
                <a:tc>
                  <a:txBody>
                    <a:bodyPr/>
                    <a:lstStyle/>
                    <a:p>
                      <a:pPr marL="0" marR="0">
                        <a:lnSpc>
                          <a:spcPct val="107000"/>
                        </a:lnSpc>
                        <a:spcBef>
                          <a:spcPts val="0"/>
                        </a:spcBef>
                        <a:spcAft>
                          <a:spcPts val="0"/>
                        </a:spcAft>
                      </a:pPr>
                      <a:r>
                        <a:rPr lang="en-US" sz="1100" kern="100">
                          <a:effectLst/>
                        </a:rPr>
                        <a:t>Round10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0308658"/>
                  </a:ext>
                </a:extLst>
              </a:tr>
            </a:tbl>
          </a:graphicData>
        </a:graphic>
      </p:graphicFrame>
    </p:spTree>
    <p:extLst>
      <p:ext uri="{BB962C8B-B14F-4D97-AF65-F5344CB8AC3E}">
        <p14:creationId xmlns:p14="http://schemas.microsoft.com/office/powerpoint/2010/main" val="332877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8F44-E19F-DACC-79D1-02178BE23D3F}"/>
              </a:ext>
            </a:extLst>
          </p:cNvPr>
          <p:cNvSpPr>
            <a:spLocks noGrp="1"/>
          </p:cNvSpPr>
          <p:nvPr>
            <p:ph type="title"/>
          </p:nvPr>
        </p:nvSpPr>
        <p:spPr>
          <a:xfrm>
            <a:off x="838200" y="365128"/>
            <a:ext cx="10515600" cy="1325563"/>
          </a:xfrm>
        </p:spPr>
        <p:txBody>
          <a:bodyPr/>
          <a:lstStyle/>
          <a:p>
            <a:r>
              <a:rPr lang="en-US" dirty="0"/>
              <a:t>Probability</a:t>
            </a:r>
          </a:p>
        </p:txBody>
      </p:sp>
      <p:graphicFrame>
        <p:nvGraphicFramePr>
          <p:cNvPr id="8" name="Content Placeholder 2">
            <a:extLst>
              <a:ext uri="{FF2B5EF4-FFF2-40B4-BE49-F238E27FC236}">
                <a16:creationId xmlns:a16="http://schemas.microsoft.com/office/drawing/2014/main" id="{5BE61364-97B3-4C6A-F92C-A0508EDBA3AD}"/>
              </a:ext>
            </a:extLst>
          </p:cNvPr>
          <p:cNvGraphicFramePr>
            <a:graphicFrameLocks noGrp="1"/>
          </p:cNvGraphicFramePr>
          <p:nvPr>
            <p:ph idx="1"/>
            <p:extLst>
              <p:ext uri="{D42A27DB-BD31-4B8C-83A1-F6EECF244321}">
                <p14:modId xmlns:p14="http://schemas.microsoft.com/office/powerpoint/2010/main" val="4188233484"/>
              </p:ext>
            </p:extLst>
          </p:nvPr>
        </p:nvGraphicFramePr>
        <p:xfrm>
          <a:off x="838200" y="1825625"/>
          <a:ext cx="571038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F80EBF6F-DB5A-E4EF-D470-808BB3923D38}"/>
              </a:ext>
            </a:extLst>
          </p:cNvPr>
          <p:cNvGraphicFramePr>
            <a:graphicFrameLocks noGrp="1"/>
          </p:cNvGraphicFramePr>
          <p:nvPr>
            <p:extLst>
              <p:ext uri="{D42A27DB-BD31-4B8C-83A1-F6EECF244321}">
                <p14:modId xmlns:p14="http://schemas.microsoft.com/office/powerpoint/2010/main" val="3586015865"/>
              </p:ext>
            </p:extLst>
          </p:nvPr>
        </p:nvGraphicFramePr>
        <p:xfrm>
          <a:off x="7198502" y="4564926"/>
          <a:ext cx="4993498" cy="1804730"/>
        </p:xfrm>
        <a:graphic>
          <a:graphicData uri="http://schemas.openxmlformats.org/drawingml/2006/table">
            <a:tbl>
              <a:tblPr firstRow="1" firstCol="1" bandRow="1">
                <a:tableStyleId>{5C22544A-7EE6-4342-B048-85BDC9FD1C3A}</a:tableStyleId>
              </a:tblPr>
              <a:tblGrid>
                <a:gridCol w="2496749">
                  <a:extLst>
                    <a:ext uri="{9D8B030D-6E8A-4147-A177-3AD203B41FA5}">
                      <a16:colId xmlns:a16="http://schemas.microsoft.com/office/drawing/2014/main" val="2706128015"/>
                    </a:ext>
                  </a:extLst>
                </a:gridCol>
                <a:gridCol w="2496749">
                  <a:extLst>
                    <a:ext uri="{9D8B030D-6E8A-4147-A177-3AD203B41FA5}">
                      <a16:colId xmlns:a16="http://schemas.microsoft.com/office/drawing/2014/main" val="3867917180"/>
                    </a:ext>
                  </a:extLst>
                </a:gridCol>
              </a:tblGrid>
              <a:tr h="360946">
                <a:tc>
                  <a:txBody>
                    <a:bodyPr/>
                    <a:lstStyle/>
                    <a:p>
                      <a:pPr marL="0" marR="0">
                        <a:lnSpc>
                          <a:spcPct val="107000"/>
                        </a:lnSpc>
                        <a:spcBef>
                          <a:spcPts val="0"/>
                        </a:spcBef>
                        <a:spcAft>
                          <a:spcPts val="0"/>
                        </a:spcAft>
                      </a:pPr>
                      <a:r>
                        <a:rPr lang="en-US" sz="1100" kern="100" dirty="0">
                          <a:effectLst/>
                        </a:rPr>
                        <a:t>Money spent on production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Amount of Chosen numbers (caps at 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962580"/>
                  </a:ext>
                </a:extLst>
              </a:tr>
              <a:tr h="360946">
                <a:tc>
                  <a:txBody>
                    <a:bodyPr/>
                    <a:lstStyle/>
                    <a:p>
                      <a:pPr marL="0" marR="0">
                        <a:lnSpc>
                          <a:spcPct val="107000"/>
                        </a:lnSpc>
                        <a:spcBef>
                          <a:spcPts val="0"/>
                        </a:spcBef>
                        <a:spcAft>
                          <a:spcPts val="0"/>
                        </a:spcAft>
                      </a:pPr>
                      <a:r>
                        <a:rPr lang="en-US" sz="1100" kern="100" dirty="0">
                          <a:effectLst/>
                        </a:rPr>
                        <a:t>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216109"/>
                  </a:ext>
                </a:extLst>
              </a:tr>
              <a:tr h="360946">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300</a:t>
                      </a:r>
                    </a:p>
                  </a:txBody>
                  <a:tcPr marL="68580" marR="68580" marT="0" marB="0"/>
                </a:tc>
                <a:tc>
                  <a:txBody>
                    <a:bodyPr/>
                    <a:lstStyle/>
                    <a:p>
                      <a:pPr marL="0" marR="0">
                        <a:lnSpc>
                          <a:spcPct val="107000"/>
                        </a:lnSpc>
                        <a:spcBef>
                          <a:spcPts val="0"/>
                        </a:spcBef>
                        <a:spcAft>
                          <a:spcPts val="0"/>
                        </a:spcAft>
                      </a:pPr>
                      <a:r>
                        <a:rPr lang="en-US" sz="1100"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4016872"/>
                  </a:ext>
                </a:extLst>
              </a:tr>
              <a:tr h="360946">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450</a:t>
                      </a:r>
                    </a:p>
                  </a:txBody>
                  <a:tcPr marL="68580" marR="68580" marT="0" marB="0"/>
                </a:tc>
                <a:tc>
                  <a:txBody>
                    <a:bodyPr/>
                    <a:lstStyle/>
                    <a:p>
                      <a:pPr marL="0" marR="0">
                        <a:lnSpc>
                          <a:spcPct val="107000"/>
                        </a:lnSpc>
                        <a:spcBef>
                          <a:spcPts val="0"/>
                        </a:spcBef>
                        <a:spcAft>
                          <a:spcPts val="0"/>
                        </a:spcAft>
                      </a:pPr>
                      <a:r>
                        <a:rPr lang="en-US" sz="1100"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159701"/>
                  </a:ext>
                </a:extLst>
              </a:tr>
              <a:tr h="360946">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700</a:t>
                      </a:r>
                    </a:p>
                  </a:txBody>
                  <a:tcPr marL="68580" marR="68580" marT="0" marB="0"/>
                </a:tc>
                <a:tc>
                  <a:txBody>
                    <a:bodyPr/>
                    <a:lstStyle/>
                    <a:p>
                      <a:pPr marL="0" marR="0">
                        <a:lnSpc>
                          <a:spcPct val="107000"/>
                        </a:lnSpc>
                        <a:spcBef>
                          <a:spcPts val="0"/>
                        </a:spcBef>
                        <a:spcAft>
                          <a:spcPts val="0"/>
                        </a:spcAft>
                      </a:pPr>
                      <a:r>
                        <a:rPr lang="en-US" sz="1100" kern="100" dirty="0">
                          <a:effectLst/>
                        </a:rPr>
                        <a:t>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6795"/>
                  </a:ext>
                </a:extLst>
              </a:tr>
            </a:tbl>
          </a:graphicData>
        </a:graphic>
      </p:graphicFrame>
      <p:graphicFrame>
        <p:nvGraphicFramePr>
          <p:cNvPr id="5" name="Table 4">
            <a:extLst>
              <a:ext uri="{FF2B5EF4-FFF2-40B4-BE49-F238E27FC236}">
                <a16:creationId xmlns:a16="http://schemas.microsoft.com/office/drawing/2014/main" id="{3312C894-1BD4-3388-8789-24E30A091926}"/>
              </a:ext>
            </a:extLst>
          </p:cNvPr>
          <p:cNvGraphicFramePr>
            <a:graphicFrameLocks noGrp="1"/>
          </p:cNvGraphicFramePr>
          <p:nvPr>
            <p:extLst>
              <p:ext uri="{D42A27DB-BD31-4B8C-83A1-F6EECF244321}">
                <p14:modId xmlns:p14="http://schemas.microsoft.com/office/powerpoint/2010/main" val="1405032566"/>
              </p:ext>
            </p:extLst>
          </p:nvPr>
        </p:nvGraphicFramePr>
        <p:xfrm>
          <a:off x="7198502" y="120770"/>
          <a:ext cx="5116944" cy="1975275"/>
        </p:xfrm>
        <a:graphic>
          <a:graphicData uri="http://schemas.openxmlformats.org/drawingml/2006/table">
            <a:tbl>
              <a:tblPr firstRow="1" firstCol="1" bandRow="1">
                <a:tableStyleId>{5C22544A-7EE6-4342-B048-85BDC9FD1C3A}</a:tableStyleId>
              </a:tblPr>
              <a:tblGrid>
                <a:gridCol w="2558472">
                  <a:extLst>
                    <a:ext uri="{9D8B030D-6E8A-4147-A177-3AD203B41FA5}">
                      <a16:colId xmlns:a16="http://schemas.microsoft.com/office/drawing/2014/main" val="253341168"/>
                    </a:ext>
                  </a:extLst>
                </a:gridCol>
                <a:gridCol w="2558472">
                  <a:extLst>
                    <a:ext uri="{9D8B030D-6E8A-4147-A177-3AD203B41FA5}">
                      <a16:colId xmlns:a16="http://schemas.microsoft.com/office/drawing/2014/main" val="2296248354"/>
                    </a:ext>
                  </a:extLst>
                </a:gridCol>
              </a:tblGrid>
              <a:tr h="235542">
                <a:tc>
                  <a:txBody>
                    <a:bodyPr/>
                    <a:lstStyle/>
                    <a:p>
                      <a:pPr marL="0" marR="0">
                        <a:lnSpc>
                          <a:spcPct val="107000"/>
                        </a:lnSpc>
                        <a:spcBef>
                          <a:spcPts val="0"/>
                        </a:spcBef>
                        <a:spcAft>
                          <a:spcPts val="0"/>
                        </a:spcAft>
                      </a:pPr>
                      <a:r>
                        <a:rPr lang="en-US" sz="1100" kern="100" dirty="0">
                          <a:effectLst/>
                        </a:rPr>
                        <a:t>Money spent on adv</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Type of Dice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245655"/>
                  </a:ext>
                </a:extLst>
              </a:tr>
              <a:tr h="280974">
                <a:tc>
                  <a:txBody>
                    <a:bodyPr/>
                    <a:lstStyle/>
                    <a:p>
                      <a:pPr marL="0" marR="0">
                        <a:lnSpc>
                          <a:spcPct val="107000"/>
                        </a:lnSpc>
                        <a:spcBef>
                          <a:spcPts val="0"/>
                        </a:spcBef>
                        <a:spcAft>
                          <a:spcPts val="0"/>
                        </a:spcAft>
                      </a:pPr>
                      <a:r>
                        <a:rPr lang="en-US" sz="1100" kern="10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D15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9778278"/>
                  </a:ext>
                </a:extLst>
              </a:tr>
              <a:tr h="280974">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200</a:t>
                      </a:r>
                    </a:p>
                  </a:txBody>
                  <a:tcPr marL="68580" marR="68580" marT="0" marB="0"/>
                </a:tc>
                <a:tc>
                  <a:txBody>
                    <a:bodyPr/>
                    <a:lstStyle/>
                    <a:p>
                      <a:pPr marL="0" marR="0">
                        <a:lnSpc>
                          <a:spcPct val="107000"/>
                        </a:lnSpc>
                        <a:spcBef>
                          <a:spcPts val="0"/>
                        </a:spcBef>
                        <a:spcAft>
                          <a:spcPts val="0"/>
                        </a:spcAft>
                      </a:pPr>
                      <a:r>
                        <a:rPr lang="en-US" sz="1100" kern="100">
                          <a:effectLst/>
                        </a:rPr>
                        <a:t>D12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712957"/>
                  </a:ext>
                </a:extLst>
              </a:tr>
              <a:tr h="280974">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300</a:t>
                      </a:r>
                    </a:p>
                  </a:txBody>
                  <a:tcPr marL="68580" marR="68580" marT="0" marB="0"/>
                </a:tc>
                <a:tc>
                  <a:txBody>
                    <a:bodyPr/>
                    <a:lstStyle/>
                    <a:p>
                      <a:pPr marL="0" marR="0">
                        <a:lnSpc>
                          <a:spcPct val="107000"/>
                        </a:lnSpc>
                        <a:spcBef>
                          <a:spcPts val="0"/>
                        </a:spcBef>
                        <a:spcAft>
                          <a:spcPts val="0"/>
                        </a:spcAft>
                      </a:pPr>
                      <a:r>
                        <a:rPr lang="en-US" sz="1100" kern="100">
                          <a:effectLst/>
                        </a:rPr>
                        <a:t>D10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804171"/>
                  </a:ext>
                </a:extLst>
              </a:tr>
              <a:tr h="334863">
                <a:tc>
                  <a:txBody>
                    <a:bodyPr/>
                    <a:lstStyle/>
                    <a:p>
                      <a:pPr marL="0" marR="0">
                        <a:lnSpc>
                          <a:spcPct val="107000"/>
                        </a:lnSpc>
                        <a:spcBef>
                          <a:spcPts val="0"/>
                        </a:spcBef>
                        <a:spcAft>
                          <a:spcPts val="0"/>
                        </a:spcAft>
                        <a:tabLst>
                          <a:tab pos="466725" algn="l"/>
                        </a:tabLs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400</a:t>
                      </a:r>
                    </a:p>
                  </a:txBody>
                  <a:tcPr marL="68580" marR="68580" marT="0" marB="0"/>
                </a:tc>
                <a:tc>
                  <a:txBody>
                    <a:bodyPr/>
                    <a:lstStyle/>
                    <a:p>
                      <a:pPr marL="0" marR="0">
                        <a:lnSpc>
                          <a:spcPct val="107000"/>
                        </a:lnSpc>
                        <a:spcBef>
                          <a:spcPts val="0"/>
                        </a:spcBef>
                        <a:spcAft>
                          <a:spcPts val="0"/>
                        </a:spcAft>
                      </a:pPr>
                      <a:r>
                        <a:rPr lang="en-US" sz="1100" kern="100">
                          <a:effectLst/>
                        </a:rPr>
                        <a:t>D8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17226"/>
                  </a:ext>
                </a:extLst>
              </a:tr>
              <a:tr h="280974">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550</a:t>
                      </a:r>
                    </a:p>
                  </a:txBody>
                  <a:tcPr marL="68580" marR="68580" marT="0" marB="0"/>
                </a:tc>
                <a:tc>
                  <a:txBody>
                    <a:bodyPr/>
                    <a:lstStyle/>
                    <a:p>
                      <a:pPr marL="0" marR="0">
                        <a:lnSpc>
                          <a:spcPct val="107000"/>
                        </a:lnSpc>
                        <a:spcBef>
                          <a:spcPts val="0"/>
                        </a:spcBef>
                        <a:spcAft>
                          <a:spcPts val="0"/>
                        </a:spcAft>
                      </a:pPr>
                      <a:r>
                        <a:rPr lang="en-US" sz="1100" kern="100">
                          <a:effectLst/>
                        </a:rPr>
                        <a:t>D6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9371045"/>
                  </a:ext>
                </a:extLst>
              </a:tr>
              <a:tr h="280974">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850</a:t>
                      </a:r>
                    </a:p>
                  </a:txBody>
                  <a:tcPr marL="68580" marR="68580" marT="0" marB="0"/>
                </a:tc>
                <a:tc>
                  <a:txBody>
                    <a:bodyPr/>
                    <a:lstStyle/>
                    <a:p>
                      <a:pPr marL="0" marR="0">
                        <a:lnSpc>
                          <a:spcPct val="107000"/>
                        </a:lnSpc>
                        <a:spcBef>
                          <a:spcPts val="0"/>
                        </a:spcBef>
                        <a:spcAft>
                          <a:spcPts val="0"/>
                        </a:spcAft>
                      </a:pPr>
                      <a:r>
                        <a:rPr lang="en-US" sz="1100" kern="100" dirty="0">
                          <a:effectLst/>
                        </a:rPr>
                        <a:t>D4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680807"/>
                  </a:ext>
                </a:extLst>
              </a:tr>
            </a:tbl>
          </a:graphicData>
        </a:graphic>
      </p:graphicFrame>
      <p:graphicFrame>
        <p:nvGraphicFramePr>
          <p:cNvPr id="6" name="Table 6">
            <a:extLst>
              <a:ext uri="{FF2B5EF4-FFF2-40B4-BE49-F238E27FC236}">
                <a16:creationId xmlns:a16="http://schemas.microsoft.com/office/drawing/2014/main" id="{8D608FC0-41BF-B1DC-D30F-3330EB9ABEDA}"/>
              </a:ext>
            </a:extLst>
          </p:cNvPr>
          <p:cNvGraphicFramePr>
            <a:graphicFrameLocks noGrp="1"/>
          </p:cNvGraphicFramePr>
          <p:nvPr>
            <p:extLst>
              <p:ext uri="{D42A27DB-BD31-4B8C-83A1-F6EECF244321}">
                <p14:modId xmlns:p14="http://schemas.microsoft.com/office/powerpoint/2010/main" val="2215392632"/>
              </p:ext>
            </p:extLst>
          </p:nvPr>
        </p:nvGraphicFramePr>
        <p:xfrm>
          <a:off x="7198502" y="2096046"/>
          <a:ext cx="4993497" cy="2468880"/>
        </p:xfrm>
        <a:graphic>
          <a:graphicData uri="http://schemas.openxmlformats.org/drawingml/2006/table">
            <a:tbl>
              <a:tblPr firstRow="1" bandRow="1">
                <a:tableStyleId>{5C22544A-7EE6-4342-B048-85BDC9FD1C3A}</a:tableStyleId>
              </a:tblPr>
              <a:tblGrid>
                <a:gridCol w="1664499">
                  <a:extLst>
                    <a:ext uri="{9D8B030D-6E8A-4147-A177-3AD203B41FA5}">
                      <a16:colId xmlns:a16="http://schemas.microsoft.com/office/drawing/2014/main" val="1520195884"/>
                    </a:ext>
                  </a:extLst>
                </a:gridCol>
                <a:gridCol w="1664499">
                  <a:extLst>
                    <a:ext uri="{9D8B030D-6E8A-4147-A177-3AD203B41FA5}">
                      <a16:colId xmlns:a16="http://schemas.microsoft.com/office/drawing/2014/main" val="941895531"/>
                    </a:ext>
                  </a:extLst>
                </a:gridCol>
                <a:gridCol w="1664499">
                  <a:extLst>
                    <a:ext uri="{9D8B030D-6E8A-4147-A177-3AD203B41FA5}">
                      <a16:colId xmlns:a16="http://schemas.microsoft.com/office/drawing/2014/main" val="3628644343"/>
                    </a:ext>
                  </a:extLst>
                </a:gridCol>
              </a:tblGrid>
              <a:tr h="573514">
                <a:tc>
                  <a:txBody>
                    <a:bodyPr/>
                    <a:lstStyle/>
                    <a:p>
                      <a:r>
                        <a:rPr lang="en-US" dirty="0"/>
                        <a:t>Money Spent on Dev</a:t>
                      </a:r>
                    </a:p>
                  </a:txBody>
                  <a:tcPr/>
                </a:tc>
                <a:tc>
                  <a:txBody>
                    <a:bodyPr/>
                    <a:lstStyle/>
                    <a:p>
                      <a:r>
                        <a:rPr lang="en-US" dirty="0"/>
                        <a:t>Unit Profit</a:t>
                      </a:r>
                    </a:p>
                  </a:txBody>
                  <a:tcPr/>
                </a:tc>
                <a:tc>
                  <a:txBody>
                    <a:bodyPr/>
                    <a:lstStyle/>
                    <a:p>
                      <a:r>
                        <a:rPr lang="en-US" dirty="0"/>
                        <a:t>Time for Development</a:t>
                      </a:r>
                    </a:p>
                  </a:txBody>
                  <a:tcPr/>
                </a:tc>
                <a:extLst>
                  <a:ext uri="{0D108BD9-81ED-4DB2-BD59-A6C34878D82A}">
                    <a16:rowId xmlns:a16="http://schemas.microsoft.com/office/drawing/2014/main" val="3195116917"/>
                  </a:ext>
                </a:extLst>
              </a:tr>
              <a:tr h="327722">
                <a:tc>
                  <a:txBody>
                    <a:bodyPr/>
                    <a:lstStyle/>
                    <a:p>
                      <a:r>
                        <a:rPr lang="en-US" dirty="0"/>
                        <a:t>$0</a:t>
                      </a:r>
                    </a:p>
                  </a:txBody>
                  <a:tcPr/>
                </a:tc>
                <a:tc>
                  <a:txBody>
                    <a:bodyPr/>
                    <a:lstStyle/>
                    <a:p>
                      <a:r>
                        <a:rPr lang="en-US" dirty="0"/>
                        <a:t>$150</a:t>
                      </a:r>
                    </a:p>
                  </a:txBody>
                  <a:tcPr/>
                </a:tc>
                <a:tc>
                  <a:txBody>
                    <a:bodyPr/>
                    <a:lstStyle/>
                    <a:p>
                      <a:r>
                        <a:rPr lang="en-US" dirty="0"/>
                        <a:t>1min</a:t>
                      </a:r>
                    </a:p>
                  </a:txBody>
                  <a:tcPr/>
                </a:tc>
                <a:extLst>
                  <a:ext uri="{0D108BD9-81ED-4DB2-BD59-A6C34878D82A}">
                    <a16:rowId xmlns:a16="http://schemas.microsoft.com/office/drawing/2014/main" val="4150253404"/>
                  </a:ext>
                </a:extLst>
              </a:tr>
              <a:tr h="327722">
                <a:tc>
                  <a:txBody>
                    <a:bodyPr/>
                    <a:lstStyle/>
                    <a:p>
                      <a:r>
                        <a:rPr lang="en-US" dirty="0"/>
                        <a:t>$150</a:t>
                      </a:r>
                    </a:p>
                  </a:txBody>
                  <a:tcPr/>
                </a:tc>
                <a:tc>
                  <a:txBody>
                    <a:bodyPr/>
                    <a:lstStyle/>
                    <a:p>
                      <a:r>
                        <a:rPr lang="en-US" dirty="0"/>
                        <a:t>$215</a:t>
                      </a:r>
                    </a:p>
                  </a:txBody>
                  <a:tcPr/>
                </a:tc>
                <a:tc>
                  <a:txBody>
                    <a:bodyPr/>
                    <a:lstStyle/>
                    <a:p>
                      <a:r>
                        <a:rPr lang="en-US" dirty="0"/>
                        <a:t>1.25min</a:t>
                      </a:r>
                    </a:p>
                  </a:txBody>
                  <a:tcPr/>
                </a:tc>
                <a:extLst>
                  <a:ext uri="{0D108BD9-81ED-4DB2-BD59-A6C34878D82A}">
                    <a16:rowId xmlns:a16="http://schemas.microsoft.com/office/drawing/2014/main" val="1527740520"/>
                  </a:ext>
                </a:extLst>
              </a:tr>
              <a:tr h="327722">
                <a:tc>
                  <a:txBody>
                    <a:bodyPr/>
                    <a:lstStyle/>
                    <a:p>
                      <a:r>
                        <a:rPr lang="en-US" dirty="0"/>
                        <a:t>$250</a:t>
                      </a:r>
                    </a:p>
                  </a:txBody>
                  <a:tcPr/>
                </a:tc>
                <a:tc>
                  <a:txBody>
                    <a:bodyPr/>
                    <a:lstStyle/>
                    <a:p>
                      <a:r>
                        <a:rPr lang="en-US" b="0" dirty="0"/>
                        <a:t>$275</a:t>
                      </a:r>
                    </a:p>
                  </a:txBody>
                  <a:tcPr/>
                </a:tc>
                <a:tc>
                  <a:txBody>
                    <a:bodyPr/>
                    <a:lstStyle/>
                    <a:p>
                      <a:r>
                        <a:rPr lang="en-US" dirty="0"/>
                        <a:t>1.5min</a:t>
                      </a:r>
                    </a:p>
                  </a:txBody>
                  <a:tcPr/>
                </a:tc>
                <a:extLst>
                  <a:ext uri="{0D108BD9-81ED-4DB2-BD59-A6C34878D82A}">
                    <a16:rowId xmlns:a16="http://schemas.microsoft.com/office/drawing/2014/main" val="187880641"/>
                  </a:ext>
                </a:extLst>
              </a:tr>
              <a:tr h="327722">
                <a:tc>
                  <a:txBody>
                    <a:bodyPr/>
                    <a:lstStyle/>
                    <a:p>
                      <a:r>
                        <a:rPr lang="en-US" dirty="0"/>
                        <a:t>$400</a:t>
                      </a:r>
                    </a:p>
                  </a:txBody>
                  <a:tcPr/>
                </a:tc>
                <a:tc>
                  <a:txBody>
                    <a:bodyPr/>
                    <a:lstStyle/>
                    <a:p>
                      <a:r>
                        <a:rPr lang="en-US" dirty="0"/>
                        <a:t>$350</a:t>
                      </a:r>
                    </a:p>
                  </a:txBody>
                  <a:tcPr/>
                </a:tc>
                <a:tc>
                  <a:txBody>
                    <a:bodyPr/>
                    <a:lstStyle/>
                    <a:p>
                      <a:r>
                        <a:rPr lang="en-US" dirty="0"/>
                        <a:t>2min</a:t>
                      </a:r>
                    </a:p>
                  </a:txBody>
                  <a:tcPr/>
                </a:tc>
                <a:extLst>
                  <a:ext uri="{0D108BD9-81ED-4DB2-BD59-A6C34878D82A}">
                    <a16:rowId xmlns:a16="http://schemas.microsoft.com/office/drawing/2014/main" val="749165916"/>
                  </a:ext>
                </a:extLst>
              </a:tr>
              <a:tr h="327722">
                <a:tc>
                  <a:txBody>
                    <a:bodyPr/>
                    <a:lstStyle/>
                    <a:p>
                      <a:r>
                        <a:rPr lang="en-US" dirty="0"/>
                        <a:t>550</a:t>
                      </a:r>
                    </a:p>
                  </a:txBody>
                  <a:tcPr/>
                </a:tc>
                <a:tc>
                  <a:txBody>
                    <a:bodyPr/>
                    <a:lstStyle/>
                    <a:p>
                      <a:r>
                        <a:rPr lang="en-US" dirty="0"/>
                        <a:t>$400</a:t>
                      </a:r>
                    </a:p>
                  </a:txBody>
                  <a:tcPr/>
                </a:tc>
                <a:tc>
                  <a:txBody>
                    <a:bodyPr/>
                    <a:lstStyle/>
                    <a:p>
                      <a:r>
                        <a:rPr lang="en-US" dirty="0"/>
                        <a:t>2min</a:t>
                      </a:r>
                    </a:p>
                  </a:txBody>
                  <a:tcPr/>
                </a:tc>
                <a:extLst>
                  <a:ext uri="{0D108BD9-81ED-4DB2-BD59-A6C34878D82A}">
                    <a16:rowId xmlns:a16="http://schemas.microsoft.com/office/drawing/2014/main" val="4131834231"/>
                  </a:ext>
                </a:extLst>
              </a:tr>
            </a:tbl>
          </a:graphicData>
        </a:graphic>
      </p:graphicFrame>
    </p:spTree>
    <p:extLst>
      <p:ext uri="{BB962C8B-B14F-4D97-AF65-F5344CB8AC3E}">
        <p14:creationId xmlns:p14="http://schemas.microsoft.com/office/powerpoint/2010/main" val="13715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A0090-2F99-C8F2-39C7-8C1B5948D537}"/>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Probability and Strategy</a:t>
            </a:r>
          </a:p>
        </p:txBody>
      </p:sp>
      <p:sp>
        <p:nvSpPr>
          <p:cNvPr id="3" name="Content Placeholder 2">
            <a:extLst>
              <a:ext uri="{FF2B5EF4-FFF2-40B4-BE49-F238E27FC236}">
                <a16:creationId xmlns:a16="http://schemas.microsoft.com/office/drawing/2014/main" id="{3D11F07A-03F6-2772-2553-0EA7B613F189}"/>
              </a:ext>
            </a:extLst>
          </p:cNvPr>
          <p:cNvSpPr>
            <a:spLocks noGrp="1"/>
          </p:cNvSpPr>
          <p:nvPr>
            <p:ph idx="1"/>
          </p:nvPr>
        </p:nvSpPr>
        <p:spPr>
          <a:xfrm>
            <a:off x="526473" y="1764146"/>
            <a:ext cx="5822102" cy="4296826"/>
          </a:xfrm>
        </p:spPr>
        <p:txBody>
          <a:bodyPr anchor="ctr">
            <a:normAutofit/>
          </a:bodyPr>
          <a:lstStyle/>
          <a:p>
            <a:r>
              <a:rPr lang="en-US" sz="1500" dirty="0">
                <a:solidFill>
                  <a:schemeClr val="tx2"/>
                </a:solidFill>
              </a:rPr>
              <a:t>The tables from the previous slide show various dice types and amounts of numbers that affect the probability of you winning. These tables illustrate the ways in which strategy is used in Stonks. Not spending anything on advertising would give a very low chance of making anything. Still, there are better ways than dumping all your resources into one category.</a:t>
            </a:r>
          </a:p>
          <a:p>
            <a:r>
              <a:rPr lang="en-US" sz="1500" dirty="0">
                <a:solidFill>
                  <a:schemeClr val="tx2"/>
                </a:solidFill>
              </a:rPr>
              <a:t>A person might spend $550 on advertising and $450 on production. This would make your probability of scoring on a roll 4/6. While this seems great, there are better ways to do it. This is where the concept of expected value comes in. 4/6*150 = 100, but if we spent $400 on advertising, $450 on production, and $150 on development, we would get 4/8*215 = 107.5, and you would also get a bit more dev. time, making the second option a better choice.</a:t>
            </a:r>
          </a:p>
          <a:p>
            <a:pPr marL="0" indent="0">
              <a:buNone/>
            </a:pPr>
            <a:endParaRPr lang="en-US" sz="1500" dirty="0">
              <a:solidFill>
                <a:schemeClr val="tx2"/>
              </a:solidFill>
            </a:endParaRPr>
          </a:p>
        </p:txBody>
      </p:sp>
      <p:grpSp>
        <p:nvGrpSpPr>
          <p:cNvPr id="43"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Graphic 6" descr="Dice">
            <a:extLst>
              <a:ext uri="{FF2B5EF4-FFF2-40B4-BE49-F238E27FC236}">
                <a16:creationId xmlns:a16="http://schemas.microsoft.com/office/drawing/2014/main" id="{B5CE9505-4FCF-4953-2944-C2032DEA1B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455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A399-FC21-4786-3924-7FB9FD7E0C3E}"/>
              </a:ext>
            </a:extLst>
          </p:cNvPr>
          <p:cNvSpPr>
            <a:spLocks noGrp="1"/>
          </p:cNvSpPr>
          <p:nvPr>
            <p:ph type="title"/>
          </p:nvPr>
        </p:nvSpPr>
        <p:spPr/>
        <p:txBody>
          <a:bodyPr/>
          <a:lstStyle/>
          <a:p>
            <a:r>
              <a:rPr lang="en-US" dirty="0"/>
              <a:t>Citations (MLA 9</a:t>
            </a:r>
            <a:r>
              <a:rPr lang="en-US" baseline="30000" dirty="0"/>
              <a:t>th </a:t>
            </a:r>
            <a:r>
              <a:rPr lang="en-US" dirty="0"/>
              <a:t>Edition)</a:t>
            </a:r>
          </a:p>
        </p:txBody>
      </p:sp>
      <p:sp>
        <p:nvSpPr>
          <p:cNvPr id="3" name="Content Placeholder 2">
            <a:extLst>
              <a:ext uri="{FF2B5EF4-FFF2-40B4-BE49-F238E27FC236}">
                <a16:creationId xmlns:a16="http://schemas.microsoft.com/office/drawing/2014/main" id="{C9DF113C-4FD1-6191-9CF8-80933726534F}"/>
              </a:ext>
            </a:extLst>
          </p:cNvPr>
          <p:cNvSpPr>
            <a:spLocks noGrp="1"/>
          </p:cNvSpPr>
          <p:nvPr>
            <p:ph idx="1"/>
          </p:nvPr>
        </p:nvSpPr>
        <p:spPr/>
        <p:txBody>
          <a:bodyPr>
            <a:normAutofit fontScale="85000" lnSpcReduction="20000"/>
          </a:bodyPr>
          <a:lstStyle/>
          <a:p>
            <a:r>
              <a:rPr lang="en-US" i="1" dirty="0" err="1"/>
              <a:t>Farkle</a:t>
            </a:r>
            <a:r>
              <a:rPr lang="en-US" dirty="0"/>
              <a:t>.</a:t>
            </a:r>
            <a:r>
              <a:rPr lang="en-US" i="1" dirty="0"/>
              <a:t> </a:t>
            </a:r>
            <a:r>
              <a:rPr lang="en-US" dirty="0"/>
              <a:t>Play Monster, </a:t>
            </a:r>
            <a:r>
              <a:rPr lang="en-US" b="0" i="0" dirty="0">
                <a:solidFill>
                  <a:srgbClr val="2B3545"/>
                </a:solidFill>
                <a:effectLst/>
                <a:latin typeface="lato" panose="020F0502020204030204" pitchFamily="34" charset="0"/>
              </a:rPr>
              <a:t>2016.</a:t>
            </a:r>
          </a:p>
          <a:p>
            <a:r>
              <a:rPr lang="en-US" dirty="0">
                <a:effectLst/>
              </a:rPr>
              <a:t>“IMPACT OPAQUE RED &amp; WHITE D15 DICE.” </a:t>
            </a:r>
            <a:r>
              <a:rPr lang="en-US" i="1" dirty="0" err="1">
                <a:effectLst/>
              </a:rPr>
              <a:t>DiceShop</a:t>
            </a:r>
            <a:r>
              <a:rPr lang="en-US" dirty="0">
                <a:effectLst/>
              </a:rPr>
              <a:t>, https://www.thediceshoponline.com. Accessed 17 July 2023. </a:t>
            </a:r>
            <a:endParaRPr lang="en-US" dirty="0"/>
          </a:p>
          <a:p>
            <a:r>
              <a:rPr lang="en-US" dirty="0"/>
              <a:t>Lowe, S. Edwin. </a:t>
            </a:r>
            <a:r>
              <a:rPr lang="en-US" i="1" dirty="0"/>
              <a:t>Yahtzee.</a:t>
            </a:r>
            <a:r>
              <a:rPr lang="en-US" dirty="0"/>
              <a:t> Hasbro, 1956.</a:t>
            </a:r>
          </a:p>
          <a:p>
            <a:r>
              <a:rPr lang="en-US" dirty="0" err="1">
                <a:effectLst/>
              </a:rPr>
              <a:t>Roser</a:t>
            </a:r>
            <a:r>
              <a:rPr lang="en-US" dirty="0">
                <a:effectLst/>
              </a:rPr>
              <a:t>, Christoph. “D4, D6, D8, D10, D12, and D20 Dice.” </a:t>
            </a:r>
            <a:r>
              <a:rPr lang="en-US" i="1" dirty="0" err="1">
                <a:effectLst/>
              </a:rPr>
              <a:t>AllAboutLean.Com</a:t>
            </a:r>
            <a:r>
              <a:rPr lang="en-US" dirty="0">
                <a:effectLst/>
              </a:rPr>
              <a:t>, 7 Dec. 2017, https://www.allaboutlean.com. Accessed 17 July 2023. </a:t>
            </a:r>
          </a:p>
          <a:p>
            <a:r>
              <a:rPr lang="en-US" dirty="0">
                <a:effectLst/>
              </a:rPr>
              <a:t>“8-Sided Opaque Dice (D8) - Red.” </a:t>
            </a:r>
            <a:r>
              <a:rPr lang="en-US" i="1" dirty="0">
                <a:effectLst/>
              </a:rPr>
              <a:t>Dice Game Depot</a:t>
            </a:r>
            <a:r>
              <a:rPr lang="en-US" dirty="0">
                <a:effectLst/>
              </a:rPr>
              <a:t>, https://www.dicegamedepot.com. Accessed 17 July 2023. </a:t>
            </a:r>
          </a:p>
          <a:p>
            <a:r>
              <a:rPr lang="en-US" dirty="0"/>
              <a:t>“Stonks.” </a:t>
            </a:r>
            <a:r>
              <a:rPr lang="en-US" i="1" dirty="0"/>
              <a:t>YouTube,</a:t>
            </a:r>
            <a:r>
              <a:rPr lang="en-US" dirty="0"/>
              <a:t> </a:t>
            </a:r>
            <a:r>
              <a:rPr lang="en-US" dirty="0" err="1"/>
              <a:t>Grandayy</a:t>
            </a:r>
            <a:r>
              <a:rPr lang="en-US" dirty="0"/>
              <a:t>, 18 June 2019, https://www.youtube.com/watch?v=if-2M3K1tqk.</a:t>
            </a:r>
            <a:endParaRPr lang="en-US" dirty="0">
              <a:effectLst/>
            </a:endParaRPr>
          </a:p>
          <a:p>
            <a:pPr latinLnBrk="0"/>
            <a:endParaRPr lang="en-US" b="0" dirty="0">
              <a:effectLst/>
              <a:latin typeface="Roboto" panose="02000000000000000000" pitchFamily="2" charset="0"/>
            </a:endParaRPr>
          </a:p>
          <a:p>
            <a:br>
              <a:rPr lang="en-US" dirty="0"/>
            </a:br>
            <a:endParaRPr lang="en-US" dirty="0">
              <a:effectLst/>
            </a:endParaRPr>
          </a:p>
          <a:p>
            <a:endParaRPr lang="en-US" i="1" dirty="0"/>
          </a:p>
        </p:txBody>
      </p:sp>
    </p:spTree>
    <p:extLst>
      <p:ext uri="{BB962C8B-B14F-4D97-AF65-F5344CB8AC3E}">
        <p14:creationId xmlns:p14="http://schemas.microsoft.com/office/powerpoint/2010/main" val="318597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3236</TotalTime>
  <Words>987</Words>
  <Application>Microsoft Office PowerPoint</Application>
  <PresentationFormat>Widescreen</PresentationFormat>
  <Paragraphs>252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vt:lpstr>
      <vt:lpstr>Roboto</vt:lpstr>
      <vt:lpstr>Office Theme</vt:lpstr>
      <vt:lpstr>Stonks </vt:lpstr>
      <vt:lpstr>Gameplay and Rules</vt:lpstr>
      <vt:lpstr>Game Scenario</vt:lpstr>
      <vt:lpstr>Probability</vt:lpstr>
      <vt:lpstr>Probability and Strategy</vt:lpstr>
      <vt:lpstr>Citations (MLA 9th Edition)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Stonks</dc:title>
  <dc:creator>Tom McGlaughlin</dc:creator>
  <cp:lastModifiedBy>Tom McGlaughlin</cp:lastModifiedBy>
  <cp:revision>3</cp:revision>
  <dcterms:created xsi:type="dcterms:W3CDTF">2023-07-17T13:04:04Z</dcterms:created>
  <dcterms:modified xsi:type="dcterms:W3CDTF">2023-07-21T20:50:46Z</dcterms:modified>
</cp:coreProperties>
</file>