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65" r:id="rId2"/>
    <p:sldId id="284" r:id="rId3"/>
    <p:sldId id="282" r:id="rId4"/>
    <p:sldId id="288" r:id="rId5"/>
    <p:sldId id="276" r:id="rId6"/>
    <p:sldId id="285" r:id="rId7"/>
    <p:sldId id="286" r:id="rId8"/>
    <p:sldId id="294" r:id="rId9"/>
    <p:sldId id="295" r:id="rId10"/>
    <p:sldId id="296" r:id="rId11"/>
    <p:sldId id="289" r:id="rId12"/>
    <p:sldId id="297" r:id="rId13"/>
    <p:sldId id="298" r:id="rId14"/>
    <p:sldId id="302" r:id="rId15"/>
    <p:sldId id="304" r:id="rId16"/>
    <p:sldId id="299" r:id="rId17"/>
    <p:sldId id="303" r:id="rId18"/>
    <p:sldId id="301" r:id="rId19"/>
    <p:sldId id="290" r:id="rId20"/>
    <p:sldId id="292" r:id="rId21"/>
    <p:sldId id="305" r:id="rId22"/>
    <p:sldId id="30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5851D-89FB-453F-B1C9-8434385B8D09}" v="103" dt="2024-04-19T07:14:40.879"/>
    <p1510:client id="{0F4360C8-378D-444D-93C2-D115F122F881}" v="2192" dt="2024-04-19T08:50:12.396"/>
    <p1510:client id="{15BBE1C7-06A7-415A-9E40-3BB6E86D5012}" v="1" dt="2024-04-18T14:24:27.693"/>
    <p1510:client id="{378E47E6-2A69-4174-9AF3-01E27EC874BC}" v="50" dt="2024-04-18T12:53:47.616"/>
    <p1510:client id="{4305CB0F-E3F1-44E9-98BE-028FFF2122A2}" v="287" dt="2024-04-18T19:09:18.337"/>
    <p1510:client id="{5E7A4CE9-543A-40D1-9C16-95FA4ADED061}" v="235" dt="2024-04-18T13:27:59.810"/>
    <p1510:client id="{6F8B3E75-B343-4B09-9D40-D290BD3FC2A4}" v="25" dt="2024-04-19T07:31:56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D0A8-B5EC-4D7E-8C43-40F5CD111492}" type="datetimeFigureOut">
              <a:rPr lang="fr-BE" smtClean="0"/>
              <a:t>18-04-24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E570C-F554-4F26-9546-4277C8584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7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E570C-F554-4F26-9546-4277C858498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139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E570C-F554-4F26-9546-4277C8584981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228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7FA8-30B0-4A80-AAFC-70807135F879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4E48647C-54F7-4C43-9559-0493FDA68EB8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4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862E221-9917-4AD0-AE3E-495A02887138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3F2BA-FB88-546D-18E5-BB7954EE9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3225" y="635848"/>
            <a:ext cx="4524841" cy="3555169"/>
          </a:xfrm>
        </p:spPr>
        <p:txBody>
          <a:bodyPr anchor="ctr">
            <a:normAutofit/>
          </a:bodyPr>
          <a:lstStyle/>
          <a:p>
            <a:pPr algn="ctr"/>
            <a:r>
              <a:rPr lang="fr-BE" sz="5000"/>
              <a:t>Seminar 1 </a:t>
            </a:r>
            <a:br>
              <a:rPr lang="fr-BE" sz="5000"/>
            </a:br>
            <a:r>
              <a:rPr lang="fr-BE" sz="5000"/>
              <a:t>-</a:t>
            </a:r>
            <a:br>
              <a:rPr lang="fr-BE" sz="5000"/>
            </a:br>
            <a:r>
              <a:rPr lang="fr-BE" sz="5000"/>
              <a:t>Time </a:t>
            </a:r>
            <a:r>
              <a:rPr lang="fr-BE" sz="5000" err="1"/>
              <a:t>series</a:t>
            </a:r>
            <a:r>
              <a:rPr lang="fr-BE" sz="5000"/>
              <a:t> data </a:t>
            </a:r>
            <a:r>
              <a:rPr lang="fr-BE" sz="5000" err="1"/>
              <a:t>mining</a:t>
            </a:r>
            <a:br>
              <a:rPr lang="fr-BE" sz="5000"/>
            </a:br>
            <a:r>
              <a:rPr lang="fr-BE" sz="2000">
                <a:cs typeface="Arial"/>
              </a:rPr>
              <a:t>Philippe </a:t>
            </a:r>
            <a:r>
              <a:rPr lang="fr-BE" sz="2000" err="1">
                <a:cs typeface="Arial"/>
              </a:rPr>
              <a:t>Esling</a:t>
            </a:r>
            <a:r>
              <a:rPr lang="fr-BE" sz="2000">
                <a:cs typeface="Arial"/>
              </a:rPr>
              <a:t>, Carlos </a:t>
            </a:r>
            <a:r>
              <a:rPr lang="fr-BE" sz="2000" err="1">
                <a:cs typeface="Arial"/>
              </a:rPr>
              <a:t>Agon</a:t>
            </a:r>
            <a:endParaRPr lang="fr-BE" sz="2000">
              <a:cs typeface="Arial"/>
            </a:endParaRPr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495794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4D2ECD-AFD1-4CDC-A480-F7968BEE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6737" y="6047437"/>
            <a:ext cx="5179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BDDCC8-814C-4997-A988-2D871A64A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999DC3A-0375-C3B1-1337-3A37A46EFC33}"/>
              </a:ext>
            </a:extLst>
          </p:cNvPr>
          <p:cNvSpPr txBox="1"/>
          <p:nvPr/>
        </p:nvSpPr>
        <p:spPr>
          <a:xfrm>
            <a:off x="5851043" y="4525945"/>
            <a:ext cx="4864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/>
              <a:t>Group 4</a:t>
            </a:r>
          </a:p>
          <a:p>
            <a:pPr algn="ctr"/>
            <a:r>
              <a:rPr lang="fr-BE"/>
              <a:t>-</a:t>
            </a:r>
          </a:p>
          <a:p>
            <a:pPr algn="ctr"/>
            <a:r>
              <a:rPr lang="fr-BE"/>
              <a:t>Raphaël Humblet</a:t>
            </a:r>
          </a:p>
          <a:p>
            <a:pPr algn="ctr"/>
            <a:r>
              <a:rPr lang="fr-BE"/>
              <a:t>Leon Molle</a:t>
            </a:r>
          </a:p>
          <a:p>
            <a:pPr algn="ctr"/>
            <a:r>
              <a:rPr lang="fr-BE" err="1"/>
              <a:t>Yitong</a:t>
            </a:r>
            <a:r>
              <a:rPr lang="fr-BE"/>
              <a:t> Li</a:t>
            </a:r>
          </a:p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890655-360D-7CD8-11A6-938EC92AF0BA}"/>
              </a:ext>
            </a:extLst>
          </p:cNvPr>
          <p:cNvSpPr txBox="1"/>
          <p:nvPr/>
        </p:nvSpPr>
        <p:spPr>
          <a:xfrm>
            <a:off x="5566737" y="6099334"/>
            <a:ext cx="486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/>
              <a:t>April 2024 – IL2233 Embedded intelligence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8A983DE-A678-282F-5E7A-FBE18F78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Centre and project partners | KTH">
            <a:extLst>
              <a:ext uri="{FF2B5EF4-FFF2-40B4-BE49-F238E27FC236}">
                <a16:creationId xmlns:a16="http://schemas.microsoft.com/office/drawing/2014/main" id="{7F0F11CB-2FC2-4D49-68DE-40C8FFE6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693334" y="2348088"/>
            <a:ext cx="2122310" cy="214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7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A928A-D0B8-B4CE-3A5C-438927AE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54" y="443072"/>
            <a:ext cx="9890712" cy="4657086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Prediction</a:t>
            </a:r>
            <a:r>
              <a:rPr lang="en-US" sz="2100" dirty="0"/>
              <a:t> – Forecast  the next few values of a series</a:t>
            </a:r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b="1" dirty="0">
                <a:solidFill>
                  <a:schemeClr val="accent6"/>
                </a:solidFill>
              </a:rPr>
              <a:t>Anomaly detection </a:t>
            </a:r>
            <a:r>
              <a:rPr lang="en-US" sz="2100" dirty="0"/>
              <a:t>– Find abnormal subsequences in a time series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accent6"/>
                </a:solidFill>
              </a:rPr>
              <a:t>Motif  discovery</a:t>
            </a:r>
            <a:r>
              <a:rPr lang="en-US" sz="2100" dirty="0"/>
              <a:t> – Finding every subsequence that appears recurrently in a series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C236A-FF40-7B93-7B76-2E4476F5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39C40FA9-E401-09AF-AC21-F203CA72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F60E35-97AE-3897-0CEA-944B371A6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337" y="824509"/>
            <a:ext cx="4782570" cy="13339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364044-8EA3-5B10-180C-CB299DD2B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619" y="2692536"/>
            <a:ext cx="4361428" cy="12333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D31296-1B8B-603A-8746-91FB7CF19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477" y="4607744"/>
            <a:ext cx="4782570" cy="13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4. </a:t>
            </a:r>
            <a:r>
              <a:rPr lang="fr-BE" err="1"/>
              <a:t>Implementation</a:t>
            </a:r>
            <a:r>
              <a:rPr lang="fr-BE"/>
              <a:t> Components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55A8C40-8C16-C73B-5A18-9D31C53D3FD1}"/>
              </a:ext>
            </a:extLst>
          </p:cNvPr>
          <p:cNvSpPr txBox="1">
            <a:spLocks/>
          </p:cNvSpPr>
          <p:nvPr/>
        </p:nvSpPr>
        <p:spPr>
          <a:xfrm>
            <a:off x="841248" y="2884201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100" b="1">
                <a:ea typeface="+mn-lt"/>
                <a:cs typeface="+mn-lt"/>
              </a:rPr>
              <a:t>Representation methods  - </a:t>
            </a:r>
            <a:r>
              <a:rPr lang="en-US" sz="2100">
                <a:ea typeface="+mn-lt"/>
                <a:cs typeface="+mn-lt"/>
              </a:rPr>
              <a:t>Low-dimensional representations</a:t>
            </a:r>
            <a:endParaRPr lang="en-US" sz="2100" b="1">
              <a:latin typeface="Arial"/>
              <a:ea typeface="+mn-lt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100" b="1">
                <a:ea typeface="+mn-lt"/>
                <a:cs typeface="+mn-lt"/>
              </a:rPr>
              <a:t>Similarity measures - </a:t>
            </a:r>
            <a:r>
              <a:rPr lang="en-US" sz="2100">
                <a:ea typeface="+mn-lt"/>
                <a:cs typeface="+mn-lt"/>
              </a:rPr>
              <a:t>Exhibit relevant aspects of the similarity</a:t>
            </a:r>
            <a:endParaRPr lang="en-US" sz="2100" b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100" b="1">
                <a:ea typeface="+mn-lt"/>
                <a:cs typeface="+mn-lt"/>
              </a:rPr>
              <a:t>Indexing techniques  - </a:t>
            </a:r>
            <a:r>
              <a:rPr lang="en-US" sz="2100">
                <a:ea typeface="+mn-lt"/>
                <a:cs typeface="+mn-lt"/>
              </a:rPr>
              <a:t>Efficiently manage and query ever growing massive datasets.</a:t>
            </a:r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 </a:t>
            </a:r>
            <a:r>
              <a:rPr lang="fr-BE" sz="3200" err="1">
                <a:ea typeface="+mj-lt"/>
                <a:cs typeface="+mj-lt"/>
              </a:rPr>
              <a:t>Preprocessing</a:t>
            </a:r>
            <a:endParaRPr lang="de-DE" sz="320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894CB5-6A58-B214-5422-FFD8C5EEB5CA}"/>
              </a:ext>
            </a:extLst>
          </p:cNvPr>
          <p:cNvSpPr txBox="1">
            <a:spLocks/>
          </p:cNvSpPr>
          <p:nvPr/>
        </p:nvSpPr>
        <p:spPr>
          <a:xfrm>
            <a:off x="703589" y="1435495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/>
              <a:t>Noise and outliers</a:t>
            </a:r>
            <a:endParaRPr lang="zh-CN" altLang="en-US" b="1"/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  Digital filters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  Wavelet thresholding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  Independent Component Analysis(ICA) </a:t>
            </a:r>
            <a:endParaRPr lang="en-US" sz="2100"/>
          </a:p>
          <a:p>
            <a:r>
              <a:rPr lang="en-US" sz="2100" b="1">
                <a:ea typeface="+mn-lt"/>
                <a:cs typeface="+mn-lt"/>
              </a:rPr>
              <a:t>Scaling differences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  A linear transformation of the amplitudes</a:t>
            </a:r>
          </a:p>
          <a:p>
            <a:r>
              <a:rPr lang="en-US" sz="2100" b="1">
                <a:ea typeface="+mn-lt"/>
                <a:cs typeface="+mn-lt"/>
              </a:rPr>
              <a:t>Series  length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  Resampling 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00175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/>
              <a:t> </a:t>
            </a:r>
            <a:r>
              <a:rPr lang="fr-BE" sz="3200" err="1">
                <a:ea typeface="+mj-lt"/>
                <a:cs typeface="+mj-lt"/>
              </a:rPr>
              <a:t>Representation</a:t>
            </a:r>
            <a:endParaRPr lang="de-DE" sz="320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894CB5-6A58-B214-5422-FFD8C5EEB5CA}"/>
              </a:ext>
            </a:extLst>
          </p:cNvPr>
          <p:cNvSpPr txBox="1">
            <a:spLocks/>
          </p:cNvSpPr>
          <p:nvPr/>
        </p:nvSpPr>
        <p:spPr>
          <a:xfrm>
            <a:off x="841248" y="1716353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/>
              <a:t>Requirements</a:t>
            </a:r>
          </a:p>
          <a:p>
            <a:pPr marL="342900" indent="-342900"/>
            <a:r>
              <a:rPr lang="en-US" sz="2100">
                <a:ea typeface="+mn-lt"/>
                <a:cs typeface="+mn-lt"/>
              </a:rPr>
              <a:t>significant reduction of the data dimensionality;</a:t>
            </a:r>
          </a:p>
          <a:p>
            <a:pPr marL="342900" indent="-342900"/>
            <a:r>
              <a:rPr lang="en-US" sz="2100">
                <a:ea typeface="+mn-lt"/>
                <a:cs typeface="+mn-lt"/>
              </a:rPr>
              <a:t>emphasis on fundamental shape characteristics on both local and global scales;</a:t>
            </a:r>
            <a:endParaRPr lang="en-US"/>
          </a:p>
          <a:p>
            <a:pPr marL="342900" indent="-342900"/>
            <a:r>
              <a:rPr lang="en-US" sz="2100">
                <a:ea typeface="+mn-lt"/>
                <a:cs typeface="+mn-lt"/>
              </a:rPr>
              <a:t>low computational cost for computing the representation;</a:t>
            </a:r>
            <a:endParaRPr lang="en-US"/>
          </a:p>
          <a:p>
            <a:pPr marL="342900" indent="-342900"/>
            <a:r>
              <a:rPr lang="en-US" sz="2100">
                <a:ea typeface="+mn-lt"/>
                <a:cs typeface="+mn-lt"/>
              </a:rPr>
              <a:t>good reconstruction quality from the reduced representation;</a:t>
            </a:r>
            <a:endParaRPr lang="en-US"/>
          </a:p>
          <a:p>
            <a:pPr marL="342900" indent="-342900"/>
            <a:r>
              <a:rPr lang="en-US" sz="2100">
                <a:ea typeface="+mn-lt"/>
                <a:cs typeface="+mn-lt"/>
              </a:rPr>
              <a:t>insensitivity to noise or implicit noise handling.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/>
              <a:t> </a:t>
            </a:r>
            <a:r>
              <a:rPr lang="fr-BE" sz="3200" err="1">
                <a:ea typeface="+mj-lt"/>
                <a:cs typeface="+mj-lt"/>
              </a:rPr>
              <a:t>Representation</a:t>
            </a:r>
            <a:endParaRPr lang="de-DE" sz="320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894CB5-6A58-B214-5422-FFD8C5EEB5CA}"/>
              </a:ext>
            </a:extLst>
          </p:cNvPr>
          <p:cNvSpPr txBox="1">
            <a:spLocks/>
          </p:cNvSpPr>
          <p:nvPr/>
        </p:nvSpPr>
        <p:spPr>
          <a:xfrm>
            <a:off x="841248" y="1716353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100" b="1" err="1"/>
              <a:t>Nondata</a:t>
            </a:r>
            <a:r>
              <a:rPr lang="en-US" sz="2100" b="1"/>
              <a:t> Adaptive</a:t>
            </a:r>
            <a:endParaRPr lang="zh-CN" altLang="en-US" b="1"/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The parameters of the transformation remain the same for every time series regardless of its nature.</a:t>
            </a:r>
            <a:endParaRPr lang="en-US"/>
          </a:p>
          <a:p>
            <a:pPr marL="342900" indent="-342900">
              <a:buFont typeface="Arial"/>
            </a:pPr>
            <a:r>
              <a:rPr lang="en-US" sz="2100" b="1">
                <a:ea typeface="+mn-lt"/>
                <a:cs typeface="+mn-lt"/>
              </a:rPr>
              <a:t>Data Adaptive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The parameters of a transformation are modified depending on the data available.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 sz="2100" b="1">
                <a:ea typeface="+mn-lt"/>
                <a:cs typeface="+mn-lt"/>
              </a:rPr>
              <a:t>Model</a:t>
            </a:r>
            <a:r>
              <a:rPr lang="en-US" sz="2100" b="1"/>
              <a:t> Based</a:t>
            </a:r>
            <a:endParaRPr lang="en-US"/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Series observed has been produced by an underlying model.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17328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/>
              <a:t> </a:t>
            </a:r>
            <a:r>
              <a:rPr lang="en-US" sz="3200" err="1">
                <a:ea typeface="+mj-lt"/>
                <a:cs typeface="+mj-lt"/>
              </a:rPr>
              <a:t>Nondata</a:t>
            </a:r>
            <a:r>
              <a:rPr lang="en-US" sz="3200">
                <a:ea typeface="+mj-lt"/>
                <a:cs typeface="+mj-lt"/>
              </a:rPr>
              <a:t> Adaptive</a:t>
            </a:r>
            <a:endParaRPr lang="de-DE" sz="320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894CB5-6A58-B214-5422-FFD8C5EEB5CA}"/>
              </a:ext>
            </a:extLst>
          </p:cNvPr>
          <p:cNvSpPr txBox="1">
            <a:spLocks/>
          </p:cNvSpPr>
          <p:nvPr/>
        </p:nvSpPr>
        <p:spPr>
          <a:xfrm>
            <a:off x="841248" y="1716353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Discrete</a:t>
            </a:r>
            <a:r>
              <a:rPr lang="en-US" dirty="0"/>
              <a:t> Fourier transform: Projects the</a:t>
            </a:r>
            <a:r>
              <a:rPr lang="en-US" dirty="0">
                <a:ea typeface="+mn-lt"/>
                <a:cs typeface="+mn-lt"/>
              </a:rPr>
              <a:t> time series on a sine and cosine functions basis</a:t>
            </a:r>
          </a:p>
          <a:p>
            <a:r>
              <a:rPr lang="en-US" dirty="0"/>
              <a:t>Discrete wavelet transform: S</a:t>
            </a: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caled and shifted versions of a mother wavelet function.</a:t>
            </a: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Better time resolution in the high frequency , better frequency resolution in the low frequency.</a:t>
            </a:r>
          </a:p>
          <a:p>
            <a:r>
              <a:rPr lang="en-US" dirty="0">
                <a:ea typeface="+mn-lt"/>
                <a:cs typeface="+mn-lt"/>
              </a:rPr>
              <a:t>Discrete Cosine Transform: Only on cosine basis</a:t>
            </a:r>
          </a:p>
          <a:p>
            <a:r>
              <a:rPr lang="en" b="1" dirty="0">
                <a:solidFill>
                  <a:srgbClr val="202122"/>
                </a:solidFill>
                <a:ea typeface="+mn-lt"/>
                <a:cs typeface="+mn-lt"/>
              </a:rPr>
              <a:t>P</a:t>
            </a:r>
            <a:r>
              <a:rPr lang="en" dirty="0">
                <a:solidFill>
                  <a:srgbClr val="202122"/>
                </a:solidFill>
                <a:ea typeface="+mn-lt"/>
                <a:cs typeface="+mn-lt"/>
              </a:rPr>
              <a:t>iecewise </a:t>
            </a:r>
            <a:r>
              <a:rPr lang="en" b="1" dirty="0">
                <a:solidFill>
                  <a:srgbClr val="202122"/>
                </a:solidFill>
                <a:ea typeface="+mn-lt"/>
                <a:cs typeface="+mn-lt"/>
              </a:rPr>
              <a:t>A</a:t>
            </a:r>
            <a:r>
              <a:rPr lang="en" dirty="0">
                <a:solidFill>
                  <a:srgbClr val="202122"/>
                </a:solidFill>
                <a:ea typeface="+mn-lt"/>
                <a:cs typeface="+mn-lt"/>
              </a:rPr>
              <a:t>ggregate </a:t>
            </a:r>
            <a:r>
              <a:rPr lang="en" b="1" dirty="0">
                <a:solidFill>
                  <a:srgbClr val="202122"/>
                </a:solidFill>
                <a:ea typeface="+mn-lt"/>
                <a:cs typeface="+mn-lt"/>
              </a:rPr>
              <a:t>A</a:t>
            </a:r>
            <a:r>
              <a:rPr lang="en" dirty="0">
                <a:solidFill>
                  <a:srgbClr val="202122"/>
                </a:solidFill>
                <a:ea typeface="+mn-lt"/>
                <a:cs typeface="+mn-lt"/>
              </a:rPr>
              <a:t>pproximation: Divide the original data into N segments of equal length, and calculate the mean value within each segment to obtain the dimensionally reduced data representation.</a:t>
            </a:r>
          </a:p>
          <a:p>
            <a:r>
              <a:rPr lang="en" b="1" dirty="0">
                <a:solidFill>
                  <a:srgbClr val="0D0D0D"/>
                </a:solidFill>
                <a:ea typeface="+mn-lt"/>
                <a:cs typeface="+mn-lt"/>
              </a:rPr>
              <a:t>M</a:t>
            </a:r>
            <a:r>
              <a:rPr lang="en" dirty="0">
                <a:solidFill>
                  <a:srgbClr val="0D0D0D"/>
                </a:solidFill>
                <a:ea typeface="+mn-lt"/>
                <a:cs typeface="+mn-lt"/>
              </a:rPr>
              <a:t>ultiresolution </a:t>
            </a:r>
            <a:r>
              <a:rPr lang="en" b="1" dirty="0">
                <a:solidFill>
                  <a:srgbClr val="0D0D0D"/>
                </a:solidFill>
                <a:ea typeface="+mn-lt"/>
                <a:cs typeface="+mn-lt"/>
              </a:rPr>
              <a:t>PAA: </a:t>
            </a:r>
            <a:r>
              <a:rPr lang="en" dirty="0">
                <a:solidFill>
                  <a:srgbClr val="0D0D0D"/>
                </a:solidFill>
                <a:ea typeface="+mn-lt"/>
                <a:cs typeface="+mn-lt"/>
              </a:rPr>
              <a:t>Including a multiresolution property</a:t>
            </a:r>
            <a:endParaRPr lang="en" b="1" dirty="0">
              <a:solidFill>
                <a:srgbClr val="202122"/>
              </a:solidFill>
              <a:ea typeface="+mn-lt"/>
              <a:cs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C068F4-8C3E-D50E-A9D4-F174712B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29" y="4602165"/>
            <a:ext cx="3343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4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30" y="559709"/>
            <a:ext cx="9489000" cy="1325563"/>
          </a:xfrm>
        </p:spPr>
        <p:txBody>
          <a:bodyPr/>
          <a:lstStyle/>
          <a:p>
            <a:r>
              <a:rPr lang="fr-BE" sz="3200" err="1">
                <a:ea typeface="+mj-lt"/>
                <a:cs typeface="+mj-lt"/>
              </a:rPr>
              <a:t>Similarity</a:t>
            </a:r>
            <a:r>
              <a:rPr lang="fr-BE" sz="3200">
                <a:ea typeface="+mj-lt"/>
                <a:cs typeface="+mj-lt"/>
              </a:rPr>
              <a:t> </a:t>
            </a:r>
            <a:r>
              <a:rPr lang="fr-BE" sz="3200" err="1">
                <a:ea typeface="+mj-lt"/>
                <a:cs typeface="+mj-lt"/>
              </a:rPr>
              <a:t>Measure</a:t>
            </a:r>
            <a:endParaRPr lang="fr-BE" sz="320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30" y="1882515"/>
            <a:ext cx="9489000" cy="37473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af-ZA" dirty="0"/>
              <a:t>Notion of similarity between series, based on the more </a:t>
            </a:r>
            <a:r>
              <a:rPr lang="af-ZA" b="1" dirty="0"/>
              <a:t>intuitive notion of shape</a:t>
            </a:r>
            <a:r>
              <a:rPr lang="af-ZA" dirty="0"/>
              <a:t>.</a:t>
            </a:r>
          </a:p>
          <a:p>
            <a:pPr marL="0" indent="0">
              <a:buNone/>
            </a:pPr>
            <a:r>
              <a:rPr lang="af-ZA" dirty="0">
                <a:ea typeface="+mn-lt"/>
                <a:cs typeface="+mn-lt"/>
              </a:rPr>
              <a:t>In the case of very large datasets, Euclidean distance has been shown sufficient, Otherwise:</a:t>
            </a:r>
          </a:p>
          <a:p>
            <a:pPr>
              <a:buNone/>
            </a:pPr>
            <a:r>
              <a:rPr lang="af-ZA" dirty="0">
                <a:ea typeface="+mn-lt"/>
                <a:cs typeface="+mn-lt"/>
              </a:rPr>
              <a:t>(1) It should provide a recognition of perceptually similar objects, even though they are not mathematically identical.</a:t>
            </a:r>
            <a:endParaRPr lang="af-ZA" dirty="0"/>
          </a:p>
          <a:p>
            <a:pPr>
              <a:buNone/>
            </a:pPr>
            <a:r>
              <a:rPr lang="af-ZA" dirty="0">
                <a:ea typeface="+mn-lt"/>
                <a:cs typeface="+mn-lt"/>
              </a:rPr>
              <a:t>(2) It should be consistent with human intuition.</a:t>
            </a:r>
            <a:endParaRPr lang="af-ZA" dirty="0"/>
          </a:p>
          <a:p>
            <a:pPr>
              <a:buNone/>
            </a:pPr>
            <a:r>
              <a:rPr lang="af-ZA" dirty="0">
                <a:ea typeface="+mn-lt"/>
                <a:cs typeface="+mn-lt"/>
              </a:rPr>
              <a:t>(3) It should emphasize the most salient features on both local and global scales.</a:t>
            </a:r>
            <a:endParaRPr lang="af-ZA" dirty="0"/>
          </a:p>
          <a:p>
            <a:pPr>
              <a:buNone/>
            </a:pPr>
            <a:r>
              <a:rPr lang="af-ZA" dirty="0">
                <a:ea typeface="+mn-lt"/>
                <a:cs typeface="+mn-lt"/>
              </a:rPr>
              <a:t>(4) A similarity measure should be universal in the sense that it allows to identify or distinguish arbitrary objects, that is, no restrictions on time series are assumed.</a:t>
            </a:r>
            <a:endParaRPr lang="af-ZA" dirty="0"/>
          </a:p>
          <a:p>
            <a:pPr marL="0" indent="0">
              <a:buNone/>
            </a:pPr>
            <a:r>
              <a:rPr lang="af-ZA" dirty="0">
                <a:ea typeface="+mn-lt"/>
                <a:cs typeface="+mn-lt"/>
              </a:rPr>
              <a:t>(5) It should abstract from distortions and be invariant to a set of transformations.</a:t>
            </a:r>
            <a:endParaRPr lang="af-Z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5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/>
              <a:t> </a:t>
            </a:r>
            <a:r>
              <a:rPr lang="fr-BE" sz="3200" err="1">
                <a:ea typeface="+mj-lt"/>
                <a:cs typeface="+mj-lt"/>
              </a:rPr>
              <a:t>Similarity</a:t>
            </a:r>
            <a:r>
              <a:rPr lang="fr-BE" sz="3200">
                <a:ea typeface="+mj-lt"/>
                <a:cs typeface="+mj-lt"/>
              </a:rPr>
              <a:t> </a:t>
            </a:r>
            <a:r>
              <a:rPr lang="fr-BE" sz="3200" err="1">
                <a:ea typeface="+mj-lt"/>
                <a:cs typeface="+mj-lt"/>
              </a:rPr>
              <a:t>Measure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894CB5-6A58-B214-5422-FFD8C5EEB5CA}"/>
              </a:ext>
            </a:extLst>
          </p:cNvPr>
          <p:cNvSpPr txBox="1">
            <a:spLocks/>
          </p:cNvSpPr>
          <p:nvPr/>
        </p:nvSpPr>
        <p:spPr>
          <a:xfrm>
            <a:off x="841248" y="2409080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>
                <a:ea typeface="+mn-lt"/>
                <a:cs typeface="+mn-lt"/>
              </a:rPr>
              <a:t>Shape Based</a:t>
            </a:r>
            <a:endParaRPr lang="zh-CN" altLang="en-US" b="1"/>
          </a:p>
          <a:p>
            <a:r>
              <a:rPr lang="en-US" sz="2100">
                <a:ea typeface="+mn-lt"/>
                <a:cs typeface="+mn-lt"/>
              </a:rPr>
              <a:t>Edit Based</a:t>
            </a:r>
          </a:p>
          <a:p>
            <a:r>
              <a:rPr lang="en-US" sz="2100">
                <a:ea typeface="+mn-lt"/>
                <a:cs typeface="+mn-lt"/>
              </a:rPr>
              <a:t>Feature Based</a:t>
            </a:r>
          </a:p>
          <a:p>
            <a:r>
              <a:rPr lang="en-US" sz="2100">
                <a:ea typeface="+mn-lt"/>
                <a:cs typeface="+mn-lt"/>
              </a:rPr>
              <a:t>Structure Based</a:t>
            </a:r>
          </a:p>
          <a:p>
            <a:r>
              <a:rPr lang="en-US" sz="2100">
                <a:ea typeface="+mn-lt"/>
                <a:cs typeface="+mn-lt"/>
              </a:rPr>
              <a:t>Comparison of Distance Measures</a:t>
            </a:r>
          </a:p>
        </p:txBody>
      </p:sp>
    </p:spTree>
    <p:extLst>
      <p:ext uri="{BB962C8B-B14F-4D97-AF65-F5344CB8AC3E}">
        <p14:creationId xmlns:p14="http://schemas.microsoft.com/office/powerpoint/2010/main" val="26401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/>
              <a:t> </a:t>
            </a:r>
            <a:r>
              <a:rPr lang="fr-BE" sz="3200" err="1">
                <a:ea typeface="+mj-lt"/>
                <a:cs typeface="+mj-lt"/>
              </a:rPr>
              <a:t>Indexing</a:t>
            </a:r>
            <a:endParaRPr lang="zh-CN" altLang="en-US" err="1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894CB5-6A58-B214-5422-FFD8C5EEB5CA}"/>
              </a:ext>
            </a:extLst>
          </p:cNvPr>
          <p:cNvSpPr txBox="1">
            <a:spLocks/>
          </p:cNvSpPr>
          <p:nvPr/>
        </p:nvSpPr>
        <p:spPr>
          <a:xfrm>
            <a:off x="841248" y="1716353"/>
            <a:ext cx="9890712" cy="4657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An indexing scheme allows to have an efficient organization of data for </a:t>
            </a:r>
            <a:r>
              <a:rPr lang="en-US" sz="2100" b="1">
                <a:ea typeface="+mn-lt"/>
                <a:cs typeface="+mn-lt"/>
              </a:rPr>
              <a:t>quick retrieval</a:t>
            </a:r>
            <a:r>
              <a:rPr lang="en-US" sz="2100">
                <a:ea typeface="+mn-lt"/>
                <a:cs typeface="+mn-lt"/>
              </a:rPr>
              <a:t> in large databases. </a:t>
            </a:r>
            <a:endParaRPr lang="zh-CN" alt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(1) It should be much faster than sequential scanning.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(2) The method should require little space overhead.</a:t>
            </a:r>
            <a:endParaRPr lang="en-US"/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(3) The method should be able to handle queries of various lengths. Comparison of Distance Measures.</a:t>
            </a:r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(4) The method should allow insertions and deletions without rebuilding the index.</a:t>
            </a:r>
            <a:endParaRPr lang="en-US" sz="2100"/>
          </a:p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(5) It should be correct, that is, there should be no false dismissals.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/>
              <a:t>5. </a:t>
            </a:r>
            <a:r>
              <a:rPr lang="fr-BE" sz="3600" err="1"/>
              <a:t>Research</a:t>
            </a:r>
            <a:r>
              <a:rPr lang="fr-BE" sz="3600"/>
              <a:t> Trends and Issues:</a:t>
            </a:r>
            <a:br>
              <a:rPr lang="fr-BE" sz="3600"/>
            </a:br>
            <a:r>
              <a:rPr lang="fr-BE" sz="3600"/>
              <a:t>Embedded </a:t>
            </a:r>
            <a:r>
              <a:rPr lang="fr-BE" sz="3600" err="1"/>
              <a:t>Systems</a:t>
            </a:r>
            <a:endParaRPr lang="fr-BE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Memory: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/>
              <a:t>Limited memory </a:t>
            </a:r>
            <a:r>
              <a:rPr lang="fr-BE" err="1"/>
              <a:t>space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/>
              <a:t>No permanent </a:t>
            </a:r>
            <a:r>
              <a:rPr lang="fr-BE" err="1"/>
              <a:t>access</a:t>
            </a:r>
          </a:p>
          <a:p>
            <a:r>
              <a:rPr lang="fr-BE" err="1"/>
              <a:t>Sensor</a:t>
            </a:r>
            <a:r>
              <a:rPr lang="fr-BE"/>
              <a:t> networks: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/>
              <a:t>Use </a:t>
            </a:r>
            <a:r>
              <a:rPr lang="fr-BE" err="1"/>
              <a:t>huge</a:t>
            </a:r>
            <a:r>
              <a:rPr lang="fr-BE"/>
              <a:t> </a:t>
            </a:r>
            <a:r>
              <a:rPr lang="fr-BE" err="1"/>
              <a:t>amounts</a:t>
            </a:r>
            <a:r>
              <a:rPr lang="fr-BE"/>
              <a:t> of streaming data</a:t>
            </a:r>
          </a:p>
          <a:p>
            <a:r>
              <a:rPr lang="fr-BE"/>
              <a:t>Need to design </a:t>
            </a:r>
            <a:r>
              <a:rPr lang="fr-BE" err="1"/>
              <a:t>space</a:t>
            </a:r>
            <a:r>
              <a:rPr lang="fr-BE"/>
              <a:t> efficient techniques</a:t>
            </a:r>
          </a:p>
          <a:p>
            <a:r>
              <a:rPr lang="fr-BE" err="1"/>
              <a:t>Proposed</a:t>
            </a:r>
            <a:r>
              <a:rPr lang="fr-BE"/>
              <a:t> Solution: "</a:t>
            </a:r>
            <a:r>
              <a:rPr lang="fr-BE" err="1"/>
              <a:t>Autocannibalistic</a:t>
            </a:r>
            <a:r>
              <a:rPr lang="fr-BE"/>
              <a:t>" </a:t>
            </a:r>
            <a:r>
              <a:rPr lang="fr-BE" err="1"/>
              <a:t>Algorithm</a:t>
            </a:r>
            <a:r>
              <a:rPr lang="fr-BE"/>
              <a:t> by  </a:t>
            </a:r>
            <a:r>
              <a:rPr lang="fr-BE" err="1"/>
              <a:t>Ye</a:t>
            </a:r>
            <a:r>
              <a:rPr lang="fr-BE"/>
              <a:t> et al. (2009)</a:t>
            </a:r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6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 of Contents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fr-BE"/>
              <a:t>Introduction</a:t>
            </a:r>
            <a:endParaRPr lang="de-DE"/>
          </a:p>
          <a:p>
            <a:pPr marL="457200" indent="-457200">
              <a:buAutoNum type="arabicPeriod"/>
            </a:pPr>
            <a:r>
              <a:rPr lang="fr-BE"/>
              <a:t>Challenges</a:t>
            </a:r>
          </a:p>
          <a:p>
            <a:pPr marL="457200" indent="-457200">
              <a:buAutoNum type="arabicPeriod"/>
            </a:pPr>
            <a:r>
              <a:rPr lang="fr-BE" err="1"/>
              <a:t>Tasks</a:t>
            </a:r>
            <a:r>
              <a:rPr lang="fr-BE"/>
              <a:t> in time-</a:t>
            </a:r>
            <a:r>
              <a:rPr lang="fr-BE" err="1"/>
              <a:t>series</a:t>
            </a:r>
            <a:r>
              <a:rPr lang="fr-BE"/>
              <a:t> data </a:t>
            </a:r>
            <a:r>
              <a:rPr lang="fr-BE" err="1"/>
              <a:t>mining</a:t>
            </a:r>
            <a:endParaRPr lang="fr-BE"/>
          </a:p>
          <a:p>
            <a:pPr marL="457200" indent="-457200">
              <a:buAutoNum type="arabicPeriod"/>
            </a:pPr>
            <a:r>
              <a:rPr lang="fr-BE" err="1"/>
              <a:t>Implementation</a:t>
            </a:r>
            <a:r>
              <a:rPr lang="fr-BE"/>
              <a:t> components</a:t>
            </a:r>
          </a:p>
          <a:p>
            <a:pPr marL="457200" indent="-457200">
              <a:buAutoNum type="arabicPeriod"/>
            </a:pPr>
            <a:r>
              <a:rPr lang="fr-BE" err="1"/>
              <a:t>Research</a:t>
            </a:r>
            <a:r>
              <a:rPr lang="fr-BE"/>
              <a:t>  Trends and Issues</a:t>
            </a:r>
          </a:p>
          <a:p>
            <a:pPr marL="457200" indent="-457200">
              <a:buAutoNum type="arabicPeriod"/>
            </a:pPr>
            <a:r>
              <a:rPr lang="fr-BE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1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/>
              <a:t>5. </a:t>
            </a:r>
            <a:r>
              <a:rPr lang="fr-BE" sz="3600" err="1"/>
              <a:t>Research</a:t>
            </a:r>
            <a:r>
              <a:rPr lang="fr-BE" sz="3600"/>
              <a:t> Trends and Issues:</a:t>
            </a:r>
            <a:br>
              <a:rPr lang="fr-BE" sz="3600"/>
            </a:br>
            <a:r>
              <a:rPr lang="fr-BE" sz="3600"/>
              <a:t>Stream </a:t>
            </a:r>
            <a:r>
              <a:rPr lang="fr-BE" sz="3600" err="1"/>
              <a:t>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err="1"/>
              <a:t>Streams</a:t>
            </a:r>
            <a:r>
              <a:rPr lang="fr-BE"/>
              <a:t>: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fr-BE" err="1"/>
              <a:t>Continuously</a:t>
            </a:r>
            <a:r>
              <a:rPr lang="fr-BE"/>
              <a:t> </a:t>
            </a:r>
            <a:r>
              <a:rPr lang="fr-BE" err="1"/>
              <a:t>generated</a:t>
            </a:r>
            <a:r>
              <a:rPr lang="fr-BE"/>
              <a:t> </a:t>
            </a:r>
            <a:r>
              <a:rPr lang="fr-BE" err="1"/>
              <a:t>measurements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 err="1"/>
              <a:t>Analyzing</a:t>
            </a:r>
            <a:r>
              <a:rPr lang="fr-BE"/>
              <a:t> </a:t>
            </a:r>
            <a:r>
              <a:rPr lang="fr-BE" err="1"/>
              <a:t>such</a:t>
            </a:r>
            <a:r>
              <a:rPr lang="fr-BE"/>
              <a:t> data flows are </a:t>
            </a:r>
            <a:r>
              <a:rPr lang="fr-BE" err="1"/>
              <a:t>computationally</a:t>
            </a:r>
            <a:r>
              <a:rPr lang="fr-BE"/>
              <a:t> </a:t>
            </a:r>
            <a:r>
              <a:rPr lang="fr-BE" err="1"/>
              <a:t>extreme</a:t>
            </a:r>
            <a:r>
              <a:rPr lang="fr-BE"/>
              <a:t> </a:t>
            </a:r>
            <a:r>
              <a:rPr lang="fr-BE" err="1"/>
              <a:t>tasks</a:t>
            </a:r>
          </a:p>
          <a:p>
            <a:r>
              <a:rPr lang="fr-BE"/>
              <a:t>Apache </a:t>
            </a:r>
            <a:r>
              <a:rPr lang="fr-BE" err="1"/>
              <a:t>Flink</a:t>
            </a:r>
            <a:r>
              <a:rPr lang="fr-BE"/>
              <a:t> (2015):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/>
              <a:t>Co-</a:t>
            </a:r>
            <a:r>
              <a:rPr lang="fr-BE" err="1"/>
              <a:t>developed</a:t>
            </a:r>
            <a:r>
              <a:rPr lang="fr-BE"/>
              <a:t> by KTH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 err="1"/>
              <a:t>Allows</a:t>
            </a:r>
            <a:r>
              <a:rPr lang="fr-BE"/>
              <a:t> </a:t>
            </a:r>
            <a:r>
              <a:rPr lang="fr-BE" err="1"/>
              <a:t>analyzing</a:t>
            </a:r>
            <a:r>
              <a:rPr lang="fr-BE"/>
              <a:t>, </a:t>
            </a:r>
            <a:r>
              <a:rPr lang="fr-BE" err="1"/>
              <a:t>transform</a:t>
            </a:r>
            <a:r>
              <a:rPr lang="fr-BE"/>
              <a:t> and </a:t>
            </a:r>
            <a:r>
              <a:rPr lang="fr-BE" err="1"/>
              <a:t>calculation</a:t>
            </a:r>
            <a:r>
              <a:rPr lang="fr-BE"/>
              <a:t> on streaming data in real time</a:t>
            </a:r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5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6. Conclusion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Time-</a:t>
            </a:r>
            <a:r>
              <a:rPr lang="fr-BE" err="1"/>
              <a:t>series</a:t>
            </a:r>
            <a:r>
              <a:rPr lang="fr-BE"/>
              <a:t> data </a:t>
            </a:r>
            <a:r>
              <a:rPr lang="fr-BE" err="1"/>
              <a:t>mining</a:t>
            </a:r>
            <a:r>
              <a:rPr lang="fr-BE"/>
              <a:t> </a:t>
            </a:r>
            <a:r>
              <a:rPr lang="fr-BE" err="1"/>
              <a:t>is</a:t>
            </a:r>
            <a:r>
              <a:rPr lang="fr-BE"/>
              <a:t> </a:t>
            </a:r>
            <a:r>
              <a:rPr lang="fr-BE" err="1"/>
              <a:t>difficult</a:t>
            </a:r>
            <a:r>
              <a:rPr lang="fr-BE"/>
              <a:t> </a:t>
            </a:r>
            <a:r>
              <a:rPr lang="fr-BE" err="1"/>
              <a:t>task</a:t>
            </a:r>
            <a:endParaRPr lang="de-DE" err="1"/>
          </a:p>
          <a:p>
            <a:r>
              <a:rPr lang="fr-BE" err="1"/>
              <a:t>We</a:t>
            </a:r>
            <a:r>
              <a:rPr lang="fr-BE"/>
              <a:t> </a:t>
            </a:r>
            <a:r>
              <a:rPr lang="fr-BE" err="1"/>
              <a:t>presented</a:t>
            </a:r>
            <a:r>
              <a:rPr lang="fr-BE"/>
              <a:t> </a:t>
            </a:r>
            <a:r>
              <a:rPr lang="fr-BE" err="1"/>
              <a:t>different</a:t>
            </a:r>
            <a:r>
              <a:rPr lang="fr-BE"/>
              <a:t> </a:t>
            </a:r>
            <a:r>
              <a:rPr lang="fr-BE" err="1"/>
              <a:t>ways</a:t>
            </a:r>
            <a:r>
              <a:rPr lang="fr-BE"/>
              <a:t> to </a:t>
            </a:r>
            <a:r>
              <a:rPr lang="fr-BE" err="1"/>
              <a:t>approach</a:t>
            </a:r>
            <a:r>
              <a:rPr lang="fr-BE"/>
              <a:t> data mining</a:t>
            </a:r>
          </a:p>
          <a:p>
            <a:r>
              <a:rPr lang="fr-BE"/>
              <a:t>For </a:t>
            </a:r>
            <a:r>
              <a:rPr lang="fr-BE" err="1"/>
              <a:t>every</a:t>
            </a:r>
            <a:r>
              <a:rPr lang="fr-BE"/>
              <a:t> </a:t>
            </a:r>
            <a:r>
              <a:rPr lang="fr-BE" err="1"/>
              <a:t>task</a:t>
            </a:r>
            <a:r>
              <a:rPr lang="fr-BE"/>
              <a:t> in time </a:t>
            </a:r>
            <a:r>
              <a:rPr lang="fr-BE" err="1"/>
              <a:t>series</a:t>
            </a:r>
            <a:r>
              <a:rPr lang="fr-BE"/>
              <a:t> </a:t>
            </a:r>
            <a:r>
              <a:rPr lang="fr-BE" err="1"/>
              <a:t>analyzing</a:t>
            </a:r>
            <a:r>
              <a:rPr lang="fr-BE"/>
              <a:t> </a:t>
            </a:r>
            <a:r>
              <a:rPr lang="fr-BE" err="1"/>
              <a:t>similarity</a:t>
            </a:r>
            <a:r>
              <a:rPr lang="fr-BE"/>
              <a:t> </a:t>
            </a:r>
            <a:r>
              <a:rPr lang="fr-BE" err="1"/>
              <a:t>measure</a:t>
            </a:r>
            <a:r>
              <a:rPr lang="fr-BE"/>
              <a:t> and </a:t>
            </a:r>
            <a:r>
              <a:rPr lang="fr-BE" err="1"/>
              <a:t>indexing</a:t>
            </a:r>
            <a:r>
              <a:rPr lang="fr-BE"/>
              <a:t> </a:t>
            </a:r>
            <a:r>
              <a:rPr lang="fr-BE" err="1"/>
              <a:t>will</a:t>
            </a:r>
            <a:r>
              <a:rPr lang="fr-BE"/>
              <a:t> have a big impact on result</a:t>
            </a:r>
          </a:p>
          <a:p>
            <a:r>
              <a:rPr lang="fr-BE"/>
              <a:t>Important to </a:t>
            </a:r>
            <a:r>
              <a:rPr lang="fr-BE" err="1"/>
              <a:t>make</a:t>
            </a:r>
            <a:r>
              <a:rPr lang="fr-BE"/>
              <a:t> </a:t>
            </a:r>
            <a:r>
              <a:rPr lang="fr-BE" err="1"/>
              <a:t>conscious</a:t>
            </a:r>
            <a:r>
              <a:rPr lang="fr-BE"/>
              <a:t> </a:t>
            </a:r>
            <a:r>
              <a:rPr lang="fr-BE" err="1"/>
              <a:t>decisions</a:t>
            </a:r>
            <a:r>
              <a:rPr lang="fr-BE"/>
              <a:t> about </a:t>
            </a:r>
            <a:r>
              <a:rPr lang="fr-BE" err="1"/>
              <a:t>which</a:t>
            </a:r>
            <a:r>
              <a:rPr lang="fr-BE"/>
              <a:t> </a:t>
            </a:r>
            <a:r>
              <a:rPr lang="fr-BE" err="1"/>
              <a:t>approach</a:t>
            </a:r>
            <a:r>
              <a:rPr lang="fr-BE"/>
              <a:t> to </a:t>
            </a:r>
            <a:r>
              <a:rPr lang="fr-BE" err="1"/>
              <a:t>choose</a:t>
            </a:r>
            <a:r>
              <a:rPr lang="fr-BE"/>
              <a:t>, </a:t>
            </a:r>
            <a:r>
              <a:rPr lang="fr-BE" err="1"/>
              <a:t>is</a:t>
            </a:r>
            <a:r>
              <a:rPr lang="fr-BE"/>
              <a:t> </a:t>
            </a:r>
            <a:r>
              <a:rPr lang="fr-BE" err="1"/>
              <a:t>its</a:t>
            </a:r>
            <a:r>
              <a:rPr lang="fr-BE"/>
              <a:t> dependent on the data</a:t>
            </a:r>
          </a:p>
          <a:p>
            <a:r>
              <a:rPr lang="fr-BE" err="1"/>
              <a:t>still</a:t>
            </a:r>
            <a:r>
              <a:rPr lang="fr-BE"/>
              <a:t> open issues and </a:t>
            </a:r>
            <a:r>
              <a:rPr lang="fr-BE" err="1"/>
              <a:t>ongoing</a:t>
            </a:r>
            <a:r>
              <a:rPr lang="fr-BE"/>
              <a:t> research</a:t>
            </a:r>
          </a:p>
          <a:p>
            <a:endParaRPr lang="fr-BE"/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8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22544-65C6-29D9-23B6-7C842B32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for A1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3EFAE-33D9-FC15-2B93-28042A1F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81316"/>
            <a:ext cx="9489000" cy="4162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ea typeface="+mn-lt"/>
                <a:cs typeface="+mn-lt"/>
              </a:rPr>
              <a:t>Low-dimensional representations is an important part in both papers, what methods are mentioned in your paper and what's the main idea? For example, PAA?</a:t>
            </a:r>
            <a:endParaRPr lang="fr-BE" sz="2100" dirty="0">
              <a:ea typeface="+mn-lt"/>
              <a:cs typeface="+mn-lt"/>
            </a:endParaRPr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preprocessing</a:t>
            </a:r>
            <a:r>
              <a:rPr lang="fr-BE" dirty="0"/>
              <a:t> for time </a:t>
            </a:r>
            <a:r>
              <a:rPr lang="fr-BE" dirty="0" err="1"/>
              <a:t>series</a:t>
            </a:r>
            <a:r>
              <a:rPr lang="fr-BE" dirty="0"/>
              <a:t> data </a:t>
            </a:r>
            <a:r>
              <a:rPr lang="fr-BE" dirty="0" err="1"/>
              <a:t>mining</a:t>
            </a:r>
            <a:r>
              <a:rPr lang="fr-BE" dirty="0"/>
              <a:t>?</a:t>
            </a:r>
          </a:p>
          <a:p>
            <a:r>
              <a:rPr lang="fr-BE" dirty="0"/>
              <a:t>Where </a:t>
            </a:r>
            <a:r>
              <a:rPr lang="fr-BE" dirty="0" err="1"/>
              <a:t>does</a:t>
            </a:r>
            <a:r>
              <a:rPr lang="fr-BE" dirty="0"/>
              <a:t> time </a:t>
            </a:r>
            <a:r>
              <a:rPr lang="fr-BE" dirty="0" err="1"/>
              <a:t>series</a:t>
            </a:r>
            <a:r>
              <a:rPr lang="fr-BE" dirty="0"/>
              <a:t> data </a:t>
            </a:r>
            <a:r>
              <a:rPr lang="fr-BE" dirty="0" err="1"/>
              <a:t>mining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applied</a:t>
            </a:r>
            <a:r>
              <a:rPr lang="fr-BE" dirty="0"/>
              <a:t> and </a:t>
            </a:r>
            <a:r>
              <a:rPr lang="fr-BE" dirty="0" err="1"/>
              <a:t>what</a:t>
            </a:r>
            <a:r>
              <a:rPr lang="fr-BE" dirty="0"/>
              <a:t> for?</a:t>
            </a:r>
          </a:p>
          <a:p>
            <a:r>
              <a:rPr lang="fr-BE" dirty="0"/>
              <a:t>Edit </a:t>
            </a:r>
            <a:r>
              <a:rPr lang="fr-BE" dirty="0" err="1"/>
              <a:t>function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</a:t>
            </a:r>
            <a:r>
              <a:rPr lang="fr-BE" dirty="0" err="1"/>
              <a:t>edit</a:t>
            </a:r>
            <a:r>
              <a:rPr lang="fr-BE" dirty="0"/>
              <a:t> the time </a:t>
            </a:r>
            <a:r>
              <a:rPr lang="fr-BE" dirty="0" err="1"/>
              <a:t>series</a:t>
            </a:r>
            <a:r>
              <a:rPr lang="fr-BE" dirty="0"/>
              <a:t> or the </a:t>
            </a:r>
            <a:r>
              <a:rPr lang="fr-BE" dirty="0" err="1"/>
              <a:t>database</a:t>
            </a:r>
            <a:r>
              <a:rPr lang="fr-BE" dirty="0"/>
              <a:t>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4C542-85CE-D10D-D0D6-1D78126A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1. Introduction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Time </a:t>
            </a:r>
            <a:r>
              <a:rPr lang="fr-BE" err="1"/>
              <a:t>series</a:t>
            </a:r>
            <a:r>
              <a:rPr lang="fr-BE"/>
              <a:t>: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fr-BE"/>
              <a:t>"</a:t>
            </a:r>
            <a:r>
              <a:rPr lang="fr-BE" err="1"/>
              <a:t>represents</a:t>
            </a:r>
            <a:r>
              <a:rPr lang="fr-BE"/>
              <a:t> a collection of values </a:t>
            </a:r>
            <a:r>
              <a:rPr lang="fr-BE" err="1"/>
              <a:t>obtained</a:t>
            </a:r>
            <a:r>
              <a:rPr lang="fr-BE"/>
              <a:t> </a:t>
            </a:r>
            <a:r>
              <a:rPr lang="fr-BE" err="1"/>
              <a:t>from</a:t>
            </a:r>
            <a:r>
              <a:rPr lang="fr-BE"/>
              <a:t> </a:t>
            </a:r>
            <a:r>
              <a:rPr lang="fr-BE" err="1"/>
              <a:t>sequential</a:t>
            </a:r>
            <a:r>
              <a:rPr lang="fr-BE"/>
              <a:t> </a:t>
            </a:r>
            <a:r>
              <a:rPr lang="fr-BE" err="1"/>
              <a:t>measurements</a:t>
            </a:r>
            <a:r>
              <a:rPr lang="fr-BE"/>
              <a:t> over time"</a:t>
            </a:r>
          </a:p>
          <a:p>
            <a:r>
              <a:rPr lang="fr-BE"/>
              <a:t>Data Mining: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/>
              <a:t>"stems </a:t>
            </a:r>
            <a:r>
              <a:rPr lang="fr-BE" err="1"/>
              <a:t>from</a:t>
            </a:r>
            <a:r>
              <a:rPr lang="fr-BE"/>
              <a:t> </a:t>
            </a:r>
            <a:r>
              <a:rPr lang="fr-BE" err="1"/>
              <a:t>desire</a:t>
            </a:r>
            <a:r>
              <a:rPr lang="fr-BE"/>
              <a:t> to </a:t>
            </a:r>
            <a:r>
              <a:rPr lang="fr-BE" err="1"/>
              <a:t>reify</a:t>
            </a:r>
            <a:r>
              <a:rPr lang="fr-BE"/>
              <a:t> </a:t>
            </a:r>
            <a:r>
              <a:rPr lang="fr-BE" err="1"/>
              <a:t>our</a:t>
            </a:r>
            <a:r>
              <a:rPr lang="fr-BE"/>
              <a:t> </a:t>
            </a:r>
            <a:r>
              <a:rPr lang="fr-BE" err="1"/>
              <a:t>natural</a:t>
            </a:r>
            <a:r>
              <a:rPr lang="fr-BE"/>
              <a:t> </a:t>
            </a:r>
            <a:r>
              <a:rPr lang="fr-BE" err="1"/>
              <a:t>ability</a:t>
            </a:r>
            <a:r>
              <a:rPr lang="fr-BE"/>
              <a:t> to </a:t>
            </a:r>
            <a:r>
              <a:rPr lang="fr-BE" err="1"/>
              <a:t>visualize</a:t>
            </a:r>
            <a:r>
              <a:rPr lang="fr-BE"/>
              <a:t> </a:t>
            </a:r>
            <a:r>
              <a:rPr lang="fr-BE" err="1"/>
              <a:t>shape</a:t>
            </a:r>
            <a:r>
              <a:rPr lang="fr-BE"/>
              <a:t> of data"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 err="1"/>
              <a:t>complexity</a:t>
            </a:r>
            <a:r>
              <a:rPr lang="fr-BE"/>
              <a:t> arises </a:t>
            </a:r>
            <a:r>
              <a:rPr lang="fr-BE" err="1"/>
              <a:t>from</a:t>
            </a:r>
            <a:r>
              <a:rPr lang="fr-BE"/>
              <a:t> high </a:t>
            </a:r>
            <a:r>
              <a:rPr lang="fr-BE" err="1"/>
              <a:t>dimensionality</a:t>
            </a:r>
            <a:r>
              <a:rPr lang="fr-BE"/>
              <a:t> of time </a:t>
            </a:r>
            <a:r>
              <a:rPr lang="fr-BE" err="1"/>
              <a:t>series</a:t>
            </a:r>
            <a:r>
              <a:rPr lang="fr-BE"/>
              <a:t>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A173-4A77-25C1-8314-8035D48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2. Challenges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2D3D1-C409-95C8-E997-97D96CA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7038"/>
            <a:ext cx="9489000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Data </a:t>
            </a:r>
            <a:r>
              <a:rPr lang="fr-BE" dirty="0" err="1"/>
              <a:t>Representation</a:t>
            </a:r>
            <a:r>
              <a:rPr lang="fr-B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 dirty="0"/>
              <a:t>How can the </a:t>
            </a:r>
            <a:r>
              <a:rPr lang="fr-BE" dirty="0" err="1"/>
              <a:t>fundamental</a:t>
            </a:r>
            <a:r>
              <a:rPr lang="fr-BE" dirty="0"/>
              <a:t> </a:t>
            </a:r>
            <a:r>
              <a:rPr lang="fr-BE" dirty="0" err="1"/>
              <a:t>shape</a:t>
            </a:r>
            <a:r>
              <a:rPr lang="fr-BE" dirty="0"/>
              <a:t> </a:t>
            </a:r>
            <a:r>
              <a:rPr lang="fr-BE" dirty="0" err="1"/>
              <a:t>characteristics</a:t>
            </a:r>
            <a:r>
              <a:rPr lang="fr-BE" dirty="0"/>
              <a:t> of a time-</a:t>
            </a:r>
            <a:r>
              <a:rPr lang="fr-BE" dirty="0" err="1"/>
              <a:t>series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represented</a:t>
            </a:r>
            <a:r>
              <a:rPr lang="fr-BE" dirty="0"/>
              <a:t>?</a:t>
            </a:r>
          </a:p>
          <a:p>
            <a:r>
              <a:rPr lang="fr-BE" dirty="0" err="1">
                <a:ea typeface="+mn-lt"/>
                <a:cs typeface="+mn-lt"/>
              </a:rPr>
              <a:t>Similarity</a:t>
            </a:r>
            <a:r>
              <a:rPr lang="fr-BE" dirty="0">
                <a:ea typeface="+mn-lt"/>
                <a:cs typeface="+mn-lt"/>
              </a:rPr>
              <a:t> </a:t>
            </a:r>
            <a:r>
              <a:rPr lang="fr-BE" dirty="0" err="1"/>
              <a:t>Measurement</a:t>
            </a:r>
            <a:endParaRPr lang="fr-B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fr-BE" dirty="0"/>
              <a:t>How can pairs of time-</a:t>
            </a:r>
            <a:r>
              <a:rPr lang="fr-BE" dirty="0" err="1"/>
              <a:t>series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distinguished</a:t>
            </a:r>
            <a:r>
              <a:rPr lang="fr-BE" dirty="0"/>
              <a:t> or </a:t>
            </a:r>
            <a:r>
              <a:rPr lang="fr-BE" dirty="0" err="1"/>
              <a:t>matched</a:t>
            </a:r>
            <a:r>
              <a:rPr lang="fr-BE" dirty="0"/>
              <a:t>?</a:t>
            </a:r>
          </a:p>
          <a:p>
            <a:r>
              <a:rPr lang="fr-BE" dirty="0" err="1"/>
              <a:t>Indexing</a:t>
            </a:r>
            <a:r>
              <a:rPr lang="fr-BE" dirty="0"/>
              <a:t> Method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BE" dirty="0"/>
              <a:t>How </a:t>
            </a:r>
            <a:r>
              <a:rPr lang="fr-BE" dirty="0" err="1"/>
              <a:t>should</a:t>
            </a:r>
            <a:r>
              <a:rPr lang="fr-BE" dirty="0"/>
              <a:t> a massive set of time-</a:t>
            </a:r>
            <a:r>
              <a:rPr lang="fr-BE" dirty="0" err="1"/>
              <a:t>series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organized</a:t>
            </a:r>
            <a:r>
              <a:rPr lang="fr-BE" dirty="0"/>
              <a:t> to enable fast </a:t>
            </a:r>
            <a:r>
              <a:rPr lang="fr-BE" dirty="0" err="1"/>
              <a:t>querying</a:t>
            </a:r>
            <a:r>
              <a:rPr lang="fr-BE" dirty="0"/>
              <a:t>?</a:t>
            </a:r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13EDD-5659-AC08-BDFB-C01AFDA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27BE5730-973A-04F8-FD81-62953B34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8161F-60E5-3CC0-92A0-4C8A3C3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953700" cy="1325563"/>
          </a:xfrm>
        </p:spPr>
        <p:txBody>
          <a:bodyPr/>
          <a:lstStyle/>
          <a:p>
            <a:r>
              <a:rPr lang="fr-BE"/>
              <a:t>3. </a:t>
            </a:r>
            <a:r>
              <a:rPr lang="fr-BE" err="1"/>
              <a:t>Tasks</a:t>
            </a:r>
            <a:r>
              <a:rPr lang="fr-BE"/>
              <a:t> in Time-</a:t>
            </a:r>
            <a:r>
              <a:rPr lang="fr-BE" err="1"/>
              <a:t>Series</a:t>
            </a:r>
            <a:r>
              <a:rPr lang="fr-BE"/>
              <a:t> data </a:t>
            </a:r>
            <a:r>
              <a:rPr lang="fr-BE" err="1"/>
              <a:t>mining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A928A-D0B8-B4CE-3A5C-438927AE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50" y="1878345"/>
            <a:ext cx="9974298" cy="41979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b="1"/>
              <a:t>Query by content </a:t>
            </a:r>
            <a:r>
              <a:rPr lang="en-US" sz="2100"/>
              <a:t>– Finding a set of solutions similar to a user query</a:t>
            </a:r>
            <a:endParaRPr lang="en-US" sz="2100" b="1"/>
          </a:p>
          <a:p>
            <a:pPr marL="457200" indent="-457200">
              <a:buFont typeface="+mj-lt"/>
              <a:buAutoNum type="arabicPeriod"/>
            </a:pPr>
            <a:r>
              <a:rPr lang="en-US" sz="2100" b="1"/>
              <a:t>Clustering</a:t>
            </a:r>
            <a:r>
              <a:rPr lang="en-US" sz="2100"/>
              <a:t> – Finding natural groups/clusters in a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/>
              <a:t>Classification</a:t>
            </a:r>
            <a:r>
              <a:rPr lang="en-US" sz="2100"/>
              <a:t> – Label each new series coming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/>
              <a:t>Segmentation</a:t>
            </a:r>
            <a:r>
              <a:rPr lang="en-US" sz="2100"/>
              <a:t> – Reducing dimensionality while retaining it essential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/>
              <a:t>Prediction</a:t>
            </a:r>
            <a:r>
              <a:rPr lang="en-US" sz="2100"/>
              <a:t> – Forecast  the next few values of a series</a:t>
            </a:r>
            <a:endParaRPr lang="en-US" sz="2100" b="1"/>
          </a:p>
          <a:p>
            <a:pPr marL="457200" indent="-457200">
              <a:buFont typeface="+mj-lt"/>
              <a:buAutoNum type="arabicPeriod"/>
            </a:pPr>
            <a:r>
              <a:rPr lang="en-US" sz="2100" b="1"/>
              <a:t>Anomaly detection </a:t>
            </a:r>
            <a:r>
              <a:rPr lang="en-US" sz="2100"/>
              <a:t>– Find abnormal subsequences in a time series</a:t>
            </a:r>
            <a:endParaRPr lang="en-US" sz="2100" b="1"/>
          </a:p>
          <a:p>
            <a:pPr marL="457200" indent="-457200">
              <a:buFont typeface="+mj-lt"/>
              <a:buAutoNum type="arabicPeriod"/>
            </a:pPr>
            <a:r>
              <a:rPr lang="en-US" sz="2100" b="1"/>
              <a:t>Motif</a:t>
            </a:r>
            <a:r>
              <a:rPr lang="en-US" sz="2100"/>
              <a:t> </a:t>
            </a:r>
            <a:r>
              <a:rPr lang="en-US" sz="2100" b="1"/>
              <a:t>discovery</a:t>
            </a:r>
            <a:r>
              <a:rPr lang="en-US" sz="2100"/>
              <a:t> – Finding every subsequence that appears recurrently in a series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C236A-FF40-7B93-7B76-2E4476F5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39C40FA9-E401-09AF-AC21-F203CA72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8161F-60E5-3CC0-92A0-4C8A3C3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953700" cy="1325563"/>
          </a:xfrm>
        </p:spPr>
        <p:txBody>
          <a:bodyPr/>
          <a:lstStyle/>
          <a:p>
            <a:r>
              <a:rPr lang="fr-BE"/>
              <a:t>3. </a:t>
            </a:r>
            <a:r>
              <a:rPr lang="fr-BE" err="1"/>
              <a:t>Query</a:t>
            </a:r>
            <a:r>
              <a:rPr lang="fr-BE"/>
              <a:t> by content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3A928A-D0B8-B4CE-3A5C-438927AEE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1641810"/>
                <a:ext cx="9953700" cy="4657086"/>
              </a:xfrm>
            </p:spPr>
            <p:txBody>
              <a:bodyPr>
                <a:noAutofit/>
              </a:bodyPr>
              <a:lstStyle/>
              <a:p>
                <a:r>
                  <a:rPr lang="en-US" sz="2100"/>
                  <a:t>Retrieving a </a:t>
                </a:r>
                <a:r>
                  <a:rPr lang="en-US" sz="2100" b="1">
                    <a:solidFill>
                      <a:schemeClr val="accent6"/>
                    </a:solidFill>
                  </a:rPr>
                  <a:t>set of solutions that are most similar to a</a:t>
                </a:r>
                <a:r>
                  <a:rPr lang="en-US" sz="2100"/>
                  <a:t> </a:t>
                </a:r>
                <a:r>
                  <a:rPr lang="en-US" sz="2100" b="1">
                    <a:solidFill>
                      <a:schemeClr val="accent6"/>
                    </a:solidFill>
                  </a:rPr>
                  <a:t>query</a:t>
                </a:r>
                <a:r>
                  <a:rPr lang="en-US" sz="2100"/>
                  <a:t> provided</a:t>
                </a:r>
              </a:p>
              <a:p>
                <a:pPr marL="0" indent="0">
                  <a:buNone/>
                </a:pPr>
                <a:r>
                  <a:rPr lang="en-US" sz="2100"/>
                  <a:t>Definition 2.1 – </a:t>
                </a:r>
                <a:r>
                  <a:rPr lang="en-US" sz="2100" b="1"/>
                  <a:t>Query by content</a:t>
                </a:r>
                <a:r>
                  <a:rPr lang="en-US" sz="2100"/>
                  <a:t> </a:t>
                </a:r>
                <a:r>
                  <a:rPr lang="en-US" sz="2100" i="1"/>
                  <a:t>Given a query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i="1"/>
                  <a:t> and a similarity measure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sz="21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i="1"/>
                  <a:t>, find the ordered list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BE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BE" sz="2100" b="0" i="1"/>
                  <a:t> of a time </a:t>
                </a:r>
                <a:r>
                  <a:rPr lang="fr-BE" sz="2100" b="0" i="1" err="1"/>
                  <a:t>series</a:t>
                </a:r>
                <a:r>
                  <a:rPr lang="fr-BE" sz="2100" b="0" i="1"/>
                  <a:t> in the </a:t>
                </a:r>
                <a:r>
                  <a:rPr lang="fr-BE" sz="2100" b="0" i="1" err="1"/>
                  <a:t>database</a:t>
                </a:r>
                <a:r>
                  <a:rPr lang="fr-BE" sz="2100" b="0" i="1"/>
                  <a:t> DB </a:t>
                </a:r>
                <a:r>
                  <a:rPr lang="fr-BE" sz="2100" b="0" i="1" err="1"/>
                  <a:t>such</a:t>
                </a:r>
                <a:r>
                  <a:rPr lang="fr-BE" sz="2100" b="0" i="1"/>
                  <a:t> </a:t>
                </a:r>
                <a:r>
                  <a:rPr lang="fr-BE" sz="2100" b="0" i="1" err="1"/>
                  <a:t>that</a:t>
                </a:r>
                <a:endParaRPr lang="fr-BE" sz="2100" b="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fr-BE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BE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fr-BE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BE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BE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BE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fr-BE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BE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0" i="1"/>
              </a:p>
              <a:p>
                <a:r>
                  <a:rPr lang="en-US" sz="2100" b="0"/>
                  <a:t>The content of the result set depends on the type of query performed over the database</a:t>
                </a:r>
              </a:p>
              <a:p>
                <a:pPr marL="0" indent="0">
                  <a:buNone/>
                </a:pPr>
                <a:r>
                  <a:rPr lang="en-US" sz="2100"/>
                  <a:t>Definition 2.2 - </a:t>
                </a:r>
                <a14:m>
                  <m:oMath xmlns:m="http://schemas.openxmlformats.org/officeDocument/2006/math">
                    <m:r>
                      <a:rPr lang="fr-BE" sz="21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100" b="1"/>
                  <a:t>-Range Query </a:t>
                </a:r>
                <a:r>
                  <a:rPr lang="en-US" sz="2100" i="1"/>
                  <a:t>Given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100" i="1"/>
                  <a:t> and a series database DB, a similarity measure, and a threshold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100" b="0" i="1"/>
                  <a:t>. Find all series whose similarity with the query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1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fr-BE" sz="21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BE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BE" sz="210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100" i="1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BE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BE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1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fr-BE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BE" sz="21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BE" sz="2100" b="0" i="1"/>
              </a:p>
              <a:p>
                <a:r>
                  <a:rPr lang="en-US" sz="2100"/>
                  <a:t>Selecting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100" i="1"/>
                  <a:t> </a:t>
                </a:r>
                <a:r>
                  <a:rPr lang="en-US" sz="2100" b="1"/>
                  <a:t>highly data dependent</a:t>
                </a:r>
                <a:endParaRPr lang="en-US" sz="2100" i="1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3A928A-D0B8-B4CE-3A5C-438927AEE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1641810"/>
                <a:ext cx="9953700" cy="4657086"/>
              </a:xfrm>
              <a:blipFill>
                <a:blip r:embed="rId2"/>
                <a:stretch>
                  <a:fillRect l="-735" r="-612" b="-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C236A-FF40-7B93-7B76-2E4476F5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39C40FA9-E401-09AF-AC21-F203CA72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3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8161F-60E5-3CC0-92A0-4C8A3C3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953700" cy="1325563"/>
          </a:xfrm>
        </p:spPr>
        <p:txBody>
          <a:bodyPr/>
          <a:lstStyle/>
          <a:p>
            <a:r>
              <a:rPr lang="fr-BE"/>
              <a:t>3. </a:t>
            </a:r>
            <a:r>
              <a:rPr lang="fr-BE" err="1"/>
              <a:t>Query</a:t>
            </a:r>
            <a:r>
              <a:rPr lang="fr-BE"/>
              <a:t> by content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3A928A-D0B8-B4CE-3A5C-438927AEE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1641810"/>
                <a:ext cx="9953700" cy="4657086"/>
              </a:xfrm>
            </p:spPr>
            <p:txBody>
              <a:bodyPr>
                <a:noAutofit/>
              </a:bodyPr>
              <a:lstStyle/>
              <a:p>
                <a:r>
                  <a:rPr lang="en-US" sz="2100"/>
                  <a:t>Retrieve a set of solutions by </a:t>
                </a:r>
                <a:r>
                  <a:rPr lang="en-US" sz="2100" b="1">
                    <a:solidFill>
                      <a:schemeClr val="accent6"/>
                    </a:solidFill>
                  </a:rPr>
                  <a:t>constraining the number of series</a:t>
                </a:r>
                <a:r>
                  <a:rPr lang="en-US" sz="2100"/>
                  <a:t> it should contain</a:t>
                </a:r>
              </a:p>
              <a:p>
                <a:pPr marL="0" indent="0">
                  <a:buNone/>
                </a:pPr>
                <a:r>
                  <a:rPr lang="en-US" sz="1800"/>
                  <a:t>Definition 2.3 – </a:t>
                </a:r>
                <a:r>
                  <a:rPr lang="en-US" sz="1800" b="1"/>
                  <a:t>K-Nearest Neighbors</a:t>
                </a:r>
                <a:r>
                  <a:rPr lang="en-US" sz="1800"/>
                  <a:t> </a:t>
                </a:r>
                <a:r>
                  <a:rPr lang="en-US" sz="1800" i="1"/>
                  <a:t>Given a query time series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/>
                  <a:t>, a time series DB, a similarity measure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/>
                  <a:t>and an integer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/>
                  <a:t>. Find the set of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/>
                  <a:t> series that are the most similar to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i="1"/>
                  <a:t>. </a:t>
                </a:r>
              </a:p>
              <a:p>
                <a:pPr marL="0" indent="0" algn="ctr">
                  <a:buNone/>
                </a:pPr>
                <a:r>
                  <a:rPr lang="en-US" sz="1800" i="1"/>
                  <a:t>Find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b="1" kern="1200">
                    <a:solidFill>
                      <a:schemeClr val="accent6"/>
                    </a:solidFill>
                    <a:effectLst/>
                    <a:latin typeface="Univers Condensed" panose="020B0506020202050204" pitchFamily="34" charset="0"/>
                    <a:ea typeface="+mn-ea"/>
                    <a:cs typeface="+mn-cs"/>
                  </a:rPr>
                  <a:t> </a:t>
                </a:r>
                <a:r>
                  <a:rPr lang="en-US" sz="1800" i="1"/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b="1" kern="1200">
                    <a:solidFill>
                      <a:schemeClr val="accent6"/>
                    </a:solidFill>
                    <a:effectLst/>
                    <a:latin typeface="Univers Condensed" panose="020B0506020202050204" pitchFamily="34" charset="0"/>
                    <a:ea typeface="+mn-ea"/>
                    <a:cs typeface="+mn-cs"/>
                  </a:rPr>
                  <a:t> </a:t>
                </a:r>
                <a:r>
                  <a:rPr lang="en-US" sz="1800" i="1"/>
                  <a:t>and 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1" kern="1200">
                  <a:solidFill>
                    <a:schemeClr val="accent6"/>
                  </a:solidFill>
                  <a:effectLst/>
                  <a:latin typeface="Univers Condensed" panose="020B0506020202050204" pitchFamily="34" charset="0"/>
                  <a:ea typeface="+mn-ea"/>
                  <a:cs typeface="+mn-cs"/>
                </a:endParaRPr>
              </a:p>
              <a:p>
                <a:r>
                  <a:rPr lang="en-US" sz="2100"/>
                  <a:t>A user may be interested in </a:t>
                </a:r>
                <a:r>
                  <a:rPr lang="en-US" sz="2100" b="1">
                    <a:solidFill>
                      <a:schemeClr val="accent6"/>
                    </a:solidFill>
                  </a:rPr>
                  <a:t>finding every subsequence of the series matching </a:t>
                </a:r>
                <a:r>
                  <a:rPr lang="en-US" sz="2100"/>
                  <a:t>the query </a:t>
                </a:r>
                <a:r>
                  <a:rPr lang="en-US" sz="2100">
                    <a:sym typeface="Wingdings" panose="05000000000000000000" pitchFamily="2" charset="2"/>
                  </a:rPr>
                  <a:t> </a:t>
                </a:r>
                <a:r>
                  <a:rPr lang="en-US" sz="2100"/>
                  <a:t>expressed in terms of </a:t>
                </a:r>
                <a14:m>
                  <m:oMath xmlns:m="http://schemas.openxmlformats.org/officeDocument/2006/math">
                    <m:r>
                      <a:rPr lang="fr-BE" sz="21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100"/>
                  <a:t>-range query</a:t>
                </a:r>
              </a:p>
              <a:p>
                <a:pPr marL="0" indent="0">
                  <a:buNone/>
                </a:pPr>
                <a:r>
                  <a:rPr lang="en-US" sz="1800"/>
                  <a:t>Definition 2.4 – </a:t>
                </a:r>
                <a:r>
                  <a:rPr lang="en-US" sz="1800" b="1"/>
                  <a:t>Whole Series/Subsequence Matching </a:t>
                </a:r>
                <a:r>
                  <a:rPr lang="en-US" sz="1800" i="1"/>
                  <a:t>Given a query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b="1"/>
                  <a:t>, </a:t>
                </a:r>
                <a14:m>
                  <m:oMath xmlns:m="http://schemas.openxmlformats.org/officeDocument/2006/math">
                    <m:r>
                      <a:rPr lang="fr-BE" sz="1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BE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800" b="1"/>
                  <a:t> </a:t>
                </a:r>
                <a:r>
                  <a:rPr lang="en-US" sz="1800" i="1"/>
                  <a:t>and a DB.</a:t>
                </a:r>
              </a:p>
              <a:p>
                <a:pPr>
                  <a:buFontTx/>
                  <a:buChar char="-"/>
                </a:pPr>
                <a:r>
                  <a:rPr lang="en-US" sz="1800" b="1" i="1"/>
                  <a:t>Find all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BE" sz="18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BE" sz="1800" b="1" i="1" smtClean="0">
                        <a:latin typeface="Cambria Math" panose="02040503050406030204" pitchFamily="18" charset="0"/>
                      </a:rPr>
                      <m:t>𝑫𝑩</m:t>
                    </m:r>
                  </m:oMath>
                </a14:m>
                <a:r>
                  <a:rPr lang="en-US" sz="1800" b="1" i="1"/>
                  <a:t> </a:t>
                </a:r>
                <a:r>
                  <a:rPr lang="en-US" sz="1800" i="1" err="1"/>
                  <a:t>s.t.</a:t>
                </a:r>
                <a:r>
                  <a:rPr lang="en-US" sz="1800" i="1"/>
                  <a:t> </a:t>
                </a:r>
                <a14:m>
                  <m:oMath xmlns:m="http://schemas.openxmlformats.org/officeDocument/2006/math"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B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i="1"/>
              </a:p>
              <a:p>
                <a:pPr>
                  <a:buFontTx/>
                  <a:buChar char="-"/>
                </a:pPr>
                <a:r>
                  <a:rPr lang="en-US" sz="1800" b="1" i="1"/>
                  <a:t>Find all subsequences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BE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b="1"/>
                  <a:t> of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BE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BE" sz="18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BE" sz="1800" b="1" i="1" smtClean="0">
                        <a:latin typeface="Cambria Math" panose="02040503050406030204" pitchFamily="18" charset="0"/>
                      </a:rPr>
                      <m:t>𝑫𝑩</m:t>
                    </m:r>
                    <m:r>
                      <a:rPr lang="fr-BE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err="1"/>
                  <a:t>s.t.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𝑠𝑢𝑏𝑠𝑒𝑞</m:t>
                        </m:r>
                      </m:sub>
                    </m:sSub>
                    <m:d>
                      <m:dPr>
                        <m:ctrlPr>
                          <a:rPr lang="fr-BE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BE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BE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3A928A-D0B8-B4CE-3A5C-438927AEE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1641810"/>
                <a:ext cx="9953700" cy="4657086"/>
              </a:xfrm>
              <a:blipFill>
                <a:blip r:embed="rId2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C236A-FF40-7B93-7B76-2E4476F5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39C40FA9-E401-09AF-AC21-F203CA72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8161F-60E5-3CC0-92A0-4C8A3C3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953700" cy="1325563"/>
          </a:xfrm>
        </p:spPr>
        <p:txBody>
          <a:bodyPr/>
          <a:lstStyle/>
          <a:p>
            <a:r>
              <a:rPr lang="fr-BE"/>
              <a:t>3. Clustering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A928A-D0B8-B4CE-3A5C-438927AE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41810"/>
            <a:ext cx="9890712" cy="4657086"/>
          </a:xfrm>
        </p:spPr>
        <p:txBody>
          <a:bodyPr>
            <a:noAutofit/>
          </a:bodyPr>
          <a:lstStyle/>
          <a:p>
            <a:r>
              <a:rPr lang="en-US" sz="2100" b="1">
                <a:solidFill>
                  <a:schemeClr val="accent6"/>
                </a:solidFill>
              </a:rPr>
              <a:t>Clustering</a:t>
            </a:r>
            <a:r>
              <a:rPr lang="en-US" sz="2100"/>
              <a:t> - Finding natural groups/clusters in a dataset</a:t>
            </a:r>
          </a:p>
          <a:p>
            <a:endParaRPr lang="en-US" sz="2100"/>
          </a:p>
          <a:p>
            <a:endParaRPr lang="en-US" sz="2100"/>
          </a:p>
          <a:p>
            <a:pPr marL="0" indent="0">
              <a:lnSpc>
                <a:spcPct val="100000"/>
              </a:lnSpc>
              <a:buNone/>
            </a:pPr>
            <a:r>
              <a:rPr lang="en-US" sz="2100">
                <a:sym typeface="Wingdings" panose="05000000000000000000" pitchFamily="2" charset="2"/>
              </a:rPr>
              <a:t> Useful for data streams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2100">
                <a:sym typeface="Wingdings" panose="05000000000000000000" pitchFamily="2" charset="2"/>
              </a:rPr>
              <a:t>Implemented by using AR models, k-means and </a:t>
            </a:r>
            <a:r>
              <a:rPr lang="en-US" sz="2100" b="1">
                <a:sym typeface="Wingdings" panose="05000000000000000000" pitchFamily="2" charset="2"/>
              </a:rPr>
              <a:t>k-center-clustering </a:t>
            </a:r>
          </a:p>
          <a:p>
            <a:pPr>
              <a:lnSpc>
                <a:spcPct val="100000"/>
              </a:lnSpc>
            </a:pPr>
            <a:r>
              <a:rPr lang="en-US" sz="2100" b="1">
                <a:solidFill>
                  <a:schemeClr val="accent6"/>
                </a:solidFill>
                <a:sym typeface="Wingdings" panose="05000000000000000000" pitchFamily="2" charset="2"/>
              </a:rPr>
              <a:t>Subsequence clustering </a:t>
            </a:r>
            <a:r>
              <a:rPr lang="en-US" sz="210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en-US" sz="2100">
                <a:sym typeface="Wingdings" panose="05000000000000000000" pitchFamily="2" charset="2"/>
              </a:rPr>
              <a:t>- same but cluster of </a:t>
            </a:r>
            <a:r>
              <a:rPr lang="en-US" sz="2100" b="1">
                <a:sym typeface="Wingdings" panose="05000000000000000000" pitchFamily="2" charset="2"/>
              </a:rPr>
              <a:t>subsequences</a:t>
            </a:r>
            <a:r>
              <a:rPr lang="en-US" sz="2100">
                <a:sym typeface="Wingdings" panose="05000000000000000000" pitchFamily="2" charset="2"/>
              </a:rPr>
              <a:t> only</a:t>
            </a:r>
            <a:endParaRPr lang="en-US" sz="190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1900">
                <a:sym typeface="Wingdings" panose="05000000000000000000" pitchFamily="2" charset="2"/>
              </a:rPr>
              <a:t>Width of subsequence thanks to investigating the periodical structure by using DFT analysis</a:t>
            </a:r>
          </a:p>
          <a:p>
            <a:pPr lvl="1">
              <a:lnSpc>
                <a:spcPct val="100000"/>
              </a:lnSpc>
            </a:pPr>
            <a:r>
              <a:rPr lang="en-US" sz="1900">
                <a:sym typeface="Wingdings" panose="05000000000000000000" pitchFamily="2" charset="2"/>
              </a:rPr>
              <a:t>If </a:t>
            </a:r>
            <a:r>
              <a:rPr lang="en-US" sz="1900" i="1">
                <a:sym typeface="Wingdings" panose="05000000000000000000" pitchFamily="2" charset="2"/>
              </a:rPr>
              <a:t>nonoverlapping slicing </a:t>
            </a:r>
            <a:r>
              <a:rPr lang="en-US" sz="1900">
                <a:sym typeface="Wingdings" panose="05000000000000000000" pitchFamily="2" charset="2"/>
              </a:rPr>
              <a:t> may </a:t>
            </a:r>
            <a:r>
              <a:rPr lang="en-US" sz="1900" b="1">
                <a:sym typeface="Wingdings" panose="05000000000000000000" pitchFamily="2" charset="2"/>
              </a:rPr>
              <a:t>miss important structures</a:t>
            </a:r>
          </a:p>
          <a:p>
            <a:pPr lvl="1">
              <a:lnSpc>
                <a:spcPct val="100000"/>
              </a:lnSpc>
            </a:pPr>
            <a:r>
              <a:rPr lang="en-US" sz="1900">
                <a:sym typeface="Wingdings" panose="05000000000000000000" pitchFamily="2" charset="2"/>
              </a:rPr>
              <a:t>Overlapping may also lead to meaningless results!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C236A-FF40-7B93-7B76-2E4476F5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39C40FA9-E401-09AF-AC21-F203CA72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227AB5-3991-F078-2279-4BE6E313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799" y="1754532"/>
            <a:ext cx="3457228" cy="133933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868F32-F46B-C8AF-63F6-31A03B0A4C9E}"/>
              </a:ext>
            </a:extLst>
          </p:cNvPr>
          <p:cNvSpPr txBox="1"/>
          <p:nvPr/>
        </p:nvSpPr>
        <p:spPr>
          <a:xfrm>
            <a:off x="7154799" y="3159263"/>
            <a:ext cx="357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err="1"/>
              <a:t>Depend</a:t>
            </a:r>
            <a:r>
              <a:rPr lang="fr-BE" sz="1600"/>
              <a:t> on an </a:t>
            </a:r>
            <a:r>
              <a:rPr lang="fr-BE" sz="1600" err="1"/>
              <a:t>arbitrary</a:t>
            </a:r>
            <a:r>
              <a:rPr lang="fr-BE" sz="1600"/>
              <a:t> </a:t>
            </a:r>
            <a:r>
              <a:rPr lang="fr-BE" sz="1600" err="1"/>
              <a:t>number</a:t>
            </a:r>
            <a:r>
              <a:rPr lang="fr-BE" sz="1600"/>
              <a:t> of cluster N=3 (a), N=8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3946202-5D54-288E-C55D-72B1B47BAB6B}"/>
                  </a:ext>
                </a:extLst>
              </p:cNvPr>
              <p:cNvSpPr txBox="1"/>
              <p:nvPr/>
            </p:nvSpPr>
            <p:spPr>
              <a:xfrm>
                <a:off x="694602" y="2207466"/>
                <a:ext cx="6246972" cy="96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i="1" err="1"/>
                  <a:t>Find</a:t>
                </a:r>
                <a:r>
                  <a:rPr lang="fr-BE" i="1"/>
                  <a:t> clusters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BE" i="1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𝐷𝐵</m:t>
                        </m:r>
                      </m:e>
                    </m:d>
                  </m:oMath>
                </a14:m>
                <a:r>
                  <a:rPr lang="fr-BE" i="1"/>
                  <a:t> maximises the intercluster distance and minimises intracluster distance.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fr-BE" i="1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3946202-5D54-288E-C55D-72B1B47B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2" y="2207466"/>
                <a:ext cx="6246972" cy="966868"/>
              </a:xfrm>
              <a:prstGeom prst="rect">
                <a:avLst/>
              </a:prstGeom>
              <a:blipFill>
                <a:blip r:embed="rId4"/>
                <a:stretch>
                  <a:fillRect l="-878" t="-3145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BDECFC5A-B4B3-96EC-B459-E7B26149B6DA}"/>
              </a:ext>
            </a:extLst>
          </p:cNvPr>
          <p:cNvSpPr txBox="1"/>
          <p:nvPr/>
        </p:nvSpPr>
        <p:spPr>
          <a:xfrm>
            <a:off x="841248" y="5662199"/>
            <a:ext cx="9714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100">
                <a:sym typeface="Wingdings" panose="05000000000000000000" pitchFamily="2" charset="2"/>
              </a:rPr>
              <a:t> Clustering </a:t>
            </a:r>
            <a:r>
              <a:rPr lang="fr-BE" sz="2100" err="1">
                <a:sym typeface="Wingdings" panose="05000000000000000000" pitchFamily="2" charset="2"/>
              </a:rPr>
              <a:t>is</a:t>
            </a:r>
            <a:r>
              <a:rPr lang="fr-BE" sz="2100">
                <a:sym typeface="Wingdings" panose="05000000000000000000" pitchFamily="2" charset="2"/>
              </a:rPr>
              <a:t> </a:t>
            </a:r>
            <a:r>
              <a:rPr lang="fr-BE" sz="2100" err="1">
                <a:sym typeface="Wingdings" panose="05000000000000000000" pitchFamily="2" charset="2"/>
              </a:rPr>
              <a:t>used</a:t>
            </a:r>
            <a:r>
              <a:rPr lang="fr-BE" sz="2100">
                <a:sym typeface="Wingdings" panose="05000000000000000000" pitchFamily="2" charset="2"/>
              </a:rPr>
              <a:t> a lot for DNA </a:t>
            </a:r>
            <a:r>
              <a:rPr lang="fr-BE" sz="2100" err="1">
                <a:sym typeface="Wingdings" panose="05000000000000000000" pitchFamily="2" charset="2"/>
              </a:rPr>
              <a:t>analysis</a:t>
            </a:r>
            <a:endParaRPr lang="fr-BE" sz="2100"/>
          </a:p>
        </p:txBody>
      </p:sp>
    </p:spTree>
    <p:extLst>
      <p:ext uri="{BB962C8B-B14F-4D97-AF65-F5344CB8AC3E}">
        <p14:creationId xmlns:p14="http://schemas.microsoft.com/office/powerpoint/2010/main" val="34183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35E979A-79F0-C25F-E25B-8F78F5DD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1" y="4431283"/>
            <a:ext cx="5232716" cy="15698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68161F-60E5-3CC0-92A0-4C8A3C3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953700" cy="1325563"/>
          </a:xfrm>
        </p:spPr>
        <p:txBody>
          <a:bodyPr/>
          <a:lstStyle/>
          <a:p>
            <a:r>
              <a:rPr lang="fr-BE"/>
              <a:t>3. Classification and segmentation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A928A-D0B8-B4CE-3A5C-438927AE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41810"/>
            <a:ext cx="9890712" cy="4657086"/>
          </a:xfrm>
        </p:spPr>
        <p:txBody>
          <a:bodyPr>
            <a:noAutofit/>
          </a:bodyPr>
          <a:lstStyle/>
          <a:p>
            <a:r>
              <a:rPr lang="en-US" sz="2100" b="1">
                <a:solidFill>
                  <a:schemeClr val="accent6"/>
                </a:solidFill>
              </a:rPr>
              <a:t>Classification</a:t>
            </a:r>
            <a:r>
              <a:rPr lang="en-US" sz="2100"/>
              <a:t> - Label each new series coming</a:t>
            </a:r>
          </a:p>
          <a:p>
            <a:pPr lvl="1"/>
            <a:r>
              <a:rPr lang="en-US" sz="1900"/>
              <a:t>Different methods tried - 1NN-DTW, ARMA, HMM, …</a:t>
            </a:r>
          </a:p>
          <a:p>
            <a:pPr lvl="1"/>
            <a:r>
              <a:rPr lang="en-US" sz="1900"/>
              <a:t>Main challenge: High dimensionality requires high computation power</a:t>
            </a:r>
          </a:p>
          <a:p>
            <a:pPr lvl="1"/>
            <a:r>
              <a:rPr lang="en-US" sz="1900"/>
              <a:t>Need to avoid </a:t>
            </a:r>
            <a:r>
              <a:rPr lang="en-US" sz="1900" b="1"/>
              <a:t>overtraining</a:t>
            </a:r>
            <a:r>
              <a:rPr lang="en-US" sz="1900"/>
              <a:t> to avoid </a:t>
            </a:r>
            <a:r>
              <a:rPr lang="en-US" sz="1900" b="1"/>
              <a:t>overfitting</a:t>
            </a:r>
            <a:r>
              <a:rPr lang="en-US" sz="1900"/>
              <a:t> </a:t>
            </a:r>
            <a:r>
              <a:rPr lang="en-US" sz="1900">
                <a:sym typeface="Wingdings" panose="05000000000000000000" pitchFamily="2" charset="2"/>
              </a:rPr>
              <a:t> performance of the model decreases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100">
                <a:sym typeface="Wingdings" panose="05000000000000000000" pitchFamily="2" charset="2"/>
              </a:rPr>
              <a:t>Interest for computer interface based on EEG signals</a:t>
            </a:r>
          </a:p>
          <a:p>
            <a:r>
              <a:rPr lang="en-US" sz="2100" b="1">
                <a:solidFill>
                  <a:schemeClr val="accent6"/>
                </a:solidFill>
              </a:rPr>
              <a:t>Segmentation </a:t>
            </a:r>
            <a:r>
              <a:rPr lang="en-US" sz="2100"/>
              <a:t>- reducing dimensionality while retaining essential features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0C236A-FF40-7B93-7B76-2E4476F5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Centre and project partners | KTH">
            <a:extLst>
              <a:ext uri="{FF2B5EF4-FFF2-40B4-BE49-F238E27FC236}">
                <a16:creationId xmlns:a16="http://schemas.microsoft.com/office/drawing/2014/main" id="{39C40FA9-E401-09AF-AC21-F203CA72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1815" r="21703" b="22183"/>
          <a:stretch/>
        </p:blipFill>
        <p:spPr bwMode="auto">
          <a:xfrm>
            <a:off x="10794949" y="386040"/>
            <a:ext cx="993422" cy="10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Microsoft Office PowerPoint</Application>
  <PresentationFormat>Grand écran</PresentationFormat>
  <Paragraphs>184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Elephant</vt:lpstr>
      <vt:lpstr>Univers Condensed</vt:lpstr>
      <vt:lpstr>Wingdings</vt:lpstr>
      <vt:lpstr>MimeoVTI</vt:lpstr>
      <vt:lpstr>Seminar 1  - Time series data mining Philippe Esling, Carlos Agon</vt:lpstr>
      <vt:lpstr>Table of Contents</vt:lpstr>
      <vt:lpstr>1. Introduction</vt:lpstr>
      <vt:lpstr>2. Challenges</vt:lpstr>
      <vt:lpstr>3. Tasks in Time-Series data mining</vt:lpstr>
      <vt:lpstr>3. Query by content</vt:lpstr>
      <vt:lpstr>3. Query by content</vt:lpstr>
      <vt:lpstr>3. Clustering</vt:lpstr>
      <vt:lpstr>3. Classification and segmentation</vt:lpstr>
      <vt:lpstr>Présentation PowerPoint</vt:lpstr>
      <vt:lpstr>4. Implementation Components</vt:lpstr>
      <vt:lpstr> Preprocessing</vt:lpstr>
      <vt:lpstr> Representation</vt:lpstr>
      <vt:lpstr> Representation</vt:lpstr>
      <vt:lpstr> Nondata Adaptive</vt:lpstr>
      <vt:lpstr>Similarity Measure</vt:lpstr>
      <vt:lpstr> Similarity Measure</vt:lpstr>
      <vt:lpstr> Indexing</vt:lpstr>
      <vt:lpstr>5. Research Trends and Issues: Embedded Systems</vt:lpstr>
      <vt:lpstr>5. Research Trends and Issues: Stream analysis</vt:lpstr>
      <vt:lpstr>6. Conclusion</vt:lpstr>
      <vt:lpstr>Questions for A1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HUMBLET  Raphael</dc:creator>
  <cp:lastModifiedBy>Raphaël Humblet</cp:lastModifiedBy>
  <cp:revision>2</cp:revision>
  <dcterms:created xsi:type="dcterms:W3CDTF">2024-01-24T18:45:35Z</dcterms:created>
  <dcterms:modified xsi:type="dcterms:W3CDTF">2024-04-19T08:50:12Z</dcterms:modified>
</cp:coreProperties>
</file>