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2"/>
          <p:cNvSpPr txBox="1"/>
          <p:nvPr/>
        </p:nvSpPr>
        <p:spPr>
          <a:xfrm>
            <a:off x="639444" y="544512"/>
            <a:ext cx="2617390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1.  Given the following binary tree:</a:t>
            </a:r>
          </a:p>
        </p:txBody>
      </p:sp>
      <p:sp>
        <p:nvSpPr>
          <p:cNvPr id="95" name="Text Box 3"/>
          <p:cNvSpPr txBox="1"/>
          <p:nvPr/>
        </p:nvSpPr>
        <p:spPr>
          <a:xfrm>
            <a:off x="868044" y="4227512"/>
            <a:ext cx="3935349" cy="21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(a)  What is the inorder traversal of the tree?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16, 34, 35, 38, 39, 41, 44, 45, 55, 63, 64, 65, 72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(b)  What is the preorder traversal of the tree?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45, 38, 34, 16, 35, 41, 39, 44, 65, 63, 55, 64, 72 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(c)  What is the postorder traversal of the tree?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16, 35, 34, 39, 44, 41, 38, 55, 64, 63, 72, 65, 45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600" indent="-228600">
              <a:buSzPct val="100000"/>
              <a:buAutoNum type="alphaLcParenBoth" startAt="4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height of the tree?   What nodes are on level 2?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Height 4, nodes on level 2 are 34, 41, 63, 72 		 </a:t>
            </a:r>
          </a:p>
        </p:txBody>
      </p:sp>
      <p:grpSp>
        <p:nvGrpSpPr>
          <p:cNvPr id="150" name="Group 4"/>
          <p:cNvGrpSpPr/>
          <p:nvPr/>
        </p:nvGrpSpPr>
        <p:grpSpPr>
          <a:xfrm>
            <a:off x="1493519" y="999686"/>
            <a:ext cx="3570190" cy="1816823"/>
            <a:chOff x="0" y="0"/>
            <a:chExt cx="3570188" cy="1816822"/>
          </a:xfrm>
        </p:grpSpPr>
        <p:grpSp>
          <p:nvGrpSpPr>
            <p:cNvPr id="98" name="Oval 5"/>
            <p:cNvGrpSpPr/>
            <p:nvPr/>
          </p:nvGrpSpPr>
          <p:grpSpPr>
            <a:xfrm>
              <a:off x="1800350" y="-1"/>
              <a:ext cx="307341" cy="311409"/>
              <a:chOff x="0" y="0"/>
              <a:chExt cx="307340" cy="311407"/>
            </a:xfrm>
          </p:grpSpPr>
          <p:sp>
            <p:nvSpPr>
              <p:cNvPr id="96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7" name="45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45</a:t>
                </a:r>
              </a:p>
            </p:txBody>
          </p:sp>
        </p:grpSp>
        <p:grpSp>
          <p:nvGrpSpPr>
            <p:cNvPr id="101" name="Oval 6"/>
            <p:cNvGrpSpPr/>
            <p:nvPr/>
          </p:nvGrpSpPr>
          <p:grpSpPr>
            <a:xfrm>
              <a:off x="1042986" y="390292"/>
              <a:ext cx="307341" cy="311409"/>
              <a:chOff x="0" y="0"/>
              <a:chExt cx="307340" cy="311407"/>
            </a:xfrm>
          </p:grpSpPr>
          <p:sp>
            <p:nvSpPr>
              <p:cNvPr id="99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0" name="38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38</a:t>
                </a:r>
              </a:p>
            </p:txBody>
          </p:sp>
        </p:grpSp>
        <p:grpSp>
          <p:nvGrpSpPr>
            <p:cNvPr id="104" name="Oval 7"/>
            <p:cNvGrpSpPr/>
            <p:nvPr/>
          </p:nvGrpSpPr>
          <p:grpSpPr>
            <a:xfrm>
              <a:off x="2930801" y="390292"/>
              <a:ext cx="307341" cy="311409"/>
              <a:chOff x="0" y="0"/>
              <a:chExt cx="307340" cy="311407"/>
            </a:xfrm>
          </p:grpSpPr>
          <p:sp>
            <p:nvSpPr>
              <p:cNvPr id="102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3" name="65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65</a:t>
                </a:r>
              </a:p>
            </p:txBody>
          </p:sp>
        </p:grpSp>
        <p:grpSp>
          <p:nvGrpSpPr>
            <p:cNvPr id="107" name="Oval 9"/>
            <p:cNvGrpSpPr/>
            <p:nvPr/>
          </p:nvGrpSpPr>
          <p:grpSpPr>
            <a:xfrm>
              <a:off x="2632332" y="947853"/>
              <a:ext cx="307341" cy="311409"/>
              <a:chOff x="0" y="0"/>
              <a:chExt cx="307340" cy="311407"/>
            </a:xfrm>
          </p:grpSpPr>
          <p:sp>
            <p:nvSpPr>
              <p:cNvPr id="105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6" name="63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63</a:t>
                </a:r>
              </a:p>
            </p:txBody>
          </p:sp>
        </p:grpSp>
        <p:grpSp>
          <p:nvGrpSpPr>
            <p:cNvPr id="110" name="Oval 10"/>
            <p:cNvGrpSpPr/>
            <p:nvPr/>
          </p:nvGrpSpPr>
          <p:grpSpPr>
            <a:xfrm>
              <a:off x="443561" y="947853"/>
              <a:ext cx="307341" cy="311409"/>
              <a:chOff x="0" y="0"/>
              <a:chExt cx="307340" cy="311407"/>
            </a:xfrm>
          </p:grpSpPr>
          <p:sp>
            <p:nvSpPr>
              <p:cNvPr id="108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09" name="34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34</a:t>
                </a:r>
              </a:p>
            </p:txBody>
          </p:sp>
        </p:grpSp>
        <p:grpSp>
          <p:nvGrpSpPr>
            <p:cNvPr id="113" name="Oval 11"/>
            <p:cNvGrpSpPr/>
            <p:nvPr/>
          </p:nvGrpSpPr>
          <p:grpSpPr>
            <a:xfrm>
              <a:off x="742030" y="1505414"/>
              <a:ext cx="307341" cy="311409"/>
              <a:chOff x="0" y="0"/>
              <a:chExt cx="307340" cy="311407"/>
            </a:xfrm>
          </p:grpSpPr>
          <p:sp>
            <p:nvSpPr>
              <p:cNvPr id="111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2" name="35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grpSp>
          <p:nvGrpSpPr>
            <p:cNvPr id="116" name="Oval 12"/>
            <p:cNvGrpSpPr/>
            <p:nvPr/>
          </p:nvGrpSpPr>
          <p:grpSpPr>
            <a:xfrm>
              <a:off x="25704" y="1505414"/>
              <a:ext cx="307341" cy="311409"/>
              <a:chOff x="0" y="0"/>
              <a:chExt cx="307340" cy="311407"/>
            </a:xfrm>
          </p:grpSpPr>
          <p:sp>
            <p:nvSpPr>
              <p:cNvPr id="114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5" name="16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grpSp>
          <p:nvGrpSpPr>
            <p:cNvPr id="119" name="Oval 13"/>
            <p:cNvGrpSpPr/>
            <p:nvPr/>
          </p:nvGrpSpPr>
          <p:grpSpPr>
            <a:xfrm>
              <a:off x="1245696" y="1498445"/>
              <a:ext cx="307341" cy="311409"/>
              <a:chOff x="0" y="0"/>
              <a:chExt cx="307340" cy="311407"/>
            </a:xfrm>
          </p:grpSpPr>
          <p:sp>
            <p:nvSpPr>
              <p:cNvPr id="117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8" name="39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39</a:t>
                </a:r>
              </a:p>
            </p:txBody>
          </p:sp>
        </p:grpSp>
        <p:grpSp>
          <p:nvGrpSpPr>
            <p:cNvPr id="122" name="Oval 14"/>
            <p:cNvGrpSpPr/>
            <p:nvPr/>
          </p:nvGrpSpPr>
          <p:grpSpPr>
            <a:xfrm>
              <a:off x="1473278" y="965277"/>
              <a:ext cx="307341" cy="311409"/>
              <a:chOff x="0" y="0"/>
              <a:chExt cx="307340" cy="311407"/>
            </a:xfrm>
          </p:grpSpPr>
          <p:sp>
            <p:nvSpPr>
              <p:cNvPr id="120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1" name="41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41</a:t>
                </a:r>
              </a:p>
            </p:txBody>
          </p:sp>
        </p:grpSp>
        <p:grpSp>
          <p:nvGrpSpPr>
            <p:cNvPr id="125" name="Oval 15"/>
            <p:cNvGrpSpPr/>
            <p:nvPr/>
          </p:nvGrpSpPr>
          <p:grpSpPr>
            <a:xfrm>
              <a:off x="3262848" y="946692"/>
              <a:ext cx="307341" cy="311408"/>
              <a:chOff x="0" y="0"/>
              <a:chExt cx="307340" cy="311407"/>
            </a:xfrm>
          </p:grpSpPr>
          <p:sp>
            <p:nvSpPr>
              <p:cNvPr id="123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4" name="72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72</a:t>
                </a:r>
              </a:p>
            </p:txBody>
          </p:sp>
        </p:grpSp>
        <p:grpSp>
          <p:nvGrpSpPr>
            <p:cNvPr id="128" name="Oval 16"/>
            <p:cNvGrpSpPr/>
            <p:nvPr/>
          </p:nvGrpSpPr>
          <p:grpSpPr>
            <a:xfrm>
              <a:off x="2844991" y="1448496"/>
              <a:ext cx="307341" cy="311409"/>
              <a:chOff x="0" y="0"/>
              <a:chExt cx="307340" cy="311407"/>
            </a:xfrm>
          </p:grpSpPr>
          <p:sp>
            <p:nvSpPr>
              <p:cNvPr id="126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7" name="64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64</a:t>
                </a:r>
              </a:p>
            </p:txBody>
          </p:sp>
        </p:grpSp>
        <p:sp>
          <p:nvSpPr>
            <p:cNvPr id="129" name="Line 18"/>
            <p:cNvSpPr/>
            <p:nvPr/>
          </p:nvSpPr>
          <p:spPr>
            <a:xfrm flipH="1">
              <a:off x="1325993" y="239338"/>
              <a:ext cx="478794" cy="20908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Line 19"/>
            <p:cNvSpPr/>
            <p:nvPr/>
          </p:nvSpPr>
          <p:spPr>
            <a:xfrm>
              <a:off x="2043561" y="239338"/>
              <a:ext cx="882971" cy="284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Line 20"/>
            <p:cNvSpPr/>
            <p:nvPr/>
          </p:nvSpPr>
          <p:spPr>
            <a:xfrm flipH="1">
              <a:off x="716620" y="629631"/>
              <a:ext cx="330803" cy="3519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Line 22"/>
            <p:cNvSpPr/>
            <p:nvPr/>
          </p:nvSpPr>
          <p:spPr>
            <a:xfrm flipH="1">
              <a:off x="2815850" y="629631"/>
              <a:ext cx="179082" cy="3345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Line 23"/>
            <p:cNvSpPr/>
            <p:nvPr/>
          </p:nvSpPr>
          <p:spPr>
            <a:xfrm flipH="1">
              <a:off x="149529" y="1187191"/>
              <a:ext cx="358162" cy="3345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Line 24"/>
            <p:cNvSpPr/>
            <p:nvPr/>
          </p:nvSpPr>
          <p:spPr>
            <a:xfrm>
              <a:off x="686772" y="1187191"/>
              <a:ext cx="238776" cy="3345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Line 25"/>
            <p:cNvSpPr/>
            <p:nvPr/>
          </p:nvSpPr>
          <p:spPr>
            <a:xfrm>
              <a:off x="1250132" y="677256"/>
              <a:ext cx="228827" cy="3043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Line 26"/>
            <p:cNvSpPr/>
            <p:nvPr/>
          </p:nvSpPr>
          <p:spPr>
            <a:xfrm flipH="1">
              <a:off x="1401854" y="1285926"/>
              <a:ext cx="152966" cy="2288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Line 27"/>
            <p:cNvSpPr/>
            <p:nvPr/>
          </p:nvSpPr>
          <p:spPr>
            <a:xfrm>
              <a:off x="3160332" y="677256"/>
              <a:ext cx="228827" cy="3043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Line 28"/>
            <p:cNvSpPr/>
            <p:nvPr/>
          </p:nvSpPr>
          <p:spPr>
            <a:xfrm>
              <a:off x="2904147" y="1210423"/>
              <a:ext cx="174107" cy="2543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Rectangle 30"/>
            <p:cNvSpPr/>
            <p:nvPr/>
          </p:nvSpPr>
          <p:spPr>
            <a:xfrm>
              <a:off x="312442" y="16313"/>
              <a:ext cx="238776" cy="22302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0" name="Text Box 31"/>
            <p:cNvSpPr txBox="1"/>
            <p:nvPr/>
          </p:nvSpPr>
          <p:spPr>
            <a:xfrm>
              <a:off x="0" y="16313"/>
              <a:ext cx="37058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tree</a:t>
              </a:r>
            </a:p>
          </p:txBody>
        </p:sp>
        <p:sp>
          <p:nvSpPr>
            <p:cNvPr id="141" name="Line 32"/>
            <p:cNvSpPr/>
            <p:nvPr/>
          </p:nvSpPr>
          <p:spPr>
            <a:xfrm>
              <a:off x="436592" y="129096"/>
              <a:ext cx="1368195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4" name="Oval 12"/>
            <p:cNvGrpSpPr/>
            <p:nvPr/>
          </p:nvGrpSpPr>
          <p:grpSpPr>
            <a:xfrm>
              <a:off x="2372416" y="1448496"/>
              <a:ext cx="307341" cy="311409"/>
              <a:chOff x="0" y="0"/>
              <a:chExt cx="307340" cy="311407"/>
            </a:xfrm>
          </p:grpSpPr>
          <p:sp>
            <p:nvSpPr>
              <p:cNvPr id="142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3" name="55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55</a:t>
                </a:r>
              </a:p>
            </p:txBody>
          </p:sp>
        </p:grpSp>
        <p:sp>
          <p:nvSpPr>
            <p:cNvPr id="145" name="Line 23"/>
            <p:cNvSpPr/>
            <p:nvPr/>
          </p:nvSpPr>
          <p:spPr>
            <a:xfrm flipH="1">
              <a:off x="2599460" y="1210423"/>
              <a:ext cx="152966" cy="3043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Line 26"/>
            <p:cNvSpPr/>
            <p:nvPr/>
          </p:nvSpPr>
          <p:spPr>
            <a:xfrm>
              <a:off x="1706540" y="1210423"/>
              <a:ext cx="228827" cy="30549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9" name="Oval 13"/>
            <p:cNvGrpSpPr/>
            <p:nvPr/>
          </p:nvGrpSpPr>
          <p:grpSpPr>
            <a:xfrm>
              <a:off x="1855070" y="1498445"/>
              <a:ext cx="307341" cy="311409"/>
              <a:chOff x="0" y="0"/>
              <a:chExt cx="307340" cy="311407"/>
            </a:xfrm>
          </p:grpSpPr>
          <p:sp>
            <p:nvSpPr>
              <p:cNvPr id="147" name="Oval"/>
              <p:cNvSpPr/>
              <p:nvPr/>
            </p:nvSpPr>
            <p:spPr>
              <a:xfrm>
                <a:off x="4436" y="16313"/>
                <a:ext cx="298469" cy="27878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8" name="44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2"/>
          <p:cNvSpPr txBox="1"/>
          <p:nvPr/>
        </p:nvSpPr>
        <p:spPr>
          <a:xfrm>
            <a:off x="639445" y="544512"/>
            <a:ext cx="342226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2.  Given the following binary expression tree:</a:t>
            </a:r>
          </a:p>
        </p:txBody>
      </p:sp>
      <p:sp>
        <p:nvSpPr>
          <p:cNvPr id="153" name="Text Box 3"/>
          <p:cNvSpPr txBox="1"/>
          <p:nvPr/>
        </p:nvSpPr>
        <p:spPr>
          <a:xfrm>
            <a:off x="960119" y="3810000"/>
            <a:ext cx="3477331" cy="19899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AutoNum type="alphaLcParenBoth" startAt="1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inorder traversal of the tree?</a:t>
            </a:r>
          </a:p>
          <a:p>
            <a:pPr marL="342900" indent="-342900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[(48-(7%2))/24]*[(18-(5*2))+12]</a:t>
            </a:r>
          </a:p>
          <a:p>
            <a:pPr marL="342900" indent="-342900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(b)  What is the postorder traversal of the tree?</a:t>
            </a:r>
          </a:p>
          <a:p>
            <a:pPr marL="342900" indent="-342900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48 7 2 % - 24 / 18 5 2 * - 12 + *</a:t>
            </a:r>
          </a:p>
          <a:p>
            <a:pPr marL="342900" indent="-342900">
              <a:buSzPct val="100000"/>
              <a:buAutoNum type="alphaLcParenBoth" startAt="3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does it evaluate to if using integer division?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</a:t>
            </a:r>
          </a:p>
          <a:p>
            <a:pPr marL="228600" indent="-228600">
              <a:buSzPct val="100000"/>
              <a:buAutoNum type="alphaLcParenBoth" startAt="4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What does it evaluate to if using float division?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39.16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16" name="Group 37"/>
          <p:cNvGrpSpPr/>
          <p:nvPr/>
        </p:nvGrpSpPr>
        <p:grpSpPr>
          <a:xfrm>
            <a:off x="1493520" y="1126996"/>
            <a:ext cx="3230880" cy="2318008"/>
            <a:chOff x="0" y="0"/>
            <a:chExt cx="3230880" cy="2318007"/>
          </a:xfrm>
        </p:grpSpPr>
        <p:grpSp>
          <p:nvGrpSpPr>
            <p:cNvPr id="156" name="Oval 5"/>
            <p:cNvGrpSpPr/>
            <p:nvPr/>
          </p:nvGrpSpPr>
          <p:grpSpPr>
            <a:xfrm>
              <a:off x="1800542" y="-1"/>
              <a:ext cx="298451" cy="311409"/>
              <a:chOff x="0" y="0"/>
              <a:chExt cx="298450" cy="311407"/>
            </a:xfrm>
          </p:grpSpPr>
          <p:sp>
            <p:nvSpPr>
              <p:cNvPr id="154" name="Oval"/>
              <p:cNvSpPr/>
              <p:nvPr/>
            </p:nvSpPr>
            <p:spPr>
              <a:xfrm>
                <a:off x="0" y="16003"/>
                <a:ext cx="298450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5" name="*"/>
              <p:cNvSpPr txBox="1"/>
              <p:nvPr/>
            </p:nvSpPr>
            <p:spPr>
              <a:xfrm>
                <a:off x="46354" y="0"/>
                <a:ext cx="205741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  <p:grpSp>
          <p:nvGrpSpPr>
            <p:cNvPr id="159" name="Oval 6"/>
            <p:cNvGrpSpPr/>
            <p:nvPr/>
          </p:nvGrpSpPr>
          <p:grpSpPr>
            <a:xfrm>
              <a:off x="1205230" y="389730"/>
              <a:ext cx="298451" cy="311409"/>
              <a:chOff x="0" y="0"/>
              <a:chExt cx="298450" cy="311407"/>
            </a:xfrm>
          </p:grpSpPr>
          <p:sp>
            <p:nvSpPr>
              <p:cNvPr id="157" name="Oval"/>
              <p:cNvSpPr/>
              <p:nvPr/>
            </p:nvSpPr>
            <p:spPr>
              <a:xfrm>
                <a:off x="0" y="16797"/>
                <a:ext cx="298450" cy="277813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8" name="/"/>
              <p:cNvSpPr txBox="1"/>
              <p:nvPr/>
            </p:nvSpPr>
            <p:spPr>
              <a:xfrm>
                <a:off x="68927" y="0"/>
                <a:ext cx="160596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/</a:t>
                </a:r>
              </a:p>
            </p:txBody>
          </p:sp>
        </p:grpSp>
        <p:grpSp>
          <p:nvGrpSpPr>
            <p:cNvPr id="162" name="Oval 7"/>
            <p:cNvGrpSpPr/>
            <p:nvPr/>
          </p:nvGrpSpPr>
          <p:grpSpPr>
            <a:xfrm>
              <a:off x="2397442" y="389730"/>
              <a:ext cx="296863" cy="311409"/>
              <a:chOff x="0" y="0"/>
              <a:chExt cx="296862" cy="311407"/>
            </a:xfrm>
          </p:grpSpPr>
          <p:sp>
            <p:nvSpPr>
              <p:cNvPr id="160" name="Oval"/>
              <p:cNvSpPr/>
              <p:nvPr/>
            </p:nvSpPr>
            <p:spPr>
              <a:xfrm>
                <a:off x="0" y="16797"/>
                <a:ext cx="296863" cy="277813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1" name="+"/>
              <p:cNvSpPr txBox="1"/>
              <p:nvPr/>
            </p:nvSpPr>
            <p:spPr>
              <a:xfrm>
                <a:off x="39062" y="0"/>
                <a:ext cx="218738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+</a:t>
                </a:r>
              </a:p>
            </p:txBody>
          </p:sp>
        </p:grpSp>
        <p:grpSp>
          <p:nvGrpSpPr>
            <p:cNvPr id="165" name="Oval 8"/>
            <p:cNvGrpSpPr/>
            <p:nvPr/>
          </p:nvGrpSpPr>
          <p:grpSpPr>
            <a:xfrm>
              <a:off x="1557972" y="947737"/>
              <a:ext cx="307341" cy="311409"/>
              <a:chOff x="0" y="0"/>
              <a:chExt cx="307340" cy="311407"/>
            </a:xfrm>
          </p:grpSpPr>
          <p:sp>
            <p:nvSpPr>
              <p:cNvPr id="163" name="Oval"/>
              <p:cNvSpPr/>
              <p:nvPr/>
            </p:nvSpPr>
            <p:spPr>
              <a:xfrm>
                <a:off x="4444" y="16003"/>
                <a:ext cx="298451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4" name="24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24</a:t>
                </a:r>
              </a:p>
            </p:txBody>
          </p:sp>
        </p:grpSp>
        <p:grpSp>
          <p:nvGrpSpPr>
            <p:cNvPr id="168" name="Oval 9"/>
            <p:cNvGrpSpPr/>
            <p:nvPr/>
          </p:nvGrpSpPr>
          <p:grpSpPr>
            <a:xfrm>
              <a:off x="2098992" y="947737"/>
              <a:ext cx="298451" cy="311409"/>
              <a:chOff x="0" y="0"/>
              <a:chExt cx="298450" cy="311407"/>
            </a:xfrm>
          </p:grpSpPr>
          <p:sp>
            <p:nvSpPr>
              <p:cNvPr id="166" name="Oval"/>
              <p:cNvSpPr/>
              <p:nvPr/>
            </p:nvSpPr>
            <p:spPr>
              <a:xfrm>
                <a:off x="0" y="16003"/>
                <a:ext cx="298450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7" name="-"/>
              <p:cNvSpPr txBox="1"/>
              <p:nvPr/>
            </p:nvSpPr>
            <p:spPr>
              <a:xfrm>
                <a:off x="63321" y="0"/>
                <a:ext cx="171808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</p:grpSp>
        <p:grpSp>
          <p:nvGrpSpPr>
            <p:cNvPr id="171" name="Oval 10"/>
            <p:cNvGrpSpPr/>
            <p:nvPr/>
          </p:nvGrpSpPr>
          <p:grpSpPr>
            <a:xfrm>
              <a:off x="848042" y="947737"/>
              <a:ext cx="298451" cy="311409"/>
              <a:chOff x="0" y="0"/>
              <a:chExt cx="298450" cy="311407"/>
            </a:xfrm>
          </p:grpSpPr>
          <p:sp>
            <p:nvSpPr>
              <p:cNvPr id="169" name="Oval"/>
              <p:cNvSpPr/>
              <p:nvPr/>
            </p:nvSpPr>
            <p:spPr>
              <a:xfrm>
                <a:off x="0" y="16003"/>
                <a:ext cx="298450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0" name="-"/>
              <p:cNvSpPr txBox="1"/>
              <p:nvPr/>
            </p:nvSpPr>
            <p:spPr>
              <a:xfrm>
                <a:off x="63321" y="0"/>
                <a:ext cx="171808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</p:grpSp>
        <p:grpSp>
          <p:nvGrpSpPr>
            <p:cNvPr id="174" name="Oval 11"/>
            <p:cNvGrpSpPr/>
            <p:nvPr/>
          </p:nvGrpSpPr>
          <p:grpSpPr>
            <a:xfrm>
              <a:off x="1146492" y="1504949"/>
              <a:ext cx="296863" cy="311409"/>
              <a:chOff x="0" y="0"/>
              <a:chExt cx="296862" cy="311407"/>
            </a:xfrm>
          </p:grpSpPr>
          <p:sp>
            <p:nvSpPr>
              <p:cNvPr id="172" name="Oval"/>
              <p:cNvSpPr/>
              <p:nvPr/>
            </p:nvSpPr>
            <p:spPr>
              <a:xfrm>
                <a:off x="0" y="16003"/>
                <a:ext cx="296863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3" name="%"/>
              <p:cNvSpPr txBox="1"/>
              <p:nvPr/>
            </p:nvSpPr>
            <p:spPr>
              <a:xfrm>
                <a:off x="11727" y="0"/>
                <a:ext cx="273408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%</a:t>
                </a:r>
              </a:p>
            </p:txBody>
          </p:sp>
        </p:grpSp>
        <p:grpSp>
          <p:nvGrpSpPr>
            <p:cNvPr id="177" name="Oval 12"/>
            <p:cNvGrpSpPr/>
            <p:nvPr/>
          </p:nvGrpSpPr>
          <p:grpSpPr>
            <a:xfrm>
              <a:off x="426085" y="1504949"/>
              <a:ext cx="307341" cy="311409"/>
              <a:chOff x="0" y="0"/>
              <a:chExt cx="307340" cy="311407"/>
            </a:xfrm>
          </p:grpSpPr>
          <p:sp>
            <p:nvSpPr>
              <p:cNvPr id="175" name="Oval"/>
              <p:cNvSpPr/>
              <p:nvPr/>
            </p:nvSpPr>
            <p:spPr>
              <a:xfrm>
                <a:off x="4444" y="16003"/>
                <a:ext cx="298451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6" name="48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48</a:t>
                </a:r>
              </a:p>
            </p:txBody>
          </p:sp>
        </p:grpSp>
        <p:grpSp>
          <p:nvGrpSpPr>
            <p:cNvPr id="180" name="Oval 13"/>
            <p:cNvGrpSpPr/>
            <p:nvPr/>
          </p:nvGrpSpPr>
          <p:grpSpPr>
            <a:xfrm>
              <a:off x="848042" y="2006599"/>
              <a:ext cx="298451" cy="311409"/>
              <a:chOff x="0" y="0"/>
              <a:chExt cx="298450" cy="311407"/>
            </a:xfrm>
          </p:grpSpPr>
          <p:sp>
            <p:nvSpPr>
              <p:cNvPr id="178" name="Oval"/>
              <p:cNvSpPr/>
              <p:nvPr/>
            </p:nvSpPr>
            <p:spPr>
              <a:xfrm>
                <a:off x="0" y="16003"/>
                <a:ext cx="298450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79" name="7"/>
              <p:cNvSpPr txBox="1"/>
              <p:nvPr/>
            </p:nvSpPr>
            <p:spPr>
              <a:xfrm>
                <a:off x="46354" y="0"/>
                <a:ext cx="205741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183" name="Oval 14"/>
            <p:cNvGrpSpPr/>
            <p:nvPr/>
          </p:nvGrpSpPr>
          <p:grpSpPr>
            <a:xfrm>
              <a:off x="1443355" y="2006599"/>
              <a:ext cx="298451" cy="311409"/>
              <a:chOff x="0" y="0"/>
              <a:chExt cx="298450" cy="311407"/>
            </a:xfrm>
          </p:grpSpPr>
          <p:sp>
            <p:nvSpPr>
              <p:cNvPr id="181" name="Oval"/>
              <p:cNvSpPr/>
              <p:nvPr/>
            </p:nvSpPr>
            <p:spPr>
              <a:xfrm>
                <a:off x="0" y="16003"/>
                <a:ext cx="298450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2" name="2"/>
              <p:cNvSpPr txBox="1"/>
              <p:nvPr/>
            </p:nvSpPr>
            <p:spPr>
              <a:xfrm>
                <a:off x="46354" y="0"/>
                <a:ext cx="205741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86" name="Oval 15"/>
            <p:cNvGrpSpPr/>
            <p:nvPr/>
          </p:nvGrpSpPr>
          <p:grpSpPr>
            <a:xfrm>
              <a:off x="2575242" y="1504949"/>
              <a:ext cx="298451" cy="311409"/>
              <a:chOff x="0" y="0"/>
              <a:chExt cx="298450" cy="311407"/>
            </a:xfrm>
          </p:grpSpPr>
          <p:sp>
            <p:nvSpPr>
              <p:cNvPr id="184" name="Oval"/>
              <p:cNvSpPr/>
              <p:nvPr/>
            </p:nvSpPr>
            <p:spPr>
              <a:xfrm>
                <a:off x="0" y="16003"/>
                <a:ext cx="298450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5" name="*"/>
              <p:cNvSpPr txBox="1"/>
              <p:nvPr/>
            </p:nvSpPr>
            <p:spPr>
              <a:xfrm>
                <a:off x="46354" y="0"/>
                <a:ext cx="205741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*</a:t>
                </a:r>
              </a:p>
            </p:txBody>
          </p:sp>
        </p:grpSp>
        <p:grpSp>
          <p:nvGrpSpPr>
            <p:cNvPr id="189" name="Oval 16"/>
            <p:cNvGrpSpPr/>
            <p:nvPr/>
          </p:nvGrpSpPr>
          <p:grpSpPr>
            <a:xfrm>
              <a:off x="2159317" y="2006599"/>
              <a:ext cx="296863" cy="311409"/>
              <a:chOff x="0" y="0"/>
              <a:chExt cx="296862" cy="311407"/>
            </a:xfrm>
          </p:grpSpPr>
          <p:sp>
            <p:nvSpPr>
              <p:cNvPr id="187" name="Oval"/>
              <p:cNvSpPr/>
              <p:nvPr/>
            </p:nvSpPr>
            <p:spPr>
              <a:xfrm>
                <a:off x="0" y="16003"/>
                <a:ext cx="296863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8" name="5"/>
              <p:cNvSpPr txBox="1"/>
              <p:nvPr/>
            </p:nvSpPr>
            <p:spPr>
              <a:xfrm>
                <a:off x="45561" y="0"/>
                <a:ext cx="205741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92" name="Oval 17"/>
            <p:cNvGrpSpPr/>
            <p:nvPr/>
          </p:nvGrpSpPr>
          <p:grpSpPr>
            <a:xfrm>
              <a:off x="2932430" y="2006599"/>
              <a:ext cx="298451" cy="311409"/>
              <a:chOff x="0" y="0"/>
              <a:chExt cx="298450" cy="311407"/>
            </a:xfrm>
          </p:grpSpPr>
          <p:sp>
            <p:nvSpPr>
              <p:cNvPr id="190" name="Oval"/>
              <p:cNvSpPr/>
              <p:nvPr/>
            </p:nvSpPr>
            <p:spPr>
              <a:xfrm>
                <a:off x="0" y="16003"/>
                <a:ext cx="298450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91" name="2"/>
              <p:cNvSpPr txBox="1"/>
              <p:nvPr/>
            </p:nvSpPr>
            <p:spPr>
              <a:xfrm>
                <a:off x="46354" y="0"/>
                <a:ext cx="205741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193" name="Line 18"/>
            <p:cNvSpPr/>
            <p:nvPr/>
          </p:nvSpPr>
          <p:spPr>
            <a:xfrm flipH="1">
              <a:off x="1443355" y="238253"/>
              <a:ext cx="357188" cy="2238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Line 19"/>
            <p:cNvSpPr/>
            <p:nvPr/>
          </p:nvSpPr>
          <p:spPr>
            <a:xfrm>
              <a:off x="2038667" y="238253"/>
              <a:ext cx="358776" cy="2238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Line 20"/>
            <p:cNvSpPr/>
            <p:nvPr/>
          </p:nvSpPr>
          <p:spPr>
            <a:xfrm flipH="1">
              <a:off x="1025843" y="628778"/>
              <a:ext cx="179388" cy="334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Line 21"/>
            <p:cNvSpPr/>
            <p:nvPr/>
          </p:nvSpPr>
          <p:spPr>
            <a:xfrm>
              <a:off x="1503680" y="628778"/>
              <a:ext cx="238126" cy="334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Line 22"/>
            <p:cNvSpPr/>
            <p:nvPr/>
          </p:nvSpPr>
          <p:spPr>
            <a:xfrm flipH="1">
              <a:off x="2278379" y="628778"/>
              <a:ext cx="177802" cy="334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Line 23"/>
            <p:cNvSpPr/>
            <p:nvPr/>
          </p:nvSpPr>
          <p:spPr>
            <a:xfrm flipH="1">
              <a:off x="549593" y="1187578"/>
              <a:ext cx="357188" cy="3333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Line 24"/>
            <p:cNvSpPr/>
            <p:nvPr/>
          </p:nvSpPr>
          <p:spPr>
            <a:xfrm>
              <a:off x="1086167" y="1187578"/>
              <a:ext cx="238126" cy="3333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Line 25"/>
            <p:cNvSpPr/>
            <p:nvPr/>
          </p:nvSpPr>
          <p:spPr>
            <a:xfrm flipH="1">
              <a:off x="967105" y="1744791"/>
              <a:ext cx="179388" cy="2778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Line 26"/>
            <p:cNvSpPr/>
            <p:nvPr/>
          </p:nvSpPr>
          <p:spPr>
            <a:xfrm>
              <a:off x="1384617" y="1744791"/>
              <a:ext cx="238126" cy="2778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Line 27"/>
            <p:cNvSpPr/>
            <p:nvPr/>
          </p:nvSpPr>
          <p:spPr>
            <a:xfrm>
              <a:off x="2337117" y="1243141"/>
              <a:ext cx="417513" cy="2778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Line 28"/>
            <p:cNvSpPr/>
            <p:nvPr/>
          </p:nvSpPr>
          <p:spPr>
            <a:xfrm flipH="1">
              <a:off x="2337117" y="1744791"/>
              <a:ext cx="298451" cy="2778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Line 29"/>
            <p:cNvSpPr/>
            <p:nvPr/>
          </p:nvSpPr>
          <p:spPr>
            <a:xfrm>
              <a:off x="2813367" y="1744791"/>
              <a:ext cx="298451" cy="2778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Rectangle 30"/>
            <p:cNvSpPr/>
            <p:nvPr/>
          </p:nvSpPr>
          <p:spPr>
            <a:xfrm>
              <a:off x="311467" y="16003"/>
              <a:ext cx="238126" cy="22225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6" name="Text Box 31"/>
            <p:cNvSpPr txBox="1"/>
            <p:nvPr/>
          </p:nvSpPr>
          <p:spPr>
            <a:xfrm>
              <a:off x="0" y="16003"/>
              <a:ext cx="370580" cy="28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tree</a:t>
              </a:r>
            </a:p>
          </p:txBody>
        </p:sp>
        <p:sp>
          <p:nvSpPr>
            <p:cNvPr id="207" name="Line 32"/>
            <p:cNvSpPr/>
            <p:nvPr/>
          </p:nvSpPr>
          <p:spPr>
            <a:xfrm>
              <a:off x="435292" y="128398"/>
              <a:ext cx="136525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10" name="Oval 33"/>
            <p:cNvGrpSpPr/>
            <p:nvPr/>
          </p:nvGrpSpPr>
          <p:grpSpPr>
            <a:xfrm>
              <a:off x="2769235" y="888999"/>
              <a:ext cx="307341" cy="311409"/>
              <a:chOff x="0" y="0"/>
              <a:chExt cx="307340" cy="311407"/>
            </a:xfrm>
          </p:grpSpPr>
          <p:sp>
            <p:nvSpPr>
              <p:cNvPr id="208" name="Oval"/>
              <p:cNvSpPr/>
              <p:nvPr/>
            </p:nvSpPr>
            <p:spPr>
              <a:xfrm>
                <a:off x="4444" y="16003"/>
                <a:ext cx="298451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09" name="12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</p:grpSp>
        <p:grpSp>
          <p:nvGrpSpPr>
            <p:cNvPr id="213" name="Oval 34"/>
            <p:cNvGrpSpPr/>
            <p:nvPr/>
          </p:nvGrpSpPr>
          <p:grpSpPr>
            <a:xfrm>
              <a:off x="1778635" y="1498599"/>
              <a:ext cx="307341" cy="311409"/>
              <a:chOff x="0" y="0"/>
              <a:chExt cx="307340" cy="311407"/>
            </a:xfrm>
          </p:grpSpPr>
          <p:sp>
            <p:nvSpPr>
              <p:cNvPr id="211" name="Oval"/>
              <p:cNvSpPr/>
              <p:nvPr/>
            </p:nvSpPr>
            <p:spPr>
              <a:xfrm>
                <a:off x="4444" y="16003"/>
                <a:ext cx="298451" cy="279401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2" name="18"/>
              <p:cNvSpPr txBox="1"/>
              <p:nvPr/>
            </p:nvSpPr>
            <p:spPr>
              <a:xfrm>
                <a:off x="0" y="0"/>
                <a:ext cx="307340" cy="311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18</a:t>
                </a:r>
              </a:p>
            </p:txBody>
          </p:sp>
        </p:grpSp>
        <p:sp>
          <p:nvSpPr>
            <p:cNvPr id="214" name="Line 35"/>
            <p:cNvSpPr/>
            <p:nvPr/>
          </p:nvSpPr>
          <p:spPr>
            <a:xfrm>
              <a:off x="2697480" y="600203"/>
              <a:ext cx="152401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Line 36"/>
            <p:cNvSpPr/>
            <p:nvPr/>
          </p:nvSpPr>
          <p:spPr>
            <a:xfrm flipH="1">
              <a:off x="1935479" y="1209803"/>
              <a:ext cx="228602" cy="304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5"/>
          <p:cNvSpPr txBox="1"/>
          <p:nvPr/>
        </p:nvSpPr>
        <p:spPr>
          <a:xfrm>
            <a:off x="106045" y="112713"/>
            <a:ext cx="8884479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AutoNum type="arabicPeriod" startAt="3"/>
            </a:pPr>
            <a:r>
              <a:t>The elements in a binary tree area to be stored in an array.  Each element is a </a:t>
            </a:r>
          </a:p>
          <a:p>
            <a:pPr lvl="2" marL="342900" indent="571500"/>
            <a:r>
              <a:t>nonnegative int value.</a:t>
            </a:r>
          </a:p>
          <a:p>
            <a:pPr marL="342900" indent="-342900"/>
            <a:r>
              <a:t>a.  What value can you use as a dummy value, if the binary tree is not complete? </a:t>
            </a:r>
            <a:r>
              <a:rPr u="sng"/>
              <a:t> null</a:t>
            </a:r>
            <a:r>
              <a:t>_</a:t>
            </a:r>
          </a:p>
          <a:p>
            <a:pPr marL="342900" indent="-342900"/>
            <a:r>
              <a:t>b.  Show the contents of the array, given the tree illustrated below</a:t>
            </a:r>
          </a:p>
        </p:txBody>
      </p:sp>
      <p:grpSp>
        <p:nvGrpSpPr>
          <p:cNvPr id="221" name="Oval 144"/>
          <p:cNvGrpSpPr/>
          <p:nvPr/>
        </p:nvGrpSpPr>
        <p:grpSpPr>
          <a:xfrm>
            <a:off x="5486400" y="2057400"/>
            <a:ext cx="457200" cy="457200"/>
            <a:chOff x="0" y="0"/>
            <a:chExt cx="457200" cy="457200"/>
          </a:xfrm>
        </p:grpSpPr>
        <p:sp>
          <p:nvSpPr>
            <p:cNvPr id="219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0" name="14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14</a:t>
              </a:r>
            </a:p>
          </p:txBody>
        </p:sp>
      </p:grpSp>
      <p:grpSp>
        <p:nvGrpSpPr>
          <p:cNvPr id="224" name="Oval 146"/>
          <p:cNvGrpSpPr/>
          <p:nvPr/>
        </p:nvGrpSpPr>
        <p:grpSpPr>
          <a:xfrm>
            <a:off x="4648200" y="2819400"/>
            <a:ext cx="457200" cy="457200"/>
            <a:chOff x="0" y="0"/>
            <a:chExt cx="457200" cy="457200"/>
          </a:xfrm>
        </p:grpSpPr>
        <p:sp>
          <p:nvSpPr>
            <p:cNvPr id="2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3" name="73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73</a:t>
              </a:r>
            </a:p>
          </p:txBody>
        </p:sp>
      </p:grpSp>
      <p:grpSp>
        <p:nvGrpSpPr>
          <p:cNvPr id="227" name="Oval 147"/>
          <p:cNvGrpSpPr/>
          <p:nvPr/>
        </p:nvGrpSpPr>
        <p:grpSpPr>
          <a:xfrm>
            <a:off x="6248400" y="2819400"/>
            <a:ext cx="457200" cy="457200"/>
            <a:chOff x="0" y="0"/>
            <a:chExt cx="457200" cy="457200"/>
          </a:xfrm>
        </p:grpSpPr>
        <p:sp>
          <p:nvSpPr>
            <p:cNvPr id="2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6" name="21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230" name="Oval 148"/>
          <p:cNvGrpSpPr/>
          <p:nvPr/>
        </p:nvGrpSpPr>
        <p:grpSpPr>
          <a:xfrm>
            <a:off x="3733800" y="3657600"/>
            <a:ext cx="457200" cy="457200"/>
            <a:chOff x="0" y="0"/>
            <a:chExt cx="457200" cy="457200"/>
          </a:xfrm>
        </p:grpSpPr>
        <p:sp>
          <p:nvSpPr>
            <p:cNvPr id="22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9" name="7"/>
            <p:cNvSpPr txBox="1"/>
            <p:nvPr/>
          </p:nvSpPr>
          <p:spPr>
            <a:xfrm>
              <a:off x="113029" y="42225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33" name="Oval 149"/>
          <p:cNvGrpSpPr/>
          <p:nvPr/>
        </p:nvGrpSpPr>
        <p:grpSpPr>
          <a:xfrm>
            <a:off x="4267200" y="4419600"/>
            <a:ext cx="457200" cy="457200"/>
            <a:chOff x="0" y="0"/>
            <a:chExt cx="457200" cy="457200"/>
          </a:xfrm>
        </p:grpSpPr>
        <p:sp>
          <p:nvSpPr>
            <p:cNvPr id="231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2" name="51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51</a:t>
              </a:r>
            </a:p>
          </p:txBody>
        </p:sp>
      </p:grpSp>
      <p:grpSp>
        <p:nvGrpSpPr>
          <p:cNvPr id="236" name="Oval 150"/>
          <p:cNvGrpSpPr/>
          <p:nvPr/>
        </p:nvGrpSpPr>
        <p:grpSpPr>
          <a:xfrm>
            <a:off x="5486400" y="3657600"/>
            <a:ext cx="457200" cy="457200"/>
            <a:chOff x="0" y="0"/>
            <a:chExt cx="457200" cy="457200"/>
          </a:xfrm>
        </p:grpSpPr>
        <p:sp>
          <p:nvSpPr>
            <p:cNvPr id="2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5" name="19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39" name="Oval 151"/>
          <p:cNvGrpSpPr/>
          <p:nvPr/>
        </p:nvGrpSpPr>
        <p:grpSpPr>
          <a:xfrm>
            <a:off x="7010400" y="3657600"/>
            <a:ext cx="457200" cy="457200"/>
            <a:chOff x="0" y="0"/>
            <a:chExt cx="457200" cy="457200"/>
          </a:xfrm>
        </p:grpSpPr>
        <p:sp>
          <p:nvSpPr>
            <p:cNvPr id="2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8" name="6"/>
            <p:cNvSpPr txBox="1"/>
            <p:nvPr/>
          </p:nvSpPr>
          <p:spPr>
            <a:xfrm>
              <a:off x="113029" y="42225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42" name="Oval 154"/>
          <p:cNvGrpSpPr/>
          <p:nvPr/>
        </p:nvGrpSpPr>
        <p:grpSpPr>
          <a:xfrm>
            <a:off x="7543800" y="4419600"/>
            <a:ext cx="457200" cy="457200"/>
            <a:chOff x="0" y="0"/>
            <a:chExt cx="457200" cy="457200"/>
          </a:xfrm>
        </p:grpSpPr>
        <p:sp>
          <p:nvSpPr>
            <p:cNvPr id="24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1" name="45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45</a:t>
              </a:r>
            </a:p>
          </p:txBody>
        </p:sp>
      </p:grpSp>
      <p:sp>
        <p:nvSpPr>
          <p:cNvPr id="243" name="Line 155"/>
          <p:cNvSpPr/>
          <p:nvPr/>
        </p:nvSpPr>
        <p:spPr>
          <a:xfrm flipH="1">
            <a:off x="4876799" y="2438399"/>
            <a:ext cx="685801" cy="381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Line 156"/>
          <p:cNvSpPr/>
          <p:nvPr/>
        </p:nvSpPr>
        <p:spPr>
          <a:xfrm>
            <a:off x="5867399" y="2438400"/>
            <a:ext cx="609602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Line 157"/>
          <p:cNvSpPr/>
          <p:nvPr/>
        </p:nvSpPr>
        <p:spPr>
          <a:xfrm flipH="1">
            <a:off x="3962399" y="3200399"/>
            <a:ext cx="7620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Line 158"/>
          <p:cNvSpPr/>
          <p:nvPr/>
        </p:nvSpPr>
        <p:spPr>
          <a:xfrm flipH="1">
            <a:off x="5714999" y="3124200"/>
            <a:ext cx="533401" cy="5334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Line 159"/>
          <p:cNvSpPr/>
          <p:nvPr/>
        </p:nvSpPr>
        <p:spPr>
          <a:xfrm>
            <a:off x="4114800" y="4038600"/>
            <a:ext cx="381001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Line 160"/>
          <p:cNvSpPr/>
          <p:nvPr/>
        </p:nvSpPr>
        <p:spPr>
          <a:xfrm>
            <a:off x="6705600" y="3200400"/>
            <a:ext cx="533401" cy="457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Line 163"/>
          <p:cNvSpPr/>
          <p:nvPr/>
        </p:nvSpPr>
        <p:spPr>
          <a:xfrm>
            <a:off x="7391400" y="4038600"/>
            <a:ext cx="381001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Rectangle 165"/>
          <p:cNvSpPr/>
          <p:nvPr/>
        </p:nvSpPr>
        <p:spPr>
          <a:xfrm>
            <a:off x="4038600" y="2057400"/>
            <a:ext cx="3048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Line 166"/>
          <p:cNvSpPr/>
          <p:nvPr/>
        </p:nvSpPr>
        <p:spPr>
          <a:xfrm>
            <a:off x="4195762" y="2286000"/>
            <a:ext cx="1290638" cy="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Text Box 167"/>
          <p:cNvSpPr txBox="1"/>
          <p:nvPr/>
        </p:nvSpPr>
        <p:spPr>
          <a:xfrm>
            <a:off x="4008120" y="1828800"/>
            <a:ext cx="332517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tree</a:t>
            </a:r>
          </a:p>
        </p:txBody>
      </p:sp>
      <p:grpSp>
        <p:nvGrpSpPr>
          <p:cNvPr id="271" name="Group 188"/>
          <p:cNvGrpSpPr/>
          <p:nvPr/>
        </p:nvGrpSpPr>
        <p:grpSpPr>
          <a:xfrm>
            <a:off x="1030952" y="1524000"/>
            <a:ext cx="1026449" cy="4876800"/>
            <a:chOff x="0" y="0"/>
            <a:chExt cx="1026448" cy="4876800"/>
          </a:xfrm>
        </p:grpSpPr>
        <p:sp>
          <p:nvSpPr>
            <p:cNvPr id="253" name="Rectangle 169"/>
            <p:cNvSpPr/>
            <p:nvPr/>
          </p:nvSpPr>
          <p:spPr>
            <a:xfrm>
              <a:off x="493048" y="0"/>
              <a:ext cx="533401" cy="48768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Text Box 170"/>
            <p:cNvSpPr txBox="1"/>
            <p:nvPr/>
          </p:nvSpPr>
          <p:spPr>
            <a:xfrm>
              <a:off x="0" y="228600"/>
              <a:ext cx="527308" cy="4462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[0]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[2]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[3]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[4]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[5]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[6]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[7]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[8]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[9]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[10]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[11]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[12]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[13]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[14]</a:t>
              </a:r>
            </a:p>
          </p:txBody>
        </p:sp>
        <p:sp>
          <p:nvSpPr>
            <p:cNvPr id="255" name="Line 171"/>
            <p:cNvSpPr/>
            <p:nvPr/>
          </p:nvSpPr>
          <p:spPr>
            <a:xfrm>
              <a:off x="493048" y="48768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Line 172"/>
            <p:cNvSpPr/>
            <p:nvPr/>
          </p:nvSpPr>
          <p:spPr>
            <a:xfrm>
              <a:off x="493048" y="45720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Line 173"/>
            <p:cNvSpPr/>
            <p:nvPr/>
          </p:nvSpPr>
          <p:spPr>
            <a:xfrm>
              <a:off x="493048" y="42672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Line 174"/>
            <p:cNvSpPr/>
            <p:nvPr/>
          </p:nvSpPr>
          <p:spPr>
            <a:xfrm>
              <a:off x="493048" y="39624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Line 175"/>
            <p:cNvSpPr/>
            <p:nvPr/>
          </p:nvSpPr>
          <p:spPr>
            <a:xfrm>
              <a:off x="493048" y="36576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Line 176"/>
            <p:cNvSpPr/>
            <p:nvPr/>
          </p:nvSpPr>
          <p:spPr>
            <a:xfrm>
              <a:off x="493048" y="33528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Line 177"/>
            <p:cNvSpPr/>
            <p:nvPr/>
          </p:nvSpPr>
          <p:spPr>
            <a:xfrm>
              <a:off x="493048" y="30480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Line 178"/>
            <p:cNvSpPr/>
            <p:nvPr/>
          </p:nvSpPr>
          <p:spPr>
            <a:xfrm>
              <a:off x="493048" y="27432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Line 179"/>
            <p:cNvSpPr/>
            <p:nvPr/>
          </p:nvSpPr>
          <p:spPr>
            <a:xfrm>
              <a:off x="493048" y="24384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Line 180"/>
            <p:cNvSpPr/>
            <p:nvPr/>
          </p:nvSpPr>
          <p:spPr>
            <a:xfrm>
              <a:off x="493048" y="21336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Line 181"/>
            <p:cNvSpPr/>
            <p:nvPr/>
          </p:nvSpPr>
          <p:spPr>
            <a:xfrm>
              <a:off x="493048" y="18288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Line 182"/>
            <p:cNvSpPr/>
            <p:nvPr/>
          </p:nvSpPr>
          <p:spPr>
            <a:xfrm>
              <a:off x="493048" y="15240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Line 183"/>
            <p:cNvSpPr/>
            <p:nvPr/>
          </p:nvSpPr>
          <p:spPr>
            <a:xfrm>
              <a:off x="493048" y="12192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Line 184"/>
            <p:cNvSpPr/>
            <p:nvPr/>
          </p:nvSpPr>
          <p:spPr>
            <a:xfrm>
              <a:off x="493048" y="9144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Line 185"/>
            <p:cNvSpPr/>
            <p:nvPr/>
          </p:nvSpPr>
          <p:spPr>
            <a:xfrm>
              <a:off x="493048" y="6096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Line 186"/>
            <p:cNvSpPr/>
            <p:nvPr/>
          </p:nvSpPr>
          <p:spPr>
            <a:xfrm>
              <a:off x="493048" y="304800"/>
              <a:ext cx="5334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2" name="Rectangle 1"/>
          <p:cNvSpPr/>
          <p:nvPr/>
        </p:nvSpPr>
        <p:spPr>
          <a:xfrm>
            <a:off x="1293812" y="1303337"/>
            <a:ext cx="915988" cy="5254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73" name="TextBox 4"/>
          <p:cNvSpPr txBox="1"/>
          <p:nvPr/>
        </p:nvSpPr>
        <p:spPr>
          <a:xfrm>
            <a:off x="1619821" y="1796533"/>
            <a:ext cx="3584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14</a:t>
            </a:r>
          </a:p>
        </p:txBody>
      </p:sp>
      <p:sp>
        <p:nvSpPr>
          <p:cNvPr id="274" name="TextBox 5"/>
          <p:cNvSpPr txBox="1"/>
          <p:nvPr/>
        </p:nvSpPr>
        <p:spPr>
          <a:xfrm>
            <a:off x="1619821" y="2117467"/>
            <a:ext cx="3584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73</a:t>
            </a:r>
          </a:p>
        </p:txBody>
      </p:sp>
      <p:sp>
        <p:nvSpPr>
          <p:cNvPr id="275" name="TextBox 6"/>
          <p:cNvSpPr txBox="1"/>
          <p:nvPr/>
        </p:nvSpPr>
        <p:spPr>
          <a:xfrm>
            <a:off x="1604734" y="2420758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21</a:t>
            </a:r>
          </a:p>
        </p:txBody>
      </p:sp>
      <p:sp>
        <p:nvSpPr>
          <p:cNvPr id="276" name="TextBox 7"/>
          <p:cNvSpPr txBox="1"/>
          <p:nvPr/>
        </p:nvSpPr>
        <p:spPr>
          <a:xfrm>
            <a:off x="1662383" y="2697757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77" name="TextBox 8"/>
          <p:cNvSpPr txBox="1"/>
          <p:nvPr/>
        </p:nvSpPr>
        <p:spPr>
          <a:xfrm>
            <a:off x="1581574" y="3010753"/>
            <a:ext cx="45999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278" name="TextBox 9"/>
          <p:cNvSpPr txBox="1"/>
          <p:nvPr/>
        </p:nvSpPr>
        <p:spPr>
          <a:xfrm>
            <a:off x="1615994" y="3334177"/>
            <a:ext cx="3584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19</a:t>
            </a:r>
          </a:p>
        </p:txBody>
      </p:sp>
      <p:sp>
        <p:nvSpPr>
          <p:cNvPr id="279" name="TextBox 10"/>
          <p:cNvSpPr txBox="1"/>
          <p:nvPr/>
        </p:nvSpPr>
        <p:spPr>
          <a:xfrm>
            <a:off x="1696990" y="3635814"/>
            <a:ext cx="2312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80" name="TextBox 11"/>
          <p:cNvSpPr txBox="1"/>
          <p:nvPr/>
        </p:nvSpPr>
        <p:spPr>
          <a:xfrm>
            <a:off x="1564551" y="3939001"/>
            <a:ext cx="45998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281" name="TextBox 12"/>
          <p:cNvSpPr txBox="1"/>
          <p:nvPr/>
        </p:nvSpPr>
        <p:spPr>
          <a:xfrm>
            <a:off x="1615994" y="4248575"/>
            <a:ext cx="3584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51</a:t>
            </a:r>
          </a:p>
        </p:txBody>
      </p:sp>
      <p:sp>
        <p:nvSpPr>
          <p:cNvPr id="282" name="TextBox 13"/>
          <p:cNvSpPr txBox="1"/>
          <p:nvPr/>
        </p:nvSpPr>
        <p:spPr>
          <a:xfrm>
            <a:off x="1561965" y="4528034"/>
            <a:ext cx="45999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283" name="TextBox 14"/>
          <p:cNvSpPr txBox="1"/>
          <p:nvPr/>
        </p:nvSpPr>
        <p:spPr>
          <a:xfrm>
            <a:off x="1573602" y="4840832"/>
            <a:ext cx="4599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284" name="TextBox 15"/>
          <p:cNvSpPr txBox="1"/>
          <p:nvPr/>
        </p:nvSpPr>
        <p:spPr>
          <a:xfrm>
            <a:off x="1573602" y="5155905"/>
            <a:ext cx="4599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285" name="TextBox 16"/>
          <p:cNvSpPr txBox="1"/>
          <p:nvPr/>
        </p:nvSpPr>
        <p:spPr>
          <a:xfrm>
            <a:off x="1569720" y="5450432"/>
            <a:ext cx="4599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286" name="TextBox 17"/>
          <p:cNvSpPr txBox="1"/>
          <p:nvPr/>
        </p:nvSpPr>
        <p:spPr>
          <a:xfrm>
            <a:off x="1569720" y="5744402"/>
            <a:ext cx="45998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287" name="TextBox 18"/>
          <p:cNvSpPr txBox="1"/>
          <p:nvPr/>
        </p:nvSpPr>
        <p:spPr>
          <a:xfrm>
            <a:off x="1598263" y="6060087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"/>
          <p:cNvGrpSpPr/>
          <p:nvPr/>
        </p:nvGrpSpPr>
        <p:grpSpPr>
          <a:xfrm>
            <a:off x="1032478" y="1524000"/>
            <a:ext cx="1024923" cy="4343401"/>
            <a:chOff x="0" y="0"/>
            <a:chExt cx="1024921" cy="4343400"/>
          </a:xfrm>
        </p:grpSpPr>
        <p:sp>
          <p:nvSpPr>
            <p:cNvPr id="289" name="Rectangle 86"/>
            <p:cNvSpPr/>
            <p:nvPr/>
          </p:nvSpPr>
          <p:spPr>
            <a:xfrm>
              <a:off x="491521" y="0"/>
              <a:ext cx="533401" cy="43434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Text Box 87"/>
            <p:cNvSpPr txBox="1"/>
            <p:nvPr/>
          </p:nvSpPr>
          <p:spPr>
            <a:xfrm>
              <a:off x="0" y="304798"/>
              <a:ext cx="527308" cy="3877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[0]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[2]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[3]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[4]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[5]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[6]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[7]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[8]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[9]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[10]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[11]</a:t>
              </a:r>
            </a:p>
            <a:p>
              <a: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[12]</a:t>
              </a:r>
            </a:p>
          </p:txBody>
        </p:sp>
        <p:sp>
          <p:nvSpPr>
            <p:cNvPr id="291" name="Line 91"/>
            <p:cNvSpPr/>
            <p:nvPr/>
          </p:nvSpPr>
          <p:spPr>
            <a:xfrm>
              <a:off x="491521" y="4008389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Line 92"/>
            <p:cNvSpPr/>
            <p:nvPr/>
          </p:nvSpPr>
          <p:spPr>
            <a:xfrm>
              <a:off x="491521" y="3700050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Line 93"/>
            <p:cNvSpPr/>
            <p:nvPr/>
          </p:nvSpPr>
          <p:spPr>
            <a:xfrm>
              <a:off x="491521" y="3391713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Line 94"/>
            <p:cNvSpPr/>
            <p:nvPr/>
          </p:nvSpPr>
          <p:spPr>
            <a:xfrm>
              <a:off x="491521" y="3083375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Line 95"/>
            <p:cNvSpPr/>
            <p:nvPr/>
          </p:nvSpPr>
          <p:spPr>
            <a:xfrm>
              <a:off x="491521" y="2775037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Line 96"/>
            <p:cNvSpPr/>
            <p:nvPr/>
          </p:nvSpPr>
          <p:spPr>
            <a:xfrm>
              <a:off x="491521" y="2466700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Line 97"/>
            <p:cNvSpPr/>
            <p:nvPr/>
          </p:nvSpPr>
          <p:spPr>
            <a:xfrm>
              <a:off x="491521" y="2158363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Line 98"/>
            <p:cNvSpPr/>
            <p:nvPr/>
          </p:nvSpPr>
          <p:spPr>
            <a:xfrm>
              <a:off x="491521" y="1850025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Line 99"/>
            <p:cNvSpPr/>
            <p:nvPr/>
          </p:nvSpPr>
          <p:spPr>
            <a:xfrm>
              <a:off x="491521" y="1541687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Line 100"/>
            <p:cNvSpPr/>
            <p:nvPr/>
          </p:nvSpPr>
          <p:spPr>
            <a:xfrm>
              <a:off x="491521" y="1233350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Line 101"/>
            <p:cNvSpPr/>
            <p:nvPr/>
          </p:nvSpPr>
          <p:spPr>
            <a:xfrm>
              <a:off x="491521" y="925011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Line 102"/>
            <p:cNvSpPr/>
            <p:nvPr/>
          </p:nvSpPr>
          <p:spPr>
            <a:xfrm>
              <a:off x="491521" y="616673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Line 103"/>
            <p:cNvSpPr/>
            <p:nvPr/>
          </p:nvSpPr>
          <p:spPr>
            <a:xfrm>
              <a:off x="491521" y="308336"/>
              <a:ext cx="5334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5" name="Text Box 105"/>
          <p:cNvSpPr txBox="1"/>
          <p:nvPr/>
        </p:nvSpPr>
        <p:spPr>
          <a:xfrm>
            <a:off x="258444" y="190500"/>
            <a:ext cx="6271653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AutoNum type="arabicPeriod" startAt="4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Given the array pictured below, draw the binary tree that can be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created from its elements.  </a:t>
            </a:r>
          </a:p>
        </p:txBody>
      </p:sp>
      <p:sp>
        <p:nvSpPr>
          <p:cNvPr id="306" name="Text Box 106"/>
          <p:cNvSpPr txBox="1"/>
          <p:nvPr/>
        </p:nvSpPr>
        <p:spPr>
          <a:xfrm>
            <a:off x="1565466" y="1447800"/>
            <a:ext cx="499279" cy="4208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35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71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40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52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63</a:t>
            </a:r>
          </a:p>
          <a:p>
            <a:pPr algn="ctr">
              <a:spcBef>
                <a:spcPts val="3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null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17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25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null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7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null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45</a:t>
            </a:r>
          </a:p>
        </p:txBody>
      </p:sp>
      <p:sp>
        <p:nvSpPr>
          <p:cNvPr id="307" name="Rectangle 53"/>
          <p:cNvSpPr/>
          <p:nvPr/>
        </p:nvSpPr>
        <p:spPr>
          <a:xfrm>
            <a:off x="1293812" y="1303337"/>
            <a:ext cx="915988" cy="5254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grpSp>
        <p:nvGrpSpPr>
          <p:cNvPr id="310" name="Oval 144"/>
          <p:cNvGrpSpPr/>
          <p:nvPr/>
        </p:nvGrpSpPr>
        <p:grpSpPr>
          <a:xfrm>
            <a:off x="5410200" y="1400907"/>
            <a:ext cx="457200" cy="457201"/>
            <a:chOff x="0" y="0"/>
            <a:chExt cx="457200" cy="457200"/>
          </a:xfrm>
        </p:grpSpPr>
        <p:sp>
          <p:nvSpPr>
            <p:cNvPr id="308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09" name="35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35</a:t>
              </a:r>
            </a:p>
          </p:txBody>
        </p:sp>
      </p:grpSp>
      <p:sp>
        <p:nvSpPr>
          <p:cNvPr id="311" name="Rectangle 165"/>
          <p:cNvSpPr/>
          <p:nvPr/>
        </p:nvSpPr>
        <p:spPr>
          <a:xfrm>
            <a:off x="3962400" y="1400907"/>
            <a:ext cx="304800" cy="381001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2" name="Line 166"/>
          <p:cNvSpPr/>
          <p:nvPr/>
        </p:nvSpPr>
        <p:spPr>
          <a:xfrm>
            <a:off x="4119562" y="1629508"/>
            <a:ext cx="1290638" cy="1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Text Box 167"/>
          <p:cNvSpPr txBox="1"/>
          <p:nvPr/>
        </p:nvSpPr>
        <p:spPr>
          <a:xfrm>
            <a:off x="3931920" y="1172307"/>
            <a:ext cx="332517" cy="275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tree</a:t>
            </a:r>
          </a:p>
        </p:txBody>
      </p:sp>
      <p:grpSp>
        <p:nvGrpSpPr>
          <p:cNvPr id="316" name="Oval 146"/>
          <p:cNvGrpSpPr/>
          <p:nvPr/>
        </p:nvGrpSpPr>
        <p:grpSpPr>
          <a:xfrm>
            <a:off x="3925518" y="2574579"/>
            <a:ext cx="457201" cy="457201"/>
            <a:chOff x="0" y="0"/>
            <a:chExt cx="457200" cy="457200"/>
          </a:xfrm>
        </p:grpSpPr>
        <p:sp>
          <p:nvSpPr>
            <p:cNvPr id="31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5" name="20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pSp>
        <p:nvGrpSpPr>
          <p:cNvPr id="319" name="Oval 147"/>
          <p:cNvGrpSpPr/>
          <p:nvPr/>
        </p:nvGrpSpPr>
        <p:grpSpPr>
          <a:xfrm>
            <a:off x="6816969" y="2650270"/>
            <a:ext cx="457201" cy="457201"/>
            <a:chOff x="0" y="0"/>
            <a:chExt cx="457200" cy="457200"/>
          </a:xfrm>
        </p:grpSpPr>
        <p:sp>
          <p:nvSpPr>
            <p:cNvPr id="31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8" name="71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71</a:t>
              </a:r>
            </a:p>
          </p:txBody>
        </p:sp>
      </p:grpSp>
      <p:sp>
        <p:nvSpPr>
          <p:cNvPr id="320" name="Line 155"/>
          <p:cNvSpPr/>
          <p:nvPr/>
        </p:nvSpPr>
        <p:spPr>
          <a:xfrm flipH="1">
            <a:off x="4114799" y="1812069"/>
            <a:ext cx="1377463" cy="76251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Line 156"/>
          <p:cNvSpPr/>
          <p:nvPr/>
        </p:nvSpPr>
        <p:spPr>
          <a:xfrm>
            <a:off x="5797061" y="1812071"/>
            <a:ext cx="1213340" cy="838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4" name="Oval 146"/>
          <p:cNvGrpSpPr/>
          <p:nvPr/>
        </p:nvGrpSpPr>
        <p:grpSpPr>
          <a:xfrm>
            <a:off x="3075595" y="3367597"/>
            <a:ext cx="457201" cy="457201"/>
            <a:chOff x="0" y="0"/>
            <a:chExt cx="457200" cy="457200"/>
          </a:xfrm>
        </p:grpSpPr>
        <p:sp>
          <p:nvSpPr>
            <p:cNvPr id="32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3" name="40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40</a:t>
              </a:r>
            </a:p>
          </p:txBody>
        </p:sp>
      </p:grpSp>
      <p:grpSp>
        <p:nvGrpSpPr>
          <p:cNvPr id="327" name="Oval 147"/>
          <p:cNvGrpSpPr/>
          <p:nvPr/>
        </p:nvGrpSpPr>
        <p:grpSpPr>
          <a:xfrm>
            <a:off x="4675794" y="3367597"/>
            <a:ext cx="457201" cy="457201"/>
            <a:chOff x="0" y="0"/>
            <a:chExt cx="457200" cy="457200"/>
          </a:xfrm>
        </p:grpSpPr>
        <p:sp>
          <p:nvSpPr>
            <p:cNvPr id="325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26" name="52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52</a:t>
              </a:r>
            </a:p>
          </p:txBody>
        </p:sp>
      </p:grpSp>
      <p:sp>
        <p:nvSpPr>
          <p:cNvPr id="328" name="Line 155"/>
          <p:cNvSpPr/>
          <p:nvPr/>
        </p:nvSpPr>
        <p:spPr>
          <a:xfrm flipH="1">
            <a:off x="3304194" y="2986597"/>
            <a:ext cx="685801" cy="381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Line 156"/>
          <p:cNvSpPr/>
          <p:nvPr/>
        </p:nvSpPr>
        <p:spPr>
          <a:xfrm>
            <a:off x="4294794" y="2986597"/>
            <a:ext cx="609601" cy="381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2" name="Oval 146"/>
          <p:cNvGrpSpPr/>
          <p:nvPr/>
        </p:nvGrpSpPr>
        <p:grpSpPr>
          <a:xfrm>
            <a:off x="6019800" y="3455475"/>
            <a:ext cx="457200" cy="457201"/>
            <a:chOff x="0" y="0"/>
            <a:chExt cx="457200" cy="457200"/>
          </a:xfrm>
        </p:grpSpPr>
        <p:sp>
          <p:nvSpPr>
            <p:cNvPr id="330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1" name="63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63</a:t>
              </a:r>
            </a:p>
          </p:txBody>
        </p:sp>
      </p:grpSp>
      <p:sp>
        <p:nvSpPr>
          <p:cNvPr id="333" name="Line 155"/>
          <p:cNvSpPr/>
          <p:nvPr/>
        </p:nvSpPr>
        <p:spPr>
          <a:xfrm flipH="1">
            <a:off x="6248399" y="3074475"/>
            <a:ext cx="685801" cy="381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6" name="Oval 146"/>
          <p:cNvGrpSpPr/>
          <p:nvPr/>
        </p:nvGrpSpPr>
        <p:grpSpPr>
          <a:xfrm>
            <a:off x="2259870" y="4159412"/>
            <a:ext cx="457201" cy="457201"/>
            <a:chOff x="0" y="0"/>
            <a:chExt cx="457200" cy="457200"/>
          </a:xfrm>
        </p:grpSpPr>
        <p:sp>
          <p:nvSpPr>
            <p:cNvPr id="334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5" name="17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grpSp>
        <p:nvGrpSpPr>
          <p:cNvPr id="339" name="Oval 147"/>
          <p:cNvGrpSpPr/>
          <p:nvPr/>
        </p:nvGrpSpPr>
        <p:grpSpPr>
          <a:xfrm>
            <a:off x="3860069" y="4159412"/>
            <a:ext cx="457201" cy="457201"/>
            <a:chOff x="0" y="0"/>
            <a:chExt cx="457200" cy="457200"/>
          </a:xfrm>
        </p:grpSpPr>
        <p:sp>
          <p:nvSpPr>
            <p:cNvPr id="337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38" name="25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25</a:t>
              </a:r>
            </a:p>
          </p:txBody>
        </p:sp>
      </p:grpSp>
      <p:sp>
        <p:nvSpPr>
          <p:cNvPr id="340" name="Line 155"/>
          <p:cNvSpPr/>
          <p:nvPr/>
        </p:nvSpPr>
        <p:spPr>
          <a:xfrm flipH="1">
            <a:off x="2488470" y="3778411"/>
            <a:ext cx="685801" cy="381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Line 156"/>
          <p:cNvSpPr/>
          <p:nvPr/>
        </p:nvSpPr>
        <p:spPr>
          <a:xfrm>
            <a:off x="3479069" y="3778412"/>
            <a:ext cx="609601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4" name="Oval 147"/>
          <p:cNvGrpSpPr/>
          <p:nvPr/>
        </p:nvGrpSpPr>
        <p:grpSpPr>
          <a:xfrm>
            <a:off x="5410200" y="4191000"/>
            <a:ext cx="457200" cy="457200"/>
            <a:chOff x="0" y="0"/>
            <a:chExt cx="457200" cy="457200"/>
          </a:xfrm>
        </p:grpSpPr>
        <p:sp>
          <p:nvSpPr>
            <p:cNvPr id="342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3" name="7"/>
            <p:cNvSpPr txBox="1"/>
            <p:nvPr/>
          </p:nvSpPr>
          <p:spPr>
            <a:xfrm>
              <a:off x="113029" y="42225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45" name="Line 156"/>
          <p:cNvSpPr/>
          <p:nvPr/>
        </p:nvSpPr>
        <p:spPr>
          <a:xfrm>
            <a:off x="5029199" y="3810000"/>
            <a:ext cx="609602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8" name="Oval 147"/>
          <p:cNvGrpSpPr/>
          <p:nvPr/>
        </p:nvGrpSpPr>
        <p:grpSpPr>
          <a:xfrm>
            <a:off x="6754204" y="4234158"/>
            <a:ext cx="457201" cy="457201"/>
            <a:chOff x="0" y="0"/>
            <a:chExt cx="457200" cy="457200"/>
          </a:xfrm>
        </p:grpSpPr>
        <p:sp>
          <p:nvSpPr>
            <p:cNvPr id="346" name="Circle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47" name="45"/>
            <p:cNvSpPr txBox="1"/>
            <p:nvPr/>
          </p:nvSpPr>
          <p:spPr>
            <a:xfrm>
              <a:off x="49529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45</a:t>
              </a:r>
            </a:p>
          </p:txBody>
        </p:sp>
      </p:grpSp>
      <p:sp>
        <p:nvSpPr>
          <p:cNvPr id="349" name="Line 156"/>
          <p:cNvSpPr/>
          <p:nvPr/>
        </p:nvSpPr>
        <p:spPr>
          <a:xfrm>
            <a:off x="6373205" y="3853159"/>
            <a:ext cx="609601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