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96" r:id="rId2"/>
  </p:sldMasterIdLst>
  <p:notesMasterIdLst>
    <p:notesMasterId r:id="rId44"/>
  </p:notesMasterIdLst>
  <p:handoutMasterIdLst>
    <p:handoutMasterId r:id="rId45"/>
  </p:handoutMasterIdLst>
  <p:sldIdLst>
    <p:sldId id="860" r:id="rId3"/>
    <p:sldId id="792" r:id="rId4"/>
    <p:sldId id="862" r:id="rId5"/>
    <p:sldId id="852" r:id="rId6"/>
    <p:sldId id="769" r:id="rId7"/>
    <p:sldId id="853" r:id="rId8"/>
    <p:sldId id="776" r:id="rId9"/>
    <p:sldId id="817" r:id="rId10"/>
    <p:sldId id="819" r:id="rId11"/>
    <p:sldId id="806" r:id="rId12"/>
    <p:sldId id="840" r:id="rId13"/>
    <p:sldId id="863" r:id="rId14"/>
    <p:sldId id="810" r:id="rId15"/>
    <p:sldId id="811" r:id="rId16"/>
    <p:sldId id="812" r:id="rId17"/>
    <p:sldId id="813" r:id="rId18"/>
    <p:sldId id="822" r:id="rId19"/>
    <p:sldId id="864" r:id="rId20"/>
    <p:sldId id="818" r:id="rId21"/>
    <p:sldId id="790" r:id="rId22"/>
    <p:sldId id="788" r:id="rId23"/>
    <p:sldId id="814" r:id="rId24"/>
    <p:sldId id="815" r:id="rId25"/>
    <p:sldId id="854" r:id="rId26"/>
    <p:sldId id="855" r:id="rId27"/>
    <p:sldId id="830" r:id="rId28"/>
    <p:sldId id="831" r:id="rId29"/>
    <p:sldId id="861" r:id="rId30"/>
    <p:sldId id="832" r:id="rId31"/>
    <p:sldId id="834" r:id="rId32"/>
    <p:sldId id="835" r:id="rId33"/>
    <p:sldId id="791" r:id="rId34"/>
    <p:sldId id="836" r:id="rId35"/>
    <p:sldId id="841" r:id="rId36"/>
    <p:sldId id="859" r:id="rId37"/>
    <p:sldId id="856" r:id="rId38"/>
    <p:sldId id="857" r:id="rId39"/>
    <p:sldId id="858" r:id="rId40"/>
    <p:sldId id="842" r:id="rId41"/>
    <p:sldId id="843" r:id="rId42"/>
    <p:sldId id="781" r:id="rId43"/>
  </p:sldIdLst>
  <p:sldSz cx="9144000" cy="6858000" type="screen4x3"/>
  <p:notesSz cx="6765925" cy="9867900"/>
  <p:defaultTex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ct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ct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ct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ct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14A"/>
    <a:srgbClr val="797880"/>
    <a:srgbClr val="008080"/>
    <a:srgbClr val="336699"/>
    <a:srgbClr val="0066CC"/>
    <a:srgbClr val="33CCCC"/>
    <a:srgbClr val="C0C0C0"/>
    <a:srgbClr val="FF0000"/>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3" autoAdjust="0"/>
    <p:restoredTop sz="90860" autoAdjust="0"/>
  </p:normalViewPr>
  <p:slideViewPr>
    <p:cSldViewPr>
      <p:cViewPr varScale="1">
        <p:scale>
          <a:sx n="68" d="100"/>
          <a:sy n="68" d="100"/>
        </p:scale>
        <p:origin x="1338" y="6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1998" cy="457494"/>
          </a:xfrm>
          <a:prstGeom prst="rect">
            <a:avLst/>
          </a:prstGeom>
          <a:noFill/>
          <a:ln w="9525">
            <a:noFill/>
            <a:miter lim="800000"/>
            <a:headEnd/>
            <a:tailEnd/>
          </a:ln>
          <a:effectLst/>
        </p:spPr>
        <p:txBody>
          <a:bodyPr vert="horz" wrap="none" lIns="91678" tIns="45839" rIns="91678" bIns="45839" numCol="1" anchor="ctr" anchorCtr="0" compatLnSpc="1">
            <a:prstTxWarp prst="textNoShape">
              <a:avLst/>
            </a:prstTxWarp>
          </a:bodyPr>
          <a:lstStyle>
            <a:lvl1pPr algn="l">
              <a:defRPr sz="1200">
                <a:latin typeface="Arial" pitchFamily="-1" charset="0"/>
                <a:ea typeface="+mn-ea"/>
                <a:cs typeface="+mn-cs"/>
              </a:defRPr>
            </a:lvl1pPr>
          </a:lstStyle>
          <a:p>
            <a:pPr>
              <a:defRPr/>
            </a:pPr>
            <a:endParaRPr lang="en-GB"/>
          </a:p>
        </p:txBody>
      </p:sp>
      <p:sp>
        <p:nvSpPr>
          <p:cNvPr id="27651" name="Rectangle 3"/>
          <p:cNvSpPr>
            <a:spLocks noGrp="1" noChangeArrowheads="1"/>
          </p:cNvSpPr>
          <p:nvPr>
            <p:ph type="dt" sz="quarter" idx="1"/>
          </p:nvPr>
        </p:nvSpPr>
        <p:spPr bwMode="auto">
          <a:xfrm>
            <a:off x="3831576" y="0"/>
            <a:ext cx="2911998" cy="457494"/>
          </a:xfrm>
          <a:prstGeom prst="rect">
            <a:avLst/>
          </a:prstGeom>
          <a:noFill/>
          <a:ln w="9525">
            <a:noFill/>
            <a:miter lim="800000"/>
            <a:headEnd/>
            <a:tailEnd/>
          </a:ln>
          <a:effectLst/>
        </p:spPr>
        <p:txBody>
          <a:bodyPr vert="horz" wrap="none" lIns="91678" tIns="45839" rIns="91678" bIns="45839" numCol="1" anchor="ctr" anchorCtr="0" compatLnSpc="1">
            <a:prstTxWarp prst="textNoShape">
              <a:avLst/>
            </a:prstTxWarp>
          </a:bodyPr>
          <a:lstStyle>
            <a:lvl1pPr algn="r">
              <a:defRPr sz="1200">
                <a:latin typeface="Arial" pitchFamily="-1" charset="0"/>
                <a:ea typeface="+mn-ea"/>
                <a:cs typeface="+mn-cs"/>
              </a:defRPr>
            </a:lvl1pPr>
          </a:lstStyle>
          <a:p>
            <a:pPr>
              <a:defRPr/>
            </a:pPr>
            <a:endParaRPr lang="en-GB"/>
          </a:p>
        </p:txBody>
      </p:sp>
      <p:sp>
        <p:nvSpPr>
          <p:cNvPr id="27652" name="Rectangle 4"/>
          <p:cNvSpPr>
            <a:spLocks noGrp="1" noChangeArrowheads="1"/>
          </p:cNvSpPr>
          <p:nvPr>
            <p:ph type="ftr" sz="quarter" idx="2"/>
          </p:nvPr>
        </p:nvSpPr>
        <p:spPr bwMode="auto">
          <a:xfrm>
            <a:off x="0" y="9378635"/>
            <a:ext cx="2911998" cy="457494"/>
          </a:xfrm>
          <a:prstGeom prst="rect">
            <a:avLst/>
          </a:prstGeom>
          <a:noFill/>
          <a:ln w="9525">
            <a:noFill/>
            <a:miter lim="800000"/>
            <a:headEnd/>
            <a:tailEnd/>
          </a:ln>
          <a:effectLst/>
        </p:spPr>
        <p:txBody>
          <a:bodyPr vert="horz" wrap="none" lIns="91678" tIns="45839" rIns="91678" bIns="45839" numCol="1" anchor="b" anchorCtr="0" compatLnSpc="1">
            <a:prstTxWarp prst="textNoShape">
              <a:avLst/>
            </a:prstTxWarp>
          </a:bodyPr>
          <a:lstStyle>
            <a:lvl1pPr algn="l">
              <a:defRPr sz="1200">
                <a:latin typeface="Arial" pitchFamily="-1" charset="0"/>
                <a:ea typeface="+mn-ea"/>
                <a:cs typeface="+mn-cs"/>
              </a:defRPr>
            </a:lvl1pPr>
          </a:lstStyle>
          <a:p>
            <a:pPr>
              <a:defRPr/>
            </a:pPr>
            <a:endParaRPr lang="en-GB"/>
          </a:p>
        </p:txBody>
      </p:sp>
      <p:sp>
        <p:nvSpPr>
          <p:cNvPr id="27653" name="Rectangle 5"/>
          <p:cNvSpPr>
            <a:spLocks noGrp="1" noChangeArrowheads="1"/>
          </p:cNvSpPr>
          <p:nvPr>
            <p:ph type="sldNum" sz="quarter" idx="3"/>
          </p:nvPr>
        </p:nvSpPr>
        <p:spPr bwMode="auto">
          <a:xfrm>
            <a:off x="3831576" y="9378635"/>
            <a:ext cx="2911998" cy="457494"/>
          </a:xfrm>
          <a:prstGeom prst="rect">
            <a:avLst/>
          </a:prstGeom>
          <a:noFill/>
          <a:ln w="9525">
            <a:noFill/>
            <a:miter lim="800000"/>
            <a:headEnd/>
            <a:tailEnd/>
          </a:ln>
          <a:effectLst/>
        </p:spPr>
        <p:txBody>
          <a:bodyPr vert="horz" wrap="none" lIns="91678" tIns="45839" rIns="91678" bIns="45839" numCol="1" anchor="b" anchorCtr="0" compatLnSpc="1">
            <a:prstTxWarp prst="textNoShape">
              <a:avLst/>
            </a:prstTxWarp>
          </a:bodyPr>
          <a:lstStyle>
            <a:lvl1pPr algn="r">
              <a:defRPr sz="1200"/>
            </a:lvl1pPr>
          </a:lstStyle>
          <a:p>
            <a:fld id="{E7E6CB01-CD51-4E1D-84A3-83111DDB4246}" type="slidenum">
              <a:rPr lang="en-GB"/>
              <a:pPr/>
              <a:t>‹nr.›</a:t>
            </a:fld>
            <a:endParaRPr lang="en-GB"/>
          </a:p>
        </p:txBody>
      </p:sp>
    </p:spTree>
    <p:extLst>
      <p:ext uri="{BB962C8B-B14F-4D97-AF65-F5344CB8AC3E}">
        <p14:creationId xmlns:p14="http://schemas.microsoft.com/office/powerpoint/2010/main" val="3453645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31156" cy="494031"/>
          </a:xfrm>
          <a:prstGeom prst="rect">
            <a:avLst/>
          </a:prstGeom>
          <a:noFill/>
          <a:ln w="9525">
            <a:noFill/>
            <a:miter lim="800000"/>
            <a:headEnd/>
            <a:tailEnd/>
          </a:ln>
          <a:effectLst/>
        </p:spPr>
        <p:txBody>
          <a:bodyPr vert="horz" wrap="square" lIns="91678" tIns="45839" rIns="91678" bIns="45839" numCol="1" anchor="t" anchorCtr="0" compatLnSpc="1">
            <a:prstTxWarp prst="textNoShape">
              <a:avLst/>
            </a:prstTxWarp>
          </a:bodyPr>
          <a:lstStyle>
            <a:lvl1pPr algn="l">
              <a:defRPr sz="1200">
                <a:latin typeface="Arial" pitchFamily="-1" charset="0"/>
                <a:cs typeface="ＭＳ Ｐゴシック" pitchFamily="-1" charset="-128"/>
              </a:defRPr>
            </a:lvl1pPr>
          </a:lstStyle>
          <a:p>
            <a:pPr>
              <a:defRPr/>
            </a:pPr>
            <a:endParaRPr lang="nl-NL"/>
          </a:p>
        </p:txBody>
      </p:sp>
      <p:sp>
        <p:nvSpPr>
          <p:cNvPr id="70659" name="Rectangle 3"/>
          <p:cNvSpPr>
            <a:spLocks noGrp="1" noChangeArrowheads="1"/>
          </p:cNvSpPr>
          <p:nvPr>
            <p:ph type="dt" idx="1"/>
          </p:nvPr>
        </p:nvSpPr>
        <p:spPr bwMode="auto">
          <a:xfrm>
            <a:off x="3833173" y="0"/>
            <a:ext cx="2931156" cy="494031"/>
          </a:xfrm>
          <a:prstGeom prst="rect">
            <a:avLst/>
          </a:prstGeom>
          <a:noFill/>
          <a:ln w="9525">
            <a:noFill/>
            <a:miter lim="800000"/>
            <a:headEnd/>
            <a:tailEnd/>
          </a:ln>
          <a:effectLst/>
        </p:spPr>
        <p:txBody>
          <a:bodyPr vert="horz" wrap="square" lIns="91678" tIns="45839" rIns="91678" bIns="45839" numCol="1" anchor="t" anchorCtr="0" compatLnSpc="1">
            <a:prstTxWarp prst="textNoShape">
              <a:avLst/>
            </a:prstTxWarp>
          </a:bodyPr>
          <a:lstStyle>
            <a:lvl1pPr algn="r">
              <a:defRPr sz="1200"/>
            </a:lvl1pPr>
          </a:lstStyle>
          <a:p>
            <a:fld id="{3B65CF97-E9DB-42CD-A91F-3A0CE1AD1411}" type="datetime1">
              <a:rPr lang="nl-NL"/>
              <a:pPr/>
              <a:t>25-5-2018</a:t>
            </a:fld>
            <a:endParaRPr lang="nl-NL"/>
          </a:p>
        </p:txBody>
      </p:sp>
      <p:sp>
        <p:nvSpPr>
          <p:cNvPr id="14340" name="Rectangle 4"/>
          <p:cNvSpPr>
            <a:spLocks noGrp="1" noRot="1" noChangeAspect="1" noChangeArrowheads="1" noTextEdit="1"/>
          </p:cNvSpPr>
          <p:nvPr>
            <p:ph type="sldImg" idx="2"/>
          </p:nvPr>
        </p:nvSpPr>
        <p:spPr bwMode="auto">
          <a:xfrm>
            <a:off x="915988"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1" name="Rectangle 5"/>
          <p:cNvSpPr>
            <a:spLocks noGrp="1" noChangeArrowheads="1"/>
          </p:cNvSpPr>
          <p:nvPr>
            <p:ph type="body" sz="quarter" idx="3"/>
          </p:nvPr>
        </p:nvSpPr>
        <p:spPr bwMode="auto">
          <a:xfrm>
            <a:off x="676913" y="4687730"/>
            <a:ext cx="5412101" cy="4439919"/>
          </a:xfrm>
          <a:prstGeom prst="rect">
            <a:avLst/>
          </a:prstGeom>
          <a:noFill/>
          <a:ln w="9525">
            <a:noFill/>
            <a:miter lim="800000"/>
            <a:headEnd/>
            <a:tailEnd/>
          </a:ln>
          <a:effectLst/>
        </p:spPr>
        <p:txBody>
          <a:bodyPr vert="horz" wrap="square" lIns="91678" tIns="45839" rIns="91678" bIns="45839"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70662" name="Rectangle 6"/>
          <p:cNvSpPr>
            <a:spLocks noGrp="1" noChangeArrowheads="1"/>
          </p:cNvSpPr>
          <p:nvPr>
            <p:ph type="ftr" sz="quarter" idx="4"/>
          </p:nvPr>
        </p:nvSpPr>
        <p:spPr bwMode="auto">
          <a:xfrm>
            <a:off x="0" y="9372282"/>
            <a:ext cx="2931156" cy="494031"/>
          </a:xfrm>
          <a:prstGeom prst="rect">
            <a:avLst/>
          </a:prstGeom>
          <a:noFill/>
          <a:ln w="9525">
            <a:noFill/>
            <a:miter lim="800000"/>
            <a:headEnd/>
            <a:tailEnd/>
          </a:ln>
          <a:effectLst/>
        </p:spPr>
        <p:txBody>
          <a:bodyPr vert="horz" wrap="square" lIns="91678" tIns="45839" rIns="91678" bIns="45839" numCol="1" anchor="b" anchorCtr="0" compatLnSpc="1">
            <a:prstTxWarp prst="textNoShape">
              <a:avLst/>
            </a:prstTxWarp>
          </a:bodyPr>
          <a:lstStyle>
            <a:lvl1pPr algn="l">
              <a:defRPr sz="1200">
                <a:latin typeface="Arial" pitchFamily="-1" charset="0"/>
                <a:cs typeface="ＭＳ Ｐゴシック" pitchFamily="-1" charset="-128"/>
              </a:defRPr>
            </a:lvl1pPr>
          </a:lstStyle>
          <a:p>
            <a:pPr>
              <a:defRPr/>
            </a:pPr>
            <a:endParaRPr lang="nl-NL"/>
          </a:p>
        </p:txBody>
      </p:sp>
      <p:sp>
        <p:nvSpPr>
          <p:cNvPr id="70663" name="Rectangle 7"/>
          <p:cNvSpPr>
            <a:spLocks noGrp="1" noChangeArrowheads="1"/>
          </p:cNvSpPr>
          <p:nvPr>
            <p:ph type="sldNum" sz="quarter" idx="5"/>
          </p:nvPr>
        </p:nvSpPr>
        <p:spPr bwMode="auto">
          <a:xfrm>
            <a:off x="3833173" y="9372282"/>
            <a:ext cx="2931156" cy="494031"/>
          </a:xfrm>
          <a:prstGeom prst="rect">
            <a:avLst/>
          </a:prstGeom>
          <a:noFill/>
          <a:ln w="9525">
            <a:noFill/>
            <a:miter lim="800000"/>
            <a:headEnd/>
            <a:tailEnd/>
          </a:ln>
          <a:effectLst/>
        </p:spPr>
        <p:txBody>
          <a:bodyPr vert="horz" wrap="square" lIns="91678" tIns="45839" rIns="91678" bIns="45839" numCol="1" anchor="b" anchorCtr="0" compatLnSpc="1">
            <a:prstTxWarp prst="textNoShape">
              <a:avLst/>
            </a:prstTxWarp>
          </a:bodyPr>
          <a:lstStyle>
            <a:lvl1pPr algn="r">
              <a:defRPr sz="1200"/>
            </a:lvl1pPr>
          </a:lstStyle>
          <a:p>
            <a:fld id="{48A5F122-85B6-4B10-858E-494F47006E3E}" type="slidenum">
              <a:rPr lang="nl-NL"/>
              <a:pPr/>
              <a:t>‹nr.›</a:t>
            </a:fld>
            <a:endParaRPr lang="nl-NL"/>
          </a:p>
        </p:txBody>
      </p:sp>
    </p:spTree>
    <p:extLst>
      <p:ext uri="{BB962C8B-B14F-4D97-AF65-F5344CB8AC3E}">
        <p14:creationId xmlns:p14="http://schemas.microsoft.com/office/powerpoint/2010/main" val="392926791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ＭＳ Ｐゴシック" pitchFamily="-1" charset="-128"/>
      </a:defRPr>
    </a:lvl1pPr>
    <a:lvl2pPr marL="4572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nl.wikipedia.org/wiki/Thermionische_emissie#Wet_van_Richardson" TargetMode="External"/><Relationship Id="rId3" Type="http://schemas.openxmlformats.org/officeDocument/2006/relationships/hyperlink" Target="http://nl.wikipedia.org/wiki/Wolfraam" TargetMode="External"/><Relationship Id="rId7" Type="http://schemas.openxmlformats.org/officeDocument/2006/relationships/hyperlink" Target="http://nl.wikipedia.org/wiki/Elektrische_stroomdichtheid"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nl.wikipedia.org/w/index.php?title=Oxidekathode&amp;action=edit&amp;redlink=1" TargetMode="External"/><Relationship Id="rId5" Type="http://schemas.openxmlformats.org/officeDocument/2006/relationships/hyperlink" Target="http://nl.wikipedia.org/wiki/Strontiumoxide" TargetMode="External"/><Relationship Id="rId4" Type="http://schemas.openxmlformats.org/officeDocument/2006/relationships/hyperlink" Target="http://nl.wikipedia.org/wiki/Bariumoxide"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nl.wikipedia.org/wiki/Thermionische_emissie#Wet_van_Richardson" TargetMode="External"/><Relationship Id="rId3" Type="http://schemas.openxmlformats.org/officeDocument/2006/relationships/hyperlink" Target="http://nl.wikipedia.org/wiki/Wolfraam" TargetMode="External"/><Relationship Id="rId7" Type="http://schemas.openxmlformats.org/officeDocument/2006/relationships/hyperlink" Target="http://nl.wikipedia.org/wiki/Elektrische_stroomdichtheid"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nl.wikipedia.org/w/index.php?title=Oxidekathode&amp;action=edit&amp;redlink=1" TargetMode="External"/><Relationship Id="rId5" Type="http://schemas.openxmlformats.org/officeDocument/2006/relationships/hyperlink" Target="http://nl.wikipedia.org/wiki/Strontiumoxide" TargetMode="External"/><Relationship Id="rId4" Type="http://schemas.openxmlformats.org/officeDocument/2006/relationships/hyperlink" Target="http://nl.wikipedia.org/wiki/Bariumoxid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cite_note-16"/><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en.wikipedia.org/wiki/Pair_production" TargetMode="External"/><Relationship Id="rId4" Type="http://schemas.openxmlformats.org/officeDocument/2006/relationships/hyperlink" Target="http://en.wikipedia.org/wiki/Positron"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answers.com/topic/voltmeter"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www.answers.com/topic/contact-potential-differenc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hyperphysics.phy-astr.gsu.edu/hbase/particles/spinc.html#c4"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answers.com/topic/crystal-growth" TargetMode="External"/><Relationship Id="rId13" Type="http://schemas.openxmlformats.org/officeDocument/2006/relationships/hyperlink" Target="http://www.answers.com/topic/screw-dislocation" TargetMode="External"/><Relationship Id="rId18" Type="http://schemas.openxmlformats.org/officeDocument/2006/relationships/hyperlink" Target="http://www.answers.com/topic/dendritic" TargetMode="External"/><Relationship Id="rId3" Type="http://schemas.openxmlformats.org/officeDocument/2006/relationships/hyperlink" Target="http://www.answers.com/topic/microscopic" TargetMode="External"/><Relationship Id="rId21" Type="http://schemas.openxmlformats.org/officeDocument/2006/relationships/hyperlink" Target="http://www.answers.com/topic/proliferate" TargetMode="External"/><Relationship Id="rId7" Type="http://schemas.openxmlformats.org/officeDocument/2006/relationships/hyperlink" Target="http://www.answers.com/topic/ledge" TargetMode="External"/><Relationship Id="rId12" Type="http://schemas.openxmlformats.org/officeDocument/2006/relationships/hyperlink" Target="http://www.answers.com/topic/infinitesimal" TargetMode="External"/><Relationship Id="rId17" Type="http://schemas.openxmlformats.org/officeDocument/2006/relationships/hyperlink" Target="http://www.answers.com/topic/undercooling" TargetMode="External"/><Relationship Id="rId2" Type="http://schemas.openxmlformats.org/officeDocument/2006/relationships/slide" Target="../slides/slide3.xml"/><Relationship Id="rId16" Type="http://schemas.openxmlformats.org/officeDocument/2006/relationships/hyperlink" Target="http://www.answers.com/topic/crystal-defect" TargetMode="External"/><Relationship Id="rId20" Type="http://schemas.openxmlformats.org/officeDocument/2006/relationships/hyperlink" Target="http://www.answers.com/topic/unimportant" TargetMode="External"/><Relationship Id="rId1" Type="http://schemas.openxmlformats.org/officeDocument/2006/relationships/notesMaster" Target="../notesMasters/notesMaster1.xml"/><Relationship Id="rId6" Type="http://schemas.openxmlformats.org/officeDocument/2006/relationships/hyperlink" Target="http://www.answers.com/topic/weakly" TargetMode="External"/><Relationship Id="rId11" Type="http://schemas.openxmlformats.org/officeDocument/2006/relationships/hyperlink" Target="http://www.answers.com/topic/shrink" TargetMode="External"/><Relationship Id="rId5" Type="http://schemas.openxmlformats.org/officeDocument/2006/relationships/hyperlink" Target="http://www.answers.com/topic/crystal-structure" TargetMode="External"/><Relationship Id="rId15" Type="http://schemas.openxmlformats.org/officeDocument/2006/relationships/hyperlink" Target="http://www.answers.com/topic/dislocation" TargetMode="External"/><Relationship Id="rId10" Type="http://schemas.openxmlformats.org/officeDocument/2006/relationships/hyperlink" Target="http://www.answers.com/topic/supersaturation" TargetMode="External"/><Relationship Id="rId19" Type="http://schemas.openxmlformats.org/officeDocument/2006/relationships/hyperlink" Target="http://www.answers.com/topic/latent-heat" TargetMode="External"/><Relationship Id="rId4" Type="http://schemas.openxmlformats.org/officeDocument/2006/relationships/hyperlink" Target="http://www.answers.com/topic/perpendicular" TargetMode="External"/><Relationship Id="rId9" Type="http://schemas.openxmlformats.org/officeDocument/2006/relationships/hyperlink" Target="http://www.answers.com/topic/dilute" TargetMode="External"/><Relationship Id="rId14" Type="http://schemas.openxmlformats.org/officeDocument/2006/relationships/hyperlink" Target="http://www.answers.com/topic/indestructible" TargetMode="External"/><Relationship Id="rId22" Type="http://schemas.openxmlformats.org/officeDocument/2006/relationships/hyperlink" Target="http://www.answers.com/topic/fractal" TargetMode="Externa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en.wikipedia.org/wiki/Zinc_selenide" TargetMode="External"/><Relationship Id="rId3" Type="http://schemas.openxmlformats.org/officeDocument/2006/relationships/hyperlink" Target="http://en.wikipedia.org/wiki/Silicon" TargetMode="External"/><Relationship Id="rId7" Type="http://schemas.openxmlformats.org/officeDocument/2006/relationships/hyperlink" Target="http://en.wikipedia.org/wiki/Zinc_oxid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n.wikipedia.org/wiki/Indium_antimonide" TargetMode="External"/><Relationship Id="rId5" Type="http://schemas.openxmlformats.org/officeDocument/2006/relationships/hyperlink" Target="http://en.wikipedia.org/wiki/Gallium_arsenide" TargetMode="External"/><Relationship Id="rId4" Type="http://schemas.openxmlformats.org/officeDocument/2006/relationships/hyperlink" Target="http://en.wikipedia.org/wiki/Germaniu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dirty="0" smtClean="0">
                <a:effectLst/>
              </a:rPr>
              <a:t>Bij waterstof staan er rode lijnen op een plek waar je blauw zou verwachten...</a:t>
            </a:r>
          </a:p>
          <a:p>
            <a:r>
              <a:rPr lang="nl-NL" dirty="0" smtClean="0">
                <a:effectLst/>
              </a:rPr>
              <a:t>Waarschijnlijk is de tweede orde van H-alfa in de spectrometer terechtgekomen tussen de eerste ordes van de andere Balmerlijnen, H-</a:t>
            </a:r>
            <a:r>
              <a:rPr lang="nl-NL" dirty="0" err="1" smtClean="0">
                <a:effectLst/>
              </a:rPr>
              <a:t>beta</a:t>
            </a:r>
            <a:r>
              <a:rPr lang="nl-NL" dirty="0" smtClean="0">
                <a:effectLst/>
              </a:rPr>
              <a:t>, en H-gamma. Goedkope spectrometer...? Wel gek dat dit artefact dan niet optreedt bij bijvoorbeeld Al of Ga.</a:t>
            </a:r>
          </a:p>
          <a:p>
            <a:r>
              <a:rPr lang="nl-NL" dirty="0" smtClean="0">
                <a:effectLst/>
              </a:rPr>
              <a:t>Bovendien zijn er mysterieuze blauwe lijnen waar je rode zou verwachten, bijvoorbeeld bij O en Te. Ik vermoed dat er bij het ontwerp van deze spectrometer geen aandacht is besteed aan </a:t>
            </a:r>
            <a:r>
              <a:rPr lang="nl-NL" dirty="0" err="1" smtClean="0">
                <a:effectLst/>
              </a:rPr>
              <a:t>ghost</a:t>
            </a:r>
            <a:r>
              <a:rPr lang="nl-NL" dirty="0" smtClean="0">
                <a:effectLst/>
              </a:rPr>
              <a:t>-reflecties...</a:t>
            </a:r>
            <a:endParaRPr lang="nl-NL" dirty="0" smtClean="0">
              <a:latin typeface="Calibri" pitchFamily="34" charset="0"/>
            </a:endParaRPr>
          </a:p>
        </p:txBody>
      </p:sp>
    </p:spTree>
    <p:extLst>
      <p:ext uri="{BB962C8B-B14F-4D97-AF65-F5344CB8AC3E}">
        <p14:creationId xmlns:p14="http://schemas.microsoft.com/office/powerpoint/2010/main" val="2609423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Calibri" pitchFamily="-1" charset="0"/>
                <a:ea typeface="ＭＳ Ｐゴシック" pitchFamily="-1" charset="-128"/>
                <a:cs typeface="ＭＳ Ｐゴシック" pitchFamily="-1" charset="-128"/>
              </a:rPr>
              <a:t>Photoelectric diode in </a:t>
            </a:r>
            <a:r>
              <a:rPr lang="en-US" sz="1200" i="1" kern="1200" dirty="0" smtClean="0">
                <a:solidFill>
                  <a:schemeClr val="tx1"/>
                </a:solidFill>
                <a:latin typeface="Calibri" pitchFamily="-1" charset="0"/>
                <a:ea typeface="ＭＳ Ｐゴシック" pitchFamily="-1" charset="-128"/>
                <a:cs typeface="ＭＳ Ｐゴシック" pitchFamily="-1" charset="-128"/>
              </a:rPr>
              <a:t>forward bias configuration, used for measuring the work function W</a:t>
            </a:r>
            <a:r>
              <a:rPr lang="en-US" sz="1200" i="1" kern="1200" baseline="-25000" dirty="0" smtClean="0">
                <a:solidFill>
                  <a:schemeClr val="tx1"/>
                </a:solidFill>
                <a:latin typeface="Calibri" pitchFamily="-1" charset="0"/>
                <a:ea typeface="ＭＳ Ｐゴシック" pitchFamily="-1" charset="-128"/>
                <a:cs typeface="ＭＳ Ｐゴシック" pitchFamily="-1" charset="-128"/>
              </a:rPr>
              <a:t>e</a:t>
            </a:r>
            <a:r>
              <a:rPr lang="en-US" sz="1200" i="1" kern="1200" baseline="0" dirty="0" smtClean="0">
                <a:solidFill>
                  <a:schemeClr val="tx1"/>
                </a:solidFill>
                <a:latin typeface="Calibri" pitchFamily="-1" charset="0"/>
                <a:ea typeface="ＭＳ Ｐゴシック" pitchFamily="-1" charset="-128"/>
                <a:cs typeface="ＭＳ Ｐゴシック" pitchFamily="-1" charset="-128"/>
              </a:rPr>
              <a:t> of the illuminated emitter. http://</a:t>
            </a:r>
            <a:r>
              <a:rPr lang="en-US" sz="1200" i="1" kern="1200" baseline="0" dirty="0" err="1" smtClean="0">
                <a:solidFill>
                  <a:schemeClr val="tx1"/>
                </a:solidFill>
                <a:latin typeface="Calibri" pitchFamily="-1" charset="0"/>
                <a:ea typeface="ＭＳ Ｐゴシック" pitchFamily="-1" charset="-128"/>
                <a:cs typeface="ＭＳ Ｐゴシック" pitchFamily="-1" charset="-128"/>
              </a:rPr>
              <a:t>en.wikipedia.org/wiki/Work_function</a:t>
            </a:r>
            <a:endParaRPr lang="en-US" sz="1200" i="1" kern="1200" baseline="0" dirty="0" smtClean="0">
              <a:solidFill>
                <a:schemeClr val="tx1"/>
              </a:solidFill>
              <a:latin typeface="Calibri" pitchFamily="-1" charset="0"/>
              <a:ea typeface="ＭＳ Ｐゴシック" pitchFamily="-1" charset="-128"/>
              <a:cs typeface="ＭＳ Ｐゴシック" pitchFamily="-1" charset="-128"/>
            </a:endParaRPr>
          </a:p>
          <a:p>
            <a:r>
              <a:rPr lang="en-US" sz="1200" kern="1200" dirty="0" err="1" smtClean="0">
                <a:solidFill>
                  <a:schemeClr val="tx1"/>
                </a:solidFill>
                <a:latin typeface="Calibri" pitchFamily="-1" charset="0"/>
                <a:ea typeface="ＭＳ Ｐゴシック" pitchFamily="-1" charset="-128"/>
                <a:cs typeface="ＭＳ Ｐゴシック" pitchFamily="-1" charset="-128"/>
              </a:rPr>
              <a:t>Als</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err="1" smtClean="0">
                <a:solidFill>
                  <a:schemeClr val="tx1"/>
                </a:solidFill>
                <a:latin typeface="Calibri" pitchFamily="-1" charset="0"/>
                <a:ea typeface="ＭＳ Ｐゴシック" pitchFamily="-1" charset="-128"/>
                <a:cs typeface="ＭＳ Ｐゴシック" pitchFamily="-1" charset="-128"/>
              </a:rPr>
              <a:t>materiaal</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err="1" smtClean="0">
                <a:solidFill>
                  <a:schemeClr val="tx1"/>
                </a:solidFill>
                <a:latin typeface="Calibri" pitchFamily="-1" charset="0"/>
                <a:ea typeface="ＭＳ Ｐゴシック" pitchFamily="-1" charset="-128"/>
                <a:cs typeface="ＭＳ Ｐゴシック" pitchFamily="-1" charset="-128"/>
              </a:rPr>
              <a:t>voor</a:t>
            </a:r>
            <a:r>
              <a:rPr lang="en-US" sz="1200" kern="1200" dirty="0" smtClean="0">
                <a:solidFill>
                  <a:schemeClr val="tx1"/>
                </a:solidFill>
                <a:latin typeface="Calibri" pitchFamily="-1" charset="0"/>
                <a:ea typeface="ＭＳ Ｐゴシック" pitchFamily="-1" charset="-128"/>
                <a:cs typeface="ＭＳ Ｐゴシック" pitchFamily="-1" charset="-128"/>
              </a:rPr>
              <a:t> de </a:t>
            </a:r>
            <a:r>
              <a:rPr lang="en-US" sz="1200" kern="1200" dirty="0" err="1" smtClean="0">
                <a:solidFill>
                  <a:schemeClr val="tx1"/>
                </a:solidFill>
                <a:latin typeface="Calibri" pitchFamily="-1" charset="0"/>
                <a:ea typeface="ＭＳ Ｐゴシック" pitchFamily="-1" charset="-128"/>
                <a:cs typeface="ＭＳ Ｐゴシック" pitchFamily="-1" charset="-128"/>
              </a:rPr>
              <a:t>kathode</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err="1" smtClean="0">
                <a:solidFill>
                  <a:schemeClr val="tx1"/>
                </a:solidFill>
                <a:latin typeface="Calibri" pitchFamily="-1" charset="0"/>
                <a:ea typeface="ＭＳ Ｐゴシック" pitchFamily="-1" charset="-128"/>
                <a:cs typeface="ＭＳ Ｐゴシック" pitchFamily="-1" charset="-128"/>
              </a:rPr>
              <a:t>gebruikt</a:t>
            </a:r>
            <a:r>
              <a:rPr lang="en-US" sz="1200" kern="1200" dirty="0" smtClean="0">
                <a:solidFill>
                  <a:schemeClr val="tx1"/>
                </a:solidFill>
                <a:latin typeface="Calibri" pitchFamily="-1" charset="0"/>
                <a:ea typeface="ＭＳ Ｐゴシック" pitchFamily="-1" charset="-128"/>
                <a:cs typeface="ＭＳ Ｐゴシック" pitchFamily="-1" charset="-128"/>
              </a:rPr>
              <a:t> men </a:t>
            </a:r>
            <a:r>
              <a:rPr lang="en-US" sz="1200" kern="1200" dirty="0" err="1" smtClean="0">
                <a:solidFill>
                  <a:schemeClr val="tx1"/>
                </a:solidFill>
                <a:latin typeface="Calibri" pitchFamily="-1" charset="0"/>
                <a:ea typeface="ＭＳ Ｐゴシック" pitchFamily="-1" charset="-128"/>
                <a:cs typeface="ＭＳ Ｐゴシック" pitchFamily="-1" charset="-128"/>
              </a:rPr>
              <a:t>vaak</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smtClean="0">
                <a:solidFill>
                  <a:schemeClr val="tx1"/>
                </a:solidFill>
                <a:latin typeface="Calibri" pitchFamily="-1" charset="0"/>
                <a:ea typeface="ＭＳ Ｐゴシック" pitchFamily="-1" charset="-128"/>
                <a:cs typeface="ＭＳ Ｐゴシック" pitchFamily="-1" charset="-128"/>
                <a:hlinkClick r:id="rId3"/>
              </a:rPr>
              <a:t>wolfraam, omdat dat metaal goed bestand is tegen hoge temperaturen. Omdat wolfraam van zichzelf een hoge uittreepotentiaal heeft (~4,5 eV), bedekt men het met een laagje </a:t>
            </a:r>
            <a:r>
              <a:rPr lang="en-US" sz="1200" kern="1200" dirty="0" smtClean="0">
                <a:solidFill>
                  <a:schemeClr val="tx1"/>
                </a:solidFill>
                <a:latin typeface="Calibri" pitchFamily="-1" charset="0"/>
                <a:ea typeface="ＭＳ Ｐゴシック" pitchFamily="-1" charset="-128"/>
                <a:cs typeface="ＭＳ Ｐゴシック" pitchFamily="-1" charset="-128"/>
                <a:hlinkClick r:id="rId4"/>
              </a:rPr>
              <a:t>BaO en </a:t>
            </a:r>
            <a:r>
              <a:rPr lang="en-US" sz="1200" kern="1200" dirty="0" smtClean="0">
                <a:solidFill>
                  <a:schemeClr val="tx1"/>
                </a:solidFill>
                <a:latin typeface="Calibri" pitchFamily="-1" charset="0"/>
                <a:ea typeface="ＭＳ Ｐゴシック" pitchFamily="-1" charset="-128"/>
                <a:cs typeface="ＭＳ Ｐゴシック" pitchFamily="-1" charset="-128"/>
                <a:hlinkClick r:id="rId5"/>
              </a:rPr>
              <a:t>SrO om deze potentiaal te verlagen tot ~1 eV. De werktemperatuur van dergelijke </a:t>
            </a:r>
            <a:r>
              <a:rPr lang="en-US" sz="1200" kern="1200" dirty="0" smtClean="0">
                <a:solidFill>
                  <a:schemeClr val="tx1"/>
                </a:solidFill>
                <a:latin typeface="Calibri" pitchFamily="-1" charset="0"/>
                <a:ea typeface="ＭＳ Ｐゴシック" pitchFamily="-1" charset="-128"/>
                <a:cs typeface="ＭＳ Ｐゴシック" pitchFamily="-1" charset="-128"/>
                <a:hlinkClick r:id="rId6"/>
              </a:rPr>
              <a:t>oxidekathoden ligt rond de 1000 °C. De relatie tussen de temperatuur van de kathode, uittreepotentiaal van het kathodemateriaal en de uit de kathode tredende </a:t>
            </a:r>
            <a:r>
              <a:rPr lang="en-US" sz="1200" kern="1200" dirty="0" smtClean="0">
                <a:solidFill>
                  <a:schemeClr val="tx1"/>
                </a:solidFill>
                <a:latin typeface="Calibri" pitchFamily="-1" charset="0"/>
                <a:ea typeface="ＭＳ Ｐゴシック" pitchFamily="-1" charset="-128"/>
                <a:cs typeface="ＭＳ Ｐゴシック" pitchFamily="-1" charset="-128"/>
                <a:hlinkClick r:id="rId7"/>
              </a:rPr>
              <a:t>stroomdichtheid wordt gegeven door de </a:t>
            </a:r>
            <a:r>
              <a:rPr lang="en-US" sz="1200" kern="1200" dirty="0" smtClean="0">
                <a:solidFill>
                  <a:schemeClr val="tx1"/>
                </a:solidFill>
                <a:latin typeface="Calibri" pitchFamily="-1" charset="0"/>
                <a:ea typeface="ＭＳ Ｐゴシック" pitchFamily="-1" charset="-128"/>
                <a:cs typeface="ＭＳ Ｐゴシック" pitchFamily="-1" charset="-128"/>
                <a:hlinkClick r:id="rId8"/>
              </a:rPr>
              <a:t>formule van Richardson.</a:t>
            </a:r>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13</a:t>
            </a:fld>
            <a:endParaRPr lang="nl-NL"/>
          </a:p>
        </p:txBody>
      </p:sp>
    </p:spTree>
    <p:extLst>
      <p:ext uri="{BB962C8B-B14F-4D97-AF65-F5344CB8AC3E}">
        <p14:creationId xmlns:p14="http://schemas.microsoft.com/office/powerpoint/2010/main" val="365643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Calibri" pitchFamily="-1" charset="0"/>
                <a:ea typeface="ＭＳ Ｐゴシック" pitchFamily="-1" charset="-128"/>
                <a:cs typeface="ＭＳ Ｐゴシック" pitchFamily="-1" charset="-128"/>
              </a:rPr>
              <a:t>Photoelectric diode in </a:t>
            </a:r>
            <a:r>
              <a:rPr lang="en-US" sz="1200" i="1" kern="1200" dirty="0" smtClean="0">
                <a:solidFill>
                  <a:schemeClr val="tx1"/>
                </a:solidFill>
                <a:latin typeface="Calibri" pitchFamily="-1" charset="0"/>
                <a:ea typeface="ＭＳ Ｐゴシック" pitchFamily="-1" charset="-128"/>
                <a:cs typeface="ＭＳ Ｐゴシック" pitchFamily="-1" charset="-128"/>
              </a:rPr>
              <a:t>forward bias configuration, used for measuring the work function W</a:t>
            </a:r>
            <a:r>
              <a:rPr lang="en-US" sz="1200" i="1" kern="1200" baseline="-25000" dirty="0" smtClean="0">
                <a:solidFill>
                  <a:schemeClr val="tx1"/>
                </a:solidFill>
                <a:latin typeface="Calibri" pitchFamily="-1" charset="0"/>
                <a:ea typeface="ＭＳ Ｐゴシック" pitchFamily="-1" charset="-128"/>
                <a:cs typeface="ＭＳ Ｐゴシック" pitchFamily="-1" charset="-128"/>
              </a:rPr>
              <a:t>e</a:t>
            </a:r>
            <a:r>
              <a:rPr lang="en-US" sz="1200" i="1" kern="1200" baseline="0" dirty="0" smtClean="0">
                <a:solidFill>
                  <a:schemeClr val="tx1"/>
                </a:solidFill>
                <a:latin typeface="Calibri" pitchFamily="-1" charset="0"/>
                <a:ea typeface="ＭＳ Ｐゴシック" pitchFamily="-1" charset="-128"/>
                <a:cs typeface="ＭＳ Ｐゴシック" pitchFamily="-1" charset="-128"/>
              </a:rPr>
              <a:t> of the illuminated emitter. http://</a:t>
            </a:r>
            <a:r>
              <a:rPr lang="en-US" sz="1200" i="1" kern="1200" baseline="0" dirty="0" err="1" smtClean="0">
                <a:solidFill>
                  <a:schemeClr val="tx1"/>
                </a:solidFill>
                <a:latin typeface="Calibri" pitchFamily="-1" charset="0"/>
                <a:ea typeface="ＭＳ Ｐゴシック" pitchFamily="-1" charset="-128"/>
                <a:cs typeface="ＭＳ Ｐゴシック" pitchFamily="-1" charset="-128"/>
              </a:rPr>
              <a:t>en.wikipedia.org/wiki/Work_function</a:t>
            </a:r>
            <a:endParaRPr lang="en-US" sz="1200" i="1" kern="1200" baseline="0" dirty="0" smtClean="0">
              <a:solidFill>
                <a:schemeClr val="tx1"/>
              </a:solidFill>
              <a:latin typeface="Calibri" pitchFamily="-1" charset="0"/>
              <a:ea typeface="ＭＳ Ｐゴシック" pitchFamily="-1" charset="-128"/>
              <a:cs typeface="ＭＳ Ｐゴシック" pitchFamily="-1" charset="-128"/>
            </a:endParaRPr>
          </a:p>
          <a:p>
            <a:r>
              <a:rPr lang="en-US" sz="1200" kern="1200" dirty="0" err="1" smtClean="0">
                <a:solidFill>
                  <a:schemeClr val="tx1"/>
                </a:solidFill>
                <a:latin typeface="Calibri" pitchFamily="-1" charset="0"/>
                <a:ea typeface="ＭＳ Ｐゴシック" pitchFamily="-1" charset="-128"/>
                <a:cs typeface="ＭＳ Ｐゴシック" pitchFamily="-1" charset="-128"/>
              </a:rPr>
              <a:t>Als</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err="1" smtClean="0">
                <a:solidFill>
                  <a:schemeClr val="tx1"/>
                </a:solidFill>
                <a:latin typeface="Calibri" pitchFamily="-1" charset="0"/>
                <a:ea typeface="ＭＳ Ｐゴシック" pitchFamily="-1" charset="-128"/>
                <a:cs typeface="ＭＳ Ｐゴシック" pitchFamily="-1" charset="-128"/>
              </a:rPr>
              <a:t>materiaal</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err="1" smtClean="0">
                <a:solidFill>
                  <a:schemeClr val="tx1"/>
                </a:solidFill>
                <a:latin typeface="Calibri" pitchFamily="-1" charset="0"/>
                <a:ea typeface="ＭＳ Ｐゴシック" pitchFamily="-1" charset="-128"/>
                <a:cs typeface="ＭＳ Ｐゴシック" pitchFamily="-1" charset="-128"/>
              </a:rPr>
              <a:t>voor</a:t>
            </a:r>
            <a:r>
              <a:rPr lang="en-US" sz="1200" kern="1200" dirty="0" smtClean="0">
                <a:solidFill>
                  <a:schemeClr val="tx1"/>
                </a:solidFill>
                <a:latin typeface="Calibri" pitchFamily="-1" charset="0"/>
                <a:ea typeface="ＭＳ Ｐゴシック" pitchFamily="-1" charset="-128"/>
                <a:cs typeface="ＭＳ Ｐゴシック" pitchFamily="-1" charset="-128"/>
              </a:rPr>
              <a:t> de </a:t>
            </a:r>
            <a:r>
              <a:rPr lang="en-US" sz="1200" kern="1200" dirty="0" err="1" smtClean="0">
                <a:solidFill>
                  <a:schemeClr val="tx1"/>
                </a:solidFill>
                <a:latin typeface="Calibri" pitchFamily="-1" charset="0"/>
                <a:ea typeface="ＭＳ Ｐゴシック" pitchFamily="-1" charset="-128"/>
                <a:cs typeface="ＭＳ Ｐゴシック" pitchFamily="-1" charset="-128"/>
              </a:rPr>
              <a:t>kathode</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err="1" smtClean="0">
                <a:solidFill>
                  <a:schemeClr val="tx1"/>
                </a:solidFill>
                <a:latin typeface="Calibri" pitchFamily="-1" charset="0"/>
                <a:ea typeface="ＭＳ Ｐゴシック" pitchFamily="-1" charset="-128"/>
                <a:cs typeface="ＭＳ Ｐゴシック" pitchFamily="-1" charset="-128"/>
              </a:rPr>
              <a:t>gebruikt</a:t>
            </a:r>
            <a:r>
              <a:rPr lang="en-US" sz="1200" kern="1200" dirty="0" smtClean="0">
                <a:solidFill>
                  <a:schemeClr val="tx1"/>
                </a:solidFill>
                <a:latin typeface="Calibri" pitchFamily="-1" charset="0"/>
                <a:ea typeface="ＭＳ Ｐゴシック" pitchFamily="-1" charset="-128"/>
                <a:cs typeface="ＭＳ Ｐゴシック" pitchFamily="-1" charset="-128"/>
              </a:rPr>
              <a:t> men </a:t>
            </a:r>
            <a:r>
              <a:rPr lang="en-US" sz="1200" kern="1200" dirty="0" err="1" smtClean="0">
                <a:solidFill>
                  <a:schemeClr val="tx1"/>
                </a:solidFill>
                <a:latin typeface="Calibri" pitchFamily="-1" charset="0"/>
                <a:ea typeface="ＭＳ Ｐゴシック" pitchFamily="-1" charset="-128"/>
                <a:cs typeface="ＭＳ Ｐゴシック" pitchFamily="-1" charset="-128"/>
              </a:rPr>
              <a:t>vaak</a:t>
            </a:r>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smtClean="0">
                <a:solidFill>
                  <a:schemeClr val="tx1"/>
                </a:solidFill>
                <a:latin typeface="Calibri" pitchFamily="-1" charset="0"/>
                <a:ea typeface="ＭＳ Ｐゴシック" pitchFamily="-1" charset="-128"/>
                <a:cs typeface="ＭＳ Ｐゴシック" pitchFamily="-1" charset="-128"/>
                <a:hlinkClick r:id="rId3"/>
              </a:rPr>
              <a:t>wolfraam, omdat dat metaal goed bestand is tegen hoge temperaturen. Omdat wolfraam van zichzelf een hoge uittreepotentiaal heeft (~4,5 eV), bedekt men het met een laagje </a:t>
            </a:r>
            <a:r>
              <a:rPr lang="en-US" sz="1200" kern="1200" dirty="0" smtClean="0">
                <a:solidFill>
                  <a:schemeClr val="tx1"/>
                </a:solidFill>
                <a:latin typeface="Calibri" pitchFamily="-1" charset="0"/>
                <a:ea typeface="ＭＳ Ｐゴシック" pitchFamily="-1" charset="-128"/>
                <a:cs typeface="ＭＳ Ｐゴシック" pitchFamily="-1" charset="-128"/>
                <a:hlinkClick r:id="rId4"/>
              </a:rPr>
              <a:t>BaO en </a:t>
            </a:r>
            <a:r>
              <a:rPr lang="en-US" sz="1200" kern="1200" dirty="0" smtClean="0">
                <a:solidFill>
                  <a:schemeClr val="tx1"/>
                </a:solidFill>
                <a:latin typeface="Calibri" pitchFamily="-1" charset="0"/>
                <a:ea typeface="ＭＳ Ｐゴシック" pitchFamily="-1" charset="-128"/>
                <a:cs typeface="ＭＳ Ｐゴシック" pitchFamily="-1" charset="-128"/>
                <a:hlinkClick r:id="rId5"/>
              </a:rPr>
              <a:t>SrO om deze potentiaal te verlagen tot ~1 eV. De werktemperatuur van dergelijke </a:t>
            </a:r>
            <a:r>
              <a:rPr lang="en-US" sz="1200" kern="1200" dirty="0" smtClean="0">
                <a:solidFill>
                  <a:schemeClr val="tx1"/>
                </a:solidFill>
                <a:latin typeface="Calibri" pitchFamily="-1" charset="0"/>
                <a:ea typeface="ＭＳ Ｐゴシック" pitchFamily="-1" charset="-128"/>
                <a:cs typeface="ＭＳ Ｐゴシック" pitchFamily="-1" charset="-128"/>
                <a:hlinkClick r:id="rId6"/>
              </a:rPr>
              <a:t>oxidekathoden ligt rond de 1000 °C. De relatie tussen de temperatuur van de kathode, uittreepotentiaal van het kathodemateriaal en de uit de kathode tredende </a:t>
            </a:r>
            <a:r>
              <a:rPr lang="en-US" sz="1200" kern="1200" dirty="0" smtClean="0">
                <a:solidFill>
                  <a:schemeClr val="tx1"/>
                </a:solidFill>
                <a:latin typeface="Calibri" pitchFamily="-1" charset="0"/>
                <a:ea typeface="ＭＳ Ｐゴシック" pitchFamily="-1" charset="-128"/>
                <a:cs typeface="ＭＳ Ｐゴシック" pitchFamily="-1" charset="-128"/>
                <a:hlinkClick r:id="rId7"/>
              </a:rPr>
              <a:t>stroomdichtheid wordt gegeven door de </a:t>
            </a:r>
            <a:r>
              <a:rPr lang="en-US" sz="1200" kern="1200" dirty="0" smtClean="0">
                <a:solidFill>
                  <a:schemeClr val="tx1"/>
                </a:solidFill>
                <a:latin typeface="Calibri" pitchFamily="-1" charset="0"/>
                <a:ea typeface="ＭＳ Ｐゴシック" pitchFamily="-1" charset="-128"/>
                <a:cs typeface="ＭＳ Ｐゴシック" pitchFamily="-1" charset="-128"/>
                <a:hlinkClick r:id="rId8"/>
              </a:rPr>
              <a:t>formule van Richardson.</a:t>
            </a:r>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14</a:t>
            </a:fld>
            <a:endParaRPr lang="nl-NL"/>
          </a:p>
        </p:txBody>
      </p:sp>
    </p:spTree>
    <p:extLst>
      <p:ext uri="{BB962C8B-B14F-4D97-AF65-F5344CB8AC3E}">
        <p14:creationId xmlns:p14="http://schemas.microsoft.com/office/powerpoint/2010/main" val="170668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Calibri" pitchFamily="-1" charset="0"/>
                <a:ea typeface="ＭＳ Ｐゴシック" pitchFamily="-1" charset="-128"/>
                <a:cs typeface="ＭＳ Ｐゴシック" pitchFamily="-1" charset="-128"/>
              </a:rPr>
              <a:t>Principles of Electronic Materials and Devices, Second Edition, S.O. </a:t>
            </a:r>
            <a:r>
              <a:rPr lang="en-US" sz="1200" kern="1200" dirty="0" err="1" smtClean="0">
                <a:solidFill>
                  <a:schemeClr val="tx1"/>
                </a:solidFill>
                <a:latin typeface="Calibri" pitchFamily="-1" charset="0"/>
                <a:ea typeface="ＭＳ Ｐゴシック" pitchFamily="-1" charset="-128"/>
                <a:cs typeface="ＭＳ Ｐゴシック" pitchFamily="-1" charset="-128"/>
              </a:rPr>
              <a:t>Kasap</a:t>
            </a:r>
            <a:r>
              <a:rPr lang="en-US" sz="1200" kern="1200" dirty="0" smtClean="0">
                <a:solidFill>
                  <a:schemeClr val="tx1"/>
                </a:solidFill>
                <a:latin typeface="Calibri" pitchFamily="-1" charset="0"/>
                <a:ea typeface="ＭＳ Ｐゴシック" pitchFamily="-1" charset="-128"/>
                <a:cs typeface="ＭＳ Ｐゴシック" pitchFamily="-1" charset="-128"/>
              </a:rPr>
              <a:t> (© McGraw-Hill, 2002)</a:t>
            </a:r>
          </a:p>
          <a:p>
            <a:r>
              <a:rPr lang="en-US" dirty="0" smtClean="0"/>
              <a:t>http://coen.boisestate.edu/bknowlton/files/2011/09/MSE-310-1-Metal-Metal-and-Metal-Semiconductor-Contacts-10-20112.pdf</a:t>
            </a:r>
          </a:p>
          <a:p>
            <a:endParaRPr lang="en-US" dirty="0" smtClean="0"/>
          </a:p>
          <a:p>
            <a:r>
              <a:rPr lang="en-US" dirty="0" smtClean="0"/>
              <a:t>http://en.wikipedia.org/wiki/Fermi_energy</a:t>
            </a:r>
          </a:p>
          <a:p>
            <a:r>
              <a:rPr lang="en-GB" dirty="0" smtClean="0"/>
              <a:t>the chemical potential of photons is always and everywhere zero. The reason is, if the chemical potential somewhere was higher than zero, photons would spontaneously disappear from that area until the chemical potential went back to zero; likewise if the chemical potential somewhere was less than zero, photons would spontaneously appear until the chemical potential went back to zero. </a:t>
            </a:r>
          </a:p>
          <a:p>
            <a:endParaRPr lang="nl-NL" dirty="0" smtClean="0"/>
          </a:p>
          <a:p>
            <a:pPr rtl="0"/>
            <a:r>
              <a:rPr lang="en-GB" dirty="0" smtClean="0"/>
              <a:t>In fact, each conserved quantity is associated with a chemical potential and a corresponding tendency to diffuse to equalize it out.</a:t>
            </a:r>
            <a:r>
              <a:rPr lang="en-GB" baseline="30000" dirty="0" smtClean="0">
                <a:hlinkClick r:id="rId3" action="ppaction://hlinkfile"/>
              </a:rPr>
              <a:t>[16]</a:t>
            </a:r>
            <a:endParaRPr lang="en-GB" dirty="0" smtClean="0"/>
          </a:p>
          <a:p>
            <a:pPr rtl="0"/>
            <a:r>
              <a:rPr lang="en-GB" dirty="0" smtClean="0"/>
              <a:t>In the case of electrons, the </a:t>
            </a:r>
            <a:r>
              <a:rPr lang="en-GB" dirty="0" err="1" smtClean="0"/>
              <a:t>behavior</a:t>
            </a:r>
            <a:r>
              <a:rPr lang="en-GB" dirty="0" smtClean="0"/>
              <a:t> depends on temperature and context. At low temperatures, with no </a:t>
            </a:r>
            <a:r>
              <a:rPr lang="en-GB" dirty="0" smtClean="0">
                <a:hlinkClick r:id="rId4" action="ppaction://hlinkfile" tooltip="Positron"/>
              </a:rPr>
              <a:t>positrons</a:t>
            </a:r>
            <a:r>
              <a:rPr lang="en-GB" dirty="0" smtClean="0"/>
              <a:t> present, electrons cannot be created or destroyed. Therefore there is an electron chemical potential that might vary in space, causing diffusion. At very high temperatures, however, electrons and positrons can spontaneously appear out of the vacuum (</a:t>
            </a:r>
            <a:r>
              <a:rPr lang="en-GB" dirty="0" smtClean="0">
                <a:hlinkClick r:id="rId5" action="ppaction://hlinkfile" tooltip="Pair production"/>
              </a:rPr>
              <a:t>pair production</a:t>
            </a:r>
            <a:r>
              <a:rPr lang="en-GB" dirty="0" smtClean="0"/>
              <a:t>), so the chemical potential of electrons by themselves becomes a less useful quantity than the chemical potential of the conserved quantities like (electrons minus positrons).</a:t>
            </a:r>
          </a:p>
          <a:p>
            <a:r>
              <a:rPr lang="en-US" dirty="0" smtClean="0"/>
              <a:t>http://en.wikipedia.org/wiki/Chemical_potential</a:t>
            </a:r>
          </a:p>
        </p:txBody>
      </p:sp>
      <p:sp>
        <p:nvSpPr>
          <p:cNvPr id="4" name="Slide Number Placeholder 3"/>
          <p:cNvSpPr>
            <a:spLocks noGrp="1"/>
          </p:cNvSpPr>
          <p:nvPr>
            <p:ph type="sldNum" sz="quarter" idx="10"/>
          </p:nvPr>
        </p:nvSpPr>
        <p:spPr/>
        <p:txBody>
          <a:bodyPr/>
          <a:lstStyle/>
          <a:p>
            <a:fld id="{48A5F122-85B6-4B10-858E-494F47006E3E}" type="slidenum">
              <a:rPr lang="nl-NL" smtClean="0"/>
              <a:pPr/>
              <a:t>15</a:t>
            </a:fld>
            <a:endParaRPr lang="nl-NL"/>
          </a:p>
        </p:txBody>
      </p:sp>
    </p:spTree>
    <p:extLst>
      <p:ext uri="{BB962C8B-B14F-4D97-AF65-F5344CB8AC3E}">
        <p14:creationId xmlns:p14="http://schemas.microsoft.com/office/powerpoint/2010/main" val="94191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Since they are then at the same energy, electrons in either material will have no net force on them, that is, no reason to travel to the other material. Because it causes no net force on the equilibrium distribution of electrons, contact potential difference cannot be directly measured with an ordinary </a:t>
            </a: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hlinkClick r:id="rId3"/>
              </a:rPr>
              <a:t>voltmeter</a:t>
            </a: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a:t>
            </a:r>
          </a:p>
          <a:p>
            <a:r>
              <a:rPr lang="en-GB" dirty="0" smtClean="0"/>
              <a:t>If these materials are made into a parallel plate capacitor, equal and opposite surface charges form. Measuring the contact potential is then performed as follows: an external potential is applied to the capacitor until the surface charges disappear, and at this point the external potential equals the contact potential. http://www.kelvinprobe.info/technique-principles.htm</a:t>
            </a: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
            </a:r>
            <a:b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br>
            <a:endPar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endParaRPr>
          </a:p>
          <a:p>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Fermi level; </a:t>
            </a:r>
            <a:r>
              <a:rPr lang="en-GB" sz="1200" i="1" u="none" strike="noStrike" kern="1200" dirty="0" err="1" smtClean="0">
                <a:solidFill>
                  <a:schemeClr val="tx1"/>
                </a:solidFill>
                <a:effectLst/>
                <a:latin typeface="Calibri" pitchFamily="-1" charset="0"/>
                <a:ea typeface="ＭＳ Ｐゴシック" pitchFamily="-1" charset="-128"/>
                <a:cs typeface="ＭＳ Ｐゴシック" pitchFamily="-1" charset="-128"/>
              </a:rPr>
              <a:t>V</a:t>
            </a:r>
            <a:r>
              <a:rPr lang="en-GB" sz="1200" u="none" strike="noStrike" kern="1200" baseline="-25000" dirty="0" err="1" smtClean="0">
                <a:solidFill>
                  <a:schemeClr val="tx1"/>
                </a:solidFill>
                <a:effectLst/>
                <a:latin typeface="Calibri" pitchFamily="-1" charset="0"/>
                <a:ea typeface="ＭＳ Ｐゴシック" pitchFamily="-1" charset="-128"/>
                <a:cs typeface="ＭＳ Ｐゴシック" pitchFamily="-1" charset="-128"/>
              </a:rPr>
              <a:t>contact</a:t>
            </a: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 = contact potential difference; </a:t>
            </a:r>
            <a:r>
              <a:rPr lang="en-GB" sz="1200" i="1" u="none" strike="noStrike" kern="1200" dirty="0" smtClean="0">
                <a:solidFill>
                  <a:schemeClr val="tx1"/>
                </a:solidFill>
                <a:effectLst/>
                <a:latin typeface="Calibri" pitchFamily="-1" charset="0"/>
                <a:ea typeface="ＭＳ Ｐゴシック" pitchFamily="-1" charset="-128"/>
                <a:cs typeface="ＭＳ Ｐゴシック" pitchFamily="-1" charset="-128"/>
              </a:rPr>
              <a:t>e</a:t>
            </a: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 = electron charge."&gt;</a:t>
            </a:r>
            <a:b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br>
            <a:r>
              <a:rPr lang="en-GB" sz="1200" i="1" u="none" strike="noStrike" kern="1200" dirty="0" smtClean="0">
                <a:solidFill>
                  <a:schemeClr val="tx1"/>
                </a:solidFill>
                <a:effectLst/>
                <a:latin typeface="Calibri" pitchFamily="-1" charset="0"/>
                <a:ea typeface="ＭＳ Ｐゴシック" pitchFamily="-1" charset="-128"/>
                <a:cs typeface="ＭＳ Ｐゴシック" pitchFamily="-1" charset="-128"/>
              </a:rPr>
              <a:t>Development of a contact potential as two conductive materials are brought into thermal equilibrium. (a) Initial charge transfer. (b) Thermal equilibrium. Diagrams show corresponding electron energy distributions. E </a:t>
            </a:r>
            <a:r>
              <a:rPr lang="en-GB" sz="1200" i="1" u="none" strike="noStrike" kern="1200" baseline="-25000" dirty="0" smtClean="0">
                <a:solidFill>
                  <a:schemeClr val="tx1"/>
                </a:solidFill>
                <a:effectLst/>
                <a:latin typeface="Calibri" pitchFamily="-1" charset="0"/>
                <a:ea typeface="ＭＳ Ｐゴシック" pitchFamily="-1" charset="-128"/>
                <a:cs typeface="ＭＳ Ｐゴシック" pitchFamily="-1" charset="-128"/>
              </a:rPr>
              <a:t>Fermi</a:t>
            </a:r>
            <a:r>
              <a:rPr lang="en-GB" sz="1200" i="1" u="none" strike="noStrike" kern="1200" dirty="0" smtClean="0">
                <a:solidFill>
                  <a:schemeClr val="tx1"/>
                </a:solidFill>
                <a:effectLst/>
                <a:latin typeface="Calibri" pitchFamily="-1" charset="0"/>
                <a:ea typeface="ＭＳ Ｐゴシック" pitchFamily="-1" charset="-128"/>
                <a:cs typeface="ＭＳ Ｐゴシック" pitchFamily="-1" charset="-128"/>
              </a:rPr>
              <a:t> = Fermi level; </a:t>
            </a:r>
            <a:r>
              <a:rPr lang="en-GB" sz="1200" i="1" u="none" strike="noStrike" kern="1200" dirty="0" err="1" smtClean="0">
                <a:solidFill>
                  <a:schemeClr val="tx1"/>
                </a:solidFill>
                <a:effectLst/>
                <a:latin typeface="Calibri" pitchFamily="-1" charset="0"/>
                <a:ea typeface="ＭＳ Ｐゴシック" pitchFamily="-1" charset="-128"/>
                <a:cs typeface="ＭＳ Ｐゴシック" pitchFamily="-1" charset="-128"/>
              </a:rPr>
              <a:t>V</a:t>
            </a:r>
            <a:r>
              <a:rPr lang="en-GB" sz="1200" i="1" u="none" strike="noStrike" kern="1200" baseline="-25000" dirty="0" err="1" smtClean="0">
                <a:solidFill>
                  <a:schemeClr val="tx1"/>
                </a:solidFill>
                <a:effectLst/>
                <a:latin typeface="Calibri" pitchFamily="-1" charset="0"/>
                <a:ea typeface="ＭＳ Ｐゴシック" pitchFamily="-1" charset="-128"/>
                <a:cs typeface="ＭＳ Ｐゴシック" pitchFamily="-1" charset="-128"/>
              </a:rPr>
              <a:t>contact</a:t>
            </a:r>
            <a:r>
              <a:rPr lang="en-GB" sz="1200" i="1" u="none" strike="noStrike" kern="1200" dirty="0" smtClean="0">
                <a:solidFill>
                  <a:schemeClr val="tx1"/>
                </a:solidFill>
                <a:effectLst/>
                <a:latin typeface="Calibri" pitchFamily="-1" charset="0"/>
                <a:ea typeface="ＭＳ Ｐゴシック" pitchFamily="-1" charset="-128"/>
                <a:cs typeface="ＭＳ Ｐゴシック" pitchFamily="-1" charset="-128"/>
              </a:rPr>
              <a:t> = contact potential difference; e = electron charge.</a:t>
            </a: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
            </a:r>
            <a:b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b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
            </a:r>
            <a:b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b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rPr>
              <a:t>Read more: </a:t>
            </a:r>
            <a:r>
              <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hlinkClick r:id="rId4"/>
              </a:rPr>
              <a:t>http://www.answers.com/topic/contact-potential-difference#ixzz1xUOWtciN</a:t>
            </a:r>
            <a:endParaRPr lang="en-GB" sz="1200" u="none" strike="noStrike" kern="1200" dirty="0" smtClean="0">
              <a:solidFill>
                <a:schemeClr val="tx1"/>
              </a:solidFill>
              <a:effectLst/>
              <a:latin typeface="Calibri" pitchFamily="-1" charset="0"/>
              <a:ea typeface="ＭＳ Ｐゴシック" pitchFamily="-1" charset="-128"/>
              <a:cs typeface="ＭＳ Ｐゴシック" pitchFamily="-1" charset="-128"/>
            </a:endParaRPr>
          </a:p>
          <a:p>
            <a:endParaRPr lang="nl-NL" sz="1200" u="none" strike="noStrike" kern="1200" dirty="0" smtClean="0">
              <a:solidFill>
                <a:schemeClr val="tx1"/>
              </a:solidFill>
              <a:effectLst/>
              <a:latin typeface="Calibri" pitchFamily="-1" charset="0"/>
              <a:ea typeface="ＭＳ Ｐゴシック" pitchFamily="-1" charset="-128"/>
            </a:endParaRPr>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16</a:t>
            </a:fld>
            <a:endParaRPr lang="nl-NL"/>
          </a:p>
        </p:txBody>
      </p:sp>
    </p:spTree>
    <p:extLst>
      <p:ext uri="{BB962C8B-B14F-4D97-AF65-F5344CB8AC3E}">
        <p14:creationId xmlns:p14="http://schemas.microsoft.com/office/powerpoint/2010/main" val="422012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Calibri" pitchFamily="-1" charset="0"/>
                <a:ea typeface="ＭＳ Ｐゴシック" pitchFamily="-1" charset="-128"/>
                <a:cs typeface="ＭＳ Ｐゴシック" pitchFamily="-1" charset="-128"/>
              </a:rPr>
              <a:t>Low energy states are more probable with Bose-Einstein statistics than with the Maxwell-Boltzmann statistics. While that excess is not dramatic in this example for a small number of particles, it becomes very dramatic with large numbers and low temperatures. At very low temperatures, bosons can "condense" into the lowest energy state. The phenomenon called </a:t>
            </a:r>
            <a:r>
              <a:rPr lang="en-US" sz="1200" u="sng" kern="1200" dirty="0" smtClean="0">
                <a:solidFill>
                  <a:schemeClr val="tx1"/>
                </a:solidFill>
                <a:latin typeface="Calibri" pitchFamily="-1" charset="0"/>
                <a:ea typeface="ＭＳ Ｐゴシック" pitchFamily="-1" charset="-128"/>
                <a:cs typeface="ＭＳ Ｐゴシック" pitchFamily="-1" charset="-128"/>
                <a:hlinkClick r:id="rId3"/>
              </a:rPr>
              <a:t>Bose-Einstein condensation is observed with liquid helium and is responsible for its remarkable behavior.</a:t>
            </a:r>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17</a:t>
            </a:fld>
            <a:endParaRPr lang="nl-NL"/>
          </a:p>
        </p:txBody>
      </p:sp>
    </p:spTree>
    <p:extLst>
      <p:ext uri="{BB962C8B-B14F-4D97-AF65-F5344CB8AC3E}">
        <p14:creationId xmlns:p14="http://schemas.microsoft.com/office/powerpoint/2010/main" val="1894661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25F3A-AE74-4A45-A189-3286605877C8}" type="slidenum">
              <a:rPr lang="en-US" altLang="en-US">
                <a:solidFill>
                  <a:prstClr val="black"/>
                </a:solidFill>
              </a:rPr>
              <a:pPr/>
              <a:t>19</a:t>
            </a:fld>
            <a:endParaRPr lang="en-US" altLang="en-US">
              <a:solidFill>
                <a:prstClr val="black"/>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en-US" altLang="en-US"/>
              <a:t>Figure 40-28. The density of occupied states for the electron gas in copper. The width </a:t>
            </a:r>
            <a:r>
              <a:rPr lang="en-US" altLang="en-US" i="1"/>
              <a:t>kT </a:t>
            </a:r>
            <a:r>
              <a:rPr lang="en-US" altLang="en-US"/>
              <a:t>represents thermal energy at T = 1200 K.</a:t>
            </a:r>
          </a:p>
        </p:txBody>
      </p:sp>
    </p:spTree>
    <p:extLst>
      <p:ext uri="{BB962C8B-B14F-4D97-AF65-F5344CB8AC3E}">
        <p14:creationId xmlns:p14="http://schemas.microsoft.com/office/powerpoint/2010/main" val="2751396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err="1" smtClean="0"/>
              <a:t>Vastestoffysica</a:t>
            </a:r>
            <a:r>
              <a:rPr lang="en-US" dirty="0" smtClean="0"/>
              <a:t>: </a:t>
            </a:r>
            <a:r>
              <a:rPr lang="en-US" dirty="0" err="1" smtClean="0"/>
              <a:t>kristallen</a:t>
            </a:r>
            <a:r>
              <a:rPr lang="en-US" baseline="0" dirty="0" smtClean="0"/>
              <a:t> (</a:t>
            </a:r>
            <a:r>
              <a:rPr lang="en-US" baseline="0" dirty="0" err="1" smtClean="0"/>
              <a:t>simpelste</a:t>
            </a:r>
            <a:r>
              <a:rPr lang="en-US" baseline="0" dirty="0" smtClean="0"/>
              <a:t> </a:t>
            </a:r>
            <a:r>
              <a:rPr lang="en-US" baseline="0" dirty="0" err="1" smtClean="0"/>
              <a:t>stoffen</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bestuderen</a:t>
            </a:r>
            <a:r>
              <a:rPr lang="en-US" baseline="0" dirty="0" smtClean="0"/>
              <a:t>)  hoe </a:t>
            </a:r>
            <a:r>
              <a:rPr lang="en-US" baseline="0" dirty="0" err="1" smtClean="0"/>
              <a:t>gedragen</a:t>
            </a:r>
            <a:r>
              <a:rPr lang="en-US" baseline="0" dirty="0" smtClean="0"/>
              <a:t> </a:t>
            </a:r>
            <a:r>
              <a:rPr lang="en-US" baseline="0" dirty="0" err="1" smtClean="0"/>
              <a:t>elektronen</a:t>
            </a:r>
            <a:r>
              <a:rPr lang="en-US" baseline="0" dirty="0" smtClean="0"/>
              <a:t> in </a:t>
            </a:r>
            <a:r>
              <a:rPr lang="en-US" baseline="0" dirty="0" err="1" smtClean="0"/>
              <a:t>kristallen</a:t>
            </a:r>
            <a:r>
              <a:rPr lang="en-US" baseline="0" dirty="0" smtClean="0"/>
              <a:t> </a:t>
            </a:r>
            <a:r>
              <a:rPr lang="en-US" baseline="0" dirty="0" err="1" smtClean="0"/>
              <a:t>zich</a:t>
            </a:r>
            <a:r>
              <a:rPr lang="en-US" baseline="0" dirty="0" smtClean="0"/>
              <a:t>? </a:t>
            </a:r>
            <a:r>
              <a:rPr lang="en-US" baseline="0" dirty="0" err="1" smtClean="0"/>
              <a:t>Hieruit</a:t>
            </a:r>
            <a:r>
              <a:rPr lang="en-US" baseline="0" dirty="0" smtClean="0"/>
              <a:t> </a:t>
            </a:r>
            <a:r>
              <a:rPr lang="en-US" baseline="0" dirty="0" err="1" smtClean="0"/>
              <a:t>geleidingsgedrag</a:t>
            </a:r>
            <a:r>
              <a:rPr lang="en-US" baseline="0" dirty="0" smtClean="0"/>
              <a:t> en </a:t>
            </a:r>
            <a:r>
              <a:rPr lang="en-US" baseline="0" dirty="0" err="1" smtClean="0"/>
              <a:t>warmtecapaciteit</a:t>
            </a:r>
            <a:r>
              <a:rPr lang="en-US" baseline="0" dirty="0" smtClean="0"/>
              <a:t> </a:t>
            </a:r>
            <a:r>
              <a:rPr lang="en-US" baseline="0" dirty="0" err="1" smtClean="0"/>
              <a:t>te</a:t>
            </a:r>
            <a:r>
              <a:rPr lang="en-US" baseline="0" dirty="0" smtClean="0"/>
              <a:t> </a:t>
            </a:r>
            <a:r>
              <a:rPr lang="en-US" baseline="0" dirty="0" err="1" smtClean="0"/>
              <a:t>berekenen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21</a:t>
            </a:fld>
            <a:endParaRPr lang="nl-NL"/>
          </a:p>
        </p:txBody>
      </p:sp>
    </p:spTree>
    <p:extLst>
      <p:ext uri="{BB962C8B-B14F-4D97-AF65-F5344CB8AC3E}">
        <p14:creationId xmlns:p14="http://schemas.microsoft.com/office/powerpoint/2010/main" val="525135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22</a:t>
            </a:fld>
            <a:endParaRPr lang="nl-NL"/>
          </a:p>
        </p:txBody>
      </p:sp>
    </p:spTree>
    <p:extLst>
      <p:ext uri="{BB962C8B-B14F-4D97-AF65-F5344CB8AC3E}">
        <p14:creationId xmlns:p14="http://schemas.microsoft.com/office/powerpoint/2010/main" val="2799256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nl-NL" sz="1200" dirty="0" smtClean="0">
                <a:solidFill>
                  <a:srgbClr val="7030A0"/>
                </a:solidFill>
              </a:rPr>
              <a:t>Om te meten moet je beide</a:t>
            </a:r>
            <a:r>
              <a:rPr lang="nl-NL" sz="1200" baseline="0" dirty="0" smtClean="0">
                <a:solidFill>
                  <a:srgbClr val="7030A0"/>
                </a:solidFill>
              </a:rPr>
              <a:t> punten verbinden. </a:t>
            </a:r>
          </a:p>
          <a:p>
            <a:pPr marL="0" marR="0" indent="0" algn="l" defTabSz="457200" rtl="0" eaLnBrk="0" fontAlgn="base" latinLnBrk="0" hangingPunct="0">
              <a:lnSpc>
                <a:spcPct val="100000"/>
              </a:lnSpc>
              <a:spcBef>
                <a:spcPct val="30000"/>
              </a:spcBef>
              <a:spcAft>
                <a:spcPct val="0"/>
              </a:spcAft>
              <a:buClrTx/>
              <a:buSzTx/>
              <a:buFontTx/>
              <a:buNone/>
              <a:tabLst/>
              <a:defRPr/>
            </a:pPr>
            <a:r>
              <a:rPr lang="nl-NL" sz="1200" dirty="0" smtClean="0">
                <a:solidFill>
                  <a:srgbClr val="7030A0"/>
                </a:solidFill>
              </a:rPr>
              <a:t>Ni draad met Ni </a:t>
            </a:r>
            <a:r>
              <a:rPr lang="nl-NL" sz="1200" dirty="0" smtClean="0">
                <a:solidFill>
                  <a:srgbClr val="7030A0"/>
                </a:solidFill>
                <a:sym typeface="Wingdings" panose="05000000000000000000" pitchFamily="2" charset="2"/>
              </a:rPr>
              <a:t>kortsluiten  potentiaalverschil 0V, want de</a:t>
            </a:r>
            <a:r>
              <a:rPr lang="nl-NL" sz="1200" baseline="0" dirty="0" smtClean="0">
                <a:solidFill>
                  <a:srgbClr val="7030A0"/>
                </a:solidFill>
                <a:sym typeface="Wingdings" panose="05000000000000000000" pitchFamily="2" charset="2"/>
              </a:rPr>
              <a:t> </a:t>
            </a:r>
            <a:r>
              <a:rPr lang="nl-NL" sz="1200" b="0" dirty="0" err="1" smtClean="0">
                <a:solidFill>
                  <a:srgbClr val="7030A0"/>
                </a:solidFill>
                <a:latin typeface="Symbol" panose="05050102010706020507" pitchFamily="18" charset="2"/>
              </a:rPr>
              <a:t>Delta</a:t>
            </a:r>
            <a:r>
              <a:rPr lang="nl-NL" sz="1200" b="0" dirty="0" err="1" smtClean="0">
                <a:solidFill>
                  <a:srgbClr val="7030A0"/>
                </a:solidFill>
              </a:rPr>
              <a:t>V</a:t>
            </a:r>
            <a:r>
              <a:rPr lang="nl-NL" sz="1200" b="0" dirty="0" smtClean="0">
                <a:solidFill>
                  <a:srgbClr val="7030A0"/>
                </a:solidFill>
              </a:rPr>
              <a:t> krijg je dan in</a:t>
            </a:r>
            <a:r>
              <a:rPr lang="nl-NL" sz="1200" b="0" baseline="0" dirty="0" smtClean="0">
                <a:solidFill>
                  <a:srgbClr val="7030A0"/>
                </a:solidFill>
              </a:rPr>
              <a:t> tegengestelde richting terug.</a:t>
            </a:r>
          </a:p>
          <a:p>
            <a:pPr marL="0" marR="0" indent="0" algn="l" defTabSz="457200" rtl="0" eaLnBrk="0" fontAlgn="base" latinLnBrk="0" hangingPunct="0">
              <a:lnSpc>
                <a:spcPct val="100000"/>
              </a:lnSpc>
              <a:spcBef>
                <a:spcPct val="30000"/>
              </a:spcBef>
              <a:spcAft>
                <a:spcPct val="0"/>
              </a:spcAft>
              <a:buClrTx/>
              <a:buSzTx/>
              <a:buFontTx/>
              <a:buNone/>
              <a:tabLst/>
              <a:defRPr/>
            </a:pPr>
            <a:r>
              <a:rPr lang="nl-NL" sz="1200" b="0" baseline="0" dirty="0" smtClean="0">
                <a:solidFill>
                  <a:srgbClr val="7030A0"/>
                </a:solidFill>
              </a:rPr>
              <a:t>Met koperdraad aansluiten op </a:t>
            </a:r>
            <a:r>
              <a:rPr lang="nl-NL" sz="1200" b="0" baseline="0" dirty="0" err="1" smtClean="0">
                <a:solidFill>
                  <a:srgbClr val="7030A0"/>
                </a:solidFill>
              </a:rPr>
              <a:t>Amperemeter</a:t>
            </a:r>
            <a:r>
              <a:rPr lang="nl-NL" sz="1200" b="0" baseline="0" dirty="0" smtClean="0">
                <a:solidFill>
                  <a:srgbClr val="7030A0"/>
                </a:solidFill>
              </a:rPr>
              <a:t> </a:t>
            </a:r>
            <a:r>
              <a:rPr lang="nl-NL" sz="1200" b="0" baseline="0" dirty="0" smtClean="0">
                <a:solidFill>
                  <a:srgbClr val="7030A0"/>
                </a:solidFill>
                <a:sym typeface="Wingdings" panose="05000000000000000000" pitchFamily="2" charset="2"/>
              </a:rPr>
              <a:t> zo maak je een ongedefinieerd thermokoppel.</a:t>
            </a:r>
          </a:p>
          <a:p>
            <a:pPr marL="0" marR="0" indent="0" algn="l" defTabSz="457200" rtl="0" eaLnBrk="0" fontAlgn="base" latinLnBrk="0" hangingPunct="0">
              <a:lnSpc>
                <a:spcPct val="100000"/>
              </a:lnSpc>
              <a:spcBef>
                <a:spcPct val="30000"/>
              </a:spcBef>
              <a:spcAft>
                <a:spcPct val="0"/>
              </a:spcAft>
              <a:buClrTx/>
              <a:buSzTx/>
              <a:buFontTx/>
              <a:buNone/>
              <a:tabLst/>
              <a:defRPr/>
            </a:pPr>
            <a:r>
              <a:rPr lang="nl-NL" sz="1200" b="0" baseline="0" dirty="0" smtClean="0">
                <a:solidFill>
                  <a:srgbClr val="7030A0"/>
                </a:solidFill>
                <a:sym typeface="Wingdings" panose="05000000000000000000" pitchFamily="2" charset="2"/>
              </a:rPr>
              <a:t>Nu: beide punten verbonden met zelfde materiaal, koude las is referentiepunt, hete las is de </a:t>
            </a:r>
            <a:r>
              <a:rPr lang="nl-NL" sz="1200" b="0" baseline="0" dirty="0" err="1" smtClean="0">
                <a:solidFill>
                  <a:srgbClr val="7030A0"/>
                </a:solidFill>
                <a:sym typeface="Wingdings" panose="05000000000000000000" pitchFamily="2" charset="2"/>
              </a:rPr>
              <a:t>meetprobe</a:t>
            </a:r>
            <a:r>
              <a:rPr lang="nl-NL" sz="1200" b="0" baseline="0" dirty="0" smtClean="0">
                <a:solidFill>
                  <a:srgbClr val="7030A0"/>
                </a:solidFill>
                <a:sym typeface="Wingdings" panose="05000000000000000000" pitchFamily="2" charset="2"/>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nl-NL" sz="1200" b="0" baseline="0" dirty="0" smtClean="0">
              <a:solidFill>
                <a:srgbClr val="7030A0"/>
              </a:solidFill>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nl-NL" sz="1200" b="0" baseline="0" dirty="0" smtClean="0">
                <a:solidFill>
                  <a:srgbClr val="7030A0"/>
                </a:solidFill>
              </a:rPr>
              <a:t>(In datalogger: koude las aangesloten op massieve blok, hiervan de temperatuur met </a:t>
            </a:r>
            <a:r>
              <a:rPr lang="nl-NL" sz="1200" b="0" baseline="0" dirty="0" err="1" smtClean="0">
                <a:solidFill>
                  <a:srgbClr val="7030A0"/>
                </a:solidFill>
              </a:rPr>
              <a:t>thermoresistor</a:t>
            </a:r>
            <a:r>
              <a:rPr lang="nl-NL" sz="1200" b="0" baseline="0" dirty="0" smtClean="0">
                <a:solidFill>
                  <a:srgbClr val="7030A0"/>
                </a:solidFill>
              </a:rPr>
              <a:t> bepalen.)</a:t>
            </a:r>
            <a:endParaRPr lang="nl-NL" sz="1200" b="0" dirty="0" smtClean="0">
              <a:solidFill>
                <a:srgbClr val="7030A0"/>
              </a:solidFill>
            </a:endParaRPr>
          </a:p>
          <a:p>
            <a:r>
              <a:rPr lang="en-US" sz="1200" kern="1200" dirty="0" smtClean="0">
                <a:solidFill>
                  <a:schemeClr val="tx1"/>
                </a:solidFill>
                <a:latin typeface="Calibri" pitchFamily="-1" charset="0"/>
                <a:ea typeface="ＭＳ Ｐゴシック" pitchFamily="-1" charset="-128"/>
                <a:cs typeface="ＭＳ Ｐゴシック" pitchFamily="-1" charset="-128"/>
              </a:rPr>
              <a:t>a K type of thermocouple where the two metals are </a:t>
            </a:r>
          </a:p>
          <a:p>
            <a:r>
              <a:rPr lang="en-US" sz="1200" kern="1200" dirty="0" err="1" smtClean="0">
                <a:solidFill>
                  <a:schemeClr val="tx1"/>
                </a:solidFill>
                <a:latin typeface="Calibri" pitchFamily="-1" charset="0"/>
                <a:ea typeface="ＭＳ Ｐゴシック" pitchFamily="-1" charset="-128"/>
                <a:cs typeface="ＭＳ Ｐゴシック" pitchFamily="-1" charset="-128"/>
              </a:rPr>
              <a:t>Chromega</a:t>
            </a:r>
            <a:r>
              <a:rPr lang="en-US" sz="1200" kern="1200" dirty="0" smtClean="0">
                <a:solidFill>
                  <a:schemeClr val="tx1"/>
                </a:solidFill>
                <a:latin typeface="Calibri" pitchFamily="-1" charset="0"/>
                <a:ea typeface="ＭＳ Ｐゴシック" pitchFamily="-1" charset="-128"/>
                <a:cs typeface="ＭＳ Ｐゴシック" pitchFamily="-1" charset="-128"/>
              </a:rPr>
              <a:t> (yellow) and </a:t>
            </a:r>
            <a:r>
              <a:rPr lang="en-US" sz="1200" kern="1200" dirty="0" err="1" smtClean="0">
                <a:solidFill>
                  <a:schemeClr val="tx1"/>
                </a:solidFill>
                <a:latin typeface="Calibri" pitchFamily="-1" charset="0"/>
                <a:ea typeface="ＭＳ Ｐゴシック" pitchFamily="-1" charset="-128"/>
                <a:cs typeface="ＭＳ Ｐゴシック" pitchFamily="-1" charset="-128"/>
              </a:rPr>
              <a:t>Alomega</a:t>
            </a:r>
            <a:r>
              <a:rPr lang="en-US" sz="1200" kern="1200" dirty="0" smtClean="0">
                <a:solidFill>
                  <a:schemeClr val="tx1"/>
                </a:solidFill>
                <a:latin typeface="Calibri" pitchFamily="-1" charset="0"/>
                <a:ea typeface="ＭＳ Ｐゴシック" pitchFamily="-1" charset="-128"/>
                <a:cs typeface="ＭＳ Ｐゴシック" pitchFamily="-1" charset="-128"/>
              </a:rPr>
              <a:t> (red), for these two metals the </a:t>
            </a:r>
            <a:r>
              <a:rPr lang="en-US" sz="1200" kern="1200" dirty="0" err="1" smtClean="0">
                <a:solidFill>
                  <a:schemeClr val="tx1"/>
                </a:solidFill>
                <a:latin typeface="Calibri" pitchFamily="-1" charset="0"/>
                <a:ea typeface="ＭＳ Ｐゴシック" pitchFamily="-1" charset="-128"/>
                <a:cs typeface="ＭＳ Ｐゴシック" pitchFamily="-1" charset="-128"/>
              </a:rPr>
              <a:t>Seebeck</a:t>
            </a:r>
            <a:r>
              <a:rPr lang="en-US" sz="1200" kern="1200" dirty="0" smtClean="0">
                <a:solidFill>
                  <a:schemeClr val="tx1"/>
                </a:solidFill>
                <a:latin typeface="Calibri" pitchFamily="-1" charset="0"/>
                <a:ea typeface="ＭＳ Ｐゴシック" pitchFamily="-1" charset="-128"/>
                <a:cs typeface="ＭＳ Ｐゴシック" pitchFamily="-1" charset="-128"/>
              </a:rPr>
              <a:t> coefficient is </a:t>
            </a:r>
          </a:p>
          <a:p>
            <a:r>
              <a:rPr lang="en-US" sz="1200" kern="1200" dirty="0" smtClean="0">
                <a:solidFill>
                  <a:schemeClr val="tx1"/>
                </a:solidFill>
                <a:latin typeface="Calibri" pitchFamily="-1" charset="0"/>
                <a:ea typeface="ＭＳ Ｐゴシック" pitchFamily="-1" charset="-128"/>
                <a:cs typeface="ＭＳ Ｐゴシック" pitchFamily="-1" charset="-128"/>
              </a:rPr>
              <a:t>about 51uV/°C. </a:t>
            </a:r>
          </a:p>
          <a:p>
            <a:pPr marL="0" marR="0" indent="0" algn="l" defTabSz="457200" rtl="0" eaLnBrk="0" fontAlgn="base" latinLnBrk="0" hangingPunct="0">
              <a:lnSpc>
                <a:spcPct val="100000"/>
              </a:lnSpc>
              <a:spcBef>
                <a:spcPct val="30000"/>
              </a:spcBef>
              <a:spcAft>
                <a:spcPct val="0"/>
              </a:spcAft>
              <a:buClrTx/>
              <a:buSzTx/>
              <a:buFontTx/>
              <a:buNone/>
              <a:tabLst/>
              <a:defRPr/>
            </a:pPr>
            <a:endParaRPr lang="nl-NL" sz="1200" dirty="0" smtClean="0">
              <a:solidFill>
                <a:srgbClr val="7030A0"/>
              </a:solidFill>
            </a:endParaRPr>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23</a:t>
            </a:fld>
            <a:endParaRPr lang="nl-NL"/>
          </a:p>
        </p:txBody>
      </p:sp>
    </p:spTree>
    <p:extLst>
      <p:ext uri="{BB962C8B-B14F-4D97-AF65-F5344CB8AC3E}">
        <p14:creationId xmlns:p14="http://schemas.microsoft.com/office/powerpoint/2010/main" val="2114413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25F3A-AE74-4A45-A189-3286605877C8}" type="slidenum">
              <a:rPr lang="en-US" altLang="en-US">
                <a:solidFill>
                  <a:prstClr val="black"/>
                </a:solidFill>
              </a:rPr>
              <a:pPr/>
              <a:t>25</a:t>
            </a:fld>
            <a:endParaRPr lang="en-US" altLang="en-US">
              <a:solidFill>
                <a:prstClr val="black"/>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en-US" altLang="en-US"/>
              <a:t>Figure 40-28. The density of occupied states for the electron gas in copper. The width </a:t>
            </a:r>
            <a:r>
              <a:rPr lang="en-US" altLang="en-US" i="1"/>
              <a:t>kT </a:t>
            </a:r>
            <a:r>
              <a:rPr lang="en-US" altLang="en-US"/>
              <a:t>represents thermal energy at T = 1200 K.</a:t>
            </a:r>
          </a:p>
        </p:txBody>
      </p:sp>
    </p:spTree>
    <p:extLst>
      <p:ext uri="{BB962C8B-B14F-4D97-AF65-F5344CB8AC3E}">
        <p14:creationId xmlns:p14="http://schemas.microsoft.com/office/powerpoint/2010/main" val="312811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http://</a:t>
            </a:r>
            <a:r>
              <a:rPr lang="en-US" dirty="0" err="1" smtClean="0"/>
              <a:t>www.answers.com</a:t>
            </a:r>
            <a:r>
              <a:rPr lang="en-US" dirty="0" smtClean="0"/>
              <a:t>/topic/crystal-growth</a:t>
            </a:r>
          </a:p>
          <a:p>
            <a:endParaRPr lang="en-US" dirty="0" smtClean="0"/>
          </a:p>
          <a:p>
            <a:r>
              <a:rPr lang="en-US" dirty="0" smtClean="0"/>
              <a:t>During its growth into a fluid phase, a crystal often develops and maintains a definite polyhedral form which may reflect the characteristic symmetry of the </a:t>
            </a:r>
            <a:r>
              <a:rPr lang="en-US" dirty="0" smtClean="0">
                <a:hlinkClick r:id="rId3"/>
              </a:rPr>
              <a:t>microscopic</a:t>
            </a:r>
            <a:r>
              <a:rPr lang="en-US" dirty="0" smtClean="0"/>
              <a:t> pattern of atomic arrangement in the crystal. The bounding faces of this form are those which are </a:t>
            </a:r>
            <a:r>
              <a:rPr lang="en-US" dirty="0" smtClean="0">
                <a:hlinkClick r:id="rId4"/>
              </a:rPr>
              <a:t>perpendicular</a:t>
            </a:r>
            <a:r>
              <a:rPr lang="en-US" dirty="0" smtClean="0"/>
              <a:t> to the directions of slowest growth. How this comes about is illustrated in Fig. 1, in which it is seen that the faces </a:t>
            </a:r>
            <a:r>
              <a:rPr lang="en-US" i="1" dirty="0" err="1" smtClean="0"/>
              <a:t>b</a:t>
            </a:r>
            <a:r>
              <a:rPr lang="en-US" dirty="0" smtClean="0"/>
              <a:t>, normal to the faster-growing direction, disappear, and the faces </a:t>
            </a:r>
            <a:r>
              <a:rPr lang="en-US" i="1" dirty="0" smtClean="0"/>
              <a:t>a</a:t>
            </a:r>
            <a:r>
              <a:rPr lang="en-US" dirty="0" smtClean="0"/>
              <a:t>, normal to the slower-growing directions, become predominant. Growth forms, like that shown, are not necessarily equilibrium forms, but they are likely to be most regular when the departures from equilibrium are not large. </a:t>
            </a:r>
            <a:r>
              <a:rPr lang="en-US" i="1" dirty="0" smtClean="0"/>
              <a:t>See also</a:t>
            </a:r>
            <a:r>
              <a:rPr lang="en-US" dirty="0" smtClean="0"/>
              <a:t> </a:t>
            </a:r>
            <a:r>
              <a:rPr lang="en-US" dirty="0" smtClean="0">
                <a:hlinkClick r:id="rId5"/>
              </a:rPr>
              <a:t>Crystal structure</a:t>
            </a:r>
            <a:r>
              <a:rPr lang="en-US" dirty="0" smtClean="0"/>
              <a:t>.</a:t>
            </a:r>
          </a:p>
          <a:p>
            <a:r>
              <a:rPr lang="en-US" dirty="0" smtClean="0"/>
              <a:t/>
            </a:r>
            <a:br>
              <a:rPr lang="en-US" dirty="0" smtClean="0"/>
            </a:br>
            <a:r>
              <a:rPr lang="en-US" i="1" dirty="0" smtClean="0"/>
              <a:t>Schematic representation of cross section of crystal at three stages of regular growth.</a:t>
            </a:r>
            <a:endParaRPr lang="en-US" dirty="0" smtClean="0"/>
          </a:p>
          <a:p>
            <a:r>
              <a:rPr lang="en-US" dirty="0" smtClean="0"/>
              <a:t>The atomic binding sites on the surface of a crystal can be of several kinds. Thus an atom must be more </a:t>
            </a:r>
            <a:r>
              <a:rPr lang="en-US" dirty="0" smtClean="0">
                <a:hlinkClick r:id="rId6"/>
              </a:rPr>
              <a:t>weakly</a:t>
            </a:r>
            <a:r>
              <a:rPr lang="en-US" dirty="0" smtClean="0"/>
              <a:t> bound on a perfectly developed plane of atoms at the crystal surface (site A) than at a </a:t>
            </a:r>
            <a:r>
              <a:rPr lang="en-US" dirty="0" smtClean="0">
                <a:hlinkClick r:id="rId7"/>
              </a:rPr>
              <a:t>ledge</a:t>
            </a:r>
            <a:r>
              <a:rPr lang="en-US" dirty="0" smtClean="0"/>
              <a:t> formed by an incomplete plane one atom thick (site B). Atom A binds with only three neighboring atoms, whereas atom B binds to five neighbors. (An atom in the middle of the island monolayer has bonds with nine neighbors.) Therefore, the binding of atoms in an island monolayer on the crystal surface will be less per atom than it would be within a completed surface layer.</a:t>
            </a:r>
          </a:p>
          <a:p>
            <a:r>
              <a:rPr lang="en-US" sz="1200" u="none" strike="noStrike" kern="1200" dirty="0" smtClean="0">
                <a:solidFill>
                  <a:schemeClr val="tx1"/>
                </a:solidFill>
                <a:latin typeface="Calibri" pitchFamily="-1" charset="0"/>
                <a:ea typeface="ＭＳ Ｐゴシック" pitchFamily="-1" charset="-128"/>
                <a:cs typeface="ＭＳ Ｐゴシック" pitchFamily="-1" charset="-128"/>
              </a:rPr>
              <a:t/>
            </a:r>
            <a:br>
              <a:rPr lang="en-US" sz="1200" u="none" strike="noStrike" kern="1200" dirty="0" smtClean="0">
                <a:solidFill>
                  <a:schemeClr val="tx1"/>
                </a:solidFill>
                <a:latin typeface="Calibri" pitchFamily="-1" charset="0"/>
                <a:ea typeface="ＭＳ Ｐゴシック" pitchFamily="-1" charset="-128"/>
                <a:cs typeface="ＭＳ Ｐゴシック" pitchFamily="-1" charset="-128"/>
              </a:rPr>
            </a:br>
            <a:r>
              <a:rPr lang="en-US" sz="1200" u="none" strike="noStrike" kern="1200" dirty="0" smtClean="0">
                <a:solidFill>
                  <a:schemeClr val="tx1"/>
                </a:solidFill>
                <a:latin typeface="Calibri" pitchFamily="-1" charset="0"/>
                <a:ea typeface="ＭＳ Ｐゴシック" pitchFamily="-1" charset="-128"/>
                <a:cs typeface="ＭＳ Ｐゴシック" pitchFamily="-1" charset="-128"/>
              </a:rPr>
              <a:t>Read more: </a:t>
            </a:r>
            <a:r>
              <a:rPr lang="en-US" sz="1200" u="none" strike="noStrike" kern="1200" dirty="0" smtClean="0">
                <a:solidFill>
                  <a:schemeClr val="tx1"/>
                </a:solidFill>
                <a:latin typeface="Calibri" pitchFamily="-1" charset="0"/>
                <a:ea typeface="ＭＳ Ｐゴシック" pitchFamily="-1" charset="-128"/>
                <a:cs typeface="ＭＳ Ｐゴシック" pitchFamily="-1" charset="-128"/>
                <a:hlinkClick r:id="rId8"/>
              </a:rPr>
              <a:t>http://www.answers.com/topic/crystal-growth#ixzz1vYfo3j64</a:t>
            </a:r>
            <a:endParaRPr lang="en-US" sz="1200" u="none" strike="noStrike" kern="1200" dirty="0" smtClean="0">
              <a:solidFill>
                <a:schemeClr val="tx1"/>
              </a:solidFill>
              <a:latin typeface="Calibri" pitchFamily="-1" charset="0"/>
              <a:ea typeface="ＭＳ Ｐゴシック" pitchFamily="-1" charset="-128"/>
              <a:cs typeface="ＭＳ Ｐゴシック" pitchFamily="-1" charset="-128"/>
            </a:endParaRPr>
          </a:p>
          <a:p>
            <a:endParaRPr lang="en-US" sz="1200" u="none" strike="noStrike" kern="1200" dirty="0" smtClean="0">
              <a:solidFill>
                <a:schemeClr val="tx1"/>
              </a:solidFill>
              <a:latin typeface="Calibri" pitchFamily="-1" charset="0"/>
              <a:ea typeface="ＭＳ Ｐゴシック" pitchFamily="-1" charset="-128"/>
              <a:cs typeface="ＭＳ Ｐゴシック" pitchFamily="-1" charset="-128"/>
            </a:endParaRPr>
          </a:p>
          <a:p>
            <a:r>
              <a:rPr lang="en-US" dirty="0" smtClean="0"/>
              <a:t>he potential energy of a crystal is most likely to be minimum in forms containing the fewest possible ledge sites. This means that, in a regime of regular crystal growth, </a:t>
            </a:r>
            <a:r>
              <a:rPr lang="en-US" dirty="0" smtClean="0">
                <a:hlinkClick r:id="rId9"/>
              </a:rPr>
              <a:t>dilute</a:t>
            </a:r>
            <a:r>
              <a:rPr lang="en-US" dirty="0" smtClean="0"/>
              <a:t> fluid, and moderate departure from equilibrium, the crystal faces of the growth form are likely to be densely packed and atomically smooth. There will be a critical size of monolayer, which will be a decreasing function of </a:t>
            </a:r>
            <a:r>
              <a:rPr lang="en-US" dirty="0" smtClean="0">
                <a:hlinkClick r:id="rId10"/>
              </a:rPr>
              <a:t>supersaturation</a:t>
            </a:r>
            <a:r>
              <a:rPr lang="en-US" dirty="0" smtClean="0"/>
              <a:t>, such that all </a:t>
            </a:r>
            <a:r>
              <a:rPr lang="en-US" dirty="0" err="1" smtClean="0"/>
              <a:t>monolayers</a:t>
            </a:r>
            <a:r>
              <a:rPr lang="en-US" dirty="0" smtClean="0"/>
              <a:t> smaller than the critical size tend to </a:t>
            </a:r>
            <a:r>
              <a:rPr lang="en-US" dirty="0" smtClean="0">
                <a:hlinkClick r:id="rId11"/>
              </a:rPr>
              <a:t>shrink</a:t>
            </a:r>
            <a:r>
              <a:rPr lang="en-US" dirty="0" smtClean="0"/>
              <a:t> out of existence, and those which are larger will grow to a complete layer. The critical </a:t>
            </a:r>
            <a:r>
              <a:rPr lang="en-US" dirty="0" err="1" smtClean="0"/>
              <a:t>monolayers</a:t>
            </a:r>
            <a:r>
              <a:rPr lang="en-US" dirty="0" smtClean="0"/>
              <a:t> form by a fluctuation process. Kinetic analyses indicate that the probability of critical fluctuations is so small that in finite systems perfect crystals will not grow, except at substantial departures from equilibrium. That, in ordinary experience, finite crystals do grow in a regular regime only at </a:t>
            </a:r>
            <a:r>
              <a:rPr lang="en-US" dirty="0" smtClean="0">
                <a:hlinkClick r:id="rId12"/>
              </a:rPr>
              <a:t>infinitesimal</a:t>
            </a:r>
            <a:r>
              <a:rPr lang="en-US" dirty="0" smtClean="0"/>
              <a:t> departures from equilibrium is explained by the </a:t>
            </a:r>
            <a:r>
              <a:rPr lang="en-US" dirty="0" smtClean="0">
                <a:hlinkClick r:id="rId13"/>
              </a:rPr>
              <a:t>screw dislocation</a:t>
            </a:r>
            <a:r>
              <a:rPr lang="en-US" dirty="0" smtClean="0"/>
              <a:t> theory. According to this theory, growth is sustained by </a:t>
            </a:r>
            <a:r>
              <a:rPr lang="en-US" dirty="0" smtClean="0">
                <a:hlinkClick r:id="rId14"/>
              </a:rPr>
              <a:t>indestructible</a:t>
            </a:r>
            <a:r>
              <a:rPr lang="en-US" dirty="0" smtClean="0"/>
              <a:t> surface ledges which result from the emergence of screw </a:t>
            </a:r>
            <a:r>
              <a:rPr lang="en-US" dirty="0" smtClean="0">
                <a:hlinkClick r:id="rId15"/>
              </a:rPr>
              <a:t>dislocations</a:t>
            </a:r>
            <a:r>
              <a:rPr lang="en-US" dirty="0" smtClean="0"/>
              <a:t> in the crystal face. </a:t>
            </a:r>
            <a:r>
              <a:rPr lang="en-US" i="1" dirty="0" smtClean="0"/>
              <a:t>See also</a:t>
            </a:r>
            <a:r>
              <a:rPr lang="en-US" dirty="0" smtClean="0"/>
              <a:t> </a:t>
            </a:r>
            <a:r>
              <a:rPr lang="en-US" dirty="0" smtClean="0">
                <a:hlinkClick r:id="rId16"/>
              </a:rPr>
              <a:t>Crystal defects</a:t>
            </a:r>
            <a:r>
              <a:rPr lang="en-US" dirty="0" smtClean="0"/>
              <a:t>.</a:t>
            </a:r>
          </a:p>
          <a:p>
            <a:r>
              <a:rPr lang="en-US" dirty="0" smtClean="0"/>
              <a:t>When the departures from equilibrium (</a:t>
            </a:r>
            <a:r>
              <a:rPr lang="en-US" dirty="0" err="1" smtClean="0"/>
              <a:t>supersaturation</a:t>
            </a:r>
            <a:r>
              <a:rPr lang="en-US" dirty="0" smtClean="0"/>
              <a:t> or </a:t>
            </a:r>
            <a:r>
              <a:rPr lang="en-US" dirty="0" smtClean="0">
                <a:hlinkClick r:id="rId17"/>
              </a:rPr>
              <a:t>undercooling</a:t>
            </a:r>
            <a:r>
              <a:rPr lang="en-US" dirty="0" smtClean="0"/>
              <a:t>) are sufficiently large, the more regular growth shapes become unstable and cellular (</a:t>
            </a:r>
            <a:r>
              <a:rPr lang="en-US" dirty="0" err="1" smtClean="0"/>
              <a:t>grasslike</a:t>
            </a:r>
            <a:r>
              <a:rPr lang="en-US" dirty="0" smtClean="0"/>
              <a:t>) or </a:t>
            </a:r>
            <a:r>
              <a:rPr lang="en-US" dirty="0" smtClean="0">
                <a:hlinkClick r:id="rId18"/>
              </a:rPr>
              <a:t>dendritic</a:t>
            </a:r>
            <a:r>
              <a:rPr lang="en-US" dirty="0" smtClean="0"/>
              <a:t> (treelike) morphologies develop. Essentially, the development of protuberances on an initially regular crystal permits more efficient removal of </a:t>
            </a:r>
            <a:r>
              <a:rPr lang="en-US" dirty="0" smtClean="0">
                <a:hlinkClick r:id="rId19"/>
              </a:rPr>
              <a:t>latent heat</a:t>
            </a:r>
            <a:r>
              <a:rPr lang="en-US" dirty="0" smtClean="0"/>
              <a:t> or of impurities, but at the cost of higher interfacial area and the associated excess surface energy. When the </a:t>
            </a:r>
            <a:r>
              <a:rPr lang="en-US" dirty="0" err="1" smtClean="0"/>
              <a:t>supersaturation</a:t>
            </a:r>
            <a:r>
              <a:rPr lang="en-US" dirty="0" smtClean="0"/>
              <a:t> becomes so great that the energy associated with the increase in interfacial area is </a:t>
            </a:r>
            <a:r>
              <a:rPr lang="en-US" dirty="0" smtClean="0">
                <a:hlinkClick r:id="rId20"/>
              </a:rPr>
              <a:t>unimportant</a:t>
            </a:r>
            <a:r>
              <a:rPr lang="en-US" dirty="0" smtClean="0"/>
              <a:t>, protuberances </a:t>
            </a:r>
            <a:r>
              <a:rPr lang="en-US" dirty="0" smtClean="0">
                <a:hlinkClick r:id="rId21"/>
              </a:rPr>
              <a:t>proliferate</a:t>
            </a:r>
            <a:r>
              <a:rPr lang="en-US" dirty="0" smtClean="0"/>
              <a:t> and the crystal grows in a </a:t>
            </a:r>
            <a:r>
              <a:rPr lang="en-US" dirty="0" err="1" smtClean="0"/>
              <a:t>multibranched</a:t>
            </a:r>
            <a:r>
              <a:rPr lang="en-US" dirty="0" smtClean="0"/>
              <a:t> form that is even more complicated; its shape is characterized by </a:t>
            </a:r>
            <a:r>
              <a:rPr lang="en-US" dirty="0" smtClean="0">
                <a:hlinkClick r:id="rId22"/>
              </a:rPr>
              <a:t>fractal geometry</a:t>
            </a:r>
            <a:r>
              <a:rPr lang="en-US" dirty="0" smtClean="0"/>
              <a:t>. </a:t>
            </a:r>
            <a:r>
              <a:rPr lang="en-US" i="1" dirty="0" smtClean="0"/>
              <a:t>See also</a:t>
            </a:r>
            <a:r>
              <a:rPr lang="en-US" dirty="0" smtClean="0"/>
              <a:t> </a:t>
            </a:r>
            <a:r>
              <a:rPr lang="en-US" dirty="0" smtClean="0">
                <a:hlinkClick r:id="rId22"/>
              </a:rPr>
              <a:t>Fractals</a:t>
            </a:r>
            <a:r>
              <a:rPr lang="en-US" dirty="0" smtClean="0"/>
              <a:t>.</a:t>
            </a:r>
          </a:p>
          <a:p>
            <a:r>
              <a:rPr lang="en-US" sz="1200" u="none" strike="noStrike" kern="1200" dirty="0" smtClean="0">
                <a:solidFill>
                  <a:schemeClr val="tx1"/>
                </a:solidFill>
                <a:latin typeface="Calibri" pitchFamily="-1" charset="0"/>
                <a:ea typeface="ＭＳ Ｐゴシック" pitchFamily="-1" charset="-128"/>
                <a:cs typeface="ＭＳ Ｐゴシック" pitchFamily="-1" charset="-128"/>
              </a:rPr>
              <a:t/>
            </a:r>
            <a:br>
              <a:rPr lang="en-US" sz="1200" u="none" strike="noStrike" kern="1200" dirty="0" smtClean="0">
                <a:solidFill>
                  <a:schemeClr val="tx1"/>
                </a:solidFill>
                <a:latin typeface="Calibri" pitchFamily="-1" charset="0"/>
                <a:ea typeface="ＭＳ Ｐゴシック" pitchFamily="-1" charset="-128"/>
                <a:cs typeface="ＭＳ Ｐゴシック" pitchFamily="-1" charset="-128"/>
              </a:rPr>
            </a:br>
            <a:r>
              <a:rPr lang="en-US" sz="1200" u="none" strike="noStrike" kern="1200" dirty="0" smtClean="0">
                <a:solidFill>
                  <a:schemeClr val="tx1"/>
                </a:solidFill>
                <a:latin typeface="Calibri" pitchFamily="-1" charset="0"/>
                <a:ea typeface="ＭＳ Ｐゴシック" pitchFamily="-1" charset="-128"/>
                <a:cs typeface="ＭＳ Ｐゴシック" pitchFamily="-1" charset="-128"/>
              </a:rPr>
              <a:t>Read more: </a:t>
            </a:r>
            <a:r>
              <a:rPr lang="en-US" sz="1200" u="none" strike="noStrike" kern="1200" dirty="0" smtClean="0">
                <a:solidFill>
                  <a:schemeClr val="tx1"/>
                </a:solidFill>
                <a:latin typeface="Calibri" pitchFamily="-1" charset="0"/>
                <a:ea typeface="ＭＳ Ｐゴシック" pitchFamily="-1" charset="-128"/>
                <a:cs typeface="ＭＳ Ｐゴシック" pitchFamily="-1" charset="-128"/>
                <a:hlinkClick r:id="rId8"/>
              </a:rPr>
              <a:t>http://www.answers.com/topic/crystal-growth#ixzz1vYg1fsU1</a:t>
            </a:r>
            <a:r>
              <a:rPr lang="en-US" sz="1200" u="none" strike="noStrike" kern="1200" dirty="0" smtClean="0">
                <a:solidFill>
                  <a:schemeClr val="tx1"/>
                </a:solidFill>
                <a:latin typeface="Calibri" pitchFamily="-1" charset="0"/>
                <a:ea typeface="ＭＳ Ｐゴシック" pitchFamily="-1" charset="-128"/>
                <a:cs typeface="ＭＳ Ｐゴシック" pitchFamily="-1" charset="-128"/>
              </a:rPr>
              <a:t/>
            </a:r>
            <a:br>
              <a:rPr lang="en-US" sz="1200" u="none" strike="noStrike" kern="1200" dirty="0" smtClean="0">
                <a:solidFill>
                  <a:schemeClr val="tx1"/>
                </a:solidFill>
                <a:latin typeface="Calibri" pitchFamily="-1" charset="0"/>
                <a:ea typeface="ＭＳ Ｐゴシック" pitchFamily="-1" charset="-128"/>
                <a:cs typeface="ＭＳ Ｐゴシック" pitchFamily="-1" charset="-128"/>
              </a:rPr>
            </a:br>
            <a:endParaRPr lang="en-US" sz="1200" u="none" strike="noStrike" kern="1200" dirty="0" smtClean="0">
              <a:solidFill>
                <a:schemeClr val="tx1"/>
              </a:solidFill>
              <a:latin typeface="Calibri" pitchFamily="-1" charset="0"/>
              <a:ea typeface="ＭＳ Ｐゴシック" pitchFamily="-1" charset="-128"/>
              <a:cs typeface="ＭＳ Ｐゴシック" pitchFamily="-1" charset="-128"/>
            </a:endParaRPr>
          </a:p>
          <a:p>
            <a:r>
              <a:rPr lang="en-US" sz="1200" u="none" strike="noStrike" kern="1200" dirty="0" smtClean="0">
                <a:solidFill>
                  <a:schemeClr val="tx1"/>
                </a:solidFill>
                <a:latin typeface="Calibri" pitchFamily="-1" charset="0"/>
                <a:ea typeface="ＭＳ Ｐゴシック" pitchFamily="-1" charset="-128"/>
                <a:cs typeface="ＭＳ Ｐゴシック" pitchFamily="-1" charset="-128"/>
              </a:rPr>
              <a:t/>
            </a:r>
            <a:br>
              <a:rPr lang="en-US" sz="1200" u="none" strike="noStrike" kern="1200" dirty="0" smtClean="0">
                <a:solidFill>
                  <a:schemeClr val="tx1"/>
                </a:solidFill>
                <a:latin typeface="Calibri" pitchFamily="-1" charset="0"/>
                <a:ea typeface="ＭＳ Ｐゴシック" pitchFamily="-1" charset="-128"/>
                <a:cs typeface="ＭＳ Ｐゴシック" pitchFamily="-1" charset="-128"/>
              </a:rPr>
            </a:br>
            <a:endParaRPr lang="en-US" sz="1200" u="none" strike="noStrike" kern="1200" dirty="0" smtClean="0">
              <a:solidFill>
                <a:schemeClr val="tx1"/>
              </a:solidFill>
              <a:latin typeface="Calibri" pitchFamily="-1"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3</a:t>
            </a:fld>
            <a:endParaRPr lang="nl-NL"/>
          </a:p>
        </p:txBody>
      </p:sp>
    </p:spTree>
    <p:extLst>
      <p:ext uri="{BB962C8B-B14F-4D97-AF65-F5344CB8AC3E}">
        <p14:creationId xmlns:p14="http://schemas.microsoft.com/office/powerpoint/2010/main" val="1971940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effectLst/>
              </a:rPr>
              <a:t>Een elektrische stroom door een vaste stof is een stroom van geladen deeltjes die zich onder invloed van een elektrisch veld door die stof bewegen. De mate waarin dat gebeurt, wordt niet alleen bepaald door de hoeveelheid beschikbare elektronen, maar vooral ook door hun beweeglijkheid. Deze beweeglijkheid van de ladingsdragers wordt vooral beïnvloed door – afhankelijk van het materiaal – verschillende processen, zoals verstrooiing aan roostertrillingen, verstrooiing aan kristaldefecten, en verstrooiing aan doteringen en vreemde atomen in het rooster.</a:t>
            </a:r>
          </a:p>
          <a:p>
            <a:endParaRPr lang="en-GB" dirty="0" smtClean="0"/>
          </a:p>
          <a:p>
            <a:r>
              <a:rPr lang="en-GB" dirty="0" err="1" smtClean="0"/>
              <a:t>Diffusie</a:t>
            </a:r>
            <a:r>
              <a:rPr lang="en-GB" dirty="0" smtClean="0"/>
              <a:t> + drift</a:t>
            </a:r>
          </a:p>
          <a:p>
            <a:endParaRPr lang="en-US" sz="1200" kern="1200" dirty="0" smtClean="0">
              <a:solidFill>
                <a:schemeClr val="tx1"/>
              </a:solidFill>
              <a:latin typeface="Calibri" pitchFamily="-1" charset="0"/>
              <a:ea typeface="ＭＳ Ｐゴシック" pitchFamily="-1" charset="-128"/>
              <a:cs typeface="ＭＳ Ｐゴシック" pitchFamily="-1" charset="-128"/>
            </a:endParaRPr>
          </a:p>
          <a:p>
            <a:r>
              <a:rPr lang="en-US" sz="1200" kern="1200" dirty="0" smtClean="0">
                <a:solidFill>
                  <a:schemeClr val="tx1"/>
                </a:solidFill>
                <a:latin typeface="Calibri" pitchFamily="-1" charset="0"/>
                <a:ea typeface="ＭＳ Ｐゴシック" pitchFamily="-1" charset="-128"/>
                <a:cs typeface="ＭＳ Ｐゴシック" pitchFamily="-1" charset="-128"/>
              </a:rPr>
              <a:t>The drift of an electron as a result of thermal motion. In figure (a) where there is no electric field, the electron jumps around but ends up covering no net distance; in figure (</a:t>
            </a:r>
            <a:r>
              <a:rPr lang="en-US" sz="1200" kern="1200" dirty="0" err="1" smtClean="0">
                <a:solidFill>
                  <a:schemeClr val="tx1"/>
                </a:solidFill>
                <a:latin typeface="Calibri" pitchFamily="-1" charset="0"/>
                <a:ea typeface="ＭＳ Ｐゴシック" pitchFamily="-1" charset="-128"/>
                <a:cs typeface="ＭＳ Ｐゴシック" pitchFamily="-1" charset="-128"/>
              </a:rPr>
              <a:t>b</a:t>
            </a:r>
            <a:r>
              <a:rPr lang="en-US" sz="1200" kern="1200" dirty="0" smtClean="0">
                <a:solidFill>
                  <a:schemeClr val="tx1"/>
                </a:solidFill>
                <a:latin typeface="Calibri" pitchFamily="-1" charset="0"/>
                <a:ea typeface="ＭＳ Ｐゴシック" pitchFamily="-1" charset="-128"/>
                <a:cs typeface="ＭＳ Ｐゴシック" pitchFamily="-1" charset="-128"/>
              </a:rPr>
              <a:t>) where an electric field is present, the electron drifts opposite the direction of the field and has a net displacement (and therefore a drift velocity). http://solarwiki.ucdavis.edu/The_Science_of_Solar/Solar_Basics/C._Semiconductors_and_Solar_Interactions/II._Conduction_in_Semiconductors/4._Carrier_Drift_and_Mobility</a:t>
            </a:r>
            <a:endParaRPr lang="en-GB" dirty="0" smtClean="0"/>
          </a:p>
          <a:p>
            <a:r>
              <a:rPr lang="en-GB" dirty="0" err="1" smtClean="0"/>
              <a:t>http://www.textbook-pv.org/figures.html</a:t>
            </a:r>
            <a:r>
              <a:rPr lang="en-GB" dirty="0" smtClean="0"/>
              <a:t>#</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Calibri" pitchFamily="-1" charset="0"/>
                <a:ea typeface="ＭＳ Ｐゴシック" pitchFamily="-1" charset="-128"/>
                <a:cs typeface="ＭＳ Ｐゴシック" pitchFamily="-1" charset="-128"/>
              </a:rPr>
              <a:t>Current transport through the silicon crystal: the electrons are repeatedly decelerated by collisions with the atomic nucleus and then accelerated again</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Calibri" pitchFamily="-1" charset="0"/>
                <a:ea typeface="ＭＳ Ｐゴシック" pitchFamily="-1" charset="-128"/>
                <a:cs typeface="ＭＳ Ｐゴシック" pitchFamily="-1" charset="-128"/>
              </a:rPr>
              <a:t>a higher curvature band suggests a lower effective mass</a:t>
            </a:r>
            <a:endParaRPr lang="en-US" sz="1200" b="1" kern="1200" dirty="0" smtClean="0">
              <a:solidFill>
                <a:schemeClr val="tx1"/>
              </a:solidFill>
              <a:latin typeface="Calibri" pitchFamily="-1" charset="0"/>
              <a:ea typeface="ＭＳ Ｐゴシック" pitchFamily="-1" charset="-128"/>
              <a:cs typeface="ＭＳ Ｐゴシック" pitchFamily="-1"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Calibri" pitchFamily="-1" charset="0"/>
                <a:ea typeface="ＭＳ Ｐゴシック" pitchFamily="-1" charset="-128"/>
                <a:cs typeface="ＭＳ Ｐゴシック" pitchFamily="-1" charset="-128"/>
              </a:rPr>
              <a:t>If the curvature of the conduction band is smoother than that of the valence band, the electron's effective mass will be lower than that of the hole.</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Calibri" pitchFamily="-1" charset="0"/>
                <a:ea typeface="ＭＳ Ｐゴシック" pitchFamily="-1" charset="-128"/>
                <a:cs typeface="ＭＳ Ｐゴシック" pitchFamily="-1" charset="-128"/>
              </a:rPr>
              <a:t>What changes is the energy of </a:t>
            </a:r>
            <a:r>
              <a:rPr lang="en-US" sz="1200" kern="1200" dirty="0" err="1" smtClean="0">
                <a:solidFill>
                  <a:schemeClr val="tx1"/>
                </a:solidFill>
                <a:latin typeface="Calibri" pitchFamily="-1" charset="0"/>
                <a:ea typeface="ＭＳ Ｐゴシック" pitchFamily="-1" charset="-128"/>
                <a:cs typeface="ＭＳ Ｐゴシック" pitchFamily="-1" charset="-128"/>
              </a:rPr>
              <a:t>electronsOne</a:t>
            </a:r>
            <a:r>
              <a:rPr lang="en-US" sz="1200" kern="1200" dirty="0" smtClean="0">
                <a:solidFill>
                  <a:schemeClr val="tx1"/>
                </a:solidFill>
                <a:latin typeface="Calibri" pitchFamily="-1" charset="0"/>
                <a:ea typeface="ＭＳ Ｐゴシック" pitchFamily="-1" charset="-128"/>
                <a:cs typeface="ＭＳ Ｐゴシック" pitchFamily="-1" charset="-128"/>
              </a:rPr>
              <a:t> can show that the mobility increases with the energy of electrons. Thus we can conclude that "</a:t>
            </a:r>
            <a:r>
              <a:rPr lang="en-US" sz="1200" kern="1200" dirty="0" err="1" smtClean="0">
                <a:solidFill>
                  <a:schemeClr val="tx1"/>
                </a:solidFill>
                <a:latin typeface="Calibri" pitchFamily="-1" charset="0"/>
                <a:ea typeface="ＭＳ Ｐゴシック" pitchFamily="-1" charset="-128"/>
                <a:cs typeface="ＭＳ Ｐゴシック" pitchFamily="-1" charset="-128"/>
              </a:rPr>
              <a:t>n</a:t>
            </a:r>
            <a:r>
              <a:rPr lang="en-US" sz="1200" kern="1200" dirty="0" smtClean="0">
                <a:solidFill>
                  <a:schemeClr val="tx1"/>
                </a:solidFill>
                <a:latin typeface="Calibri" pitchFamily="-1" charset="0"/>
                <a:ea typeface="ＭＳ Ｐゴシック" pitchFamily="-1" charset="-128"/>
                <a:cs typeface="ＭＳ Ｐゴシック" pitchFamily="-1" charset="-128"/>
              </a:rPr>
              <a:t> carriers" which are at higher energies than "</a:t>
            </a:r>
            <a:r>
              <a:rPr lang="en-US" sz="1200" kern="1200" dirty="0" err="1" smtClean="0">
                <a:solidFill>
                  <a:schemeClr val="tx1"/>
                </a:solidFill>
                <a:latin typeface="Calibri" pitchFamily="-1" charset="0"/>
                <a:ea typeface="ＭＳ Ｐゴシック" pitchFamily="-1" charset="-128"/>
                <a:cs typeface="ＭＳ Ｐゴシック" pitchFamily="-1" charset="-128"/>
              </a:rPr>
              <a:t>p</a:t>
            </a:r>
            <a:r>
              <a:rPr lang="en-US" sz="1200" kern="1200" dirty="0" smtClean="0">
                <a:solidFill>
                  <a:schemeClr val="tx1"/>
                </a:solidFill>
                <a:latin typeface="Calibri" pitchFamily="-1" charset="0"/>
                <a:ea typeface="ＭＳ Ｐゴシック" pitchFamily="-1" charset="-128"/>
                <a:cs typeface="ＭＳ Ｐゴシック" pitchFamily="-1" charset="-128"/>
              </a:rPr>
              <a:t> carriers" are more mobile.</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Calibri" pitchFamily="-1" charset="0"/>
                <a:ea typeface="ＭＳ Ｐゴシック" pitchFamily="-1" charset="-128"/>
                <a:cs typeface="ＭＳ Ｐゴシック" pitchFamily="-1" charset="-128"/>
              </a:rPr>
              <a:t>it's not always the case that electron mobility is higher than hole mobility. One case is </a:t>
            </a:r>
            <a:r>
              <a:rPr lang="en-US" sz="1200" kern="1200" dirty="0" err="1" smtClean="0">
                <a:solidFill>
                  <a:schemeClr val="tx1"/>
                </a:solidFill>
                <a:latin typeface="Calibri" pitchFamily="-1" charset="0"/>
                <a:ea typeface="ＭＳ Ｐゴシック" pitchFamily="-1" charset="-128"/>
                <a:cs typeface="ＭＳ Ｐゴシック" pitchFamily="-1" charset="-128"/>
              </a:rPr>
              <a:t>graphene</a:t>
            </a:r>
            <a:r>
              <a:rPr lang="en-US" sz="1200" kern="1200" dirty="0" smtClean="0">
                <a:solidFill>
                  <a:schemeClr val="tx1"/>
                </a:solidFill>
                <a:latin typeface="Calibri" pitchFamily="-1" charset="0"/>
                <a:ea typeface="ＭＳ Ｐゴシック" pitchFamily="-1" charset="-128"/>
                <a:cs typeface="ＭＳ Ｐゴシック" pitchFamily="-1" charset="-128"/>
              </a:rPr>
              <a:t> where, because of the symmetric band structure, the electron and hole </a:t>
            </a:r>
            <a:r>
              <a:rPr lang="en-US" sz="1200" kern="1200" dirty="0" err="1" smtClean="0">
                <a:solidFill>
                  <a:schemeClr val="tx1"/>
                </a:solidFill>
                <a:latin typeface="Calibri" pitchFamily="-1" charset="0"/>
                <a:ea typeface="ＭＳ Ｐゴシック" pitchFamily="-1" charset="-128"/>
                <a:cs typeface="ＭＳ Ｐゴシック" pitchFamily="-1" charset="-128"/>
              </a:rPr>
              <a:t>mobilities</a:t>
            </a:r>
            <a:r>
              <a:rPr lang="en-US" sz="1200" kern="1200" dirty="0" smtClean="0">
                <a:solidFill>
                  <a:schemeClr val="tx1"/>
                </a:solidFill>
                <a:latin typeface="Calibri" pitchFamily="-1" charset="0"/>
                <a:ea typeface="ＭＳ Ｐゴシック" pitchFamily="-1" charset="-128"/>
                <a:cs typeface="ＭＳ Ｐゴシック" pitchFamily="-1" charset="-128"/>
              </a:rPr>
              <a:t> are the same.</a:t>
            </a:r>
            <a:endParaRPr lang="en-US" sz="1200" b="1" kern="1200" dirty="0" smtClean="0">
              <a:solidFill>
                <a:schemeClr val="tx1"/>
              </a:solidFill>
              <a:latin typeface="Calibri" pitchFamily="-1" charset="0"/>
              <a:ea typeface="ＭＳ Ｐゴシック" pitchFamily="-1" charset="-128"/>
              <a:cs typeface="ＭＳ Ｐゴシック" pitchFamily="-1" charset="-128"/>
            </a:endParaRPr>
          </a:p>
          <a:p>
            <a:r>
              <a:rPr lang="en-US" sz="1200" b="1" kern="1200" dirty="0" smtClean="0">
                <a:solidFill>
                  <a:schemeClr val="tx1"/>
                </a:solidFill>
                <a:latin typeface="Calibri" pitchFamily="-1" charset="0"/>
                <a:ea typeface="ＭＳ Ｐゴシック" pitchFamily="-1" charset="-128"/>
                <a:cs typeface="ＭＳ Ｐゴシック" pitchFamily="-1" charset="-128"/>
              </a:rPr>
              <a:t>Density of states effective mass in various semiconductors[3][5][6][7</a:t>
            </a:r>
          </a:p>
          <a:p>
            <a:r>
              <a:rPr lang="en-US" sz="1200" b="1" kern="1200" dirty="0" smtClean="0">
                <a:solidFill>
                  <a:schemeClr val="tx1"/>
                </a:solidFill>
                <a:latin typeface="Calibri" pitchFamily="-1" charset="0"/>
                <a:ea typeface="ＭＳ Ｐゴシック" pitchFamily="-1" charset="-128"/>
                <a:cs typeface="ＭＳ Ｐゴシック" pitchFamily="-1" charset="-128"/>
              </a:rPr>
              <a:t>]Group	Material	Electron	Hole	</a:t>
            </a:r>
          </a:p>
          <a:p>
            <a:r>
              <a:rPr lang="en-US" sz="1200" b="1" kern="1200" dirty="0" smtClean="0">
                <a:solidFill>
                  <a:schemeClr val="tx1"/>
                </a:solidFill>
                <a:latin typeface="Calibri" pitchFamily="-1" charset="0"/>
                <a:ea typeface="ＭＳ Ｐゴシック" pitchFamily="-1" charset="-128"/>
                <a:cs typeface="ＭＳ Ｐゴシック" pitchFamily="-1" charset="-128"/>
              </a:rPr>
              <a:t>IV	</a:t>
            </a:r>
            <a:r>
              <a:rPr lang="en-US" sz="1200" b="1" kern="1200" dirty="0" smtClean="0">
                <a:solidFill>
                  <a:schemeClr val="tx1"/>
                </a:solidFill>
                <a:latin typeface="Calibri" pitchFamily="-1" charset="0"/>
                <a:ea typeface="ＭＳ Ｐゴシック" pitchFamily="-1" charset="-128"/>
                <a:cs typeface="ＭＳ Ｐゴシック" pitchFamily="-1" charset="-128"/>
                <a:hlinkClick r:id="rId3"/>
              </a:rPr>
              <a:t>Si (4K)	1.06	0.59	</a:t>
            </a:r>
          </a:p>
          <a:p>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smtClean="0">
                <a:solidFill>
                  <a:schemeClr val="tx1"/>
                </a:solidFill>
                <a:latin typeface="Calibri" pitchFamily="-1" charset="0"/>
                <a:ea typeface="ＭＳ Ｐゴシック" pitchFamily="-1" charset="-128"/>
                <a:cs typeface="ＭＳ Ｐゴシック" pitchFamily="-1" charset="-128"/>
                <a:hlinkClick r:id="rId3"/>
              </a:rPr>
              <a:t>Si (300K)	1.09	1.15	</a:t>
            </a:r>
          </a:p>
          <a:p>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smtClean="0">
                <a:solidFill>
                  <a:schemeClr val="tx1"/>
                </a:solidFill>
                <a:latin typeface="Calibri" pitchFamily="-1" charset="0"/>
                <a:ea typeface="ＭＳ Ｐゴシック" pitchFamily="-1" charset="-128"/>
                <a:cs typeface="ＭＳ Ｐゴシック" pitchFamily="-1" charset="-128"/>
                <a:hlinkClick r:id="rId4"/>
              </a:rPr>
              <a:t>Ge	0.55	0.37	</a:t>
            </a:r>
          </a:p>
          <a:p>
            <a:r>
              <a:rPr lang="en-US" sz="1200" b="1" kern="1200" dirty="0" smtClean="0">
                <a:solidFill>
                  <a:schemeClr val="tx1"/>
                </a:solidFill>
                <a:latin typeface="Calibri" pitchFamily="-1" charset="0"/>
                <a:ea typeface="ＭＳ Ｐゴシック" pitchFamily="-1" charset="-128"/>
                <a:cs typeface="ＭＳ Ｐゴシック" pitchFamily="-1" charset="-128"/>
              </a:rPr>
              <a:t>III-V	</a:t>
            </a:r>
            <a:r>
              <a:rPr lang="en-US" sz="1200" b="1" kern="1200" dirty="0" smtClean="0">
                <a:solidFill>
                  <a:schemeClr val="tx1"/>
                </a:solidFill>
                <a:latin typeface="Calibri" pitchFamily="-1" charset="0"/>
                <a:ea typeface="ＭＳ Ｐゴシック" pitchFamily="-1" charset="-128"/>
                <a:cs typeface="ＭＳ Ｐゴシック" pitchFamily="-1" charset="-128"/>
                <a:hlinkClick r:id="rId5"/>
              </a:rPr>
              <a:t>GaAs	0.067	0.45	</a:t>
            </a:r>
          </a:p>
          <a:p>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smtClean="0">
                <a:solidFill>
                  <a:schemeClr val="tx1"/>
                </a:solidFill>
                <a:latin typeface="Calibri" pitchFamily="-1" charset="0"/>
                <a:ea typeface="ＭＳ Ｐゴシック" pitchFamily="-1" charset="-128"/>
                <a:cs typeface="ＭＳ Ｐゴシック" pitchFamily="-1" charset="-128"/>
                <a:hlinkClick r:id="rId6"/>
              </a:rPr>
              <a:t>InSb	0.013	0.6	</a:t>
            </a:r>
          </a:p>
          <a:p>
            <a:r>
              <a:rPr lang="en-US" sz="1200" b="1" kern="1200" dirty="0" smtClean="0">
                <a:solidFill>
                  <a:schemeClr val="tx1"/>
                </a:solidFill>
                <a:latin typeface="Calibri" pitchFamily="-1" charset="0"/>
                <a:ea typeface="ＭＳ Ｐゴシック" pitchFamily="-1" charset="-128"/>
                <a:cs typeface="ＭＳ Ｐゴシック" pitchFamily="-1" charset="-128"/>
              </a:rPr>
              <a:t>II-VI	</a:t>
            </a:r>
            <a:r>
              <a:rPr lang="en-US" sz="1200" b="1" kern="1200" dirty="0" smtClean="0">
                <a:solidFill>
                  <a:schemeClr val="tx1"/>
                </a:solidFill>
                <a:latin typeface="Calibri" pitchFamily="-1" charset="0"/>
                <a:ea typeface="ＭＳ Ｐゴシック" pitchFamily="-1" charset="-128"/>
                <a:cs typeface="ＭＳ Ｐゴシック" pitchFamily="-1" charset="-128"/>
                <a:hlinkClick r:id="rId7"/>
              </a:rPr>
              <a:t>ZnO	0.29	1.21	</a:t>
            </a:r>
          </a:p>
          <a:p>
            <a:r>
              <a:rPr lang="en-US" sz="1200" kern="1200" dirty="0" smtClean="0">
                <a:solidFill>
                  <a:schemeClr val="tx1"/>
                </a:solidFill>
                <a:latin typeface="Calibri" pitchFamily="-1" charset="0"/>
                <a:ea typeface="ＭＳ Ｐゴシック" pitchFamily="-1" charset="-128"/>
                <a:cs typeface="ＭＳ Ｐゴシック" pitchFamily="-1" charset="-128"/>
              </a:rPr>
              <a:t>	</a:t>
            </a:r>
            <a:r>
              <a:rPr lang="en-US" sz="1200" kern="1200" dirty="0" smtClean="0">
                <a:solidFill>
                  <a:schemeClr val="tx1"/>
                </a:solidFill>
                <a:latin typeface="Calibri" pitchFamily="-1" charset="0"/>
                <a:ea typeface="ＭＳ Ｐゴシック" pitchFamily="-1" charset="-128"/>
                <a:cs typeface="ＭＳ Ｐゴシック" pitchFamily="-1" charset="-128"/>
                <a:hlinkClick r:id="rId8"/>
              </a:rPr>
              <a:t>ZnSe	0.17	1.44	</a:t>
            </a:r>
          </a:p>
          <a:p>
            <a:pPr marL="0" marR="0" indent="0" algn="l" defTabSz="4572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8A5F122-85B6-4B10-858E-494F47006E3E}" type="slidenum">
              <a:rPr lang="nl-NL" smtClean="0">
                <a:solidFill>
                  <a:srgbClr val="000000"/>
                </a:solidFill>
              </a:rPr>
              <a:pPr/>
              <a:t>26</a:t>
            </a:fld>
            <a:endParaRPr lang="nl-NL">
              <a:solidFill>
                <a:srgbClr val="000000"/>
              </a:solidFill>
            </a:endParaRPr>
          </a:p>
        </p:txBody>
      </p:sp>
    </p:spTree>
    <p:extLst>
      <p:ext uri="{BB962C8B-B14F-4D97-AF65-F5344CB8AC3E}">
        <p14:creationId xmlns:p14="http://schemas.microsoft.com/office/powerpoint/2010/main" val="573466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915988" y="739775"/>
            <a:ext cx="4933950" cy="3700463"/>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76593" y="4687253"/>
            <a:ext cx="5412740" cy="44405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solidFill>
                  <a:srgbClr val="F10000"/>
                </a:solidFill>
                <a:latin typeface="Lucida Grande" charset="0"/>
                <a:ea typeface="Lucida Grande" charset="0"/>
                <a:cs typeface="Lucida Grande" charset="0"/>
                <a:sym typeface="Lucida Grande" charset="0"/>
              </a:rPr>
              <a:t>electrons negative here</a:t>
            </a:r>
            <a:r>
              <a:rPr lang="en-US" altLang="en-US" sz="2400" dirty="0">
                <a:latin typeface="Lucida Grande" charset="0"/>
                <a:ea typeface="Lucida Grande" charset="0"/>
                <a:cs typeface="Lucida Grande" charset="0"/>
                <a:sym typeface="Lucida Grande" charset="0"/>
              </a:rPr>
              <a:t>, the elementary charge is positive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the equation means that </a:t>
            </a:r>
            <a:r>
              <a:rPr lang="en-US" altLang="en-US" sz="2400" dirty="0">
                <a:solidFill>
                  <a:srgbClr val="FC0000"/>
                </a:solidFill>
                <a:latin typeface="Lucida Grande" charset="0"/>
                <a:ea typeface="Lucida Grande" charset="0"/>
                <a:cs typeface="Lucida Grande" charset="0"/>
                <a:sym typeface="Lucida Grande" charset="0"/>
              </a:rPr>
              <a:t>v increases linearly with t until one hits an ion. Then the drift velocity is 0 again.</a:t>
            </a:r>
            <a:r>
              <a:rPr lang="en-US" altLang="en-US" sz="2400" dirty="0">
                <a:latin typeface="Lucida Grande" charset="0"/>
                <a:ea typeface="Lucida Grande" charset="0"/>
                <a:cs typeface="Lucida Grande" charset="0"/>
                <a:sym typeface="Lucida Grande" charset="0"/>
              </a:rPr>
              <a:t> Distinguish between drift and real velocity.</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The small drift velocity means that not all the electrons in field direction (or opposite). </a:t>
            </a:r>
            <a:r>
              <a:rPr lang="en-US" altLang="en-US" sz="2400" dirty="0">
                <a:solidFill>
                  <a:srgbClr val="FF0000"/>
                </a:solidFill>
                <a:latin typeface="Lucida Grande" charset="0"/>
                <a:ea typeface="Lucida Grande" charset="0"/>
                <a:cs typeface="Lucida Grande" charset="0"/>
                <a:sym typeface="Lucida Grande" charset="0"/>
              </a:rPr>
              <a:t>Electrons move still more or less random there is just a small drift.</a:t>
            </a:r>
            <a:endParaRPr lang="en-US" altLang="en-US" sz="2400" dirty="0">
              <a:latin typeface="Lucida Grande" charset="0"/>
              <a:ea typeface="Lucida Grande" charset="0"/>
              <a:cs typeface="Lucida Grande" charset="0"/>
              <a:sym typeface="Lucida Grande"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The small velocity is </a:t>
            </a:r>
            <a:r>
              <a:rPr lang="en-US" altLang="en-US" sz="2400" dirty="0">
                <a:solidFill>
                  <a:srgbClr val="FC0000"/>
                </a:solidFill>
                <a:latin typeface="Lucida Grande" charset="0"/>
                <a:ea typeface="Lucida Grande" charset="0"/>
                <a:cs typeface="Lucida Grande" charset="0"/>
                <a:sym typeface="Lucida Grande" charset="0"/>
              </a:rPr>
              <a:t>important. Otherwise we would have to revise the tau!</a:t>
            </a:r>
            <a:endParaRPr lang="en-US" altLang="en-US" sz="2400" dirty="0">
              <a:latin typeface="Lucida Grande" charset="0"/>
              <a:ea typeface="Lucida Grande" charset="0"/>
              <a:cs typeface="Lucida Grande" charset="0"/>
              <a:sym typeface="Lucida Grande"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what is the </a:t>
            </a:r>
            <a:r>
              <a:rPr lang="en-US" altLang="en-US" sz="2400" dirty="0">
                <a:solidFill>
                  <a:srgbClr val="FF0000"/>
                </a:solidFill>
                <a:latin typeface="Lucida Grande" charset="0"/>
                <a:ea typeface="Lucida Grande" charset="0"/>
                <a:cs typeface="Lucida Grande" charset="0"/>
                <a:sym typeface="Lucida Grande" charset="0"/>
              </a:rPr>
              <a:t>significance of the scattering with the ions?</a:t>
            </a:r>
            <a:r>
              <a:rPr lang="en-US" altLang="en-US" sz="2400" dirty="0">
                <a:latin typeface="Lucida Grande" charset="0"/>
                <a:ea typeface="Lucida Grande" charset="0"/>
                <a:cs typeface="Lucida Grande" charset="0"/>
                <a:sym typeface="Lucida Grande" charset="0"/>
              </a:rPr>
              <a:t> What would happen without it?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solidFill>
                  <a:srgbClr val="FF0000"/>
                </a:solidFill>
                <a:latin typeface="Lucida Grande" charset="0"/>
                <a:ea typeface="Lucida Grande" charset="0"/>
                <a:cs typeface="Lucida Grande" charset="0"/>
                <a:sym typeface="Lucida Grande" charset="0"/>
              </a:rPr>
              <a:t>One could think that the average speed is just half of this.</a:t>
            </a:r>
            <a:r>
              <a:rPr lang="en-US" altLang="en-US" sz="2400" dirty="0">
                <a:latin typeface="Lucida Grande" charset="0"/>
                <a:ea typeface="Lucida Grande" charset="0"/>
                <a:cs typeface="Lucida Grande" charset="0"/>
                <a:sym typeface="Lucida Grande" charset="0"/>
              </a:rPr>
              <a:t> When all electrons travel up to the average time, the velocity would go from zero to v, so </a:t>
            </a:r>
            <a:r>
              <a:rPr lang="en-US" altLang="en-US" sz="2400" dirty="0">
                <a:solidFill>
                  <a:srgbClr val="FA0000"/>
                </a:solidFill>
                <a:latin typeface="Lucida Grande" charset="0"/>
                <a:ea typeface="Lucida Grande" charset="0"/>
                <a:cs typeface="Lucida Grande" charset="0"/>
                <a:sym typeface="Lucida Grande" charset="0"/>
              </a:rPr>
              <a:t>the average would be v/2. </a:t>
            </a:r>
            <a:r>
              <a:rPr lang="en-US" altLang="en-US" sz="2400" dirty="0" err="1">
                <a:solidFill>
                  <a:srgbClr val="FA0000"/>
                </a:solidFill>
                <a:latin typeface="Lucida Grande" charset="0"/>
                <a:ea typeface="Lucida Grande" charset="0"/>
                <a:cs typeface="Lucida Grande" charset="0"/>
                <a:sym typeface="Lucida Grande" charset="0"/>
              </a:rPr>
              <a:t>Drude</a:t>
            </a:r>
            <a:r>
              <a:rPr lang="en-US" altLang="en-US" sz="2400" dirty="0">
                <a:solidFill>
                  <a:srgbClr val="FA0000"/>
                </a:solidFill>
                <a:latin typeface="Lucida Grande" charset="0"/>
                <a:ea typeface="Lucida Grande" charset="0"/>
                <a:cs typeface="Lucida Grande" charset="0"/>
                <a:sym typeface="Lucida Grande" charset="0"/>
              </a:rPr>
              <a:t> did make this mistake.</a:t>
            </a:r>
            <a:r>
              <a:rPr lang="en-US" altLang="en-US" sz="2400" dirty="0">
                <a:latin typeface="Lucida Grande" charset="0"/>
                <a:ea typeface="Lucida Grande" charset="0"/>
                <a:cs typeface="Lucida Grande" charset="0"/>
                <a:sym typeface="Lucida Grande" charset="0"/>
              </a:rPr>
              <a:t> His average velocity was a factor of two too small.</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So this point is not trivial!</a:t>
            </a:r>
          </a:p>
        </p:txBody>
      </p:sp>
    </p:spTree>
    <p:extLst>
      <p:ext uri="{BB962C8B-B14F-4D97-AF65-F5344CB8AC3E}">
        <p14:creationId xmlns:p14="http://schemas.microsoft.com/office/powerpoint/2010/main" val="409204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11.3 </a:t>
            </a:r>
            <a:r>
              <a:rPr lang="en-US" dirty="0" err="1" smtClean="0"/>
              <a:t>Krane</a:t>
            </a:r>
            <a:r>
              <a:rPr lang="en-US" dirty="0" smtClean="0"/>
              <a:t>: Modern Physics</a:t>
            </a:r>
            <a:r>
              <a:rPr lang="en-US" baseline="0" dirty="0" smtClean="0"/>
              <a:t> (</a:t>
            </a:r>
            <a:r>
              <a:rPr lang="en-US" dirty="0" smtClean="0"/>
              <a:t>3ed)</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https://fisluisabraham.files.wordpress.com/2014/08/krane-k-modern-physics-3ed.pdf</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8A5F122-85B6-4B10-858E-494F47006E3E}" type="slidenum">
              <a:rPr lang="nl-NL" smtClean="0">
                <a:solidFill>
                  <a:srgbClr val="000000"/>
                </a:solidFill>
              </a:rPr>
              <a:pPr/>
              <a:t>28</a:t>
            </a:fld>
            <a:endParaRPr lang="nl-NL">
              <a:solidFill>
                <a:srgbClr val="000000"/>
              </a:solidFill>
            </a:endParaRPr>
          </a:p>
        </p:txBody>
      </p:sp>
    </p:spTree>
    <p:extLst>
      <p:ext uri="{BB962C8B-B14F-4D97-AF65-F5344CB8AC3E}">
        <p14:creationId xmlns:p14="http://schemas.microsoft.com/office/powerpoint/2010/main" val="268187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915988" y="739775"/>
            <a:ext cx="4933950" cy="3700463"/>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76593" y="4687253"/>
            <a:ext cx="5412740" cy="44405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in the final expression </a:t>
            </a:r>
            <a:r>
              <a:rPr lang="en-US" altLang="en-US" sz="2400" dirty="0">
                <a:solidFill>
                  <a:srgbClr val="FF0000"/>
                </a:solidFill>
                <a:latin typeface="Lucida Grande" charset="0"/>
                <a:ea typeface="Lucida Grande" charset="0"/>
                <a:cs typeface="Lucida Grande" charset="0"/>
                <a:sym typeface="Lucida Grande" charset="0"/>
              </a:rPr>
              <a:t>e is squared</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solidFill>
                  <a:srgbClr val="FF0000"/>
                </a:solidFill>
                <a:latin typeface="Lucida Grande" charset="0"/>
                <a:ea typeface="Lucida Grande" charset="0"/>
                <a:cs typeface="Lucida Grande" charset="0"/>
                <a:sym typeface="Lucida Grande" charset="0"/>
              </a:rPr>
              <a:t>for a positive charge, you get exactly the same thing!</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From conduction, </a:t>
            </a:r>
            <a:r>
              <a:rPr lang="en-US" altLang="en-US" sz="2400" dirty="0">
                <a:solidFill>
                  <a:srgbClr val="FF0000"/>
                </a:solidFill>
                <a:latin typeface="Lucida Grande" charset="0"/>
                <a:ea typeface="Lucida Grande" charset="0"/>
                <a:cs typeface="Lucida Grande" charset="0"/>
                <a:sym typeface="Lucida Grande" charset="0"/>
              </a:rPr>
              <a:t>we cannot tell if the electrons are negative or positive.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so </a:t>
            </a:r>
            <a:r>
              <a:rPr lang="en-US" altLang="en-US" sz="2400" dirty="0">
                <a:solidFill>
                  <a:srgbClr val="FF0000"/>
                </a:solidFill>
                <a:latin typeface="Lucida Grande" charset="0"/>
                <a:ea typeface="Lucida Grande" charset="0"/>
                <a:cs typeface="Lucida Grande" charset="0"/>
                <a:sym typeface="Lucida Grande" charset="0"/>
              </a:rPr>
              <a:t>Ohm’s law is linear</a:t>
            </a:r>
            <a:endParaRPr lang="en-US" altLang="en-US" sz="2400" dirty="0">
              <a:latin typeface="Lucida Grande" charset="0"/>
              <a:ea typeface="Lucida Grande" charset="0"/>
              <a:cs typeface="Lucida Grande" charset="0"/>
              <a:sym typeface="Lucida Grande"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solidFill>
                  <a:srgbClr val="FE0000"/>
                </a:solidFill>
                <a:latin typeface="Lucida Grande" charset="0"/>
                <a:ea typeface="Lucida Grande" charset="0"/>
                <a:cs typeface="Lucida Grande" charset="0"/>
                <a:sym typeface="Lucida Grande" charset="0"/>
              </a:rPr>
              <a:t>discuss the proportionality factors</a:t>
            </a:r>
            <a:r>
              <a:rPr lang="en-US" altLang="en-US" sz="2400" dirty="0">
                <a:latin typeface="Lucida Grande" charset="0"/>
                <a:ea typeface="Lucida Grande" charset="0"/>
                <a:cs typeface="Lucida Grande" charset="0"/>
                <a:sym typeface="Lucida Grande" charset="0"/>
              </a:rPr>
              <a:t>: all make sense, only e is ^2</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dirty="0">
                <a:latin typeface="Lucida Grande" charset="0"/>
                <a:ea typeface="Lucida Grande" charset="0"/>
                <a:cs typeface="Lucida Grande" charset="0"/>
                <a:sym typeface="Lucida Grande" charset="0"/>
              </a:rPr>
              <a:t>because of current definition and because of coupling to field</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altLang="en-US" sz="2400" dirty="0">
              <a:latin typeface="Lucida Grande" charset="0"/>
              <a:ea typeface="Lucida Grande" charset="0"/>
              <a:cs typeface="Lucida Grande" charset="0"/>
              <a:sym typeface="Lucida Grande"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altLang="en-US" sz="18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06441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Rot="1" noChangeAspect="1" noChangeArrowheads="1"/>
          </p:cNvSpPr>
          <p:nvPr>
            <p:ph type="sldImg"/>
          </p:nvPr>
        </p:nvSpPr>
        <p:spPr bwMode="auto">
          <a:xfrm>
            <a:off x="915988" y="739775"/>
            <a:ext cx="4933950" cy="3700463"/>
          </a:xfrm>
          <a:prstGeom prst="rect">
            <a:avLst/>
          </a:prstGeom>
          <a:solidFill>
            <a:srgbClr val="FFFFFF"/>
          </a:solidFill>
          <a:ln>
            <a:solidFill>
              <a:srgbClr val="000000"/>
            </a:solidFill>
            <a:miter lim="800000"/>
            <a:headEnd/>
            <a:tailEnd/>
          </a:ln>
        </p:spPr>
      </p:sp>
      <p:sp>
        <p:nvSpPr>
          <p:cNvPr id="33794" name="Rectangle 2"/>
          <p:cNvSpPr>
            <a:spLocks noGrp="1" noChangeArrowheads="1"/>
          </p:cNvSpPr>
          <p:nvPr>
            <p:ph type="body" idx="1"/>
          </p:nvPr>
        </p:nvSpPr>
        <p:spPr bwMode="auto">
          <a:xfrm>
            <a:off x="676593" y="4687253"/>
            <a:ext cx="5412740" cy="44405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latin typeface="Lucida Grande" charset="0"/>
                <a:ea typeface="Lucida Grande" charset="0"/>
                <a:cs typeface="Lucida Grande" charset="0"/>
                <a:sym typeface="Lucida Grande" charset="0"/>
              </a:rPr>
              <a:t>some definitions, now in a 1D version</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latin typeface="Lucida Grande" charset="0"/>
                <a:ea typeface="Lucida Grande" charset="0"/>
                <a:cs typeface="Lucida Grande" charset="0"/>
                <a:sym typeface="Lucida Grande" charset="0"/>
              </a:rPr>
              <a:t>discuss meaning of these with mass, tau, charge, n</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latin typeface="Lucida Grande" charset="0"/>
                <a:ea typeface="Lucida Grande" charset="0"/>
                <a:cs typeface="Lucida Grande" charset="0"/>
                <a:sym typeface="Lucida Grande" charset="0"/>
              </a:rPr>
              <a:t>Now j=I/A E=U/L</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latin typeface="Lucida Grande" charset="0"/>
                <a:ea typeface="Lucida Grande" charset="0"/>
                <a:cs typeface="Lucida Grande" charset="0"/>
                <a:sym typeface="Lucida Grande" charset="0"/>
              </a:rPr>
              <a:t>I/A=U/(Lrho)</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latin typeface="Lucida Grande" charset="0"/>
                <a:ea typeface="Lucida Grande" charset="0"/>
                <a:cs typeface="Lucida Grande" charset="0"/>
                <a:sym typeface="Lucida Grande" charset="0"/>
              </a:rPr>
              <a:t>I=U*A/(Lrho)=U/R</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solidFill>
                  <a:srgbClr val="FE0000"/>
                </a:solidFill>
                <a:latin typeface="Lucida Grande" charset="0"/>
                <a:ea typeface="Lucida Grande" charset="0"/>
                <a:cs typeface="Lucida Grande" charset="0"/>
                <a:sym typeface="Lucida Grande" charset="0"/>
              </a:rPr>
              <a:t>mobility is useful if I have a material where I can change n </a:t>
            </a:r>
            <a:r>
              <a:rPr lang="en-US" altLang="en-US" sz="2400">
                <a:latin typeface="Lucida Grande" charset="0"/>
                <a:ea typeface="Lucida Grande" charset="0"/>
                <a:cs typeface="Lucida Grande" charset="0"/>
                <a:sym typeface="Lucida Grande" charset="0"/>
              </a:rPr>
              <a:t>without changing anything else.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latin typeface="Lucida Grande" charset="0"/>
                <a:ea typeface="Lucida Grande" charset="0"/>
                <a:cs typeface="Lucida Grande" charset="0"/>
                <a:sym typeface="Lucida Grande" charset="0"/>
              </a:rPr>
              <a:t>But </a:t>
            </a:r>
            <a:r>
              <a:rPr lang="en-US" altLang="en-US" sz="2400">
                <a:solidFill>
                  <a:srgbClr val="FF0000"/>
                </a:solidFill>
                <a:latin typeface="Lucida Grande" charset="0"/>
                <a:ea typeface="Lucida Grande" charset="0"/>
                <a:cs typeface="Lucida Grande" charset="0"/>
                <a:sym typeface="Lucida Grande" charset="0"/>
              </a:rPr>
              <a:t>what about predicting the conductivity now? We know everything in the formula....well...</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altLang="en-US" sz="2400">
                <a:latin typeface="Lucida Grande" charset="0"/>
                <a:ea typeface="Lucida Grande" charset="0"/>
                <a:cs typeface="Lucida Grande" charset="0"/>
                <a:sym typeface="Lucida Grande" charset="0"/>
              </a:rPr>
              <a:t>Before comparing to experiment, we need some more practical definitions.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altLang="en-US" sz="180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5162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915988" y="739775"/>
            <a:ext cx="4933950" cy="3700463"/>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76593" y="4687253"/>
            <a:ext cx="5412740" cy="44405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3600">
                <a:latin typeface="Lucida Grande" charset="0"/>
                <a:ea typeface="Lucida Grande" charset="0"/>
                <a:cs typeface="Lucida Grande" charset="0"/>
                <a:sym typeface="Lucida Grande" charset="0"/>
              </a:rPr>
              <a:t>so </a:t>
            </a:r>
            <a:r>
              <a:rPr lang="en-US" altLang="en-US" sz="3600">
                <a:solidFill>
                  <a:srgbClr val="FA0000"/>
                </a:solidFill>
                <a:latin typeface="Lucida Grande" charset="0"/>
                <a:ea typeface="Lucida Grande" charset="0"/>
                <a:cs typeface="Lucida Grande" charset="0"/>
                <a:sym typeface="Lucida Grande" charset="0"/>
              </a:rPr>
              <a:t>at least the linear dependence must contain a great amount of correctness, even though the factor of proportionality might be incorrect.</a:t>
            </a:r>
          </a:p>
          <a:p>
            <a:r>
              <a:rPr lang="en-US" altLang="en-US" sz="3600">
                <a:latin typeface="Lucida Grande" charset="0"/>
                <a:ea typeface="Lucida Grande" charset="0"/>
                <a:cs typeface="Lucida Grande" charset="0"/>
                <a:sym typeface="Lucida Grande" charset="0"/>
              </a:rPr>
              <a:t>we come to that in a moment</a:t>
            </a:r>
          </a:p>
        </p:txBody>
      </p:sp>
    </p:spTree>
    <p:extLst>
      <p:ext uri="{BB962C8B-B14F-4D97-AF65-F5344CB8AC3E}">
        <p14:creationId xmlns:p14="http://schemas.microsoft.com/office/powerpoint/2010/main" val="276269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https://fisluisabraham.files.wordpress.com/2014/08/krane-k-modern-physics-3ed.pdf</a:t>
            </a:r>
          </a:p>
          <a:p>
            <a:endParaRPr lang="en-US" sz="1200" kern="1200" dirty="0" smtClean="0">
              <a:solidFill>
                <a:schemeClr val="tx1"/>
              </a:solidFill>
              <a:latin typeface="Calibri" pitchFamily="-1" charset="0"/>
              <a:ea typeface="ＭＳ Ｐゴシック" pitchFamily="-1" charset="-128"/>
              <a:cs typeface="ＭＳ Ｐゴシック" pitchFamily="-1" charset="-128"/>
            </a:endParaRPr>
          </a:p>
          <a:p>
            <a:r>
              <a:rPr lang="en-US" sz="1200" kern="1200" dirty="0" smtClean="0">
                <a:solidFill>
                  <a:schemeClr val="tx1"/>
                </a:solidFill>
                <a:latin typeface="Calibri" pitchFamily="-1" charset="0"/>
                <a:ea typeface="ＭＳ Ｐゴシック" pitchFamily="-1" charset="-128"/>
                <a:cs typeface="ＭＳ Ｐゴシック" pitchFamily="-1" charset="-128"/>
              </a:rPr>
              <a:t>By Lorentz dispersion materials, we mean materials for which the </a:t>
            </a:r>
            <a:r>
              <a:rPr lang="en-US" sz="1200" kern="1200" dirty="0" err="1" smtClean="0">
                <a:solidFill>
                  <a:schemeClr val="tx1"/>
                </a:solidFill>
                <a:latin typeface="Calibri" pitchFamily="-1" charset="0"/>
                <a:ea typeface="ＭＳ Ｐゴシック" pitchFamily="-1" charset="-128"/>
                <a:cs typeface="ＭＳ Ｐゴシック" pitchFamily="-1" charset="-128"/>
              </a:rPr>
              <a:t>frequencydependence</a:t>
            </a:r>
            <a:r>
              <a:rPr lang="en-US" sz="1200" kern="1200" dirty="0" smtClean="0">
                <a:solidFill>
                  <a:schemeClr val="tx1"/>
                </a:solidFill>
                <a:latin typeface="Calibri" pitchFamily="-1" charset="0"/>
                <a:ea typeface="ＭＳ Ｐゴシック" pitchFamily="-1" charset="-128"/>
                <a:cs typeface="ＭＳ Ｐゴシック" pitchFamily="-1" charset="-128"/>
              </a:rPr>
              <a:t> of the dielectric permittivity can be described by a sum of multiple</a:t>
            </a:r>
            <a:r>
              <a:rPr lang="en-US" sz="1200" kern="1200" baseline="0" dirty="0" smtClean="0">
                <a:solidFill>
                  <a:schemeClr val="tx1"/>
                </a:solidFill>
                <a:latin typeface="Calibri" pitchFamily="-1" charset="0"/>
                <a:ea typeface="ＭＳ Ｐゴシック" pitchFamily="-1" charset="-128"/>
                <a:cs typeface="ＭＳ Ｐゴシック" pitchFamily="-1" charset="-128"/>
              </a:rPr>
              <a:t> </a:t>
            </a:r>
            <a:r>
              <a:rPr lang="en-US" sz="1200" kern="1200" dirty="0" smtClean="0">
                <a:solidFill>
                  <a:schemeClr val="tx1"/>
                </a:solidFill>
                <a:latin typeface="Calibri" pitchFamily="-1" charset="0"/>
                <a:ea typeface="ＭＳ Ｐゴシック" pitchFamily="-1" charset="-128"/>
                <a:cs typeface="ＭＳ Ｐゴシック" pitchFamily="-1" charset="-128"/>
              </a:rPr>
              <a:t>resonance </a:t>
            </a:r>
            <a:r>
              <a:rPr lang="en-US" sz="1200" kern="1200" dirty="0" err="1" smtClean="0">
                <a:solidFill>
                  <a:schemeClr val="tx1"/>
                </a:solidFill>
                <a:latin typeface="Calibri" pitchFamily="-1" charset="0"/>
                <a:ea typeface="ＭＳ Ｐゴシック" pitchFamily="-1" charset="-128"/>
                <a:cs typeface="ＭＳ Ｐゴシック" pitchFamily="-1" charset="-128"/>
              </a:rPr>
              <a:t>Lorentzian</a:t>
            </a:r>
            <a:r>
              <a:rPr lang="en-US" sz="1200" kern="1200" dirty="0" smtClean="0">
                <a:solidFill>
                  <a:schemeClr val="tx1"/>
                </a:solidFill>
                <a:latin typeface="Calibri" pitchFamily="-1" charset="0"/>
                <a:ea typeface="ＭＳ Ｐゴシック" pitchFamily="-1" charset="-128"/>
                <a:cs typeface="ＭＳ Ｐゴシック" pitchFamily="-1" charset="-128"/>
              </a:rPr>
              <a:t> functions:</a:t>
            </a:r>
          </a:p>
          <a:p>
            <a:r>
              <a:rPr lang="en-US" sz="1200" kern="1200" dirty="0" smtClean="0">
                <a:solidFill>
                  <a:schemeClr val="tx1"/>
                </a:solidFill>
                <a:latin typeface="Calibri" pitchFamily="-1" charset="0"/>
                <a:ea typeface="ＭＳ Ｐゴシック" pitchFamily="-1" charset="-128"/>
                <a:cs typeface="ＭＳ Ｐゴシック" pitchFamily="-1" charset="-128"/>
              </a:rPr>
              <a:t>http://ocw.mit.edu/courses/electrical-engineering-and-computer-science/6-007-electromagnetic-energy-from-motors-to-lasers-spring-2011/readings/MIT6_007S11_lorentz.pdf</a:t>
            </a:r>
          </a:p>
          <a:p>
            <a:r>
              <a:rPr lang="en-GB" dirty="0" err="1" smtClean="0"/>
              <a:t>Diffusie</a:t>
            </a:r>
            <a:r>
              <a:rPr lang="en-GB" dirty="0" smtClean="0"/>
              <a:t> + drift</a:t>
            </a:r>
          </a:p>
          <a:p>
            <a:r>
              <a:rPr lang="en-GB" dirty="0" err="1" smtClean="0"/>
              <a:t>http://www.textbook-pv.org/figures.html</a:t>
            </a:r>
            <a:r>
              <a:rPr lang="en-GB" dirty="0" smtClean="0"/>
              <a:t>#</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Calibri" pitchFamily="-1" charset="0"/>
                <a:ea typeface="ＭＳ Ｐゴシック" pitchFamily="-1" charset="-128"/>
                <a:cs typeface="ＭＳ Ｐゴシック" pitchFamily="-1" charset="-128"/>
              </a:rPr>
              <a:t>Current transport through the silicon crystal: the electrons are repeatedly decelerated by collisions with the atomic nucleus and then accelerated again</a:t>
            </a:r>
            <a:endParaRPr lang="en-GB" dirty="0"/>
          </a:p>
        </p:txBody>
      </p:sp>
      <p:sp>
        <p:nvSpPr>
          <p:cNvPr id="4" name="Slide Number Placeholder 3"/>
          <p:cNvSpPr>
            <a:spLocks noGrp="1"/>
          </p:cNvSpPr>
          <p:nvPr>
            <p:ph type="sldNum" sz="quarter" idx="10"/>
          </p:nvPr>
        </p:nvSpPr>
        <p:spPr/>
        <p:txBody>
          <a:bodyPr/>
          <a:lstStyle/>
          <a:p>
            <a:fld id="{48A5F122-85B6-4B10-858E-494F47006E3E}" type="slidenum">
              <a:rPr lang="nl-NL" smtClean="0">
                <a:solidFill>
                  <a:prstClr val="black"/>
                </a:solidFill>
              </a:rPr>
              <a:pPr/>
              <a:t>32</a:t>
            </a:fld>
            <a:endParaRPr lang="nl-NL">
              <a:solidFill>
                <a:prstClr val="black"/>
              </a:solidFill>
            </a:endParaRPr>
          </a:p>
        </p:txBody>
      </p:sp>
    </p:spTree>
    <p:extLst>
      <p:ext uri="{BB962C8B-B14F-4D97-AF65-F5344CB8AC3E}">
        <p14:creationId xmlns:p14="http://schemas.microsoft.com/office/powerpoint/2010/main" val="2574775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915988" y="739775"/>
            <a:ext cx="4933950" cy="3700463"/>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676593" y="4687253"/>
            <a:ext cx="5412740" cy="44405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400">
                <a:latin typeface="Lucida Grande" charset="0"/>
                <a:ea typeface="Lucida Grande" charset="0"/>
                <a:cs typeface="Lucida Grande" charset="0"/>
                <a:sym typeface="Lucida Grande" charset="0"/>
              </a:rPr>
              <a:t>32 orders of magnitude, even discounting superconductors </a:t>
            </a:r>
          </a:p>
          <a:p>
            <a:r>
              <a:rPr lang="en-US" altLang="en-US" sz="2400">
                <a:latin typeface="Lucida Grande" charset="0"/>
                <a:ea typeface="Lucida Grande" charset="0"/>
                <a:cs typeface="Lucida Grande" charset="0"/>
                <a:sym typeface="Lucida Grande" charset="0"/>
              </a:rPr>
              <a:t>from the size of an atom to the earth-sun distance is only 19 orders of magnitude</a:t>
            </a:r>
          </a:p>
        </p:txBody>
      </p:sp>
    </p:spTree>
    <p:extLst>
      <p:ext uri="{BB962C8B-B14F-4D97-AF65-F5344CB8AC3E}">
        <p14:creationId xmlns:p14="http://schemas.microsoft.com/office/powerpoint/2010/main" val="696177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6E73B-EA9A-4143-9B33-1341EB6567B8}" type="slidenum">
              <a:rPr lang="en-US"/>
              <a:pPr/>
              <a:t>34</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nl-NL" noProof="0" dirty="0" smtClean="0"/>
              <a:t>Molecuul: de onderste is bindende toestand, bovenste niet-bindend.</a:t>
            </a:r>
          </a:p>
          <a:p>
            <a:r>
              <a:rPr lang="en-US" dirty="0" smtClean="0"/>
              <a:t>Figure </a:t>
            </a:r>
            <a:r>
              <a:rPr lang="en-US" dirty="0"/>
              <a:t>40-30: The splitting of 1</a:t>
            </a:r>
            <a:r>
              <a:rPr lang="en-US" i="1" dirty="0"/>
              <a:t>s </a:t>
            </a:r>
            <a:r>
              <a:rPr lang="en-US" dirty="0"/>
              <a:t>and 2</a:t>
            </a:r>
            <a:r>
              <a:rPr lang="en-US" i="1" dirty="0"/>
              <a:t>s </a:t>
            </a:r>
            <a:r>
              <a:rPr lang="en-US" dirty="0"/>
              <a:t>atomic energy levels as (a) two atoms approach each other (the atomic separation decreases toward the left on the graph), (</a:t>
            </a:r>
            <a:r>
              <a:rPr lang="en-US" dirty="0" err="1"/>
              <a:t>b</a:t>
            </a:r>
            <a:r>
              <a:rPr lang="en-US" dirty="0"/>
              <a:t>) the same for six atoms, and (</a:t>
            </a:r>
            <a:r>
              <a:rPr lang="en-US" dirty="0" err="1"/>
              <a:t>c</a:t>
            </a:r>
            <a:r>
              <a:rPr lang="en-US" dirty="0"/>
              <a:t>) for many atoms when they come together to form a solid.</a:t>
            </a:r>
          </a:p>
        </p:txBody>
      </p:sp>
    </p:spTree>
    <p:extLst>
      <p:ext uri="{BB962C8B-B14F-4D97-AF65-F5344CB8AC3E}">
        <p14:creationId xmlns:p14="http://schemas.microsoft.com/office/powerpoint/2010/main" val="4004485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6E73B-EA9A-4143-9B33-1341EB6567B8}" type="slidenum">
              <a:rPr lang="en-US"/>
              <a:pPr/>
              <a:t>35</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nl-NL" noProof="0" dirty="0" smtClean="0"/>
              <a:t>Molecuul: de onderste is bindende toestand, bovenste niet-bindend.</a:t>
            </a:r>
          </a:p>
          <a:p>
            <a:r>
              <a:rPr lang="en-US" dirty="0" smtClean="0"/>
              <a:t>Figure </a:t>
            </a:r>
            <a:r>
              <a:rPr lang="en-US" dirty="0"/>
              <a:t>40-30: The splitting of 1</a:t>
            </a:r>
            <a:r>
              <a:rPr lang="en-US" i="1" dirty="0"/>
              <a:t>s </a:t>
            </a:r>
            <a:r>
              <a:rPr lang="en-US" dirty="0"/>
              <a:t>and 2</a:t>
            </a:r>
            <a:r>
              <a:rPr lang="en-US" i="1" dirty="0"/>
              <a:t>s </a:t>
            </a:r>
            <a:r>
              <a:rPr lang="en-US" dirty="0"/>
              <a:t>atomic energy levels as (a) two atoms approach each other (the atomic separation decreases toward the left on the graph), (</a:t>
            </a:r>
            <a:r>
              <a:rPr lang="en-US" dirty="0" err="1"/>
              <a:t>b</a:t>
            </a:r>
            <a:r>
              <a:rPr lang="en-US" dirty="0"/>
              <a:t>) the same for six atoms, and (</a:t>
            </a:r>
            <a:r>
              <a:rPr lang="en-US" dirty="0" err="1"/>
              <a:t>c</a:t>
            </a:r>
            <a:r>
              <a:rPr lang="en-US" dirty="0"/>
              <a:t>) for many atoms when they come together to form a solid.</a:t>
            </a:r>
          </a:p>
        </p:txBody>
      </p:sp>
    </p:spTree>
    <p:extLst>
      <p:ext uri="{BB962C8B-B14F-4D97-AF65-F5344CB8AC3E}">
        <p14:creationId xmlns:p14="http://schemas.microsoft.com/office/powerpoint/2010/main" val="307097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Madelung</a:t>
            </a:r>
            <a:r>
              <a:rPr lang="en-GB" dirty="0" smtClean="0"/>
              <a:t> constant properties </a:t>
            </a:r>
          </a:p>
          <a:p>
            <a:r>
              <a:rPr lang="nl-NL" dirty="0" smtClean="0"/>
              <a:t>http://www.imsc.res.in/~sitabhra/teaching/cmp03/class3.html</a:t>
            </a:r>
          </a:p>
          <a:p>
            <a:r>
              <a:rPr lang="en-GB" dirty="0" smtClean="0"/>
              <a:t>Most ionic solids are brittle, have high melting point, insulators and can be dissolved in polar liquids (e.g., water). The characteristic bond energy is 3 - 4 </a:t>
            </a:r>
            <a:r>
              <a:rPr lang="en-GB" dirty="0" err="1" smtClean="0"/>
              <a:t>eV</a:t>
            </a:r>
            <a:r>
              <a:rPr lang="en-GB" dirty="0" smtClean="0"/>
              <a:t>. </a:t>
            </a:r>
          </a:p>
          <a:p>
            <a:pPr marL="0" marR="0" indent="0" algn="l" defTabSz="457200" rtl="0" eaLnBrk="0" fontAlgn="base" latinLnBrk="0" hangingPunct="0">
              <a:lnSpc>
                <a:spcPct val="100000"/>
              </a:lnSpc>
              <a:spcBef>
                <a:spcPct val="30000"/>
              </a:spcBef>
              <a:spcAft>
                <a:spcPct val="0"/>
              </a:spcAft>
              <a:buClrTx/>
              <a:buSzTx/>
              <a:buFontTx/>
              <a:buNone/>
              <a:tabLst/>
              <a:defRPr/>
            </a:pPr>
            <a:r>
              <a:rPr lang="en-GB" dirty="0" smtClean="0"/>
              <a:t>For simple metals, binding energy is likely to be considerably smaller (~ 1 </a:t>
            </a:r>
            <a:r>
              <a:rPr lang="en-GB" dirty="0" err="1" smtClean="0"/>
              <a:t>eV</a:t>
            </a:r>
            <a:r>
              <a:rPr lang="en-GB" dirty="0" smtClean="0"/>
              <a:t>) than in an ionic solid. In transition metals, the </a:t>
            </a:r>
            <a:r>
              <a:rPr lang="en-GB" i="1" dirty="0" smtClean="0"/>
              <a:t>d</a:t>
            </a:r>
            <a:r>
              <a:rPr lang="en-GB" dirty="0" smtClean="0"/>
              <a:t>-shell electrons (which are more localised than the </a:t>
            </a:r>
            <a:r>
              <a:rPr lang="en-GB" i="1" dirty="0" smtClean="0"/>
              <a:t>s</a:t>
            </a:r>
            <a:r>
              <a:rPr lang="en-GB" dirty="0" smtClean="0"/>
              <a:t> electrons) provide a kind of covalent framework, which forms the main contribution to the binding energy. As a result transition and post-transition metals are as hard as covalent bonded materials. </a:t>
            </a:r>
          </a:p>
          <a:p>
            <a:pPr marL="0" marR="0" indent="0" algn="l" defTabSz="457200" rtl="0" eaLnBrk="0" fontAlgn="base" latinLnBrk="0" hangingPunct="0">
              <a:lnSpc>
                <a:spcPct val="100000"/>
              </a:lnSpc>
              <a:spcBef>
                <a:spcPct val="30000"/>
              </a:spcBef>
              <a:spcAft>
                <a:spcPct val="0"/>
              </a:spcAft>
              <a:buClrTx/>
              <a:buSzTx/>
              <a:buFontTx/>
              <a:buNone/>
              <a:tabLst/>
              <a:defRPr/>
            </a:pPr>
            <a:endParaRPr lang="nl-NL" dirty="0" smtClean="0"/>
          </a:p>
          <a:p>
            <a:r>
              <a:rPr lang="en-GB" b="1" dirty="0" smtClean="0"/>
              <a:t>Relationship between the type of bond and the physical properties of a solid</a:t>
            </a:r>
            <a:r>
              <a:rPr lang="en-GB" dirty="0" smtClean="0"/>
              <a:t> </a:t>
            </a:r>
          </a:p>
          <a:p>
            <a:r>
              <a:rPr lang="en-GB" i="1" dirty="0" smtClean="0"/>
              <a:t>Melting point</a:t>
            </a:r>
            <a:r>
              <a:rPr lang="en-GB" dirty="0" smtClean="0"/>
              <a:t>: The melting point of solids has an almost monotonically increasing relation with the cohesive energy - e.g., the following substances are arranged in order of increasing melting temperature : Ne (</a:t>
            </a:r>
            <a:r>
              <a:rPr lang="en-GB" dirty="0" err="1" smtClean="0"/>
              <a:t>VdW</a:t>
            </a:r>
            <a:r>
              <a:rPr lang="en-GB" dirty="0" smtClean="0"/>
              <a:t> bond), Na (simple metal), Fe (transition metal), </a:t>
            </a:r>
            <a:r>
              <a:rPr lang="en-GB" dirty="0" err="1" smtClean="0"/>
              <a:t>KCl</a:t>
            </a:r>
            <a:r>
              <a:rPr lang="en-GB" dirty="0" smtClean="0"/>
              <a:t> (ionic bond), Si (covalent bond). </a:t>
            </a:r>
          </a:p>
          <a:p>
            <a:r>
              <a:rPr lang="en-GB" i="1" dirty="0" smtClean="0"/>
              <a:t>Electrical and Thermal conductivity</a:t>
            </a:r>
            <a:r>
              <a:rPr lang="en-GB" dirty="0" smtClean="0"/>
              <a:t>: For conducting current, some of the valence electrons must be free to move in response to an electric field - only in metallic bonds are the valence electrons delocalised sufficiently for this to be possible. Hence metals are good electrical conductors. Thermal conductivity is related to electrical conductivity (</a:t>
            </a:r>
            <a:r>
              <a:rPr lang="en-GB" dirty="0" err="1" smtClean="0"/>
              <a:t>Wiedemann</a:t>
            </a:r>
            <a:r>
              <a:rPr lang="en-GB" dirty="0" smtClean="0"/>
              <a:t>-Franz relation, first observed in 1853) - hence metals are also good thermal conductors. </a:t>
            </a:r>
          </a:p>
          <a:p>
            <a:r>
              <a:rPr lang="en-GB" i="1" dirty="0" smtClean="0"/>
              <a:t>Optical properties</a:t>
            </a:r>
            <a:r>
              <a:rPr lang="en-GB" dirty="0" smtClean="0"/>
              <a:t>: Metals reflect light, non-metals are transparent.</a:t>
            </a:r>
          </a:p>
        </p:txBody>
      </p:sp>
      <p:sp>
        <p:nvSpPr>
          <p:cNvPr id="4" name="Slide Number Placeholder 3"/>
          <p:cNvSpPr>
            <a:spLocks noGrp="1"/>
          </p:cNvSpPr>
          <p:nvPr>
            <p:ph type="sldNum" sz="quarter" idx="10"/>
          </p:nvPr>
        </p:nvSpPr>
        <p:spPr/>
        <p:txBody>
          <a:bodyPr/>
          <a:lstStyle/>
          <a:p>
            <a:fld id="{48A5F122-85B6-4B10-858E-494F47006E3E}" type="slidenum">
              <a:rPr lang="nl-NL" smtClean="0"/>
              <a:pPr/>
              <a:t>4</a:t>
            </a:fld>
            <a:endParaRPr lang="nl-NL"/>
          </a:p>
        </p:txBody>
      </p:sp>
    </p:spTree>
    <p:extLst>
      <p:ext uri="{BB962C8B-B14F-4D97-AF65-F5344CB8AC3E}">
        <p14:creationId xmlns:p14="http://schemas.microsoft.com/office/powerpoint/2010/main" val="452562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err="1" smtClean="0"/>
              <a:t>Vastestoffysica</a:t>
            </a:r>
            <a:r>
              <a:rPr lang="en-US" dirty="0" smtClean="0"/>
              <a:t>: </a:t>
            </a:r>
            <a:r>
              <a:rPr lang="en-US" dirty="0" err="1" smtClean="0"/>
              <a:t>kristallen</a:t>
            </a:r>
            <a:r>
              <a:rPr lang="en-US" baseline="0" dirty="0" smtClean="0"/>
              <a:t> (</a:t>
            </a:r>
            <a:r>
              <a:rPr lang="en-US" baseline="0" dirty="0" err="1" smtClean="0"/>
              <a:t>simpelste</a:t>
            </a:r>
            <a:r>
              <a:rPr lang="en-US" baseline="0" dirty="0" smtClean="0"/>
              <a:t> </a:t>
            </a:r>
            <a:r>
              <a:rPr lang="en-US" baseline="0" dirty="0" err="1" smtClean="0"/>
              <a:t>stoffen</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bestuderen</a:t>
            </a:r>
            <a:r>
              <a:rPr lang="en-US" baseline="0" dirty="0" smtClean="0"/>
              <a:t>)  hoe </a:t>
            </a:r>
            <a:r>
              <a:rPr lang="en-US" baseline="0" dirty="0" err="1" smtClean="0"/>
              <a:t>gedragen</a:t>
            </a:r>
            <a:r>
              <a:rPr lang="en-US" baseline="0" dirty="0" smtClean="0"/>
              <a:t> </a:t>
            </a:r>
            <a:r>
              <a:rPr lang="en-US" baseline="0" dirty="0" err="1" smtClean="0"/>
              <a:t>elektronen</a:t>
            </a:r>
            <a:r>
              <a:rPr lang="en-US" baseline="0" dirty="0" smtClean="0"/>
              <a:t> in </a:t>
            </a:r>
            <a:r>
              <a:rPr lang="en-US" baseline="0" dirty="0" err="1" smtClean="0"/>
              <a:t>kristallen</a:t>
            </a:r>
            <a:r>
              <a:rPr lang="en-US" baseline="0" dirty="0" smtClean="0"/>
              <a:t> </a:t>
            </a:r>
            <a:r>
              <a:rPr lang="en-US" baseline="0" dirty="0" err="1" smtClean="0"/>
              <a:t>zich</a:t>
            </a:r>
            <a:r>
              <a:rPr lang="en-US" baseline="0" dirty="0" smtClean="0"/>
              <a:t>? </a:t>
            </a:r>
            <a:r>
              <a:rPr lang="en-US" baseline="0" dirty="0" err="1" smtClean="0"/>
              <a:t>Hieruit</a:t>
            </a:r>
            <a:r>
              <a:rPr lang="en-US" baseline="0" dirty="0" smtClean="0"/>
              <a:t> </a:t>
            </a:r>
            <a:r>
              <a:rPr lang="en-US" baseline="0" dirty="0" err="1" smtClean="0"/>
              <a:t>geleidingsgedrag</a:t>
            </a:r>
            <a:r>
              <a:rPr lang="en-US" baseline="0" dirty="0" smtClean="0"/>
              <a:t> en </a:t>
            </a:r>
            <a:r>
              <a:rPr lang="en-US" baseline="0" dirty="0" err="1" smtClean="0"/>
              <a:t>warmtecapaciteit</a:t>
            </a:r>
            <a:r>
              <a:rPr lang="en-US" baseline="0" dirty="0" smtClean="0"/>
              <a:t> </a:t>
            </a:r>
            <a:r>
              <a:rPr lang="en-US" baseline="0" dirty="0" err="1" smtClean="0"/>
              <a:t>te</a:t>
            </a:r>
            <a:r>
              <a:rPr lang="en-US" baseline="0" dirty="0" smtClean="0"/>
              <a:t> </a:t>
            </a:r>
            <a:r>
              <a:rPr lang="en-US" baseline="0" dirty="0" err="1" smtClean="0"/>
              <a:t>berekenen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solidFill>
                  <a:prstClr val="black"/>
                </a:solidFill>
              </a:rPr>
              <a:pPr/>
              <a:t>36</a:t>
            </a:fld>
            <a:endParaRPr lang="nl-NL">
              <a:solidFill>
                <a:prstClr val="black"/>
              </a:solidFill>
            </a:endParaRPr>
          </a:p>
        </p:txBody>
      </p:sp>
    </p:spTree>
    <p:extLst>
      <p:ext uri="{BB962C8B-B14F-4D97-AF65-F5344CB8AC3E}">
        <p14:creationId xmlns:p14="http://schemas.microsoft.com/office/powerpoint/2010/main" val="3556000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err="1" smtClean="0"/>
              <a:t>Vastestoffysica</a:t>
            </a:r>
            <a:r>
              <a:rPr lang="en-US" dirty="0" smtClean="0"/>
              <a:t>: </a:t>
            </a:r>
            <a:r>
              <a:rPr lang="en-US" dirty="0" err="1" smtClean="0"/>
              <a:t>kristallen</a:t>
            </a:r>
            <a:r>
              <a:rPr lang="en-US" baseline="0" dirty="0" smtClean="0"/>
              <a:t> (</a:t>
            </a:r>
            <a:r>
              <a:rPr lang="en-US" baseline="0" dirty="0" err="1" smtClean="0"/>
              <a:t>simpelste</a:t>
            </a:r>
            <a:r>
              <a:rPr lang="en-US" baseline="0" dirty="0" smtClean="0"/>
              <a:t> </a:t>
            </a:r>
            <a:r>
              <a:rPr lang="en-US" baseline="0" dirty="0" err="1" smtClean="0"/>
              <a:t>stoffen</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bestuderen</a:t>
            </a:r>
            <a:r>
              <a:rPr lang="en-US" baseline="0" dirty="0" smtClean="0"/>
              <a:t>)  hoe </a:t>
            </a:r>
            <a:r>
              <a:rPr lang="en-US" baseline="0" dirty="0" err="1" smtClean="0"/>
              <a:t>gedragen</a:t>
            </a:r>
            <a:r>
              <a:rPr lang="en-US" baseline="0" dirty="0" smtClean="0"/>
              <a:t> </a:t>
            </a:r>
            <a:r>
              <a:rPr lang="en-US" baseline="0" dirty="0" err="1" smtClean="0"/>
              <a:t>elektronen</a:t>
            </a:r>
            <a:r>
              <a:rPr lang="en-US" baseline="0" dirty="0" smtClean="0"/>
              <a:t> in </a:t>
            </a:r>
            <a:r>
              <a:rPr lang="en-US" baseline="0" dirty="0" err="1" smtClean="0"/>
              <a:t>kristallen</a:t>
            </a:r>
            <a:r>
              <a:rPr lang="en-US" baseline="0" dirty="0" smtClean="0"/>
              <a:t> </a:t>
            </a:r>
            <a:r>
              <a:rPr lang="en-US" baseline="0" dirty="0" err="1" smtClean="0"/>
              <a:t>zich</a:t>
            </a:r>
            <a:r>
              <a:rPr lang="en-US" baseline="0" dirty="0" smtClean="0"/>
              <a:t>? </a:t>
            </a:r>
            <a:r>
              <a:rPr lang="en-US" baseline="0" dirty="0" err="1" smtClean="0"/>
              <a:t>Hieruit</a:t>
            </a:r>
            <a:r>
              <a:rPr lang="en-US" baseline="0" dirty="0" smtClean="0"/>
              <a:t> </a:t>
            </a:r>
            <a:r>
              <a:rPr lang="en-US" baseline="0" dirty="0" err="1" smtClean="0"/>
              <a:t>geleidingsgedrag</a:t>
            </a:r>
            <a:r>
              <a:rPr lang="en-US" baseline="0" dirty="0" smtClean="0"/>
              <a:t> en </a:t>
            </a:r>
            <a:r>
              <a:rPr lang="en-US" baseline="0" dirty="0" err="1" smtClean="0"/>
              <a:t>warmtecapaciteit</a:t>
            </a:r>
            <a:r>
              <a:rPr lang="en-US" baseline="0" dirty="0" smtClean="0"/>
              <a:t> </a:t>
            </a:r>
            <a:r>
              <a:rPr lang="en-US" baseline="0" dirty="0" err="1" smtClean="0"/>
              <a:t>te</a:t>
            </a:r>
            <a:r>
              <a:rPr lang="en-US" baseline="0" dirty="0" smtClean="0"/>
              <a:t> </a:t>
            </a:r>
            <a:r>
              <a:rPr lang="en-US" baseline="0" dirty="0" err="1" smtClean="0"/>
              <a:t>berekenen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solidFill>
                  <a:prstClr val="black"/>
                </a:solidFill>
              </a:rPr>
              <a:pPr/>
              <a:t>37</a:t>
            </a:fld>
            <a:endParaRPr lang="nl-NL">
              <a:solidFill>
                <a:prstClr val="black"/>
              </a:solidFill>
            </a:endParaRPr>
          </a:p>
        </p:txBody>
      </p:sp>
    </p:spTree>
    <p:extLst>
      <p:ext uri="{BB962C8B-B14F-4D97-AF65-F5344CB8AC3E}">
        <p14:creationId xmlns:p14="http://schemas.microsoft.com/office/powerpoint/2010/main" val="1300780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err="1" smtClean="0"/>
              <a:t>Vastestoffysica</a:t>
            </a:r>
            <a:r>
              <a:rPr lang="en-US" dirty="0" smtClean="0"/>
              <a:t>: </a:t>
            </a:r>
            <a:r>
              <a:rPr lang="en-US" dirty="0" err="1" smtClean="0"/>
              <a:t>kristallen</a:t>
            </a:r>
            <a:r>
              <a:rPr lang="en-US" baseline="0" dirty="0" smtClean="0"/>
              <a:t> (</a:t>
            </a:r>
            <a:r>
              <a:rPr lang="en-US" baseline="0" dirty="0" err="1" smtClean="0"/>
              <a:t>simpelste</a:t>
            </a:r>
            <a:r>
              <a:rPr lang="en-US" baseline="0" dirty="0" smtClean="0"/>
              <a:t> </a:t>
            </a:r>
            <a:r>
              <a:rPr lang="en-US" baseline="0" dirty="0" err="1" smtClean="0"/>
              <a:t>stoffen</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bestuderen</a:t>
            </a:r>
            <a:r>
              <a:rPr lang="en-US" baseline="0" dirty="0" smtClean="0"/>
              <a:t>)  hoe </a:t>
            </a:r>
            <a:r>
              <a:rPr lang="en-US" baseline="0" dirty="0" err="1" smtClean="0"/>
              <a:t>gedragen</a:t>
            </a:r>
            <a:r>
              <a:rPr lang="en-US" baseline="0" dirty="0" smtClean="0"/>
              <a:t> </a:t>
            </a:r>
            <a:r>
              <a:rPr lang="en-US" baseline="0" dirty="0" err="1" smtClean="0"/>
              <a:t>elektronen</a:t>
            </a:r>
            <a:r>
              <a:rPr lang="en-US" baseline="0" dirty="0" smtClean="0"/>
              <a:t> in </a:t>
            </a:r>
            <a:r>
              <a:rPr lang="en-US" baseline="0" dirty="0" err="1" smtClean="0"/>
              <a:t>kristallen</a:t>
            </a:r>
            <a:r>
              <a:rPr lang="en-US" baseline="0" dirty="0" smtClean="0"/>
              <a:t> </a:t>
            </a:r>
            <a:r>
              <a:rPr lang="en-US" baseline="0" dirty="0" err="1" smtClean="0"/>
              <a:t>zich</a:t>
            </a:r>
            <a:r>
              <a:rPr lang="en-US" baseline="0" dirty="0" smtClean="0"/>
              <a:t>? </a:t>
            </a:r>
            <a:r>
              <a:rPr lang="en-US" baseline="0" dirty="0" err="1" smtClean="0"/>
              <a:t>Hieruit</a:t>
            </a:r>
            <a:r>
              <a:rPr lang="en-US" baseline="0" dirty="0" smtClean="0"/>
              <a:t> </a:t>
            </a:r>
            <a:r>
              <a:rPr lang="en-US" baseline="0" dirty="0" err="1" smtClean="0"/>
              <a:t>geleidingsgedrag</a:t>
            </a:r>
            <a:r>
              <a:rPr lang="en-US" baseline="0" dirty="0" smtClean="0"/>
              <a:t> en </a:t>
            </a:r>
            <a:r>
              <a:rPr lang="en-US" baseline="0" dirty="0" err="1" smtClean="0"/>
              <a:t>warmtecapaciteit</a:t>
            </a:r>
            <a:r>
              <a:rPr lang="en-US" baseline="0" dirty="0" smtClean="0"/>
              <a:t> </a:t>
            </a:r>
            <a:r>
              <a:rPr lang="en-US" baseline="0" dirty="0" err="1" smtClean="0"/>
              <a:t>te</a:t>
            </a:r>
            <a:r>
              <a:rPr lang="en-US" baseline="0" dirty="0" smtClean="0"/>
              <a:t> </a:t>
            </a:r>
            <a:r>
              <a:rPr lang="en-US" baseline="0" dirty="0" err="1" smtClean="0"/>
              <a:t>berekenen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solidFill>
                  <a:prstClr val="black"/>
                </a:solidFill>
              </a:rPr>
              <a:pPr/>
              <a:t>38</a:t>
            </a:fld>
            <a:endParaRPr lang="nl-NL">
              <a:solidFill>
                <a:prstClr val="black"/>
              </a:solidFill>
            </a:endParaRPr>
          </a:p>
        </p:txBody>
      </p:sp>
    </p:spTree>
    <p:extLst>
      <p:ext uri="{BB962C8B-B14F-4D97-AF65-F5344CB8AC3E}">
        <p14:creationId xmlns:p14="http://schemas.microsoft.com/office/powerpoint/2010/main" val="1349912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6E73B-EA9A-4143-9B33-1341EB6567B8}" type="slidenum">
              <a:rPr lang="en-US"/>
              <a:pPr/>
              <a:t>39</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nl-NL" noProof="0" dirty="0" smtClean="0"/>
              <a:t>Molecuul: de onderste is bindende toestand, bovenste niet-bindend.</a:t>
            </a:r>
          </a:p>
          <a:p>
            <a:r>
              <a:rPr lang="en-US" dirty="0" smtClean="0"/>
              <a:t>Figure </a:t>
            </a:r>
            <a:r>
              <a:rPr lang="en-US" dirty="0"/>
              <a:t>40-30: The splitting of 1</a:t>
            </a:r>
            <a:r>
              <a:rPr lang="en-US" i="1" dirty="0"/>
              <a:t>s </a:t>
            </a:r>
            <a:r>
              <a:rPr lang="en-US" dirty="0"/>
              <a:t>and 2</a:t>
            </a:r>
            <a:r>
              <a:rPr lang="en-US" i="1" dirty="0"/>
              <a:t>s </a:t>
            </a:r>
            <a:r>
              <a:rPr lang="en-US" dirty="0"/>
              <a:t>atomic energy levels as (a) two atoms approach each other (the atomic separation decreases toward the left on the graph), (</a:t>
            </a:r>
            <a:r>
              <a:rPr lang="en-US" dirty="0" err="1"/>
              <a:t>b</a:t>
            </a:r>
            <a:r>
              <a:rPr lang="en-US" dirty="0"/>
              <a:t>) the same for six atoms, and (</a:t>
            </a:r>
            <a:r>
              <a:rPr lang="en-US" dirty="0" err="1"/>
              <a:t>c</a:t>
            </a:r>
            <a:r>
              <a:rPr lang="en-US" dirty="0"/>
              <a:t>) for many atoms when they come together to form a solid.</a:t>
            </a:r>
          </a:p>
        </p:txBody>
      </p:sp>
    </p:spTree>
    <p:extLst>
      <p:ext uri="{BB962C8B-B14F-4D97-AF65-F5344CB8AC3E}">
        <p14:creationId xmlns:p14="http://schemas.microsoft.com/office/powerpoint/2010/main" val="3316610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6E73B-EA9A-4143-9B33-1341EB6567B8}" type="slidenum">
              <a:rPr lang="en-US"/>
              <a:pPr/>
              <a:t>40</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nl-NL" noProof="0" dirty="0" smtClean="0"/>
              <a:t>Molecuul: de onderste is bindende toestand, bovenste niet-bindend.</a:t>
            </a:r>
          </a:p>
          <a:p>
            <a:r>
              <a:rPr lang="en-US" dirty="0" smtClean="0"/>
              <a:t>Figure </a:t>
            </a:r>
            <a:r>
              <a:rPr lang="en-US" dirty="0"/>
              <a:t>40-30: The splitting of 1</a:t>
            </a:r>
            <a:r>
              <a:rPr lang="en-US" i="1" dirty="0"/>
              <a:t>s </a:t>
            </a:r>
            <a:r>
              <a:rPr lang="en-US" dirty="0"/>
              <a:t>and 2</a:t>
            </a:r>
            <a:r>
              <a:rPr lang="en-US" i="1" dirty="0"/>
              <a:t>s </a:t>
            </a:r>
            <a:r>
              <a:rPr lang="en-US" dirty="0"/>
              <a:t>atomic energy levels as (a) two atoms approach each other (the atomic separation decreases toward the left on the graph), (</a:t>
            </a:r>
            <a:r>
              <a:rPr lang="en-US" dirty="0" err="1"/>
              <a:t>b</a:t>
            </a:r>
            <a:r>
              <a:rPr lang="en-US" dirty="0"/>
              <a:t>) the same for six atoms, and (</a:t>
            </a:r>
            <a:r>
              <a:rPr lang="en-US" dirty="0" err="1"/>
              <a:t>c</a:t>
            </a:r>
            <a:r>
              <a:rPr lang="en-US" dirty="0"/>
              <a:t>) for many atoms when they come together to form a solid.</a:t>
            </a:r>
          </a:p>
        </p:txBody>
      </p:sp>
    </p:spTree>
    <p:extLst>
      <p:ext uri="{BB962C8B-B14F-4D97-AF65-F5344CB8AC3E}">
        <p14:creationId xmlns:p14="http://schemas.microsoft.com/office/powerpoint/2010/main" val="120168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1" dirty="0" err="1" smtClean="0"/>
              <a:t>http://faculty.chem.queensu.ca/people/faculty/mombourquette/FirstYrChem/Solids/</a:t>
            </a:r>
            <a:endParaRPr lang="en-US" b="1" dirty="0" smtClean="0"/>
          </a:p>
          <a:p>
            <a:pPr marL="0" marR="0" indent="0" algn="l" defTabSz="457200" rtl="0" eaLnBrk="0" fontAlgn="base" latinLnBrk="0" hangingPunct="0">
              <a:lnSpc>
                <a:spcPct val="100000"/>
              </a:lnSpc>
              <a:spcBef>
                <a:spcPct val="30000"/>
              </a:spcBef>
              <a:spcAft>
                <a:spcPct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48A5F122-85B6-4B10-858E-494F47006E3E}" type="slidenum">
              <a:rPr lang="nl-NL" smtClean="0"/>
              <a:pPr/>
              <a:t>41</a:t>
            </a:fld>
            <a:endParaRPr lang="nl-NL"/>
          </a:p>
        </p:txBody>
      </p:sp>
    </p:spTree>
    <p:extLst>
      <p:ext uri="{BB962C8B-B14F-4D97-AF65-F5344CB8AC3E}">
        <p14:creationId xmlns:p14="http://schemas.microsoft.com/office/powerpoint/2010/main" val="2515383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err="1" smtClean="0"/>
              <a:t>Vastestoffysica</a:t>
            </a:r>
            <a:r>
              <a:rPr lang="en-US" dirty="0" smtClean="0"/>
              <a:t>: </a:t>
            </a:r>
            <a:r>
              <a:rPr lang="en-US" dirty="0" err="1" smtClean="0"/>
              <a:t>kristallen</a:t>
            </a:r>
            <a:r>
              <a:rPr lang="en-US" baseline="0" dirty="0" smtClean="0"/>
              <a:t> (</a:t>
            </a:r>
            <a:r>
              <a:rPr lang="en-US" baseline="0" dirty="0" err="1" smtClean="0"/>
              <a:t>simpelste</a:t>
            </a:r>
            <a:r>
              <a:rPr lang="en-US" baseline="0" dirty="0" smtClean="0"/>
              <a:t> </a:t>
            </a:r>
            <a:r>
              <a:rPr lang="en-US" baseline="0" dirty="0" err="1" smtClean="0"/>
              <a:t>stoffen</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bestuderen</a:t>
            </a:r>
            <a:r>
              <a:rPr lang="en-US" baseline="0" dirty="0" smtClean="0"/>
              <a:t>)  hoe </a:t>
            </a:r>
            <a:r>
              <a:rPr lang="en-US" baseline="0" dirty="0" err="1" smtClean="0"/>
              <a:t>gedragen</a:t>
            </a:r>
            <a:r>
              <a:rPr lang="en-US" baseline="0" dirty="0" smtClean="0"/>
              <a:t> </a:t>
            </a:r>
            <a:r>
              <a:rPr lang="en-US" baseline="0" dirty="0" err="1" smtClean="0"/>
              <a:t>elektronen</a:t>
            </a:r>
            <a:r>
              <a:rPr lang="en-US" baseline="0" dirty="0" smtClean="0"/>
              <a:t> in </a:t>
            </a:r>
            <a:r>
              <a:rPr lang="en-US" baseline="0" dirty="0" err="1" smtClean="0"/>
              <a:t>kristallen</a:t>
            </a:r>
            <a:r>
              <a:rPr lang="en-US" baseline="0" dirty="0" smtClean="0"/>
              <a:t> </a:t>
            </a:r>
            <a:r>
              <a:rPr lang="en-US" baseline="0" dirty="0" err="1" smtClean="0"/>
              <a:t>zich</a:t>
            </a:r>
            <a:r>
              <a:rPr lang="en-US" baseline="0" dirty="0" smtClean="0"/>
              <a:t>? </a:t>
            </a:r>
            <a:r>
              <a:rPr lang="en-US" baseline="0" dirty="0" err="1" smtClean="0"/>
              <a:t>Hieruit</a:t>
            </a:r>
            <a:r>
              <a:rPr lang="en-US" baseline="0" dirty="0" smtClean="0"/>
              <a:t> </a:t>
            </a:r>
            <a:r>
              <a:rPr lang="en-US" baseline="0" dirty="0" err="1" smtClean="0"/>
              <a:t>geleidingsgedrag</a:t>
            </a:r>
            <a:r>
              <a:rPr lang="en-US" baseline="0" dirty="0" smtClean="0"/>
              <a:t> en </a:t>
            </a:r>
            <a:r>
              <a:rPr lang="en-US" baseline="0" dirty="0" err="1" smtClean="0"/>
              <a:t>warmtecapaciteit</a:t>
            </a:r>
            <a:r>
              <a:rPr lang="en-US" baseline="0" dirty="0" smtClean="0"/>
              <a:t> </a:t>
            </a:r>
            <a:r>
              <a:rPr lang="en-US" baseline="0" dirty="0" err="1" smtClean="0"/>
              <a:t>te</a:t>
            </a:r>
            <a:r>
              <a:rPr lang="en-US" baseline="0" dirty="0" smtClean="0"/>
              <a:t> </a:t>
            </a:r>
            <a:r>
              <a:rPr lang="en-US" baseline="0" dirty="0" err="1" smtClean="0"/>
              <a:t>berekenen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7</a:t>
            </a:fld>
            <a:endParaRPr lang="nl-NL"/>
          </a:p>
        </p:txBody>
      </p:sp>
    </p:spTree>
    <p:extLst>
      <p:ext uri="{BB962C8B-B14F-4D97-AF65-F5344CB8AC3E}">
        <p14:creationId xmlns:p14="http://schemas.microsoft.com/office/powerpoint/2010/main" val="410669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48A5F122-85B6-4B10-858E-494F47006E3E}" type="slidenum">
              <a:rPr lang="nl-NL" smtClean="0"/>
              <a:pPr/>
              <a:t>8</a:t>
            </a:fld>
            <a:endParaRPr lang="nl-NL"/>
          </a:p>
        </p:txBody>
      </p:sp>
    </p:spTree>
    <p:extLst>
      <p:ext uri="{BB962C8B-B14F-4D97-AF65-F5344CB8AC3E}">
        <p14:creationId xmlns:p14="http://schemas.microsoft.com/office/powerpoint/2010/main" val="48869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B0445-0129-F148-8D45-B6794257B67F}" type="slidenum">
              <a:rPr lang="en-US"/>
              <a:pPr/>
              <a:t>9</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dirty="0"/>
              <a:t>Figure 40-26. At T = 0K, all states up to energy E</a:t>
            </a:r>
            <a:r>
              <a:rPr lang="en-US" baseline="-25000" dirty="0"/>
              <a:t>F</a:t>
            </a:r>
            <a:r>
              <a:rPr lang="en-US" dirty="0"/>
              <a:t>, called the Fermi energy, are filled</a:t>
            </a:r>
            <a:r>
              <a:rPr lang="en-US" dirty="0" smtClean="0"/>
              <a:t>.</a:t>
            </a:r>
          </a:p>
          <a:p>
            <a:r>
              <a:rPr lang="en-US" dirty="0" smtClean="0"/>
              <a:t>https://classes.soe.ucsc.edu/ee145/Spring02/EE145hmwk4Sol.pdf</a:t>
            </a:r>
          </a:p>
          <a:p>
            <a:endParaRPr lang="en-US" dirty="0"/>
          </a:p>
        </p:txBody>
      </p:sp>
    </p:spTree>
    <p:extLst>
      <p:ext uri="{BB962C8B-B14F-4D97-AF65-F5344CB8AC3E}">
        <p14:creationId xmlns:p14="http://schemas.microsoft.com/office/powerpoint/2010/main" val="161633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74133-6E95-40BA-BB65-D038B0CB7061}" type="slidenum">
              <a:rPr lang="en-US" altLang="en-US">
                <a:solidFill>
                  <a:prstClr val="black"/>
                </a:solidFill>
              </a:rPr>
              <a:pPr/>
              <a:t>10</a:t>
            </a:fld>
            <a:endParaRPr lang="en-US" altLang="en-US">
              <a:solidFill>
                <a:prstClr val="black"/>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ltLang="en-US" dirty="0"/>
              <a:t>Solution: a. Use equation 40-12. N/V for copper = 8.4 x 10</a:t>
            </a:r>
            <a:r>
              <a:rPr lang="en-US" altLang="en-US" baseline="30000" dirty="0"/>
              <a:t>28</a:t>
            </a:r>
            <a:r>
              <a:rPr lang="en-US" altLang="en-US" dirty="0"/>
              <a:t> m</a:t>
            </a:r>
            <a:r>
              <a:rPr lang="en-US" altLang="en-US" baseline="30000" dirty="0"/>
              <a:t>-3</a:t>
            </a:r>
            <a:r>
              <a:rPr lang="en-US" altLang="en-US" dirty="0"/>
              <a:t> (see example 25-14), giving </a:t>
            </a:r>
            <a:r>
              <a:rPr lang="en-US" altLang="en-US" dirty="0" smtClean="0"/>
              <a:t>E</a:t>
            </a:r>
            <a:r>
              <a:rPr lang="en-US" altLang="en-US" baseline="-25000" dirty="0" smtClean="0"/>
              <a:t>F</a:t>
            </a:r>
            <a:r>
              <a:rPr lang="en-US" altLang="en-US" dirty="0" smtClean="0"/>
              <a:t> = 7.0 eV.</a:t>
            </a:r>
          </a:p>
          <a:p>
            <a:r>
              <a:rPr lang="en-US" altLang="en-US" dirty="0" smtClean="0"/>
              <a:t>b</a:t>
            </a:r>
            <a:r>
              <a:rPr lang="en-US" altLang="en-US" dirty="0"/>
              <a:t>. Use equation 40-13: the average energy is 3/5 E</a:t>
            </a:r>
            <a:r>
              <a:rPr lang="en-US" altLang="en-US" baseline="-25000" dirty="0"/>
              <a:t>F</a:t>
            </a:r>
            <a:r>
              <a:rPr lang="en-US" altLang="en-US" dirty="0"/>
              <a:t> = 4.2 </a:t>
            </a:r>
            <a:r>
              <a:rPr lang="en-US" altLang="en-US" dirty="0" err="1"/>
              <a:t>eV</a:t>
            </a:r>
            <a:r>
              <a:rPr lang="en-US" altLang="en-US" dirty="0"/>
              <a:t>.</a:t>
            </a:r>
          </a:p>
          <a:p>
            <a:r>
              <a:rPr lang="en-US" altLang="en-US" dirty="0"/>
              <a:t>c. Taking the Fermi energy to be the kinetic energy of the electrons and solving for v gives v = 1.6 x 10</a:t>
            </a:r>
            <a:r>
              <a:rPr lang="en-US" altLang="en-US" baseline="30000" dirty="0"/>
              <a:t>6</a:t>
            </a:r>
            <a:r>
              <a:rPr lang="en-US" altLang="en-US" dirty="0"/>
              <a:t> m/s</a:t>
            </a:r>
            <a:r>
              <a:rPr lang="en-US" altLang="en-US" dirty="0" smtClean="0"/>
              <a:t>.</a:t>
            </a:r>
          </a:p>
          <a:p>
            <a:endParaRPr lang="en-US" altLang="en-US" dirty="0" smtClean="0"/>
          </a:p>
          <a:p>
            <a:r>
              <a:rPr lang="en-US" altLang="en-US" dirty="0" smtClean="0"/>
              <a:t>P 667  rho = m/V  </a:t>
            </a:r>
          </a:p>
          <a:p>
            <a:r>
              <a:rPr lang="en-US" b="1" dirty="0" smtClean="0"/>
              <a:t>molar mass </a:t>
            </a:r>
            <a:r>
              <a:rPr lang="en-US" dirty="0" smtClean="0"/>
              <a:t>of a compound tells you the mass of 1 mole of that substance</a:t>
            </a:r>
          </a:p>
          <a:p>
            <a:r>
              <a:rPr lang="en-US" b="1" dirty="0" smtClean="0"/>
              <a:t>atomic mass</a:t>
            </a:r>
            <a:r>
              <a:rPr lang="en-US" dirty="0" smtClean="0"/>
              <a:t> is unit less and defined as precisely 1/12 the mass of an atom of carbon-12 not in motion. The carbon-12 (C-12) atom has six protons and six neutrons in its nucleus and it's atomic mass is exactly 12 by definition. </a:t>
            </a:r>
            <a:br>
              <a:rPr lang="en-US" dirty="0" smtClean="0"/>
            </a:br>
            <a:r>
              <a:rPr lang="en-US" dirty="0" smtClean="0"/>
              <a:t>Essentially the same!</a:t>
            </a:r>
            <a:br>
              <a:rPr lang="en-US" dirty="0" smtClean="0"/>
            </a:br>
            <a:r>
              <a:rPr lang="en-US" dirty="0" smtClean="0"/>
              <a:t>Molar mass and relative atomic mass are related by the</a:t>
            </a:r>
            <a:r>
              <a:rPr lang="en-US" b="1" dirty="0" smtClean="0"/>
              <a:t> molar mass constant</a:t>
            </a:r>
            <a:r>
              <a:rPr lang="en-US" dirty="0" smtClean="0"/>
              <a:t> </a:t>
            </a:r>
            <a:r>
              <a:rPr lang="en-US" dirty="0" err="1" smtClean="0"/>
              <a:t>constant</a:t>
            </a:r>
            <a:r>
              <a:rPr lang="en-US" dirty="0" smtClean="0"/>
              <a:t>, symbol </a:t>
            </a:r>
            <a:r>
              <a:rPr lang="en-US" i="1" dirty="0" smtClean="0"/>
              <a:t>Mu.</a:t>
            </a:r>
            <a:r>
              <a:rPr lang="en-US" dirty="0" smtClean="0"/>
              <a:t>. Its value is defined to be 1 g/</a:t>
            </a:r>
            <a:r>
              <a:rPr lang="en-US" dirty="0" err="1" smtClean="0"/>
              <a:t>mol</a:t>
            </a:r>
            <a:r>
              <a:rPr lang="en-US" dirty="0" smtClean="0"/>
              <a:t> in SI units. The molar mass constant is important in writing dimensionally correct equations.</a:t>
            </a:r>
            <a:br>
              <a:rPr lang="en-US" dirty="0" smtClean="0"/>
            </a:br>
            <a:r>
              <a:rPr lang="en-US" dirty="0" smtClean="0"/>
              <a:t/>
            </a:r>
            <a:br>
              <a:rPr lang="en-US" dirty="0" smtClean="0"/>
            </a:br>
            <a:endParaRPr lang="en-US" altLang="en-US" dirty="0"/>
          </a:p>
        </p:txBody>
      </p:sp>
    </p:spTree>
    <p:extLst>
      <p:ext uri="{BB962C8B-B14F-4D97-AF65-F5344CB8AC3E}">
        <p14:creationId xmlns:p14="http://schemas.microsoft.com/office/powerpoint/2010/main" val="166714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94ABF-500F-49F7-99E9-C760448526DB}" type="slidenum">
              <a:rPr lang="en-US" altLang="en-US">
                <a:solidFill>
                  <a:prstClr val="black"/>
                </a:solidFill>
              </a:rPr>
              <a:pPr/>
              <a:t>11</a:t>
            </a:fld>
            <a:endParaRPr lang="en-US" altLang="en-US">
              <a:solidFill>
                <a:prstClr val="black"/>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dirty="0"/>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smtClean="0"/>
              <a:t>c. Taking the Fermi energy to be the kinetic energy of the electrons and solving for v gives v = 1.6 x 10</a:t>
            </a:r>
            <a:r>
              <a:rPr lang="en-US" altLang="en-US" baseline="30000" dirty="0" smtClean="0"/>
              <a:t>6</a:t>
            </a:r>
            <a:r>
              <a:rPr lang="en-US" altLang="en-US" dirty="0" smtClean="0"/>
              <a:t> m/s.</a:t>
            </a:r>
          </a:p>
          <a:p>
            <a:endParaRPr lang="en-US" altLang="en-US" dirty="0"/>
          </a:p>
        </p:txBody>
      </p:sp>
    </p:spTree>
    <p:extLst>
      <p:ext uri="{BB962C8B-B14F-4D97-AF65-F5344CB8AC3E}">
        <p14:creationId xmlns:p14="http://schemas.microsoft.com/office/powerpoint/2010/main" val="373679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94ABF-500F-49F7-99E9-C760448526DB}" type="slidenum">
              <a:rPr lang="en-US" altLang="en-US">
                <a:solidFill>
                  <a:prstClr val="black"/>
                </a:solidFill>
              </a:rPr>
              <a:pPr/>
              <a:t>12</a:t>
            </a:fld>
            <a:endParaRPr lang="en-US" altLang="en-US">
              <a:solidFill>
                <a:prstClr val="black"/>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altLang="en-US" dirty="0"/>
              <a:t>Solution: The average kinetic energy of molecules in the gas</a:t>
            </a:r>
            <a:r>
              <a:rPr lang="en-US" altLang="en-US" baseline="-25000" dirty="0"/>
              <a:t> </a:t>
            </a:r>
            <a:r>
              <a:rPr lang="en-US" altLang="en-US" dirty="0"/>
              <a:t>= </a:t>
            </a:r>
            <a:r>
              <a:rPr lang="en-US" altLang="en-US" dirty="0" smtClean="0"/>
              <a:t>3/2 k T </a:t>
            </a:r>
            <a:r>
              <a:rPr lang="en-US" altLang="en-US" dirty="0"/>
              <a:t>where T </a:t>
            </a:r>
            <a:r>
              <a:rPr lang="en-US" altLang="en-US" dirty="0">
                <a:cs typeface="Arial" charset="0"/>
              </a:rPr>
              <a:t>≈</a:t>
            </a:r>
            <a:r>
              <a:rPr lang="en-US" altLang="en-US" dirty="0"/>
              <a:t> 300K.</a:t>
            </a:r>
          </a:p>
          <a:p>
            <a:r>
              <a:rPr lang="en-US" altLang="en-US" dirty="0"/>
              <a:t>Solving this gives 0.039eV.</a:t>
            </a:r>
          </a:p>
          <a:p>
            <a:endParaRPr lang="en-US" altLang="en-US" dirty="0" smtClean="0"/>
          </a:p>
          <a:p>
            <a:r>
              <a:rPr lang="en-US" altLang="en-US" dirty="0" err="1" smtClean="0"/>
              <a:t>Werkelijke</a:t>
            </a:r>
            <a:r>
              <a:rPr lang="en-US" altLang="en-US" dirty="0" smtClean="0"/>
              <a:t> </a:t>
            </a:r>
            <a:r>
              <a:rPr lang="en-US" altLang="en-US" dirty="0" err="1" smtClean="0"/>
              <a:t>Ekin</a:t>
            </a:r>
            <a:r>
              <a:rPr lang="en-US" altLang="en-US" dirty="0" smtClean="0"/>
              <a:t> is </a:t>
            </a:r>
            <a:r>
              <a:rPr lang="en-US" altLang="en-US" dirty="0" err="1" smtClean="0"/>
              <a:t>een</a:t>
            </a:r>
            <a:r>
              <a:rPr lang="en-US" altLang="en-US" dirty="0" smtClean="0"/>
              <a:t> factor 100 </a:t>
            </a:r>
            <a:r>
              <a:rPr lang="en-US" altLang="en-US" dirty="0" err="1" smtClean="0"/>
              <a:t>hoger</a:t>
            </a:r>
            <a:endParaRPr lang="en-US" altLang="en-US" dirty="0"/>
          </a:p>
          <a:p>
            <a:r>
              <a:rPr lang="en-US" altLang="en-US" dirty="0" smtClean="0"/>
              <a:t>Ex 40-10: Fermi-</a:t>
            </a:r>
            <a:r>
              <a:rPr lang="en-US" altLang="en-US" dirty="0" err="1" smtClean="0"/>
              <a:t>energie</a:t>
            </a:r>
            <a:r>
              <a:rPr lang="en-US" altLang="en-US" baseline="0" dirty="0" smtClean="0"/>
              <a:t> </a:t>
            </a:r>
            <a:r>
              <a:rPr lang="en-US" altLang="en-US" baseline="0" dirty="0" err="1" smtClean="0"/>
              <a:t>koper</a:t>
            </a:r>
            <a:r>
              <a:rPr lang="en-US" altLang="en-US" baseline="0" dirty="0" smtClean="0"/>
              <a:t> = 4,2 eV</a:t>
            </a:r>
            <a:endParaRPr lang="en-US" altLang="en-US" dirty="0"/>
          </a:p>
        </p:txBody>
      </p:sp>
    </p:spTree>
    <p:extLst>
      <p:ext uri="{BB962C8B-B14F-4D97-AF65-F5344CB8AC3E}">
        <p14:creationId xmlns:p14="http://schemas.microsoft.com/office/powerpoint/2010/main" val="6889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223729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330907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2025957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564890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19407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8705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77372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1543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84968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217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580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910224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9516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85007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7948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47146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260683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222127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175719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369940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423611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Copyright © 2009 Pearson Education, Inc.</a:t>
            </a:r>
          </a:p>
        </p:txBody>
      </p:sp>
    </p:spTree>
    <p:extLst>
      <p:ext uri="{BB962C8B-B14F-4D97-AF65-F5344CB8AC3E}">
        <p14:creationId xmlns:p14="http://schemas.microsoft.com/office/powerpoint/2010/main" val="159985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Grp="1" noChangeArrowheads="1"/>
          </p:cNvSpPr>
          <p:nvPr>
            <p:ph type="dt" sz="half" idx="2"/>
          </p:nvPr>
        </p:nvSpPr>
        <p:spPr bwMode="auto">
          <a:xfrm>
            <a:off x="9525" y="6661150"/>
            <a:ext cx="3859213"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a:lvl1pPr>
          </a:lstStyle>
          <a:p>
            <a:pPr algn="l" eaLnBrk="1" hangingPunct="1"/>
            <a:r>
              <a:rPr lang="en-US">
                <a:solidFill>
                  <a:srgbClr val="000000"/>
                </a:solidFill>
                <a:ea typeface="+mn-ea"/>
              </a:rPr>
              <a:t>Copyright © 2009 Pearson Education, Inc.</a:t>
            </a:r>
          </a:p>
        </p:txBody>
      </p:sp>
    </p:spTree>
    <p:extLst>
      <p:ext uri="{BB962C8B-B14F-4D97-AF65-F5344CB8AC3E}">
        <p14:creationId xmlns:p14="http://schemas.microsoft.com/office/powerpoint/2010/main" val="221339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fontAlgn="base">
        <a:spcBef>
          <a:spcPct val="0"/>
        </a:spcBef>
        <a:spcAft>
          <a:spcPct val="0"/>
        </a:spcAft>
        <a:defRPr sz="3600" b="1">
          <a:solidFill>
            <a:schemeClr val="accent2"/>
          </a:solidFill>
          <a:latin typeface="+mj-lt"/>
          <a:ea typeface="+mj-ea"/>
          <a:cs typeface="+mj-cs"/>
        </a:defRPr>
      </a:lvl1pPr>
      <a:lvl2pPr algn="ctr" rtl="0" fontAlgn="base">
        <a:spcBef>
          <a:spcPct val="0"/>
        </a:spcBef>
        <a:spcAft>
          <a:spcPct val="0"/>
        </a:spcAft>
        <a:defRPr sz="3600" b="1">
          <a:solidFill>
            <a:schemeClr val="accent2"/>
          </a:solidFill>
          <a:latin typeface="Arial" charset="0"/>
        </a:defRPr>
      </a:lvl2pPr>
      <a:lvl3pPr algn="ctr" rtl="0" fontAlgn="base">
        <a:spcBef>
          <a:spcPct val="0"/>
        </a:spcBef>
        <a:spcAft>
          <a:spcPct val="0"/>
        </a:spcAft>
        <a:defRPr sz="3600" b="1">
          <a:solidFill>
            <a:schemeClr val="accent2"/>
          </a:solidFill>
          <a:latin typeface="Arial" charset="0"/>
        </a:defRPr>
      </a:lvl3pPr>
      <a:lvl4pPr algn="ctr" rtl="0" fontAlgn="base">
        <a:spcBef>
          <a:spcPct val="0"/>
        </a:spcBef>
        <a:spcAft>
          <a:spcPct val="0"/>
        </a:spcAft>
        <a:defRPr sz="3600" b="1">
          <a:solidFill>
            <a:schemeClr val="accent2"/>
          </a:solidFill>
          <a:latin typeface="Arial" charset="0"/>
        </a:defRPr>
      </a:lvl4pPr>
      <a:lvl5pPr algn="ctr" rtl="0" fontAlgn="base">
        <a:spcBef>
          <a:spcPct val="0"/>
        </a:spcBef>
        <a:spcAft>
          <a:spcPct val="0"/>
        </a:spcAft>
        <a:defRPr sz="3600" b="1">
          <a:solidFill>
            <a:schemeClr val="accent2"/>
          </a:solidFill>
          <a:latin typeface="Arial" charset="0"/>
        </a:defRPr>
      </a:lvl5pPr>
      <a:lvl6pPr marL="457200" algn="ctr" rtl="0" fontAlgn="base">
        <a:spcBef>
          <a:spcPct val="0"/>
        </a:spcBef>
        <a:spcAft>
          <a:spcPct val="0"/>
        </a:spcAft>
        <a:defRPr sz="3600" b="1">
          <a:solidFill>
            <a:schemeClr val="accent2"/>
          </a:solidFill>
          <a:latin typeface="Arial" charset="0"/>
        </a:defRPr>
      </a:lvl6pPr>
      <a:lvl7pPr marL="914400" algn="ctr" rtl="0" fontAlgn="base">
        <a:spcBef>
          <a:spcPct val="0"/>
        </a:spcBef>
        <a:spcAft>
          <a:spcPct val="0"/>
        </a:spcAft>
        <a:defRPr sz="3600" b="1">
          <a:solidFill>
            <a:schemeClr val="accent2"/>
          </a:solidFill>
          <a:latin typeface="Arial" charset="0"/>
        </a:defRPr>
      </a:lvl7pPr>
      <a:lvl8pPr marL="1371600" algn="ctr" rtl="0" fontAlgn="base">
        <a:spcBef>
          <a:spcPct val="0"/>
        </a:spcBef>
        <a:spcAft>
          <a:spcPct val="0"/>
        </a:spcAft>
        <a:defRPr sz="3600" b="1">
          <a:solidFill>
            <a:schemeClr val="accent2"/>
          </a:solidFill>
          <a:latin typeface="Arial" charset="0"/>
        </a:defRPr>
      </a:lvl8pPr>
      <a:lvl9pPr marL="1828800" algn="ctr" rtl="0" fontAlgn="base">
        <a:spcBef>
          <a:spcPct val="0"/>
        </a:spcBef>
        <a:spcAft>
          <a:spcPct val="0"/>
        </a:spcAft>
        <a:defRPr sz="3600" b="1">
          <a:solidFill>
            <a:schemeClr val="accent2"/>
          </a:solidFill>
          <a:latin typeface="Arial" charset="0"/>
        </a:defRPr>
      </a:lvl9pPr>
    </p:titleStyle>
    <p:bodyStyle>
      <a:lvl1pPr algn="l" rtl="0" fontAlgn="base">
        <a:spcBef>
          <a:spcPct val="20000"/>
        </a:spcBef>
        <a:spcAft>
          <a:spcPct val="0"/>
        </a:spcAft>
        <a:defRPr sz="2800">
          <a:solidFill>
            <a:schemeClr val="accent2"/>
          </a:solidFill>
          <a:latin typeface="+mn-lt"/>
          <a:ea typeface="+mn-ea"/>
          <a:cs typeface="+mn-cs"/>
        </a:defRPr>
      </a:lvl1pPr>
      <a:lvl2pPr marL="742950" indent="-285750" algn="l" rtl="0" fontAlgn="base">
        <a:spcBef>
          <a:spcPct val="20000"/>
        </a:spcBef>
        <a:spcAft>
          <a:spcPct val="0"/>
        </a:spcAft>
        <a:buChar char="–"/>
        <a:defRPr sz="2800">
          <a:solidFill>
            <a:schemeClr val="accent2"/>
          </a:solidFill>
          <a:latin typeface="+mn-lt"/>
        </a:defRPr>
      </a:lvl2pPr>
      <a:lvl3pPr marL="1143000" indent="-228600" algn="l" rtl="0" fontAlgn="base">
        <a:spcBef>
          <a:spcPct val="20000"/>
        </a:spcBef>
        <a:spcAft>
          <a:spcPct val="0"/>
        </a:spcAft>
        <a:buChar char="•"/>
        <a:defRPr sz="2800">
          <a:solidFill>
            <a:schemeClr val="accent2"/>
          </a:solidFill>
          <a:latin typeface="+mn-lt"/>
        </a:defRPr>
      </a:lvl3pPr>
      <a:lvl4pPr marL="1600200" indent="-228600" algn="l" rtl="0" fontAlgn="base">
        <a:spcBef>
          <a:spcPct val="20000"/>
        </a:spcBef>
        <a:spcAft>
          <a:spcPct val="0"/>
        </a:spcAft>
        <a:buChar char="–"/>
        <a:defRPr sz="2800">
          <a:solidFill>
            <a:schemeClr val="accent2"/>
          </a:solidFill>
          <a:latin typeface="+mn-lt"/>
        </a:defRPr>
      </a:lvl4pPr>
      <a:lvl5pPr marL="2057400" indent="-228600" algn="l" rtl="0" fontAlgn="base">
        <a:spcBef>
          <a:spcPct val="20000"/>
        </a:spcBef>
        <a:spcAft>
          <a:spcPct val="0"/>
        </a:spcAft>
        <a:buChar char="»"/>
        <a:defRPr sz="2800">
          <a:solidFill>
            <a:schemeClr val="accent2"/>
          </a:solidFill>
          <a:latin typeface="+mn-lt"/>
        </a:defRPr>
      </a:lvl5pPr>
      <a:lvl6pPr marL="2514600" indent="-228600" algn="l" rtl="0" fontAlgn="base">
        <a:spcBef>
          <a:spcPct val="20000"/>
        </a:spcBef>
        <a:spcAft>
          <a:spcPct val="0"/>
        </a:spcAft>
        <a:buChar char="»"/>
        <a:defRPr sz="2800">
          <a:solidFill>
            <a:schemeClr val="accent2"/>
          </a:solidFill>
          <a:latin typeface="+mn-lt"/>
        </a:defRPr>
      </a:lvl6pPr>
      <a:lvl7pPr marL="2971800" indent="-228600" algn="l" rtl="0" fontAlgn="base">
        <a:spcBef>
          <a:spcPct val="20000"/>
        </a:spcBef>
        <a:spcAft>
          <a:spcPct val="0"/>
        </a:spcAft>
        <a:buChar char="»"/>
        <a:defRPr sz="2800">
          <a:solidFill>
            <a:schemeClr val="accent2"/>
          </a:solidFill>
          <a:latin typeface="+mn-lt"/>
        </a:defRPr>
      </a:lvl7pPr>
      <a:lvl8pPr marL="3429000" indent="-228600" algn="l" rtl="0" fontAlgn="base">
        <a:spcBef>
          <a:spcPct val="20000"/>
        </a:spcBef>
        <a:spcAft>
          <a:spcPct val="0"/>
        </a:spcAft>
        <a:buChar char="»"/>
        <a:defRPr sz="2800">
          <a:solidFill>
            <a:schemeClr val="accent2"/>
          </a:solidFill>
          <a:latin typeface="+mn-lt"/>
        </a:defRPr>
      </a:lvl8pPr>
      <a:lvl9pPr marL="3886200" indent="-228600" algn="l" rtl="0" fontAlgn="base">
        <a:spcBef>
          <a:spcPct val="20000"/>
        </a:spcBef>
        <a:spcAft>
          <a:spcPct val="0"/>
        </a:spcAft>
        <a:buChar char="»"/>
        <a:defRPr sz="28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820974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fontAlgn="base">
        <a:spcBef>
          <a:spcPct val="0"/>
        </a:spcBef>
        <a:spcAft>
          <a:spcPct val="0"/>
        </a:spcAft>
        <a:defRPr sz="3600" b="1">
          <a:solidFill>
            <a:schemeClr val="accent2"/>
          </a:solidFill>
          <a:latin typeface="+mj-lt"/>
          <a:ea typeface="+mj-ea"/>
          <a:cs typeface="+mj-cs"/>
        </a:defRPr>
      </a:lvl1pPr>
      <a:lvl2pPr algn="ctr" rtl="0" fontAlgn="base">
        <a:spcBef>
          <a:spcPct val="0"/>
        </a:spcBef>
        <a:spcAft>
          <a:spcPct val="0"/>
        </a:spcAft>
        <a:defRPr sz="3600" b="1">
          <a:solidFill>
            <a:schemeClr val="accent2"/>
          </a:solidFill>
          <a:latin typeface="Arial" charset="0"/>
        </a:defRPr>
      </a:lvl2pPr>
      <a:lvl3pPr algn="ctr" rtl="0" fontAlgn="base">
        <a:spcBef>
          <a:spcPct val="0"/>
        </a:spcBef>
        <a:spcAft>
          <a:spcPct val="0"/>
        </a:spcAft>
        <a:defRPr sz="3600" b="1">
          <a:solidFill>
            <a:schemeClr val="accent2"/>
          </a:solidFill>
          <a:latin typeface="Arial" charset="0"/>
        </a:defRPr>
      </a:lvl3pPr>
      <a:lvl4pPr algn="ctr" rtl="0" fontAlgn="base">
        <a:spcBef>
          <a:spcPct val="0"/>
        </a:spcBef>
        <a:spcAft>
          <a:spcPct val="0"/>
        </a:spcAft>
        <a:defRPr sz="3600" b="1">
          <a:solidFill>
            <a:schemeClr val="accent2"/>
          </a:solidFill>
          <a:latin typeface="Arial" charset="0"/>
        </a:defRPr>
      </a:lvl4pPr>
      <a:lvl5pPr algn="ctr" rtl="0" fontAlgn="base">
        <a:spcBef>
          <a:spcPct val="0"/>
        </a:spcBef>
        <a:spcAft>
          <a:spcPct val="0"/>
        </a:spcAft>
        <a:defRPr sz="3600" b="1">
          <a:solidFill>
            <a:schemeClr val="accent2"/>
          </a:solidFill>
          <a:latin typeface="Arial" charset="0"/>
        </a:defRPr>
      </a:lvl5pPr>
      <a:lvl6pPr marL="457200" algn="ctr" rtl="0" fontAlgn="base">
        <a:spcBef>
          <a:spcPct val="0"/>
        </a:spcBef>
        <a:spcAft>
          <a:spcPct val="0"/>
        </a:spcAft>
        <a:defRPr sz="3600" b="1">
          <a:solidFill>
            <a:schemeClr val="accent2"/>
          </a:solidFill>
          <a:latin typeface="Arial" charset="0"/>
        </a:defRPr>
      </a:lvl6pPr>
      <a:lvl7pPr marL="914400" algn="ctr" rtl="0" fontAlgn="base">
        <a:spcBef>
          <a:spcPct val="0"/>
        </a:spcBef>
        <a:spcAft>
          <a:spcPct val="0"/>
        </a:spcAft>
        <a:defRPr sz="3600" b="1">
          <a:solidFill>
            <a:schemeClr val="accent2"/>
          </a:solidFill>
          <a:latin typeface="Arial" charset="0"/>
        </a:defRPr>
      </a:lvl7pPr>
      <a:lvl8pPr marL="1371600" algn="ctr" rtl="0" fontAlgn="base">
        <a:spcBef>
          <a:spcPct val="0"/>
        </a:spcBef>
        <a:spcAft>
          <a:spcPct val="0"/>
        </a:spcAft>
        <a:defRPr sz="3600" b="1">
          <a:solidFill>
            <a:schemeClr val="accent2"/>
          </a:solidFill>
          <a:latin typeface="Arial" charset="0"/>
        </a:defRPr>
      </a:lvl8pPr>
      <a:lvl9pPr marL="1828800" algn="ctr" rtl="0" fontAlgn="base">
        <a:spcBef>
          <a:spcPct val="0"/>
        </a:spcBef>
        <a:spcAft>
          <a:spcPct val="0"/>
        </a:spcAft>
        <a:defRPr sz="3600" b="1">
          <a:solidFill>
            <a:schemeClr val="accent2"/>
          </a:solidFill>
          <a:latin typeface="Arial" charset="0"/>
        </a:defRPr>
      </a:lvl9pPr>
    </p:titleStyle>
    <p:bodyStyle>
      <a:lvl1pPr marL="342900" indent="-342900" algn="l" rtl="0" fontAlgn="base">
        <a:spcBef>
          <a:spcPct val="20000"/>
        </a:spcBef>
        <a:spcAft>
          <a:spcPct val="0"/>
        </a:spcAft>
        <a:defRPr sz="2800">
          <a:solidFill>
            <a:schemeClr val="accent2"/>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fieldtestedsystems.com/download/PeriodicTableOfSpectra.png" TargetMode="External"/><Relationship Id="rId4" Type="http://schemas.openxmlformats.org/officeDocument/2006/relationships/hyperlink" Target="http://www.dutchtechnologyweek.com/"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27.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0.xml"/><Relationship Id="rId7" Type="http://schemas.openxmlformats.org/officeDocument/2006/relationships/image" Target="../media/image32.png"/><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28.wmf"/></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1.xml"/><Relationship Id="rId7" Type="http://schemas.openxmlformats.org/officeDocument/2006/relationships/image" Target="../media/image28.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32.png"/><Relationship Id="rId4" Type="http://schemas.openxmlformats.org/officeDocument/2006/relationships/image" Target="../media/image31.jpe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33.gif"/><Relationship Id="rId4" Type="http://schemas.openxmlformats.org/officeDocument/2006/relationships/hyperlink" Target="http://www.google.nl/url?sa=i&amp;rct=j&amp;q=&amp;esrc=s&amp;frm=1&amp;source=images&amp;cd=&amp;cad=rja&amp;uact=8&amp;docid=VW6-7ha353AbRM&amp;tbnid=Dz46QYRTDki-ZM:&amp;ved=0CAUQjRw&amp;url=http://www.linux-host.org/energy/srbat1.htm&amp;ei=eMiNU--mC87ZPYuMgegJ&amp;bvm=bv.68191837,d.ZWU&amp;psig=AFQjCNHLdwyabTrHrST_2kQ4lJIWzMPhbg&amp;ust=140188721658189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7.wmf"/><Relationship Id="rId3" Type="http://schemas.openxmlformats.org/officeDocument/2006/relationships/notesSlide" Target="../notesSlides/notesSlide14.xml"/><Relationship Id="rId7" Type="http://schemas.openxmlformats.org/officeDocument/2006/relationships/image" Target="../media/image41.png"/><Relationship Id="rId12"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40.png"/><Relationship Id="rId11" Type="http://schemas.openxmlformats.org/officeDocument/2006/relationships/image" Target="../media/image36.wmf"/><Relationship Id="rId5" Type="http://schemas.openxmlformats.org/officeDocument/2006/relationships/hyperlink" Target="http://hyperphysics.phy-astr.gsu.edu/hbase/quantum/disbex.html#c2" TargetMode="External"/><Relationship Id="rId15" Type="http://schemas.openxmlformats.org/officeDocument/2006/relationships/image" Target="../media/image38.wmf"/><Relationship Id="rId10" Type="http://schemas.openxmlformats.org/officeDocument/2006/relationships/oleObject" Target="../embeddings/oleObject11.bin"/><Relationship Id="rId4" Type="http://schemas.openxmlformats.org/officeDocument/2006/relationships/image" Target="../media/image39.png"/><Relationship Id="rId9" Type="http://schemas.openxmlformats.org/officeDocument/2006/relationships/image" Target="../media/image35.wmf"/><Relationship Id="rId1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43.gif"/><Relationship Id="rId5" Type="http://schemas.openxmlformats.org/officeDocument/2006/relationships/hyperlink" Target="http://en.wikipedia.org/wiki/File:Fermi.gif" TargetMode="External"/><Relationship Id="rId4" Type="http://schemas.openxmlformats.org/officeDocument/2006/relationships/hyperlink" Target="http://en.wikipedia.org/wiki/Fermi%E2%80%93Dirac_statisti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4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4.png"/><Relationship Id="rId7" Type="http://schemas.openxmlformats.org/officeDocument/2006/relationships/image" Target="../media/image47.gif"/><Relationship Id="rId2"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16.wmf"/><Relationship Id="rId5" Type="http://schemas.openxmlformats.org/officeDocument/2006/relationships/image" Target="../media/image15.png"/><Relationship Id="rId4" Type="http://schemas.openxmlformats.org/officeDocument/2006/relationships/image" Target="../media/image46.jpeg"/></Relationships>
</file>

<file path=ppt/slides/_rels/slide2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notesSlide" Target="../notesSlides/notesSlide16.xml"/><Relationship Id="rId7"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43.gif"/><Relationship Id="rId4" Type="http://schemas.openxmlformats.org/officeDocument/2006/relationships/hyperlink" Target="http://cnx.org/content/m13458/latest/" TargetMode="External"/><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hyperlink" Target="http://mme.iitm.ac.in/swamnthn/sites/default/files/MM5017/Lec9.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hyperlink" Target="http://mme.iitm.ac.in/swamnthn/sites/default/files/MM5017/Lec9.pdf" TargetMode="Externa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hyperlink" Target="https://elo.fontys.nl/CMS/Archive/0.0.0.177/Studie/Materialen%20per%20opleiding/31%20Toegepaste%20Natuurwetenschappen/TN-CE3_0910/Signals%20&amp;%20Materials-0910/Vastestoffysica/Vastestoffysica.htm/Shortcut%20to%20HW%20Kwantumstatistiek.docx" TargetMode="Externa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45.jpe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53.png"/><Relationship Id="rId5" Type="http://schemas.openxmlformats.org/officeDocument/2006/relationships/hyperlink" Target="http://en.wikipedia.org/wiki/Drude_model" TargetMode="Externa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notesSlide" Target="../notesSlides/notesSlide21.xml"/><Relationship Id="rId7" Type="http://schemas.openxmlformats.org/officeDocument/2006/relationships/image" Target="../media/image58.png"/><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54.wmf"/><Relationship Id="rId4" Type="http://schemas.openxmlformats.org/officeDocument/2006/relationships/image" Target="../media/image55.png"/><Relationship Id="rId9"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18.xml"/><Relationship Id="rId5" Type="http://schemas.openxmlformats.org/officeDocument/2006/relationships/image" Target="../media/image60.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7.png"/><Relationship Id="rId4" Type="http://schemas.openxmlformats.org/officeDocument/2006/relationships/image" Target="../media/image62.png"/><Relationship Id="rId9" Type="http://schemas.openxmlformats.org/officeDocument/2006/relationships/image" Target="../media/image66.png"/></Relationships>
</file>

<file path=ppt/slides/_rels/slide3.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png"/><Relationship Id="rId7" Type="http://schemas.openxmlformats.org/officeDocument/2006/relationships/hyperlink" Target="http://www.youtube.com/watch?v=l_USYub3djY"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en.wikipedia.org/wiki/File:CitricAcid_Crystalisation_Timelapse.og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63.png"/><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Drude_model"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67.png"/><Relationship Id="rId4" Type="http://schemas.openxmlformats.org/officeDocument/2006/relationships/hyperlink" Target="http://hyperphysics.phy-astr.gsu.edu/hbase/electric/ohmmic.html#c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8" Type="http://schemas.openxmlformats.org/officeDocument/2006/relationships/image" Target="../media/image82.jpeg"/><Relationship Id="rId3" Type="http://schemas.openxmlformats.org/officeDocument/2006/relationships/image" Target="../media/image79.png"/><Relationship Id="rId7" Type="http://schemas.openxmlformats.org/officeDocument/2006/relationships/hyperlink" Target="http://www.slideshare.net/KamalKhan822/solids-conductors-insulators-semiconductors" TargetMode="External"/><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hyperlink" Target="http://chemwiki.ucdavis.edu/Textbook_Maps/Theoretical_Chemistry_Textbook_Maps/Simon's_%22Advanced_Theoretical_Chemistry%22/2:_Model_Problems_That_Form_Important_Starting_Points/2.2_Bands_of_Orbitals_in_Solids" TargetMode="External"/><Relationship Id="rId11" Type="http://schemas.openxmlformats.org/officeDocument/2006/relationships/hyperlink" Target="https://phet.colorado.edu/nl/simulation/legacy/bound-states" TargetMode="External"/><Relationship Id="rId5" Type="http://schemas.openxmlformats.org/officeDocument/2006/relationships/image" Target="../media/image81.png"/><Relationship Id="rId10" Type="http://schemas.openxmlformats.org/officeDocument/2006/relationships/image" Target="../media/image83.png"/><Relationship Id="rId4" Type="http://schemas.openxmlformats.org/officeDocument/2006/relationships/image" Target="../media/image80.png"/><Relationship Id="rId9" Type="http://schemas.openxmlformats.org/officeDocument/2006/relationships/hyperlink" Target="http://semesters.in/category/b-tech-1semchemistry/"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82.jpeg"/><Relationship Id="rId3" Type="http://schemas.openxmlformats.org/officeDocument/2006/relationships/image" Target="../media/image79.png"/><Relationship Id="rId7" Type="http://schemas.openxmlformats.org/officeDocument/2006/relationships/hyperlink" Target="http://www.slideshare.net/KamalKhan822/solids-conductors-insulators-semiconductors" TargetMode="External"/><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hyperlink" Target="http://chemwiki.ucdavis.edu/Textbook_Maps/Theoretical_Chemistry_Textbook_Maps/Simon's_%22Advanced_Theoretical_Chemistry%22/2:_Model_Problems_That_Form_Important_Starting_Points/2.2_Bands_of_Orbitals_in_Solids" TargetMode="External"/><Relationship Id="rId5" Type="http://schemas.openxmlformats.org/officeDocument/2006/relationships/image" Target="../media/image81.png"/><Relationship Id="rId10" Type="http://schemas.openxmlformats.org/officeDocument/2006/relationships/image" Target="../media/image83.png"/><Relationship Id="rId4" Type="http://schemas.openxmlformats.org/officeDocument/2006/relationships/image" Target="../media/image80.png"/><Relationship Id="rId9" Type="http://schemas.openxmlformats.org/officeDocument/2006/relationships/hyperlink" Target="http://semesters.in/category/b-tech-1semchemistry/"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learner.org/courses/physics/visual/visual.html?shortname=bands" TargetMode="External"/><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84.jpeg"/></Relationships>
</file>

<file path=ppt/slides/_rels/slide37.xml.rels><?xml version="1.0" encoding="UTF-8" standalone="yes"?>
<Relationships xmlns="http://schemas.openxmlformats.org/package/2006/relationships"><Relationship Id="rId3" Type="http://schemas.openxmlformats.org/officeDocument/2006/relationships/hyperlink" Target="http://www.learner.org/courses/physics/visual/visual.html?shortname=bands" TargetMode="External"/><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84.jpeg"/></Relationships>
</file>

<file path=ppt/slides/_rels/slide38.xml.rels><?xml version="1.0" encoding="UTF-8" standalone="yes"?>
<Relationships xmlns="http://schemas.openxmlformats.org/package/2006/relationships"><Relationship Id="rId3" Type="http://schemas.openxmlformats.org/officeDocument/2006/relationships/hyperlink" Target="http://www.learner.org/courses/physics/visual/visual.html?shortname=bands" TargetMode="External"/><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84.jpeg"/></Relationships>
</file>

<file path=ppt/slides/_rels/slide39.xml.rels><?xml version="1.0" encoding="UTF-8" standalone="yes"?>
<Relationships xmlns="http://schemas.openxmlformats.org/package/2006/relationships"><Relationship Id="rId8" Type="http://schemas.openxmlformats.org/officeDocument/2006/relationships/hyperlink" Target="http://hyperphysics.phy-astr.gsu.edu/hbase/solids/band2.html#c2" TargetMode="External"/><Relationship Id="rId3" Type="http://schemas.openxmlformats.org/officeDocument/2006/relationships/image" Target="../media/image79.png"/><Relationship Id="rId7" Type="http://schemas.openxmlformats.org/officeDocument/2006/relationships/hyperlink" Target="http://www.slideshare.net/KamalKhan822/solids-conductors-insulators-semiconductors" TargetMode="External"/><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hyperlink" Target="http://chemwiki.ucdavis.edu/Textbook_Maps/Theoretical_Chemistry_Textbook_Maps/Simon's_%22Advanced_Theoretical_Chemistry%22/2:_Model_Problems_That_Form_Important_Starting_Points/2.2_Bands_of_Orbitals_in_Solids" TargetMode="External"/><Relationship Id="rId5" Type="http://schemas.openxmlformats.org/officeDocument/2006/relationships/image" Target="../media/image81.png"/><Relationship Id="rId10" Type="http://schemas.openxmlformats.org/officeDocument/2006/relationships/image" Target="../media/image85.gif"/><Relationship Id="rId4" Type="http://schemas.openxmlformats.org/officeDocument/2006/relationships/image" Target="../media/image80.png"/><Relationship Id="rId9" Type="http://schemas.openxmlformats.org/officeDocument/2006/relationships/image" Target="../media/image83.png"/></Relationships>
</file>

<file path=ppt/slides/_rels/slide4.xml.rels><?xml version="1.0" encoding="UTF-8" standalone="yes"?>
<Relationships xmlns="http://schemas.openxmlformats.org/package/2006/relationships"><Relationship Id="rId3" Type="http://schemas.openxmlformats.org/officeDocument/2006/relationships/hyperlink" Target="http://www.physics.smu.edu/scalise/P5337fa11/notes/ch06/chapter6.pdf"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hyperlink" Target="http://hyperphysics.phy-astr.gsu.edu/hbase/solids/bandper.html#c1" TargetMode="External"/><Relationship Id="rId3" Type="http://schemas.openxmlformats.org/officeDocument/2006/relationships/image" Target="../media/image79.png"/><Relationship Id="rId7" Type="http://schemas.openxmlformats.org/officeDocument/2006/relationships/hyperlink" Target="http://www.slideshare.net/KamalKhan822/solids-conductors-insulators-semiconductors" TargetMode="External"/><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hyperlink" Target="http://chemwiki.ucdavis.edu/Textbook_Maps/Theoretical_Chemistry_Textbook_Maps/Simon's_%22Advanced_Theoretical_Chemistry%22/2:_Model_Problems_That_Form_Important_Starting_Points/2.2_Bands_of_Orbitals_in_Solids" TargetMode="External"/><Relationship Id="rId5" Type="http://schemas.openxmlformats.org/officeDocument/2006/relationships/image" Target="../media/image81.png"/><Relationship Id="rId10" Type="http://schemas.openxmlformats.org/officeDocument/2006/relationships/image" Target="../media/image86.gif"/><Relationship Id="rId4" Type="http://schemas.openxmlformats.org/officeDocument/2006/relationships/image" Target="../media/image80.png"/><Relationship Id="rId9" Type="http://schemas.openxmlformats.org/officeDocument/2006/relationships/image" Target="../media/image8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18.xml"/><Relationship Id="rId6" Type="http://schemas.openxmlformats.org/officeDocument/2006/relationships/image" Target="../media/image10.gif"/><Relationship Id="rId5" Type="http://schemas.openxmlformats.org/officeDocument/2006/relationships/hyperlink" Target="http://hyperphysics.phy-astr.gsu.edu/hbase/quantum/eedens.html#c1"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jpeg"/><Relationship Id="rId7" Type="http://schemas.openxmlformats.org/officeDocument/2006/relationships/image" Target="../media/image12.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1.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hyperlink" Target="http://cnx.org/content/m13458/latest/" TargetMode="Externa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5.xml"/><Relationship Id="rId7" Type="http://schemas.openxmlformats.org/officeDocument/2006/relationships/image" Target="../media/image21.jpeg"/><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image" Target="../media/image15.png"/><Relationship Id="rId10" Type="http://schemas.openxmlformats.org/officeDocument/2006/relationships/image" Target="../media/image20.wmf"/><Relationship Id="rId4" Type="http://schemas.openxmlformats.org/officeDocument/2006/relationships/image" Target="../media/image14.jpeg"/><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6.xml"/><Relationship Id="rId7"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jpeg"/><Relationship Id="rId9" Type="http://schemas.openxmlformats.org/officeDocument/2006/relationships/hyperlink" Target="http://www.ptable.com/?lang=n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0151"/>
          <a:stretch/>
        </p:blipFill>
        <p:spPr>
          <a:xfrm>
            <a:off x="890008" y="323091"/>
            <a:ext cx="7363983" cy="4546069"/>
          </a:xfrm>
          <a:prstGeom prst="rect">
            <a:avLst/>
          </a:prstGeom>
        </p:spPr>
      </p:pic>
      <p:sp>
        <p:nvSpPr>
          <p:cNvPr id="15362" name="Rectangle 2"/>
          <p:cNvSpPr>
            <a:spLocks noGrp="1" noChangeArrowheads="1"/>
          </p:cNvSpPr>
          <p:nvPr>
            <p:ph type="ctrTitle"/>
          </p:nvPr>
        </p:nvSpPr>
        <p:spPr>
          <a:xfrm>
            <a:off x="3563888" y="4950296"/>
            <a:ext cx="4680520" cy="1143000"/>
          </a:xfrm>
        </p:spPr>
        <p:txBody>
          <a:bodyPr/>
          <a:lstStyle/>
          <a:p>
            <a:pPr algn="r"/>
            <a:r>
              <a:rPr lang="en-US" sz="4000" dirty="0" err="1" smtClean="0">
                <a:solidFill>
                  <a:srgbClr val="6666FF"/>
                </a:solidFill>
              </a:rPr>
              <a:t>Vastestoffysica</a:t>
            </a:r>
            <a:r>
              <a:rPr lang="en-US" sz="4000" dirty="0" smtClean="0">
                <a:solidFill>
                  <a:srgbClr val="6666FF"/>
                </a:solidFill>
              </a:rPr>
              <a:t> V</a:t>
            </a:r>
            <a:endParaRPr lang="nl-NL" sz="1600" dirty="0" smtClean="0"/>
          </a:p>
        </p:txBody>
      </p:sp>
      <p:sp>
        <p:nvSpPr>
          <p:cNvPr id="15363" name="Rectangle 3"/>
          <p:cNvSpPr>
            <a:spLocks noGrp="1" noChangeArrowheads="1"/>
          </p:cNvSpPr>
          <p:nvPr>
            <p:ph type="subTitle" idx="1"/>
          </p:nvPr>
        </p:nvSpPr>
        <p:spPr>
          <a:xfrm>
            <a:off x="5553519" y="6068888"/>
            <a:ext cx="2728392" cy="1752600"/>
          </a:xfrm>
        </p:spPr>
        <p:txBody>
          <a:bodyPr/>
          <a:lstStyle/>
          <a:p>
            <a:pPr algn="r"/>
            <a:r>
              <a:rPr lang="nl-NL" sz="2000" b="1" dirty="0" smtClean="0">
                <a:cs typeface="Times New Roman" pitchFamily="18" charset="0"/>
              </a:rPr>
              <a:t>Saskia Blom </a:t>
            </a:r>
          </a:p>
          <a:p>
            <a:pPr algn="r"/>
            <a:r>
              <a:rPr lang="nl-NL" sz="2000" b="1" dirty="0" smtClean="0">
                <a:cs typeface="Times New Roman" pitchFamily="18" charset="0"/>
              </a:rPr>
              <a:t>(s.blom@fontys.nl) </a:t>
            </a:r>
          </a:p>
        </p:txBody>
      </p:sp>
      <p:graphicFrame>
        <p:nvGraphicFramePr>
          <p:cNvPr id="6" name="Tabel 2"/>
          <p:cNvGraphicFramePr>
            <a:graphicFrameLocks noGrp="1"/>
          </p:cNvGraphicFramePr>
          <p:nvPr>
            <p:extLst/>
          </p:nvPr>
        </p:nvGraphicFramePr>
        <p:xfrm>
          <a:off x="115322" y="6172200"/>
          <a:ext cx="11801494" cy="2103120"/>
        </p:xfrm>
        <a:graphic>
          <a:graphicData uri="http://schemas.openxmlformats.org/drawingml/2006/table">
            <a:tbl>
              <a:tblPr/>
              <a:tblGrid>
                <a:gridCol w="11801494">
                  <a:extLst>
                    <a:ext uri="{9D8B030D-6E8A-4147-A177-3AD203B41FA5}">
                      <a16:colId xmlns:a16="http://schemas.microsoft.com/office/drawing/2014/main" val="20000"/>
                    </a:ext>
                  </a:extLst>
                </a:gridCol>
              </a:tblGrid>
              <a:tr h="10265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noProof="0" dirty="0" smtClean="0">
                          <a:solidFill>
                            <a:schemeClr val="accent6"/>
                          </a:solidFill>
                        </a:rPr>
                        <a:t>Dutch Technology Week (DTW) </a:t>
                      </a:r>
                      <a:r>
                        <a:rPr lang="nl-NL" sz="1400" noProof="0" dirty="0" smtClean="0">
                          <a:solidFill>
                            <a:schemeClr val="accent6"/>
                          </a:solidFill>
                          <a:hlinkClick r:id="rId4"/>
                        </a:rPr>
                        <a:t>http://www.dutchtechnologyweek.com/</a:t>
                      </a:r>
                      <a:endParaRPr lang="nl-NL" sz="1400" noProof="0" dirty="0" smtClean="0">
                        <a:solidFill>
                          <a:schemeClr val="accent6"/>
                        </a:solidFill>
                      </a:endParaRPr>
                    </a:p>
                    <a:p>
                      <a:r>
                        <a:rPr lang="nl-NL" sz="1400" noProof="0" dirty="0" smtClean="0">
                          <a:solidFill>
                            <a:schemeClr val="accent6"/>
                          </a:solidFill>
                        </a:rPr>
                        <a:t>Met o.a. zaterdag 20-5 van 11:00-17:00 op de </a:t>
                      </a:r>
                      <a:r>
                        <a:rPr lang="nl-NL" sz="1400" noProof="0" dirty="0" err="1" smtClean="0">
                          <a:solidFill>
                            <a:schemeClr val="accent6"/>
                          </a:solidFill>
                        </a:rPr>
                        <a:t>High-tech</a:t>
                      </a:r>
                      <a:r>
                        <a:rPr lang="nl-NL" sz="1400" noProof="0" dirty="0" smtClean="0">
                          <a:solidFill>
                            <a:schemeClr val="accent6"/>
                          </a:solidFill>
                        </a:rPr>
                        <a:t> Campus: </a:t>
                      </a:r>
                    </a:p>
                    <a:p>
                      <a:r>
                        <a:rPr lang="en-US" sz="1400" dirty="0" smtClean="0"/>
                        <a:t>- </a:t>
                      </a:r>
                      <a:r>
                        <a:rPr lang="en-US" sz="1400" dirty="0" err="1" smtClean="0"/>
                        <a:t>ervaren</a:t>
                      </a:r>
                      <a:r>
                        <a:rPr lang="en-US" sz="1400" dirty="0" smtClean="0"/>
                        <a:t> hoe het is </a:t>
                      </a:r>
                      <a:r>
                        <a:rPr lang="en-US" sz="1400" dirty="0" err="1" smtClean="0"/>
                        <a:t>om</a:t>
                      </a:r>
                      <a:r>
                        <a:rPr lang="en-US" sz="1400" dirty="0" smtClean="0"/>
                        <a:t> </a:t>
                      </a:r>
                      <a:r>
                        <a:rPr lang="en-US" sz="1400" dirty="0" err="1" smtClean="0"/>
                        <a:t>te</a:t>
                      </a:r>
                      <a:r>
                        <a:rPr lang="en-US" sz="1400" dirty="0" smtClean="0"/>
                        <a:t> </a:t>
                      </a:r>
                      <a:r>
                        <a:rPr lang="en-US" sz="1400" dirty="0" err="1" smtClean="0"/>
                        <a:t>rijden</a:t>
                      </a:r>
                      <a:r>
                        <a:rPr lang="en-US" sz="1400" dirty="0" smtClean="0"/>
                        <a:t> in </a:t>
                      </a:r>
                      <a:r>
                        <a:rPr lang="en-US" sz="1400" dirty="0" err="1" smtClean="0"/>
                        <a:t>een</a:t>
                      </a:r>
                      <a:r>
                        <a:rPr lang="en-US" sz="1400" dirty="0" smtClean="0"/>
                        <a:t> </a:t>
                      </a:r>
                      <a:r>
                        <a:rPr lang="en-US" sz="1400" dirty="0" err="1" smtClean="0"/>
                        <a:t>zelf-rijdende</a:t>
                      </a:r>
                      <a:r>
                        <a:rPr lang="en-US" sz="1400" dirty="0" smtClean="0"/>
                        <a:t> auto</a:t>
                      </a:r>
                      <a:br>
                        <a:rPr lang="en-US" sz="1400" dirty="0" smtClean="0"/>
                      </a:br>
                      <a:r>
                        <a:rPr lang="en-US" sz="1400" dirty="0" smtClean="0"/>
                        <a:t>- </a:t>
                      </a:r>
                      <a:r>
                        <a:rPr lang="en-US" sz="1400" dirty="0" err="1" smtClean="0"/>
                        <a:t>snel</a:t>
                      </a:r>
                      <a:r>
                        <a:rPr lang="en-US" sz="1400" dirty="0" smtClean="0"/>
                        <a:t> </a:t>
                      </a:r>
                      <a:r>
                        <a:rPr lang="en-US" sz="1400" dirty="0" err="1" smtClean="0"/>
                        <a:t>scannen</a:t>
                      </a:r>
                      <a:r>
                        <a:rPr lang="en-US" sz="1400" dirty="0" smtClean="0"/>
                        <a:t> van </a:t>
                      </a:r>
                      <a:r>
                        <a:rPr lang="en-US" sz="1400" dirty="0" err="1" smtClean="0"/>
                        <a:t>objecten</a:t>
                      </a:r>
                      <a:r>
                        <a:rPr lang="en-US" sz="1400" dirty="0" smtClean="0"/>
                        <a:t> </a:t>
                      </a:r>
                      <a:r>
                        <a:rPr lang="en-US" sz="1400" dirty="0" err="1" smtClean="0"/>
                        <a:t>vanuit</a:t>
                      </a:r>
                      <a:r>
                        <a:rPr lang="en-US" sz="1400" dirty="0" smtClean="0"/>
                        <a:t> </a:t>
                      </a:r>
                      <a:r>
                        <a:rPr lang="en-US" sz="1400" dirty="0" err="1" smtClean="0"/>
                        <a:t>verschillende</a:t>
                      </a:r>
                      <a:r>
                        <a:rPr lang="en-US" sz="1400" dirty="0" smtClean="0"/>
                        <a:t> </a:t>
                      </a:r>
                      <a:r>
                        <a:rPr lang="en-US" sz="1400" dirty="0" err="1" smtClean="0"/>
                        <a:t>perspectieven</a:t>
                      </a:r>
                      <a:r>
                        <a:rPr lang="en-US" sz="1400" dirty="0" smtClean="0"/>
                        <a:t> met de </a:t>
                      </a:r>
                      <a:r>
                        <a:rPr lang="en-US" sz="1400" dirty="0" err="1" smtClean="0"/>
                        <a:t>Scanarm</a:t>
                      </a:r>
                      <a:r>
                        <a:rPr lang="en-US" sz="1400" dirty="0" smtClean="0"/>
                        <a:t/>
                      </a:r>
                      <a:br>
                        <a:rPr lang="en-US" sz="1400" dirty="0" smtClean="0"/>
                      </a:br>
                      <a:r>
                        <a:rPr lang="en-US" sz="1400" dirty="0" smtClean="0"/>
                        <a:t>- Solar Shirt: the phone charger you wear (Horst Centre)</a:t>
                      </a:r>
                      <a:br>
                        <a:rPr lang="en-US" sz="1400" dirty="0" smtClean="0"/>
                      </a:br>
                      <a:r>
                        <a:rPr lang="en-US" sz="1400" dirty="0" smtClean="0"/>
                        <a:t>- </a:t>
                      </a:r>
                      <a:r>
                        <a:rPr lang="en-US" sz="1400" dirty="0" err="1" smtClean="0"/>
                        <a:t>fietstechnologie</a:t>
                      </a:r>
                      <a:r>
                        <a:rPr lang="en-US" sz="1400" dirty="0" smtClean="0"/>
                        <a:t> </a:t>
                      </a:r>
                      <a:r>
                        <a:rPr lang="en-US" sz="1400" dirty="0" err="1" smtClean="0"/>
                        <a:t>bewonderen</a:t>
                      </a:r>
                      <a:r>
                        <a:rPr lang="en-US" sz="1400" dirty="0" smtClean="0"/>
                        <a:t> in het </a:t>
                      </a:r>
                      <a:r>
                        <a:rPr lang="en-US" sz="1400" dirty="0" err="1" smtClean="0"/>
                        <a:t>nieuwe</a:t>
                      </a:r>
                      <a:r>
                        <a:rPr lang="en-US" sz="1400" dirty="0" smtClean="0"/>
                        <a:t> </a:t>
                      </a:r>
                      <a:r>
                        <a:rPr lang="en-US" sz="1400" dirty="0" err="1" smtClean="0"/>
                        <a:t>Europese</a:t>
                      </a:r>
                      <a:r>
                        <a:rPr lang="en-US" sz="1400" dirty="0" smtClean="0"/>
                        <a:t> </a:t>
                      </a:r>
                      <a:r>
                        <a:rPr lang="en-US" sz="1400" dirty="0" err="1" smtClean="0"/>
                        <a:t>hoofdkantoor</a:t>
                      </a:r>
                      <a:r>
                        <a:rPr lang="en-US" sz="1400" dirty="0" smtClean="0"/>
                        <a:t> van Shimano</a:t>
                      </a:r>
                      <a:br>
                        <a:rPr lang="en-US" sz="1400" dirty="0" smtClean="0"/>
                      </a:br>
                      <a:r>
                        <a:rPr lang="en-US" sz="1400" dirty="0" smtClean="0"/>
                        <a:t>- de </a:t>
                      </a:r>
                      <a:r>
                        <a:rPr lang="en-US" sz="1400" dirty="0" err="1" smtClean="0"/>
                        <a:t>structuren</a:t>
                      </a:r>
                      <a:r>
                        <a:rPr lang="en-US" sz="1400" dirty="0" smtClean="0"/>
                        <a:t> in </a:t>
                      </a:r>
                      <a:r>
                        <a:rPr lang="en-US" sz="1400" dirty="0" err="1" smtClean="0"/>
                        <a:t>een</a:t>
                      </a:r>
                      <a:r>
                        <a:rPr lang="en-US" sz="1400" dirty="0" smtClean="0"/>
                        <a:t> </a:t>
                      </a:r>
                      <a:r>
                        <a:rPr lang="en-US" sz="1400" dirty="0" err="1" smtClean="0"/>
                        <a:t>spier</a:t>
                      </a:r>
                      <a:r>
                        <a:rPr lang="en-US" sz="1400" dirty="0" smtClean="0"/>
                        <a:t> </a:t>
                      </a:r>
                      <a:r>
                        <a:rPr lang="en-US" sz="1400" dirty="0" err="1" smtClean="0"/>
                        <a:t>te</a:t>
                      </a:r>
                      <a:r>
                        <a:rPr lang="en-US" sz="1400" dirty="0" smtClean="0"/>
                        <a:t> </a:t>
                      </a:r>
                      <a:r>
                        <a:rPr lang="en-US" sz="1400" dirty="0" err="1" smtClean="0"/>
                        <a:t>zien</a:t>
                      </a:r>
                      <a:r>
                        <a:rPr lang="en-US" sz="1400" dirty="0" smtClean="0"/>
                        <a:t> </a:t>
                      </a:r>
                      <a:r>
                        <a:rPr lang="en-US" sz="1400" dirty="0" err="1" smtClean="0"/>
                        <a:t>terwijl</a:t>
                      </a:r>
                      <a:r>
                        <a:rPr lang="en-US" sz="1400" dirty="0" smtClean="0"/>
                        <a:t> </a:t>
                      </a:r>
                      <a:r>
                        <a:rPr lang="en-US" sz="1400" dirty="0" err="1" smtClean="0"/>
                        <a:t>een</a:t>
                      </a:r>
                      <a:r>
                        <a:rPr lang="en-US" sz="1400" dirty="0" smtClean="0"/>
                        <a:t> </a:t>
                      </a:r>
                      <a:r>
                        <a:rPr lang="en-US" sz="1400" dirty="0" err="1" smtClean="0"/>
                        <a:t>atleet</a:t>
                      </a:r>
                      <a:r>
                        <a:rPr lang="en-US" sz="1400" dirty="0" smtClean="0"/>
                        <a:t> </a:t>
                      </a:r>
                      <a:r>
                        <a:rPr lang="en-US" sz="1400" dirty="0" err="1" smtClean="0"/>
                        <a:t>loopt</a:t>
                      </a:r>
                      <a:r>
                        <a:rPr lang="en-US" sz="1400" dirty="0" smtClean="0"/>
                        <a:t>, rent of </a:t>
                      </a:r>
                      <a:r>
                        <a:rPr lang="en-US" sz="1400" dirty="0" err="1" smtClean="0"/>
                        <a:t>springt</a:t>
                      </a:r>
                      <a:r>
                        <a:rPr lang="en-US" sz="1400" dirty="0" smtClean="0"/>
                        <a:t> </a:t>
                      </a:r>
                      <a:endParaRPr lang="en-US" sz="1400" noProof="0" dirty="0" smtClean="0">
                        <a:solidFill>
                          <a:schemeClr val="accent6"/>
                        </a:solidFill>
                      </a:endParaRPr>
                    </a:p>
                    <a:p>
                      <a:r>
                        <a:rPr lang="en-US" sz="1400" noProof="0" dirty="0" err="1" smtClean="0">
                          <a:solidFill>
                            <a:schemeClr val="accent6"/>
                          </a:solidFill>
                        </a:rPr>
                        <a:t>Gastlezing</a:t>
                      </a:r>
                      <a:r>
                        <a:rPr lang="en-US" sz="1400" baseline="0" noProof="0" dirty="0" smtClean="0">
                          <a:solidFill>
                            <a:schemeClr val="accent6"/>
                          </a:solidFill>
                        </a:rPr>
                        <a:t> ma 29/5 9:35 </a:t>
                      </a:r>
                      <a:r>
                        <a:rPr lang="en-US" sz="1400" baseline="0" noProof="0" dirty="0" err="1" smtClean="0">
                          <a:solidFill>
                            <a:schemeClr val="accent6"/>
                          </a:solidFill>
                        </a:rPr>
                        <a:t>uur</a:t>
                      </a:r>
                      <a:endParaRPr lang="en-US" sz="1400" baseline="0" noProof="0" dirty="0" smtClean="0">
                        <a:solidFill>
                          <a:schemeClr val="accent6"/>
                        </a:solidFill>
                      </a:endParaRPr>
                    </a:p>
                  </a:txBody>
                  <a:tcPr anchor="ctr">
                    <a:lnL>
                      <a:noFill/>
                    </a:lnL>
                    <a:lnR>
                      <a:noFill/>
                    </a:lnR>
                    <a:lnT>
                      <a:noFill/>
                    </a:lnT>
                    <a:lnB>
                      <a:noFill/>
                    </a:lnB>
                  </a:tcPr>
                </a:tc>
                <a:extLst>
                  <a:ext uri="{0D108BD9-81ED-4DB2-BD59-A6C34878D82A}">
                    <a16:rowId xmlns:a16="http://schemas.microsoft.com/office/drawing/2014/main" val="10000"/>
                  </a:ext>
                </a:extLst>
              </a:tr>
              <a:tr h="223157">
                <a:tc>
                  <a:txBody>
                    <a:bodyPr/>
                    <a:lstStyle/>
                    <a:p>
                      <a:endParaRPr lang="nl-NL" sz="1400" noProof="0" dirty="0">
                        <a:solidFill>
                          <a:schemeClr val="accent6"/>
                        </a:solidFill>
                      </a:endParaRP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2" name="Rectangle 1"/>
          <p:cNvSpPr/>
          <p:nvPr/>
        </p:nvSpPr>
        <p:spPr>
          <a:xfrm>
            <a:off x="1187624" y="836712"/>
            <a:ext cx="6730008" cy="307777"/>
          </a:xfrm>
          <a:prstGeom prst="rect">
            <a:avLst/>
          </a:prstGeom>
          <a:noFill/>
        </p:spPr>
        <p:txBody>
          <a:bodyPr wrap="square">
            <a:spAutoFit/>
          </a:bodyPr>
          <a:lstStyle/>
          <a:p>
            <a:r>
              <a:rPr lang="en-GB" sz="1400" dirty="0">
                <a:hlinkClick r:id="rId5"/>
              </a:rPr>
              <a:t>http://</a:t>
            </a:r>
            <a:r>
              <a:rPr lang="en-GB" sz="1400" dirty="0" smtClean="0">
                <a:hlinkClick r:id="rId5"/>
              </a:rPr>
              <a:t>www.fieldtestedsystems.com/download/PeriodicTableOfSpectra.png</a:t>
            </a:r>
            <a:endParaRPr lang="en-GB" sz="1400" dirty="0" smtClean="0"/>
          </a:p>
        </p:txBody>
      </p:sp>
    </p:spTree>
    <p:extLst>
      <p:ext uri="{BB962C8B-B14F-4D97-AF65-F5344CB8AC3E}">
        <p14:creationId xmlns:p14="http://schemas.microsoft.com/office/powerpoint/2010/main" val="1207944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sz="2400" dirty="0"/>
              <a:t>40.6 Free-Electron Theory of Metals</a:t>
            </a:r>
          </a:p>
        </p:txBody>
      </p:sp>
      <p:sp>
        <p:nvSpPr>
          <p:cNvPr id="98307" name="Text Box 3"/>
          <p:cNvSpPr txBox="1">
            <a:spLocks noChangeArrowheads="1"/>
          </p:cNvSpPr>
          <p:nvPr/>
        </p:nvSpPr>
        <p:spPr bwMode="auto">
          <a:xfrm>
            <a:off x="1200150" y="1295400"/>
            <a:ext cx="6743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000" b="1" dirty="0" smtClean="0">
                <a:solidFill>
                  <a:srgbClr val="333399"/>
                </a:solidFill>
                <a:ea typeface="+mn-ea"/>
              </a:rPr>
              <a:t>Example 40-10: The Fermi </a:t>
            </a:r>
            <a:r>
              <a:rPr lang="en-US" altLang="en-US" sz="2000" b="1" dirty="0" smtClean="0">
                <a:solidFill>
                  <a:srgbClr val="FF0000"/>
                </a:solidFill>
                <a:ea typeface="+mn-ea"/>
              </a:rPr>
              <a:t>level</a:t>
            </a:r>
            <a:r>
              <a:rPr lang="en-US" altLang="en-US" sz="2000" b="1" dirty="0" smtClean="0">
                <a:solidFill>
                  <a:srgbClr val="333399"/>
                </a:solidFill>
                <a:ea typeface="+mn-ea"/>
              </a:rPr>
              <a:t>.</a:t>
            </a:r>
          </a:p>
          <a:p>
            <a:pPr algn="l" eaLnBrk="1" hangingPunct="1">
              <a:spcBef>
                <a:spcPct val="50000"/>
              </a:spcBef>
            </a:pPr>
            <a:r>
              <a:rPr lang="en-US" altLang="en-US" sz="2000" b="1" dirty="0" smtClean="0">
                <a:solidFill>
                  <a:srgbClr val="333399"/>
                </a:solidFill>
                <a:ea typeface="+mn-ea"/>
              </a:rPr>
              <a:t>For the metal copper, determine (a) the Fermi energy, (b) the average energy of electrons, and (c) the speed of electrons at the Fermi level (this is called the Fermi speed).</a:t>
            </a:r>
          </a:p>
        </p:txBody>
      </p:sp>
      <p:pic>
        <p:nvPicPr>
          <p:cNvPr id="7403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906992"/>
            <a:ext cx="2877190" cy="223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03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263778"/>
            <a:ext cx="6144702" cy="245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descr="Picture 2"/>
          <p:cNvPicPr>
            <a:picLocks noChangeAspect="1" noChangeArrowheads="1"/>
          </p:cNvPicPr>
          <p:nvPr/>
        </p:nvPicPr>
        <p:blipFill>
          <a:blip r:embed="rId6"/>
          <a:srcRect/>
          <a:stretch>
            <a:fillRect/>
          </a:stretch>
        </p:blipFill>
        <p:spPr bwMode="auto">
          <a:xfrm>
            <a:off x="3707904" y="2910642"/>
            <a:ext cx="2406872" cy="788987"/>
          </a:xfrm>
          <a:prstGeom prst="rect">
            <a:avLst/>
          </a:prstGeom>
          <a:noFill/>
        </p:spPr>
      </p:pic>
      <p:graphicFrame>
        <p:nvGraphicFramePr>
          <p:cNvPr id="8" name="Object 2"/>
          <p:cNvGraphicFramePr>
            <a:graphicFrameLocks noChangeAspect="1"/>
          </p:cNvGraphicFramePr>
          <p:nvPr>
            <p:extLst>
              <p:ext uri="{D42A27DB-BD31-4B8C-83A1-F6EECF244321}">
                <p14:modId xmlns:p14="http://schemas.microsoft.com/office/powerpoint/2010/main" val="771950463"/>
              </p:ext>
            </p:extLst>
          </p:nvPr>
        </p:nvGraphicFramePr>
        <p:xfrm>
          <a:off x="6902648" y="2997324"/>
          <a:ext cx="1701800" cy="647700"/>
        </p:xfrm>
        <a:graphic>
          <a:graphicData uri="http://schemas.openxmlformats.org/presentationml/2006/ole">
            <mc:AlternateContent xmlns:mc="http://schemas.openxmlformats.org/markup-compatibility/2006">
              <mc:Choice xmlns:v="urn:schemas-microsoft-com:vml" Requires="v">
                <p:oleObj spid="_x0000_s313405" name="Equation" r:id="rId7" imgW="1015920" imgH="393480" progId="Equation.3">
                  <p:embed/>
                </p:oleObj>
              </mc:Choice>
              <mc:Fallback>
                <p:oleObj name="Equation" r:id="rId7" imgW="1015920" imgH="393480" progId="Equation.3">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2648" y="2997324"/>
                        <a:ext cx="1701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p:cNvGrpSpPr/>
          <p:nvPr/>
        </p:nvGrpSpPr>
        <p:grpSpPr>
          <a:xfrm>
            <a:off x="457200" y="4725144"/>
            <a:ext cx="7498175" cy="1831082"/>
            <a:chOff x="457200" y="4725144"/>
            <a:chExt cx="7498175" cy="1831082"/>
          </a:xfrm>
        </p:grpSpPr>
        <p:pic>
          <p:nvPicPr>
            <p:cNvPr id="74035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259" y="4725144"/>
              <a:ext cx="7279116" cy="1831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457200" y="4725144"/>
              <a:ext cx="586408" cy="28803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grpSp>
      <p:sp>
        <p:nvSpPr>
          <p:cNvPr id="4" name="Rectangle 3"/>
          <p:cNvSpPr/>
          <p:nvPr/>
        </p:nvSpPr>
        <p:spPr>
          <a:xfrm>
            <a:off x="7050631" y="6371560"/>
            <a:ext cx="1405834" cy="369332"/>
          </a:xfrm>
          <a:prstGeom prst="rect">
            <a:avLst/>
          </a:prstGeom>
        </p:spPr>
        <p:txBody>
          <a:bodyPr wrap="none">
            <a:spAutoFit/>
          </a:bodyPr>
          <a:lstStyle/>
          <a:p>
            <a:r>
              <a:rPr lang="en-US" altLang="en-US" sz="1800" dirty="0"/>
              <a:t>E</a:t>
            </a:r>
            <a:r>
              <a:rPr lang="en-US" altLang="en-US" sz="1800" baseline="-25000" dirty="0"/>
              <a:t>F</a:t>
            </a:r>
            <a:r>
              <a:rPr lang="en-US" altLang="en-US" sz="1800" dirty="0"/>
              <a:t> = 7.0 eV.</a:t>
            </a:r>
          </a:p>
        </p:txBody>
      </p:sp>
      <p:sp>
        <p:nvSpPr>
          <p:cNvPr id="12" name="Rectangle 11"/>
          <p:cNvSpPr/>
          <p:nvPr/>
        </p:nvSpPr>
        <p:spPr>
          <a:xfrm>
            <a:off x="7703870" y="3754346"/>
            <a:ext cx="1258678" cy="338554"/>
          </a:xfrm>
          <a:prstGeom prst="rect">
            <a:avLst/>
          </a:prstGeom>
        </p:spPr>
        <p:txBody>
          <a:bodyPr wrap="none">
            <a:spAutoFit/>
          </a:bodyPr>
          <a:lstStyle/>
          <a:p>
            <a:r>
              <a:rPr lang="en-US" altLang="en-US" sz="1600" i="1" dirty="0" err="1" smtClean="0">
                <a:latin typeface="Times New Roman"/>
                <a:cs typeface="Times New Roman"/>
              </a:rPr>
              <a:t>h</a:t>
            </a:r>
            <a:r>
              <a:rPr lang="en-US" altLang="en-US" sz="1600" dirty="0" smtClean="0">
                <a:cs typeface="Arial" charset="0"/>
              </a:rPr>
              <a:t> </a:t>
            </a:r>
            <a:r>
              <a:rPr lang="en-US" altLang="en-US" sz="1200" dirty="0" smtClean="0">
                <a:cs typeface="Arial" charset="0"/>
              </a:rPr>
              <a:t>= 6,63 </a:t>
            </a:r>
            <a:r>
              <a:rPr lang="en-US" altLang="en-US" sz="1200" dirty="0" err="1" smtClean="0">
                <a:cs typeface="Arial" charset="0"/>
              </a:rPr>
              <a:t>x</a:t>
            </a:r>
            <a:r>
              <a:rPr lang="en-US" altLang="en-US" sz="1200" dirty="0" smtClean="0">
                <a:cs typeface="Arial" charset="0"/>
              </a:rPr>
              <a:t> 10</a:t>
            </a:r>
            <a:r>
              <a:rPr lang="en-US" altLang="en-US" sz="1200" baseline="30000" dirty="0" smtClean="0">
                <a:cs typeface="Arial" charset="0"/>
              </a:rPr>
              <a:t>-34</a:t>
            </a:r>
            <a:endParaRPr lang="el-GR" altLang="en-US" sz="1200" dirty="0">
              <a:cs typeface="Arial" charset="0"/>
            </a:endParaRPr>
          </a:p>
        </p:txBody>
      </p:sp>
    </p:spTree>
    <p:extLst>
      <p:ext uri="{BB962C8B-B14F-4D97-AF65-F5344CB8AC3E}">
        <p14:creationId xmlns:p14="http://schemas.microsoft.com/office/powerpoint/2010/main" val="212400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75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sz="2400" dirty="0"/>
              <a:t>40.6 Free-Electron Theory of Metals</a:t>
            </a:r>
          </a:p>
        </p:txBody>
      </p:sp>
      <p:sp>
        <p:nvSpPr>
          <p:cNvPr id="148483" name="Text Box 3"/>
          <p:cNvSpPr txBox="1">
            <a:spLocks noChangeArrowheads="1"/>
          </p:cNvSpPr>
          <p:nvPr/>
        </p:nvSpPr>
        <p:spPr bwMode="auto">
          <a:xfrm>
            <a:off x="9324528" y="1295400"/>
            <a:ext cx="6477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000" b="1" dirty="0" smtClean="0">
                <a:solidFill>
                  <a:srgbClr val="333399"/>
                </a:solidFill>
                <a:ea typeface="+mn-ea"/>
              </a:rPr>
              <a:t>Example 40-10, continued: Incorrect classical speed calculation.</a:t>
            </a:r>
          </a:p>
          <a:p>
            <a:pPr algn="l" eaLnBrk="1" hangingPunct="1">
              <a:spcBef>
                <a:spcPct val="50000"/>
              </a:spcBef>
            </a:pPr>
            <a:r>
              <a:rPr lang="en-US" altLang="en-US" sz="2000" b="1" dirty="0" smtClean="0">
                <a:solidFill>
                  <a:srgbClr val="333399"/>
                </a:solidFill>
                <a:ea typeface="+mn-ea"/>
              </a:rPr>
              <a:t>If the electrons were treated as a classical gas, estimate the temperature needed to give a typical electron a speed of 1.6 x 10</a:t>
            </a:r>
            <a:r>
              <a:rPr lang="en-US" altLang="en-US" sz="2000" b="1" baseline="30000" dirty="0" smtClean="0">
                <a:solidFill>
                  <a:srgbClr val="333399"/>
                </a:solidFill>
                <a:ea typeface="+mn-ea"/>
              </a:rPr>
              <a:t>6</a:t>
            </a:r>
            <a:r>
              <a:rPr lang="en-US" altLang="en-US" sz="2000" b="1" dirty="0" smtClean="0">
                <a:solidFill>
                  <a:srgbClr val="333399"/>
                </a:solidFill>
                <a:ea typeface="+mn-ea"/>
              </a:rPr>
              <a:t> m/s.</a:t>
            </a:r>
          </a:p>
        </p:txBody>
      </p:sp>
      <p:sp>
        <p:nvSpPr>
          <p:cNvPr id="4" name="Text Box 3"/>
          <p:cNvSpPr txBox="1">
            <a:spLocks noChangeArrowheads="1"/>
          </p:cNvSpPr>
          <p:nvPr/>
        </p:nvSpPr>
        <p:spPr bwMode="auto">
          <a:xfrm>
            <a:off x="1200150" y="1295400"/>
            <a:ext cx="6743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000" b="1" dirty="0" smtClean="0">
                <a:solidFill>
                  <a:srgbClr val="333399"/>
                </a:solidFill>
                <a:ea typeface="+mn-ea"/>
              </a:rPr>
              <a:t>Example 40-10</a:t>
            </a:r>
            <a:r>
              <a:rPr lang="en-US" altLang="en-US" sz="2000" b="1" dirty="0" smtClean="0">
                <a:solidFill>
                  <a:srgbClr val="333399"/>
                </a:solidFill>
              </a:rPr>
              <a:t>, continued</a:t>
            </a:r>
            <a:r>
              <a:rPr lang="en-US" altLang="en-US" sz="2000" b="1" dirty="0">
                <a:solidFill>
                  <a:srgbClr val="333399"/>
                </a:solidFill>
              </a:rPr>
              <a:t>: </a:t>
            </a:r>
            <a:r>
              <a:rPr lang="en-US" altLang="en-US" sz="2000" b="1" dirty="0" smtClean="0">
                <a:solidFill>
                  <a:srgbClr val="333399"/>
                </a:solidFill>
                <a:ea typeface="+mn-ea"/>
              </a:rPr>
              <a:t> The Fermi energy.</a:t>
            </a:r>
          </a:p>
          <a:p>
            <a:pPr algn="l" eaLnBrk="1" hangingPunct="1">
              <a:spcBef>
                <a:spcPct val="50000"/>
              </a:spcBef>
            </a:pPr>
            <a:r>
              <a:rPr lang="en-US" altLang="en-US" sz="2000" b="1" dirty="0" smtClean="0">
                <a:solidFill>
                  <a:schemeClr val="accent2">
                    <a:lumMod val="40000"/>
                    <a:lumOff val="60000"/>
                  </a:schemeClr>
                </a:solidFill>
                <a:ea typeface="+mn-ea"/>
              </a:rPr>
              <a:t>For the metal copper, determine (a) the Fermi energy, (b) the average energy of electrons, and</a:t>
            </a:r>
            <a:r>
              <a:rPr lang="en-US" altLang="en-US" sz="2000" b="1" dirty="0" smtClean="0">
                <a:solidFill>
                  <a:srgbClr val="333399"/>
                </a:solidFill>
                <a:ea typeface="+mn-ea"/>
              </a:rPr>
              <a:t>		 </a:t>
            </a:r>
            <a:r>
              <a:rPr lang="en-US" altLang="en-US" sz="2000" b="1" dirty="0" smtClean="0">
                <a:solidFill>
                  <a:srgbClr val="7030A0"/>
                </a:solidFill>
                <a:ea typeface="+mn-ea"/>
              </a:rPr>
              <a:t>(c) the speed of electrons at the Fermi level (this is called the Fermi speed).</a:t>
            </a:r>
          </a:p>
        </p:txBody>
      </p:sp>
      <p:graphicFrame>
        <p:nvGraphicFramePr>
          <p:cNvPr id="5" name="Object 2"/>
          <p:cNvGraphicFramePr>
            <a:graphicFrameLocks noChangeAspect="1"/>
          </p:cNvGraphicFramePr>
          <p:nvPr>
            <p:extLst>
              <p:ext uri="{D42A27DB-BD31-4B8C-83A1-F6EECF244321}">
                <p14:modId xmlns:p14="http://schemas.microsoft.com/office/powerpoint/2010/main" val="3900200561"/>
              </p:ext>
            </p:extLst>
          </p:nvPr>
        </p:nvGraphicFramePr>
        <p:xfrm>
          <a:off x="3671888" y="5259388"/>
          <a:ext cx="1341437" cy="730250"/>
        </p:xfrm>
        <a:graphic>
          <a:graphicData uri="http://schemas.openxmlformats.org/presentationml/2006/ole">
            <mc:AlternateContent xmlns:mc="http://schemas.openxmlformats.org/markup-compatibility/2006">
              <mc:Choice xmlns:v="urn:schemas-microsoft-com:vml" Requires="v">
                <p:oleObj spid="_x0000_s316464" name="Equation" r:id="rId4" imgW="799920" imgH="444240" progId="">
                  <p:embed/>
                </p:oleObj>
              </mc:Choice>
              <mc:Fallback>
                <p:oleObj name="Equation" r:id="rId4" imgW="799920" imgH="44424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888" y="5259388"/>
                        <a:ext cx="1341437"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5076056" y="5435932"/>
            <a:ext cx="4572000" cy="369332"/>
          </a:xfrm>
          <a:prstGeom prst="rect">
            <a:avLst/>
          </a:prstGeom>
        </p:spPr>
        <p:txBody>
          <a:bodyPr>
            <a:spAutoFit/>
          </a:bodyPr>
          <a:lstStyle/>
          <a:p>
            <a:pPr algn="l" defTabSz="457200">
              <a:spcBef>
                <a:spcPct val="30000"/>
              </a:spcBef>
              <a:defRPr/>
            </a:pPr>
            <a:r>
              <a:rPr lang="en-US" altLang="en-US" sz="1800" dirty="0"/>
              <a:t>= 1.6 x 10</a:t>
            </a:r>
            <a:r>
              <a:rPr lang="en-US" altLang="en-US" sz="1800" baseline="30000" dirty="0"/>
              <a:t>6</a:t>
            </a:r>
            <a:r>
              <a:rPr lang="en-US" altLang="en-US" sz="1800" dirty="0"/>
              <a:t> </a:t>
            </a:r>
            <a:r>
              <a:rPr lang="en-US" altLang="en-US" sz="1800" dirty="0" smtClean="0"/>
              <a:t>m/s</a:t>
            </a:r>
            <a:endParaRPr lang="en-US" altLang="en-US" sz="1800" dirty="0"/>
          </a:p>
        </p:txBody>
      </p:sp>
      <p:sp>
        <p:nvSpPr>
          <p:cNvPr id="3" name="Rectangle 2"/>
          <p:cNvSpPr/>
          <p:nvPr/>
        </p:nvSpPr>
        <p:spPr>
          <a:xfrm>
            <a:off x="2591324" y="3939113"/>
            <a:ext cx="2724336" cy="400110"/>
          </a:xfrm>
          <a:prstGeom prst="rect">
            <a:avLst/>
          </a:prstGeom>
        </p:spPr>
        <p:txBody>
          <a:bodyPr wrap="none">
            <a:spAutoFit/>
          </a:bodyPr>
          <a:lstStyle/>
          <a:p>
            <a:r>
              <a:rPr lang="en-US" altLang="en-US" sz="2000" dirty="0" smtClean="0"/>
              <a:t>&lt;E&gt; = </a:t>
            </a:r>
            <a:r>
              <a:rPr lang="en-US" altLang="en-US" sz="2000" dirty="0"/>
              <a:t>3/5 E</a:t>
            </a:r>
            <a:r>
              <a:rPr lang="en-US" altLang="en-US" sz="2000" baseline="-25000" dirty="0"/>
              <a:t>F</a:t>
            </a:r>
            <a:r>
              <a:rPr lang="en-US" altLang="en-US" sz="2000" dirty="0"/>
              <a:t> </a:t>
            </a:r>
            <a:r>
              <a:rPr lang="en-US" altLang="en-US" sz="2000" dirty="0" smtClean="0"/>
              <a:t>= 4.2 </a:t>
            </a:r>
            <a:r>
              <a:rPr lang="en-US" altLang="en-US" sz="2000" dirty="0"/>
              <a:t>eV.</a:t>
            </a:r>
          </a:p>
        </p:txBody>
      </p:sp>
      <p:sp>
        <p:nvSpPr>
          <p:cNvPr id="8" name="Rectangle 7"/>
          <p:cNvSpPr/>
          <p:nvPr/>
        </p:nvSpPr>
        <p:spPr>
          <a:xfrm>
            <a:off x="2209800" y="3429000"/>
            <a:ext cx="3586879" cy="369332"/>
          </a:xfrm>
          <a:prstGeom prst="rect">
            <a:avLst/>
          </a:prstGeom>
        </p:spPr>
        <p:txBody>
          <a:bodyPr wrap="none">
            <a:spAutoFit/>
          </a:bodyPr>
          <a:lstStyle/>
          <a:p>
            <a:r>
              <a:rPr lang="nl-NL" sz="1800" dirty="0" smtClean="0">
                <a:solidFill>
                  <a:srgbClr val="7030A0"/>
                </a:solidFill>
              </a:rPr>
              <a:t>&lt;E&gt; = 3/5 </a:t>
            </a:r>
            <a:r>
              <a:rPr lang="nl-NL" sz="1800" b="1" i="1" dirty="0" smtClean="0">
                <a:solidFill>
                  <a:srgbClr val="7030A0"/>
                </a:solidFill>
              </a:rPr>
              <a:t>E</a:t>
            </a:r>
            <a:r>
              <a:rPr lang="nl-NL" sz="1800" b="1" i="1" baseline="-25000" dirty="0" smtClean="0">
                <a:solidFill>
                  <a:srgbClr val="7030A0"/>
                </a:solidFill>
              </a:rPr>
              <a:t>F          </a:t>
            </a:r>
            <a:r>
              <a:rPr lang="nl-NL" sz="1800" dirty="0" smtClean="0">
                <a:solidFill>
                  <a:srgbClr val="7030A0"/>
                </a:solidFill>
              </a:rPr>
              <a:t>(bewijs P 40.35)</a:t>
            </a:r>
            <a:endParaRPr lang="nl-NL" sz="1800" b="1" i="1" baseline="-25000" dirty="0">
              <a:solidFill>
                <a:srgbClr val="7030A0"/>
              </a:solidFill>
            </a:endParaRPr>
          </a:p>
        </p:txBody>
      </p:sp>
    </p:spTree>
    <p:extLst>
      <p:ext uri="{BB962C8B-B14F-4D97-AF65-F5344CB8AC3E}">
        <p14:creationId xmlns:p14="http://schemas.microsoft.com/office/powerpoint/2010/main" val="17412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sz="2400" dirty="0"/>
              <a:t>40.6 Free-Electron Theory of Metals</a:t>
            </a:r>
          </a:p>
        </p:txBody>
      </p:sp>
      <p:sp>
        <p:nvSpPr>
          <p:cNvPr id="5" name="Text Box 3"/>
          <p:cNvSpPr txBox="1">
            <a:spLocks noChangeArrowheads="1"/>
          </p:cNvSpPr>
          <p:nvPr/>
        </p:nvSpPr>
        <p:spPr bwMode="auto">
          <a:xfrm>
            <a:off x="1333500" y="1371600"/>
            <a:ext cx="6477000" cy="1785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000" b="1" dirty="0" smtClean="0">
                <a:solidFill>
                  <a:srgbClr val="333399"/>
                </a:solidFill>
                <a:ea typeface="+mn-ea"/>
              </a:rPr>
              <a:t>Example 40-11: Incorrect classical speed calculation.</a:t>
            </a:r>
          </a:p>
          <a:p>
            <a:pPr algn="l" eaLnBrk="1" hangingPunct="1">
              <a:spcBef>
                <a:spcPct val="50000"/>
              </a:spcBef>
            </a:pPr>
            <a:r>
              <a:rPr lang="en-US" altLang="en-US" sz="2000" b="1" dirty="0" smtClean="0">
                <a:solidFill>
                  <a:srgbClr val="333399"/>
                </a:solidFill>
                <a:ea typeface="+mn-ea"/>
              </a:rPr>
              <a:t>If the electrons were treated as a classical gas, estimate the average kinetic energy at room temperature.</a:t>
            </a:r>
          </a:p>
        </p:txBody>
      </p:sp>
      <p:sp>
        <p:nvSpPr>
          <p:cNvPr id="2" name="Rectangle 1"/>
          <p:cNvSpPr/>
          <p:nvPr/>
        </p:nvSpPr>
        <p:spPr>
          <a:xfrm>
            <a:off x="3238500" y="4797152"/>
            <a:ext cx="4572000" cy="707886"/>
          </a:xfrm>
          <a:prstGeom prst="rect">
            <a:avLst/>
          </a:prstGeom>
        </p:spPr>
        <p:txBody>
          <a:bodyPr>
            <a:spAutoFit/>
          </a:bodyPr>
          <a:lstStyle/>
          <a:p>
            <a:r>
              <a:rPr lang="en-US" altLang="en-US" sz="2000" dirty="0" smtClean="0"/>
              <a:t> </a:t>
            </a:r>
            <a:r>
              <a:rPr lang="en-US" altLang="en-US" sz="2000" dirty="0"/>
              <a:t>T </a:t>
            </a:r>
            <a:r>
              <a:rPr lang="en-US" altLang="en-US" sz="2000" dirty="0">
                <a:cs typeface="Arial" charset="0"/>
              </a:rPr>
              <a:t>≈</a:t>
            </a:r>
            <a:r>
              <a:rPr lang="en-US" altLang="en-US" sz="2000" dirty="0"/>
              <a:t> 300K.</a:t>
            </a:r>
          </a:p>
          <a:p>
            <a:r>
              <a:rPr lang="en-US" altLang="en-US" sz="2000" dirty="0"/>
              <a:t>&lt;</a:t>
            </a:r>
            <a:r>
              <a:rPr lang="en-US" altLang="en-US" sz="2000" dirty="0" err="1" smtClean="0"/>
              <a:t>E</a:t>
            </a:r>
            <a:r>
              <a:rPr lang="en-US" altLang="en-US" sz="2000" baseline="-25000" dirty="0" err="1" smtClean="0"/>
              <a:t>kin</a:t>
            </a:r>
            <a:r>
              <a:rPr lang="en-US" altLang="en-US" sz="2000" dirty="0" smtClean="0"/>
              <a:t>&gt;</a:t>
            </a:r>
            <a:r>
              <a:rPr lang="en-US" altLang="en-US" sz="2000" baseline="-25000" dirty="0" err="1" smtClean="0"/>
              <a:t>thermisch</a:t>
            </a:r>
            <a:r>
              <a:rPr lang="en-US" altLang="en-US" sz="2000" dirty="0" smtClean="0"/>
              <a:t> = </a:t>
            </a:r>
            <a:r>
              <a:rPr lang="en-US" altLang="en-US" sz="2000" dirty="0"/>
              <a:t>3</a:t>
            </a:r>
            <a:r>
              <a:rPr lang="en-US" altLang="en-US" sz="2000" dirty="0" smtClean="0"/>
              <a:t>/2 k T </a:t>
            </a:r>
            <a:r>
              <a:rPr lang="en-US" altLang="en-US" sz="2000" dirty="0"/>
              <a:t>= </a:t>
            </a:r>
            <a:r>
              <a:rPr lang="en-US" altLang="en-US" sz="2000" dirty="0" smtClean="0"/>
              <a:t> 0.039eV</a:t>
            </a:r>
            <a:endParaRPr lang="en-US" altLang="en-US" sz="2000" dirty="0"/>
          </a:p>
        </p:txBody>
      </p:sp>
      <p:sp>
        <p:nvSpPr>
          <p:cNvPr id="3" name="Rectangle 2"/>
          <p:cNvSpPr/>
          <p:nvPr/>
        </p:nvSpPr>
        <p:spPr>
          <a:xfrm>
            <a:off x="683568" y="6027003"/>
            <a:ext cx="7380312" cy="400110"/>
          </a:xfrm>
          <a:prstGeom prst="rect">
            <a:avLst/>
          </a:prstGeom>
        </p:spPr>
        <p:txBody>
          <a:bodyPr wrap="square">
            <a:spAutoFit/>
          </a:bodyPr>
          <a:lstStyle/>
          <a:p>
            <a:r>
              <a:rPr lang="en-US" altLang="en-US" sz="2000" dirty="0" err="1" smtClean="0"/>
              <a:t>werkelijke</a:t>
            </a:r>
            <a:r>
              <a:rPr lang="en-US" altLang="en-US" sz="2000" dirty="0"/>
              <a:t> &lt;</a:t>
            </a:r>
            <a:r>
              <a:rPr lang="en-US" altLang="en-US" sz="2000" dirty="0" err="1" smtClean="0"/>
              <a:t>E</a:t>
            </a:r>
            <a:r>
              <a:rPr lang="en-US" altLang="en-US" sz="2000" baseline="-25000" dirty="0" err="1" smtClean="0"/>
              <a:t>kin</a:t>
            </a:r>
            <a:r>
              <a:rPr lang="en-US" altLang="en-US" sz="2000" dirty="0"/>
              <a:t>&gt; </a:t>
            </a:r>
            <a:r>
              <a:rPr lang="en-US" altLang="en-US" sz="2000" dirty="0" smtClean="0"/>
              <a:t>van e</a:t>
            </a:r>
            <a:r>
              <a:rPr lang="en-US" altLang="en-US" sz="2000" baseline="30000" dirty="0" smtClean="0"/>
              <a:t>-</a:t>
            </a:r>
            <a:r>
              <a:rPr lang="en-US" altLang="en-US" sz="2000" dirty="0" smtClean="0"/>
              <a:t> in </a:t>
            </a:r>
            <a:r>
              <a:rPr lang="en-US" altLang="en-US" sz="2000" dirty="0" err="1" smtClean="0"/>
              <a:t>koper</a:t>
            </a:r>
            <a:r>
              <a:rPr lang="en-US" altLang="en-US" sz="2000" dirty="0" smtClean="0"/>
              <a:t> is </a:t>
            </a:r>
            <a:r>
              <a:rPr lang="en-US" altLang="en-US" sz="2000" dirty="0" err="1"/>
              <a:t>een</a:t>
            </a:r>
            <a:r>
              <a:rPr lang="en-US" altLang="en-US" sz="2000" dirty="0"/>
              <a:t> factor 100 </a:t>
            </a:r>
            <a:r>
              <a:rPr lang="en-US" altLang="en-US" sz="2000" dirty="0" err="1" smtClean="0"/>
              <a:t>hoger</a:t>
            </a:r>
            <a:r>
              <a:rPr lang="en-US" altLang="en-US" sz="2000" dirty="0" smtClean="0"/>
              <a:t>!</a:t>
            </a:r>
            <a:endParaRPr lang="en-US" altLang="en-US" sz="2000" dirty="0"/>
          </a:p>
        </p:txBody>
      </p:sp>
      <p:sp>
        <p:nvSpPr>
          <p:cNvPr id="6" name="Rectangle 2"/>
          <p:cNvSpPr/>
          <p:nvPr/>
        </p:nvSpPr>
        <p:spPr>
          <a:xfrm>
            <a:off x="2591324" y="3939113"/>
            <a:ext cx="2724336" cy="400110"/>
          </a:xfrm>
          <a:prstGeom prst="rect">
            <a:avLst/>
          </a:prstGeom>
        </p:spPr>
        <p:txBody>
          <a:bodyPr wrap="none">
            <a:spAutoFit/>
          </a:bodyPr>
          <a:lstStyle/>
          <a:p>
            <a:r>
              <a:rPr lang="en-US" altLang="en-US" sz="2000" dirty="0" smtClean="0"/>
              <a:t>&lt;E&gt; = </a:t>
            </a:r>
            <a:r>
              <a:rPr lang="en-US" altLang="en-US" sz="2000" dirty="0"/>
              <a:t>3/5 E</a:t>
            </a:r>
            <a:r>
              <a:rPr lang="en-US" altLang="en-US" sz="2000" baseline="-25000" dirty="0"/>
              <a:t>F</a:t>
            </a:r>
            <a:r>
              <a:rPr lang="en-US" altLang="en-US" sz="2000" dirty="0"/>
              <a:t> </a:t>
            </a:r>
            <a:r>
              <a:rPr lang="en-US" altLang="en-US" sz="2000" dirty="0" smtClean="0"/>
              <a:t>= 4.2 </a:t>
            </a:r>
            <a:r>
              <a:rPr lang="en-US" altLang="en-US" sz="2000" dirty="0"/>
              <a:t>eV.</a:t>
            </a:r>
          </a:p>
        </p:txBody>
      </p:sp>
    </p:spTree>
    <p:extLst>
      <p:ext uri="{BB962C8B-B14F-4D97-AF65-F5344CB8AC3E}">
        <p14:creationId xmlns:p14="http://schemas.microsoft.com/office/powerpoint/2010/main" val="376046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568325" y="71438"/>
            <a:ext cx="8029575" cy="609600"/>
          </a:xfrm>
          <a:prstGeom prst="rect">
            <a:avLst/>
          </a:prstGeom>
          <a:noFill/>
          <a:ln w="9525">
            <a:noFill/>
            <a:miter lim="800000"/>
            <a:headEnd/>
            <a:tailEnd/>
          </a:ln>
        </p:spPr>
        <p:txBody>
          <a:bodyPr anchor="ctr">
            <a:prstTxWarp prst="textNoShape">
              <a:avLst/>
            </a:prstTxWarp>
          </a:bodyPr>
          <a:lstStyle/>
          <a:p>
            <a:pPr algn="l"/>
            <a:r>
              <a:rPr lang="nl-NL" sz="2200" dirty="0" err="1" smtClean="0">
                <a:solidFill>
                  <a:schemeClr val="tx2"/>
                </a:solidFill>
              </a:rPr>
              <a:t>Uittreearbeid</a:t>
            </a:r>
            <a:r>
              <a:rPr lang="nl-NL" sz="2200" dirty="0" smtClean="0">
                <a:solidFill>
                  <a:schemeClr val="tx2"/>
                </a:solidFill>
              </a:rPr>
              <a:t> (werkfunctie) en E</a:t>
            </a:r>
            <a:r>
              <a:rPr lang="nl-NL" sz="2200" baseline="-25000" dirty="0" smtClean="0">
                <a:solidFill>
                  <a:schemeClr val="tx2"/>
                </a:solidFill>
              </a:rPr>
              <a:t>F</a:t>
            </a:r>
            <a:endParaRPr lang="nl-NL" sz="2200" dirty="0">
              <a:solidFill>
                <a:schemeClr val="tx2"/>
              </a:solidFill>
            </a:endParaRPr>
          </a:p>
        </p:txBody>
      </p:sp>
      <p:sp>
        <p:nvSpPr>
          <p:cNvPr id="20484" name="Line 4"/>
          <p:cNvSpPr>
            <a:spLocks noChangeShapeType="1"/>
          </p:cNvSpPr>
          <p:nvPr/>
        </p:nvSpPr>
        <p:spPr bwMode="auto">
          <a:xfrm>
            <a:off x="576263" y="609600"/>
            <a:ext cx="7945437" cy="0"/>
          </a:xfrm>
          <a:prstGeom prst="line">
            <a:avLst/>
          </a:prstGeom>
          <a:noFill/>
          <a:ln w="25400">
            <a:solidFill>
              <a:schemeClr val="accent2"/>
            </a:solidFill>
            <a:round/>
            <a:headEnd/>
            <a:tailEnd/>
          </a:ln>
        </p:spPr>
        <p:txBody>
          <a:bodyPr wrap="none" anchor="ctr">
            <a:prstTxWarp prst="textNoShape">
              <a:avLst/>
            </a:prstTxWarp>
          </a:bodyPr>
          <a:lstStyle/>
          <a:p>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25" y="1752600"/>
            <a:ext cx="46005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p:cNvPicPr>
            <a:picLocks noChangeAspect="1"/>
          </p:cNvPicPr>
          <p:nvPr/>
        </p:nvPicPr>
        <p:blipFill>
          <a:blip r:embed="rId5"/>
          <a:stretch>
            <a:fillRect/>
          </a:stretch>
        </p:blipFill>
        <p:spPr>
          <a:xfrm>
            <a:off x="9448800" y="4343400"/>
            <a:ext cx="3657600" cy="2011092"/>
          </a:xfrm>
          <a:prstGeom prst="rect">
            <a:avLst/>
          </a:prstGeom>
        </p:spPr>
      </p:pic>
      <p:grpSp>
        <p:nvGrpSpPr>
          <p:cNvPr id="2" name="Group 11"/>
          <p:cNvGrpSpPr/>
          <p:nvPr/>
        </p:nvGrpSpPr>
        <p:grpSpPr>
          <a:xfrm>
            <a:off x="1066800" y="1124744"/>
            <a:ext cx="7162800" cy="6495256"/>
            <a:chOff x="1066800" y="1124744"/>
            <a:chExt cx="7162800" cy="6495256"/>
          </a:xfrm>
        </p:grpSpPr>
        <p:pic>
          <p:nvPicPr>
            <p:cNvPr id="3074" name="Picture 2" descr="http://www4.nau.edu/meteorite/Meteorite/Images/ContactPotential.jpg"/>
            <p:cNvPicPr>
              <a:picLocks noChangeAspect="1" noChangeArrowheads="1"/>
            </p:cNvPicPr>
            <p:nvPr/>
          </p:nvPicPr>
          <p:blipFill rotWithShape="1">
            <a:blip r:embed="rId6">
              <a:extLst>
                <a:ext uri="{28A0092B-C50C-407E-A947-70E740481C1C}">
                  <a14:useLocalDpi xmlns:a14="http://schemas.microsoft.com/office/drawing/2010/main" val="0"/>
                </a:ext>
              </a:extLst>
            </a:blip>
            <a:srcRect l="631" t="1175" r="-631" b="-1175"/>
            <a:stretch/>
          </p:blipFill>
          <p:spPr bwMode="auto">
            <a:xfrm>
              <a:off x="1440000" y="1188000"/>
              <a:ext cx="5760640" cy="53804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1066800" y="3657600"/>
              <a:ext cx="7162800" cy="39624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24" name="Rectangle 23"/>
            <p:cNvSpPr/>
            <p:nvPr/>
          </p:nvSpPr>
          <p:spPr bwMode="auto">
            <a:xfrm>
              <a:off x="4320320" y="1124744"/>
              <a:ext cx="2915976" cy="39624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grpSp>
      <p:sp>
        <p:nvSpPr>
          <p:cNvPr id="17" name="Rectangle 16"/>
          <p:cNvSpPr/>
          <p:nvPr/>
        </p:nvSpPr>
        <p:spPr>
          <a:xfrm>
            <a:off x="5940152" y="4005064"/>
            <a:ext cx="2725168" cy="400110"/>
          </a:xfrm>
          <a:prstGeom prst="rect">
            <a:avLst/>
          </a:prstGeom>
          <a:solidFill>
            <a:schemeClr val="bg1"/>
          </a:solidFill>
        </p:spPr>
        <p:txBody>
          <a:bodyPr wrap="square">
            <a:spAutoFit/>
          </a:bodyPr>
          <a:lstStyle/>
          <a:p>
            <a:r>
              <a:rPr lang="nl-NL" sz="2000" dirty="0" smtClean="0"/>
              <a:t>bepaling </a:t>
            </a:r>
            <a:r>
              <a:rPr lang="nl-NL" sz="2000" dirty="0" smtClean="0">
                <a:latin typeface="Symbol" charset="2"/>
                <a:cs typeface="Symbol" charset="2"/>
              </a:rPr>
              <a:t>F</a:t>
            </a:r>
            <a:r>
              <a:rPr lang="nl-NL" sz="2000" dirty="0" smtClean="0"/>
              <a:t>? </a:t>
            </a:r>
          </a:p>
        </p:txBody>
      </p:sp>
      <p:sp>
        <p:nvSpPr>
          <p:cNvPr id="16" name="Rectangle 15"/>
          <p:cNvSpPr/>
          <p:nvPr/>
        </p:nvSpPr>
        <p:spPr>
          <a:xfrm>
            <a:off x="6172200" y="4016514"/>
            <a:ext cx="2725168" cy="707886"/>
          </a:xfrm>
          <a:prstGeom prst="rect">
            <a:avLst/>
          </a:prstGeom>
          <a:solidFill>
            <a:schemeClr val="bg1"/>
          </a:solidFill>
        </p:spPr>
        <p:txBody>
          <a:bodyPr wrap="square">
            <a:spAutoFit/>
          </a:bodyPr>
          <a:lstStyle/>
          <a:p>
            <a:r>
              <a:rPr lang="nl-NL" sz="2000" dirty="0" smtClean="0"/>
              <a:t>bepaling </a:t>
            </a:r>
            <a:r>
              <a:rPr lang="nl-NL" sz="2000" dirty="0" smtClean="0">
                <a:latin typeface="Symbol" charset="2"/>
                <a:cs typeface="Symbol" charset="2"/>
              </a:rPr>
              <a:t>F</a:t>
            </a:r>
            <a:r>
              <a:rPr lang="nl-NL" sz="2000" dirty="0" smtClean="0"/>
              <a:t>: </a:t>
            </a:r>
          </a:p>
          <a:p>
            <a:r>
              <a:rPr lang="nl-NL" sz="2000" dirty="0" smtClean="0"/>
              <a:t>foto-elektrisch effect</a:t>
            </a:r>
            <a:endParaRPr lang="en-GB" sz="2000" dirty="0"/>
          </a:p>
        </p:txBody>
      </p:sp>
      <p:pic>
        <p:nvPicPr>
          <p:cNvPr id="19" name="Picture 18"/>
          <p:cNvPicPr>
            <a:picLocks noChangeAspect="1"/>
          </p:cNvPicPr>
          <p:nvPr/>
        </p:nvPicPr>
        <p:blipFill>
          <a:blip r:embed="rId7"/>
          <a:stretch>
            <a:fillRect/>
          </a:stretch>
        </p:blipFill>
        <p:spPr>
          <a:xfrm>
            <a:off x="6553200" y="4953000"/>
            <a:ext cx="2057400" cy="1481328"/>
          </a:xfrm>
          <a:prstGeom prst="rect">
            <a:avLst/>
          </a:prstGeom>
        </p:spPr>
      </p:pic>
      <p:graphicFrame>
        <p:nvGraphicFramePr>
          <p:cNvPr id="577538" name="Object 2"/>
          <p:cNvGraphicFramePr>
            <a:graphicFrameLocks noChangeAspect="1"/>
          </p:cNvGraphicFramePr>
          <p:nvPr>
            <p:extLst/>
          </p:nvPr>
        </p:nvGraphicFramePr>
        <p:xfrm>
          <a:off x="4216400" y="4306888"/>
          <a:ext cx="1031875" cy="373062"/>
        </p:xfrm>
        <a:graphic>
          <a:graphicData uri="http://schemas.openxmlformats.org/presentationml/2006/ole">
            <mc:AlternateContent xmlns:mc="http://schemas.openxmlformats.org/markup-compatibility/2006">
              <mc:Choice xmlns:v="urn:schemas-microsoft-com:vml" Requires="v">
                <p:oleObj spid="_x0000_s277575" name="Equation" r:id="rId8" imgW="482600" imgH="177800" progId="Equation.3">
                  <p:embed/>
                </p:oleObj>
              </mc:Choice>
              <mc:Fallback>
                <p:oleObj name="Equation" r:id="rId8" imgW="482600" imgH="177800" progId="Equation.3">
                  <p:embed/>
                  <p:pic>
                    <p:nvPicPr>
                      <p:cNvPr id="0" name="Picture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6400" y="4306888"/>
                        <a:ext cx="1031875"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4"/>
          <p:cNvSpPr/>
          <p:nvPr/>
        </p:nvSpPr>
        <p:spPr bwMode="auto">
          <a:xfrm>
            <a:off x="1603176" y="1205136"/>
            <a:ext cx="2896816" cy="56768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cxnSp>
        <p:nvCxnSpPr>
          <p:cNvPr id="26" name="Straight Connector 25"/>
          <p:cNvCxnSpPr/>
          <p:nvPr/>
        </p:nvCxnSpPr>
        <p:spPr bwMode="auto">
          <a:xfrm>
            <a:off x="1722895" y="1875295"/>
            <a:ext cx="2597425" cy="0"/>
          </a:xfrm>
          <a:prstGeom prst="line">
            <a:avLst/>
          </a:prstGeom>
          <a:noFill/>
          <a:ln w="38100" cap="flat" cmpd="sng" algn="ctr">
            <a:solidFill>
              <a:srgbClr val="660066"/>
            </a:solidFill>
            <a:prstDash val="sysDash"/>
            <a:round/>
            <a:headEnd type="none" w="med" len="med"/>
            <a:tailEnd type="none" w="med" len="med"/>
          </a:ln>
          <a:effectLst/>
        </p:spPr>
      </p:cxnSp>
      <p:sp>
        <p:nvSpPr>
          <p:cNvPr id="27" name="Rectangle 26"/>
          <p:cNvSpPr/>
          <p:nvPr/>
        </p:nvSpPr>
        <p:spPr>
          <a:xfrm>
            <a:off x="4477106" y="1675240"/>
            <a:ext cx="671091" cy="400110"/>
          </a:xfrm>
          <a:prstGeom prst="rect">
            <a:avLst/>
          </a:prstGeom>
          <a:solidFill>
            <a:schemeClr val="bg1"/>
          </a:solidFill>
        </p:spPr>
        <p:txBody>
          <a:bodyPr wrap="square">
            <a:spAutoFit/>
          </a:bodyPr>
          <a:lstStyle/>
          <a:p>
            <a:pPr algn="l"/>
            <a:r>
              <a:rPr lang="nl-NL" sz="2000" dirty="0" smtClean="0"/>
              <a:t>0V</a:t>
            </a:r>
            <a:endParaRPr lang="en-GB" sz="2000" dirty="0"/>
          </a:p>
        </p:txBody>
      </p:sp>
      <p:grpSp>
        <p:nvGrpSpPr>
          <p:cNvPr id="3" name="Group 10"/>
          <p:cNvGrpSpPr/>
          <p:nvPr/>
        </p:nvGrpSpPr>
        <p:grpSpPr>
          <a:xfrm>
            <a:off x="804565" y="2636912"/>
            <a:ext cx="671091" cy="864096"/>
            <a:chOff x="804565" y="2636912"/>
            <a:chExt cx="671091" cy="864096"/>
          </a:xfrm>
        </p:grpSpPr>
        <p:sp>
          <p:nvSpPr>
            <p:cNvPr id="28" name="Rectangle 27"/>
            <p:cNvSpPr/>
            <p:nvPr/>
          </p:nvSpPr>
          <p:spPr>
            <a:xfrm>
              <a:off x="804565" y="2838288"/>
              <a:ext cx="671091" cy="400110"/>
            </a:xfrm>
            <a:prstGeom prst="rect">
              <a:avLst/>
            </a:prstGeom>
            <a:solidFill>
              <a:schemeClr val="bg1"/>
            </a:solidFill>
          </p:spPr>
          <p:txBody>
            <a:bodyPr wrap="square">
              <a:spAutoFit/>
            </a:bodyPr>
            <a:lstStyle/>
            <a:p>
              <a:pPr algn="l"/>
              <a:r>
                <a:rPr lang="nl-NL" sz="2000" dirty="0" smtClean="0"/>
                <a:t>E</a:t>
              </a:r>
              <a:r>
                <a:rPr lang="nl-NL" sz="2000" baseline="-25000" dirty="0" smtClean="0"/>
                <a:t>F</a:t>
              </a:r>
              <a:endParaRPr lang="en-GB" sz="2000" baseline="-25000" dirty="0"/>
            </a:p>
          </p:txBody>
        </p:sp>
        <p:cxnSp>
          <p:nvCxnSpPr>
            <p:cNvPr id="10" name="Straight Arrow Connector 9"/>
            <p:cNvCxnSpPr/>
            <p:nvPr/>
          </p:nvCxnSpPr>
          <p:spPr bwMode="auto">
            <a:xfrm flipV="1">
              <a:off x="1308621" y="2636912"/>
              <a:ext cx="0" cy="864096"/>
            </a:xfrm>
            <a:prstGeom prst="straightConnector1">
              <a:avLst/>
            </a:prstGeom>
            <a:solidFill>
              <a:schemeClr val="accent1"/>
            </a:solidFill>
            <a:ln w="952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Rectangle 8"/>
          <p:cNvSpPr/>
          <p:nvPr/>
        </p:nvSpPr>
        <p:spPr>
          <a:xfrm>
            <a:off x="178044" y="3886016"/>
            <a:ext cx="3191899" cy="1631216"/>
          </a:xfrm>
          <a:prstGeom prst="rect">
            <a:avLst/>
          </a:prstGeom>
        </p:spPr>
        <p:txBody>
          <a:bodyPr wrap="none">
            <a:spAutoFit/>
          </a:bodyPr>
          <a:lstStyle/>
          <a:p>
            <a:r>
              <a:rPr lang="nl-NL" sz="2000" dirty="0" err="1">
                <a:solidFill>
                  <a:schemeClr val="accent6"/>
                </a:solidFill>
              </a:rPr>
              <a:t>uittreearbeid</a:t>
            </a:r>
            <a:r>
              <a:rPr lang="nl-NL" sz="2000" dirty="0">
                <a:solidFill>
                  <a:schemeClr val="accent6"/>
                </a:solidFill>
              </a:rPr>
              <a:t> </a:t>
            </a:r>
            <a:r>
              <a:rPr lang="nl-NL" sz="2000" dirty="0">
                <a:solidFill>
                  <a:schemeClr val="accent6"/>
                </a:solidFill>
                <a:latin typeface="Symbol" charset="2"/>
                <a:cs typeface="Symbol" charset="2"/>
              </a:rPr>
              <a:t>F</a:t>
            </a:r>
            <a:endParaRPr lang="nl-NL" sz="2000" dirty="0">
              <a:solidFill>
                <a:schemeClr val="accent6"/>
              </a:solidFill>
            </a:endParaRPr>
          </a:p>
          <a:p>
            <a:r>
              <a:rPr lang="nl-NL" sz="2000" dirty="0">
                <a:solidFill>
                  <a:schemeClr val="accent6"/>
                </a:solidFill>
              </a:rPr>
              <a:t>(</a:t>
            </a:r>
            <a:r>
              <a:rPr lang="nl-NL" sz="2000" i="1" dirty="0" err="1">
                <a:solidFill>
                  <a:schemeClr val="accent6"/>
                </a:solidFill>
              </a:rPr>
              <a:t>work</a:t>
            </a:r>
            <a:r>
              <a:rPr lang="nl-NL" sz="2000" i="1" dirty="0">
                <a:solidFill>
                  <a:schemeClr val="accent6"/>
                </a:solidFill>
              </a:rPr>
              <a:t> </a:t>
            </a:r>
            <a:r>
              <a:rPr lang="nl-NL" sz="2000" i="1" dirty="0" err="1">
                <a:solidFill>
                  <a:schemeClr val="accent6"/>
                </a:solidFill>
              </a:rPr>
              <a:t>function</a:t>
            </a:r>
            <a:r>
              <a:rPr lang="nl-NL" sz="2000" dirty="0">
                <a:solidFill>
                  <a:schemeClr val="accent6"/>
                </a:solidFill>
              </a:rPr>
              <a:t>):</a:t>
            </a:r>
          </a:p>
          <a:p>
            <a:r>
              <a:rPr lang="nl-NL" sz="2000" dirty="0">
                <a:solidFill>
                  <a:schemeClr val="accent6"/>
                </a:solidFill>
              </a:rPr>
              <a:t>minimale arbeid nodig om </a:t>
            </a:r>
          </a:p>
          <a:p>
            <a:r>
              <a:rPr lang="nl-NL" sz="2000" dirty="0">
                <a:solidFill>
                  <a:schemeClr val="accent6"/>
                </a:solidFill>
              </a:rPr>
              <a:t>één e</a:t>
            </a:r>
            <a:r>
              <a:rPr lang="nl-NL" sz="2000" baseline="30000" dirty="0">
                <a:solidFill>
                  <a:schemeClr val="accent6"/>
                </a:solidFill>
              </a:rPr>
              <a:t>-</a:t>
            </a:r>
            <a:r>
              <a:rPr lang="nl-NL" sz="2000" dirty="0">
                <a:solidFill>
                  <a:schemeClr val="accent6"/>
                </a:solidFill>
              </a:rPr>
              <a:t> uit metaalrooster </a:t>
            </a:r>
          </a:p>
          <a:p>
            <a:r>
              <a:rPr lang="nl-NL" sz="2000" dirty="0">
                <a:solidFill>
                  <a:schemeClr val="accent6"/>
                </a:solidFill>
              </a:rPr>
              <a:t>vrij te maken</a:t>
            </a:r>
            <a:endParaRPr lang="en-GB" sz="2000" dirty="0">
              <a:solidFill>
                <a:schemeClr val="accent6"/>
              </a:solidFill>
            </a:endParaRPr>
          </a:p>
        </p:txBody>
      </p:sp>
      <p:sp>
        <p:nvSpPr>
          <p:cNvPr id="23" name="Rectangle 22"/>
          <p:cNvSpPr/>
          <p:nvPr/>
        </p:nvSpPr>
        <p:spPr>
          <a:xfrm>
            <a:off x="152400" y="5534561"/>
            <a:ext cx="3699520" cy="1323439"/>
          </a:xfrm>
          <a:prstGeom prst="rect">
            <a:avLst/>
          </a:prstGeom>
          <a:solidFill>
            <a:schemeClr val="bg1"/>
          </a:solidFill>
        </p:spPr>
        <p:txBody>
          <a:bodyPr wrap="square">
            <a:spAutoFit/>
          </a:bodyPr>
          <a:lstStyle/>
          <a:p>
            <a:r>
              <a:rPr lang="nl-NL" sz="2000" dirty="0" err="1" smtClean="0">
                <a:solidFill>
                  <a:schemeClr val="accent1">
                    <a:lumMod val="25000"/>
                  </a:schemeClr>
                </a:solidFill>
              </a:rPr>
              <a:t>Fermi-energie</a:t>
            </a:r>
            <a:r>
              <a:rPr lang="nl-NL" sz="2000" dirty="0" smtClean="0">
                <a:solidFill>
                  <a:schemeClr val="accent1">
                    <a:lumMod val="25000"/>
                  </a:schemeClr>
                </a:solidFill>
              </a:rPr>
              <a:t> E</a:t>
            </a:r>
            <a:r>
              <a:rPr lang="nl-NL" sz="2000" baseline="-25000" dirty="0" smtClean="0">
                <a:solidFill>
                  <a:schemeClr val="accent1">
                    <a:lumMod val="25000"/>
                  </a:schemeClr>
                </a:solidFill>
              </a:rPr>
              <a:t>F</a:t>
            </a:r>
            <a:r>
              <a:rPr lang="nl-NL" sz="2000" dirty="0" smtClean="0">
                <a:solidFill>
                  <a:schemeClr val="accent1">
                    <a:lumMod val="25000"/>
                  </a:schemeClr>
                </a:solidFill>
              </a:rPr>
              <a:t>: </a:t>
            </a:r>
          </a:p>
          <a:p>
            <a:r>
              <a:rPr lang="nl-NL" sz="2000" dirty="0" smtClean="0">
                <a:solidFill>
                  <a:schemeClr val="accent1">
                    <a:lumMod val="25000"/>
                  </a:schemeClr>
                </a:solidFill>
              </a:rPr>
              <a:t>bepaalt samen met </a:t>
            </a:r>
            <a:r>
              <a:rPr lang="nl-NL" sz="2000" dirty="0" smtClean="0">
                <a:solidFill>
                  <a:schemeClr val="accent1">
                    <a:lumMod val="25000"/>
                  </a:schemeClr>
                </a:solidFill>
                <a:latin typeface="Symbol" charset="2"/>
                <a:cs typeface="Symbol" charset="2"/>
              </a:rPr>
              <a:t>F </a:t>
            </a:r>
          </a:p>
          <a:p>
            <a:r>
              <a:rPr lang="nl-NL" sz="2000" dirty="0" smtClean="0">
                <a:solidFill>
                  <a:schemeClr val="accent1">
                    <a:lumMod val="25000"/>
                  </a:schemeClr>
                </a:solidFill>
              </a:rPr>
              <a:t>diepte van de potentiaalput </a:t>
            </a:r>
            <a:r>
              <a:rPr lang="nl-NL" sz="2000" dirty="0">
                <a:solidFill>
                  <a:schemeClr val="accent1">
                    <a:lumMod val="25000"/>
                  </a:schemeClr>
                </a:solidFill>
              </a:rPr>
              <a:t>V</a:t>
            </a:r>
            <a:r>
              <a:rPr lang="nl-NL" sz="2000" baseline="-25000" dirty="0">
                <a:solidFill>
                  <a:schemeClr val="accent1">
                    <a:lumMod val="25000"/>
                  </a:schemeClr>
                </a:solidFill>
              </a:rPr>
              <a:t>0</a:t>
            </a:r>
            <a:r>
              <a:rPr lang="nl-NL" sz="2000" dirty="0">
                <a:solidFill>
                  <a:schemeClr val="accent1">
                    <a:lumMod val="25000"/>
                  </a:schemeClr>
                </a:solidFill>
              </a:rPr>
              <a:t> </a:t>
            </a:r>
            <a:endParaRPr lang="nl-NL" sz="2000" dirty="0" smtClean="0">
              <a:solidFill>
                <a:schemeClr val="accent1">
                  <a:lumMod val="25000"/>
                </a:schemeClr>
              </a:solidFill>
            </a:endParaRPr>
          </a:p>
          <a:p>
            <a:r>
              <a:rPr lang="nl-NL" sz="2000" dirty="0" smtClean="0">
                <a:solidFill>
                  <a:schemeClr val="accent1">
                    <a:lumMod val="25000"/>
                  </a:schemeClr>
                </a:solidFill>
              </a:rPr>
              <a:t>(</a:t>
            </a:r>
            <a:r>
              <a:rPr lang="nl-NL" sz="2000" dirty="0" smtClean="0">
                <a:solidFill>
                  <a:schemeClr val="accent1">
                    <a:lumMod val="25000"/>
                  </a:schemeClr>
                </a:solidFill>
                <a:latin typeface="Symbol" charset="2"/>
                <a:cs typeface="Symbol" charset="2"/>
              </a:rPr>
              <a:t>F</a:t>
            </a:r>
            <a:r>
              <a:rPr lang="nl-NL" sz="2000" dirty="0" smtClean="0">
                <a:solidFill>
                  <a:schemeClr val="accent1">
                    <a:lumMod val="25000"/>
                  </a:schemeClr>
                </a:solidFill>
              </a:rPr>
              <a:t> voor sterkst gebonden </a:t>
            </a:r>
            <a:r>
              <a:rPr lang="nl-NL" sz="2000" dirty="0" err="1" smtClean="0">
                <a:solidFill>
                  <a:schemeClr val="accent1">
                    <a:lumMod val="25000"/>
                  </a:schemeClr>
                </a:solidFill>
              </a:rPr>
              <a:t>e</a:t>
            </a:r>
            <a:r>
              <a:rPr lang="nl-NL" sz="2000" baseline="30000" dirty="0" err="1" smtClean="0">
                <a:solidFill>
                  <a:schemeClr val="accent1">
                    <a:lumMod val="25000"/>
                  </a:schemeClr>
                </a:solidFill>
              </a:rPr>
              <a:t>-</a:t>
            </a:r>
            <a:r>
              <a:rPr lang="nl-NL" sz="2000" dirty="0" smtClean="0">
                <a:solidFill>
                  <a:schemeClr val="accent1">
                    <a:lumMod val="25000"/>
                  </a:schemeClr>
                </a:solidFill>
              </a:rPr>
              <a:t>)</a:t>
            </a:r>
            <a:endParaRPr lang="en-GB" sz="2000" dirty="0">
              <a:solidFill>
                <a:schemeClr val="accent1">
                  <a:lumMod val="25000"/>
                </a:schemeClr>
              </a:solidFill>
            </a:endParaRPr>
          </a:p>
        </p:txBody>
      </p:sp>
      <p:sp>
        <p:nvSpPr>
          <p:cNvPr id="29" name="Rectangle 28"/>
          <p:cNvSpPr/>
          <p:nvPr/>
        </p:nvSpPr>
        <p:spPr>
          <a:xfrm>
            <a:off x="3605620" y="6165304"/>
            <a:ext cx="2550556" cy="400110"/>
          </a:xfrm>
          <a:prstGeom prst="rect">
            <a:avLst/>
          </a:prstGeom>
          <a:noFill/>
          <a:ln>
            <a:noFill/>
          </a:ln>
        </p:spPr>
        <p:txBody>
          <a:bodyPr wrap="square">
            <a:spAutoFit/>
          </a:bodyPr>
          <a:lstStyle/>
          <a:p>
            <a:r>
              <a:rPr lang="nl-NL" sz="2000" dirty="0" smtClean="0">
                <a:solidFill>
                  <a:srgbClr val="7030A0"/>
                </a:solidFill>
              </a:rPr>
              <a:t>eV</a:t>
            </a:r>
            <a:r>
              <a:rPr lang="nl-NL" sz="2000" baseline="-25000" dirty="0" smtClean="0">
                <a:solidFill>
                  <a:srgbClr val="7030A0"/>
                </a:solidFill>
              </a:rPr>
              <a:t>0</a:t>
            </a:r>
            <a:r>
              <a:rPr lang="nl-NL" sz="2000" dirty="0" smtClean="0">
                <a:solidFill>
                  <a:srgbClr val="7030A0"/>
                </a:solidFill>
              </a:rPr>
              <a:t> </a:t>
            </a:r>
            <a:r>
              <a:rPr lang="nl-NL" sz="2000" dirty="0">
                <a:solidFill>
                  <a:srgbClr val="7030A0"/>
                </a:solidFill>
              </a:rPr>
              <a:t>= </a:t>
            </a:r>
            <a:r>
              <a:rPr lang="nl-NL" sz="2000" dirty="0" smtClean="0">
                <a:solidFill>
                  <a:srgbClr val="7030A0"/>
                </a:solidFill>
              </a:rPr>
              <a:t>E</a:t>
            </a:r>
            <a:r>
              <a:rPr lang="nl-NL" sz="2000" baseline="-25000" dirty="0" smtClean="0">
                <a:solidFill>
                  <a:srgbClr val="7030A0"/>
                </a:solidFill>
              </a:rPr>
              <a:t>F </a:t>
            </a:r>
            <a:r>
              <a:rPr lang="nl-NL" sz="2000" dirty="0" smtClean="0">
                <a:solidFill>
                  <a:srgbClr val="7030A0"/>
                </a:solidFill>
                <a:latin typeface="Symbol" charset="2"/>
                <a:cs typeface="Symbol" charset="2"/>
              </a:rPr>
              <a:t>+ </a:t>
            </a:r>
            <a:r>
              <a:rPr lang="nl-NL" sz="2000" dirty="0">
                <a:solidFill>
                  <a:srgbClr val="7030A0"/>
                </a:solidFill>
              </a:rPr>
              <a:t>e</a:t>
            </a:r>
            <a:r>
              <a:rPr lang="nl-NL" sz="2000" dirty="0" smtClean="0">
                <a:solidFill>
                  <a:srgbClr val="7030A0"/>
                </a:solidFill>
                <a:latin typeface="Symbol" charset="2"/>
                <a:cs typeface="Symbol" charset="2"/>
              </a:rPr>
              <a:t> F</a:t>
            </a:r>
            <a:endParaRPr lang="nl-NL" sz="2000" dirty="0" smtClean="0">
              <a:solidFill>
                <a:srgbClr val="7030A0"/>
              </a:solidFill>
            </a:endParaRPr>
          </a:p>
        </p:txBody>
      </p:sp>
      <p:sp>
        <p:nvSpPr>
          <p:cNvPr id="30" name="Rectangle 29"/>
          <p:cNvSpPr/>
          <p:nvPr/>
        </p:nvSpPr>
        <p:spPr>
          <a:xfrm>
            <a:off x="3505200" y="2404646"/>
            <a:ext cx="815447" cy="338554"/>
          </a:xfrm>
          <a:prstGeom prst="rect">
            <a:avLst/>
          </a:prstGeom>
          <a:solidFill>
            <a:schemeClr val="bg1"/>
          </a:solidFill>
        </p:spPr>
        <p:txBody>
          <a:bodyPr wrap="none">
            <a:spAutoFit/>
          </a:bodyPr>
          <a:lstStyle/>
          <a:p>
            <a:r>
              <a:rPr lang="nl-NL" sz="1600" b="1" dirty="0" smtClean="0">
                <a:solidFill>
                  <a:schemeClr val="accent2"/>
                </a:solidFill>
              </a:rPr>
              <a:t>E</a:t>
            </a:r>
            <a:r>
              <a:rPr lang="nl-NL" sz="1600" b="1" baseline="-25000" dirty="0" smtClean="0">
                <a:solidFill>
                  <a:schemeClr val="accent2"/>
                </a:solidFill>
              </a:rPr>
              <a:t>F</a:t>
            </a:r>
            <a:r>
              <a:rPr lang="nl-NL" sz="1600" b="1" dirty="0" smtClean="0">
                <a:solidFill>
                  <a:schemeClr val="accent2"/>
                </a:solidFill>
              </a:rPr>
              <a:t>     </a:t>
            </a:r>
            <a:r>
              <a:rPr lang="nl-NL" sz="1600" b="1" dirty="0" err="1" smtClean="0">
                <a:solidFill>
                  <a:schemeClr val="bg1"/>
                </a:solidFill>
              </a:rPr>
              <a:t>d</a:t>
            </a:r>
            <a:endParaRPr lang="en-US" sz="1600" b="1" dirty="0">
              <a:solidFill>
                <a:schemeClr val="bg1"/>
              </a:solidFill>
            </a:endParaRPr>
          </a:p>
        </p:txBody>
      </p:sp>
    </p:spTree>
    <p:extLst>
      <p:ext uri="{BB962C8B-B14F-4D97-AF65-F5344CB8AC3E}">
        <p14:creationId xmlns:p14="http://schemas.microsoft.com/office/powerpoint/2010/main" val="393387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7753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50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100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23" grpId="0" animBg="1"/>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4.nau.edu/meteorite/Meteorite/Images/ContactPotenti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124744"/>
            <a:ext cx="5760640" cy="53804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1066800" y="3657600"/>
            <a:ext cx="7162800" cy="39624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23" name="Rectangle 22"/>
          <p:cNvSpPr/>
          <p:nvPr/>
        </p:nvSpPr>
        <p:spPr>
          <a:xfrm>
            <a:off x="152400" y="5562600"/>
            <a:ext cx="3429000" cy="707886"/>
          </a:xfrm>
          <a:prstGeom prst="rect">
            <a:avLst/>
          </a:prstGeom>
          <a:solidFill>
            <a:schemeClr val="bg1"/>
          </a:solidFill>
        </p:spPr>
        <p:txBody>
          <a:bodyPr wrap="square">
            <a:spAutoFit/>
          </a:bodyPr>
          <a:lstStyle/>
          <a:p>
            <a:r>
              <a:rPr lang="nl-NL" sz="2000" dirty="0" smtClean="0">
                <a:solidFill>
                  <a:schemeClr val="accent6"/>
                </a:solidFill>
              </a:rPr>
              <a:t>Wat als </a:t>
            </a:r>
            <a:r>
              <a:rPr lang="nl-NL" sz="2000" dirty="0" err="1" smtClean="0">
                <a:solidFill>
                  <a:schemeClr val="accent6"/>
                </a:solidFill>
              </a:rPr>
              <a:t>Fermi-energie</a:t>
            </a:r>
            <a:r>
              <a:rPr lang="nl-NL" sz="2000" dirty="0" smtClean="0">
                <a:solidFill>
                  <a:schemeClr val="accent6"/>
                </a:solidFill>
              </a:rPr>
              <a:t> E</a:t>
            </a:r>
            <a:r>
              <a:rPr lang="nl-NL" sz="2000" baseline="-25000" dirty="0" smtClean="0">
                <a:solidFill>
                  <a:schemeClr val="accent6"/>
                </a:solidFill>
              </a:rPr>
              <a:t>F</a:t>
            </a:r>
            <a:r>
              <a:rPr lang="nl-NL" sz="2000" dirty="0" smtClean="0">
                <a:solidFill>
                  <a:schemeClr val="accent6"/>
                </a:solidFill>
              </a:rPr>
              <a:t>(B) veel groter dan E</a:t>
            </a:r>
            <a:r>
              <a:rPr lang="nl-NL" sz="2000" baseline="-25000" dirty="0" smtClean="0">
                <a:solidFill>
                  <a:schemeClr val="accent6"/>
                </a:solidFill>
              </a:rPr>
              <a:t>F</a:t>
            </a:r>
            <a:r>
              <a:rPr lang="nl-NL" sz="2000" dirty="0" smtClean="0">
                <a:solidFill>
                  <a:schemeClr val="accent6"/>
                </a:solidFill>
              </a:rPr>
              <a:t>(A)?</a:t>
            </a:r>
            <a:endParaRPr lang="en-GB" sz="2000" dirty="0">
              <a:solidFill>
                <a:schemeClr val="accent6"/>
              </a:solidFill>
            </a:endParaRPr>
          </a:p>
        </p:txBody>
      </p:sp>
      <p:sp>
        <p:nvSpPr>
          <p:cNvPr id="20483" name="Rectangle 3"/>
          <p:cNvSpPr>
            <a:spLocks noChangeArrowheads="1"/>
          </p:cNvSpPr>
          <p:nvPr/>
        </p:nvSpPr>
        <p:spPr bwMode="auto">
          <a:xfrm>
            <a:off x="568325" y="71438"/>
            <a:ext cx="8029575" cy="609600"/>
          </a:xfrm>
          <a:prstGeom prst="rect">
            <a:avLst/>
          </a:prstGeom>
          <a:noFill/>
          <a:ln w="9525">
            <a:noFill/>
            <a:miter lim="800000"/>
            <a:headEnd/>
            <a:tailEnd/>
          </a:ln>
        </p:spPr>
        <p:txBody>
          <a:bodyPr anchor="ctr">
            <a:prstTxWarp prst="textNoShape">
              <a:avLst/>
            </a:prstTxWarp>
          </a:bodyPr>
          <a:lstStyle/>
          <a:p>
            <a:pPr algn="l"/>
            <a:r>
              <a:rPr lang="nl-NL" sz="2200" dirty="0" err="1" smtClean="0">
                <a:solidFill>
                  <a:schemeClr val="tx2"/>
                </a:solidFill>
              </a:rPr>
              <a:t>Uittreearbeid</a:t>
            </a:r>
            <a:r>
              <a:rPr lang="nl-NL" sz="2200" dirty="0" smtClean="0">
                <a:solidFill>
                  <a:schemeClr val="tx2"/>
                </a:solidFill>
              </a:rPr>
              <a:t> (werkfunctie) en E</a:t>
            </a:r>
            <a:r>
              <a:rPr lang="nl-NL" sz="2200" baseline="-25000" dirty="0" smtClean="0">
                <a:solidFill>
                  <a:schemeClr val="tx2"/>
                </a:solidFill>
              </a:rPr>
              <a:t>F</a:t>
            </a:r>
            <a:r>
              <a:rPr lang="nl-NL" sz="2200" dirty="0" smtClean="0">
                <a:solidFill>
                  <a:schemeClr val="tx2"/>
                </a:solidFill>
              </a:rPr>
              <a:t> bij verschillende metalen</a:t>
            </a:r>
            <a:endParaRPr lang="nl-NL" sz="2200" dirty="0">
              <a:solidFill>
                <a:schemeClr val="tx2"/>
              </a:solidFill>
            </a:endParaRPr>
          </a:p>
        </p:txBody>
      </p:sp>
      <p:sp>
        <p:nvSpPr>
          <p:cNvPr id="20484" name="Line 4"/>
          <p:cNvSpPr>
            <a:spLocks noChangeShapeType="1"/>
          </p:cNvSpPr>
          <p:nvPr/>
        </p:nvSpPr>
        <p:spPr bwMode="auto">
          <a:xfrm>
            <a:off x="576263" y="609600"/>
            <a:ext cx="7945437" cy="0"/>
          </a:xfrm>
          <a:prstGeom prst="line">
            <a:avLst/>
          </a:prstGeom>
          <a:noFill/>
          <a:ln w="25400">
            <a:solidFill>
              <a:schemeClr val="accent2"/>
            </a:solidFill>
            <a:round/>
            <a:headEnd/>
            <a:tailEnd/>
          </a:ln>
        </p:spPr>
        <p:txBody>
          <a:bodyPr wrap="none" anchor="ctr">
            <a:prstTxWarp prst="textNoShape">
              <a:avLst/>
            </a:prstTxWarp>
          </a:bodyPr>
          <a:lstStyle/>
          <a:p>
            <a:endParaRPr lang="en-US"/>
          </a:p>
        </p:txBody>
      </p:sp>
      <p:sp>
        <p:nvSpPr>
          <p:cNvPr id="7" name="Rectangle 6"/>
          <p:cNvSpPr/>
          <p:nvPr/>
        </p:nvSpPr>
        <p:spPr>
          <a:xfrm>
            <a:off x="3487168" y="4869160"/>
            <a:ext cx="2608832" cy="707886"/>
          </a:xfrm>
          <a:prstGeom prst="rect">
            <a:avLst/>
          </a:prstGeom>
        </p:spPr>
        <p:txBody>
          <a:bodyPr wrap="none">
            <a:spAutoFit/>
          </a:bodyPr>
          <a:lstStyle/>
          <a:p>
            <a:r>
              <a:rPr lang="nl-NL" sz="2000" dirty="0" smtClean="0">
                <a:solidFill>
                  <a:srgbClr val="7030A0"/>
                </a:solidFill>
              </a:rPr>
              <a:t>grotere </a:t>
            </a:r>
            <a:r>
              <a:rPr lang="nl-NL" sz="2000" dirty="0" smtClean="0">
                <a:solidFill>
                  <a:srgbClr val="7030A0"/>
                </a:solidFill>
                <a:latin typeface="Symbol" charset="2"/>
                <a:cs typeface="Symbol" charset="2"/>
              </a:rPr>
              <a:t>F</a:t>
            </a:r>
            <a:r>
              <a:rPr lang="nl-NL" sz="2000" dirty="0" smtClean="0">
                <a:solidFill>
                  <a:srgbClr val="7030A0"/>
                </a:solidFill>
              </a:rPr>
              <a:t>: </a:t>
            </a:r>
            <a:r>
              <a:rPr lang="nl-NL" sz="2000" dirty="0" err="1" smtClean="0">
                <a:solidFill>
                  <a:srgbClr val="7030A0"/>
                </a:solidFill>
              </a:rPr>
              <a:t>e</a:t>
            </a:r>
            <a:r>
              <a:rPr lang="nl-NL" sz="2000" baseline="30000" dirty="0" smtClean="0">
                <a:solidFill>
                  <a:srgbClr val="7030A0"/>
                </a:solidFill>
              </a:rPr>
              <a:t>-</a:t>
            </a:r>
            <a:r>
              <a:rPr lang="nl-NL" sz="2000" dirty="0" smtClean="0">
                <a:solidFill>
                  <a:srgbClr val="7030A0"/>
                </a:solidFill>
              </a:rPr>
              <a:t> meer </a:t>
            </a:r>
          </a:p>
          <a:p>
            <a:r>
              <a:rPr lang="nl-NL" sz="2000" dirty="0" smtClean="0">
                <a:solidFill>
                  <a:srgbClr val="7030A0"/>
                </a:solidFill>
              </a:rPr>
              <a:t>of minder gebonden?  </a:t>
            </a:r>
            <a:endParaRPr lang="en-GB" sz="2000" dirty="0">
              <a:solidFill>
                <a:srgbClr val="7030A0"/>
              </a:solidFill>
            </a:endParaRPr>
          </a:p>
        </p:txBody>
      </p:sp>
      <p:sp>
        <p:nvSpPr>
          <p:cNvPr id="9" name="Rectangle 8"/>
          <p:cNvSpPr/>
          <p:nvPr/>
        </p:nvSpPr>
        <p:spPr>
          <a:xfrm>
            <a:off x="213285" y="4086761"/>
            <a:ext cx="3121417" cy="1323439"/>
          </a:xfrm>
          <a:prstGeom prst="rect">
            <a:avLst/>
          </a:prstGeom>
        </p:spPr>
        <p:txBody>
          <a:bodyPr wrap="none">
            <a:spAutoFit/>
          </a:bodyPr>
          <a:lstStyle/>
          <a:p>
            <a:r>
              <a:rPr lang="nl-NL" sz="2000" dirty="0" err="1" smtClean="0">
                <a:solidFill>
                  <a:schemeClr val="accent6"/>
                </a:solidFill>
              </a:rPr>
              <a:t>uittreearbeid</a:t>
            </a:r>
            <a:r>
              <a:rPr lang="nl-NL" sz="2000" dirty="0" smtClean="0">
                <a:solidFill>
                  <a:schemeClr val="accent6"/>
                </a:solidFill>
              </a:rPr>
              <a:t> </a:t>
            </a:r>
            <a:r>
              <a:rPr lang="nl-NL" sz="2000" dirty="0" smtClean="0">
                <a:solidFill>
                  <a:schemeClr val="accent6"/>
                </a:solidFill>
                <a:latin typeface="Symbol" charset="2"/>
                <a:cs typeface="Symbol" charset="2"/>
              </a:rPr>
              <a:t>F</a:t>
            </a:r>
            <a:endParaRPr lang="nl-NL" sz="2000" dirty="0" smtClean="0">
              <a:solidFill>
                <a:schemeClr val="accent6"/>
              </a:solidFill>
            </a:endParaRPr>
          </a:p>
          <a:p>
            <a:r>
              <a:rPr lang="nl-NL" sz="2000" dirty="0" smtClean="0">
                <a:solidFill>
                  <a:schemeClr val="accent6"/>
                </a:solidFill>
              </a:rPr>
              <a:t>(</a:t>
            </a:r>
            <a:r>
              <a:rPr lang="nl-NL" sz="2000" i="1" dirty="0" err="1" smtClean="0">
                <a:solidFill>
                  <a:schemeClr val="accent6"/>
                </a:solidFill>
              </a:rPr>
              <a:t>work</a:t>
            </a:r>
            <a:r>
              <a:rPr lang="nl-NL" sz="2000" i="1" dirty="0" smtClean="0">
                <a:solidFill>
                  <a:schemeClr val="accent6"/>
                </a:solidFill>
              </a:rPr>
              <a:t> </a:t>
            </a:r>
            <a:r>
              <a:rPr lang="nl-NL" sz="2000" i="1" dirty="0" err="1" smtClean="0">
                <a:solidFill>
                  <a:schemeClr val="accent6"/>
                </a:solidFill>
              </a:rPr>
              <a:t>function</a:t>
            </a:r>
            <a:r>
              <a:rPr lang="nl-NL" sz="2000" dirty="0" smtClean="0">
                <a:solidFill>
                  <a:schemeClr val="accent6"/>
                </a:solidFill>
              </a:rPr>
              <a:t>):</a:t>
            </a:r>
          </a:p>
          <a:p>
            <a:r>
              <a:rPr lang="nl-NL" sz="2000" dirty="0" smtClean="0">
                <a:solidFill>
                  <a:schemeClr val="accent6"/>
                </a:solidFill>
              </a:rPr>
              <a:t>minimale arbeid nodig om </a:t>
            </a:r>
          </a:p>
          <a:p>
            <a:r>
              <a:rPr lang="nl-NL" sz="2000" dirty="0" smtClean="0">
                <a:solidFill>
                  <a:schemeClr val="accent6"/>
                </a:solidFill>
              </a:rPr>
              <a:t>één </a:t>
            </a:r>
            <a:r>
              <a:rPr lang="nl-NL" sz="2000" dirty="0" err="1" smtClean="0">
                <a:solidFill>
                  <a:schemeClr val="accent6"/>
                </a:solidFill>
              </a:rPr>
              <a:t>e</a:t>
            </a:r>
            <a:r>
              <a:rPr lang="nl-NL" sz="2000" baseline="30000" dirty="0" smtClean="0">
                <a:solidFill>
                  <a:schemeClr val="accent6"/>
                </a:solidFill>
              </a:rPr>
              <a:t>-</a:t>
            </a:r>
            <a:r>
              <a:rPr lang="nl-NL" sz="2000" dirty="0" smtClean="0">
                <a:solidFill>
                  <a:schemeClr val="accent6"/>
                </a:solidFill>
              </a:rPr>
              <a:t> vrij te maken</a:t>
            </a:r>
            <a:endParaRPr lang="en-GB" sz="2000" dirty="0">
              <a:solidFill>
                <a:schemeClr val="accent6"/>
              </a:solidFill>
            </a:endParaRPr>
          </a:p>
        </p:txBody>
      </p:sp>
      <p:sp>
        <p:nvSpPr>
          <p:cNvPr id="15" name="Rectangle 14"/>
          <p:cNvSpPr/>
          <p:nvPr/>
        </p:nvSpPr>
        <p:spPr>
          <a:xfrm>
            <a:off x="152400" y="5534561"/>
            <a:ext cx="3429000" cy="1323439"/>
          </a:xfrm>
          <a:prstGeom prst="rect">
            <a:avLst/>
          </a:prstGeom>
          <a:solidFill>
            <a:schemeClr val="bg1"/>
          </a:solidFill>
        </p:spPr>
        <p:txBody>
          <a:bodyPr wrap="square">
            <a:spAutoFit/>
          </a:bodyPr>
          <a:lstStyle/>
          <a:p>
            <a:r>
              <a:rPr lang="nl-NL" sz="2000" dirty="0" err="1" smtClean="0">
                <a:solidFill>
                  <a:schemeClr val="accent6"/>
                </a:solidFill>
              </a:rPr>
              <a:t>Fermi-energie</a:t>
            </a:r>
            <a:r>
              <a:rPr lang="nl-NL" sz="2000" dirty="0" smtClean="0">
                <a:solidFill>
                  <a:schemeClr val="accent6"/>
                </a:solidFill>
              </a:rPr>
              <a:t> E</a:t>
            </a:r>
            <a:r>
              <a:rPr lang="nl-NL" sz="2000" baseline="-25000" dirty="0" smtClean="0">
                <a:solidFill>
                  <a:schemeClr val="accent6"/>
                </a:solidFill>
              </a:rPr>
              <a:t>F</a:t>
            </a:r>
            <a:r>
              <a:rPr lang="nl-NL" sz="2000" dirty="0" smtClean="0">
                <a:solidFill>
                  <a:schemeClr val="accent6"/>
                </a:solidFill>
              </a:rPr>
              <a:t>: </a:t>
            </a:r>
          </a:p>
          <a:p>
            <a:r>
              <a:rPr lang="nl-NL" sz="2000" dirty="0" smtClean="0">
                <a:solidFill>
                  <a:schemeClr val="accent6"/>
                </a:solidFill>
              </a:rPr>
              <a:t>bepaalt samen met </a:t>
            </a:r>
            <a:r>
              <a:rPr lang="nl-NL" sz="2000" dirty="0" smtClean="0">
                <a:solidFill>
                  <a:schemeClr val="accent6"/>
                </a:solidFill>
                <a:latin typeface="Symbol" charset="2"/>
                <a:cs typeface="Symbol" charset="2"/>
              </a:rPr>
              <a:t>F </a:t>
            </a:r>
          </a:p>
          <a:p>
            <a:r>
              <a:rPr lang="nl-NL" sz="2000" dirty="0" smtClean="0">
                <a:solidFill>
                  <a:schemeClr val="accent6"/>
                </a:solidFill>
              </a:rPr>
              <a:t>diepte van de potentiaalput  </a:t>
            </a:r>
          </a:p>
          <a:p>
            <a:r>
              <a:rPr lang="nl-NL" sz="2000" dirty="0" smtClean="0">
                <a:solidFill>
                  <a:schemeClr val="accent6"/>
                </a:solidFill>
              </a:rPr>
              <a:t>(</a:t>
            </a:r>
            <a:r>
              <a:rPr lang="nl-NL" sz="2000" dirty="0" smtClean="0">
                <a:solidFill>
                  <a:schemeClr val="accent6"/>
                </a:solidFill>
                <a:latin typeface="Symbol" charset="2"/>
                <a:cs typeface="Symbol" charset="2"/>
              </a:rPr>
              <a:t>F</a:t>
            </a:r>
            <a:r>
              <a:rPr lang="nl-NL" sz="2000" dirty="0" smtClean="0">
                <a:solidFill>
                  <a:schemeClr val="accent6"/>
                </a:solidFill>
              </a:rPr>
              <a:t> voor sterkst gebonden </a:t>
            </a:r>
            <a:r>
              <a:rPr lang="nl-NL" sz="2000" dirty="0" err="1" smtClean="0">
                <a:solidFill>
                  <a:schemeClr val="accent6"/>
                </a:solidFill>
              </a:rPr>
              <a:t>e</a:t>
            </a:r>
            <a:r>
              <a:rPr lang="nl-NL" sz="2000" baseline="30000" dirty="0" err="1" smtClean="0">
                <a:solidFill>
                  <a:schemeClr val="accent6"/>
                </a:solidFill>
              </a:rPr>
              <a:t>-</a:t>
            </a:r>
            <a:r>
              <a:rPr lang="nl-NL" sz="2000" dirty="0" smtClean="0">
                <a:solidFill>
                  <a:schemeClr val="accent6"/>
                </a:solidFill>
              </a:rPr>
              <a:t>)</a:t>
            </a:r>
            <a:endParaRPr lang="en-GB" sz="2000" dirty="0">
              <a:solidFill>
                <a:schemeClr val="accent6"/>
              </a:solidFill>
            </a:endParaRPr>
          </a:p>
        </p:txBody>
      </p:sp>
      <p:sp>
        <p:nvSpPr>
          <p:cNvPr id="16" name="Rectangle 15"/>
          <p:cNvSpPr/>
          <p:nvPr/>
        </p:nvSpPr>
        <p:spPr>
          <a:xfrm>
            <a:off x="6172200" y="4016514"/>
            <a:ext cx="2725168" cy="707886"/>
          </a:xfrm>
          <a:prstGeom prst="rect">
            <a:avLst/>
          </a:prstGeom>
          <a:solidFill>
            <a:schemeClr val="bg1"/>
          </a:solidFill>
        </p:spPr>
        <p:txBody>
          <a:bodyPr wrap="square">
            <a:spAutoFit/>
          </a:bodyPr>
          <a:lstStyle/>
          <a:p>
            <a:r>
              <a:rPr lang="nl-NL" sz="2000" dirty="0" smtClean="0"/>
              <a:t>bepaling </a:t>
            </a:r>
            <a:r>
              <a:rPr lang="nl-NL" sz="2000" dirty="0" smtClean="0">
                <a:latin typeface="Symbol" charset="2"/>
                <a:cs typeface="Symbol" charset="2"/>
              </a:rPr>
              <a:t>F</a:t>
            </a:r>
            <a:r>
              <a:rPr lang="nl-NL" sz="2000" dirty="0" smtClean="0"/>
              <a:t>: </a:t>
            </a:r>
          </a:p>
          <a:p>
            <a:r>
              <a:rPr lang="nl-NL" sz="2000" dirty="0" smtClean="0"/>
              <a:t>foto-elektrisch effect</a:t>
            </a:r>
            <a:endParaRPr lang="en-GB" sz="2000" dirty="0"/>
          </a:p>
        </p:txBody>
      </p:sp>
      <p:cxnSp>
        <p:nvCxnSpPr>
          <p:cNvPr id="18" name="Straight Connector 17"/>
          <p:cNvCxnSpPr/>
          <p:nvPr/>
        </p:nvCxnSpPr>
        <p:spPr bwMode="auto">
          <a:xfrm>
            <a:off x="1676400" y="3657600"/>
            <a:ext cx="4800600" cy="1588"/>
          </a:xfrm>
          <a:prstGeom prst="line">
            <a:avLst/>
          </a:prstGeom>
          <a:noFill/>
          <a:ln w="38100" cap="flat" cmpd="sng" algn="ctr">
            <a:solidFill>
              <a:srgbClr val="660066"/>
            </a:solidFill>
            <a:prstDash val="sysDash"/>
            <a:round/>
            <a:headEnd type="none" w="med" len="med"/>
            <a:tailEnd type="none" w="med" len="med"/>
          </a:ln>
          <a:effectLst/>
        </p:spPr>
      </p:cxnSp>
      <p:pic>
        <p:nvPicPr>
          <p:cNvPr id="19" name="Picture 18"/>
          <p:cNvPicPr>
            <a:picLocks noChangeAspect="1"/>
          </p:cNvPicPr>
          <p:nvPr/>
        </p:nvPicPr>
        <p:blipFill>
          <a:blip r:embed="rId5"/>
          <a:stretch>
            <a:fillRect/>
          </a:stretch>
        </p:blipFill>
        <p:spPr>
          <a:xfrm>
            <a:off x="6553200" y="4953000"/>
            <a:ext cx="2057400" cy="1481328"/>
          </a:xfrm>
          <a:prstGeom prst="rect">
            <a:avLst/>
          </a:prstGeom>
        </p:spPr>
      </p:pic>
      <p:graphicFrame>
        <p:nvGraphicFramePr>
          <p:cNvPr id="577538" name="Object 2"/>
          <p:cNvGraphicFramePr>
            <a:graphicFrameLocks noChangeAspect="1"/>
          </p:cNvGraphicFramePr>
          <p:nvPr>
            <p:extLst>
              <p:ext uri="{D42A27DB-BD31-4B8C-83A1-F6EECF244321}">
                <p14:modId xmlns:p14="http://schemas.microsoft.com/office/powerpoint/2010/main" val="4091876527"/>
              </p:ext>
            </p:extLst>
          </p:nvPr>
        </p:nvGraphicFramePr>
        <p:xfrm>
          <a:off x="4216401" y="4306888"/>
          <a:ext cx="890488" cy="321945"/>
        </p:xfrm>
        <a:graphic>
          <a:graphicData uri="http://schemas.openxmlformats.org/presentationml/2006/ole">
            <mc:AlternateContent xmlns:mc="http://schemas.openxmlformats.org/markup-compatibility/2006">
              <mc:Choice xmlns:v="urn:schemas-microsoft-com:vml" Requires="v">
                <p:oleObj spid="_x0000_s279623" name="Equation" r:id="rId6" imgW="482600" imgH="177800" progId="Equation.3">
                  <p:embed/>
                </p:oleObj>
              </mc:Choice>
              <mc:Fallback>
                <p:oleObj name="Equation" r:id="rId6" imgW="482600" imgH="177800" progId="Equation.3">
                  <p:embed/>
                  <p:pic>
                    <p:nvPicPr>
                      <p:cNvPr id="0"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6401" y="4306888"/>
                        <a:ext cx="890488" cy="321945"/>
                      </a:xfrm>
                      <a:prstGeom prst="rect">
                        <a:avLst/>
                      </a:prstGeom>
                      <a:noFill/>
                      <a:extLst/>
                    </p:spPr>
                  </p:pic>
                </p:oleObj>
              </mc:Fallback>
            </mc:AlternateContent>
          </a:graphicData>
        </a:graphic>
      </p:graphicFrame>
      <p:sp>
        <p:nvSpPr>
          <p:cNvPr id="8" name="Rectangle 7"/>
          <p:cNvSpPr/>
          <p:nvPr/>
        </p:nvSpPr>
        <p:spPr>
          <a:xfrm>
            <a:off x="3352800" y="4869160"/>
            <a:ext cx="2725168" cy="707886"/>
          </a:xfrm>
          <a:prstGeom prst="rect">
            <a:avLst/>
          </a:prstGeom>
          <a:solidFill>
            <a:schemeClr val="bg1"/>
          </a:solidFill>
        </p:spPr>
        <p:txBody>
          <a:bodyPr wrap="square">
            <a:spAutoFit/>
          </a:bodyPr>
          <a:lstStyle/>
          <a:p>
            <a:r>
              <a:rPr lang="nl-NL" sz="2000" dirty="0" smtClean="0">
                <a:solidFill>
                  <a:srgbClr val="7030A0"/>
                </a:solidFill>
              </a:rPr>
              <a:t>grotere </a:t>
            </a:r>
            <a:r>
              <a:rPr lang="nl-NL" sz="2000" dirty="0" smtClean="0">
                <a:solidFill>
                  <a:srgbClr val="7030A0"/>
                </a:solidFill>
                <a:latin typeface="Symbol" charset="2"/>
                <a:cs typeface="Symbol" charset="2"/>
              </a:rPr>
              <a:t>F</a:t>
            </a:r>
            <a:r>
              <a:rPr lang="nl-NL" sz="2000" dirty="0" smtClean="0">
                <a:solidFill>
                  <a:srgbClr val="7030A0"/>
                </a:solidFill>
              </a:rPr>
              <a:t>: </a:t>
            </a:r>
          </a:p>
          <a:p>
            <a:r>
              <a:rPr lang="nl-NL" sz="2000" dirty="0" err="1" smtClean="0">
                <a:solidFill>
                  <a:srgbClr val="7030A0"/>
                </a:solidFill>
              </a:rPr>
              <a:t>e</a:t>
            </a:r>
            <a:r>
              <a:rPr lang="nl-NL" sz="2000" baseline="30000" dirty="0" smtClean="0">
                <a:solidFill>
                  <a:srgbClr val="7030A0"/>
                </a:solidFill>
              </a:rPr>
              <a:t>-</a:t>
            </a:r>
            <a:r>
              <a:rPr lang="nl-NL" sz="2000" dirty="0" smtClean="0">
                <a:solidFill>
                  <a:srgbClr val="7030A0"/>
                </a:solidFill>
              </a:rPr>
              <a:t> sterker gebonden</a:t>
            </a:r>
            <a:endParaRPr lang="en-GB" sz="2000" dirty="0">
              <a:solidFill>
                <a:srgbClr val="7030A0"/>
              </a:solidFill>
            </a:endParaRPr>
          </a:p>
        </p:txBody>
      </p:sp>
      <p:sp>
        <p:nvSpPr>
          <p:cNvPr id="20" name="Rectangle 19"/>
          <p:cNvSpPr/>
          <p:nvPr/>
        </p:nvSpPr>
        <p:spPr>
          <a:xfrm>
            <a:off x="5867400" y="671147"/>
            <a:ext cx="3429000" cy="400110"/>
          </a:xfrm>
          <a:prstGeom prst="rect">
            <a:avLst/>
          </a:prstGeom>
          <a:solidFill>
            <a:schemeClr val="bg1"/>
          </a:solidFill>
        </p:spPr>
        <p:txBody>
          <a:bodyPr wrap="square">
            <a:spAutoFit/>
          </a:bodyPr>
          <a:lstStyle/>
          <a:p>
            <a:r>
              <a:rPr lang="nl-NL" sz="2000" dirty="0" smtClean="0">
                <a:solidFill>
                  <a:schemeClr val="accent1">
                    <a:lumMod val="50000"/>
                  </a:schemeClr>
                </a:solidFill>
              </a:rPr>
              <a:t>Wat gebeurt bij contact?</a:t>
            </a:r>
            <a:endParaRPr lang="en-GB" sz="2000" dirty="0">
              <a:solidFill>
                <a:schemeClr val="accent1">
                  <a:lumMod val="50000"/>
                </a:schemeClr>
              </a:solidFill>
            </a:endParaRPr>
          </a:p>
        </p:txBody>
      </p:sp>
      <p:pic>
        <p:nvPicPr>
          <p:cNvPr id="2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25" y="1752600"/>
            <a:ext cx="46005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p:cNvPicPr>
            <a:picLocks noChangeAspect="1"/>
          </p:cNvPicPr>
          <p:nvPr/>
        </p:nvPicPr>
        <p:blipFill>
          <a:blip r:embed="rId9"/>
          <a:stretch>
            <a:fillRect/>
          </a:stretch>
        </p:blipFill>
        <p:spPr>
          <a:xfrm>
            <a:off x="9448800" y="4343400"/>
            <a:ext cx="3657600" cy="2011092"/>
          </a:xfrm>
          <a:prstGeom prst="rect">
            <a:avLst/>
          </a:prstGeom>
        </p:spPr>
      </p:pic>
    </p:spTree>
    <p:extLst>
      <p:ext uri="{BB962C8B-B14F-4D97-AF65-F5344CB8AC3E}">
        <p14:creationId xmlns:p14="http://schemas.microsoft.com/office/powerpoint/2010/main" val="137893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15" grpId="0" animBg="1"/>
      <p:bldP spid="8"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568325" y="71438"/>
            <a:ext cx="8029575" cy="609600"/>
          </a:xfrm>
          <a:prstGeom prst="rect">
            <a:avLst/>
          </a:prstGeom>
          <a:noFill/>
          <a:ln w="9525">
            <a:noFill/>
            <a:miter lim="800000"/>
            <a:headEnd/>
            <a:tailEnd/>
          </a:ln>
        </p:spPr>
        <p:txBody>
          <a:bodyPr anchor="ctr">
            <a:prstTxWarp prst="textNoShape">
              <a:avLst/>
            </a:prstTxWarp>
          </a:bodyPr>
          <a:lstStyle/>
          <a:p>
            <a:pPr algn="l"/>
            <a:r>
              <a:rPr lang="nl-NL" sz="2500" dirty="0" smtClean="0">
                <a:solidFill>
                  <a:schemeClr val="tx2"/>
                </a:solidFill>
              </a:rPr>
              <a:t>Contactpotentiaal</a:t>
            </a:r>
            <a:endParaRPr lang="nl-NL" sz="2500" dirty="0">
              <a:solidFill>
                <a:schemeClr val="tx2"/>
              </a:solidFill>
            </a:endParaRPr>
          </a:p>
        </p:txBody>
      </p:sp>
      <p:sp>
        <p:nvSpPr>
          <p:cNvPr id="20484" name="Line 4"/>
          <p:cNvSpPr>
            <a:spLocks noChangeShapeType="1"/>
          </p:cNvSpPr>
          <p:nvPr/>
        </p:nvSpPr>
        <p:spPr bwMode="auto">
          <a:xfrm>
            <a:off x="576263" y="609600"/>
            <a:ext cx="7945437" cy="0"/>
          </a:xfrm>
          <a:prstGeom prst="line">
            <a:avLst/>
          </a:prstGeom>
          <a:noFill/>
          <a:ln w="25400">
            <a:solidFill>
              <a:schemeClr val="accent2"/>
            </a:solidFill>
            <a:round/>
            <a:headEnd/>
            <a:tailEnd/>
          </a:ln>
        </p:spPr>
        <p:txBody>
          <a:bodyPr wrap="none" anchor="ctr">
            <a:prstTxWarp prst="textNoShape">
              <a:avLst/>
            </a:prstTxWarp>
          </a:bodyPr>
          <a:lstStyle/>
          <a:p>
            <a:endParaRPr lang="en-US"/>
          </a:p>
        </p:txBody>
      </p:sp>
      <p:pic>
        <p:nvPicPr>
          <p:cNvPr id="3074" name="Picture 2" descr="http://www4.nau.edu/meteorite/Meteorite/Images/ContactPotenti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24744"/>
            <a:ext cx="5760640" cy="53804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bwMode="auto">
          <a:xfrm>
            <a:off x="3429000" y="4572000"/>
            <a:ext cx="2438400" cy="1588"/>
          </a:xfrm>
          <a:prstGeom prst="line">
            <a:avLst/>
          </a:prstGeom>
          <a:noFill/>
          <a:ln w="38100" cap="flat" cmpd="sng" algn="ctr">
            <a:solidFill>
              <a:srgbClr val="660066"/>
            </a:solidFill>
            <a:prstDash val="sysDash"/>
            <a:round/>
            <a:headEnd type="none" w="med" len="med"/>
            <a:tailEnd type="none" w="med" len="med"/>
          </a:ln>
          <a:effectLst/>
        </p:spPr>
      </p:cxnSp>
      <p:cxnSp>
        <p:nvCxnSpPr>
          <p:cNvPr id="9" name="Straight Arrow Connector 8"/>
          <p:cNvCxnSpPr/>
          <p:nvPr/>
        </p:nvCxnSpPr>
        <p:spPr bwMode="auto">
          <a:xfrm rot="5400000">
            <a:off x="6008202" y="4381500"/>
            <a:ext cx="381000" cy="1588"/>
          </a:xfrm>
          <a:prstGeom prst="straightConnector1">
            <a:avLst/>
          </a:prstGeom>
          <a:noFill/>
          <a:ln w="28575" cap="flat" cmpd="sng" algn="ctr">
            <a:solidFill>
              <a:schemeClr val="tx1"/>
            </a:solidFill>
            <a:prstDash val="solid"/>
            <a:round/>
            <a:headEnd type="arrow" w="med" len="med"/>
            <a:tailEnd type="arrow" w="med" len="med"/>
          </a:ln>
          <a:effectLst/>
        </p:spPr>
      </p:cxnSp>
      <p:sp>
        <p:nvSpPr>
          <p:cNvPr id="10" name="Rectangle 9"/>
          <p:cNvSpPr/>
          <p:nvPr/>
        </p:nvSpPr>
        <p:spPr>
          <a:xfrm>
            <a:off x="6415520" y="4078813"/>
            <a:ext cx="2249334" cy="646331"/>
          </a:xfrm>
          <a:prstGeom prst="rect">
            <a:avLst/>
          </a:prstGeom>
          <a:solidFill>
            <a:srgbClr val="FFFFFF"/>
          </a:solidFill>
          <a:ln>
            <a:solidFill>
              <a:srgbClr val="008080"/>
            </a:solidFill>
          </a:ln>
        </p:spPr>
        <p:txBody>
          <a:bodyPr wrap="none">
            <a:spAutoFit/>
          </a:bodyPr>
          <a:lstStyle/>
          <a:p>
            <a:pPr algn="l"/>
            <a:r>
              <a:rPr lang="nl-NL" sz="1800" dirty="0" smtClean="0">
                <a:solidFill>
                  <a:schemeClr val="tx2"/>
                </a:solidFill>
              </a:rPr>
              <a:t>potentiaalverschil </a:t>
            </a:r>
          </a:p>
          <a:p>
            <a:pPr algn="l"/>
            <a:r>
              <a:rPr lang="nl-NL" sz="1800" dirty="0" smtClean="0">
                <a:solidFill>
                  <a:schemeClr val="tx2"/>
                </a:solidFill>
              </a:rPr>
              <a:t>tussen de contacten</a:t>
            </a:r>
            <a:endParaRPr lang="nl-NL" sz="1800" dirty="0">
              <a:solidFill>
                <a:schemeClr val="tx2"/>
              </a:solidFill>
            </a:endParaRPr>
          </a:p>
        </p:txBody>
      </p:sp>
      <p:sp>
        <p:nvSpPr>
          <p:cNvPr id="8" name="Rectangle 7"/>
          <p:cNvSpPr/>
          <p:nvPr/>
        </p:nvSpPr>
        <p:spPr>
          <a:xfrm>
            <a:off x="6197908" y="770801"/>
            <a:ext cx="2550556" cy="707886"/>
          </a:xfrm>
          <a:prstGeom prst="rect">
            <a:avLst/>
          </a:prstGeom>
          <a:solidFill>
            <a:schemeClr val="bg1"/>
          </a:solidFill>
          <a:ln>
            <a:solidFill>
              <a:srgbClr val="008080"/>
            </a:solidFill>
          </a:ln>
        </p:spPr>
        <p:txBody>
          <a:bodyPr wrap="square">
            <a:spAutoFit/>
          </a:bodyPr>
          <a:lstStyle/>
          <a:p>
            <a:r>
              <a:rPr lang="nl-NL" sz="2000" dirty="0" smtClean="0"/>
              <a:t>V</a:t>
            </a:r>
            <a:r>
              <a:rPr lang="nl-NL" sz="2000" baseline="-25000" dirty="0"/>
              <a:t>A</a:t>
            </a:r>
            <a:r>
              <a:rPr lang="nl-NL" sz="2000" dirty="0" smtClean="0"/>
              <a:t> </a:t>
            </a:r>
            <a:r>
              <a:rPr lang="nl-NL" sz="2000" dirty="0"/>
              <a:t>= ½ (</a:t>
            </a:r>
            <a:r>
              <a:rPr lang="nl-NL" sz="2000" dirty="0" smtClean="0">
                <a:latin typeface="Symbol" charset="2"/>
                <a:cs typeface="Symbol" charset="2"/>
              </a:rPr>
              <a:t>F</a:t>
            </a:r>
            <a:r>
              <a:rPr lang="nl-NL" sz="2000" baseline="-25000" dirty="0" smtClean="0"/>
              <a:t>B </a:t>
            </a:r>
            <a:r>
              <a:rPr lang="nl-NL" sz="2000" dirty="0"/>
              <a:t>-</a:t>
            </a:r>
            <a:r>
              <a:rPr lang="nl-NL" sz="2000" dirty="0" smtClean="0">
                <a:latin typeface="Symbol" charset="2"/>
                <a:cs typeface="Symbol" charset="2"/>
              </a:rPr>
              <a:t> F</a:t>
            </a:r>
            <a:r>
              <a:rPr lang="nl-NL" sz="2000" baseline="-25000" dirty="0" smtClean="0"/>
              <a:t>A</a:t>
            </a:r>
            <a:r>
              <a:rPr lang="nl-NL" sz="2000" dirty="0" smtClean="0"/>
              <a:t>)</a:t>
            </a:r>
          </a:p>
          <a:p>
            <a:r>
              <a:rPr lang="nl-NL" sz="2000" dirty="0" smtClean="0"/>
              <a:t>V</a:t>
            </a:r>
            <a:r>
              <a:rPr lang="nl-NL" sz="2000" baseline="-25000" dirty="0" smtClean="0"/>
              <a:t>B</a:t>
            </a:r>
            <a:r>
              <a:rPr lang="nl-NL" sz="2000" dirty="0" smtClean="0"/>
              <a:t> = - ½(</a:t>
            </a:r>
            <a:r>
              <a:rPr lang="nl-NL" sz="2000" dirty="0" smtClean="0">
                <a:latin typeface="Symbol" charset="2"/>
                <a:cs typeface="Symbol" charset="2"/>
              </a:rPr>
              <a:t>F</a:t>
            </a:r>
            <a:r>
              <a:rPr lang="nl-NL" sz="2000" baseline="-25000" dirty="0" smtClean="0"/>
              <a:t>B </a:t>
            </a:r>
            <a:r>
              <a:rPr lang="nl-NL" sz="2000" dirty="0"/>
              <a:t>-</a:t>
            </a:r>
            <a:r>
              <a:rPr lang="nl-NL" sz="2000" dirty="0" smtClean="0">
                <a:latin typeface="Symbol" charset="2"/>
                <a:cs typeface="Symbol" charset="2"/>
              </a:rPr>
              <a:t> F</a:t>
            </a:r>
            <a:r>
              <a:rPr lang="nl-NL" sz="2000" baseline="-25000" dirty="0" smtClean="0"/>
              <a:t>A</a:t>
            </a:r>
            <a:r>
              <a:rPr lang="nl-NL" sz="2000" dirty="0" smtClean="0"/>
              <a:t>)</a:t>
            </a:r>
            <a:endParaRPr lang="nl-NL" sz="2000" dirty="0"/>
          </a:p>
        </p:txBody>
      </p:sp>
      <p:cxnSp>
        <p:nvCxnSpPr>
          <p:cNvPr id="11" name="Straight Connector 10"/>
          <p:cNvCxnSpPr/>
          <p:nvPr/>
        </p:nvCxnSpPr>
        <p:spPr bwMode="auto">
          <a:xfrm>
            <a:off x="1608161" y="2736216"/>
            <a:ext cx="4800600" cy="1588"/>
          </a:xfrm>
          <a:prstGeom prst="line">
            <a:avLst/>
          </a:prstGeom>
          <a:noFill/>
          <a:ln w="38100" cap="flat" cmpd="sng" algn="ctr">
            <a:solidFill>
              <a:srgbClr val="660066"/>
            </a:solidFill>
            <a:prstDash val="sysDash"/>
            <a:round/>
            <a:headEnd type="none" w="med" len="med"/>
            <a:tailEnd type="none" w="med" len="med"/>
          </a:ln>
          <a:effectLst/>
        </p:spPr>
      </p:cxnSp>
      <p:grpSp>
        <p:nvGrpSpPr>
          <p:cNvPr id="3" name="Group 6"/>
          <p:cNvGrpSpPr/>
          <p:nvPr/>
        </p:nvGrpSpPr>
        <p:grpSpPr>
          <a:xfrm>
            <a:off x="5382" y="3299500"/>
            <a:ext cx="4426918" cy="1569660"/>
            <a:chOff x="5382" y="3299500"/>
            <a:chExt cx="4426918" cy="1569660"/>
          </a:xfrm>
        </p:grpSpPr>
        <p:sp>
          <p:nvSpPr>
            <p:cNvPr id="2" name="Rectangle 1"/>
            <p:cNvSpPr/>
            <p:nvPr/>
          </p:nvSpPr>
          <p:spPr>
            <a:xfrm>
              <a:off x="5382" y="3299500"/>
              <a:ext cx="1470274" cy="1569660"/>
            </a:xfrm>
            <a:prstGeom prst="rect">
              <a:avLst/>
            </a:prstGeom>
            <a:noFill/>
            <a:ln>
              <a:noFill/>
            </a:ln>
          </p:spPr>
          <p:txBody>
            <a:bodyPr wrap="none">
              <a:spAutoFit/>
            </a:bodyPr>
            <a:lstStyle/>
            <a:p>
              <a:r>
                <a:rPr lang="nl-NL" sz="1600" b="1" dirty="0" smtClean="0">
                  <a:solidFill>
                    <a:srgbClr val="7030A0"/>
                  </a:solidFill>
                </a:rPr>
                <a:t>potentiële </a:t>
              </a:r>
            </a:p>
            <a:p>
              <a:r>
                <a:rPr lang="nl-NL" sz="1600" b="1" dirty="0" smtClean="0">
                  <a:solidFill>
                    <a:srgbClr val="7030A0"/>
                  </a:solidFill>
                </a:rPr>
                <a:t>energie </a:t>
              </a:r>
            </a:p>
            <a:p>
              <a:r>
                <a:rPr lang="nl-NL" sz="1600" b="1" dirty="0" smtClean="0">
                  <a:solidFill>
                    <a:srgbClr val="7030A0"/>
                  </a:solidFill>
                </a:rPr>
                <a:t>die een </a:t>
              </a:r>
            </a:p>
            <a:p>
              <a:r>
                <a:rPr lang="nl-NL" sz="1600" b="1" dirty="0" smtClean="0">
                  <a:solidFill>
                    <a:srgbClr val="7030A0"/>
                  </a:solidFill>
                </a:rPr>
                <a:t>ongebonden </a:t>
              </a:r>
            </a:p>
            <a:p>
              <a:r>
                <a:rPr lang="nl-NL" sz="1600" b="1" dirty="0" smtClean="0">
                  <a:solidFill>
                    <a:srgbClr val="7030A0"/>
                  </a:solidFill>
                </a:rPr>
                <a:t>e</a:t>
              </a:r>
              <a:r>
                <a:rPr lang="nl-NL" sz="1600" b="1" baseline="30000" dirty="0" smtClean="0">
                  <a:solidFill>
                    <a:srgbClr val="7030A0"/>
                  </a:solidFill>
                </a:rPr>
                <a:t>- </a:t>
              </a:r>
              <a:r>
                <a:rPr lang="nl-NL" sz="1600" b="1" dirty="0" smtClean="0">
                  <a:solidFill>
                    <a:srgbClr val="7030A0"/>
                  </a:solidFill>
                </a:rPr>
                <a:t> heeft op </a:t>
              </a:r>
            </a:p>
            <a:p>
              <a:r>
                <a:rPr lang="nl-NL" sz="1600" b="1" dirty="0" smtClean="0">
                  <a:solidFill>
                    <a:srgbClr val="7030A0"/>
                  </a:solidFill>
                </a:rPr>
                <a:t>deze positie </a:t>
              </a:r>
            </a:p>
          </p:txBody>
        </p:sp>
        <p:cxnSp>
          <p:nvCxnSpPr>
            <p:cNvPr id="4" name="Straight Arrow Connector 3"/>
            <p:cNvCxnSpPr/>
            <p:nvPr/>
          </p:nvCxnSpPr>
          <p:spPr bwMode="auto">
            <a:xfrm>
              <a:off x="1259632" y="3717031"/>
              <a:ext cx="3172668" cy="423169"/>
            </a:xfrm>
            <a:prstGeom prst="straightConnector1">
              <a:avLst/>
            </a:prstGeom>
            <a:noFill/>
            <a:ln w="9525" cap="flat" cmpd="sng" algn="ctr">
              <a:solidFill>
                <a:srgbClr val="7030A0"/>
              </a:solidFill>
              <a:prstDash val="solid"/>
              <a:round/>
              <a:headEnd type="none" w="med" len="med"/>
              <a:tailEnd type="arrow"/>
            </a:ln>
            <a:effectLst/>
          </p:spPr>
        </p:cxnSp>
      </p:grpSp>
      <p:pic>
        <p:nvPicPr>
          <p:cNvPr id="458754" name="Picture 2" descr="http://www.linux-host.org/energy/srabatf1.gif">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304800"/>
            <a:ext cx="5931421" cy="293449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7133284" y="2132856"/>
            <a:ext cx="1975221" cy="5016758"/>
          </a:xfrm>
          <a:prstGeom prst="rect">
            <a:avLst/>
          </a:prstGeom>
          <a:noFill/>
          <a:ln>
            <a:noFill/>
          </a:ln>
        </p:spPr>
        <p:txBody>
          <a:bodyPr wrap="none">
            <a:spAutoFit/>
          </a:bodyPr>
          <a:lstStyle/>
          <a:p>
            <a:r>
              <a:rPr lang="nl-NL" sz="1600" b="1" dirty="0" smtClean="0">
                <a:solidFill>
                  <a:srgbClr val="7030A0"/>
                </a:solidFill>
              </a:rPr>
              <a:t>bij evenwicht:</a:t>
            </a:r>
          </a:p>
          <a:p>
            <a:r>
              <a:rPr lang="nl-NL" sz="1600" b="1" dirty="0" smtClean="0">
                <a:solidFill>
                  <a:srgbClr val="7030A0"/>
                </a:solidFill>
              </a:rPr>
              <a:t>Ferminiveaus</a:t>
            </a:r>
          </a:p>
          <a:p>
            <a:r>
              <a:rPr lang="nl-NL" sz="1600" b="1" dirty="0">
                <a:solidFill>
                  <a:srgbClr val="7030A0"/>
                </a:solidFill>
              </a:rPr>
              <a:t>gelijk</a:t>
            </a:r>
            <a:endParaRPr lang="nl-NL" sz="1600" b="1" dirty="0" smtClean="0">
              <a:solidFill>
                <a:srgbClr val="7030A0"/>
              </a:solidFill>
            </a:endParaRPr>
          </a:p>
          <a:p>
            <a:r>
              <a:rPr lang="nl-NL" sz="1600" b="1" dirty="0" smtClean="0">
                <a:solidFill>
                  <a:srgbClr val="7030A0"/>
                </a:solidFill>
              </a:rPr>
              <a:t>E</a:t>
            </a:r>
            <a:r>
              <a:rPr lang="nl-NL" sz="1600" b="1" baseline="-25000" dirty="0" smtClean="0">
                <a:solidFill>
                  <a:srgbClr val="7030A0"/>
                </a:solidFill>
              </a:rPr>
              <a:t>F</a:t>
            </a:r>
            <a:r>
              <a:rPr lang="nl-NL" sz="1600" b="1" dirty="0" smtClean="0">
                <a:solidFill>
                  <a:srgbClr val="7030A0"/>
                </a:solidFill>
              </a:rPr>
              <a:t>(A) = E</a:t>
            </a:r>
            <a:r>
              <a:rPr lang="nl-NL" sz="1600" b="1" baseline="-25000" dirty="0" smtClean="0">
                <a:solidFill>
                  <a:srgbClr val="7030A0"/>
                </a:solidFill>
              </a:rPr>
              <a:t>F</a:t>
            </a:r>
            <a:r>
              <a:rPr lang="nl-NL" sz="1600" b="1" dirty="0" smtClean="0">
                <a:solidFill>
                  <a:srgbClr val="7030A0"/>
                </a:solidFill>
              </a:rPr>
              <a:t>(B)</a:t>
            </a:r>
          </a:p>
          <a:p>
            <a:endParaRPr lang="nl-NL" sz="1600" b="1" dirty="0">
              <a:solidFill>
                <a:srgbClr val="7030A0"/>
              </a:solidFill>
            </a:endParaRPr>
          </a:p>
          <a:p>
            <a:endParaRPr lang="nl-NL" sz="1600" b="1" dirty="0" smtClean="0">
              <a:solidFill>
                <a:srgbClr val="7030A0"/>
              </a:solidFill>
            </a:endParaRPr>
          </a:p>
          <a:p>
            <a:endParaRPr lang="nl-NL" sz="1600" b="1" dirty="0">
              <a:solidFill>
                <a:srgbClr val="7030A0"/>
              </a:solidFill>
            </a:endParaRPr>
          </a:p>
          <a:p>
            <a:endParaRPr lang="nl-NL" sz="1600" b="1" dirty="0" smtClean="0">
              <a:solidFill>
                <a:srgbClr val="7030A0"/>
              </a:solidFill>
            </a:endParaRPr>
          </a:p>
          <a:p>
            <a:endParaRPr lang="nl-NL" sz="1600" b="1" dirty="0">
              <a:solidFill>
                <a:srgbClr val="7030A0"/>
              </a:solidFill>
            </a:endParaRPr>
          </a:p>
          <a:p>
            <a:endParaRPr lang="nl-NL" sz="1600" b="1" dirty="0" smtClean="0">
              <a:solidFill>
                <a:srgbClr val="7030A0"/>
              </a:solidFill>
            </a:endParaRPr>
          </a:p>
          <a:p>
            <a:endParaRPr lang="nl-NL" sz="800" b="1" dirty="0" smtClean="0">
              <a:solidFill>
                <a:srgbClr val="7030A0"/>
              </a:solidFill>
            </a:endParaRPr>
          </a:p>
          <a:p>
            <a:endParaRPr lang="nl-NL" sz="800" b="1" dirty="0" smtClean="0">
              <a:solidFill>
                <a:srgbClr val="7030A0"/>
              </a:solidFill>
            </a:endParaRPr>
          </a:p>
          <a:p>
            <a:r>
              <a:rPr lang="nl-NL" sz="1600" b="1" dirty="0" err="1" smtClean="0">
                <a:solidFill>
                  <a:srgbClr val="7030A0"/>
                </a:solidFill>
              </a:rPr>
              <a:t>Fermi-</a:t>
            </a:r>
            <a:r>
              <a:rPr lang="nl-NL" sz="1600" b="1" i="1" dirty="0" err="1" smtClean="0">
                <a:solidFill>
                  <a:srgbClr val="7030A0"/>
                </a:solidFill>
              </a:rPr>
              <a:t>energie</a:t>
            </a:r>
            <a:r>
              <a:rPr lang="nl-NL" sz="1600" b="1" i="1" dirty="0" smtClean="0">
                <a:solidFill>
                  <a:srgbClr val="7030A0"/>
                </a:solidFill>
              </a:rPr>
              <a:t> </a:t>
            </a:r>
            <a:r>
              <a:rPr lang="nl-NL" sz="1600" b="1" dirty="0">
                <a:solidFill>
                  <a:srgbClr val="7030A0"/>
                </a:solidFill>
              </a:rPr>
              <a:t>E</a:t>
            </a:r>
            <a:r>
              <a:rPr lang="nl-NL" sz="1600" b="1" baseline="-25000" dirty="0">
                <a:solidFill>
                  <a:srgbClr val="7030A0"/>
                </a:solidFill>
              </a:rPr>
              <a:t>F</a:t>
            </a:r>
            <a:r>
              <a:rPr lang="nl-NL" sz="1600" b="1" dirty="0" smtClean="0">
                <a:solidFill>
                  <a:srgbClr val="7030A0"/>
                </a:solidFill>
              </a:rPr>
              <a:t>:</a:t>
            </a:r>
          </a:p>
          <a:p>
            <a:r>
              <a:rPr lang="nl-NL" sz="1600" b="1" dirty="0" smtClean="0">
                <a:solidFill>
                  <a:srgbClr val="7030A0"/>
                </a:solidFill>
              </a:rPr>
              <a:t>stofparameter,</a:t>
            </a:r>
          </a:p>
          <a:p>
            <a:r>
              <a:rPr lang="nl-NL" sz="1600" b="1" dirty="0" smtClean="0">
                <a:solidFill>
                  <a:srgbClr val="7030A0"/>
                </a:solidFill>
              </a:rPr>
              <a:t>T= 0K</a:t>
            </a:r>
          </a:p>
          <a:p>
            <a:endParaRPr lang="nl-NL" sz="800" b="1" dirty="0">
              <a:solidFill>
                <a:srgbClr val="7030A0"/>
              </a:solidFill>
            </a:endParaRPr>
          </a:p>
          <a:p>
            <a:r>
              <a:rPr lang="nl-NL" sz="1600" b="1" dirty="0" smtClean="0">
                <a:solidFill>
                  <a:srgbClr val="7030A0"/>
                </a:solidFill>
              </a:rPr>
              <a:t>Fermi</a:t>
            </a:r>
            <a:r>
              <a:rPr lang="nl-NL" sz="1600" b="1" i="1" dirty="0" smtClean="0">
                <a:solidFill>
                  <a:srgbClr val="7030A0"/>
                </a:solidFill>
              </a:rPr>
              <a:t>niveau</a:t>
            </a:r>
            <a:r>
              <a:rPr lang="nl-NL" sz="1600" b="1" dirty="0">
                <a:solidFill>
                  <a:srgbClr val="7030A0"/>
                </a:solidFill>
              </a:rPr>
              <a:t>:</a:t>
            </a:r>
            <a:endParaRPr lang="nl-NL" sz="1600" b="1" i="1" dirty="0">
              <a:solidFill>
                <a:srgbClr val="7030A0"/>
              </a:solidFill>
            </a:endParaRPr>
          </a:p>
          <a:p>
            <a:r>
              <a:rPr lang="nl-NL" sz="1600" b="1" dirty="0" smtClean="0">
                <a:solidFill>
                  <a:srgbClr val="7030A0"/>
                </a:solidFill>
              </a:rPr>
              <a:t>heet ook </a:t>
            </a:r>
            <a:r>
              <a:rPr lang="nl-NL" sz="1600" b="1" dirty="0">
                <a:solidFill>
                  <a:srgbClr val="7030A0"/>
                </a:solidFill>
              </a:rPr>
              <a:t>wel</a:t>
            </a:r>
          </a:p>
          <a:p>
            <a:r>
              <a:rPr lang="nl-NL" sz="1600" b="1" i="1" dirty="0">
                <a:solidFill>
                  <a:srgbClr val="7030A0"/>
                </a:solidFill>
              </a:rPr>
              <a:t>elektrochemische </a:t>
            </a:r>
          </a:p>
          <a:p>
            <a:r>
              <a:rPr lang="nl-NL" sz="1600" b="1" i="1" dirty="0" smtClean="0">
                <a:solidFill>
                  <a:srgbClr val="7030A0"/>
                </a:solidFill>
              </a:rPr>
              <a:t>potentiaal</a:t>
            </a:r>
            <a:endParaRPr lang="nl-NL" sz="1600" b="1" dirty="0">
              <a:solidFill>
                <a:srgbClr val="7030A0"/>
              </a:solidFill>
            </a:endParaRPr>
          </a:p>
          <a:p>
            <a:endParaRPr lang="nl-NL" sz="1600" b="1" dirty="0" smtClean="0">
              <a:solidFill>
                <a:srgbClr val="7030A0"/>
              </a:solidFill>
            </a:endParaRPr>
          </a:p>
        </p:txBody>
      </p:sp>
      <p:grpSp>
        <p:nvGrpSpPr>
          <p:cNvPr id="5" name="Group 24"/>
          <p:cNvGrpSpPr/>
          <p:nvPr/>
        </p:nvGrpSpPr>
        <p:grpSpPr>
          <a:xfrm>
            <a:off x="0" y="5704582"/>
            <a:ext cx="4800600" cy="1077218"/>
            <a:chOff x="0" y="5704582"/>
            <a:chExt cx="4800600" cy="1077218"/>
          </a:xfrm>
        </p:grpSpPr>
        <p:sp>
          <p:nvSpPr>
            <p:cNvPr id="15" name="Rectangle 14"/>
            <p:cNvSpPr/>
            <p:nvPr/>
          </p:nvSpPr>
          <p:spPr>
            <a:xfrm>
              <a:off x="0" y="5704582"/>
              <a:ext cx="1472679" cy="1077218"/>
            </a:xfrm>
            <a:prstGeom prst="rect">
              <a:avLst/>
            </a:prstGeom>
            <a:noFill/>
            <a:ln>
              <a:noFill/>
            </a:ln>
          </p:spPr>
          <p:txBody>
            <a:bodyPr wrap="none">
              <a:spAutoFit/>
            </a:bodyPr>
            <a:lstStyle/>
            <a:p>
              <a:r>
                <a:rPr lang="nl-NL" sz="1600" b="1" dirty="0" smtClean="0">
                  <a:solidFill>
                    <a:srgbClr val="7030A0"/>
                  </a:solidFill>
                </a:rPr>
                <a:t>bodem </a:t>
              </a:r>
            </a:p>
            <a:p>
              <a:r>
                <a:rPr lang="nl-NL" sz="1600" b="1" dirty="0" smtClean="0">
                  <a:solidFill>
                    <a:srgbClr val="7030A0"/>
                  </a:solidFill>
                </a:rPr>
                <a:t>potentiaalput </a:t>
              </a:r>
            </a:p>
            <a:p>
              <a:r>
                <a:rPr lang="nl-NL" sz="1600" b="1" dirty="0" smtClean="0">
                  <a:solidFill>
                    <a:srgbClr val="7030A0"/>
                  </a:solidFill>
                </a:rPr>
                <a:t>van A daalt, </a:t>
              </a:r>
            </a:p>
            <a:p>
              <a:r>
                <a:rPr lang="nl-NL" sz="1600" b="1" dirty="0" smtClean="0">
                  <a:solidFill>
                    <a:srgbClr val="7030A0"/>
                  </a:solidFill>
                </a:rPr>
                <a:t>van B stijgt</a:t>
              </a:r>
            </a:p>
          </p:txBody>
        </p:sp>
        <p:cxnSp>
          <p:nvCxnSpPr>
            <p:cNvPr id="16" name="Straight Arrow Connector 15"/>
            <p:cNvCxnSpPr/>
            <p:nvPr/>
          </p:nvCxnSpPr>
          <p:spPr bwMode="auto">
            <a:xfrm flipV="1">
              <a:off x="1371600" y="6248400"/>
              <a:ext cx="914400" cy="152400"/>
            </a:xfrm>
            <a:prstGeom prst="straightConnector1">
              <a:avLst/>
            </a:prstGeom>
            <a:noFill/>
            <a:ln w="9525" cap="flat" cmpd="sng" algn="ctr">
              <a:solidFill>
                <a:srgbClr val="7030A0"/>
              </a:solidFill>
              <a:prstDash val="solid"/>
              <a:round/>
              <a:headEnd type="none" w="med" len="med"/>
              <a:tailEnd type="arrow"/>
            </a:ln>
            <a:effectLst/>
          </p:spPr>
        </p:cxnSp>
        <p:cxnSp>
          <p:nvCxnSpPr>
            <p:cNvPr id="22" name="Straight Arrow Connector 21"/>
            <p:cNvCxnSpPr/>
            <p:nvPr/>
          </p:nvCxnSpPr>
          <p:spPr bwMode="auto">
            <a:xfrm flipV="1">
              <a:off x="1371600" y="6019800"/>
              <a:ext cx="3429000" cy="609600"/>
            </a:xfrm>
            <a:prstGeom prst="straightConnector1">
              <a:avLst/>
            </a:prstGeom>
            <a:noFill/>
            <a:ln w="9525" cap="flat" cmpd="sng" algn="ctr">
              <a:solidFill>
                <a:srgbClr val="7030A0"/>
              </a:solidFill>
              <a:prstDash val="solid"/>
              <a:round/>
              <a:headEnd type="none" w="med" len="med"/>
              <a:tailEnd type="arrow"/>
            </a:ln>
            <a:effectLst/>
          </p:spPr>
        </p:cxnSp>
      </p:grpSp>
    </p:spTree>
    <p:extLst>
      <p:ext uri="{BB962C8B-B14F-4D97-AF65-F5344CB8AC3E}">
        <p14:creationId xmlns:p14="http://schemas.microsoft.com/office/powerpoint/2010/main" val="48932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xEl>
                                              <p:pRg st="19" end="1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4213" y="828678"/>
            <a:ext cx="8278812" cy="5876925"/>
          </a:xfrm>
          <a:prstGeom prst="rect">
            <a:avLst/>
          </a:prstGeom>
          <a:noFill/>
          <a:ln w="9525">
            <a:noFill/>
            <a:miter lim="800000"/>
            <a:headEnd/>
            <a:tailEnd/>
          </a:ln>
        </p:spPr>
        <p:txBody>
          <a:bodyPr lIns="91425" tIns="45713" rIns="91425" bIns="45713">
            <a:prstTxWarp prst="textNoShape">
              <a:avLst/>
            </a:prstTxWarp>
          </a:bodyPr>
          <a:lstStyle/>
          <a:p>
            <a:pPr algn="l"/>
            <a:endParaRPr lang="nl-NL" sz="2000" dirty="0"/>
          </a:p>
          <a:p>
            <a:pPr algn="l"/>
            <a:r>
              <a:rPr lang="nl-NL" sz="2000" dirty="0"/>
              <a:t>Geen netto kracht op e</a:t>
            </a:r>
            <a:r>
              <a:rPr lang="nl-NL" sz="2000" baseline="30000" dirty="0"/>
              <a:t>-</a:t>
            </a:r>
            <a:r>
              <a:rPr lang="nl-NL" sz="2000" dirty="0"/>
              <a:t>, dus </a:t>
            </a:r>
          </a:p>
          <a:p>
            <a:pPr algn="l"/>
            <a:r>
              <a:rPr lang="nl-NL" sz="2000" dirty="0"/>
              <a:t>niet gewoon met voltmeter </a:t>
            </a:r>
          </a:p>
          <a:p>
            <a:pPr algn="l"/>
            <a:r>
              <a:rPr lang="nl-NL" sz="2000" dirty="0"/>
              <a:t>te meten        </a:t>
            </a:r>
          </a:p>
          <a:p>
            <a:pPr algn="l"/>
            <a:endParaRPr lang="nl-NL" sz="2000" dirty="0"/>
          </a:p>
          <a:p>
            <a:pPr algn="l"/>
            <a:endParaRPr lang="nl-NL" sz="2000" dirty="0"/>
          </a:p>
          <a:p>
            <a:pPr algn="l"/>
            <a:r>
              <a:rPr lang="nl-NL" sz="2000" dirty="0"/>
              <a:t>Condensator vormen met</a:t>
            </a:r>
          </a:p>
          <a:p>
            <a:pPr algn="l"/>
            <a:r>
              <a:rPr lang="nl-NL" sz="2000" dirty="0"/>
              <a:t>de twee metalen</a:t>
            </a:r>
          </a:p>
          <a:p>
            <a:pPr algn="l"/>
            <a:endParaRPr lang="nl-NL" sz="2000" dirty="0"/>
          </a:p>
          <a:p>
            <a:pPr algn="l"/>
            <a:r>
              <a:rPr lang="nl-NL" sz="2000" dirty="0"/>
              <a:t>met externe bron</a:t>
            </a:r>
          </a:p>
          <a:p>
            <a:pPr algn="l"/>
            <a:r>
              <a:rPr lang="nl-NL" sz="2000" dirty="0"/>
              <a:t>oppervlakteladingen </a:t>
            </a:r>
          </a:p>
          <a:p>
            <a:pPr algn="l"/>
            <a:r>
              <a:rPr lang="nl-NL" sz="2000" dirty="0"/>
              <a:t>neutraliseren  </a:t>
            </a:r>
          </a:p>
          <a:p>
            <a:pPr algn="l"/>
            <a:endParaRPr lang="nl-NL" sz="2000" dirty="0"/>
          </a:p>
          <a:p>
            <a:pPr algn="l"/>
            <a:r>
              <a:rPr lang="nl-NL" sz="2000" dirty="0">
                <a:sym typeface="Wingdings" panose="05000000000000000000" pitchFamily="2" charset="2"/>
              </a:rPr>
              <a:t> </a:t>
            </a:r>
            <a:r>
              <a:rPr lang="nl-NL" sz="2000" b="1" dirty="0" err="1">
                <a:solidFill>
                  <a:schemeClr val="accent4"/>
                </a:solidFill>
                <a:latin typeface="Symbol" panose="05050102010706020507" pitchFamily="18" charset="2"/>
              </a:rPr>
              <a:t>D</a:t>
            </a:r>
            <a:r>
              <a:rPr lang="nl-NL" sz="2000" b="1" dirty="0" err="1">
                <a:solidFill>
                  <a:schemeClr val="accent4"/>
                </a:solidFill>
              </a:rPr>
              <a:t>V</a:t>
            </a:r>
            <a:r>
              <a:rPr lang="nl-NL" sz="2000" baseline="-25000" dirty="0" err="1"/>
              <a:t>extern</a:t>
            </a:r>
            <a:r>
              <a:rPr lang="nl-NL" sz="2000" dirty="0"/>
              <a:t> = contactpotentiaal</a:t>
            </a:r>
          </a:p>
          <a:p>
            <a:pPr algn="l"/>
            <a:endParaRPr lang="nl-NL" sz="2000" dirty="0"/>
          </a:p>
          <a:p>
            <a:pPr algn="l"/>
            <a:endParaRPr lang="nl-NL" sz="2000" dirty="0"/>
          </a:p>
          <a:p>
            <a:pPr algn="l"/>
            <a:endParaRPr lang="nl-NL" sz="2000" dirty="0"/>
          </a:p>
          <a:p>
            <a:pPr marL="457130" indent="-457130" algn="l"/>
            <a:endParaRPr lang="nl-NL" sz="2000" dirty="0"/>
          </a:p>
        </p:txBody>
      </p:sp>
      <p:sp>
        <p:nvSpPr>
          <p:cNvPr id="20483" name="Rectangle 3"/>
          <p:cNvSpPr>
            <a:spLocks noChangeArrowheads="1"/>
          </p:cNvSpPr>
          <p:nvPr/>
        </p:nvSpPr>
        <p:spPr bwMode="auto">
          <a:xfrm>
            <a:off x="568325" y="71439"/>
            <a:ext cx="8029575" cy="609600"/>
          </a:xfrm>
          <a:prstGeom prst="rect">
            <a:avLst/>
          </a:prstGeom>
          <a:noFill/>
          <a:ln w="9525">
            <a:noFill/>
            <a:miter lim="800000"/>
            <a:headEnd/>
            <a:tailEnd/>
          </a:ln>
        </p:spPr>
        <p:txBody>
          <a:bodyPr lIns="91425" tIns="45713" rIns="91425" bIns="45713" anchor="ctr">
            <a:prstTxWarp prst="textNoShape">
              <a:avLst/>
            </a:prstTxWarp>
          </a:bodyPr>
          <a:lstStyle/>
          <a:p>
            <a:pPr algn="l"/>
            <a:r>
              <a:rPr lang="nl-NL" sz="2500" dirty="0" smtClean="0">
                <a:solidFill>
                  <a:schemeClr val="tx2"/>
                </a:solidFill>
              </a:rPr>
              <a:t>Meten van een contactpotentiaal</a:t>
            </a:r>
            <a:endParaRPr lang="nl-NL" sz="2500" dirty="0">
              <a:solidFill>
                <a:schemeClr val="tx2"/>
              </a:solidFill>
            </a:endParaRPr>
          </a:p>
        </p:txBody>
      </p:sp>
      <p:sp>
        <p:nvSpPr>
          <p:cNvPr id="20484" name="Line 4"/>
          <p:cNvSpPr>
            <a:spLocks noChangeShapeType="1"/>
          </p:cNvSpPr>
          <p:nvPr/>
        </p:nvSpPr>
        <p:spPr bwMode="auto">
          <a:xfrm>
            <a:off x="576266" y="609600"/>
            <a:ext cx="7945437" cy="0"/>
          </a:xfrm>
          <a:prstGeom prst="line">
            <a:avLst/>
          </a:prstGeom>
          <a:noFill/>
          <a:ln w="25400">
            <a:solidFill>
              <a:schemeClr val="accent2"/>
            </a:solidFill>
            <a:round/>
            <a:headEnd/>
            <a:tailEnd/>
          </a:ln>
        </p:spPr>
        <p:txBody>
          <a:bodyPr wrap="none" lIns="91425" tIns="45713" rIns="91425" bIns="45713" anchor="ctr">
            <a:prstTxWarp prst="textNoShape">
              <a:avLst/>
            </a:prstTxWarp>
          </a:bodyPr>
          <a:lstStyle/>
          <a:p>
            <a:endParaRPr lang="en-US"/>
          </a:p>
        </p:txBody>
      </p:sp>
      <p:pic>
        <p:nvPicPr>
          <p:cNvPr id="1026" name="Picture 2" descr="http://content.answcdn.com/main/content/img/McGrawHill/Encyclopedia/images/CE158800FG00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303" y="692696"/>
            <a:ext cx="3638153" cy="6202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6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2">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a:stretch>
            <a:fillRect/>
          </a:stretch>
        </p:blipFill>
        <p:spPr>
          <a:xfrm>
            <a:off x="15358" y="3048000"/>
            <a:ext cx="1593320" cy="1854148"/>
          </a:xfrm>
          <a:prstGeom prst="rect">
            <a:avLst/>
          </a:prstGeom>
        </p:spPr>
      </p:pic>
      <p:sp>
        <p:nvSpPr>
          <p:cNvPr id="25602" name="Rectangle 4"/>
          <p:cNvSpPr>
            <a:spLocks noChangeArrowheads="1"/>
          </p:cNvSpPr>
          <p:nvPr/>
        </p:nvSpPr>
        <p:spPr bwMode="auto">
          <a:xfrm>
            <a:off x="838200" y="1125538"/>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pPr>
            <a:r>
              <a:rPr lang="nl-NL" sz="2000" dirty="0" err="1" smtClean="0">
                <a:solidFill>
                  <a:schemeClr val="accent2"/>
                </a:solidFill>
              </a:rPr>
              <a:t>Maxwell-Boltzmannstatistiek</a:t>
            </a:r>
            <a:r>
              <a:rPr lang="nl-NL" sz="2000" dirty="0" smtClean="0">
                <a:solidFill>
                  <a:schemeClr val="accent2"/>
                </a:solidFill>
              </a:rPr>
              <a:t>:</a:t>
            </a:r>
          </a:p>
          <a:p>
            <a:pPr marL="838200" lvl="1" indent="-381000" algn="l">
              <a:spcBef>
                <a:spcPct val="20000"/>
              </a:spcBef>
            </a:pPr>
            <a:endParaRPr lang="nl-NL" sz="2000" dirty="0" smtClean="0">
              <a:solidFill>
                <a:schemeClr val="accent6"/>
              </a:solidFill>
            </a:endParaRPr>
          </a:p>
          <a:p>
            <a:pPr marL="838200" lvl="1" indent="-381000" algn="l">
              <a:spcBef>
                <a:spcPct val="20000"/>
              </a:spcBef>
            </a:pPr>
            <a:endParaRPr lang="nl-NL" sz="2000" dirty="0" smtClean="0">
              <a:solidFill>
                <a:schemeClr val="accent6"/>
              </a:solidFill>
            </a:endParaRPr>
          </a:p>
          <a:p>
            <a:pPr marL="838200" lvl="1" indent="-381000" algn="l">
              <a:spcBef>
                <a:spcPct val="20000"/>
              </a:spcBef>
            </a:pPr>
            <a:endParaRPr lang="nl-NL" sz="2000" dirty="0" smtClean="0">
              <a:solidFill>
                <a:schemeClr val="accent6"/>
              </a:solidFill>
            </a:endParaRPr>
          </a:p>
          <a:p>
            <a:pPr marL="838200" lvl="1" indent="-381000" algn="l">
              <a:spcBef>
                <a:spcPct val="20000"/>
              </a:spcBef>
            </a:pPr>
            <a:endParaRPr lang="nl-NL" sz="2000" dirty="0" smtClean="0">
              <a:solidFill>
                <a:schemeClr val="accent6"/>
              </a:solidFill>
            </a:endParaRPr>
          </a:p>
          <a:p>
            <a:pPr marL="838200" lvl="1" indent="-381000" algn="l">
              <a:spcBef>
                <a:spcPct val="20000"/>
              </a:spcBef>
            </a:pPr>
            <a:r>
              <a:rPr lang="nl-NL" sz="2000" dirty="0" err="1" smtClean="0">
                <a:solidFill>
                  <a:srgbClr val="660066"/>
                </a:solidFill>
              </a:rPr>
              <a:t>Fermi-Diracstatistiek</a:t>
            </a:r>
            <a:r>
              <a:rPr lang="nl-NL" sz="2000" dirty="0" smtClean="0">
                <a:solidFill>
                  <a:srgbClr val="660066"/>
                </a:solidFill>
              </a:rPr>
              <a:t>:</a:t>
            </a:r>
          </a:p>
          <a:p>
            <a:pPr marL="838200" lvl="1" indent="-381000" algn="l">
              <a:spcBef>
                <a:spcPct val="20000"/>
              </a:spcBef>
            </a:pPr>
            <a:endParaRPr lang="nl-NL" sz="2000" dirty="0" smtClean="0">
              <a:solidFill>
                <a:schemeClr val="accent6"/>
              </a:solidFill>
            </a:endParaRPr>
          </a:p>
          <a:p>
            <a:pPr marL="838200" lvl="1" indent="-381000" algn="l">
              <a:spcBef>
                <a:spcPct val="20000"/>
              </a:spcBef>
            </a:pPr>
            <a:endParaRPr lang="nl-NL" sz="2000" dirty="0" smtClean="0">
              <a:solidFill>
                <a:schemeClr val="accent6"/>
              </a:solidFill>
            </a:endParaRPr>
          </a:p>
          <a:p>
            <a:pPr marL="838200" lvl="1" indent="-381000" algn="l">
              <a:spcBef>
                <a:spcPct val="20000"/>
              </a:spcBef>
            </a:pPr>
            <a:endParaRPr lang="nl-NL" sz="2000" dirty="0" smtClean="0">
              <a:solidFill>
                <a:schemeClr val="accent6"/>
              </a:solidFill>
            </a:endParaRPr>
          </a:p>
          <a:p>
            <a:pPr marL="838200" lvl="1" indent="-381000" algn="l">
              <a:spcBef>
                <a:spcPct val="20000"/>
              </a:spcBef>
            </a:pPr>
            <a:endParaRPr lang="nl-NL" sz="2000" dirty="0" smtClean="0">
              <a:solidFill>
                <a:schemeClr val="accent6"/>
              </a:solidFill>
            </a:endParaRPr>
          </a:p>
          <a:p>
            <a:pPr marL="838200" lvl="1" indent="-381000" algn="l">
              <a:spcBef>
                <a:spcPct val="20000"/>
              </a:spcBef>
            </a:pPr>
            <a:r>
              <a:rPr lang="nl-NL" sz="2000" dirty="0" err="1" smtClean="0">
                <a:solidFill>
                  <a:srgbClr val="B50620"/>
                </a:solidFill>
              </a:rPr>
              <a:t>Bose-Einsteinstatistiek</a:t>
            </a:r>
            <a:r>
              <a:rPr lang="nl-NL" sz="2000" dirty="0" smtClean="0">
                <a:solidFill>
                  <a:srgbClr val="B50620"/>
                </a:solidFill>
              </a:rPr>
              <a:t>:  </a:t>
            </a:r>
          </a:p>
          <a:p>
            <a:pPr marL="1295400" lvl="2" indent="-381000" algn="l">
              <a:spcBef>
                <a:spcPct val="20000"/>
              </a:spcBef>
              <a:buFontTx/>
              <a:buChar char="•"/>
            </a:pPr>
            <a:endParaRPr lang="nl-NL" sz="2000" dirty="0" smtClean="0">
              <a:solidFill>
                <a:schemeClr val="accent6"/>
              </a:solidFill>
            </a:endParaRPr>
          </a:p>
          <a:p>
            <a:pPr marL="1295400" lvl="2" indent="-381000" algn="l">
              <a:spcBef>
                <a:spcPct val="20000"/>
              </a:spcBef>
              <a:buFontTx/>
              <a:buChar char="•"/>
            </a:pPr>
            <a:endParaRPr lang="nl-NL" sz="2000" dirty="0">
              <a:solidFill>
                <a:schemeClr val="accent6"/>
              </a:solidFill>
            </a:endParaRPr>
          </a:p>
          <a:p>
            <a:pPr marL="1295400" lvl="2" indent="-381000" algn="l">
              <a:spcBef>
                <a:spcPct val="20000"/>
              </a:spcBef>
              <a:buFontTx/>
              <a:buChar char="•"/>
            </a:pPr>
            <a:endParaRPr lang="nl-NL" sz="2000" dirty="0" smtClean="0">
              <a:solidFill>
                <a:schemeClr val="accent6"/>
              </a:solidFill>
            </a:endParaRPr>
          </a:p>
          <a:p>
            <a:pPr marL="1295400" lvl="2" indent="-381000" algn="l">
              <a:spcBef>
                <a:spcPct val="20000"/>
              </a:spcBef>
              <a:buFontTx/>
              <a:buChar char="•"/>
            </a:pPr>
            <a:endParaRPr lang="nl-NL" sz="2000" dirty="0" smtClean="0">
              <a:solidFill>
                <a:schemeClr val="accent6"/>
              </a:solidFill>
            </a:endParaRPr>
          </a:p>
          <a:p>
            <a:pPr marL="838200" lvl="1" indent="-381000" algn="l">
              <a:spcBef>
                <a:spcPct val="20000"/>
              </a:spcBef>
              <a:buFontTx/>
              <a:buChar char="•"/>
            </a:pPr>
            <a:endParaRPr lang="nl-NL" sz="2000" dirty="0" smtClean="0">
              <a:solidFill>
                <a:schemeClr val="accent6"/>
              </a:solidFill>
            </a:endParaRPr>
          </a:p>
          <a:p>
            <a:pPr marL="838200" lvl="1" indent="-381000" algn="l">
              <a:spcBef>
                <a:spcPct val="20000"/>
              </a:spcBef>
              <a:buFontTx/>
              <a:buChar char="•"/>
            </a:pPr>
            <a:endParaRPr lang="nl-NL" sz="2000" dirty="0">
              <a:solidFill>
                <a:schemeClr val="accent6"/>
              </a:solidFill>
            </a:endParaRPr>
          </a:p>
          <a:p>
            <a:pPr marL="838200" lvl="1" indent="-381000" algn="l">
              <a:spcBef>
                <a:spcPct val="20000"/>
              </a:spcBef>
              <a:buFontTx/>
              <a:buChar char="•"/>
            </a:pPr>
            <a:endParaRPr lang="nl-NL" sz="2000" dirty="0" smtClean="0">
              <a:solidFill>
                <a:schemeClr val="accent6"/>
              </a:solidFill>
            </a:endParaRPr>
          </a:p>
          <a:p>
            <a:pPr lvl="1" algn="l">
              <a:spcBef>
                <a:spcPct val="20000"/>
              </a:spcBef>
            </a:pPr>
            <a:endParaRPr lang="nl-NL" sz="3600" dirty="0" smtClean="0">
              <a:solidFill>
                <a:schemeClr val="accent6"/>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 name="Rectangle 6"/>
          <p:cNvSpPr/>
          <p:nvPr/>
        </p:nvSpPr>
        <p:spPr>
          <a:xfrm>
            <a:off x="5029200" y="4791670"/>
            <a:ext cx="4073088" cy="923330"/>
          </a:xfrm>
          <a:prstGeom prst="rect">
            <a:avLst/>
          </a:prstGeom>
        </p:spPr>
        <p:txBody>
          <a:bodyPr wrap="none">
            <a:spAutoFit/>
          </a:bodyPr>
          <a:lstStyle/>
          <a:p>
            <a:pPr algn="r"/>
            <a:r>
              <a:rPr lang="nl-NL" sz="1800" dirty="0" smtClean="0">
                <a:solidFill>
                  <a:srgbClr val="B50620"/>
                </a:solidFill>
              </a:rPr>
              <a:t>identieke, </a:t>
            </a:r>
            <a:r>
              <a:rPr lang="nl-NL" sz="1800" i="1" dirty="0" smtClean="0">
                <a:solidFill>
                  <a:srgbClr val="B50620"/>
                </a:solidFill>
              </a:rPr>
              <a:t>on</a:t>
            </a:r>
            <a:r>
              <a:rPr lang="nl-NL" sz="1800" dirty="0" smtClean="0">
                <a:solidFill>
                  <a:srgbClr val="B50620"/>
                </a:solidFill>
              </a:rPr>
              <a:t>onderscheidbare deeltjes</a:t>
            </a:r>
          </a:p>
          <a:p>
            <a:pPr algn="r"/>
            <a:r>
              <a:rPr lang="nl-NL" sz="1800" dirty="0" smtClean="0">
                <a:solidFill>
                  <a:srgbClr val="B50620"/>
                </a:solidFill>
              </a:rPr>
              <a:t> met spin 1 </a:t>
            </a:r>
          </a:p>
          <a:p>
            <a:pPr algn="r"/>
            <a:r>
              <a:rPr lang="nl-NL" sz="1800" dirty="0" smtClean="0">
                <a:solidFill>
                  <a:srgbClr val="B50620"/>
                </a:solidFill>
              </a:rPr>
              <a:t>(Bosonen: fotonen, </a:t>
            </a:r>
            <a:r>
              <a:rPr lang="nl-NL" sz="1800" dirty="0" err="1" smtClean="0">
                <a:solidFill>
                  <a:srgbClr val="B50620"/>
                </a:solidFill>
              </a:rPr>
              <a:t>fononen</a:t>
            </a:r>
            <a:r>
              <a:rPr lang="nl-NL" sz="1800" dirty="0" smtClean="0">
                <a:solidFill>
                  <a:srgbClr val="B50620"/>
                </a:solidFill>
              </a:rPr>
              <a:t>, </a:t>
            </a:r>
            <a:r>
              <a:rPr lang="nl-NL" sz="1800" dirty="0" err="1" smtClean="0">
                <a:solidFill>
                  <a:srgbClr val="B50620"/>
                </a:solidFill>
              </a:rPr>
              <a:t>Higgs</a:t>
            </a:r>
            <a:r>
              <a:rPr lang="nl-NL" sz="1800" dirty="0" smtClean="0">
                <a:solidFill>
                  <a:srgbClr val="B50620"/>
                </a:solidFill>
              </a:rPr>
              <a:t>)</a:t>
            </a:r>
            <a:endParaRPr lang="en-US" sz="1800" dirty="0">
              <a:solidFill>
                <a:srgbClr val="B50620"/>
              </a:solidFill>
            </a:endParaRPr>
          </a:p>
        </p:txBody>
      </p:sp>
      <p:sp>
        <p:nvSpPr>
          <p:cNvPr id="10"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dirty="0" smtClean="0">
                <a:solidFill>
                  <a:schemeClr val="tx2"/>
                </a:solidFill>
              </a:rPr>
              <a:t>Overzicht statistiek: verdeling van energie over deeltjes</a:t>
            </a:r>
            <a:endParaRPr lang="nl-NL" dirty="0">
              <a:solidFill>
                <a:schemeClr val="tx2"/>
              </a:solidFill>
            </a:endParaRPr>
          </a:p>
        </p:txBody>
      </p:sp>
      <p:sp>
        <p:nvSpPr>
          <p:cNvPr id="12" name="Rectangle 11"/>
          <p:cNvSpPr/>
          <p:nvPr/>
        </p:nvSpPr>
        <p:spPr>
          <a:xfrm>
            <a:off x="4572000" y="6427113"/>
            <a:ext cx="4572000" cy="430887"/>
          </a:xfrm>
          <a:prstGeom prst="rect">
            <a:avLst/>
          </a:prstGeom>
        </p:spPr>
        <p:txBody>
          <a:bodyPr>
            <a:spAutoFit/>
          </a:bodyPr>
          <a:lstStyle/>
          <a:p>
            <a:r>
              <a:rPr lang="en-US" sz="1100" dirty="0" smtClean="0">
                <a:hlinkClick r:id="rId5"/>
              </a:rPr>
              <a:t>http://hyperphysics.phy-astr.gsu.edu/hbase/quantum/disbex.html#c2</a:t>
            </a:r>
            <a:endParaRPr lang="en-US" sz="1100" dirty="0" smtClean="0"/>
          </a:p>
          <a:p>
            <a:endParaRPr lang="en-US" sz="1100" dirty="0"/>
          </a:p>
        </p:txBody>
      </p:sp>
      <p:sp>
        <p:nvSpPr>
          <p:cNvPr id="11" name="Rectangle 10"/>
          <p:cNvSpPr/>
          <p:nvPr/>
        </p:nvSpPr>
        <p:spPr>
          <a:xfrm>
            <a:off x="4953000" y="2971800"/>
            <a:ext cx="4073088" cy="923330"/>
          </a:xfrm>
          <a:prstGeom prst="rect">
            <a:avLst/>
          </a:prstGeom>
        </p:spPr>
        <p:txBody>
          <a:bodyPr wrap="none">
            <a:spAutoFit/>
          </a:bodyPr>
          <a:lstStyle/>
          <a:p>
            <a:pPr algn="r"/>
            <a:r>
              <a:rPr lang="nl-NL" sz="1800" dirty="0" smtClean="0">
                <a:solidFill>
                  <a:srgbClr val="660066"/>
                </a:solidFill>
              </a:rPr>
              <a:t>identieke, </a:t>
            </a:r>
            <a:r>
              <a:rPr lang="nl-NL" sz="1800" i="1" dirty="0" smtClean="0">
                <a:solidFill>
                  <a:srgbClr val="660066"/>
                </a:solidFill>
              </a:rPr>
              <a:t>on</a:t>
            </a:r>
            <a:r>
              <a:rPr lang="nl-NL" sz="1800" dirty="0" smtClean="0">
                <a:solidFill>
                  <a:srgbClr val="660066"/>
                </a:solidFill>
              </a:rPr>
              <a:t>onderscheidbare deeltjes </a:t>
            </a:r>
          </a:p>
          <a:p>
            <a:pPr algn="r"/>
            <a:r>
              <a:rPr lang="nl-NL" sz="1800" dirty="0" smtClean="0">
                <a:solidFill>
                  <a:srgbClr val="660066"/>
                </a:solidFill>
              </a:rPr>
              <a:t>met spin ½   [</a:t>
            </a:r>
            <a:r>
              <a:rPr lang="nl-NL" sz="1800" dirty="0" err="1" smtClean="0">
                <a:solidFill>
                  <a:srgbClr val="660066"/>
                </a:solidFill>
              </a:rPr>
              <a:t>max.</a:t>
            </a:r>
            <a:r>
              <a:rPr lang="nl-NL" sz="1800" dirty="0" smtClean="0">
                <a:solidFill>
                  <a:srgbClr val="660066"/>
                </a:solidFill>
              </a:rPr>
              <a:t> 2 per hokje]</a:t>
            </a:r>
          </a:p>
          <a:p>
            <a:pPr algn="r"/>
            <a:r>
              <a:rPr lang="nl-NL" sz="1800" dirty="0" smtClean="0">
                <a:solidFill>
                  <a:srgbClr val="660066"/>
                </a:solidFill>
              </a:rPr>
              <a:t>(</a:t>
            </a:r>
            <a:r>
              <a:rPr lang="nl-NL" sz="1800" dirty="0" err="1" smtClean="0">
                <a:solidFill>
                  <a:srgbClr val="660066"/>
                </a:solidFill>
              </a:rPr>
              <a:t>Fermionen</a:t>
            </a:r>
            <a:r>
              <a:rPr lang="nl-NL" sz="1800" dirty="0" smtClean="0">
                <a:solidFill>
                  <a:srgbClr val="660066"/>
                </a:solidFill>
              </a:rPr>
              <a:t>: protonen, neutronen, </a:t>
            </a:r>
            <a:r>
              <a:rPr lang="nl-NL" sz="1800" dirty="0" err="1" smtClean="0">
                <a:solidFill>
                  <a:srgbClr val="660066"/>
                </a:solidFill>
              </a:rPr>
              <a:t>e</a:t>
            </a:r>
            <a:r>
              <a:rPr lang="nl-NL" sz="1800" baseline="30000" dirty="0" err="1" smtClean="0">
                <a:solidFill>
                  <a:srgbClr val="660066"/>
                </a:solidFill>
              </a:rPr>
              <a:t>-</a:t>
            </a:r>
            <a:r>
              <a:rPr lang="nl-NL" sz="1800" dirty="0" smtClean="0">
                <a:solidFill>
                  <a:srgbClr val="660066"/>
                </a:solidFill>
              </a:rPr>
              <a:t>)</a:t>
            </a:r>
            <a:endParaRPr lang="en-US" sz="1800" dirty="0">
              <a:solidFill>
                <a:srgbClr val="660066"/>
              </a:solidFill>
            </a:endParaRPr>
          </a:p>
        </p:txBody>
      </p:sp>
      <p:sp>
        <p:nvSpPr>
          <p:cNvPr id="13" name="Rectangle 12"/>
          <p:cNvSpPr/>
          <p:nvPr/>
        </p:nvSpPr>
        <p:spPr>
          <a:xfrm>
            <a:off x="5105400" y="1154668"/>
            <a:ext cx="3829181" cy="369332"/>
          </a:xfrm>
          <a:prstGeom prst="rect">
            <a:avLst/>
          </a:prstGeom>
        </p:spPr>
        <p:txBody>
          <a:bodyPr wrap="none">
            <a:spAutoFit/>
          </a:bodyPr>
          <a:lstStyle/>
          <a:p>
            <a:r>
              <a:rPr lang="nl-NL" sz="1800" dirty="0" smtClean="0">
                <a:solidFill>
                  <a:schemeClr val="accent2"/>
                </a:solidFill>
              </a:rPr>
              <a:t>identieke, onderscheidbare deeltjes</a:t>
            </a:r>
            <a:endParaRPr lang="en-US" sz="1800" dirty="0">
              <a:solidFill>
                <a:schemeClr val="accent2"/>
              </a:solidFill>
            </a:endParaRPr>
          </a:p>
        </p:txBody>
      </p:sp>
      <p:pic>
        <p:nvPicPr>
          <p:cNvPr id="15" name="Picture 14"/>
          <p:cNvPicPr>
            <a:picLocks noChangeAspect="1"/>
          </p:cNvPicPr>
          <p:nvPr/>
        </p:nvPicPr>
        <p:blipFill>
          <a:blip r:embed="rId6"/>
          <a:stretch>
            <a:fillRect/>
          </a:stretch>
        </p:blipFill>
        <p:spPr>
          <a:xfrm>
            <a:off x="0" y="5029200"/>
            <a:ext cx="2209800" cy="1834021"/>
          </a:xfrm>
          <a:prstGeom prst="rect">
            <a:avLst/>
          </a:prstGeom>
        </p:spPr>
      </p:pic>
      <p:pic>
        <p:nvPicPr>
          <p:cNvPr id="16" name="Picture 15"/>
          <p:cNvPicPr>
            <a:picLocks noChangeAspect="1"/>
          </p:cNvPicPr>
          <p:nvPr/>
        </p:nvPicPr>
        <p:blipFill>
          <a:blip r:embed="rId7"/>
          <a:stretch>
            <a:fillRect/>
          </a:stretch>
        </p:blipFill>
        <p:spPr>
          <a:xfrm>
            <a:off x="-14856" y="1447800"/>
            <a:ext cx="2148456" cy="1676400"/>
          </a:xfrm>
          <a:prstGeom prst="rect">
            <a:avLst/>
          </a:prstGeom>
        </p:spPr>
      </p:pic>
      <p:graphicFrame>
        <p:nvGraphicFramePr>
          <p:cNvPr id="524291" name="Object 3"/>
          <p:cNvGraphicFramePr>
            <a:graphicFrameLocks noChangeAspect="1"/>
          </p:cNvGraphicFramePr>
          <p:nvPr/>
        </p:nvGraphicFramePr>
        <p:xfrm>
          <a:off x="-914400" y="609600"/>
          <a:ext cx="683846" cy="317500"/>
        </p:xfrm>
        <a:graphic>
          <a:graphicData uri="http://schemas.openxmlformats.org/presentationml/2006/ole">
            <mc:AlternateContent xmlns:mc="http://schemas.openxmlformats.org/markup-compatibility/2006">
              <mc:Choice xmlns:v="urn:schemas-microsoft-com:vml" Requires="v">
                <p:oleObj spid="_x0000_s310502" name="Equation" r:id="rId8" imgW="355600" imgH="165100" progId="Equation.3">
                  <p:embed/>
                </p:oleObj>
              </mc:Choice>
              <mc:Fallback>
                <p:oleObj name="Equation" r:id="rId8" imgW="355600" imgH="165100" progId="Equation.3">
                  <p:embed/>
                  <p:pic>
                    <p:nvPicPr>
                      <p:cNvPr id="0" name="Picture 1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609600"/>
                        <a:ext cx="683846" cy="31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972183775"/>
              </p:ext>
            </p:extLst>
          </p:nvPr>
        </p:nvGraphicFramePr>
        <p:xfrm>
          <a:off x="3359150" y="1749425"/>
          <a:ext cx="1981200" cy="990600"/>
        </p:xfrm>
        <a:graphic>
          <a:graphicData uri="http://schemas.openxmlformats.org/presentationml/2006/ole">
            <mc:AlternateContent xmlns:mc="http://schemas.openxmlformats.org/markup-compatibility/2006">
              <mc:Choice xmlns:v="urn:schemas-microsoft-com:vml" Requires="v">
                <p:oleObj spid="_x0000_s310503" name="Equation" r:id="rId10" imgW="927000" imgH="469800" progId="">
                  <p:embed/>
                </p:oleObj>
              </mc:Choice>
              <mc:Fallback>
                <p:oleObj name="Equation" r:id="rId10" imgW="927000" imgH="469800" progId="">
                  <p:embed/>
                  <p:pic>
                    <p:nvPicPr>
                      <p:cNvPr id="0" name="Picture 1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9150" y="1749425"/>
                        <a:ext cx="1981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6"/>
          <p:cNvGraphicFramePr>
            <a:graphicFrameLocks noChangeAspect="1"/>
          </p:cNvGraphicFramePr>
          <p:nvPr>
            <p:extLst>
              <p:ext uri="{D42A27DB-BD31-4B8C-83A1-F6EECF244321}">
                <p14:modId xmlns:p14="http://schemas.microsoft.com/office/powerpoint/2010/main" val="3070796739"/>
              </p:ext>
            </p:extLst>
          </p:nvPr>
        </p:nvGraphicFramePr>
        <p:xfrm>
          <a:off x="2597150" y="5562599"/>
          <a:ext cx="2290763" cy="830263"/>
        </p:xfrm>
        <a:graphic>
          <a:graphicData uri="http://schemas.openxmlformats.org/presentationml/2006/ole">
            <mc:AlternateContent xmlns:mc="http://schemas.openxmlformats.org/markup-compatibility/2006">
              <mc:Choice xmlns:v="urn:schemas-microsoft-com:vml" Requires="v">
                <p:oleObj spid="_x0000_s310504" name="Equation" r:id="rId12" imgW="1244600" imgH="457200" progId="">
                  <p:embed/>
                </p:oleObj>
              </mc:Choice>
              <mc:Fallback>
                <p:oleObj name="Equation" r:id="rId12" imgW="1244600" imgH="457200" progId="">
                  <p:embed/>
                  <p:pic>
                    <p:nvPicPr>
                      <p:cNvPr id="0" name="Picture 1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7150" y="5562599"/>
                        <a:ext cx="2290763"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6"/>
          <p:cNvGraphicFramePr>
            <a:graphicFrameLocks noChangeAspect="1"/>
          </p:cNvGraphicFramePr>
          <p:nvPr>
            <p:extLst>
              <p:ext uri="{D42A27DB-BD31-4B8C-83A1-F6EECF244321}">
                <p14:modId xmlns:p14="http://schemas.microsoft.com/office/powerpoint/2010/main" val="2206808720"/>
              </p:ext>
            </p:extLst>
          </p:nvPr>
        </p:nvGraphicFramePr>
        <p:xfrm>
          <a:off x="2569270" y="3464992"/>
          <a:ext cx="2290762" cy="900112"/>
        </p:xfrm>
        <a:graphic>
          <a:graphicData uri="http://schemas.openxmlformats.org/presentationml/2006/ole">
            <mc:AlternateContent xmlns:mc="http://schemas.openxmlformats.org/markup-compatibility/2006">
              <mc:Choice xmlns:v="urn:schemas-microsoft-com:vml" Requires="v">
                <p:oleObj spid="_x0000_s310505" name="Equation" r:id="rId14" imgW="1244520" imgH="495000" progId="">
                  <p:embed/>
                </p:oleObj>
              </mc:Choice>
              <mc:Fallback>
                <p:oleObj name="Equation" r:id="rId14" imgW="1244520" imgH="495000" progId="">
                  <p:embed/>
                  <p:pic>
                    <p:nvPicPr>
                      <p:cNvPr id="0" name="Picture 1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9270" y="3464992"/>
                        <a:ext cx="2290762"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bwMode="auto">
          <a:xfrm>
            <a:off x="-54677" y="4841091"/>
            <a:ext cx="9315581" cy="2348766"/>
          </a:xfrm>
          <a:prstGeom prst="rect">
            <a:avLst/>
          </a:prstGeom>
          <a:solidFill>
            <a:schemeClr val="bg1">
              <a:alpha val="4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l" eaLnBrk="1" hangingPunct="1"/>
            <a:endParaRPr lang="en-US" sz="2800" b="1" smtClean="0">
              <a:solidFill>
                <a:srgbClr val="000000"/>
              </a:solidFill>
            </a:endParaRPr>
          </a:p>
        </p:txBody>
      </p:sp>
      <p:sp>
        <p:nvSpPr>
          <p:cNvPr id="18" name="Oval 17"/>
          <p:cNvSpPr/>
          <p:nvPr/>
        </p:nvSpPr>
        <p:spPr bwMode="auto">
          <a:xfrm>
            <a:off x="-381000" y="2685143"/>
            <a:ext cx="10744200" cy="2191657"/>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733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5800" y="1125538"/>
            <a:ext cx="7772400" cy="4665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295400" lvl="2" indent="-381000" algn="l">
              <a:spcBef>
                <a:spcPct val="20000"/>
              </a:spcBef>
              <a:buFontTx/>
              <a:buChar char="•"/>
            </a:pPr>
            <a:endParaRPr lang="nl-NL" sz="2000" dirty="0" smtClean="0"/>
          </a:p>
          <a:p>
            <a:pPr marL="1295400" lvl="2" indent="-381000" algn="l">
              <a:spcBef>
                <a:spcPct val="20000"/>
              </a:spcBef>
              <a:buFontTx/>
              <a:buChar char="•"/>
            </a:pPr>
            <a:endParaRPr lang="nl-NL" sz="2000" dirty="0"/>
          </a:p>
          <a:p>
            <a:pPr marL="1295400" lvl="2" indent="-381000" algn="l">
              <a:spcBef>
                <a:spcPct val="20000"/>
              </a:spcBef>
              <a:buFontTx/>
              <a:buChar char="•"/>
            </a:pPr>
            <a:endParaRPr lang="nl-NL" sz="2000" dirty="0" smtClean="0"/>
          </a:p>
          <a:p>
            <a:pPr marL="1295400" lvl="2" indent="-381000" algn="l">
              <a:spcBef>
                <a:spcPct val="20000"/>
              </a:spcBef>
              <a:buFontTx/>
              <a:buChar char="•"/>
            </a:pPr>
            <a:endParaRPr lang="nl-NL" sz="2000" dirty="0" smtClean="0"/>
          </a:p>
          <a:p>
            <a:pPr marL="838200" lvl="1" indent="-381000" algn="l">
              <a:spcBef>
                <a:spcPct val="20000"/>
              </a:spcBef>
              <a:buFontTx/>
              <a:buChar char="•"/>
            </a:pPr>
            <a:endParaRPr lang="nl-NL" sz="2000" dirty="0" smtClean="0"/>
          </a:p>
          <a:p>
            <a:pPr marL="838200" lvl="1" indent="-381000" algn="l">
              <a:spcBef>
                <a:spcPct val="20000"/>
              </a:spcBef>
              <a:buFontTx/>
              <a:buChar char="•"/>
            </a:pPr>
            <a:endParaRPr lang="nl-NL" sz="2000" dirty="0"/>
          </a:p>
          <a:p>
            <a:pPr lvl="1" algn="l">
              <a:spcBef>
                <a:spcPct val="20000"/>
              </a:spcBef>
            </a:pPr>
            <a:endParaRPr lang="nl-NL" sz="3600" dirty="0" smtClean="0"/>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a:r>
              <a:rPr lang="nl-NL" dirty="0">
                <a:solidFill>
                  <a:schemeClr val="tx2"/>
                </a:solidFill>
              </a:rPr>
              <a:t>Fermi-Dirac statistiek</a:t>
            </a:r>
            <a:r>
              <a:rPr lang="nl-NL" dirty="0" smtClean="0">
                <a:solidFill>
                  <a:schemeClr val="tx2"/>
                </a:solidFill>
              </a:rPr>
              <a:t>: kans dat deeltje energie E heeft </a:t>
            </a:r>
            <a:endParaRPr lang="nl-NL" dirty="0">
              <a:solidFill>
                <a:schemeClr val="tx2"/>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GB"/>
          </a:p>
        </p:txBody>
      </p:sp>
      <p:pic>
        <p:nvPicPr>
          <p:cNvPr id="5" name="Picture 4" descr="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7098"/>
          <a:stretch/>
        </p:blipFill>
        <p:spPr bwMode="auto">
          <a:xfrm>
            <a:off x="1459632" y="1143000"/>
            <a:ext cx="3256384" cy="91082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p:cNvPicPr>
            <a:picLocks noChangeAspect="1"/>
          </p:cNvPicPr>
          <p:nvPr/>
        </p:nvPicPr>
        <p:blipFill>
          <a:blip r:embed="rId3"/>
          <a:stretch>
            <a:fillRect/>
          </a:stretch>
        </p:blipFill>
        <p:spPr>
          <a:xfrm>
            <a:off x="1659316" y="2818428"/>
            <a:ext cx="2954140" cy="2944326"/>
          </a:xfrm>
          <a:prstGeom prst="rect">
            <a:avLst/>
          </a:prstGeom>
        </p:spPr>
      </p:pic>
      <p:sp>
        <p:nvSpPr>
          <p:cNvPr id="9" name="Rectangle 8"/>
          <p:cNvSpPr/>
          <p:nvPr/>
        </p:nvSpPr>
        <p:spPr>
          <a:xfrm>
            <a:off x="533400" y="6472535"/>
            <a:ext cx="4572000" cy="461665"/>
          </a:xfrm>
          <a:prstGeom prst="rect">
            <a:avLst/>
          </a:prstGeom>
        </p:spPr>
        <p:txBody>
          <a:bodyPr>
            <a:spAutoFit/>
          </a:bodyPr>
          <a:lstStyle/>
          <a:p>
            <a:r>
              <a:rPr lang="en-US" sz="1200" dirty="0" smtClean="0">
                <a:hlinkClick r:id="rId4"/>
              </a:rPr>
              <a:t>http://en.wikipedia.org/wiki/Fermi–Dirac_statistics</a:t>
            </a:r>
            <a:endParaRPr lang="en-US" sz="1200" dirty="0" smtClean="0"/>
          </a:p>
          <a:p>
            <a:endParaRPr lang="en-US" sz="1200" dirty="0"/>
          </a:p>
        </p:txBody>
      </p:sp>
      <p:sp>
        <p:nvSpPr>
          <p:cNvPr id="11" name="Rectangle 10"/>
          <p:cNvSpPr/>
          <p:nvPr/>
        </p:nvSpPr>
        <p:spPr>
          <a:xfrm>
            <a:off x="4572000" y="6596390"/>
            <a:ext cx="4572000" cy="523220"/>
          </a:xfrm>
          <a:prstGeom prst="rect">
            <a:avLst/>
          </a:prstGeom>
        </p:spPr>
        <p:txBody>
          <a:bodyPr>
            <a:spAutoFit/>
          </a:bodyPr>
          <a:lstStyle/>
          <a:p>
            <a:r>
              <a:rPr lang="en-US" sz="1400" dirty="0" smtClean="0">
                <a:solidFill>
                  <a:srgbClr val="000000"/>
                </a:solidFill>
                <a:hlinkClick r:id="rId5"/>
              </a:rPr>
              <a:t>http://en.wikipedia.org/wiki/File:Fermi.gif</a:t>
            </a:r>
            <a:endParaRPr lang="en-US" sz="1400" dirty="0" smtClean="0">
              <a:solidFill>
                <a:srgbClr val="000000"/>
              </a:solidFill>
            </a:endParaRPr>
          </a:p>
          <a:p>
            <a:endParaRPr lang="en-US" sz="1400" dirty="0">
              <a:solidFill>
                <a:srgbClr val="000000"/>
              </a:solidFill>
            </a:endParaRPr>
          </a:p>
        </p:txBody>
      </p:sp>
      <p:sp>
        <p:nvSpPr>
          <p:cNvPr id="12" name="Rectangle 11"/>
          <p:cNvSpPr/>
          <p:nvPr/>
        </p:nvSpPr>
        <p:spPr>
          <a:xfrm>
            <a:off x="4666122" y="3352800"/>
            <a:ext cx="666619" cy="276999"/>
          </a:xfrm>
          <a:prstGeom prst="rect">
            <a:avLst/>
          </a:prstGeom>
        </p:spPr>
        <p:txBody>
          <a:bodyPr wrap="none">
            <a:spAutoFit/>
          </a:bodyPr>
          <a:lstStyle/>
          <a:p>
            <a:r>
              <a:rPr lang="nl-NL" sz="1200" dirty="0" smtClean="0">
                <a:solidFill>
                  <a:srgbClr val="C5C14A"/>
                </a:solidFill>
              </a:rPr>
              <a:t>grote T</a:t>
            </a:r>
            <a:endParaRPr lang="en-US" sz="1200" dirty="0">
              <a:solidFill>
                <a:srgbClr val="C5C14A"/>
              </a:solidFill>
            </a:endParaRPr>
          </a:p>
        </p:txBody>
      </p:sp>
      <p:sp>
        <p:nvSpPr>
          <p:cNvPr id="13" name="Rectangle 12"/>
          <p:cNvSpPr/>
          <p:nvPr/>
        </p:nvSpPr>
        <p:spPr>
          <a:xfrm>
            <a:off x="4646148" y="2944603"/>
            <a:ext cx="717940" cy="276999"/>
          </a:xfrm>
          <a:prstGeom prst="rect">
            <a:avLst/>
          </a:prstGeom>
        </p:spPr>
        <p:txBody>
          <a:bodyPr wrap="none">
            <a:spAutoFit/>
          </a:bodyPr>
          <a:lstStyle/>
          <a:p>
            <a:r>
              <a:rPr lang="nl-NL" sz="1200" dirty="0" smtClean="0">
                <a:solidFill>
                  <a:srgbClr val="33CCCC"/>
                </a:solidFill>
              </a:rPr>
              <a:t>kleine T</a:t>
            </a:r>
            <a:endParaRPr lang="en-US" sz="1200" dirty="0">
              <a:solidFill>
                <a:srgbClr val="33CCCC"/>
              </a:solidFill>
            </a:endParaRPr>
          </a:p>
        </p:txBody>
      </p:sp>
      <p:sp>
        <p:nvSpPr>
          <p:cNvPr id="14" name="Rectangle 13"/>
          <p:cNvSpPr/>
          <p:nvPr/>
        </p:nvSpPr>
        <p:spPr>
          <a:xfrm>
            <a:off x="2650110" y="5943600"/>
            <a:ext cx="1385290" cy="307777"/>
          </a:xfrm>
          <a:prstGeom prst="rect">
            <a:avLst/>
          </a:prstGeom>
        </p:spPr>
        <p:txBody>
          <a:bodyPr wrap="none">
            <a:spAutoFit/>
          </a:bodyPr>
          <a:lstStyle/>
          <a:p>
            <a:r>
              <a:rPr lang="nl-NL" sz="1400" i="1" dirty="0" err="1" smtClean="0">
                <a:solidFill>
                  <a:srgbClr val="0000FF"/>
                </a:solidFill>
                <a:latin typeface="Symbol" charset="2"/>
                <a:cs typeface="Symbol" charset="2"/>
              </a:rPr>
              <a:t>m</a:t>
            </a:r>
            <a:r>
              <a:rPr lang="nl-NL" sz="1400" dirty="0" smtClean="0">
                <a:solidFill>
                  <a:srgbClr val="0000FF"/>
                </a:solidFill>
              </a:rPr>
              <a:t>: </a:t>
            </a:r>
            <a:r>
              <a:rPr lang="nl-NL" sz="1400" dirty="0" err="1" smtClean="0">
                <a:solidFill>
                  <a:srgbClr val="0000FF"/>
                </a:solidFill>
              </a:rPr>
              <a:t>Ferminiveau</a:t>
            </a:r>
            <a:endParaRPr lang="en-US" sz="1400" dirty="0">
              <a:solidFill>
                <a:srgbClr val="0000FF"/>
              </a:solidFill>
            </a:endParaRPr>
          </a:p>
        </p:txBody>
      </p:sp>
      <p:pic>
        <p:nvPicPr>
          <p:cNvPr id="16" name="Picture 15"/>
          <p:cNvPicPr>
            <a:picLocks noChangeAspect="1"/>
          </p:cNvPicPr>
          <p:nvPr/>
        </p:nvPicPr>
        <p:blipFill>
          <a:blip r:embed="rId3"/>
          <a:stretch>
            <a:fillRect/>
          </a:stretch>
        </p:blipFill>
        <p:spPr>
          <a:xfrm rot="5400000" flipH="1">
            <a:off x="6119322" y="2787795"/>
            <a:ext cx="2870395" cy="3107969"/>
          </a:xfrm>
          <a:prstGeom prst="rect">
            <a:avLst/>
          </a:prstGeom>
        </p:spPr>
      </p:pic>
      <p:cxnSp>
        <p:nvCxnSpPr>
          <p:cNvPr id="18" name="Straight Arrow Connector 17"/>
          <p:cNvCxnSpPr/>
          <p:nvPr/>
        </p:nvCxnSpPr>
        <p:spPr bwMode="auto">
          <a:xfrm>
            <a:off x="5436096" y="4263008"/>
            <a:ext cx="4572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Curved Connector 14"/>
          <p:cNvCxnSpPr>
            <a:cxnSpLocks noChangeAspect="1"/>
          </p:cNvCxnSpPr>
          <p:nvPr/>
        </p:nvCxnSpPr>
        <p:spPr bwMode="auto">
          <a:xfrm rot="16200000" flipH="1">
            <a:off x="6948264" y="836712"/>
            <a:ext cx="1480327" cy="1480327"/>
          </a:xfrm>
          <a:prstGeom prst="curvedConnector3">
            <a:avLst>
              <a:gd name="adj1" fmla="val 50000"/>
            </a:avLst>
          </a:prstGeom>
          <a:noFill/>
          <a:ln w="9525" cap="flat" cmpd="sng" algn="ctr">
            <a:solidFill>
              <a:schemeClr val="tx1"/>
            </a:solidFill>
            <a:prstDash val="solid"/>
            <a:round/>
            <a:headEnd type="none" w="med" len="med"/>
            <a:tailEnd type="none" w="med" len="med"/>
          </a:ln>
          <a:effectLst/>
        </p:spPr>
      </p:cxnSp>
      <p:pic>
        <p:nvPicPr>
          <p:cNvPr id="20" name="Picture 9" descr="Fermi.gif"/>
          <p:cNvPicPr>
            <a:picLocks noChangeAspect="1"/>
          </p:cNvPicPr>
          <p:nvPr/>
        </p:nvPicPr>
        <p:blipFill>
          <a:blip r:embed="rId6"/>
          <a:stretch>
            <a:fillRect/>
          </a:stretch>
        </p:blipFill>
        <p:spPr>
          <a:xfrm>
            <a:off x="6131253" y="2420888"/>
            <a:ext cx="2993027" cy="4178300"/>
          </a:xfrm>
          <a:prstGeom prst="rect">
            <a:avLst/>
          </a:prstGeom>
        </p:spPr>
      </p:pic>
      <p:sp>
        <p:nvSpPr>
          <p:cNvPr id="22" name="Rectangle 13"/>
          <p:cNvSpPr/>
          <p:nvPr/>
        </p:nvSpPr>
        <p:spPr>
          <a:xfrm>
            <a:off x="3542777" y="5517232"/>
            <a:ext cx="1029223" cy="307777"/>
          </a:xfrm>
          <a:prstGeom prst="rect">
            <a:avLst/>
          </a:prstGeom>
        </p:spPr>
        <p:txBody>
          <a:bodyPr wrap="none">
            <a:spAutoFit/>
          </a:bodyPr>
          <a:lstStyle/>
          <a:p>
            <a:r>
              <a:rPr lang="nl-NL" sz="1400" dirty="0" smtClean="0">
                <a:solidFill>
                  <a:srgbClr val="0000FF"/>
                </a:solidFill>
                <a:sym typeface="Wingdings"/>
              </a:rPr>
              <a:t> </a:t>
            </a:r>
            <a:r>
              <a:rPr lang="nl-NL" sz="1400" dirty="0" smtClean="0">
                <a:solidFill>
                  <a:srgbClr val="0000FF"/>
                </a:solidFill>
              </a:rPr>
              <a:t>Energie</a:t>
            </a:r>
            <a:endParaRPr lang="en-US" sz="1400" dirty="0">
              <a:solidFill>
                <a:srgbClr val="0000FF"/>
              </a:solidFill>
            </a:endParaRPr>
          </a:p>
        </p:txBody>
      </p:sp>
      <p:sp>
        <p:nvSpPr>
          <p:cNvPr id="23" name="Rectangle 13"/>
          <p:cNvSpPr/>
          <p:nvPr/>
        </p:nvSpPr>
        <p:spPr>
          <a:xfrm>
            <a:off x="1403648" y="4005064"/>
            <a:ext cx="473870" cy="307777"/>
          </a:xfrm>
          <a:prstGeom prst="rect">
            <a:avLst/>
          </a:prstGeom>
          <a:solidFill>
            <a:srgbClr val="FFFFFF"/>
          </a:solidFill>
        </p:spPr>
        <p:txBody>
          <a:bodyPr wrap="none">
            <a:spAutoFit/>
          </a:bodyPr>
          <a:lstStyle/>
          <a:p>
            <a:r>
              <a:rPr lang="nl-NL" sz="1400" dirty="0" smtClean="0">
                <a:solidFill>
                  <a:srgbClr val="0000FF"/>
                </a:solidFill>
                <a:sym typeface="Wingdings"/>
              </a:rPr>
              <a:t>f(</a:t>
            </a:r>
            <a:r>
              <a:rPr lang="nl-NL" sz="1400" dirty="0" smtClean="0">
                <a:solidFill>
                  <a:srgbClr val="0000FF"/>
                </a:solidFill>
              </a:rPr>
              <a:t>E)</a:t>
            </a:r>
            <a:endParaRPr lang="en-US" sz="1400" dirty="0">
              <a:solidFill>
                <a:srgbClr val="0000FF"/>
              </a:solidFill>
            </a:endParaRPr>
          </a:p>
        </p:txBody>
      </p:sp>
    </p:spTree>
    <p:extLst>
      <p:ext uri="{BB962C8B-B14F-4D97-AF65-F5344CB8AC3E}">
        <p14:creationId xmlns:p14="http://schemas.microsoft.com/office/powerpoint/2010/main" val="137166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100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sz="2400" dirty="0"/>
              <a:t>40.6 Free-Electron Theory of Metals</a:t>
            </a:r>
          </a:p>
        </p:txBody>
      </p:sp>
      <p:sp>
        <p:nvSpPr>
          <p:cNvPr id="97283" name="Text Box 3"/>
          <p:cNvSpPr txBox="1">
            <a:spLocks noChangeArrowheads="1"/>
          </p:cNvSpPr>
          <p:nvPr/>
        </p:nvSpPr>
        <p:spPr bwMode="auto">
          <a:xfrm>
            <a:off x="914400" y="914400"/>
            <a:ext cx="7391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000" b="1" dirty="0" smtClean="0">
                <a:solidFill>
                  <a:srgbClr val="333399"/>
                </a:solidFill>
                <a:ea typeface="+mn-ea"/>
              </a:rPr>
              <a:t>For finite temperatures, the density of occupied states changes only a little.</a:t>
            </a:r>
          </a:p>
        </p:txBody>
      </p:sp>
      <p:pic>
        <p:nvPicPr>
          <p:cNvPr id="97287" name="Picture 7" descr="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162800" cy="1050925"/>
          </a:xfrm>
          <a:prstGeom prst="rect">
            <a:avLst/>
          </a:prstGeom>
          <a:noFill/>
          <a:extLst>
            <a:ext uri="{909E8E84-426E-40DD-AFC4-6F175D3DCCD1}">
              <a14:hiddenFill xmlns:a14="http://schemas.microsoft.com/office/drawing/2010/main">
                <a:solidFill>
                  <a:srgbClr val="FFFFFF"/>
                </a:solidFill>
              </a14:hiddenFill>
            </a:ext>
          </a:extLst>
        </p:spPr>
      </p:pic>
      <p:pic>
        <p:nvPicPr>
          <p:cNvPr id="97288" name="Picture 8" descr="Figure_40_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3314700"/>
            <a:ext cx="3962400"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010400" y="4495800"/>
            <a:ext cx="1595309" cy="461665"/>
          </a:xfrm>
          <a:prstGeom prst="rect">
            <a:avLst/>
          </a:prstGeom>
        </p:spPr>
        <p:txBody>
          <a:bodyPr wrap="none">
            <a:spAutoFit/>
          </a:bodyPr>
          <a:lstStyle/>
          <a:p>
            <a:r>
              <a:rPr lang="nl-NL" dirty="0" smtClean="0">
                <a:solidFill>
                  <a:srgbClr val="660066"/>
                </a:solidFill>
              </a:rPr>
              <a:t>Bij T ≠ 0 K </a:t>
            </a:r>
            <a:endParaRPr lang="en-US" dirty="0">
              <a:solidFill>
                <a:srgbClr val="660066"/>
              </a:solidFill>
            </a:endParaRPr>
          </a:p>
        </p:txBody>
      </p:sp>
    </p:spTree>
    <p:extLst>
      <p:ext uri="{BB962C8B-B14F-4D97-AF65-F5344CB8AC3E}">
        <p14:creationId xmlns:p14="http://schemas.microsoft.com/office/powerpoint/2010/main" val="3586076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5800" y="1125538"/>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spcAft>
                <a:spcPts val="600"/>
              </a:spcAft>
            </a:pPr>
            <a:r>
              <a:rPr lang="nl-NL" sz="2000" b="1" dirty="0" smtClean="0"/>
              <a:t>Metalen:</a:t>
            </a:r>
          </a:p>
          <a:p>
            <a:pPr marL="838200" lvl="1" indent="-381000" algn="l">
              <a:spcBef>
                <a:spcPct val="20000"/>
              </a:spcBef>
              <a:spcAft>
                <a:spcPts val="600"/>
              </a:spcAft>
              <a:buFontTx/>
              <a:buChar char="•"/>
            </a:pPr>
            <a:r>
              <a:rPr lang="nl-NL" sz="2000" dirty="0" err="1" smtClean="0"/>
              <a:t>Fermi-energie</a:t>
            </a:r>
            <a:r>
              <a:rPr lang="nl-NL" sz="2000" dirty="0" smtClean="0"/>
              <a:t>  </a:t>
            </a:r>
          </a:p>
          <a:p>
            <a:pPr marL="838200" lvl="1" indent="-381000" algn="l">
              <a:spcBef>
                <a:spcPct val="20000"/>
              </a:spcBef>
              <a:spcAft>
                <a:spcPts val="600"/>
              </a:spcAft>
              <a:buFontTx/>
              <a:buChar char="•"/>
            </a:pPr>
            <a:r>
              <a:rPr lang="en-US" sz="2000" dirty="0" err="1" smtClean="0"/>
              <a:t>Contactpotentiaal</a:t>
            </a:r>
            <a:endParaRPr lang="en-US" sz="2000" dirty="0" smtClean="0"/>
          </a:p>
          <a:p>
            <a:pPr marL="838200" lvl="1" indent="-381000" algn="l">
              <a:spcBef>
                <a:spcPct val="20000"/>
              </a:spcBef>
              <a:spcAft>
                <a:spcPts val="600"/>
              </a:spcAft>
              <a:buFontTx/>
              <a:buChar char="•"/>
            </a:pPr>
            <a:r>
              <a:rPr lang="nl-NL" sz="2000" dirty="0" smtClean="0">
                <a:solidFill>
                  <a:srgbClr val="000000"/>
                </a:solidFill>
              </a:rPr>
              <a:t>Bezettingsgraad energietoestanden</a:t>
            </a:r>
          </a:p>
          <a:p>
            <a:pPr marL="838200" lvl="1" indent="-381000" algn="l">
              <a:spcBef>
                <a:spcPct val="20000"/>
              </a:spcBef>
              <a:spcAft>
                <a:spcPts val="600"/>
              </a:spcAft>
              <a:buFontTx/>
              <a:buChar char="•"/>
            </a:pPr>
            <a:r>
              <a:rPr lang="en-US" sz="2000" dirty="0" err="1" smtClean="0"/>
              <a:t>Thermokoppel</a:t>
            </a:r>
            <a:endParaRPr lang="en-US" sz="2000" dirty="0" smtClean="0"/>
          </a:p>
          <a:p>
            <a:pPr marL="838200" lvl="1" indent="-381000" algn="l">
              <a:spcBef>
                <a:spcPct val="20000"/>
              </a:spcBef>
              <a:spcAft>
                <a:spcPts val="600"/>
              </a:spcAft>
              <a:buFontTx/>
              <a:buChar char="•"/>
            </a:pPr>
            <a:r>
              <a:rPr lang="en-US" sz="2000" dirty="0" err="1"/>
              <a:t>Elektrische</a:t>
            </a:r>
            <a:r>
              <a:rPr lang="en-US" sz="2000" dirty="0"/>
              <a:t> </a:t>
            </a:r>
            <a:r>
              <a:rPr lang="en-US" sz="2000" dirty="0" err="1" smtClean="0"/>
              <a:t>geleiding</a:t>
            </a:r>
            <a:r>
              <a:rPr lang="en-US" sz="2000" dirty="0" smtClean="0"/>
              <a:t>: </a:t>
            </a:r>
            <a:r>
              <a:rPr lang="en-US" sz="2000" dirty="0" err="1" smtClean="0"/>
              <a:t>bandentheorie</a:t>
            </a:r>
            <a:endParaRPr lang="en-US" sz="2000" dirty="0" smtClean="0"/>
          </a:p>
          <a:p>
            <a:pPr marL="838200" lvl="1" indent="-381000" algn="l">
              <a:spcBef>
                <a:spcPct val="20000"/>
              </a:spcBef>
              <a:buFontTx/>
              <a:buChar char="•"/>
            </a:pPr>
            <a:endParaRPr lang="nl-NL" sz="2000" b="1" dirty="0" smtClean="0"/>
          </a:p>
          <a:p>
            <a:pPr lvl="1" algn="l">
              <a:spcBef>
                <a:spcPct val="20000"/>
              </a:spcBef>
            </a:pPr>
            <a:endParaRPr lang="nl-NL" sz="2000" dirty="0" smtClean="0">
              <a:solidFill>
                <a:schemeClr val="bg2"/>
              </a:solidFill>
            </a:endParaRPr>
          </a:p>
          <a:p>
            <a:pPr lvl="1" algn="l">
              <a:spcBef>
                <a:spcPct val="20000"/>
              </a:spcBef>
            </a:pPr>
            <a:endParaRPr lang="nl-NL" sz="2000" dirty="0" smtClean="0">
              <a:solidFill>
                <a:schemeClr val="bg2"/>
              </a:solidFill>
            </a:endParaRPr>
          </a:p>
          <a:p>
            <a:pPr lvl="1" algn="l">
              <a:spcBef>
                <a:spcPct val="20000"/>
              </a:spcBef>
            </a:pPr>
            <a:endParaRPr lang="nl-NL" sz="2000" dirty="0" smtClean="0">
              <a:solidFill>
                <a:schemeClr val="bg2"/>
              </a:solidFill>
            </a:endParaRPr>
          </a:p>
          <a:p>
            <a:pPr lvl="1" algn="l">
              <a:spcBef>
                <a:spcPct val="20000"/>
              </a:spcBef>
            </a:pPr>
            <a:endParaRPr lang="nl-NL" sz="2000" dirty="0" smtClean="0">
              <a:solidFill>
                <a:schemeClr val="bg2"/>
              </a:solidFill>
            </a:endParaRPr>
          </a:p>
          <a:p>
            <a:pPr lvl="1" algn="l">
              <a:spcBef>
                <a:spcPct val="20000"/>
              </a:spcBef>
            </a:pPr>
            <a:endParaRPr lang="nl-NL" sz="2000" dirty="0">
              <a:solidFill>
                <a:schemeClr val="bg2"/>
              </a:solidFill>
            </a:endParaRPr>
          </a:p>
          <a:p>
            <a:pPr marL="838200" lvl="1" indent="-381000" algn="l">
              <a:spcBef>
                <a:spcPct val="20000"/>
              </a:spcBef>
            </a:pPr>
            <a:endParaRPr lang="nl-NL" sz="2000" dirty="0"/>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smtClean="0">
                <a:solidFill>
                  <a:schemeClr val="tx2"/>
                </a:solidFill>
              </a:rPr>
              <a:t>Inhoud college vandaag</a:t>
            </a:r>
            <a:endParaRPr lang="nl-NL">
              <a:solidFill>
                <a:schemeClr val="tx2"/>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extLst>
      <p:ext uri="{BB962C8B-B14F-4D97-AF65-F5344CB8AC3E}">
        <p14:creationId xmlns:p14="http://schemas.microsoft.com/office/powerpoint/2010/main" val="273081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5800" y="1125538"/>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buFontTx/>
              <a:buChar char="•"/>
            </a:pPr>
            <a:r>
              <a:rPr lang="nl-NL" sz="2000" dirty="0" smtClean="0">
                <a:solidFill>
                  <a:srgbClr val="000000"/>
                </a:solidFill>
              </a:rPr>
              <a:t>Fermi-Dirac statistiek:  </a:t>
            </a:r>
          </a:p>
          <a:p>
            <a:pPr marL="1295400" lvl="2" indent="-381000" algn="l">
              <a:spcBef>
                <a:spcPct val="20000"/>
              </a:spcBef>
              <a:buFontTx/>
              <a:buChar char="•"/>
            </a:pPr>
            <a:endParaRPr lang="nl-NL" sz="2000" dirty="0" smtClean="0">
              <a:solidFill>
                <a:srgbClr val="000000"/>
              </a:solidFill>
            </a:endParaRPr>
          </a:p>
          <a:p>
            <a:pPr marL="1295400" lvl="2" indent="-381000" algn="l">
              <a:spcBef>
                <a:spcPct val="20000"/>
              </a:spcBef>
              <a:buFontTx/>
              <a:buChar char="•"/>
            </a:pPr>
            <a:endParaRPr lang="nl-NL" sz="2000" dirty="0">
              <a:solidFill>
                <a:srgbClr val="000000"/>
              </a:solidFill>
            </a:endParaRPr>
          </a:p>
          <a:p>
            <a:pPr marL="1295400" lvl="2" indent="-381000" algn="l">
              <a:spcBef>
                <a:spcPct val="20000"/>
              </a:spcBef>
              <a:buFontTx/>
              <a:buChar char="•"/>
            </a:pPr>
            <a:endParaRPr lang="nl-NL" sz="2000" dirty="0" smtClean="0">
              <a:solidFill>
                <a:srgbClr val="000000"/>
              </a:solidFill>
            </a:endParaRPr>
          </a:p>
          <a:p>
            <a:pPr marL="1295400" lvl="2" indent="-381000" algn="l">
              <a:spcBef>
                <a:spcPct val="20000"/>
              </a:spcBef>
              <a:buFontTx/>
              <a:buChar char="•"/>
            </a:pPr>
            <a:endParaRPr lang="nl-NL" sz="2000" dirty="0" smtClean="0">
              <a:solidFill>
                <a:srgbClr val="000000"/>
              </a:solidFill>
            </a:endParaRP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buFontTx/>
              <a:buChar char="•"/>
            </a:pPr>
            <a:r>
              <a:rPr lang="en-GB" sz="2000" dirty="0" err="1" smtClean="0">
                <a:solidFill>
                  <a:srgbClr val="000000"/>
                </a:solidFill>
              </a:rPr>
              <a:t>Dichtheid</a:t>
            </a:r>
            <a:r>
              <a:rPr lang="en-GB" sz="2000" dirty="0" smtClean="0">
                <a:solidFill>
                  <a:srgbClr val="000000"/>
                </a:solidFill>
              </a:rPr>
              <a:t> van </a:t>
            </a:r>
            <a:r>
              <a:rPr lang="en-GB" sz="2000" dirty="0" err="1" smtClean="0">
                <a:solidFill>
                  <a:srgbClr val="000000"/>
                </a:solidFill>
              </a:rPr>
              <a:t>energietoestanden</a:t>
            </a:r>
            <a:r>
              <a:rPr lang="en-GB" sz="2000" dirty="0" smtClean="0">
                <a:solidFill>
                  <a:srgbClr val="000000"/>
                </a:solidFill>
              </a:rPr>
              <a:t>:</a:t>
            </a: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buFontTx/>
              <a:buChar char="•"/>
            </a:pPr>
            <a:r>
              <a:rPr lang="nl-NL" sz="2000" dirty="0" smtClean="0">
                <a:solidFill>
                  <a:srgbClr val="000000"/>
                </a:solidFill>
              </a:rPr>
              <a:t>Dichtheid bezette toestanden: </a:t>
            </a:r>
          </a:p>
          <a:p>
            <a:pPr lvl="1" algn="l">
              <a:spcBef>
                <a:spcPct val="20000"/>
              </a:spcBef>
            </a:pPr>
            <a:endParaRPr lang="nl-NL" sz="3600" dirty="0" smtClean="0">
              <a:solidFill>
                <a:srgbClr val="000000"/>
              </a:solidFill>
            </a:endParaRPr>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dirty="0" smtClean="0">
                <a:solidFill>
                  <a:srgbClr val="000000"/>
                </a:solidFill>
              </a:rPr>
              <a:t>Bezettingsgraad energietoestanden</a:t>
            </a:r>
            <a:endParaRPr lang="nl-NL" dirty="0">
              <a:solidFill>
                <a:srgbClr val="00000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pic>
        <p:nvPicPr>
          <p:cNvPr id="5" name="Picture 4"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84785"/>
            <a:ext cx="3108920" cy="8078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784" y="5665896"/>
            <a:ext cx="6348536" cy="931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Figure_40_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312" y="2891873"/>
            <a:ext cx="2878088" cy="251832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1"/>
          <p:cNvGrpSpPr>
            <a:grpSpLocks/>
          </p:cNvGrpSpPr>
          <p:nvPr/>
        </p:nvGrpSpPr>
        <p:grpSpPr bwMode="auto">
          <a:xfrm>
            <a:off x="1905000" y="3886200"/>
            <a:ext cx="2819400" cy="685800"/>
            <a:chOff x="144" y="2400"/>
            <a:chExt cx="2880" cy="678"/>
          </a:xfrm>
        </p:grpSpPr>
        <p:pic>
          <p:nvPicPr>
            <p:cNvPr id="9" name="Picture 9" descr="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2400"/>
              <a:ext cx="2686" cy="6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p:cNvPicPr>
              <a:picLocks noChangeAspect="1" noChangeArrowheads="1"/>
            </p:cNvPicPr>
            <p:nvPr/>
          </p:nvPicPr>
          <p:blipFill>
            <a:blip r:embed="rId6">
              <a:extLst>
                <a:ext uri="{28A0092B-C50C-407E-A947-70E740481C1C}">
                  <a14:useLocalDpi xmlns:a14="http://schemas.microsoft.com/office/drawing/2010/main" val="0"/>
                </a:ext>
              </a:extLst>
            </a:blip>
            <a:srcRect l="93039" t="26373" b="30769"/>
            <a:stretch>
              <a:fillRect/>
            </a:stretch>
          </p:blipFill>
          <p:spPr bwMode="auto">
            <a:xfrm>
              <a:off x="2756" y="2568"/>
              <a:ext cx="268"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0"/>
          <p:cNvGrpSpPr/>
          <p:nvPr/>
        </p:nvGrpSpPr>
        <p:grpSpPr>
          <a:xfrm>
            <a:off x="9684568" y="756066"/>
            <a:ext cx="3581400" cy="2133600"/>
            <a:chOff x="2051720" y="2132856"/>
            <a:chExt cx="4286250" cy="2857500"/>
          </a:xfrm>
        </p:grpSpPr>
        <p:pic>
          <p:nvPicPr>
            <p:cNvPr id="19" name="Picture 2" descr="http://www.superstrate.net/pv/physics/dope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2132856"/>
              <a:ext cx="4286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3733800" y="2895600"/>
              <a:ext cx="1905000" cy="13716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l" eaLnBrk="1" hangingPunct="1"/>
              <a:endParaRPr lang="en-US" sz="2800" b="1" smtClean="0">
                <a:solidFill>
                  <a:srgbClr val="000000"/>
                </a:solidFill>
              </a:endParaRPr>
            </a:p>
          </p:txBody>
        </p:sp>
        <p:sp>
          <p:nvSpPr>
            <p:cNvPr id="21" name="Rectangle 20"/>
            <p:cNvSpPr/>
            <p:nvPr/>
          </p:nvSpPr>
          <p:spPr bwMode="auto">
            <a:xfrm>
              <a:off x="4419600" y="2286000"/>
              <a:ext cx="1905000" cy="25146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l" eaLnBrk="1" hangingPunct="1"/>
              <a:endParaRPr lang="en-US" sz="2800" b="1" smtClean="0">
                <a:solidFill>
                  <a:srgbClr val="000000"/>
                </a:solidFill>
              </a:endParaRPr>
            </a:p>
          </p:txBody>
        </p:sp>
      </p:grpSp>
      <p:pic>
        <p:nvPicPr>
          <p:cNvPr id="22" name="Picture 21"/>
          <p:cNvPicPr>
            <a:picLocks noChangeAspect="1"/>
          </p:cNvPicPr>
          <p:nvPr/>
        </p:nvPicPr>
        <p:blipFill>
          <a:blip r:embed="rId8"/>
          <a:stretch>
            <a:fillRect/>
          </a:stretch>
        </p:blipFill>
        <p:spPr>
          <a:xfrm>
            <a:off x="6442397" y="764704"/>
            <a:ext cx="1946027" cy="1939562"/>
          </a:xfrm>
          <a:prstGeom prst="rect">
            <a:avLst/>
          </a:prstGeom>
        </p:spPr>
      </p:pic>
    </p:spTree>
    <p:extLst>
      <p:ext uri="{BB962C8B-B14F-4D97-AF65-F5344CB8AC3E}">
        <p14:creationId xmlns:p14="http://schemas.microsoft.com/office/powerpoint/2010/main" val="18534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07504" y="692696"/>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pPr>
            <a:r>
              <a:rPr lang="nl-NL" sz="2000" dirty="0" smtClean="0"/>
              <a:t>Bij T &gt; 0 </a:t>
            </a:r>
            <a:r>
              <a:rPr lang="nl-NL" sz="2000" dirty="0"/>
              <a:t>K</a:t>
            </a:r>
            <a:r>
              <a:rPr lang="nl-NL" sz="2000" dirty="0" smtClean="0"/>
              <a:t> </a:t>
            </a:r>
            <a:r>
              <a:rPr lang="nl-NL" sz="2000" dirty="0" smtClean="0">
                <a:sym typeface="Wingdings" panose="05000000000000000000" pitchFamily="2" charset="2"/>
              </a:rPr>
              <a:t></a:t>
            </a:r>
            <a:r>
              <a:rPr lang="nl-NL" sz="2000" dirty="0" smtClean="0"/>
              <a:t> </a:t>
            </a:r>
            <a:r>
              <a:rPr lang="nl-NL" sz="2000" dirty="0"/>
              <a:t># e</a:t>
            </a:r>
            <a:r>
              <a:rPr lang="nl-NL" sz="2000" baseline="30000" dirty="0"/>
              <a:t>- </a:t>
            </a:r>
            <a:r>
              <a:rPr lang="nl-NL" sz="2000" dirty="0" smtClean="0"/>
              <a:t> per volume met energie tussen E en E+</a:t>
            </a:r>
            <a:r>
              <a:rPr lang="nl-NL" sz="2000" dirty="0" err="1" smtClean="0"/>
              <a:t>dE</a:t>
            </a:r>
            <a:r>
              <a:rPr lang="nl-NL" sz="2000" dirty="0" smtClean="0"/>
              <a:t>:</a:t>
            </a:r>
            <a:endParaRPr lang="nl-NL" sz="2200" dirty="0" smtClean="0"/>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dirty="0" smtClean="0"/>
              <a:t>Effect </a:t>
            </a:r>
            <a:r>
              <a:rPr lang="nl-NL" dirty="0"/>
              <a:t>van temperatuur op verdeling valentie-e</a:t>
            </a:r>
            <a:r>
              <a:rPr lang="nl-NL" baseline="30000" dirty="0"/>
              <a:t>-</a:t>
            </a:r>
            <a:endParaRPr lang="nl-NL" dirty="0" smtClean="0">
              <a:solidFill>
                <a:schemeClr val="tx2"/>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 name="Rectangle 1"/>
          <p:cNvSpPr/>
          <p:nvPr/>
        </p:nvSpPr>
        <p:spPr>
          <a:xfrm>
            <a:off x="-533400" y="6485855"/>
            <a:ext cx="4572000" cy="430887"/>
          </a:xfrm>
          <a:prstGeom prst="rect">
            <a:avLst/>
          </a:prstGeom>
        </p:spPr>
        <p:txBody>
          <a:bodyPr>
            <a:spAutoFit/>
          </a:bodyPr>
          <a:lstStyle/>
          <a:p>
            <a:r>
              <a:rPr lang="en-GB" sz="1100" dirty="0">
                <a:hlinkClick r:id="rId4"/>
              </a:rPr>
              <a:t>http://cnx.org/content/m13458/latest</a:t>
            </a:r>
            <a:r>
              <a:rPr lang="en-GB" sz="1100" dirty="0" smtClean="0">
                <a:hlinkClick r:id="rId4"/>
              </a:rPr>
              <a:t>/</a:t>
            </a:r>
            <a:endParaRPr lang="en-GB" sz="1100" dirty="0" smtClean="0"/>
          </a:p>
          <a:p>
            <a:endParaRPr lang="en-GB" sz="1050" dirty="0"/>
          </a:p>
        </p:txBody>
      </p:sp>
      <p:grpSp>
        <p:nvGrpSpPr>
          <p:cNvPr id="3" name="Group 4"/>
          <p:cNvGrpSpPr/>
          <p:nvPr/>
        </p:nvGrpSpPr>
        <p:grpSpPr>
          <a:xfrm>
            <a:off x="467544" y="2145268"/>
            <a:ext cx="2734268" cy="3328468"/>
            <a:chOff x="0" y="2145268"/>
            <a:chExt cx="2734268" cy="3328468"/>
          </a:xfrm>
        </p:grpSpPr>
        <p:pic>
          <p:nvPicPr>
            <p:cNvPr id="458756" name="Picture 4" descr="Figure 1 (Ef-zero-tem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76872"/>
              <a:ext cx="2734268" cy="319686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785459" y="2145268"/>
              <a:ext cx="918528" cy="369332"/>
            </a:xfrm>
            <a:prstGeom prst="rect">
              <a:avLst/>
            </a:prstGeom>
          </p:spPr>
          <p:txBody>
            <a:bodyPr wrap="none">
              <a:spAutoFit/>
            </a:bodyPr>
            <a:lstStyle/>
            <a:p>
              <a:r>
                <a:rPr lang="nl-NL" sz="1800" dirty="0" smtClean="0"/>
                <a:t>T</a:t>
              </a:r>
              <a:r>
                <a:rPr lang="nl-NL" sz="1800" dirty="0" smtClean="0">
                  <a:latin typeface="Wingdings"/>
                  <a:ea typeface="Wingdings"/>
                  <a:cs typeface="Wingdings"/>
                </a:rPr>
                <a:t></a:t>
              </a:r>
              <a:r>
                <a:rPr lang="nl-NL" sz="1800" dirty="0" smtClean="0"/>
                <a:t>0 K</a:t>
              </a:r>
              <a:endParaRPr lang="en-US" sz="1800" dirty="0"/>
            </a:p>
          </p:txBody>
        </p:sp>
      </p:grpSp>
      <p:grpSp>
        <p:nvGrpSpPr>
          <p:cNvPr id="5" name="Group 5"/>
          <p:cNvGrpSpPr/>
          <p:nvPr/>
        </p:nvGrpSpPr>
        <p:grpSpPr>
          <a:xfrm>
            <a:off x="3419872" y="2145268"/>
            <a:ext cx="2734268" cy="3355897"/>
            <a:chOff x="3059832" y="2145268"/>
            <a:chExt cx="2734268" cy="3355897"/>
          </a:xfrm>
        </p:grpSpPr>
        <p:pic>
          <p:nvPicPr>
            <p:cNvPr id="458758" name="Picture 6" descr="Figure 2 (Ef-positive-tem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2296040"/>
              <a:ext cx="2734268" cy="32051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793361" y="2145268"/>
              <a:ext cx="931039" cy="369332"/>
            </a:xfrm>
            <a:prstGeom prst="rect">
              <a:avLst/>
            </a:prstGeom>
          </p:spPr>
          <p:txBody>
            <a:bodyPr wrap="none">
              <a:spAutoFit/>
            </a:bodyPr>
            <a:lstStyle/>
            <a:p>
              <a:r>
                <a:rPr lang="nl-NL" sz="1800" dirty="0" smtClean="0"/>
                <a:t>T &gt; 0 K</a:t>
              </a:r>
              <a:endParaRPr lang="en-US" sz="1800" dirty="0"/>
            </a:p>
          </p:txBody>
        </p:sp>
      </p:grpSp>
      <p:graphicFrame>
        <p:nvGraphicFramePr>
          <p:cNvPr id="4" name="Object 3"/>
          <p:cNvGraphicFramePr>
            <a:graphicFrameLocks noChangeAspect="1"/>
          </p:cNvGraphicFramePr>
          <p:nvPr>
            <p:extLst/>
          </p:nvPr>
        </p:nvGraphicFramePr>
        <p:xfrm>
          <a:off x="2631486" y="1124744"/>
          <a:ext cx="3154362" cy="428625"/>
        </p:xfrm>
        <a:graphic>
          <a:graphicData uri="http://schemas.openxmlformats.org/presentationml/2006/ole">
            <mc:AlternateContent xmlns:mc="http://schemas.openxmlformats.org/markup-compatibility/2006">
              <mc:Choice xmlns:v="urn:schemas-microsoft-com:vml" Requires="v">
                <p:oleObj spid="_x0000_s163913" name="Equation" r:id="rId7" imgW="1473120" imgH="203040" progId="Equation.3">
                  <p:embed/>
                </p:oleObj>
              </mc:Choice>
              <mc:Fallback>
                <p:oleObj name="Equation" r:id="rId7" imgW="1473120" imgH="203040" progId="Equation.3">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1486" y="1124744"/>
                        <a:ext cx="3154362"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p:nvPr/>
        </p:nvGrpSpPr>
        <p:grpSpPr>
          <a:xfrm>
            <a:off x="6156176" y="1515799"/>
            <a:ext cx="2993027" cy="6161673"/>
            <a:chOff x="6156176" y="1515799"/>
            <a:chExt cx="2993027" cy="6161673"/>
          </a:xfrm>
        </p:grpSpPr>
        <p:pic>
          <p:nvPicPr>
            <p:cNvPr id="19" name="Picture 18" descr="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2200" y="1515799"/>
              <a:ext cx="2651794" cy="68906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ermi.gif"/>
            <p:cNvPicPr>
              <a:picLocks noChangeAspect="1"/>
            </p:cNvPicPr>
            <p:nvPr/>
          </p:nvPicPr>
          <p:blipFill>
            <a:blip r:embed="rId10"/>
            <a:stretch>
              <a:fillRect/>
            </a:stretch>
          </p:blipFill>
          <p:spPr>
            <a:xfrm>
              <a:off x="6156176" y="3499172"/>
              <a:ext cx="2993027" cy="4178300"/>
            </a:xfrm>
            <a:prstGeom prst="rect">
              <a:avLst/>
            </a:prstGeom>
          </p:spPr>
        </p:pic>
      </p:grpSp>
      <p:sp>
        <p:nvSpPr>
          <p:cNvPr id="17" name="Rectangle 16"/>
          <p:cNvSpPr/>
          <p:nvPr/>
        </p:nvSpPr>
        <p:spPr>
          <a:xfrm>
            <a:off x="6012160" y="2361654"/>
            <a:ext cx="1659430" cy="923330"/>
          </a:xfrm>
          <a:prstGeom prst="rect">
            <a:avLst/>
          </a:prstGeom>
        </p:spPr>
        <p:txBody>
          <a:bodyPr wrap="none">
            <a:spAutoFit/>
          </a:bodyPr>
          <a:lstStyle/>
          <a:p>
            <a:r>
              <a:rPr lang="nl-NL" sz="1800" dirty="0" smtClean="0">
                <a:solidFill>
                  <a:srgbClr val="2D2DB9">
                    <a:lumMod val="75000"/>
                  </a:srgbClr>
                </a:solidFill>
              </a:rPr>
              <a:t>kans om bij </a:t>
            </a:r>
          </a:p>
          <a:p>
            <a:r>
              <a:rPr lang="nl-NL" sz="1800" dirty="0" smtClean="0">
                <a:solidFill>
                  <a:srgbClr val="2D2DB9">
                    <a:lumMod val="75000"/>
                  </a:srgbClr>
                </a:solidFill>
              </a:rPr>
              <a:t>deze E een e</a:t>
            </a:r>
            <a:r>
              <a:rPr lang="nl-NL" sz="1800" baseline="30000" dirty="0" smtClean="0">
                <a:solidFill>
                  <a:srgbClr val="2D2DB9">
                    <a:lumMod val="75000"/>
                  </a:srgbClr>
                </a:solidFill>
              </a:rPr>
              <a:t>-</a:t>
            </a:r>
            <a:r>
              <a:rPr lang="nl-NL" sz="1800" dirty="0" smtClean="0">
                <a:solidFill>
                  <a:srgbClr val="2D2DB9">
                    <a:lumMod val="75000"/>
                  </a:srgbClr>
                </a:solidFill>
              </a:rPr>
              <a:t> </a:t>
            </a:r>
          </a:p>
          <a:p>
            <a:r>
              <a:rPr lang="nl-NL" sz="1800" dirty="0" smtClean="0">
                <a:solidFill>
                  <a:srgbClr val="2D2DB9">
                    <a:lumMod val="75000"/>
                  </a:srgbClr>
                </a:solidFill>
              </a:rPr>
              <a:t>aan te treffen</a:t>
            </a:r>
            <a:endParaRPr lang="en-GB" sz="1800" dirty="0">
              <a:solidFill>
                <a:srgbClr val="2D2DB9">
                  <a:lumMod val="75000"/>
                </a:srgbClr>
              </a:solidFill>
            </a:endParaRPr>
          </a:p>
        </p:txBody>
      </p:sp>
      <p:cxnSp>
        <p:nvCxnSpPr>
          <p:cNvPr id="18" name="Straight Arrow Connector 18"/>
          <p:cNvCxnSpPr/>
          <p:nvPr/>
        </p:nvCxnSpPr>
        <p:spPr bwMode="auto">
          <a:xfrm rot="5400000">
            <a:off x="4915272" y="3124200"/>
            <a:ext cx="1447800" cy="83820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319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478"/>
          <a:stretch/>
        </p:blipFill>
        <p:spPr bwMode="auto">
          <a:xfrm>
            <a:off x="294906" y="476672"/>
            <a:ext cx="8741590" cy="43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3" name="Rectangle 3"/>
          <p:cNvSpPr>
            <a:spLocks noChangeArrowheads="1"/>
          </p:cNvSpPr>
          <p:nvPr/>
        </p:nvSpPr>
        <p:spPr bwMode="auto">
          <a:xfrm>
            <a:off x="568325" y="71439"/>
            <a:ext cx="8029575" cy="609600"/>
          </a:xfrm>
          <a:prstGeom prst="rect">
            <a:avLst/>
          </a:prstGeom>
          <a:noFill/>
          <a:ln w="9525">
            <a:noFill/>
            <a:miter lim="800000"/>
            <a:headEnd/>
            <a:tailEnd/>
          </a:ln>
        </p:spPr>
        <p:txBody>
          <a:bodyPr lIns="91425" tIns="45713" rIns="91425" bIns="45713" anchor="ctr">
            <a:prstTxWarp prst="textNoShape">
              <a:avLst/>
            </a:prstTxWarp>
          </a:bodyPr>
          <a:lstStyle/>
          <a:p>
            <a:pPr algn="l"/>
            <a:r>
              <a:rPr lang="nl-NL" sz="2500" dirty="0">
                <a:solidFill>
                  <a:schemeClr val="tx2"/>
                </a:solidFill>
              </a:rPr>
              <a:t>Werking thermokoppel</a:t>
            </a:r>
          </a:p>
        </p:txBody>
      </p:sp>
      <p:sp>
        <p:nvSpPr>
          <p:cNvPr id="20484" name="Line 4"/>
          <p:cNvSpPr>
            <a:spLocks noChangeShapeType="1"/>
          </p:cNvSpPr>
          <p:nvPr/>
        </p:nvSpPr>
        <p:spPr bwMode="auto">
          <a:xfrm>
            <a:off x="576266" y="609600"/>
            <a:ext cx="7945437" cy="0"/>
          </a:xfrm>
          <a:prstGeom prst="line">
            <a:avLst/>
          </a:prstGeom>
          <a:noFill/>
          <a:ln w="25400">
            <a:solidFill>
              <a:schemeClr val="accent2"/>
            </a:solidFill>
            <a:round/>
            <a:headEnd/>
            <a:tailEnd/>
          </a:ln>
        </p:spPr>
        <p:txBody>
          <a:bodyPr wrap="none" lIns="91425" tIns="45713" rIns="91425" bIns="45713" anchor="ctr">
            <a:prstTxWarp prst="textNoShape">
              <a:avLst/>
            </a:prstTxWarp>
          </a:bodyPr>
          <a:lstStyle/>
          <a:p>
            <a:endParaRPr lang="en-US"/>
          </a:p>
        </p:txBody>
      </p:sp>
      <p:sp>
        <p:nvSpPr>
          <p:cNvPr id="2" name="Rectangle 1"/>
          <p:cNvSpPr/>
          <p:nvPr/>
        </p:nvSpPr>
        <p:spPr>
          <a:xfrm>
            <a:off x="2831571" y="868651"/>
            <a:ext cx="3051027" cy="400110"/>
          </a:xfrm>
          <a:prstGeom prst="rect">
            <a:avLst/>
          </a:prstGeom>
          <a:solidFill>
            <a:schemeClr val="bg1"/>
          </a:solidFill>
          <a:ln>
            <a:noFill/>
          </a:ln>
        </p:spPr>
        <p:txBody>
          <a:bodyPr wrap="none" lIns="91425" tIns="45713" rIns="91425" bIns="45713">
            <a:spAutoFit/>
          </a:bodyPr>
          <a:lstStyle/>
          <a:p>
            <a:r>
              <a:rPr lang="nl-NL" sz="2000" dirty="0" err="1">
                <a:solidFill>
                  <a:srgbClr val="7030A0"/>
                </a:solidFill>
              </a:rPr>
              <a:t>Seebeck</a:t>
            </a:r>
            <a:r>
              <a:rPr lang="nl-NL" sz="2000" dirty="0">
                <a:solidFill>
                  <a:srgbClr val="7030A0"/>
                </a:solidFill>
              </a:rPr>
              <a:t> effect: </a:t>
            </a:r>
            <a:r>
              <a:rPr lang="nl-NL" sz="2000" b="1" dirty="0">
                <a:solidFill>
                  <a:srgbClr val="7030A0"/>
                </a:solidFill>
                <a:latin typeface="Symbol" panose="05050102010706020507" pitchFamily="18" charset="2"/>
              </a:rPr>
              <a:t>D</a:t>
            </a:r>
            <a:r>
              <a:rPr lang="nl-NL" sz="2000" b="1" dirty="0">
                <a:solidFill>
                  <a:srgbClr val="7030A0"/>
                </a:solidFill>
              </a:rPr>
              <a:t>T </a:t>
            </a:r>
            <a:r>
              <a:rPr lang="nl-NL" sz="2000" b="1" dirty="0">
                <a:solidFill>
                  <a:srgbClr val="7030A0"/>
                </a:solidFill>
                <a:sym typeface="Wingdings" panose="05000000000000000000" pitchFamily="2" charset="2"/>
              </a:rPr>
              <a:t> </a:t>
            </a:r>
            <a:r>
              <a:rPr lang="nl-NL" sz="2000" b="1" dirty="0">
                <a:solidFill>
                  <a:srgbClr val="7030A0"/>
                </a:solidFill>
                <a:latin typeface="Symbol" panose="05050102010706020507" pitchFamily="18" charset="2"/>
              </a:rPr>
              <a:t>D</a:t>
            </a:r>
            <a:r>
              <a:rPr lang="nl-NL" sz="2000" b="1" dirty="0">
                <a:solidFill>
                  <a:srgbClr val="7030A0"/>
                </a:solidFill>
              </a:rPr>
              <a:t>V</a:t>
            </a:r>
            <a:endParaRPr lang="nl-NL" sz="2000" dirty="0">
              <a:solidFill>
                <a:srgbClr val="7030A0"/>
              </a:solidFill>
            </a:endParaRPr>
          </a:p>
        </p:txBody>
      </p:sp>
      <p:sp>
        <p:nvSpPr>
          <p:cNvPr id="3" name="Rectangle 2"/>
          <p:cNvSpPr/>
          <p:nvPr/>
        </p:nvSpPr>
        <p:spPr>
          <a:xfrm>
            <a:off x="323528" y="6434172"/>
            <a:ext cx="5814392" cy="523220"/>
          </a:xfrm>
          <a:prstGeom prst="rect">
            <a:avLst/>
          </a:prstGeom>
        </p:spPr>
        <p:txBody>
          <a:bodyPr wrap="square" lIns="91425" tIns="45713" rIns="91425" bIns="45713">
            <a:spAutoFit/>
          </a:bodyPr>
          <a:lstStyle/>
          <a:p>
            <a:r>
              <a:rPr lang="en-GB" sz="1400" dirty="0">
                <a:hlinkClick r:id="rId4"/>
              </a:rPr>
              <a:t>http://mme.iitm.ac.in/swamnthn/sites/default/files/MM5017/Lec9.pdf</a:t>
            </a:r>
            <a:endParaRPr lang="en-GB" sz="1400" dirty="0"/>
          </a:p>
          <a:p>
            <a:endParaRPr lang="en-GB" sz="1400" dirty="0"/>
          </a:p>
        </p:txBody>
      </p:sp>
      <p:sp>
        <p:nvSpPr>
          <p:cNvPr id="9" name="Rectangle 8"/>
          <p:cNvSpPr/>
          <p:nvPr/>
        </p:nvSpPr>
        <p:spPr bwMode="auto">
          <a:xfrm>
            <a:off x="1547664" y="3352800"/>
            <a:ext cx="6148536" cy="19050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5" tIns="45713" rIns="91425" bIns="45713" numCol="1" rtlCol="0" anchor="t" anchorCtr="0" compatLnSpc="1">
            <a:prstTxWarp prst="textNoShape">
              <a:avLst/>
            </a:prstTxWarp>
          </a:bodyPr>
          <a:lstStyle/>
          <a:p>
            <a:pPr algn="l" defTabSz="914259" eaLnBrk="1" hangingPunct="1"/>
            <a:endParaRPr lang="en-US" sz="2800" b="1"/>
          </a:p>
        </p:txBody>
      </p:sp>
      <p:sp>
        <p:nvSpPr>
          <p:cNvPr id="11" name="Rectangle 10"/>
          <p:cNvSpPr/>
          <p:nvPr/>
        </p:nvSpPr>
        <p:spPr>
          <a:xfrm>
            <a:off x="2843814" y="4267200"/>
            <a:ext cx="3154604" cy="400110"/>
          </a:xfrm>
          <a:prstGeom prst="rect">
            <a:avLst/>
          </a:prstGeom>
          <a:solidFill>
            <a:schemeClr val="bg1"/>
          </a:solidFill>
          <a:ln>
            <a:noFill/>
          </a:ln>
        </p:spPr>
        <p:txBody>
          <a:bodyPr wrap="none" lIns="91425" tIns="45713" rIns="91425" bIns="45713">
            <a:spAutoFit/>
          </a:bodyPr>
          <a:lstStyle/>
          <a:p>
            <a:r>
              <a:rPr lang="nl-NL" sz="2000" dirty="0">
                <a:solidFill>
                  <a:schemeClr val="accent6"/>
                </a:solidFill>
              </a:rPr>
              <a:t>Wat betekent dit voor </a:t>
            </a:r>
            <a:r>
              <a:rPr lang="nl-NL" sz="2000" b="1" dirty="0">
                <a:solidFill>
                  <a:schemeClr val="accent6"/>
                </a:solidFill>
                <a:latin typeface="Symbol" panose="05050102010706020507" pitchFamily="18" charset="2"/>
              </a:rPr>
              <a:t>D</a:t>
            </a:r>
            <a:r>
              <a:rPr lang="nl-NL" sz="2000" b="1" dirty="0">
                <a:solidFill>
                  <a:schemeClr val="accent6"/>
                </a:solidFill>
              </a:rPr>
              <a:t>V</a:t>
            </a:r>
            <a:r>
              <a:rPr lang="nl-NL" sz="2000" dirty="0">
                <a:solidFill>
                  <a:schemeClr val="accent6"/>
                </a:solidFill>
              </a:rPr>
              <a:t>?</a:t>
            </a:r>
          </a:p>
        </p:txBody>
      </p:sp>
    </p:spTree>
    <p:extLst>
      <p:ext uri="{BB962C8B-B14F-4D97-AF65-F5344CB8AC3E}">
        <p14:creationId xmlns:p14="http://schemas.microsoft.com/office/powerpoint/2010/main" val="362936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904" y="4536440"/>
            <a:ext cx="4310608" cy="2348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977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478"/>
          <a:stretch/>
        </p:blipFill>
        <p:spPr bwMode="auto">
          <a:xfrm>
            <a:off x="294906" y="476672"/>
            <a:ext cx="8741590" cy="43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3" name="Rectangle 3"/>
          <p:cNvSpPr>
            <a:spLocks noChangeArrowheads="1"/>
          </p:cNvSpPr>
          <p:nvPr/>
        </p:nvSpPr>
        <p:spPr bwMode="auto">
          <a:xfrm>
            <a:off x="568325" y="71439"/>
            <a:ext cx="8029575" cy="609600"/>
          </a:xfrm>
          <a:prstGeom prst="rect">
            <a:avLst/>
          </a:prstGeom>
          <a:noFill/>
          <a:ln w="9525">
            <a:noFill/>
            <a:miter lim="800000"/>
            <a:headEnd/>
            <a:tailEnd/>
          </a:ln>
        </p:spPr>
        <p:txBody>
          <a:bodyPr lIns="91425" tIns="45713" rIns="91425" bIns="45713" anchor="ctr">
            <a:prstTxWarp prst="textNoShape">
              <a:avLst/>
            </a:prstTxWarp>
          </a:bodyPr>
          <a:lstStyle/>
          <a:p>
            <a:pPr algn="l"/>
            <a:r>
              <a:rPr lang="nl-NL" sz="2500" dirty="0">
                <a:solidFill>
                  <a:schemeClr val="tx2"/>
                </a:solidFill>
              </a:rPr>
              <a:t>Werking thermokoppel</a:t>
            </a:r>
          </a:p>
        </p:txBody>
      </p:sp>
      <p:sp>
        <p:nvSpPr>
          <p:cNvPr id="20484" name="Line 4"/>
          <p:cNvSpPr>
            <a:spLocks noChangeShapeType="1"/>
          </p:cNvSpPr>
          <p:nvPr/>
        </p:nvSpPr>
        <p:spPr bwMode="auto">
          <a:xfrm>
            <a:off x="576266" y="609600"/>
            <a:ext cx="7945437" cy="0"/>
          </a:xfrm>
          <a:prstGeom prst="line">
            <a:avLst/>
          </a:prstGeom>
          <a:noFill/>
          <a:ln w="25400">
            <a:solidFill>
              <a:schemeClr val="accent2"/>
            </a:solidFill>
            <a:round/>
            <a:headEnd/>
            <a:tailEnd/>
          </a:ln>
        </p:spPr>
        <p:txBody>
          <a:bodyPr wrap="none" lIns="91425" tIns="45713" rIns="91425" bIns="45713" anchor="ctr">
            <a:prstTxWarp prst="textNoShape">
              <a:avLst/>
            </a:prstTxWarp>
          </a:bodyPr>
          <a:lstStyle/>
          <a:p>
            <a:endParaRPr lang="en-US"/>
          </a:p>
        </p:txBody>
      </p:sp>
      <p:sp>
        <p:nvSpPr>
          <p:cNvPr id="10" name="Rectangle 9"/>
          <p:cNvSpPr/>
          <p:nvPr/>
        </p:nvSpPr>
        <p:spPr>
          <a:xfrm>
            <a:off x="323340" y="5013176"/>
            <a:ext cx="4464684" cy="1015663"/>
          </a:xfrm>
          <a:prstGeom prst="rect">
            <a:avLst/>
          </a:prstGeom>
          <a:solidFill>
            <a:srgbClr val="FFFFFF"/>
          </a:solidFill>
          <a:ln>
            <a:noFill/>
          </a:ln>
        </p:spPr>
        <p:txBody>
          <a:bodyPr wrap="none" lIns="91425" tIns="45713" rIns="91425" bIns="45713">
            <a:spAutoFit/>
          </a:bodyPr>
          <a:lstStyle/>
          <a:p>
            <a:r>
              <a:rPr lang="nl-NL" sz="2000" b="1" dirty="0">
                <a:solidFill>
                  <a:schemeClr val="accent6"/>
                </a:solidFill>
                <a:latin typeface="Symbol" panose="05050102010706020507" pitchFamily="18" charset="2"/>
              </a:rPr>
              <a:t>D</a:t>
            </a:r>
            <a:r>
              <a:rPr lang="nl-NL" sz="2000" b="1" dirty="0">
                <a:solidFill>
                  <a:schemeClr val="accent6"/>
                </a:solidFill>
              </a:rPr>
              <a:t>V</a:t>
            </a:r>
            <a:r>
              <a:rPr lang="nl-NL" sz="2000" dirty="0">
                <a:solidFill>
                  <a:schemeClr val="accent6"/>
                </a:solidFill>
              </a:rPr>
              <a:t>(</a:t>
            </a:r>
            <a:r>
              <a:rPr lang="nl-NL" sz="2000" b="1" dirty="0">
                <a:solidFill>
                  <a:schemeClr val="accent6"/>
                </a:solidFill>
                <a:latin typeface="Symbol" panose="05050102010706020507" pitchFamily="18" charset="2"/>
              </a:rPr>
              <a:t>D</a:t>
            </a:r>
            <a:r>
              <a:rPr lang="nl-NL" sz="2000" b="1" dirty="0">
                <a:solidFill>
                  <a:schemeClr val="accent6"/>
                </a:solidFill>
              </a:rPr>
              <a:t>T</a:t>
            </a:r>
            <a:r>
              <a:rPr lang="nl-NL" sz="2000" dirty="0">
                <a:solidFill>
                  <a:schemeClr val="accent6"/>
                </a:solidFill>
              </a:rPr>
              <a:t>)  is  materiaalafhankelijk </a:t>
            </a:r>
          </a:p>
          <a:p>
            <a:pPr marL="342848" indent="-342848">
              <a:buFont typeface="Wingdings"/>
              <a:buChar char="à"/>
            </a:pPr>
            <a:r>
              <a:rPr lang="nl-NL" sz="2000" dirty="0">
                <a:solidFill>
                  <a:schemeClr val="accent6"/>
                </a:solidFill>
              </a:rPr>
              <a:t>potentiaalverschil tussen koude en</a:t>
            </a:r>
          </a:p>
          <a:p>
            <a:r>
              <a:rPr lang="nl-NL" sz="2000" dirty="0">
                <a:solidFill>
                  <a:schemeClr val="accent6"/>
                </a:solidFill>
              </a:rPr>
              <a:t>   hete las is temperatuurafhankelijk</a:t>
            </a:r>
          </a:p>
        </p:txBody>
      </p:sp>
      <p:sp>
        <p:nvSpPr>
          <p:cNvPr id="2" name="Rectangle 1"/>
          <p:cNvSpPr/>
          <p:nvPr/>
        </p:nvSpPr>
        <p:spPr>
          <a:xfrm>
            <a:off x="2831571" y="868651"/>
            <a:ext cx="3051027" cy="400110"/>
          </a:xfrm>
          <a:prstGeom prst="rect">
            <a:avLst/>
          </a:prstGeom>
          <a:solidFill>
            <a:schemeClr val="bg1"/>
          </a:solidFill>
          <a:ln>
            <a:noFill/>
          </a:ln>
        </p:spPr>
        <p:txBody>
          <a:bodyPr wrap="none" lIns="91425" tIns="45713" rIns="91425" bIns="45713">
            <a:spAutoFit/>
          </a:bodyPr>
          <a:lstStyle/>
          <a:p>
            <a:r>
              <a:rPr lang="nl-NL" sz="2000" dirty="0" err="1">
                <a:solidFill>
                  <a:srgbClr val="7030A0"/>
                </a:solidFill>
              </a:rPr>
              <a:t>Seebeck</a:t>
            </a:r>
            <a:r>
              <a:rPr lang="nl-NL" sz="2000" dirty="0">
                <a:solidFill>
                  <a:srgbClr val="7030A0"/>
                </a:solidFill>
              </a:rPr>
              <a:t> effect: </a:t>
            </a:r>
            <a:r>
              <a:rPr lang="nl-NL" sz="2000" b="1" dirty="0">
                <a:solidFill>
                  <a:srgbClr val="7030A0"/>
                </a:solidFill>
                <a:latin typeface="Symbol" panose="05050102010706020507" pitchFamily="18" charset="2"/>
              </a:rPr>
              <a:t>D</a:t>
            </a:r>
            <a:r>
              <a:rPr lang="nl-NL" sz="2000" b="1" dirty="0">
                <a:solidFill>
                  <a:srgbClr val="7030A0"/>
                </a:solidFill>
              </a:rPr>
              <a:t>T </a:t>
            </a:r>
            <a:r>
              <a:rPr lang="nl-NL" sz="2000" b="1" dirty="0">
                <a:solidFill>
                  <a:srgbClr val="7030A0"/>
                </a:solidFill>
                <a:sym typeface="Wingdings" panose="05000000000000000000" pitchFamily="2" charset="2"/>
              </a:rPr>
              <a:t> </a:t>
            </a:r>
            <a:r>
              <a:rPr lang="nl-NL" sz="2000" b="1" dirty="0">
                <a:solidFill>
                  <a:srgbClr val="7030A0"/>
                </a:solidFill>
                <a:latin typeface="Symbol" panose="05050102010706020507" pitchFamily="18" charset="2"/>
              </a:rPr>
              <a:t>D</a:t>
            </a:r>
            <a:r>
              <a:rPr lang="nl-NL" sz="2000" b="1" dirty="0">
                <a:solidFill>
                  <a:srgbClr val="7030A0"/>
                </a:solidFill>
              </a:rPr>
              <a:t>V</a:t>
            </a:r>
            <a:endParaRPr lang="nl-NL" sz="2000" dirty="0">
              <a:solidFill>
                <a:srgbClr val="7030A0"/>
              </a:solidFill>
            </a:endParaRPr>
          </a:p>
        </p:txBody>
      </p:sp>
      <p:sp>
        <p:nvSpPr>
          <p:cNvPr id="3" name="Rectangle 2"/>
          <p:cNvSpPr/>
          <p:nvPr/>
        </p:nvSpPr>
        <p:spPr>
          <a:xfrm>
            <a:off x="323528" y="6690860"/>
            <a:ext cx="5814392" cy="338540"/>
          </a:xfrm>
          <a:prstGeom prst="rect">
            <a:avLst/>
          </a:prstGeom>
        </p:spPr>
        <p:txBody>
          <a:bodyPr wrap="square" lIns="91425" tIns="45713" rIns="91425" bIns="45713">
            <a:spAutoFit/>
          </a:bodyPr>
          <a:lstStyle/>
          <a:p>
            <a:r>
              <a:rPr lang="en-GB" sz="800" dirty="0">
                <a:hlinkClick r:id="rId5"/>
              </a:rPr>
              <a:t>http://mme.iitm.ac.in/swamnthn/sites/default/files/MM5017/Lec9.pdf</a:t>
            </a:r>
            <a:endParaRPr lang="en-GB" sz="800" dirty="0"/>
          </a:p>
          <a:p>
            <a:endParaRPr lang="en-GB" sz="800" dirty="0"/>
          </a:p>
        </p:txBody>
      </p:sp>
      <p:sp>
        <p:nvSpPr>
          <p:cNvPr id="12" name="Rectangle 11"/>
          <p:cNvSpPr/>
          <p:nvPr/>
        </p:nvSpPr>
        <p:spPr>
          <a:xfrm>
            <a:off x="1187624" y="6021288"/>
            <a:ext cx="4097565" cy="646317"/>
          </a:xfrm>
          <a:prstGeom prst="rect">
            <a:avLst/>
          </a:prstGeom>
          <a:solidFill>
            <a:schemeClr val="bg1"/>
          </a:solidFill>
          <a:ln>
            <a:noFill/>
          </a:ln>
        </p:spPr>
        <p:txBody>
          <a:bodyPr wrap="none" lIns="91425" tIns="45713" rIns="91425" bIns="45713">
            <a:spAutoFit/>
          </a:bodyPr>
          <a:lstStyle/>
          <a:p>
            <a:r>
              <a:rPr lang="nl-NL" sz="1800" dirty="0" smtClean="0">
                <a:solidFill>
                  <a:srgbClr val="7030A0"/>
                </a:solidFill>
              </a:rPr>
              <a:t>waarom koppel? Stel: alleen Ni</a:t>
            </a:r>
          </a:p>
          <a:p>
            <a:r>
              <a:rPr lang="nl-NL" sz="1800" dirty="0" smtClean="0">
                <a:solidFill>
                  <a:srgbClr val="7030A0"/>
                </a:solidFill>
              </a:rPr>
              <a:t>Ni </a:t>
            </a:r>
            <a:r>
              <a:rPr lang="nl-NL" sz="1800" dirty="0">
                <a:solidFill>
                  <a:srgbClr val="7030A0"/>
                </a:solidFill>
              </a:rPr>
              <a:t>draad met Ni </a:t>
            </a:r>
            <a:r>
              <a:rPr lang="nl-NL" sz="1800" dirty="0">
                <a:solidFill>
                  <a:srgbClr val="7030A0"/>
                </a:solidFill>
                <a:sym typeface="Wingdings" panose="05000000000000000000" pitchFamily="2" charset="2"/>
              </a:rPr>
              <a:t>kortsluiten  </a:t>
            </a:r>
            <a:r>
              <a:rPr lang="nl-NL" sz="1800" dirty="0" smtClean="0">
                <a:solidFill>
                  <a:srgbClr val="7030A0"/>
                </a:solidFill>
                <a:latin typeface="Symbol" panose="05050102010706020507" pitchFamily="18" charset="2"/>
                <a:sym typeface="Wingdings" panose="05000000000000000000" pitchFamily="2" charset="2"/>
              </a:rPr>
              <a:t>D</a:t>
            </a:r>
            <a:r>
              <a:rPr lang="nl-NL" sz="1800" dirty="0" smtClean="0">
                <a:solidFill>
                  <a:srgbClr val="7030A0"/>
                </a:solidFill>
                <a:sym typeface="Wingdings" panose="05000000000000000000" pitchFamily="2" charset="2"/>
              </a:rPr>
              <a:t>V = </a:t>
            </a:r>
            <a:r>
              <a:rPr lang="nl-NL" sz="1800" dirty="0">
                <a:solidFill>
                  <a:srgbClr val="7030A0"/>
                </a:solidFill>
                <a:sym typeface="Wingdings" panose="05000000000000000000" pitchFamily="2" charset="2"/>
              </a:rPr>
              <a:t>0V</a:t>
            </a:r>
            <a:endParaRPr lang="nl-NL" sz="1800" dirty="0">
              <a:solidFill>
                <a:srgbClr val="7030A0"/>
              </a:solidFill>
            </a:endParaRPr>
          </a:p>
        </p:txBody>
      </p:sp>
    </p:spTree>
    <p:extLst>
      <p:ext uri="{BB962C8B-B14F-4D97-AF65-F5344CB8AC3E}">
        <p14:creationId xmlns:p14="http://schemas.microsoft.com/office/powerpoint/2010/main" val="324877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97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4213" y="836613"/>
            <a:ext cx="8278812" cy="5876925"/>
          </a:xfrm>
          <a:prstGeom prst="rect">
            <a:avLst/>
          </a:prstGeom>
          <a:noFill/>
          <a:ln w="9525">
            <a:noFill/>
            <a:miter lim="800000"/>
            <a:headEnd/>
            <a:tailEnd/>
          </a:ln>
        </p:spPr>
        <p:txBody>
          <a:bodyPr>
            <a:prstTxWarp prst="textNoShape">
              <a:avLst/>
            </a:prstTxWarp>
          </a:bodyPr>
          <a:lstStyle/>
          <a:p>
            <a:pPr marL="419100" indent="-419100" algn="l">
              <a:lnSpc>
                <a:spcPct val="140000"/>
              </a:lnSpc>
              <a:spcBef>
                <a:spcPct val="20000"/>
              </a:spcBef>
              <a:buFont typeface="Arial" pitchFamily="-83" charset="0"/>
              <a:buChar char="•"/>
            </a:pPr>
            <a:r>
              <a:rPr lang="nl-NL" sz="2000" dirty="0" smtClean="0">
                <a:sym typeface="Wingdings" pitchFamily="-83" charset="2"/>
              </a:rPr>
              <a:t>Doorlezen: </a:t>
            </a:r>
            <a:r>
              <a:rPr lang="nl-NL" sz="2000" dirty="0" err="1" smtClean="0">
                <a:sym typeface="Wingdings" pitchFamily="-83" charset="2"/>
              </a:rPr>
              <a:t>Giancoli</a:t>
            </a:r>
            <a:r>
              <a:rPr lang="nl-NL" sz="2000" dirty="0" smtClean="0">
                <a:sym typeface="Wingdings" pitchFamily="-83" charset="2"/>
              </a:rPr>
              <a:t> t/m §40.8</a:t>
            </a:r>
          </a:p>
          <a:p>
            <a:pPr marL="419100" indent="-419100" algn="l">
              <a:lnSpc>
                <a:spcPct val="140000"/>
              </a:lnSpc>
              <a:spcBef>
                <a:spcPct val="20000"/>
              </a:spcBef>
            </a:pPr>
            <a:r>
              <a:rPr lang="nl-NL" sz="2000" dirty="0" smtClean="0">
                <a:sym typeface="Wingdings" pitchFamily="-83" charset="2"/>
              </a:rPr>
              <a:t>	</a:t>
            </a:r>
          </a:p>
          <a:p>
            <a:pPr marL="419100" indent="-419100" algn="l">
              <a:lnSpc>
                <a:spcPct val="140000"/>
              </a:lnSpc>
              <a:spcBef>
                <a:spcPct val="20000"/>
              </a:spcBef>
            </a:pPr>
            <a:r>
              <a:rPr lang="nl-NL" sz="2000" dirty="0" smtClean="0">
                <a:sym typeface="Wingdings" pitchFamily="-83" charset="2"/>
              </a:rPr>
              <a:t>	</a:t>
            </a:r>
          </a:p>
          <a:p>
            <a:pPr marL="419100" indent="-419100" algn="l">
              <a:lnSpc>
                <a:spcPct val="140000"/>
              </a:lnSpc>
              <a:spcBef>
                <a:spcPct val="20000"/>
              </a:spcBef>
              <a:buFont typeface="Arial" pitchFamily="-83" charset="0"/>
              <a:buChar char="•"/>
            </a:pPr>
            <a:r>
              <a:rPr lang="nl-NL" sz="2000" dirty="0" smtClean="0">
                <a:sym typeface="Wingdings" pitchFamily="-83" charset="2"/>
              </a:rPr>
              <a:t>Maak </a:t>
            </a:r>
            <a:r>
              <a:rPr lang="fr-FR" sz="2000" i="1" dirty="0" err="1" smtClean="0"/>
              <a:t>Problems</a:t>
            </a:r>
            <a:r>
              <a:rPr lang="fr-FR" sz="2000" dirty="0" smtClean="0"/>
              <a:t>: </a:t>
            </a:r>
            <a:r>
              <a:rPr lang="en-US" sz="2000" b="1" dirty="0" smtClean="0"/>
              <a:t>40</a:t>
            </a:r>
            <a:r>
              <a:rPr lang="en-US" sz="2000" b="1" baseline="-25000" dirty="0" smtClean="0"/>
              <a:t>29,31,33,</a:t>
            </a:r>
            <a:r>
              <a:rPr lang="nl-NL" sz="2000" b="1" baseline="-25000" dirty="0" smtClean="0"/>
              <a:t>34,35,40</a:t>
            </a:r>
            <a:r>
              <a:rPr lang="nl-NL" sz="2000" baseline="-25000" dirty="0" smtClean="0"/>
              <a:t>,</a:t>
            </a:r>
            <a:r>
              <a:rPr lang="nl-NL" sz="2000" b="1" baseline="-25000" dirty="0" smtClean="0"/>
              <a:t>76</a:t>
            </a:r>
            <a:r>
              <a:rPr lang="nl-NL" sz="2000" baseline="-25000" dirty="0" smtClean="0"/>
              <a:t>,</a:t>
            </a:r>
            <a:r>
              <a:rPr lang="nl-NL" sz="2000" b="1" baseline="-25000" dirty="0" smtClean="0"/>
              <a:t>77</a:t>
            </a:r>
            <a:r>
              <a:rPr lang="nl-NL" sz="2000" dirty="0" smtClean="0"/>
              <a:t> </a:t>
            </a:r>
            <a:r>
              <a:rPr lang="en-GB" sz="2000" dirty="0" smtClean="0"/>
              <a:t> </a:t>
            </a:r>
            <a:r>
              <a:rPr lang="en-US" sz="2000" b="1" dirty="0" smtClean="0"/>
              <a:t>	</a:t>
            </a:r>
          </a:p>
          <a:p>
            <a:pPr marL="419100" indent="-419100" algn="l">
              <a:lnSpc>
                <a:spcPct val="140000"/>
              </a:lnSpc>
              <a:spcBef>
                <a:spcPct val="20000"/>
              </a:spcBef>
              <a:buFont typeface="Arial" pitchFamily="-83" charset="0"/>
              <a:buChar char="•"/>
            </a:pPr>
            <a:endParaRPr lang="en-US" sz="2000" b="1" dirty="0"/>
          </a:p>
          <a:p>
            <a:r>
              <a:rPr lang="nl-NL" sz="2000" dirty="0"/>
              <a:t>en  </a:t>
            </a:r>
          </a:p>
          <a:p>
            <a:r>
              <a:rPr lang="nl-NL" sz="2000" dirty="0"/>
              <a:t> </a:t>
            </a:r>
            <a:r>
              <a:rPr lang="nl-NL" sz="2000" dirty="0">
                <a:hlinkClick r:id="rId2"/>
              </a:rPr>
              <a:t>Extra HW </a:t>
            </a:r>
            <a:r>
              <a:rPr lang="nl-NL" sz="2000" dirty="0" smtClean="0">
                <a:hlinkClick r:id="rId2"/>
              </a:rPr>
              <a:t>Opdrachten 1 en 2</a:t>
            </a:r>
            <a:r>
              <a:rPr lang="nl-NL" sz="2000" dirty="0"/>
              <a:t> </a:t>
            </a:r>
          </a:p>
          <a:p>
            <a:pPr marL="419100" indent="-419100" algn="l">
              <a:lnSpc>
                <a:spcPct val="140000"/>
              </a:lnSpc>
              <a:spcBef>
                <a:spcPct val="20000"/>
              </a:spcBef>
              <a:buFont typeface="Arial" pitchFamily="-83" charset="0"/>
              <a:buChar char="•"/>
            </a:pPr>
            <a:endParaRPr lang="en-US" sz="2000" b="1" dirty="0" smtClean="0"/>
          </a:p>
          <a:p>
            <a:pPr marL="838200" lvl="1" indent="-381000" algn="l">
              <a:spcBef>
                <a:spcPct val="20000"/>
              </a:spcBef>
            </a:pPr>
            <a:r>
              <a:rPr lang="nl-NL" sz="2000" dirty="0" smtClean="0">
                <a:sym typeface="Wingdings" pitchFamily="-83" charset="2"/>
              </a:rPr>
              <a:t>	</a:t>
            </a:r>
            <a:r>
              <a:rPr lang="nl-NL" sz="2000" dirty="0">
                <a:sym typeface="Wingdings" pitchFamily="-83" charset="2"/>
              </a:rPr>
              <a:t>vragen stellen over dit huiswerk: vrijdag</a:t>
            </a:r>
            <a:r>
              <a:rPr lang="nl-NL" sz="2000" dirty="0" smtClean="0">
                <a:sym typeface="Wingdings" pitchFamily="-83" charset="2"/>
              </a:rPr>
              <a:t> 19</a:t>
            </a:r>
            <a:r>
              <a:rPr lang="nl-NL" sz="2000" dirty="0">
                <a:sym typeface="Wingdings" pitchFamily="-83" charset="2"/>
              </a:rPr>
              <a:t>/5</a:t>
            </a:r>
          </a:p>
          <a:p>
            <a:pPr marL="838200" lvl="1" indent="-381000" algn="l">
              <a:spcBef>
                <a:spcPct val="20000"/>
              </a:spcBef>
            </a:pPr>
            <a:endParaRPr lang="nl-NL" sz="2000" dirty="0">
              <a:sym typeface="Wingdings" pitchFamily="-83" charset="2"/>
            </a:endParaRPr>
          </a:p>
          <a:p>
            <a:pPr marL="838200" lvl="1" indent="-381000" algn="l">
              <a:spcBef>
                <a:spcPct val="20000"/>
              </a:spcBef>
            </a:pPr>
            <a:endParaRPr lang="nl-NL" sz="2000" dirty="0" smtClean="0"/>
          </a:p>
        </p:txBody>
      </p:sp>
      <p:sp>
        <p:nvSpPr>
          <p:cNvPr id="28675" name="Rectangle 3"/>
          <p:cNvSpPr>
            <a:spLocks noChangeArrowheads="1"/>
          </p:cNvSpPr>
          <p:nvPr/>
        </p:nvSpPr>
        <p:spPr bwMode="auto">
          <a:xfrm>
            <a:off x="568325" y="71438"/>
            <a:ext cx="8029575" cy="609600"/>
          </a:xfrm>
          <a:prstGeom prst="rect">
            <a:avLst/>
          </a:prstGeom>
          <a:noFill/>
          <a:ln w="9525">
            <a:noFill/>
            <a:miter lim="800000"/>
            <a:headEnd/>
            <a:tailEnd/>
          </a:ln>
        </p:spPr>
        <p:txBody>
          <a:bodyPr anchor="ctr">
            <a:prstTxWarp prst="textNoShape">
              <a:avLst/>
            </a:prstTxWarp>
          </a:bodyPr>
          <a:lstStyle/>
          <a:p>
            <a:pPr algn="l"/>
            <a:r>
              <a:rPr lang="nl-NL" sz="2500" dirty="0">
                <a:solidFill>
                  <a:schemeClr val="tx2"/>
                </a:solidFill>
              </a:rPr>
              <a:t>Huiswerk</a:t>
            </a:r>
          </a:p>
        </p:txBody>
      </p:sp>
      <p:sp>
        <p:nvSpPr>
          <p:cNvPr id="28676" name="Line 4"/>
          <p:cNvSpPr>
            <a:spLocks noChangeShapeType="1"/>
          </p:cNvSpPr>
          <p:nvPr/>
        </p:nvSpPr>
        <p:spPr bwMode="auto">
          <a:xfrm>
            <a:off x="576263" y="609600"/>
            <a:ext cx="7945437" cy="0"/>
          </a:xfrm>
          <a:prstGeom prst="line">
            <a:avLst/>
          </a:prstGeom>
          <a:noFill/>
          <a:ln w="25400">
            <a:solidFill>
              <a:schemeClr val="accent2"/>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416929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sz="2400" dirty="0"/>
              <a:t>40.6 Free-Electron Theory of Metals</a:t>
            </a:r>
          </a:p>
        </p:txBody>
      </p:sp>
      <p:sp>
        <p:nvSpPr>
          <p:cNvPr id="97283" name="Text Box 3"/>
          <p:cNvSpPr txBox="1">
            <a:spLocks noChangeArrowheads="1"/>
          </p:cNvSpPr>
          <p:nvPr/>
        </p:nvSpPr>
        <p:spPr bwMode="auto">
          <a:xfrm>
            <a:off x="914400" y="914400"/>
            <a:ext cx="7391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000" b="1" dirty="0" smtClean="0">
                <a:solidFill>
                  <a:srgbClr val="333399"/>
                </a:solidFill>
                <a:ea typeface="+mn-ea"/>
              </a:rPr>
              <a:t>For finite temperatures, the density of occupied states changes only a little.</a:t>
            </a:r>
          </a:p>
        </p:txBody>
      </p:sp>
      <p:pic>
        <p:nvPicPr>
          <p:cNvPr id="97287" name="Picture 7" descr="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162800" cy="1050925"/>
          </a:xfrm>
          <a:prstGeom prst="rect">
            <a:avLst/>
          </a:prstGeom>
          <a:noFill/>
          <a:extLst>
            <a:ext uri="{909E8E84-426E-40DD-AFC4-6F175D3DCCD1}">
              <a14:hiddenFill xmlns:a14="http://schemas.microsoft.com/office/drawing/2010/main">
                <a:solidFill>
                  <a:srgbClr val="FFFFFF"/>
                </a:solidFill>
              </a14:hiddenFill>
            </a:ext>
          </a:extLst>
        </p:spPr>
      </p:pic>
      <p:pic>
        <p:nvPicPr>
          <p:cNvPr id="97288" name="Picture 8" descr="Figure_40_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3314700"/>
            <a:ext cx="3962400"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010400" y="4495800"/>
            <a:ext cx="1595309" cy="461665"/>
          </a:xfrm>
          <a:prstGeom prst="rect">
            <a:avLst/>
          </a:prstGeom>
        </p:spPr>
        <p:txBody>
          <a:bodyPr wrap="none">
            <a:spAutoFit/>
          </a:bodyPr>
          <a:lstStyle/>
          <a:p>
            <a:r>
              <a:rPr lang="nl-NL" dirty="0" smtClean="0">
                <a:solidFill>
                  <a:srgbClr val="660066"/>
                </a:solidFill>
              </a:rPr>
              <a:t>Bij T ≠ 0 K </a:t>
            </a:r>
            <a:endParaRPr lang="en-US" dirty="0">
              <a:solidFill>
                <a:srgbClr val="660066"/>
              </a:solidFill>
            </a:endParaRPr>
          </a:p>
        </p:txBody>
      </p:sp>
    </p:spTree>
    <p:extLst>
      <p:ext uri="{BB962C8B-B14F-4D97-AF65-F5344CB8AC3E}">
        <p14:creationId xmlns:p14="http://schemas.microsoft.com/office/powerpoint/2010/main" val="4087383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874" name="Picture 2" descr="http://www.textbook-pv.org/figures/figure_3.9.png"/>
          <p:cNvPicPr>
            <a:picLocks noChangeAspect="1" noChangeArrowheads="1"/>
          </p:cNvPicPr>
          <p:nvPr/>
        </p:nvPicPr>
        <p:blipFill rotWithShape="1">
          <a:blip r:embed="rId3">
            <a:extLst>
              <a:ext uri="{28A0092B-C50C-407E-A947-70E740481C1C}">
                <a14:useLocalDpi xmlns:a14="http://schemas.microsoft.com/office/drawing/2010/main" val="0"/>
              </a:ext>
            </a:extLst>
          </a:blip>
          <a:srcRect l="938" t="1890" r="510" b="4971"/>
          <a:stretch/>
        </p:blipFill>
        <p:spPr bwMode="auto">
          <a:xfrm>
            <a:off x="1403648" y="3645027"/>
            <a:ext cx="5974200" cy="309939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p:cNvPicPr>
            <a:picLocks noChangeAspect="1" noChangeArrowheads="1"/>
          </p:cNvPicPr>
          <p:nvPr/>
        </p:nvPicPr>
        <p:blipFill rotWithShape="1">
          <a:blip r:embed="rId4"/>
          <a:srcRect l="55837"/>
          <a:stretch/>
        </p:blipFill>
        <p:spPr bwMode="auto">
          <a:xfrm>
            <a:off x="4932040" y="990601"/>
            <a:ext cx="2904604" cy="2566988"/>
          </a:xfrm>
          <a:prstGeom prst="rect">
            <a:avLst/>
          </a:prstGeom>
          <a:noFill/>
          <a:ln w="9525">
            <a:noFill/>
            <a:miter lim="800000"/>
            <a:headEnd/>
            <a:tailEnd/>
          </a:ln>
          <a:effectLst/>
        </p:spPr>
      </p:pic>
      <p:sp>
        <p:nvSpPr>
          <p:cNvPr id="25603" name="Rectangle 5"/>
          <p:cNvSpPr>
            <a:spLocks noChangeArrowheads="1"/>
          </p:cNvSpPr>
          <p:nvPr/>
        </p:nvSpPr>
        <p:spPr bwMode="auto">
          <a:xfrm>
            <a:off x="467547" y="71439"/>
            <a:ext cx="825214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3" rIns="91425" bIns="45713" anchor="ctr"/>
          <a:lstStyle/>
          <a:p>
            <a:pPr algn="l"/>
            <a:r>
              <a:rPr lang="en-GB" dirty="0" err="1" smtClean="0">
                <a:solidFill>
                  <a:srgbClr val="000000"/>
                </a:solidFill>
              </a:rPr>
              <a:t>Elektrische</a:t>
            </a:r>
            <a:r>
              <a:rPr lang="en-GB" dirty="0" smtClean="0">
                <a:solidFill>
                  <a:srgbClr val="000000"/>
                </a:solidFill>
              </a:rPr>
              <a:t> </a:t>
            </a:r>
            <a:r>
              <a:rPr lang="en-GB" dirty="0" err="1" smtClean="0">
                <a:solidFill>
                  <a:srgbClr val="000000"/>
                </a:solidFill>
              </a:rPr>
              <a:t>geleiding</a:t>
            </a:r>
            <a:r>
              <a:rPr lang="en-GB" dirty="0" smtClean="0">
                <a:solidFill>
                  <a:srgbClr val="000000"/>
                </a:solidFill>
              </a:rPr>
              <a:t>   (</a:t>
            </a:r>
            <a:r>
              <a:rPr lang="en-GB" dirty="0" err="1" smtClean="0">
                <a:solidFill>
                  <a:srgbClr val="000000"/>
                </a:solidFill>
              </a:rPr>
              <a:t>onder</a:t>
            </a:r>
            <a:r>
              <a:rPr lang="en-GB" dirty="0" smtClean="0">
                <a:solidFill>
                  <a:srgbClr val="000000"/>
                </a:solidFill>
              </a:rPr>
              <a:t> </a:t>
            </a:r>
            <a:r>
              <a:rPr lang="en-GB" dirty="0" err="1" smtClean="0">
                <a:solidFill>
                  <a:srgbClr val="000000"/>
                </a:solidFill>
              </a:rPr>
              <a:t>invloed</a:t>
            </a:r>
            <a:r>
              <a:rPr lang="en-GB" dirty="0" smtClean="0">
                <a:solidFill>
                  <a:srgbClr val="000000"/>
                </a:solidFill>
              </a:rPr>
              <a:t> van </a:t>
            </a:r>
            <a:r>
              <a:rPr lang="en-GB" dirty="0" err="1" smtClean="0">
                <a:solidFill>
                  <a:srgbClr val="000000"/>
                </a:solidFill>
              </a:rPr>
              <a:t>elektrisch</a:t>
            </a:r>
            <a:r>
              <a:rPr lang="en-GB" dirty="0" smtClean="0">
                <a:solidFill>
                  <a:srgbClr val="000000"/>
                </a:solidFill>
              </a:rPr>
              <a:t> veld </a:t>
            </a:r>
            <a:r>
              <a:rPr lang="en-GB" b="1" i="1" dirty="0" smtClean="0">
                <a:solidFill>
                  <a:srgbClr val="000000"/>
                </a:solidFill>
              </a:rPr>
              <a:t>E</a:t>
            </a:r>
            <a:r>
              <a:rPr lang="en-GB" dirty="0" smtClean="0">
                <a:solidFill>
                  <a:srgbClr val="000000"/>
                </a:solidFill>
              </a:rPr>
              <a:t>)</a:t>
            </a:r>
            <a:endParaRPr lang="en-GB" dirty="0">
              <a:solidFill>
                <a:srgbClr val="000000"/>
              </a:solidFill>
            </a:endParaRPr>
          </a:p>
        </p:txBody>
      </p:sp>
      <p:sp>
        <p:nvSpPr>
          <p:cNvPr id="25604" name="Line 6"/>
          <p:cNvSpPr>
            <a:spLocks noChangeShapeType="1"/>
          </p:cNvSpPr>
          <p:nvPr/>
        </p:nvSpPr>
        <p:spPr bwMode="auto">
          <a:xfrm>
            <a:off x="576266"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lIns="91425" tIns="45713" rIns="91425" bIns="45713" anchor="ctr"/>
          <a:lstStyle/>
          <a:p>
            <a:endParaRPr lang="en-GB">
              <a:solidFill>
                <a:srgbClr val="000000"/>
              </a:solidFill>
            </a:endParaRPr>
          </a:p>
        </p:txBody>
      </p:sp>
      <p:sp>
        <p:nvSpPr>
          <p:cNvPr id="6" name="Rectangle 5"/>
          <p:cNvSpPr/>
          <p:nvPr/>
        </p:nvSpPr>
        <p:spPr>
          <a:xfrm>
            <a:off x="1981200" y="6487181"/>
            <a:ext cx="4572000" cy="523220"/>
          </a:xfrm>
          <a:prstGeom prst="rect">
            <a:avLst/>
          </a:prstGeom>
        </p:spPr>
        <p:txBody>
          <a:bodyPr lIns="91425" tIns="45713" rIns="91425" bIns="45713">
            <a:spAutoFit/>
          </a:bodyPr>
          <a:lstStyle/>
          <a:p>
            <a:r>
              <a:rPr lang="en-US" sz="1400" dirty="0">
                <a:solidFill>
                  <a:srgbClr val="000000"/>
                </a:solidFill>
                <a:hlinkClick r:id="rId5"/>
              </a:rPr>
              <a:t>http://en.wikipedia.org/wiki/Drude_model</a:t>
            </a:r>
            <a:endParaRPr lang="en-US" sz="1400" dirty="0">
              <a:solidFill>
                <a:srgbClr val="000000"/>
              </a:solidFill>
            </a:endParaRPr>
          </a:p>
          <a:p>
            <a:endParaRPr lang="en-US" sz="1400" dirty="0">
              <a:solidFill>
                <a:srgbClr val="000000"/>
              </a:solidFill>
            </a:endParaRPr>
          </a:p>
        </p:txBody>
      </p:sp>
      <p:sp>
        <p:nvSpPr>
          <p:cNvPr id="3" name="Rectangle 2"/>
          <p:cNvSpPr/>
          <p:nvPr/>
        </p:nvSpPr>
        <p:spPr bwMode="auto">
          <a:xfrm>
            <a:off x="6732240" y="2132856"/>
            <a:ext cx="864096" cy="28803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sp>
        <p:nvSpPr>
          <p:cNvPr id="11" name="Rectangle 4"/>
          <p:cNvSpPr>
            <a:spLocks noChangeArrowheads="1"/>
          </p:cNvSpPr>
          <p:nvPr/>
        </p:nvSpPr>
        <p:spPr bwMode="auto">
          <a:xfrm>
            <a:off x="602220" y="1101332"/>
            <a:ext cx="7772400" cy="2532062"/>
          </a:xfrm>
          <a:prstGeom prst="rect">
            <a:avLst/>
          </a:prstGeom>
          <a:solidFill>
            <a:schemeClr val="bg1"/>
          </a:solidFill>
          <a:ln>
            <a:noFill/>
          </a:ln>
          <a:extLst/>
        </p:spPr>
        <p:txBody>
          <a:bodyPr lIns="91425" tIns="45713" rIns="91425" bIns="45713"/>
          <a:lstStyle/>
          <a:p>
            <a:pPr marL="838071" lvl="1" indent="-380942" algn="l">
              <a:spcBef>
                <a:spcPct val="20000"/>
              </a:spcBef>
              <a:buFontTx/>
              <a:buChar char="•"/>
            </a:pPr>
            <a:r>
              <a:rPr lang="nl-NL" sz="2000" dirty="0" err="1">
                <a:solidFill>
                  <a:srgbClr val="000000"/>
                </a:solidFill>
              </a:rPr>
              <a:t>e</a:t>
            </a:r>
            <a:r>
              <a:rPr lang="nl-NL" sz="2000" baseline="30000" dirty="0">
                <a:solidFill>
                  <a:srgbClr val="000000"/>
                </a:solidFill>
              </a:rPr>
              <a:t>- </a:t>
            </a:r>
            <a:r>
              <a:rPr lang="en-US" sz="2000" dirty="0" err="1">
                <a:solidFill>
                  <a:srgbClr val="000000"/>
                </a:solidFill>
              </a:rPr>
              <a:t>hebben</a:t>
            </a:r>
            <a:r>
              <a:rPr lang="en-US" sz="2000" dirty="0">
                <a:solidFill>
                  <a:srgbClr val="000000"/>
                </a:solidFill>
              </a:rPr>
              <a:t> </a:t>
            </a:r>
            <a:r>
              <a:rPr lang="en-US" sz="2000" dirty="0" err="1">
                <a:solidFill>
                  <a:srgbClr val="000000"/>
                </a:solidFill>
              </a:rPr>
              <a:t>vrije</a:t>
            </a:r>
            <a:r>
              <a:rPr lang="en-US" sz="2000" dirty="0">
                <a:solidFill>
                  <a:srgbClr val="000000"/>
                </a:solidFill>
              </a:rPr>
              <a:t> </a:t>
            </a:r>
            <a:r>
              <a:rPr lang="en-US" sz="2000" dirty="0" err="1">
                <a:solidFill>
                  <a:srgbClr val="000000"/>
                </a:solidFill>
              </a:rPr>
              <a:t>weglengte</a:t>
            </a:r>
            <a:r>
              <a:rPr lang="en-US" sz="2000" dirty="0">
                <a:solidFill>
                  <a:srgbClr val="000000"/>
                </a:solidFill>
              </a:rPr>
              <a:t> </a:t>
            </a:r>
            <a:r>
              <a:rPr lang="en-US" sz="2000" b="1" i="1" dirty="0" err="1">
                <a:solidFill>
                  <a:srgbClr val="000000"/>
                </a:solidFill>
              </a:rPr>
              <a:t>l</a:t>
            </a:r>
            <a:r>
              <a:rPr lang="en-US" sz="2000" b="1" i="1" dirty="0">
                <a:solidFill>
                  <a:srgbClr val="000000"/>
                </a:solidFill>
              </a:rPr>
              <a:t> </a:t>
            </a:r>
            <a:r>
              <a:rPr lang="en-US" sz="2000" dirty="0" err="1">
                <a:solidFill>
                  <a:srgbClr val="000000"/>
                </a:solidFill>
                <a:sym typeface="Wingdings"/>
              </a:rPr>
              <a:t></a:t>
            </a:r>
            <a:r>
              <a:rPr lang="en-US" sz="2000" dirty="0">
                <a:solidFill>
                  <a:srgbClr val="000000"/>
                </a:solidFill>
                <a:sym typeface="Wingdings"/>
              </a:rPr>
              <a:t> </a:t>
            </a:r>
            <a:r>
              <a:rPr lang="en-US" sz="2000" dirty="0" err="1">
                <a:solidFill>
                  <a:srgbClr val="000000"/>
                </a:solidFill>
                <a:sym typeface="Wingdings"/>
              </a:rPr>
              <a:t>relaxatietijd</a:t>
            </a:r>
            <a:r>
              <a:rPr lang="en-US" sz="2000" dirty="0">
                <a:solidFill>
                  <a:srgbClr val="000000"/>
                </a:solidFill>
                <a:sym typeface="Wingdings"/>
              </a:rPr>
              <a:t> </a:t>
            </a:r>
            <a:r>
              <a:rPr lang="en-US" sz="2000" b="1" dirty="0" err="1">
                <a:solidFill>
                  <a:srgbClr val="000000"/>
                </a:solidFill>
                <a:latin typeface="Symbol" charset="2"/>
                <a:cs typeface="Symbol" charset="2"/>
                <a:sym typeface="Wingdings"/>
              </a:rPr>
              <a:t>t</a:t>
            </a:r>
            <a:r>
              <a:rPr lang="en-US" sz="2000" dirty="0">
                <a:solidFill>
                  <a:srgbClr val="000000"/>
                </a:solidFill>
                <a:sym typeface="Wingdings"/>
              </a:rPr>
              <a:t> = </a:t>
            </a:r>
            <a:r>
              <a:rPr lang="en-US" sz="2000" b="1" i="1" dirty="0" err="1">
                <a:solidFill>
                  <a:srgbClr val="000000"/>
                </a:solidFill>
              </a:rPr>
              <a:t>l</a:t>
            </a:r>
            <a:r>
              <a:rPr lang="en-US" sz="2000" dirty="0">
                <a:solidFill>
                  <a:srgbClr val="000000"/>
                </a:solidFill>
                <a:sym typeface="Wingdings"/>
              </a:rPr>
              <a:t>/</a:t>
            </a:r>
            <a:r>
              <a:rPr lang="en-US" sz="2000" i="1" dirty="0">
                <a:solidFill>
                  <a:srgbClr val="000000"/>
                </a:solidFill>
                <a:sym typeface="Wingdings"/>
              </a:rPr>
              <a:t>&lt;</a:t>
            </a:r>
            <a:r>
              <a:rPr lang="en-US" sz="2000" b="1" i="1" dirty="0" err="1">
                <a:solidFill>
                  <a:srgbClr val="000000"/>
                </a:solidFill>
                <a:sym typeface="Wingdings"/>
              </a:rPr>
              <a:t>v</a:t>
            </a:r>
            <a:r>
              <a:rPr lang="en-US" sz="2000" i="1" dirty="0">
                <a:solidFill>
                  <a:srgbClr val="000000"/>
                </a:solidFill>
                <a:sym typeface="Wingdings"/>
              </a:rPr>
              <a:t>&gt;</a:t>
            </a:r>
            <a:r>
              <a:rPr lang="en-US" sz="2000" dirty="0">
                <a:solidFill>
                  <a:srgbClr val="000000"/>
                </a:solidFill>
                <a:sym typeface="Wingdings"/>
              </a:rPr>
              <a:t>.</a:t>
            </a:r>
            <a:endParaRPr lang="en-US" sz="2000" b="1" i="1" dirty="0">
              <a:solidFill>
                <a:srgbClr val="000000"/>
              </a:solidFill>
              <a:sym typeface="Wingdings"/>
            </a:endParaRPr>
          </a:p>
          <a:p>
            <a:pPr lvl="1" algn="l">
              <a:spcBef>
                <a:spcPct val="20000"/>
              </a:spcBef>
            </a:pPr>
            <a:endParaRPr lang="nl-NL" sz="3600" dirty="0">
              <a:solidFill>
                <a:srgbClr val="000000"/>
              </a:solidFill>
            </a:endParaRPr>
          </a:p>
        </p:txBody>
      </p:sp>
      <p:pic>
        <p:nvPicPr>
          <p:cNvPr id="12" name="Picture 11"/>
          <p:cNvPicPr>
            <a:picLocks noChangeAspect="1"/>
          </p:cNvPicPr>
          <p:nvPr/>
        </p:nvPicPr>
        <p:blipFill>
          <a:blip r:embed="rId6"/>
          <a:stretch>
            <a:fillRect/>
          </a:stretch>
        </p:blipFill>
        <p:spPr>
          <a:xfrm>
            <a:off x="2778677" y="1780603"/>
            <a:ext cx="3995744" cy="2055992"/>
          </a:xfrm>
          <a:prstGeom prst="rect">
            <a:avLst/>
          </a:prstGeom>
        </p:spPr>
      </p:pic>
      <p:sp>
        <p:nvSpPr>
          <p:cNvPr id="13" name="Rectangle 12"/>
          <p:cNvSpPr/>
          <p:nvPr/>
        </p:nvSpPr>
        <p:spPr bwMode="auto">
          <a:xfrm>
            <a:off x="6516216" y="2420888"/>
            <a:ext cx="864096" cy="28803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5683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89297" y="-196452"/>
            <a:ext cx="8965406" cy="1053703"/>
          </a:xfrm>
          <a:ln/>
        </p:spPr>
        <p:txBody>
          <a:bodyPr/>
          <a:lstStyle/>
          <a:p>
            <a:pPr>
              <a:spcBef>
                <a:spcPct val="0"/>
              </a:spcBef>
              <a:tabLst>
                <a:tab pos="857000" algn="l"/>
              </a:tabLst>
            </a:pPr>
            <a:r>
              <a:rPr lang="en-US" altLang="en-US">
                <a:solidFill>
                  <a:srgbClr val="4D4D4D"/>
                </a:solidFill>
              </a:rPr>
              <a:t>Drude theory: electrical conductivity</a:t>
            </a:r>
          </a:p>
        </p:txBody>
      </p:sp>
      <p:grpSp>
        <p:nvGrpSpPr>
          <p:cNvPr id="2" name="Group 4"/>
          <p:cNvGrpSpPr>
            <a:grpSpLocks/>
          </p:cNvGrpSpPr>
          <p:nvPr/>
        </p:nvGrpSpPr>
        <p:grpSpPr bwMode="auto">
          <a:xfrm>
            <a:off x="822649" y="946547"/>
            <a:ext cx="6978549" cy="1428750"/>
            <a:chOff x="82" y="0"/>
            <a:chExt cx="6252" cy="1280"/>
          </a:xfrm>
        </p:grpSpPr>
        <p:sp>
          <p:nvSpPr>
            <p:cNvPr id="28674" name="Rectangle 2"/>
            <p:cNvSpPr>
              <a:spLocks/>
            </p:cNvSpPr>
            <p:nvPr/>
          </p:nvSpPr>
          <p:spPr bwMode="auto">
            <a:xfrm>
              <a:off x="82" y="0"/>
              <a:ext cx="625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400">
                  <a:solidFill>
                    <a:srgbClr val="000000"/>
                  </a:solidFill>
                  <a:cs typeface="Helvetica" charset="0"/>
                  <a:sym typeface="Helvetica" charset="0"/>
                </a:rPr>
                <a:t>we apply an electric field. The equation of motion is</a:t>
              </a:r>
            </a:p>
          </p:txBody>
        </p:sp>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 y="632"/>
              <a:ext cx="1615"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nvGrpSpPr>
          <p:cNvPr id="3" name="Group 7"/>
          <p:cNvGrpSpPr>
            <a:grpSpLocks/>
          </p:cNvGrpSpPr>
          <p:nvPr/>
        </p:nvGrpSpPr>
        <p:grpSpPr bwMode="auto">
          <a:xfrm>
            <a:off x="3302868" y="2509243"/>
            <a:ext cx="2244702" cy="1553766"/>
            <a:chOff x="51" y="0"/>
            <a:chExt cx="2011" cy="1392"/>
          </a:xfrm>
        </p:grpSpPr>
        <p:sp>
          <p:nvSpPr>
            <p:cNvPr id="28677" name="Rectangle 5"/>
            <p:cNvSpPr>
              <a:spLocks/>
            </p:cNvSpPr>
            <p:nvPr/>
          </p:nvSpPr>
          <p:spPr bwMode="auto">
            <a:xfrm>
              <a:off x="51" y="0"/>
              <a:ext cx="201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400" dirty="0">
                  <a:solidFill>
                    <a:srgbClr val="000000"/>
                  </a:solidFill>
                  <a:cs typeface="Helvetica" charset="0"/>
                  <a:sym typeface="Helvetica" charset="0"/>
                </a:rPr>
                <a:t>integration gives</a:t>
              </a:r>
            </a:p>
          </p:txBody>
        </p:sp>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 y="584"/>
              <a:ext cx="1706"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nvGrpSpPr>
          <p:cNvPr id="4" name="Group 18"/>
          <p:cNvGrpSpPr>
            <a:grpSpLocks/>
          </p:cNvGrpSpPr>
          <p:nvPr/>
        </p:nvGrpSpPr>
        <p:grpSpPr bwMode="auto">
          <a:xfrm>
            <a:off x="232173" y="4004966"/>
            <a:ext cx="8885039" cy="2206749"/>
            <a:chOff x="0" y="-132"/>
            <a:chExt cx="7960" cy="1977"/>
          </a:xfrm>
        </p:grpSpPr>
        <p:sp>
          <p:nvSpPr>
            <p:cNvPr id="28683" name="Rectangle 11"/>
            <p:cNvSpPr>
              <a:spLocks/>
            </p:cNvSpPr>
            <p:nvPr/>
          </p:nvSpPr>
          <p:spPr bwMode="auto">
            <a:xfrm>
              <a:off x="0" y="-132"/>
              <a:ext cx="7512"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algn="l">
                <a:tabLst>
                  <a:tab pos="1066800" algn="l"/>
                  <a:tab pos="11950700" algn="l"/>
                </a:tabLst>
                <a:defRPr sz="1200">
                  <a:solidFill>
                    <a:schemeClr val="tx1"/>
                  </a:solidFill>
                  <a:latin typeface="Helvetica" charset="0"/>
                </a:defRPr>
              </a:lvl1pPr>
              <a:lvl2pPr algn="l">
                <a:tabLst>
                  <a:tab pos="1066800" algn="l"/>
                  <a:tab pos="11950700" algn="l"/>
                </a:tabLst>
                <a:defRPr sz="1200">
                  <a:solidFill>
                    <a:schemeClr val="tx1"/>
                  </a:solidFill>
                  <a:latin typeface="Helvetica" charset="0"/>
                </a:defRPr>
              </a:lvl2pPr>
              <a:lvl3pPr algn="l">
                <a:tabLst>
                  <a:tab pos="1066800" algn="l"/>
                  <a:tab pos="11950700" algn="l"/>
                </a:tabLst>
                <a:defRPr sz="1200">
                  <a:solidFill>
                    <a:schemeClr val="tx1"/>
                  </a:solidFill>
                  <a:latin typeface="Helvetica" charset="0"/>
                </a:defRPr>
              </a:lvl3pPr>
              <a:lvl4pPr algn="l">
                <a:tabLst>
                  <a:tab pos="1066800" algn="l"/>
                  <a:tab pos="11950700" algn="l"/>
                </a:tabLst>
                <a:defRPr sz="1200">
                  <a:solidFill>
                    <a:schemeClr val="tx1"/>
                  </a:solidFill>
                  <a:latin typeface="Helvetica" charset="0"/>
                </a:defRPr>
              </a:lvl4pPr>
              <a:lvl5pPr algn="l">
                <a:tabLst>
                  <a:tab pos="1066800" algn="l"/>
                  <a:tab pos="11950700" algn="l"/>
                </a:tabLst>
                <a:defRPr sz="1200">
                  <a:solidFill>
                    <a:schemeClr val="tx1"/>
                  </a:solidFill>
                  <a:latin typeface="Helvetica" charset="0"/>
                </a:defRPr>
              </a:lvl5pPr>
              <a:lvl6pPr fontAlgn="base">
                <a:spcBef>
                  <a:spcPct val="0"/>
                </a:spcBef>
                <a:spcAft>
                  <a:spcPct val="0"/>
                </a:spcAft>
                <a:tabLst>
                  <a:tab pos="1066800" algn="l"/>
                  <a:tab pos="11950700" algn="l"/>
                </a:tabLst>
                <a:defRPr sz="1200">
                  <a:solidFill>
                    <a:schemeClr val="tx1"/>
                  </a:solidFill>
                  <a:latin typeface="Helvetica" charset="0"/>
                </a:defRPr>
              </a:lvl6pPr>
              <a:lvl7pPr fontAlgn="base">
                <a:spcBef>
                  <a:spcPct val="0"/>
                </a:spcBef>
                <a:spcAft>
                  <a:spcPct val="0"/>
                </a:spcAft>
                <a:tabLst>
                  <a:tab pos="1066800" algn="l"/>
                  <a:tab pos="11950700" algn="l"/>
                </a:tabLst>
                <a:defRPr sz="1200">
                  <a:solidFill>
                    <a:schemeClr val="tx1"/>
                  </a:solidFill>
                  <a:latin typeface="Helvetica" charset="0"/>
                </a:defRPr>
              </a:lvl7pPr>
              <a:lvl8pPr fontAlgn="base">
                <a:spcBef>
                  <a:spcPct val="0"/>
                </a:spcBef>
                <a:spcAft>
                  <a:spcPct val="0"/>
                </a:spcAft>
                <a:tabLst>
                  <a:tab pos="1066800" algn="l"/>
                  <a:tab pos="11950700" algn="l"/>
                </a:tabLst>
                <a:defRPr sz="1200">
                  <a:solidFill>
                    <a:schemeClr val="tx1"/>
                  </a:solidFill>
                  <a:latin typeface="Helvetica" charset="0"/>
                </a:defRPr>
              </a:lvl8pPr>
              <a:lvl9pPr fontAlgn="base">
                <a:spcBef>
                  <a:spcPct val="0"/>
                </a:spcBef>
                <a:spcAft>
                  <a:spcPct val="0"/>
                </a:spcAft>
                <a:tabLst>
                  <a:tab pos="1066800" algn="l"/>
                  <a:tab pos="11950700" algn="l"/>
                </a:tabLst>
                <a:defRPr sz="1200">
                  <a:solidFill>
                    <a:schemeClr val="tx1"/>
                  </a:solidFill>
                  <a:latin typeface="Helvetica" charset="0"/>
                </a:defRPr>
              </a:lvl9pPr>
            </a:lstStyle>
            <a:p>
              <a:pPr algn="ctr" eaLnBrk="1" hangingPunct="1"/>
              <a:r>
                <a:rPr lang="en-US" altLang="en-US" sz="2400" dirty="0">
                  <a:solidFill>
                    <a:srgbClr val="000000"/>
                  </a:solidFill>
                  <a:cs typeface="Helvetica" charset="0"/>
                  <a:sym typeface="Helvetica" charset="0"/>
                </a:rPr>
                <a:t>and if  </a:t>
              </a:r>
              <a:r>
                <a:rPr lang="en-US" altLang="en-US" sz="3200" b="1" dirty="0" smtClean="0">
                  <a:solidFill>
                    <a:srgbClr val="000000"/>
                  </a:solidFill>
                  <a:latin typeface="Symbol" panose="05050102010706020507" pitchFamily="18" charset="2"/>
                  <a:cs typeface="Helvetica" charset="0"/>
                  <a:sym typeface="Helvetica" charset="0"/>
                </a:rPr>
                <a:t>t</a:t>
              </a:r>
              <a:r>
                <a:rPr lang="en-US" altLang="en-US" sz="2400" dirty="0" smtClean="0">
                  <a:solidFill>
                    <a:srgbClr val="000000"/>
                  </a:solidFill>
                  <a:cs typeface="Helvetica" charset="0"/>
                  <a:sym typeface="Helvetica" charset="0"/>
                </a:rPr>
                <a:t>  is </a:t>
              </a:r>
              <a:r>
                <a:rPr lang="en-US" altLang="en-US" sz="2400" dirty="0">
                  <a:solidFill>
                    <a:srgbClr val="000000"/>
                  </a:solidFill>
                  <a:cs typeface="Helvetica" charset="0"/>
                  <a:sym typeface="Helvetica" charset="0"/>
                </a:rPr>
                <a:t>the average time between collisions then the average drift speed is</a:t>
              </a:r>
            </a:p>
          </p:txBody>
        </p:sp>
        <p:sp>
          <p:nvSpPr>
            <p:cNvPr id="28685" name="Rectangle 13"/>
            <p:cNvSpPr>
              <a:spLocks/>
            </p:cNvSpPr>
            <p:nvPr/>
          </p:nvSpPr>
          <p:spPr bwMode="auto">
            <a:xfrm>
              <a:off x="2881" y="1176"/>
              <a:ext cx="33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500">
                  <a:solidFill>
                    <a:srgbClr val="000000"/>
                  </a:solidFill>
                  <a:cs typeface="Helvetica" charset="0"/>
                  <a:sym typeface="Helvetica" charset="0"/>
                </a:rPr>
                <a:t>for</a:t>
              </a:r>
            </a:p>
          </p:txBody>
        </p:sp>
        <p:sp>
          <p:nvSpPr>
            <p:cNvPr id="28686" name="Rectangle 14"/>
            <p:cNvSpPr>
              <a:spLocks/>
            </p:cNvSpPr>
            <p:nvPr/>
          </p:nvSpPr>
          <p:spPr bwMode="auto">
            <a:xfrm>
              <a:off x="4956" y="1176"/>
              <a:ext cx="85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500">
                  <a:solidFill>
                    <a:srgbClr val="000000"/>
                  </a:solidFill>
                  <a:cs typeface="Helvetica" charset="0"/>
                  <a:sym typeface="Helvetica" charset="0"/>
                </a:rPr>
                <a:t>we get</a:t>
              </a:r>
            </a:p>
          </p:txBody>
        </p:sp>
        <p:pic>
          <p:nvPicPr>
            <p:cNvPr id="2868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7" y="1216"/>
              <a:ext cx="160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28688"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4" y="1158"/>
              <a:ext cx="197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28689"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962"/>
              <a:ext cx="1808"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nvGrpSpPr>
          <p:cNvPr id="6" name="Group 5"/>
          <p:cNvGrpSpPr/>
          <p:nvPr/>
        </p:nvGrpSpPr>
        <p:grpSpPr>
          <a:xfrm>
            <a:off x="3331299" y="6237312"/>
            <a:ext cx="6604789" cy="398438"/>
            <a:chOff x="3331299" y="6237312"/>
            <a:chExt cx="6604789" cy="398438"/>
          </a:xfrm>
        </p:grpSpPr>
        <p:graphicFrame>
          <p:nvGraphicFramePr>
            <p:cNvPr id="21" name="Object 2"/>
            <p:cNvGraphicFramePr>
              <a:graphicFrameLocks noChangeAspect="1"/>
            </p:cNvGraphicFramePr>
            <p:nvPr>
              <p:extLst>
                <p:ext uri="{D42A27DB-BD31-4B8C-83A1-F6EECF244321}">
                  <p14:modId xmlns:p14="http://schemas.microsoft.com/office/powerpoint/2010/main" val="2115429809"/>
                </p:ext>
              </p:extLst>
            </p:nvPr>
          </p:nvGraphicFramePr>
          <p:xfrm>
            <a:off x="5092700" y="6261100"/>
            <a:ext cx="298450" cy="374650"/>
          </p:xfrm>
          <a:graphic>
            <a:graphicData uri="http://schemas.openxmlformats.org/presentationml/2006/ole">
              <mc:AlternateContent xmlns:mc="http://schemas.openxmlformats.org/markup-compatibility/2006">
                <mc:Choice xmlns:v="urn:schemas-microsoft-com:vml" Requires="v">
                  <p:oleObj spid="_x0000_s317487" name="Equation" r:id="rId9" imgW="177480" imgH="228600" progId="">
                    <p:embed/>
                  </p:oleObj>
                </mc:Choice>
                <mc:Fallback>
                  <p:oleObj name="Equation" r:id="rId9" imgW="177480" imgH="228600" progId="">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2700" y="6261100"/>
                          <a:ext cx="2984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5364088" y="6259670"/>
              <a:ext cx="4572000" cy="369332"/>
            </a:xfrm>
            <a:prstGeom prst="rect">
              <a:avLst/>
            </a:prstGeom>
          </p:spPr>
          <p:txBody>
            <a:bodyPr>
              <a:spAutoFit/>
            </a:bodyPr>
            <a:lstStyle/>
            <a:p>
              <a:pPr algn="l" defTabSz="457200">
                <a:spcBef>
                  <a:spcPct val="30000"/>
                </a:spcBef>
                <a:defRPr/>
              </a:pPr>
              <a:r>
                <a:rPr lang="en-US" altLang="en-US" sz="1800" dirty="0"/>
                <a:t>= 1.6 x 10</a:t>
              </a:r>
              <a:r>
                <a:rPr lang="en-US" altLang="en-US" sz="1800" baseline="30000" dirty="0"/>
                <a:t>6</a:t>
              </a:r>
              <a:r>
                <a:rPr lang="en-US" altLang="en-US" sz="1800" dirty="0"/>
                <a:t> </a:t>
              </a:r>
              <a:r>
                <a:rPr lang="en-US" altLang="en-US" sz="1800" dirty="0" smtClean="0"/>
                <a:t>m/s</a:t>
              </a:r>
              <a:endParaRPr lang="en-US" altLang="en-US" sz="1800" dirty="0"/>
            </a:p>
          </p:txBody>
        </p:sp>
        <p:sp>
          <p:nvSpPr>
            <p:cNvPr id="23" name="Rectangle 8"/>
            <p:cNvSpPr>
              <a:spLocks/>
            </p:cNvSpPr>
            <p:nvPr/>
          </p:nvSpPr>
          <p:spPr bwMode="auto">
            <a:xfrm>
              <a:off x="3331299" y="6237312"/>
              <a:ext cx="1489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400" dirty="0">
                  <a:solidFill>
                    <a:srgbClr val="000000"/>
                  </a:solidFill>
                  <a:cs typeface="Helvetica" charset="0"/>
                  <a:sym typeface="Helvetica" charset="0"/>
                </a:rPr>
                <a:t>remember:</a:t>
              </a:r>
            </a:p>
          </p:txBody>
        </p:sp>
      </p:grpSp>
    </p:spTree>
    <p:extLst>
      <p:ext uri="{BB962C8B-B14F-4D97-AF65-F5344CB8AC3E}">
        <p14:creationId xmlns:p14="http://schemas.microsoft.com/office/powerpoint/2010/main" val="37012286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rotWithShape="1">
          <a:blip r:embed="rId3"/>
          <a:srcRect l="55837"/>
          <a:stretch/>
        </p:blipFill>
        <p:spPr bwMode="auto">
          <a:xfrm>
            <a:off x="4932040" y="990601"/>
            <a:ext cx="2904604" cy="2566988"/>
          </a:xfrm>
          <a:prstGeom prst="rect">
            <a:avLst/>
          </a:prstGeom>
          <a:noFill/>
          <a:ln w="9525">
            <a:noFill/>
            <a:miter lim="800000"/>
            <a:headEnd/>
            <a:tailEnd/>
          </a:ln>
          <a:effectLst/>
        </p:spPr>
      </p:pic>
      <p:sp>
        <p:nvSpPr>
          <p:cNvPr id="25603" name="Rectangle 5"/>
          <p:cNvSpPr>
            <a:spLocks noChangeArrowheads="1"/>
          </p:cNvSpPr>
          <p:nvPr/>
        </p:nvSpPr>
        <p:spPr bwMode="auto">
          <a:xfrm>
            <a:off x="467547" y="71439"/>
            <a:ext cx="825214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3" rIns="91425" bIns="45713" anchor="ctr"/>
          <a:lstStyle/>
          <a:p>
            <a:pPr algn="l"/>
            <a:r>
              <a:rPr lang="en-GB" dirty="0" err="1" smtClean="0">
                <a:solidFill>
                  <a:srgbClr val="000000"/>
                </a:solidFill>
              </a:rPr>
              <a:t>Elektrische</a:t>
            </a:r>
            <a:r>
              <a:rPr lang="en-GB" dirty="0" smtClean="0">
                <a:solidFill>
                  <a:srgbClr val="000000"/>
                </a:solidFill>
              </a:rPr>
              <a:t> </a:t>
            </a:r>
            <a:r>
              <a:rPr lang="en-GB" dirty="0" err="1" smtClean="0">
                <a:solidFill>
                  <a:srgbClr val="000000"/>
                </a:solidFill>
              </a:rPr>
              <a:t>geleiding</a:t>
            </a:r>
            <a:r>
              <a:rPr lang="en-GB" dirty="0" smtClean="0">
                <a:solidFill>
                  <a:srgbClr val="000000"/>
                </a:solidFill>
              </a:rPr>
              <a:t>   (</a:t>
            </a:r>
            <a:r>
              <a:rPr lang="en-GB" dirty="0" err="1" smtClean="0">
                <a:solidFill>
                  <a:srgbClr val="000000"/>
                </a:solidFill>
              </a:rPr>
              <a:t>onder</a:t>
            </a:r>
            <a:r>
              <a:rPr lang="en-GB" dirty="0" smtClean="0">
                <a:solidFill>
                  <a:srgbClr val="000000"/>
                </a:solidFill>
              </a:rPr>
              <a:t> </a:t>
            </a:r>
            <a:r>
              <a:rPr lang="en-GB" dirty="0" err="1" smtClean="0">
                <a:solidFill>
                  <a:srgbClr val="000000"/>
                </a:solidFill>
              </a:rPr>
              <a:t>invloed</a:t>
            </a:r>
            <a:r>
              <a:rPr lang="en-GB" dirty="0" smtClean="0">
                <a:solidFill>
                  <a:srgbClr val="000000"/>
                </a:solidFill>
              </a:rPr>
              <a:t> van </a:t>
            </a:r>
            <a:r>
              <a:rPr lang="en-GB" dirty="0" err="1" smtClean="0">
                <a:solidFill>
                  <a:srgbClr val="000000"/>
                </a:solidFill>
              </a:rPr>
              <a:t>elektrisch</a:t>
            </a:r>
            <a:r>
              <a:rPr lang="en-GB" dirty="0" smtClean="0">
                <a:solidFill>
                  <a:srgbClr val="000000"/>
                </a:solidFill>
              </a:rPr>
              <a:t> veld </a:t>
            </a:r>
            <a:r>
              <a:rPr lang="en-GB" b="1" i="1" dirty="0" smtClean="0">
                <a:solidFill>
                  <a:srgbClr val="000000"/>
                </a:solidFill>
              </a:rPr>
              <a:t>E</a:t>
            </a:r>
            <a:r>
              <a:rPr lang="en-GB" dirty="0" smtClean="0">
                <a:solidFill>
                  <a:srgbClr val="000000"/>
                </a:solidFill>
              </a:rPr>
              <a:t>)</a:t>
            </a:r>
            <a:endParaRPr lang="en-GB" dirty="0">
              <a:solidFill>
                <a:srgbClr val="000000"/>
              </a:solidFill>
            </a:endParaRPr>
          </a:p>
        </p:txBody>
      </p:sp>
      <p:sp>
        <p:nvSpPr>
          <p:cNvPr id="25604" name="Line 6"/>
          <p:cNvSpPr>
            <a:spLocks noChangeShapeType="1"/>
          </p:cNvSpPr>
          <p:nvPr/>
        </p:nvSpPr>
        <p:spPr bwMode="auto">
          <a:xfrm>
            <a:off x="576266"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lIns="91425" tIns="45713" rIns="91425" bIns="45713" anchor="ctr"/>
          <a:lstStyle/>
          <a:p>
            <a:endParaRPr lang="en-GB">
              <a:solidFill>
                <a:srgbClr val="000000"/>
              </a:solidFill>
            </a:endParaRPr>
          </a:p>
        </p:txBody>
      </p:sp>
      <p:sp>
        <p:nvSpPr>
          <p:cNvPr id="3" name="Rectangle 2"/>
          <p:cNvSpPr/>
          <p:nvPr/>
        </p:nvSpPr>
        <p:spPr bwMode="auto">
          <a:xfrm>
            <a:off x="6732240" y="2132856"/>
            <a:ext cx="864096" cy="28803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sp>
        <p:nvSpPr>
          <p:cNvPr id="11" name="Rectangle 4"/>
          <p:cNvSpPr>
            <a:spLocks noChangeArrowheads="1"/>
          </p:cNvSpPr>
          <p:nvPr/>
        </p:nvSpPr>
        <p:spPr bwMode="auto">
          <a:xfrm>
            <a:off x="602220" y="1101332"/>
            <a:ext cx="7772400" cy="2532062"/>
          </a:xfrm>
          <a:prstGeom prst="rect">
            <a:avLst/>
          </a:prstGeom>
          <a:solidFill>
            <a:schemeClr val="bg1"/>
          </a:solidFill>
          <a:ln>
            <a:noFill/>
          </a:ln>
          <a:extLst/>
        </p:spPr>
        <p:txBody>
          <a:bodyPr lIns="91425" tIns="45713" rIns="91425" bIns="45713"/>
          <a:lstStyle/>
          <a:p>
            <a:pPr marL="838071" lvl="1" indent="-380942" algn="l">
              <a:spcBef>
                <a:spcPct val="20000"/>
              </a:spcBef>
              <a:buFontTx/>
              <a:buChar char="•"/>
            </a:pPr>
            <a:r>
              <a:rPr lang="nl-NL" sz="2000" dirty="0" err="1">
                <a:solidFill>
                  <a:srgbClr val="000000"/>
                </a:solidFill>
              </a:rPr>
              <a:t>e</a:t>
            </a:r>
            <a:r>
              <a:rPr lang="nl-NL" sz="2000" baseline="30000" dirty="0">
                <a:solidFill>
                  <a:srgbClr val="000000"/>
                </a:solidFill>
              </a:rPr>
              <a:t>- </a:t>
            </a:r>
            <a:r>
              <a:rPr lang="en-US" sz="2000" dirty="0" err="1">
                <a:solidFill>
                  <a:srgbClr val="000000"/>
                </a:solidFill>
              </a:rPr>
              <a:t>hebben</a:t>
            </a:r>
            <a:r>
              <a:rPr lang="en-US" sz="2000" dirty="0">
                <a:solidFill>
                  <a:srgbClr val="000000"/>
                </a:solidFill>
              </a:rPr>
              <a:t> </a:t>
            </a:r>
            <a:r>
              <a:rPr lang="en-US" sz="2000" dirty="0" err="1">
                <a:solidFill>
                  <a:srgbClr val="000000"/>
                </a:solidFill>
              </a:rPr>
              <a:t>vrije</a:t>
            </a:r>
            <a:r>
              <a:rPr lang="en-US" sz="2000" dirty="0">
                <a:solidFill>
                  <a:srgbClr val="000000"/>
                </a:solidFill>
              </a:rPr>
              <a:t> </a:t>
            </a:r>
            <a:r>
              <a:rPr lang="en-US" sz="2000" dirty="0" err="1">
                <a:solidFill>
                  <a:srgbClr val="000000"/>
                </a:solidFill>
              </a:rPr>
              <a:t>weglengte</a:t>
            </a:r>
            <a:r>
              <a:rPr lang="en-US" sz="2000" dirty="0">
                <a:solidFill>
                  <a:srgbClr val="000000"/>
                </a:solidFill>
              </a:rPr>
              <a:t> </a:t>
            </a:r>
            <a:r>
              <a:rPr lang="en-US" sz="2000" b="1" i="1" dirty="0" err="1">
                <a:solidFill>
                  <a:srgbClr val="000000"/>
                </a:solidFill>
              </a:rPr>
              <a:t>l</a:t>
            </a:r>
            <a:r>
              <a:rPr lang="en-US" sz="2000" b="1" i="1" dirty="0">
                <a:solidFill>
                  <a:srgbClr val="000000"/>
                </a:solidFill>
              </a:rPr>
              <a:t> </a:t>
            </a:r>
            <a:r>
              <a:rPr lang="en-US" sz="2000" dirty="0" err="1">
                <a:solidFill>
                  <a:srgbClr val="000000"/>
                </a:solidFill>
                <a:sym typeface="Wingdings"/>
              </a:rPr>
              <a:t></a:t>
            </a:r>
            <a:r>
              <a:rPr lang="en-US" sz="2000" dirty="0">
                <a:solidFill>
                  <a:srgbClr val="000000"/>
                </a:solidFill>
                <a:sym typeface="Wingdings"/>
              </a:rPr>
              <a:t> </a:t>
            </a:r>
            <a:r>
              <a:rPr lang="en-US" sz="2000" dirty="0" err="1">
                <a:solidFill>
                  <a:srgbClr val="000000"/>
                </a:solidFill>
                <a:sym typeface="Wingdings"/>
              </a:rPr>
              <a:t>relaxatietijd</a:t>
            </a:r>
            <a:r>
              <a:rPr lang="en-US" sz="2000" dirty="0">
                <a:solidFill>
                  <a:srgbClr val="000000"/>
                </a:solidFill>
                <a:sym typeface="Wingdings"/>
              </a:rPr>
              <a:t> </a:t>
            </a:r>
            <a:r>
              <a:rPr lang="en-US" sz="2000" b="1" dirty="0" err="1">
                <a:solidFill>
                  <a:srgbClr val="000000"/>
                </a:solidFill>
                <a:latin typeface="Symbol" charset="2"/>
                <a:cs typeface="Symbol" charset="2"/>
                <a:sym typeface="Wingdings"/>
              </a:rPr>
              <a:t>t</a:t>
            </a:r>
            <a:r>
              <a:rPr lang="en-US" sz="2000" dirty="0">
                <a:solidFill>
                  <a:srgbClr val="000000"/>
                </a:solidFill>
                <a:sym typeface="Wingdings"/>
              </a:rPr>
              <a:t> = </a:t>
            </a:r>
            <a:r>
              <a:rPr lang="en-US" sz="2000" b="1" i="1" dirty="0" err="1">
                <a:solidFill>
                  <a:srgbClr val="000000"/>
                </a:solidFill>
              </a:rPr>
              <a:t>l</a:t>
            </a:r>
            <a:r>
              <a:rPr lang="en-US" sz="2000" dirty="0">
                <a:solidFill>
                  <a:srgbClr val="000000"/>
                </a:solidFill>
                <a:sym typeface="Wingdings"/>
              </a:rPr>
              <a:t>/</a:t>
            </a:r>
            <a:r>
              <a:rPr lang="en-US" sz="2000" i="1" dirty="0">
                <a:solidFill>
                  <a:srgbClr val="000000"/>
                </a:solidFill>
                <a:sym typeface="Wingdings"/>
              </a:rPr>
              <a:t>&lt;</a:t>
            </a:r>
            <a:r>
              <a:rPr lang="en-US" sz="2000" b="1" i="1" dirty="0" err="1">
                <a:solidFill>
                  <a:srgbClr val="000000"/>
                </a:solidFill>
                <a:sym typeface="Wingdings"/>
              </a:rPr>
              <a:t>v</a:t>
            </a:r>
            <a:r>
              <a:rPr lang="en-US" sz="2000" i="1" dirty="0">
                <a:solidFill>
                  <a:srgbClr val="000000"/>
                </a:solidFill>
                <a:sym typeface="Wingdings"/>
              </a:rPr>
              <a:t>&gt;</a:t>
            </a:r>
            <a:r>
              <a:rPr lang="en-US" sz="2000" dirty="0">
                <a:solidFill>
                  <a:srgbClr val="000000"/>
                </a:solidFill>
                <a:sym typeface="Wingdings"/>
              </a:rPr>
              <a:t>.</a:t>
            </a:r>
            <a:endParaRPr lang="en-US" sz="2000" b="1" i="1" dirty="0">
              <a:solidFill>
                <a:srgbClr val="000000"/>
              </a:solidFill>
              <a:sym typeface="Wingdings"/>
            </a:endParaRPr>
          </a:p>
          <a:p>
            <a:pPr lvl="1" algn="l">
              <a:spcBef>
                <a:spcPct val="20000"/>
              </a:spcBef>
            </a:pPr>
            <a:endParaRPr lang="nl-NL" sz="3600" dirty="0">
              <a:solidFill>
                <a:srgbClr val="000000"/>
              </a:solidFill>
            </a:endParaRPr>
          </a:p>
        </p:txBody>
      </p:sp>
      <p:pic>
        <p:nvPicPr>
          <p:cNvPr id="12" name="Picture 11"/>
          <p:cNvPicPr>
            <a:picLocks noChangeAspect="1"/>
          </p:cNvPicPr>
          <p:nvPr/>
        </p:nvPicPr>
        <p:blipFill>
          <a:blip r:embed="rId4"/>
          <a:stretch>
            <a:fillRect/>
          </a:stretch>
        </p:blipFill>
        <p:spPr>
          <a:xfrm>
            <a:off x="917386" y="2367363"/>
            <a:ext cx="3995744" cy="2055992"/>
          </a:xfrm>
          <a:prstGeom prst="rect">
            <a:avLst/>
          </a:prstGeom>
        </p:spPr>
      </p:pic>
      <p:sp>
        <p:nvSpPr>
          <p:cNvPr id="13" name="Rectangle 12"/>
          <p:cNvSpPr/>
          <p:nvPr/>
        </p:nvSpPr>
        <p:spPr bwMode="auto">
          <a:xfrm>
            <a:off x="6516216" y="2420888"/>
            <a:ext cx="864096" cy="28803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pic>
        <p:nvPicPr>
          <p:cNvPr id="2" name="Picture 1"/>
          <p:cNvPicPr>
            <a:picLocks noChangeAspect="1"/>
          </p:cNvPicPr>
          <p:nvPr/>
        </p:nvPicPr>
        <p:blipFill>
          <a:blip r:embed="rId5"/>
          <a:stretch>
            <a:fillRect/>
          </a:stretch>
        </p:blipFill>
        <p:spPr>
          <a:xfrm>
            <a:off x="5220072" y="1556792"/>
            <a:ext cx="3429000" cy="4876800"/>
          </a:xfrm>
          <a:prstGeom prst="rect">
            <a:avLst/>
          </a:prstGeom>
        </p:spPr>
      </p:pic>
    </p:spTree>
    <p:extLst>
      <p:ext uri="{BB962C8B-B14F-4D97-AF65-F5344CB8AC3E}">
        <p14:creationId xmlns:p14="http://schemas.microsoft.com/office/powerpoint/2010/main" val="304465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89297" y="-196452"/>
            <a:ext cx="8965406" cy="1053703"/>
          </a:xfrm>
          <a:ln/>
        </p:spPr>
        <p:txBody>
          <a:bodyPr/>
          <a:lstStyle/>
          <a:p>
            <a:pPr>
              <a:spcBef>
                <a:spcPct val="0"/>
              </a:spcBef>
              <a:tabLst>
                <a:tab pos="857000" algn="l"/>
              </a:tabLst>
            </a:pPr>
            <a:r>
              <a:rPr lang="en-US" altLang="en-US">
                <a:solidFill>
                  <a:srgbClr val="4D4D4D"/>
                </a:solidFill>
              </a:rPr>
              <a:t>Drude theory: electrical conductivity</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80492"/>
            <a:ext cx="1473398"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44" y="1446609"/>
            <a:ext cx="3975943" cy="163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nvGrpSpPr>
          <p:cNvPr id="2" name="Group 8"/>
          <p:cNvGrpSpPr>
            <a:grpSpLocks/>
          </p:cNvGrpSpPr>
          <p:nvPr/>
        </p:nvGrpSpPr>
        <p:grpSpPr bwMode="auto">
          <a:xfrm>
            <a:off x="4439181" y="4634509"/>
            <a:ext cx="4561944" cy="1910953"/>
            <a:chOff x="35" y="0"/>
            <a:chExt cx="4086" cy="1712"/>
          </a:xfrm>
        </p:grpSpPr>
        <p:sp>
          <p:nvSpPr>
            <p:cNvPr id="30724" name="Rectangle 4"/>
            <p:cNvSpPr>
              <a:spLocks/>
            </p:cNvSpPr>
            <p:nvPr/>
          </p:nvSpPr>
          <p:spPr bwMode="auto">
            <a:xfrm>
              <a:off x="985" y="0"/>
              <a:ext cx="3136" cy="1712"/>
            </a:xfrm>
            <a:prstGeom prst="rect">
              <a:avLst/>
            </a:prstGeom>
            <a:solidFill>
              <a:srgbClr val="5DB8C5"/>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eaLnBrk="1" hangingPunct="1"/>
              <a:endParaRPr lang="en-GB" sz="2500">
                <a:solidFill>
                  <a:srgbClr val="000000"/>
                </a:solidFill>
                <a:latin typeface="Helvetica" charset="0"/>
                <a:sym typeface="Helvetica" charset="0"/>
              </a:endParaRPr>
            </a:p>
          </p:txBody>
        </p:sp>
        <p:sp>
          <p:nvSpPr>
            <p:cNvPr id="30725" name="Rectangle 5"/>
            <p:cNvSpPr>
              <a:spLocks/>
            </p:cNvSpPr>
            <p:nvPr/>
          </p:nvSpPr>
          <p:spPr bwMode="auto">
            <a:xfrm>
              <a:off x="35" y="840"/>
              <a:ext cx="70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we get</a:t>
              </a:r>
            </a:p>
          </p:txBody>
        </p:sp>
        <p:sp>
          <p:nvSpPr>
            <p:cNvPr id="30726" name="Rectangle 6"/>
            <p:cNvSpPr>
              <a:spLocks/>
            </p:cNvSpPr>
            <p:nvPr/>
          </p:nvSpPr>
          <p:spPr bwMode="auto">
            <a:xfrm>
              <a:off x="1737" y="120"/>
              <a:ext cx="135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500">
                  <a:solidFill>
                    <a:srgbClr val="000000"/>
                  </a:solidFill>
                  <a:cs typeface="Helvetica" charset="0"/>
                  <a:sym typeface="Helvetica" charset="0"/>
                </a:rPr>
                <a:t>Ohm’s law</a:t>
              </a:r>
            </a:p>
          </p:txBody>
        </p:sp>
        <p:pic>
          <p:nvPicPr>
            <p:cNvPr id="307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 y="424"/>
              <a:ext cx="2208"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nvGrpSpPr>
          <p:cNvPr id="3" name="Group 11"/>
          <p:cNvGrpSpPr>
            <a:grpSpLocks/>
          </p:cNvGrpSpPr>
          <p:nvPr/>
        </p:nvGrpSpPr>
        <p:grpSpPr bwMode="auto">
          <a:xfrm>
            <a:off x="4307466" y="1357312"/>
            <a:ext cx="4751696" cy="1183184"/>
            <a:chOff x="29" y="0"/>
            <a:chExt cx="4256" cy="1060"/>
          </a:xfrm>
        </p:grpSpPr>
        <p:sp>
          <p:nvSpPr>
            <p:cNvPr id="30729" name="Rectangle 9"/>
            <p:cNvSpPr>
              <a:spLocks/>
            </p:cNvSpPr>
            <p:nvPr/>
          </p:nvSpPr>
          <p:spPr bwMode="auto">
            <a:xfrm>
              <a:off x="29" y="0"/>
              <a:ext cx="425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number of electrons passing in unit time</a:t>
              </a:r>
            </a:p>
          </p:txBody>
        </p:sp>
        <p:pic>
          <p:nvPicPr>
            <p:cNvPr id="3073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6" y="572"/>
              <a:ext cx="1143"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nvGrpSpPr>
          <p:cNvPr id="4" name="Group 15"/>
          <p:cNvGrpSpPr>
            <a:grpSpLocks/>
          </p:cNvGrpSpPr>
          <p:nvPr/>
        </p:nvGrpSpPr>
        <p:grpSpPr bwMode="auto">
          <a:xfrm>
            <a:off x="766837" y="4691436"/>
            <a:ext cx="3565178" cy="1602879"/>
            <a:chOff x="34" y="0"/>
            <a:chExt cx="3194" cy="1436"/>
          </a:xfrm>
        </p:grpSpPr>
        <p:sp>
          <p:nvSpPr>
            <p:cNvPr id="30732" name="Rectangle 12"/>
            <p:cNvSpPr>
              <a:spLocks/>
            </p:cNvSpPr>
            <p:nvPr/>
          </p:nvSpPr>
          <p:spPr bwMode="auto">
            <a:xfrm>
              <a:off x="34" y="828"/>
              <a:ext cx="89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and with</a:t>
              </a:r>
            </a:p>
          </p:txBody>
        </p:sp>
        <p:sp>
          <p:nvSpPr>
            <p:cNvPr id="30733" name="Line 13"/>
            <p:cNvSpPr>
              <a:spLocks noChangeShapeType="1"/>
            </p:cNvSpPr>
            <p:nvPr/>
          </p:nvSpPr>
          <p:spPr bwMode="auto">
            <a:xfrm flipH="1">
              <a:off x="1663" y="0"/>
              <a:ext cx="1565" cy="825"/>
            </a:xfrm>
            <a:prstGeom prst="line">
              <a:avLst/>
            </a:prstGeom>
            <a:noFill/>
            <a:ln w="50800" cap="flat">
              <a:solidFill>
                <a:srgbClr val="2C6A7A"/>
              </a:solidFill>
              <a:prstDash val="solid"/>
              <a:miter lim="800000"/>
              <a:headEnd type="stealth" w="med" len="med"/>
              <a:tailEnd type="none" w="med" len="me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hangingPunct="1"/>
              <a:endParaRPr lang="en-GB" sz="2500">
                <a:solidFill>
                  <a:srgbClr val="000000"/>
                </a:solidFill>
                <a:latin typeface="Helvetica" charset="0"/>
                <a:sym typeface="Helvetica" charset="0"/>
              </a:endParaRPr>
            </a:p>
          </p:txBody>
        </p:sp>
        <p:pic>
          <p:nvPicPr>
            <p:cNvPr id="3073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5" y="572"/>
              <a:ext cx="177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nvGrpSpPr>
          <p:cNvPr id="5" name="Group 18"/>
          <p:cNvGrpSpPr>
            <a:grpSpLocks/>
          </p:cNvGrpSpPr>
          <p:nvPr/>
        </p:nvGrpSpPr>
        <p:grpSpPr bwMode="auto">
          <a:xfrm>
            <a:off x="3532809" y="3759398"/>
            <a:ext cx="1985739" cy="892969"/>
            <a:chOff x="0" y="0"/>
            <a:chExt cx="1778" cy="800"/>
          </a:xfrm>
        </p:grpSpPr>
        <p:sp>
          <p:nvSpPr>
            <p:cNvPr id="30736" name="Rectangle 16"/>
            <p:cNvSpPr>
              <a:spLocks/>
            </p:cNvSpPr>
            <p:nvPr/>
          </p:nvSpPr>
          <p:spPr bwMode="auto">
            <a:xfrm>
              <a:off x="97" y="0"/>
              <a:ext cx="157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current density</a:t>
              </a:r>
            </a:p>
          </p:txBody>
        </p:sp>
        <p:pic>
          <p:nvPicPr>
            <p:cNvPr id="30737"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16"/>
              <a:ext cx="17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nvGrpSpPr>
          <p:cNvPr id="6" name="Group 21"/>
          <p:cNvGrpSpPr>
            <a:grpSpLocks/>
          </p:cNvGrpSpPr>
          <p:nvPr/>
        </p:nvGrpSpPr>
        <p:grpSpPr bwMode="auto">
          <a:xfrm>
            <a:off x="4265042" y="2696765"/>
            <a:ext cx="4631160" cy="982266"/>
            <a:chOff x="29" y="0"/>
            <a:chExt cx="4149" cy="880"/>
          </a:xfrm>
        </p:grpSpPr>
        <p:sp>
          <p:nvSpPr>
            <p:cNvPr id="30739" name="Rectangle 19"/>
            <p:cNvSpPr>
              <a:spLocks/>
            </p:cNvSpPr>
            <p:nvPr/>
          </p:nvSpPr>
          <p:spPr bwMode="auto">
            <a:xfrm>
              <a:off x="29" y="0"/>
              <a:ext cx="414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current of negatively charged electrons</a:t>
              </a:r>
            </a:p>
          </p:txBody>
        </p:sp>
        <p:pic>
          <p:nvPicPr>
            <p:cNvPr id="3074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7" y="440"/>
              <a:ext cx="152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pic>
        <p:nvPicPr>
          <p:cNvPr id="24" name="Picture 23"/>
          <p:cNvPicPr>
            <a:picLocks noChangeAspect="1"/>
          </p:cNvPicPr>
          <p:nvPr/>
        </p:nvPicPr>
        <p:blipFill>
          <a:blip r:embed="rId10"/>
          <a:stretch>
            <a:fillRect/>
          </a:stretch>
        </p:blipFill>
        <p:spPr>
          <a:xfrm>
            <a:off x="10117255" y="5463779"/>
            <a:ext cx="1701800" cy="609600"/>
          </a:xfrm>
          <a:prstGeom prst="rect">
            <a:avLst/>
          </a:prstGeom>
        </p:spPr>
      </p:pic>
    </p:spTree>
    <p:extLst>
      <p:ext uri="{BB962C8B-B14F-4D97-AF65-F5344CB8AC3E}">
        <p14:creationId xmlns:p14="http://schemas.microsoft.com/office/powerpoint/2010/main" val="1259242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4213" y="828675"/>
            <a:ext cx="8278812" cy="5876925"/>
          </a:xfrm>
          <a:prstGeom prst="rect">
            <a:avLst/>
          </a:prstGeom>
          <a:noFill/>
          <a:ln w="9525">
            <a:noFill/>
            <a:miter lim="800000"/>
            <a:headEnd/>
            <a:tailEnd/>
          </a:ln>
        </p:spPr>
        <p:txBody>
          <a:bodyPr>
            <a:prstTxWarp prst="textNoShape">
              <a:avLst/>
            </a:prstTxWarp>
          </a:bodyPr>
          <a:lstStyle/>
          <a:p>
            <a:pPr algn="l"/>
            <a:r>
              <a:rPr lang="nl-NL" sz="2000" dirty="0" smtClean="0"/>
              <a:t>Waarom krijgen kristallen die rustig groeien slechts enkele 						      (veelhoekige) vlakken?</a:t>
            </a:r>
          </a:p>
          <a:p>
            <a:pPr algn="l"/>
            <a:endParaRPr lang="nl-NL" sz="900" dirty="0" smtClean="0"/>
          </a:p>
          <a:p>
            <a:pPr algn="l"/>
            <a:endParaRPr lang="nl-NL" sz="2000" dirty="0"/>
          </a:p>
          <a:p>
            <a:pPr algn="l"/>
            <a:r>
              <a:rPr lang="nl-NL" sz="2000" dirty="0"/>
              <a:t>a) </a:t>
            </a:r>
            <a:r>
              <a:rPr lang="nl-NL" sz="2000" dirty="0" smtClean="0"/>
              <a:t>  Kristallen groeien in bepaalde richtingen sneller dan in andere.</a:t>
            </a:r>
          </a:p>
          <a:p>
            <a:pPr algn="l"/>
            <a:endParaRPr lang="nl-NL" sz="2000" dirty="0" smtClean="0"/>
          </a:p>
          <a:p>
            <a:pPr marL="457200" indent="-457200" algn="l">
              <a:buAutoNum type="alphaLcParenR" startAt="2"/>
            </a:pPr>
            <a:r>
              <a:rPr lang="nl-NL" sz="2000" dirty="0" smtClean="0"/>
              <a:t>Zo kunnen kristallen beter de bindingsenergie afstaan.</a:t>
            </a:r>
          </a:p>
          <a:p>
            <a:pPr marL="457200" indent="-457200" algn="l">
              <a:buAutoNum type="alphaLcParenR" startAt="2"/>
            </a:pPr>
            <a:endParaRPr lang="nl-NL" sz="2000" dirty="0" smtClean="0"/>
          </a:p>
          <a:p>
            <a:pPr marL="457200" indent="-457200" algn="l">
              <a:buAutoNum type="alphaLcParenR" startAt="2"/>
            </a:pPr>
            <a:r>
              <a:rPr lang="nl-NL" sz="2000" dirty="0" smtClean="0"/>
              <a:t>Zowel a als </a:t>
            </a:r>
            <a:r>
              <a:rPr lang="nl-NL" sz="2000" dirty="0" err="1" smtClean="0"/>
              <a:t>b</a:t>
            </a:r>
            <a:r>
              <a:rPr lang="nl-NL" sz="2000" dirty="0" smtClean="0"/>
              <a:t>.</a:t>
            </a:r>
          </a:p>
          <a:p>
            <a:pPr marL="457200" indent="-457200" algn="l"/>
            <a:endParaRPr lang="nl-NL" sz="2000" dirty="0" smtClean="0"/>
          </a:p>
        </p:txBody>
      </p:sp>
      <p:sp>
        <p:nvSpPr>
          <p:cNvPr id="20483" name="Rectangle 3"/>
          <p:cNvSpPr>
            <a:spLocks noChangeArrowheads="1"/>
          </p:cNvSpPr>
          <p:nvPr/>
        </p:nvSpPr>
        <p:spPr bwMode="auto">
          <a:xfrm>
            <a:off x="568325" y="71438"/>
            <a:ext cx="8029575" cy="609600"/>
          </a:xfrm>
          <a:prstGeom prst="rect">
            <a:avLst/>
          </a:prstGeom>
          <a:noFill/>
          <a:ln w="9525">
            <a:noFill/>
            <a:miter lim="800000"/>
            <a:headEnd/>
            <a:tailEnd/>
          </a:ln>
        </p:spPr>
        <p:txBody>
          <a:bodyPr anchor="ctr">
            <a:prstTxWarp prst="textNoShape">
              <a:avLst/>
            </a:prstTxWarp>
          </a:bodyPr>
          <a:lstStyle/>
          <a:p>
            <a:pPr algn="l"/>
            <a:r>
              <a:rPr lang="nl-NL" sz="2500" dirty="0">
                <a:solidFill>
                  <a:schemeClr val="tx2"/>
                </a:solidFill>
              </a:rPr>
              <a:t>Quiz</a:t>
            </a:r>
          </a:p>
        </p:txBody>
      </p:sp>
      <p:sp>
        <p:nvSpPr>
          <p:cNvPr id="20484" name="Line 4"/>
          <p:cNvSpPr>
            <a:spLocks noChangeShapeType="1"/>
          </p:cNvSpPr>
          <p:nvPr/>
        </p:nvSpPr>
        <p:spPr bwMode="auto">
          <a:xfrm>
            <a:off x="576263" y="609600"/>
            <a:ext cx="7945437" cy="0"/>
          </a:xfrm>
          <a:prstGeom prst="line">
            <a:avLst/>
          </a:prstGeom>
          <a:noFill/>
          <a:ln w="25400">
            <a:solidFill>
              <a:schemeClr val="accent2"/>
            </a:solidFill>
            <a:round/>
            <a:headEnd/>
            <a:tailEnd/>
          </a:ln>
        </p:spPr>
        <p:txBody>
          <a:bodyPr wrap="none" anchor="ctr">
            <a:prstTxWarp prst="textNoShape">
              <a:avLst/>
            </a:prstTxWarp>
          </a:bodyPr>
          <a:lstStyle/>
          <a:p>
            <a:endParaRPr lang="en-US"/>
          </a:p>
        </p:txBody>
      </p:sp>
      <p:sp>
        <p:nvSpPr>
          <p:cNvPr id="18443" name="Rectangle 10"/>
          <p:cNvSpPr>
            <a:spLocks noChangeArrowheads="1"/>
          </p:cNvSpPr>
          <p:nvPr/>
        </p:nvSpPr>
        <p:spPr bwMode="auto">
          <a:xfrm>
            <a:off x="228600" y="1844824"/>
            <a:ext cx="8747125" cy="479425"/>
          </a:xfrm>
          <a:prstGeom prst="rect">
            <a:avLst/>
          </a:prstGeom>
          <a:noFill/>
          <a:ln w="38100">
            <a:solidFill>
              <a:srgbClr val="00FF00"/>
            </a:solidFill>
            <a:miter lim="800000"/>
            <a:headEnd/>
            <a:tailEnd/>
          </a:ln>
        </p:spPr>
        <p:txBody>
          <a:bodyPr wrap="none" anchor="ctr">
            <a:prstTxWarp prst="textNoShape">
              <a:avLst/>
            </a:prstTxWarp>
          </a:bodyPr>
          <a:lstStyle/>
          <a:p>
            <a:endParaRPr lang="nl-NL"/>
          </a:p>
        </p:txBody>
      </p:sp>
      <p:pic>
        <p:nvPicPr>
          <p:cNvPr id="6" name="Picture 5"/>
          <p:cNvPicPr>
            <a:picLocks noChangeAspect="1"/>
          </p:cNvPicPr>
          <p:nvPr/>
        </p:nvPicPr>
        <p:blipFill>
          <a:blip r:embed="rId3"/>
          <a:stretch>
            <a:fillRect/>
          </a:stretch>
        </p:blipFill>
        <p:spPr>
          <a:xfrm>
            <a:off x="4800600" y="3581400"/>
            <a:ext cx="1784273" cy="1752600"/>
          </a:xfrm>
          <a:prstGeom prst="rect">
            <a:avLst/>
          </a:prstGeom>
        </p:spPr>
      </p:pic>
      <p:pic>
        <p:nvPicPr>
          <p:cNvPr id="8" name="Picture 7"/>
          <p:cNvPicPr>
            <a:picLocks noChangeAspect="1"/>
          </p:cNvPicPr>
          <p:nvPr/>
        </p:nvPicPr>
        <p:blipFill>
          <a:blip r:embed="rId4"/>
          <a:stretch>
            <a:fillRect/>
          </a:stretch>
        </p:blipFill>
        <p:spPr>
          <a:xfrm>
            <a:off x="838200" y="4191000"/>
            <a:ext cx="1752600" cy="2243328"/>
          </a:xfrm>
          <a:prstGeom prst="rect">
            <a:avLst/>
          </a:prstGeom>
        </p:spPr>
      </p:pic>
      <p:pic>
        <p:nvPicPr>
          <p:cNvPr id="9" name="Picture 8"/>
          <p:cNvPicPr>
            <a:picLocks noChangeAspect="1"/>
          </p:cNvPicPr>
          <p:nvPr/>
        </p:nvPicPr>
        <p:blipFill>
          <a:blip r:embed="rId5"/>
          <a:stretch>
            <a:fillRect/>
          </a:stretch>
        </p:blipFill>
        <p:spPr>
          <a:xfrm>
            <a:off x="7010400" y="4800600"/>
            <a:ext cx="1905000" cy="1911350"/>
          </a:xfrm>
          <a:prstGeom prst="rect">
            <a:avLst/>
          </a:prstGeom>
        </p:spPr>
      </p:pic>
      <p:sp>
        <p:nvSpPr>
          <p:cNvPr id="10" name="Rectangle 9"/>
          <p:cNvSpPr/>
          <p:nvPr/>
        </p:nvSpPr>
        <p:spPr>
          <a:xfrm>
            <a:off x="2514600" y="6043136"/>
            <a:ext cx="4572000" cy="954107"/>
          </a:xfrm>
          <a:prstGeom prst="rect">
            <a:avLst/>
          </a:prstGeom>
        </p:spPr>
        <p:txBody>
          <a:bodyPr>
            <a:spAutoFit/>
          </a:bodyPr>
          <a:lstStyle/>
          <a:p>
            <a:r>
              <a:rPr lang="en-US" sz="1400" dirty="0" smtClean="0">
                <a:hlinkClick r:id="rId6"/>
              </a:rPr>
              <a:t>http://en.wikipedia.org/wiki/File:CitricAcid_Crystalisation_Timelapse.ogg</a:t>
            </a:r>
            <a:endParaRPr lang="en-US" sz="1400" dirty="0" smtClean="0"/>
          </a:p>
          <a:p>
            <a:r>
              <a:rPr lang="en-US" sz="1400" dirty="0" smtClean="0">
                <a:hlinkClick r:id="rId7"/>
              </a:rPr>
              <a:t>www.youtube.com/watch?v=l_USYub3djY</a:t>
            </a:r>
            <a:endParaRPr lang="en-US" sz="1400" dirty="0" smtClean="0"/>
          </a:p>
          <a:p>
            <a:endParaRPr lang="en-US" sz="1400" dirty="0"/>
          </a:p>
        </p:txBody>
      </p:sp>
      <p:pic>
        <p:nvPicPr>
          <p:cNvPr id="11" name="Picture 10" descr="Dendrite_formation.gif"/>
          <p:cNvPicPr>
            <a:picLocks noChangeAspect="1"/>
          </p:cNvPicPr>
          <p:nvPr/>
        </p:nvPicPr>
        <p:blipFill>
          <a:blip r:embed="rId8"/>
          <a:stretch>
            <a:fillRect/>
          </a:stretch>
        </p:blipFill>
        <p:spPr>
          <a:xfrm>
            <a:off x="2921000" y="4724400"/>
            <a:ext cx="1651000" cy="1244600"/>
          </a:xfrm>
          <a:prstGeom prst="rect">
            <a:avLst/>
          </a:prstGeom>
        </p:spPr>
      </p:pic>
      <p:grpSp>
        <p:nvGrpSpPr>
          <p:cNvPr id="12" name="Group 11"/>
          <p:cNvGrpSpPr/>
          <p:nvPr/>
        </p:nvGrpSpPr>
        <p:grpSpPr>
          <a:xfrm>
            <a:off x="3923928" y="3009726"/>
            <a:ext cx="4962996" cy="937613"/>
            <a:chOff x="3759386" y="6031208"/>
            <a:chExt cx="4962996" cy="937613"/>
          </a:xfrm>
        </p:grpSpPr>
        <p:cxnSp>
          <p:nvCxnSpPr>
            <p:cNvPr id="15" name="Straight Arrow Connector 14"/>
            <p:cNvCxnSpPr/>
            <p:nvPr/>
          </p:nvCxnSpPr>
          <p:spPr bwMode="auto">
            <a:xfrm flipH="1">
              <a:off x="6111188" y="6630702"/>
              <a:ext cx="302142" cy="338119"/>
            </a:xfrm>
            <a:prstGeom prst="straightConnector1">
              <a:avLst/>
            </a:prstGeom>
            <a:solidFill>
              <a:schemeClr val="accent1"/>
            </a:solidFill>
            <a:ln w="9525" cap="flat" cmpd="sng" algn="ctr">
              <a:solidFill>
                <a:schemeClr val="accent1">
                  <a:lumMod val="50000"/>
                </a:schemeClr>
              </a:solidFill>
              <a:prstDash val="solid"/>
              <a:round/>
              <a:headEnd type="triangle" w="med" len="med"/>
              <a:tailEnd type="non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Rectangle 15"/>
            <p:cNvSpPr/>
            <p:nvPr/>
          </p:nvSpPr>
          <p:spPr>
            <a:xfrm>
              <a:off x="3759386" y="6031208"/>
              <a:ext cx="4962996" cy="923330"/>
            </a:xfrm>
            <a:prstGeom prst="rect">
              <a:avLst/>
            </a:prstGeom>
          </p:spPr>
          <p:txBody>
            <a:bodyPr wrap="square">
              <a:spAutoFit/>
            </a:bodyPr>
            <a:lstStyle/>
            <a:p>
              <a:pPr algn="r"/>
              <a:r>
                <a:rPr lang="nl-NL" sz="1800" dirty="0" smtClean="0">
                  <a:solidFill>
                    <a:schemeClr val="accent1">
                      <a:lumMod val="50000"/>
                    </a:schemeClr>
                  </a:solidFill>
                  <a:cs typeface="Arial" charset="0"/>
                </a:rPr>
                <a:t>richting met snellere groei:</a:t>
              </a:r>
              <a:endParaRPr lang="nl-NL" sz="1800" dirty="0">
                <a:solidFill>
                  <a:schemeClr val="accent1">
                    <a:lumMod val="50000"/>
                  </a:schemeClr>
                </a:solidFill>
              </a:endParaRPr>
            </a:p>
            <a:p>
              <a:pPr algn="r"/>
              <a:r>
                <a:rPr lang="nl-NL" sz="1800" dirty="0" smtClean="0">
                  <a:solidFill>
                    <a:schemeClr val="accent1">
                      <a:lumMod val="50000"/>
                    </a:schemeClr>
                  </a:solidFill>
                  <a:cs typeface="Arial" charset="0"/>
                </a:rPr>
                <a:t>loodrecht </a:t>
              </a:r>
              <a:r>
                <a:rPr lang="nl-NL" sz="1800" dirty="0">
                  <a:solidFill>
                    <a:schemeClr val="accent1">
                      <a:lumMod val="50000"/>
                    </a:schemeClr>
                  </a:solidFill>
                  <a:cs typeface="Arial" charset="0"/>
                </a:rPr>
                <a:t>hierop </a:t>
              </a:r>
              <a:endParaRPr lang="nl-NL" sz="1800" dirty="0" smtClean="0">
                <a:solidFill>
                  <a:schemeClr val="accent1">
                    <a:lumMod val="50000"/>
                  </a:schemeClr>
                </a:solidFill>
                <a:cs typeface="Arial" charset="0"/>
              </a:endParaRPr>
            </a:p>
            <a:p>
              <a:pPr algn="r"/>
              <a:r>
                <a:rPr lang="nl-NL" sz="1800" dirty="0" smtClean="0">
                  <a:solidFill>
                    <a:schemeClr val="accent1">
                      <a:lumMod val="50000"/>
                    </a:schemeClr>
                  </a:solidFill>
                  <a:cs typeface="Arial" charset="0"/>
                </a:rPr>
                <a:t>verdwijnen vlakken </a:t>
              </a:r>
              <a:endParaRPr lang="nl-NL" sz="1800" dirty="0">
                <a:solidFill>
                  <a:schemeClr val="accent1">
                    <a:lumMod val="50000"/>
                  </a:schemeClr>
                </a:solidFill>
              </a:endParaRPr>
            </a:p>
          </p:txBody>
        </p:sp>
      </p:grpSp>
    </p:spTree>
    <p:extLst>
      <p:ext uri="{BB962C8B-B14F-4D97-AF65-F5344CB8AC3E}">
        <p14:creationId xmlns:p14="http://schemas.microsoft.com/office/powerpoint/2010/main" val="368324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3241477" y="741169"/>
            <a:ext cx="2044898" cy="1696641"/>
          </a:xfrm>
          <a:prstGeom prst="rect">
            <a:avLst/>
          </a:prstGeom>
          <a:solidFill>
            <a:srgbClr val="5DB8C5"/>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eaLnBrk="1" hangingPunct="1"/>
            <a:endParaRPr lang="en-GB" sz="2500">
              <a:solidFill>
                <a:srgbClr val="000000"/>
              </a:solidFill>
              <a:latin typeface="Helvetica" charset="0"/>
              <a:sym typeface="Helvetica" charset="0"/>
            </a:endParaRPr>
          </a:p>
        </p:txBody>
      </p:sp>
      <p:sp>
        <p:nvSpPr>
          <p:cNvPr id="32770" name="Rectangle 2"/>
          <p:cNvSpPr>
            <a:spLocks noGrp="1" noChangeArrowheads="1"/>
          </p:cNvSpPr>
          <p:nvPr>
            <p:ph type="title"/>
          </p:nvPr>
        </p:nvSpPr>
        <p:spPr>
          <a:xfrm>
            <a:off x="89297" y="-196452"/>
            <a:ext cx="8965406" cy="1053703"/>
          </a:xfrm>
          <a:ln/>
        </p:spPr>
        <p:txBody>
          <a:bodyPr/>
          <a:lstStyle/>
          <a:p>
            <a:pPr>
              <a:spcBef>
                <a:spcPct val="0"/>
              </a:spcBef>
              <a:tabLst>
                <a:tab pos="857000" algn="l"/>
              </a:tabLst>
            </a:pPr>
            <a:r>
              <a:rPr lang="en-US" altLang="en-US">
                <a:solidFill>
                  <a:srgbClr val="4D4D4D"/>
                </a:solidFill>
              </a:rPr>
              <a:t>Drude theory: electrical conductivity</a:t>
            </a:r>
          </a:p>
        </p:txBody>
      </p:sp>
      <p:sp>
        <p:nvSpPr>
          <p:cNvPr id="32771" name="Rectangle 3"/>
          <p:cNvSpPr>
            <a:spLocks/>
          </p:cNvSpPr>
          <p:nvPr/>
        </p:nvSpPr>
        <p:spPr bwMode="auto">
          <a:xfrm>
            <a:off x="3526743" y="875110"/>
            <a:ext cx="1508977" cy="38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500">
                <a:solidFill>
                  <a:srgbClr val="000000"/>
                </a:solidFill>
                <a:cs typeface="Helvetica" charset="0"/>
                <a:sym typeface="Helvetica" charset="0"/>
              </a:rPr>
              <a:t>Ohm’s law</a:t>
            </a:r>
          </a:p>
        </p:txBody>
      </p:sp>
      <p:sp>
        <p:nvSpPr>
          <p:cNvPr id="32772" name="Rectangle 4"/>
          <p:cNvSpPr>
            <a:spLocks/>
          </p:cNvSpPr>
          <p:nvPr/>
        </p:nvSpPr>
        <p:spPr bwMode="auto">
          <a:xfrm>
            <a:off x="-875109" y="3705820"/>
            <a:ext cx="493811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algn="l">
              <a:tabLst>
                <a:tab pos="1066800" algn="l"/>
                <a:tab pos="7048500" algn="l"/>
                <a:tab pos="1066800" algn="l"/>
                <a:tab pos="7048500" algn="l"/>
              </a:tabLst>
              <a:defRPr sz="1200">
                <a:solidFill>
                  <a:schemeClr val="tx1"/>
                </a:solidFill>
                <a:latin typeface="Helvetica" charset="0"/>
              </a:defRPr>
            </a:lvl1pPr>
            <a:lvl2pPr algn="l">
              <a:tabLst>
                <a:tab pos="1066800" algn="l"/>
                <a:tab pos="7048500" algn="l"/>
                <a:tab pos="1066800" algn="l"/>
                <a:tab pos="7048500" algn="l"/>
              </a:tabLst>
              <a:defRPr sz="1200">
                <a:solidFill>
                  <a:schemeClr val="tx1"/>
                </a:solidFill>
                <a:latin typeface="Helvetica" charset="0"/>
              </a:defRPr>
            </a:lvl2pPr>
            <a:lvl3pPr algn="l">
              <a:tabLst>
                <a:tab pos="1066800" algn="l"/>
                <a:tab pos="7048500" algn="l"/>
                <a:tab pos="1066800" algn="l"/>
                <a:tab pos="7048500" algn="l"/>
              </a:tabLst>
              <a:defRPr sz="1200">
                <a:solidFill>
                  <a:schemeClr val="tx1"/>
                </a:solidFill>
                <a:latin typeface="Helvetica" charset="0"/>
              </a:defRPr>
            </a:lvl3pPr>
            <a:lvl4pPr algn="l">
              <a:tabLst>
                <a:tab pos="1066800" algn="l"/>
                <a:tab pos="7048500" algn="l"/>
                <a:tab pos="1066800" algn="l"/>
                <a:tab pos="7048500" algn="l"/>
              </a:tabLst>
              <a:defRPr sz="1200">
                <a:solidFill>
                  <a:schemeClr val="tx1"/>
                </a:solidFill>
                <a:latin typeface="Helvetica" charset="0"/>
              </a:defRPr>
            </a:lvl4pPr>
            <a:lvl5pPr algn="l">
              <a:tabLst>
                <a:tab pos="1066800" algn="l"/>
                <a:tab pos="7048500" algn="l"/>
                <a:tab pos="1066800" algn="l"/>
                <a:tab pos="7048500" algn="l"/>
              </a:tabLst>
              <a:defRPr sz="1200">
                <a:solidFill>
                  <a:schemeClr val="tx1"/>
                </a:solidFill>
                <a:latin typeface="Helvetica" charset="0"/>
              </a:defRPr>
            </a:lvl5pPr>
            <a:lvl6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6pPr>
            <a:lvl7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7pPr>
            <a:lvl8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8pPr>
            <a:lvl9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and we can define</a:t>
            </a:r>
          </a:p>
          <a:p>
            <a:pPr algn="ctr" eaLnBrk="1" hangingPunct="1"/>
            <a:r>
              <a:rPr lang="en-US" altLang="en-US" sz="2100">
                <a:solidFill>
                  <a:srgbClr val="000000"/>
                </a:solidFill>
                <a:cs typeface="Helvetica" charset="0"/>
                <a:sym typeface="Helvetica" charset="0"/>
              </a:rPr>
              <a:t> the conductivity</a:t>
            </a:r>
          </a:p>
        </p:txBody>
      </p:sp>
      <p:sp>
        <p:nvSpPr>
          <p:cNvPr id="32773" name="Rectangle 5"/>
          <p:cNvSpPr>
            <a:spLocks/>
          </p:cNvSpPr>
          <p:nvPr/>
        </p:nvSpPr>
        <p:spPr bwMode="auto">
          <a:xfrm>
            <a:off x="-946547" y="4732734"/>
            <a:ext cx="493811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algn="l">
              <a:tabLst>
                <a:tab pos="1066800" algn="l"/>
                <a:tab pos="7048500" algn="l"/>
                <a:tab pos="1066800" algn="l"/>
                <a:tab pos="7048500" algn="l"/>
              </a:tabLst>
              <a:defRPr sz="1200">
                <a:solidFill>
                  <a:schemeClr val="tx1"/>
                </a:solidFill>
                <a:latin typeface="Helvetica" charset="0"/>
              </a:defRPr>
            </a:lvl1pPr>
            <a:lvl2pPr algn="l">
              <a:tabLst>
                <a:tab pos="1066800" algn="l"/>
                <a:tab pos="7048500" algn="l"/>
                <a:tab pos="1066800" algn="l"/>
                <a:tab pos="7048500" algn="l"/>
              </a:tabLst>
              <a:defRPr sz="1200">
                <a:solidFill>
                  <a:schemeClr val="tx1"/>
                </a:solidFill>
                <a:latin typeface="Helvetica" charset="0"/>
              </a:defRPr>
            </a:lvl2pPr>
            <a:lvl3pPr algn="l">
              <a:tabLst>
                <a:tab pos="1066800" algn="l"/>
                <a:tab pos="7048500" algn="l"/>
                <a:tab pos="1066800" algn="l"/>
                <a:tab pos="7048500" algn="l"/>
              </a:tabLst>
              <a:defRPr sz="1200">
                <a:solidFill>
                  <a:schemeClr val="tx1"/>
                </a:solidFill>
                <a:latin typeface="Helvetica" charset="0"/>
              </a:defRPr>
            </a:lvl3pPr>
            <a:lvl4pPr algn="l">
              <a:tabLst>
                <a:tab pos="1066800" algn="l"/>
                <a:tab pos="7048500" algn="l"/>
                <a:tab pos="1066800" algn="l"/>
                <a:tab pos="7048500" algn="l"/>
              </a:tabLst>
              <a:defRPr sz="1200">
                <a:solidFill>
                  <a:schemeClr val="tx1"/>
                </a:solidFill>
                <a:latin typeface="Helvetica" charset="0"/>
              </a:defRPr>
            </a:lvl4pPr>
            <a:lvl5pPr algn="l">
              <a:tabLst>
                <a:tab pos="1066800" algn="l"/>
                <a:tab pos="7048500" algn="l"/>
                <a:tab pos="1066800" algn="l"/>
                <a:tab pos="7048500" algn="l"/>
              </a:tabLst>
              <a:defRPr sz="1200">
                <a:solidFill>
                  <a:schemeClr val="tx1"/>
                </a:solidFill>
                <a:latin typeface="Helvetica" charset="0"/>
              </a:defRPr>
            </a:lvl5pPr>
            <a:lvl6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6pPr>
            <a:lvl7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7pPr>
            <a:lvl8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8pPr>
            <a:lvl9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and the </a:t>
            </a:r>
          </a:p>
          <a:p>
            <a:pPr algn="ctr" eaLnBrk="1" hangingPunct="1"/>
            <a:r>
              <a:rPr lang="en-US" altLang="en-US" sz="2100">
                <a:solidFill>
                  <a:srgbClr val="000000"/>
                </a:solidFill>
                <a:cs typeface="Helvetica" charset="0"/>
                <a:sym typeface="Helvetica" charset="0"/>
              </a:rPr>
              <a:t>resistivity</a:t>
            </a:r>
          </a:p>
        </p:txBody>
      </p:sp>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792" y="3607594"/>
            <a:ext cx="1503536" cy="91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327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168" y="4741664"/>
            <a:ext cx="1443260" cy="73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nvGrpSpPr>
          <p:cNvPr id="2" name="Group 13"/>
          <p:cNvGrpSpPr>
            <a:grpSpLocks/>
          </p:cNvGrpSpPr>
          <p:nvPr/>
        </p:nvGrpSpPr>
        <p:grpSpPr bwMode="auto">
          <a:xfrm>
            <a:off x="-875109" y="3902274"/>
            <a:ext cx="6509742" cy="2768203"/>
            <a:chOff x="0" y="0"/>
            <a:chExt cx="5832" cy="2480"/>
          </a:xfrm>
        </p:grpSpPr>
        <p:sp>
          <p:nvSpPr>
            <p:cNvPr id="32776" name="Rectangle 8"/>
            <p:cNvSpPr>
              <a:spLocks/>
            </p:cNvSpPr>
            <p:nvPr/>
          </p:nvSpPr>
          <p:spPr bwMode="auto">
            <a:xfrm>
              <a:off x="0" y="1632"/>
              <a:ext cx="442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algn="l">
                <a:tabLst>
                  <a:tab pos="1066800" algn="l"/>
                  <a:tab pos="7048500" algn="l"/>
                  <a:tab pos="1066800" algn="l"/>
                  <a:tab pos="7048500" algn="l"/>
                </a:tabLst>
                <a:defRPr sz="1200">
                  <a:solidFill>
                    <a:schemeClr val="tx1"/>
                  </a:solidFill>
                  <a:latin typeface="Helvetica" charset="0"/>
                </a:defRPr>
              </a:lvl1pPr>
              <a:lvl2pPr algn="l">
                <a:tabLst>
                  <a:tab pos="1066800" algn="l"/>
                  <a:tab pos="7048500" algn="l"/>
                  <a:tab pos="1066800" algn="l"/>
                  <a:tab pos="7048500" algn="l"/>
                </a:tabLst>
                <a:defRPr sz="1200">
                  <a:solidFill>
                    <a:schemeClr val="tx1"/>
                  </a:solidFill>
                  <a:latin typeface="Helvetica" charset="0"/>
                </a:defRPr>
              </a:lvl2pPr>
              <a:lvl3pPr algn="l">
                <a:tabLst>
                  <a:tab pos="1066800" algn="l"/>
                  <a:tab pos="7048500" algn="l"/>
                  <a:tab pos="1066800" algn="l"/>
                  <a:tab pos="7048500" algn="l"/>
                </a:tabLst>
                <a:defRPr sz="1200">
                  <a:solidFill>
                    <a:schemeClr val="tx1"/>
                  </a:solidFill>
                  <a:latin typeface="Helvetica" charset="0"/>
                </a:defRPr>
              </a:lvl3pPr>
              <a:lvl4pPr algn="l">
                <a:tabLst>
                  <a:tab pos="1066800" algn="l"/>
                  <a:tab pos="7048500" algn="l"/>
                  <a:tab pos="1066800" algn="l"/>
                  <a:tab pos="7048500" algn="l"/>
                </a:tabLst>
                <a:defRPr sz="1200">
                  <a:solidFill>
                    <a:schemeClr val="tx1"/>
                  </a:solidFill>
                  <a:latin typeface="Helvetica" charset="0"/>
                </a:defRPr>
              </a:lvl4pPr>
              <a:lvl5pPr algn="l">
                <a:tabLst>
                  <a:tab pos="1066800" algn="l"/>
                  <a:tab pos="7048500" algn="l"/>
                  <a:tab pos="1066800" algn="l"/>
                  <a:tab pos="7048500" algn="l"/>
                </a:tabLst>
                <a:defRPr sz="1200">
                  <a:solidFill>
                    <a:schemeClr val="tx1"/>
                  </a:solidFill>
                  <a:latin typeface="Helvetica" charset="0"/>
                </a:defRPr>
              </a:lvl5pPr>
              <a:lvl6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6pPr>
              <a:lvl7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7pPr>
              <a:lvl8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8pPr>
              <a:lvl9pPr fontAlgn="base">
                <a:spcBef>
                  <a:spcPct val="0"/>
                </a:spcBef>
                <a:spcAft>
                  <a:spcPct val="0"/>
                </a:spcAft>
                <a:tabLst>
                  <a:tab pos="1066800" algn="l"/>
                  <a:tab pos="7048500" algn="l"/>
                  <a:tab pos="1066800" algn="l"/>
                  <a:tab pos="70485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and the </a:t>
              </a:r>
            </a:p>
            <a:p>
              <a:pPr algn="ctr" eaLnBrk="1" hangingPunct="1"/>
              <a:r>
                <a:rPr lang="en-US" altLang="en-US" sz="2100">
                  <a:solidFill>
                    <a:srgbClr val="000000"/>
                  </a:solidFill>
                  <a:cs typeface="Helvetica" charset="0"/>
                  <a:sym typeface="Helvetica" charset="0"/>
                </a:rPr>
                <a:t>mobility</a:t>
              </a:r>
            </a:p>
          </p:txBody>
        </p:sp>
        <p:pic>
          <p:nvPicPr>
            <p:cNvPr id="327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 y="1664"/>
              <a:ext cx="1337"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nvGrpSpPr>
            <p:cNvPr id="3" name="Group 12"/>
            <p:cNvGrpSpPr>
              <a:grpSpLocks/>
            </p:cNvGrpSpPr>
            <p:nvPr/>
          </p:nvGrpSpPr>
          <p:grpSpPr bwMode="auto">
            <a:xfrm>
              <a:off x="4880" y="0"/>
              <a:ext cx="952" cy="1416"/>
              <a:chOff x="0" y="0"/>
              <a:chExt cx="952" cy="1416"/>
            </a:xfrm>
          </p:grpSpPr>
          <p:pic>
            <p:nvPicPr>
              <p:cNvPr id="3277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3277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 y="704"/>
                <a:ext cx="88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grpSp>
      </p:grpSp>
      <p:pic>
        <p:nvPicPr>
          <p:cNvPr id="32782"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4647" y="2580680"/>
            <a:ext cx="1795983" cy="96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32783"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8634" y="1312664"/>
            <a:ext cx="1875234" cy="9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spTree>
    <p:extLst>
      <p:ext uri="{BB962C8B-B14F-4D97-AF65-F5344CB8AC3E}">
        <p14:creationId xmlns:p14="http://schemas.microsoft.com/office/powerpoint/2010/main" val="1420774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pPr>
              <a:tabLst>
                <a:tab pos="857000" algn="l"/>
              </a:tabLst>
            </a:pPr>
            <a:r>
              <a:rPr lang="en-US" altLang="en-US" dirty="0">
                <a:solidFill>
                  <a:srgbClr val="676767"/>
                </a:solidFill>
              </a:rPr>
              <a:t>Ohm’s law</a:t>
            </a:r>
          </a:p>
        </p:txBody>
      </p:sp>
      <p:sp>
        <p:nvSpPr>
          <p:cNvPr id="34818" name="Rectangle 2"/>
          <p:cNvSpPr>
            <a:spLocks noGrp="1" noChangeArrowheads="1"/>
          </p:cNvSpPr>
          <p:nvPr>
            <p:ph type="body" idx="1"/>
          </p:nvPr>
        </p:nvSpPr>
        <p:spPr>
          <a:xfrm>
            <a:off x="375047" y="2146945"/>
            <a:ext cx="3607594" cy="4018359"/>
          </a:xfrm>
          <a:ln/>
        </p:spPr>
        <p:txBody>
          <a:bodyPr/>
          <a:lstStyle/>
          <a:p>
            <a:pPr marL="572450">
              <a:tabLst>
                <a:tab pos="1027733" algn="l"/>
                <a:tab pos="1027733" algn="l"/>
                <a:tab pos="1027733" algn="l"/>
              </a:tabLst>
            </a:pPr>
            <a:r>
              <a:rPr lang="en-US" altLang="en-US" dirty="0"/>
              <a:t>valid for metals</a:t>
            </a:r>
          </a:p>
          <a:p>
            <a:pPr marL="572450">
              <a:tabLst>
                <a:tab pos="1027733" algn="l"/>
                <a:tab pos="1027733" algn="l"/>
                <a:tab pos="1027733" algn="l"/>
              </a:tabLst>
            </a:pPr>
            <a:r>
              <a:rPr lang="en-US" altLang="en-US" dirty="0"/>
              <a:t>valid for homogeneous semiconductors</a:t>
            </a:r>
          </a:p>
          <a:p>
            <a:pPr marL="572450">
              <a:tabLst>
                <a:tab pos="1027733" algn="l"/>
                <a:tab pos="1027733" algn="l"/>
                <a:tab pos="1027733" algn="l"/>
              </a:tabLst>
            </a:pPr>
            <a:r>
              <a:rPr lang="en-US" altLang="en-US" dirty="0"/>
              <a:t>not valid for inhomogeneous semiconductors</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953" y="2178844"/>
            <a:ext cx="4054078" cy="355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383" y="2562820"/>
            <a:ext cx="3451324" cy="217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sp>
        <p:nvSpPr>
          <p:cNvPr id="34821" name="Rectangle 5"/>
          <p:cNvSpPr>
            <a:spLocks/>
          </p:cNvSpPr>
          <p:nvPr/>
        </p:nvSpPr>
        <p:spPr bwMode="auto">
          <a:xfrm>
            <a:off x="2955726" y="678658"/>
            <a:ext cx="3036094" cy="1294805"/>
          </a:xfrm>
          <a:prstGeom prst="rect">
            <a:avLst/>
          </a:prstGeom>
          <a:solidFill>
            <a:srgbClr val="5DB8C5"/>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eaLnBrk="1" hangingPunct="1"/>
            <a:endParaRPr lang="en-GB" sz="2500">
              <a:solidFill>
                <a:srgbClr val="000000"/>
              </a:solidFill>
              <a:latin typeface="Helvetica" charset="0"/>
              <a:sym typeface="Helvetica" charset="0"/>
            </a:endParaRPr>
          </a:p>
        </p:txBody>
      </p:sp>
      <p:sp>
        <p:nvSpPr>
          <p:cNvPr id="34822" name="Rectangle 6"/>
          <p:cNvSpPr>
            <a:spLocks/>
          </p:cNvSpPr>
          <p:nvPr/>
        </p:nvSpPr>
        <p:spPr bwMode="auto">
          <a:xfrm>
            <a:off x="-1660439" y="1428751"/>
            <a:ext cx="100027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lgn="l">
              <a:tabLst>
                <a:tab pos="1066800" algn="l"/>
              </a:tabLst>
              <a:defRPr sz="1200">
                <a:solidFill>
                  <a:schemeClr val="tx1"/>
                </a:solidFill>
                <a:latin typeface="Helvetica" charset="0"/>
              </a:defRPr>
            </a:lvl1pPr>
            <a:lvl2pPr algn="l">
              <a:tabLst>
                <a:tab pos="1066800" algn="l"/>
              </a:tabLst>
              <a:defRPr sz="1200">
                <a:solidFill>
                  <a:schemeClr val="tx1"/>
                </a:solidFill>
                <a:latin typeface="Helvetica" charset="0"/>
              </a:defRPr>
            </a:lvl2pPr>
            <a:lvl3pPr algn="l">
              <a:tabLst>
                <a:tab pos="1066800" algn="l"/>
              </a:tabLst>
              <a:defRPr sz="1200">
                <a:solidFill>
                  <a:schemeClr val="tx1"/>
                </a:solidFill>
                <a:latin typeface="Helvetica" charset="0"/>
              </a:defRPr>
            </a:lvl3pPr>
            <a:lvl4pPr algn="l">
              <a:tabLst>
                <a:tab pos="1066800" algn="l"/>
              </a:tabLst>
              <a:defRPr sz="1200">
                <a:solidFill>
                  <a:schemeClr val="tx1"/>
                </a:solidFill>
                <a:latin typeface="Helvetica" charset="0"/>
              </a:defRPr>
            </a:lvl4pPr>
            <a:lvl5pPr algn="l">
              <a:tabLst>
                <a:tab pos="1066800" algn="l"/>
              </a:tabLst>
              <a:defRPr sz="1200">
                <a:solidFill>
                  <a:schemeClr val="tx1"/>
                </a:solidFill>
                <a:latin typeface="Helvetica" charset="0"/>
              </a:defRPr>
            </a:lvl5pPr>
            <a:lvl6pPr fontAlgn="base">
              <a:spcBef>
                <a:spcPct val="0"/>
              </a:spcBef>
              <a:spcAft>
                <a:spcPct val="0"/>
              </a:spcAft>
              <a:tabLst>
                <a:tab pos="1066800" algn="l"/>
              </a:tabLst>
              <a:defRPr sz="1200">
                <a:solidFill>
                  <a:schemeClr val="tx1"/>
                </a:solidFill>
                <a:latin typeface="Helvetica" charset="0"/>
              </a:defRPr>
            </a:lvl6pPr>
            <a:lvl7pPr fontAlgn="base">
              <a:spcBef>
                <a:spcPct val="0"/>
              </a:spcBef>
              <a:spcAft>
                <a:spcPct val="0"/>
              </a:spcAft>
              <a:tabLst>
                <a:tab pos="1066800" algn="l"/>
              </a:tabLst>
              <a:defRPr sz="1200">
                <a:solidFill>
                  <a:schemeClr val="tx1"/>
                </a:solidFill>
                <a:latin typeface="Helvetica" charset="0"/>
              </a:defRPr>
            </a:lvl7pPr>
            <a:lvl8pPr fontAlgn="base">
              <a:spcBef>
                <a:spcPct val="0"/>
              </a:spcBef>
              <a:spcAft>
                <a:spcPct val="0"/>
              </a:spcAft>
              <a:tabLst>
                <a:tab pos="1066800" algn="l"/>
              </a:tabLst>
              <a:defRPr sz="1200">
                <a:solidFill>
                  <a:schemeClr val="tx1"/>
                </a:solidFill>
                <a:latin typeface="Helvetica" charset="0"/>
              </a:defRPr>
            </a:lvl8pPr>
            <a:lvl9pPr fontAlgn="base">
              <a:spcBef>
                <a:spcPct val="0"/>
              </a:spcBef>
              <a:spcAft>
                <a:spcPct val="0"/>
              </a:spcAft>
              <a:tabLst>
                <a:tab pos="1066800" algn="l"/>
              </a:tabLst>
              <a:defRPr sz="1200">
                <a:solidFill>
                  <a:schemeClr val="tx1"/>
                </a:solidFill>
                <a:latin typeface="Helvetica" charset="0"/>
              </a:defRPr>
            </a:lvl9pPr>
          </a:lstStyle>
          <a:p>
            <a:pPr algn="ctr" eaLnBrk="1" hangingPunct="1"/>
            <a:r>
              <a:rPr lang="en-US" altLang="en-US" sz="2100">
                <a:solidFill>
                  <a:srgbClr val="000000"/>
                </a:solidFill>
                <a:cs typeface="Helvetica" charset="0"/>
                <a:sym typeface="Helvetica" charset="0"/>
              </a:rPr>
              <a:t>and with</a:t>
            </a:r>
          </a:p>
        </p:txBody>
      </p:sp>
      <p:pic>
        <p:nvPicPr>
          <p:cNvPr id="348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2" y="669726"/>
            <a:ext cx="2464594" cy="132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sp>
        <p:nvSpPr>
          <p:cNvPr id="34824" name="Line 8"/>
          <p:cNvSpPr>
            <a:spLocks noChangeShapeType="1"/>
          </p:cNvSpPr>
          <p:nvPr/>
        </p:nvSpPr>
        <p:spPr bwMode="auto">
          <a:xfrm flipH="1">
            <a:off x="6500818" y="3197945"/>
            <a:ext cx="1730127" cy="1865188"/>
          </a:xfrm>
          <a:prstGeom prst="line">
            <a:avLst/>
          </a:prstGeom>
          <a:noFill/>
          <a:ln w="76200" cap="flat">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hangingPunct="1"/>
            <a:endParaRPr lang="en-GB" sz="2500">
              <a:solidFill>
                <a:srgbClr val="000000"/>
              </a:solidFill>
              <a:latin typeface="Helvetica" charset="0"/>
              <a:sym typeface="Helvetica" charset="0"/>
            </a:endParaRPr>
          </a:p>
        </p:txBody>
      </p:sp>
    </p:spTree>
    <p:extLst>
      <p:ext uri="{BB962C8B-B14F-4D97-AF65-F5344CB8AC3E}">
        <p14:creationId xmlns:p14="http://schemas.microsoft.com/office/powerpoint/2010/main" val="3859676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5800" y="1125538"/>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buFontTx/>
              <a:buChar char="•"/>
            </a:pPr>
            <a:r>
              <a:rPr lang="nl-NL" sz="2000" dirty="0" smtClean="0">
                <a:solidFill>
                  <a:srgbClr val="000000"/>
                </a:solidFill>
              </a:rPr>
              <a:t>e</a:t>
            </a:r>
            <a:r>
              <a:rPr lang="nl-NL" sz="2000" baseline="30000" dirty="0" smtClean="0">
                <a:solidFill>
                  <a:srgbClr val="000000"/>
                </a:solidFill>
              </a:rPr>
              <a:t>- </a:t>
            </a:r>
            <a:r>
              <a:rPr lang="nl-NL" sz="2000" dirty="0" smtClean="0">
                <a:solidFill>
                  <a:srgbClr val="000000"/>
                </a:solidFill>
              </a:rPr>
              <a:t>hebben vrije weglengte </a:t>
            </a:r>
            <a:r>
              <a:rPr lang="nl-NL" sz="2000" b="1" i="1" dirty="0" smtClean="0">
                <a:solidFill>
                  <a:srgbClr val="000000"/>
                </a:solidFill>
              </a:rPr>
              <a:t>l </a:t>
            </a:r>
            <a:r>
              <a:rPr lang="nl-NL" sz="2000" dirty="0" smtClean="0">
                <a:solidFill>
                  <a:srgbClr val="000000"/>
                </a:solidFill>
                <a:sym typeface="Wingdings"/>
              </a:rPr>
              <a:t> relaxatietijd </a:t>
            </a:r>
            <a:r>
              <a:rPr lang="nl-NL" sz="2000" b="1" dirty="0" smtClean="0">
                <a:solidFill>
                  <a:srgbClr val="000000"/>
                </a:solidFill>
                <a:latin typeface="Symbol" charset="2"/>
                <a:cs typeface="Symbol" charset="2"/>
                <a:sym typeface="Wingdings"/>
              </a:rPr>
              <a:t>t</a:t>
            </a:r>
            <a:r>
              <a:rPr lang="nl-NL" sz="2000" dirty="0" smtClean="0">
                <a:solidFill>
                  <a:srgbClr val="000000"/>
                </a:solidFill>
                <a:sym typeface="Wingdings"/>
              </a:rPr>
              <a:t> = </a:t>
            </a:r>
            <a:r>
              <a:rPr lang="nl-NL" sz="2000" b="1" i="1" dirty="0" smtClean="0">
                <a:solidFill>
                  <a:srgbClr val="000000"/>
                </a:solidFill>
              </a:rPr>
              <a:t>l</a:t>
            </a:r>
            <a:r>
              <a:rPr lang="nl-NL" sz="2000" dirty="0" smtClean="0">
                <a:solidFill>
                  <a:srgbClr val="000000"/>
                </a:solidFill>
                <a:sym typeface="Wingdings"/>
              </a:rPr>
              <a:t>/</a:t>
            </a:r>
            <a:r>
              <a:rPr lang="nl-NL" sz="2000" i="1" dirty="0" smtClean="0">
                <a:solidFill>
                  <a:srgbClr val="000000"/>
                </a:solidFill>
                <a:sym typeface="Wingdings"/>
              </a:rPr>
              <a:t>&lt;</a:t>
            </a:r>
            <a:r>
              <a:rPr lang="nl-NL" sz="2000" b="1" i="1" dirty="0" smtClean="0">
                <a:solidFill>
                  <a:srgbClr val="000000"/>
                </a:solidFill>
                <a:sym typeface="Wingdings"/>
              </a:rPr>
              <a:t>v</a:t>
            </a:r>
            <a:r>
              <a:rPr lang="nl-NL" sz="2000" i="1" dirty="0" smtClean="0">
                <a:solidFill>
                  <a:srgbClr val="000000"/>
                </a:solidFill>
                <a:sym typeface="Wingdings"/>
              </a:rPr>
              <a:t>&gt;</a:t>
            </a:r>
            <a:endParaRPr lang="nl-NL" sz="2000" dirty="0" smtClean="0">
              <a:solidFill>
                <a:srgbClr val="000000"/>
              </a:solidFill>
              <a:sym typeface="Wingdings"/>
            </a:endParaRPr>
          </a:p>
          <a:p>
            <a:pPr marL="838200" lvl="1" indent="-381000" algn="l">
              <a:spcBef>
                <a:spcPct val="20000"/>
              </a:spcBef>
            </a:pPr>
            <a:endParaRPr lang="nl-NL" sz="2000" dirty="0" smtClean="0">
              <a:solidFill>
                <a:srgbClr val="000000"/>
              </a:solidFill>
              <a:sym typeface="Wingdings"/>
            </a:endParaRPr>
          </a:p>
          <a:p>
            <a:pPr marL="838200" lvl="1" indent="-381000" algn="l">
              <a:spcBef>
                <a:spcPct val="20000"/>
              </a:spcBef>
            </a:pPr>
            <a:r>
              <a:rPr lang="nl-NL" sz="2000" dirty="0" smtClean="0">
                <a:solidFill>
                  <a:srgbClr val="000000"/>
                </a:solidFill>
                <a:sym typeface="Wingdings"/>
              </a:rPr>
              <a:t>Vorige bijdragen aan </a:t>
            </a:r>
            <a:r>
              <a:rPr lang="nl-NL" sz="2000" b="1" i="1" dirty="0" smtClean="0">
                <a:solidFill>
                  <a:srgbClr val="000000"/>
                </a:solidFill>
                <a:sym typeface="Wingdings"/>
              </a:rPr>
              <a:t>v</a:t>
            </a:r>
            <a:r>
              <a:rPr lang="nl-NL" sz="2000" dirty="0" smtClean="0">
                <a:solidFill>
                  <a:srgbClr val="000000"/>
                </a:solidFill>
                <a:sym typeface="Wingdings"/>
              </a:rPr>
              <a:t> willekeurig </a:t>
            </a:r>
            <a:r>
              <a:rPr lang="nl-NL" sz="2000" dirty="0" smtClean="0">
                <a:solidFill>
                  <a:srgbClr val="000000"/>
                </a:solidFill>
                <a:latin typeface="Wingdings"/>
                <a:ea typeface="Wingdings"/>
                <a:cs typeface="Wingdings"/>
                <a:sym typeface="Wingdings"/>
              </a:rPr>
              <a:t></a:t>
            </a:r>
            <a:r>
              <a:rPr lang="nl-NL" sz="2000" dirty="0" smtClean="0">
                <a:solidFill>
                  <a:srgbClr val="000000"/>
                </a:solidFill>
                <a:sym typeface="Wingdings"/>
              </a:rPr>
              <a:t> netto verwaarloosbaar</a:t>
            </a:r>
          </a:p>
          <a:p>
            <a:pPr marL="838200" lvl="1" indent="-381000" algn="l">
              <a:spcBef>
                <a:spcPct val="20000"/>
              </a:spcBef>
            </a:pPr>
            <a:endParaRPr lang="nl-NL" sz="2000" b="1" i="1" dirty="0" smtClean="0">
              <a:solidFill>
                <a:srgbClr val="000000"/>
              </a:solidFill>
              <a:sym typeface="Wingdings"/>
            </a:endParaRPr>
          </a:p>
          <a:p>
            <a:pPr marL="838200" lvl="1" indent="-381000" algn="l">
              <a:spcBef>
                <a:spcPct val="20000"/>
              </a:spcBef>
              <a:buFontTx/>
              <a:buChar char="•"/>
            </a:pPr>
            <a:r>
              <a:rPr lang="nl-NL" sz="2000" dirty="0" smtClean="0">
                <a:solidFill>
                  <a:srgbClr val="000000"/>
                </a:solidFill>
                <a:sym typeface="Wingdings"/>
              </a:rPr>
              <a:t>Stroomdichtheid  </a:t>
            </a:r>
            <a:r>
              <a:rPr lang="nl-NL" sz="2000" b="1" i="1" dirty="0" smtClean="0">
                <a:solidFill>
                  <a:srgbClr val="000000"/>
                </a:solidFill>
                <a:sym typeface="Wingdings"/>
              </a:rPr>
              <a:t>J</a:t>
            </a:r>
            <a:r>
              <a:rPr lang="nl-NL" sz="2000" dirty="0" smtClean="0">
                <a:solidFill>
                  <a:srgbClr val="000000"/>
                </a:solidFill>
                <a:sym typeface="Wingdings"/>
              </a:rPr>
              <a:t> = </a:t>
            </a:r>
            <a:r>
              <a:rPr lang="nl-NL" sz="2000" b="1" i="1" dirty="0" smtClean="0">
                <a:solidFill>
                  <a:srgbClr val="000000"/>
                </a:solidFill>
                <a:sym typeface="Wingdings"/>
              </a:rPr>
              <a:t>n q </a:t>
            </a:r>
            <a:r>
              <a:rPr lang="nl-NL" sz="2000" i="1" dirty="0" smtClean="0">
                <a:solidFill>
                  <a:srgbClr val="000000"/>
                </a:solidFill>
                <a:sym typeface="Wingdings"/>
              </a:rPr>
              <a:t>&lt;</a:t>
            </a:r>
            <a:r>
              <a:rPr lang="nl-NL" sz="2000" b="1" i="1" dirty="0" smtClean="0">
                <a:solidFill>
                  <a:srgbClr val="000000"/>
                </a:solidFill>
                <a:sym typeface="Wingdings"/>
              </a:rPr>
              <a:t>v</a:t>
            </a:r>
            <a:r>
              <a:rPr lang="nl-NL" sz="2000" i="1" dirty="0" smtClean="0">
                <a:solidFill>
                  <a:srgbClr val="000000"/>
                </a:solidFill>
                <a:sym typeface="Wingdings"/>
              </a:rPr>
              <a:t>&gt;</a:t>
            </a:r>
            <a:r>
              <a:rPr lang="nl-NL" sz="2000" dirty="0" smtClean="0">
                <a:solidFill>
                  <a:srgbClr val="000000"/>
                </a:solidFill>
                <a:sym typeface="Wingdings"/>
              </a:rPr>
              <a:t>.                                 (</a:t>
            </a:r>
            <a:r>
              <a:rPr lang="nl-NL" sz="2000" b="1" i="1" dirty="0" smtClean="0">
                <a:solidFill>
                  <a:srgbClr val="000000"/>
                </a:solidFill>
                <a:sym typeface="Wingdings"/>
              </a:rPr>
              <a:t>n</a:t>
            </a:r>
            <a:r>
              <a:rPr lang="nl-NL" sz="2000" dirty="0" smtClean="0">
                <a:solidFill>
                  <a:srgbClr val="000000"/>
                </a:solidFill>
                <a:sym typeface="Wingdings"/>
              </a:rPr>
              <a:t> = N/V)</a:t>
            </a:r>
          </a:p>
          <a:p>
            <a:pPr marL="838200" lvl="1" indent="-381000" algn="l">
              <a:spcBef>
                <a:spcPct val="20000"/>
              </a:spcBef>
            </a:pPr>
            <a:endParaRPr lang="nl-NL" sz="800" dirty="0" smtClean="0">
              <a:solidFill>
                <a:srgbClr val="000000"/>
              </a:solidFill>
              <a:sym typeface="Wingdings"/>
            </a:endParaRPr>
          </a:p>
          <a:p>
            <a:pPr marL="838200" lvl="1" indent="-381000" algn="l">
              <a:spcBef>
                <a:spcPct val="20000"/>
              </a:spcBef>
            </a:pPr>
            <a:endParaRPr lang="nl-NL" sz="800" dirty="0" smtClean="0">
              <a:solidFill>
                <a:srgbClr val="000000"/>
              </a:solidFill>
              <a:sym typeface="Wingdings"/>
            </a:endParaRPr>
          </a:p>
          <a:p>
            <a:pPr marL="838200" lvl="1" indent="-381000" algn="l">
              <a:spcBef>
                <a:spcPct val="20000"/>
              </a:spcBef>
            </a:pPr>
            <a:endParaRPr lang="nl-NL" sz="800" dirty="0" smtClean="0">
              <a:solidFill>
                <a:srgbClr val="000000"/>
              </a:solidFill>
              <a:sym typeface="Wingdings"/>
            </a:endParaRPr>
          </a:p>
          <a:p>
            <a:pPr marL="838200" lvl="1" indent="-381000" algn="l">
              <a:spcBef>
                <a:spcPct val="20000"/>
              </a:spcBef>
              <a:buFontTx/>
              <a:buChar char="•"/>
            </a:pPr>
            <a:r>
              <a:rPr lang="nl-NL" sz="2000" b="1" i="1" dirty="0" smtClean="0">
                <a:solidFill>
                  <a:srgbClr val="000000"/>
                </a:solidFill>
                <a:sym typeface="Wingdings"/>
              </a:rPr>
              <a:t>   J</a:t>
            </a:r>
            <a:r>
              <a:rPr lang="nl-NL" sz="2000" dirty="0" smtClean="0">
                <a:solidFill>
                  <a:srgbClr val="000000"/>
                </a:solidFill>
                <a:sym typeface="Wingdings"/>
              </a:rPr>
              <a:t>  =  </a:t>
            </a:r>
            <a:r>
              <a:rPr lang="nl-NL" sz="2000" b="1" dirty="0" smtClean="0">
                <a:solidFill>
                  <a:srgbClr val="000000"/>
                </a:solidFill>
                <a:latin typeface="Symbol" charset="2"/>
                <a:cs typeface="Symbol" charset="2"/>
                <a:sym typeface="Wingdings"/>
              </a:rPr>
              <a:t>s</a:t>
            </a:r>
            <a:r>
              <a:rPr lang="nl-NL" sz="2000" dirty="0" smtClean="0">
                <a:solidFill>
                  <a:srgbClr val="000000"/>
                </a:solidFill>
                <a:sym typeface="Wingdings"/>
              </a:rPr>
              <a:t> </a:t>
            </a:r>
            <a:r>
              <a:rPr lang="nl-NL" sz="2000" b="1" i="1" dirty="0" smtClean="0">
                <a:solidFill>
                  <a:srgbClr val="000000"/>
                </a:solidFill>
                <a:sym typeface="Wingdings"/>
              </a:rPr>
              <a:t>E           </a:t>
            </a:r>
            <a:r>
              <a:rPr lang="nl-NL" sz="2000" i="1" dirty="0" smtClean="0">
                <a:solidFill>
                  <a:srgbClr val="000000"/>
                </a:solidFill>
                <a:sym typeface="Wingdings"/>
              </a:rPr>
              <a:t>=</a:t>
            </a:r>
            <a:r>
              <a:rPr lang="nl-NL" sz="2000" b="1" i="1" dirty="0" smtClean="0">
                <a:solidFill>
                  <a:srgbClr val="000000"/>
                </a:solidFill>
                <a:sym typeface="Wingdings"/>
              </a:rPr>
              <a:t>   E </a:t>
            </a:r>
            <a:r>
              <a:rPr lang="nl-NL" sz="2000" i="1" dirty="0" smtClean="0">
                <a:solidFill>
                  <a:srgbClr val="000000"/>
                </a:solidFill>
                <a:sym typeface="Wingdings"/>
              </a:rPr>
              <a:t>/ </a:t>
            </a:r>
            <a:r>
              <a:rPr lang="nl-NL" sz="2000" b="1" dirty="0" smtClean="0">
                <a:solidFill>
                  <a:srgbClr val="000000"/>
                </a:solidFill>
                <a:latin typeface="Symbol" charset="2"/>
                <a:cs typeface="Symbol" charset="2"/>
                <a:sym typeface="Wingdings"/>
              </a:rPr>
              <a:t>r      </a:t>
            </a:r>
            <a:r>
              <a:rPr lang="nl-NL" sz="2000" i="1" dirty="0" smtClean="0">
                <a:solidFill>
                  <a:srgbClr val="000000"/>
                </a:solidFill>
                <a:sym typeface="Wingdings"/>
              </a:rPr>
              <a:t>=</a:t>
            </a:r>
            <a:r>
              <a:rPr lang="nl-NL" sz="2000" b="1" i="1" dirty="0" smtClean="0">
                <a:solidFill>
                  <a:srgbClr val="000000"/>
                </a:solidFill>
                <a:sym typeface="Wingdings"/>
              </a:rPr>
              <a:t>   </a:t>
            </a:r>
            <a:r>
              <a:rPr lang="nl-NL" sz="2000" b="1" i="1" dirty="0" smtClean="0">
                <a:solidFill>
                  <a:srgbClr val="000000"/>
                </a:solidFill>
                <a:latin typeface="Symbol" charset="2"/>
                <a:cs typeface="Symbol" charset="2"/>
                <a:sym typeface="Wingdings"/>
              </a:rPr>
              <a:t>m</a:t>
            </a:r>
            <a:r>
              <a:rPr lang="nl-NL" sz="2000" b="1" i="1" dirty="0" smtClean="0">
                <a:solidFill>
                  <a:srgbClr val="000000"/>
                </a:solidFill>
                <a:sym typeface="Wingdings"/>
              </a:rPr>
              <a:t>  n q E</a:t>
            </a:r>
            <a:r>
              <a:rPr lang="nl-NL" sz="2000" b="1" dirty="0" smtClean="0">
                <a:solidFill>
                  <a:srgbClr val="000000"/>
                </a:solidFill>
                <a:latin typeface="Symbol" charset="2"/>
                <a:cs typeface="Symbol" charset="2"/>
                <a:sym typeface="Wingdings"/>
              </a:rPr>
              <a:t> </a:t>
            </a:r>
          </a:p>
          <a:p>
            <a:pPr marL="838200" lvl="1" indent="-381000" algn="l">
              <a:spcBef>
                <a:spcPct val="20000"/>
              </a:spcBef>
              <a:buFont typeface="Arial" panose="020B0604020202020204" pitchFamily="34" charset="0"/>
              <a:buChar char="•"/>
            </a:pPr>
            <a:endParaRPr lang="nl-NL" sz="2000" b="1" dirty="0" smtClean="0">
              <a:solidFill>
                <a:srgbClr val="000000"/>
              </a:solidFill>
              <a:latin typeface="Symbol" charset="2"/>
              <a:cs typeface="Symbol" charset="2"/>
              <a:sym typeface="Wingdings"/>
            </a:endParaRPr>
          </a:p>
          <a:p>
            <a:pPr marL="838200" lvl="1" indent="-381000" algn="l">
              <a:spcBef>
                <a:spcPct val="20000"/>
              </a:spcBef>
              <a:buFont typeface="Arial" panose="020B0604020202020204" pitchFamily="34" charset="0"/>
              <a:buChar char="•"/>
            </a:pPr>
            <a:r>
              <a:rPr lang="nl-NL" sz="2000" b="1" dirty="0" smtClean="0">
                <a:solidFill>
                  <a:srgbClr val="000000"/>
                </a:solidFill>
                <a:latin typeface="Symbol" charset="2"/>
                <a:cs typeface="Symbol" charset="2"/>
                <a:sym typeface="Wingdings"/>
              </a:rPr>
              <a:t>(s </a:t>
            </a:r>
            <a:r>
              <a:rPr lang="nl-NL" sz="2000" dirty="0" err="1" smtClean="0">
                <a:solidFill>
                  <a:srgbClr val="000000"/>
                </a:solidFill>
                <a:sym typeface="Wingdings"/>
              </a:rPr>
              <a:t>conductiviteit</a:t>
            </a:r>
            <a:r>
              <a:rPr lang="nl-NL" sz="2000" dirty="0" smtClean="0">
                <a:solidFill>
                  <a:srgbClr val="000000"/>
                </a:solidFill>
                <a:sym typeface="Wingdings"/>
              </a:rPr>
              <a:t>; </a:t>
            </a:r>
            <a:r>
              <a:rPr lang="nl-NL" sz="2000" b="1" dirty="0" smtClean="0">
                <a:solidFill>
                  <a:srgbClr val="000000"/>
                </a:solidFill>
                <a:latin typeface="Symbol" charset="2"/>
                <a:cs typeface="Symbol" charset="2"/>
                <a:sym typeface="Wingdings"/>
              </a:rPr>
              <a:t>r  </a:t>
            </a:r>
            <a:r>
              <a:rPr lang="nl-NL" sz="2000" dirty="0" err="1" smtClean="0">
                <a:solidFill>
                  <a:srgbClr val="000000"/>
                </a:solidFill>
                <a:sym typeface="Wingdings"/>
              </a:rPr>
              <a:t>resistiviteit</a:t>
            </a:r>
            <a:r>
              <a:rPr lang="nl-NL" sz="2000" dirty="0" smtClean="0">
                <a:solidFill>
                  <a:srgbClr val="000000"/>
                </a:solidFill>
                <a:sym typeface="Wingdings"/>
              </a:rPr>
              <a:t>; </a:t>
            </a:r>
            <a:r>
              <a:rPr lang="nl-NL" sz="2000" b="1" i="1" dirty="0" smtClean="0">
                <a:solidFill>
                  <a:srgbClr val="000000"/>
                </a:solidFill>
                <a:latin typeface="Symbol" charset="2"/>
                <a:cs typeface="Symbol" charset="2"/>
                <a:sym typeface="Wingdings"/>
              </a:rPr>
              <a:t>m </a:t>
            </a:r>
            <a:r>
              <a:rPr lang="nl-NL" sz="2000" dirty="0" smtClean="0">
                <a:solidFill>
                  <a:srgbClr val="000000"/>
                </a:solidFill>
                <a:sym typeface="Wingdings"/>
              </a:rPr>
              <a:t>mobiliteit)</a:t>
            </a:r>
          </a:p>
          <a:p>
            <a:pPr marL="838200" lvl="1" indent="-381000" algn="l">
              <a:spcBef>
                <a:spcPct val="20000"/>
              </a:spcBef>
            </a:pPr>
            <a:endParaRPr lang="nl-NL" sz="2000" b="1" dirty="0" smtClean="0">
              <a:solidFill>
                <a:srgbClr val="000000"/>
              </a:solidFill>
            </a:endParaRPr>
          </a:p>
          <a:p>
            <a:pPr marL="838200" lvl="1" indent="-381000" algn="l">
              <a:spcBef>
                <a:spcPct val="20000"/>
              </a:spcBef>
            </a:pPr>
            <a:endParaRPr lang="nl-NL" sz="2000" b="1" dirty="0" smtClean="0">
              <a:solidFill>
                <a:srgbClr val="000000"/>
              </a:solidFill>
            </a:endParaRPr>
          </a:p>
          <a:p>
            <a:pPr marL="838200" lvl="1" indent="-381000" algn="l">
              <a:spcBef>
                <a:spcPct val="20000"/>
              </a:spcBef>
            </a:pPr>
            <a:r>
              <a:rPr lang="nl-NL" sz="2000" b="1" dirty="0" smtClean="0">
                <a:solidFill>
                  <a:srgbClr val="000000"/>
                </a:solidFill>
              </a:rPr>
              <a:t>			     Drude–Lorentz model</a:t>
            </a:r>
            <a:r>
              <a:rPr lang="nl-NL" sz="2000" dirty="0" smtClean="0">
                <a:solidFill>
                  <a:srgbClr val="000000"/>
                </a:solidFill>
              </a:rPr>
              <a:t> </a:t>
            </a:r>
          </a:p>
          <a:p>
            <a:pPr lvl="1" algn="l">
              <a:spcBef>
                <a:spcPct val="20000"/>
              </a:spcBef>
            </a:pPr>
            <a:endParaRPr lang="nl-NL" sz="3600" dirty="0" smtClean="0">
              <a:solidFill>
                <a:srgbClr val="000000"/>
              </a:solidFill>
            </a:endParaRPr>
          </a:p>
        </p:txBody>
      </p:sp>
      <p:sp>
        <p:nvSpPr>
          <p:cNvPr id="25603" name="Rectangle 5"/>
          <p:cNvSpPr>
            <a:spLocks noChangeArrowheads="1"/>
          </p:cNvSpPr>
          <p:nvPr/>
        </p:nvSpPr>
        <p:spPr bwMode="auto">
          <a:xfrm>
            <a:off x="467544" y="71438"/>
            <a:ext cx="825214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dirty="0" smtClean="0">
                <a:solidFill>
                  <a:srgbClr val="000000"/>
                </a:solidFill>
              </a:rPr>
              <a:t>Elektrische geleiding   (onder invloed van elektrisch veld </a:t>
            </a:r>
            <a:r>
              <a:rPr lang="nl-NL" b="1" i="1" dirty="0" smtClean="0">
                <a:solidFill>
                  <a:srgbClr val="000000"/>
                </a:solidFill>
              </a:rPr>
              <a:t>E</a:t>
            </a:r>
            <a:r>
              <a:rPr lang="nl-NL" dirty="0" smtClean="0">
                <a:solidFill>
                  <a:srgbClr val="000000"/>
                </a:solidFill>
              </a:rPr>
              <a:t>)</a:t>
            </a:r>
            <a:endParaRPr lang="nl-NL" dirty="0">
              <a:solidFill>
                <a:srgbClr val="00000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nl-NL" dirty="0">
              <a:solidFill>
                <a:srgbClr val="000000"/>
              </a:solidFill>
            </a:endParaRPr>
          </a:p>
        </p:txBody>
      </p:sp>
      <p:sp>
        <p:nvSpPr>
          <p:cNvPr id="6" name="Rectangle 5"/>
          <p:cNvSpPr/>
          <p:nvPr/>
        </p:nvSpPr>
        <p:spPr>
          <a:xfrm>
            <a:off x="-185291" y="6453336"/>
            <a:ext cx="8904982" cy="646331"/>
          </a:xfrm>
          <a:prstGeom prst="rect">
            <a:avLst/>
          </a:prstGeom>
        </p:spPr>
        <p:txBody>
          <a:bodyPr wrap="square">
            <a:spAutoFit/>
          </a:bodyPr>
          <a:lstStyle/>
          <a:p>
            <a:r>
              <a:rPr lang="nl-NL" sz="1200" dirty="0" smtClean="0">
                <a:solidFill>
                  <a:srgbClr val="000000"/>
                </a:solidFill>
                <a:hlinkClick r:id="rId3"/>
              </a:rPr>
              <a:t>http://en.wikipedia.org/wiki/Drude_model</a:t>
            </a:r>
            <a:r>
              <a:rPr lang="nl-NL" sz="1200" dirty="0" smtClean="0">
                <a:solidFill>
                  <a:srgbClr val="000000"/>
                </a:solidFill>
              </a:rPr>
              <a:t>  </a:t>
            </a:r>
          </a:p>
          <a:p>
            <a:r>
              <a:rPr lang="nl-NL" sz="1200" dirty="0" smtClean="0">
                <a:solidFill>
                  <a:srgbClr val="000000"/>
                </a:solidFill>
                <a:hlinkClick r:id="rId4"/>
              </a:rPr>
              <a:t>http://hyperphysics.phy-astr.gsu.edu/hbase/electric/ohmmic.html#c1</a:t>
            </a:r>
            <a:endParaRPr lang="nl-NL" sz="1200" dirty="0" smtClean="0">
              <a:solidFill>
                <a:srgbClr val="000000"/>
              </a:solidFill>
            </a:endParaRPr>
          </a:p>
          <a:p>
            <a:endParaRPr lang="nl-NL" sz="1200" dirty="0">
              <a:solidFill>
                <a:srgbClr val="000000"/>
              </a:solidFill>
            </a:endParaRPr>
          </a:p>
        </p:txBody>
      </p:sp>
      <p:pic>
        <p:nvPicPr>
          <p:cNvPr id="14" name="Picture 13"/>
          <p:cNvPicPr>
            <a:picLocks noChangeAspect="1"/>
          </p:cNvPicPr>
          <p:nvPr/>
        </p:nvPicPr>
        <p:blipFill>
          <a:blip r:embed="rId5"/>
          <a:stretch>
            <a:fillRect/>
          </a:stretch>
        </p:blipFill>
        <p:spPr>
          <a:xfrm>
            <a:off x="3581400" y="5791200"/>
            <a:ext cx="1701800" cy="609600"/>
          </a:xfrm>
          <a:prstGeom prst="rect">
            <a:avLst/>
          </a:prstGeom>
        </p:spPr>
      </p:pic>
      <p:sp>
        <p:nvSpPr>
          <p:cNvPr id="13" name="Rectangle 12"/>
          <p:cNvSpPr/>
          <p:nvPr/>
        </p:nvSpPr>
        <p:spPr>
          <a:xfrm>
            <a:off x="3068836" y="4572000"/>
            <a:ext cx="2506711" cy="369318"/>
          </a:xfrm>
          <a:prstGeom prst="rect">
            <a:avLst/>
          </a:prstGeom>
        </p:spPr>
        <p:txBody>
          <a:bodyPr wrap="none" lIns="91425" tIns="45713" rIns="91425" bIns="45713">
            <a:spAutoFit/>
          </a:bodyPr>
          <a:lstStyle/>
          <a:p>
            <a:r>
              <a:rPr lang="nl-NL" sz="1800" dirty="0" smtClean="0">
                <a:solidFill>
                  <a:schemeClr val="accent6"/>
                </a:solidFill>
                <a:sym typeface="Wingdings"/>
              </a:rPr>
              <a:t>(soortelijke weerstand)</a:t>
            </a:r>
            <a:endParaRPr lang="nl-NL" sz="1800" dirty="0">
              <a:solidFill>
                <a:schemeClr val="accent6"/>
              </a:solidFill>
            </a:endParaRPr>
          </a:p>
        </p:txBody>
      </p:sp>
      <p:sp>
        <p:nvSpPr>
          <p:cNvPr id="15" name="Rectangle 14"/>
          <p:cNvSpPr/>
          <p:nvPr/>
        </p:nvSpPr>
        <p:spPr>
          <a:xfrm>
            <a:off x="6238183" y="5562600"/>
            <a:ext cx="1762817" cy="923316"/>
          </a:xfrm>
          <a:prstGeom prst="rect">
            <a:avLst/>
          </a:prstGeom>
        </p:spPr>
        <p:txBody>
          <a:bodyPr wrap="none" lIns="91425" tIns="45713" rIns="91425" bIns="45713">
            <a:spAutoFit/>
          </a:bodyPr>
          <a:lstStyle/>
          <a:p>
            <a:r>
              <a:rPr lang="nl-NL" sz="1800" dirty="0" smtClean="0">
                <a:solidFill>
                  <a:schemeClr val="accent6"/>
                </a:solidFill>
                <a:sym typeface="Wingdings"/>
              </a:rPr>
              <a:t>Wet van Ohm</a:t>
            </a:r>
          </a:p>
          <a:p>
            <a:r>
              <a:rPr lang="nl-NL" sz="1800" dirty="0" smtClean="0">
                <a:solidFill>
                  <a:schemeClr val="accent6"/>
                </a:solidFill>
                <a:sym typeface="Wingdings"/>
              </a:rPr>
              <a:t>(geldt niet voor </a:t>
            </a:r>
          </a:p>
          <a:p>
            <a:r>
              <a:rPr lang="nl-NL" sz="1800" dirty="0" smtClean="0">
                <a:solidFill>
                  <a:schemeClr val="accent6"/>
                </a:solidFill>
                <a:sym typeface="Wingdings"/>
              </a:rPr>
              <a:t>   halfgeleiders)</a:t>
            </a:r>
            <a:endParaRPr lang="nl-NL" sz="1800" dirty="0">
              <a:solidFill>
                <a:schemeClr val="accent6"/>
              </a:solidFill>
            </a:endParaRPr>
          </a:p>
        </p:txBody>
      </p:sp>
    </p:spTree>
    <p:extLst>
      <p:ext uri="{BB962C8B-B14F-4D97-AF65-F5344CB8AC3E}">
        <p14:creationId xmlns:p14="http://schemas.microsoft.com/office/powerpoint/2010/main" val="125501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156270" y="6563320"/>
            <a:ext cx="223242" cy="241102"/>
          </a:xfrm>
          <a:prstGeom prst="rect">
            <a:avLst/>
          </a:prstGeom>
        </p:spPr>
        <p:txBody>
          <a:bodyPr/>
          <a:lstStyle/>
          <a:p>
            <a:fld id="{A7BD1475-71B9-4756-A1E4-B23789FF6B2A}" type="slidenum">
              <a:rPr lang="en-US" altLang="en-US">
                <a:solidFill>
                  <a:srgbClr val="000000"/>
                </a:solidFill>
              </a:rPr>
              <a:pPr/>
              <a:t>33</a:t>
            </a:fld>
            <a:endParaRPr lang="en-US" altLang="en-US">
              <a:solidFill>
                <a:srgbClr val="000000"/>
              </a:solidFill>
            </a:endParaRPr>
          </a:p>
        </p:txBody>
      </p:sp>
      <p:sp>
        <p:nvSpPr>
          <p:cNvPr id="36865" name="Rectangle 1"/>
          <p:cNvSpPr>
            <a:spLocks noGrp="1" noChangeArrowheads="1"/>
          </p:cNvSpPr>
          <p:nvPr>
            <p:ph type="title"/>
          </p:nvPr>
        </p:nvSpPr>
        <p:spPr>
          <a:ln/>
        </p:spPr>
        <p:txBody>
          <a:bodyPr/>
          <a:lstStyle/>
          <a:p>
            <a:pPr>
              <a:tabLst>
                <a:tab pos="857000" algn="l"/>
              </a:tabLst>
            </a:pPr>
            <a:r>
              <a:rPr lang="en-US" altLang="en-US">
                <a:solidFill>
                  <a:srgbClr val="4D4D4D"/>
                </a:solidFill>
              </a:rPr>
              <a:t>Electrical conductivity of materials</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084" y="1084957"/>
            <a:ext cx="2857500"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998" y="714375"/>
            <a:ext cx="2283768"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FFFFFF"/>
                </a:solidFill>
                <a:miter lim="800000"/>
                <a:headEnd/>
                <a:tailEnd/>
              </a14:hiddenLine>
            </a:ext>
          </a:extLst>
        </p:spPr>
      </p:pic>
    </p:spTree>
    <p:extLst>
      <p:ext uri="{BB962C8B-B14F-4D97-AF65-F5344CB8AC3E}">
        <p14:creationId xmlns:p14="http://schemas.microsoft.com/office/powerpoint/2010/main" val="36595430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609600" y="990600"/>
            <a:ext cx="7772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schemeClr val="accent2"/>
                </a:solidFill>
              </a:rPr>
              <a:t>The more atoms are bound together with overlapping wave functions, the more continuous the energy bands will become. Here is what happens with two, six, and many atoms:</a:t>
            </a:r>
          </a:p>
        </p:txBody>
      </p:sp>
      <p:sp>
        <p:nvSpPr>
          <p:cNvPr id="29701" name="Rectangle 5"/>
          <p:cNvSpPr>
            <a:spLocks noGrp="1" noChangeArrowheads="1"/>
          </p:cNvSpPr>
          <p:nvPr>
            <p:ph type="title"/>
          </p:nvPr>
        </p:nvSpPr>
        <p:spPr/>
        <p:txBody>
          <a:bodyPr/>
          <a:lstStyle/>
          <a:p>
            <a:r>
              <a:rPr lang="en-US" sz="2400" dirty="0"/>
              <a:t>40.7 Band Theory of Solids</a:t>
            </a:r>
          </a:p>
        </p:txBody>
      </p:sp>
      <p:sp>
        <p:nvSpPr>
          <p:cNvPr id="5" name="Rectangle 4"/>
          <p:cNvSpPr/>
          <p:nvPr/>
        </p:nvSpPr>
        <p:spPr bwMode="auto">
          <a:xfrm>
            <a:off x="6096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8100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pic>
        <p:nvPicPr>
          <p:cNvPr id="20" name="Picture 19"/>
          <p:cNvPicPr>
            <a:picLocks noChangeAspect="1"/>
          </p:cNvPicPr>
          <p:nvPr/>
        </p:nvPicPr>
        <p:blipFill>
          <a:blip r:embed="rId3"/>
          <a:stretch>
            <a:fillRect/>
          </a:stretch>
        </p:blipFill>
        <p:spPr>
          <a:xfrm>
            <a:off x="9591886" y="-61436"/>
            <a:ext cx="6286500" cy="3848100"/>
          </a:xfrm>
          <a:prstGeom prst="rect">
            <a:avLst/>
          </a:prstGeom>
        </p:spPr>
      </p:pic>
      <p:pic>
        <p:nvPicPr>
          <p:cNvPr id="21" name="Picture 20"/>
          <p:cNvPicPr>
            <a:picLocks noChangeAspect="1"/>
          </p:cNvPicPr>
          <p:nvPr/>
        </p:nvPicPr>
        <p:blipFill>
          <a:blip r:embed="rId4"/>
          <a:stretch>
            <a:fillRect/>
          </a:stretch>
        </p:blipFill>
        <p:spPr>
          <a:xfrm>
            <a:off x="9529762" y="3247388"/>
            <a:ext cx="7065195" cy="4994362"/>
          </a:xfrm>
          <a:prstGeom prst="rect">
            <a:avLst/>
          </a:prstGeom>
        </p:spPr>
      </p:pic>
      <p:pic>
        <p:nvPicPr>
          <p:cNvPr id="22" name="Picture 21"/>
          <p:cNvPicPr>
            <a:picLocks noChangeAspect="1"/>
          </p:cNvPicPr>
          <p:nvPr/>
        </p:nvPicPr>
        <p:blipFill>
          <a:blip r:embed="rId5"/>
          <a:stretch>
            <a:fillRect/>
          </a:stretch>
        </p:blipFill>
        <p:spPr>
          <a:xfrm>
            <a:off x="-4495800" y="0"/>
            <a:ext cx="4374816" cy="3022600"/>
          </a:xfrm>
          <a:prstGeom prst="rect">
            <a:avLst/>
          </a:prstGeom>
        </p:spPr>
      </p:pic>
      <p:sp>
        <p:nvSpPr>
          <p:cNvPr id="23" name="Rectangle 22"/>
          <p:cNvSpPr/>
          <p:nvPr/>
        </p:nvSpPr>
        <p:spPr>
          <a:xfrm>
            <a:off x="-4572000" y="3048000"/>
            <a:ext cx="4572000" cy="738664"/>
          </a:xfrm>
          <a:prstGeom prst="rect">
            <a:avLst/>
          </a:prstGeom>
        </p:spPr>
        <p:txBody>
          <a:bodyPr>
            <a:spAutoFit/>
          </a:bodyPr>
          <a:lstStyle/>
          <a:p>
            <a:r>
              <a:rPr lang="en-US" sz="900" dirty="0" smtClean="0">
                <a:hlinkClick r:id="rId6"/>
              </a:rPr>
              <a:t>http://chemwiki.ucdavis.edu/Textbook_Maps/Theoretical_Chemistry_Textbook_Maps/Simon%27s_%22Advanced_Theoretical_Chemistry%22/2%3A_Model_Problems_That_Form_Important_Starting_Points/2.2_Bands_of_Orbitals_in_Solids</a:t>
            </a:r>
            <a:endParaRPr lang="en-US" sz="900" dirty="0" smtClean="0"/>
          </a:p>
          <a:p>
            <a:endParaRPr lang="en-US" sz="500" dirty="0"/>
          </a:p>
        </p:txBody>
      </p:sp>
      <p:sp>
        <p:nvSpPr>
          <p:cNvPr id="24" name="Rectangle 23"/>
          <p:cNvSpPr/>
          <p:nvPr/>
        </p:nvSpPr>
        <p:spPr>
          <a:xfrm>
            <a:off x="9296400" y="6867436"/>
            <a:ext cx="4572000" cy="600164"/>
          </a:xfrm>
          <a:prstGeom prst="rect">
            <a:avLst/>
          </a:prstGeom>
        </p:spPr>
        <p:txBody>
          <a:bodyPr>
            <a:spAutoFit/>
          </a:bodyPr>
          <a:lstStyle/>
          <a:p>
            <a:r>
              <a:rPr lang="en-US" sz="1100" dirty="0" smtClean="0">
                <a:hlinkClick r:id="rId7"/>
              </a:rPr>
              <a:t>http://www.slideshare.net/KamalKhan822/solids-conductors-insulators-semiconductors</a:t>
            </a:r>
            <a:endParaRPr lang="en-US" sz="1100" dirty="0" smtClean="0"/>
          </a:p>
          <a:p>
            <a:endParaRPr lang="en-US" sz="1100" dirty="0"/>
          </a:p>
        </p:txBody>
      </p:sp>
      <p:grpSp>
        <p:nvGrpSpPr>
          <p:cNvPr id="37" name="Group 36"/>
          <p:cNvGrpSpPr/>
          <p:nvPr/>
        </p:nvGrpSpPr>
        <p:grpSpPr>
          <a:xfrm>
            <a:off x="296863" y="3581400"/>
            <a:ext cx="8923337" cy="2633663"/>
            <a:chOff x="296863" y="3581400"/>
            <a:chExt cx="8923337" cy="2633663"/>
          </a:xfrm>
        </p:grpSpPr>
        <p:pic>
          <p:nvPicPr>
            <p:cNvPr id="38" name="Picture 7" descr="Figure_40_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3" y="3581400"/>
              <a:ext cx="8548687" cy="2633663"/>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bwMode="auto">
            <a:xfrm>
              <a:off x="6096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38100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grpSp>
          <p:nvGrpSpPr>
            <p:cNvPr id="41" name="Group 40"/>
            <p:cNvGrpSpPr/>
            <p:nvPr/>
          </p:nvGrpSpPr>
          <p:grpSpPr>
            <a:xfrm>
              <a:off x="7083425" y="3810000"/>
              <a:ext cx="2136775" cy="1470025"/>
              <a:chOff x="7083425" y="3810000"/>
              <a:chExt cx="2136775" cy="1470025"/>
            </a:xfrm>
          </p:grpSpPr>
          <p:sp>
            <p:nvSpPr>
              <p:cNvPr id="43" name="Rectangle 42"/>
              <p:cNvSpPr/>
              <p:nvPr/>
            </p:nvSpPr>
            <p:spPr bwMode="auto">
              <a:xfrm>
                <a:off x="7083425" y="4547091"/>
                <a:ext cx="1752600" cy="732934"/>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44" name="Rectangle 43"/>
              <p:cNvSpPr/>
              <p:nvPr/>
            </p:nvSpPr>
            <p:spPr>
              <a:xfrm>
                <a:off x="8229600" y="3810000"/>
                <a:ext cx="990600" cy="461665"/>
              </a:xfrm>
              <a:prstGeom prst="rect">
                <a:avLst/>
              </a:prstGeom>
              <a:solidFill>
                <a:srgbClr val="FFFFFF"/>
              </a:solidFill>
            </p:spPr>
            <p:txBody>
              <a:bodyPr wrap="square">
                <a:spAutoFit/>
              </a:bodyPr>
              <a:lstStyle/>
              <a:p>
                <a:pPr algn="l"/>
                <a:r>
                  <a:rPr lang="nl-NL" sz="1200" dirty="0" smtClean="0"/>
                  <a:t>‘zee’ van </a:t>
                </a:r>
              </a:p>
              <a:p>
                <a:pPr algn="l"/>
                <a:r>
                  <a:rPr lang="nl-NL" sz="1200" dirty="0" smtClean="0"/>
                  <a:t>toestanden</a:t>
                </a:r>
              </a:p>
            </p:txBody>
          </p:sp>
          <p:sp>
            <p:nvSpPr>
              <p:cNvPr id="45" name="Rectangle 44"/>
              <p:cNvSpPr/>
              <p:nvPr/>
            </p:nvSpPr>
            <p:spPr bwMode="auto">
              <a:xfrm>
                <a:off x="7800975" y="4502150"/>
                <a:ext cx="76200" cy="762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7394575" y="4495800"/>
                <a:ext cx="76200" cy="762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7766050" y="4511675"/>
                <a:ext cx="76200" cy="762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7435850" y="4524375"/>
                <a:ext cx="76200" cy="762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7385050" y="4486275"/>
                <a:ext cx="76200" cy="762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grpSp>
        <p:sp>
          <p:nvSpPr>
            <p:cNvPr id="42" name="Rectangle 41"/>
            <p:cNvSpPr/>
            <p:nvPr/>
          </p:nvSpPr>
          <p:spPr>
            <a:xfrm>
              <a:off x="1752600" y="4114800"/>
              <a:ext cx="990600" cy="276999"/>
            </a:xfrm>
            <a:prstGeom prst="rect">
              <a:avLst/>
            </a:prstGeom>
            <a:solidFill>
              <a:srgbClr val="FFFFFF"/>
            </a:solidFill>
          </p:spPr>
          <p:txBody>
            <a:bodyPr wrap="square">
              <a:spAutoFit/>
            </a:bodyPr>
            <a:lstStyle/>
            <a:p>
              <a:pPr algn="l"/>
              <a:r>
                <a:rPr lang="nl-NL" sz="1200" dirty="0" smtClean="0"/>
                <a:t>3p</a:t>
              </a:r>
            </a:p>
          </p:txBody>
        </p:sp>
      </p:grpSp>
      <p:sp>
        <p:nvSpPr>
          <p:cNvPr id="25" name="Rectangle 24"/>
          <p:cNvSpPr/>
          <p:nvPr/>
        </p:nvSpPr>
        <p:spPr>
          <a:xfrm>
            <a:off x="2362200" y="6487180"/>
            <a:ext cx="4572000" cy="523220"/>
          </a:xfrm>
          <a:prstGeom prst="rect">
            <a:avLst/>
          </a:prstGeom>
        </p:spPr>
        <p:txBody>
          <a:bodyPr>
            <a:spAutoFit/>
          </a:bodyPr>
          <a:lstStyle/>
          <a:p>
            <a:r>
              <a:rPr lang="en-US" sz="1400" dirty="0" smtClean="0">
                <a:hlinkClick r:id="rId9"/>
              </a:rPr>
              <a:t>http://semesters.in/category/b-tech-1semchemistry/</a:t>
            </a:r>
            <a:endParaRPr lang="en-US" sz="1400" dirty="0" smtClean="0"/>
          </a:p>
          <a:p>
            <a:endParaRPr lang="en-US" sz="1400" dirty="0"/>
          </a:p>
        </p:txBody>
      </p:sp>
      <p:pic>
        <p:nvPicPr>
          <p:cNvPr id="26" name="Picture 25"/>
          <p:cNvPicPr>
            <a:picLocks noChangeAspect="1"/>
          </p:cNvPicPr>
          <p:nvPr/>
        </p:nvPicPr>
        <p:blipFill>
          <a:blip r:embed="rId10"/>
          <a:stretch>
            <a:fillRect/>
          </a:stretch>
        </p:blipFill>
        <p:spPr>
          <a:xfrm>
            <a:off x="-2977312" y="3543300"/>
            <a:ext cx="2977311" cy="3314700"/>
          </a:xfrm>
          <a:prstGeom prst="rect">
            <a:avLst/>
          </a:prstGeom>
        </p:spPr>
      </p:pic>
      <p:sp>
        <p:nvSpPr>
          <p:cNvPr id="27" name="Rectangle 26"/>
          <p:cNvSpPr/>
          <p:nvPr/>
        </p:nvSpPr>
        <p:spPr>
          <a:xfrm>
            <a:off x="182860" y="1922204"/>
            <a:ext cx="8776692" cy="738664"/>
          </a:xfrm>
          <a:prstGeom prst="rect">
            <a:avLst/>
          </a:prstGeom>
        </p:spPr>
        <p:txBody>
          <a:bodyPr wrap="square">
            <a:spAutoFit/>
          </a:bodyPr>
          <a:lstStyle/>
          <a:p>
            <a:endParaRPr lang="nl-NL" sz="1400" dirty="0" smtClean="0"/>
          </a:p>
          <a:p>
            <a:r>
              <a:rPr lang="nl-NL" sz="1400" dirty="0" smtClean="0"/>
              <a:t>Applet bandenstructuur:</a:t>
            </a:r>
          </a:p>
          <a:p>
            <a:r>
              <a:rPr lang="nl-NL" sz="1400" dirty="0" smtClean="0">
                <a:hlinkClick r:id="rId11"/>
              </a:rPr>
              <a:t>https</a:t>
            </a:r>
            <a:r>
              <a:rPr lang="nl-NL" sz="1400" dirty="0">
                <a:hlinkClick r:id="rId11"/>
              </a:rPr>
              <a:t>://</a:t>
            </a:r>
            <a:r>
              <a:rPr lang="nl-NL" sz="1400" dirty="0" smtClean="0">
                <a:hlinkClick r:id="rId11"/>
              </a:rPr>
              <a:t>phet.colorado.edu/nl/simulation/legacy/bound-states</a:t>
            </a:r>
            <a:endParaRPr lang="nl-NL" sz="1400" dirty="0" smtClean="0"/>
          </a:p>
        </p:txBody>
      </p:sp>
    </p:spTree>
    <p:extLst>
      <p:ext uri="{BB962C8B-B14F-4D97-AF65-F5344CB8AC3E}">
        <p14:creationId xmlns:p14="http://schemas.microsoft.com/office/powerpoint/2010/main" val="20801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95881" y="1342759"/>
            <a:ext cx="475252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err="1" smtClean="0">
                <a:solidFill>
                  <a:schemeClr val="accent2"/>
                </a:solidFill>
              </a:rPr>
              <a:t>toestanden</a:t>
            </a:r>
            <a:r>
              <a:rPr lang="en-US" sz="2000" dirty="0" smtClean="0">
                <a:solidFill>
                  <a:schemeClr val="accent2"/>
                </a:solidFill>
              </a:rPr>
              <a:t> in </a:t>
            </a:r>
            <a:r>
              <a:rPr lang="en-US" sz="2000" dirty="0" err="1" smtClean="0">
                <a:solidFill>
                  <a:schemeClr val="accent2"/>
                </a:solidFill>
              </a:rPr>
              <a:t>atoom</a:t>
            </a:r>
            <a:r>
              <a:rPr lang="en-US" sz="2000" dirty="0" smtClean="0">
                <a:solidFill>
                  <a:schemeClr val="accent2"/>
                </a:solidFill>
              </a:rPr>
              <a:t> </a:t>
            </a:r>
          </a:p>
          <a:p>
            <a:pPr>
              <a:spcBef>
                <a:spcPct val="50000"/>
              </a:spcBef>
            </a:pPr>
            <a:r>
              <a:rPr lang="en-US" sz="2000" dirty="0" smtClean="0">
                <a:solidFill>
                  <a:schemeClr val="accent2"/>
                </a:solidFill>
                <a:sym typeface="Wingdings" panose="05000000000000000000" pitchFamily="2" charset="2"/>
              </a:rPr>
              <a:t> </a:t>
            </a:r>
            <a:r>
              <a:rPr lang="en-US" sz="2000" dirty="0" err="1" smtClean="0">
                <a:solidFill>
                  <a:schemeClr val="accent2"/>
                </a:solidFill>
              </a:rPr>
              <a:t>banden</a:t>
            </a:r>
            <a:r>
              <a:rPr lang="en-US" sz="2000" dirty="0" smtClean="0">
                <a:solidFill>
                  <a:schemeClr val="accent2"/>
                </a:solidFill>
              </a:rPr>
              <a:t> in rooster </a:t>
            </a:r>
            <a:endParaRPr lang="en-US" sz="2000" dirty="0">
              <a:solidFill>
                <a:schemeClr val="accent2"/>
              </a:solidFill>
            </a:endParaRPr>
          </a:p>
        </p:txBody>
      </p:sp>
      <p:sp>
        <p:nvSpPr>
          <p:cNvPr id="5" name="Rectangle 4"/>
          <p:cNvSpPr/>
          <p:nvPr/>
        </p:nvSpPr>
        <p:spPr bwMode="auto">
          <a:xfrm>
            <a:off x="6096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8100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pic>
        <p:nvPicPr>
          <p:cNvPr id="20" name="Picture 19"/>
          <p:cNvPicPr>
            <a:picLocks noChangeAspect="1"/>
          </p:cNvPicPr>
          <p:nvPr/>
        </p:nvPicPr>
        <p:blipFill>
          <a:blip r:embed="rId3"/>
          <a:stretch>
            <a:fillRect/>
          </a:stretch>
        </p:blipFill>
        <p:spPr>
          <a:xfrm>
            <a:off x="9591886" y="-61436"/>
            <a:ext cx="6286500" cy="3848100"/>
          </a:xfrm>
          <a:prstGeom prst="rect">
            <a:avLst/>
          </a:prstGeom>
        </p:spPr>
      </p:pic>
      <p:pic>
        <p:nvPicPr>
          <p:cNvPr id="21" name="Picture 20"/>
          <p:cNvPicPr>
            <a:picLocks noChangeAspect="1"/>
          </p:cNvPicPr>
          <p:nvPr/>
        </p:nvPicPr>
        <p:blipFill>
          <a:blip r:embed="rId4"/>
          <a:stretch>
            <a:fillRect/>
          </a:stretch>
        </p:blipFill>
        <p:spPr>
          <a:xfrm>
            <a:off x="9529762" y="3247388"/>
            <a:ext cx="7065195" cy="4994362"/>
          </a:xfrm>
          <a:prstGeom prst="rect">
            <a:avLst/>
          </a:prstGeom>
        </p:spPr>
      </p:pic>
      <p:pic>
        <p:nvPicPr>
          <p:cNvPr id="22" name="Picture 21"/>
          <p:cNvPicPr>
            <a:picLocks noChangeAspect="1"/>
          </p:cNvPicPr>
          <p:nvPr/>
        </p:nvPicPr>
        <p:blipFill>
          <a:blip r:embed="rId5"/>
          <a:stretch>
            <a:fillRect/>
          </a:stretch>
        </p:blipFill>
        <p:spPr>
          <a:xfrm>
            <a:off x="-4495800" y="0"/>
            <a:ext cx="4374816" cy="3022600"/>
          </a:xfrm>
          <a:prstGeom prst="rect">
            <a:avLst/>
          </a:prstGeom>
        </p:spPr>
      </p:pic>
      <p:sp>
        <p:nvSpPr>
          <p:cNvPr id="23" name="Rectangle 22"/>
          <p:cNvSpPr/>
          <p:nvPr/>
        </p:nvSpPr>
        <p:spPr>
          <a:xfrm>
            <a:off x="-4572000" y="3048000"/>
            <a:ext cx="4572000" cy="738664"/>
          </a:xfrm>
          <a:prstGeom prst="rect">
            <a:avLst/>
          </a:prstGeom>
        </p:spPr>
        <p:txBody>
          <a:bodyPr>
            <a:spAutoFit/>
          </a:bodyPr>
          <a:lstStyle/>
          <a:p>
            <a:r>
              <a:rPr lang="en-US" sz="900" dirty="0" smtClean="0">
                <a:hlinkClick r:id="rId6"/>
              </a:rPr>
              <a:t>http://chemwiki.ucdavis.edu/Textbook_Maps/Theoretical_Chemistry_Textbook_Maps/Simon%27s_%22Advanced_Theoretical_Chemistry%22/2%3A_Model_Problems_That_Form_Important_Starting_Points/2.2_Bands_of_Orbitals_in_Solids</a:t>
            </a:r>
            <a:endParaRPr lang="en-US" sz="900" dirty="0" smtClean="0"/>
          </a:p>
          <a:p>
            <a:endParaRPr lang="en-US" sz="500" dirty="0"/>
          </a:p>
        </p:txBody>
      </p:sp>
      <p:sp>
        <p:nvSpPr>
          <p:cNvPr id="24" name="Rectangle 23"/>
          <p:cNvSpPr/>
          <p:nvPr/>
        </p:nvSpPr>
        <p:spPr>
          <a:xfrm>
            <a:off x="9296400" y="6867436"/>
            <a:ext cx="4572000" cy="600164"/>
          </a:xfrm>
          <a:prstGeom prst="rect">
            <a:avLst/>
          </a:prstGeom>
        </p:spPr>
        <p:txBody>
          <a:bodyPr>
            <a:spAutoFit/>
          </a:bodyPr>
          <a:lstStyle/>
          <a:p>
            <a:r>
              <a:rPr lang="en-US" sz="1100" dirty="0" smtClean="0">
                <a:hlinkClick r:id="rId7"/>
              </a:rPr>
              <a:t>http://www.slideshare.net/KamalKhan822/solids-conductors-insulators-semiconductors</a:t>
            </a:r>
            <a:endParaRPr lang="en-US" sz="1100" dirty="0" smtClean="0"/>
          </a:p>
          <a:p>
            <a:endParaRPr lang="en-US" sz="1100" dirty="0"/>
          </a:p>
        </p:txBody>
      </p:sp>
      <p:pic>
        <p:nvPicPr>
          <p:cNvPr id="38" name="Picture 7" descr="Figure_40_30"/>
          <p:cNvPicPr>
            <a:picLocks noChangeAspect="1" noChangeArrowheads="1"/>
          </p:cNvPicPr>
          <p:nvPr/>
        </p:nvPicPr>
        <p:blipFill rotWithShape="1">
          <a:blip r:embed="rId8">
            <a:extLst>
              <a:ext uri="{28A0092B-C50C-407E-A947-70E740481C1C}">
                <a14:useLocalDpi xmlns:a14="http://schemas.microsoft.com/office/drawing/2010/main" val="0"/>
              </a:ext>
            </a:extLst>
          </a:blip>
          <a:srcRect b="12825"/>
          <a:stretch/>
        </p:blipFill>
        <p:spPr bwMode="auto">
          <a:xfrm>
            <a:off x="296863" y="3581401"/>
            <a:ext cx="8548687" cy="2295872"/>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8229600" y="3810000"/>
            <a:ext cx="990600" cy="461665"/>
          </a:xfrm>
          <a:prstGeom prst="rect">
            <a:avLst/>
          </a:prstGeom>
          <a:solidFill>
            <a:srgbClr val="FFFFFF"/>
          </a:solidFill>
        </p:spPr>
        <p:txBody>
          <a:bodyPr wrap="square">
            <a:spAutoFit/>
          </a:bodyPr>
          <a:lstStyle/>
          <a:p>
            <a:pPr algn="l"/>
            <a:r>
              <a:rPr lang="nl-NL" sz="1200" dirty="0" smtClean="0"/>
              <a:t>‘zee’ van </a:t>
            </a:r>
          </a:p>
          <a:p>
            <a:pPr algn="l"/>
            <a:r>
              <a:rPr lang="nl-NL" sz="1200" dirty="0" smtClean="0"/>
              <a:t>toestanden</a:t>
            </a:r>
          </a:p>
        </p:txBody>
      </p:sp>
      <p:sp>
        <p:nvSpPr>
          <p:cNvPr id="42" name="Rectangle 41"/>
          <p:cNvSpPr/>
          <p:nvPr/>
        </p:nvSpPr>
        <p:spPr>
          <a:xfrm>
            <a:off x="1752600" y="4114800"/>
            <a:ext cx="990600" cy="276999"/>
          </a:xfrm>
          <a:prstGeom prst="rect">
            <a:avLst/>
          </a:prstGeom>
          <a:solidFill>
            <a:srgbClr val="FFFFFF"/>
          </a:solidFill>
        </p:spPr>
        <p:txBody>
          <a:bodyPr wrap="square">
            <a:spAutoFit/>
          </a:bodyPr>
          <a:lstStyle/>
          <a:p>
            <a:pPr algn="l"/>
            <a:r>
              <a:rPr lang="nl-NL" sz="1200" dirty="0" smtClean="0"/>
              <a:t>3p</a:t>
            </a:r>
          </a:p>
        </p:txBody>
      </p:sp>
      <p:sp>
        <p:nvSpPr>
          <p:cNvPr id="25" name="Rectangle 24"/>
          <p:cNvSpPr/>
          <p:nvPr/>
        </p:nvSpPr>
        <p:spPr>
          <a:xfrm>
            <a:off x="2362200" y="6487180"/>
            <a:ext cx="4572000" cy="523220"/>
          </a:xfrm>
          <a:prstGeom prst="rect">
            <a:avLst/>
          </a:prstGeom>
        </p:spPr>
        <p:txBody>
          <a:bodyPr>
            <a:spAutoFit/>
          </a:bodyPr>
          <a:lstStyle/>
          <a:p>
            <a:r>
              <a:rPr lang="en-US" sz="1400" dirty="0" smtClean="0">
                <a:hlinkClick r:id="rId9"/>
              </a:rPr>
              <a:t>http://semesters.in/category/b-tech-1semchemistry/</a:t>
            </a:r>
            <a:endParaRPr lang="en-US" sz="1400" dirty="0" smtClean="0"/>
          </a:p>
          <a:p>
            <a:endParaRPr lang="en-US" sz="1400" dirty="0"/>
          </a:p>
        </p:txBody>
      </p:sp>
      <p:pic>
        <p:nvPicPr>
          <p:cNvPr id="26" name="Picture 25"/>
          <p:cNvPicPr>
            <a:picLocks noChangeAspect="1"/>
          </p:cNvPicPr>
          <p:nvPr/>
        </p:nvPicPr>
        <p:blipFill>
          <a:blip r:embed="rId10"/>
          <a:stretch>
            <a:fillRect/>
          </a:stretch>
        </p:blipFill>
        <p:spPr>
          <a:xfrm>
            <a:off x="-2977312" y="3543300"/>
            <a:ext cx="2977311" cy="3314700"/>
          </a:xfrm>
          <a:prstGeom prst="rect">
            <a:avLst/>
          </a:prstGeom>
        </p:spPr>
      </p:pic>
      <p:sp>
        <p:nvSpPr>
          <p:cNvPr id="27" name="Rectangle 26"/>
          <p:cNvSpPr/>
          <p:nvPr/>
        </p:nvSpPr>
        <p:spPr>
          <a:xfrm>
            <a:off x="1763688" y="4664169"/>
            <a:ext cx="990600" cy="276999"/>
          </a:xfrm>
          <a:prstGeom prst="rect">
            <a:avLst/>
          </a:prstGeom>
          <a:solidFill>
            <a:srgbClr val="FFFFFF"/>
          </a:solidFill>
        </p:spPr>
        <p:txBody>
          <a:bodyPr wrap="square">
            <a:spAutoFit/>
          </a:bodyPr>
          <a:lstStyle/>
          <a:p>
            <a:pPr algn="l"/>
            <a:r>
              <a:rPr lang="nl-NL" sz="1200" dirty="0" smtClean="0"/>
              <a:t>3s</a:t>
            </a:r>
          </a:p>
        </p:txBody>
      </p:sp>
      <p:sp>
        <p:nvSpPr>
          <p:cNvPr id="28"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dirty="0" smtClean="0"/>
              <a:t>40.7 </a:t>
            </a:r>
            <a:r>
              <a:rPr lang="en-GB" dirty="0" err="1" smtClean="0">
                <a:solidFill>
                  <a:srgbClr val="000000"/>
                </a:solidFill>
              </a:rPr>
              <a:t>Bandenstructuur</a:t>
            </a:r>
            <a:endParaRPr lang="en-GB" dirty="0">
              <a:solidFill>
                <a:srgbClr val="000000"/>
              </a:solidFill>
            </a:endParaRPr>
          </a:p>
        </p:txBody>
      </p:sp>
      <p:sp>
        <p:nvSpPr>
          <p:cNvPr id="29"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grpSp>
        <p:nvGrpSpPr>
          <p:cNvPr id="7" name="Group 6"/>
          <p:cNvGrpSpPr/>
          <p:nvPr/>
        </p:nvGrpSpPr>
        <p:grpSpPr>
          <a:xfrm>
            <a:off x="6156176" y="909291"/>
            <a:ext cx="3018667" cy="2367309"/>
            <a:chOff x="6156176" y="909291"/>
            <a:chExt cx="3018667" cy="2367309"/>
          </a:xfrm>
        </p:grpSpPr>
        <p:grpSp>
          <p:nvGrpSpPr>
            <p:cNvPr id="4" name="Group 3"/>
            <p:cNvGrpSpPr/>
            <p:nvPr/>
          </p:nvGrpSpPr>
          <p:grpSpPr>
            <a:xfrm>
              <a:off x="6156176" y="980728"/>
              <a:ext cx="2682559" cy="2295872"/>
              <a:chOff x="6156176" y="980728"/>
              <a:chExt cx="2682559" cy="2295872"/>
            </a:xfrm>
          </p:grpSpPr>
          <p:pic>
            <p:nvPicPr>
              <p:cNvPr id="31" name="Picture 7" descr="Figure_40_30"/>
              <p:cNvPicPr>
                <a:picLocks noChangeAspect="1" noChangeArrowheads="1"/>
              </p:cNvPicPr>
              <p:nvPr/>
            </p:nvPicPr>
            <p:blipFill rotWithShape="1">
              <a:blip r:embed="rId8">
                <a:extLst>
                  <a:ext uri="{28A0092B-C50C-407E-A947-70E740481C1C}">
                    <a14:useLocalDpi xmlns:a14="http://schemas.microsoft.com/office/drawing/2010/main" val="0"/>
                  </a:ext>
                </a:extLst>
              </a:blip>
              <a:srcRect l="68620" b="12825"/>
              <a:stretch/>
            </p:blipFill>
            <p:spPr bwMode="auto">
              <a:xfrm>
                <a:off x="6156176" y="980728"/>
                <a:ext cx="2682559" cy="229587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7081839" y="1401336"/>
                <a:ext cx="704849" cy="947544"/>
                <a:chOff x="7081839" y="4000499"/>
                <a:chExt cx="704849" cy="947544"/>
              </a:xfrm>
            </p:grpSpPr>
            <p:sp>
              <p:nvSpPr>
                <p:cNvPr id="2" name="Freeform 1"/>
                <p:cNvSpPr/>
                <p:nvPr/>
              </p:nvSpPr>
              <p:spPr bwMode="auto">
                <a:xfrm>
                  <a:off x="7281863" y="4000499"/>
                  <a:ext cx="504825" cy="392930"/>
                </a:xfrm>
                <a:custGeom>
                  <a:avLst/>
                  <a:gdLst>
                    <a:gd name="connsiteX0" fmla="*/ 42862 w 485775"/>
                    <a:gd name="connsiteY0" fmla="*/ 0 h 400218"/>
                    <a:gd name="connsiteX1" fmla="*/ 42862 w 485775"/>
                    <a:gd name="connsiteY1" fmla="*/ 0 h 400218"/>
                    <a:gd name="connsiteX2" fmla="*/ 100012 w 485775"/>
                    <a:gd name="connsiteY2" fmla="*/ 114300 h 400218"/>
                    <a:gd name="connsiteX3" fmla="*/ 128587 w 485775"/>
                    <a:gd name="connsiteY3" fmla="*/ 157163 h 400218"/>
                    <a:gd name="connsiteX4" fmla="*/ 142875 w 485775"/>
                    <a:gd name="connsiteY4" fmla="*/ 200025 h 400218"/>
                    <a:gd name="connsiteX5" fmla="*/ 228600 w 485775"/>
                    <a:gd name="connsiteY5" fmla="*/ 257175 h 400218"/>
                    <a:gd name="connsiteX6" fmla="*/ 271462 w 485775"/>
                    <a:gd name="connsiteY6" fmla="*/ 285750 h 400218"/>
                    <a:gd name="connsiteX7" fmla="*/ 357187 w 485775"/>
                    <a:gd name="connsiteY7" fmla="*/ 328613 h 400218"/>
                    <a:gd name="connsiteX8" fmla="*/ 442912 w 485775"/>
                    <a:gd name="connsiteY8" fmla="*/ 357188 h 400218"/>
                    <a:gd name="connsiteX9" fmla="*/ 485775 w 485775"/>
                    <a:gd name="connsiteY9" fmla="*/ 371475 h 400218"/>
                    <a:gd name="connsiteX10" fmla="*/ 485775 w 485775"/>
                    <a:gd name="connsiteY10" fmla="*/ 371475 h 400218"/>
                    <a:gd name="connsiteX11" fmla="*/ 300037 w 485775"/>
                    <a:gd name="connsiteY11" fmla="*/ 400050 h 400218"/>
                    <a:gd name="connsiteX12" fmla="*/ 228600 w 485775"/>
                    <a:gd name="connsiteY12" fmla="*/ 400050 h 400218"/>
                    <a:gd name="connsiteX13" fmla="*/ 100012 w 485775"/>
                    <a:gd name="connsiteY13" fmla="*/ 314325 h 400218"/>
                    <a:gd name="connsiteX14" fmla="*/ 0 w 485775"/>
                    <a:gd name="connsiteY14" fmla="*/ 142875 h 400218"/>
                    <a:gd name="connsiteX15" fmla="*/ 42862 w 485775"/>
                    <a:gd name="connsiteY15"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8600 w 485775"/>
                    <a:gd name="connsiteY4" fmla="*/ 257175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8600 w 485775"/>
                    <a:gd name="connsiteY4" fmla="*/ 257175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8600 w 485775"/>
                    <a:gd name="connsiteY4" fmla="*/ 257175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1457 w 485775"/>
                    <a:gd name="connsiteY4" fmla="*/ 264319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1457 w 485775"/>
                    <a:gd name="connsiteY4" fmla="*/ 264319 h 400218"/>
                    <a:gd name="connsiteX5" fmla="*/ 285749 w 485775"/>
                    <a:gd name="connsiteY5" fmla="*/ 300037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050"/>
                    <a:gd name="connsiteX1" fmla="*/ 42862 w 485775"/>
                    <a:gd name="connsiteY1" fmla="*/ 0 h 400050"/>
                    <a:gd name="connsiteX2" fmla="*/ 100012 w 485775"/>
                    <a:gd name="connsiteY2" fmla="*/ 114300 h 400050"/>
                    <a:gd name="connsiteX3" fmla="*/ 142875 w 485775"/>
                    <a:gd name="connsiteY3" fmla="*/ 200025 h 400050"/>
                    <a:gd name="connsiteX4" fmla="*/ 221457 w 485775"/>
                    <a:gd name="connsiteY4" fmla="*/ 264319 h 400050"/>
                    <a:gd name="connsiteX5" fmla="*/ 285749 w 485775"/>
                    <a:gd name="connsiteY5" fmla="*/ 300037 h 400050"/>
                    <a:gd name="connsiteX6" fmla="*/ 357187 w 485775"/>
                    <a:gd name="connsiteY6" fmla="*/ 328613 h 400050"/>
                    <a:gd name="connsiteX7" fmla="*/ 442912 w 485775"/>
                    <a:gd name="connsiteY7" fmla="*/ 357188 h 400050"/>
                    <a:gd name="connsiteX8" fmla="*/ 485775 w 485775"/>
                    <a:gd name="connsiteY8" fmla="*/ 371475 h 400050"/>
                    <a:gd name="connsiteX9" fmla="*/ 485775 w 485775"/>
                    <a:gd name="connsiteY9" fmla="*/ 371475 h 400050"/>
                    <a:gd name="connsiteX10" fmla="*/ 345280 w 485775"/>
                    <a:gd name="connsiteY10" fmla="*/ 392906 h 400050"/>
                    <a:gd name="connsiteX11" fmla="*/ 228600 w 485775"/>
                    <a:gd name="connsiteY11" fmla="*/ 400050 h 400050"/>
                    <a:gd name="connsiteX12" fmla="*/ 100012 w 485775"/>
                    <a:gd name="connsiteY12" fmla="*/ 314325 h 400050"/>
                    <a:gd name="connsiteX13" fmla="*/ 0 w 485775"/>
                    <a:gd name="connsiteY13" fmla="*/ 142875 h 400050"/>
                    <a:gd name="connsiteX14" fmla="*/ 42862 w 485775"/>
                    <a:gd name="connsiteY14" fmla="*/ 0 h 400050"/>
                    <a:gd name="connsiteX0" fmla="*/ 42862 w 485775"/>
                    <a:gd name="connsiteY0" fmla="*/ 0 h 400050"/>
                    <a:gd name="connsiteX1" fmla="*/ 42862 w 485775"/>
                    <a:gd name="connsiteY1" fmla="*/ 0 h 400050"/>
                    <a:gd name="connsiteX2" fmla="*/ 100012 w 485775"/>
                    <a:gd name="connsiteY2" fmla="*/ 114300 h 400050"/>
                    <a:gd name="connsiteX3" fmla="*/ 142875 w 485775"/>
                    <a:gd name="connsiteY3" fmla="*/ 200025 h 400050"/>
                    <a:gd name="connsiteX4" fmla="*/ 221457 w 485775"/>
                    <a:gd name="connsiteY4" fmla="*/ 264319 h 400050"/>
                    <a:gd name="connsiteX5" fmla="*/ 285749 w 485775"/>
                    <a:gd name="connsiteY5" fmla="*/ 300037 h 400050"/>
                    <a:gd name="connsiteX6" fmla="*/ 357187 w 485775"/>
                    <a:gd name="connsiteY6" fmla="*/ 328613 h 400050"/>
                    <a:gd name="connsiteX7" fmla="*/ 442912 w 485775"/>
                    <a:gd name="connsiteY7" fmla="*/ 357188 h 400050"/>
                    <a:gd name="connsiteX8" fmla="*/ 485775 w 485775"/>
                    <a:gd name="connsiteY8" fmla="*/ 371475 h 400050"/>
                    <a:gd name="connsiteX9" fmla="*/ 485775 w 485775"/>
                    <a:gd name="connsiteY9" fmla="*/ 371475 h 400050"/>
                    <a:gd name="connsiteX10" fmla="*/ 345280 w 485775"/>
                    <a:gd name="connsiteY10" fmla="*/ 392906 h 400050"/>
                    <a:gd name="connsiteX11" fmla="*/ 228600 w 485775"/>
                    <a:gd name="connsiteY11" fmla="*/ 400050 h 400050"/>
                    <a:gd name="connsiteX12" fmla="*/ 100012 w 485775"/>
                    <a:gd name="connsiteY12" fmla="*/ 314325 h 400050"/>
                    <a:gd name="connsiteX13" fmla="*/ 0 w 485775"/>
                    <a:gd name="connsiteY13" fmla="*/ 142875 h 400050"/>
                    <a:gd name="connsiteX14" fmla="*/ 42862 w 485775"/>
                    <a:gd name="connsiteY14" fmla="*/ 0 h 400050"/>
                    <a:gd name="connsiteX0" fmla="*/ 42862 w 485775"/>
                    <a:gd name="connsiteY0" fmla="*/ 0 h 393401"/>
                    <a:gd name="connsiteX1" fmla="*/ 42862 w 485775"/>
                    <a:gd name="connsiteY1" fmla="*/ 0 h 393401"/>
                    <a:gd name="connsiteX2" fmla="*/ 100012 w 485775"/>
                    <a:gd name="connsiteY2" fmla="*/ 114300 h 393401"/>
                    <a:gd name="connsiteX3" fmla="*/ 142875 w 485775"/>
                    <a:gd name="connsiteY3" fmla="*/ 200025 h 393401"/>
                    <a:gd name="connsiteX4" fmla="*/ 221457 w 485775"/>
                    <a:gd name="connsiteY4" fmla="*/ 264319 h 393401"/>
                    <a:gd name="connsiteX5" fmla="*/ 285749 w 485775"/>
                    <a:gd name="connsiteY5" fmla="*/ 300037 h 393401"/>
                    <a:gd name="connsiteX6" fmla="*/ 357187 w 485775"/>
                    <a:gd name="connsiteY6" fmla="*/ 328613 h 393401"/>
                    <a:gd name="connsiteX7" fmla="*/ 442912 w 485775"/>
                    <a:gd name="connsiteY7" fmla="*/ 357188 h 393401"/>
                    <a:gd name="connsiteX8" fmla="*/ 485775 w 485775"/>
                    <a:gd name="connsiteY8" fmla="*/ 371475 h 393401"/>
                    <a:gd name="connsiteX9" fmla="*/ 485775 w 485775"/>
                    <a:gd name="connsiteY9" fmla="*/ 371475 h 393401"/>
                    <a:gd name="connsiteX10" fmla="*/ 345280 w 485775"/>
                    <a:gd name="connsiteY10" fmla="*/ 392906 h 393401"/>
                    <a:gd name="connsiteX11" fmla="*/ 216693 w 485775"/>
                    <a:gd name="connsiteY11" fmla="*/ 388143 h 393401"/>
                    <a:gd name="connsiteX12" fmla="*/ 100012 w 485775"/>
                    <a:gd name="connsiteY12" fmla="*/ 314325 h 393401"/>
                    <a:gd name="connsiteX13" fmla="*/ 0 w 485775"/>
                    <a:gd name="connsiteY13" fmla="*/ 142875 h 393401"/>
                    <a:gd name="connsiteX14" fmla="*/ 42862 w 485775"/>
                    <a:gd name="connsiteY14" fmla="*/ 0 h 393401"/>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100012 w 485775"/>
                    <a:gd name="connsiteY12" fmla="*/ 314325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50019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85725 w 485775"/>
                    <a:gd name="connsiteY12" fmla="*/ 283369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85725 w 485775"/>
                    <a:gd name="connsiteY12" fmla="*/ 283369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57150 w 485775"/>
                    <a:gd name="connsiteY12" fmla="*/ 233363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57150 w 485775"/>
                    <a:gd name="connsiteY12" fmla="*/ 233363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57150 w 485775"/>
                    <a:gd name="connsiteY12" fmla="*/ 233363 h 392930"/>
                    <a:gd name="connsiteX13" fmla="*/ 0 w 485775"/>
                    <a:gd name="connsiteY13" fmla="*/ 142875 h 392930"/>
                    <a:gd name="connsiteX14" fmla="*/ 42862 w 485775"/>
                    <a:gd name="connsiteY14" fmla="*/ 0 h 392930"/>
                    <a:gd name="connsiteX0" fmla="*/ 61912 w 504825"/>
                    <a:gd name="connsiteY0" fmla="*/ 0 h 392930"/>
                    <a:gd name="connsiteX1" fmla="*/ 61912 w 504825"/>
                    <a:gd name="connsiteY1" fmla="*/ 0 h 392930"/>
                    <a:gd name="connsiteX2" fmla="*/ 119062 w 504825"/>
                    <a:gd name="connsiteY2" fmla="*/ 114300 h 392930"/>
                    <a:gd name="connsiteX3" fmla="*/ 169069 w 504825"/>
                    <a:gd name="connsiteY3" fmla="*/ 200025 h 392930"/>
                    <a:gd name="connsiteX4" fmla="*/ 240507 w 504825"/>
                    <a:gd name="connsiteY4" fmla="*/ 264319 h 392930"/>
                    <a:gd name="connsiteX5" fmla="*/ 304799 w 504825"/>
                    <a:gd name="connsiteY5" fmla="*/ 300037 h 392930"/>
                    <a:gd name="connsiteX6" fmla="*/ 376237 w 504825"/>
                    <a:gd name="connsiteY6" fmla="*/ 328613 h 392930"/>
                    <a:gd name="connsiteX7" fmla="*/ 461962 w 504825"/>
                    <a:gd name="connsiteY7" fmla="*/ 357188 h 392930"/>
                    <a:gd name="connsiteX8" fmla="*/ 504825 w 504825"/>
                    <a:gd name="connsiteY8" fmla="*/ 371475 h 392930"/>
                    <a:gd name="connsiteX9" fmla="*/ 504825 w 504825"/>
                    <a:gd name="connsiteY9" fmla="*/ 371475 h 392930"/>
                    <a:gd name="connsiteX10" fmla="*/ 364330 w 504825"/>
                    <a:gd name="connsiteY10" fmla="*/ 392906 h 392930"/>
                    <a:gd name="connsiteX11" fmla="*/ 202405 w 504825"/>
                    <a:gd name="connsiteY11" fmla="*/ 366712 h 392930"/>
                    <a:gd name="connsiteX12" fmla="*/ 76200 w 504825"/>
                    <a:gd name="connsiteY12" fmla="*/ 233363 h 392930"/>
                    <a:gd name="connsiteX13" fmla="*/ 0 w 504825"/>
                    <a:gd name="connsiteY13" fmla="*/ 133350 h 392930"/>
                    <a:gd name="connsiteX14" fmla="*/ 61912 w 504825"/>
                    <a:gd name="connsiteY14" fmla="*/ 0 h 39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825" h="392930">
                      <a:moveTo>
                        <a:pt x="61912" y="0"/>
                      </a:moveTo>
                      <a:lnTo>
                        <a:pt x="61912" y="0"/>
                      </a:lnTo>
                      <a:cubicBezTo>
                        <a:pt x="80962" y="38100"/>
                        <a:pt x="101203" y="80963"/>
                        <a:pt x="119062" y="114300"/>
                      </a:cubicBezTo>
                      <a:cubicBezTo>
                        <a:pt x="136921" y="147637"/>
                        <a:pt x="148828" y="175022"/>
                        <a:pt x="169069" y="200025"/>
                      </a:cubicBezTo>
                      <a:cubicBezTo>
                        <a:pt x="189310" y="225028"/>
                        <a:pt x="217885" y="247650"/>
                        <a:pt x="240507" y="264319"/>
                      </a:cubicBezTo>
                      <a:cubicBezTo>
                        <a:pt x="263129" y="280988"/>
                        <a:pt x="282177" y="289321"/>
                        <a:pt x="304799" y="300037"/>
                      </a:cubicBezTo>
                      <a:cubicBezTo>
                        <a:pt x="327421" y="310753"/>
                        <a:pt x="350043" y="319088"/>
                        <a:pt x="376237" y="328613"/>
                      </a:cubicBezTo>
                      <a:cubicBezTo>
                        <a:pt x="402431" y="338138"/>
                        <a:pt x="433387" y="347663"/>
                        <a:pt x="461962" y="357188"/>
                      </a:cubicBezTo>
                      <a:lnTo>
                        <a:pt x="504825" y="371475"/>
                      </a:lnTo>
                      <a:lnTo>
                        <a:pt x="504825" y="371475"/>
                      </a:lnTo>
                      <a:cubicBezTo>
                        <a:pt x="481409" y="375047"/>
                        <a:pt x="414733" y="393700"/>
                        <a:pt x="364330" y="392906"/>
                      </a:cubicBezTo>
                      <a:cubicBezTo>
                        <a:pt x="313927" y="392112"/>
                        <a:pt x="267492" y="383381"/>
                        <a:pt x="202405" y="366712"/>
                      </a:cubicBezTo>
                      <a:cubicBezTo>
                        <a:pt x="158749" y="331787"/>
                        <a:pt x="107950" y="270669"/>
                        <a:pt x="76200" y="233363"/>
                      </a:cubicBezTo>
                      <a:cubicBezTo>
                        <a:pt x="47624" y="193675"/>
                        <a:pt x="28575" y="180181"/>
                        <a:pt x="0" y="133350"/>
                      </a:cubicBezTo>
                      <a:lnTo>
                        <a:pt x="61912" y="0"/>
                      </a:lnTo>
                      <a:close/>
                    </a:path>
                  </a:pathLst>
                </a:cu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sp>
              <p:nvSpPr>
                <p:cNvPr id="30" name="Freeform 29"/>
                <p:cNvSpPr/>
                <p:nvPr/>
              </p:nvSpPr>
              <p:spPr bwMode="auto">
                <a:xfrm>
                  <a:off x="7081839" y="4549775"/>
                  <a:ext cx="520125" cy="398268"/>
                </a:xfrm>
                <a:custGeom>
                  <a:avLst/>
                  <a:gdLst>
                    <a:gd name="connsiteX0" fmla="*/ 42862 w 485775"/>
                    <a:gd name="connsiteY0" fmla="*/ 0 h 400218"/>
                    <a:gd name="connsiteX1" fmla="*/ 42862 w 485775"/>
                    <a:gd name="connsiteY1" fmla="*/ 0 h 400218"/>
                    <a:gd name="connsiteX2" fmla="*/ 100012 w 485775"/>
                    <a:gd name="connsiteY2" fmla="*/ 114300 h 400218"/>
                    <a:gd name="connsiteX3" fmla="*/ 128587 w 485775"/>
                    <a:gd name="connsiteY3" fmla="*/ 157163 h 400218"/>
                    <a:gd name="connsiteX4" fmla="*/ 142875 w 485775"/>
                    <a:gd name="connsiteY4" fmla="*/ 200025 h 400218"/>
                    <a:gd name="connsiteX5" fmla="*/ 228600 w 485775"/>
                    <a:gd name="connsiteY5" fmla="*/ 257175 h 400218"/>
                    <a:gd name="connsiteX6" fmla="*/ 271462 w 485775"/>
                    <a:gd name="connsiteY6" fmla="*/ 285750 h 400218"/>
                    <a:gd name="connsiteX7" fmla="*/ 357187 w 485775"/>
                    <a:gd name="connsiteY7" fmla="*/ 328613 h 400218"/>
                    <a:gd name="connsiteX8" fmla="*/ 442912 w 485775"/>
                    <a:gd name="connsiteY8" fmla="*/ 357188 h 400218"/>
                    <a:gd name="connsiteX9" fmla="*/ 485775 w 485775"/>
                    <a:gd name="connsiteY9" fmla="*/ 371475 h 400218"/>
                    <a:gd name="connsiteX10" fmla="*/ 485775 w 485775"/>
                    <a:gd name="connsiteY10" fmla="*/ 371475 h 400218"/>
                    <a:gd name="connsiteX11" fmla="*/ 300037 w 485775"/>
                    <a:gd name="connsiteY11" fmla="*/ 400050 h 400218"/>
                    <a:gd name="connsiteX12" fmla="*/ 228600 w 485775"/>
                    <a:gd name="connsiteY12" fmla="*/ 400050 h 400218"/>
                    <a:gd name="connsiteX13" fmla="*/ 100012 w 485775"/>
                    <a:gd name="connsiteY13" fmla="*/ 314325 h 400218"/>
                    <a:gd name="connsiteX14" fmla="*/ 0 w 485775"/>
                    <a:gd name="connsiteY14" fmla="*/ 142875 h 400218"/>
                    <a:gd name="connsiteX15" fmla="*/ 42862 w 485775"/>
                    <a:gd name="connsiteY15"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8600 w 485775"/>
                    <a:gd name="connsiteY4" fmla="*/ 257175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8600 w 485775"/>
                    <a:gd name="connsiteY4" fmla="*/ 257175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8600 w 485775"/>
                    <a:gd name="connsiteY4" fmla="*/ 257175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1457 w 485775"/>
                    <a:gd name="connsiteY4" fmla="*/ 264319 h 400218"/>
                    <a:gd name="connsiteX5" fmla="*/ 271462 w 485775"/>
                    <a:gd name="connsiteY5" fmla="*/ 285750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218"/>
                    <a:gd name="connsiteX1" fmla="*/ 42862 w 485775"/>
                    <a:gd name="connsiteY1" fmla="*/ 0 h 400218"/>
                    <a:gd name="connsiteX2" fmla="*/ 100012 w 485775"/>
                    <a:gd name="connsiteY2" fmla="*/ 114300 h 400218"/>
                    <a:gd name="connsiteX3" fmla="*/ 142875 w 485775"/>
                    <a:gd name="connsiteY3" fmla="*/ 200025 h 400218"/>
                    <a:gd name="connsiteX4" fmla="*/ 221457 w 485775"/>
                    <a:gd name="connsiteY4" fmla="*/ 264319 h 400218"/>
                    <a:gd name="connsiteX5" fmla="*/ 285749 w 485775"/>
                    <a:gd name="connsiteY5" fmla="*/ 300037 h 400218"/>
                    <a:gd name="connsiteX6" fmla="*/ 357187 w 485775"/>
                    <a:gd name="connsiteY6" fmla="*/ 328613 h 400218"/>
                    <a:gd name="connsiteX7" fmla="*/ 442912 w 485775"/>
                    <a:gd name="connsiteY7" fmla="*/ 357188 h 400218"/>
                    <a:gd name="connsiteX8" fmla="*/ 485775 w 485775"/>
                    <a:gd name="connsiteY8" fmla="*/ 371475 h 400218"/>
                    <a:gd name="connsiteX9" fmla="*/ 485775 w 485775"/>
                    <a:gd name="connsiteY9" fmla="*/ 371475 h 400218"/>
                    <a:gd name="connsiteX10" fmla="*/ 300037 w 485775"/>
                    <a:gd name="connsiteY10" fmla="*/ 400050 h 400218"/>
                    <a:gd name="connsiteX11" fmla="*/ 228600 w 485775"/>
                    <a:gd name="connsiteY11" fmla="*/ 400050 h 400218"/>
                    <a:gd name="connsiteX12" fmla="*/ 100012 w 485775"/>
                    <a:gd name="connsiteY12" fmla="*/ 314325 h 400218"/>
                    <a:gd name="connsiteX13" fmla="*/ 0 w 485775"/>
                    <a:gd name="connsiteY13" fmla="*/ 142875 h 400218"/>
                    <a:gd name="connsiteX14" fmla="*/ 42862 w 485775"/>
                    <a:gd name="connsiteY14" fmla="*/ 0 h 400218"/>
                    <a:gd name="connsiteX0" fmla="*/ 42862 w 485775"/>
                    <a:gd name="connsiteY0" fmla="*/ 0 h 400050"/>
                    <a:gd name="connsiteX1" fmla="*/ 42862 w 485775"/>
                    <a:gd name="connsiteY1" fmla="*/ 0 h 400050"/>
                    <a:gd name="connsiteX2" fmla="*/ 100012 w 485775"/>
                    <a:gd name="connsiteY2" fmla="*/ 114300 h 400050"/>
                    <a:gd name="connsiteX3" fmla="*/ 142875 w 485775"/>
                    <a:gd name="connsiteY3" fmla="*/ 200025 h 400050"/>
                    <a:gd name="connsiteX4" fmla="*/ 221457 w 485775"/>
                    <a:gd name="connsiteY4" fmla="*/ 264319 h 400050"/>
                    <a:gd name="connsiteX5" fmla="*/ 285749 w 485775"/>
                    <a:gd name="connsiteY5" fmla="*/ 300037 h 400050"/>
                    <a:gd name="connsiteX6" fmla="*/ 357187 w 485775"/>
                    <a:gd name="connsiteY6" fmla="*/ 328613 h 400050"/>
                    <a:gd name="connsiteX7" fmla="*/ 442912 w 485775"/>
                    <a:gd name="connsiteY7" fmla="*/ 357188 h 400050"/>
                    <a:gd name="connsiteX8" fmla="*/ 485775 w 485775"/>
                    <a:gd name="connsiteY8" fmla="*/ 371475 h 400050"/>
                    <a:gd name="connsiteX9" fmla="*/ 485775 w 485775"/>
                    <a:gd name="connsiteY9" fmla="*/ 371475 h 400050"/>
                    <a:gd name="connsiteX10" fmla="*/ 345280 w 485775"/>
                    <a:gd name="connsiteY10" fmla="*/ 392906 h 400050"/>
                    <a:gd name="connsiteX11" fmla="*/ 228600 w 485775"/>
                    <a:gd name="connsiteY11" fmla="*/ 400050 h 400050"/>
                    <a:gd name="connsiteX12" fmla="*/ 100012 w 485775"/>
                    <a:gd name="connsiteY12" fmla="*/ 314325 h 400050"/>
                    <a:gd name="connsiteX13" fmla="*/ 0 w 485775"/>
                    <a:gd name="connsiteY13" fmla="*/ 142875 h 400050"/>
                    <a:gd name="connsiteX14" fmla="*/ 42862 w 485775"/>
                    <a:gd name="connsiteY14" fmla="*/ 0 h 400050"/>
                    <a:gd name="connsiteX0" fmla="*/ 42862 w 485775"/>
                    <a:gd name="connsiteY0" fmla="*/ 0 h 400050"/>
                    <a:gd name="connsiteX1" fmla="*/ 42862 w 485775"/>
                    <a:gd name="connsiteY1" fmla="*/ 0 h 400050"/>
                    <a:gd name="connsiteX2" fmla="*/ 100012 w 485775"/>
                    <a:gd name="connsiteY2" fmla="*/ 114300 h 400050"/>
                    <a:gd name="connsiteX3" fmla="*/ 142875 w 485775"/>
                    <a:gd name="connsiteY3" fmla="*/ 200025 h 400050"/>
                    <a:gd name="connsiteX4" fmla="*/ 221457 w 485775"/>
                    <a:gd name="connsiteY4" fmla="*/ 264319 h 400050"/>
                    <a:gd name="connsiteX5" fmla="*/ 285749 w 485775"/>
                    <a:gd name="connsiteY5" fmla="*/ 300037 h 400050"/>
                    <a:gd name="connsiteX6" fmla="*/ 357187 w 485775"/>
                    <a:gd name="connsiteY6" fmla="*/ 328613 h 400050"/>
                    <a:gd name="connsiteX7" fmla="*/ 442912 w 485775"/>
                    <a:gd name="connsiteY7" fmla="*/ 357188 h 400050"/>
                    <a:gd name="connsiteX8" fmla="*/ 485775 w 485775"/>
                    <a:gd name="connsiteY8" fmla="*/ 371475 h 400050"/>
                    <a:gd name="connsiteX9" fmla="*/ 485775 w 485775"/>
                    <a:gd name="connsiteY9" fmla="*/ 371475 h 400050"/>
                    <a:gd name="connsiteX10" fmla="*/ 345280 w 485775"/>
                    <a:gd name="connsiteY10" fmla="*/ 392906 h 400050"/>
                    <a:gd name="connsiteX11" fmla="*/ 228600 w 485775"/>
                    <a:gd name="connsiteY11" fmla="*/ 400050 h 400050"/>
                    <a:gd name="connsiteX12" fmla="*/ 100012 w 485775"/>
                    <a:gd name="connsiteY12" fmla="*/ 314325 h 400050"/>
                    <a:gd name="connsiteX13" fmla="*/ 0 w 485775"/>
                    <a:gd name="connsiteY13" fmla="*/ 142875 h 400050"/>
                    <a:gd name="connsiteX14" fmla="*/ 42862 w 485775"/>
                    <a:gd name="connsiteY14" fmla="*/ 0 h 400050"/>
                    <a:gd name="connsiteX0" fmla="*/ 42862 w 485775"/>
                    <a:gd name="connsiteY0" fmla="*/ 0 h 393401"/>
                    <a:gd name="connsiteX1" fmla="*/ 42862 w 485775"/>
                    <a:gd name="connsiteY1" fmla="*/ 0 h 393401"/>
                    <a:gd name="connsiteX2" fmla="*/ 100012 w 485775"/>
                    <a:gd name="connsiteY2" fmla="*/ 114300 h 393401"/>
                    <a:gd name="connsiteX3" fmla="*/ 142875 w 485775"/>
                    <a:gd name="connsiteY3" fmla="*/ 200025 h 393401"/>
                    <a:gd name="connsiteX4" fmla="*/ 221457 w 485775"/>
                    <a:gd name="connsiteY4" fmla="*/ 264319 h 393401"/>
                    <a:gd name="connsiteX5" fmla="*/ 285749 w 485775"/>
                    <a:gd name="connsiteY5" fmla="*/ 300037 h 393401"/>
                    <a:gd name="connsiteX6" fmla="*/ 357187 w 485775"/>
                    <a:gd name="connsiteY6" fmla="*/ 328613 h 393401"/>
                    <a:gd name="connsiteX7" fmla="*/ 442912 w 485775"/>
                    <a:gd name="connsiteY7" fmla="*/ 357188 h 393401"/>
                    <a:gd name="connsiteX8" fmla="*/ 485775 w 485775"/>
                    <a:gd name="connsiteY8" fmla="*/ 371475 h 393401"/>
                    <a:gd name="connsiteX9" fmla="*/ 485775 w 485775"/>
                    <a:gd name="connsiteY9" fmla="*/ 371475 h 393401"/>
                    <a:gd name="connsiteX10" fmla="*/ 345280 w 485775"/>
                    <a:gd name="connsiteY10" fmla="*/ 392906 h 393401"/>
                    <a:gd name="connsiteX11" fmla="*/ 216693 w 485775"/>
                    <a:gd name="connsiteY11" fmla="*/ 388143 h 393401"/>
                    <a:gd name="connsiteX12" fmla="*/ 100012 w 485775"/>
                    <a:gd name="connsiteY12" fmla="*/ 314325 h 393401"/>
                    <a:gd name="connsiteX13" fmla="*/ 0 w 485775"/>
                    <a:gd name="connsiteY13" fmla="*/ 142875 h 393401"/>
                    <a:gd name="connsiteX14" fmla="*/ 42862 w 485775"/>
                    <a:gd name="connsiteY14" fmla="*/ 0 h 393401"/>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100012 w 485775"/>
                    <a:gd name="connsiteY12" fmla="*/ 314325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42875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4505"/>
                    <a:gd name="connsiteX1" fmla="*/ 42862 w 485775"/>
                    <a:gd name="connsiteY1" fmla="*/ 0 h 394505"/>
                    <a:gd name="connsiteX2" fmla="*/ 100012 w 485775"/>
                    <a:gd name="connsiteY2" fmla="*/ 114300 h 394505"/>
                    <a:gd name="connsiteX3" fmla="*/ 150019 w 485775"/>
                    <a:gd name="connsiteY3" fmla="*/ 200025 h 394505"/>
                    <a:gd name="connsiteX4" fmla="*/ 221457 w 485775"/>
                    <a:gd name="connsiteY4" fmla="*/ 264319 h 394505"/>
                    <a:gd name="connsiteX5" fmla="*/ 285749 w 485775"/>
                    <a:gd name="connsiteY5" fmla="*/ 300037 h 394505"/>
                    <a:gd name="connsiteX6" fmla="*/ 357187 w 485775"/>
                    <a:gd name="connsiteY6" fmla="*/ 328613 h 394505"/>
                    <a:gd name="connsiteX7" fmla="*/ 442912 w 485775"/>
                    <a:gd name="connsiteY7" fmla="*/ 357188 h 394505"/>
                    <a:gd name="connsiteX8" fmla="*/ 485775 w 485775"/>
                    <a:gd name="connsiteY8" fmla="*/ 371475 h 394505"/>
                    <a:gd name="connsiteX9" fmla="*/ 485775 w 485775"/>
                    <a:gd name="connsiteY9" fmla="*/ 371475 h 394505"/>
                    <a:gd name="connsiteX10" fmla="*/ 345280 w 485775"/>
                    <a:gd name="connsiteY10" fmla="*/ 392906 h 394505"/>
                    <a:gd name="connsiteX11" fmla="*/ 216693 w 485775"/>
                    <a:gd name="connsiteY11" fmla="*/ 388143 h 394505"/>
                    <a:gd name="connsiteX12" fmla="*/ 85725 w 485775"/>
                    <a:gd name="connsiteY12" fmla="*/ 283369 h 394505"/>
                    <a:gd name="connsiteX13" fmla="*/ 0 w 485775"/>
                    <a:gd name="connsiteY13" fmla="*/ 142875 h 394505"/>
                    <a:gd name="connsiteX14" fmla="*/ 42862 w 485775"/>
                    <a:gd name="connsiteY14" fmla="*/ 0 h 394505"/>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85725 w 485775"/>
                    <a:gd name="connsiteY12" fmla="*/ 283369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85725 w 485775"/>
                    <a:gd name="connsiteY12" fmla="*/ 283369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57150 w 485775"/>
                    <a:gd name="connsiteY12" fmla="*/ 233363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57150 w 485775"/>
                    <a:gd name="connsiteY12" fmla="*/ 233363 h 392930"/>
                    <a:gd name="connsiteX13" fmla="*/ 0 w 485775"/>
                    <a:gd name="connsiteY13" fmla="*/ 142875 h 392930"/>
                    <a:gd name="connsiteX14" fmla="*/ 42862 w 485775"/>
                    <a:gd name="connsiteY14" fmla="*/ 0 h 392930"/>
                    <a:gd name="connsiteX0" fmla="*/ 42862 w 485775"/>
                    <a:gd name="connsiteY0" fmla="*/ 0 h 392930"/>
                    <a:gd name="connsiteX1" fmla="*/ 42862 w 485775"/>
                    <a:gd name="connsiteY1" fmla="*/ 0 h 392930"/>
                    <a:gd name="connsiteX2" fmla="*/ 100012 w 485775"/>
                    <a:gd name="connsiteY2" fmla="*/ 114300 h 392930"/>
                    <a:gd name="connsiteX3" fmla="*/ 150019 w 485775"/>
                    <a:gd name="connsiteY3" fmla="*/ 200025 h 392930"/>
                    <a:gd name="connsiteX4" fmla="*/ 221457 w 485775"/>
                    <a:gd name="connsiteY4" fmla="*/ 264319 h 392930"/>
                    <a:gd name="connsiteX5" fmla="*/ 285749 w 485775"/>
                    <a:gd name="connsiteY5" fmla="*/ 300037 h 392930"/>
                    <a:gd name="connsiteX6" fmla="*/ 357187 w 485775"/>
                    <a:gd name="connsiteY6" fmla="*/ 328613 h 392930"/>
                    <a:gd name="connsiteX7" fmla="*/ 442912 w 485775"/>
                    <a:gd name="connsiteY7" fmla="*/ 357188 h 392930"/>
                    <a:gd name="connsiteX8" fmla="*/ 485775 w 485775"/>
                    <a:gd name="connsiteY8" fmla="*/ 371475 h 392930"/>
                    <a:gd name="connsiteX9" fmla="*/ 485775 w 485775"/>
                    <a:gd name="connsiteY9" fmla="*/ 371475 h 392930"/>
                    <a:gd name="connsiteX10" fmla="*/ 345280 w 485775"/>
                    <a:gd name="connsiteY10" fmla="*/ 392906 h 392930"/>
                    <a:gd name="connsiteX11" fmla="*/ 183355 w 485775"/>
                    <a:gd name="connsiteY11" fmla="*/ 366712 h 392930"/>
                    <a:gd name="connsiteX12" fmla="*/ 57150 w 485775"/>
                    <a:gd name="connsiteY12" fmla="*/ 233363 h 392930"/>
                    <a:gd name="connsiteX13" fmla="*/ 0 w 485775"/>
                    <a:gd name="connsiteY13" fmla="*/ 142875 h 392930"/>
                    <a:gd name="connsiteX14" fmla="*/ 42862 w 485775"/>
                    <a:gd name="connsiteY14" fmla="*/ 0 h 392930"/>
                    <a:gd name="connsiteX0" fmla="*/ 61912 w 504825"/>
                    <a:gd name="connsiteY0" fmla="*/ 0 h 392930"/>
                    <a:gd name="connsiteX1" fmla="*/ 61912 w 504825"/>
                    <a:gd name="connsiteY1" fmla="*/ 0 h 392930"/>
                    <a:gd name="connsiteX2" fmla="*/ 119062 w 504825"/>
                    <a:gd name="connsiteY2" fmla="*/ 114300 h 392930"/>
                    <a:gd name="connsiteX3" fmla="*/ 169069 w 504825"/>
                    <a:gd name="connsiteY3" fmla="*/ 200025 h 392930"/>
                    <a:gd name="connsiteX4" fmla="*/ 240507 w 504825"/>
                    <a:gd name="connsiteY4" fmla="*/ 264319 h 392930"/>
                    <a:gd name="connsiteX5" fmla="*/ 304799 w 504825"/>
                    <a:gd name="connsiteY5" fmla="*/ 300037 h 392930"/>
                    <a:gd name="connsiteX6" fmla="*/ 376237 w 504825"/>
                    <a:gd name="connsiteY6" fmla="*/ 328613 h 392930"/>
                    <a:gd name="connsiteX7" fmla="*/ 461962 w 504825"/>
                    <a:gd name="connsiteY7" fmla="*/ 357188 h 392930"/>
                    <a:gd name="connsiteX8" fmla="*/ 504825 w 504825"/>
                    <a:gd name="connsiteY8" fmla="*/ 371475 h 392930"/>
                    <a:gd name="connsiteX9" fmla="*/ 504825 w 504825"/>
                    <a:gd name="connsiteY9" fmla="*/ 371475 h 392930"/>
                    <a:gd name="connsiteX10" fmla="*/ 364330 w 504825"/>
                    <a:gd name="connsiteY10" fmla="*/ 392906 h 392930"/>
                    <a:gd name="connsiteX11" fmla="*/ 202405 w 504825"/>
                    <a:gd name="connsiteY11" fmla="*/ 366712 h 392930"/>
                    <a:gd name="connsiteX12" fmla="*/ 76200 w 504825"/>
                    <a:gd name="connsiteY12" fmla="*/ 233363 h 392930"/>
                    <a:gd name="connsiteX13" fmla="*/ 0 w 504825"/>
                    <a:gd name="connsiteY13" fmla="*/ 133350 h 392930"/>
                    <a:gd name="connsiteX14" fmla="*/ 61912 w 504825"/>
                    <a:gd name="connsiteY14" fmla="*/ 0 h 392930"/>
                    <a:gd name="connsiteX0" fmla="*/ 61912 w 504825"/>
                    <a:gd name="connsiteY0" fmla="*/ 0 h 393471"/>
                    <a:gd name="connsiteX1" fmla="*/ 61912 w 504825"/>
                    <a:gd name="connsiteY1" fmla="*/ 0 h 393471"/>
                    <a:gd name="connsiteX2" fmla="*/ 119062 w 504825"/>
                    <a:gd name="connsiteY2" fmla="*/ 114300 h 393471"/>
                    <a:gd name="connsiteX3" fmla="*/ 169069 w 504825"/>
                    <a:gd name="connsiteY3" fmla="*/ 200025 h 393471"/>
                    <a:gd name="connsiteX4" fmla="*/ 240507 w 504825"/>
                    <a:gd name="connsiteY4" fmla="*/ 264319 h 393471"/>
                    <a:gd name="connsiteX5" fmla="*/ 304799 w 504825"/>
                    <a:gd name="connsiteY5" fmla="*/ 300037 h 393471"/>
                    <a:gd name="connsiteX6" fmla="*/ 376237 w 504825"/>
                    <a:gd name="connsiteY6" fmla="*/ 328613 h 393471"/>
                    <a:gd name="connsiteX7" fmla="*/ 461962 w 504825"/>
                    <a:gd name="connsiteY7" fmla="*/ 357188 h 393471"/>
                    <a:gd name="connsiteX8" fmla="*/ 504825 w 504825"/>
                    <a:gd name="connsiteY8" fmla="*/ 371475 h 393471"/>
                    <a:gd name="connsiteX9" fmla="*/ 504825 w 504825"/>
                    <a:gd name="connsiteY9" fmla="*/ 371475 h 393471"/>
                    <a:gd name="connsiteX10" fmla="*/ 364330 w 504825"/>
                    <a:gd name="connsiteY10" fmla="*/ 392906 h 393471"/>
                    <a:gd name="connsiteX11" fmla="*/ 202405 w 504825"/>
                    <a:gd name="connsiteY11" fmla="*/ 345281 h 393471"/>
                    <a:gd name="connsiteX12" fmla="*/ 76200 w 504825"/>
                    <a:gd name="connsiteY12" fmla="*/ 233363 h 393471"/>
                    <a:gd name="connsiteX13" fmla="*/ 0 w 504825"/>
                    <a:gd name="connsiteY13" fmla="*/ 133350 h 393471"/>
                    <a:gd name="connsiteX14" fmla="*/ 61912 w 504825"/>
                    <a:gd name="connsiteY14" fmla="*/ 0 h 393471"/>
                    <a:gd name="connsiteX0" fmla="*/ 61912 w 504825"/>
                    <a:gd name="connsiteY0" fmla="*/ 0 h 393471"/>
                    <a:gd name="connsiteX1" fmla="*/ 61912 w 504825"/>
                    <a:gd name="connsiteY1" fmla="*/ 0 h 393471"/>
                    <a:gd name="connsiteX2" fmla="*/ 119062 w 504825"/>
                    <a:gd name="connsiteY2" fmla="*/ 114300 h 393471"/>
                    <a:gd name="connsiteX3" fmla="*/ 169069 w 504825"/>
                    <a:gd name="connsiteY3" fmla="*/ 200025 h 393471"/>
                    <a:gd name="connsiteX4" fmla="*/ 240507 w 504825"/>
                    <a:gd name="connsiteY4" fmla="*/ 264319 h 393471"/>
                    <a:gd name="connsiteX5" fmla="*/ 304799 w 504825"/>
                    <a:gd name="connsiteY5" fmla="*/ 300037 h 393471"/>
                    <a:gd name="connsiteX6" fmla="*/ 376237 w 504825"/>
                    <a:gd name="connsiteY6" fmla="*/ 328613 h 393471"/>
                    <a:gd name="connsiteX7" fmla="*/ 461962 w 504825"/>
                    <a:gd name="connsiteY7" fmla="*/ 357188 h 393471"/>
                    <a:gd name="connsiteX8" fmla="*/ 504825 w 504825"/>
                    <a:gd name="connsiteY8" fmla="*/ 371475 h 393471"/>
                    <a:gd name="connsiteX9" fmla="*/ 504825 w 504825"/>
                    <a:gd name="connsiteY9" fmla="*/ 371475 h 393471"/>
                    <a:gd name="connsiteX10" fmla="*/ 364330 w 504825"/>
                    <a:gd name="connsiteY10" fmla="*/ 392906 h 393471"/>
                    <a:gd name="connsiteX11" fmla="*/ 202405 w 504825"/>
                    <a:gd name="connsiteY11" fmla="*/ 345281 h 393471"/>
                    <a:gd name="connsiteX12" fmla="*/ 76200 w 504825"/>
                    <a:gd name="connsiteY12" fmla="*/ 233363 h 393471"/>
                    <a:gd name="connsiteX13" fmla="*/ 0 w 504825"/>
                    <a:gd name="connsiteY13" fmla="*/ 133350 h 393471"/>
                    <a:gd name="connsiteX14" fmla="*/ 61912 w 504825"/>
                    <a:gd name="connsiteY14" fmla="*/ 0 h 393471"/>
                    <a:gd name="connsiteX0" fmla="*/ 61912 w 514350"/>
                    <a:gd name="connsiteY0" fmla="*/ 0 h 398561"/>
                    <a:gd name="connsiteX1" fmla="*/ 61912 w 514350"/>
                    <a:gd name="connsiteY1" fmla="*/ 0 h 398561"/>
                    <a:gd name="connsiteX2" fmla="*/ 119062 w 514350"/>
                    <a:gd name="connsiteY2" fmla="*/ 114300 h 398561"/>
                    <a:gd name="connsiteX3" fmla="*/ 169069 w 514350"/>
                    <a:gd name="connsiteY3" fmla="*/ 200025 h 398561"/>
                    <a:gd name="connsiteX4" fmla="*/ 240507 w 514350"/>
                    <a:gd name="connsiteY4" fmla="*/ 264319 h 398561"/>
                    <a:gd name="connsiteX5" fmla="*/ 304799 w 514350"/>
                    <a:gd name="connsiteY5" fmla="*/ 300037 h 398561"/>
                    <a:gd name="connsiteX6" fmla="*/ 376237 w 514350"/>
                    <a:gd name="connsiteY6" fmla="*/ 328613 h 398561"/>
                    <a:gd name="connsiteX7" fmla="*/ 461962 w 514350"/>
                    <a:gd name="connsiteY7" fmla="*/ 357188 h 398561"/>
                    <a:gd name="connsiteX8" fmla="*/ 504825 w 514350"/>
                    <a:gd name="connsiteY8" fmla="*/ 371475 h 398561"/>
                    <a:gd name="connsiteX9" fmla="*/ 514350 w 514350"/>
                    <a:gd name="connsiteY9" fmla="*/ 395287 h 398561"/>
                    <a:gd name="connsiteX10" fmla="*/ 364330 w 514350"/>
                    <a:gd name="connsiteY10" fmla="*/ 392906 h 398561"/>
                    <a:gd name="connsiteX11" fmla="*/ 202405 w 514350"/>
                    <a:gd name="connsiteY11" fmla="*/ 345281 h 398561"/>
                    <a:gd name="connsiteX12" fmla="*/ 76200 w 514350"/>
                    <a:gd name="connsiteY12" fmla="*/ 233363 h 398561"/>
                    <a:gd name="connsiteX13" fmla="*/ 0 w 514350"/>
                    <a:gd name="connsiteY13" fmla="*/ 133350 h 398561"/>
                    <a:gd name="connsiteX14" fmla="*/ 61912 w 514350"/>
                    <a:gd name="connsiteY14" fmla="*/ 0 h 398561"/>
                    <a:gd name="connsiteX0" fmla="*/ 61912 w 519610"/>
                    <a:gd name="connsiteY0" fmla="*/ 0 h 398268"/>
                    <a:gd name="connsiteX1" fmla="*/ 61912 w 519610"/>
                    <a:gd name="connsiteY1" fmla="*/ 0 h 398268"/>
                    <a:gd name="connsiteX2" fmla="*/ 119062 w 519610"/>
                    <a:gd name="connsiteY2" fmla="*/ 114300 h 398268"/>
                    <a:gd name="connsiteX3" fmla="*/ 169069 w 519610"/>
                    <a:gd name="connsiteY3" fmla="*/ 200025 h 398268"/>
                    <a:gd name="connsiteX4" fmla="*/ 240507 w 519610"/>
                    <a:gd name="connsiteY4" fmla="*/ 264319 h 398268"/>
                    <a:gd name="connsiteX5" fmla="*/ 304799 w 519610"/>
                    <a:gd name="connsiteY5" fmla="*/ 300037 h 398268"/>
                    <a:gd name="connsiteX6" fmla="*/ 376237 w 519610"/>
                    <a:gd name="connsiteY6" fmla="*/ 328613 h 398268"/>
                    <a:gd name="connsiteX7" fmla="*/ 461962 w 519610"/>
                    <a:gd name="connsiteY7" fmla="*/ 357188 h 398268"/>
                    <a:gd name="connsiteX8" fmla="*/ 483394 w 519610"/>
                    <a:gd name="connsiteY8" fmla="*/ 376237 h 398268"/>
                    <a:gd name="connsiteX9" fmla="*/ 514350 w 519610"/>
                    <a:gd name="connsiteY9" fmla="*/ 395287 h 398268"/>
                    <a:gd name="connsiteX10" fmla="*/ 364330 w 519610"/>
                    <a:gd name="connsiteY10" fmla="*/ 392906 h 398268"/>
                    <a:gd name="connsiteX11" fmla="*/ 202405 w 519610"/>
                    <a:gd name="connsiteY11" fmla="*/ 345281 h 398268"/>
                    <a:gd name="connsiteX12" fmla="*/ 76200 w 519610"/>
                    <a:gd name="connsiteY12" fmla="*/ 233363 h 398268"/>
                    <a:gd name="connsiteX13" fmla="*/ 0 w 519610"/>
                    <a:gd name="connsiteY13" fmla="*/ 133350 h 398268"/>
                    <a:gd name="connsiteX14" fmla="*/ 61912 w 519610"/>
                    <a:gd name="connsiteY14" fmla="*/ 0 h 398268"/>
                    <a:gd name="connsiteX0" fmla="*/ 61912 w 520247"/>
                    <a:gd name="connsiteY0" fmla="*/ 0 h 398268"/>
                    <a:gd name="connsiteX1" fmla="*/ 61912 w 520247"/>
                    <a:gd name="connsiteY1" fmla="*/ 0 h 398268"/>
                    <a:gd name="connsiteX2" fmla="*/ 119062 w 520247"/>
                    <a:gd name="connsiteY2" fmla="*/ 114300 h 398268"/>
                    <a:gd name="connsiteX3" fmla="*/ 169069 w 520247"/>
                    <a:gd name="connsiteY3" fmla="*/ 200025 h 398268"/>
                    <a:gd name="connsiteX4" fmla="*/ 240507 w 520247"/>
                    <a:gd name="connsiteY4" fmla="*/ 264319 h 398268"/>
                    <a:gd name="connsiteX5" fmla="*/ 304799 w 520247"/>
                    <a:gd name="connsiteY5" fmla="*/ 300037 h 398268"/>
                    <a:gd name="connsiteX6" fmla="*/ 376237 w 520247"/>
                    <a:gd name="connsiteY6" fmla="*/ 328613 h 398268"/>
                    <a:gd name="connsiteX7" fmla="*/ 421481 w 520247"/>
                    <a:gd name="connsiteY7" fmla="*/ 350044 h 398268"/>
                    <a:gd name="connsiteX8" fmla="*/ 483394 w 520247"/>
                    <a:gd name="connsiteY8" fmla="*/ 376237 h 398268"/>
                    <a:gd name="connsiteX9" fmla="*/ 514350 w 520247"/>
                    <a:gd name="connsiteY9" fmla="*/ 395287 h 398268"/>
                    <a:gd name="connsiteX10" fmla="*/ 364330 w 520247"/>
                    <a:gd name="connsiteY10" fmla="*/ 392906 h 398268"/>
                    <a:gd name="connsiteX11" fmla="*/ 202405 w 520247"/>
                    <a:gd name="connsiteY11" fmla="*/ 345281 h 398268"/>
                    <a:gd name="connsiteX12" fmla="*/ 76200 w 520247"/>
                    <a:gd name="connsiteY12" fmla="*/ 233363 h 398268"/>
                    <a:gd name="connsiteX13" fmla="*/ 0 w 520247"/>
                    <a:gd name="connsiteY13" fmla="*/ 133350 h 398268"/>
                    <a:gd name="connsiteX14" fmla="*/ 61912 w 520247"/>
                    <a:gd name="connsiteY14" fmla="*/ 0 h 398268"/>
                    <a:gd name="connsiteX0" fmla="*/ 61912 w 520247"/>
                    <a:gd name="connsiteY0" fmla="*/ 0 h 398268"/>
                    <a:gd name="connsiteX1" fmla="*/ 61912 w 520247"/>
                    <a:gd name="connsiteY1" fmla="*/ 0 h 398268"/>
                    <a:gd name="connsiteX2" fmla="*/ 119062 w 520247"/>
                    <a:gd name="connsiteY2" fmla="*/ 114300 h 398268"/>
                    <a:gd name="connsiteX3" fmla="*/ 169069 w 520247"/>
                    <a:gd name="connsiteY3" fmla="*/ 200025 h 398268"/>
                    <a:gd name="connsiteX4" fmla="*/ 240507 w 520247"/>
                    <a:gd name="connsiteY4" fmla="*/ 264319 h 398268"/>
                    <a:gd name="connsiteX5" fmla="*/ 304799 w 520247"/>
                    <a:gd name="connsiteY5" fmla="*/ 300037 h 398268"/>
                    <a:gd name="connsiteX6" fmla="*/ 361950 w 520247"/>
                    <a:gd name="connsiteY6" fmla="*/ 333375 h 398268"/>
                    <a:gd name="connsiteX7" fmla="*/ 421481 w 520247"/>
                    <a:gd name="connsiteY7" fmla="*/ 350044 h 398268"/>
                    <a:gd name="connsiteX8" fmla="*/ 483394 w 520247"/>
                    <a:gd name="connsiteY8" fmla="*/ 376237 h 398268"/>
                    <a:gd name="connsiteX9" fmla="*/ 514350 w 520247"/>
                    <a:gd name="connsiteY9" fmla="*/ 395287 h 398268"/>
                    <a:gd name="connsiteX10" fmla="*/ 364330 w 520247"/>
                    <a:gd name="connsiteY10" fmla="*/ 392906 h 398268"/>
                    <a:gd name="connsiteX11" fmla="*/ 202405 w 520247"/>
                    <a:gd name="connsiteY11" fmla="*/ 345281 h 398268"/>
                    <a:gd name="connsiteX12" fmla="*/ 76200 w 520247"/>
                    <a:gd name="connsiteY12" fmla="*/ 233363 h 398268"/>
                    <a:gd name="connsiteX13" fmla="*/ 0 w 520247"/>
                    <a:gd name="connsiteY13" fmla="*/ 133350 h 398268"/>
                    <a:gd name="connsiteX14" fmla="*/ 61912 w 520247"/>
                    <a:gd name="connsiteY14" fmla="*/ 0 h 398268"/>
                    <a:gd name="connsiteX0" fmla="*/ 61912 w 520125"/>
                    <a:gd name="connsiteY0" fmla="*/ 0 h 398268"/>
                    <a:gd name="connsiteX1" fmla="*/ 61912 w 520125"/>
                    <a:gd name="connsiteY1" fmla="*/ 0 h 398268"/>
                    <a:gd name="connsiteX2" fmla="*/ 119062 w 520125"/>
                    <a:gd name="connsiteY2" fmla="*/ 114300 h 398268"/>
                    <a:gd name="connsiteX3" fmla="*/ 169069 w 520125"/>
                    <a:gd name="connsiteY3" fmla="*/ 200025 h 398268"/>
                    <a:gd name="connsiteX4" fmla="*/ 240507 w 520125"/>
                    <a:gd name="connsiteY4" fmla="*/ 264319 h 398268"/>
                    <a:gd name="connsiteX5" fmla="*/ 304799 w 520125"/>
                    <a:gd name="connsiteY5" fmla="*/ 300037 h 398268"/>
                    <a:gd name="connsiteX6" fmla="*/ 361950 w 520125"/>
                    <a:gd name="connsiteY6" fmla="*/ 333375 h 398268"/>
                    <a:gd name="connsiteX7" fmla="*/ 428624 w 520125"/>
                    <a:gd name="connsiteY7" fmla="*/ 357187 h 398268"/>
                    <a:gd name="connsiteX8" fmla="*/ 483394 w 520125"/>
                    <a:gd name="connsiteY8" fmla="*/ 376237 h 398268"/>
                    <a:gd name="connsiteX9" fmla="*/ 514350 w 520125"/>
                    <a:gd name="connsiteY9" fmla="*/ 395287 h 398268"/>
                    <a:gd name="connsiteX10" fmla="*/ 364330 w 520125"/>
                    <a:gd name="connsiteY10" fmla="*/ 392906 h 398268"/>
                    <a:gd name="connsiteX11" fmla="*/ 202405 w 520125"/>
                    <a:gd name="connsiteY11" fmla="*/ 345281 h 398268"/>
                    <a:gd name="connsiteX12" fmla="*/ 76200 w 520125"/>
                    <a:gd name="connsiteY12" fmla="*/ 233363 h 398268"/>
                    <a:gd name="connsiteX13" fmla="*/ 0 w 520125"/>
                    <a:gd name="connsiteY13" fmla="*/ 133350 h 398268"/>
                    <a:gd name="connsiteX14" fmla="*/ 61912 w 520125"/>
                    <a:gd name="connsiteY14" fmla="*/ 0 h 39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25" h="398268">
                      <a:moveTo>
                        <a:pt x="61912" y="0"/>
                      </a:moveTo>
                      <a:lnTo>
                        <a:pt x="61912" y="0"/>
                      </a:lnTo>
                      <a:cubicBezTo>
                        <a:pt x="80962" y="38100"/>
                        <a:pt x="101203" y="80963"/>
                        <a:pt x="119062" y="114300"/>
                      </a:cubicBezTo>
                      <a:cubicBezTo>
                        <a:pt x="136921" y="147637"/>
                        <a:pt x="148828" y="175022"/>
                        <a:pt x="169069" y="200025"/>
                      </a:cubicBezTo>
                      <a:cubicBezTo>
                        <a:pt x="189310" y="225028"/>
                        <a:pt x="217885" y="247650"/>
                        <a:pt x="240507" y="264319"/>
                      </a:cubicBezTo>
                      <a:cubicBezTo>
                        <a:pt x="263129" y="280988"/>
                        <a:pt x="284559" y="288528"/>
                        <a:pt x="304799" y="300037"/>
                      </a:cubicBezTo>
                      <a:cubicBezTo>
                        <a:pt x="325039" y="311546"/>
                        <a:pt x="341313" y="323850"/>
                        <a:pt x="361950" y="333375"/>
                      </a:cubicBezTo>
                      <a:cubicBezTo>
                        <a:pt x="382587" y="342900"/>
                        <a:pt x="408383" y="350043"/>
                        <a:pt x="428624" y="357187"/>
                      </a:cubicBezTo>
                      <a:cubicBezTo>
                        <a:pt x="448865" y="364331"/>
                        <a:pt x="469106" y="369887"/>
                        <a:pt x="483394" y="376237"/>
                      </a:cubicBezTo>
                      <a:cubicBezTo>
                        <a:pt x="497682" y="382587"/>
                        <a:pt x="534194" y="392509"/>
                        <a:pt x="514350" y="395287"/>
                      </a:cubicBezTo>
                      <a:cubicBezTo>
                        <a:pt x="494506" y="398065"/>
                        <a:pt x="416321" y="401240"/>
                        <a:pt x="364330" y="392906"/>
                      </a:cubicBezTo>
                      <a:cubicBezTo>
                        <a:pt x="312339" y="384572"/>
                        <a:pt x="236536" y="359569"/>
                        <a:pt x="202405" y="345281"/>
                      </a:cubicBezTo>
                      <a:cubicBezTo>
                        <a:pt x="158749" y="310356"/>
                        <a:pt x="107950" y="270669"/>
                        <a:pt x="76200" y="233363"/>
                      </a:cubicBezTo>
                      <a:cubicBezTo>
                        <a:pt x="47624" y="193675"/>
                        <a:pt x="28575" y="180181"/>
                        <a:pt x="0" y="133350"/>
                      </a:cubicBezTo>
                      <a:lnTo>
                        <a:pt x="61912" y="0"/>
                      </a:lnTo>
                      <a:close/>
                    </a:path>
                  </a:pathLst>
                </a:cu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grpSp>
        </p:grpSp>
        <p:sp>
          <p:nvSpPr>
            <p:cNvPr id="32" name="Rectangle 31"/>
            <p:cNvSpPr/>
            <p:nvPr/>
          </p:nvSpPr>
          <p:spPr>
            <a:xfrm>
              <a:off x="8184243" y="909291"/>
              <a:ext cx="990600" cy="830997"/>
            </a:xfrm>
            <a:prstGeom prst="rect">
              <a:avLst/>
            </a:prstGeom>
            <a:solidFill>
              <a:srgbClr val="FFFFFF"/>
            </a:solidFill>
          </p:spPr>
          <p:txBody>
            <a:bodyPr wrap="square">
              <a:spAutoFit/>
            </a:bodyPr>
            <a:lstStyle/>
            <a:p>
              <a:pPr algn="l"/>
              <a:r>
                <a:rPr lang="nl-NL" sz="1200" dirty="0" smtClean="0"/>
                <a:t>bindende en niet-bindende</a:t>
              </a:r>
            </a:p>
            <a:p>
              <a:pPr algn="l"/>
              <a:r>
                <a:rPr lang="nl-NL" sz="1200" dirty="0" smtClean="0"/>
                <a:t>toestanden</a:t>
              </a:r>
            </a:p>
          </p:txBody>
        </p:sp>
      </p:grpSp>
    </p:spTree>
    <p:extLst>
      <p:ext uri="{BB962C8B-B14F-4D97-AF65-F5344CB8AC3E}">
        <p14:creationId xmlns:p14="http://schemas.microsoft.com/office/powerpoint/2010/main" val="3432657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395536" y="744538"/>
            <a:ext cx="8202364"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buFontTx/>
              <a:buChar char="•"/>
            </a:pPr>
            <a:r>
              <a:rPr lang="nl-NL" sz="2200" dirty="0" smtClean="0">
                <a:solidFill>
                  <a:srgbClr val="000000"/>
                </a:solidFill>
              </a:rPr>
              <a:t>Bandentheorie:  </a:t>
            </a:r>
          </a:p>
          <a:p>
            <a:pPr lvl="2" algn="l">
              <a:spcBef>
                <a:spcPct val="20000"/>
              </a:spcBef>
            </a:pPr>
            <a:r>
              <a:rPr lang="nl-NL" sz="2200" dirty="0" smtClean="0">
                <a:solidFill>
                  <a:srgbClr val="000000"/>
                </a:solidFill>
              </a:rPr>
              <a:t>metaal: valentieband gedeeltelijk gevuld, of        	  	      overlap van valentieband en geleidingsband.</a:t>
            </a:r>
          </a:p>
          <a:p>
            <a:pPr lvl="2" algn="l">
              <a:spcBef>
                <a:spcPct val="20000"/>
              </a:spcBef>
            </a:pPr>
            <a:endParaRPr lang="nl-NL" sz="2200" dirty="0" smtClean="0">
              <a:solidFill>
                <a:srgbClr val="000000"/>
              </a:solidFill>
            </a:endParaRPr>
          </a:p>
          <a:p>
            <a:pPr lvl="1" algn="l">
              <a:spcBef>
                <a:spcPct val="20000"/>
              </a:spcBef>
            </a:pPr>
            <a:r>
              <a:rPr lang="nl-NL" sz="2200" dirty="0" smtClean="0">
                <a:solidFill>
                  <a:srgbClr val="000000"/>
                </a:solidFill>
              </a:rPr>
              <a:t> </a:t>
            </a:r>
          </a:p>
          <a:p>
            <a:pPr lvl="1" algn="l">
              <a:spcBef>
                <a:spcPct val="20000"/>
              </a:spcBef>
            </a:pPr>
            <a:endParaRPr lang="nl-NL" sz="2200" dirty="0" smtClean="0">
              <a:solidFill>
                <a:srgbClr val="000000"/>
              </a:solidFill>
            </a:endParaRPr>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GB" b="1" dirty="0" err="1" smtClean="0">
                <a:solidFill>
                  <a:srgbClr val="000000"/>
                </a:solidFill>
              </a:rPr>
              <a:t>Metaal</a:t>
            </a:r>
            <a:endParaRPr lang="en-GB" dirty="0">
              <a:solidFill>
                <a:srgbClr val="80808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grpSp>
        <p:nvGrpSpPr>
          <p:cNvPr id="4" name="Group 3"/>
          <p:cNvGrpSpPr/>
          <p:nvPr/>
        </p:nvGrpSpPr>
        <p:grpSpPr>
          <a:xfrm>
            <a:off x="971600" y="2852936"/>
            <a:ext cx="6418541" cy="3563397"/>
            <a:chOff x="76200" y="3370803"/>
            <a:chExt cx="6418541" cy="3563397"/>
          </a:xfrm>
        </p:grpSpPr>
        <p:pic>
          <p:nvPicPr>
            <p:cNvPr id="460802" name="Picture 2" descr="Comparison of the electronic band structures of metals, semiconductors, and insulator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370803"/>
              <a:ext cx="6418541" cy="35633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2203475" y="3657600"/>
              <a:ext cx="4197324" cy="32004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eaLnBrk="1" hangingPunct="1"/>
              <a:endParaRPr lang="en-US" sz="2800" b="1" smtClean="0">
                <a:solidFill>
                  <a:srgbClr val="000000"/>
                </a:solidFill>
              </a:endParaRPr>
            </a:p>
          </p:txBody>
        </p:sp>
      </p:grpSp>
      <p:sp>
        <p:nvSpPr>
          <p:cNvPr id="2" name="Rectangle 1"/>
          <p:cNvSpPr/>
          <p:nvPr/>
        </p:nvSpPr>
        <p:spPr>
          <a:xfrm>
            <a:off x="3924758" y="5085184"/>
            <a:ext cx="3695242" cy="1015663"/>
          </a:xfrm>
          <a:prstGeom prst="rect">
            <a:avLst/>
          </a:prstGeom>
        </p:spPr>
        <p:txBody>
          <a:bodyPr wrap="none">
            <a:spAutoFit/>
          </a:bodyPr>
          <a:lstStyle/>
          <a:p>
            <a:r>
              <a:rPr lang="nl-NL" sz="2000" b="1" dirty="0" smtClean="0">
                <a:solidFill>
                  <a:srgbClr val="C00000"/>
                </a:solidFill>
              </a:rPr>
              <a:t>valentieband</a:t>
            </a:r>
            <a:r>
              <a:rPr lang="nl-NL" sz="2000" dirty="0" smtClean="0">
                <a:solidFill>
                  <a:srgbClr val="C00000"/>
                </a:solidFill>
              </a:rPr>
              <a:t>: vrije e</a:t>
            </a:r>
            <a:r>
              <a:rPr lang="nl-NL" sz="2000" baseline="30000" dirty="0" smtClean="0">
                <a:solidFill>
                  <a:srgbClr val="C00000"/>
                </a:solidFill>
              </a:rPr>
              <a:t>-</a:t>
            </a:r>
            <a:r>
              <a:rPr lang="nl-NL" sz="2000" dirty="0" smtClean="0">
                <a:solidFill>
                  <a:srgbClr val="C00000"/>
                </a:solidFill>
              </a:rPr>
              <a:t> </a:t>
            </a:r>
          </a:p>
          <a:p>
            <a:r>
              <a:rPr lang="nl-NL" sz="2000" dirty="0" smtClean="0">
                <a:solidFill>
                  <a:srgbClr val="C00000"/>
                </a:solidFill>
              </a:rPr>
              <a:t>in overvolle energieniveaus</a:t>
            </a:r>
          </a:p>
          <a:p>
            <a:r>
              <a:rPr lang="nl-NL" sz="2000" dirty="0" smtClean="0">
                <a:solidFill>
                  <a:srgbClr val="C00000"/>
                </a:solidFill>
                <a:sym typeface="Wingdings" panose="05000000000000000000" pitchFamily="2" charset="2"/>
              </a:rPr>
              <a:t> </a:t>
            </a:r>
            <a:r>
              <a:rPr lang="nl-NL" sz="2000" dirty="0" err="1" smtClean="0">
                <a:solidFill>
                  <a:srgbClr val="C00000"/>
                </a:solidFill>
              </a:rPr>
              <a:t>E</a:t>
            </a:r>
            <a:r>
              <a:rPr lang="nl-NL" sz="2000" baseline="-25000" dirty="0" err="1" smtClean="0">
                <a:solidFill>
                  <a:srgbClr val="C00000"/>
                </a:solidFill>
              </a:rPr>
              <a:t>kin</a:t>
            </a:r>
            <a:r>
              <a:rPr lang="nl-NL" sz="2000" dirty="0" smtClean="0">
                <a:solidFill>
                  <a:srgbClr val="C00000"/>
                </a:solidFill>
              </a:rPr>
              <a:t> </a:t>
            </a:r>
            <a:r>
              <a:rPr lang="nl-NL" sz="2000" dirty="0">
                <a:solidFill>
                  <a:srgbClr val="C00000"/>
                </a:solidFill>
              </a:rPr>
              <a:t>van e</a:t>
            </a:r>
            <a:r>
              <a:rPr lang="nl-NL" sz="2000" baseline="30000" dirty="0">
                <a:solidFill>
                  <a:srgbClr val="C00000"/>
                </a:solidFill>
              </a:rPr>
              <a:t>-</a:t>
            </a:r>
            <a:r>
              <a:rPr lang="nl-NL" sz="2000" dirty="0">
                <a:solidFill>
                  <a:srgbClr val="C00000"/>
                </a:solidFill>
              </a:rPr>
              <a:t> kan niet omhoog</a:t>
            </a:r>
            <a:endParaRPr lang="en-GB" sz="2000" dirty="0">
              <a:solidFill>
                <a:srgbClr val="C00000"/>
              </a:solidFill>
            </a:endParaRPr>
          </a:p>
        </p:txBody>
      </p:sp>
      <p:sp>
        <p:nvSpPr>
          <p:cNvPr id="8" name="Rectangle 7"/>
          <p:cNvSpPr/>
          <p:nvPr/>
        </p:nvSpPr>
        <p:spPr>
          <a:xfrm>
            <a:off x="4176430" y="3284984"/>
            <a:ext cx="3300904" cy="1015663"/>
          </a:xfrm>
          <a:prstGeom prst="rect">
            <a:avLst/>
          </a:prstGeom>
        </p:spPr>
        <p:txBody>
          <a:bodyPr wrap="none">
            <a:spAutoFit/>
          </a:bodyPr>
          <a:lstStyle/>
          <a:p>
            <a:r>
              <a:rPr lang="nl-NL" sz="2000" b="1" dirty="0" smtClean="0">
                <a:solidFill>
                  <a:srgbClr val="000090"/>
                </a:solidFill>
              </a:rPr>
              <a:t>conductieband</a:t>
            </a:r>
            <a:r>
              <a:rPr lang="nl-NL" sz="2000" dirty="0" smtClean="0">
                <a:solidFill>
                  <a:srgbClr val="000090"/>
                </a:solidFill>
              </a:rPr>
              <a:t>: vrije e</a:t>
            </a:r>
            <a:r>
              <a:rPr lang="nl-NL" sz="2000" baseline="30000" dirty="0" smtClean="0">
                <a:solidFill>
                  <a:srgbClr val="000090"/>
                </a:solidFill>
              </a:rPr>
              <a:t>-</a:t>
            </a:r>
            <a:r>
              <a:rPr lang="nl-NL" sz="2000" dirty="0" smtClean="0">
                <a:solidFill>
                  <a:srgbClr val="000090"/>
                </a:solidFill>
              </a:rPr>
              <a:t> </a:t>
            </a:r>
          </a:p>
          <a:p>
            <a:r>
              <a:rPr lang="nl-NL" sz="2000" dirty="0" smtClean="0">
                <a:solidFill>
                  <a:srgbClr val="000090"/>
                </a:solidFill>
              </a:rPr>
              <a:t>kunnen versneld worden </a:t>
            </a:r>
            <a:r>
              <a:rPr lang="nl-NL" sz="2000" dirty="0" smtClean="0">
                <a:solidFill>
                  <a:srgbClr val="000090"/>
                </a:solidFill>
                <a:sym typeface="Wingdings" panose="05000000000000000000" pitchFamily="2" charset="2"/>
              </a:rPr>
              <a:t></a:t>
            </a:r>
          </a:p>
          <a:p>
            <a:r>
              <a:rPr lang="nl-NL" sz="2000" dirty="0" smtClean="0">
                <a:solidFill>
                  <a:srgbClr val="000090"/>
                </a:solidFill>
                <a:sym typeface="Wingdings" panose="05000000000000000000" pitchFamily="2" charset="2"/>
              </a:rPr>
              <a:t>er kan een stroom lopen</a:t>
            </a:r>
            <a:endParaRPr lang="en-GB" sz="2000" dirty="0">
              <a:solidFill>
                <a:srgbClr val="000090"/>
              </a:solidFill>
            </a:endParaRPr>
          </a:p>
        </p:txBody>
      </p:sp>
      <p:sp>
        <p:nvSpPr>
          <p:cNvPr id="3" name="Rectangle 2"/>
          <p:cNvSpPr/>
          <p:nvPr/>
        </p:nvSpPr>
        <p:spPr>
          <a:xfrm>
            <a:off x="5010667" y="4365104"/>
            <a:ext cx="2494568" cy="923330"/>
          </a:xfrm>
          <a:prstGeom prst="rect">
            <a:avLst/>
          </a:prstGeom>
        </p:spPr>
        <p:txBody>
          <a:bodyPr wrap="none">
            <a:spAutoFit/>
          </a:bodyPr>
          <a:lstStyle/>
          <a:p>
            <a:r>
              <a:rPr lang="nl-NL" sz="1800" b="1" dirty="0" smtClean="0">
                <a:solidFill>
                  <a:srgbClr val="000000"/>
                </a:solidFill>
              </a:rPr>
              <a:t>overal</a:t>
            </a:r>
            <a:r>
              <a:rPr lang="nl-NL" sz="1800" dirty="0" smtClean="0">
                <a:solidFill>
                  <a:srgbClr val="000000"/>
                </a:solidFill>
              </a:rPr>
              <a:t> energieniveaus </a:t>
            </a:r>
          </a:p>
          <a:p>
            <a:r>
              <a:rPr lang="nl-NL" sz="1800" dirty="0" smtClean="0">
                <a:solidFill>
                  <a:srgbClr val="000000"/>
                </a:solidFill>
              </a:rPr>
              <a:t>beschikbaar </a:t>
            </a:r>
          </a:p>
          <a:p>
            <a:endParaRPr lang="en-GB" sz="1800" dirty="0">
              <a:solidFill>
                <a:srgbClr val="000000"/>
              </a:solidFill>
            </a:endParaRPr>
          </a:p>
        </p:txBody>
      </p:sp>
      <p:sp>
        <p:nvSpPr>
          <p:cNvPr id="11" name="Rectangle 10"/>
          <p:cNvSpPr/>
          <p:nvPr/>
        </p:nvSpPr>
        <p:spPr>
          <a:xfrm>
            <a:off x="3048000" y="4267200"/>
            <a:ext cx="515285" cy="461665"/>
          </a:xfrm>
          <a:prstGeom prst="rect">
            <a:avLst/>
          </a:prstGeom>
        </p:spPr>
        <p:txBody>
          <a:bodyPr wrap="none">
            <a:spAutoFit/>
          </a:bodyPr>
          <a:lstStyle/>
          <a:p>
            <a:r>
              <a:rPr lang="nl-NL" dirty="0" smtClean="0">
                <a:solidFill>
                  <a:srgbClr val="660066"/>
                </a:solidFill>
              </a:rPr>
              <a:t>E</a:t>
            </a:r>
            <a:r>
              <a:rPr lang="nl-NL" baseline="-25000" dirty="0" smtClean="0">
                <a:solidFill>
                  <a:srgbClr val="660066"/>
                </a:solidFill>
              </a:rPr>
              <a:t>F</a:t>
            </a:r>
            <a:endParaRPr lang="en-US" dirty="0">
              <a:solidFill>
                <a:srgbClr val="660066"/>
              </a:solidFill>
            </a:endParaRPr>
          </a:p>
        </p:txBody>
      </p:sp>
    </p:spTree>
    <p:extLst>
      <p:ext uri="{BB962C8B-B14F-4D97-AF65-F5344CB8AC3E}">
        <p14:creationId xmlns:p14="http://schemas.microsoft.com/office/powerpoint/2010/main" val="426512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02" name="Picture 2" descr="Comparison of the electronic band structures of metals, semiconductors, and insulators.">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60" t="1" b="1369"/>
          <a:stretch/>
        </p:blipFill>
        <p:spPr bwMode="auto">
          <a:xfrm>
            <a:off x="1498576" y="2852936"/>
            <a:ext cx="2858845" cy="3514581"/>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4"/>
          <p:cNvSpPr>
            <a:spLocks noChangeArrowheads="1"/>
          </p:cNvSpPr>
          <p:nvPr/>
        </p:nvSpPr>
        <p:spPr bwMode="auto">
          <a:xfrm>
            <a:off x="395536" y="744538"/>
            <a:ext cx="8202364"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buFontTx/>
              <a:buChar char="•"/>
            </a:pPr>
            <a:r>
              <a:rPr lang="nl-NL" sz="2200" dirty="0" smtClean="0">
                <a:solidFill>
                  <a:srgbClr val="000000"/>
                </a:solidFill>
              </a:rPr>
              <a:t>Bandentheorie:  </a:t>
            </a:r>
          </a:p>
          <a:p>
            <a:pPr marL="1295400" lvl="2" indent="-381000" algn="l">
              <a:spcBef>
                <a:spcPct val="20000"/>
              </a:spcBef>
              <a:buFontTx/>
              <a:buChar char="•"/>
            </a:pPr>
            <a:r>
              <a:rPr lang="nl-NL" sz="2200" dirty="0" smtClean="0">
                <a:solidFill>
                  <a:srgbClr val="000000"/>
                </a:solidFill>
              </a:rPr>
              <a:t>isolator: valentieband geheel gevuld, </a:t>
            </a:r>
            <a:r>
              <a:rPr lang="nl-NL" sz="2200" dirty="0">
                <a:solidFill>
                  <a:srgbClr val="000000"/>
                </a:solidFill>
              </a:rPr>
              <a:t>iets hogere </a:t>
            </a:r>
            <a:r>
              <a:rPr lang="nl-NL" sz="2200" dirty="0" smtClean="0">
                <a:solidFill>
                  <a:srgbClr val="000000"/>
                </a:solidFill>
              </a:rPr>
              <a:t>energie is </a:t>
            </a:r>
            <a:r>
              <a:rPr lang="nl-NL" sz="2200" i="1" dirty="0" smtClean="0">
                <a:solidFill>
                  <a:srgbClr val="000000"/>
                </a:solidFill>
              </a:rPr>
              <a:t>verboden</a:t>
            </a:r>
            <a:r>
              <a:rPr lang="nl-NL" sz="2200" dirty="0" smtClean="0">
                <a:solidFill>
                  <a:srgbClr val="000000"/>
                </a:solidFill>
              </a:rPr>
              <a:t>. Eerstvolgende toegestane energietoestand is in de conductieband. </a:t>
            </a:r>
            <a:endParaRPr lang="nl-NL" sz="2200" dirty="0">
              <a:solidFill>
                <a:srgbClr val="000000"/>
              </a:solidFill>
            </a:endParaRPr>
          </a:p>
          <a:p>
            <a:pPr lvl="2" algn="l">
              <a:spcBef>
                <a:spcPct val="20000"/>
              </a:spcBef>
            </a:pPr>
            <a:endParaRPr lang="nl-NL" sz="2200" dirty="0" smtClean="0">
              <a:solidFill>
                <a:srgbClr val="000000"/>
              </a:solidFill>
            </a:endParaRPr>
          </a:p>
          <a:p>
            <a:pPr lvl="1" algn="l">
              <a:spcBef>
                <a:spcPct val="20000"/>
              </a:spcBef>
            </a:pPr>
            <a:r>
              <a:rPr lang="nl-NL" sz="2200" dirty="0" smtClean="0">
                <a:solidFill>
                  <a:srgbClr val="000000"/>
                </a:solidFill>
              </a:rPr>
              <a:t> </a:t>
            </a:r>
          </a:p>
          <a:p>
            <a:pPr lvl="1" algn="l">
              <a:spcBef>
                <a:spcPct val="20000"/>
              </a:spcBef>
            </a:pPr>
            <a:endParaRPr lang="nl-NL" sz="2200" dirty="0" smtClean="0">
              <a:solidFill>
                <a:srgbClr val="000000"/>
              </a:solidFill>
            </a:endParaRPr>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GB" b="1" dirty="0" smtClean="0">
                <a:solidFill>
                  <a:srgbClr val="000000"/>
                </a:solidFill>
              </a:rPr>
              <a:t>Isolator </a:t>
            </a:r>
            <a:endParaRPr lang="en-GB" b="1" dirty="0">
              <a:solidFill>
                <a:srgbClr val="00000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pic>
        <p:nvPicPr>
          <p:cNvPr id="11" name="Picture 2" descr="Comparison of the electronic band structures of metals, semiconductors, and insulators.">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91790" b="-16582"/>
          <a:stretch/>
        </p:blipFill>
        <p:spPr bwMode="auto">
          <a:xfrm>
            <a:off x="899592" y="3005336"/>
            <a:ext cx="526976" cy="41542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bwMode="auto">
          <a:xfrm>
            <a:off x="1354560" y="4371330"/>
            <a:ext cx="1721768" cy="5210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eaLnBrk="1" hangingPunct="1"/>
            <a:endParaRPr lang="en-US" sz="2800" b="1" smtClean="0">
              <a:solidFill>
                <a:srgbClr val="000000"/>
              </a:solidFill>
            </a:endParaRPr>
          </a:p>
        </p:txBody>
      </p:sp>
      <p:sp>
        <p:nvSpPr>
          <p:cNvPr id="12" name="Rectangle 11"/>
          <p:cNvSpPr/>
          <p:nvPr/>
        </p:nvSpPr>
        <p:spPr>
          <a:xfrm>
            <a:off x="4419600" y="5004137"/>
            <a:ext cx="3695242" cy="1015663"/>
          </a:xfrm>
          <a:prstGeom prst="rect">
            <a:avLst/>
          </a:prstGeom>
        </p:spPr>
        <p:txBody>
          <a:bodyPr wrap="none">
            <a:spAutoFit/>
          </a:bodyPr>
          <a:lstStyle/>
          <a:p>
            <a:r>
              <a:rPr lang="nl-NL" sz="2000" b="1" dirty="0" smtClean="0">
                <a:solidFill>
                  <a:srgbClr val="C00000"/>
                </a:solidFill>
              </a:rPr>
              <a:t>valentieband</a:t>
            </a:r>
            <a:r>
              <a:rPr lang="nl-NL" sz="2000" dirty="0" smtClean="0">
                <a:solidFill>
                  <a:srgbClr val="C00000"/>
                </a:solidFill>
              </a:rPr>
              <a:t>: vrije e</a:t>
            </a:r>
            <a:r>
              <a:rPr lang="nl-NL" sz="2000" baseline="30000" dirty="0" smtClean="0">
                <a:solidFill>
                  <a:srgbClr val="C00000"/>
                </a:solidFill>
              </a:rPr>
              <a:t>-</a:t>
            </a:r>
            <a:r>
              <a:rPr lang="nl-NL" sz="2000" dirty="0" smtClean="0">
                <a:solidFill>
                  <a:srgbClr val="C00000"/>
                </a:solidFill>
              </a:rPr>
              <a:t> </a:t>
            </a:r>
          </a:p>
          <a:p>
            <a:r>
              <a:rPr lang="nl-NL" sz="2000" dirty="0" smtClean="0">
                <a:solidFill>
                  <a:srgbClr val="C00000"/>
                </a:solidFill>
              </a:rPr>
              <a:t>in overvolle energieniveaus</a:t>
            </a:r>
          </a:p>
          <a:p>
            <a:r>
              <a:rPr lang="nl-NL" sz="2000" dirty="0" smtClean="0">
                <a:solidFill>
                  <a:srgbClr val="C00000"/>
                </a:solidFill>
                <a:sym typeface="Wingdings" panose="05000000000000000000" pitchFamily="2" charset="2"/>
              </a:rPr>
              <a:t> </a:t>
            </a:r>
            <a:r>
              <a:rPr lang="nl-NL" sz="2000" dirty="0" err="1" smtClean="0">
                <a:solidFill>
                  <a:srgbClr val="C00000"/>
                </a:solidFill>
              </a:rPr>
              <a:t>E</a:t>
            </a:r>
            <a:r>
              <a:rPr lang="nl-NL" sz="2000" baseline="-25000" dirty="0" err="1" smtClean="0">
                <a:solidFill>
                  <a:srgbClr val="C00000"/>
                </a:solidFill>
              </a:rPr>
              <a:t>kin</a:t>
            </a:r>
            <a:r>
              <a:rPr lang="nl-NL" sz="2000" dirty="0" smtClean="0">
                <a:solidFill>
                  <a:srgbClr val="C00000"/>
                </a:solidFill>
              </a:rPr>
              <a:t> </a:t>
            </a:r>
            <a:r>
              <a:rPr lang="nl-NL" sz="2000" dirty="0">
                <a:solidFill>
                  <a:srgbClr val="C00000"/>
                </a:solidFill>
              </a:rPr>
              <a:t>van e</a:t>
            </a:r>
            <a:r>
              <a:rPr lang="nl-NL" sz="2000" baseline="30000" dirty="0">
                <a:solidFill>
                  <a:srgbClr val="C00000"/>
                </a:solidFill>
              </a:rPr>
              <a:t>-</a:t>
            </a:r>
            <a:r>
              <a:rPr lang="nl-NL" sz="2000" dirty="0">
                <a:solidFill>
                  <a:srgbClr val="C00000"/>
                </a:solidFill>
              </a:rPr>
              <a:t> kan niet omhoog</a:t>
            </a:r>
            <a:endParaRPr lang="en-GB" sz="2000" dirty="0">
              <a:solidFill>
                <a:srgbClr val="C00000"/>
              </a:solidFill>
            </a:endParaRPr>
          </a:p>
        </p:txBody>
      </p:sp>
      <p:sp>
        <p:nvSpPr>
          <p:cNvPr id="13" name="Rectangle 12"/>
          <p:cNvSpPr/>
          <p:nvPr/>
        </p:nvSpPr>
        <p:spPr>
          <a:xfrm>
            <a:off x="4648200" y="3483114"/>
            <a:ext cx="3093240" cy="707886"/>
          </a:xfrm>
          <a:prstGeom prst="rect">
            <a:avLst/>
          </a:prstGeom>
        </p:spPr>
        <p:txBody>
          <a:bodyPr wrap="none">
            <a:spAutoFit/>
          </a:bodyPr>
          <a:lstStyle/>
          <a:p>
            <a:r>
              <a:rPr lang="nl-NL" sz="2000" b="1" dirty="0" smtClean="0">
                <a:solidFill>
                  <a:srgbClr val="000090"/>
                </a:solidFill>
              </a:rPr>
              <a:t>conductieband</a:t>
            </a:r>
            <a:r>
              <a:rPr lang="nl-NL" sz="2000" dirty="0" smtClean="0">
                <a:solidFill>
                  <a:srgbClr val="000090"/>
                </a:solidFill>
              </a:rPr>
              <a:t>: leeg </a:t>
            </a:r>
            <a:r>
              <a:rPr lang="nl-NL" sz="2000" dirty="0" smtClean="0">
                <a:solidFill>
                  <a:srgbClr val="000090"/>
                </a:solidFill>
                <a:sym typeface="Wingdings" panose="05000000000000000000" pitchFamily="2" charset="2"/>
              </a:rPr>
              <a:t></a:t>
            </a:r>
          </a:p>
          <a:p>
            <a:r>
              <a:rPr lang="nl-NL" sz="2000" dirty="0" smtClean="0">
                <a:solidFill>
                  <a:srgbClr val="000090"/>
                </a:solidFill>
                <a:sym typeface="Wingdings" panose="05000000000000000000" pitchFamily="2" charset="2"/>
              </a:rPr>
              <a:t>er kan geen stroom lopen</a:t>
            </a:r>
            <a:endParaRPr lang="en-GB" sz="2000" dirty="0">
              <a:solidFill>
                <a:srgbClr val="000090"/>
              </a:solidFill>
            </a:endParaRPr>
          </a:p>
        </p:txBody>
      </p:sp>
      <p:sp>
        <p:nvSpPr>
          <p:cNvPr id="14" name="Rectangle 13"/>
          <p:cNvSpPr/>
          <p:nvPr/>
        </p:nvSpPr>
        <p:spPr>
          <a:xfrm>
            <a:off x="5557594" y="4267200"/>
            <a:ext cx="2390398" cy="923330"/>
          </a:xfrm>
          <a:prstGeom prst="rect">
            <a:avLst/>
          </a:prstGeom>
        </p:spPr>
        <p:txBody>
          <a:bodyPr wrap="none">
            <a:spAutoFit/>
          </a:bodyPr>
          <a:lstStyle/>
          <a:p>
            <a:r>
              <a:rPr lang="nl-NL" sz="1800" dirty="0" smtClean="0"/>
              <a:t>geen energieniveaus </a:t>
            </a:r>
          </a:p>
          <a:p>
            <a:r>
              <a:rPr lang="nl-NL" sz="1800" dirty="0" smtClean="0"/>
              <a:t>beschikbaar </a:t>
            </a:r>
          </a:p>
          <a:p>
            <a:endParaRPr lang="en-GB" sz="1800" dirty="0"/>
          </a:p>
        </p:txBody>
      </p:sp>
    </p:spTree>
    <p:extLst>
      <p:ext uri="{BB962C8B-B14F-4D97-AF65-F5344CB8AC3E}">
        <p14:creationId xmlns:p14="http://schemas.microsoft.com/office/powerpoint/2010/main" val="37452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omparison of the electronic band structures of metals, semiconductors, and insulators.">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407" r="44541"/>
          <a:stretch/>
        </p:blipFill>
        <p:spPr bwMode="auto">
          <a:xfrm>
            <a:off x="1691680" y="3212976"/>
            <a:ext cx="1479649" cy="3563397"/>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4"/>
          <p:cNvSpPr>
            <a:spLocks noChangeArrowheads="1"/>
          </p:cNvSpPr>
          <p:nvPr/>
        </p:nvSpPr>
        <p:spPr bwMode="auto">
          <a:xfrm>
            <a:off x="395536" y="744538"/>
            <a:ext cx="8202364"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buFontTx/>
              <a:buChar char="•"/>
            </a:pPr>
            <a:r>
              <a:rPr lang="nl-NL" sz="2200" dirty="0" smtClean="0">
                <a:solidFill>
                  <a:srgbClr val="000000"/>
                </a:solidFill>
              </a:rPr>
              <a:t>Bandentheorie:  </a:t>
            </a:r>
          </a:p>
          <a:p>
            <a:pPr marL="1295400" lvl="2" indent="-381000" algn="l">
              <a:spcBef>
                <a:spcPct val="20000"/>
              </a:spcBef>
              <a:buFontTx/>
              <a:buChar char="•"/>
            </a:pPr>
            <a:r>
              <a:rPr lang="nl-NL" sz="2200" dirty="0" smtClean="0"/>
              <a:t>halfgeleider: valentieband geheel gevuld, iets hogere energie is </a:t>
            </a:r>
            <a:r>
              <a:rPr lang="nl-NL" sz="2200" i="1" dirty="0" smtClean="0"/>
              <a:t>verboden</a:t>
            </a:r>
            <a:r>
              <a:rPr lang="nl-NL" sz="2200" dirty="0" smtClean="0"/>
              <a:t>. Eerstvolgende toegestane energietoestand is in de </a:t>
            </a:r>
            <a:r>
              <a:rPr lang="nl-NL" sz="2200" dirty="0" err="1" smtClean="0"/>
              <a:t>conductieband</a:t>
            </a:r>
            <a:r>
              <a:rPr lang="nl-NL" sz="2200" dirty="0" smtClean="0"/>
              <a:t>. </a:t>
            </a:r>
          </a:p>
          <a:p>
            <a:pPr marL="1295400" lvl="2" indent="-381000" algn="l">
              <a:spcBef>
                <a:spcPct val="20000"/>
              </a:spcBef>
              <a:buFontTx/>
              <a:buChar char="•"/>
            </a:pPr>
            <a:r>
              <a:rPr lang="nl-NL" sz="2200" i="1" dirty="0" err="1" smtClean="0"/>
              <a:t>bandgap</a:t>
            </a:r>
            <a:r>
              <a:rPr lang="nl-NL" sz="2200" dirty="0" smtClean="0"/>
              <a:t> is bij halfgeleider klein.</a:t>
            </a:r>
          </a:p>
          <a:p>
            <a:pPr lvl="2" algn="l">
              <a:spcBef>
                <a:spcPct val="20000"/>
              </a:spcBef>
            </a:pPr>
            <a:endParaRPr lang="nl-NL" sz="2200" dirty="0" smtClean="0">
              <a:solidFill>
                <a:srgbClr val="000000"/>
              </a:solidFill>
            </a:endParaRPr>
          </a:p>
          <a:p>
            <a:pPr lvl="1" algn="l">
              <a:spcBef>
                <a:spcPct val="20000"/>
              </a:spcBef>
            </a:pPr>
            <a:r>
              <a:rPr lang="nl-NL" sz="2200" dirty="0" smtClean="0">
                <a:solidFill>
                  <a:srgbClr val="000000"/>
                </a:solidFill>
              </a:rPr>
              <a:t> ;</a:t>
            </a:r>
            <a:r>
              <a:rPr lang="nl-NL" sz="2200" dirty="0" err="1" smtClean="0">
                <a:solidFill>
                  <a:srgbClr val="000000"/>
                </a:solidFill>
              </a:rPr>
              <a:t>l;p</a:t>
            </a:r>
            <a:endParaRPr lang="nl-NL" sz="2200" dirty="0" smtClean="0">
              <a:solidFill>
                <a:srgbClr val="000000"/>
              </a:solidFill>
            </a:endParaRPr>
          </a:p>
          <a:p>
            <a:pPr lvl="1" algn="l">
              <a:spcBef>
                <a:spcPct val="20000"/>
              </a:spcBef>
            </a:pPr>
            <a:r>
              <a:rPr lang="nl-NL" sz="2200" dirty="0" smtClean="0">
                <a:solidFill>
                  <a:srgbClr val="000000"/>
                </a:solidFill>
              </a:rPr>
              <a:t>‘p</a:t>
            </a:r>
          </a:p>
          <a:p>
            <a:pPr lvl="1" algn="l">
              <a:spcBef>
                <a:spcPct val="20000"/>
              </a:spcBef>
            </a:pPr>
            <a:r>
              <a:rPr lang="nl-NL" sz="2200" dirty="0" smtClean="0">
                <a:solidFill>
                  <a:srgbClr val="000000"/>
                </a:solidFill>
              </a:rPr>
              <a:t>‘;</a:t>
            </a:r>
          </a:p>
          <a:p>
            <a:pPr lvl="1" algn="l">
              <a:spcBef>
                <a:spcPct val="20000"/>
              </a:spcBef>
            </a:pPr>
            <a:endParaRPr lang="nl-NL" sz="2200" dirty="0" smtClean="0">
              <a:solidFill>
                <a:srgbClr val="000000"/>
              </a:solidFill>
            </a:endParaRPr>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GB" b="1" dirty="0" err="1" smtClean="0">
                <a:solidFill>
                  <a:srgbClr val="000000"/>
                </a:solidFill>
              </a:rPr>
              <a:t>Halfgeleider</a:t>
            </a:r>
            <a:r>
              <a:rPr lang="en-GB" b="1" dirty="0" smtClean="0">
                <a:solidFill>
                  <a:srgbClr val="000000"/>
                </a:solidFill>
              </a:rPr>
              <a:t> </a:t>
            </a:r>
            <a:endParaRPr lang="en-GB" b="1" dirty="0">
              <a:solidFill>
                <a:srgbClr val="00000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sp>
        <p:nvSpPr>
          <p:cNvPr id="2" name="Rectangle 1"/>
          <p:cNvSpPr/>
          <p:nvPr/>
        </p:nvSpPr>
        <p:spPr>
          <a:xfrm>
            <a:off x="4004683" y="5153561"/>
            <a:ext cx="3531736" cy="1323439"/>
          </a:xfrm>
          <a:prstGeom prst="rect">
            <a:avLst/>
          </a:prstGeom>
        </p:spPr>
        <p:txBody>
          <a:bodyPr wrap="none">
            <a:spAutoFit/>
          </a:bodyPr>
          <a:lstStyle/>
          <a:p>
            <a:r>
              <a:rPr lang="nl-NL" sz="2000" b="1" dirty="0" smtClean="0">
                <a:solidFill>
                  <a:srgbClr val="C00000"/>
                </a:solidFill>
              </a:rPr>
              <a:t>valentieband</a:t>
            </a:r>
            <a:r>
              <a:rPr lang="nl-NL" sz="2000" dirty="0" smtClean="0">
                <a:solidFill>
                  <a:srgbClr val="C00000"/>
                </a:solidFill>
              </a:rPr>
              <a:t>: </a:t>
            </a:r>
            <a:r>
              <a:rPr lang="nl-NL" sz="2000" dirty="0" err="1" smtClean="0">
                <a:solidFill>
                  <a:srgbClr val="C00000"/>
                </a:solidFill>
              </a:rPr>
              <a:t>e</a:t>
            </a:r>
            <a:r>
              <a:rPr lang="nl-NL" sz="2000" baseline="30000" dirty="0" smtClean="0">
                <a:solidFill>
                  <a:srgbClr val="C00000"/>
                </a:solidFill>
              </a:rPr>
              <a:t>-</a:t>
            </a:r>
            <a:r>
              <a:rPr lang="nl-NL" sz="2000" dirty="0" smtClean="0">
                <a:solidFill>
                  <a:srgbClr val="C00000"/>
                </a:solidFill>
              </a:rPr>
              <a:t> vast</a:t>
            </a:r>
          </a:p>
          <a:p>
            <a:r>
              <a:rPr lang="nl-NL" sz="2000" dirty="0" smtClean="0">
                <a:solidFill>
                  <a:srgbClr val="C00000"/>
                </a:solidFill>
              </a:rPr>
              <a:t>in </a:t>
            </a:r>
            <a:r>
              <a:rPr lang="nl-NL" sz="2000" dirty="0" err="1" smtClean="0">
                <a:solidFill>
                  <a:srgbClr val="C00000"/>
                </a:solidFill>
              </a:rPr>
              <a:t>covalente</a:t>
            </a:r>
            <a:r>
              <a:rPr lang="nl-NL" sz="2000" dirty="0" smtClean="0">
                <a:solidFill>
                  <a:srgbClr val="C00000"/>
                </a:solidFill>
              </a:rPr>
              <a:t> binding</a:t>
            </a:r>
          </a:p>
          <a:p>
            <a:pPr>
              <a:buFont typeface="Wingdings" pitchFamily="-101" charset="2"/>
              <a:buChar char="à"/>
            </a:pPr>
            <a:r>
              <a:rPr lang="nl-NL" sz="2000" dirty="0" err="1" smtClean="0">
                <a:solidFill>
                  <a:srgbClr val="C00000"/>
                </a:solidFill>
              </a:rPr>
              <a:t>E</a:t>
            </a:r>
            <a:r>
              <a:rPr lang="nl-NL" sz="2000" baseline="-25000" dirty="0" err="1" smtClean="0">
                <a:solidFill>
                  <a:srgbClr val="C00000"/>
                </a:solidFill>
              </a:rPr>
              <a:t>kin</a:t>
            </a:r>
            <a:r>
              <a:rPr lang="nl-NL" sz="2000" dirty="0" smtClean="0">
                <a:solidFill>
                  <a:srgbClr val="C00000"/>
                </a:solidFill>
              </a:rPr>
              <a:t> van </a:t>
            </a:r>
            <a:r>
              <a:rPr lang="nl-NL" sz="2000" dirty="0" err="1" smtClean="0">
                <a:solidFill>
                  <a:srgbClr val="C00000"/>
                </a:solidFill>
              </a:rPr>
              <a:t>e</a:t>
            </a:r>
            <a:r>
              <a:rPr lang="nl-NL" sz="2000" baseline="30000" dirty="0">
                <a:solidFill>
                  <a:srgbClr val="C00000"/>
                </a:solidFill>
              </a:rPr>
              <a:t>-</a:t>
            </a:r>
            <a:r>
              <a:rPr lang="nl-NL" sz="2000" dirty="0">
                <a:solidFill>
                  <a:srgbClr val="C00000"/>
                </a:solidFill>
              </a:rPr>
              <a:t> kan niet </a:t>
            </a:r>
            <a:r>
              <a:rPr lang="nl-NL" sz="2000" dirty="0" smtClean="0">
                <a:solidFill>
                  <a:srgbClr val="C00000"/>
                </a:solidFill>
              </a:rPr>
              <a:t>omhoog</a:t>
            </a:r>
          </a:p>
          <a:p>
            <a:r>
              <a:rPr lang="nl-NL" sz="2000" dirty="0" smtClean="0">
                <a:solidFill>
                  <a:srgbClr val="C00000"/>
                </a:solidFill>
              </a:rPr>
              <a:t>via gaten </a:t>
            </a:r>
            <a:r>
              <a:rPr lang="nl-NL" sz="2000" i="1" dirty="0" smtClean="0">
                <a:solidFill>
                  <a:srgbClr val="C00000"/>
                </a:solidFill>
              </a:rPr>
              <a:t>toch</a:t>
            </a:r>
            <a:r>
              <a:rPr lang="nl-NL" sz="2000" dirty="0" smtClean="0">
                <a:solidFill>
                  <a:srgbClr val="C00000"/>
                </a:solidFill>
              </a:rPr>
              <a:t> mobiliteit</a:t>
            </a:r>
            <a:endParaRPr lang="en-GB" sz="2000" dirty="0">
              <a:solidFill>
                <a:srgbClr val="C00000"/>
              </a:solidFill>
            </a:endParaRPr>
          </a:p>
        </p:txBody>
      </p:sp>
      <p:sp>
        <p:nvSpPr>
          <p:cNvPr id="8" name="Rectangle 7"/>
          <p:cNvSpPr/>
          <p:nvPr/>
        </p:nvSpPr>
        <p:spPr>
          <a:xfrm>
            <a:off x="4281755" y="3403937"/>
            <a:ext cx="3719245" cy="1015663"/>
          </a:xfrm>
          <a:prstGeom prst="rect">
            <a:avLst/>
          </a:prstGeom>
        </p:spPr>
        <p:txBody>
          <a:bodyPr wrap="none">
            <a:spAutoFit/>
          </a:bodyPr>
          <a:lstStyle/>
          <a:p>
            <a:r>
              <a:rPr lang="nl-NL" sz="2000" b="1" dirty="0" smtClean="0">
                <a:solidFill>
                  <a:srgbClr val="000090"/>
                </a:solidFill>
              </a:rPr>
              <a:t>conductieband</a:t>
            </a:r>
            <a:r>
              <a:rPr lang="nl-NL" sz="2000" dirty="0" smtClean="0">
                <a:solidFill>
                  <a:srgbClr val="000090"/>
                </a:solidFill>
              </a:rPr>
              <a:t>: enkele vrije e</a:t>
            </a:r>
            <a:r>
              <a:rPr lang="nl-NL" sz="2000" baseline="30000" dirty="0" smtClean="0">
                <a:solidFill>
                  <a:srgbClr val="000090"/>
                </a:solidFill>
              </a:rPr>
              <a:t>-</a:t>
            </a:r>
            <a:r>
              <a:rPr lang="nl-NL" sz="2000" dirty="0" smtClean="0">
                <a:solidFill>
                  <a:srgbClr val="000090"/>
                </a:solidFill>
              </a:rPr>
              <a:t> </a:t>
            </a:r>
          </a:p>
          <a:p>
            <a:r>
              <a:rPr lang="nl-NL" sz="2000" dirty="0" smtClean="0">
                <a:solidFill>
                  <a:srgbClr val="000090"/>
                </a:solidFill>
              </a:rPr>
              <a:t>kunnen versneld worden </a:t>
            </a:r>
            <a:r>
              <a:rPr lang="nl-NL" sz="2000" dirty="0" smtClean="0">
                <a:solidFill>
                  <a:srgbClr val="000090"/>
                </a:solidFill>
                <a:sym typeface="Wingdings" panose="05000000000000000000" pitchFamily="2" charset="2"/>
              </a:rPr>
              <a:t></a:t>
            </a:r>
          </a:p>
          <a:p>
            <a:r>
              <a:rPr lang="nl-NL" sz="2000" dirty="0" smtClean="0">
                <a:solidFill>
                  <a:srgbClr val="000090"/>
                </a:solidFill>
                <a:sym typeface="Wingdings" panose="05000000000000000000" pitchFamily="2" charset="2"/>
              </a:rPr>
              <a:t>er kan een kleine stroom lopen</a:t>
            </a:r>
            <a:endParaRPr lang="en-GB" sz="2000" dirty="0">
              <a:solidFill>
                <a:srgbClr val="000090"/>
              </a:solidFill>
            </a:endParaRPr>
          </a:p>
        </p:txBody>
      </p:sp>
      <p:sp>
        <p:nvSpPr>
          <p:cNvPr id="19" name="Rectangle 18"/>
          <p:cNvSpPr/>
          <p:nvPr/>
        </p:nvSpPr>
        <p:spPr>
          <a:xfrm>
            <a:off x="4191000" y="4486870"/>
            <a:ext cx="3775457" cy="923330"/>
          </a:xfrm>
          <a:prstGeom prst="rect">
            <a:avLst/>
          </a:prstGeom>
        </p:spPr>
        <p:txBody>
          <a:bodyPr wrap="none">
            <a:spAutoFit/>
          </a:bodyPr>
          <a:lstStyle/>
          <a:p>
            <a:r>
              <a:rPr lang="nl-NL" sz="1800" b="1" dirty="0" smtClean="0">
                <a:solidFill>
                  <a:srgbClr val="000000"/>
                </a:solidFill>
              </a:rPr>
              <a:t>geen</a:t>
            </a:r>
            <a:r>
              <a:rPr lang="nl-NL" sz="1800" dirty="0" smtClean="0">
                <a:solidFill>
                  <a:srgbClr val="000000"/>
                </a:solidFill>
              </a:rPr>
              <a:t> energieniveaus beschikbaar, </a:t>
            </a:r>
          </a:p>
          <a:p>
            <a:r>
              <a:rPr lang="nl-NL" sz="1800" dirty="0" smtClean="0">
                <a:solidFill>
                  <a:srgbClr val="000000"/>
                </a:solidFill>
              </a:rPr>
              <a:t>kleine energiekloof </a:t>
            </a:r>
          </a:p>
          <a:p>
            <a:endParaRPr lang="en-GB" sz="1800" dirty="0">
              <a:solidFill>
                <a:srgbClr val="000000"/>
              </a:solidFill>
            </a:endParaRPr>
          </a:p>
        </p:txBody>
      </p:sp>
      <p:pic>
        <p:nvPicPr>
          <p:cNvPr id="13" name="Picture 2" descr="Comparison of the electronic band structures of metals, semiconductors, and insulators.">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91790" b="-16582"/>
          <a:stretch/>
        </p:blipFill>
        <p:spPr bwMode="auto">
          <a:xfrm>
            <a:off x="899592" y="3019147"/>
            <a:ext cx="526976" cy="41542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192619" y="4695527"/>
            <a:ext cx="515285" cy="461665"/>
          </a:xfrm>
          <a:prstGeom prst="rect">
            <a:avLst/>
          </a:prstGeom>
        </p:spPr>
        <p:txBody>
          <a:bodyPr wrap="none">
            <a:spAutoFit/>
          </a:bodyPr>
          <a:lstStyle/>
          <a:p>
            <a:r>
              <a:rPr lang="nl-NL" dirty="0" smtClean="0">
                <a:solidFill>
                  <a:srgbClr val="660066"/>
                </a:solidFill>
              </a:rPr>
              <a:t>E</a:t>
            </a:r>
            <a:r>
              <a:rPr lang="nl-NL" baseline="-25000" dirty="0" smtClean="0">
                <a:solidFill>
                  <a:srgbClr val="660066"/>
                </a:solidFill>
              </a:rPr>
              <a:t>F</a:t>
            </a:r>
            <a:endParaRPr lang="en-US" dirty="0">
              <a:solidFill>
                <a:srgbClr val="660066"/>
              </a:solidFill>
            </a:endParaRPr>
          </a:p>
        </p:txBody>
      </p:sp>
    </p:spTree>
    <p:extLst>
      <p:ext uri="{BB962C8B-B14F-4D97-AF65-F5344CB8AC3E}">
        <p14:creationId xmlns:p14="http://schemas.microsoft.com/office/powerpoint/2010/main" val="174690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dirty="0"/>
              <a:t>40.7 Band Theory of Solids</a:t>
            </a:r>
          </a:p>
        </p:txBody>
      </p:sp>
      <p:sp>
        <p:nvSpPr>
          <p:cNvPr id="5" name="Rectangle 4"/>
          <p:cNvSpPr/>
          <p:nvPr/>
        </p:nvSpPr>
        <p:spPr bwMode="auto">
          <a:xfrm>
            <a:off x="6096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8100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pic>
        <p:nvPicPr>
          <p:cNvPr id="20" name="Picture 19"/>
          <p:cNvPicPr>
            <a:picLocks noChangeAspect="1"/>
          </p:cNvPicPr>
          <p:nvPr/>
        </p:nvPicPr>
        <p:blipFill>
          <a:blip r:embed="rId3"/>
          <a:stretch>
            <a:fillRect/>
          </a:stretch>
        </p:blipFill>
        <p:spPr>
          <a:xfrm>
            <a:off x="9591886" y="-61436"/>
            <a:ext cx="6286500" cy="3848100"/>
          </a:xfrm>
          <a:prstGeom prst="rect">
            <a:avLst/>
          </a:prstGeom>
        </p:spPr>
      </p:pic>
      <p:pic>
        <p:nvPicPr>
          <p:cNvPr id="21" name="Picture 20"/>
          <p:cNvPicPr>
            <a:picLocks noChangeAspect="1"/>
          </p:cNvPicPr>
          <p:nvPr/>
        </p:nvPicPr>
        <p:blipFill>
          <a:blip r:embed="rId4"/>
          <a:stretch>
            <a:fillRect/>
          </a:stretch>
        </p:blipFill>
        <p:spPr>
          <a:xfrm>
            <a:off x="9529762" y="3247388"/>
            <a:ext cx="7065195" cy="4994362"/>
          </a:xfrm>
          <a:prstGeom prst="rect">
            <a:avLst/>
          </a:prstGeom>
        </p:spPr>
      </p:pic>
      <p:pic>
        <p:nvPicPr>
          <p:cNvPr id="22" name="Picture 21"/>
          <p:cNvPicPr>
            <a:picLocks noChangeAspect="1"/>
          </p:cNvPicPr>
          <p:nvPr/>
        </p:nvPicPr>
        <p:blipFill>
          <a:blip r:embed="rId5"/>
          <a:stretch>
            <a:fillRect/>
          </a:stretch>
        </p:blipFill>
        <p:spPr>
          <a:xfrm>
            <a:off x="-4495800" y="0"/>
            <a:ext cx="4374816" cy="3022600"/>
          </a:xfrm>
          <a:prstGeom prst="rect">
            <a:avLst/>
          </a:prstGeom>
        </p:spPr>
      </p:pic>
      <p:sp>
        <p:nvSpPr>
          <p:cNvPr id="23" name="Rectangle 22"/>
          <p:cNvSpPr/>
          <p:nvPr/>
        </p:nvSpPr>
        <p:spPr>
          <a:xfrm>
            <a:off x="-4572000" y="3048000"/>
            <a:ext cx="4572000" cy="738664"/>
          </a:xfrm>
          <a:prstGeom prst="rect">
            <a:avLst/>
          </a:prstGeom>
        </p:spPr>
        <p:txBody>
          <a:bodyPr>
            <a:spAutoFit/>
          </a:bodyPr>
          <a:lstStyle/>
          <a:p>
            <a:r>
              <a:rPr lang="en-US" sz="900" dirty="0" smtClean="0">
                <a:hlinkClick r:id="rId6"/>
              </a:rPr>
              <a:t>http://chemwiki.ucdavis.edu/Textbook_Maps/Theoretical_Chemistry_Textbook_Maps/Simon%27s_%22Advanced_Theoretical_Chemistry%22/2%3A_Model_Problems_That_Form_Important_Starting_Points/2.2_Bands_of_Orbitals_in_Solids</a:t>
            </a:r>
            <a:endParaRPr lang="en-US" sz="900" dirty="0" smtClean="0"/>
          </a:p>
          <a:p>
            <a:endParaRPr lang="en-US" sz="500" dirty="0"/>
          </a:p>
        </p:txBody>
      </p:sp>
      <p:sp>
        <p:nvSpPr>
          <p:cNvPr id="24" name="Rectangle 23"/>
          <p:cNvSpPr/>
          <p:nvPr/>
        </p:nvSpPr>
        <p:spPr>
          <a:xfrm>
            <a:off x="9296400" y="6867436"/>
            <a:ext cx="4572000" cy="600164"/>
          </a:xfrm>
          <a:prstGeom prst="rect">
            <a:avLst/>
          </a:prstGeom>
        </p:spPr>
        <p:txBody>
          <a:bodyPr>
            <a:spAutoFit/>
          </a:bodyPr>
          <a:lstStyle/>
          <a:p>
            <a:r>
              <a:rPr lang="en-US" sz="1100" dirty="0" smtClean="0">
                <a:hlinkClick r:id="rId7"/>
              </a:rPr>
              <a:t>http://www.slideshare.net/KamalKhan822/solids-conductors-insulators-semiconductors</a:t>
            </a:r>
            <a:endParaRPr lang="en-US" sz="1100" dirty="0" smtClean="0"/>
          </a:p>
          <a:p>
            <a:endParaRPr lang="en-US" sz="1100" dirty="0"/>
          </a:p>
        </p:txBody>
      </p:sp>
      <p:sp>
        <p:nvSpPr>
          <p:cNvPr id="25" name="Rectangle 24"/>
          <p:cNvSpPr/>
          <p:nvPr/>
        </p:nvSpPr>
        <p:spPr>
          <a:xfrm>
            <a:off x="1448535" y="6487180"/>
            <a:ext cx="6399330" cy="523220"/>
          </a:xfrm>
          <a:prstGeom prst="rect">
            <a:avLst/>
          </a:prstGeom>
        </p:spPr>
        <p:txBody>
          <a:bodyPr wrap="square">
            <a:spAutoFit/>
          </a:bodyPr>
          <a:lstStyle/>
          <a:p>
            <a:r>
              <a:rPr lang="en-US" sz="1400" dirty="0">
                <a:hlinkClick r:id="rId8"/>
              </a:rPr>
              <a:t>http://</a:t>
            </a:r>
            <a:r>
              <a:rPr lang="en-US" sz="1400" dirty="0" smtClean="0">
                <a:hlinkClick r:id="rId8"/>
              </a:rPr>
              <a:t>hyperphysics.phy-astr.gsu.edu/hbase/solids/band2.html#c2</a:t>
            </a:r>
            <a:endParaRPr lang="en-US" sz="1400" dirty="0" smtClean="0"/>
          </a:p>
          <a:p>
            <a:endParaRPr lang="en-US" sz="1400" dirty="0"/>
          </a:p>
        </p:txBody>
      </p:sp>
      <p:pic>
        <p:nvPicPr>
          <p:cNvPr id="26" name="Picture 25"/>
          <p:cNvPicPr>
            <a:picLocks noChangeAspect="1"/>
          </p:cNvPicPr>
          <p:nvPr/>
        </p:nvPicPr>
        <p:blipFill>
          <a:blip r:embed="rId9"/>
          <a:stretch>
            <a:fillRect/>
          </a:stretch>
        </p:blipFill>
        <p:spPr>
          <a:xfrm>
            <a:off x="-2977312" y="3543300"/>
            <a:ext cx="2977311" cy="3314700"/>
          </a:xfrm>
          <a:prstGeom prst="rect">
            <a:avLst/>
          </a:prstGeom>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2191" y="980728"/>
            <a:ext cx="8512297" cy="5354216"/>
          </a:xfrm>
          <a:prstGeom prst="rect">
            <a:avLst/>
          </a:prstGeom>
        </p:spPr>
      </p:pic>
    </p:spTree>
    <p:extLst>
      <p:ext uri="{BB962C8B-B14F-4D97-AF65-F5344CB8AC3E}">
        <p14:creationId xmlns:p14="http://schemas.microsoft.com/office/powerpoint/2010/main" val="653616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5800" y="1125538"/>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40000"/>
              </a:lnSpc>
              <a:spcBef>
                <a:spcPct val="20000"/>
              </a:spcBef>
            </a:pPr>
            <a:endParaRPr lang="nl-NL" sz="2200" dirty="0" smtClean="0"/>
          </a:p>
          <a:p>
            <a:pPr marL="342900" indent="-342900" algn="l">
              <a:lnSpc>
                <a:spcPct val="140000"/>
              </a:lnSpc>
              <a:spcBef>
                <a:spcPct val="20000"/>
              </a:spcBef>
              <a:buFontTx/>
              <a:buChar char="•"/>
            </a:pPr>
            <a:endParaRPr lang="nl-NL" sz="2200" dirty="0"/>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GB" dirty="0" err="1" smtClean="0">
                <a:solidFill>
                  <a:schemeClr val="tx2"/>
                </a:solidFill>
              </a:rPr>
              <a:t>Elektronenzee</a:t>
            </a:r>
            <a:r>
              <a:rPr lang="en-GB" dirty="0" smtClean="0">
                <a:solidFill>
                  <a:schemeClr val="tx2"/>
                </a:solidFill>
              </a:rPr>
              <a:t>: </a:t>
            </a:r>
            <a:r>
              <a:rPr lang="en-GB" dirty="0" err="1" smtClean="0">
                <a:solidFill>
                  <a:schemeClr val="tx2"/>
                </a:solidFill>
              </a:rPr>
              <a:t>valentie-elektronen</a:t>
            </a:r>
            <a:endParaRPr lang="en-GB" dirty="0">
              <a:solidFill>
                <a:schemeClr val="tx2"/>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Rectangle 8"/>
          <p:cNvSpPr/>
          <p:nvPr/>
        </p:nvSpPr>
        <p:spPr>
          <a:xfrm>
            <a:off x="1905000" y="6563380"/>
            <a:ext cx="7696200" cy="338554"/>
          </a:xfrm>
          <a:prstGeom prst="rect">
            <a:avLst/>
          </a:prstGeom>
        </p:spPr>
        <p:txBody>
          <a:bodyPr wrap="square">
            <a:spAutoFit/>
          </a:bodyPr>
          <a:lstStyle/>
          <a:p>
            <a:r>
              <a:rPr lang="en-US" sz="800" dirty="0">
                <a:hlinkClick r:id="rId3"/>
              </a:rPr>
              <a:t>http://</a:t>
            </a:r>
            <a:r>
              <a:rPr lang="en-US" sz="800" dirty="0" smtClean="0">
                <a:hlinkClick r:id="rId3"/>
              </a:rPr>
              <a:t>www.physics.smu.edu/scalise/P5337fa11/notes/ch06/chapter6.pdf</a:t>
            </a:r>
            <a:endParaRPr lang="en-US" sz="800" dirty="0" smtClean="0"/>
          </a:p>
          <a:p>
            <a:endParaRPr lang="en-US" sz="800"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0620" t="47445"/>
          <a:stretch/>
        </p:blipFill>
        <p:spPr bwMode="auto">
          <a:xfrm>
            <a:off x="4499992" y="3429000"/>
            <a:ext cx="287997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431564" y="4653136"/>
            <a:ext cx="1138452" cy="707886"/>
          </a:xfrm>
          <a:prstGeom prst="rect">
            <a:avLst/>
          </a:prstGeom>
        </p:spPr>
        <p:txBody>
          <a:bodyPr wrap="none">
            <a:spAutoFit/>
          </a:bodyPr>
          <a:lstStyle/>
          <a:p>
            <a:r>
              <a:rPr lang="nl-NL" sz="2000" dirty="0" smtClean="0"/>
              <a:t>e</a:t>
            </a:r>
            <a:r>
              <a:rPr lang="nl-NL" sz="2000" baseline="30000" dirty="0" smtClean="0"/>
              <a:t>-</a:t>
            </a:r>
            <a:r>
              <a:rPr lang="nl-NL" sz="2000" dirty="0" smtClean="0"/>
              <a:t>-zee</a:t>
            </a:r>
            <a:endParaRPr lang="en-GB" sz="2000" baseline="30000" dirty="0" smtClean="0"/>
          </a:p>
          <a:p>
            <a:r>
              <a:rPr lang="en-GB" sz="2000" dirty="0" smtClean="0"/>
              <a:t>1 á 3 </a:t>
            </a:r>
            <a:r>
              <a:rPr lang="en-GB" sz="2000" dirty="0" err="1"/>
              <a:t>eV</a:t>
            </a:r>
            <a:endParaRPr lang="en-GB" sz="2000" dirty="0"/>
          </a:p>
        </p:txBody>
      </p:sp>
      <p:sp>
        <p:nvSpPr>
          <p:cNvPr id="12" name="Rectangle 11"/>
          <p:cNvSpPr/>
          <p:nvPr/>
        </p:nvSpPr>
        <p:spPr>
          <a:xfrm>
            <a:off x="525745" y="476672"/>
            <a:ext cx="8366735" cy="5232202"/>
          </a:xfrm>
          <a:prstGeom prst="rect">
            <a:avLst/>
          </a:prstGeom>
        </p:spPr>
        <p:txBody>
          <a:bodyPr wrap="square">
            <a:spAutoFit/>
          </a:bodyPr>
          <a:lstStyle/>
          <a:p>
            <a:pPr algn="l"/>
            <a:r>
              <a:rPr lang="nl-NL" sz="1800" dirty="0" smtClean="0">
                <a:cs typeface="Arial" charset="0"/>
              </a:rPr>
              <a:t> </a:t>
            </a:r>
          </a:p>
          <a:p>
            <a:pPr algn="l"/>
            <a:r>
              <a:rPr lang="nl-NL" sz="1800" dirty="0">
                <a:cs typeface="Arial" charset="0"/>
              </a:rPr>
              <a:t> </a:t>
            </a:r>
            <a:r>
              <a:rPr lang="nl-NL" sz="1800" dirty="0" smtClean="0">
                <a:cs typeface="Arial" charset="0"/>
              </a:rPr>
              <a:t>elektronen onderscheiden zich via spin, positie, hoogte </a:t>
            </a:r>
            <a:r>
              <a:rPr lang="nl-NL" sz="1800" dirty="0" err="1" smtClean="0">
                <a:cs typeface="Arial" charset="0"/>
              </a:rPr>
              <a:t>vd</a:t>
            </a:r>
            <a:r>
              <a:rPr lang="nl-NL" sz="1800" dirty="0" smtClean="0">
                <a:cs typeface="Arial" charset="0"/>
              </a:rPr>
              <a:t> kinetische energie, </a:t>
            </a:r>
          </a:p>
          <a:p>
            <a:pPr algn="l"/>
            <a:r>
              <a:rPr lang="nl-NL" sz="1800" dirty="0" smtClean="0">
                <a:cs typeface="Arial" charset="0"/>
              </a:rPr>
              <a:t> </a:t>
            </a:r>
            <a:r>
              <a:rPr lang="nl-NL" sz="1800" dirty="0">
                <a:cs typeface="Arial" charset="0"/>
              </a:rPr>
              <a:t>en de richting </a:t>
            </a:r>
            <a:r>
              <a:rPr lang="nl-NL" sz="1800" dirty="0" smtClean="0">
                <a:cs typeface="Arial" charset="0"/>
              </a:rPr>
              <a:t>van de impuls horend bij deze kinetische energie</a:t>
            </a:r>
          </a:p>
          <a:p>
            <a:pPr algn="l"/>
            <a:endParaRPr lang="nl-NL" sz="1800" dirty="0" smtClean="0">
              <a:cs typeface="Arial" charset="0"/>
            </a:endParaRPr>
          </a:p>
          <a:p>
            <a:pPr algn="l"/>
            <a:endParaRPr lang="nl-NL" sz="1800" dirty="0" smtClean="0"/>
          </a:p>
          <a:p>
            <a:pPr algn="l"/>
            <a:r>
              <a:rPr lang="nl-NL" sz="1800" dirty="0" smtClean="0"/>
              <a:t>Blokje koper van 1cm</a:t>
            </a:r>
            <a:r>
              <a:rPr lang="nl-NL" sz="1800" baseline="30000" dirty="0" smtClean="0"/>
              <a:t>3</a:t>
            </a:r>
            <a:r>
              <a:rPr lang="nl-NL" sz="1800" dirty="0" smtClean="0"/>
              <a:t>: zeer veel valentie-elektronen </a:t>
            </a:r>
          </a:p>
          <a:p>
            <a:pPr algn="l"/>
            <a:endParaRPr lang="nl-NL" sz="1800" dirty="0"/>
          </a:p>
          <a:p>
            <a:pPr algn="l"/>
            <a:endParaRPr lang="nl-NL" sz="1800" dirty="0" smtClean="0"/>
          </a:p>
          <a:p>
            <a:pPr algn="l"/>
            <a:r>
              <a:rPr lang="nl-NL" sz="1800" dirty="0" smtClean="0"/>
              <a:t>Heisenberg: op dezelfde positie </a:t>
            </a:r>
            <a:r>
              <a:rPr lang="nl-NL" sz="1800" dirty="0"/>
              <a:t>kunnen maar twee e</a:t>
            </a:r>
            <a:r>
              <a:rPr lang="nl-NL" sz="1800" baseline="30000" dirty="0"/>
              <a:t>-</a:t>
            </a:r>
            <a:r>
              <a:rPr lang="nl-NL" sz="1800" dirty="0"/>
              <a:t> </a:t>
            </a:r>
            <a:r>
              <a:rPr lang="nl-NL" sz="1800" dirty="0" smtClean="0"/>
              <a:t>met dezelfde impuls zijn</a:t>
            </a:r>
          </a:p>
          <a:p>
            <a:pPr algn="l"/>
            <a:endParaRPr lang="nl-NL" sz="1800" dirty="0" smtClean="0"/>
          </a:p>
          <a:p>
            <a:pPr algn="l"/>
            <a:endParaRPr lang="nl-NL" sz="1800" dirty="0"/>
          </a:p>
          <a:p>
            <a:pPr algn="l"/>
            <a:endParaRPr lang="nl-NL" sz="1800" dirty="0" smtClean="0"/>
          </a:p>
          <a:p>
            <a:pPr algn="l"/>
            <a:r>
              <a:rPr lang="nl-NL" sz="2000" dirty="0" smtClean="0"/>
              <a:t>Doel: </a:t>
            </a:r>
          </a:p>
          <a:p>
            <a:pPr algn="l"/>
            <a:r>
              <a:rPr lang="nl-NL" sz="2000" dirty="0" smtClean="0"/>
              <a:t>Bereken de energie van </a:t>
            </a:r>
          </a:p>
          <a:p>
            <a:pPr algn="l"/>
            <a:r>
              <a:rPr lang="nl-NL" sz="2000" dirty="0" smtClean="0"/>
              <a:t>het elektron met de hoogste</a:t>
            </a:r>
          </a:p>
          <a:p>
            <a:pPr algn="l"/>
            <a:r>
              <a:rPr lang="nl-NL" sz="2000" dirty="0" smtClean="0"/>
              <a:t>kinetische energie, </a:t>
            </a:r>
          </a:p>
          <a:p>
            <a:pPr algn="l"/>
            <a:r>
              <a:rPr lang="nl-NL" sz="2000" dirty="0" smtClean="0"/>
              <a:t>als T </a:t>
            </a:r>
            <a:r>
              <a:rPr lang="nl-NL" sz="2000" dirty="0" smtClean="0">
                <a:sym typeface="Wingdings" panose="05000000000000000000" pitchFamily="2" charset="2"/>
              </a:rPr>
              <a:t> 0 K</a:t>
            </a:r>
            <a:endParaRPr lang="nl-NL" sz="2000" dirty="0" smtClean="0"/>
          </a:p>
          <a:p>
            <a:pPr algn="l"/>
            <a:endParaRPr lang="nl-NL" sz="1800" dirty="0"/>
          </a:p>
        </p:txBody>
      </p:sp>
    </p:spTree>
    <p:extLst>
      <p:ext uri="{BB962C8B-B14F-4D97-AF65-F5344CB8AC3E}">
        <p14:creationId xmlns:p14="http://schemas.microsoft.com/office/powerpoint/2010/main" val="116130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dirty="0"/>
              <a:t>40.7 Band Theory of Solids</a:t>
            </a:r>
          </a:p>
        </p:txBody>
      </p:sp>
      <p:sp>
        <p:nvSpPr>
          <p:cNvPr id="5" name="Rectangle 4"/>
          <p:cNvSpPr/>
          <p:nvPr/>
        </p:nvSpPr>
        <p:spPr bwMode="auto">
          <a:xfrm>
            <a:off x="6096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810000" y="4572000"/>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pic>
        <p:nvPicPr>
          <p:cNvPr id="20" name="Picture 19"/>
          <p:cNvPicPr>
            <a:picLocks noChangeAspect="1"/>
          </p:cNvPicPr>
          <p:nvPr/>
        </p:nvPicPr>
        <p:blipFill>
          <a:blip r:embed="rId3"/>
          <a:stretch>
            <a:fillRect/>
          </a:stretch>
        </p:blipFill>
        <p:spPr>
          <a:xfrm>
            <a:off x="9591886" y="-61436"/>
            <a:ext cx="6286500" cy="3848100"/>
          </a:xfrm>
          <a:prstGeom prst="rect">
            <a:avLst/>
          </a:prstGeom>
        </p:spPr>
      </p:pic>
      <p:pic>
        <p:nvPicPr>
          <p:cNvPr id="21" name="Picture 20"/>
          <p:cNvPicPr>
            <a:picLocks noChangeAspect="1"/>
          </p:cNvPicPr>
          <p:nvPr/>
        </p:nvPicPr>
        <p:blipFill>
          <a:blip r:embed="rId4"/>
          <a:stretch>
            <a:fillRect/>
          </a:stretch>
        </p:blipFill>
        <p:spPr>
          <a:xfrm>
            <a:off x="9529762" y="3247388"/>
            <a:ext cx="7065195" cy="4994362"/>
          </a:xfrm>
          <a:prstGeom prst="rect">
            <a:avLst/>
          </a:prstGeom>
        </p:spPr>
      </p:pic>
      <p:pic>
        <p:nvPicPr>
          <p:cNvPr id="22" name="Picture 21"/>
          <p:cNvPicPr>
            <a:picLocks noChangeAspect="1"/>
          </p:cNvPicPr>
          <p:nvPr/>
        </p:nvPicPr>
        <p:blipFill>
          <a:blip r:embed="rId5"/>
          <a:stretch>
            <a:fillRect/>
          </a:stretch>
        </p:blipFill>
        <p:spPr>
          <a:xfrm>
            <a:off x="-4495800" y="0"/>
            <a:ext cx="4374816" cy="3022600"/>
          </a:xfrm>
          <a:prstGeom prst="rect">
            <a:avLst/>
          </a:prstGeom>
        </p:spPr>
      </p:pic>
      <p:sp>
        <p:nvSpPr>
          <p:cNvPr id="23" name="Rectangle 22"/>
          <p:cNvSpPr/>
          <p:nvPr/>
        </p:nvSpPr>
        <p:spPr>
          <a:xfrm>
            <a:off x="-4572000" y="3048000"/>
            <a:ext cx="4572000" cy="738664"/>
          </a:xfrm>
          <a:prstGeom prst="rect">
            <a:avLst/>
          </a:prstGeom>
        </p:spPr>
        <p:txBody>
          <a:bodyPr>
            <a:spAutoFit/>
          </a:bodyPr>
          <a:lstStyle/>
          <a:p>
            <a:r>
              <a:rPr lang="en-US" sz="900" dirty="0" smtClean="0">
                <a:hlinkClick r:id="rId6"/>
              </a:rPr>
              <a:t>http://chemwiki.ucdavis.edu/Textbook_Maps/Theoretical_Chemistry_Textbook_Maps/Simon%27s_%22Advanced_Theoretical_Chemistry%22/2%3A_Model_Problems_That_Form_Important_Starting_Points/2.2_Bands_of_Orbitals_in_Solids</a:t>
            </a:r>
            <a:endParaRPr lang="en-US" sz="900" dirty="0" smtClean="0"/>
          </a:p>
          <a:p>
            <a:endParaRPr lang="en-US" sz="500" dirty="0"/>
          </a:p>
        </p:txBody>
      </p:sp>
      <p:sp>
        <p:nvSpPr>
          <p:cNvPr id="24" name="Rectangle 23"/>
          <p:cNvSpPr/>
          <p:nvPr/>
        </p:nvSpPr>
        <p:spPr>
          <a:xfrm>
            <a:off x="9296400" y="6867436"/>
            <a:ext cx="4572000" cy="600164"/>
          </a:xfrm>
          <a:prstGeom prst="rect">
            <a:avLst/>
          </a:prstGeom>
        </p:spPr>
        <p:txBody>
          <a:bodyPr>
            <a:spAutoFit/>
          </a:bodyPr>
          <a:lstStyle/>
          <a:p>
            <a:r>
              <a:rPr lang="en-US" sz="1100" dirty="0" smtClean="0">
                <a:hlinkClick r:id="rId7"/>
              </a:rPr>
              <a:t>http://www.slideshare.net/KamalKhan822/solids-conductors-insulators-semiconductors</a:t>
            </a:r>
            <a:endParaRPr lang="en-US" sz="1100" dirty="0" smtClean="0"/>
          </a:p>
          <a:p>
            <a:endParaRPr lang="en-US" sz="1100" dirty="0"/>
          </a:p>
        </p:txBody>
      </p:sp>
      <p:sp>
        <p:nvSpPr>
          <p:cNvPr id="25" name="Rectangle 24"/>
          <p:cNvSpPr/>
          <p:nvPr/>
        </p:nvSpPr>
        <p:spPr>
          <a:xfrm>
            <a:off x="1448535" y="6487180"/>
            <a:ext cx="6399330" cy="523220"/>
          </a:xfrm>
          <a:prstGeom prst="rect">
            <a:avLst/>
          </a:prstGeom>
        </p:spPr>
        <p:txBody>
          <a:bodyPr wrap="square">
            <a:spAutoFit/>
          </a:bodyPr>
          <a:lstStyle/>
          <a:p>
            <a:r>
              <a:rPr lang="en-US" sz="1400" dirty="0">
                <a:hlinkClick r:id="rId8"/>
              </a:rPr>
              <a:t>http://</a:t>
            </a:r>
            <a:r>
              <a:rPr lang="en-US" sz="1400" dirty="0" smtClean="0">
                <a:hlinkClick r:id="rId8"/>
              </a:rPr>
              <a:t>hyperphysics.phy-astr.gsu.edu/hbase/solids/bandper.html#c1</a:t>
            </a:r>
            <a:endParaRPr lang="en-US" sz="1400" dirty="0" smtClean="0"/>
          </a:p>
          <a:p>
            <a:endParaRPr lang="en-US" sz="1400" dirty="0"/>
          </a:p>
        </p:txBody>
      </p:sp>
      <p:pic>
        <p:nvPicPr>
          <p:cNvPr id="26" name="Picture 25"/>
          <p:cNvPicPr>
            <a:picLocks noChangeAspect="1"/>
          </p:cNvPicPr>
          <p:nvPr/>
        </p:nvPicPr>
        <p:blipFill>
          <a:blip r:embed="rId9"/>
          <a:stretch>
            <a:fillRect/>
          </a:stretch>
        </p:blipFill>
        <p:spPr>
          <a:xfrm>
            <a:off x="-2977312" y="3543300"/>
            <a:ext cx="2977311" cy="3314700"/>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8719" y="908720"/>
            <a:ext cx="7986562" cy="5040560"/>
          </a:xfrm>
          <a:prstGeom prst="rect">
            <a:avLst/>
          </a:prstGeom>
        </p:spPr>
      </p:pic>
    </p:spTree>
    <p:extLst>
      <p:ext uri="{BB962C8B-B14F-4D97-AF65-F5344CB8AC3E}">
        <p14:creationId xmlns:p14="http://schemas.microsoft.com/office/powerpoint/2010/main" val="3441994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568325" y="71438"/>
            <a:ext cx="8029575" cy="609600"/>
          </a:xfrm>
          <a:prstGeom prst="rect">
            <a:avLst/>
          </a:prstGeom>
          <a:noFill/>
          <a:ln w="9525">
            <a:noFill/>
            <a:miter lim="800000"/>
            <a:headEnd/>
            <a:tailEnd/>
          </a:ln>
        </p:spPr>
        <p:txBody>
          <a:bodyPr anchor="ctr">
            <a:prstTxWarp prst="textNoShape">
              <a:avLst/>
            </a:prstTxWarp>
          </a:bodyPr>
          <a:lstStyle/>
          <a:p>
            <a:pPr algn="l"/>
            <a:r>
              <a:rPr lang="x-none" sz="2500" dirty="0" smtClean="0">
                <a:solidFill>
                  <a:schemeClr val="tx2"/>
                </a:solidFill>
              </a:rPr>
              <a:t>Metaalroosters</a:t>
            </a:r>
            <a:endParaRPr lang="nl-NL" sz="2500" dirty="0">
              <a:solidFill>
                <a:schemeClr val="tx2"/>
              </a:solidFill>
            </a:endParaRPr>
          </a:p>
        </p:txBody>
      </p:sp>
      <p:sp>
        <p:nvSpPr>
          <p:cNvPr id="20484" name="Line 4"/>
          <p:cNvSpPr>
            <a:spLocks noChangeShapeType="1"/>
          </p:cNvSpPr>
          <p:nvPr/>
        </p:nvSpPr>
        <p:spPr bwMode="auto">
          <a:xfrm>
            <a:off x="576263" y="609600"/>
            <a:ext cx="7945437" cy="0"/>
          </a:xfrm>
          <a:prstGeom prst="line">
            <a:avLst/>
          </a:prstGeom>
          <a:noFill/>
          <a:ln w="25400">
            <a:solidFill>
              <a:schemeClr val="accent2"/>
            </a:solidFill>
            <a:round/>
            <a:headEnd/>
            <a:tailEnd/>
          </a:ln>
        </p:spPr>
        <p:txBody>
          <a:bodyPr wrap="none" anchor="ctr">
            <a:prstTxWarp prst="textNoShape">
              <a:avLst/>
            </a:prstTxWarp>
          </a:bodyPr>
          <a:lstStyle/>
          <a:p>
            <a:endParaRPr lang="en-US"/>
          </a:p>
        </p:txBody>
      </p:sp>
      <p:sp>
        <p:nvSpPr>
          <p:cNvPr id="10" name="Rectangle 9"/>
          <p:cNvSpPr/>
          <p:nvPr/>
        </p:nvSpPr>
        <p:spPr>
          <a:xfrm>
            <a:off x="1828800" y="990600"/>
            <a:ext cx="5867400" cy="5324535"/>
          </a:xfrm>
          <a:prstGeom prst="rect">
            <a:avLst/>
          </a:prstGeom>
        </p:spPr>
        <p:txBody>
          <a:bodyPr wrap="square">
            <a:spAutoFit/>
          </a:bodyPr>
          <a:lstStyle/>
          <a:p>
            <a:r>
              <a:rPr lang="en-US" sz="2000" dirty="0" smtClean="0"/>
              <a:t>malleable: if you strike the metal, the atoms can slide over each other without breaking any actual bonds.  Gold can be hammered into gold-leaf (10 atoms thick) without fracturing the metal.</a:t>
            </a:r>
          </a:p>
          <a:p>
            <a:endParaRPr lang="en-US" sz="2000" dirty="0" smtClean="0"/>
          </a:p>
          <a:p>
            <a:r>
              <a:rPr lang="en-US" sz="2000" dirty="0" smtClean="0"/>
              <a:t>ductile: metals can be drawn through a small opening as in copper is pulled through a hole in a steel plate to form wire.</a:t>
            </a:r>
          </a:p>
          <a:p>
            <a:endParaRPr lang="en-US" sz="2000" dirty="0" smtClean="0"/>
          </a:p>
          <a:p>
            <a:r>
              <a:rPr lang="en-US" sz="2000" dirty="0" smtClean="0"/>
              <a:t>lustrous: Because of the large number of overlapping </a:t>
            </a:r>
            <a:r>
              <a:rPr lang="en-US" sz="2000" dirty="0" err="1" smtClean="0"/>
              <a:t>orbitals</a:t>
            </a:r>
            <a:r>
              <a:rPr lang="en-US" sz="2000" dirty="0" smtClean="0"/>
              <a:t>, the energy levels are very closely spaced such that photons of a large range of frequencies are absorbed and instantly re-emitted (alias, reflected).</a:t>
            </a:r>
          </a:p>
          <a:p>
            <a:endParaRPr lang="en-US" sz="2000" dirty="0" smtClean="0"/>
          </a:p>
          <a:p>
            <a:r>
              <a:rPr lang="en-US" sz="2000" dirty="0" smtClean="0"/>
              <a:t>electrically conductive: since the electrons are quite mobile, metals easily conduct electricity.</a:t>
            </a:r>
            <a:endParaRPr lang="en-US" sz="2000" dirty="0"/>
          </a:p>
        </p:txBody>
      </p:sp>
    </p:spTree>
    <p:extLst>
      <p:ext uri="{BB962C8B-B14F-4D97-AF65-F5344CB8AC3E}">
        <p14:creationId xmlns:p14="http://schemas.microsoft.com/office/powerpoint/2010/main" val="103534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4633453" y="4300537"/>
            <a:ext cx="1676400" cy="6858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p:txBody>
      </p:sp>
      <p:sp>
        <p:nvSpPr>
          <p:cNvPr id="25602" name="Rectangle 4"/>
          <p:cNvSpPr>
            <a:spLocks noChangeArrowheads="1"/>
          </p:cNvSpPr>
          <p:nvPr/>
        </p:nvSpPr>
        <p:spPr bwMode="auto">
          <a:xfrm>
            <a:off x="685800" y="762000"/>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l">
              <a:spcBef>
                <a:spcPct val="20000"/>
              </a:spcBef>
            </a:pPr>
            <a:endParaRPr lang="nl-NL" sz="3600" dirty="0" smtClean="0">
              <a:solidFill>
                <a:srgbClr val="000000"/>
              </a:solidFill>
            </a:endParaRPr>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dirty="0" smtClean="0">
                <a:solidFill>
                  <a:srgbClr val="000000"/>
                </a:solidFill>
              </a:rPr>
              <a:t>Valentie-elektronen bezetten toestanden in blok metaal</a:t>
            </a:r>
            <a:endParaRPr lang="nl-NL" dirty="0">
              <a:solidFill>
                <a:srgbClr val="00000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grpSp>
        <p:nvGrpSpPr>
          <p:cNvPr id="3" name="Group 4"/>
          <p:cNvGrpSpPr/>
          <p:nvPr/>
        </p:nvGrpSpPr>
        <p:grpSpPr>
          <a:xfrm>
            <a:off x="745885" y="838200"/>
            <a:ext cx="5133136" cy="1272898"/>
            <a:chOff x="745885" y="2299320"/>
            <a:chExt cx="5133136" cy="1272898"/>
          </a:xfrm>
        </p:grpSpPr>
        <p:pic>
          <p:nvPicPr>
            <p:cNvPr id="1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61370"/>
              <a:ext cx="4680519" cy="71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5885" y="2299320"/>
              <a:ext cx="5133136" cy="400110"/>
            </a:xfrm>
            <a:prstGeom prst="rect">
              <a:avLst/>
            </a:prstGeom>
          </p:spPr>
          <p:txBody>
            <a:bodyPr wrap="none">
              <a:spAutoFit/>
            </a:bodyPr>
            <a:lstStyle/>
            <a:p>
              <a:pPr marL="838200" lvl="1" indent="-381000" algn="l">
                <a:spcBef>
                  <a:spcPct val="20000"/>
                </a:spcBef>
              </a:pPr>
              <a:r>
                <a:rPr lang="nl-NL" sz="2000" dirty="0" smtClean="0"/>
                <a:t>e</a:t>
              </a:r>
              <a:r>
                <a:rPr lang="nl-NL" sz="2000" baseline="30000" dirty="0" smtClean="0"/>
                <a:t>- </a:t>
              </a:r>
              <a:r>
                <a:rPr lang="nl-NL" sz="2000" dirty="0" smtClean="0"/>
                <a:t> </a:t>
              </a:r>
              <a:r>
                <a:rPr lang="nl-NL" sz="2000" baseline="30000" dirty="0" smtClean="0"/>
                <a:t> </a:t>
              </a:r>
              <a:r>
                <a:rPr lang="nl-NL" sz="2000" dirty="0" smtClean="0"/>
                <a:t>in oneindig </a:t>
              </a:r>
              <a:r>
                <a:rPr lang="nl-NL" sz="2000" dirty="0"/>
                <a:t>diepe potentiaalput (1D):</a:t>
              </a:r>
            </a:p>
          </p:txBody>
        </p:sp>
      </p:grpSp>
      <p:pic>
        <p:nvPicPr>
          <p:cNvPr id="17" name="Picture 7" descr="Figure_38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05277"/>
            <a:ext cx="1812987" cy="236672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0" y="3733800"/>
            <a:ext cx="3005150" cy="3009691"/>
            <a:chOff x="198698" y="3351312"/>
            <a:chExt cx="3005150" cy="3009691"/>
          </a:xfrm>
        </p:grpSpPr>
        <p:sp>
          <p:nvSpPr>
            <p:cNvPr id="2" name="Rectangle 1"/>
            <p:cNvSpPr/>
            <p:nvPr/>
          </p:nvSpPr>
          <p:spPr>
            <a:xfrm>
              <a:off x="1597357" y="5991671"/>
              <a:ext cx="479618" cy="369332"/>
            </a:xfrm>
            <a:prstGeom prst="rect">
              <a:avLst/>
            </a:prstGeom>
          </p:spPr>
          <p:txBody>
            <a:bodyPr wrap="none">
              <a:spAutoFit/>
            </a:bodyPr>
            <a:lstStyle/>
            <a:p>
              <a:r>
                <a:rPr lang="nl-NL" sz="1800" b="1" dirty="0" smtClean="0"/>
                <a:t>3D</a:t>
              </a:r>
              <a:endParaRPr lang="nl-NL" sz="1800" b="1" dirty="0"/>
            </a:p>
          </p:txBody>
        </p:sp>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98" y="3351312"/>
              <a:ext cx="3005150" cy="2404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Rectangle 12"/>
          <p:cNvSpPr/>
          <p:nvPr/>
        </p:nvSpPr>
        <p:spPr>
          <a:xfrm>
            <a:off x="251520" y="6597352"/>
            <a:ext cx="8964488" cy="600164"/>
          </a:xfrm>
          <a:prstGeom prst="rect">
            <a:avLst/>
          </a:prstGeom>
        </p:spPr>
        <p:txBody>
          <a:bodyPr wrap="square">
            <a:spAutoFit/>
          </a:bodyPr>
          <a:lstStyle/>
          <a:p>
            <a:pPr algn="r"/>
            <a:r>
              <a:rPr lang="en-US" sz="1100" dirty="0" smtClean="0">
                <a:hlinkClick r:id="rId5"/>
              </a:rPr>
              <a:t>http</a:t>
            </a:r>
            <a:r>
              <a:rPr lang="en-US" sz="1100" dirty="0">
                <a:hlinkClick r:id="rId5"/>
              </a:rPr>
              <a:t>://</a:t>
            </a:r>
            <a:r>
              <a:rPr lang="en-US" sz="1100" dirty="0" smtClean="0">
                <a:hlinkClick r:id="rId5"/>
              </a:rPr>
              <a:t>hyperphysics.phy-astr.gsu.edu/hbase/quantum/eedens.html#c1</a:t>
            </a:r>
            <a:endParaRPr lang="en-US" sz="1100" dirty="0" smtClean="0"/>
          </a:p>
          <a:p>
            <a:pPr algn="r"/>
            <a:endParaRPr lang="en-US" sz="1100" dirty="0" smtClean="0"/>
          </a:p>
          <a:p>
            <a:pPr algn="r"/>
            <a:endParaRPr lang="en-US" sz="1100"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6056" y="2852936"/>
            <a:ext cx="3727185" cy="3208042"/>
          </a:xfrm>
          <a:prstGeom prst="rect">
            <a:avLst/>
          </a:prstGeom>
        </p:spPr>
      </p:pic>
      <p:grpSp>
        <p:nvGrpSpPr>
          <p:cNvPr id="16" name="Group 15"/>
          <p:cNvGrpSpPr/>
          <p:nvPr/>
        </p:nvGrpSpPr>
        <p:grpSpPr>
          <a:xfrm>
            <a:off x="4839506" y="5072484"/>
            <a:ext cx="4962996" cy="1461135"/>
            <a:chOff x="4839506" y="5072484"/>
            <a:chExt cx="4962996" cy="1461135"/>
          </a:xfrm>
        </p:grpSpPr>
        <p:sp>
          <p:nvSpPr>
            <p:cNvPr id="18" name="Oval 17"/>
            <p:cNvSpPr/>
            <p:nvPr/>
          </p:nvSpPr>
          <p:spPr bwMode="auto">
            <a:xfrm>
              <a:off x="7248996" y="5072484"/>
              <a:ext cx="144016" cy="144016"/>
            </a:xfrm>
            <a:prstGeom prst="ellipse">
              <a:avLst/>
            </a:prstGeom>
            <a:no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sp>
          <p:nvSpPr>
            <p:cNvPr id="19" name="Oval 18"/>
            <p:cNvSpPr/>
            <p:nvPr/>
          </p:nvSpPr>
          <p:spPr bwMode="auto">
            <a:xfrm>
              <a:off x="6660232" y="5301208"/>
              <a:ext cx="144016" cy="144016"/>
            </a:xfrm>
            <a:prstGeom prst="ellipse">
              <a:avLst/>
            </a:prstGeom>
            <a:no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tx1"/>
                </a:solidFill>
                <a:effectLst/>
                <a:latin typeface="Arial" charset="0"/>
              </a:endParaRPr>
            </a:p>
          </p:txBody>
        </p:sp>
        <p:cxnSp>
          <p:nvCxnSpPr>
            <p:cNvPr id="20" name="Straight Arrow Connector 19"/>
            <p:cNvCxnSpPr/>
            <p:nvPr/>
          </p:nvCxnSpPr>
          <p:spPr bwMode="auto">
            <a:xfrm flipH="1" flipV="1">
              <a:off x="7393012" y="5214510"/>
              <a:ext cx="439530" cy="576690"/>
            </a:xfrm>
            <a:prstGeom prst="straightConnector1">
              <a:avLst/>
            </a:prstGeom>
            <a:solidFill>
              <a:schemeClr val="accent1"/>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0"/>
            <p:cNvSpPr/>
            <p:nvPr/>
          </p:nvSpPr>
          <p:spPr>
            <a:xfrm>
              <a:off x="4839506" y="5887288"/>
              <a:ext cx="4962996" cy="646331"/>
            </a:xfrm>
            <a:prstGeom prst="rect">
              <a:avLst/>
            </a:prstGeom>
          </p:spPr>
          <p:txBody>
            <a:bodyPr wrap="square">
              <a:spAutoFit/>
            </a:bodyPr>
            <a:lstStyle/>
            <a:p>
              <a:r>
                <a:rPr lang="nl-NL" sz="1800" dirty="0">
                  <a:solidFill>
                    <a:srgbClr val="C00000"/>
                  </a:solidFill>
                  <a:cs typeface="Arial" charset="0"/>
                </a:rPr>
                <a:t>zelfde kinetische energie</a:t>
              </a:r>
              <a:endParaRPr lang="nl-NL" sz="1800" dirty="0">
                <a:solidFill>
                  <a:srgbClr val="C00000"/>
                </a:solidFill>
              </a:endParaRPr>
            </a:p>
            <a:p>
              <a:r>
                <a:rPr lang="nl-NL" sz="1800" dirty="0" smtClean="0">
                  <a:solidFill>
                    <a:srgbClr val="C00000"/>
                  </a:solidFill>
                  <a:cs typeface="Arial" charset="0"/>
                </a:rPr>
                <a:t>maar andere richting </a:t>
              </a:r>
              <a:r>
                <a:rPr lang="nl-NL" sz="1800" dirty="0">
                  <a:solidFill>
                    <a:srgbClr val="C00000"/>
                  </a:solidFill>
                  <a:cs typeface="Arial" charset="0"/>
                </a:rPr>
                <a:t>van de </a:t>
              </a:r>
              <a:r>
                <a:rPr lang="nl-NL" sz="1800" dirty="0" smtClean="0">
                  <a:solidFill>
                    <a:srgbClr val="C00000"/>
                  </a:solidFill>
                  <a:cs typeface="Arial" charset="0"/>
                </a:rPr>
                <a:t>impuls</a:t>
              </a:r>
              <a:endParaRPr lang="nl-NL" sz="1800" dirty="0">
                <a:solidFill>
                  <a:srgbClr val="C00000"/>
                </a:solidFill>
              </a:endParaRPr>
            </a:p>
          </p:txBody>
        </p:sp>
        <p:cxnSp>
          <p:nvCxnSpPr>
            <p:cNvPr id="22" name="Straight Arrow Connector 21"/>
            <p:cNvCxnSpPr/>
            <p:nvPr/>
          </p:nvCxnSpPr>
          <p:spPr bwMode="auto">
            <a:xfrm flipH="1" flipV="1">
              <a:off x="6835207" y="5382581"/>
              <a:ext cx="650508" cy="407624"/>
            </a:xfrm>
            <a:prstGeom prst="straightConnector1">
              <a:avLst/>
            </a:prstGeom>
            <a:solidFill>
              <a:schemeClr val="accent1"/>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4391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5800" y="762000"/>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pPr>
            <a:r>
              <a:rPr lang="nl-NL" sz="2000" dirty="0" smtClean="0">
                <a:solidFill>
                  <a:srgbClr val="000000"/>
                </a:solidFill>
              </a:rPr>
              <a:t>Toestandsdichtheid (bewijs P 40.41, p1101):  </a:t>
            </a:r>
          </a:p>
          <a:p>
            <a:pPr marL="1295400" lvl="2" indent="-381000" algn="l">
              <a:spcBef>
                <a:spcPct val="20000"/>
              </a:spcBef>
              <a:buFontTx/>
              <a:buChar char="•"/>
            </a:pPr>
            <a:endParaRPr lang="nl-NL" sz="2000" dirty="0" smtClean="0">
              <a:solidFill>
                <a:srgbClr val="000000"/>
              </a:solidFill>
            </a:endParaRPr>
          </a:p>
          <a:p>
            <a:pPr marL="1295400" lvl="2" indent="-381000" algn="l">
              <a:spcBef>
                <a:spcPct val="20000"/>
              </a:spcBef>
              <a:buFontTx/>
              <a:buChar char="•"/>
            </a:pPr>
            <a:endParaRPr lang="nl-NL" sz="2000" dirty="0">
              <a:solidFill>
                <a:srgbClr val="000000"/>
              </a:solidFill>
            </a:endParaRPr>
          </a:p>
          <a:p>
            <a:pPr marL="1295400" lvl="2" indent="-381000" algn="l">
              <a:spcBef>
                <a:spcPct val="20000"/>
              </a:spcBef>
              <a:buFontTx/>
              <a:buChar char="•"/>
            </a:pPr>
            <a:endParaRPr lang="nl-NL" sz="2000" dirty="0" smtClean="0">
              <a:solidFill>
                <a:srgbClr val="000000"/>
              </a:solidFill>
            </a:endParaRPr>
          </a:p>
          <a:p>
            <a:pPr marL="838200" lvl="1" indent="-381000" algn="l">
              <a:spcBef>
                <a:spcPct val="20000"/>
              </a:spcBef>
            </a:pPr>
            <a:endParaRPr lang="nl-NL" sz="2000" dirty="0" smtClean="0">
              <a:solidFill>
                <a:srgbClr val="000000"/>
              </a:solidFill>
            </a:endParaRP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pPr>
            <a:endParaRPr lang="nl-NL" sz="2000" dirty="0" smtClean="0">
              <a:solidFill>
                <a:srgbClr val="000000"/>
              </a:solidFill>
            </a:endParaRPr>
          </a:p>
          <a:p>
            <a:pPr lvl="1" algn="l">
              <a:spcBef>
                <a:spcPct val="20000"/>
              </a:spcBef>
            </a:pPr>
            <a:endParaRPr lang="nl-NL" sz="3600" dirty="0" smtClean="0">
              <a:solidFill>
                <a:srgbClr val="000000"/>
              </a:solidFill>
            </a:endParaRPr>
          </a:p>
        </p:txBody>
      </p:sp>
      <p:pic>
        <p:nvPicPr>
          <p:cNvPr id="10" name="Picture 9" descr="Figure_40_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62200"/>
            <a:ext cx="3200400" cy="3249639"/>
          </a:xfrm>
          <a:prstGeom prst="rect">
            <a:avLst/>
          </a:prstGeom>
          <a:noFill/>
          <a:extLst>
            <a:ext uri="{909E8E84-426E-40DD-AFC4-6F175D3DCCD1}">
              <a14:hiddenFill xmlns:a14="http://schemas.microsoft.com/office/drawing/2010/main">
                <a:solidFill>
                  <a:srgbClr val="FFFFFF"/>
                </a:solidFill>
              </a14:hiddenFill>
            </a:ext>
          </a:extLst>
        </p:spPr>
      </p:pic>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GB" dirty="0" err="1" smtClean="0">
                <a:solidFill>
                  <a:srgbClr val="000000"/>
                </a:solidFill>
              </a:rPr>
              <a:t>Dichtheid</a:t>
            </a:r>
            <a:r>
              <a:rPr lang="en-GB" dirty="0" smtClean="0">
                <a:solidFill>
                  <a:srgbClr val="000000"/>
                </a:solidFill>
              </a:rPr>
              <a:t> van </a:t>
            </a:r>
            <a:r>
              <a:rPr lang="en-GB" dirty="0" err="1" smtClean="0">
                <a:solidFill>
                  <a:srgbClr val="000000"/>
                </a:solidFill>
              </a:rPr>
              <a:t>energietoestanden</a:t>
            </a:r>
            <a:r>
              <a:rPr lang="en-GB" dirty="0" smtClean="0">
                <a:solidFill>
                  <a:srgbClr val="000000"/>
                </a:solidFill>
              </a:rPr>
              <a:t> </a:t>
            </a:r>
            <a:r>
              <a:rPr lang="en-GB" dirty="0" err="1" smtClean="0">
                <a:solidFill>
                  <a:srgbClr val="000000"/>
                </a:solidFill>
              </a:rPr>
              <a:t>g(E</a:t>
            </a:r>
            <a:r>
              <a:rPr lang="en-GB" dirty="0" smtClean="0">
                <a:solidFill>
                  <a:srgbClr val="000000"/>
                </a:solidFill>
              </a:rPr>
              <a:t>)</a:t>
            </a:r>
            <a:endParaRPr lang="en-GB" dirty="0">
              <a:solidFill>
                <a:srgbClr val="00000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nl-NL" dirty="0">
              <a:solidFill>
                <a:srgbClr val="00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11488844"/>
              </p:ext>
            </p:extLst>
          </p:nvPr>
        </p:nvGraphicFramePr>
        <p:xfrm>
          <a:off x="4839757" y="5868212"/>
          <a:ext cx="1584644" cy="801148"/>
        </p:xfrm>
        <a:graphic>
          <a:graphicData uri="http://schemas.openxmlformats.org/presentationml/2006/ole">
            <mc:AlternateContent xmlns:mc="http://schemas.openxmlformats.org/markup-compatibility/2006">
              <mc:Choice xmlns:v="urn:schemas-microsoft-com:vml" Requires="v">
                <p:oleObj spid="_x0000_s363576" name="Equation" r:id="rId4" imgW="939392" imgH="482391" progId="Equation.3">
                  <p:embed/>
                </p:oleObj>
              </mc:Choice>
              <mc:Fallback>
                <p:oleObj name="Equation" r:id="rId4" imgW="939392" imgH="482391"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9757" y="5868212"/>
                        <a:ext cx="1584644" cy="801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7086600" y="4724400"/>
          <a:ext cx="1712913" cy="654050"/>
        </p:xfrm>
        <a:graphic>
          <a:graphicData uri="http://schemas.openxmlformats.org/presentationml/2006/ole">
            <mc:AlternateContent xmlns:mc="http://schemas.openxmlformats.org/markup-compatibility/2006">
              <mc:Choice xmlns:v="urn:schemas-microsoft-com:vml" Requires="v">
                <p:oleObj spid="_x0000_s363577" name="Equation" r:id="rId6" imgW="1015920" imgH="393480" progId="Equation.3">
                  <p:embed/>
                </p:oleObj>
              </mc:Choice>
              <mc:Fallback>
                <p:oleObj name="Equation" r:id="rId6" imgW="101592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4724400"/>
                        <a:ext cx="171291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p:nvPr/>
        </p:nvSpPr>
        <p:spPr>
          <a:xfrm>
            <a:off x="611560" y="5884065"/>
            <a:ext cx="4572000" cy="769441"/>
          </a:xfrm>
          <a:prstGeom prst="rect">
            <a:avLst/>
          </a:prstGeom>
        </p:spPr>
        <p:txBody>
          <a:bodyPr>
            <a:spAutoFit/>
          </a:bodyPr>
          <a:lstStyle/>
          <a:p>
            <a:pPr marL="838200" lvl="1" indent="-381000" algn="l">
              <a:spcBef>
                <a:spcPct val="20000"/>
              </a:spcBef>
            </a:pPr>
            <a:r>
              <a:rPr lang="nl-NL" sz="2000" dirty="0" smtClean="0">
                <a:solidFill>
                  <a:srgbClr val="000000"/>
                </a:solidFill>
              </a:rPr>
              <a:t>Dus bij 0 K is totale # e</a:t>
            </a:r>
            <a:r>
              <a:rPr lang="nl-NL" sz="2000" baseline="30000" dirty="0" smtClean="0">
                <a:solidFill>
                  <a:srgbClr val="000000"/>
                </a:solidFill>
              </a:rPr>
              <a:t>- </a:t>
            </a:r>
            <a:r>
              <a:rPr lang="en-GB" sz="2000" i="1" dirty="0" smtClean="0">
                <a:solidFill>
                  <a:srgbClr val="000000"/>
                </a:solidFill>
                <a:latin typeface="Times New Roman" panose="02020603050405020304" pitchFamily="18" charset="0"/>
                <a:cs typeface="Times New Roman" panose="02020603050405020304" pitchFamily="18" charset="0"/>
              </a:rPr>
              <a:t> </a:t>
            </a:r>
            <a:r>
              <a:rPr lang="en-GB" sz="2000" b="1" i="1" dirty="0" smtClean="0">
                <a:solidFill>
                  <a:srgbClr val="000000"/>
                </a:solidFill>
                <a:latin typeface="Times New Roman" panose="02020603050405020304" pitchFamily="18" charset="0"/>
                <a:cs typeface="Times New Roman" panose="02020603050405020304" pitchFamily="18" charset="0"/>
              </a:rPr>
              <a:t>N</a:t>
            </a:r>
            <a:r>
              <a:rPr lang="nl-NL" sz="2000" dirty="0" smtClean="0">
                <a:solidFill>
                  <a:srgbClr val="000000"/>
                </a:solidFill>
              </a:rPr>
              <a:t> dat </a:t>
            </a:r>
          </a:p>
          <a:p>
            <a:pPr marL="838200" lvl="1" indent="-381000" algn="l">
              <a:spcBef>
                <a:spcPct val="20000"/>
              </a:spcBef>
            </a:pPr>
            <a:r>
              <a:rPr lang="nl-NL" sz="2000" dirty="0" smtClean="0">
                <a:solidFill>
                  <a:srgbClr val="000000"/>
                </a:solidFill>
              </a:rPr>
              <a:t>    in toestanden </a:t>
            </a:r>
            <a:r>
              <a:rPr lang="nl-NL" sz="2000" dirty="0" err="1" smtClean="0">
                <a:solidFill>
                  <a:srgbClr val="000000"/>
                </a:solidFill>
              </a:rPr>
              <a:t>t</a:t>
            </a:r>
            <a:r>
              <a:rPr lang="nl-NL" sz="2000" dirty="0" smtClean="0">
                <a:solidFill>
                  <a:srgbClr val="000000"/>
                </a:solidFill>
              </a:rPr>
              <a:t>/</a:t>
            </a:r>
            <a:r>
              <a:rPr lang="nl-NL" sz="2000" dirty="0" err="1" smtClean="0">
                <a:solidFill>
                  <a:srgbClr val="000000"/>
                </a:solidFill>
              </a:rPr>
              <a:t>m</a:t>
            </a:r>
            <a:r>
              <a:rPr lang="nl-NL" sz="2000" dirty="0" smtClean="0">
                <a:solidFill>
                  <a:srgbClr val="000000"/>
                </a:solidFill>
              </a:rPr>
              <a:t> E</a:t>
            </a:r>
            <a:r>
              <a:rPr lang="nl-NL" sz="2000" baseline="-25000" dirty="0" smtClean="0">
                <a:solidFill>
                  <a:srgbClr val="000000"/>
                </a:solidFill>
              </a:rPr>
              <a:t>F</a:t>
            </a:r>
            <a:r>
              <a:rPr lang="nl-NL" sz="2000" dirty="0" smtClean="0">
                <a:solidFill>
                  <a:srgbClr val="000000"/>
                </a:solidFill>
              </a:rPr>
              <a:t> past:</a:t>
            </a:r>
            <a:endParaRPr lang="en-US" dirty="0"/>
          </a:p>
        </p:txBody>
      </p:sp>
      <p:grpSp>
        <p:nvGrpSpPr>
          <p:cNvPr id="2" name="Group 10"/>
          <p:cNvGrpSpPr>
            <a:grpSpLocks/>
          </p:cNvGrpSpPr>
          <p:nvPr/>
        </p:nvGrpSpPr>
        <p:grpSpPr bwMode="auto">
          <a:xfrm>
            <a:off x="4211960" y="1657451"/>
            <a:ext cx="3352800" cy="685800"/>
            <a:chOff x="144" y="2400"/>
            <a:chExt cx="2880" cy="678"/>
          </a:xfrm>
        </p:grpSpPr>
        <p:pic>
          <p:nvPicPr>
            <p:cNvPr id="18" name="Picture 17" descr="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2400"/>
              <a:ext cx="2686" cy="6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noChangeArrowheads="1"/>
            </p:cNvPicPr>
            <p:nvPr/>
          </p:nvPicPr>
          <p:blipFill>
            <a:blip r:embed="rId9">
              <a:extLst>
                <a:ext uri="{28A0092B-C50C-407E-A947-70E740481C1C}">
                  <a14:useLocalDpi xmlns:a14="http://schemas.microsoft.com/office/drawing/2010/main" val="0"/>
                </a:ext>
              </a:extLst>
            </a:blip>
            <a:srcRect l="93039" t="26373" b="30769"/>
            <a:stretch>
              <a:fillRect/>
            </a:stretch>
          </p:blipFill>
          <p:spPr bwMode="auto">
            <a:xfrm>
              <a:off x="2756" y="2568"/>
              <a:ext cx="268"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oup 20"/>
          <p:cNvGrpSpPr/>
          <p:nvPr/>
        </p:nvGrpSpPr>
        <p:grpSpPr>
          <a:xfrm>
            <a:off x="5526225" y="2924944"/>
            <a:ext cx="2925802" cy="1530693"/>
            <a:chOff x="501080" y="6167045"/>
            <a:chExt cx="2925802" cy="1530693"/>
          </a:xfrm>
        </p:grpSpPr>
        <p:sp>
          <p:nvSpPr>
            <p:cNvPr id="22" name="Rectangle 21"/>
            <p:cNvSpPr/>
            <p:nvPr/>
          </p:nvSpPr>
          <p:spPr>
            <a:xfrm>
              <a:off x="501080" y="6167045"/>
              <a:ext cx="2925802" cy="646331"/>
            </a:xfrm>
            <a:prstGeom prst="rect">
              <a:avLst/>
            </a:prstGeom>
          </p:spPr>
          <p:txBody>
            <a:bodyPr wrap="none">
              <a:spAutoFit/>
            </a:bodyPr>
            <a:lstStyle/>
            <a:p>
              <a:r>
                <a:rPr lang="en-GB" sz="1800" dirty="0" smtClean="0">
                  <a:solidFill>
                    <a:srgbClr val="000000"/>
                  </a:solidFill>
                </a:rPr>
                <a:t># </a:t>
              </a:r>
              <a:r>
                <a:rPr lang="en-GB" sz="1800" dirty="0" err="1" smtClean="0">
                  <a:solidFill>
                    <a:srgbClr val="000000"/>
                  </a:solidFill>
                </a:rPr>
                <a:t>energietoestanden</a:t>
              </a:r>
              <a:r>
                <a:rPr lang="en-GB" sz="600" dirty="0" smtClean="0">
                  <a:solidFill>
                    <a:srgbClr val="000000"/>
                  </a:solidFill>
                </a:rPr>
                <a:t> </a:t>
              </a:r>
              <a:r>
                <a:rPr lang="en-GB" sz="1800" dirty="0" smtClean="0">
                  <a:solidFill>
                    <a:srgbClr val="000000"/>
                  </a:solidFill>
                </a:rPr>
                <a:t>/</a:t>
              </a:r>
              <a:r>
                <a:rPr lang="en-GB" sz="1000" dirty="0" smtClean="0">
                  <a:solidFill>
                    <a:srgbClr val="000000"/>
                  </a:solidFill>
                </a:rPr>
                <a:t> </a:t>
              </a:r>
              <a:r>
                <a:rPr lang="en-GB" sz="1800" dirty="0" smtClean="0">
                  <a:solidFill>
                    <a:srgbClr val="000000"/>
                  </a:solidFill>
                </a:rPr>
                <a:t>m</a:t>
              </a:r>
              <a:r>
                <a:rPr lang="en-GB" sz="1800" baseline="30000" dirty="0" smtClean="0">
                  <a:solidFill>
                    <a:srgbClr val="000000"/>
                  </a:solidFill>
                </a:rPr>
                <a:t>3</a:t>
              </a:r>
              <a:r>
                <a:rPr lang="en-GB" sz="1800" dirty="0" smtClean="0">
                  <a:solidFill>
                    <a:srgbClr val="000000"/>
                  </a:solidFill>
                </a:rPr>
                <a:t> </a:t>
              </a:r>
            </a:p>
            <a:p>
              <a:r>
                <a:rPr lang="en-GB" sz="1800" dirty="0" err="1" smtClean="0">
                  <a:solidFill>
                    <a:srgbClr val="000000"/>
                  </a:solidFill>
                </a:rPr>
                <a:t>tussen</a:t>
              </a:r>
              <a:r>
                <a:rPr lang="en-GB" sz="1800" dirty="0" smtClean="0">
                  <a:solidFill>
                    <a:srgbClr val="000000"/>
                  </a:solidFill>
                </a:rPr>
                <a:t> </a:t>
              </a:r>
              <a:r>
                <a:rPr lang="en-GB" sz="1800" i="1" dirty="0" smtClean="0">
                  <a:solidFill>
                    <a:srgbClr val="000000"/>
                  </a:solidFill>
                  <a:latin typeface="Times New Roman" panose="02020603050405020304" pitchFamily="18" charset="0"/>
                  <a:cs typeface="Times New Roman" panose="02020603050405020304" pitchFamily="18" charset="0"/>
                </a:rPr>
                <a:t>E</a:t>
              </a:r>
              <a:r>
                <a:rPr lang="en-GB" sz="1800" baseline="-25000" dirty="0" smtClean="0">
                  <a:solidFill>
                    <a:srgbClr val="000000"/>
                  </a:solidFill>
                  <a:latin typeface="Times New Roman" panose="02020603050405020304" pitchFamily="18" charset="0"/>
                  <a:cs typeface="Times New Roman" panose="02020603050405020304" pitchFamily="18" charset="0"/>
                </a:rPr>
                <a:t>1</a:t>
              </a:r>
              <a:r>
                <a:rPr lang="en-GB" sz="1800" dirty="0" smtClean="0">
                  <a:solidFill>
                    <a:srgbClr val="000000"/>
                  </a:solidFill>
                </a:rPr>
                <a:t> </a:t>
              </a:r>
              <a:r>
                <a:rPr lang="en-GB" sz="1800" dirty="0" err="1" smtClean="0">
                  <a:solidFill>
                    <a:srgbClr val="000000"/>
                  </a:solidFill>
                </a:rPr>
                <a:t>en</a:t>
              </a:r>
              <a:r>
                <a:rPr lang="en-GB" sz="1800" dirty="0" smtClean="0">
                  <a:solidFill>
                    <a:srgbClr val="000000"/>
                  </a:solidFill>
                </a:rPr>
                <a:t> </a:t>
              </a:r>
              <a:r>
                <a:rPr lang="en-GB" sz="1800" i="1" dirty="0" smtClean="0">
                  <a:solidFill>
                    <a:srgbClr val="000000"/>
                  </a:solidFill>
                  <a:latin typeface="Times New Roman" panose="02020603050405020304" pitchFamily="18" charset="0"/>
                  <a:cs typeface="Times New Roman" panose="02020603050405020304" pitchFamily="18" charset="0"/>
                </a:rPr>
                <a:t>E</a:t>
              </a:r>
              <a:r>
                <a:rPr lang="en-GB" sz="1800" baseline="-25000" dirty="0" smtClean="0">
                  <a:solidFill>
                    <a:srgbClr val="000000"/>
                  </a:solidFill>
                  <a:latin typeface="Times New Roman" panose="02020603050405020304" pitchFamily="18" charset="0"/>
                  <a:cs typeface="Times New Roman" panose="02020603050405020304" pitchFamily="18" charset="0"/>
                </a:rPr>
                <a:t>2</a:t>
              </a:r>
              <a:r>
                <a:rPr lang="en-GB" sz="1800" dirty="0" smtClean="0">
                  <a:solidFill>
                    <a:srgbClr val="000000"/>
                  </a:solidFill>
                </a:rPr>
                <a:t> = </a:t>
              </a:r>
              <a:r>
                <a:rPr lang="en-GB" sz="1800" i="1" dirty="0">
                  <a:solidFill>
                    <a:srgbClr val="000000"/>
                  </a:solidFill>
                  <a:latin typeface="Times New Roman" panose="02020603050405020304" pitchFamily="18" charset="0"/>
                  <a:cs typeface="Times New Roman" panose="02020603050405020304" pitchFamily="18" charset="0"/>
                </a:rPr>
                <a:t>E</a:t>
              </a:r>
              <a:r>
                <a:rPr lang="en-GB" sz="1800" baseline="-25000" dirty="0">
                  <a:solidFill>
                    <a:srgbClr val="000000"/>
                  </a:solidFill>
                  <a:latin typeface="Times New Roman" panose="02020603050405020304" pitchFamily="18" charset="0"/>
                  <a:cs typeface="Times New Roman" panose="02020603050405020304" pitchFamily="18" charset="0"/>
                </a:rPr>
                <a:t>1 </a:t>
              </a:r>
              <a:r>
                <a:rPr lang="en-GB" sz="1800" dirty="0" smtClean="0">
                  <a:solidFill>
                    <a:srgbClr val="000000"/>
                  </a:solidFill>
                </a:rPr>
                <a:t>+ </a:t>
              </a:r>
              <a:r>
                <a:rPr lang="en-GB" sz="1800" dirty="0" smtClean="0">
                  <a:solidFill>
                    <a:srgbClr val="000000"/>
                  </a:solidFill>
                  <a:latin typeface="Symbol" panose="05050102010706020507" pitchFamily="18" charset="2"/>
                </a:rPr>
                <a:t>D</a:t>
              </a:r>
              <a:r>
                <a:rPr lang="en-GB" sz="1000" dirty="0" smtClean="0">
                  <a:solidFill>
                    <a:srgbClr val="000000"/>
                  </a:solidFill>
                </a:rPr>
                <a:t> </a:t>
              </a:r>
              <a:r>
                <a:rPr lang="en-GB" sz="1800" i="1" dirty="0" smtClean="0">
                  <a:solidFill>
                    <a:srgbClr val="000000"/>
                  </a:solidFill>
                  <a:latin typeface="Times New Roman" panose="02020603050405020304" pitchFamily="18" charset="0"/>
                  <a:cs typeface="Times New Roman" panose="02020603050405020304" pitchFamily="18" charset="0"/>
                </a:rPr>
                <a:t>E:</a:t>
              </a:r>
              <a:r>
                <a:rPr lang="en-GB" sz="1800" dirty="0" smtClean="0">
                  <a:solidFill>
                    <a:srgbClr val="000000"/>
                  </a:solidFill>
                </a:rPr>
                <a:t> </a:t>
              </a:r>
              <a:endParaRPr lang="en-GB" sz="1800" dirty="0">
                <a:solidFill>
                  <a:srgbClr val="000000"/>
                </a:solidFill>
              </a:endParaRPr>
            </a:p>
          </p:txBody>
        </p:sp>
        <p:graphicFrame>
          <p:nvGraphicFramePr>
            <p:cNvPr id="23" name="Object 22"/>
            <p:cNvGraphicFramePr>
              <a:graphicFrameLocks noChangeAspect="1"/>
            </p:cNvGraphicFramePr>
            <p:nvPr>
              <p:extLst/>
            </p:nvPr>
          </p:nvGraphicFramePr>
          <p:xfrm>
            <a:off x="694618" y="6875413"/>
            <a:ext cx="2676525" cy="822325"/>
          </p:xfrm>
          <a:graphic>
            <a:graphicData uri="http://schemas.openxmlformats.org/presentationml/2006/ole">
              <mc:AlternateContent xmlns:mc="http://schemas.openxmlformats.org/markup-compatibility/2006">
                <mc:Choice xmlns:v="urn:schemas-microsoft-com:vml" Requires="v">
                  <p:oleObj spid="_x0000_s363578" name="Equation" r:id="rId10" imgW="1587240" imgH="495000" progId="">
                    <p:embed/>
                  </p:oleObj>
                </mc:Choice>
                <mc:Fallback>
                  <p:oleObj name="Equation" r:id="rId10" imgW="1587240" imgH="49500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618" y="6875413"/>
                          <a:ext cx="267652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Rectangle 4"/>
          <p:cNvSpPr/>
          <p:nvPr/>
        </p:nvSpPr>
        <p:spPr>
          <a:xfrm>
            <a:off x="6771526" y="5427662"/>
            <a:ext cx="2260555" cy="646331"/>
          </a:xfrm>
          <a:prstGeom prst="rect">
            <a:avLst/>
          </a:prstGeom>
        </p:spPr>
        <p:txBody>
          <a:bodyPr wrap="none">
            <a:spAutoFit/>
          </a:bodyPr>
          <a:lstStyle/>
          <a:p>
            <a:r>
              <a:rPr lang="en-GB" sz="1800" dirty="0">
                <a:solidFill>
                  <a:srgbClr val="000000"/>
                </a:solidFill>
              </a:rPr>
              <a:t># </a:t>
            </a:r>
            <a:r>
              <a:rPr lang="en-GB" sz="1800" dirty="0" err="1" smtClean="0">
                <a:solidFill>
                  <a:srgbClr val="000000"/>
                </a:solidFill>
              </a:rPr>
              <a:t>elektronen</a:t>
            </a:r>
            <a:r>
              <a:rPr lang="en-GB" sz="1800" dirty="0" smtClean="0">
                <a:solidFill>
                  <a:srgbClr val="000000"/>
                </a:solidFill>
              </a:rPr>
              <a:t>/</a:t>
            </a:r>
            <a:r>
              <a:rPr lang="en-GB" sz="1000" dirty="0" smtClean="0">
                <a:solidFill>
                  <a:srgbClr val="000000"/>
                </a:solidFill>
              </a:rPr>
              <a:t> </a:t>
            </a:r>
            <a:r>
              <a:rPr lang="en-GB" sz="1800" dirty="0" smtClean="0">
                <a:solidFill>
                  <a:srgbClr val="000000"/>
                </a:solidFill>
              </a:rPr>
              <a:t>m</a:t>
            </a:r>
            <a:r>
              <a:rPr lang="en-GB" sz="1800" baseline="30000" dirty="0" smtClean="0">
                <a:solidFill>
                  <a:srgbClr val="000000"/>
                </a:solidFill>
              </a:rPr>
              <a:t>3</a:t>
            </a:r>
            <a:r>
              <a:rPr lang="en-GB" sz="1800" dirty="0" smtClean="0">
                <a:solidFill>
                  <a:srgbClr val="000000"/>
                </a:solidFill>
              </a:rPr>
              <a:t> = </a:t>
            </a:r>
          </a:p>
          <a:p>
            <a:r>
              <a:rPr lang="en-GB" sz="1800" dirty="0" err="1" smtClean="0">
                <a:solidFill>
                  <a:srgbClr val="000000"/>
                </a:solidFill>
              </a:rPr>
              <a:t>waardigheid</a:t>
            </a:r>
            <a:r>
              <a:rPr lang="en-GB" sz="1800" dirty="0" smtClean="0">
                <a:solidFill>
                  <a:srgbClr val="000000"/>
                </a:solidFill>
              </a:rPr>
              <a:t>* </a:t>
            </a:r>
            <a:r>
              <a:rPr lang="en-GB" sz="1800" dirty="0" err="1" smtClean="0">
                <a:solidFill>
                  <a:srgbClr val="000000"/>
                </a:solidFill>
              </a:rPr>
              <a:t>N</a:t>
            </a:r>
            <a:r>
              <a:rPr lang="en-GB" sz="1800" baseline="-25000" dirty="0" err="1" smtClean="0">
                <a:solidFill>
                  <a:srgbClr val="000000"/>
                </a:solidFill>
              </a:rPr>
              <a:t>atomen</a:t>
            </a:r>
            <a:endParaRPr lang="nl-NL" sz="1800" baseline="-25000" dirty="0"/>
          </a:p>
        </p:txBody>
      </p:sp>
    </p:spTree>
    <p:extLst>
      <p:ext uri="{BB962C8B-B14F-4D97-AF65-F5344CB8AC3E}">
        <p14:creationId xmlns:p14="http://schemas.microsoft.com/office/powerpoint/2010/main" val="574312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5800" y="1125538"/>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l">
              <a:spcBef>
                <a:spcPct val="20000"/>
              </a:spcBef>
            </a:pPr>
            <a:r>
              <a:rPr lang="nl-NL" sz="2000" dirty="0" err="1" smtClean="0">
                <a:solidFill>
                  <a:srgbClr val="000000"/>
                </a:solidFill>
              </a:rPr>
              <a:t>Fermi-energie</a:t>
            </a:r>
            <a:r>
              <a:rPr lang="nl-NL" sz="2200" dirty="0" smtClean="0"/>
              <a:t>:</a:t>
            </a:r>
            <a:r>
              <a:rPr lang="nl-NL" sz="2000" dirty="0" smtClean="0"/>
              <a:t> de maximale energie van valentie-e</a:t>
            </a:r>
            <a:r>
              <a:rPr lang="nl-NL" sz="2000" baseline="30000" dirty="0" smtClean="0"/>
              <a:t>-</a:t>
            </a:r>
            <a:r>
              <a:rPr lang="nl-NL" sz="2000" dirty="0" smtClean="0"/>
              <a:t>   						voor T </a:t>
            </a:r>
            <a:r>
              <a:rPr lang="nl-NL" sz="2000" dirty="0" smtClean="0">
                <a:sym typeface="Wingdings" panose="05000000000000000000" pitchFamily="2" charset="2"/>
              </a:rPr>
              <a:t> </a:t>
            </a:r>
            <a:r>
              <a:rPr lang="nl-NL" sz="2000" dirty="0" smtClean="0"/>
              <a:t>0 K</a:t>
            </a:r>
          </a:p>
          <a:p>
            <a:pPr lvl="1" algn="l">
              <a:spcBef>
                <a:spcPct val="20000"/>
              </a:spcBef>
            </a:pPr>
            <a:r>
              <a:rPr lang="nl-NL" sz="2200" dirty="0" smtClean="0"/>
              <a:t> </a:t>
            </a:r>
          </a:p>
          <a:p>
            <a:pPr lvl="1" algn="l">
              <a:spcBef>
                <a:spcPct val="20000"/>
              </a:spcBef>
            </a:pPr>
            <a:endParaRPr lang="nl-NL" sz="2200" dirty="0" smtClean="0"/>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a:solidFill>
                  <a:srgbClr val="000000"/>
                </a:solidFill>
              </a:rPr>
              <a:t>Fermi-energie</a:t>
            </a:r>
            <a:endParaRPr lang="nl-NL" dirty="0" smtClean="0">
              <a:solidFill>
                <a:schemeClr val="tx2"/>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458756" name="Picture 4" descr="Figure 1 (Ef-zero-te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500" y="2276872"/>
            <a:ext cx="2734268" cy="3196864"/>
          </a:xfrm>
          <a:prstGeom prst="rect">
            <a:avLst/>
          </a:prstGeom>
          <a:noFill/>
          <a:extLst>
            <a:ext uri="{909E8E84-426E-40DD-AFC4-6F175D3DCCD1}">
              <a14:hiddenFill xmlns:a14="http://schemas.microsoft.com/office/drawing/2010/main">
                <a:solidFill>
                  <a:srgbClr val="FFFFFF"/>
                </a:solidFill>
              </a14:hiddenFill>
            </a:ext>
          </a:extLst>
        </p:spPr>
      </p:pic>
      <p:pic>
        <p:nvPicPr>
          <p:cNvPr id="458758" name="Picture 6" descr="Figure 2 (Ef-positive-te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332" y="2296040"/>
            <a:ext cx="2734268" cy="3205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6485855"/>
            <a:ext cx="4572000" cy="430887"/>
          </a:xfrm>
          <a:prstGeom prst="rect">
            <a:avLst/>
          </a:prstGeom>
        </p:spPr>
        <p:txBody>
          <a:bodyPr>
            <a:spAutoFit/>
          </a:bodyPr>
          <a:lstStyle/>
          <a:p>
            <a:r>
              <a:rPr lang="en-GB" sz="1100" dirty="0">
                <a:hlinkClick r:id="rId5"/>
              </a:rPr>
              <a:t>http://cnx.org/content/m13458/latest</a:t>
            </a:r>
            <a:r>
              <a:rPr lang="en-GB" sz="1100" dirty="0" smtClean="0">
                <a:hlinkClick r:id="rId5"/>
              </a:rPr>
              <a:t>/</a:t>
            </a:r>
            <a:endParaRPr lang="en-GB" sz="1100" dirty="0" smtClean="0"/>
          </a:p>
          <a:p>
            <a:endParaRPr lang="en-GB" sz="1050" dirty="0"/>
          </a:p>
        </p:txBody>
      </p:sp>
      <p:sp>
        <p:nvSpPr>
          <p:cNvPr id="13" name="Rectangle 12"/>
          <p:cNvSpPr/>
          <p:nvPr/>
        </p:nvSpPr>
        <p:spPr>
          <a:xfrm>
            <a:off x="2077959" y="2145268"/>
            <a:ext cx="918528" cy="369332"/>
          </a:xfrm>
          <a:prstGeom prst="rect">
            <a:avLst/>
          </a:prstGeom>
        </p:spPr>
        <p:txBody>
          <a:bodyPr wrap="none">
            <a:spAutoFit/>
          </a:bodyPr>
          <a:lstStyle/>
          <a:p>
            <a:r>
              <a:rPr lang="nl-NL" sz="1800" dirty="0" smtClean="0"/>
              <a:t>T</a:t>
            </a:r>
            <a:r>
              <a:rPr lang="nl-NL" sz="1800" dirty="0" smtClean="0">
                <a:latin typeface="Wingdings"/>
                <a:ea typeface="Wingdings"/>
                <a:cs typeface="Wingdings"/>
              </a:rPr>
              <a:t></a:t>
            </a:r>
            <a:r>
              <a:rPr lang="nl-NL" sz="1800" dirty="0" smtClean="0"/>
              <a:t>0 K</a:t>
            </a:r>
            <a:endParaRPr lang="en-US" sz="1800" dirty="0"/>
          </a:p>
        </p:txBody>
      </p:sp>
      <p:sp>
        <p:nvSpPr>
          <p:cNvPr id="14" name="Rectangle 13"/>
          <p:cNvSpPr/>
          <p:nvPr/>
        </p:nvSpPr>
        <p:spPr>
          <a:xfrm>
            <a:off x="5085861" y="2145268"/>
            <a:ext cx="931039" cy="369332"/>
          </a:xfrm>
          <a:prstGeom prst="rect">
            <a:avLst/>
          </a:prstGeom>
        </p:spPr>
        <p:txBody>
          <a:bodyPr wrap="none">
            <a:spAutoFit/>
          </a:bodyPr>
          <a:lstStyle/>
          <a:p>
            <a:r>
              <a:rPr lang="nl-NL" sz="1800" dirty="0" smtClean="0"/>
              <a:t>T &gt; 0 K</a:t>
            </a:r>
            <a:endParaRPr lang="en-US" sz="1800" dirty="0"/>
          </a:p>
        </p:txBody>
      </p:sp>
      <p:grpSp>
        <p:nvGrpSpPr>
          <p:cNvPr id="10" name="Group 9"/>
          <p:cNvGrpSpPr/>
          <p:nvPr/>
        </p:nvGrpSpPr>
        <p:grpSpPr>
          <a:xfrm>
            <a:off x="3987642" y="5826394"/>
            <a:ext cx="4976846" cy="918249"/>
            <a:chOff x="3987642" y="5826394"/>
            <a:chExt cx="4976846" cy="918249"/>
          </a:xfrm>
        </p:grpSpPr>
        <p:pic>
          <p:nvPicPr>
            <p:cNvPr id="11" name="Picture 10" descr="Picture 1"/>
            <p:cNvPicPr>
              <a:picLocks noChangeAspect="1" noChangeArrowheads="1"/>
            </p:cNvPicPr>
            <p:nvPr/>
          </p:nvPicPr>
          <p:blipFill rotWithShape="1">
            <a:blip r:embed="rId6">
              <a:extLst>
                <a:ext uri="{28A0092B-C50C-407E-A947-70E740481C1C}">
                  <a14:useLocalDpi xmlns:a14="http://schemas.microsoft.com/office/drawing/2010/main" val="0"/>
                </a:ext>
              </a:extLst>
            </a:blip>
            <a:srcRect r="5584"/>
            <a:stretch/>
          </p:blipFill>
          <p:spPr bwMode="auto">
            <a:xfrm>
              <a:off x="6588224" y="6090660"/>
              <a:ext cx="2376264" cy="65398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987642" y="5826394"/>
              <a:ext cx="3005951" cy="369332"/>
            </a:xfrm>
            <a:prstGeom prst="rect">
              <a:avLst/>
            </a:prstGeom>
          </p:spPr>
          <p:txBody>
            <a:bodyPr wrap="none">
              <a:spAutoFit/>
            </a:bodyPr>
            <a:lstStyle/>
            <a:p>
              <a:pPr lvl="1" algn="l">
                <a:spcBef>
                  <a:spcPct val="20000"/>
                </a:spcBef>
              </a:pPr>
              <a:r>
                <a:rPr lang="nl-NL" sz="1800" dirty="0">
                  <a:solidFill>
                    <a:srgbClr val="000000"/>
                  </a:solidFill>
                </a:rPr>
                <a:t>Fermi-Dirac statistiek:  </a:t>
              </a:r>
            </a:p>
          </p:txBody>
        </p:sp>
      </p:grpSp>
    </p:spTree>
    <p:extLst>
      <p:ext uri="{BB962C8B-B14F-4D97-AF65-F5344CB8AC3E}">
        <p14:creationId xmlns:p14="http://schemas.microsoft.com/office/powerpoint/2010/main" val="295548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igure_40_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685801"/>
            <a:ext cx="2348756" cy="238489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0"/>
          <p:cNvGrpSpPr>
            <a:grpSpLocks/>
          </p:cNvGrpSpPr>
          <p:nvPr/>
        </p:nvGrpSpPr>
        <p:grpSpPr bwMode="auto">
          <a:xfrm>
            <a:off x="1295400" y="1371600"/>
            <a:ext cx="3352800" cy="685800"/>
            <a:chOff x="144" y="2400"/>
            <a:chExt cx="2880" cy="678"/>
          </a:xfrm>
        </p:grpSpPr>
        <p:pic>
          <p:nvPicPr>
            <p:cNvPr id="12" name="Picture 11" descr="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2400"/>
              <a:ext cx="2686" cy="6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l="93039" t="26373" b="30769"/>
            <a:stretch>
              <a:fillRect/>
            </a:stretch>
          </p:blipFill>
          <p:spPr bwMode="auto">
            <a:xfrm>
              <a:off x="2756" y="2568"/>
              <a:ext cx="268"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602" name="Rectangle 4"/>
          <p:cNvSpPr>
            <a:spLocks noChangeArrowheads="1"/>
          </p:cNvSpPr>
          <p:nvPr/>
        </p:nvSpPr>
        <p:spPr bwMode="auto">
          <a:xfrm>
            <a:off x="685800" y="762000"/>
            <a:ext cx="77724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8200" lvl="1" indent="-381000" algn="l">
              <a:spcBef>
                <a:spcPct val="20000"/>
              </a:spcBef>
            </a:pPr>
            <a:r>
              <a:rPr lang="nl-NL" sz="2000" dirty="0" smtClean="0">
                <a:solidFill>
                  <a:srgbClr val="000000"/>
                </a:solidFill>
              </a:rPr>
              <a:t>Toestandsdichtheid (bewijs P 40.41):  </a:t>
            </a:r>
          </a:p>
          <a:p>
            <a:pPr marL="1295400" lvl="2" indent="-381000" algn="l">
              <a:spcBef>
                <a:spcPct val="20000"/>
              </a:spcBef>
              <a:buFontTx/>
              <a:buChar char="•"/>
            </a:pPr>
            <a:endParaRPr lang="nl-NL" sz="2000" dirty="0" smtClean="0">
              <a:solidFill>
                <a:srgbClr val="000000"/>
              </a:solidFill>
            </a:endParaRPr>
          </a:p>
          <a:p>
            <a:pPr marL="1295400" lvl="2" indent="-381000" algn="l">
              <a:spcBef>
                <a:spcPct val="20000"/>
              </a:spcBef>
              <a:buFontTx/>
              <a:buChar char="•"/>
            </a:pPr>
            <a:endParaRPr lang="nl-NL" sz="2000" dirty="0">
              <a:solidFill>
                <a:srgbClr val="000000"/>
              </a:solidFill>
            </a:endParaRPr>
          </a:p>
          <a:p>
            <a:pPr marL="1295400" lvl="2" indent="-381000" algn="l">
              <a:spcBef>
                <a:spcPct val="20000"/>
              </a:spcBef>
              <a:buFontTx/>
              <a:buChar char="•"/>
            </a:pPr>
            <a:endParaRPr lang="nl-NL" sz="2000" dirty="0" smtClean="0">
              <a:solidFill>
                <a:srgbClr val="000000"/>
              </a:solidFill>
            </a:endParaRPr>
          </a:p>
          <a:p>
            <a:pPr marL="838200" lvl="1" indent="-381000" algn="l">
              <a:spcBef>
                <a:spcPct val="20000"/>
              </a:spcBef>
            </a:pPr>
            <a:r>
              <a:rPr lang="nl-NL" sz="2000" dirty="0" smtClean="0"/>
              <a:t>Dus bij 0 K is totale # </a:t>
            </a:r>
            <a:r>
              <a:rPr lang="nl-NL" sz="2000" dirty="0" err="1" smtClean="0"/>
              <a:t>e</a:t>
            </a:r>
            <a:r>
              <a:rPr lang="nl-NL" sz="2000" baseline="30000" dirty="0" smtClean="0"/>
              <a:t>- </a:t>
            </a:r>
            <a:r>
              <a:rPr lang="nl-NL" sz="2000" dirty="0" smtClean="0"/>
              <a:t>dat </a:t>
            </a:r>
          </a:p>
          <a:p>
            <a:pPr marL="838200" lvl="1" indent="-381000" algn="l">
              <a:spcBef>
                <a:spcPct val="20000"/>
              </a:spcBef>
            </a:pPr>
            <a:r>
              <a:rPr lang="nl-NL" sz="2000" dirty="0" smtClean="0"/>
              <a:t>    in toestanden </a:t>
            </a:r>
            <a:r>
              <a:rPr lang="nl-NL" sz="2000" dirty="0" err="1" smtClean="0"/>
              <a:t>t</a:t>
            </a:r>
            <a:r>
              <a:rPr lang="nl-NL" sz="2000" dirty="0" smtClean="0"/>
              <a:t>/</a:t>
            </a:r>
            <a:r>
              <a:rPr lang="nl-NL" sz="2000" dirty="0" err="1" smtClean="0"/>
              <a:t>m</a:t>
            </a:r>
            <a:r>
              <a:rPr lang="nl-NL" sz="2000" dirty="0" smtClean="0"/>
              <a:t> E</a:t>
            </a:r>
            <a:r>
              <a:rPr lang="nl-NL" sz="2000" baseline="-25000" dirty="0" smtClean="0"/>
              <a:t>F</a:t>
            </a:r>
            <a:r>
              <a:rPr lang="nl-NL" sz="2000" dirty="0" smtClean="0"/>
              <a:t> past:</a:t>
            </a: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buFontTx/>
              <a:buChar char="•"/>
            </a:pPr>
            <a:endParaRPr lang="nl-NL" sz="2000" dirty="0" smtClean="0">
              <a:solidFill>
                <a:srgbClr val="000000"/>
              </a:solidFill>
            </a:endParaRPr>
          </a:p>
          <a:p>
            <a:pPr marL="838200" lvl="1" indent="-381000" algn="l">
              <a:spcBef>
                <a:spcPct val="20000"/>
              </a:spcBef>
            </a:pPr>
            <a:endParaRPr lang="nl-NL" sz="2000" dirty="0" smtClean="0">
              <a:solidFill>
                <a:srgbClr val="000000"/>
              </a:solidFill>
            </a:endParaRPr>
          </a:p>
          <a:p>
            <a:pPr marL="838200" lvl="1" indent="-381000" algn="l">
              <a:spcBef>
                <a:spcPct val="20000"/>
              </a:spcBef>
            </a:pPr>
            <a:endParaRPr lang="nl-NL" sz="2000" dirty="0" smtClean="0">
              <a:solidFill>
                <a:srgbClr val="000000"/>
              </a:solidFill>
            </a:endParaRPr>
          </a:p>
          <a:p>
            <a:pPr marL="838200" lvl="1" indent="-381000" algn="l">
              <a:spcBef>
                <a:spcPct val="20000"/>
              </a:spcBef>
            </a:pPr>
            <a:endParaRPr lang="nl-NL" sz="2000" dirty="0" smtClean="0">
              <a:solidFill>
                <a:srgbClr val="000000"/>
              </a:solidFill>
            </a:endParaRPr>
          </a:p>
          <a:p>
            <a:pPr marL="838200" lvl="1" indent="-381000" algn="l">
              <a:spcBef>
                <a:spcPct val="20000"/>
              </a:spcBef>
            </a:pPr>
            <a:r>
              <a:rPr lang="nl-NL" sz="2000" dirty="0" smtClean="0">
                <a:solidFill>
                  <a:srgbClr val="000000"/>
                </a:solidFill>
              </a:rPr>
              <a:t>de </a:t>
            </a:r>
            <a:r>
              <a:rPr lang="nl-NL" sz="2000" dirty="0" err="1" smtClean="0">
                <a:solidFill>
                  <a:srgbClr val="000000"/>
                </a:solidFill>
              </a:rPr>
              <a:t>Fermi-energie</a:t>
            </a:r>
            <a:r>
              <a:rPr lang="nl-NL" sz="2000" dirty="0" smtClean="0">
                <a:solidFill>
                  <a:srgbClr val="000000"/>
                </a:solidFill>
              </a:rPr>
              <a:t> is dan:</a:t>
            </a:r>
            <a:endParaRPr lang="nl-NL" sz="2000" dirty="0">
              <a:solidFill>
                <a:srgbClr val="000000"/>
              </a:solidFill>
            </a:endParaRPr>
          </a:p>
          <a:p>
            <a:pPr marL="838200" lvl="1" indent="-381000" algn="l">
              <a:spcBef>
                <a:spcPct val="20000"/>
              </a:spcBef>
              <a:buFontTx/>
              <a:buChar char="•"/>
            </a:pPr>
            <a:endParaRPr lang="nl-NL" sz="2000" dirty="0" smtClean="0">
              <a:solidFill>
                <a:srgbClr val="000000"/>
              </a:solidFill>
            </a:endParaRPr>
          </a:p>
          <a:p>
            <a:pPr lvl="1" algn="l">
              <a:spcBef>
                <a:spcPct val="20000"/>
              </a:spcBef>
            </a:pPr>
            <a:endParaRPr lang="nl-NL" sz="3600" dirty="0" smtClean="0">
              <a:solidFill>
                <a:srgbClr val="000000"/>
              </a:solidFill>
            </a:endParaRPr>
          </a:p>
        </p:txBody>
      </p:sp>
      <p:sp>
        <p:nvSpPr>
          <p:cNvPr id="25603" name="Rectangle 5"/>
          <p:cNvSpPr>
            <a:spLocks noChangeArrowheads="1"/>
          </p:cNvSpPr>
          <p:nvPr/>
        </p:nvSpPr>
        <p:spPr bwMode="auto">
          <a:xfrm>
            <a:off x="568325" y="71438"/>
            <a:ext cx="8029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nl-NL" dirty="0" smtClean="0">
                <a:solidFill>
                  <a:srgbClr val="000000"/>
                </a:solidFill>
              </a:rPr>
              <a:t>Berekening </a:t>
            </a:r>
            <a:r>
              <a:rPr lang="nl-NL" dirty="0" err="1" smtClean="0">
                <a:solidFill>
                  <a:srgbClr val="000000"/>
                </a:solidFill>
              </a:rPr>
              <a:t>Fermi-energie</a:t>
            </a:r>
            <a:endParaRPr lang="nl-NL" dirty="0">
              <a:solidFill>
                <a:srgbClr val="000000"/>
              </a:solidFill>
            </a:endParaRPr>
          </a:p>
        </p:txBody>
      </p:sp>
      <p:sp>
        <p:nvSpPr>
          <p:cNvPr id="25604" name="Line 6"/>
          <p:cNvSpPr>
            <a:spLocks noChangeShapeType="1"/>
          </p:cNvSpPr>
          <p:nvPr/>
        </p:nvSpPr>
        <p:spPr bwMode="auto">
          <a:xfrm>
            <a:off x="576263" y="609600"/>
            <a:ext cx="79454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grpSp>
        <p:nvGrpSpPr>
          <p:cNvPr id="3" name="Group 2"/>
          <p:cNvGrpSpPr/>
          <p:nvPr/>
        </p:nvGrpSpPr>
        <p:grpSpPr>
          <a:xfrm>
            <a:off x="6109444" y="4287839"/>
            <a:ext cx="2571552" cy="2445126"/>
            <a:chOff x="6109444" y="4287839"/>
            <a:chExt cx="2571552" cy="2445126"/>
          </a:xfrm>
        </p:grpSpPr>
        <p:pic>
          <p:nvPicPr>
            <p:cNvPr id="14" name="Picture 13" descr="Figure_40_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444" y="4348073"/>
              <a:ext cx="2348756" cy="23848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Figure_40_26"/>
            <p:cNvPicPr>
              <a:picLocks noChangeAspect="1" noChangeArrowheads="1"/>
            </p:cNvPicPr>
            <p:nvPr/>
          </p:nvPicPr>
          <p:blipFill rotWithShape="1">
            <a:blip r:embed="rId7">
              <a:extLst>
                <a:ext uri="{28A0092B-C50C-407E-A947-70E740481C1C}">
                  <a14:useLocalDpi xmlns:a14="http://schemas.microsoft.com/office/drawing/2010/main" val="0"/>
                </a:ext>
              </a:extLst>
            </a:blip>
            <a:srcRect l="12904" b="8196"/>
            <a:stretch/>
          </p:blipFill>
          <p:spPr bwMode="auto">
            <a:xfrm>
              <a:off x="6439446" y="4287839"/>
              <a:ext cx="2241550" cy="2276175"/>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descr="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324085"/>
            <a:ext cx="2895600" cy="9491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65922" name="Object 2"/>
          <p:cNvGraphicFramePr>
            <a:graphicFrameLocks noChangeAspect="1"/>
          </p:cNvGraphicFramePr>
          <p:nvPr>
            <p:extLst>
              <p:ext uri="{D42A27DB-BD31-4B8C-83A1-F6EECF244321}">
                <p14:modId xmlns:p14="http://schemas.microsoft.com/office/powerpoint/2010/main" val="1432374701"/>
              </p:ext>
            </p:extLst>
          </p:nvPr>
        </p:nvGraphicFramePr>
        <p:xfrm>
          <a:off x="971600" y="3354426"/>
          <a:ext cx="5041875" cy="938670"/>
        </p:xfrm>
        <a:graphic>
          <a:graphicData uri="http://schemas.openxmlformats.org/presentationml/2006/ole">
            <mc:AlternateContent xmlns:mc="http://schemas.openxmlformats.org/markup-compatibility/2006">
              <mc:Choice xmlns:v="urn:schemas-microsoft-com:vml" Requires="v">
                <p:oleObj spid="_x0000_s296007" name="Equation" r:id="rId9" imgW="2552400" imgH="482400" progId="Equation.3">
                  <p:embed/>
                </p:oleObj>
              </mc:Choice>
              <mc:Fallback>
                <p:oleObj name="Equation" r:id="rId9" imgW="2552400" imgH="482400" progId="Equation.3">
                  <p:embed/>
                  <p:pic>
                    <p:nvPicPr>
                      <p:cNvPr id="0" name="Picture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3354426"/>
                        <a:ext cx="5041875" cy="93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71535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400" dirty="0"/>
              <a:t>40.6 Free-Electron Theory of Metals</a:t>
            </a:r>
          </a:p>
        </p:txBody>
      </p:sp>
      <p:sp>
        <p:nvSpPr>
          <p:cNvPr id="96259" name="Text Box 3"/>
          <p:cNvSpPr txBox="1">
            <a:spLocks noChangeArrowheads="1"/>
          </p:cNvSpPr>
          <p:nvPr/>
        </p:nvSpPr>
        <p:spPr bwMode="auto">
          <a:xfrm>
            <a:off x="990600" y="838200"/>
            <a:ext cx="6248400" cy="1015663"/>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000" dirty="0">
                <a:solidFill>
                  <a:schemeClr val="accent2"/>
                </a:solidFill>
              </a:rPr>
              <a:t>No two electrons can be in the same quantum state. At </a:t>
            </a:r>
            <a:r>
              <a:rPr lang="en-US" sz="2000" i="1" dirty="0">
                <a:solidFill>
                  <a:schemeClr val="accent2"/>
                </a:solidFill>
                <a:latin typeface="Times New Roman" pitchFamily="-84" charset="0"/>
              </a:rPr>
              <a:t>T</a:t>
            </a:r>
            <a:r>
              <a:rPr lang="en-US" sz="2000" dirty="0">
                <a:solidFill>
                  <a:schemeClr val="accent2"/>
                </a:solidFill>
              </a:rPr>
              <a:t> = 0K, the energy levels are filled up to a level called the Fermi energy.</a:t>
            </a:r>
          </a:p>
        </p:txBody>
      </p:sp>
      <p:pic>
        <p:nvPicPr>
          <p:cNvPr id="96262" name="Picture 6" descr="Figure_40_26"/>
          <p:cNvPicPr>
            <a:picLocks noChangeAspect="1" noChangeArrowheads="1"/>
          </p:cNvPicPr>
          <p:nvPr/>
        </p:nvPicPr>
        <p:blipFill>
          <a:blip r:embed="rId4"/>
          <a:srcRect/>
          <a:stretch>
            <a:fillRect/>
          </a:stretch>
        </p:blipFill>
        <p:spPr bwMode="auto">
          <a:xfrm>
            <a:off x="4949825" y="2743200"/>
            <a:ext cx="3813175" cy="3673475"/>
          </a:xfrm>
          <a:prstGeom prst="rect">
            <a:avLst/>
          </a:prstGeom>
          <a:noFill/>
        </p:spPr>
      </p:pic>
      <p:pic>
        <p:nvPicPr>
          <p:cNvPr id="96263" name="Picture 7" descr="Picture 2"/>
          <p:cNvPicPr>
            <a:picLocks noChangeAspect="1" noChangeArrowheads="1"/>
          </p:cNvPicPr>
          <p:nvPr/>
        </p:nvPicPr>
        <p:blipFill>
          <a:blip r:embed="rId5"/>
          <a:srcRect/>
          <a:stretch>
            <a:fillRect/>
          </a:stretch>
        </p:blipFill>
        <p:spPr bwMode="auto">
          <a:xfrm>
            <a:off x="1371600" y="3173413"/>
            <a:ext cx="2971800" cy="974174"/>
          </a:xfrm>
          <a:prstGeom prst="rect">
            <a:avLst/>
          </a:prstGeom>
          <a:noFill/>
        </p:spPr>
      </p:pic>
      <p:pic>
        <p:nvPicPr>
          <p:cNvPr id="96264" name="Picture 8"/>
          <p:cNvPicPr>
            <a:picLocks noChangeAspect="1" noChangeArrowheads="1"/>
          </p:cNvPicPr>
          <p:nvPr/>
        </p:nvPicPr>
        <p:blipFill>
          <a:blip r:embed="rId6"/>
          <a:srcRect l="93039" t="26373" b="30769"/>
          <a:stretch>
            <a:fillRect/>
          </a:stretch>
        </p:blipFill>
        <p:spPr bwMode="auto">
          <a:xfrm>
            <a:off x="4387850" y="3619500"/>
            <a:ext cx="441325" cy="593725"/>
          </a:xfrm>
          <a:prstGeom prst="rect">
            <a:avLst/>
          </a:prstGeom>
          <a:noFill/>
          <a:ln w="9525">
            <a:noFill/>
            <a:miter lim="800000"/>
            <a:headEnd/>
            <a:tailEnd/>
          </a:ln>
          <a:effectLst/>
        </p:spPr>
      </p:pic>
      <p:sp>
        <p:nvSpPr>
          <p:cNvPr id="7" name="Rectangle 6"/>
          <p:cNvSpPr/>
          <p:nvPr/>
        </p:nvSpPr>
        <p:spPr>
          <a:xfrm>
            <a:off x="719263" y="4876800"/>
            <a:ext cx="4157537" cy="400110"/>
          </a:xfrm>
          <a:prstGeom prst="rect">
            <a:avLst/>
          </a:prstGeom>
        </p:spPr>
        <p:txBody>
          <a:bodyPr wrap="none">
            <a:spAutoFit/>
          </a:bodyPr>
          <a:lstStyle/>
          <a:p>
            <a:r>
              <a:rPr lang="nl-NL" sz="2000" dirty="0" smtClean="0">
                <a:solidFill>
                  <a:srgbClr val="FF0000"/>
                </a:solidFill>
              </a:rPr>
              <a:t>N = # atomen * # valentie-e</a:t>
            </a:r>
            <a:r>
              <a:rPr lang="nl-NL" sz="2000" baseline="30000" dirty="0" smtClean="0">
                <a:solidFill>
                  <a:srgbClr val="FF0000"/>
                </a:solidFill>
              </a:rPr>
              <a:t>-</a:t>
            </a:r>
            <a:r>
              <a:rPr lang="nl-NL" sz="700" baseline="30000" dirty="0" smtClean="0">
                <a:solidFill>
                  <a:srgbClr val="FF0000"/>
                </a:solidFill>
              </a:rPr>
              <a:t> </a:t>
            </a:r>
            <a:r>
              <a:rPr lang="nl-NL" sz="2000" dirty="0" smtClean="0">
                <a:solidFill>
                  <a:srgbClr val="FF0000"/>
                </a:solidFill>
              </a:rPr>
              <a:t>/atoom</a:t>
            </a:r>
            <a:endParaRPr lang="en-GB" sz="2000" dirty="0">
              <a:solidFill>
                <a:srgbClr val="FF0000"/>
              </a:solidFill>
            </a:endParaRPr>
          </a:p>
        </p:txBody>
      </p:sp>
      <p:graphicFrame>
        <p:nvGraphicFramePr>
          <p:cNvPr id="299010" name="Object 2"/>
          <p:cNvGraphicFramePr>
            <a:graphicFrameLocks noChangeAspect="1"/>
          </p:cNvGraphicFramePr>
          <p:nvPr/>
        </p:nvGraphicFramePr>
        <p:xfrm>
          <a:off x="1905000" y="5715000"/>
          <a:ext cx="1701800" cy="647700"/>
        </p:xfrm>
        <a:graphic>
          <a:graphicData uri="http://schemas.openxmlformats.org/presentationml/2006/ole">
            <mc:AlternateContent xmlns:mc="http://schemas.openxmlformats.org/markup-compatibility/2006">
              <mc:Choice xmlns:v="urn:schemas-microsoft-com:vml" Requires="v">
                <p:oleObj spid="_x0000_s299078" name="Equation" r:id="rId7" imgW="1015920" imgH="393480" progId="Equation.3">
                  <p:embed/>
                </p:oleObj>
              </mc:Choice>
              <mc:Fallback>
                <p:oleObj name="Equation" r:id="rId7" imgW="1015920" imgH="393480" progId="Equation.3">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715000"/>
                        <a:ext cx="1701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07504" y="6518338"/>
            <a:ext cx="3029867" cy="338554"/>
          </a:xfrm>
          <a:prstGeom prst="rect">
            <a:avLst/>
          </a:prstGeom>
        </p:spPr>
        <p:txBody>
          <a:bodyPr wrap="none">
            <a:spAutoFit/>
          </a:bodyPr>
          <a:lstStyle/>
          <a:p>
            <a:r>
              <a:rPr lang="nl-NL" sz="1600" dirty="0">
                <a:hlinkClick r:id="rId9"/>
              </a:rPr>
              <a:t>http://www.ptable.com/?</a:t>
            </a:r>
            <a:r>
              <a:rPr lang="nl-NL" sz="1600" dirty="0" smtClean="0">
                <a:hlinkClick r:id="rId9"/>
              </a:rPr>
              <a:t>lang=nl</a:t>
            </a:r>
            <a:endParaRPr lang="nl-NL"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H:\My Documents\Templates\Blank Presentation.pot</Template>
  <TotalTime>0</TotalTime>
  <Words>4267</Words>
  <Application>Microsoft Office PowerPoint</Application>
  <PresentationFormat>Diavoorstelling (4:3)</PresentationFormat>
  <Paragraphs>595</Paragraphs>
  <Slides>41</Slides>
  <Notes>35</Notes>
  <HiddenSlides>0</HiddenSlides>
  <MMClips>0</MMClips>
  <ScaleCrop>false</ScaleCrop>
  <HeadingPairs>
    <vt:vector size="8" baseType="variant">
      <vt:variant>
        <vt:lpstr>Gebruikte lettertypen</vt:lpstr>
      </vt:variant>
      <vt:variant>
        <vt:i4>8</vt:i4>
      </vt:variant>
      <vt:variant>
        <vt:lpstr>Thema</vt:lpstr>
      </vt:variant>
      <vt:variant>
        <vt:i4>2</vt:i4>
      </vt:variant>
      <vt:variant>
        <vt:lpstr>Ingesloten OLE-bronprogramma's</vt:lpstr>
      </vt:variant>
      <vt:variant>
        <vt:i4>1</vt:i4>
      </vt:variant>
      <vt:variant>
        <vt:lpstr>Diatitels</vt:lpstr>
      </vt:variant>
      <vt:variant>
        <vt:i4>41</vt:i4>
      </vt:variant>
    </vt:vector>
  </HeadingPairs>
  <TitlesOfParts>
    <vt:vector size="52" baseType="lpstr">
      <vt:lpstr>ＭＳ Ｐゴシック</vt:lpstr>
      <vt:lpstr>Arial</vt:lpstr>
      <vt:lpstr>Calibri</vt:lpstr>
      <vt:lpstr>Helvetica</vt:lpstr>
      <vt:lpstr>Lucida Grande</vt:lpstr>
      <vt:lpstr>Symbol</vt:lpstr>
      <vt:lpstr>Times New Roman</vt:lpstr>
      <vt:lpstr>Wingdings</vt:lpstr>
      <vt:lpstr>Default Design</vt:lpstr>
      <vt:lpstr>3_Default Design</vt:lpstr>
      <vt:lpstr>Equation</vt:lpstr>
      <vt:lpstr>Vastestoffysica V</vt:lpstr>
      <vt:lpstr>PowerPoint-presentatie</vt:lpstr>
      <vt:lpstr>PowerPoint-presentatie</vt:lpstr>
      <vt:lpstr>PowerPoint-presentatie</vt:lpstr>
      <vt:lpstr>PowerPoint-presentatie</vt:lpstr>
      <vt:lpstr>PowerPoint-presentatie</vt:lpstr>
      <vt:lpstr>PowerPoint-presentatie</vt:lpstr>
      <vt:lpstr>PowerPoint-presentatie</vt:lpstr>
      <vt:lpstr>40.6 Free-Electron Theory of Metals</vt:lpstr>
      <vt:lpstr>40.6 Free-Electron Theory of Metals</vt:lpstr>
      <vt:lpstr>40.6 Free-Electron Theory of Metals</vt:lpstr>
      <vt:lpstr>40.6 Free-Electron Theory of Metals</vt:lpstr>
      <vt:lpstr>PowerPoint-presentatie</vt:lpstr>
      <vt:lpstr>PowerPoint-presentatie</vt:lpstr>
      <vt:lpstr>PowerPoint-presentatie</vt:lpstr>
      <vt:lpstr>PowerPoint-presentatie</vt:lpstr>
      <vt:lpstr>PowerPoint-presentatie</vt:lpstr>
      <vt:lpstr>PowerPoint-presentatie</vt:lpstr>
      <vt:lpstr>40.6 Free-Electron Theory of Metals</vt:lpstr>
      <vt:lpstr>PowerPoint-presentatie</vt:lpstr>
      <vt:lpstr>PowerPoint-presentatie</vt:lpstr>
      <vt:lpstr>PowerPoint-presentatie</vt:lpstr>
      <vt:lpstr>PowerPoint-presentatie</vt:lpstr>
      <vt:lpstr>PowerPoint-presentatie</vt:lpstr>
      <vt:lpstr>40.6 Free-Electron Theory of Metals</vt:lpstr>
      <vt:lpstr>PowerPoint-presentatie</vt:lpstr>
      <vt:lpstr>Drude theory: electrical conductivity</vt:lpstr>
      <vt:lpstr>PowerPoint-presentatie</vt:lpstr>
      <vt:lpstr>Drude theory: electrical conductivity</vt:lpstr>
      <vt:lpstr>Drude theory: electrical conductivity</vt:lpstr>
      <vt:lpstr>Ohm’s law</vt:lpstr>
      <vt:lpstr>PowerPoint-presentatie</vt:lpstr>
      <vt:lpstr>Electrical conductivity of materials</vt:lpstr>
      <vt:lpstr>40.7 Band Theory of Solids</vt:lpstr>
      <vt:lpstr>PowerPoint-presentatie</vt:lpstr>
      <vt:lpstr>PowerPoint-presentatie</vt:lpstr>
      <vt:lpstr>PowerPoint-presentatie</vt:lpstr>
      <vt:lpstr>PowerPoint-presentatie</vt:lpstr>
      <vt:lpstr>40.7 Band Theory of Solids</vt:lpstr>
      <vt:lpstr>40.7 Band Theory of Solids</vt:lpstr>
      <vt:lpstr>PowerPoint-presentatie</vt:lpstr>
    </vt:vector>
  </TitlesOfParts>
  <Company>Philips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bloms</dc:creator>
  <cp:lastModifiedBy>Blom,Saskia S.M.P.</cp:lastModifiedBy>
  <cp:revision>576</cp:revision>
  <cp:lastPrinted>2012-04-24T10:41:35Z</cp:lastPrinted>
  <dcterms:created xsi:type="dcterms:W3CDTF">2017-05-14T20:01:05Z</dcterms:created>
  <dcterms:modified xsi:type="dcterms:W3CDTF">2018-05-25T14:14:26Z</dcterms:modified>
</cp:coreProperties>
</file>