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1" r:id="rId1"/>
  </p:sldMasterIdLst>
  <p:notesMasterIdLst>
    <p:notesMasterId r:id="rId35"/>
  </p:notesMasterIdLst>
  <p:handoutMasterIdLst>
    <p:handoutMasterId r:id="rId36"/>
  </p:handoutMasterIdLst>
  <p:sldIdLst>
    <p:sldId id="295" r:id="rId2"/>
    <p:sldId id="311" r:id="rId3"/>
    <p:sldId id="339" r:id="rId4"/>
    <p:sldId id="291" r:id="rId5"/>
    <p:sldId id="312" r:id="rId6"/>
    <p:sldId id="297" r:id="rId7"/>
    <p:sldId id="300" r:id="rId8"/>
    <p:sldId id="301" r:id="rId9"/>
    <p:sldId id="340" r:id="rId10"/>
    <p:sldId id="303" r:id="rId11"/>
    <p:sldId id="313" r:id="rId12"/>
    <p:sldId id="314" r:id="rId13"/>
    <p:sldId id="337" r:id="rId14"/>
    <p:sldId id="315" r:id="rId15"/>
    <p:sldId id="335" r:id="rId16"/>
    <p:sldId id="317" r:id="rId17"/>
    <p:sldId id="336" r:id="rId18"/>
    <p:sldId id="319" r:id="rId19"/>
    <p:sldId id="308" r:id="rId20"/>
    <p:sldId id="309" r:id="rId21"/>
    <p:sldId id="304" r:id="rId22"/>
    <p:sldId id="322" r:id="rId23"/>
    <p:sldId id="320" r:id="rId24"/>
    <p:sldId id="325" r:id="rId25"/>
    <p:sldId id="324" r:id="rId26"/>
    <p:sldId id="327" r:id="rId27"/>
    <p:sldId id="328" r:id="rId28"/>
    <p:sldId id="341" r:id="rId29"/>
    <p:sldId id="329" r:id="rId30"/>
    <p:sldId id="331" r:id="rId31"/>
    <p:sldId id="333" r:id="rId32"/>
    <p:sldId id="332" r:id="rId33"/>
    <p:sldId id="310" r:id="rId34"/>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95"/>
            <p14:sldId id="311"/>
            <p14:sldId id="339"/>
            <p14:sldId id="291"/>
            <p14:sldId id="312"/>
            <p14:sldId id="297"/>
            <p14:sldId id="300"/>
            <p14:sldId id="301"/>
            <p14:sldId id="340"/>
            <p14:sldId id="303"/>
            <p14:sldId id="313"/>
            <p14:sldId id="314"/>
            <p14:sldId id="337"/>
            <p14:sldId id="315"/>
            <p14:sldId id="335"/>
            <p14:sldId id="317"/>
            <p14:sldId id="336"/>
            <p14:sldId id="319"/>
            <p14:sldId id="308"/>
            <p14:sldId id="309"/>
            <p14:sldId id="304"/>
            <p14:sldId id="322"/>
            <p14:sldId id="320"/>
            <p14:sldId id="325"/>
            <p14:sldId id="324"/>
            <p14:sldId id="327"/>
            <p14:sldId id="328"/>
            <p14:sldId id="341"/>
            <p14:sldId id="329"/>
            <p14:sldId id="331"/>
            <p14:sldId id="333"/>
            <p14:sldId id="332"/>
            <p14:sldId id="31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Bart A.B." initials="SA" lastIdx="2" clrIdx="0">
    <p:extLst>
      <p:ext uri="{19B8F6BF-5375-455C-9EA6-DF929625EA0E}">
        <p15:presenceInfo xmlns:p15="http://schemas.microsoft.com/office/powerpoint/2012/main" userId="S-1-5-21-11087255-1466054374-1897138802-2121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9EDF4"/>
    <a:srgbClr val="558ED5"/>
    <a:srgbClr val="663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7" autoAdjust="0"/>
    <p:restoredTop sz="71350" autoAdjust="0"/>
  </p:normalViewPr>
  <p:slideViewPr>
    <p:cSldViewPr snapToGrid="0" snapToObjects="1">
      <p:cViewPr varScale="1">
        <p:scale>
          <a:sx n="104" d="100"/>
          <a:sy n="104" d="100"/>
        </p:scale>
        <p:origin x="1554"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9T19:24:17.094" idx="2">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13-2-2020</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‹nr.›</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47B21-E721-E94E-8C0A-F0532555091A}" type="datetimeFigureOut">
              <a:rPr lang="nl-NL" smtClean="0"/>
              <a:t>13-2-2020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ABE2E-621C-5C4E-A155-8FB9D216AC83}" type="slidenum">
              <a:rPr lang="nl-NL" smtClean="0"/>
              <a:t>‹nr.›</a:t>
            </a:fld>
            <a:endParaRPr lang="nl-NL"/>
          </a:p>
        </p:txBody>
      </p:sp>
    </p:spTree>
    <p:extLst>
      <p:ext uri="{BB962C8B-B14F-4D97-AF65-F5344CB8AC3E}">
        <p14:creationId xmlns:p14="http://schemas.microsoft.com/office/powerpoint/2010/main" val="174360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a:t>
            </a:fld>
            <a:endParaRPr lang="nl-NL"/>
          </a:p>
        </p:txBody>
      </p:sp>
    </p:spTree>
    <p:extLst>
      <p:ext uri="{BB962C8B-B14F-4D97-AF65-F5344CB8AC3E}">
        <p14:creationId xmlns:p14="http://schemas.microsoft.com/office/powerpoint/2010/main" val="364704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Ml had je gezien</a:t>
            </a:r>
            <a:r>
              <a:rPr lang="nl-NL" baseline="0" dirty="0" smtClean="0"/>
              <a:t> bij </a:t>
            </a:r>
            <a:r>
              <a:rPr lang="nl-NL" baseline="0" dirty="0" err="1" smtClean="0"/>
              <a:t>particle</a:t>
            </a:r>
            <a:r>
              <a:rPr lang="nl-NL" baseline="0" dirty="0" smtClean="0"/>
              <a:t> on a ring: mag geen </a:t>
            </a:r>
            <a:r>
              <a:rPr lang="nl-NL" baseline="0" dirty="0" err="1" smtClean="0"/>
              <a:t>discontinuiteit</a:t>
            </a:r>
            <a:r>
              <a:rPr lang="nl-NL" baseline="0" dirty="0" smtClean="0"/>
              <a:t> in de golffunctie zitten. Als ie ‘t rondje rond is, moet de golffunctie weer dezelfde waarde hebben. Dus: </a:t>
            </a:r>
            <a:r>
              <a:rPr lang="nl-NL" baseline="0" dirty="0" err="1" smtClean="0"/>
              <a:t>kwantisatie</a:t>
            </a:r>
            <a:r>
              <a:rPr lang="nl-NL" baseline="0" dirty="0" smtClean="0"/>
              <a:t>, kwantumgetal. </a:t>
            </a:r>
          </a:p>
          <a:p>
            <a:r>
              <a:rPr lang="nl-NL" baseline="0" dirty="0" smtClean="0"/>
              <a:t>Nog een hoek, </a:t>
            </a:r>
            <a:r>
              <a:rPr lang="nl-NL" baseline="0" dirty="0" err="1" smtClean="0"/>
              <a:t>phi</a:t>
            </a:r>
            <a:r>
              <a:rPr lang="nl-NL" baseline="0" dirty="0" smtClean="0"/>
              <a:t>, dus </a:t>
            </a:r>
            <a:r>
              <a:rPr lang="nl-NL" baseline="0" dirty="0" err="1" smtClean="0"/>
              <a:t>not</a:t>
            </a:r>
            <a:r>
              <a:rPr lang="nl-NL" baseline="0" dirty="0" smtClean="0"/>
              <a:t> een kwantum getal. Dat kwantum getal is gelimiteerd door kwantumgetal ml (vorige slide)</a:t>
            </a:r>
            <a:r>
              <a:rPr lang="nl-NL" dirty="0" smtClean="0"/>
              <a:t> </a:t>
            </a:r>
          </a:p>
          <a:p>
            <a:r>
              <a:rPr lang="nl-NL" dirty="0" smtClean="0"/>
              <a:t>THROW IN THAT EXPRIMENT THAT PROVED</a:t>
            </a:r>
            <a:r>
              <a:rPr lang="nl-NL" baseline="0" dirty="0" smtClean="0"/>
              <a:t> ELEKTRON HAS SPIN?? Heeft verder geen invloed op vorm </a:t>
            </a:r>
            <a:r>
              <a:rPr lang="nl-NL" baseline="0" dirty="0" err="1" smtClean="0"/>
              <a:t>goflfucnties</a:t>
            </a:r>
            <a:r>
              <a:rPr lang="nl-NL" baseline="0" dirty="0" smtClean="0"/>
              <a:t>, dus ff heel kort.</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12</a:t>
            </a:fld>
            <a:endParaRPr lang="nl-NL"/>
          </a:p>
        </p:txBody>
      </p:sp>
    </p:spTree>
    <p:extLst>
      <p:ext uri="{BB962C8B-B14F-4D97-AF65-F5344CB8AC3E}">
        <p14:creationId xmlns:p14="http://schemas.microsoft.com/office/powerpoint/2010/main" val="279865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Klas vragen: K, welke mogelijkheden heb je dan voor l? </a:t>
            </a:r>
          </a:p>
          <a:p>
            <a:endParaRPr lang="nl-NL" baseline="0" dirty="0" smtClean="0"/>
          </a:p>
          <a:p>
            <a:r>
              <a:rPr lang="nl-NL" baseline="0" dirty="0" smtClean="0"/>
              <a:t>Deze </a:t>
            </a:r>
            <a:r>
              <a:rPr lang="nl-NL" baseline="0" dirty="0" err="1" smtClean="0"/>
              <a:t>vergelkijking</a:t>
            </a:r>
            <a:r>
              <a:rPr lang="nl-NL" baseline="0" dirty="0" smtClean="0"/>
              <a:t> is analytisch oplosbaar. Net zoals de vergelijking voor </a:t>
            </a:r>
            <a:r>
              <a:rPr lang="nl-NL" baseline="0" dirty="0" err="1" smtClean="0"/>
              <a:t>particle</a:t>
            </a:r>
            <a:r>
              <a:rPr lang="nl-NL" baseline="0" dirty="0" smtClean="0"/>
              <a:t> in a box analytisch oplosbaar was. Echter, lukt het bij deze alleen in sferische coördinaten. De oplossingen voor waterstofatomen heb je al gezien. Daarna numeriek</a:t>
            </a:r>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14</a:t>
            </a:fld>
            <a:endParaRPr lang="nl-NL"/>
          </a:p>
        </p:txBody>
      </p:sp>
    </p:spTree>
    <p:extLst>
      <p:ext uri="{BB962C8B-B14F-4D97-AF65-F5344CB8AC3E}">
        <p14:creationId xmlns:p14="http://schemas.microsoft.com/office/powerpoint/2010/main" val="375745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Overslaan (?)</a:t>
            </a:r>
          </a:p>
          <a:p>
            <a:r>
              <a:rPr lang="nl-NL" dirty="0" smtClean="0"/>
              <a:t>Voor de goede orde. Atoom</a:t>
            </a:r>
            <a:r>
              <a:rPr lang="nl-NL" baseline="0" dirty="0" smtClean="0"/>
              <a:t> orbitaal is dus de </a:t>
            </a:r>
            <a:r>
              <a:rPr lang="nl-NL" baseline="0" dirty="0" err="1" smtClean="0"/>
              <a:t>golffuncite</a:t>
            </a:r>
            <a:r>
              <a:rPr lang="nl-NL" baseline="0" dirty="0" smtClean="0"/>
              <a:t>. </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15</a:t>
            </a:fld>
            <a:endParaRPr lang="nl-NL"/>
          </a:p>
        </p:txBody>
      </p:sp>
    </p:spTree>
    <p:extLst>
      <p:ext uri="{BB962C8B-B14F-4D97-AF65-F5344CB8AC3E}">
        <p14:creationId xmlns:p14="http://schemas.microsoft.com/office/powerpoint/2010/main" val="176410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Normaal geen spaties</a:t>
            </a:r>
          </a:p>
          <a:p>
            <a:r>
              <a:rPr lang="nl-NL" dirty="0" smtClean="0"/>
              <a:t>Eerst op bord energielevels??</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16</a:t>
            </a:fld>
            <a:endParaRPr lang="nl-NL"/>
          </a:p>
        </p:txBody>
      </p:sp>
    </p:spTree>
    <p:extLst>
      <p:ext uri="{BB962C8B-B14F-4D97-AF65-F5344CB8AC3E}">
        <p14:creationId xmlns:p14="http://schemas.microsoft.com/office/powerpoint/2010/main" val="374759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 golffunctie, met</a:t>
            </a:r>
            <a:r>
              <a:rPr lang="nl-NL" baseline="0" dirty="0" smtClean="0"/>
              <a:t> randcondities, dus net als gitaarsnaar, staande golf. Nu lijkt alsof deeltje kans heeft om in de nucleus te zitten maar dat is niet zo.</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18</a:t>
            </a:fld>
            <a:endParaRPr lang="nl-NL"/>
          </a:p>
        </p:txBody>
      </p:sp>
    </p:spTree>
    <p:extLst>
      <p:ext uri="{BB962C8B-B14F-4D97-AF65-F5344CB8AC3E}">
        <p14:creationId xmlns:p14="http://schemas.microsoft.com/office/powerpoint/2010/main" val="2492743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Waarom overal l=0? Anders is</a:t>
            </a:r>
            <a:r>
              <a:rPr lang="nl-NL" baseline="0" dirty="0" smtClean="0"/>
              <a:t> ‘t geen s orbitaal</a:t>
            </a:r>
          </a:p>
          <a:p>
            <a:r>
              <a:rPr lang="nl-NL" baseline="0" dirty="0" smtClean="0"/>
              <a:t>Waarom ziet schil nu hard uit: meestal wordt getekend tot kans 90% is (contourrepresentatie.</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19</a:t>
            </a:fld>
            <a:endParaRPr lang="nl-NL"/>
          </a:p>
        </p:txBody>
      </p:sp>
    </p:spTree>
    <p:extLst>
      <p:ext uri="{BB962C8B-B14F-4D97-AF65-F5344CB8AC3E}">
        <p14:creationId xmlns:p14="http://schemas.microsoft.com/office/powerpoint/2010/main" val="264769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Mooie plaatjes ook wel hier: https://en.wikipedia.org/wiki/Cubic_harmonic</a:t>
            </a:r>
          </a:p>
          <a:p>
            <a:r>
              <a:rPr lang="nl-NL" dirty="0" smtClean="0"/>
              <a:t>https://en.wikipedia.org/wiki/Atomic_orbital</a:t>
            </a:r>
          </a:p>
          <a:p>
            <a:r>
              <a:rPr lang="nl-NL" dirty="0" smtClean="0"/>
              <a:t>Rood betekent negatief… teken op bord een line out. En link naar animatie….</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20</a:t>
            </a:fld>
            <a:endParaRPr lang="nl-NL"/>
          </a:p>
        </p:txBody>
      </p:sp>
    </p:spTree>
    <p:extLst>
      <p:ext uri="{BB962C8B-B14F-4D97-AF65-F5344CB8AC3E}">
        <p14:creationId xmlns:p14="http://schemas.microsoft.com/office/powerpoint/2010/main" val="449134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Vraag uit werkcollege vast doen? Is de 2s naar 1s transitie toegestaan.</a:t>
            </a:r>
            <a:endParaRPr lang="nl-NL" b="1"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22</a:t>
            </a:fld>
            <a:endParaRPr lang="nl-NL"/>
          </a:p>
        </p:txBody>
      </p:sp>
    </p:spTree>
    <p:extLst>
      <p:ext uri="{BB962C8B-B14F-4D97-AF65-F5344CB8AC3E}">
        <p14:creationId xmlns:p14="http://schemas.microsoft.com/office/powerpoint/2010/main" val="82201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Andersom werkt ook. Kan ook omhoog.</a:t>
            </a:r>
            <a:r>
              <a:rPr lang="nl-NL" baseline="0" dirty="0" smtClean="0"/>
              <a:t> Zelfs zo ver dat elektron vrij is.</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23</a:t>
            </a:fld>
            <a:endParaRPr lang="nl-NL"/>
          </a:p>
        </p:txBody>
      </p:sp>
    </p:spTree>
    <p:extLst>
      <p:ext uri="{BB962C8B-B14F-4D97-AF65-F5344CB8AC3E}">
        <p14:creationId xmlns:p14="http://schemas.microsoft.com/office/powerpoint/2010/main" val="987500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Wat is Z? </a:t>
            </a:r>
            <a:r>
              <a:rPr lang="nl-NL" dirty="0" err="1" smtClean="0"/>
              <a:t>atomic</a:t>
            </a:r>
            <a:r>
              <a:rPr lang="nl-NL" dirty="0" smtClean="0"/>
              <a:t> </a:t>
            </a:r>
            <a:r>
              <a:rPr lang="nl-NL" dirty="0" err="1" smtClean="0"/>
              <a:t>number</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24</a:t>
            </a:fld>
            <a:endParaRPr lang="nl-NL"/>
          </a:p>
        </p:txBody>
      </p:sp>
    </p:spTree>
    <p:extLst>
      <p:ext uri="{BB962C8B-B14F-4D97-AF65-F5344CB8AC3E}">
        <p14:creationId xmlns:p14="http://schemas.microsoft.com/office/powerpoint/2010/main" val="184571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 het eind van dit vak weet je dus veel meer over de</a:t>
            </a:r>
            <a:r>
              <a:rPr lang="nl-NL" baseline="0" dirty="0" smtClean="0"/>
              <a:t> structuur en het gedrag van moleculen, en hoe je dit als natuurkundig onderzoeker kunt onderzoeken, maar vooral ook waar de TOEPASSINGEN zijn. Sommige smart </a:t>
            </a:r>
            <a:r>
              <a:rPr lang="nl-NL" baseline="0" dirty="0" err="1" smtClean="0"/>
              <a:t>materials</a:t>
            </a:r>
            <a:r>
              <a:rPr lang="nl-NL" baseline="0" dirty="0" smtClean="0"/>
              <a:t> of </a:t>
            </a:r>
            <a:r>
              <a:rPr lang="nl-NL" baseline="0" dirty="0" err="1" smtClean="0"/>
              <a:t>functional</a:t>
            </a:r>
            <a:r>
              <a:rPr lang="nl-NL" baseline="0" dirty="0" smtClean="0"/>
              <a:t> </a:t>
            </a:r>
            <a:r>
              <a:rPr lang="nl-NL" baseline="0" dirty="0" err="1" smtClean="0"/>
              <a:t>materials</a:t>
            </a:r>
            <a:r>
              <a:rPr lang="nl-NL" baseline="0" dirty="0" smtClean="0"/>
              <a:t> hebben SUPER AWESOME eigenschappen waar je de vetste dingen mee kunt doen.</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a:t>
            </a:fld>
            <a:endParaRPr lang="nl-NL"/>
          </a:p>
        </p:txBody>
      </p:sp>
    </p:spTree>
    <p:extLst>
      <p:ext uri="{BB962C8B-B14F-4D97-AF65-F5344CB8AC3E}">
        <p14:creationId xmlns:p14="http://schemas.microsoft.com/office/powerpoint/2010/main" val="952569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Vraag: welke? Maakt niet uit, hè?</a:t>
            </a:r>
          </a:p>
          <a:p>
            <a:r>
              <a:rPr lang="nl-NL" dirty="0" smtClean="0"/>
              <a:t>Dat is dus niet helemaal waar. En ik zal even uitleggen waarom</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25</a:t>
            </a:fld>
            <a:endParaRPr lang="nl-NL"/>
          </a:p>
        </p:txBody>
      </p:sp>
    </p:spTree>
    <p:extLst>
      <p:ext uri="{BB962C8B-B14F-4D97-AF65-F5344CB8AC3E}">
        <p14:creationId xmlns:p14="http://schemas.microsoft.com/office/powerpoint/2010/main" val="354193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Tot nu toe alleen nog maar</a:t>
            </a:r>
            <a:r>
              <a:rPr lang="nl-NL" baseline="0" dirty="0" smtClean="0"/>
              <a:t> over waterstof achtige atomen gehad</a:t>
            </a:r>
          </a:p>
          <a:p>
            <a:r>
              <a:rPr lang="nl-NL" baseline="0" dirty="0" smtClean="0"/>
              <a:t>Z=atoomnummer</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26</a:t>
            </a:fld>
            <a:endParaRPr lang="nl-NL"/>
          </a:p>
        </p:txBody>
      </p:sp>
    </p:spTree>
    <p:extLst>
      <p:ext uri="{BB962C8B-B14F-4D97-AF65-F5344CB8AC3E}">
        <p14:creationId xmlns:p14="http://schemas.microsoft.com/office/powerpoint/2010/main" val="174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27</a:t>
            </a:fld>
            <a:endParaRPr lang="nl-NL"/>
          </a:p>
        </p:txBody>
      </p:sp>
    </p:spTree>
    <p:extLst>
      <p:ext uri="{BB962C8B-B14F-4D97-AF65-F5344CB8AC3E}">
        <p14:creationId xmlns:p14="http://schemas.microsoft.com/office/powerpoint/2010/main" val="1120081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28</a:t>
            </a:fld>
            <a:endParaRPr lang="nl-NL"/>
          </a:p>
        </p:txBody>
      </p:sp>
    </p:spTree>
    <p:extLst>
      <p:ext uri="{BB962C8B-B14F-4D97-AF65-F5344CB8AC3E}">
        <p14:creationId xmlns:p14="http://schemas.microsoft.com/office/powerpoint/2010/main" val="1416983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29</a:t>
            </a:fld>
            <a:endParaRPr lang="nl-NL"/>
          </a:p>
        </p:txBody>
      </p:sp>
    </p:spTree>
    <p:extLst>
      <p:ext uri="{BB962C8B-B14F-4D97-AF65-F5344CB8AC3E}">
        <p14:creationId xmlns:p14="http://schemas.microsoft.com/office/powerpoint/2010/main" val="299021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30</a:t>
            </a:fld>
            <a:endParaRPr lang="nl-NL"/>
          </a:p>
        </p:txBody>
      </p:sp>
    </p:spTree>
    <p:extLst>
      <p:ext uri="{BB962C8B-B14F-4D97-AF65-F5344CB8AC3E}">
        <p14:creationId xmlns:p14="http://schemas.microsoft.com/office/powerpoint/2010/main" val="3448143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31</a:t>
            </a:fld>
            <a:endParaRPr lang="nl-NL"/>
          </a:p>
        </p:txBody>
      </p:sp>
    </p:spTree>
    <p:extLst>
      <p:ext uri="{BB962C8B-B14F-4D97-AF65-F5344CB8AC3E}">
        <p14:creationId xmlns:p14="http://schemas.microsoft.com/office/powerpoint/2010/main" val="391344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Lage ionisatie energie</a:t>
            </a:r>
          </a:p>
          <a:p>
            <a:r>
              <a:rPr lang="nl-NL" dirty="0" smtClean="0"/>
              <a:t>Kome </a:t>
            </a:r>
            <a:r>
              <a:rPr lang="nl-NL" dirty="0" err="1" smtClean="0"/>
              <a:t>nals</a:t>
            </a:r>
            <a:r>
              <a:rPr lang="nl-NL" dirty="0" smtClean="0"/>
              <a:t> ion makkelijk in edelgasconfiguratie, vormen makkelijk zouten met halogenen (</a:t>
            </a:r>
            <a:r>
              <a:rPr lang="nl-NL" dirty="0" err="1" smtClean="0"/>
              <a:t>NaCl</a:t>
            </a:r>
            <a:r>
              <a:rPr lang="nl-NL" smtClean="0"/>
              <a:t>)</a:t>
            </a:r>
            <a:endParaRPr lang="nl-NL" dirty="0" smtClean="0"/>
          </a:p>
          <a:p>
            <a:r>
              <a:rPr lang="nl-NL" dirty="0" smtClean="0"/>
              <a:t>Hebben</a:t>
            </a:r>
            <a:r>
              <a:rPr lang="nl-NL" baseline="0" dirty="0" smtClean="0"/>
              <a:t> een los </a:t>
            </a:r>
            <a:r>
              <a:rPr lang="nl-NL" baseline="0" dirty="0" err="1" smtClean="0"/>
              <a:t>electron</a:t>
            </a:r>
            <a:r>
              <a:rPr lang="nl-NL" baseline="0" dirty="0" smtClean="0"/>
              <a:t>: reactief (binding aangaan, zuurstof, komt nog)</a:t>
            </a:r>
            <a:endParaRPr lang="nl-NL" dirty="0" smtClean="0"/>
          </a:p>
          <a:p>
            <a:r>
              <a:rPr lang="nl-NL" dirty="0" smtClean="0"/>
              <a:t>Dat</a:t>
            </a:r>
            <a:r>
              <a:rPr lang="nl-NL" baseline="0" dirty="0" smtClean="0"/>
              <a:t> is he </a:t>
            </a:r>
            <a:r>
              <a:rPr lang="nl-NL" baseline="0" dirty="0" err="1" smtClean="0"/>
              <a:t>tmooie</a:t>
            </a:r>
            <a:r>
              <a:rPr lang="nl-NL" baseline="0" dirty="0" smtClean="0"/>
              <a:t> van dit vak. Chemici leren alleen dat </a:t>
            </a:r>
            <a:r>
              <a:rPr lang="nl-NL" baseline="0" dirty="0" err="1" smtClean="0"/>
              <a:t>subdeetlje</a:t>
            </a:r>
            <a:r>
              <a:rPr lang="nl-NL" baseline="0" dirty="0" smtClean="0"/>
              <a:t> e </a:t>
            </a:r>
            <a:r>
              <a:rPr lang="nl-NL" baseline="0" dirty="0" err="1" smtClean="0"/>
              <a:t>ndenken</a:t>
            </a:r>
            <a:r>
              <a:rPr lang="nl-NL" baseline="0" dirty="0" smtClean="0"/>
              <a:t> dan dat dat het hele vakgebied is…. Mar éigenlijk is het </a:t>
            </a:r>
            <a:r>
              <a:rPr lang="nl-NL" baseline="0" dirty="0" err="1" smtClean="0"/>
              <a:t>fysika</a:t>
            </a:r>
            <a:r>
              <a:rPr lang="nl-NL" baseline="0" dirty="0" smtClean="0"/>
              <a:t>. </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32</a:t>
            </a:fld>
            <a:endParaRPr lang="nl-NL"/>
          </a:p>
        </p:txBody>
      </p:sp>
    </p:spTree>
    <p:extLst>
      <p:ext uri="{BB962C8B-B14F-4D97-AF65-F5344CB8AC3E}">
        <p14:creationId xmlns:p14="http://schemas.microsoft.com/office/powerpoint/2010/main" val="1517898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Houd achter de hand: spin </a:t>
            </a:r>
            <a:r>
              <a:rPr lang="nl-NL" dirty="0" err="1" smtClean="0"/>
              <a:t>orbit</a:t>
            </a:r>
            <a:r>
              <a:rPr lang="nl-NL" dirty="0" smtClean="0"/>
              <a:t> en singlet/triplet!</a:t>
            </a:r>
          </a:p>
          <a:p>
            <a:r>
              <a:rPr lang="nl-NL" dirty="0" smtClean="0"/>
              <a:t>Nog iets</a:t>
            </a:r>
            <a:r>
              <a:rPr lang="nl-NL" baseline="0" dirty="0" smtClean="0"/>
              <a:t> uitbreiden op periodiek systeem?</a:t>
            </a:r>
          </a:p>
          <a:p>
            <a:endParaRPr lang="nl-NL" baseline="0" dirty="0" smtClean="0"/>
          </a:p>
          <a:p>
            <a:r>
              <a:rPr lang="nl-NL" baseline="0" dirty="0" smtClean="0"/>
              <a:t>Extra vraag: wat is de elektronconfiguratie van Yttrium (Z=39)?</a:t>
            </a:r>
          </a:p>
          <a:p>
            <a:r>
              <a:rPr lang="nl-NL" dirty="0" smtClean="0"/>
              <a:t>1s2 2s2 2p6 3s2 3p6 4s2 3d10 4p6 5s2 4d1</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33</a:t>
            </a:fld>
            <a:endParaRPr lang="nl-NL"/>
          </a:p>
        </p:txBody>
      </p:sp>
    </p:spTree>
    <p:extLst>
      <p:ext uri="{BB962C8B-B14F-4D97-AF65-F5344CB8AC3E}">
        <p14:creationId xmlns:p14="http://schemas.microsoft.com/office/powerpoint/2010/main" val="398150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Jullie</a:t>
            </a:r>
            <a:r>
              <a:rPr lang="nl-NL" baseline="0" dirty="0" smtClean="0"/>
              <a:t> doen al fysische chemie…. Printer/</a:t>
            </a:r>
            <a:r>
              <a:rPr lang="nl-NL" baseline="0" dirty="0" err="1" smtClean="0"/>
              <a:t>oled</a:t>
            </a:r>
            <a:r>
              <a:rPr lang="nl-NL" baseline="0" dirty="0" smtClean="0"/>
              <a:t>…. </a:t>
            </a:r>
            <a:endParaRPr lang="nl-NL" dirty="0" smtClean="0"/>
          </a:p>
          <a:p>
            <a:r>
              <a:rPr lang="nl-NL" dirty="0" smtClean="0"/>
              <a:t>Bohr model:</a:t>
            </a:r>
            <a:endParaRPr lang="nl-NL" baseline="0" dirty="0" smtClean="0"/>
          </a:p>
          <a:p>
            <a:endParaRPr lang="nl-NL" baseline="0" dirty="0" smtClean="0"/>
          </a:p>
          <a:p>
            <a:r>
              <a:rPr lang="nl-NL" baseline="0" dirty="0" smtClean="0"/>
              <a:t>Jullie hebben al gezien dat voor </a:t>
            </a:r>
            <a:r>
              <a:rPr lang="nl-NL" b="1" baseline="0" dirty="0" smtClean="0"/>
              <a:t>waterstof</a:t>
            </a:r>
            <a:r>
              <a:rPr lang="nl-NL" baseline="0" dirty="0" smtClean="0"/>
              <a:t> dat dit anders is, en dat aan de hand van </a:t>
            </a:r>
            <a:r>
              <a:rPr lang="nl-NL" b="1" baseline="0" dirty="0" smtClean="0"/>
              <a:t>golffuncties</a:t>
            </a:r>
            <a:r>
              <a:rPr lang="nl-NL" baseline="0" dirty="0" smtClean="0"/>
              <a:t> en </a:t>
            </a:r>
            <a:r>
              <a:rPr lang="nl-NL" b="1" baseline="0" dirty="0" err="1" smtClean="0"/>
              <a:t>probabiliteitsfuncties</a:t>
            </a:r>
            <a:r>
              <a:rPr lang="nl-NL" baseline="0" dirty="0" smtClean="0"/>
              <a:t> blijkt dat de </a:t>
            </a:r>
            <a:r>
              <a:rPr lang="nl-NL" b="1" baseline="0" dirty="0" smtClean="0"/>
              <a:t>orbital</a:t>
            </a:r>
            <a:r>
              <a:rPr lang="nl-NL" baseline="0" dirty="0" smtClean="0"/>
              <a:t> er meer zoiets als zo uit zien. In dit vak gaan we dat ook verder uitbreiden naar grotere atomen, en zelfs </a:t>
            </a:r>
            <a:r>
              <a:rPr lang="nl-NL" b="1" baseline="0" dirty="0" smtClean="0"/>
              <a:t>moleculen</a:t>
            </a:r>
            <a:r>
              <a:rPr lang="nl-NL" baseline="0" dirty="0" smtClean="0"/>
              <a:t>, waar dus een </a:t>
            </a:r>
            <a:r>
              <a:rPr lang="nl-NL" b="1" baseline="0" dirty="0" smtClean="0"/>
              <a:t>chemische binding </a:t>
            </a:r>
            <a:r>
              <a:rPr lang="nl-NL" baseline="0" dirty="0" smtClean="0"/>
              <a:t>aanwezig is.</a:t>
            </a:r>
            <a:endParaRPr lang="nl-NL" dirty="0" smtClean="0"/>
          </a:p>
          <a:p>
            <a:endParaRPr lang="nl-NL" dirty="0" smtClean="0"/>
          </a:p>
          <a:p>
            <a:r>
              <a:rPr lang="nl-NL" dirty="0" smtClean="0"/>
              <a:t>Gaan </a:t>
            </a:r>
            <a:r>
              <a:rPr lang="nl-NL" dirty="0" err="1" smtClean="0"/>
              <a:t>quantum</a:t>
            </a:r>
            <a:r>
              <a:rPr lang="nl-NL" dirty="0" smtClean="0"/>
              <a:t> mechanica toepassen</a:t>
            </a:r>
            <a:r>
              <a:rPr lang="nl-NL" baseline="0" dirty="0" smtClean="0"/>
              <a:t> om beter begrip te verkrijgen over opbouw van materie en chemische bindingen. Met deze fundamentele kennis leren we hoe we met spectroscopische technieken toepassen om info over de structuur en samenstelling van stoffen te kunnen bepalen. </a:t>
            </a:r>
          </a:p>
          <a:p>
            <a:r>
              <a:rPr lang="nl-NL" baseline="0" dirty="0" smtClean="0"/>
              <a:t>Chemie: </a:t>
            </a:r>
            <a:r>
              <a:rPr lang="nl-NL" baseline="0" dirty="0" err="1" smtClean="0"/>
              <a:t>fysika</a:t>
            </a:r>
            <a:r>
              <a:rPr lang="nl-NL" baseline="0" dirty="0" smtClean="0"/>
              <a:t> van valentie </a:t>
            </a:r>
            <a:r>
              <a:rPr lang="nl-NL" baseline="0" dirty="0" err="1" smtClean="0"/>
              <a:t>electronen</a:t>
            </a:r>
            <a:r>
              <a:rPr lang="nl-NL" baseline="0" dirty="0" smtClean="0"/>
              <a:t>, hoe de natuurkunde eigenlijk heeft bepaald hoe het periodiek systeem der elementen er uit ziet</a:t>
            </a:r>
          </a:p>
          <a:p>
            <a:endParaRPr lang="nl-NL" baseline="0" dirty="0" smtClean="0"/>
          </a:p>
          <a:p>
            <a:r>
              <a:rPr lang="nl-NL" baseline="0" dirty="0" err="1" smtClean="0"/>
              <a:t>Electron</a:t>
            </a:r>
            <a:r>
              <a:rPr lang="nl-NL" baseline="0" dirty="0" smtClean="0"/>
              <a:t> structuur bepaalt fysische eigenschappen van stoffen/moleculen zoals spectroscopische eigenschappen</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4</a:t>
            </a:fld>
            <a:endParaRPr lang="nl-NL"/>
          </a:p>
        </p:txBody>
      </p:sp>
    </p:spTree>
    <p:extLst>
      <p:ext uri="{BB962C8B-B14F-4D97-AF65-F5344CB8AC3E}">
        <p14:creationId xmlns:p14="http://schemas.microsoft.com/office/powerpoint/2010/main" val="301328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smtClean="0"/>
              <a:t>Doel college: fysisch begrip, </a:t>
            </a:r>
            <a:r>
              <a:rPr lang="nl-NL" baseline="0" dirty="0" err="1" smtClean="0"/>
              <a:t>intuitief</a:t>
            </a:r>
            <a:r>
              <a:rPr lang="nl-NL" baseline="0" dirty="0" smtClean="0"/>
              <a:t>, zijn zelf slim genoeg om opdrachten uit te vogelen!!! Mijn doel is na dit vak dat je het BEGRIJPT. Daar zal ik in het tentamen ook zwaar aan wegen.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smtClean="0"/>
              <a:t> </a:t>
            </a:r>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5</a:t>
            </a:fld>
            <a:endParaRPr lang="nl-NL"/>
          </a:p>
        </p:txBody>
      </p:sp>
    </p:spTree>
    <p:extLst>
      <p:ext uri="{BB962C8B-B14F-4D97-AF65-F5344CB8AC3E}">
        <p14:creationId xmlns:p14="http://schemas.microsoft.com/office/powerpoint/2010/main" val="398521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OF er</a:t>
            </a:r>
            <a:r>
              <a:rPr lang="nl-NL" baseline="0" dirty="0" smtClean="0"/>
              <a:t> zit 1 liter in OF niks. Zit niks tussen in : geen </a:t>
            </a:r>
            <a:r>
              <a:rPr lang="nl-NL" baseline="0" dirty="0" err="1" smtClean="0"/>
              <a:t>continuum</a:t>
            </a:r>
            <a:r>
              <a:rPr lang="nl-NL" baseline="0" dirty="0" smtClean="0"/>
              <a:t>, </a:t>
            </a:r>
            <a:r>
              <a:rPr lang="nl-NL" baseline="0" dirty="0" err="1" smtClean="0"/>
              <a:t>gequantiseerde</a:t>
            </a:r>
            <a:r>
              <a:rPr lang="nl-NL" baseline="0" dirty="0" smtClean="0"/>
              <a:t> waarden.</a:t>
            </a:r>
          </a:p>
          <a:p>
            <a:r>
              <a:rPr lang="nl-NL" baseline="0" dirty="0" smtClean="0"/>
              <a:t>Direct aansluitend proefje</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6</a:t>
            </a:fld>
            <a:endParaRPr lang="nl-NL"/>
          </a:p>
        </p:txBody>
      </p:sp>
    </p:spTree>
    <p:extLst>
      <p:ext uri="{BB962C8B-B14F-4D97-AF65-F5344CB8AC3E}">
        <p14:creationId xmlns:p14="http://schemas.microsoft.com/office/powerpoint/2010/main" val="316103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Vragen:</a:t>
            </a:r>
            <a:r>
              <a:rPr lang="nl-NL" baseline="0" dirty="0" smtClean="0"/>
              <a:t> hoe heet een lichtdeeltje?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Red laser 1.5* more</a:t>
            </a:r>
            <a:r>
              <a:rPr lang="nl-NL" baseline="0" dirty="0" smtClean="0"/>
              <a:t> </a:t>
            </a:r>
            <a:r>
              <a:rPr lang="nl-NL" baseline="0" dirty="0" err="1" smtClean="0"/>
              <a:t>photons</a:t>
            </a:r>
            <a:endParaRPr lang="nl-NL" dirty="0" smtClean="0"/>
          </a:p>
          <a:p>
            <a:r>
              <a:rPr lang="nl-NL" dirty="0" smtClean="0"/>
              <a:t>6.63e-34 m2kg/s wie kent die uit z’n hoofd?</a:t>
            </a:r>
          </a:p>
          <a:p>
            <a:r>
              <a:rPr lang="nl-NL" dirty="0" smtClean="0"/>
              <a:t>Einstein: </a:t>
            </a:r>
            <a:r>
              <a:rPr lang="nl-NL" dirty="0" err="1" smtClean="0"/>
              <a:t>fotoelektrisch</a:t>
            </a:r>
            <a:r>
              <a:rPr lang="nl-NL" dirty="0" smtClean="0"/>
              <a:t> effect. Typisch voorbeeld van deeltjeskarakter van licht. Verwacht werd (klassiek) dat als je het licht dimmer maakte, dat er vertraging</a:t>
            </a:r>
            <a:r>
              <a:rPr lang="nl-NL" baseline="0" dirty="0" smtClean="0"/>
              <a:t> zou zijn tussen wanneer de elektronen uit een materiaal zouden worden geïoniseerd. </a:t>
            </a:r>
            <a:r>
              <a:rPr lang="nl-NL" dirty="0" smtClean="0"/>
              <a:t>. </a:t>
            </a:r>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7</a:t>
            </a:fld>
            <a:endParaRPr lang="nl-NL"/>
          </a:p>
        </p:txBody>
      </p:sp>
    </p:spTree>
    <p:extLst>
      <p:ext uri="{BB962C8B-B14F-4D97-AF65-F5344CB8AC3E}">
        <p14:creationId xmlns:p14="http://schemas.microsoft.com/office/powerpoint/2010/main" val="345029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Hoe heet zo’n vergelijking (differentiaalvergelijking).</a:t>
            </a:r>
          </a:p>
          <a:p>
            <a:r>
              <a:rPr lang="nl-NL" dirty="0" smtClean="0"/>
              <a:t>Probeerfunctie: A*</a:t>
            </a:r>
            <a:r>
              <a:rPr lang="nl-NL" dirty="0" err="1" smtClean="0"/>
              <a:t>sin</a:t>
            </a:r>
            <a:r>
              <a:rPr lang="nl-NL" dirty="0" smtClean="0"/>
              <a:t>(</a:t>
            </a:r>
            <a:r>
              <a:rPr lang="nl-NL" dirty="0" err="1" smtClean="0"/>
              <a:t>kx</a:t>
            </a:r>
            <a:r>
              <a:rPr lang="nl-NL" dirty="0" smtClean="0"/>
              <a:t>)</a:t>
            </a:r>
            <a:r>
              <a:rPr lang="nl-NL" baseline="0" dirty="0" smtClean="0"/>
              <a:t> k=2pi/</a:t>
            </a:r>
            <a:r>
              <a:rPr lang="nl-NL" baseline="0" dirty="0" err="1" smtClean="0"/>
              <a:t>lambda</a:t>
            </a:r>
            <a:r>
              <a:rPr lang="nl-NL" baseline="0" dirty="0" smtClean="0"/>
              <a:t>. </a:t>
            </a:r>
            <a:r>
              <a:rPr lang="nl-NL" baseline="0" dirty="0" err="1" smtClean="0"/>
              <a:t>Eigenvalues</a:t>
            </a:r>
            <a:r>
              <a:rPr lang="nl-NL" baseline="0" dirty="0" smtClean="0"/>
              <a:t> : E = hbar2k2/2m, no </a:t>
            </a:r>
            <a:r>
              <a:rPr lang="nl-NL" baseline="0" dirty="0" err="1" smtClean="0"/>
              <a:t>restrictions</a:t>
            </a:r>
            <a:r>
              <a:rPr lang="nl-NL" baseline="0" dirty="0" smtClean="0"/>
              <a:t> on k: </a:t>
            </a:r>
            <a:r>
              <a:rPr lang="nl-NL" baseline="0" dirty="0" err="1" smtClean="0"/>
              <a:t>continuum</a:t>
            </a:r>
            <a:r>
              <a:rPr lang="nl-NL" baseline="0" dirty="0" smtClean="0"/>
              <a:t>. </a:t>
            </a:r>
          </a:p>
          <a:p>
            <a:r>
              <a:rPr lang="nl-NL" baseline="0" dirty="0" smtClean="0"/>
              <a:t>Probeerfunctie: komt </a:t>
            </a:r>
            <a:r>
              <a:rPr lang="nl-NL" baseline="0" dirty="0" err="1" smtClean="0"/>
              <a:t>broglie</a:t>
            </a:r>
            <a:r>
              <a:rPr lang="nl-NL" baseline="0" dirty="0" smtClean="0"/>
              <a:t> golflengte uit!!! </a:t>
            </a:r>
          </a:p>
          <a:p>
            <a:r>
              <a:rPr lang="nl-NL" baseline="0" dirty="0" smtClean="0"/>
              <a:t>Oftewel, rolt hier gelijk uit dat snelheid van golf is inherent is aan de massa van datzelfde deeltje: oftewel golf is deeltje. </a:t>
            </a:r>
          </a:p>
          <a:p>
            <a:r>
              <a:rPr lang="nl-NL" baseline="0" dirty="0" smtClean="0"/>
              <a:t>Geef aan dat hier E continu is, alle waarden van E kunnen.</a:t>
            </a:r>
            <a:endParaRPr lang="nl-NL" dirty="0" smtClean="0"/>
          </a:p>
          <a:p>
            <a:endParaRPr lang="nl-NL" dirty="0" smtClean="0"/>
          </a:p>
          <a:p>
            <a:r>
              <a:rPr lang="nl-NL" dirty="0" smtClean="0"/>
              <a:t>Al gehad: e.g. </a:t>
            </a:r>
            <a:r>
              <a:rPr lang="nl-NL" dirty="0" err="1" smtClean="0"/>
              <a:t>partgicle</a:t>
            </a:r>
            <a:r>
              <a:rPr lang="nl-NL" dirty="0" smtClean="0"/>
              <a:t> in a box (</a:t>
            </a:r>
            <a:r>
              <a:rPr lang="nl-NL" dirty="0" err="1" smtClean="0"/>
              <a:t>where</a:t>
            </a:r>
            <a:r>
              <a:rPr lang="nl-NL" dirty="0" smtClean="0"/>
              <a:t> U was </a:t>
            </a:r>
            <a:r>
              <a:rPr lang="nl-NL" dirty="0" err="1" smtClean="0"/>
              <a:t>discontinuous</a:t>
            </a:r>
            <a:r>
              <a:rPr lang="nl-NL" dirty="0" smtClean="0"/>
              <a:t>),</a:t>
            </a:r>
            <a:r>
              <a:rPr lang="nl-NL" baseline="0" dirty="0" smtClean="0"/>
              <a:t> </a:t>
            </a:r>
            <a:r>
              <a:rPr lang="nl-NL" baseline="0" dirty="0" err="1" smtClean="0"/>
              <a:t>boundary</a:t>
            </a:r>
            <a:r>
              <a:rPr lang="nl-NL" baseline="0" dirty="0" smtClean="0"/>
              <a:t> </a:t>
            </a:r>
            <a:r>
              <a:rPr lang="nl-NL" baseline="0" dirty="0" err="1" smtClean="0"/>
              <a:t>conditions</a:t>
            </a:r>
            <a:r>
              <a:rPr lang="nl-NL" baseline="0" dirty="0" smtClean="0"/>
              <a:t> select out </a:t>
            </a:r>
            <a:r>
              <a:rPr lang="nl-NL" baseline="0" dirty="0" err="1" smtClean="0"/>
              <a:t>allowed</a:t>
            </a:r>
            <a:r>
              <a:rPr lang="nl-NL" baseline="0" dirty="0" smtClean="0"/>
              <a:t> </a:t>
            </a:r>
            <a:r>
              <a:rPr lang="nl-NL" baseline="0" dirty="0" err="1" smtClean="0"/>
              <a:t>energies</a:t>
            </a:r>
            <a:endParaRPr lang="nl-NL" baseline="0" dirty="0" smtClean="0"/>
          </a:p>
          <a:p>
            <a:r>
              <a:rPr lang="nl-NL" baseline="0" dirty="0" err="1" smtClean="0"/>
              <a:t>Probability</a:t>
            </a:r>
            <a:r>
              <a:rPr lang="nl-NL" baseline="0" dirty="0" smtClean="0"/>
              <a:t> </a:t>
            </a:r>
            <a:r>
              <a:rPr lang="nl-NL" baseline="0" dirty="0" err="1" smtClean="0"/>
              <a:t>squre</a:t>
            </a:r>
            <a:r>
              <a:rPr lang="nl-NL" baseline="0" dirty="0" smtClean="0"/>
              <a:t> </a:t>
            </a:r>
            <a:r>
              <a:rPr lang="nl-NL" baseline="0" dirty="0" err="1" smtClean="0"/>
              <a:t>because</a:t>
            </a:r>
            <a:r>
              <a:rPr lang="nl-NL" baseline="0" dirty="0" smtClean="0"/>
              <a:t> </a:t>
            </a:r>
            <a:r>
              <a:rPr lang="nl-NL" baseline="0" dirty="0" err="1" smtClean="0"/>
              <a:t>might</a:t>
            </a:r>
            <a:r>
              <a:rPr lang="nl-NL" baseline="0" dirty="0" smtClean="0"/>
              <a:t> </a:t>
            </a:r>
            <a:r>
              <a:rPr lang="nl-NL" baseline="0" dirty="0" err="1" smtClean="0"/>
              <a:t>be</a:t>
            </a:r>
            <a:r>
              <a:rPr lang="nl-NL" baseline="0" dirty="0" smtClean="0"/>
              <a:t> </a:t>
            </a:r>
            <a:r>
              <a:rPr lang="nl-NL" baseline="0" dirty="0" err="1" smtClean="0"/>
              <a:t>an</a:t>
            </a:r>
            <a:r>
              <a:rPr lang="nl-NL" baseline="0" dirty="0" smtClean="0"/>
              <a:t> </a:t>
            </a:r>
            <a:r>
              <a:rPr lang="nl-NL" baseline="0" dirty="0" err="1" smtClean="0"/>
              <a:t>imaginairy</a:t>
            </a:r>
            <a:r>
              <a:rPr lang="nl-NL" baseline="0" dirty="0" smtClean="0"/>
              <a:t> </a:t>
            </a:r>
            <a:r>
              <a:rPr lang="nl-NL" baseline="0" dirty="0" err="1" smtClean="0"/>
              <a:t>number</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8</a:t>
            </a:fld>
            <a:endParaRPr lang="nl-NL"/>
          </a:p>
        </p:txBody>
      </p:sp>
    </p:spTree>
    <p:extLst>
      <p:ext uri="{BB962C8B-B14F-4D97-AF65-F5344CB8AC3E}">
        <p14:creationId xmlns:p14="http://schemas.microsoft.com/office/powerpoint/2010/main" val="234877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Voor</a:t>
            </a:r>
            <a:r>
              <a:rPr lang="nl-NL" baseline="0" dirty="0" smtClean="0"/>
              <a:t> een drie dimensionale put, hoeveel kwantum getallen zou je dan hebben????</a:t>
            </a:r>
          </a:p>
          <a:p>
            <a:r>
              <a:rPr lang="nl-NL" baseline="0" dirty="0" smtClean="0"/>
              <a:t>Dus bij een bolvorm, hoeveel kwantumgetallen zou je dan nodig hebben????</a:t>
            </a:r>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10</a:t>
            </a:fld>
            <a:endParaRPr lang="nl-NL"/>
          </a:p>
        </p:txBody>
      </p:sp>
    </p:spTree>
    <p:extLst>
      <p:ext uri="{BB962C8B-B14F-4D97-AF65-F5344CB8AC3E}">
        <p14:creationId xmlns:p14="http://schemas.microsoft.com/office/powerpoint/2010/main" val="200340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Nog niet op in gaan ,maar  gewoon je kunt al op de dolle pof nagaan dat het er wel 3 MOETEN</a:t>
            </a:r>
            <a:r>
              <a:rPr lang="nl-NL" baseline="0" dirty="0" smtClean="0"/>
              <a:t> zijn.</a:t>
            </a:r>
          </a:p>
          <a:p>
            <a:r>
              <a:rPr lang="nl-NL" baseline="0" dirty="0" smtClean="0"/>
              <a:t>Dit zijn ze.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N, dat ken je</a:t>
            </a:r>
            <a:r>
              <a:rPr lang="nl-NL" baseline="0" dirty="0" smtClean="0"/>
              <a:t> ook al van </a:t>
            </a:r>
            <a:r>
              <a:rPr lang="nl-NL" baseline="0" dirty="0" err="1" smtClean="0"/>
              <a:t>particle</a:t>
            </a:r>
            <a:r>
              <a:rPr lang="nl-NL" baseline="0" dirty="0" smtClean="0"/>
              <a:t> in a box, dat zijn de energielevels</a:t>
            </a:r>
          </a:p>
          <a:p>
            <a:endParaRPr lang="nl-NL" dirty="0"/>
          </a:p>
        </p:txBody>
      </p:sp>
      <p:sp>
        <p:nvSpPr>
          <p:cNvPr id="4" name="Tijdelijke aanduiding voor dianummer 3"/>
          <p:cNvSpPr>
            <a:spLocks noGrp="1"/>
          </p:cNvSpPr>
          <p:nvPr>
            <p:ph type="sldNum" sz="quarter" idx="10"/>
          </p:nvPr>
        </p:nvSpPr>
        <p:spPr/>
        <p:txBody>
          <a:bodyPr/>
          <a:lstStyle/>
          <a:p>
            <a:fld id="{138ABE2E-621C-5C4E-A155-8FB9D216AC83}" type="slidenum">
              <a:rPr lang="nl-NL" smtClean="0"/>
              <a:t>11</a:t>
            </a:fld>
            <a:endParaRPr lang="nl-NL"/>
          </a:p>
        </p:txBody>
      </p:sp>
    </p:spTree>
    <p:extLst>
      <p:ext uri="{BB962C8B-B14F-4D97-AF65-F5344CB8AC3E}">
        <p14:creationId xmlns:p14="http://schemas.microsoft.com/office/powerpoint/2010/main" val="78438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‹nr.›</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Tekststijl van het model bewerken</a:t>
            </a:r>
          </a:p>
          <a:p>
            <a:pPr lvl="1"/>
            <a:r>
              <a:rPr lang="nl-NL" smtClean="0"/>
              <a:t>Tweede niveau</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Tekststijl van het model bewerken</a:t>
            </a:r>
          </a:p>
          <a:p>
            <a:pPr lvl="1"/>
            <a:r>
              <a:rPr lang="nl-NL" smtClean="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‹nr.›</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p:txBody>
      </p:sp>
      <p:sp>
        <p:nvSpPr>
          <p:cNvPr id="7" name="Tijdelijke aanduiding voor datum 6"/>
          <p:cNvSpPr>
            <a:spLocks noGrp="1"/>
          </p:cNvSpPr>
          <p:nvPr>
            <p:ph type="dt" sz="half" idx="10"/>
          </p:nvPr>
        </p:nvSpPr>
        <p:spPr>
          <a:xfrm>
            <a:off x="457200" y="4767263"/>
            <a:ext cx="2133600" cy="274637"/>
          </a:xfrm>
          <a:prstGeom prst="rect">
            <a:avLst/>
          </a:prstGeom>
        </p:spPr>
        <p:txBody>
          <a:bodyPr/>
          <a:lstStyle/>
          <a:p>
            <a:endParaRPr lang="nl-NL" dirty="0"/>
          </a:p>
        </p:txBody>
      </p:sp>
      <p:sp>
        <p:nvSpPr>
          <p:cNvPr id="8" name="Tijdelijke aanduiding voor voettekst 7"/>
          <p:cNvSpPr>
            <a:spLocks noGrp="1"/>
          </p:cNvSpPr>
          <p:nvPr>
            <p:ph type="ftr" sz="quarter" idx="11"/>
          </p:nvPr>
        </p:nvSpPr>
        <p:spPr>
          <a:xfrm>
            <a:off x="1738642" y="4767263"/>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0" y="4767263"/>
            <a:ext cx="1610267" cy="274637"/>
          </a:xfrm>
          <a:prstGeom prst="rect">
            <a:avLst/>
          </a:prstGeom>
        </p:spPr>
        <p:txBody>
          <a:bodyPr/>
          <a:lstStyle/>
          <a:p>
            <a:fld id="{F3BC6476-EA18-C04A-BD06-B622CA55CE7C}" type="slidenum">
              <a:rPr lang="nl-NL" smtClean="0"/>
              <a:t>‹nr.›</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nl-NL" smtClean="0"/>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7" y="2029"/>
            <a:ext cx="9134075" cy="5139440"/>
          </a:xfrm>
          <a:prstGeom prst="rect">
            <a:avLst/>
          </a:prstGeom>
        </p:spPr>
      </p:pic>
      <p:sp>
        <p:nvSpPr>
          <p:cNvPr id="9" name="Tijdelijke aanduiding voor voettekst 5"/>
          <p:cNvSpPr>
            <a:spLocks noGrp="1"/>
          </p:cNvSpPr>
          <p:nvPr>
            <p:ph type="ftr" sz="quarter" idx="11"/>
          </p:nvPr>
        </p:nvSpPr>
        <p:spPr>
          <a:xfrm>
            <a:off x="1492468" y="4630341"/>
            <a:ext cx="6366115" cy="273844"/>
          </a:xfrm>
          <a:prstGeom prst="rect">
            <a:avLst/>
          </a:prstGeom>
        </p:spPr>
        <p:txBody>
          <a:bodyPr/>
          <a:lstStyle>
            <a:lvl1pPr>
              <a:defRPr>
                <a:solidFill>
                  <a:srgbClr val="FFFFFF"/>
                </a:solidFill>
              </a:defRPr>
            </a:lvl1pPr>
          </a:lstStyle>
          <a:p>
            <a:endParaRPr lang="nl-NL" dirty="0"/>
          </a:p>
        </p:txBody>
      </p:sp>
      <p:sp>
        <p:nvSpPr>
          <p:cNvPr id="10" name="Tijdelijke aanduiding voor dianummer 6"/>
          <p:cNvSpPr>
            <a:spLocks noGrp="1"/>
          </p:cNvSpPr>
          <p:nvPr>
            <p:ph type="sldNum" sz="quarter" idx="12"/>
          </p:nvPr>
        </p:nvSpPr>
        <p:spPr>
          <a:xfrm>
            <a:off x="8046189" y="4641986"/>
            <a:ext cx="829797" cy="273844"/>
          </a:xfrm>
          <a:prstGeom prst="rect">
            <a:avLst/>
          </a:prstGeom>
        </p:spPr>
        <p:txBody>
          <a:bodyPr/>
          <a:lstStyle>
            <a:lvl1pPr>
              <a:defRPr>
                <a:solidFill>
                  <a:srgbClr val="FFFFFF"/>
                </a:solidFill>
              </a:defRPr>
            </a:lvl1pPr>
          </a:lstStyle>
          <a:p>
            <a:fld id="{CC1A7FFB-7E9A-E347-8F80-8E2C647B3625}" type="slidenum">
              <a:rPr lang="nl-NL"/>
              <a:pPr/>
              <a:t>‹nr.›</a:t>
            </a:fld>
            <a:endParaRPr lang="nl-NL"/>
          </a:p>
        </p:txBody>
      </p:sp>
      <p:sp>
        <p:nvSpPr>
          <p:cNvPr id="2" name="Titel 1"/>
          <p:cNvSpPr>
            <a:spLocks noGrp="1"/>
          </p:cNvSpPr>
          <p:nvPr>
            <p:ph type="title"/>
          </p:nvPr>
        </p:nvSpPr>
        <p:spPr>
          <a:xfrm>
            <a:off x="1492468" y="1400775"/>
            <a:ext cx="7383518" cy="857250"/>
          </a:xfrm>
        </p:spPr>
        <p:txBody>
          <a:bodyPr/>
          <a:lstStyle/>
          <a:p>
            <a:r>
              <a:rPr lang="nl-NL" smtClean="0"/>
              <a:t>Klik om de stijl te bewerken</a:t>
            </a:r>
            <a:endParaRPr lang="nl-NL" dirty="0"/>
          </a:p>
        </p:txBody>
      </p:sp>
      <p:sp>
        <p:nvSpPr>
          <p:cNvPr id="12" name="Tijdelijke aanduiding voor inhoud 2"/>
          <p:cNvSpPr>
            <a:spLocks noGrp="1"/>
          </p:cNvSpPr>
          <p:nvPr>
            <p:ph idx="1" hasCustomPrompt="1"/>
          </p:nvPr>
        </p:nvSpPr>
        <p:spPr>
          <a:xfrm>
            <a:off x="1492468" y="2221509"/>
            <a:ext cx="7383518" cy="2192807"/>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34804793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elblad_NL">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7" y="2029"/>
            <a:ext cx="9134075" cy="5139439"/>
          </a:xfrm>
          <a:prstGeom prst="rect">
            <a:avLst/>
          </a:prstGeom>
        </p:spPr>
      </p:pic>
      <p:sp>
        <p:nvSpPr>
          <p:cNvPr id="9" name="Tijdelijke aanduiding voor voettekst 5"/>
          <p:cNvSpPr>
            <a:spLocks noGrp="1"/>
          </p:cNvSpPr>
          <p:nvPr>
            <p:ph type="ftr" sz="quarter" idx="11"/>
          </p:nvPr>
        </p:nvSpPr>
        <p:spPr>
          <a:xfrm>
            <a:off x="1492468" y="4630341"/>
            <a:ext cx="6366115" cy="273844"/>
          </a:xfrm>
          <a:prstGeom prst="rect">
            <a:avLst/>
          </a:prstGeom>
        </p:spPr>
        <p:txBody>
          <a:bodyPr/>
          <a:lstStyle>
            <a:lvl1pPr>
              <a:defRPr>
                <a:solidFill>
                  <a:srgbClr val="FFFFFF"/>
                </a:solidFill>
              </a:defRPr>
            </a:lvl1pPr>
          </a:lstStyle>
          <a:p>
            <a:endParaRPr lang="nl-NL" dirty="0"/>
          </a:p>
        </p:txBody>
      </p:sp>
      <p:sp>
        <p:nvSpPr>
          <p:cNvPr id="10" name="Tijdelijke aanduiding voor dianummer 6"/>
          <p:cNvSpPr>
            <a:spLocks noGrp="1"/>
          </p:cNvSpPr>
          <p:nvPr>
            <p:ph type="sldNum" sz="quarter" idx="12"/>
          </p:nvPr>
        </p:nvSpPr>
        <p:spPr>
          <a:xfrm>
            <a:off x="8046189" y="4641986"/>
            <a:ext cx="829797" cy="273844"/>
          </a:xfrm>
          <a:prstGeom prst="rect">
            <a:avLst/>
          </a:prstGeom>
        </p:spPr>
        <p:txBody>
          <a:bodyPr/>
          <a:lstStyle>
            <a:lvl1pPr>
              <a:defRPr>
                <a:solidFill>
                  <a:srgbClr val="FFFFFF"/>
                </a:solidFill>
              </a:defRPr>
            </a:lvl1pPr>
          </a:lstStyle>
          <a:p>
            <a:fld id="{CC1A7FFB-7E9A-E347-8F80-8E2C647B3625}" type="slidenum">
              <a:rPr lang="nl-NL"/>
              <a:pPr/>
              <a:t>‹nr.›</a:t>
            </a:fld>
            <a:endParaRPr lang="nl-NL"/>
          </a:p>
        </p:txBody>
      </p:sp>
      <p:sp>
        <p:nvSpPr>
          <p:cNvPr id="2" name="Titel 1"/>
          <p:cNvSpPr>
            <a:spLocks noGrp="1"/>
          </p:cNvSpPr>
          <p:nvPr>
            <p:ph type="title"/>
          </p:nvPr>
        </p:nvSpPr>
        <p:spPr>
          <a:xfrm>
            <a:off x="1492468" y="1400775"/>
            <a:ext cx="7383518" cy="857250"/>
          </a:xfrm>
        </p:spPr>
        <p:txBody>
          <a:bodyPr/>
          <a:lstStyle/>
          <a:p>
            <a:r>
              <a:rPr lang="nl-NL" smtClean="0"/>
              <a:t>Klik om de stijl te bewerken</a:t>
            </a:r>
            <a:endParaRPr lang="nl-NL" dirty="0"/>
          </a:p>
        </p:txBody>
      </p:sp>
      <p:sp>
        <p:nvSpPr>
          <p:cNvPr id="12" name="Tijdelijke aanduiding voor inhoud 2"/>
          <p:cNvSpPr>
            <a:spLocks noGrp="1"/>
          </p:cNvSpPr>
          <p:nvPr>
            <p:ph idx="1" hasCustomPrompt="1"/>
          </p:nvPr>
        </p:nvSpPr>
        <p:spPr>
          <a:xfrm>
            <a:off x="1492468" y="2221509"/>
            <a:ext cx="7383518" cy="2192807"/>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4" y="2029"/>
            <a:ext cx="9134075" cy="5139440"/>
          </a:xfrm>
          <a:prstGeom prst="rect">
            <a:avLst/>
          </a:prstGeom>
        </p:spPr>
      </p:pic>
      <p:sp>
        <p:nvSpPr>
          <p:cNvPr id="8" name="Tijdelijke aanduiding voor voettekst 4"/>
          <p:cNvSpPr>
            <a:spLocks noGrp="1"/>
          </p:cNvSpPr>
          <p:nvPr>
            <p:ph type="ftr" sz="quarter" idx="11"/>
          </p:nvPr>
        </p:nvSpPr>
        <p:spPr>
          <a:xfrm>
            <a:off x="1676400" y="4630341"/>
            <a:ext cx="6182182"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8046187" y="4641986"/>
            <a:ext cx="829797" cy="273844"/>
          </a:xfrm>
          <a:prstGeom prst="rect">
            <a:avLst/>
          </a:prstGeom>
        </p:spPr>
        <p:txBody>
          <a:bodyPr/>
          <a:lstStyle/>
          <a:p>
            <a:fld id="{CC1A7FFB-7E9A-E347-8F80-8E2C647B3625}" type="slidenum">
              <a:rPr lang="nl-NL"/>
              <a:t>‹nr.›</a:t>
            </a:fld>
            <a:endParaRPr lang="nl-NL"/>
          </a:p>
        </p:txBody>
      </p:sp>
      <p:sp>
        <p:nvSpPr>
          <p:cNvPr id="13" name="Titel 1"/>
          <p:cNvSpPr>
            <a:spLocks noGrp="1"/>
          </p:cNvSpPr>
          <p:nvPr>
            <p:ph type="title"/>
          </p:nvPr>
        </p:nvSpPr>
        <p:spPr>
          <a:xfrm>
            <a:off x="1676400" y="1204346"/>
            <a:ext cx="7199586" cy="857250"/>
          </a:xfrm>
        </p:spPr>
        <p:txBody>
          <a:bodyPr/>
          <a:lstStyle>
            <a:lvl1pPr algn="r">
              <a:defRPr/>
            </a:lvl1pPr>
          </a:lstStyle>
          <a:p>
            <a:r>
              <a:rPr lang="nl-NL" smtClean="0"/>
              <a:t>Klik om de stijl te bewerken</a:t>
            </a:r>
            <a:endParaRPr lang="nl-NL" dirty="0"/>
          </a:p>
        </p:txBody>
      </p:sp>
      <p:sp>
        <p:nvSpPr>
          <p:cNvPr id="14" name="Tijdelijke aanduiding voor inhoud 2"/>
          <p:cNvSpPr>
            <a:spLocks noGrp="1"/>
          </p:cNvSpPr>
          <p:nvPr>
            <p:ph idx="1" hasCustomPrompt="1"/>
          </p:nvPr>
        </p:nvSpPr>
        <p:spPr>
          <a:xfrm>
            <a:off x="1676400" y="2107096"/>
            <a:ext cx="7199586" cy="2447865"/>
          </a:xfrm>
        </p:spPr>
        <p:txBody>
          <a:bodyPr/>
          <a:lstStyle>
            <a:lvl1pPr algn="r">
              <a:defRPr sz="2400">
                <a:latin typeface="Arial"/>
                <a:cs typeface="Arial"/>
              </a:defRPr>
            </a:lvl1pPr>
            <a:lvl2pPr algn="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43737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607" y="2030"/>
            <a:ext cx="9134076" cy="513944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‹nr.›</a:t>
            </a:fld>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31" r:id="rId5"/>
    <p:sldLayoutId id="2147483833" r:id="rId6"/>
    <p:sldLayoutId id="2147483832" r:id="rId7"/>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wvJAgrUBF4w"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7.gif"/><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6.gif"/><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43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20.png"/><Relationship Id="rId5" Type="http://schemas.openxmlformats.org/officeDocument/2006/relationships/image" Target="../media/image50.png"/><Relationship Id="rId4" Type="http://schemas.openxmlformats.org/officeDocument/2006/relationships/image" Target="../media/image400.png"/></Relationships>
</file>

<file path=ppt/slides/_rels/slide2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jpe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0" y="1129470"/>
            <a:ext cx="1852496" cy="2257109"/>
          </a:xfrm>
          <a:prstGeom prst="rect">
            <a:avLst/>
          </a:prstGeom>
        </p:spPr>
      </p:pic>
      <p:grpSp>
        <p:nvGrpSpPr>
          <p:cNvPr id="10" name="Groep 9"/>
          <p:cNvGrpSpPr/>
          <p:nvPr/>
        </p:nvGrpSpPr>
        <p:grpSpPr>
          <a:xfrm>
            <a:off x="6291574" y="1563075"/>
            <a:ext cx="1881352" cy="2270235"/>
            <a:chOff x="6344127" y="1563075"/>
            <a:chExt cx="1881352" cy="2270235"/>
          </a:xfrm>
        </p:grpSpPr>
        <p:pic>
          <p:nvPicPr>
            <p:cNvPr id="8" name="Afbeelding 7"/>
            <p:cNvPicPr>
              <a:picLocks noChangeAspect="1"/>
            </p:cNvPicPr>
            <p:nvPr/>
          </p:nvPicPr>
          <p:blipFill>
            <a:blip r:embed="rId4"/>
            <a:stretch>
              <a:fillRect/>
            </a:stretch>
          </p:blipFill>
          <p:spPr>
            <a:xfrm>
              <a:off x="6523150" y="1659861"/>
              <a:ext cx="1523306" cy="1929520"/>
            </a:xfrm>
            <a:prstGeom prst="rect">
              <a:avLst/>
            </a:prstGeom>
          </p:spPr>
        </p:pic>
        <p:sp>
          <p:nvSpPr>
            <p:cNvPr id="9" name="Rechthoek 8"/>
            <p:cNvSpPr/>
            <p:nvPr/>
          </p:nvSpPr>
          <p:spPr>
            <a:xfrm>
              <a:off x="6344127" y="1563075"/>
              <a:ext cx="1881352" cy="2270235"/>
            </a:xfrm>
            <a:prstGeom prst="rect">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sp>
        <p:nvSpPr>
          <p:cNvPr id="2" name="Titel 1"/>
          <p:cNvSpPr>
            <a:spLocks noGrp="1"/>
          </p:cNvSpPr>
          <p:nvPr>
            <p:ph type="title"/>
          </p:nvPr>
        </p:nvSpPr>
        <p:spPr>
          <a:xfrm>
            <a:off x="1975943" y="1400775"/>
            <a:ext cx="7383518" cy="857250"/>
          </a:xfrm>
        </p:spPr>
        <p:txBody>
          <a:bodyPr/>
          <a:lstStyle/>
          <a:p>
            <a:r>
              <a:rPr lang="nl-NL" dirty="0" smtClean="0"/>
              <a:t>Molecuulfysica</a:t>
            </a:r>
            <a:endParaRPr lang="nl-NL" dirty="0"/>
          </a:p>
        </p:txBody>
      </p:sp>
      <p:sp>
        <p:nvSpPr>
          <p:cNvPr id="3" name="Tijdelijke aanduiding voor inhoud 2"/>
          <p:cNvSpPr>
            <a:spLocks noGrp="1"/>
          </p:cNvSpPr>
          <p:nvPr>
            <p:ph idx="1"/>
          </p:nvPr>
        </p:nvSpPr>
        <p:spPr>
          <a:xfrm>
            <a:off x="1975943" y="2221509"/>
            <a:ext cx="7383518" cy="2192807"/>
          </a:xfrm>
        </p:spPr>
        <p:txBody>
          <a:bodyPr>
            <a:normAutofit/>
          </a:bodyPr>
          <a:lstStyle/>
          <a:p>
            <a:pPr marL="0" indent="0">
              <a:buNone/>
            </a:pPr>
            <a:r>
              <a:rPr lang="nl-NL" dirty="0" smtClean="0"/>
              <a:t>Technische Natuurkunde</a:t>
            </a:r>
          </a:p>
          <a:p>
            <a:pPr marL="0" indent="0">
              <a:buNone/>
            </a:pPr>
            <a:r>
              <a:rPr lang="nl-NL" sz="1800" dirty="0" smtClean="0"/>
              <a:t>Week 1</a:t>
            </a:r>
            <a:endParaRPr lang="nl-NL" sz="1800" dirty="0"/>
          </a:p>
          <a:p>
            <a:pPr marL="0" indent="0">
              <a:buNone/>
            </a:pPr>
            <a:endParaRPr lang="nl-NL" dirty="0" smtClean="0"/>
          </a:p>
          <a:p>
            <a:pPr marL="0" indent="0">
              <a:buNone/>
            </a:pPr>
            <a:endParaRPr lang="nl-NL" dirty="0"/>
          </a:p>
          <a:p>
            <a:pPr marL="0" indent="0">
              <a:buNone/>
            </a:pPr>
            <a:r>
              <a:rPr lang="nl-NL" sz="1400" dirty="0" smtClean="0"/>
              <a:t>Docent: Bart Smit</a:t>
            </a:r>
            <a:endParaRPr lang="nl-NL" sz="1400" dirty="0"/>
          </a:p>
        </p:txBody>
      </p:sp>
      <p:sp>
        <p:nvSpPr>
          <p:cNvPr id="5" name="Tijdelijke aanduiding voor dianummer 4"/>
          <p:cNvSpPr>
            <a:spLocks noGrp="1"/>
          </p:cNvSpPr>
          <p:nvPr>
            <p:ph type="sldNum" sz="quarter" idx="12"/>
          </p:nvPr>
        </p:nvSpPr>
        <p:spPr/>
        <p:txBody>
          <a:bodyPr/>
          <a:lstStyle/>
          <a:p>
            <a:fld id="{CC1A7FFB-7E9A-E347-8F80-8E2C647B3625}" type="slidenum">
              <a:rPr lang="nl-NL" smtClean="0"/>
              <a:pPr/>
              <a:t>1</a:t>
            </a:fld>
            <a:endParaRPr lang="nl-NL"/>
          </a:p>
        </p:txBody>
      </p:sp>
    </p:spTree>
    <p:extLst>
      <p:ext uri="{BB962C8B-B14F-4D97-AF65-F5344CB8AC3E}">
        <p14:creationId xmlns:p14="http://schemas.microsoft.com/office/powerpoint/2010/main" val="498681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Golffunctie voor 2D oneindige put</a:t>
            </a:r>
            <a:endParaRPr lang="nl-NL" dirty="0"/>
          </a:p>
        </p:txBody>
      </p:sp>
      <p:sp>
        <p:nvSpPr>
          <p:cNvPr id="3" name="Tijdelijke aanduiding voor inhoud 2"/>
          <p:cNvSpPr>
            <a:spLocks noGrp="1"/>
          </p:cNvSpPr>
          <p:nvPr>
            <p:ph idx="1"/>
          </p:nvPr>
        </p:nvSpPr>
        <p:spPr>
          <a:xfrm>
            <a:off x="457200" y="1063625"/>
            <a:ext cx="8229600" cy="3011108"/>
          </a:xfrm>
        </p:spPr>
        <p:txBody>
          <a:bodyPr>
            <a:normAutofit/>
          </a:bodyPr>
          <a:lstStyle/>
          <a:p>
            <a:pPr marL="0" indent="0">
              <a:buNone/>
            </a:pPr>
            <a:r>
              <a:rPr lang="nl-NL" sz="1800" dirty="0" smtClean="0">
                <a:hlinkClick r:id="rId3"/>
              </a:rPr>
              <a:t>Twee dimensionale golffunctie</a:t>
            </a:r>
            <a:endParaRPr lang="nl-NL" sz="1800" dirty="0" smtClean="0"/>
          </a:p>
          <a:p>
            <a:pPr marL="0" indent="0">
              <a:buNone/>
            </a:pPr>
            <a:r>
              <a:rPr lang="nl-NL" sz="1800" dirty="0" smtClean="0"/>
              <a:t>Twee kwantumgetallen</a:t>
            </a:r>
          </a:p>
          <a:p>
            <a:pPr marL="0" indent="0">
              <a:buNone/>
            </a:pPr>
            <a:r>
              <a:rPr lang="nl-NL" sz="1800" dirty="0" err="1" smtClean="0"/>
              <a:t>Degeneracy</a:t>
            </a:r>
            <a:endParaRPr lang="nl-NL" sz="1800" dirty="0"/>
          </a:p>
        </p:txBody>
      </p:sp>
      <p:pic>
        <p:nvPicPr>
          <p:cNvPr id="4" name="Afbeelding 3"/>
          <p:cNvPicPr>
            <a:picLocks noChangeAspect="1"/>
          </p:cNvPicPr>
          <p:nvPr/>
        </p:nvPicPr>
        <p:blipFill>
          <a:blip r:embed="rId4"/>
          <a:stretch>
            <a:fillRect/>
          </a:stretch>
        </p:blipFill>
        <p:spPr>
          <a:xfrm>
            <a:off x="3949148" y="1289860"/>
            <a:ext cx="4605130" cy="2921399"/>
          </a:xfrm>
          <a:prstGeom prst="rect">
            <a:avLst/>
          </a:prstGeom>
        </p:spPr>
      </p:pic>
      <p:pic>
        <p:nvPicPr>
          <p:cNvPr id="5" name="Afbeelding 4"/>
          <p:cNvPicPr>
            <a:picLocks noChangeAspect="1"/>
          </p:cNvPicPr>
          <p:nvPr/>
        </p:nvPicPr>
        <p:blipFill>
          <a:blip r:embed="rId5"/>
          <a:stretch>
            <a:fillRect/>
          </a:stretch>
        </p:blipFill>
        <p:spPr>
          <a:xfrm>
            <a:off x="669236" y="2173539"/>
            <a:ext cx="2535082" cy="2226406"/>
          </a:xfrm>
          <a:prstGeom prst="rect">
            <a:avLst/>
          </a:prstGeom>
        </p:spPr>
      </p:pic>
      <p:sp>
        <p:nvSpPr>
          <p:cNvPr id="6" name="Tekstvak 5"/>
          <p:cNvSpPr txBox="1"/>
          <p:nvPr/>
        </p:nvSpPr>
        <p:spPr>
          <a:xfrm>
            <a:off x="0" y="4544291"/>
            <a:ext cx="301686" cy="369332"/>
          </a:xfrm>
          <a:prstGeom prst="rect">
            <a:avLst/>
          </a:prstGeom>
          <a:noFill/>
        </p:spPr>
        <p:txBody>
          <a:bodyPr wrap="none" rtlCol="0">
            <a:spAutoFit/>
          </a:bodyPr>
          <a:lstStyle/>
          <a:p>
            <a:fld id="{9480EBB7-30A0-4757-A99A-89F537F9CA19}" type="slidenum">
              <a:rPr lang="nl-NL" smtClean="0"/>
              <a:t>10</a:t>
            </a:fld>
            <a:endParaRPr lang="nl-NL" dirty="0"/>
          </a:p>
        </p:txBody>
      </p:sp>
    </p:spTree>
    <p:extLst>
      <p:ext uri="{BB962C8B-B14F-4D97-AF65-F5344CB8AC3E}">
        <p14:creationId xmlns:p14="http://schemas.microsoft.com/office/powerpoint/2010/main" val="3072195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Kwantumgetallen bol (3D)</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948266"/>
                <a:ext cx="8229600" cy="3443111"/>
              </a:xfrm>
            </p:spPr>
            <p:txBody>
              <a:bodyPr>
                <a:normAutofit/>
              </a:bodyPr>
              <a:lstStyle/>
              <a:p>
                <a:pPr marL="0" indent="0">
                  <a:buNone/>
                </a:pPr>
                <a:r>
                  <a:rPr lang="nl-NL" sz="1800" i="1" dirty="0" smtClean="0"/>
                  <a:t>Transformatie van cartesische (</a:t>
                </a:r>
                <a:r>
                  <a:rPr lang="nl-NL" sz="1800" i="1" dirty="0" err="1" smtClean="0"/>
                  <a:t>x,y,z</a:t>
                </a:r>
                <a:r>
                  <a:rPr lang="nl-NL" sz="1800" i="1" dirty="0" smtClean="0"/>
                  <a:t>) naar sferische </a:t>
                </a:r>
                <a:r>
                  <a:rPr lang="nl-NL" sz="1800" i="1" dirty="0" err="1" smtClean="0"/>
                  <a:t>coordinaten</a:t>
                </a:r>
                <a:r>
                  <a:rPr lang="nl-NL" sz="1800" i="1" dirty="0" smtClean="0"/>
                  <a:t> </a:t>
                </a:r>
                <a:r>
                  <a:rPr lang="nl-NL" sz="1800" dirty="0">
                    <a:latin typeface="Arial" panose="020B0604020202020204" pitchFamily="34" charset="0"/>
                    <a:cs typeface="Arial" panose="020B0604020202020204" pitchFamily="34" charset="0"/>
                  </a:rPr>
                  <a:t>(r,</a:t>
                </a:r>
                <a:r>
                  <a:rPr lang="nl-NL" sz="1800" dirty="0">
                    <a:latin typeface="Arial" panose="020B0604020202020204" pitchFamily="34" charset="0"/>
                    <a:ea typeface="Cambria Math" panose="02040503050406030204" pitchFamily="18" charset="0"/>
                    <a:cs typeface="Arial" panose="020B0604020202020204" pitchFamily="34" charset="0"/>
                  </a:rPr>
                  <a:t>𝛳,𝛷) </a:t>
                </a:r>
                <a:r>
                  <a:rPr lang="nl-NL" sz="1800" dirty="0" smtClean="0">
                    <a:latin typeface="Arial" panose="020B0604020202020204" pitchFamily="34" charset="0"/>
                    <a:ea typeface="Cambria Math" panose="02040503050406030204" pitchFamily="18" charset="0"/>
                    <a:cs typeface="Arial" panose="020B0604020202020204" pitchFamily="34" charset="0"/>
                  </a:rPr>
                  <a:t/>
                </a:r>
                <a:br>
                  <a:rPr lang="nl-NL" sz="1800" dirty="0" smtClean="0">
                    <a:latin typeface="Arial" panose="020B0604020202020204" pitchFamily="34" charset="0"/>
                    <a:ea typeface="Cambria Math" panose="02040503050406030204" pitchFamily="18" charset="0"/>
                    <a:cs typeface="Arial" panose="020B0604020202020204" pitchFamily="34" charset="0"/>
                  </a:rPr>
                </a:br>
                <a:endParaRPr lang="nl-NL" sz="1800" i="1" dirty="0" smtClean="0"/>
              </a:p>
              <a:p>
                <a:r>
                  <a:rPr lang="nl-NL" sz="1800" i="1" dirty="0" smtClean="0"/>
                  <a:t>n</a:t>
                </a:r>
                <a:r>
                  <a:rPr lang="nl-NL" sz="1800" dirty="0" smtClean="0"/>
                  <a:t> = 1, 2, 3, … (</a:t>
                </a:r>
                <a:r>
                  <a:rPr lang="nl-NL" sz="1800" dirty="0" err="1" smtClean="0"/>
                  <a:t>principal</a:t>
                </a:r>
                <a:r>
                  <a:rPr lang="nl-NL" sz="1800" dirty="0" smtClean="0"/>
                  <a:t> </a:t>
                </a:r>
                <a:r>
                  <a:rPr lang="nl-NL" sz="1800" dirty="0" err="1" smtClean="0"/>
                  <a:t>quantum</a:t>
                </a:r>
                <a:r>
                  <a:rPr lang="nl-NL" sz="1800" dirty="0" smtClean="0"/>
                  <a:t> </a:t>
                </a:r>
                <a:r>
                  <a:rPr lang="nl-NL" sz="1800" dirty="0" err="1" smtClean="0"/>
                  <a:t>number</a:t>
                </a:r>
                <a:r>
                  <a:rPr lang="nl-NL" sz="1800" dirty="0" smtClean="0"/>
                  <a:t>)</a:t>
                </a:r>
              </a:p>
              <a:p>
                <a:r>
                  <a:rPr lang="nl-NL" sz="1800" i="1" dirty="0" smtClean="0"/>
                  <a:t>l</a:t>
                </a:r>
                <a:r>
                  <a:rPr lang="nl-NL" sz="1800" dirty="0" smtClean="0"/>
                  <a:t> = 0, 1, 2, …, n – 1 (orbital </a:t>
                </a:r>
                <a:r>
                  <a:rPr lang="nl-NL" sz="1800" dirty="0" err="1" smtClean="0"/>
                  <a:t>angular</a:t>
                </a:r>
                <a:r>
                  <a:rPr lang="nl-NL" sz="1800" dirty="0" smtClean="0"/>
                  <a:t> momentum </a:t>
                </a:r>
                <a:br>
                  <a:rPr lang="nl-NL" sz="1800" dirty="0" smtClean="0"/>
                </a:br>
                <a:r>
                  <a:rPr lang="nl-NL" sz="1800" dirty="0" err="1" smtClean="0"/>
                  <a:t>quantum</a:t>
                </a:r>
                <a:r>
                  <a:rPr lang="nl-NL" sz="1800" dirty="0" smtClean="0"/>
                  <a:t> </a:t>
                </a:r>
                <a:r>
                  <a:rPr lang="nl-NL" sz="1800" dirty="0" err="1" smtClean="0"/>
                  <a:t>number</a:t>
                </a:r>
                <a:r>
                  <a:rPr lang="nl-NL" sz="1800" dirty="0" smtClean="0"/>
                  <a:t>)</a:t>
                </a:r>
              </a:p>
              <a:p>
                <a:r>
                  <a:rPr lang="nl-NL" sz="1800" i="1" dirty="0" smtClean="0"/>
                  <a:t>m</a:t>
                </a:r>
                <a:r>
                  <a:rPr lang="nl-NL" sz="1800" i="1" baseline="-25000" dirty="0" smtClean="0"/>
                  <a:t>l</a:t>
                </a:r>
                <a:r>
                  <a:rPr lang="nl-NL" sz="1800" dirty="0" smtClean="0"/>
                  <a:t> = 0, ±1, ±2, …, ±</a:t>
                </a:r>
                <a:r>
                  <a:rPr lang="nl-NL" sz="1800" i="1" dirty="0" smtClean="0"/>
                  <a:t>l </a:t>
                </a:r>
                <a:r>
                  <a:rPr lang="nl-NL" sz="1800" dirty="0" smtClean="0"/>
                  <a:t>(</a:t>
                </a:r>
                <a:r>
                  <a:rPr lang="nl-NL" sz="1800" dirty="0" err="1" smtClean="0"/>
                  <a:t>magnetic</a:t>
                </a:r>
                <a:r>
                  <a:rPr lang="nl-NL" sz="1800" dirty="0" smtClean="0"/>
                  <a:t> </a:t>
                </a:r>
                <a:r>
                  <a:rPr lang="nl-NL" sz="1800" dirty="0" err="1" smtClean="0"/>
                  <a:t>quantum</a:t>
                </a:r>
                <a:r>
                  <a:rPr lang="nl-NL" sz="1800" dirty="0" smtClean="0"/>
                  <a:t> </a:t>
                </a:r>
                <a:r>
                  <a:rPr lang="nl-NL" sz="1800" dirty="0" err="1" smtClean="0"/>
                  <a:t>number</a:t>
                </a:r>
                <a:r>
                  <a:rPr lang="nl-NL" sz="1800" dirty="0" smtClean="0"/>
                  <a:t>)</a:t>
                </a:r>
              </a:p>
              <a:p>
                <a:r>
                  <a:rPr lang="nl-NL" sz="1800" i="1" dirty="0" smtClean="0">
                    <a:solidFill>
                      <a:schemeClr val="bg1">
                        <a:lumMod val="65000"/>
                      </a:schemeClr>
                    </a:solidFill>
                  </a:rPr>
                  <a:t>m</a:t>
                </a:r>
                <a:r>
                  <a:rPr lang="nl-NL" sz="1800" i="1" baseline="-25000" dirty="0" smtClean="0">
                    <a:solidFill>
                      <a:schemeClr val="bg1">
                        <a:lumMod val="65000"/>
                      </a:schemeClr>
                    </a:solidFill>
                  </a:rPr>
                  <a:t>s</a:t>
                </a:r>
                <a:r>
                  <a:rPr lang="nl-NL" sz="1800" dirty="0" smtClean="0">
                    <a:solidFill>
                      <a:schemeClr val="bg1">
                        <a:lumMod val="65000"/>
                      </a:schemeClr>
                    </a:solidFill>
                  </a:rPr>
                  <a:t> = ±</a:t>
                </a:r>
                <a14:m>
                  <m:oMath xmlns:m="http://schemas.openxmlformats.org/officeDocument/2006/math">
                    <m:f>
                      <m:fPr>
                        <m:ctrlPr>
                          <a:rPr lang="nl-NL" sz="1800" i="1" smtClean="0">
                            <a:solidFill>
                              <a:schemeClr val="bg1">
                                <a:lumMod val="65000"/>
                              </a:schemeClr>
                            </a:solidFill>
                            <a:latin typeface="Cambria Math" panose="02040503050406030204" pitchFamily="18" charset="0"/>
                          </a:rPr>
                        </m:ctrlPr>
                      </m:fPr>
                      <m:num>
                        <m:r>
                          <a:rPr lang="nl-NL" sz="1800" b="0" i="1" smtClean="0">
                            <a:solidFill>
                              <a:schemeClr val="bg1">
                                <a:lumMod val="65000"/>
                              </a:schemeClr>
                            </a:solidFill>
                            <a:latin typeface="Cambria Math" panose="02040503050406030204" pitchFamily="18" charset="0"/>
                          </a:rPr>
                          <m:t>1</m:t>
                        </m:r>
                      </m:num>
                      <m:den>
                        <m:r>
                          <a:rPr lang="nl-NL" sz="1800" b="0" i="1" smtClean="0">
                            <a:solidFill>
                              <a:schemeClr val="bg1">
                                <a:lumMod val="65000"/>
                              </a:schemeClr>
                            </a:solidFill>
                            <a:latin typeface="Cambria Math" panose="02040503050406030204" pitchFamily="18" charset="0"/>
                          </a:rPr>
                          <m:t>2</m:t>
                        </m:r>
                      </m:den>
                    </m:f>
                  </m:oMath>
                </a14:m>
                <a:r>
                  <a:rPr lang="nl-NL" sz="1800" dirty="0" smtClean="0">
                    <a:solidFill>
                      <a:schemeClr val="bg1">
                        <a:lumMod val="65000"/>
                      </a:schemeClr>
                    </a:solidFill>
                  </a:rPr>
                  <a:t> (spin </a:t>
                </a:r>
                <a:r>
                  <a:rPr lang="nl-NL" sz="1800" dirty="0" err="1" smtClean="0">
                    <a:solidFill>
                      <a:schemeClr val="bg1">
                        <a:lumMod val="65000"/>
                      </a:schemeClr>
                    </a:solidFill>
                  </a:rPr>
                  <a:t>magnetic</a:t>
                </a:r>
                <a:r>
                  <a:rPr lang="nl-NL" sz="1800" dirty="0" smtClean="0">
                    <a:solidFill>
                      <a:schemeClr val="bg1">
                        <a:lumMod val="65000"/>
                      </a:schemeClr>
                    </a:solidFill>
                  </a:rPr>
                  <a:t> </a:t>
                </a:r>
                <a:r>
                  <a:rPr lang="nl-NL" sz="1800" dirty="0" err="1" smtClean="0">
                    <a:solidFill>
                      <a:schemeClr val="bg1">
                        <a:lumMod val="65000"/>
                      </a:schemeClr>
                    </a:solidFill>
                  </a:rPr>
                  <a:t>quantum</a:t>
                </a:r>
                <a:r>
                  <a:rPr lang="nl-NL" sz="1800" dirty="0" smtClean="0">
                    <a:solidFill>
                      <a:schemeClr val="bg1">
                        <a:lumMod val="65000"/>
                      </a:schemeClr>
                    </a:solidFill>
                  </a:rPr>
                  <a:t> </a:t>
                </a:r>
                <a:r>
                  <a:rPr lang="nl-NL" sz="1800" dirty="0" err="1" smtClean="0">
                    <a:solidFill>
                      <a:schemeClr val="bg1">
                        <a:lumMod val="65000"/>
                      </a:schemeClr>
                    </a:solidFill>
                  </a:rPr>
                  <a:t>number</a:t>
                </a:r>
                <a:r>
                  <a:rPr lang="nl-NL" sz="1800" dirty="0" smtClean="0">
                    <a:solidFill>
                      <a:schemeClr val="bg1">
                        <a:lumMod val="65000"/>
                      </a:schemeClr>
                    </a:solidFill>
                  </a:rPr>
                  <a:t>)</a:t>
                </a:r>
              </a:p>
              <a:p>
                <a:endParaRPr lang="nl-NL" sz="1800" dirty="0" smtClean="0"/>
              </a:p>
              <a:p>
                <a:pPr marL="0" indent="0">
                  <a:buNone/>
                </a:pPr>
                <a:r>
                  <a:rPr lang="nl-NL" sz="1800" dirty="0" smtClean="0"/>
                  <a:t>n is het alom bekende kwantum nummer dat ook al in </a:t>
                </a:r>
                <a:r>
                  <a:rPr lang="nl-NL" sz="1800" dirty="0" err="1" smtClean="0"/>
                  <a:t>Bohr’s</a:t>
                </a:r>
                <a:r>
                  <a:rPr lang="nl-NL" sz="1800" dirty="0" smtClean="0"/>
                  <a:t> atoom model meegenomen was.</a:t>
                </a:r>
              </a:p>
              <a:p>
                <a:pPr marL="0" indent="0">
                  <a:buNone/>
                </a:pPr>
                <a:endParaRPr lang="nl-NL" sz="200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948266"/>
                <a:ext cx="8229600" cy="3443111"/>
              </a:xfrm>
              <a:blipFill>
                <a:blip r:embed="rId3"/>
                <a:stretch>
                  <a:fillRect l="-593" t="-1241"/>
                </a:stretch>
              </a:blipFill>
            </p:spPr>
            <p:txBody>
              <a:bodyPr/>
              <a:lstStyle/>
              <a:p>
                <a:r>
                  <a:rPr lang="nl-NL">
                    <a:noFill/>
                  </a:rPr>
                  <a:t> </a:t>
                </a:r>
              </a:p>
            </p:txBody>
          </p:sp>
        </mc:Fallback>
      </mc:AlternateContent>
      <p:pic>
        <p:nvPicPr>
          <p:cNvPr id="4" name="Afbeelding 3"/>
          <p:cNvPicPr>
            <a:picLocks noChangeAspect="1"/>
          </p:cNvPicPr>
          <p:nvPr/>
        </p:nvPicPr>
        <p:blipFill>
          <a:blip r:embed="rId4"/>
          <a:stretch>
            <a:fillRect/>
          </a:stretch>
        </p:blipFill>
        <p:spPr>
          <a:xfrm>
            <a:off x="6706704" y="1635125"/>
            <a:ext cx="1732446" cy="1694920"/>
          </a:xfrm>
          <a:prstGeom prst="rect">
            <a:avLst/>
          </a:prstGeom>
        </p:spPr>
      </p:pic>
      <p:sp>
        <p:nvSpPr>
          <p:cNvPr id="5" name="Tekstvak 4"/>
          <p:cNvSpPr txBox="1"/>
          <p:nvPr/>
        </p:nvSpPr>
        <p:spPr>
          <a:xfrm>
            <a:off x="0" y="4544291"/>
            <a:ext cx="301686" cy="369332"/>
          </a:xfrm>
          <a:prstGeom prst="rect">
            <a:avLst/>
          </a:prstGeom>
          <a:noFill/>
        </p:spPr>
        <p:txBody>
          <a:bodyPr wrap="none" rtlCol="0">
            <a:spAutoFit/>
          </a:bodyPr>
          <a:lstStyle/>
          <a:p>
            <a:fld id="{B6850E93-F920-42A6-83EA-59B4261B2B89}" type="slidenum">
              <a:rPr lang="nl-NL" smtClean="0"/>
              <a:t>11</a:t>
            </a:fld>
            <a:endParaRPr lang="nl-NL" dirty="0"/>
          </a:p>
        </p:txBody>
      </p:sp>
    </p:spTree>
    <p:extLst>
      <p:ext uri="{BB962C8B-B14F-4D97-AF65-F5344CB8AC3E}">
        <p14:creationId xmlns:p14="http://schemas.microsoft.com/office/powerpoint/2010/main" val="163120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err="1" smtClean="0"/>
              <a:t>Angular</a:t>
            </a:r>
            <a:r>
              <a:rPr lang="nl-NL" dirty="0" smtClean="0"/>
              <a:t> momentum, </a:t>
            </a:r>
            <a:r>
              <a:rPr lang="nl-NL" dirty="0" err="1" smtClean="0"/>
              <a:t>magnetic</a:t>
            </a:r>
            <a:r>
              <a:rPr lang="nl-NL" dirty="0" smtClean="0"/>
              <a:t> </a:t>
            </a:r>
            <a:r>
              <a:rPr lang="nl-NL" dirty="0" err="1" smtClean="0"/>
              <a:t>and</a:t>
            </a:r>
            <a:r>
              <a:rPr lang="nl-NL" dirty="0" smtClean="0"/>
              <a:t> spin </a:t>
            </a:r>
            <a:r>
              <a:rPr lang="nl-NL" dirty="0" err="1" smtClean="0"/>
              <a:t>magnetic</a:t>
            </a:r>
            <a:r>
              <a:rPr lang="nl-NL" dirty="0" smtClean="0"/>
              <a:t> </a:t>
            </a:r>
            <a:r>
              <a:rPr lang="nl-NL" dirty="0" err="1" smtClean="0"/>
              <a:t>quantum</a:t>
            </a:r>
            <a:r>
              <a:rPr lang="nl-NL" dirty="0" smtClean="0"/>
              <a:t> </a:t>
            </a:r>
            <a:r>
              <a:rPr lang="nl-NL" dirty="0" err="1" smtClean="0"/>
              <a:t>numbers</a:t>
            </a:r>
            <a:endParaRPr lang="nl-NL" dirty="0"/>
          </a:p>
        </p:txBody>
      </p:sp>
      <p:sp>
        <p:nvSpPr>
          <p:cNvPr id="3" name="Tijdelijke aanduiding voor inhoud 2"/>
          <p:cNvSpPr>
            <a:spLocks noGrp="1"/>
          </p:cNvSpPr>
          <p:nvPr>
            <p:ph idx="1"/>
          </p:nvPr>
        </p:nvSpPr>
        <p:spPr>
          <a:xfrm>
            <a:off x="457200" y="1311965"/>
            <a:ext cx="8229600" cy="3192302"/>
          </a:xfrm>
        </p:spPr>
        <p:txBody>
          <a:bodyPr>
            <a:normAutofit/>
          </a:bodyPr>
          <a:lstStyle/>
          <a:p>
            <a:r>
              <a:rPr lang="nl-NL" sz="1800" dirty="0" smtClean="0"/>
              <a:t>Kwantumgetal </a:t>
            </a:r>
            <a:r>
              <a:rPr lang="nl-NL" sz="1800" i="1" dirty="0" smtClean="0"/>
              <a:t>m</a:t>
            </a:r>
            <a:r>
              <a:rPr lang="nl-NL" sz="1800" i="1" baseline="-25000" dirty="0" smtClean="0"/>
              <a:t>l</a:t>
            </a:r>
            <a:r>
              <a:rPr lang="nl-NL" sz="1800" dirty="0" smtClean="0"/>
              <a:t>: Een deeltje dat een circulaire </a:t>
            </a:r>
            <a:br>
              <a:rPr lang="nl-NL" sz="1800" dirty="0" smtClean="0"/>
            </a:br>
            <a:r>
              <a:rPr lang="nl-NL" sz="1800" dirty="0" smtClean="0"/>
              <a:t>beweging (</a:t>
            </a:r>
            <a:r>
              <a:rPr lang="nl-NL" sz="1800" dirty="0" smtClean="0">
                <a:latin typeface="Arial" panose="020B0604020202020204" pitchFamily="34" charset="0"/>
                <a:cs typeface="Arial" panose="020B0604020202020204" pitchFamily="34" charset="0"/>
              </a:rPr>
              <a:t>langs hoek </a:t>
            </a:r>
            <a:r>
              <a:rPr lang="nl-NL" sz="1800" dirty="0" smtClean="0">
                <a:latin typeface="Arial" panose="020B0604020202020204" pitchFamily="34" charset="0"/>
                <a:ea typeface="Cambria Math" panose="02040503050406030204" pitchFamily="18" charset="0"/>
                <a:cs typeface="Arial" panose="020B0604020202020204" pitchFamily="34" charset="0"/>
              </a:rPr>
              <a:t>𝛳) </a:t>
            </a:r>
            <a:r>
              <a:rPr lang="nl-NL" sz="1800" dirty="0" smtClean="0">
                <a:latin typeface="Arial" panose="020B0604020202020204" pitchFamily="34" charset="0"/>
                <a:cs typeface="Arial" panose="020B0604020202020204" pitchFamily="34" charset="0"/>
              </a:rPr>
              <a:t>maakt kan </a:t>
            </a:r>
            <a:r>
              <a:rPr lang="nl-NL" sz="1800" dirty="0" smtClean="0"/>
              <a:t>slechts enkele </a:t>
            </a:r>
            <a:br>
              <a:rPr lang="nl-NL" sz="1800" dirty="0" smtClean="0"/>
            </a:br>
            <a:r>
              <a:rPr lang="nl-NL" sz="1800" dirty="0" smtClean="0"/>
              <a:t>golflengtes aannemen</a:t>
            </a:r>
          </a:p>
          <a:p>
            <a:endParaRPr lang="nl-NL" sz="1800" dirty="0" smtClean="0"/>
          </a:p>
          <a:p>
            <a:r>
              <a:rPr lang="nl-NL" sz="1800" dirty="0" smtClean="0">
                <a:latin typeface="Arial" panose="020B0604020202020204" pitchFamily="34" charset="0"/>
                <a:cs typeface="Arial" panose="020B0604020202020204" pitchFamily="34" charset="0"/>
              </a:rPr>
              <a:t>Kwantumgetal </a:t>
            </a:r>
            <a:r>
              <a:rPr lang="nl-NL" sz="1800" i="1" dirty="0" smtClean="0">
                <a:latin typeface="Arial" panose="020B0604020202020204" pitchFamily="34" charset="0"/>
                <a:cs typeface="Arial" panose="020B0604020202020204" pitchFamily="34" charset="0"/>
              </a:rPr>
              <a:t>l</a:t>
            </a:r>
            <a:r>
              <a:rPr lang="nl-NL" sz="1800" dirty="0" smtClean="0">
                <a:latin typeface="Arial" panose="020B0604020202020204" pitchFamily="34" charset="0"/>
                <a:cs typeface="Arial" panose="020B0604020202020204" pitchFamily="34" charset="0"/>
              </a:rPr>
              <a:t>: Een deeltje in een bol heeft 3 </a:t>
            </a:r>
            <a:br>
              <a:rPr lang="nl-NL" sz="1800" dirty="0" smtClean="0">
                <a:latin typeface="Arial" panose="020B0604020202020204" pitchFamily="34" charset="0"/>
                <a:cs typeface="Arial" panose="020B0604020202020204" pitchFamily="34" charset="0"/>
              </a:rPr>
            </a:br>
            <a:r>
              <a:rPr lang="nl-NL" sz="1800" dirty="0" smtClean="0">
                <a:latin typeface="Arial" panose="020B0604020202020204" pitchFamily="34" charset="0"/>
                <a:cs typeface="Arial" panose="020B0604020202020204" pitchFamily="34" charset="0"/>
              </a:rPr>
              <a:t>dimensies</a:t>
            </a:r>
            <a:r>
              <a:rPr lang="nl-NL" sz="1800" dirty="0">
                <a:latin typeface="Arial" panose="020B0604020202020204" pitchFamily="34" charset="0"/>
                <a:cs typeface="Arial" panose="020B0604020202020204" pitchFamily="34" charset="0"/>
              </a:rPr>
              <a:t> </a:t>
            </a:r>
            <a:r>
              <a:rPr lang="nl-NL" sz="1800" dirty="0" smtClean="0">
                <a:latin typeface="Arial" panose="020B0604020202020204" pitchFamily="34" charset="0"/>
                <a:cs typeface="Arial" panose="020B0604020202020204" pitchFamily="34" charset="0"/>
              </a:rPr>
              <a:t>(r,</a:t>
            </a:r>
            <a:r>
              <a:rPr lang="nl-NL" sz="1800" dirty="0" smtClean="0">
                <a:latin typeface="Arial" panose="020B0604020202020204" pitchFamily="34" charset="0"/>
                <a:ea typeface="Cambria Math" panose="02040503050406030204" pitchFamily="18" charset="0"/>
                <a:cs typeface="Arial" panose="020B0604020202020204" pitchFamily="34" charset="0"/>
              </a:rPr>
              <a:t>𝛳,𝛷), </a:t>
            </a:r>
            <a:r>
              <a:rPr lang="nl-NL" sz="1800" i="1" dirty="0" smtClean="0">
                <a:latin typeface="Arial" panose="020B0604020202020204" pitchFamily="34" charset="0"/>
                <a:ea typeface="Cambria Math" panose="02040503050406030204" pitchFamily="18" charset="0"/>
                <a:cs typeface="Arial" panose="020B0604020202020204" pitchFamily="34" charset="0"/>
              </a:rPr>
              <a:t>l</a:t>
            </a:r>
            <a:r>
              <a:rPr lang="nl-NL" sz="1800" dirty="0" smtClean="0">
                <a:latin typeface="Arial" panose="020B0604020202020204" pitchFamily="34" charset="0"/>
                <a:ea typeface="Cambria Math" panose="02040503050406030204" pitchFamily="18" charset="0"/>
                <a:cs typeface="Arial" panose="020B0604020202020204" pitchFamily="34" charset="0"/>
              </a:rPr>
              <a:t> hoort bij 𝛷</a:t>
            </a:r>
          </a:p>
          <a:p>
            <a:endParaRPr lang="nl-NL" sz="1800" dirty="0" smtClean="0">
              <a:latin typeface="Arial" panose="020B0604020202020204" pitchFamily="34" charset="0"/>
              <a:ea typeface="Cambria Math" panose="02040503050406030204" pitchFamily="18" charset="0"/>
              <a:cs typeface="Arial" panose="020B0604020202020204" pitchFamily="34" charset="0"/>
            </a:endParaRPr>
          </a:p>
          <a:p>
            <a:r>
              <a:rPr lang="nl-NL" sz="1800" dirty="0" smtClean="0">
                <a:latin typeface="Arial" panose="020B0604020202020204" pitchFamily="34" charset="0"/>
                <a:ea typeface="Cambria Math" panose="02040503050406030204" pitchFamily="18" charset="0"/>
                <a:cs typeface="Arial" panose="020B0604020202020204" pitchFamily="34" charset="0"/>
              </a:rPr>
              <a:t>Kwantumgetal </a:t>
            </a:r>
            <a:r>
              <a:rPr lang="nl-NL" sz="1800" i="1" dirty="0" smtClean="0">
                <a:latin typeface="Arial" panose="020B0604020202020204" pitchFamily="34" charset="0"/>
                <a:ea typeface="Cambria Math" panose="02040503050406030204" pitchFamily="18" charset="0"/>
                <a:cs typeface="Arial" panose="020B0604020202020204" pitchFamily="34" charset="0"/>
              </a:rPr>
              <a:t>m</a:t>
            </a:r>
            <a:r>
              <a:rPr lang="nl-NL" sz="1800" i="1" baseline="-25000" dirty="0" smtClean="0">
                <a:latin typeface="Arial" panose="020B0604020202020204" pitchFamily="34" charset="0"/>
                <a:ea typeface="Cambria Math" panose="02040503050406030204" pitchFamily="18" charset="0"/>
                <a:cs typeface="Arial" panose="020B0604020202020204" pitchFamily="34" charset="0"/>
              </a:rPr>
              <a:t>s</a:t>
            </a:r>
            <a:r>
              <a:rPr lang="nl-NL" sz="1800" dirty="0" smtClean="0">
                <a:latin typeface="Arial" panose="020B0604020202020204" pitchFamily="34" charset="0"/>
                <a:ea typeface="Cambria Math" panose="02040503050406030204" pitchFamily="18" charset="0"/>
                <a:cs typeface="Arial" panose="020B0604020202020204" pitchFamily="34" charset="0"/>
              </a:rPr>
              <a:t>: een elektron heeft </a:t>
            </a:r>
            <a:br>
              <a:rPr lang="nl-NL" sz="1800" dirty="0" smtClean="0">
                <a:latin typeface="Arial" panose="020B0604020202020204" pitchFamily="34" charset="0"/>
                <a:ea typeface="Cambria Math" panose="02040503050406030204" pitchFamily="18" charset="0"/>
                <a:cs typeface="Arial" panose="020B0604020202020204" pitchFamily="34" charset="0"/>
              </a:rPr>
            </a:br>
            <a:r>
              <a:rPr lang="nl-NL" sz="1800" dirty="0" smtClean="0">
                <a:latin typeface="Arial" panose="020B0604020202020204" pitchFamily="34" charset="0"/>
                <a:ea typeface="Cambria Math" panose="02040503050406030204" pitchFamily="18" charset="0"/>
                <a:cs typeface="Arial" panose="020B0604020202020204" pitchFamily="34" charset="0"/>
              </a:rPr>
              <a:t>intrinsieke spin (kan in beide richtingen)</a:t>
            </a:r>
            <a:endParaRPr lang="nl-NL" sz="1800" dirty="0" smtClean="0">
              <a:latin typeface="Arial" panose="020B0604020202020204" pitchFamily="34" charset="0"/>
              <a:cs typeface="Arial" panose="020B0604020202020204" pitchFamily="34" charset="0"/>
            </a:endParaRPr>
          </a:p>
        </p:txBody>
      </p:sp>
      <p:pic>
        <p:nvPicPr>
          <p:cNvPr id="4" name="Afbeelding 3"/>
          <p:cNvPicPr>
            <a:picLocks noChangeAspect="1"/>
          </p:cNvPicPr>
          <p:nvPr/>
        </p:nvPicPr>
        <p:blipFill>
          <a:blip r:embed="rId3"/>
          <a:stretch>
            <a:fillRect/>
          </a:stretch>
        </p:blipFill>
        <p:spPr>
          <a:xfrm>
            <a:off x="6500887" y="1182894"/>
            <a:ext cx="1662452" cy="3135811"/>
          </a:xfrm>
          <a:prstGeom prst="rect">
            <a:avLst/>
          </a:prstGeom>
        </p:spPr>
      </p:pic>
      <p:sp>
        <p:nvSpPr>
          <p:cNvPr id="5" name="Tekstvak 4"/>
          <p:cNvSpPr txBox="1"/>
          <p:nvPr/>
        </p:nvSpPr>
        <p:spPr>
          <a:xfrm>
            <a:off x="0" y="4544291"/>
            <a:ext cx="418704" cy="369332"/>
          </a:xfrm>
          <a:prstGeom prst="rect">
            <a:avLst/>
          </a:prstGeom>
          <a:noFill/>
        </p:spPr>
        <p:txBody>
          <a:bodyPr wrap="none" rtlCol="0">
            <a:spAutoFit/>
          </a:bodyPr>
          <a:lstStyle/>
          <a:p>
            <a:fld id="{6B2C5938-56BD-4FF6-8E0C-1343A336BA33}" type="slidenum">
              <a:rPr lang="nl-NL" smtClean="0"/>
              <a:t>12</a:t>
            </a:fld>
            <a:endParaRPr lang="nl-NL" dirty="0"/>
          </a:p>
        </p:txBody>
      </p:sp>
    </p:spTree>
    <p:extLst>
      <p:ext uri="{BB962C8B-B14F-4D97-AF65-F5344CB8AC3E}">
        <p14:creationId xmlns:p14="http://schemas.microsoft.com/office/powerpoint/2010/main" val="28764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 kort: kwantumgetal m</a:t>
            </a:r>
            <a:r>
              <a:rPr lang="nl-NL" baseline="-25000" dirty="0" smtClean="0"/>
              <a:t>s</a:t>
            </a:r>
            <a:endParaRPr lang="nl-NL" baseline="-25000" dirty="0"/>
          </a:p>
        </p:txBody>
      </p:sp>
      <p:sp>
        <p:nvSpPr>
          <p:cNvPr id="3" name="Tijdelijke aanduiding voor inhoud 2"/>
          <p:cNvSpPr>
            <a:spLocks noGrp="1"/>
          </p:cNvSpPr>
          <p:nvPr>
            <p:ph idx="1"/>
          </p:nvPr>
        </p:nvSpPr>
        <p:spPr/>
        <p:txBody>
          <a:bodyPr/>
          <a:lstStyle/>
          <a:p>
            <a:endParaRPr lang="nl-NL"/>
          </a:p>
        </p:txBody>
      </p:sp>
      <p:pic>
        <p:nvPicPr>
          <p:cNvPr id="4" name="Afbeelding 3"/>
          <p:cNvPicPr>
            <a:picLocks noChangeAspect="1"/>
          </p:cNvPicPr>
          <p:nvPr/>
        </p:nvPicPr>
        <p:blipFill>
          <a:blip r:embed="rId2"/>
          <a:stretch>
            <a:fillRect/>
          </a:stretch>
        </p:blipFill>
        <p:spPr>
          <a:xfrm>
            <a:off x="1510859" y="1143151"/>
            <a:ext cx="6122281" cy="3278273"/>
          </a:xfrm>
          <a:prstGeom prst="rect">
            <a:avLst/>
          </a:prstGeom>
        </p:spPr>
      </p:pic>
      <p:sp>
        <p:nvSpPr>
          <p:cNvPr id="5" name="Tekstvak 4"/>
          <p:cNvSpPr txBox="1"/>
          <p:nvPr/>
        </p:nvSpPr>
        <p:spPr>
          <a:xfrm>
            <a:off x="0" y="4544291"/>
            <a:ext cx="418704" cy="369332"/>
          </a:xfrm>
          <a:prstGeom prst="rect">
            <a:avLst/>
          </a:prstGeom>
          <a:noFill/>
        </p:spPr>
        <p:txBody>
          <a:bodyPr wrap="none" rtlCol="0">
            <a:spAutoFit/>
          </a:bodyPr>
          <a:lstStyle/>
          <a:p>
            <a:fld id="{F6334211-4F76-4672-BFA8-8CCEADBA07C0}" type="slidenum">
              <a:rPr lang="nl-NL" smtClean="0"/>
              <a:t>13</a:t>
            </a:fld>
            <a:endParaRPr lang="nl-NL" dirty="0"/>
          </a:p>
        </p:txBody>
      </p:sp>
    </p:spTree>
    <p:extLst>
      <p:ext uri="{BB962C8B-B14F-4D97-AF65-F5344CB8AC3E}">
        <p14:creationId xmlns:p14="http://schemas.microsoft.com/office/powerpoint/2010/main" val="65116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Golffunctie voor een waterstof atoom</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1063625"/>
                <a:ext cx="8229600" cy="3327752"/>
              </a:xfrm>
            </p:spPr>
            <p:txBody>
              <a:bodyPr>
                <a:normAutofit lnSpcReduction="10000"/>
              </a:bodyPr>
              <a:lstStyle/>
              <a:p>
                <a:r>
                  <a:rPr lang="nl-NL" sz="1800" dirty="0" smtClean="0"/>
                  <a:t>Generieke Schrödinger vergelijking: </a:t>
                </a:r>
              </a:p>
              <a:p>
                <a:endParaRPr lang="nl-NL" sz="1800" dirty="0"/>
              </a:p>
              <a:p>
                <a:pPr marL="0" indent="0">
                  <a:buNone/>
                </a:pPr>
                <a:r>
                  <a:rPr lang="nl-NL" sz="1800" dirty="0" smtClean="0"/>
                  <a:t/>
                </a:r>
                <a:br>
                  <a:rPr lang="nl-NL" sz="1800" dirty="0" smtClean="0"/>
                </a:br>
                <a:r>
                  <a:rPr lang="nl-NL" sz="1800" dirty="0" smtClean="0"/>
                  <a:t>Dus voor waterstof: </a:t>
                </a:r>
                <a14:m>
                  <m:oMath xmlns:m="http://schemas.openxmlformats.org/officeDocument/2006/math">
                    <m:r>
                      <a:rPr lang="nl-NL" sz="1800" b="0" i="0" smtClean="0">
                        <a:latin typeface="Cambria Math" panose="02040503050406030204" pitchFamily="18" charset="0"/>
                      </a:rPr>
                      <m:t>−</m:t>
                    </m:r>
                    <m:f>
                      <m:fPr>
                        <m:ctrlPr>
                          <a:rPr lang="nl-NL" sz="1800" i="1" smtClean="0">
                            <a:latin typeface="Cambria Math" panose="02040503050406030204" pitchFamily="18" charset="0"/>
                          </a:rPr>
                        </m:ctrlPr>
                      </m:fPr>
                      <m:num>
                        <m:sSup>
                          <m:sSupPr>
                            <m:ctrlPr>
                              <a:rPr lang="nl-NL" sz="1800" i="1" smtClean="0">
                                <a:latin typeface="Cambria Math" panose="02040503050406030204" pitchFamily="18" charset="0"/>
                              </a:rPr>
                            </m:ctrlPr>
                          </m:sSupPr>
                          <m:e>
                            <m:r>
                              <a:rPr lang="nl-NL" sz="1800" i="1">
                                <a:latin typeface="Cambria Math" panose="02040503050406030204" pitchFamily="18" charset="0"/>
                              </a:rPr>
                              <m:t>ℏ</m:t>
                            </m:r>
                          </m:e>
                          <m:sup>
                            <m:r>
                              <a:rPr lang="nl-NL" sz="1800" b="0" i="1" smtClean="0">
                                <a:latin typeface="Cambria Math" panose="02040503050406030204" pitchFamily="18" charset="0"/>
                              </a:rPr>
                              <m:t>2</m:t>
                            </m:r>
                          </m:sup>
                        </m:sSup>
                      </m:num>
                      <m:den>
                        <m:r>
                          <a:rPr lang="nl-NL" sz="1800" b="0" i="1" smtClean="0">
                            <a:latin typeface="Cambria Math" panose="02040503050406030204" pitchFamily="18" charset="0"/>
                          </a:rPr>
                          <m:t>2</m:t>
                        </m:r>
                        <m:sSub>
                          <m:sSubPr>
                            <m:ctrlPr>
                              <a:rPr lang="nl-NL" sz="1800" b="0" i="1" smtClean="0">
                                <a:latin typeface="Cambria Math" panose="02040503050406030204" pitchFamily="18" charset="0"/>
                              </a:rPr>
                            </m:ctrlPr>
                          </m:sSubPr>
                          <m:e>
                            <m:r>
                              <a:rPr lang="nl-NL" sz="1800" b="0" i="1" smtClean="0">
                                <a:latin typeface="Cambria Math" panose="02040503050406030204" pitchFamily="18" charset="0"/>
                              </a:rPr>
                              <m:t>𝑚</m:t>
                            </m:r>
                          </m:e>
                          <m:sub>
                            <m:r>
                              <a:rPr lang="nl-NL" sz="1800" b="0" i="1" smtClean="0">
                                <a:latin typeface="Cambria Math" panose="02040503050406030204" pitchFamily="18" charset="0"/>
                              </a:rPr>
                              <m:t>𝑒</m:t>
                            </m:r>
                          </m:sub>
                        </m:sSub>
                      </m:den>
                    </m:f>
                    <m:sSup>
                      <m:sSupPr>
                        <m:ctrlPr>
                          <a:rPr lang="nl-NL" sz="1800" i="1" smtClean="0">
                            <a:latin typeface="Cambria Math" panose="02040503050406030204" pitchFamily="18" charset="0"/>
                          </a:rPr>
                        </m:ctrlPr>
                      </m:sSupPr>
                      <m:e>
                        <m:sSub>
                          <m:sSubPr>
                            <m:ctrlPr>
                              <a:rPr lang="nl-NL" sz="1800" i="1" smtClean="0">
                                <a:latin typeface="Cambria Math" panose="02040503050406030204" pitchFamily="18" charset="0"/>
                              </a:rPr>
                            </m:ctrlPr>
                          </m:sSubPr>
                          <m:e>
                            <m:r>
                              <a:rPr lang="nl-NL" sz="1800" dirty="0">
                                <a:latin typeface="Cambria Math" panose="02040503050406030204" pitchFamily="18" charset="0"/>
                                <a:ea typeface="Cambria Math" panose="02040503050406030204" pitchFamily="18" charset="0"/>
                              </a:rPr>
                              <m:t>𝛻</m:t>
                            </m:r>
                          </m:e>
                          <m:sub>
                            <m:r>
                              <a:rPr lang="nl-NL" sz="1800" b="0" i="1" smtClean="0">
                                <a:latin typeface="Cambria Math" panose="02040503050406030204" pitchFamily="18" charset="0"/>
                              </a:rPr>
                              <m:t>𝑒</m:t>
                            </m:r>
                          </m:sub>
                        </m:sSub>
                      </m:e>
                      <m:sup>
                        <m:r>
                          <a:rPr lang="nl-NL" sz="1800" b="0" i="1" smtClean="0">
                            <a:latin typeface="Cambria Math" panose="02040503050406030204" pitchFamily="18" charset="0"/>
                          </a:rPr>
                          <m:t>2</m:t>
                        </m:r>
                      </m:sup>
                    </m:sSup>
                    <m:r>
                      <a:rPr lang="nl-NL" sz="1800" i="1" smtClean="0">
                        <a:latin typeface="Cambria Math" panose="02040503050406030204" pitchFamily="18" charset="0"/>
                        <a:ea typeface="Cambria Math" panose="02040503050406030204" pitchFamily="18" charset="0"/>
                      </a:rPr>
                      <m:t>𝜓</m:t>
                    </m:r>
                    <m:r>
                      <a:rPr lang="nl-NL" sz="1800" b="0" i="1" smtClean="0">
                        <a:latin typeface="Cambria Math" panose="02040503050406030204" pitchFamily="18" charset="0"/>
                      </a:rPr>
                      <m:t> − </m:t>
                    </m:r>
                    <m:f>
                      <m:fPr>
                        <m:ctrlPr>
                          <a:rPr lang="nl-NL" sz="1800" b="0" i="1" smtClean="0">
                            <a:latin typeface="Cambria Math" panose="02040503050406030204" pitchFamily="18" charset="0"/>
                          </a:rPr>
                        </m:ctrlPr>
                      </m:fPr>
                      <m:num>
                        <m:sSup>
                          <m:sSupPr>
                            <m:ctrlPr>
                              <a:rPr lang="nl-NL" sz="1800" i="1">
                                <a:latin typeface="Cambria Math" panose="02040503050406030204" pitchFamily="18" charset="0"/>
                              </a:rPr>
                            </m:ctrlPr>
                          </m:sSupPr>
                          <m:e>
                            <m:r>
                              <a:rPr lang="nl-NL" sz="1800" i="1">
                                <a:latin typeface="Cambria Math" panose="02040503050406030204" pitchFamily="18" charset="0"/>
                              </a:rPr>
                              <m:t>ℏ</m:t>
                            </m:r>
                          </m:e>
                          <m:sup>
                            <m:r>
                              <a:rPr lang="nl-NL" sz="1800" i="1">
                                <a:latin typeface="Cambria Math" panose="02040503050406030204" pitchFamily="18" charset="0"/>
                              </a:rPr>
                              <m:t>2</m:t>
                            </m:r>
                          </m:sup>
                        </m:sSup>
                      </m:num>
                      <m:den>
                        <m:r>
                          <a:rPr lang="nl-NL" sz="1800" i="1">
                            <a:latin typeface="Cambria Math" panose="02040503050406030204" pitchFamily="18" charset="0"/>
                          </a:rPr>
                          <m:t>2</m:t>
                        </m:r>
                        <m:sSub>
                          <m:sSubPr>
                            <m:ctrlPr>
                              <a:rPr lang="nl-NL" sz="1800" i="1">
                                <a:latin typeface="Cambria Math" panose="02040503050406030204" pitchFamily="18" charset="0"/>
                              </a:rPr>
                            </m:ctrlPr>
                          </m:sSubPr>
                          <m:e>
                            <m:r>
                              <a:rPr lang="nl-NL" sz="1800" i="1">
                                <a:latin typeface="Cambria Math" panose="02040503050406030204" pitchFamily="18" charset="0"/>
                              </a:rPr>
                              <m:t>𝑚</m:t>
                            </m:r>
                          </m:e>
                          <m:sub>
                            <m:r>
                              <a:rPr lang="nl-NL" sz="1800" b="0" i="1" smtClean="0">
                                <a:latin typeface="Cambria Math" panose="02040503050406030204" pitchFamily="18" charset="0"/>
                              </a:rPr>
                              <m:t>𝑁</m:t>
                            </m:r>
                          </m:sub>
                        </m:sSub>
                      </m:den>
                    </m:f>
                    <m:sSup>
                      <m:sSupPr>
                        <m:ctrlPr>
                          <a:rPr lang="nl-NL" sz="1800" i="1">
                            <a:latin typeface="Cambria Math" panose="02040503050406030204" pitchFamily="18" charset="0"/>
                          </a:rPr>
                        </m:ctrlPr>
                      </m:sSupPr>
                      <m:e>
                        <m:sSub>
                          <m:sSubPr>
                            <m:ctrlPr>
                              <a:rPr lang="nl-NL" sz="1800" i="1">
                                <a:latin typeface="Cambria Math" panose="02040503050406030204" pitchFamily="18" charset="0"/>
                              </a:rPr>
                            </m:ctrlPr>
                          </m:sSubPr>
                          <m:e>
                            <m:r>
                              <a:rPr lang="nl-NL" sz="1800" dirty="0">
                                <a:latin typeface="Cambria Math" panose="02040503050406030204" pitchFamily="18" charset="0"/>
                                <a:ea typeface="Cambria Math" panose="02040503050406030204" pitchFamily="18" charset="0"/>
                              </a:rPr>
                              <m:t>𝛻</m:t>
                            </m:r>
                          </m:e>
                          <m:sub>
                            <m:r>
                              <a:rPr lang="nl-NL" sz="1800" b="0" i="1" dirty="0" smtClean="0">
                                <a:latin typeface="Cambria Math" panose="02040503050406030204" pitchFamily="18" charset="0"/>
                                <a:ea typeface="Cambria Math" panose="02040503050406030204" pitchFamily="18" charset="0"/>
                              </a:rPr>
                              <m:t>𝑁</m:t>
                            </m:r>
                          </m:sub>
                        </m:sSub>
                      </m:e>
                      <m:sup>
                        <m:r>
                          <a:rPr lang="nl-NL" sz="1800" i="1">
                            <a:latin typeface="Cambria Math" panose="02040503050406030204" pitchFamily="18" charset="0"/>
                          </a:rPr>
                          <m:t>2</m:t>
                        </m:r>
                      </m:sup>
                    </m:sSup>
                    <m:r>
                      <a:rPr lang="nl-NL" sz="1800" i="1">
                        <a:latin typeface="Cambria Math" panose="02040503050406030204" pitchFamily="18" charset="0"/>
                        <a:ea typeface="Cambria Math" panose="02040503050406030204" pitchFamily="18" charset="0"/>
                      </a:rPr>
                      <m:t>𝜓</m:t>
                    </m:r>
                    <m:r>
                      <a:rPr lang="nl-NL" sz="1800" b="0" i="1" smtClean="0">
                        <a:latin typeface="Cambria Math" panose="02040503050406030204" pitchFamily="18" charset="0"/>
                        <a:ea typeface="Cambria Math" panose="02040503050406030204" pitchFamily="18" charset="0"/>
                      </a:rPr>
                      <m:t>−</m:t>
                    </m:r>
                    <m:f>
                      <m:fPr>
                        <m:ctrlPr>
                          <a:rPr lang="nl-NL" sz="1800" b="0" i="1" smtClean="0">
                            <a:latin typeface="Cambria Math" panose="02040503050406030204" pitchFamily="18" charset="0"/>
                            <a:ea typeface="Cambria Math" panose="02040503050406030204" pitchFamily="18" charset="0"/>
                          </a:rPr>
                        </m:ctrlPr>
                      </m:fPr>
                      <m:num>
                        <m:sSup>
                          <m:sSupPr>
                            <m:ctrlPr>
                              <a:rPr lang="nl-NL" sz="1800" b="0" i="1" smtClean="0">
                                <a:latin typeface="Cambria Math" panose="02040503050406030204" pitchFamily="18" charset="0"/>
                                <a:ea typeface="Cambria Math" panose="02040503050406030204" pitchFamily="18" charset="0"/>
                              </a:rPr>
                            </m:ctrlPr>
                          </m:sSupPr>
                          <m:e>
                            <m:r>
                              <a:rPr lang="nl-NL" sz="1800" b="0" i="1" smtClean="0">
                                <a:latin typeface="Cambria Math" panose="02040503050406030204" pitchFamily="18" charset="0"/>
                                <a:ea typeface="Cambria Math" panose="02040503050406030204" pitchFamily="18" charset="0"/>
                              </a:rPr>
                              <m:t>𝑒</m:t>
                            </m:r>
                          </m:e>
                          <m:sup>
                            <m:r>
                              <a:rPr lang="nl-NL" sz="1800" b="0" i="1" smtClean="0">
                                <a:latin typeface="Cambria Math" panose="02040503050406030204" pitchFamily="18" charset="0"/>
                                <a:ea typeface="Cambria Math" panose="02040503050406030204" pitchFamily="18" charset="0"/>
                              </a:rPr>
                              <m:t>2</m:t>
                            </m:r>
                          </m:sup>
                        </m:sSup>
                      </m:num>
                      <m:den>
                        <m:r>
                          <a:rPr lang="nl-NL" sz="1800" b="0" i="1" smtClean="0">
                            <a:latin typeface="Cambria Math" panose="02040503050406030204" pitchFamily="18" charset="0"/>
                            <a:ea typeface="Cambria Math" panose="02040503050406030204" pitchFamily="18" charset="0"/>
                          </a:rPr>
                          <m:t>4</m:t>
                        </m:r>
                        <m:r>
                          <m:rPr>
                            <m:sty m:val="p"/>
                          </m:rPr>
                          <a:rPr lang="el-GR" sz="1800" b="0" i="1" smtClean="0">
                            <a:latin typeface="Cambria Math" panose="02040503050406030204" pitchFamily="18" charset="0"/>
                            <a:ea typeface="Cambria Math" panose="02040503050406030204" pitchFamily="18" charset="0"/>
                          </a:rPr>
                          <m:t>π</m:t>
                        </m:r>
                        <m:sSub>
                          <m:sSubPr>
                            <m:ctrlPr>
                              <a:rPr lang="el-GR" sz="1800" b="0" i="1" smtClean="0">
                                <a:latin typeface="Cambria Math" panose="02040503050406030204" pitchFamily="18" charset="0"/>
                                <a:ea typeface="Cambria Math" panose="02040503050406030204" pitchFamily="18" charset="0"/>
                              </a:rPr>
                            </m:ctrlPr>
                          </m:sSubPr>
                          <m:e>
                            <m:r>
                              <a:rPr lang="el-GR" sz="1800" i="1">
                                <a:latin typeface="Cambria Math" panose="02040503050406030204" pitchFamily="18" charset="0"/>
                                <a:ea typeface="Cambria Math" panose="02040503050406030204" pitchFamily="18" charset="0"/>
                              </a:rPr>
                              <m:t>𝜀</m:t>
                            </m:r>
                          </m:e>
                          <m:sub>
                            <m:r>
                              <a:rPr lang="nl-NL" sz="1800" b="0" i="1" smtClean="0">
                                <a:latin typeface="Cambria Math" panose="02040503050406030204" pitchFamily="18" charset="0"/>
                                <a:ea typeface="Cambria Math" panose="02040503050406030204" pitchFamily="18" charset="0"/>
                              </a:rPr>
                              <m:t>0</m:t>
                            </m:r>
                          </m:sub>
                        </m:sSub>
                        <m:r>
                          <a:rPr lang="nl-NL" sz="1800" b="0" i="1" smtClean="0">
                            <a:latin typeface="Cambria Math" panose="02040503050406030204" pitchFamily="18" charset="0"/>
                            <a:ea typeface="Cambria Math" panose="02040503050406030204" pitchFamily="18" charset="0"/>
                          </a:rPr>
                          <m:t>𝑟</m:t>
                        </m:r>
                      </m:den>
                    </m:f>
                  </m:oMath>
                </a14:m>
                <a:r>
                  <a:rPr lang="nl-NL" sz="1800" dirty="0">
                    <a:ea typeface="Cambria Math" panose="02040503050406030204" pitchFamily="18" charset="0"/>
                  </a:rPr>
                  <a:t> </a:t>
                </a:r>
                <a14:m>
                  <m:oMath xmlns:m="http://schemas.openxmlformats.org/officeDocument/2006/math">
                    <m:r>
                      <a:rPr lang="nl-NL" sz="1800" i="1">
                        <a:latin typeface="Cambria Math" panose="02040503050406030204" pitchFamily="18" charset="0"/>
                        <a:ea typeface="Cambria Math" panose="02040503050406030204" pitchFamily="18" charset="0"/>
                      </a:rPr>
                      <m:t>𝜓</m:t>
                    </m:r>
                    <m:r>
                      <a:rPr lang="nl-NL" sz="1800" b="0" i="1" smtClean="0">
                        <a:latin typeface="Cambria Math" panose="02040503050406030204" pitchFamily="18" charset="0"/>
                        <a:ea typeface="Cambria Math" panose="02040503050406030204" pitchFamily="18" charset="0"/>
                      </a:rPr>
                      <m:t>=</m:t>
                    </m:r>
                    <m:r>
                      <a:rPr lang="nl-NL" sz="1800" b="0" i="1" smtClean="0">
                        <a:latin typeface="Cambria Math" panose="02040503050406030204" pitchFamily="18" charset="0"/>
                        <a:ea typeface="Cambria Math" panose="02040503050406030204" pitchFamily="18" charset="0"/>
                      </a:rPr>
                      <m:t>𝐸</m:t>
                    </m:r>
                    <m:r>
                      <a:rPr lang="nl-NL" sz="1800" b="0" i="1" smtClean="0">
                        <a:latin typeface="Cambria Math" panose="02040503050406030204" pitchFamily="18" charset="0"/>
                        <a:ea typeface="Cambria Math" panose="02040503050406030204" pitchFamily="18" charset="0"/>
                      </a:rPr>
                      <m:t>𝜓</m:t>
                    </m:r>
                    <m:r>
                      <a:rPr lang="nl-NL" sz="1800" b="0" i="1" smtClean="0">
                        <a:latin typeface="Cambria Math" panose="02040503050406030204" pitchFamily="18" charset="0"/>
                        <a:ea typeface="Cambria Math" panose="02040503050406030204" pitchFamily="18" charset="0"/>
                      </a:rPr>
                      <m:t> </m:t>
                    </m:r>
                  </m:oMath>
                </a14:m>
                <a:endParaRPr lang="nl-NL" sz="1800" dirty="0" smtClean="0"/>
              </a:p>
              <a:p>
                <a:pPr marL="0" indent="0">
                  <a:buNone/>
                </a:pPr>
                <a:r>
                  <a:rPr lang="nl-NL" sz="1800" dirty="0" smtClean="0"/>
                  <a:t/>
                </a:r>
                <a:br>
                  <a:rPr lang="nl-NL" sz="1800" dirty="0" smtClean="0"/>
                </a:br>
                <a:endParaRPr lang="nl-NL" sz="1800" dirty="0"/>
              </a:p>
              <a:p>
                <a:r>
                  <a:rPr lang="nl-NL" sz="1800" dirty="0" smtClean="0"/>
                  <a:t>Daaruit volgen oplossingen voor de golffuncties, voor verschillende </a:t>
                </a:r>
                <a:r>
                  <a:rPr lang="nl-NL" sz="1800" b="1" dirty="0" smtClean="0"/>
                  <a:t>schillen</a:t>
                </a:r>
                <a:r>
                  <a:rPr lang="nl-NL" sz="1800" dirty="0" smtClean="0"/>
                  <a:t> (kwantumgetal </a:t>
                </a:r>
                <a:r>
                  <a:rPr lang="nl-NL" sz="1800" i="1" dirty="0" smtClean="0"/>
                  <a:t>n</a:t>
                </a:r>
                <a:r>
                  <a:rPr lang="nl-NL" sz="1800" dirty="0" smtClean="0"/>
                  <a:t>) en </a:t>
                </a:r>
                <a:r>
                  <a:rPr lang="nl-NL" sz="1800" b="1" dirty="0" err="1" smtClean="0"/>
                  <a:t>subschillen</a:t>
                </a:r>
                <a:r>
                  <a:rPr lang="nl-NL" sz="1800" dirty="0" smtClean="0"/>
                  <a:t> (kwantumgetal </a:t>
                </a:r>
                <a:r>
                  <a:rPr lang="nl-NL" sz="1800" i="1" dirty="0" smtClean="0"/>
                  <a:t>l</a:t>
                </a:r>
                <a:r>
                  <a:rPr lang="nl-NL" sz="1800" dirty="0" smtClean="0"/>
                  <a:t>)</a:t>
                </a:r>
              </a:p>
              <a:p>
                <a:endParaRPr lang="nl-NL" sz="1800" dirty="0" smtClean="0"/>
              </a:p>
              <a:p>
                <a:pPr marL="0" indent="0">
                  <a:buNone/>
                </a:pPr>
                <a:r>
                  <a:rPr lang="nl-NL" sz="1600" dirty="0" smtClean="0"/>
                  <a:t>	</a:t>
                </a:r>
                <a:r>
                  <a:rPr lang="nl-NL" sz="1600" b="1" i="1" dirty="0" smtClean="0"/>
                  <a:t>n</a:t>
                </a:r>
                <a:r>
                  <a:rPr lang="nl-NL" sz="1600" b="1" dirty="0" smtClean="0"/>
                  <a:t> = </a:t>
                </a:r>
                <a:r>
                  <a:rPr lang="nl-NL" sz="1600" dirty="0" smtClean="0"/>
                  <a:t>	1	2	3	4 …			</a:t>
                </a:r>
                <a:r>
                  <a:rPr lang="nl-NL" sz="1600" b="1" dirty="0" smtClean="0"/>
                  <a:t>l =</a:t>
                </a:r>
                <a:r>
                  <a:rPr lang="nl-NL" sz="1600" dirty="0" smtClean="0"/>
                  <a:t> 	0	1	2	3	4	5	6 	7…</a:t>
                </a:r>
              </a:p>
              <a:p>
                <a:pPr marL="0" indent="0">
                  <a:buNone/>
                </a:pPr>
                <a:r>
                  <a:rPr lang="nl-NL" sz="1600" b="1" dirty="0" smtClean="0"/>
                  <a:t>Schil:</a:t>
                </a:r>
                <a:r>
                  <a:rPr lang="nl-NL" sz="1600" dirty="0" smtClean="0"/>
                  <a:t>	K	L	M	N …  	</a:t>
                </a:r>
                <a:r>
                  <a:rPr lang="nl-NL" sz="1600" b="1" dirty="0" err="1" smtClean="0"/>
                  <a:t>subschil</a:t>
                </a:r>
                <a:r>
                  <a:rPr lang="nl-NL" sz="1600" b="1" dirty="0" smtClean="0"/>
                  <a:t>:</a:t>
                </a:r>
                <a:r>
                  <a:rPr lang="nl-NL" sz="1600" dirty="0" smtClean="0"/>
                  <a:t>	s	p	d	f	g	h	i	k …</a:t>
                </a:r>
                <a:endParaRPr lang="nl-NL" sz="160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1063625"/>
                <a:ext cx="8229600" cy="3327752"/>
              </a:xfrm>
              <a:blipFill>
                <a:blip r:embed="rId3"/>
                <a:stretch>
                  <a:fillRect l="-593" t="-1648" r="-444" b="-1465"/>
                </a:stretch>
              </a:blipFill>
            </p:spPr>
            <p:txBody>
              <a:bodyPr/>
              <a:lstStyle/>
              <a:p>
                <a:r>
                  <a:rPr lang="nl-NL">
                    <a:noFill/>
                  </a:rPr>
                  <a:t> </a:t>
                </a:r>
              </a:p>
            </p:txBody>
          </p:sp>
        </mc:Fallback>
      </mc:AlternateContent>
      <p:pic>
        <p:nvPicPr>
          <p:cNvPr id="6" name="Afbeelding 5"/>
          <p:cNvPicPr>
            <a:picLocks noChangeAspect="1"/>
          </p:cNvPicPr>
          <p:nvPr/>
        </p:nvPicPr>
        <p:blipFill>
          <a:blip r:embed="rId4"/>
          <a:stretch>
            <a:fillRect/>
          </a:stretch>
        </p:blipFill>
        <p:spPr>
          <a:xfrm>
            <a:off x="5060774" y="959502"/>
            <a:ext cx="2795587" cy="721836"/>
          </a:xfrm>
          <a:prstGeom prst="rect">
            <a:avLst/>
          </a:prstGeom>
        </p:spPr>
      </p:pic>
      <p:sp>
        <p:nvSpPr>
          <p:cNvPr id="7" name="Rechthoek 6"/>
          <p:cNvSpPr/>
          <p:nvPr/>
        </p:nvSpPr>
        <p:spPr>
          <a:xfrm>
            <a:off x="5111750" y="959502"/>
            <a:ext cx="565150" cy="72183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p:nvSpPr>
        <p:spPr>
          <a:xfrm>
            <a:off x="2576513" y="1856316"/>
            <a:ext cx="573879" cy="60466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3727972" y="1856316"/>
            <a:ext cx="682103" cy="60466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Rechthoek 9"/>
          <p:cNvSpPr/>
          <p:nvPr/>
        </p:nvSpPr>
        <p:spPr>
          <a:xfrm>
            <a:off x="5729112" y="959502"/>
            <a:ext cx="513644" cy="721836"/>
          </a:xfrm>
          <a:prstGeom prst="rect">
            <a:avLst/>
          </a:prstGeom>
          <a:noFill/>
          <a:ln w="190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3174203" y="1856316"/>
            <a:ext cx="496359" cy="604662"/>
          </a:xfrm>
          <a:prstGeom prst="rect">
            <a:avLst/>
          </a:prstGeom>
          <a:noFill/>
          <a:ln w="190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4431584" y="1856316"/>
            <a:ext cx="473792" cy="604662"/>
          </a:xfrm>
          <a:prstGeom prst="rect">
            <a:avLst/>
          </a:prstGeom>
          <a:noFill/>
          <a:ln w="190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hthoek 12"/>
          <p:cNvSpPr/>
          <p:nvPr/>
        </p:nvSpPr>
        <p:spPr>
          <a:xfrm>
            <a:off x="6421262" y="1103990"/>
            <a:ext cx="779638" cy="388260"/>
          </a:xfrm>
          <a:prstGeom prst="rect">
            <a:avLst/>
          </a:prstGeom>
          <a:noFill/>
          <a:ln w="190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4955117" y="1880405"/>
            <a:ext cx="909637" cy="580573"/>
          </a:xfrm>
          <a:prstGeom prst="rect">
            <a:avLst/>
          </a:prstGeom>
          <a:noFill/>
          <a:ln w="190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Tekstvak 14"/>
          <p:cNvSpPr txBox="1"/>
          <p:nvPr/>
        </p:nvSpPr>
        <p:spPr>
          <a:xfrm>
            <a:off x="4787635" y="2409489"/>
            <a:ext cx="1244600" cy="523220"/>
          </a:xfrm>
          <a:prstGeom prst="rect">
            <a:avLst/>
          </a:prstGeom>
          <a:noFill/>
        </p:spPr>
        <p:txBody>
          <a:bodyPr wrap="square" rtlCol="0">
            <a:spAutoFit/>
          </a:bodyPr>
          <a:lstStyle/>
          <a:p>
            <a:pPr algn="ctr"/>
            <a:r>
              <a:rPr lang="nl-NL" sz="1400" dirty="0" smtClean="0">
                <a:solidFill>
                  <a:srgbClr val="558ED5"/>
                </a:solidFill>
                <a:latin typeface="Arial" panose="020B0604020202020204" pitchFamily="34" charset="0"/>
                <a:cs typeface="Arial" panose="020B0604020202020204" pitchFamily="34" charset="0"/>
              </a:rPr>
              <a:t>Wet van Coulomb</a:t>
            </a:r>
            <a:endParaRPr lang="nl-NL" sz="1400" dirty="0">
              <a:solidFill>
                <a:srgbClr val="558ED5"/>
              </a:solidFill>
              <a:latin typeface="Arial" panose="020B0604020202020204" pitchFamily="34" charset="0"/>
              <a:cs typeface="Arial" panose="020B0604020202020204" pitchFamily="34" charset="0"/>
            </a:endParaRPr>
          </a:p>
        </p:txBody>
      </p:sp>
      <p:sp>
        <p:nvSpPr>
          <p:cNvPr id="16" name="Tekstvak 15"/>
          <p:cNvSpPr txBox="1"/>
          <p:nvPr/>
        </p:nvSpPr>
        <p:spPr>
          <a:xfrm>
            <a:off x="0" y="4544291"/>
            <a:ext cx="418704" cy="369332"/>
          </a:xfrm>
          <a:prstGeom prst="rect">
            <a:avLst/>
          </a:prstGeom>
          <a:noFill/>
        </p:spPr>
        <p:txBody>
          <a:bodyPr wrap="none" rtlCol="0">
            <a:spAutoFit/>
          </a:bodyPr>
          <a:lstStyle/>
          <a:p>
            <a:fld id="{0C2E1A8E-F3EC-4440-B769-477AE0D8D80D}" type="slidenum">
              <a:rPr lang="nl-NL" smtClean="0"/>
              <a:t>14</a:t>
            </a:fld>
            <a:endParaRPr lang="nl-NL" dirty="0"/>
          </a:p>
        </p:txBody>
      </p:sp>
    </p:spTree>
    <p:extLst>
      <p:ext uri="{BB962C8B-B14F-4D97-AF65-F5344CB8AC3E}">
        <p14:creationId xmlns:p14="http://schemas.microsoft.com/office/powerpoint/2010/main" val="379295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Begrip golffunctie/orbitaal/</a:t>
            </a:r>
            <a:r>
              <a:rPr lang="nl-NL" dirty="0" err="1" smtClean="0"/>
              <a:t>probabiliteit</a:t>
            </a:r>
            <a:r>
              <a:rPr lang="nl-NL" dirty="0" smtClean="0"/>
              <a:t>/eigenwaarde</a:t>
            </a:r>
            <a:endParaRPr lang="nl-NL" dirty="0"/>
          </a:p>
        </p:txBody>
      </p:sp>
      <p:sp>
        <p:nvSpPr>
          <p:cNvPr id="3" name="Tijdelijke aanduiding voor inhoud 2"/>
          <p:cNvSpPr>
            <a:spLocks noGrp="1"/>
          </p:cNvSpPr>
          <p:nvPr>
            <p:ph idx="1"/>
          </p:nvPr>
        </p:nvSpPr>
        <p:spPr/>
        <p:txBody>
          <a:bodyPr/>
          <a:lstStyle/>
          <a:p>
            <a:pPr marL="0" indent="0" eaLnBrk="0" hangingPunct="0">
              <a:buClr>
                <a:srgbClr val="FF0000"/>
              </a:buClr>
              <a:buNone/>
              <a:defRPr/>
            </a:pPr>
            <a:r>
              <a:rPr lang="nl-NL" b="1" dirty="0">
                <a:latin typeface="Arial" panose="020B0604020202020204" pitchFamily="34" charset="0"/>
                <a:cs typeface="Arial" panose="020B0604020202020204" pitchFamily="34" charset="0"/>
              </a:rPr>
              <a:t>Atoom orbitaal</a:t>
            </a:r>
            <a:r>
              <a:rPr lang="nl-NL" dirty="0">
                <a:latin typeface="Arial" panose="020B0604020202020204" pitchFamily="34" charset="0"/>
                <a:cs typeface="Arial" panose="020B0604020202020204" pitchFamily="34" charset="0"/>
              </a:rPr>
              <a:t>: een </a:t>
            </a:r>
            <a:r>
              <a:rPr lang="nl-NL" b="1" dirty="0">
                <a:latin typeface="Arial" panose="020B0604020202020204" pitchFamily="34" charset="0"/>
                <a:cs typeface="Arial" panose="020B0604020202020204" pitchFamily="34" charset="0"/>
              </a:rPr>
              <a:t>golffunctie</a:t>
            </a:r>
            <a:r>
              <a:rPr lang="nl-NL" dirty="0">
                <a:latin typeface="Arial" panose="020B0604020202020204" pitchFamily="34" charset="0"/>
                <a:cs typeface="Arial" panose="020B0604020202020204" pitchFamily="34" charset="0"/>
              </a:rPr>
              <a:t> waarvan het kwadraat </a:t>
            </a: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kans </a:t>
            </a:r>
            <a:r>
              <a:rPr lang="nl-NL" dirty="0" smtClean="0">
                <a:latin typeface="Arial" panose="020B0604020202020204" pitchFamily="34" charset="0"/>
                <a:cs typeface="Arial" panose="020B0604020202020204" pitchFamily="34" charset="0"/>
              </a:rPr>
              <a:t>is om </a:t>
            </a:r>
            <a:r>
              <a:rPr lang="nl-NL" dirty="0">
                <a:latin typeface="Arial" panose="020B0604020202020204" pitchFamily="34" charset="0"/>
                <a:cs typeface="Arial" panose="020B0604020202020204" pitchFamily="34" charset="0"/>
              </a:rPr>
              <a:t>een elektron in een ruimte rond </a:t>
            </a:r>
            <a:r>
              <a:rPr lang="nl-NL" dirty="0" smtClean="0">
                <a:latin typeface="Arial" panose="020B0604020202020204" pitchFamily="34" charset="0"/>
                <a:cs typeface="Arial" panose="020B0604020202020204" pitchFamily="34" charset="0"/>
              </a:rPr>
              <a:t>een atoom </a:t>
            </a:r>
            <a:r>
              <a:rPr lang="nl-NL" dirty="0">
                <a:latin typeface="Arial" panose="020B0604020202020204" pitchFamily="34" charset="0"/>
                <a:cs typeface="Arial" panose="020B0604020202020204" pitchFamily="34" charset="0"/>
              </a:rPr>
              <a:t>te </a:t>
            </a:r>
            <a:r>
              <a:rPr lang="nl-NL" dirty="0" smtClean="0">
                <a:latin typeface="Arial" panose="020B0604020202020204" pitchFamily="34" charset="0"/>
                <a:cs typeface="Arial" panose="020B0604020202020204" pitchFamily="34" charset="0"/>
              </a:rPr>
              <a:t>treffen (</a:t>
            </a:r>
            <a:r>
              <a:rPr lang="nl-NL" b="1" dirty="0" err="1" smtClean="0">
                <a:latin typeface="Arial" panose="020B0604020202020204" pitchFamily="34" charset="0"/>
                <a:cs typeface="Arial" panose="020B0604020202020204" pitchFamily="34" charset="0"/>
              </a:rPr>
              <a:t>probabiliteitsfunctie</a:t>
            </a:r>
            <a:r>
              <a:rPr lang="nl-NL" dirty="0" smtClean="0">
                <a:latin typeface="Arial" panose="020B0604020202020204" pitchFamily="34" charset="0"/>
                <a:cs typeface="Arial" panose="020B0604020202020204" pitchFamily="34" charset="0"/>
              </a:rPr>
              <a:t>). De </a:t>
            </a:r>
            <a:r>
              <a:rPr lang="nl-NL" b="1" dirty="0" smtClean="0">
                <a:latin typeface="Arial" panose="020B0604020202020204" pitchFamily="34" charset="0"/>
                <a:cs typeface="Arial" panose="020B0604020202020204" pitchFamily="34" charset="0"/>
              </a:rPr>
              <a:t>eigenwaarde</a:t>
            </a:r>
            <a:r>
              <a:rPr lang="nl-NL" dirty="0" smtClean="0">
                <a:latin typeface="Arial" panose="020B0604020202020204" pitchFamily="34" charset="0"/>
                <a:cs typeface="Arial" panose="020B0604020202020204" pitchFamily="34" charset="0"/>
              </a:rPr>
              <a:t> die bij die golffunctie/orbitaal hoort is het </a:t>
            </a:r>
            <a:r>
              <a:rPr lang="nl-NL" b="1" dirty="0" smtClean="0">
                <a:latin typeface="Arial" panose="020B0604020202020204" pitchFamily="34" charset="0"/>
                <a:cs typeface="Arial" panose="020B0604020202020204" pitchFamily="34" charset="0"/>
              </a:rPr>
              <a:t>energielevel</a:t>
            </a:r>
            <a:r>
              <a:rPr lang="nl-NL" dirty="0" smtClean="0">
                <a:latin typeface="Arial" panose="020B0604020202020204" pitchFamily="34" charset="0"/>
                <a:cs typeface="Arial" panose="020B0604020202020204" pitchFamily="34" charset="0"/>
              </a:rPr>
              <a:t> van dat orbitaal</a:t>
            </a:r>
            <a:endParaRPr lang="nl-NL" dirty="0">
              <a:latin typeface="Arial" panose="020B0604020202020204" pitchFamily="34" charset="0"/>
              <a:cs typeface="Arial" panose="020B0604020202020204" pitchFamily="34" charset="0"/>
            </a:endParaRPr>
          </a:p>
          <a:p>
            <a:endParaRPr lang="nl-NL" dirty="0"/>
          </a:p>
        </p:txBody>
      </p:sp>
      <mc:AlternateContent xmlns:mc="http://schemas.openxmlformats.org/markup-compatibility/2006" xmlns:a14="http://schemas.microsoft.com/office/drawing/2010/main">
        <mc:Choice Requires="a14">
          <p:sp>
            <p:nvSpPr>
              <p:cNvPr id="4" name="Rechthoek 3"/>
              <p:cNvSpPr/>
              <p:nvPr/>
            </p:nvSpPr>
            <p:spPr>
              <a:xfrm>
                <a:off x="2491558" y="3026766"/>
                <a:ext cx="4221220" cy="558551"/>
              </a:xfrm>
              <a:prstGeom prst="rect">
                <a:avLst/>
              </a:prstGeom>
            </p:spPr>
            <p:txBody>
              <a:bodyPr wrap="none">
                <a:spAutoFit/>
              </a:bodyPr>
              <a:lstStyle/>
              <a:p>
                <a14:m>
                  <m:oMath xmlns:m="http://schemas.openxmlformats.org/officeDocument/2006/math">
                    <m:r>
                      <a:rPr lang="nl-NL" smtClean="0">
                        <a:latin typeface="Cambria Math" panose="02040503050406030204" pitchFamily="18" charset="0"/>
                      </a:rPr>
                      <m:t>−</m:t>
                    </m:r>
                    <m:f>
                      <m:fPr>
                        <m:ctrlPr>
                          <a:rPr lang="nl-NL" i="1">
                            <a:latin typeface="Cambria Math" panose="02040503050406030204" pitchFamily="18" charset="0"/>
                          </a:rPr>
                        </m:ctrlPr>
                      </m:fPr>
                      <m:num>
                        <m:sSup>
                          <m:sSupPr>
                            <m:ctrlPr>
                              <a:rPr lang="nl-NL" i="1">
                                <a:latin typeface="Cambria Math" panose="02040503050406030204" pitchFamily="18" charset="0"/>
                              </a:rPr>
                            </m:ctrlPr>
                          </m:sSupPr>
                          <m:e>
                            <m:r>
                              <a:rPr lang="nl-NL" i="1">
                                <a:latin typeface="Cambria Math" panose="02040503050406030204" pitchFamily="18" charset="0"/>
                              </a:rPr>
                              <m:t>ℏ</m:t>
                            </m:r>
                          </m:e>
                          <m:sup>
                            <m:r>
                              <a:rPr lang="nl-NL" i="1">
                                <a:latin typeface="Cambria Math" panose="02040503050406030204" pitchFamily="18" charset="0"/>
                              </a:rPr>
                              <m:t>2</m:t>
                            </m:r>
                          </m:sup>
                        </m:sSup>
                      </m:num>
                      <m:den>
                        <m:r>
                          <a:rPr lang="nl-NL" i="1">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𝑚</m:t>
                            </m:r>
                          </m:e>
                          <m:sub>
                            <m:r>
                              <a:rPr lang="nl-NL" i="1">
                                <a:latin typeface="Cambria Math" panose="02040503050406030204" pitchFamily="18" charset="0"/>
                              </a:rPr>
                              <m:t>𝑒</m:t>
                            </m:r>
                          </m:sub>
                        </m:sSub>
                      </m:den>
                    </m:f>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r>
                              <a:rPr lang="nl-NL" dirty="0">
                                <a:latin typeface="Cambria Math" panose="02040503050406030204" pitchFamily="18" charset="0"/>
                                <a:ea typeface="Cambria Math" panose="02040503050406030204" pitchFamily="18" charset="0"/>
                              </a:rPr>
                              <m:t>𝛻</m:t>
                            </m:r>
                          </m:e>
                          <m:sub>
                            <m:r>
                              <a:rPr lang="nl-NL" i="1">
                                <a:latin typeface="Cambria Math" panose="02040503050406030204" pitchFamily="18" charset="0"/>
                              </a:rPr>
                              <m:t>𝑒</m:t>
                            </m:r>
                          </m:sub>
                        </m:sSub>
                      </m:e>
                      <m:sup>
                        <m:r>
                          <a:rPr lang="nl-NL" i="1">
                            <a:latin typeface="Cambria Math" panose="02040503050406030204" pitchFamily="18" charset="0"/>
                          </a:rPr>
                          <m:t>2</m:t>
                        </m:r>
                      </m:sup>
                    </m:sSup>
                    <m:r>
                      <a:rPr lang="nl-NL" i="1">
                        <a:latin typeface="Cambria Math" panose="02040503050406030204" pitchFamily="18" charset="0"/>
                        <a:ea typeface="Cambria Math" panose="02040503050406030204" pitchFamily="18" charset="0"/>
                      </a:rPr>
                      <m:t>𝜓</m:t>
                    </m:r>
                    <m:r>
                      <a:rPr lang="nl-NL" i="1">
                        <a:latin typeface="Cambria Math" panose="02040503050406030204" pitchFamily="18" charset="0"/>
                      </a:rPr>
                      <m:t> − </m:t>
                    </m:r>
                    <m:f>
                      <m:fPr>
                        <m:ctrlPr>
                          <a:rPr lang="nl-NL" i="1">
                            <a:latin typeface="Cambria Math" panose="02040503050406030204" pitchFamily="18" charset="0"/>
                          </a:rPr>
                        </m:ctrlPr>
                      </m:fPr>
                      <m:num>
                        <m:sSup>
                          <m:sSupPr>
                            <m:ctrlPr>
                              <a:rPr lang="nl-NL" i="1">
                                <a:latin typeface="Cambria Math" panose="02040503050406030204" pitchFamily="18" charset="0"/>
                              </a:rPr>
                            </m:ctrlPr>
                          </m:sSupPr>
                          <m:e>
                            <m:r>
                              <a:rPr lang="nl-NL" i="1">
                                <a:latin typeface="Cambria Math" panose="02040503050406030204" pitchFamily="18" charset="0"/>
                              </a:rPr>
                              <m:t>ℏ</m:t>
                            </m:r>
                          </m:e>
                          <m:sup>
                            <m:r>
                              <a:rPr lang="nl-NL" i="1">
                                <a:latin typeface="Cambria Math" panose="02040503050406030204" pitchFamily="18" charset="0"/>
                              </a:rPr>
                              <m:t>2</m:t>
                            </m:r>
                          </m:sup>
                        </m:sSup>
                      </m:num>
                      <m:den>
                        <m:r>
                          <a:rPr lang="nl-NL" i="1">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𝑚</m:t>
                            </m:r>
                          </m:e>
                          <m:sub>
                            <m:r>
                              <a:rPr lang="nl-NL" i="1">
                                <a:latin typeface="Cambria Math" panose="02040503050406030204" pitchFamily="18" charset="0"/>
                              </a:rPr>
                              <m:t>𝑁</m:t>
                            </m:r>
                          </m:sub>
                        </m:sSub>
                      </m:den>
                    </m:f>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r>
                              <a:rPr lang="nl-NL" dirty="0">
                                <a:latin typeface="Cambria Math" panose="02040503050406030204" pitchFamily="18" charset="0"/>
                                <a:ea typeface="Cambria Math" panose="02040503050406030204" pitchFamily="18" charset="0"/>
                              </a:rPr>
                              <m:t>𝛻</m:t>
                            </m:r>
                          </m:e>
                          <m:sub>
                            <m:r>
                              <a:rPr lang="nl-NL" i="1">
                                <a:latin typeface="Cambria Math" panose="02040503050406030204" pitchFamily="18" charset="0"/>
                              </a:rPr>
                              <m:t>𝑒</m:t>
                            </m:r>
                          </m:sub>
                        </m:sSub>
                      </m:e>
                      <m:sup>
                        <m:r>
                          <a:rPr lang="nl-NL" i="1">
                            <a:latin typeface="Cambria Math" panose="02040503050406030204" pitchFamily="18" charset="0"/>
                          </a:rPr>
                          <m:t>2</m:t>
                        </m:r>
                      </m:sup>
                    </m:sSup>
                    <m:r>
                      <a:rPr lang="nl-NL" i="1">
                        <a:latin typeface="Cambria Math" panose="02040503050406030204" pitchFamily="18" charset="0"/>
                        <a:ea typeface="Cambria Math" panose="02040503050406030204" pitchFamily="18" charset="0"/>
                      </a:rPr>
                      <m:t>𝜓</m:t>
                    </m:r>
                    <m:r>
                      <a:rPr lang="nl-NL" i="1">
                        <a:latin typeface="Cambria Math" panose="02040503050406030204" pitchFamily="18" charset="0"/>
                        <a:ea typeface="Cambria Math" panose="02040503050406030204" pitchFamily="18" charset="0"/>
                      </a:rPr>
                      <m:t>−</m:t>
                    </m:r>
                    <m:f>
                      <m:fPr>
                        <m:ctrlPr>
                          <a:rPr lang="nl-NL" i="1">
                            <a:latin typeface="Cambria Math" panose="02040503050406030204" pitchFamily="18" charset="0"/>
                            <a:ea typeface="Cambria Math" panose="02040503050406030204" pitchFamily="18" charset="0"/>
                          </a:rPr>
                        </m:ctrlPr>
                      </m:fPr>
                      <m:num>
                        <m:sSup>
                          <m:sSupPr>
                            <m:ctrlPr>
                              <a:rPr lang="nl-NL" i="1">
                                <a:latin typeface="Cambria Math" panose="02040503050406030204" pitchFamily="18" charset="0"/>
                                <a:ea typeface="Cambria Math" panose="02040503050406030204" pitchFamily="18" charset="0"/>
                              </a:rPr>
                            </m:ctrlPr>
                          </m:sSupPr>
                          <m:e>
                            <m:r>
                              <a:rPr lang="nl-NL" i="1">
                                <a:latin typeface="Cambria Math" panose="02040503050406030204" pitchFamily="18" charset="0"/>
                                <a:ea typeface="Cambria Math" panose="02040503050406030204" pitchFamily="18" charset="0"/>
                              </a:rPr>
                              <m:t>𝑒</m:t>
                            </m:r>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ea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nl-NL" i="1">
                                <a:latin typeface="Cambria Math" panose="02040503050406030204" pitchFamily="18" charset="0"/>
                                <a:ea typeface="Cambria Math" panose="02040503050406030204" pitchFamily="18" charset="0"/>
                              </a:rPr>
                              <m:t>0</m:t>
                            </m:r>
                          </m:sub>
                        </m:sSub>
                        <m:r>
                          <a:rPr lang="nl-NL" i="1">
                            <a:latin typeface="Cambria Math" panose="02040503050406030204" pitchFamily="18" charset="0"/>
                            <a:ea typeface="Cambria Math" panose="02040503050406030204" pitchFamily="18" charset="0"/>
                          </a:rPr>
                          <m:t>𝑟</m:t>
                        </m:r>
                      </m:den>
                    </m:f>
                  </m:oMath>
                </a14:m>
                <a:r>
                  <a:rPr lang="nl-NL" dirty="0">
                    <a:ea typeface="Cambria Math" panose="02040503050406030204" pitchFamily="18" charset="0"/>
                  </a:rPr>
                  <a:t> </a:t>
                </a:r>
                <a14:m>
                  <m:oMath xmlns:m="http://schemas.openxmlformats.org/officeDocument/2006/math">
                    <m:r>
                      <a:rPr lang="nl-NL" i="1">
                        <a:latin typeface="Cambria Math" panose="02040503050406030204" pitchFamily="18" charset="0"/>
                        <a:ea typeface="Cambria Math" panose="02040503050406030204" pitchFamily="18" charset="0"/>
                      </a:rPr>
                      <m:t>𝜓</m:t>
                    </m:r>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𝐸</m:t>
                    </m:r>
                    <m:r>
                      <a:rPr lang="nl-NL" b="0" i="1" smtClean="0">
                        <a:latin typeface="Cambria Math" panose="02040503050406030204" pitchFamily="18" charset="0"/>
                        <a:ea typeface="Cambria Math" panose="02040503050406030204" pitchFamily="18" charset="0"/>
                      </a:rPr>
                      <m:t> </m:t>
                    </m:r>
                    <m:r>
                      <a:rPr lang="nl-NL" i="1">
                        <a:latin typeface="Cambria Math" panose="02040503050406030204" pitchFamily="18" charset="0"/>
                        <a:ea typeface="Cambria Math" panose="02040503050406030204" pitchFamily="18" charset="0"/>
                      </a:rPr>
                      <m:t>𝜓</m:t>
                    </m:r>
                    <m:r>
                      <a:rPr lang="nl-NL" i="1">
                        <a:latin typeface="Cambria Math" panose="02040503050406030204" pitchFamily="18" charset="0"/>
                        <a:ea typeface="Cambria Math" panose="02040503050406030204" pitchFamily="18" charset="0"/>
                      </a:rPr>
                      <m:t> </m:t>
                    </m:r>
                  </m:oMath>
                </a14:m>
                <a:endParaRPr lang="nl-NL" dirty="0"/>
              </a:p>
            </p:txBody>
          </p:sp>
        </mc:Choice>
        <mc:Fallback xmlns="">
          <p:sp>
            <p:nvSpPr>
              <p:cNvPr id="4" name="Rechthoek 3"/>
              <p:cNvSpPr>
                <a:spLocks noRot="1" noChangeAspect="1" noMove="1" noResize="1" noEditPoints="1" noAdjustHandles="1" noChangeArrowheads="1" noChangeShapeType="1" noTextEdit="1"/>
              </p:cNvSpPr>
              <p:nvPr/>
            </p:nvSpPr>
            <p:spPr>
              <a:xfrm>
                <a:off x="2491558" y="3026766"/>
                <a:ext cx="4221220" cy="558551"/>
              </a:xfrm>
              <a:prstGeom prst="rect">
                <a:avLst/>
              </a:prstGeom>
              <a:blipFill>
                <a:blip r:embed="rId3"/>
                <a:stretch>
                  <a:fillRect/>
                </a:stretch>
              </a:blipFill>
            </p:spPr>
            <p:txBody>
              <a:bodyPr/>
              <a:lstStyle/>
              <a:p>
                <a:r>
                  <a:rPr lang="nl-NL">
                    <a:noFill/>
                  </a:rPr>
                  <a:t> </a:t>
                </a:r>
              </a:p>
            </p:txBody>
          </p:sp>
        </mc:Fallback>
      </mc:AlternateContent>
      <p:sp>
        <p:nvSpPr>
          <p:cNvPr id="5" name="Rechthoek 4"/>
          <p:cNvSpPr/>
          <p:nvPr/>
        </p:nvSpPr>
        <p:spPr>
          <a:xfrm>
            <a:off x="3422073" y="1200151"/>
            <a:ext cx="1607127" cy="44854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6" name="Rechthoek 5"/>
          <p:cNvSpPr/>
          <p:nvPr/>
        </p:nvSpPr>
        <p:spPr>
          <a:xfrm>
            <a:off x="3449783" y="3171070"/>
            <a:ext cx="214641" cy="3180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4714476" y="3171070"/>
            <a:ext cx="214641" cy="3180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p:nvSpPr>
        <p:spPr>
          <a:xfrm>
            <a:off x="6348246" y="3171070"/>
            <a:ext cx="214641" cy="3180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6148316" y="3171070"/>
            <a:ext cx="157359" cy="318091"/>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Rechthoek 9"/>
          <p:cNvSpPr/>
          <p:nvPr/>
        </p:nvSpPr>
        <p:spPr>
          <a:xfrm>
            <a:off x="5215719" y="2060812"/>
            <a:ext cx="1901588" cy="2797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4661299" y="2403899"/>
            <a:ext cx="1814564" cy="2797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ekstvak 11"/>
          <p:cNvSpPr txBox="1"/>
          <p:nvPr/>
        </p:nvSpPr>
        <p:spPr>
          <a:xfrm>
            <a:off x="0" y="4544291"/>
            <a:ext cx="418704" cy="369332"/>
          </a:xfrm>
          <a:prstGeom prst="rect">
            <a:avLst/>
          </a:prstGeom>
          <a:noFill/>
        </p:spPr>
        <p:txBody>
          <a:bodyPr wrap="none" rtlCol="0">
            <a:spAutoFit/>
          </a:bodyPr>
          <a:lstStyle/>
          <a:p>
            <a:fld id="{B007F5FD-25EC-48AC-9771-699BBEB80B60}" type="slidenum">
              <a:rPr lang="nl-NL" smtClean="0"/>
              <a:t>15</a:t>
            </a:fld>
            <a:endParaRPr lang="nl-NL" dirty="0"/>
          </a:p>
        </p:txBody>
      </p:sp>
    </p:spTree>
    <p:extLst>
      <p:ext uri="{BB962C8B-B14F-4D97-AF65-F5344CB8AC3E}">
        <p14:creationId xmlns:p14="http://schemas.microsoft.com/office/powerpoint/2010/main" val="27789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Energiediagram van oplossingen voor H-atoom</a:t>
            </a:r>
            <a:endParaRPr lang="nl-NL" dirty="0"/>
          </a:p>
        </p:txBody>
      </p:sp>
      <p:sp>
        <p:nvSpPr>
          <p:cNvPr id="3" name="Tijdelijke aanduiding voor inhoud 2"/>
          <p:cNvSpPr>
            <a:spLocks noGrp="1"/>
          </p:cNvSpPr>
          <p:nvPr>
            <p:ph idx="1"/>
          </p:nvPr>
        </p:nvSpPr>
        <p:spPr>
          <a:xfrm>
            <a:off x="457200" y="1063625"/>
            <a:ext cx="8229600" cy="3372908"/>
          </a:xfrm>
        </p:spPr>
        <p:txBody>
          <a:bodyPr>
            <a:normAutofit/>
          </a:bodyPr>
          <a:lstStyle/>
          <a:p>
            <a:r>
              <a:rPr lang="nl-NL" sz="1800" dirty="0" smtClean="0"/>
              <a:t>Elke oplossing wordt weergegeven door: </a:t>
            </a:r>
          </a:p>
          <a:p>
            <a:pPr marL="457200" indent="-457200">
              <a:buFont typeface="+mj-lt"/>
              <a:buAutoNum type="arabicPeriod"/>
            </a:pPr>
            <a:r>
              <a:rPr lang="nl-NL" sz="1800" dirty="0" smtClean="0"/>
              <a:t>nummer n (schil) </a:t>
            </a:r>
          </a:p>
          <a:p>
            <a:pPr marL="457200" indent="-457200">
              <a:buFont typeface="+mj-lt"/>
              <a:buAutoNum type="arabicPeriod"/>
            </a:pPr>
            <a:r>
              <a:rPr lang="nl-NL" sz="1800" dirty="0" smtClean="0"/>
              <a:t>letter voor l (</a:t>
            </a:r>
            <a:r>
              <a:rPr lang="nl-NL" sz="1800" dirty="0" err="1" smtClean="0"/>
              <a:t>subschil</a:t>
            </a:r>
            <a:r>
              <a:rPr lang="nl-NL" sz="1800" dirty="0" smtClean="0"/>
              <a:t>, </a:t>
            </a:r>
            <a:r>
              <a:rPr lang="nl-NL" sz="1800" i="1" dirty="0" smtClean="0"/>
              <a:t>n</a:t>
            </a:r>
            <a:r>
              <a:rPr lang="nl-NL" sz="1800" dirty="0" smtClean="0"/>
              <a:t> mogelijke waardes)</a:t>
            </a:r>
          </a:p>
          <a:p>
            <a:pPr marL="457200" indent="-457200">
              <a:buFont typeface="+mj-lt"/>
              <a:buAutoNum type="arabicPeriod"/>
            </a:pPr>
            <a:r>
              <a:rPr lang="nl-NL" sz="1800" dirty="0" smtClean="0"/>
              <a:t>welk orbitaal, mogelijke waardes </a:t>
            </a:r>
            <a:r>
              <a:rPr lang="nl-NL" sz="1800" i="1" dirty="0" smtClean="0"/>
              <a:t>m</a:t>
            </a:r>
            <a:r>
              <a:rPr lang="nl-NL" sz="1800" i="1" baseline="-25000" dirty="0" smtClean="0"/>
              <a:t>l</a:t>
            </a:r>
            <a:r>
              <a:rPr lang="nl-NL" sz="1800" dirty="0" smtClean="0"/>
              <a:t> (=2</a:t>
            </a:r>
            <a:r>
              <a:rPr lang="nl-NL" sz="1800" i="1" dirty="0" smtClean="0"/>
              <a:t>l</a:t>
            </a:r>
            <a:r>
              <a:rPr lang="nl-NL" sz="1800" dirty="0" smtClean="0"/>
              <a:t>+1) </a:t>
            </a:r>
            <a:br>
              <a:rPr lang="nl-NL" sz="1800" dirty="0" smtClean="0"/>
            </a:br>
            <a:endParaRPr lang="nl-NL" sz="2000" dirty="0" smtClean="0"/>
          </a:p>
        </p:txBody>
      </p:sp>
      <p:pic>
        <p:nvPicPr>
          <p:cNvPr id="4" name="Afbeelding 3"/>
          <p:cNvPicPr>
            <a:picLocks noChangeAspect="1"/>
          </p:cNvPicPr>
          <p:nvPr/>
        </p:nvPicPr>
        <p:blipFill>
          <a:blip r:embed="rId3"/>
          <a:stretch>
            <a:fillRect/>
          </a:stretch>
        </p:blipFill>
        <p:spPr>
          <a:xfrm>
            <a:off x="5509967" y="1072446"/>
            <a:ext cx="2448697" cy="3146248"/>
          </a:xfrm>
          <a:prstGeom prst="rect">
            <a:avLst/>
          </a:prstGeom>
        </p:spPr>
      </p:pic>
      <p:graphicFrame>
        <p:nvGraphicFramePr>
          <p:cNvPr id="5" name="Tabel 4"/>
          <p:cNvGraphicFramePr>
            <a:graphicFrameLocks noGrp="1"/>
          </p:cNvGraphicFramePr>
          <p:nvPr>
            <p:extLst>
              <p:ext uri="{D42A27DB-BD31-4B8C-83A1-F6EECF244321}">
                <p14:modId xmlns:p14="http://schemas.microsoft.com/office/powerpoint/2010/main" val="468152510"/>
              </p:ext>
            </p:extLst>
          </p:nvPr>
        </p:nvGraphicFramePr>
        <p:xfrm>
          <a:off x="728001" y="2649508"/>
          <a:ext cx="2851703" cy="1676400"/>
        </p:xfrm>
        <a:graphic>
          <a:graphicData uri="http://schemas.openxmlformats.org/drawingml/2006/table">
            <a:tbl>
              <a:tblPr firstRow="1" bandRow="1">
                <a:tableStyleId>{5C22544A-7EE6-4342-B048-85BDC9FD1C3A}</a:tableStyleId>
              </a:tblPr>
              <a:tblGrid>
                <a:gridCol w="2056457">
                  <a:extLst>
                    <a:ext uri="{9D8B030D-6E8A-4147-A177-3AD203B41FA5}">
                      <a16:colId xmlns:a16="http://schemas.microsoft.com/office/drawing/2014/main" val="1163326369"/>
                    </a:ext>
                  </a:extLst>
                </a:gridCol>
                <a:gridCol w="795246">
                  <a:extLst>
                    <a:ext uri="{9D8B030D-6E8A-4147-A177-3AD203B41FA5}">
                      <a16:colId xmlns:a16="http://schemas.microsoft.com/office/drawing/2014/main" val="1230369493"/>
                    </a:ext>
                  </a:extLst>
                </a:gridCol>
              </a:tblGrid>
              <a:tr h="191340">
                <a:tc>
                  <a:txBody>
                    <a:bodyPr/>
                    <a:lstStyle/>
                    <a:p>
                      <a:r>
                        <a:rPr lang="nl-NL" sz="1600" b="0" dirty="0" smtClean="0">
                          <a:solidFill>
                            <a:schemeClr val="tx1"/>
                          </a:solidFill>
                        </a:rPr>
                        <a:t>1</a:t>
                      </a:r>
                      <a:r>
                        <a:rPr lang="nl-NL" sz="1600" b="0" baseline="30000" dirty="0" smtClean="0">
                          <a:solidFill>
                            <a:schemeClr val="tx1"/>
                          </a:solidFill>
                        </a:rPr>
                        <a:t>e</a:t>
                      </a:r>
                      <a:r>
                        <a:rPr lang="nl-NL" sz="1600" b="0" dirty="0" smtClean="0">
                          <a:solidFill>
                            <a:schemeClr val="tx1"/>
                          </a:solidFill>
                        </a:rPr>
                        <a:t> energie level</a:t>
                      </a:r>
                      <a:endParaRPr lang="nl-NL" sz="1600" b="0" dirty="0">
                        <a:solidFill>
                          <a:schemeClr val="tx1"/>
                        </a:solidFill>
                      </a:endParaRPr>
                    </a:p>
                  </a:txBody>
                  <a:tcPr>
                    <a:solidFill>
                      <a:srgbClr val="E9EDF4"/>
                    </a:solidFill>
                  </a:tcPr>
                </a:tc>
                <a:tc>
                  <a:txBody>
                    <a:bodyPr/>
                    <a:lstStyle/>
                    <a:p>
                      <a:r>
                        <a:rPr lang="nl-NL" sz="1600" b="0" dirty="0" smtClean="0">
                          <a:solidFill>
                            <a:schemeClr val="tx1"/>
                          </a:solidFill>
                        </a:rPr>
                        <a:t>1 s</a:t>
                      </a:r>
                      <a:endParaRPr lang="nl-NL" sz="1600" b="0" baseline="30000" dirty="0">
                        <a:solidFill>
                          <a:schemeClr val="tx1"/>
                        </a:solidFill>
                      </a:endParaRPr>
                    </a:p>
                  </a:txBody>
                  <a:tcPr>
                    <a:solidFill>
                      <a:srgbClr val="E9EDF4"/>
                    </a:solidFill>
                  </a:tcPr>
                </a:tc>
                <a:extLst>
                  <a:ext uri="{0D108BD9-81ED-4DB2-BD59-A6C34878D82A}">
                    <a16:rowId xmlns:a16="http://schemas.microsoft.com/office/drawing/2014/main" val="3830046457"/>
                  </a:ext>
                </a:extLst>
              </a:tr>
              <a:tr h="0">
                <a:tc>
                  <a:txBody>
                    <a:bodyPr/>
                    <a:lstStyle/>
                    <a:p>
                      <a:r>
                        <a:rPr lang="nl-NL" sz="1600" dirty="0" smtClean="0"/>
                        <a:t>2</a:t>
                      </a:r>
                      <a:r>
                        <a:rPr lang="nl-NL" sz="1600" baseline="30000" dirty="0" smtClean="0"/>
                        <a:t>e</a:t>
                      </a:r>
                      <a:r>
                        <a:rPr lang="nl-NL" sz="1600" baseline="0" dirty="0" smtClean="0"/>
                        <a:t> energie level</a:t>
                      </a:r>
                      <a:endParaRPr lang="nl-NL" sz="1600" dirty="0"/>
                    </a:p>
                  </a:txBody>
                  <a:tcPr/>
                </a:tc>
                <a:tc>
                  <a:txBody>
                    <a:bodyPr/>
                    <a:lstStyle/>
                    <a:p>
                      <a:r>
                        <a:rPr lang="nl-NL" sz="1600" dirty="0" smtClean="0"/>
                        <a:t>2 s</a:t>
                      </a:r>
                      <a:endParaRPr lang="nl-NL" sz="1600" dirty="0"/>
                    </a:p>
                  </a:txBody>
                  <a:tcPr/>
                </a:tc>
                <a:extLst>
                  <a:ext uri="{0D108BD9-81ED-4DB2-BD59-A6C34878D82A}">
                    <a16:rowId xmlns:a16="http://schemas.microsoft.com/office/drawing/2014/main" val="323737434"/>
                  </a:ext>
                </a:extLst>
              </a:tr>
              <a:tr h="0">
                <a:tc>
                  <a:txBody>
                    <a:bodyPr/>
                    <a:lstStyle/>
                    <a:p>
                      <a:r>
                        <a:rPr lang="nl-NL" sz="1600" dirty="0" smtClean="0"/>
                        <a:t>3</a:t>
                      </a:r>
                      <a:r>
                        <a:rPr lang="nl-NL" sz="1600" baseline="30000" dirty="0" smtClean="0"/>
                        <a:t>e</a:t>
                      </a:r>
                      <a:r>
                        <a:rPr lang="nl-NL" sz="1600" dirty="0" smtClean="0"/>
                        <a:t> energie level</a:t>
                      </a:r>
                      <a:endParaRPr lang="nl-NL" sz="1600" dirty="0"/>
                    </a:p>
                  </a:txBody>
                  <a:tcPr/>
                </a:tc>
                <a:tc>
                  <a:txBody>
                    <a:bodyPr/>
                    <a:lstStyle/>
                    <a:p>
                      <a:r>
                        <a:rPr lang="nl-NL" sz="1600" dirty="0" smtClean="0"/>
                        <a:t>2 p </a:t>
                      </a:r>
                      <a:r>
                        <a:rPr lang="nl-NL" sz="1600" baseline="-25000" dirty="0" smtClean="0"/>
                        <a:t>x</a:t>
                      </a:r>
                      <a:endParaRPr lang="nl-NL" sz="1600" baseline="-25000" dirty="0"/>
                    </a:p>
                  </a:txBody>
                  <a:tcPr/>
                </a:tc>
                <a:extLst>
                  <a:ext uri="{0D108BD9-81ED-4DB2-BD59-A6C34878D82A}">
                    <a16:rowId xmlns:a16="http://schemas.microsoft.com/office/drawing/2014/main" val="3206627978"/>
                  </a:ext>
                </a:extLst>
              </a:tr>
              <a:tr h="0">
                <a:tc>
                  <a:txBody>
                    <a:bodyPr/>
                    <a:lstStyle/>
                    <a:p>
                      <a:r>
                        <a:rPr lang="nl-NL" sz="1600" dirty="0" smtClean="0"/>
                        <a:t>4</a:t>
                      </a:r>
                      <a:r>
                        <a:rPr lang="nl-NL" sz="1600" baseline="30000" dirty="0" smtClean="0"/>
                        <a:t>e</a:t>
                      </a:r>
                      <a:r>
                        <a:rPr lang="nl-NL" sz="1600" dirty="0" smtClean="0"/>
                        <a:t> energie level</a:t>
                      </a:r>
                      <a:endParaRPr lang="nl-NL" sz="1600" dirty="0"/>
                    </a:p>
                  </a:txBody>
                  <a:tcPr/>
                </a:tc>
                <a:tc>
                  <a:txBody>
                    <a:bodyPr/>
                    <a:lstStyle/>
                    <a:p>
                      <a:r>
                        <a:rPr lang="nl-NL" sz="1600" dirty="0" smtClean="0"/>
                        <a:t>2 p </a:t>
                      </a:r>
                      <a:r>
                        <a:rPr lang="nl-NL" sz="1600" baseline="-25000" dirty="0" smtClean="0"/>
                        <a:t>y</a:t>
                      </a:r>
                      <a:endParaRPr lang="nl-NL" sz="1600" baseline="-25000" dirty="0"/>
                    </a:p>
                  </a:txBody>
                  <a:tcPr/>
                </a:tc>
                <a:extLst>
                  <a:ext uri="{0D108BD9-81ED-4DB2-BD59-A6C34878D82A}">
                    <a16:rowId xmlns:a16="http://schemas.microsoft.com/office/drawing/2014/main" val="3080585992"/>
                  </a:ext>
                </a:extLst>
              </a:tr>
              <a:tr h="0">
                <a:tc>
                  <a:txBody>
                    <a:bodyPr/>
                    <a:lstStyle/>
                    <a:p>
                      <a:r>
                        <a:rPr lang="nl-NL" sz="1600" dirty="0" smtClean="0"/>
                        <a:t>5</a:t>
                      </a:r>
                      <a:r>
                        <a:rPr lang="nl-NL" sz="1600" baseline="30000" dirty="0" smtClean="0"/>
                        <a:t>e</a:t>
                      </a:r>
                      <a:r>
                        <a:rPr lang="nl-NL" sz="1600" dirty="0" smtClean="0"/>
                        <a:t> energie level</a:t>
                      </a:r>
                      <a:endParaRPr lang="nl-NL" sz="1600" dirty="0"/>
                    </a:p>
                  </a:txBody>
                  <a:tcPr/>
                </a:tc>
                <a:tc>
                  <a:txBody>
                    <a:bodyPr/>
                    <a:lstStyle/>
                    <a:p>
                      <a:r>
                        <a:rPr lang="nl-NL" sz="1600" dirty="0" smtClean="0"/>
                        <a:t>2 p </a:t>
                      </a:r>
                      <a:r>
                        <a:rPr lang="nl-NL" sz="1600" baseline="-25000" dirty="0" err="1" smtClean="0"/>
                        <a:t>z</a:t>
                      </a:r>
                      <a:endParaRPr lang="nl-NL" sz="1600" baseline="-25000" dirty="0"/>
                    </a:p>
                  </a:txBody>
                  <a:tcPr/>
                </a:tc>
                <a:extLst>
                  <a:ext uri="{0D108BD9-81ED-4DB2-BD59-A6C34878D82A}">
                    <a16:rowId xmlns:a16="http://schemas.microsoft.com/office/drawing/2014/main" val="1385448453"/>
                  </a:ext>
                </a:extLst>
              </a:tr>
            </a:tbl>
          </a:graphicData>
        </a:graphic>
      </p:graphicFrame>
      <p:sp>
        <p:nvSpPr>
          <p:cNvPr id="6" name="Rechthoek 5"/>
          <p:cNvSpPr/>
          <p:nvPr/>
        </p:nvSpPr>
        <p:spPr>
          <a:xfrm>
            <a:off x="520700" y="1444978"/>
            <a:ext cx="258233" cy="25964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2848120" y="2720622"/>
            <a:ext cx="141938" cy="1940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p:nvSpPr>
        <p:spPr>
          <a:xfrm>
            <a:off x="2848120" y="3067050"/>
            <a:ext cx="141938" cy="1940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2848120" y="3390694"/>
            <a:ext cx="141938" cy="1940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Rechthoek 9"/>
          <p:cNvSpPr/>
          <p:nvPr/>
        </p:nvSpPr>
        <p:spPr>
          <a:xfrm>
            <a:off x="2848120" y="3735034"/>
            <a:ext cx="141938" cy="1940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2848120" y="4059605"/>
            <a:ext cx="141938" cy="1940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3013870" y="2720622"/>
            <a:ext cx="100012" cy="19402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hthoek 12"/>
          <p:cNvSpPr/>
          <p:nvPr/>
        </p:nvSpPr>
        <p:spPr>
          <a:xfrm>
            <a:off x="3013870" y="3067050"/>
            <a:ext cx="100012" cy="19402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3013869" y="3413478"/>
            <a:ext cx="128587" cy="19402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Rechthoek 14"/>
          <p:cNvSpPr/>
          <p:nvPr/>
        </p:nvSpPr>
        <p:spPr>
          <a:xfrm>
            <a:off x="3013870" y="3771900"/>
            <a:ext cx="128586" cy="19402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Rechthoek 15"/>
          <p:cNvSpPr/>
          <p:nvPr/>
        </p:nvSpPr>
        <p:spPr>
          <a:xfrm>
            <a:off x="3013870" y="4090179"/>
            <a:ext cx="128586" cy="19402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7" name="Rechthoek 16"/>
          <p:cNvSpPr/>
          <p:nvPr/>
        </p:nvSpPr>
        <p:spPr>
          <a:xfrm>
            <a:off x="520699" y="1782412"/>
            <a:ext cx="258233" cy="267368"/>
          </a:xfrm>
          <a:prstGeom prst="rect">
            <a:avLst/>
          </a:prstGeom>
          <a:noFill/>
          <a:ln w="1905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520698" y="2104267"/>
            <a:ext cx="258233" cy="267368"/>
          </a:xfrm>
          <a:prstGeom prst="rect">
            <a:avLst/>
          </a:prstGeom>
          <a:noFill/>
          <a:ln w="19050">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9" name="Rechthoek 18"/>
          <p:cNvSpPr/>
          <p:nvPr/>
        </p:nvSpPr>
        <p:spPr>
          <a:xfrm>
            <a:off x="3161438" y="3498733"/>
            <a:ext cx="102463" cy="135055"/>
          </a:xfrm>
          <a:prstGeom prst="rect">
            <a:avLst/>
          </a:prstGeom>
          <a:noFill/>
          <a:ln w="19050">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0" name="Rechthoek 19"/>
          <p:cNvSpPr/>
          <p:nvPr/>
        </p:nvSpPr>
        <p:spPr>
          <a:xfrm>
            <a:off x="3161438" y="3844792"/>
            <a:ext cx="102463" cy="135055"/>
          </a:xfrm>
          <a:prstGeom prst="rect">
            <a:avLst/>
          </a:prstGeom>
          <a:noFill/>
          <a:ln w="19050">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1" name="Rechthoek 20"/>
          <p:cNvSpPr/>
          <p:nvPr/>
        </p:nvSpPr>
        <p:spPr>
          <a:xfrm>
            <a:off x="3157450" y="4178638"/>
            <a:ext cx="102463" cy="135055"/>
          </a:xfrm>
          <a:prstGeom prst="rect">
            <a:avLst/>
          </a:prstGeom>
          <a:noFill/>
          <a:ln w="19050">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2" name="Tekstvak 21"/>
          <p:cNvSpPr txBox="1"/>
          <p:nvPr/>
        </p:nvSpPr>
        <p:spPr>
          <a:xfrm>
            <a:off x="6024743" y="2679495"/>
            <a:ext cx="2601097" cy="1323439"/>
          </a:xfrm>
          <a:prstGeom prst="rect">
            <a:avLst/>
          </a:prstGeom>
          <a:noFill/>
        </p:spPr>
        <p:txBody>
          <a:bodyPr wrap="square" rtlCol="0">
            <a:spAutoFit/>
          </a:bodyPr>
          <a:lstStyle/>
          <a:p>
            <a:r>
              <a:rPr lang="nl-NL" sz="1600" i="1" dirty="0" smtClean="0">
                <a:solidFill>
                  <a:srgbClr val="FF0000"/>
                </a:solidFill>
              </a:rPr>
              <a:t>n</a:t>
            </a:r>
            <a:r>
              <a:rPr lang="nl-NL" sz="1600" dirty="0" smtClean="0">
                <a:solidFill>
                  <a:srgbClr val="FF0000"/>
                </a:solidFill>
              </a:rPr>
              <a:t> (schil) bepaalt energie (eigenwaarde!), dus alle </a:t>
            </a:r>
            <a:r>
              <a:rPr lang="nl-NL" sz="1600" dirty="0" err="1" smtClean="0">
                <a:solidFill>
                  <a:srgbClr val="FF0000"/>
                </a:solidFill>
              </a:rPr>
              <a:t>subschillen</a:t>
            </a:r>
            <a:r>
              <a:rPr lang="nl-NL" sz="1600" dirty="0" smtClean="0">
                <a:solidFill>
                  <a:srgbClr val="FF0000"/>
                </a:solidFill>
              </a:rPr>
              <a:t>/orbitalen </a:t>
            </a:r>
            <a:br>
              <a:rPr lang="nl-NL" sz="1600" dirty="0" smtClean="0">
                <a:solidFill>
                  <a:srgbClr val="FF0000"/>
                </a:solidFill>
              </a:rPr>
            </a:br>
            <a:r>
              <a:rPr lang="nl-NL" sz="1600" dirty="0" smtClean="0">
                <a:solidFill>
                  <a:srgbClr val="FF0000"/>
                </a:solidFill>
              </a:rPr>
              <a:t>(</a:t>
            </a:r>
            <a:r>
              <a:rPr lang="nl-NL" sz="1600" i="1" dirty="0" smtClean="0">
                <a:solidFill>
                  <a:srgbClr val="FF0000"/>
                </a:solidFill>
              </a:rPr>
              <a:t>l</a:t>
            </a:r>
            <a:r>
              <a:rPr lang="nl-NL" sz="1600" dirty="0" smtClean="0">
                <a:solidFill>
                  <a:srgbClr val="FF0000"/>
                </a:solidFill>
              </a:rPr>
              <a:t>, </a:t>
            </a:r>
            <a:r>
              <a:rPr lang="nl-NL" sz="1600" i="1" dirty="0" smtClean="0">
                <a:solidFill>
                  <a:srgbClr val="FF0000"/>
                </a:solidFill>
              </a:rPr>
              <a:t>m</a:t>
            </a:r>
            <a:r>
              <a:rPr lang="nl-NL" sz="1600" i="1" baseline="-25000" dirty="0" smtClean="0">
                <a:solidFill>
                  <a:srgbClr val="FF0000"/>
                </a:solidFill>
              </a:rPr>
              <a:t>l</a:t>
            </a:r>
            <a:r>
              <a:rPr lang="nl-NL" sz="1600" dirty="0" smtClean="0">
                <a:solidFill>
                  <a:srgbClr val="FF0000"/>
                </a:solidFill>
              </a:rPr>
              <a:t>) zijn </a:t>
            </a:r>
            <a:r>
              <a:rPr lang="nl-NL" sz="1600" u="sng" dirty="0" err="1" smtClean="0">
                <a:solidFill>
                  <a:srgbClr val="FF0000"/>
                </a:solidFill>
              </a:rPr>
              <a:t>degenerate</a:t>
            </a:r>
            <a:r>
              <a:rPr lang="nl-NL" sz="1600" u="sng" dirty="0" smtClean="0">
                <a:solidFill>
                  <a:srgbClr val="FF0000"/>
                </a:solidFill>
              </a:rPr>
              <a:t>/ontaard</a:t>
            </a:r>
            <a:endParaRPr lang="nl-NL" sz="1600" u="sng" dirty="0">
              <a:solidFill>
                <a:srgbClr val="FF0000"/>
              </a:solidFill>
            </a:endParaRPr>
          </a:p>
        </p:txBody>
      </p:sp>
      <p:cxnSp>
        <p:nvCxnSpPr>
          <p:cNvPr id="24" name="Rechte verbindingslijn 23"/>
          <p:cNvCxnSpPr/>
          <p:nvPr/>
        </p:nvCxnSpPr>
        <p:spPr>
          <a:xfrm>
            <a:off x="5913120" y="2134747"/>
            <a:ext cx="772752"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5" name="Rechte verbindingslijn 24"/>
          <p:cNvCxnSpPr/>
          <p:nvPr/>
        </p:nvCxnSpPr>
        <p:spPr>
          <a:xfrm>
            <a:off x="5913120" y="1704622"/>
            <a:ext cx="1163955"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7" name="Rechte verbindingslijn 26"/>
          <p:cNvCxnSpPr/>
          <p:nvPr/>
        </p:nvCxnSpPr>
        <p:spPr>
          <a:xfrm>
            <a:off x="5908357" y="1555748"/>
            <a:ext cx="1592580"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0" y="4544291"/>
            <a:ext cx="418704" cy="369332"/>
          </a:xfrm>
          <a:prstGeom prst="rect">
            <a:avLst/>
          </a:prstGeom>
          <a:noFill/>
        </p:spPr>
        <p:txBody>
          <a:bodyPr wrap="none" rtlCol="0">
            <a:spAutoFit/>
          </a:bodyPr>
          <a:lstStyle/>
          <a:p>
            <a:fld id="{80874E5F-6FEC-4BD0-8F72-776E4F714FD1}" type="slidenum">
              <a:rPr lang="nl-NL" smtClean="0"/>
              <a:t>16</a:t>
            </a:fld>
            <a:endParaRPr lang="nl-NL" dirty="0"/>
          </a:p>
        </p:txBody>
      </p:sp>
      <mc:AlternateContent xmlns:mc="http://schemas.openxmlformats.org/markup-compatibility/2006" xmlns:a14="http://schemas.microsoft.com/office/drawing/2010/main">
        <mc:Choice Requires="a14">
          <p:sp>
            <p:nvSpPr>
              <p:cNvPr id="23" name="Tekstvak 22"/>
              <p:cNvSpPr txBox="1"/>
              <p:nvPr/>
            </p:nvSpPr>
            <p:spPr>
              <a:xfrm>
                <a:off x="4072730" y="3001808"/>
                <a:ext cx="96353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𝐸</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𝐸</m:t>
                              </m:r>
                            </m:e>
                            <m:sub>
                              <m:r>
                                <a:rPr lang="nl-NL" b="0" i="1" smtClean="0">
                                  <a:latin typeface="Cambria Math" panose="02040503050406030204" pitchFamily="18" charset="0"/>
                                </a:rPr>
                                <m:t>0</m:t>
                              </m:r>
                            </m:sub>
                          </m:sSub>
                        </m:num>
                        <m:den>
                          <m:sSup>
                            <m:sSupPr>
                              <m:ctrlPr>
                                <a:rPr lang="nl-NL" b="0" i="1" smtClean="0">
                                  <a:latin typeface="Cambria Math" panose="02040503050406030204" pitchFamily="18" charset="0"/>
                                </a:rPr>
                              </m:ctrlPr>
                            </m:sSupPr>
                            <m:e>
                              <m:r>
                                <a:rPr lang="nl-NL" b="0" i="1" smtClean="0">
                                  <a:latin typeface="Cambria Math" panose="02040503050406030204" pitchFamily="18" charset="0"/>
                                </a:rPr>
                                <m:t>𝑛</m:t>
                              </m:r>
                            </m:e>
                            <m:sup>
                              <m:r>
                                <a:rPr lang="nl-NL" b="0" i="1" smtClean="0">
                                  <a:latin typeface="Cambria Math" panose="02040503050406030204" pitchFamily="18" charset="0"/>
                                </a:rPr>
                                <m:t>2</m:t>
                              </m:r>
                            </m:sup>
                          </m:sSup>
                        </m:den>
                      </m:f>
                    </m:oMath>
                  </m:oMathPara>
                </a14:m>
                <a:endParaRPr lang="nl-NL" dirty="0"/>
              </a:p>
            </p:txBody>
          </p:sp>
        </mc:Choice>
        <mc:Fallback xmlns="">
          <p:sp>
            <p:nvSpPr>
              <p:cNvPr id="23" name="Tekstvak 22"/>
              <p:cNvSpPr txBox="1">
                <a:spLocks noRot="1" noChangeAspect="1" noMove="1" noResize="1" noEditPoints="1" noAdjustHandles="1" noChangeArrowheads="1" noChangeShapeType="1" noTextEdit="1"/>
              </p:cNvSpPr>
              <p:nvPr/>
            </p:nvSpPr>
            <p:spPr>
              <a:xfrm>
                <a:off x="4072730" y="3001808"/>
                <a:ext cx="963532" cy="518540"/>
              </a:xfrm>
              <a:prstGeom prst="rect">
                <a:avLst/>
              </a:prstGeom>
              <a:blipFill>
                <a:blip r:embed="rId4"/>
                <a:stretch>
                  <a:fillRect/>
                </a:stretch>
              </a:blipFill>
            </p:spPr>
            <p:txBody>
              <a:bodyPr/>
              <a:lstStyle/>
              <a:p>
                <a:r>
                  <a:rPr lang="nl-NL">
                    <a:noFill/>
                  </a:rPr>
                  <a:t> </a:t>
                </a:r>
              </a:p>
            </p:txBody>
          </p:sp>
        </mc:Fallback>
      </mc:AlternateContent>
      <p:sp>
        <p:nvSpPr>
          <p:cNvPr id="28" name="Tekstvak 27"/>
          <p:cNvSpPr txBox="1"/>
          <p:nvPr/>
        </p:nvSpPr>
        <p:spPr>
          <a:xfrm>
            <a:off x="4025766" y="3633788"/>
            <a:ext cx="1377276" cy="369332"/>
          </a:xfrm>
          <a:prstGeom prst="rect">
            <a:avLst/>
          </a:prstGeom>
          <a:noFill/>
        </p:spPr>
        <p:txBody>
          <a:bodyPr wrap="square" rtlCol="0">
            <a:spAutoFit/>
          </a:bodyPr>
          <a:lstStyle/>
          <a:p>
            <a:r>
              <a:rPr lang="nl-NL" dirty="0" smtClean="0"/>
              <a:t>E</a:t>
            </a:r>
            <a:r>
              <a:rPr lang="nl-NL" baseline="-25000" dirty="0" smtClean="0"/>
              <a:t>0</a:t>
            </a:r>
            <a:r>
              <a:rPr lang="nl-NL" dirty="0" smtClean="0"/>
              <a:t> = 13,6 eV</a:t>
            </a:r>
            <a:endParaRPr lang="nl-NL" dirty="0"/>
          </a:p>
        </p:txBody>
      </p:sp>
      <p:sp>
        <p:nvSpPr>
          <p:cNvPr id="29" name="Tekstvak 28"/>
          <p:cNvSpPr txBox="1"/>
          <p:nvPr/>
        </p:nvSpPr>
        <p:spPr>
          <a:xfrm>
            <a:off x="4074170" y="4368218"/>
            <a:ext cx="3677899" cy="646331"/>
          </a:xfrm>
          <a:prstGeom prst="rect">
            <a:avLst/>
          </a:prstGeom>
          <a:noFill/>
        </p:spPr>
        <p:txBody>
          <a:bodyPr wrap="square" rtlCol="0">
            <a:spAutoFit/>
          </a:bodyPr>
          <a:lstStyle/>
          <a:p>
            <a:r>
              <a:rPr lang="nl-NL" dirty="0" smtClean="0"/>
              <a:t>HW opdracht 4-8 vereist begrip van naamgeving energietoestanden</a:t>
            </a:r>
            <a:endParaRPr lang="nl-NL" dirty="0"/>
          </a:p>
        </p:txBody>
      </p:sp>
      <p:pic>
        <p:nvPicPr>
          <p:cNvPr id="30" name="Afbeelding 29"/>
          <p:cNvPicPr>
            <a:picLocks noChangeAspect="1"/>
          </p:cNvPicPr>
          <p:nvPr/>
        </p:nvPicPr>
        <p:blipFill rotWithShape="1">
          <a:blip r:embed="rId5"/>
          <a:srcRect b="21396"/>
          <a:stretch/>
        </p:blipFill>
        <p:spPr>
          <a:xfrm>
            <a:off x="8012941" y="1444978"/>
            <a:ext cx="1088732" cy="1164178"/>
          </a:xfrm>
          <a:prstGeom prst="rect">
            <a:avLst/>
          </a:prstGeom>
        </p:spPr>
      </p:pic>
    </p:spTree>
    <p:extLst>
      <p:ext uri="{BB962C8B-B14F-4D97-AF65-F5344CB8AC3E}">
        <p14:creationId xmlns:p14="http://schemas.microsoft.com/office/powerpoint/2010/main" val="36121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203200" y="4312356"/>
            <a:ext cx="1106311" cy="6547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6" name="Rechthoek 5"/>
          <p:cNvSpPr/>
          <p:nvPr/>
        </p:nvSpPr>
        <p:spPr>
          <a:xfrm>
            <a:off x="7862711" y="4188178"/>
            <a:ext cx="1106311" cy="77893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jdelijke aanduiding voor dianummer 1"/>
          <p:cNvSpPr>
            <a:spLocks noGrp="1"/>
          </p:cNvSpPr>
          <p:nvPr>
            <p:ph type="sldNum" sz="quarter" idx="12"/>
          </p:nvPr>
        </p:nvSpPr>
        <p:spPr/>
        <p:txBody>
          <a:bodyPr/>
          <a:lstStyle/>
          <a:p>
            <a:fld id="{CC1A7FFB-7E9A-E347-8F80-8E2C647B3625}" type="slidenum">
              <a:rPr lang="nl-NL" smtClean="0"/>
              <a:t>17</a:t>
            </a:fld>
            <a:endParaRPr lang="nl-NL"/>
          </a:p>
        </p:txBody>
      </p:sp>
    </p:spTree>
    <p:extLst>
      <p:ext uri="{BB962C8B-B14F-4D97-AF65-F5344CB8AC3E}">
        <p14:creationId xmlns:p14="http://schemas.microsoft.com/office/powerpoint/2010/main" val="955280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Hoe ziet de 1s golffunctie (orbitaal) er uit?</a:t>
            </a:r>
            <a:endParaRPr lang="nl-NL" dirty="0"/>
          </a:p>
        </p:txBody>
      </p:sp>
      <p:pic>
        <p:nvPicPr>
          <p:cNvPr id="4" name="Tijdelijke aanduiding voor inhoud 3"/>
          <p:cNvPicPr>
            <a:picLocks noGrp="1" noChangeAspect="1"/>
          </p:cNvPicPr>
          <p:nvPr>
            <p:ph idx="1"/>
          </p:nvPr>
        </p:nvPicPr>
        <p:blipFill>
          <a:blip r:embed="rId3"/>
          <a:stretch>
            <a:fillRect/>
          </a:stretch>
        </p:blipFill>
        <p:spPr>
          <a:xfrm>
            <a:off x="1426028" y="1246980"/>
            <a:ext cx="2590800" cy="2781300"/>
          </a:xfrm>
          <a:prstGeom prst="rect">
            <a:avLst/>
          </a:prstGeom>
        </p:spPr>
      </p:pic>
      <p:pic>
        <p:nvPicPr>
          <p:cNvPr id="5" name="Afbeelding 4"/>
          <p:cNvPicPr>
            <a:picLocks noChangeAspect="1"/>
          </p:cNvPicPr>
          <p:nvPr/>
        </p:nvPicPr>
        <p:blipFill>
          <a:blip r:embed="rId4"/>
          <a:stretch>
            <a:fillRect/>
          </a:stretch>
        </p:blipFill>
        <p:spPr>
          <a:xfrm>
            <a:off x="5116286" y="1137443"/>
            <a:ext cx="2743200" cy="3000375"/>
          </a:xfrm>
          <a:prstGeom prst="rect">
            <a:avLst/>
          </a:prstGeom>
        </p:spPr>
      </p:pic>
      <p:pic>
        <p:nvPicPr>
          <p:cNvPr id="1026" name="Picture 2" descr="https://upload.wikimedia.org/wikipedia/commons/thumb/3/33/Phi_1s.gif/200px-Phi_1s.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426430" y="1957650"/>
            <a:ext cx="2590398" cy="1359959"/>
          </a:xfrm>
          <a:prstGeom prst="rect">
            <a:avLst/>
          </a:prstGeom>
          <a:noFill/>
          <a:extLst>
            <a:ext uri="{909E8E84-426E-40DD-AFC4-6F175D3DCCD1}">
              <a14:hiddenFill xmlns:a14="http://schemas.microsoft.com/office/drawing/2010/main">
                <a:solidFill>
                  <a:srgbClr val="FFFFFF"/>
                </a:solidFill>
              </a14:hiddenFill>
            </a:ext>
          </a:extLst>
        </p:spPr>
      </p:pic>
      <p:sp>
        <p:nvSpPr>
          <p:cNvPr id="3" name="Rechthoek 2"/>
          <p:cNvSpPr/>
          <p:nvPr/>
        </p:nvSpPr>
        <p:spPr>
          <a:xfrm>
            <a:off x="1298222" y="1137443"/>
            <a:ext cx="3104445" cy="82020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1169205" y="3317609"/>
            <a:ext cx="3104445" cy="82020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kstvak 7"/>
          <p:cNvSpPr txBox="1"/>
          <p:nvPr/>
        </p:nvSpPr>
        <p:spPr>
          <a:xfrm>
            <a:off x="0" y="4544291"/>
            <a:ext cx="418704" cy="369332"/>
          </a:xfrm>
          <a:prstGeom prst="rect">
            <a:avLst/>
          </a:prstGeom>
          <a:noFill/>
        </p:spPr>
        <p:txBody>
          <a:bodyPr wrap="none" rtlCol="0">
            <a:spAutoFit/>
          </a:bodyPr>
          <a:lstStyle/>
          <a:p>
            <a:fld id="{72B6DA33-26B3-47AB-A47B-6D490A40C873}" type="slidenum">
              <a:rPr lang="nl-NL" smtClean="0"/>
              <a:t>18</a:t>
            </a:fld>
            <a:endParaRPr lang="nl-NL" dirty="0"/>
          </a:p>
        </p:txBody>
      </p:sp>
      <p:sp>
        <p:nvSpPr>
          <p:cNvPr id="6" name="Tekstvak 5"/>
          <p:cNvSpPr txBox="1"/>
          <p:nvPr/>
        </p:nvSpPr>
        <p:spPr>
          <a:xfrm>
            <a:off x="1426028" y="3759200"/>
            <a:ext cx="4572000" cy="646331"/>
          </a:xfrm>
          <a:prstGeom prst="rect">
            <a:avLst/>
          </a:prstGeom>
          <a:noFill/>
        </p:spPr>
        <p:txBody>
          <a:bodyPr wrap="square" rtlCol="0">
            <a:spAutoFit/>
          </a:bodyPr>
          <a:lstStyle/>
          <a:p>
            <a:r>
              <a:rPr lang="nl-NL" dirty="0" smtClean="0"/>
              <a:t>HW opdracht 3: inzicht</a:t>
            </a:r>
            <a:br>
              <a:rPr lang="nl-NL" dirty="0" smtClean="0"/>
            </a:br>
            <a:r>
              <a:rPr lang="nl-NL" dirty="0" smtClean="0"/>
              <a:t>in 3D vorm atoomorbitaal</a:t>
            </a:r>
            <a:endParaRPr lang="nl-NL" dirty="0"/>
          </a:p>
        </p:txBody>
      </p:sp>
    </p:spTree>
    <p:extLst>
      <p:ext uri="{BB962C8B-B14F-4D97-AF65-F5344CB8AC3E}">
        <p14:creationId xmlns:p14="http://schemas.microsoft.com/office/powerpoint/2010/main" val="129247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p:cNvSpPr>
            <a:spLocks noGrp="1"/>
          </p:cNvSpPr>
          <p:nvPr>
            <p:ph type="title"/>
          </p:nvPr>
        </p:nvSpPr>
        <p:spPr/>
        <p:txBody>
          <a:bodyPr>
            <a:normAutofit/>
          </a:bodyPr>
          <a:lstStyle/>
          <a:p>
            <a:r>
              <a:rPr lang="nl-NL" altLang="nl-NL" dirty="0" smtClean="0"/>
              <a:t>Hoe zien (alle) andere s orbitalen er uit?</a:t>
            </a:r>
          </a:p>
        </p:txBody>
      </p:sp>
      <p:sp>
        <p:nvSpPr>
          <p:cNvPr id="43014" name="Rechthoek 1"/>
          <p:cNvSpPr>
            <a:spLocks noChangeArrowheads="1"/>
          </p:cNvSpPr>
          <p:nvPr/>
        </p:nvSpPr>
        <p:spPr bwMode="auto">
          <a:xfrm>
            <a:off x="1660979" y="4197632"/>
            <a:ext cx="59590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dirty="0">
                <a:solidFill>
                  <a:schemeClr val="tx1"/>
                </a:solidFill>
              </a:rPr>
              <a:t>1s			</a:t>
            </a:r>
            <a:r>
              <a:rPr lang="nl-NL" altLang="nl-NL" sz="1800" b="0" dirty="0" smtClean="0">
                <a:solidFill>
                  <a:schemeClr val="tx1"/>
                </a:solidFill>
              </a:rPr>
              <a:t>		2s</a:t>
            </a:r>
            <a:r>
              <a:rPr lang="nl-NL" altLang="nl-NL" sz="1800" b="0" dirty="0">
                <a:solidFill>
                  <a:schemeClr val="tx1"/>
                </a:solidFill>
              </a:rPr>
              <a:t>				  </a:t>
            </a:r>
            <a:r>
              <a:rPr lang="nl-NL" altLang="nl-NL" sz="1800" b="0" dirty="0" smtClean="0">
                <a:solidFill>
                  <a:schemeClr val="tx1"/>
                </a:solidFill>
              </a:rPr>
              <a:t>		3s</a:t>
            </a:r>
            <a:endParaRPr lang="nl-NL" altLang="nl-NL" sz="1800" b="0" dirty="0">
              <a:solidFill>
                <a:schemeClr val="tx1"/>
              </a:solidFill>
            </a:endParaRPr>
          </a:p>
        </p:txBody>
      </p:sp>
      <p:pic>
        <p:nvPicPr>
          <p:cNvPr id="2" name="Afbeelding 1"/>
          <p:cNvPicPr>
            <a:picLocks noChangeAspect="1"/>
          </p:cNvPicPr>
          <p:nvPr/>
        </p:nvPicPr>
        <p:blipFill>
          <a:blip r:embed="rId3"/>
          <a:stretch>
            <a:fillRect/>
          </a:stretch>
        </p:blipFill>
        <p:spPr>
          <a:xfrm>
            <a:off x="654548" y="1172766"/>
            <a:ext cx="2254112" cy="2871787"/>
          </a:xfrm>
          <a:prstGeom prst="rect">
            <a:avLst/>
          </a:prstGeom>
        </p:spPr>
      </p:pic>
      <p:pic>
        <p:nvPicPr>
          <p:cNvPr id="3" name="Afbeelding 2"/>
          <p:cNvPicPr>
            <a:picLocks noChangeAspect="1"/>
          </p:cNvPicPr>
          <p:nvPr/>
        </p:nvPicPr>
        <p:blipFill>
          <a:blip r:embed="rId4"/>
          <a:stretch>
            <a:fillRect/>
          </a:stretch>
        </p:blipFill>
        <p:spPr>
          <a:xfrm>
            <a:off x="2984950" y="1227335"/>
            <a:ext cx="2371382" cy="2970297"/>
          </a:xfrm>
          <a:prstGeom prst="rect">
            <a:avLst/>
          </a:prstGeom>
        </p:spPr>
      </p:pic>
      <p:pic>
        <p:nvPicPr>
          <p:cNvPr id="4" name="Afbeelding 3"/>
          <p:cNvPicPr>
            <a:picLocks noChangeAspect="1"/>
          </p:cNvPicPr>
          <p:nvPr/>
        </p:nvPicPr>
        <p:blipFill>
          <a:blip r:embed="rId5"/>
          <a:stretch>
            <a:fillRect/>
          </a:stretch>
        </p:blipFill>
        <p:spPr>
          <a:xfrm>
            <a:off x="5524120" y="1227335"/>
            <a:ext cx="2528765" cy="2980928"/>
          </a:xfrm>
          <a:prstGeom prst="rect">
            <a:avLst/>
          </a:prstGeom>
        </p:spPr>
      </p:pic>
      <p:sp>
        <p:nvSpPr>
          <p:cNvPr id="5" name="Rechthoek 4"/>
          <p:cNvSpPr/>
          <p:nvPr/>
        </p:nvSpPr>
        <p:spPr>
          <a:xfrm>
            <a:off x="540705" y="1172766"/>
            <a:ext cx="2374975" cy="286115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43011" name="Picture 4"/>
          <p:cNvPicPr>
            <a:picLocks noChangeAspect="1" noChangeArrowheads="1"/>
          </p:cNvPicPr>
          <p:nvPr/>
        </p:nvPicPr>
        <p:blipFill>
          <a:blip r:embed="rId6">
            <a:extLst>
              <a:ext uri="{28A0092B-C50C-407E-A947-70E740481C1C}">
                <a14:useLocalDpi xmlns:a14="http://schemas.microsoft.com/office/drawing/2010/main" val="0"/>
              </a:ext>
            </a:extLst>
          </a:blip>
          <a:srcRect l="45107" t="39063" r="45055" b="39806"/>
          <a:stretch>
            <a:fillRect/>
          </a:stretch>
        </p:blipFill>
        <p:spPr bwMode="auto">
          <a:xfrm>
            <a:off x="1459805" y="2128837"/>
            <a:ext cx="960834" cy="95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 name="Rechthoek 10"/>
          <p:cNvSpPr/>
          <p:nvPr/>
        </p:nvSpPr>
        <p:spPr>
          <a:xfrm>
            <a:off x="2871196" y="1183396"/>
            <a:ext cx="2652924" cy="297029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43012" name="Picture 5"/>
          <p:cNvPicPr>
            <a:picLocks noChangeAspect="1" noChangeArrowheads="1"/>
          </p:cNvPicPr>
          <p:nvPr/>
        </p:nvPicPr>
        <p:blipFill>
          <a:blip r:embed="rId7">
            <a:extLst>
              <a:ext uri="{28A0092B-C50C-407E-A947-70E740481C1C}">
                <a14:useLocalDpi xmlns:a14="http://schemas.microsoft.com/office/drawing/2010/main" val="0"/>
              </a:ext>
            </a:extLst>
          </a:blip>
          <a:srcRect l="41158" t="29428" r="40366" b="30888"/>
          <a:stretch>
            <a:fillRect/>
          </a:stretch>
        </p:blipFill>
        <p:spPr bwMode="auto">
          <a:xfrm>
            <a:off x="3359398" y="1706760"/>
            <a:ext cx="1802606" cy="180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2" name="Rechthoek 11"/>
          <p:cNvSpPr/>
          <p:nvPr/>
        </p:nvSpPr>
        <p:spPr>
          <a:xfrm>
            <a:off x="5353840" y="1248597"/>
            <a:ext cx="3332959" cy="297029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43013" name="Picture 6"/>
          <p:cNvPicPr>
            <a:picLocks noChangeAspect="1" noChangeArrowheads="1"/>
          </p:cNvPicPr>
          <p:nvPr/>
        </p:nvPicPr>
        <p:blipFill>
          <a:blip r:embed="rId8">
            <a:extLst>
              <a:ext uri="{28A0092B-C50C-407E-A947-70E740481C1C}">
                <a14:useLocalDpi xmlns:a14="http://schemas.microsoft.com/office/drawing/2010/main" val="0"/>
              </a:ext>
            </a:extLst>
          </a:blip>
          <a:srcRect l="35718" t="19933" r="35944" b="19933"/>
          <a:stretch>
            <a:fillRect/>
          </a:stretch>
        </p:blipFill>
        <p:spPr bwMode="auto">
          <a:xfrm>
            <a:off x="5730780" y="1216704"/>
            <a:ext cx="2765822" cy="2732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 name="Tekstvak 12"/>
          <p:cNvSpPr txBox="1"/>
          <p:nvPr/>
        </p:nvSpPr>
        <p:spPr>
          <a:xfrm>
            <a:off x="0" y="4544291"/>
            <a:ext cx="418704" cy="369332"/>
          </a:xfrm>
          <a:prstGeom prst="rect">
            <a:avLst/>
          </a:prstGeom>
          <a:noFill/>
        </p:spPr>
        <p:txBody>
          <a:bodyPr wrap="none" rtlCol="0">
            <a:spAutoFit/>
          </a:bodyPr>
          <a:lstStyle/>
          <a:p>
            <a:fld id="{60F449CE-B2A0-4EF1-9E31-5F172F323E27}" type="slidenum">
              <a:rPr lang="nl-NL" smtClean="0"/>
              <a:t>19</a:t>
            </a:fld>
            <a:endParaRPr lang="nl-NL" dirty="0"/>
          </a:p>
        </p:txBody>
      </p:sp>
      <p:sp>
        <p:nvSpPr>
          <p:cNvPr id="14" name="Tekstvak 13"/>
          <p:cNvSpPr txBox="1"/>
          <p:nvPr/>
        </p:nvSpPr>
        <p:spPr>
          <a:xfrm>
            <a:off x="4415763" y="4597535"/>
            <a:ext cx="2554514" cy="369332"/>
          </a:xfrm>
          <a:prstGeom prst="rect">
            <a:avLst/>
          </a:prstGeom>
          <a:noFill/>
        </p:spPr>
        <p:txBody>
          <a:bodyPr wrap="square" rtlCol="0">
            <a:spAutoFit/>
          </a:bodyPr>
          <a:lstStyle/>
          <a:p>
            <a:r>
              <a:rPr lang="nl-NL" dirty="0" smtClean="0"/>
              <a:t>HW Opdracht 6</a:t>
            </a:r>
            <a:endParaRPr lang="nl-NL" dirty="0"/>
          </a:p>
        </p:txBody>
      </p:sp>
      <p:sp>
        <p:nvSpPr>
          <p:cNvPr id="6" name="Tekstvak 5"/>
          <p:cNvSpPr txBox="1"/>
          <p:nvPr/>
        </p:nvSpPr>
        <p:spPr>
          <a:xfrm>
            <a:off x="812099" y="3273996"/>
            <a:ext cx="2350235" cy="738664"/>
          </a:xfrm>
          <a:prstGeom prst="rect">
            <a:avLst/>
          </a:prstGeom>
          <a:noFill/>
        </p:spPr>
        <p:txBody>
          <a:bodyPr wrap="square" rtlCol="0">
            <a:spAutoFit/>
          </a:bodyPr>
          <a:lstStyle/>
          <a:p>
            <a:r>
              <a:rPr lang="nl-NL" sz="1400" dirty="0" smtClean="0"/>
              <a:t>Contour representatie: kans 90% dat elektron zich binnen deze bol bevindt</a:t>
            </a:r>
            <a:endParaRPr lang="nl-NL" sz="1400" dirty="0"/>
          </a:p>
        </p:txBody>
      </p:sp>
    </p:spTree>
    <p:extLst>
      <p:ext uri="{BB962C8B-B14F-4D97-AF65-F5344CB8AC3E}">
        <p14:creationId xmlns:p14="http://schemas.microsoft.com/office/powerpoint/2010/main" val="24963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is Molecuulfysica…</a:t>
            </a:r>
            <a:endParaRPr lang="nl-NL" dirty="0"/>
          </a:p>
        </p:txBody>
      </p:sp>
      <p:sp>
        <p:nvSpPr>
          <p:cNvPr id="7" name="Tekstvak 6"/>
          <p:cNvSpPr txBox="1"/>
          <p:nvPr/>
        </p:nvSpPr>
        <p:spPr>
          <a:xfrm>
            <a:off x="1419872" y="3298950"/>
            <a:ext cx="2954216" cy="2308324"/>
          </a:xfrm>
          <a:prstGeom prst="rect">
            <a:avLst/>
          </a:prstGeom>
          <a:noFill/>
        </p:spPr>
        <p:txBody>
          <a:bodyPr wrap="square" rtlCol="0">
            <a:spAutoFit/>
          </a:bodyPr>
          <a:lstStyle/>
          <a:p>
            <a:r>
              <a:rPr lang="nl-NL" dirty="0" smtClean="0"/>
              <a:t>Quantum </a:t>
            </a:r>
            <a:r>
              <a:rPr lang="nl-NL" dirty="0" err="1" smtClean="0"/>
              <a:t>chemistry</a:t>
            </a:r>
            <a:endParaRPr lang="nl-NL" dirty="0" smtClean="0"/>
          </a:p>
          <a:p>
            <a:r>
              <a:rPr lang="nl-NL" dirty="0" smtClean="0"/>
              <a:t>Orbital </a:t>
            </a:r>
            <a:r>
              <a:rPr lang="nl-NL" dirty="0" err="1" smtClean="0"/>
              <a:t>theory</a:t>
            </a:r>
            <a:endParaRPr lang="nl-NL" dirty="0" smtClean="0"/>
          </a:p>
          <a:p>
            <a:r>
              <a:rPr lang="nl-NL" dirty="0" err="1" smtClean="0"/>
              <a:t>Molecular</a:t>
            </a:r>
            <a:r>
              <a:rPr lang="nl-NL" dirty="0" smtClean="0"/>
              <a:t> orbital </a:t>
            </a:r>
            <a:r>
              <a:rPr lang="nl-NL" dirty="0" err="1" smtClean="0"/>
              <a:t>theory</a:t>
            </a:r>
            <a:endParaRPr lang="nl-NL" dirty="0" smtClean="0"/>
          </a:p>
          <a:p>
            <a:r>
              <a:rPr lang="nl-NL" dirty="0"/>
              <a:t>Chemische </a:t>
            </a:r>
            <a:r>
              <a:rPr lang="nl-NL" dirty="0" smtClean="0"/>
              <a:t>binding</a:t>
            </a:r>
          </a:p>
          <a:p>
            <a:r>
              <a:rPr lang="nl-NL" dirty="0"/>
              <a:t>Moleculaire structuren</a:t>
            </a:r>
          </a:p>
          <a:p>
            <a:endParaRPr lang="nl-NL" dirty="0"/>
          </a:p>
          <a:p>
            <a:endParaRPr lang="nl-NL" dirty="0" smtClean="0"/>
          </a:p>
          <a:p>
            <a:endParaRPr lang="nl-NL" dirty="0"/>
          </a:p>
        </p:txBody>
      </p:sp>
      <p:sp>
        <p:nvSpPr>
          <p:cNvPr id="11" name="Tekstvak 10"/>
          <p:cNvSpPr txBox="1"/>
          <p:nvPr/>
        </p:nvSpPr>
        <p:spPr>
          <a:xfrm>
            <a:off x="6171504" y="3301608"/>
            <a:ext cx="2954216" cy="1200329"/>
          </a:xfrm>
          <a:prstGeom prst="rect">
            <a:avLst/>
          </a:prstGeom>
          <a:noFill/>
        </p:spPr>
        <p:txBody>
          <a:bodyPr wrap="square" rtlCol="0">
            <a:spAutoFit/>
          </a:bodyPr>
          <a:lstStyle/>
          <a:p>
            <a:r>
              <a:rPr lang="nl-NL" dirty="0" smtClean="0"/>
              <a:t>Photo-</a:t>
            </a:r>
            <a:r>
              <a:rPr lang="nl-NL" dirty="0" err="1" smtClean="0"/>
              <a:t>electron</a:t>
            </a:r>
            <a:r>
              <a:rPr lang="nl-NL" dirty="0" smtClean="0"/>
              <a:t> </a:t>
            </a:r>
            <a:r>
              <a:rPr lang="nl-NL" dirty="0" err="1" smtClean="0"/>
              <a:t>spectroscopy</a:t>
            </a:r>
            <a:endParaRPr lang="nl-NL" dirty="0" smtClean="0"/>
          </a:p>
          <a:p>
            <a:r>
              <a:rPr lang="nl-NL" dirty="0" err="1" smtClean="0"/>
              <a:t>Rotational</a:t>
            </a:r>
            <a:r>
              <a:rPr lang="nl-NL" dirty="0" smtClean="0"/>
              <a:t> </a:t>
            </a:r>
            <a:r>
              <a:rPr lang="nl-NL" dirty="0" err="1" smtClean="0"/>
              <a:t>spectroscopy</a:t>
            </a:r>
            <a:endParaRPr lang="nl-NL" dirty="0" smtClean="0"/>
          </a:p>
          <a:p>
            <a:r>
              <a:rPr lang="nl-NL" dirty="0" err="1" smtClean="0"/>
              <a:t>Vibrational</a:t>
            </a:r>
            <a:r>
              <a:rPr lang="nl-NL" dirty="0" smtClean="0"/>
              <a:t> </a:t>
            </a:r>
            <a:r>
              <a:rPr lang="nl-NL" dirty="0" err="1" smtClean="0"/>
              <a:t>spectroscopy</a:t>
            </a:r>
            <a:endParaRPr lang="nl-NL" dirty="0" smtClean="0"/>
          </a:p>
          <a:p>
            <a:r>
              <a:rPr lang="nl-NL" dirty="0" smtClean="0"/>
              <a:t>UV-VIS </a:t>
            </a:r>
            <a:r>
              <a:rPr lang="nl-NL" dirty="0" err="1" smtClean="0"/>
              <a:t>spectroscopy</a:t>
            </a:r>
            <a:endParaRPr lang="nl-NL" dirty="0" smtClean="0"/>
          </a:p>
        </p:txBody>
      </p:sp>
      <p:sp>
        <p:nvSpPr>
          <p:cNvPr id="15" name="Tekstvak 14"/>
          <p:cNvSpPr txBox="1"/>
          <p:nvPr/>
        </p:nvSpPr>
        <p:spPr>
          <a:xfrm>
            <a:off x="4170001" y="3334830"/>
            <a:ext cx="2954216" cy="1477328"/>
          </a:xfrm>
          <a:prstGeom prst="rect">
            <a:avLst/>
          </a:prstGeom>
          <a:noFill/>
        </p:spPr>
        <p:txBody>
          <a:bodyPr wrap="square" rtlCol="0">
            <a:spAutoFit/>
          </a:bodyPr>
          <a:lstStyle/>
          <a:p>
            <a:r>
              <a:rPr lang="nl-NL" dirty="0" smtClean="0"/>
              <a:t>Reactiviteit</a:t>
            </a:r>
          </a:p>
          <a:p>
            <a:r>
              <a:rPr lang="nl-NL" dirty="0" smtClean="0"/>
              <a:t>Dipoolmomenten </a:t>
            </a:r>
          </a:p>
          <a:p>
            <a:r>
              <a:rPr lang="nl-NL" dirty="0" smtClean="0"/>
              <a:t>Fluorescentie</a:t>
            </a:r>
          </a:p>
          <a:p>
            <a:r>
              <a:rPr lang="nl-NL" dirty="0" smtClean="0"/>
              <a:t>Fosforescentie </a:t>
            </a:r>
          </a:p>
          <a:p>
            <a:endParaRPr lang="nl-NL" dirty="0"/>
          </a:p>
        </p:txBody>
      </p:sp>
      <p:sp>
        <p:nvSpPr>
          <p:cNvPr id="5" name="Tekstvak 4"/>
          <p:cNvSpPr txBox="1"/>
          <p:nvPr/>
        </p:nvSpPr>
        <p:spPr>
          <a:xfrm>
            <a:off x="0" y="4544291"/>
            <a:ext cx="301686" cy="369332"/>
          </a:xfrm>
          <a:prstGeom prst="rect">
            <a:avLst/>
          </a:prstGeom>
          <a:noFill/>
        </p:spPr>
        <p:txBody>
          <a:bodyPr wrap="none" rtlCol="0">
            <a:spAutoFit/>
          </a:bodyPr>
          <a:lstStyle/>
          <a:p>
            <a:fld id="{3FEC456A-ADBE-42B1-8ADE-FFC678DF1930}" type="slidenum">
              <a:rPr lang="nl-NL" dirty="0"/>
              <a:t>2</a:t>
            </a:fld>
            <a:endParaRPr lang="nl-NL" dirty="0"/>
          </a:p>
        </p:txBody>
      </p:sp>
      <p:pic>
        <p:nvPicPr>
          <p:cNvPr id="10" name="Afbeelding 9"/>
          <p:cNvPicPr>
            <a:picLocks noChangeAspect="1"/>
          </p:cNvPicPr>
          <p:nvPr/>
        </p:nvPicPr>
        <p:blipFill>
          <a:blip r:embed="rId3"/>
          <a:stretch>
            <a:fillRect/>
          </a:stretch>
        </p:blipFill>
        <p:spPr>
          <a:xfrm>
            <a:off x="-29028" y="985311"/>
            <a:ext cx="9182232" cy="2136746"/>
          </a:xfrm>
          <a:prstGeom prst="rect">
            <a:avLst/>
          </a:prstGeom>
        </p:spPr>
      </p:pic>
      <p:sp>
        <p:nvSpPr>
          <p:cNvPr id="4" name="Ovaal 3"/>
          <p:cNvSpPr/>
          <p:nvPr/>
        </p:nvSpPr>
        <p:spPr>
          <a:xfrm>
            <a:off x="5930916" y="1560832"/>
            <a:ext cx="789199" cy="274679"/>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6" name="Rechte verbindingslijn met pijl 5"/>
          <p:cNvCxnSpPr/>
          <p:nvPr/>
        </p:nvCxnSpPr>
        <p:spPr>
          <a:xfrm flipH="1">
            <a:off x="2172469" y="1753412"/>
            <a:ext cx="3814719" cy="1548196"/>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9" name="Ovaal 18"/>
          <p:cNvSpPr/>
          <p:nvPr/>
        </p:nvSpPr>
        <p:spPr>
          <a:xfrm>
            <a:off x="7091362" y="1567882"/>
            <a:ext cx="557213" cy="274679"/>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20" name="Rechte verbindingslijn met pijl 19"/>
          <p:cNvCxnSpPr/>
          <p:nvPr/>
        </p:nvCxnSpPr>
        <p:spPr>
          <a:xfrm flipH="1">
            <a:off x="4890241" y="1835511"/>
            <a:ext cx="2366626" cy="1548196"/>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2" name="Ovaal 21"/>
          <p:cNvSpPr/>
          <p:nvPr/>
        </p:nvSpPr>
        <p:spPr>
          <a:xfrm>
            <a:off x="5093536" y="2102253"/>
            <a:ext cx="1021514" cy="274679"/>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23" name="Rechte verbindingslijn met pijl 22"/>
          <p:cNvCxnSpPr/>
          <p:nvPr/>
        </p:nvCxnSpPr>
        <p:spPr>
          <a:xfrm>
            <a:off x="5881464" y="2357243"/>
            <a:ext cx="1262742" cy="95739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0400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4" grpId="0" animBg="1"/>
      <p:bldP spid="19"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p:cNvSpPr>
            <a:spLocks noGrp="1"/>
          </p:cNvSpPr>
          <p:nvPr>
            <p:ph type="title"/>
          </p:nvPr>
        </p:nvSpPr>
        <p:spPr/>
        <p:txBody>
          <a:bodyPr/>
          <a:lstStyle/>
          <a:p>
            <a:r>
              <a:rPr lang="nl-NL" altLang="nl-NL" dirty="0" smtClean="0"/>
              <a:t>Vorm p-orbitalen</a:t>
            </a:r>
          </a:p>
        </p:txBody>
      </p:sp>
      <p:pic>
        <p:nvPicPr>
          <p:cNvPr id="44035" name="Picture 4"/>
          <p:cNvPicPr>
            <a:picLocks noChangeAspect="1" noChangeArrowheads="1"/>
          </p:cNvPicPr>
          <p:nvPr/>
        </p:nvPicPr>
        <p:blipFill>
          <a:blip r:embed="rId3">
            <a:extLst>
              <a:ext uri="{28A0092B-C50C-407E-A947-70E740481C1C}">
                <a14:useLocalDpi xmlns:a14="http://schemas.microsoft.com/office/drawing/2010/main" val="0"/>
              </a:ext>
            </a:extLst>
          </a:blip>
          <a:srcRect l="42401" t="29623" r="42139" b="29622"/>
          <a:stretch>
            <a:fillRect/>
          </a:stretch>
        </p:blipFill>
        <p:spPr bwMode="auto">
          <a:xfrm>
            <a:off x="1494235" y="1924051"/>
            <a:ext cx="1508522" cy="1851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44036" name="Rechte verbindingslijn 2"/>
          <p:cNvCxnSpPr>
            <a:cxnSpLocks noChangeShapeType="1"/>
          </p:cNvCxnSpPr>
          <p:nvPr/>
        </p:nvCxnSpPr>
        <p:spPr bwMode="auto">
          <a:xfrm>
            <a:off x="4411266" y="1010842"/>
            <a:ext cx="0" cy="2068115"/>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37" name="Rechte verbindingslijn 4"/>
          <p:cNvCxnSpPr>
            <a:cxnSpLocks noChangeShapeType="1"/>
          </p:cNvCxnSpPr>
          <p:nvPr/>
        </p:nvCxnSpPr>
        <p:spPr bwMode="auto">
          <a:xfrm flipV="1">
            <a:off x="3412332" y="1613297"/>
            <a:ext cx="1999060" cy="1079897"/>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38" name="Rechte verbindingslijn 8"/>
          <p:cNvCxnSpPr>
            <a:cxnSpLocks noChangeShapeType="1"/>
          </p:cNvCxnSpPr>
          <p:nvPr/>
        </p:nvCxnSpPr>
        <p:spPr bwMode="auto">
          <a:xfrm flipH="1" flipV="1">
            <a:off x="3330179" y="1613297"/>
            <a:ext cx="2163365" cy="1079897"/>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39" name="Tekstvak 10"/>
          <p:cNvSpPr txBox="1">
            <a:spLocks noChangeArrowheads="1"/>
          </p:cNvSpPr>
          <p:nvPr/>
        </p:nvSpPr>
        <p:spPr bwMode="auto">
          <a:xfrm>
            <a:off x="5493544" y="256579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a:solidFill>
                  <a:schemeClr val="tx1"/>
                </a:solidFill>
              </a:rPr>
              <a:t>y</a:t>
            </a:r>
          </a:p>
        </p:txBody>
      </p:sp>
      <p:sp>
        <p:nvSpPr>
          <p:cNvPr id="44040" name="Tekstvak 14"/>
          <p:cNvSpPr txBox="1">
            <a:spLocks noChangeArrowheads="1"/>
          </p:cNvSpPr>
          <p:nvPr/>
        </p:nvSpPr>
        <p:spPr bwMode="auto">
          <a:xfrm>
            <a:off x="4304110" y="78224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a:solidFill>
                  <a:schemeClr val="tx1"/>
                </a:solidFill>
              </a:rPr>
              <a:t>z</a:t>
            </a:r>
          </a:p>
        </p:txBody>
      </p:sp>
      <p:sp>
        <p:nvSpPr>
          <p:cNvPr id="44041" name="Tekstvak 15"/>
          <p:cNvSpPr txBox="1">
            <a:spLocks noChangeArrowheads="1"/>
          </p:cNvSpPr>
          <p:nvPr/>
        </p:nvSpPr>
        <p:spPr bwMode="auto">
          <a:xfrm>
            <a:off x="3305175" y="268009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a:solidFill>
                  <a:schemeClr val="tx1"/>
                </a:solidFill>
              </a:rPr>
              <a:t>x</a:t>
            </a:r>
          </a:p>
        </p:txBody>
      </p:sp>
      <p:pic>
        <p:nvPicPr>
          <p:cNvPr id="44042" name="Picture 5"/>
          <p:cNvPicPr>
            <a:picLocks noChangeAspect="1" noChangeArrowheads="1"/>
          </p:cNvPicPr>
          <p:nvPr/>
        </p:nvPicPr>
        <p:blipFill>
          <a:blip r:embed="rId4">
            <a:extLst>
              <a:ext uri="{28A0092B-C50C-407E-A947-70E740481C1C}">
                <a14:useLocalDpi xmlns:a14="http://schemas.microsoft.com/office/drawing/2010/main" val="0"/>
              </a:ext>
            </a:extLst>
          </a:blip>
          <a:srcRect l="41272" t="31375" r="40556" b="31133"/>
          <a:stretch>
            <a:fillRect/>
          </a:stretch>
        </p:blipFill>
        <p:spPr bwMode="auto">
          <a:xfrm>
            <a:off x="3293269" y="3294460"/>
            <a:ext cx="1772841" cy="1702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043" name="Picture 5"/>
          <p:cNvPicPr>
            <a:picLocks noChangeAspect="1" noChangeArrowheads="1"/>
          </p:cNvPicPr>
          <p:nvPr/>
        </p:nvPicPr>
        <p:blipFill>
          <a:blip r:embed="rId4">
            <a:extLst>
              <a:ext uri="{28A0092B-C50C-407E-A947-70E740481C1C}">
                <a14:useLocalDpi xmlns:a14="http://schemas.microsoft.com/office/drawing/2010/main" val="0"/>
              </a:ext>
            </a:extLst>
          </a:blip>
          <a:srcRect l="41272" t="31375" r="40556" b="31133"/>
          <a:stretch>
            <a:fillRect/>
          </a:stretch>
        </p:blipFill>
        <p:spPr bwMode="auto">
          <a:xfrm rot="13947896">
            <a:off x="5919193" y="2906911"/>
            <a:ext cx="1772841" cy="1702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4044" name="Rechthoek 11"/>
          <p:cNvSpPr>
            <a:spLocks noChangeArrowheads="1"/>
          </p:cNvSpPr>
          <p:nvPr/>
        </p:nvSpPr>
        <p:spPr bwMode="auto">
          <a:xfrm>
            <a:off x="2069307" y="414337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dirty="0">
                <a:solidFill>
                  <a:schemeClr val="tx1"/>
                </a:solidFill>
              </a:rPr>
              <a:t>2p</a:t>
            </a:r>
            <a:r>
              <a:rPr lang="nl-NL" altLang="nl-NL" sz="1800" b="0" baseline="-25000" dirty="0">
                <a:solidFill>
                  <a:schemeClr val="tx1"/>
                </a:solidFill>
              </a:rPr>
              <a:t>z</a:t>
            </a:r>
          </a:p>
        </p:txBody>
      </p:sp>
      <p:sp>
        <p:nvSpPr>
          <p:cNvPr id="44045" name="Rechthoek 19"/>
          <p:cNvSpPr>
            <a:spLocks noChangeArrowheads="1"/>
          </p:cNvSpPr>
          <p:nvPr/>
        </p:nvSpPr>
        <p:spPr bwMode="auto">
          <a:xfrm>
            <a:off x="4504135" y="467320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dirty="0">
                <a:solidFill>
                  <a:schemeClr val="tx1"/>
                </a:solidFill>
              </a:rPr>
              <a:t>2p</a:t>
            </a:r>
            <a:r>
              <a:rPr lang="nl-NL" altLang="nl-NL" sz="1800" b="0" baseline="-25000" dirty="0">
                <a:solidFill>
                  <a:schemeClr val="tx1"/>
                </a:solidFill>
              </a:rPr>
              <a:t>x</a:t>
            </a:r>
          </a:p>
        </p:txBody>
      </p:sp>
      <p:sp>
        <p:nvSpPr>
          <p:cNvPr id="44046" name="Rechthoek 20"/>
          <p:cNvSpPr>
            <a:spLocks noChangeArrowheads="1"/>
          </p:cNvSpPr>
          <p:nvPr/>
        </p:nvSpPr>
        <p:spPr bwMode="auto">
          <a:xfrm>
            <a:off x="6563917" y="4683919"/>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2800" b="1">
                <a:solidFill>
                  <a:srgbClr val="280049"/>
                </a:solidFill>
                <a:latin typeface="Fontys Frutiger" panose="00000400000000000000" pitchFamily="2" charset="0"/>
              </a:defRPr>
            </a:lvl1pPr>
            <a:lvl2pPr marL="742950" indent="-285750">
              <a:spcBef>
                <a:spcPct val="20000"/>
              </a:spcBef>
              <a:buFont typeface="Arial" panose="020B0604020202020204" pitchFamily="34" charset="0"/>
              <a:buChar char="-"/>
              <a:defRPr sz="2200" b="1">
                <a:solidFill>
                  <a:srgbClr val="280049"/>
                </a:solidFill>
                <a:latin typeface="Fontys Frutiger" panose="00000400000000000000" pitchFamily="2" charset="0"/>
              </a:defRPr>
            </a:lvl2pPr>
            <a:lvl3pPr marL="1143000" indent="-228600">
              <a:spcBef>
                <a:spcPct val="20000"/>
              </a:spcBef>
              <a:buSzPct val="100000"/>
              <a:buFont typeface="Arial" panose="020B0604020202020204" pitchFamily="34" charset="0"/>
              <a:buChar char="-"/>
              <a:defRPr sz="2200">
                <a:solidFill>
                  <a:schemeClr val="tx1"/>
                </a:solidFill>
                <a:latin typeface="Fontys Frutiger" panose="00000400000000000000" pitchFamily="2" charset="0"/>
              </a:defRPr>
            </a:lvl3pPr>
            <a:lvl4pPr marL="1600200" indent="-228600">
              <a:spcBef>
                <a:spcPct val="20000"/>
              </a:spcBef>
              <a:buSzPct val="100000"/>
              <a:buChar char="–"/>
              <a:defRPr sz="2000">
                <a:solidFill>
                  <a:schemeClr val="tx1"/>
                </a:solidFill>
                <a:latin typeface="Fontys Frutiger" panose="00000400000000000000" pitchFamily="2" charset="0"/>
              </a:defRPr>
            </a:lvl4pPr>
            <a:lvl5pPr marL="2057400" indent="-228600">
              <a:spcBef>
                <a:spcPct val="20000"/>
              </a:spcBef>
              <a:buSzPct val="100000"/>
              <a:buChar char="»"/>
              <a:defRPr sz="2000">
                <a:solidFill>
                  <a:schemeClr val="tx1"/>
                </a:solidFill>
                <a:latin typeface="Fontys Frutiger" panose="00000400000000000000" pitchFamily="2" charset="0"/>
              </a:defRPr>
            </a:lvl5pPr>
            <a:lvl6pPr marL="25146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6pPr>
            <a:lvl7pPr marL="29718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7pPr>
            <a:lvl8pPr marL="34290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8pPr>
            <a:lvl9pPr marL="3886200" indent="-228600" eaLnBrk="0" fontAlgn="base" hangingPunct="0">
              <a:spcBef>
                <a:spcPct val="20000"/>
              </a:spcBef>
              <a:spcAft>
                <a:spcPct val="0"/>
              </a:spcAft>
              <a:buSzPct val="100000"/>
              <a:buChar char="»"/>
              <a:defRPr sz="2000">
                <a:solidFill>
                  <a:schemeClr val="tx1"/>
                </a:solidFill>
                <a:latin typeface="Fontys Frutiger" panose="00000400000000000000" pitchFamily="2" charset="0"/>
              </a:defRPr>
            </a:lvl9pPr>
          </a:lstStyle>
          <a:p>
            <a:pPr>
              <a:spcBef>
                <a:spcPct val="0"/>
              </a:spcBef>
            </a:pPr>
            <a:r>
              <a:rPr lang="nl-NL" altLang="nl-NL" sz="1800" b="0" dirty="0">
                <a:solidFill>
                  <a:schemeClr val="tx1"/>
                </a:solidFill>
              </a:rPr>
              <a:t>2p</a:t>
            </a:r>
            <a:r>
              <a:rPr lang="nl-NL" altLang="nl-NL" sz="1800" b="0" baseline="-25000" dirty="0">
                <a:solidFill>
                  <a:schemeClr val="tx1"/>
                </a:solidFill>
              </a:rPr>
              <a:t>y</a:t>
            </a:r>
          </a:p>
        </p:txBody>
      </p:sp>
      <p:sp>
        <p:nvSpPr>
          <p:cNvPr id="2" name="Tekstvak 1"/>
          <p:cNvSpPr txBox="1"/>
          <p:nvPr/>
        </p:nvSpPr>
        <p:spPr>
          <a:xfrm>
            <a:off x="218408" y="874633"/>
            <a:ext cx="3892777" cy="923330"/>
          </a:xfrm>
          <a:prstGeom prst="rect">
            <a:avLst/>
          </a:prstGeom>
          <a:noFill/>
        </p:spPr>
        <p:txBody>
          <a:bodyPr wrap="square" rtlCol="0">
            <a:spAutoFit/>
          </a:bodyPr>
          <a:lstStyle/>
          <a:p>
            <a:r>
              <a:rPr lang="nl-NL" dirty="0" smtClean="0"/>
              <a:t>Vraag: waarom 3 orbitalen voor ‘maar’ één 2p energie level, terwijl 1s, 2s, 3s </a:t>
            </a:r>
            <a:r>
              <a:rPr lang="nl-NL" dirty="0" err="1" smtClean="0"/>
              <a:t>etc</a:t>
            </a:r>
            <a:r>
              <a:rPr lang="nl-NL" dirty="0" smtClean="0"/>
              <a:t> er elk maar één hebben?</a:t>
            </a:r>
            <a:endParaRPr lang="nl-NL" dirty="0"/>
          </a:p>
        </p:txBody>
      </p:sp>
      <p:pic>
        <p:nvPicPr>
          <p:cNvPr id="2050" name="Picture 2" descr="https://upload.wikimedia.org/wikipedia/commons/0/08/Phi_2p.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021345" y="1011741"/>
            <a:ext cx="3085042" cy="1617160"/>
          </a:xfrm>
          <a:prstGeom prst="rect">
            <a:avLst/>
          </a:prstGeom>
          <a:noFill/>
          <a:extLst>
            <a:ext uri="{909E8E84-426E-40DD-AFC4-6F175D3DCCD1}">
              <a14:hiddenFill xmlns:a14="http://schemas.microsoft.com/office/drawing/2010/main">
                <a:solidFill>
                  <a:srgbClr val="FFFFFF"/>
                </a:solidFill>
              </a14:hiddenFill>
            </a:ext>
          </a:extLst>
        </p:spPr>
      </p:pic>
      <p:sp>
        <p:nvSpPr>
          <p:cNvPr id="17" name="Tekstvak 16"/>
          <p:cNvSpPr txBox="1"/>
          <p:nvPr/>
        </p:nvSpPr>
        <p:spPr>
          <a:xfrm>
            <a:off x="0" y="4544291"/>
            <a:ext cx="418704" cy="369332"/>
          </a:xfrm>
          <a:prstGeom prst="rect">
            <a:avLst/>
          </a:prstGeom>
          <a:noFill/>
        </p:spPr>
        <p:txBody>
          <a:bodyPr wrap="none" rtlCol="0">
            <a:spAutoFit/>
          </a:bodyPr>
          <a:lstStyle/>
          <a:p>
            <a:fld id="{A29084D9-DA52-4000-A9A5-4CD14F0FB178}" type="slidenum">
              <a:rPr lang="nl-NL" smtClean="0"/>
              <a:t>20</a:t>
            </a:fld>
            <a:endParaRPr lang="nl-NL" dirty="0"/>
          </a:p>
        </p:txBody>
      </p:sp>
    </p:spTree>
    <p:extLst>
      <p:ext uri="{BB962C8B-B14F-4D97-AF65-F5344CB8AC3E}">
        <p14:creationId xmlns:p14="http://schemas.microsoft.com/office/powerpoint/2010/main" val="37757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690"/>
            <a:ext cx="8229600" cy="857250"/>
          </a:xfrm>
        </p:spPr>
        <p:txBody>
          <a:bodyPr/>
          <a:lstStyle/>
          <a:p>
            <a:r>
              <a:rPr lang="nl-NL" dirty="0" smtClean="0"/>
              <a:t>Vormen andere orbitalen</a:t>
            </a:r>
            <a:endParaRPr lang="nl-NL" dirty="0"/>
          </a:p>
        </p:txBody>
      </p:sp>
      <p:sp>
        <p:nvSpPr>
          <p:cNvPr id="3" name="Tijdelijke aanduiding voor inhoud 2"/>
          <p:cNvSpPr>
            <a:spLocks noGrp="1"/>
          </p:cNvSpPr>
          <p:nvPr>
            <p:ph sz="half" idx="1"/>
          </p:nvPr>
        </p:nvSpPr>
        <p:spPr/>
        <p:txBody>
          <a:bodyPr/>
          <a:lstStyle/>
          <a:p>
            <a:endParaRPr lang="nl-NL"/>
          </a:p>
        </p:txBody>
      </p:sp>
      <p:sp>
        <p:nvSpPr>
          <p:cNvPr id="4" name="Tijdelijke aanduiding voor inhoud 3"/>
          <p:cNvSpPr>
            <a:spLocks noGrp="1"/>
          </p:cNvSpPr>
          <p:nvPr>
            <p:ph sz="half" idx="2"/>
          </p:nvPr>
        </p:nvSpPr>
        <p:spPr/>
        <p:txBody>
          <a:bodyPr/>
          <a:lstStyle/>
          <a:p>
            <a:endParaRPr lang="nl-NL"/>
          </a:p>
        </p:txBody>
      </p:sp>
      <p:pic>
        <p:nvPicPr>
          <p:cNvPr id="6" name="Afbeelding 5"/>
          <p:cNvPicPr>
            <a:picLocks noChangeAspect="1"/>
          </p:cNvPicPr>
          <p:nvPr/>
        </p:nvPicPr>
        <p:blipFill rotWithShape="1">
          <a:blip r:embed="rId2"/>
          <a:srcRect b="17296"/>
          <a:stretch/>
        </p:blipFill>
        <p:spPr>
          <a:xfrm>
            <a:off x="457200" y="789930"/>
            <a:ext cx="7830457" cy="3449886"/>
          </a:xfrm>
          <a:prstGeom prst="rect">
            <a:avLst/>
          </a:prstGeom>
        </p:spPr>
      </p:pic>
      <p:sp>
        <p:nvSpPr>
          <p:cNvPr id="5" name="Tijdelijke aanduiding voor dianummer 4"/>
          <p:cNvSpPr>
            <a:spLocks noGrp="1"/>
          </p:cNvSpPr>
          <p:nvPr>
            <p:ph type="sldNum" sz="quarter" idx="12"/>
          </p:nvPr>
        </p:nvSpPr>
        <p:spPr/>
        <p:txBody>
          <a:bodyPr/>
          <a:lstStyle/>
          <a:p>
            <a:fld id="{CC1A7FFB-7E9A-E347-8F80-8E2C647B3625}" type="slidenum">
              <a:rPr lang="nl-NL" smtClean="0"/>
              <a:t>21</a:t>
            </a:fld>
            <a:endParaRPr lang="nl-NL"/>
          </a:p>
        </p:txBody>
      </p:sp>
      <p:sp>
        <p:nvSpPr>
          <p:cNvPr id="7" name="Tekstvak 6"/>
          <p:cNvSpPr txBox="1"/>
          <p:nvPr/>
        </p:nvSpPr>
        <p:spPr>
          <a:xfrm>
            <a:off x="0" y="4544291"/>
            <a:ext cx="418704" cy="369332"/>
          </a:xfrm>
          <a:prstGeom prst="rect">
            <a:avLst/>
          </a:prstGeom>
          <a:noFill/>
        </p:spPr>
        <p:txBody>
          <a:bodyPr wrap="none" rtlCol="0">
            <a:spAutoFit/>
          </a:bodyPr>
          <a:lstStyle/>
          <a:p>
            <a:fld id="{E8183590-6DB5-4F69-8409-91F609202739}" type="slidenum">
              <a:rPr lang="nl-NL" smtClean="0"/>
              <a:t>21</a:t>
            </a:fld>
            <a:endParaRPr lang="nl-NL" dirty="0"/>
          </a:p>
        </p:txBody>
      </p:sp>
    </p:spTree>
    <p:extLst>
      <p:ext uri="{BB962C8B-B14F-4D97-AF65-F5344CB8AC3E}">
        <p14:creationId xmlns:p14="http://schemas.microsoft.com/office/powerpoint/2010/main" val="3166420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p:cNvPicPr>
            <a:picLocks noChangeAspect="1"/>
          </p:cNvPicPr>
          <p:nvPr/>
        </p:nvPicPr>
        <p:blipFill>
          <a:blip r:embed="rId3"/>
          <a:stretch>
            <a:fillRect/>
          </a:stretch>
        </p:blipFill>
        <p:spPr>
          <a:xfrm>
            <a:off x="6859905" y="914400"/>
            <a:ext cx="1581150" cy="3114675"/>
          </a:xfrm>
          <a:prstGeom prst="rect">
            <a:avLst/>
          </a:prstGeom>
        </p:spPr>
      </p:pic>
      <p:sp>
        <p:nvSpPr>
          <p:cNvPr id="2" name="Titel 1"/>
          <p:cNvSpPr>
            <a:spLocks noGrp="1"/>
          </p:cNvSpPr>
          <p:nvPr>
            <p:ph type="title"/>
          </p:nvPr>
        </p:nvSpPr>
        <p:spPr/>
        <p:txBody>
          <a:bodyPr/>
          <a:lstStyle/>
          <a:p>
            <a:r>
              <a:rPr lang="nl-NL" dirty="0" smtClean="0"/>
              <a:t>Spectroscopische transitie</a:t>
            </a:r>
            <a:endParaRPr lang="nl-NL" dirty="0"/>
          </a:p>
        </p:txBody>
      </p:sp>
      <p:sp>
        <p:nvSpPr>
          <p:cNvPr id="3" name="Tijdelijke aanduiding voor inhoud 2"/>
          <p:cNvSpPr>
            <a:spLocks noGrp="1"/>
          </p:cNvSpPr>
          <p:nvPr>
            <p:ph idx="1"/>
          </p:nvPr>
        </p:nvSpPr>
        <p:spPr>
          <a:xfrm>
            <a:off x="457200" y="1063625"/>
            <a:ext cx="8229600" cy="3011108"/>
          </a:xfrm>
        </p:spPr>
        <p:txBody>
          <a:bodyPr>
            <a:normAutofit/>
          </a:bodyPr>
          <a:lstStyle/>
          <a:p>
            <a:r>
              <a:rPr lang="nl-NL" sz="1800" dirty="0" smtClean="0"/>
              <a:t>Transitie: elektron vervalt van een orbitaal met kwantum </a:t>
            </a:r>
            <a:br>
              <a:rPr lang="nl-NL" sz="1800" dirty="0" smtClean="0"/>
            </a:br>
            <a:r>
              <a:rPr lang="nl-NL" sz="1800" dirty="0" smtClean="0"/>
              <a:t>nummers (</a:t>
            </a:r>
            <a:r>
              <a:rPr lang="nl-NL" sz="1800" i="1" dirty="0" smtClean="0"/>
              <a:t>n</a:t>
            </a:r>
            <a:r>
              <a:rPr lang="nl-NL" sz="1800" i="1" baseline="-25000" dirty="0" smtClean="0"/>
              <a:t>1</a:t>
            </a:r>
            <a:r>
              <a:rPr lang="nl-NL" sz="1800" dirty="0" smtClean="0"/>
              <a:t>,</a:t>
            </a:r>
            <a:r>
              <a:rPr lang="nl-NL" sz="1800" i="1" dirty="0" smtClean="0"/>
              <a:t>l</a:t>
            </a:r>
            <a:r>
              <a:rPr lang="nl-NL" sz="1800" i="1" baseline="-25000" dirty="0" smtClean="0"/>
              <a:t>1</a:t>
            </a:r>
            <a:r>
              <a:rPr lang="nl-NL" sz="1800" dirty="0" smtClean="0"/>
              <a:t>,</a:t>
            </a:r>
            <a:r>
              <a:rPr lang="nl-NL" sz="1800" i="1" dirty="0" smtClean="0"/>
              <a:t>m</a:t>
            </a:r>
            <a:r>
              <a:rPr lang="nl-NL" sz="1800" i="1" baseline="-25000" dirty="0" smtClean="0"/>
              <a:t>l1</a:t>
            </a:r>
            <a:r>
              <a:rPr lang="nl-NL" sz="1800" dirty="0" smtClean="0"/>
              <a:t>) naar een lager energetisch orbitaal </a:t>
            </a:r>
            <a:br>
              <a:rPr lang="nl-NL" sz="1800" dirty="0" smtClean="0"/>
            </a:br>
            <a:r>
              <a:rPr lang="nl-NL" sz="1800" dirty="0" smtClean="0"/>
              <a:t>(</a:t>
            </a:r>
            <a:r>
              <a:rPr lang="nl-NL" sz="1800" i="1" dirty="0" smtClean="0"/>
              <a:t>n</a:t>
            </a:r>
            <a:r>
              <a:rPr lang="nl-NL" sz="1800" i="1" baseline="-25000" dirty="0" smtClean="0"/>
              <a:t>2</a:t>
            </a:r>
            <a:r>
              <a:rPr lang="nl-NL" sz="1800" dirty="0" smtClean="0"/>
              <a:t>,</a:t>
            </a:r>
            <a:r>
              <a:rPr lang="nl-NL" sz="1800" i="1" dirty="0" smtClean="0"/>
              <a:t>l</a:t>
            </a:r>
            <a:r>
              <a:rPr lang="nl-NL" sz="1800" i="1" baseline="-25000" dirty="0" smtClean="0"/>
              <a:t>2</a:t>
            </a:r>
            <a:r>
              <a:rPr lang="nl-NL" sz="1800" dirty="0" smtClean="0"/>
              <a:t>,</a:t>
            </a:r>
            <a:r>
              <a:rPr lang="nl-NL" sz="1800" i="1" dirty="0" smtClean="0"/>
              <a:t>m</a:t>
            </a:r>
            <a:r>
              <a:rPr lang="nl-NL" sz="1800" i="1" baseline="-25000" dirty="0" smtClean="0"/>
              <a:t>l2</a:t>
            </a:r>
            <a:r>
              <a:rPr lang="nl-NL" sz="1800" dirty="0" smtClean="0"/>
              <a:t>) en een foton wordt uitgezonden</a:t>
            </a:r>
          </a:p>
          <a:p>
            <a:pPr marL="0" indent="0">
              <a:buNone/>
            </a:pPr>
            <a:endParaRPr lang="nl-NL" sz="1800" dirty="0" smtClean="0"/>
          </a:p>
          <a:p>
            <a:r>
              <a:rPr lang="nl-NL" sz="1800" dirty="0" smtClean="0"/>
              <a:t>Niet alle transities mogelijk, </a:t>
            </a:r>
            <a:r>
              <a:rPr lang="nl-NL" sz="1800" b="1" dirty="0" smtClean="0"/>
              <a:t>selectie regel </a:t>
            </a:r>
            <a:r>
              <a:rPr lang="nl-NL" sz="1800" dirty="0" smtClean="0"/>
              <a:t>voor </a:t>
            </a:r>
            <a:br>
              <a:rPr lang="nl-NL" sz="1800" dirty="0" smtClean="0"/>
            </a:br>
            <a:r>
              <a:rPr lang="nl-NL" sz="1800" dirty="0" smtClean="0"/>
              <a:t>waterstof-achtige atomen (atomen met 1 elektron):</a:t>
            </a:r>
          </a:p>
          <a:p>
            <a:endParaRPr lang="nl-NL" sz="1800" dirty="0"/>
          </a:p>
          <a:p>
            <a:pPr marL="457200" lvl="1" indent="0">
              <a:buNone/>
            </a:pPr>
            <a:r>
              <a:rPr lang="nl-NL" sz="2400" dirty="0" smtClean="0">
                <a:latin typeface="Cambria Math" panose="02040503050406030204" pitchFamily="18" charset="0"/>
                <a:ea typeface="Cambria Math" panose="02040503050406030204" pitchFamily="18" charset="0"/>
              </a:rPr>
              <a:t>	</a:t>
            </a:r>
            <a:r>
              <a:rPr lang="el-GR" sz="2400" dirty="0" smtClean="0">
                <a:latin typeface="Cambria Math" panose="02040503050406030204" pitchFamily="18" charset="0"/>
                <a:ea typeface="Cambria Math" panose="02040503050406030204" pitchFamily="18" charset="0"/>
              </a:rPr>
              <a:t>Δ</a:t>
            </a:r>
            <a:r>
              <a:rPr lang="nl-NL" sz="2400" i="1" dirty="0">
                <a:latin typeface="Cambria Math" panose="02040503050406030204" pitchFamily="18" charset="0"/>
                <a:ea typeface="Cambria Math" panose="02040503050406030204" pitchFamily="18" charset="0"/>
              </a:rPr>
              <a:t>l</a:t>
            </a:r>
            <a:r>
              <a:rPr lang="nl-NL" sz="2400" dirty="0">
                <a:latin typeface="Cambria Math" panose="02040503050406030204" pitchFamily="18" charset="0"/>
                <a:ea typeface="Cambria Math" panose="02040503050406030204" pitchFamily="18" charset="0"/>
              </a:rPr>
              <a:t> = </a:t>
            </a:r>
            <a:r>
              <a:rPr lang="nl-NL" sz="2400" dirty="0" smtClean="0">
                <a:latin typeface="Cambria Math" panose="02040503050406030204" pitchFamily="18" charset="0"/>
                <a:ea typeface="Cambria Math" panose="02040503050406030204" pitchFamily="18" charset="0"/>
              </a:rPr>
              <a:t>± 1</a:t>
            </a:r>
            <a:r>
              <a:rPr lang="nl-NL" sz="2400" dirty="0">
                <a:latin typeface="Cambria Math" panose="02040503050406030204" pitchFamily="18" charset="0"/>
                <a:ea typeface="Cambria Math" panose="02040503050406030204" pitchFamily="18" charset="0"/>
              </a:rPr>
              <a:t>	</a:t>
            </a:r>
            <a:r>
              <a:rPr lang="el-GR" sz="2400" dirty="0">
                <a:latin typeface="Cambria Math" panose="02040503050406030204" pitchFamily="18" charset="0"/>
                <a:ea typeface="Cambria Math" panose="02040503050406030204" pitchFamily="18" charset="0"/>
              </a:rPr>
              <a:t> </a:t>
            </a:r>
            <a:r>
              <a:rPr lang="el-GR" sz="2400" dirty="0" smtClean="0">
                <a:latin typeface="Cambria Math" panose="02040503050406030204" pitchFamily="18" charset="0"/>
                <a:ea typeface="Cambria Math" panose="02040503050406030204" pitchFamily="18" charset="0"/>
              </a:rPr>
              <a:t>Δ</a:t>
            </a:r>
            <a:r>
              <a:rPr lang="nl-NL" sz="2400" i="1" dirty="0" smtClean="0">
                <a:latin typeface="Cambria Math" panose="02040503050406030204" pitchFamily="18" charset="0"/>
                <a:ea typeface="Cambria Math" panose="02040503050406030204" pitchFamily="18" charset="0"/>
              </a:rPr>
              <a:t>m</a:t>
            </a:r>
            <a:r>
              <a:rPr lang="nl-NL" sz="2400" i="1" baseline="-25000" dirty="0" smtClean="0">
                <a:latin typeface="Cambria Math" panose="02040503050406030204" pitchFamily="18" charset="0"/>
                <a:ea typeface="Cambria Math" panose="02040503050406030204" pitchFamily="18" charset="0"/>
              </a:rPr>
              <a:t>l</a:t>
            </a:r>
            <a:r>
              <a:rPr lang="nl-NL" sz="2400" dirty="0" smtClean="0">
                <a:latin typeface="Cambria Math" panose="02040503050406030204" pitchFamily="18" charset="0"/>
                <a:ea typeface="Cambria Math" panose="02040503050406030204" pitchFamily="18" charset="0"/>
              </a:rPr>
              <a:t> = 0, ±1</a:t>
            </a:r>
            <a:endParaRPr lang="nl-NL" sz="2400" dirty="0" smtClean="0"/>
          </a:p>
        </p:txBody>
      </p:sp>
      <p:sp>
        <p:nvSpPr>
          <p:cNvPr id="5" name="Ovaal 4"/>
          <p:cNvSpPr/>
          <p:nvPr/>
        </p:nvSpPr>
        <p:spPr>
          <a:xfrm>
            <a:off x="7755255" y="1885950"/>
            <a:ext cx="133350" cy="13335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4"/>
          <a:stretch>
            <a:fillRect/>
          </a:stretch>
        </p:blipFill>
        <p:spPr>
          <a:xfrm>
            <a:off x="6347460" y="2806065"/>
            <a:ext cx="835269" cy="142875"/>
          </a:xfrm>
          <a:prstGeom prst="rect">
            <a:avLst/>
          </a:prstGeom>
        </p:spPr>
      </p:pic>
      <p:sp>
        <p:nvSpPr>
          <p:cNvPr id="8" name="Rechthoek 7"/>
          <p:cNvSpPr/>
          <p:nvPr/>
        </p:nvSpPr>
        <p:spPr>
          <a:xfrm>
            <a:off x="6162675" y="2724150"/>
            <a:ext cx="1020054" cy="31432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kstvak 8"/>
          <p:cNvSpPr txBox="1"/>
          <p:nvPr/>
        </p:nvSpPr>
        <p:spPr>
          <a:xfrm>
            <a:off x="0" y="4544291"/>
            <a:ext cx="418704" cy="369332"/>
          </a:xfrm>
          <a:prstGeom prst="rect">
            <a:avLst/>
          </a:prstGeom>
          <a:noFill/>
        </p:spPr>
        <p:txBody>
          <a:bodyPr wrap="none" rtlCol="0">
            <a:spAutoFit/>
          </a:bodyPr>
          <a:lstStyle/>
          <a:p>
            <a:fld id="{10CF6E8F-08D9-4C2B-A4CB-C15C52D82F08}" type="slidenum">
              <a:rPr lang="nl-NL" smtClean="0"/>
              <a:t>22</a:t>
            </a:fld>
            <a:endParaRPr lang="nl-NL" dirty="0"/>
          </a:p>
        </p:txBody>
      </p:sp>
      <p:sp>
        <p:nvSpPr>
          <p:cNvPr id="4" name="Tekstvak 3"/>
          <p:cNvSpPr txBox="1"/>
          <p:nvPr/>
        </p:nvSpPr>
        <p:spPr>
          <a:xfrm>
            <a:off x="2612571" y="4074733"/>
            <a:ext cx="2685143" cy="369332"/>
          </a:xfrm>
          <a:prstGeom prst="rect">
            <a:avLst/>
          </a:prstGeom>
          <a:noFill/>
        </p:spPr>
        <p:txBody>
          <a:bodyPr wrap="square" rtlCol="0">
            <a:spAutoFit/>
          </a:bodyPr>
          <a:lstStyle/>
          <a:p>
            <a:r>
              <a:rPr lang="nl-NL" dirty="0" smtClean="0"/>
              <a:t>HW opdracht 5</a:t>
            </a:r>
            <a:endParaRPr lang="nl-NL" dirty="0"/>
          </a:p>
        </p:txBody>
      </p:sp>
    </p:spTree>
    <p:extLst>
      <p:ext uri="{BB962C8B-B14F-4D97-AF65-F5344CB8AC3E}">
        <p14:creationId xmlns:p14="http://schemas.microsoft.com/office/powerpoint/2010/main" val="84019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3.7037E-7 L -0.04878 0.36852 " pathEditMode="relative" rAng="0" ptsTypes="AA">
                                      <p:cBhvr>
                                        <p:cTn id="6" dur="2000" fill="hold"/>
                                        <p:tgtEl>
                                          <p:spTgt spid="5"/>
                                        </p:tgtEl>
                                        <p:attrNameLst>
                                          <p:attrName>ppt_x</p:attrName>
                                          <p:attrName>ppt_y</p:attrName>
                                        </p:attrNameLst>
                                      </p:cBhvr>
                                      <p:rCtr x="-2448" y="18426"/>
                                    </p:animMotion>
                                  </p:childTnLst>
                                </p:cTn>
                              </p:par>
                              <p:par>
                                <p:cTn id="7" presetID="63" presetClass="path" presetSubtype="0" decel="50000" fill="hold" nodeType="withEffect">
                                  <p:stCondLst>
                                    <p:cond delay="500"/>
                                  </p:stCondLst>
                                  <p:childTnLst>
                                    <p:animMotion origin="layout" path="M 3.05556E-6 2.09877E-6 L 0.21024 2.09877E-6 " pathEditMode="relative" rAng="0" ptsTypes="AA">
                                      <p:cBhvr>
                                        <p:cTn id="8" dur="2000" fill="hold"/>
                                        <p:tgtEl>
                                          <p:spTgt spid="6"/>
                                        </p:tgtEl>
                                        <p:attrNameLst>
                                          <p:attrName>ppt_x</p:attrName>
                                          <p:attrName>ppt_y</p:attrName>
                                        </p:attrNameLst>
                                      </p:cBhvr>
                                      <p:rCtr x="1050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Afbeelding 23"/>
          <p:cNvPicPr>
            <a:picLocks noChangeAspect="1"/>
          </p:cNvPicPr>
          <p:nvPr/>
        </p:nvPicPr>
        <p:blipFill>
          <a:blip r:embed="rId3"/>
          <a:stretch>
            <a:fillRect/>
          </a:stretch>
        </p:blipFill>
        <p:spPr>
          <a:xfrm>
            <a:off x="6765827" y="1315322"/>
            <a:ext cx="1581150" cy="3114675"/>
          </a:xfrm>
          <a:prstGeom prst="rect">
            <a:avLst/>
          </a:prstGeom>
        </p:spPr>
      </p:pic>
      <p:sp>
        <p:nvSpPr>
          <p:cNvPr id="2" name="Titel 1"/>
          <p:cNvSpPr>
            <a:spLocks noGrp="1"/>
          </p:cNvSpPr>
          <p:nvPr>
            <p:ph type="title"/>
          </p:nvPr>
        </p:nvSpPr>
        <p:spPr/>
        <p:txBody>
          <a:bodyPr/>
          <a:lstStyle/>
          <a:p>
            <a:r>
              <a:rPr lang="nl-NL" smtClean="0"/>
              <a:t>Ionisatie energie</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1175514"/>
                <a:ext cx="8229600" cy="3137755"/>
              </a:xfrm>
            </p:spPr>
            <p:txBody>
              <a:bodyPr>
                <a:noAutofit/>
              </a:bodyPr>
              <a:lstStyle/>
              <a:p>
                <a:r>
                  <a:rPr lang="nl-NL" sz="1800" dirty="0" smtClean="0"/>
                  <a:t>De energie die nodig is om een elektron in level n in het </a:t>
                </a:r>
                <a:br>
                  <a:rPr lang="nl-NL" sz="1800" dirty="0" smtClean="0"/>
                </a:br>
                <a:r>
                  <a:rPr lang="nl-NL" sz="1800" dirty="0" smtClean="0"/>
                  <a:t>vacuüm </a:t>
                </a:r>
                <a:r>
                  <a:rPr lang="nl-NL" sz="1800" dirty="0"/>
                  <a:t>te krijgen (n=</a:t>
                </a:r>
                <a:r>
                  <a:rPr lang="nl-NL" sz="1800" dirty="0" smtClean="0"/>
                  <a:t>∞) </a:t>
                </a:r>
              </a:p>
              <a:p>
                <a:endParaRPr lang="nl-NL" sz="1800" dirty="0" smtClean="0"/>
              </a:p>
              <a:p>
                <a:r>
                  <a:rPr lang="nl-NL" sz="1800" dirty="0" smtClean="0"/>
                  <a:t>Eventuele extra energie wordt meegegeven aan het </a:t>
                </a:r>
                <a:br>
                  <a:rPr lang="nl-NL" sz="1800" dirty="0" smtClean="0"/>
                </a:br>
                <a:r>
                  <a:rPr lang="nl-NL" sz="1800" dirty="0" smtClean="0"/>
                  <a:t>“foto”-elektron als kinetische energie:</a:t>
                </a:r>
              </a:p>
              <a:p>
                <a:pPr marL="0" indent="0">
                  <a:buNone/>
                </a:pPr>
                <a:r>
                  <a:rPr lang="nl-NL" sz="1800" dirty="0"/>
                  <a:t>	</a:t>
                </a:r>
                <a:r>
                  <a:rPr lang="nl-NL" sz="1800" dirty="0" smtClean="0"/>
                  <a:t>	</a:t>
                </a:r>
                <a14:m>
                  <m:oMath xmlns:m="http://schemas.openxmlformats.org/officeDocument/2006/math">
                    <m:r>
                      <a:rPr lang="nl-NL" sz="1800" b="0" i="1" smtClean="0">
                        <a:latin typeface="Cambria Math" panose="02040503050406030204" pitchFamily="18" charset="0"/>
                      </a:rPr>
                      <m:t>h𝑓</m:t>
                    </m:r>
                    <m:r>
                      <a:rPr lang="nl-NL" sz="1800" b="0" i="1" smtClean="0">
                        <a:latin typeface="Cambria Math" panose="02040503050406030204" pitchFamily="18" charset="0"/>
                      </a:rPr>
                      <m:t>=</m:t>
                    </m:r>
                    <m:f>
                      <m:fPr>
                        <m:ctrlPr>
                          <a:rPr lang="nl-NL" sz="1800" b="0" i="1" smtClean="0">
                            <a:latin typeface="Cambria Math" panose="02040503050406030204" pitchFamily="18" charset="0"/>
                          </a:rPr>
                        </m:ctrlPr>
                      </m:fPr>
                      <m:num>
                        <m:r>
                          <a:rPr lang="nl-NL" sz="1800" b="0" i="1" smtClean="0">
                            <a:latin typeface="Cambria Math" panose="02040503050406030204" pitchFamily="18" charset="0"/>
                          </a:rPr>
                          <m:t>1</m:t>
                        </m:r>
                      </m:num>
                      <m:den>
                        <m:r>
                          <a:rPr lang="nl-NL" sz="1800" b="0" i="1" smtClean="0">
                            <a:latin typeface="Cambria Math" panose="02040503050406030204" pitchFamily="18" charset="0"/>
                          </a:rPr>
                          <m:t>2</m:t>
                        </m:r>
                      </m:den>
                    </m:f>
                    <m:sSub>
                      <m:sSubPr>
                        <m:ctrlPr>
                          <a:rPr lang="nl-NL" sz="1800" b="0" i="1" smtClean="0">
                            <a:latin typeface="Cambria Math" panose="02040503050406030204" pitchFamily="18" charset="0"/>
                          </a:rPr>
                        </m:ctrlPr>
                      </m:sSubPr>
                      <m:e>
                        <m:r>
                          <a:rPr lang="nl-NL" sz="1800" b="0" i="1" smtClean="0">
                            <a:latin typeface="Cambria Math" panose="02040503050406030204" pitchFamily="18" charset="0"/>
                          </a:rPr>
                          <m:t>𝑚</m:t>
                        </m:r>
                      </m:e>
                      <m:sub>
                        <m:r>
                          <a:rPr lang="nl-NL" sz="1800" b="0" i="1" smtClean="0">
                            <a:latin typeface="Cambria Math" panose="02040503050406030204" pitchFamily="18" charset="0"/>
                          </a:rPr>
                          <m:t>𝑒</m:t>
                        </m:r>
                      </m:sub>
                    </m:sSub>
                    <m:sSup>
                      <m:sSupPr>
                        <m:ctrlPr>
                          <a:rPr lang="nl-NL" sz="1800" b="0" i="1" smtClean="0">
                            <a:latin typeface="Cambria Math" panose="02040503050406030204" pitchFamily="18" charset="0"/>
                          </a:rPr>
                        </m:ctrlPr>
                      </m:sSupPr>
                      <m:e>
                        <m:r>
                          <a:rPr lang="nl-NL" sz="1800" b="0" i="1" smtClean="0">
                            <a:latin typeface="Cambria Math" panose="02040503050406030204" pitchFamily="18" charset="0"/>
                          </a:rPr>
                          <m:t>𝑣</m:t>
                        </m:r>
                      </m:e>
                      <m:sup>
                        <m:r>
                          <a:rPr lang="nl-NL" sz="1800" b="0" i="1" smtClean="0">
                            <a:latin typeface="Cambria Math" panose="02040503050406030204" pitchFamily="18" charset="0"/>
                          </a:rPr>
                          <m:t>2</m:t>
                        </m:r>
                      </m:sup>
                    </m:sSup>
                    <m:r>
                      <a:rPr lang="nl-NL" sz="1800" b="0" i="1" smtClean="0">
                        <a:latin typeface="Cambria Math" panose="02040503050406030204" pitchFamily="18" charset="0"/>
                      </a:rPr>
                      <m:t>+</m:t>
                    </m:r>
                    <m:sSub>
                      <m:sSubPr>
                        <m:ctrlPr>
                          <a:rPr lang="nl-NL" sz="1800" b="0" i="1" smtClean="0">
                            <a:latin typeface="Cambria Math" panose="02040503050406030204" pitchFamily="18" charset="0"/>
                          </a:rPr>
                        </m:ctrlPr>
                      </m:sSubPr>
                      <m:e>
                        <m:r>
                          <a:rPr lang="nl-NL" sz="1800" b="0" i="1" smtClean="0">
                            <a:latin typeface="Cambria Math" panose="02040503050406030204" pitchFamily="18" charset="0"/>
                          </a:rPr>
                          <m:t>𝐼</m:t>
                        </m:r>
                      </m:e>
                      <m:sub>
                        <m:r>
                          <a:rPr lang="nl-NL" sz="1800" b="0" i="1" smtClean="0">
                            <a:latin typeface="Cambria Math" panose="02040503050406030204" pitchFamily="18" charset="0"/>
                          </a:rPr>
                          <m:t>𝑖</m:t>
                        </m:r>
                      </m:sub>
                    </m:sSub>
                  </m:oMath>
                </a14:m>
                <a:endParaRPr lang="nl-NL" sz="1800" dirty="0" smtClean="0"/>
              </a:p>
              <a:p>
                <a:pPr marL="0" indent="0">
                  <a:buNone/>
                </a:pPr>
                <a:endParaRPr lang="nl-NL" sz="1800" dirty="0" smtClean="0"/>
              </a:p>
              <a:p>
                <a:r>
                  <a:rPr lang="nl-NL" sz="1800" dirty="0" smtClean="0"/>
                  <a:t>Snelheid van </a:t>
                </a:r>
                <a:r>
                  <a:rPr lang="nl-NL" sz="1800" dirty="0" err="1" smtClean="0"/>
                  <a:t>fotoelektron</a:t>
                </a:r>
                <a:r>
                  <a:rPr lang="nl-NL" sz="1800" dirty="0" smtClean="0"/>
                  <a:t> wordt gemeten in </a:t>
                </a:r>
                <a:r>
                  <a:rPr lang="nl-NL" sz="1800" dirty="0" err="1" smtClean="0"/>
                  <a:t>fotoelektron</a:t>
                </a:r>
                <a:r>
                  <a:rPr lang="nl-NL" sz="1800" dirty="0" smtClean="0"/>
                  <a:t> </a:t>
                </a:r>
                <a:br>
                  <a:rPr lang="nl-NL" sz="1800" dirty="0" smtClean="0"/>
                </a:br>
                <a:r>
                  <a:rPr lang="nl-NL" sz="1800" dirty="0" err="1" smtClean="0"/>
                  <a:t>spectroscopy</a:t>
                </a:r>
                <a:endParaRPr lang="nl-NL" sz="1800" dirty="0" smtClean="0"/>
              </a:p>
              <a:p>
                <a:pPr marL="0" indent="0">
                  <a:buNone/>
                </a:pPr>
                <a:endParaRPr lang="nl-NL" sz="1800" dirty="0" smtClean="0"/>
              </a:p>
              <a:p>
                <a:endParaRPr lang="nl-NL" sz="1800" dirty="0"/>
              </a:p>
              <a:p>
                <a:endParaRPr lang="nl-NL" sz="180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1175514"/>
                <a:ext cx="8229600" cy="3137755"/>
              </a:xfrm>
              <a:blipFill>
                <a:blip r:embed="rId4"/>
                <a:stretch>
                  <a:fillRect l="-444" t="-1165"/>
                </a:stretch>
              </a:blipFill>
            </p:spPr>
            <p:txBody>
              <a:bodyPr/>
              <a:lstStyle/>
              <a:p>
                <a:r>
                  <a:rPr lang="nl-NL">
                    <a:noFill/>
                  </a:rPr>
                  <a:t> </a:t>
                </a:r>
              </a:p>
            </p:txBody>
          </p:sp>
        </mc:Fallback>
      </mc:AlternateContent>
      <p:sp>
        <p:nvSpPr>
          <p:cNvPr id="8" name="Ovaal 7"/>
          <p:cNvSpPr/>
          <p:nvPr/>
        </p:nvSpPr>
        <p:spPr>
          <a:xfrm>
            <a:off x="7200688" y="4182079"/>
            <a:ext cx="133350" cy="13335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Afbeelding 8"/>
          <p:cNvPicPr>
            <a:picLocks noChangeAspect="1"/>
          </p:cNvPicPr>
          <p:nvPr/>
        </p:nvPicPr>
        <p:blipFill>
          <a:blip r:embed="rId5"/>
          <a:stretch>
            <a:fillRect/>
          </a:stretch>
        </p:blipFill>
        <p:spPr>
          <a:xfrm rot="9364476">
            <a:off x="9136288" y="2786041"/>
            <a:ext cx="1438275" cy="266700"/>
          </a:xfrm>
          <a:prstGeom prst="rect">
            <a:avLst/>
          </a:prstGeom>
        </p:spPr>
      </p:pic>
      <p:sp>
        <p:nvSpPr>
          <p:cNvPr id="10" name="Rechthoek 9"/>
          <p:cNvSpPr/>
          <p:nvPr/>
        </p:nvSpPr>
        <p:spPr>
          <a:xfrm>
            <a:off x="5621867" y="4422775"/>
            <a:ext cx="2427111" cy="96202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1" name="Afbeelding 10"/>
          <p:cNvPicPr>
            <a:picLocks noChangeAspect="1"/>
          </p:cNvPicPr>
          <p:nvPr/>
        </p:nvPicPr>
        <p:blipFill>
          <a:blip r:embed="rId5"/>
          <a:stretch>
            <a:fillRect/>
          </a:stretch>
        </p:blipFill>
        <p:spPr>
          <a:xfrm rot="9364476">
            <a:off x="7528467" y="3613113"/>
            <a:ext cx="1438275" cy="266700"/>
          </a:xfrm>
          <a:prstGeom prst="rect">
            <a:avLst/>
          </a:prstGeom>
        </p:spPr>
      </p:pic>
      <p:sp>
        <p:nvSpPr>
          <p:cNvPr id="12" name="Tekstvak 11"/>
          <p:cNvSpPr txBox="1"/>
          <p:nvPr/>
        </p:nvSpPr>
        <p:spPr>
          <a:xfrm>
            <a:off x="7728878" y="3193890"/>
            <a:ext cx="1242646" cy="369332"/>
          </a:xfrm>
          <a:prstGeom prst="rect">
            <a:avLst/>
          </a:prstGeom>
          <a:noFill/>
        </p:spPr>
        <p:txBody>
          <a:bodyPr wrap="square" rtlCol="0">
            <a:spAutoFit/>
          </a:bodyPr>
          <a:lstStyle/>
          <a:p>
            <a:r>
              <a:rPr lang="nl-NL" i="1" dirty="0" err="1" smtClean="0"/>
              <a:t>E</a:t>
            </a:r>
            <a:r>
              <a:rPr lang="nl-NL" i="1" baseline="-25000" dirty="0" err="1" smtClean="0"/>
              <a:t>f</a:t>
            </a:r>
            <a:r>
              <a:rPr lang="nl-NL" i="1" baseline="-25000" dirty="0" smtClean="0"/>
              <a:t>  </a:t>
            </a:r>
            <a:r>
              <a:rPr lang="nl-NL" i="1" dirty="0" smtClean="0"/>
              <a:t>= </a:t>
            </a:r>
            <a:r>
              <a:rPr lang="nl-NL" i="1" dirty="0" err="1" smtClean="0"/>
              <a:t>hf</a:t>
            </a:r>
            <a:endParaRPr lang="nl-NL" i="1" dirty="0"/>
          </a:p>
        </p:txBody>
      </p:sp>
      <p:cxnSp>
        <p:nvCxnSpPr>
          <p:cNvPr id="14" name="Rechte verbindingslijn met pijl 13"/>
          <p:cNvCxnSpPr/>
          <p:nvPr/>
        </p:nvCxnSpPr>
        <p:spPr>
          <a:xfrm>
            <a:off x="6835422" y="726831"/>
            <a:ext cx="0" cy="3521923"/>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Tekstvak 14"/>
          <p:cNvSpPr txBox="1"/>
          <p:nvPr/>
        </p:nvSpPr>
        <p:spPr>
          <a:xfrm>
            <a:off x="6473375" y="2321189"/>
            <a:ext cx="1242646" cy="369332"/>
          </a:xfrm>
          <a:prstGeom prst="rect">
            <a:avLst/>
          </a:prstGeom>
          <a:noFill/>
        </p:spPr>
        <p:txBody>
          <a:bodyPr wrap="square" rtlCol="0">
            <a:spAutoFit/>
          </a:bodyPr>
          <a:lstStyle/>
          <a:p>
            <a:r>
              <a:rPr lang="nl-NL" i="1" dirty="0" err="1" smtClean="0"/>
              <a:t>E</a:t>
            </a:r>
            <a:r>
              <a:rPr lang="nl-NL" i="1" baseline="-25000" dirty="0" err="1" smtClean="0"/>
              <a:t>f</a:t>
            </a:r>
            <a:r>
              <a:rPr lang="nl-NL" i="1" baseline="-25000" dirty="0" smtClean="0"/>
              <a:t>  </a:t>
            </a:r>
            <a:endParaRPr lang="nl-NL" i="1" dirty="0"/>
          </a:p>
        </p:txBody>
      </p:sp>
      <p:sp>
        <p:nvSpPr>
          <p:cNvPr id="22" name="Rechthoek 21"/>
          <p:cNvSpPr/>
          <p:nvPr/>
        </p:nvSpPr>
        <p:spPr>
          <a:xfrm>
            <a:off x="7536179" y="3193890"/>
            <a:ext cx="1607821" cy="9661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16" name="Rechte verbindingslijn met pijl 15"/>
          <p:cNvCxnSpPr/>
          <p:nvPr/>
        </p:nvCxnSpPr>
        <p:spPr>
          <a:xfrm>
            <a:off x="7665895" y="726830"/>
            <a:ext cx="0" cy="823674"/>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Rechte verbindingslijn met pijl 17"/>
          <p:cNvCxnSpPr/>
          <p:nvPr/>
        </p:nvCxnSpPr>
        <p:spPr>
          <a:xfrm>
            <a:off x="7665407" y="1550504"/>
            <a:ext cx="0" cy="2698250"/>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kstvak 19"/>
              <p:cNvSpPr txBox="1"/>
              <p:nvPr/>
            </p:nvSpPr>
            <p:spPr>
              <a:xfrm>
                <a:off x="7624177" y="912316"/>
                <a:ext cx="1242646" cy="483466"/>
              </a:xfrm>
              <a:prstGeom prst="rect">
                <a:avLst/>
              </a:prstGeom>
              <a:noFill/>
            </p:spPr>
            <p:txBody>
              <a:bodyPr wrap="square" rtlCol="0">
                <a:spAutoFit/>
              </a:bodyPr>
              <a:lstStyle/>
              <a:p>
                <a14:m>
                  <m:oMath xmlns:m="http://schemas.openxmlformats.org/officeDocument/2006/math">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sSub>
                      <m:sSubPr>
                        <m:ctrlPr>
                          <a:rPr lang="nl-NL" i="1">
                            <a:latin typeface="Cambria Math" panose="02040503050406030204" pitchFamily="18" charset="0"/>
                          </a:rPr>
                        </m:ctrlPr>
                      </m:sSubPr>
                      <m:e>
                        <m:r>
                          <a:rPr lang="nl-NL" i="1">
                            <a:latin typeface="Cambria Math" panose="02040503050406030204" pitchFamily="18" charset="0"/>
                          </a:rPr>
                          <m:t>𝑚</m:t>
                        </m:r>
                      </m:e>
                      <m:sub>
                        <m:r>
                          <a:rPr lang="nl-NL" i="1">
                            <a:latin typeface="Cambria Math" panose="02040503050406030204" pitchFamily="18" charset="0"/>
                          </a:rPr>
                          <m:t>𝑒</m:t>
                        </m:r>
                      </m:sub>
                    </m:sSub>
                    <m:sSup>
                      <m:sSupPr>
                        <m:ctrlPr>
                          <a:rPr lang="nl-NL" i="1">
                            <a:latin typeface="Cambria Math" panose="02040503050406030204" pitchFamily="18" charset="0"/>
                          </a:rPr>
                        </m:ctrlPr>
                      </m:sSupPr>
                      <m:e>
                        <m:r>
                          <a:rPr lang="nl-NL" i="1">
                            <a:latin typeface="Cambria Math" panose="02040503050406030204" pitchFamily="18" charset="0"/>
                          </a:rPr>
                          <m:t>𝑣</m:t>
                        </m:r>
                      </m:e>
                      <m:sup>
                        <m:r>
                          <a:rPr lang="nl-NL" i="1">
                            <a:latin typeface="Cambria Math" panose="02040503050406030204" pitchFamily="18" charset="0"/>
                          </a:rPr>
                          <m:t>2</m:t>
                        </m:r>
                      </m:sup>
                    </m:sSup>
                  </m:oMath>
                </a14:m>
                <a:r>
                  <a:rPr lang="nl-NL" i="1" baseline="-25000" dirty="0" smtClean="0"/>
                  <a:t> </a:t>
                </a:r>
                <a:endParaRPr lang="nl-NL" i="1" dirty="0"/>
              </a:p>
            </p:txBody>
          </p:sp>
        </mc:Choice>
        <mc:Fallback xmlns="">
          <p:sp>
            <p:nvSpPr>
              <p:cNvPr id="20" name="Tekstvak 19"/>
              <p:cNvSpPr txBox="1">
                <a:spLocks noRot="1" noChangeAspect="1" noMove="1" noResize="1" noEditPoints="1" noAdjustHandles="1" noChangeArrowheads="1" noChangeShapeType="1" noTextEdit="1"/>
              </p:cNvSpPr>
              <p:nvPr/>
            </p:nvSpPr>
            <p:spPr>
              <a:xfrm>
                <a:off x="7624177" y="912316"/>
                <a:ext cx="1242646" cy="483466"/>
              </a:xfrm>
              <a:prstGeom prst="rect">
                <a:avLst/>
              </a:prstGeom>
              <a:blipFill>
                <a:blip r:embed="rId6"/>
                <a:stretch>
                  <a:fillRect b="-2532"/>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Rechthoek 20"/>
              <p:cNvSpPr/>
              <p:nvPr/>
            </p:nvSpPr>
            <p:spPr>
              <a:xfrm>
                <a:off x="7601414" y="2574091"/>
                <a:ext cx="386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𝐼</m:t>
                          </m:r>
                        </m:e>
                        <m:sub>
                          <m:r>
                            <a:rPr lang="nl-NL" i="1">
                              <a:latin typeface="Cambria Math" panose="02040503050406030204" pitchFamily="18" charset="0"/>
                            </a:rPr>
                            <m:t>𝑖</m:t>
                          </m:r>
                        </m:sub>
                      </m:sSub>
                    </m:oMath>
                  </m:oMathPara>
                </a14:m>
                <a:endParaRPr lang="nl-NL" dirty="0"/>
              </a:p>
            </p:txBody>
          </p:sp>
        </mc:Choice>
        <mc:Fallback xmlns="">
          <p:sp>
            <p:nvSpPr>
              <p:cNvPr id="21" name="Rechthoek 20"/>
              <p:cNvSpPr>
                <a:spLocks noRot="1" noChangeAspect="1" noMove="1" noResize="1" noEditPoints="1" noAdjustHandles="1" noChangeArrowheads="1" noChangeShapeType="1" noTextEdit="1"/>
              </p:cNvSpPr>
              <p:nvPr/>
            </p:nvSpPr>
            <p:spPr>
              <a:xfrm>
                <a:off x="7601414" y="2574091"/>
                <a:ext cx="386837" cy="369332"/>
              </a:xfrm>
              <a:prstGeom prst="rect">
                <a:avLst/>
              </a:prstGeom>
              <a:blipFill>
                <a:blip r:embed="rId7"/>
                <a:stretch>
                  <a:fillRect/>
                </a:stretch>
              </a:blipFill>
            </p:spPr>
            <p:txBody>
              <a:bodyPr/>
              <a:lstStyle/>
              <a:p>
                <a:r>
                  <a:rPr lang="nl-NL">
                    <a:noFill/>
                  </a:rPr>
                  <a:t> </a:t>
                </a:r>
              </a:p>
            </p:txBody>
          </p:sp>
        </mc:Fallback>
      </mc:AlternateContent>
      <p:pic>
        <p:nvPicPr>
          <p:cNvPr id="23" name="Afbeelding 22"/>
          <p:cNvPicPr>
            <a:picLocks noChangeAspect="1"/>
          </p:cNvPicPr>
          <p:nvPr/>
        </p:nvPicPr>
        <p:blipFill>
          <a:blip r:embed="rId8"/>
          <a:stretch>
            <a:fillRect/>
          </a:stretch>
        </p:blipFill>
        <p:spPr>
          <a:xfrm>
            <a:off x="6553629" y="674484"/>
            <a:ext cx="2324784" cy="4139814"/>
          </a:xfrm>
          <a:prstGeom prst="rect">
            <a:avLst/>
          </a:prstGeom>
        </p:spPr>
      </p:pic>
      <p:sp>
        <p:nvSpPr>
          <p:cNvPr id="19" name="Tekstvak 18"/>
          <p:cNvSpPr txBox="1"/>
          <p:nvPr/>
        </p:nvSpPr>
        <p:spPr>
          <a:xfrm>
            <a:off x="0" y="4544291"/>
            <a:ext cx="418704" cy="369332"/>
          </a:xfrm>
          <a:prstGeom prst="rect">
            <a:avLst/>
          </a:prstGeom>
          <a:noFill/>
        </p:spPr>
        <p:txBody>
          <a:bodyPr wrap="none" rtlCol="0">
            <a:spAutoFit/>
          </a:bodyPr>
          <a:lstStyle/>
          <a:p>
            <a:fld id="{483C0F60-3298-4AD1-95AD-E161E6458179}" type="slidenum">
              <a:rPr lang="nl-NL" smtClean="0"/>
              <a:t>23</a:t>
            </a:fld>
            <a:endParaRPr lang="nl-NL" dirty="0"/>
          </a:p>
        </p:txBody>
      </p:sp>
      <p:sp>
        <p:nvSpPr>
          <p:cNvPr id="4" name="Tekstvak 3"/>
          <p:cNvSpPr txBox="1"/>
          <p:nvPr/>
        </p:nvSpPr>
        <p:spPr>
          <a:xfrm>
            <a:off x="2661669" y="4194451"/>
            <a:ext cx="2103415" cy="369332"/>
          </a:xfrm>
          <a:prstGeom prst="rect">
            <a:avLst/>
          </a:prstGeom>
          <a:noFill/>
        </p:spPr>
        <p:txBody>
          <a:bodyPr wrap="square" rtlCol="0">
            <a:spAutoFit/>
          </a:bodyPr>
          <a:lstStyle/>
          <a:p>
            <a:r>
              <a:rPr lang="nl-NL" dirty="0" smtClean="0"/>
              <a:t>HW opdracht 2</a:t>
            </a:r>
            <a:endParaRPr lang="nl-NL" dirty="0"/>
          </a:p>
        </p:txBody>
      </p:sp>
    </p:spTree>
    <p:extLst>
      <p:ext uri="{BB962C8B-B14F-4D97-AF65-F5344CB8AC3E}">
        <p14:creationId xmlns:p14="http://schemas.microsoft.com/office/powerpoint/2010/main" val="10952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fill="hold" nodeType="clickEffect">
                                  <p:stCondLst>
                                    <p:cond delay="0"/>
                                  </p:stCondLst>
                                  <p:childTnLst>
                                    <p:animMotion origin="layout" path="M 2.22222E-6 -2.59259E-6 L -0.3691 0.36667 " pathEditMode="relative" rAng="0" ptsTypes="AA">
                                      <p:cBhvr>
                                        <p:cTn id="6" dur="2000" fill="hold"/>
                                        <p:tgtEl>
                                          <p:spTgt spid="9"/>
                                        </p:tgtEl>
                                        <p:attrNameLst>
                                          <p:attrName>ppt_x</p:attrName>
                                          <p:attrName>ppt_y</p:attrName>
                                        </p:attrNameLst>
                                      </p:cBhvr>
                                      <p:rCtr x="-18455" y="18333"/>
                                    </p:animMotion>
                                  </p:childTnLst>
                                </p:cTn>
                              </p:par>
                              <p:par>
                                <p:cTn id="7" presetID="42" presetClass="path" presetSubtype="0" fill="hold" grpId="0" nodeType="withEffect">
                                  <p:stCondLst>
                                    <p:cond delay="1500"/>
                                  </p:stCondLst>
                                  <p:childTnLst>
                                    <p:animMotion origin="layout" path="M -3.33333E-6 4.32099E-6 L -0.00208 -0.67593 " pathEditMode="relative" rAng="0" ptsTypes="AA">
                                      <p:cBhvr>
                                        <p:cTn id="8" dur="2000" fill="hold"/>
                                        <p:tgtEl>
                                          <p:spTgt spid="8"/>
                                        </p:tgtEl>
                                        <p:attrNameLst>
                                          <p:attrName>ppt_x</p:attrName>
                                          <p:attrName>ppt_y</p:attrName>
                                        </p:attrNameLst>
                                      </p:cBhvr>
                                      <p:rCtr x="-104" y="-3379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5" grpId="0"/>
      <p:bldP spid="22" grpId="0" animBg="1"/>
      <p:bldP spid="20" grpId="0"/>
      <p:bldP spid="21"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a:t>Elektronstructuur van atomen met &gt;1 elektronen</a:t>
            </a:r>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1200150"/>
                <a:ext cx="8229600" cy="3473450"/>
              </a:xfrm>
            </p:spPr>
            <p:txBody>
              <a:bodyPr>
                <a:normAutofit/>
              </a:bodyPr>
              <a:lstStyle/>
              <a:p>
                <a:r>
                  <a:rPr lang="nl-NL" sz="1800" dirty="0"/>
                  <a:t>Vraag: hoe ziet elektronstructuur (</a:t>
                </a:r>
                <a:r>
                  <a:rPr lang="nl-NL" sz="1800" b="1" dirty="0"/>
                  <a:t>configuratie</a:t>
                </a:r>
                <a:r>
                  <a:rPr lang="nl-NL" sz="1800" dirty="0"/>
                  <a:t>) van He er uit? </a:t>
                </a:r>
                <a:endParaRPr lang="nl-NL" sz="1800" dirty="0" smtClean="0"/>
              </a:p>
              <a:p>
                <a:endParaRPr lang="nl-NL" sz="1800" dirty="0"/>
              </a:p>
              <a:p>
                <a:r>
                  <a:rPr lang="nl-NL" sz="1800" dirty="0" err="1"/>
                  <a:t>Pauli</a:t>
                </a:r>
                <a:r>
                  <a:rPr lang="nl-NL" sz="1800" dirty="0"/>
                  <a:t> </a:t>
                </a:r>
                <a:r>
                  <a:rPr lang="nl-NL" sz="1800" dirty="0" err="1"/>
                  <a:t>exclusion</a:t>
                </a:r>
                <a:r>
                  <a:rPr lang="nl-NL" sz="1800" dirty="0"/>
                  <a:t> </a:t>
                </a:r>
                <a:r>
                  <a:rPr lang="nl-NL" sz="1800" dirty="0" err="1"/>
                  <a:t>principle</a:t>
                </a:r>
                <a:r>
                  <a:rPr lang="nl-NL" sz="1800" dirty="0"/>
                  <a:t>: Geen enkel orbitaal kan </a:t>
                </a:r>
                <a:r>
                  <a:rPr lang="nl-NL" sz="1800" dirty="0" smtClean="0"/>
                  <a:t/>
                </a:r>
                <a:br>
                  <a:rPr lang="nl-NL" sz="1800" dirty="0" smtClean="0"/>
                </a:br>
                <a:r>
                  <a:rPr lang="nl-NL" sz="1800" dirty="0" smtClean="0"/>
                  <a:t>meer </a:t>
                </a:r>
                <a:r>
                  <a:rPr lang="nl-NL" sz="1800" dirty="0"/>
                  <a:t>dan twee elektronen bevatten, en als een </a:t>
                </a:r>
                <a:r>
                  <a:rPr lang="nl-NL" sz="1800" dirty="0" smtClean="0"/>
                  <a:t/>
                </a:r>
                <a:br>
                  <a:rPr lang="nl-NL" sz="1800" dirty="0" smtClean="0"/>
                </a:br>
                <a:r>
                  <a:rPr lang="nl-NL" sz="1800" dirty="0" smtClean="0"/>
                  <a:t>orbitaal </a:t>
                </a:r>
                <a:r>
                  <a:rPr lang="nl-NL" sz="1800" dirty="0"/>
                  <a:t>twee elektronen bevat moeten hun spins </a:t>
                </a:r>
                <a:r>
                  <a:rPr lang="nl-NL" sz="1800" dirty="0" smtClean="0"/>
                  <a:t/>
                </a:r>
                <a:br>
                  <a:rPr lang="nl-NL" sz="1800" dirty="0" smtClean="0"/>
                </a:br>
                <a:r>
                  <a:rPr lang="nl-NL" sz="1800" dirty="0" smtClean="0"/>
                  <a:t>gepaard </a:t>
                </a:r>
                <a:r>
                  <a:rPr lang="nl-NL" sz="1800" dirty="0"/>
                  <a:t>zijn (↑↓, kwantum getallen </a:t>
                </a:r>
                <a14:m>
                  <m:oMath xmlns:m="http://schemas.openxmlformats.org/officeDocument/2006/math">
                    <m:sSub>
                      <m:sSubPr>
                        <m:ctrlPr>
                          <a:rPr lang="nl-NL" sz="1800" i="1" dirty="0">
                            <a:latin typeface="Cambria Math" panose="02040503050406030204" pitchFamily="18" charset="0"/>
                          </a:rPr>
                        </m:ctrlPr>
                      </m:sSubPr>
                      <m:e>
                        <m:r>
                          <a:rPr lang="nl-NL" sz="1800" i="1" dirty="0">
                            <a:latin typeface="Cambria Math" panose="02040503050406030204" pitchFamily="18" charset="0"/>
                          </a:rPr>
                          <m:t>𝑚</m:t>
                        </m:r>
                      </m:e>
                      <m:sub>
                        <m:r>
                          <a:rPr lang="nl-NL" sz="1800" i="1" dirty="0">
                            <a:latin typeface="Cambria Math" panose="02040503050406030204" pitchFamily="18" charset="0"/>
                          </a:rPr>
                          <m:t>𝑠</m:t>
                        </m:r>
                      </m:sub>
                    </m:sSub>
                    <m:r>
                      <a:rPr lang="nl-NL" sz="1800" i="1" dirty="0">
                        <a:latin typeface="Cambria Math" panose="02040503050406030204" pitchFamily="18" charset="0"/>
                      </a:rPr>
                      <m:t>=+</m:t>
                    </m:r>
                    <m:f>
                      <m:fPr>
                        <m:ctrlPr>
                          <a:rPr lang="nl-NL" sz="1800" i="1" dirty="0">
                            <a:latin typeface="Cambria Math" panose="02040503050406030204" pitchFamily="18" charset="0"/>
                          </a:rPr>
                        </m:ctrlPr>
                      </m:fPr>
                      <m:num>
                        <m:r>
                          <a:rPr lang="nl-NL" sz="1800" i="1" dirty="0">
                            <a:latin typeface="Cambria Math" panose="02040503050406030204" pitchFamily="18" charset="0"/>
                          </a:rPr>
                          <m:t>1</m:t>
                        </m:r>
                      </m:num>
                      <m:den>
                        <m:r>
                          <a:rPr lang="nl-NL" sz="1800" i="1" dirty="0">
                            <a:latin typeface="Cambria Math" panose="02040503050406030204" pitchFamily="18" charset="0"/>
                          </a:rPr>
                          <m:t>2</m:t>
                        </m:r>
                      </m:den>
                    </m:f>
                    <m:r>
                      <a:rPr lang="nl-NL" sz="1800" i="1" dirty="0">
                        <a:latin typeface="Cambria Math" panose="02040503050406030204" pitchFamily="18" charset="0"/>
                      </a:rPr>
                      <m:t> </m:t>
                    </m:r>
                  </m:oMath>
                </a14:m>
                <a:r>
                  <a:rPr lang="nl-NL" sz="1800" dirty="0"/>
                  <a:t> </a:t>
                </a:r>
                <a:r>
                  <a:rPr lang="nl-NL" sz="1800" dirty="0" smtClean="0"/>
                  <a:t/>
                </a:r>
                <a:br>
                  <a:rPr lang="nl-NL" sz="1800" dirty="0" smtClean="0"/>
                </a:br>
                <a:r>
                  <a:rPr lang="nl-NL" sz="1800" dirty="0" smtClean="0"/>
                  <a:t>en </a:t>
                </a:r>
                <a14:m>
                  <m:oMath xmlns:m="http://schemas.openxmlformats.org/officeDocument/2006/math">
                    <m:sSub>
                      <m:sSubPr>
                        <m:ctrlPr>
                          <a:rPr lang="nl-NL" sz="1800" i="1" dirty="0">
                            <a:latin typeface="Cambria Math" panose="02040503050406030204" pitchFamily="18" charset="0"/>
                          </a:rPr>
                        </m:ctrlPr>
                      </m:sSubPr>
                      <m:e>
                        <m:r>
                          <a:rPr lang="nl-NL" sz="1800" i="1" dirty="0">
                            <a:latin typeface="Cambria Math" panose="02040503050406030204" pitchFamily="18" charset="0"/>
                          </a:rPr>
                          <m:t>𝑚</m:t>
                        </m:r>
                      </m:e>
                      <m:sub>
                        <m:r>
                          <a:rPr lang="nl-NL" sz="1800" i="1" dirty="0">
                            <a:latin typeface="Cambria Math" panose="02040503050406030204" pitchFamily="18" charset="0"/>
                          </a:rPr>
                          <m:t>𝑠</m:t>
                        </m:r>
                      </m:sub>
                    </m:sSub>
                    <m:r>
                      <a:rPr lang="nl-NL" sz="1800" i="1" dirty="0">
                        <a:latin typeface="Cambria Math" panose="02040503050406030204" pitchFamily="18" charset="0"/>
                      </a:rPr>
                      <m:t>=−</m:t>
                    </m:r>
                    <m:f>
                      <m:fPr>
                        <m:ctrlPr>
                          <a:rPr lang="nl-NL" sz="1800" i="1" dirty="0">
                            <a:latin typeface="Cambria Math" panose="02040503050406030204" pitchFamily="18" charset="0"/>
                          </a:rPr>
                        </m:ctrlPr>
                      </m:fPr>
                      <m:num>
                        <m:r>
                          <a:rPr lang="nl-NL" sz="1800" i="1" dirty="0">
                            <a:latin typeface="Cambria Math" panose="02040503050406030204" pitchFamily="18" charset="0"/>
                          </a:rPr>
                          <m:t>1</m:t>
                        </m:r>
                      </m:num>
                      <m:den>
                        <m:r>
                          <a:rPr lang="nl-NL" sz="1800" i="1" dirty="0">
                            <a:latin typeface="Cambria Math" panose="02040503050406030204" pitchFamily="18" charset="0"/>
                          </a:rPr>
                          <m:t>2</m:t>
                        </m:r>
                      </m:den>
                    </m:f>
                    <m:r>
                      <a:rPr lang="nl-NL" sz="1800" dirty="0">
                        <a:latin typeface="Cambria Math" panose="02040503050406030204" pitchFamily="18" charset="0"/>
                      </a:rPr>
                      <m:t> </m:t>
                    </m:r>
                  </m:oMath>
                </a14:m>
                <a:r>
                  <a:rPr lang="nl-NL" sz="1800" dirty="0" smtClean="0"/>
                  <a:t>)</a:t>
                </a:r>
              </a:p>
              <a:p>
                <a:endParaRPr lang="nl-NL" sz="1800" dirty="0" smtClean="0"/>
              </a:p>
              <a:p>
                <a:r>
                  <a:rPr lang="nl-NL" sz="1800" dirty="0" smtClean="0"/>
                  <a:t>Bij Helium is K-schil (n=1) vol, dus 1s</a:t>
                </a:r>
                <a:r>
                  <a:rPr lang="nl-NL" sz="1800" baseline="30000" dirty="0" smtClean="0"/>
                  <a:t>2</a:t>
                </a:r>
                <a:r>
                  <a:rPr lang="nl-NL" sz="1800" dirty="0" smtClean="0"/>
                  <a:t> = [He] </a:t>
                </a:r>
              </a:p>
              <a:p>
                <a:r>
                  <a:rPr lang="nl-NL" sz="1800" dirty="0" smtClean="0"/>
                  <a:t>Li (Z=3) begint de L schil (n=2) te vullen</a:t>
                </a:r>
                <a:endParaRPr lang="nl-NL" sz="1800" dirty="0"/>
              </a:p>
              <a:p>
                <a:pPr marL="0" indent="0">
                  <a:buNone/>
                </a:pPr>
                <a:endParaRPr lang="nl-NL" sz="1800" dirty="0"/>
              </a:p>
              <a:p>
                <a:endParaRPr lang="nl-NL" sz="180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1200150"/>
                <a:ext cx="8229600" cy="3473450"/>
              </a:xfrm>
              <a:blipFill>
                <a:blip r:embed="rId3"/>
                <a:stretch>
                  <a:fillRect l="-444" t="-1053"/>
                </a:stretch>
              </a:blipFill>
            </p:spPr>
            <p:txBody>
              <a:bodyPr/>
              <a:lstStyle/>
              <a:p>
                <a:r>
                  <a:rPr lang="nl-NL">
                    <a:noFill/>
                  </a:rPr>
                  <a:t> </a:t>
                </a:r>
              </a:p>
            </p:txBody>
          </p:sp>
        </mc:Fallback>
      </mc:AlternateContent>
      <p:sp>
        <p:nvSpPr>
          <p:cNvPr id="4" name="Tekstvak 3"/>
          <p:cNvSpPr txBox="1"/>
          <p:nvPr/>
        </p:nvSpPr>
        <p:spPr>
          <a:xfrm>
            <a:off x="7266569" y="1200151"/>
            <a:ext cx="1132114" cy="646331"/>
          </a:xfrm>
          <a:prstGeom prst="rect">
            <a:avLst/>
          </a:prstGeom>
          <a:noFill/>
        </p:spPr>
        <p:txBody>
          <a:bodyPr wrap="square" rtlCol="0">
            <a:spAutoFit/>
          </a:bodyPr>
          <a:lstStyle/>
          <a:p>
            <a:r>
              <a:rPr lang="nl-NL" dirty="0"/>
              <a:t>1s</a:t>
            </a:r>
            <a:r>
              <a:rPr lang="nl-NL" baseline="30000" dirty="0"/>
              <a:t>2</a:t>
            </a:r>
          </a:p>
          <a:p>
            <a:endParaRPr lang="nl-NL" dirty="0"/>
          </a:p>
        </p:txBody>
      </p:sp>
      <p:pic>
        <p:nvPicPr>
          <p:cNvPr id="5" name="Picture 8" descr="05_14_Figure"/>
          <p:cNvPicPr>
            <a:picLocks noChangeAspect="1" noChangeArrowheads="1"/>
          </p:cNvPicPr>
          <p:nvPr/>
        </p:nvPicPr>
        <p:blipFill rotWithShape="1">
          <a:blip r:embed="rId4">
            <a:extLst>
              <a:ext uri="{28A0092B-C50C-407E-A947-70E740481C1C}">
                <a14:useLocalDpi xmlns:a14="http://schemas.microsoft.com/office/drawing/2010/main" val="0"/>
              </a:ext>
            </a:extLst>
          </a:blip>
          <a:srcRect l="13248" t="12121" r="11676" b="15159"/>
          <a:stretch/>
        </p:blipFill>
        <p:spPr bwMode="auto">
          <a:xfrm>
            <a:off x="5887712" y="1606326"/>
            <a:ext cx="3009545" cy="208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p:nvPr/>
        </p:nvSpPr>
        <p:spPr>
          <a:xfrm>
            <a:off x="0" y="4544291"/>
            <a:ext cx="418704" cy="369332"/>
          </a:xfrm>
          <a:prstGeom prst="rect">
            <a:avLst/>
          </a:prstGeom>
          <a:noFill/>
        </p:spPr>
        <p:txBody>
          <a:bodyPr wrap="none" rtlCol="0">
            <a:spAutoFit/>
          </a:bodyPr>
          <a:lstStyle/>
          <a:p>
            <a:fld id="{EC9222EC-3C49-4754-925E-88849D83EACD}" type="slidenum">
              <a:rPr lang="nl-NL" smtClean="0"/>
              <a:t>24</a:t>
            </a:fld>
            <a:endParaRPr lang="nl-NL" dirty="0"/>
          </a:p>
        </p:txBody>
      </p:sp>
    </p:spTree>
    <p:extLst>
      <p:ext uri="{BB962C8B-B14F-4D97-AF65-F5344CB8AC3E}">
        <p14:creationId xmlns:p14="http://schemas.microsoft.com/office/powerpoint/2010/main" val="172439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hthoek 36"/>
          <p:cNvSpPr/>
          <p:nvPr/>
        </p:nvSpPr>
        <p:spPr>
          <a:xfrm>
            <a:off x="3278917" y="1780479"/>
            <a:ext cx="5139369" cy="211565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4" name="Rechthoek 33"/>
          <p:cNvSpPr/>
          <p:nvPr/>
        </p:nvSpPr>
        <p:spPr>
          <a:xfrm>
            <a:off x="6312791" y="1826907"/>
            <a:ext cx="1997426"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3" name="Rechthoek 32"/>
          <p:cNvSpPr/>
          <p:nvPr/>
        </p:nvSpPr>
        <p:spPr>
          <a:xfrm>
            <a:off x="3353802" y="1822586"/>
            <a:ext cx="2778064"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2" name="Rechthoek 31"/>
          <p:cNvSpPr/>
          <p:nvPr/>
        </p:nvSpPr>
        <p:spPr>
          <a:xfrm>
            <a:off x="646715" y="1814169"/>
            <a:ext cx="1997426"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Elektronconfiguratie He (Z=2) en Li (Z=3)</a:t>
            </a:r>
            <a:endParaRPr lang="nl-NL" dirty="0"/>
          </a:p>
        </p:txBody>
      </p:sp>
      <p:cxnSp>
        <p:nvCxnSpPr>
          <p:cNvPr id="4" name="Rechte verbindingslijn 3"/>
          <p:cNvCxnSpPr/>
          <p:nvPr/>
        </p:nvCxnSpPr>
        <p:spPr>
          <a:xfrm>
            <a:off x="1969328" y="3069326"/>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Rechte verbindingslijn met pijl 4"/>
          <p:cNvCxnSpPr/>
          <p:nvPr/>
        </p:nvCxnSpPr>
        <p:spPr>
          <a:xfrm flipV="1">
            <a:off x="2138056" y="2837097"/>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Rechte verbindingslijn met pijl 5"/>
          <p:cNvCxnSpPr/>
          <p:nvPr/>
        </p:nvCxnSpPr>
        <p:spPr>
          <a:xfrm>
            <a:off x="2288642" y="2858868"/>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Rechte verbindingslijn met pijl 6"/>
          <p:cNvCxnSpPr/>
          <p:nvPr/>
        </p:nvCxnSpPr>
        <p:spPr>
          <a:xfrm flipV="1">
            <a:off x="5077197" y="211138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kstvak 7"/>
          <p:cNvSpPr txBox="1"/>
          <p:nvPr/>
        </p:nvSpPr>
        <p:spPr>
          <a:xfrm>
            <a:off x="4939314" y="1771079"/>
            <a:ext cx="899886" cy="369332"/>
          </a:xfrm>
          <a:prstGeom prst="rect">
            <a:avLst/>
          </a:prstGeom>
          <a:noFill/>
        </p:spPr>
        <p:txBody>
          <a:bodyPr wrap="square" rtlCol="0">
            <a:spAutoFit/>
          </a:bodyPr>
          <a:lstStyle/>
          <a:p>
            <a:r>
              <a:rPr lang="nl-NL" b="1" dirty="0" smtClean="0"/>
              <a:t>s</a:t>
            </a:r>
            <a:endParaRPr lang="nl-NL" b="1" dirty="0"/>
          </a:p>
        </p:txBody>
      </p:sp>
      <p:sp>
        <p:nvSpPr>
          <p:cNvPr id="9" name="Tekstvak 8"/>
          <p:cNvSpPr txBox="1"/>
          <p:nvPr/>
        </p:nvSpPr>
        <p:spPr>
          <a:xfrm>
            <a:off x="5550465" y="1763822"/>
            <a:ext cx="426618" cy="369332"/>
          </a:xfrm>
          <a:prstGeom prst="rect">
            <a:avLst/>
          </a:prstGeom>
          <a:noFill/>
        </p:spPr>
        <p:txBody>
          <a:bodyPr wrap="square" rtlCol="0">
            <a:spAutoFit/>
          </a:bodyPr>
          <a:lstStyle/>
          <a:p>
            <a:r>
              <a:rPr lang="nl-NL" b="1" dirty="0"/>
              <a:t>p</a:t>
            </a:r>
          </a:p>
        </p:txBody>
      </p:sp>
      <p:sp>
        <p:nvSpPr>
          <p:cNvPr id="10" name="Tekstvak 9"/>
          <p:cNvSpPr txBox="1"/>
          <p:nvPr/>
        </p:nvSpPr>
        <p:spPr>
          <a:xfrm>
            <a:off x="2069036" y="1814169"/>
            <a:ext cx="899886" cy="369332"/>
          </a:xfrm>
          <a:prstGeom prst="rect">
            <a:avLst/>
          </a:prstGeom>
          <a:noFill/>
        </p:spPr>
        <p:txBody>
          <a:bodyPr wrap="square" rtlCol="0">
            <a:spAutoFit/>
          </a:bodyPr>
          <a:lstStyle/>
          <a:p>
            <a:r>
              <a:rPr lang="nl-NL" b="1" dirty="0" smtClean="0"/>
              <a:t>s</a:t>
            </a:r>
            <a:endParaRPr lang="nl-NL" b="1" dirty="0"/>
          </a:p>
        </p:txBody>
      </p:sp>
      <p:sp>
        <p:nvSpPr>
          <p:cNvPr id="11" name="Tekstvak 10"/>
          <p:cNvSpPr txBox="1"/>
          <p:nvPr/>
        </p:nvSpPr>
        <p:spPr>
          <a:xfrm>
            <a:off x="1105107" y="3358156"/>
            <a:ext cx="1624676" cy="646331"/>
          </a:xfrm>
          <a:prstGeom prst="rect">
            <a:avLst/>
          </a:prstGeom>
          <a:noFill/>
        </p:spPr>
        <p:txBody>
          <a:bodyPr wrap="square" rtlCol="0">
            <a:spAutoFit/>
          </a:bodyPr>
          <a:lstStyle/>
          <a:p>
            <a:r>
              <a:rPr lang="nl-NL" dirty="0" smtClean="0"/>
              <a:t>1s</a:t>
            </a:r>
            <a:r>
              <a:rPr lang="nl-NL" baseline="30000" dirty="0" smtClean="0"/>
              <a:t>2  </a:t>
            </a:r>
            <a:r>
              <a:rPr lang="nl-NL" dirty="0" smtClean="0"/>
              <a:t>(of [He])</a:t>
            </a:r>
            <a:endParaRPr lang="nl-NL" dirty="0"/>
          </a:p>
          <a:p>
            <a:endParaRPr lang="nl-NL" dirty="0"/>
          </a:p>
        </p:txBody>
      </p:sp>
      <p:sp>
        <p:nvSpPr>
          <p:cNvPr id="12" name="Tekstvak 11"/>
          <p:cNvSpPr txBox="1"/>
          <p:nvPr/>
        </p:nvSpPr>
        <p:spPr>
          <a:xfrm>
            <a:off x="635618" y="2870145"/>
            <a:ext cx="1456647" cy="369332"/>
          </a:xfrm>
          <a:prstGeom prst="rect">
            <a:avLst/>
          </a:prstGeom>
          <a:noFill/>
        </p:spPr>
        <p:txBody>
          <a:bodyPr wrap="square" rtlCol="0">
            <a:spAutoFit/>
          </a:bodyPr>
          <a:lstStyle/>
          <a:p>
            <a:r>
              <a:rPr lang="nl-NL" b="1" dirty="0"/>
              <a:t>n</a:t>
            </a:r>
            <a:r>
              <a:rPr lang="nl-NL" b="1" dirty="0" smtClean="0"/>
              <a:t>=1 (K schil) </a:t>
            </a:r>
            <a:endParaRPr lang="nl-NL" b="1" dirty="0"/>
          </a:p>
        </p:txBody>
      </p:sp>
      <p:sp>
        <p:nvSpPr>
          <p:cNvPr id="13" name="Tekstvak 12"/>
          <p:cNvSpPr txBox="1"/>
          <p:nvPr/>
        </p:nvSpPr>
        <p:spPr>
          <a:xfrm>
            <a:off x="3574743" y="2966302"/>
            <a:ext cx="1718583" cy="369332"/>
          </a:xfrm>
          <a:prstGeom prst="rect">
            <a:avLst/>
          </a:prstGeom>
          <a:noFill/>
        </p:spPr>
        <p:txBody>
          <a:bodyPr wrap="square" rtlCol="0">
            <a:spAutoFit/>
          </a:bodyPr>
          <a:lstStyle/>
          <a:p>
            <a:r>
              <a:rPr lang="nl-NL" b="1" dirty="0"/>
              <a:t>n</a:t>
            </a:r>
            <a:r>
              <a:rPr lang="nl-NL" b="1" dirty="0" smtClean="0"/>
              <a:t>=1 (K schil) </a:t>
            </a:r>
            <a:endParaRPr lang="nl-NL" b="1" dirty="0"/>
          </a:p>
        </p:txBody>
      </p:sp>
      <p:sp>
        <p:nvSpPr>
          <p:cNvPr id="14" name="Tekstvak 13"/>
          <p:cNvSpPr txBox="1"/>
          <p:nvPr/>
        </p:nvSpPr>
        <p:spPr>
          <a:xfrm>
            <a:off x="3599457" y="2151357"/>
            <a:ext cx="1718583" cy="369332"/>
          </a:xfrm>
          <a:prstGeom prst="rect">
            <a:avLst/>
          </a:prstGeom>
          <a:noFill/>
        </p:spPr>
        <p:txBody>
          <a:bodyPr wrap="square" rtlCol="0">
            <a:spAutoFit/>
          </a:bodyPr>
          <a:lstStyle/>
          <a:p>
            <a:r>
              <a:rPr lang="nl-NL" b="1" dirty="0" smtClean="0"/>
              <a:t>n=2 (L schil) </a:t>
            </a:r>
            <a:endParaRPr lang="nl-NL" b="1" dirty="0"/>
          </a:p>
        </p:txBody>
      </p:sp>
      <p:sp>
        <p:nvSpPr>
          <p:cNvPr id="15" name="Tekstvak 14"/>
          <p:cNvSpPr txBox="1"/>
          <p:nvPr/>
        </p:nvSpPr>
        <p:spPr>
          <a:xfrm>
            <a:off x="6388133" y="3012176"/>
            <a:ext cx="1718583" cy="369332"/>
          </a:xfrm>
          <a:prstGeom prst="rect">
            <a:avLst/>
          </a:prstGeom>
          <a:noFill/>
        </p:spPr>
        <p:txBody>
          <a:bodyPr wrap="square" rtlCol="0">
            <a:spAutoFit/>
          </a:bodyPr>
          <a:lstStyle/>
          <a:p>
            <a:r>
              <a:rPr lang="nl-NL" b="1" dirty="0"/>
              <a:t>n</a:t>
            </a:r>
            <a:r>
              <a:rPr lang="nl-NL" b="1" dirty="0" smtClean="0"/>
              <a:t>=1  </a:t>
            </a:r>
            <a:endParaRPr lang="nl-NL" b="1" dirty="0"/>
          </a:p>
        </p:txBody>
      </p:sp>
      <p:sp>
        <p:nvSpPr>
          <p:cNvPr id="16" name="Tekstvak 15"/>
          <p:cNvSpPr txBox="1"/>
          <p:nvPr/>
        </p:nvSpPr>
        <p:spPr>
          <a:xfrm>
            <a:off x="6406840" y="2173976"/>
            <a:ext cx="1718583" cy="369332"/>
          </a:xfrm>
          <a:prstGeom prst="rect">
            <a:avLst/>
          </a:prstGeom>
          <a:noFill/>
        </p:spPr>
        <p:txBody>
          <a:bodyPr wrap="square" rtlCol="0">
            <a:spAutoFit/>
          </a:bodyPr>
          <a:lstStyle/>
          <a:p>
            <a:r>
              <a:rPr lang="nl-NL" b="1" dirty="0" smtClean="0"/>
              <a:t>n=2  </a:t>
            </a:r>
            <a:endParaRPr lang="nl-NL" b="1" dirty="0"/>
          </a:p>
        </p:txBody>
      </p:sp>
      <p:cxnSp>
        <p:nvCxnSpPr>
          <p:cNvPr id="17" name="Rechte verbindingslijn 16"/>
          <p:cNvCxnSpPr/>
          <p:nvPr/>
        </p:nvCxnSpPr>
        <p:spPr>
          <a:xfrm>
            <a:off x="4857234" y="3170926"/>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Rechte verbindingslijn met pijl 17"/>
          <p:cNvCxnSpPr/>
          <p:nvPr/>
        </p:nvCxnSpPr>
        <p:spPr>
          <a:xfrm flipV="1">
            <a:off x="5025962" y="2938697"/>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Rechte verbindingslijn met pijl 18"/>
          <p:cNvCxnSpPr/>
          <p:nvPr/>
        </p:nvCxnSpPr>
        <p:spPr>
          <a:xfrm>
            <a:off x="5176548" y="2960468"/>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p:nvCxnSpPr>
        <p:spPr>
          <a:xfrm>
            <a:off x="4839525" y="2350144"/>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p:nvCxnSpPr>
        <p:spPr>
          <a:xfrm>
            <a:off x="5461828" y="2349417"/>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Rechte verbindingslijn met pijl 21"/>
          <p:cNvCxnSpPr/>
          <p:nvPr/>
        </p:nvCxnSpPr>
        <p:spPr>
          <a:xfrm flipV="1">
            <a:off x="7826328" y="212078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kstvak 22"/>
          <p:cNvSpPr txBox="1"/>
          <p:nvPr/>
        </p:nvSpPr>
        <p:spPr>
          <a:xfrm>
            <a:off x="7064329" y="1780480"/>
            <a:ext cx="899886" cy="369332"/>
          </a:xfrm>
          <a:prstGeom prst="rect">
            <a:avLst/>
          </a:prstGeom>
          <a:noFill/>
        </p:spPr>
        <p:txBody>
          <a:bodyPr wrap="square" rtlCol="0">
            <a:spAutoFit/>
          </a:bodyPr>
          <a:lstStyle/>
          <a:p>
            <a:r>
              <a:rPr lang="nl-NL" b="1" dirty="0" smtClean="0"/>
              <a:t>s</a:t>
            </a:r>
            <a:endParaRPr lang="nl-NL" b="1" dirty="0"/>
          </a:p>
        </p:txBody>
      </p:sp>
      <p:sp>
        <p:nvSpPr>
          <p:cNvPr id="24" name="Tekstvak 23"/>
          <p:cNvSpPr txBox="1"/>
          <p:nvPr/>
        </p:nvSpPr>
        <p:spPr>
          <a:xfrm>
            <a:off x="7675480" y="1773223"/>
            <a:ext cx="449943" cy="369332"/>
          </a:xfrm>
          <a:prstGeom prst="rect">
            <a:avLst/>
          </a:prstGeom>
          <a:noFill/>
        </p:spPr>
        <p:txBody>
          <a:bodyPr wrap="square" rtlCol="0">
            <a:spAutoFit/>
          </a:bodyPr>
          <a:lstStyle/>
          <a:p>
            <a:r>
              <a:rPr lang="nl-NL" b="1" dirty="0"/>
              <a:t>p</a:t>
            </a:r>
          </a:p>
        </p:txBody>
      </p:sp>
      <p:cxnSp>
        <p:nvCxnSpPr>
          <p:cNvPr id="25" name="Rechte verbindingslijn 24"/>
          <p:cNvCxnSpPr/>
          <p:nvPr/>
        </p:nvCxnSpPr>
        <p:spPr>
          <a:xfrm>
            <a:off x="6982249" y="3180327"/>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Rechte verbindingslijn met pijl 25"/>
          <p:cNvCxnSpPr/>
          <p:nvPr/>
        </p:nvCxnSpPr>
        <p:spPr>
          <a:xfrm flipV="1">
            <a:off x="7150977" y="2948098"/>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Rechte verbindingslijn met pijl 26"/>
          <p:cNvCxnSpPr/>
          <p:nvPr/>
        </p:nvCxnSpPr>
        <p:spPr>
          <a:xfrm>
            <a:off x="7301563" y="2969869"/>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Rechte verbindingslijn 27"/>
          <p:cNvCxnSpPr/>
          <p:nvPr/>
        </p:nvCxnSpPr>
        <p:spPr>
          <a:xfrm>
            <a:off x="6964540" y="2359545"/>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Rechte verbindingslijn 28"/>
          <p:cNvCxnSpPr/>
          <p:nvPr/>
        </p:nvCxnSpPr>
        <p:spPr>
          <a:xfrm>
            <a:off x="7586843" y="2358818"/>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Tekstvak 29"/>
          <p:cNvSpPr txBox="1"/>
          <p:nvPr/>
        </p:nvSpPr>
        <p:spPr>
          <a:xfrm>
            <a:off x="3875468" y="3431958"/>
            <a:ext cx="1928114" cy="646331"/>
          </a:xfrm>
          <a:prstGeom prst="rect">
            <a:avLst/>
          </a:prstGeom>
          <a:noFill/>
        </p:spPr>
        <p:txBody>
          <a:bodyPr wrap="square" rtlCol="0">
            <a:spAutoFit/>
          </a:bodyPr>
          <a:lstStyle/>
          <a:p>
            <a:r>
              <a:rPr lang="nl-NL" dirty="0" smtClean="0"/>
              <a:t>1s</a:t>
            </a:r>
            <a:r>
              <a:rPr lang="nl-NL" baseline="30000" dirty="0" smtClean="0"/>
              <a:t>2</a:t>
            </a:r>
            <a:r>
              <a:rPr lang="nl-NL" dirty="0" smtClean="0"/>
              <a:t>2s</a:t>
            </a:r>
            <a:r>
              <a:rPr lang="nl-NL" baseline="30000" dirty="0" smtClean="0"/>
              <a:t>1</a:t>
            </a:r>
            <a:r>
              <a:rPr lang="nl-NL" dirty="0" smtClean="0"/>
              <a:t> of [He]2s</a:t>
            </a:r>
            <a:r>
              <a:rPr lang="nl-NL" baseline="30000" dirty="0" smtClean="0"/>
              <a:t>1</a:t>
            </a:r>
            <a:endParaRPr lang="nl-NL" baseline="30000" dirty="0"/>
          </a:p>
          <a:p>
            <a:endParaRPr lang="nl-NL" dirty="0"/>
          </a:p>
        </p:txBody>
      </p:sp>
      <p:sp>
        <p:nvSpPr>
          <p:cNvPr id="31" name="Tekstvak 30"/>
          <p:cNvSpPr txBox="1"/>
          <p:nvPr/>
        </p:nvSpPr>
        <p:spPr>
          <a:xfrm>
            <a:off x="6914331" y="3413882"/>
            <a:ext cx="1928114" cy="646331"/>
          </a:xfrm>
          <a:prstGeom prst="rect">
            <a:avLst/>
          </a:prstGeom>
          <a:noFill/>
        </p:spPr>
        <p:txBody>
          <a:bodyPr wrap="square" rtlCol="0">
            <a:spAutoFit/>
          </a:bodyPr>
          <a:lstStyle/>
          <a:p>
            <a:r>
              <a:rPr lang="nl-NL" dirty="0" smtClean="0"/>
              <a:t>[He]2p</a:t>
            </a:r>
            <a:r>
              <a:rPr lang="nl-NL" baseline="30000" dirty="0" smtClean="0"/>
              <a:t>1</a:t>
            </a:r>
            <a:endParaRPr lang="nl-NL" baseline="30000" dirty="0"/>
          </a:p>
          <a:p>
            <a:endParaRPr lang="nl-NL" dirty="0"/>
          </a:p>
        </p:txBody>
      </p:sp>
      <p:sp>
        <p:nvSpPr>
          <p:cNvPr id="35" name="Tekstvak 34"/>
          <p:cNvSpPr txBox="1"/>
          <p:nvPr/>
        </p:nvSpPr>
        <p:spPr>
          <a:xfrm>
            <a:off x="1105107" y="1443088"/>
            <a:ext cx="1183535" cy="400110"/>
          </a:xfrm>
          <a:prstGeom prst="rect">
            <a:avLst/>
          </a:prstGeom>
          <a:noFill/>
        </p:spPr>
        <p:txBody>
          <a:bodyPr wrap="square" rtlCol="0">
            <a:spAutoFit/>
          </a:bodyPr>
          <a:lstStyle/>
          <a:p>
            <a:r>
              <a:rPr lang="nl-NL" sz="2000" b="1" dirty="0" smtClean="0"/>
              <a:t>Helium</a:t>
            </a:r>
            <a:endParaRPr lang="nl-NL" sz="2000" b="1" dirty="0"/>
          </a:p>
        </p:txBody>
      </p:sp>
      <p:sp>
        <p:nvSpPr>
          <p:cNvPr id="36" name="Tekstvak 35"/>
          <p:cNvSpPr txBox="1"/>
          <p:nvPr/>
        </p:nvSpPr>
        <p:spPr>
          <a:xfrm>
            <a:off x="5686432" y="1421393"/>
            <a:ext cx="1183535" cy="400110"/>
          </a:xfrm>
          <a:prstGeom prst="rect">
            <a:avLst/>
          </a:prstGeom>
          <a:noFill/>
        </p:spPr>
        <p:txBody>
          <a:bodyPr wrap="square" rtlCol="0">
            <a:spAutoFit/>
          </a:bodyPr>
          <a:lstStyle/>
          <a:p>
            <a:r>
              <a:rPr lang="nl-NL" sz="2000" b="1" dirty="0" smtClean="0"/>
              <a:t>Lithium</a:t>
            </a:r>
            <a:endParaRPr lang="nl-NL" sz="2000" b="1" dirty="0"/>
          </a:p>
        </p:txBody>
      </p:sp>
      <p:sp>
        <p:nvSpPr>
          <p:cNvPr id="38" name="Tekstvak 37"/>
          <p:cNvSpPr txBox="1"/>
          <p:nvPr/>
        </p:nvSpPr>
        <p:spPr>
          <a:xfrm>
            <a:off x="0" y="4544291"/>
            <a:ext cx="418704" cy="369332"/>
          </a:xfrm>
          <a:prstGeom prst="rect">
            <a:avLst/>
          </a:prstGeom>
          <a:noFill/>
        </p:spPr>
        <p:txBody>
          <a:bodyPr wrap="none" rtlCol="0">
            <a:spAutoFit/>
          </a:bodyPr>
          <a:lstStyle/>
          <a:p>
            <a:fld id="{15020F34-15C5-4494-843C-45F6086A8141}" type="slidenum">
              <a:rPr lang="nl-NL" smtClean="0"/>
              <a:t>25</a:t>
            </a:fld>
            <a:endParaRPr lang="nl-NL" dirty="0"/>
          </a:p>
        </p:txBody>
      </p:sp>
    </p:spTree>
    <p:extLst>
      <p:ext uri="{BB962C8B-B14F-4D97-AF65-F5344CB8AC3E}">
        <p14:creationId xmlns:p14="http://schemas.microsoft.com/office/powerpoint/2010/main" val="36373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Elektronenstructuur voor meerdere elektronen</a:t>
            </a:r>
            <a:endParaRPr lang="nl-NL" dirty="0"/>
          </a:p>
        </p:txBody>
      </p:sp>
      <p:sp>
        <p:nvSpPr>
          <p:cNvPr id="3" name="Tijdelijke aanduiding voor inhoud 2"/>
          <p:cNvSpPr>
            <a:spLocks noGrp="1"/>
          </p:cNvSpPr>
          <p:nvPr>
            <p:ph idx="1"/>
          </p:nvPr>
        </p:nvSpPr>
        <p:spPr>
          <a:xfrm>
            <a:off x="457200" y="891822"/>
            <a:ext cx="8229600" cy="3341511"/>
          </a:xfrm>
        </p:spPr>
        <p:txBody>
          <a:bodyPr>
            <a:normAutofit/>
          </a:bodyPr>
          <a:lstStyle/>
          <a:p>
            <a:r>
              <a:rPr lang="nl-NL" sz="1800" dirty="0" smtClean="0"/>
              <a:t>Repulsies tussen elektronen die bij dezelfde nucleus </a:t>
            </a:r>
            <a:br>
              <a:rPr lang="nl-NL" sz="1800" dirty="0" smtClean="0"/>
            </a:br>
            <a:r>
              <a:rPr lang="nl-NL" sz="1800" dirty="0" smtClean="0"/>
              <a:t>horen</a:t>
            </a:r>
          </a:p>
          <a:p>
            <a:r>
              <a:rPr lang="nl-NL" sz="1800" dirty="0" smtClean="0"/>
              <a:t>Verschuiving energielevels: niet langer </a:t>
            </a:r>
            <a:r>
              <a:rPr lang="nl-NL" sz="1800" dirty="0" err="1" smtClean="0"/>
              <a:t>degenerate</a:t>
            </a:r>
            <a:r>
              <a:rPr lang="nl-NL" sz="1800" dirty="0" smtClean="0"/>
              <a:t>. </a:t>
            </a:r>
          </a:p>
          <a:p>
            <a:r>
              <a:rPr lang="nl-NL" sz="1800" dirty="0" smtClean="0"/>
              <a:t>Nucleus wordt “afgeschermd”: </a:t>
            </a:r>
            <a:r>
              <a:rPr lang="nl-NL" sz="1800" dirty="0" err="1" smtClean="0"/>
              <a:t>Z</a:t>
            </a:r>
            <a:r>
              <a:rPr lang="nl-NL" sz="1800" baseline="-25000" dirty="0" err="1" smtClean="0"/>
              <a:t>eff</a:t>
            </a:r>
            <a:r>
              <a:rPr lang="nl-NL" sz="1800" dirty="0" smtClean="0"/>
              <a:t> = Z – </a:t>
            </a:r>
            <a:r>
              <a:rPr lang="el-GR" sz="1800" dirty="0" smtClean="0"/>
              <a:t>σ</a:t>
            </a:r>
            <a:r>
              <a:rPr lang="nl-NL" sz="1800" dirty="0" smtClean="0"/>
              <a:t>  (</a:t>
            </a:r>
            <a:r>
              <a:rPr lang="el-GR" sz="1800" dirty="0" smtClean="0"/>
              <a:t>σ</a:t>
            </a:r>
            <a:r>
              <a:rPr lang="nl-NL" sz="1800" dirty="0" smtClean="0"/>
              <a:t>: </a:t>
            </a:r>
            <a:br>
              <a:rPr lang="nl-NL" sz="1800" dirty="0" smtClean="0"/>
            </a:br>
            <a:r>
              <a:rPr lang="nl-NL" sz="1800" dirty="0" err="1" smtClean="0"/>
              <a:t>shielding</a:t>
            </a:r>
            <a:r>
              <a:rPr lang="nl-NL" sz="1800" dirty="0" smtClean="0"/>
              <a:t> constant)</a:t>
            </a:r>
          </a:p>
          <a:p>
            <a:r>
              <a:rPr lang="nl-NL" sz="1800" dirty="0" smtClean="0"/>
              <a:t>In s heeft elektron grotere kans dichtbij nucleus te </a:t>
            </a:r>
            <a:br>
              <a:rPr lang="nl-NL" sz="1800" dirty="0" smtClean="0"/>
            </a:br>
            <a:r>
              <a:rPr lang="nl-NL" sz="1800" dirty="0" smtClean="0"/>
              <a:t>zijn (sterker gebonden): minder afscherming.</a:t>
            </a:r>
          </a:p>
          <a:p>
            <a:r>
              <a:rPr lang="nl-NL" sz="1800" dirty="0" smtClean="0"/>
              <a:t>Daarom is de volgorde van </a:t>
            </a:r>
            <a:r>
              <a:rPr lang="nl-NL" sz="1800" dirty="0" err="1" smtClean="0"/>
              <a:t>subschillen</a:t>
            </a:r>
            <a:r>
              <a:rPr lang="nl-NL" sz="1800" dirty="0" smtClean="0"/>
              <a:t> of een schil </a:t>
            </a:r>
            <a:br>
              <a:rPr lang="nl-NL" sz="1800" dirty="0" smtClean="0"/>
            </a:br>
            <a:r>
              <a:rPr lang="nl-NL" sz="1800" dirty="0" smtClean="0"/>
              <a:t>een atoom met meerdere atomen: </a:t>
            </a:r>
            <a:r>
              <a:rPr lang="nl-NL" sz="1800" i="1" dirty="0" smtClean="0"/>
              <a:t>s</a:t>
            </a:r>
            <a:r>
              <a:rPr lang="nl-NL" sz="1800" dirty="0" smtClean="0"/>
              <a:t> &lt; </a:t>
            </a:r>
            <a:r>
              <a:rPr lang="nl-NL" sz="1800" i="1" dirty="0" smtClean="0"/>
              <a:t>p</a:t>
            </a:r>
            <a:r>
              <a:rPr lang="nl-NL" sz="1800" dirty="0" smtClean="0"/>
              <a:t> &lt; </a:t>
            </a:r>
            <a:r>
              <a:rPr lang="nl-NL" sz="1800" i="1" dirty="0" smtClean="0"/>
              <a:t>d</a:t>
            </a:r>
            <a:r>
              <a:rPr lang="nl-NL" sz="1800" dirty="0" smtClean="0"/>
              <a:t> &lt; </a:t>
            </a:r>
            <a:r>
              <a:rPr lang="nl-NL" sz="1800" i="1" dirty="0" smtClean="0"/>
              <a:t>f</a:t>
            </a:r>
          </a:p>
          <a:p>
            <a:r>
              <a:rPr lang="nl-NL" sz="1800" dirty="0" smtClean="0"/>
              <a:t>Dus: grondtoestand van Li is [He]2s</a:t>
            </a:r>
            <a:r>
              <a:rPr lang="nl-NL" sz="1800" baseline="30000" dirty="0" smtClean="0"/>
              <a:t>1</a:t>
            </a:r>
            <a:r>
              <a:rPr lang="nl-NL" sz="1800" dirty="0" smtClean="0"/>
              <a:t> (zie vorige slide)</a:t>
            </a:r>
          </a:p>
          <a:p>
            <a:endParaRPr lang="nl-NL" sz="1800" dirty="0"/>
          </a:p>
        </p:txBody>
      </p:sp>
      <p:pic>
        <p:nvPicPr>
          <p:cNvPr id="4" name="Afbeelding 3"/>
          <p:cNvPicPr>
            <a:picLocks noChangeAspect="1"/>
          </p:cNvPicPr>
          <p:nvPr/>
        </p:nvPicPr>
        <p:blipFill>
          <a:blip r:embed="rId3"/>
          <a:stretch>
            <a:fillRect/>
          </a:stretch>
        </p:blipFill>
        <p:spPr>
          <a:xfrm>
            <a:off x="6242755" y="1200151"/>
            <a:ext cx="2302756" cy="1987310"/>
          </a:xfrm>
          <a:prstGeom prst="rect">
            <a:avLst/>
          </a:prstGeom>
        </p:spPr>
      </p:pic>
      <p:sp>
        <p:nvSpPr>
          <p:cNvPr id="5" name="Tekstvak 4"/>
          <p:cNvSpPr txBox="1"/>
          <p:nvPr/>
        </p:nvSpPr>
        <p:spPr>
          <a:xfrm>
            <a:off x="0" y="4544291"/>
            <a:ext cx="418704" cy="369332"/>
          </a:xfrm>
          <a:prstGeom prst="rect">
            <a:avLst/>
          </a:prstGeom>
          <a:noFill/>
        </p:spPr>
        <p:txBody>
          <a:bodyPr wrap="none" rtlCol="0">
            <a:spAutoFit/>
          </a:bodyPr>
          <a:lstStyle/>
          <a:p>
            <a:fld id="{0E1321FC-BA46-43DE-9C5B-BDB9D091C842}" type="slidenum">
              <a:rPr lang="nl-NL" smtClean="0"/>
              <a:t>26</a:t>
            </a:fld>
            <a:endParaRPr lang="nl-NL" dirty="0"/>
          </a:p>
        </p:txBody>
      </p:sp>
    </p:spTree>
    <p:extLst>
      <p:ext uri="{BB962C8B-B14F-4D97-AF65-F5344CB8AC3E}">
        <p14:creationId xmlns:p14="http://schemas.microsoft.com/office/powerpoint/2010/main" val="214377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nl-NL"/>
          </a:p>
        </p:txBody>
      </p:sp>
      <p:pic>
        <p:nvPicPr>
          <p:cNvPr id="4" name="Picture 5" descr="05_08_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76520"/>
            <a:ext cx="7672431" cy="503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el 4"/>
          <p:cNvSpPr>
            <a:spLocks noGrp="1"/>
          </p:cNvSpPr>
          <p:nvPr>
            <p:ph type="title"/>
          </p:nvPr>
        </p:nvSpPr>
        <p:spPr/>
        <p:txBody>
          <a:bodyPr/>
          <a:lstStyle/>
          <a:p>
            <a:endParaRPr lang="nl-NL"/>
          </a:p>
        </p:txBody>
      </p:sp>
      <p:sp>
        <p:nvSpPr>
          <p:cNvPr id="6" name="Tekstvak 5"/>
          <p:cNvSpPr txBox="1"/>
          <p:nvPr/>
        </p:nvSpPr>
        <p:spPr>
          <a:xfrm>
            <a:off x="0" y="4544291"/>
            <a:ext cx="418704" cy="369332"/>
          </a:xfrm>
          <a:prstGeom prst="rect">
            <a:avLst/>
          </a:prstGeom>
          <a:noFill/>
        </p:spPr>
        <p:txBody>
          <a:bodyPr wrap="none" rtlCol="0">
            <a:spAutoFit/>
          </a:bodyPr>
          <a:lstStyle/>
          <a:p>
            <a:fld id="{24BF70F2-C045-40CE-B75C-6E2B08FAA94A}" type="slidenum">
              <a:rPr lang="nl-NL" smtClean="0"/>
              <a:t>27</a:t>
            </a:fld>
            <a:endParaRPr lang="nl-NL" dirty="0"/>
          </a:p>
        </p:txBody>
      </p:sp>
    </p:spTree>
    <p:extLst>
      <p:ext uri="{BB962C8B-B14F-4D97-AF65-F5344CB8AC3E}">
        <p14:creationId xmlns:p14="http://schemas.microsoft.com/office/powerpoint/2010/main" val="1241514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Het opbouwprincipe</a:t>
            </a:r>
            <a:endParaRPr lang="nl-NL" dirty="0"/>
          </a:p>
        </p:txBody>
      </p:sp>
      <p:sp>
        <p:nvSpPr>
          <p:cNvPr id="3" name="Tijdelijke aanduiding voor inhoud 2"/>
          <p:cNvSpPr>
            <a:spLocks noGrp="1"/>
          </p:cNvSpPr>
          <p:nvPr>
            <p:ph idx="1"/>
          </p:nvPr>
        </p:nvSpPr>
        <p:spPr/>
        <p:txBody>
          <a:bodyPr>
            <a:normAutofit/>
          </a:bodyPr>
          <a:lstStyle/>
          <a:p>
            <a:r>
              <a:rPr lang="nl-NL" sz="1800" dirty="0" smtClean="0"/>
              <a:t>De volgorde van bezetting door elektronen voor atomen met meerdere elektronen is: 1</a:t>
            </a:r>
            <a:r>
              <a:rPr lang="nl-NL" sz="1800" i="1" dirty="0" smtClean="0"/>
              <a:t>s</a:t>
            </a:r>
            <a:r>
              <a:rPr lang="nl-NL" sz="1800" dirty="0" smtClean="0"/>
              <a:t> 2</a:t>
            </a:r>
            <a:r>
              <a:rPr lang="nl-NL" sz="1800" i="1" dirty="0" smtClean="0"/>
              <a:t>s</a:t>
            </a:r>
            <a:r>
              <a:rPr lang="nl-NL" sz="1800" dirty="0" smtClean="0"/>
              <a:t> 2</a:t>
            </a:r>
            <a:r>
              <a:rPr lang="nl-NL" sz="1800" i="1" dirty="0" smtClean="0"/>
              <a:t>p</a:t>
            </a:r>
            <a:r>
              <a:rPr lang="nl-NL" sz="1800" dirty="0" smtClean="0"/>
              <a:t> 3</a:t>
            </a:r>
            <a:r>
              <a:rPr lang="nl-NL" sz="1800" i="1" dirty="0" smtClean="0"/>
              <a:t>s</a:t>
            </a:r>
            <a:r>
              <a:rPr lang="nl-NL" sz="1800" dirty="0" smtClean="0"/>
              <a:t> 3</a:t>
            </a:r>
            <a:r>
              <a:rPr lang="nl-NL" sz="1800" i="1" dirty="0" smtClean="0"/>
              <a:t>p</a:t>
            </a:r>
            <a:r>
              <a:rPr lang="nl-NL" sz="1800" dirty="0" smtClean="0"/>
              <a:t> </a:t>
            </a:r>
            <a:r>
              <a:rPr lang="nl-NL" sz="1800" b="1" dirty="0" smtClean="0"/>
              <a:t>4</a:t>
            </a:r>
            <a:r>
              <a:rPr lang="nl-NL" sz="1800" b="1" i="1" dirty="0" smtClean="0"/>
              <a:t>s</a:t>
            </a:r>
            <a:r>
              <a:rPr lang="nl-NL" sz="1800" dirty="0" smtClean="0"/>
              <a:t> 3</a:t>
            </a:r>
            <a:r>
              <a:rPr lang="nl-NL" sz="1800" i="1" dirty="0" smtClean="0"/>
              <a:t>d</a:t>
            </a:r>
            <a:r>
              <a:rPr lang="nl-NL" sz="1800" dirty="0" smtClean="0"/>
              <a:t> 4</a:t>
            </a:r>
            <a:r>
              <a:rPr lang="nl-NL" sz="1800" i="1" dirty="0" smtClean="0"/>
              <a:t>p</a:t>
            </a:r>
            <a:r>
              <a:rPr lang="nl-NL" sz="1800" dirty="0" smtClean="0"/>
              <a:t> </a:t>
            </a:r>
            <a:r>
              <a:rPr lang="nl-NL" sz="1800" b="1" dirty="0" smtClean="0"/>
              <a:t>5</a:t>
            </a:r>
            <a:r>
              <a:rPr lang="nl-NL" sz="1800" b="1" i="1" dirty="0" smtClean="0"/>
              <a:t>s</a:t>
            </a:r>
            <a:r>
              <a:rPr lang="nl-NL" sz="1800" dirty="0" smtClean="0"/>
              <a:t> 4</a:t>
            </a:r>
            <a:r>
              <a:rPr lang="nl-NL" sz="1800" i="1" dirty="0" smtClean="0"/>
              <a:t>d</a:t>
            </a:r>
            <a:r>
              <a:rPr lang="nl-NL" sz="1800" dirty="0" smtClean="0"/>
              <a:t> 5</a:t>
            </a:r>
            <a:r>
              <a:rPr lang="nl-NL" sz="1800" i="1" dirty="0" smtClean="0"/>
              <a:t>p</a:t>
            </a:r>
            <a:r>
              <a:rPr lang="nl-NL" sz="1800" dirty="0" smtClean="0"/>
              <a:t> 6</a:t>
            </a:r>
            <a:r>
              <a:rPr lang="nl-NL" sz="1800" i="1" dirty="0" smtClean="0"/>
              <a:t>s</a:t>
            </a:r>
            <a:r>
              <a:rPr lang="nl-NL" sz="1800" dirty="0" smtClean="0"/>
              <a:t> </a:t>
            </a:r>
            <a:r>
              <a:rPr lang="nl-NL" sz="1800" dirty="0" err="1" smtClean="0"/>
              <a:t>etc</a:t>
            </a:r>
            <a:r>
              <a:rPr lang="nl-NL" sz="1800" dirty="0" smtClean="0"/>
              <a:t>…</a:t>
            </a:r>
          </a:p>
          <a:p>
            <a:endParaRPr lang="nl-NL" sz="1800" dirty="0"/>
          </a:p>
          <a:p>
            <a:endParaRPr lang="nl-NL" sz="1800" dirty="0" smtClean="0"/>
          </a:p>
        </p:txBody>
      </p:sp>
      <p:sp>
        <p:nvSpPr>
          <p:cNvPr id="4" name="Tekstvak 3"/>
          <p:cNvSpPr txBox="1"/>
          <p:nvPr/>
        </p:nvSpPr>
        <p:spPr>
          <a:xfrm>
            <a:off x="0" y="4544291"/>
            <a:ext cx="418704" cy="369332"/>
          </a:xfrm>
          <a:prstGeom prst="rect">
            <a:avLst/>
          </a:prstGeom>
          <a:noFill/>
        </p:spPr>
        <p:txBody>
          <a:bodyPr wrap="none" rtlCol="0">
            <a:spAutoFit/>
          </a:bodyPr>
          <a:lstStyle/>
          <a:p>
            <a:fld id="{641E5967-2E24-470A-8620-24DA2435F3DB}" type="slidenum">
              <a:rPr lang="nl-NL" smtClean="0"/>
              <a:t>28</a:t>
            </a:fld>
            <a:endParaRPr lang="nl-NL" dirty="0"/>
          </a:p>
        </p:txBody>
      </p:sp>
      <p:pic>
        <p:nvPicPr>
          <p:cNvPr id="5" name="Afbeelding 4"/>
          <p:cNvPicPr>
            <a:picLocks noChangeAspect="1"/>
          </p:cNvPicPr>
          <p:nvPr/>
        </p:nvPicPr>
        <p:blipFill>
          <a:blip r:embed="rId3"/>
          <a:stretch>
            <a:fillRect/>
          </a:stretch>
        </p:blipFill>
        <p:spPr>
          <a:xfrm>
            <a:off x="842044" y="2112509"/>
            <a:ext cx="7459911" cy="2230891"/>
          </a:xfrm>
          <a:prstGeom prst="rect">
            <a:avLst/>
          </a:prstGeom>
        </p:spPr>
      </p:pic>
    </p:spTree>
    <p:extLst>
      <p:ext uri="{BB962C8B-B14F-4D97-AF65-F5344CB8AC3E}">
        <p14:creationId xmlns:p14="http://schemas.microsoft.com/office/powerpoint/2010/main" val="200210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Het opbouwprincipe</a:t>
            </a:r>
            <a:endParaRPr lang="nl-NL" dirty="0"/>
          </a:p>
        </p:txBody>
      </p:sp>
      <p:sp>
        <p:nvSpPr>
          <p:cNvPr id="3" name="Tijdelijke aanduiding voor inhoud 2"/>
          <p:cNvSpPr>
            <a:spLocks noGrp="1"/>
          </p:cNvSpPr>
          <p:nvPr>
            <p:ph idx="1"/>
          </p:nvPr>
        </p:nvSpPr>
        <p:spPr/>
        <p:txBody>
          <a:bodyPr>
            <a:normAutofit/>
          </a:bodyPr>
          <a:lstStyle/>
          <a:p>
            <a:r>
              <a:rPr lang="nl-NL" sz="1800" dirty="0" smtClean="0"/>
              <a:t>Elektronen bezetten </a:t>
            </a:r>
            <a:r>
              <a:rPr lang="nl-NL" sz="1800" b="1" dirty="0" smtClean="0"/>
              <a:t>verschillende</a:t>
            </a:r>
            <a:r>
              <a:rPr lang="nl-NL" sz="1800" dirty="0" smtClean="0"/>
              <a:t> </a:t>
            </a:r>
            <a:r>
              <a:rPr lang="nl-NL" sz="1800" dirty="0" err="1" smtClean="0"/>
              <a:t>subschillen</a:t>
            </a:r>
            <a:r>
              <a:rPr lang="nl-NL" sz="1800" dirty="0" smtClean="0"/>
              <a:t> eerst, voordat ze deze dubbel gaan bezetten </a:t>
            </a:r>
          </a:p>
          <a:p>
            <a:r>
              <a:rPr lang="nl-NL" sz="1800" dirty="0" smtClean="0"/>
              <a:t>N (Z=7): [He]2s</a:t>
            </a:r>
            <a:r>
              <a:rPr lang="nl-NL" sz="1800" baseline="30000" dirty="0" smtClean="0"/>
              <a:t>2</a:t>
            </a:r>
            <a:r>
              <a:rPr lang="nl-NL" sz="1800" dirty="0" smtClean="0"/>
              <a:t>p</a:t>
            </a:r>
            <a:r>
              <a:rPr lang="nl-NL" sz="1800" baseline="-25000" dirty="0" smtClean="0"/>
              <a:t>x</a:t>
            </a:r>
            <a:r>
              <a:rPr lang="nl-NL" sz="1800" b="1" baseline="30000" dirty="0" smtClean="0"/>
              <a:t>1</a:t>
            </a:r>
            <a:r>
              <a:rPr lang="nl-NL" sz="1800" dirty="0" smtClean="0"/>
              <a:t>p</a:t>
            </a:r>
            <a:r>
              <a:rPr lang="nl-NL" sz="1800" baseline="-25000" dirty="0" smtClean="0"/>
              <a:t>y</a:t>
            </a:r>
            <a:r>
              <a:rPr lang="nl-NL" sz="1800" b="1" baseline="30000" dirty="0" smtClean="0"/>
              <a:t>1</a:t>
            </a:r>
            <a:r>
              <a:rPr lang="nl-NL" sz="1800" dirty="0" smtClean="0"/>
              <a:t>p</a:t>
            </a:r>
            <a:r>
              <a:rPr lang="nl-NL" sz="1800" baseline="-25000" dirty="0" smtClean="0"/>
              <a:t>z</a:t>
            </a:r>
            <a:r>
              <a:rPr lang="nl-NL" sz="1800" b="1" baseline="30000" dirty="0" smtClean="0"/>
              <a:t>1</a:t>
            </a:r>
            <a:r>
              <a:rPr lang="nl-NL" sz="1800" dirty="0" smtClean="0"/>
              <a:t>, O (Z=8): [He]2s</a:t>
            </a:r>
            <a:r>
              <a:rPr lang="nl-NL" sz="1800" baseline="30000" dirty="0" smtClean="0"/>
              <a:t>2</a:t>
            </a:r>
            <a:r>
              <a:rPr lang="nl-NL" sz="1800" dirty="0" smtClean="0"/>
              <a:t>2p</a:t>
            </a:r>
            <a:r>
              <a:rPr lang="nl-NL" sz="1800" baseline="-25000" dirty="0" smtClean="0"/>
              <a:t>x</a:t>
            </a:r>
            <a:r>
              <a:rPr lang="nl-NL" sz="1800" b="1" baseline="30000" dirty="0" smtClean="0"/>
              <a:t>2</a:t>
            </a:r>
            <a:r>
              <a:rPr lang="nl-NL" sz="1800" dirty="0" smtClean="0"/>
              <a:t>p</a:t>
            </a:r>
            <a:r>
              <a:rPr lang="nl-NL" sz="1800" baseline="-25000" dirty="0" smtClean="0"/>
              <a:t>y</a:t>
            </a:r>
            <a:r>
              <a:rPr lang="nl-NL" sz="1800" baseline="30000" dirty="0" smtClean="0"/>
              <a:t>1</a:t>
            </a:r>
            <a:r>
              <a:rPr lang="nl-NL" sz="1800" dirty="0" smtClean="0"/>
              <a:t>p</a:t>
            </a:r>
            <a:r>
              <a:rPr lang="nl-NL" sz="1800" baseline="-25000" dirty="0" smtClean="0"/>
              <a:t>z</a:t>
            </a:r>
            <a:r>
              <a:rPr lang="nl-NL" sz="1800" baseline="30000" dirty="0" smtClean="0"/>
              <a:t>1</a:t>
            </a:r>
          </a:p>
          <a:p>
            <a:r>
              <a:rPr lang="nl-NL" sz="1800" b="1" dirty="0" err="1" smtClean="0"/>
              <a:t>Hund’s</a:t>
            </a:r>
            <a:r>
              <a:rPr lang="nl-NL" sz="1800" b="1" dirty="0" smtClean="0"/>
              <a:t> maximum </a:t>
            </a:r>
            <a:r>
              <a:rPr lang="nl-NL" sz="1800" b="1" dirty="0" err="1" smtClean="0"/>
              <a:t>multiplicity</a:t>
            </a:r>
            <a:r>
              <a:rPr lang="nl-NL" sz="1800" b="1" dirty="0" smtClean="0"/>
              <a:t> </a:t>
            </a:r>
            <a:r>
              <a:rPr lang="nl-NL" sz="1800" b="1" dirty="0" err="1" smtClean="0"/>
              <a:t>rule</a:t>
            </a:r>
            <a:r>
              <a:rPr lang="nl-NL" sz="1800" dirty="0" smtClean="0"/>
              <a:t>: Een atoom in z’n grondtoestand heeft zoveel mogelijk ongepaarde </a:t>
            </a:r>
            <a:r>
              <a:rPr lang="nl-NL" sz="1800" dirty="0" err="1" smtClean="0"/>
              <a:t>electronen</a:t>
            </a:r>
            <a:endParaRPr lang="nl-NL" sz="1800" dirty="0"/>
          </a:p>
          <a:p>
            <a:r>
              <a:rPr lang="nl-NL" sz="1800" dirty="0" smtClean="0"/>
              <a:t>De ongepaarde elektronen </a:t>
            </a:r>
            <a:r>
              <a:rPr lang="nl-NL" sz="1800" dirty="0" smtClean="0">
                <a:solidFill>
                  <a:srgbClr val="FF0000"/>
                </a:solidFill>
              </a:rPr>
              <a:t>hebben dezelfde spin toestand</a:t>
            </a:r>
            <a:r>
              <a:rPr lang="nl-NL" sz="1800" dirty="0" smtClean="0"/>
              <a:t>, want ze stoten elkaar zo sterker af. </a:t>
            </a:r>
          </a:p>
        </p:txBody>
      </p:sp>
      <p:sp>
        <p:nvSpPr>
          <p:cNvPr id="4" name="Tekstvak 3"/>
          <p:cNvSpPr txBox="1"/>
          <p:nvPr/>
        </p:nvSpPr>
        <p:spPr>
          <a:xfrm>
            <a:off x="0" y="4544291"/>
            <a:ext cx="418704" cy="369332"/>
          </a:xfrm>
          <a:prstGeom prst="rect">
            <a:avLst/>
          </a:prstGeom>
          <a:noFill/>
        </p:spPr>
        <p:txBody>
          <a:bodyPr wrap="none" rtlCol="0">
            <a:spAutoFit/>
          </a:bodyPr>
          <a:lstStyle/>
          <a:p>
            <a:fld id="{641E5967-2E24-470A-8620-24DA2435F3DB}" type="slidenum">
              <a:rPr lang="nl-NL" smtClean="0"/>
              <a:t>29</a:t>
            </a:fld>
            <a:endParaRPr lang="nl-NL" dirty="0"/>
          </a:p>
        </p:txBody>
      </p:sp>
    </p:spTree>
    <p:extLst>
      <p:ext uri="{BB962C8B-B14F-4D97-AF65-F5344CB8AC3E}">
        <p14:creationId xmlns:p14="http://schemas.microsoft.com/office/powerpoint/2010/main" val="25861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Wie ben ik</a:t>
            </a:r>
            <a:endParaRPr lang="nl-NL" dirty="0"/>
          </a:p>
        </p:txBody>
      </p:sp>
      <p:pic>
        <p:nvPicPr>
          <p:cNvPr id="4" name="Afbeelding 3"/>
          <p:cNvPicPr>
            <a:picLocks noChangeAspect="1"/>
          </p:cNvPicPr>
          <p:nvPr/>
        </p:nvPicPr>
        <p:blipFill>
          <a:blip r:embed="rId2"/>
          <a:stretch>
            <a:fillRect/>
          </a:stretch>
        </p:blipFill>
        <p:spPr>
          <a:xfrm>
            <a:off x="5271407" y="1734669"/>
            <a:ext cx="3219450" cy="2272553"/>
          </a:xfrm>
          <a:prstGeom prst="rect">
            <a:avLst/>
          </a:prstGeom>
        </p:spPr>
      </p:pic>
      <p:sp>
        <p:nvSpPr>
          <p:cNvPr id="5" name="Tekstvak 4"/>
          <p:cNvSpPr txBox="1"/>
          <p:nvPr/>
        </p:nvSpPr>
        <p:spPr>
          <a:xfrm>
            <a:off x="319814" y="1609975"/>
            <a:ext cx="4607441" cy="1169551"/>
          </a:xfrm>
          <a:prstGeom prst="rect">
            <a:avLst/>
          </a:prstGeom>
          <a:noFill/>
        </p:spPr>
        <p:txBody>
          <a:bodyPr wrap="square" rtlCol="0">
            <a:spAutoFit/>
          </a:bodyPr>
          <a:lstStyle/>
          <a:p>
            <a:r>
              <a:rPr lang="nl-NL" sz="1400" dirty="0" smtClean="0"/>
              <a:t>2008-2012: BSc (Universiteit Twente)</a:t>
            </a:r>
          </a:p>
          <a:p>
            <a:r>
              <a:rPr lang="nl-NL" sz="1400" dirty="0" smtClean="0"/>
              <a:t>2012-2014: MSc Natuurkunde (</a:t>
            </a:r>
            <a:r>
              <a:rPr lang="nl-NL" sz="1400" dirty="0" err="1" smtClean="0"/>
              <a:t>Stellenbosch</a:t>
            </a:r>
            <a:r>
              <a:rPr lang="nl-NL" sz="1400" dirty="0" smtClean="0"/>
              <a:t> University)</a:t>
            </a:r>
          </a:p>
          <a:p>
            <a:r>
              <a:rPr lang="nl-NL" sz="1400" dirty="0" smtClean="0"/>
              <a:t>2014-2017: PhD Natuurkunde (</a:t>
            </a:r>
            <a:r>
              <a:rPr lang="nl-NL" sz="1400" dirty="0" err="1" smtClean="0"/>
              <a:t>Stellenbosch</a:t>
            </a:r>
            <a:r>
              <a:rPr lang="nl-NL" sz="1400" dirty="0" smtClean="0"/>
              <a:t> University)</a:t>
            </a:r>
          </a:p>
          <a:p>
            <a:r>
              <a:rPr lang="nl-NL" sz="1400" dirty="0" smtClean="0"/>
              <a:t>2018: Engineer bij Thermo Fisher </a:t>
            </a:r>
            <a:r>
              <a:rPr lang="nl-NL" sz="1400" dirty="0" err="1" smtClean="0"/>
              <a:t>Scientific</a:t>
            </a:r>
            <a:r>
              <a:rPr lang="nl-NL" sz="1400" dirty="0" smtClean="0"/>
              <a:t> (Eindhoven)</a:t>
            </a:r>
          </a:p>
          <a:p>
            <a:r>
              <a:rPr lang="nl-NL" sz="1400" dirty="0" smtClean="0"/>
              <a:t>&gt;Dec 2018: Docent Technische Natuurkunde </a:t>
            </a:r>
            <a:r>
              <a:rPr lang="nl-NL" sz="1400" dirty="0" smtClean="0">
                <a:sym typeface="Wingdings" panose="05000000000000000000" pitchFamily="2" charset="2"/>
              </a:rPr>
              <a:t></a:t>
            </a:r>
            <a:endParaRPr lang="nl-NL" sz="1400" dirty="0"/>
          </a:p>
        </p:txBody>
      </p:sp>
      <p:sp>
        <p:nvSpPr>
          <p:cNvPr id="6" name="Tekstvak 5"/>
          <p:cNvSpPr txBox="1"/>
          <p:nvPr/>
        </p:nvSpPr>
        <p:spPr>
          <a:xfrm>
            <a:off x="0" y="4544291"/>
            <a:ext cx="301686" cy="369332"/>
          </a:xfrm>
          <a:prstGeom prst="rect">
            <a:avLst/>
          </a:prstGeom>
          <a:noFill/>
        </p:spPr>
        <p:txBody>
          <a:bodyPr wrap="none" rtlCol="0">
            <a:spAutoFit/>
          </a:bodyPr>
          <a:lstStyle/>
          <a:p>
            <a:fld id="{3FEC456A-ADBE-42B1-8ADE-FFC678DF1930}" type="slidenum">
              <a:rPr lang="nl-NL" dirty="0"/>
              <a:t>3</a:t>
            </a:fld>
            <a:endParaRPr lang="nl-NL" dirty="0"/>
          </a:p>
        </p:txBody>
      </p:sp>
    </p:spTree>
    <p:extLst>
      <p:ext uri="{BB962C8B-B14F-4D97-AF65-F5344CB8AC3E}">
        <p14:creationId xmlns:p14="http://schemas.microsoft.com/office/powerpoint/2010/main" val="427974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Vraag: wat is de correcte elektronstructuur voor de grondtoestand van C?</a:t>
            </a:r>
            <a:endParaRPr lang="nl-NL" dirty="0"/>
          </a:p>
        </p:txBody>
      </p:sp>
      <p:sp>
        <p:nvSpPr>
          <p:cNvPr id="4" name="Rechthoek 3"/>
          <p:cNvSpPr/>
          <p:nvPr/>
        </p:nvSpPr>
        <p:spPr>
          <a:xfrm>
            <a:off x="58561" y="1485204"/>
            <a:ext cx="8990189" cy="211565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1" name="Rechthoek 40"/>
          <p:cNvSpPr/>
          <p:nvPr/>
        </p:nvSpPr>
        <p:spPr>
          <a:xfrm>
            <a:off x="109178" y="1531632"/>
            <a:ext cx="2148248"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2" name="Tekstvak 41"/>
          <p:cNvSpPr txBox="1"/>
          <p:nvPr/>
        </p:nvSpPr>
        <p:spPr>
          <a:xfrm>
            <a:off x="90471" y="2716901"/>
            <a:ext cx="1718583" cy="369332"/>
          </a:xfrm>
          <a:prstGeom prst="rect">
            <a:avLst/>
          </a:prstGeom>
          <a:noFill/>
        </p:spPr>
        <p:txBody>
          <a:bodyPr wrap="square" rtlCol="0">
            <a:spAutoFit/>
          </a:bodyPr>
          <a:lstStyle/>
          <a:p>
            <a:r>
              <a:rPr lang="nl-NL" b="1" dirty="0"/>
              <a:t>n</a:t>
            </a:r>
            <a:r>
              <a:rPr lang="nl-NL" b="1" dirty="0" smtClean="0"/>
              <a:t>=1  </a:t>
            </a:r>
            <a:endParaRPr lang="nl-NL" b="1" dirty="0"/>
          </a:p>
        </p:txBody>
      </p:sp>
      <p:sp>
        <p:nvSpPr>
          <p:cNvPr id="43" name="Tekstvak 42"/>
          <p:cNvSpPr txBox="1"/>
          <p:nvPr/>
        </p:nvSpPr>
        <p:spPr>
          <a:xfrm>
            <a:off x="109178" y="1878701"/>
            <a:ext cx="1718583" cy="369332"/>
          </a:xfrm>
          <a:prstGeom prst="rect">
            <a:avLst/>
          </a:prstGeom>
          <a:noFill/>
        </p:spPr>
        <p:txBody>
          <a:bodyPr wrap="square" rtlCol="0">
            <a:spAutoFit/>
          </a:bodyPr>
          <a:lstStyle/>
          <a:p>
            <a:r>
              <a:rPr lang="nl-NL" b="1" dirty="0" smtClean="0"/>
              <a:t>n=2  </a:t>
            </a:r>
            <a:endParaRPr lang="nl-NL" b="1" dirty="0"/>
          </a:p>
        </p:txBody>
      </p:sp>
      <p:sp>
        <p:nvSpPr>
          <p:cNvPr id="45" name="Tekstvak 44"/>
          <p:cNvSpPr txBox="1"/>
          <p:nvPr/>
        </p:nvSpPr>
        <p:spPr>
          <a:xfrm>
            <a:off x="766667" y="1485205"/>
            <a:ext cx="899886" cy="369332"/>
          </a:xfrm>
          <a:prstGeom prst="rect">
            <a:avLst/>
          </a:prstGeom>
          <a:noFill/>
        </p:spPr>
        <p:txBody>
          <a:bodyPr wrap="square" rtlCol="0">
            <a:spAutoFit/>
          </a:bodyPr>
          <a:lstStyle/>
          <a:p>
            <a:r>
              <a:rPr lang="nl-NL" b="1" dirty="0" smtClean="0"/>
              <a:t>s</a:t>
            </a:r>
            <a:endParaRPr lang="nl-NL" b="1" dirty="0"/>
          </a:p>
        </p:txBody>
      </p:sp>
      <p:sp>
        <p:nvSpPr>
          <p:cNvPr id="46" name="Tekstvak 45"/>
          <p:cNvSpPr txBox="1"/>
          <p:nvPr/>
        </p:nvSpPr>
        <p:spPr>
          <a:xfrm>
            <a:off x="1377818" y="1477948"/>
            <a:ext cx="449943" cy="369332"/>
          </a:xfrm>
          <a:prstGeom prst="rect">
            <a:avLst/>
          </a:prstGeom>
          <a:noFill/>
        </p:spPr>
        <p:txBody>
          <a:bodyPr wrap="square" rtlCol="0">
            <a:spAutoFit/>
          </a:bodyPr>
          <a:lstStyle/>
          <a:p>
            <a:r>
              <a:rPr lang="nl-NL" b="1" dirty="0"/>
              <a:t>p</a:t>
            </a:r>
          </a:p>
        </p:txBody>
      </p:sp>
      <p:cxnSp>
        <p:nvCxnSpPr>
          <p:cNvPr id="47" name="Rechte verbindingslijn 46"/>
          <p:cNvCxnSpPr/>
          <p:nvPr/>
        </p:nvCxnSpPr>
        <p:spPr>
          <a:xfrm>
            <a:off x="684587" y="2885052"/>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Rechte verbindingslijn met pijl 47"/>
          <p:cNvCxnSpPr/>
          <p:nvPr/>
        </p:nvCxnSpPr>
        <p:spPr>
          <a:xfrm flipV="1">
            <a:off x="853315" y="265282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Rechte verbindingslijn met pijl 48"/>
          <p:cNvCxnSpPr/>
          <p:nvPr/>
        </p:nvCxnSpPr>
        <p:spPr>
          <a:xfrm>
            <a:off x="1003901" y="267459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Rechte verbindingslijn 49"/>
          <p:cNvCxnSpPr/>
          <p:nvPr/>
        </p:nvCxnSpPr>
        <p:spPr>
          <a:xfrm>
            <a:off x="666878" y="2111895"/>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Rechte verbindingslijn 50"/>
          <p:cNvCxnSpPr/>
          <p:nvPr/>
        </p:nvCxnSpPr>
        <p:spPr>
          <a:xfrm>
            <a:off x="1289181"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Rechte verbindingslijn met pijl 51"/>
          <p:cNvCxnSpPr/>
          <p:nvPr/>
        </p:nvCxnSpPr>
        <p:spPr>
          <a:xfrm flipV="1">
            <a:off x="837994"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Rechte verbindingslijn met pijl 52"/>
          <p:cNvCxnSpPr/>
          <p:nvPr/>
        </p:nvCxnSpPr>
        <p:spPr>
          <a:xfrm>
            <a:off x="990394"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Rechte verbindingslijn 55"/>
          <p:cNvCxnSpPr/>
          <p:nvPr/>
        </p:nvCxnSpPr>
        <p:spPr>
          <a:xfrm>
            <a:off x="1587631"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Rechte verbindingslijn 56"/>
          <p:cNvCxnSpPr/>
          <p:nvPr/>
        </p:nvCxnSpPr>
        <p:spPr>
          <a:xfrm>
            <a:off x="1883700" y="2038078"/>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Rechte verbindingslijn met pijl 57"/>
          <p:cNvCxnSpPr/>
          <p:nvPr/>
        </p:nvCxnSpPr>
        <p:spPr>
          <a:xfrm flipV="1">
            <a:off x="1377818" y="1807819"/>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Rechte verbindingslijn met pijl 58"/>
          <p:cNvCxnSpPr/>
          <p:nvPr/>
        </p:nvCxnSpPr>
        <p:spPr>
          <a:xfrm>
            <a:off x="1472994" y="1848938"/>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Rechthoek 75"/>
          <p:cNvSpPr/>
          <p:nvPr/>
        </p:nvSpPr>
        <p:spPr>
          <a:xfrm>
            <a:off x="2358538" y="1531632"/>
            <a:ext cx="2148248"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7" name="Tekstvak 76"/>
          <p:cNvSpPr txBox="1"/>
          <p:nvPr/>
        </p:nvSpPr>
        <p:spPr>
          <a:xfrm>
            <a:off x="2339831" y="2716901"/>
            <a:ext cx="1718583" cy="369332"/>
          </a:xfrm>
          <a:prstGeom prst="rect">
            <a:avLst/>
          </a:prstGeom>
          <a:noFill/>
        </p:spPr>
        <p:txBody>
          <a:bodyPr wrap="square" rtlCol="0">
            <a:spAutoFit/>
          </a:bodyPr>
          <a:lstStyle/>
          <a:p>
            <a:r>
              <a:rPr lang="nl-NL" b="1" dirty="0"/>
              <a:t>n</a:t>
            </a:r>
            <a:r>
              <a:rPr lang="nl-NL" b="1" dirty="0" smtClean="0"/>
              <a:t>=1  </a:t>
            </a:r>
            <a:endParaRPr lang="nl-NL" b="1" dirty="0"/>
          </a:p>
        </p:txBody>
      </p:sp>
      <p:sp>
        <p:nvSpPr>
          <p:cNvPr id="78" name="Tekstvak 77"/>
          <p:cNvSpPr txBox="1"/>
          <p:nvPr/>
        </p:nvSpPr>
        <p:spPr>
          <a:xfrm>
            <a:off x="2358538" y="1878701"/>
            <a:ext cx="1718583" cy="369332"/>
          </a:xfrm>
          <a:prstGeom prst="rect">
            <a:avLst/>
          </a:prstGeom>
          <a:noFill/>
        </p:spPr>
        <p:txBody>
          <a:bodyPr wrap="square" rtlCol="0">
            <a:spAutoFit/>
          </a:bodyPr>
          <a:lstStyle/>
          <a:p>
            <a:r>
              <a:rPr lang="nl-NL" b="1" dirty="0" smtClean="0"/>
              <a:t>n=2  </a:t>
            </a:r>
            <a:endParaRPr lang="nl-NL" b="1" dirty="0"/>
          </a:p>
        </p:txBody>
      </p:sp>
      <p:sp>
        <p:nvSpPr>
          <p:cNvPr id="79" name="Tekstvak 78"/>
          <p:cNvSpPr txBox="1"/>
          <p:nvPr/>
        </p:nvSpPr>
        <p:spPr>
          <a:xfrm>
            <a:off x="3016027" y="1485205"/>
            <a:ext cx="899886" cy="369332"/>
          </a:xfrm>
          <a:prstGeom prst="rect">
            <a:avLst/>
          </a:prstGeom>
          <a:noFill/>
        </p:spPr>
        <p:txBody>
          <a:bodyPr wrap="square" rtlCol="0">
            <a:spAutoFit/>
          </a:bodyPr>
          <a:lstStyle/>
          <a:p>
            <a:r>
              <a:rPr lang="nl-NL" b="1" dirty="0" smtClean="0"/>
              <a:t>s</a:t>
            </a:r>
            <a:endParaRPr lang="nl-NL" b="1" dirty="0"/>
          </a:p>
        </p:txBody>
      </p:sp>
      <p:sp>
        <p:nvSpPr>
          <p:cNvPr id="80" name="Tekstvak 79"/>
          <p:cNvSpPr txBox="1"/>
          <p:nvPr/>
        </p:nvSpPr>
        <p:spPr>
          <a:xfrm>
            <a:off x="3627178" y="1477948"/>
            <a:ext cx="449943" cy="369332"/>
          </a:xfrm>
          <a:prstGeom prst="rect">
            <a:avLst/>
          </a:prstGeom>
          <a:noFill/>
        </p:spPr>
        <p:txBody>
          <a:bodyPr wrap="square" rtlCol="0">
            <a:spAutoFit/>
          </a:bodyPr>
          <a:lstStyle/>
          <a:p>
            <a:r>
              <a:rPr lang="nl-NL" b="1" dirty="0"/>
              <a:t>p</a:t>
            </a:r>
          </a:p>
        </p:txBody>
      </p:sp>
      <p:cxnSp>
        <p:nvCxnSpPr>
          <p:cNvPr id="81" name="Rechte verbindingslijn 80"/>
          <p:cNvCxnSpPr/>
          <p:nvPr/>
        </p:nvCxnSpPr>
        <p:spPr>
          <a:xfrm>
            <a:off x="2933947" y="2885052"/>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Rechte verbindingslijn met pijl 81"/>
          <p:cNvCxnSpPr/>
          <p:nvPr/>
        </p:nvCxnSpPr>
        <p:spPr>
          <a:xfrm flipV="1">
            <a:off x="3102675" y="265282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Rechte verbindingslijn met pijl 82"/>
          <p:cNvCxnSpPr/>
          <p:nvPr/>
        </p:nvCxnSpPr>
        <p:spPr>
          <a:xfrm>
            <a:off x="3253261" y="267459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Rechte verbindingslijn 83"/>
          <p:cNvCxnSpPr/>
          <p:nvPr/>
        </p:nvCxnSpPr>
        <p:spPr>
          <a:xfrm>
            <a:off x="2916238" y="2111895"/>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Rechte verbindingslijn 84"/>
          <p:cNvCxnSpPr/>
          <p:nvPr/>
        </p:nvCxnSpPr>
        <p:spPr>
          <a:xfrm>
            <a:off x="3538541"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Rechte verbindingslijn met pijl 85"/>
          <p:cNvCxnSpPr/>
          <p:nvPr/>
        </p:nvCxnSpPr>
        <p:spPr>
          <a:xfrm flipV="1">
            <a:off x="3087354"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Rechte verbindingslijn met pijl 86"/>
          <p:cNvCxnSpPr/>
          <p:nvPr/>
        </p:nvCxnSpPr>
        <p:spPr>
          <a:xfrm>
            <a:off x="3239754"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Rechte verbindingslijn 87"/>
          <p:cNvCxnSpPr/>
          <p:nvPr/>
        </p:nvCxnSpPr>
        <p:spPr>
          <a:xfrm>
            <a:off x="3836991"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Rechte verbindingslijn 88"/>
          <p:cNvCxnSpPr/>
          <p:nvPr/>
        </p:nvCxnSpPr>
        <p:spPr>
          <a:xfrm>
            <a:off x="4133060" y="2038078"/>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Rechte verbindingslijn met pijl 89"/>
          <p:cNvCxnSpPr/>
          <p:nvPr/>
        </p:nvCxnSpPr>
        <p:spPr>
          <a:xfrm flipV="1">
            <a:off x="3627178" y="1807819"/>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Rechte verbindingslijn met pijl 90"/>
          <p:cNvCxnSpPr/>
          <p:nvPr/>
        </p:nvCxnSpPr>
        <p:spPr>
          <a:xfrm>
            <a:off x="3971142" y="1829888"/>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2" name="Rechthoek 91"/>
          <p:cNvSpPr/>
          <p:nvPr/>
        </p:nvSpPr>
        <p:spPr>
          <a:xfrm>
            <a:off x="4616114" y="1531632"/>
            <a:ext cx="2148248"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3" name="Tekstvak 92"/>
          <p:cNvSpPr txBox="1"/>
          <p:nvPr/>
        </p:nvSpPr>
        <p:spPr>
          <a:xfrm>
            <a:off x="4597407" y="2716901"/>
            <a:ext cx="1718583" cy="369332"/>
          </a:xfrm>
          <a:prstGeom prst="rect">
            <a:avLst/>
          </a:prstGeom>
          <a:noFill/>
        </p:spPr>
        <p:txBody>
          <a:bodyPr wrap="square" rtlCol="0">
            <a:spAutoFit/>
          </a:bodyPr>
          <a:lstStyle/>
          <a:p>
            <a:r>
              <a:rPr lang="nl-NL" b="1" dirty="0"/>
              <a:t>n</a:t>
            </a:r>
            <a:r>
              <a:rPr lang="nl-NL" b="1" dirty="0" smtClean="0"/>
              <a:t>=1  </a:t>
            </a:r>
            <a:endParaRPr lang="nl-NL" b="1" dirty="0"/>
          </a:p>
        </p:txBody>
      </p:sp>
      <p:sp>
        <p:nvSpPr>
          <p:cNvPr id="94" name="Tekstvak 93"/>
          <p:cNvSpPr txBox="1"/>
          <p:nvPr/>
        </p:nvSpPr>
        <p:spPr>
          <a:xfrm>
            <a:off x="4616114" y="1878701"/>
            <a:ext cx="1718583" cy="369332"/>
          </a:xfrm>
          <a:prstGeom prst="rect">
            <a:avLst/>
          </a:prstGeom>
          <a:noFill/>
        </p:spPr>
        <p:txBody>
          <a:bodyPr wrap="square" rtlCol="0">
            <a:spAutoFit/>
          </a:bodyPr>
          <a:lstStyle/>
          <a:p>
            <a:r>
              <a:rPr lang="nl-NL" b="1" dirty="0" smtClean="0"/>
              <a:t>n=2  </a:t>
            </a:r>
            <a:endParaRPr lang="nl-NL" b="1" dirty="0"/>
          </a:p>
        </p:txBody>
      </p:sp>
      <p:sp>
        <p:nvSpPr>
          <p:cNvPr id="95" name="Tekstvak 94"/>
          <p:cNvSpPr txBox="1"/>
          <p:nvPr/>
        </p:nvSpPr>
        <p:spPr>
          <a:xfrm>
            <a:off x="5273603" y="1485205"/>
            <a:ext cx="899886" cy="369332"/>
          </a:xfrm>
          <a:prstGeom prst="rect">
            <a:avLst/>
          </a:prstGeom>
          <a:noFill/>
        </p:spPr>
        <p:txBody>
          <a:bodyPr wrap="square" rtlCol="0">
            <a:spAutoFit/>
          </a:bodyPr>
          <a:lstStyle/>
          <a:p>
            <a:r>
              <a:rPr lang="nl-NL" b="1" dirty="0" smtClean="0"/>
              <a:t>s</a:t>
            </a:r>
            <a:endParaRPr lang="nl-NL" b="1" dirty="0"/>
          </a:p>
        </p:txBody>
      </p:sp>
      <p:sp>
        <p:nvSpPr>
          <p:cNvPr id="96" name="Tekstvak 95"/>
          <p:cNvSpPr txBox="1"/>
          <p:nvPr/>
        </p:nvSpPr>
        <p:spPr>
          <a:xfrm>
            <a:off x="5884754" y="1477948"/>
            <a:ext cx="449943" cy="369332"/>
          </a:xfrm>
          <a:prstGeom prst="rect">
            <a:avLst/>
          </a:prstGeom>
          <a:noFill/>
        </p:spPr>
        <p:txBody>
          <a:bodyPr wrap="square" rtlCol="0">
            <a:spAutoFit/>
          </a:bodyPr>
          <a:lstStyle/>
          <a:p>
            <a:r>
              <a:rPr lang="nl-NL" b="1" dirty="0"/>
              <a:t>p</a:t>
            </a:r>
          </a:p>
        </p:txBody>
      </p:sp>
      <p:cxnSp>
        <p:nvCxnSpPr>
          <p:cNvPr id="97" name="Rechte verbindingslijn 96"/>
          <p:cNvCxnSpPr/>
          <p:nvPr/>
        </p:nvCxnSpPr>
        <p:spPr>
          <a:xfrm>
            <a:off x="5191523" y="2885052"/>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Rechte verbindingslijn met pijl 97"/>
          <p:cNvCxnSpPr/>
          <p:nvPr/>
        </p:nvCxnSpPr>
        <p:spPr>
          <a:xfrm flipV="1">
            <a:off x="5360251" y="265282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9" name="Rechte verbindingslijn met pijl 98"/>
          <p:cNvCxnSpPr/>
          <p:nvPr/>
        </p:nvCxnSpPr>
        <p:spPr>
          <a:xfrm>
            <a:off x="5510837" y="267459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Rechte verbindingslijn 99"/>
          <p:cNvCxnSpPr/>
          <p:nvPr/>
        </p:nvCxnSpPr>
        <p:spPr>
          <a:xfrm>
            <a:off x="5173814" y="2111895"/>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Rechte verbindingslijn 100"/>
          <p:cNvCxnSpPr/>
          <p:nvPr/>
        </p:nvCxnSpPr>
        <p:spPr>
          <a:xfrm>
            <a:off x="5796117"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Rechte verbindingslijn met pijl 101"/>
          <p:cNvCxnSpPr/>
          <p:nvPr/>
        </p:nvCxnSpPr>
        <p:spPr>
          <a:xfrm flipV="1">
            <a:off x="5344930"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Rechte verbindingslijn met pijl 102"/>
          <p:cNvCxnSpPr/>
          <p:nvPr/>
        </p:nvCxnSpPr>
        <p:spPr>
          <a:xfrm>
            <a:off x="5497330" y="187313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Rechte verbindingslijn 103"/>
          <p:cNvCxnSpPr/>
          <p:nvPr/>
        </p:nvCxnSpPr>
        <p:spPr>
          <a:xfrm>
            <a:off x="6094567" y="203735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Rechte verbindingslijn 104"/>
          <p:cNvCxnSpPr/>
          <p:nvPr/>
        </p:nvCxnSpPr>
        <p:spPr>
          <a:xfrm>
            <a:off x="6390636" y="2038078"/>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6" name="Rechte verbindingslijn met pijl 105"/>
          <p:cNvCxnSpPr/>
          <p:nvPr/>
        </p:nvCxnSpPr>
        <p:spPr>
          <a:xfrm flipV="1">
            <a:off x="5884754" y="1807819"/>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Rechte verbindingslijn met pijl 106"/>
          <p:cNvCxnSpPr/>
          <p:nvPr/>
        </p:nvCxnSpPr>
        <p:spPr>
          <a:xfrm flipV="1">
            <a:off x="6228718" y="182036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8" name="Rechthoek 107"/>
          <p:cNvSpPr/>
          <p:nvPr/>
        </p:nvSpPr>
        <p:spPr>
          <a:xfrm>
            <a:off x="6813686" y="1531062"/>
            <a:ext cx="2148248" cy="1975953"/>
          </a:xfrm>
          <a:prstGeom prst="rect">
            <a:avLst/>
          </a:prstGeom>
          <a:solidFill>
            <a:srgbClr val="E9EDF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9" name="Tekstvak 108"/>
          <p:cNvSpPr txBox="1"/>
          <p:nvPr/>
        </p:nvSpPr>
        <p:spPr>
          <a:xfrm>
            <a:off x="6794979" y="2716331"/>
            <a:ext cx="1718583" cy="369332"/>
          </a:xfrm>
          <a:prstGeom prst="rect">
            <a:avLst/>
          </a:prstGeom>
          <a:noFill/>
        </p:spPr>
        <p:txBody>
          <a:bodyPr wrap="square" rtlCol="0">
            <a:spAutoFit/>
          </a:bodyPr>
          <a:lstStyle/>
          <a:p>
            <a:r>
              <a:rPr lang="nl-NL" b="1" dirty="0"/>
              <a:t>n</a:t>
            </a:r>
            <a:r>
              <a:rPr lang="nl-NL" b="1" dirty="0" smtClean="0"/>
              <a:t>=1  </a:t>
            </a:r>
            <a:endParaRPr lang="nl-NL" b="1" dirty="0"/>
          </a:p>
        </p:txBody>
      </p:sp>
      <p:sp>
        <p:nvSpPr>
          <p:cNvPr id="110" name="Tekstvak 109"/>
          <p:cNvSpPr txBox="1"/>
          <p:nvPr/>
        </p:nvSpPr>
        <p:spPr>
          <a:xfrm>
            <a:off x="6813686" y="1878131"/>
            <a:ext cx="1718583" cy="369332"/>
          </a:xfrm>
          <a:prstGeom prst="rect">
            <a:avLst/>
          </a:prstGeom>
          <a:noFill/>
        </p:spPr>
        <p:txBody>
          <a:bodyPr wrap="square" rtlCol="0">
            <a:spAutoFit/>
          </a:bodyPr>
          <a:lstStyle/>
          <a:p>
            <a:r>
              <a:rPr lang="nl-NL" b="1" dirty="0" smtClean="0"/>
              <a:t>n=2  </a:t>
            </a:r>
            <a:endParaRPr lang="nl-NL" b="1" dirty="0"/>
          </a:p>
        </p:txBody>
      </p:sp>
      <p:sp>
        <p:nvSpPr>
          <p:cNvPr id="111" name="Tekstvak 110"/>
          <p:cNvSpPr txBox="1"/>
          <p:nvPr/>
        </p:nvSpPr>
        <p:spPr>
          <a:xfrm>
            <a:off x="7471175" y="1484635"/>
            <a:ext cx="899886" cy="369332"/>
          </a:xfrm>
          <a:prstGeom prst="rect">
            <a:avLst/>
          </a:prstGeom>
          <a:noFill/>
        </p:spPr>
        <p:txBody>
          <a:bodyPr wrap="square" rtlCol="0">
            <a:spAutoFit/>
          </a:bodyPr>
          <a:lstStyle/>
          <a:p>
            <a:r>
              <a:rPr lang="nl-NL" b="1" dirty="0" smtClean="0"/>
              <a:t>s</a:t>
            </a:r>
            <a:endParaRPr lang="nl-NL" b="1" dirty="0"/>
          </a:p>
        </p:txBody>
      </p:sp>
      <p:sp>
        <p:nvSpPr>
          <p:cNvPr id="112" name="Tekstvak 111"/>
          <p:cNvSpPr txBox="1"/>
          <p:nvPr/>
        </p:nvSpPr>
        <p:spPr>
          <a:xfrm>
            <a:off x="8082326" y="1477378"/>
            <a:ext cx="449943" cy="369332"/>
          </a:xfrm>
          <a:prstGeom prst="rect">
            <a:avLst/>
          </a:prstGeom>
          <a:noFill/>
        </p:spPr>
        <p:txBody>
          <a:bodyPr wrap="square" rtlCol="0">
            <a:spAutoFit/>
          </a:bodyPr>
          <a:lstStyle/>
          <a:p>
            <a:r>
              <a:rPr lang="nl-NL" b="1" dirty="0"/>
              <a:t>p</a:t>
            </a:r>
          </a:p>
        </p:txBody>
      </p:sp>
      <p:cxnSp>
        <p:nvCxnSpPr>
          <p:cNvPr id="113" name="Rechte verbindingslijn 112"/>
          <p:cNvCxnSpPr/>
          <p:nvPr/>
        </p:nvCxnSpPr>
        <p:spPr>
          <a:xfrm>
            <a:off x="7389095" y="2884482"/>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Rechte verbindingslijn met pijl 113"/>
          <p:cNvCxnSpPr/>
          <p:nvPr/>
        </p:nvCxnSpPr>
        <p:spPr>
          <a:xfrm flipV="1">
            <a:off x="7557823" y="265225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Rechte verbindingslijn met pijl 114"/>
          <p:cNvCxnSpPr/>
          <p:nvPr/>
        </p:nvCxnSpPr>
        <p:spPr>
          <a:xfrm>
            <a:off x="7708409" y="267402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Rechte verbindingslijn 115"/>
          <p:cNvCxnSpPr/>
          <p:nvPr/>
        </p:nvCxnSpPr>
        <p:spPr>
          <a:xfrm>
            <a:off x="7371386" y="2111325"/>
            <a:ext cx="4753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Rechte verbindingslijn 116"/>
          <p:cNvCxnSpPr/>
          <p:nvPr/>
        </p:nvCxnSpPr>
        <p:spPr>
          <a:xfrm>
            <a:off x="7993689" y="203678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Rechte verbindingslijn met pijl 117"/>
          <p:cNvCxnSpPr/>
          <p:nvPr/>
        </p:nvCxnSpPr>
        <p:spPr>
          <a:xfrm flipV="1">
            <a:off x="7542502" y="187256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Rechte verbindingslijn met pijl 118"/>
          <p:cNvCxnSpPr/>
          <p:nvPr/>
        </p:nvCxnSpPr>
        <p:spPr>
          <a:xfrm>
            <a:off x="7694902" y="1872564"/>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Rechte verbindingslijn 119"/>
          <p:cNvCxnSpPr/>
          <p:nvPr/>
        </p:nvCxnSpPr>
        <p:spPr>
          <a:xfrm>
            <a:off x="8292139" y="2036781"/>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Rechte verbindingslijn 120"/>
          <p:cNvCxnSpPr/>
          <p:nvPr/>
        </p:nvCxnSpPr>
        <p:spPr>
          <a:xfrm>
            <a:off x="8588208" y="2037508"/>
            <a:ext cx="2697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Rechte verbindingslijn met pijl 121"/>
          <p:cNvCxnSpPr/>
          <p:nvPr/>
        </p:nvCxnSpPr>
        <p:spPr>
          <a:xfrm>
            <a:off x="8082326" y="1807249"/>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Rechte verbindingslijn met pijl 122"/>
          <p:cNvCxnSpPr/>
          <p:nvPr/>
        </p:nvCxnSpPr>
        <p:spPr>
          <a:xfrm>
            <a:off x="8426290" y="1819793"/>
            <a:ext cx="0" cy="4354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kstvak 67"/>
          <p:cNvSpPr txBox="1"/>
          <p:nvPr/>
        </p:nvSpPr>
        <p:spPr>
          <a:xfrm>
            <a:off x="0" y="4544291"/>
            <a:ext cx="418704" cy="369332"/>
          </a:xfrm>
          <a:prstGeom prst="rect">
            <a:avLst/>
          </a:prstGeom>
          <a:noFill/>
        </p:spPr>
        <p:txBody>
          <a:bodyPr wrap="none" rtlCol="0">
            <a:spAutoFit/>
          </a:bodyPr>
          <a:lstStyle/>
          <a:p>
            <a:fld id="{73AAAFAF-879F-48FE-8CF0-10258D7D8438}" type="slidenum">
              <a:rPr lang="nl-NL" smtClean="0"/>
              <a:t>30</a:t>
            </a:fld>
            <a:endParaRPr lang="nl-NL" dirty="0"/>
          </a:p>
        </p:txBody>
      </p:sp>
    </p:spTree>
    <p:extLst>
      <p:ext uri="{BB962C8B-B14F-4D97-AF65-F5344CB8AC3E}">
        <p14:creationId xmlns:p14="http://schemas.microsoft.com/office/powerpoint/2010/main" val="1824137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Uitzondering op het opbouwprincipe</a:t>
            </a:r>
            <a:endParaRPr lang="nl-NL" dirty="0"/>
          </a:p>
        </p:txBody>
      </p:sp>
      <p:sp>
        <p:nvSpPr>
          <p:cNvPr id="3" name="Tijdelijke aanduiding voor inhoud 2"/>
          <p:cNvSpPr>
            <a:spLocks noGrp="1"/>
          </p:cNvSpPr>
          <p:nvPr>
            <p:ph idx="1"/>
          </p:nvPr>
        </p:nvSpPr>
        <p:spPr>
          <a:xfrm>
            <a:off x="127000" y="927200"/>
            <a:ext cx="8559800" cy="3390800"/>
          </a:xfrm>
        </p:spPr>
        <p:txBody>
          <a:bodyPr>
            <a:normAutofit/>
          </a:bodyPr>
          <a:lstStyle/>
          <a:p>
            <a:r>
              <a:rPr lang="nl-NL" sz="1800" dirty="0" smtClean="0"/>
              <a:t>Elektron configuratie voor Scandium (Z=21) tot Zink (Z=30) is </a:t>
            </a:r>
            <a:br>
              <a:rPr lang="nl-NL" sz="1800" dirty="0" smtClean="0"/>
            </a:br>
            <a:r>
              <a:rPr lang="nl-NL" sz="1800" dirty="0" smtClean="0"/>
              <a:t>[Ar]3d</a:t>
            </a:r>
            <a:r>
              <a:rPr lang="nl-NL" sz="1800" baseline="30000" dirty="0" smtClean="0"/>
              <a:t>Z-20</a:t>
            </a:r>
            <a:r>
              <a:rPr lang="nl-NL" sz="1800" dirty="0" smtClean="0"/>
              <a:t>4s</a:t>
            </a:r>
            <a:r>
              <a:rPr lang="nl-NL" sz="1800" baseline="30000" dirty="0" smtClean="0"/>
              <a:t>2</a:t>
            </a:r>
            <a:r>
              <a:rPr lang="nl-NL" sz="1800" dirty="0" smtClean="0"/>
              <a:t>. Bijvoorbeeld Sc: [Ar]3d</a:t>
            </a:r>
            <a:r>
              <a:rPr lang="nl-NL" sz="1800" baseline="30000" dirty="0" smtClean="0"/>
              <a:t>1</a:t>
            </a:r>
            <a:r>
              <a:rPr lang="nl-NL" sz="1800" dirty="0" smtClean="0"/>
              <a:t>4s</a:t>
            </a:r>
            <a:r>
              <a:rPr lang="nl-NL" sz="1800" baseline="30000" dirty="0" smtClean="0"/>
              <a:t>2</a:t>
            </a:r>
            <a:endParaRPr lang="nl-NL" sz="1800" baseline="-25000" dirty="0"/>
          </a:p>
          <a:p>
            <a:r>
              <a:rPr lang="nl-NL" sz="1800" dirty="0" smtClean="0"/>
              <a:t>Let op: hier heeft de 3d </a:t>
            </a:r>
            <a:r>
              <a:rPr lang="nl-NL" sz="1800" dirty="0" err="1" smtClean="0"/>
              <a:t>subschil</a:t>
            </a:r>
            <a:r>
              <a:rPr lang="nl-NL" sz="1800" dirty="0" smtClean="0"/>
              <a:t> </a:t>
            </a:r>
            <a:r>
              <a:rPr lang="nl-NL" sz="1800" b="1" dirty="0" smtClean="0"/>
              <a:t>lagere</a:t>
            </a:r>
            <a:r>
              <a:rPr lang="nl-NL" sz="1800" dirty="0" smtClean="0"/>
              <a:t> energie dan de 4s </a:t>
            </a:r>
            <a:br>
              <a:rPr lang="nl-NL" sz="1800" dirty="0" smtClean="0"/>
            </a:br>
            <a:r>
              <a:rPr lang="nl-NL" sz="1800" dirty="0" err="1" smtClean="0"/>
              <a:t>subschil</a:t>
            </a:r>
            <a:r>
              <a:rPr lang="nl-NL" sz="1800" dirty="0" smtClean="0"/>
              <a:t>, en wordt dus </a:t>
            </a:r>
            <a:r>
              <a:rPr lang="nl-NL" sz="1800" b="1" dirty="0" smtClean="0"/>
              <a:t>vóór</a:t>
            </a:r>
            <a:r>
              <a:rPr lang="nl-NL" sz="1800" dirty="0" smtClean="0"/>
              <a:t> de 4s geschreven</a:t>
            </a:r>
          </a:p>
          <a:p>
            <a:r>
              <a:rPr lang="nl-NL" sz="1800" dirty="0" smtClean="0"/>
              <a:t>En tóch wordt de 4s schil, die hoger is in energie, eerst </a:t>
            </a:r>
            <a:br>
              <a:rPr lang="nl-NL" sz="1800" dirty="0" smtClean="0"/>
            </a:br>
            <a:r>
              <a:rPr lang="nl-NL" sz="1800" dirty="0" smtClean="0"/>
              <a:t>gevuld. Waarom?</a:t>
            </a:r>
          </a:p>
          <a:p>
            <a:r>
              <a:rPr lang="nl-NL" sz="1800" dirty="0" smtClean="0"/>
              <a:t>3d</a:t>
            </a:r>
            <a:r>
              <a:rPr lang="nl-NL" sz="1800" baseline="30000" dirty="0" smtClean="0"/>
              <a:t>1</a:t>
            </a:r>
            <a:r>
              <a:rPr lang="nl-NL" sz="1800" dirty="0" smtClean="0"/>
              <a:t>4s</a:t>
            </a:r>
            <a:r>
              <a:rPr lang="nl-NL" sz="1800" baseline="30000" dirty="0" smtClean="0"/>
              <a:t>2</a:t>
            </a:r>
            <a:r>
              <a:rPr lang="nl-NL" sz="1800" dirty="0" smtClean="0"/>
              <a:t> heeft lagere energie dan </a:t>
            </a:r>
            <a:r>
              <a:rPr lang="nl-NL" sz="1800" dirty="0"/>
              <a:t>3d</a:t>
            </a:r>
            <a:r>
              <a:rPr lang="nl-NL" sz="1800" baseline="30000" dirty="0"/>
              <a:t>2</a:t>
            </a:r>
            <a:r>
              <a:rPr lang="nl-NL" sz="1800" dirty="0"/>
              <a:t>4s</a:t>
            </a:r>
            <a:r>
              <a:rPr lang="nl-NL" sz="1800" baseline="30000" dirty="0"/>
              <a:t>1</a:t>
            </a:r>
            <a:r>
              <a:rPr lang="nl-NL" sz="1800" dirty="0" smtClean="0"/>
              <a:t>. (zie afb.)</a:t>
            </a:r>
          </a:p>
          <a:p>
            <a:r>
              <a:rPr lang="nl-NL" sz="1800" dirty="0" smtClean="0"/>
              <a:t>Twee 3d elektronen stoten elkaar sterker af dan twee 4s, toch </a:t>
            </a:r>
            <a:br>
              <a:rPr lang="nl-NL" sz="1800" dirty="0" smtClean="0"/>
            </a:br>
            <a:r>
              <a:rPr lang="nl-NL" sz="1800" dirty="0" smtClean="0"/>
              <a:t>liever 2 elektronen in de (energetisch hogere) 4s  </a:t>
            </a:r>
          </a:p>
          <a:p>
            <a:r>
              <a:rPr lang="nl-NL" sz="1800" dirty="0" smtClean="0"/>
              <a:t>Uitzondering op de uitzondering: Cr ([Ar]3d</a:t>
            </a:r>
            <a:r>
              <a:rPr lang="nl-NL" sz="1800" baseline="30000" dirty="0" smtClean="0"/>
              <a:t>5</a:t>
            </a:r>
            <a:r>
              <a:rPr lang="nl-NL" sz="1800" dirty="0" smtClean="0"/>
              <a:t>4s</a:t>
            </a:r>
            <a:r>
              <a:rPr lang="nl-NL" sz="1800" baseline="30000" dirty="0" smtClean="0"/>
              <a:t>1</a:t>
            </a:r>
            <a:r>
              <a:rPr lang="nl-NL" sz="1800" dirty="0" smtClean="0"/>
              <a:t>) en </a:t>
            </a:r>
            <a:br>
              <a:rPr lang="nl-NL" sz="1800" dirty="0" smtClean="0"/>
            </a:br>
            <a:r>
              <a:rPr lang="nl-NL" sz="1800" dirty="0" smtClean="0"/>
              <a:t>Cu ([Ar]3d</a:t>
            </a:r>
            <a:r>
              <a:rPr lang="nl-NL" sz="1800" baseline="30000" dirty="0" smtClean="0"/>
              <a:t>10</a:t>
            </a:r>
            <a:r>
              <a:rPr lang="nl-NL" sz="1800" dirty="0" smtClean="0"/>
              <a:t>4s</a:t>
            </a:r>
            <a:r>
              <a:rPr lang="nl-NL" sz="1800" baseline="30000" dirty="0" smtClean="0"/>
              <a:t>1</a:t>
            </a:r>
            <a:r>
              <a:rPr lang="nl-NL" sz="1800" dirty="0" smtClean="0"/>
              <a:t>)</a:t>
            </a:r>
            <a:endParaRPr lang="nl-NL" sz="1800" dirty="0"/>
          </a:p>
        </p:txBody>
      </p:sp>
      <p:pic>
        <p:nvPicPr>
          <p:cNvPr id="4" name="Afbeelding 3"/>
          <p:cNvPicPr>
            <a:picLocks noChangeAspect="1"/>
          </p:cNvPicPr>
          <p:nvPr/>
        </p:nvPicPr>
        <p:blipFill>
          <a:blip r:embed="rId3"/>
          <a:stretch>
            <a:fillRect/>
          </a:stretch>
        </p:blipFill>
        <p:spPr>
          <a:xfrm>
            <a:off x="6892926" y="889100"/>
            <a:ext cx="2143124" cy="3241309"/>
          </a:xfrm>
          <a:prstGeom prst="rect">
            <a:avLst/>
          </a:prstGeom>
        </p:spPr>
      </p:pic>
      <p:sp>
        <p:nvSpPr>
          <p:cNvPr id="5" name="Tekstvak 4"/>
          <p:cNvSpPr txBox="1"/>
          <p:nvPr/>
        </p:nvSpPr>
        <p:spPr>
          <a:xfrm>
            <a:off x="0" y="4544291"/>
            <a:ext cx="418704" cy="369332"/>
          </a:xfrm>
          <a:prstGeom prst="rect">
            <a:avLst/>
          </a:prstGeom>
          <a:noFill/>
        </p:spPr>
        <p:txBody>
          <a:bodyPr wrap="none" rtlCol="0">
            <a:spAutoFit/>
          </a:bodyPr>
          <a:lstStyle/>
          <a:p>
            <a:fld id="{5FABEF39-27C1-44BC-8C2E-C81F6239C8B9}" type="slidenum">
              <a:rPr lang="nl-NL" smtClean="0"/>
              <a:t>31</a:t>
            </a:fld>
            <a:endParaRPr lang="nl-NL" dirty="0"/>
          </a:p>
        </p:txBody>
      </p:sp>
      <p:sp>
        <p:nvSpPr>
          <p:cNvPr id="6" name="Rechthoek 5"/>
          <p:cNvSpPr/>
          <p:nvPr/>
        </p:nvSpPr>
        <p:spPr>
          <a:xfrm>
            <a:off x="7239000" y="1171575"/>
            <a:ext cx="762000" cy="1628775"/>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8124824" y="880979"/>
            <a:ext cx="804863" cy="981159"/>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p:nvSpPr>
        <p:spPr>
          <a:xfrm>
            <a:off x="7213605" y="880979"/>
            <a:ext cx="787395" cy="369332"/>
          </a:xfrm>
          <a:prstGeom prst="rect">
            <a:avLst/>
          </a:prstGeom>
        </p:spPr>
        <p:txBody>
          <a:bodyPr wrap="none">
            <a:spAutoFit/>
          </a:bodyPr>
          <a:lstStyle/>
          <a:p>
            <a:r>
              <a:rPr lang="nl-NL" dirty="0"/>
              <a:t>3d</a:t>
            </a:r>
            <a:r>
              <a:rPr lang="nl-NL" baseline="30000" dirty="0"/>
              <a:t>1</a:t>
            </a:r>
            <a:r>
              <a:rPr lang="nl-NL" dirty="0"/>
              <a:t>4s</a:t>
            </a:r>
            <a:r>
              <a:rPr lang="nl-NL" baseline="30000" dirty="0"/>
              <a:t>2</a:t>
            </a:r>
            <a:endParaRPr lang="nl-NL" dirty="0"/>
          </a:p>
        </p:txBody>
      </p:sp>
      <p:sp>
        <p:nvSpPr>
          <p:cNvPr id="9" name="Rechthoek 8"/>
          <p:cNvSpPr/>
          <p:nvPr/>
        </p:nvSpPr>
        <p:spPr>
          <a:xfrm>
            <a:off x="8124824" y="563702"/>
            <a:ext cx="787395" cy="369332"/>
          </a:xfrm>
          <a:prstGeom prst="rect">
            <a:avLst/>
          </a:prstGeom>
        </p:spPr>
        <p:txBody>
          <a:bodyPr wrap="none">
            <a:spAutoFit/>
          </a:bodyPr>
          <a:lstStyle/>
          <a:p>
            <a:r>
              <a:rPr lang="nl-NL" dirty="0"/>
              <a:t>3d</a:t>
            </a:r>
            <a:r>
              <a:rPr lang="nl-NL" baseline="30000" dirty="0"/>
              <a:t>2</a:t>
            </a:r>
            <a:r>
              <a:rPr lang="nl-NL" dirty="0"/>
              <a:t>4s</a:t>
            </a:r>
            <a:r>
              <a:rPr lang="nl-NL" baseline="30000" dirty="0"/>
              <a:t>1</a:t>
            </a:r>
            <a:endParaRPr lang="nl-NL" dirty="0"/>
          </a:p>
        </p:txBody>
      </p:sp>
      <p:sp>
        <p:nvSpPr>
          <p:cNvPr id="10" name="Tekstvak 9"/>
          <p:cNvSpPr txBox="1"/>
          <p:nvPr/>
        </p:nvSpPr>
        <p:spPr>
          <a:xfrm>
            <a:off x="2162629" y="4359625"/>
            <a:ext cx="2554514" cy="369332"/>
          </a:xfrm>
          <a:prstGeom prst="rect">
            <a:avLst/>
          </a:prstGeom>
          <a:noFill/>
        </p:spPr>
        <p:txBody>
          <a:bodyPr wrap="square" rtlCol="0">
            <a:spAutoFit/>
          </a:bodyPr>
          <a:lstStyle/>
          <a:p>
            <a:r>
              <a:rPr lang="nl-NL" dirty="0" smtClean="0"/>
              <a:t>HW Opdracht 4, 7 en 8  </a:t>
            </a:r>
            <a:endParaRPr lang="nl-NL" dirty="0"/>
          </a:p>
        </p:txBody>
      </p:sp>
    </p:spTree>
    <p:extLst>
      <p:ext uri="{BB962C8B-B14F-4D97-AF65-F5344CB8AC3E}">
        <p14:creationId xmlns:p14="http://schemas.microsoft.com/office/powerpoint/2010/main" val="33987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“Chemie is de fysica van valentie elektronen”	</a:t>
            </a:r>
            <a:endParaRPr lang="nl-NL" dirty="0"/>
          </a:p>
        </p:txBody>
      </p:sp>
      <p:sp>
        <p:nvSpPr>
          <p:cNvPr id="3" name="Tijdelijke aanduiding voor inhoud 2"/>
          <p:cNvSpPr>
            <a:spLocks noGrp="1"/>
          </p:cNvSpPr>
          <p:nvPr>
            <p:ph idx="1"/>
          </p:nvPr>
        </p:nvSpPr>
        <p:spPr>
          <a:xfrm>
            <a:off x="457200" y="923924"/>
            <a:ext cx="8229600" cy="3571875"/>
          </a:xfrm>
        </p:spPr>
        <p:txBody>
          <a:bodyPr>
            <a:normAutofit lnSpcReduction="10000"/>
          </a:bodyPr>
          <a:lstStyle/>
          <a:p>
            <a:r>
              <a:rPr lang="nl-NL" sz="1800" dirty="0" smtClean="0"/>
              <a:t>Valentie elektronen: de elektronen in de hoogste schil (valentieschil)</a:t>
            </a:r>
          </a:p>
          <a:p>
            <a:r>
              <a:rPr lang="nl-NL" sz="1800" dirty="0" smtClean="0"/>
              <a:t>In de elektronconfiguratie kan een volle schil worden afgekort met het element dat die schil vult [He], [Ne], [Ar], voor Z = 2, 10, 18. Deze elementen hebben vergelijkbare eigenschappen (edelgassen)</a:t>
            </a:r>
          </a:p>
          <a:p>
            <a:r>
              <a:rPr lang="nl-NL" sz="1800" dirty="0" smtClean="0"/>
              <a:t>[He]2s</a:t>
            </a:r>
            <a:r>
              <a:rPr lang="nl-NL" sz="1800" baseline="30000" dirty="0" smtClean="0"/>
              <a:t>1</a:t>
            </a:r>
            <a:r>
              <a:rPr lang="nl-NL" sz="1800" dirty="0" smtClean="0"/>
              <a:t>, [Ne]3s</a:t>
            </a:r>
            <a:r>
              <a:rPr lang="nl-NL" sz="1800" baseline="30000" dirty="0" smtClean="0"/>
              <a:t>1</a:t>
            </a:r>
            <a:r>
              <a:rPr lang="nl-NL" sz="1800" dirty="0" smtClean="0"/>
              <a:t>, [Ar]3s</a:t>
            </a:r>
            <a:r>
              <a:rPr lang="nl-NL" sz="1800" baseline="30000" dirty="0" smtClean="0"/>
              <a:t>1</a:t>
            </a:r>
            <a:r>
              <a:rPr lang="nl-NL" sz="1800" dirty="0" smtClean="0"/>
              <a:t>, [Kr]4s</a:t>
            </a:r>
            <a:r>
              <a:rPr lang="nl-NL" sz="1800" baseline="30000" dirty="0" smtClean="0"/>
              <a:t>1</a:t>
            </a:r>
            <a:r>
              <a:rPr lang="nl-NL" sz="1800" dirty="0" smtClean="0"/>
              <a:t>, [Xe]5s</a:t>
            </a:r>
            <a:r>
              <a:rPr lang="nl-NL" sz="1800" baseline="30000" dirty="0" smtClean="0"/>
              <a:t>1</a:t>
            </a:r>
            <a:r>
              <a:rPr lang="nl-NL" sz="1800" dirty="0" smtClean="0"/>
              <a:t>, [Rn]6s</a:t>
            </a:r>
            <a:r>
              <a:rPr lang="nl-NL" sz="1800" baseline="30000" dirty="0" smtClean="0"/>
              <a:t>1</a:t>
            </a:r>
            <a:r>
              <a:rPr lang="nl-NL" sz="1800" dirty="0" smtClean="0"/>
              <a:t>  (Li, Na, K, Rb, Cs, Fr) ook vergelijkbare eigenschappen (</a:t>
            </a:r>
            <a:r>
              <a:rPr lang="nl-NL" sz="1800" dirty="0" smtClean="0"/>
              <a:t>alkalimetalen</a:t>
            </a:r>
            <a:r>
              <a:rPr lang="nl-NL" sz="1800" dirty="0" smtClean="0"/>
              <a:t>) </a:t>
            </a:r>
          </a:p>
          <a:p>
            <a:endParaRPr lang="nl-NL" sz="1800" dirty="0"/>
          </a:p>
          <a:p>
            <a:endParaRPr lang="nl-NL" sz="1800" dirty="0" smtClean="0"/>
          </a:p>
          <a:p>
            <a:pPr marL="0" indent="0">
              <a:buNone/>
            </a:pPr>
            <a:endParaRPr lang="nl-NL" sz="1800" dirty="0" smtClean="0"/>
          </a:p>
          <a:p>
            <a:pPr marL="0" indent="0">
              <a:buNone/>
            </a:pPr>
            <a:endParaRPr lang="nl-NL" sz="1800" dirty="0" smtClean="0"/>
          </a:p>
          <a:p>
            <a:pPr marL="0" indent="0">
              <a:buNone/>
            </a:pPr>
            <a:r>
              <a:rPr lang="nl-NL" sz="1800" dirty="0" smtClean="0"/>
              <a:t>Chemische periodiciteit was al ontdekt voor de principes van atoomfysica! Valentie elektronen verantwoordelijk voor, </a:t>
            </a:r>
            <a:r>
              <a:rPr lang="nl-NL" sz="1800" dirty="0" err="1" smtClean="0"/>
              <a:t>etc</a:t>
            </a:r>
            <a:r>
              <a:rPr lang="nl-NL" sz="1800" dirty="0" smtClean="0"/>
              <a:t>….</a:t>
            </a:r>
            <a:endParaRPr lang="nl-NL" sz="1800" dirty="0"/>
          </a:p>
        </p:txBody>
      </p:sp>
      <p:pic>
        <p:nvPicPr>
          <p:cNvPr id="1026" name="Picture 2" descr="Image: Lithium metal stored under paraff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639786"/>
            <a:ext cx="1826846" cy="1017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odium met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620737"/>
            <a:ext cx="1378109" cy="1036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otassium met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159" y="2620737"/>
            <a:ext cx="1269841" cy="10400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ubidium metal in a glass ampou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8300" y="2620738"/>
            <a:ext cx="1382357" cy="10400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Caesium metal in a glass ampou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0709" y="2620737"/>
            <a:ext cx="1382359" cy="1040061"/>
          </a:xfrm>
          <a:prstGeom prst="rect">
            <a:avLst/>
          </a:prstGeom>
          <a:noFill/>
          <a:extLst>
            <a:ext uri="{909E8E84-426E-40DD-AFC4-6F175D3DCCD1}">
              <a14:hiddenFill xmlns:a14="http://schemas.microsoft.com/office/drawing/2010/main">
                <a:solidFill>
                  <a:srgbClr val="FFFFFF"/>
                </a:solidFill>
              </a14:hiddenFill>
            </a:ext>
          </a:extLst>
        </p:spPr>
      </p:pic>
      <p:sp>
        <p:nvSpPr>
          <p:cNvPr id="9" name="Tekstvak 8"/>
          <p:cNvSpPr txBox="1"/>
          <p:nvPr/>
        </p:nvSpPr>
        <p:spPr>
          <a:xfrm>
            <a:off x="0" y="4544291"/>
            <a:ext cx="418704" cy="369332"/>
          </a:xfrm>
          <a:prstGeom prst="rect">
            <a:avLst/>
          </a:prstGeom>
          <a:noFill/>
        </p:spPr>
        <p:txBody>
          <a:bodyPr wrap="none" rtlCol="0">
            <a:spAutoFit/>
          </a:bodyPr>
          <a:lstStyle/>
          <a:p>
            <a:fld id="{11AF06FD-580A-4B9F-B3DF-F8C14FC71092}" type="slidenum">
              <a:rPr lang="nl-NL" smtClean="0"/>
              <a:t>32</a:t>
            </a:fld>
            <a:endParaRPr lang="nl-NL" dirty="0"/>
          </a:p>
        </p:txBody>
      </p:sp>
    </p:spTree>
    <p:extLst>
      <p:ext uri="{BB962C8B-B14F-4D97-AF65-F5344CB8AC3E}">
        <p14:creationId xmlns:p14="http://schemas.microsoft.com/office/powerpoint/2010/main" val="182665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sz="half" idx="1"/>
          </p:nvPr>
        </p:nvSpPr>
        <p:spPr/>
        <p:txBody>
          <a:bodyPr/>
          <a:lstStyle/>
          <a:p>
            <a:endParaRPr lang="nl-NL"/>
          </a:p>
        </p:txBody>
      </p:sp>
      <p:sp>
        <p:nvSpPr>
          <p:cNvPr id="4" name="Tijdelijke aanduiding voor inhoud 3"/>
          <p:cNvSpPr>
            <a:spLocks noGrp="1"/>
          </p:cNvSpPr>
          <p:nvPr>
            <p:ph sz="half" idx="2"/>
          </p:nvPr>
        </p:nvSpPr>
        <p:spPr/>
        <p:txBody>
          <a:bodyPr/>
          <a:lstStyle/>
          <a:p>
            <a:endParaRPr lang="nl-NL"/>
          </a:p>
        </p:txBody>
      </p:sp>
      <p:pic>
        <p:nvPicPr>
          <p:cNvPr id="5" name="Afbeelding 4"/>
          <p:cNvPicPr>
            <a:picLocks noChangeAspect="1"/>
          </p:cNvPicPr>
          <p:nvPr/>
        </p:nvPicPr>
        <p:blipFill>
          <a:blip r:embed="rId3"/>
          <a:stretch>
            <a:fillRect/>
          </a:stretch>
        </p:blipFill>
        <p:spPr>
          <a:xfrm>
            <a:off x="457200" y="119544"/>
            <a:ext cx="8096250" cy="4285768"/>
          </a:xfrm>
          <a:prstGeom prst="rect">
            <a:avLst/>
          </a:prstGeom>
        </p:spPr>
      </p:pic>
      <p:sp>
        <p:nvSpPr>
          <p:cNvPr id="6" name="Tijdelijke aanduiding voor dianummer 5"/>
          <p:cNvSpPr>
            <a:spLocks noGrp="1"/>
          </p:cNvSpPr>
          <p:nvPr>
            <p:ph type="sldNum" sz="quarter" idx="12"/>
          </p:nvPr>
        </p:nvSpPr>
        <p:spPr/>
        <p:txBody>
          <a:bodyPr/>
          <a:lstStyle/>
          <a:p>
            <a:fld id="{CC1A7FFB-7E9A-E347-8F80-8E2C647B3625}" type="slidenum">
              <a:rPr lang="nl-NL" smtClean="0"/>
              <a:t>33</a:t>
            </a:fld>
            <a:endParaRPr lang="nl-NL"/>
          </a:p>
        </p:txBody>
      </p:sp>
      <p:sp>
        <p:nvSpPr>
          <p:cNvPr id="7" name="Tekstvak 6"/>
          <p:cNvSpPr txBox="1"/>
          <p:nvPr/>
        </p:nvSpPr>
        <p:spPr>
          <a:xfrm>
            <a:off x="0" y="4544291"/>
            <a:ext cx="418704" cy="369332"/>
          </a:xfrm>
          <a:prstGeom prst="rect">
            <a:avLst/>
          </a:prstGeom>
          <a:noFill/>
        </p:spPr>
        <p:txBody>
          <a:bodyPr wrap="none" rtlCol="0">
            <a:spAutoFit/>
          </a:bodyPr>
          <a:lstStyle/>
          <a:p>
            <a:fld id="{922D9DAE-B19E-45B1-8FFE-449760F4F036}" type="slidenum">
              <a:rPr lang="nl-NL" smtClean="0"/>
              <a:t>33</a:t>
            </a:fld>
            <a:endParaRPr lang="nl-NL" dirty="0"/>
          </a:p>
        </p:txBody>
      </p:sp>
    </p:spTree>
    <p:extLst>
      <p:ext uri="{BB962C8B-B14F-4D97-AF65-F5344CB8AC3E}">
        <p14:creationId xmlns:p14="http://schemas.microsoft.com/office/powerpoint/2010/main" val="1045778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400" dirty="0" smtClean="0"/>
              <a:t>Molecuulfysica</a:t>
            </a:r>
            <a:endParaRPr lang="nl-NL" dirty="0"/>
          </a:p>
        </p:txBody>
      </p:sp>
      <p:sp>
        <p:nvSpPr>
          <p:cNvPr id="3" name="Tijdelijke aanduiding voor inhoud 2"/>
          <p:cNvSpPr>
            <a:spLocks noGrp="1"/>
          </p:cNvSpPr>
          <p:nvPr>
            <p:ph idx="1"/>
          </p:nvPr>
        </p:nvSpPr>
        <p:spPr/>
        <p:txBody>
          <a:bodyPr/>
          <a:lstStyle/>
          <a:p>
            <a:endParaRPr lang="nl-NL" dirty="0" smtClean="0"/>
          </a:p>
          <a:p>
            <a:r>
              <a:rPr lang="nl-NL" dirty="0" smtClean="0"/>
              <a:t>Atoom fysica</a:t>
            </a:r>
          </a:p>
          <a:p>
            <a:pPr marL="0" indent="0">
              <a:buNone/>
            </a:pPr>
            <a:endParaRPr lang="nl-NL" dirty="0" smtClean="0"/>
          </a:p>
          <a:p>
            <a:r>
              <a:rPr lang="nl-NL" dirty="0" smtClean="0"/>
              <a:t>Moleculaire fysica </a:t>
            </a:r>
          </a:p>
          <a:p>
            <a:pPr marL="0" indent="0">
              <a:buNone/>
            </a:pPr>
            <a:endParaRPr lang="nl-NL" dirty="0" smtClean="0"/>
          </a:p>
          <a:p>
            <a:r>
              <a:rPr lang="nl-NL" dirty="0" smtClean="0"/>
              <a:t>Moleculaire spectroscopie </a:t>
            </a:r>
            <a:endParaRPr lang="nl-NL" dirty="0"/>
          </a:p>
        </p:txBody>
      </p:sp>
      <p:pic>
        <p:nvPicPr>
          <p:cNvPr id="1026" name="Picture 2" descr="https://upload.wikimedia.org/wikipedia/commons/thumb/2/2c/Atome_bohr_couches_electroniques_KLM.svg/800px-Atome_bohr_couches_electroniques_KL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624" y="1342538"/>
            <a:ext cx="1336675" cy="1294904"/>
          </a:xfrm>
          <a:prstGeom prst="rect">
            <a:avLst/>
          </a:prstGeom>
          <a:noFill/>
          <a:extLst>
            <a:ext uri="{909E8E84-426E-40DD-AFC4-6F175D3DCCD1}">
              <a14:hiddenFill xmlns:a14="http://schemas.microsoft.com/office/drawing/2010/main">
                <a:solidFill>
                  <a:srgbClr val="FFFFFF"/>
                </a:solidFill>
              </a14:hiddenFill>
            </a:ext>
          </a:extLst>
        </p:spPr>
      </p:pic>
      <p:sp>
        <p:nvSpPr>
          <p:cNvPr id="4" name="Kruis 3"/>
          <p:cNvSpPr/>
          <p:nvPr/>
        </p:nvSpPr>
        <p:spPr>
          <a:xfrm rot="2465549">
            <a:off x="3770171" y="1104198"/>
            <a:ext cx="1771580" cy="1771580"/>
          </a:xfrm>
          <a:prstGeom prst="plus">
            <a:avLst>
              <a:gd name="adj" fmla="val 46158"/>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5" name="Afbeelding 4"/>
          <p:cNvPicPr>
            <a:picLocks noChangeAspect="1"/>
          </p:cNvPicPr>
          <p:nvPr/>
        </p:nvPicPr>
        <p:blipFill>
          <a:blip r:embed="rId4"/>
          <a:stretch>
            <a:fillRect/>
          </a:stretch>
        </p:blipFill>
        <p:spPr>
          <a:xfrm>
            <a:off x="5958759" y="1408138"/>
            <a:ext cx="2895963" cy="1163699"/>
          </a:xfrm>
          <a:prstGeom prst="rect">
            <a:avLst/>
          </a:prstGeom>
        </p:spPr>
      </p:pic>
      <p:sp>
        <p:nvSpPr>
          <p:cNvPr id="8" name="Rechthoek 7"/>
          <p:cNvSpPr/>
          <p:nvPr/>
        </p:nvSpPr>
        <p:spPr>
          <a:xfrm>
            <a:off x="8042172" y="2236371"/>
            <a:ext cx="5060689" cy="157381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5"/>
          <a:stretch>
            <a:fillRect/>
          </a:stretch>
        </p:blipFill>
        <p:spPr>
          <a:xfrm>
            <a:off x="5324299" y="1736712"/>
            <a:ext cx="2766517" cy="1902320"/>
          </a:xfrm>
          <a:prstGeom prst="rect">
            <a:avLst/>
          </a:prstGeom>
        </p:spPr>
      </p:pic>
      <p:sp>
        <p:nvSpPr>
          <p:cNvPr id="9" name="Rechthoek 8"/>
          <p:cNvSpPr/>
          <p:nvPr/>
        </p:nvSpPr>
        <p:spPr>
          <a:xfrm>
            <a:off x="9144000" y="4126619"/>
            <a:ext cx="3100999" cy="203376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028" name="Picture 4" descr="Image result for molecular spectr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817" y="2515284"/>
            <a:ext cx="3329457" cy="1517922"/>
          </a:xfrm>
          <a:prstGeom prst="rect">
            <a:avLst/>
          </a:prstGeom>
          <a:noFill/>
          <a:extLst>
            <a:ext uri="{909E8E84-426E-40DD-AFC4-6F175D3DCCD1}">
              <a14:hiddenFill xmlns:a14="http://schemas.microsoft.com/office/drawing/2010/main">
                <a:solidFill>
                  <a:srgbClr val="FFFFFF"/>
                </a:solidFill>
              </a14:hiddenFill>
            </a:ext>
          </a:extLst>
        </p:spPr>
      </p:pic>
      <p:sp>
        <p:nvSpPr>
          <p:cNvPr id="11" name="Tekstvak 10"/>
          <p:cNvSpPr txBox="1"/>
          <p:nvPr/>
        </p:nvSpPr>
        <p:spPr>
          <a:xfrm>
            <a:off x="0" y="4544291"/>
            <a:ext cx="301686" cy="369332"/>
          </a:xfrm>
          <a:prstGeom prst="rect">
            <a:avLst/>
          </a:prstGeom>
          <a:noFill/>
        </p:spPr>
        <p:txBody>
          <a:bodyPr wrap="none" rtlCol="0">
            <a:spAutoFit/>
          </a:bodyPr>
          <a:lstStyle/>
          <a:p>
            <a:fld id="{39B218AE-0CC9-42D5-A4FD-B54D2C03BBAF}" type="slidenum">
              <a:rPr lang="nl-NL" smtClean="0"/>
              <a:t>4</a:t>
            </a:fld>
            <a:endParaRPr lang="nl-NL" dirty="0"/>
          </a:p>
        </p:txBody>
      </p:sp>
    </p:spTree>
    <p:extLst>
      <p:ext uri="{BB962C8B-B14F-4D97-AF65-F5344CB8AC3E}">
        <p14:creationId xmlns:p14="http://schemas.microsoft.com/office/powerpoint/2010/main" val="4598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Vakopzet</a:t>
            </a:r>
            <a:endParaRPr lang="nl-NL" dirty="0"/>
          </a:p>
        </p:txBody>
      </p:sp>
      <p:sp>
        <p:nvSpPr>
          <p:cNvPr id="3" name="Tijdelijke aanduiding voor inhoud 2"/>
          <p:cNvSpPr>
            <a:spLocks noGrp="1"/>
          </p:cNvSpPr>
          <p:nvPr>
            <p:ph idx="1"/>
          </p:nvPr>
        </p:nvSpPr>
        <p:spPr/>
        <p:txBody>
          <a:bodyPr>
            <a:normAutofit/>
          </a:bodyPr>
          <a:lstStyle/>
          <a:p>
            <a:r>
              <a:rPr lang="nl-NL" dirty="0" smtClean="0"/>
              <a:t>1 uur hoorcollege per week</a:t>
            </a:r>
          </a:p>
          <a:p>
            <a:r>
              <a:rPr lang="nl-NL" dirty="0" smtClean="0"/>
              <a:t>1 blokuur combinatie hoor/werkcollege per week</a:t>
            </a:r>
          </a:p>
          <a:p>
            <a:r>
              <a:rPr lang="nl-NL" dirty="0" smtClean="0"/>
              <a:t>Boek: </a:t>
            </a:r>
            <a:r>
              <a:rPr lang="nl-NL" dirty="0" err="1" smtClean="0"/>
              <a:t>Atkins</a:t>
            </a:r>
            <a:endParaRPr lang="nl-NL" dirty="0" smtClean="0"/>
          </a:p>
          <a:p>
            <a:r>
              <a:rPr lang="nl-NL" dirty="0" smtClean="0"/>
              <a:t>Tentamen (combinatie hoorcolleges, werkcolleges, eigen inzicht)</a:t>
            </a:r>
            <a:endParaRPr lang="nl-NL" dirty="0"/>
          </a:p>
          <a:p>
            <a:endParaRPr lang="nl-NL" dirty="0"/>
          </a:p>
        </p:txBody>
      </p:sp>
      <p:sp>
        <p:nvSpPr>
          <p:cNvPr id="5" name="Tekstvak 4"/>
          <p:cNvSpPr txBox="1"/>
          <p:nvPr/>
        </p:nvSpPr>
        <p:spPr>
          <a:xfrm>
            <a:off x="0" y="4544291"/>
            <a:ext cx="301686" cy="369332"/>
          </a:xfrm>
          <a:prstGeom prst="rect">
            <a:avLst/>
          </a:prstGeom>
          <a:noFill/>
        </p:spPr>
        <p:txBody>
          <a:bodyPr wrap="none" rtlCol="0">
            <a:spAutoFit/>
          </a:bodyPr>
          <a:lstStyle/>
          <a:p>
            <a:fld id="{3894DB52-2DC9-4203-A7F9-C4C6CB5EECA7}" type="slidenum">
              <a:rPr lang="nl-NL" smtClean="0"/>
              <a:t>5</a:t>
            </a:fld>
            <a:endParaRPr lang="nl-NL" dirty="0"/>
          </a:p>
        </p:txBody>
      </p:sp>
    </p:spTree>
    <p:extLst>
      <p:ext uri="{BB962C8B-B14F-4D97-AF65-F5344CB8AC3E}">
        <p14:creationId xmlns:p14="http://schemas.microsoft.com/office/powerpoint/2010/main" val="8270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Quantisatie</a:t>
            </a:r>
            <a:endParaRPr lang="nl-NL" dirty="0"/>
          </a:p>
        </p:txBody>
      </p:sp>
      <p:sp>
        <p:nvSpPr>
          <p:cNvPr id="3" name="Tijdelijke aanduiding voor inhoud 2"/>
          <p:cNvSpPr>
            <a:spLocks noGrp="1"/>
          </p:cNvSpPr>
          <p:nvPr>
            <p:ph idx="1"/>
          </p:nvPr>
        </p:nvSpPr>
        <p:spPr/>
        <p:txBody>
          <a:bodyPr/>
          <a:lstStyle/>
          <a:p>
            <a:pPr marL="0" indent="0">
              <a:buNone/>
            </a:pPr>
            <a:r>
              <a:rPr lang="nl-NL" dirty="0" smtClean="0"/>
              <a:t>Gedachtenexperiment</a:t>
            </a:r>
            <a:endParaRPr lang="nl-NL" dirty="0"/>
          </a:p>
        </p:txBody>
      </p:sp>
      <p:grpSp>
        <p:nvGrpSpPr>
          <p:cNvPr id="13" name="Groep 12"/>
          <p:cNvGrpSpPr/>
          <p:nvPr/>
        </p:nvGrpSpPr>
        <p:grpSpPr>
          <a:xfrm>
            <a:off x="5528358" y="2713642"/>
            <a:ext cx="1676990" cy="1882775"/>
            <a:chOff x="3411282" y="2765854"/>
            <a:chExt cx="1676990" cy="1882775"/>
          </a:xfrm>
        </p:grpSpPr>
        <p:pic>
          <p:nvPicPr>
            <p:cNvPr id="5" name="Afbeelding 4"/>
            <p:cNvPicPr>
              <a:picLocks noChangeAspect="1"/>
            </p:cNvPicPr>
            <p:nvPr/>
          </p:nvPicPr>
          <p:blipFill>
            <a:blip r:embed="rId3"/>
            <a:stretch>
              <a:fillRect/>
            </a:stretch>
          </p:blipFill>
          <p:spPr>
            <a:xfrm>
              <a:off x="4036515" y="2765854"/>
              <a:ext cx="1051757" cy="1882775"/>
            </a:xfrm>
            <a:prstGeom prst="rect">
              <a:avLst/>
            </a:prstGeom>
          </p:spPr>
        </p:pic>
        <p:cxnSp>
          <p:nvCxnSpPr>
            <p:cNvPr id="10" name="Rechte verbindingslijn 9"/>
            <p:cNvCxnSpPr/>
            <p:nvPr/>
          </p:nvCxnSpPr>
          <p:spPr>
            <a:xfrm>
              <a:off x="4187426" y="3179844"/>
              <a:ext cx="200025" cy="0"/>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kstvak 10"/>
            <p:cNvSpPr txBox="1"/>
            <p:nvPr/>
          </p:nvSpPr>
          <p:spPr>
            <a:xfrm>
              <a:off x="3411282" y="2995178"/>
              <a:ext cx="936625" cy="461665"/>
            </a:xfrm>
            <a:prstGeom prst="rect">
              <a:avLst/>
            </a:prstGeom>
            <a:noFill/>
          </p:spPr>
          <p:txBody>
            <a:bodyPr wrap="square" rtlCol="0">
              <a:spAutoFit/>
            </a:bodyPr>
            <a:lstStyle/>
            <a:p>
              <a:r>
                <a:rPr lang="nl-NL" sz="2400" dirty="0" smtClean="0">
                  <a:latin typeface="Arial" panose="020B0604020202020204" pitchFamily="34" charset="0"/>
                  <a:cs typeface="Arial" panose="020B0604020202020204" pitchFamily="34" charset="0"/>
                </a:rPr>
                <a:t> 1 L</a:t>
              </a:r>
              <a:endParaRPr lang="nl-NL" sz="2400" dirty="0">
                <a:latin typeface="Arial" panose="020B0604020202020204" pitchFamily="34" charset="0"/>
                <a:cs typeface="Arial" panose="020B0604020202020204" pitchFamily="34" charset="0"/>
              </a:endParaRPr>
            </a:p>
          </p:txBody>
        </p:sp>
      </p:grpSp>
      <p:pic>
        <p:nvPicPr>
          <p:cNvPr id="21" name="Afbeelding 20"/>
          <p:cNvPicPr>
            <a:picLocks noChangeAspect="1"/>
          </p:cNvPicPr>
          <p:nvPr/>
        </p:nvPicPr>
        <p:blipFill>
          <a:blip r:embed="rId4">
            <a:clrChange>
              <a:clrFrom>
                <a:srgbClr val="FFFFFF"/>
              </a:clrFrom>
              <a:clrTo>
                <a:srgbClr val="FFFFFF">
                  <a:alpha val="0"/>
                </a:srgbClr>
              </a:clrTo>
            </a:clrChange>
          </a:blip>
          <a:stretch>
            <a:fillRect/>
          </a:stretch>
        </p:blipFill>
        <p:spPr>
          <a:xfrm>
            <a:off x="6600219" y="557326"/>
            <a:ext cx="666750" cy="2867025"/>
          </a:xfrm>
          <a:prstGeom prst="rect">
            <a:avLst/>
          </a:prstGeom>
        </p:spPr>
      </p:pic>
      <p:sp>
        <p:nvSpPr>
          <p:cNvPr id="30" name="Rechthoek 29"/>
          <p:cNvSpPr/>
          <p:nvPr/>
        </p:nvSpPr>
        <p:spPr>
          <a:xfrm>
            <a:off x="6946900" y="838200"/>
            <a:ext cx="558800" cy="19939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2" name="Tekstvak 21"/>
          <p:cNvSpPr txBox="1"/>
          <p:nvPr/>
        </p:nvSpPr>
        <p:spPr>
          <a:xfrm>
            <a:off x="7265979" y="2682575"/>
            <a:ext cx="1155700" cy="461665"/>
          </a:xfrm>
          <a:prstGeom prst="rect">
            <a:avLst/>
          </a:prstGeom>
          <a:noFill/>
        </p:spPr>
        <p:txBody>
          <a:bodyPr wrap="square" rtlCol="0">
            <a:spAutoFit/>
          </a:bodyPr>
          <a:lstStyle/>
          <a:p>
            <a:r>
              <a:rPr lang="nl-NL" sz="2400" dirty="0" smtClean="0"/>
              <a:t>0 ˚C</a:t>
            </a:r>
            <a:endParaRPr lang="nl-NL" sz="2400" dirty="0"/>
          </a:p>
        </p:txBody>
      </p:sp>
      <p:sp>
        <p:nvSpPr>
          <p:cNvPr id="24" name="Tekstvak 23"/>
          <p:cNvSpPr txBox="1"/>
          <p:nvPr/>
        </p:nvSpPr>
        <p:spPr>
          <a:xfrm>
            <a:off x="7265979" y="564550"/>
            <a:ext cx="1155700" cy="461665"/>
          </a:xfrm>
          <a:prstGeom prst="rect">
            <a:avLst/>
          </a:prstGeom>
          <a:noFill/>
        </p:spPr>
        <p:txBody>
          <a:bodyPr wrap="square" rtlCol="0">
            <a:spAutoFit/>
          </a:bodyPr>
          <a:lstStyle/>
          <a:p>
            <a:r>
              <a:rPr lang="nl-NL" sz="2400" dirty="0" smtClean="0"/>
              <a:t>100 ˚C</a:t>
            </a:r>
            <a:endParaRPr lang="nl-NL" sz="2400" dirty="0"/>
          </a:p>
        </p:txBody>
      </p:sp>
      <mc:AlternateContent xmlns:mc="http://schemas.openxmlformats.org/markup-compatibility/2006" xmlns:a14="http://schemas.microsoft.com/office/drawing/2010/main">
        <mc:Choice Requires="a14">
          <p:sp>
            <p:nvSpPr>
              <p:cNvPr id="25" name="Wolk 24"/>
              <p:cNvSpPr/>
              <p:nvPr/>
            </p:nvSpPr>
            <p:spPr>
              <a:xfrm>
                <a:off x="3434387" y="1545482"/>
                <a:ext cx="1961679" cy="737760"/>
              </a:xfrm>
              <a:prstGeom prst="cloud">
                <a:avLst/>
              </a:prstGeom>
              <a:gradFill>
                <a:gsLst>
                  <a:gs pos="0">
                    <a:srgbClr val="FF00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2400" dirty="0" smtClean="0"/>
                  <a:t>33</a:t>
                </a:r>
                <a14:m>
                  <m:oMath xmlns:m="http://schemas.openxmlformats.org/officeDocument/2006/math">
                    <m:f>
                      <m:fPr>
                        <m:ctrlPr>
                          <a:rPr lang="nl-NL" sz="2400" i="1" smtClean="0">
                            <a:latin typeface="Cambria Math" panose="02040503050406030204" pitchFamily="18" charset="0"/>
                          </a:rPr>
                        </m:ctrlPr>
                      </m:fPr>
                      <m:num>
                        <m:r>
                          <a:rPr lang="nl-NL" sz="2400" b="0" i="1" smtClean="0">
                            <a:latin typeface="Cambria Math" panose="02040503050406030204" pitchFamily="18" charset="0"/>
                          </a:rPr>
                          <m:t>1</m:t>
                        </m:r>
                      </m:num>
                      <m:den>
                        <m:r>
                          <a:rPr lang="nl-NL" sz="2400" b="0" i="1" smtClean="0">
                            <a:latin typeface="Cambria Math" panose="02040503050406030204" pitchFamily="18" charset="0"/>
                          </a:rPr>
                          <m:t>3</m:t>
                        </m:r>
                      </m:den>
                    </m:f>
                  </m:oMath>
                </a14:m>
                <a:r>
                  <a:rPr lang="nl-NL" sz="2400" dirty="0" smtClean="0"/>
                  <a:t> kcal</a:t>
                </a:r>
                <a:endParaRPr lang="nl-NL" sz="2400" dirty="0"/>
              </a:p>
            </p:txBody>
          </p:sp>
        </mc:Choice>
        <mc:Fallback xmlns="">
          <p:sp>
            <p:nvSpPr>
              <p:cNvPr id="25" name="Wolk 24"/>
              <p:cNvSpPr>
                <a:spLocks noRot="1" noChangeAspect="1" noMove="1" noResize="1" noEditPoints="1" noAdjustHandles="1" noChangeArrowheads="1" noChangeShapeType="1" noTextEdit="1"/>
              </p:cNvSpPr>
              <p:nvPr/>
            </p:nvSpPr>
            <p:spPr>
              <a:xfrm>
                <a:off x="3434387" y="1545482"/>
                <a:ext cx="1961679" cy="737760"/>
              </a:xfrm>
              <a:prstGeom prst="cloud">
                <a:avLst/>
              </a:prstGeom>
              <a:blipFill>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8" name="Wolk 27"/>
              <p:cNvSpPr/>
              <p:nvPr/>
            </p:nvSpPr>
            <p:spPr>
              <a:xfrm>
                <a:off x="2273169" y="2094931"/>
                <a:ext cx="1891458" cy="866171"/>
              </a:xfrm>
              <a:prstGeom prst="cloud">
                <a:avLst/>
              </a:prstGeom>
              <a:gradFill>
                <a:gsLst>
                  <a:gs pos="0">
                    <a:srgbClr val="FF00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2400" dirty="0" smtClean="0"/>
                  <a:t>33</a:t>
                </a:r>
                <a14:m>
                  <m:oMath xmlns:m="http://schemas.openxmlformats.org/officeDocument/2006/math">
                    <m:f>
                      <m:fPr>
                        <m:ctrlPr>
                          <a:rPr lang="nl-NL" sz="2400" i="1" smtClean="0">
                            <a:latin typeface="Cambria Math" panose="02040503050406030204" pitchFamily="18" charset="0"/>
                          </a:rPr>
                        </m:ctrlPr>
                      </m:fPr>
                      <m:num>
                        <m:r>
                          <a:rPr lang="nl-NL" sz="2400" b="0" i="1" smtClean="0">
                            <a:latin typeface="Cambria Math" panose="02040503050406030204" pitchFamily="18" charset="0"/>
                          </a:rPr>
                          <m:t>1</m:t>
                        </m:r>
                      </m:num>
                      <m:den>
                        <m:r>
                          <a:rPr lang="nl-NL" sz="2400" b="0" i="1" smtClean="0">
                            <a:latin typeface="Cambria Math" panose="02040503050406030204" pitchFamily="18" charset="0"/>
                          </a:rPr>
                          <m:t>3</m:t>
                        </m:r>
                      </m:den>
                    </m:f>
                  </m:oMath>
                </a14:m>
                <a:r>
                  <a:rPr lang="nl-NL" sz="2400" dirty="0" smtClean="0"/>
                  <a:t> kcal</a:t>
                </a:r>
                <a:endParaRPr lang="nl-NL" sz="2400" dirty="0"/>
              </a:p>
            </p:txBody>
          </p:sp>
        </mc:Choice>
        <mc:Fallback xmlns="">
          <p:sp>
            <p:nvSpPr>
              <p:cNvPr id="28" name="Wolk 27"/>
              <p:cNvSpPr>
                <a:spLocks noRot="1" noChangeAspect="1" noMove="1" noResize="1" noEditPoints="1" noAdjustHandles="1" noChangeArrowheads="1" noChangeShapeType="1" noTextEdit="1"/>
              </p:cNvSpPr>
              <p:nvPr/>
            </p:nvSpPr>
            <p:spPr>
              <a:xfrm>
                <a:off x="2273169" y="2094931"/>
                <a:ext cx="1891458" cy="866171"/>
              </a:xfrm>
              <a:prstGeom prst="cloud">
                <a:avLst/>
              </a:prstGeom>
              <a:blipFill>
                <a:blip r:embed="rId6"/>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Wolk 28"/>
              <p:cNvSpPr/>
              <p:nvPr/>
            </p:nvSpPr>
            <p:spPr>
              <a:xfrm>
                <a:off x="799860" y="1733793"/>
                <a:ext cx="1793805" cy="979849"/>
              </a:xfrm>
              <a:prstGeom prst="cloud">
                <a:avLst/>
              </a:prstGeom>
              <a:gradFill>
                <a:gsLst>
                  <a:gs pos="0">
                    <a:srgbClr val="FF00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2400" dirty="0" smtClean="0"/>
                  <a:t>33</a:t>
                </a:r>
                <a14:m>
                  <m:oMath xmlns:m="http://schemas.openxmlformats.org/officeDocument/2006/math">
                    <m:f>
                      <m:fPr>
                        <m:ctrlPr>
                          <a:rPr lang="nl-NL" sz="2400" i="1" smtClean="0">
                            <a:latin typeface="Cambria Math" panose="02040503050406030204" pitchFamily="18" charset="0"/>
                          </a:rPr>
                        </m:ctrlPr>
                      </m:fPr>
                      <m:num>
                        <m:r>
                          <a:rPr lang="nl-NL" sz="2400" b="0" i="1" smtClean="0">
                            <a:latin typeface="Cambria Math" panose="02040503050406030204" pitchFamily="18" charset="0"/>
                          </a:rPr>
                          <m:t>1</m:t>
                        </m:r>
                      </m:num>
                      <m:den>
                        <m:r>
                          <a:rPr lang="nl-NL" sz="2400" b="0" i="1" smtClean="0">
                            <a:latin typeface="Cambria Math" panose="02040503050406030204" pitchFamily="18" charset="0"/>
                          </a:rPr>
                          <m:t>3</m:t>
                        </m:r>
                      </m:den>
                    </m:f>
                  </m:oMath>
                </a14:m>
                <a:r>
                  <a:rPr lang="nl-NL" sz="2400" dirty="0" smtClean="0"/>
                  <a:t> kcal</a:t>
                </a:r>
                <a:endParaRPr lang="nl-NL" sz="2400" dirty="0"/>
              </a:p>
            </p:txBody>
          </p:sp>
        </mc:Choice>
        <mc:Fallback xmlns="">
          <p:sp>
            <p:nvSpPr>
              <p:cNvPr id="29" name="Wolk 28"/>
              <p:cNvSpPr>
                <a:spLocks noRot="1" noChangeAspect="1" noMove="1" noResize="1" noEditPoints="1" noAdjustHandles="1" noChangeArrowheads="1" noChangeShapeType="1" noTextEdit="1"/>
              </p:cNvSpPr>
              <p:nvPr/>
            </p:nvSpPr>
            <p:spPr>
              <a:xfrm>
                <a:off x="799860" y="1733793"/>
                <a:ext cx="1793805" cy="979849"/>
              </a:xfrm>
              <a:prstGeom prst="cloud">
                <a:avLst/>
              </a:prstGeom>
              <a:blipFill>
                <a:blip r:embed="rId7"/>
                <a:stretch>
                  <a:fillRect/>
                </a:stretch>
              </a:blipFill>
            </p:spPr>
            <p:txBody>
              <a:bodyPr/>
              <a:lstStyle/>
              <a:p>
                <a:r>
                  <a:rPr lang="nl-NL">
                    <a:noFill/>
                  </a:rPr>
                  <a:t> </a:t>
                </a:r>
              </a:p>
            </p:txBody>
          </p:sp>
        </mc:Fallback>
      </mc:AlternateContent>
      <p:sp>
        <p:nvSpPr>
          <p:cNvPr id="26" name="Pijl-rechts 25"/>
          <p:cNvSpPr/>
          <p:nvPr/>
        </p:nvSpPr>
        <p:spPr>
          <a:xfrm>
            <a:off x="5528358" y="1914362"/>
            <a:ext cx="876156" cy="3688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1" name="Wolk 30"/>
          <p:cNvSpPr/>
          <p:nvPr/>
        </p:nvSpPr>
        <p:spPr>
          <a:xfrm>
            <a:off x="1696762" y="3289939"/>
            <a:ext cx="3093238" cy="1306478"/>
          </a:xfrm>
          <a:prstGeom prst="cloud">
            <a:avLst/>
          </a:prstGeom>
          <a:gradFill>
            <a:gsLst>
              <a:gs pos="0">
                <a:srgbClr val="FF00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2400" dirty="0" smtClean="0"/>
              <a:t>100 kcal</a:t>
            </a:r>
            <a:endParaRPr lang="nl-NL" sz="2400" dirty="0"/>
          </a:p>
        </p:txBody>
      </p:sp>
      <p:sp>
        <p:nvSpPr>
          <p:cNvPr id="19" name="Kruis 18"/>
          <p:cNvSpPr/>
          <p:nvPr/>
        </p:nvSpPr>
        <p:spPr>
          <a:xfrm rot="2465549">
            <a:off x="4366674" y="1219594"/>
            <a:ext cx="1546347" cy="1546347"/>
          </a:xfrm>
          <a:prstGeom prst="plus">
            <a:avLst>
              <a:gd name="adj" fmla="val 4224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cxnSp>
        <p:nvCxnSpPr>
          <p:cNvPr id="2051" name="Rechte verbindingslijn 2050"/>
          <p:cNvCxnSpPr/>
          <p:nvPr/>
        </p:nvCxnSpPr>
        <p:spPr>
          <a:xfrm>
            <a:off x="3970470" y="3564821"/>
            <a:ext cx="388313" cy="650382"/>
          </a:xfrm>
          <a:prstGeom prst="line">
            <a:avLst/>
          </a:prstGeom>
          <a:ln w="23495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36" name="Rechte verbindingslijn 35"/>
          <p:cNvCxnSpPr/>
          <p:nvPr/>
        </p:nvCxnSpPr>
        <p:spPr>
          <a:xfrm flipH="1">
            <a:off x="4321246" y="3065310"/>
            <a:ext cx="792992" cy="1239971"/>
          </a:xfrm>
          <a:prstGeom prst="line">
            <a:avLst/>
          </a:prstGeom>
          <a:ln w="234950">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3" name="Tekstvak 22"/>
          <p:cNvSpPr txBox="1"/>
          <p:nvPr/>
        </p:nvSpPr>
        <p:spPr>
          <a:xfrm>
            <a:off x="0" y="4544291"/>
            <a:ext cx="301686" cy="369332"/>
          </a:xfrm>
          <a:prstGeom prst="rect">
            <a:avLst/>
          </a:prstGeom>
          <a:noFill/>
        </p:spPr>
        <p:txBody>
          <a:bodyPr wrap="none" rtlCol="0">
            <a:spAutoFit/>
          </a:bodyPr>
          <a:lstStyle/>
          <a:p>
            <a:fld id="{8B0AA179-3E06-412B-8199-B800B34A6C37}" type="slidenum">
              <a:rPr lang="nl-NL" smtClean="0"/>
              <a:t>6</a:t>
            </a:fld>
            <a:endParaRPr lang="nl-NL" dirty="0"/>
          </a:p>
        </p:txBody>
      </p:sp>
    </p:spTree>
    <p:extLst>
      <p:ext uri="{BB962C8B-B14F-4D97-AF65-F5344CB8AC3E}">
        <p14:creationId xmlns:p14="http://schemas.microsoft.com/office/powerpoint/2010/main" val="409656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2000" dirty="0" smtClean="0"/>
              <a:t>Licht zijn deeltjes, deeltjes zijn golven</a:t>
            </a:r>
            <a:endParaRPr lang="nl-NL" sz="2000"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normAutofit/>
              </a:bodyPr>
              <a:lstStyle/>
              <a:p>
                <a:r>
                  <a:rPr lang="nl-NL" sz="1800" dirty="0" smtClean="0"/>
                  <a:t>Formule van Planck: </a:t>
                </a:r>
                <a14:m>
                  <m:oMath xmlns:m="http://schemas.openxmlformats.org/officeDocument/2006/math">
                    <m:sSub>
                      <m:sSubPr>
                        <m:ctrlPr>
                          <a:rPr lang="nl-NL" sz="1800" i="1" smtClean="0">
                            <a:latin typeface="Cambria Math" panose="02040503050406030204" pitchFamily="18" charset="0"/>
                          </a:rPr>
                        </m:ctrlPr>
                      </m:sSubPr>
                      <m:e>
                        <m:r>
                          <a:rPr lang="nl-NL" sz="1800" b="0" i="1" smtClean="0">
                            <a:latin typeface="Cambria Math" panose="02040503050406030204" pitchFamily="18" charset="0"/>
                          </a:rPr>
                          <m:t>𝐸</m:t>
                        </m:r>
                      </m:e>
                      <m:sub>
                        <m:r>
                          <a:rPr lang="nl-NL" sz="1800" b="0" i="1" smtClean="0">
                            <a:latin typeface="Cambria Math" panose="02040503050406030204" pitchFamily="18" charset="0"/>
                          </a:rPr>
                          <m:t>𝑓𝑜𝑡𝑜𝑛</m:t>
                        </m:r>
                      </m:sub>
                    </m:sSub>
                    <m:r>
                      <a:rPr lang="nl-NL" sz="1800" b="0" i="1" smtClean="0">
                        <a:latin typeface="Cambria Math" panose="02040503050406030204" pitchFamily="18" charset="0"/>
                      </a:rPr>
                      <m:t>=</m:t>
                    </m:r>
                    <m:r>
                      <a:rPr lang="nl-NL" sz="1800" b="0" i="1" smtClean="0">
                        <a:latin typeface="Cambria Math" panose="02040503050406030204" pitchFamily="18" charset="0"/>
                      </a:rPr>
                      <m:t>h𝑓</m:t>
                    </m:r>
                    <m:r>
                      <a:rPr lang="nl-NL" sz="1800" b="0" i="1" smtClean="0">
                        <a:latin typeface="Cambria Math" panose="02040503050406030204" pitchFamily="18" charset="0"/>
                      </a:rPr>
                      <m:t>=</m:t>
                    </m:r>
                    <m:f>
                      <m:fPr>
                        <m:ctrlPr>
                          <a:rPr lang="nl-NL" sz="1800" b="0" i="1" smtClean="0">
                            <a:latin typeface="Cambria Math" panose="02040503050406030204" pitchFamily="18" charset="0"/>
                          </a:rPr>
                        </m:ctrlPr>
                      </m:fPr>
                      <m:num>
                        <m:r>
                          <a:rPr lang="nl-NL" sz="1800" b="0" i="1" smtClean="0">
                            <a:latin typeface="Cambria Math" panose="02040503050406030204" pitchFamily="18" charset="0"/>
                          </a:rPr>
                          <m:t>h𝑐</m:t>
                        </m:r>
                      </m:num>
                      <m:den>
                        <m:r>
                          <a:rPr lang="nl-NL" sz="1800" b="0" i="1" smtClean="0">
                            <a:latin typeface="Cambria Math" panose="02040503050406030204" pitchFamily="18" charset="0"/>
                          </a:rPr>
                          <m:t>𝜆</m:t>
                        </m:r>
                      </m:den>
                    </m:f>
                  </m:oMath>
                </a14:m>
                <a:endParaRPr lang="nl-NL" sz="1800" dirty="0" smtClean="0">
                  <a:latin typeface="Arial" panose="020B0604020202020204" pitchFamily="34" charset="0"/>
                  <a:cs typeface="Arial" panose="020B0604020202020204" pitchFamily="34" charset="0"/>
                </a:endParaRPr>
              </a:p>
              <a:p>
                <a:r>
                  <a:rPr lang="nl-NL" sz="1800" dirty="0" smtClean="0">
                    <a:latin typeface="Arial" panose="020B0604020202020204" pitchFamily="34" charset="0"/>
                    <a:cs typeface="Arial" panose="020B0604020202020204" pitchFamily="34" charset="0"/>
                  </a:rPr>
                  <a:t>Foto-elektrisch </a:t>
                </a:r>
                <a:r>
                  <a:rPr lang="nl-NL" sz="1800" dirty="0">
                    <a:latin typeface="Arial" panose="020B0604020202020204" pitchFamily="34" charset="0"/>
                    <a:cs typeface="Arial" panose="020B0604020202020204" pitchFamily="34" charset="0"/>
                  </a:rPr>
                  <a:t>effect: </a:t>
                </a:r>
                <a14:m>
                  <m:oMath xmlns:m="http://schemas.openxmlformats.org/officeDocument/2006/math">
                    <m:sSub>
                      <m:sSubPr>
                        <m:ctrlPr>
                          <a:rPr lang="nl-NL" sz="1800" i="1">
                            <a:latin typeface="Cambria Math" panose="02040503050406030204" pitchFamily="18" charset="0"/>
                            <a:cs typeface="Arial" panose="020B0604020202020204" pitchFamily="34" charset="0"/>
                          </a:rPr>
                        </m:ctrlPr>
                      </m:sSubPr>
                      <m:e>
                        <m:r>
                          <a:rPr lang="nl-NL" sz="1800" i="1">
                            <a:latin typeface="Cambria Math" panose="02040503050406030204" pitchFamily="18" charset="0"/>
                            <a:cs typeface="Arial" panose="020B0604020202020204" pitchFamily="34" charset="0"/>
                          </a:rPr>
                          <m:t>𝐸</m:t>
                        </m:r>
                      </m:e>
                      <m:sub>
                        <m:r>
                          <a:rPr lang="nl-NL" sz="1800" i="1">
                            <a:latin typeface="Cambria Math" panose="02040503050406030204" pitchFamily="18" charset="0"/>
                            <a:cs typeface="Arial" panose="020B0604020202020204" pitchFamily="34" charset="0"/>
                          </a:rPr>
                          <m:t>𝑘</m:t>
                        </m:r>
                      </m:sub>
                    </m:sSub>
                    <m:r>
                      <a:rPr lang="nl-NL" sz="1800" i="1">
                        <a:latin typeface="Cambria Math" panose="02040503050406030204" pitchFamily="18" charset="0"/>
                        <a:cs typeface="Arial" panose="020B0604020202020204" pitchFamily="34" charset="0"/>
                      </a:rPr>
                      <m:t>=</m:t>
                    </m:r>
                    <m:r>
                      <a:rPr lang="nl-NL" sz="1800" i="1">
                        <a:latin typeface="Cambria Math" panose="02040503050406030204" pitchFamily="18" charset="0"/>
                        <a:cs typeface="Arial" panose="020B0604020202020204" pitchFamily="34" charset="0"/>
                      </a:rPr>
                      <m:t>h𝑓</m:t>
                    </m:r>
                    <m:r>
                      <a:rPr lang="nl-NL" sz="1800" i="1">
                        <a:latin typeface="Cambria Math" panose="02040503050406030204" pitchFamily="18" charset="0"/>
                        <a:cs typeface="Arial" panose="020B0604020202020204" pitchFamily="34" charset="0"/>
                      </a:rPr>
                      <m:t>−</m:t>
                    </m:r>
                    <m:r>
                      <a:rPr lang="nl-NL" sz="1800" i="1">
                        <a:latin typeface="Cambria Math" panose="02040503050406030204" pitchFamily="18" charset="0"/>
                        <a:ea typeface="Cambria Math" panose="02040503050406030204" pitchFamily="18" charset="0"/>
                        <a:cs typeface="Arial" panose="020B0604020202020204" pitchFamily="34" charset="0"/>
                      </a:rPr>
                      <m:t>𝛷</m:t>
                    </m:r>
                  </m:oMath>
                </a14:m>
                <a:endParaRPr lang="nl-NL" sz="1800" dirty="0" smtClean="0">
                  <a:latin typeface="Arial" panose="020B0604020202020204" pitchFamily="34" charset="0"/>
                  <a:cs typeface="Arial" panose="020B0604020202020204" pitchFamily="34" charset="0"/>
                </a:endParaRPr>
              </a:p>
              <a:p>
                <a:r>
                  <a:rPr lang="nl-NL" sz="1800" dirty="0" smtClean="0">
                    <a:latin typeface="Arial" panose="020B0604020202020204" pitchFamily="34" charset="0"/>
                    <a:cs typeface="Arial" panose="020B0604020202020204" pitchFamily="34" charset="0"/>
                  </a:rPr>
                  <a:t>de </a:t>
                </a:r>
                <a:r>
                  <a:rPr lang="nl-NL" sz="1800" dirty="0" err="1" smtClean="0">
                    <a:latin typeface="Arial" panose="020B0604020202020204" pitchFamily="34" charset="0"/>
                    <a:cs typeface="Arial" panose="020B0604020202020204" pitchFamily="34" charset="0"/>
                  </a:rPr>
                  <a:t>Broglie</a:t>
                </a:r>
                <a:r>
                  <a:rPr lang="nl-NL" sz="1800" dirty="0" smtClean="0">
                    <a:latin typeface="Arial" panose="020B0604020202020204" pitchFamily="34" charset="0"/>
                    <a:cs typeface="Arial" panose="020B0604020202020204" pitchFamily="34" charset="0"/>
                  </a:rPr>
                  <a:t> golflengte voor deeltjes: </a:t>
                </a:r>
                <a14:m>
                  <m:oMath xmlns:m="http://schemas.openxmlformats.org/officeDocument/2006/math">
                    <m:r>
                      <a:rPr lang="nl-NL" sz="1800" b="0" i="1" smtClean="0">
                        <a:latin typeface="Cambria Math" panose="02040503050406030204" pitchFamily="18" charset="0"/>
                        <a:ea typeface="Cambria Math" panose="02040503050406030204" pitchFamily="18" charset="0"/>
                        <a:cs typeface="Arial" panose="020B0604020202020204" pitchFamily="34" charset="0"/>
                      </a:rPr>
                      <m:t>𝜆</m:t>
                    </m:r>
                    <m:r>
                      <a:rPr lang="nl-NL" sz="1800" b="0" i="1" smtClean="0">
                        <a:latin typeface="Cambria Math" panose="02040503050406030204" pitchFamily="18" charset="0"/>
                        <a:cs typeface="Arial" panose="020B0604020202020204" pitchFamily="34" charset="0"/>
                      </a:rPr>
                      <m:t>=</m:t>
                    </m:r>
                    <m:f>
                      <m:fPr>
                        <m:ctrlPr>
                          <a:rPr lang="nl-NL" sz="1800" b="0" i="1" smtClean="0">
                            <a:latin typeface="Cambria Math" panose="02040503050406030204" pitchFamily="18" charset="0"/>
                            <a:cs typeface="Arial" panose="020B0604020202020204" pitchFamily="34" charset="0"/>
                          </a:rPr>
                        </m:ctrlPr>
                      </m:fPr>
                      <m:num>
                        <m:r>
                          <a:rPr lang="nl-NL" sz="1800" b="0" i="1" smtClean="0">
                            <a:latin typeface="Cambria Math" panose="02040503050406030204" pitchFamily="18" charset="0"/>
                            <a:cs typeface="Arial" panose="020B0604020202020204" pitchFamily="34" charset="0"/>
                          </a:rPr>
                          <m:t>h</m:t>
                        </m:r>
                      </m:num>
                      <m:den>
                        <m:r>
                          <a:rPr lang="nl-NL" sz="1800" b="0" i="1" smtClean="0">
                            <a:latin typeface="Cambria Math" panose="02040503050406030204" pitchFamily="18" charset="0"/>
                            <a:cs typeface="Arial" panose="020B0604020202020204" pitchFamily="34" charset="0"/>
                          </a:rPr>
                          <m:t>𝑚𝑣</m:t>
                        </m:r>
                      </m:den>
                    </m:f>
                  </m:oMath>
                </a14:m>
                <a:r>
                  <a:rPr lang="nl-NL" sz="1800" dirty="0" smtClean="0">
                    <a:latin typeface="Arial" panose="020B0604020202020204" pitchFamily="34" charset="0"/>
                    <a:cs typeface="Arial" panose="020B0604020202020204" pitchFamily="34" charset="0"/>
                  </a:rPr>
                  <a:t/>
                </a:r>
                <a:br>
                  <a:rPr lang="nl-NL" sz="1800" dirty="0" smtClean="0">
                    <a:latin typeface="Arial" panose="020B0604020202020204" pitchFamily="34" charset="0"/>
                    <a:cs typeface="Arial" panose="020B0604020202020204" pitchFamily="34" charset="0"/>
                  </a:rPr>
                </a:br>
                <a:endParaRPr lang="nl-NL" sz="1800" dirty="0" smtClean="0">
                  <a:latin typeface="Arial" panose="020B0604020202020204" pitchFamily="34" charset="0"/>
                  <a:cs typeface="Arial" panose="020B0604020202020204" pitchFamily="34" charset="0"/>
                </a:endParaRP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3"/>
                <a:stretch>
                  <a:fillRect l="-444"/>
                </a:stretch>
              </a:blipFill>
            </p:spPr>
            <p:txBody>
              <a:bodyPr/>
              <a:lstStyle/>
              <a:p>
                <a:r>
                  <a:rPr lang="nl-NL">
                    <a:noFill/>
                  </a:rPr>
                  <a:t> </a:t>
                </a:r>
              </a:p>
            </p:txBody>
          </p:sp>
        </mc:Fallback>
      </mc:AlternateContent>
      <p:sp>
        <p:nvSpPr>
          <p:cNvPr id="4" name="Tekstvak 3"/>
          <p:cNvSpPr txBox="1"/>
          <p:nvPr/>
        </p:nvSpPr>
        <p:spPr>
          <a:xfrm>
            <a:off x="0" y="4544291"/>
            <a:ext cx="301686" cy="369332"/>
          </a:xfrm>
          <a:prstGeom prst="rect">
            <a:avLst/>
          </a:prstGeom>
          <a:noFill/>
        </p:spPr>
        <p:txBody>
          <a:bodyPr wrap="none" rtlCol="0">
            <a:spAutoFit/>
          </a:bodyPr>
          <a:lstStyle/>
          <a:p>
            <a:fld id="{FB05D45A-CA75-4B50-8A75-F493584AFC80}" type="slidenum">
              <a:rPr lang="nl-NL" smtClean="0"/>
              <a:t>7</a:t>
            </a:fld>
            <a:endParaRPr lang="nl-NL" dirty="0"/>
          </a:p>
        </p:txBody>
      </p:sp>
      <p:pic>
        <p:nvPicPr>
          <p:cNvPr id="5" name="Afbeelding 4"/>
          <p:cNvPicPr>
            <a:picLocks noChangeAspect="1"/>
          </p:cNvPicPr>
          <p:nvPr/>
        </p:nvPicPr>
        <p:blipFill>
          <a:blip r:embed="rId4"/>
          <a:stretch>
            <a:fillRect/>
          </a:stretch>
        </p:blipFill>
        <p:spPr>
          <a:xfrm>
            <a:off x="667658" y="2875090"/>
            <a:ext cx="1240971" cy="1065693"/>
          </a:xfrm>
          <a:prstGeom prst="rect">
            <a:avLst/>
          </a:prstGeom>
        </p:spPr>
      </p:pic>
      <p:pic>
        <p:nvPicPr>
          <p:cNvPr id="6" name="Afbeelding 5"/>
          <p:cNvPicPr>
            <a:picLocks noChangeAspect="1"/>
          </p:cNvPicPr>
          <p:nvPr/>
        </p:nvPicPr>
        <p:blipFill>
          <a:blip r:embed="rId5"/>
          <a:stretch>
            <a:fillRect/>
          </a:stretch>
        </p:blipFill>
        <p:spPr>
          <a:xfrm>
            <a:off x="2119087" y="2875090"/>
            <a:ext cx="1759027" cy="1142093"/>
          </a:xfrm>
          <a:prstGeom prst="rect">
            <a:avLst/>
          </a:prstGeom>
        </p:spPr>
      </p:pic>
      <p:pic>
        <p:nvPicPr>
          <p:cNvPr id="7" name="Afbeelding 6"/>
          <p:cNvPicPr>
            <a:picLocks noChangeAspect="1"/>
          </p:cNvPicPr>
          <p:nvPr/>
        </p:nvPicPr>
        <p:blipFill>
          <a:blip r:embed="rId6"/>
          <a:stretch>
            <a:fillRect/>
          </a:stretch>
        </p:blipFill>
        <p:spPr>
          <a:xfrm>
            <a:off x="5863771" y="0"/>
            <a:ext cx="3276680" cy="5131732"/>
          </a:xfrm>
          <a:prstGeom prst="rect">
            <a:avLst/>
          </a:prstGeom>
        </p:spPr>
      </p:pic>
      <p:sp>
        <p:nvSpPr>
          <p:cNvPr id="8" name="Tekstvak 7"/>
          <p:cNvSpPr txBox="1"/>
          <p:nvPr/>
        </p:nvSpPr>
        <p:spPr>
          <a:xfrm>
            <a:off x="2119087" y="4354286"/>
            <a:ext cx="1654627" cy="369332"/>
          </a:xfrm>
          <a:prstGeom prst="rect">
            <a:avLst/>
          </a:prstGeom>
          <a:noFill/>
        </p:spPr>
        <p:txBody>
          <a:bodyPr wrap="square" rtlCol="0">
            <a:spAutoFit/>
          </a:bodyPr>
          <a:lstStyle/>
          <a:p>
            <a:r>
              <a:rPr lang="nl-NL" dirty="0" smtClean="0"/>
              <a:t>HW opdracht 1</a:t>
            </a:r>
            <a:endParaRPr lang="nl-NL" dirty="0"/>
          </a:p>
        </p:txBody>
      </p:sp>
    </p:spTree>
    <p:extLst>
      <p:ext uri="{BB962C8B-B14F-4D97-AF65-F5344CB8AC3E}">
        <p14:creationId xmlns:p14="http://schemas.microsoft.com/office/powerpoint/2010/main" val="330895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Schrödinger vergelijking</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943429"/>
                <a:ext cx="8229600" cy="3497942"/>
              </a:xfrm>
            </p:spPr>
            <p:txBody>
              <a:bodyPr>
                <a:normAutofit/>
              </a:bodyPr>
              <a:lstStyle/>
              <a:p>
                <a:r>
                  <a:rPr lang="nl-NL" sz="1800" dirty="0" smtClean="0">
                    <a:latin typeface="Arial" panose="020B0604020202020204" pitchFamily="34" charset="0"/>
                    <a:ea typeface="Cambria Math" panose="02040503050406030204" pitchFamily="18" charset="0"/>
                    <a:cs typeface="Arial" panose="020B0604020202020204" pitchFamily="34" charset="0"/>
                  </a:rPr>
                  <a:t>Time independent Schrödinger </a:t>
                </a:r>
                <a:r>
                  <a:rPr lang="nl-NL" sz="1800" dirty="0" err="1" smtClean="0">
                    <a:latin typeface="Arial" panose="020B0604020202020204" pitchFamily="34" charset="0"/>
                    <a:ea typeface="Cambria Math" panose="02040503050406030204" pitchFamily="18" charset="0"/>
                    <a:cs typeface="Arial" panose="020B0604020202020204" pitchFamily="34" charset="0"/>
                  </a:rPr>
                  <a:t>equation</a:t>
                </a:r>
                <a:r>
                  <a:rPr lang="nl-NL" sz="1800" dirty="0" smtClean="0">
                    <a:latin typeface="Arial" panose="020B0604020202020204" pitchFamily="34" charset="0"/>
                    <a:ea typeface="Cambria Math" panose="02040503050406030204" pitchFamily="18" charset="0"/>
                    <a:cs typeface="Arial" panose="020B0604020202020204" pitchFamily="34" charset="0"/>
                  </a:rPr>
                  <a:t>, golffunctie </a:t>
                </a:r>
                <a:r>
                  <a:rPr lang="nl-NL" sz="1800" dirty="0" smtClean="0">
                    <a:latin typeface="Cambria Math" panose="02040503050406030204" pitchFamily="18" charset="0"/>
                    <a:ea typeface="Cambria Math" panose="02040503050406030204" pitchFamily="18" charset="0"/>
                    <a:cs typeface="Arial" panose="020B0604020202020204" pitchFamily="34" charset="0"/>
                  </a:rPr>
                  <a:t>𝜓</a:t>
                </a:r>
                <a:r>
                  <a:rPr lang="nl-NL" sz="1800" dirty="0" smtClean="0">
                    <a:latin typeface="Arial" panose="020B0604020202020204" pitchFamily="34" charset="0"/>
                    <a:ea typeface="Cambria Math" panose="02040503050406030204" pitchFamily="18" charset="0"/>
                    <a:cs typeface="Arial" panose="020B0604020202020204" pitchFamily="34" charset="0"/>
                  </a:rPr>
                  <a:t> </a:t>
                </a:r>
              </a:p>
              <a:p>
                <a:endParaRPr lang="nl-NL" sz="1800" dirty="0">
                  <a:latin typeface="Arial" panose="020B0604020202020204" pitchFamily="34" charset="0"/>
                  <a:ea typeface="Cambria Math" panose="02040503050406030204" pitchFamily="18" charset="0"/>
                  <a:cs typeface="Arial" panose="020B0604020202020204" pitchFamily="34" charset="0"/>
                </a:endParaRPr>
              </a:p>
              <a:p>
                <a:pPr marL="3200400" lvl="7" indent="0">
                  <a:buNone/>
                </a:pPr>
                <a:r>
                  <a:rPr lang="nl-NL" sz="1800" dirty="0" smtClean="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d>
                      <m:dPr>
                        <m:ctrlPr>
                          <a:rPr lang="nl-NL" sz="1800" i="1" smtClean="0">
                            <a:latin typeface="Cambria Math" panose="02040503050406030204" pitchFamily="18" charset="0"/>
                            <a:ea typeface="Cambria Math" panose="02040503050406030204" pitchFamily="18" charset="0"/>
                            <a:cs typeface="Arial" panose="020B0604020202020204" pitchFamily="34" charset="0"/>
                          </a:rPr>
                        </m:ctrlPr>
                      </m:dPr>
                      <m:e>
                        <m:r>
                          <m:rPr>
                            <m:nor/>
                          </m:rPr>
                          <a:rPr lang="nl-NL" sz="1800" i="1" dirty="0">
                            <a:latin typeface="Arial" panose="020B0604020202020204" pitchFamily="34" charset="0"/>
                            <a:ea typeface="Cambria Math" panose="02040503050406030204" pitchFamily="18" charset="0"/>
                            <a:cs typeface="Arial" panose="020B0604020202020204" pitchFamily="34" charset="0"/>
                          </a:rPr>
                          <m:t>ħ</m:t>
                        </m:r>
                        <m:r>
                          <a:rPr lang="nl-NL" sz="1800" b="0" i="1" dirty="0" smtClean="0">
                            <a:latin typeface="Cambria Math" panose="02040503050406030204" pitchFamily="18" charset="0"/>
                            <a:ea typeface="Cambria Math" panose="02040503050406030204" pitchFamily="18" charset="0"/>
                            <a:cs typeface="Arial" panose="020B0604020202020204" pitchFamily="34" charset="0"/>
                          </a:rPr>
                          <m:t>=</m:t>
                        </m:r>
                        <m:f>
                          <m:fPr>
                            <m:ctrlPr>
                              <a:rPr lang="nl-NL" sz="1800" b="0" i="1" dirty="0" smtClean="0">
                                <a:latin typeface="Cambria Math" panose="02040503050406030204" pitchFamily="18" charset="0"/>
                                <a:ea typeface="Cambria Math" panose="02040503050406030204" pitchFamily="18" charset="0"/>
                                <a:cs typeface="Arial" panose="020B0604020202020204" pitchFamily="34" charset="0"/>
                              </a:rPr>
                            </m:ctrlPr>
                          </m:fPr>
                          <m:num>
                            <m:r>
                              <a:rPr lang="nl-NL" sz="1800" b="0" i="1" dirty="0" smtClean="0">
                                <a:latin typeface="Cambria Math" panose="02040503050406030204" pitchFamily="18" charset="0"/>
                                <a:ea typeface="Cambria Math" panose="02040503050406030204" pitchFamily="18" charset="0"/>
                                <a:cs typeface="Arial" panose="020B0604020202020204" pitchFamily="34" charset="0"/>
                              </a:rPr>
                              <m:t>h</m:t>
                            </m:r>
                          </m:num>
                          <m:den>
                            <m:r>
                              <a:rPr lang="nl-NL" sz="1800" b="0" i="1" dirty="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l-GR" sz="1800" b="0" i="1" dirty="0" smtClean="0">
                                <a:latin typeface="Cambria Math" panose="02040503050406030204" pitchFamily="18" charset="0"/>
                                <a:ea typeface="Cambria Math" panose="02040503050406030204" pitchFamily="18" charset="0"/>
                                <a:cs typeface="Arial" panose="020B0604020202020204" pitchFamily="34" charset="0"/>
                              </a:rPr>
                              <m:t>π</m:t>
                            </m:r>
                          </m:den>
                        </m:f>
                      </m:e>
                    </m:d>
                  </m:oMath>
                </a14:m>
                <a:endParaRPr lang="nl-NL" sz="1800" dirty="0" smtClean="0">
                  <a:latin typeface="Arial" panose="020B0604020202020204" pitchFamily="34" charset="0"/>
                  <a:ea typeface="Cambria Math" panose="02040503050406030204" pitchFamily="18" charset="0"/>
                  <a:cs typeface="Arial" panose="020B0604020202020204" pitchFamily="34" charset="0"/>
                </a:endParaRPr>
              </a:p>
              <a:p>
                <a:endParaRPr lang="nl-NL" sz="1800" dirty="0" smtClean="0">
                  <a:latin typeface="Arial" panose="020B0604020202020204" pitchFamily="34" charset="0"/>
                  <a:ea typeface="Cambria Math" panose="02040503050406030204" pitchFamily="18" charset="0"/>
                  <a:cs typeface="Arial" panose="020B0604020202020204" pitchFamily="34" charset="0"/>
                </a:endParaRPr>
              </a:p>
              <a:p>
                <a:endParaRPr lang="nl-NL" sz="1800" dirty="0">
                  <a:latin typeface="Arial" panose="020B0604020202020204" pitchFamily="34" charset="0"/>
                  <a:ea typeface="Cambria Math" panose="02040503050406030204" pitchFamily="18" charset="0"/>
                  <a:cs typeface="Arial" panose="020B0604020202020204" pitchFamily="34" charset="0"/>
                </a:endParaRPr>
              </a:p>
              <a:p>
                <a:pPr marL="0" indent="0">
                  <a:buNone/>
                </a:pPr>
                <a:r>
                  <a:rPr lang="nl-NL" sz="1800" dirty="0" smtClean="0">
                    <a:latin typeface="Arial" panose="020B0604020202020204" pitchFamily="34" charset="0"/>
                    <a:ea typeface="Cambria Math" panose="02040503050406030204" pitchFamily="18" charset="0"/>
                    <a:cs typeface="Arial" panose="020B0604020202020204" pitchFamily="34" charset="0"/>
                  </a:rPr>
                  <a:t/>
                </a:r>
                <a:br>
                  <a:rPr lang="nl-NL" sz="1800" dirty="0" smtClean="0">
                    <a:latin typeface="Arial" panose="020B0604020202020204" pitchFamily="34" charset="0"/>
                    <a:ea typeface="Cambria Math" panose="02040503050406030204" pitchFamily="18" charset="0"/>
                    <a:cs typeface="Arial" panose="020B0604020202020204" pitchFamily="34" charset="0"/>
                  </a:rPr>
                </a:br>
                <a:endParaRPr lang="nl-NL" sz="1800" dirty="0" smtClean="0">
                  <a:latin typeface="Arial" panose="020B0604020202020204" pitchFamily="34" charset="0"/>
                  <a:ea typeface="Cambria Math" panose="02040503050406030204" pitchFamily="18" charset="0"/>
                  <a:cs typeface="Arial" panose="020B0604020202020204" pitchFamily="34" charset="0"/>
                </a:endParaRPr>
              </a:p>
              <a:p>
                <a:r>
                  <a:rPr lang="nl-NL" sz="1800" dirty="0" smtClean="0">
                    <a:latin typeface="Arial" panose="020B0604020202020204" pitchFamily="34" charset="0"/>
                    <a:ea typeface="Cambria Math" panose="02040503050406030204" pitchFamily="18" charset="0"/>
                    <a:cs typeface="Arial" panose="020B0604020202020204" pitchFamily="34" charset="0"/>
                  </a:rPr>
                  <a:t>Differentiaalvergelijking met als oplossing golffunctie van deeltjes</a:t>
                </a:r>
              </a:p>
              <a:p>
                <a:r>
                  <a:rPr lang="nl-NL" sz="1800" dirty="0" smtClean="0">
                    <a:latin typeface="Arial" panose="020B0604020202020204" pitchFamily="34" charset="0"/>
                    <a:ea typeface="Cambria Math" panose="02040503050406030204" pitchFamily="18" charset="0"/>
                    <a:cs typeface="Arial" panose="020B0604020202020204" pitchFamily="34" charset="0"/>
                  </a:rPr>
                  <a:t>Afhankelijk van V(x) zijn de eigenwaarden E </a:t>
                </a:r>
                <a:r>
                  <a:rPr lang="nl-NL" sz="1800" i="1" dirty="0" err="1" smtClean="0">
                    <a:latin typeface="Arial" panose="020B0604020202020204" pitchFamily="34" charset="0"/>
                    <a:ea typeface="Cambria Math" panose="02040503050406030204" pitchFamily="18" charset="0"/>
                    <a:cs typeface="Arial" panose="020B0604020202020204" pitchFamily="34" charset="0"/>
                  </a:rPr>
                  <a:t>gekwantiseerd</a:t>
                </a:r>
                <a:endParaRPr lang="nl-NL" sz="1800" i="1" dirty="0" smtClean="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943429"/>
                <a:ext cx="8229600" cy="3497942"/>
              </a:xfrm>
              <a:blipFill>
                <a:blip r:embed="rId3"/>
                <a:stretch>
                  <a:fillRect l="-444" t="-1220"/>
                </a:stretch>
              </a:blipFill>
            </p:spPr>
            <p:txBody>
              <a:bodyPr/>
              <a:lstStyle/>
              <a:p>
                <a:r>
                  <a:rPr lang="nl-NL">
                    <a:noFill/>
                  </a:rPr>
                  <a:t> </a:t>
                </a:r>
              </a:p>
            </p:txBody>
          </p:sp>
        </mc:Fallback>
      </mc:AlternateContent>
      <p:sp>
        <p:nvSpPr>
          <p:cNvPr id="15" name="Tekstvak 14"/>
          <p:cNvSpPr txBox="1"/>
          <p:nvPr/>
        </p:nvSpPr>
        <p:spPr>
          <a:xfrm>
            <a:off x="641350" y="2407653"/>
            <a:ext cx="2447472" cy="923330"/>
          </a:xfrm>
          <a:prstGeom prst="rect">
            <a:avLst/>
          </a:prstGeom>
          <a:noFill/>
        </p:spPr>
        <p:txBody>
          <a:bodyPr wrap="square" rtlCol="0">
            <a:spAutoFit/>
          </a:bodyPr>
          <a:lstStyle/>
          <a:p>
            <a:r>
              <a:rPr lang="nl-NL" dirty="0" err="1" smtClean="0"/>
              <a:t>Potentiale</a:t>
            </a:r>
            <a:r>
              <a:rPr lang="nl-NL" dirty="0" smtClean="0"/>
              <a:t> Energie waar deeltje aan onderhevig is</a:t>
            </a:r>
            <a:endParaRPr lang="nl-NL" dirty="0"/>
          </a:p>
        </p:txBody>
      </p:sp>
      <p:sp>
        <p:nvSpPr>
          <p:cNvPr id="16" name="Tekstvak 15"/>
          <p:cNvSpPr txBox="1"/>
          <p:nvPr/>
        </p:nvSpPr>
        <p:spPr>
          <a:xfrm>
            <a:off x="3275239" y="2407652"/>
            <a:ext cx="2959100" cy="646331"/>
          </a:xfrm>
          <a:prstGeom prst="rect">
            <a:avLst/>
          </a:prstGeom>
          <a:noFill/>
        </p:spPr>
        <p:txBody>
          <a:bodyPr wrap="square" rtlCol="0">
            <a:spAutoFit/>
          </a:bodyPr>
          <a:lstStyle/>
          <a:p>
            <a:r>
              <a:rPr lang="nl-NL" dirty="0" smtClean="0"/>
              <a:t>Alleen bepaalde mogelijke waarden voor E (</a:t>
            </a:r>
            <a:r>
              <a:rPr lang="nl-NL" i="1" dirty="0" err="1" smtClean="0"/>
              <a:t>eigenvalues</a:t>
            </a:r>
            <a:r>
              <a:rPr lang="nl-NL" dirty="0" smtClean="0"/>
              <a:t>)</a:t>
            </a:r>
            <a:endParaRPr lang="nl-NL" dirty="0"/>
          </a:p>
        </p:txBody>
      </p:sp>
      <p:pic>
        <p:nvPicPr>
          <p:cNvPr id="19" name="Afbeelding 18"/>
          <p:cNvPicPr>
            <a:picLocks noChangeAspect="1"/>
          </p:cNvPicPr>
          <p:nvPr/>
        </p:nvPicPr>
        <p:blipFill rotWithShape="1">
          <a:blip r:embed="rId4"/>
          <a:srcRect b="21396"/>
          <a:stretch/>
        </p:blipFill>
        <p:spPr>
          <a:xfrm>
            <a:off x="6865205" y="1063625"/>
            <a:ext cx="1821595" cy="1947826"/>
          </a:xfrm>
          <a:prstGeom prst="rect">
            <a:avLst/>
          </a:prstGeom>
        </p:spPr>
      </p:pic>
      <p:pic>
        <p:nvPicPr>
          <p:cNvPr id="4" name="Afbeelding 3"/>
          <p:cNvPicPr>
            <a:picLocks noChangeAspect="1"/>
          </p:cNvPicPr>
          <p:nvPr/>
        </p:nvPicPr>
        <p:blipFill>
          <a:blip r:embed="rId5"/>
          <a:stretch>
            <a:fillRect/>
          </a:stretch>
        </p:blipFill>
        <p:spPr>
          <a:xfrm>
            <a:off x="804863" y="1549053"/>
            <a:ext cx="2795587" cy="721836"/>
          </a:xfrm>
          <a:prstGeom prst="rect">
            <a:avLst/>
          </a:prstGeom>
        </p:spPr>
      </p:pic>
      <p:cxnSp>
        <p:nvCxnSpPr>
          <p:cNvPr id="14" name="Rechte verbindingslijn met pijl 13"/>
          <p:cNvCxnSpPr/>
          <p:nvPr/>
        </p:nvCxnSpPr>
        <p:spPr>
          <a:xfrm flipV="1">
            <a:off x="2336800" y="2086720"/>
            <a:ext cx="0" cy="327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Rechte verbindingslijn met pijl 16"/>
          <p:cNvCxnSpPr/>
          <p:nvPr/>
        </p:nvCxnSpPr>
        <p:spPr>
          <a:xfrm flipH="1" flipV="1">
            <a:off x="3275239" y="2072354"/>
            <a:ext cx="325211" cy="342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kstvak 4"/>
          <p:cNvSpPr txBox="1"/>
          <p:nvPr/>
        </p:nvSpPr>
        <p:spPr>
          <a:xfrm rot="2040180">
            <a:off x="7415914" y="1666624"/>
            <a:ext cx="1692022" cy="646331"/>
          </a:xfrm>
          <a:prstGeom prst="rect">
            <a:avLst/>
          </a:prstGeom>
          <a:noFill/>
        </p:spPr>
        <p:txBody>
          <a:bodyPr wrap="square" rtlCol="0">
            <a:spAutoFit/>
          </a:bodyPr>
          <a:lstStyle/>
          <a:p>
            <a:r>
              <a:rPr lang="nl-NL" b="1" smtClean="0">
                <a:solidFill>
                  <a:srgbClr val="FF0000"/>
                </a:solidFill>
              </a:rPr>
              <a:t>Energieën: </a:t>
            </a:r>
            <a:endParaRPr lang="nl-NL" b="1" dirty="0" smtClean="0">
              <a:solidFill>
                <a:srgbClr val="FF0000"/>
              </a:solidFill>
            </a:endParaRPr>
          </a:p>
          <a:p>
            <a:r>
              <a:rPr lang="nl-NL" b="1" dirty="0" smtClean="0">
                <a:solidFill>
                  <a:srgbClr val="FF0000"/>
                </a:solidFill>
              </a:rPr>
              <a:t>Eigenwaarden</a:t>
            </a:r>
            <a:endParaRPr lang="nl-NL" b="1" dirty="0">
              <a:solidFill>
                <a:srgbClr val="FF0000"/>
              </a:solidFill>
            </a:endParaRPr>
          </a:p>
        </p:txBody>
      </p:sp>
      <p:sp>
        <p:nvSpPr>
          <p:cNvPr id="11" name="Tekstvak 10"/>
          <p:cNvSpPr txBox="1"/>
          <p:nvPr/>
        </p:nvSpPr>
        <p:spPr>
          <a:xfrm>
            <a:off x="0" y="4544291"/>
            <a:ext cx="301686" cy="369332"/>
          </a:xfrm>
          <a:prstGeom prst="rect">
            <a:avLst/>
          </a:prstGeom>
          <a:noFill/>
        </p:spPr>
        <p:txBody>
          <a:bodyPr wrap="none" rtlCol="0">
            <a:spAutoFit/>
          </a:bodyPr>
          <a:lstStyle/>
          <a:p>
            <a:fld id="{51ACAFD2-B3D0-4794-A350-5A65CC6095B5}" type="slidenum">
              <a:rPr lang="nl-NL" smtClean="0"/>
              <a:t>8</a:t>
            </a:fld>
            <a:endParaRPr lang="nl-NL" dirty="0"/>
          </a:p>
        </p:txBody>
      </p:sp>
      <p:pic>
        <p:nvPicPr>
          <p:cNvPr id="7" name="Afbeelding 6"/>
          <p:cNvPicPr>
            <a:picLocks noChangeAspect="1"/>
          </p:cNvPicPr>
          <p:nvPr/>
        </p:nvPicPr>
        <p:blipFill>
          <a:blip r:embed="rId6"/>
          <a:stretch>
            <a:fillRect/>
          </a:stretch>
        </p:blipFill>
        <p:spPr>
          <a:xfrm>
            <a:off x="3958998" y="4098471"/>
            <a:ext cx="3228975" cy="685800"/>
          </a:xfrm>
          <a:prstGeom prst="rect">
            <a:avLst/>
          </a:prstGeom>
        </p:spPr>
      </p:pic>
    </p:spTree>
    <p:extLst>
      <p:ext uri="{BB962C8B-B14F-4D97-AF65-F5344CB8AC3E}">
        <p14:creationId xmlns:p14="http://schemas.microsoft.com/office/powerpoint/2010/main" val="18541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Born interpretatie van de golffunctie</a:t>
            </a:r>
            <a:endParaRPr lang="nl-NL" dirty="0"/>
          </a:p>
        </p:txBody>
      </p:sp>
      <p:sp>
        <p:nvSpPr>
          <p:cNvPr id="3" name="Tijdelijke aanduiding voor inhoud 2"/>
          <p:cNvSpPr>
            <a:spLocks noGrp="1"/>
          </p:cNvSpPr>
          <p:nvPr>
            <p:ph idx="1"/>
          </p:nvPr>
        </p:nvSpPr>
        <p:spPr>
          <a:xfrm>
            <a:off x="457200" y="873201"/>
            <a:ext cx="8229600" cy="2874582"/>
          </a:xfrm>
        </p:spPr>
        <p:txBody>
          <a:bodyPr/>
          <a:lstStyle/>
          <a:p>
            <a:r>
              <a:rPr lang="nl-NL" dirty="0" err="1">
                <a:latin typeface="Arial" panose="020B0604020202020204" pitchFamily="34" charset="0"/>
                <a:ea typeface="Cambria Math" panose="02040503050406030204" pitchFamily="18" charset="0"/>
                <a:cs typeface="Arial" panose="020B0604020202020204" pitchFamily="34" charset="0"/>
              </a:rPr>
              <a:t>Probability</a:t>
            </a:r>
            <a:r>
              <a:rPr lang="nl-NL" dirty="0">
                <a:latin typeface="Arial" panose="020B0604020202020204" pitchFamily="34" charset="0"/>
                <a:ea typeface="Cambria Math" panose="02040503050406030204" pitchFamily="18" charset="0"/>
                <a:cs typeface="Arial" panose="020B0604020202020204" pitchFamily="34" charset="0"/>
              </a:rPr>
              <a:t> </a:t>
            </a:r>
            <a:r>
              <a:rPr lang="nl-NL" dirty="0" err="1">
                <a:latin typeface="Arial" panose="020B0604020202020204" pitchFamily="34" charset="0"/>
                <a:ea typeface="Cambria Math" panose="02040503050406030204" pitchFamily="18" charset="0"/>
                <a:cs typeface="Arial" panose="020B0604020202020204" pitchFamily="34" charset="0"/>
              </a:rPr>
              <a:t>density</a:t>
            </a:r>
            <a:r>
              <a:rPr lang="nl-NL" dirty="0">
                <a:latin typeface="Arial" panose="020B0604020202020204" pitchFamily="34" charset="0"/>
                <a:ea typeface="Cambria Math" panose="02040503050406030204" pitchFamily="18" charset="0"/>
                <a:cs typeface="Arial" panose="020B0604020202020204" pitchFamily="34" charset="0"/>
              </a:rPr>
              <a:t> </a:t>
            </a:r>
            <a:r>
              <a:rPr lang="nl-NL" i="1" dirty="0">
                <a:latin typeface="Arial" panose="020B0604020202020204" pitchFamily="34" charset="0"/>
                <a:ea typeface="Cambria Math" panose="02040503050406030204" pitchFamily="18" charset="0"/>
                <a:cs typeface="Arial" panose="020B0604020202020204" pitchFamily="34" charset="0"/>
              </a:rPr>
              <a:t>P</a:t>
            </a:r>
            <a:r>
              <a:rPr lang="nl-NL" dirty="0">
                <a:latin typeface="Arial" panose="020B0604020202020204" pitchFamily="34" charset="0"/>
                <a:ea typeface="Cambria Math" panose="02040503050406030204" pitchFamily="18" charset="0"/>
                <a:cs typeface="Arial" panose="020B0604020202020204" pitchFamily="34" charset="0"/>
              </a:rPr>
              <a:t>(</a:t>
            </a:r>
            <a:r>
              <a:rPr lang="nl-NL" i="1" dirty="0">
                <a:latin typeface="Arial" panose="020B0604020202020204" pitchFamily="34" charset="0"/>
                <a:ea typeface="Cambria Math" panose="02040503050406030204" pitchFamily="18" charset="0"/>
                <a:cs typeface="Arial" panose="020B0604020202020204" pitchFamily="34" charset="0"/>
              </a:rPr>
              <a:t>x</a:t>
            </a:r>
            <a:r>
              <a:rPr lang="nl-NL" dirty="0">
                <a:latin typeface="Arial" panose="020B0604020202020204" pitchFamily="34" charset="0"/>
                <a:ea typeface="Cambria Math" panose="02040503050406030204" pitchFamily="18" charset="0"/>
                <a:cs typeface="Arial" panose="020B0604020202020204" pitchFamily="34" charset="0"/>
              </a:rPr>
              <a:t>)</a:t>
            </a:r>
            <a:r>
              <a:rPr lang="nl-NL" i="1" dirty="0">
                <a:latin typeface="Arial" panose="020B0604020202020204" pitchFamily="34" charset="0"/>
                <a:ea typeface="Cambria Math" panose="02040503050406030204" pitchFamily="18" charset="0"/>
                <a:cs typeface="Arial" panose="020B0604020202020204" pitchFamily="34" charset="0"/>
              </a:rPr>
              <a:t>dx</a:t>
            </a:r>
            <a:r>
              <a:rPr lang="nl-NL" dirty="0">
                <a:latin typeface="Arial" panose="020B0604020202020204" pitchFamily="34" charset="0"/>
                <a:ea typeface="Cambria Math" panose="02040503050406030204" pitchFamily="18" charset="0"/>
                <a:cs typeface="Arial" panose="020B0604020202020204" pitchFamily="34" charset="0"/>
              </a:rPr>
              <a:t> = |</a:t>
            </a:r>
            <a:r>
              <a:rPr lang="nl-NL" dirty="0">
                <a:latin typeface="Cambria Math" panose="02040503050406030204" pitchFamily="18" charset="0"/>
                <a:ea typeface="Cambria Math" panose="02040503050406030204" pitchFamily="18" charset="0"/>
                <a:cs typeface="Arial" panose="020B0604020202020204" pitchFamily="34" charset="0"/>
              </a:rPr>
              <a:t>𝜓|</a:t>
            </a:r>
            <a:r>
              <a:rPr lang="nl-NL" baseline="30000" dirty="0">
                <a:latin typeface="Cambria Math" panose="02040503050406030204" pitchFamily="18" charset="0"/>
                <a:ea typeface="Cambria Math" panose="02040503050406030204" pitchFamily="18" charset="0"/>
                <a:cs typeface="Arial" panose="020B0604020202020204" pitchFamily="34" charset="0"/>
              </a:rPr>
              <a:t>2</a:t>
            </a:r>
            <a:r>
              <a:rPr lang="nl-NL" i="1" dirty="0">
                <a:latin typeface="Cambria Math" panose="02040503050406030204" pitchFamily="18" charset="0"/>
                <a:ea typeface="Cambria Math" panose="02040503050406030204" pitchFamily="18" charset="0"/>
                <a:cs typeface="Arial" panose="020B0604020202020204" pitchFamily="34" charset="0"/>
              </a:rPr>
              <a:t>dx </a:t>
            </a:r>
            <a:r>
              <a:rPr lang="nl-NL" dirty="0">
                <a:latin typeface="Arial" panose="020B0604020202020204" pitchFamily="34" charset="0"/>
                <a:ea typeface="Cambria Math" panose="02040503050406030204" pitchFamily="18" charset="0"/>
                <a:cs typeface="Arial" panose="020B0604020202020204" pitchFamily="34" charset="0"/>
              </a:rPr>
              <a:t> (</a:t>
            </a:r>
            <a:r>
              <a:rPr lang="nl-NL" dirty="0">
                <a:latin typeface="Cambria Math" panose="02040503050406030204" pitchFamily="18" charset="0"/>
                <a:ea typeface="Cambria Math" panose="02040503050406030204" pitchFamily="18" charset="0"/>
                <a:cs typeface="Arial" panose="020B0604020202020204" pitchFamily="34" charset="0"/>
              </a:rPr>
              <a:t>𝜓 </a:t>
            </a:r>
            <a:r>
              <a:rPr lang="nl-NL" dirty="0">
                <a:latin typeface="Arial" panose="020B0604020202020204" pitchFamily="34" charset="0"/>
                <a:ea typeface="Cambria Math" panose="02040503050406030204" pitchFamily="18" charset="0"/>
                <a:cs typeface="Arial" panose="020B0604020202020204" pitchFamily="34" charset="0"/>
              </a:rPr>
              <a:t>genormaliseerd) </a:t>
            </a:r>
            <a:endParaRPr lang="nl-NL" i="1" dirty="0">
              <a:latin typeface="Arial" panose="020B0604020202020204" pitchFamily="34" charset="0"/>
              <a:cs typeface="Arial" panose="020B0604020202020204" pitchFamily="34" charset="0"/>
            </a:endParaRPr>
          </a:p>
          <a:p>
            <a:endParaRPr lang="nl-NL" dirty="0"/>
          </a:p>
        </p:txBody>
      </p:sp>
      <p:pic>
        <p:nvPicPr>
          <p:cNvPr id="4" name="Afbeelding 3"/>
          <p:cNvPicPr>
            <a:picLocks noChangeAspect="1"/>
          </p:cNvPicPr>
          <p:nvPr/>
        </p:nvPicPr>
        <p:blipFill>
          <a:blip r:embed="rId2"/>
          <a:stretch>
            <a:fillRect/>
          </a:stretch>
        </p:blipFill>
        <p:spPr>
          <a:xfrm>
            <a:off x="802367" y="1282020"/>
            <a:ext cx="7219950" cy="866775"/>
          </a:xfrm>
          <a:prstGeom prst="rect">
            <a:avLst/>
          </a:prstGeom>
        </p:spPr>
      </p:pic>
      <p:pic>
        <p:nvPicPr>
          <p:cNvPr id="5" name="Afbeelding 4"/>
          <p:cNvPicPr>
            <a:picLocks noChangeAspect="1"/>
          </p:cNvPicPr>
          <p:nvPr/>
        </p:nvPicPr>
        <p:blipFill>
          <a:blip r:embed="rId3"/>
          <a:stretch>
            <a:fillRect/>
          </a:stretch>
        </p:blipFill>
        <p:spPr>
          <a:xfrm>
            <a:off x="1672766" y="2148795"/>
            <a:ext cx="2500546" cy="2943905"/>
          </a:xfrm>
          <a:prstGeom prst="rect">
            <a:avLst/>
          </a:prstGeom>
        </p:spPr>
      </p:pic>
      <p:pic>
        <p:nvPicPr>
          <p:cNvPr id="6" name="Afbeelding 5"/>
          <p:cNvPicPr>
            <a:picLocks noChangeAspect="1"/>
          </p:cNvPicPr>
          <p:nvPr/>
        </p:nvPicPr>
        <p:blipFill>
          <a:blip r:embed="rId4"/>
          <a:stretch>
            <a:fillRect/>
          </a:stretch>
        </p:blipFill>
        <p:spPr>
          <a:xfrm>
            <a:off x="5388878" y="2754664"/>
            <a:ext cx="2538112" cy="2338035"/>
          </a:xfrm>
          <a:prstGeom prst="rect">
            <a:avLst/>
          </a:prstGeom>
        </p:spPr>
      </p:pic>
    </p:spTree>
    <p:extLst>
      <p:ext uri="{BB962C8B-B14F-4D97-AF65-F5344CB8AC3E}">
        <p14:creationId xmlns:p14="http://schemas.microsoft.com/office/powerpoint/2010/main" val="48264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PPT_Fontys_NL_universeel</Template>
  <TotalTime>0</TotalTime>
  <Words>2733</Words>
  <Application>Microsoft Office PowerPoint</Application>
  <PresentationFormat>Diavoorstelling (16:9)</PresentationFormat>
  <Paragraphs>353</Paragraphs>
  <Slides>33</Slides>
  <Notes>28</Notes>
  <HiddenSlides>1</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33</vt:i4>
      </vt:variant>
    </vt:vector>
  </HeadingPairs>
  <TitlesOfParts>
    <vt:vector size="39" baseType="lpstr">
      <vt:lpstr>Arial</vt:lpstr>
      <vt:lpstr>Calibri</vt:lpstr>
      <vt:lpstr>Cambria Math</vt:lpstr>
      <vt:lpstr>Fontys Frutiger</vt:lpstr>
      <vt:lpstr>Wingdings</vt:lpstr>
      <vt:lpstr>Aangepast ontwerp</vt:lpstr>
      <vt:lpstr>Molecuulfysica</vt:lpstr>
      <vt:lpstr>Wat is Molecuulfysica…</vt:lpstr>
      <vt:lpstr>Wie ben ik</vt:lpstr>
      <vt:lpstr>Molecuulfysica</vt:lpstr>
      <vt:lpstr>Vakopzet</vt:lpstr>
      <vt:lpstr>Quantisatie</vt:lpstr>
      <vt:lpstr>Licht zijn deeltjes, deeltjes zijn golven</vt:lpstr>
      <vt:lpstr>Schrödinger vergelijking</vt:lpstr>
      <vt:lpstr>De Born interpretatie van de golffunctie</vt:lpstr>
      <vt:lpstr>Golffunctie voor 2D oneindige put</vt:lpstr>
      <vt:lpstr>Kwantumgetallen bol (3D)</vt:lpstr>
      <vt:lpstr>Angular momentum, magnetic and spin magnetic quantum numbers</vt:lpstr>
      <vt:lpstr>Even kort: kwantumgetal ms</vt:lpstr>
      <vt:lpstr>Golffunctie voor een waterstof atoom</vt:lpstr>
      <vt:lpstr>Begrip golffunctie/orbitaal/probabiliteit/eigenwaarde</vt:lpstr>
      <vt:lpstr>Energiediagram van oplossingen voor H-atoom</vt:lpstr>
      <vt:lpstr>PowerPoint-presentatie</vt:lpstr>
      <vt:lpstr>Hoe ziet de 1s golffunctie (orbitaal) er uit?</vt:lpstr>
      <vt:lpstr>Hoe zien (alle) andere s orbitalen er uit?</vt:lpstr>
      <vt:lpstr>Vorm p-orbitalen</vt:lpstr>
      <vt:lpstr>Vormen andere orbitalen</vt:lpstr>
      <vt:lpstr>Spectroscopische transitie</vt:lpstr>
      <vt:lpstr>Ionisatie energie</vt:lpstr>
      <vt:lpstr>Elektronstructuur van atomen met &gt;1 elektronen</vt:lpstr>
      <vt:lpstr>Elektronconfiguratie He (Z=2) en Li (Z=3)</vt:lpstr>
      <vt:lpstr>Elektronenstructuur voor meerdere elektronen</vt:lpstr>
      <vt:lpstr>PowerPoint-presentatie</vt:lpstr>
      <vt:lpstr>Het opbouwprincipe</vt:lpstr>
      <vt:lpstr>Het opbouwprincipe</vt:lpstr>
      <vt:lpstr>Vraag: wat is de correcte elektronstructuur voor de grondtoestand van C?</vt:lpstr>
      <vt:lpstr>Uitzondering op het opbouwprincipe</vt:lpstr>
      <vt:lpstr>“Chemie is de fysica van valentie elektronen” </vt:lpstr>
      <vt:lpstr>PowerPoint-presentatie</vt:lpstr>
    </vt:vector>
  </TitlesOfParts>
  <Company>Fontys Hogescholen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Fysische Chemie</dc:title>
  <dc:creator>Smit,Bart A.B.</dc:creator>
  <cp:lastModifiedBy>Smit,Bart A.B.</cp:lastModifiedBy>
  <cp:revision>180</cp:revision>
  <cp:lastPrinted>2014-08-19T14:33:34Z</cp:lastPrinted>
  <dcterms:created xsi:type="dcterms:W3CDTF">2018-12-18T07:41:53Z</dcterms:created>
  <dcterms:modified xsi:type="dcterms:W3CDTF">2020-02-13T16:57:31Z</dcterms:modified>
</cp:coreProperties>
</file>