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notesMasterIdLst>
    <p:notesMasterId r:id="rId37"/>
  </p:notesMasterIdLst>
  <p:handoutMasterIdLst>
    <p:handoutMasterId r:id="rId38"/>
  </p:handoutMasterIdLst>
  <p:sldIdLst>
    <p:sldId id="295" r:id="rId2"/>
    <p:sldId id="327" r:id="rId3"/>
    <p:sldId id="296" r:id="rId4"/>
    <p:sldId id="297" r:id="rId5"/>
    <p:sldId id="298" r:id="rId6"/>
    <p:sldId id="326" r:id="rId7"/>
    <p:sldId id="299" r:id="rId8"/>
    <p:sldId id="333" r:id="rId9"/>
    <p:sldId id="300" r:id="rId10"/>
    <p:sldId id="301" r:id="rId11"/>
    <p:sldId id="302" r:id="rId12"/>
    <p:sldId id="303" r:id="rId13"/>
    <p:sldId id="329" r:id="rId14"/>
    <p:sldId id="330" r:id="rId15"/>
    <p:sldId id="304" r:id="rId16"/>
    <p:sldId id="305" r:id="rId17"/>
    <p:sldId id="306" r:id="rId18"/>
    <p:sldId id="307" r:id="rId19"/>
    <p:sldId id="308" r:id="rId20"/>
    <p:sldId id="309" r:id="rId21"/>
    <p:sldId id="33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35" r:id="rId36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95"/>
            <p14:sldId id="327"/>
            <p14:sldId id="296"/>
            <p14:sldId id="297"/>
            <p14:sldId id="298"/>
            <p14:sldId id="326"/>
            <p14:sldId id="299"/>
            <p14:sldId id="333"/>
            <p14:sldId id="300"/>
            <p14:sldId id="301"/>
            <p14:sldId id="302"/>
            <p14:sldId id="303"/>
            <p14:sldId id="329"/>
            <p14:sldId id="330"/>
            <p14:sldId id="304"/>
            <p14:sldId id="305"/>
            <p14:sldId id="306"/>
            <p14:sldId id="307"/>
            <p14:sldId id="308"/>
            <p14:sldId id="309"/>
            <p14:sldId id="33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,Bart A.B." initials="SA" lastIdx="1" clrIdx="0">
    <p:extLst>
      <p:ext uri="{19B8F6BF-5375-455C-9EA6-DF929625EA0E}">
        <p15:presenceInfo xmlns:p15="http://schemas.microsoft.com/office/powerpoint/2012/main" userId="S-1-5-21-11087255-1466054374-1897138802-2121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9EDF4"/>
    <a:srgbClr val="558ED5"/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64051" autoAdjust="0"/>
  </p:normalViewPr>
  <p:slideViewPr>
    <p:cSldViewPr snapToGrid="0" snapToObjects="1">
      <p:cViewPr>
        <p:scale>
          <a:sx n="62" d="100"/>
          <a:sy n="62" d="100"/>
        </p:scale>
        <p:origin x="97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20-2-2020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47B21-E721-E94E-8C0A-F0532555091A}" type="datetimeFigureOut">
              <a:rPr lang="nl-NL" smtClean="0"/>
              <a:t>20-2-2020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ABE2E-621C-5C4E-A155-8FB9D216AC8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36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Materie,</a:t>
            </a:r>
            <a:r>
              <a:rPr lang="nl-NL" baseline="0" dirty="0" smtClean="0"/>
              <a:t> moleculen, gedrag</a:t>
            </a:r>
            <a:br>
              <a:rPr lang="nl-NL" baseline="0" dirty="0" smtClean="0"/>
            </a:br>
            <a:r>
              <a:rPr lang="nl-NL" baseline="0" dirty="0" smtClean="0"/>
              <a:t>verrekte klein, </a:t>
            </a:r>
            <a:r>
              <a:rPr lang="nl-NL" baseline="0" dirty="0" err="1" smtClean="0"/>
              <a:t>quantummechanische</a:t>
            </a:r>
            <a:r>
              <a:rPr lang="nl-NL" baseline="0" dirty="0" smtClean="0"/>
              <a:t> wetten, </a:t>
            </a:r>
            <a:r>
              <a:rPr lang="nl-NL" baseline="0" dirty="0" err="1" smtClean="0"/>
              <a:t>kwantisatie</a:t>
            </a:r>
            <a:r>
              <a:rPr lang="nl-NL" baseline="0" dirty="0" smtClean="0"/>
              <a:t>, golffunctie (orbitalen)</a:t>
            </a:r>
          </a:p>
          <a:p>
            <a:r>
              <a:rPr lang="nl-NL" baseline="0" dirty="0" err="1" smtClean="0"/>
              <a:t>Phophoriscentie</a:t>
            </a:r>
            <a:r>
              <a:rPr lang="nl-NL" baseline="0" dirty="0" smtClean="0"/>
              <a:t>: klassiek geen verschil, </a:t>
            </a:r>
            <a:r>
              <a:rPr lang="nl-NL" baseline="0" dirty="0" err="1" smtClean="0"/>
              <a:t>kwantisatie</a:t>
            </a:r>
            <a:r>
              <a:rPr lang="nl-NL" baseline="0" dirty="0" smtClean="0"/>
              <a:t> energie levels</a:t>
            </a:r>
          </a:p>
          <a:p>
            <a:r>
              <a:rPr lang="nl-NL" baseline="0" dirty="0" smtClean="0"/>
              <a:t>Optisch gedrag moleculen door e- structuur. Elektrisch, magnetisch, reactiviteit</a:t>
            </a:r>
          </a:p>
          <a:p>
            <a:endParaRPr lang="nl-NL" baseline="0" dirty="0" smtClean="0"/>
          </a:p>
          <a:p>
            <a:r>
              <a:rPr lang="nl-NL" baseline="0" dirty="0" smtClean="0"/>
              <a:t>Moleculen: chemici kleine verandering, nét andere eigenschappen</a:t>
            </a:r>
          </a:p>
          <a:p>
            <a:r>
              <a:rPr lang="nl-NL" baseline="0" dirty="0" err="1" smtClean="0"/>
              <a:t>Optoelektronische</a:t>
            </a:r>
            <a:r>
              <a:rPr lang="nl-NL" baseline="0" dirty="0" smtClean="0"/>
              <a:t> eigenschapen </a:t>
            </a:r>
            <a:r>
              <a:rPr lang="nl-NL" baseline="0" dirty="0" err="1" smtClean="0"/>
              <a:t>tayloren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engineeren</a:t>
            </a:r>
            <a:r>
              <a:rPr lang="nl-NL" baseline="0" dirty="0" smtClean="0"/>
              <a:t>, naar wens, voor toepassingen.</a:t>
            </a:r>
          </a:p>
          <a:p>
            <a:r>
              <a:rPr lang="nl-NL" baseline="0" dirty="0" err="1" smtClean="0"/>
              <a:t>Eiind</a:t>
            </a:r>
            <a:r>
              <a:rPr lang="nl-NL" baseline="0" dirty="0" smtClean="0"/>
              <a:t> volgende week toepassingen, 1 ken je al: OLED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65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COVALENTE</a:t>
            </a:r>
            <a:r>
              <a:rPr lang="nl-NL" baseline="0" dirty="0" smtClean="0"/>
              <a:t> bond, maar niet alle </a:t>
            </a:r>
            <a:r>
              <a:rPr lang="nl-NL" baseline="0" dirty="0" err="1" smtClean="0"/>
              <a:t>valencie</a:t>
            </a:r>
            <a:r>
              <a:rPr lang="nl-NL" baseline="0" dirty="0" smtClean="0"/>
              <a:t> elektronen doen niet mee aan binding!!!</a:t>
            </a:r>
          </a:p>
          <a:p>
            <a:r>
              <a:rPr lang="nl-NL" dirty="0" smtClean="0"/>
              <a:t>(hoeveel elektronen kunnen er totaal </a:t>
            </a:r>
            <a:r>
              <a:rPr lang="nl-NL" dirty="0" err="1" smtClean="0"/>
              <a:t>ind</a:t>
            </a:r>
            <a:r>
              <a:rPr lang="nl-NL" dirty="0" smtClean="0"/>
              <a:t> e 2p levels?)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9854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Komt iets over terug in een vraag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776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531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voor type bindingen zijn de C-H bindingen?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45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 WAT</a:t>
            </a:r>
            <a:r>
              <a:rPr lang="nl-NL" baseline="0" dirty="0" smtClean="0"/>
              <a:t> GEBEURT ER DAN MET DAT P ORBITAAL DAT NIET GEHYBRIDISEERD WAS?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18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denk</a:t>
            </a:r>
            <a:r>
              <a:rPr lang="nl-NL" baseline="0" dirty="0" smtClean="0"/>
              <a:t> je dat de volgende is?</a:t>
            </a:r>
          </a:p>
          <a:p>
            <a:r>
              <a:rPr lang="nl-NL" baseline="0" dirty="0" smtClean="0"/>
              <a:t>Hoeveel </a:t>
            </a:r>
            <a:r>
              <a:rPr lang="nl-NL" baseline="0" dirty="0" err="1" smtClean="0"/>
              <a:t>ongehybridiseerde</a:t>
            </a:r>
            <a:r>
              <a:rPr lang="nl-NL" baseline="0" dirty="0" smtClean="0"/>
              <a:t> p-orbitalen blijven daar over?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58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Tekening daaronder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22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393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Hoeveel</a:t>
            </a:r>
            <a:r>
              <a:rPr lang="nl-NL" baseline="0" dirty="0" smtClean="0"/>
              <a:t> orbitalen heb je dus? Twee (zelfde als </a:t>
            </a:r>
            <a:r>
              <a:rPr lang="nl-NL" baseline="0" dirty="0" err="1" smtClean="0"/>
              <a:t>goflfuncties</a:t>
            </a:r>
            <a:r>
              <a:rPr lang="nl-NL" baseline="0" dirty="0" smtClean="0"/>
              <a:t>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725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38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Terugblik vorige week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49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Valence</a:t>
            </a:r>
            <a:r>
              <a:rPr lang="nl-NL" dirty="0" smtClean="0"/>
              <a:t> bond </a:t>
            </a:r>
            <a:r>
              <a:rPr lang="nl-NL" dirty="0" err="1" smtClean="0"/>
              <a:t>theory</a:t>
            </a:r>
            <a:r>
              <a:rPr lang="nl-NL" dirty="0" smtClean="0"/>
              <a:t>, </a:t>
            </a:r>
          </a:p>
          <a:p>
            <a:r>
              <a:rPr lang="nl-NL" dirty="0" err="1" smtClean="0"/>
              <a:t>Molecular</a:t>
            </a:r>
            <a:r>
              <a:rPr lang="nl-NL" dirty="0" smtClean="0"/>
              <a:t> Orbital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Atoomorbitaal</a:t>
            </a:r>
            <a:r>
              <a:rPr lang="nl-NL" baseline="0" dirty="0" smtClean="0"/>
              <a:t>: SE oplossen. Kan niet voor 3 deeltjes.</a:t>
            </a:r>
          </a:p>
          <a:p>
            <a:r>
              <a:rPr lang="nl-NL" baseline="0" dirty="0" smtClean="0"/>
              <a:t>Oplossing: zet nuclei vast. (BO </a:t>
            </a:r>
            <a:r>
              <a:rPr lang="nl-NL" baseline="0" dirty="0" err="1" smtClean="0"/>
              <a:t>approx</a:t>
            </a:r>
            <a:r>
              <a:rPr lang="nl-NL" baseline="0" dirty="0" smtClean="0"/>
              <a:t>).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99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zien we hier?</a:t>
            </a:r>
          </a:p>
          <a:p>
            <a:r>
              <a:rPr lang="nl-NL" dirty="0" smtClean="0"/>
              <a:t>1s is valentie elektron.</a:t>
            </a:r>
          </a:p>
          <a:p>
            <a:endParaRPr lang="nl-NL" dirty="0" smtClean="0"/>
          </a:p>
          <a:p>
            <a:r>
              <a:rPr lang="nl-NL" dirty="0" smtClean="0"/>
              <a:t>Bij oplossing van differentiaal vergelijking, is de meest generieke oplossing </a:t>
            </a:r>
            <a:r>
              <a:rPr lang="nl-NL" dirty="0" err="1" smtClean="0"/>
              <a:t>lienaire</a:t>
            </a:r>
            <a:r>
              <a:rPr lang="nl-NL" dirty="0" smtClean="0"/>
              <a:t> </a:t>
            </a:r>
            <a:r>
              <a:rPr lang="nl-NL" dirty="0" err="1" smtClean="0"/>
              <a:t>comibnaties</a:t>
            </a:r>
            <a:r>
              <a:rPr lang="nl-NL" dirty="0" smtClean="0"/>
              <a:t> van alle mogelijke oplossingen.</a:t>
            </a:r>
          </a:p>
          <a:p>
            <a:r>
              <a:rPr lang="nl-NL" dirty="0" smtClean="0"/>
              <a:t>Dit zin allebei mogelijke oplossingen van de </a:t>
            </a:r>
            <a:r>
              <a:rPr lang="nl-NL" dirty="0" err="1" smtClean="0"/>
              <a:t>schrödinger</a:t>
            </a:r>
            <a:r>
              <a:rPr lang="nl-NL" dirty="0" smtClean="0"/>
              <a:t> vergelijking voor twee</a:t>
            </a:r>
            <a:r>
              <a:rPr lang="nl-NL" baseline="0" dirty="0" smtClean="0"/>
              <a:t> protonen en een elektron, dus in meest algemene vorm is dit de overall </a:t>
            </a:r>
            <a:r>
              <a:rPr lang="nl-NL" baseline="0" dirty="0" err="1" smtClean="0"/>
              <a:t>golffuncite</a:t>
            </a:r>
            <a:r>
              <a:rPr lang="nl-NL" baseline="0" dirty="0" smtClean="0"/>
              <a:t>.</a:t>
            </a:r>
            <a:endParaRPr lang="nl-NL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51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Teken op </a:t>
            </a:r>
            <a:r>
              <a:rPr lang="nl-NL" b="1" baseline="0" dirty="0" smtClean="0"/>
              <a:t>bord</a:t>
            </a:r>
            <a:r>
              <a:rPr lang="nl-NL" baseline="0" dirty="0" smtClean="0"/>
              <a:t>, twee stippen met twee cirkels, dan twee stippen met 8.</a:t>
            </a:r>
          </a:p>
          <a:p>
            <a:r>
              <a:rPr lang="nl-NL" baseline="0" dirty="0" smtClean="0"/>
              <a:t>Dus best een relatief grote kans dat elektron zich tussen die twee bevindt </a:t>
            </a:r>
          </a:p>
          <a:p>
            <a:r>
              <a:rPr lang="nl-NL" baseline="0" dirty="0" smtClean="0"/>
              <a:t>Laat zien in MOLCALC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9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Klaarzetten in </a:t>
            </a:r>
            <a:r>
              <a:rPr lang="nl-NL" dirty="0" err="1" smtClean="0"/>
              <a:t>molcalc</a:t>
            </a:r>
            <a:r>
              <a:rPr lang="nl-NL" dirty="0" smtClean="0"/>
              <a:t>: H2,</a:t>
            </a:r>
            <a:r>
              <a:rPr lang="nl-NL" baseline="0" dirty="0" smtClean="0"/>
              <a:t> F2 (die van F2 -15,77)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Dat noemen ze dan een covalente</a:t>
            </a:r>
            <a:r>
              <a:rPr lang="nl-NL" baseline="0" dirty="0" smtClean="0"/>
              <a:t> bond…..</a:t>
            </a:r>
          </a:p>
          <a:p>
            <a:r>
              <a:rPr lang="nl-NL" baseline="0" dirty="0" smtClean="0"/>
              <a:t>Scheikundigen definitie va neen bond is dat twee elektronen van verschillende atomen met elkaar paren. </a:t>
            </a:r>
          </a:p>
          <a:p>
            <a:r>
              <a:rPr lang="nl-NL" baseline="0" dirty="0" smtClean="0"/>
              <a:t>Zo’n golffunctie (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steeds orbitaal, dus nog steeds een oplossing van </a:t>
            </a:r>
            <a:r>
              <a:rPr lang="nl-NL" baseline="0" dirty="0" err="1" smtClean="0"/>
              <a:t>schr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</a:t>
            </a:r>
            <a:r>
              <a:rPr lang="nl-NL" baseline="0" dirty="0" smtClean="0"/>
              <a:t> en dus golffunctie) kunnen </a:t>
            </a:r>
            <a:r>
              <a:rPr lang="nl-NL" baseline="0" dirty="0" err="1" smtClean="0"/>
              <a:t>alelen</a:t>
            </a:r>
            <a:r>
              <a:rPr lang="nl-NL" baseline="0" dirty="0" smtClean="0"/>
              <a:t> 2 elektronen in als ze tegengestelde spin hebben (</a:t>
            </a:r>
            <a:r>
              <a:rPr lang="nl-NL" baseline="0" dirty="0" err="1" smtClean="0"/>
              <a:t>Pauli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exclusion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principle</a:t>
            </a:r>
            <a:r>
              <a:rPr lang="nl-NL" baseline="0" dirty="0" smtClean="0"/>
              <a:t>). Vanuit natuurkundig </a:t>
            </a:r>
            <a:r>
              <a:rPr lang="nl-NL" baseline="0" dirty="0" err="1" smtClean="0"/>
              <a:t>perspctief</a:t>
            </a:r>
            <a:r>
              <a:rPr lang="nl-NL" baseline="0" dirty="0" smtClean="0"/>
              <a:t> zeg je dus niet dat spin paring een doel op zichzelf is, maar dat is gewoon een direct gevolg van orbitaal overlap.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HOE ZIET P OOK ALWEER UIT</a:t>
            </a:r>
          </a:p>
          <a:p>
            <a:r>
              <a:rPr lang="nl-NL" baseline="0" dirty="0" smtClean="0"/>
              <a:t>Hoe kun je uit een P en een S een binding maken?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82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Klaarzetten in </a:t>
            </a:r>
            <a:r>
              <a:rPr lang="nl-NL" dirty="0" err="1" smtClean="0"/>
              <a:t>molcalc</a:t>
            </a:r>
            <a:r>
              <a:rPr lang="nl-NL" dirty="0" smtClean="0"/>
              <a:t>: H2,</a:t>
            </a:r>
            <a:r>
              <a:rPr lang="nl-NL" baseline="0" dirty="0" smtClean="0"/>
              <a:t> F2 (die van F2 -15,77)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Dat noemen ze dan een covalente</a:t>
            </a:r>
            <a:r>
              <a:rPr lang="nl-NL" baseline="0" dirty="0" smtClean="0"/>
              <a:t> bond…..</a:t>
            </a:r>
          </a:p>
          <a:p>
            <a:r>
              <a:rPr lang="nl-NL" baseline="0" dirty="0" smtClean="0"/>
              <a:t>Scheikundigen definitie va neen bond is dat twee elektronen van verschillende atomen met elkaar paren. </a:t>
            </a:r>
          </a:p>
          <a:p>
            <a:r>
              <a:rPr lang="nl-NL" baseline="0" dirty="0" smtClean="0"/>
              <a:t>Zo’n golffunctie (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steeds orbitaal, dus nog steeds een oplossing van </a:t>
            </a:r>
            <a:r>
              <a:rPr lang="nl-NL" baseline="0" dirty="0" err="1" smtClean="0"/>
              <a:t>schr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eq</a:t>
            </a:r>
            <a:r>
              <a:rPr lang="nl-NL" baseline="0" dirty="0" smtClean="0"/>
              <a:t> en dus golffunctie) kunnen </a:t>
            </a:r>
            <a:r>
              <a:rPr lang="nl-NL" baseline="0" dirty="0" err="1" smtClean="0"/>
              <a:t>alelen</a:t>
            </a:r>
            <a:r>
              <a:rPr lang="nl-NL" baseline="0" dirty="0" smtClean="0"/>
              <a:t> 2 elektronen in als ze tegengestelde spin hebben (</a:t>
            </a:r>
            <a:r>
              <a:rPr lang="nl-NL" baseline="0" dirty="0" err="1" smtClean="0"/>
              <a:t>Pauli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exclusion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principle</a:t>
            </a:r>
            <a:r>
              <a:rPr lang="nl-NL" baseline="0" dirty="0" smtClean="0"/>
              <a:t>). Vanuit natuurkundig </a:t>
            </a:r>
            <a:r>
              <a:rPr lang="nl-NL" baseline="0" dirty="0" err="1" smtClean="0"/>
              <a:t>perspctief</a:t>
            </a:r>
            <a:r>
              <a:rPr lang="nl-NL" baseline="0" dirty="0" smtClean="0"/>
              <a:t> zeg je dus niet dat spin paring een doel op zichzelf is, maar dat is gewoon een direct gevolg van orbitaal overlap.</a:t>
            </a:r>
          </a:p>
          <a:p>
            <a:endParaRPr lang="nl-NL" baseline="0" dirty="0" smtClean="0"/>
          </a:p>
          <a:p>
            <a:r>
              <a:rPr lang="nl-NL" baseline="0" dirty="0" smtClean="0"/>
              <a:t>HOE ZIET P OOK ALWEER UIT</a:t>
            </a:r>
          </a:p>
          <a:p>
            <a:r>
              <a:rPr lang="nl-NL" baseline="0" dirty="0" smtClean="0"/>
              <a:t>Hoe kun je uit een P en een S een binding maken?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84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Teken op bord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ABE2E-621C-5C4E-A155-8FB9D216AC8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372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l-NL" dirty="0" smtClean="0"/>
              <a:t>Titel </a:t>
            </a:r>
            <a:r>
              <a:rPr lang="nl-NL" dirty="0" err="1" smtClean="0"/>
              <a:t>volgblad</a:t>
            </a:r>
            <a:r>
              <a:rPr lang="nl-NL" dirty="0" smtClean="0"/>
              <a:t> </a:t>
            </a:r>
            <a:r>
              <a:rPr lang="nl-NL" dirty="0" err="1" smtClean="0"/>
              <a:t>Arial</a:t>
            </a:r>
            <a:r>
              <a:rPr lang="nl-NL" dirty="0" smtClean="0"/>
              <a:t> 28pt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285598"/>
            <a:ext cx="4040188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285598"/>
            <a:ext cx="4041775" cy="29622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4ED2B493-C1EE-714C-B8A9-F38F4D8CE6E7}" type="datetimeFigureOut">
              <a:rPr lang="nl-NL" smtClean="0"/>
              <a:t>20-2-2020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1738642" y="4767263"/>
            <a:ext cx="4281158" cy="274637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1610267" cy="274637"/>
          </a:xfrm>
          <a:prstGeom prst="rect">
            <a:avLst/>
          </a:prstGeom>
        </p:spPr>
        <p:txBody>
          <a:bodyPr/>
          <a:lstStyle/>
          <a:p>
            <a:fld id="{F3BC6476-EA18-C04A-BD06-B622CA55CE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81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2093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4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348047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blad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29"/>
            <a:ext cx="9134075" cy="513943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6115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046189" y="4641986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2468" y="1400775"/>
            <a:ext cx="7383518" cy="8572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8" y="2221509"/>
            <a:ext cx="7383518" cy="2192807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" y="2029"/>
            <a:ext cx="9134075" cy="513944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676400" y="4630341"/>
            <a:ext cx="6182182" cy="273844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046187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676400" y="1204346"/>
            <a:ext cx="7199586" cy="857250"/>
          </a:xfrm>
        </p:spPr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676400" y="2107096"/>
            <a:ext cx="7199586" cy="2447865"/>
          </a:xfrm>
        </p:spPr>
        <p:txBody>
          <a:bodyPr/>
          <a:lstStyle>
            <a:lvl1pPr algn="r">
              <a:defRPr sz="2400">
                <a:latin typeface="Arial"/>
                <a:cs typeface="Arial"/>
              </a:defRPr>
            </a:lvl1pPr>
            <a:lvl2pPr algn="r">
              <a:defRPr sz="2000"/>
            </a:lvl2pPr>
          </a:lstStyle>
          <a:p>
            <a:pPr lvl="0"/>
            <a:r>
              <a:rPr lang="nl-NL" dirty="0" smtClean="0"/>
              <a:t>Klik om de tekststijl van het sjabloon te bewerken</a:t>
            </a:r>
          </a:p>
          <a:p>
            <a:pPr lvl="1"/>
            <a:r>
              <a:rPr lang="nl-NL" dirty="0" smtClean="0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43737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2030"/>
            <a:ext cx="9134076" cy="513944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Titel van presentatie, </a:t>
            </a:r>
            <a:r>
              <a:rPr lang="nl-NL" dirty="0" err="1" smtClean="0"/>
              <a:t>Arial</a:t>
            </a:r>
            <a:r>
              <a:rPr lang="nl-NL" dirty="0" smtClean="0"/>
              <a:t> 32pt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tekststijl van het sjabloon te bewerken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12139" y="4630341"/>
            <a:ext cx="48705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5" r:id="rId2"/>
    <p:sldLayoutId id="2147483826" r:id="rId3"/>
    <p:sldLayoutId id="2147483830" r:id="rId4"/>
    <p:sldLayoutId id="2147483831" r:id="rId5"/>
    <p:sldLayoutId id="2147483833" r:id="rId6"/>
    <p:sldLayoutId id="214748383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470"/>
            <a:ext cx="1852496" cy="2257109"/>
          </a:xfrm>
          <a:prstGeom prst="rect">
            <a:avLst/>
          </a:prstGeom>
        </p:spPr>
      </p:pic>
      <p:grpSp>
        <p:nvGrpSpPr>
          <p:cNvPr id="10" name="Groep 9"/>
          <p:cNvGrpSpPr/>
          <p:nvPr/>
        </p:nvGrpSpPr>
        <p:grpSpPr>
          <a:xfrm>
            <a:off x="6291574" y="1563075"/>
            <a:ext cx="1881352" cy="2270235"/>
            <a:chOff x="6344127" y="1563075"/>
            <a:chExt cx="1881352" cy="2270235"/>
          </a:xfrm>
        </p:grpSpPr>
        <p:pic>
          <p:nvPicPr>
            <p:cNvPr id="8" name="Afbeelding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3150" y="1659861"/>
              <a:ext cx="1523306" cy="1929520"/>
            </a:xfrm>
            <a:prstGeom prst="rect">
              <a:avLst/>
            </a:prstGeom>
          </p:spPr>
        </p:pic>
        <p:sp>
          <p:nvSpPr>
            <p:cNvPr id="9" name="Rechthoek 8"/>
            <p:cNvSpPr/>
            <p:nvPr/>
          </p:nvSpPr>
          <p:spPr>
            <a:xfrm>
              <a:off x="6344127" y="1563075"/>
              <a:ext cx="1881352" cy="2270235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5943" y="1400775"/>
            <a:ext cx="7383518" cy="857250"/>
          </a:xfrm>
        </p:spPr>
        <p:txBody>
          <a:bodyPr/>
          <a:lstStyle/>
          <a:p>
            <a:r>
              <a:rPr lang="nl-NL" dirty="0" smtClean="0"/>
              <a:t>#MolFys2020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75943" y="2221509"/>
            <a:ext cx="7383518" cy="2192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Technische Natuurkunde</a:t>
            </a:r>
          </a:p>
          <a:p>
            <a:pPr marL="0" indent="0">
              <a:buNone/>
            </a:pPr>
            <a:r>
              <a:rPr lang="nl-NL" sz="1800" dirty="0" smtClean="0"/>
              <a:t>Week 2</a:t>
            </a:r>
            <a:endParaRPr lang="nl-NL" sz="1800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1400" dirty="0" smtClean="0"/>
              <a:t>Docent: Bart Smit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986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Lone pairs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/>
              <a:t>De elektronparen van valentie elektronen (de elektronen niet gevulde schil) die niet meedoen aan binding</a:t>
            </a:r>
          </a:p>
          <a:p>
            <a:r>
              <a:rPr lang="nl-NL" sz="1800" dirty="0" smtClean="0"/>
              <a:t>Worden als volgt weergegeven in Lewis structuren:</a:t>
            </a:r>
            <a:endParaRPr lang="nl-NL" sz="1800" dirty="0"/>
          </a:p>
        </p:txBody>
      </p:sp>
      <p:pic>
        <p:nvPicPr>
          <p:cNvPr id="4" name="Picture 8" descr="07_Pg222_UnFigure_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96" y="1889496"/>
            <a:ext cx="4828183" cy="121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07_Pg223_UnFigure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55" y="3445420"/>
            <a:ext cx="5064379" cy="159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8BB73D7-E6EF-4EFF-B2C8-FB74760E102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22201" y="3509385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[He] 2s2 2p5</a:t>
            </a:r>
          </a:p>
        </p:txBody>
      </p:sp>
    </p:spTree>
    <p:extLst>
      <p:ext uri="{BB962C8B-B14F-4D97-AF65-F5344CB8AC3E}">
        <p14:creationId xmlns:p14="http://schemas.microsoft.com/office/powerpoint/2010/main" val="26603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Lone</a:t>
            </a:r>
            <a:r>
              <a:rPr lang="nl-NL" dirty="0" smtClean="0"/>
              <a:t> pairs in Lewis structuren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pPr marL="0" indent="0">
              <a:buNone/>
            </a:pPr>
            <a:endParaRPr lang="nl-NL" sz="1900" dirty="0" smtClean="0"/>
          </a:p>
          <a:p>
            <a:pPr marL="0" indent="0">
              <a:buNone/>
            </a:pPr>
            <a:r>
              <a:rPr lang="nl-NL" sz="1900" dirty="0" smtClean="0"/>
              <a:t>Scheikundigen noemen </a:t>
            </a:r>
            <a:r>
              <a:rPr lang="nl-NL" sz="1900" dirty="0" err="1" smtClean="0"/>
              <a:t>lone</a:t>
            </a:r>
            <a:r>
              <a:rPr lang="nl-NL" sz="1900" dirty="0" smtClean="0"/>
              <a:t> pairs </a:t>
            </a:r>
            <a:br>
              <a:rPr lang="nl-NL" sz="1900" dirty="0" smtClean="0"/>
            </a:br>
            <a:r>
              <a:rPr lang="nl-NL" sz="1900" dirty="0" smtClean="0"/>
              <a:t>ook wel is ‘ladingswolken’, ze kunnen </a:t>
            </a:r>
            <a:br>
              <a:rPr lang="nl-NL" sz="1900" dirty="0" smtClean="0"/>
            </a:br>
            <a:r>
              <a:rPr lang="nl-NL" sz="1900" dirty="0" smtClean="0"/>
              <a:t>de bindingshoek (en dus moleculaire </a:t>
            </a:r>
            <a:br>
              <a:rPr lang="nl-NL" sz="1900" dirty="0" smtClean="0"/>
            </a:br>
            <a:r>
              <a:rPr lang="nl-NL" sz="1900" dirty="0" smtClean="0"/>
              <a:t>eigenschappen) iets beïnvloeden</a:t>
            </a:r>
            <a:endParaRPr lang="nl-NL" sz="1900" dirty="0"/>
          </a:p>
        </p:txBody>
      </p:sp>
      <p:pic>
        <p:nvPicPr>
          <p:cNvPr id="5" name="Picture 8" descr="07_Pg224_Un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77" y="832659"/>
            <a:ext cx="3360723" cy="163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07_Pg239_UnFigure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2"/>
          <a:stretch/>
        </p:blipFill>
        <p:spPr bwMode="auto">
          <a:xfrm>
            <a:off x="5260622" y="2449838"/>
            <a:ext cx="2698045" cy="176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D1537D-4DEC-42D0-B6B1-6A8C74133C97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790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Moleculaire structuur voorspellen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59556"/>
            <a:ext cx="8229600" cy="3115177"/>
          </a:xfrm>
        </p:spPr>
        <p:txBody>
          <a:bodyPr>
            <a:normAutofit/>
          </a:bodyPr>
          <a:lstStyle/>
          <a:p>
            <a:r>
              <a:rPr lang="nl-NL" sz="1600" dirty="0" smtClean="0"/>
              <a:t>Stap 1: noteer elektronconfiguratie van (centrale) atoom</a:t>
            </a:r>
          </a:p>
          <a:p>
            <a:r>
              <a:rPr lang="nl-NL" sz="1600" dirty="0" smtClean="0"/>
              <a:t>Stap 2: identificeer de half gevulde orbitalen</a:t>
            </a:r>
          </a:p>
          <a:p>
            <a:r>
              <a:rPr lang="nl-NL" sz="1600" dirty="0" smtClean="0"/>
              <a:t>Stap 3: Schets deze orbitalen ten opzichte van de andere atoomorbitalen om orbitaal overlap te identificeren</a:t>
            </a:r>
          </a:p>
          <a:p>
            <a:r>
              <a:rPr lang="nl-NL" sz="1600" dirty="0" smtClean="0"/>
              <a:t>Stap 4: vereenvoudig naar structuurformule (</a:t>
            </a:r>
            <a:r>
              <a:rPr lang="nl-NL" sz="1600" dirty="0" err="1" smtClean="0"/>
              <a:t>evt</a:t>
            </a:r>
            <a:r>
              <a:rPr lang="nl-NL" sz="1600" dirty="0" smtClean="0"/>
              <a:t> met </a:t>
            </a:r>
            <a:r>
              <a:rPr lang="nl-NL" sz="1600" dirty="0" err="1" smtClean="0"/>
              <a:t>lone</a:t>
            </a:r>
            <a:r>
              <a:rPr lang="nl-NL" sz="1600" dirty="0" smtClean="0"/>
              <a:t> pairs)</a:t>
            </a:r>
            <a:br>
              <a:rPr lang="nl-NL" sz="1600" dirty="0" smtClean="0"/>
            </a:br>
            <a:r>
              <a:rPr lang="nl-NL" sz="300" dirty="0" smtClean="0"/>
              <a:t> </a:t>
            </a:r>
          </a:p>
          <a:p>
            <a:pPr marL="0" indent="0">
              <a:buNone/>
            </a:pPr>
            <a:r>
              <a:rPr lang="nl-NL" sz="1600" b="1" dirty="0" smtClean="0"/>
              <a:t>Voorbeeld: N</a:t>
            </a:r>
            <a:r>
              <a:rPr lang="nl-NL" sz="1600" b="1" baseline="-25000" dirty="0" smtClean="0"/>
              <a:t>2</a:t>
            </a:r>
          </a:p>
        </p:txBody>
      </p:sp>
      <p:sp>
        <p:nvSpPr>
          <p:cNvPr id="4" name="Rechthoek 3"/>
          <p:cNvSpPr/>
          <p:nvPr/>
        </p:nvSpPr>
        <p:spPr>
          <a:xfrm>
            <a:off x="457200" y="2932152"/>
            <a:ext cx="2011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[He]2s</a:t>
            </a:r>
            <a:r>
              <a:rPr lang="nl-NL" baseline="30000" dirty="0"/>
              <a:t>2</a:t>
            </a:r>
            <a:r>
              <a:rPr lang="nl-NL" dirty="0"/>
              <a:t>2p</a:t>
            </a:r>
            <a:r>
              <a:rPr lang="nl-NL" baseline="-25000" dirty="0"/>
              <a:t>x</a:t>
            </a:r>
            <a:r>
              <a:rPr lang="nl-NL" baseline="30000" dirty="0"/>
              <a:t>1</a:t>
            </a:r>
            <a:r>
              <a:rPr lang="nl-NL" dirty="0"/>
              <a:t>2p</a:t>
            </a:r>
            <a:r>
              <a:rPr lang="nl-NL" baseline="-25000" dirty="0"/>
              <a:t>y</a:t>
            </a:r>
            <a:r>
              <a:rPr lang="nl-NL" baseline="30000" dirty="0"/>
              <a:t>1</a:t>
            </a:r>
            <a:r>
              <a:rPr lang="nl-NL" dirty="0"/>
              <a:t>2p</a:t>
            </a:r>
            <a:r>
              <a:rPr lang="nl-NL" baseline="-25000" dirty="0"/>
              <a:t>z</a:t>
            </a:r>
            <a:r>
              <a:rPr lang="nl-NL" baseline="30000" dirty="0"/>
              <a:t>1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57200" y="3674119"/>
            <a:ext cx="1430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2p</a:t>
            </a:r>
            <a:r>
              <a:rPr lang="nl-NL" baseline="-25000" dirty="0" smtClean="0"/>
              <a:t>x</a:t>
            </a:r>
            <a:r>
              <a:rPr lang="nl-NL" baseline="30000" dirty="0" smtClean="0"/>
              <a:t>1</a:t>
            </a:r>
            <a:r>
              <a:rPr lang="nl-NL" dirty="0" smtClean="0"/>
              <a:t> 2p</a:t>
            </a:r>
            <a:r>
              <a:rPr lang="nl-NL" baseline="-25000" dirty="0" smtClean="0"/>
              <a:t>y</a:t>
            </a:r>
            <a:r>
              <a:rPr lang="nl-NL" baseline="30000" dirty="0" smtClean="0"/>
              <a:t>1</a:t>
            </a:r>
            <a:r>
              <a:rPr lang="nl-NL" dirty="0" smtClean="0"/>
              <a:t> 2p</a:t>
            </a:r>
            <a:r>
              <a:rPr lang="nl-NL" baseline="-25000" dirty="0" smtClean="0"/>
              <a:t>z</a:t>
            </a:r>
            <a:r>
              <a:rPr lang="nl-NL" baseline="30000" dirty="0" smtClean="0"/>
              <a:t>1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442463" y="40434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/>
              <a:t>:N</a:t>
            </a:r>
            <a:r>
              <a:rPr lang="nl-NL" dirty="0"/>
              <a:t>≡</a:t>
            </a:r>
            <a:r>
              <a:rPr lang="nl-NL" dirty="0" smtClean="0"/>
              <a:t>N: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l="17295" t="3587" r="3793"/>
          <a:stretch/>
        </p:blipFill>
        <p:spPr>
          <a:xfrm>
            <a:off x="2528952" y="2517144"/>
            <a:ext cx="1839000" cy="216152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09" y="2509287"/>
            <a:ext cx="3766431" cy="1432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kstvak 11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D1537D-4DEC-42D0-B6B1-6A8C74133C97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28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VB </a:t>
            </a:r>
            <a:r>
              <a:rPr lang="nl-NL" dirty="0" err="1" smtClean="0"/>
              <a:t>theory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28310"/>
          </a:xfrm>
        </p:spPr>
        <p:txBody>
          <a:bodyPr>
            <a:normAutofit/>
          </a:bodyPr>
          <a:lstStyle/>
          <a:p>
            <a:r>
              <a:rPr lang="nl-NL" sz="2000" dirty="0" smtClean="0"/>
              <a:t>Voorspel de H-N-H bindingshoeken in NH</a:t>
            </a:r>
            <a:r>
              <a:rPr lang="nl-NL" sz="2000" baseline="-25000" dirty="0" smtClean="0"/>
              <a:t>3</a:t>
            </a:r>
            <a:r>
              <a:rPr lang="nl-NL" sz="2000" dirty="0" smtClean="0"/>
              <a:t> met </a:t>
            </a:r>
            <a:r>
              <a:rPr lang="nl-NL" sz="2000" dirty="0" err="1" smtClean="0"/>
              <a:t>valence</a:t>
            </a:r>
            <a:r>
              <a:rPr lang="nl-NL" sz="2000" dirty="0" smtClean="0"/>
              <a:t> bond </a:t>
            </a:r>
            <a:r>
              <a:rPr lang="nl-NL" sz="2000" dirty="0" err="1" smtClean="0"/>
              <a:t>theory</a:t>
            </a:r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Voorspelde bindingshoeken</a:t>
            </a:r>
            <a:r>
              <a:rPr lang="nl-NL" sz="2000" dirty="0"/>
              <a:t>: </a:t>
            </a:r>
            <a:r>
              <a:rPr lang="nl-NL" sz="2000" dirty="0" smtClean="0"/>
              <a:t>90º</a:t>
            </a:r>
          </a:p>
          <a:p>
            <a:r>
              <a:rPr lang="nl-NL" sz="2000" dirty="0"/>
              <a:t>Daadwerkelijke bindingshoeken: 104,5º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2" y="1666875"/>
            <a:ext cx="1885950" cy="1809750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110781" y="1756110"/>
            <a:ext cx="3808701" cy="126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 smtClean="0"/>
              <a:t>Stap 1: noteer elektr. </a:t>
            </a:r>
            <a:r>
              <a:rPr lang="nl-NL" sz="1600" dirty="0" err="1" smtClean="0"/>
              <a:t>conf</a:t>
            </a:r>
            <a:r>
              <a:rPr lang="nl-NL" sz="1600" dirty="0" smtClean="0"/>
              <a:t>.</a:t>
            </a:r>
          </a:p>
          <a:p>
            <a:r>
              <a:rPr lang="nl-NL" sz="1600" dirty="0" smtClean="0"/>
              <a:t>Stap 2: vindt ½ gevulde orbitalen</a:t>
            </a:r>
          </a:p>
          <a:p>
            <a:r>
              <a:rPr lang="nl-NL" sz="1600" dirty="0" smtClean="0"/>
              <a:t>Stap 3: Schets orbitalen t.o.v. elkaar</a:t>
            </a:r>
          </a:p>
          <a:p>
            <a:r>
              <a:rPr lang="nl-NL" sz="1600" dirty="0" smtClean="0"/>
              <a:t>Stap 4: structuurformule</a:t>
            </a:r>
            <a:br>
              <a:rPr lang="nl-NL" sz="1600" dirty="0" smtClean="0"/>
            </a:br>
            <a:r>
              <a:rPr lang="nl-NL" sz="300" dirty="0" smtClean="0"/>
              <a:t> 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D1537D-4DEC-42D0-B6B1-6A8C74133C97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4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VB </a:t>
            </a:r>
            <a:r>
              <a:rPr lang="nl-NL" dirty="0" err="1" smtClean="0"/>
              <a:t>theory</a:t>
            </a:r>
            <a:r>
              <a:rPr lang="nl-NL" dirty="0" smtClean="0"/>
              <a:t>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Voorspel de H-O-H bindingshoek in H2O met </a:t>
            </a:r>
            <a:r>
              <a:rPr lang="nl-NL" sz="2000" dirty="0" err="1" smtClean="0"/>
              <a:t>valence</a:t>
            </a:r>
            <a:r>
              <a:rPr lang="nl-NL" sz="2000" dirty="0" smtClean="0"/>
              <a:t> bond </a:t>
            </a:r>
            <a:r>
              <a:rPr lang="nl-NL" sz="2000" dirty="0" err="1" smtClean="0"/>
              <a:t>theory</a:t>
            </a:r>
            <a:r>
              <a:rPr lang="nl-NL" sz="2000" dirty="0" smtClean="0"/>
              <a:t> (gegeven: Z=8 voor O)</a:t>
            </a:r>
          </a:p>
          <a:p>
            <a:r>
              <a:rPr lang="nl-NL" sz="2000" dirty="0"/>
              <a:t>O: [He] 2s² 2p</a:t>
            </a:r>
            <a:r>
              <a:rPr lang="nl-NL" sz="2000" dirty="0" smtClean="0"/>
              <a:t>⁴</a:t>
            </a:r>
          </a:p>
          <a:p>
            <a:r>
              <a:rPr lang="nl-NL" sz="2000" dirty="0" smtClean="0"/>
              <a:t>Voorspeld: 90</a:t>
            </a:r>
            <a:r>
              <a:rPr lang="nl-NL" sz="2000" dirty="0"/>
              <a:t>º</a:t>
            </a:r>
          </a:p>
          <a:p>
            <a:r>
              <a:rPr lang="nl-NL" sz="2000" dirty="0" smtClean="0"/>
              <a:t>Realiteit: 104,5º </a:t>
            </a:r>
            <a:endParaRPr lang="nl-NL" sz="2000" dirty="0"/>
          </a:p>
          <a:p>
            <a:endParaRPr lang="nl-NL" sz="2000" dirty="0" smtClean="0"/>
          </a:p>
          <a:p>
            <a:r>
              <a:rPr lang="nl-NL" sz="2000" dirty="0" smtClean="0"/>
              <a:t>Er ontbreekt dus nog iets in VB </a:t>
            </a:r>
            <a:r>
              <a:rPr lang="nl-NL" sz="2000" dirty="0" err="1" smtClean="0"/>
              <a:t>theory</a:t>
            </a:r>
            <a:r>
              <a:rPr lang="nl-NL" sz="2000" dirty="0" smtClean="0"/>
              <a:t>, zoals ook duidelijk wordt bij de structuur van CH</a:t>
            </a:r>
            <a:r>
              <a:rPr lang="nl-NL" sz="2000" baseline="-25000" dirty="0" smtClean="0"/>
              <a:t>2</a:t>
            </a:r>
            <a:r>
              <a:rPr lang="nl-NL" sz="2000" dirty="0" smtClean="0"/>
              <a:t>: </a:t>
            </a:r>
            <a:endParaRPr lang="nl-NL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76" y="1628354"/>
            <a:ext cx="1787148" cy="1556548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8D1537D-4DEC-42D0-B6B1-6A8C74133C97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Tekortkoming </a:t>
            </a:r>
            <a:r>
              <a:rPr lang="nl-NL" dirty="0" err="1" smtClean="0"/>
              <a:t>valence</a:t>
            </a:r>
            <a:r>
              <a:rPr lang="nl-NL" dirty="0" smtClean="0"/>
              <a:t> bond theorie: CH</a:t>
            </a:r>
            <a:r>
              <a:rPr lang="nl-NL" baseline="-25000" dirty="0" smtClean="0"/>
              <a:t>2</a:t>
            </a:r>
            <a:endParaRPr lang="nl-NL" baseline="-25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26854"/>
            <a:ext cx="8229600" cy="3431823"/>
          </a:xfrm>
        </p:spPr>
        <p:txBody>
          <a:bodyPr>
            <a:normAutofit/>
          </a:bodyPr>
          <a:lstStyle/>
          <a:p>
            <a:r>
              <a:rPr lang="nl-NL" sz="1800" dirty="0" smtClean="0"/>
              <a:t>Ook CH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 wordt incorrect voorspeld met onze huidige kennis van VB </a:t>
            </a:r>
            <a:r>
              <a:rPr lang="nl-NL" sz="1800" dirty="0" err="1" smtClean="0"/>
              <a:t>theory</a:t>
            </a:r>
            <a:r>
              <a:rPr lang="nl-NL" sz="1800" dirty="0" smtClean="0"/>
              <a:t>:</a:t>
            </a:r>
          </a:p>
          <a:p>
            <a:r>
              <a:rPr lang="nl-NL" sz="1800" dirty="0" smtClean="0"/>
              <a:t>C: [He]2s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2p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, H: 1s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.  Half gevulde orbitalen: C: 2p</a:t>
            </a:r>
            <a:r>
              <a:rPr lang="nl-NL" sz="1800" baseline="-25000" dirty="0" smtClean="0"/>
              <a:t>x</a:t>
            </a:r>
            <a:r>
              <a:rPr lang="nl-NL" sz="1800" dirty="0" smtClean="0"/>
              <a:t>, 2p</a:t>
            </a:r>
            <a:r>
              <a:rPr lang="nl-NL" sz="1800" baseline="-25000" dirty="0" smtClean="0"/>
              <a:t>y</a:t>
            </a:r>
            <a:r>
              <a:rPr lang="nl-NL" sz="1800" dirty="0" smtClean="0"/>
              <a:t>, H: 1s</a:t>
            </a:r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endParaRPr lang="nl-NL" sz="1800" dirty="0"/>
          </a:p>
          <a:p>
            <a:endParaRPr lang="nl-NL" sz="1800" dirty="0" smtClean="0"/>
          </a:p>
          <a:p>
            <a:r>
              <a:rPr lang="nl-NL" sz="1800" dirty="0" smtClean="0"/>
              <a:t>Vraag: welke type covalente bindingen zijn dit?</a:t>
            </a:r>
          </a:p>
          <a:p>
            <a:r>
              <a:rPr lang="nl-NL" sz="1800" dirty="0" smtClean="0"/>
              <a:t>Dit kan niet kloppen, C kan immers 4 bindingen aangaan i.p.v. </a:t>
            </a:r>
            <a:r>
              <a:rPr lang="nl-NL" sz="1800" dirty="0"/>
              <a:t>2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0" y="1733438"/>
            <a:ext cx="6346061" cy="1855352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2A6BB61-D0AA-4599-B5BA-58E1E5E73EF7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10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Promotie in koolstof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1800" dirty="0" smtClean="0"/>
              <a:t>Grondtoestand: [He]2s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.</a:t>
            </a:r>
          </a:p>
          <a:p>
            <a:r>
              <a:rPr lang="nl-NL" sz="1800" dirty="0" smtClean="0"/>
              <a:t>Promotie naar [He]2s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z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. </a:t>
            </a:r>
            <a:br>
              <a:rPr lang="nl-NL" sz="1800" dirty="0" smtClean="0"/>
            </a:br>
            <a:r>
              <a:rPr lang="nl-NL" sz="1800" dirty="0" smtClean="0"/>
              <a:t>Energie benodigd voor promotie </a:t>
            </a:r>
            <a:br>
              <a:rPr lang="nl-NL" sz="1800" dirty="0" smtClean="0"/>
            </a:br>
            <a:r>
              <a:rPr lang="nl-NL" sz="1800" dirty="0" smtClean="0"/>
              <a:t>klein: sterke elektron repulsie in 2s </a:t>
            </a:r>
            <a:br>
              <a:rPr lang="nl-NL" sz="1800" dirty="0" smtClean="0"/>
            </a:br>
            <a:r>
              <a:rPr lang="nl-NL" sz="1800" dirty="0" smtClean="0"/>
              <a:t>orbitaal dat wordt verminderd door </a:t>
            </a:r>
            <a:br>
              <a:rPr lang="nl-NL" sz="1800" dirty="0" smtClean="0"/>
            </a:br>
            <a:r>
              <a:rPr lang="nl-NL" sz="1800" dirty="0" smtClean="0"/>
              <a:t>promotie</a:t>
            </a:r>
          </a:p>
          <a:p>
            <a:r>
              <a:rPr lang="nl-NL" sz="1800" dirty="0" smtClean="0"/>
              <a:t>Gepromote C is </a:t>
            </a:r>
            <a:r>
              <a:rPr lang="nl-NL" sz="1800" b="1" dirty="0" smtClean="0"/>
              <a:t>niet</a:t>
            </a:r>
            <a:r>
              <a:rPr lang="nl-NL" sz="1800" dirty="0" smtClean="0"/>
              <a:t> de </a:t>
            </a:r>
            <a:br>
              <a:rPr lang="nl-NL" sz="1800" dirty="0" smtClean="0"/>
            </a:br>
            <a:r>
              <a:rPr lang="nl-NL" sz="1800" dirty="0" smtClean="0"/>
              <a:t>grondtoestand, en het is </a:t>
            </a:r>
            <a:r>
              <a:rPr lang="nl-NL" sz="1800" b="1" dirty="0" smtClean="0"/>
              <a:t>geen</a:t>
            </a:r>
            <a:r>
              <a:rPr lang="nl-NL" sz="1800" dirty="0" smtClean="0"/>
              <a:t> </a:t>
            </a:r>
            <a:br>
              <a:rPr lang="nl-NL" sz="1800" dirty="0" smtClean="0"/>
            </a:br>
            <a:r>
              <a:rPr lang="nl-NL" sz="1800" dirty="0" smtClean="0"/>
              <a:t>‘echt’ proces: gebeurt instantaan </a:t>
            </a:r>
            <a:br>
              <a:rPr lang="nl-NL" sz="1800" dirty="0" smtClean="0"/>
            </a:br>
            <a:r>
              <a:rPr lang="nl-NL" sz="1800" dirty="0" smtClean="0"/>
              <a:t>als C bindingen aangaat</a:t>
            </a:r>
          </a:p>
        </p:txBody>
      </p:sp>
      <p:pic>
        <p:nvPicPr>
          <p:cNvPr id="4" name="Picture 8" descr="07_Pg244_UnFigur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3" r="43750"/>
          <a:stretch>
            <a:fillRect/>
          </a:stretch>
        </p:blipFill>
        <p:spPr bwMode="auto">
          <a:xfrm>
            <a:off x="4675719" y="1176515"/>
            <a:ext cx="1937456" cy="25150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07_Pg244_UnFigure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5" t="5119" r="626" b="3298"/>
          <a:stretch/>
        </p:blipFill>
        <p:spPr bwMode="auto">
          <a:xfrm>
            <a:off x="6693276" y="1176516"/>
            <a:ext cx="1987962" cy="251500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377550-EB97-4940-8C9A-0F6F84CAB679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50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Tekortkoming VB theorie bij molecuulstructuur CH</a:t>
            </a:r>
            <a:r>
              <a:rPr lang="nl-NL" baseline="-25000" dirty="0" smtClean="0"/>
              <a:t>4</a:t>
            </a:r>
            <a:r>
              <a:rPr lang="nl-NL" dirty="0"/>
              <a:t> </a:t>
            </a:r>
            <a:r>
              <a:rPr lang="nl-NL" dirty="0" smtClean="0"/>
              <a:t>met promotie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25689"/>
            <a:ext cx="8229600" cy="3987933"/>
          </a:xfrm>
        </p:spPr>
        <p:txBody>
          <a:bodyPr>
            <a:normAutofit/>
          </a:bodyPr>
          <a:lstStyle/>
          <a:p>
            <a:r>
              <a:rPr lang="nl-NL" sz="1800" dirty="0" smtClean="0"/>
              <a:t>Structuur CH4 wordt zelfs met promotie nog niet goed voorspeld</a:t>
            </a:r>
          </a:p>
          <a:p>
            <a:r>
              <a:rPr lang="nl-NL" sz="1800" dirty="0" smtClean="0"/>
              <a:t>Voor gepromoot C: </a:t>
            </a:r>
            <a:r>
              <a:rPr lang="nl-NL" sz="1800" dirty="0"/>
              <a:t>[</a:t>
            </a:r>
            <a:r>
              <a:rPr lang="nl-NL" sz="1800" dirty="0" smtClean="0"/>
              <a:t>He]2s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z</a:t>
            </a:r>
            <a:r>
              <a:rPr lang="nl-NL" sz="1800" baseline="30000" dirty="0" smtClean="0"/>
              <a:t>1</a:t>
            </a:r>
            <a:r>
              <a:rPr lang="nl-NL" sz="1800" dirty="0"/>
              <a:t> </a:t>
            </a:r>
            <a:r>
              <a:rPr lang="nl-NL" sz="1800" dirty="0" smtClean="0"/>
              <a:t>voor H: 1s</a:t>
            </a:r>
            <a:r>
              <a:rPr lang="nl-NL" sz="1800" baseline="30000" dirty="0" smtClean="0"/>
              <a:t>1</a:t>
            </a:r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 smtClean="0"/>
          </a:p>
          <a:p>
            <a:endParaRPr lang="nl-NL" sz="1800" baseline="30000" dirty="0" smtClean="0"/>
          </a:p>
          <a:p>
            <a:r>
              <a:rPr lang="nl-NL" sz="1800" dirty="0" smtClean="0"/>
              <a:t>4 </a:t>
            </a:r>
            <a:r>
              <a:rPr lang="el-GR" sz="1800" dirty="0" smtClean="0"/>
              <a:t>σ</a:t>
            </a:r>
            <a:r>
              <a:rPr lang="nl-NL" sz="1800" dirty="0" smtClean="0"/>
              <a:t>-bonden,:</a:t>
            </a:r>
          </a:p>
          <a:p>
            <a:pPr lvl="1"/>
            <a:r>
              <a:rPr lang="nl-NL" sz="1600" dirty="0" smtClean="0"/>
              <a:t>drie uit 2</a:t>
            </a:r>
            <a:r>
              <a:rPr lang="nl-NL" sz="1600" i="1" dirty="0" smtClean="0"/>
              <a:t>p</a:t>
            </a:r>
            <a:r>
              <a:rPr lang="nl-NL" sz="1600" dirty="0" smtClean="0"/>
              <a:t> en 1</a:t>
            </a:r>
            <a:r>
              <a:rPr lang="nl-NL" sz="1600" i="1" dirty="0" smtClean="0"/>
              <a:t>s</a:t>
            </a:r>
            <a:r>
              <a:rPr lang="nl-NL" sz="1600" dirty="0" smtClean="0"/>
              <a:t>, elk bindingshoek van 90˚, </a:t>
            </a:r>
          </a:p>
          <a:p>
            <a:pPr lvl="1"/>
            <a:r>
              <a:rPr lang="nl-NL" sz="1600" dirty="0" smtClean="0"/>
              <a:t>een met een significant ander karakter, uit 1s en 2s.</a:t>
            </a:r>
            <a:endParaRPr lang="nl-NL" sz="1600" dirty="0"/>
          </a:p>
          <a:p>
            <a:r>
              <a:rPr lang="nl-NL" sz="2000" dirty="0" smtClean="0"/>
              <a:t>In realiteit 4 bindingen met gelijkwaardig karakter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9348"/>
          <a:stretch/>
        </p:blipFill>
        <p:spPr>
          <a:xfrm>
            <a:off x="2609972" y="1639183"/>
            <a:ext cx="5287905" cy="1992698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5129ABE-D4EC-41D2-B9C4-1E45C894CB27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99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Hybridisatie in C-atoom</a:t>
            </a:r>
            <a:endParaRPr lang="nl-NL" dirty="0"/>
          </a:p>
        </p:txBody>
      </p:sp>
      <p:pic>
        <p:nvPicPr>
          <p:cNvPr id="4" name="Picture 8" descr="07_Pg244_UnFigur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94"/>
          <a:stretch>
            <a:fillRect/>
          </a:stretch>
        </p:blipFill>
        <p:spPr bwMode="auto">
          <a:xfrm>
            <a:off x="457200" y="1587500"/>
            <a:ext cx="778351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457200" y="923925"/>
            <a:ext cx="20415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 b="1">
                <a:solidFill>
                  <a:srgbClr val="280049"/>
                </a:solidFill>
                <a:latin typeface="Fontys Frutiger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-"/>
              <a:defRPr sz="2200" b="1">
                <a:solidFill>
                  <a:srgbClr val="280049"/>
                </a:solidFill>
                <a:latin typeface="Fontys Frutiger" pitchFamily="2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Fontys Frutiger" pitchFamily="2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Fontys Frutiger" pitchFamily="2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nl-NL" sz="2600" b="0" baseline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4 niet gelijke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5870575" y="876300"/>
            <a:ext cx="140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 b="1">
                <a:solidFill>
                  <a:srgbClr val="280049"/>
                </a:solidFill>
                <a:latin typeface="Fontys Frutiger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-"/>
              <a:defRPr sz="2200" b="1">
                <a:solidFill>
                  <a:srgbClr val="280049"/>
                </a:solidFill>
                <a:latin typeface="Fontys Frutiger" pitchFamily="2" charset="0"/>
              </a:defRPr>
            </a:lvl2pPr>
            <a:lvl3pPr marL="1143000" indent="-228600" eaLnBrk="0" hangingPunct="0">
              <a:spcBef>
                <a:spcPct val="20000"/>
              </a:spcBef>
              <a:buSzPct val="100000"/>
              <a:buFont typeface="Arial" charset="0"/>
              <a:buChar char="-"/>
              <a:defRPr sz="2200">
                <a:solidFill>
                  <a:schemeClr val="tx1"/>
                </a:solidFill>
                <a:latin typeface="Fontys Frutiger" pitchFamily="2" charset="0"/>
              </a:defRPr>
            </a:lvl3pPr>
            <a:lvl4pPr marL="1600200" indent="-228600" eaLnBrk="0" hangingPunct="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Fontys Frutiger" pitchFamily="2" charset="0"/>
              </a:defRPr>
            </a:lvl4pPr>
            <a:lvl5pPr marL="2057400" indent="-228600" eaLnBrk="0" hangingPunct="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Fontys Frutiger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nl-NL" sz="2600" b="0" baseline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4 gelijke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7128E4F-F07F-4ACF-A046-956CD99919A1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48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766533"/>
            <a:ext cx="8394700" cy="2894954"/>
          </a:xfrm>
        </p:spPr>
        <p:txBody>
          <a:bodyPr>
            <a:normAutofit/>
          </a:bodyPr>
          <a:lstStyle/>
          <a:p>
            <a:r>
              <a:rPr lang="nl-NL" sz="1800" dirty="0" smtClean="0"/>
              <a:t>Je kunt 4 verschillende lineaire combinaties</a:t>
            </a:r>
            <a:br>
              <a:rPr lang="nl-NL" sz="1800" dirty="0" smtClean="0"/>
            </a:br>
            <a:r>
              <a:rPr lang="nl-NL" sz="1800" dirty="0" smtClean="0"/>
              <a:t>van de s, </a:t>
            </a:r>
            <a:r>
              <a:rPr lang="nl-NL" sz="1800" dirty="0" err="1" smtClean="0"/>
              <a:t>p</a:t>
            </a:r>
            <a:r>
              <a:rPr lang="nl-NL" sz="1800" baseline="-25000" dirty="0" err="1" smtClean="0"/>
              <a:t>x</a:t>
            </a:r>
            <a:r>
              <a:rPr lang="nl-NL" sz="1800" dirty="0" smtClean="0"/>
              <a:t>, </a:t>
            </a:r>
            <a:r>
              <a:rPr lang="nl-NL" sz="1800" dirty="0" err="1" smtClean="0"/>
              <a:t>p</a:t>
            </a:r>
            <a:r>
              <a:rPr lang="nl-NL" sz="1800" baseline="-25000" dirty="0" err="1" smtClean="0"/>
              <a:t>y</a:t>
            </a:r>
            <a:r>
              <a:rPr lang="nl-NL" sz="1800" dirty="0" smtClean="0"/>
              <a:t> en </a:t>
            </a:r>
            <a:r>
              <a:rPr lang="nl-NL" sz="1800" dirty="0" err="1" smtClean="0"/>
              <a:t>p</a:t>
            </a:r>
            <a:r>
              <a:rPr lang="nl-NL" sz="1800" baseline="-25000" dirty="0" err="1" smtClean="0"/>
              <a:t>z</a:t>
            </a:r>
            <a:r>
              <a:rPr lang="nl-NL" sz="1800" dirty="0" smtClean="0"/>
              <a:t> orbitalen maken</a:t>
            </a:r>
          </a:p>
          <a:p>
            <a:r>
              <a:rPr lang="nl-NL" sz="1800" dirty="0" smtClean="0"/>
              <a:t>Constructieve en destructieve interferentie </a:t>
            </a:r>
            <a:br>
              <a:rPr lang="nl-NL" sz="1800" dirty="0" smtClean="0"/>
            </a:br>
            <a:r>
              <a:rPr lang="nl-NL" sz="1800" dirty="0" smtClean="0"/>
              <a:t>bepalen vorm van het hybride orbitaal</a:t>
            </a:r>
            <a:endParaRPr lang="nl-NL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525"/>
            <a:ext cx="8229600" cy="857250"/>
          </a:xfrm>
        </p:spPr>
        <p:txBody>
          <a:bodyPr/>
          <a:lstStyle/>
          <a:p>
            <a:r>
              <a:rPr lang="nl-NL" dirty="0" smtClean="0"/>
              <a:t>sp</a:t>
            </a:r>
            <a:r>
              <a:rPr lang="nl-NL" baseline="30000" dirty="0" smtClean="0"/>
              <a:t>3</a:t>
            </a:r>
            <a:r>
              <a:rPr lang="nl-NL" dirty="0" smtClean="0"/>
              <a:t> hybridisatie (sp</a:t>
            </a:r>
            <a:r>
              <a:rPr lang="nl-NL" baseline="30000" dirty="0" smtClean="0"/>
              <a:t>3</a:t>
            </a:r>
            <a:r>
              <a:rPr lang="nl-NL" dirty="0" smtClean="0"/>
              <a:t> hybride orbitalen)</a:t>
            </a:r>
            <a:endParaRPr lang="nl-NL" dirty="0"/>
          </a:p>
        </p:txBody>
      </p:sp>
      <p:grpSp>
        <p:nvGrpSpPr>
          <p:cNvPr id="21" name="Groep 20"/>
          <p:cNvGrpSpPr/>
          <p:nvPr/>
        </p:nvGrpSpPr>
        <p:grpSpPr>
          <a:xfrm>
            <a:off x="5387975" y="591416"/>
            <a:ext cx="3752850" cy="4510901"/>
            <a:chOff x="5264150" y="697216"/>
            <a:chExt cx="3752850" cy="4510901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7212" y="697216"/>
              <a:ext cx="3023988" cy="4183060"/>
            </a:xfrm>
            <a:prstGeom prst="rect">
              <a:avLst/>
            </a:prstGeom>
          </p:spPr>
        </p:pic>
        <p:sp>
          <p:nvSpPr>
            <p:cNvPr id="7" name="Rechthoek 6"/>
            <p:cNvSpPr/>
            <p:nvPr/>
          </p:nvSpPr>
          <p:spPr>
            <a:xfrm>
              <a:off x="8080375" y="4219746"/>
              <a:ext cx="711200" cy="988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Tekstvak 7"/>
            <p:cNvSpPr txBox="1"/>
            <p:nvPr/>
          </p:nvSpPr>
          <p:spPr>
            <a:xfrm>
              <a:off x="7270750" y="982967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𝜓 van 2s</a:t>
              </a:r>
              <a:endParaRPr lang="nl-NL" dirty="0"/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7321550" y="1576230"/>
              <a:ext cx="132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𝜓 van 2p</a:t>
              </a:r>
              <a:endParaRPr lang="nl-NL" dirty="0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6867525" y="2140208"/>
              <a:ext cx="1530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Resulterende sp</a:t>
              </a:r>
              <a:r>
                <a:rPr lang="nl-NL" baseline="30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r>
                <a:rPr lang="nl-NL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𝜓 </a:t>
              </a:r>
              <a:endParaRPr lang="nl-NL" dirty="0"/>
            </a:p>
          </p:txBody>
        </p:sp>
        <p:sp>
          <p:nvSpPr>
            <p:cNvPr id="11" name="Tekstvak 10"/>
            <p:cNvSpPr txBox="1"/>
            <p:nvPr/>
          </p:nvSpPr>
          <p:spPr>
            <a:xfrm>
              <a:off x="6972300" y="4695610"/>
              <a:ext cx="850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rgbClr val="558ED5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𝜓</a:t>
              </a:r>
              <a:r>
                <a:rPr lang="nl-NL" baseline="-25000" dirty="0" smtClean="0">
                  <a:solidFill>
                    <a:srgbClr val="558ED5"/>
                  </a:solidFill>
                </a:rPr>
                <a:t>2s</a:t>
              </a:r>
              <a:endParaRPr lang="nl-NL" baseline="-25000" dirty="0">
                <a:solidFill>
                  <a:srgbClr val="558ED5"/>
                </a:solidFill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7791450" y="4409847"/>
              <a:ext cx="850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𝜓</a:t>
              </a:r>
              <a:r>
                <a:rPr lang="nl-NL" baseline="-25000" dirty="0" smtClean="0">
                  <a:solidFill>
                    <a:srgbClr val="FFC000"/>
                  </a:solidFill>
                </a:rPr>
                <a:t>2p</a:t>
              </a:r>
              <a:endParaRPr lang="nl-NL" baseline="-25000" dirty="0">
                <a:solidFill>
                  <a:srgbClr val="FFC000"/>
                </a:solidFill>
              </a:endParaRP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8166100" y="3591656"/>
              <a:ext cx="850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𝜓</a:t>
              </a:r>
              <a:r>
                <a:rPr lang="nl-NL" baseline="-25000" dirty="0" smtClean="0"/>
                <a:t>sp3</a:t>
              </a:r>
              <a:endParaRPr lang="nl-NL" baseline="-25000" dirty="0"/>
            </a:p>
          </p:txBody>
        </p:sp>
        <p:cxnSp>
          <p:nvCxnSpPr>
            <p:cNvPr id="15" name="Rechte verbindingslijn 14"/>
            <p:cNvCxnSpPr/>
            <p:nvPr/>
          </p:nvCxnSpPr>
          <p:spPr>
            <a:xfrm>
              <a:off x="7677150" y="4409847"/>
              <a:ext cx="254000" cy="101828"/>
            </a:xfrm>
            <a:prstGeom prst="line">
              <a:avLst/>
            </a:prstGeom>
            <a:ln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6913563" y="4590837"/>
              <a:ext cx="96837" cy="327096"/>
            </a:xfrm>
            <a:prstGeom prst="line">
              <a:avLst/>
            </a:prstGeom>
            <a:ln>
              <a:solidFill>
                <a:srgbClr val="558ED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/>
            <p:cNvCxnSpPr/>
            <p:nvPr/>
          </p:nvCxnSpPr>
          <p:spPr>
            <a:xfrm>
              <a:off x="8064500" y="3761359"/>
              <a:ext cx="152400" cy="2944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hoek 19"/>
            <p:cNvSpPr/>
            <p:nvPr/>
          </p:nvSpPr>
          <p:spPr>
            <a:xfrm>
              <a:off x="5264150" y="831642"/>
              <a:ext cx="3378200" cy="422577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23" name="Afbeelding 2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7138" y="3240796"/>
            <a:ext cx="2100887" cy="1143592"/>
          </a:xfrm>
          <a:prstGeom prst="rect">
            <a:avLst/>
          </a:prstGeom>
        </p:spPr>
      </p:pic>
      <p:sp>
        <p:nvSpPr>
          <p:cNvPr id="25" name="Rechthoek 24"/>
          <p:cNvSpPr/>
          <p:nvPr/>
        </p:nvSpPr>
        <p:spPr>
          <a:xfrm>
            <a:off x="2930498" y="2059252"/>
            <a:ext cx="2394857" cy="13016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23245"/>
            <a:ext cx="4605564" cy="664561"/>
          </a:xfrm>
          <a:prstGeom prst="rect">
            <a:avLst/>
          </a:prstGeom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75" y="3062489"/>
            <a:ext cx="5105400" cy="1323975"/>
          </a:xfrm>
          <a:prstGeom prst="rect">
            <a:avLst/>
          </a:prstGeom>
        </p:spPr>
      </p:pic>
      <p:sp>
        <p:nvSpPr>
          <p:cNvPr id="22" name="Tekstvak 21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C0EF0E3-1635-44F9-9A45-9BDA03A6331D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86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-0.31961 -0.219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-10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5" descr="05_08_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6520"/>
            <a:ext cx="7672431" cy="503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4BF70F2-C045-40CE-B75C-6E2B08FAA94A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7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sp3 hybridisatie: </a:t>
            </a:r>
            <a:r>
              <a:rPr lang="nl-NL" dirty="0" err="1" smtClean="0"/>
              <a:t>tetraedrische</a:t>
            </a:r>
            <a:r>
              <a:rPr lang="nl-NL" dirty="0" smtClean="0"/>
              <a:t> vorm (</a:t>
            </a:r>
            <a:r>
              <a:rPr lang="nl-NL" dirty="0" err="1" smtClean="0"/>
              <a:t>tetraeder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Vier sigma bindingen, </a:t>
            </a:r>
            <a:br>
              <a:rPr lang="nl-NL" dirty="0" smtClean="0"/>
            </a:br>
            <a:r>
              <a:rPr lang="nl-NL" dirty="0" smtClean="0"/>
              <a:t>elk met hetzelfde karakter, </a:t>
            </a:r>
            <a:br>
              <a:rPr lang="nl-NL" dirty="0" smtClean="0"/>
            </a:br>
            <a:r>
              <a:rPr lang="nl-NL" dirty="0" smtClean="0"/>
              <a:t>zelfde hoek (109.5˚)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68" y="1063625"/>
            <a:ext cx="3212647" cy="325297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8" y="2637442"/>
            <a:ext cx="2179410" cy="2260429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F7843EB-E7FA-4E1A-85EE-A1655680FF92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23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Tekortkoming VB theorie bij molecuulstructuur CH</a:t>
            </a:r>
            <a:r>
              <a:rPr lang="nl-NL" baseline="-25000" dirty="0" smtClean="0"/>
              <a:t>4</a:t>
            </a:r>
            <a:r>
              <a:rPr lang="nl-NL" dirty="0"/>
              <a:t> </a:t>
            </a:r>
            <a:r>
              <a:rPr lang="nl-NL" dirty="0" smtClean="0"/>
              <a:t>met promotie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25689"/>
            <a:ext cx="8229600" cy="3987933"/>
          </a:xfrm>
        </p:spPr>
        <p:txBody>
          <a:bodyPr>
            <a:normAutofit/>
          </a:bodyPr>
          <a:lstStyle/>
          <a:p>
            <a:r>
              <a:rPr lang="nl-NL" sz="1800" dirty="0" smtClean="0"/>
              <a:t>Structuur CH4 wordt zelfs met promotie nog niet goed voorspeld</a:t>
            </a:r>
          </a:p>
          <a:p>
            <a:r>
              <a:rPr lang="nl-NL" sz="1800" dirty="0" smtClean="0"/>
              <a:t>Voor gepromoot C: </a:t>
            </a:r>
            <a:r>
              <a:rPr lang="nl-NL" sz="1800" dirty="0"/>
              <a:t>[</a:t>
            </a:r>
            <a:r>
              <a:rPr lang="nl-NL" sz="1800" dirty="0" smtClean="0"/>
              <a:t>He]2s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z</a:t>
            </a:r>
            <a:r>
              <a:rPr lang="nl-NL" sz="1800" baseline="30000" dirty="0" smtClean="0"/>
              <a:t>1</a:t>
            </a:r>
            <a:r>
              <a:rPr lang="nl-NL" sz="1800" dirty="0"/>
              <a:t> </a:t>
            </a:r>
            <a:r>
              <a:rPr lang="nl-NL" sz="1800" dirty="0" smtClean="0"/>
              <a:t>voor H: 1s</a:t>
            </a:r>
            <a:r>
              <a:rPr lang="nl-NL" sz="1800" baseline="30000" dirty="0" smtClean="0"/>
              <a:t>1</a:t>
            </a:r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 smtClean="0"/>
          </a:p>
          <a:p>
            <a:endParaRPr lang="nl-NL" sz="1800" baseline="30000" dirty="0" smtClean="0"/>
          </a:p>
          <a:p>
            <a:r>
              <a:rPr lang="nl-NL" sz="1800" dirty="0" smtClean="0"/>
              <a:t>4 </a:t>
            </a:r>
            <a:r>
              <a:rPr lang="el-GR" sz="1800" dirty="0" smtClean="0"/>
              <a:t>σ</a:t>
            </a:r>
            <a:r>
              <a:rPr lang="nl-NL" sz="1800" dirty="0" smtClean="0"/>
              <a:t>-bonden,:</a:t>
            </a:r>
          </a:p>
          <a:p>
            <a:pPr lvl="1"/>
            <a:r>
              <a:rPr lang="nl-NL" sz="1600" dirty="0" smtClean="0"/>
              <a:t>drie uit 2</a:t>
            </a:r>
            <a:r>
              <a:rPr lang="nl-NL" sz="1600" i="1" dirty="0" smtClean="0"/>
              <a:t>p</a:t>
            </a:r>
            <a:r>
              <a:rPr lang="nl-NL" sz="1600" dirty="0" smtClean="0"/>
              <a:t> en 1</a:t>
            </a:r>
            <a:r>
              <a:rPr lang="nl-NL" sz="1600" i="1" dirty="0" smtClean="0"/>
              <a:t>s</a:t>
            </a:r>
            <a:r>
              <a:rPr lang="nl-NL" sz="1600" dirty="0" smtClean="0"/>
              <a:t>, elk bindingshoek van 90˚, </a:t>
            </a:r>
          </a:p>
          <a:p>
            <a:pPr lvl="1"/>
            <a:r>
              <a:rPr lang="nl-NL" sz="1600" dirty="0" smtClean="0"/>
              <a:t>een met een significant ander karakter, uit 1s en 2s.</a:t>
            </a:r>
            <a:endParaRPr lang="nl-NL" sz="1600" dirty="0"/>
          </a:p>
          <a:p>
            <a:r>
              <a:rPr lang="nl-NL" sz="2000" dirty="0" smtClean="0"/>
              <a:t>In realiteit 4 bindingen met gelijkwaardig karakter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t="9348"/>
          <a:stretch/>
        </p:blipFill>
        <p:spPr>
          <a:xfrm>
            <a:off x="2609972" y="1639183"/>
            <a:ext cx="5287905" cy="1992698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5129ABE-D4EC-41D2-B9C4-1E45C894CB27}" type="slidenum">
              <a:rPr lang="nl-NL" smtClean="0"/>
              <a:t>21</a:t>
            </a:fld>
            <a:endParaRPr lang="nl-NL" dirty="0"/>
          </a:p>
        </p:txBody>
      </p:sp>
      <p:pic>
        <p:nvPicPr>
          <p:cNvPr id="7" name="Picture 5" descr="07_08_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06375"/>
            <a:ext cx="72644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9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</a:t>
            </a:r>
            <a:r>
              <a:rPr lang="nl-NL" baseline="30000" dirty="0" smtClean="0"/>
              <a:t>2</a:t>
            </a:r>
            <a:r>
              <a:rPr lang="nl-NL" dirty="0" smtClean="0"/>
              <a:t> hybridisatie in C</a:t>
            </a:r>
            <a:endParaRPr lang="nl-NL" dirty="0"/>
          </a:p>
        </p:txBody>
      </p:sp>
      <p:pic>
        <p:nvPicPr>
          <p:cNvPr id="1026" name="Picture 2" descr="http://www.chem.ucalgary.ca/courses/350/Carey5th/Ch02/hybrid0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2"/>
          <a:stretch/>
        </p:blipFill>
        <p:spPr bwMode="auto">
          <a:xfrm>
            <a:off x="1132949" y="1063625"/>
            <a:ext cx="7553851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FF4596B-6190-4AD2-9036-EF634E2DA9FB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13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8426"/>
            <a:ext cx="8229600" cy="857250"/>
          </a:xfrm>
        </p:spPr>
        <p:txBody>
          <a:bodyPr/>
          <a:lstStyle/>
          <a:p>
            <a:r>
              <a:rPr lang="nl-NL" dirty="0"/>
              <a:t>s</a:t>
            </a:r>
            <a:r>
              <a:rPr lang="nl-NL" dirty="0" smtClean="0"/>
              <a:t>p</a:t>
            </a:r>
            <a:r>
              <a:rPr lang="nl-NL" baseline="30000" dirty="0" smtClean="0"/>
              <a:t>2</a:t>
            </a:r>
            <a:r>
              <a:rPr lang="nl-NL" dirty="0" smtClean="0"/>
              <a:t> hybride orbitalen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t="1507"/>
          <a:stretch/>
        </p:blipFill>
        <p:spPr>
          <a:xfrm>
            <a:off x="151039" y="798285"/>
            <a:ext cx="5010150" cy="3527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Image result for sp2 hybridis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25" y="1160690"/>
            <a:ext cx="3672115" cy="27581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40C99D0-5D0A-4D91-84B1-AC2006C25B84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4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sp</a:t>
            </a:r>
            <a:r>
              <a:rPr lang="nl-NL" baseline="30000" dirty="0" smtClean="0"/>
              <a:t>2</a:t>
            </a:r>
            <a:r>
              <a:rPr lang="nl-NL" dirty="0" smtClean="0"/>
              <a:t> hybridisatie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81349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Vraag: De C orbitalen in C</a:t>
            </a:r>
            <a:r>
              <a:rPr lang="nl-NL" baseline="-25000" dirty="0" smtClean="0"/>
              <a:t>2</a:t>
            </a:r>
            <a:r>
              <a:rPr lang="nl-NL" dirty="0" smtClean="0"/>
              <a:t>H</a:t>
            </a:r>
            <a:r>
              <a:rPr lang="nl-NL" baseline="-25000" dirty="0" smtClean="0"/>
              <a:t>4</a:t>
            </a:r>
            <a:r>
              <a:rPr lang="nl-NL" dirty="0" smtClean="0"/>
              <a:t> zijn sp</a:t>
            </a:r>
            <a:r>
              <a:rPr lang="nl-NL" baseline="30000" dirty="0" smtClean="0"/>
              <a:t>2</a:t>
            </a:r>
            <a:r>
              <a:rPr lang="nl-NL" dirty="0" smtClean="0"/>
              <a:t> hybride. Schets de orbitalen om de molecuulstructuur te bepalen.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Het blijkt dat dit molecuul </a:t>
            </a:r>
            <a:r>
              <a:rPr lang="nl-NL" b="1" dirty="0" err="1" smtClean="0"/>
              <a:t>planair</a:t>
            </a:r>
            <a:r>
              <a:rPr lang="nl-NL" dirty="0" smtClean="0"/>
              <a:t> is!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166936"/>
            <a:ext cx="4005263" cy="1537034"/>
          </a:xfrm>
          <a:prstGeom prst="rect">
            <a:avLst/>
          </a:prstGeom>
        </p:spPr>
      </p:pic>
      <p:pic>
        <p:nvPicPr>
          <p:cNvPr id="3076" name="Picture 4" descr="https://qph.fs.quoracdn.net/main-qimg-3b82f9b908906549ea62e0e435a5201e-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8295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5BD687E-EBBC-490E-8503-0B25446C25B2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69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sp</a:t>
            </a:r>
            <a:r>
              <a:rPr lang="nl-NL" dirty="0" smtClean="0"/>
              <a:t> hybridisatie in C</a:t>
            </a:r>
            <a:endParaRPr lang="nl-NL" dirty="0"/>
          </a:p>
        </p:txBody>
      </p:sp>
      <p:pic>
        <p:nvPicPr>
          <p:cNvPr id="4098" name="Picture 2" descr="Image result for sp hybridiz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1"/>
          <a:stretch/>
        </p:blipFill>
        <p:spPr bwMode="auto">
          <a:xfrm>
            <a:off x="1257300" y="1273176"/>
            <a:ext cx="6677988" cy="27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947FBEB-67ED-482D-8C89-5357B192F0FD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5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</a:t>
            </a:r>
            <a:r>
              <a:rPr lang="nl-NL" dirty="0" err="1" smtClean="0"/>
              <a:t>p</a:t>
            </a:r>
            <a:r>
              <a:rPr lang="nl-NL" dirty="0" smtClean="0"/>
              <a:t> hybridisatie in 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1224"/>
            <a:ext cx="8171415" cy="187007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A2F4037-0A4F-4F12-BB38-4248166807D1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85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</a:t>
            </a:r>
            <a:r>
              <a:rPr lang="nl-NL" dirty="0" err="1" smtClean="0"/>
              <a:t>sp</a:t>
            </a:r>
            <a:r>
              <a:rPr lang="nl-NL" dirty="0" smtClean="0"/>
              <a:t> hybridisatie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181349"/>
          </a:xfrm>
        </p:spPr>
        <p:txBody>
          <a:bodyPr>
            <a:normAutofit/>
          </a:bodyPr>
          <a:lstStyle/>
          <a:p>
            <a:r>
              <a:rPr lang="nl-NL" dirty="0" smtClean="0"/>
              <a:t>Vraag: De C orbitalen in C</a:t>
            </a:r>
            <a:r>
              <a:rPr lang="nl-NL" baseline="-25000" dirty="0" smtClean="0"/>
              <a:t>2</a:t>
            </a:r>
            <a:r>
              <a:rPr lang="nl-NL" dirty="0" smtClean="0"/>
              <a:t>H</a:t>
            </a:r>
            <a:r>
              <a:rPr lang="nl-NL" baseline="-25000" dirty="0" smtClean="0"/>
              <a:t>2</a:t>
            </a:r>
            <a:r>
              <a:rPr lang="nl-NL" dirty="0" smtClean="0"/>
              <a:t> zijn </a:t>
            </a:r>
            <a:r>
              <a:rPr lang="nl-NL" dirty="0" err="1" smtClean="0"/>
              <a:t>sp</a:t>
            </a:r>
            <a:r>
              <a:rPr lang="nl-NL" dirty="0" smtClean="0"/>
              <a:t> hybride. Schets de orbitalen om de molecuulstructuur te bepalen. 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6146" name="Picture 2" descr="Image result for sp hybridisation C2H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2194558"/>
            <a:ext cx="6834187" cy="21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CC93145-6B37-4FCA-BD8E-9F497D1B0410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531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84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Ter info: er zijn nog veel meer types hybridisatie…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600075"/>
            <a:ext cx="6181725" cy="45434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3D33536-2F78-4825-B674-F8528288BC34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2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Oefening hybridisatie	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smtClean="0"/>
              <a:t>Hybride orbitalen hoeven niet een binding te vormen, ze kunnen ook </a:t>
            </a:r>
            <a:r>
              <a:rPr lang="nl-NL" sz="1800" i="1" dirty="0" err="1" smtClean="0"/>
              <a:t>lone</a:t>
            </a:r>
            <a:r>
              <a:rPr lang="nl-NL" sz="1800" i="1" dirty="0" smtClean="0"/>
              <a:t> pairs </a:t>
            </a:r>
            <a:r>
              <a:rPr lang="nl-NL" sz="1800" dirty="0" smtClean="0"/>
              <a:t>bevatten. Gebruik </a:t>
            </a:r>
            <a:r>
              <a:rPr lang="nl-NL" sz="1800" dirty="0" err="1" smtClean="0"/>
              <a:t>valence</a:t>
            </a:r>
            <a:r>
              <a:rPr lang="nl-NL" sz="1800" dirty="0" smtClean="0"/>
              <a:t>-bond </a:t>
            </a:r>
            <a:r>
              <a:rPr lang="nl-NL" sz="1800" dirty="0" err="1" smtClean="0"/>
              <a:t>theory</a:t>
            </a:r>
            <a:r>
              <a:rPr lang="nl-NL" sz="1800" dirty="0" smtClean="0"/>
              <a:t> om mogelijke vormen voor waterstof peroxide, H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O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, voor te stellen: één zonder hybridisatie, en één waar </a:t>
            </a:r>
            <a:r>
              <a:rPr lang="nl-NL" sz="1800" dirty="0" smtClean="0"/>
              <a:t>beide </a:t>
            </a:r>
            <a:r>
              <a:rPr lang="nl-NL" sz="1800" dirty="0" smtClean="0"/>
              <a:t>O’s sp</a:t>
            </a:r>
            <a:r>
              <a:rPr lang="nl-NL" sz="1800" baseline="30000" dirty="0" smtClean="0"/>
              <a:t>3</a:t>
            </a:r>
            <a:r>
              <a:rPr lang="nl-NL" sz="1800" dirty="0" smtClean="0"/>
              <a:t> gehybridiseerd zijn. (Z=8 voor O)</a:t>
            </a:r>
          </a:p>
          <a:p>
            <a:pPr marL="0" indent="0">
              <a:buNone/>
            </a:pPr>
            <a:r>
              <a:rPr lang="nl-NL" sz="1800" dirty="0" smtClean="0"/>
              <a:t>H: 1s1, O: 1s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z</a:t>
            </a:r>
            <a:r>
              <a:rPr lang="nl-NL" sz="1800" baseline="30000" dirty="0" smtClean="0"/>
              <a:t>1</a:t>
            </a:r>
            <a:endParaRPr lang="nl-NL" sz="1800" baseline="30000" dirty="0"/>
          </a:p>
        </p:txBody>
      </p:sp>
      <p:pic>
        <p:nvPicPr>
          <p:cNvPr id="4" name="Picture 2" descr="Image result for H2O2 molec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54" y="2822222"/>
            <a:ext cx="1993607" cy="17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155277-5350-4627-927C-F95E71989AB4}" type="slidenum">
              <a:rPr lang="nl-NL" smtClean="0"/>
              <a:t>29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6617776" y="2822222"/>
            <a:ext cx="206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Hoe zat dat nou met H</a:t>
            </a:r>
            <a:r>
              <a:rPr lang="nl-NL" baseline="-25000" dirty="0" smtClean="0"/>
              <a:t>2</a:t>
            </a:r>
            <a:r>
              <a:rPr lang="nl-NL" dirty="0" smtClean="0"/>
              <a:t>O?</a:t>
            </a:r>
          </a:p>
          <a:p>
            <a:r>
              <a:rPr lang="nl-NL" dirty="0" smtClean="0"/>
              <a:t>Opgave 2 in huiswerk!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8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 klein naar groter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Waterstof-achtig atoom</a:t>
            </a:r>
          </a:p>
          <a:p>
            <a:r>
              <a:rPr lang="nl-NL" dirty="0" smtClean="0"/>
              <a:t>Atomen met &gt;1 elektronen</a:t>
            </a:r>
          </a:p>
          <a:p>
            <a:endParaRPr lang="nl-NL" dirty="0"/>
          </a:p>
          <a:p>
            <a:r>
              <a:rPr lang="nl-NL" dirty="0" smtClean="0"/>
              <a:t>Deze week: moleculen!</a:t>
            </a:r>
          </a:p>
          <a:p>
            <a:pPr lvl="1"/>
            <a:r>
              <a:rPr lang="nl-NL" dirty="0" err="1" smtClean="0"/>
              <a:t>Valence</a:t>
            </a:r>
            <a:r>
              <a:rPr lang="nl-NL" dirty="0" smtClean="0"/>
              <a:t> Bond </a:t>
            </a:r>
            <a:r>
              <a:rPr lang="nl-NL" dirty="0" err="1" smtClean="0"/>
              <a:t>Theory</a:t>
            </a:r>
            <a:endParaRPr lang="nl-NL" dirty="0" smtClean="0"/>
          </a:p>
          <a:p>
            <a:pPr lvl="1"/>
            <a:r>
              <a:rPr lang="nl-NL" dirty="0" err="1" smtClean="0"/>
              <a:t>Molecular</a:t>
            </a:r>
            <a:r>
              <a:rPr lang="nl-NL" dirty="0" smtClean="0"/>
              <a:t> Orbital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FEC456A-ADBE-42B1-8ADE-FFC678DF1930}" type="slidenum">
              <a:rPr lang="nl-NL" dirty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0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Elektronenstructuur H</a:t>
            </a:r>
            <a:r>
              <a:rPr lang="nl-NL" baseline="-25000" dirty="0" smtClean="0"/>
              <a:t>2</a:t>
            </a:r>
            <a:r>
              <a:rPr lang="nl-NL" baseline="30000" dirty="0" smtClean="0"/>
              <a:t>+</a:t>
            </a:r>
            <a:endParaRPr lang="nl-NL" baseline="30000" dirty="0"/>
          </a:p>
        </p:txBody>
      </p:sp>
      <p:sp>
        <p:nvSpPr>
          <p:cNvPr id="4" name="Tekstvak 3"/>
          <p:cNvSpPr txBox="1"/>
          <p:nvPr/>
        </p:nvSpPr>
        <p:spPr>
          <a:xfrm>
            <a:off x="1947334" y="2062952"/>
            <a:ext cx="139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Hamiltonian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operator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437468" y="2109118"/>
            <a:ext cx="139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Golffunctie (=orbitaal)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4927602" y="1924452"/>
            <a:ext cx="139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Eigenwaarde (energie)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2880360" y="1924452"/>
            <a:ext cx="624840" cy="184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>
          <a:xfrm flipH="1" flipV="1">
            <a:off x="3753838" y="1925510"/>
            <a:ext cx="155222" cy="1985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H="1" flipV="1">
            <a:off x="4123832" y="1941572"/>
            <a:ext cx="803770" cy="1825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1947334" y="1867302"/>
            <a:ext cx="4301066" cy="888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10" y="1934434"/>
            <a:ext cx="4267200" cy="714375"/>
          </a:xfrm>
          <a:prstGeom prst="rect">
            <a:avLst/>
          </a:prstGeom>
        </p:spPr>
      </p:pic>
      <p:sp>
        <p:nvSpPr>
          <p:cNvPr id="17" name="Tekstvak 16"/>
          <p:cNvSpPr txBox="1"/>
          <p:nvPr/>
        </p:nvSpPr>
        <p:spPr>
          <a:xfrm>
            <a:off x="3938766" y="2982064"/>
            <a:ext cx="19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Afstand elektron</a:t>
            </a:r>
          </a:p>
          <a:p>
            <a:r>
              <a:rPr lang="nl-NL" dirty="0" smtClean="0"/>
              <a:t>van de twee nuclei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6115050" y="3002900"/>
            <a:ext cx="19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Afstand tussen twee nuclei</a:t>
            </a:r>
            <a:endParaRPr lang="nl-NL" dirty="0"/>
          </a:p>
        </p:txBody>
      </p:sp>
      <p:cxnSp>
        <p:nvCxnSpPr>
          <p:cNvPr id="20" name="Rechte verbindingslijn 19"/>
          <p:cNvCxnSpPr/>
          <p:nvPr/>
        </p:nvCxnSpPr>
        <p:spPr>
          <a:xfrm flipH="1">
            <a:off x="5133976" y="2637442"/>
            <a:ext cx="180974" cy="344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5274733" y="2621641"/>
            <a:ext cx="513963" cy="371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>
            <a:off x="6198078" y="2603286"/>
            <a:ext cx="436631" cy="441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hoek 26"/>
          <p:cNvSpPr/>
          <p:nvPr/>
        </p:nvSpPr>
        <p:spPr>
          <a:xfrm>
            <a:off x="3909060" y="2603286"/>
            <a:ext cx="3677073" cy="1025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Twee protonen, met 1 elektron (simpelste molecuul)</a:t>
            </a:r>
          </a:p>
          <a:p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Schrödinger 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>vergelijking: </a:t>
            </a: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Ĥ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 = E𝜓, </a:t>
            </a: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voor H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</a:p>
          <a:p>
            <a:endParaRPr lang="nl-NL" sz="1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nl-NL" sz="18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Schrödinger vergelijking kan </a:t>
            </a:r>
            <a:r>
              <a:rPr lang="nl-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analystisch</a:t>
            </a: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worden opgelost!</a:t>
            </a: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Ook voor twee atomen dus een geldige golffunctie = een orbitaal!</a:t>
            </a: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Molecuul orbitaal…</a:t>
            </a:r>
            <a:endParaRPr lang="nl-NL" sz="1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071E78B-65E9-48C6-9C65-7F5713E5F0CB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11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18" grpId="0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Molecular</a:t>
            </a:r>
            <a:r>
              <a:rPr lang="nl-NL" dirty="0" smtClean="0"/>
              <a:t> Orbital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800" dirty="0"/>
              <a:t>Atoom orbitaal: een golffunctie waarvan het kwadraat </a:t>
            </a:r>
            <a:r>
              <a:rPr lang="nl-NL" sz="1800" dirty="0" smtClean="0"/>
              <a:t>de </a:t>
            </a:r>
            <a:r>
              <a:rPr lang="nl-NL" sz="1800" dirty="0"/>
              <a:t>kans om een elektron in een ruimte rond </a:t>
            </a:r>
            <a:r>
              <a:rPr lang="nl-NL" sz="1800" dirty="0" smtClean="0"/>
              <a:t>een atoom </a:t>
            </a:r>
            <a:r>
              <a:rPr lang="nl-NL" sz="1800" dirty="0"/>
              <a:t>te treffen</a:t>
            </a:r>
          </a:p>
          <a:p>
            <a:endParaRPr lang="nl-NL" sz="1800" dirty="0"/>
          </a:p>
          <a:p>
            <a:r>
              <a:rPr lang="nl-NL" sz="1800" dirty="0"/>
              <a:t>Molecuul orbitaal: een golffunctie waarvan het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kwadraat de </a:t>
            </a:r>
            <a:r>
              <a:rPr lang="nl-NL" sz="1800" dirty="0"/>
              <a:t>kans om een elektron in een ruimte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rond een molecuul </a:t>
            </a:r>
            <a:r>
              <a:rPr lang="nl-NL" sz="1800" dirty="0"/>
              <a:t>te treffen</a:t>
            </a:r>
          </a:p>
          <a:p>
            <a:endParaRPr lang="nl-NL" sz="1800" dirty="0"/>
          </a:p>
          <a:p>
            <a:r>
              <a:rPr lang="nl-NL" sz="1800" dirty="0" smtClean="0"/>
              <a:t>Elektronen </a:t>
            </a:r>
            <a:r>
              <a:rPr lang="nl-NL" sz="1800" dirty="0"/>
              <a:t>dus niet </a:t>
            </a:r>
            <a:r>
              <a:rPr lang="nl-NL" sz="1800" dirty="0" err="1"/>
              <a:t>gelocaliseerd</a:t>
            </a:r>
            <a:r>
              <a:rPr lang="nl-NL" sz="1800" dirty="0"/>
              <a:t> </a:t>
            </a:r>
            <a:r>
              <a:rPr lang="nl-NL" sz="1800" dirty="0" smtClean="0"/>
              <a:t>tussen </a:t>
            </a:r>
            <a:br>
              <a:rPr lang="nl-NL" sz="1800" dirty="0" smtClean="0"/>
            </a:br>
            <a:r>
              <a:rPr lang="nl-NL" sz="1800" dirty="0" smtClean="0"/>
              <a:t>twee </a:t>
            </a:r>
            <a:r>
              <a:rPr lang="nl-NL" sz="1800" dirty="0"/>
              <a:t>atomen.</a:t>
            </a:r>
          </a:p>
          <a:p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54" y="1910029"/>
            <a:ext cx="2506135" cy="230123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374467" y="3387171"/>
            <a:ext cx="114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</a:t>
            </a:r>
            <a:r>
              <a:rPr lang="nl-NL" dirty="0" smtClean="0"/>
              <a:t>-orbitaal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4E206C-364D-4FD8-9732-3F51F2950074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17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eerdere slide….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8" name="Groep 7"/>
          <p:cNvGrpSpPr/>
          <p:nvPr/>
        </p:nvGrpSpPr>
        <p:grpSpPr>
          <a:xfrm>
            <a:off x="1371017" y="1200150"/>
            <a:ext cx="6401965" cy="3620206"/>
            <a:chOff x="681037" y="371475"/>
            <a:chExt cx="7781925" cy="440055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037" y="371475"/>
              <a:ext cx="7781925" cy="4400550"/>
            </a:xfrm>
            <a:prstGeom prst="rect">
              <a:avLst/>
            </a:prstGeom>
          </p:spPr>
        </p:pic>
        <p:sp>
          <p:nvSpPr>
            <p:cNvPr id="6" name="Rechthoek 5"/>
            <p:cNvSpPr/>
            <p:nvPr/>
          </p:nvSpPr>
          <p:spPr>
            <a:xfrm>
              <a:off x="1354667" y="2987040"/>
              <a:ext cx="2077155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/>
            <p:cNvSpPr/>
            <p:nvPr/>
          </p:nvSpPr>
          <p:spPr>
            <a:xfrm>
              <a:off x="1437923" y="3718560"/>
              <a:ext cx="1030958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ekstvak 8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DEEA1D-07D4-4D88-8865-246F8D409C0A}" type="slidenum">
              <a:rPr lang="nl-NL" smtClean="0"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98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Molecuul orbitaal: lineaire combinaties van atoomorbitalen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190500" y="1591732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Normalisatie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644650" y="1591732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Atoom orbitaal van atoom A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3044825" y="1591732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Atoom orbitaal van atoom B</a:t>
            </a:r>
            <a:endParaRPr lang="nl-NL" dirty="0"/>
          </a:p>
        </p:txBody>
      </p:sp>
      <p:cxnSp>
        <p:nvCxnSpPr>
          <p:cNvPr id="8" name="Rechte verbindingslijn 7"/>
          <p:cNvCxnSpPr/>
          <p:nvPr/>
        </p:nvCxnSpPr>
        <p:spPr>
          <a:xfrm flipV="1">
            <a:off x="1063625" y="1502832"/>
            <a:ext cx="342900" cy="177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1774825" y="1477432"/>
            <a:ext cx="22225" cy="1778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>
            <a:off x="2211387" y="1492672"/>
            <a:ext cx="903288" cy="1879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190500" y="1477432"/>
            <a:ext cx="4212167" cy="10376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064683"/>
            <a:ext cx="8229600" cy="3417006"/>
          </a:xfrm>
        </p:spPr>
        <p:txBody>
          <a:bodyPr>
            <a:normAutofit/>
          </a:bodyPr>
          <a:lstStyle/>
          <a:p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±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N(A</a:t>
            </a:r>
            <a:r>
              <a:rPr lang="nl-NL" sz="1800" baseline="-25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± B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):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𝜓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N(A</a:t>
            </a:r>
            <a:r>
              <a:rPr lang="nl-NL" sz="1800" baseline="-25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 B); 	  𝜓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N(A</a:t>
            </a:r>
            <a:r>
              <a:rPr lang="nl-NL" sz="1800" baseline="-25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B);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</a:t>
            </a:r>
          </a:p>
          <a:p>
            <a:r>
              <a:rPr lang="nl-NL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Twee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atoomorbitalen leveren </a:t>
            </a:r>
            <a:r>
              <a:rPr lang="nl-NL" sz="1800" dirty="0" smtClean="0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twee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molecuulorbitalen op. Zoals besproken: ‘+’ heeft de laagste energie.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 </a:t>
            </a:r>
          </a:p>
          <a:p>
            <a:r>
              <a:rPr lang="nl-NL" sz="18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Probabiliteitsfunctie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𝜓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+ 2</a:t>
            </a:r>
            <a:r>
              <a:rPr lang="nl-NL" sz="1800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AB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nl-NL" sz="1800" baseline="30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/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nl-NL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waarschijnlijkheid als het elektron begrensd is tot atoom A</a:t>
            </a:r>
          </a:p>
          <a:p>
            <a:pPr lvl="1"/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nl-NL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waarschijnlijkheid als het elektron begrensd is tot atoom B</a:t>
            </a:r>
          </a:p>
          <a:p>
            <a:pPr lvl="1"/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2AB, de overlap dichtheid: representeert de vergrote kans dat het elektron zich tussen de twee nuclei bevindt door </a:t>
            </a:r>
            <a:r>
              <a:rPr lang="nl-NL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constructieve interferentie</a:t>
            </a:r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Elektron is daar aangetrokken tot beide nuclei: twee atomen zijn gebonden.</a:t>
            </a:r>
            <a:b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nl-NL" sz="18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Probabiliteitsfunctie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𝜓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r>
              <a:rPr lang="nl-NL" sz="18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nl-NL" sz="18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 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nl-NL" sz="18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</a:t>
            </a:r>
            <a:r>
              <a:rPr lang="nl-NL" sz="18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nl-NL" sz="18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+ 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nl-NL" sz="18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AB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nl-NL" sz="1800" baseline="30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nl-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al 14"/>
          <p:cNvSpPr/>
          <p:nvPr/>
        </p:nvSpPr>
        <p:spPr>
          <a:xfrm>
            <a:off x="1023145" y="1267090"/>
            <a:ext cx="172244" cy="17224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/>
          <p:cNvSpPr/>
          <p:nvPr/>
        </p:nvSpPr>
        <p:spPr>
          <a:xfrm>
            <a:off x="6920088" y="2198973"/>
            <a:ext cx="1433689" cy="632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Bonding orbital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6666088" y="3849511"/>
            <a:ext cx="1902179" cy="632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Antibonding orbital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A19E4BF-6A3C-4E42-808C-C7DB19C8B3D7}" type="slidenum">
              <a:rPr lang="nl-NL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4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 animBg="1"/>
      <p:bldP spid="18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09717"/>
            <a:ext cx="8229600" cy="857250"/>
          </a:xfrm>
        </p:spPr>
        <p:txBody>
          <a:bodyPr/>
          <a:lstStyle/>
          <a:p>
            <a:r>
              <a:rPr lang="nl-NL" dirty="0" smtClean="0"/>
              <a:t>Bonding en antibonding molecuulorbitalen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747532"/>
            <a:ext cx="8359422" cy="3779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smtClean="0"/>
              <a:t>Bonding orbitaal </a:t>
            </a:r>
            <a:r>
              <a:rPr lang="nl-NL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6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nl-NL" sz="1600" dirty="0" smtClean="0"/>
              <a:t>						Antibonding orbitaal</a:t>
            </a:r>
            <a:r>
              <a:rPr lang="nl-NL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6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endParaRPr lang="nl-NL" sz="1600" dirty="0" smtClean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endParaRPr lang="nl-NL" sz="1600" dirty="0" smtClean="0"/>
          </a:p>
          <a:p>
            <a:pPr marL="0" indent="0">
              <a:buNone/>
            </a:pPr>
            <a:r>
              <a:rPr lang="nl-NL" sz="1600" dirty="0" err="1" smtClean="0"/>
              <a:t>Probabiliteitsfunctie</a:t>
            </a:r>
            <a:r>
              <a:rPr lang="nl-NL" sz="1600" dirty="0" smtClean="0"/>
              <a:t>	</a:t>
            </a:r>
            <a:r>
              <a:rPr lang="nl-NL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600" baseline="-25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+</a:t>
            </a:r>
            <a:r>
              <a:rPr lang="nl-NL" sz="16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r>
              <a:rPr lang="nl-NL" sz="1600" dirty="0" smtClean="0"/>
              <a:t>					</a:t>
            </a:r>
            <a:r>
              <a:rPr lang="nl-NL" sz="1600" dirty="0" err="1" smtClean="0"/>
              <a:t>Probabiliteitsfunctie</a:t>
            </a:r>
            <a:r>
              <a:rPr lang="nl-NL" sz="1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6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6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r>
              <a:rPr lang="nl-NL" sz="1600" baseline="30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 </a:t>
            </a:r>
            <a:endParaRPr lang="nl-NL" sz="16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272" y="1174044"/>
            <a:ext cx="1570425" cy="175542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64355"/>
            <a:ext cx="1845757" cy="158608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488" y="1176188"/>
            <a:ext cx="1604567" cy="217978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058" y="3412419"/>
            <a:ext cx="1331797" cy="1403879"/>
          </a:xfrm>
          <a:prstGeom prst="rect">
            <a:avLst/>
          </a:prstGeom>
        </p:spPr>
      </p:pic>
      <p:grpSp>
        <p:nvGrpSpPr>
          <p:cNvPr id="16" name="Groep 15"/>
          <p:cNvGrpSpPr/>
          <p:nvPr/>
        </p:nvGrpSpPr>
        <p:grpSpPr>
          <a:xfrm>
            <a:off x="4572000" y="1383462"/>
            <a:ext cx="2023972" cy="1644362"/>
            <a:chOff x="4572000" y="1383462"/>
            <a:chExt cx="2023972" cy="1644362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00" y="1383462"/>
              <a:ext cx="2023972" cy="1336585"/>
            </a:xfrm>
            <a:prstGeom prst="rect">
              <a:avLst/>
            </a:prstGeom>
          </p:spPr>
        </p:pic>
        <p:sp>
          <p:nvSpPr>
            <p:cNvPr id="9" name="Tekstvak 8"/>
            <p:cNvSpPr txBox="1"/>
            <p:nvPr/>
          </p:nvSpPr>
          <p:spPr>
            <a:xfrm>
              <a:off x="4820356" y="2720047"/>
              <a:ext cx="1775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smtClean="0"/>
                <a:t>Positief 	negatief</a:t>
              </a:r>
              <a:endParaRPr lang="nl-NL" sz="1400" dirty="0"/>
            </a:p>
          </p:txBody>
        </p:sp>
        <p:cxnSp>
          <p:nvCxnSpPr>
            <p:cNvPr id="11" name="Rechte verbindingslijn 10"/>
            <p:cNvCxnSpPr/>
            <p:nvPr/>
          </p:nvCxnSpPr>
          <p:spPr>
            <a:xfrm>
              <a:off x="4733925" y="2879725"/>
              <a:ext cx="142875" cy="0"/>
            </a:xfrm>
            <a:prstGeom prst="line">
              <a:avLst/>
            </a:prstGeom>
            <a:ln>
              <a:solidFill>
                <a:srgbClr val="558ED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1"/>
            <p:cNvCxnSpPr/>
            <p:nvPr/>
          </p:nvCxnSpPr>
          <p:spPr>
            <a:xfrm>
              <a:off x="5654675" y="2879725"/>
              <a:ext cx="142875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Afbeelding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569" y="3434657"/>
            <a:ext cx="1446212" cy="1635305"/>
          </a:xfrm>
          <a:prstGeom prst="rect">
            <a:avLst/>
          </a:prstGeom>
        </p:spPr>
      </p:pic>
      <p:cxnSp>
        <p:nvCxnSpPr>
          <p:cNvPr id="15" name="Rechte verbindingslijn 14"/>
          <p:cNvCxnSpPr/>
          <p:nvPr/>
        </p:nvCxnSpPr>
        <p:spPr>
          <a:xfrm>
            <a:off x="4361597" y="747532"/>
            <a:ext cx="0" cy="406876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Vrije vorm 18"/>
          <p:cNvSpPr/>
          <p:nvPr/>
        </p:nvSpPr>
        <p:spPr>
          <a:xfrm>
            <a:off x="5572794" y="1257572"/>
            <a:ext cx="1968184" cy="661539"/>
          </a:xfrm>
          <a:custGeom>
            <a:avLst/>
            <a:gdLst>
              <a:gd name="connsiteX0" fmla="*/ 1968184 w 1968184"/>
              <a:gd name="connsiteY0" fmla="*/ 74517 h 661539"/>
              <a:gd name="connsiteX1" fmla="*/ 500628 w 1968184"/>
              <a:gd name="connsiteY1" fmla="*/ 6784 h 661539"/>
              <a:gd name="connsiteX2" fmla="*/ 60362 w 1968184"/>
              <a:gd name="connsiteY2" fmla="*/ 221272 h 661539"/>
              <a:gd name="connsiteX3" fmla="*/ 15206 w 1968184"/>
              <a:gd name="connsiteY3" fmla="*/ 661539 h 6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184" h="661539">
                <a:moveTo>
                  <a:pt x="1968184" y="74517"/>
                </a:moveTo>
                <a:cubicBezTo>
                  <a:pt x="1393391" y="28421"/>
                  <a:pt x="818598" y="-17675"/>
                  <a:pt x="500628" y="6784"/>
                </a:cubicBezTo>
                <a:cubicBezTo>
                  <a:pt x="182658" y="31243"/>
                  <a:pt x="141266" y="112146"/>
                  <a:pt x="60362" y="221272"/>
                </a:cubicBezTo>
                <a:cubicBezTo>
                  <a:pt x="-20542" y="330398"/>
                  <a:pt x="-2668" y="495968"/>
                  <a:pt x="15206" y="661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Rechte verbindingslijn 20"/>
          <p:cNvCxnSpPr/>
          <p:nvPr/>
        </p:nvCxnSpPr>
        <p:spPr>
          <a:xfrm>
            <a:off x="587022" y="3059288"/>
            <a:ext cx="67733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Vrije vorm 16"/>
          <p:cNvSpPr/>
          <p:nvPr/>
        </p:nvSpPr>
        <p:spPr>
          <a:xfrm>
            <a:off x="5889160" y="3806094"/>
            <a:ext cx="1058592" cy="661539"/>
          </a:xfrm>
          <a:custGeom>
            <a:avLst/>
            <a:gdLst>
              <a:gd name="connsiteX0" fmla="*/ 1968184 w 1968184"/>
              <a:gd name="connsiteY0" fmla="*/ 74517 h 661539"/>
              <a:gd name="connsiteX1" fmla="*/ 500628 w 1968184"/>
              <a:gd name="connsiteY1" fmla="*/ 6784 h 661539"/>
              <a:gd name="connsiteX2" fmla="*/ 60362 w 1968184"/>
              <a:gd name="connsiteY2" fmla="*/ 221272 h 661539"/>
              <a:gd name="connsiteX3" fmla="*/ 15206 w 1968184"/>
              <a:gd name="connsiteY3" fmla="*/ 661539 h 6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184" h="661539">
                <a:moveTo>
                  <a:pt x="1968184" y="74517"/>
                </a:moveTo>
                <a:cubicBezTo>
                  <a:pt x="1393391" y="28421"/>
                  <a:pt x="818598" y="-17675"/>
                  <a:pt x="500628" y="6784"/>
                </a:cubicBezTo>
                <a:cubicBezTo>
                  <a:pt x="182658" y="31243"/>
                  <a:pt x="141266" y="112146"/>
                  <a:pt x="60362" y="221272"/>
                </a:cubicBezTo>
                <a:cubicBezTo>
                  <a:pt x="-20542" y="330398"/>
                  <a:pt x="-2668" y="495968"/>
                  <a:pt x="15206" y="661539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/>
          <p:cNvSpPr txBox="1"/>
          <p:nvPr/>
        </p:nvSpPr>
        <p:spPr>
          <a:xfrm>
            <a:off x="6922631" y="3509406"/>
            <a:ext cx="1919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Bij antibonding </a:t>
            </a:r>
            <a:r>
              <a:rPr lang="nl-NL" sz="1400" b="1" dirty="0" smtClean="0"/>
              <a:t>lage</a:t>
            </a:r>
            <a:r>
              <a:rPr lang="nl-NL" sz="1400" dirty="0" smtClean="0"/>
              <a:t> </a:t>
            </a:r>
            <a:r>
              <a:rPr lang="nl-NL" sz="1400" dirty="0" err="1" smtClean="0"/>
              <a:t>elektronprobabiliteit</a:t>
            </a:r>
            <a:r>
              <a:rPr lang="nl-NL" sz="1400" dirty="0" smtClean="0"/>
              <a:t> tussen nuclei</a:t>
            </a:r>
            <a:endParaRPr lang="nl-NL" sz="1400" dirty="0"/>
          </a:p>
        </p:txBody>
      </p:sp>
      <p:sp>
        <p:nvSpPr>
          <p:cNvPr id="20" name="Tekstvak 19"/>
          <p:cNvSpPr txBox="1"/>
          <p:nvPr/>
        </p:nvSpPr>
        <p:spPr>
          <a:xfrm>
            <a:off x="0" y="454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C2FFCC8-4FEB-4661-953A-43EBAF678D74}" type="slidenum">
              <a:rPr lang="nl-NL" smtClean="0"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619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196581"/>
            <a:ext cx="8229600" cy="857250"/>
          </a:xfrm>
        </p:spPr>
        <p:txBody>
          <a:bodyPr/>
          <a:lstStyle/>
          <a:p>
            <a:r>
              <a:rPr lang="nl-NL" dirty="0" smtClean="0"/>
              <a:t>Werkcollege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440734"/>
            <a:ext cx="8229600" cy="40382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1800" dirty="0" smtClean="0"/>
              <a:t>Gegeven: Z=15 voor P; Z=8 voor O. </a:t>
            </a:r>
            <a:br>
              <a:rPr lang="nl-NL" sz="1800" dirty="0" smtClean="0"/>
            </a:br>
            <a:r>
              <a:rPr lang="nl-NL" sz="1800" dirty="0" smtClean="0"/>
              <a:t>Identificeer </a:t>
            </a:r>
            <a:r>
              <a:rPr lang="nl-NL" sz="1800" dirty="0"/>
              <a:t>de </a:t>
            </a:r>
            <a:r>
              <a:rPr lang="nl-NL" sz="1800" dirty="0" smtClean="0"/>
              <a:t>hybridisaties van P en O in P(OH)</a:t>
            </a:r>
            <a:r>
              <a:rPr lang="nl-NL" sz="1800" baseline="-25000" dirty="0" smtClean="0"/>
              <a:t>3</a:t>
            </a:r>
            <a:br>
              <a:rPr lang="nl-NL" sz="1800" baseline="-25000" dirty="0" smtClean="0"/>
            </a:br>
            <a:endParaRPr lang="nl-NL" sz="1800" baseline="-25000" dirty="0" smtClean="0"/>
          </a:p>
          <a:p>
            <a:pPr marL="457200" indent="-457200">
              <a:buAutoNum type="arabicPeriod"/>
            </a:pPr>
            <a:r>
              <a:rPr lang="nl-NL" sz="1800" dirty="0"/>
              <a:t>(a) Geef de elektronconfiguratie voor een B (Z=5) atoom en voor een </a:t>
            </a:r>
            <a:r>
              <a:rPr lang="nl-NL" sz="1800" dirty="0" smtClean="0"/>
              <a:t>B</a:t>
            </a:r>
            <a:r>
              <a:rPr lang="nl-NL" sz="1800" baseline="30000" dirty="0" smtClean="0"/>
              <a:t>-</a:t>
            </a:r>
            <a:r>
              <a:rPr lang="nl-NL" sz="1800" dirty="0" smtClean="0"/>
              <a:t> </a:t>
            </a:r>
            <a:r>
              <a:rPr lang="nl-NL" sz="1800" dirty="0"/>
              <a:t>ion </a:t>
            </a: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/>
              <a:t/>
            </a:r>
            <a:br>
              <a:rPr lang="nl-NL" sz="1800" dirty="0"/>
            </a:br>
            <a:r>
              <a:rPr lang="nl-NL" sz="1800" dirty="0" smtClean="0"/>
              <a:t>(b) (i) Schets </a:t>
            </a:r>
            <a:r>
              <a:rPr lang="nl-NL" sz="1800" dirty="0"/>
              <a:t>de (gehybridiseerde?) atoom orbitalen </a:t>
            </a:r>
            <a:r>
              <a:rPr lang="nl-NL" sz="1800" dirty="0" smtClean="0"/>
              <a:t>van een BF</a:t>
            </a:r>
            <a:r>
              <a:rPr lang="nl-NL" sz="1800" baseline="-25000" dirty="0" smtClean="0"/>
              <a:t>3</a:t>
            </a:r>
            <a:r>
              <a:rPr lang="nl-NL" sz="1800" dirty="0" smtClean="0"/>
              <a:t> molecuul en schets hoe deze overlappen </a:t>
            </a:r>
            <a:br>
              <a:rPr lang="nl-NL" sz="1800" dirty="0" smtClean="0"/>
            </a:br>
            <a:r>
              <a:rPr lang="nl-NL" sz="1800" dirty="0" smtClean="0"/>
              <a:t>(ii) Geef de structuurformule van BF3. </a:t>
            </a:r>
            <a:br>
              <a:rPr lang="nl-NL" sz="1800" dirty="0" smtClean="0"/>
            </a:br>
            <a:r>
              <a:rPr lang="nl-NL" sz="1800" dirty="0" smtClean="0"/>
              <a:t>(iii) Geef bij alle bindingen in BF3 aan welk type binding het is</a:t>
            </a:r>
            <a:br>
              <a:rPr lang="nl-NL" sz="1800" dirty="0" smtClean="0"/>
            </a:br>
            <a:r>
              <a:rPr lang="nl-NL" sz="1800" dirty="0" smtClean="0"/>
              <a:t/>
            </a:r>
            <a:br>
              <a:rPr lang="nl-NL" sz="1800" dirty="0" smtClean="0"/>
            </a:br>
            <a:r>
              <a:rPr lang="nl-NL" sz="1800" dirty="0" smtClean="0"/>
              <a:t>(c) Beantwoord vraag 2b(i, ii, iii) voor een BF</a:t>
            </a:r>
            <a:r>
              <a:rPr lang="nl-NL" sz="1800" baseline="-25000" dirty="0" smtClean="0"/>
              <a:t>4</a:t>
            </a:r>
            <a:r>
              <a:rPr lang="nl-NL" sz="1800" baseline="30000" dirty="0" smtClean="0"/>
              <a:t>-</a:t>
            </a:r>
            <a:r>
              <a:rPr lang="nl-NL" sz="1800" dirty="0" smtClean="0"/>
              <a:t> ion.</a:t>
            </a:r>
          </a:p>
          <a:p>
            <a:pPr marL="457200" indent="-457200">
              <a:buAutoNum type="arabicPeriod"/>
            </a:pPr>
            <a:endParaRPr lang="nl-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Schets een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𝜋 antibinding</a:t>
            </a:r>
            <a:endParaRPr lang="nl-NL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Bohr-</a:t>
            </a:r>
            <a:r>
              <a:rPr lang="nl-NL" dirty="0" err="1" smtClean="0"/>
              <a:t>Oppenheimer</a:t>
            </a:r>
            <a:r>
              <a:rPr lang="nl-NL" dirty="0" smtClean="0"/>
              <a:t> </a:t>
            </a:r>
            <a:r>
              <a:rPr lang="nl-NL" dirty="0" err="1" smtClean="0"/>
              <a:t>approximatie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623" y="1063625"/>
            <a:ext cx="2569769" cy="3129848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95835"/>
          </a:xfrm>
        </p:spPr>
        <p:txBody>
          <a:bodyPr>
            <a:normAutofit/>
          </a:bodyPr>
          <a:lstStyle/>
          <a:p>
            <a:r>
              <a:rPr lang="nl-NL" sz="1800" dirty="0" smtClean="0"/>
              <a:t>De Schrödinger </a:t>
            </a:r>
            <a:r>
              <a:rPr lang="nl-NL" sz="1800" dirty="0" err="1" smtClean="0"/>
              <a:t>Equation</a:t>
            </a:r>
            <a:r>
              <a:rPr lang="nl-NL" sz="1800" dirty="0" smtClean="0"/>
              <a:t> (SE) oplossing voor </a:t>
            </a:r>
            <a:br>
              <a:rPr lang="nl-NL" sz="1800" dirty="0" smtClean="0"/>
            </a:br>
            <a:r>
              <a:rPr lang="nl-NL" sz="1800" dirty="0" smtClean="0"/>
              <a:t>alleen elektronen, aanname: nuclei zijn stationair </a:t>
            </a:r>
          </a:p>
          <a:p>
            <a:r>
              <a:rPr lang="nl-NL" sz="1800" dirty="0" smtClean="0"/>
              <a:t>m</a:t>
            </a:r>
            <a:r>
              <a:rPr lang="nl-NL" sz="1800" baseline="-25000" dirty="0" smtClean="0"/>
              <a:t>p</a:t>
            </a:r>
            <a:r>
              <a:rPr lang="nl-NL" sz="1800" dirty="0" smtClean="0"/>
              <a:t> = 1.67*10</a:t>
            </a:r>
            <a:r>
              <a:rPr lang="nl-NL" sz="1800" baseline="30000" dirty="0" smtClean="0"/>
              <a:t>-27</a:t>
            </a:r>
            <a:r>
              <a:rPr lang="nl-NL" sz="1800" dirty="0" smtClean="0"/>
              <a:t> kg, m</a:t>
            </a:r>
            <a:r>
              <a:rPr lang="nl-NL" sz="1800" baseline="-25000" dirty="0" smtClean="0"/>
              <a:t>e</a:t>
            </a:r>
            <a:r>
              <a:rPr lang="nl-NL" sz="1800" dirty="0" smtClean="0"/>
              <a:t> = 9.11*10</a:t>
            </a:r>
            <a:r>
              <a:rPr lang="nl-NL" sz="1800" baseline="30000" dirty="0" smtClean="0"/>
              <a:t>-31</a:t>
            </a:r>
            <a:r>
              <a:rPr lang="nl-NL" sz="1800" dirty="0" smtClean="0"/>
              <a:t> kg </a:t>
            </a:r>
          </a:p>
          <a:p>
            <a:r>
              <a:rPr lang="nl-NL" sz="1800" dirty="0" smtClean="0"/>
              <a:t>Kies een nucleaire separatie, los S.E. voor </a:t>
            </a:r>
            <a:br>
              <a:rPr lang="nl-NL" sz="1800" dirty="0" smtClean="0"/>
            </a:br>
            <a:r>
              <a:rPr lang="nl-NL" sz="1800" dirty="0" smtClean="0"/>
              <a:t>elektron op.</a:t>
            </a:r>
          </a:p>
          <a:p>
            <a:r>
              <a:rPr lang="nl-NL" sz="1800" dirty="0" smtClean="0"/>
              <a:t>Moleculaire </a:t>
            </a:r>
            <a:r>
              <a:rPr lang="nl-NL" sz="1800" dirty="0" err="1" smtClean="0"/>
              <a:t>potentiale</a:t>
            </a:r>
            <a:r>
              <a:rPr lang="nl-NL" sz="1800" dirty="0" smtClean="0"/>
              <a:t> energie curve (</a:t>
            </a:r>
            <a:r>
              <a:rPr lang="nl-NL" sz="1800" dirty="0" err="1" smtClean="0"/>
              <a:t>E</a:t>
            </a:r>
            <a:r>
              <a:rPr lang="nl-NL" sz="1800" baseline="-25000" dirty="0" err="1" smtClean="0"/>
              <a:t>k,nucl</a:t>
            </a:r>
            <a:r>
              <a:rPr lang="nl-NL" sz="1800" dirty="0" smtClean="0"/>
              <a:t>=0)</a:t>
            </a:r>
          </a:p>
          <a:p>
            <a:r>
              <a:rPr lang="nl-NL" sz="1800" dirty="0" smtClean="0"/>
              <a:t>Daaruit kan de equilibrium bond </a:t>
            </a:r>
            <a:r>
              <a:rPr lang="nl-NL" sz="1800" dirty="0" err="1" smtClean="0"/>
              <a:t>length</a:t>
            </a:r>
            <a:r>
              <a:rPr lang="nl-NL" sz="1800" dirty="0" smtClean="0"/>
              <a:t> (</a:t>
            </a:r>
            <a:r>
              <a:rPr lang="nl-NL" sz="1800" i="1" dirty="0" smtClean="0"/>
              <a:t>R</a:t>
            </a:r>
            <a:r>
              <a:rPr lang="nl-NL" sz="1800" i="1" baseline="-25000" dirty="0" smtClean="0"/>
              <a:t>e</a:t>
            </a:r>
            <a:r>
              <a:rPr lang="nl-NL" sz="1800" dirty="0" smtClean="0"/>
              <a:t>) en </a:t>
            </a:r>
            <a:br>
              <a:rPr lang="nl-NL" sz="1800" dirty="0" smtClean="0"/>
            </a:br>
            <a:r>
              <a:rPr lang="nl-NL" sz="1800" dirty="0" smtClean="0"/>
              <a:t>de bond </a:t>
            </a:r>
            <a:r>
              <a:rPr lang="nl-NL" sz="1800" dirty="0" err="1" smtClean="0"/>
              <a:t>dissociation</a:t>
            </a:r>
            <a:r>
              <a:rPr lang="nl-NL" sz="1800" dirty="0" smtClean="0"/>
              <a:t> energy (</a:t>
            </a:r>
            <a:r>
              <a:rPr lang="nl-NL" sz="1800" i="1" dirty="0" smtClean="0"/>
              <a:t>D</a:t>
            </a:r>
            <a:r>
              <a:rPr lang="nl-NL" sz="1800" i="1" baseline="-25000" dirty="0" smtClean="0"/>
              <a:t>o</a:t>
            </a:r>
            <a:r>
              <a:rPr lang="nl-NL" sz="1800" dirty="0" smtClean="0"/>
              <a:t>, </a:t>
            </a:r>
            <a:r>
              <a:rPr lang="nl-NL" sz="1800" u="sng" dirty="0" smtClean="0"/>
              <a:t>gelinkt</a:t>
            </a:r>
            <a:r>
              <a:rPr lang="nl-NL" sz="1800" dirty="0" smtClean="0"/>
              <a:t> aan </a:t>
            </a:r>
            <a:r>
              <a:rPr lang="nl-NL" sz="1800" i="1" dirty="0" smtClean="0"/>
              <a:t>D</a:t>
            </a:r>
            <a:r>
              <a:rPr lang="nl-NL" sz="1800" i="1" baseline="-25000" dirty="0" smtClean="0"/>
              <a:t>e</a:t>
            </a:r>
            <a:r>
              <a:rPr lang="nl-NL" sz="1800" dirty="0" smtClean="0"/>
              <a:t>) </a:t>
            </a:r>
            <a:br>
              <a:rPr lang="nl-NL" sz="1800" dirty="0" smtClean="0"/>
            </a:br>
            <a:r>
              <a:rPr lang="nl-NL" sz="1800" dirty="0" smtClean="0"/>
              <a:t>bepaald worden.</a:t>
            </a:r>
          </a:p>
          <a:p>
            <a:r>
              <a:rPr lang="nl-NL" sz="1800" dirty="0" smtClean="0"/>
              <a:t>Molecuul: </a:t>
            </a:r>
            <a:r>
              <a:rPr lang="nl-NL" sz="1800" dirty="0" err="1" smtClean="0"/>
              <a:t>potential</a:t>
            </a:r>
            <a:r>
              <a:rPr lang="nl-NL" sz="1800" dirty="0" smtClean="0"/>
              <a:t> energy </a:t>
            </a:r>
            <a:r>
              <a:rPr lang="nl-NL" sz="1800" b="1" dirty="0" err="1" smtClean="0"/>
              <a:t>surface</a:t>
            </a:r>
            <a:endParaRPr lang="nl-NL" sz="1800" b="1" dirty="0"/>
          </a:p>
        </p:txBody>
      </p:sp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81C0F9C-C7A4-442D-A75F-207B97241E1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3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upload.wikimedia.org/wikipedia/commons/thumb/3/33/Phi_1s.gif/200px-Phi_1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89" y="2545518"/>
            <a:ext cx="2022949" cy="10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88090"/>
            <a:ext cx="8229600" cy="857250"/>
          </a:xfrm>
        </p:spPr>
        <p:txBody>
          <a:bodyPr/>
          <a:lstStyle/>
          <a:p>
            <a:r>
              <a:rPr lang="nl-NL" dirty="0" err="1" smtClean="0"/>
              <a:t>Valence</a:t>
            </a:r>
            <a:r>
              <a:rPr lang="nl-NL" dirty="0" smtClean="0"/>
              <a:t> Bond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645170"/>
            <a:ext cx="5032636" cy="3480667"/>
          </a:xfrm>
        </p:spPr>
        <p:txBody>
          <a:bodyPr>
            <a:noAutofit/>
          </a:bodyPr>
          <a:lstStyle/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Golffunctie voor twee elektronen, elk op een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H-atoom die ver van elkaar liggen: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𝜓=𝜒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H1sA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nl-NL" sz="1800" b="1" i="1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)𝜒</a:t>
            </a:r>
            <a:r>
              <a:rPr lang="nl-NL" sz="1800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H1sB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nl-NL" sz="1800" b="1" i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</a:t>
            </a:r>
            <a:r>
              <a:rPr lang="nl-NL" sz="1800" b="1" i="1" baseline="-250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 = A(1)B(2)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nl-NL" sz="18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Als atomen dicht bij elkaar liggen, zijn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elektronen niet te onderscheiden (golffuncties overlappen), ook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A(2)B(1) geldige oplossing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nl-NL" sz="18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Alle mogelijke lineaire combinaties van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golffunctie (</a:t>
            </a:r>
            <a:r>
              <a:rPr lang="nl-NL" sz="18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ongenormaliseerd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 voor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twee elektronen dicht bij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elkaar:  𝜓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=A(1)B(2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)±A(2)B(1)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nl-NL" sz="18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</a:t>
            </a:r>
          </a:p>
        </p:txBody>
      </p:sp>
      <p:sp>
        <p:nvSpPr>
          <p:cNvPr id="10" name="Vrije vorm 9"/>
          <p:cNvSpPr/>
          <p:nvPr/>
        </p:nvSpPr>
        <p:spPr>
          <a:xfrm>
            <a:off x="5337786" y="903107"/>
            <a:ext cx="1419225" cy="702037"/>
          </a:xfrm>
          <a:custGeom>
            <a:avLst/>
            <a:gdLst>
              <a:gd name="connsiteX0" fmla="*/ 0 w 1419225"/>
              <a:gd name="connsiteY0" fmla="*/ 692512 h 702037"/>
              <a:gd name="connsiteX1" fmla="*/ 111919 w 1419225"/>
              <a:gd name="connsiteY1" fmla="*/ 644887 h 702037"/>
              <a:gd name="connsiteX2" fmla="*/ 273844 w 1419225"/>
              <a:gd name="connsiteY2" fmla="*/ 518681 h 702037"/>
              <a:gd name="connsiteX3" fmla="*/ 426244 w 1419225"/>
              <a:gd name="connsiteY3" fmla="*/ 373425 h 702037"/>
              <a:gd name="connsiteX4" fmla="*/ 554831 w 1419225"/>
              <a:gd name="connsiteY4" fmla="*/ 240075 h 702037"/>
              <a:gd name="connsiteX5" fmla="*/ 654844 w 1419225"/>
              <a:gd name="connsiteY5" fmla="*/ 106725 h 702037"/>
              <a:gd name="connsiteX6" fmla="*/ 692944 w 1419225"/>
              <a:gd name="connsiteY6" fmla="*/ 37669 h 702037"/>
              <a:gd name="connsiteX7" fmla="*/ 697706 w 1419225"/>
              <a:gd name="connsiteY7" fmla="*/ 18619 h 702037"/>
              <a:gd name="connsiteX8" fmla="*/ 702469 w 1419225"/>
              <a:gd name="connsiteY8" fmla="*/ 1950 h 702037"/>
              <a:gd name="connsiteX9" fmla="*/ 711994 w 1419225"/>
              <a:gd name="connsiteY9" fmla="*/ 4331 h 702037"/>
              <a:gd name="connsiteX10" fmla="*/ 719138 w 1419225"/>
              <a:gd name="connsiteY10" fmla="*/ 37669 h 702037"/>
              <a:gd name="connsiteX11" fmla="*/ 750094 w 1419225"/>
              <a:gd name="connsiteY11" fmla="*/ 94819 h 702037"/>
              <a:gd name="connsiteX12" fmla="*/ 840581 w 1419225"/>
              <a:gd name="connsiteY12" fmla="*/ 221025 h 702037"/>
              <a:gd name="connsiteX13" fmla="*/ 973931 w 1419225"/>
              <a:gd name="connsiteY13" fmla="*/ 363900 h 702037"/>
              <a:gd name="connsiteX14" fmla="*/ 1119188 w 1419225"/>
              <a:gd name="connsiteY14" fmla="*/ 504394 h 702037"/>
              <a:gd name="connsiteX15" fmla="*/ 1247775 w 1419225"/>
              <a:gd name="connsiteY15" fmla="*/ 602025 h 702037"/>
              <a:gd name="connsiteX16" fmla="*/ 1335881 w 1419225"/>
              <a:gd name="connsiteY16" fmla="*/ 661556 h 702037"/>
              <a:gd name="connsiteX17" fmla="*/ 1419225 w 1419225"/>
              <a:gd name="connsiteY17" fmla="*/ 702037 h 70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225" h="702037">
                <a:moveTo>
                  <a:pt x="0" y="692512"/>
                </a:moveTo>
                <a:cubicBezTo>
                  <a:pt x="33139" y="683185"/>
                  <a:pt x="66278" y="673859"/>
                  <a:pt x="111919" y="644887"/>
                </a:cubicBezTo>
                <a:cubicBezTo>
                  <a:pt x="157560" y="615915"/>
                  <a:pt x="221457" y="563925"/>
                  <a:pt x="273844" y="518681"/>
                </a:cubicBezTo>
                <a:cubicBezTo>
                  <a:pt x="326232" y="473437"/>
                  <a:pt x="379413" y="419859"/>
                  <a:pt x="426244" y="373425"/>
                </a:cubicBezTo>
                <a:cubicBezTo>
                  <a:pt x="473075" y="326991"/>
                  <a:pt x="516731" y="284525"/>
                  <a:pt x="554831" y="240075"/>
                </a:cubicBezTo>
                <a:cubicBezTo>
                  <a:pt x="592931" y="195625"/>
                  <a:pt x="631825" y="140459"/>
                  <a:pt x="654844" y="106725"/>
                </a:cubicBezTo>
                <a:cubicBezTo>
                  <a:pt x="677863" y="72991"/>
                  <a:pt x="685800" y="52353"/>
                  <a:pt x="692944" y="37669"/>
                </a:cubicBezTo>
                <a:cubicBezTo>
                  <a:pt x="700088" y="22985"/>
                  <a:pt x="696119" y="24572"/>
                  <a:pt x="697706" y="18619"/>
                </a:cubicBezTo>
                <a:cubicBezTo>
                  <a:pt x="699294" y="12666"/>
                  <a:pt x="702469" y="1950"/>
                  <a:pt x="702469" y="1950"/>
                </a:cubicBezTo>
                <a:cubicBezTo>
                  <a:pt x="704850" y="-431"/>
                  <a:pt x="709216" y="-1622"/>
                  <a:pt x="711994" y="4331"/>
                </a:cubicBezTo>
                <a:cubicBezTo>
                  <a:pt x="714772" y="10284"/>
                  <a:pt x="712788" y="22588"/>
                  <a:pt x="719138" y="37669"/>
                </a:cubicBezTo>
                <a:cubicBezTo>
                  <a:pt x="725488" y="52750"/>
                  <a:pt x="729854" y="64260"/>
                  <a:pt x="750094" y="94819"/>
                </a:cubicBezTo>
                <a:cubicBezTo>
                  <a:pt x="770335" y="125378"/>
                  <a:pt x="803275" y="176178"/>
                  <a:pt x="840581" y="221025"/>
                </a:cubicBezTo>
                <a:cubicBezTo>
                  <a:pt x="877887" y="265872"/>
                  <a:pt x="927497" y="316672"/>
                  <a:pt x="973931" y="363900"/>
                </a:cubicBezTo>
                <a:cubicBezTo>
                  <a:pt x="1020366" y="411128"/>
                  <a:pt x="1073547" y="464706"/>
                  <a:pt x="1119188" y="504394"/>
                </a:cubicBezTo>
                <a:cubicBezTo>
                  <a:pt x="1164829" y="544081"/>
                  <a:pt x="1211660" y="575831"/>
                  <a:pt x="1247775" y="602025"/>
                </a:cubicBezTo>
                <a:cubicBezTo>
                  <a:pt x="1283890" y="628219"/>
                  <a:pt x="1307306" y="644887"/>
                  <a:pt x="1335881" y="661556"/>
                </a:cubicBezTo>
                <a:cubicBezTo>
                  <a:pt x="1364456" y="678225"/>
                  <a:pt x="1391840" y="690131"/>
                  <a:pt x="1419225" y="702037"/>
                </a:cubicBezTo>
              </a:path>
            </a:pathLst>
          </a:cu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5185386" y="1605144"/>
            <a:ext cx="17399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Vrije vorm 12"/>
          <p:cNvSpPr/>
          <p:nvPr/>
        </p:nvSpPr>
        <p:spPr>
          <a:xfrm>
            <a:off x="7267575" y="903107"/>
            <a:ext cx="1419225" cy="702037"/>
          </a:xfrm>
          <a:custGeom>
            <a:avLst/>
            <a:gdLst>
              <a:gd name="connsiteX0" fmla="*/ 0 w 1419225"/>
              <a:gd name="connsiteY0" fmla="*/ 692512 h 702037"/>
              <a:gd name="connsiteX1" fmla="*/ 111919 w 1419225"/>
              <a:gd name="connsiteY1" fmla="*/ 644887 h 702037"/>
              <a:gd name="connsiteX2" fmla="*/ 273844 w 1419225"/>
              <a:gd name="connsiteY2" fmla="*/ 518681 h 702037"/>
              <a:gd name="connsiteX3" fmla="*/ 426244 w 1419225"/>
              <a:gd name="connsiteY3" fmla="*/ 373425 h 702037"/>
              <a:gd name="connsiteX4" fmla="*/ 554831 w 1419225"/>
              <a:gd name="connsiteY4" fmla="*/ 240075 h 702037"/>
              <a:gd name="connsiteX5" fmla="*/ 654844 w 1419225"/>
              <a:gd name="connsiteY5" fmla="*/ 106725 h 702037"/>
              <a:gd name="connsiteX6" fmla="*/ 692944 w 1419225"/>
              <a:gd name="connsiteY6" fmla="*/ 37669 h 702037"/>
              <a:gd name="connsiteX7" fmla="*/ 697706 w 1419225"/>
              <a:gd name="connsiteY7" fmla="*/ 18619 h 702037"/>
              <a:gd name="connsiteX8" fmla="*/ 702469 w 1419225"/>
              <a:gd name="connsiteY8" fmla="*/ 1950 h 702037"/>
              <a:gd name="connsiteX9" fmla="*/ 711994 w 1419225"/>
              <a:gd name="connsiteY9" fmla="*/ 4331 h 702037"/>
              <a:gd name="connsiteX10" fmla="*/ 719138 w 1419225"/>
              <a:gd name="connsiteY10" fmla="*/ 37669 h 702037"/>
              <a:gd name="connsiteX11" fmla="*/ 750094 w 1419225"/>
              <a:gd name="connsiteY11" fmla="*/ 94819 h 702037"/>
              <a:gd name="connsiteX12" fmla="*/ 840581 w 1419225"/>
              <a:gd name="connsiteY12" fmla="*/ 221025 h 702037"/>
              <a:gd name="connsiteX13" fmla="*/ 973931 w 1419225"/>
              <a:gd name="connsiteY13" fmla="*/ 363900 h 702037"/>
              <a:gd name="connsiteX14" fmla="*/ 1119188 w 1419225"/>
              <a:gd name="connsiteY14" fmla="*/ 504394 h 702037"/>
              <a:gd name="connsiteX15" fmla="*/ 1247775 w 1419225"/>
              <a:gd name="connsiteY15" fmla="*/ 602025 h 702037"/>
              <a:gd name="connsiteX16" fmla="*/ 1335881 w 1419225"/>
              <a:gd name="connsiteY16" fmla="*/ 661556 h 702037"/>
              <a:gd name="connsiteX17" fmla="*/ 1419225 w 1419225"/>
              <a:gd name="connsiteY17" fmla="*/ 702037 h 70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225" h="702037">
                <a:moveTo>
                  <a:pt x="0" y="692512"/>
                </a:moveTo>
                <a:cubicBezTo>
                  <a:pt x="33139" y="683185"/>
                  <a:pt x="66278" y="673859"/>
                  <a:pt x="111919" y="644887"/>
                </a:cubicBezTo>
                <a:cubicBezTo>
                  <a:pt x="157560" y="615915"/>
                  <a:pt x="221457" y="563925"/>
                  <a:pt x="273844" y="518681"/>
                </a:cubicBezTo>
                <a:cubicBezTo>
                  <a:pt x="326232" y="473437"/>
                  <a:pt x="379413" y="419859"/>
                  <a:pt x="426244" y="373425"/>
                </a:cubicBezTo>
                <a:cubicBezTo>
                  <a:pt x="473075" y="326991"/>
                  <a:pt x="516731" y="284525"/>
                  <a:pt x="554831" y="240075"/>
                </a:cubicBezTo>
                <a:cubicBezTo>
                  <a:pt x="592931" y="195625"/>
                  <a:pt x="631825" y="140459"/>
                  <a:pt x="654844" y="106725"/>
                </a:cubicBezTo>
                <a:cubicBezTo>
                  <a:pt x="677863" y="72991"/>
                  <a:pt x="685800" y="52353"/>
                  <a:pt x="692944" y="37669"/>
                </a:cubicBezTo>
                <a:cubicBezTo>
                  <a:pt x="700088" y="22985"/>
                  <a:pt x="696119" y="24572"/>
                  <a:pt x="697706" y="18619"/>
                </a:cubicBezTo>
                <a:cubicBezTo>
                  <a:pt x="699294" y="12666"/>
                  <a:pt x="702469" y="1950"/>
                  <a:pt x="702469" y="1950"/>
                </a:cubicBezTo>
                <a:cubicBezTo>
                  <a:pt x="704850" y="-431"/>
                  <a:pt x="709216" y="-1622"/>
                  <a:pt x="711994" y="4331"/>
                </a:cubicBezTo>
                <a:cubicBezTo>
                  <a:pt x="714772" y="10284"/>
                  <a:pt x="712788" y="22588"/>
                  <a:pt x="719138" y="37669"/>
                </a:cubicBezTo>
                <a:cubicBezTo>
                  <a:pt x="725488" y="52750"/>
                  <a:pt x="729854" y="64260"/>
                  <a:pt x="750094" y="94819"/>
                </a:cubicBezTo>
                <a:cubicBezTo>
                  <a:pt x="770335" y="125378"/>
                  <a:pt x="803275" y="176178"/>
                  <a:pt x="840581" y="221025"/>
                </a:cubicBezTo>
                <a:cubicBezTo>
                  <a:pt x="877887" y="265872"/>
                  <a:pt x="927497" y="316672"/>
                  <a:pt x="973931" y="363900"/>
                </a:cubicBezTo>
                <a:cubicBezTo>
                  <a:pt x="1020366" y="411128"/>
                  <a:pt x="1073547" y="464706"/>
                  <a:pt x="1119188" y="504394"/>
                </a:cubicBezTo>
                <a:cubicBezTo>
                  <a:pt x="1164829" y="544081"/>
                  <a:pt x="1211660" y="575831"/>
                  <a:pt x="1247775" y="602025"/>
                </a:cubicBezTo>
                <a:cubicBezTo>
                  <a:pt x="1283890" y="628219"/>
                  <a:pt x="1307306" y="644887"/>
                  <a:pt x="1335881" y="661556"/>
                </a:cubicBezTo>
                <a:cubicBezTo>
                  <a:pt x="1364456" y="678225"/>
                  <a:pt x="1391840" y="690131"/>
                  <a:pt x="1419225" y="70203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/>
          <p:cNvCxnSpPr/>
          <p:nvPr/>
        </p:nvCxnSpPr>
        <p:spPr>
          <a:xfrm>
            <a:off x="7115175" y="1605144"/>
            <a:ext cx="17399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hoek 14"/>
          <p:cNvSpPr/>
          <p:nvPr/>
        </p:nvSpPr>
        <p:spPr>
          <a:xfrm>
            <a:off x="5595518" y="1605143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A(1)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7744558" y="160514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B(2</a:t>
            </a:r>
            <a:r>
              <a:rPr lang="nl-NL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endParaRPr lang="nl-NL" dirty="0"/>
          </a:p>
        </p:txBody>
      </p:sp>
      <p:grpSp>
        <p:nvGrpSpPr>
          <p:cNvPr id="29" name="Groep 28"/>
          <p:cNvGrpSpPr/>
          <p:nvPr/>
        </p:nvGrpSpPr>
        <p:grpSpPr>
          <a:xfrm>
            <a:off x="5357207" y="2190984"/>
            <a:ext cx="2848271" cy="2415538"/>
            <a:chOff x="5337786" y="1974476"/>
            <a:chExt cx="2848271" cy="2415538"/>
          </a:xfrm>
        </p:grpSpPr>
        <p:sp>
          <p:nvSpPr>
            <p:cNvPr id="17" name="Vrije vorm 16"/>
            <p:cNvSpPr/>
            <p:nvPr/>
          </p:nvSpPr>
          <p:spPr>
            <a:xfrm>
              <a:off x="5642586" y="2173107"/>
              <a:ext cx="1419225" cy="702037"/>
            </a:xfrm>
            <a:custGeom>
              <a:avLst/>
              <a:gdLst>
                <a:gd name="connsiteX0" fmla="*/ 0 w 1419225"/>
                <a:gd name="connsiteY0" fmla="*/ 692512 h 702037"/>
                <a:gd name="connsiteX1" fmla="*/ 111919 w 1419225"/>
                <a:gd name="connsiteY1" fmla="*/ 644887 h 702037"/>
                <a:gd name="connsiteX2" fmla="*/ 273844 w 1419225"/>
                <a:gd name="connsiteY2" fmla="*/ 518681 h 702037"/>
                <a:gd name="connsiteX3" fmla="*/ 426244 w 1419225"/>
                <a:gd name="connsiteY3" fmla="*/ 373425 h 702037"/>
                <a:gd name="connsiteX4" fmla="*/ 554831 w 1419225"/>
                <a:gd name="connsiteY4" fmla="*/ 240075 h 702037"/>
                <a:gd name="connsiteX5" fmla="*/ 654844 w 1419225"/>
                <a:gd name="connsiteY5" fmla="*/ 106725 h 702037"/>
                <a:gd name="connsiteX6" fmla="*/ 692944 w 1419225"/>
                <a:gd name="connsiteY6" fmla="*/ 37669 h 702037"/>
                <a:gd name="connsiteX7" fmla="*/ 697706 w 1419225"/>
                <a:gd name="connsiteY7" fmla="*/ 18619 h 702037"/>
                <a:gd name="connsiteX8" fmla="*/ 702469 w 1419225"/>
                <a:gd name="connsiteY8" fmla="*/ 1950 h 702037"/>
                <a:gd name="connsiteX9" fmla="*/ 711994 w 1419225"/>
                <a:gd name="connsiteY9" fmla="*/ 4331 h 702037"/>
                <a:gd name="connsiteX10" fmla="*/ 719138 w 1419225"/>
                <a:gd name="connsiteY10" fmla="*/ 37669 h 702037"/>
                <a:gd name="connsiteX11" fmla="*/ 750094 w 1419225"/>
                <a:gd name="connsiteY11" fmla="*/ 94819 h 702037"/>
                <a:gd name="connsiteX12" fmla="*/ 840581 w 1419225"/>
                <a:gd name="connsiteY12" fmla="*/ 221025 h 702037"/>
                <a:gd name="connsiteX13" fmla="*/ 973931 w 1419225"/>
                <a:gd name="connsiteY13" fmla="*/ 363900 h 702037"/>
                <a:gd name="connsiteX14" fmla="*/ 1119188 w 1419225"/>
                <a:gd name="connsiteY14" fmla="*/ 504394 h 702037"/>
                <a:gd name="connsiteX15" fmla="*/ 1247775 w 1419225"/>
                <a:gd name="connsiteY15" fmla="*/ 602025 h 702037"/>
                <a:gd name="connsiteX16" fmla="*/ 1335881 w 1419225"/>
                <a:gd name="connsiteY16" fmla="*/ 661556 h 702037"/>
                <a:gd name="connsiteX17" fmla="*/ 1419225 w 1419225"/>
                <a:gd name="connsiteY17" fmla="*/ 702037 h 70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9225" h="702037">
                  <a:moveTo>
                    <a:pt x="0" y="692512"/>
                  </a:moveTo>
                  <a:cubicBezTo>
                    <a:pt x="33139" y="683185"/>
                    <a:pt x="66278" y="673859"/>
                    <a:pt x="111919" y="644887"/>
                  </a:cubicBezTo>
                  <a:cubicBezTo>
                    <a:pt x="157560" y="615915"/>
                    <a:pt x="221457" y="563925"/>
                    <a:pt x="273844" y="518681"/>
                  </a:cubicBezTo>
                  <a:cubicBezTo>
                    <a:pt x="326232" y="473437"/>
                    <a:pt x="379413" y="419859"/>
                    <a:pt x="426244" y="373425"/>
                  </a:cubicBezTo>
                  <a:cubicBezTo>
                    <a:pt x="473075" y="326991"/>
                    <a:pt x="516731" y="284525"/>
                    <a:pt x="554831" y="240075"/>
                  </a:cubicBezTo>
                  <a:cubicBezTo>
                    <a:pt x="592931" y="195625"/>
                    <a:pt x="631825" y="140459"/>
                    <a:pt x="654844" y="106725"/>
                  </a:cubicBezTo>
                  <a:cubicBezTo>
                    <a:pt x="677863" y="72991"/>
                    <a:pt x="685800" y="52353"/>
                    <a:pt x="692944" y="37669"/>
                  </a:cubicBezTo>
                  <a:cubicBezTo>
                    <a:pt x="700088" y="22985"/>
                    <a:pt x="696119" y="24572"/>
                    <a:pt x="697706" y="18619"/>
                  </a:cubicBezTo>
                  <a:cubicBezTo>
                    <a:pt x="699294" y="12666"/>
                    <a:pt x="702469" y="1950"/>
                    <a:pt x="702469" y="1950"/>
                  </a:cubicBezTo>
                  <a:cubicBezTo>
                    <a:pt x="704850" y="-431"/>
                    <a:pt x="709216" y="-1622"/>
                    <a:pt x="711994" y="4331"/>
                  </a:cubicBezTo>
                  <a:cubicBezTo>
                    <a:pt x="714772" y="10284"/>
                    <a:pt x="712788" y="22588"/>
                    <a:pt x="719138" y="37669"/>
                  </a:cubicBezTo>
                  <a:cubicBezTo>
                    <a:pt x="725488" y="52750"/>
                    <a:pt x="729854" y="64260"/>
                    <a:pt x="750094" y="94819"/>
                  </a:cubicBezTo>
                  <a:cubicBezTo>
                    <a:pt x="770335" y="125378"/>
                    <a:pt x="803275" y="176178"/>
                    <a:pt x="840581" y="221025"/>
                  </a:cubicBezTo>
                  <a:cubicBezTo>
                    <a:pt x="877887" y="265872"/>
                    <a:pt x="927497" y="316672"/>
                    <a:pt x="973931" y="363900"/>
                  </a:cubicBezTo>
                  <a:cubicBezTo>
                    <a:pt x="1020366" y="411128"/>
                    <a:pt x="1073547" y="464706"/>
                    <a:pt x="1119188" y="504394"/>
                  </a:cubicBezTo>
                  <a:cubicBezTo>
                    <a:pt x="1164829" y="544081"/>
                    <a:pt x="1211660" y="575831"/>
                    <a:pt x="1247775" y="602025"/>
                  </a:cubicBezTo>
                  <a:cubicBezTo>
                    <a:pt x="1283890" y="628219"/>
                    <a:pt x="1307306" y="644887"/>
                    <a:pt x="1335881" y="661556"/>
                  </a:cubicBezTo>
                  <a:cubicBezTo>
                    <a:pt x="1364456" y="678225"/>
                    <a:pt x="1391840" y="690131"/>
                    <a:pt x="1419225" y="702037"/>
                  </a:cubicBezTo>
                </a:path>
              </a:pathLst>
            </a:cu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8" name="Rechte verbindingslijn 17"/>
            <p:cNvCxnSpPr/>
            <p:nvPr/>
          </p:nvCxnSpPr>
          <p:spPr>
            <a:xfrm>
              <a:off x="5490186" y="2875144"/>
              <a:ext cx="1739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Vrije vorm 18"/>
            <p:cNvSpPr/>
            <p:nvPr/>
          </p:nvSpPr>
          <p:spPr>
            <a:xfrm>
              <a:off x="6492875" y="2173107"/>
              <a:ext cx="1419225" cy="702037"/>
            </a:xfrm>
            <a:custGeom>
              <a:avLst/>
              <a:gdLst>
                <a:gd name="connsiteX0" fmla="*/ 0 w 1419225"/>
                <a:gd name="connsiteY0" fmla="*/ 692512 h 702037"/>
                <a:gd name="connsiteX1" fmla="*/ 111919 w 1419225"/>
                <a:gd name="connsiteY1" fmla="*/ 644887 h 702037"/>
                <a:gd name="connsiteX2" fmla="*/ 273844 w 1419225"/>
                <a:gd name="connsiteY2" fmla="*/ 518681 h 702037"/>
                <a:gd name="connsiteX3" fmla="*/ 426244 w 1419225"/>
                <a:gd name="connsiteY3" fmla="*/ 373425 h 702037"/>
                <a:gd name="connsiteX4" fmla="*/ 554831 w 1419225"/>
                <a:gd name="connsiteY4" fmla="*/ 240075 h 702037"/>
                <a:gd name="connsiteX5" fmla="*/ 654844 w 1419225"/>
                <a:gd name="connsiteY5" fmla="*/ 106725 h 702037"/>
                <a:gd name="connsiteX6" fmla="*/ 692944 w 1419225"/>
                <a:gd name="connsiteY6" fmla="*/ 37669 h 702037"/>
                <a:gd name="connsiteX7" fmla="*/ 697706 w 1419225"/>
                <a:gd name="connsiteY7" fmla="*/ 18619 h 702037"/>
                <a:gd name="connsiteX8" fmla="*/ 702469 w 1419225"/>
                <a:gd name="connsiteY8" fmla="*/ 1950 h 702037"/>
                <a:gd name="connsiteX9" fmla="*/ 711994 w 1419225"/>
                <a:gd name="connsiteY9" fmla="*/ 4331 h 702037"/>
                <a:gd name="connsiteX10" fmla="*/ 719138 w 1419225"/>
                <a:gd name="connsiteY10" fmla="*/ 37669 h 702037"/>
                <a:gd name="connsiteX11" fmla="*/ 750094 w 1419225"/>
                <a:gd name="connsiteY11" fmla="*/ 94819 h 702037"/>
                <a:gd name="connsiteX12" fmla="*/ 840581 w 1419225"/>
                <a:gd name="connsiteY12" fmla="*/ 221025 h 702037"/>
                <a:gd name="connsiteX13" fmla="*/ 973931 w 1419225"/>
                <a:gd name="connsiteY13" fmla="*/ 363900 h 702037"/>
                <a:gd name="connsiteX14" fmla="*/ 1119188 w 1419225"/>
                <a:gd name="connsiteY14" fmla="*/ 504394 h 702037"/>
                <a:gd name="connsiteX15" fmla="*/ 1247775 w 1419225"/>
                <a:gd name="connsiteY15" fmla="*/ 602025 h 702037"/>
                <a:gd name="connsiteX16" fmla="*/ 1335881 w 1419225"/>
                <a:gd name="connsiteY16" fmla="*/ 661556 h 702037"/>
                <a:gd name="connsiteX17" fmla="*/ 1419225 w 1419225"/>
                <a:gd name="connsiteY17" fmla="*/ 702037 h 70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9225" h="702037">
                  <a:moveTo>
                    <a:pt x="0" y="692512"/>
                  </a:moveTo>
                  <a:cubicBezTo>
                    <a:pt x="33139" y="683185"/>
                    <a:pt x="66278" y="673859"/>
                    <a:pt x="111919" y="644887"/>
                  </a:cubicBezTo>
                  <a:cubicBezTo>
                    <a:pt x="157560" y="615915"/>
                    <a:pt x="221457" y="563925"/>
                    <a:pt x="273844" y="518681"/>
                  </a:cubicBezTo>
                  <a:cubicBezTo>
                    <a:pt x="326232" y="473437"/>
                    <a:pt x="379413" y="419859"/>
                    <a:pt x="426244" y="373425"/>
                  </a:cubicBezTo>
                  <a:cubicBezTo>
                    <a:pt x="473075" y="326991"/>
                    <a:pt x="516731" y="284525"/>
                    <a:pt x="554831" y="240075"/>
                  </a:cubicBezTo>
                  <a:cubicBezTo>
                    <a:pt x="592931" y="195625"/>
                    <a:pt x="631825" y="140459"/>
                    <a:pt x="654844" y="106725"/>
                  </a:cubicBezTo>
                  <a:cubicBezTo>
                    <a:pt x="677863" y="72991"/>
                    <a:pt x="685800" y="52353"/>
                    <a:pt x="692944" y="37669"/>
                  </a:cubicBezTo>
                  <a:cubicBezTo>
                    <a:pt x="700088" y="22985"/>
                    <a:pt x="696119" y="24572"/>
                    <a:pt x="697706" y="18619"/>
                  </a:cubicBezTo>
                  <a:cubicBezTo>
                    <a:pt x="699294" y="12666"/>
                    <a:pt x="702469" y="1950"/>
                    <a:pt x="702469" y="1950"/>
                  </a:cubicBezTo>
                  <a:cubicBezTo>
                    <a:pt x="704850" y="-431"/>
                    <a:pt x="709216" y="-1622"/>
                    <a:pt x="711994" y="4331"/>
                  </a:cubicBezTo>
                  <a:cubicBezTo>
                    <a:pt x="714772" y="10284"/>
                    <a:pt x="712788" y="22588"/>
                    <a:pt x="719138" y="37669"/>
                  </a:cubicBezTo>
                  <a:cubicBezTo>
                    <a:pt x="725488" y="52750"/>
                    <a:pt x="729854" y="64260"/>
                    <a:pt x="750094" y="94819"/>
                  </a:cubicBezTo>
                  <a:cubicBezTo>
                    <a:pt x="770335" y="125378"/>
                    <a:pt x="803275" y="176178"/>
                    <a:pt x="840581" y="221025"/>
                  </a:cubicBezTo>
                  <a:cubicBezTo>
                    <a:pt x="877887" y="265872"/>
                    <a:pt x="927497" y="316672"/>
                    <a:pt x="973931" y="363900"/>
                  </a:cubicBezTo>
                  <a:cubicBezTo>
                    <a:pt x="1020366" y="411128"/>
                    <a:pt x="1073547" y="464706"/>
                    <a:pt x="1119188" y="504394"/>
                  </a:cubicBezTo>
                  <a:cubicBezTo>
                    <a:pt x="1164829" y="544081"/>
                    <a:pt x="1211660" y="575831"/>
                    <a:pt x="1247775" y="602025"/>
                  </a:cubicBezTo>
                  <a:cubicBezTo>
                    <a:pt x="1283890" y="628219"/>
                    <a:pt x="1307306" y="644887"/>
                    <a:pt x="1335881" y="661556"/>
                  </a:cubicBezTo>
                  <a:cubicBezTo>
                    <a:pt x="1364456" y="678225"/>
                    <a:pt x="1391840" y="690131"/>
                    <a:pt x="1419225" y="702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0" name="Rechte verbindingslijn 19"/>
            <p:cNvCxnSpPr/>
            <p:nvPr/>
          </p:nvCxnSpPr>
          <p:spPr>
            <a:xfrm>
              <a:off x="6340475" y="2875144"/>
              <a:ext cx="1739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hoek 20"/>
            <p:cNvSpPr/>
            <p:nvPr/>
          </p:nvSpPr>
          <p:spPr>
            <a:xfrm>
              <a:off x="6209898" y="2899291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A(1)B(2)</a:t>
              </a:r>
              <a:endParaRPr lang="nl-NL" dirty="0"/>
            </a:p>
          </p:txBody>
        </p:sp>
        <p:sp>
          <p:nvSpPr>
            <p:cNvPr id="23" name="Vrije vorm 22"/>
            <p:cNvSpPr/>
            <p:nvPr/>
          </p:nvSpPr>
          <p:spPr>
            <a:xfrm>
              <a:off x="6492874" y="3289724"/>
              <a:ext cx="1419225" cy="702037"/>
            </a:xfrm>
            <a:custGeom>
              <a:avLst/>
              <a:gdLst>
                <a:gd name="connsiteX0" fmla="*/ 0 w 1419225"/>
                <a:gd name="connsiteY0" fmla="*/ 692512 h 702037"/>
                <a:gd name="connsiteX1" fmla="*/ 111919 w 1419225"/>
                <a:gd name="connsiteY1" fmla="*/ 644887 h 702037"/>
                <a:gd name="connsiteX2" fmla="*/ 273844 w 1419225"/>
                <a:gd name="connsiteY2" fmla="*/ 518681 h 702037"/>
                <a:gd name="connsiteX3" fmla="*/ 426244 w 1419225"/>
                <a:gd name="connsiteY3" fmla="*/ 373425 h 702037"/>
                <a:gd name="connsiteX4" fmla="*/ 554831 w 1419225"/>
                <a:gd name="connsiteY4" fmla="*/ 240075 h 702037"/>
                <a:gd name="connsiteX5" fmla="*/ 654844 w 1419225"/>
                <a:gd name="connsiteY5" fmla="*/ 106725 h 702037"/>
                <a:gd name="connsiteX6" fmla="*/ 692944 w 1419225"/>
                <a:gd name="connsiteY6" fmla="*/ 37669 h 702037"/>
                <a:gd name="connsiteX7" fmla="*/ 697706 w 1419225"/>
                <a:gd name="connsiteY7" fmla="*/ 18619 h 702037"/>
                <a:gd name="connsiteX8" fmla="*/ 702469 w 1419225"/>
                <a:gd name="connsiteY8" fmla="*/ 1950 h 702037"/>
                <a:gd name="connsiteX9" fmla="*/ 711994 w 1419225"/>
                <a:gd name="connsiteY9" fmla="*/ 4331 h 702037"/>
                <a:gd name="connsiteX10" fmla="*/ 719138 w 1419225"/>
                <a:gd name="connsiteY10" fmla="*/ 37669 h 702037"/>
                <a:gd name="connsiteX11" fmla="*/ 750094 w 1419225"/>
                <a:gd name="connsiteY11" fmla="*/ 94819 h 702037"/>
                <a:gd name="connsiteX12" fmla="*/ 840581 w 1419225"/>
                <a:gd name="connsiteY12" fmla="*/ 221025 h 702037"/>
                <a:gd name="connsiteX13" fmla="*/ 973931 w 1419225"/>
                <a:gd name="connsiteY13" fmla="*/ 363900 h 702037"/>
                <a:gd name="connsiteX14" fmla="*/ 1119188 w 1419225"/>
                <a:gd name="connsiteY14" fmla="*/ 504394 h 702037"/>
                <a:gd name="connsiteX15" fmla="*/ 1247775 w 1419225"/>
                <a:gd name="connsiteY15" fmla="*/ 602025 h 702037"/>
                <a:gd name="connsiteX16" fmla="*/ 1335881 w 1419225"/>
                <a:gd name="connsiteY16" fmla="*/ 661556 h 702037"/>
                <a:gd name="connsiteX17" fmla="*/ 1419225 w 1419225"/>
                <a:gd name="connsiteY17" fmla="*/ 702037 h 70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9225" h="702037">
                  <a:moveTo>
                    <a:pt x="0" y="692512"/>
                  </a:moveTo>
                  <a:cubicBezTo>
                    <a:pt x="33139" y="683185"/>
                    <a:pt x="66278" y="673859"/>
                    <a:pt x="111919" y="644887"/>
                  </a:cubicBezTo>
                  <a:cubicBezTo>
                    <a:pt x="157560" y="615915"/>
                    <a:pt x="221457" y="563925"/>
                    <a:pt x="273844" y="518681"/>
                  </a:cubicBezTo>
                  <a:cubicBezTo>
                    <a:pt x="326232" y="473437"/>
                    <a:pt x="379413" y="419859"/>
                    <a:pt x="426244" y="373425"/>
                  </a:cubicBezTo>
                  <a:cubicBezTo>
                    <a:pt x="473075" y="326991"/>
                    <a:pt x="516731" y="284525"/>
                    <a:pt x="554831" y="240075"/>
                  </a:cubicBezTo>
                  <a:cubicBezTo>
                    <a:pt x="592931" y="195625"/>
                    <a:pt x="631825" y="140459"/>
                    <a:pt x="654844" y="106725"/>
                  </a:cubicBezTo>
                  <a:cubicBezTo>
                    <a:pt x="677863" y="72991"/>
                    <a:pt x="685800" y="52353"/>
                    <a:pt x="692944" y="37669"/>
                  </a:cubicBezTo>
                  <a:cubicBezTo>
                    <a:pt x="700088" y="22985"/>
                    <a:pt x="696119" y="24572"/>
                    <a:pt x="697706" y="18619"/>
                  </a:cubicBezTo>
                  <a:cubicBezTo>
                    <a:pt x="699294" y="12666"/>
                    <a:pt x="702469" y="1950"/>
                    <a:pt x="702469" y="1950"/>
                  </a:cubicBezTo>
                  <a:cubicBezTo>
                    <a:pt x="704850" y="-431"/>
                    <a:pt x="709216" y="-1622"/>
                    <a:pt x="711994" y="4331"/>
                  </a:cubicBezTo>
                  <a:cubicBezTo>
                    <a:pt x="714772" y="10284"/>
                    <a:pt x="712788" y="22588"/>
                    <a:pt x="719138" y="37669"/>
                  </a:cubicBezTo>
                  <a:cubicBezTo>
                    <a:pt x="725488" y="52750"/>
                    <a:pt x="729854" y="64260"/>
                    <a:pt x="750094" y="94819"/>
                  </a:cubicBezTo>
                  <a:cubicBezTo>
                    <a:pt x="770335" y="125378"/>
                    <a:pt x="803275" y="176178"/>
                    <a:pt x="840581" y="221025"/>
                  </a:cubicBezTo>
                  <a:cubicBezTo>
                    <a:pt x="877887" y="265872"/>
                    <a:pt x="927497" y="316672"/>
                    <a:pt x="973931" y="363900"/>
                  </a:cubicBezTo>
                  <a:cubicBezTo>
                    <a:pt x="1020366" y="411128"/>
                    <a:pt x="1073547" y="464706"/>
                    <a:pt x="1119188" y="504394"/>
                  </a:cubicBezTo>
                  <a:cubicBezTo>
                    <a:pt x="1164829" y="544081"/>
                    <a:pt x="1211660" y="575831"/>
                    <a:pt x="1247775" y="602025"/>
                  </a:cubicBezTo>
                  <a:cubicBezTo>
                    <a:pt x="1283890" y="628219"/>
                    <a:pt x="1307306" y="644887"/>
                    <a:pt x="1335881" y="661556"/>
                  </a:cubicBezTo>
                  <a:cubicBezTo>
                    <a:pt x="1364456" y="678225"/>
                    <a:pt x="1391840" y="690131"/>
                    <a:pt x="1419225" y="702037"/>
                  </a:cubicBezTo>
                </a:path>
              </a:pathLst>
            </a:custGeom>
            <a:noFill/>
            <a:ln w="381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4" name="Rechte verbindingslijn 23"/>
            <p:cNvCxnSpPr/>
            <p:nvPr/>
          </p:nvCxnSpPr>
          <p:spPr>
            <a:xfrm>
              <a:off x="5474311" y="3996534"/>
              <a:ext cx="1739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Vrije vorm 24"/>
            <p:cNvSpPr/>
            <p:nvPr/>
          </p:nvSpPr>
          <p:spPr>
            <a:xfrm>
              <a:off x="5642585" y="3292769"/>
              <a:ext cx="1419225" cy="702037"/>
            </a:xfrm>
            <a:custGeom>
              <a:avLst/>
              <a:gdLst>
                <a:gd name="connsiteX0" fmla="*/ 0 w 1419225"/>
                <a:gd name="connsiteY0" fmla="*/ 692512 h 702037"/>
                <a:gd name="connsiteX1" fmla="*/ 111919 w 1419225"/>
                <a:gd name="connsiteY1" fmla="*/ 644887 h 702037"/>
                <a:gd name="connsiteX2" fmla="*/ 273844 w 1419225"/>
                <a:gd name="connsiteY2" fmla="*/ 518681 h 702037"/>
                <a:gd name="connsiteX3" fmla="*/ 426244 w 1419225"/>
                <a:gd name="connsiteY3" fmla="*/ 373425 h 702037"/>
                <a:gd name="connsiteX4" fmla="*/ 554831 w 1419225"/>
                <a:gd name="connsiteY4" fmla="*/ 240075 h 702037"/>
                <a:gd name="connsiteX5" fmla="*/ 654844 w 1419225"/>
                <a:gd name="connsiteY5" fmla="*/ 106725 h 702037"/>
                <a:gd name="connsiteX6" fmla="*/ 692944 w 1419225"/>
                <a:gd name="connsiteY6" fmla="*/ 37669 h 702037"/>
                <a:gd name="connsiteX7" fmla="*/ 697706 w 1419225"/>
                <a:gd name="connsiteY7" fmla="*/ 18619 h 702037"/>
                <a:gd name="connsiteX8" fmla="*/ 702469 w 1419225"/>
                <a:gd name="connsiteY8" fmla="*/ 1950 h 702037"/>
                <a:gd name="connsiteX9" fmla="*/ 711994 w 1419225"/>
                <a:gd name="connsiteY9" fmla="*/ 4331 h 702037"/>
                <a:gd name="connsiteX10" fmla="*/ 719138 w 1419225"/>
                <a:gd name="connsiteY10" fmla="*/ 37669 h 702037"/>
                <a:gd name="connsiteX11" fmla="*/ 750094 w 1419225"/>
                <a:gd name="connsiteY11" fmla="*/ 94819 h 702037"/>
                <a:gd name="connsiteX12" fmla="*/ 840581 w 1419225"/>
                <a:gd name="connsiteY12" fmla="*/ 221025 h 702037"/>
                <a:gd name="connsiteX13" fmla="*/ 973931 w 1419225"/>
                <a:gd name="connsiteY13" fmla="*/ 363900 h 702037"/>
                <a:gd name="connsiteX14" fmla="*/ 1119188 w 1419225"/>
                <a:gd name="connsiteY14" fmla="*/ 504394 h 702037"/>
                <a:gd name="connsiteX15" fmla="*/ 1247775 w 1419225"/>
                <a:gd name="connsiteY15" fmla="*/ 602025 h 702037"/>
                <a:gd name="connsiteX16" fmla="*/ 1335881 w 1419225"/>
                <a:gd name="connsiteY16" fmla="*/ 661556 h 702037"/>
                <a:gd name="connsiteX17" fmla="*/ 1419225 w 1419225"/>
                <a:gd name="connsiteY17" fmla="*/ 702037 h 70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9225" h="702037">
                  <a:moveTo>
                    <a:pt x="0" y="692512"/>
                  </a:moveTo>
                  <a:cubicBezTo>
                    <a:pt x="33139" y="683185"/>
                    <a:pt x="66278" y="673859"/>
                    <a:pt x="111919" y="644887"/>
                  </a:cubicBezTo>
                  <a:cubicBezTo>
                    <a:pt x="157560" y="615915"/>
                    <a:pt x="221457" y="563925"/>
                    <a:pt x="273844" y="518681"/>
                  </a:cubicBezTo>
                  <a:cubicBezTo>
                    <a:pt x="326232" y="473437"/>
                    <a:pt x="379413" y="419859"/>
                    <a:pt x="426244" y="373425"/>
                  </a:cubicBezTo>
                  <a:cubicBezTo>
                    <a:pt x="473075" y="326991"/>
                    <a:pt x="516731" y="284525"/>
                    <a:pt x="554831" y="240075"/>
                  </a:cubicBezTo>
                  <a:cubicBezTo>
                    <a:pt x="592931" y="195625"/>
                    <a:pt x="631825" y="140459"/>
                    <a:pt x="654844" y="106725"/>
                  </a:cubicBezTo>
                  <a:cubicBezTo>
                    <a:pt x="677863" y="72991"/>
                    <a:pt x="685800" y="52353"/>
                    <a:pt x="692944" y="37669"/>
                  </a:cubicBezTo>
                  <a:cubicBezTo>
                    <a:pt x="700088" y="22985"/>
                    <a:pt x="696119" y="24572"/>
                    <a:pt x="697706" y="18619"/>
                  </a:cubicBezTo>
                  <a:cubicBezTo>
                    <a:pt x="699294" y="12666"/>
                    <a:pt x="702469" y="1950"/>
                    <a:pt x="702469" y="1950"/>
                  </a:cubicBezTo>
                  <a:cubicBezTo>
                    <a:pt x="704850" y="-431"/>
                    <a:pt x="709216" y="-1622"/>
                    <a:pt x="711994" y="4331"/>
                  </a:cubicBezTo>
                  <a:cubicBezTo>
                    <a:pt x="714772" y="10284"/>
                    <a:pt x="712788" y="22588"/>
                    <a:pt x="719138" y="37669"/>
                  </a:cubicBezTo>
                  <a:cubicBezTo>
                    <a:pt x="725488" y="52750"/>
                    <a:pt x="729854" y="64260"/>
                    <a:pt x="750094" y="94819"/>
                  </a:cubicBezTo>
                  <a:cubicBezTo>
                    <a:pt x="770335" y="125378"/>
                    <a:pt x="803275" y="176178"/>
                    <a:pt x="840581" y="221025"/>
                  </a:cubicBezTo>
                  <a:cubicBezTo>
                    <a:pt x="877887" y="265872"/>
                    <a:pt x="927497" y="316672"/>
                    <a:pt x="973931" y="363900"/>
                  </a:cubicBezTo>
                  <a:cubicBezTo>
                    <a:pt x="1020366" y="411128"/>
                    <a:pt x="1073547" y="464706"/>
                    <a:pt x="1119188" y="504394"/>
                  </a:cubicBezTo>
                  <a:cubicBezTo>
                    <a:pt x="1164829" y="544081"/>
                    <a:pt x="1211660" y="575831"/>
                    <a:pt x="1247775" y="602025"/>
                  </a:cubicBezTo>
                  <a:cubicBezTo>
                    <a:pt x="1283890" y="628219"/>
                    <a:pt x="1307306" y="644887"/>
                    <a:pt x="1335881" y="661556"/>
                  </a:cubicBezTo>
                  <a:cubicBezTo>
                    <a:pt x="1364456" y="678225"/>
                    <a:pt x="1391840" y="690131"/>
                    <a:pt x="1419225" y="702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25"/>
            <p:cNvCxnSpPr/>
            <p:nvPr/>
          </p:nvCxnSpPr>
          <p:spPr>
            <a:xfrm>
              <a:off x="6324600" y="3996534"/>
              <a:ext cx="17399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hoek 26"/>
            <p:cNvSpPr/>
            <p:nvPr/>
          </p:nvSpPr>
          <p:spPr>
            <a:xfrm>
              <a:off x="6194023" y="4020681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A(2)B(1)</a:t>
              </a:r>
              <a:endParaRPr lang="nl-NL" dirty="0"/>
            </a:p>
          </p:txBody>
        </p:sp>
        <p:sp>
          <p:nvSpPr>
            <p:cNvPr id="28" name="Rechthoek 27"/>
            <p:cNvSpPr/>
            <p:nvPr/>
          </p:nvSpPr>
          <p:spPr>
            <a:xfrm>
              <a:off x="5337786" y="1974476"/>
              <a:ext cx="2848271" cy="2415538"/>
            </a:xfrm>
            <a:prstGeom prst="rect">
              <a:avLst/>
            </a:prstGeom>
            <a:noFill/>
            <a:ln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6148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Valence</a:t>
            </a:r>
            <a:r>
              <a:rPr lang="nl-NL" dirty="0" smtClean="0"/>
              <a:t> bond </a:t>
            </a:r>
            <a:r>
              <a:rPr lang="nl-NL" dirty="0" err="1" smtClean="0"/>
              <a:t>theory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Wat krijg je als twee golven elkaar tegenkomen? </a:t>
            </a:r>
          </a:p>
          <a:p>
            <a:endParaRPr lang="nl-NL" sz="1800" dirty="0" smtClean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=A(1)B(2)±A(2)B(1)</a:t>
            </a:r>
            <a:b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𝜓=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A(1)B(2)+A(2)B(1) heeft laagste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energie </a:t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(meer later), </a:t>
            </a:r>
            <a:r>
              <a:rPr lang="nl-NL" sz="18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constructieve </a:t>
            </a:r>
            <a:r>
              <a:rPr lang="nl-NL" sz="18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interferentie </a:t>
            </a:r>
            <a:r>
              <a:rPr lang="nl-NL" sz="18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nl-NL" sz="18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tussen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 twee golffuncties, hogere waarden 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voor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golffunctie in </a:t>
            </a:r>
            <a:r>
              <a:rPr lang="nl-NL" sz="1800" dirty="0" err="1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internucleaire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nl-NL" sz="18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gebied</a:t>
            </a:r>
            <a:r>
              <a:rPr lang="nl-NL" sz="18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endParaRPr lang="nl-NL" sz="18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Cilindrische symmetrie om </a:t>
            </a:r>
            <a:r>
              <a:rPr lang="nl-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internucleaire</a:t>
            </a: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b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molcalc</a:t>
            </a:r>
            <a:r>
              <a:rPr lang="nl-NL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06375"/>
            <a:ext cx="3152775" cy="395287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E0D1B00-A91A-498D-BDAC-769F9EC18178}" type="slidenum">
              <a:rPr lang="nl-NL" dirty="0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36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σ-</a:t>
            </a:r>
            <a:r>
              <a:rPr lang="nl-NL" dirty="0" smtClean="0"/>
              <a:t>binding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67681"/>
            <a:ext cx="8229600" cy="2874582"/>
          </a:xfrm>
        </p:spPr>
        <p:txBody>
          <a:bodyPr>
            <a:normAutofit/>
          </a:bodyPr>
          <a:lstStyle/>
          <a:p>
            <a:r>
              <a:rPr lang="el-GR" sz="1800" dirty="0" smtClean="0"/>
              <a:t>σ</a:t>
            </a:r>
            <a:r>
              <a:rPr lang="nl-NL" sz="1800" dirty="0" smtClean="0"/>
              <a:t>-binding </a:t>
            </a:r>
            <a:r>
              <a:rPr lang="nl-NL" sz="1800" dirty="0"/>
              <a:t>(lijkt </a:t>
            </a:r>
            <a:r>
              <a:rPr lang="nl-NL" sz="1800" dirty="0" smtClean="0"/>
              <a:t>op s-orbitaal </a:t>
            </a:r>
            <a:r>
              <a:rPr lang="nl-NL" sz="1800" dirty="0"/>
              <a:t>langs </a:t>
            </a:r>
            <a:br>
              <a:rPr lang="nl-NL" sz="1800" dirty="0"/>
            </a:br>
            <a:r>
              <a:rPr lang="nl-NL" sz="1800" dirty="0" err="1"/>
              <a:t>internucleaire</a:t>
            </a:r>
            <a:r>
              <a:rPr lang="nl-NL" sz="1800" dirty="0"/>
              <a:t> </a:t>
            </a:r>
            <a:r>
              <a:rPr lang="nl-NL" sz="1800" dirty="0" smtClean="0"/>
              <a:t>as: </a:t>
            </a:r>
            <a:r>
              <a:rPr lang="nl-NL" sz="1800" dirty="0" err="1" smtClean="0"/>
              <a:t>cylindrisch</a:t>
            </a:r>
            <a:r>
              <a:rPr lang="nl-NL" sz="1800" dirty="0" smtClean="0"/>
              <a:t>). </a:t>
            </a:r>
          </a:p>
          <a:p>
            <a:r>
              <a:rPr lang="nl-NL" sz="1800" dirty="0"/>
              <a:t>Wat was de elektronconfiguratie van H</a:t>
            </a:r>
            <a:r>
              <a:rPr lang="nl-NL" sz="1800" dirty="0" smtClean="0"/>
              <a:t>?</a:t>
            </a:r>
          </a:p>
          <a:p>
            <a:r>
              <a:rPr lang="nl-NL" sz="1800" dirty="0" smtClean="0"/>
              <a:t>Beide elektronen die ‘vroeger’ in 1s zaten</a:t>
            </a:r>
            <a:br>
              <a:rPr lang="nl-NL" sz="1800" dirty="0" smtClean="0"/>
            </a:br>
            <a:r>
              <a:rPr lang="nl-NL" sz="1800" dirty="0" smtClean="0"/>
              <a:t>zitten nu samen in </a:t>
            </a:r>
            <a:r>
              <a:rPr lang="el-GR" sz="1800" dirty="0" smtClean="0"/>
              <a:t>σ</a:t>
            </a:r>
            <a:r>
              <a:rPr lang="nl-NL" sz="1800" dirty="0" smtClean="0"/>
              <a:t>-orbitaal.</a:t>
            </a:r>
          </a:p>
          <a:p>
            <a:r>
              <a:rPr lang="nl-NL" sz="1800" dirty="0" smtClean="0"/>
              <a:t>Wat kun je zeggen over hun spins?</a:t>
            </a:r>
          </a:p>
          <a:p>
            <a:r>
              <a:rPr lang="nl-NL" sz="1800" dirty="0" smtClean="0"/>
              <a:t>Scheikundigen: gepaarde e</a:t>
            </a:r>
            <a:r>
              <a:rPr lang="nl-NL" sz="1800" baseline="30000" dirty="0" smtClean="0"/>
              <a:t>-</a:t>
            </a:r>
            <a:r>
              <a:rPr lang="nl-NL" sz="1800" dirty="0" smtClean="0"/>
              <a:t>; covalente binding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b="60799"/>
          <a:stretch/>
        </p:blipFill>
        <p:spPr>
          <a:xfrm>
            <a:off x="5746964" y="855394"/>
            <a:ext cx="3439593" cy="1903304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0" y="4544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568E01-9271-4597-A3AA-C9EED262F7A4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2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σ-</a:t>
            </a:r>
            <a:r>
              <a:rPr lang="nl-NL" dirty="0" smtClean="0"/>
              <a:t>binding (2)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0" y="4544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568E01-9271-4597-A3AA-C9EED262F7A4}" type="slidenum">
              <a:rPr lang="nl-NL" smtClean="0"/>
              <a:t>8</a:t>
            </a:fld>
            <a:endParaRPr lang="nl-NL" dirty="0"/>
          </a:p>
        </p:txBody>
      </p:sp>
      <p:pic>
        <p:nvPicPr>
          <p:cNvPr id="1026" name="Picture 2" descr="https://i.imgflip.com/3phbt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57" y="0"/>
            <a:ext cx="3472543" cy="52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hoek 7"/>
          <p:cNvSpPr/>
          <p:nvPr/>
        </p:nvSpPr>
        <p:spPr>
          <a:xfrm>
            <a:off x="5671457" y="-838654"/>
            <a:ext cx="3472543" cy="7805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981" y="1728048"/>
            <a:ext cx="2738731" cy="174426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5"/>
          <a:srcRect t="41058" b="30137"/>
          <a:stretch/>
        </p:blipFill>
        <p:spPr>
          <a:xfrm>
            <a:off x="5671457" y="303258"/>
            <a:ext cx="2800350" cy="113863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5"/>
          <a:srcRect t="72341" b="1"/>
          <a:stretch/>
        </p:blipFill>
        <p:spPr>
          <a:xfrm>
            <a:off x="5886450" y="3739527"/>
            <a:ext cx="2800350" cy="1093316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67681"/>
            <a:ext cx="8229600" cy="2874582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Wat is de elektronconfiguratie van Cl?</a:t>
            </a:r>
          </a:p>
          <a:p>
            <a:r>
              <a:rPr lang="nl-NL" sz="1800" dirty="0" smtClean="0"/>
              <a:t>Welk orbitaal van Cl is beschikbaar om een </a:t>
            </a:r>
            <a:br>
              <a:rPr lang="nl-NL" sz="1800" dirty="0" smtClean="0"/>
            </a:br>
            <a:r>
              <a:rPr lang="nl-NL" sz="1800" dirty="0" smtClean="0"/>
              <a:t>binding aan te gaan met H?</a:t>
            </a:r>
          </a:p>
          <a:p>
            <a:r>
              <a:rPr lang="el-GR" sz="1800" dirty="0" smtClean="0"/>
              <a:t>σ</a:t>
            </a:r>
            <a:r>
              <a:rPr lang="nl-NL" sz="1800" dirty="0" smtClean="0"/>
              <a:t>-binding </a:t>
            </a:r>
            <a:r>
              <a:rPr lang="nl-NL" sz="1800" dirty="0"/>
              <a:t>(lijkt </a:t>
            </a:r>
            <a:r>
              <a:rPr lang="nl-NL" sz="1800" dirty="0" smtClean="0"/>
              <a:t>op s-orbitaal </a:t>
            </a:r>
            <a:r>
              <a:rPr lang="nl-NL" sz="1800" dirty="0"/>
              <a:t>langs </a:t>
            </a:r>
            <a:br>
              <a:rPr lang="nl-NL" sz="1800" dirty="0"/>
            </a:br>
            <a:r>
              <a:rPr lang="nl-NL" sz="1800" dirty="0" err="1"/>
              <a:t>internucleaire</a:t>
            </a:r>
            <a:r>
              <a:rPr lang="nl-NL" sz="1800" dirty="0"/>
              <a:t> </a:t>
            </a:r>
            <a:r>
              <a:rPr lang="nl-NL" sz="1800" dirty="0" smtClean="0"/>
              <a:t>as: </a:t>
            </a:r>
            <a:r>
              <a:rPr lang="nl-NL" sz="1800" dirty="0" err="1" smtClean="0"/>
              <a:t>cylindrisch</a:t>
            </a:r>
            <a:r>
              <a:rPr lang="nl-NL" sz="1800" dirty="0" smtClean="0"/>
              <a:t>). </a:t>
            </a:r>
          </a:p>
          <a:p>
            <a:r>
              <a:rPr lang="nl-NL" sz="1800" dirty="0" smtClean="0"/>
              <a:t>Welke twee orbitalen vormen de binding in Cl</a:t>
            </a:r>
            <a:r>
              <a:rPr lang="nl-NL" sz="1800" baseline="-25000" dirty="0" smtClean="0"/>
              <a:t>2</a:t>
            </a:r>
            <a:r>
              <a:rPr lang="nl-NL" sz="1800" dirty="0" smtClean="0"/>
              <a:t>?</a:t>
            </a:r>
          </a:p>
          <a:p>
            <a:r>
              <a:rPr lang="nl-NL" sz="1800" dirty="0" smtClean="0"/>
              <a:t>Let op hoe alleen valentie elektronen bindingen</a:t>
            </a:r>
            <a:br>
              <a:rPr lang="nl-NL" sz="1800" dirty="0" smtClean="0"/>
            </a:br>
            <a:r>
              <a:rPr lang="nl-NL" sz="1800" dirty="0" smtClean="0"/>
              <a:t>vormen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73175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</a:t>
            </a:r>
            <a:r>
              <a:rPr lang="nl-NL" dirty="0" smtClean="0"/>
              <a:t>-binding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36979"/>
            <a:ext cx="8229600" cy="4582078"/>
          </a:xfrm>
        </p:spPr>
        <p:txBody>
          <a:bodyPr>
            <a:normAutofit/>
          </a:bodyPr>
          <a:lstStyle/>
          <a:p>
            <a:r>
              <a:rPr lang="nl-NL" sz="1800" dirty="0" smtClean="0"/>
              <a:t>Wat is de elektronconfiguratie van N (Z=7)?</a:t>
            </a:r>
          </a:p>
          <a:p>
            <a:r>
              <a:rPr lang="nl-NL" sz="1800" dirty="0" smtClean="0"/>
              <a:t>Elektronconfiguratie [He]2s</a:t>
            </a:r>
            <a:r>
              <a:rPr lang="nl-NL" sz="1800" baseline="30000" dirty="0" smtClean="0"/>
              <a:t>2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x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y</a:t>
            </a:r>
            <a:r>
              <a:rPr lang="nl-NL" sz="1800" baseline="30000" dirty="0" smtClean="0"/>
              <a:t>1</a:t>
            </a:r>
            <a:r>
              <a:rPr lang="nl-NL" sz="1800" dirty="0" smtClean="0"/>
              <a:t>2p</a:t>
            </a:r>
            <a:r>
              <a:rPr lang="nl-NL" sz="1800" baseline="-25000" dirty="0" smtClean="0"/>
              <a:t>z</a:t>
            </a:r>
            <a:r>
              <a:rPr lang="nl-NL" sz="1800" baseline="30000" dirty="0" smtClean="0"/>
              <a:t>1.</a:t>
            </a:r>
            <a:r>
              <a:rPr lang="nl-NL" sz="1800" dirty="0" smtClean="0"/>
              <a:t> 2s is vol, dus 3x 2p orbitalen maken binding</a:t>
            </a:r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baseline="30000" dirty="0"/>
          </a:p>
          <a:p>
            <a:endParaRPr lang="nl-NL" sz="1800" baseline="30000" dirty="0" smtClean="0"/>
          </a:p>
          <a:p>
            <a:endParaRPr lang="nl-NL" sz="1800" dirty="0" smtClean="0"/>
          </a:p>
          <a:p>
            <a:r>
              <a:rPr lang="nl-NL" sz="1800" dirty="0" smtClean="0"/>
              <a:t>Lijkt langs </a:t>
            </a:r>
            <a:r>
              <a:rPr lang="nl-NL" sz="1800" dirty="0" err="1" smtClean="0"/>
              <a:t>internucleaire</a:t>
            </a:r>
            <a:r>
              <a:rPr lang="nl-NL" sz="1800" dirty="0" smtClean="0"/>
              <a:t> as op een </a:t>
            </a:r>
            <a:r>
              <a:rPr lang="nl-NL" sz="1800" i="1" dirty="0" smtClean="0"/>
              <a:t>p</a:t>
            </a:r>
            <a:r>
              <a:rPr lang="nl-NL" sz="1800" dirty="0" smtClean="0"/>
              <a:t>-orbitaal: </a:t>
            </a:r>
            <a:r>
              <a:rPr lang="el-GR" sz="1800" i="1" dirty="0" smtClean="0"/>
              <a:t>π</a:t>
            </a:r>
            <a:r>
              <a:rPr lang="nl-NL" sz="1800" dirty="0" smtClean="0"/>
              <a:t> orbitaal</a:t>
            </a:r>
          </a:p>
          <a:p>
            <a:r>
              <a:rPr lang="nl-NL" sz="1800" dirty="0" smtClean="0"/>
              <a:t>Valentie-elektronen uit 2s </a:t>
            </a:r>
            <a:r>
              <a:rPr lang="nl-NL" sz="1800" dirty="0" err="1" smtClean="0"/>
              <a:t>subschil</a:t>
            </a:r>
            <a:r>
              <a:rPr lang="nl-NL" sz="1800" dirty="0" smtClean="0"/>
              <a:t> doen niet mee aan binding: </a:t>
            </a:r>
            <a:r>
              <a:rPr lang="nl-NL" sz="1800" i="1" dirty="0" err="1" smtClean="0"/>
              <a:t>lone</a:t>
            </a:r>
            <a:r>
              <a:rPr lang="nl-NL" sz="1800" i="1" dirty="0" smtClean="0"/>
              <a:t>-pairs</a:t>
            </a:r>
          </a:p>
          <a:p>
            <a:r>
              <a:rPr lang="nl-NL" sz="1800" dirty="0"/>
              <a:t>Structuurformule: :N</a:t>
            </a:r>
            <a:r>
              <a:rPr lang="nl-NL" sz="1800" dirty="0" smtClean="0"/>
              <a:t>≡N:</a:t>
            </a:r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/>
          <a:srcRect t="4452" b="-1"/>
          <a:stretch/>
        </p:blipFill>
        <p:spPr>
          <a:xfrm>
            <a:off x="1071738" y="1846010"/>
            <a:ext cx="6210300" cy="169277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0" y="454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331C095-9450-42BE-9D86-49BF0CE4E4BF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441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PPT_Fontys_NL_universeel</Template>
  <TotalTime>0</TotalTime>
  <Words>2154</Words>
  <Application>Microsoft Office PowerPoint</Application>
  <PresentationFormat>Diavoorstelling (16:9)</PresentationFormat>
  <Paragraphs>331</Paragraphs>
  <Slides>35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Calibri</vt:lpstr>
      <vt:lpstr>Cambria Math</vt:lpstr>
      <vt:lpstr>Aangepast ontwerp</vt:lpstr>
      <vt:lpstr>#MolFys2020</vt:lpstr>
      <vt:lpstr>PowerPoint-presentatie</vt:lpstr>
      <vt:lpstr>Van klein naar groter</vt:lpstr>
      <vt:lpstr>Bohr-Oppenheimer approximatie </vt:lpstr>
      <vt:lpstr>Valence Bond Theory</vt:lpstr>
      <vt:lpstr>Valence bond theory</vt:lpstr>
      <vt:lpstr>σ-binding</vt:lpstr>
      <vt:lpstr>σ-binding (2)</vt:lpstr>
      <vt:lpstr>π-binding</vt:lpstr>
      <vt:lpstr>Lone pairs</vt:lpstr>
      <vt:lpstr>Lone pairs in Lewis structuren</vt:lpstr>
      <vt:lpstr>Moleculaire structuur voorspellen </vt:lpstr>
      <vt:lpstr>Oefening VB theory (1)</vt:lpstr>
      <vt:lpstr>Oefening VB theory (2)</vt:lpstr>
      <vt:lpstr>Tekortkoming valence bond theorie: CH2</vt:lpstr>
      <vt:lpstr>Promotie in koolstof</vt:lpstr>
      <vt:lpstr>Tekortkoming VB theorie bij molecuulstructuur CH4 met promotie</vt:lpstr>
      <vt:lpstr>Hybridisatie in C-atoom</vt:lpstr>
      <vt:lpstr>sp3 hybridisatie (sp3 hybride orbitalen)</vt:lpstr>
      <vt:lpstr>sp3 hybridisatie: tetraedrische vorm (tetraeder)</vt:lpstr>
      <vt:lpstr>Tekortkoming VB theorie bij molecuulstructuur CH4 met promotie</vt:lpstr>
      <vt:lpstr>sp2 hybridisatie in C</vt:lpstr>
      <vt:lpstr>sp2 hybride orbitalen</vt:lpstr>
      <vt:lpstr>Oefening sp2 hybridisatie</vt:lpstr>
      <vt:lpstr>sp hybridisatie in C</vt:lpstr>
      <vt:lpstr>sp hybridisatie in C</vt:lpstr>
      <vt:lpstr>Oefening sp hybridisatie</vt:lpstr>
      <vt:lpstr>Ter info: er zijn nog veel meer types hybridisatie…</vt:lpstr>
      <vt:lpstr>Oefening hybridisatie </vt:lpstr>
      <vt:lpstr>Elektronenstructuur H2+</vt:lpstr>
      <vt:lpstr>Molecular Orbital Theory</vt:lpstr>
      <vt:lpstr>Een eerdere slide….</vt:lpstr>
      <vt:lpstr>Molecuul orbitaal: lineaire combinaties van atoomorbitalen</vt:lpstr>
      <vt:lpstr>Bonding en antibonding molecuulorbitalen</vt:lpstr>
      <vt:lpstr>Werkcollege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Fysische Chemie</dc:title>
  <dc:creator>Smit,Bart A.B.</dc:creator>
  <cp:lastModifiedBy>Smit,Bart A.B.</cp:lastModifiedBy>
  <cp:revision>186</cp:revision>
  <cp:lastPrinted>2014-08-19T14:33:34Z</cp:lastPrinted>
  <dcterms:created xsi:type="dcterms:W3CDTF">2018-12-18T07:41:53Z</dcterms:created>
  <dcterms:modified xsi:type="dcterms:W3CDTF">2020-02-20T09:15:58Z</dcterms:modified>
</cp:coreProperties>
</file>