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9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7" r:id="rId22"/>
    <p:sldId id="273" r:id="rId23"/>
    <p:sldId id="274" r:id="rId24"/>
    <p:sldId id="275" r:id="rId25"/>
    <p:sldId id="299" r:id="rId26"/>
    <p:sldId id="295" r:id="rId27"/>
    <p:sldId id="276" r:id="rId28"/>
    <p:sldId id="277" r:id="rId29"/>
    <p:sldId id="278" r:id="rId30"/>
    <p:sldId id="279" r:id="rId31"/>
    <p:sldId id="281" r:id="rId32"/>
    <p:sldId id="282" r:id="rId33"/>
    <p:sldId id="298" r:id="rId34"/>
    <p:sldId id="286" r:id="rId35"/>
    <p:sldId id="287" r:id="rId36"/>
    <p:sldId id="288" r:id="rId37"/>
    <p:sldId id="301" r:id="rId38"/>
    <p:sldId id="294" r:id="rId39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,Bart A.B." initials="SA" lastIdx="1" clrIdx="0">
    <p:extLst>
      <p:ext uri="{19B8F6BF-5375-455C-9EA6-DF929625EA0E}">
        <p15:presenceInfo xmlns:p15="http://schemas.microsoft.com/office/powerpoint/2012/main" userId="S-1-5-21-11087255-1466054374-1897138802-2121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9EDF4"/>
    <a:srgbClr val="558ED5"/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87409" autoAdjust="0"/>
  </p:normalViewPr>
  <p:slideViewPr>
    <p:cSldViewPr snapToGrid="0" snapToObjects="1">
      <p:cViewPr>
        <p:scale>
          <a:sx n="84" d="100"/>
          <a:sy n="84" d="100"/>
        </p:scale>
        <p:origin x="55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12-3-2020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12-3-2020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18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Op bord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3552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Vraag</a:t>
            </a:r>
            <a:r>
              <a:rPr lang="nl-NL" baseline="0" dirty="0" smtClean="0"/>
              <a:t> 1: dan roteert het molecuul niet.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272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Boltzman</a:t>
            </a:r>
            <a:r>
              <a:rPr lang="nl-NL" dirty="0" smtClean="0"/>
              <a:t> distributie.</a:t>
            </a:r>
            <a:r>
              <a:rPr lang="nl-NL" baseline="0" dirty="0" smtClean="0"/>
              <a:t> Op bord: Lijn voor N0 en lijn voor Ni. </a:t>
            </a:r>
          </a:p>
          <a:p>
            <a:r>
              <a:rPr lang="nl-NL" baseline="0" dirty="0" smtClean="0"/>
              <a:t>Richting van hoekmoment, even terug naar eerste slide.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6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Tekenen op bord: J en </a:t>
            </a:r>
            <a:r>
              <a:rPr lang="nl-NL" baseline="0" dirty="0" err="1" smtClean="0"/>
              <a:t>Jz</a:t>
            </a:r>
            <a:endParaRPr lang="nl-NL" dirty="0" smtClean="0"/>
          </a:p>
          <a:p>
            <a:r>
              <a:rPr lang="nl-NL" dirty="0" smtClean="0"/>
              <a:t>Moeilijk om te begrijpen..</a:t>
            </a:r>
          </a:p>
          <a:p>
            <a:r>
              <a:rPr lang="nl-NL" dirty="0" err="1" smtClean="0"/>
              <a:t>Gekwantiseerd</a:t>
            </a:r>
            <a:r>
              <a:rPr lang="nl-NL" dirty="0" smtClean="0"/>
              <a:t> door </a:t>
            </a:r>
            <a:r>
              <a:rPr lang="nl-NL" dirty="0" err="1" smtClean="0"/>
              <a:t>eeen</a:t>
            </a:r>
            <a:r>
              <a:rPr lang="nl-NL" dirty="0" smtClean="0"/>
              <a:t> randvoorwaarde . </a:t>
            </a:r>
            <a:r>
              <a:rPr lang="nl-NL" dirty="0" err="1" smtClean="0"/>
              <a:t>Particle</a:t>
            </a:r>
            <a:r>
              <a:rPr lang="nl-NL" dirty="0" smtClean="0"/>
              <a:t> on a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shpere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rigid</a:t>
            </a:r>
            <a:r>
              <a:rPr lang="nl-NL" baseline="0" dirty="0" smtClean="0"/>
              <a:t> rotor), twee </a:t>
            </a:r>
            <a:r>
              <a:rPr lang="nl-NL" baseline="0" dirty="0" err="1" smtClean="0"/>
              <a:t>coordinaten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theta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phi</a:t>
            </a:r>
            <a:r>
              <a:rPr lang="nl-NL" baseline="0" dirty="0" smtClean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082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Boundary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conditions</a:t>
            </a:r>
            <a:r>
              <a:rPr lang="nl-NL" baseline="0" dirty="0" smtClean="0"/>
              <a:t> lead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these </a:t>
            </a:r>
            <a:r>
              <a:rPr lang="nl-NL" baseline="0" dirty="0" err="1" smtClean="0"/>
              <a:t>quantum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Compare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orbital </a:t>
            </a:r>
            <a:r>
              <a:rPr lang="nl-NL" baseline="0" dirty="0" err="1" smtClean="0"/>
              <a:t>quantum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numbers</a:t>
            </a:r>
            <a:r>
              <a:rPr lang="nl-NL" baseline="0" dirty="0" smtClean="0"/>
              <a:t> Twee kwantum nummers door </a:t>
            </a:r>
            <a:r>
              <a:rPr lang="nl-NL" baseline="0" dirty="0" err="1" smtClean="0"/>
              <a:t>theta</a:t>
            </a:r>
            <a:r>
              <a:rPr lang="nl-NL" baseline="0" dirty="0" smtClean="0"/>
              <a:t> en </a:t>
            </a:r>
            <a:r>
              <a:rPr lang="nl-NL" baseline="0" dirty="0" err="1" smtClean="0"/>
              <a:t>phi</a:t>
            </a:r>
            <a:r>
              <a:rPr lang="nl-NL" baseline="0" dirty="0" smtClean="0"/>
              <a:t>: zelfde aantal kwantumnummers als coördinaten.</a:t>
            </a:r>
          </a:p>
          <a:p>
            <a:r>
              <a:rPr lang="nl-NL" baseline="0" dirty="0" smtClean="0"/>
              <a:t>P orbitalen zijn </a:t>
            </a:r>
            <a:r>
              <a:rPr lang="nl-NL" baseline="0" dirty="0" err="1" smtClean="0"/>
              <a:t>degenerate</a:t>
            </a:r>
            <a:r>
              <a:rPr lang="nl-NL" baseline="0" dirty="0" smtClean="0"/>
              <a:t>, dus de rotatie staten zijn ook </a:t>
            </a:r>
            <a:r>
              <a:rPr lang="nl-NL" baseline="0" dirty="0" err="1" smtClean="0"/>
              <a:t>degenerate</a:t>
            </a:r>
            <a:r>
              <a:rPr lang="nl-NL" baseline="0" dirty="0" smtClean="0"/>
              <a:t>: </a:t>
            </a:r>
            <a:r>
              <a:rPr lang="nl-NL" baseline="0" dirty="0" err="1" smtClean="0"/>
              <a:t>zefdle</a:t>
            </a:r>
            <a:r>
              <a:rPr lang="nl-NL" baseline="0" dirty="0" smtClean="0"/>
              <a:t> energie.</a:t>
            </a:r>
          </a:p>
          <a:p>
            <a:r>
              <a:rPr lang="nl-NL" baseline="0" dirty="0" smtClean="0"/>
              <a:t>HOEVEEL S ORBITALEN? HOEVEEL P ORBITALEN? HOEVEEL D ORBITALEN?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183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Natuurlijk wel raar dat je maar in bepaalde </a:t>
            </a:r>
            <a:r>
              <a:rPr lang="nl-NL" dirty="0" err="1" smtClean="0"/>
              <a:t>orientaties</a:t>
            </a:r>
            <a:r>
              <a:rPr lang="nl-NL" dirty="0" smtClean="0"/>
              <a:t> kunt draaien.</a:t>
            </a:r>
            <a:r>
              <a:rPr lang="nl-NL" baseline="0" dirty="0" smtClean="0"/>
              <a:t> In macroscopische wereld kwantum getallen </a:t>
            </a:r>
            <a:r>
              <a:rPr lang="nl-NL" baseline="0" dirty="0" err="1" smtClean="0"/>
              <a:t>zooo</a:t>
            </a:r>
            <a:r>
              <a:rPr lang="nl-NL" baseline="0" dirty="0" smtClean="0"/>
              <a:t> gigantisch groot, allemaal </a:t>
            </a:r>
            <a:r>
              <a:rPr lang="nl-NL" baseline="0" dirty="0" err="1" smtClean="0"/>
              <a:t>degenerate</a:t>
            </a:r>
            <a:r>
              <a:rPr lang="nl-NL" baseline="0" dirty="0" smtClean="0"/>
              <a:t>, wordt ‘n </a:t>
            </a:r>
            <a:r>
              <a:rPr lang="nl-NL" baseline="0" dirty="0" err="1" smtClean="0"/>
              <a:t>continuum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88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 krijgt dus een balans tussen toenemende</a:t>
            </a:r>
            <a:r>
              <a:rPr lang="nl-NL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987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775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67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We</a:t>
            </a:r>
            <a:r>
              <a:rPr lang="nl-NL" baseline="0" dirty="0" smtClean="0"/>
              <a:t> gaan kijken of we bepalen waarom dit spectrum er zo uit ziet. Vraag: hoe kan ik bepalen hoe een molecuul zich </a:t>
            </a:r>
            <a:r>
              <a:rPr lang="nl-NL" baseline="0" dirty="0" err="1" smtClean="0"/>
              <a:t>gedraagd</a:t>
            </a:r>
            <a:r>
              <a:rPr lang="nl-NL" baseline="0" dirty="0" smtClean="0"/>
              <a:t>? </a:t>
            </a:r>
            <a:r>
              <a:rPr lang="nl-NL" baseline="0" dirty="0" err="1" smtClean="0"/>
              <a:t>Schr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vgl</a:t>
            </a:r>
            <a:r>
              <a:rPr lang="nl-NL" baseline="0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5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verbeter </a:t>
            </a:r>
            <a:r>
              <a:rPr lang="nl-NL" dirty="0" err="1" smtClean="0"/>
              <a:t>ej</a:t>
            </a:r>
            <a:r>
              <a:rPr lang="nl-NL" dirty="0" smtClean="0"/>
              <a:t> dan de resolutie? (voor</a:t>
            </a:r>
            <a:r>
              <a:rPr lang="nl-NL" baseline="0" dirty="0" smtClean="0"/>
              <a:t> 1</a:t>
            </a:r>
            <a:r>
              <a:rPr lang="nl-NL" baseline="30000" dirty="0" smtClean="0"/>
              <a:t>e</a:t>
            </a:r>
            <a:r>
              <a:rPr lang="nl-NL" baseline="0" dirty="0" smtClean="0"/>
              <a:t> keer klikken)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84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Vraag: als die twee laag zijn, wat is dan</a:t>
            </a:r>
            <a:r>
              <a:rPr lang="nl-NL" baseline="0" dirty="0" smtClean="0"/>
              <a:t> de voornaamste </a:t>
            </a:r>
            <a:r>
              <a:rPr lang="nl-NL" baseline="0" dirty="0" err="1" smtClean="0"/>
              <a:t>beperker</a:t>
            </a:r>
            <a:r>
              <a:rPr lang="nl-NL" baseline="0" dirty="0" smtClean="0"/>
              <a:t>? Dus dan zal die wel een hele lange levenstijd hebben. Ga je mee </a:t>
            </a:r>
            <a:r>
              <a:rPr lang="nl-NL" baseline="0" dirty="0" err="1" smtClean="0"/>
              <a:t>oefenin</a:t>
            </a:r>
            <a:r>
              <a:rPr lang="nl-NL" baseline="0" dirty="0" smtClean="0"/>
              <a:t>.</a:t>
            </a:r>
            <a:endParaRPr lang="nl-NL" dirty="0" smtClean="0"/>
          </a:p>
          <a:p>
            <a:r>
              <a:rPr lang="nl-NL" dirty="0" smtClean="0"/>
              <a:t>Zoals </a:t>
            </a:r>
            <a:r>
              <a:rPr lang="nl-NL" dirty="0" err="1" smtClean="0"/>
              <a:t>amssa</a:t>
            </a:r>
            <a:r>
              <a:rPr lang="nl-NL" dirty="0" smtClean="0"/>
              <a:t> voor lineaire motie, is traagheidsmoment</a:t>
            </a:r>
            <a:r>
              <a:rPr lang="nl-NL" baseline="0" dirty="0" smtClean="0"/>
              <a:t> de resistentie dat een object biedt aan een circulaire beweging.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43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Bij cirkelbeweging dat om een centraal</a:t>
            </a:r>
            <a:r>
              <a:rPr lang="nl-NL" baseline="0" dirty="0" smtClean="0"/>
              <a:t> punt beweegt, loodrecht op vlak waarin beweegt (dus anders dan bij lineair)</a:t>
            </a:r>
          </a:p>
          <a:p>
            <a:r>
              <a:rPr lang="nl-NL" baseline="0" dirty="0" smtClean="0"/>
              <a:t>Bestaat uit </a:t>
            </a:r>
            <a:r>
              <a:rPr lang="nl-NL" baseline="0" dirty="0" err="1" smtClean="0"/>
              <a:t>heeel</a:t>
            </a:r>
            <a:r>
              <a:rPr lang="nl-NL" baseline="0" dirty="0" smtClean="0"/>
              <a:t> veel deeltjes, allemaal bij elkaar optellen. Dichterbij kleinere snelheid, verder grotere snelheid.</a:t>
            </a:r>
          </a:p>
          <a:p>
            <a:r>
              <a:rPr lang="nl-NL" baseline="0" dirty="0" smtClean="0"/>
              <a:t>Lijkt wel beetje op elkaar die vergelijkingen, dus transformatie van lineair nar circulair niet te moeilijk.</a:t>
            </a:r>
          </a:p>
          <a:p>
            <a:r>
              <a:rPr lang="nl-NL" baseline="0" dirty="0" smtClean="0"/>
              <a:t>Hoge m: </a:t>
            </a:r>
            <a:r>
              <a:rPr lang="nl-NL" baseline="0" dirty="0" err="1" smtClean="0"/>
              <a:t>moeiljk</a:t>
            </a:r>
            <a:r>
              <a:rPr lang="nl-NL" baseline="0" dirty="0" smtClean="0"/>
              <a:t> in beweging te zetten. Hoge i: moeilijk te roteren.</a:t>
            </a:r>
          </a:p>
          <a:p>
            <a:r>
              <a:rPr lang="nl-NL" baseline="0" dirty="0" smtClean="0"/>
              <a:t>Oftewel links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99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Zwaartepunt. Vraag: als die gewichten </a:t>
            </a:r>
            <a:r>
              <a:rPr lang="nl-NL" dirty="0" err="1" smtClean="0"/>
              <a:t>hetzeflde</a:t>
            </a:r>
            <a:r>
              <a:rPr lang="nl-NL" dirty="0" smtClean="0"/>
              <a:t> zijn,</a:t>
            </a:r>
            <a:r>
              <a:rPr lang="nl-NL" baseline="0" dirty="0" smtClean="0"/>
              <a:t> waar ligt dat zwaartepunt dan?</a:t>
            </a:r>
          </a:p>
          <a:p>
            <a:r>
              <a:rPr lang="nl-NL" baseline="0" dirty="0" smtClean="0"/>
              <a:t>Wordt de gereduceerde massa. Moment of </a:t>
            </a:r>
            <a:r>
              <a:rPr lang="nl-NL" baseline="0" dirty="0" err="1" smtClean="0"/>
              <a:t>inertia</a:t>
            </a:r>
            <a:r>
              <a:rPr lang="nl-NL" baseline="0" dirty="0" smtClean="0"/>
              <a:t> is dus gereduceerde massa keer bondlengte </a:t>
            </a:r>
            <a:r>
              <a:rPr lang="nl-NL" baseline="0" dirty="0" err="1" smtClean="0"/>
              <a:t>wkardaard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7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massa die eerst in de </a:t>
            </a:r>
            <a:r>
              <a:rPr lang="nl-NL" dirty="0" err="1" smtClean="0"/>
              <a:t>schrödinger</a:t>
            </a:r>
            <a:r>
              <a:rPr lang="nl-NL" dirty="0" smtClean="0"/>
              <a:t> </a:t>
            </a:r>
            <a:r>
              <a:rPr lang="nl-NL" dirty="0" err="1" smtClean="0"/>
              <a:t>vgl</a:t>
            </a:r>
            <a:r>
              <a:rPr lang="nl-NL" dirty="0" smtClean="0"/>
              <a:t> stond, is gesubstitueerd met moment of </a:t>
            </a:r>
            <a:r>
              <a:rPr lang="nl-NL" dirty="0" err="1" smtClean="0"/>
              <a:t>inertia</a:t>
            </a:r>
            <a:r>
              <a:rPr lang="nl-NL" dirty="0" smtClean="0"/>
              <a:t>. </a:t>
            </a:r>
          </a:p>
          <a:p>
            <a:r>
              <a:rPr lang="nl-NL" dirty="0" smtClean="0"/>
              <a:t>Lijkt</a:t>
            </a:r>
            <a:r>
              <a:rPr lang="nl-NL" baseline="0" dirty="0" smtClean="0"/>
              <a:t> moeilijk, MAAR: al gehad: waterstof: orbitalen zijn oplossingen. Radi component en hoek component. </a:t>
            </a:r>
          </a:p>
          <a:p>
            <a:r>
              <a:rPr lang="nl-NL" baseline="0" dirty="0" smtClean="0"/>
              <a:t>Hier alleen hoek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69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Net als bij part in box. Afleiding van hoe </a:t>
            </a:r>
            <a:r>
              <a:rPr lang="nl-NL" dirty="0" err="1" smtClean="0"/>
              <a:t>schr</a:t>
            </a:r>
            <a:r>
              <a:rPr lang="nl-NL" dirty="0" smtClean="0"/>
              <a:t> </a:t>
            </a:r>
            <a:r>
              <a:rPr lang="nl-NL" dirty="0" err="1" smtClean="0"/>
              <a:t>eq</a:t>
            </a:r>
            <a:r>
              <a:rPr lang="nl-NL" dirty="0" smtClean="0"/>
              <a:t> tot deze </a:t>
            </a:r>
            <a:r>
              <a:rPr lang="nl-NL" dirty="0" err="1" smtClean="0"/>
              <a:t>kwantisatie</a:t>
            </a:r>
            <a:r>
              <a:rPr lang="nl-NL" dirty="0" smtClean="0"/>
              <a:t> van </a:t>
            </a:r>
            <a:r>
              <a:rPr lang="nl-NL" dirty="0" err="1" smtClean="0"/>
              <a:t>energieén</a:t>
            </a:r>
            <a:r>
              <a:rPr lang="nl-NL" dirty="0" smtClean="0"/>
              <a:t> leidt niet</a:t>
            </a:r>
            <a:r>
              <a:rPr lang="nl-NL" baseline="0" dirty="0" smtClean="0"/>
              <a:t> belangrijk. Eer zijn randvoorwaarden, dus </a:t>
            </a:r>
            <a:r>
              <a:rPr lang="nl-NL" baseline="0" dirty="0" err="1" smtClean="0"/>
              <a:t>kwantisatie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J is equivalent aan wat N was voor </a:t>
            </a:r>
            <a:r>
              <a:rPr lang="nl-NL" baseline="0" dirty="0" err="1" smtClean="0"/>
              <a:t>particle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box. Hoeft niet te weten hoe energie wordt </a:t>
            </a:r>
            <a:r>
              <a:rPr lang="nl-NL" baseline="0" dirty="0" err="1" smtClean="0"/>
              <a:t>opeglost</a:t>
            </a:r>
            <a:r>
              <a:rPr lang="nl-NL" baseline="0" dirty="0" smtClean="0"/>
              <a:t>, WEL WETEN dat het oplossingen zijn van </a:t>
            </a:r>
            <a:r>
              <a:rPr lang="nl-NL" baseline="0" dirty="0" err="1" smtClean="0"/>
              <a:t>schr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49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Voor elke J een energie eigenwaarde</a:t>
            </a:r>
            <a:r>
              <a:rPr lang="nl-NL" baseline="0" dirty="0" smtClean="0"/>
              <a:t> en een eigenfunctie. Net als bij </a:t>
            </a:r>
            <a:r>
              <a:rPr lang="nl-NL" baseline="0" dirty="0" err="1" smtClean="0"/>
              <a:t>particle</a:t>
            </a:r>
            <a:r>
              <a:rPr lang="nl-NL" baseline="0" dirty="0" smtClean="0"/>
              <a:t> in box, ne </a:t>
            </a:r>
            <a:r>
              <a:rPr lang="nl-NL" baseline="0" dirty="0" err="1" smtClean="0"/>
              <a:t>tals</a:t>
            </a:r>
            <a:r>
              <a:rPr lang="nl-NL" baseline="0" dirty="0" smtClean="0"/>
              <a:t> bij atoom orbitalen.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351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12-3-2020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3" r:id="rId5"/>
    <p:sldLayoutId id="214748383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12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5" Type="http://schemas.openxmlformats.org/officeDocument/2006/relationships/image" Target="../media/image38.pn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470"/>
            <a:ext cx="1852496" cy="22571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5943" y="1400775"/>
            <a:ext cx="7383518" cy="857250"/>
          </a:xfrm>
        </p:spPr>
        <p:txBody>
          <a:bodyPr/>
          <a:lstStyle/>
          <a:p>
            <a:r>
              <a:rPr lang="nl-NL" dirty="0" smtClean="0"/>
              <a:t>Molecuulfysica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75943" y="2221509"/>
            <a:ext cx="7383518" cy="2192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Technische Natuurkunde</a:t>
            </a:r>
          </a:p>
          <a:p>
            <a:pPr marL="0" indent="0">
              <a:buNone/>
            </a:pPr>
            <a:r>
              <a:rPr lang="nl-NL" sz="1800" dirty="0" smtClean="0"/>
              <a:t>Week 4</a:t>
            </a:r>
            <a:endParaRPr lang="nl-NL" sz="1800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1400" dirty="0" smtClean="0"/>
              <a:t>Docent: Bart Smit</a:t>
            </a:r>
            <a:endParaRPr lang="nl-NL" sz="1400" dirty="0"/>
          </a:p>
        </p:txBody>
      </p:sp>
      <p:grpSp>
        <p:nvGrpSpPr>
          <p:cNvPr id="11" name="Groep 10"/>
          <p:cNvGrpSpPr/>
          <p:nvPr/>
        </p:nvGrpSpPr>
        <p:grpSpPr>
          <a:xfrm>
            <a:off x="6470597" y="2144081"/>
            <a:ext cx="1881352" cy="2270235"/>
            <a:chOff x="6344127" y="1563075"/>
            <a:chExt cx="1881352" cy="2270235"/>
          </a:xfrm>
        </p:grpSpPr>
        <p:pic>
          <p:nvPicPr>
            <p:cNvPr id="12" name="Afbeelding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150" y="1659861"/>
              <a:ext cx="1523306" cy="1929520"/>
            </a:xfrm>
            <a:prstGeom prst="rect">
              <a:avLst/>
            </a:prstGeom>
          </p:spPr>
        </p:pic>
        <p:sp>
          <p:nvSpPr>
            <p:cNvPr id="13" name="Rechthoek 12"/>
            <p:cNvSpPr/>
            <p:nvPr/>
          </p:nvSpPr>
          <p:spPr>
            <a:xfrm>
              <a:off x="6344127" y="1563075"/>
              <a:ext cx="1881352" cy="2270235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1237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Rotatiemechanica P3: Traagheidsmoment I (moment of </a:t>
            </a:r>
            <a:r>
              <a:rPr lang="nl-NL" dirty="0" err="1" smtClean="0"/>
              <a:t>inertia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435349"/>
          </a:xfrm>
        </p:spPr>
        <p:txBody>
          <a:bodyPr>
            <a:normAutofit/>
          </a:bodyPr>
          <a:lstStyle/>
          <a:p>
            <a:r>
              <a:rPr lang="nl-NL" sz="1800" dirty="0" smtClean="0"/>
              <a:t>Welke is makkelijker te roteren: a of b.</a:t>
            </a:r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Kinetische energie van </a:t>
            </a:r>
            <a:r>
              <a:rPr lang="nl-NL" sz="1800" u="sng" dirty="0" smtClean="0"/>
              <a:t>elk</a:t>
            </a:r>
            <a:r>
              <a:rPr lang="nl-NL" sz="1800" dirty="0" smtClean="0"/>
              <a:t> deeltje: </a:t>
            </a:r>
            <a:br>
              <a:rPr lang="nl-NL" sz="1800" dirty="0" smtClean="0"/>
            </a:br>
            <a:r>
              <a:rPr lang="nl-NL" sz="1800" dirty="0" err="1" smtClean="0"/>
              <a:t>E</a:t>
            </a:r>
            <a:r>
              <a:rPr lang="nl-NL" sz="1800" baseline="-25000" dirty="0" err="1" smtClean="0"/>
              <a:t>k,i</a:t>
            </a:r>
            <a:r>
              <a:rPr lang="nl-NL" sz="1800" baseline="-25000" dirty="0" smtClean="0"/>
              <a:t> </a:t>
            </a:r>
            <a:r>
              <a:rPr lang="nl-NL" sz="1800" dirty="0" smtClean="0"/>
              <a:t>= ½m</a:t>
            </a:r>
            <a:r>
              <a:rPr lang="nl-NL" sz="1800" baseline="-25000" dirty="0" smtClean="0"/>
              <a:t>i</a:t>
            </a:r>
            <a:r>
              <a:rPr lang="nl-NL" sz="1800" dirty="0" smtClean="0"/>
              <a:t>v</a:t>
            </a:r>
            <a:r>
              <a:rPr lang="nl-NL" sz="1800" baseline="-25000" dirty="0" smtClean="0"/>
              <a:t>i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 = ½m</a:t>
            </a:r>
            <a:r>
              <a:rPr lang="nl-NL" sz="1800" baseline="-25000" dirty="0" smtClean="0"/>
              <a:t>i</a:t>
            </a:r>
            <a:r>
              <a:rPr lang="nl-NL" sz="1800" dirty="0" smtClean="0"/>
              <a:t>r</a:t>
            </a:r>
            <a:r>
              <a:rPr lang="nl-NL" sz="1800" baseline="-25000" dirty="0" smtClean="0"/>
              <a:t>i</a:t>
            </a:r>
            <a:r>
              <a:rPr lang="nl-NL" sz="1800" baseline="30000" dirty="0" smtClean="0"/>
              <a:t>2</a:t>
            </a:r>
            <a:r>
              <a:rPr lang="nl-NL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nl-NL" sz="1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1800" dirty="0" smtClean="0"/>
              <a:t> </a:t>
            </a:r>
          </a:p>
          <a:p>
            <a:r>
              <a:rPr lang="nl-NL" sz="1800" dirty="0" smtClean="0"/>
              <a:t>Totale kinetische energie: E</a:t>
            </a:r>
            <a:r>
              <a:rPr lang="nl-NL" sz="1800" baseline="-25000" dirty="0" smtClean="0"/>
              <a:t>k </a:t>
            </a:r>
            <a:r>
              <a:rPr lang="nl-NL" sz="1800" dirty="0" smtClean="0"/>
              <a:t>= </a:t>
            </a:r>
            <a:r>
              <a:rPr lang="el-GR" sz="1800" dirty="0" smtClean="0"/>
              <a:t>Σ</a:t>
            </a:r>
            <a:r>
              <a:rPr lang="nl-NL" sz="1800" baseline="-25000" dirty="0" smtClean="0"/>
              <a:t>i</a:t>
            </a:r>
            <a:r>
              <a:rPr lang="nl-NL" sz="1800" dirty="0" smtClean="0"/>
              <a:t>(½m</a:t>
            </a:r>
            <a:r>
              <a:rPr lang="nl-NL" sz="1800" baseline="-25000" dirty="0" smtClean="0"/>
              <a:t>i</a:t>
            </a:r>
            <a:r>
              <a:rPr lang="nl-NL" sz="1800" dirty="0" smtClean="0"/>
              <a:t>r</a:t>
            </a:r>
            <a:r>
              <a:rPr lang="nl-NL" sz="1800" baseline="-25000" dirty="0" smtClean="0"/>
              <a:t>i</a:t>
            </a:r>
            <a:r>
              <a:rPr lang="nl-NL" sz="1800" baseline="30000" dirty="0" smtClean="0"/>
              <a:t>2</a:t>
            </a:r>
            <a:r>
              <a:rPr lang="nl-NL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nl-NL" sz="1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1800" dirty="0" smtClean="0"/>
              <a:t>)=</a:t>
            </a:r>
            <a:r>
              <a:rPr lang="el-GR" sz="1800" dirty="0"/>
              <a:t> Σ</a:t>
            </a:r>
            <a:r>
              <a:rPr lang="nl-NL" sz="1800" baseline="-25000" dirty="0"/>
              <a:t>i</a:t>
            </a:r>
            <a:r>
              <a:rPr lang="nl-NL" sz="1800" dirty="0"/>
              <a:t>(½</a:t>
            </a:r>
            <a:r>
              <a:rPr lang="nl-NL" sz="1800" dirty="0" smtClean="0"/>
              <a:t>m</a:t>
            </a:r>
            <a:r>
              <a:rPr lang="nl-NL" sz="1800" baseline="-25000" dirty="0" smtClean="0"/>
              <a:t>i</a:t>
            </a:r>
            <a:r>
              <a:rPr lang="nl-NL" sz="1800" dirty="0" smtClean="0"/>
              <a:t>r</a:t>
            </a:r>
            <a:r>
              <a:rPr lang="nl-NL" sz="1800" baseline="-25000" dirty="0" smtClean="0"/>
              <a:t>i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)</a:t>
            </a:r>
            <a:r>
              <a:rPr lang="nl-NL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nl-NL" sz="1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1800" dirty="0"/>
              <a:t> </a:t>
            </a:r>
            <a:r>
              <a:rPr lang="nl-NL" sz="1800" dirty="0" smtClean="0"/>
              <a:t>= ½ I</a:t>
            </a:r>
            <a:r>
              <a:rPr lang="nl-NL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nl-NL" sz="1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</a:p>
          <a:p>
            <a:pPr marL="3657600" lvl="8" indent="0">
              <a:buNone/>
            </a:pPr>
            <a:r>
              <a:rPr lang="nl-NL" sz="1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nl-NL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endParaRPr lang="nl-NL" sz="1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72" y="835025"/>
            <a:ext cx="2476500" cy="25527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1618443"/>
            <a:ext cx="3067050" cy="1247775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V="1">
            <a:off x="2454275" y="2395538"/>
            <a:ext cx="633413" cy="61912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2686826" y="2329934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853581" y="3826408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I =</a:t>
            </a:r>
            <a:r>
              <a:rPr lang="el-GR" sz="2000" dirty="0"/>
              <a:t> Σ</a:t>
            </a:r>
            <a:r>
              <a:rPr lang="nl-NL" sz="2000" baseline="-25000" dirty="0" smtClean="0"/>
              <a:t>i</a:t>
            </a:r>
            <a:r>
              <a:rPr lang="nl-NL" sz="2000" dirty="0" smtClean="0"/>
              <a:t>(m</a:t>
            </a:r>
            <a:r>
              <a:rPr lang="nl-NL" sz="2000" baseline="-25000" dirty="0" smtClean="0"/>
              <a:t>i</a:t>
            </a:r>
            <a:r>
              <a:rPr lang="nl-NL" sz="2000" dirty="0" smtClean="0"/>
              <a:t>r</a:t>
            </a:r>
            <a:r>
              <a:rPr lang="nl-NL" sz="2000" baseline="-25000" dirty="0" smtClean="0"/>
              <a:t>i</a:t>
            </a:r>
            <a:r>
              <a:rPr lang="nl-NL" sz="2000" baseline="30000" dirty="0" smtClean="0"/>
              <a:t>2</a:t>
            </a:r>
            <a:r>
              <a:rPr lang="nl-NL" sz="2000" dirty="0"/>
              <a:t>)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sp>
        <p:nvSpPr>
          <p:cNvPr id="11" name="Tekstvak 10"/>
          <p:cNvSpPr txBox="1"/>
          <p:nvPr/>
        </p:nvSpPr>
        <p:spPr>
          <a:xfrm>
            <a:off x="7973695" y="1399887"/>
            <a:ext cx="1426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Gemiddelde </a:t>
            </a:r>
            <a:br>
              <a:rPr lang="nl-NL" sz="1600" dirty="0" smtClean="0"/>
            </a:br>
            <a:r>
              <a:rPr lang="nl-NL" sz="1600" dirty="0" err="1" smtClean="0"/>
              <a:t>r</a:t>
            </a:r>
            <a:r>
              <a:rPr lang="nl-NL" sz="1600" baseline="-25000" dirty="0" err="1" smtClean="0"/>
              <a:t>i</a:t>
            </a:r>
            <a:r>
              <a:rPr lang="nl-NL" sz="1600" dirty="0" smtClean="0"/>
              <a:t> groter</a:t>
            </a:r>
            <a:endParaRPr lang="nl-NL" sz="1600" dirty="0"/>
          </a:p>
        </p:txBody>
      </p:sp>
      <p:cxnSp>
        <p:nvCxnSpPr>
          <p:cNvPr id="13" name="Rechte verbindingslijn met pijl 12"/>
          <p:cNvCxnSpPr/>
          <p:nvPr/>
        </p:nvCxnSpPr>
        <p:spPr>
          <a:xfrm flipH="1">
            <a:off x="8102459" y="1879600"/>
            <a:ext cx="165241" cy="36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hoek 5"/>
          <p:cNvSpPr/>
          <p:nvPr/>
        </p:nvSpPr>
        <p:spPr>
          <a:xfrm>
            <a:off x="6778171" y="3444240"/>
            <a:ext cx="674189" cy="3276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3843FE6-663F-47C0-8F38-BAACBCFE2A18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830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495"/>
            <a:ext cx="8229600" cy="857250"/>
          </a:xfrm>
        </p:spPr>
        <p:txBody>
          <a:bodyPr/>
          <a:lstStyle/>
          <a:p>
            <a:r>
              <a:rPr lang="nl-NL" dirty="0" err="1" smtClean="0"/>
              <a:t>Diatomisch</a:t>
            </a:r>
            <a:r>
              <a:rPr lang="nl-NL" dirty="0" smtClean="0"/>
              <a:t> molecuul als rigide rotor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812164"/>
            <a:ext cx="8229600" cy="4101459"/>
          </a:xfrm>
        </p:spPr>
        <p:txBody>
          <a:bodyPr>
            <a:normAutofit/>
          </a:bodyPr>
          <a:lstStyle/>
          <a:p>
            <a:r>
              <a:rPr lang="nl-NL" sz="1800" dirty="0" smtClean="0"/>
              <a:t>De bond die twee atomen bijeen houden is rigide en zonder massa. Rond welk punt zal deze bewegen?</a:t>
            </a:r>
          </a:p>
          <a:p>
            <a:r>
              <a:rPr lang="nl-NL" sz="1800" dirty="0" smtClean="0"/>
              <a:t>Rond het massamiddelpunt, waar  </a:t>
            </a:r>
            <a:r>
              <a:rPr lang="nl-NL" sz="1800" dirty="0" smtClean="0">
                <a:solidFill>
                  <a:schemeClr val="accent1"/>
                </a:solidFill>
              </a:rPr>
              <a:t>m</a:t>
            </a:r>
            <a:r>
              <a:rPr lang="nl-NL" sz="1800" baseline="-25000" dirty="0" smtClean="0">
                <a:solidFill>
                  <a:schemeClr val="accent1"/>
                </a:solidFill>
              </a:rPr>
              <a:t>1</a:t>
            </a:r>
            <a:r>
              <a:rPr lang="nl-NL" sz="1800" dirty="0" smtClean="0">
                <a:solidFill>
                  <a:schemeClr val="accent1"/>
                </a:solidFill>
              </a:rPr>
              <a:t>r</a:t>
            </a:r>
            <a:r>
              <a:rPr lang="nl-NL" sz="1800" baseline="-25000" dirty="0" smtClean="0">
                <a:solidFill>
                  <a:schemeClr val="accent1"/>
                </a:solidFill>
              </a:rPr>
              <a:t>1</a:t>
            </a:r>
            <a:r>
              <a:rPr lang="nl-NL" sz="1800" dirty="0" smtClean="0">
                <a:solidFill>
                  <a:schemeClr val="accent1"/>
                </a:solidFill>
              </a:rPr>
              <a:t>=m</a:t>
            </a:r>
            <a:r>
              <a:rPr lang="nl-NL" sz="1800" baseline="-25000" dirty="0" smtClean="0">
                <a:solidFill>
                  <a:schemeClr val="accent1"/>
                </a:solidFill>
              </a:rPr>
              <a:t>2</a:t>
            </a:r>
            <a:r>
              <a:rPr lang="nl-NL" sz="1800" dirty="0" smtClean="0">
                <a:solidFill>
                  <a:schemeClr val="accent1"/>
                </a:solidFill>
              </a:rPr>
              <a:t>r</a:t>
            </a:r>
            <a:r>
              <a:rPr lang="nl-NL" sz="1800" baseline="-25000" dirty="0" smtClean="0">
                <a:solidFill>
                  <a:schemeClr val="accent1"/>
                </a:solidFill>
              </a:rPr>
              <a:t>2</a:t>
            </a:r>
          </a:p>
          <a:p>
            <a:r>
              <a:rPr lang="nl-NL" sz="1800" dirty="0" smtClean="0"/>
              <a:t>Deze vergelijking omschrijven:</a:t>
            </a:r>
          </a:p>
          <a:p>
            <a:endParaRPr lang="nl-NL" sz="1800" baseline="-25000" dirty="0" smtClean="0"/>
          </a:p>
          <a:p>
            <a:r>
              <a:rPr lang="nl-NL" sz="1800" dirty="0" smtClean="0"/>
              <a:t>Traagheidsmoment </a:t>
            </a:r>
            <a:r>
              <a:rPr lang="nl-NL" sz="1800" dirty="0"/>
              <a:t>I =</a:t>
            </a:r>
            <a:r>
              <a:rPr lang="el-GR" sz="1800" dirty="0"/>
              <a:t> Σ</a:t>
            </a:r>
            <a:r>
              <a:rPr lang="nl-NL" sz="1800" baseline="-25000" dirty="0"/>
              <a:t>i</a:t>
            </a:r>
            <a:r>
              <a:rPr lang="nl-NL" sz="1800" dirty="0"/>
              <a:t>(m</a:t>
            </a:r>
            <a:r>
              <a:rPr lang="nl-NL" sz="1800" baseline="-25000" dirty="0"/>
              <a:t>i</a:t>
            </a:r>
            <a:r>
              <a:rPr lang="nl-NL" sz="1800" dirty="0"/>
              <a:t>r</a:t>
            </a:r>
            <a:r>
              <a:rPr lang="nl-NL" sz="1800" baseline="-25000" dirty="0"/>
              <a:t>i</a:t>
            </a:r>
            <a:r>
              <a:rPr lang="nl-NL" sz="1800" baseline="30000" dirty="0"/>
              <a:t>2</a:t>
            </a:r>
            <a:r>
              <a:rPr lang="nl-NL" sz="1800" dirty="0"/>
              <a:t>)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= </a:t>
            </a:r>
            <a:r>
              <a:rPr lang="nl-NL" sz="1800" dirty="0" smtClean="0">
                <a:solidFill>
                  <a:schemeClr val="accent1"/>
                </a:solidFill>
              </a:rPr>
              <a:t>m</a:t>
            </a:r>
            <a:r>
              <a:rPr lang="nl-NL" sz="1800" baseline="-25000" dirty="0" smtClean="0">
                <a:solidFill>
                  <a:schemeClr val="accent1"/>
                </a:solidFill>
              </a:rPr>
              <a:t>1</a:t>
            </a:r>
            <a:r>
              <a:rPr lang="nl-NL" sz="1800" dirty="0" smtClean="0">
                <a:solidFill>
                  <a:schemeClr val="accent1"/>
                </a:solidFill>
              </a:rPr>
              <a:t>r</a:t>
            </a:r>
            <a:r>
              <a:rPr lang="nl-NL" sz="1800" baseline="-25000" dirty="0" smtClean="0">
                <a:solidFill>
                  <a:schemeClr val="accent1"/>
                </a:solidFill>
              </a:rPr>
              <a:t>1</a:t>
            </a:r>
            <a:r>
              <a:rPr lang="nl-NL" sz="1800" baseline="30000" dirty="0" smtClean="0">
                <a:solidFill>
                  <a:schemeClr val="accent1"/>
                </a:solidFill>
              </a:rPr>
              <a:t>2</a:t>
            </a:r>
            <a:r>
              <a:rPr lang="nl-NL" sz="1800" dirty="0" smtClean="0">
                <a:solidFill>
                  <a:schemeClr val="accent1"/>
                </a:solidFill>
              </a:rPr>
              <a:t> + m</a:t>
            </a:r>
            <a:r>
              <a:rPr lang="nl-NL" sz="1800" baseline="-25000" dirty="0" smtClean="0">
                <a:solidFill>
                  <a:schemeClr val="accent1"/>
                </a:solidFill>
              </a:rPr>
              <a:t>2</a:t>
            </a:r>
            <a:r>
              <a:rPr lang="nl-NL" sz="1800" dirty="0" smtClean="0">
                <a:solidFill>
                  <a:schemeClr val="accent1"/>
                </a:solidFill>
              </a:rPr>
              <a:t>r</a:t>
            </a:r>
            <a:r>
              <a:rPr lang="nl-NL" sz="1800" baseline="-25000" dirty="0" smtClean="0">
                <a:solidFill>
                  <a:schemeClr val="accent1"/>
                </a:solidFill>
              </a:rPr>
              <a:t>2</a:t>
            </a:r>
            <a:r>
              <a:rPr lang="nl-NL" sz="1800" baseline="30000" dirty="0" smtClean="0">
                <a:solidFill>
                  <a:schemeClr val="accent1"/>
                </a:solidFill>
              </a:rPr>
              <a:t>2</a:t>
            </a:r>
          </a:p>
          <a:p>
            <a:r>
              <a:rPr lang="nl-NL" sz="1800" dirty="0" smtClean="0"/>
              <a:t>Vul r</a:t>
            </a:r>
            <a:r>
              <a:rPr lang="nl-NL" sz="1800" baseline="-25000" dirty="0" smtClean="0"/>
              <a:t>1</a:t>
            </a:r>
            <a:r>
              <a:rPr lang="nl-NL" sz="1800" dirty="0" smtClean="0"/>
              <a:t> en r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 in termen van R in traagheidsmoment </a:t>
            </a:r>
            <a:br>
              <a:rPr lang="nl-NL" sz="1800" dirty="0" smtClean="0"/>
            </a:br>
            <a:r>
              <a:rPr lang="nl-NL" sz="1800" dirty="0" smtClean="0"/>
              <a:t>vergelijking, totale traagheidsmoment:</a:t>
            </a:r>
            <a:br>
              <a:rPr lang="nl-NL" sz="1800" dirty="0" smtClean="0"/>
            </a:b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µ is de </a:t>
            </a:r>
            <a:r>
              <a:rPr lang="nl-NL" sz="1800" i="1" dirty="0" smtClean="0"/>
              <a:t>gereduceerde massa</a:t>
            </a:r>
          </a:p>
          <a:p>
            <a:pPr marL="0" indent="0">
              <a:buNone/>
            </a:pPr>
            <a:endParaRPr lang="nl-NL" sz="1800" dirty="0" smtClean="0"/>
          </a:p>
          <a:p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t="4803" r="890" b="1250"/>
          <a:stretch/>
        </p:blipFill>
        <p:spPr>
          <a:xfrm>
            <a:off x="5903749" y="1422225"/>
            <a:ext cx="3016154" cy="194289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453" y="1803836"/>
            <a:ext cx="984547" cy="54105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924" y="3530219"/>
            <a:ext cx="2197675" cy="673481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98A2E6E-AFD8-4CB3-9444-4EBBE11A90D3}" type="slidenum">
              <a:rPr lang="nl-NL" smtClean="0"/>
              <a:t>11</a:t>
            </a:fld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6"/>
          <a:srcRect t="13498" b="8724"/>
          <a:stretch/>
        </p:blipFill>
        <p:spPr>
          <a:xfrm>
            <a:off x="4602726" y="1171899"/>
            <a:ext cx="12573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Diatomisch</a:t>
            </a:r>
            <a:r>
              <a:rPr lang="nl-NL" dirty="0" smtClean="0"/>
              <a:t> molecuul als rigide rotor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75" y="1425646"/>
            <a:ext cx="2306400" cy="1568353"/>
          </a:xfrm>
          <a:prstGeom prst="rect">
            <a:avLst/>
          </a:prstGeom>
        </p:spPr>
      </p:pic>
      <p:sp>
        <p:nvSpPr>
          <p:cNvPr id="6" name="Pijl-omlaag 5"/>
          <p:cNvSpPr/>
          <p:nvPr/>
        </p:nvSpPr>
        <p:spPr>
          <a:xfrm rot="16200000">
            <a:off x="4404708" y="1595071"/>
            <a:ext cx="643603" cy="12295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60" y="1837965"/>
            <a:ext cx="1907562" cy="693659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1248229" y="3168174"/>
            <a:ext cx="669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Roterend </a:t>
            </a:r>
            <a:r>
              <a:rPr lang="nl-NL" dirty="0" err="1" smtClean="0"/>
              <a:t>diatomisch</a:t>
            </a:r>
            <a:r>
              <a:rPr lang="nl-NL" dirty="0" smtClean="0"/>
              <a:t> molecuul kan vereenvoudigd worden tot massa dat om centraal punt roteert! 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8D99E4-ACAA-4FCA-B8F3-933E49D60468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3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Traagheidsmoment </a:t>
            </a:r>
            <a:r>
              <a:rPr lang="nl-NL" dirty="0" err="1" smtClean="0"/>
              <a:t>vs</a:t>
            </a:r>
            <a:r>
              <a:rPr lang="nl-NL" dirty="0" smtClean="0"/>
              <a:t> massa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Totale kinetische energie rotatie: ½ I </a:t>
            </a:r>
            <a:r>
              <a:rPr lang="nl-NL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nl-NL" sz="1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r>
              <a:rPr lang="nl-NL" sz="1800" dirty="0" smtClean="0"/>
              <a:t>Totale kinetische energie translatie: ½ m v</a:t>
            </a:r>
            <a:r>
              <a:rPr lang="nl-NL" sz="1800" baseline="30000" dirty="0" smtClean="0"/>
              <a:t>2</a:t>
            </a:r>
          </a:p>
          <a:p>
            <a:r>
              <a:rPr lang="nl-NL" sz="1800" dirty="0" smtClean="0"/>
              <a:t>Traagheidsmoment </a:t>
            </a:r>
            <a:r>
              <a:rPr lang="nl-NL" sz="1800" i="1" dirty="0" smtClean="0"/>
              <a:t>I</a:t>
            </a:r>
            <a:r>
              <a:rPr lang="nl-NL" sz="1800" dirty="0" smtClean="0"/>
              <a:t> in circulaire beweging ‘analoog’ aan massa </a:t>
            </a:r>
            <a:r>
              <a:rPr lang="nl-NL" sz="1800" i="1" dirty="0" smtClean="0"/>
              <a:t>m</a:t>
            </a:r>
            <a:r>
              <a:rPr lang="nl-NL" sz="1800" dirty="0" smtClean="0"/>
              <a:t> in lineaire beweging</a:t>
            </a:r>
          </a:p>
          <a:p>
            <a:r>
              <a:rPr lang="nl-NL" sz="1800" dirty="0" smtClean="0"/>
              <a:t>Hoeksnelheid in circulaire beweging </a:t>
            </a:r>
            <a:r>
              <a:rPr lang="nl-NL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nl-NL" sz="1800" dirty="0" smtClean="0"/>
              <a:t> ‘analoog’ aan snelheid </a:t>
            </a:r>
            <a:r>
              <a:rPr lang="nl-NL" sz="1800" i="1" dirty="0" smtClean="0"/>
              <a:t>v</a:t>
            </a:r>
            <a:r>
              <a:rPr lang="nl-NL" sz="1800" dirty="0" smtClean="0"/>
              <a:t> in lineaire beweging</a:t>
            </a:r>
          </a:p>
          <a:p>
            <a:r>
              <a:rPr lang="nl-NL" sz="1800" dirty="0" smtClean="0"/>
              <a:t>Wat hebben we aan deze ‘analogie’ als we de </a:t>
            </a:r>
            <a:r>
              <a:rPr lang="nl-NL" sz="1800" dirty="0"/>
              <a:t>S</a:t>
            </a:r>
            <a:r>
              <a:rPr lang="nl-NL" sz="1800" dirty="0" smtClean="0"/>
              <a:t>chrödinger vergelijking voor een “rigide rotor” willen bepalen?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286933" y="3375378"/>
            <a:ext cx="1332089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FDCBC64-7A5A-4A82-82F1-E1DC5CA56800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17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Schrödinger </a:t>
            </a:r>
            <a:r>
              <a:rPr lang="nl-NL" dirty="0" err="1" smtClean="0"/>
              <a:t>vgl</a:t>
            </a:r>
            <a:r>
              <a:rPr lang="nl-NL" dirty="0" smtClean="0"/>
              <a:t> voor traagheidsmoment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812116"/>
          </a:xfrm>
        </p:spPr>
        <p:txBody>
          <a:bodyPr>
            <a:normAutofit/>
          </a:bodyPr>
          <a:lstStyle/>
          <a:p>
            <a:r>
              <a:rPr lang="nl-NL" sz="1800" dirty="0" smtClean="0"/>
              <a:t>Translatie:</a:t>
            </a:r>
          </a:p>
          <a:p>
            <a:endParaRPr lang="nl-NL" sz="1800" dirty="0"/>
          </a:p>
          <a:p>
            <a:endParaRPr lang="nl-NL" sz="1800" dirty="0"/>
          </a:p>
          <a:p>
            <a:r>
              <a:rPr lang="nl-NL" sz="1800" dirty="0" smtClean="0"/>
              <a:t>Voor V(x) = 0</a:t>
            </a:r>
          </a:p>
          <a:p>
            <a:endParaRPr lang="nl-NL" sz="1800" dirty="0"/>
          </a:p>
          <a:p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Rotatie van Rigide rotor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Rotatie golffunctie met rotatie energieën</a:t>
            </a:r>
          </a:p>
          <a:p>
            <a:r>
              <a:rPr lang="nl-NL" sz="1800" dirty="0" smtClean="0"/>
              <a:t>Voor rigide rotor, met massa een bondlengte van de </a:t>
            </a:r>
            <a:r>
              <a:rPr lang="nl-NL" sz="1800" dirty="0" err="1" smtClean="0"/>
              <a:t>origin</a:t>
            </a:r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08" y="1526822"/>
            <a:ext cx="2498195" cy="62645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5" y="2504091"/>
            <a:ext cx="1952625" cy="6667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/>
          <a:srcRect l="29232" t="22158" r="27184" b="44281"/>
          <a:stretch/>
        </p:blipFill>
        <p:spPr>
          <a:xfrm>
            <a:off x="5141345" y="1519942"/>
            <a:ext cx="1930400" cy="537029"/>
          </a:xfrm>
          <a:prstGeom prst="rect">
            <a:avLst/>
          </a:prstGeom>
        </p:spPr>
      </p:pic>
      <p:cxnSp>
        <p:nvCxnSpPr>
          <p:cNvPr id="14" name="Rechte verbindingslijn 13"/>
          <p:cNvCxnSpPr/>
          <p:nvPr/>
        </p:nvCxnSpPr>
        <p:spPr>
          <a:xfrm flipV="1">
            <a:off x="627944" y="3222265"/>
            <a:ext cx="3905956" cy="225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 flipV="1">
            <a:off x="4533900" y="1200151"/>
            <a:ext cx="0" cy="20446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V="1">
            <a:off x="2908300" y="1809750"/>
            <a:ext cx="2082800" cy="984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56166CF-B922-4BB0-ABAA-0D3817508C45}" type="slidenum">
              <a:rPr lang="nl-NL" smtClean="0"/>
              <a:t>14</a:t>
            </a:fld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806185" y="3646170"/>
            <a:ext cx="716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 de Schr. </a:t>
            </a:r>
            <a:r>
              <a:rPr lang="nl-NL" dirty="0" err="1" smtClean="0"/>
              <a:t>eq</a:t>
            </a:r>
            <a:r>
              <a:rPr lang="nl-NL" dirty="0" smtClean="0"/>
              <a:t>. voor translatie hadden we randvoorwaarden en daardoor </a:t>
            </a:r>
            <a:r>
              <a:rPr lang="nl-NL" dirty="0" err="1" smtClean="0"/>
              <a:t>kwantisatie</a:t>
            </a:r>
            <a:r>
              <a:rPr lang="nl-NL" dirty="0" smtClean="0"/>
              <a:t>. Bestaan voor rotaties ook randcondities?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4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Energie eigenwaarden Schrödinger </a:t>
            </a:r>
            <a:r>
              <a:rPr lang="nl-NL" dirty="0" err="1" smtClean="0"/>
              <a:t>equation</a:t>
            </a:r>
            <a:r>
              <a:rPr lang="nl-NL" dirty="0" smtClean="0"/>
              <a:t> voor rigide rotor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717767"/>
          </a:xfrm>
        </p:spPr>
        <p:txBody>
          <a:bodyPr>
            <a:normAutofit/>
          </a:bodyPr>
          <a:lstStyle/>
          <a:p>
            <a:r>
              <a:rPr lang="nl-NL" sz="1800" dirty="0" smtClean="0"/>
              <a:t>Er is een randvoorwaarde, geen discontinuïteit in golffunctie </a:t>
            </a:r>
            <a:br>
              <a:rPr lang="nl-NL" sz="1800" dirty="0" smtClean="0"/>
            </a:br>
            <a:r>
              <a:rPr lang="nl-NL" sz="1800" dirty="0" smtClean="0"/>
              <a:t>toegestaan: </a:t>
            </a:r>
            <a:r>
              <a:rPr lang="nl-NL" sz="1800" dirty="0" err="1" smtClean="0"/>
              <a:t>kwantisatie</a:t>
            </a:r>
            <a:r>
              <a:rPr lang="nl-NL" sz="1800" dirty="0" smtClean="0"/>
              <a:t>!</a:t>
            </a:r>
          </a:p>
          <a:p>
            <a:r>
              <a:rPr lang="nl-NL" sz="1800" dirty="0" smtClean="0"/>
              <a:t>Oplossing leidt tot volgende eigenwaarden in </a:t>
            </a:r>
            <a:r>
              <a:rPr lang="nl-NL" sz="1800" dirty="0"/>
              <a:t>J</a:t>
            </a:r>
            <a:r>
              <a:rPr lang="nl-NL" sz="1800" dirty="0" smtClean="0"/>
              <a:t>oules:</a:t>
            </a:r>
          </a:p>
          <a:p>
            <a:pPr marL="0" indent="0">
              <a:buNone/>
            </a:pPr>
            <a:r>
              <a:rPr lang="nl-NL" sz="1800" dirty="0"/>
              <a:t>	</a:t>
            </a:r>
            <a:r>
              <a:rPr lang="nl-NL" sz="1800" dirty="0" smtClean="0"/>
              <a:t>						</a:t>
            </a:r>
            <a:br>
              <a:rPr lang="nl-NL" sz="1800" dirty="0" smtClean="0"/>
            </a:br>
            <a:r>
              <a:rPr lang="nl-NL" sz="1800" dirty="0" smtClean="0"/>
              <a:t>							Rotatie </a:t>
            </a:r>
            <a:r>
              <a:rPr lang="nl-NL" sz="1800" dirty="0" err="1" smtClean="0"/>
              <a:t>quantumgetal</a:t>
            </a:r>
            <a:r>
              <a:rPr lang="nl-NL" sz="1800" dirty="0" smtClean="0"/>
              <a:t> J  </a:t>
            </a:r>
          </a:p>
          <a:p>
            <a:endParaRPr lang="nl-NL" sz="1800" dirty="0" smtClean="0"/>
          </a:p>
          <a:p>
            <a:r>
              <a:rPr lang="nl-NL" sz="1800" dirty="0" smtClean="0"/>
              <a:t>Voor elke J een energie en een golffunctie </a:t>
            </a:r>
          </a:p>
          <a:p>
            <a:r>
              <a:rPr lang="nl-NL" sz="1800" dirty="0" smtClean="0"/>
              <a:t>Rotatie </a:t>
            </a:r>
            <a:r>
              <a:rPr lang="nl-NL" sz="1800" dirty="0" err="1" smtClean="0"/>
              <a:t>energiën</a:t>
            </a:r>
            <a:r>
              <a:rPr lang="nl-NL" sz="1800" dirty="0" smtClean="0"/>
              <a:t> vaak uitgedrukt in golfgetallen.</a:t>
            </a:r>
            <a:br>
              <a:rPr lang="nl-NL" sz="1800" dirty="0" smtClean="0"/>
            </a:b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61" y="1072606"/>
            <a:ext cx="1662452" cy="313581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2158296"/>
            <a:ext cx="2771643" cy="58490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BF95E-8E9E-41BC-A5A7-54D9D90CDF5D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7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Rotatie energieën </a:t>
            </a:r>
            <a:r>
              <a:rPr lang="nl-NL" dirty="0" err="1" smtClean="0"/>
              <a:t>diatomisch</a:t>
            </a:r>
            <a:r>
              <a:rPr lang="nl-NL" dirty="0" smtClean="0"/>
              <a:t> molecuul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3" y="1063625"/>
            <a:ext cx="2771643" cy="584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626"/>
                <a:ext cx="8229600" cy="3327752"/>
              </a:xfrm>
            </p:spPr>
            <p:txBody>
              <a:bodyPr>
                <a:normAutofit/>
              </a:bodyPr>
              <a:lstStyle/>
              <a:p>
                <a:r>
                  <a:rPr lang="nl-NL" sz="1800" dirty="0" smtClean="0"/>
                  <a:t>    </a:t>
                </a:r>
              </a:p>
              <a:p>
                <a:endParaRPr lang="nl-NL" sz="1800" dirty="0" smtClean="0"/>
              </a:p>
              <a:p>
                <a:r>
                  <a:rPr lang="nl-NL" sz="1800" dirty="0" smtClean="0"/>
                  <a:t>E </a:t>
                </a:r>
                <a:r>
                  <a:rPr lang="nl-NL" sz="1800" dirty="0"/>
                  <a:t>omgerekend naar golfgetal is F: </a:t>
                </a:r>
                <a:endParaRPr lang="nl-NL" sz="1800" dirty="0" smtClean="0"/>
              </a:p>
              <a:p>
                <a:endParaRPr lang="nl-NL" sz="1800" dirty="0" smtClean="0"/>
              </a:p>
              <a:p>
                <a:endParaRPr lang="nl-NL" sz="1800" dirty="0"/>
              </a:p>
              <a:p>
                <a:r>
                  <a:rPr lang="nl-NL" sz="1800" dirty="0" smtClean="0"/>
                  <a:t>Hier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nl-NL" sz="1800" dirty="0" smtClean="0"/>
                  <a:t> de rotatieconstante: </a:t>
                </a:r>
                <a:endParaRPr lang="nl-NL" sz="1800" dirty="0"/>
              </a:p>
              <a:p>
                <a:endParaRPr lang="nl-NL" sz="1800" dirty="0" smtClean="0"/>
              </a:p>
              <a:p>
                <a:endParaRPr lang="nl-NL" sz="180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626"/>
                <a:ext cx="8229600" cy="3327752"/>
              </a:xfrm>
              <a:blipFill>
                <a:blip r:embed="rId4"/>
                <a:stretch>
                  <a:fillRect l="-444" t="-1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91" y="2168320"/>
            <a:ext cx="1698954" cy="26673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114" y="2769506"/>
            <a:ext cx="1063313" cy="75950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ADC0603-6832-49E9-B27D-B76C3E845290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91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Rotatie energie level diagram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9" y="1394429"/>
            <a:ext cx="3067050" cy="2486025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V="1">
            <a:off x="1444978" y="2980267"/>
            <a:ext cx="0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669472"/>
            <a:ext cx="1352550" cy="32385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262" y="2658183"/>
            <a:ext cx="1352550" cy="32385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3729388" y="2133600"/>
            <a:ext cx="4443768" cy="1941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18768" y="1200151"/>
            <a:ext cx="5375276" cy="3439582"/>
          </a:xfrm>
        </p:spPr>
        <p:txBody>
          <a:bodyPr>
            <a:normAutofit/>
          </a:bodyPr>
          <a:lstStyle/>
          <a:p>
            <a:r>
              <a:rPr lang="nl-NL" sz="1800" dirty="0" smtClean="0"/>
              <a:t>Wat gebeurt er als ik naar hogere energie ga?</a:t>
            </a:r>
          </a:p>
          <a:p>
            <a:r>
              <a:rPr lang="nl-NL" sz="1800" dirty="0" smtClean="0"/>
              <a:t>Dan gaat het molecuul sneller roteren!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	</a:t>
            </a:r>
            <a:r>
              <a:rPr lang="nl-NL" sz="1800" dirty="0" smtClean="0"/>
              <a:t>J=1					J=2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 smtClean="0"/>
              <a:t>Kan het molecuul dus maar met bepaalde hoeksnelheden bewegen? </a:t>
            </a:r>
          </a:p>
          <a:p>
            <a:pPr marL="0" indent="0">
              <a:buNone/>
            </a:pPr>
            <a:r>
              <a:rPr lang="nl-NL" sz="1800" b="1" dirty="0" smtClean="0"/>
              <a:t>	JA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8F8C6E5-9E43-40D9-87A7-09C99EEDD21A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13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Rotaties van </a:t>
            </a:r>
            <a:r>
              <a:rPr lang="nl-NL" dirty="0" err="1" smtClean="0"/>
              <a:t>diatomische</a:t>
            </a:r>
            <a:r>
              <a:rPr lang="nl-NL" dirty="0" smtClean="0"/>
              <a:t> moleculen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betekent het fysisch als J=0?</a:t>
            </a:r>
          </a:p>
          <a:p>
            <a:r>
              <a:rPr lang="nl-NL" dirty="0" smtClean="0"/>
              <a:t>Hoe zit het met de andere twee rotatievrijheidsgraden?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Twee identiek, voor de ander </a:t>
            </a:r>
            <a:r>
              <a:rPr lang="nl-NL" i="1" dirty="0" smtClean="0"/>
              <a:t>I</a:t>
            </a:r>
            <a:r>
              <a:rPr lang="nl-NL" dirty="0" smtClean="0"/>
              <a:t>=0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305050"/>
            <a:ext cx="2676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75850"/>
            <a:ext cx="8229600" cy="857250"/>
          </a:xfrm>
        </p:spPr>
        <p:txBody>
          <a:bodyPr/>
          <a:lstStyle/>
          <a:p>
            <a:r>
              <a:rPr lang="nl-NL" dirty="0" smtClean="0"/>
              <a:t>Twee rotatie selectieregels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67964" b="7359"/>
          <a:stretch/>
        </p:blipFill>
        <p:spPr>
          <a:xfrm rot="3579596">
            <a:off x="6269431" y="5167"/>
            <a:ext cx="1185864" cy="127899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59" y="1319317"/>
            <a:ext cx="2344097" cy="382418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62897" r="10818" b="27644"/>
          <a:stretch/>
        </p:blipFill>
        <p:spPr>
          <a:xfrm>
            <a:off x="7822074" y="62289"/>
            <a:ext cx="973015" cy="998945"/>
          </a:xfrm>
          <a:prstGeom prst="rect">
            <a:avLst/>
          </a:prstGeom>
        </p:spPr>
      </p:pic>
      <p:sp>
        <p:nvSpPr>
          <p:cNvPr id="8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668511"/>
            <a:ext cx="8229600" cy="4263471"/>
          </a:xfrm>
        </p:spPr>
        <p:txBody>
          <a:bodyPr>
            <a:normAutofit/>
          </a:bodyPr>
          <a:lstStyle/>
          <a:p>
            <a:r>
              <a:rPr lang="nl-NL" sz="1800" dirty="0" smtClean="0"/>
              <a:t>Eerste selectieregel: Het molecuul moet een dipool-</a:t>
            </a:r>
            <a:br>
              <a:rPr lang="nl-NL" sz="1800" dirty="0" smtClean="0"/>
            </a:br>
            <a:r>
              <a:rPr lang="nl-NL" sz="1800" dirty="0" smtClean="0"/>
              <a:t>moment </a:t>
            </a:r>
            <a:r>
              <a:rPr lang="nl-NL" sz="1800" dirty="0"/>
              <a:t>bezitten: µ</a:t>
            </a:r>
            <a:r>
              <a:rPr lang="nl-NL" sz="1800" dirty="0" smtClean="0"/>
              <a:t>≠0</a:t>
            </a:r>
          </a:p>
          <a:p>
            <a:pPr lvl="1"/>
            <a:r>
              <a:rPr lang="nl-NL" sz="1600" dirty="0" err="1" smtClean="0"/>
              <a:t>monoatomaire</a:t>
            </a:r>
            <a:r>
              <a:rPr lang="nl-NL" sz="1600" dirty="0" smtClean="0"/>
              <a:t> moleculen zoals N</a:t>
            </a:r>
            <a:r>
              <a:rPr lang="nl-NL" sz="1600" baseline="-25000" dirty="0" smtClean="0"/>
              <a:t>2</a:t>
            </a:r>
            <a:r>
              <a:rPr lang="nl-NL" sz="1600" dirty="0" smtClean="0"/>
              <a:t> en O</a:t>
            </a:r>
            <a:r>
              <a:rPr lang="nl-NL" sz="1600" baseline="-25000" dirty="0" smtClean="0"/>
              <a:t>2</a:t>
            </a:r>
            <a:r>
              <a:rPr lang="nl-NL" sz="1600" dirty="0" smtClean="0"/>
              <a:t> microgolf inactief</a:t>
            </a:r>
          </a:p>
          <a:p>
            <a:pPr lvl="1"/>
            <a:r>
              <a:rPr lang="nl-NL" sz="1600" dirty="0" smtClean="0"/>
              <a:t>lineaire symmetrische moleculen, zoals CO</a:t>
            </a:r>
            <a:r>
              <a:rPr lang="nl-NL" sz="1600" baseline="-25000" dirty="0" smtClean="0"/>
              <a:t>2</a:t>
            </a:r>
            <a:r>
              <a:rPr lang="nl-NL" sz="1600" dirty="0" smtClean="0"/>
              <a:t> microgolf inactief</a:t>
            </a:r>
          </a:p>
          <a:p>
            <a:pPr lvl="1"/>
            <a:r>
              <a:rPr lang="nl-NL" sz="1600" dirty="0" smtClean="0"/>
              <a:t>Andere moleculen met een inversiecentrum hebben, zoals </a:t>
            </a:r>
            <a:br>
              <a:rPr lang="nl-NL" sz="1600" dirty="0" smtClean="0"/>
            </a:br>
            <a:r>
              <a:rPr lang="nl-NL" sz="1600" dirty="0" smtClean="0"/>
              <a:t>C</a:t>
            </a:r>
            <a:r>
              <a:rPr lang="nl-NL" sz="1600" baseline="-25000" dirty="0" smtClean="0"/>
              <a:t>2</a:t>
            </a:r>
            <a:r>
              <a:rPr lang="nl-NL" sz="1600" dirty="0" smtClean="0"/>
              <a:t>H</a:t>
            </a:r>
            <a:r>
              <a:rPr lang="nl-NL" sz="1600" baseline="-25000" dirty="0" smtClean="0"/>
              <a:t>4</a:t>
            </a:r>
            <a:r>
              <a:rPr lang="nl-NL" sz="1600" dirty="0" smtClean="0"/>
              <a:t> en SF</a:t>
            </a:r>
            <a:r>
              <a:rPr lang="nl-NL" sz="1600" baseline="-25000" dirty="0" smtClean="0"/>
              <a:t>6</a:t>
            </a:r>
            <a:r>
              <a:rPr lang="nl-NL" sz="1600" dirty="0" smtClean="0"/>
              <a:t> microgolf inactief</a:t>
            </a:r>
          </a:p>
          <a:p>
            <a:pPr marL="400050"/>
            <a:r>
              <a:rPr lang="nl-NL" sz="2000" dirty="0" smtClean="0"/>
              <a:t>Tweede selectieregel: Alleen </a:t>
            </a:r>
            <a:r>
              <a:rPr lang="nl-NL" sz="2000" dirty="0"/>
              <a:t>transities tussen </a:t>
            </a:r>
            <a:r>
              <a:rPr lang="nl-NL" sz="2000" dirty="0" smtClean="0"/>
              <a:t/>
            </a:r>
            <a:br>
              <a:rPr lang="nl-NL" sz="2000" dirty="0" smtClean="0"/>
            </a:br>
            <a:r>
              <a:rPr lang="nl-NL" sz="2000" dirty="0" smtClean="0"/>
              <a:t>aanliggende </a:t>
            </a:r>
            <a:r>
              <a:rPr lang="nl-NL" sz="2000" dirty="0"/>
              <a:t>levels toegestaan: </a:t>
            </a:r>
            <a:r>
              <a:rPr lang="el-GR" sz="2000" dirty="0"/>
              <a:t>Δ</a:t>
            </a:r>
            <a:r>
              <a:rPr lang="nl-NL" sz="2000" dirty="0"/>
              <a:t>J = ±</a:t>
            </a:r>
            <a:r>
              <a:rPr lang="nl-NL" sz="2000" dirty="0" smtClean="0"/>
              <a:t>1</a:t>
            </a:r>
          </a:p>
          <a:p>
            <a:pPr marL="800100" lvl="1"/>
            <a:r>
              <a:rPr lang="nl-NL" sz="1600" dirty="0" smtClean="0"/>
              <a:t>Intuïtief </a:t>
            </a:r>
            <a:r>
              <a:rPr lang="nl-NL" sz="1600" dirty="0"/>
              <a:t>te begrijpen door behoud van hoekmoment. Een foton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heeft </a:t>
            </a:r>
            <a:r>
              <a:rPr lang="nl-NL" sz="1600" dirty="0"/>
              <a:t>+1 of -1 eenheid hoekmoment (</a:t>
            </a:r>
            <a:r>
              <a:rPr lang="nl-NL" sz="1600" dirty="0" err="1"/>
              <a:t>clockwise</a:t>
            </a:r>
            <a:r>
              <a:rPr lang="nl-NL" sz="1600" dirty="0"/>
              <a:t> of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err="1" smtClean="0"/>
              <a:t>counterclockwise</a:t>
            </a:r>
            <a:r>
              <a:rPr lang="nl-NL" sz="1600" dirty="0"/>
              <a:t>). </a:t>
            </a:r>
            <a:br>
              <a:rPr lang="nl-NL" sz="1600" dirty="0"/>
            </a:br>
            <a:r>
              <a:rPr lang="nl-NL" sz="1600" dirty="0" err="1"/>
              <a:t>Bijv</a:t>
            </a:r>
            <a:r>
              <a:rPr lang="nl-NL" sz="1600" dirty="0"/>
              <a:t>: absorbeert een molecuul een foton in spectroscopie,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dan </a:t>
            </a:r>
            <a:r>
              <a:rPr lang="nl-NL" sz="1600" dirty="0"/>
              <a:t>draagt het foton +1 eenheid hoekmoment over aan het 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>molecuul</a:t>
            </a:r>
            <a:r>
              <a:rPr lang="nl-NL" sz="1600" dirty="0"/>
              <a:t>, waardoor </a:t>
            </a:r>
            <a:r>
              <a:rPr lang="el-GR" sz="1600" dirty="0"/>
              <a:t>Δ</a:t>
            </a:r>
            <a:r>
              <a:rPr lang="nl-NL" sz="1600" dirty="0"/>
              <a:t>J = +1. Bij emissie </a:t>
            </a:r>
            <a:r>
              <a:rPr lang="el-GR" sz="1600" dirty="0"/>
              <a:t>Δ</a:t>
            </a:r>
            <a:r>
              <a:rPr lang="nl-NL" sz="1600" dirty="0"/>
              <a:t>J = -1</a:t>
            </a:r>
            <a:endParaRPr lang="nl-NL" sz="1600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BD6AE9-5463-42C8-96BE-8EA010BA0AFC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85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Spectroscopie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In atoomspectra zijn absorptie </a:t>
            </a:r>
            <a:br>
              <a:rPr lang="nl-NL" sz="1800" dirty="0" smtClean="0"/>
            </a:br>
            <a:r>
              <a:rPr lang="nl-NL" sz="1800" dirty="0" smtClean="0"/>
              <a:t>en emissie lijnen zichtbaar voor </a:t>
            </a:r>
            <a:br>
              <a:rPr lang="nl-NL" sz="1800" dirty="0" smtClean="0"/>
            </a:br>
            <a:r>
              <a:rPr lang="nl-NL" sz="1800" dirty="0" smtClean="0"/>
              <a:t>elektronische transities</a:t>
            </a:r>
          </a:p>
          <a:p>
            <a:r>
              <a:rPr lang="nl-NL" sz="1800" dirty="0" smtClean="0"/>
              <a:t>Deze week: molecuulspectra zijn </a:t>
            </a:r>
            <a:br>
              <a:rPr lang="nl-NL" sz="1800" dirty="0" smtClean="0"/>
            </a:br>
            <a:r>
              <a:rPr lang="nl-NL" sz="1800" dirty="0" smtClean="0"/>
              <a:t>veel complexer, bestaat naast </a:t>
            </a:r>
            <a:br>
              <a:rPr lang="nl-NL" sz="1800" dirty="0" smtClean="0"/>
            </a:br>
            <a:r>
              <a:rPr lang="nl-NL" sz="1800" dirty="0" smtClean="0"/>
              <a:t>elektronische transities ook uit:</a:t>
            </a:r>
          </a:p>
          <a:p>
            <a:pPr lvl="1"/>
            <a:r>
              <a:rPr lang="nl-NL" sz="1400" dirty="0" smtClean="0"/>
              <a:t>Rotatie transities (in het microgolf gebied)</a:t>
            </a:r>
          </a:p>
          <a:p>
            <a:pPr lvl="1"/>
            <a:r>
              <a:rPr lang="nl-NL" sz="1400" dirty="0" smtClean="0"/>
              <a:t>Vibratie transities (in het infrarode gebied)</a:t>
            </a:r>
            <a:endParaRPr lang="nl-NL" sz="1400" dirty="0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5936343" y="3773714"/>
            <a:ext cx="179977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5936342" y="2061029"/>
            <a:ext cx="179977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al 9"/>
          <p:cNvSpPr/>
          <p:nvPr/>
        </p:nvSpPr>
        <p:spPr>
          <a:xfrm>
            <a:off x="6659932" y="3700080"/>
            <a:ext cx="147267" cy="1472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364476">
            <a:off x="9136288" y="2090556"/>
            <a:ext cx="1438275" cy="2667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24429">
            <a:off x="5286921" y="1355595"/>
            <a:ext cx="1438275" cy="266700"/>
          </a:xfrm>
          <a:prstGeom prst="rect">
            <a:avLst/>
          </a:prstGeom>
        </p:spPr>
      </p:pic>
      <p:sp>
        <p:nvSpPr>
          <p:cNvPr id="15" name="Rechthoek 14"/>
          <p:cNvSpPr/>
          <p:nvPr/>
        </p:nvSpPr>
        <p:spPr>
          <a:xfrm>
            <a:off x="5081867" y="837705"/>
            <a:ext cx="1495214" cy="1191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286250" y="3806122"/>
            <a:ext cx="2192374" cy="1492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FEC456A-ADBE-42B1-8ADE-FFC678DF1930}" type="slidenum">
              <a:rPr lang="nl-NL" dirty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70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50834 0.444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221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2222E-6 -1.97531E-6 L -4.72222E-6 -0.334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33487 L -4.72222E-6 -1.9753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82716E-6 L 0.42656 0.559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9" y="2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Transities rotatie </a:t>
            </a:r>
            <a:r>
              <a:rPr lang="nl-NL" dirty="0" err="1" smtClean="0"/>
              <a:t>energiëen</a:t>
            </a:r>
            <a:r>
              <a:rPr lang="nl-NL" dirty="0" smtClean="0"/>
              <a:t> </a:t>
            </a:r>
            <a:r>
              <a:rPr lang="el-GR" dirty="0"/>
              <a:t>Δ</a:t>
            </a:r>
            <a:r>
              <a:rPr lang="nl-NL" dirty="0"/>
              <a:t>J = ±</a:t>
            </a:r>
            <a:r>
              <a:rPr lang="nl-NL" dirty="0" smtClean="0"/>
              <a:t>1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77" y="872772"/>
            <a:ext cx="2360564" cy="346216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1472" y="3910718"/>
            <a:ext cx="495300" cy="257175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V="1">
            <a:off x="1441450" y="379095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8147" y="3340100"/>
            <a:ext cx="561975" cy="266700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 flipV="1">
            <a:off x="1600200" y="2921000"/>
            <a:ext cx="0" cy="83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8147" y="2210329"/>
            <a:ext cx="561975" cy="266700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>
          <a:xfrm flipV="1">
            <a:off x="1752600" y="1663700"/>
            <a:ext cx="0" cy="1257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V="1">
            <a:off x="2032000" y="2921000"/>
            <a:ext cx="0" cy="1301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Kruis 15"/>
          <p:cNvSpPr/>
          <p:nvPr/>
        </p:nvSpPr>
        <p:spPr>
          <a:xfrm rot="2545251">
            <a:off x="1899457" y="3394479"/>
            <a:ext cx="280847" cy="283979"/>
          </a:xfrm>
          <a:prstGeom prst="plus">
            <a:avLst>
              <a:gd name="adj" fmla="val 352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met pijl 16"/>
          <p:cNvCxnSpPr/>
          <p:nvPr/>
        </p:nvCxnSpPr>
        <p:spPr>
          <a:xfrm flipV="1">
            <a:off x="2427829" y="1663700"/>
            <a:ext cx="0" cy="2551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Kruis 17"/>
          <p:cNvSpPr/>
          <p:nvPr/>
        </p:nvSpPr>
        <p:spPr>
          <a:xfrm rot="2545251">
            <a:off x="2295286" y="2534583"/>
            <a:ext cx="280847" cy="283979"/>
          </a:xfrm>
          <a:prstGeom prst="plus">
            <a:avLst>
              <a:gd name="adj" fmla="val 352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jdelijke aanduiding voor inhoud 2"/>
          <p:cNvSpPr txBox="1">
            <a:spLocks/>
          </p:cNvSpPr>
          <p:nvPr/>
        </p:nvSpPr>
        <p:spPr>
          <a:xfrm>
            <a:off x="4113164" y="1063626"/>
            <a:ext cx="4573636" cy="3609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 smtClean="0"/>
              <a:t>Oftewel bij absorptie een spectraallijn voor elke </a:t>
            </a:r>
            <a:r>
              <a:rPr lang="nl-NL" sz="1800" dirty="0"/>
              <a:t>J → </a:t>
            </a:r>
            <a:r>
              <a:rPr lang="nl-NL" sz="1800" dirty="0" smtClean="0"/>
              <a:t>J+1 transitie</a:t>
            </a:r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Vorm van spectrum kunnen reproduceren door </a:t>
            </a:r>
            <a:r>
              <a:rPr lang="nl-NL" sz="1800" dirty="0" err="1" smtClean="0"/>
              <a:t>Schr</a:t>
            </a:r>
            <a:r>
              <a:rPr lang="nl-NL" sz="1800" dirty="0" smtClean="0"/>
              <a:t> </a:t>
            </a:r>
            <a:r>
              <a:rPr lang="nl-NL" sz="1800" dirty="0" err="1" smtClean="0"/>
              <a:t>vgl</a:t>
            </a:r>
            <a:r>
              <a:rPr lang="nl-NL" sz="1800" dirty="0" smtClean="0"/>
              <a:t> op te lossen!!</a:t>
            </a:r>
            <a:endParaRPr lang="nl-NL" sz="1800" dirty="0"/>
          </a:p>
        </p:txBody>
      </p:sp>
      <p:sp>
        <p:nvSpPr>
          <p:cNvPr id="21" name="Tekstvak 20"/>
          <p:cNvSpPr txBox="1"/>
          <p:nvPr/>
        </p:nvSpPr>
        <p:spPr>
          <a:xfrm>
            <a:off x="2644223" y="4030051"/>
            <a:ext cx="57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vak 21"/>
              <p:cNvSpPr txBox="1"/>
              <p:nvPr/>
            </p:nvSpPr>
            <p:spPr>
              <a:xfrm>
                <a:off x="2651376" y="3596269"/>
                <a:ext cx="57906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2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2" name="Tekstvak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376" y="3596269"/>
                <a:ext cx="579068" cy="374270"/>
              </a:xfrm>
              <a:prstGeom prst="rect">
                <a:avLst/>
              </a:prstGeom>
              <a:blipFill>
                <a:blip r:embed="rId6"/>
                <a:stretch>
                  <a:fillRect l="-9474" t="-8197" r="-14737" b="-262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vak 22"/>
              <p:cNvSpPr txBox="1"/>
              <p:nvPr/>
            </p:nvSpPr>
            <p:spPr>
              <a:xfrm>
                <a:off x="2651376" y="2752073"/>
                <a:ext cx="57906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̃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kstvak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376" y="2752073"/>
                <a:ext cx="579068" cy="374270"/>
              </a:xfrm>
              <a:prstGeom prst="rect">
                <a:avLst/>
              </a:prstGeom>
              <a:blipFill>
                <a:blip r:embed="rId7"/>
                <a:stretch>
                  <a:fillRect r="-168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vak 23"/>
              <p:cNvSpPr txBox="1"/>
              <p:nvPr/>
            </p:nvSpPr>
            <p:spPr>
              <a:xfrm>
                <a:off x="2644222" y="1476565"/>
                <a:ext cx="57906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̃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Tekstvak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22" y="1476565"/>
                <a:ext cx="579068" cy="374270"/>
              </a:xfrm>
              <a:prstGeom prst="rect">
                <a:avLst/>
              </a:prstGeom>
              <a:blipFill>
                <a:blip r:embed="rId8"/>
                <a:stretch>
                  <a:fillRect r="-389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Rechte verbindingslijn met pijl 25"/>
          <p:cNvCxnSpPr/>
          <p:nvPr/>
        </p:nvCxnSpPr>
        <p:spPr>
          <a:xfrm>
            <a:off x="3396343" y="1663700"/>
            <a:ext cx="0" cy="1257300"/>
          </a:xfrm>
          <a:prstGeom prst="straightConnector1">
            <a:avLst/>
          </a:prstGeom>
          <a:ln w="381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3396343" y="2978150"/>
            <a:ext cx="0" cy="793750"/>
          </a:xfrm>
          <a:prstGeom prst="straightConnector1">
            <a:avLst/>
          </a:prstGeom>
          <a:ln w="381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>
            <a:off x="3396343" y="3816350"/>
            <a:ext cx="0" cy="406400"/>
          </a:xfrm>
          <a:prstGeom prst="straightConnector1">
            <a:avLst/>
          </a:prstGeom>
          <a:ln w="381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vak 31"/>
              <p:cNvSpPr txBox="1"/>
              <p:nvPr/>
            </p:nvSpPr>
            <p:spPr>
              <a:xfrm>
                <a:off x="3391804" y="3840447"/>
                <a:ext cx="57906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2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2" name="Tekstvak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04" y="3840447"/>
                <a:ext cx="579068" cy="374270"/>
              </a:xfrm>
              <a:prstGeom prst="rect">
                <a:avLst/>
              </a:prstGeom>
              <a:blipFill>
                <a:blip r:embed="rId9"/>
                <a:stretch>
                  <a:fillRect l="-8421" t="-8197" r="-15789" b="-262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3391804" y="3197605"/>
                <a:ext cx="57906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4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04" y="3197605"/>
                <a:ext cx="579068" cy="374270"/>
              </a:xfrm>
              <a:prstGeom prst="rect">
                <a:avLst/>
              </a:prstGeom>
              <a:blipFill>
                <a:blip r:embed="rId10"/>
                <a:stretch>
                  <a:fillRect l="-8421" t="-8197" r="-15789" b="-262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kstvak 33"/>
              <p:cNvSpPr txBox="1"/>
              <p:nvPr/>
            </p:nvSpPr>
            <p:spPr>
              <a:xfrm>
                <a:off x="3399069" y="2172568"/>
                <a:ext cx="57906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6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4" name="Tekstvak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69" y="2172568"/>
                <a:ext cx="579068" cy="374270"/>
              </a:xfrm>
              <a:prstGeom prst="rect">
                <a:avLst/>
              </a:prstGeom>
              <a:blipFill>
                <a:blip r:embed="rId11"/>
                <a:stretch>
                  <a:fillRect l="-9474" t="-6452" r="-14737" b="-241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Afbeelding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79064" y="1731285"/>
            <a:ext cx="4648200" cy="1895475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53394E8-04CB-42C2-9D15-AC1A63F55FB8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017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0.17534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5802E-6 L 0.19149 1.35802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2033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/>
      <p:bldP spid="22" grpId="0"/>
      <p:bldP spid="23" grpId="0"/>
      <p:bldP spid="24" grpId="0"/>
      <p:bldP spid="32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Leuk, een spectrum theoretisch gereproduceerd. Wat heb je er aan?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 smtClean="0"/>
                  <a:t>De spectraallijnen zijn allemaal </a:t>
                </a:r>
                <a:r>
                  <a:rPr lang="nl-NL" dirty="0"/>
                  <a:t>2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nl-NL" dirty="0" smtClean="0"/>
                  <a:t> van elkaar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r>
                  <a:rPr lang="nl-NL" dirty="0" smtClean="0"/>
                  <a:t>Welke informatie kunnen we dan uit een rotatiespectrum halen?</a:t>
                </a:r>
              </a:p>
              <a:p>
                <a:r>
                  <a:rPr lang="nl-NL" dirty="0" smtClean="0"/>
                  <a:t>De bond lengte</a:t>
                </a:r>
                <a:r>
                  <a:rPr lang="nl-NL" dirty="0" smtClean="0"/>
                  <a:t>! Ga je doen in huiswerk.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548" r="-963" b="-14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56" y="1877933"/>
            <a:ext cx="1063313" cy="75950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635" y="1877933"/>
            <a:ext cx="2712970" cy="83139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7D4B7E1-CC0E-4D70-A29A-7CAED0A53863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588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Massaverhoudingen van isotopen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Uit dit spectrum ga je in je huiswerk </a:t>
            </a:r>
            <a:br>
              <a:rPr lang="nl-NL" sz="1800" dirty="0" smtClean="0"/>
            </a:br>
            <a:r>
              <a:rPr lang="nl-NL" sz="1800" dirty="0" smtClean="0"/>
              <a:t>de massaverhouding tussen </a:t>
            </a:r>
            <a:br>
              <a:rPr lang="nl-NL" sz="1800" dirty="0" smtClean="0"/>
            </a:br>
            <a:r>
              <a:rPr lang="nl-NL" sz="1800" baseline="30000" dirty="0" smtClean="0"/>
              <a:t>12</a:t>
            </a:r>
            <a:r>
              <a:rPr lang="nl-NL" sz="1800" dirty="0" smtClean="0"/>
              <a:t>C</a:t>
            </a:r>
            <a:r>
              <a:rPr lang="nl-NL" sz="1800" baseline="30000" dirty="0" smtClean="0"/>
              <a:t>16</a:t>
            </a:r>
            <a:r>
              <a:rPr lang="nl-NL" sz="1800" dirty="0" smtClean="0"/>
              <a:t>O en </a:t>
            </a:r>
            <a:r>
              <a:rPr lang="nl-NL" sz="1800" baseline="30000" dirty="0" smtClean="0"/>
              <a:t>13</a:t>
            </a:r>
            <a:r>
              <a:rPr lang="nl-NL" sz="1800" dirty="0" smtClean="0"/>
              <a:t>C</a:t>
            </a:r>
            <a:r>
              <a:rPr lang="nl-NL" sz="1800" baseline="30000" dirty="0" smtClean="0"/>
              <a:t>16</a:t>
            </a:r>
            <a:r>
              <a:rPr lang="nl-NL" sz="1800" dirty="0" smtClean="0"/>
              <a:t>O bepalen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19" y="2306997"/>
            <a:ext cx="3032595" cy="2236366"/>
          </a:xfrm>
          <a:prstGeom prst="rect">
            <a:avLst/>
          </a:prstGeom>
        </p:spPr>
      </p:pic>
      <p:grpSp>
        <p:nvGrpSpPr>
          <p:cNvPr id="11" name="Groep 10"/>
          <p:cNvGrpSpPr>
            <a:grpSpLocks noChangeAspect="1"/>
          </p:cNvGrpSpPr>
          <p:nvPr/>
        </p:nvGrpSpPr>
        <p:grpSpPr>
          <a:xfrm>
            <a:off x="4918091" y="1213626"/>
            <a:ext cx="3882123" cy="2847632"/>
            <a:chOff x="4243387" y="895976"/>
            <a:chExt cx="4900613" cy="3594719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3387" y="895976"/>
              <a:ext cx="4900613" cy="3594719"/>
            </a:xfrm>
            <a:prstGeom prst="rect">
              <a:avLst/>
            </a:prstGeom>
          </p:spPr>
        </p:pic>
        <p:sp>
          <p:nvSpPr>
            <p:cNvPr id="6" name="Ovaal 5"/>
            <p:cNvSpPr/>
            <p:nvPr/>
          </p:nvSpPr>
          <p:spPr>
            <a:xfrm>
              <a:off x="5681663" y="1376363"/>
              <a:ext cx="266700" cy="2667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Ovaal 6"/>
            <p:cNvSpPr/>
            <p:nvPr/>
          </p:nvSpPr>
          <p:spPr>
            <a:xfrm>
              <a:off x="6324601" y="1395413"/>
              <a:ext cx="266700" cy="2667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al 7"/>
            <p:cNvSpPr/>
            <p:nvPr/>
          </p:nvSpPr>
          <p:spPr>
            <a:xfrm>
              <a:off x="6967539" y="1395413"/>
              <a:ext cx="266700" cy="2667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/>
            <p:cNvSpPr/>
            <p:nvPr/>
          </p:nvSpPr>
          <p:spPr>
            <a:xfrm>
              <a:off x="8324849" y="1395413"/>
              <a:ext cx="266700" cy="2667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>
              <a:off x="7646194" y="1423988"/>
              <a:ext cx="266700" cy="2667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8221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F75253-420B-4535-9699-38F12647870C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73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Ontaarding</a:t>
            </a:r>
            <a:r>
              <a:rPr lang="nl-NL" dirty="0" smtClean="0"/>
              <a:t> </a:t>
            </a:r>
            <a:r>
              <a:rPr lang="nl-NL" dirty="0" smtClean="0"/>
              <a:t>van rotatie energieën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63626"/>
            <a:ext cx="8229600" cy="4011230"/>
          </a:xfrm>
        </p:spPr>
        <p:txBody>
          <a:bodyPr>
            <a:normAutofit/>
          </a:bodyPr>
          <a:lstStyle/>
          <a:p>
            <a:r>
              <a:rPr lang="nl-NL" sz="1800" dirty="0" smtClean="0"/>
              <a:t>Ontaarding </a:t>
            </a:r>
            <a:r>
              <a:rPr lang="nl-NL" sz="1800" dirty="0" smtClean="0"/>
              <a:t>heeft invloed op intensiteit van spectraallijnen.</a:t>
            </a:r>
          </a:p>
          <a:p>
            <a:r>
              <a:rPr lang="nl-NL" sz="1800" dirty="0" smtClean="0"/>
              <a:t>Intensiteit hangt af van </a:t>
            </a:r>
            <a:r>
              <a:rPr lang="nl-NL" sz="1800" dirty="0" err="1" smtClean="0"/>
              <a:t>Boltzman</a:t>
            </a:r>
            <a:r>
              <a:rPr lang="nl-NL" sz="1800" dirty="0" smtClean="0"/>
              <a:t> distributie (bezettingsgraad van energielevel): </a:t>
            </a:r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smtClean="0"/>
              <a:t>Hoekmoment, </a:t>
            </a:r>
            <a:r>
              <a:rPr lang="nl-NL" sz="1800" b="1" dirty="0" smtClean="0"/>
              <a:t>J</a:t>
            </a:r>
            <a:r>
              <a:rPr lang="nl-NL" sz="1800" dirty="0" smtClean="0"/>
              <a:t>, is een vector, en heeft dus een richting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1" y="2354846"/>
            <a:ext cx="2581275" cy="1533525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H="1">
            <a:off x="1822939" y="3193228"/>
            <a:ext cx="2468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4291819" y="2731563"/>
            <a:ext cx="128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 lineaire beweging </a:t>
            </a:r>
            <a:br>
              <a:rPr lang="nl-NL" dirty="0" smtClean="0"/>
            </a:br>
            <a:r>
              <a:rPr lang="nl-NL" dirty="0" smtClean="0"/>
              <a:t>E</a:t>
            </a:r>
            <a:r>
              <a:rPr lang="nl-NL" baseline="-25000" dirty="0" smtClean="0"/>
              <a:t>k</a:t>
            </a:r>
            <a:r>
              <a:rPr lang="nl-NL" dirty="0" smtClean="0"/>
              <a:t>=p</a:t>
            </a:r>
            <a:r>
              <a:rPr lang="nl-NL" baseline="30000" dirty="0" smtClean="0"/>
              <a:t>2</a:t>
            </a:r>
            <a:r>
              <a:rPr lang="nl-NL" dirty="0" smtClean="0"/>
              <a:t>/(2m)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193" y="2273883"/>
            <a:ext cx="2219325" cy="169545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ACED7F5-47DD-473E-9F52-165A50470807}" type="slidenum">
              <a:rPr lang="nl-NL" smtClean="0"/>
              <a:t>24</a:t>
            </a:fld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667" y="1704130"/>
            <a:ext cx="1485429" cy="3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dirty="0" smtClean="0"/>
              <a:t>Richting van hoekmoment </a:t>
            </a:r>
            <a:r>
              <a:rPr lang="nl-NL" dirty="0" smtClean="0"/>
              <a:t>J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65280"/>
              </a:xfrm>
            </p:spPr>
            <p:txBody>
              <a:bodyPr>
                <a:normAutofit/>
              </a:bodyPr>
              <a:lstStyle/>
              <a:p>
                <a:r>
                  <a:rPr lang="nl-NL" sz="1800" dirty="0" smtClean="0"/>
                  <a:t>De vector J kan geprojecteerd worden op een </a:t>
                </a:r>
                <a:br>
                  <a:rPr lang="nl-NL" sz="1800" dirty="0" smtClean="0"/>
                </a:br>
                <a:r>
                  <a:rPr lang="nl-NL" sz="1800" dirty="0" smtClean="0"/>
                  <a:t>willekeurige ‘laboratorium’ vector</a:t>
                </a:r>
              </a:p>
              <a:p>
                <a:r>
                  <a:rPr lang="nl-NL" sz="1800" dirty="0" err="1" smtClean="0"/>
                  <a:t>J</a:t>
                </a:r>
                <a:r>
                  <a:rPr lang="nl-NL" sz="1800" baseline="-25000" dirty="0" err="1" smtClean="0"/>
                  <a:t>z</a:t>
                </a:r>
                <a:r>
                  <a:rPr lang="nl-NL" sz="1800" dirty="0" smtClean="0"/>
                  <a:t> kan overal tussen J en -J liggen…?</a:t>
                </a:r>
              </a:p>
              <a:p>
                <a:r>
                  <a:rPr lang="nl-NL" sz="1800" dirty="0" err="1" smtClean="0"/>
                  <a:t>Orientatie</a:t>
                </a:r>
                <a:r>
                  <a:rPr lang="nl-NL" sz="1800" dirty="0" smtClean="0"/>
                  <a:t> is </a:t>
                </a:r>
                <a:r>
                  <a:rPr lang="nl-NL" sz="1800" dirty="0" err="1" smtClean="0"/>
                  <a:t>gekwantiseerd</a:t>
                </a:r>
                <a:r>
                  <a:rPr lang="nl-NL" sz="1800" dirty="0" smtClean="0"/>
                  <a:t>!</a:t>
                </a:r>
                <a:endParaRPr lang="nl-NL" sz="1800" dirty="0"/>
              </a:p>
              <a:p>
                <a:r>
                  <a:rPr lang="nl-NL" sz="1800" dirty="0" err="1" smtClean="0"/>
                  <a:t>J</a:t>
                </a:r>
                <a:r>
                  <a:rPr lang="nl-NL" sz="1800" baseline="-25000" dirty="0" err="1" smtClean="0"/>
                  <a:t>z</a:t>
                </a:r>
                <a:r>
                  <a:rPr lang="nl-NL" sz="1800" dirty="0" smtClean="0"/>
                  <a:t> beperkt </a:t>
                </a:r>
                <a:r>
                  <a:rPr lang="nl-NL" sz="1800" dirty="0"/>
                  <a:t>tot </a:t>
                </a:r>
                <a:r>
                  <a:rPr lang="nl-NL" sz="1800" dirty="0" err="1" smtClean="0"/>
                  <a:t>J</a:t>
                </a:r>
                <a:r>
                  <a:rPr lang="nl-NL" sz="1800" baseline="-25000" dirty="0" err="1" smtClean="0"/>
                  <a:t>z</a:t>
                </a:r>
                <a:r>
                  <a:rPr lang="nl-NL" sz="1800" dirty="0" smtClean="0"/>
                  <a:t>=</a:t>
                </a:r>
                <a:r>
                  <a:rPr lang="nl-NL" sz="1800" dirty="0" err="1" smtClean="0"/>
                  <a:t>M</a:t>
                </a:r>
                <a:r>
                  <a:rPr lang="nl-NL" sz="1800" baseline="-25000" dirty="0" err="1" smtClean="0"/>
                  <a:t>J</a:t>
                </a:r>
                <a:r>
                  <a:rPr lang="nl-NL" sz="1800" dirty="0" err="1" smtClean="0"/>
                  <a:t>ħ</a:t>
                </a:r>
                <a:r>
                  <a:rPr lang="nl-NL" sz="1800" dirty="0"/>
                  <a:t>, waar M</a:t>
                </a:r>
                <a:r>
                  <a:rPr lang="nl-NL" sz="1800" baseline="-25000" dirty="0"/>
                  <a:t>J</a:t>
                </a:r>
                <a:r>
                  <a:rPr lang="nl-NL" sz="1800" dirty="0"/>
                  <a:t> = 0, ±1, ±2, …, </a:t>
                </a:r>
                <a:r>
                  <a:rPr lang="nl-NL" sz="1800" dirty="0" smtClean="0"/>
                  <a:t>±J </a:t>
                </a:r>
              </a:p>
              <a:p>
                <a:r>
                  <a:rPr lang="nl-NL" sz="1800" dirty="0" smtClean="0"/>
                  <a:t>Lengte </a:t>
                </a:r>
                <a:r>
                  <a:rPr lang="nl-NL" sz="1800" b="1" dirty="0" smtClean="0"/>
                  <a:t>J</a:t>
                </a:r>
                <a:r>
                  <a:rPr lang="nl-NL" sz="1800" dirty="0" smtClean="0"/>
                  <a:t>: |</a:t>
                </a:r>
                <a:r>
                  <a:rPr lang="nl-NL" sz="1800" b="1" dirty="0" smtClean="0"/>
                  <a:t>J</a:t>
                </a:r>
                <a:r>
                  <a:rPr lang="nl-NL" sz="1800" dirty="0" smtClean="0"/>
                  <a:t>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rad>
                    <m:r>
                      <a:rPr lang="nl-NL" sz="1800" i="1">
                        <a:latin typeface="Cambria Math" panose="02040503050406030204" pitchFamily="18" charset="0"/>
                      </a:rPr>
                      <m:t>ħ</m:t>
                    </m:r>
                  </m:oMath>
                </a14:m>
                <a:r>
                  <a:rPr lang="nl-NL" sz="1800" dirty="0" smtClean="0"/>
                  <a:t>, max lengte </a:t>
                </a:r>
                <a:r>
                  <a:rPr lang="nl-NL" sz="1800" dirty="0" err="1" smtClean="0"/>
                  <a:t>J</a:t>
                </a:r>
                <a:r>
                  <a:rPr lang="nl-NL" sz="1800" baseline="-25000" dirty="0" err="1" smtClean="0"/>
                  <a:t>z</a:t>
                </a:r>
                <a:r>
                  <a:rPr lang="nl-NL" sz="18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nl-NL" sz="1800" dirty="0" err="1" smtClean="0"/>
                  <a:t>Jħ</a:t>
                </a:r>
                <a:endParaRPr lang="nl-NL" sz="1800" dirty="0" smtClean="0"/>
              </a:p>
              <a:p>
                <a:r>
                  <a:rPr lang="nl-NL" sz="1800" dirty="0" smtClean="0"/>
                  <a:t>Oftewel: J heeft nooit dezelfde richting als </a:t>
                </a:r>
                <a:r>
                  <a:rPr lang="nl-NL" sz="1800" dirty="0" err="1" smtClean="0"/>
                  <a:t>J</a:t>
                </a:r>
                <a:r>
                  <a:rPr lang="nl-NL" sz="1800" baseline="-25000" dirty="0" err="1" smtClean="0"/>
                  <a:t>z</a:t>
                </a:r>
                <a:r>
                  <a:rPr lang="nl-NL" sz="1800" baseline="-25000" dirty="0" smtClean="0"/>
                  <a:t> </a:t>
                </a:r>
              </a:p>
              <a:p>
                <a:r>
                  <a:rPr lang="nl-NL" sz="1800" dirty="0" smtClean="0"/>
                  <a:t>Hoeveel </a:t>
                </a:r>
                <a:r>
                  <a:rPr lang="nl-NL" sz="1800" dirty="0" smtClean="0"/>
                  <a:t>mogelijke </a:t>
                </a:r>
                <a:r>
                  <a:rPr lang="nl-NL" sz="1800" dirty="0" err="1" smtClean="0"/>
                  <a:t>orientaties</a:t>
                </a:r>
                <a:r>
                  <a:rPr lang="nl-NL" sz="1800" dirty="0" smtClean="0"/>
                  <a:t> van </a:t>
                </a:r>
                <a:r>
                  <a:rPr lang="nl-NL" sz="1800" dirty="0" err="1" smtClean="0"/>
                  <a:t>J</a:t>
                </a:r>
                <a:r>
                  <a:rPr lang="nl-NL" sz="1800" baseline="-25000" dirty="0" err="1" smtClean="0"/>
                  <a:t>z</a:t>
                </a:r>
                <a:r>
                  <a:rPr lang="nl-NL" sz="1800" dirty="0" smtClean="0"/>
                  <a:t> zijn er voor J=2? En voor J=1? En voor J=3</a:t>
                </a:r>
                <a:r>
                  <a:rPr lang="nl-NL" sz="1800" dirty="0" smtClean="0"/>
                  <a:t>?</a:t>
                </a:r>
              </a:p>
              <a:p>
                <a:r>
                  <a:rPr lang="nl-NL" sz="1800" dirty="0" smtClean="0"/>
                  <a:t>Komt je dit bekend voor?</a:t>
                </a:r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65280"/>
              </a:xfrm>
              <a:blipFill>
                <a:blip r:embed="rId3"/>
                <a:stretch>
                  <a:fillRect l="-444" t="-1026" r="-11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468821"/>
            <a:ext cx="2143125" cy="2409825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241" y="525266"/>
            <a:ext cx="2009775" cy="2276475"/>
          </a:xfrm>
          <a:prstGeom prst="rect">
            <a:avLst/>
          </a:prstGeom>
        </p:spPr>
      </p:pic>
      <p:cxnSp>
        <p:nvCxnSpPr>
          <p:cNvPr id="14" name="Rechte verbindingslijn 13"/>
          <p:cNvCxnSpPr/>
          <p:nvPr/>
        </p:nvCxnSpPr>
        <p:spPr>
          <a:xfrm>
            <a:off x="778933" y="1998134"/>
            <a:ext cx="4086578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77B623-9591-427D-A4F3-DC1DA251331C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2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Mogelijke oriëntaties </a:t>
            </a:r>
            <a:r>
              <a:rPr lang="nl-NL" dirty="0" err="1" smtClean="0"/>
              <a:t>J</a:t>
            </a:r>
            <a:r>
              <a:rPr lang="nl-NL" baseline="-25000" dirty="0" err="1" smtClean="0"/>
              <a:t>z</a:t>
            </a:r>
            <a:r>
              <a:rPr lang="nl-NL" dirty="0" smtClean="0"/>
              <a:t> voor J=2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429279"/>
            <a:ext cx="7458075" cy="235267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222500" y="1279099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J</a:t>
            </a:r>
            <a:endParaRPr lang="nl-NL" sz="2000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3807460" y="1831609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J</a:t>
            </a:r>
            <a:endParaRPr lang="nl-NL" sz="20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5384800" y="2405561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J</a:t>
            </a:r>
            <a:endParaRPr lang="nl-NL" sz="2000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6847840" y="3001219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J</a:t>
            </a:r>
            <a:endParaRPr lang="nl-NL" sz="2000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8166100" y="3381844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J</a:t>
            </a:r>
            <a:endParaRPr lang="nl-NL" sz="20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1238409" y="1841387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J</a:t>
            </a:r>
            <a:r>
              <a:rPr lang="nl-NL" sz="2000" baseline="-25000" dirty="0" err="1" smtClean="0"/>
              <a:t>z</a:t>
            </a:r>
            <a:endParaRPr lang="nl-NL" sz="2000" baseline="-25000" dirty="0"/>
          </a:p>
        </p:txBody>
      </p:sp>
      <p:sp>
        <p:nvSpPr>
          <p:cNvPr id="11" name="Tekstvak 10"/>
          <p:cNvSpPr txBox="1"/>
          <p:nvPr/>
        </p:nvSpPr>
        <p:spPr>
          <a:xfrm>
            <a:off x="2443797" y="2130416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J</a:t>
            </a:r>
            <a:r>
              <a:rPr lang="nl-NL" sz="2000" baseline="-25000" dirty="0" err="1" smtClean="0"/>
              <a:t>z</a:t>
            </a:r>
            <a:endParaRPr lang="nl-NL" sz="2000" baseline="-25000" dirty="0"/>
          </a:p>
        </p:txBody>
      </p:sp>
      <p:sp>
        <p:nvSpPr>
          <p:cNvPr id="12" name="Tekstvak 11"/>
          <p:cNvSpPr txBox="1"/>
          <p:nvPr/>
        </p:nvSpPr>
        <p:spPr>
          <a:xfrm>
            <a:off x="3657122" y="2381899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J</a:t>
            </a:r>
            <a:r>
              <a:rPr lang="nl-NL" sz="2000" baseline="-25000" dirty="0" err="1" smtClean="0"/>
              <a:t>z</a:t>
            </a:r>
            <a:r>
              <a:rPr lang="nl-NL" sz="2000" dirty="0" smtClean="0"/>
              <a:t>=0</a:t>
            </a:r>
            <a:endParaRPr lang="nl-NL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5435599" y="2734354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J</a:t>
            </a:r>
            <a:r>
              <a:rPr lang="nl-NL" sz="2000" baseline="-25000" dirty="0" err="1" smtClean="0"/>
              <a:t>z</a:t>
            </a:r>
            <a:endParaRPr lang="nl-NL" sz="2000" dirty="0"/>
          </a:p>
        </p:txBody>
      </p:sp>
      <p:sp>
        <p:nvSpPr>
          <p:cNvPr id="14" name="Tekstvak 13"/>
          <p:cNvSpPr txBox="1"/>
          <p:nvPr/>
        </p:nvSpPr>
        <p:spPr>
          <a:xfrm>
            <a:off x="7188200" y="2906644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J</a:t>
            </a:r>
            <a:r>
              <a:rPr lang="nl-NL" sz="2000" baseline="-25000" dirty="0" err="1" smtClean="0"/>
              <a:t>z</a:t>
            </a:r>
            <a:endParaRPr lang="nl-NL" sz="2000" dirty="0"/>
          </a:p>
        </p:txBody>
      </p:sp>
      <p:sp>
        <p:nvSpPr>
          <p:cNvPr id="16" name="Tekstvak 15"/>
          <p:cNvSpPr txBox="1"/>
          <p:nvPr/>
        </p:nvSpPr>
        <p:spPr>
          <a:xfrm>
            <a:off x="1609867" y="1815091"/>
            <a:ext cx="97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M</a:t>
            </a:r>
            <a:r>
              <a:rPr lang="nl-NL" sz="2000" baseline="-25000" dirty="0" smtClean="0"/>
              <a:t>J</a:t>
            </a:r>
            <a:r>
              <a:rPr lang="nl-NL" sz="2000" dirty="0" smtClean="0"/>
              <a:t>=</a:t>
            </a:r>
            <a:br>
              <a:rPr lang="nl-NL" sz="2000" dirty="0" smtClean="0"/>
            </a:br>
            <a:r>
              <a:rPr lang="nl-NL" sz="2000" dirty="0" smtClean="0"/>
              <a:t>+2</a:t>
            </a:r>
            <a:endParaRPr lang="nl-NL" sz="2000" dirty="0"/>
          </a:p>
        </p:txBody>
      </p:sp>
      <p:sp>
        <p:nvSpPr>
          <p:cNvPr id="17" name="Tekstvak 16"/>
          <p:cNvSpPr txBox="1"/>
          <p:nvPr/>
        </p:nvSpPr>
        <p:spPr>
          <a:xfrm>
            <a:off x="4296410" y="2393784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M</a:t>
            </a:r>
            <a:r>
              <a:rPr lang="nl-NL" sz="2000" baseline="-25000" dirty="0" smtClean="0"/>
              <a:t>J</a:t>
            </a:r>
            <a:r>
              <a:rPr lang="nl-NL" sz="2000" dirty="0" smtClean="0"/>
              <a:t>=0</a:t>
            </a:r>
            <a:endParaRPr lang="nl-NL" sz="2000" dirty="0"/>
          </a:p>
        </p:txBody>
      </p:sp>
      <p:sp>
        <p:nvSpPr>
          <p:cNvPr id="18" name="Tekstvak 17"/>
          <p:cNvSpPr txBox="1"/>
          <p:nvPr/>
        </p:nvSpPr>
        <p:spPr>
          <a:xfrm>
            <a:off x="2815429" y="2176726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M</a:t>
            </a:r>
            <a:r>
              <a:rPr lang="nl-NL" sz="2000" baseline="-25000" dirty="0" smtClean="0"/>
              <a:t>J</a:t>
            </a:r>
            <a:r>
              <a:rPr lang="nl-NL" sz="2000" dirty="0" smtClean="0"/>
              <a:t>=+1</a:t>
            </a:r>
            <a:endParaRPr lang="nl-NL" sz="2000" dirty="0"/>
          </a:p>
        </p:txBody>
      </p:sp>
      <p:sp>
        <p:nvSpPr>
          <p:cNvPr id="19" name="Tekstvak 18"/>
          <p:cNvSpPr txBox="1"/>
          <p:nvPr/>
        </p:nvSpPr>
        <p:spPr>
          <a:xfrm>
            <a:off x="5924549" y="2669432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M</a:t>
            </a:r>
            <a:r>
              <a:rPr lang="nl-NL" sz="2000" baseline="-25000" dirty="0" smtClean="0"/>
              <a:t>J</a:t>
            </a:r>
            <a:r>
              <a:rPr lang="nl-NL" sz="2000" dirty="0" smtClean="0"/>
              <a:t>=-1</a:t>
            </a:r>
            <a:endParaRPr lang="nl-NL" sz="2000" dirty="0"/>
          </a:p>
        </p:txBody>
      </p:sp>
      <p:sp>
        <p:nvSpPr>
          <p:cNvPr id="20" name="Tekstvak 19"/>
          <p:cNvSpPr txBox="1"/>
          <p:nvPr/>
        </p:nvSpPr>
        <p:spPr>
          <a:xfrm>
            <a:off x="7663497" y="2793894"/>
            <a:ext cx="97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M</a:t>
            </a:r>
            <a:r>
              <a:rPr lang="nl-NL" sz="2000" baseline="-25000" dirty="0" smtClean="0"/>
              <a:t>J</a:t>
            </a:r>
            <a:r>
              <a:rPr lang="nl-NL" sz="2000" dirty="0" smtClean="0"/>
              <a:t>=</a:t>
            </a:r>
            <a:br>
              <a:rPr lang="nl-NL" sz="2000" dirty="0" smtClean="0"/>
            </a:br>
            <a:r>
              <a:rPr lang="nl-NL" sz="2000" dirty="0" smtClean="0"/>
              <a:t>-2</a:t>
            </a:r>
            <a:endParaRPr lang="nl-NL" sz="2000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 rotWithShape="1">
          <a:blip r:embed="rId4"/>
          <a:srcRect l="18731" t="75464" r="25290" b="4659"/>
          <a:stretch/>
        </p:blipFill>
        <p:spPr>
          <a:xfrm>
            <a:off x="902018" y="980686"/>
            <a:ext cx="1444978" cy="304801"/>
          </a:xfrm>
          <a:prstGeom prst="rect">
            <a:avLst/>
          </a:prstGeom>
        </p:spPr>
      </p:pic>
      <p:sp>
        <p:nvSpPr>
          <p:cNvPr id="22" name="Rechthoek 21"/>
          <p:cNvSpPr/>
          <p:nvPr/>
        </p:nvSpPr>
        <p:spPr>
          <a:xfrm>
            <a:off x="2711450" y="942649"/>
            <a:ext cx="332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J</a:t>
            </a:r>
            <a:r>
              <a:rPr lang="nl-NL" baseline="-25000" dirty="0" err="1" smtClean="0"/>
              <a:t>z</a:t>
            </a:r>
            <a:r>
              <a:rPr lang="nl-NL" dirty="0" smtClean="0"/>
              <a:t>=</a:t>
            </a:r>
            <a:r>
              <a:rPr lang="nl-NL" dirty="0" err="1" smtClean="0"/>
              <a:t>M</a:t>
            </a:r>
            <a:r>
              <a:rPr lang="nl-NL" baseline="-25000" dirty="0" err="1" smtClean="0"/>
              <a:t>J</a:t>
            </a:r>
            <a:r>
              <a:rPr lang="nl-NL" dirty="0" err="1" smtClean="0"/>
              <a:t>ħ</a:t>
            </a:r>
            <a:r>
              <a:rPr lang="nl-NL" dirty="0" smtClean="0"/>
              <a:t>, waar M</a:t>
            </a:r>
            <a:r>
              <a:rPr lang="nl-NL" baseline="-25000" dirty="0" smtClean="0"/>
              <a:t>J</a:t>
            </a:r>
            <a:r>
              <a:rPr lang="nl-NL" dirty="0" smtClean="0"/>
              <a:t> </a:t>
            </a:r>
            <a:r>
              <a:rPr lang="nl-NL" dirty="0"/>
              <a:t>= 0, ±1, ±2, …, ±J 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A1FB343-878E-4BA8-9D29-D72CBC80463B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00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09717"/>
            <a:ext cx="8229600" cy="857250"/>
          </a:xfrm>
        </p:spPr>
        <p:txBody>
          <a:bodyPr/>
          <a:lstStyle/>
          <a:p>
            <a:r>
              <a:rPr lang="nl-NL" dirty="0" err="1" smtClean="0"/>
              <a:t>Degeneracy</a:t>
            </a:r>
            <a:r>
              <a:rPr lang="nl-NL" dirty="0" smtClean="0"/>
              <a:t> van rotatie </a:t>
            </a:r>
            <a:r>
              <a:rPr lang="nl-NL" dirty="0" err="1" smtClean="0"/>
              <a:t>Energiën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567969"/>
            <a:ext cx="8229600" cy="2874582"/>
          </a:xfrm>
        </p:spPr>
        <p:txBody>
          <a:bodyPr>
            <a:normAutofit/>
          </a:bodyPr>
          <a:lstStyle/>
          <a:p>
            <a:r>
              <a:rPr lang="nl-NL" sz="1800" dirty="0"/>
              <a:t>Analoog: 1 s orbitalen in een staat, 3 p orbitalen, 5 d orbitalen, 7 f orbitalen </a:t>
            </a:r>
            <a:r>
              <a:rPr lang="nl-NL" sz="1800" dirty="0" err="1"/>
              <a:t>etc</a:t>
            </a:r>
            <a:r>
              <a:rPr lang="nl-NL" sz="1800" dirty="0"/>
              <a:t>…</a:t>
            </a:r>
          </a:p>
          <a:p>
            <a:r>
              <a:rPr lang="nl-NL" sz="1800" dirty="0"/>
              <a:t>Samengevat: als mijn molecuul in de J=2 rotatie kwantum staat is, zijn er 5 mogelijke </a:t>
            </a:r>
            <a:r>
              <a:rPr lang="nl-NL" sz="1800" dirty="0" err="1"/>
              <a:t>orientaties</a:t>
            </a:r>
            <a:r>
              <a:rPr lang="nl-NL" sz="1800" dirty="0"/>
              <a:t> waarin dit roteert</a:t>
            </a:r>
          </a:p>
          <a:p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6" y="2194529"/>
            <a:ext cx="2276475" cy="8858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1780260"/>
            <a:ext cx="5429250" cy="28956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BC4A656-676C-4995-B311-CE4A03812E7C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Intensiteit van spectraallijnen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77357"/>
          </a:xfrm>
        </p:spPr>
        <p:txBody>
          <a:bodyPr>
            <a:normAutofit/>
          </a:bodyPr>
          <a:lstStyle/>
          <a:p>
            <a:r>
              <a:rPr lang="nl-NL" sz="1800" dirty="0" smtClean="0"/>
              <a:t>Intensiteit bepaald door </a:t>
            </a:r>
            <a:r>
              <a:rPr lang="nl-NL" sz="1800" dirty="0"/>
              <a:t>populatie initiële </a:t>
            </a:r>
            <a:r>
              <a:rPr lang="nl-NL" sz="1800" dirty="0" smtClean="0"/>
              <a:t>toestand en transitie </a:t>
            </a:r>
            <a:r>
              <a:rPr lang="nl-NL" sz="1800" dirty="0" err="1" smtClean="0"/>
              <a:t>probabiliteit</a:t>
            </a:r>
            <a:endParaRPr lang="nl-NL" sz="1800" dirty="0" smtClean="0"/>
          </a:p>
          <a:p>
            <a:r>
              <a:rPr lang="nl-NL" sz="1800" dirty="0" smtClean="0"/>
              <a:t>Als een staat </a:t>
            </a:r>
            <a:r>
              <a:rPr lang="nl-NL" sz="1800" dirty="0" err="1" smtClean="0"/>
              <a:t>degenerate</a:t>
            </a:r>
            <a:r>
              <a:rPr lang="nl-NL" sz="1800" dirty="0" smtClean="0"/>
              <a:t> is, is er een grotere kans dat transitie plaatsvindt (entropie): </a:t>
            </a:r>
            <a:r>
              <a:rPr lang="nl-NL" sz="1800" dirty="0" err="1" smtClean="0"/>
              <a:t>degeneracy</a:t>
            </a:r>
            <a:r>
              <a:rPr lang="nl-NL" sz="1800" dirty="0" smtClean="0"/>
              <a:t> beïnvloedt intensiteit van spectrum.</a:t>
            </a:r>
          </a:p>
          <a:p>
            <a:r>
              <a:rPr lang="nl-NL" sz="1800" dirty="0" smtClean="0"/>
              <a:t>Voor </a:t>
            </a:r>
            <a:r>
              <a:rPr lang="nl-NL" sz="1800" b="1" dirty="0" smtClean="0"/>
              <a:t>alle</a:t>
            </a:r>
            <a:r>
              <a:rPr lang="nl-NL" sz="1800" dirty="0" smtClean="0"/>
              <a:t> transities is de </a:t>
            </a:r>
            <a:r>
              <a:rPr lang="nl-NL" sz="1800" dirty="0" err="1" smtClean="0"/>
              <a:t>transitieprobabiliteit</a:t>
            </a:r>
            <a:r>
              <a:rPr lang="nl-NL" sz="1800" dirty="0" smtClean="0"/>
              <a:t> </a:t>
            </a:r>
            <a:r>
              <a:rPr lang="el-GR" sz="1800" dirty="0"/>
              <a:t>Δ</a:t>
            </a:r>
            <a:r>
              <a:rPr lang="nl-NL" sz="1800" dirty="0"/>
              <a:t>J = ±</a:t>
            </a:r>
            <a:r>
              <a:rPr lang="nl-NL" sz="1800" dirty="0" smtClean="0"/>
              <a:t>1 gelijk. </a:t>
            </a:r>
          </a:p>
          <a:p>
            <a:r>
              <a:rPr lang="nl-NL" sz="1800" dirty="0" smtClean="0"/>
              <a:t>Populatie van staten gegeven </a:t>
            </a:r>
            <a:br>
              <a:rPr lang="nl-NL" sz="1800" dirty="0" smtClean="0"/>
            </a:br>
            <a:r>
              <a:rPr lang="nl-NL" sz="1800" dirty="0" smtClean="0"/>
              <a:t>door de </a:t>
            </a:r>
            <a:r>
              <a:rPr lang="nl-NL" sz="1800" dirty="0" err="1" smtClean="0"/>
              <a:t>Boltzman</a:t>
            </a:r>
            <a:r>
              <a:rPr lang="nl-NL" sz="1800" dirty="0" smtClean="0"/>
              <a:t> distributie wet:</a:t>
            </a:r>
          </a:p>
          <a:p>
            <a:r>
              <a:rPr lang="nl-NL" sz="1800" dirty="0" smtClean="0"/>
              <a:t>Oftewel, als er meer </a:t>
            </a:r>
            <a:r>
              <a:rPr lang="nl-NL" sz="1800" i="1" dirty="0" smtClean="0"/>
              <a:t>n</a:t>
            </a:r>
            <a:r>
              <a:rPr lang="nl-NL" sz="1800" dirty="0" smtClean="0"/>
              <a:t> dan </a:t>
            </a:r>
            <a:r>
              <a:rPr lang="nl-NL" sz="1800" i="1" dirty="0" smtClean="0"/>
              <a:t>m</a:t>
            </a:r>
            <a:r>
              <a:rPr lang="nl-NL" sz="1800" dirty="0" smtClean="0"/>
              <a:t> staten zijn, zal de populatie daar ook groter zijn.</a:t>
            </a:r>
          </a:p>
          <a:p>
            <a:r>
              <a:rPr lang="nl-NL" sz="1800" dirty="0" smtClean="0"/>
              <a:t>Dit vermenigvuldigd met </a:t>
            </a:r>
            <a:r>
              <a:rPr lang="nl-NL" sz="1800" dirty="0" err="1" smtClean="0"/>
              <a:t>exp</a:t>
            </a:r>
            <a:r>
              <a:rPr lang="nl-NL" sz="1800" dirty="0"/>
              <a:t>(- </a:t>
            </a:r>
            <a:r>
              <a:rPr lang="nl-NL" sz="1800" dirty="0" smtClean="0"/>
              <a:t>∆E/</a:t>
            </a:r>
            <a:r>
              <a:rPr lang="nl-NL" sz="1800" dirty="0" err="1" smtClean="0"/>
              <a:t>kT</a:t>
            </a:r>
            <a:r>
              <a:rPr lang="nl-NL" sz="1800" dirty="0"/>
              <a:t>). </a:t>
            </a:r>
            <a:r>
              <a:rPr lang="nl-NL" sz="1800" dirty="0" smtClean="0"/>
              <a:t>∆E verschil energie tussen </a:t>
            </a:r>
            <a:r>
              <a:rPr lang="nl-NL" sz="1800" i="1" dirty="0" smtClean="0"/>
              <a:t>n</a:t>
            </a:r>
            <a:r>
              <a:rPr lang="nl-NL" sz="1800" dirty="0" smtClean="0"/>
              <a:t> en </a:t>
            </a:r>
            <a:r>
              <a:rPr lang="nl-NL" sz="1800" i="1" dirty="0" smtClean="0"/>
              <a:t>m</a:t>
            </a:r>
            <a:r>
              <a:rPr lang="nl-NL" sz="1800" dirty="0" smtClean="0"/>
              <a:t> staat, </a:t>
            </a:r>
            <a:r>
              <a:rPr lang="nl-NL" sz="1800" dirty="0" err="1" smtClean="0"/>
              <a:t>kT</a:t>
            </a:r>
            <a:r>
              <a:rPr lang="nl-NL" sz="1800" dirty="0" smtClean="0"/>
              <a:t> de beschikbare warmte is om naar een hogere staat te promoten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07" y="2537679"/>
            <a:ext cx="1762125" cy="56197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341C7B8-F407-46E0-942E-F5E001F205C9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28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62905"/>
            <a:ext cx="8229600" cy="857250"/>
          </a:xfrm>
        </p:spPr>
        <p:txBody>
          <a:bodyPr/>
          <a:lstStyle/>
          <a:p>
            <a:r>
              <a:rPr lang="nl-NL" dirty="0" smtClean="0"/>
              <a:t>Intensiteit van spectraallijnen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584686"/>
            <a:ext cx="8229600" cy="4863614"/>
          </a:xfrm>
        </p:spPr>
        <p:txBody>
          <a:bodyPr>
            <a:normAutofit/>
          </a:bodyPr>
          <a:lstStyle/>
          <a:p>
            <a:r>
              <a:rPr lang="nl-NL" sz="1800" dirty="0" smtClean="0"/>
              <a:t>Populatie van staten door </a:t>
            </a:r>
            <a:r>
              <a:rPr lang="nl-NL" sz="1800" dirty="0" err="1" smtClean="0"/>
              <a:t>Boltzman</a:t>
            </a:r>
            <a:r>
              <a:rPr lang="nl-NL" sz="1800" dirty="0" smtClean="0"/>
              <a:t> distributie:</a:t>
            </a:r>
          </a:p>
          <a:p>
            <a:r>
              <a:rPr lang="nl-NL" sz="1800" dirty="0" err="1" smtClean="0"/>
              <a:t>Degeneracy</a:t>
            </a:r>
            <a:r>
              <a:rPr lang="nl-NL" sz="1800" dirty="0" smtClean="0"/>
              <a:t>: </a:t>
            </a:r>
          </a:p>
          <a:p>
            <a:r>
              <a:rPr lang="nl-NL" sz="1800" dirty="0" smtClean="0"/>
              <a:t>Dus populatie ten opzichte van de grondtoestand:</a:t>
            </a:r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Oftewel, uit de intensiteit van de </a:t>
            </a:r>
            <a:br>
              <a:rPr lang="nl-NL" sz="1800" dirty="0" smtClean="0"/>
            </a:br>
            <a:r>
              <a:rPr lang="nl-NL" sz="1800" dirty="0" smtClean="0"/>
              <a:t>spectraallijnen kun je de temperatuur </a:t>
            </a:r>
            <a:br>
              <a:rPr lang="nl-NL" sz="1800" dirty="0" smtClean="0"/>
            </a:br>
            <a:r>
              <a:rPr lang="nl-NL" sz="1800" dirty="0" smtClean="0"/>
              <a:t>van de moleculen afleiden! (bijvoorbeeld </a:t>
            </a:r>
            <a:br>
              <a:rPr lang="nl-NL" sz="1800" dirty="0" smtClean="0"/>
            </a:br>
            <a:r>
              <a:rPr lang="nl-NL" sz="1800" dirty="0" smtClean="0"/>
              <a:t>moleculen uit de ruimte)</a:t>
            </a:r>
          </a:p>
          <a:p>
            <a:r>
              <a:rPr lang="nl-NL" sz="1800" dirty="0" smtClean="0"/>
              <a:t>Hoe ziet zo’n spectrum er dan uit?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673" y="584686"/>
            <a:ext cx="1762125" cy="5619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568" y="1027598"/>
            <a:ext cx="933450" cy="2381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751" y="1637198"/>
            <a:ext cx="3558534" cy="789476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252913" y="2095500"/>
            <a:ext cx="185737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112" y="1637198"/>
            <a:ext cx="3581400" cy="337185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A1F32F2-C279-4B72-94A6-57D922495CA6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21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Rotatiespectroscopie	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9" y="1598612"/>
            <a:ext cx="5143500" cy="128587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847819" y="1460500"/>
            <a:ext cx="3296181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248150"/>
          </a:xfrm>
        </p:spPr>
        <p:txBody>
          <a:bodyPr>
            <a:normAutofit/>
          </a:bodyPr>
          <a:lstStyle/>
          <a:p>
            <a:r>
              <a:rPr lang="nl-NL" sz="1800" dirty="0" smtClean="0"/>
              <a:t>Hoe veroorzaakt elektromagnetische straling voor een verandering in rotatie?</a:t>
            </a:r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smtClean="0"/>
              <a:t>E-veld veroorzaakt hoekmoment op molecuul</a:t>
            </a:r>
          </a:p>
          <a:p>
            <a:r>
              <a:rPr lang="nl-NL" sz="1800" dirty="0" smtClean="0"/>
              <a:t>Elektromagnetische radiatie kan rotatie level exciteren als het molecuul dipool moment heeft </a:t>
            </a:r>
          </a:p>
          <a:p>
            <a:r>
              <a:rPr lang="nl-NL" sz="1800" dirty="0" smtClean="0"/>
              <a:t>Rotaties bij lage </a:t>
            </a:r>
            <a:r>
              <a:rPr lang="nl-NL" sz="1800" dirty="0" err="1" smtClean="0"/>
              <a:t>energiën</a:t>
            </a:r>
            <a:r>
              <a:rPr lang="nl-NL" sz="1800" dirty="0" smtClean="0"/>
              <a:t> (microgolven), wordt gemeten door microgolf absorptie spectrometer</a:t>
            </a:r>
            <a:endParaRPr lang="nl-NL" sz="1800" dirty="0"/>
          </a:p>
        </p:txBody>
      </p:sp>
      <p:grpSp>
        <p:nvGrpSpPr>
          <p:cNvPr id="7" name="Groep 6"/>
          <p:cNvGrpSpPr/>
          <p:nvPr/>
        </p:nvGrpSpPr>
        <p:grpSpPr>
          <a:xfrm rot="16200000">
            <a:off x="5766152" y="1804104"/>
            <a:ext cx="428625" cy="722489"/>
            <a:chOff x="5870398" y="2348089"/>
            <a:chExt cx="428625" cy="722489"/>
          </a:xfrm>
        </p:grpSpPr>
        <p:sp>
          <p:nvSpPr>
            <p:cNvPr id="5" name="Ovaal 4"/>
            <p:cNvSpPr/>
            <p:nvPr/>
          </p:nvSpPr>
          <p:spPr>
            <a:xfrm>
              <a:off x="5949244" y="2348089"/>
              <a:ext cx="270934" cy="722489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rgbClr val="FF000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5870398" y="2386167"/>
              <a:ext cx="428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 smtClean="0"/>
                <a:t>-</a:t>
              </a:r>
            </a:p>
            <a:p>
              <a:pPr algn="ctr"/>
              <a:r>
                <a:rPr lang="nl-NL" b="1" dirty="0"/>
                <a:t>+</a:t>
              </a:r>
            </a:p>
          </p:txBody>
        </p:sp>
      </p:grp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3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98" y="1598612"/>
            <a:ext cx="4457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59940000">
                                      <p:cBhvr>
                                        <p:cTn id="6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14E-6 L 0.60278 0.00124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39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Relatie tussen meest intense piek in microgolf spectrum en de temperatuur van het moleculaire gas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In </a:t>
            </a:r>
            <a:r>
              <a:rPr lang="nl-NL" sz="1800" dirty="0" smtClean="0"/>
              <a:t>huiswerk </a:t>
            </a:r>
            <a:r>
              <a:rPr lang="nl-NL" sz="1800" dirty="0"/>
              <a:t>ga je een expressie afleiden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waarbij </a:t>
            </a:r>
            <a:r>
              <a:rPr lang="nl-NL" sz="1800" dirty="0"/>
              <a:t>je de </a:t>
            </a:r>
            <a:r>
              <a:rPr lang="nl-NL" sz="1800" dirty="0" smtClean="0"/>
              <a:t>temperatuur </a:t>
            </a:r>
            <a:r>
              <a:rPr lang="nl-NL" sz="1800" dirty="0"/>
              <a:t>van het gas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direct </a:t>
            </a:r>
            <a:r>
              <a:rPr lang="nl-NL" sz="1800" dirty="0"/>
              <a:t>kunt relateren aan de meest intense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piek </a:t>
            </a:r>
            <a:r>
              <a:rPr lang="nl-NL" sz="1800" dirty="0"/>
              <a:t>in het rotatiespectrum!</a:t>
            </a:r>
          </a:p>
          <a:p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00151"/>
            <a:ext cx="3198239" cy="30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Rotatie lineaire, sferische, </a:t>
            </a:r>
            <a:r>
              <a:rPr lang="nl-NL" dirty="0" err="1" smtClean="0"/>
              <a:t>symmetriche</a:t>
            </a:r>
            <a:r>
              <a:rPr lang="nl-NL" dirty="0" smtClean="0"/>
              <a:t> en asymmetrisch rotors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 smtClean="0"/>
              <a:t>Rotatie </a:t>
            </a:r>
            <a:r>
              <a:rPr lang="nl-NL" sz="1800" dirty="0" err="1" smtClean="0"/>
              <a:t>diatomisch</a:t>
            </a:r>
            <a:r>
              <a:rPr lang="nl-NL" sz="1800" dirty="0" smtClean="0"/>
              <a:t> molecuul om </a:t>
            </a:r>
            <a:r>
              <a:rPr lang="nl-NL" sz="1800" dirty="0" err="1" smtClean="0"/>
              <a:t>internucleaire</a:t>
            </a:r>
            <a:r>
              <a:rPr lang="nl-NL" sz="1800" dirty="0" smtClean="0"/>
              <a:t> as:</a:t>
            </a:r>
          </a:p>
          <a:p>
            <a:endParaRPr lang="nl-NL" sz="1800" dirty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/>
              <a:t>	</a:t>
            </a:r>
            <a:r>
              <a:rPr lang="nl-NL" sz="1800" dirty="0" smtClean="0"/>
              <a:t>De rotatie om de andere twee assen zijn gelijk voor een lineaire rotor: </a:t>
            </a:r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 smtClean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12" y="1551719"/>
            <a:ext cx="3162300" cy="5619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86" y="1200151"/>
            <a:ext cx="2628900" cy="75247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01941"/>
              </p:ext>
            </p:extLst>
          </p:nvPr>
        </p:nvGraphicFramePr>
        <p:xfrm>
          <a:off x="898764" y="2637442"/>
          <a:ext cx="7666756" cy="112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Bitmapafbeelding" r:id="rId6" imgW="8658360" imgH="1266840" progId="Paint.Picture">
                  <p:embed/>
                </p:oleObj>
              </mc:Choice>
              <mc:Fallback>
                <p:oleObj name="Bitmapafbeelding" r:id="rId6" imgW="8658360" imgH="1266840" progId="Paint.Pictur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8764" y="2637442"/>
                        <a:ext cx="7666756" cy="1121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al 7"/>
          <p:cNvSpPr/>
          <p:nvPr/>
        </p:nvSpPr>
        <p:spPr>
          <a:xfrm>
            <a:off x="2991556" y="2637442"/>
            <a:ext cx="282222" cy="387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4069645" y="3255974"/>
            <a:ext cx="282222" cy="387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F1F0A4-0CC7-4BD6-BC73-1A822986CFC9}" type="slidenum">
              <a:rPr lang="nl-NL" smtClean="0"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2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Rotatiespectra van polyatomische moleculen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Voor lineaire rotor, om één as </a:t>
            </a:r>
            <a:r>
              <a:rPr lang="nl-NL" sz="1800" i="1" dirty="0" smtClean="0"/>
              <a:t>I</a:t>
            </a:r>
            <a:r>
              <a:rPr lang="nl-NL" sz="1800" dirty="0" smtClean="0"/>
              <a:t>=0, I om andere twee assen gelijk</a:t>
            </a:r>
          </a:p>
          <a:p>
            <a:r>
              <a:rPr lang="nl-NL" sz="1800" dirty="0" smtClean="0"/>
              <a:t>Voor bijvoorbeeld H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O, I</a:t>
            </a:r>
            <a:r>
              <a:rPr lang="nl-NL" sz="1800" baseline="-25000" dirty="0" smtClean="0"/>
              <a:t>a</a:t>
            </a:r>
            <a:r>
              <a:rPr lang="nl-NL" sz="1800" dirty="0" smtClean="0"/>
              <a:t> </a:t>
            </a:r>
            <a:r>
              <a:rPr lang="nl-NL" sz="1800" dirty="0"/>
              <a:t>≠ </a:t>
            </a:r>
            <a:r>
              <a:rPr lang="nl-NL" sz="1800" dirty="0" smtClean="0"/>
              <a:t>I</a:t>
            </a:r>
            <a:r>
              <a:rPr lang="nl-NL" sz="1800" baseline="-25000" dirty="0" smtClean="0"/>
              <a:t>b</a:t>
            </a:r>
            <a:r>
              <a:rPr lang="nl-NL" sz="1800" dirty="0" smtClean="0"/>
              <a:t> </a:t>
            </a:r>
            <a:r>
              <a:rPr lang="nl-NL" sz="1800" dirty="0"/>
              <a:t>≠ </a:t>
            </a:r>
            <a:r>
              <a:rPr lang="nl-NL" sz="1800" dirty="0" smtClean="0"/>
              <a:t>I</a:t>
            </a:r>
            <a:r>
              <a:rPr lang="nl-NL" sz="1800" baseline="-25000" dirty="0" smtClean="0"/>
              <a:t>c</a:t>
            </a:r>
            <a:r>
              <a:rPr lang="nl-NL" sz="1800" dirty="0" smtClean="0"/>
              <a:t>, en alle drie niet 0</a:t>
            </a:r>
          </a:p>
          <a:p>
            <a:r>
              <a:rPr lang="nl-NL" sz="1800" dirty="0" smtClean="0"/>
              <a:t>Alle assen van hoekmomenten gaan door het massacentrum, net onder O-atoom</a:t>
            </a:r>
            <a:endParaRPr lang="en-Z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55" y="2392680"/>
            <a:ext cx="2647950" cy="19812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4F1BCB-752A-405B-B1F7-C7A47DB6F7CD}" type="slidenum">
              <a:rPr lang="nl-NL" smtClean="0"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40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"/>
            <a:ext cx="8229600" cy="857250"/>
          </a:xfrm>
        </p:spPr>
        <p:txBody>
          <a:bodyPr/>
          <a:lstStyle/>
          <a:p>
            <a:r>
              <a:rPr lang="nl-NL" dirty="0" smtClean="0"/>
              <a:t>Klassificatie van polyatomische moleculen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4391"/>
            <a:ext cx="8229600" cy="2874582"/>
          </a:xfrm>
        </p:spPr>
        <p:txBody>
          <a:bodyPr>
            <a:normAutofit/>
          </a:bodyPr>
          <a:lstStyle/>
          <a:p>
            <a:r>
              <a:rPr lang="nl-NL" sz="1800" b="1" u="sng" dirty="0" smtClean="0"/>
              <a:t>Per definitie I</a:t>
            </a:r>
            <a:r>
              <a:rPr lang="nl-NL" sz="1800" b="1" u="sng" baseline="-25000" dirty="0" smtClean="0"/>
              <a:t>a</a:t>
            </a:r>
            <a:r>
              <a:rPr lang="nl-NL" sz="1800" b="1" u="sng" dirty="0" smtClean="0"/>
              <a:t>&lt;I</a:t>
            </a:r>
            <a:r>
              <a:rPr lang="nl-NL" sz="1800" b="1" u="sng" baseline="-25000" dirty="0" smtClean="0"/>
              <a:t>b</a:t>
            </a:r>
            <a:r>
              <a:rPr lang="nl-NL" sz="1800" b="1" u="sng" dirty="0" smtClean="0"/>
              <a:t>&lt;I</a:t>
            </a:r>
            <a:r>
              <a:rPr lang="nl-NL" sz="1800" b="1" u="sng" baseline="-25000" dirty="0" smtClean="0"/>
              <a:t>c</a:t>
            </a:r>
            <a:endParaRPr lang="en-ZA" sz="1800" b="1" u="sng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" y="1296352"/>
            <a:ext cx="5381625" cy="2962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7700" y="1296352"/>
            <a:ext cx="1760220" cy="498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4457700" y="1946910"/>
            <a:ext cx="1760220" cy="498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4457700" y="2886710"/>
            <a:ext cx="1760220" cy="498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4457700" y="3826510"/>
            <a:ext cx="1760220" cy="498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5909310" y="1385826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Zojuist besproken</a:t>
            </a:r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5909310" y="3676707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Meest ingewikkeld</a:t>
            </a:r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5909310" y="191730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Geen dipool, n.v.t. rotatiespectroscopie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5909310" y="288437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Gaan we kort bespreken</a:t>
            </a:r>
            <a:endParaRPr lang="en-ZA" dirty="0"/>
          </a:p>
        </p:txBody>
      </p:sp>
      <p:sp>
        <p:nvSpPr>
          <p:cNvPr id="13" name="Tekstvak 12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E33EC57-9647-4FF8-8CA3-18A9FB633038}" type="slidenum">
              <a:rPr lang="nl-NL" smtClean="0"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4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 rotatiespectroscopie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sz="1800" dirty="0" smtClean="0"/>
                  <a:t>Rotatiepieken tot op 7 decimalen (in cm</a:t>
                </a:r>
                <a:r>
                  <a:rPr lang="nl-NL" sz="1800" baseline="30000" dirty="0" smtClean="0"/>
                  <a:t>-1</a:t>
                </a:r>
                <a:r>
                  <a:rPr lang="nl-NL" sz="1800" dirty="0" smtClean="0"/>
                  <a:t>): zéér nauwkeurige bondlengtes.</a:t>
                </a:r>
              </a:p>
              <a:p>
                <a:r>
                  <a:rPr lang="nl-NL" sz="1800" dirty="0" smtClean="0"/>
                  <a:t>Uit rotatieconstante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nl-NL" sz="1800" dirty="0" smtClean="0"/>
                  <a:t> volgt </a:t>
                </a:r>
                <a:r>
                  <a:rPr lang="nl-NL" sz="1800" i="1" dirty="0" smtClean="0"/>
                  <a:t>I</a:t>
                </a:r>
                <a:r>
                  <a:rPr lang="nl-NL" sz="1800" dirty="0" smtClean="0"/>
                  <a:t> (traagheidsmoment). </a:t>
                </a:r>
                <a:r>
                  <a:rPr lang="nl-NL" sz="1800" i="1" dirty="0" smtClean="0"/>
                  <a:t>I</a:t>
                </a:r>
                <a:r>
                  <a:rPr lang="nl-NL" sz="1800" dirty="0" smtClean="0"/>
                  <a:t> hangt af van molecuulstructuur. Na wat wiskundige bewerkingen kunnen bijvoorbeeld ook bindingshoeken worden bepaald.</a:t>
                </a:r>
              </a:p>
              <a:p>
                <a:r>
                  <a:rPr lang="nl-NL" sz="1800" dirty="0" smtClean="0"/>
                  <a:t>Massa’s van isotopen kunnen zeer nauwkeurig worden bepaald.</a:t>
                </a:r>
              </a:p>
              <a:p>
                <a:r>
                  <a:rPr lang="nl-NL" sz="1800" dirty="0"/>
                  <a:t>Kan samenstelling van interstellaire wolken bepalen: in het spectrum is van elke lijn bekend bij welke energietransitie de frequentie hoort omdat de Schrödinger </a:t>
                </a:r>
                <a:r>
                  <a:rPr lang="nl-NL" sz="1800" dirty="0" err="1"/>
                  <a:t>vgl</a:t>
                </a:r>
                <a:r>
                  <a:rPr lang="nl-NL" sz="1800" dirty="0"/>
                  <a:t> opgelost kan worden</a:t>
                </a:r>
                <a:r>
                  <a:rPr lang="nl-NL" sz="1800" dirty="0" smtClean="0"/>
                  <a:t>..</a:t>
                </a:r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2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" y="980548"/>
            <a:ext cx="8229600" cy="39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325"/>
            <a:ext cx="8229600" cy="857250"/>
          </a:xfrm>
        </p:spPr>
        <p:txBody>
          <a:bodyPr/>
          <a:lstStyle/>
          <a:p>
            <a:r>
              <a:rPr lang="nl-NL" dirty="0" smtClean="0"/>
              <a:t>Rotatie spectroscopie: wat heb je er aan?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0"/>
            <a:ext cx="8229600" cy="3448049"/>
          </a:xfrm>
        </p:spPr>
        <p:txBody>
          <a:bodyPr>
            <a:normAutofit/>
          </a:bodyPr>
          <a:lstStyle/>
          <a:p>
            <a:r>
              <a:rPr lang="nl-NL" sz="1800" dirty="0"/>
              <a:t>Kwantitatieve analyse mogelijk doordat intensiteit van spectrum afhangt van de hoeveelheid van die stof. </a:t>
            </a:r>
            <a:endParaRPr lang="nl-NL" sz="1800" dirty="0" smtClean="0"/>
          </a:p>
          <a:p>
            <a:r>
              <a:rPr lang="nl-NL" sz="1800" dirty="0" smtClean="0"/>
              <a:t>Intensiteit </a:t>
            </a:r>
            <a:r>
              <a:rPr lang="nl-NL" sz="1800" dirty="0"/>
              <a:t>profiel hangt af van T, bepaling van T</a:t>
            </a:r>
            <a:r>
              <a:rPr lang="nl-NL" sz="1800" dirty="0" smtClean="0"/>
              <a:t>.</a:t>
            </a:r>
            <a:endParaRPr lang="nl-NL" sz="1800" dirty="0"/>
          </a:p>
          <a:p>
            <a:r>
              <a:rPr lang="nl-NL" sz="1800" dirty="0" smtClean="0"/>
              <a:t>Oftewel: er kan bepaald worden </a:t>
            </a:r>
          </a:p>
          <a:p>
            <a:pPr lvl="1"/>
            <a:r>
              <a:rPr lang="nl-NL" sz="1400" dirty="0" smtClean="0"/>
              <a:t>wat er in een </a:t>
            </a:r>
            <a:r>
              <a:rPr lang="nl-NL" sz="1400" dirty="0" err="1" smtClean="0"/>
              <a:t>interstellar</a:t>
            </a:r>
            <a:r>
              <a:rPr lang="nl-NL" sz="1400" dirty="0" smtClean="0"/>
              <a:t> </a:t>
            </a:r>
            <a:r>
              <a:rPr lang="nl-NL" sz="1400" dirty="0" err="1" smtClean="0"/>
              <a:t>could</a:t>
            </a:r>
            <a:r>
              <a:rPr lang="nl-NL" sz="1400" dirty="0" smtClean="0"/>
              <a:t> zit, </a:t>
            </a:r>
          </a:p>
          <a:p>
            <a:pPr lvl="1"/>
            <a:r>
              <a:rPr lang="nl-NL" sz="1400" dirty="0" smtClean="0"/>
              <a:t>waar dat zit, </a:t>
            </a:r>
          </a:p>
          <a:p>
            <a:pPr lvl="1"/>
            <a:r>
              <a:rPr lang="nl-NL" sz="1400" dirty="0" smtClean="0"/>
              <a:t>wat de concentratieprofielen zijn</a:t>
            </a:r>
          </a:p>
          <a:p>
            <a:pPr lvl="1"/>
            <a:r>
              <a:rPr lang="nl-NL" sz="1400" dirty="0" smtClean="0"/>
              <a:t>onder welke temperatuur. </a:t>
            </a:r>
          </a:p>
          <a:p>
            <a:r>
              <a:rPr lang="nl-NL" sz="1800" dirty="0" smtClean="0"/>
              <a:t>Modellen kunnen ontwikkeld worden hoe reacties dan tot grotere organische moleculen leiden.</a:t>
            </a:r>
            <a:endParaRPr lang="en-Z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46" y="1362074"/>
            <a:ext cx="5656108" cy="318014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F28822-F676-4903-9382-66CCABF85C02}" type="slidenum">
              <a:rPr lang="nl-NL" smtClean="0"/>
              <a:t>35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59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Rotaties van moleculen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Vraag: kun je met microgolf absorptie spectroscopie de rotatie energie levels van O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 meten?</a:t>
            </a:r>
          </a:p>
          <a:p>
            <a:r>
              <a:rPr lang="nl-NL" sz="1800" dirty="0" smtClean="0"/>
              <a:t>Nee, want O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 heeft geen dipoolmoment, dus kan niet worden aangeslagen door elektromagnetische golf</a:t>
            </a:r>
          </a:p>
          <a:p>
            <a:r>
              <a:rPr lang="nl-NL" sz="1800" dirty="0" smtClean="0"/>
              <a:t>Vraag: Heeft O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 rotatie energie levels? </a:t>
            </a:r>
          </a:p>
          <a:p>
            <a:r>
              <a:rPr lang="nl-NL" sz="1800" dirty="0" smtClean="0"/>
              <a:t>Ja, alleen ze zijn niet microgolf actief (maar roteren wel door b.v. botsingen)</a:t>
            </a:r>
          </a:p>
          <a:p>
            <a:r>
              <a:rPr lang="nl-NL" sz="1800" dirty="0" smtClean="0"/>
              <a:t>Vraag: kun je met een elektromagnetische golf de rotatie energie van een CO molecuul beïnvloeden?</a:t>
            </a:r>
          </a:p>
          <a:p>
            <a:r>
              <a:rPr lang="nl-NL" sz="1800" dirty="0"/>
              <a:t>Ja, want CO heeft een dipoolmoment</a:t>
            </a:r>
          </a:p>
          <a:p>
            <a:endParaRPr lang="nl-NL" sz="1800" dirty="0"/>
          </a:p>
        </p:txBody>
      </p:sp>
      <p:sp>
        <p:nvSpPr>
          <p:cNvPr id="4" name="Tekstvak 3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19D8F28-4862-4BB5-9B8A-D95F19248EA1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74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176"/>
            <a:ext cx="8229600" cy="857250"/>
          </a:xfrm>
        </p:spPr>
        <p:txBody>
          <a:bodyPr/>
          <a:lstStyle/>
          <a:p>
            <a:r>
              <a:rPr lang="nl-NL" dirty="0" smtClean="0"/>
              <a:t>Transmissiespectrum CO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2400" y="692775"/>
            <a:ext cx="8534400" cy="3864710"/>
          </a:xfrm>
        </p:spPr>
        <p:txBody>
          <a:bodyPr>
            <a:normAutofit/>
          </a:bodyPr>
          <a:lstStyle/>
          <a:p>
            <a:r>
              <a:rPr lang="nl-NL" sz="1800" dirty="0" smtClean="0"/>
              <a:t>Wat valt op?</a:t>
            </a:r>
          </a:p>
          <a:p>
            <a:r>
              <a:rPr lang="nl-NL" sz="1800" dirty="0" smtClean="0"/>
              <a:t>Spectraal lijnen </a:t>
            </a:r>
            <a:r>
              <a:rPr lang="nl-NL" sz="1800" dirty="0" err="1" smtClean="0"/>
              <a:t>gekwantiseerd</a:t>
            </a:r>
            <a:r>
              <a:rPr lang="nl-NL" sz="1800" dirty="0" smtClean="0"/>
              <a:t>,</a:t>
            </a:r>
            <a:br>
              <a:rPr lang="nl-NL" sz="1800" dirty="0" smtClean="0"/>
            </a:br>
            <a:r>
              <a:rPr lang="nl-NL" sz="1800" dirty="0" smtClean="0"/>
              <a:t>allemaal dezelfde tussenruimte</a:t>
            </a:r>
          </a:p>
          <a:p>
            <a:r>
              <a:rPr lang="nl-NL" sz="1800" dirty="0" smtClean="0"/>
              <a:t>Meten </a:t>
            </a:r>
            <a:r>
              <a:rPr lang="nl-NL" sz="1800" b="1" dirty="0" smtClean="0"/>
              <a:t>transmissie</a:t>
            </a:r>
            <a:r>
              <a:rPr lang="nl-NL" sz="1800" dirty="0" smtClean="0"/>
              <a:t>, niet absorptie,</a:t>
            </a:r>
            <a:br>
              <a:rPr lang="nl-NL" sz="1800" dirty="0" smtClean="0"/>
            </a:br>
            <a:r>
              <a:rPr lang="nl-NL" sz="1800" dirty="0" smtClean="0"/>
              <a:t>dus dip betekent dat moleculen</a:t>
            </a:r>
            <a:br>
              <a:rPr lang="nl-NL" sz="1800" dirty="0" smtClean="0"/>
            </a:br>
            <a:r>
              <a:rPr lang="nl-NL" sz="1800" dirty="0" smtClean="0"/>
              <a:t>absorberen.</a:t>
            </a:r>
          </a:p>
          <a:p>
            <a:r>
              <a:rPr lang="nl-NL" sz="1800" dirty="0" smtClean="0"/>
              <a:t>Tweede reeks lijnen, veel minder</a:t>
            </a:r>
            <a:br>
              <a:rPr lang="nl-NL" sz="1800" dirty="0" smtClean="0"/>
            </a:br>
            <a:r>
              <a:rPr lang="nl-NL" sz="1800" dirty="0" smtClean="0"/>
              <a:t>intens, die iets dichterbij elkaar zijn</a:t>
            </a:r>
          </a:p>
          <a:p>
            <a:r>
              <a:rPr lang="nl-NL" sz="1800" dirty="0" smtClean="0"/>
              <a:t>1.3% van alle C is </a:t>
            </a:r>
            <a:r>
              <a:rPr lang="nl-NL" sz="1800" baseline="30000" dirty="0" smtClean="0"/>
              <a:t>13</a:t>
            </a:r>
            <a:r>
              <a:rPr lang="nl-NL" sz="1800" dirty="0" smtClean="0"/>
              <a:t>C, 98.7% </a:t>
            </a:r>
            <a:r>
              <a:rPr lang="nl-NL" sz="1800" baseline="30000" dirty="0" smtClean="0"/>
              <a:t>12</a:t>
            </a:r>
            <a:r>
              <a:rPr lang="nl-NL" sz="1800" dirty="0" smtClean="0"/>
              <a:t>C,</a:t>
            </a:r>
            <a:br>
              <a:rPr lang="nl-NL" sz="1800" dirty="0" smtClean="0"/>
            </a:br>
            <a:r>
              <a:rPr lang="nl-NL" sz="1800" dirty="0" smtClean="0"/>
              <a:t>Twee overlappende spectra.</a:t>
            </a:r>
          </a:p>
          <a:p>
            <a:r>
              <a:rPr lang="nl-NL" sz="1800" dirty="0" smtClean="0"/>
              <a:t>Spectrum zeer accuraat, </a:t>
            </a:r>
            <a:br>
              <a:rPr lang="nl-NL" sz="1800" dirty="0" smtClean="0"/>
            </a:br>
            <a:r>
              <a:rPr lang="nl-NL" sz="1800" dirty="0" smtClean="0"/>
              <a:t>golfgetallen in 7 significante cijfers!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7" y="895976"/>
            <a:ext cx="4900613" cy="3594719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5681663" y="1376363"/>
            <a:ext cx="266700" cy="266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/>
          <p:cNvSpPr/>
          <p:nvPr/>
        </p:nvSpPr>
        <p:spPr>
          <a:xfrm>
            <a:off x="6324601" y="1395413"/>
            <a:ext cx="266700" cy="266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6967539" y="1395413"/>
            <a:ext cx="266700" cy="266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8324849" y="1395413"/>
            <a:ext cx="266700" cy="266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7646194" y="1423988"/>
            <a:ext cx="266700" cy="266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6052457" y="4238171"/>
            <a:ext cx="1436914" cy="3193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A955ECB-22D6-4A83-916B-D607B557ED60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932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Golfgetal (cm</a:t>
            </a:r>
            <a:r>
              <a:rPr lang="nl-NL" baseline="30000" dirty="0" smtClean="0"/>
              <a:t>-1</a:t>
            </a:r>
            <a:r>
              <a:rPr lang="nl-NL" dirty="0" smtClean="0"/>
              <a:t>) als eenheid voor rotatie spectra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Frequentie aantal golven per tijd, golfgetal aantal golven per afstand.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800" dirty="0" smtClean="0"/>
              <a:t>  </a:t>
            </a:r>
          </a:p>
          <a:p>
            <a:r>
              <a:rPr lang="el-GR" sz="1800" i="1" dirty="0" smtClean="0"/>
              <a:t>ν</a:t>
            </a:r>
            <a:r>
              <a:rPr lang="nl-NL" sz="1800" i="1" baseline="-25000" dirty="0" smtClean="0"/>
              <a:t>s</a:t>
            </a:r>
            <a:r>
              <a:rPr lang="nl-NL" sz="1800" dirty="0" smtClean="0"/>
              <a:t> is frequentie in Hz, </a:t>
            </a:r>
            <a:r>
              <a:rPr lang="nl-NL" sz="1800" i="1" dirty="0" smtClean="0"/>
              <a:t>c</a:t>
            </a:r>
            <a:r>
              <a:rPr lang="nl-NL" sz="1800" dirty="0" smtClean="0"/>
              <a:t> lichtsnelheid,    golfgetal. Voor gemak, frequentie hoge getallen.</a:t>
            </a:r>
          </a:p>
          <a:p>
            <a:endParaRPr lang="nl-NL" sz="1800" dirty="0" smtClean="0"/>
          </a:p>
          <a:p>
            <a:endParaRPr lang="nl-NL" sz="18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42" y="1535018"/>
            <a:ext cx="1353403" cy="5014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89202" t="28193" r="-462" b="30781"/>
          <a:stretch/>
        </p:blipFill>
        <p:spPr>
          <a:xfrm>
            <a:off x="4663440" y="2101272"/>
            <a:ext cx="152400" cy="205740"/>
          </a:xfrm>
          <a:prstGeom prst="rect">
            <a:avLst/>
          </a:prstGeom>
        </p:spPr>
      </p:pic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08106"/>
              </p:ext>
            </p:extLst>
          </p:nvPr>
        </p:nvGraphicFramePr>
        <p:xfrm>
          <a:off x="1615440" y="2698902"/>
          <a:ext cx="6294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626">
                  <a:extLst>
                    <a:ext uri="{9D8B030D-6E8A-4147-A177-3AD203B41FA5}">
                      <a16:colId xmlns:a16="http://schemas.microsoft.com/office/drawing/2014/main" val="4031779236"/>
                    </a:ext>
                  </a:extLst>
                </a:gridCol>
                <a:gridCol w="1821934">
                  <a:extLst>
                    <a:ext uri="{9D8B030D-6E8A-4147-A177-3AD203B41FA5}">
                      <a16:colId xmlns:a16="http://schemas.microsoft.com/office/drawing/2014/main" val="57510464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51899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Wave</a:t>
                      </a:r>
                      <a:r>
                        <a:rPr lang="nl-NL" baseline="0" dirty="0" err="1" smtClean="0"/>
                        <a:t>number</a:t>
                      </a:r>
                      <a:r>
                        <a:rPr lang="nl-NL" baseline="0" dirty="0" smtClean="0"/>
                        <a:t> (cm</a:t>
                      </a:r>
                      <a:r>
                        <a:rPr lang="nl-NL" baseline="30000" dirty="0" smtClean="0"/>
                        <a:t>-1</a:t>
                      </a:r>
                      <a:r>
                        <a:rPr lang="nl-NL" baseline="0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Wavelength</a:t>
                      </a:r>
                      <a:r>
                        <a:rPr lang="nl-NL" baseline="0" dirty="0" smtClean="0"/>
                        <a:t> (nm)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Frequency</a:t>
                      </a:r>
                      <a:r>
                        <a:rPr lang="nl-NL" baseline="0" dirty="0" smtClean="0"/>
                        <a:t> (Hz)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9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3,33*10</a:t>
                      </a:r>
                      <a:r>
                        <a:rPr lang="nl-NL" baseline="30000" dirty="0" smtClean="0"/>
                        <a:t>6</a:t>
                      </a:r>
                      <a:r>
                        <a:rPr lang="nl-NL" dirty="0" smtClean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8,99 *10</a:t>
                      </a:r>
                      <a:r>
                        <a:rPr lang="nl-NL" baseline="30000" dirty="0" smtClean="0"/>
                        <a:t>10 </a:t>
                      </a:r>
                      <a:r>
                        <a:rPr lang="nl-NL" baseline="0" dirty="0" smtClean="0"/>
                        <a:t>(89,9 GHz)</a:t>
                      </a:r>
                      <a:endParaRPr lang="nl-NL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4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2,50*10</a:t>
                      </a:r>
                      <a:r>
                        <a:rPr lang="nl-NL" baseline="30000" dirty="0" smtClean="0"/>
                        <a:t>5</a:t>
                      </a:r>
                      <a:endParaRPr lang="nl-NL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1,20</a:t>
                      </a:r>
                      <a:r>
                        <a:rPr lang="nl-NL" baseline="0" dirty="0" smtClean="0"/>
                        <a:t> *10</a:t>
                      </a:r>
                      <a:r>
                        <a:rPr lang="nl-NL" baseline="30000" dirty="0" smtClean="0"/>
                        <a:t>12</a:t>
                      </a:r>
                      <a:endParaRPr lang="nl-NL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2,00*10</a:t>
                      </a:r>
                      <a:r>
                        <a:rPr lang="nl-NL" baseline="30000" dirty="0" smtClean="0"/>
                        <a:t>4</a:t>
                      </a:r>
                      <a:endParaRPr lang="nl-NL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6,00 *10</a:t>
                      </a:r>
                      <a:r>
                        <a:rPr lang="nl-NL" baseline="30000" dirty="0" smtClean="0"/>
                        <a:t>14</a:t>
                      </a:r>
                      <a:endParaRPr lang="nl-NL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07460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7EE3E2A-EB98-4E43-9AF2-C743B5A12CA6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35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173"/>
            <a:ext cx="8229600" cy="857250"/>
          </a:xfrm>
        </p:spPr>
        <p:txBody>
          <a:bodyPr/>
          <a:lstStyle/>
          <a:p>
            <a:r>
              <a:rPr lang="nl-NL" dirty="0" smtClean="0"/>
              <a:t>Resolutie van rotatiespectrum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0200" y="725966"/>
            <a:ext cx="8470900" cy="3744434"/>
          </a:xfrm>
        </p:spPr>
        <p:txBody>
          <a:bodyPr>
            <a:normAutofit/>
          </a:bodyPr>
          <a:lstStyle/>
          <a:p>
            <a:r>
              <a:rPr lang="nl-NL" sz="1800" dirty="0" smtClean="0"/>
              <a:t>Resolutie in gas monsters lager door </a:t>
            </a:r>
            <a:r>
              <a:rPr lang="nl-NL" sz="1800" b="1" dirty="0" smtClean="0"/>
              <a:t>Doppler verbreding</a:t>
            </a:r>
            <a:r>
              <a:rPr lang="nl-NL" sz="1800" dirty="0" smtClean="0"/>
              <a:t>.</a:t>
            </a:r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De breedte van de piek t.g.v. Doppler verbreding: </a:t>
            </a:r>
          </a:p>
          <a:p>
            <a:r>
              <a:rPr lang="nl-NL" sz="1800" dirty="0"/>
              <a:t>Doppler </a:t>
            </a:r>
            <a:r>
              <a:rPr lang="nl-NL" sz="1800" dirty="0" err="1"/>
              <a:t>broadening</a:t>
            </a:r>
            <a:r>
              <a:rPr lang="nl-NL" sz="1800" dirty="0"/>
              <a:t> versterkt met temperatuur, </a:t>
            </a:r>
            <a:br>
              <a:rPr lang="nl-NL" sz="1800" dirty="0"/>
            </a:br>
            <a:r>
              <a:rPr lang="nl-NL" sz="1800" dirty="0"/>
              <a:t>spectrum vorige slide CO uit ruimte, T=40 K</a:t>
            </a:r>
          </a:p>
          <a:p>
            <a:endParaRPr lang="nl-NL" sz="1800" dirty="0" smtClean="0"/>
          </a:p>
        </p:txBody>
      </p:sp>
      <p:pic>
        <p:nvPicPr>
          <p:cNvPr id="1026" name="Picture 2" descr="Afbeeldingsresultaat voor doppler broade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22" y="1129164"/>
            <a:ext cx="5123039" cy="21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009" y="3120121"/>
            <a:ext cx="2206169" cy="7121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266066" y="3220624"/>
            <a:ext cx="168275" cy="21086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3CAE937-B751-4A9C-AF2F-E14C57CAFFF4}" type="slidenum">
              <a:rPr lang="nl-NL" smtClean="0"/>
              <a:t>7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914900" y="2251710"/>
            <a:ext cx="40005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88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Resolutie van rotatiespectrum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Resolutie </a:t>
            </a:r>
            <a:r>
              <a:rPr lang="nl-NL" sz="1800" dirty="0"/>
              <a:t>ook beperkt door </a:t>
            </a:r>
            <a:r>
              <a:rPr lang="nl-NL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lifetime</a:t>
            </a:r>
            <a:r>
              <a:rPr lang="nl-NL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broadening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, ook in vloeistof en vaste stof</a:t>
            </a:r>
          </a:p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Energie eigenwaarden kunnen niet exact worden opgelost </a:t>
            </a:r>
            <a:b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als dynamisch gedrag </a:t>
            </a:r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wordt 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meegenomen</a:t>
            </a:r>
            <a:endParaRPr lang="nl-NL" sz="1800" dirty="0"/>
          </a:p>
          <a:p>
            <a:r>
              <a:rPr lang="nl-NL" sz="1800" dirty="0"/>
              <a:t>Met name veroorzaakt door </a:t>
            </a:r>
            <a:r>
              <a:rPr lang="nl-NL" sz="1800" b="1" dirty="0" err="1"/>
              <a:t>collisional</a:t>
            </a:r>
            <a:r>
              <a:rPr lang="nl-NL" sz="1800" b="1" dirty="0"/>
              <a:t> </a:t>
            </a:r>
            <a:r>
              <a:rPr lang="nl-NL" sz="1800" b="1" dirty="0" err="1"/>
              <a:t>deactivation</a:t>
            </a:r>
            <a:r>
              <a:rPr lang="nl-NL" sz="1800" dirty="0"/>
              <a:t> (geminimaliseerd at lage druk) en de </a:t>
            </a:r>
            <a:r>
              <a:rPr lang="nl-NL" sz="1800" b="1" dirty="0" err="1"/>
              <a:t>natural</a:t>
            </a:r>
            <a:r>
              <a:rPr lang="nl-NL" sz="1800" b="1" dirty="0"/>
              <a:t> </a:t>
            </a:r>
            <a:r>
              <a:rPr lang="nl-NL" sz="1800" b="1" dirty="0" err="1"/>
              <a:t>linewidth</a:t>
            </a:r>
            <a:r>
              <a:rPr lang="nl-NL" sz="1800" b="1" dirty="0"/>
              <a:t> </a:t>
            </a:r>
            <a:r>
              <a:rPr lang="nl-NL" sz="1800" dirty="0"/>
              <a:t>(hoe lang elektron in staat blijft</a:t>
            </a:r>
            <a:r>
              <a:rPr lang="nl-NL" sz="1800" dirty="0" smtClean="0"/>
              <a:t>.)</a:t>
            </a:r>
          </a:p>
          <a:p>
            <a:r>
              <a:rPr lang="nl-NL" sz="1800" dirty="0" smtClean="0"/>
              <a:t>Korte levensduur zorgt voor bredere piek: Heisenberg relatie:</a:t>
            </a:r>
          </a:p>
          <a:p>
            <a:endParaRPr lang="nl-NL" sz="1800" dirty="0"/>
          </a:p>
          <a:p>
            <a:r>
              <a:rPr lang="nl-NL" sz="1800" dirty="0" smtClean="0"/>
              <a:t> </a:t>
            </a:r>
            <a:r>
              <a:rPr lang="nl-NL" sz="1800" dirty="0"/>
              <a:t>Geëxciteerde elektronische staat ~10</a:t>
            </a:r>
            <a:r>
              <a:rPr lang="nl-NL" sz="1800" baseline="30000" dirty="0"/>
              <a:t>-8 </a:t>
            </a:r>
            <a:r>
              <a:rPr lang="nl-NL" sz="1800" dirty="0"/>
              <a:t>s, rotatie staat 10</a:t>
            </a:r>
            <a:r>
              <a:rPr lang="nl-NL" sz="1800" baseline="30000" dirty="0"/>
              <a:t>3 </a:t>
            </a:r>
            <a:r>
              <a:rPr lang="nl-NL" sz="1800" dirty="0"/>
              <a:t>s</a:t>
            </a:r>
            <a:endParaRPr lang="nl-NL" sz="1800" b="1" dirty="0"/>
          </a:p>
          <a:p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047" y="3065586"/>
            <a:ext cx="761827" cy="6731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CD7718B-38CE-4ACE-B6C7-585A3F084657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56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Rotatiespectra uit de ruimte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Hoge resolutie: 40K, lage druk. </a:t>
            </a:r>
          </a:p>
          <a:p>
            <a:r>
              <a:rPr lang="nl-NL" sz="1800" dirty="0" smtClean="0"/>
              <a:t>Ander moleculen in de ruimte geïdentificeerd door </a:t>
            </a:r>
            <a:br>
              <a:rPr lang="nl-NL" sz="1800" dirty="0" smtClean="0"/>
            </a:br>
            <a:r>
              <a:rPr lang="nl-NL" sz="1800" dirty="0" smtClean="0"/>
              <a:t>rotatiespectra:</a:t>
            </a:r>
          </a:p>
          <a:p>
            <a:pPr lvl="1"/>
            <a:r>
              <a:rPr lang="nl-NL" sz="1800" dirty="0" smtClean="0"/>
              <a:t>Ethylalcohol, 400*10</a:t>
            </a:r>
            <a:r>
              <a:rPr lang="nl-NL" sz="1800" baseline="30000" dirty="0" smtClean="0"/>
              <a:t>24</a:t>
            </a:r>
            <a:r>
              <a:rPr lang="nl-NL" sz="1800" dirty="0" smtClean="0"/>
              <a:t> glazen bier</a:t>
            </a:r>
          </a:p>
          <a:p>
            <a:pPr lvl="1"/>
            <a:r>
              <a:rPr lang="nl-NL" sz="1800" dirty="0" smtClean="0"/>
              <a:t>Aminozuren, bestanddelen voor organismen</a:t>
            </a:r>
          </a:p>
          <a:p>
            <a:r>
              <a:rPr lang="nl-NL" sz="1800" dirty="0" smtClean="0"/>
              <a:t>Waarom zien de spectra uit zoals ze er uit zien?</a:t>
            </a:r>
          </a:p>
          <a:p>
            <a:r>
              <a:rPr lang="nl-NL" sz="1800" dirty="0" smtClean="0"/>
              <a:t>Schrödinger </a:t>
            </a:r>
            <a:r>
              <a:rPr lang="nl-NL" sz="1800" dirty="0"/>
              <a:t>vergelijking oplossen: </a:t>
            </a:r>
            <a:r>
              <a:rPr lang="nl-NL" sz="1800" dirty="0" smtClean="0"/>
              <a:t>Ĥ</a:t>
            </a:r>
            <a:r>
              <a:rPr lang="nl-NL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𝜓=E𝜓</a:t>
            </a:r>
            <a:endParaRPr lang="nl-NL" sz="18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11" y="1200151"/>
            <a:ext cx="1941689" cy="1424276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V="1">
            <a:off x="4413956" y="3443111"/>
            <a:ext cx="67733" cy="225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778000" y="3668889"/>
            <a:ext cx="593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Hamiltonian</a:t>
            </a:r>
            <a:r>
              <a:rPr lang="nl-NL" dirty="0" smtClean="0"/>
              <a:t>, maar voor roterend object -&gt; traagheidsmoment (moment of </a:t>
            </a:r>
            <a:r>
              <a:rPr lang="nl-NL" dirty="0" err="1" smtClean="0"/>
              <a:t>inertia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9A9597D-6966-4113-BCB0-07A5447245EE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895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7F4F1C9AF0446A5A1C338FBE9384D" ma:contentTypeVersion="13" ma:contentTypeDescription="Een nieuw document maken." ma:contentTypeScope="" ma:versionID="0742183ea08d8e4c62ef6ca43f451e36">
  <xsd:schema xmlns:xsd="http://www.w3.org/2001/XMLSchema" xmlns:xs="http://www.w3.org/2001/XMLSchema" xmlns:p="http://schemas.microsoft.com/office/2006/metadata/properties" xmlns:ns3="4ae9436d-ac7e-43ba-8b50-1c8cef6206da" xmlns:ns4="c280431a-4709-4128-b28d-d1947bd3f62e" targetNamespace="http://schemas.microsoft.com/office/2006/metadata/properties" ma:root="true" ma:fieldsID="24baa2d5640fe2926ecb58983d8bf7c2" ns3:_="" ns4:_="">
    <xsd:import namespace="4ae9436d-ac7e-43ba-8b50-1c8cef6206da"/>
    <xsd:import namespace="c280431a-4709-4128-b28d-d1947bd3f6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9436d-ac7e-43ba-8b50-1c8cef6206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0431a-4709-4128-b28d-d1947bd3f6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CA2939-9D55-4FF3-B5C9-4CE9C8797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e9436d-ac7e-43ba-8b50-1c8cef6206da"/>
    <ds:schemaRef ds:uri="c280431a-4709-4128-b28d-d1947bd3f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55D3D-7115-4FF5-A8E4-0E7BE21C6D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21F191-CD74-4258-B52B-E56733E6322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ae9436d-ac7e-43ba-8b50-1c8cef6206da"/>
    <ds:schemaRef ds:uri="c280431a-4709-4128-b28d-d1947bd3f62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2429</Words>
  <Application>Microsoft Office PowerPoint</Application>
  <PresentationFormat>Diavoorstelling (16:9)</PresentationFormat>
  <Paragraphs>349</Paragraphs>
  <Slides>35</Slides>
  <Notes>18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Aangepast ontwerp</vt:lpstr>
      <vt:lpstr>Bitmapafbeelding</vt:lpstr>
      <vt:lpstr>Molecuulfysica</vt:lpstr>
      <vt:lpstr>Spectroscopie</vt:lpstr>
      <vt:lpstr>Rotatiespectroscopie </vt:lpstr>
      <vt:lpstr>Rotaties van moleculen</vt:lpstr>
      <vt:lpstr>Transmissiespectrum CO</vt:lpstr>
      <vt:lpstr>Golfgetal (cm-1) als eenheid voor rotatie spectra</vt:lpstr>
      <vt:lpstr>Resolutie van rotatiespectrum </vt:lpstr>
      <vt:lpstr>Resolutie van rotatiespectrum</vt:lpstr>
      <vt:lpstr>Rotatiespectra uit de ruimte</vt:lpstr>
      <vt:lpstr>Rotatiemechanica P3: Traagheidsmoment I (moment of inertia)</vt:lpstr>
      <vt:lpstr>Diatomisch molecuul als rigide rotor</vt:lpstr>
      <vt:lpstr>Diatomisch molecuul als rigide rotor</vt:lpstr>
      <vt:lpstr>Traagheidsmoment vs massa</vt:lpstr>
      <vt:lpstr>Schrödinger vgl voor traagheidsmoment </vt:lpstr>
      <vt:lpstr>Energie eigenwaarden Schrödinger equation voor rigide rotor</vt:lpstr>
      <vt:lpstr>Rotatie energieën diatomisch molecuul</vt:lpstr>
      <vt:lpstr>Rotatie energie level diagram</vt:lpstr>
      <vt:lpstr>Rotaties van diatomische moleculen</vt:lpstr>
      <vt:lpstr>Twee rotatie selectieregels</vt:lpstr>
      <vt:lpstr>Transities rotatie energiëen ΔJ = ±1 </vt:lpstr>
      <vt:lpstr>Leuk, een spectrum theoretisch gereproduceerd. Wat heb je er aan?</vt:lpstr>
      <vt:lpstr>Massaverhoudingen van isotopen</vt:lpstr>
      <vt:lpstr>PowerPoint-presentatie</vt:lpstr>
      <vt:lpstr>Ontaarding van rotatie energieën</vt:lpstr>
      <vt:lpstr>Richting van hoekmoment J</vt:lpstr>
      <vt:lpstr>Mogelijke oriëntaties Jz voor J=2</vt:lpstr>
      <vt:lpstr>Degeneracy van rotatie Energiën</vt:lpstr>
      <vt:lpstr>Intensiteit van spectraallijnen </vt:lpstr>
      <vt:lpstr>Intensiteit van spectraallijnen </vt:lpstr>
      <vt:lpstr>Relatie tussen meest intense piek in microgolf spectrum en de temperatuur van het moleculaire gas</vt:lpstr>
      <vt:lpstr>Rotatie lineaire, sferische, symmetriche en asymmetrisch rotors</vt:lpstr>
      <vt:lpstr>Rotatiespectra van polyatomische moleculen</vt:lpstr>
      <vt:lpstr>Klassificatie van polyatomische moleculen</vt:lpstr>
      <vt:lpstr>Toepassingen rotatiespectroscopie</vt:lpstr>
      <vt:lpstr>Rotatie spectroscopie: wat heb je er aan?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Fysische Chemie</dc:title>
  <dc:creator>Smit,Bart A.B.</dc:creator>
  <cp:lastModifiedBy>Smit,Bart A.B.</cp:lastModifiedBy>
  <cp:revision>305</cp:revision>
  <cp:lastPrinted>2014-08-19T14:33:34Z</cp:lastPrinted>
  <dcterms:created xsi:type="dcterms:W3CDTF">2018-12-18T07:41:53Z</dcterms:created>
  <dcterms:modified xsi:type="dcterms:W3CDTF">2020-03-12T10:00:01Z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0x01010009D7F4F1C9AF0446A5A1C338FBE9384D</vt:lpwstr>
  </property>
</Properties>
</file>