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31"/>
  </p:notesMasterIdLst>
  <p:handoutMasterIdLst>
    <p:handoutMasterId r:id="rId32"/>
  </p:handoutMasterIdLst>
  <p:sldIdLst>
    <p:sldId id="403" r:id="rId5"/>
    <p:sldId id="404" r:id="rId6"/>
    <p:sldId id="416" r:id="rId7"/>
    <p:sldId id="406" r:id="rId8"/>
    <p:sldId id="407" r:id="rId9"/>
    <p:sldId id="405" r:id="rId10"/>
    <p:sldId id="408" r:id="rId11"/>
    <p:sldId id="410" r:id="rId12"/>
    <p:sldId id="411" r:id="rId13"/>
    <p:sldId id="413" r:id="rId14"/>
    <p:sldId id="414" r:id="rId15"/>
    <p:sldId id="419" r:id="rId16"/>
    <p:sldId id="415" r:id="rId17"/>
    <p:sldId id="418" r:id="rId18"/>
    <p:sldId id="420" r:id="rId19"/>
    <p:sldId id="421" r:id="rId20"/>
    <p:sldId id="423" r:id="rId21"/>
    <p:sldId id="436" r:id="rId22"/>
    <p:sldId id="426" r:id="rId23"/>
    <p:sldId id="428" r:id="rId24"/>
    <p:sldId id="434" r:id="rId25"/>
    <p:sldId id="429" r:id="rId26"/>
    <p:sldId id="430" r:id="rId27"/>
    <p:sldId id="431" r:id="rId28"/>
    <p:sldId id="427" r:id="rId29"/>
    <p:sldId id="425" r:id="rId30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403"/>
            <p14:sldId id="404"/>
            <p14:sldId id="416"/>
            <p14:sldId id="406"/>
            <p14:sldId id="407"/>
            <p14:sldId id="405"/>
            <p14:sldId id="408"/>
            <p14:sldId id="410"/>
            <p14:sldId id="411"/>
            <p14:sldId id="413"/>
            <p14:sldId id="414"/>
            <p14:sldId id="419"/>
            <p14:sldId id="415"/>
            <p14:sldId id="418"/>
            <p14:sldId id="420"/>
            <p14:sldId id="421"/>
            <p14:sldId id="423"/>
            <p14:sldId id="436"/>
            <p14:sldId id="426"/>
            <p14:sldId id="428"/>
            <p14:sldId id="434"/>
            <p14:sldId id="429"/>
            <p14:sldId id="430"/>
            <p14:sldId id="431"/>
            <p14:sldId id="427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,Bart A.B." initials="SA" lastIdx="1" clrIdx="0">
    <p:extLst>
      <p:ext uri="{19B8F6BF-5375-455C-9EA6-DF929625EA0E}">
        <p15:presenceInfo xmlns:p15="http://schemas.microsoft.com/office/powerpoint/2012/main" userId="S-1-5-21-11087255-1466054374-1897138802-212157" providerId="AD"/>
      </p:ext>
    </p:extLst>
  </p:cmAuthor>
  <p:cmAuthor id="2" name="Bart" initials="B" lastIdx="1" clrIdx="1">
    <p:extLst>
      <p:ext uri="{19B8F6BF-5375-455C-9EA6-DF929625EA0E}">
        <p15:presenceInfo xmlns:p15="http://schemas.microsoft.com/office/powerpoint/2012/main" userId="Ba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  <a:srgbClr val="E9EDF4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226" autoAdjust="0"/>
  </p:normalViewPr>
  <p:slideViewPr>
    <p:cSldViewPr snapToGrid="0" snapToObjects="1">
      <p:cViewPr varScale="1">
        <p:scale>
          <a:sx n="84" d="100"/>
          <a:sy n="84" d="100"/>
        </p:scale>
        <p:origin x="102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31-3-2020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47B21-E721-E94E-8C0A-F0532555091A}" type="datetimeFigureOut">
              <a:rPr lang="nl-NL" smtClean="0"/>
              <a:t>31-3-2020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BE2E-621C-5C4E-A155-8FB9D216AC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6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Naast rotaties,</a:t>
            </a:r>
            <a:r>
              <a:rPr lang="nl-NL" baseline="0" dirty="0" smtClean="0"/>
              <a:t> ook vibraties. Beginnen simpel: </a:t>
            </a:r>
            <a:r>
              <a:rPr lang="nl-NL" baseline="0" dirty="0" err="1" smtClean="0"/>
              <a:t>diatomic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vibration</a:t>
            </a:r>
            <a:r>
              <a:rPr lang="nl-NL" baseline="0" dirty="0" smtClean="0"/>
              <a:t>, voldoet aan </a:t>
            </a:r>
            <a:r>
              <a:rPr lang="nl-NL" baseline="0" dirty="0" err="1" smtClean="0"/>
              <a:t>Hook’s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law</a:t>
            </a:r>
            <a:r>
              <a:rPr lang="nl-NL" baseline="0" dirty="0" smtClean="0"/>
              <a:t>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692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Dat soort type reactie </a:t>
            </a:r>
            <a:r>
              <a:rPr lang="nl-NL" dirty="0" err="1" smtClean="0"/>
              <a:t>belagnrijk</a:t>
            </a:r>
            <a:r>
              <a:rPr lang="nl-NL" dirty="0" smtClean="0"/>
              <a:t> in zicht.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84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241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Demonstratie…….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66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valt op? Verschillende kleuren. Wat hebben de </a:t>
            </a:r>
            <a:r>
              <a:rPr lang="nl-NL" dirty="0" err="1" smtClean="0"/>
              <a:t>kleure</a:t>
            </a:r>
            <a:r>
              <a:rPr lang="nl-NL" dirty="0" smtClean="0"/>
              <a:t> </a:t>
            </a:r>
            <a:r>
              <a:rPr lang="nl-NL" dirty="0" err="1" smtClean="0"/>
              <a:t>nin</a:t>
            </a:r>
            <a:r>
              <a:rPr lang="nl-NL" dirty="0" smtClean="0"/>
              <a:t> ‘t algemeen? Áltijd</a:t>
            </a:r>
            <a:r>
              <a:rPr lang="nl-NL" baseline="0" dirty="0" smtClean="0"/>
              <a:t> lager dan de kleur van de lichtbron!!!!</a:t>
            </a:r>
          </a:p>
          <a:p>
            <a:r>
              <a:rPr lang="nl-NL" baseline="0" dirty="0" smtClean="0"/>
              <a:t>Bij fosforescentie was dat ook zo: (nog x met lasers laten zien). Alleen als de foton energie van m’n bron hoger is dan foton energie van uitgezonden licht t.g.v. fosforescentie.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65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Om te kijken naar transities in elektronische staten: eerst maar eens even kijken welke elektronische staten er überhaupt zijn.</a:t>
            </a:r>
          </a:p>
          <a:p>
            <a:r>
              <a:rPr lang="nl-NL" dirty="0" smtClean="0"/>
              <a:t>SUGGESTIE:</a:t>
            </a:r>
            <a:r>
              <a:rPr lang="nl-NL" baseline="0" dirty="0" smtClean="0"/>
              <a:t> LAAT DIE LAATSTE GEWOON WEG!!!!!.</a:t>
            </a:r>
          </a:p>
          <a:p>
            <a:r>
              <a:rPr lang="nl-NL" baseline="0" dirty="0" smtClean="0"/>
              <a:t>TERM SYMBOLS WÉL INTRODUCEREN…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60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Laporte</a:t>
            </a:r>
            <a:r>
              <a:rPr lang="nl-NL" dirty="0" smtClean="0"/>
              <a:t>: tijdens een transitie moet pariteit </a:t>
            </a:r>
            <a:r>
              <a:rPr lang="nl-NL" dirty="0" err="1" smtClean="0"/>
              <a:t>geïnveteerd</a:t>
            </a:r>
            <a:r>
              <a:rPr lang="nl-NL" dirty="0" smtClean="0"/>
              <a:t> worden.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66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Hier getekend naar waar</a:t>
            </a:r>
            <a:r>
              <a:rPr lang="nl-NL" baseline="0" dirty="0" smtClean="0"/>
              <a:t> die meteen snijdt met daarboven. Kan ook in hogere vibratie staten? Jazeker: maar les waarschijnlijk (volgende plaatje)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850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298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Try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calculate</a:t>
            </a:r>
            <a:r>
              <a:rPr lang="nl-NL" dirty="0" smtClean="0"/>
              <a:t> MnO4- in </a:t>
            </a:r>
            <a:r>
              <a:rPr lang="nl-NL" dirty="0" err="1" smtClean="0"/>
              <a:t>molcalc</a:t>
            </a:r>
            <a:r>
              <a:rPr lang="nl-NL" dirty="0" smtClean="0"/>
              <a:t>!!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60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73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31-3-2020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3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76400" y="4630341"/>
            <a:ext cx="6182182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204346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107096"/>
            <a:ext cx="7199586" cy="2447865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30"/>
            <a:ext cx="9134076" cy="513944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3" r:id="rId5"/>
    <p:sldLayoutId id="2147483832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7" y="1829400"/>
            <a:ext cx="1852496" cy="2257109"/>
          </a:xfrm>
          <a:prstGeom prst="rect">
            <a:avLst/>
          </a:prstGeom>
        </p:spPr>
      </p:pic>
      <p:grpSp>
        <p:nvGrpSpPr>
          <p:cNvPr id="10" name="Groep 9"/>
          <p:cNvGrpSpPr/>
          <p:nvPr/>
        </p:nvGrpSpPr>
        <p:grpSpPr>
          <a:xfrm>
            <a:off x="6291574" y="1943641"/>
            <a:ext cx="1881352" cy="2270235"/>
            <a:chOff x="6344127" y="1563075"/>
            <a:chExt cx="1881352" cy="2270235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3150" y="1659861"/>
              <a:ext cx="1523306" cy="1929520"/>
            </a:xfrm>
            <a:prstGeom prst="rect">
              <a:avLst/>
            </a:prstGeom>
          </p:spPr>
        </p:pic>
        <p:sp>
          <p:nvSpPr>
            <p:cNvPr id="9" name="Rechthoek 8"/>
            <p:cNvSpPr/>
            <p:nvPr/>
          </p:nvSpPr>
          <p:spPr>
            <a:xfrm>
              <a:off x="6344127" y="1563075"/>
              <a:ext cx="1881352" cy="227023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5943" y="1400775"/>
            <a:ext cx="7383518" cy="857250"/>
          </a:xfrm>
        </p:spPr>
        <p:txBody>
          <a:bodyPr/>
          <a:lstStyle/>
          <a:p>
            <a:r>
              <a:rPr lang="nl-NL" dirty="0" smtClean="0"/>
              <a:t>Molecuulfysica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75943" y="2221509"/>
            <a:ext cx="4494654" cy="2192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Technische Natuurkunde</a:t>
            </a:r>
          </a:p>
          <a:p>
            <a:pPr marL="0" indent="0">
              <a:buNone/>
            </a:pPr>
            <a:r>
              <a:rPr lang="nl-NL" sz="1800" dirty="0" smtClean="0"/>
              <a:t>Week 6</a:t>
            </a:r>
            <a:endParaRPr lang="nl-NL" sz="1800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1400" dirty="0" smtClean="0"/>
              <a:t>Docent: Bart Smit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8127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79375"/>
            <a:ext cx="8229600" cy="857250"/>
          </a:xfrm>
        </p:spPr>
        <p:txBody>
          <a:bodyPr/>
          <a:lstStyle/>
          <a:p>
            <a:r>
              <a:rPr lang="nl-NL" dirty="0" smtClean="0"/>
              <a:t>Kleuren van </a:t>
            </a:r>
            <a:r>
              <a:rPr lang="nl-NL" dirty="0" err="1" smtClean="0"/>
              <a:t>polyatomische</a:t>
            </a:r>
            <a:r>
              <a:rPr lang="nl-NL" dirty="0" smtClean="0"/>
              <a:t> moleculen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2874582"/>
          </a:xfrm>
        </p:spPr>
        <p:txBody>
          <a:bodyPr>
            <a:normAutofit/>
          </a:bodyPr>
          <a:lstStyle/>
          <a:p>
            <a:r>
              <a:rPr lang="nl-NL" sz="1800" dirty="0" smtClean="0"/>
              <a:t>Elektronische transities </a:t>
            </a:r>
            <a:r>
              <a:rPr lang="nl-NL" sz="1800" smtClean="0"/>
              <a:t>(UV/zichtbaar) kan </a:t>
            </a:r>
            <a:r>
              <a:rPr lang="nl-NL" sz="1800" dirty="0" smtClean="0"/>
              <a:t>vaak gelinkt worden aan het elektron dat deel is van een kleine groep atomen in een groot molecuul</a:t>
            </a:r>
          </a:p>
          <a:p>
            <a:r>
              <a:rPr lang="nl-NL" sz="1800" dirty="0" err="1" smtClean="0"/>
              <a:t>Chromophoren</a:t>
            </a:r>
            <a:r>
              <a:rPr lang="nl-NL" sz="1800" dirty="0" smtClean="0"/>
              <a:t>. 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4" y="1667932"/>
            <a:ext cx="6444570" cy="237579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4B4B278-C9CB-45B3-A128-60EF2D3EEDC2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7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56485"/>
            <a:ext cx="8229600" cy="857250"/>
          </a:xfrm>
        </p:spPr>
        <p:txBody>
          <a:bodyPr/>
          <a:lstStyle/>
          <a:p>
            <a:r>
              <a:rPr lang="nl-NL" dirty="0" smtClean="0"/>
              <a:t>d-d transities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89" y="1375231"/>
            <a:ext cx="4796468" cy="3659690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17981"/>
            <a:ext cx="8229600" cy="2874582"/>
          </a:xfrm>
        </p:spPr>
        <p:txBody>
          <a:bodyPr>
            <a:normAutofit/>
          </a:bodyPr>
          <a:lstStyle/>
          <a:p>
            <a:r>
              <a:rPr lang="nl-NL" sz="1800" dirty="0" smtClean="0"/>
              <a:t>In een atoom zijn 5 d-orbitalen </a:t>
            </a:r>
            <a:r>
              <a:rPr lang="nl-NL" sz="1800" dirty="0" err="1" smtClean="0"/>
              <a:t>degenerate</a:t>
            </a:r>
            <a:r>
              <a:rPr lang="nl-NL" sz="1800" dirty="0" smtClean="0"/>
              <a:t> </a:t>
            </a:r>
          </a:p>
          <a:p>
            <a:r>
              <a:rPr lang="nl-NL" sz="1800" dirty="0" smtClean="0"/>
              <a:t>In een metaal in </a:t>
            </a:r>
            <a:r>
              <a:rPr lang="nl-NL" sz="1800" dirty="0" err="1" smtClean="0"/>
              <a:t>octahedral</a:t>
            </a:r>
            <a:r>
              <a:rPr lang="nl-NL" sz="1800" dirty="0" smtClean="0"/>
              <a:t> omgeving niet langer sferisch: splitsing </a:t>
            </a:r>
            <a:r>
              <a:rPr lang="el-GR" sz="1800" dirty="0" smtClean="0"/>
              <a:t>Δ</a:t>
            </a:r>
            <a:r>
              <a:rPr lang="nl-NL" sz="1800" baseline="-25000" dirty="0" smtClean="0"/>
              <a:t>O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(ligand-field </a:t>
            </a:r>
            <a:r>
              <a:rPr lang="nl-NL" sz="1800" dirty="0" err="1" smtClean="0"/>
              <a:t>splitting</a:t>
            </a:r>
            <a:r>
              <a:rPr lang="nl-NL" sz="1800" dirty="0" smtClean="0"/>
              <a:t> parameter)</a:t>
            </a:r>
            <a:endParaRPr lang="nl-NL" sz="1800" dirty="0"/>
          </a:p>
        </p:txBody>
      </p:sp>
      <p:pic>
        <p:nvPicPr>
          <p:cNvPr id="14" name="Tijdelijke aanduiding voor inhou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70" y="1264358"/>
            <a:ext cx="3142343" cy="1802713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1C711-B9B5-4E7A-8E9D-1C983CFD1A40}" type="slidenum">
              <a:rPr lang="nl-NL" smtClean="0"/>
              <a:t>11</a:t>
            </a:fld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5242" y="102670"/>
            <a:ext cx="1779574" cy="21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d-d transitie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5801" y="197145"/>
            <a:ext cx="1779574" cy="215287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873" y="2006713"/>
            <a:ext cx="4559867" cy="3074987"/>
          </a:xfrm>
          <a:prstGeom prst="rect">
            <a:avLst/>
          </a:prstGeom>
        </p:spPr>
      </p:pic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Ti in </a:t>
            </a:r>
            <a:r>
              <a:rPr lang="nl-NL" sz="1800" dirty="0" err="1" smtClean="0"/>
              <a:t>octahedral</a:t>
            </a:r>
            <a:r>
              <a:rPr lang="nl-NL" sz="1800" dirty="0" smtClean="0"/>
              <a:t> configuratie met H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O </a:t>
            </a:r>
          </a:p>
          <a:p>
            <a:r>
              <a:rPr lang="nl-NL" sz="1800" dirty="0"/>
              <a:t>Ti: [Ar] 3d</a:t>
            </a:r>
            <a:r>
              <a:rPr lang="nl-NL" sz="1800" baseline="30000" dirty="0"/>
              <a:t>2</a:t>
            </a:r>
            <a:r>
              <a:rPr lang="nl-NL" sz="1800" dirty="0"/>
              <a:t> </a:t>
            </a:r>
            <a:r>
              <a:rPr lang="nl-NL" sz="1800" dirty="0" smtClean="0"/>
              <a:t>4s</a:t>
            </a:r>
            <a:r>
              <a:rPr lang="nl-NL" sz="1800" baseline="30000" dirty="0" smtClean="0"/>
              <a:t>2</a:t>
            </a:r>
            <a:r>
              <a:rPr lang="nl-NL" sz="1800" dirty="0" smtClean="0"/>
              <a:t>, in </a:t>
            </a:r>
            <a:r>
              <a:rPr lang="nl-NL" sz="1800" dirty="0" err="1" smtClean="0"/>
              <a:t>octahedral</a:t>
            </a:r>
            <a:r>
              <a:rPr lang="nl-NL" sz="1800" dirty="0" smtClean="0"/>
              <a:t> splitsen levels</a:t>
            </a:r>
            <a:endParaRPr lang="nl-NL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307954" y="3904308"/>
            <a:ext cx="476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Waarom mag een d-d transitie? (allebei gerade)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64679" y="4220839"/>
            <a:ext cx="522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Asymmetrische trillingen: </a:t>
            </a:r>
            <a:r>
              <a:rPr lang="nl-NL" dirty="0" err="1" smtClean="0"/>
              <a:t>vibronic</a:t>
            </a:r>
            <a:r>
              <a:rPr lang="nl-NL" dirty="0" smtClean="0"/>
              <a:t> </a:t>
            </a:r>
            <a:r>
              <a:rPr lang="nl-NL" dirty="0" err="1" smtClean="0"/>
              <a:t>transition</a:t>
            </a:r>
            <a:r>
              <a:rPr lang="nl-NL" dirty="0" smtClean="0"/>
              <a:t>!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733937" y="3013029"/>
            <a:ext cx="894326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2486537" y="3584529"/>
            <a:ext cx="894326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2486537" y="3512794"/>
            <a:ext cx="894326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2478917" y="3450584"/>
            <a:ext cx="894326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2478917" y="2130419"/>
            <a:ext cx="894326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>
            <a:off x="2478917" y="2191379"/>
            <a:ext cx="894326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hoek 19"/>
          <p:cNvSpPr/>
          <p:nvPr/>
        </p:nvSpPr>
        <p:spPr>
          <a:xfrm>
            <a:off x="734784" y="270091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21" name="Rechthoek 20"/>
          <p:cNvSpPr/>
          <p:nvPr/>
        </p:nvSpPr>
        <p:spPr>
          <a:xfrm>
            <a:off x="2135081" y="3445480"/>
            <a:ext cx="657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t</a:t>
            </a:r>
            <a:r>
              <a:rPr lang="nl-NL" baseline="-25000" dirty="0" smtClean="0"/>
              <a:t>2g</a:t>
            </a:r>
            <a:endParaRPr lang="nl-NL" baseline="-25000" dirty="0"/>
          </a:p>
        </p:txBody>
      </p:sp>
      <p:sp>
        <p:nvSpPr>
          <p:cNvPr id="22" name="Rechthoek 21"/>
          <p:cNvSpPr/>
          <p:nvPr/>
        </p:nvSpPr>
        <p:spPr>
          <a:xfrm>
            <a:off x="2135081" y="1822047"/>
            <a:ext cx="657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e</a:t>
            </a:r>
            <a:r>
              <a:rPr lang="nl-NL" baseline="-25000" dirty="0" smtClean="0"/>
              <a:t>g</a:t>
            </a:r>
            <a:endParaRPr lang="nl-NL" baseline="-25000" dirty="0"/>
          </a:p>
        </p:txBody>
      </p:sp>
      <p:cxnSp>
        <p:nvCxnSpPr>
          <p:cNvPr id="24" name="Rechte verbindingslijn 23"/>
          <p:cNvCxnSpPr>
            <a:endCxn id="22" idx="2"/>
          </p:cNvCxnSpPr>
          <p:nvPr/>
        </p:nvCxnSpPr>
        <p:spPr>
          <a:xfrm flipV="1">
            <a:off x="1628263" y="2191379"/>
            <a:ext cx="835421" cy="82165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1628263" y="2998788"/>
            <a:ext cx="858274" cy="523531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 flipV="1">
            <a:off x="2692292" y="3222453"/>
            <a:ext cx="0" cy="5542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 flipV="1">
            <a:off x="2971692" y="3222453"/>
            <a:ext cx="0" cy="5542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3085992" y="3235663"/>
            <a:ext cx="0" cy="5542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>
            <a:off x="2807296" y="3235664"/>
            <a:ext cx="0" cy="5542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>
            <a:off x="3559933" y="2130419"/>
            <a:ext cx="0" cy="13823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hoek 34"/>
          <p:cNvSpPr/>
          <p:nvPr/>
        </p:nvSpPr>
        <p:spPr>
          <a:xfrm>
            <a:off x="3523616" y="2597407"/>
            <a:ext cx="1798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20000 cm</a:t>
            </a:r>
            <a:r>
              <a:rPr lang="nl-NL" baseline="30000" dirty="0" smtClean="0"/>
              <a:t>-1</a:t>
            </a:r>
            <a:endParaRPr lang="nl-NL" baseline="30000" dirty="0"/>
          </a:p>
        </p:txBody>
      </p:sp>
      <p:sp>
        <p:nvSpPr>
          <p:cNvPr id="26" name="Tekstvak 2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6B22776-9231-4A3D-B2E4-D983834314B8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75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d-d transities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38895"/>
            <a:ext cx="8229600" cy="2874582"/>
          </a:xfrm>
        </p:spPr>
        <p:txBody>
          <a:bodyPr>
            <a:normAutofit/>
          </a:bodyPr>
          <a:lstStyle/>
          <a:p>
            <a:r>
              <a:rPr lang="nl-NL" sz="1800" dirty="0" smtClean="0"/>
              <a:t>In een </a:t>
            </a:r>
            <a:r>
              <a:rPr lang="nl-NL" sz="1800" dirty="0" err="1" smtClean="0"/>
              <a:t>tetrahedral</a:t>
            </a:r>
            <a:r>
              <a:rPr lang="nl-NL" sz="1800" dirty="0" smtClean="0"/>
              <a:t> ook </a:t>
            </a:r>
            <a:r>
              <a:rPr lang="nl-NL" sz="1800" dirty="0" err="1" smtClean="0"/>
              <a:t>splitting</a:t>
            </a:r>
            <a:r>
              <a:rPr lang="el-GR" sz="1800" dirty="0"/>
              <a:t> </a:t>
            </a:r>
            <a:r>
              <a:rPr lang="el-GR" sz="1800" dirty="0" smtClean="0"/>
              <a:t>Δ</a:t>
            </a:r>
            <a:r>
              <a:rPr lang="nl-NL" sz="1800" baseline="-25000" dirty="0" smtClean="0"/>
              <a:t>T</a:t>
            </a:r>
            <a:r>
              <a:rPr lang="nl-NL" sz="1800" dirty="0" smtClean="0"/>
              <a:t>, nu E juist lager dan G.</a:t>
            </a:r>
          </a:p>
          <a:p>
            <a:r>
              <a:rPr lang="nl-NL" sz="1800" dirty="0" smtClean="0"/>
              <a:t>Plaatje uit mijn PhD (geen </a:t>
            </a:r>
            <a:r>
              <a:rPr lang="nl-NL" sz="1800" dirty="0" err="1" smtClean="0"/>
              <a:t>toetsstof</a:t>
            </a:r>
            <a:r>
              <a:rPr lang="nl-NL" sz="1800" dirty="0" smtClean="0"/>
              <a:t>)  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67" y="2228932"/>
            <a:ext cx="3218146" cy="231706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718339"/>
            <a:ext cx="2640565" cy="321730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116" y="1063625"/>
            <a:ext cx="2523081" cy="2385842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E553C32-8C07-473F-B532-A6EA14943879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42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7200" y="1941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Charge-transfer </a:t>
            </a:r>
            <a:br>
              <a:rPr lang="nl-NL" dirty="0" smtClean="0"/>
            </a:br>
            <a:r>
              <a:rPr lang="nl-NL" dirty="0" smtClean="0"/>
              <a:t>transities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Tijdens een transitie kan het elektron zich naar een </a:t>
            </a:r>
            <a:br>
              <a:rPr lang="nl-NL" sz="1800" dirty="0" smtClean="0"/>
            </a:br>
            <a:r>
              <a:rPr lang="nl-NL" sz="1800" dirty="0" smtClean="0"/>
              <a:t>ander deel van het molecuul verplaatsen: sterkere </a:t>
            </a:r>
            <a:br>
              <a:rPr lang="nl-NL" sz="1800" dirty="0" smtClean="0"/>
            </a:br>
            <a:r>
              <a:rPr lang="nl-NL" sz="1800" dirty="0" smtClean="0"/>
              <a:t>dipool, meer absorptie: intense kleur</a:t>
            </a:r>
          </a:p>
          <a:p>
            <a:r>
              <a:rPr lang="nl-NL" sz="1800" dirty="0" smtClean="0"/>
              <a:t>Ligand </a:t>
            </a:r>
            <a:r>
              <a:rPr lang="nl-NL" sz="1800" dirty="0" err="1" smtClean="0"/>
              <a:t>to</a:t>
            </a:r>
            <a:r>
              <a:rPr lang="nl-NL" sz="1800" dirty="0" smtClean="0"/>
              <a:t> metal charge transfer (LMCT)</a:t>
            </a:r>
          </a:p>
          <a:p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3571" y="635000"/>
            <a:ext cx="3610429" cy="3211199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446156" y="3659559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663366"/>
                </a:solidFill>
              </a:rPr>
              <a:t>Paars: HOMO</a:t>
            </a:r>
          </a:p>
          <a:p>
            <a:r>
              <a:rPr lang="nl-NL" b="1" dirty="0" smtClean="0">
                <a:solidFill>
                  <a:srgbClr val="FFC000"/>
                </a:solidFill>
              </a:rPr>
              <a:t>Geel: LUMO</a:t>
            </a:r>
            <a:endParaRPr lang="nl-NL" b="1" dirty="0">
              <a:solidFill>
                <a:srgbClr val="FFC000"/>
              </a:solidFill>
            </a:endParaRPr>
          </a:p>
        </p:txBody>
      </p:sp>
      <p:pic>
        <p:nvPicPr>
          <p:cNvPr id="2052" name="Picture 4" descr="LMC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9" y="2637442"/>
            <a:ext cx="4436382" cy="17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ermanganate-anion-3D-ball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8" y="3624567"/>
            <a:ext cx="1277257" cy="122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b/bf/Permanganate_spectru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07" y="68567"/>
            <a:ext cx="3038593" cy="242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1764057" y="3890067"/>
            <a:ext cx="10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MnO</a:t>
            </a:r>
            <a:r>
              <a:rPr lang="nl-NL" baseline="-25000" dirty="0" smtClean="0"/>
              <a:t>4</a:t>
            </a:r>
            <a:r>
              <a:rPr lang="nl-NL" baseline="30000" dirty="0" smtClean="0"/>
              <a:t>-</a:t>
            </a:r>
            <a:endParaRPr lang="nl-NL" baseline="300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5935" y="2643253"/>
            <a:ext cx="1142241" cy="2218072"/>
          </a:xfrm>
          <a:prstGeom prst="rect">
            <a:avLst/>
          </a:prstGeom>
        </p:spPr>
      </p:pic>
      <p:sp>
        <p:nvSpPr>
          <p:cNvPr id="8" name="Pijl-omlaag 7"/>
          <p:cNvSpPr/>
          <p:nvPr/>
        </p:nvSpPr>
        <p:spPr>
          <a:xfrm flipV="1">
            <a:off x="3397250" y="2787650"/>
            <a:ext cx="177800" cy="4254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691844" y="2494540"/>
            <a:ext cx="222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Wat voor type transitie zou dit zijn?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EC0756-4E04-41F9-848F-D41045260209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315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2225"/>
            <a:ext cx="8229600" cy="857250"/>
          </a:xfrm>
        </p:spPr>
        <p:txBody>
          <a:bodyPr/>
          <a:lstStyle/>
          <a:p>
            <a:r>
              <a:rPr lang="nl-NL" dirty="0" smtClean="0"/>
              <a:t>Charge-transfer transities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760469"/>
          </a:xfrm>
        </p:spPr>
        <p:txBody>
          <a:bodyPr>
            <a:normAutofit/>
          </a:bodyPr>
          <a:lstStyle/>
          <a:p>
            <a:r>
              <a:rPr lang="nl-NL" sz="1800" dirty="0" smtClean="0"/>
              <a:t>Naast LMCT ook Metal </a:t>
            </a:r>
            <a:r>
              <a:rPr lang="nl-NL" sz="1800" dirty="0" err="1" smtClean="0"/>
              <a:t>to</a:t>
            </a:r>
            <a:r>
              <a:rPr lang="nl-NL" sz="1800" dirty="0" smtClean="0"/>
              <a:t> Ligand Charge Transfer transitie (MLCT)</a:t>
            </a:r>
          </a:p>
          <a:p>
            <a:r>
              <a:rPr lang="nl-NL" sz="1800" dirty="0"/>
              <a:t>[Ru(</a:t>
            </a:r>
            <a:r>
              <a:rPr lang="nl-NL" sz="1800" dirty="0" err="1"/>
              <a:t>bpy</a:t>
            </a:r>
            <a:r>
              <a:rPr lang="nl-NL" sz="1800" dirty="0"/>
              <a:t>)</a:t>
            </a:r>
            <a:r>
              <a:rPr lang="nl-NL" sz="1800" baseline="-25000" dirty="0"/>
              <a:t>3</a:t>
            </a:r>
            <a:r>
              <a:rPr lang="nl-NL" sz="1800" dirty="0"/>
              <a:t>]</a:t>
            </a:r>
            <a:r>
              <a:rPr lang="nl-NL" sz="1800" baseline="30000" dirty="0"/>
              <a:t>2</a:t>
            </a:r>
            <a:r>
              <a:rPr lang="nl-NL" sz="1800" baseline="30000" dirty="0" smtClean="0"/>
              <a:t>+</a:t>
            </a:r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r>
              <a:rPr lang="nl-NL" sz="1800" dirty="0" smtClean="0"/>
              <a:t>Waar absorberen LC&amp;MC?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1" y="1423894"/>
            <a:ext cx="2860234" cy="200523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535" y="1390658"/>
            <a:ext cx="3045597" cy="203039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798" y="1096535"/>
            <a:ext cx="3021330" cy="2001817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3301613" y="2836742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Ligand </a:t>
            </a:r>
            <a:r>
              <a:rPr lang="nl-NL" sz="1400" dirty="0" err="1" smtClean="0"/>
              <a:t>centered</a:t>
            </a:r>
            <a:endParaRPr lang="nl-NL" sz="1400" dirty="0"/>
          </a:p>
        </p:txBody>
      </p:sp>
      <p:sp>
        <p:nvSpPr>
          <p:cNvPr id="15" name="Tekstvak 14"/>
          <p:cNvSpPr txBox="1"/>
          <p:nvPr/>
        </p:nvSpPr>
        <p:spPr>
          <a:xfrm>
            <a:off x="4572000" y="2510067"/>
            <a:ext cx="145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𝜆 = </a:t>
            </a:r>
            <a:r>
              <a:rPr lang="nl-NL" sz="1400" dirty="0" smtClean="0"/>
              <a:t>452 </a:t>
            </a:r>
            <a:r>
              <a:rPr lang="nl-NL" sz="1400" dirty="0"/>
              <a:t>± 3 </a:t>
            </a:r>
            <a:r>
              <a:rPr lang="nl-NL" sz="1400" dirty="0" smtClean="0"/>
              <a:t>nm (blauw)</a:t>
            </a:r>
            <a:endParaRPr lang="nl-NL" sz="1400" dirty="0"/>
          </a:p>
        </p:txBody>
      </p:sp>
      <p:sp>
        <p:nvSpPr>
          <p:cNvPr id="11" name="Tekstvak 10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231F0EC-49DC-4DA4-BDB7-72953E488F7F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107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02235"/>
            <a:ext cx="8229600" cy="857250"/>
          </a:xfrm>
        </p:spPr>
        <p:txBody>
          <a:bodyPr/>
          <a:lstStyle/>
          <a:p>
            <a:r>
              <a:rPr lang="el-GR" dirty="0"/>
              <a:t>π</a:t>
            </a:r>
            <a:r>
              <a:rPr lang="nl-NL" dirty="0"/>
              <a:t>*←</a:t>
            </a:r>
            <a:r>
              <a:rPr lang="el-GR" dirty="0"/>
              <a:t> π</a:t>
            </a:r>
            <a:r>
              <a:rPr lang="nl-NL" dirty="0"/>
              <a:t> </a:t>
            </a:r>
            <a:r>
              <a:rPr lang="nl-NL" dirty="0" smtClean="0"/>
              <a:t>transities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731520"/>
            <a:ext cx="8229600" cy="4126230"/>
          </a:xfrm>
        </p:spPr>
        <p:txBody>
          <a:bodyPr>
            <a:normAutofit/>
          </a:bodyPr>
          <a:lstStyle/>
          <a:p>
            <a:r>
              <a:rPr lang="el-GR" sz="1800" dirty="0"/>
              <a:t>π</a:t>
            </a:r>
            <a:r>
              <a:rPr lang="nl-NL" sz="1800" dirty="0"/>
              <a:t>*←</a:t>
            </a:r>
            <a:r>
              <a:rPr lang="el-GR" sz="1800" dirty="0"/>
              <a:t> </a:t>
            </a:r>
            <a:r>
              <a:rPr lang="el-GR" sz="1800" dirty="0" smtClean="0"/>
              <a:t>π</a:t>
            </a:r>
            <a:r>
              <a:rPr lang="nl-NL" sz="1800" dirty="0" smtClean="0"/>
              <a:t> kennen we al (in C=C bond, </a:t>
            </a:r>
            <a:r>
              <a:rPr lang="nl-NL" sz="1800" dirty="0" err="1" smtClean="0"/>
              <a:t>chromophore</a:t>
            </a:r>
            <a:r>
              <a:rPr lang="nl-NL" sz="1800" dirty="0" smtClean="0"/>
              <a:t>, 180 nm)</a:t>
            </a:r>
          </a:p>
          <a:p>
            <a:r>
              <a:rPr lang="nl-NL" sz="1800" dirty="0" smtClean="0"/>
              <a:t>Zoals we hadden gezien: in geconjugeerd systeem wordt </a:t>
            </a:r>
            <a:br>
              <a:rPr lang="nl-NL" sz="1800" dirty="0" smtClean="0"/>
            </a:br>
            <a:r>
              <a:rPr lang="nl-NL" sz="1800" dirty="0" smtClean="0"/>
              <a:t>golflengte langer</a:t>
            </a:r>
          </a:p>
          <a:p>
            <a:endParaRPr lang="nl-NL" sz="1800" dirty="0"/>
          </a:p>
          <a:p>
            <a:endParaRPr lang="nl-NL" sz="1800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988" y="45721"/>
            <a:ext cx="1382982" cy="2374198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6000750" y="708661"/>
            <a:ext cx="422910" cy="346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4" descr="Tetracene crysta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19" y="1396828"/>
            <a:ext cx="1228661" cy="9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Naftacene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68" y="1781144"/>
            <a:ext cx="172019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7422EA5-BAA2-494D-9326-D4CE2E9B2BBF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80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200" dirty="0" smtClean="0"/>
              <a:t>Molecuul in geëxciteerde elektronische toestand. En dan?</a:t>
            </a:r>
            <a:endParaRPr lang="nl-NL" sz="2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Energie kan worden kwijtgeraakt door </a:t>
            </a:r>
            <a:r>
              <a:rPr lang="nl-NL" sz="1800" dirty="0" err="1" smtClean="0"/>
              <a:t>radiative</a:t>
            </a:r>
            <a:r>
              <a:rPr lang="nl-NL" sz="1800" dirty="0" smtClean="0"/>
              <a:t> </a:t>
            </a:r>
            <a:r>
              <a:rPr lang="nl-NL" sz="1800" dirty="0" err="1" smtClean="0"/>
              <a:t>process</a:t>
            </a:r>
            <a:r>
              <a:rPr lang="nl-NL" sz="1800" dirty="0" smtClean="0"/>
              <a:t> (emissie van foton)</a:t>
            </a:r>
          </a:p>
          <a:p>
            <a:r>
              <a:rPr lang="nl-NL" sz="1800" dirty="0" smtClean="0"/>
              <a:t>Vaker via </a:t>
            </a:r>
            <a:r>
              <a:rPr lang="nl-NL" sz="1800" dirty="0" err="1" smtClean="0"/>
              <a:t>nonradiative</a:t>
            </a:r>
            <a:r>
              <a:rPr lang="nl-NL" sz="1800" dirty="0" smtClean="0"/>
              <a:t> </a:t>
            </a:r>
            <a:r>
              <a:rPr lang="nl-NL" sz="1800" dirty="0" err="1" smtClean="0"/>
              <a:t>decay</a:t>
            </a:r>
            <a:r>
              <a:rPr lang="nl-NL" sz="1800" dirty="0" smtClean="0"/>
              <a:t> (energie verloren via vibratie, rotatie en translatie van omliggende moleculen: “</a:t>
            </a:r>
            <a:r>
              <a:rPr lang="nl-NL" sz="1800" dirty="0" err="1" smtClean="0"/>
              <a:t>thermal</a:t>
            </a:r>
            <a:r>
              <a:rPr lang="nl-NL" sz="1800" dirty="0" smtClean="0"/>
              <a:t> </a:t>
            </a:r>
            <a:r>
              <a:rPr lang="nl-NL" sz="1800" dirty="0" err="1" smtClean="0"/>
              <a:t>degradation</a:t>
            </a:r>
            <a:r>
              <a:rPr lang="nl-NL" sz="1800" dirty="0" smtClean="0"/>
              <a:t>”)</a:t>
            </a:r>
          </a:p>
          <a:p>
            <a:endParaRPr lang="nl-NL" sz="1800" dirty="0"/>
          </a:p>
          <a:p>
            <a:r>
              <a:rPr lang="nl-NL" sz="1800" dirty="0" smtClean="0"/>
              <a:t>Twee voorbeelden van </a:t>
            </a:r>
            <a:r>
              <a:rPr lang="nl-NL" sz="1800" dirty="0" err="1" smtClean="0"/>
              <a:t>radiative</a:t>
            </a:r>
            <a:r>
              <a:rPr lang="nl-NL" sz="1800" dirty="0" smtClean="0"/>
              <a:t> </a:t>
            </a:r>
            <a:br>
              <a:rPr lang="nl-NL" sz="1800" dirty="0" smtClean="0"/>
            </a:br>
            <a:r>
              <a:rPr lang="nl-NL" sz="1800" dirty="0" err="1" smtClean="0"/>
              <a:t>decay</a:t>
            </a:r>
            <a:r>
              <a:rPr lang="nl-NL" sz="1800" dirty="0" smtClean="0"/>
              <a:t> zijn fluorescentie (vervaltijd  </a:t>
            </a:r>
            <a:br>
              <a:rPr lang="nl-NL" sz="1800" dirty="0" smtClean="0"/>
            </a:br>
            <a:r>
              <a:rPr lang="el-GR" sz="1800" dirty="0"/>
              <a:t>τ ≈ </a:t>
            </a:r>
            <a:r>
              <a:rPr lang="nl-NL" sz="1800" dirty="0" smtClean="0"/>
              <a:t>1 ns = 10</a:t>
            </a:r>
            <a:r>
              <a:rPr lang="nl-NL" sz="1800" baseline="30000" dirty="0" smtClean="0"/>
              <a:t>-9 </a:t>
            </a:r>
            <a:r>
              <a:rPr lang="nl-NL" sz="1800" dirty="0" smtClean="0"/>
              <a:t>s) en </a:t>
            </a:r>
            <a:br>
              <a:rPr lang="nl-NL" sz="1800" dirty="0" smtClean="0"/>
            </a:br>
            <a:r>
              <a:rPr lang="nl-NL" sz="1800" dirty="0" smtClean="0"/>
              <a:t>fosforescentie ,</a:t>
            </a:r>
            <a:r>
              <a:rPr lang="el-GR" sz="1800" dirty="0"/>
              <a:t> τ ≈ </a:t>
            </a:r>
            <a:r>
              <a:rPr lang="nl-NL" sz="1800" dirty="0" smtClean="0"/>
              <a:t>1 – 10</a:t>
            </a:r>
            <a:r>
              <a:rPr lang="nl-NL" sz="1800" baseline="30000" dirty="0"/>
              <a:t>3</a:t>
            </a:r>
            <a:r>
              <a:rPr lang="nl-NL" sz="1800" dirty="0" smtClean="0"/>
              <a:t> s).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202" y="2160376"/>
            <a:ext cx="2343108" cy="2983124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76D68BC-E8A3-4C54-B9EA-93F915B9D3B9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180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-45085"/>
            <a:ext cx="8229600" cy="857250"/>
          </a:xfrm>
        </p:spPr>
        <p:txBody>
          <a:bodyPr/>
          <a:lstStyle/>
          <a:p>
            <a:r>
              <a:rPr lang="nl-NL" dirty="0" smtClean="0"/>
              <a:t>Fluorescentie in de natuur</a:t>
            </a:r>
            <a:endParaRPr lang="nl-NL" dirty="0"/>
          </a:p>
        </p:txBody>
      </p:sp>
      <p:pic>
        <p:nvPicPr>
          <p:cNvPr id="6" name="Picture 2" descr="Afbeeldingsresultaat voor fluorescence in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445"/>
            <a:ext cx="3048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fluorescence in na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7" y="766445"/>
            <a:ext cx="3041068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fbeeldingsresultaat voor fluorescence in na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442" y="986790"/>
            <a:ext cx="2858643" cy="158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abcnews.go.com/images/Technology/ht_bioluminescence_ll_120322_wblo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" y="2862943"/>
            <a:ext cx="3768090" cy="212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484" y="2862943"/>
            <a:ext cx="3169343" cy="21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Fluorescentie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Naam komt van fluoriet (CaF</a:t>
            </a:r>
            <a:r>
              <a:rPr lang="nl-NL" sz="1800" baseline="-25000" dirty="0"/>
              <a:t>2</a:t>
            </a:r>
            <a:r>
              <a:rPr lang="nl-NL" sz="1800" dirty="0"/>
              <a:t>), een bekende </a:t>
            </a:r>
            <a:br>
              <a:rPr lang="nl-NL" sz="1800" dirty="0"/>
            </a:br>
            <a:r>
              <a:rPr lang="nl-NL" sz="1800" dirty="0"/>
              <a:t>fluorescerende stof</a:t>
            </a:r>
            <a:r>
              <a:rPr lang="nl-NL" sz="1800" dirty="0" smtClean="0"/>
              <a:t>.</a:t>
            </a:r>
          </a:p>
          <a:p>
            <a:r>
              <a:rPr lang="nl-NL" sz="1800" dirty="0" smtClean="0"/>
              <a:t>Absorptie: elektron naar hogere staat, klimt via</a:t>
            </a:r>
            <a:br>
              <a:rPr lang="nl-NL" sz="1800" dirty="0" smtClean="0"/>
            </a:br>
            <a:r>
              <a:rPr lang="nl-NL" sz="1800" dirty="0" smtClean="0"/>
              <a:t>ladder naar beneden (verticaal, Franck-</a:t>
            </a:r>
            <a:r>
              <a:rPr lang="nl-NL" sz="1800" dirty="0" err="1" smtClean="0"/>
              <a:t>Condon</a:t>
            </a:r>
            <a:r>
              <a:rPr lang="nl-NL" sz="1800" dirty="0" smtClean="0"/>
              <a:t>). </a:t>
            </a:r>
            <a:endParaRPr lang="nl-NL" sz="1800" dirty="0"/>
          </a:p>
          <a:p>
            <a:r>
              <a:rPr lang="nl-NL" sz="1800" dirty="0" smtClean="0"/>
              <a:t>Energy-gap tussen twee elektronische staten te </a:t>
            </a:r>
            <a:br>
              <a:rPr lang="nl-NL" sz="1800" dirty="0" smtClean="0"/>
            </a:br>
            <a:r>
              <a:rPr lang="nl-NL" sz="1800" dirty="0" smtClean="0"/>
              <a:t>groot om energie aan omgeving af te staan:</a:t>
            </a:r>
            <a:br>
              <a:rPr lang="nl-NL" sz="1800" dirty="0" smtClean="0"/>
            </a:br>
            <a:r>
              <a:rPr lang="nl-NL" sz="1800" dirty="0" smtClean="0"/>
              <a:t>best grote kans dat foton wordt uitgezonden.</a:t>
            </a:r>
          </a:p>
          <a:p>
            <a:r>
              <a:rPr lang="nl-NL" sz="1800" dirty="0" smtClean="0"/>
              <a:t>0-0 transitie naar beneden: emissie en absorptie</a:t>
            </a:r>
            <a:br>
              <a:rPr lang="nl-NL" sz="1800" dirty="0" smtClean="0"/>
            </a:br>
            <a:r>
              <a:rPr lang="nl-NL" sz="1800" dirty="0" smtClean="0"/>
              <a:t>bij zelfde golflengte. Daarna gespiegeld van elkaar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51" y="1011524"/>
            <a:ext cx="2467949" cy="316039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097" y="471726"/>
            <a:ext cx="2894616" cy="3700193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D4F13C3-3B06-48BB-8278-8C560950F2C9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37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57449" y="206375"/>
            <a:ext cx="8229600" cy="857250"/>
          </a:xfrm>
        </p:spPr>
        <p:txBody>
          <a:bodyPr/>
          <a:lstStyle/>
          <a:p>
            <a:r>
              <a:rPr lang="nl-NL" dirty="0" smtClean="0"/>
              <a:t>Elektronische transities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5100" y="1200151"/>
            <a:ext cx="8521700" cy="3516992"/>
          </a:xfrm>
        </p:spPr>
        <p:txBody>
          <a:bodyPr>
            <a:normAutofit/>
          </a:bodyPr>
          <a:lstStyle/>
          <a:p>
            <a:r>
              <a:rPr lang="nl-NL" sz="1800" dirty="0" smtClean="0"/>
              <a:t>Rotaties vonden plaats in microgolf gebied</a:t>
            </a:r>
          </a:p>
          <a:p>
            <a:r>
              <a:rPr lang="nl-NL" sz="1800" dirty="0" smtClean="0"/>
              <a:t>Vibraties vonden plaats in infrarood gebied</a:t>
            </a:r>
          </a:p>
          <a:p>
            <a:r>
              <a:rPr lang="nl-NL" sz="1800" dirty="0" smtClean="0"/>
              <a:t>Elektronische transities vinden plaats in zichtbare of UV</a:t>
            </a:r>
          </a:p>
          <a:p>
            <a:r>
              <a:rPr lang="nl-NL" sz="1800" dirty="0" smtClean="0"/>
              <a:t>Elektronische transities gaan ook gepaard met een </a:t>
            </a:r>
            <a:br>
              <a:rPr lang="nl-NL" sz="1800" dirty="0" smtClean="0"/>
            </a:br>
            <a:r>
              <a:rPr lang="nl-NL" sz="1800" dirty="0" smtClean="0"/>
              <a:t>verandering in vibratietoestand (</a:t>
            </a:r>
            <a:r>
              <a:rPr lang="nl-NL" sz="1800" dirty="0" err="1" smtClean="0"/>
              <a:t>fundamental</a:t>
            </a:r>
            <a:r>
              <a:rPr lang="nl-NL" sz="1800" dirty="0" smtClean="0"/>
              <a:t>, </a:t>
            </a:r>
            <a:r>
              <a:rPr lang="nl-NL" sz="1800" dirty="0" err="1" smtClean="0"/>
              <a:t>overtones</a:t>
            </a:r>
            <a:r>
              <a:rPr lang="nl-NL" sz="1800" dirty="0" smtClean="0"/>
              <a:t>), </a:t>
            </a:r>
            <a:br>
              <a:rPr lang="nl-NL" sz="1800" dirty="0" smtClean="0"/>
            </a:br>
            <a:r>
              <a:rPr lang="nl-NL" sz="1800" dirty="0" smtClean="0"/>
              <a:t>die op hun beurt weer gepaard gaan met verandering in </a:t>
            </a:r>
            <a:br>
              <a:rPr lang="nl-NL" sz="1800" dirty="0" smtClean="0"/>
            </a:br>
            <a:r>
              <a:rPr lang="nl-NL" sz="1800" dirty="0" smtClean="0"/>
              <a:t>rotatietoestand (PR, PQR </a:t>
            </a:r>
            <a:r>
              <a:rPr lang="nl-NL" sz="1800" dirty="0" err="1" smtClean="0"/>
              <a:t>branch</a:t>
            </a:r>
            <a:r>
              <a:rPr lang="nl-NL" sz="1800" dirty="0"/>
              <a:t> </a:t>
            </a:r>
            <a:r>
              <a:rPr lang="nl-NL" sz="1800" dirty="0" smtClean="0"/>
              <a:t>structuur in spectrum)</a:t>
            </a:r>
          </a:p>
          <a:p>
            <a:r>
              <a:rPr lang="nl-NL" sz="1800" dirty="0" smtClean="0"/>
              <a:t>Kortom: spectra gecompliceerd maar vol met relevante</a:t>
            </a:r>
            <a:br>
              <a:rPr lang="nl-NL" sz="1800" dirty="0" smtClean="0"/>
            </a:br>
            <a:r>
              <a:rPr lang="nl-NL" sz="1800" dirty="0" smtClean="0"/>
              <a:t>informatie!</a:t>
            </a:r>
          </a:p>
          <a:p>
            <a:r>
              <a:rPr lang="nl-NL" sz="1800" dirty="0" smtClean="0"/>
              <a:t>Vandaag: welke elektronische transities komen er voor?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9" y="391129"/>
            <a:ext cx="2397125" cy="44926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EE904A-04F6-41BF-AECA-16895EB95FE7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68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4099"/>
            <a:ext cx="8229600" cy="857250"/>
          </a:xfrm>
        </p:spPr>
        <p:txBody>
          <a:bodyPr/>
          <a:lstStyle/>
          <a:p>
            <a:r>
              <a:rPr lang="nl-NL" dirty="0" smtClean="0"/>
              <a:t>Fluorescentie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765" y="749577"/>
            <a:ext cx="8594035" cy="4007953"/>
          </a:xfrm>
        </p:spPr>
        <p:txBody>
          <a:bodyPr>
            <a:normAutofit/>
          </a:bodyPr>
          <a:lstStyle/>
          <a:p>
            <a:r>
              <a:rPr lang="nl-NL" sz="1800" dirty="0" smtClean="0"/>
              <a:t>Vraag: heeft absorptieband karakter</a:t>
            </a:r>
            <a:br>
              <a:rPr lang="nl-NL" sz="1800" dirty="0" smtClean="0"/>
            </a:br>
            <a:r>
              <a:rPr lang="nl-NL" sz="1800" dirty="0" smtClean="0"/>
              <a:t>van vibratie-levels in lagere of </a:t>
            </a:r>
            <a:br>
              <a:rPr lang="nl-NL" sz="1800" dirty="0" smtClean="0"/>
            </a:br>
            <a:r>
              <a:rPr lang="nl-NL" sz="1800" dirty="0" smtClean="0"/>
              <a:t>hogere energie staat</a:t>
            </a:r>
          </a:p>
          <a:p>
            <a:r>
              <a:rPr lang="nl-NL" sz="1800" dirty="0" smtClean="0"/>
              <a:t>Vraag: en de fluorescentie band?</a:t>
            </a:r>
          </a:p>
          <a:p>
            <a:r>
              <a:rPr lang="nl-NL" sz="1800" dirty="0" smtClean="0"/>
              <a:t>Door niet-</a:t>
            </a:r>
            <a:r>
              <a:rPr lang="nl-NL" sz="1800" dirty="0" err="1" smtClean="0"/>
              <a:t>radiatief</a:t>
            </a:r>
            <a:r>
              <a:rPr lang="nl-NL" sz="1800" dirty="0" smtClean="0"/>
              <a:t> verval gaat </a:t>
            </a:r>
            <a:br>
              <a:rPr lang="nl-NL" sz="1800" dirty="0" smtClean="0"/>
            </a:br>
            <a:r>
              <a:rPr lang="nl-NL" sz="1800" dirty="0" smtClean="0"/>
              <a:t>energie verloren: absorberen UV,</a:t>
            </a:r>
            <a:br>
              <a:rPr lang="nl-NL" sz="1800" dirty="0" smtClean="0"/>
            </a:br>
            <a:r>
              <a:rPr lang="nl-NL" sz="1800" dirty="0" smtClean="0"/>
              <a:t>fluoresceren sterk in zichtbaar!</a:t>
            </a:r>
          </a:p>
          <a:p>
            <a:r>
              <a:rPr lang="nl-NL" sz="1800" dirty="0" smtClean="0"/>
              <a:t>(0,0) absorptie en fluorescentie bij </a:t>
            </a:r>
            <a:r>
              <a:rPr lang="nl-NL" sz="1800" dirty="0"/>
              <a:t/>
            </a:r>
            <a:br>
              <a:rPr lang="nl-NL" sz="1800" dirty="0"/>
            </a:br>
            <a:r>
              <a:rPr lang="nl-NL" sz="1800" dirty="0" smtClean="0"/>
              <a:t>zelfde golflengte, in een oplosmiddel</a:t>
            </a:r>
            <a:br>
              <a:rPr lang="nl-NL" sz="1800" dirty="0" smtClean="0"/>
            </a:br>
            <a:r>
              <a:rPr lang="nl-NL" sz="1800" dirty="0" smtClean="0"/>
              <a:t>hoeft dat niet zo te zijn!</a:t>
            </a:r>
          </a:p>
          <a:p>
            <a:r>
              <a:rPr lang="nl-NL" sz="1800" dirty="0" smtClean="0"/>
              <a:t>Oplosmiddelen kunnen fluorescentie</a:t>
            </a:r>
            <a:r>
              <a:rPr lang="nl-NL" sz="1800" dirty="0"/>
              <a:t/>
            </a:r>
            <a:br>
              <a:rPr lang="nl-NL" sz="1800" dirty="0"/>
            </a:br>
            <a:r>
              <a:rPr lang="nl-NL" sz="1800" dirty="0" smtClean="0"/>
              <a:t>ook ‘</a:t>
            </a:r>
            <a:r>
              <a:rPr lang="nl-NL" sz="1800" dirty="0" err="1" smtClean="0"/>
              <a:t>quenchen</a:t>
            </a:r>
            <a:r>
              <a:rPr lang="nl-NL" sz="1800" dirty="0" smtClean="0"/>
              <a:t>’.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565" y="310778"/>
            <a:ext cx="2440435" cy="311961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965" y="290387"/>
            <a:ext cx="2467949" cy="316039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47" y="592432"/>
            <a:ext cx="2313783" cy="2556304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40054A8-1807-4634-802B-C0C14341989F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3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 fluorescentie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Er zijn wat uitzondering (vorige plaatjes), maar </a:t>
            </a:r>
            <a:br>
              <a:rPr lang="nl-NL" sz="1800" dirty="0" smtClean="0"/>
            </a:br>
            <a:r>
              <a:rPr lang="nl-NL" sz="1800" dirty="0" smtClean="0"/>
              <a:t>fluorescentie komt niet veel voor in natuur. </a:t>
            </a:r>
            <a:endParaRPr lang="nl-NL" sz="1800" dirty="0"/>
          </a:p>
          <a:p>
            <a:r>
              <a:rPr lang="nl-NL" sz="1800" dirty="0" smtClean="0"/>
              <a:t>Toch kan fluorescentie microscopie gebruikt worden </a:t>
            </a:r>
            <a:br>
              <a:rPr lang="nl-NL" sz="1800" dirty="0" smtClean="0"/>
            </a:br>
            <a:r>
              <a:rPr lang="nl-NL" sz="1800" dirty="0" smtClean="0"/>
              <a:t>om biologische processen in cellen in beeld te brengen.</a:t>
            </a:r>
          </a:p>
          <a:p>
            <a:r>
              <a:rPr lang="nl-NL" sz="1800" dirty="0" err="1" smtClean="0"/>
              <a:t>Proteines</a:t>
            </a:r>
            <a:r>
              <a:rPr lang="nl-NL" sz="1800" dirty="0" smtClean="0"/>
              <a:t>, </a:t>
            </a:r>
            <a:r>
              <a:rPr lang="nl-NL" sz="1800" dirty="0" err="1" smtClean="0"/>
              <a:t>nucleic</a:t>
            </a:r>
            <a:r>
              <a:rPr lang="nl-NL" sz="1800" dirty="0" smtClean="0"/>
              <a:t> </a:t>
            </a:r>
            <a:r>
              <a:rPr lang="nl-NL" sz="1800" dirty="0" err="1" smtClean="0"/>
              <a:t>acids</a:t>
            </a:r>
            <a:r>
              <a:rPr lang="nl-NL" sz="1800" dirty="0" smtClean="0"/>
              <a:t> en membranen kunnen </a:t>
            </a:r>
            <a:br>
              <a:rPr lang="nl-NL" sz="1800" dirty="0" smtClean="0"/>
            </a:br>
            <a:r>
              <a:rPr lang="nl-NL" sz="1800" dirty="0" smtClean="0"/>
              <a:t>gelabeld worden met een fluorescerende label</a:t>
            </a:r>
          </a:p>
          <a:p>
            <a:r>
              <a:rPr lang="nl-NL" sz="1800" dirty="0" smtClean="0"/>
              <a:t>Dan kan de distributie van fluorescerende intensiteit </a:t>
            </a:r>
            <a:br>
              <a:rPr lang="nl-NL" sz="1800" dirty="0" smtClean="0"/>
            </a:br>
            <a:r>
              <a:rPr lang="nl-NL" sz="1800" dirty="0" smtClean="0"/>
              <a:t>in een preparaat gemeten worden.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415653"/>
            <a:ext cx="1971675" cy="28575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90C031D-7B5F-493A-9103-C23F6FA3600E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362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594"/>
            <a:ext cx="8229600" cy="857250"/>
          </a:xfrm>
        </p:spPr>
        <p:txBody>
          <a:bodyPr/>
          <a:lstStyle/>
          <a:p>
            <a:r>
              <a:rPr lang="nl-NL" dirty="0" smtClean="0"/>
              <a:t>Fosforescentie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864844"/>
            <a:ext cx="8229600" cy="4117973"/>
          </a:xfrm>
        </p:spPr>
        <p:txBody>
          <a:bodyPr>
            <a:normAutofit/>
          </a:bodyPr>
          <a:lstStyle/>
          <a:p>
            <a:r>
              <a:rPr lang="nl-NL" sz="1800" dirty="0" smtClean="0"/>
              <a:t>Witte </a:t>
            </a:r>
            <a:r>
              <a:rPr lang="nl-NL" sz="1800" dirty="0"/>
              <a:t>fosfor geeft licht door </a:t>
            </a:r>
            <a:r>
              <a:rPr lang="nl-NL" sz="1800" dirty="0" smtClean="0"/>
              <a:t>oxidatie, ander </a:t>
            </a:r>
            <a:br>
              <a:rPr lang="nl-NL" sz="1800" dirty="0" smtClean="0"/>
            </a:br>
            <a:r>
              <a:rPr lang="nl-NL" sz="1800" dirty="0" smtClean="0"/>
              <a:t>fenomeen dan ‘echte’ fosforescentie!</a:t>
            </a:r>
          </a:p>
          <a:p>
            <a:r>
              <a:rPr lang="nl-NL" sz="1800" dirty="0" smtClean="0"/>
              <a:t>Eerste stap zelfde dan fluorescentie: absorptie </a:t>
            </a:r>
            <a:br>
              <a:rPr lang="nl-NL" sz="1800" dirty="0" smtClean="0"/>
            </a:br>
            <a:r>
              <a:rPr lang="nl-NL" sz="1800" dirty="0" smtClean="0"/>
              <a:t>van foton</a:t>
            </a:r>
          </a:p>
          <a:p>
            <a:r>
              <a:rPr lang="nl-NL" sz="1800" dirty="0" smtClean="0"/>
              <a:t>Nu speelt aanwezigheid van singlet/triplet state </a:t>
            </a:r>
            <a:br>
              <a:rPr lang="nl-NL" sz="1800" dirty="0" smtClean="0"/>
            </a:br>
            <a:r>
              <a:rPr lang="nl-NL" sz="1800" dirty="0" smtClean="0"/>
              <a:t>een belangrijke rol</a:t>
            </a:r>
          </a:p>
          <a:p>
            <a:r>
              <a:rPr lang="el-GR" sz="1800" dirty="0" smtClean="0"/>
              <a:t>Δ</a:t>
            </a:r>
            <a:r>
              <a:rPr lang="nl-NL" sz="1800" dirty="0" smtClean="0"/>
              <a:t>S=0, dus transitie van singlet naar</a:t>
            </a:r>
            <a:br>
              <a:rPr lang="nl-NL" sz="1800" dirty="0" smtClean="0"/>
            </a:br>
            <a:r>
              <a:rPr lang="nl-NL" sz="1800" dirty="0" smtClean="0"/>
              <a:t>triplet is verboden</a:t>
            </a:r>
          </a:p>
          <a:p>
            <a:r>
              <a:rPr lang="nl-NL" sz="1800" dirty="0" smtClean="0"/>
              <a:t>In fosforescerende materialen ligt de</a:t>
            </a:r>
            <a:br>
              <a:rPr lang="nl-NL" sz="1800" dirty="0" smtClean="0"/>
            </a:br>
            <a:r>
              <a:rPr lang="nl-NL" sz="1800" dirty="0" smtClean="0"/>
              <a:t>hogere elektronische singlet staat</a:t>
            </a:r>
            <a:br>
              <a:rPr lang="nl-NL" sz="1800" dirty="0" smtClean="0"/>
            </a:br>
            <a:r>
              <a:rPr lang="nl-NL" sz="1800" dirty="0" smtClean="0"/>
              <a:t>op hetzelfde level als een triplet staat</a:t>
            </a:r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159" y="2239617"/>
            <a:ext cx="2380905" cy="278703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7A7E35B-9AB0-4117-913C-FD4BBC25C11F}" type="slidenum">
              <a:rPr lang="nl-NL" smtClean="0"/>
              <a:t>22</a:t>
            </a:fld>
            <a:endParaRPr lang="nl-NL" dirty="0"/>
          </a:p>
        </p:txBody>
      </p:sp>
      <p:pic>
        <p:nvPicPr>
          <p:cNvPr id="7" name="Picture 2" descr="https://upload.wikimedia.org/wikipedia/commons/4/49/ISC_excited_stat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8" r="37555"/>
          <a:stretch/>
        </p:blipFill>
        <p:spPr bwMode="auto">
          <a:xfrm>
            <a:off x="6917673" y="25400"/>
            <a:ext cx="88537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4/49/ISC_excited_states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9932" r="68914"/>
          <a:stretch/>
        </p:blipFill>
        <p:spPr bwMode="auto">
          <a:xfrm>
            <a:off x="5860639" y="206375"/>
            <a:ext cx="986972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4/49/ISC_excited_stat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5"/>
          <a:stretch/>
        </p:blipFill>
        <p:spPr bwMode="auto">
          <a:xfrm>
            <a:off x="7822293" y="23586"/>
            <a:ext cx="100239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Intersystem</a:t>
            </a:r>
            <a:r>
              <a:rPr lang="nl-NL" dirty="0" smtClean="0"/>
              <a:t> crossing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5522686" cy="3328306"/>
          </a:xfrm>
        </p:spPr>
        <p:txBody>
          <a:bodyPr>
            <a:normAutofit/>
          </a:bodyPr>
          <a:lstStyle/>
          <a:p>
            <a:r>
              <a:rPr lang="nl-NL" sz="1800" dirty="0" smtClean="0"/>
              <a:t>Tóch kan in een </a:t>
            </a:r>
            <a:r>
              <a:rPr lang="nl-NL" sz="1800" dirty="0" err="1" smtClean="0"/>
              <a:t>excited</a:t>
            </a:r>
            <a:r>
              <a:rPr lang="nl-NL" sz="1800" dirty="0" smtClean="0"/>
              <a:t> state spin van elektron omkeren met nog steeds behoud van </a:t>
            </a:r>
            <a:r>
              <a:rPr lang="nl-NL" sz="1800" dirty="0" err="1" smtClean="0"/>
              <a:t>angular</a:t>
            </a:r>
            <a:r>
              <a:rPr lang="nl-NL" sz="1800" dirty="0" smtClean="0"/>
              <a:t> momentum</a:t>
            </a:r>
          </a:p>
          <a:p>
            <a:r>
              <a:rPr lang="nl-NL" sz="1800" dirty="0" err="1" smtClean="0"/>
              <a:t>Angular</a:t>
            </a:r>
            <a:r>
              <a:rPr lang="nl-NL" sz="1800" dirty="0" smtClean="0"/>
              <a:t> momentum wordt ‘overgedragen’ aan orbital </a:t>
            </a:r>
            <a:r>
              <a:rPr lang="nl-NL" sz="1800" dirty="0" err="1" smtClean="0"/>
              <a:t>angular</a:t>
            </a:r>
            <a:r>
              <a:rPr lang="nl-NL" sz="1800" dirty="0" smtClean="0"/>
              <a:t> momentum (spin-</a:t>
            </a:r>
            <a:r>
              <a:rPr lang="nl-NL" sz="1800" dirty="0" err="1" smtClean="0"/>
              <a:t>orbit</a:t>
            </a:r>
            <a:r>
              <a:rPr lang="nl-NL" sz="1800" dirty="0" smtClean="0"/>
              <a:t> </a:t>
            </a:r>
            <a:r>
              <a:rPr lang="nl-NL" sz="1800" dirty="0" err="1" smtClean="0"/>
              <a:t>coupling</a:t>
            </a:r>
            <a:r>
              <a:rPr lang="nl-NL" sz="1800" dirty="0" smtClean="0"/>
              <a:t>)</a:t>
            </a:r>
          </a:p>
          <a:p>
            <a:r>
              <a:rPr lang="nl-NL" sz="1800" dirty="0" smtClean="0"/>
              <a:t>Normaal gesproken gebeurt dit niet, ténzij het met héél weinig energie verlies gepaard gaat: triplet energie levels moeten overlappen met singlet energie levels (vooral bij zware atomen)</a:t>
            </a:r>
          </a:p>
          <a:p>
            <a:r>
              <a:rPr lang="nl-NL" sz="1800" b="1" dirty="0" err="1" smtClean="0"/>
              <a:t>Intersystem</a:t>
            </a:r>
            <a:r>
              <a:rPr lang="nl-NL" sz="1800" b="1" dirty="0" smtClean="0"/>
              <a:t> crossing (ICS)</a:t>
            </a:r>
            <a:endParaRPr lang="nl-NL" sz="1800" b="1" dirty="0"/>
          </a:p>
        </p:txBody>
      </p:sp>
      <p:pic>
        <p:nvPicPr>
          <p:cNvPr id="2050" name="Picture 2" descr="https://upload.wikimedia.org/wikipedia/commons/4/49/ISC_excited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8" r="37555"/>
          <a:stretch/>
        </p:blipFill>
        <p:spPr bwMode="auto">
          <a:xfrm>
            <a:off x="6255658" y="0"/>
            <a:ext cx="88537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4/49/ISC_excited_state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9932" r="68914"/>
          <a:stretch/>
        </p:blipFill>
        <p:spPr bwMode="auto">
          <a:xfrm>
            <a:off x="4568371" y="206375"/>
            <a:ext cx="986972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4/49/ISC_excited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5"/>
          <a:stretch/>
        </p:blipFill>
        <p:spPr bwMode="auto">
          <a:xfrm>
            <a:off x="7822293" y="23586"/>
            <a:ext cx="100239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jl-rechts 3"/>
          <p:cNvSpPr/>
          <p:nvPr/>
        </p:nvSpPr>
        <p:spPr>
          <a:xfrm>
            <a:off x="5681661" y="408218"/>
            <a:ext cx="428626" cy="492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-rechts 7"/>
          <p:cNvSpPr/>
          <p:nvPr/>
        </p:nvSpPr>
        <p:spPr>
          <a:xfrm>
            <a:off x="7335610" y="408218"/>
            <a:ext cx="428626" cy="492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Kruis 6"/>
          <p:cNvSpPr/>
          <p:nvPr/>
        </p:nvSpPr>
        <p:spPr>
          <a:xfrm rot="2754562">
            <a:off x="7290049" y="385828"/>
            <a:ext cx="519747" cy="537129"/>
          </a:xfrm>
          <a:prstGeom prst="plus">
            <a:avLst>
              <a:gd name="adj" fmla="val 4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43" y="1623786"/>
            <a:ext cx="2380905" cy="278703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42" y="1623785"/>
            <a:ext cx="2380906" cy="2787031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9292F62-C3EE-438E-8E9F-A8CDEF80E9A0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98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98425"/>
            <a:ext cx="8229600" cy="857250"/>
          </a:xfrm>
        </p:spPr>
        <p:txBody>
          <a:bodyPr/>
          <a:lstStyle/>
          <a:p>
            <a:r>
              <a:rPr lang="nl-NL" dirty="0" smtClean="0"/>
              <a:t>Fosforescentie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716" y="206375"/>
            <a:ext cx="3368726" cy="3943349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 flipV="1">
            <a:off x="6709410" y="1063625"/>
            <a:ext cx="0" cy="2388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6793548" y="1111252"/>
            <a:ext cx="0" cy="1341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6841173" y="1178323"/>
            <a:ext cx="0" cy="1341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>
            <a:off x="6891179" y="1290242"/>
            <a:ext cx="0" cy="157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6941185" y="1430736"/>
            <a:ext cx="0" cy="181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>
            <a:off x="6991032" y="1595042"/>
            <a:ext cx="0" cy="238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/>
          <p:nvPr/>
        </p:nvCxnSpPr>
        <p:spPr>
          <a:xfrm>
            <a:off x="7014685" y="1814117"/>
            <a:ext cx="0" cy="262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Gekromde pijl-omlaag 19"/>
          <p:cNvSpPr/>
          <p:nvPr/>
        </p:nvSpPr>
        <p:spPr>
          <a:xfrm>
            <a:off x="6891179" y="1787318"/>
            <a:ext cx="285750" cy="2286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1" name="Rechte verbindingslijn met pijl 20"/>
          <p:cNvCxnSpPr/>
          <p:nvPr/>
        </p:nvCxnSpPr>
        <p:spPr>
          <a:xfrm>
            <a:off x="7204048" y="2019221"/>
            <a:ext cx="0" cy="238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7176929" y="2214880"/>
            <a:ext cx="0" cy="199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7132479" y="2389188"/>
            <a:ext cx="0" cy="5254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Afbeelding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696" y="2563481"/>
            <a:ext cx="2600325" cy="1459204"/>
          </a:xfrm>
          <a:prstGeom prst="rect">
            <a:avLst/>
          </a:prstGeom>
        </p:spPr>
      </p:pic>
      <p:sp>
        <p:nvSpPr>
          <p:cNvPr id="28" name="Rechthoek 27"/>
          <p:cNvSpPr/>
          <p:nvPr/>
        </p:nvSpPr>
        <p:spPr>
          <a:xfrm>
            <a:off x="2131695" y="2563481"/>
            <a:ext cx="2600325" cy="145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270" y="113937"/>
            <a:ext cx="3664590" cy="4035787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552450"/>
            <a:ext cx="8229600" cy="4438649"/>
          </a:xfrm>
        </p:spPr>
        <p:txBody>
          <a:bodyPr>
            <a:normAutofit/>
          </a:bodyPr>
          <a:lstStyle/>
          <a:p>
            <a:r>
              <a:rPr lang="nl-NL" sz="1800" dirty="0" smtClean="0"/>
              <a:t>Stap 1: licht absorptie, e</a:t>
            </a:r>
            <a:r>
              <a:rPr lang="nl-NL" sz="1800" baseline="30000" dirty="0" smtClean="0"/>
              <a:t>-</a:t>
            </a:r>
            <a:r>
              <a:rPr lang="nl-NL" sz="1800" dirty="0" smtClean="0"/>
              <a:t> aangeslagen</a:t>
            </a:r>
          </a:p>
          <a:p>
            <a:r>
              <a:rPr lang="nl-NL" sz="1800" dirty="0" smtClean="0"/>
              <a:t>Stap 2: non-</a:t>
            </a:r>
            <a:r>
              <a:rPr lang="nl-NL" sz="1800" dirty="0" err="1" smtClean="0"/>
              <a:t>radiative</a:t>
            </a:r>
            <a:r>
              <a:rPr lang="nl-NL" sz="1800" dirty="0" smtClean="0"/>
              <a:t> </a:t>
            </a:r>
            <a:r>
              <a:rPr lang="nl-NL" sz="1800" dirty="0" err="1" smtClean="0"/>
              <a:t>decay</a:t>
            </a:r>
            <a:r>
              <a:rPr lang="nl-NL" sz="1800" dirty="0" smtClean="0"/>
              <a:t> (vibratie ladder)</a:t>
            </a:r>
          </a:p>
          <a:p>
            <a:r>
              <a:rPr lang="nl-NL" sz="1800" dirty="0" smtClean="0"/>
              <a:t>Stap 3: </a:t>
            </a:r>
            <a:r>
              <a:rPr lang="nl-NL" sz="1800" dirty="0" err="1" smtClean="0"/>
              <a:t>intersystem</a:t>
            </a:r>
            <a:r>
              <a:rPr lang="nl-NL" sz="1800" dirty="0" smtClean="0"/>
              <a:t> crossing</a:t>
            </a:r>
          </a:p>
          <a:p>
            <a:r>
              <a:rPr lang="nl-NL" sz="1800" dirty="0" smtClean="0"/>
              <a:t>Stap 4: non-</a:t>
            </a:r>
            <a:r>
              <a:rPr lang="nl-NL" sz="1800" dirty="0" err="1" smtClean="0"/>
              <a:t>radiative</a:t>
            </a:r>
            <a:r>
              <a:rPr lang="nl-NL" sz="1800" dirty="0" smtClean="0"/>
              <a:t> </a:t>
            </a:r>
            <a:r>
              <a:rPr lang="nl-NL" sz="1800" dirty="0" err="1" smtClean="0"/>
              <a:t>decay</a:t>
            </a:r>
            <a:r>
              <a:rPr lang="nl-NL" sz="1800" dirty="0" smtClean="0"/>
              <a:t> (vibratie ladder)</a:t>
            </a:r>
          </a:p>
          <a:p>
            <a:r>
              <a:rPr lang="nl-NL" sz="1800" dirty="0" smtClean="0"/>
              <a:t>Stap 5: elektron in triplet state, transitie naar</a:t>
            </a:r>
            <a:br>
              <a:rPr lang="nl-NL" sz="1800" dirty="0" smtClean="0"/>
            </a:br>
            <a:r>
              <a:rPr lang="nl-NL" sz="1800" dirty="0" smtClean="0"/>
              <a:t>lagere singlet state verboden! </a:t>
            </a:r>
            <a:r>
              <a:rPr lang="nl-NL" sz="1800" b="1" dirty="0" err="1" smtClean="0"/>
              <a:t>Trapped</a:t>
            </a:r>
            <a:r>
              <a:rPr lang="nl-NL" sz="1800" b="1" dirty="0" smtClean="0"/>
              <a:t> state</a:t>
            </a:r>
          </a:p>
          <a:p>
            <a:r>
              <a:rPr lang="nl-NL" sz="1800" dirty="0" smtClean="0"/>
              <a:t>Energieverschil groot, kans op spontane </a:t>
            </a:r>
            <a:br>
              <a:rPr lang="nl-NL" sz="1800" dirty="0" smtClean="0"/>
            </a:br>
            <a:r>
              <a:rPr lang="nl-NL" sz="1800" dirty="0" smtClean="0"/>
              <a:t>emissie klein! (niet 0, spin-</a:t>
            </a:r>
            <a:r>
              <a:rPr lang="nl-NL" sz="1800" dirty="0" err="1" smtClean="0"/>
              <a:t>orbit</a:t>
            </a:r>
            <a:r>
              <a:rPr lang="nl-NL" sz="1800" dirty="0" smtClean="0"/>
              <a:t> </a:t>
            </a:r>
            <a:r>
              <a:rPr lang="nl-NL" sz="1800" dirty="0" err="1" smtClean="0"/>
              <a:t>coupling</a:t>
            </a:r>
            <a:r>
              <a:rPr lang="nl-NL" sz="1800" dirty="0" smtClean="0"/>
              <a:t>)</a:t>
            </a:r>
          </a:p>
          <a:p>
            <a:r>
              <a:rPr lang="nl-NL" sz="1800" dirty="0" smtClean="0"/>
              <a:t>Als veel moleculen ‘vastzitten’ in triplet, </a:t>
            </a:r>
            <a:br>
              <a:rPr lang="nl-NL" sz="1800" dirty="0" smtClean="0"/>
            </a:br>
            <a:r>
              <a:rPr lang="nl-NL" sz="1800" dirty="0" smtClean="0"/>
              <a:t>analoog aan groot reservoir dat maar </a:t>
            </a:r>
            <a:br>
              <a:rPr lang="nl-NL" sz="1800" dirty="0" smtClean="0"/>
            </a:br>
            <a:r>
              <a:rPr lang="nl-NL" sz="1800" dirty="0" smtClean="0"/>
              <a:t>langzaam leeg kan lopen</a:t>
            </a:r>
          </a:p>
          <a:p>
            <a:r>
              <a:rPr lang="nl-NL" sz="1800" dirty="0" smtClean="0"/>
              <a:t>Fluorescentie en fosforescentie kan versimpeld</a:t>
            </a:r>
            <a:br>
              <a:rPr lang="nl-NL" sz="1800" dirty="0" smtClean="0"/>
            </a:br>
            <a:r>
              <a:rPr lang="nl-NL" sz="1800" dirty="0" smtClean="0"/>
              <a:t>worden weergegeven in een </a:t>
            </a:r>
            <a:r>
              <a:rPr lang="nl-NL" sz="1800" dirty="0" err="1" smtClean="0"/>
              <a:t>Jablonski</a:t>
            </a:r>
            <a:r>
              <a:rPr lang="nl-NL" sz="1800" dirty="0" smtClean="0"/>
              <a:t> diagram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66AAEE6-60F3-45EF-ABFB-8610B2698E06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" y="3334"/>
            <a:ext cx="3776712" cy="4601603"/>
          </a:xfrm>
          <a:prstGeom prst="rect">
            <a:avLst/>
          </a:prstGeom>
        </p:spPr>
      </p:pic>
      <p:grpSp>
        <p:nvGrpSpPr>
          <p:cNvPr id="5" name="Groep 4"/>
          <p:cNvGrpSpPr>
            <a:grpSpLocks noChangeAspect="1"/>
          </p:cNvGrpSpPr>
          <p:nvPr/>
        </p:nvGrpSpPr>
        <p:grpSpPr>
          <a:xfrm>
            <a:off x="1951779" y="-1353951"/>
            <a:ext cx="6181137" cy="7031485"/>
            <a:chOff x="5790744" y="1063625"/>
            <a:chExt cx="2434735" cy="2769685"/>
          </a:xfrm>
        </p:grpSpPr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3150" y="1659861"/>
              <a:ext cx="1523306" cy="1929520"/>
            </a:xfrm>
            <a:prstGeom prst="rect">
              <a:avLst/>
            </a:prstGeom>
          </p:spPr>
        </p:pic>
        <p:sp>
          <p:nvSpPr>
            <p:cNvPr id="7" name="Rechthoek 6"/>
            <p:cNvSpPr/>
            <p:nvPr/>
          </p:nvSpPr>
          <p:spPr>
            <a:xfrm>
              <a:off x="5790744" y="1063625"/>
              <a:ext cx="2434735" cy="276968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" name="Tekstvak 7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DF44D2-C9EA-464B-A6E6-6C050EBD0754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00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Volgende week (week 7)….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396514" cy="2874582"/>
          </a:xfrm>
        </p:spPr>
        <p:txBody>
          <a:bodyPr/>
          <a:lstStyle/>
          <a:p>
            <a:r>
              <a:rPr lang="nl-NL" b="1" dirty="0"/>
              <a:t>Donderdag </a:t>
            </a:r>
            <a:r>
              <a:rPr lang="nl-NL" b="1" dirty="0" smtClean="0"/>
              <a:t>26 maart 14:05-14:55 </a:t>
            </a:r>
            <a:br>
              <a:rPr lang="nl-NL" b="1" dirty="0" smtClean="0"/>
            </a:br>
            <a:r>
              <a:rPr lang="nl-NL" dirty="0" smtClean="0"/>
              <a:t>vragen </a:t>
            </a:r>
            <a:r>
              <a:rPr lang="nl-NL" dirty="0"/>
              <a:t>uiterlijk woensdag 25 maart 12:00</a:t>
            </a:r>
            <a:r>
              <a:rPr lang="nl-NL" dirty="0" smtClean="0"/>
              <a:t>)</a:t>
            </a:r>
            <a:endParaRPr lang="nl-NL" b="1" dirty="0" smtClean="0"/>
          </a:p>
          <a:p>
            <a:r>
              <a:rPr lang="nl-NL" b="1" dirty="0" smtClean="0"/>
              <a:t>Videocollege volgende week</a:t>
            </a:r>
            <a:r>
              <a:rPr lang="nl-NL" dirty="0" smtClean="0"/>
              <a:t>: Overzichtscollege</a:t>
            </a:r>
          </a:p>
          <a:p>
            <a:r>
              <a:rPr lang="nl-NL" b="1" dirty="0" smtClean="0"/>
              <a:t>Donderdag 2 april 13:15 – 14:55: </a:t>
            </a:r>
            <a:r>
              <a:rPr lang="nl-NL" dirty="0" err="1" smtClean="0"/>
              <a:t>kahoot</a:t>
            </a:r>
            <a:r>
              <a:rPr lang="nl-NL" dirty="0" smtClean="0"/>
              <a:t> quiz over alle stof, vragen over oefententamen.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70415A-2F86-40DF-895F-C254643050A4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37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598" y="487695"/>
            <a:ext cx="1664028" cy="2327391"/>
          </a:xfrm>
          <a:prstGeom prst="rect">
            <a:avLst/>
          </a:prstGeom>
        </p:spPr>
      </p:pic>
      <p:cxnSp>
        <p:nvCxnSpPr>
          <p:cNvPr id="18" name="Rechte verbindingslijn 17"/>
          <p:cNvCxnSpPr/>
          <p:nvPr/>
        </p:nvCxnSpPr>
        <p:spPr>
          <a:xfrm flipV="1">
            <a:off x="2855744" y="1138922"/>
            <a:ext cx="1687689" cy="657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flipV="1">
            <a:off x="2855744" y="821775"/>
            <a:ext cx="1687689" cy="7657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hoek 19"/>
          <p:cNvSpPr/>
          <p:nvPr/>
        </p:nvSpPr>
        <p:spPr>
          <a:xfrm>
            <a:off x="2855744" y="487695"/>
            <a:ext cx="2779882" cy="23273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/>
          <p:cNvCxnSpPr/>
          <p:nvPr/>
        </p:nvCxnSpPr>
        <p:spPr>
          <a:xfrm>
            <a:off x="3288754" y="3309614"/>
            <a:ext cx="179977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3288753" y="1596929"/>
            <a:ext cx="179977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al 22"/>
          <p:cNvSpPr/>
          <p:nvPr/>
        </p:nvSpPr>
        <p:spPr>
          <a:xfrm>
            <a:off x="4012343" y="3235980"/>
            <a:ext cx="147267" cy="1472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364476">
            <a:off x="6488699" y="1626456"/>
            <a:ext cx="1438275" cy="266700"/>
          </a:xfrm>
          <a:prstGeom prst="rect">
            <a:avLst/>
          </a:prstGeom>
        </p:spPr>
      </p:pic>
      <p:sp>
        <p:nvSpPr>
          <p:cNvPr id="25" name="Tekstvak 24"/>
          <p:cNvSpPr txBox="1"/>
          <p:nvPr/>
        </p:nvSpPr>
        <p:spPr>
          <a:xfrm>
            <a:off x="5113924" y="3142298"/>
            <a:ext cx="109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HOMO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5088524" y="1415471"/>
            <a:ext cx="109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LUMO</a:t>
            </a:r>
            <a:endParaRPr lang="nl-NL" dirty="0"/>
          </a:p>
        </p:txBody>
      </p:sp>
      <p:pic>
        <p:nvPicPr>
          <p:cNvPr id="27" name="Afbeelding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24429">
            <a:off x="2639332" y="891495"/>
            <a:ext cx="1438275" cy="266700"/>
          </a:xfrm>
          <a:prstGeom prst="rect">
            <a:avLst/>
          </a:prstGeom>
        </p:spPr>
      </p:pic>
      <p:sp>
        <p:nvSpPr>
          <p:cNvPr id="28" name="Rechthoek 27"/>
          <p:cNvSpPr/>
          <p:nvPr/>
        </p:nvSpPr>
        <p:spPr>
          <a:xfrm>
            <a:off x="2434278" y="373605"/>
            <a:ext cx="1495214" cy="1191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6357143" y="1009637"/>
            <a:ext cx="1900052" cy="1270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938151" y="3511630"/>
            <a:ext cx="2243734" cy="989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66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95062E-6 L -0.50833 0.444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17" y="221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1.23457E-7 L -1.38889E-6 -0.334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33488 L -1.38889E-6 1.2345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11111E-6 -2.71605E-6 L 0.42656 0.559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9" y="2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175"/>
            <a:ext cx="8229600" cy="857250"/>
          </a:xfrm>
        </p:spPr>
        <p:txBody>
          <a:bodyPr/>
          <a:lstStyle/>
          <a:p>
            <a:r>
              <a:rPr lang="nl-NL" dirty="0" smtClean="0"/>
              <a:t>Intensiteit van absorptie spectra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79450"/>
                <a:ext cx="8229600" cy="4235449"/>
              </a:xfrm>
            </p:spPr>
            <p:txBody>
              <a:bodyPr>
                <a:normAutofit/>
              </a:bodyPr>
              <a:lstStyle/>
              <a:p>
                <a:r>
                  <a:rPr lang="nl-NL" sz="1800" dirty="0" smtClean="0"/>
                  <a:t>De </a:t>
                </a:r>
                <a:r>
                  <a:rPr lang="nl-NL" sz="1800" dirty="0" err="1" smtClean="0"/>
                  <a:t>transmitted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intensity</a:t>
                </a:r>
                <a:r>
                  <a:rPr lang="nl-NL" sz="1800" dirty="0" smtClean="0"/>
                  <a:t> </a:t>
                </a:r>
                <a:r>
                  <a:rPr lang="nl-NL" sz="1800" i="1" dirty="0" smtClean="0"/>
                  <a:t>I</a:t>
                </a:r>
                <a:r>
                  <a:rPr lang="nl-NL" sz="1800" dirty="0" smtClean="0"/>
                  <a:t> door een sample van lengte </a:t>
                </a:r>
                <a:r>
                  <a:rPr lang="nl-NL" sz="1800" i="1" dirty="0" smtClean="0"/>
                  <a:t>L</a:t>
                </a:r>
                <a:r>
                  <a:rPr lang="nl-NL" sz="1800" dirty="0" smtClean="0"/>
                  <a:t> </a:t>
                </a:r>
                <a:br>
                  <a:rPr lang="nl-NL" sz="1800" dirty="0" smtClean="0"/>
                </a:br>
                <a:r>
                  <a:rPr lang="nl-NL" sz="1800" dirty="0" smtClean="0"/>
                  <a:t>met molaire absorptie </a:t>
                </a:r>
                <a:r>
                  <a:rPr lang="nl-NL" sz="1800" dirty="0" err="1" smtClean="0"/>
                  <a:t>coefficient</a:t>
                </a:r>
                <a:r>
                  <a:rPr lang="nl-NL" sz="1800" dirty="0" smtClean="0"/>
                  <a:t> </a:t>
                </a:r>
                <a:r>
                  <a:rPr lang="el-GR" sz="1800" i="1" dirty="0" smtClean="0"/>
                  <a:t>ε</a:t>
                </a:r>
                <a:r>
                  <a:rPr lang="nl-NL" sz="1800" i="1" dirty="0"/>
                  <a:t> </a:t>
                </a:r>
                <a:r>
                  <a:rPr lang="nl-NL" sz="1800" dirty="0" smtClean="0"/>
                  <a:t>en concentratie [J]</a:t>
                </a:r>
                <a:r>
                  <a:rPr lang="nl-NL" sz="1800" i="1" dirty="0" smtClean="0"/>
                  <a:t> </a:t>
                </a:r>
                <a:r>
                  <a:rPr lang="nl-NL" sz="1800" dirty="0" smtClean="0"/>
                  <a:t>is </a:t>
                </a:r>
                <a:br>
                  <a:rPr lang="nl-NL" sz="1800" dirty="0" smtClean="0"/>
                </a:br>
                <a:r>
                  <a:rPr lang="nl-NL" sz="1800" dirty="0" smtClean="0"/>
                  <a:t>gegeven door de Beer-Lambert </a:t>
                </a:r>
                <a:r>
                  <a:rPr lang="nl-NL" sz="1800" dirty="0" err="1" smtClean="0"/>
                  <a:t>law</a:t>
                </a:r>
                <a:r>
                  <a:rPr lang="nl-NL" sz="1800" dirty="0" smtClean="0"/>
                  <a:t>: </a:t>
                </a:r>
                <a:r>
                  <a:rPr lang="nl-NL" sz="1800" i="1" dirty="0" smtClean="0"/>
                  <a:t>I</a:t>
                </a:r>
                <a:r>
                  <a:rPr lang="nl-NL" sz="1800" dirty="0" smtClean="0"/>
                  <a:t> = </a:t>
                </a:r>
                <a:r>
                  <a:rPr lang="nl-NL" sz="1800" i="1" dirty="0" smtClean="0"/>
                  <a:t>I</a:t>
                </a:r>
                <a:r>
                  <a:rPr lang="nl-NL" sz="1800" i="1" baseline="-25000" dirty="0" smtClean="0"/>
                  <a:t>0</a:t>
                </a:r>
                <a:r>
                  <a:rPr lang="nl-NL" sz="1800" dirty="0" smtClean="0"/>
                  <a:t>10</a:t>
                </a:r>
                <a:r>
                  <a:rPr lang="nl-NL" sz="1800" i="1" baseline="30000" dirty="0" smtClean="0"/>
                  <a:t>-</a:t>
                </a:r>
                <a:r>
                  <a:rPr lang="el-GR" sz="1800" i="1" baseline="30000" dirty="0" smtClean="0"/>
                  <a:t>ε</a:t>
                </a:r>
                <a:r>
                  <a:rPr lang="nl-NL" sz="1800" i="1" baseline="30000" dirty="0" smtClean="0"/>
                  <a:t>[J]L</a:t>
                </a:r>
                <a:r>
                  <a:rPr lang="nl-NL" sz="1800" dirty="0" smtClean="0"/>
                  <a:t>, </a:t>
                </a:r>
                <a:br>
                  <a:rPr lang="nl-NL" sz="1800" dirty="0" smtClean="0"/>
                </a:br>
                <a:r>
                  <a:rPr lang="nl-NL" sz="1800" dirty="0" smtClean="0"/>
                  <a:t>waar </a:t>
                </a:r>
                <a:r>
                  <a:rPr lang="nl-NL" sz="1800" i="1" dirty="0" smtClean="0"/>
                  <a:t>I</a:t>
                </a:r>
                <a:r>
                  <a:rPr lang="nl-NL" sz="1800" i="1" baseline="-25000" dirty="0" smtClean="0"/>
                  <a:t>0</a:t>
                </a:r>
                <a:r>
                  <a:rPr lang="nl-NL" sz="1800" dirty="0" smtClean="0"/>
                  <a:t> de intensiteit van het opvallende licht is. </a:t>
                </a:r>
                <a:r>
                  <a:rPr lang="el-GR" sz="1800" i="1" dirty="0"/>
                  <a:t>ε</a:t>
                </a:r>
                <a:r>
                  <a:rPr lang="nl-NL" sz="1800" i="1" dirty="0" smtClean="0"/>
                  <a:t> </a:t>
                </a:r>
                <a:br>
                  <a:rPr lang="nl-NL" sz="1800" i="1" dirty="0" smtClean="0"/>
                </a:br>
                <a:r>
                  <a:rPr lang="nl-NL" sz="1800" dirty="0" smtClean="0"/>
                  <a:t>is frequentie-afhankelijk </a:t>
                </a:r>
              </a:p>
              <a:p>
                <a:r>
                  <a:rPr lang="nl-NL" sz="1800" dirty="0" smtClean="0"/>
                  <a:t>Definitie </a:t>
                </a:r>
                <a:r>
                  <a:rPr lang="nl-NL" sz="1800" dirty="0" err="1" smtClean="0"/>
                  <a:t>transmittance</a:t>
                </a:r>
                <a:r>
                  <a:rPr lang="nl-NL" sz="1800" dirty="0" smtClean="0"/>
                  <a:t>: </a:t>
                </a:r>
                <a14:m>
                  <m:oMath xmlns:m="http://schemas.openxmlformats.org/officeDocument/2006/math"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nl-NL" sz="1800" dirty="0" smtClean="0"/>
              </a:p>
              <a:p>
                <a:r>
                  <a:rPr lang="nl-NL" sz="1800" dirty="0" smtClean="0"/>
                  <a:t>Definitie </a:t>
                </a:r>
                <a:r>
                  <a:rPr lang="nl-NL" sz="1800" dirty="0" err="1" smtClean="0"/>
                  <a:t>absorbance</a:t>
                </a:r>
                <a:r>
                  <a:rPr lang="nl-NL" sz="1800" dirty="0"/>
                  <a:t> </a:t>
                </a:r>
                <a:r>
                  <a:rPr lang="nl-NL" sz="1800" dirty="0" smtClean="0"/>
                  <a:t>(</a:t>
                </a:r>
                <a:r>
                  <a:rPr lang="nl-NL" sz="1800" dirty="0" err="1" smtClean="0"/>
                  <a:t>optical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density</a:t>
                </a:r>
                <a:r>
                  <a:rPr lang="nl-NL" sz="1800" dirty="0" smtClean="0"/>
                  <a:t>): </a:t>
                </a:r>
                <a14:m>
                  <m:oMath xmlns:m="http://schemas.openxmlformats.org/officeDocument/2006/math"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</m:e>
                    </m:func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endParaRPr lang="nl-NL" sz="1800" dirty="0" smtClean="0"/>
              </a:p>
              <a:p>
                <a:r>
                  <a:rPr lang="nl-NL" sz="1800" dirty="0" smtClean="0"/>
                  <a:t>Wat is er aan de hand bij </a:t>
                </a:r>
                <a:r>
                  <a:rPr lang="el-GR" sz="1800" i="1" dirty="0" smtClean="0"/>
                  <a:t>ε</a:t>
                </a:r>
                <a:r>
                  <a:rPr lang="nl-NL" sz="1800" i="1" baseline="-25000" dirty="0" smtClean="0"/>
                  <a:t>max</a:t>
                </a:r>
                <a:r>
                  <a:rPr lang="nl-NL" sz="1800" dirty="0" smtClean="0"/>
                  <a:t>?</a:t>
                </a:r>
              </a:p>
              <a:p>
                <a:r>
                  <a:rPr lang="nl-NL" sz="1800" dirty="0" smtClean="0"/>
                  <a:t>Soms is spectraallijn uitgesmeerd, een goede maat voor de intensiteit van een transitie is de </a:t>
                </a:r>
                <a:r>
                  <a:rPr lang="nl-NL" sz="1800" i="1" dirty="0" err="1" smtClean="0"/>
                  <a:t>integrated</a:t>
                </a:r>
                <a:r>
                  <a:rPr lang="nl-NL" sz="1800" i="1" dirty="0" smtClean="0"/>
                  <a:t> </a:t>
                </a:r>
                <a:r>
                  <a:rPr lang="nl-NL" sz="1800" i="1" dirty="0" err="1" smtClean="0"/>
                  <a:t>absorption</a:t>
                </a:r>
                <a:r>
                  <a:rPr lang="nl-NL" sz="1800" i="1" dirty="0" smtClean="0"/>
                  <a:t> </a:t>
                </a:r>
                <a:r>
                  <a:rPr lang="nl-NL" sz="1800" i="1" dirty="0" err="1" smtClean="0"/>
                  <a:t>coefficient</a:t>
                </a:r>
                <a:r>
                  <a:rPr lang="nl-NL" sz="1800" dirty="0" smtClean="0"/>
                  <a:t>: 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79450"/>
                <a:ext cx="8229600" cy="4235449"/>
              </a:xfrm>
              <a:blipFill>
                <a:blip r:embed="rId2"/>
                <a:stretch>
                  <a:fillRect l="-444" t="-7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hoek 3"/>
          <p:cNvSpPr/>
          <p:nvPr/>
        </p:nvSpPr>
        <p:spPr>
          <a:xfrm>
            <a:off x="4045157" y="3083956"/>
            <a:ext cx="105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Transitie!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99" y="3866910"/>
            <a:ext cx="1482127" cy="70509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934" y="531811"/>
            <a:ext cx="2156366" cy="2884489"/>
          </a:xfrm>
          <a:prstGeom prst="rect">
            <a:avLst/>
          </a:prstGeom>
        </p:spPr>
      </p:pic>
      <p:pic>
        <p:nvPicPr>
          <p:cNvPr id="1026" name="Picture 2" descr="https://upload.wikimedia.org/wikipedia/commons/3/3b/Cuve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77" y="2185049"/>
            <a:ext cx="3230190" cy="272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45B7C99-3674-4B6A-AF72-9FD43A68C9AD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03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966"/>
            <a:ext cx="8229600" cy="857250"/>
          </a:xfrm>
        </p:spPr>
        <p:txBody>
          <a:bodyPr/>
          <a:lstStyle/>
          <a:p>
            <a:r>
              <a:rPr lang="nl-NL" dirty="0" smtClean="0"/>
              <a:t>Elektronische transities (voorbeeld: O</a:t>
            </a:r>
            <a:r>
              <a:rPr lang="nl-NL" baseline="-25000" dirty="0" smtClean="0"/>
              <a:t>2</a:t>
            </a:r>
            <a:r>
              <a:rPr lang="nl-NL" dirty="0" smtClean="0"/>
              <a:t>)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6482443" y="3773714"/>
            <a:ext cx="179977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6482442" y="2061029"/>
            <a:ext cx="1799771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al 9"/>
          <p:cNvSpPr/>
          <p:nvPr/>
        </p:nvSpPr>
        <p:spPr>
          <a:xfrm>
            <a:off x="7206032" y="3700080"/>
            <a:ext cx="147267" cy="1472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364476">
            <a:off x="9682388" y="2090556"/>
            <a:ext cx="1438275" cy="266700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8307613" y="3606398"/>
            <a:ext cx="109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HOMO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8282213" y="1879571"/>
            <a:ext cx="109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LUMO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4724400" y="3920981"/>
            <a:ext cx="2628899" cy="1070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24429">
            <a:off x="5833021" y="1355595"/>
            <a:ext cx="1438275" cy="26670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5627967" y="837705"/>
            <a:ext cx="1495214" cy="1191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4" y="878492"/>
            <a:ext cx="2515213" cy="3517900"/>
          </a:xfrm>
          <a:prstGeom prst="rect">
            <a:avLst/>
          </a:prstGeom>
        </p:spPr>
      </p:pic>
      <p:sp>
        <p:nvSpPr>
          <p:cNvPr id="18" name="Ovaal 17"/>
          <p:cNvSpPr/>
          <p:nvPr/>
        </p:nvSpPr>
        <p:spPr>
          <a:xfrm>
            <a:off x="1523973" y="1775937"/>
            <a:ext cx="147267" cy="1472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vak 18"/>
              <p:cNvSpPr txBox="1"/>
              <p:nvPr/>
            </p:nvSpPr>
            <p:spPr>
              <a:xfrm>
                <a:off x="3117903" y="926378"/>
                <a:ext cx="3111500" cy="409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/>
                  <a:t>In grondtoestand: </a:t>
                </a: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1</m:t>
                    </m:r>
                    <m:sSubSup>
                      <m:sSub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nl-NL" b="0" i="1" smtClean="0">
                        <a:latin typeface="Cambria Math" panose="02040503050406030204" pitchFamily="18" charset="0"/>
                      </a:rPr>
                      <m:t>1</m:t>
                    </m:r>
                    <m:sSubSup>
                      <m:sSub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nl-NL" b="0" i="1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nl-NL" b="0" i="1" smtClean="0">
                        <a:latin typeface="Cambria Math" panose="02040503050406030204" pitchFamily="18" charset="0"/>
                      </a:rPr>
                      <m:t>1</m:t>
                    </m:r>
                    <m:sSubSup>
                      <m:sSub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nl-NL" b="0" i="1" smtClean="0">
                        <a:latin typeface="Cambria Math" panose="02040503050406030204" pitchFamily="18" charset="0"/>
                      </a:rPr>
                      <m:t>1</m:t>
                    </m:r>
                    <m:sSubSup>
                      <m:sSub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nl-NL" baseline="-25000" dirty="0" smtClean="0"/>
                  <a:t> </a:t>
                </a:r>
                <a:r>
                  <a:rPr lang="nl-NL" dirty="0"/>
                  <a:t/>
                </a:r>
                <a:br>
                  <a:rPr lang="nl-NL" dirty="0"/>
                </a:br>
                <a:r>
                  <a:rPr lang="nl-NL" dirty="0" smtClean="0"/>
                  <a:t>Deze toestand is ‘gerade’.</a:t>
                </a:r>
                <a:endParaRPr lang="nl-NL" baseline="30000" dirty="0" smtClean="0"/>
              </a:p>
              <a:p>
                <a:endParaRPr lang="nl-NL" dirty="0" smtClean="0"/>
              </a:p>
              <a:p>
                <a:pPr/>
                <a:r>
                  <a:rPr lang="nl-NL" dirty="0" smtClean="0"/>
                  <a:t>Maar…. Er zijn ook andere (hogere energie) configuraties te verzinnen, zoals:</a:t>
                </a:r>
                <a:br>
                  <a:rPr lang="nl-NL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1</m:t>
                      </m:r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i="1">
                          <a:latin typeface="Cambria Math" panose="02040503050406030204" pitchFamily="18" charset="0"/>
                        </a:rPr>
                        <m:t>1</m:t>
                      </m:r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i="1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i="1">
                          <a:latin typeface="Cambria Math" panose="02040503050406030204" pitchFamily="18" charset="0"/>
                        </a:rPr>
                        <m:t>1</m:t>
                      </m:r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nl-NL" i="1">
                          <a:latin typeface="Cambria Math" panose="02040503050406030204" pitchFamily="18" charset="0"/>
                        </a:rPr>
                        <m:t>1</m:t>
                      </m:r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nl-NL" baseline="30000" dirty="0" smtClean="0"/>
              </a:p>
              <a:p>
                <a:endParaRPr lang="nl-NL" baseline="30000" dirty="0"/>
              </a:p>
              <a:p>
                <a:r>
                  <a:rPr lang="nl-NL" dirty="0" smtClean="0"/>
                  <a:t>Is deze toestand gerade of </a:t>
                </a:r>
                <a:r>
                  <a:rPr lang="nl-NL" dirty="0" err="1" smtClean="0"/>
                  <a:t>ungerade</a:t>
                </a:r>
                <a:r>
                  <a:rPr lang="nl-NL" dirty="0" smtClean="0"/>
                  <a:t>? </a:t>
                </a:r>
              </a:p>
              <a:p>
                <a:endParaRPr lang="nl-NL" dirty="0"/>
              </a:p>
              <a:p>
                <a:r>
                  <a:rPr lang="nl-NL" dirty="0" err="1" smtClean="0"/>
                  <a:t>g×g</a:t>
                </a:r>
                <a:r>
                  <a:rPr lang="nl-NL" dirty="0"/>
                  <a:t>=g, </a:t>
                </a:r>
                <a:r>
                  <a:rPr lang="nl-NL" dirty="0" err="1" smtClean="0"/>
                  <a:t>u×u</a:t>
                </a:r>
                <a:r>
                  <a:rPr lang="nl-NL" dirty="0" smtClean="0"/>
                  <a:t>=g</a:t>
                </a:r>
                <a:r>
                  <a:rPr lang="nl-NL" dirty="0"/>
                  <a:t>, </a:t>
                </a:r>
                <a:r>
                  <a:rPr lang="nl-NL" dirty="0" err="1" smtClean="0"/>
                  <a:t>u×g</a:t>
                </a:r>
                <a:r>
                  <a:rPr lang="nl-NL" dirty="0" smtClean="0"/>
                  <a:t>=u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19" name="Tekstvak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03" y="926378"/>
                <a:ext cx="3111500" cy="4090735"/>
              </a:xfrm>
              <a:prstGeom prst="rect">
                <a:avLst/>
              </a:prstGeom>
              <a:blipFill>
                <a:blip r:embed="rId4"/>
                <a:stretch>
                  <a:fillRect l="-1566" t="-8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hoek 19"/>
          <p:cNvSpPr/>
          <p:nvPr/>
        </p:nvSpPr>
        <p:spPr>
          <a:xfrm>
            <a:off x="4276261" y="3773713"/>
            <a:ext cx="107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ungerade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72C0887-4E27-493D-8403-A283E7FE11AD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31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50833 0.444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17" y="221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-1.97531E-6 L 3.05556E-6 -0.3348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33487 L 3.05556E-6 -1.9753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2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05556E-6 3.82716E-6 L 0.42657 0.5598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9" y="2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2.09877E-6 L -2.77778E-6 -0.10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10556 L -2.77778E-6 2.09877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2" grpId="0"/>
      <p:bldP spid="13" grpId="0"/>
      <p:bldP spid="16" grpId="0" animBg="1"/>
      <p:bldP spid="18" grpId="0" animBg="1"/>
      <p:bldP spid="18" grpId="1" animBg="1"/>
      <p:bldP spid="18" grpId="2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36525"/>
            <a:ext cx="8229600" cy="857250"/>
          </a:xfrm>
        </p:spPr>
        <p:txBody>
          <a:bodyPr/>
          <a:lstStyle/>
          <a:p>
            <a:r>
              <a:rPr lang="nl-NL" dirty="0" smtClean="0"/>
              <a:t>Elektronische staten van zuurstof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253986"/>
              </p:ext>
            </p:extLst>
          </p:nvPr>
        </p:nvGraphicFramePr>
        <p:xfrm>
          <a:off x="2015176" y="649922"/>
          <a:ext cx="3461442" cy="39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0479">
                  <a:extLst>
                    <a:ext uri="{9D8B030D-6E8A-4147-A177-3AD203B41FA5}">
                      <a16:colId xmlns:a16="http://schemas.microsoft.com/office/drawing/2014/main" val="1919000937"/>
                    </a:ext>
                  </a:extLst>
                </a:gridCol>
                <a:gridCol w="890963">
                  <a:extLst>
                    <a:ext uri="{9D8B030D-6E8A-4147-A177-3AD203B41FA5}">
                      <a16:colId xmlns:a16="http://schemas.microsoft.com/office/drawing/2014/main" val="4175793330"/>
                    </a:ext>
                  </a:extLst>
                </a:gridCol>
              </a:tblGrid>
              <a:tr h="723364">
                <a:tc>
                  <a:txBody>
                    <a:bodyPr/>
                    <a:lstStyle/>
                    <a:p>
                      <a:r>
                        <a:rPr lang="nl-NL" dirty="0" smtClean="0"/>
                        <a:t>Configuratie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Pariteit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58268"/>
                  </a:ext>
                </a:extLst>
              </a:tr>
              <a:tr h="725715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631224"/>
                  </a:ext>
                </a:extLst>
              </a:tr>
              <a:tr h="63730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20500"/>
                  </a:ext>
                </a:extLst>
              </a:tr>
              <a:tr h="63730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24838"/>
                  </a:ext>
                </a:extLst>
              </a:tr>
              <a:tr h="63730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20736"/>
                  </a:ext>
                </a:extLst>
              </a:tr>
              <a:tr h="63730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54240"/>
                  </a:ext>
                </a:extLst>
              </a:tr>
            </a:tbl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631825"/>
            <a:ext cx="2971800" cy="42862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529" y="1507171"/>
            <a:ext cx="1060450" cy="371158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6705599" y="3831265"/>
            <a:ext cx="361123" cy="33284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529" y="2155186"/>
            <a:ext cx="1060450" cy="38561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8781" y="2845109"/>
            <a:ext cx="1090198" cy="381271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4509" y="3510574"/>
            <a:ext cx="1084470" cy="36529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4509" y="4113733"/>
            <a:ext cx="1084470" cy="401029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5237" y="1393995"/>
            <a:ext cx="855884" cy="621853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5236" y="2118650"/>
            <a:ext cx="800593" cy="60352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7985" y="2739572"/>
            <a:ext cx="833135" cy="621546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3378516"/>
            <a:ext cx="812375" cy="602934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5237" y="4032251"/>
            <a:ext cx="826923" cy="605542"/>
          </a:xfrm>
          <a:prstGeom prst="rect">
            <a:avLst/>
          </a:prstGeom>
        </p:spPr>
      </p:pic>
      <p:sp>
        <p:nvSpPr>
          <p:cNvPr id="20" name="Rechthoek 19"/>
          <p:cNvSpPr/>
          <p:nvPr/>
        </p:nvSpPr>
        <p:spPr>
          <a:xfrm>
            <a:off x="7113519" y="3377772"/>
            <a:ext cx="361123" cy="33284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/>
          <p:cNvSpPr/>
          <p:nvPr/>
        </p:nvSpPr>
        <p:spPr>
          <a:xfrm>
            <a:off x="6399310" y="3044928"/>
            <a:ext cx="361123" cy="33284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/>
          <p:cNvSpPr/>
          <p:nvPr/>
        </p:nvSpPr>
        <p:spPr>
          <a:xfrm>
            <a:off x="6579871" y="2043644"/>
            <a:ext cx="361123" cy="33284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/>
          <p:cNvSpPr/>
          <p:nvPr/>
        </p:nvSpPr>
        <p:spPr>
          <a:xfrm>
            <a:off x="6627496" y="1367055"/>
            <a:ext cx="361123" cy="33284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4815322" y="1556889"/>
            <a:ext cx="404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g</a:t>
            </a:r>
          </a:p>
        </p:txBody>
      </p:sp>
      <p:sp>
        <p:nvSpPr>
          <p:cNvPr id="24" name="Rechthoek 23"/>
          <p:cNvSpPr/>
          <p:nvPr/>
        </p:nvSpPr>
        <p:spPr>
          <a:xfrm>
            <a:off x="4815322" y="2232563"/>
            <a:ext cx="404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g</a:t>
            </a:r>
          </a:p>
        </p:txBody>
      </p:sp>
      <p:sp>
        <p:nvSpPr>
          <p:cNvPr id="25" name="Rechthoek 24"/>
          <p:cNvSpPr/>
          <p:nvPr/>
        </p:nvSpPr>
        <p:spPr>
          <a:xfrm>
            <a:off x="4815322" y="2842018"/>
            <a:ext cx="404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g</a:t>
            </a:r>
          </a:p>
        </p:txBody>
      </p:sp>
      <p:sp>
        <p:nvSpPr>
          <p:cNvPr id="5" name="Rechthoek 4"/>
          <p:cNvSpPr/>
          <p:nvPr/>
        </p:nvSpPr>
        <p:spPr>
          <a:xfrm>
            <a:off x="4815322" y="351057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u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828146" y="416410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u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5791CC2-BAC0-46DD-838E-845321F3F491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88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  <p:bldP spid="22" grpId="0" animBg="1"/>
      <p:bldP spid="23" grpId="0" animBg="1"/>
      <p:bldP spid="3" grpId="0"/>
      <p:bldP spid="24" grpId="0"/>
      <p:bldP spid="25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45143"/>
            <a:ext cx="8229600" cy="857250"/>
          </a:xfrm>
        </p:spPr>
        <p:txBody>
          <a:bodyPr/>
          <a:lstStyle/>
          <a:p>
            <a:r>
              <a:rPr lang="nl-NL" dirty="0" smtClean="0"/>
              <a:t>Selectieregels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525780"/>
            <a:ext cx="8229600" cy="2881297"/>
          </a:xfrm>
        </p:spPr>
        <p:txBody>
          <a:bodyPr>
            <a:normAutofit/>
          </a:bodyPr>
          <a:lstStyle/>
          <a:p>
            <a:r>
              <a:rPr lang="nl-NL" sz="1800" b="1" dirty="0" err="1" smtClean="0"/>
              <a:t>Laporte</a:t>
            </a:r>
            <a:r>
              <a:rPr lang="nl-NL" sz="1800" b="1" dirty="0" smtClean="0"/>
              <a:t> selectieregel </a:t>
            </a:r>
            <a:r>
              <a:rPr lang="nl-NL" sz="1800" dirty="0" smtClean="0"/>
              <a:t>voor </a:t>
            </a:r>
            <a:r>
              <a:rPr lang="nl-NL" sz="1800" dirty="0" err="1" smtClean="0"/>
              <a:t>centro</a:t>
            </a:r>
            <a:r>
              <a:rPr lang="nl-NL" sz="1800" dirty="0" smtClean="0"/>
              <a:t>-</a:t>
            </a:r>
            <a:br>
              <a:rPr lang="nl-NL" sz="1800" dirty="0" smtClean="0"/>
            </a:br>
            <a:r>
              <a:rPr lang="nl-NL" sz="1800" dirty="0" smtClean="0"/>
              <a:t>symmetrische moleculen (inversiecentrum):</a:t>
            </a:r>
            <a:br>
              <a:rPr lang="nl-NL" sz="1800" dirty="0" smtClean="0"/>
            </a:br>
            <a:r>
              <a:rPr lang="nl-NL" sz="1800" dirty="0" smtClean="0"/>
              <a:t>alleen </a:t>
            </a:r>
            <a:r>
              <a:rPr lang="nl-NL" sz="1800" dirty="0" err="1"/>
              <a:t>g</a:t>
            </a:r>
            <a:r>
              <a:rPr lang="nl-NL" sz="1800" dirty="0" err="1" smtClean="0"/>
              <a:t>→u</a:t>
            </a:r>
            <a:r>
              <a:rPr lang="nl-NL" sz="1800" dirty="0"/>
              <a:t>, </a:t>
            </a:r>
            <a:r>
              <a:rPr lang="nl-NL" sz="1800" dirty="0" err="1"/>
              <a:t>u</a:t>
            </a:r>
            <a:r>
              <a:rPr lang="nl-NL" sz="1800" dirty="0" err="1" smtClean="0"/>
              <a:t>→g</a:t>
            </a:r>
            <a:r>
              <a:rPr lang="nl-NL" sz="1800" dirty="0" smtClean="0"/>
              <a:t> toegestaan </a:t>
            </a:r>
            <a:br>
              <a:rPr lang="nl-NL" sz="1800" dirty="0" smtClean="0"/>
            </a:br>
            <a:r>
              <a:rPr lang="nl-NL" sz="1800" dirty="0" smtClean="0"/>
              <a:t>(</a:t>
            </a:r>
            <a:r>
              <a:rPr lang="nl-NL" sz="1800" dirty="0" err="1" smtClean="0"/>
              <a:t>u→</a:t>
            </a:r>
            <a:r>
              <a:rPr lang="nl-NL" sz="1800" dirty="0" err="1"/>
              <a:t>u</a:t>
            </a:r>
            <a:r>
              <a:rPr lang="nl-NL" sz="1800" dirty="0"/>
              <a:t>, </a:t>
            </a:r>
            <a:r>
              <a:rPr lang="nl-NL" sz="1800" dirty="0" err="1" smtClean="0"/>
              <a:t>g→</a:t>
            </a:r>
            <a:r>
              <a:rPr lang="nl-NL" sz="1800" dirty="0" err="1"/>
              <a:t>g</a:t>
            </a:r>
            <a:r>
              <a:rPr lang="nl-NL" sz="1800" dirty="0"/>
              <a:t> </a:t>
            </a:r>
            <a:r>
              <a:rPr lang="nl-NL" sz="1800" dirty="0" smtClean="0"/>
              <a:t>‘pariteit verboden’)</a:t>
            </a:r>
          </a:p>
          <a:p>
            <a:r>
              <a:rPr lang="nl-NL" sz="1800" dirty="0" smtClean="0"/>
              <a:t>Totale spin blijft behouden tijdens </a:t>
            </a:r>
            <a:br>
              <a:rPr lang="nl-NL" sz="1800" dirty="0" smtClean="0"/>
            </a:br>
            <a:r>
              <a:rPr lang="nl-NL" sz="1800" dirty="0" smtClean="0"/>
              <a:t>transities (</a:t>
            </a:r>
            <a:r>
              <a:rPr lang="el-GR" sz="1800" dirty="0" smtClean="0"/>
              <a:t>Δ</a:t>
            </a:r>
            <a:r>
              <a:rPr lang="nl-NL" sz="1800" dirty="0" smtClean="0"/>
              <a:t>S=0)</a:t>
            </a:r>
          </a:p>
          <a:p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631825"/>
            <a:ext cx="2971800" cy="4286250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>
            <a:off x="6507480" y="3726180"/>
            <a:ext cx="0" cy="64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6894568" y="2379980"/>
            <a:ext cx="0" cy="928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Kruis 8"/>
          <p:cNvSpPr/>
          <p:nvPr/>
        </p:nvSpPr>
        <p:spPr>
          <a:xfrm rot="2489796">
            <a:off x="6393180" y="3913655"/>
            <a:ext cx="228600" cy="228600"/>
          </a:xfrm>
          <a:prstGeom prst="plus">
            <a:avLst>
              <a:gd name="adj" fmla="val 385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6712269" y="2392680"/>
            <a:ext cx="0" cy="826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Kruis 13"/>
          <p:cNvSpPr/>
          <p:nvPr/>
        </p:nvSpPr>
        <p:spPr>
          <a:xfrm rot="2489796">
            <a:off x="6597968" y="2660649"/>
            <a:ext cx="228600" cy="228600"/>
          </a:xfrm>
          <a:prstGeom prst="plus">
            <a:avLst>
              <a:gd name="adj" fmla="val 385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04" y="2302526"/>
            <a:ext cx="855884" cy="621853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600" y="2302833"/>
            <a:ext cx="833135" cy="621546"/>
          </a:xfrm>
          <a:prstGeom prst="rect">
            <a:avLst/>
          </a:prstGeom>
        </p:spPr>
      </p:pic>
      <p:sp>
        <p:nvSpPr>
          <p:cNvPr id="16" name="Pijl-rechts 15"/>
          <p:cNvSpPr/>
          <p:nvPr/>
        </p:nvSpPr>
        <p:spPr>
          <a:xfrm>
            <a:off x="2451657" y="2475784"/>
            <a:ext cx="504825" cy="161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Kruis 18"/>
          <p:cNvSpPr/>
          <p:nvPr/>
        </p:nvSpPr>
        <p:spPr>
          <a:xfrm rot="2655535">
            <a:off x="2536738" y="2414795"/>
            <a:ext cx="318268" cy="318268"/>
          </a:xfrm>
          <a:prstGeom prst="plus">
            <a:avLst>
              <a:gd name="adj" fmla="val 3996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825" y="3138915"/>
            <a:ext cx="833135" cy="621546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360" y="3164359"/>
            <a:ext cx="812375" cy="602934"/>
          </a:xfrm>
          <a:prstGeom prst="rect">
            <a:avLst/>
          </a:prstGeom>
        </p:spPr>
      </p:pic>
      <p:sp>
        <p:nvSpPr>
          <p:cNvPr id="23" name="Pijl-rechts 22"/>
          <p:cNvSpPr/>
          <p:nvPr/>
        </p:nvSpPr>
        <p:spPr>
          <a:xfrm>
            <a:off x="2451657" y="3351543"/>
            <a:ext cx="504825" cy="161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Kruis 23"/>
          <p:cNvSpPr/>
          <p:nvPr/>
        </p:nvSpPr>
        <p:spPr>
          <a:xfrm rot="2655535">
            <a:off x="2536738" y="3290554"/>
            <a:ext cx="318268" cy="318268"/>
          </a:xfrm>
          <a:prstGeom prst="plus">
            <a:avLst>
              <a:gd name="adj" fmla="val 3996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5" name="Afbeelding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948" y="4035711"/>
            <a:ext cx="855884" cy="621853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754" y="4035711"/>
            <a:ext cx="812375" cy="602934"/>
          </a:xfrm>
          <a:prstGeom prst="rect">
            <a:avLst/>
          </a:prstGeom>
        </p:spPr>
      </p:pic>
      <p:sp>
        <p:nvSpPr>
          <p:cNvPr id="27" name="Pijl-rechts 26"/>
          <p:cNvSpPr/>
          <p:nvPr/>
        </p:nvSpPr>
        <p:spPr>
          <a:xfrm>
            <a:off x="2446193" y="4227790"/>
            <a:ext cx="504825" cy="161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70DBF2B-4596-43EE-A372-033A85C38181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90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  <p:bldP spid="19" grpId="0" animBg="1"/>
      <p:bldP spid="23" grpId="0" animBg="1"/>
      <p:bldP spid="24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Vibronic</a:t>
            </a:r>
            <a:r>
              <a:rPr lang="nl-NL" dirty="0" smtClean="0"/>
              <a:t> </a:t>
            </a:r>
            <a:r>
              <a:rPr lang="nl-NL" dirty="0" err="1" smtClean="0"/>
              <a:t>transition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Symmetrie kan geëlimineerd </a:t>
            </a:r>
            <a:br>
              <a:rPr lang="nl-NL" sz="1800" dirty="0" smtClean="0"/>
            </a:br>
            <a:r>
              <a:rPr lang="nl-NL" sz="1800" dirty="0" smtClean="0"/>
              <a:t>worden door een asymmetrische </a:t>
            </a:r>
            <a:br>
              <a:rPr lang="nl-NL" sz="1800" dirty="0" smtClean="0"/>
            </a:br>
            <a:r>
              <a:rPr lang="nl-NL" sz="1800" dirty="0" smtClean="0"/>
              <a:t>vibratie. Dan zijn de </a:t>
            </a:r>
            <a:r>
              <a:rPr lang="nl-NL" sz="1800" dirty="0" err="1"/>
              <a:t>u→u</a:t>
            </a:r>
            <a:r>
              <a:rPr lang="nl-NL" sz="1800" dirty="0"/>
              <a:t>, </a:t>
            </a:r>
            <a:r>
              <a:rPr lang="nl-NL" sz="1800" dirty="0" err="1"/>
              <a:t>g→g</a:t>
            </a:r>
            <a:r>
              <a:rPr lang="nl-NL" sz="1800" dirty="0"/>
              <a:t> 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transities wel toegestaan (</a:t>
            </a:r>
            <a:r>
              <a:rPr lang="nl-NL" sz="1800" dirty="0" err="1" smtClean="0"/>
              <a:t>vibronic</a:t>
            </a:r>
            <a:r>
              <a:rPr lang="nl-NL" sz="1800" dirty="0" smtClean="0"/>
              <a:t> </a:t>
            </a:r>
            <a:br>
              <a:rPr lang="nl-NL" sz="1800" dirty="0" smtClean="0"/>
            </a:br>
            <a:r>
              <a:rPr lang="nl-NL" sz="1800" dirty="0" err="1" smtClean="0"/>
              <a:t>transition</a:t>
            </a:r>
            <a:r>
              <a:rPr lang="nl-NL" sz="1800" dirty="0" smtClean="0"/>
              <a:t>)</a:t>
            </a:r>
          </a:p>
          <a:p>
            <a:r>
              <a:rPr lang="nl-NL" sz="1800" dirty="0" smtClean="0"/>
              <a:t>Gaan we straks een voorbeeld</a:t>
            </a:r>
            <a:br>
              <a:rPr lang="nl-NL" sz="1800" dirty="0" smtClean="0"/>
            </a:br>
            <a:r>
              <a:rPr lang="nl-NL" sz="1800" dirty="0" smtClean="0"/>
              <a:t>van zien (d-d transitie)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64" y="754380"/>
            <a:ext cx="2431293" cy="3511867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EC20153-2C89-4375-B41C-768717D3CB17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9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36525"/>
            <a:ext cx="8229600" cy="857250"/>
          </a:xfrm>
        </p:spPr>
        <p:txBody>
          <a:bodyPr/>
          <a:lstStyle/>
          <a:p>
            <a:r>
              <a:rPr lang="nl-NL" dirty="0" smtClean="0"/>
              <a:t>Franck-</a:t>
            </a:r>
            <a:r>
              <a:rPr lang="nl-NL" dirty="0" err="1" smtClean="0"/>
              <a:t>Condon</a:t>
            </a:r>
            <a:r>
              <a:rPr lang="nl-NL" dirty="0" smtClean="0"/>
              <a:t> principe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25780"/>
            <a:ext cx="8686800" cy="4044601"/>
          </a:xfrm>
        </p:spPr>
        <p:txBody>
          <a:bodyPr>
            <a:normAutofit/>
          </a:bodyPr>
          <a:lstStyle/>
          <a:p>
            <a:r>
              <a:rPr lang="nl-NL" sz="1800" dirty="0" smtClean="0"/>
              <a:t>Atomen in moleculen reageren op verandering e</a:t>
            </a:r>
            <a:r>
              <a:rPr lang="nl-NL" sz="1800" baseline="30000" dirty="0" smtClean="0"/>
              <a:t>-</a:t>
            </a:r>
            <a:r>
              <a:rPr lang="nl-NL" sz="1800" dirty="0" smtClean="0"/>
              <a:t> structuur</a:t>
            </a:r>
          </a:p>
          <a:p>
            <a:r>
              <a:rPr lang="nl-NL" sz="1800" dirty="0" smtClean="0"/>
              <a:t>Franck-</a:t>
            </a:r>
            <a:r>
              <a:rPr lang="nl-NL" sz="1800" dirty="0" err="1" smtClean="0"/>
              <a:t>Condon</a:t>
            </a:r>
            <a:r>
              <a:rPr lang="nl-NL" sz="1800" dirty="0" smtClean="0"/>
              <a:t> principe: nuclei zijn zwaar, een elektr.</a:t>
            </a:r>
            <a:br>
              <a:rPr lang="nl-NL" sz="1800" dirty="0" smtClean="0"/>
            </a:br>
            <a:r>
              <a:rPr lang="nl-NL" sz="1800" dirty="0" smtClean="0"/>
              <a:t>transitie véél sneller dan beweging van nuclei.</a:t>
            </a:r>
          </a:p>
          <a:p>
            <a:r>
              <a:rPr lang="nl-NL" sz="1800" dirty="0" smtClean="0"/>
              <a:t>Resultaat: in een moleculair potentiele energie diagram zijn </a:t>
            </a:r>
            <a:br>
              <a:rPr lang="nl-NL" sz="1800" dirty="0" smtClean="0"/>
            </a:br>
            <a:r>
              <a:rPr lang="nl-NL" sz="1800" dirty="0" smtClean="0"/>
              <a:t>transities verticaal. Pas daarna kunnen atomen beginnen </a:t>
            </a:r>
            <a:br>
              <a:rPr lang="nl-NL" sz="1800" dirty="0" smtClean="0"/>
            </a:br>
            <a:r>
              <a:rPr lang="nl-NL" sz="1800" dirty="0" smtClean="0"/>
              <a:t>met vibreren.</a:t>
            </a:r>
          </a:p>
          <a:p>
            <a:r>
              <a:rPr lang="nl-NL" sz="1800" dirty="0" smtClean="0"/>
              <a:t>Hoogste piek in golffunctie van harmonische oscillator</a:t>
            </a:r>
            <a:br>
              <a:rPr lang="nl-NL" sz="1800" dirty="0" smtClean="0"/>
            </a:br>
            <a:r>
              <a:rPr lang="nl-NL" sz="1800" dirty="0" smtClean="0"/>
              <a:t>bij rand: hoogste kans dat transitie naar de rand van de</a:t>
            </a:r>
            <a:br>
              <a:rPr lang="nl-NL" sz="1800" dirty="0" smtClean="0"/>
            </a:br>
            <a:r>
              <a:rPr lang="nl-NL" sz="1800" dirty="0" smtClean="0"/>
              <a:t>hogere elektronische staat gaat.</a:t>
            </a:r>
            <a:endParaRPr lang="nl-NL" sz="1800" dirty="0"/>
          </a:p>
          <a:p>
            <a:r>
              <a:rPr lang="nl-NL" sz="1800" dirty="0" smtClean="0"/>
              <a:t>Kan ook naar hogere (zoals geobserveerd in spectrum)</a:t>
            </a:r>
          </a:p>
          <a:p>
            <a:r>
              <a:rPr lang="nl-NL" sz="1800" dirty="0" smtClean="0"/>
              <a:t>Hoe groter de overlap tussen de vibratie staten in lagere</a:t>
            </a:r>
            <a:br>
              <a:rPr lang="nl-NL" sz="1800" dirty="0" smtClean="0"/>
            </a:br>
            <a:r>
              <a:rPr lang="nl-NL" sz="1800" dirty="0" smtClean="0"/>
              <a:t>staat met die in de hogere staat (Franck-</a:t>
            </a:r>
            <a:r>
              <a:rPr lang="nl-NL" sz="1800" dirty="0" err="1" smtClean="0"/>
              <a:t>Condon</a:t>
            </a:r>
            <a:r>
              <a:rPr lang="nl-NL" sz="1800" dirty="0" smtClean="0"/>
              <a:t> factor), </a:t>
            </a:r>
            <a:br>
              <a:rPr lang="nl-NL" sz="1800" dirty="0" smtClean="0"/>
            </a:br>
            <a:r>
              <a:rPr lang="nl-NL" sz="1800" dirty="0" smtClean="0"/>
              <a:t>hoe groter de absorptie intensiteit.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75" y="-18143"/>
            <a:ext cx="2714625" cy="3390900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 flipV="1">
            <a:off x="7429500" y="1061357"/>
            <a:ext cx="0" cy="1803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953" y="67582"/>
            <a:ext cx="2695575" cy="328612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447" y="399157"/>
            <a:ext cx="2649526" cy="2465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039" y="67582"/>
            <a:ext cx="2625798" cy="492119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674" y="399157"/>
            <a:ext cx="2649526" cy="2465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kstvak 9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BC37767-E964-4296-8E59-DD8EBC173171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1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D7F4F1C9AF0446A5A1C338FBE9384D" ma:contentTypeVersion="13" ma:contentTypeDescription="Een nieuw document maken." ma:contentTypeScope="" ma:versionID="0742183ea08d8e4c62ef6ca43f451e36">
  <xsd:schema xmlns:xsd="http://www.w3.org/2001/XMLSchema" xmlns:xs="http://www.w3.org/2001/XMLSchema" xmlns:p="http://schemas.microsoft.com/office/2006/metadata/properties" xmlns:ns3="4ae9436d-ac7e-43ba-8b50-1c8cef6206da" xmlns:ns4="c280431a-4709-4128-b28d-d1947bd3f62e" targetNamespace="http://schemas.microsoft.com/office/2006/metadata/properties" ma:root="true" ma:fieldsID="24baa2d5640fe2926ecb58983d8bf7c2" ns3:_="" ns4:_="">
    <xsd:import namespace="4ae9436d-ac7e-43ba-8b50-1c8cef6206da"/>
    <xsd:import namespace="c280431a-4709-4128-b28d-d1947bd3f6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9436d-ac7e-43ba-8b50-1c8cef6206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0431a-4709-4128-b28d-d1947bd3f6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2338F3-669B-4E27-B1AB-75C3A975C2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B300D-4799-4E9A-BA0A-9BE385AEA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e9436d-ac7e-43ba-8b50-1c8cef6206da"/>
    <ds:schemaRef ds:uri="c280431a-4709-4128-b28d-d1947bd3f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0D2EDD-049A-4D30-B79A-07730414532A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ae9436d-ac7e-43ba-8b50-1c8cef6206da"/>
    <ds:schemaRef ds:uri="http://purl.org/dc/elements/1.1/"/>
    <ds:schemaRef ds:uri="c280431a-4709-4128-b28d-d1947bd3f62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0</TotalTime>
  <Words>1568</Words>
  <Application>Microsoft Office PowerPoint</Application>
  <PresentationFormat>Diavoorstelling (16:9)</PresentationFormat>
  <Paragraphs>190</Paragraphs>
  <Slides>26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Aangepast ontwerp</vt:lpstr>
      <vt:lpstr>Molecuulfysica</vt:lpstr>
      <vt:lpstr>Elektronische transities </vt:lpstr>
      <vt:lpstr>PowerPoint-presentatie</vt:lpstr>
      <vt:lpstr>Intensiteit van absorptie spectra</vt:lpstr>
      <vt:lpstr>Elektronische transities (voorbeeld: O2)</vt:lpstr>
      <vt:lpstr>Elektronische staten van zuurstof</vt:lpstr>
      <vt:lpstr>Selectieregels</vt:lpstr>
      <vt:lpstr>Vibronic transition</vt:lpstr>
      <vt:lpstr>Franck-Condon principe</vt:lpstr>
      <vt:lpstr>Kleuren van polyatomische moleculen</vt:lpstr>
      <vt:lpstr>d-d transities</vt:lpstr>
      <vt:lpstr>Voorbeeld d-d transitie</vt:lpstr>
      <vt:lpstr>d-d transities</vt:lpstr>
      <vt:lpstr>Charge-transfer  transities</vt:lpstr>
      <vt:lpstr>Charge-transfer transities</vt:lpstr>
      <vt:lpstr>π*← π transities</vt:lpstr>
      <vt:lpstr>Molecuul in geëxciteerde elektronische toestand. En dan?</vt:lpstr>
      <vt:lpstr>Fluorescentie in de natuur</vt:lpstr>
      <vt:lpstr>Fluorescentie</vt:lpstr>
      <vt:lpstr>Fluorescentie</vt:lpstr>
      <vt:lpstr>Toepassing fluorescentie</vt:lpstr>
      <vt:lpstr>Fosforescentie </vt:lpstr>
      <vt:lpstr>Intersystem crossing</vt:lpstr>
      <vt:lpstr>Fosforescentie</vt:lpstr>
      <vt:lpstr>PowerPoint-presentatie</vt:lpstr>
      <vt:lpstr>Volgende week (week 7)….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Fysische Chemie</dc:title>
  <dc:creator>Smit,Bart A.B.</dc:creator>
  <cp:lastModifiedBy>Smit,Bart A.B.</cp:lastModifiedBy>
  <cp:revision>491</cp:revision>
  <cp:lastPrinted>2014-08-19T14:33:34Z</cp:lastPrinted>
  <dcterms:created xsi:type="dcterms:W3CDTF">2018-12-18T07:41:53Z</dcterms:created>
  <dcterms:modified xsi:type="dcterms:W3CDTF">2020-03-31T07:37:42Z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0x01010009D7F4F1C9AF0446A5A1C338FBE9384D</vt:lpwstr>
  </property>
</Properties>
</file>