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19-Mar-23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293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651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287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411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594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728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995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004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207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604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19-Mar-23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387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19-Mar-23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8054972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DAEBA64-027B-EF53-95B3-62366518284B}"/>
              </a:ext>
            </a:extLst>
          </p:cNvPr>
          <p:cNvSpPr>
            <a:spLocks noGrp="1"/>
          </p:cNvSpPr>
          <p:nvPr>
            <p:ph type="ctrTitle"/>
          </p:nvPr>
        </p:nvSpPr>
        <p:spPr>
          <a:xfrm>
            <a:off x="1005653" y="744909"/>
            <a:ext cx="5797883" cy="3155419"/>
          </a:xfrm>
        </p:spPr>
        <p:txBody>
          <a:bodyPr anchor="b">
            <a:normAutofit/>
          </a:bodyPr>
          <a:lstStyle/>
          <a:p>
            <a:pPr algn="l"/>
            <a:r>
              <a:rPr lang="en-US" sz="5400"/>
              <a:t>CRON Expression</a:t>
            </a:r>
          </a:p>
        </p:txBody>
      </p:sp>
      <p:sp>
        <p:nvSpPr>
          <p:cNvPr id="3" name="Subtitle 2">
            <a:extLst>
              <a:ext uri="{FF2B5EF4-FFF2-40B4-BE49-F238E27FC236}">
                <a16:creationId xmlns:a16="http://schemas.microsoft.com/office/drawing/2014/main" id="{4BDA7B1B-A0DD-2F91-023F-2F614325B40F}"/>
              </a:ext>
            </a:extLst>
          </p:cNvPr>
          <p:cNvSpPr>
            <a:spLocks noGrp="1"/>
          </p:cNvSpPr>
          <p:nvPr>
            <p:ph type="subTitle" idx="1"/>
          </p:nvPr>
        </p:nvSpPr>
        <p:spPr>
          <a:xfrm>
            <a:off x="1012785" y="4074784"/>
            <a:ext cx="5797882" cy="2054306"/>
          </a:xfrm>
        </p:spPr>
        <p:txBody>
          <a:bodyPr anchor="t">
            <a:normAutofit/>
          </a:bodyPr>
          <a:lstStyle/>
          <a:p>
            <a:pPr algn="l"/>
            <a:r>
              <a:rPr lang="en-US" sz="2200"/>
              <a:t>Scheduled Jobs</a:t>
            </a:r>
          </a:p>
        </p:txBody>
      </p:sp>
      <p:pic>
        <p:nvPicPr>
          <p:cNvPr id="4" name="Picture 3">
            <a:extLst>
              <a:ext uri="{FF2B5EF4-FFF2-40B4-BE49-F238E27FC236}">
                <a16:creationId xmlns:a16="http://schemas.microsoft.com/office/drawing/2014/main" id="{6283D569-4AB8-4500-E0AC-D2BF1A2F3827}"/>
              </a:ext>
            </a:extLst>
          </p:cNvPr>
          <p:cNvPicPr>
            <a:picLocks noChangeAspect="1"/>
          </p:cNvPicPr>
          <p:nvPr/>
        </p:nvPicPr>
        <p:blipFill rotWithShape="1">
          <a:blip r:embed="rId2"/>
          <a:srcRect l="28692" r="27717" b="2"/>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9387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60BB-54B8-A5B5-C349-746C450F8EEF}"/>
              </a:ext>
            </a:extLst>
          </p:cNvPr>
          <p:cNvSpPr>
            <a:spLocks noGrp="1"/>
          </p:cNvSpPr>
          <p:nvPr>
            <p:ph idx="1"/>
          </p:nvPr>
        </p:nvSpPr>
        <p:spPr>
          <a:xfrm>
            <a:off x="838200" y="519545"/>
            <a:ext cx="10515600" cy="5818909"/>
          </a:xfrm>
          <a:ln>
            <a:solidFill>
              <a:schemeClr val="tx1"/>
            </a:solidFill>
          </a:ln>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Solution 5</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15 10,16 * * 1,3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 </a:t>
            </a:r>
            <a:r>
              <a:rPr lang="en-US" dirty="0">
                <a:latin typeface="Times New Roman" panose="02020603050405020304" pitchFamily="18" charset="0"/>
                <a:cs typeface="Times New Roman" panose="02020603050405020304" pitchFamily="18" charset="0"/>
              </a:rPr>
              <a:t>The minute field is set to 15, the hour field is set to 10 and 16 (which represents 10:15 AM and 4:15 PM), and the day of the week field is set to 1,3 (which represents Monday and Wednesday).</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Solution 6</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*/30 8-17 * * 1-5</a:t>
            </a:r>
          </a:p>
          <a:p>
            <a:pPr marL="0" indent="0">
              <a:buNone/>
            </a:pPr>
            <a:r>
              <a:rPr lang="en-US" b="1" dirty="0">
                <a:latin typeface="Times New Roman" panose="02020603050405020304" pitchFamily="18" charset="0"/>
                <a:cs typeface="Times New Roman" panose="02020603050405020304" pitchFamily="18" charset="0"/>
              </a:rPr>
              <a:t>Explanation: </a:t>
            </a:r>
            <a:r>
              <a:rPr lang="en-US" dirty="0">
                <a:latin typeface="Times New Roman" panose="02020603050405020304" pitchFamily="18" charset="0"/>
                <a:cs typeface="Times New Roman" panose="02020603050405020304" pitchFamily="18" charset="0"/>
              </a:rPr>
              <a:t>The minute field is set to */30 (which represents every 30 minutes), the hour field is set to 8-17 (which represents 8 AM to 6 PM), and the day of the week field is set to 1-5 (which represents Monday to Friday).</a:t>
            </a:r>
          </a:p>
        </p:txBody>
      </p:sp>
    </p:spTree>
    <p:extLst>
      <p:ext uri="{BB962C8B-B14F-4D97-AF65-F5344CB8AC3E}">
        <p14:creationId xmlns:p14="http://schemas.microsoft.com/office/powerpoint/2010/main" val="100489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D955F-2B46-E489-CF11-C472C7DA7FF3}"/>
              </a:ext>
            </a:extLst>
          </p:cNvPr>
          <p:cNvSpPr>
            <a:spLocks noGrp="1"/>
          </p:cNvSpPr>
          <p:nvPr>
            <p:ph idx="1"/>
          </p:nvPr>
        </p:nvSpPr>
        <p:spPr>
          <a:xfrm>
            <a:off x="838200" y="263237"/>
            <a:ext cx="10515600" cy="6096000"/>
          </a:xfrm>
          <a:ln>
            <a:solidFill>
              <a:schemeClr val="tx1"/>
            </a:solidFill>
          </a:ln>
        </p:spPr>
        <p:txBody>
          <a:bodyPr>
            <a:normAutofit fontScale="92500" lnSpcReduction="10000"/>
          </a:bodyPr>
          <a:lstStyle/>
          <a:p>
            <a:pPr marL="0" indent="0" algn="ctr">
              <a:buNone/>
            </a:pPr>
            <a:r>
              <a:rPr lang="en-US" b="1" dirty="0">
                <a:latin typeface="Times New Roman" panose="02020603050405020304" pitchFamily="18" charset="0"/>
                <a:cs typeface="Times New Roman" panose="02020603050405020304" pitchFamily="18" charset="0"/>
              </a:rPr>
              <a:t>Solution 7</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0 12 * * 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0, the hour field is set to 12 (which represents 12 PM in 24-hour time), and the day of the week field is set to 0 (which represents Sunday).</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Solution 8</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*/15 * 1-15 *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*/15 (which represents every 15 minutes), the hour field is set to *, the day of the month field is set to 1-15 (which represents the first 15 days of every month), and the month and day of the week fields are set to * (which represents every month and every day of the week).</a:t>
            </a:r>
          </a:p>
        </p:txBody>
      </p:sp>
    </p:spTree>
    <p:extLst>
      <p:ext uri="{BB962C8B-B14F-4D97-AF65-F5344CB8AC3E}">
        <p14:creationId xmlns:p14="http://schemas.microsoft.com/office/powerpoint/2010/main" val="233312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87DC4-DB62-4715-F69A-A1ABAF736F9B}"/>
              </a:ext>
            </a:extLst>
          </p:cNvPr>
          <p:cNvSpPr>
            <a:spLocks noGrp="1"/>
          </p:cNvSpPr>
          <p:nvPr>
            <p:ph idx="1"/>
          </p:nvPr>
        </p:nvSpPr>
        <p:spPr>
          <a:xfrm>
            <a:off x="838200" y="249382"/>
            <a:ext cx="10515600" cy="6442363"/>
          </a:xfrm>
          <a:ln>
            <a:solidFill>
              <a:schemeClr val="tx1"/>
            </a:solidFill>
          </a:ln>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Solution 9</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30 22 * * 5,6</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30, the hour field is set to 22 (which represents 10:30 PM in 24-hour time), and the day of the week field is set to 5,6 (which represents Friday and Saturday).</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Solution 10</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30 3 1 *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30, the hour field is set to 3 (which represents 3 AM in 24-hour time), the day of the month field is set to 1 (which represents the first day of every month), and the month and day of the week fields are set to * (which represents every month and every day of the week).</a:t>
            </a:r>
          </a:p>
        </p:txBody>
      </p:sp>
    </p:spTree>
    <p:extLst>
      <p:ext uri="{BB962C8B-B14F-4D97-AF65-F5344CB8AC3E}">
        <p14:creationId xmlns:p14="http://schemas.microsoft.com/office/powerpoint/2010/main" val="234850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77D8C-9D74-4839-1B37-1C47C351DD3D}"/>
              </a:ext>
            </a:extLst>
          </p:cNvPr>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A CRON expression is a string of numbers and symbols that defines a set of instructions for when a task should be executed. The expression is made up of five or six fields, each representing a different aspect of the time at which the task should run. These fields specify the minute, hour, day of the month, month, and day of the week.</a:t>
            </a:r>
          </a:p>
        </p:txBody>
      </p:sp>
    </p:spTree>
    <p:extLst>
      <p:ext uri="{BB962C8B-B14F-4D97-AF65-F5344CB8AC3E}">
        <p14:creationId xmlns:p14="http://schemas.microsoft.com/office/powerpoint/2010/main" val="411845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1268A-24E4-3885-6724-C84E1E9F888F}"/>
              </a:ext>
            </a:extLst>
          </p:cNvPr>
          <p:cNvSpPr>
            <a:spLocks noGrp="1"/>
          </p:cNvSpPr>
          <p:nvPr>
            <p:ph idx="1"/>
          </p:nvPr>
        </p:nvSpPr>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For example, a CRON expression of "0 0 1 * *" would mean that a task should be executed at midnight on the first day of every month. The first "0" represents the minute (i.e., "0 minutes past the hour"), the second "0" represents the hour (i.e., "0 o'clock"), the "1" represents the day of the month, and the two asterisks represent "every month" and "every day of the week."</a:t>
            </a:r>
          </a:p>
        </p:txBody>
      </p:sp>
    </p:spTree>
    <p:extLst>
      <p:ext uri="{BB962C8B-B14F-4D97-AF65-F5344CB8AC3E}">
        <p14:creationId xmlns:p14="http://schemas.microsoft.com/office/powerpoint/2010/main" val="264313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D9888-2219-5345-BAF1-62C70C39B87F}"/>
              </a:ext>
            </a:extLst>
          </p:cNvPr>
          <p:cNvSpPr>
            <a:spLocks noGrp="1"/>
          </p:cNvSpPr>
          <p:nvPr>
            <p:ph idx="1"/>
          </p:nvPr>
        </p:nvSpPr>
        <p:spPr>
          <a:xfrm>
            <a:off x="239152" y="281354"/>
            <a:ext cx="11661904" cy="5895609"/>
          </a:xfrm>
          <a:ln w="28575">
            <a:solidFill>
              <a:schemeClr val="tx1"/>
            </a:solidFill>
          </a:ln>
        </p:spPr>
        <p:txBody>
          <a:bodyPr>
            <a:noAutofit/>
          </a:bodyPr>
          <a:lstStyle/>
          <a:p>
            <a:pPr marL="0" indent="0">
              <a:buNone/>
            </a:pPr>
            <a:r>
              <a:rPr lang="en-US" sz="3600" b="1" dirty="0">
                <a:latin typeface="Times New Roman" panose="02020603050405020304" pitchFamily="18" charset="0"/>
                <a:cs typeface="Times New Roman" panose="02020603050405020304" pitchFamily="18" charset="0"/>
              </a:rPr>
              <a:t>*     *     *    *     *</a:t>
            </a:r>
          </a:p>
          <a:p>
            <a:pPr marL="0" indent="0">
              <a:buNone/>
            </a:pPr>
            <a:r>
              <a:rPr lang="en-US" sz="3600" b="1" dirty="0">
                <a:latin typeface="Times New Roman" panose="02020603050405020304" pitchFamily="18" charset="0"/>
                <a:cs typeface="Times New Roman" panose="02020603050405020304" pitchFamily="18" charset="0"/>
              </a:rPr>
              <a:t>-     -     -    -     -</a:t>
            </a:r>
          </a:p>
          <a:p>
            <a:pPr marL="0" indent="0">
              <a:buNone/>
            </a:pPr>
            <a:r>
              <a:rPr lang="en-US" sz="3600" b="1" dirty="0">
                <a:latin typeface="Times New Roman" panose="02020603050405020304" pitchFamily="18" charset="0"/>
                <a:cs typeface="Times New Roman" panose="02020603050405020304" pitchFamily="18" charset="0"/>
              </a:rPr>
              <a:t>|     |     |    |     |</a:t>
            </a:r>
          </a:p>
          <a:p>
            <a:pPr marL="0" indent="0">
              <a:buNone/>
            </a:pPr>
            <a:r>
              <a:rPr lang="en-US" sz="3600" b="1" dirty="0">
                <a:latin typeface="Times New Roman" panose="02020603050405020304" pitchFamily="18" charset="0"/>
                <a:cs typeface="Times New Roman" panose="02020603050405020304" pitchFamily="18" charset="0"/>
              </a:rPr>
              <a:t>|     |     |    |     +----- day of the week (0 - 6) (Sunday=0)</a:t>
            </a:r>
          </a:p>
          <a:p>
            <a:pPr marL="0" indent="0">
              <a:buNone/>
            </a:pPr>
            <a:r>
              <a:rPr lang="en-US" sz="3600" b="1" dirty="0">
                <a:latin typeface="Times New Roman" panose="02020603050405020304" pitchFamily="18" charset="0"/>
                <a:cs typeface="Times New Roman" panose="02020603050405020304" pitchFamily="18" charset="0"/>
              </a:rPr>
              <a:t>|     |     |    +------- month (1 - 12)</a:t>
            </a:r>
          </a:p>
          <a:p>
            <a:pPr marL="0" indent="0">
              <a:buNone/>
            </a:pPr>
            <a:r>
              <a:rPr lang="en-US" sz="3600" b="1" dirty="0">
                <a:latin typeface="Times New Roman" panose="02020603050405020304" pitchFamily="18" charset="0"/>
                <a:cs typeface="Times New Roman" panose="02020603050405020304" pitchFamily="18" charset="0"/>
              </a:rPr>
              <a:t>|     |     +--------- day of the month (1 - 31)</a:t>
            </a:r>
          </a:p>
          <a:p>
            <a:pPr marL="0" indent="0">
              <a:buNone/>
            </a:pPr>
            <a:r>
              <a:rPr lang="en-US" sz="3600" b="1" dirty="0">
                <a:latin typeface="Times New Roman" panose="02020603050405020304" pitchFamily="18" charset="0"/>
                <a:cs typeface="Times New Roman" panose="02020603050405020304" pitchFamily="18" charset="0"/>
              </a:rPr>
              <a:t>|     +----------- hour (0 - 23)</a:t>
            </a:r>
          </a:p>
          <a:p>
            <a:pPr marL="0" indent="0">
              <a:buNone/>
            </a:pPr>
            <a:r>
              <a:rPr lang="en-US" sz="3600" b="1" dirty="0">
                <a:latin typeface="Times New Roman" panose="02020603050405020304" pitchFamily="18" charset="0"/>
                <a:cs typeface="Times New Roman" panose="02020603050405020304" pitchFamily="18" charset="0"/>
              </a:rPr>
              <a:t>+------------- min (0 - 59)</a:t>
            </a:r>
          </a:p>
        </p:txBody>
      </p:sp>
    </p:spTree>
    <p:extLst>
      <p:ext uri="{BB962C8B-B14F-4D97-AF65-F5344CB8AC3E}">
        <p14:creationId xmlns:p14="http://schemas.microsoft.com/office/powerpoint/2010/main" val="347280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EB2CF-EB0F-DA32-B28E-69E588F9BE73}"/>
              </a:ext>
            </a:extLst>
          </p:cNvPr>
          <p:cNvSpPr>
            <a:spLocks noGrp="1"/>
          </p:cNvSpPr>
          <p:nvPr>
            <p:ph idx="1"/>
          </p:nvPr>
        </p:nvSpPr>
        <p:spPr>
          <a:xfrm>
            <a:off x="207817" y="180108"/>
            <a:ext cx="11845637" cy="6456219"/>
          </a:xfrm>
          <a:ln w="28575">
            <a:solidFill>
              <a:schemeClr val="tx1"/>
            </a:solidFill>
          </a:ln>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Minutes (0 - 59): </a:t>
            </a:r>
            <a:r>
              <a:rPr lang="en-US" dirty="0">
                <a:latin typeface="Times New Roman" panose="02020603050405020304" pitchFamily="18" charset="0"/>
                <a:cs typeface="Times New Roman" panose="02020603050405020304" pitchFamily="18" charset="0"/>
              </a:rPr>
              <a:t>This field specifies the minute at which the command or job should run. For example, if you set it to "30", the job will run at 30 minutes past every hour.</a:t>
            </a:r>
          </a:p>
          <a:p>
            <a:pPr marL="0" indent="0">
              <a:buNone/>
            </a:pPr>
            <a:r>
              <a:rPr lang="en-US" b="1" dirty="0">
                <a:latin typeface="Times New Roman" panose="02020603050405020304" pitchFamily="18" charset="0"/>
                <a:cs typeface="Times New Roman" panose="02020603050405020304" pitchFamily="18" charset="0"/>
              </a:rPr>
              <a:t>Hours (0 - 23): </a:t>
            </a:r>
            <a:r>
              <a:rPr lang="en-US" dirty="0">
                <a:latin typeface="Times New Roman" panose="02020603050405020304" pitchFamily="18" charset="0"/>
                <a:cs typeface="Times New Roman" panose="02020603050405020304" pitchFamily="18" charset="0"/>
              </a:rPr>
              <a:t>This field specifies the hour at which the job should run. For example, if you set it to "2", the job will run at 2:00 AM.</a:t>
            </a:r>
          </a:p>
          <a:p>
            <a:pPr marL="0" indent="0">
              <a:buNone/>
            </a:pPr>
            <a:r>
              <a:rPr lang="en-US" b="1" dirty="0">
                <a:latin typeface="Times New Roman" panose="02020603050405020304" pitchFamily="18" charset="0"/>
                <a:cs typeface="Times New Roman" panose="02020603050405020304" pitchFamily="18" charset="0"/>
              </a:rPr>
              <a:t>Day of the month (1 - 31): </a:t>
            </a:r>
            <a:r>
              <a:rPr lang="en-US" dirty="0">
                <a:latin typeface="Times New Roman" panose="02020603050405020304" pitchFamily="18" charset="0"/>
                <a:cs typeface="Times New Roman" panose="02020603050405020304" pitchFamily="18" charset="0"/>
              </a:rPr>
              <a:t>This field specifies the day of the month on which the job should run. For example, if you set it to "15", the job will run on the 15th day of every month.</a:t>
            </a:r>
          </a:p>
          <a:p>
            <a:pPr marL="0" indent="0">
              <a:buNone/>
            </a:pPr>
            <a:r>
              <a:rPr lang="en-US" b="1" dirty="0">
                <a:latin typeface="Times New Roman" panose="02020603050405020304" pitchFamily="18" charset="0"/>
                <a:cs typeface="Times New Roman" panose="02020603050405020304" pitchFamily="18" charset="0"/>
              </a:rPr>
              <a:t>Month (1 - 12): </a:t>
            </a:r>
            <a:r>
              <a:rPr lang="en-US" dirty="0">
                <a:latin typeface="Times New Roman" panose="02020603050405020304" pitchFamily="18" charset="0"/>
                <a:cs typeface="Times New Roman" panose="02020603050405020304" pitchFamily="18" charset="0"/>
              </a:rPr>
              <a:t>This field specifies the month in which the job should run. For example, if you set it to "5", the job will run in May.</a:t>
            </a:r>
          </a:p>
          <a:p>
            <a:pPr marL="0" indent="0">
              <a:buNone/>
            </a:pPr>
            <a:r>
              <a:rPr lang="en-US" b="1" dirty="0">
                <a:latin typeface="Times New Roman" panose="02020603050405020304" pitchFamily="18" charset="0"/>
                <a:cs typeface="Times New Roman" panose="02020603050405020304" pitchFamily="18" charset="0"/>
              </a:rPr>
              <a:t>Day of the week (0 - 6): </a:t>
            </a:r>
            <a:r>
              <a:rPr lang="en-US" dirty="0">
                <a:latin typeface="Times New Roman" panose="02020603050405020304" pitchFamily="18" charset="0"/>
                <a:cs typeface="Times New Roman" panose="02020603050405020304" pitchFamily="18" charset="0"/>
              </a:rPr>
              <a:t>This field specifies the day of the week on which the job should run. For example, if you set it to "1", the job will run on Mondays.</a:t>
            </a:r>
          </a:p>
        </p:txBody>
      </p:sp>
    </p:spTree>
    <p:extLst>
      <p:ext uri="{BB962C8B-B14F-4D97-AF65-F5344CB8AC3E}">
        <p14:creationId xmlns:p14="http://schemas.microsoft.com/office/powerpoint/2010/main" val="34790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86185-EC21-0988-EB46-4096A7B71295}"/>
              </a:ext>
            </a:extLst>
          </p:cNvPr>
          <p:cNvSpPr>
            <a:spLocks noGrp="1"/>
          </p:cNvSpPr>
          <p:nvPr>
            <p:ph idx="1"/>
          </p:nvPr>
        </p:nvSpPr>
        <p:spPr>
          <a:xfrm>
            <a:off x="838200" y="124690"/>
            <a:ext cx="10515600" cy="6636327"/>
          </a:xfrm>
          <a:ln>
            <a:solidFill>
              <a:schemeClr val="tx1"/>
            </a:solidFill>
          </a:ln>
        </p:spPr>
        <p:txBody>
          <a:bodyPr/>
          <a:lstStyle/>
          <a:p>
            <a:pPr marL="0" indent="0">
              <a:buNone/>
            </a:pPr>
            <a:r>
              <a:rPr lang="en-US" b="1" dirty="0">
                <a:latin typeface="Times New Roman" panose="02020603050405020304" pitchFamily="18" charset="0"/>
                <a:cs typeface="Times New Roman" panose="02020603050405020304" pitchFamily="18" charset="0"/>
              </a:rPr>
              <a:t>Problem 1: </a:t>
            </a:r>
            <a:r>
              <a:rPr lang="en-US" dirty="0">
                <a:latin typeface="Times New Roman" panose="02020603050405020304" pitchFamily="18" charset="0"/>
                <a:cs typeface="Times New Roman" panose="02020603050405020304" pitchFamily="18" charset="0"/>
              </a:rPr>
              <a:t>Write a CRON expression that runs a job at 3:45 PM on weekdays.</a:t>
            </a:r>
          </a:p>
          <a:p>
            <a:pPr marL="0" indent="0">
              <a:buNone/>
            </a:pPr>
            <a:r>
              <a:rPr lang="en-US" b="1" dirty="0">
                <a:latin typeface="Times New Roman" panose="02020603050405020304" pitchFamily="18" charset="0"/>
                <a:cs typeface="Times New Roman" panose="02020603050405020304" pitchFamily="18" charset="0"/>
              </a:rPr>
              <a:t>Problem 2: </a:t>
            </a:r>
            <a:r>
              <a:rPr lang="en-US" dirty="0">
                <a:latin typeface="Times New Roman" panose="02020603050405020304" pitchFamily="18" charset="0"/>
                <a:cs typeface="Times New Roman" panose="02020603050405020304" pitchFamily="18" charset="0"/>
              </a:rPr>
              <a:t>Write a CRON expression that runs a job every hour on the 15th day of the month.</a:t>
            </a:r>
          </a:p>
          <a:p>
            <a:pPr marL="0" indent="0">
              <a:buNone/>
            </a:pPr>
            <a:r>
              <a:rPr lang="en-US" b="1" dirty="0">
                <a:latin typeface="Times New Roman" panose="02020603050405020304" pitchFamily="18" charset="0"/>
                <a:cs typeface="Times New Roman" panose="02020603050405020304" pitchFamily="18" charset="0"/>
              </a:rPr>
              <a:t>Problem 3: </a:t>
            </a:r>
            <a:r>
              <a:rPr lang="en-US" dirty="0">
                <a:latin typeface="Times New Roman" panose="02020603050405020304" pitchFamily="18" charset="0"/>
                <a:cs typeface="Times New Roman" panose="02020603050405020304" pitchFamily="18" charset="0"/>
              </a:rPr>
              <a:t>Write a CRON expression that runs a job every 5 minutes on weekdays between 9 AM and 5 PM.</a:t>
            </a:r>
          </a:p>
          <a:p>
            <a:pPr marL="0" indent="0">
              <a:buNone/>
            </a:pPr>
            <a:r>
              <a:rPr lang="en-US" b="1" dirty="0">
                <a:latin typeface="Times New Roman" panose="02020603050405020304" pitchFamily="18" charset="0"/>
                <a:cs typeface="Times New Roman" panose="02020603050405020304" pitchFamily="18" charset="0"/>
              </a:rPr>
              <a:t>Problem 4: </a:t>
            </a:r>
            <a:r>
              <a:rPr lang="en-US" dirty="0">
                <a:latin typeface="Times New Roman" panose="02020603050405020304" pitchFamily="18" charset="0"/>
                <a:cs typeface="Times New Roman" panose="02020603050405020304" pitchFamily="18" charset="0"/>
              </a:rPr>
              <a:t>Write a CRON expression that runs a job at 11:30 PM on the last day of every month.</a:t>
            </a:r>
          </a:p>
          <a:p>
            <a:pPr marL="0" indent="0">
              <a:buNone/>
            </a:pPr>
            <a:r>
              <a:rPr lang="en-US" b="1" dirty="0">
                <a:latin typeface="Times New Roman" panose="02020603050405020304" pitchFamily="18" charset="0"/>
                <a:cs typeface="Times New Roman" panose="02020603050405020304" pitchFamily="18" charset="0"/>
              </a:rPr>
              <a:t>Problem 5: </a:t>
            </a:r>
            <a:r>
              <a:rPr lang="en-US" dirty="0">
                <a:latin typeface="Times New Roman" panose="02020603050405020304" pitchFamily="18" charset="0"/>
                <a:cs typeface="Times New Roman" panose="02020603050405020304" pitchFamily="18" charset="0"/>
              </a:rPr>
              <a:t>Write a CRON expression that runs a job every Monday and Wednesday at 10:15 AM and 4:15 PM.</a:t>
            </a:r>
          </a:p>
          <a:p>
            <a:pPr marL="0" indent="0">
              <a:buNone/>
            </a:pPr>
            <a:r>
              <a:rPr lang="en-US" b="1" dirty="0">
                <a:latin typeface="Times New Roman" panose="02020603050405020304" pitchFamily="18" charset="0"/>
                <a:cs typeface="Times New Roman" panose="02020603050405020304" pitchFamily="18" charset="0"/>
              </a:rPr>
              <a:t>Problem 6: </a:t>
            </a:r>
            <a:r>
              <a:rPr lang="en-US" dirty="0">
                <a:latin typeface="Times New Roman" panose="02020603050405020304" pitchFamily="18" charset="0"/>
                <a:cs typeface="Times New Roman" panose="02020603050405020304" pitchFamily="18" charset="0"/>
              </a:rPr>
              <a:t>Write a CRON expression that runs a job every 30 minutes from 8:00 AM to 6:00 PM on weekdays.</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93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891F8-A741-355F-4203-6F076DE1C48A}"/>
              </a:ext>
            </a:extLst>
          </p:cNvPr>
          <p:cNvSpPr>
            <a:spLocks noGrp="1"/>
          </p:cNvSpPr>
          <p:nvPr>
            <p:ph idx="1"/>
          </p:nvPr>
        </p:nvSpPr>
        <p:spPr>
          <a:xfrm>
            <a:off x="838200" y="1198418"/>
            <a:ext cx="10515600" cy="4461163"/>
          </a:xfrm>
          <a:ln>
            <a:solidFill>
              <a:schemeClr val="tx1"/>
            </a:solidFill>
          </a:ln>
        </p:spPr>
        <p:txBody>
          <a:bodyPr/>
          <a:lstStyle/>
          <a:p>
            <a:pPr marL="0" indent="0">
              <a:buNone/>
            </a:pPr>
            <a:r>
              <a:rPr lang="en-US" b="1" dirty="0">
                <a:latin typeface="Times New Roman" panose="02020603050405020304" pitchFamily="18" charset="0"/>
                <a:cs typeface="Times New Roman" panose="02020603050405020304" pitchFamily="18" charset="0"/>
              </a:rPr>
              <a:t>Problem 7: </a:t>
            </a:r>
            <a:r>
              <a:rPr lang="en-US" dirty="0">
                <a:latin typeface="Times New Roman" panose="02020603050405020304" pitchFamily="18" charset="0"/>
                <a:cs typeface="Times New Roman" panose="02020603050405020304" pitchFamily="18" charset="0"/>
              </a:rPr>
              <a:t>Write a CRON expression that runs a job every Sunday at 12:00 PM.</a:t>
            </a:r>
          </a:p>
          <a:p>
            <a:pPr marL="0" indent="0">
              <a:buNone/>
            </a:pPr>
            <a:r>
              <a:rPr lang="en-US" b="1" dirty="0">
                <a:latin typeface="Times New Roman" panose="02020603050405020304" pitchFamily="18" charset="0"/>
                <a:cs typeface="Times New Roman" panose="02020603050405020304" pitchFamily="18" charset="0"/>
              </a:rPr>
              <a:t>Problem 8: </a:t>
            </a:r>
            <a:r>
              <a:rPr lang="en-US" dirty="0">
                <a:latin typeface="Times New Roman" panose="02020603050405020304" pitchFamily="18" charset="0"/>
                <a:cs typeface="Times New Roman" panose="02020603050405020304" pitchFamily="18" charset="0"/>
              </a:rPr>
              <a:t>Write a CRON expression that runs a job every 15 minutes during the first 15 days of every month.</a:t>
            </a:r>
          </a:p>
          <a:p>
            <a:pPr marL="0" indent="0">
              <a:buNone/>
            </a:pPr>
            <a:r>
              <a:rPr lang="en-US" b="1" dirty="0">
                <a:latin typeface="Times New Roman" panose="02020603050405020304" pitchFamily="18" charset="0"/>
                <a:cs typeface="Times New Roman" panose="02020603050405020304" pitchFamily="18" charset="0"/>
              </a:rPr>
              <a:t>Problem 9: </a:t>
            </a:r>
            <a:r>
              <a:rPr lang="en-US" dirty="0">
                <a:latin typeface="Times New Roman" panose="02020603050405020304" pitchFamily="18" charset="0"/>
                <a:cs typeface="Times New Roman" panose="02020603050405020304" pitchFamily="18" charset="0"/>
              </a:rPr>
              <a:t>Write a CRON expression that runs a job at 10:30 PM every Friday and Saturday.</a:t>
            </a:r>
          </a:p>
          <a:p>
            <a:pPr marL="0" indent="0">
              <a:buNone/>
            </a:pPr>
            <a:r>
              <a:rPr lang="en-US" b="1" dirty="0">
                <a:latin typeface="Times New Roman" panose="02020603050405020304" pitchFamily="18" charset="0"/>
                <a:cs typeface="Times New Roman" panose="02020603050405020304" pitchFamily="18" charset="0"/>
              </a:rPr>
              <a:t>Problem 10: </a:t>
            </a:r>
            <a:r>
              <a:rPr lang="en-US" dirty="0">
                <a:latin typeface="Times New Roman" panose="02020603050405020304" pitchFamily="18" charset="0"/>
                <a:cs typeface="Times New Roman" panose="02020603050405020304" pitchFamily="18" charset="0"/>
              </a:rPr>
              <a:t>Write a CRON expression that runs a job at 3:30 AM on the first day of every month.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17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39EEF-3592-4DA4-7272-E0113798E55C}"/>
              </a:ext>
            </a:extLst>
          </p:cNvPr>
          <p:cNvSpPr>
            <a:spLocks noGrp="1"/>
          </p:cNvSpPr>
          <p:nvPr>
            <p:ph idx="1"/>
          </p:nvPr>
        </p:nvSpPr>
        <p:spPr>
          <a:xfrm>
            <a:off x="838200" y="540327"/>
            <a:ext cx="10515600" cy="5777345"/>
          </a:xfrm>
          <a:ln>
            <a:solidFill>
              <a:schemeClr val="tx1"/>
            </a:solidFill>
          </a:ln>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Solution 1</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45 15 * * 1-5</a:t>
            </a: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45, the hour field is set to 15 (which represents 3 PM in 24-hour time), and the day of the week field is set to 1-5 (which represents Monday to Friday).</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Solution 2</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0 * 15 * *</a:t>
            </a: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0, the hour field is set to *, the day of the month field is set to 15, and the month and day of the week fields are set to * (which represents every month and every day of the week).</a:t>
            </a:r>
          </a:p>
        </p:txBody>
      </p:sp>
    </p:spTree>
    <p:extLst>
      <p:ext uri="{BB962C8B-B14F-4D97-AF65-F5344CB8AC3E}">
        <p14:creationId xmlns:p14="http://schemas.microsoft.com/office/powerpoint/2010/main" val="7441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61051-3192-F12F-ADD8-27292A5D8DFD}"/>
              </a:ext>
            </a:extLst>
          </p:cNvPr>
          <p:cNvSpPr>
            <a:spLocks noGrp="1"/>
          </p:cNvSpPr>
          <p:nvPr>
            <p:ph idx="1"/>
          </p:nvPr>
        </p:nvSpPr>
        <p:spPr>
          <a:xfrm>
            <a:off x="838200" y="436418"/>
            <a:ext cx="10515600" cy="5985164"/>
          </a:xfrm>
          <a:ln>
            <a:solidFill>
              <a:schemeClr val="tx1"/>
            </a:solidFill>
          </a:ln>
        </p:spPr>
        <p:txBody>
          <a:bodyPr>
            <a:normAutofit fontScale="92500" lnSpcReduction="20000"/>
          </a:bodyPr>
          <a:lstStyle/>
          <a:p>
            <a:pPr marL="0" indent="0" algn="ctr">
              <a:buNone/>
            </a:pPr>
            <a:r>
              <a:rPr lang="en-US" b="1" dirty="0">
                <a:latin typeface="Times New Roman" panose="02020603050405020304" pitchFamily="18" charset="0"/>
                <a:cs typeface="Times New Roman" panose="02020603050405020304" pitchFamily="18" charset="0"/>
              </a:rPr>
              <a:t>Solution 3</a:t>
            </a:r>
            <a:r>
              <a:rPr lang="en-US"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*/5 9-17 * * 1-5</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The minute field is set to */5 (which represents every 5 minutes), the hour field is set to 9-17 (which represents 9 AM to 5 PM), and the day of the week field is set to 1-5 (which represents Monday to Friday).</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Solution 4: </a:t>
            </a:r>
            <a:r>
              <a:rPr lang="en-US" b="1" u="sng" dirty="0">
                <a:solidFill>
                  <a:srgbClr val="FF0000"/>
                </a:solidFill>
                <a:latin typeface="Times New Roman" panose="02020603050405020304" pitchFamily="18" charset="0"/>
                <a:cs typeface="Times New Roman" panose="02020603050405020304" pitchFamily="18" charset="0"/>
              </a:rPr>
              <a:t>30 23 28-31 *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Explanation: </a:t>
            </a:r>
            <a:r>
              <a:rPr lang="en-US" dirty="0">
                <a:latin typeface="Times New Roman" panose="02020603050405020304" pitchFamily="18" charset="0"/>
                <a:cs typeface="Times New Roman" panose="02020603050405020304" pitchFamily="18" charset="0"/>
              </a:rPr>
              <a:t>The minute field is set to 30, the hour field is set to 23 (which represents 11 PM in 24-hour time), the day of the month field is set to 28-31 (which represents the last four days of every month), and the month and day of the week fields are set to * (which represents every month and every day of the week).</a:t>
            </a:r>
          </a:p>
        </p:txBody>
      </p:sp>
    </p:spTree>
    <p:extLst>
      <p:ext uri="{BB962C8B-B14F-4D97-AF65-F5344CB8AC3E}">
        <p14:creationId xmlns:p14="http://schemas.microsoft.com/office/powerpoint/2010/main" val="1864842959"/>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135</TotalTime>
  <Words>1282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AvenirNext LT Pro Medium</vt:lpstr>
      <vt:lpstr>Rockwell</vt:lpstr>
      <vt:lpstr>Segoe UI</vt:lpstr>
      <vt:lpstr>Times New Roman</vt:lpstr>
      <vt:lpstr>ExploreVTI</vt:lpstr>
      <vt:lpstr>CRON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CRON Expression</dc:title>
  <dc:creator>Muhammad Daniyal</dc:creator>
  <cp:lastModifiedBy>Muhammad Daniyal</cp:lastModifiedBy>
  <cp:revision>1</cp:revision>
  <dcterms:created xsi:type="dcterms:W3CDTF">2023-03-19T17:31:11Z</dcterms:created>
  <dcterms:modified xsi:type="dcterms:W3CDTF">2023-03-19T19:47:06Z</dcterms:modified>
</cp:coreProperties>
</file>