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7ACCC-6D8C-44EC-BE30-1854422B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011B-77F2-4F49-A71C-8C5D00080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14ED6-5856-4E79-9FC8-726592E5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14652-5FAA-4D7C-8CA1-537E8F62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D219F-FF49-443D-8073-30223D2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3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1C077-0596-447C-9D37-B347A25E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88507B-4638-4BF0-9504-B92EF749D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313A9-1766-427C-B81D-27888E44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6EA444-6890-4E68-A5E3-900EE5B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EB3679-600B-4BA6-997B-514C7E5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58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314B82B-94C2-40E4-BCED-3EC983198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6B4A95-C9B1-4D37-B606-95006C427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9D54B8-C1C9-4094-B8F5-4336B072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D8758-6D41-4007-ADFF-200739B5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9B8737-0C11-4B46-B026-757BC5FA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18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1E61E-A9B7-4B47-AE0B-F249CDE5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9F9A0-D3B6-4535-8CDA-CE7C929BF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333B1-821F-45DF-BBA9-6F200996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3F766-D288-4DDD-A6C6-D5ADB8D0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3D299-E983-4E63-A7FB-2188B649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91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69752-CE5A-4242-93D1-E5A12A1B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B6CB67-17EE-492A-8BC7-57EE6A90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D60CC-E273-4036-96BF-EC8B648E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C7E781-BC1A-4C8B-9207-52E9DF49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94CFC-8AA8-42AF-8CD0-3879C634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9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22F18-076D-40D4-BDAF-CB63F863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9583B-BF1C-4417-B838-667E0FD5A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BB662F-6AF1-4176-8DE1-F85B87B7D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11B0A4-4FDF-4BB5-8960-C761C975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3E23A7-AD19-4441-BE23-A370A330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C023B7-140F-4E74-A372-F3D4330E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99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0F029-B677-4EF3-B045-C60559C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A768B9-4643-47FC-9B2D-47B646D9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A53CC-BE15-49C2-AA85-A589B69B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D42CC4-E9F5-4769-AD00-D2F43C3D0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6E11936-ECAF-4F85-865D-956873C85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F655A7-9147-4BCB-A54C-FD371509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B2B381-3BC3-4299-8C17-7A3663D7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8CA4A3-D391-4DF8-88F9-A04C5F9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8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7374AA-401C-41AC-B5A1-B73A58E1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33F585-F869-4CB0-838D-6E5FF8B2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DFF34E-4B24-45BA-8EC6-4855B41A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F74361-4BBA-4218-81D4-E7F26AAB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39C9A8-91AC-4A6B-8568-DD8647D5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08AC98-C814-4AAC-89E1-9C6532FB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38B5B7-FFAD-4C5A-B6CC-CC975E92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29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9A98CA-3B91-4C16-834C-0978AE99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E70E3-5C9D-48F4-8395-88C685B1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5FB415-1681-41B0-A74F-57F5AD92D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D5721C-E72D-449B-83DD-80FE19CE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8D9DDC-D2F2-4E7E-A79D-12F01DF5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B289AC-32D8-43AE-8918-7E1EA9AF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2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43613-78B0-4425-96D6-1745D947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DBA752-939B-477A-977A-72ED25968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0B528D-AF3B-4EEB-8309-1CF6C54D9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E73C83-877D-49F7-88EE-B94FB96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9A327C-E439-40D8-990E-EBC2EB9C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31C66F-BBAB-4192-971B-D49F6C5C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4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5D0A11-72F0-4617-8BA1-F8EC6C7B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262841-4B54-41DD-A69D-3E921399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9901DA-878F-4D58-A399-88878D6F3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9838-64C0-4337-A914-29B56D75D0C7}" type="datetimeFigureOut">
              <a:rPr lang="zh-TW" altLang="en-US" smtClean="0"/>
              <a:t>2021/8/14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65D156-452B-434E-A86D-551BB5346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88F259-45D9-4C5D-B60B-758B9162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20460-6583-412C-AA91-6A8FE9365C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81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DFB83EF-A7F8-4EC6-BD5D-0EB07B3C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004598"/>
              </p:ext>
            </p:extLst>
          </p:nvPr>
        </p:nvGraphicFramePr>
        <p:xfrm>
          <a:off x="540552" y="32905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190">
                  <a:extLst>
                    <a:ext uri="{9D8B030D-6E8A-4147-A177-3AD203B41FA5}">
                      <a16:colId xmlns:a16="http://schemas.microsoft.com/office/drawing/2014/main" val="3904103415"/>
                    </a:ext>
                  </a:extLst>
                </a:gridCol>
                <a:gridCol w="6617810">
                  <a:extLst>
                    <a:ext uri="{9D8B030D-6E8A-4147-A177-3AD203B41FA5}">
                      <a16:colId xmlns:a16="http://schemas.microsoft.com/office/drawing/2014/main" val="231138044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SMART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4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Specific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針對現有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RPA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專案優化，提升穩定度、準確度與執行效率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Measurable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根據執行效率、準確度計算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KPI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0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Ambitious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縮短資料取得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cycle time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、水平展開至各廠區使用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4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Realistic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產出耐操、易讀並有客製化功能的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RPA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9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Timely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預計於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W136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完成整體專案優化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039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9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EF23D8-04FE-4A53-8514-6E927D15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Bugs fix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D6A30-A254-49EA-AA03-9CB6E7A5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修正上傳流程</a:t>
            </a:r>
            <a:endParaRPr lang="en-US" altLang="zh-TW" dirty="0"/>
          </a:p>
          <a:p>
            <a:r>
              <a:rPr lang="zh-TW" altLang="en-US" dirty="0"/>
              <a:t>更改</a:t>
            </a:r>
            <a:r>
              <a:rPr lang="en-US" altLang="zh-TW" dirty="0"/>
              <a:t>excel</a:t>
            </a:r>
            <a:r>
              <a:rPr lang="zh-TW" altLang="en-US" dirty="0"/>
              <a:t>紀錄方式，確保續傳</a:t>
            </a:r>
            <a:endParaRPr lang="en-US" altLang="zh-TW" dirty="0"/>
          </a:p>
          <a:p>
            <a:r>
              <a:rPr lang="zh-TW" altLang="en-US" dirty="0"/>
              <a:t>部分</a:t>
            </a:r>
            <a:r>
              <a:rPr lang="en-US" altLang="zh-TW" dirty="0"/>
              <a:t>selector</a:t>
            </a:r>
            <a:r>
              <a:rPr lang="zh-TW" altLang="en-US" dirty="0"/>
              <a:t>仰賴使用者設定，電腦間設定不同將導致</a:t>
            </a:r>
            <a:r>
              <a:rPr lang="en-US" altLang="zh-TW" dirty="0"/>
              <a:t>RPA</a:t>
            </a:r>
            <a:r>
              <a:rPr lang="zh-TW" altLang="en-US" dirty="0"/>
              <a:t>報錯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6263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544F0A-4BAA-4F97-BD4E-73EE1CDD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Enhancements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CB31DB-1277-41F5-A488-C1049EEEF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打包</a:t>
            </a:r>
            <a:r>
              <a:rPr lang="en-US" altLang="zh-TW" dirty="0"/>
              <a:t>activities</a:t>
            </a:r>
            <a:r>
              <a:rPr lang="zh-TW" altLang="en-US" dirty="0"/>
              <a:t>、重新命名、調整變數層級</a:t>
            </a:r>
            <a:endParaRPr lang="en-US" altLang="zh-TW" dirty="0"/>
          </a:p>
          <a:p>
            <a:r>
              <a:rPr lang="zh-TW" altLang="en-US" dirty="0"/>
              <a:t>讀取</a:t>
            </a:r>
            <a:r>
              <a:rPr lang="en-US" altLang="zh-TW" dirty="0"/>
              <a:t>JSON</a:t>
            </a:r>
            <a:r>
              <a:rPr lang="zh-TW" altLang="en-US" dirty="0"/>
              <a:t>進行參數客製化</a:t>
            </a:r>
            <a:endParaRPr lang="en-US" altLang="zh-TW" dirty="0"/>
          </a:p>
          <a:p>
            <a:r>
              <a:rPr lang="zh-TW" altLang="en-US" dirty="0"/>
              <a:t>紀錄下載時間欄位、檔案狀態</a:t>
            </a:r>
            <a:r>
              <a:rPr lang="en-US" altLang="zh-TW" dirty="0"/>
              <a:t>(Temp, Upload)</a:t>
            </a:r>
          </a:p>
          <a:p>
            <a:r>
              <a:rPr lang="zh-TW" altLang="en-US" dirty="0"/>
              <a:t>紀錄特殊資料類型</a:t>
            </a:r>
            <a:r>
              <a:rPr lang="en-US" altLang="zh-TW" dirty="0"/>
              <a:t>(Purge, Not found)</a:t>
            </a:r>
            <a:r>
              <a:rPr lang="zh-TW" altLang="en-US" dirty="0"/>
              <a:t>於</a:t>
            </a:r>
            <a:r>
              <a:rPr lang="en-US" altLang="zh-TW" dirty="0"/>
              <a:t>excel</a:t>
            </a:r>
            <a:r>
              <a:rPr lang="zh-TW" altLang="en-US" dirty="0"/>
              <a:t>紀錄中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201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ADEC8-7B7E-4AAA-8F44-ABB42B19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B19BE21-E206-4680-AFF9-29B75E2E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時間表現</a:t>
            </a:r>
            <a:endParaRPr lang="en-US" altLang="zh-TW" dirty="0"/>
          </a:p>
          <a:p>
            <a:r>
              <a:rPr lang="zh-TW" altLang="en-US" dirty="0"/>
              <a:t>資料闕漏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18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05FB1D-1548-4561-BA44-D745BBE6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C4F329-3E43-435E-AB72-1AFDEBF9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RPA</a:t>
            </a:r>
            <a:r>
              <a:rPr lang="zh-TW" altLang="en-US" dirty="0"/>
              <a:t>僅操作</a:t>
            </a:r>
            <a:r>
              <a:rPr lang="en-US" altLang="zh-TW" dirty="0"/>
              <a:t>SFT</a:t>
            </a:r>
            <a:r>
              <a:rPr lang="zh-TW" altLang="en-US" dirty="0"/>
              <a:t>取得機台資料，由</a:t>
            </a:r>
            <a:r>
              <a:rPr lang="en-US" altLang="zh-TW" dirty="0"/>
              <a:t>R script </a:t>
            </a:r>
            <a:r>
              <a:rPr lang="zh-TW" altLang="en-US" dirty="0"/>
              <a:t>負責檔案上傳</a:t>
            </a:r>
            <a:endParaRPr lang="en-US" altLang="zh-TW" dirty="0"/>
          </a:p>
          <a:p>
            <a:r>
              <a:rPr lang="zh-TW" altLang="en-US" dirty="0"/>
              <a:t>連結前後端兩隻程式，將</a:t>
            </a:r>
            <a:r>
              <a:rPr lang="en-US" altLang="zh-TW" dirty="0"/>
              <a:t>Etching rate</a:t>
            </a:r>
            <a:r>
              <a:rPr lang="zh-TW" altLang="en-US" dirty="0"/>
              <a:t>預測連貫化</a:t>
            </a:r>
            <a:endParaRPr lang="en-US" altLang="zh-TW" dirty="0"/>
          </a:p>
          <a:p>
            <a:r>
              <a:rPr lang="zh-TW" altLang="en-US" dirty="0"/>
              <a:t>依據</a:t>
            </a:r>
            <a:r>
              <a:rPr lang="en-US" altLang="zh-TW" dirty="0"/>
              <a:t>Pi run</a:t>
            </a:r>
            <a:r>
              <a:rPr lang="zh-TW" altLang="en-US" dirty="0"/>
              <a:t>表現作後續修正</a:t>
            </a:r>
            <a:endParaRPr lang="en-US" altLang="zh-TW" dirty="0"/>
          </a:p>
          <a:p>
            <a:r>
              <a:rPr lang="zh-TW" altLang="en-US" dirty="0"/>
              <a:t>協助</a:t>
            </a:r>
            <a:r>
              <a:rPr lang="en-US" altLang="zh-TW" dirty="0"/>
              <a:t>F12</a:t>
            </a:r>
            <a:r>
              <a:rPr lang="zh-TW" altLang="en-US" dirty="0"/>
              <a:t>部屬</a:t>
            </a:r>
            <a:r>
              <a:rPr lang="en-US" altLang="zh-TW" dirty="0"/>
              <a:t>RPA</a:t>
            </a:r>
            <a:r>
              <a:rPr lang="zh-TW" altLang="en-US" dirty="0"/>
              <a:t>程式</a:t>
            </a:r>
          </a:p>
        </p:txBody>
      </p:sp>
      <p:pic>
        <p:nvPicPr>
          <p:cNvPr id="5122" name="Picture 2" descr="4358545.png (512×512)">
            <a:extLst>
              <a:ext uri="{FF2B5EF4-FFF2-40B4-BE49-F238E27FC236}">
                <a16:creationId xmlns:a16="http://schemas.microsoft.com/office/drawing/2014/main" id="{67E6E5BF-5E83-4712-8AEA-2E1491626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97" y="4375536"/>
            <a:ext cx="1801427" cy="180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2809141.png (512×512)">
            <a:extLst>
              <a:ext uri="{FF2B5EF4-FFF2-40B4-BE49-F238E27FC236}">
                <a16:creationId xmlns:a16="http://schemas.microsoft.com/office/drawing/2014/main" id="{2BED6B4A-6E17-4C35-9B26-4425CAC4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81" y="4605615"/>
            <a:ext cx="1571348" cy="157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5366398.png (512×512)">
            <a:extLst>
              <a:ext uri="{FF2B5EF4-FFF2-40B4-BE49-F238E27FC236}">
                <a16:creationId xmlns:a16="http://schemas.microsoft.com/office/drawing/2014/main" id="{2BA6ABB9-1F31-4671-A572-072A128A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98" y="4953740"/>
            <a:ext cx="1358160" cy="135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1828959.png (512×512)">
            <a:extLst>
              <a:ext uri="{FF2B5EF4-FFF2-40B4-BE49-F238E27FC236}">
                <a16:creationId xmlns:a16="http://schemas.microsoft.com/office/drawing/2014/main" id="{559EE08E-130F-4B4C-8571-96833796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893" y="4942228"/>
            <a:ext cx="1435224" cy="14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53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28894-2E27-45B2-8129-F8E429A9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RPA</a:t>
            </a:r>
            <a:r>
              <a:rPr lang="zh-TW" altLang="en-US" dirty="0"/>
              <a:t> </a:t>
            </a:r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A2792D-5F85-46B1-9F89-25195D55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4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021646.png (512×512)">
            <a:extLst>
              <a:ext uri="{FF2B5EF4-FFF2-40B4-BE49-F238E27FC236}">
                <a16:creationId xmlns:a16="http://schemas.microsoft.com/office/drawing/2014/main" id="{B1DBA444-411E-4885-9FE5-6D112045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898" y="1690688"/>
            <a:ext cx="3916902" cy="391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652FB83-DBBD-428A-BA84-E3F420ED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What’s RPA?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E7DE5-5D36-4A61-BD83-CE6D2356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指將具有一定邏輯、且重複性高的作業流程交由流程機器人</a:t>
            </a:r>
            <a:r>
              <a:rPr lang="en-US" altLang="zh-TW" dirty="0"/>
              <a:t>(RPA)</a:t>
            </a:r>
            <a:r>
              <a:rPr lang="zh-TW" altLang="en-US" dirty="0"/>
              <a:t>執行，以取代人力投入，提高工作效率並減少錯誤，同時降低人事成本支出</a:t>
            </a:r>
          </a:p>
          <a:p>
            <a:endParaRPr lang="zh-TW" altLang="en-US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688CD92E-8145-428C-9E24-B737A6C7E6AC}"/>
              </a:ext>
            </a:extLst>
          </p:cNvPr>
          <p:cNvSpPr txBox="1">
            <a:spLocks/>
          </p:cNvSpPr>
          <p:nvPr/>
        </p:nvSpPr>
        <p:spPr>
          <a:xfrm>
            <a:off x="990600" y="3428999"/>
            <a:ext cx="10515600" cy="290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RPA</a:t>
            </a:r>
            <a:r>
              <a:rPr lang="zh-TW" altLang="en-US" dirty="0"/>
              <a:t> </a:t>
            </a:r>
            <a:r>
              <a:rPr lang="en-US" altLang="zh-TW" dirty="0"/>
              <a:t>Robot </a:t>
            </a:r>
            <a:r>
              <a:rPr lang="zh-TW" altLang="en-US" dirty="0"/>
              <a:t>非實體機器，為一種軟體機器人</a:t>
            </a:r>
            <a:endParaRPr lang="en-US" altLang="zh-TW" dirty="0"/>
          </a:p>
          <a:p>
            <a:r>
              <a:rPr lang="zh-TW" altLang="en-US" dirty="0"/>
              <a:t>模擬人於鍵盤、滑鼠上的操作流程</a:t>
            </a:r>
            <a:endParaRPr lang="en-US" altLang="zh-TW" dirty="0"/>
          </a:p>
          <a:p>
            <a:r>
              <a:rPr lang="zh-TW" altLang="en-US" dirty="0"/>
              <a:t>實現規則性任務，取代人類執行低價值及繁瑣無聊的日常作業流程</a:t>
            </a:r>
          </a:p>
        </p:txBody>
      </p:sp>
    </p:spTree>
    <p:extLst>
      <p:ext uri="{BB962C8B-B14F-4D97-AF65-F5344CB8AC3E}">
        <p14:creationId xmlns:p14="http://schemas.microsoft.com/office/powerpoint/2010/main" val="153874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3AD7D-6794-4B86-9455-677323ED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is RPA needed?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AF31E-2FFE-4D82-A599-25E3C1A9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RPA</a:t>
            </a:r>
            <a:r>
              <a:rPr lang="zh-TW" altLang="en-US" dirty="0"/>
              <a:t>提供數位勞動力，提供流程規則，並交由</a:t>
            </a:r>
            <a:r>
              <a:rPr lang="en-US" altLang="zh-TW" dirty="0"/>
              <a:t>RPA</a:t>
            </a:r>
            <a:r>
              <a:rPr lang="zh-TW" altLang="en-US" dirty="0"/>
              <a:t>程式完成</a:t>
            </a:r>
            <a:endParaRPr lang="en-US" altLang="zh-TW" dirty="0"/>
          </a:p>
          <a:p>
            <a:r>
              <a:rPr lang="zh-TW" altLang="en-US" dirty="0"/>
              <a:t>提升工作效率</a:t>
            </a:r>
            <a:endParaRPr lang="en-US" altLang="zh-TW" dirty="0"/>
          </a:p>
          <a:p>
            <a:r>
              <a:rPr lang="zh-TW" altLang="en-US" dirty="0"/>
              <a:t>減少作業流程錯誤</a:t>
            </a:r>
            <a:endParaRPr lang="en-US" altLang="zh-TW" dirty="0"/>
          </a:p>
          <a:p>
            <a:r>
              <a:rPr lang="en-US" altLang="zh-TW" dirty="0"/>
              <a:t>24</a:t>
            </a:r>
            <a:r>
              <a:rPr lang="zh-TW" altLang="en-US" dirty="0"/>
              <a:t>小時</a:t>
            </a:r>
            <a:r>
              <a:rPr lang="en-US" altLang="zh-TW" dirty="0"/>
              <a:t>on call</a:t>
            </a:r>
            <a:endParaRPr lang="zh-TW" altLang="en-US" dirty="0"/>
          </a:p>
        </p:txBody>
      </p:sp>
      <p:pic>
        <p:nvPicPr>
          <p:cNvPr id="2052" name="Picture 4" descr="2019685-200.png (200×200)">
            <a:extLst>
              <a:ext uri="{FF2B5EF4-FFF2-40B4-BE49-F238E27FC236}">
                <a16:creationId xmlns:a16="http://schemas.microsoft.com/office/drawing/2014/main" id="{D8E194AD-BABB-4286-8698-72A843AB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38" y="458787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44499.png (512×512)">
            <a:extLst>
              <a:ext uri="{FF2B5EF4-FFF2-40B4-BE49-F238E27FC236}">
                <a16:creationId xmlns:a16="http://schemas.microsoft.com/office/drawing/2014/main" id="{146015F8-B7BF-49CD-ACD7-1CD6E910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605" y="4669748"/>
            <a:ext cx="1507215" cy="15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145946.png (512×512)">
            <a:extLst>
              <a:ext uri="{FF2B5EF4-FFF2-40B4-BE49-F238E27FC236}">
                <a16:creationId xmlns:a16="http://schemas.microsoft.com/office/drawing/2014/main" id="{5BD35B54-EFEA-445B-A400-1336BE73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287" y="4757060"/>
            <a:ext cx="1332589" cy="133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14535.png (512×512)">
            <a:extLst>
              <a:ext uri="{FF2B5EF4-FFF2-40B4-BE49-F238E27FC236}">
                <a16:creationId xmlns:a16="http://schemas.microsoft.com/office/drawing/2014/main" id="{F0FDF016-F434-4AA0-89C4-872EFBBBF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819" y="4757276"/>
            <a:ext cx="1419687" cy="141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73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49F6A-AE1E-48EF-8D7F-4C9D21B55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TSMC also needs RPA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33C8A64-7005-4047-94E5-31327D98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有取得機台資料，</a:t>
            </a:r>
            <a:r>
              <a:rPr lang="en-US" altLang="zh-TW" dirty="0"/>
              <a:t>Etching rate</a:t>
            </a:r>
            <a:r>
              <a:rPr lang="zh-TW" altLang="en-US" dirty="0"/>
              <a:t>預測需求</a:t>
            </a:r>
            <a:endParaRPr lang="en-US" altLang="zh-TW" dirty="0"/>
          </a:p>
          <a:p>
            <a:r>
              <a:rPr lang="zh-TW" altLang="en-US" dirty="0"/>
              <a:t>機台資料取得仰賴安全傳輸程式</a:t>
            </a:r>
            <a:r>
              <a:rPr lang="en-US" altLang="zh-TW" dirty="0"/>
              <a:t>(SFT)</a:t>
            </a:r>
            <a:r>
              <a:rPr lang="zh-TW" altLang="en-US" dirty="0"/>
              <a:t>，難以透過程式語言取得</a:t>
            </a:r>
            <a:endParaRPr lang="en-US" altLang="zh-TW" dirty="0"/>
          </a:p>
          <a:p>
            <a:r>
              <a:rPr lang="zh-TW" altLang="en-US" dirty="0"/>
              <a:t>單筆資料批量</a:t>
            </a:r>
            <a:r>
              <a:rPr lang="en-US" altLang="zh-TW" dirty="0"/>
              <a:t>(500-600 log data)</a:t>
            </a:r>
            <a:r>
              <a:rPr lang="zh-TW" altLang="en-US" dirty="0"/>
              <a:t>過於龐大，人力、時間成本高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6" name="Picture 2" descr="1449175.png (512×512)">
            <a:extLst>
              <a:ext uri="{FF2B5EF4-FFF2-40B4-BE49-F238E27FC236}">
                <a16:creationId xmlns:a16="http://schemas.microsoft.com/office/drawing/2014/main" id="{5F9716EC-3801-40F0-95A4-91E4C8341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35" y="3912045"/>
            <a:ext cx="1711408" cy="171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61481E3-7699-4686-BB69-1239ED5A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030" y="4085134"/>
            <a:ext cx="2447536" cy="1794146"/>
          </a:xfrm>
          <a:prstGeom prst="rect">
            <a:avLst/>
          </a:prstGeom>
        </p:spPr>
      </p:pic>
      <p:pic>
        <p:nvPicPr>
          <p:cNvPr id="1030" name="Picture 6" descr="352-3525024_i-judge-api-providers-on-how-much-value.png (1199×1131)">
            <a:extLst>
              <a:ext uri="{FF2B5EF4-FFF2-40B4-BE49-F238E27FC236}">
                <a16:creationId xmlns:a16="http://schemas.microsoft.com/office/drawing/2014/main" id="{1CA0B8C5-F2CC-4183-AA75-AF5EF0B1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5" y="4085134"/>
            <a:ext cx="2285084" cy="215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077116.png (512×512)">
            <a:extLst>
              <a:ext uri="{FF2B5EF4-FFF2-40B4-BE49-F238E27FC236}">
                <a16:creationId xmlns:a16="http://schemas.microsoft.com/office/drawing/2014/main" id="{7D68D2D0-BECE-4C2C-BC26-BB91F86C9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786" y="4652569"/>
            <a:ext cx="1154097" cy="115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76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ADEC8-7B7E-4AAA-8F44-ABB42B19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Current RPA in F15B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B19BE21-E206-4680-AFF9-29B75E2E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683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ADEC8-7B7E-4AAA-8F44-ABB42B19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Intension and purpose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7BF92-B61C-4CA7-B106-AC31D218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安裝於廠區內部電腦</a:t>
            </a:r>
            <a:endParaRPr lang="en-US" altLang="zh-TW" dirty="0"/>
          </a:p>
          <a:p>
            <a:r>
              <a:rPr lang="zh-TW" altLang="en-US" dirty="0"/>
              <a:t>設定於每日凌晨</a:t>
            </a:r>
            <a:r>
              <a:rPr lang="en-US" altLang="zh-TW" dirty="0"/>
              <a:t>3</a:t>
            </a:r>
            <a:r>
              <a:rPr lang="zh-TW" altLang="en-US" dirty="0"/>
              <a:t>時、下午</a:t>
            </a:r>
            <a:r>
              <a:rPr lang="en-US" altLang="zh-TW" dirty="0"/>
              <a:t>2</a:t>
            </a:r>
            <a:r>
              <a:rPr lang="zh-TW" altLang="en-US" dirty="0"/>
              <a:t>時</a:t>
            </a:r>
            <a:r>
              <a:rPr lang="en-US" altLang="zh-TW" dirty="0"/>
              <a:t>(</a:t>
            </a:r>
            <a:r>
              <a:rPr lang="zh-TW" altLang="en-US" dirty="0"/>
              <a:t>補跑</a:t>
            </a:r>
            <a:r>
              <a:rPr lang="en-US" altLang="zh-TW" dirty="0"/>
              <a:t>)</a:t>
            </a:r>
            <a:r>
              <a:rPr lang="zh-TW" altLang="en-US" dirty="0"/>
              <a:t>自動執行</a:t>
            </a:r>
            <a:endParaRPr lang="en-US" altLang="zh-TW" dirty="0"/>
          </a:p>
          <a:p>
            <a:r>
              <a:rPr lang="zh-TW" altLang="en-US" dirty="0"/>
              <a:t>至</a:t>
            </a:r>
            <a:r>
              <a:rPr lang="en-US" altLang="zh-TW" dirty="0"/>
              <a:t>server</a:t>
            </a:r>
            <a:r>
              <a:rPr lang="zh-TW" altLang="en-US" dirty="0"/>
              <a:t>下載紀錄</a:t>
            </a:r>
            <a:r>
              <a:rPr lang="en-US" altLang="zh-TW" dirty="0"/>
              <a:t>data log</a:t>
            </a:r>
            <a:r>
              <a:rPr lang="zh-TW" altLang="en-US" dirty="0"/>
              <a:t>的</a:t>
            </a:r>
            <a:r>
              <a:rPr lang="en-US" altLang="zh-TW" dirty="0"/>
              <a:t>excel</a:t>
            </a:r>
            <a:r>
              <a:rPr lang="zh-TW" altLang="en-US" dirty="0"/>
              <a:t>後讀取，並在操作</a:t>
            </a:r>
            <a:r>
              <a:rPr lang="en-US" altLang="zh-TW" dirty="0"/>
              <a:t>SFT</a:t>
            </a:r>
            <a:r>
              <a:rPr lang="zh-TW" altLang="en-US" dirty="0"/>
              <a:t>下載資料後，上傳至</a:t>
            </a:r>
            <a:r>
              <a:rPr lang="en-US" altLang="zh-TW" dirty="0"/>
              <a:t>server</a:t>
            </a:r>
            <a:r>
              <a:rPr lang="zh-TW" altLang="en-US" dirty="0"/>
              <a:t>端保存。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Excel log </a:t>
            </a:r>
            <a:r>
              <a:rPr lang="zh-TW" altLang="en-US" dirty="0"/>
              <a:t>由前端程式</a:t>
            </a:r>
            <a:r>
              <a:rPr lang="en-US" altLang="zh-TW" dirty="0"/>
              <a:t>(R</a:t>
            </a:r>
            <a:r>
              <a:rPr lang="zh-TW" altLang="en-US" dirty="0"/>
              <a:t> </a:t>
            </a:r>
            <a:r>
              <a:rPr lang="en-US" altLang="zh-TW" dirty="0"/>
              <a:t>language)</a:t>
            </a:r>
            <a:r>
              <a:rPr lang="zh-TW" altLang="en-US" dirty="0"/>
              <a:t>產生</a:t>
            </a:r>
            <a:endParaRPr lang="en-US" altLang="zh-TW" dirty="0"/>
          </a:p>
          <a:p>
            <a:r>
              <a:rPr lang="en-US" altLang="zh-TW" dirty="0"/>
              <a:t>RPA</a:t>
            </a:r>
            <a:r>
              <a:rPr lang="zh-TW" altLang="en-US" dirty="0"/>
              <a:t>執行完成後，資料將用於預測</a:t>
            </a:r>
            <a:r>
              <a:rPr lang="en-US" altLang="zh-TW" dirty="0"/>
              <a:t>Etching rate(R</a:t>
            </a:r>
            <a:r>
              <a:rPr lang="zh-TW" altLang="en-US" dirty="0"/>
              <a:t> </a:t>
            </a:r>
            <a:r>
              <a:rPr lang="en-US" altLang="zh-TW" dirty="0"/>
              <a:t>language)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80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ADEC8-7B7E-4AAA-8F44-ABB42B19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Bugs and flaws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27BF92-B61C-4CA7-B106-AC31D218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上傳穩定性不足，偶有誤傳與漏傳發生</a:t>
            </a:r>
            <a:endParaRPr lang="en-US" altLang="zh-TW" dirty="0"/>
          </a:p>
          <a:p>
            <a:r>
              <a:rPr lang="zh-TW" altLang="en-US" dirty="0"/>
              <a:t>產生的</a:t>
            </a:r>
            <a:r>
              <a:rPr lang="en-US" altLang="zh-TW" dirty="0"/>
              <a:t>excel</a:t>
            </a:r>
            <a:r>
              <a:rPr lang="zh-TW" altLang="en-US" dirty="0"/>
              <a:t>紀錄並不準確，有帳料不符的情況</a:t>
            </a:r>
            <a:endParaRPr lang="en-US" altLang="zh-TW" dirty="0"/>
          </a:p>
          <a:p>
            <a:r>
              <a:rPr lang="zh-TW" altLang="en-US" dirty="0"/>
              <a:t>部分</a:t>
            </a:r>
            <a:r>
              <a:rPr lang="en-US" altLang="zh-TW" dirty="0"/>
              <a:t>selector</a:t>
            </a:r>
            <a:r>
              <a:rPr lang="zh-TW" altLang="en-US" dirty="0"/>
              <a:t>仰賴使用者設定，電腦間設定不同將導致</a:t>
            </a:r>
            <a:r>
              <a:rPr lang="en-US" altLang="zh-TW" dirty="0"/>
              <a:t>RPA</a:t>
            </a:r>
            <a:r>
              <a:rPr lang="zh-TW" altLang="en-US" dirty="0"/>
              <a:t>報錯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程式架構零散、變數層級不明確導致易讀性不足</a:t>
            </a:r>
            <a:endParaRPr lang="en-US" altLang="zh-TW" dirty="0"/>
          </a:p>
          <a:p>
            <a:r>
              <a:rPr lang="zh-TW" altLang="en-US" dirty="0"/>
              <a:t>缺乏變數客製化功能，難以做跨廠區推廣</a:t>
            </a:r>
            <a:endParaRPr lang="en-US" altLang="zh-TW" dirty="0"/>
          </a:p>
          <a:p>
            <a:r>
              <a:rPr lang="zh-TW" altLang="en-US" dirty="0"/>
              <a:t>與前後程式缺乏</a:t>
            </a:r>
            <a:r>
              <a:rPr lang="en-US" altLang="zh-TW" dirty="0"/>
              <a:t>trigger</a:t>
            </a:r>
            <a:r>
              <a:rPr lang="zh-TW" altLang="en-US" dirty="0"/>
              <a:t>機制，拉長</a:t>
            </a:r>
            <a:r>
              <a:rPr lang="en-US" altLang="zh-TW" dirty="0"/>
              <a:t>Etching rate</a:t>
            </a:r>
            <a:r>
              <a:rPr lang="zh-TW" altLang="en-US" dirty="0"/>
              <a:t>預測</a:t>
            </a:r>
            <a:r>
              <a:rPr lang="en-US" altLang="zh-TW" dirty="0"/>
              <a:t>cycle time</a:t>
            </a:r>
            <a:endParaRPr lang="zh-TW" altLang="en-US" dirty="0"/>
          </a:p>
        </p:txBody>
      </p:sp>
      <p:pic>
        <p:nvPicPr>
          <p:cNvPr id="4098" name="Picture 2" descr="786017.png (512×512)">
            <a:extLst>
              <a:ext uri="{FF2B5EF4-FFF2-40B4-BE49-F238E27FC236}">
                <a16:creationId xmlns:a16="http://schemas.microsoft.com/office/drawing/2014/main" id="{5AFF4EAE-49A7-4332-8D00-83098850A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927" y="4988510"/>
            <a:ext cx="1411550" cy="14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4827211.png (512×512)">
            <a:extLst>
              <a:ext uri="{FF2B5EF4-FFF2-40B4-BE49-F238E27FC236}">
                <a16:creationId xmlns:a16="http://schemas.microsoft.com/office/drawing/2014/main" id="{1D542AA4-24AA-4F3E-A657-758A72807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023" y="4256442"/>
            <a:ext cx="2236433" cy="223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4892708.png (512×512)">
            <a:extLst>
              <a:ext uri="{FF2B5EF4-FFF2-40B4-BE49-F238E27FC236}">
                <a16:creationId xmlns:a16="http://schemas.microsoft.com/office/drawing/2014/main" id="{3C9890A2-5BD6-4433-9FF8-B84080F7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576" y="4765412"/>
            <a:ext cx="1411551" cy="141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7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ADEC8-7B7E-4AAA-8F44-ABB42B197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Updated RPA in F15B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B19BE21-E206-4680-AFF9-29B75E2E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87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506</Words>
  <Application>Microsoft Office PowerPoint</Application>
  <PresentationFormat>寬螢幕</PresentationFormat>
  <Paragraphs>62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RPA introduction</vt:lpstr>
      <vt:lpstr>What’s RPA?</vt:lpstr>
      <vt:lpstr>Why is RPA needed?</vt:lpstr>
      <vt:lpstr>TSMC also needs RPA</vt:lpstr>
      <vt:lpstr>Current RPA in F15B</vt:lpstr>
      <vt:lpstr>Intension and purpose</vt:lpstr>
      <vt:lpstr>Bugs and flaws</vt:lpstr>
      <vt:lpstr>Updated RPA in F15B</vt:lpstr>
      <vt:lpstr>Bugs fix</vt:lpstr>
      <vt:lpstr>Enhancements</vt:lpstr>
      <vt:lpstr>Comparisons</vt:lpstr>
      <vt:lpstr>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TerryYang</dc:creator>
  <cp:lastModifiedBy>TerryYang</cp:lastModifiedBy>
  <cp:revision>32</cp:revision>
  <dcterms:created xsi:type="dcterms:W3CDTF">2021-08-14T08:49:56Z</dcterms:created>
  <dcterms:modified xsi:type="dcterms:W3CDTF">2021-08-15T16:11:07Z</dcterms:modified>
</cp:coreProperties>
</file>