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3"/>
  </p:notesMasterIdLst>
  <p:handoutMasterIdLst>
    <p:handoutMasterId r:id="rId14"/>
  </p:handoutMasterIdLst>
  <p:sldIdLst>
    <p:sldId id="265" r:id="rId2"/>
    <p:sldId id="261" r:id="rId3"/>
    <p:sldId id="266" r:id="rId4"/>
    <p:sldId id="270" r:id="rId5"/>
    <p:sldId id="275" r:id="rId6"/>
    <p:sldId id="269" r:id="rId7"/>
    <p:sldId id="271" r:id="rId8"/>
    <p:sldId id="272" r:id="rId9"/>
    <p:sldId id="274" r:id="rId10"/>
    <p:sldId id="273" r:id="rId11"/>
    <p:sldId id="268"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365D"/>
    <a:srgbClr val="F8F8F8"/>
    <a:srgbClr val="D79DA7"/>
    <a:srgbClr val="D6C9B9"/>
    <a:srgbClr val="FFD966"/>
    <a:srgbClr val="F05A22"/>
    <a:srgbClr val="84AB8F"/>
    <a:srgbClr val="D0C1AC"/>
    <a:srgbClr val="C47660"/>
    <a:srgbClr val="EDE5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2" y="-504"/>
      </p:cViewPr>
      <p:guideLst/>
    </p:cSldViewPr>
  </p:slideViewPr>
  <p:notesTextViewPr>
    <p:cViewPr>
      <p:scale>
        <a:sx n="1" d="1"/>
        <a:sy n="1" d="1"/>
      </p:scale>
      <p:origin x="0" y="0"/>
    </p:cViewPr>
  </p:notesTextViewPr>
  <p:notesViewPr>
    <p:cSldViewPr snapToGrid="0">
      <p:cViewPr varScale="1">
        <p:scale>
          <a:sx n="86" d="100"/>
          <a:sy n="86" d="100"/>
        </p:scale>
        <p:origin x="30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3FEB0058-F6AC-4235-90CF-E8748A312D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1B0881E2-6DA4-4474-8215-959AFEC4F4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AFCCE0-4AB8-4CA5-B399-9FFF2AF78CF7}" type="datetimeFigureOut">
              <a:rPr lang="zh-TW" altLang="en-US" smtClean="0"/>
              <a:t>2022/10/26</a:t>
            </a:fld>
            <a:endParaRPr lang="zh-TW" altLang="en-US"/>
          </a:p>
        </p:txBody>
      </p:sp>
      <p:sp>
        <p:nvSpPr>
          <p:cNvPr id="4" name="頁尾版面配置區 3">
            <a:extLst>
              <a:ext uri="{FF2B5EF4-FFF2-40B4-BE49-F238E27FC236}">
                <a16:creationId xmlns:a16="http://schemas.microsoft.com/office/drawing/2014/main" id="{D1804DB9-8F88-4847-91DD-49231C122F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544DCC63-9C27-427E-AE85-AB6EAEAEB0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AB8243-416A-44B6-943F-22E5615ED80E}" type="slidenum">
              <a:rPr lang="zh-TW" altLang="en-US" smtClean="0"/>
              <a:t>‹#›</a:t>
            </a:fld>
            <a:endParaRPr lang="zh-TW" altLang="en-US"/>
          </a:p>
        </p:txBody>
      </p:sp>
    </p:spTree>
    <p:extLst>
      <p:ext uri="{BB962C8B-B14F-4D97-AF65-F5344CB8AC3E}">
        <p14:creationId xmlns:p14="http://schemas.microsoft.com/office/powerpoint/2010/main" val="24716545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B4CF7-724C-4698-A943-84F3D98CE11B}" type="datetimeFigureOut">
              <a:rPr lang="zh-TW" altLang="en-US" smtClean="0"/>
              <a:t>2022/10/26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A0E54-7AE5-4780-B065-D6A1AF3CA3A7}" type="slidenum">
              <a:rPr lang="zh-TW" altLang="en-US" smtClean="0"/>
              <a:t>‹#›</a:t>
            </a:fld>
            <a:endParaRPr lang="zh-TW" altLang="en-US"/>
          </a:p>
        </p:txBody>
      </p:sp>
    </p:spTree>
    <p:extLst>
      <p:ext uri="{BB962C8B-B14F-4D97-AF65-F5344CB8AC3E}">
        <p14:creationId xmlns:p14="http://schemas.microsoft.com/office/powerpoint/2010/main" val="1694479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訂版面配置">
    <p:bg>
      <p:bgPr>
        <a:solidFill>
          <a:srgbClr val="1F497D"/>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13CAD5-EC90-4A86-A1FF-05DB2B8639C7}"/>
              </a:ext>
            </a:extLst>
          </p:cNvPr>
          <p:cNvSpPr>
            <a:spLocks noGrp="1"/>
          </p:cNvSpPr>
          <p:nvPr>
            <p:ph type="title" hasCustomPrompt="1"/>
          </p:nvPr>
        </p:nvSpPr>
        <p:spPr/>
        <p:txBody>
          <a:bodyPr/>
          <a:lstStyle>
            <a:lvl1pPr>
              <a:defRPr/>
            </a:lvl1pPr>
          </a:lstStyle>
          <a:p>
            <a:r>
              <a:rPr lang="en-US" altLang="zh-TW" dirty="0"/>
              <a:t>Cover</a:t>
            </a:r>
            <a:endParaRPr lang="zh-TW" altLang="en-US" dirty="0"/>
          </a:p>
        </p:txBody>
      </p:sp>
      <p:sp>
        <p:nvSpPr>
          <p:cNvPr id="3" name="日期版面配置區 2">
            <a:extLst>
              <a:ext uri="{FF2B5EF4-FFF2-40B4-BE49-F238E27FC236}">
                <a16:creationId xmlns:a16="http://schemas.microsoft.com/office/drawing/2014/main" id="{E29376A0-26EB-45AB-8CF8-8FB66B13C58E}"/>
              </a:ext>
            </a:extLst>
          </p:cNvPr>
          <p:cNvSpPr>
            <a:spLocks noGrp="1"/>
          </p:cNvSpPr>
          <p:nvPr>
            <p:ph type="dt" sz="half" idx="10"/>
          </p:nvPr>
        </p:nvSpPr>
        <p:spPr>
          <a:xfrm>
            <a:off x="0" y="7082065"/>
            <a:ext cx="2743200" cy="365125"/>
          </a:xfrm>
        </p:spPr>
        <p:txBody>
          <a:bodyPr/>
          <a:lstStyle/>
          <a:p>
            <a:endParaRPr lang="zh-TW" altLang="en-US"/>
          </a:p>
        </p:txBody>
      </p:sp>
      <p:sp>
        <p:nvSpPr>
          <p:cNvPr id="7" name="頁尾版面配置區 3">
            <a:extLst>
              <a:ext uri="{FF2B5EF4-FFF2-40B4-BE49-F238E27FC236}">
                <a16:creationId xmlns:a16="http://schemas.microsoft.com/office/drawing/2014/main" id="{279DFB00-A4C1-4E6B-90CC-37ECE650CFE0}"/>
              </a:ext>
            </a:extLst>
          </p:cNvPr>
          <p:cNvSpPr>
            <a:spLocks noGrp="1"/>
          </p:cNvSpPr>
          <p:nvPr>
            <p:ph type="ftr" sz="quarter" idx="11"/>
          </p:nvPr>
        </p:nvSpPr>
        <p:spPr>
          <a:xfrm>
            <a:off x="10892" y="6356350"/>
            <a:ext cx="7315200" cy="365125"/>
          </a:xfrm>
        </p:spPr>
        <p:txBody>
          <a:bodyPr/>
          <a:lstStyle>
            <a:lvl1pPr>
              <a:defRPr/>
            </a:lvl1pPr>
          </a:lstStyle>
          <a:p>
            <a:r>
              <a:rPr lang="en-US" altLang="zh-TW" dirty="0"/>
              <a:t>Institute of Industrial Engineering, NTU | Laboratory of Analytics on Knowledge Engineering | Terry Yang | 2022</a:t>
            </a:r>
          </a:p>
        </p:txBody>
      </p:sp>
      <p:pic>
        <p:nvPicPr>
          <p:cNvPr id="8" name="圖片 7">
            <a:extLst>
              <a:ext uri="{FF2B5EF4-FFF2-40B4-BE49-F238E27FC236}">
                <a16:creationId xmlns:a16="http://schemas.microsoft.com/office/drawing/2014/main" id="{20CC8490-CBB9-45F8-B1EF-C0A696877291}"/>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graphicFrame>
        <p:nvGraphicFramePr>
          <p:cNvPr id="10" name="表格 9">
            <a:extLst>
              <a:ext uri="{FF2B5EF4-FFF2-40B4-BE49-F238E27FC236}">
                <a16:creationId xmlns:a16="http://schemas.microsoft.com/office/drawing/2014/main" id="{0712AFDC-9927-41CD-9027-E05AB458EE58}"/>
              </a:ext>
            </a:extLst>
          </p:cNvPr>
          <p:cNvGraphicFramePr>
            <a:graphicFrameLocks noGrp="1"/>
          </p:cNvGraphicFramePr>
          <p:nvPr userDrawn="1">
            <p:extLst>
              <p:ext uri="{D42A27DB-BD31-4B8C-83A1-F6EECF244321}">
                <p14:modId xmlns:p14="http://schemas.microsoft.com/office/powerpoint/2010/main" val="275005807"/>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328463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訂版面配置">
    <p:bg>
      <p:bgPr>
        <a:solidFill>
          <a:srgbClr val="14365C"/>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8EDCA6-1513-4736-A39A-51A1B75E3506}"/>
              </a:ext>
            </a:extLst>
          </p:cNvPr>
          <p:cNvSpPr>
            <a:spLocks noGrp="1"/>
          </p:cNvSpPr>
          <p:nvPr>
            <p:ph type="title" hasCustomPrompt="1"/>
          </p:nvPr>
        </p:nvSpPr>
        <p:spPr/>
        <p:txBody>
          <a:bodyPr/>
          <a:lstStyle>
            <a:lvl1pPr>
              <a:defRPr>
                <a:solidFill>
                  <a:schemeClr val="bg2"/>
                </a:solidFill>
                <a:latin typeface="Nunito Bold" panose="00000800000000000000" charset="0"/>
              </a:defRPr>
            </a:lvl1pPr>
          </a:lstStyle>
          <a:p>
            <a:r>
              <a:rPr lang="en-US" altLang="zh-TW" dirty="0"/>
              <a:t>Overview</a:t>
            </a:r>
            <a:endParaRPr lang="zh-TW" altLang="en-US" dirty="0"/>
          </a:p>
        </p:txBody>
      </p:sp>
      <p:sp>
        <p:nvSpPr>
          <p:cNvPr id="3" name="日期版面配置區 2">
            <a:extLst>
              <a:ext uri="{FF2B5EF4-FFF2-40B4-BE49-F238E27FC236}">
                <a16:creationId xmlns:a16="http://schemas.microsoft.com/office/drawing/2014/main" id="{C38D443F-F47B-42D5-B224-4E9FEBB5A06F}"/>
              </a:ext>
            </a:extLst>
          </p:cNvPr>
          <p:cNvSpPr>
            <a:spLocks noGrp="1"/>
          </p:cNvSpPr>
          <p:nvPr>
            <p:ph type="dt" sz="half" idx="10"/>
          </p:nvPr>
        </p:nvSpPr>
        <p:spPr>
          <a:xfrm>
            <a:off x="0" y="7009494"/>
            <a:ext cx="2743200" cy="365125"/>
          </a:xfrm>
        </p:spPr>
        <p:txBody>
          <a:bodyPr/>
          <a:lstStyle/>
          <a:p>
            <a:endParaRPr lang="zh-TW" altLang="en-US"/>
          </a:p>
        </p:txBody>
      </p:sp>
      <p:pic>
        <p:nvPicPr>
          <p:cNvPr id="6" name="圖片 5">
            <a:extLst>
              <a:ext uri="{FF2B5EF4-FFF2-40B4-BE49-F238E27FC236}">
                <a16:creationId xmlns:a16="http://schemas.microsoft.com/office/drawing/2014/main" id="{A049B6F1-93FE-401C-9A1F-B50EE0A301CB}"/>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7" name="頁尾版面配置區 3">
            <a:extLst>
              <a:ext uri="{FF2B5EF4-FFF2-40B4-BE49-F238E27FC236}">
                <a16:creationId xmlns:a16="http://schemas.microsoft.com/office/drawing/2014/main" id="{83D2A766-0E80-4DC7-AB95-0B32286EAC33}"/>
              </a:ext>
            </a:extLst>
          </p:cNvPr>
          <p:cNvSpPr>
            <a:spLocks noGrp="1"/>
          </p:cNvSpPr>
          <p:nvPr>
            <p:ph type="ftr" sz="quarter" idx="11"/>
          </p:nvPr>
        </p:nvSpPr>
        <p:spPr>
          <a:xfrm>
            <a:off x="10892" y="6356350"/>
            <a:ext cx="7315200" cy="365125"/>
          </a:xfrm>
        </p:spPr>
        <p:txBody>
          <a:bodyPr/>
          <a:lstStyle>
            <a:lvl1pPr>
              <a:defRPr/>
            </a:lvl1pPr>
          </a:lstStyle>
          <a:p>
            <a:r>
              <a:rPr lang="en-US" altLang="zh-TW" dirty="0"/>
              <a:t>Institute of Industrial Engineering, NTU | Laboratory of Analytics on Knowledge Engineering | Terry Yang | 2022</a:t>
            </a:r>
          </a:p>
        </p:txBody>
      </p:sp>
      <p:sp>
        <p:nvSpPr>
          <p:cNvPr id="8" name="投影片編號版面配置區 4">
            <a:extLst>
              <a:ext uri="{FF2B5EF4-FFF2-40B4-BE49-F238E27FC236}">
                <a16:creationId xmlns:a16="http://schemas.microsoft.com/office/drawing/2014/main" id="{FDEA7EC1-F205-450F-9382-C0FB13E2C21D}"/>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10" name="表格 9">
            <a:extLst>
              <a:ext uri="{FF2B5EF4-FFF2-40B4-BE49-F238E27FC236}">
                <a16:creationId xmlns:a16="http://schemas.microsoft.com/office/drawing/2014/main" id="{540844A7-BDC9-447E-9E8F-C6A24F6201C0}"/>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1269632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訂版面配置">
    <p:bg>
      <p:bgPr>
        <a:solidFill>
          <a:srgbClr val="D6C9B9"/>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8EDCA6-1513-4736-A39A-51A1B75E3506}"/>
              </a:ext>
            </a:extLst>
          </p:cNvPr>
          <p:cNvSpPr>
            <a:spLocks noGrp="1"/>
          </p:cNvSpPr>
          <p:nvPr>
            <p:ph type="title" hasCustomPrompt="1"/>
          </p:nvPr>
        </p:nvSpPr>
        <p:spPr/>
        <p:txBody>
          <a:bodyPr/>
          <a:lstStyle>
            <a:lvl1pPr>
              <a:defRPr>
                <a:solidFill>
                  <a:srgbClr val="14365C"/>
                </a:solidFill>
                <a:latin typeface="Nunito Bold" panose="00000800000000000000" charset="0"/>
              </a:defRPr>
            </a:lvl1pPr>
          </a:lstStyle>
          <a:p>
            <a:r>
              <a:rPr lang="en-US" altLang="zh-TW" dirty="0"/>
              <a:t>Title</a:t>
            </a:r>
            <a:endParaRPr lang="zh-TW" altLang="en-US" dirty="0"/>
          </a:p>
        </p:txBody>
      </p:sp>
      <p:sp>
        <p:nvSpPr>
          <p:cNvPr id="3" name="日期版面配置區 2">
            <a:extLst>
              <a:ext uri="{FF2B5EF4-FFF2-40B4-BE49-F238E27FC236}">
                <a16:creationId xmlns:a16="http://schemas.microsoft.com/office/drawing/2014/main" id="{C38D443F-F47B-42D5-B224-4E9FEBB5A06F}"/>
              </a:ext>
            </a:extLst>
          </p:cNvPr>
          <p:cNvSpPr>
            <a:spLocks noGrp="1"/>
          </p:cNvSpPr>
          <p:nvPr>
            <p:ph type="dt" sz="half" idx="10"/>
          </p:nvPr>
        </p:nvSpPr>
        <p:spPr>
          <a:xfrm>
            <a:off x="0" y="7009494"/>
            <a:ext cx="2743200" cy="365125"/>
          </a:xfrm>
        </p:spPr>
        <p:txBody>
          <a:bodyPr/>
          <a:lstStyle/>
          <a:p>
            <a:endParaRPr lang="zh-TW" altLang="en-US"/>
          </a:p>
        </p:txBody>
      </p:sp>
      <p:pic>
        <p:nvPicPr>
          <p:cNvPr id="6" name="圖片 5">
            <a:extLst>
              <a:ext uri="{FF2B5EF4-FFF2-40B4-BE49-F238E27FC236}">
                <a16:creationId xmlns:a16="http://schemas.microsoft.com/office/drawing/2014/main" id="{A049B6F1-93FE-401C-9A1F-B50EE0A301CB}"/>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7" name="頁尾版面配置區 3">
            <a:extLst>
              <a:ext uri="{FF2B5EF4-FFF2-40B4-BE49-F238E27FC236}">
                <a16:creationId xmlns:a16="http://schemas.microsoft.com/office/drawing/2014/main" id="{83D2A766-0E80-4DC7-AB95-0B32286EAC33}"/>
              </a:ext>
            </a:extLst>
          </p:cNvPr>
          <p:cNvSpPr>
            <a:spLocks noGrp="1"/>
          </p:cNvSpPr>
          <p:nvPr>
            <p:ph type="ftr" sz="quarter" idx="11"/>
          </p:nvPr>
        </p:nvSpPr>
        <p:spPr>
          <a:xfrm>
            <a:off x="10892" y="6356350"/>
            <a:ext cx="7315200" cy="365125"/>
          </a:xfrm>
        </p:spPr>
        <p:txBody>
          <a:bodyPr/>
          <a:lstStyle>
            <a:lvl1pPr>
              <a:defRPr/>
            </a:lvl1pPr>
          </a:lstStyle>
          <a:p>
            <a:r>
              <a:rPr lang="en-US" altLang="zh-TW" dirty="0"/>
              <a:t>Institute of Industrial Engineering, NTU | Laboratory of Analytics on Knowledge Engineering | Terry Yang | 2022</a:t>
            </a:r>
          </a:p>
        </p:txBody>
      </p:sp>
      <p:sp>
        <p:nvSpPr>
          <p:cNvPr id="9" name="投影片編號版面配置區 4">
            <a:extLst>
              <a:ext uri="{FF2B5EF4-FFF2-40B4-BE49-F238E27FC236}">
                <a16:creationId xmlns:a16="http://schemas.microsoft.com/office/drawing/2014/main" id="{D1E7FD01-9A09-4BBD-9A3B-CFB2AA0F8F6A}"/>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10" name="表格 9">
            <a:extLst>
              <a:ext uri="{FF2B5EF4-FFF2-40B4-BE49-F238E27FC236}">
                <a16:creationId xmlns:a16="http://schemas.microsoft.com/office/drawing/2014/main" id="{95228050-D83D-44D6-A8C9-C6D621AB025C}"/>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203905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訂版面配置">
    <p:bg>
      <p:bgPr>
        <a:solidFill>
          <a:srgbClr val="F8F8F8"/>
        </a:solidFill>
        <a:effectLst/>
      </p:bgPr>
    </p:bg>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449CDC-0064-4535-BE37-57EDAE5FCDB7}"/>
              </a:ext>
            </a:extLst>
          </p:cNvPr>
          <p:cNvSpPr>
            <a:spLocks noGrp="1"/>
          </p:cNvSpPr>
          <p:nvPr>
            <p:ph type="title" hasCustomPrompt="1"/>
          </p:nvPr>
        </p:nvSpPr>
        <p:spPr/>
        <p:txBody>
          <a:bodyPr/>
          <a:lstStyle>
            <a:lvl1pPr>
              <a:defRPr>
                <a:latin typeface="Nunito Bold" panose="00000800000000000000" charset="0"/>
              </a:defRPr>
            </a:lvl1pPr>
          </a:lstStyle>
          <a:p>
            <a:r>
              <a:rPr lang="en-US" altLang="zh-TW" dirty="0"/>
              <a:t>Title</a:t>
            </a:r>
            <a:endParaRPr lang="zh-TW" altLang="en-US" dirty="0"/>
          </a:p>
        </p:txBody>
      </p:sp>
      <p:sp>
        <p:nvSpPr>
          <p:cNvPr id="3" name="日期版面配置區 2">
            <a:extLst>
              <a:ext uri="{FF2B5EF4-FFF2-40B4-BE49-F238E27FC236}">
                <a16:creationId xmlns:a16="http://schemas.microsoft.com/office/drawing/2014/main" id="{1EEC7F76-FBED-4417-B514-4E1179FE2307}"/>
              </a:ext>
            </a:extLst>
          </p:cNvPr>
          <p:cNvSpPr>
            <a:spLocks noGrp="1"/>
          </p:cNvSpPr>
          <p:nvPr>
            <p:ph type="dt" sz="half" idx="10"/>
          </p:nvPr>
        </p:nvSpPr>
        <p:spPr>
          <a:xfrm>
            <a:off x="0" y="6923314"/>
            <a:ext cx="2743200" cy="365125"/>
          </a:xfrm>
        </p:spPr>
        <p:txBody>
          <a:bodyPr/>
          <a:lstStyle/>
          <a:p>
            <a:endParaRPr lang="zh-TW" altLang="en-US" dirty="0"/>
          </a:p>
        </p:txBody>
      </p:sp>
      <p:pic>
        <p:nvPicPr>
          <p:cNvPr id="6" name="圖片 5">
            <a:extLst>
              <a:ext uri="{FF2B5EF4-FFF2-40B4-BE49-F238E27FC236}">
                <a16:creationId xmlns:a16="http://schemas.microsoft.com/office/drawing/2014/main" id="{6BF43F20-E76E-45F4-A1B9-AD851E0EFFA2}"/>
              </a:ext>
            </a:extLst>
          </p:cNvPr>
          <p:cNvPicPr>
            <a:picLocks noChangeAspect="1"/>
          </p:cNvPicPr>
          <p:nvPr userDrawn="1"/>
        </p:nvPicPr>
        <p:blipFill>
          <a:blip r:embed="rId2"/>
          <a:stretch>
            <a:fillRect/>
          </a:stretch>
        </p:blipFill>
        <p:spPr>
          <a:xfrm rot="5400000">
            <a:off x="10838543" y="1486107"/>
            <a:ext cx="4753638" cy="1781424"/>
          </a:xfrm>
          <a:prstGeom prst="rect">
            <a:avLst/>
          </a:prstGeom>
        </p:spPr>
      </p:pic>
      <p:sp>
        <p:nvSpPr>
          <p:cNvPr id="7" name="頁尾版面配置區 3">
            <a:extLst>
              <a:ext uri="{FF2B5EF4-FFF2-40B4-BE49-F238E27FC236}">
                <a16:creationId xmlns:a16="http://schemas.microsoft.com/office/drawing/2014/main" id="{59250447-0BF4-401C-A2C1-FF8EBF7D5DE3}"/>
              </a:ext>
            </a:extLst>
          </p:cNvPr>
          <p:cNvSpPr>
            <a:spLocks noGrp="1"/>
          </p:cNvSpPr>
          <p:nvPr>
            <p:ph type="ftr" sz="quarter" idx="11"/>
          </p:nvPr>
        </p:nvSpPr>
        <p:spPr>
          <a:xfrm>
            <a:off x="10892" y="6356350"/>
            <a:ext cx="7315200" cy="365125"/>
          </a:xfrm>
        </p:spPr>
        <p:txBody>
          <a:bodyPr/>
          <a:lstStyle>
            <a:lvl1pPr>
              <a:defRPr/>
            </a:lvl1pPr>
          </a:lstStyle>
          <a:p>
            <a:r>
              <a:rPr lang="en-US" altLang="zh-TW" dirty="0"/>
              <a:t>Institute of Industrial Engineering, NTU | Laboratory of Analytics on Knowledge Engineering | Terry Yang | 2022</a:t>
            </a:r>
          </a:p>
        </p:txBody>
      </p:sp>
      <p:sp>
        <p:nvSpPr>
          <p:cNvPr id="8" name="投影片編號版面配置區 4">
            <a:extLst>
              <a:ext uri="{FF2B5EF4-FFF2-40B4-BE49-F238E27FC236}">
                <a16:creationId xmlns:a16="http://schemas.microsoft.com/office/drawing/2014/main" id="{72357138-28C4-46CD-ACAC-BF33C9BD935D}"/>
              </a:ext>
            </a:extLst>
          </p:cNvPr>
          <p:cNvSpPr txBox="1">
            <a:spLocks/>
          </p:cNvSpPr>
          <p:nvPr userDrawn="1"/>
        </p:nvSpPr>
        <p:spPr>
          <a:xfrm>
            <a:off x="9292771"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EBEBC60-CAB2-4177-A660-4E3558F6D5D7}" type="slidenum">
              <a:rPr lang="zh-TW" altLang="en-US" smtClean="0"/>
              <a:pPr/>
              <a:t>‹#›</a:t>
            </a:fld>
            <a:endParaRPr lang="zh-TW" altLang="en-US" dirty="0"/>
          </a:p>
        </p:txBody>
      </p:sp>
      <p:graphicFrame>
        <p:nvGraphicFramePr>
          <p:cNvPr id="9" name="表格 8">
            <a:extLst>
              <a:ext uri="{FF2B5EF4-FFF2-40B4-BE49-F238E27FC236}">
                <a16:creationId xmlns:a16="http://schemas.microsoft.com/office/drawing/2014/main" id="{19B281EA-9D28-4F85-BA4B-06782E045F19}"/>
              </a:ext>
            </a:extLst>
          </p:cNvPr>
          <p:cNvGraphicFramePr>
            <a:graphicFrameLocks noGrp="1"/>
          </p:cNvGraphicFramePr>
          <p:nvPr userDrawn="1">
            <p:extLst>
              <p:ext uri="{D42A27DB-BD31-4B8C-83A1-F6EECF244321}">
                <p14:modId xmlns:p14="http://schemas.microsoft.com/office/powerpoint/2010/main" val="3651962161"/>
              </p:ext>
            </p:extLst>
          </p:nvPr>
        </p:nvGraphicFramePr>
        <p:xfrm>
          <a:off x="3657600" y="7082065"/>
          <a:ext cx="85344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978145338"/>
                    </a:ext>
                  </a:extLst>
                </a:gridCol>
                <a:gridCol w="1219200">
                  <a:extLst>
                    <a:ext uri="{9D8B030D-6E8A-4147-A177-3AD203B41FA5}">
                      <a16:colId xmlns:a16="http://schemas.microsoft.com/office/drawing/2014/main" val="2630234796"/>
                    </a:ext>
                  </a:extLst>
                </a:gridCol>
                <a:gridCol w="1219200">
                  <a:extLst>
                    <a:ext uri="{9D8B030D-6E8A-4147-A177-3AD203B41FA5}">
                      <a16:colId xmlns:a16="http://schemas.microsoft.com/office/drawing/2014/main" val="2713292028"/>
                    </a:ext>
                  </a:extLst>
                </a:gridCol>
                <a:gridCol w="1219200">
                  <a:extLst>
                    <a:ext uri="{9D8B030D-6E8A-4147-A177-3AD203B41FA5}">
                      <a16:colId xmlns:a16="http://schemas.microsoft.com/office/drawing/2014/main" val="2473457119"/>
                    </a:ext>
                  </a:extLst>
                </a:gridCol>
                <a:gridCol w="1219200">
                  <a:extLst>
                    <a:ext uri="{9D8B030D-6E8A-4147-A177-3AD203B41FA5}">
                      <a16:colId xmlns:a16="http://schemas.microsoft.com/office/drawing/2014/main" val="3476666309"/>
                    </a:ext>
                  </a:extLst>
                </a:gridCol>
                <a:gridCol w="1219200">
                  <a:extLst>
                    <a:ext uri="{9D8B030D-6E8A-4147-A177-3AD203B41FA5}">
                      <a16:colId xmlns:a16="http://schemas.microsoft.com/office/drawing/2014/main" val="2442762493"/>
                    </a:ext>
                  </a:extLst>
                </a:gridCol>
                <a:gridCol w="1219200">
                  <a:extLst>
                    <a:ext uri="{9D8B030D-6E8A-4147-A177-3AD203B41FA5}">
                      <a16:colId xmlns:a16="http://schemas.microsoft.com/office/drawing/2014/main" val="393450413"/>
                    </a:ext>
                  </a:extLst>
                </a:gridCol>
              </a:tblGrid>
              <a:tr h="370840">
                <a:tc>
                  <a:txBody>
                    <a:bodyPr/>
                    <a:lstStyle/>
                    <a:p>
                      <a:endParaRPr lang="zh-TW" altLang="en-US" dirty="0"/>
                    </a:p>
                  </a:txBody>
                  <a:tcPr>
                    <a:solidFill>
                      <a:srgbClr val="1F497D"/>
                    </a:solidFill>
                  </a:tcPr>
                </a:tc>
                <a:tc>
                  <a:txBody>
                    <a:bodyPr/>
                    <a:lstStyle/>
                    <a:p>
                      <a:endParaRPr lang="zh-TW" altLang="en-US" dirty="0"/>
                    </a:p>
                  </a:txBody>
                  <a:tcPr>
                    <a:solidFill>
                      <a:srgbClr val="14365D"/>
                    </a:solidFill>
                  </a:tcPr>
                </a:tc>
                <a:tc>
                  <a:txBody>
                    <a:bodyPr/>
                    <a:lstStyle/>
                    <a:p>
                      <a:endParaRPr lang="zh-TW" altLang="en-US" dirty="0"/>
                    </a:p>
                  </a:txBody>
                  <a:tcPr>
                    <a:solidFill>
                      <a:srgbClr val="D6C9B9"/>
                    </a:solidFill>
                  </a:tcPr>
                </a:tc>
                <a:tc>
                  <a:txBody>
                    <a:bodyPr/>
                    <a:lstStyle/>
                    <a:p>
                      <a:endParaRPr lang="zh-TW" altLang="en-US" dirty="0"/>
                    </a:p>
                  </a:txBody>
                  <a:tcPr>
                    <a:solidFill>
                      <a:srgbClr val="F8F8F8"/>
                    </a:solidFill>
                  </a:tcPr>
                </a:tc>
                <a:tc>
                  <a:txBody>
                    <a:bodyPr/>
                    <a:lstStyle/>
                    <a:p>
                      <a:endParaRPr lang="zh-TW" altLang="en-US" dirty="0"/>
                    </a:p>
                  </a:txBody>
                  <a:tcPr>
                    <a:solidFill>
                      <a:srgbClr val="D79DA7"/>
                    </a:solidFill>
                  </a:tcPr>
                </a:tc>
                <a:tc>
                  <a:txBody>
                    <a:bodyPr/>
                    <a:lstStyle/>
                    <a:p>
                      <a:endParaRPr lang="zh-TW" altLang="en-US" dirty="0"/>
                    </a:p>
                  </a:txBody>
                  <a:tcPr>
                    <a:solidFill>
                      <a:srgbClr val="D0C1AC"/>
                    </a:solidFill>
                  </a:tcPr>
                </a:tc>
                <a:tc>
                  <a:txBody>
                    <a:bodyPr/>
                    <a:lstStyle/>
                    <a:p>
                      <a:endParaRPr lang="zh-TW" altLang="en-US" dirty="0"/>
                    </a:p>
                  </a:txBody>
                  <a:tcPr>
                    <a:solidFill>
                      <a:srgbClr val="C47660"/>
                    </a:solidFill>
                  </a:tcPr>
                </a:tc>
                <a:extLst>
                  <a:ext uri="{0D108BD9-81ED-4DB2-BD59-A6C34878D82A}">
                    <a16:rowId xmlns:a16="http://schemas.microsoft.com/office/drawing/2014/main" val="2910606889"/>
                  </a:ext>
                </a:extLst>
              </a:tr>
            </a:tbl>
          </a:graphicData>
        </a:graphic>
      </p:graphicFrame>
    </p:spTree>
    <p:extLst>
      <p:ext uri="{BB962C8B-B14F-4D97-AF65-F5344CB8AC3E}">
        <p14:creationId xmlns:p14="http://schemas.microsoft.com/office/powerpoint/2010/main" val="16085748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AB86E69-ADAE-4EB9-BC8A-335444C368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2BC6CF5-FB01-42AD-8BE6-1A095724F4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7654B0A-AB12-4323-980F-C8B73CED17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頁尾版面配置區 4">
            <a:extLst>
              <a:ext uri="{FF2B5EF4-FFF2-40B4-BE49-F238E27FC236}">
                <a16:creationId xmlns:a16="http://schemas.microsoft.com/office/drawing/2014/main" id="{101B47B3-5C20-4DAF-8FCA-E220EAC427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Institute of Industrial Engineering, NTU | Laboratory of Analytics on Knowledge Engineering | Terry Yang | 2022</a:t>
            </a:r>
            <a:endParaRPr lang="zh-TW" altLang="en-US"/>
          </a:p>
        </p:txBody>
      </p:sp>
      <p:sp>
        <p:nvSpPr>
          <p:cNvPr id="6" name="投影片編號版面配置區 5">
            <a:extLst>
              <a:ext uri="{FF2B5EF4-FFF2-40B4-BE49-F238E27FC236}">
                <a16:creationId xmlns:a16="http://schemas.microsoft.com/office/drawing/2014/main" id="{680F8AAB-652D-4351-8A0C-16360C2F53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898B9-D61D-4D48-A25C-8223EF15D6EF}" type="slidenum">
              <a:rPr lang="zh-TW" altLang="en-US" smtClean="0"/>
              <a:t>‹#›</a:t>
            </a:fld>
            <a:endParaRPr lang="zh-TW" altLang="en-US"/>
          </a:p>
        </p:txBody>
      </p:sp>
    </p:spTree>
    <p:extLst>
      <p:ext uri="{BB962C8B-B14F-4D97-AF65-F5344CB8AC3E}">
        <p14:creationId xmlns:p14="http://schemas.microsoft.com/office/powerpoint/2010/main" val="672191282"/>
      </p:ext>
    </p:extLst>
  </p:cSld>
  <p:clrMap bg1="lt1" tx1="dk1" bg2="lt2" tx2="dk2" accent1="accent1" accent2="accent2" accent3="accent3" accent4="accent4" accent5="accent5" accent6="accent6" hlink="hlink" folHlink="folHlink"/>
  <p:sldLayoutIdLst>
    <p:sldLayoutId id="2147483677" r:id="rId1"/>
    <p:sldLayoutId id="2147483675" r:id="rId2"/>
    <p:sldLayoutId id="2147483676" r:id="rId3"/>
    <p:sldLayoutId id="2147483674" r:id="rId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群組 11">
            <a:extLst>
              <a:ext uri="{FF2B5EF4-FFF2-40B4-BE49-F238E27FC236}">
                <a16:creationId xmlns:a16="http://schemas.microsoft.com/office/drawing/2014/main" id="{6228B413-450E-4F2A-99E6-B93FEB1E06EA}"/>
              </a:ext>
            </a:extLst>
          </p:cNvPr>
          <p:cNvGrpSpPr/>
          <p:nvPr/>
        </p:nvGrpSpPr>
        <p:grpSpPr>
          <a:xfrm>
            <a:off x="0" y="850258"/>
            <a:ext cx="12170216" cy="5157484"/>
            <a:chOff x="4887692" y="7423150"/>
            <a:chExt cx="12170216" cy="5793769"/>
          </a:xfrm>
        </p:grpSpPr>
        <p:pic>
          <p:nvPicPr>
            <p:cNvPr id="10" name="Picture 2" descr="1*nsCMPADsdk7NuREtMTWUVg.png (1200×799)">
              <a:extLst>
                <a:ext uri="{FF2B5EF4-FFF2-40B4-BE49-F238E27FC236}">
                  <a16:creationId xmlns:a16="http://schemas.microsoft.com/office/drawing/2014/main" id="{B0E475AB-C317-4E14-9804-95B49CA6C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692" y="7532384"/>
              <a:ext cx="12170216" cy="5575300"/>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a:extLst>
                <a:ext uri="{FF2B5EF4-FFF2-40B4-BE49-F238E27FC236}">
                  <a16:creationId xmlns:a16="http://schemas.microsoft.com/office/drawing/2014/main" id="{02F293C3-C334-4FAD-BFB3-AE913C69F3CD}"/>
                </a:ext>
              </a:extLst>
            </p:cNvPr>
            <p:cNvSpPr/>
            <p:nvPr/>
          </p:nvSpPr>
          <p:spPr>
            <a:xfrm>
              <a:off x="4887692" y="7423150"/>
              <a:ext cx="12170216" cy="5793769"/>
            </a:xfrm>
            <a:prstGeom prst="rect">
              <a:avLst/>
            </a:prstGeom>
            <a:solidFill>
              <a:srgbClr val="1F497D">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 name="頁尾版面配置區 2">
            <a:extLst>
              <a:ext uri="{FF2B5EF4-FFF2-40B4-BE49-F238E27FC236}">
                <a16:creationId xmlns:a16="http://schemas.microsoft.com/office/drawing/2014/main" id="{3DF783E8-803A-4145-801E-F7F405CB4F03}"/>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8" name="標題 1">
            <a:extLst>
              <a:ext uri="{FF2B5EF4-FFF2-40B4-BE49-F238E27FC236}">
                <a16:creationId xmlns:a16="http://schemas.microsoft.com/office/drawing/2014/main" id="{2D584EFC-6376-476C-A5DF-F38A483FDDBE}"/>
              </a:ext>
            </a:extLst>
          </p:cNvPr>
          <p:cNvSpPr txBox="1">
            <a:spLocks/>
          </p:cNvSpPr>
          <p:nvPr/>
        </p:nvSpPr>
        <p:spPr>
          <a:xfrm>
            <a:off x="838200" y="1685925"/>
            <a:ext cx="10515600" cy="2784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pPr>
            <a:r>
              <a:rPr lang="en-US" altLang="zh-TW" sz="3600" dirty="0">
                <a:solidFill>
                  <a:schemeClr val="bg2"/>
                </a:solidFill>
                <a:latin typeface="Nunito Bold"/>
              </a:rPr>
              <a:t>Supervised &amp; Unsupervised Encoding Methods of Categorical Variables</a:t>
            </a:r>
          </a:p>
        </p:txBody>
      </p:sp>
      <p:sp>
        <p:nvSpPr>
          <p:cNvPr id="9" name="TextBox 3">
            <a:extLst>
              <a:ext uri="{FF2B5EF4-FFF2-40B4-BE49-F238E27FC236}">
                <a16:creationId xmlns:a16="http://schemas.microsoft.com/office/drawing/2014/main" id="{C323AD5E-6566-4A99-85E1-EF3D0E4F123A}"/>
              </a:ext>
            </a:extLst>
          </p:cNvPr>
          <p:cNvSpPr txBox="1"/>
          <p:nvPr/>
        </p:nvSpPr>
        <p:spPr>
          <a:xfrm>
            <a:off x="2085785" y="4206866"/>
            <a:ext cx="8020429" cy="496290"/>
          </a:xfrm>
          <a:prstGeom prst="rect">
            <a:avLst/>
          </a:prstGeom>
        </p:spPr>
        <p:txBody>
          <a:bodyPr lIns="0" tIns="0" rIns="0" bIns="0" rtlCol="0" anchor="t">
            <a:spAutoFit/>
          </a:bodyPr>
          <a:lstStyle/>
          <a:p>
            <a:pPr algn="ctr">
              <a:lnSpc>
                <a:spcPts val="4200"/>
              </a:lnSpc>
            </a:pPr>
            <a:r>
              <a:rPr lang="en-US" altLang="zh-TW" sz="2400" dirty="0">
                <a:solidFill>
                  <a:schemeClr val="bg2"/>
                </a:solidFill>
                <a:latin typeface="Nunito Bold"/>
              </a:rPr>
              <a:t>for Prediction Performance Enhancement</a:t>
            </a:r>
            <a:endParaRPr lang="en-US" sz="2000" dirty="0">
              <a:solidFill>
                <a:schemeClr val="bg2"/>
              </a:solidFill>
              <a:latin typeface="Nunito"/>
            </a:endParaRPr>
          </a:p>
        </p:txBody>
      </p:sp>
    </p:spTree>
    <p:extLst>
      <p:ext uri="{BB962C8B-B14F-4D97-AF65-F5344CB8AC3E}">
        <p14:creationId xmlns:p14="http://schemas.microsoft.com/office/powerpoint/2010/main" val="1686568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Kaggle dataset</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Tree>
    <p:extLst>
      <p:ext uri="{BB962C8B-B14F-4D97-AF65-F5344CB8AC3E}">
        <p14:creationId xmlns:p14="http://schemas.microsoft.com/office/powerpoint/2010/main" val="3785739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68151F-4FA1-4131-A284-9185F4E3BE09}"/>
              </a:ext>
            </a:extLst>
          </p:cNvPr>
          <p:cNvSpPr>
            <a:spLocks noGrp="1"/>
          </p:cNvSpPr>
          <p:nvPr>
            <p:ph type="title"/>
          </p:nvPr>
        </p:nvSpPr>
        <p:spPr/>
        <p:txBody>
          <a:bodyPr/>
          <a:lstStyle/>
          <a:p>
            <a:endParaRPr lang="zh-TW" altLang="en-US"/>
          </a:p>
        </p:txBody>
      </p:sp>
      <p:sp>
        <p:nvSpPr>
          <p:cNvPr id="3" name="頁尾版面配置區 2">
            <a:extLst>
              <a:ext uri="{FF2B5EF4-FFF2-40B4-BE49-F238E27FC236}">
                <a16:creationId xmlns:a16="http://schemas.microsoft.com/office/drawing/2014/main" id="{D240FE7B-CF1E-419F-8DAC-EA601D1DF932}"/>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grpSp>
        <p:nvGrpSpPr>
          <p:cNvPr id="4" name="Group 2">
            <a:extLst>
              <a:ext uri="{FF2B5EF4-FFF2-40B4-BE49-F238E27FC236}">
                <a16:creationId xmlns:a16="http://schemas.microsoft.com/office/drawing/2014/main" id="{8C1E69D8-C182-4953-8A93-7FC072BB5F26}"/>
              </a:ext>
            </a:extLst>
          </p:cNvPr>
          <p:cNvGrpSpPr/>
          <p:nvPr/>
        </p:nvGrpSpPr>
        <p:grpSpPr>
          <a:xfrm>
            <a:off x="4942226" y="7910778"/>
            <a:ext cx="2669789" cy="3476359"/>
            <a:chOff x="0" y="0"/>
            <a:chExt cx="3559718" cy="4635145"/>
          </a:xfrm>
        </p:grpSpPr>
        <p:grpSp>
          <p:nvGrpSpPr>
            <p:cNvPr id="5" name="Group 3">
              <a:extLst>
                <a:ext uri="{FF2B5EF4-FFF2-40B4-BE49-F238E27FC236}">
                  <a16:creationId xmlns:a16="http://schemas.microsoft.com/office/drawing/2014/main" id="{FDE6EEA4-F663-4EB5-A8A3-BFC24A261AD5}"/>
                </a:ext>
              </a:extLst>
            </p:cNvPr>
            <p:cNvGrpSpPr/>
            <p:nvPr/>
          </p:nvGrpSpPr>
          <p:grpSpPr>
            <a:xfrm>
              <a:off x="0" y="0"/>
              <a:ext cx="3559718" cy="3090097"/>
              <a:chOff x="0" y="0"/>
              <a:chExt cx="936326" cy="812800"/>
            </a:xfrm>
          </p:grpSpPr>
          <p:sp>
            <p:nvSpPr>
              <p:cNvPr id="9" name="Freeform 4">
                <a:extLst>
                  <a:ext uri="{FF2B5EF4-FFF2-40B4-BE49-F238E27FC236}">
                    <a16:creationId xmlns:a16="http://schemas.microsoft.com/office/drawing/2014/main" id="{EF2B076D-23FA-41DD-B24F-21D8B4221799}"/>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10" name="TextBox 5">
                <a:extLst>
                  <a:ext uri="{FF2B5EF4-FFF2-40B4-BE49-F238E27FC236}">
                    <a16:creationId xmlns:a16="http://schemas.microsoft.com/office/drawing/2014/main" id="{1582F132-A562-4E2A-8221-1AA0DDD02C23}"/>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nvGrpSpPr>
            <p:cNvPr id="6" name="Group 6">
              <a:extLst>
                <a:ext uri="{FF2B5EF4-FFF2-40B4-BE49-F238E27FC236}">
                  <a16:creationId xmlns:a16="http://schemas.microsoft.com/office/drawing/2014/main" id="{8794817A-2784-41F0-B54E-C377C8A31813}"/>
                </a:ext>
              </a:extLst>
            </p:cNvPr>
            <p:cNvGrpSpPr/>
            <p:nvPr/>
          </p:nvGrpSpPr>
          <p:grpSpPr>
            <a:xfrm rot="-10800000">
              <a:off x="0" y="1545048"/>
              <a:ext cx="3559718" cy="3090097"/>
              <a:chOff x="0" y="0"/>
              <a:chExt cx="936326" cy="812800"/>
            </a:xfrm>
          </p:grpSpPr>
          <p:sp>
            <p:nvSpPr>
              <p:cNvPr id="7" name="Freeform 7">
                <a:extLst>
                  <a:ext uri="{FF2B5EF4-FFF2-40B4-BE49-F238E27FC236}">
                    <a16:creationId xmlns:a16="http://schemas.microsoft.com/office/drawing/2014/main" id="{F98AFE8C-F33A-48CE-B532-4C2CED8C5AB0}"/>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8" name="TextBox 8">
                <a:extLst>
                  <a:ext uri="{FF2B5EF4-FFF2-40B4-BE49-F238E27FC236}">
                    <a16:creationId xmlns:a16="http://schemas.microsoft.com/office/drawing/2014/main" id="{6DF7C9D1-5C46-4EE4-A61D-264987A7BB27}"/>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grpSp>
        <p:nvGrpSpPr>
          <p:cNvPr id="11" name="Group 9">
            <a:extLst>
              <a:ext uri="{FF2B5EF4-FFF2-40B4-BE49-F238E27FC236}">
                <a16:creationId xmlns:a16="http://schemas.microsoft.com/office/drawing/2014/main" id="{71A5AE38-80BA-4267-84EA-E073F8E5FF19}"/>
              </a:ext>
            </a:extLst>
          </p:cNvPr>
          <p:cNvGrpSpPr/>
          <p:nvPr/>
        </p:nvGrpSpPr>
        <p:grpSpPr>
          <a:xfrm>
            <a:off x="5079344" y="8120276"/>
            <a:ext cx="2395553" cy="3119273"/>
            <a:chOff x="0" y="0"/>
            <a:chExt cx="3194070" cy="4159031"/>
          </a:xfrm>
        </p:grpSpPr>
        <p:grpSp>
          <p:nvGrpSpPr>
            <p:cNvPr id="12" name="Group 10">
              <a:extLst>
                <a:ext uri="{FF2B5EF4-FFF2-40B4-BE49-F238E27FC236}">
                  <a16:creationId xmlns:a16="http://schemas.microsoft.com/office/drawing/2014/main" id="{9390519D-9CB5-4A7F-8C48-A29FDABF76A0}"/>
                </a:ext>
              </a:extLst>
            </p:cNvPr>
            <p:cNvGrpSpPr/>
            <p:nvPr/>
          </p:nvGrpSpPr>
          <p:grpSpPr>
            <a:xfrm>
              <a:off x="0" y="0"/>
              <a:ext cx="3194070" cy="2772687"/>
              <a:chOff x="0" y="0"/>
              <a:chExt cx="936326" cy="812800"/>
            </a:xfrm>
          </p:grpSpPr>
          <p:sp>
            <p:nvSpPr>
              <p:cNvPr id="16" name="Freeform 11">
                <a:extLst>
                  <a:ext uri="{FF2B5EF4-FFF2-40B4-BE49-F238E27FC236}">
                    <a16:creationId xmlns:a16="http://schemas.microsoft.com/office/drawing/2014/main" id="{10CAEF0D-0AB7-4689-8B13-E69CC213D622}"/>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17" name="TextBox 12">
                <a:extLst>
                  <a:ext uri="{FF2B5EF4-FFF2-40B4-BE49-F238E27FC236}">
                    <a16:creationId xmlns:a16="http://schemas.microsoft.com/office/drawing/2014/main" id="{C3D35EF4-B822-4E85-B366-7288AA824B92}"/>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nvGrpSpPr>
            <p:cNvPr id="13" name="Group 13">
              <a:extLst>
                <a:ext uri="{FF2B5EF4-FFF2-40B4-BE49-F238E27FC236}">
                  <a16:creationId xmlns:a16="http://schemas.microsoft.com/office/drawing/2014/main" id="{B0B8AC55-CBEE-4AEA-819B-CD9576FD869B}"/>
                </a:ext>
              </a:extLst>
            </p:cNvPr>
            <p:cNvGrpSpPr/>
            <p:nvPr/>
          </p:nvGrpSpPr>
          <p:grpSpPr>
            <a:xfrm rot="-10800000">
              <a:off x="0" y="1386344"/>
              <a:ext cx="3194070" cy="2772687"/>
              <a:chOff x="0" y="0"/>
              <a:chExt cx="936326" cy="812800"/>
            </a:xfrm>
          </p:grpSpPr>
          <p:sp>
            <p:nvSpPr>
              <p:cNvPr id="14" name="Freeform 14">
                <a:extLst>
                  <a:ext uri="{FF2B5EF4-FFF2-40B4-BE49-F238E27FC236}">
                    <a16:creationId xmlns:a16="http://schemas.microsoft.com/office/drawing/2014/main" id="{A86D0E9B-6182-4237-9007-11251050442B}"/>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15" name="TextBox 15">
                <a:extLst>
                  <a:ext uri="{FF2B5EF4-FFF2-40B4-BE49-F238E27FC236}">
                    <a16:creationId xmlns:a16="http://schemas.microsoft.com/office/drawing/2014/main" id="{D579F9FB-9AF9-4A4A-B470-38C643AF72DB}"/>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grpSp>
        <p:nvGrpSpPr>
          <p:cNvPr id="18" name="Group 16">
            <a:extLst>
              <a:ext uri="{FF2B5EF4-FFF2-40B4-BE49-F238E27FC236}">
                <a16:creationId xmlns:a16="http://schemas.microsoft.com/office/drawing/2014/main" id="{40864BA4-E5EF-4F2D-AAB9-82092B05B92C}"/>
              </a:ext>
            </a:extLst>
          </p:cNvPr>
          <p:cNvGrpSpPr/>
          <p:nvPr/>
        </p:nvGrpSpPr>
        <p:grpSpPr>
          <a:xfrm>
            <a:off x="129396" y="7958403"/>
            <a:ext cx="2669789" cy="3476359"/>
            <a:chOff x="0" y="0"/>
            <a:chExt cx="3559718" cy="4635145"/>
          </a:xfrm>
        </p:grpSpPr>
        <p:grpSp>
          <p:nvGrpSpPr>
            <p:cNvPr id="19" name="Group 17">
              <a:extLst>
                <a:ext uri="{FF2B5EF4-FFF2-40B4-BE49-F238E27FC236}">
                  <a16:creationId xmlns:a16="http://schemas.microsoft.com/office/drawing/2014/main" id="{CA698CEA-C70D-45A9-8DB0-87EB4CEEBDF1}"/>
                </a:ext>
              </a:extLst>
            </p:cNvPr>
            <p:cNvGrpSpPr/>
            <p:nvPr/>
          </p:nvGrpSpPr>
          <p:grpSpPr>
            <a:xfrm>
              <a:off x="0" y="0"/>
              <a:ext cx="3559718" cy="3090097"/>
              <a:chOff x="0" y="0"/>
              <a:chExt cx="936326" cy="812800"/>
            </a:xfrm>
          </p:grpSpPr>
          <p:sp>
            <p:nvSpPr>
              <p:cNvPr id="23" name="Freeform 18">
                <a:extLst>
                  <a:ext uri="{FF2B5EF4-FFF2-40B4-BE49-F238E27FC236}">
                    <a16:creationId xmlns:a16="http://schemas.microsoft.com/office/drawing/2014/main" id="{9FDE444D-6F31-430E-AFAC-E9649567ABA2}"/>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24" name="TextBox 19">
                <a:extLst>
                  <a:ext uri="{FF2B5EF4-FFF2-40B4-BE49-F238E27FC236}">
                    <a16:creationId xmlns:a16="http://schemas.microsoft.com/office/drawing/2014/main" id="{3AD985A8-9DDF-424B-88EA-352A25FEFE7D}"/>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nvGrpSpPr>
            <p:cNvPr id="20" name="Group 20">
              <a:extLst>
                <a:ext uri="{FF2B5EF4-FFF2-40B4-BE49-F238E27FC236}">
                  <a16:creationId xmlns:a16="http://schemas.microsoft.com/office/drawing/2014/main" id="{7ED7228B-4901-42D7-B324-8FA630662B7A}"/>
                </a:ext>
              </a:extLst>
            </p:cNvPr>
            <p:cNvGrpSpPr/>
            <p:nvPr/>
          </p:nvGrpSpPr>
          <p:grpSpPr>
            <a:xfrm rot="-10800000">
              <a:off x="0" y="1545048"/>
              <a:ext cx="3559718" cy="3090097"/>
              <a:chOff x="0" y="0"/>
              <a:chExt cx="936326" cy="812800"/>
            </a:xfrm>
          </p:grpSpPr>
          <p:sp>
            <p:nvSpPr>
              <p:cNvPr id="21" name="Freeform 21">
                <a:extLst>
                  <a:ext uri="{FF2B5EF4-FFF2-40B4-BE49-F238E27FC236}">
                    <a16:creationId xmlns:a16="http://schemas.microsoft.com/office/drawing/2014/main" id="{D31849C1-99C8-48D6-82A3-7E9F05F68892}"/>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22" name="TextBox 22">
                <a:extLst>
                  <a:ext uri="{FF2B5EF4-FFF2-40B4-BE49-F238E27FC236}">
                    <a16:creationId xmlns:a16="http://schemas.microsoft.com/office/drawing/2014/main" id="{93B50A37-1700-4312-BAE0-571A85B94EB1}"/>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grpSp>
        <p:nvGrpSpPr>
          <p:cNvPr id="25" name="Group 23">
            <a:extLst>
              <a:ext uri="{FF2B5EF4-FFF2-40B4-BE49-F238E27FC236}">
                <a16:creationId xmlns:a16="http://schemas.microsoft.com/office/drawing/2014/main" id="{D839D001-0F59-4641-BD23-D2AB248F87D7}"/>
              </a:ext>
            </a:extLst>
          </p:cNvPr>
          <p:cNvGrpSpPr/>
          <p:nvPr/>
        </p:nvGrpSpPr>
        <p:grpSpPr>
          <a:xfrm>
            <a:off x="251232" y="8163089"/>
            <a:ext cx="2395553" cy="3119273"/>
            <a:chOff x="0" y="0"/>
            <a:chExt cx="3194070" cy="4159031"/>
          </a:xfrm>
        </p:grpSpPr>
        <p:grpSp>
          <p:nvGrpSpPr>
            <p:cNvPr id="26" name="Group 24">
              <a:extLst>
                <a:ext uri="{FF2B5EF4-FFF2-40B4-BE49-F238E27FC236}">
                  <a16:creationId xmlns:a16="http://schemas.microsoft.com/office/drawing/2014/main" id="{C14BB180-AAAF-4DA6-9344-8ACD05CF6653}"/>
                </a:ext>
              </a:extLst>
            </p:cNvPr>
            <p:cNvGrpSpPr/>
            <p:nvPr/>
          </p:nvGrpSpPr>
          <p:grpSpPr>
            <a:xfrm>
              <a:off x="0" y="0"/>
              <a:ext cx="3194070" cy="2772687"/>
              <a:chOff x="0" y="0"/>
              <a:chExt cx="936326" cy="812800"/>
            </a:xfrm>
          </p:grpSpPr>
          <p:sp>
            <p:nvSpPr>
              <p:cNvPr id="30" name="Freeform 25">
                <a:extLst>
                  <a:ext uri="{FF2B5EF4-FFF2-40B4-BE49-F238E27FC236}">
                    <a16:creationId xmlns:a16="http://schemas.microsoft.com/office/drawing/2014/main" id="{EF84D667-A092-4B0E-8968-582E1267265A}"/>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31" name="TextBox 26">
                <a:extLst>
                  <a:ext uri="{FF2B5EF4-FFF2-40B4-BE49-F238E27FC236}">
                    <a16:creationId xmlns:a16="http://schemas.microsoft.com/office/drawing/2014/main" id="{F8E8698D-20C4-4FF8-AE71-2BC50F2BFF63}"/>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nvGrpSpPr>
            <p:cNvPr id="27" name="Group 27">
              <a:extLst>
                <a:ext uri="{FF2B5EF4-FFF2-40B4-BE49-F238E27FC236}">
                  <a16:creationId xmlns:a16="http://schemas.microsoft.com/office/drawing/2014/main" id="{CA61D255-769B-4999-B4B0-0D45324DBEF7}"/>
                </a:ext>
              </a:extLst>
            </p:cNvPr>
            <p:cNvGrpSpPr/>
            <p:nvPr/>
          </p:nvGrpSpPr>
          <p:grpSpPr>
            <a:xfrm rot="-10800000">
              <a:off x="0" y="1386344"/>
              <a:ext cx="3194070" cy="2772687"/>
              <a:chOff x="0" y="0"/>
              <a:chExt cx="936326" cy="812800"/>
            </a:xfrm>
          </p:grpSpPr>
          <p:sp>
            <p:nvSpPr>
              <p:cNvPr id="28" name="Freeform 28">
                <a:extLst>
                  <a:ext uri="{FF2B5EF4-FFF2-40B4-BE49-F238E27FC236}">
                    <a16:creationId xmlns:a16="http://schemas.microsoft.com/office/drawing/2014/main" id="{7E7CA555-09A6-443C-B952-0FBFCF001909}"/>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29" name="TextBox 29">
                <a:extLst>
                  <a:ext uri="{FF2B5EF4-FFF2-40B4-BE49-F238E27FC236}">
                    <a16:creationId xmlns:a16="http://schemas.microsoft.com/office/drawing/2014/main" id="{2A125736-7A9D-4836-B690-C78E63C51E72}"/>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grpSp>
        <p:nvGrpSpPr>
          <p:cNvPr id="32" name="Group 30">
            <a:extLst>
              <a:ext uri="{FF2B5EF4-FFF2-40B4-BE49-F238E27FC236}">
                <a16:creationId xmlns:a16="http://schemas.microsoft.com/office/drawing/2014/main" id="{FC2C2E19-A43B-471C-B4A5-2FF7B75402CF}"/>
              </a:ext>
            </a:extLst>
          </p:cNvPr>
          <p:cNvGrpSpPr/>
          <p:nvPr/>
        </p:nvGrpSpPr>
        <p:grpSpPr>
          <a:xfrm>
            <a:off x="9772059" y="7882203"/>
            <a:ext cx="2669789" cy="3476359"/>
            <a:chOff x="0" y="0"/>
            <a:chExt cx="3559718" cy="4635145"/>
          </a:xfrm>
        </p:grpSpPr>
        <p:grpSp>
          <p:nvGrpSpPr>
            <p:cNvPr id="33" name="Group 31">
              <a:extLst>
                <a:ext uri="{FF2B5EF4-FFF2-40B4-BE49-F238E27FC236}">
                  <a16:creationId xmlns:a16="http://schemas.microsoft.com/office/drawing/2014/main" id="{7D92E16C-82B4-443F-A16D-B1A4B53DFA3B}"/>
                </a:ext>
              </a:extLst>
            </p:cNvPr>
            <p:cNvGrpSpPr/>
            <p:nvPr/>
          </p:nvGrpSpPr>
          <p:grpSpPr>
            <a:xfrm>
              <a:off x="0" y="0"/>
              <a:ext cx="3559718" cy="3090097"/>
              <a:chOff x="0" y="0"/>
              <a:chExt cx="936326" cy="812800"/>
            </a:xfrm>
          </p:grpSpPr>
          <p:sp>
            <p:nvSpPr>
              <p:cNvPr id="37" name="Freeform 32">
                <a:extLst>
                  <a:ext uri="{FF2B5EF4-FFF2-40B4-BE49-F238E27FC236}">
                    <a16:creationId xmlns:a16="http://schemas.microsoft.com/office/drawing/2014/main" id="{6BBD6B6D-ADF4-4B29-B31F-90103F1D505A}"/>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38" name="TextBox 33">
                <a:extLst>
                  <a:ext uri="{FF2B5EF4-FFF2-40B4-BE49-F238E27FC236}">
                    <a16:creationId xmlns:a16="http://schemas.microsoft.com/office/drawing/2014/main" id="{02D42824-DB0A-4F9C-9EBB-5D043C72C4E7}"/>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nvGrpSpPr>
            <p:cNvPr id="34" name="Group 34">
              <a:extLst>
                <a:ext uri="{FF2B5EF4-FFF2-40B4-BE49-F238E27FC236}">
                  <a16:creationId xmlns:a16="http://schemas.microsoft.com/office/drawing/2014/main" id="{1D0290BC-26A7-4010-97FF-3BDDE030C46B}"/>
                </a:ext>
              </a:extLst>
            </p:cNvPr>
            <p:cNvGrpSpPr/>
            <p:nvPr/>
          </p:nvGrpSpPr>
          <p:grpSpPr>
            <a:xfrm rot="-10800000">
              <a:off x="0" y="1545048"/>
              <a:ext cx="3559718" cy="3090097"/>
              <a:chOff x="0" y="0"/>
              <a:chExt cx="936326" cy="812800"/>
            </a:xfrm>
          </p:grpSpPr>
          <p:sp>
            <p:nvSpPr>
              <p:cNvPr id="35" name="Freeform 35">
                <a:extLst>
                  <a:ext uri="{FF2B5EF4-FFF2-40B4-BE49-F238E27FC236}">
                    <a16:creationId xmlns:a16="http://schemas.microsoft.com/office/drawing/2014/main" id="{E5F2A197-8A25-4EC1-8E64-C668B4CD5168}"/>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793A4"/>
              </a:solidFill>
            </p:spPr>
          </p:sp>
          <p:sp>
            <p:nvSpPr>
              <p:cNvPr id="36" name="TextBox 36">
                <a:extLst>
                  <a:ext uri="{FF2B5EF4-FFF2-40B4-BE49-F238E27FC236}">
                    <a16:creationId xmlns:a16="http://schemas.microsoft.com/office/drawing/2014/main" id="{C22D5483-1AAD-4D2F-BBE2-7AE137F85769}"/>
                  </a:ext>
                </a:extLst>
              </p:cNvPr>
              <p:cNvSpPr txBox="1"/>
              <p:nvPr/>
            </p:nvSpPr>
            <p:spPr>
              <a:xfrm>
                <a:off x="0" y="79375"/>
                <a:ext cx="660400" cy="733425"/>
              </a:xfrm>
              <a:prstGeom prst="rect">
                <a:avLst/>
              </a:prstGeom>
            </p:spPr>
            <p:txBody>
              <a:bodyPr lIns="50800" tIns="50800" rIns="50800" bIns="50800" rtlCol="0" anchor="ctr"/>
              <a:lstStyle/>
              <a:p>
                <a:pPr algn="ctr">
                  <a:lnSpc>
                    <a:spcPts val="2964"/>
                  </a:lnSpc>
                </a:pPr>
                <a:endParaRPr/>
              </a:p>
            </p:txBody>
          </p:sp>
        </p:grpSp>
      </p:grpSp>
      <p:grpSp>
        <p:nvGrpSpPr>
          <p:cNvPr id="39" name="Group 37">
            <a:extLst>
              <a:ext uri="{FF2B5EF4-FFF2-40B4-BE49-F238E27FC236}">
                <a16:creationId xmlns:a16="http://schemas.microsoft.com/office/drawing/2014/main" id="{6FA0C205-809E-4E05-8EEA-BED022E21C19}"/>
              </a:ext>
            </a:extLst>
          </p:cNvPr>
          <p:cNvGrpSpPr/>
          <p:nvPr/>
        </p:nvGrpSpPr>
        <p:grpSpPr>
          <a:xfrm>
            <a:off x="9909177" y="8110751"/>
            <a:ext cx="2395553" cy="3119273"/>
            <a:chOff x="0" y="0"/>
            <a:chExt cx="3194070" cy="4159031"/>
          </a:xfrm>
        </p:grpSpPr>
        <p:grpSp>
          <p:nvGrpSpPr>
            <p:cNvPr id="40" name="Group 38">
              <a:extLst>
                <a:ext uri="{FF2B5EF4-FFF2-40B4-BE49-F238E27FC236}">
                  <a16:creationId xmlns:a16="http://schemas.microsoft.com/office/drawing/2014/main" id="{DF451AAE-51FB-48BC-A025-B9B0450CAF64}"/>
                </a:ext>
              </a:extLst>
            </p:cNvPr>
            <p:cNvGrpSpPr/>
            <p:nvPr/>
          </p:nvGrpSpPr>
          <p:grpSpPr>
            <a:xfrm>
              <a:off x="0" y="0"/>
              <a:ext cx="3194070" cy="2772687"/>
              <a:chOff x="0" y="0"/>
              <a:chExt cx="936326" cy="812800"/>
            </a:xfrm>
          </p:grpSpPr>
          <p:sp>
            <p:nvSpPr>
              <p:cNvPr id="44" name="Freeform 39">
                <a:extLst>
                  <a:ext uri="{FF2B5EF4-FFF2-40B4-BE49-F238E27FC236}">
                    <a16:creationId xmlns:a16="http://schemas.microsoft.com/office/drawing/2014/main" id="{AAB94E7E-4925-4322-A7CB-9CBD37D5025C}"/>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45" name="TextBox 40">
                <a:extLst>
                  <a:ext uri="{FF2B5EF4-FFF2-40B4-BE49-F238E27FC236}">
                    <a16:creationId xmlns:a16="http://schemas.microsoft.com/office/drawing/2014/main" id="{672091E9-61B0-439B-82F0-5CC6DCD12B3B}"/>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nvGrpSpPr>
            <p:cNvPr id="41" name="Group 41">
              <a:extLst>
                <a:ext uri="{FF2B5EF4-FFF2-40B4-BE49-F238E27FC236}">
                  <a16:creationId xmlns:a16="http://schemas.microsoft.com/office/drawing/2014/main" id="{B5B830CC-A85D-4027-9C4B-79C3ADFF3857}"/>
                </a:ext>
              </a:extLst>
            </p:cNvPr>
            <p:cNvGrpSpPr/>
            <p:nvPr/>
          </p:nvGrpSpPr>
          <p:grpSpPr>
            <a:xfrm rot="-10800000">
              <a:off x="0" y="1386344"/>
              <a:ext cx="3194070" cy="2772687"/>
              <a:chOff x="0" y="0"/>
              <a:chExt cx="936326" cy="812800"/>
            </a:xfrm>
          </p:grpSpPr>
          <p:sp>
            <p:nvSpPr>
              <p:cNvPr id="42" name="Freeform 42">
                <a:extLst>
                  <a:ext uri="{FF2B5EF4-FFF2-40B4-BE49-F238E27FC236}">
                    <a16:creationId xmlns:a16="http://schemas.microsoft.com/office/drawing/2014/main" id="{3B802DBF-D477-4C47-B2B3-5FB2C51ED056}"/>
                  </a:ext>
                </a:extLst>
              </p:cNvPr>
              <p:cNvSpPr/>
              <p:nvPr/>
            </p:nvSpPr>
            <p:spPr>
              <a:xfrm>
                <a:off x="0" y="0"/>
                <a:ext cx="936326" cy="812800"/>
              </a:xfrm>
              <a:custGeom>
                <a:avLst/>
                <a:gdLst/>
                <a:ahLst/>
                <a:cxnLst/>
                <a:rect l="l" t="t" r="r" b="b"/>
                <a:pathLst>
                  <a:path w="936326" h="812800">
                    <a:moveTo>
                      <a:pt x="312277" y="19070"/>
                    </a:moveTo>
                    <a:cubicBezTo>
                      <a:pt x="360125" y="7556"/>
                      <a:pt x="414854" y="0"/>
                      <a:pt x="468415" y="0"/>
                    </a:cubicBezTo>
                    <a:cubicBezTo>
                      <a:pt x="521979" y="0"/>
                      <a:pt x="573520" y="6476"/>
                      <a:pt x="621017" y="17990"/>
                    </a:cubicBezTo>
                    <a:cubicBezTo>
                      <a:pt x="622029" y="18350"/>
                      <a:pt x="623039" y="18350"/>
                      <a:pt x="624049" y="18710"/>
                    </a:cubicBezTo>
                    <a:cubicBezTo>
                      <a:pt x="802421" y="64765"/>
                      <a:pt x="933800" y="186379"/>
                      <a:pt x="936326" y="328502"/>
                    </a:cubicBezTo>
                    <a:lnTo>
                      <a:pt x="936326" y="812800"/>
                    </a:lnTo>
                    <a:lnTo>
                      <a:pt x="0" y="812800"/>
                    </a:lnTo>
                    <a:lnTo>
                      <a:pt x="0" y="328861"/>
                    </a:lnTo>
                    <a:cubicBezTo>
                      <a:pt x="2527" y="185660"/>
                      <a:pt x="131884" y="64045"/>
                      <a:pt x="312277" y="19070"/>
                    </a:cubicBezTo>
                    <a:close/>
                  </a:path>
                </a:pathLst>
              </a:custGeom>
              <a:solidFill>
                <a:srgbClr val="D6C9B9"/>
              </a:solidFill>
            </p:spPr>
          </p:sp>
          <p:sp>
            <p:nvSpPr>
              <p:cNvPr id="43" name="TextBox 43">
                <a:extLst>
                  <a:ext uri="{FF2B5EF4-FFF2-40B4-BE49-F238E27FC236}">
                    <a16:creationId xmlns:a16="http://schemas.microsoft.com/office/drawing/2014/main" id="{B2F872D0-9749-40B9-A4E4-9F373388A71B}"/>
                  </a:ext>
                </a:extLst>
              </p:cNvPr>
              <p:cNvSpPr txBox="1"/>
              <p:nvPr/>
            </p:nvSpPr>
            <p:spPr>
              <a:xfrm>
                <a:off x="0" y="79375"/>
                <a:ext cx="660400" cy="733425"/>
              </a:xfrm>
              <a:prstGeom prst="rect">
                <a:avLst/>
              </a:prstGeom>
            </p:spPr>
            <p:txBody>
              <a:bodyPr lIns="50800" tIns="50800" rIns="50800" bIns="50800" rtlCol="0" anchor="ctr"/>
              <a:lstStyle/>
              <a:p>
                <a:pPr algn="ctr">
                  <a:lnSpc>
                    <a:spcPts val="2659"/>
                  </a:lnSpc>
                </a:pPr>
                <a:endParaRPr/>
              </a:p>
            </p:txBody>
          </p:sp>
        </p:grpSp>
      </p:grpSp>
      <p:pic>
        <p:nvPicPr>
          <p:cNvPr id="46" name="Picture 44">
            <a:extLst>
              <a:ext uri="{FF2B5EF4-FFF2-40B4-BE49-F238E27FC236}">
                <a16:creationId xmlns:a16="http://schemas.microsoft.com/office/drawing/2014/main" id="{2F085B1F-0108-4D1F-86FD-1509707532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900216" y="9042373"/>
            <a:ext cx="1128149" cy="1360706"/>
          </a:xfrm>
          <a:prstGeom prst="rect">
            <a:avLst/>
          </a:prstGeom>
        </p:spPr>
      </p:pic>
      <p:pic>
        <p:nvPicPr>
          <p:cNvPr id="47" name="Picture 45">
            <a:extLst>
              <a:ext uri="{FF2B5EF4-FFF2-40B4-BE49-F238E27FC236}">
                <a16:creationId xmlns:a16="http://schemas.microsoft.com/office/drawing/2014/main" id="{6948911F-70A4-4F01-A456-B6D91A25207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389774" y="8844137"/>
            <a:ext cx="1774692" cy="1609641"/>
          </a:xfrm>
          <a:prstGeom prst="rect">
            <a:avLst/>
          </a:prstGeom>
        </p:spPr>
      </p:pic>
      <p:pic>
        <p:nvPicPr>
          <p:cNvPr id="48" name="Picture 46">
            <a:extLst>
              <a:ext uri="{FF2B5EF4-FFF2-40B4-BE49-F238E27FC236}">
                <a16:creationId xmlns:a16="http://schemas.microsoft.com/office/drawing/2014/main" id="{E89A288F-6ED3-4543-AD9B-CAC8F6B06EE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303791" y="9192312"/>
            <a:ext cx="1606324" cy="1210766"/>
          </a:xfrm>
          <a:prstGeom prst="rect">
            <a:avLst/>
          </a:prstGeom>
        </p:spPr>
      </p:pic>
      <p:sp>
        <p:nvSpPr>
          <p:cNvPr id="49" name="TextBox 48">
            <a:extLst>
              <a:ext uri="{FF2B5EF4-FFF2-40B4-BE49-F238E27FC236}">
                <a16:creationId xmlns:a16="http://schemas.microsoft.com/office/drawing/2014/main" id="{DBFABC17-42F9-4EBF-91BE-5E1EDC79D6F3}"/>
              </a:ext>
            </a:extLst>
          </p:cNvPr>
          <p:cNvSpPr txBox="1"/>
          <p:nvPr/>
        </p:nvSpPr>
        <p:spPr>
          <a:xfrm>
            <a:off x="251232" y="11502659"/>
            <a:ext cx="2424556" cy="481330"/>
          </a:xfrm>
          <a:prstGeom prst="rect">
            <a:avLst/>
          </a:prstGeom>
        </p:spPr>
        <p:txBody>
          <a:bodyPr lIns="0" tIns="0" rIns="0" bIns="0" rtlCol="0" anchor="t">
            <a:spAutoFit/>
          </a:bodyPr>
          <a:lstStyle/>
          <a:p>
            <a:pPr algn="ctr">
              <a:lnSpc>
                <a:spcPts val="3919"/>
              </a:lnSpc>
            </a:pPr>
            <a:r>
              <a:rPr lang="en-US" sz="2799">
                <a:solidFill>
                  <a:srgbClr val="14365D"/>
                </a:solidFill>
                <a:latin typeface="Nunito Bold Bold"/>
              </a:rPr>
              <a:t>METHOD 1</a:t>
            </a:r>
          </a:p>
        </p:txBody>
      </p:sp>
      <p:sp>
        <p:nvSpPr>
          <p:cNvPr id="50" name="TextBox 49">
            <a:extLst>
              <a:ext uri="{FF2B5EF4-FFF2-40B4-BE49-F238E27FC236}">
                <a16:creationId xmlns:a16="http://schemas.microsoft.com/office/drawing/2014/main" id="{97951172-0600-4458-8EA4-015BB590207E}"/>
              </a:ext>
            </a:extLst>
          </p:cNvPr>
          <p:cNvSpPr txBox="1"/>
          <p:nvPr/>
        </p:nvSpPr>
        <p:spPr>
          <a:xfrm>
            <a:off x="5079344" y="11459846"/>
            <a:ext cx="2424556" cy="481330"/>
          </a:xfrm>
          <a:prstGeom prst="rect">
            <a:avLst/>
          </a:prstGeom>
        </p:spPr>
        <p:txBody>
          <a:bodyPr lIns="0" tIns="0" rIns="0" bIns="0" rtlCol="0" anchor="t">
            <a:spAutoFit/>
          </a:bodyPr>
          <a:lstStyle/>
          <a:p>
            <a:pPr algn="ctr">
              <a:lnSpc>
                <a:spcPts val="3919"/>
              </a:lnSpc>
            </a:pPr>
            <a:r>
              <a:rPr lang="en-US" sz="2799">
                <a:solidFill>
                  <a:srgbClr val="14365D"/>
                </a:solidFill>
                <a:latin typeface="Nunito Bold Bold"/>
              </a:rPr>
              <a:t>METHOD 2</a:t>
            </a:r>
          </a:p>
        </p:txBody>
      </p:sp>
      <p:sp>
        <p:nvSpPr>
          <p:cNvPr id="51" name="TextBox 50">
            <a:extLst>
              <a:ext uri="{FF2B5EF4-FFF2-40B4-BE49-F238E27FC236}">
                <a16:creationId xmlns:a16="http://schemas.microsoft.com/office/drawing/2014/main" id="{56DBC5F9-ED13-412B-8327-985519066872}"/>
              </a:ext>
            </a:extLst>
          </p:cNvPr>
          <p:cNvSpPr txBox="1"/>
          <p:nvPr/>
        </p:nvSpPr>
        <p:spPr>
          <a:xfrm>
            <a:off x="9904200" y="11459846"/>
            <a:ext cx="2424556" cy="481330"/>
          </a:xfrm>
          <a:prstGeom prst="rect">
            <a:avLst/>
          </a:prstGeom>
        </p:spPr>
        <p:txBody>
          <a:bodyPr lIns="0" tIns="0" rIns="0" bIns="0" rtlCol="0" anchor="t">
            <a:spAutoFit/>
          </a:bodyPr>
          <a:lstStyle/>
          <a:p>
            <a:pPr algn="ctr">
              <a:lnSpc>
                <a:spcPts val="3919"/>
              </a:lnSpc>
            </a:pPr>
            <a:r>
              <a:rPr lang="en-US" sz="2799">
                <a:solidFill>
                  <a:srgbClr val="14365D"/>
                </a:solidFill>
                <a:latin typeface="Nunito Bold Bold"/>
              </a:rPr>
              <a:t>METHOD 3</a:t>
            </a:r>
          </a:p>
        </p:txBody>
      </p:sp>
      <p:sp>
        <p:nvSpPr>
          <p:cNvPr id="52" name="TextBox 51">
            <a:extLst>
              <a:ext uri="{FF2B5EF4-FFF2-40B4-BE49-F238E27FC236}">
                <a16:creationId xmlns:a16="http://schemas.microsoft.com/office/drawing/2014/main" id="{D0238C08-7CE9-4C00-820F-AD7B5DA41F82}"/>
              </a:ext>
            </a:extLst>
          </p:cNvPr>
          <p:cNvSpPr txBox="1"/>
          <p:nvPr/>
        </p:nvSpPr>
        <p:spPr>
          <a:xfrm>
            <a:off x="4002241" y="12179301"/>
            <a:ext cx="4549758" cy="1234440"/>
          </a:xfrm>
          <a:prstGeom prst="rect">
            <a:avLst/>
          </a:prstGeom>
        </p:spPr>
        <p:txBody>
          <a:bodyPr lIns="0" tIns="0" rIns="0" bIns="0" rtlCol="0" anchor="t">
            <a:spAutoFit/>
          </a:bodyPr>
          <a:lstStyle/>
          <a:p>
            <a:pPr algn="ctr">
              <a:lnSpc>
                <a:spcPts val="3360"/>
              </a:lnSpc>
            </a:pPr>
            <a:r>
              <a:rPr lang="en-US" sz="2400">
                <a:solidFill>
                  <a:srgbClr val="14365D"/>
                </a:solidFill>
                <a:latin typeface="Nunito"/>
              </a:rPr>
              <a:t>Lorem ipsum dolor sit amet. </a:t>
            </a:r>
          </a:p>
          <a:p>
            <a:pPr algn="ctr">
              <a:lnSpc>
                <a:spcPts val="3360"/>
              </a:lnSpc>
            </a:pPr>
            <a:r>
              <a:rPr lang="en-US" sz="2400">
                <a:solidFill>
                  <a:srgbClr val="14365D"/>
                </a:solidFill>
                <a:latin typeface="Nunito"/>
              </a:rPr>
              <a:t>Rem obcaecati harum ut dolores recusandae aut laborum</a:t>
            </a:r>
          </a:p>
        </p:txBody>
      </p:sp>
      <p:sp>
        <p:nvSpPr>
          <p:cNvPr id="53" name="TextBox 52">
            <a:extLst>
              <a:ext uri="{FF2B5EF4-FFF2-40B4-BE49-F238E27FC236}">
                <a16:creationId xmlns:a16="http://schemas.microsoft.com/office/drawing/2014/main" id="{77FEBCF2-61AB-4BDD-8AAF-BC43C21F2A16}"/>
              </a:ext>
            </a:extLst>
          </p:cNvPr>
          <p:cNvSpPr txBox="1"/>
          <p:nvPr/>
        </p:nvSpPr>
        <p:spPr>
          <a:xfrm>
            <a:off x="-825871" y="12179301"/>
            <a:ext cx="4549758" cy="1234440"/>
          </a:xfrm>
          <a:prstGeom prst="rect">
            <a:avLst/>
          </a:prstGeom>
        </p:spPr>
        <p:txBody>
          <a:bodyPr lIns="0" tIns="0" rIns="0" bIns="0" rtlCol="0" anchor="t">
            <a:spAutoFit/>
          </a:bodyPr>
          <a:lstStyle/>
          <a:p>
            <a:pPr algn="ctr">
              <a:lnSpc>
                <a:spcPts val="3360"/>
              </a:lnSpc>
            </a:pPr>
            <a:r>
              <a:rPr lang="en-US" sz="2400">
                <a:solidFill>
                  <a:srgbClr val="14365D"/>
                </a:solidFill>
                <a:latin typeface="Nunito"/>
              </a:rPr>
              <a:t>Lorem ipsum dolor sit amet. </a:t>
            </a:r>
          </a:p>
          <a:p>
            <a:pPr algn="ctr">
              <a:lnSpc>
                <a:spcPts val="3360"/>
              </a:lnSpc>
            </a:pPr>
            <a:r>
              <a:rPr lang="en-US" sz="2400">
                <a:solidFill>
                  <a:srgbClr val="14365D"/>
                </a:solidFill>
                <a:latin typeface="Nunito"/>
              </a:rPr>
              <a:t>Rem obcaecati harum ut dolores recusandae aut laborum</a:t>
            </a:r>
          </a:p>
        </p:txBody>
      </p:sp>
      <p:sp>
        <p:nvSpPr>
          <p:cNvPr id="54" name="TextBox 53">
            <a:extLst>
              <a:ext uri="{FF2B5EF4-FFF2-40B4-BE49-F238E27FC236}">
                <a16:creationId xmlns:a16="http://schemas.microsoft.com/office/drawing/2014/main" id="{29DB0BD9-78D5-437A-A169-220763194EEE}"/>
              </a:ext>
            </a:extLst>
          </p:cNvPr>
          <p:cNvSpPr txBox="1"/>
          <p:nvPr/>
        </p:nvSpPr>
        <p:spPr>
          <a:xfrm>
            <a:off x="8841599" y="12188826"/>
            <a:ext cx="4549758" cy="1234440"/>
          </a:xfrm>
          <a:prstGeom prst="rect">
            <a:avLst/>
          </a:prstGeom>
        </p:spPr>
        <p:txBody>
          <a:bodyPr lIns="0" tIns="0" rIns="0" bIns="0" rtlCol="0" anchor="t">
            <a:spAutoFit/>
          </a:bodyPr>
          <a:lstStyle/>
          <a:p>
            <a:pPr algn="ctr">
              <a:lnSpc>
                <a:spcPts val="3360"/>
              </a:lnSpc>
            </a:pPr>
            <a:r>
              <a:rPr lang="en-US" sz="2400">
                <a:solidFill>
                  <a:srgbClr val="14365D"/>
                </a:solidFill>
                <a:latin typeface="Nunito"/>
              </a:rPr>
              <a:t>Lorem ipsum dolor sit amet. </a:t>
            </a:r>
          </a:p>
          <a:p>
            <a:pPr algn="ctr">
              <a:lnSpc>
                <a:spcPts val="3360"/>
              </a:lnSpc>
            </a:pPr>
            <a:r>
              <a:rPr lang="en-US" sz="2400">
                <a:solidFill>
                  <a:srgbClr val="14365D"/>
                </a:solidFill>
                <a:latin typeface="Nunito"/>
              </a:rPr>
              <a:t>Rem obcaecati harum ut dolores recusandae aut laborum</a:t>
            </a:r>
          </a:p>
        </p:txBody>
      </p:sp>
    </p:spTree>
    <p:extLst>
      <p:ext uri="{BB962C8B-B14F-4D97-AF65-F5344CB8AC3E}">
        <p14:creationId xmlns:p14="http://schemas.microsoft.com/office/powerpoint/2010/main" val="2223341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頁尾版面配置區 2">
            <a:extLst>
              <a:ext uri="{FF2B5EF4-FFF2-40B4-BE49-F238E27FC236}">
                <a16:creationId xmlns:a16="http://schemas.microsoft.com/office/drawing/2014/main" id="{A44C110E-D2A7-4C4B-B112-2A0CE9741EDB}"/>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6" name="TextBox 3">
            <a:extLst>
              <a:ext uri="{FF2B5EF4-FFF2-40B4-BE49-F238E27FC236}">
                <a16:creationId xmlns:a16="http://schemas.microsoft.com/office/drawing/2014/main" id="{8A1333F3-07D0-4BF6-A29B-B834650251A7}"/>
              </a:ext>
            </a:extLst>
          </p:cNvPr>
          <p:cNvSpPr txBox="1"/>
          <p:nvPr/>
        </p:nvSpPr>
        <p:spPr>
          <a:xfrm>
            <a:off x="7568302" y="702619"/>
            <a:ext cx="4415417" cy="1150315"/>
          </a:xfrm>
          <a:prstGeom prst="rect">
            <a:avLst/>
          </a:prstGeom>
        </p:spPr>
        <p:txBody>
          <a:bodyPr wrap="square" lIns="0" tIns="0" rIns="0" bIns="0" rtlCol="0" anchor="t">
            <a:spAutoFit/>
          </a:bodyPr>
          <a:lstStyle/>
          <a:p>
            <a:pPr>
              <a:lnSpc>
                <a:spcPts val="9799"/>
              </a:lnSpc>
            </a:pPr>
            <a:r>
              <a:rPr lang="en-US" sz="4800" dirty="0">
                <a:solidFill>
                  <a:srgbClr val="D6C9B9"/>
                </a:solidFill>
                <a:latin typeface="Nunito Bold"/>
              </a:rPr>
              <a:t>Overview</a:t>
            </a:r>
          </a:p>
        </p:txBody>
      </p:sp>
      <p:sp>
        <p:nvSpPr>
          <p:cNvPr id="10" name="TextBox 4">
            <a:extLst>
              <a:ext uri="{FF2B5EF4-FFF2-40B4-BE49-F238E27FC236}">
                <a16:creationId xmlns:a16="http://schemas.microsoft.com/office/drawing/2014/main" id="{2F8E098A-F48E-4C04-B857-26733753B581}"/>
              </a:ext>
            </a:extLst>
          </p:cNvPr>
          <p:cNvSpPr txBox="1"/>
          <p:nvPr/>
        </p:nvSpPr>
        <p:spPr>
          <a:xfrm>
            <a:off x="7568302" y="1992634"/>
            <a:ext cx="4177198" cy="3277820"/>
          </a:xfrm>
          <a:prstGeom prst="rect">
            <a:avLst/>
          </a:prstGeom>
        </p:spPr>
        <p:txBody>
          <a:bodyPr wrap="square" lIns="0" tIns="0" rIns="0" bIns="0" rtlCol="0" anchor="t">
            <a:spAutoFit/>
          </a:bodyPr>
          <a:lstStyle/>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Abstract</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Introduction</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Review</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Methodology</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Case study</a:t>
            </a:r>
          </a:p>
          <a:p>
            <a:pPr marL="457200" indent="-457200">
              <a:lnSpc>
                <a:spcPct val="150000"/>
              </a:lnSpc>
              <a:buFont typeface="Arial" panose="020B0604020202020204" pitchFamily="34" charset="0"/>
              <a:buChar char="•"/>
            </a:pPr>
            <a:r>
              <a:rPr lang="en-US" sz="2400" dirty="0">
                <a:solidFill>
                  <a:srgbClr val="F8F8F8"/>
                </a:solidFill>
                <a:latin typeface="Nunito" panose="00000500000000000000" charset="0"/>
              </a:rPr>
              <a:t>Conclusion</a:t>
            </a:r>
          </a:p>
        </p:txBody>
      </p:sp>
    </p:spTree>
    <p:extLst>
      <p:ext uri="{BB962C8B-B14F-4D97-AF65-F5344CB8AC3E}">
        <p14:creationId xmlns:p14="http://schemas.microsoft.com/office/powerpoint/2010/main" val="2401908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頁尾版面配置區 2">
            <a:extLst>
              <a:ext uri="{FF2B5EF4-FFF2-40B4-BE49-F238E27FC236}">
                <a16:creationId xmlns:a16="http://schemas.microsoft.com/office/drawing/2014/main" id="{B6A46A41-6C34-467E-8446-8396D4CBEFD9}"/>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4">
            <a:extLst>
              <a:ext uri="{FF2B5EF4-FFF2-40B4-BE49-F238E27FC236}">
                <a16:creationId xmlns:a16="http://schemas.microsoft.com/office/drawing/2014/main" id="{8A096C33-2180-41DA-8A14-C9E55BE96886}"/>
              </a:ext>
            </a:extLst>
          </p:cNvPr>
          <p:cNvSpPr txBox="1"/>
          <p:nvPr/>
        </p:nvSpPr>
        <p:spPr>
          <a:xfrm>
            <a:off x="1080000" y="1080000"/>
            <a:ext cx="4002109" cy="1127232"/>
          </a:xfrm>
          <a:prstGeom prst="rect">
            <a:avLst/>
          </a:prstGeom>
        </p:spPr>
        <p:txBody>
          <a:bodyPr wrap="square" lIns="0" tIns="0" rIns="0" bIns="0" rtlCol="0" anchor="t">
            <a:spAutoFit/>
          </a:bodyPr>
          <a:lstStyle/>
          <a:p>
            <a:pPr>
              <a:lnSpc>
                <a:spcPts val="9799"/>
              </a:lnSpc>
            </a:pPr>
            <a:r>
              <a:rPr lang="en-US" sz="4400" dirty="0">
                <a:solidFill>
                  <a:srgbClr val="14365D"/>
                </a:solidFill>
                <a:latin typeface="Nunito Bold" panose="02020500000000000000" charset="0"/>
              </a:rPr>
              <a:t>Abstract</a:t>
            </a:r>
          </a:p>
        </p:txBody>
      </p:sp>
      <p:sp>
        <p:nvSpPr>
          <p:cNvPr id="5" name="TextBox 5">
            <a:extLst>
              <a:ext uri="{FF2B5EF4-FFF2-40B4-BE49-F238E27FC236}">
                <a16:creationId xmlns:a16="http://schemas.microsoft.com/office/drawing/2014/main" id="{037C0F99-56BC-4DC3-9CB0-318AD0C0DD20}"/>
              </a:ext>
            </a:extLst>
          </p:cNvPr>
          <p:cNvSpPr txBox="1"/>
          <p:nvPr/>
        </p:nvSpPr>
        <p:spPr>
          <a:xfrm>
            <a:off x="1080000" y="2207232"/>
            <a:ext cx="4673100" cy="3012363"/>
          </a:xfrm>
          <a:prstGeom prst="rect">
            <a:avLst/>
          </a:prstGeom>
        </p:spPr>
        <p:txBody>
          <a:bodyPr wrap="square" lIns="0" tIns="0" rIns="0" bIns="0" rtlCol="0" anchor="t">
            <a:spAutoFit/>
          </a:bodyPr>
          <a:lstStyle/>
          <a:p>
            <a:pPr>
              <a:lnSpc>
                <a:spcPts val="3359"/>
              </a:lnSpc>
            </a:pPr>
            <a:r>
              <a:rPr lang="en-US" dirty="0">
                <a:solidFill>
                  <a:srgbClr val="000000"/>
                </a:solidFill>
                <a:latin typeface="Nunito Light"/>
              </a:rPr>
              <a:t>In machine learning, we often stumble upon datasets contains with multiple categorical features. To let the computer understand those part of data, variable encoding is needed. One Hot encoding is commonly used for such scenario. Yet many problems come along with it…</a:t>
            </a:r>
          </a:p>
        </p:txBody>
      </p:sp>
      <p:grpSp>
        <p:nvGrpSpPr>
          <p:cNvPr id="83" name="群組 82">
            <a:extLst>
              <a:ext uri="{FF2B5EF4-FFF2-40B4-BE49-F238E27FC236}">
                <a16:creationId xmlns:a16="http://schemas.microsoft.com/office/drawing/2014/main" id="{2BD94AB3-C331-4ACC-90F1-692EDD08DC93}"/>
              </a:ext>
            </a:extLst>
          </p:cNvPr>
          <p:cNvGrpSpPr/>
          <p:nvPr/>
        </p:nvGrpSpPr>
        <p:grpSpPr>
          <a:xfrm>
            <a:off x="6298311" y="1441310"/>
            <a:ext cx="2363052" cy="3443869"/>
            <a:chOff x="6642058" y="1640098"/>
            <a:chExt cx="2008401" cy="2927007"/>
          </a:xfrm>
        </p:grpSpPr>
        <p:grpSp>
          <p:nvGrpSpPr>
            <p:cNvPr id="82" name="群組 81">
              <a:extLst>
                <a:ext uri="{FF2B5EF4-FFF2-40B4-BE49-F238E27FC236}">
                  <a16:creationId xmlns:a16="http://schemas.microsoft.com/office/drawing/2014/main" id="{C5DA837B-842A-462A-80C1-B59DF863F062}"/>
                </a:ext>
              </a:extLst>
            </p:cNvPr>
            <p:cNvGrpSpPr/>
            <p:nvPr/>
          </p:nvGrpSpPr>
          <p:grpSpPr>
            <a:xfrm>
              <a:off x="6738752" y="1640098"/>
              <a:ext cx="1900815" cy="1215380"/>
              <a:chOff x="6711562" y="1405487"/>
              <a:chExt cx="1900815" cy="1215380"/>
            </a:xfrm>
          </p:grpSpPr>
          <p:sp>
            <p:nvSpPr>
              <p:cNvPr id="17" name="等腰三角形 16">
                <a:extLst>
                  <a:ext uri="{FF2B5EF4-FFF2-40B4-BE49-F238E27FC236}">
                    <a16:creationId xmlns:a16="http://schemas.microsoft.com/office/drawing/2014/main" id="{7B5B3E78-50AE-41DE-8EF1-4390177E4412}"/>
                  </a:ext>
                </a:extLst>
              </p:cNvPr>
              <p:cNvSpPr/>
              <p:nvPr/>
            </p:nvSpPr>
            <p:spPr>
              <a:xfrm rot="900000">
                <a:off x="6990209" y="2271732"/>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等腰三角形 45">
                <a:extLst>
                  <a:ext uri="{FF2B5EF4-FFF2-40B4-BE49-F238E27FC236}">
                    <a16:creationId xmlns:a16="http://schemas.microsoft.com/office/drawing/2014/main" id="{84A703B5-F342-48AD-A525-E7E6224CAC67}"/>
                  </a:ext>
                </a:extLst>
              </p:cNvPr>
              <p:cNvSpPr/>
              <p:nvPr/>
            </p:nvSpPr>
            <p:spPr>
              <a:xfrm rot="11700000">
                <a:off x="7721934" y="213973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a:extLst>
                  <a:ext uri="{FF2B5EF4-FFF2-40B4-BE49-F238E27FC236}">
                    <a16:creationId xmlns:a16="http://schemas.microsoft.com/office/drawing/2014/main" id="{9C0D8582-1277-4D1D-A4E2-7AE7F9666C35}"/>
                  </a:ext>
                </a:extLst>
              </p:cNvPr>
              <p:cNvSpPr/>
              <p:nvPr/>
            </p:nvSpPr>
            <p:spPr>
              <a:xfrm rot="20700000">
                <a:off x="6711562" y="224338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橢圓 56">
                <a:extLst>
                  <a:ext uri="{FF2B5EF4-FFF2-40B4-BE49-F238E27FC236}">
                    <a16:creationId xmlns:a16="http://schemas.microsoft.com/office/drawing/2014/main" id="{E5D95721-2DB4-4374-B0DD-EEC92521C69E}"/>
                  </a:ext>
                </a:extLst>
              </p:cNvPr>
              <p:cNvSpPr/>
              <p:nvPr/>
            </p:nvSpPr>
            <p:spPr>
              <a:xfrm>
                <a:off x="7532535" y="227159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a:extLst>
                  <a:ext uri="{FF2B5EF4-FFF2-40B4-BE49-F238E27FC236}">
                    <a16:creationId xmlns:a16="http://schemas.microsoft.com/office/drawing/2014/main" id="{0C59A0D7-2623-4097-97F9-7AD374706575}"/>
                  </a:ext>
                </a:extLst>
              </p:cNvPr>
              <p:cNvSpPr/>
              <p:nvPr/>
            </p:nvSpPr>
            <p:spPr>
              <a:xfrm rot="2700000">
                <a:off x="7822276" y="227476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a:extLst>
                  <a:ext uri="{FF2B5EF4-FFF2-40B4-BE49-F238E27FC236}">
                    <a16:creationId xmlns:a16="http://schemas.microsoft.com/office/drawing/2014/main" id="{B2D1C174-05B0-4D04-8695-DC76F4063A71}"/>
                  </a:ext>
                </a:extLst>
              </p:cNvPr>
              <p:cNvSpPr/>
              <p:nvPr/>
            </p:nvSpPr>
            <p:spPr>
              <a:xfrm rot="2700000">
                <a:off x="8281725" y="212939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等腰三角形 59">
                <a:extLst>
                  <a:ext uri="{FF2B5EF4-FFF2-40B4-BE49-F238E27FC236}">
                    <a16:creationId xmlns:a16="http://schemas.microsoft.com/office/drawing/2014/main" id="{F0DD2C42-971E-4365-9251-CD8688BE2E15}"/>
                  </a:ext>
                </a:extLst>
              </p:cNvPr>
              <p:cNvSpPr/>
              <p:nvPr/>
            </p:nvSpPr>
            <p:spPr>
              <a:xfrm rot="9900000">
                <a:off x="8421586" y="2321233"/>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a:extLst>
                  <a:ext uri="{FF2B5EF4-FFF2-40B4-BE49-F238E27FC236}">
                    <a16:creationId xmlns:a16="http://schemas.microsoft.com/office/drawing/2014/main" id="{A36E5467-A337-4569-95C6-F1BC54C560D8}"/>
                  </a:ext>
                </a:extLst>
              </p:cNvPr>
              <p:cNvSpPr/>
              <p:nvPr/>
            </p:nvSpPr>
            <p:spPr>
              <a:xfrm rot="900000">
                <a:off x="7156749" y="2089679"/>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a:extLst>
                  <a:ext uri="{FF2B5EF4-FFF2-40B4-BE49-F238E27FC236}">
                    <a16:creationId xmlns:a16="http://schemas.microsoft.com/office/drawing/2014/main" id="{383D12F5-D982-4934-AB97-8C439E8F04CB}"/>
                  </a:ext>
                </a:extLst>
              </p:cNvPr>
              <p:cNvSpPr/>
              <p:nvPr/>
            </p:nvSpPr>
            <p:spPr>
              <a:xfrm rot="18900000">
                <a:off x="7562274" y="155023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a:extLst>
                  <a:ext uri="{FF2B5EF4-FFF2-40B4-BE49-F238E27FC236}">
                    <a16:creationId xmlns:a16="http://schemas.microsoft.com/office/drawing/2014/main" id="{319144F9-723C-4CFE-9A5F-38837110E674}"/>
                  </a:ext>
                </a:extLst>
              </p:cNvPr>
              <p:cNvSpPr/>
              <p:nvPr/>
            </p:nvSpPr>
            <p:spPr>
              <a:xfrm rot="2700000">
                <a:off x="7040092" y="170476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a:extLst>
                  <a:ext uri="{FF2B5EF4-FFF2-40B4-BE49-F238E27FC236}">
                    <a16:creationId xmlns:a16="http://schemas.microsoft.com/office/drawing/2014/main" id="{003594CB-1690-4360-8DD8-1A8CCB2B8857}"/>
                  </a:ext>
                </a:extLst>
              </p:cNvPr>
              <p:cNvSpPr/>
              <p:nvPr/>
            </p:nvSpPr>
            <p:spPr>
              <a:xfrm rot="900000">
                <a:off x="7966624" y="1955123"/>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等腰三角形 64">
                <a:extLst>
                  <a:ext uri="{FF2B5EF4-FFF2-40B4-BE49-F238E27FC236}">
                    <a16:creationId xmlns:a16="http://schemas.microsoft.com/office/drawing/2014/main" id="{85128DEE-23D5-497F-A706-CA017FFE62EB}"/>
                  </a:ext>
                </a:extLst>
              </p:cNvPr>
              <p:cNvSpPr/>
              <p:nvPr/>
            </p:nvSpPr>
            <p:spPr>
              <a:xfrm rot="9900000">
                <a:off x="7368023" y="231456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等腰三角形 65">
                <a:extLst>
                  <a:ext uri="{FF2B5EF4-FFF2-40B4-BE49-F238E27FC236}">
                    <a16:creationId xmlns:a16="http://schemas.microsoft.com/office/drawing/2014/main" id="{62BD115E-52CE-48E7-9534-C6C912CEF223}"/>
                  </a:ext>
                </a:extLst>
              </p:cNvPr>
              <p:cNvSpPr/>
              <p:nvPr/>
            </p:nvSpPr>
            <p:spPr>
              <a:xfrm rot="10800000">
                <a:off x="6835243" y="2117559"/>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等腰三角形 66">
                <a:extLst>
                  <a:ext uri="{FF2B5EF4-FFF2-40B4-BE49-F238E27FC236}">
                    <a16:creationId xmlns:a16="http://schemas.microsoft.com/office/drawing/2014/main" id="{1B0A539E-4FB6-41B5-B9A7-33855C295B17}"/>
                  </a:ext>
                </a:extLst>
              </p:cNvPr>
              <p:cNvSpPr/>
              <p:nvPr/>
            </p:nvSpPr>
            <p:spPr>
              <a:xfrm rot="10800000">
                <a:off x="7254592" y="1584560"/>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等腰三角形 67">
                <a:extLst>
                  <a:ext uri="{FF2B5EF4-FFF2-40B4-BE49-F238E27FC236}">
                    <a16:creationId xmlns:a16="http://schemas.microsoft.com/office/drawing/2014/main" id="{759BA05B-C105-4381-8E75-7F26EA8888F7}"/>
                  </a:ext>
                </a:extLst>
              </p:cNvPr>
              <p:cNvSpPr/>
              <p:nvPr/>
            </p:nvSpPr>
            <p:spPr>
              <a:xfrm rot="12600000">
                <a:off x="8165373" y="1986035"/>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等腰三角形 68">
                <a:extLst>
                  <a:ext uri="{FF2B5EF4-FFF2-40B4-BE49-F238E27FC236}">
                    <a16:creationId xmlns:a16="http://schemas.microsoft.com/office/drawing/2014/main" id="{27456DB7-DEF3-484E-A712-27BBA0E48043}"/>
                  </a:ext>
                </a:extLst>
              </p:cNvPr>
              <p:cNvSpPr/>
              <p:nvPr/>
            </p:nvSpPr>
            <p:spPr>
              <a:xfrm rot="11700000">
                <a:off x="7475528" y="1405487"/>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87299E5D-DA53-4A3D-B7D7-F2B0B0484069}"/>
                  </a:ext>
                </a:extLst>
              </p:cNvPr>
              <p:cNvSpPr/>
              <p:nvPr/>
            </p:nvSpPr>
            <p:spPr>
              <a:xfrm>
                <a:off x="7171284" y="2315916"/>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橢圓 70">
                <a:extLst>
                  <a:ext uri="{FF2B5EF4-FFF2-40B4-BE49-F238E27FC236}">
                    <a16:creationId xmlns:a16="http://schemas.microsoft.com/office/drawing/2014/main" id="{8A863418-3A1D-4615-82B9-BF584ACBD771}"/>
                  </a:ext>
                </a:extLst>
              </p:cNvPr>
              <p:cNvSpPr/>
              <p:nvPr/>
            </p:nvSpPr>
            <p:spPr>
              <a:xfrm>
                <a:off x="6923469" y="1892095"/>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橢圓 71">
                <a:extLst>
                  <a:ext uri="{FF2B5EF4-FFF2-40B4-BE49-F238E27FC236}">
                    <a16:creationId xmlns:a16="http://schemas.microsoft.com/office/drawing/2014/main" id="{FBB7940A-914B-4F7B-A500-01AF32A58177}"/>
                  </a:ext>
                </a:extLst>
              </p:cNvPr>
              <p:cNvSpPr/>
              <p:nvPr/>
            </p:nvSpPr>
            <p:spPr>
              <a:xfrm>
                <a:off x="7743973" y="191111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橢圓 72">
                <a:extLst>
                  <a:ext uri="{FF2B5EF4-FFF2-40B4-BE49-F238E27FC236}">
                    <a16:creationId xmlns:a16="http://schemas.microsoft.com/office/drawing/2014/main" id="{C18ABBC2-5D9C-44B8-B51B-F9D789297461}"/>
                  </a:ext>
                </a:extLst>
              </p:cNvPr>
              <p:cNvSpPr/>
              <p:nvPr/>
            </p:nvSpPr>
            <p:spPr>
              <a:xfrm>
                <a:off x="7424395" y="1879342"/>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橢圓 73">
                <a:extLst>
                  <a:ext uri="{FF2B5EF4-FFF2-40B4-BE49-F238E27FC236}">
                    <a16:creationId xmlns:a16="http://schemas.microsoft.com/office/drawing/2014/main" id="{4C8112B8-B32D-4E8A-8F61-B21FB388F535}"/>
                  </a:ext>
                </a:extLst>
              </p:cNvPr>
              <p:cNvSpPr/>
              <p:nvPr/>
            </p:nvSpPr>
            <p:spPr>
              <a:xfrm>
                <a:off x="7741474" y="1407607"/>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a:extLst>
                  <a:ext uri="{FF2B5EF4-FFF2-40B4-BE49-F238E27FC236}">
                    <a16:creationId xmlns:a16="http://schemas.microsoft.com/office/drawing/2014/main" id="{A810CE58-8CE6-424D-A508-45CAD049B34E}"/>
                  </a:ext>
                </a:extLst>
              </p:cNvPr>
              <p:cNvSpPr/>
              <p:nvPr/>
            </p:nvSpPr>
            <p:spPr>
              <a:xfrm rot="4500000">
                <a:off x="7878962" y="1689315"/>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橢圓 75">
                <a:extLst>
                  <a:ext uri="{FF2B5EF4-FFF2-40B4-BE49-F238E27FC236}">
                    <a16:creationId xmlns:a16="http://schemas.microsoft.com/office/drawing/2014/main" id="{81CA083B-4E9B-403C-A537-621A62E94A66}"/>
                  </a:ext>
                </a:extLst>
              </p:cNvPr>
              <p:cNvSpPr/>
              <p:nvPr/>
            </p:nvSpPr>
            <p:spPr>
              <a:xfrm>
                <a:off x="8034261" y="239773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等腰三角形 76">
                <a:extLst>
                  <a:ext uri="{FF2B5EF4-FFF2-40B4-BE49-F238E27FC236}">
                    <a16:creationId xmlns:a16="http://schemas.microsoft.com/office/drawing/2014/main" id="{6F67D596-799E-49D9-A317-FAB38F9B7CB9}"/>
                  </a:ext>
                </a:extLst>
              </p:cNvPr>
              <p:cNvSpPr/>
              <p:nvPr/>
            </p:nvSpPr>
            <p:spPr>
              <a:xfrm rot="8100000">
                <a:off x="7221196" y="192013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等腰三角形 77">
                <a:extLst>
                  <a:ext uri="{FF2B5EF4-FFF2-40B4-BE49-F238E27FC236}">
                    <a16:creationId xmlns:a16="http://schemas.microsoft.com/office/drawing/2014/main" id="{79519258-C7E5-42C7-8CE4-2B8B3F906411}"/>
                  </a:ext>
                </a:extLst>
              </p:cNvPr>
              <p:cNvSpPr/>
              <p:nvPr/>
            </p:nvSpPr>
            <p:spPr>
              <a:xfrm rot="8100000">
                <a:off x="7680198" y="172456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a:extLst>
                  <a:ext uri="{FF2B5EF4-FFF2-40B4-BE49-F238E27FC236}">
                    <a16:creationId xmlns:a16="http://schemas.microsoft.com/office/drawing/2014/main" id="{85E8C728-6538-46FC-84A7-1F2CC406EA68}"/>
                  </a:ext>
                </a:extLst>
              </p:cNvPr>
              <p:cNvSpPr/>
              <p:nvPr/>
            </p:nvSpPr>
            <p:spPr>
              <a:xfrm rot="4500000">
                <a:off x="7549943" y="206216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a:extLst>
                  <a:ext uri="{FF2B5EF4-FFF2-40B4-BE49-F238E27FC236}">
                    <a16:creationId xmlns:a16="http://schemas.microsoft.com/office/drawing/2014/main" id="{F8E4BFC4-0BE4-471A-9A7A-60A583A34578}"/>
                  </a:ext>
                </a:extLst>
              </p:cNvPr>
              <p:cNvSpPr/>
              <p:nvPr/>
            </p:nvSpPr>
            <p:spPr>
              <a:xfrm rot="2700000">
                <a:off x="8289394" y="243036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橢圓 80">
                <a:extLst>
                  <a:ext uri="{FF2B5EF4-FFF2-40B4-BE49-F238E27FC236}">
                    <a16:creationId xmlns:a16="http://schemas.microsoft.com/office/drawing/2014/main" id="{6B2F0C34-F30E-4B7E-8382-575967441EEB}"/>
                  </a:ext>
                </a:extLst>
              </p:cNvPr>
              <p:cNvSpPr/>
              <p:nvPr/>
            </p:nvSpPr>
            <p:spPr>
              <a:xfrm>
                <a:off x="8015910" y="218491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49" name="群組 48">
              <a:extLst>
                <a:ext uri="{FF2B5EF4-FFF2-40B4-BE49-F238E27FC236}">
                  <a16:creationId xmlns:a16="http://schemas.microsoft.com/office/drawing/2014/main" id="{D396CC54-0020-468E-AC0E-D691CBFD03AA}"/>
                </a:ext>
              </a:extLst>
            </p:cNvPr>
            <p:cNvGrpSpPr/>
            <p:nvPr/>
          </p:nvGrpSpPr>
          <p:grpSpPr>
            <a:xfrm>
              <a:off x="6880309" y="3811148"/>
              <a:ext cx="1523242" cy="755957"/>
              <a:chOff x="6876925" y="3553747"/>
              <a:chExt cx="1523242" cy="755957"/>
            </a:xfrm>
          </p:grpSpPr>
          <p:sp>
            <p:nvSpPr>
              <p:cNvPr id="15" name="矩形 14">
                <a:extLst>
                  <a:ext uri="{FF2B5EF4-FFF2-40B4-BE49-F238E27FC236}">
                    <a16:creationId xmlns:a16="http://schemas.microsoft.com/office/drawing/2014/main" id="{211B3921-62D1-4E23-A84F-7F766B92D924}"/>
                  </a:ext>
                </a:extLst>
              </p:cNvPr>
              <p:cNvSpPr/>
              <p:nvPr/>
            </p:nvSpPr>
            <p:spPr>
              <a:xfrm>
                <a:off x="6876925" y="3553747"/>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09D56824-8CF4-42C5-8509-05B9CD4A9B59}"/>
                  </a:ext>
                </a:extLst>
              </p:cNvPr>
              <p:cNvSpPr/>
              <p:nvPr/>
            </p:nvSpPr>
            <p:spPr>
              <a:xfrm>
                <a:off x="6876925" y="3824771"/>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矩形 35">
                <a:extLst>
                  <a:ext uri="{FF2B5EF4-FFF2-40B4-BE49-F238E27FC236}">
                    <a16:creationId xmlns:a16="http://schemas.microsoft.com/office/drawing/2014/main" id="{74D35E97-099E-4F04-8832-EA9CD4F64B36}"/>
                  </a:ext>
                </a:extLst>
              </p:cNvPr>
              <p:cNvSpPr/>
              <p:nvPr/>
            </p:nvSpPr>
            <p:spPr>
              <a:xfrm>
                <a:off x="6876925" y="4095794"/>
                <a:ext cx="190500" cy="190500"/>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9" name="群組 38">
                <a:extLst>
                  <a:ext uri="{FF2B5EF4-FFF2-40B4-BE49-F238E27FC236}">
                    <a16:creationId xmlns:a16="http://schemas.microsoft.com/office/drawing/2014/main" id="{E1F82326-2C89-43FB-BEAD-65C25864438C}"/>
                  </a:ext>
                </a:extLst>
              </p:cNvPr>
              <p:cNvGrpSpPr/>
              <p:nvPr/>
            </p:nvGrpSpPr>
            <p:grpSpPr>
              <a:xfrm>
                <a:off x="7542042" y="3572485"/>
                <a:ext cx="196850" cy="737219"/>
                <a:chOff x="7542042" y="3572485"/>
                <a:chExt cx="196850" cy="737219"/>
              </a:xfrm>
            </p:grpSpPr>
            <p:sp>
              <p:nvSpPr>
                <p:cNvPr id="16" name="橢圓 15">
                  <a:extLst>
                    <a:ext uri="{FF2B5EF4-FFF2-40B4-BE49-F238E27FC236}">
                      <a16:creationId xmlns:a16="http://schemas.microsoft.com/office/drawing/2014/main" id="{925A0892-235D-406A-A5D5-14885F5CF785}"/>
                    </a:ext>
                  </a:extLst>
                </p:cNvPr>
                <p:cNvSpPr/>
                <p:nvPr/>
              </p:nvSpPr>
              <p:spPr>
                <a:xfrm>
                  <a:off x="7542042" y="3572485"/>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橢圓 36">
                  <a:extLst>
                    <a:ext uri="{FF2B5EF4-FFF2-40B4-BE49-F238E27FC236}">
                      <a16:creationId xmlns:a16="http://schemas.microsoft.com/office/drawing/2014/main" id="{844E209F-D232-4802-9942-CB296A6E649F}"/>
                    </a:ext>
                  </a:extLst>
                </p:cNvPr>
                <p:cNvSpPr/>
                <p:nvPr/>
              </p:nvSpPr>
              <p:spPr>
                <a:xfrm>
                  <a:off x="7542042" y="3842670"/>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橢圓 37">
                  <a:extLst>
                    <a:ext uri="{FF2B5EF4-FFF2-40B4-BE49-F238E27FC236}">
                      <a16:creationId xmlns:a16="http://schemas.microsoft.com/office/drawing/2014/main" id="{428FA5C9-2DDC-4D92-9812-397EA44AE5DB}"/>
                    </a:ext>
                  </a:extLst>
                </p:cNvPr>
                <p:cNvSpPr/>
                <p:nvPr/>
              </p:nvSpPr>
              <p:spPr>
                <a:xfrm>
                  <a:off x="7542042" y="4112854"/>
                  <a:ext cx="196850" cy="19685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5" name="等腰三角形 44">
                <a:extLst>
                  <a:ext uri="{FF2B5EF4-FFF2-40B4-BE49-F238E27FC236}">
                    <a16:creationId xmlns:a16="http://schemas.microsoft.com/office/drawing/2014/main" id="{08FB616B-6E07-459A-88D1-6DEDBEECD803}"/>
                  </a:ext>
                </a:extLst>
              </p:cNvPr>
              <p:cNvSpPr/>
              <p:nvPr/>
            </p:nvSpPr>
            <p:spPr>
              <a:xfrm rot="10800000">
                <a:off x="8209376" y="3607104"/>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等腰三角形 46">
                <a:extLst>
                  <a:ext uri="{FF2B5EF4-FFF2-40B4-BE49-F238E27FC236}">
                    <a16:creationId xmlns:a16="http://schemas.microsoft.com/office/drawing/2014/main" id="{7A86C122-123F-491B-8D7B-83DCD8AD9AA9}"/>
                  </a:ext>
                </a:extLst>
              </p:cNvPr>
              <p:cNvSpPr/>
              <p:nvPr/>
            </p:nvSpPr>
            <p:spPr>
              <a:xfrm rot="10800000">
                <a:off x="8209376" y="3875045"/>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等腰三角形 47">
                <a:extLst>
                  <a:ext uri="{FF2B5EF4-FFF2-40B4-BE49-F238E27FC236}">
                    <a16:creationId xmlns:a16="http://schemas.microsoft.com/office/drawing/2014/main" id="{03998454-0737-4034-B89B-C84DD3EB3AA6}"/>
                  </a:ext>
                </a:extLst>
              </p:cNvPr>
              <p:cNvSpPr/>
              <p:nvPr/>
            </p:nvSpPr>
            <p:spPr>
              <a:xfrm rot="10800000">
                <a:off x="8209376" y="4142986"/>
                <a:ext cx="190791" cy="164475"/>
              </a:xfrm>
              <a:prstGeom prst="triangle">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56" name="群組 55">
              <a:extLst>
                <a:ext uri="{FF2B5EF4-FFF2-40B4-BE49-F238E27FC236}">
                  <a16:creationId xmlns:a16="http://schemas.microsoft.com/office/drawing/2014/main" id="{AD07E21C-0A36-4A57-848B-B8B38F4FBD5A}"/>
                </a:ext>
              </a:extLst>
            </p:cNvPr>
            <p:cNvGrpSpPr/>
            <p:nvPr/>
          </p:nvGrpSpPr>
          <p:grpSpPr>
            <a:xfrm>
              <a:off x="6642058" y="2676873"/>
              <a:ext cx="2008401" cy="1054099"/>
              <a:chOff x="6638674" y="2419472"/>
              <a:chExt cx="2008401" cy="1054099"/>
            </a:xfrm>
          </p:grpSpPr>
          <p:sp>
            <p:nvSpPr>
              <p:cNvPr id="43" name="手繪多邊形: 圖案 42">
                <a:extLst>
                  <a:ext uri="{FF2B5EF4-FFF2-40B4-BE49-F238E27FC236}">
                    <a16:creationId xmlns:a16="http://schemas.microsoft.com/office/drawing/2014/main" id="{DC4F58AC-EFCA-4413-8B9C-475C4FE769CB}"/>
                  </a:ext>
                </a:extLst>
              </p:cNvPr>
              <p:cNvSpPr/>
              <p:nvPr/>
            </p:nvSpPr>
            <p:spPr>
              <a:xfrm rot="10800000">
                <a:off x="6638674" y="2419472"/>
                <a:ext cx="2008401" cy="1054099"/>
              </a:xfrm>
              <a:custGeom>
                <a:avLst/>
                <a:gdLst>
                  <a:gd name="connsiteX0" fmla="*/ 2007500 w 2008401"/>
                  <a:gd name="connsiteY0" fmla="*/ 1054099 h 1054099"/>
                  <a:gd name="connsiteX1" fmla="*/ 900 w 2008401"/>
                  <a:gd name="connsiteY1" fmla="*/ 1054099 h 1054099"/>
                  <a:gd name="connsiteX2" fmla="*/ 900 w 2008401"/>
                  <a:gd name="connsiteY2" fmla="*/ 579962 h 1054099"/>
                  <a:gd name="connsiteX3" fmla="*/ 0 w 2008401"/>
                  <a:gd name="connsiteY3" fmla="*/ 579962 h 1054099"/>
                  <a:gd name="connsiteX4" fmla="*/ 900 w 2008401"/>
                  <a:gd name="connsiteY4" fmla="*/ 578997 h 1054099"/>
                  <a:gd name="connsiteX5" fmla="*/ 900 w 2008401"/>
                  <a:gd name="connsiteY5" fmla="*/ 571499 h 1054099"/>
                  <a:gd name="connsiteX6" fmla="*/ 7895 w 2008401"/>
                  <a:gd name="connsiteY6" fmla="*/ 571499 h 1054099"/>
                  <a:gd name="connsiteX7" fmla="*/ 220873 w 2008401"/>
                  <a:gd name="connsiteY7" fmla="*/ 343196 h 1054099"/>
                  <a:gd name="connsiteX8" fmla="*/ 220873 w 2008401"/>
                  <a:gd name="connsiteY8" fmla="*/ 0 h 1054099"/>
                  <a:gd name="connsiteX9" fmla="*/ 455825 w 2008401"/>
                  <a:gd name="connsiteY9" fmla="*/ 0 h 1054099"/>
                  <a:gd name="connsiteX10" fmla="*/ 455825 w 2008401"/>
                  <a:gd name="connsiteY10" fmla="*/ 343194 h 1054099"/>
                  <a:gd name="connsiteX11" fmla="*/ 668804 w 2008401"/>
                  <a:gd name="connsiteY11" fmla="*/ 571499 h 1054099"/>
                  <a:gd name="connsiteX12" fmla="*/ 673745 w 2008401"/>
                  <a:gd name="connsiteY12" fmla="*/ 571499 h 1054099"/>
                  <a:gd name="connsiteX13" fmla="*/ 886723 w 2008401"/>
                  <a:gd name="connsiteY13" fmla="*/ 343196 h 1054099"/>
                  <a:gd name="connsiteX14" fmla="*/ 886723 w 2008401"/>
                  <a:gd name="connsiteY14" fmla="*/ 0 h 1054099"/>
                  <a:gd name="connsiteX15" fmla="*/ 1121675 w 2008401"/>
                  <a:gd name="connsiteY15" fmla="*/ 0 h 1054099"/>
                  <a:gd name="connsiteX16" fmla="*/ 1121675 w 2008401"/>
                  <a:gd name="connsiteY16" fmla="*/ 343194 h 1054099"/>
                  <a:gd name="connsiteX17" fmla="*/ 1334654 w 2008401"/>
                  <a:gd name="connsiteY17" fmla="*/ 571499 h 1054099"/>
                  <a:gd name="connsiteX18" fmla="*/ 1339597 w 2008401"/>
                  <a:gd name="connsiteY18" fmla="*/ 571499 h 1054099"/>
                  <a:gd name="connsiteX19" fmla="*/ 1552575 w 2008401"/>
                  <a:gd name="connsiteY19" fmla="*/ 343196 h 1054099"/>
                  <a:gd name="connsiteX20" fmla="*/ 1552575 w 2008401"/>
                  <a:gd name="connsiteY20" fmla="*/ 0 h 1054099"/>
                  <a:gd name="connsiteX21" fmla="*/ 1787527 w 2008401"/>
                  <a:gd name="connsiteY21" fmla="*/ 0 h 1054099"/>
                  <a:gd name="connsiteX22" fmla="*/ 1787527 w 2008401"/>
                  <a:gd name="connsiteY22" fmla="*/ 343194 h 1054099"/>
                  <a:gd name="connsiteX23" fmla="*/ 2000506 w 2008401"/>
                  <a:gd name="connsiteY23" fmla="*/ 571499 h 1054099"/>
                  <a:gd name="connsiteX24" fmla="*/ 2007500 w 2008401"/>
                  <a:gd name="connsiteY24" fmla="*/ 571499 h 1054099"/>
                  <a:gd name="connsiteX25" fmla="*/ 2007500 w 2008401"/>
                  <a:gd name="connsiteY25" fmla="*/ 578996 h 1054099"/>
                  <a:gd name="connsiteX26" fmla="*/ 2008401 w 2008401"/>
                  <a:gd name="connsiteY26" fmla="*/ 579962 h 1054099"/>
                  <a:gd name="connsiteX27" fmla="*/ 2007500 w 2008401"/>
                  <a:gd name="connsiteY27" fmla="*/ 579962 h 10540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008401" h="1054099">
                    <a:moveTo>
                      <a:pt x="2007500" y="1054099"/>
                    </a:moveTo>
                    <a:lnTo>
                      <a:pt x="900" y="1054099"/>
                    </a:lnTo>
                    <a:lnTo>
                      <a:pt x="900" y="579962"/>
                    </a:lnTo>
                    <a:lnTo>
                      <a:pt x="0" y="579962"/>
                    </a:lnTo>
                    <a:lnTo>
                      <a:pt x="900" y="578997"/>
                    </a:lnTo>
                    <a:lnTo>
                      <a:pt x="900" y="571499"/>
                    </a:lnTo>
                    <a:lnTo>
                      <a:pt x="7895" y="571499"/>
                    </a:lnTo>
                    <a:lnTo>
                      <a:pt x="220873" y="343196"/>
                    </a:lnTo>
                    <a:lnTo>
                      <a:pt x="220873" y="0"/>
                    </a:lnTo>
                    <a:lnTo>
                      <a:pt x="455825" y="0"/>
                    </a:lnTo>
                    <a:lnTo>
                      <a:pt x="455825" y="343194"/>
                    </a:lnTo>
                    <a:lnTo>
                      <a:pt x="668804" y="571499"/>
                    </a:lnTo>
                    <a:lnTo>
                      <a:pt x="673745" y="571499"/>
                    </a:lnTo>
                    <a:lnTo>
                      <a:pt x="886723" y="343196"/>
                    </a:lnTo>
                    <a:lnTo>
                      <a:pt x="886723" y="0"/>
                    </a:lnTo>
                    <a:lnTo>
                      <a:pt x="1121675" y="0"/>
                    </a:lnTo>
                    <a:lnTo>
                      <a:pt x="1121675" y="343194"/>
                    </a:lnTo>
                    <a:lnTo>
                      <a:pt x="1334654" y="571499"/>
                    </a:lnTo>
                    <a:lnTo>
                      <a:pt x="1339597" y="571499"/>
                    </a:lnTo>
                    <a:lnTo>
                      <a:pt x="1552575" y="343196"/>
                    </a:lnTo>
                    <a:lnTo>
                      <a:pt x="1552575" y="0"/>
                    </a:lnTo>
                    <a:lnTo>
                      <a:pt x="1787527" y="0"/>
                    </a:lnTo>
                    <a:lnTo>
                      <a:pt x="1787527" y="343194"/>
                    </a:lnTo>
                    <a:lnTo>
                      <a:pt x="2000506" y="571499"/>
                    </a:lnTo>
                    <a:lnTo>
                      <a:pt x="2007500" y="571499"/>
                    </a:lnTo>
                    <a:lnTo>
                      <a:pt x="2007500" y="578996"/>
                    </a:lnTo>
                    <a:lnTo>
                      <a:pt x="2008401" y="579962"/>
                    </a:lnTo>
                    <a:lnTo>
                      <a:pt x="2007500" y="579962"/>
                    </a:lnTo>
                    <a:close/>
                  </a:path>
                </a:pathLst>
              </a:custGeom>
              <a:solidFill>
                <a:srgbClr val="D0C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4" name="群組 53">
                <a:extLst>
                  <a:ext uri="{FF2B5EF4-FFF2-40B4-BE49-F238E27FC236}">
                    <a16:creationId xmlns:a16="http://schemas.microsoft.com/office/drawing/2014/main" id="{402781AF-F5AF-4D4B-A343-2827E3427383}"/>
                  </a:ext>
                </a:extLst>
              </p:cNvPr>
              <p:cNvGrpSpPr/>
              <p:nvPr/>
            </p:nvGrpSpPr>
            <p:grpSpPr>
              <a:xfrm>
                <a:off x="6638674" y="2485750"/>
                <a:ext cx="2008401" cy="53940"/>
                <a:chOff x="6360555" y="1917949"/>
                <a:chExt cx="1989453" cy="53940"/>
              </a:xfrm>
            </p:grpSpPr>
            <p:sp>
              <p:nvSpPr>
                <p:cNvPr id="51" name="矩形 50">
                  <a:extLst>
                    <a:ext uri="{FF2B5EF4-FFF2-40B4-BE49-F238E27FC236}">
                      <a16:creationId xmlns:a16="http://schemas.microsoft.com/office/drawing/2014/main" id="{C0597239-01D3-42FF-9410-A8F56918CA06}"/>
                    </a:ext>
                  </a:extLst>
                </p:cNvPr>
                <p:cNvSpPr/>
                <p:nvPr/>
              </p:nvSpPr>
              <p:spPr>
                <a:xfrm>
                  <a:off x="7686857" y="1917950"/>
                  <a:ext cx="663151" cy="53939"/>
                </a:xfrm>
                <a:prstGeom prst="rect">
                  <a:avLst/>
                </a:prstGeom>
                <a:solidFill>
                  <a:srgbClr val="F05A2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sp>
              <p:nvSpPr>
                <p:cNvPr id="52" name="矩形 51">
                  <a:extLst>
                    <a:ext uri="{FF2B5EF4-FFF2-40B4-BE49-F238E27FC236}">
                      <a16:creationId xmlns:a16="http://schemas.microsoft.com/office/drawing/2014/main" id="{16CC6014-6B51-4A20-ACD0-F1DE729A2250}"/>
                    </a:ext>
                  </a:extLst>
                </p:cNvPr>
                <p:cNvSpPr/>
                <p:nvPr/>
              </p:nvSpPr>
              <p:spPr>
                <a:xfrm>
                  <a:off x="6360555" y="1917950"/>
                  <a:ext cx="663151" cy="53939"/>
                </a:xfrm>
                <a:prstGeom prst="rect">
                  <a:avLst/>
                </a:prstGeom>
                <a:solidFill>
                  <a:srgbClr val="84AB8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dirty="0"/>
                </a:p>
              </p:txBody>
            </p:sp>
            <p:sp>
              <p:nvSpPr>
                <p:cNvPr id="53" name="矩形 52">
                  <a:extLst>
                    <a:ext uri="{FF2B5EF4-FFF2-40B4-BE49-F238E27FC236}">
                      <a16:creationId xmlns:a16="http://schemas.microsoft.com/office/drawing/2014/main" id="{38434783-8F09-480C-86F3-B32462075C05}"/>
                    </a:ext>
                  </a:extLst>
                </p:cNvPr>
                <p:cNvSpPr/>
                <p:nvPr/>
              </p:nvSpPr>
              <p:spPr>
                <a:xfrm>
                  <a:off x="7023706" y="1917949"/>
                  <a:ext cx="663151" cy="53939"/>
                </a:xfrm>
                <a:prstGeom prst="rect">
                  <a:avLst/>
                </a:prstGeom>
                <a:solidFill>
                  <a:srgbClr val="FFD9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TW" altLang="en-US"/>
                </a:p>
              </p:txBody>
            </p:sp>
          </p:grpSp>
        </p:grpSp>
      </p:grpSp>
      <p:graphicFrame>
        <p:nvGraphicFramePr>
          <p:cNvPr id="84" name="表格 83">
            <a:extLst>
              <a:ext uri="{FF2B5EF4-FFF2-40B4-BE49-F238E27FC236}">
                <a16:creationId xmlns:a16="http://schemas.microsoft.com/office/drawing/2014/main" id="{7384D23A-E1EE-4DA9-9E3C-9FBC86921019}"/>
              </a:ext>
            </a:extLst>
          </p:cNvPr>
          <p:cNvGraphicFramePr>
            <a:graphicFrameLocks noGrp="1"/>
          </p:cNvGraphicFramePr>
          <p:nvPr>
            <p:extLst>
              <p:ext uri="{D42A27DB-BD31-4B8C-83A1-F6EECF244321}">
                <p14:modId xmlns:p14="http://schemas.microsoft.com/office/powerpoint/2010/main" val="2806144042"/>
              </p:ext>
            </p:extLst>
          </p:nvPr>
        </p:nvGraphicFramePr>
        <p:xfrm>
          <a:off x="8960163" y="3123813"/>
          <a:ext cx="1858590" cy="1828800"/>
        </p:xfrm>
        <a:graphic>
          <a:graphicData uri="http://schemas.openxmlformats.org/drawingml/2006/table">
            <a:tbl>
              <a:tblPr firstRow="1" bandRow="1">
                <a:tableStyleId>{5C22544A-7EE6-4342-B048-85BDC9FD1C3A}</a:tableStyleId>
              </a:tblPr>
              <a:tblGrid>
                <a:gridCol w="619530">
                  <a:extLst>
                    <a:ext uri="{9D8B030D-6E8A-4147-A177-3AD203B41FA5}">
                      <a16:colId xmlns:a16="http://schemas.microsoft.com/office/drawing/2014/main" val="290678282"/>
                    </a:ext>
                  </a:extLst>
                </a:gridCol>
                <a:gridCol w="619530">
                  <a:extLst>
                    <a:ext uri="{9D8B030D-6E8A-4147-A177-3AD203B41FA5}">
                      <a16:colId xmlns:a16="http://schemas.microsoft.com/office/drawing/2014/main" val="3787689201"/>
                    </a:ext>
                  </a:extLst>
                </a:gridCol>
                <a:gridCol w="619530">
                  <a:extLst>
                    <a:ext uri="{9D8B030D-6E8A-4147-A177-3AD203B41FA5}">
                      <a16:colId xmlns:a16="http://schemas.microsoft.com/office/drawing/2014/main" val="3083395486"/>
                    </a:ext>
                  </a:extLst>
                </a:gridCol>
              </a:tblGrid>
              <a:tr h="310059">
                <a:tc gridSpan="3">
                  <a:txBody>
                    <a:bodyPr/>
                    <a:lstStyle/>
                    <a:p>
                      <a:pPr algn="ctr"/>
                      <a:r>
                        <a:rPr lang="en-US" altLang="zh-TW" dirty="0">
                          <a:solidFill>
                            <a:schemeClr val="tx1"/>
                          </a:solidFill>
                        </a:rPr>
                        <a:t>Shape </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a:txBody>
                  <a:tcPr/>
                </a:tc>
                <a:tc hMerge="1">
                  <a:txBody>
                    <a:bodyPr/>
                    <a:lstStyle/>
                    <a:p>
                      <a:endParaRPr lang="zh-TW" altLang="en-US" dirty="0"/>
                    </a:p>
                  </a:txBody>
                  <a:tcPr/>
                </a:tc>
                <a:extLst>
                  <a:ext uri="{0D108BD9-81ED-4DB2-BD59-A6C34878D82A}">
                    <a16:rowId xmlns:a16="http://schemas.microsoft.com/office/drawing/2014/main" val="857428645"/>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84AB8F"/>
                          </a:solidFill>
                          <a:latin typeface="Times New Roman" panose="02020603050405020304" pitchFamily="18" charset="0"/>
                          <a:cs typeface="Times New Roman" panose="02020603050405020304" pitchFamily="18" charset="0"/>
                        </a:rPr>
                        <a:t>■</a:t>
                      </a:r>
                      <a:endParaRPr lang="zh-TW" altLang="en-US" dirty="0">
                        <a:solidFill>
                          <a:srgbClr val="84AB8F"/>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05A22"/>
                          </a:solidFill>
                          <a:latin typeface="Times New Roman" panose="02020603050405020304" pitchFamily="18" charset="0"/>
                          <a:cs typeface="Times New Roman" panose="02020603050405020304" pitchFamily="18" charset="0"/>
                        </a:rPr>
                        <a:t>▲</a:t>
                      </a:r>
                      <a:endParaRPr lang="zh-TW" altLang="en-US" dirty="0">
                        <a:solidFill>
                          <a:srgbClr val="F05A22"/>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FD966"/>
                          </a:solidFill>
                          <a:latin typeface="Times New Roman" panose="02020603050405020304" pitchFamily="18" charset="0"/>
                          <a:cs typeface="Times New Roman" panose="02020603050405020304" pitchFamily="18" charset="0"/>
                        </a:rPr>
                        <a:t>●</a:t>
                      </a:r>
                      <a:endParaRPr lang="zh-TW" altLang="en-US" dirty="0">
                        <a:solidFill>
                          <a:srgbClr val="FFD966"/>
                        </a:solidFill>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5150861"/>
                  </a:ext>
                </a:extLst>
              </a:tr>
              <a:tr h="310059">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80157875"/>
                  </a:ext>
                </a:extLst>
              </a:tr>
              <a:tr h="310059">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97713769"/>
                  </a:ext>
                </a:extLst>
              </a:tr>
              <a:tr h="310059">
                <a:tc>
                  <a:txBody>
                    <a:bodyPr/>
                    <a:lstStyle/>
                    <a:p>
                      <a:pPr algn="ctr"/>
                      <a:r>
                        <a:rPr lang="en-US" altLang="zh-TW" dirty="0"/>
                        <a:t>1</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TW" dirty="0"/>
                        <a:t>0</a:t>
                      </a:r>
                      <a:endParaRPr lang="zh-TW"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4720668"/>
                  </a:ext>
                </a:extLst>
              </a:tr>
            </a:tbl>
          </a:graphicData>
        </a:graphic>
      </p:graphicFrame>
      <p:graphicFrame>
        <p:nvGraphicFramePr>
          <p:cNvPr id="85" name="表格 84">
            <a:extLst>
              <a:ext uri="{FF2B5EF4-FFF2-40B4-BE49-F238E27FC236}">
                <a16:creationId xmlns:a16="http://schemas.microsoft.com/office/drawing/2014/main" id="{A3A73D31-6CEA-4B2C-9D66-904F772F3043}"/>
              </a:ext>
            </a:extLst>
          </p:cNvPr>
          <p:cNvGraphicFramePr>
            <a:graphicFrameLocks noGrp="1"/>
          </p:cNvGraphicFramePr>
          <p:nvPr>
            <p:extLst>
              <p:ext uri="{D42A27DB-BD31-4B8C-83A1-F6EECF244321}">
                <p14:modId xmlns:p14="http://schemas.microsoft.com/office/powerpoint/2010/main" val="48135371"/>
              </p:ext>
            </p:extLst>
          </p:nvPr>
        </p:nvGraphicFramePr>
        <p:xfrm>
          <a:off x="8960161" y="1454687"/>
          <a:ext cx="1858589" cy="1463040"/>
        </p:xfrm>
        <a:graphic>
          <a:graphicData uri="http://schemas.openxmlformats.org/drawingml/2006/table">
            <a:tbl>
              <a:tblPr firstRow="1" bandRow="1">
                <a:tableStyleId>{5C22544A-7EE6-4342-B048-85BDC9FD1C3A}</a:tableStyleId>
              </a:tblPr>
              <a:tblGrid>
                <a:gridCol w="1858589">
                  <a:extLst>
                    <a:ext uri="{9D8B030D-6E8A-4147-A177-3AD203B41FA5}">
                      <a16:colId xmlns:a16="http://schemas.microsoft.com/office/drawing/2014/main" val="290678282"/>
                    </a:ext>
                  </a:extLst>
                </a:gridCol>
              </a:tblGrid>
              <a:tr h="310059">
                <a:tc>
                  <a:txBody>
                    <a:bodyPr/>
                    <a:lstStyle/>
                    <a:p>
                      <a:pPr algn="ctr"/>
                      <a:r>
                        <a:rPr lang="en-US" altLang="zh-TW" dirty="0">
                          <a:solidFill>
                            <a:schemeClr val="tx1"/>
                          </a:solidFill>
                        </a:rPr>
                        <a:t>Shape</a:t>
                      </a:r>
                      <a:endParaRPr lang="zh-TW"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5150861"/>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84AB8F"/>
                          </a:solidFill>
                          <a:latin typeface="Times New Roman" panose="02020603050405020304" pitchFamily="18" charset="0"/>
                          <a:cs typeface="Times New Roman" panose="02020603050405020304" pitchFamily="18" charset="0"/>
                        </a:rPr>
                        <a:t>■</a:t>
                      </a:r>
                      <a:endParaRPr lang="zh-TW" altLang="en-US" dirty="0">
                        <a:solidFill>
                          <a:srgbClr val="84AB8F"/>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680157875"/>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05A22"/>
                          </a:solidFill>
                          <a:latin typeface="Times New Roman" panose="02020603050405020304" pitchFamily="18" charset="0"/>
                          <a:cs typeface="Times New Roman" panose="02020603050405020304" pitchFamily="18" charset="0"/>
                        </a:rPr>
                        <a:t>▲</a:t>
                      </a:r>
                      <a:endParaRPr lang="zh-TW" altLang="en-US" dirty="0">
                        <a:solidFill>
                          <a:srgbClr val="F05A22"/>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097713769"/>
                  </a:ext>
                </a:extLst>
              </a:tr>
              <a:tr h="3100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dirty="0">
                          <a:solidFill>
                            <a:srgbClr val="FFD966"/>
                          </a:solidFill>
                          <a:latin typeface="Times New Roman" panose="02020603050405020304" pitchFamily="18" charset="0"/>
                          <a:cs typeface="Times New Roman" panose="02020603050405020304" pitchFamily="18" charset="0"/>
                        </a:rPr>
                        <a:t>●</a:t>
                      </a:r>
                      <a:endParaRPr lang="zh-TW" altLang="en-US" dirty="0">
                        <a:solidFill>
                          <a:srgbClr val="FFD966"/>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4720668"/>
                  </a:ext>
                </a:extLst>
              </a:tr>
            </a:tbl>
          </a:graphicData>
        </a:graphic>
      </p:graphicFrame>
    </p:spTree>
    <p:extLst>
      <p:ext uri="{BB962C8B-B14F-4D97-AF65-F5344CB8AC3E}">
        <p14:creationId xmlns:p14="http://schemas.microsoft.com/office/powerpoint/2010/main" val="340363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03B75D-4134-4AD5-B102-F904A86F07B1}"/>
              </a:ext>
            </a:extLst>
          </p:cNvPr>
          <p:cNvSpPr>
            <a:spLocks noGrp="1"/>
          </p:cNvSpPr>
          <p:nvPr>
            <p:ph type="title"/>
          </p:nvPr>
        </p:nvSpPr>
        <p:spPr/>
        <p:txBody>
          <a:bodyPr/>
          <a:lstStyle/>
          <a:p>
            <a:r>
              <a:rPr lang="en-US" altLang="zh-TW" dirty="0">
                <a:solidFill>
                  <a:srgbClr val="14365C"/>
                </a:solidFill>
              </a:rPr>
              <a:t>Introduction</a:t>
            </a:r>
            <a:endParaRPr lang="zh-TW" altLang="en-US" dirty="0"/>
          </a:p>
        </p:txBody>
      </p:sp>
      <p:sp>
        <p:nvSpPr>
          <p:cNvPr id="3" name="頁尾版面配置區 2">
            <a:extLst>
              <a:ext uri="{FF2B5EF4-FFF2-40B4-BE49-F238E27FC236}">
                <a16:creationId xmlns:a16="http://schemas.microsoft.com/office/drawing/2014/main" id="{60E31A77-2D0E-459D-9E36-E08DBD62A638}"/>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7" name="TextBox 5">
            <a:extLst>
              <a:ext uri="{FF2B5EF4-FFF2-40B4-BE49-F238E27FC236}">
                <a16:creationId xmlns:a16="http://schemas.microsoft.com/office/drawing/2014/main" id="{E27CCD49-B4A2-454A-8837-051701A08B71}"/>
              </a:ext>
            </a:extLst>
          </p:cNvPr>
          <p:cNvSpPr txBox="1"/>
          <p:nvPr/>
        </p:nvSpPr>
        <p:spPr>
          <a:xfrm>
            <a:off x="838200" y="1690688"/>
            <a:ext cx="5257800" cy="3884397"/>
          </a:xfrm>
          <a:prstGeom prst="rect">
            <a:avLst/>
          </a:prstGeom>
        </p:spPr>
        <p:txBody>
          <a:bodyPr wrap="square" lIns="0" tIns="0" rIns="0" bIns="0" rtlCol="0" anchor="t">
            <a:spAutoFit/>
          </a:bodyPr>
          <a:lstStyle/>
          <a:p>
            <a:pPr>
              <a:lnSpc>
                <a:spcPts val="3359"/>
              </a:lnSpc>
            </a:pPr>
            <a:r>
              <a:rPr lang="en-US" dirty="0">
                <a:solidFill>
                  <a:srgbClr val="000000"/>
                </a:solidFill>
                <a:latin typeface="Nunito Light"/>
              </a:rPr>
              <a:t>While looking into One Hot encoded data, We can easily see multiple features, in which  rare 1 surrounded by numerous 0. However, It’s not very preferable for the machine learning model, for the following 2 reasons</a:t>
            </a:r>
          </a:p>
          <a:p>
            <a:pPr marL="342900" indent="-342900">
              <a:lnSpc>
                <a:spcPts val="3359"/>
              </a:lnSpc>
              <a:buFont typeface="+mj-lt"/>
              <a:buAutoNum type="arabicPeriod"/>
            </a:pPr>
            <a:r>
              <a:rPr lang="en-US" dirty="0">
                <a:solidFill>
                  <a:srgbClr val="000000"/>
                </a:solidFill>
                <a:latin typeface="Nunito Light"/>
              </a:rPr>
              <a:t>Too many features yield the curse of dimensionality.</a:t>
            </a:r>
          </a:p>
          <a:p>
            <a:pPr marL="342900" indent="-342900">
              <a:lnSpc>
                <a:spcPts val="3359"/>
              </a:lnSpc>
              <a:buFont typeface="+mj-lt"/>
              <a:buAutoNum type="arabicPeriod"/>
            </a:pPr>
            <a:r>
              <a:rPr lang="en-US" dirty="0">
                <a:solidFill>
                  <a:srgbClr val="000000"/>
                </a:solidFill>
                <a:latin typeface="Nunito Light"/>
              </a:rPr>
              <a:t>Numerous 0 can’t calculate the gradient, makes most ML boosting algorithm invalid.</a:t>
            </a:r>
          </a:p>
        </p:txBody>
      </p:sp>
      <p:sp>
        <p:nvSpPr>
          <p:cNvPr id="9" name="矩形: 圓角 8">
            <a:extLst>
              <a:ext uri="{FF2B5EF4-FFF2-40B4-BE49-F238E27FC236}">
                <a16:creationId xmlns:a16="http://schemas.microsoft.com/office/drawing/2014/main" id="{C8812DCA-F686-4DFF-8A0A-9D9D2C783D7E}"/>
              </a:ext>
            </a:extLst>
          </p:cNvPr>
          <p:cNvSpPr/>
          <p:nvPr/>
        </p:nvSpPr>
        <p:spPr>
          <a:xfrm>
            <a:off x="7581900" y="965200"/>
            <a:ext cx="2425700" cy="725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Categorical data</a:t>
            </a:r>
            <a:endParaRPr lang="zh-TW" altLang="en-US" dirty="0"/>
          </a:p>
        </p:txBody>
      </p:sp>
      <p:sp>
        <p:nvSpPr>
          <p:cNvPr id="10" name="矩形: 圓角 9">
            <a:extLst>
              <a:ext uri="{FF2B5EF4-FFF2-40B4-BE49-F238E27FC236}">
                <a16:creationId xmlns:a16="http://schemas.microsoft.com/office/drawing/2014/main" id="{1789870F-857D-4464-80AD-E4827014F4C2}"/>
              </a:ext>
            </a:extLst>
          </p:cNvPr>
          <p:cNvSpPr/>
          <p:nvPr/>
        </p:nvSpPr>
        <p:spPr>
          <a:xfrm>
            <a:off x="7581900" y="2080419"/>
            <a:ext cx="2425700" cy="725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One Hot encoded data</a:t>
            </a:r>
            <a:endParaRPr lang="zh-TW" altLang="en-US" dirty="0"/>
          </a:p>
        </p:txBody>
      </p:sp>
      <p:sp>
        <p:nvSpPr>
          <p:cNvPr id="11" name="矩形: 圓角 10">
            <a:extLst>
              <a:ext uri="{FF2B5EF4-FFF2-40B4-BE49-F238E27FC236}">
                <a16:creationId xmlns:a16="http://schemas.microsoft.com/office/drawing/2014/main" id="{C184E1FA-5546-410F-A7CA-C6F9C270C2AD}"/>
              </a:ext>
            </a:extLst>
          </p:cNvPr>
          <p:cNvSpPr/>
          <p:nvPr/>
        </p:nvSpPr>
        <p:spPr>
          <a:xfrm>
            <a:off x="7581900" y="3440907"/>
            <a:ext cx="2425700" cy="725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One Hot encoded data</a:t>
            </a:r>
            <a:endParaRPr lang="zh-TW" altLang="en-US" dirty="0"/>
          </a:p>
        </p:txBody>
      </p:sp>
    </p:spTree>
    <p:extLst>
      <p:ext uri="{BB962C8B-B14F-4D97-AF65-F5344CB8AC3E}">
        <p14:creationId xmlns:p14="http://schemas.microsoft.com/office/powerpoint/2010/main" val="3855878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03B75D-4134-4AD5-B102-F904A86F07B1}"/>
              </a:ext>
            </a:extLst>
          </p:cNvPr>
          <p:cNvSpPr>
            <a:spLocks noGrp="1"/>
          </p:cNvSpPr>
          <p:nvPr>
            <p:ph type="title"/>
          </p:nvPr>
        </p:nvSpPr>
        <p:spPr/>
        <p:txBody>
          <a:bodyPr/>
          <a:lstStyle/>
          <a:p>
            <a:r>
              <a:rPr lang="en-US" altLang="zh-TW" dirty="0">
                <a:solidFill>
                  <a:srgbClr val="14365C"/>
                </a:solidFill>
              </a:rPr>
              <a:t>Introduction - cont.</a:t>
            </a:r>
            <a:endParaRPr lang="zh-TW" altLang="en-US" dirty="0"/>
          </a:p>
        </p:txBody>
      </p:sp>
      <p:sp>
        <p:nvSpPr>
          <p:cNvPr id="3" name="頁尾版面配置區 2">
            <a:extLst>
              <a:ext uri="{FF2B5EF4-FFF2-40B4-BE49-F238E27FC236}">
                <a16:creationId xmlns:a16="http://schemas.microsoft.com/office/drawing/2014/main" id="{60E31A77-2D0E-459D-9E36-E08DBD62A638}"/>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7" name="TextBox 5">
            <a:extLst>
              <a:ext uri="{FF2B5EF4-FFF2-40B4-BE49-F238E27FC236}">
                <a16:creationId xmlns:a16="http://schemas.microsoft.com/office/drawing/2014/main" id="{E27CCD49-B4A2-454A-8837-051701A08B71}"/>
              </a:ext>
            </a:extLst>
          </p:cNvPr>
          <p:cNvSpPr txBox="1"/>
          <p:nvPr/>
        </p:nvSpPr>
        <p:spPr>
          <a:xfrm>
            <a:off x="838200" y="1690688"/>
            <a:ext cx="5257800" cy="3012363"/>
          </a:xfrm>
          <a:prstGeom prst="rect">
            <a:avLst/>
          </a:prstGeom>
        </p:spPr>
        <p:txBody>
          <a:bodyPr wrap="square" lIns="0" tIns="0" rIns="0" bIns="0" rtlCol="0" anchor="t">
            <a:spAutoFit/>
          </a:bodyPr>
          <a:lstStyle/>
          <a:p>
            <a:pPr>
              <a:lnSpc>
                <a:spcPts val="3359"/>
              </a:lnSpc>
            </a:pPr>
            <a:r>
              <a:rPr lang="en-US" altLang="zh-TW" dirty="0">
                <a:solidFill>
                  <a:srgbClr val="000000"/>
                </a:solidFill>
                <a:latin typeface="Nunito Light"/>
              </a:rPr>
              <a:t>Luckily if the data follow the strict format of One Hot encoding, we might reverse it back to the categorical data and use other encoding methods (such as target, ordinal encode) to generate the numerical data. Yet, If the data violate the rule of it, what can we do to down size the features? While </a:t>
            </a:r>
            <a:r>
              <a:rPr lang="en-US" altLang="zh-TW" dirty="0" err="1">
                <a:solidFill>
                  <a:srgbClr val="000000"/>
                </a:solidFill>
                <a:latin typeface="Nunito Light"/>
              </a:rPr>
              <a:t>advoid</a:t>
            </a:r>
            <a:r>
              <a:rPr lang="en-US" altLang="zh-TW" dirty="0">
                <a:solidFill>
                  <a:srgbClr val="000000"/>
                </a:solidFill>
                <a:latin typeface="Nunito Light"/>
              </a:rPr>
              <a:t> the numerous 0?</a:t>
            </a:r>
          </a:p>
        </p:txBody>
      </p:sp>
      <p:sp>
        <p:nvSpPr>
          <p:cNvPr id="6" name="矩形: 圓角 5">
            <a:extLst>
              <a:ext uri="{FF2B5EF4-FFF2-40B4-BE49-F238E27FC236}">
                <a16:creationId xmlns:a16="http://schemas.microsoft.com/office/drawing/2014/main" id="{37BF7674-5724-4F4B-908F-21D883E0DC78}"/>
              </a:ext>
            </a:extLst>
          </p:cNvPr>
          <p:cNvSpPr/>
          <p:nvPr/>
        </p:nvSpPr>
        <p:spPr>
          <a:xfrm>
            <a:off x="6845300" y="1775620"/>
            <a:ext cx="2425700" cy="725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One Hot encoded data</a:t>
            </a:r>
            <a:endParaRPr lang="zh-TW" altLang="en-US" dirty="0"/>
          </a:p>
        </p:txBody>
      </p:sp>
      <p:sp>
        <p:nvSpPr>
          <p:cNvPr id="9" name="矩形: 圓角 8">
            <a:extLst>
              <a:ext uri="{FF2B5EF4-FFF2-40B4-BE49-F238E27FC236}">
                <a16:creationId xmlns:a16="http://schemas.microsoft.com/office/drawing/2014/main" id="{4D05D968-1DB7-47A9-A182-F3B4A887C1D1}"/>
              </a:ext>
            </a:extLst>
          </p:cNvPr>
          <p:cNvSpPr/>
          <p:nvPr/>
        </p:nvSpPr>
        <p:spPr>
          <a:xfrm>
            <a:off x="6845300" y="3066256"/>
            <a:ext cx="2425700" cy="725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Categorical data</a:t>
            </a:r>
            <a:endParaRPr lang="zh-TW" altLang="en-US" dirty="0"/>
          </a:p>
        </p:txBody>
      </p:sp>
      <p:sp>
        <p:nvSpPr>
          <p:cNvPr id="10" name="矩形: 圓角 9">
            <a:extLst>
              <a:ext uri="{FF2B5EF4-FFF2-40B4-BE49-F238E27FC236}">
                <a16:creationId xmlns:a16="http://schemas.microsoft.com/office/drawing/2014/main" id="{6F0EB326-68E2-4A87-AC11-8CDEF596316A}"/>
              </a:ext>
            </a:extLst>
          </p:cNvPr>
          <p:cNvSpPr/>
          <p:nvPr/>
        </p:nvSpPr>
        <p:spPr>
          <a:xfrm>
            <a:off x="9575800" y="1775620"/>
            <a:ext cx="2425700" cy="7254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TW" dirty="0"/>
              <a:t>Binary data</a:t>
            </a:r>
            <a:endParaRPr lang="zh-TW" altLang="en-US" dirty="0"/>
          </a:p>
        </p:txBody>
      </p:sp>
    </p:spTree>
    <p:extLst>
      <p:ext uri="{BB962C8B-B14F-4D97-AF65-F5344CB8AC3E}">
        <p14:creationId xmlns:p14="http://schemas.microsoft.com/office/powerpoint/2010/main" val="2719827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DC04C3-C563-4C98-8C07-9960108F9A80}"/>
              </a:ext>
            </a:extLst>
          </p:cNvPr>
          <p:cNvSpPr>
            <a:spLocks noGrp="1"/>
          </p:cNvSpPr>
          <p:nvPr>
            <p:ph type="title"/>
          </p:nvPr>
        </p:nvSpPr>
        <p:spPr/>
        <p:txBody>
          <a:bodyPr/>
          <a:lstStyle/>
          <a:p>
            <a:r>
              <a:rPr lang="en-US" altLang="zh-TW" dirty="0">
                <a:solidFill>
                  <a:srgbClr val="14365D"/>
                </a:solidFill>
              </a:rPr>
              <a:t>Methodology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4A4CA6E6-464E-453E-BC2B-43F181B88B9E}"/>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
        <p:nvSpPr>
          <p:cNvPr id="4" name="TextBox 5">
            <a:extLst>
              <a:ext uri="{FF2B5EF4-FFF2-40B4-BE49-F238E27FC236}">
                <a16:creationId xmlns:a16="http://schemas.microsoft.com/office/drawing/2014/main" id="{3E9CE020-3A35-404A-AFF1-FFAB16E7DCEC}"/>
              </a:ext>
            </a:extLst>
          </p:cNvPr>
          <p:cNvSpPr txBox="1"/>
          <p:nvPr/>
        </p:nvSpPr>
        <p:spPr>
          <a:xfrm>
            <a:off x="838200" y="1690688"/>
            <a:ext cx="5257800" cy="1268296"/>
          </a:xfrm>
          <a:prstGeom prst="rect">
            <a:avLst/>
          </a:prstGeom>
        </p:spPr>
        <p:txBody>
          <a:bodyPr wrap="square" lIns="0" tIns="0" rIns="0" bIns="0" rtlCol="0" anchor="t">
            <a:spAutoFit/>
          </a:bodyPr>
          <a:lstStyle/>
          <a:p>
            <a:pPr>
              <a:lnSpc>
                <a:spcPts val="3359"/>
              </a:lnSpc>
            </a:pPr>
            <a:r>
              <a:rPr lang="en-US" altLang="zh-TW" dirty="0">
                <a:solidFill>
                  <a:srgbClr val="000000"/>
                </a:solidFill>
                <a:latin typeface="Nunito Light"/>
              </a:rPr>
              <a:t>In the research, we propose a method to encode binary data in to numerical data. Via grouping related features, sequencing features by attributes</a:t>
            </a:r>
          </a:p>
        </p:txBody>
      </p:sp>
    </p:spTree>
    <p:extLst>
      <p:ext uri="{BB962C8B-B14F-4D97-AF65-F5344CB8AC3E}">
        <p14:creationId xmlns:p14="http://schemas.microsoft.com/office/powerpoint/2010/main" val="3573605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Tree>
    <p:extLst>
      <p:ext uri="{BB962C8B-B14F-4D97-AF65-F5344CB8AC3E}">
        <p14:creationId xmlns:p14="http://schemas.microsoft.com/office/powerpoint/2010/main" val="1215055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Continuous data</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Tree>
    <p:extLst>
      <p:ext uri="{BB962C8B-B14F-4D97-AF65-F5344CB8AC3E}">
        <p14:creationId xmlns:p14="http://schemas.microsoft.com/office/powerpoint/2010/main" val="132854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63A037-346C-46ED-874C-6E5E22A48CD6}"/>
              </a:ext>
            </a:extLst>
          </p:cNvPr>
          <p:cNvSpPr>
            <a:spLocks noGrp="1"/>
          </p:cNvSpPr>
          <p:nvPr>
            <p:ph type="title"/>
          </p:nvPr>
        </p:nvSpPr>
        <p:spPr/>
        <p:txBody>
          <a:bodyPr/>
          <a:lstStyle/>
          <a:p>
            <a:r>
              <a:rPr lang="en-US" altLang="zh-TW" dirty="0">
                <a:solidFill>
                  <a:srgbClr val="14365D"/>
                </a:solidFill>
              </a:rPr>
              <a:t>Case study - Manufacturing data</a:t>
            </a:r>
            <a:endParaRPr lang="zh-TW" altLang="en-US" dirty="0">
              <a:solidFill>
                <a:srgbClr val="14365D"/>
              </a:solidFill>
            </a:endParaRPr>
          </a:p>
        </p:txBody>
      </p:sp>
      <p:sp>
        <p:nvSpPr>
          <p:cNvPr id="3" name="頁尾版面配置區 2">
            <a:extLst>
              <a:ext uri="{FF2B5EF4-FFF2-40B4-BE49-F238E27FC236}">
                <a16:creationId xmlns:a16="http://schemas.microsoft.com/office/drawing/2014/main" id="{D8F09910-4CFC-4061-91E6-11C907D0C3E7}"/>
              </a:ext>
            </a:extLst>
          </p:cNvPr>
          <p:cNvSpPr>
            <a:spLocks noGrp="1"/>
          </p:cNvSpPr>
          <p:nvPr>
            <p:ph type="ftr" sz="quarter" idx="11"/>
          </p:nvPr>
        </p:nvSpPr>
        <p:spPr/>
        <p:txBody>
          <a:bodyPr/>
          <a:lstStyle/>
          <a:p>
            <a:r>
              <a:rPr lang="en-US" altLang="zh-TW"/>
              <a:t>Institute of Industrial Engineering, NTU | Laboratory of Analytics on Knowledge Engineering | Terry Yang | 2022</a:t>
            </a:r>
            <a:endParaRPr lang="en-US" altLang="zh-TW" dirty="0"/>
          </a:p>
        </p:txBody>
      </p:sp>
    </p:spTree>
    <p:extLst>
      <p:ext uri="{BB962C8B-B14F-4D97-AF65-F5344CB8AC3E}">
        <p14:creationId xmlns:p14="http://schemas.microsoft.com/office/powerpoint/2010/main" val="3356235543"/>
      </p:ext>
    </p:extLst>
  </p:cSld>
  <p:clrMapOvr>
    <a:masterClrMapping/>
  </p:clrMapOvr>
</p:sld>
</file>

<file path=ppt/theme/theme1.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531</Words>
  <Application>Microsoft Office PowerPoint</Application>
  <PresentationFormat>寬螢幕</PresentationFormat>
  <Paragraphs>66</Paragraphs>
  <Slides>11</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11</vt:i4>
      </vt:variant>
    </vt:vector>
  </HeadingPairs>
  <TitlesOfParts>
    <vt:vector size="21" baseType="lpstr">
      <vt:lpstr>新細明體</vt:lpstr>
      <vt:lpstr>Arial</vt:lpstr>
      <vt:lpstr>Calibri</vt:lpstr>
      <vt:lpstr>Calibri Light</vt:lpstr>
      <vt:lpstr>Nunito</vt:lpstr>
      <vt:lpstr>Nunito Bold</vt:lpstr>
      <vt:lpstr>Nunito Bold Bold</vt:lpstr>
      <vt:lpstr>Nunito Light</vt:lpstr>
      <vt:lpstr>Times New Roman</vt:lpstr>
      <vt:lpstr>自訂設計</vt:lpstr>
      <vt:lpstr>PowerPoint 簡報</vt:lpstr>
      <vt:lpstr>PowerPoint 簡報</vt:lpstr>
      <vt:lpstr>PowerPoint 簡報</vt:lpstr>
      <vt:lpstr>Introduction</vt:lpstr>
      <vt:lpstr>Introduction - cont.</vt:lpstr>
      <vt:lpstr>Methodology</vt:lpstr>
      <vt:lpstr>Case study</vt:lpstr>
      <vt:lpstr>Case study - Continuous data</vt:lpstr>
      <vt:lpstr>Case study - Manufacturing data</vt:lpstr>
      <vt:lpstr>Case study - Kaggle dataset</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TerryYang</dc:creator>
  <cp:lastModifiedBy>TerryYang</cp:lastModifiedBy>
  <cp:revision>21</cp:revision>
  <dcterms:created xsi:type="dcterms:W3CDTF">2022-10-26T08:15:37Z</dcterms:created>
  <dcterms:modified xsi:type="dcterms:W3CDTF">2022-10-26T11:12:15Z</dcterms:modified>
</cp:coreProperties>
</file>