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6"/>
  </p:notesMasterIdLst>
  <p:handoutMasterIdLst>
    <p:handoutMasterId r:id="rId27"/>
  </p:handoutMasterIdLst>
  <p:sldIdLst>
    <p:sldId id="265" r:id="rId2"/>
    <p:sldId id="261" r:id="rId3"/>
    <p:sldId id="283" r:id="rId4"/>
    <p:sldId id="266" r:id="rId5"/>
    <p:sldId id="285" r:id="rId6"/>
    <p:sldId id="270" r:id="rId7"/>
    <p:sldId id="275" r:id="rId8"/>
    <p:sldId id="276" r:id="rId9"/>
    <p:sldId id="269" r:id="rId10"/>
    <p:sldId id="279" r:id="rId11"/>
    <p:sldId id="277" r:id="rId12"/>
    <p:sldId id="288" r:id="rId13"/>
    <p:sldId id="278" r:id="rId14"/>
    <p:sldId id="280" r:id="rId15"/>
    <p:sldId id="286" r:id="rId16"/>
    <p:sldId id="281" r:id="rId17"/>
    <p:sldId id="291" r:id="rId18"/>
    <p:sldId id="282" r:id="rId19"/>
    <p:sldId id="289" r:id="rId20"/>
    <p:sldId id="271" r:id="rId21"/>
    <p:sldId id="272" r:id="rId22"/>
    <p:sldId id="274" r:id="rId23"/>
    <p:sldId id="273" r:id="rId24"/>
    <p:sldId id="268"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7660"/>
    <a:srgbClr val="14365D"/>
    <a:srgbClr val="F8F8F8"/>
    <a:srgbClr val="D6C9B9"/>
    <a:srgbClr val="14365C"/>
    <a:srgbClr val="797F98"/>
    <a:srgbClr val="1F497D"/>
    <a:srgbClr val="D0C1AC"/>
    <a:srgbClr val="D79DA7"/>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28" autoAdjust="0"/>
    <p:restoredTop sz="96336" autoAdjust="0"/>
  </p:normalViewPr>
  <p:slideViewPr>
    <p:cSldViewPr snapToGrid="0">
      <p:cViewPr>
        <p:scale>
          <a:sx n="100" d="100"/>
          <a:sy n="100" d="100"/>
        </p:scale>
        <p:origin x="198" y="288"/>
      </p:cViewPr>
      <p:guideLst/>
    </p:cSldViewPr>
  </p:slideViewPr>
  <p:notesTextViewPr>
    <p:cViewPr>
      <p:scale>
        <a:sx n="1" d="1"/>
        <a:sy n="1" d="1"/>
      </p:scale>
      <p:origin x="0" y="0"/>
    </p:cViewPr>
  </p:notesTextViewPr>
  <p:notesViewPr>
    <p:cSldViewPr snapToGrid="0">
      <p:cViewPr varScale="1">
        <p:scale>
          <a:sx n="86" d="100"/>
          <a:sy n="86" d="100"/>
        </p:scale>
        <p:origin x="30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FEB0058-F6AC-4235-90CF-E8748A312D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1B0881E2-6DA4-4474-8215-959AFEC4F4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AFCCE0-4AB8-4CA5-B399-9FFF2AF78CF7}" type="datetimeFigureOut">
              <a:rPr lang="zh-TW" altLang="en-US" smtClean="0"/>
              <a:t>2022/11/1</a:t>
            </a:fld>
            <a:endParaRPr lang="zh-TW" altLang="en-US"/>
          </a:p>
        </p:txBody>
      </p:sp>
      <p:sp>
        <p:nvSpPr>
          <p:cNvPr id="4" name="頁尾版面配置區 3">
            <a:extLst>
              <a:ext uri="{FF2B5EF4-FFF2-40B4-BE49-F238E27FC236}">
                <a16:creationId xmlns:a16="http://schemas.microsoft.com/office/drawing/2014/main" id="{D1804DB9-8F88-4847-91DD-49231C122F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44DCC63-9C27-427E-AE85-AB6EAEAEB0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B8243-416A-44B6-943F-22E5615ED80E}" type="slidenum">
              <a:rPr lang="zh-TW" altLang="en-US" smtClean="0"/>
              <a:t>‹#›</a:t>
            </a:fld>
            <a:endParaRPr lang="zh-TW" altLang="en-US"/>
          </a:p>
        </p:txBody>
      </p:sp>
    </p:spTree>
    <p:extLst>
      <p:ext uri="{BB962C8B-B14F-4D97-AF65-F5344CB8AC3E}">
        <p14:creationId xmlns:p14="http://schemas.microsoft.com/office/powerpoint/2010/main" val="2471654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B4CF7-724C-4698-A943-84F3D98CE11B}" type="datetimeFigureOut">
              <a:rPr lang="zh-TW" altLang="en-US" smtClean="0"/>
              <a:t>2022/11/1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A0E54-7AE5-4780-B065-D6A1AF3CA3A7}" type="slidenum">
              <a:rPr lang="zh-TW" altLang="en-US" smtClean="0"/>
              <a:t>‹#›</a:t>
            </a:fld>
            <a:endParaRPr lang="zh-TW" altLang="en-US"/>
          </a:p>
        </p:txBody>
      </p:sp>
    </p:spTree>
    <p:extLst>
      <p:ext uri="{BB962C8B-B14F-4D97-AF65-F5344CB8AC3E}">
        <p14:creationId xmlns:p14="http://schemas.microsoft.com/office/powerpoint/2010/main" val="169447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2</a:t>
            </a:fld>
            <a:endParaRPr lang="zh-TW" altLang="en-US"/>
          </a:p>
        </p:txBody>
      </p:sp>
    </p:spTree>
    <p:extLst>
      <p:ext uri="{BB962C8B-B14F-4D97-AF65-F5344CB8AC3E}">
        <p14:creationId xmlns:p14="http://schemas.microsoft.com/office/powerpoint/2010/main" val="470355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15</a:t>
            </a:fld>
            <a:endParaRPr lang="zh-TW" altLang="en-US"/>
          </a:p>
        </p:txBody>
      </p:sp>
    </p:spTree>
    <p:extLst>
      <p:ext uri="{BB962C8B-B14F-4D97-AF65-F5344CB8AC3E}">
        <p14:creationId xmlns:p14="http://schemas.microsoft.com/office/powerpoint/2010/main" val="1877702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16</a:t>
            </a:fld>
            <a:endParaRPr lang="zh-TW" altLang="en-US"/>
          </a:p>
        </p:txBody>
      </p:sp>
    </p:spTree>
    <p:extLst>
      <p:ext uri="{BB962C8B-B14F-4D97-AF65-F5344CB8AC3E}">
        <p14:creationId xmlns:p14="http://schemas.microsoft.com/office/powerpoint/2010/main" val="2134447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17</a:t>
            </a:fld>
            <a:endParaRPr lang="zh-TW" altLang="en-US"/>
          </a:p>
        </p:txBody>
      </p:sp>
    </p:spTree>
    <p:extLst>
      <p:ext uri="{BB962C8B-B14F-4D97-AF65-F5344CB8AC3E}">
        <p14:creationId xmlns:p14="http://schemas.microsoft.com/office/powerpoint/2010/main" val="107282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18</a:t>
            </a:fld>
            <a:endParaRPr lang="zh-TW" altLang="en-US"/>
          </a:p>
        </p:txBody>
      </p:sp>
    </p:spTree>
    <p:extLst>
      <p:ext uri="{BB962C8B-B14F-4D97-AF65-F5344CB8AC3E}">
        <p14:creationId xmlns:p14="http://schemas.microsoft.com/office/powerpoint/2010/main" val="3468451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19</a:t>
            </a:fld>
            <a:endParaRPr lang="zh-TW" altLang="en-US"/>
          </a:p>
        </p:txBody>
      </p:sp>
    </p:spTree>
    <p:extLst>
      <p:ext uri="{BB962C8B-B14F-4D97-AF65-F5344CB8AC3E}">
        <p14:creationId xmlns:p14="http://schemas.microsoft.com/office/powerpoint/2010/main" val="303388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000000"/>
                </a:solidFill>
                <a:latin typeface="Nunito Light"/>
              </a:rPr>
              <a:t>Luckily if the data follow the strict format of One Hot encoding, we might reverse it back to the categorical data and use other encoding methods (such as target, ordinal encode) to generate the numerical data. Yet, If the data violate the rule of it, what can we do to down size the features? While </a:t>
            </a:r>
            <a:r>
              <a:rPr lang="en-US" altLang="zh-TW" dirty="0" err="1">
                <a:solidFill>
                  <a:srgbClr val="000000"/>
                </a:solidFill>
                <a:latin typeface="Nunito Light"/>
              </a:rPr>
              <a:t>advoid</a:t>
            </a:r>
            <a:r>
              <a:rPr lang="en-US" altLang="zh-TW" dirty="0">
                <a:solidFill>
                  <a:srgbClr val="000000"/>
                </a:solidFill>
                <a:latin typeface="Nunito Light"/>
              </a:rPr>
              <a:t> the numerous 0?</a:t>
            </a:r>
          </a:p>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5</a:t>
            </a:fld>
            <a:endParaRPr lang="zh-TW" altLang="en-US"/>
          </a:p>
        </p:txBody>
      </p:sp>
    </p:spTree>
    <p:extLst>
      <p:ext uri="{BB962C8B-B14F-4D97-AF65-F5344CB8AC3E}">
        <p14:creationId xmlns:p14="http://schemas.microsoft.com/office/powerpoint/2010/main" val="4080187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最佳化定義</a:t>
            </a:r>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7</a:t>
            </a:fld>
            <a:endParaRPr lang="zh-TW" altLang="en-US"/>
          </a:p>
        </p:txBody>
      </p:sp>
    </p:spTree>
    <p:extLst>
      <p:ext uri="{BB962C8B-B14F-4D97-AF65-F5344CB8AC3E}">
        <p14:creationId xmlns:p14="http://schemas.microsoft.com/office/powerpoint/2010/main" val="236870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9</a:t>
            </a:fld>
            <a:endParaRPr lang="zh-TW" altLang="en-US"/>
          </a:p>
        </p:txBody>
      </p:sp>
    </p:spTree>
    <p:extLst>
      <p:ext uri="{BB962C8B-B14F-4D97-AF65-F5344CB8AC3E}">
        <p14:creationId xmlns:p14="http://schemas.microsoft.com/office/powerpoint/2010/main" val="423512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10</a:t>
            </a:fld>
            <a:endParaRPr lang="zh-TW" altLang="en-US"/>
          </a:p>
        </p:txBody>
      </p:sp>
    </p:spTree>
    <p:extLst>
      <p:ext uri="{BB962C8B-B14F-4D97-AF65-F5344CB8AC3E}">
        <p14:creationId xmlns:p14="http://schemas.microsoft.com/office/powerpoint/2010/main" val="119028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11</a:t>
            </a:fld>
            <a:endParaRPr lang="zh-TW" altLang="en-US"/>
          </a:p>
        </p:txBody>
      </p:sp>
    </p:spTree>
    <p:extLst>
      <p:ext uri="{BB962C8B-B14F-4D97-AF65-F5344CB8AC3E}">
        <p14:creationId xmlns:p14="http://schemas.microsoft.com/office/powerpoint/2010/main" val="1555870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12</a:t>
            </a:fld>
            <a:endParaRPr lang="zh-TW" altLang="en-US"/>
          </a:p>
        </p:txBody>
      </p:sp>
    </p:spTree>
    <p:extLst>
      <p:ext uri="{BB962C8B-B14F-4D97-AF65-F5344CB8AC3E}">
        <p14:creationId xmlns:p14="http://schemas.microsoft.com/office/powerpoint/2010/main" val="314175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13</a:t>
            </a:fld>
            <a:endParaRPr lang="zh-TW" altLang="en-US"/>
          </a:p>
        </p:txBody>
      </p:sp>
    </p:spTree>
    <p:extLst>
      <p:ext uri="{BB962C8B-B14F-4D97-AF65-F5344CB8AC3E}">
        <p14:creationId xmlns:p14="http://schemas.microsoft.com/office/powerpoint/2010/main" val="107255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14</a:t>
            </a:fld>
            <a:endParaRPr lang="zh-TW" altLang="en-US"/>
          </a:p>
        </p:txBody>
      </p:sp>
    </p:spTree>
    <p:extLst>
      <p:ext uri="{BB962C8B-B14F-4D97-AF65-F5344CB8AC3E}">
        <p14:creationId xmlns:p14="http://schemas.microsoft.com/office/powerpoint/2010/main" val="1999095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訂版面配置">
    <p:bg>
      <p:bgPr>
        <a:solidFill>
          <a:srgbClr val="1F497D"/>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13CAD5-EC90-4A86-A1FF-05DB2B8639C7}"/>
              </a:ext>
            </a:extLst>
          </p:cNvPr>
          <p:cNvSpPr>
            <a:spLocks noGrp="1"/>
          </p:cNvSpPr>
          <p:nvPr>
            <p:ph type="title" hasCustomPrompt="1"/>
          </p:nvPr>
        </p:nvSpPr>
        <p:spPr/>
        <p:txBody>
          <a:bodyPr/>
          <a:lstStyle>
            <a:lvl1pPr>
              <a:defRPr/>
            </a:lvl1pPr>
          </a:lstStyle>
          <a:p>
            <a:r>
              <a:rPr lang="en-US" altLang="zh-TW" dirty="0"/>
              <a:t>Cover</a:t>
            </a:r>
            <a:endParaRPr lang="zh-TW" altLang="en-US" dirty="0"/>
          </a:p>
        </p:txBody>
      </p:sp>
      <p:sp>
        <p:nvSpPr>
          <p:cNvPr id="3" name="日期版面配置區 2">
            <a:extLst>
              <a:ext uri="{FF2B5EF4-FFF2-40B4-BE49-F238E27FC236}">
                <a16:creationId xmlns:a16="http://schemas.microsoft.com/office/drawing/2014/main" id="{E29376A0-26EB-45AB-8CF8-8FB66B13C58E}"/>
              </a:ext>
            </a:extLst>
          </p:cNvPr>
          <p:cNvSpPr>
            <a:spLocks noGrp="1"/>
          </p:cNvSpPr>
          <p:nvPr>
            <p:ph type="dt" sz="half" idx="10"/>
          </p:nvPr>
        </p:nvSpPr>
        <p:spPr>
          <a:xfrm>
            <a:off x="0" y="7082065"/>
            <a:ext cx="2743200" cy="365125"/>
          </a:xfrm>
        </p:spPr>
        <p:txBody>
          <a:bodyPr/>
          <a:lstStyle/>
          <a:p>
            <a:endParaRPr lang="zh-TW" altLang="en-US"/>
          </a:p>
        </p:txBody>
      </p:sp>
      <p:sp>
        <p:nvSpPr>
          <p:cNvPr id="7" name="頁尾版面配置區 3">
            <a:extLst>
              <a:ext uri="{FF2B5EF4-FFF2-40B4-BE49-F238E27FC236}">
                <a16:creationId xmlns:a16="http://schemas.microsoft.com/office/drawing/2014/main" id="{279DFB00-A4C1-4E6B-90CC-37ECE650CFE0}"/>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pic>
        <p:nvPicPr>
          <p:cNvPr id="8" name="圖片 7">
            <a:extLst>
              <a:ext uri="{FF2B5EF4-FFF2-40B4-BE49-F238E27FC236}">
                <a16:creationId xmlns:a16="http://schemas.microsoft.com/office/drawing/2014/main" id="{20CC8490-CBB9-45F8-B1EF-C0A696877291}"/>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graphicFrame>
        <p:nvGraphicFramePr>
          <p:cNvPr id="10" name="表格 9">
            <a:extLst>
              <a:ext uri="{FF2B5EF4-FFF2-40B4-BE49-F238E27FC236}">
                <a16:creationId xmlns:a16="http://schemas.microsoft.com/office/drawing/2014/main" id="{0712AFDC-9927-41CD-9027-E05AB458EE58}"/>
              </a:ext>
            </a:extLst>
          </p:cNvPr>
          <p:cNvGraphicFramePr>
            <a:graphicFrameLocks noGrp="1"/>
          </p:cNvGraphicFramePr>
          <p:nvPr userDrawn="1">
            <p:extLst>
              <p:ext uri="{D42A27DB-BD31-4B8C-83A1-F6EECF244321}">
                <p14:modId xmlns:p14="http://schemas.microsoft.com/office/powerpoint/2010/main" val="275005807"/>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328463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bg>
      <p:bgPr>
        <a:solidFill>
          <a:srgbClr val="14365C"/>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chemeClr val="bg2"/>
                </a:solidFill>
                <a:latin typeface="Nunito Bold" panose="00000800000000000000" charset="0"/>
              </a:defRPr>
            </a:lvl1pPr>
          </a:lstStyle>
          <a:p>
            <a:r>
              <a:rPr lang="en-US" altLang="zh-TW" dirty="0"/>
              <a:t>Overview</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83D2A766-0E80-4DC7-AB95-0B32286EAC3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8" name="投影片編號版面配置區 4">
            <a:extLst>
              <a:ext uri="{FF2B5EF4-FFF2-40B4-BE49-F238E27FC236}">
                <a16:creationId xmlns:a16="http://schemas.microsoft.com/office/drawing/2014/main" id="{FDEA7EC1-F205-450F-9382-C0FB13E2C21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540844A7-BDC9-447E-9E8F-C6A24F6201C0}"/>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126963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訂版面配置">
    <p:bg>
      <p:bgPr>
        <a:solidFill>
          <a:srgbClr val="D6C9B9"/>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rgbClr val="14365C"/>
                </a:solidFill>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83D2A766-0E80-4DC7-AB95-0B32286EAC3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9" name="投影片編號版面配置區 4">
            <a:extLst>
              <a:ext uri="{FF2B5EF4-FFF2-40B4-BE49-F238E27FC236}">
                <a16:creationId xmlns:a16="http://schemas.microsoft.com/office/drawing/2014/main" id="{D1E7FD01-9A09-4BBD-9A3B-CFB2AA0F8F6A}"/>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95228050-D83D-44D6-A8C9-C6D621AB025C}"/>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203905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訂版面配置">
    <p:bg>
      <p:bgPr>
        <a:solidFill>
          <a:srgbClr val="F8F8F8"/>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449CDC-0064-4535-BE37-57EDAE5FCDB7}"/>
              </a:ext>
            </a:extLst>
          </p:cNvPr>
          <p:cNvSpPr>
            <a:spLocks noGrp="1"/>
          </p:cNvSpPr>
          <p:nvPr>
            <p:ph type="title" hasCustomPrompt="1"/>
          </p:nvPr>
        </p:nvSpPr>
        <p:spPr/>
        <p:txBody>
          <a:bodyPr/>
          <a:lstStyle>
            <a:lvl1pPr>
              <a:defRPr>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1EEC7F76-FBED-4417-B514-4E1179FE2307}"/>
              </a:ext>
            </a:extLst>
          </p:cNvPr>
          <p:cNvSpPr>
            <a:spLocks noGrp="1"/>
          </p:cNvSpPr>
          <p:nvPr>
            <p:ph type="dt" sz="half" idx="10"/>
          </p:nvPr>
        </p:nvSpPr>
        <p:spPr>
          <a:xfrm>
            <a:off x="0" y="6923314"/>
            <a:ext cx="2743200" cy="365125"/>
          </a:xfrm>
        </p:spPr>
        <p:txBody>
          <a:bodyPr/>
          <a:lstStyle/>
          <a:p>
            <a:endParaRPr lang="zh-TW" altLang="en-US" dirty="0"/>
          </a:p>
        </p:txBody>
      </p:sp>
      <p:pic>
        <p:nvPicPr>
          <p:cNvPr id="6" name="圖片 5">
            <a:extLst>
              <a:ext uri="{FF2B5EF4-FFF2-40B4-BE49-F238E27FC236}">
                <a16:creationId xmlns:a16="http://schemas.microsoft.com/office/drawing/2014/main" id="{6BF43F20-E76E-45F4-A1B9-AD851E0EFFA2}"/>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59250447-0BF4-401C-A2C1-FF8EBF7D5DE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8" name="投影片編號版面配置區 4">
            <a:extLst>
              <a:ext uri="{FF2B5EF4-FFF2-40B4-BE49-F238E27FC236}">
                <a16:creationId xmlns:a16="http://schemas.microsoft.com/office/drawing/2014/main" id="{72357138-28C4-46CD-ACAC-BF33C9BD935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9" name="表格 8">
            <a:extLst>
              <a:ext uri="{FF2B5EF4-FFF2-40B4-BE49-F238E27FC236}">
                <a16:creationId xmlns:a16="http://schemas.microsoft.com/office/drawing/2014/main" id="{19B281EA-9D28-4F85-BA4B-06782E045F19}"/>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1608574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AB86E69-ADAE-4EB9-BC8A-335444C36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2BC6CF5-FB01-42AD-8BE6-1A095724F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7654B0A-AB12-4323-980F-C8B73CED1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a:extLst>
              <a:ext uri="{FF2B5EF4-FFF2-40B4-BE49-F238E27FC236}">
                <a16:creationId xmlns:a16="http://schemas.microsoft.com/office/drawing/2014/main" id="{101B47B3-5C20-4DAF-8FCA-E220EAC4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Institute of Industrial Engineering, NTU | Laboratory of Analytics on Knowledge Engineering | Terry Yang | 2022</a:t>
            </a:r>
            <a:endParaRPr lang="zh-TW" altLang="en-US"/>
          </a:p>
        </p:txBody>
      </p:sp>
      <p:sp>
        <p:nvSpPr>
          <p:cNvPr id="6" name="投影片編號版面配置區 5">
            <a:extLst>
              <a:ext uri="{FF2B5EF4-FFF2-40B4-BE49-F238E27FC236}">
                <a16:creationId xmlns:a16="http://schemas.microsoft.com/office/drawing/2014/main" id="{680F8AAB-652D-4351-8A0C-16360C2F5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898B9-D61D-4D48-A25C-8223EF15D6EF}" type="slidenum">
              <a:rPr lang="zh-TW" altLang="en-US" smtClean="0"/>
              <a:t>‹#›</a:t>
            </a:fld>
            <a:endParaRPr lang="zh-TW" altLang="en-US"/>
          </a:p>
        </p:txBody>
      </p:sp>
    </p:spTree>
    <p:extLst>
      <p:ext uri="{BB962C8B-B14F-4D97-AF65-F5344CB8AC3E}">
        <p14:creationId xmlns:p14="http://schemas.microsoft.com/office/powerpoint/2010/main" val="672191282"/>
      </p:ext>
    </p:extLst>
  </p:cSld>
  <p:clrMap bg1="lt1" tx1="dk1" bg2="lt2" tx2="dk2" accent1="accent1" accent2="accent2" accent3="accent3" accent4="accent4" accent5="accent5" accent6="accent6" hlink="hlink" folHlink="folHlink"/>
  <p:sldLayoutIdLst>
    <p:sldLayoutId id="2147483677" r:id="rId1"/>
    <p:sldLayoutId id="2147483675" r:id="rId2"/>
    <p:sldLayoutId id="2147483676" r:id="rId3"/>
    <p:sldLayoutId id="2147483674"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6228B413-450E-4F2A-99E6-B93FEB1E06EA}"/>
              </a:ext>
            </a:extLst>
          </p:cNvPr>
          <p:cNvGrpSpPr/>
          <p:nvPr/>
        </p:nvGrpSpPr>
        <p:grpSpPr>
          <a:xfrm>
            <a:off x="0" y="850258"/>
            <a:ext cx="12170216" cy="5157484"/>
            <a:chOff x="4887692" y="7423150"/>
            <a:chExt cx="12170216" cy="5793769"/>
          </a:xfrm>
        </p:grpSpPr>
        <p:pic>
          <p:nvPicPr>
            <p:cNvPr id="10" name="Picture 2" descr="1*nsCMPADsdk7NuREtMTWUVg.png (1200×799)">
              <a:extLst>
                <a:ext uri="{FF2B5EF4-FFF2-40B4-BE49-F238E27FC236}">
                  <a16:creationId xmlns:a16="http://schemas.microsoft.com/office/drawing/2014/main" id="{B0E475AB-C317-4E14-9804-95B49CA6C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692" y="7532384"/>
              <a:ext cx="12170216" cy="55753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02F293C3-C334-4FAD-BFB3-AE913C69F3CD}"/>
                </a:ext>
              </a:extLst>
            </p:cNvPr>
            <p:cNvSpPr/>
            <p:nvPr/>
          </p:nvSpPr>
          <p:spPr>
            <a:xfrm>
              <a:off x="4887692" y="7423150"/>
              <a:ext cx="12170216" cy="5793769"/>
            </a:xfrm>
            <a:prstGeom prst="rect">
              <a:avLst/>
            </a:prstGeom>
            <a:solidFill>
              <a:srgbClr val="1F497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 name="頁尾版面配置區 2">
            <a:extLst>
              <a:ext uri="{FF2B5EF4-FFF2-40B4-BE49-F238E27FC236}">
                <a16:creationId xmlns:a16="http://schemas.microsoft.com/office/drawing/2014/main" id="{3DF783E8-803A-4145-801E-F7F405CB4F03}"/>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8" name="標題 1">
            <a:extLst>
              <a:ext uri="{FF2B5EF4-FFF2-40B4-BE49-F238E27FC236}">
                <a16:creationId xmlns:a16="http://schemas.microsoft.com/office/drawing/2014/main" id="{2D584EFC-6376-476C-A5DF-F38A483FDDBE}"/>
              </a:ext>
            </a:extLst>
          </p:cNvPr>
          <p:cNvSpPr txBox="1">
            <a:spLocks/>
          </p:cNvSpPr>
          <p:nvPr/>
        </p:nvSpPr>
        <p:spPr>
          <a:xfrm>
            <a:off x="838200" y="1685925"/>
            <a:ext cx="10515600" cy="2784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3600" dirty="0">
                <a:solidFill>
                  <a:schemeClr val="bg2"/>
                </a:solidFill>
                <a:latin typeface="Nunito Bold"/>
              </a:rPr>
              <a:t>Supervised &amp; Unsupervised Encoding Methods of Categorical Variables</a:t>
            </a:r>
          </a:p>
        </p:txBody>
      </p:sp>
      <p:sp>
        <p:nvSpPr>
          <p:cNvPr id="9" name="TextBox 3">
            <a:extLst>
              <a:ext uri="{FF2B5EF4-FFF2-40B4-BE49-F238E27FC236}">
                <a16:creationId xmlns:a16="http://schemas.microsoft.com/office/drawing/2014/main" id="{C323AD5E-6566-4A99-85E1-EF3D0E4F123A}"/>
              </a:ext>
            </a:extLst>
          </p:cNvPr>
          <p:cNvSpPr txBox="1"/>
          <p:nvPr/>
        </p:nvSpPr>
        <p:spPr>
          <a:xfrm>
            <a:off x="2085785" y="4206866"/>
            <a:ext cx="8020429" cy="496290"/>
          </a:xfrm>
          <a:prstGeom prst="rect">
            <a:avLst/>
          </a:prstGeom>
        </p:spPr>
        <p:txBody>
          <a:bodyPr lIns="0" tIns="0" rIns="0" bIns="0" rtlCol="0" anchor="t">
            <a:spAutoFit/>
          </a:bodyPr>
          <a:lstStyle/>
          <a:p>
            <a:pPr algn="ctr">
              <a:lnSpc>
                <a:spcPts val="4200"/>
              </a:lnSpc>
            </a:pPr>
            <a:r>
              <a:rPr lang="en-US" altLang="zh-TW" sz="2400" dirty="0">
                <a:solidFill>
                  <a:schemeClr val="bg2"/>
                </a:solidFill>
                <a:latin typeface="Nunito Bold"/>
              </a:rPr>
              <a:t>for Prediction Performance Enhancement</a:t>
            </a:r>
            <a:endParaRPr lang="en-US" sz="2000" dirty="0">
              <a:solidFill>
                <a:schemeClr val="bg2"/>
              </a:solidFill>
              <a:latin typeface="Nunito"/>
            </a:endParaRPr>
          </a:p>
        </p:txBody>
      </p:sp>
      <p:pic>
        <p:nvPicPr>
          <p:cNvPr id="13" name="Picture 6" descr="https://miro.medium.com/max/828/1*vSq_qbgw1xhR86DFMlMgUQ.jpeg">
            <a:extLst>
              <a:ext uri="{FF2B5EF4-FFF2-40B4-BE49-F238E27FC236}">
                <a16:creationId xmlns:a16="http://schemas.microsoft.com/office/drawing/2014/main" id="{16CBD374-4CC2-4C74-849D-C3310FC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5353" y="5037202"/>
            <a:ext cx="788670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56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表格 23">
            <a:extLst>
              <a:ext uri="{FF2B5EF4-FFF2-40B4-BE49-F238E27FC236}">
                <a16:creationId xmlns:a16="http://schemas.microsoft.com/office/drawing/2014/main" id="{D3F1CC29-E66A-49C1-8174-9B9328B5B70D}"/>
              </a:ext>
            </a:extLst>
          </p:cNvPr>
          <p:cNvGraphicFramePr>
            <a:graphicFrameLocks noGrp="1"/>
          </p:cNvGraphicFramePr>
          <p:nvPr>
            <p:extLst>
              <p:ext uri="{D42A27DB-BD31-4B8C-83A1-F6EECF244321}">
                <p14:modId xmlns:p14="http://schemas.microsoft.com/office/powerpoint/2010/main" val="2627176861"/>
              </p:ext>
            </p:extLst>
          </p:nvPr>
        </p:nvGraphicFramePr>
        <p:xfrm>
          <a:off x="5987282"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617252258"/>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5" name="表格 24">
            <a:extLst>
              <a:ext uri="{FF2B5EF4-FFF2-40B4-BE49-F238E27FC236}">
                <a16:creationId xmlns:a16="http://schemas.microsoft.com/office/drawing/2014/main" id="{080E8605-6DAA-453C-83AE-7AA374C678F7}"/>
              </a:ext>
            </a:extLst>
          </p:cNvPr>
          <p:cNvGraphicFramePr>
            <a:graphicFrameLocks noGrp="1"/>
          </p:cNvGraphicFramePr>
          <p:nvPr>
            <p:extLst>
              <p:ext uri="{D42A27DB-BD31-4B8C-83A1-F6EECF244321}">
                <p14:modId xmlns:p14="http://schemas.microsoft.com/office/powerpoint/2010/main" val="654104371"/>
              </p:ext>
            </p:extLst>
          </p:nvPr>
        </p:nvGraphicFramePr>
        <p:xfrm>
          <a:off x="11172825"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3515302988"/>
                    </a:ext>
                  </a:extLst>
                </a:gridCol>
              </a:tblGrid>
              <a:tr h="636251">
                <a:tc>
                  <a:txBody>
                    <a:bodyPr/>
                    <a:lstStyle/>
                    <a:p>
                      <a:pPr algn="ctr"/>
                      <a:r>
                        <a:rPr lang="en-US" altLang="zh-TW" dirty="0"/>
                        <a:t>Col 3</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aphicFrame>
        <p:nvGraphicFramePr>
          <p:cNvPr id="22" name="表格 21">
            <a:extLst>
              <a:ext uri="{FF2B5EF4-FFF2-40B4-BE49-F238E27FC236}">
                <a16:creationId xmlns:a16="http://schemas.microsoft.com/office/drawing/2014/main" id="{265FA4D9-AE5B-4E6D-A954-5805F268F02A}"/>
              </a:ext>
            </a:extLst>
          </p:cNvPr>
          <p:cNvGraphicFramePr>
            <a:graphicFrameLocks noGrp="1"/>
          </p:cNvGraphicFramePr>
          <p:nvPr>
            <p:extLst>
              <p:ext uri="{D42A27DB-BD31-4B8C-83A1-F6EECF244321}">
                <p14:modId xmlns:p14="http://schemas.microsoft.com/office/powerpoint/2010/main" val="2987083661"/>
              </p:ext>
            </p:extLst>
          </p:nvPr>
        </p:nvGraphicFramePr>
        <p:xfrm>
          <a:off x="7024391"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850758534"/>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7" name="表格 26">
            <a:extLst>
              <a:ext uri="{FF2B5EF4-FFF2-40B4-BE49-F238E27FC236}">
                <a16:creationId xmlns:a16="http://schemas.microsoft.com/office/drawing/2014/main" id="{0DA4AFF4-D1D9-44FF-8611-7C9F5ABDB724}"/>
              </a:ext>
            </a:extLst>
          </p:cNvPr>
          <p:cNvGraphicFramePr>
            <a:graphicFrameLocks noGrp="1"/>
          </p:cNvGraphicFramePr>
          <p:nvPr>
            <p:extLst>
              <p:ext uri="{D42A27DB-BD31-4B8C-83A1-F6EECF244321}">
                <p14:modId xmlns:p14="http://schemas.microsoft.com/office/powerpoint/2010/main" val="2502881931"/>
              </p:ext>
            </p:extLst>
          </p:nvPr>
        </p:nvGraphicFramePr>
        <p:xfrm>
          <a:off x="9098609"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225509667"/>
                    </a:ext>
                  </a:extLst>
                </a:gridCol>
              </a:tblGrid>
              <a:tr h="636251">
                <a:tc>
                  <a:txBody>
                    <a:bodyPr/>
                    <a:lstStyle/>
                    <a:p>
                      <a:pPr algn="ctr"/>
                      <a:r>
                        <a:rPr lang="en-US" altLang="zh-TW" dirty="0"/>
                        <a:t>Col 5</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6" name="表格 25">
            <a:extLst>
              <a:ext uri="{FF2B5EF4-FFF2-40B4-BE49-F238E27FC236}">
                <a16:creationId xmlns:a16="http://schemas.microsoft.com/office/drawing/2014/main" id="{DE90A258-C804-44D0-9CD2-23D6979D3676}"/>
              </a:ext>
            </a:extLst>
          </p:cNvPr>
          <p:cNvGraphicFramePr>
            <a:graphicFrameLocks noGrp="1"/>
          </p:cNvGraphicFramePr>
          <p:nvPr>
            <p:extLst>
              <p:ext uri="{D42A27DB-BD31-4B8C-83A1-F6EECF244321}">
                <p14:modId xmlns:p14="http://schemas.microsoft.com/office/powerpoint/2010/main" val="887070581"/>
              </p:ext>
            </p:extLst>
          </p:nvPr>
        </p:nvGraphicFramePr>
        <p:xfrm>
          <a:off x="8061500"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75823469"/>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3" name="表格 22">
            <a:extLst>
              <a:ext uri="{FF2B5EF4-FFF2-40B4-BE49-F238E27FC236}">
                <a16:creationId xmlns:a16="http://schemas.microsoft.com/office/drawing/2014/main" id="{4FDC8BBB-15E1-49AA-8CA6-D95CB77C0DA1}"/>
              </a:ext>
            </a:extLst>
          </p:cNvPr>
          <p:cNvGraphicFramePr>
            <a:graphicFrameLocks noGrp="1"/>
          </p:cNvGraphicFramePr>
          <p:nvPr>
            <p:extLst>
              <p:ext uri="{D42A27DB-BD31-4B8C-83A1-F6EECF244321}">
                <p14:modId xmlns:p14="http://schemas.microsoft.com/office/powerpoint/2010/main" val="1016733784"/>
              </p:ext>
            </p:extLst>
          </p:nvPr>
        </p:nvGraphicFramePr>
        <p:xfrm>
          <a:off x="10135718"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tblGrid>
              <a:tr h="636251">
                <a:tc>
                  <a:txBody>
                    <a:bodyPr/>
                    <a:lstStyle/>
                    <a:p>
                      <a:pPr algn="ctr"/>
                      <a:r>
                        <a:rPr lang="en-US" altLang="zh-TW" dirty="0"/>
                        <a:t>Col 1</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11" name="TextBox 5">
            <a:extLst>
              <a:ext uri="{FF2B5EF4-FFF2-40B4-BE49-F238E27FC236}">
                <a16:creationId xmlns:a16="http://schemas.microsoft.com/office/drawing/2014/main" id="{2F1EA623-4A71-49FB-B808-FE0950E7F1E2}"/>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highlight>
                  <a:srgbClr val="FFFF00"/>
                </a:highlight>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469804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7.40741E-7 L 0.02279 0.04005 C 0.02761 0.04907 0.03477 0.05393 0.04232 0.05393 C 0.05078 0.05393 0.05769 0.04907 0.0625 0.04005 L 0.08542 7.40741E-7 " pathEditMode="relative" rAng="0" ptsTypes="AAAAA">
                                      <p:cBhvr>
                                        <p:cTn id="6" dur="1000" fill="hold"/>
                                        <p:tgtEl>
                                          <p:spTgt spid="24"/>
                                        </p:tgtEl>
                                        <p:attrNameLst>
                                          <p:attrName>ppt_x</p:attrName>
                                          <p:attrName>ppt_y</p:attrName>
                                        </p:attrNameLst>
                                      </p:cBhvr>
                                      <p:rCtr x="4271" y="2685"/>
                                    </p:animMotion>
                                  </p:childTnLst>
                                </p:cTn>
                              </p:par>
                              <p:par>
                                <p:cTn id="7" presetID="37" presetClass="path" presetSubtype="0" accel="50000" decel="50000" fill="hold" nodeType="withEffect">
                                  <p:stCondLst>
                                    <p:cond delay="0"/>
                                  </p:stCondLst>
                                  <p:childTnLst>
                                    <p:animMotion origin="layout" path="M 0.00039 7.40741E-7 L -0.0224 -0.03958 C -0.02721 -0.04861 -0.03425 -0.05324 -0.0418 -0.05324 C -0.05026 -0.05324 -0.05703 -0.04861 -0.06185 -0.03958 L -0.08451 7.40741E-7 " pathEditMode="relative" rAng="0" ptsTypes="AAAAA">
                                      <p:cBhvr>
                                        <p:cTn id="8" dur="1000" fill="hold"/>
                                        <p:tgtEl>
                                          <p:spTgt spid="22"/>
                                        </p:tgtEl>
                                        <p:attrNameLst>
                                          <p:attrName>ppt_x</p:attrName>
                                          <p:attrName>ppt_y</p:attrName>
                                        </p:attrNameLst>
                                      </p:cBhvr>
                                      <p:rCtr x="-4245" y="-2662"/>
                                    </p:animMotion>
                                  </p:childTnLst>
                                </p:cTn>
                              </p:par>
                              <p:par>
                                <p:cTn id="9" presetID="37" presetClass="path" presetSubtype="0" accel="50000" decel="50000" fill="hold" nodeType="withEffect">
                                  <p:stCondLst>
                                    <p:cond delay="0"/>
                                  </p:stCondLst>
                                  <p:childTnLst>
                                    <p:animMotion origin="layout" path="M 4.58333E-6 7.40741E-7 L 0.02278 0.04005 C 0.02747 0.04907 0.03463 0.05393 0.04218 0.05393 C 0.05065 0.05393 0.05755 0.04907 0.06224 0.04005 L 0.08515 7.40741E-7 " pathEditMode="relative" rAng="0" ptsTypes="AAAAA">
                                      <p:cBhvr>
                                        <p:cTn id="10" dur="1000" fill="hold"/>
                                        <p:tgtEl>
                                          <p:spTgt spid="26"/>
                                        </p:tgtEl>
                                        <p:attrNameLst>
                                          <p:attrName>ppt_x</p:attrName>
                                          <p:attrName>ppt_y</p:attrName>
                                        </p:attrNameLst>
                                      </p:cBhvr>
                                      <p:rCtr x="4258" y="2685"/>
                                    </p:animMotion>
                                  </p:childTnLst>
                                </p:cTn>
                              </p:par>
                              <p:par>
                                <p:cTn id="11" presetID="37" presetClass="path" presetSubtype="0" accel="50000" decel="50000" fill="hold" nodeType="withEffect">
                                  <p:stCondLst>
                                    <p:cond delay="0"/>
                                  </p:stCondLst>
                                  <p:childTnLst>
                                    <p:animMotion origin="layout" path="M 0.00013 7.40741E-7 L -0.02278 -0.03218 C -0.02747 -0.03935 -0.03463 -0.04282 -0.04219 -0.04282 C -0.05065 -0.04282 -0.05755 -0.03935 -0.06224 -0.03218 L -0.08502 7.40741E-7 " pathEditMode="relative" rAng="0" ptsTypes="AAAAA">
                                      <p:cBhvr>
                                        <p:cTn id="12" dur="1000" fill="hold"/>
                                        <p:tgtEl>
                                          <p:spTgt spid="27"/>
                                        </p:tgtEl>
                                        <p:attrNameLst>
                                          <p:attrName>ppt_x</p:attrName>
                                          <p:attrName>ppt_y</p:attrName>
                                        </p:attrNameLst>
                                      </p:cBhvr>
                                      <p:rCtr x="-4258" y="-2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2841D9D8-9F3D-4F66-B69F-D77B55466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6403" y="1849365"/>
            <a:ext cx="5448300" cy="3273552"/>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aphicFrame>
        <p:nvGraphicFramePr>
          <p:cNvPr id="13" name="表格 12">
            <a:extLst>
              <a:ext uri="{FF2B5EF4-FFF2-40B4-BE49-F238E27FC236}">
                <a16:creationId xmlns:a16="http://schemas.microsoft.com/office/drawing/2014/main" id="{F36E90D2-6628-4791-8857-9112F6C3F36C}"/>
              </a:ext>
            </a:extLst>
          </p:cNvPr>
          <p:cNvGraphicFramePr>
            <a:graphicFrameLocks noGrp="1"/>
          </p:cNvGraphicFramePr>
          <p:nvPr>
            <p:extLst>
              <p:ext uri="{D42A27DB-BD31-4B8C-83A1-F6EECF244321}">
                <p14:modId xmlns:p14="http://schemas.microsoft.com/office/powerpoint/2010/main" val="1244620490"/>
              </p:ext>
            </p:extLst>
          </p:nvPr>
        </p:nvGraphicFramePr>
        <p:xfrm>
          <a:off x="6356403" y="1856134"/>
          <a:ext cx="5448300" cy="3266783"/>
        </p:xfrm>
        <a:graphic>
          <a:graphicData uri="http://schemas.openxmlformats.org/drawingml/2006/table">
            <a:tbl>
              <a:tblPr firstRow="1" bandRow="1">
                <a:tableStyleId>{5C22544A-7EE6-4342-B048-85BDC9FD1C3A}</a:tableStyleId>
              </a:tblPr>
              <a:tblGrid>
                <a:gridCol w="908050">
                  <a:extLst>
                    <a:ext uri="{9D8B030D-6E8A-4147-A177-3AD203B41FA5}">
                      <a16:colId xmlns:a16="http://schemas.microsoft.com/office/drawing/2014/main" val="925335159"/>
                    </a:ext>
                  </a:extLst>
                </a:gridCol>
                <a:gridCol w="908050">
                  <a:extLst>
                    <a:ext uri="{9D8B030D-6E8A-4147-A177-3AD203B41FA5}">
                      <a16:colId xmlns:a16="http://schemas.microsoft.com/office/drawing/2014/main" val="2372799635"/>
                    </a:ext>
                  </a:extLst>
                </a:gridCol>
                <a:gridCol w="908050">
                  <a:extLst>
                    <a:ext uri="{9D8B030D-6E8A-4147-A177-3AD203B41FA5}">
                      <a16:colId xmlns:a16="http://schemas.microsoft.com/office/drawing/2014/main" val="1225509667"/>
                    </a:ext>
                  </a:extLst>
                </a:gridCol>
                <a:gridCol w="908050">
                  <a:extLst>
                    <a:ext uri="{9D8B030D-6E8A-4147-A177-3AD203B41FA5}">
                      <a16:colId xmlns:a16="http://schemas.microsoft.com/office/drawing/2014/main" val="1012106522"/>
                    </a:ext>
                  </a:extLst>
                </a:gridCol>
                <a:gridCol w="908050">
                  <a:extLst>
                    <a:ext uri="{9D8B030D-6E8A-4147-A177-3AD203B41FA5}">
                      <a16:colId xmlns:a16="http://schemas.microsoft.com/office/drawing/2014/main" val="850758534"/>
                    </a:ext>
                  </a:extLst>
                </a:gridCol>
                <a:gridCol w="908050">
                  <a:extLst>
                    <a:ext uri="{9D8B030D-6E8A-4147-A177-3AD203B41FA5}">
                      <a16:colId xmlns:a16="http://schemas.microsoft.com/office/drawing/2014/main" val="4146938469"/>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B w="38100" cmpd="sng">
                      <a:noFill/>
                    </a:lnB>
                    <a:solidFill>
                      <a:srgbClr val="C476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B w="38100" cmpd="sng">
                      <a:noFill/>
                    </a:lnB>
                    <a:solidFill>
                      <a:srgbClr val="C47660"/>
                    </a:solidFill>
                  </a:tcPr>
                </a:tc>
                <a:tc>
                  <a:txBody>
                    <a:bodyPr/>
                    <a:lstStyle/>
                    <a:p>
                      <a:pPr algn="ctr"/>
                      <a:r>
                        <a:rPr lang="en-US" altLang="zh-TW" dirty="0"/>
                        <a:t>Col 5</a:t>
                      </a:r>
                      <a:endParaRPr lang="zh-TW" altLang="en-US" dirty="0"/>
                    </a:p>
                  </a:txBody>
                  <a:tcPr anchor="ctr">
                    <a:lnB w="38100" cmpd="sng">
                      <a:noFill/>
                    </a:lnB>
                    <a:solidFill>
                      <a:srgbClr val="1F497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B w="38100" cmpd="sng">
                      <a:noFill/>
                    </a:lnB>
                    <a:solidFill>
                      <a:srgbClr val="1F497D"/>
                    </a:solidFill>
                  </a:tcPr>
                </a:tc>
                <a:tc>
                  <a:txBody>
                    <a:bodyPr/>
                    <a:lstStyle/>
                    <a:p>
                      <a:pPr algn="ctr"/>
                      <a:r>
                        <a:rPr lang="en-US" altLang="zh-TW" dirty="0"/>
                        <a:t>Col 1</a:t>
                      </a:r>
                      <a:endParaRPr lang="zh-TW" altLang="en-US" dirty="0"/>
                    </a:p>
                  </a:txBody>
                  <a:tcPr anchor="ctr">
                    <a:lnB w="38100" cmpd="sng">
                      <a:noFill/>
                    </a:lnB>
                    <a:solidFill>
                      <a:srgbClr val="D79DA7"/>
                    </a:solidFill>
                  </a:tcPr>
                </a:tc>
                <a:tc>
                  <a:txBody>
                    <a:bodyPr/>
                    <a:lstStyle/>
                    <a:p>
                      <a:pPr algn="ctr"/>
                      <a:r>
                        <a:rPr lang="en-US" altLang="zh-TW" dirty="0"/>
                        <a:t>Col 3</a:t>
                      </a:r>
                      <a:endParaRPr lang="zh-TW" altLang="en-US" dirty="0"/>
                    </a:p>
                  </a:txBody>
                  <a:tcPr anchor="ctr">
                    <a:lnB w="38100" cmpd="sng">
                      <a:noFill/>
                    </a:lnB>
                    <a:solidFill>
                      <a:srgbClr val="D79DA7"/>
                    </a:solidFill>
                  </a:tcPr>
                </a:tc>
                <a:extLst>
                  <a:ext uri="{0D108BD9-81ED-4DB2-BD59-A6C34878D82A}">
                    <a16:rowId xmlns:a16="http://schemas.microsoft.com/office/drawing/2014/main" val="4238049435"/>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5257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7" name="TextBox 5">
            <a:extLst>
              <a:ext uri="{FF2B5EF4-FFF2-40B4-BE49-F238E27FC236}">
                <a16:creationId xmlns:a16="http://schemas.microsoft.com/office/drawing/2014/main" id="{2AB21541-16B0-4D5E-A635-6B37181A2A17}"/>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highlight>
                  <a:srgbClr val="FFFF00"/>
                </a:highlight>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406571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2841D9D8-9F3D-4F66-B69F-D77B55466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6403" y="1849365"/>
            <a:ext cx="5448300" cy="3273552"/>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aphicFrame>
        <p:nvGraphicFramePr>
          <p:cNvPr id="13" name="表格 12">
            <a:extLst>
              <a:ext uri="{FF2B5EF4-FFF2-40B4-BE49-F238E27FC236}">
                <a16:creationId xmlns:a16="http://schemas.microsoft.com/office/drawing/2014/main" id="{F36E90D2-6628-4791-8857-9112F6C3F36C}"/>
              </a:ext>
            </a:extLst>
          </p:cNvPr>
          <p:cNvGraphicFramePr>
            <a:graphicFrameLocks noGrp="1"/>
          </p:cNvGraphicFramePr>
          <p:nvPr>
            <p:extLst>
              <p:ext uri="{D42A27DB-BD31-4B8C-83A1-F6EECF244321}">
                <p14:modId xmlns:p14="http://schemas.microsoft.com/office/powerpoint/2010/main" val="2901242543"/>
              </p:ext>
            </p:extLst>
          </p:nvPr>
        </p:nvGraphicFramePr>
        <p:xfrm>
          <a:off x="6356403" y="1856134"/>
          <a:ext cx="5448300" cy="3266783"/>
        </p:xfrm>
        <a:graphic>
          <a:graphicData uri="http://schemas.openxmlformats.org/drawingml/2006/table">
            <a:tbl>
              <a:tblPr firstRow="1" bandRow="1">
                <a:tableStyleId>{5C22544A-7EE6-4342-B048-85BDC9FD1C3A}</a:tableStyleId>
              </a:tblPr>
              <a:tblGrid>
                <a:gridCol w="1816100">
                  <a:extLst>
                    <a:ext uri="{9D8B030D-6E8A-4147-A177-3AD203B41FA5}">
                      <a16:colId xmlns:a16="http://schemas.microsoft.com/office/drawing/2014/main" val="925335159"/>
                    </a:ext>
                  </a:extLst>
                </a:gridCol>
                <a:gridCol w="1816100">
                  <a:extLst>
                    <a:ext uri="{9D8B030D-6E8A-4147-A177-3AD203B41FA5}">
                      <a16:colId xmlns:a16="http://schemas.microsoft.com/office/drawing/2014/main" val="1225509667"/>
                    </a:ext>
                  </a:extLst>
                </a:gridCol>
                <a:gridCol w="1816100">
                  <a:extLst>
                    <a:ext uri="{9D8B030D-6E8A-4147-A177-3AD203B41FA5}">
                      <a16:colId xmlns:a16="http://schemas.microsoft.com/office/drawing/2014/main" val="850758534"/>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Group 1</a:t>
                      </a:r>
                      <a:endParaRPr lang="zh-TW" altLang="en-US" dirty="0"/>
                    </a:p>
                  </a:txBody>
                  <a:tcPr anchor="ctr">
                    <a:lnB w="38100" cmpd="sng">
                      <a:noFill/>
                    </a:lnB>
                    <a:solidFill>
                      <a:srgbClr val="C47660"/>
                    </a:solidFill>
                  </a:tcPr>
                </a:tc>
                <a:tc>
                  <a:txBody>
                    <a:bodyPr/>
                    <a:lstStyle/>
                    <a:p>
                      <a:pPr algn="ctr"/>
                      <a:r>
                        <a:rPr lang="en-US" altLang="zh-TW" dirty="0"/>
                        <a:t>Group 2</a:t>
                      </a:r>
                      <a:endParaRPr lang="zh-TW" altLang="en-US" dirty="0"/>
                    </a:p>
                  </a:txBody>
                  <a:tcPr anchor="ctr">
                    <a:lnB w="38100" cmpd="sng">
                      <a:noFill/>
                    </a:lnB>
                    <a:solidFill>
                      <a:srgbClr val="1F497D"/>
                    </a:solidFill>
                  </a:tcPr>
                </a:tc>
                <a:tc>
                  <a:txBody>
                    <a:bodyPr/>
                    <a:lstStyle/>
                    <a:p>
                      <a:pPr algn="ctr"/>
                      <a:r>
                        <a:rPr lang="en-US" altLang="zh-TW" dirty="0"/>
                        <a:t>Group 3</a:t>
                      </a:r>
                      <a:endParaRPr lang="zh-TW" altLang="en-US" dirty="0"/>
                    </a:p>
                  </a:txBody>
                  <a:tcPr anchor="ctr">
                    <a:lnB w="38100" cmpd="sng">
                      <a:noFill/>
                    </a:lnB>
                    <a:solidFill>
                      <a:srgbClr val="D79DA7"/>
                    </a:solidFill>
                  </a:tcPr>
                </a:tc>
                <a:extLst>
                  <a:ext uri="{0D108BD9-81ED-4DB2-BD59-A6C34878D82A}">
                    <a16:rowId xmlns:a16="http://schemas.microsoft.com/office/drawing/2014/main" val="4238049435"/>
                  </a:ext>
                </a:extLst>
              </a:tr>
              <a:tr h="65257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3</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52571">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7" name="TextBox 5">
            <a:extLst>
              <a:ext uri="{FF2B5EF4-FFF2-40B4-BE49-F238E27FC236}">
                <a16:creationId xmlns:a16="http://schemas.microsoft.com/office/drawing/2014/main" id="{2AB21541-16B0-4D5E-A635-6B37181A2A17}"/>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highlight>
                  <a:srgbClr val="FFFF00"/>
                </a:highlight>
                <a:latin typeface="Nunito Light"/>
              </a:rPr>
              <a:t>BCD encode on each feature group</a:t>
            </a:r>
          </a:p>
        </p:txBody>
      </p:sp>
    </p:spTree>
    <p:extLst>
      <p:ext uri="{BB962C8B-B14F-4D97-AF65-F5344CB8AC3E}">
        <p14:creationId xmlns:p14="http://schemas.microsoft.com/office/powerpoint/2010/main" val="195023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E0D3ECD7-6A69-48EB-9E7D-BA7F9CF245DB}"/>
              </a:ext>
            </a:extLst>
          </p:cNvPr>
          <p:cNvGraphicFramePr>
            <a:graphicFrameLocks noGrp="1"/>
          </p:cNvGraphicFramePr>
          <p:nvPr>
            <p:extLst>
              <p:ext uri="{D42A27DB-BD31-4B8C-83A1-F6EECF244321}">
                <p14:modId xmlns:p14="http://schemas.microsoft.com/office/powerpoint/2010/main" val="2486266239"/>
              </p:ext>
            </p:extLst>
          </p:nvPr>
        </p:nvGraphicFramePr>
        <p:xfrm>
          <a:off x="12336579" y="4905520"/>
          <a:ext cx="5448300" cy="3266783"/>
        </p:xfrm>
        <a:graphic>
          <a:graphicData uri="http://schemas.openxmlformats.org/drawingml/2006/table">
            <a:tbl>
              <a:tblPr firstRow="1" bandRow="1">
                <a:tableStyleId>{5C22544A-7EE6-4342-B048-85BDC9FD1C3A}</a:tableStyleId>
              </a:tblPr>
              <a:tblGrid>
                <a:gridCol w="908050">
                  <a:extLst>
                    <a:ext uri="{9D8B030D-6E8A-4147-A177-3AD203B41FA5}">
                      <a16:colId xmlns:a16="http://schemas.microsoft.com/office/drawing/2014/main" val="925335159"/>
                    </a:ext>
                  </a:extLst>
                </a:gridCol>
                <a:gridCol w="908050">
                  <a:extLst>
                    <a:ext uri="{9D8B030D-6E8A-4147-A177-3AD203B41FA5}">
                      <a16:colId xmlns:a16="http://schemas.microsoft.com/office/drawing/2014/main" val="2372799635"/>
                    </a:ext>
                  </a:extLst>
                </a:gridCol>
                <a:gridCol w="908050">
                  <a:extLst>
                    <a:ext uri="{9D8B030D-6E8A-4147-A177-3AD203B41FA5}">
                      <a16:colId xmlns:a16="http://schemas.microsoft.com/office/drawing/2014/main" val="1225509667"/>
                    </a:ext>
                  </a:extLst>
                </a:gridCol>
                <a:gridCol w="908050">
                  <a:extLst>
                    <a:ext uri="{9D8B030D-6E8A-4147-A177-3AD203B41FA5}">
                      <a16:colId xmlns:a16="http://schemas.microsoft.com/office/drawing/2014/main" val="1012106522"/>
                    </a:ext>
                  </a:extLst>
                </a:gridCol>
                <a:gridCol w="908050">
                  <a:extLst>
                    <a:ext uri="{9D8B030D-6E8A-4147-A177-3AD203B41FA5}">
                      <a16:colId xmlns:a16="http://schemas.microsoft.com/office/drawing/2014/main" val="850758534"/>
                    </a:ext>
                  </a:extLst>
                </a:gridCol>
                <a:gridCol w="908050">
                  <a:extLst>
                    <a:ext uri="{9D8B030D-6E8A-4147-A177-3AD203B41FA5}">
                      <a16:colId xmlns:a16="http://schemas.microsoft.com/office/drawing/2014/main" val="4146938469"/>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solidFill>
                      <a:srgbClr val="7030A0"/>
                    </a:solidFill>
                  </a:tcPr>
                </a:tc>
                <a:tc>
                  <a:txBody>
                    <a:bodyPr/>
                    <a:lstStyle/>
                    <a:p>
                      <a:pPr algn="ctr"/>
                      <a:r>
                        <a:rPr lang="en-US" altLang="zh-TW" dirty="0"/>
                        <a:t>Col 5</a:t>
                      </a:r>
                      <a:endParaRPr lang="zh-TW" altLang="en-US" dirty="0"/>
                    </a:p>
                  </a:txBody>
                  <a:tcPr anchor="ct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solidFill>
                      <a:srgbClr val="00B050"/>
                    </a:solidFill>
                  </a:tcPr>
                </a:tc>
                <a:tc>
                  <a:txBody>
                    <a:bodyPr/>
                    <a:lstStyle/>
                    <a:p>
                      <a:pPr algn="ctr"/>
                      <a:r>
                        <a:rPr lang="en-US" altLang="zh-TW" dirty="0"/>
                        <a:t>Col 1</a:t>
                      </a:r>
                      <a:endParaRPr lang="zh-TW" altLang="en-US" dirty="0"/>
                    </a:p>
                  </a:txBody>
                  <a:tcPr anchor="ctr">
                    <a:solidFill>
                      <a:schemeClr val="accent2"/>
                    </a:solidFill>
                  </a:tcPr>
                </a:tc>
                <a:tc>
                  <a:txBody>
                    <a:bodyPr/>
                    <a:lstStyle/>
                    <a:p>
                      <a:pPr algn="ctr"/>
                      <a:r>
                        <a:rPr lang="en-US" altLang="zh-TW" dirty="0"/>
                        <a:t>Col 3</a:t>
                      </a:r>
                      <a:endParaRPr lang="zh-TW" altLang="en-US" dirty="0"/>
                    </a:p>
                  </a:txBody>
                  <a:tcPr anchor="ctr">
                    <a:solidFill>
                      <a:schemeClr val="accent2"/>
                    </a:solidFill>
                  </a:tcPr>
                </a:tc>
                <a:extLst>
                  <a:ext uri="{0D108BD9-81ED-4DB2-BD59-A6C34878D82A}">
                    <a16:rowId xmlns:a16="http://schemas.microsoft.com/office/drawing/2014/main" val="4238049435"/>
                  </a:ext>
                </a:extLst>
              </a:tr>
              <a:tr h="652571">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5257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a:t>
            </a:r>
            <a:r>
              <a:rPr lang="en-US" altLang="zh-TW" dirty="0">
                <a:solidFill>
                  <a:srgbClr val="14365C"/>
                </a:solidFill>
              </a:rPr>
              <a:t>- cont.</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9" name="TextBox 5">
            <a:extLst>
              <a:ext uri="{FF2B5EF4-FFF2-40B4-BE49-F238E27FC236}">
                <a16:creationId xmlns:a16="http://schemas.microsoft.com/office/drawing/2014/main" id="{D55D6095-2092-40F3-A6EA-1CADDC034433}"/>
              </a:ext>
            </a:extLst>
          </p:cNvPr>
          <p:cNvSpPr txBox="1"/>
          <p:nvPr/>
        </p:nvSpPr>
        <p:spPr>
          <a:xfrm>
            <a:off x="838200" y="1690688"/>
            <a:ext cx="5257800" cy="396262"/>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flowchart</a:t>
            </a:r>
          </a:p>
        </p:txBody>
      </p:sp>
    </p:spTree>
    <p:extLst>
      <p:ext uri="{BB962C8B-B14F-4D97-AF65-F5344CB8AC3E}">
        <p14:creationId xmlns:p14="http://schemas.microsoft.com/office/powerpoint/2010/main" val="460640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Grouping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6" name="TextBox 5">
            <a:extLst>
              <a:ext uri="{FF2B5EF4-FFF2-40B4-BE49-F238E27FC236}">
                <a16:creationId xmlns:a16="http://schemas.microsoft.com/office/drawing/2014/main" id="{2C774CA5-0B70-4073-AB2A-40AC2EBCB865}"/>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At first, we evaluate all binary features’ relation with each other, whether by correlation or PCA weights. Then group the relevant, or correlated features together.</a:t>
            </a:r>
          </a:p>
          <a:p>
            <a:pPr marL="342900" indent="-342900">
              <a:lnSpc>
                <a:spcPts val="3359"/>
              </a:lnSpc>
              <a:buFont typeface="+mj-lt"/>
              <a:buAutoNum type="arabicPeriod"/>
            </a:pPr>
            <a:r>
              <a:rPr lang="en-US" altLang="zh-TW" dirty="0">
                <a:solidFill>
                  <a:srgbClr val="000000"/>
                </a:solidFill>
                <a:latin typeface="Nunito Light"/>
              </a:rPr>
              <a:t>Default group from categorical data</a:t>
            </a:r>
          </a:p>
          <a:p>
            <a:pPr marL="342900" indent="-342900">
              <a:lnSpc>
                <a:spcPts val="3359"/>
              </a:lnSpc>
              <a:buFont typeface="+mj-lt"/>
              <a:buAutoNum type="arabicPeriod"/>
            </a:pPr>
            <a:r>
              <a:rPr lang="en-US" altLang="zh-TW" dirty="0">
                <a:solidFill>
                  <a:srgbClr val="000000"/>
                </a:solidFill>
                <a:latin typeface="Nunito Light"/>
              </a:rPr>
              <a:t>Principal components analysis</a:t>
            </a:r>
          </a:p>
          <a:p>
            <a:pPr marL="342900" indent="-342900">
              <a:lnSpc>
                <a:spcPts val="3359"/>
              </a:lnSpc>
              <a:buFont typeface="+mj-lt"/>
              <a:buAutoNum type="arabicPeriod"/>
            </a:pPr>
            <a:r>
              <a:rPr lang="en-US" altLang="zh-TW" dirty="0">
                <a:solidFill>
                  <a:srgbClr val="000000"/>
                </a:solidFill>
                <a:latin typeface="Nunito Light"/>
              </a:rPr>
              <a:t>Correlation</a:t>
            </a:r>
          </a:p>
          <a:p>
            <a:pPr marL="800100" lvl="1" indent="-342900">
              <a:lnSpc>
                <a:spcPts val="3359"/>
              </a:lnSpc>
              <a:buFont typeface="+mj-lt"/>
              <a:buAutoNum type="arabicPeriod"/>
            </a:pPr>
            <a:r>
              <a:rPr lang="en-US" altLang="zh-TW" dirty="0">
                <a:solidFill>
                  <a:srgbClr val="000000"/>
                </a:solidFill>
                <a:latin typeface="Nunito Light"/>
              </a:rPr>
              <a:t>Block modeling</a:t>
            </a:r>
          </a:p>
          <a:p>
            <a:pPr marL="800100" lvl="1" indent="-342900">
              <a:lnSpc>
                <a:spcPts val="3359"/>
              </a:lnSpc>
              <a:buFont typeface="+mj-lt"/>
              <a:buAutoNum type="arabicPeriod"/>
            </a:pPr>
            <a:r>
              <a:rPr lang="en-US" altLang="zh-TW" dirty="0">
                <a:solidFill>
                  <a:srgbClr val="000000"/>
                </a:solidFill>
                <a:latin typeface="Nunito Light"/>
              </a:rPr>
              <a:t>hierarchical clustering </a:t>
            </a:r>
          </a:p>
        </p:txBody>
      </p:sp>
      <p:pic>
        <p:nvPicPr>
          <p:cNvPr id="11" name="圖片 10">
            <a:extLst>
              <a:ext uri="{FF2B5EF4-FFF2-40B4-BE49-F238E27FC236}">
                <a16:creationId xmlns:a16="http://schemas.microsoft.com/office/drawing/2014/main" id="{EFD07F53-43D4-4BA9-BAE5-E6CC82D881BE}"/>
              </a:ext>
            </a:extLst>
          </p:cNvPr>
          <p:cNvPicPr>
            <a:picLocks noChangeAspect="1"/>
          </p:cNvPicPr>
          <p:nvPr/>
        </p:nvPicPr>
        <p:blipFill rotWithShape="1">
          <a:blip r:embed="rId3"/>
          <a:srcRect b="32798"/>
          <a:stretch/>
        </p:blipFill>
        <p:spPr>
          <a:xfrm>
            <a:off x="6540500" y="1443457"/>
            <a:ext cx="5076418" cy="2457223"/>
          </a:xfrm>
          <a:prstGeom prst="rect">
            <a:avLst/>
          </a:prstGeom>
        </p:spPr>
      </p:pic>
      <p:pic>
        <p:nvPicPr>
          <p:cNvPr id="12" name="圖片 11">
            <a:extLst>
              <a:ext uri="{FF2B5EF4-FFF2-40B4-BE49-F238E27FC236}">
                <a16:creationId xmlns:a16="http://schemas.microsoft.com/office/drawing/2014/main" id="{EBEAE65C-80E3-4291-AF8B-7F776AD5D335}"/>
              </a:ext>
            </a:extLst>
          </p:cNvPr>
          <p:cNvPicPr>
            <a:picLocks noChangeAspect="1"/>
          </p:cNvPicPr>
          <p:nvPr/>
        </p:nvPicPr>
        <p:blipFill>
          <a:blip r:embed="rId4"/>
          <a:stretch>
            <a:fillRect/>
          </a:stretch>
        </p:blipFill>
        <p:spPr>
          <a:xfrm>
            <a:off x="6540498" y="4175682"/>
            <a:ext cx="5076420" cy="3656485"/>
          </a:xfrm>
          <a:prstGeom prst="rect">
            <a:avLst/>
          </a:prstGeom>
        </p:spPr>
      </p:pic>
    </p:spTree>
    <p:extLst>
      <p:ext uri="{BB962C8B-B14F-4D97-AF65-F5344CB8AC3E}">
        <p14:creationId xmlns:p14="http://schemas.microsoft.com/office/powerpoint/2010/main" val="21115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Grouping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6" name="TextBox 5">
            <a:extLst>
              <a:ext uri="{FF2B5EF4-FFF2-40B4-BE49-F238E27FC236}">
                <a16:creationId xmlns:a16="http://schemas.microsoft.com/office/drawing/2014/main" id="{2C774CA5-0B70-4073-AB2A-40AC2EBCB865}"/>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At first, we evaluate all binary features’ relation with each other, whether by correlation or PCA weights. Then group the relevant, or correlated features together.</a:t>
            </a:r>
          </a:p>
          <a:p>
            <a:pPr marL="342900" indent="-342900">
              <a:lnSpc>
                <a:spcPts val="3359"/>
              </a:lnSpc>
              <a:buFont typeface="+mj-lt"/>
              <a:buAutoNum type="arabicPeriod"/>
            </a:pPr>
            <a:r>
              <a:rPr lang="en-US" altLang="zh-TW" dirty="0">
                <a:solidFill>
                  <a:srgbClr val="000000"/>
                </a:solidFill>
                <a:latin typeface="Nunito Light"/>
              </a:rPr>
              <a:t>Default group from categorical data</a:t>
            </a:r>
          </a:p>
          <a:p>
            <a:pPr marL="342900" indent="-342900">
              <a:lnSpc>
                <a:spcPts val="3359"/>
              </a:lnSpc>
              <a:buFont typeface="+mj-lt"/>
              <a:buAutoNum type="arabicPeriod"/>
            </a:pPr>
            <a:r>
              <a:rPr lang="en-US" altLang="zh-TW" dirty="0">
                <a:solidFill>
                  <a:srgbClr val="000000"/>
                </a:solidFill>
                <a:latin typeface="Nunito Light"/>
              </a:rPr>
              <a:t>Principal components analysis</a:t>
            </a:r>
          </a:p>
          <a:p>
            <a:pPr marL="342900" indent="-342900">
              <a:lnSpc>
                <a:spcPts val="3359"/>
              </a:lnSpc>
              <a:buFont typeface="+mj-lt"/>
              <a:buAutoNum type="arabicPeriod"/>
            </a:pPr>
            <a:r>
              <a:rPr lang="en-US" altLang="zh-TW" dirty="0">
                <a:solidFill>
                  <a:srgbClr val="000000"/>
                </a:solidFill>
                <a:latin typeface="Nunito Light"/>
              </a:rPr>
              <a:t>Correlation</a:t>
            </a:r>
          </a:p>
          <a:p>
            <a:pPr marL="800100" lvl="1" indent="-342900">
              <a:lnSpc>
                <a:spcPts val="3359"/>
              </a:lnSpc>
              <a:buFont typeface="+mj-lt"/>
              <a:buAutoNum type="arabicPeriod"/>
            </a:pPr>
            <a:r>
              <a:rPr lang="en-US" altLang="zh-TW" dirty="0">
                <a:solidFill>
                  <a:srgbClr val="000000"/>
                </a:solidFill>
                <a:latin typeface="Nunito Light"/>
              </a:rPr>
              <a:t>Block modeling</a:t>
            </a:r>
          </a:p>
          <a:p>
            <a:pPr marL="800100" lvl="1" indent="-342900">
              <a:lnSpc>
                <a:spcPts val="3359"/>
              </a:lnSpc>
              <a:buFont typeface="+mj-lt"/>
              <a:buAutoNum type="arabicPeriod"/>
            </a:pPr>
            <a:r>
              <a:rPr lang="en-US" altLang="zh-TW" dirty="0">
                <a:solidFill>
                  <a:srgbClr val="000000"/>
                </a:solidFill>
                <a:latin typeface="Nunito Light"/>
              </a:rPr>
              <a:t>hierarchical clustering </a:t>
            </a:r>
          </a:p>
        </p:txBody>
      </p:sp>
      <p:pic>
        <p:nvPicPr>
          <p:cNvPr id="4" name="圖片 3">
            <a:extLst>
              <a:ext uri="{FF2B5EF4-FFF2-40B4-BE49-F238E27FC236}">
                <a16:creationId xmlns:a16="http://schemas.microsoft.com/office/drawing/2014/main" id="{AFCE3D0E-5975-4622-B65D-C69C278E9D55}"/>
              </a:ext>
            </a:extLst>
          </p:cNvPr>
          <p:cNvPicPr>
            <a:picLocks noChangeAspect="1"/>
          </p:cNvPicPr>
          <p:nvPr/>
        </p:nvPicPr>
        <p:blipFill>
          <a:blip r:embed="rId3"/>
          <a:stretch>
            <a:fillRect/>
          </a:stretch>
        </p:blipFill>
        <p:spPr>
          <a:xfrm>
            <a:off x="6747920" y="1690688"/>
            <a:ext cx="5284851" cy="4353372"/>
          </a:xfrm>
          <a:prstGeom prst="rect">
            <a:avLst/>
          </a:prstGeom>
        </p:spPr>
      </p:pic>
    </p:spTree>
    <p:extLst>
      <p:ext uri="{BB962C8B-B14F-4D97-AF65-F5344CB8AC3E}">
        <p14:creationId xmlns:p14="http://schemas.microsoft.com/office/powerpoint/2010/main" val="97877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5C38E7C3-EFC2-4E26-B02F-4EF85722215A}"/>
              </a:ext>
            </a:extLst>
          </p:cNvPr>
          <p:cNvPicPr>
            <a:picLocks noChangeAspect="1"/>
          </p:cNvPicPr>
          <p:nvPr/>
        </p:nvPicPr>
        <p:blipFill>
          <a:blip r:embed="rId3"/>
          <a:stretch>
            <a:fillRect/>
          </a:stretch>
        </p:blipFill>
        <p:spPr>
          <a:xfrm>
            <a:off x="6327388" y="1703185"/>
            <a:ext cx="5739763" cy="3702877"/>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Sequencing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7" name="TextBox 5">
            <a:extLst>
              <a:ext uri="{FF2B5EF4-FFF2-40B4-BE49-F238E27FC236}">
                <a16:creationId xmlns:a16="http://schemas.microsoft.com/office/drawing/2014/main" id="{0DB6C959-BBB3-4BAD-A8EC-2AF02768FF29}"/>
              </a:ext>
            </a:extLst>
          </p:cNvPr>
          <p:cNvSpPr txBox="1"/>
          <p:nvPr/>
        </p:nvSpPr>
        <p:spPr>
          <a:xfrm>
            <a:off x="838200" y="1690688"/>
            <a:ext cx="5257800" cy="2576346"/>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Secondly, sequencing features in each group by columns’ attributes.</a:t>
            </a:r>
          </a:p>
          <a:p>
            <a:pPr marL="342900" indent="-342900">
              <a:lnSpc>
                <a:spcPts val="3359"/>
              </a:lnSpc>
              <a:buFont typeface="+mj-lt"/>
              <a:buAutoNum type="arabicPeriod"/>
            </a:pPr>
            <a:r>
              <a:rPr lang="en-US" altLang="zh-TW" dirty="0">
                <a:solidFill>
                  <a:srgbClr val="000000"/>
                </a:solidFill>
                <a:latin typeface="Nunito Light"/>
              </a:rPr>
              <a:t>Column sum</a:t>
            </a:r>
          </a:p>
          <a:p>
            <a:pPr marL="342900" indent="-342900">
              <a:lnSpc>
                <a:spcPts val="3359"/>
              </a:lnSpc>
              <a:buFont typeface="+mj-lt"/>
              <a:buAutoNum type="arabicPeriod"/>
            </a:pPr>
            <a:r>
              <a:rPr lang="en-US" altLang="zh-TW" dirty="0">
                <a:solidFill>
                  <a:srgbClr val="000000"/>
                </a:solidFill>
                <a:latin typeface="Nunito Light"/>
              </a:rPr>
              <a:t>Gini impurity</a:t>
            </a:r>
          </a:p>
          <a:p>
            <a:pPr marL="342900" indent="-342900">
              <a:lnSpc>
                <a:spcPts val="3359"/>
              </a:lnSpc>
              <a:buFont typeface="+mj-lt"/>
              <a:buAutoNum type="arabicPeriod"/>
            </a:pPr>
            <a:r>
              <a:rPr lang="en-US" altLang="zh-TW" dirty="0">
                <a:solidFill>
                  <a:srgbClr val="000000"/>
                </a:solidFill>
                <a:latin typeface="Nunito Light"/>
              </a:rPr>
              <a:t>Feature importance</a:t>
            </a:r>
          </a:p>
          <a:p>
            <a:pPr marL="342900" indent="-342900">
              <a:lnSpc>
                <a:spcPts val="3359"/>
              </a:lnSpc>
              <a:buFont typeface="+mj-lt"/>
              <a:buAutoNum type="arabicPeriod"/>
            </a:pPr>
            <a:r>
              <a:rPr lang="en-US" altLang="zh-TW" dirty="0">
                <a:solidFill>
                  <a:srgbClr val="000000"/>
                </a:solidFill>
                <a:latin typeface="Nunito Light"/>
              </a:rPr>
              <a:t>GA sequencing</a:t>
            </a:r>
          </a:p>
        </p:txBody>
      </p:sp>
    </p:spTree>
    <p:extLst>
      <p:ext uri="{BB962C8B-B14F-4D97-AF65-F5344CB8AC3E}">
        <p14:creationId xmlns:p14="http://schemas.microsoft.com/office/powerpoint/2010/main" val="239646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Sequencing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pic>
        <p:nvPicPr>
          <p:cNvPr id="12" name="圖片 11">
            <a:extLst>
              <a:ext uri="{FF2B5EF4-FFF2-40B4-BE49-F238E27FC236}">
                <a16:creationId xmlns:a16="http://schemas.microsoft.com/office/drawing/2014/main" id="{1B501BA9-B05F-4C70-AB7B-B49907E64614}"/>
              </a:ext>
            </a:extLst>
          </p:cNvPr>
          <p:cNvPicPr>
            <a:picLocks noChangeAspect="1"/>
          </p:cNvPicPr>
          <p:nvPr/>
        </p:nvPicPr>
        <p:blipFill rotWithShape="1">
          <a:blip r:embed="rId3"/>
          <a:srcRect b="75515"/>
          <a:stretch/>
        </p:blipFill>
        <p:spPr>
          <a:xfrm>
            <a:off x="2271175" y="1478124"/>
            <a:ext cx="6871057" cy="1115361"/>
          </a:xfrm>
          <a:prstGeom prst="rect">
            <a:avLst/>
          </a:prstGeom>
        </p:spPr>
      </p:pic>
      <p:pic>
        <p:nvPicPr>
          <p:cNvPr id="15" name="圖片 14">
            <a:extLst>
              <a:ext uri="{FF2B5EF4-FFF2-40B4-BE49-F238E27FC236}">
                <a16:creationId xmlns:a16="http://schemas.microsoft.com/office/drawing/2014/main" id="{24E45D33-0BBB-4BDB-A69A-99C8F4C46AC5}"/>
              </a:ext>
            </a:extLst>
          </p:cNvPr>
          <p:cNvPicPr>
            <a:picLocks noChangeAspect="1"/>
          </p:cNvPicPr>
          <p:nvPr/>
        </p:nvPicPr>
        <p:blipFill rotWithShape="1">
          <a:blip r:embed="rId3"/>
          <a:srcRect t="28444" b="37808"/>
          <a:stretch/>
        </p:blipFill>
        <p:spPr>
          <a:xfrm>
            <a:off x="2272942" y="2915596"/>
            <a:ext cx="6871057" cy="1537299"/>
          </a:xfrm>
          <a:prstGeom prst="rect">
            <a:avLst/>
          </a:prstGeom>
        </p:spPr>
      </p:pic>
      <p:pic>
        <p:nvPicPr>
          <p:cNvPr id="16" name="圖片 15">
            <a:extLst>
              <a:ext uri="{FF2B5EF4-FFF2-40B4-BE49-F238E27FC236}">
                <a16:creationId xmlns:a16="http://schemas.microsoft.com/office/drawing/2014/main" id="{ABAA1031-90DD-4C29-B1D0-33094AB1ADCA}"/>
              </a:ext>
            </a:extLst>
          </p:cNvPr>
          <p:cNvPicPr>
            <a:picLocks noChangeAspect="1"/>
          </p:cNvPicPr>
          <p:nvPr/>
        </p:nvPicPr>
        <p:blipFill rotWithShape="1">
          <a:blip r:embed="rId3"/>
          <a:srcRect t="66252"/>
          <a:stretch/>
        </p:blipFill>
        <p:spPr>
          <a:xfrm>
            <a:off x="2272942" y="4611644"/>
            <a:ext cx="6871057" cy="1537298"/>
          </a:xfrm>
          <a:prstGeom prst="rect">
            <a:avLst/>
          </a:prstGeom>
        </p:spPr>
      </p:pic>
      <p:graphicFrame>
        <p:nvGraphicFramePr>
          <p:cNvPr id="17" name="表格 16">
            <a:extLst>
              <a:ext uri="{FF2B5EF4-FFF2-40B4-BE49-F238E27FC236}">
                <a16:creationId xmlns:a16="http://schemas.microsoft.com/office/drawing/2014/main" id="{A0278BD2-B8CD-4BE1-BF40-642B6ED399F1}"/>
              </a:ext>
            </a:extLst>
          </p:cNvPr>
          <p:cNvGraphicFramePr>
            <a:graphicFrameLocks noGrp="1"/>
          </p:cNvGraphicFramePr>
          <p:nvPr>
            <p:extLst>
              <p:ext uri="{D42A27DB-BD31-4B8C-83A1-F6EECF244321}">
                <p14:modId xmlns:p14="http://schemas.microsoft.com/office/powerpoint/2010/main" val="998084917"/>
              </p:ext>
            </p:extLst>
          </p:nvPr>
        </p:nvGraphicFramePr>
        <p:xfrm>
          <a:off x="976849" y="1478124"/>
          <a:ext cx="457200" cy="48282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1609400">
                <a:tc>
                  <a:txBody>
                    <a:bodyPr/>
                    <a:lstStyle/>
                    <a:p>
                      <a:pPr algn="ctr"/>
                      <a:r>
                        <a:rPr lang="en-US" altLang="zh-TW" dirty="0"/>
                        <a:t>Original</a:t>
                      </a:r>
                      <a:endParaRPr lang="zh-TW" altLang="en-US" dirty="0"/>
                    </a:p>
                  </a:txBody>
                  <a:tcPr vert="eaVert" anchor="ctr">
                    <a:lnB w="38100" cap="flat" cmpd="sng" algn="ctr">
                      <a:solidFill>
                        <a:schemeClr val="bg1"/>
                      </a:solidFill>
                      <a:prstDash val="solid"/>
                      <a:round/>
                      <a:headEnd type="none" w="med" len="med"/>
                      <a:tailEnd type="none" w="med" len="med"/>
                    </a:lnB>
                    <a:solidFill>
                      <a:srgbClr val="797F98"/>
                    </a:solidFill>
                  </a:tcPr>
                </a:tc>
                <a:extLst>
                  <a:ext uri="{0D108BD9-81ED-4DB2-BD59-A6C34878D82A}">
                    <a16:rowId xmlns:a16="http://schemas.microsoft.com/office/drawing/2014/main" val="4017548446"/>
                  </a:ext>
                </a:extLst>
              </a:tr>
              <a:tr h="1609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Column sum</a:t>
                      </a:r>
                      <a:endParaRPr lang="zh-TW" altLang="en-US" sz="18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C9B9"/>
                    </a:solidFill>
                  </a:tcPr>
                </a:tc>
                <a:extLst>
                  <a:ext uri="{0D108BD9-81ED-4DB2-BD59-A6C34878D82A}">
                    <a16:rowId xmlns:a16="http://schemas.microsoft.com/office/drawing/2014/main" val="389112562"/>
                  </a:ext>
                </a:extLst>
              </a:tr>
              <a:tr h="1609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Impurity</a:t>
                      </a:r>
                      <a:endParaRPr lang="zh-TW" altLang="en-US" sz="18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solidFill>
                      <a:srgbClr val="C47660"/>
                    </a:solidFill>
                  </a:tcPr>
                </a:tc>
                <a:extLst>
                  <a:ext uri="{0D108BD9-81ED-4DB2-BD59-A6C34878D82A}">
                    <a16:rowId xmlns:a16="http://schemas.microsoft.com/office/drawing/2014/main" val="485329945"/>
                  </a:ext>
                </a:extLst>
              </a:tr>
            </a:tbl>
          </a:graphicData>
        </a:graphic>
      </p:graphicFrame>
    </p:spTree>
    <p:extLst>
      <p:ext uri="{BB962C8B-B14F-4D97-AF65-F5344CB8AC3E}">
        <p14:creationId xmlns:p14="http://schemas.microsoft.com/office/powerpoint/2010/main" val="392253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mc:AlternateContent xmlns:mc="http://schemas.openxmlformats.org/markup-compatibility/2006">
        <mc:Choice xmlns:a14="http://schemas.microsoft.com/office/drawing/2010/main" Requires="a14">
          <p:sp>
            <p:nvSpPr>
              <p:cNvPr id="5" name="TextBox 5">
                <a:extLst>
                  <a:ext uri="{FF2B5EF4-FFF2-40B4-BE49-F238E27FC236}">
                    <a16:creationId xmlns:a16="http://schemas.microsoft.com/office/drawing/2014/main" id="{7F7C9441-81D9-4B03-9DEF-44C4A674E0E2}"/>
                  </a:ext>
                </a:extLst>
              </p:cNvPr>
              <p:cNvSpPr txBox="1"/>
              <p:nvPr/>
            </p:nvSpPr>
            <p:spPr>
              <a:xfrm>
                <a:off x="838200" y="1690688"/>
                <a:ext cx="5580000" cy="1704313"/>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At last, by using Binary-coded decimal technique, each grouped feature can be transform into numerical type. In the end, the new encoded data will have </a:t>
                </a:r>
                <a14:m>
                  <m:oMath xmlns:m="http://schemas.openxmlformats.org/officeDocument/2006/math">
                    <m:r>
                      <a:rPr lang="en-US" altLang="zh-TW" b="0" i="1" smtClean="0">
                        <a:solidFill>
                          <a:srgbClr val="000000"/>
                        </a:solidFill>
                        <a:latin typeface="Cambria Math" panose="02040503050406030204" pitchFamily="18" charset="0"/>
                      </a:rPr>
                      <m:t>𝑗</m:t>
                    </m:r>
                  </m:oMath>
                </a14:m>
                <a:r>
                  <a:rPr lang="en-US" altLang="zh-TW" dirty="0">
                    <a:solidFill>
                      <a:srgbClr val="000000"/>
                    </a:solidFill>
                    <a:latin typeface="Nunito Light"/>
                  </a:rPr>
                  <a:t> numerical features.</a:t>
                </a:r>
              </a:p>
            </p:txBody>
          </p:sp>
        </mc:Choice>
        <mc:Fallback>
          <p:sp>
            <p:nvSpPr>
              <p:cNvPr id="5" name="TextBox 5">
                <a:extLst>
                  <a:ext uri="{FF2B5EF4-FFF2-40B4-BE49-F238E27FC236}">
                    <a16:creationId xmlns:a16="http://schemas.microsoft.com/office/drawing/2014/main" id="{7F7C9441-81D9-4B03-9DEF-44C4A674E0E2}"/>
                  </a:ext>
                </a:extLst>
              </p:cNvPr>
              <p:cNvSpPr txBox="1">
                <a:spLocks noRot="1" noChangeAspect="1" noMove="1" noResize="1" noEditPoints="1" noAdjustHandles="1" noChangeArrowheads="1" noChangeShapeType="1" noTextEdit="1"/>
              </p:cNvSpPr>
              <p:nvPr/>
            </p:nvSpPr>
            <p:spPr>
              <a:xfrm>
                <a:off x="838200" y="1690688"/>
                <a:ext cx="5580000" cy="1704313"/>
              </a:xfrm>
              <a:prstGeom prst="rect">
                <a:avLst/>
              </a:prstGeom>
              <a:blipFill>
                <a:blip r:embed="rId3"/>
                <a:stretch>
                  <a:fillRect l="-2623" r="-656" b="-7500"/>
                </a:stretch>
              </a:blipFill>
            </p:spPr>
            <p:txBody>
              <a:bodyPr/>
              <a:lstStyle/>
              <a:p>
                <a:r>
                  <a:rPr lang="zh-TW" altLang="en-US">
                    <a:noFill/>
                  </a:rPr>
                  <a:t> </a:t>
                </a:r>
              </a:p>
            </p:txBody>
          </p:sp>
        </mc:Fallback>
      </mc:AlternateContent>
      <p:graphicFrame>
        <p:nvGraphicFramePr>
          <p:cNvPr id="7" name="表格 6">
            <a:extLst>
              <a:ext uri="{FF2B5EF4-FFF2-40B4-BE49-F238E27FC236}">
                <a16:creationId xmlns:a16="http://schemas.microsoft.com/office/drawing/2014/main" id="{0B49A5ED-7889-4417-A6ED-E28245E7399F}"/>
              </a:ext>
            </a:extLst>
          </p:cNvPr>
          <p:cNvGraphicFramePr>
            <a:graphicFrameLocks noGrp="1"/>
          </p:cNvGraphicFramePr>
          <p:nvPr>
            <p:extLst>
              <p:ext uri="{D42A27DB-BD31-4B8C-83A1-F6EECF244321}">
                <p14:modId xmlns:p14="http://schemas.microsoft.com/office/powerpoint/2010/main" val="3910070369"/>
              </p:ext>
            </p:extLst>
          </p:nvPr>
        </p:nvGraphicFramePr>
        <p:xfrm>
          <a:off x="7326092" y="1690688"/>
          <a:ext cx="4208683" cy="4379664"/>
        </p:xfrm>
        <a:graphic>
          <a:graphicData uri="http://schemas.openxmlformats.org/drawingml/2006/table">
            <a:tbl>
              <a:tblPr/>
              <a:tblGrid>
                <a:gridCol w="1160683">
                  <a:extLst>
                    <a:ext uri="{9D8B030D-6E8A-4147-A177-3AD203B41FA5}">
                      <a16:colId xmlns:a16="http://schemas.microsoft.com/office/drawing/2014/main" val="1476190736"/>
                    </a:ext>
                  </a:extLst>
                </a:gridCol>
                <a:gridCol w="762000">
                  <a:extLst>
                    <a:ext uri="{9D8B030D-6E8A-4147-A177-3AD203B41FA5}">
                      <a16:colId xmlns:a16="http://schemas.microsoft.com/office/drawing/2014/main" val="3595054322"/>
                    </a:ext>
                  </a:extLst>
                </a:gridCol>
                <a:gridCol w="762000">
                  <a:extLst>
                    <a:ext uri="{9D8B030D-6E8A-4147-A177-3AD203B41FA5}">
                      <a16:colId xmlns:a16="http://schemas.microsoft.com/office/drawing/2014/main" val="3231528010"/>
                    </a:ext>
                  </a:extLst>
                </a:gridCol>
                <a:gridCol w="762000">
                  <a:extLst>
                    <a:ext uri="{9D8B030D-6E8A-4147-A177-3AD203B41FA5}">
                      <a16:colId xmlns:a16="http://schemas.microsoft.com/office/drawing/2014/main" val="642696343"/>
                    </a:ext>
                  </a:extLst>
                </a:gridCol>
                <a:gridCol w="762000">
                  <a:extLst>
                    <a:ext uri="{9D8B030D-6E8A-4147-A177-3AD203B41FA5}">
                      <a16:colId xmlns:a16="http://schemas.microsoft.com/office/drawing/2014/main" val="3985578125"/>
                    </a:ext>
                  </a:extLst>
                </a:gridCol>
              </a:tblGrid>
              <a:tr h="362611">
                <a:tc rowSpan="2">
                  <a:txBody>
                    <a:bodyPr/>
                    <a:lstStyle/>
                    <a:p>
                      <a:pPr algn="ctr"/>
                      <a:r>
                        <a:rPr lang="en-US" sz="1800" b="1" dirty="0">
                          <a:solidFill>
                            <a:schemeClr val="bg1"/>
                          </a:solidFill>
                          <a:effectLst/>
                        </a:rPr>
                        <a:t>Decimal</a:t>
                      </a:r>
                    </a:p>
                    <a:p>
                      <a:pPr algn="ctr"/>
                      <a:r>
                        <a:rPr lang="en-US" sz="1800" b="1" dirty="0">
                          <a:solidFill>
                            <a:schemeClr val="bg1"/>
                          </a:solidFill>
                          <a:effectLst/>
                        </a:rPr>
                        <a:t>digit</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4365C"/>
                    </a:solidFill>
                  </a:tcPr>
                </a:tc>
                <a:tc gridSpan="4">
                  <a:txBody>
                    <a:bodyPr/>
                    <a:lstStyle/>
                    <a:p>
                      <a:pPr algn="ctr"/>
                      <a:r>
                        <a:rPr lang="en-US" sz="1800" b="1" dirty="0">
                          <a:solidFill>
                            <a:schemeClr val="bg1"/>
                          </a:solidFill>
                          <a:effectLst/>
                        </a:rPr>
                        <a:t>BCD</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930336726"/>
                  </a:ext>
                </a:extLst>
              </a:tr>
              <a:tr h="362611">
                <a:tc vMerge="1">
                  <a:txBody>
                    <a:bodyPr/>
                    <a:lstStyle/>
                    <a:p>
                      <a:endParaRPr lang="zh-TW" altLang="en-US"/>
                    </a:p>
                  </a:txBody>
                  <a:tcPr/>
                </a:tc>
                <a:tc>
                  <a:txBody>
                    <a:bodyPr/>
                    <a:lstStyle/>
                    <a:p>
                      <a:pPr algn="ctr"/>
                      <a:r>
                        <a:rPr lang="en-US" altLang="zh-TW" sz="1800" b="1" dirty="0">
                          <a:solidFill>
                            <a:schemeClr val="bg1"/>
                          </a:solidFill>
                          <a:effectLst/>
                        </a:rPr>
                        <a:t>8</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4</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2</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1</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extLst>
                  <a:ext uri="{0D108BD9-81ED-4DB2-BD59-A6C34878D82A}">
                    <a16:rowId xmlns:a16="http://schemas.microsoft.com/office/drawing/2014/main" val="1466844381"/>
                  </a:ext>
                </a:extLst>
              </a:tr>
              <a:tr h="362611">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424010021"/>
                  </a:ext>
                </a:extLst>
              </a:tr>
              <a:tr h="362611">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183451969"/>
                  </a:ext>
                </a:extLst>
              </a:tr>
              <a:tr h="362611">
                <a:tc>
                  <a:txBody>
                    <a:bodyPr/>
                    <a:lstStyle/>
                    <a:p>
                      <a:pPr algn="ctr"/>
                      <a:r>
                        <a:rPr lang="en-US" altLang="zh-TW" sz="1800" dirty="0">
                          <a:effectLst/>
                        </a:rPr>
                        <a:t>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419900526"/>
                  </a:ext>
                </a:extLst>
              </a:tr>
              <a:tr h="362611">
                <a:tc>
                  <a:txBody>
                    <a:bodyPr/>
                    <a:lstStyle/>
                    <a:p>
                      <a:pPr algn="ctr"/>
                      <a:r>
                        <a:rPr lang="en-US" altLang="zh-TW" sz="1800" dirty="0">
                          <a:effectLst/>
                        </a:rPr>
                        <a:t>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5996302"/>
                  </a:ext>
                </a:extLst>
              </a:tr>
              <a:tr h="362611">
                <a:tc>
                  <a:txBody>
                    <a:bodyPr/>
                    <a:lstStyle/>
                    <a:p>
                      <a:pPr algn="ctr"/>
                      <a:r>
                        <a:rPr lang="en-US" altLang="zh-TW" sz="1800" dirty="0">
                          <a:effectLst/>
                        </a:rPr>
                        <a:t>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283486416"/>
                  </a:ext>
                </a:extLst>
              </a:tr>
              <a:tr h="362611">
                <a:tc>
                  <a:txBody>
                    <a:bodyPr/>
                    <a:lstStyle/>
                    <a:p>
                      <a:pPr algn="ctr"/>
                      <a:r>
                        <a:rPr lang="en-US" altLang="zh-TW" sz="1800" dirty="0">
                          <a:effectLst/>
                        </a:rPr>
                        <a:t>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41865078"/>
                  </a:ext>
                </a:extLst>
              </a:tr>
              <a:tr h="362611">
                <a:tc>
                  <a:txBody>
                    <a:bodyPr/>
                    <a:lstStyle/>
                    <a:p>
                      <a:pPr algn="ctr"/>
                      <a:r>
                        <a:rPr lang="en-US" altLang="zh-TW" sz="1800" dirty="0">
                          <a:effectLst/>
                        </a:rPr>
                        <a:t>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66368507"/>
                  </a:ext>
                </a:extLst>
              </a:tr>
              <a:tr h="362611">
                <a:tc>
                  <a:txBody>
                    <a:bodyPr/>
                    <a:lstStyle/>
                    <a:p>
                      <a:pPr algn="ctr"/>
                      <a:r>
                        <a:rPr lang="en-US" altLang="zh-TW" sz="1800" dirty="0">
                          <a:effectLst/>
                        </a:rPr>
                        <a:t>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232209790"/>
                  </a:ext>
                </a:extLst>
              </a:tr>
              <a:tr h="362611">
                <a:tc>
                  <a:txBody>
                    <a:bodyPr/>
                    <a:lstStyle/>
                    <a:p>
                      <a:pPr algn="ctr"/>
                      <a:r>
                        <a:rPr lang="en-US" altLang="zh-TW" sz="1800" dirty="0">
                          <a:effectLst/>
                        </a:rPr>
                        <a:t>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511105959"/>
                  </a:ext>
                </a:extLst>
              </a:tr>
              <a:tr h="362611">
                <a:tc>
                  <a:txBody>
                    <a:bodyPr/>
                    <a:lstStyle/>
                    <a:p>
                      <a:pPr algn="ctr"/>
                      <a:r>
                        <a:rPr lang="en-US" altLang="zh-TW" sz="1800" dirty="0">
                          <a:effectLst/>
                        </a:rPr>
                        <a:t>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053736329"/>
                  </a:ext>
                </a:extLst>
              </a:tr>
            </a:tbl>
          </a:graphicData>
        </a:graphic>
      </p:graphicFrame>
      <p:pic>
        <p:nvPicPr>
          <p:cNvPr id="8" name="圖片 7">
            <a:extLst>
              <a:ext uri="{FF2B5EF4-FFF2-40B4-BE49-F238E27FC236}">
                <a16:creationId xmlns:a16="http://schemas.microsoft.com/office/drawing/2014/main" id="{8CC2C445-394F-45E1-AE8D-AAE58A887CD6}"/>
              </a:ext>
            </a:extLst>
          </p:cNvPr>
          <p:cNvPicPr>
            <a:picLocks noChangeAspect="1"/>
          </p:cNvPicPr>
          <p:nvPr/>
        </p:nvPicPr>
        <p:blipFill rotWithShape="1">
          <a:blip r:embed="rId4"/>
          <a:srcRect t="30376"/>
          <a:stretch/>
        </p:blipFill>
        <p:spPr>
          <a:xfrm>
            <a:off x="657225" y="3796473"/>
            <a:ext cx="5699192" cy="2559877"/>
          </a:xfrm>
          <a:prstGeom prst="rect">
            <a:avLst/>
          </a:prstGeom>
        </p:spPr>
      </p:pic>
    </p:spTree>
    <p:extLst>
      <p:ext uri="{BB962C8B-B14F-4D97-AF65-F5344CB8AC3E}">
        <p14:creationId xmlns:p14="http://schemas.microsoft.com/office/powerpoint/2010/main" val="214025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mc:AlternateContent xmlns:mc="http://schemas.openxmlformats.org/markup-compatibility/2006">
        <mc:Choice xmlns:a14="http://schemas.microsoft.com/office/drawing/2010/main" Requires="a14">
          <p:sp>
            <p:nvSpPr>
              <p:cNvPr id="5" name="TextBox 5">
                <a:extLst>
                  <a:ext uri="{FF2B5EF4-FFF2-40B4-BE49-F238E27FC236}">
                    <a16:creationId xmlns:a16="http://schemas.microsoft.com/office/drawing/2014/main" id="{7F7C9441-81D9-4B03-9DEF-44C4A674E0E2}"/>
                  </a:ext>
                </a:extLst>
              </p:cNvPr>
              <p:cNvSpPr txBox="1"/>
              <p:nvPr/>
            </p:nvSpPr>
            <p:spPr>
              <a:xfrm>
                <a:off x="838199" y="1690688"/>
                <a:ext cx="55800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However, mostly the original binary data is sparse, not every 8421BCD</a:t>
                </a:r>
                <a:r>
                  <a:rPr lang="zh-TW" altLang="en-US" dirty="0">
                    <a:solidFill>
                      <a:srgbClr val="000000"/>
                    </a:solidFill>
                    <a:latin typeface="Nunito Light"/>
                  </a:rPr>
                  <a:t> </a:t>
                </a:r>
                <a:r>
                  <a:rPr lang="en-US" altLang="zh-TW" dirty="0">
                    <a:solidFill>
                      <a:srgbClr val="000000"/>
                    </a:solidFill>
                    <a:latin typeface="Nunito Light"/>
                  </a:rPr>
                  <a:t>scenario will appear. And if there are </a:t>
                </a:r>
                <a14:m>
                  <m:oMath xmlns:m="http://schemas.openxmlformats.org/officeDocument/2006/math">
                    <m:r>
                      <a:rPr lang="en-US" altLang="zh-TW" i="1" dirty="0">
                        <a:solidFill>
                          <a:srgbClr val="000000"/>
                        </a:solidFill>
                        <a:latin typeface="Cambria Math" panose="02040503050406030204" pitchFamily="18" charset="0"/>
                      </a:rPr>
                      <m:t>𝑘</m:t>
                    </m:r>
                  </m:oMath>
                </a14:m>
                <a:r>
                  <a:rPr lang="en-US" altLang="zh-TW" dirty="0">
                    <a:solidFill>
                      <a:srgbClr val="000000"/>
                    </a:solidFill>
                    <a:latin typeface="Nunito Light"/>
                  </a:rPr>
                  <a:t> features in one group, the range of BCD encoded data will within </a:t>
                </a:r>
                <a14:m>
                  <m:oMath xmlns:m="http://schemas.openxmlformats.org/officeDocument/2006/math">
                    <m:d>
                      <m:dPr>
                        <m:begChr m:val="{"/>
                        <m:endChr m:val="}"/>
                        <m:ctrlPr>
                          <a:rPr lang="en-US" altLang="zh-TW" i="1">
                            <a:solidFill>
                              <a:schemeClr val="dk1"/>
                            </a:solidFill>
                            <a:latin typeface="Cambria Math" panose="02040503050406030204" pitchFamily="18" charset="0"/>
                            <a:ea typeface="Cambria Math" panose="02040503050406030204" pitchFamily="18" charset="0"/>
                          </a:rPr>
                        </m:ctrlPr>
                      </m:dPr>
                      <m:e>
                        <m:sSubSup>
                          <m:sSubSupPr>
                            <m:ctrlPr>
                              <a:rPr lang="en-US" altLang="zh-TW" i="1">
                                <a:solidFill>
                                  <a:schemeClr val="dk1"/>
                                </a:solidFill>
                                <a:latin typeface="Cambria Math" panose="02040503050406030204" pitchFamily="18" charset="0"/>
                              </a:rPr>
                            </m:ctrlPr>
                          </m:sSubSupPr>
                          <m:e>
                            <m:r>
                              <a:rPr lang="en-US" altLang="zh-TW" i="1">
                                <a:solidFill>
                                  <a:schemeClr val="dk1"/>
                                </a:solidFill>
                                <a:latin typeface="Cambria Math" panose="02040503050406030204" pitchFamily="18" charset="0"/>
                              </a:rPr>
                              <m:t>𝐹</m:t>
                            </m:r>
                          </m:e>
                          <m:sub>
                            <m:r>
                              <a:rPr lang="en-US" altLang="zh-TW" i="1">
                                <a:solidFill>
                                  <a:schemeClr val="dk1"/>
                                </a:solidFill>
                                <a:latin typeface="Cambria Math" panose="02040503050406030204" pitchFamily="18" charset="0"/>
                              </a:rPr>
                              <m:t>𝑗</m:t>
                            </m:r>
                          </m:sub>
                          <m:sup>
                            <m:r>
                              <a:rPr lang="en-US" altLang="zh-TW" i="1">
                                <a:solidFill>
                                  <a:schemeClr val="dk1"/>
                                </a:solidFill>
                                <a:latin typeface="Cambria Math" panose="02040503050406030204" pitchFamily="18" charset="0"/>
                              </a:rPr>
                              <m:t>𝑛</m:t>
                            </m:r>
                          </m:sup>
                        </m:sSubSup>
                        <m:r>
                          <a:rPr lang="en-US" altLang="zh-TW" i="1">
                            <a:solidFill>
                              <a:schemeClr val="dk1"/>
                            </a:solidFill>
                            <a:latin typeface="Cambria Math" panose="02040503050406030204" pitchFamily="18" charset="0"/>
                            <a:ea typeface="Cambria Math" panose="02040503050406030204" pitchFamily="18" charset="0"/>
                          </a:rPr>
                          <m:t>∈</m:t>
                        </m:r>
                        <m:r>
                          <a:rPr lang="en-US" altLang="zh-TW" i="1">
                            <a:solidFill>
                              <a:schemeClr val="dk1"/>
                            </a:solidFill>
                            <a:latin typeface="Cambria Math" panose="02040503050406030204" pitchFamily="18" charset="0"/>
                            <a:ea typeface="Cambria Math" panose="02040503050406030204" pitchFamily="18" charset="0"/>
                          </a:rPr>
                          <m:t>ℝ</m:t>
                        </m:r>
                        <m:r>
                          <a:rPr lang="en-US" altLang="zh-TW" i="1">
                            <a:solidFill>
                              <a:schemeClr val="dk1"/>
                            </a:solidFill>
                            <a:latin typeface="Cambria Math" panose="02040503050406030204" pitchFamily="18" charset="0"/>
                            <a:ea typeface="Cambria Math" panose="02040503050406030204" pitchFamily="18" charset="0"/>
                          </a:rPr>
                          <m:t> | 0≤</m:t>
                        </m:r>
                        <m:sSubSup>
                          <m:sSubSupPr>
                            <m:ctrlPr>
                              <a:rPr lang="en-US" altLang="zh-TW" i="1">
                                <a:solidFill>
                                  <a:schemeClr val="dk1"/>
                                </a:solidFill>
                                <a:latin typeface="Cambria Math" panose="02040503050406030204" pitchFamily="18" charset="0"/>
                              </a:rPr>
                            </m:ctrlPr>
                          </m:sSubSupPr>
                          <m:e>
                            <m:r>
                              <a:rPr lang="en-US" altLang="zh-TW" i="1">
                                <a:solidFill>
                                  <a:schemeClr val="dk1"/>
                                </a:solidFill>
                                <a:latin typeface="Cambria Math" panose="02040503050406030204" pitchFamily="18" charset="0"/>
                              </a:rPr>
                              <m:t>𝐹</m:t>
                            </m:r>
                          </m:e>
                          <m:sub>
                            <m:r>
                              <a:rPr lang="en-US" altLang="zh-TW" i="1">
                                <a:solidFill>
                                  <a:schemeClr val="dk1"/>
                                </a:solidFill>
                                <a:latin typeface="Cambria Math" panose="02040503050406030204" pitchFamily="18" charset="0"/>
                              </a:rPr>
                              <m:t>𝑗</m:t>
                            </m:r>
                          </m:sub>
                          <m:sup>
                            <m:r>
                              <a:rPr lang="en-US" altLang="zh-TW" i="1">
                                <a:solidFill>
                                  <a:schemeClr val="dk1"/>
                                </a:solidFill>
                                <a:latin typeface="Cambria Math" panose="02040503050406030204" pitchFamily="18" charset="0"/>
                              </a:rPr>
                              <m:t>𝑛</m:t>
                            </m:r>
                          </m:sup>
                        </m:sSubSup>
                        <m:r>
                          <a:rPr lang="en-US" altLang="zh-TW" i="1">
                            <a:solidFill>
                              <a:schemeClr val="dk1"/>
                            </a:solidFill>
                            <a:latin typeface="Cambria Math" panose="02040503050406030204" pitchFamily="18" charset="0"/>
                            <a:ea typeface="Cambria Math" panose="02040503050406030204" pitchFamily="18" charset="0"/>
                          </a:rPr>
                          <m:t>≤</m:t>
                        </m:r>
                        <m:sSup>
                          <m:sSupPr>
                            <m:ctrlPr>
                              <a:rPr lang="en-US" altLang="zh-TW" i="1">
                                <a:solidFill>
                                  <a:schemeClr val="dk1"/>
                                </a:solidFill>
                                <a:latin typeface="Cambria Math" panose="02040503050406030204" pitchFamily="18" charset="0"/>
                                <a:ea typeface="Cambria Math" panose="02040503050406030204" pitchFamily="18" charset="0"/>
                              </a:rPr>
                            </m:ctrlPr>
                          </m:sSupPr>
                          <m:e>
                            <m:r>
                              <a:rPr lang="en-US" altLang="zh-TW" i="1">
                                <a:solidFill>
                                  <a:schemeClr val="dk1"/>
                                </a:solidFill>
                                <a:latin typeface="Cambria Math" panose="02040503050406030204" pitchFamily="18" charset="0"/>
                                <a:ea typeface="Cambria Math" panose="02040503050406030204" pitchFamily="18" charset="0"/>
                              </a:rPr>
                              <m:t>2</m:t>
                            </m:r>
                          </m:e>
                          <m:sup>
                            <m:r>
                              <a:rPr lang="en-US" altLang="zh-TW" i="1">
                                <a:solidFill>
                                  <a:schemeClr val="dk1"/>
                                </a:solidFill>
                                <a:latin typeface="Cambria Math" panose="02040503050406030204" pitchFamily="18" charset="0"/>
                                <a:ea typeface="Cambria Math" panose="02040503050406030204" pitchFamily="18" charset="0"/>
                              </a:rPr>
                              <m:t>𝑘</m:t>
                            </m:r>
                            <m:r>
                              <a:rPr lang="en-US" altLang="zh-TW" i="1">
                                <a:solidFill>
                                  <a:schemeClr val="dk1"/>
                                </a:solidFill>
                                <a:latin typeface="Cambria Math" panose="02040503050406030204" pitchFamily="18" charset="0"/>
                                <a:ea typeface="Cambria Math" panose="02040503050406030204" pitchFamily="18" charset="0"/>
                              </a:rPr>
                              <m:t>−1</m:t>
                            </m:r>
                          </m:sup>
                        </m:sSup>
                      </m:e>
                    </m:d>
                  </m:oMath>
                </a14:m>
                <a:r>
                  <a:rPr lang="en-US" altLang="zh-TW" dirty="0">
                    <a:solidFill>
                      <a:srgbClr val="000000"/>
                    </a:solidFill>
                    <a:latin typeface="Nunito Light"/>
                  </a:rPr>
                  <a:t>. </a:t>
                </a:r>
              </a:p>
              <a:p>
                <a:pPr indent="457200">
                  <a:lnSpc>
                    <a:spcPts val="3359"/>
                  </a:lnSpc>
                </a:pPr>
                <a:r>
                  <a:rPr lang="en-US" altLang="zh-TW" dirty="0">
                    <a:solidFill>
                      <a:srgbClr val="000000"/>
                    </a:solidFill>
                    <a:latin typeface="Nunito Light"/>
                  </a:rPr>
                  <a:t>This cause the encoded data expand in range when </a:t>
                </a:r>
                <a14:m>
                  <m:oMath xmlns:m="http://schemas.openxmlformats.org/officeDocument/2006/math">
                    <m:r>
                      <a:rPr lang="en-US" altLang="zh-TW" i="1" dirty="0">
                        <a:solidFill>
                          <a:srgbClr val="000000"/>
                        </a:solidFill>
                        <a:latin typeface="Cambria Math" panose="02040503050406030204" pitchFamily="18" charset="0"/>
                      </a:rPr>
                      <m:t>𝑘</m:t>
                    </m:r>
                  </m:oMath>
                </a14:m>
                <a:r>
                  <a:rPr lang="en-US" altLang="zh-TW" dirty="0">
                    <a:solidFill>
                      <a:srgbClr val="000000"/>
                    </a:solidFill>
                    <a:latin typeface="Nunito Light"/>
                  </a:rPr>
                  <a:t> is large, making both Euclidean distance calculation complicated and the sparsity between samples. A simple way to solve it is replace the BCD code with its ranking within the new feature.</a:t>
                </a:r>
              </a:p>
            </p:txBody>
          </p:sp>
        </mc:Choice>
        <mc:Fallback>
          <p:sp>
            <p:nvSpPr>
              <p:cNvPr id="5" name="TextBox 5">
                <a:extLst>
                  <a:ext uri="{FF2B5EF4-FFF2-40B4-BE49-F238E27FC236}">
                    <a16:creationId xmlns:a16="http://schemas.microsoft.com/office/drawing/2014/main" id="{7F7C9441-81D9-4B03-9DEF-44C4A674E0E2}"/>
                  </a:ext>
                </a:extLst>
              </p:cNvPr>
              <p:cNvSpPr txBox="1">
                <a:spLocks noRot="1" noChangeAspect="1" noMove="1" noResize="1" noEditPoints="1" noAdjustHandles="1" noChangeArrowheads="1" noChangeShapeType="1" noTextEdit="1"/>
              </p:cNvSpPr>
              <p:nvPr/>
            </p:nvSpPr>
            <p:spPr>
              <a:xfrm>
                <a:off x="838199" y="1690688"/>
                <a:ext cx="5580000" cy="3884397"/>
              </a:xfrm>
              <a:prstGeom prst="rect">
                <a:avLst/>
              </a:prstGeom>
              <a:blipFill>
                <a:blip r:embed="rId3"/>
                <a:stretch>
                  <a:fillRect l="-2511" r="-2293" b="-266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6348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7E7"/>
        </a:solidFill>
        <a:effectLst/>
      </p:bgPr>
    </p:bg>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9F1B886-7F56-4E0F-91ED-F16544743C39}"/>
              </a:ext>
            </a:extLst>
          </p:cNvPr>
          <p:cNvGrpSpPr/>
          <p:nvPr/>
        </p:nvGrpSpPr>
        <p:grpSpPr>
          <a:xfrm>
            <a:off x="-464720" y="-2071"/>
            <a:ext cx="12772833" cy="6860071"/>
            <a:chOff x="-238221" y="-2071"/>
            <a:chExt cx="12772833" cy="6860071"/>
          </a:xfrm>
        </p:grpSpPr>
        <p:pic>
          <p:nvPicPr>
            <p:cNvPr id="11" name="Picture 4" descr="https://miro.medium.com/max/828/1*vSq_qbgw1xhR86DFMlMgUQ.jpeg">
              <a:extLst>
                <a:ext uri="{FF2B5EF4-FFF2-40B4-BE49-F238E27FC236}">
                  <a16:creationId xmlns:a16="http://schemas.microsoft.com/office/drawing/2014/main" id="{5EB97C2F-996A-4F22-A270-4142502593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532"/>
            <a:stretch/>
          </p:blipFill>
          <p:spPr bwMode="auto">
            <a:xfrm>
              <a:off x="-52608" y="2071"/>
              <a:ext cx="7535627" cy="6855929"/>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A7765A02-189A-46AE-A0C0-4CF6CB15B9AE}"/>
                </a:ext>
              </a:extLst>
            </p:cNvPr>
            <p:cNvSpPr/>
            <p:nvPr/>
          </p:nvSpPr>
          <p:spPr>
            <a:xfrm>
              <a:off x="-238221" y="-2071"/>
              <a:ext cx="12772833" cy="6858000"/>
            </a:xfrm>
            <a:prstGeom prst="rect">
              <a:avLst/>
            </a:prstGeom>
            <a:solidFill>
              <a:srgbClr val="1436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 name="頁尾版面配置區 2">
            <a:extLst>
              <a:ext uri="{FF2B5EF4-FFF2-40B4-BE49-F238E27FC236}">
                <a16:creationId xmlns:a16="http://schemas.microsoft.com/office/drawing/2014/main" id="{A44C110E-D2A7-4C4B-B112-2A0CE9741EDB}"/>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6" name="TextBox 3">
            <a:extLst>
              <a:ext uri="{FF2B5EF4-FFF2-40B4-BE49-F238E27FC236}">
                <a16:creationId xmlns:a16="http://schemas.microsoft.com/office/drawing/2014/main" id="{8A1333F3-07D0-4BF6-A29B-B834650251A7}"/>
              </a:ext>
            </a:extLst>
          </p:cNvPr>
          <p:cNvSpPr txBox="1"/>
          <p:nvPr/>
        </p:nvSpPr>
        <p:spPr>
          <a:xfrm>
            <a:off x="7568302" y="702619"/>
            <a:ext cx="4415417" cy="1150315"/>
          </a:xfrm>
          <a:prstGeom prst="rect">
            <a:avLst/>
          </a:prstGeom>
        </p:spPr>
        <p:txBody>
          <a:bodyPr wrap="square" lIns="0" tIns="0" rIns="0" bIns="0" rtlCol="0" anchor="t">
            <a:spAutoFit/>
          </a:bodyPr>
          <a:lstStyle/>
          <a:p>
            <a:pPr>
              <a:lnSpc>
                <a:spcPts val="9799"/>
              </a:lnSpc>
            </a:pPr>
            <a:r>
              <a:rPr lang="en-US" sz="4800" dirty="0">
                <a:solidFill>
                  <a:srgbClr val="D6C9B9"/>
                </a:solidFill>
                <a:latin typeface="Nunito Bold"/>
              </a:rPr>
              <a:t>Overview</a:t>
            </a:r>
          </a:p>
        </p:txBody>
      </p:sp>
      <p:sp>
        <p:nvSpPr>
          <p:cNvPr id="10" name="TextBox 4">
            <a:extLst>
              <a:ext uri="{FF2B5EF4-FFF2-40B4-BE49-F238E27FC236}">
                <a16:creationId xmlns:a16="http://schemas.microsoft.com/office/drawing/2014/main" id="{2F8E098A-F48E-4C04-B857-26733753B581}"/>
              </a:ext>
            </a:extLst>
          </p:cNvPr>
          <p:cNvSpPr txBox="1"/>
          <p:nvPr/>
        </p:nvSpPr>
        <p:spPr>
          <a:xfrm>
            <a:off x="7568302" y="1992634"/>
            <a:ext cx="4177198" cy="2723823"/>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Abstract</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Introduction</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Methodology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Case study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Conclusion</a:t>
            </a:r>
          </a:p>
        </p:txBody>
      </p:sp>
      <p:pic>
        <p:nvPicPr>
          <p:cNvPr id="1026" name="Picture 2" descr="https://cdn-icons-png.flaticon.com/512/2362/2362335.png">
            <a:extLst>
              <a:ext uri="{FF2B5EF4-FFF2-40B4-BE49-F238E27FC236}">
                <a16:creationId xmlns:a16="http://schemas.microsoft.com/office/drawing/2014/main" id="{B05D9561-3467-4416-9510-1219C3305B8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2598112" y="4806427"/>
            <a:ext cx="3099846" cy="3099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90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19DE8802-1F53-43C7-BE36-B5E2C148A0E0}"/>
              </a:ext>
            </a:extLst>
          </p:cNvPr>
          <p:cNvPicPr>
            <a:picLocks noChangeAspect="1"/>
          </p:cNvPicPr>
          <p:nvPr/>
        </p:nvPicPr>
        <p:blipFill rotWithShape="1">
          <a:blip r:embed="rId2"/>
          <a:srcRect t="31130" r="978" b="21375"/>
          <a:stretch/>
        </p:blipFill>
        <p:spPr>
          <a:xfrm>
            <a:off x="5317309" y="4460707"/>
            <a:ext cx="6594115" cy="1737822"/>
          </a:xfrm>
          <a:prstGeom prst="rect">
            <a:avLst/>
          </a:prstGeom>
        </p:spPr>
      </p:pic>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a:xfrm>
            <a:off x="838200" y="365125"/>
            <a:ext cx="10515600" cy="1325563"/>
          </a:xfrm>
        </p:spPr>
        <p:txBody>
          <a:bodyPr/>
          <a:lstStyle/>
          <a:p>
            <a:r>
              <a:rPr lang="en-US" altLang="zh-TW" dirty="0">
                <a:solidFill>
                  <a:srgbClr val="14365D"/>
                </a:solidFill>
              </a:rPr>
              <a:t>Case study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629759BC-6565-4788-B4E5-2922DC4F8011}"/>
              </a:ext>
            </a:extLst>
          </p:cNvPr>
          <p:cNvSpPr txBox="1"/>
          <p:nvPr/>
        </p:nvSpPr>
        <p:spPr>
          <a:xfrm>
            <a:off x="838200" y="1690688"/>
            <a:ext cx="5257800" cy="3448380"/>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Case study, we compare classification results  with the commonly used variable encoding method under different datasets.</a:t>
            </a:r>
          </a:p>
          <a:p>
            <a:pPr marL="342900" indent="-342900">
              <a:lnSpc>
                <a:spcPts val="3359"/>
              </a:lnSpc>
              <a:buFont typeface="+mj-lt"/>
              <a:buAutoNum type="arabicPeriod"/>
            </a:pPr>
            <a:r>
              <a:rPr lang="en-US" altLang="zh-TW" dirty="0">
                <a:solidFill>
                  <a:srgbClr val="000000"/>
                </a:solidFill>
                <a:latin typeface="Nunito Light"/>
              </a:rPr>
              <a:t>Continuous data</a:t>
            </a:r>
          </a:p>
          <a:p>
            <a:pPr marL="342900" indent="-342900">
              <a:lnSpc>
                <a:spcPts val="3359"/>
              </a:lnSpc>
              <a:buFont typeface="+mj-lt"/>
              <a:buAutoNum type="arabicPeriod"/>
            </a:pPr>
            <a:r>
              <a:rPr lang="en-US" altLang="zh-TW" dirty="0">
                <a:solidFill>
                  <a:srgbClr val="000000"/>
                </a:solidFill>
                <a:latin typeface="Nunito Light"/>
              </a:rPr>
              <a:t>Kaggle dataset</a:t>
            </a:r>
          </a:p>
          <a:p>
            <a:pPr marL="342900" indent="-342900">
              <a:lnSpc>
                <a:spcPts val="3359"/>
              </a:lnSpc>
              <a:buFont typeface="+mj-lt"/>
              <a:buAutoNum type="arabicPeriod"/>
            </a:pPr>
            <a:r>
              <a:rPr lang="en-US" altLang="zh-TW" dirty="0">
                <a:solidFill>
                  <a:srgbClr val="000000"/>
                </a:solidFill>
                <a:latin typeface="Nunito Light"/>
              </a:rPr>
              <a:t>UCI dataset</a:t>
            </a:r>
          </a:p>
          <a:p>
            <a:pPr marL="342900" indent="-342900">
              <a:lnSpc>
                <a:spcPts val="3359"/>
              </a:lnSpc>
              <a:buFont typeface="+mj-lt"/>
              <a:buAutoNum type="arabicPeriod"/>
            </a:pPr>
            <a:r>
              <a:rPr lang="en-US" altLang="zh-TW" dirty="0">
                <a:solidFill>
                  <a:srgbClr val="000000"/>
                </a:solidFill>
                <a:latin typeface="Nunito Light"/>
              </a:rPr>
              <a:t>Manufacturing data</a:t>
            </a:r>
          </a:p>
          <a:p>
            <a:pPr indent="457200">
              <a:lnSpc>
                <a:spcPts val="3359"/>
              </a:lnSpc>
            </a:pPr>
            <a:endParaRPr lang="en-US" altLang="zh-TW" dirty="0">
              <a:solidFill>
                <a:srgbClr val="000000"/>
              </a:solidFill>
              <a:latin typeface="Nunito Light"/>
            </a:endParaRPr>
          </a:p>
        </p:txBody>
      </p:sp>
      <p:pic>
        <p:nvPicPr>
          <p:cNvPr id="5" name="圖片 4">
            <a:extLst>
              <a:ext uri="{FF2B5EF4-FFF2-40B4-BE49-F238E27FC236}">
                <a16:creationId xmlns:a16="http://schemas.microsoft.com/office/drawing/2014/main" id="{FD64C0F8-DBEF-41BB-8397-0B0F8C89F415}"/>
              </a:ext>
            </a:extLst>
          </p:cNvPr>
          <p:cNvPicPr>
            <a:picLocks noChangeAspect="1"/>
          </p:cNvPicPr>
          <p:nvPr/>
        </p:nvPicPr>
        <p:blipFill rotWithShape="1">
          <a:blip r:embed="rId3"/>
          <a:srcRect b="17801"/>
          <a:stretch/>
        </p:blipFill>
        <p:spPr>
          <a:xfrm>
            <a:off x="7326092" y="2233847"/>
            <a:ext cx="4585332" cy="997439"/>
          </a:xfrm>
          <a:prstGeom prst="rect">
            <a:avLst/>
          </a:prstGeom>
        </p:spPr>
      </p:pic>
      <p:pic>
        <p:nvPicPr>
          <p:cNvPr id="6" name="圖片 5">
            <a:extLst>
              <a:ext uri="{FF2B5EF4-FFF2-40B4-BE49-F238E27FC236}">
                <a16:creationId xmlns:a16="http://schemas.microsoft.com/office/drawing/2014/main" id="{3FEEDA47-ADE8-4169-93D9-82086EE8FA2B}"/>
              </a:ext>
            </a:extLst>
          </p:cNvPr>
          <p:cNvPicPr>
            <a:picLocks noChangeAspect="1"/>
          </p:cNvPicPr>
          <p:nvPr/>
        </p:nvPicPr>
        <p:blipFill rotWithShape="1">
          <a:blip r:embed="rId4"/>
          <a:srcRect b="18312"/>
          <a:stretch/>
        </p:blipFill>
        <p:spPr>
          <a:xfrm>
            <a:off x="7326092" y="3309072"/>
            <a:ext cx="4585332" cy="987438"/>
          </a:xfrm>
          <a:prstGeom prst="rect">
            <a:avLst/>
          </a:prstGeom>
        </p:spPr>
      </p:pic>
    </p:spTree>
    <p:extLst>
      <p:ext uri="{BB962C8B-B14F-4D97-AF65-F5344CB8AC3E}">
        <p14:creationId xmlns:p14="http://schemas.microsoft.com/office/powerpoint/2010/main" val="1215055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Continuous data</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1328549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Manufacturing data</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3356235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Kaggle dataset</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378573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8151F-4FA1-4131-A284-9185F4E3BE09}"/>
              </a:ext>
            </a:extLst>
          </p:cNvPr>
          <p:cNvSpPr>
            <a:spLocks noGrp="1"/>
          </p:cNvSpPr>
          <p:nvPr>
            <p:ph type="title"/>
          </p:nvPr>
        </p:nvSpPr>
        <p:spPr/>
        <p:txBody>
          <a:bodyPr/>
          <a:lstStyle/>
          <a:p>
            <a:endParaRPr lang="zh-TW" altLang="en-US"/>
          </a:p>
        </p:txBody>
      </p:sp>
      <p:sp>
        <p:nvSpPr>
          <p:cNvPr id="3" name="頁尾版面配置區 2">
            <a:extLst>
              <a:ext uri="{FF2B5EF4-FFF2-40B4-BE49-F238E27FC236}">
                <a16:creationId xmlns:a16="http://schemas.microsoft.com/office/drawing/2014/main" id="{D240FE7B-CF1E-419F-8DAC-EA601D1DF932}"/>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pSp>
        <p:nvGrpSpPr>
          <p:cNvPr id="4" name="Group 2">
            <a:extLst>
              <a:ext uri="{FF2B5EF4-FFF2-40B4-BE49-F238E27FC236}">
                <a16:creationId xmlns:a16="http://schemas.microsoft.com/office/drawing/2014/main" id="{8C1E69D8-C182-4953-8A93-7FC072BB5F26}"/>
              </a:ext>
            </a:extLst>
          </p:cNvPr>
          <p:cNvGrpSpPr/>
          <p:nvPr/>
        </p:nvGrpSpPr>
        <p:grpSpPr>
          <a:xfrm>
            <a:off x="4942226" y="7910778"/>
            <a:ext cx="2669789" cy="3476359"/>
            <a:chOff x="0" y="0"/>
            <a:chExt cx="3559718" cy="4635145"/>
          </a:xfrm>
        </p:grpSpPr>
        <p:grpSp>
          <p:nvGrpSpPr>
            <p:cNvPr id="5" name="Group 3">
              <a:extLst>
                <a:ext uri="{FF2B5EF4-FFF2-40B4-BE49-F238E27FC236}">
                  <a16:creationId xmlns:a16="http://schemas.microsoft.com/office/drawing/2014/main" id="{FDE6EEA4-F663-4EB5-A8A3-BFC24A261AD5}"/>
                </a:ext>
              </a:extLst>
            </p:cNvPr>
            <p:cNvGrpSpPr/>
            <p:nvPr/>
          </p:nvGrpSpPr>
          <p:grpSpPr>
            <a:xfrm>
              <a:off x="0" y="0"/>
              <a:ext cx="3559718" cy="3090097"/>
              <a:chOff x="0" y="0"/>
              <a:chExt cx="936326" cy="812800"/>
            </a:xfrm>
          </p:grpSpPr>
          <p:sp>
            <p:nvSpPr>
              <p:cNvPr id="9" name="Freeform 4">
                <a:extLst>
                  <a:ext uri="{FF2B5EF4-FFF2-40B4-BE49-F238E27FC236}">
                    <a16:creationId xmlns:a16="http://schemas.microsoft.com/office/drawing/2014/main" id="{EF2B076D-23FA-41DD-B24F-21D8B4221799}"/>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10" name="TextBox 5">
                <a:extLst>
                  <a:ext uri="{FF2B5EF4-FFF2-40B4-BE49-F238E27FC236}">
                    <a16:creationId xmlns:a16="http://schemas.microsoft.com/office/drawing/2014/main" id="{1582F132-A562-4E2A-8221-1AA0DDD02C23}"/>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6" name="Group 6">
              <a:extLst>
                <a:ext uri="{FF2B5EF4-FFF2-40B4-BE49-F238E27FC236}">
                  <a16:creationId xmlns:a16="http://schemas.microsoft.com/office/drawing/2014/main" id="{8794817A-2784-41F0-B54E-C377C8A31813}"/>
                </a:ext>
              </a:extLst>
            </p:cNvPr>
            <p:cNvGrpSpPr/>
            <p:nvPr/>
          </p:nvGrpSpPr>
          <p:grpSpPr>
            <a:xfrm rot="-10800000">
              <a:off x="0" y="1545048"/>
              <a:ext cx="3559718" cy="3090097"/>
              <a:chOff x="0" y="0"/>
              <a:chExt cx="936326" cy="812800"/>
            </a:xfrm>
          </p:grpSpPr>
          <p:sp>
            <p:nvSpPr>
              <p:cNvPr id="7" name="Freeform 7">
                <a:extLst>
                  <a:ext uri="{FF2B5EF4-FFF2-40B4-BE49-F238E27FC236}">
                    <a16:creationId xmlns:a16="http://schemas.microsoft.com/office/drawing/2014/main" id="{F98AFE8C-F33A-48CE-B532-4C2CED8C5AB0}"/>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8" name="TextBox 8">
                <a:extLst>
                  <a:ext uri="{FF2B5EF4-FFF2-40B4-BE49-F238E27FC236}">
                    <a16:creationId xmlns:a16="http://schemas.microsoft.com/office/drawing/2014/main" id="{6DF7C9D1-5C46-4EE4-A61D-264987A7BB27}"/>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11" name="Group 9">
            <a:extLst>
              <a:ext uri="{FF2B5EF4-FFF2-40B4-BE49-F238E27FC236}">
                <a16:creationId xmlns:a16="http://schemas.microsoft.com/office/drawing/2014/main" id="{71A5AE38-80BA-4267-84EA-E073F8E5FF19}"/>
              </a:ext>
            </a:extLst>
          </p:cNvPr>
          <p:cNvGrpSpPr/>
          <p:nvPr/>
        </p:nvGrpSpPr>
        <p:grpSpPr>
          <a:xfrm>
            <a:off x="5079344" y="8120276"/>
            <a:ext cx="2395553" cy="3119273"/>
            <a:chOff x="0" y="0"/>
            <a:chExt cx="3194070" cy="4159031"/>
          </a:xfrm>
        </p:grpSpPr>
        <p:grpSp>
          <p:nvGrpSpPr>
            <p:cNvPr id="12" name="Group 10">
              <a:extLst>
                <a:ext uri="{FF2B5EF4-FFF2-40B4-BE49-F238E27FC236}">
                  <a16:creationId xmlns:a16="http://schemas.microsoft.com/office/drawing/2014/main" id="{9390519D-9CB5-4A7F-8C48-A29FDABF76A0}"/>
                </a:ext>
              </a:extLst>
            </p:cNvPr>
            <p:cNvGrpSpPr/>
            <p:nvPr/>
          </p:nvGrpSpPr>
          <p:grpSpPr>
            <a:xfrm>
              <a:off x="0" y="0"/>
              <a:ext cx="3194070" cy="2772687"/>
              <a:chOff x="0" y="0"/>
              <a:chExt cx="936326" cy="812800"/>
            </a:xfrm>
          </p:grpSpPr>
          <p:sp>
            <p:nvSpPr>
              <p:cNvPr id="16" name="Freeform 11">
                <a:extLst>
                  <a:ext uri="{FF2B5EF4-FFF2-40B4-BE49-F238E27FC236}">
                    <a16:creationId xmlns:a16="http://schemas.microsoft.com/office/drawing/2014/main" id="{10CAEF0D-0AB7-4689-8B13-E69CC213D62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17" name="TextBox 12">
                <a:extLst>
                  <a:ext uri="{FF2B5EF4-FFF2-40B4-BE49-F238E27FC236}">
                    <a16:creationId xmlns:a16="http://schemas.microsoft.com/office/drawing/2014/main" id="{C3D35EF4-B822-4E85-B366-7288AA824B92}"/>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13" name="Group 13">
              <a:extLst>
                <a:ext uri="{FF2B5EF4-FFF2-40B4-BE49-F238E27FC236}">
                  <a16:creationId xmlns:a16="http://schemas.microsoft.com/office/drawing/2014/main" id="{B0B8AC55-CBEE-4AEA-819B-CD9576FD869B}"/>
                </a:ext>
              </a:extLst>
            </p:cNvPr>
            <p:cNvGrpSpPr/>
            <p:nvPr/>
          </p:nvGrpSpPr>
          <p:grpSpPr>
            <a:xfrm rot="-10800000">
              <a:off x="0" y="1386344"/>
              <a:ext cx="3194070" cy="2772687"/>
              <a:chOff x="0" y="0"/>
              <a:chExt cx="936326" cy="812800"/>
            </a:xfrm>
          </p:grpSpPr>
          <p:sp>
            <p:nvSpPr>
              <p:cNvPr id="14" name="Freeform 14">
                <a:extLst>
                  <a:ext uri="{FF2B5EF4-FFF2-40B4-BE49-F238E27FC236}">
                    <a16:creationId xmlns:a16="http://schemas.microsoft.com/office/drawing/2014/main" id="{A86D0E9B-6182-4237-9007-11251050442B}"/>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15" name="TextBox 15">
                <a:extLst>
                  <a:ext uri="{FF2B5EF4-FFF2-40B4-BE49-F238E27FC236}">
                    <a16:creationId xmlns:a16="http://schemas.microsoft.com/office/drawing/2014/main" id="{D579F9FB-9AF9-4A4A-B470-38C643AF72D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grpSp>
        <p:nvGrpSpPr>
          <p:cNvPr id="18" name="Group 16">
            <a:extLst>
              <a:ext uri="{FF2B5EF4-FFF2-40B4-BE49-F238E27FC236}">
                <a16:creationId xmlns:a16="http://schemas.microsoft.com/office/drawing/2014/main" id="{40864BA4-E5EF-4F2D-AAB9-82092B05B92C}"/>
              </a:ext>
            </a:extLst>
          </p:cNvPr>
          <p:cNvGrpSpPr/>
          <p:nvPr/>
        </p:nvGrpSpPr>
        <p:grpSpPr>
          <a:xfrm>
            <a:off x="129396" y="7958403"/>
            <a:ext cx="2669789" cy="3476359"/>
            <a:chOff x="0" y="0"/>
            <a:chExt cx="3559718" cy="4635145"/>
          </a:xfrm>
        </p:grpSpPr>
        <p:grpSp>
          <p:nvGrpSpPr>
            <p:cNvPr id="19" name="Group 17">
              <a:extLst>
                <a:ext uri="{FF2B5EF4-FFF2-40B4-BE49-F238E27FC236}">
                  <a16:creationId xmlns:a16="http://schemas.microsoft.com/office/drawing/2014/main" id="{CA698CEA-C70D-45A9-8DB0-87EB4CEEBDF1}"/>
                </a:ext>
              </a:extLst>
            </p:cNvPr>
            <p:cNvGrpSpPr/>
            <p:nvPr/>
          </p:nvGrpSpPr>
          <p:grpSpPr>
            <a:xfrm>
              <a:off x="0" y="0"/>
              <a:ext cx="3559718" cy="3090097"/>
              <a:chOff x="0" y="0"/>
              <a:chExt cx="936326" cy="812800"/>
            </a:xfrm>
          </p:grpSpPr>
          <p:sp>
            <p:nvSpPr>
              <p:cNvPr id="23" name="Freeform 18">
                <a:extLst>
                  <a:ext uri="{FF2B5EF4-FFF2-40B4-BE49-F238E27FC236}">
                    <a16:creationId xmlns:a16="http://schemas.microsoft.com/office/drawing/2014/main" id="{9FDE444D-6F31-430E-AFAC-E9649567ABA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24" name="TextBox 19">
                <a:extLst>
                  <a:ext uri="{FF2B5EF4-FFF2-40B4-BE49-F238E27FC236}">
                    <a16:creationId xmlns:a16="http://schemas.microsoft.com/office/drawing/2014/main" id="{3AD985A8-9DDF-424B-88EA-352A25FEFE7D}"/>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20" name="Group 20">
              <a:extLst>
                <a:ext uri="{FF2B5EF4-FFF2-40B4-BE49-F238E27FC236}">
                  <a16:creationId xmlns:a16="http://schemas.microsoft.com/office/drawing/2014/main" id="{7ED7228B-4901-42D7-B324-8FA630662B7A}"/>
                </a:ext>
              </a:extLst>
            </p:cNvPr>
            <p:cNvGrpSpPr/>
            <p:nvPr/>
          </p:nvGrpSpPr>
          <p:grpSpPr>
            <a:xfrm rot="-10800000">
              <a:off x="0" y="1545048"/>
              <a:ext cx="3559718" cy="3090097"/>
              <a:chOff x="0" y="0"/>
              <a:chExt cx="936326" cy="812800"/>
            </a:xfrm>
          </p:grpSpPr>
          <p:sp>
            <p:nvSpPr>
              <p:cNvPr id="21" name="Freeform 21">
                <a:extLst>
                  <a:ext uri="{FF2B5EF4-FFF2-40B4-BE49-F238E27FC236}">
                    <a16:creationId xmlns:a16="http://schemas.microsoft.com/office/drawing/2014/main" id="{D31849C1-99C8-48D6-82A3-7E9F05F6889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22" name="TextBox 22">
                <a:extLst>
                  <a:ext uri="{FF2B5EF4-FFF2-40B4-BE49-F238E27FC236}">
                    <a16:creationId xmlns:a16="http://schemas.microsoft.com/office/drawing/2014/main" id="{93B50A37-1700-4312-BAE0-571A85B94EB1}"/>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25" name="Group 23">
            <a:extLst>
              <a:ext uri="{FF2B5EF4-FFF2-40B4-BE49-F238E27FC236}">
                <a16:creationId xmlns:a16="http://schemas.microsoft.com/office/drawing/2014/main" id="{D839D001-0F59-4641-BD23-D2AB248F87D7}"/>
              </a:ext>
            </a:extLst>
          </p:cNvPr>
          <p:cNvGrpSpPr/>
          <p:nvPr/>
        </p:nvGrpSpPr>
        <p:grpSpPr>
          <a:xfrm>
            <a:off x="251232" y="8163089"/>
            <a:ext cx="2395553" cy="3119273"/>
            <a:chOff x="0" y="0"/>
            <a:chExt cx="3194070" cy="4159031"/>
          </a:xfrm>
        </p:grpSpPr>
        <p:grpSp>
          <p:nvGrpSpPr>
            <p:cNvPr id="26" name="Group 24">
              <a:extLst>
                <a:ext uri="{FF2B5EF4-FFF2-40B4-BE49-F238E27FC236}">
                  <a16:creationId xmlns:a16="http://schemas.microsoft.com/office/drawing/2014/main" id="{C14BB180-AAAF-4DA6-9344-8ACD05CF6653}"/>
                </a:ext>
              </a:extLst>
            </p:cNvPr>
            <p:cNvGrpSpPr/>
            <p:nvPr/>
          </p:nvGrpSpPr>
          <p:grpSpPr>
            <a:xfrm>
              <a:off x="0" y="0"/>
              <a:ext cx="3194070" cy="2772687"/>
              <a:chOff x="0" y="0"/>
              <a:chExt cx="936326" cy="812800"/>
            </a:xfrm>
          </p:grpSpPr>
          <p:sp>
            <p:nvSpPr>
              <p:cNvPr id="30" name="Freeform 25">
                <a:extLst>
                  <a:ext uri="{FF2B5EF4-FFF2-40B4-BE49-F238E27FC236}">
                    <a16:creationId xmlns:a16="http://schemas.microsoft.com/office/drawing/2014/main" id="{EF84D667-A092-4B0E-8968-582E1267265A}"/>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31" name="TextBox 26">
                <a:extLst>
                  <a:ext uri="{FF2B5EF4-FFF2-40B4-BE49-F238E27FC236}">
                    <a16:creationId xmlns:a16="http://schemas.microsoft.com/office/drawing/2014/main" id="{F8E8698D-20C4-4FF8-AE71-2BC50F2BFF63}"/>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27" name="Group 27">
              <a:extLst>
                <a:ext uri="{FF2B5EF4-FFF2-40B4-BE49-F238E27FC236}">
                  <a16:creationId xmlns:a16="http://schemas.microsoft.com/office/drawing/2014/main" id="{CA61D255-769B-4999-B4B0-0D45324DBEF7}"/>
                </a:ext>
              </a:extLst>
            </p:cNvPr>
            <p:cNvGrpSpPr/>
            <p:nvPr/>
          </p:nvGrpSpPr>
          <p:grpSpPr>
            <a:xfrm rot="-10800000">
              <a:off x="0" y="1386344"/>
              <a:ext cx="3194070" cy="2772687"/>
              <a:chOff x="0" y="0"/>
              <a:chExt cx="936326" cy="812800"/>
            </a:xfrm>
          </p:grpSpPr>
          <p:sp>
            <p:nvSpPr>
              <p:cNvPr id="28" name="Freeform 28">
                <a:extLst>
                  <a:ext uri="{FF2B5EF4-FFF2-40B4-BE49-F238E27FC236}">
                    <a16:creationId xmlns:a16="http://schemas.microsoft.com/office/drawing/2014/main" id="{7E7CA555-09A6-443C-B952-0FBFCF001909}"/>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29" name="TextBox 29">
                <a:extLst>
                  <a:ext uri="{FF2B5EF4-FFF2-40B4-BE49-F238E27FC236}">
                    <a16:creationId xmlns:a16="http://schemas.microsoft.com/office/drawing/2014/main" id="{2A125736-7A9D-4836-B690-C78E63C51E72}"/>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grpSp>
        <p:nvGrpSpPr>
          <p:cNvPr id="32" name="Group 30">
            <a:extLst>
              <a:ext uri="{FF2B5EF4-FFF2-40B4-BE49-F238E27FC236}">
                <a16:creationId xmlns:a16="http://schemas.microsoft.com/office/drawing/2014/main" id="{FC2C2E19-A43B-471C-B4A5-2FF7B75402CF}"/>
              </a:ext>
            </a:extLst>
          </p:cNvPr>
          <p:cNvGrpSpPr/>
          <p:nvPr/>
        </p:nvGrpSpPr>
        <p:grpSpPr>
          <a:xfrm>
            <a:off x="9772059" y="7882203"/>
            <a:ext cx="2669789" cy="3476359"/>
            <a:chOff x="0" y="0"/>
            <a:chExt cx="3559718" cy="4635145"/>
          </a:xfrm>
        </p:grpSpPr>
        <p:grpSp>
          <p:nvGrpSpPr>
            <p:cNvPr id="33" name="Group 31">
              <a:extLst>
                <a:ext uri="{FF2B5EF4-FFF2-40B4-BE49-F238E27FC236}">
                  <a16:creationId xmlns:a16="http://schemas.microsoft.com/office/drawing/2014/main" id="{7D92E16C-82B4-443F-A16D-B1A4B53DFA3B}"/>
                </a:ext>
              </a:extLst>
            </p:cNvPr>
            <p:cNvGrpSpPr/>
            <p:nvPr/>
          </p:nvGrpSpPr>
          <p:grpSpPr>
            <a:xfrm>
              <a:off x="0" y="0"/>
              <a:ext cx="3559718" cy="3090097"/>
              <a:chOff x="0" y="0"/>
              <a:chExt cx="936326" cy="812800"/>
            </a:xfrm>
          </p:grpSpPr>
          <p:sp>
            <p:nvSpPr>
              <p:cNvPr id="37" name="Freeform 32">
                <a:extLst>
                  <a:ext uri="{FF2B5EF4-FFF2-40B4-BE49-F238E27FC236}">
                    <a16:creationId xmlns:a16="http://schemas.microsoft.com/office/drawing/2014/main" id="{6BBD6B6D-ADF4-4B29-B31F-90103F1D505A}"/>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38" name="TextBox 33">
                <a:extLst>
                  <a:ext uri="{FF2B5EF4-FFF2-40B4-BE49-F238E27FC236}">
                    <a16:creationId xmlns:a16="http://schemas.microsoft.com/office/drawing/2014/main" id="{02D42824-DB0A-4F9C-9EBB-5D043C72C4E7}"/>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34" name="Group 34">
              <a:extLst>
                <a:ext uri="{FF2B5EF4-FFF2-40B4-BE49-F238E27FC236}">
                  <a16:creationId xmlns:a16="http://schemas.microsoft.com/office/drawing/2014/main" id="{1D0290BC-26A7-4010-97FF-3BDDE030C46B}"/>
                </a:ext>
              </a:extLst>
            </p:cNvPr>
            <p:cNvGrpSpPr/>
            <p:nvPr/>
          </p:nvGrpSpPr>
          <p:grpSpPr>
            <a:xfrm rot="-10800000">
              <a:off x="0" y="1545048"/>
              <a:ext cx="3559718" cy="3090097"/>
              <a:chOff x="0" y="0"/>
              <a:chExt cx="936326" cy="812800"/>
            </a:xfrm>
          </p:grpSpPr>
          <p:sp>
            <p:nvSpPr>
              <p:cNvPr id="35" name="Freeform 35">
                <a:extLst>
                  <a:ext uri="{FF2B5EF4-FFF2-40B4-BE49-F238E27FC236}">
                    <a16:creationId xmlns:a16="http://schemas.microsoft.com/office/drawing/2014/main" id="{E5F2A197-8A25-4EC1-8E64-C668B4CD5168}"/>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36" name="TextBox 36">
                <a:extLst>
                  <a:ext uri="{FF2B5EF4-FFF2-40B4-BE49-F238E27FC236}">
                    <a16:creationId xmlns:a16="http://schemas.microsoft.com/office/drawing/2014/main" id="{C22D5483-1AAD-4D2F-BBE2-7AE137F85769}"/>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39" name="Group 37">
            <a:extLst>
              <a:ext uri="{FF2B5EF4-FFF2-40B4-BE49-F238E27FC236}">
                <a16:creationId xmlns:a16="http://schemas.microsoft.com/office/drawing/2014/main" id="{6FA0C205-809E-4E05-8EEA-BED022E21C19}"/>
              </a:ext>
            </a:extLst>
          </p:cNvPr>
          <p:cNvGrpSpPr/>
          <p:nvPr/>
        </p:nvGrpSpPr>
        <p:grpSpPr>
          <a:xfrm>
            <a:off x="9909177" y="8110751"/>
            <a:ext cx="2395553" cy="3119273"/>
            <a:chOff x="0" y="0"/>
            <a:chExt cx="3194070" cy="4159031"/>
          </a:xfrm>
        </p:grpSpPr>
        <p:grpSp>
          <p:nvGrpSpPr>
            <p:cNvPr id="40" name="Group 38">
              <a:extLst>
                <a:ext uri="{FF2B5EF4-FFF2-40B4-BE49-F238E27FC236}">
                  <a16:creationId xmlns:a16="http://schemas.microsoft.com/office/drawing/2014/main" id="{DF451AAE-51FB-48BC-A025-B9B0450CAF64}"/>
                </a:ext>
              </a:extLst>
            </p:cNvPr>
            <p:cNvGrpSpPr/>
            <p:nvPr/>
          </p:nvGrpSpPr>
          <p:grpSpPr>
            <a:xfrm>
              <a:off x="0" y="0"/>
              <a:ext cx="3194070" cy="2772687"/>
              <a:chOff x="0" y="0"/>
              <a:chExt cx="936326" cy="812800"/>
            </a:xfrm>
          </p:grpSpPr>
          <p:sp>
            <p:nvSpPr>
              <p:cNvPr id="44" name="Freeform 39">
                <a:extLst>
                  <a:ext uri="{FF2B5EF4-FFF2-40B4-BE49-F238E27FC236}">
                    <a16:creationId xmlns:a16="http://schemas.microsoft.com/office/drawing/2014/main" id="{AAB94E7E-4925-4322-A7CB-9CBD37D5025C}"/>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45" name="TextBox 40">
                <a:extLst>
                  <a:ext uri="{FF2B5EF4-FFF2-40B4-BE49-F238E27FC236}">
                    <a16:creationId xmlns:a16="http://schemas.microsoft.com/office/drawing/2014/main" id="{672091E9-61B0-439B-82F0-5CC6DCD12B3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41" name="Group 41">
              <a:extLst>
                <a:ext uri="{FF2B5EF4-FFF2-40B4-BE49-F238E27FC236}">
                  <a16:creationId xmlns:a16="http://schemas.microsoft.com/office/drawing/2014/main" id="{B5B830CC-A85D-4027-9C4B-79C3ADFF3857}"/>
                </a:ext>
              </a:extLst>
            </p:cNvPr>
            <p:cNvGrpSpPr/>
            <p:nvPr/>
          </p:nvGrpSpPr>
          <p:grpSpPr>
            <a:xfrm rot="-10800000">
              <a:off x="0" y="1386344"/>
              <a:ext cx="3194070" cy="2772687"/>
              <a:chOff x="0" y="0"/>
              <a:chExt cx="936326" cy="812800"/>
            </a:xfrm>
          </p:grpSpPr>
          <p:sp>
            <p:nvSpPr>
              <p:cNvPr id="42" name="Freeform 42">
                <a:extLst>
                  <a:ext uri="{FF2B5EF4-FFF2-40B4-BE49-F238E27FC236}">
                    <a16:creationId xmlns:a16="http://schemas.microsoft.com/office/drawing/2014/main" id="{3B802DBF-D477-4C47-B2B3-5FB2C51ED056}"/>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43" name="TextBox 43">
                <a:extLst>
                  <a:ext uri="{FF2B5EF4-FFF2-40B4-BE49-F238E27FC236}">
                    <a16:creationId xmlns:a16="http://schemas.microsoft.com/office/drawing/2014/main" id="{B2F872D0-9749-40B9-A4E4-9F373388A71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pic>
        <p:nvPicPr>
          <p:cNvPr id="46" name="Picture 44">
            <a:extLst>
              <a:ext uri="{FF2B5EF4-FFF2-40B4-BE49-F238E27FC236}">
                <a16:creationId xmlns:a16="http://schemas.microsoft.com/office/drawing/2014/main" id="{2F085B1F-0108-4D1F-86FD-1509707532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00216" y="9042373"/>
            <a:ext cx="1128149" cy="1360706"/>
          </a:xfrm>
          <a:prstGeom prst="rect">
            <a:avLst/>
          </a:prstGeom>
        </p:spPr>
      </p:pic>
      <p:pic>
        <p:nvPicPr>
          <p:cNvPr id="47" name="Picture 45">
            <a:extLst>
              <a:ext uri="{FF2B5EF4-FFF2-40B4-BE49-F238E27FC236}">
                <a16:creationId xmlns:a16="http://schemas.microsoft.com/office/drawing/2014/main" id="{6948911F-70A4-4F01-A456-B6D91A25207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389774" y="8844137"/>
            <a:ext cx="1774692" cy="1609641"/>
          </a:xfrm>
          <a:prstGeom prst="rect">
            <a:avLst/>
          </a:prstGeom>
        </p:spPr>
      </p:pic>
      <p:pic>
        <p:nvPicPr>
          <p:cNvPr id="48" name="Picture 46">
            <a:extLst>
              <a:ext uri="{FF2B5EF4-FFF2-40B4-BE49-F238E27FC236}">
                <a16:creationId xmlns:a16="http://schemas.microsoft.com/office/drawing/2014/main" id="{E89A288F-6ED3-4543-AD9B-CAC8F6B06EE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303791" y="9192312"/>
            <a:ext cx="1606324" cy="1210766"/>
          </a:xfrm>
          <a:prstGeom prst="rect">
            <a:avLst/>
          </a:prstGeom>
        </p:spPr>
      </p:pic>
      <p:sp>
        <p:nvSpPr>
          <p:cNvPr id="49" name="TextBox 48">
            <a:extLst>
              <a:ext uri="{FF2B5EF4-FFF2-40B4-BE49-F238E27FC236}">
                <a16:creationId xmlns:a16="http://schemas.microsoft.com/office/drawing/2014/main" id="{DBFABC17-42F9-4EBF-91BE-5E1EDC79D6F3}"/>
              </a:ext>
            </a:extLst>
          </p:cNvPr>
          <p:cNvSpPr txBox="1"/>
          <p:nvPr/>
        </p:nvSpPr>
        <p:spPr>
          <a:xfrm>
            <a:off x="251232" y="11502659"/>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1</a:t>
            </a:r>
          </a:p>
        </p:txBody>
      </p:sp>
      <p:sp>
        <p:nvSpPr>
          <p:cNvPr id="50" name="TextBox 49">
            <a:extLst>
              <a:ext uri="{FF2B5EF4-FFF2-40B4-BE49-F238E27FC236}">
                <a16:creationId xmlns:a16="http://schemas.microsoft.com/office/drawing/2014/main" id="{97951172-0600-4458-8EA4-015BB590207E}"/>
              </a:ext>
            </a:extLst>
          </p:cNvPr>
          <p:cNvSpPr txBox="1"/>
          <p:nvPr/>
        </p:nvSpPr>
        <p:spPr>
          <a:xfrm>
            <a:off x="5079344" y="11459846"/>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2</a:t>
            </a:r>
          </a:p>
        </p:txBody>
      </p:sp>
      <p:sp>
        <p:nvSpPr>
          <p:cNvPr id="51" name="TextBox 50">
            <a:extLst>
              <a:ext uri="{FF2B5EF4-FFF2-40B4-BE49-F238E27FC236}">
                <a16:creationId xmlns:a16="http://schemas.microsoft.com/office/drawing/2014/main" id="{56DBC5F9-ED13-412B-8327-985519066872}"/>
              </a:ext>
            </a:extLst>
          </p:cNvPr>
          <p:cNvSpPr txBox="1"/>
          <p:nvPr/>
        </p:nvSpPr>
        <p:spPr>
          <a:xfrm>
            <a:off x="9904200" y="11459846"/>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3</a:t>
            </a:r>
          </a:p>
        </p:txBody>
      </p:sp>
      <p:sp>
        <p:nvSpPr>
          <p:cNvPr id="52" name="TextBox 51">
            <a:extLst>
              <a:ext uri="{FF2B5EF4-FFF2-40B4-BE49-F238E27FC236}">
                <a16:creationId xmlns:a16="http://schemas.microsoft.com/office/drawing/2014/main" id="{D0238C08-7CE9-4C00-820F-AD7B5DA41F82}"/>
              </a:ext>
            </a:extLst>
          </p:cNvPr>
          <p:cNvSpPr txBox="1"/>
          <p:nvPr/>
        </p:nvSpPr>
        <p:spPr>
          <a:xfrm>
            <a:off x="4002241" y="12179301"/>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
        <p:nvSpPr>
          <p:cNvPr id="53" name="TextBox 52">
            <a:extLst>
              <a:ext uri="{FF2B5EF4-FFF2-40B4-BE49-F238E27FC236}">
                <a16:creationId xmlns:a16="http://schemas.microsoft.com/office/drawing/2014/main" id="{77FEBCF2-61AB-4BDD-8AAF-BC43C21F2A16}"/>
              </a:ext>
            </a:extLst>
          </p:cNvPr>
          <p:cNvSpPr txBox="1"/>
          <p:nvPr/>
        </p:nvSpPr>
        <p:spPr>
          <a:xfrm>
            <a:off x="-825871" y="12179301"/>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
        <p:nvSpPr>
          <p:cNvPr id="54" name="TextBox 53">
            <a:extLst>
              <a:ext uri="{FF2B5EF4-FFF2-40B4-BE49-F238E27FC236}">
                <a16:creationId xmlns:a16="http://schemas.microsoft.com/office/drawing/2014/main" id="{29DB0BD9-78D5-437A-A169-220763194EEE}"/>
              </a:ext>
            </a:extLst>
          </p:cNvPr>
          <p:cNvSpPr txBox="1"/>
          <p:nvPr/>
        </p:nvSpPr>
        <p:spPr>
          <a:xfrm>
            <a:off x="8841599" y="12188826"/>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Tree>
    <p:extLst>
      <p:ext uri="{BB962C8B-B14F-4D97-AF65-F5344CB8AC3E}">
        <p14:creationId xmlns:p14="http://schemas.microsoft.com/office/powerpoint/2010/main" val="222334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a:extLst>
              <a:ext uri="{FF2B5EF4-FFF2-40B4-BE49-F238E27FC236}">
                <a16:creationId xmlns:a16="http://schemas.microsoft.com/office/drawing/2014/main" id="{B6A46A41-6C34-467E-8446-8396D4CBEFD9}"/>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4">
            <a:extLst>
              <a:ext uri="{FF2B5EF4-FFF2-40B4-BE49-F238E27FC236}">
                <a16:creationId xmlns:a16="http://schemas.microsoft.com/office/drawing/2014/main" id="{8A096C33-2180-41DA-8A14-C9E55BE96886}"/>
              </a:ext>
            </a:extLst>
          </p:cNvPr>
          <p:cNvSpPr txBox="1"/>
          <p:nvPr/>
        </p:nvSpPr>
        <p:spPr>
          <a:xfrm>
            <a:off x="1080000" y="1080000"/>
            <a:ext cx="4002109" cy="1127232"/>
          </a:xfrm>
          <a:prstGeom prst="rect">
            <a:avLst/>
          </a:prstGeom>
        </p:spPr>
        <p:txBody>
          <a:bodyPr wrap="square" lIns="0" tIns="0" rIns="0" bIns="0" rtlCol="0" anchor="t">
            <a:spAutoFit/>
          </a:bodyPr>
          <a:lstStyle/>
          <a:p>
            <a:pPr>
              <a:lnSpc>
                <a:spcPts val="9799"/>
              </a:lnSpc>
            </a:pPr>
            <a:r>
              <a:rPr lang="en-US" sz="4400" dirty="0">
                <a:solidFill>
                  <a:srgbClr val="14365D"/>
                </a:solidFill>
                <a:latin typeface="Nunito Bold" panose="02020500000000000000" charset="0"/>
              </a:rPr>
              <a:t>Abstract</a:t>
            </a:r>
          </a:p>
        </p:txBody>
      </p:sp>
      <p:sp>
        <p:nvSpPr>
          <p:cNvPr id="5" name="TextBox 5">
            <a:extLst>
              <a:ext uri="{FF2B5EF4-FFF2-40B4-BE49-F238E27FC236}">
                <a16:creationId xmlns:a16="http://schemas.microsoft.com/office/drawing/2014/main" id="{037C0F99-56BC-4DC3-9CB0-318AD0C0DD20}"/>
              </a:ext>
            </a:extLst>
          </p:cNvPr>
          <p:cNvSpPr txBox="1"/>
          <p:nvPr/>
        </p:nvSpPr>
        <p:spPr>
          <a:xfrm>
            <a:off x="1080000" y="2207232"/>
            <a:ext cx="4673100" cy="3448380"/>
          </a:xfrm>
          <a:prstGeom prst="rect">
            <a:avLst/>
          </a:prstGeom>
        </p:spPr>
        <p:txBody>
          <a:bodyPr wrap="square" lIns="0" tIns="0" rIns="0" bIns="0" rtlCol="0" anchor="t">
            <a:spAutoFit/>
          </a:bodyPr>
          <a:lstStyle/>
          <a:p>
            <a:pPr indent="457200">
              <a:lnSpc>
                <a:spcPts val="3359"/>
              </a:lnSpc>
            </a:pPr>
            <a:r>
              <a:rPr lang="en-US" dirty="0">
                <a:solidFill>
                  <a:srgbClr val="000000"/>
                </a:solidFill>
                <a:latin typeface="Nunito Light"/>
              </a:rPr>
              <a:t>In machine learning, we often stumble upon datasets contains with multiple categorical features. To let the computer understand those </a:t>
            </a:r>
            <a:r>
              <a:rPr lang="en-US" altLang="zh-TW" dirty="0">
                <a:solidFill>
                  <a:srgbClr val="000000"/>
                </a:solidFill>
                <a:latin typeface="Nunito Light"/>
              </a:rPr>
              <a:t>categorical </a:t>
            </a:r>
            <a:r>
              <a:rPr lang="en-US" dirty="0">
                <a:solidFill>
                  <a:srgbClr val="000000"/>
                </a:solidFill>
                <a:latin typeface="Nunito Light"/>
              </a:rPr>
              <a:t>data, variable encoding is needed, which helps transform the data. </a:t>
            </a:r>
          </a:p>
          <a:p>
            <a:pPr indent="457200">
              <a:lnSpc>
                <a:spcPts val="3359"/>
              </a:lnSpc>
            </a:pPr>
            <a:r>
              <a:rPr lang="en-US" dirty="0">
                <a:solidFill>
                  <a:srgbClr val="000000"/>
                </a:solidFill>
                <a:latin typeface="Nunito Light"/>
              </a:rPr>
              <a:t>Until today,</a:t>
            </a:r>
            <a:r>
              <a:rPr lang="en-US" altLang="zh-TW" dirty="0">
                <a:solidFill>
                  <a:srgbClr val="000000"/>
                </a:solidFill>
                <a:latin typeface="Nunito Light"/>
              </a:rPr>
              <a:t> many  encoding methods had been created for this such circumstances </a:t>
            </a:r>
            <a:endParaRPr lang="en-US" dirty="0">
              <a:solidFill>
                <a:srgbClr val="000000"/>
              </a:solidFill>
              <a:latin typeface="Nunito Light"/>
            </a:endParaRPr>
          </a:p>
        </p:txBody>
      </p:sp>
      <p:pic>
        <p:nvPicPr>
          <p:cNvPr id="3074" name="Picture 2">
            <a:extLst>
              <a:ext uri="{FF2B5EF4-FFF2-40B4-BE49-F238E27FC236}">
                <a16:creationId xmlns:a16="http://schemas.microsoft.com/office/drawing/2014/main" id="{D085FFC2-86DF-4E2B-89B4-D8000A822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092" y="731448"/>
            <a:ext cx="2606768" cy="5395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45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頁尾版面配置區 2">
            <a:extLst>
              <a:ext uri="{FF2B5EF4-FFF2-40B4-BE49-F238E27FC236}">
                <a16:creationId xmlns:a16="http://schemas.microsoft.com/office/drawing/2014/main" id="{B6A46A41-6C34-467E-8446-8396D4CBEFD9}"/>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4">
            <a:extLst>
              <a:ext uri="{FF2B5EF4-FFF2-40B4-BE49-F238E27FC236}">
                <a16:creationId xmlns:a16="http://schemas.microsoft.com/office/drawing/2014/main" id="{8A096C33-2180-41DA-8A14-C9E55BE96886}"/>
              </a:ext>
            </a:extLst>
          </p:cNvPr>
          <p:cNvSpPr txBox="1"/>
          <p:nvPr/>
        </p:nvSpPr>
        <p:spPr>
          <a:xfrm>
            <a:off x="1080000" y="1080000"/>
            <a:ext cx="4326113" cy="1111843"/>
          </a:xfrm>
          <a:prstGeom prst="rect">
            <a:avLst/>
          </a:prstGeom>
        </p:spPr>
        <p:txBody>
          <a:bodyPr wrap="square" lIns="0" tIns="0" rIns="0" bIns="0" rtlCol="0" anchor="t">
            <a:spAutoFit/>
          </a:bodyPr>
          <a:lstStyle/>
          <a:p>
            <a:pPr>
              <a:lnSpc>
                <a:spcPts val="9799"/>
              </a:lnSpc>
            </a:pPr>
            <a:r>
              <a:rPr lang="en-US" sz="4400" dirty="0">
                <a:solidFill>
                  <a:srgbClr val="14365D"/>
                </a:solidFill>
                <a:latin typeface="Nunito Bold" panose="02020500000000000000" charset="0"/>
              </a:rPr>
              <a:t>Abstract - cont.</a:t>
            </a:r>
          </a:p>
        </p:txBody>
      </p:sp>
      <p:sp>
        <p:nvSpPr>
          <p:cNvPr id="5" name="TextBox 5">
            <a:extLst>
              <a:ext uri="{FF2B5EF4-FFF2-40B4-BE49-F238E27FC236}">
                <a16:creationId xmlns:a16="http://schemas.microsoft.com/office/drawing/2014/main" id="{037C0F99-56BC-4DC3-9CB0-318AD0C0DD20}"/>
              </a:ext>
            </a:extLst>
          </p:cNvPr>
          <p:cNvSpPr txBox="1"/>
          <p:nvPr/>
        </p:nvSpPr>
        <p:spPr>
          <a:xfrm>
            <a:off x="1080000" y="2207232"/>
            <a:ext cx="4673100" cy="3012363"/>
          </a:xfrm>
          <a:prstGeom prst="rect">
            <a:avLst/>
          </a:prstGeom>
        </p:spPr>
        <p:txBody>
          <a:bodyPr wrap="square" lIns="0" tIns="0" rIns="0" bIns="0" rtlCol="0" anchor="t">
            <a:spAutoFit/>
          </a:bodyPr>
          <a:lstStyle/>
          <a:p>
            <a:pPr indent="457200">
              <a:lnSpc>
                <a:spcPts val="3359"/>
              </a:lnSpc>
            </a:pPr>
            <a:r>
              <a:rPr lang="en-US" dirty="0">
                <a:solidFill>
                  <a:srgbClr val="000000"/>
                </a:solidFill>
                <a:latin typeface="Nunito Light"/>
              </a:rPr>
              <a:t>Among all methods,  One Hot encoding is the most commonly used for such scenario for its convenience and efficiency, By creating mutually exclusive dummy variable for each category in each categorical feature.</a:t>
            </a:r>
          </a:p>
          <a:p>
            <a:pPr indent="457200">
              <a:lnSpc>
                <a:spcPts val="3359"/>
              </a:lnSpc>
            </a:pPr>
            <a:r>
              <a:rPr lang="en-US" dirty="0">
                <a:solidFill>
                  <a:srgbClr val="000000"/>
                </a:solidFill>
                <a:latin typeface="Nunito Light"/>
              </a:rPr>
              <a:t>Yet many problems might come along with it…</a:t>
            </a:r>
          </a:p>
        </p:txBody>
      </p:sp>
      <p:graphicFrame>
        <p:nvGraphicFramePr>
          <p:cNvPr id="84" name="表格 83">
            <a:extLst>
              <a:ext uri="{FF2B5EF4-FFF2-40B4-BE49-F238E27FC236}">
                <a16:creationId xmlns:a16="http://schemas.microsoft.com/office/drawing/2014/main" id="{7384D23A-E1EE-4DA9-9E3C-9FBC86921019}"/>
              </a:ext>
            </a:extLst>
          </p:cNvPr>
          <p:cNvGraphicFramePr>
            <a:graphicFrameLocks noGrp="1"/>
          </p:cNvGraphicFramePr>
          <p:nvPr>
            <p:extLst>
              <p:ext uri="{D42A27DB-BD31-4B8C-83A1-F6EECF244321}">
                <p14:modId xmlns:p14="http://schemas.microsoft.com/office/powerpoint/2010/main" val="1811918202"/>
              </p:ext>
            </p:extLst>
          </p:nvPr>
        </p:nvGraphicFramePr>
        <p:xfrm>
          <a:off x="9328463" y="3123813"/>
          <a:ext cx="1858590" cy="1828800"/>
        </p:xfrm>
        <a:graphic>
          <a:graphicData uri="http://schemas.openxmlformats.org/drawingml/2006/table">
            <a:tbl>
              <a:tblPr firstRow="1" bandRow="1">
                <a:tableStyleId>{5C22544A-7EE6-4342-B048-85BDC9FD1C3A}</a:tableStyleId>
              </a:tblPr>
              <a:tblGrid>
                <a:gridCol w="619530">
                  <a:extLst>
                    <a:ext uri="{9D8B030D-6E8A-4147-A177-3AD203B41FA5}">
                      <a16:colId xmlns:a16="http://schemas.microsoft.com/office/drawing/2014/main" val="290678282"/>
                    </a:ext>
                  </a:extLst>
                </a:gridCol>
                <a:gridCol w="619530">
                  <a:extLst>
                    <a:ext uri="{9D8B030D-6E8A-4147-A177-3AD203B41FA5}">
                      <a16:colId xmlns:a16="http://schemas.microsoft.com/office/drawing/2014/main" val="3787689201"/>
                    </a:ext>
                  </a:extLst>
                </a:gridCol>
                <a:gridCol w="619530">
                  <a:extLst>
                    <a:ext uri="{9D8B030D-6E8A-4147-A177-3AD203B41FA5}">
                      <a16:colId xmlns:a16="http://schemas.microsoft.com/office/drawing/2014/main" val="3083395486"/>
                    </a:ext>
                  </a:extLst>
                </a:gridCol>
              </a:tblGrid>
              <a:tr h="310059">
                <a:tc gridSpan="3">
                  <a:txBody>
                    <a:bodyPr/>
                    <a:lstStyle/>
                    <a:p>
                      <a:pPr algn="ctr"/>
                      <a:r>
                        <a:rPr lang="en-US" altLang="zh-TW" dirty="0">
                          <a:solidFill>
                            <a:schemeClr val="tx1"/>
                          </a:solidFill>
                        </a:rPr>
                        <a:t>Shape </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tc>
                <a:tc hMerge="1">
                  <a:txBody>
                    <a:bodyPr/>
                    <a:lstStyle/>
                    <a:p>
                      <a:endParaRPr lang="zh-TW" altLang="en-US" dirty="0"/>
                    </a:p>
                  </a:txBody>
                  <a:tcPr/>
                </a:tc>
                <a:extLst>
                  <a:ext uri="{0D108BD9-81ED-4DB2-BD59-A6C34878D82A}">
                    <a16:rowId xmlns:a16="http://schemas.microsoft.com/office/drawing/2014/main" val="857428645"/>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84AB8F"/>
                          </a:solidFill>
                          <a:latin typeface="Times New Roman" panose="02020603050405020304" pitchFamily="18" charset="0"/>
                          <a:cs typeface="Times New Roman" panose="02020603050405020304" pitchFamily="18" charset="0"/>
                        </a:rPr>
                        <a:t>■</a:t>
                      </a:r>
                      <a:endParaRPr lang="zh-TW" altLang="en-US" dirty="0">
                        <a:solidFill>
                          <a:srgbClr val="84AB8F"/>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05A22"/>
                          </a:solidFill>
                          <a:latin typeface="Times New Roman" panose="02020603050405020304" pitchFamily="18" charset="0"/>
                          <a:cs typeface="Times New Roman" panose="02020603050405020304" pitchFamily="18" charset="0"/>
                        </a:rPr>
                        <a:t>▲</a:t>
                      </a:r>
                      <a:endParaRPr lang="zh-TW" altLang="en-US" dirty="0">
                        <a:solidFill>
                          <a:srgbClr val="F05A2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D966"/>
                          </a:solidFill>
                          <a:latin typeface="Times New Roman" panose="02020603050405020304" pitchFamily="18" charset="0"/>
                          <a:cs typeface="Times New Roman" panose="02020603050405020304" pitchFamily="18" charset="0"/>
                        </a:rPr>
                        <a:t>●</a:t>
                      </a:r>
                      <a:endParaRPr lang="zh-TW" altLang="en-US" dirty="0">
                        <a:solidFill>
                          <a:srgbClr val="FFD966"/>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10059">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10059">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10059">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graphicFrame>
        <p:nvGraphicFramePr>
          <p:cNvPr id="85" name="表格 84">
            <a:extLst>
              <a:ext uri="{FF2B5EF4-FFF2-40B4-BE49-F238E27FC236}">
                <a16:creationId xmlns:a16="http://schemas.microsoft.com/office/drawing/2014/main" id="{A3A73D31-6CEA-4B2C-9D66-904F772F3043}"/>
              </a:ext>
            </a:extLst>
          </p:cNvPr>
          <p:cNvGraphicFramePr>
            <a:graphicFrameLocks noGrp="1"/>
          </p:cNvGraphicFramePr>
          <p:nvPr>
            <p:extLst>
              <p:ext uri="{D42A27DB-BD31-4B8C-83A1-F6EECF244321}">
                <p14:modId xmlns:p14="http://schemas.microsoft.com/office/powerpoint/2010/main" val="3002824638"/>
              </p:ext>
            </p:extLst>
          </p:nvPr>
        </p:nvGraphicFramePr>
        <p:xfrm>
          <a:off x="9328461" y="1454687"/>
          <a:ext cx="1858589" cy="1463040"/>
        </p:xfrm>
        <a:graphic>
          <a:graphicData uri="http://schemas.openxmlformats.org/drawingml/2006/table">
            <a:tbl>
              <a:tblPr firstRow="1" bandRow="1">
                <a:tableStyleId>{5C22544A-7EE6-4342-B048-85BDC9FD1C3A}</a:tableStyleId>
              </a:tblPr>
              <a:tblGrid>
                <a:gridCol w="1858589">
                  <a:extLst>
                    <a:ext uri="{9D8B030D-6E8A-4147-A177-3AD203B41FA5}">
                      <a16:colId xmlns:a16="http://schemas.microsoft.com/office/drawing/2014/main" val="290678282"/>
                    </a:ext>
                  </a:extLst>
                </a:gridCol>
              </a:tblGrid>
              <a:tr h="310059">
                <a:tc>
                  <a:txBody>
                    <a:bodyPr/>
                    <a:lstStyle/>
                    <a:p>
                      <a:pPr algn="ctr"/>
                      <a:r>
                        <a:rPr lang="en-US" altLang="zh-TW" dirty="0">
                          <a:solidFill>
                            <a:schemeClr val="tx1"/>
                          </a:solidFill>
                        </a:rPr>
                        <a:t>Shape</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84AB8F"/>
                          </a:solidFill>
                          <a:latin typeface="Times New Roman" panose="02020603050405020304" pitchFamily="18" charset="0"/>
                          <a:cs typeface="Times New Roman" panose="02020603050405020304" pitchFamily="18" charset="0"/>
                        </a:rPr>
                        <a:t>■</a:t>
                      </a:r>
                      <a:endParaRPr lang="zh-TW" altLang="en-US" dirty="0">
                        <a:solidFill>
                          <a:srgbClr val="84AB8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05A22"/>
                          </a:solidFill>
                          <a:latin typeface="Times New Roman" panose="02020603050405020304" pitchFamily="18" charset="0"/>
                          <a:cs typeface="Times New Roman" panose="02020603050405020304" pitchFamily="18" charset="0"/>
                        </a:rPr>
                        <a:t>▲</a:t>
                      </a:r>
                      <a:endParaRPr lang="zh-TW" altLang="en-US" dirty="0">
                        <a:solidFill>
                          <a:srgbClr val="F05A2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D966"/>
                          </a:solidFill>
                          <a:latin typeface="Times New Roman" panose="02020603050405020304" pitchFamily="18" charset="0"/>
                          <a:cs typeface="Times New Roman" panose="02020603050405020304" pitchFamily="18" charset="0"/>
                        </a:rPr>
                        <a:t>●</a:t>
                      </a:r>
                      <a:endParaRPr lang="zh-TW" altLang="en-US" dirty="0">
                        <a:solidFill>
                          <a:srgbClr val="FFD9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grpSp>
        <p:nvGrpSpPr>
          <p:cNvPr id="6" name="群組 5">
            <a:extLst>
              <a:ext uri="{FF2B5EF4-FFF2-40B4-BE49-F238E27FC236}">
                <a16:creationId xmlns:a16="http://schemas.microsoft.com/office/drawing/2014/main" id="{A9472821-8B4A-4117-B088-8D6B3E18E2FC}"/>
              </a:ext>
            </a:extLst>
          </p:cNvPr>
          <p:cNvGrpSpPr/>
          <p:nvPr/>
        </p:nvGrpSpPr>
        <p:grpSpPr>
          <a:xfrm>
            <a:off x="6298311" y="1441310"/>
            <a:ext cx="2363052" cy="3443869"/>
            <a:chOff x="6298311" y="1441310"/>
            <a:chExt cx="2363052" cy="3443869"/>
          </a:xfrm>
        </p:grpSpPr>
        <p:grpSp>
          <p:nvGrpSpPr>
            <p:cNvPr id="83" name="群組 82">
              <a:extLst>
                <a:ext uri="{FF2B5EF4-FFF2-40B4-BE49-F238E27FC236}">
                  <a16:creationId xmlns:a16="http://schemas.microsoft.com/office/drawing/2014/main" id="{2BD94AB3-C331-4ACC-90F1-692EDD08DC93}"/>
                </a:ext>
              </a:extLst>
            </p:cNvPr>
            <p:cNvGrpSpPr/>
            <p:nvPr/>
          </p:nvGrpSpPr>
          <p:grpSpPr>
            <a:xfrm>
              <a:off x="6298311" y="1441310"/>
              <a:ext cx="2363052" cy="3443869"/>
              <a:chOff x="6642058" y="1640098"/>
              <a:chExt cx="2008401" cy="2927007"/>
            </a:xfrm>
          </p:grpSpPr>
          <p:grpSp>
            <p:nvGrpSpPr>
              <p:cNvPr id="82" name="群組 81">
                <a:extLst>
                  <a:ext uri="{FF2B5EF4-FFF2-40B4-BE49-F238E27FC236}">
                    <a16:creationId xmlns:a16="http://schemas.microsoft.com/office/drawing/2014/main" id="{C5DA837B-842A-462A-80C1-B59DF863F062}"/>
                  </a:ext>
                </a:extLst>
              </p:cNvPr>
              <p:cNvGrpSpPr/>
              <p:nvPr/>
            </p:nvGrpSpPr>
            <p:grpSpPr>
              <a:xfrm>
                <a:off x="6738752" y="1640098"/>
                <a:ext cx="1900815" cy="1215380"/>
                <a:chOff x="6711562" y="1405487"/>
                <a:chExt cx="1900815" cy="1215380"/>
              </a:xfrm>
            </p:grpSpPr>
            <p:sp>
              <p:nvSpPr>
                <p:cNvPr id="17" name="等腰三角形 16">
                  <a:extLst>
                    <a:ext uri="{FF2B5EF4-FFF2-40B4-BE49-F238E27FC236}">
                      <a16:creationId xmlns:a16="http://schemas.microsoft.com/office/drawing/2014/main" id="{7B5B3E78-50AE-41DE-8EF1-4390177E4412}"/>
                    </a:ext>
                  </a:extLst>
                </p:cNvPr>
                <p:cNvSpPr/>
                <p:nvPr/>
              </p:nvSpPr>
              <p:spPr>
                <a:xfrm rot="900000">
                  <a:off x="6990209" y="2271732"/>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等腰三角形 45">
                  <a:extLst>
                    <a:ext uri="{FF2B5EF4-FFF2-40B4-BE49-F238E27FC236}">
                      <a16:creationId xmlns:a16="http://schemas.microsoft.com/office/drawing/2014/main" id="{84A703B5-F342-48AD-A525-E7E6224CAC67}"/>
                    </a:ext>
                  </a:extLst>
                </p:cNvPr>
                <p:cNvSpPr/>
                <p:nvPr/>
              </p:nvSpPr>
              <p:spPr>
                <a:xfrm rot="11700000">
                  <a:off x="7721934" y="213973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a:extLst>
                    <a:ext uri="{FF2B5EF4-FFF2-40B4-BE49-F238E27FC236}">
                      <a16:creationId xmlns:a16="http://schemas.microsoft.com/office/drawing/2014/main" id="{9C0D8582-1277-4D1D-A4E2-7AE7F9666C35}"/>
                    </a:ext>
                  </a:extLst>
                </p:cNvPr>
                <p:cNvSpPr/>
                <p:nvPr/>
              </p:nvSpPr>
              <p:spPr>
                <a:xfrm rot="20700000">
                  <a:off x="6711562" y="224338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E5D95721-2DB4-4374-B0DD-EEC92521C69E}"/>
                    </a:ext>
                  </a:extLst>
                </p:cNvPr>
                <p:cNvSpPr/>
                <p:nvPr/>
              </p:nvSpPr>
              <p:spPr>
                <a:xfrm>
                  <a:off x="7532535" y="227159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a:extLst>
                    <a:ext uri="{FF2B5EF4-FFF2-40B4-BE49-F238E27FC236}">
                      <a16:creationId xmlns:a16="http://schemas.microsoft.com/office/drawing/2014/main" id="{0C59A0D7-2623-4097-97F9-7AD374706575}"/>
                    </a:ext>
                  </a:extLst>
                </p:cNvPr>
                <p:cNvSpPr/>
                <p:nvPr/>
              </p:nvSpPr>
              <p:spPr>
                <a:xfrm rot="2700000">
                  <a:off x="7822276" y="227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a:extLst>
                    <a:ext uri="{FF2B5EF4-FFF2-40B4-BE49-F238E27FC236}">
                      <a16:creationId xmlns:a16="http://schemas.microsoft.com/office/drawing/2014/main" id="{B2D1C174-05B0-4D04-8695-DC76F4063A71}"/>
                    </a:ext>
                  </a:extLst>
                </p:cNvPr>
                <p:cNvSpPr/>
                <p:nvPr/>
              </p:nvSpPr>
              <p:spPr>
                <a:xfrm rot="2700000">
                  <a:off x="8281725" y="212939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等腰三角形 59">
                  <a:extLst>
                    <a:ext uri="{FF2B5EF4-FFF2-40B4-BE49-F238E27FC236}">
                      <a16:creationId xmlns:a16="http://schemas.microsoft.com/office/drawing/2014/main" id="{F0DD2C42-971E-4365-9251-CD8688BE2E15}"/>
                    </a:ext>
                  </a:extLst>
                </p:cNvPr>
                <p:cNvSpPr/>
                <p:nvPr/>
              </p:nvSpPr>
              <p:spPr>
                <a:xfrm rot="9900000">
                  <a:off x="8421586" y="2321233"/>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a:extLst>
                    <a:ext uri="{FF2B5EF4-FFF2-40B4-BE49-F238E27FC236}">
                      <a16:creationId xmlns:a16="http://schemas.microsoft.com/office/drawing/2014/main" id="{A36E5467-A337-4569-95C6-F1BC54C560D8}"/>
                    </a:ext>
                  </a:extLst>
                </p:cNvPr>
                <p:cNvSpPr/>
                <p:nvPr/>
              </p:nvSpPr>
              <p:spPr>
                <a:xfrm rot="900000">
                  <a:off x="7156749" y="2089679"/>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a:extLst>
                    <a:ext uri="{FF2B5EF4-FFF2-40B4-BE49-F238E27FC236}">
                      <a16:creationId xmlns:a16="http://schemas.microsoft.com/office/drawing/2014/main" id="{383D12F5-D982-4934-AB97-8C439E8F04CB}"/>
                    </a:ext>
                  </a:extLst>
                </p:cNvPr>
                <p:cNvSpPr/>
                <p:nvPr/>
              </p:nvSpPr>
              <p:spPr>
                <a:xfrm rot="18900000">
                  <a:off x="7562274" y="155023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a:extLst>
                    <a:ext uri="{FF2B5EF4-FFF2-40B4-BE49-F238E27FC236}">
                      <a16:creationId xmlns:a16="http://schemas.microsoft.com/office/drawing/2014/main" id="{319144F9-723C-4CFE-9A5F-38837110E674}"/>
                    </a:ext>
                  </a:extLst>
                </p:cNvPr>
                <p:cNvSpPr/>
                <p:nvPr/>
              </p:nvSpPr>
              <p:spPr>
                <a:xfrm rot="2700000">
                  <a:off x="7040092" y="170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a:extLst>
                    <a:ext uri="{FF2B5EF4-FFF2-40B4-BE49-F238E27FC236}">
                      <a16:creationId xmlns:a16="http://schemas.microsoft.com/office/drawing/2014/main" id="{003594CB-1690-4360-8DD8-1A8CCB2B8857}"/>
                    </a:ext>
                  </a:extLst>
                </p:cNvPr>
                <p:cNvSpPr/>
                <p:nvPr/>
              </p:nvSpPr>
              <p:spPr>
                <a:xfrm rot="900000">
                  <a:off x="7966624" y="1955123"/>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等腰三角形 64">
                  <a:extLst>
                    <a:ext uri="{FF2B5EF4-FFF2-40B4-BE49-F238E27FC236}">
                      <a16:creationId xmlns:a16="http://schemas.microsoft.com/office/drawing/2014/main" id="{85128DEE-23D5-497F-A706-CA017FFE62EB}"/>
                    </a:ext>
                  </a:extLst>
                </p:cNvPr>
                <p:cNvSpPr/>
                <p:nvPr/>
              </p:nvSpPr>
              <p:spPr>
                <a:xfrm rot="9900000">
                  <a:off x="7368023" y="231456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等腰三角形 65">
                  <a:extLst>
                    <a:ext uri="{FF2B5EF4-FFF2-40B4-BE49-F238E27FC236}">
                      <a16:creationId xmlns:a16="http://schemas.microsoft.com/office/drawing/2014/main" id="{62BD115E-52CE-48E7-9534-C6C912CEF223}"/>
                    </a:ext>
                  </a:extLst>
                </p:cNvPr>
                <p:cNvSpPr/>
                <p:nvPr/>
              </p:nvSpPr>
              <p:spPr>
                <a:xfrm rot="10800000">
                  <a:off x="6835243" y="2117559"/>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等腰三角形 66">
                  <a:extLst>
                    <a:ext uri="{FF2B5EF4-FFF2-40B4-BE49-F238E27FC236}">
                      <a16:creationId xmlns:a16="http://schemas.microsoft.com/office/drawing/2014/main" id="{1B0A539E-4FB6-41B5-B9A7-33855C295B17}"/>
                    </a:ext>
                  </a:extLst>
                </p:cNvPr>
                <p:cNvSpPr/>
                <p:nvPr/>
              </p:nvSpPr>
              <p:spPr>
                <a:xfrm rot="10800000">
                  <a:off x="7254592" y="1584560"/>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等腰三角形 67">
                  <a:extLst>
                    <a:ext uri="{FF2B5EF4-FFF2-40B4-BE49-F238E27FC236}">
                      <a16:creationId xmlns:a16="http://schemas.microsoft.com/office/drawing/2014/main" id="{759BA05B-C105-4381-8E75-7F26EA8888F7}"/>
                    </a:ext>
                  </a:extLst>
                </p:cNvPr>
                <p:cNvSpPr/>
                <p:nvPr/>
              </p:nvSpPr>
              <p:spPr>
                <a:xfrm rot="12600000">
                  <a:off x="8165373" y="198603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等腰三角形 68">
                  <a:extLst>
                    <a:ext uri="{FF2B5EF4-FFF2-40B4-BE49-F238E27FC236}">
                      <a16:creationId xmlns:a16="http://schemas.microsoft.com/office/drawing/2014/main" id="{27456DB7-DEF3-484E-A712-27BBA0E48043}"/>
                    </a:ext>
                  </a:extLst>
                </p:cNvPr>
                <p:cNvSpPr/>
                <p:nvPr/>
              </p:nvSpPr>
              <p:spPr>
                <a:xfrm rot="11700000">
                  <a:off x="7475528" y="1405487"/>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87299E5D-DA53-4A3D-B7D7-F2B0B0484069}"/>
                    </a:ext>
                  </a:extLst>
                </p:cNvPr>
                <p:cNvSpPr/>
                <p:nvPr/>
              </p:nvSpPr>
              <p:spPr>
                <a:xfrm>
                  <a:off x="7171284" y="2315916"/>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8A863418-3A1D-4615-82B9-BF584ACBD771}"/>
                    </a:ext>
                  </a:extLst>
                </p:cNvPr>
                <p:cNvSpPr/>
                <p:nvPr/>
              </p:nvSpPr>
              <p:spPr>
                <a:xfrm>
                  <a:off x="6923469" y="189209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橢圓 71">
                  <a:extLst>
                    <a:ext uri="{FF2B5EF4-FFF2-40B4-BE49-F238E27FC236}">
                      <a16:creationId xmlns:a16="http://schemas.microsoft.com/office/drawing/2014/main" id="{FBB7940A-914B-4F7B-A500-01AF32A58177}"/>
                    </a:ext>
                  </a:extLst>
                </p:cNvPr>
                <p:cNvSpPr/>
                <p:nvPr/>
              </p:nvSpPr>
              <p:spPr>
                <a:xfrm>
                  <a:off x="7743973" y="191111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a:extLst>
                    <a:ext uri="{FF2B5EF4-FFF2-40B4-BE49-F238E27FC236}">
                      <a16:creationId xmlns:a16="http://schemas.microsoft.com/office/drawing/2014/main" id="{C18ABBC2-5D9C-44B8-B51B-F9D789297461}"/>
                    </a:ext>
                  </a:extLst>
                </p:cNvPr>
                <p:cNvSpPr/>
                <p:nvPr/>
              </p:nvSpPr>
              <p:spPr>
                <a:xfrm>
                  <a:off x="7424395" y="1879342"/>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4C8112B8-B32D-4E8A-8F61-B21FB388F535}"/>
                    </a:ext>
                  </a:extLst>
                </p:cNvPr>
                <p:cNvSpPr/>
                <p:nvPr/>
              </p:nvSpPr>
              <p:spPr>
                <a:xfrm>
                  <a:off x="7741474" y="1407607"/>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a:extLst>
                    <a:ext uri="{FF2B5EF4-FFF2-40B4-BE49-F238E27FC236}">
                      <a16:creationId xmlns:a16="http://schemas.microsoft.com/office/drawing/2014/main" id="{A810CE58-8CE6-424D-A508-45CAD049B34E}"/>
                    </a:ext>
                  </a:extLst>
                </p:cNvPr>
                <p:cNvSpPr/>
                <p:nvPr/>
              </p:nvSpPr>
              <p:spPr>
                <a:xfrm rot="4500000">
                  <a:off x="7878962" y="168931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橢圓 75">
                  <a:extLst>
                    <a:ext uri="{FF2B5EF4-FFF2-40B4-BE49-F238E27FC236}">
                      <a16:creationId xmlns:a16="http://schemas.microsoft.com/office/drawing/2014/main" id="{81CA083B-4E9B-403C-A537-621A62E94A66}"/>
                    </a:ext>
                  </a:extLst>
                </p:cNvPr>
                <p:cNvSpPr/>
                <p:nvPr/>
              </p:nvSpPr>
              <p:spPr>
                <a:xfrm>
                  <a:off x="8034261" y="239773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等腰三角形 76">
                  <a:extLst>
                    <a:ext uri="{FF2B5EF4-FFF2-40B4-BE49-F238E27FC236}">
                      <a16:creationId xmlns:a16="http://schemas.microsoft.com/office/drawing/2014/main" id="{6F67D596-799E-49D9-A317-FAB38F9B7CB9}"/>
                    </a:ext>
                  </a:extLst>
                </p:cNvPr>
                <p:cNvSpPr/>
                <p:nvPr/>
              </p:nvSpPr>
              <p:spPr>
                <a:xfrm rot="8100000">
                  <a:off x="7221196" y="192013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等腰三角形 77">
                  <a:extLst>
                    <a:ext uri="{FF2B5EF4-FFF2-40B4-BE49-F238E27FC236}">
                      <a16:creationId xmlns:a16="http://schemas.microsoft.com/office/drawing/2014/main" id="{79519258-C7E5-42C7-8CE4-2B8B3F906411}"/>
                    </a:ext>
                  </a:extLst>
                </p:cNvPr>
                <p:cNvSpPr/>
                <p:nvPr/>
              </p:nvSpPr>
              <p:spPr>
                <a:xfrm rot="8100000">
                  <a:off x="7680198" y="172456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a:extLst>
                    <a:ext uri="{FF2B5EF4-FFF2-40B4-BE49-F238E27FC236}">
                      <a16:creationId xmlns:a16="http://schemas.microsoft.com/office/drawing/2014/main" id="{85E8C728-6538-46FC-84A7-1F2CC406EA68}"/>
                    </a:ext>
                  </a:extLst>
                </p:cNvPr>
                <p:cNvSpPr/>
                <p:nvPr/>
              </p:nvSpPr>
              <p:spPr>
                <a:xfrm rot="4500000">
                  <a:off x="7549943" y="20621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a:extLst>
                    <a:ext uri="{FF2B5EF4-FFF2-40B4-BE49-F238E27FC236}">
                      <a16:creationId xmlns:a16="http://schemas.microsoft.com/office/drawing/2014/main" id="{F8E4BFC4-0BE4-471A-9A7A-60A583A34578}"/>
                    </a:ext>
                  </a:extLst>
                </p:cNvPr>
                <p:cNvSpPr/>
                <p:nvPr/>
              </p:nvSpPr>
              <p:spPr>
                <a:xfrm rot="2700000">
                  <a:off x="8289394" y="24303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a:extLst>
                    <a:ext uri="{FF2B5EF4-FFF2-40B4-BE49-F238E27FC236}">
                      <a16:creationId xmlns:a16="http://schemas.microsoft.com/office/drawing/2014/main" id="{6B2F0C34-F30E-4B7E-8382-575967441EEB}"/>
                    </a:ext>
                  </a:extLst>
                </p:cNvPr>
                <p:cNvSpPr/>
                <p:nvPr/>
              </p:nvSpPr>
              <p:spPr>
                <a:xfrm>
                  <a:off x="8015910" y="218491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9" name="群組 48">
                <a:extLst>
                  <a:ext uri="{FF2B5EF4-FFF2-40B4-BE49-F238E27FC236}">
                    <a16:creationId xmlns:a16="http://schemas.microsoft.com/office/drawing/2014/main" id="{D396CC54-0020-468E-AC0E-D691CBFD03AA}"/>
                  </a:ext>
                </a:extLst>
              </p:cNvPr>
              <p:cNvGrpSpPr/>
              <p:nvPr/>
            </p:nvGrpSpPr>
            <p:grpSpPr>
              <a:xfrm>
                <a:off x="6880309" y="3811148"/>
                <a:ext cx="1523242" cy="755957"/>
                <a:chOff x="6876925" y="3553747"/>
                <a:chExt cx="1523242" cy="755957"/>
              </a:xfrm>
            </p:grpSpPr>
            <p:sp>
              <p:nvSpPr>
                <p:cNvPr id="15" name="矩形 14">
                  <a:extLst>
                    <a:ext uri="{FF2B5EF4-FFF2-40B4-BE49-F238E27FC236}">
                      <a16:creationId xmlns:a16="http://schemas.microsoft.com/office/drawing/2014/main" id="{211B3921-62D1-4E23-A84F-7F766B92D924}"/>
                    </a:ext>
                  </a:extLst>
                </p:cNvPr>
                <p:cNvSpPr/>
                <p:nvPr/>
              </p:nvSpPr>
              <p:spPr>
                <a:xfrm>
                  <a:off x="6876925" y="355374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09D56824-8CF4-42C5-8509-05B9CD4A9B59}"/>
                    </a:ext>
                  </a:extLst>
                </p:cNvPr>
                <p:cNvSpPr/>
                <p:nvPr/>
              </p:nvSpPr>
              <p:spPr>
                <a:xfrm>
                  <a:off x="6876925" y="382477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74D35E97-099E-4F04-8832-EA9CD4F64B36}"/>
                    </a:ext>
                  </a:extLst>
                </p:cNvPr>
                <p:cNvSpPr/>
                <p:nvPr/>
              </p:nvSpPr>
              <p:spPr>
                <a:xfrm>
                  <a:off x="6876925" y="4095794"/>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9" name="群組 38">
                  <a:extLst>
                    <a:ext uri="{FF2B5EF4-FFF2-40B4-BE49-F238E27FC236}">
                      <a16:creationId xmlns:a16="http://schemas.microsoft.com/office/drawing/2014/main" id="{E1F82326-2C89-43FB-BEAD-65C25864438C}"/>
                    </a:ext>
                  </a:extLst>
                </p:cNvPr>
                <p:cNvGrpSpPr/>
                <p:nvPr/>
              </p:nvGrpSpPr>
              <p:grpSpPr>
                <a:xfrm>
                  <a:off x="7542042" y="3572485"/>
                  <a:ext cx="196850" cy="737219"/>
                  <a:chOff x="7542042" y="3572485"/>
                  <a:chExt cx="196850" cy="737219"/>
                </a:xfrm>
              </p:grpSpPr>
              <p:sp>
                <p:nvSpPr>
                  <p:cNvPr id="16" name="橢圓 15">
                    <a:extLst>
                      <a:ext uri="{FF2B5EF4-FFF2-40B4-BE49-F238E27FC236}">
                        <a16:creationId xmlns:a16="http://schemas.microsoft.com/office/drawing/2014/main" id="{925A0892-235D-406A-A5D5-14885F5CF785}"/>
                      </a:ext>
                    </a:extLst>
                  </p:cNvPr>
                  <p:cNvSpPr/>
                  <p:nvPr/>
                </p:nvSpPr>
                <p:spPr>
                  <a:xfrm>
                    <a:off x="7542042" y="357248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a:extLst>
                      <a:ext uri="{FF2B5EF4-FFF2-40B4-BE49-F238E27FC236}">
                        <a16:creationId xmlns:a16="http://schemas.microsoft.com/office/drawing/2014/main" id="{844E209F-D232-4802-9942-CB296A6E649F}"/>
                      </a:ext>
                    </a:extLst>
                  </p:cNvPr>
                  <p:cNvSpPr/>
                  <p:nvPr/>
                </p:nvSpPr>
                <p:spPr>
                  <a:xfrm>
                    <a:off x="7542042" y="384267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a:extLst>
                      <a:ext uri="{FF2B5EF4-FFF2-40B4-BE49-F238E27FC236}">
                        <a16:creationId xmlns:a16="http://schemas.microsoft.com/office/drawing/2014/main" id="{428FA5C9-2DDC-4D92-9812-397EA44AE5DB}"/>
                      </a:ext>
                    </a:extLst>
                  </p:cNvPr>
                  <p:cNvSpPr/>
                  <p:nvPr/>
                </p:nvSpPr>
                <p:spPr>
                  <a:xfrm>
                    <a:off x="7542042" y="411285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5" name="等腰三角形 44">
                  <a:extLst>
                    <a:ext uri="{FF2B5EF4-FFF2-40B4-BE49-F238E27FC236}">
                      <a16:creationId xmlns:a16="http://schemas.microsoft.com/office/drawing/2014/main" id="{08FB616B-6E07-459A-88D1-6DEDBEECD803}"/>
                    </a:ext>
                  </a:extLst>
                </p:cNvPr>
                <p:cNvSpPr/>
                <p:nvPr/>
              </p:nvSpPr>
              <p:spPr>
                <a:xfrm rot="10800000">
                  <a:off x="8209376" y="360710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等腰三角形 46">
                  <a:extLst>
                    <a:ext uri="{FF2B5EF4-FFF2-40B4-BE49-F238E27FC236}">
                      <a16:creationId xmlns:a16="http://schemas.microsoft.com/office/drawing/2014/main" id="{7A86C122-123F-491B-8D7B-83DCD8AD9AA9}"/>
                    </a:ext>
                  </a:extLst>
                </p:cNvPr>
                <p:cNvSpPr/>
                <p:nvPr/>
              </p:nvSpPr>
              <p:spPr>
                <a:xfrm rot="10800000">
                  <a:off x="8209376" y="387504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等腰三角形 47">
                  <a:extLst>
                    <a:ext uri="{FF2B5EF4-FFF2-40B4-BE49-F238E27FC236}">
                      <a16:creationId xmlns:a16="http://schemas.microsoft.com/office/drawing/2014/main" id="{03998454-0737-4034-B89B-C84DD3EB3AA6}"/>
                    </a:ext>
                  </a:extLst>
                </p:cNvPr>
                <p:cNvSpPr/>
                <p:nvPr/>
              </p:nvSpPr>
              <p:spPr>
                <a:xfrm rot="10800000">
                  <a:off x="8209376" y="414298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6" name="群組 55">
                <a:extLst>
                  <a:ext uri="{FF2B5EF4-FFF2-40B4-BE49-F238E27FC236}">
                    <a16:creationId xmlns:a16="http://schemas.microsoft.com/office/drawing/2014/main" id="{AD07E21C-0A36-4A57-848B-B8B38F4FBD5A}"/>
                  </a:ext>
                </a:extLst>
              </p:cNvPr>
              <p:cNvGrpSpPr/>
              <p:nvPr/>
            </p:nvGrpSpPr>
            <p:grpSpPr>
              <a:xfrm>
                <a:off x="6642058" y="2676873"/>
                <a:ext cx="2008401" cy="1054099"/>
                <a:chOff x="6638674" y="2419472"/>
                <a:chExt cx="2008401" cy="1054099"/>
              </a:xfrm>
            </p:grpSpPr>
            <p:sp>
              <p:nvSpPr>
                <p:cNvPr id="43" name="手繪多邊形: 圖案 42">
                  <a:extLst>
                    <a:ext uri="{FF2B5EF4-FFF2-40B4-BE49-F238E27FC236}">
                      <a16:creationId xmlns:a16="http://schemas.microsoft.com/office/drawing/2014/main" id="{DC4F58AC-EFCA-4413-8B9C-475C4FE769CB}"/>
                    </a:ext>
                  </a:extLst>
                </p:cNvPr>
                <p:cNvSpPr/>
                <p:nvPr/>
              </p:nvSpPr>
              <p:spPr>
                <a:xfrm rot="10800000">
                  <a:off x="6638674" y="2419472"/>
                  <a:ext cx="2008401" cy="1054099"/>
                </a:xfrm>
                <a:custGeom>
                  <a:avLst/>
                  <a:gdLst>
                    <a:gd name="connsiteX0" fmla="*/ 2007500 w 2008401"/>
                    <a:gd name="connsiteY0" fmla="*/ 1054099 h 1054099"/>
                    <a:gd name="connsiteX1" fmla="*/ 900 w 2008401"/>
                    <a:gd name="connsiteY1" fmla="*/ 1054099 h 1054099"/>
                    <a:gd name="connsiteX2" fmla="*/ 900 w 2008401"/>
                    <a:gd name="connsiteY2" fmla="*/ 579962 h 1054099"/>
                    <a:gd name="connsiteX3" fmla="*/ 0 w 2008401"/>
                    <a:gd name="connsiteY3" fmla="*/ 579962 h 1054099"/>
                    <a:gd name="connsiteX4" fmla="*/ 900 w 2008401"/>
                    <a:gd name="connsiteY4" fmla="*/ 578997 h 1054099"/>
                    <a:gd name="connsiteX5" fmla="*/ 900 w 2008401"/>
                    <a:gd name="connsiteY5" fmla="*/ 571499 h 1054099"/>
                    <a:gd name="connsiteX6" fmla="*/ 7895 w 2008401"/>
                    <a:gd name="connsiteY6" fmla="*/ 571499 h 1054099"/>
                    <a:gd name="connsiteX7" fmla="*/ 220873 w 2008401"/>
                    <a:gd name="connsiteY7" fmla="*/ 343196 h 1054099"/>
                    <a:gd name="connsiteX8" fmla="*/ 220873 w 2008401"/>
                    <a:gd name="connsiteY8" fmla="*/ 0 h 1054099"/>
                    <a:gd name="connsiteX9" fmla="*/ 455825 w 2008401"/>
                    <a:gd name="connsiteY9" fmla="*/ 0 h 1054099"/>
                    <a:gd name="connsiteX10" fmla="*/ 455825 w 2008401"/>
                    <a:gd name="connsiteY10" fmla="*/ 343194 h 1054099"/>
                    <a:gd name="connsiteX11" fmla="*/ 668804 w 2008401"/>
                    <a:gd name="connsiteY11" fmla="*/ 571499 h 1054099"/>
                    <a:gd name="connsiteX12" fmla="*/ 673745 w 2008401"/>
                    <a:gd name="connsiteY12" fmla="*/ 571499 h 1054099"/>
                    <a:gd name="connsiteX13" fmla="*/ 886723 w 2008401"/>
                    <a:gd name="connsiteY13" fmla="*/ 343196 h 1054099"/>
                    <a:gd name="connsiteX14" fmla="*/ 886723 w 2008401"/>
                    <a:gd name="connsiteY14" fmla="*/ 0 h 1054099"/>
                    <a:gd name="connsiteX15" fmla="*/ 1121675 w 2008401"/>
                    <a:gd name="connsiteY15" fmla="*/ 0 h 1054099"/>
                    <a:gd name="connsiteX16" fmla="*/ 1121675 w 2008401"/>
                    <a:gd name="connsiteY16" fmla="*/ 343194 h 1054099"/>
                    <a:gd name="connsiteX17" fmla="*/ 1334654 w 2008401"/>
                    <a:gd name="connsiteY17" fmla="*/ 571499 h 1054099"/>
                    <a:gd name="connsiteX18" fmla="*/ 1339597 w 2008401"/>
                    <a:gd name="connsiteY18" fmla="*/ 571499 h 1054099"/>
                    <a:gd name="connsiteX19" fmla="*/ 1552575 w 2008401"/>
                    <a:gd name="connsiteY19" fmla="*/ 343196 h 1054099"/>
                    <a:gd name="connsiteX20" fmla="*/ 1552575 w 2008401"/>
                    <a:gd name="connsiteY20" fmla="*/ 0 h 1054099"/>
                    <a:gd name="connsiteX21" fmla="*/ 1787527 w 2008401"/>
                    <a:gd name="connsiteY21" fmla="*/ 0 h 1054099"/>
                    <a:gd name="connsiteX22" fmla="*/ 1787527 w 2008401"/>
                    <a:gd name="connsiteY22" fmla="*/ 343194 h 1054099"/>
                    <a:gd name="connsiteX23" fmla="*/ 2000506 w 2008401"/>
                    <a:gd name="connsiteY23" fmla="*/ 571499 h 1054099"/>
                    <a:gd name="connsiteX24" fmla="*/ 2007500 w 2008401"/>
                    <a:gd name="connsiteY24" fmla="*/ 571499 h 1054099"/>
                    <a:gd name="connsiteX25" fmla="*/ 2007500 w 2008401"/>
                    <a:gd name="connsiteY25" fmla="*/ 578996 h 1054099"/>
                    <a:gd name="connsiteX26" fmla="*/ 2008401 w 2008401"/>
                    <a:gd name="connsiteY26" fmla="*/ 579962 h 1054099"/>
                    <a:gd name="connsiteX27" fmla="*/ 2007500 w 2008401"/>
                    <a:gd name="connsiteY27" fmla="*/ 579962 h 105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08401" h="1054099">
                      <a:moveTo>
                        <a:pt x="2007500" y="1054099"/>
                      </a:moveTo>
                      <a:lnTo>
                        <a:pt x="900" y="1054099"/>
                      </a:lnTo>
                      <a:lnTo>
                        <a:pt x="900" y="579962"/>
                      </a:lnTo>
                      <a:lnTo>
                        <a:pt x="0" y="579962"/>
                      </a:lnTo>
                      <a:lnTo>
                        <a:pt x="900" y="578997"/>
                      </a:lnTo>
                      <a:lnTo>
                        <a:pt x="900" y="571499"/>
                      </a:lnTo>
                      <a:lnTo>
                        <a:pt x="7895" y="571499"/>
                      </a:lnTo>
                      <a:lnTo>
                        <a:pt x="220873" y="343196"/>
                      </a:lnTo>
                      <a:lnTo>
                        <a:pt x="220873" y="0"/>
                      </a:lnTo>
                      <a:lnTo>
                        <a:pt x="455825" y="0"/>
                      </a:lnTo>
                      <a:lnTo>
                        <a:pt x="455825" y="343194"/>
                      </a:lnTo>
                      <a:lnTo>
                        <a:pt x="668804" y="571499"/>
                      </a:lnTo>
                      <a:lnTo>
                        <a:pt x="673745" y="571499"/>
                      </a:lnTo>
                      <a:lnTo>
                        <a:pt x="886723" y="343196"/>
                      </a:lnTo>
                      <a:lnTo>
                        <a:pt x="886723" y="0"/>
                      </a:lnTo>
                      <a:lnTo>
                        <a:pt x="1121675" y="0"/>
                      </a:lnTo>
                      <a:lnTo>
                        <a:pt x="1121675" y="343194"/>
                      </a:lnTo>
                      <a:lnTo>
                        <a:pt x="1334654" y="571499"/>
                      </a:lnTo>
                      <a:lnTo>
                        <a:pt x="1339597" y="571499"/>
                      </a:lnTo>
                      <a:lnTo>
                        <a:pt x="1552575" y="343196"/>
                      </a:lnTo>
                      <a:lnTo>
                        <a:pt x="1552575" y="0"/>
                      </a:lnTo>
                      <a:lnTo>
                        <a:pt x="1787527" y="0"/>
                      </a:lnTo>
                      <a:lnTo>
                        <a:pt x="1787527" y="343194"/>
                      </a:lnTo>
                      <a:lnTo>
                        <a:pt x="2000506" y="571499"/>
                      </a:lnTo>
                      <a:lnTo>
                        <a:pt x="2007500" y="571499"/>
                      </a:lnTo>
                      <a:lnTo>
                        <a:pt x="2007500" y="578996"/>
                      </a:lnTo>
                      <a:lnTo>
                        <a:pt x="2008401" y="579962"/>
                      </a:lnTo>
                      <a:lnTo>
                        <a:pt x="2007500" y="579962"/>
                      </a:lnTo>
                      <a:close/>
                    </a:path>
                  </a:pathLst>
                </a:custGeom>
                <a:solidFill>
                  <a:srgbClr val="D0C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54" name="群組 53">
                  <a:extLst>
                    <a:ext uri="{FF2B5EF4-FFF2-40B4-BE49-F238E27FC236}">
                      <a16:creationId xmlns:a16="http://schemas.microsoft.com/office/drawing/2014/main" id="{402781AF-F5AF-4D4B-A343-2827E3427383}"/>
                    </a:ext>
                  </a:extLst>
                </p:cNvPr>
                <p:cNvGrpSpPr/>
                <p:nvPr/>
              </p:nvGrpSpPr>
              <p:grpSpPr>
                <a:xfrm>
                  <a:off x="6638674" y="2485750"/>
                  <a:ext cx="2008401" cy="53940"/>
                  <a:chOff x="6360555" y="1917949"/>
                  <a:chExt cx="1989453" cy="53940"/>
                </a:xfrm>
              </p:grpSpPr>
              <p:sp>
                <p:nvSpPr>
                  <p:cNvPr id="51" name="矩形 50">
                    <a:extLst>
                      <a:ext uri="{FF2B5EF4-FFF2-40B4-BE49-F238E27FC236}">
                        <a16:creationId xmlns:a16="http://schemas.microsoft.com/office/drawing/2014/main" id="{C0597239-01D3-42FF-9410-A8F56918CA06}"/>
                      </a:ext>
                    </a:extLst>
                  </p:cNvPr>
                  <p:cNvSpPr/>
                  <p:nvPr/>
                </p:nvSpPr>
                <p:spPr>
                  <a:xfrm>
                    <a:off x="7686857" y="1917950"/>
                    <a:ext cx="663151" cy="53939"/>
                  </a:xfrm>
                  <a:prstGeom prst="rect">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52" name="矩形 51">
                    <a:extLst>
                      <a:ext uri="{FF2B5EF4-FFF2-40B4-BE49-F238E27FC236}">
                        <a16:creationId xmlns:a16="http://schemas.microsoft.com/office/drawing/2014/main" id="{16CC6014-6B51-4A20-ACD0-F1DE729A2250}"/>
                      </a:ext>
                    </a:extLst>
                  </p:cNvPr>
                  <p:cNvSpPr/>
                  <p:nvPr/>
                </p:nvSpPr>
                <p:spPr>
                  <a:xfrm>
                    <a:off x="6360555" y="1917950"/>
                    <a:ext cx="663151" cy="53939"/>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p>
                </p:txBody>
              </p:sp>
              <p:sp>
                <p:nvSpPr>
                  <p:cNvPr id="53" name="矩形 52">
                    <a:extLst>
                      <a:ext uri="{FF2B5EF4-FFF2-40B4-BE49-F238E27FC236}">
                        <a16:creationId xmlns:a16="http://schemas.microsoft.com/office/drawing/2014/main" id="{38434783-8F09-480C-86F3-B32462075C05}"/>
                      </a:ext>
                    </a:extLst>
                  </p:cNvPr>
                  <p:cNvSpPr/>
                  <p:nvPr/>
                </p:nvSpPr>
                <p:spPr>
                  <a:xfrm>
                    <a:off x="7023706" y="1917949"/>
                    <a:ext cx="663151" cy="5393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grpSp>
        </p:grpSp>
        <p:sp>
          <p:nvSpPr>
            <p:cNvPr id="2" name="文字方塊 1">
              <a:extLst>
                <a:ext uri="{FF2B5EF4-FFF2-40B4-BE49-F238E27FC236}">
                  <a16:creationId xmlns:a16="http://schemas.microsoft.com/office/drawing/2014/main" id="{723BD463-8E6D-4220-B146-9E76187DAE99}"/>
                </a:ext>
              </a:extLst>
            </p:cNvPr>
            <p:cNvSpPr txBox="1"/>
            <p:nvPr/>
          </p:nvSpPr>
          <p:spPr>
            <a:xfrm>
              <a:off x="6499340" y="2832133"/>
              <a:ext cx="1955327" cy="400110"/>
            </a:xfrm>
            <a:prstGeom prst="rect">
              <a:avLst/>
            </a:prstGeom>
            <a:noFill/>
          </p:spPr>
          <p:txBody>
            <a:bodyPr wrap="square" rtlCol="0">
              <a:spAutoFit/>
            </a:bodyPr>
            <a:lstStyle/>
            <a:p>
              <a:pPr algn="ctr"/>
              <a:r>
                <a:rPr lang="en-US" altLang="zh-TW" sz="2000" b="1" dirty="0">
                  <a:solidFill>
                    <a:srgbClr val="F8F8F8"/>
                  </a:solidFill>
                  <a:latin typeface="Nunito Bold" panose="02020500000000000000" charset="0"/>
                </a:rPr>
                <a:t>ENCODER</a:t>
              </a:r>
              <a:endParaRPr lang="zh-TW" altLang="en-US" sz="2000" b="1" dirty="0">
                <a:solidFill>
                  <a:srgbClr val="F8F8F8"/>
                </a:solidFill>
                <a:latin typeface="Nunito Bold" panose="02020500000000000000" charset="0"/>
              </a:endParaRPr>
            </a:p>
          </p:txBody>
        </p:sp>
      </p:grpSp>
    </p:spTree>
    <p:extLst>
      <p:ext uri="{BB962C8B-B14F-4D97-AF65-F5344CB8AC3E}">
        <p14:creationId xmlns:p14="http://schemas.microsoft.com/office/powerpoint/2010/main" val="340363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a:extLst>
              <a:ext uri="{FF2B5EF4-FFF2-40B4-BE49-F238E27FC236}">
                <a16:creationId xmlns:a16="http://schemas.microsoft.com/office/drawing/2014/main" id="{B6A46A41-6C34-467E-8446-8396D4CBEFD9}"/>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4">
            <a:extLst>
              <a:ext uri="{FF2B5EF4-FFF2-40B4-BE49-F238E27FC236}">
                <a16:creationId xmlns:a16="http://schemas.microsoft.com/office/drawing/2014/main" id="{8A096C33-2180-41DA-8A14-C9E55BE96886}"/>
              </a:ext>
            </a:extLst>
          </p:cNvPr>
          <p:cNvSpPr txBox="1"/>
          <p:nvPr/>
        </p:nvSpPr>
        <p:spPr>
          <a:xfrm>
            <a:off x="1080000" y="1080000"/>
            <a:ext cx="4326113" cy="1111843"/>
          </a:xfrm>
          <a:prstGeom prst="rect">
            <a:avLst/>
          </a:prstGeom>
        </p:spPr>
        <p:txBody>
          <a:bodyPr wrap="square" lIns="0" tIns="0" rIns="0" bIns="0" rtlCol="0" anchor="t">
            <a:spAutoFit/>
          </a:bodyPr>
          <a:lstStyle/>
          <a:p>
            <a:pPr>
              <a:lnSpc>
                <a:spcPts val="9799"/>
              </a:lnSpc>
            </a:pPr>
            <a:r>
              <a:rPr lang="en-US" sz="4400" dirty="0">
                <a:solidFill>
                  <a:srgbClr val="14365D"/>
                </a:solidFill>
                <a:latin typeface="Nunito Bold" panose="02020500000000000000" charset="0"/>
              </a:rPr>
              <a:t>Abstract - cont.</a:t>
            </a:r>
          </a:p>
        </p:txBody>
      </p:sp>
      <p:sp>
        <p:nvSpPr>
          <p:cNvPr id="5" name="TextBox 5">
            <a:extLst>
              <a:ext uri="{FF2B5EF4-FFF2-40B4-BE49-F238E27FC236}">
                <a16:creationId xmlns:a16="http://schemas.microsoft.com/office/drawing/2014/main" id="{037C0F99-56BC-4DC3-9CB0-318AD0C0DD20}"/>
              </a:ext>
            </a:extLst>
          </p:cNvPr>
          <p:cNvSpPr txBox="1"/>
          <p:nvPr/>
        </p:nvSpPr>
        <p:spPr>
          <a:xfrm>
            <a:off x="1080000" y="2207232"/>
            <a:ext cx="4673100" cy="3884397"/>
          </a:xfrm>
          <a:prstGeom prst="rect">
            <a:avLst/>
          </a:prstGeom>
        </p:spPr>
        <p:txBody>
          <a:bodyPr wrap="square" lIns="0" tIns="0" rIns="0" bIns="0" rtlCol="0" anchor="t">
            <a:spAutoFit/>
          </a:bodyPr>
          <a:lstStyle/>
          <a:p>
            <a:pPr indent="457200">
              <a:lnSpc>
                <a:spcPts val="3359"/>
              </a:lnSpc>
            </a:pPr>
            <a:r>
              <a:rPr lang="en-US" dirty="0">
                <a:solidFill>
                  <a:srgbClr val="000000"/>
                </a:solidFill>
                <a:latin typeface="Nunito Light"/>
              </a:rPr>
              <a:t>While looking into One Hot encoded data, We can easily see multiple features, in which  rare 1 surrounded by numerous 0. However, It’s not very preferable for the machine learning model, for the following 2 reasons</a:t>
            </a:r>
          </a:p>
          <a:p>
            <a:pPr marL="342900" indent="-342900">
              <a:lnSpc>
                <a:spcPts val="3359"/>
              </a:lnSpc>
              <a:buFont typeface="+mj-lt"/>
              <a:buAutoNum type="arabicPeriod"/>
            </a:pPr>
            <a:r>
              <a:rPr lang="en-US" dirty="0">
                <a:solidFill>
                  <a:srgbClr val="000000"/>
                </a:solidFill>
                <a:latin typeface="Nunito Light"/>
              </a:rPr>
              <a:t>Too many features yield the curse of dimensionality.</a:t>
            </a:r>
          </a:p>
          <a:p>
            <a:pPr marL="342900" indent="-342900">
              <a:lnSpc>
                <a:spcPts val="3359"/>
              </a:lnSpc>
              <a:buFont typeface="+mj-lt"/>
              <a:buAutoNum type="arabicPeriod"/>
            </a:pPr>
            <a:r>
              <a:rPr lang="en-US" dirty="0">
                <a:solidFill>
                  <a:srgbClr val="000000"/>
                </a:solidFill>
                <a:latin typeface="Nunito Light"/>
              </a:rPr>
              <a:t>Numerous 0 can’t calculate the gradient, makes most ML boosting algorithm invalid.</a:t>
            </a:r>
          </a:p>
        </p:txBody>
      </p:sp>
      <p:pic>
        <p:nvPicPr>
          <p:cNvPr id="2" name="圖片 1">
            <a:extLst>
              <a:ext uri="{FF2B5EF4-FFF2-40B4-BE49-F238E27FC236}">
                <a16:creationId xmlns:a16="http://schemas.microsoft.com/office/drawing/2014/main" id="{229545AC-ADF8-4FAE-95AB-B8AB5BC5211F}"/>
              </a:ext>
            </a:extLst>
          </p:cNvPr>
          <p:cNvPicPr>
            <a:picLocks noChangeAspect="1"/>
          </p:cNvPicPr>
          <p:nvPr/>
        </p:nvPicPr>
        <p:blipFill rotWithShape="1">
          <a:blip r:embed="rId3"/>
          <a:srcRect b="58339"/>
          <a:stretch/>
        </p:blipFill>
        <p:spPr>
          <a:xfrm>
            <a:off x="6096000" y="4560260"/>
            <a:ext cx="6119930" cy="1663730"/>
          </a:xfrm>
          <a:prstGeom prst="rect">
            <a:avLst/>
          </a:prstGeom>
        </p:spPr>
      </p:pic>
      <p:pic>
        <p:nvPicPr>
          <p:cNvPr id="7" name="圖片 6">
            <a:extLst>
              <a:ext uri="{FF2B5EF4-FFF2-40B4-BE49-F238E27FC236}">
                <a16:creationId xmlns:a16="http://schemas.microsoft.com/office/drawing/2014/main" id="{5B9B7661-907F-4899-BC8A-F23840AC8ECF}"/>
              </a:ext>
            </a:extLst>
          </p:cNvPr>
          <p:cNvPicPr>
            <a:picLocks noChangeAspect="1"/>
          </p:cNvPicPr>
          <p:nvPr/>
        </p:nvPicPr>
        <p:blipFill rotWithShape="1">
          <a:blip r:embed="rId4"/>
          <a:srcRect l="4354" r="35947" b="30208"/>
          <a:stretch/>
        </p:blipFill>
        <p:spPr>
          <a:xfrm>
            <a:off x="6311153" y="1714494"/>
            <a:ext cx="3756212" cy="2713406"/>
          </a:xfrm>
          <a:prstGeom prst="rect">
            <a:avLst/>
          </a:prstGeom>
        </p:spPr>
      </p:pic>
    </p:spTree>
    <p:extLst>
      <p:ext uri="{BB962C8B-B14F-4D97-AF65-F5344CB8AC3E}">
        <p14:creationId xmlns:p14="http://schemas.microsoft.com/office/powerpoint/2010/main" val="296303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p:txBody>
          <a:bodyPr/>
          <a:lstStyle/>
          <a:p>
            <a:r>
              <a:rPr lang="en-US" altLang="zh-TW" dirty="0">
                <a:solidFill>
                  <a:srgbClr val="14365C"/>
                </a:solidFill>
              </a:rPr>
              <a:t>Introduction</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7" name="TextBox 5">
            <a:extLst>
              <a:ext uri="{FF2B5EF4-FFF2-40B4-BE49-F238E27FC236}">
                <a16:creationId xmlns:a16="http://schemas.microsoft.com/office/drawing/2014/main" id="{E27CCD49-B4A2-454A-8837-051701A08B71}"/>
              </a:ext>
            </a:extLst>
          </p:cNvPr>
          <p:cNvSpPr txBox="1"/>
          <p:nvPr/>
        </p:nvSpPr>
        <p:spPr>
          <a:xfrm>
            <a:off x="838200" y="1690688"/>
            <a:ext cx="6487892" cy="4320413"/>
          </a:xfrm>
          <a:prstGeom prst="rect">
            <a:avLst/>
          </a:prstGeom>
        </p:spPr>
        <p:txBody>
          <a:bodyPr wrap="square" lIns="0" tIns="0" rIns="0" bIns="0" rtlCol="0" anchor="t">
            <a:spAutoFit/>
          </a:bodyPr>
          <a:lstStyle/>
          <a:p>
            <a:pPr indent="457200">
              <a:lnSpc>
                <a:spcPts val="3359"/>
              </a:lnSpc>
            </a:pPr>
            <a:r>
              <a:rPr lang="en-US" dirty="0">
                <a:solidFill>
                  <a:srgbClr val="000000"/>
                </a:solidFill>
                <a:latin typeface="Nunito Light"/>
              </a:rPr>
              <a:t>To ease the sparsity and expanding dimension of the binary features data, we developed a method to handle and transform multiple binary features data back to numerical data. The main idea of improve of the following points</a:t>
            </a:r>
          </a:p>
          <a:p>
            <a:pPr marL="342900" indent="-342900">
              <a:lnSpc>
                <a:spcPts val="3359"/>
              </a:lnSpc>
              <a:buFont typeface="+mj-lt"/>
              <a:buAutoNum type="arabicPeriod"/>
            </a:pPr>
            <a:r>
              <a:rPr lang="en-US" dirty="0">
                <a:solidFill>
                  <a:srgbClr val="000000"/>
                </a:solidFill>
                <a:latin typeface="Nunito Light"/>
              </a:rPr>
              <a:t>Compress the information of multiple binary features into same numerical features. </a:t>
            </a:r>
          </a:p>
          <a:p>
            <a:pPr marL="342900" indent="-342900">
              <a:lnSpc>
                <a:spcPts val="3359"/>
              </a:lnSpc>
              <a:buFont typeface="+mj-lt"/>
              <a:buAutoNum type="arabicPeriod"/>
            </a:pPr>
            <a:r>
              <a:rPr lang="en-US" dirty="0">
                <a:solidFill>
                  <a:srgbClr val="000000"/>
                </a:solidFill>
                <a:latin typeface="Nunito Light"/>
              </a:rPr>
              <a:t>Ease sparsity and problem of calculating </a:t>
            </a:r>
            <a:r>
              <a:rPr lang="en-US" altLang="zh-TW" dirty="0">
                <a:solidFill>
                  <a:srgbClr val="000000"/>
                </a:solidFill>
                <a:latin typeface="Nunito Light"/>
              </a:rPr>
              <a:t>gradient on binary features.</a:t>
            </a:r>
          </a:p>
          <a:p>
            <a:pPr marL="342900" indent="-342900">
              <a:lnSpc>
                <a:spcPts val="3359"/>
              </a:lnSpc>
              <a:buFont typeface="+mj-lt"/>
              <a:buAutoNum type="arabicPeriod"/>
            </a:pPr>
            <a:r>
              <a:rPr lang="en-US" dirty="0">
                <a:solidFill>
                  <a:srgbClr val="000000"/>
                </a:solidFill>
                <a:latin typeface="Nunito Light"/>
              </a:rPr>
              <a:t>Generate a neat, thinner numerical data for ML model</a:t>
            </a:r>
          </a:p>
          <a:p>
            <a:pPr indent="457200">
              <a:lnSpc>
                <a:spcPts val="3359"/>
              </a:lnSpc>
            </a:pPr>
            <a:endParaRPr lang="en-US" dirty="0">
              <a:solidFill>
                <a:srgbClr val="000000"/>
              </a:solidFill>
              <a:latin typeface="Nunito Light"/>
            </a:endParaRPr>
          </a:p>
        </p:txBody>
      </p:sp>
      <p:sp>
        <p:nvSpPr>
          <p:cNvPr id="17" name="箭號: 向下 16">
            <a:extLst>
              <a:ext uri="{FF2B5EF4-FFF2-40B4-BE49-F238E27FC236}">
                <a16:creationId xmlns:a16="http://schemas.microsoft.com/office/drawing/2014/main" id="{654F426D-3E3A-440F-AED5-4DA022B6F2DC}"/>
              </a:ext>
            </a:extLst>
          </p:cNvPr>
          <p:cNvSpPr/>
          <p:nvPr/>
        </p:nvSpPr>
        <p:spPr>
          <a:xfrm>
            <a:off x="8956060" y="2974258"/>
            <a:ext cx="884903" cy="454742"/>
          </a:xfrm>
          <a:prstGeom prst="downArrow">
            <a:avLst>
              <a:gd name="adj1" fmla="val 63333"/>
              <a:gd name="adj2" fmla="val 65135"/>
            </a:avLst>
          </a:prstGeom>
          <a:solidFill>
            <a:srgbClr val="D0C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a:extLst>
              <a:ext uri="{FF2B5EF4-FFF2-40B4-BE49-F238E27FC236}">
                <a16:creationId xmlns:a16="http://schemas.microsoft.com/office/drawing/2014/main" id="{E0BCE4DC-6417-4551-B79F-A22CD0C1B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323" y="875946"/>
            <a:ext cx="2968376" cy="1800000"/>
          </a:xfrm>
          <a:prstGeom prst="rect">
            <a:avLst/>
          </a:prstGeom>
        </p:spPr>
      </p:pic>
      <p:pic>
        <p:nvPicPr>
          <p:cNvPr id="21" name="圖片 20">
            <a:extLst>
              <a:ext uri="{FF2B5EF4-FFF2-40B4-BE49-F238E27FC236}">
                <a16:creationId xmlns:a16="http://schemas.microsoft.com/office/drawing/2014/main" id="{C734480B-E220-4FBB-8315-0BD972223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1840" y="3727312"/>
            <a:ext cx="2993343" cy="1800000"/>
          </a:xfrm>
          <a:prstGeom prst="rect">
            <a:avLst/>
          </a:prstGeom>
        </p:spPr>
      </p:pic>
      <p:graphicFrame>
        <p:nvGraphicFramePr>
          <p:cNvPr id="22" name="表格 21">
            <a:extLst>
              <a:ext uri="{FF2B5EF4-FFF2-40B4-BE49-F238E27FC236}">
                <a16:creationId xmlns:a16="http://schemas.microsoft.com/office/drawing/2014/main" id="{2A68673E-FC9D-406A-9C11-678ADAB2D781}"/>
              </a:ext>
            </a:extLst>
          </p:cNvPr>
          <p:cNvGraphicFramePr>
            <a:graphicFrameLocks noGrp="1"/>
          </p:cNvGraphicFramePr>
          <p:nvPr>
            <p:extLst>
              <p:ext uri="{D42A27DB-BD31-4B8C-83A1-F6EECF244321}">
                <p14:modId xmlns:p14="http://schemas.microsoft.com/office/powerpoint/2010/main" val="3148008677"/>
              </p:ext>
            </p:extLst>
          </p:nvPr>
        </p:nvGraphicFramePr>
        <p:xfrm>
          <a:off x="11241624" y="875946"/>
          <a:ext cx="457200" cy="4651366"/>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2325683">
                <a:tc>
                  <a:txBody>
                    <a:bodyPr/>
                    <a:lstStyle/>
                    <a:p>
                      <a:pPr algn="ctr"/>
                      <a:r>
                        <a:rPr lang="en-US" altLang="zh-TW" dirty="0"/>
                        <a:t>Binary</a:t>
                      </a:r>
                      <a:endParaRPr lang="zh-TW" altLang="en-US" dirty="0"/>
                    </a:p>
                  </a:txBody>
                  <a:tcPr vert="eaVert" anchor="ctr">
                    <a:solidFill>
                      <a:srgbClr val="797F98"/>
                    </a:solidFill>
                  </a:tcPr>
                </a:tc>
                <a:extLst>
                  <a:ext uri="{0D108BD9-81ED-4DB2-BD59-A6C34878D82A}">
                    <a16:rowId xmlns:a16="http://schemas.microsoft.com/office/drawing/2014/main" val="4017548446"/>
                  </a:ext>
                </a:extLst>
              </a:tr>
              <a:tr h="2325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Numerical</a:t>
                      </a:r>
                      <a:endParaRPr lang="zh-TW" altLang="en-US" sz="1800" b="1" kern="1200" dirty="0">
                        <a:solidFill>
                          <a:schemeClr val="lt1"/>
                        </a:solidFill>
                        <a:latin typeface="+mn-lt"/>
                        <a:ea typeface="+mn-ea"/>
                        <a:cs typeface="+mn-cs"/>
                      </a:endParaRPr>
                    </a:p>
                  </a:txBody>
                  <a:tcPr vert="eaVert" anchor="ctr">
                    <a:solidFill>
                      <a:schemeClr val="bg1">
                        <a:lumMod val="65000"/>
                      </a:schemeClr>
                    </a:solidFill>
                  </a:tcPr>
                </a:tc>
                <a:extLst>
                  <a:ext uri="{0D108BD9-81ED-4DB2-BD59-A6C34878D82A}">
                    <a16:rowId xmlns:a16="http://schemas.microsoft.com/office/drawing/2014/main" val="389112562"/>
                  </a:ext>
                </a:extLst>
              </a:tr>
            </a:tbl>
          </a:graphicData>
        </a:graphic>
      </p:graphicFrame>
    </p:spTree>
    <p:extLst>
      <p:ext uri="{BB962C8B-B14F-4D97-AF65-F5344CB8AC3E}">
        <p14:creationId xmlns:p14="http://schemas.microsoft.com/office/powerpoint/2010/main" val="385587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p:txBody>
          <a:bodyPr/>
          <a:lstStyle/>
          <a:p>
            <a:r>
              <a:rPr lang="en-US" altLang="zh-TW" dirty="0">
                <a:solidFill>
                  <a:srgbClr val="14365C"/>
                </a:solidFill>
              </a:rPr>
              <a:t>Introduction - cont.</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mc:AlternateContent xmlns:mc="http://schemas.openxmlformats.org/markup-compatibility/2006">
        <mc:Choice xmlns:a14="http://schemas.microsoft.com/office/drawing/2010/main" Requires="a14">
          <p:sp>
            <p:nvSpPr>
              <p:cNvPr id="7" name="TextBox 5">
                <a:extLst>
                  <a:ext uri="{FF2B5EF4-FFF2-40B4-BE49-F238E27FC236}">
                    <a16:creationId xmlns:a16="http://schemas.microsoft.com/office/drawing/2014/main" id="{E27CCD49-B4A2-454A-8837-051701A08B71}"/>
                  </a:ext>
                </a:extLst>
              </p:cNvPr>
              <p:cNvSpPr txBox="1"/>
              <p:nvPr/>
            </p:nvSpPr>
            <p:spPr>
              <a:xfrm>
                <a:off x="838200" y="1690688"/>
                <a:ext cx="5112657" cy="3012363"/>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Assume the original binary data has </a:t>
                </a:r>
                <a:r>
                  <a:rPr lang="en-US" altLang="zh-TW" dirty="0" err="1">
                    <a:solidFill>
                      <a:srgbClr val="000000"/>
                    </a:solidFill>
                    <a:latin typeface="Nunito Light"/>
                  </a:rPr>
                  <a:t>i</a:t>
                </a:r>
                <a:r>
                  <a:rPr lang="en-US" altLang="zh-TW" dirty="0">
                    <a:solidFill>
                      <a:srgbClr val="000000"/>
                    </a:solidFill>
                    <a:latin typeface="Nunito Light"/>
                  </a:rPr>
                  <a:t> features, we assign a column group for each feature. Than rearrange features in each group, before conducting BCD encoding.</a:t>
                </a:r>
              </a:p>
              <a:p>
                <a:pPr indent="457200">
                  <a:lnSpc>
                    <a:spcPts val="3359"/>
                  </a:lnSpc>
                </a:pPr>
                <a:r>
                  <a:rPr lang="en-US" altLang="zh-TW" dirty="0">
                    <a:solidFill>
                      <a:srgbClr val="000000"/>
                    </a:solidFill>
                    <a:latin typeface="Nunito Light"/>
                  </a:rPr>
                  <a:t>The goal is to find the optimal </a:t>
                </a:r>
                <a14:m>
                  <m:oMath xmlns:m="http://schemas.openxmlformats.org/officeDocument/2006/math">
                    <m:r>
                      <a:rPr lang="en-US" altLang="zh-TW" i="1">
                        <a:solidFill>
                          <a:schemeClr val="dk1"/>
                        </a:solidFill>
                        <a:latin typeface="Cambria Math" panose="02040503050406030204" pitchFamily="18" charset="0"/>
                      </a:rPr>
                      <m:t>𝑔</m:t>
                    </m:r>
                    <m:r>
                      <a:rPr lang="en-US" altLang="zh-TW" i="1">
                        <a:solidFill>
                          <a:schemeClr val="dk1"/>
                        </a:solidFill>
                        <a:latin typeface="Cambria Math" panose="02040503050406030204" pitchFamily="18" charset="0"/>
                      </a:rPr>
                      <m:t>( )</m:t>
                    </m:r>
                  </m:oMath>
                </a14:m>
                <a:r>
                  <a:rPr lang="en-US" altLang="zh-TW" dirty="0">
                    <a:solidFill>
                      <a:srgbClr val="000000"/>
                    </a:solidFill>
                    <a:latin typeface="Nunito Light"/>
                  </a:rPr>
                  <a:t> and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𝑗</m:t>
                        </m:r>
                      </m:sub>
                    </m:sSub>
                  </m:oMath>
                </a14:m>
                <a:r>
                  <a:rPr lang="en-US" altLang="zh-TW" dirty="0">
                    <a:solidFill>
                      <a:srgbClr val="000000"/>
                    </a:solidFill>
                    <a:latin typeface="Nunito Light"/>
                  </a:rPr>
                  <a:t> , such that the encoded numerical data have even or better classification performance in ML model.</a:t>
                </a:r>
              </a:p>
            </p:txBody>
          </p:sp>
        </mc:Choice>
        <mc:Fallback>
          <p:sp>
            <p:nvSpPr>
              <p:cNvPr id="7" name="TextBox 5">
                <a:extLst>
                  <a:ext uri="{FF2B5EF4-FFF2-40B4-BE49-F238E27FC236}">
                    <a16:creationId xmlns:a16="http://schemas.microsoft.com/office/drawing/2014/main" id="{E27CCD49-B4A2-454A-8837-051701A08B71}"/>
                  </a:ext>
                </a:extLst>
              </p:cNvPr>
              <p:cNvSpPr txBox="1">
                <a:spLocks noRot="1" noChangeAspect="1" noMove="1" noResize="1" noEditPoints="1" noAdjustHandles="1" noChangeArrowheads="1" noChangeShapeType="1" noTextEdit="1"/>
              </p:cNvSpPr>
              <p:nvPr/>
            </p:nvSpPr>
            <p:spPr>
              <a:xfrm>
                <a:off x="838200" y="1690688"/>
                <a:ext cx="5112657" cy="3012363"/>
              </a:xfrm>
              <a:prstGeom prst="rect">
                <a:avLst/>
              </a:prstGeom>
              <a:blipFill>
                <a:blip r:embed="rId3"/>
                <a:stretch>
                  <a:fillRect l="-2864" r="-3580" b="-4049"/>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graphicFrame>
            <p:nvGraphicFramePr>
              <p:cNvPr id="4" name="表格 3">
                <a:extLst>
                  <a:ext uri="{FF2B5EF4-FFF2-40B4-BE49-F238E27FC236}">
                    <a16:creationId xmlns:a16="http://schemas.microsoft.com/office/drawing/2014/main" id="{1089E63D-FA9A-480B-9301-E7BB05C9BF7D}"/>
                  </a:ext>
                </a:extLst>
              </p:cNvPr>
              <p:cNvGraphicFramePr>
                <a:graphicFrameLocks noGrp="1"/>
              </p:cNvGraphicFramePr>
              <p:nvPr>
                <p:extLst>
                  <p:ext uri="{D42A27DB-BD31-4B8C-83A1-F6EECF244321}">
                    <p14:modId xmlns:p14="http://schemas.microsoft.com/office/powerpoint/2010/main" val="2072686986"/>
                  </p:ext>
                </p:extLst>
              </p:nvPr>
            </p:nvGraphicFramePr>
            <p:xfrm>
              <a:off x="6473312" y="1849152"/>
              <a:ext cx="4880488" cy="3803648"/>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Symbol</a:t>
                          </a:r>
                          <a:endParaRPr lang="zh-TW" altLang="en-US" dirty="0"/>
                        </a:p>
                      </a:txBody>
                      <a:tcPr anchor="ctr">
                        <a:lnB w="38100" cmpd="sng">
                          <a:noFill/>
                        </a:lnB>
                        <a:solidFill>
                          <a:srgbClr val="14365D"/>
                        </a:solidFill>
                      </a:tcPr>
                    </a:tc>
                    <a:tc>
                      <a:txBody>
                        <a:bodyPr/>
                        <a:lstStyle/>
                        <a:p>
                          <a:pPr algn="ctr"/>
                          <a:r>
                            <a:rPr lang="en-US" altLang="zh-TW" dirty="0"/>
                            <a:t>Definition</a:t>
                          </a:r>
                          <a:endParaRPr lang="zh-TW" altLang="en-US" dirty="0"/>
                        </a:p>
                      </a:txBody>
                      <a:tcPr anchor="ctr">
                        <a:lnB w="38100" cmpd="sng">
                          <a:noFill/>
                        </a:lnB>
                        <a:solidFill>
                          <a:srgbClr val="14365D"/>
                        </a:solidFill>
                      </a:tcPr>
                    </a:tc>
                    <a:extLst>
                      <a:ext uri="{0D108BD9-81ED-4DB2-BD59-A6C34878D82A}">
                        <a16:rowId xmlns:a16="http://schemas.microsoft.com/office/drawing/2014/main" val="2748349146"/>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𝑖</m:t>
                                    </m:r>
                                  </m:sub>
                                  <m:sup>
                                    <m:r>
                                      <a:rPr lang="en-US" altLang="zh-TW" sz="1800" b="0" i="1" kern="1200" smtClean="0">
                                        <a:solidFill>
                                          <a:schemeClr val="dk1"/>
                                        </a:solidFill>
                                        <a:latin typeface="Cambria Math" panose="02040503050406030204" pitchFamily="18" charset="0"/>
                                        <a:ea typeface="+mn-ea"/>
                                        <a:cs typeface="+mn-cs"/>
                                      </a:rPr>
                                      <m:t>𝑏</m:t>
                                    </m:r>
                                  </m:sup>
                                </m:sSubSup>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binary</a:t>
                          </a:r>
                          <a:r>
                            <a:rPr lang="en-US" altLang="zh-TW" sz="1400" baseline="0" dirty="0"/>
                            <a:t> </a:t>
                          </a:r>
                          <a:r>
                            <a:rPr lang="en-US" altLang="zh-TW" sz="1400" dirty="0"/>
                            <a:t>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698143515"/>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r>
                                  <a:rPr lang="en-US" altLang="zh-TW" sz="1800" b="0" i="1" kern="1200" smtClean="0">
                                    <a:solidFill>
                                      <a:schemeClr val="dk1"/>
                                    </a:solidFill>
                                    <a:latin typeface="Cambria Math" panose="02040503050406030204" pitchFamily="18" charset="0"/>
                                    <a:ea typeface="+mn-ea"/>
                                    <a:cs typeface="+mn-cs"/>
                                  </a:rPr>
                                  <m:t>=</m:t>
                                </m:r>
                                <m:r>
                                  <a:rPr lang="en-US" altLang="zh-TW" sz="1800" b="0" i="1" kern="1200" smtClean="0">
                                    <a:solidFill>
                                      <a:schemeClr val="dk1"/>
                                    </a:solidFill>
                                    <a:latin typeface="Cambria Math" panose="02040503050406030204" pitchFamily="18" charset="0"/>
                                    <a:ea typeface="+mn-ea"/>
                                    <a:cs typeface="+mn-cs"/>
                                  </a:rPr>
                                  <m:t>𝑔</m:t>
                                </m:r>
                                <m:r>
                                  <a:rPr lang="en-US" altLang="zh-TW" sz="1800" b="0" i="1" kern="1200" smtClean="0">
                                    <a:solidFill>
                                      <a:schemeClr val="dk1"/>
                                    </a:solidFill>
                                    <a:latin typeface="Cambria Math" panose="02040503050406030204" pitchFamily="18" charset="0"/>
                                    <a:ea typeface="+mn-ea"/>
                                    <a:cs typeface="+mn-cs"/>
                                  </a:rPr>
                                  <m:t>(</m:t>
                                </m:r>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𝑖</m:t>
                                    </m:r>
                                  </m:sub>
                                  <m:sup>
                                    <m:r>
                                      <a:rPr lang="en-US" altLang="zh-TW" sz="1800" b="0" i="1" kern="1200" smtClean="0">
                                        <a:solidFill>
                                          <a:schemeClr val="dk1"/>
                                        </a:solidFill>
                                        <a:latin typeface="Cambria Math" panose="02040503050406030204" pitchFamily="18" charset="0"/>
                                        <a:ea typeface="+mn-ea"/>
                                        <a:cs typeface="+mn-cs"/>
                                      </a:rPr>
                                      <m:t>𝑏</m:t>
                                    </m:r>
                                  </m:sup>
                                </m:sSubSup>
                                <m:r>
                                  <a:rPr lang="en-US" altLang="zh-TW" sz="1800" b="0" i="1" kern="1200" smtClean="0">
                                    <a:solidFill>
                                      <a:schemeClr val="dk1"/>
                                    </a:solidFill>
                                    <a:latin typeface="Cambria Math" panose="02040503050406030204" pitchFamily="18" charset="0"/>
                                    <a:ea typeface="+mn-ea"/>
                                    <a:cs typeface="+mn-cs"/>
                                  </a:rPr>
                                  <m:t>)</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t>Feature group of </a:t>
                          </a: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037540359"/>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Feature group</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524247947"/>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𝑗</m:t>
                                    </m:r>
                                  </m:sub>
                                </m:sSub>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400" dirty="0"/>
                            <a:t>sequence of features in group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66865645"/>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𝑗𝑘</m:t>
                                    </m:r>
                                  </m:sub>
                                </m:sSub>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𝑘</m:t>
                                  </m:r>
                                </m:e>
                                <m:sup>
                                  <m:r>
                                    <a:rPr lang="en-US" altLang="zh-TW" sz="1400" b="0" i="1" dirty="0" smtClean="0">
                                      <a:latin typeface="Cambria Math" panose="02040503050406030204" pitchFamily="18" charset="0"/>
                                    </a:rPr>
                                    <m:t>𝑡h</m:t>
                                  </m:r>
                                </m:sup>
                              </m:sSup>
                            </m:oMath>
                          </a14:m>
                          <a:r>
                            <a:rPr lang="en-US" altLang="zh-TW" sz="1400" dirty="0"/>
                            <a:t> Feature in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0827046"/>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𝑗</m:t>
                                    </m:r>
                                  </m:sub>
                                  <m:sup>
                                    <m:r>
                                      <a:rPr lang="en-US" altLang="zh-TW" sz="1800" b="0" i="1" kern="1200" smtClean="0">
                                        <a:solidFill>
                                          <a:schemeClr val="dk1"/>
                                        </a:solidFill>
                                        <a:latin typeface="Cambria Math" panose="02040503050406030204" pitchFamily="18" charset="0"/>
                                        <a:ea typeface="+mn-ea"/>
                                        <a:cs typeface="+mn-cs"/>
                                      </a:rPr>
                                      <m:t>𝑛</m:t>
                                    </m:r>
                                  </m:sup>
                                </m:sSubSup>
                                <m:r>
                                  <a:rPr lang="en-US" altLang="zh-TW" sz="1800" b="0" i="1" kern="1200" smtClean="0">
                                    <a:solidFill>
                                      <a:schemeClr val="dk1"/>
                                    </a:solidFill>
                                    <a:latin typeface="Cambria Math" panose="02040503050406030204" pitchFamily="18" charset="0"/>
                                    <a:ea typeface="+mn-ea"/>
                                    <a:cs typeface="+mn-cs"/>
                                  </a:rPr>
                                  <m:t>=</m:t>
                                </m:r>
                                <m:r>
                                  <a:rPr lang="en-US" altLang="zh-TW" sz="1800" b="0" i="1" kern="1200" smtClean="0">
                                    <a:solidFill>
                                      <a:schemeClr val="dk1"/>
                                    </a:solidFill>
                                    <a:latin typeface="Cambria Math" panose="02040503050406030204" pitchFamily="18" charset="0"/>
                                    <a:ea typeface="+mn-ea"/>
                                    <a:cs typeface="+mn-cs"/>
                                  </a:rPr>
                                  <m:t>𝑏</m:t>
                                </m:r>
                                <m:r>
                                  <a:rPr lang="en-US" altLang="zh-TW" sz="1800" b="0" i="1" kern="1200" smtClean="0">
                                    <a:solidFill>
                                      <a:schemeClr val="dk1"/>
                                    </a:solidFill>
                                    <a:latin typeface="Cambria Math" panose="02040503050406030204" pitchFamily="18" charset="0"/>
                                    <a:ea typeface="+mn-ea"/>
                                    <a:cs typeface="+mn-cs"/>
                                  </a:rPr>
                                  <m:t>(</m:t>
                                </m:r>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r>
                                  <a:rPr lang="en-US" altLang="zh-TW" sz="1800" b="0" i="1" kern="1200" smtClean="0">
                                    <a:solidFill>
                                      <a:schemeClr val="dk1"/>
                                    </a:solidFill>
                                    <a:latin typeface="Cambria Math" panose="02040503050406030204" pitchFamily="18" charset="0"/>
                                    <a:ea typeface="+mn-ea"/>
                                    <a:cs typeface="+mn-cs"/>
                                  </a:rPr>
                                  <m:t>)</m:t>
                                </m:r>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400" dirty="0"/>
                            <a:t>BCD encoded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374788230"/>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𝑗</m:t>
                                    </m:r>
                                  </m:sub>
                                  <m:sup>
                                    <m:r>
                                      <a:rPr lang="en-US" altLang="zh-TW" sz="1800" b="0" i="1" kern="1200" smtClean="0">
                                        <a:solidFill>
                                          <a:schemeClr val="dk1"/>
                                        </a:solidFill>
                                        <a:latin typeface="Cambria Math" panose="02040503050406030204" pitchFamily="18" charset="0"/>
                                        <a:ea typeface="+mn-ea"/>
                                        <a:cs typeface="+mn-cs"/>
                                      </a:rPr>
                                      <m:t>𝑛</m:t>
                                    </m:r>
                                  </m:sup>
                                </m:sSubSup>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Encoded numerical 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494018560"/>
                      </a:ext>
                    </a:extLst>
                  </a:tr>
                </a:tbl>
              </a:graphicData>
            </a:graphic>
          </p:graphicFrame>
        </mc:Choice>
        <mc:Fallback>
          <p:graphicFrame>
            <p:nvGraphicFramePr>
              <p:cNvPr id="4" name="表格 3">
                <a:extLst>
                  <a:ext uri="{FF2B5EF4-FFF2-40B4-BE49-F238E27FC236}">
                    <a16:creationId xmlns:a16="http://schemas.microsoft.com/office/drawing/2014/main" id="{1089E63D-FA9A-480B-9301-E7BB05C9BF7D}"/>
                  </a:ext>
                </a:extLst>
              </p:cNvPr>
              <p:cNvGraphicFramePr>
                <a:graphicFrameLocks noGrp="1"/>
              </p:cNvGraphicFramePr>
              <p:nvPr>
                <p:extLst>
                  <p:ext uri="{D42A27DB-BD31-4B8C-83A1-F6EECF244321}">
                    <p14:modId xmlns:p14="http://schemas.microsoft.com/office/powerpoint/2010/main" val="2072686986"/>
                  </p:ext>
                </p:extLst>
              </p:nvPr>
            </p:nvGraphicFramePr>
            <p:xfrm>
              <a:off x="6473312" y="1849152"/>
              <a:ext cx="4880488" cy="3803648"/>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Symbol</a:t>
                          </a:r>
                          <a:endParaRPr lang="zh-TW" altLang="en-US" dirty="0"/>
                        </a:p>
                      </a:txBody>
                      <a:tcPr anchor="ctr">
                        <a:lnB w="38100" cmpd="sng">
                          <a:noFill/>
                        </a:lnB>
                        <a:solidFill>
                          <a:srgbClr val="14365D"/>
                        </a:solidFill>
                      </a:tcPr>
                    </a:tc>
                    <a:tc>
                      <a:txBody>
                        <a:bodyPr/>
                        <a:lstStyle/>
                        <a:p>
                          <a:pPr algn="ctr"/>
                          <a:r>
                            <a:rPr lang="en-US" altLang="zh-TW" dirty="0"/>
                            <a:t>Definition</a:t>
                          </a:r>
                          <a:endParaRPr lang="zh-TW" altLang="en-US" dirty="0"/>
                        </a:p>
                      </a:txBody>
                      <a:tcPr anchor="ctr">
                        <a:lnB w="38100" cmpd="sng">
                          <a:noFill/>
                        </a:lnB>
                        <a:solidFill>
                          <a:srgbClr val="14365D"/>
                        </a:solidFill>
                      </a:tcPr>
                    </a:tc>
                    <a:extLst>
                      <a:ext uri="{0D108BD9-81ED-4DB2-BD59-A6C34878D82A}">
                        <a16:rowId xmlns:a16="http://schemas.microsoft.com/office/drawing/2014/main" val="2748349146"/>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blipFill>
                          <a:blip r:embed="rId4"/>
                          <a:stretch>
                            <a:fillRect l="-403" t="-101282" r="-224194" b="-602564"/>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blipFill>
                          <a:blip r:embed="rId4"/>
                          <a:stretch>
                            <a:fillRect l="-44946" t="-101282" r="-361" b="-602564"/>
                          </a:stretch>
                        </a:blipFill>
                      </a:tcPr>
                    </a:tc>
                    <a:extLst>
                      <a:ext uri="{0D108BD9-81ED-4DB2-BD59-A6C34878D82A}">
                        <a16:rowId xmlns:a16="http://schemas.microsoft.com/office/drawing/2014/main" val="1698143515"/>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201282" r="-224194" b="-502564"/>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201282" r="-361" b="-502564"/>
                          </a:stretch>
                        </a:blipFill>
                      </a:tcPr>
                    </a:tc>
                    <a:extLst>
                      <a:ext uri="{0D108BD9-81ED-4DB2-BD59-A6C34878D82A}">
                        <a16:rowId xmlns:a16="http://schemas.microsoft.com/office/drawing/2014/main" val="2037540359"/>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297468" r="-224194" b="-396203"/>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297468" r="-361" b="-396203"/>
                          </a:stretch>
                        </a:blipFill>
                      </a:tcPr>
                    </a:tc>
                    <a:extLst>
                      <a:ext uri="{0D108BD9-81ED-4DB2-BD59-A6C34878D82A}">
                        <a16:rowId xmlns:a16="http://schemas.microsoft.com/office/drawing/2014/main" val="2524247947"/>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402564" r="-224194" b="-3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402564" r="-361" b="-301282"/>
                          </a:stretch>
                        </a:blipFill>
                      </a:tcPr>
                    </a:tc>
                    <a:extLst>
                      <a:ext uri="{0D108BD9-81ED-4DB2-BD59-A6C34878D82A}">
                        <a16:rowId xmlns:a16="http://schemas.microsoft.com/office/drawing/2014/main" val="366865645"/>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502564" r="-224194" b="-2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502564" r="-361" b="-201282"/>
                          </a:stretch>
                        </a:blipFill>
                      </a:tcPr>
                    </a:tc>
                    <a:extLst>
                      <a:ext uri="{0D108BD9-81ED-4DB2-BD59-A6C34878D82A}">
                        <a16:rowId xmlns:a16="http://schemas.microsoft.com/office/drawing/2014/main" val="30827046"/>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602564" r="-224194" b="-1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602564" r="-361" b="-101282"/>
                          </a:stretch>
                        </a:blipFill>
                      </a:tcPr>
                    </a:tc>
                    <a:extLst>
                      <a:ext uri="{0D108BD9-81ED-4DB2-BD59-A6C34878D82A}">
                        <a16:rowId xmlns:a16="http://schemas.microsoft.com/office/drawing/2014/main" val="3374788230"/>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403" t="-702564" r="-224194" b="-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44946" t="-702564" r="-361" b="-1282"/>
                          </a:stretch>
                        </a:blipFill>
                      </a:tcPr>
                    </a:tc>
                    <a:extLst>
                      <a:ext uri="{0D108BD9-81ED-4DB2-BD59-A6C34878D82A}">
                        <a16:rowId xmlns:a16="http://schemas.microsoft.com/office/drawing/2014/main" val="149401856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2" name="表格 11">
                <a:extLst>
                  <a:ext uri="{FF2B5EF4-FFF2-40B4-BE49-F238E27FC236}">
                    <a16:creationId xmlns:a16="http://schemas.microsoft.com/office/drawing/2014/main" id="{9FB8DCC8-BCAE-4B3E-847D-5C24DFCF09AE}"/>
                  </a:ext>
                </a:extLst>
              </p:cNvPr>
              <p:cNvGraphicFramePr>
                <a:graphicFrameLocks noGrp="1"/>
              </p:cNvGraphicFramePr>
              <p:nvPr>
                <p:extLst>
                  <p:ext uri="{D42A27DB-BD31-4B8C-83A1-F6EECF244321}">
                    <p14:modId xmlns:p14="http://schemas.microsoft.com/office/powerpoint/2010/main" val="4274784755"/>
                  </p:ext>
                </p:extLst>
              </p:nvPr>
            </p:nvGraphicFramePr>
            <p:xfrm>
              <a:off x="12434528" y="4956176"/>
              <a:ext cx="4880488" cy="1901824"/>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indexer</a:t>
                          </a:r>
                          <a:endParaRPr lang="zh-TW" altLang="en-US" dirty="0"/>
                        </a:p>
                      </a:txBody>
                      <a:tcPr anchor="ctr"/>
                    </a:tc>
                    <a:tc>
                      <a:txBody>
                        <a:bodyPr/>
                        <a:lstStyle/>
                        <a:p>
                          <a:pPr algn="ctr"/>
                          <a:r>
                            <a:rPr lang="en-US" altLang="zh-TW" dirty="0"/>
                            <a:t>Definition</a:t>
                          </a:r>
                          <a:endParaRPr lang="zh-TW" altLang="en-US" dirty="0"/>
                        </a:p>
                      </a:txBody>
                      <a:tcPr anchor="ctr"/>
                    </a:tc>
                    <a:extLst>
                      <a:ext uri="{0D108BD9-81ED-4DB2-BD59-A6C34878D82A}">
                        <a16:rowId xmlns:a16="http://schemas.microsoft.com/office/drawing/2014/main" val="2748349146"/>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𝑖</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tc>
                    <a:extLst>
                      <a:ext uri="{0D108BD9-81ED-4DB2-BD59-A6C34878D82A}">
                        <a16:rowId xmlns:a16="http://schemas.microsoft.com/office/drawing/2014/main" val="1698143515"/>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𝑗</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t>Feature group of </a:t>
                          </a: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tc>
                    <a:extLst>
                      <a:ext uri="{0D108BD9-81ED-4DB2-BD59-A6C34878D82A}">
                        <a16:rowId xmlns:a16="http://schemas.microsoft.com/office/drawing/2014/main" val="2037540359"/>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𝑘</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Feature group</a:t>
                          </a:r>
                          <a:endParaRPr lang="zh-TW" altLang="en-US" sz="1400" dirty="0"/>
                        </a:p>
                      </a:txBody>
                      <a:tcPr anchor="ctr"/>
                    </a:tc>
                    <a:extLst>
                      <a:ext uri="{0D108BD9-81ED-4DB2-BD59-A6C34878D82A}">
                        <a16:rowId xmlns:a16="http://schemas.microsoft.com/office/drawing/2014/main" val="2524247947"/>
                      </a:ext>
                    </a:extLst>
                  </a:tr>
                </a:tbl>
              </a:graphicData>
            </a:graphic>
          </p:graphicFrame>
        </mc:Choice>
        <mc:Fallback>
          <p:graphicFrame>
            <p:nvGraphicFramePr>
              <p:cNvPr id="12" name="表格 11">
                <a:extLst>
                  <a:ext uri="{FF2B5EF4-FFF2-40B4-BE49-F238E27FC236}">
                    <a16:creationId xmlns:a16="http://schemas.microsoft.com/office/drawing/2014/main" id="{9FB8DCC8-BCAE-4B3E-847D-5C24DFCF09AE}"/>
                  </a:ext>
                </a:extLst>
              </p:cNvPr>
              <p:cNvGraphicFramePr>
                <a:graphicFrameLocks noGrp="1"/>
              </p:cNvGraphicFramePr>
              <p:nvPr>
                <p:extLst>
                  <p:ext uri="{D42A27DB-BD31-4B8C-83A1-F6EECF244321}">
                    <p14:modId xmlns:p14="http://schemas.microsoft.com/office/powerpoint/2010/main" val="4274784755"/>
                  </p:ext>
                </p:extLst>
              </p:nvPr>
            </p:nvGraphicFramePr>
            <p:xfrm>
              <a:off x="12434528" y="4956176"/>
              <a:ext cx="4880488" cy="1901824"/>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indexer</a:t>
                          </a:r>
                          <a:endParaRPr lang="zh-TW" altLang="en-US" dirty="0"/>
                        </a:p>
                      </a:txBody>
                      <a:tcPr anchor="ctr"/>
                    </a:tc>
                    <a:tc>
                      <a:txBody>
                        <a:bodyPr/>
                        <a:lstStyle/>
                        <a:p>
                          <a:pPr algn="ctr"/>
                          <a:r>
                            <a:rPr lang="en-US" altLang="zh-TW" dirty="0"/>
                            <a:t>Definition</a:t>
                          </a:r>
                          <a:endParaRPr lang="zh-TW" altLang="en-US" dirty="0"/>
                        </a:p>
                      </a:txBody>
                      <a:tcPr anchor="ctr"/>
                    </a:tc>
                    <a:extLst>
                      <a:ext uri="{0D108BD9-81ED-4DB2-BD59-A6C34878D82A}">
                        <a16:rowId xmlns:a16="http://schemas.microsoft.com/office/drawing/2014/main" val="2748349146"/>
                      </a:ext>
                    </a:extLst>
                  </a:tr>
                  <a:tr h="475456">
                    <a:tc>
                      <a:txBody>
                        <a:bodyPr/>
                        <a:lstStyle/>
                        <a:p>
                          <a:endParaRPr lang="zh-TW"/>
                        </a:p>
                      </a:txBody>
                      <a:tcPr anchor="ctr">
                        <a:blipFill>
                          <a:blip r:embed="rId5"/>
                          <a:stretch>
                            <a:fillRect l="-403" t="-102564" r="-225000" b="-203846"/>
                          </a:stretch>
                        </a:blipFill>
                      </a:tcPr>
                    </a:tc>
                    <a:tc>
                      <a:txBody>
                        <a:bodyPr/>
                        <a:lstStyle/>
                        <a:p>
                          <a:endParaRPr lang="zh-TW"/>
                        </a:p>
                      </a:txBody>
                      <a:tcPr anchor="ctr">
                        <a:blipFill>
                          <a:blip r:embed="rId5"/>
                          <a:stretch>
                            <a:fillRect l="-44946" t="-102564" r="-722" b="-203846"/>
                          </a:stretch>
                        </a:blipFill>
                      </a:tcPr>
                    </a:tc>
                    <a:extLst>
                      <a:ext uri="{0D108BD9-81ED-4DB2-BD59-A6C34878D82A}">
                        <a16:rowId xmlns:a16="http://schemas.microsoft.com/office/drawing/2014/main" val="1698143515"/>
                      </a:ext>
                    </a:extLst>
                  </a:tr>
                  <a:tr h="475456">
                    <a:tc>
                      <a:txBody>
                        <a:bodyPr/>
                        <a:lstStyle/>
                        <a:p>
                          <a:endParaRPr lang="zh-TW"/>
                        </a:p>
                      </a:txBody>
                      <a:tcPr anchor="ctr">
                        <a:blipFill>
                          <a:blip r:embed="rId5"/>
                          <a:stretch>
                            <a:fillRect l="-403" t="-202564" r="-225000" b="-103846"/>
                          </a:stretch>
                        </a:blipFill>
                      </a:tcPr>
                    </a:tc>
                    <a:tc>
                      <a:txBody>
                        <a:bodyPr/>
                        <a:lstStyle/>
                        <a:p>
                          <a:endParaRPr lang="zh-TW"/>
                        </a:p>
                      </a:txBody>
                      <a:tcPr anchor="ctr">
                        <a:blipFill>
                          <a:blip r:embed="rId5"/>
                          <a:stretch>
                            <a:fillRect l="-44946" t="-202564" r="-722" b="-103846"/>
                          </a:stretch>
                        </a:blipFill>
                      </a:tcPr>
                    </a:tc>
                    <a:extLst>
                      <a:ext uri="{0D108BD9-81ED-4DB2-BD59-A6C34878D82A}">
                        <a16:rowId xmlns:a16="http://schemas.microsoft.com/office/drawing/2014/main" val="2037540359"/>
                      </a:ext>
                    </a:extLst>
                  </a:tr>
                  <a:tr h="475456">
                    <a:tc>
                      <a:txBody>
                        <a:bodyPr/>
                        <a:lstStyle/>
                        <a:p>
                          <a:endParaRPr lang="zh-TW"/>
                        </a:p>
                      </a:txBody>
                      <a:tcPr anchor="ctr">
                        <a:blipFill>
                          <a:blip r:embed="rId5"/>
                          <a:stretch>
                            <a:fillRect l="-403" t="-302564" r="-225000" b="-3846"/>
                          </a:stretch>
                        </a:blipFill>
                      </a:tcPr>
                    </a:tc>
                    <a:tc>
                      <a:txBody>
                        <a:bodyPr/>
                        <a:lstStyle/>
                        <a:p>
                          <a:endParaRPr lang="zh-TW"/>
                        </a:p>
                      </a:txBody>
                      <a:tcPr anchor="ctr">
                        <a:blipFill>
                          <a:blip r:embed="rId5"/>
                          <a:stretch>
                            <a:fillRect l="-44946" t="-302564" r="-722" b="-3846"/>
                          </a:stretch>
                        </a:blipFill>
                      </a:tcPr>
                    </a:tc>
                    <a:extLst>
                      <a:ext uri="{0D108BD9-81ED-4DB2-BD59-A6C34878D82A}">
                        <a16:rowId xmlns:a16="http://schemas.microsoft.com/office/drawing/2014/main" val="2524247947"/>
                      </a:ext>
                    </a:extLst>
                  </a:tr>
                </a:tbl>
              </a:graphicData>
            </a:graphic>
          </p:graphicFrame>
        </mc:Fallback>
      </mc:AlternateContent>
    </p:spTree>
    <p:extLst>
      <p:ext uri="{BB962C8B-B14F-4D97-AF65-F5344CB8AC3E}">
        <p14:creationId xmlns:p14="http://schemas.microsoft.com/office/powerpoint/2010/main" val="271982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0A9722F6-FD00-4123-B8E2-13D9B0937002}"/>
              </a:ext>
            </a:extLst>
          </p:cNvPr>
          <p:cNvGraphicFramePr>
            <a:graphicFrameLocks noGrp="1"/>
          </p:cNvGraphicFramePr>
          <p:nvPr>
            <p:extLst>
              <p:ext uri="{D42A27DB-BD31-4B8C-83A1-F6EECF244321}">
                <p14:modId xmlns:p14="http://schemas.microsoft.com/office/powerpoint/2010/main" val="1075125820"/>
              </p:ext>
            </p:extLst>
          </p:nvPr>
        </p:nvGraphicFramePr>
        <p:xfrm>
          <a:off x="6384777" y="1843694"/>
          <a:ext cx="52578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gridCol w="876300">
                  <a:extLst>
                    <a:ext uri="{9D8B030D-6E8A-4147-A177-3AD203B41FA5}">
                      <a16:colId xmlns:a16="http://schemas.microsoft.com/office/drawing/2014/main" val="1617252258"/>
                    </a:ext>
                  </a:extLst>
                </a:gridCol>
                <a:gridCol w="876300">
                  <a:extLst>
                    <a:ext uri="{9D8B030D-6E8A-4147-A177-3AD203B41FA5}">
                      <a16:colId xmlns:a16="http://schemas.microsoft.com/office/drawing/2014/main" val="3515302988"/>
                    </a:ext>
                  </a:extLst>
                </a:gridCol>
                <a:gridCol w="876300">
                  <a:extLst>
                    <a:ext uri="{9D8B030D-6E8A-4147-A177-3AD203B41FA5}">
                      <a16:colId xmlns:a16="http://schemas.microsoft.com/office/drawing/2014/main" val="2275823469"/>
                    </a:ext>
                  </a:extLst>
                </a:gridCol>
                <a:gridCol w="876300">
                  <a:extLst>
                    <a:ext uri="{9D8B030D-6E8A-4147-A177-3AD203B41FA5}">
                      <a16:colId xmlns:a16="http://schemas.microsoft.com/office/drawing/2014/main" val="1225509667"/>
                    </a:ext>
                  </a:extLst>
                </a:gridCol>
                <a:gridCol w="876300">
                  <a:extLst>
                    <a:ext uri="{9D8B030D-6E8A-4147-A177-3AD203B41FA5}">
                      <a16:colId xmlns:a16="http://schemas.microsoft.com/office/drawing/2014/main" val="850758534"/>
                    </a:ext>
                  </a:extLst>
                </a:gridCol>
              </a:tblGrid>
              <a:tr h="636251">
                <a:tc>
                  <a:txBody>
                    <a:bodyPr/>
                    <a:lstStyle/>
                    <a:p>
                      <a:pPr algn="ctr"/>
                      <a:r>
                        <a:rPr lang="en-US" altLang="zh-TW" dirty="0"/>
                        <a:t>Col 1</a:t>
                      </a:r>
                      <a:endParaRPr lang="zh-TW" altLang="en-US" dirty="0"/>
                    </a:p>
                  </a:txBody>
                  <a:tcPr anchor="ctr">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B w="38100" cmpd="sng">
                      <a:noFill/>
                    </a:lnB>
                    <a:solidFill>
                      <a:srgbClr val="14365D"/>
                    </a:solidFill>
                  </a:tcPr>
                </a:tc>
                <a:tc>
                  <a:txBody>
                    <a:bodyPr/>
                    <a:lstStyle/>
                    <a:p>
                      <a:pPr algn="ctr"/>
                      <a:r>
                        <a:rPr lang="en-US" altLang="zh-TW" dirty="0"/>
                        <a:t>Col 3</a:t>
                      </a:r>
                      <a:endParaRPr lang="zh-TW" altLang="en-US" dirty="0"/>
                    </a:p>
                  </a:txBody>
                  <a:tcPr anchor="ctr">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B w="38100" cmpd="sng">
                      <a:noFill/>
                    </a:lnB>
                    <a:solidFill>
                      <a:srgbClr val="14365D"/>
                    </a:solidFill>
                  </a:tcPr>
                </a:tc>
                <a:tc>
                  <a:txBody>
                    <a:bodyPr/>
                    <a:lstStyle/>
                    <a:p>
                      <a:pPr algn="ctr"/>
                      <a:r>
                        <a:rPr lang="en-US" altLang="zh-TW" dirty="0"/>
                        <a:t>Col 5</a:t>
                      </a:r>
                      <a:endParaRPr lang="zh-TW" altLang="en-US" dirty="0"/>
                    </a:p>
                  </a:txBody>
                  <a:tcPr anchor="ctr">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B w="38100" cmpd="sng">
                      <a:noFill/>
                    </a:lnB>
                    <a:solidFill>
                      <a:srgbClr val="14365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graphicFrame>
        <p:nvGraphicFramePr>
          <p:cNvPr id="8" name="表格 7">
            <a:extLst>
              <a:ext uri="{FF2B5EF4-FFF2-40B4-BE49-F238E27FC236}">
                <a16:creationId xmlns:a16="http://schemas.microsoft.com/office/drawing/2014/main" id="{DB1CACD2-0C06-4B5F-927C-54C3499983E0}"/>
              </a:ext>
            </a:extLst>
          </p:cNvPr>
          <p:cNvGraphicFramePr>
            <a:graphicFrameLocks noGrp="1"/>
          </p:cNvGraphicFramePr>
          <p:nvPr>
            <p:extLst>
              <p:ext uri="{D42A27DB-BD31-4B8C-83A1-F6EECF244321}">
                <p14:modId xmlns:p14="http://schemas.microsoft.com/office/powerpoint/2010/main" val="3460912550"/>
              </p:ext>
            </p:extLst>
          </p:nvPr>
        </p:nvGraphicFramePr>
        <p:xfrm>
          <a:off x="12353480" y="5092259"/>
          <a:ext cx="52578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gridCol w="876300">
                  <a:extLst>
                    <a:ext uri="{9D8B030D-6E8A-4147-A177-3AD203B41FA5}">
                      <a16:colId xmlns:a16="http://schemas.microsoft.com/office/drawing/2014/main" val="1617252258"/>
                    </a:ext>
                  </a:extLst>
                </a:gridCol>
                <a:gridCol w="876300">
                  <a:extLst>
                    <a:ext uri="{9D8B030D-6E8A-4147-A177-3AD203B41FA5}">
                      <a16:colId xmlns:a16="http://schemas.microsoft.com/office/drawing/2014/main" val="3515302988"/>
                    </a:ext>
                  </a:extLst>
                </a:gridCol>
                <a:gridCol w="876300">
                  <a:extLst>
                    <a:ext uri="{9D8B030D-6E8A-4147-A177-3AD203B41FA5}">
                      <a16:colId xmlns:a16="http://schemas.microsoft.com/office/drawing/2014/main" val="2275823469"/>
                    </a:ext>
                  </a:extLst>
                </a:gridCol>
                <a:gridCol w="876300">
                  <a:extLst>
                    <a:ext uri="{9D8B030D-6E8A-4147-A177-3AD203B41FA5}">
                      <a16:colId xmlns:a16="http://schemas.microsoft.com/office/drawing/2014/main" val="1225509667"/>
                    </a:ext>
                  </a:extLst>
                </a:gridCol>
                <a:gridCol w="876300">
                  <a:extLst>
                    <a:ext uri="{9D8B030D-6E8A-4147-A177-3AD203B41FA5}">
                      <a16:colId xmlns:a16="http://schemas.microsoft.com/office/drawing/2014/main" val="850758534"/>
                    </a:ext>
                  </a:extLst>
                </a:gridCol>
              </a:tblGrid>
              <a:tr h="636251">
                <a:tc>
                  <a:txBody>
                    <a:bodyPr/>
                    <a:lstStyle/>
                    <a:p>
                      <a:pPr algn="ctr"/>
                      <a:r>
                        <a:rPr lang="en-US" altLang="zh-TW" dirty="0"/>
                        <a:t>Col 1</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tc>
                <a:tc>
                  <a:txBody>
                    <a:bodyPr/>
                    <a:lstStyle/>
                    <a:p>
                      <a:pPr algn="ctr"/>
                      <a:r>
                        <a:rPr lang="en-US" altLang="zh-TW" dirty="0"/>
                        <a:t>Col 3</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tc>
                <a:tc>
                  <a:txBody>
                    <a:bodyPr/>
                    <a:lstStyle/>
                    <a:p>
                      <a:pPr algn="ctr"/>
                      <a:r>
                        <a:rPr lang="en-US" altLang="zh-TW" dirty="0"/>
                        <a:t>Col 5</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Tree>
    <p:extLst>
      <p:ext uri="{BB962C8B-B14F-4D97-AF65-F5344CB8AC3E}">
        <p14:creationId xmlns:p14="http://schemas.microsoft.com/office/powerpoint/2010/main" val="129598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aphicFrame>
        <p:nvGraphicFramePr>
          <p:cNvPr id="22" name="表格 21">
            <a:extLst>
              <a:ext uri="{FF2B5EF4-FFF2-40B4-BE49-F238E27FC236}">
                <a16:creationId xmlns:a16="http://schemas.microsoft.com/office/drawing/2014/main" id="{265FA4D9-AE5B-4E6D-A954-5805F268F02A}"/>
              </a:ext>
            </a:extLst>
          </p:cNvPr>
          <p:cNvGraphicFramePr>
            <a:graphicFrameLocks noGrp="1"/>
          </p:cNvGraphicFramePr>
          <p:nvPr>
            <p:extLst>
              <p:ext uri="{D42A27DB-BD31-4B8C-83A1-F6EECF244321}">
                <p14:modId xmlns:p14="http://schemas.microsoft.com/office/powerpoint/2010/main" val="269465316"/>
              </p:ext>
            </p:extLst>
          </p:nvPr>
        </p:nvGraphicFramePr>
        <p:xfrm>
          <a:off x="11172825"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850758534"/>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7" name="表格 26">
            <a:extLst>
              <a:ext uri="{FF2B5EF4-FFF2-40B4-BE49-F238E27FC236}">
                <a16:creationId xmlns:a16="http://schemas.microsoft.com/office/drawing/2014/main" id="{0DA4AFF4-D1D9-44FF-8611-7C9F5ABDB724}"/>
              </a:ext>
            </a:extLst>
          </p:cNvPr>
          <p:cNvGraphicFramePr>
            <a:graphicFrameLocks noGrp="1"/>
          </p:cNvGraphicFramePr>
          <p:nvPr>
            <p:extLst>
              <p:ext uri="{D42A27DB-BD31-4B8C-83A1-F6EECF244321}">
                <p14:modId xmlns:p14="http://schemas.microsoft.com/office/powerpoint/2010/main" val="2099118563"/>
              </p:ext>
            </p:extLst>
          </p:nvPr>
        </p:nvGraphicFramePr>
        <p:xfrm>
          <a:off x="10135718"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225509667"/>
                    </a:ext>
                  </a:extLst>
                </a:gridCol>
              </a:tblGrid>
              <a:tr h="636251">
                <a:tc>
                  <a:txBody>
                    <a:bodyPr/>
                    <a:lstStyle/>
                    <a:p>
                      <a:pPr algn="ctr"/>
                      <a:r>
                        <a:rPr lang="en-US" altLang="zh-TW" dirty="0"/>
                        <a:t>Col 5</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6" name="表格 25">
            <a:extLst>
              <a:ext uri="{FF2B5EF4-FFF2-40B4-BE49-F238E27FC236}">
                <a16:creationId xmlns:a16="http://schemas.microsoft.com/office/drawing/2014/main" id="{DE90A258-C804-44D0-9CD2-23D6979D3676}"/>
              </a:ext>
            </a:extLst>
          </p:cNvPr>
          <p:cNvGraphicFramePr>
            <a:graphicFrameLocks noGrp="1"/>
          </p:cNvGraphicFramePr>
          <p:nvPr>
            <p:extLst>
              <p:ext uri="{D42A27DB-BD31-4B8C-83A1-F6EECF244321}">
                <p14:modId xmlns:p14="http://schemas.microsoft.com/office/powerpoint/2010/main" val="154272545"/>
              </p:ext>
            </p:extLst>
          </p:nvPr>
        </p:nvGraphicFramePr>
        <p:xfrm>
          <a:off x="9098609"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75823469"/>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5" name="表格 24">
            <a:extLst>
              <a:ext uri="{FF2B5EF4-FFF2-40B4-BE49-F238E27FC236}">
                <a16:creationId xmlns:a16="http://schemas.microsoft.com/office/drawing/2014/main" id="{080E8605-6DAA-453C-83AE-7AA374C678F7}"/>
              </a:ext>
            </a:extLst>
          </p:cNvPr>
          <p:cNvGraphicFramePr>
            <a:graphicFrameLocks noGrp="1"/>
          </p:cNvGraphicFramePr>
          <p:nvPr>
            <p:extLst>
              <p:ext uri="{D42A27DB-BD31-4B8C-83A1-F6EECF244321}">
                <p14:modId xmlns:p14="http://schemas.microsoft.com/office/powerpoint/2010/main" val="981480179"/>
              </p:ext>
            </p:extLst>
          </p:nvPr>
        </p:nvGraphicFramePr>
        <p:xfrm>
          <a:off x="8061500"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3515302988"/>
                    </a:ext>
                  </a:extLst>
                </a:gridCol>
              </a:tblGrid>
              <a:tr h="636251">
                <a:tc>
                  <a:txBody>
                    <a:bodyPr/>
                    <a:lstStyle/>
                    <a:p>
                      <a:pPr algn="ctr"/>
                      <a:r>
                        <a:rPr lang="en-US" altLang="zh-TW" dirty="0"/>
                        <a:t>Col 3</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4" name="表格 23">
            <a:extLst>
              <a:ext uri="{FF2B5EF4-FFF2-40B4-BE49-F238E27FC236}">
                <a16:creationId xmlns:a16="http://schemas.microsoft.com/office/drawing/2014/main" id="{D3F1CC29-E66A-49C1-8174-9B9328B5B70D}"/>
              </a:ext>
            </a:extLst>
          </p:cNvPr>
          <p:cNvGraphicFramePr>
            <a:graphicFrameLocks noGrp="1"/>
          </p:cNvGraphicFramePr>
          <p:nvPr>
            <p:extLst>
              <p:ext uri="{D42A27DB-BD31-4B8C-83A1-F6EECF244321}">
                <p14:modId xmlns:p14="http://schemas.microsoft.com/office/powerpoint/2010/main" val="3583385581"/>
              </p:ext>
            </p:extLst>
          </p:nvPr>
        </p:nvGraphicFramePr>
        <p:xfrm>
          <a:off x="7024391"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617252258"/>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3" name="表格 22">
            <a:extLst>
              <a:ext uri="{FF2B5EF4-FFF2-40B4-BE49-F238E27FC236}">
                <a16:creationId xmlns:a16="http://schemas.microsoft.com/office/drawing/2014/main" id="{4FDC8BBB-15E1-49AA-8CA6-D95CB77C0DA1}"/>
              </a:ext>
            </a:extLst>
          </p:cNvPr>
          <p:cNvGraphicFramePr>
            <a:graphicFrameLocks noGrp="1"/>
          </p:cNvGraphicFramePr>
          <p:nvPr>
            <p:extLst>
              <p:ext uri="{D42A27DB-BD31-4B8C-83A1-F6EECF244321}">
                <p14:modId xmlns:p14="http://schemas.microsoft.com/office/powerpoint/2010/main" val="1497926087"/>
              </p:ext>
            </p:extLst>
          </p:nvPr>
        </p:nvGraphicFramePr>
        <p:xfrm>
          <a:off x="5987282" y="1865452"/>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tblGrid>
              <a:tr h="636251">
                <a:tc>
                  <a:txBody>
                    <a:bodyPr/>
                    <a:lstStyle/>
                    <a:p>
                      <a:pPr algn="ctr"/>
                      <a:r>
                        <a:rPr lang="en-US" altLang="zh-TW" dirty="0"/>
                        <a:t>Col 1</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11" name="TextBox 5">
            <a:extLst>
              <a:ext uri="{FF2B5EF4-FFF2-40B4-BE49-F238E27FC236}">
                <a16:creationId xmlns:a16="http://schemas.microsoft.com/office/drawing/2014/main" id="{4F2F3105-EBA7-4A57-B847-B92146762925}"/>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highlight>
                  <a:srgbClr val="FFFF00"/>
                </a:highlight>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357360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125E-6 3.7037E-7 L -0.02305 -0.03935 C -0.02787 -0.04838 -0.03503 -0.05324 -0.04258 -0.05324 C -0.05104 -0.05324 -0.05795 -0.04838 -0.06276 -0.03935 L -0.08555 3.7037E-7 " pathEditMode="relative" rAng="0" ptsTypes="AAAAA">
                                      <p:cBhvr>
                                        <p:cTn id="6" dur="1000" fill="hold"/>
                                        <p:tgtEl>
                                          <p:spTgt spid="24"/>
                                        </p:tgtEl>
                                        <p:attrNameLst>
                                          <p:attrName>ppt_x</p:attrName>
                                          <p:attrName>ppt_y</p:attrName>
                                        </p:attrNameLst>
                                      </p:cBhvr>
                                      <p:rCtr x="-4284" y="-2662"/>
                                    </p:animMotion>
                                  </p:childTnLst>
                                </p:cTn>
                              </p:par>
                              <p:par>
                                <p:cTn id="7" presetID="37" presetClass="path" presetSubtype="0" accel="50000" decel="50000" fill="hold" nodeType="withEffect">
                                  <p:stCondLst>
                                    <p:cond delay="0"/>
                                  </p:stCondLst>
                                  <p:childTnLst>
                                    <p:animMotion origin="layout" path="M -0.00209 0.0007 L 0.08893 0.04074 C 0.10781 0.04977 0.13632 0.05463 0.1664 0.05463 C 0.20026 0.05463 0.22773 0.04977 0.24648 0.04074 L 0.33802 0.0007 " pathEditMode="relative" rAng="0" ptsTypes="AAAAA">
                                      <p:cBhvr>
                                        <p:cTn id="8" dur="1000" fill="hold"/>
                                        <p:tgtEl>
                                          <p:spTgt spid="23"/>
                                        </p:tgtEl>
                                        <p:attrNameLst>
                                          <p:attrName>ppt_x</p:attrName>
                                          <p:attrName>ppt_y</p:attrName>
                                        </p:attrNameLst>
                                      </p:cBhvr>
                                      <p:rCtr x="17005" y="2685"/>
                                    </p:animMotion>
                                  </p:childTnLst>
                                </p:cTn>
                              </p:par>
                              <p:par>
                                <p:cTn id="9" presetID="37" presetClass="path" presetSubtype="0" accel="50000" decel="50000" fill="hold" nodeType="withEffect">
                                  <p:stCondLst>
                                    <p:cond delay="0"/>
                                  </p:stCondLst>
                                  <p:childTnLst>
                                    <p:animMotion origin="layout" path="M -2.91667E-6 7.40741E-7 L 0.06901 -0.04051 C 0.08347 -0.04954 0.10521 -0.0544 0.12774 -0.0544 C 0.15365 -0.0544 0.17435 -0.04954 0.18881 -0.04051 L 0.25834 7.40741E-7 " pathEditMode="relative" rAng="0" ptsTypes="AAAAA">
                                      <p:cBhvr>
                                        <p:cTn id="10" dur="1000" fill="hold"/>
                                        <p:tgtEl>
                                          <p:spTgt spid="25"/>
                                        </p:tgtEl>
                                        <p:attrNameLst>
                                          <p:attrName>ppt_x</p:attrName>
                                          <p:attrName>ppt_y</p:attrName>
                                        </p:attrNameLst>
                                      </p:cBhvr>
                                      <p:rCtr x="12917" y="-2731"/>
                                    </p:animMotion>
                                  </p:childTnLst>
                                </p:cTn>
                              </p:par>
                              <p:par>
                                <p:cTn id="11" presetID="37" presetClass="path" presetSubtype="0" accel="50000" decel="50000" fill="hold" nodeType="withEffect">
                                  <p:stCondLst>
                                    <p:cond delay="0"/>
                                  </p:stCondLst>
                                  <p:childTnLst>
                                    <p:animMotion origin="layout" path="M -4.79167E-6 7.40741E-7 L -0.02343 0.04005 C -0.02812 0.04907 -0.03541 0.05393 -0.04309 0.05393 C -0.05182 0.05393 -0.05872 0.04907 -0.06341 0.04005 L -0.08658 7.40741E-7 " pathEditMode="relative" rAng="0" ptsTypes="AAAAA">
                                      <p:cBhvr>
                                        <p:cTn id="12" dur="1000" fill="hold"/>
                                        <p:tgtEl>
                                          <p:spTgt spid="26"/>
                                        </p:tgtEl>
                                        <p:attrNameLst>
                                          <p:attrName>ppt_x</p:attrName>
                                          <p:attrName>ppt_y</p:attrName>
                                        </p:attrNameLst>
                                      </p:cBhvr>
                                      <p:rCtr x="-4336" y="2685"/>
                                    </p:animMotion>
                                  </p:childTnLst>
                                </p:cTn>
                              </p:par>
                              <p:par>
                                <p:cTn id="13" presetID="37" presetClass="path" presetSubtype="0" accel="50000" decel="50000" fill="hold" nodeType="withEffect">
                                  <p:stCondLst>
                                    <p:cond delay="0"/>
                                  </p:stCondLst>
                                  <p:childTnLst>
                                    <p:animMotion origin="layout" path="M -4.16667E-6 3.7037E-7 L -0.02317 -0.02222 C -0.02773 -0.02708 -0.03515 -0.02963 -0.04244 -0.02963 C -0.05104 -0.02963 -0.05794 -0.02708 -0.0625 -0.02222 L -0.08528 3.7037E-7 " pathEditMode="relative" rAng="0" ptsTypes="AAAAA">
                                      <p:cBhvr>
                                        <p:cTn id="14" dur="1000" fill="hold"/>
                                        <p:tgtEl>
                                          <p:spTgt spid="27"/>
                                        </p:tgtEl>
                                        <p:attrNameLst>
                                          <p:attrName>ppt_x</p:attrName>
                                          <p:attrName>ppt_y</p:attrName>
                                        </p:attrNameLst>
                                      </p:cBhvr>
                                      <p:rCtr x="-4271" y="-1481"/>
                                    </p:animMotion>
                                  </p:childTnLst>
                                </p:cTn>
                              </p:par>
                              <p:par>
                                <p:cTn id="15" presetID="37" presetClass="path" presetSubtype="0" accel="50000" decel="50000" fill="hold" nodeType="withEffect">
                                  <p:stCondLst>
                                    <p:cond delay="0"/>
                                  </p:stCondLst>
                                  <p:childTnLst>
                                    <p:animMotion origin="layout" path="M -0.01198 7.40741E-7 L -0.10065 0.04005 C -0.11927 0.04907 -0.14661 0.05393 -0.17539 0.05393 C -0.20833 0.05393 -0.2345 0.04907 -0.25286 0.04005 L -0.3401 7.40741E-7 " pathEditMode="relative" rAng="0" ptsTypes="AAAAA">
                                      <p:cBhvr>
                                        <p:cTn id="16" dur="1000" fill="hold"/>
                                        <p:tgtEl>
                                          <p:spTgt spid="22"/>
                                        </p:tgtEl>
                                        <p:attrNameLst>
                                          <p:attrName>ppt_x</p:attrName>
                                          <p:attrName>ppt_y</p:attrName>
                                        </p:attrNameLst>
                                      </p:cBhvr>
                                      <p:rCtr x="-16406"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1857</Words>
  <Application>Microsoft Office PowerPoint</Application>
  <PresentationFormat>寬螢幕</PresentationFormat>
  <Paragraphs>436</Paragraphs>
  <Slides>24</Slides>
  <Notes>14</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24</vt:i4>
      </vt:variant>
    </vt:vector>
  </HeadingPairs>
  <TitlesOfParts>
    <vt:vector size="35" baseType="lpstr">
      <vt:lpstr>Times New Roman</vt:lpstr>
      <vt:lpstr>Nunito Bold Bold</vt:lpstr>
      <vt:lpstr>Nunito Bold</vt:lpstr>
      <vt:lpstr>Calibri Light</vt:lpstr>
      <vt:lpstr>Nunito</vt:lpstr>
      <vt:lpstr>新細明體</vt:lpstr>
      <vt:lpstr>Nunito Light</vt:lpstr>
      <vt:lpstr>Calibri</vt:lpstr>
      <vt:lpstr>Cambria Math</vt:lpstr>
      <vt:lpstr>Arial</vt:lpstr>
      <vt:lpstr>自訂設計</vt:lpstr>
      <vt:lpstr>PowerPoint 簡報</vt:lpstr>
      <vt:lpstr>PowerPoint 簡報</vt:lpstr>
      <vt:lpstr>PowerPoint 簡報</vt:lpstr>
      <vt:lpstr>PowerPoint 簡報</vt:lpstr>
      <vt:lpstr>PowerPoint 簡報</vt:lpstr>
      <vt:lpstr>Introduction</vt:lpstr>
      <vt:lpstr>Introduction - cont.</vt:lpstr>
      <vt:lpstr>Methodology</vt:lpstr>
      <vt:lpstr>Methodology</vt:lpstr>
      <vt:lpstr>Methodology</vt:lpstr>
      <vt:lpstr>Methodology</vt:lpstr>
      <vt:lpstr>Methodology</vt:lpstr>
      <vt:lpstr>Methodology - cont.</vt:lpstr>
      <vt:lpstr>Methodology - Grouping</vt:lpstr>
      <vt:lpstr>Methodology - Grouping</vt:lpstr>
      <vt:lpstr>Methodology - Sequencing</vt:lpstr>
      <vt:lpstr>Methodology - Sequencing</vt:lpstr>
      <vt:lpstr>Methodology - BCD encode</vt:lpstr>
      <vt:lpstr>Methodology - BCD encode</vt:lpstr>
      <vt:lpstr>Case study</vt:lpstr>
      <vt:lpstr>Case study - Continuous data</vt:lpstr>
      <vt:lpstr>Case study - Manufacturing data</vt:lpstr>
      <vt:lpstr>Case study - Kaggle dataset</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TerryYang</dc:creator>
  <cp:lastModifiedBy>TerryYang</cp:lastModifiedBy>
  <cp:revision>86</cp:revision>
  <dcterms:created xsi:type="dcterms:W3CDTF">2022-10-26T08:15:37Z</dcterms:created>
  <dcterms:modified xsi:type="dcterms:W3CDTF">2022-11-01T15:08:22Z</dcterms:modified>
</cp:coreProperties>
</file>