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410" r:id="rId2"/>
    <p:sldId id="411" r:id="rId3"/>
    <p:sldId id="412" r:id="rId4"/>
    <p:sldId id="413" r:id="rId5"/>
    <p:sldId id="414" r:id="rId6"/>
    <p:sldId id="415" r:id="rId7"/>
    <p:sldId id="416" r:id="rId8"/>
    <p:sldId id="418" r:id="rId9"/>
    <p:sldId id="421" r:id="rId10"/>
    <p:sldId id="423" r:id="rId11"/>
    <p:sldId id="420" r:id="rId12"/>
    <p:sldId id="422" r:id="rId13"/>
    <p:sldId id="424" r:id="rId14"/>
    <p:sldId id="425" r:id="rId15"/>
    <p:sldId id="426" r:id="rId16"/>
    <p:sldId id="427" r:id="rId17"/>
    <p:sldId id="430" r:id="rId18"/>
    <p:sldId id="431" r:id="rId19"/>
    <p:sldId id="428" r:id="rId20"/>
    <p:sldId id="429" r:id="rId21"/>
    <p:sldId id="434" r:id="rId22"/>
    <p:sldId id="435" r:id="rId23"/>
    <p:sldId id="432" r:id="rId24"/>
    <p:sldId id="43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0/5" id="{66390E33-0870-4963-8604-95AF0946EEEC}">
          <p14:sldIdLst>
            <p14:sldId id="410"/>
            <p14:sldId id="411"/>
            <p14:sldId id="412"/>
            <p14:sldId id="413"/>
            <p14:sldId id="414"/>
            <p14:sldId id="415"/>
          </p14:sldIdLst>
        </p14:section>
        <p14:section name="10/11" id="{E40FADC8-92CD-44B0-96C7-C0657FC8932A}">
          <p14:sldIdLst>
            <p14:sldId id="416"/>
            <p14:sldId id="418"/>
            <p14:sldId id="421"/>
            <p14:sldId id="423"/>
            <p14:sldId id="420"/>
            <p14:sldId id="422"/>
            <p14:sldId id="424"/>
            <p14:sldId id="425"/>
            <p14:sldId id="426"/>
          </p14:sldIdLst>
        </p14:section>
        <p14:section name="10-19" id="{FAEF7946-EC23-4083-B4C5-727319064A7D}">
          <p14:sldIdLst>
            <p14:sldId id="427"/>
            <p14:sldId id="430"/>
            <p14:sldId id="431"/>
            <p14:sldId id="428"/>
            <p14:sldId id="429"/>
            <p14:sldId id="434"/>
            <p14:sldId id="435"/>
            <p14:sldId id="432"/>
            <p14:sldId id="43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4C3C"/>
    <a:srgbClr val="FFC000"/>
    <a:srgbClr val="0070C0"/>
    <a:srgbClr val="7030A0"/>
    <a:srgbClr val="4472C4"/>
    <a:srgbClr val="FFFFFF"/>
    <a:srgbClr val="002060"/>
    <a:srgbClr val="CFD5EA"/>
    <a:srgbClr val="00B05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8" autoAdjust="0"/>
    <p:restoredTop sz="84634" autoAdjust="0"/>
  </p:normalViewPr>
  <p:slideViewPr>
    <p:cSldViewPr snapToGrid="0">
      <p:cViewPr varScale="1">
        <p:scale>
          <a:sx n="141" d="100"/>
          <a:sy n="141" d="100"/>
        </p:scale>
        <p:origin x="9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908B55-4B1A-4E0A-A383-4812071FEBF5}" type="datetimeFigureOut">
              <a:rPr lang="zh-TW" altLang="en-US" smtClean="0"/>
              <a:t>2022/10/19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72B3E9-0D97-4CE8-B0DF-442F44951F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5827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B3E9-0D97-4CE8-B0DF-442F44951F6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6442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K-fold deviation</a:t>
            </a:r>
          </a:p>
          <a:p>
            <a:r>
              <a:rPr lang="en-US" altLang="zh-TW" dirty="0" err="1"/>
              <a:t>Hybird</a:t>
            </a:r>
            <a:r>
              <a:rPr lang="en-US" altLang="zh-TW" dirty="0"/>
              <a:t> dataset(cont., binary)</a:t>
            </a:r>
          </a:p>
          <a:p>
            <a:r>
              <a:rPr lang="en-US" altLang="zh-TW" dirty="0"/>
              <a:t>UCI </a:t>
            </a:r>
          </a:p>
          <a:p>
            <a:r>
              <a:rPr lang="zh-TW" altLang="en-US" dirty="0"/>
              <a:t>確認遠端還是實體口試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B3E9-0D97-4CE8-B0DF-442F44951F6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3017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B3E9-0D97-4CE8-B0DF-442F44951F64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1769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Feature importance</a:t>
            </a:r>
          </a:p>
          <a:p>
            <a:r>
              <a:rPr lang="en-US" altLang="zh-TW" dirty="0"/>
              <a:t>AUO data</a:t>
            </a:r>
          </a:p>
          <a:p>
            <a:r>
              <a:rPr lang="en-US" altLang="zh-TW" dirty="0"/>
              <a:t>Imbalance</a:t>
            </a:r>
          </a:p>
          <a:p>
            <a:r>
              <a:rPr lang="en-US" altLang="zh-TW" dirty="0"/>
              <a:t>Kaggle, PWC</a:t>
            </a:r>
          </a:p>
          <a:p>
            <a:r>
              <a:rPr lang="zh-TW" altLang="en-US" dirty="0"/>
              <a:t>信用卡盜刷</a:t>
            </a:r>
            <a:endParaRPr lang="en-US" altLang="zh-TW" dirty="0"/>
          </a:p>
          <a:p>
            <a:r>
              <a:rPr lang="zh-TW" altLang="en-US" dirty="0"/>
              <a:t>目錄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B3E9-0D97-4CE8-B0DF-442F44951F64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421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B3E9-0D97-4CE8-B0DF-442F44951F64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772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2B3E9-0D97-4CE8-B0DF-442F44951F64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367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305115-1F89-48A9-9693-7E2CE24DF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87B9E8D-0733-4C54-91BC-6F02C1BF4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20E5CE-106D-4E26-A3FF-765B47CFB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213-D9FA-458B-89FB-3EF41A0384E7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B53564-D03E-4C03-9602-2330CF31A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A2E541-C757-4444-A313-FB2AB850F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3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97D48B-CC30-4E7F-9D68-6D8CFD20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BA10C1A-1351-4CF5-8024-EE233D347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5F5F23-E9D4-4BBA-844F-85F3C6453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213-D9FA-458B-89FB-3EF41A0384E7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2274FD-5A37-4662-853D-4C31600EA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403434-60D4-4E98-91EC-FD39AC0B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05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7B68110-5486-48FA-9709-B8CC873EA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FCEAB1D-E21E-413E-855A-BB67528DB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0CEFF2-7214-4E4B-8A3D-50A58FDF9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213-D9FA-458B-89FB-3EF41A0384E7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6F4D59-3955-4003-87C1-C950E97A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1CFA00-3F99-4451-B239-4ACF3468B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66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FFCFCC-AEDB-4BAE-9D79-EAF2DA893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7D77D7-482D-4193-B81D-4ED050147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DB998D-3CD6-461B-9509-40ED047D1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213-D9FA-458B-89FB-3EF41A0384E7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99353D-4B7D-44FF-AAF5-9D4CE36A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3E2EB6-5446-485E-83F8-70A7C2DF4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38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0A025D-14D6-44CA-930F-E84111052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7F0F15A-584F-4DD7-92C7-5A22EB232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EC6023-49A0-49D9-B7F0-B2C68D2B6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213-D9FA-458B-89FB-3EF41A0384E7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C24DCC-490F-4BEE-AC47-8D9F2C88D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55BE43-5F47-4EAA-836E-FB958242B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5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F35098-E783-4BB1-BABF-34307B5B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E3998A-B449-4129-B64E-96232D9F9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96231DD-B15D-42F4-BC35-599A04F03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838D68E-C83D-4DC1-A1BC-4C595148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213-D9FA-458B-89FB-3EF41A0384E7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6FC1E7-B82B-41D0-A870-0D6C0635D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4377EC-55A9-4246-8EF5-079FD664C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79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4F2463-F079-4F72-B34B-0A02C66B2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AC2D2E-C18D-4BE8-B09E-F0EB72953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2875B87-88B1-43F8-9A43-D1734D9D5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A71FD15-7F80-4E99-9321-58A196A6FA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D2F478C-5958-40C5-81E2-DE54E6B763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36D93A0-1269-46D7-BECD-E334F0DCE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213-D9FA-458B-89FB-3EF41A0384E7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49D9976-A51D-4322-89C2-564491D14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12BF754-48D7-4B1F-A618-638DB7FD5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37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08E340-7B79-43A2-8FCB-932FCB517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04EF612-13BE-446F-B6CD-FF8E33544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213-D9FA-458B-89FB-3EF41A0384E7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29C8757-09A7-4E4C-9A09-3B0EB432A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82D83CA-F2C8-4876-95E3-680C420A6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05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63B6499-F920-4BA1-A77C-02828F119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213-D9FA-458B-89FB-3EF41A0384E7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8649FC8-9C33-4EAD-8253-4AEDAF70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AC1177-CE78-4606-9C76-3FCAAE952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355A6D-9CF6-4205-9331-436678ADC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69594C-1600-4F8D-ADAF-302140A80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AEC94B1-AEEB-42D7-BD29-5574C1736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20FE8DF-4C02-4F87-B04E-E271D7C92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213-D9FA-458B-89FB-3EF41A0384E7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2FDCF1E-40EF-4048-ADB4-BD1715C77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FD331F7-2611-47CC-8AEC-BA04F031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2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F22ABC-6DE8-485C-899D-4B3B62C2A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5EF10A3-5639-4066-843A-A94CCF154E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7656372-0581-43C8-B061-EA7761BDC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8528442-03D7-4DEF-A0DB-8B5AFD04A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213-D9FA-458B-89FB-3EF41A0384E7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451AFB0-60D7-465C-AEFD-FBBF4685D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7AC128F-693E-414D-8994-EF9B82E93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96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8893F0B-7D98-4445-8E32-1107E0BAD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2197CDE-2366-4E29-99B4-89024847A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F381AF-54C7-4825-8F57-77EC6730B9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CB213-D9FA-458B-89FB-3EF41A0384E7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EDC052-1021-483D-B129-360194DC3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A5741C-C8D1-4A31-9F89-29F4A30D29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98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FE1560-1652-41C1-90ED-5AD7B820A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976" y="1817674"/>
            <a:ext cx="11136464" cy="5363962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altLang="zh-TW" dirty="0">
                <a:sym typeface="Wingdings" panose="05000000000000000000" pitchFamily="2" charset="2"/>
              </a:rPr>
              <a:t>Classification</a:t>
            </a:r>
          </a:p>
          <a:p>
            <a:pPr lvl="2">
              <a:lnSpc>
                <a:spcPct val="150000"/>
              </a:lnSpc>
            </a:pPr>
            <a:r>
              <a:rPr lang="en-US" altLang="zh-TW" dirty="0">
                <a:sym typeface="Wingdings" panose="05000000000000000000" pitchFamily="2" charset="2"/>
              </a:rPr>
              <a:t>k-fold stratified cross validations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Correlation columns grouping</a:t>
            </a:r>
          </a:p>
          <a:p>
            <a:pPr lvl="2">
              <a:lnSpc>
                <a:spcPct val="150000"/>
              </a:lnSpc>
            </a:pPr>
            <a:r>
              <a:rPr lang="en-US" altLang="zh-TW" dirty="0" err="1"/>
              <a:t>Corr</a:t>
            </a:r>
            <a:r>
              <a:rPr lang="en-US" altLang="zh-TW" dirty="0"/>
              <a:t>, ABS(</a:t>
            </a:r>
            <a:r>
              <a:rPr lang="en-US" altLang="zh-TW" dirty="0" err="1"/>
              <a:t>Corr</a:t>
            </a:r>
            <a:r>
              <a:rPr lang="en-US" altLang="zh-TW" dirty="0"/>
              <a:t>), Corr^2</a:t>
            </a:r>
          </a:p>
          <a:p>
            <a:pPr lvl="2">
              <a:lnSpc>
                <a:spcPct val="150000"/>
              </a:lnSpc>
            </a:pPr>
            <a:r>
              <a:rPr lang="en-US" altLang="zh-TW" dirty="0"/>
              <a:t>Higher difference correlation within group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Trying with classification benchmark problem</a:t>
            </a:r>
            <a:r>
              <a:rPr lang="en-US" altLang="zh-TW" dirty="0"/>
              <a:t>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zh-TW" altLang="en-US" dirty="0"/>
              <a:t> </a:t>
            </a:r>
            <a:r>
              <a:rPr lang="en-US" altLang="zh-TW" dirty="0"/>
              <a:t>Grouping with columns sequence?			</a:t>
            </a: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D1556530-1D0B-44B2-9C1C-93664F38F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Weekly Progress</a:t>
            </a:r>
          </a:p>
        </p:txBody>
      </p:sp>
    </p:spTree>
    <p:extLst>
      <p:ext uri="{BB962C8B-B14F-4D97-AF65-F5344CB8AC3E}">
        <p14:creationId xmlns:p14="http://schemas.microsoft.com/office/powerpoint/2010/main" val="2283418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ED88B55-03DA-4D51-BD61-9AFEC2DE3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226"/>
            <a:ext cx="12192000" cy="661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135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22839421-B432-455D-B4E8-927DC71EC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6040"/>
            <a:ext cx="10327436" cy="530383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7087699-9A24-4A72-854F-BDE5FDFD2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Adult Data Set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D24DFF3-7839-4C08-9763-2502D214E4BD}"/>
              </a:ext>
            </a:extLst>
          </p:cNvPr>
          <p:cNvSpPr/>
          <p:nvPr/>
        </p:nvSpPr>
        <p:spPr>
          <a:xfrm>
            <a:off x="1021080" y="4831081"/>
            <a:ext cx="5173980" cy="59436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FED0681-47E2-4C52-ABD9-9BC204FA7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0" y="181421"/>
            <a:ext cx="4895850" cy="131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71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9259BF5-CACE-4BEE-97B4-D9A6A621E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358"/>
            <a:ext cx="12192000" cy="656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43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9F3C30-AB32-4721-B950-B5DAE06B1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5273BD-D8AA-479A-8DE0-A57F8871E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BCCBEE5-7107-4B63-8600-DFB05902B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9693"/>
            <a:ext cx="12192000" cy="650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772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63945A-421B-45F7-9B7C-3A0FFD173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To-do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A5F9D5-364C-4651-8F6B-5F1598682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Datasets</a:t>
            </a:r>
          </a:p>
          <a:p>
            <a:pPr lvl="1"/>
            <a:r>
              <a:rPr lang="en-US" altLang="zh-TW" dirty="0"/>
              <a:t>AUO data</a:t>
            </a:r>
          </a:p>
          <a:p>
            <a:pPr lvl="1"/>
            <a:r>
              <a:rPr lang="en-US" altLang="zh-TW" dirty="0"/>
              <a:t>Imbalance (Kaggle, UCI, paper with code)</a:t>
            </a:r>
          </a:p>
          <a:p>
            <a:pPr lvl="1"/>
            <a:r>
              <a:rPr lang="zh-TW" altLang="en-US" dirty="0"/>
              <a:t>信用卡盜刷</a:t>
            </a:r>
            <a:endParaRPr lang="en-US" altLang="zh-TW" dirty="0"/>
          </a:p>
          <a:p>
            <a:r>
              <a:rPr lang="en-US" altLang="zh-TW" dirty="0"/>
              <a:t>Classification</a:t>
            </a:r>
          </a:p>
          <a:p>
            <a:pPr lvl="1"/>
            <a:r>
              <a:rPr lang="en-US" altLang="zh-TW" dirty="0"/>
              <a:t>Record feature importance</a:t>
            </a:r>
          </a:p>
          <a:p>
            <a:r>
              <a:rPr lang="en-US" altLang="zh-TW" dirty="0"/>
              <a:t>Thesis</a:t>
            </a:r>
          </a:p>
          <a:p>
            <a:pPr lvl="1"/>
            <a:r>
              <a:rPr lang="en-US" altLang="zh-TW" dirty="0"/>
              <a:t>Chapter 3,4 </a:t>
            </a:r>
            <a:r>
              <a:rPr lang="zh-TW" altLang="en-US" dirty="0"/>
              <a:t>目錄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5370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群組 33">
            <a:extLst>
              <a:ext uri="{FF2B5EF4-FFF2-40B4-BE49-F238E27FC236}">
                <a16:creationId xmlns:a16="http://schemas.microsoft.com/office/drawing/2014/main" id="{0CC2BF41-691B-43C2-8E08-65A4FDBF7729}"/>
              </a:ext>
            </a:extLst>
          </p:cNvPr>
          <p:cNvGrpSpPr/>
          <p:nvPr/>
        </p:nvGrpSpPr>
        <p:grpSpPr>
          <a:xfrm>
            <a:off x="2925141" y="2070860"/>
            <a:ext cx="6783870" cy="2529508"/>
            <a:chOff x="2925141" y="2070860"/>
            <a:chExt cx="6783870" cy="2529508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D0003C19-41F1-42B8-9484-2FCDA4E94CD6}"/>
                </a:ext>
              </a:extLst>
            </p:cNvPr>
            <p:cNvSpPr/>
            <p:nvPr/>
          </p:nvSpPr>
          <p:spPr>
            <a:xfrm rot="5400000">
              <a:off x="2067892" y="2928109"/>
              <a:ext cx="2529508" cy="815009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zh-TW" altLang="en-US" sz="3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緒論</a:t>
              </a:r>
            </a:p>
          </p:txBody>
        </p:sp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CE76AB0E-7DFC-4077-950D-F894FD1DF9BD}"/>
                </a:ext>
              </a:extLst>
            </p:cNvPr>
            <p:cNvSpPr/>
            <p:nvPr/>
          </p:nvSpPr>
          <p:spPr>
            <a:xfrm rot="5400000">
              <a:off x="5052322" y="2928109"/>
              <a:ext cx="2529508" cy="815009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zh-TW" altLang="en-US" sz="3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研究方法</a:t>
              </a: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B342E28A-263E-4676-8032-F38195531DA3}"/>
                </a:ext>
              </a:extLst>
            </p:cNvPr>
            <p:cNvSpPr/>
            <p:nvPr/>
          </p:nvSpPr>
          <p:spPr>
            <a:xfrm rot="5400000">
              <a:off x="3560107" y="2928109"/>
              <a:ext cx="2529508" cy="815009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zh-TW" altLang="en-US" sz="3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文獻回顧</a:t>
              </a: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8CBD4D00-3C53-4B8D-9D35-DE923542B76F}"/>
                </a:ext>
              </a:extLst>
            </p:cNvPr>
            <p:cNvSpPr/>
            <p:nvPr/>
          </p:nvSpPr>
          <p:spPr>
            <a:xfrm rot="5400000">
              <a:off x="6544537" y="2928109"/>
              <a:ext cx="2529508" cy="815009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zh-TW" altLang="en-US" sz="3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案例分析</a:t>
              </a: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E9D19ED0-F4CA-49A7-8956-C2F05138145A}"/>
                </a:ext>
              </a:extLst>
            </p:cNvPr>
            <p:cNvSpPr/>
            <p:nvPr/>
          </p:nvSpPr>
          <p:spPr>
            <a:xfrm rot="5400000">
              <a:off x="8036753" y="2928109"/>
              <a:ext cx="2529508" cy="815009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zh-TW" altLang="en-US" sz="3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結論與建議</a:t>
              </a:r>
            </a:p>
          </p:txBody>
        </p: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46129C53-AACA-4AB7-B0BB-1E0CD7AFA18E}"/>
                </a:ext>
              </a:extLst>
            </p:cNvPr>
            <p:cNvCxnSpPr>
              <a:cxnSpLocks/>
            </p:cNvCxnSpPr>
            <p:nvPr/>
          </p:nvCxnSpPr>
          <p:spPr>
            <a:xfrm>
              <a:off x="3740151" y="3335613"/>
              <a:ext cx="67720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B1EB567B-5A51-44F1-8CB3-8E7FDAEBFFC5}"/>
                </a:ext>
              </a:extLst>
            </p:cNvPr>
            <p:cNvCxnSpPr>
              <a:cxnSpLocks/>
            </p:cNvCxnSpPr>
            <p:nvPr/>
          </p:nvCxnSpPr>
          <p:spPr>
            <a:xfrm>
              <a:off x="5232366" y="3335613"/>
              <a:ext cx="67720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0F15574D-7ECE-40C6-AB66-ED048691E560}"/>
                </a:ext>
              </a:extLst>
            </p:cNvPr>
            <p:cNvCxnSpPr>
              <a:cxnSpLocks/>
            </p:cNvCxnSpPr>
            <p:nvPr/>
          </p:nvCxnSpPr>
          <p:spPr>
            <a:xfrm>
              <a:off x="6724581" y="3335613"/>
              <a:ext cx="677206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4D641606-DA9B-4A8E-AD7B-A2C03002C3B1}"/>
                </a:ext>
              </a:extLst>
            </p:cNvPr>
            <p:cNvCxnSpPr>
              <a:cxnSpLocks/>
            </p:cNvCxnSpPr>
            <p:nvPr/>
          </p:nvCxnSpPr>
          <p:spPr>
            <a:xfrm>
              <a:off x="8216796" y="3335613"/>
              <a:ext cx="6772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3546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FE1560-1652-41C1-90ED-5AD7B820A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976" y="1817673"/>
            <a:ext cx="11136464" cy="4486411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altLang="zh-TW" dirty="0" smtClean="0"/>
              <a:t>Testing </a:t>
            </a:r>
            <a:r>
              <a:rPr lang="en-US" altLang="zh-TW" dirty="0"/>
              <a:t>with </a:t>
            </a:r>
            <a:r>
              <a:rPr lang="en-US" altLang="zh-TW" dirty="0" smtClean="0"/>
              <a:t>AUO </a:t>
            </a:r>
            <a:r>
              <a:rPr lang="en-US" altLang="zh-TW" dirty="0"/>
              <a:t>datasets on </a:t>
            </a:r>
            <a:r>
              <a:rPr lang="en-US" altLang="zh-TW" dirty="0" smtClean="0"/>
              <a:t>2, </a:t>
            </a:r>
            <a:r>
              <a:rPr lang="en-US" altLang="zh-TW" dirty="0"/>
              <a:t>and </a:t>
            </a:r>
            <a:r>
              <a:rPr lang="en-US" altLang="zh-TW" dirty="0"/>
              <a:t>3</a:t>
            </a:r>
            <a:r>
              <a:rPr lang="en-US" altLang="zh-TW" dirty="0" smtClean="0"/>
              <a:t>-folds</a:t>
            </a:r>
            <a:endParaRPr lang="en-US" altLang="zh-TW" dirty="0"/>
          </a:p>
          <a:p>
            <a:pPr lvl="2">
              <a:lnSpc>
                <a:spcPct val="150000"/>
              </a:lnSpc>
            </a:pPr>
            <a:r>
              <a:rPr lang="en-US" altLang="zh-TW" dirty="0" smtClean="0"/>
              <a:t>Original</a:t>
            </a:r>
            <a:endParaRPr lang="en-US" altLang="zh-TW" dirty="0"/>
          </a:p>
          <a:p>
            <a:pPr lvl="2">
              <a:lnSpc>
                <a:spcPct val="150000"/>
              </a:lnSpc>
            </a:pPr>
            <a:r>
              <a:rPr lang="en-US" altLang="zh-TW" dirty="0" smtClean="0"/>
              <a:t>Backward one hot encoded</a:t>
            </a:r>
            <a:endParaRPr lang="en-US" altLang="zh-TW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en-US" altLang="zh-TW" dirty="0"/>
              <a:t>Grouping with columns </a:t>
            </a:r>
            <a:r>
              <a:rPr lang="en-US" altLang="zh-TW" dirty="0" smtClean="0"/>
              <a:t>sequence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en-US" altLang="zh-TW" dirty="0" smtClean="0"/>
              <a:t>Testing with other imbalance datasets</a:t>
            </a:r>
            <a:endParaRPr lang="en-US" altLang="zh-TW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è"/>
            </a:pPr>
            <a:endParaRPr lang="en-US" altLang="zh-TW" dirty="0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D1556530-1D0B-44B2-9C1C-93664F38F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Weekly Progress</a:t>
            </a:r>
          </a:p>
        </p:txBody>
      </p:sp>
    </p:spTree>
    <p:extLst>
      <p:ext uri="{BB962C8B-B14F-4D97-AF65-F5344CB8AC3E}">
        <p14:creationId xmlns:p14="http://schemas.microsoft.com/office/powerpoint/2010/main" val="2011487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2946343"/>
              </p:ext>
            </p:extLst>
          </p:nvPr>
        </p:nvGraphicFramePr>
        <p:xfrm>
          <a:off x="678524" y="274320"/>
          <a:ext cx="10800000" cy="372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2249819784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459517837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3501980905"/>
                    </a:ext>
                  </a:extLst>
                </a:gridCol>
              </a:tblGrid>
              <a:tr h="3727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Original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Machine</a:t>
                      </a:r>
                      <a:endParaRPr 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2-folds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224279"/>
                  </a:ext>
                </a:extLst>
              </a:tr>
            </a:tbl>
          </a:graphicData>
        </a:graphic>
      </p:graphicFrame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00" y="774000"/>
            <a:ext cx="10800000" cy="577021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088467" y="774000"/>
            <a:ext cx="2379133" cy="34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16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00" y="774000"/>
            <a:ext cx="10800000" cy="5775264"/>
          </a:xfrm>
          <a:prstGeom prst="rect">
            <a:avLst/>
          </a:prstGeom>
        </p:spPr>
      </p:pic>
      <p:graphicFrame>
        <p:nvGraphicFramePr>
          <p:cNvPr id="5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5248968"/>
              </p:ext>
            </p:extLst>
          </p:nvPr>
        </p:nvGraphicFramePr>
        <p:xfrm>
          <a:off x="678524" y="274320"/>
          <a:ext cx="10800000" cy="372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2249819784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459517837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3501980905"/>
                    </a:ext>
                  </a:extLst>
                </a:gridCol>
              </a:tblGrid>
              <a:tr h="3727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Original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Machine</a:t>
                      </a:r>
                      <a:endParaRPr 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3-folds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224279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5088467" y="774000"/>
            <a:ext cx="2379133" cy="34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2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00" y="774000"/>
            <a:ext cx="10800000" cy="5550334"/>
          </a:xfrm>
          <a:prstGeom prst="rect">
            <a:avLst/>
          </a:prstGeom>
        </p:spPr>
      </p:pic>
      <p:graphicFrame>
        <p:nvGraphicFramePr>
          <p:cNvPr id="5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1898687"/>
              </p:ext>
            </p:extLst>
          </p:nvPr>
        </p:nvGraphicFramePr>
        <p:xfrm>
          <a:off x="678524" y="274320"/>
          <a:ext cx="10800000" cy="372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2249819784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459517837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3501980905"/>
                    </a:ext>
                  </a:extLst>
                </a:gridCol>
              </a:tblGrid>
              <a:tr h="3727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Original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Chamber</a:t>
                      </a:r>
                      <a:endParaRPr 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2-folds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224279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5025408" y="774000"/>
            <a:ext cx="2379133" cy="34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5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438181"/>
              </p:ext>
            </p:extLst>
          </p:nvPr>
        </p:nvGraphicFramePr>
        <p:xfrm>
          <a:off x="384810" y="686231"/>
          <a:ext cx="10753090" cy="6022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074">
                  <a:extLst>
                    <a:ext uri="{9D8B030D-6E8A-4147-A177-3AD203B41FA5}">
                      <a16:colId xmlns:a16="http://schemas.microsoft.com/office/drawing/2014/main" val="3280545267"/>
                    </a:ext>
                  </a:extLst>
                </a:gridCol>
                <a:gridCol w="5099008">
                  <a:extLst>
                    <a:ext uri="{9D8B030D-6E8A-4147-A177-3AD203B41FA5}">
                      <a16:colId xmlns:a16="http://schemas.microsoft.com/office/drawing/2014/main" val="137501471"/>
                    </a:ext>
                  </a:extLst>
                </a:gridCol>
                <a:gridCol w="5099008">
                  <a:extLst>
                    <a:ext uri="{9D8B030D-6E8A-4147-A177-3AD203B41FA5}">
                      <a16:colId xmlns:a16="http://schemas.microsoft.com/office/drawing/2014/main" val="1789281365"/>
                    </a:ext>
                  </a:extLst>
                </a:gridCol>
              </a:tblGrid>
              <a:tr h="3515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792967"/>
                  </a:ext>
                </a:extLst>
              </a:tr>
              <a:tr h="26564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Reverse</a:t>
                      </a:r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332586"/>
                  </a:ext>
                </a:extLst>
              </a:tr>
              <a:tr h="29999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Original</a:t>
                      </a:r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022990"/>
                  </a:ext>
                </a:extLst>
              </a:tr>
            </a:tbl>
          </a:graphicData>
        </a:graphic>
      </p:graphicFrame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531" y="1141402"/>
            <a:ext cx="4915019" cy="249646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531" y="3831503"/>
            <a:ext cx="4813419" cy="268045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990" y="1054224"/>
            <a:ext cx="4810483" cy="258363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6351" y="4005856"/>
            <a:ext cx="4955760" cy="2531448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384810" y="127746"/>
            <a:ext cx="408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Shape 1</a:t>
            </a:r>
          </a:p>
        </p:txBody>
      </p:sp>
    </p:spTree>
    <p:extLst>
      <p:ext uri="{BB962C8B-B14F-4D97-AF65-F5344CB8AC3E}">
        <p14:creationId xmlns:p14="http://schemas.microsoft.com/office/powerpoint/2010/main" val="3517954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00" y="774000"/>
            <a:ext cx="10800000" cy="5754465"/>
          </a:xfrm>
          <a:prstGeom prst="rect">
            <a:avLst/>
          </a:prstGeom>
        </p:spPr>
      </p:pic>
      <p:graphicFrame>
        <p:nvGraphicFramePr>
          <p:cNvPr id="6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1674989"/>
              </p:ext>
            </p:extLst>
          </p:nvPr>
        </p:nvGraphicFramePr>
        <p:xfrm>
          <a:off x="678524" y="274320"/>
          <a:ext cx="10800000" cy="372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2249819784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459517837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3501980905"/>
                    </a:ext>
                  </a:extLst>
                </a:gridCol>
              </a:tblGrid>
              <a:tr h="37274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Original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Chamber</a:t>
                      </a:r>
                      <a:endParaRPr 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3-folds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224279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5088467" y="774000"/>
            <a:ext cx="2379133" cy="34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1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00" y="774000"/>
            <a:ext cx="10800000" cy="491878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088467" y="774000"/>
            <a:ext cx="2379133" cy="34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803717"/>
              </p:ext>
            </p:extLst>
          </p:nvPr>
        </p:nvGraphicFramePr>
        <p:xfrm>
          <a:off x="678524" y="274320"/>
          <a:ext cx="10800000" cy="372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2249819784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459517837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3501980905"/>
                    </a:ext>
                  </a:extLst>
                </a:gridCol>
              </a:tblGrid>
              <a:tr h="37274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Backward</a:t>
                      </a:r>
                      <a:endParaRPr lang="en-US" dirty="0"/>
                    </a:p>
                  </a:txBody>
                  <a:tcPr anchor="ctr">
                    <a:solidFill>
                      <a:srgbClr val="E74C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Machine</a:t>
                      </a:r>
                      <a:endParaRPr 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2-folds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224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373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00" y="774000"/>
            <a:ext cx="10800000" cy="496335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088467" y="774000"/>
            <a:ext cx="2379133" cy="34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2621084"/>
              </p:ext>
            </p:extLst>
          </p:nvPr>
        </p:nvGraphicFramePr>
        <p:xfrm>
          <a:off x="678524" y="274320"/>
          <a:ext cx="10800000" cy="372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2249819784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459517837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3501980905"/>
                    </a:ext>
                  </a:extLst>
                </a:gridCol>
              </a:tblGrid>
              <a:tr h="37274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Backward</a:t>
                      </a:r>
                      <a:endParaRPr lang="en-US" dirty="0"/>
                    </a:p>
                  </a:txBody>
                  <a:tcPr anchor="ctr">
                    <a:solidFill>
                      <a:srgbClr val="E74C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Machine</a:t>
                      </a:r>
                      <a:endParaRPr 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3-folds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224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8364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00" y="774000"/>
            <a:ext cx="10603000" cy="484744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088467" y="774000"/>
            <a:ext cx="2379133" cy="34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1730922"/>
              </p:ext>
            </p:extLst>
          </p:nvPr>
        </p:nvGraphicFramePr>
        <p:xfrm>
          <a:off x="678524" y="274320"/>
          <a:ext cx="10800000" cy="372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2249819784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459517837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3501980905"/>
                    </a:ext>
                  </a:extLst>
                </a:gridCol>
              </a:tblGrid>
              <a:tr h="37274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Backward</a:t>
                      </a:r>
                      <a:endParaRPr lang="en-US" dirty="0"/>
                    </a:p>
                  </a:txBody>
                  <a:tcPr anchor="ctr">
                    <a:solidFill>
                      <a:srgbClr val="E74C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Chamber</a:t>
                      </a:r>
                      <a:endParaRPr 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2-folds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224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0173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99" y="774000"/>
            <a:ext cx="10800000" cy="491732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088467" y="774000"/>
            <a:ext cx="2379133" cy="34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3756377"/>
              </p:ext>
            </p:extLst>
          </p:nvPr>
        </p:nvGraphicFramePr>
        <p:xfrm>
          <a:off x="678524" y="274320"/>
          <a:ext cx="10800000" cy="3727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0">
                  <a:extLst>
                    <a:ext uri="{9D8B030D-6E8A-4147-A177-3AD203B41FA5}">
                      <a16:colId xmlns:a16="http://schemas.microsoft.com/office/drawing/2014/main" val="2249819784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459517837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3501980905"/>
                    </a:ext>
                  </a:extLst>
                </a:gridCol>
              </a:tblGrid>
              <a:tr h="37274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Backward</a:t>
                      </a:r>
                      <a:endParaRPr lang="en-US" dirty="0"/>
                    </a:p>
                  </a:txBody>
                  <a:tcPr anchor="ctr">
                    <a:solidFill>
                      <a:srgbClr val="E74C3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Chamber</a:t>
                      </a:r>
                      <a:endParaRPr lang="en-US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3-folds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224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2422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969596"/>
              </p:ext>
            </p:extLst>
          </p:nvPr>
        </p:nvGraphicFramePr>
        <p:xfrm>
          <a:off x="384810" y="686231"/>
          <a:ext cx="10753090" cy="6022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074">
                  <a:extLst>
                    <a:ext uri="{9D8B030D-6E8A-4147-A177-3AD203B41FA5}">
                      <a16:colId xmlns:a16="http://schemas.microsoft.com/office/drawing/2014/main" val="3280545267"/>
                    </a:ext>
                  </a:extLst>
                </a:gridCol>
                <a:gridCol w="5099008">
                  <a:extLst>
                    <a:ext uri="{9D8B030D-6E8A-4147-A177-3AD203B41FA5}">
                      <a16:colId xmlns:a16="http://schemas.microsoft.com/office/drawing/2014/main" val="137501471"/>
                    </a:ext>
                  </a:extLst>
                </a:gridCol>
                <a:gridCol w="5099008">
                  <a:extLst>
                    <a:ext uri="{9D8B030D-6E8A-4147-A177-3AD203B41FA5}">
                      <a16:colId xmlns:a16="http://schemas.microsoft.com/office/drawing/2014/main" val="1789281365"/>
                    </a:ext>
                  </a:extLst>
                </a:gridCol>
              </a:tblGrid>
              <a:tr h="3515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792967"/>
                  </a:ext>
                </a:extLst>
              </a:tr>
              <a:tr h="26564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Reverse</a:t>
                      </a:r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332586"/>
                  </a:ext>
                </a:extLst>
              </a:tr>
              <a:tr h="29999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Original</a:t>
                      </a:r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022990"/>
                  </a:ext>
                </a:extLst>
              </a:tr>
            </a:tbl>
          </a:graphicData>
        </a:graphic>
      </p:graphicFrame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990" y="1107499"/>
            <a:ext cx="4904173" cy="252156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878" y="1146167"/>
            <a:ext cx="4666045" cy="249169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990" y="3939471"/>
            <a:ext cx="4758910" cy="2562033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531" y="3844739"/>
            <a:ext cx="4994433" cy="2656765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384810" y="127746"/>
            <a:ext cx="408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Shape 2</a:t>
            </a:r>
          </a:p>
        </p:txBody>
      </p:sp>
    </p:spTree>
    <p:extLst>
      <p:ext uri="{BB962C8B-B14F-4D97-AF65-F5344CB8AC3E}">
        <p14:creationId xmlns:p14="http://schemas.microsoft.com/office/powerpoint/2010/main" val="1784616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929073"/>
              </p:ext>
            </p:extLst>
          </p:nvPr>
        </p:nvGraphicFramePr>
        <p:xfrm>
          <a:off x="384810" y="686231"/>
          <a:ext cx="10753090" cy="6022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074">
                  <a:extLst>
                    <a:ext uri="{9D8B030D-6E8A-4147-A177-3AD203B41FA5}">
                      <a16:colId xmlns:a16="http://schemas.microsoft.com/office/drawing/2014/main" val="3280545267"/>
                    </a:ext>
                  </a:extLst>
                </a:gridCol>
                <a:gridCol w="5099008">
                  <a:extLst>
                    <a:ext uri="{9D8B030D-6E8A-4147-A177-3AD203B41FA5}">
                      <a16:colId xmlns:a16="http://schemas.microsoft.com/office/drawing/2014/main" val="137501471"/>
                    </a:ext>
                  </a:extLst>
                </a:gridCol>
                <a:gridCol w="5099008">
                  <a:extLst>
                    <a:ext uri="{9D8B030D-6E8A-4147-A177-3AD203B41FA5}">
                      <a16:colId xmlns:a16="http://schemas.microsoft.com/office/drawing/2014/main" val="1789281365"/>
                    </a:ext>
                  </a:extLst>
                </a:gridCol>
              </a:tblGrid>
              <a:tr h="3515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792967"/>
                  </a:ext>
                </a:extLst>
              </a:tr>
              <a:tr h="26564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Reverse</a:t>
                      </a:r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332586"/>
                  </a:ext>
                </a:extLst>
              </a:tr>
              <a:tr h="29999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Original</a:t>
                      </a:r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022990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384810" y="127746"/>
            <a:ext cx="408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Shape 3</a:t>
            </a: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72" y="1155700"/>
            <a:ext cx="4561578" cy="2440471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313" y="1155701"/>
            <a:ext cx="4813038" cy="2524850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4AE7783E-25A2-434C-9375-052BA1E05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100" y="3849436"/>
            <a:ext cx="4759960" cy="246074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59698692-3BE5-41F2-A80B-F88DF47C6B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849436"/>
            <a:ext cx="4832351" cy="248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45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97F47A-350E-4A3A-B87F-CA2DF8D36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Grouping with columns sequence	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492FA75-59ED-4DCA-A013-106682112B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453792"/>
              </p:ext>
            </p:extLst>
          </p:nvPr>
        </p:nvGraphicFramePr>
        <p:xfrm>
          <a:off x="973666" y="2161540"/>
          <a:ext cx="81280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6333200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5653301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0901522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228914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0328349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709068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44378054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r>
                        <a:rPr lang="en-US" altLang="zh-TW" dirty="0"/>
                        <a:t>S sorting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909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G-1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253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G-14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188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G-15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G-21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814000"/>
                  </a:ext>
                </a:extLst>
              </a:tr>
            </a:tbl>
          </a:graphicData>
        </a:graphic>
      </p:graphicFrame>
      <p:sp>
        <p:nvSpPr>
          <p:cNvPr id="8" name="手繪多邊形: 圖案 7">
            <a:extLst>
              <a:ext uri="{FF2B5EF4-FFF2-40B4-BE49-F238E27FC236}">
                <a16:creationId xmlns:a16="http://schemas.microsoft.com/office/drawing/2014/main" id="{C66F6009-BEE5-46DA-96FF-735CC983A30B}"/>
              </a:ext>
            </a:extLst>
          </p:cNvPr>
          <p:cNvSpPr/>
          <p:nvPr/>
        </p:nvSpPr>
        <p:spPr>
          <a:xfrm>
            <a:off x="838200" y="2455333"/>
            <a:ext cx="3683000" cy="1261534"/>
          </a:xfrm>
          <a:custGeom>
            <a:avLst/>
            <a:gdLst>
              <a:gd name="connsiteX0" fmla="*/ 0 w 3683000"/>
              <a:gd name="connsiteY0" fmla="*/ 0 h 1261534"/>
              <a:gd name="connsiteX1" fmla="*/ 2514600 w 3683000"/>
              <a:gd name="connsiteY1" fmla="*/ 0 h 1261534"/>
              <a:gd name="connsiteX2" fmla="*/ 3683000 w 3683000"/>
              <a:gd name="connsiteY2" fmla="*/ 0 h 1261534"/>
              <a:gd name="connsiteX3" fmla="*/ 3683000 w 3683000"/>
              <a:gd name="connsiteY3" fmla="*/ 499534 h 1261534"/>
              <a:gd name="connsiteX4" fmla="*/ 2514600 w 3683000"/>
              <a:gd name="connsiteY4" fmla="*/ 499534 h 1261534"/>
              <a:gd name="connsiteX5" fmla="*/ 2514600 w 3683000"/>
              <a:gd name="connsiteY5" fmla="*/ 1261534 h 1261534"/>
              <a:gd name="connsiteX6" fmla="*/ 0 w 3683000"/>
              <a:gd name="connsiteY6" fmla="*/ 1261534 h 126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83000" h="1261534">
                <a:moveTo>
                  <a:pt x="0" y="0"/>
                </a:moveTo>
                <a:lnTo>
                  <a:pt x="2514600" y="0"/>
                </a:lnTo>
                <a:lnTo>
                  <a:pt x="3683000" y="0"/>
                </a:lnTo>
                <a:lnTo>
                  <a:pt x="3683000" y="499534"/>
                </a:lnTo>
                <a:lnTo>
                  <a:pt x="2514600" y="499534"/>
                </a:lnTo>
                <a:lnTo>
                  <a:pt x="2514600" y="1261534"/>
                </a:lnTo>
                <a:lnTo>
                  <a:pt x="0" y="1261534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手繪多邊形: 圖案 8">
            <a:extLst>
              <a:ext uri="{FF2B5EF4-FFF2-40B4-BE49-F238E27FC236}">
                <a16:creationId xmlns:a16="http://schemas.microsoft.com/office/drawing/2014/main" id="{F5558262-3196-4C40-9011-84954328E63E}"/>
              </a:ext>
            </a:extLst>
          </p:cNvPr>
          <p:cNvSpPr/>
          <p:nvPr/>
        </p:nvSpPr>
        <p:spPr>
          <a:xfrm rot="10800000">
            <a:off x="5528733" y="2455333"/>
            <a:ext cx="3683000" cy="1261534"/>
          </a:xfrm>
          <a:custGeom>
            <a:avLst/>
            <a:gdLst>
              <a:gd name="connsiteX0" fmla="*/ 0 w 3683000"/>
              <a:gd name="connsiteY0" fmla="*/ 0 h 1261534"/>
              <a:gd name="connsiteX1" fmla="*/ 2514600 w 3683000"/>
              <a:gd name="connsiteY1" fmla="*/ 0 h 1261534"/>
              <a:gd name="connsiteX2" fmla="*/ 3683000 w 3683000"/>
              <a:gd name="connsiteY2" fmla="*/ 0 h 1261534"/>
              <a:gd name="connsiteX3" fmla="*/ 3683000 w 3683000"/>
              <a:gd name="connsiteY3" fmla="*/ 499534 h 1261534"/>
              <a:gd name="connsiteX4" fmla="*/ 2514600 w 3683000"/>
              <a:gd name="connsiteY4" fmla="*/ 499534 h 1261534"/>
              <a:gd name="connsiteX5" fmla="*/ 2514600 w 3683000"/>
              <a:gd name="connsiteY5" fmla="*/ 1261534 h 1261534"/>
              <a:gd name="connsiteX6" fmla="*/ 0 w 3683000"/>
              <a:gd name="connsiteY6" fmla="*/ 1261534 h 126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83000" h="1261534">
                <a:moveTo>
                  <a:pt x="0" y="0"/>
                </a:moveTo>
                <a:lnTo>
                  <a:pt x="2514600" y="0"/>
                </a:lnTo>
                <a:lnTo>
                  <a:pt x="3683000" y="0"/>
                </a:lnTo>
                <a:lnTo>
                  <a:pt x="3683000" y="499534"/>
                </a:lnTo>
                <a:lnTo>
                  <a:pt x="2514600" y="499534"/>
                </a:lnTo>
                <a:lnTo>
                  <a:pt x="2514600" y="1261534"/>
                </a:lnTo>
                <a:lnTo>
                  <a:pt x="0" y="1261534"/>
                </a:lnTo>
                <a:close/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手繪多邊形: 圖案 12">
            <a:extLst>
              <a:ext uri="{FF2B5EF4-FFF2-40B4-BE49-F238E27FC236}">
                <a16:creationId xmlns:a16="http://schemas.microsoft.com/office/drawing/2014/main" id="{D9E8B821-8AEA-4867-92DC-33F836DB8C3E}"/>
              </a:ext>
            </a:extLst>
          </p:cNvPr>
          <p:cNvSpPr/>
          <p:nvPr/>
        </p:nvSpPr>
        <p:spPr>
          <a:xfrm>
            <a:off x="3238499" y="2459565"/>
            <a:ext cx="3615267" cy="1261534"/>
          </a:xfrm>
          <a:custGeom>
            <a:avLst/>
            <a:gdLst>
              <a:gd name="connsiteX0" fmla="*/ 1418167 w 3615267"/>
              <a:gd name="connsiteY0" fmla="*/ 0 h 1261534"/>
              <a:gd name="connsiteX1" fmla="*/ 3615267 w 3615267"/>
              <a:gd name="connsiteY1" fmla="*/ 0 h 1261534"/>
              <a:gd name="connsiteX2" fmla="*/ 3615267 w 3615267"/>
              <a:gd name="connsiteY2" fmla="*/ 1261534 h 1261534"/>
              <a:gd name="connsiteX3" fmla="*/ 0 w 3615267"/>
              <a:gd name="connsiteY3" fmla="*/ 1261534 h 1261534"/>
              <a:gd name="connsiteX4" fmla="*/ 0 w 3615267"/>
              <a:gd name="connsiteY4" fmla="*/ 563035 h 1261534"/>
              <a:gd name="connsiteX5" fmla="*/ 1418167 w 3615267"/>
              <a:gd name="connsiteY5" fmla="*/ 563035 h 126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5267" h="1261534">
                <a:moveTo>
                  <a:pt x="1418167" y="0"/>
                </a:moveTo>
                <a:lnTo>
                  <a:pt x="3615267" y="0"/>
                </a:lnTo>
                <a:lnTo>
                  <a:pt x="3615267" y="1261534"/>
                </a:lnTo>
                <a:lnTo>
                  <a:pt x="0" y="1261534"/>
                </a:lnTo>
                <a:lnTo>
                  <a:pt x="0" y="563035"/>
                </a:lnTo>
                <a:lnTo>
                  <a:pt x="1418167" y="563035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6346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9B3D90-A161-49EE-AD58-D1848930C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9C1F29-4B05-404B-A18F-630CC288B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Record K-fold deviation</a:t>
            </a:r>
          </a:p>
          <a:p>
            <a:r>
              <a:rPr lang="en-US" altLang="zh-TW" dirty="0"/>
              <a:t>Grouping</a:t>
            </a:r>
            <a:r>
              <a:rPr lang="zh-TW" altLang="en-US" dirty="0"/>
              <a:t> </a:t>
            </a:r>
            <a:r>
              <a:rPr lang="en-US" altLang="zh-TW" dirty="0"/>
              <a:t>with</a:t>
            </a:r>
            <a:r>
              <a:rPr lang="zh-TW" altLang="en-US" dirty="0"/>
              <a:t> </a:t>
            </a:r>
            <a:r>
              <a:rPr lang="en-US" altLang="zh-TW" dirty="0"/>
              <a:t>columns sequence</a:t>
            </a:r>
          </a:p>
          <a:p>
            <a:r>
              <a:rPr lang="en-US" altLang="zh-TW" dirty="0"/>
              <a:t>Testing hybrid dataset(both cont. and bin.) on UCI</a:t>
            </a:r>
          </a:p>
          <a:p>
            <a:endParaRPr lang="en-US" altLang="zh-TW" dirty="0"/>
          </a:p>
          <a:p>
            <a:r>
              <a:rPr lang="en-US" altLang="zh-TW" dirty="0"/>
              <a:t>Make sure remote or physical oral test</a:t>
            </a:r>
          </a:p>
        </p:txBody>
      </p:sp>
    </p:spTree>
    <p:extLst>
      <p:ext uri="{BB962C8B-B14F-4D97-AF65-F5344CB8AC3E}">
        <p14:creationId xmlns:p14="http://schemas.microsoft.com/office/powerpoint/2010/main" val="1216626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FE1560-1652-41C1-90ED-5AD7B820A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976" y="1817673"/>
            <a:ext cx="11136464" cy="4486411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altLang="zh-TW" dirty="0">
                <a:sym typeface="Wingdings" panose="05000000000000000000" pitchFamily="2" charset="2"/>
              </a:rPr>
              <a:t>Classification</a:t>
            </a:r>
          </a:p>
          <a:p>
            <a:pPr lvl="2"/>
            <a:r>
              <a:rPr lang="en-US" altLang="zh-TW" dirty="0"/>
              <a:t>Record K-fold deviation</a:t>
            </a:r>
          </a:p>
          <a:p>
            <a:pPr lvl="1"/>
            <a:r>
              <a:rPr lang="en-US" altLang="zh-TW" dirty="0"/>
              <a:t>Compared with ordinal, and mean encoding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Testing with UCI datasets on 4, and 10-folds</a:t>
            </a:r>
          </a:p>
          <a:p>
            <a:pPr lvl="2">
              <a:lnSpc>
                <a:spcPct val="150000"/>
              </a:lnSpc>
            </a:pPr>
            <a:r>
              <a:rPr lang="en-US" altLang="zh-TW" dirty="0"/>
              <a:t>Car Evaluation Data Set</a:t>
            </a:r>
          </a:p>
          <a:p>
            <a:pPr lvl="2">
              <a:lnSpc>
                <a:spcPct val="150000"/>
              </a:lnSpc>
            </a:pPr>
            <a:r>
              <a:rPr lang="en-US" altLang="zh-TW" dirty="0"/>
              <a:t>Adult Data Set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en-US" altLang="zh-TW" dirty="0"/>
              <a:t>Grouping with columns sequence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en-US" altLang="zh-TW" dirty="0"/>
              <a:t>Try with others UCI datasets</a:t>
            </a: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D1556530-1D0B-44B2-9C1C-93664F38F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Weekly Progress</a:t>
            </a:r>
          </a:p>
        </p:txBody>
      </p:sp>
    </p:spTree>
    <p:extLst>
      <p:ext uri="{BB962C8B-B14F-4D97-AF65-F5344CB8AC3E}">
        <p14:creationId xmlns:p14="http://schemas.microsoft.com/office/powerpoint/2010/main" val="1051946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DFAE662C-1DC6-42F6-B986-D2B0180F67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106"/>
          <a:stretch/>
        </p:blipFill>
        <p:spPr>
          <a:xfrm>
            <a:off x="928024" y="1316037"/>
            <a:ext cx="10431291" cy="4799013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7087699-9A24-4A72-854F-BDE5FDFD2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Car Evaluation Data Set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AE12573-9E70-4307-8D6E-2ABD0C2BB6D0}"/>
              </a:ext>
            </a:extLst>
          </p:cNvPr>
          <p:cNvSpPr/>
          <p:nvPr/>
        </p:nvSpPr>
        <p:spPr>
          <a:xfrm>
            <a:off x="1104900" y="2438401"/>
            <a:ext cx="5356860" cy="56387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81E0555-C5A3-458A-B440-DC6B55590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449" y="168329"/>
            <a:ext cx="5579551" cy="114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836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D82A4F4-5A7E-46F2-BBD0-DC7A70B79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0897"/>
            <a:ext cx="12192000" cy="660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41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16479</TotalTime>
  <Words>266</Words>
  <Application>Microsoft Office PowerPoint</Application>
  <PresentationFormat>寬螢幕</PresentationFormat>
  <Paragraphs>122</Paragraphs>
  <Slides>24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1" baseType="lpstr">
      <vt:lpstr>標楷體</vt:lpstr>
      <vt:lpstr>新細明體</vt:lpstr>
      <vt:lpstr>Arial</vt:lpstr>
      <vt:lpstr>Calibri</vt:lpstr>
      <vt:lpstr>Calibri Light</vt:lpstr>
      <vt:lpstr>Wingdings</vt:lpstr>
      <vt:lpstr>Office 佈景主題</vt:lpstr>
      <vt:lpstr>Weekly Progress</vt:lpstr>
      <vt:lpstr>PowerPoint 簡報</vt:lpstr>
      <vt:lpstr>PowerPoint 簡報</vt:lpstr>
      <vt:lpstr>PowerPoint 簡報</vt:lpstr>
      <vt:lpstr>Grouping with columns sequence </vt:lpstr>
      <vt:lpstr>PowerPoint 簡報</vt:lpstr>
      <vt:lpstr>Weekly Progress</vt:lpstr>
      <vt:lpstr>Car Evaluation Data Set</vt:lpstr>
      <vt:lpstr>PowerPoint 簡報</vt:lpstr>
      <vt:lpstr>PowerPoint 簡報</vt:lpstr>
      <vt:lpstr>Adult Data Set</vt:lpstr>
      <vt:lpstr>PowerPoint 簡報</vt:lpstr>
      <vt:lpstr>PowerPoint 簡報</vt:lpstr>
      <vt:lpstr>To-do</vt:lpstr>
      <vt:lpstr>PowerPoint 簡報</vt:lpstr>
      <vt:lpstr>Weekly Progress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student</dc:creator>
  <cp:lastModifiedBy>雲皓 楊</cp:lastModifiedBy>
  <cp:revision>281</cp:revision>
  <dcterms:created xsi:type="dcterms:W3CDTF">2022-06-26T16:23:17Z</dcterms:created>
  <dcterms:modified xsi:type="dcterms:W3CDTF">2022-10-18T19:19:37Z</dcterms:modified>
</cp:coreProperties>
</file>