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notesSlides/notesSlide14.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9.xml" ContentType="application/vnd.openxmlformats-officedocument.themeOverr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0.xml" ContentType="application/vnd.openxmlformats-officedocument.themeOverr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1.xml" ContentType="application/vnd.openxmlformats-officedocument.themeOverr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12.xml" ContentType="application/vnd.openxmlformats-officedocument.themeOverr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13.xml" ContentType="application/vnd.openxmlformats-officedocument.themeOverr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heme/themeOverride14.xml" ContentType="application/vnd.openxmlformats-officedocument.themeOverr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heme/themeOverride15.xml" ContentType="application/vnd.openxmlformats-officedocument.themeOverride+xml"/>
  <Override PartName="/ppt/notesSlides/notesSlide15.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heme/themeOverride16.xml" ContentType="application/vnd.openxmlformats-officedocument.themeOverr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theme/themeOverride17.xml" ContentType="application/vnd.openxmlformats-officedocument.themeOverr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theme/themeOverride18.xml" ContentType="application/vnd.openxmlformats-officedocument.themeOverride+xml"/>
  <Override PartName="/ppt/notesSlides/notesSlide16.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theme/themeOverride19.xml" ContentType="application/vnd.openxmlformats-officedocument.themeOverr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theme/themeOverride20.xml" ContentType="application/vnd.openxmlformats-officedocument.themeOverr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theme/themeOverride21.xml" ContentType="application/vnd.openxmlformats-officedocument.themeOverrid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theme/themeOverride22.xml" ContentType="application/vnd.openxmlformats-officedocument.themeOverr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theme/themeOverride23.xml" ContentType="application/vnd.openxmlformats-officedocument.themeOverrid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theme/themeOverride24.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28"/>
  </p:notesMasterIdLst>
  <p:handoutMasterIdLst>
    <p:handoutMasterId r:id="rId29"/>
  </p:handoutMasterIdLst>
  <p:sldIdLst>
    <p:sldId id="265" r:id="rId2"/>
    <p:sldId id="261" r:id="rId3"/>
    <p:sldId id="283" r:id="rId4"/>
    <p:sldId id="285" r:id="rId5"/>
    <p:sldId id="266" r:id="rId6"/>
    <p:sldId id="270" r:id="rId7"/>
    <p:sldId id="275" r:id="rId8"/>
    <p:sldId id="278" r:id="rId9"/>
    <p:sldId id="276" r:id="rId10"/>
    <p:sldId id="269" r:id="rId11"/>
    <p:sldId id="279" r:id="rId12"/>
    <p:sldId id="277" r:id="rId13"/>
    <p:sldId id="288" r:id="rId14"/>
    <p:sldId id="280" r:id="rId15"/>
    <p:sldId id="286" r:id="rId16"/>
    <p:sldId id="281" r:id="rId17"/>
    <p:sldId id="294" r:id="rId18"/>
    <p:sldId id="291" r:id="rId19"/>
    <p:sldId id="282" r:id="rId20"/>
    <p:sldId id="289" r:id="rId21"/>
    <p:sldId id="293" r:id="rId22"/>
    <p:sldId id="271" r:id="rId23"/>
    <p:sldId id="272" r:id="rId24"/>
    <p:sldId id="273" r:id="rId25"/>
    <p:sldId id="274" r:id="rId26"/>
    <p:sldId id="292" r:id="rId2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30A0"/>
    <a:srgbClr val="1F4E79"/>
    <a:srgbClr val="C00000"/>
    <a:srgbClr val="92CA97"/>
    <a:srgbClr val="D6C9B9"/>
    <a:srgbClr val="14365D"/>
    <a:srgbClr val="D0C1AC"/>
    <a:srgbClr val="D79DA7"/>
    <a:srgbClr val="C47660"/>
    <a:srgbClr val="3435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88416" autoAdjust="0"/>
  </p:normalViewPr>
  <p:slideViewPr>
    <p:cSldViewPr snapToGrid="0">
      <p:cViewPr>
        <p:scale>
          <a:sx n="100" d="100"/>
          <a:sy n="100" d="100"/>
        </p:scale>
        <p:origin x="72" y="36"/>
      </p:cViewPr>
      <p:guideLst/>
    </p:cSldViewPr>
  </p:slideViewPr>
  <p:notesTextViewPr>
    <p:cViewPr>
      <p:scale>
        <a:sx n="125" d="100"/>
        <a:sy n="125" d="100"/>
      </p:scale>
      <p:origin x="0" y="0"/>
    </p:cViewPr>
  </p:notesTextViewPr>
  <p:notesViewPr>
    <p:cSldViewPr snapToGrid="0">
      <p:cViewPr varScale="1">
        <p:scale>
          <a:sx n="86" d="100"/>
          <a:sy n="86" d="100"/>
        </p:scale>
        <p:origin x="3012"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27963;&#38913;&#31807;1" TargetMode="Externa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27963;&#38913;&#31807;1" TargetMode="External"/></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oleObject" Target="&#27963;&#38913;&#31807;1" TargetMode="External"/></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12.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oleObject" Target="&#27963;&#38913;&#31807;1" TargetMode="External"/></Relationships>
</file>

<file path=ppt/charts/_rels/chart13.xml.rels><?xml version="1.0" encoding="UTF-8" standalone="yes"?>
<Relationships xmlns="http://schemas.openxmlformats.org/package/2006/relationships"><Relationship Id="rId3" Type="http://schemas.openxmlformats.org/officeDocument/2006/relationships/themeOverride" Target="../theme/themeOverride13.xm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oleObject" Target="&#27963;&#38913;&#31807;1" TargetMode="External"/></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14.xml"/><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oleObject" Target="&#27963;&#38913;&#31807;1" TargetMode="External"/></Relationships>
</file>

<file path=ppt/charts/_rels/chart15.xml.rels><?xml version="1.0" encoding="UTF-8" standalone="yes"?>
<Relationships xmlns="http://schemas.openxmlformats.org/package/2006/relationships"><Relationship Id="rId3" Type="http://schemas.openxmlformats.org/officeDocument/2006/relationships/themeOverride" Target="../theme/themeOverride15.xml"/><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oleObject" Target="&#27963;&#38913;&#31807;1" TargetMode="External"/></Relationships>
</file>

<file path=ppt/charts/_rels/chart16.xml.rels><?xml version="1.0" encoding="UTF-8" standalone="yes"?>
<Relationships xmlns="http://schemas.openxmlformats.org/package/2006/relationships"><Relationship Id="rId3" Type="http://schemas.openxmlformats.org/officeDocument/2006/relationships/themeOverride" Target="../theme/themeOverride16.xml"/><Relationship Id="rId2" Type="http://schemas.microsoft.com/office/2011/relationships/chartColorStyle" Target="colors16.xml"/><Relationship Id="rId1" Type="http://schemas.microsoft.com/office/2011/relationships/chartStyle" Target="style16.xml"/><Relationship Id="rId4" Type="http://schemas.openxmlformats.org/officeDocument/2006/relationships/oleObject" Target="&#27963;&#38913;&#31807;1" TargetMode="External"/></Relationships>
</file>

<file path=ppt/charts/_rels/chart17.xml.rels><?xml version="1.0" encoding="UTF-8" standalone="yes"?>
<Relationships xmlns="http://schemas.openxmlformats.org/package/2006/relationships"><Relationship Id="rId3" Type="http://schemas.openxmlformats.org/officeDocument/2006/relationships/themeOverride" Target="../theme/themeOverride17.xml"/><Relationship Id="rId2" Type="http://schemas.microsoft.com/office/2011/relationships/chartColorStyle" Target="colors17.xml"/><Relationship Id="rId1" Type="http://schemas.microsoft.com/office/2011/relationships/chartStyle" Target="style17.xml"/><Relationship Id="rId4" Type="http://schemas.openxmlformats.org/officeDocument/2006/relationships/oleObject" Target="&#27963;&#38913;&#31807;1" TargetMode="External"/></Relationships>
</file>

<file path=ppt/charts/_rels/chart18.xml.rels><?xml version="1.0" encoding="UTF-8" standalone="yes"?>
<Relationships xmlns="http://schemas.openxmlformats.org/package/2006/relationships"><Relationship Id="rId3" Type="http://schemas.openxmlformats.org/officeDocument/2006/relationships/themeOverride" Target="../theme/themeOverride18.xml"/><Relationship Id="rId2" Type="http://schemas.microsoft.com/office/2011/relationships/chartColorStyle" Target="colors18.xml"/><Relationship Id="rId1" Type="http://schemas.microsoft.com/office/2011/relationships/chartStyle" Target="style18.xml"/><Relationship Id="rId4" Type="http://schemas.openxmlformats.org/officeDocument/2006/relationships/oleObject" Target="&#27963;&#38913;&#31807;1" TargetMode="External"/></Relationships>
</file>

<file path=ppt/charts/_rels/chart19.xml.rels><?xml version="1.0" encoding="UTF-8" standalone="yes"?>
<Relationships xmlns="http://schemas.openxmlformats.org/package/2006/relationships"><Relationship Id="rId3" Type="http://schemas.openxmlformats.org/officeDocument/2006/relationships/themeOverride" Target="../theme/themeOverride19.xml"/><Relationship Id="rId2" Type="http://schemas.microsoft.com/office/2011/relationships/chartColorStyle" Target="colors19.xml"/><Relationship Id="rId1" Type="http://schemas.microsoft.com/office/2011/relationships/chartStyle" Target="style19.xml"/><Relationship Id="rId4" Type="http://schemas.openxmlformats.org/officeDocument/2006/relationships/oleObject" Target="&#27963;&#38913;&#31807;1"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27963;&#38913;&#31807;1" TargetMode="External"/></Relationships>
</file>

<file path=ppt/charts/_rels/chart20.xml.rels><?xml version="1.0" encoding="UTF-8" standalone="yes"?>
<Relationships xmlns="http://schemas.openxmlformats.org/package/2006/relationships"><Relationship Id="rId3" Type="http://schemas.openxmlformats.org/officeDocument/2006/relationships/themeOverride" Target="../theme/themeOverride20.xml"/><Relationship Id="rId2" Type="http://schemas.microsoft.com/office/2011/relationships/chartColorStyle" Target="colors20.xml"/><Relationship Id="rId1" Type="http://schemas.microsoft.com/office/2011/relationships/chartStyle" Target="style20.xml"/><Relationship Id="rId4" Type="http://schemas.openxmlformats.org/officeDocument/2006/relationships/oleObject" Target="&#27963;&#38913;&#31807;1" TargetMode="External"/></Relationships>
</file>

<file path=ppt/charts/_rels/chart21.xml.rels><?xml version="1.0" encoding="UTF-8" standalone="yes"?>
<Relationships xmlns="http://schemas.openxmlformats.org/package/2006/relationships"><Relationship Id="rId3" Type="http://schemas.openxmlformats.org/officeDocument/2006/relationships/themeOverride" Target="../theme/themeOverride21.xml"/><Relationship Id="rId2" Type="http://schemas.microsoft.com/office/2011/relationships/chartColorStyle" Target="colors21.xml"/><Relationship Id="rId1" Type="http://schemas.microsoft.com/office/2011/relationships/chartStyle" Target="style21.xml"/><Relationship Id="rId4" Type="http://schemas.openxmlformats.org/officeDocument/2006/relationships/oleObject" Target="&#27963;&#38913;&#31807;1" TargetMode="External"/></Relationships>
</file>

<file path=ppt/charts/_rels/chart22.xml.rels><?xml version="1.0" encoding="UTF-8" standalone="yes"?>
<Relationships xmlns="http://schemas.openxmlformats.org/package/2006/relationships"><Relationship Id="rId3" Type="http://schemas.openxmlformats.org/officeDocument/2006/relationships/themeOverride" Target="../theme/themeOverride22.xml"/><Relationship Id="rId2" Type="http://schemas.microsoft.com/office/2011/relationships/chartColorStyle" Target="colors22.xml"/><Relationship Id="rId1" Type="http://schemas.microsoft.com/office/2011/relationships/chartStyle" Target="style22.xml"/><Relationship Id="rId4" Type="http://schemas.openxmlformats.org/officeDocument/2006/relationships/oleObject" Target="file:///C:\Users\TerryYang\Desktop\simple%20example.xlsx" TargetMode="External"/></Relationships>
</file>

<file path=ppt/charts/_rels/chart23.xml.rels><?xml version="1.0" encoding="UTF-8" standalone="yes"?>
<Relationships xmlns="http://schemas.openxmlformats.org/package/2006/relationships"><Relationship Id="rId3" Type="http://schemas.openxmlformats.org/officeDocument/2006/relationships/themeOverride" Target="../theme/themeOverride23.xml"/><Relationship Id="rId2" Type="http://schemas.microsoft.com/office/2011/relationships/chartColorStyle" Target="colors23.xml"/><Relationship Id="rId1" Type="http://schemas.microsoft.com/office/2011/relationships/chartStyle" Target="style23.xml"/><Relationship Id="rId4" Type="http://schemas.openxmlformats.org/officeDocument/2006/relationships/oleObject" Target="file:///C:\Users\TerryYang\Desktop\simple%20example.xlsx" TargetMode="External"/></Relationships>
</file>

<file path=ppt/charts/_rels/chart24.xml.rels><?xml version="1.0" encoding="UTF-8" standalone="yes"?>
<Relationships xmlns="http://schemas.openxmlformats.org/package/2006/relationships"><Relationship Id="rId3" Type="http://schemas.openxmlformats.org/officeDocument/2006/relationships/themeOverride" Target="../theme/themeOverride24.xml"/><Relationship Id="rId2" Type="http://schemas.microsoft.com/office/2011/relationships/chartColorStyle" Target="colors24.xml"/><Relationship Id="rId1" Type="http://schemas.microsoft.com/office/2011/relationships/chartStyle" Target="style24.xml"/><Relationship Id="rId4" Type="http://schemas.openxmlformats.org/officeDocument/2006/relationships/oleObject" Target="file:///C:\Users\TerryYang\Desktop\simple%20example.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27963;&#38913;&#31807;1"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27963;&#38913;&#31807;1"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27963;&#38913;&#31807;1"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27963;&#38913;&#31807;1"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27963;&#38913;&#31807;1"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27963;&#38913;&#31807;1" TargetMode="Externa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27963;&#38913;&#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sz="1400" b="0" i="0" u="none" strike="noStrike" baseline="0">
                <a:effectLst/>
              </a:rPr>
              <a:t>Animal</a:t>
            </a:r>
            <a:r>
              <a:rPr lang="en-US" altLang="zh-TW" sz="1400" b="0" i="0" u="none" strike="noStrike" baseline="0"/>
              <a:t> </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stacked"/>
        <c:varyColors val="0"/>
        <c:ser>
          <c:idx val="0"/>
          <c:order val="0"/>
          <c:tx>
            <c:strRef>
              <c:f>工作表1!$C$4</c:f>
              <c:strCache>
                <c:ptCount val="1"/>
                <c:pt idx="0">
                  <c:v>Good</c:v>
                </c:pt>
              </c:strCache>
            </c:strRef>
          </c:tx>
          <c:spPr>
            <a:solidFill>
              <a:schemeClr val="accent1"/>
            </a:solidFill>
            <a:ln>
              <a:noFill/>
            </a:ln>
            <a:effectLst/>
          </c:spPr>
          <c:invertIfNegative val="0"/>
          <c:cat>
            <c:strRef>
              <c:f>工作表1!$B$5:$B$12</c:f>
              <c:strCache>
                <c:ptCount val="8"/>
                <c:pt idx="0">
                  <c:v>Cow</c:v>
                </c:pt>
                <c:pt idx="1">
                  <c:v>Cat</c:v>
                </c:pt>
                <c:pt idx="2">
                  <c:v>Goat</c:v>
                </c:pt>
                <c:pt idx="3">
                  <c:v>Dog</c:v>
                </c:pt>
                <c:pt idx="4">
                  <c:v>Frog</c:v>
                </c:pt>
                <c:pt idx="5">
                  <c:v>Toad</c:v>
                </c:pt>
                <c:pt idx="6">
                  <c:v>Tuna</c:v>
                </c:pt>
                <c:pt idx="7">
                  <c:v>Cod</c:v>
                </c:pt>
              </c:strCache>
            </c:strRef>
          </c:cat>
          <c:val>
            <c:numRef>
              <c:f>工作表1!$C$5:$C$12</c:f>
              <c:numCache>
                <c:formatCode>General</c:formatCode>
                <c:ptCount val="8"/>
                <c:pt idx="0">
                  <c:v>30</c:v>
                </c:pt>
                <c:pt idx="1">
                  <c:v>12</c:v>
                </c:pt>
                <c:pt idx="2">
                  <c:v>24</c:v>
                </c:pt>
                <c:pt idx="3">
                  <c:v>26</c:v>
                </c:pt>
                <c:pt idx="4">
                  <c:v>14</c:v>
                </c:pt>
                <c:pt idx="5">
                  <c:v>42</c:v>
                </c:pt>
                <c:pt idx="6">
                  <c:v>32</c:v>
                </c:pt>
                <c:pt idx="7">
                  <c:v>20</c:v>
                </c:pt>
              </c:numCache>
            </c:numRef>
          </c:val>
          <c:extLst>
            <c:ext xmlns:c16="http://schemas.microsoft.com/office/drawing/2014/chart" uri="{C3380CC4-5D6E-409C-BE32-E72D297353CC}">
              <c16:uniqueId val="{00000000-CF7E-4694-8A82-C83D49A33570}"/>
            </c:ext>
          </c:extLst>
        </c:ser>
        <c:ser>
          <c:idx val="1"/>
          <c:order val="1"/>
          <c:tx>
            <c:strRef>
              <c:f>工作表1!$D$4</c:f>
              <c:strCache>
                <c:ptCount val="1"/>
                <c:pt idx="0">
                  <c:v>Bad</c:v>
                </c:pt>
              </c:strCache>
            </c:strRef>
          </c:tx>
          <c:spPr>
            <a:solidFill>
              <a:schemeClr val="accent2"/>
            </a:solidFill>
            <a:ln>
              <a:noFill/>
            </a:ln>
            <a:effectLst/>
          </c:spPr>
          <c:invertIfNegative val="0"/>
          <c:cat>
            <c:strRef>
              <c:f>工作表1!$B$5:$B$12</c:f>
              <c:strCache>
                <c:ptCount val="8"/>
                <c:pt idx="0">
                  <c:v>Cow</c:v>
                </c:pt>
                <c:pt idx="1">
                  <c:v>Cat</c:v>
                </c:pt>
                <c:pt idx="2">
                  <c:v>Goat</c:v>
                </c:pt>
                <c:pt idx="3">
                  <c:v>Dog</c:v>
                </c:pt>
                <c:pt idx="4">
                  <c:v>Frog</c:v>
                </c:pt>
                <c:pt idx="5">
                  <c:v>Toad</c:v>
                </c:pt>
                <c:pt idx="6">
                  <c:v>Tuna</c:v>
                </c:pt>
                <c:pt idx="7">
                  <c:v>Cod</c:v>
                </c:pt>
              </c:strCache>
            </c:strRef>
          </c:cat>
          <c:val>
            <c:numRef>
              <c:f>工作表1!$D$5:$D$12</c:f>
              <c:numCache>
                <c:formatCode>General</c:formatCode>
                <c:ptCount val="8"/>
                <c:pt idx="0">
                  <c:v>0</c:v>
                </c:pt>
                <c:pt idx="1">
                  <c:v>0</c:v>
                </c:pt>
                <c:pt idx="2">
                  <c:v>35</c:v>
                </c:pt>
                <c:pt idx="3">
                  <c:v>6</c:v>
                </c:pt>
                <c:pt idx="4">
                  <c:v>4</c:v>
                </c:pt>
                <c:pt idx="5">
                  <c:v>23</c:v>
                </c:pt>
                <c:pt idx="6">
                  <c:v>2</c:v>
                </c:pt>
                <c:pt idx="7">
                  <c:v>30</c:v>
                </c:pt>
              </c:numCache>
            </c:numRef>
          </c:val>
          <c:extLst>
            <c:ext xmlns:c16="http://schemas.microsoft.com/office/drawing/2014/chart" uri="{C3380CC4-5D6E-409C-BE32-E72D297353CC}">
              <c16:uniqueId val="{00000001-CF7E-4694-8A82-C83D49A33570}"/>
            </c:ext>
          </c:extLst>
        </c:ser>
        <c:dLbls>
          <c:showLegendKey val="0"/>
          <c:showVal val="0"/>
          <c:showCatName val="0"/>
          <c:showSerName val="0"/>
          <c:showPercent val="0"/>
          <c:showBubbleSize val="0"/>
        </c:dLbls>
        <c:gapWidth val="219"/>
        <c:overlap val="100"/>
        <c:axId val="979807520"/>
        <c:axId val="679410624"/>
      </c:barChart>
      <c:catAx>
        <c:axId val="979807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679410624"/>
        <c:crosses val="autoZero"/>
        <c:auto val="1"/>
        <c:lblAlgn val="ctr"/>
        <c:lblOffset val="100"/>
        <c:noMultiLvlLbl val="0"/>
      </c:catAx>
      <c:valAx>
        <c:axId val="679410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98075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PC</a:t>
            </a:r>
            <a:r>
              <a:rPr lang="en-US" altLang="zh-TW" baseline="0"/>
              <a:t> 1</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工作表1!$O$4</c:f>
              <c:strCache>
                <c:ptCount val="1"/>
                <c:pt idx="0">
                  <c:v>Good</c:v>
                </c:pt>
              </c:strCache>
            </c:strRef>
          </c:tx>
          <c:spPr>
            <a:solidFill>
              <a:schemeClr val="accent1"/>
            </a:solidFill>
            <a:ln>
              <a:noFill/>
            </a:ln>
            <a:effectLst/>
          </c:spPr>
          <c:invertIfNegative val="0"/>
          <c:cat>
            <c:strRef>
              <c:f>工作表1!$N$5:$N$10</c:f>
              <c:strCache>
                <c:ptCount val="6"/>
                <c:pt idx="0">
                  <c:v>Cow</c:v>
                </c:pt>
                <c:pt idx="1">
                  <c:v>Cat</c:v>
                </c:pt>
                <c:pt idx="2">
                  <c:v>Large</c:v>
                </c:pt>
                <c:pt idx="3">
                  <c:v>Mid</c:v>
                </c:pt>
                <c:pt idx="4">
                  <c:v>White</c:v>
                </c:pt>
                <c:pt idx="5">
                  <c:v>Black</c:v>
                </c:pt>
              </c:strCache>
            </c:strRef>
          </c:cat>
          <c:val>
            <c:numRef>
              <c:f>工作表1!$O$5:$O$10</c:f>
              <c:numCache>
                <c:formatCode>General</c:formatCode>
                <c:ptCount val="6"/>
                <c:pt idx="0">
                  <c:v>30</c:v>
                </c:pt>
                <c:pt idx="1">
                  <c:v>12</c:v>
                </c:pt>
                <c:pt idx="2">
                  <c:v>40</c:v>
                </c:pt>
                <c:pt idx="3">
                  <c:v>49</c:v>
                </c:pt>
                <c:pt idx="4">
                  <c:v>23</c:v>
                </c:pt>
                <c:pt idx="5">
                  <c:v>45</c:v>
                </c:pt>
              </c:numCache>
            </c:numRef>
          </c:val>
          <c:extLst>
            <c:ext xmlns:c16="http://schemas.microsoft.com/office/drawing/2014/chart" uri="{C3380CC4-5D6E-409C-BE32-E72D297353CC}">
              <c16:uniqueId val="{00000000-4370-4A70-81AA-3FC01B710B47}"/>
            </c:ext>
          </c:extLst>
        </c:ser>
        <c:ser>
          <c:idx val="1"/>
          <c:order val="1"/>
          <c:tx>
            <c:strRef>
              <c:f>工作表1!$P$4</c:f>
              <c:strCache>
                <c:ptCount val="1"/>
                <c:pt idx="0">
                  <c:v>Bad</c:v>
                </c:pt>
              </c:strCache>
            </c:strRef>
          </c:tx>
          <c:spPr>
            <a:solidFill>
              <a:schemeClr val="accent2"/>
            </a:solidFill>
            <a:ln>
              <a:noFill/>
            </a:ln>
            <a:effectLst/>
          </c:spPr>
          <c:invertIfNegative val="0"/>
          <c:cat>
            <c:strRef>
              <c:f>工作表1!$N$5:$N$10</c:f>
              <c:strCache>
                <c:ptCount val="6"/>
                <c:pt idx="0">
                  <c:v>Cow</c:v>
                </c:pt>
                <c:pt idx="1">
                  <c:v>Cat</c:v>
                </c:pt>
                <c:pt idx="2">
                  <c:v>Large</c:v>
                </c:pt>
                <c:pt idx="3">
                  <c:v>Mid</c:v>
                </c:pt>
                <c:pt idx="4">
                  <c:v>White</c:v>
                </c:pt>
                <c:pt idx="5">
                  <c:v>Black</c:v>
                </c:pt>
              </c:strCache>
            </c:strRef>
          </c:cat>
          <c:val>
            <c:numRef>
              <c:f>工作表1!$P$5:$P$10</c:f>
              <c:numCache>
                <c:formatCode>General</c:formatCode>
                <c:ptCount val="6"/>
                <c:pt idx="0">
                  <c:v>0</c:v>
                </c:pt>
                <c:pt idx="1">
                  <c:v>0</c:v>
                </c:pt>
                <c:pt idx="2">
                  <c:v>35</c:v>
                </c:pt>
                <c:pt idx="3">
                  <c:v>60</c:v>
                </c:pt>
                <c:pt idx="4">
                  <c:v>0</c:v>
                </c:pt>
                <c:pt idx="5">
                  <c:v>23</c:v>
                </c:pt>
              </c:numCache>
            </c:numRef>
          </c:val>
          <c:extLst>
            <c:ext xmlns:c16="http://schemas.microsoft.com/office/drawing/2014/chart" uri="{C3380CC4-5D6E-409C-BE32-E72D297353CC}">
              <c16:uniqueId val="{00000001-4370-4A70-81AA-3FC01B710B47}"/>
            </c:ext>
          </c:extLst>
        </c:ser>
        <c:dLbls>
          <c:showLegendKey val="0"/>
          <c:showVal val="0"/>
          <c:showCatName val="0"/>
          <c:showSerName val="0"/>
          <c:showPercent val="0"/>
          <c:showBubbleSize val="0"/>
        </c:dLbls>
        <c:gapWidth val="219"/>
        <c:overlap val="-27"/>
        <c:axId val="1026875520"/>
        <c:axId val="978725440"/>
      </c:barChart>
      <c:catAx>
        <c:axId val="1026875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8725440"/>
        <c:crosses val="autoZero"/>
        <c:auto val="1"/>
        <c:lblAlgn val="ctr"/>
        <c:lblOffset val="100"/>
        <c:noMultiLvlLbl val="0"/>
      </c:catAx>
      <c:valAx>
        <c:axId val="978725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0268755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PC 3</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工作表1!$W$4</c:f>
              <c:strCache>
                <c:ptCount val="1"/>
                <c:pt idx="0">
                  <c:v>Good</c:v>
                </c:pt>
              </c:strCache>
            </c:strRef>
          </c:tx>
          <c:spPr>
            <a:solidFill>
              <a:schemeClr val="accent1"/>
            </a:solidFill>
            <a:ln>
              <a:noFill/>
            </a:ln>
            <a:effectLst/>
          </c:spPr>
          <c:invertIfNegative val="0"/>
          <c:cat>
            <c:strRef>
              <c:f>工作表1!$V$5:$V$10</c:f>
              <c:strCache>
                <c:ptCount val="6"/>
                <c:pt idx="0">
                  <c:v>Toad</c:v>
                </c:pt>
                <c:pt idx="1">
                  <c:v>Tuna</c:v>
                </c:pt>
                <c:pt idx="2">
                  <c:v>Cod</c:v>
                </c:pt>
                <c:pt idx="3">
                  <c:v>Tiny</c:v>
                </c:pt>
                <c:pt idx="4">
                  <c:v>Blue</c:v>
                </c:pt>
                <c:pt idx="5">
                  <c:v>Green</c:v>
                </c:pt>
              </c:strCache>
            </c:strRef>
          </c:cat>
          <c:val>
            <c:numRef>
              <c:f>工作表1!$W$5:$W$10</c:f>
              <c:numCache>
                <c:formatCode>General</c:formatCode>
                <c:ptCount val="6"/>
                <c:pt idx="0">
                  <c:v>42</c:v>
                </c:pt>
                <c:pt idx="1">
                  <c:v>32</c:v>
                </c:pt>
                <c:pt idx="2">
                  <c:v>20</c:v>
                </c:pt>
                <c:pt idx="3">
                  <c:v>76</c:v>
                </c:pt>
                <c:pt idx="4">
                  <c:v>46</c:v>
                </c:pt>
                <c:pt idx="5">
                  <c:v>34</c:v>
                </c:pt>
              </c:numCache>
            </c:numRef>
          </c:val>
          <c:extLst>
            <c:ext xmlns:c16="http://schemas.microsoft.com/office/drawing/2014/chart" uri="{C3380CC4-5D6E-409C-BE32-E72D297353CC}">
              <c16:uniqueId val="{00000000-3D22-4DE4-9B00-3DA0A1226BB4}"/>
            </c:ext>
          </c:extLst>
        </c:ser>
        <c:ser>
          <c:idx val="1"/>
          <c:order val="1"/>
          <c:tx>
            <c:strRef>
              <c:f>工作表1!$X$4</c:f>
              <c:strCache>
                <c:ptCount val="1"/>
                <c:pt idx="0">
                  <c:v>Bad</c:v>
                </c:pt>
              </c:strCache>
            </c:strRef>
          </c:tx>
          <c:spPr>
            <a:solidFill>
              <a:schemeClr val="accent2"/>
            </a:solidFill>
            <a:ln>
              <a:noFill/>
            </a:ln>
            <a:effectLst/>
          </c:spPr>
          <c:invertIfNegative val="0"/>
          <c:cat>
            <c:strRef>
              <c:f>工作表1!$V$5:$V$10</c:f>
              <c:strCache>
                <c:ptCount val="6"/>
                <c:pt idx="0">
                  <c:v>Toad</c:v>
                </c:pt>
                <c:pt idx="1">
                  <c:v>Tuna</c:v>
                </c:pt>
                <c:pt idx="2">
                  <c:v>Cod</c:v>
                </c:pt>
                <c:pt idx="3">
                  <c:v>Tiny</c:v>
                </c:pt>
                <c:pt idx="4">
                  <c:v>Blue</c:v>
                </c:pt>
                <c:pt idx="5">
                  <c:v>Green</c:v>
                </c:pt>
              </c:strCache>
            </c:strRef>
          </c:cat>
          <c:val>
            <c:numRef>
              <c:f>工作表1!$X$5:$X$10</c:f>
              <c:numCache>
                <c:formatCode>General</c:formatCode>
                <c:ptCount val="6"/>
                <c:pt idx="0">
                  <c:v>23</c:v>
                </c:pt>
                <c:pt idx="1">
                  <c:v>2</c:v>
                </c:pt>
                <c:pt idx="2">
                  <c:v>30</c:v>
                </c:pt>
                <c:pt idx="3">
                  <c:v>0</c:v>
                </c:pt>
                <c:pt idx="4">
                  <c:v>0</c:v>
                </c:pt>
                <c:pt idx="5">
                  <c:v>24</c:v>
                </c:pt>
              </c:numCache>
            </c:numRef>
          </c:val>
          <c:extLst>
            <c:ext xmlns:c16="http://schemas.microsoft.com/office/drawing/2014/chart" uri="{C3380CC4-5D6E-409C-BE32-E72D297353CC}">
              <c16:uniqueId val="{00000001-3D22-4DE4-9B00-3DA0A1226BB4}"/>
            </c:ext>
          </c:extLst>
        </c:ser>
        <c:dLbls>
          <c:showLegendKey val="0"/>
          <c:showVal val="0"/>
          <c:showCatName val="0"/>
          <c:showSerName val="0"/>
          <c:showPercent val="0"/>
          <c:showBubbleSize val="0"/>
        </c:dLbls>
        <c:gapWidth val="219"/>
        <c:overlap val="-27"/>
        <c:axId val="975036512"/>
        <c:axId val="969885984"/>
      </c:barChart>
      <c:catAx>
        <c:axId val="975036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69885984"/>
        <c:crosses val="autoZero"/>
        <c:auto val="1"/>
        <c:lblAlgn val="ctr"/>
        <c:lblOffset val="100"/>
        <c:noMultiLvlLbl val="0"/>
      </c:catAx>
      <c:valAx>
        <c:axId val="969885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50365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PC 2</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工作表1!$S$4</c:f>
              <c:strCache>
                <c:ptCount val="1"/>
                <c:pt idx="0">
                  <c:v>Good</c:v>
                </c:pt>
              </c:strCache>
            </c:strRef>
          </c:tx>
          <c:spPr>
            <a:solidFill>
              <a:schemeClr val="accent1"/>
            </a:solidFill>
            <a:ln>
              <a:noFill/>
            </a:ln>
            <a:effectLst/>
          </c:spPr>
          <c:invertIfNegative val="0"/>
          <c:cat>
            <c:strRef>
              <c:f>工作表1!$R$5:$R$10</c:f>
              <c:strCache>
                <c:ptCount val="6"/>
                <c:pt idx="0">
                  <c:v>Goat</c:v>
                </c:pt>
                <c:pt idx="1">
                  <c:v>Dog</c:v>
                </c:pt>
                <c:pt idx="2">
                  <c:v>Frog</c:v>
                </c:pt>
                <c:pt idx="3">
                  <c:v>Small</c:v>
                </c:pt>
                <c:pt idx="4">
                  <c:v>Gray</c:v>
                </c:pt>
                <c:pt idx="5">
                  <c:v>Red</c:v>
                </c:pt>
              </c:strCache>
            </c:strRef>
          </c:cat>
          <c:val>
            <c:numRef>
              <c:f>工作表1!$S$5:$S$10</c:f>
              <c:numCache>
                <c:formatCode>General</c:formatCode>
                <c:ptCount val="6"/>
                <c:pt idx="0">
                  <c:v>24</c:v>
                </c:pt>
                <c:pt idx="1">
                  <c:v>26</c:v>
                </c:pt>
                <c:pt idx="2">
                  <c:v>14</c:v>
                </c:pt>
                <c:pt idx="3">
                  <c:v>35</c:v>
                </c:pt>
                <c:pt idx="4">
                  <c:v>31</c:v>
                </c:pt>
                <c:pt idx="5">
                  <c:v>21</c:v>
                </c:pt>
              </c:numCache>
            </c:numRef>
          </c:val>
          <c:extLst>
            <c:ext xmlns:c16="http://schemas.microsoft.com/office/drawing/2014/chart" uri="{C3380CC4-5D6E-409C-BE32-E72D297353CC}">
              <c16:uniqueId val="{00000000-B5F6-4881-B15D-7EBE5FFCE202}"/>
            </c:ext>
          </c:extLst>
        </c:ser>
        <c:ser>
          <c:idx val="1"/>
          <c:order val="1"/>
          <c:tx>
            <c:strRef>
              <c:f>工作表1!$T$4</c:f>
              <c:strCache>
                <c:ptCount val="1"/>
                <c:pt idx="0">
                  <c:v>Bad</c:v>
                </c:pt>
              </c:strCache>
            </c:strRef>
          </c:tx>
          <c:spPr>
            <a:solidFill>
              <a:schemeClr val="accent2"/>
            </a:solidFill>
            <a:ln>
              <a:noFill/>
            </a:ln>
            <a:effectLst/>
          </c:spPr>
          <c:invertIfNegative val="0"/>
          <c:cat>
            <c:strRef>
              <c:f>工作表1!$R$5:$R$10</c:f>
              <c:strCache>
                <c:ptCount val="6"/>
                <c:pt idx="0">
                  <c:v>Goat</c:v>
                </c:pt>
                <c:pt idx="1">
                  <c:v>Dog</c:v>
                </c:pt>
                <c:pt idx="2">
                  <c:v>Frog</c:v>
                </c:pt>
                <c:pt idx="3">
                  <c:v>Small</c:v>
                </c:pt>
                <c:pt idx="4">
                  <c:v>Gray</c:v>
                </c:pt>
                <c:pt idx="5">
                  <c:v>Red</c:v>
                </c:pt>
              </c:strCache>
            </c:strRef>
          </c:cat>
          <c:val>
            <c:numRef>
              <c:f>工作表1!$T$5:$T$10</c:f>
              <c:numCache>
                <c:formatCode>General</c:formatCode>
                <c:ptCount val="6"/>
                <c:pt idx="0">
                  <c:v>35</c:v>
                </c:pt>
                <c:pt idx="1">
                  <c:v>6</c:v>
                </c:pt>
                <c:pt idx="2">
                  <c:v>4</c:v>
                </c:pt>
                <c:pt idx="3">
                  <c:v>5</c:v>
                </c:pt>
                <c:pt idx="4">
                  <c:v>10</c:v>
                </c:pt>
                <c:pt idx="5">
                  <c:v>43</c:v>
                </c:pt>
              </c:numCache>
            </c:numRef>
          </c:val>
          <c:extLst>
            <c:ext xmlns:c16="http://schemas.microsoft.com/office/drawing/2014/chart" uri="{C3380CC4-5D6E-409C-BE32-E72D297353CC}">
              <c16:uniqueId val="{00000001-B5F6-4881-B15D-7EBE5FFCE202}"/>
            </c:ext>
          </c:extLst>
        </c:ser>
        <c:dLbls>
          <c:showLegendKey val="0"/>
          <c:showVal val="0"/>
          <c:showCatName val="0"/>
          <c:showSerName val="0"/>
          <c:showPercent val="0"/>
          <c:showBubbleSize val="0"/>
        </c:dLbls>
        <c:gapWidth val="219"/>
        <c:overlap val="-27"/>
        <c:axId val="672150576"/>
        <c:axId val="978695968"/>
      </c:barChart>
      <c:catAx>
        <c:axId val="672150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8695968"/>
        <c:crosses val="autoZero"/>
        <c:auto val="1"/>
        <c:lblAlgn val="ctr"/>
        <c:lblOffset val="100"/>
        <c:noMultiLvlLbl val="0"/>
      </c:catAx>
      <c:valAx>
        <c:axId val="978695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6721505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sz="1400" b="0" i="0" u="none" strike="noStrike" baseline="0">
                <a:effectLst/>
              </a:rPr>
              <a:t>Animal</a:t>
            </a:r>
            <a:r>
              <a:rPr lang="en-US" altLang="zh-TW" sz="1400" b="0" i="0" u="none" strike="noStrike" baseline="0"/>
              <a:t> </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stacked"/>
        <c:varyColors val="0"/>
        <c:ser>
          <c:idx val="0"/>
          <c:order val="0"/>
          <c:tx>
            <c:strRef>
              <c:f>工作表1!$C$4</c:f>
              <c:strCache>
                <c:ptCount val="1"/>
                <c:pt idx="0">
                  <c:v>Good</c:v>
                </c:pt>
              </c:strCache>
            </c:strRef>
          </c:tx>
          <c:spPr>
            <a:solidFill>
              <a:schemeClr val="accent1"/>
            </a:solidFill>
            <a:ln>
              <a:noFill/>
            </a:ln>
            <a:effectLst/>
          </c:spPr>
          <c:invertIfNegative val="0"/>
          <c:cat>
            <c:strRef>
              <c:f>工作表1!$B$5:$B$12</c:f>
              <c:strCache>
                <c:ptCount val="8"/>
                <c:pt idx="0">
                  <c:v>Cow</c:v>
                </c:pt>
                <c:pt idx="1">
                  <c:v>Cat</c:v>
                </c:pt>
                <c:pt idx="2">
                  <c:v>Goat</c:v>
                </c:pt>
                <c:pt idx="3">
                  <c:v>Dog</c:v>
                </c:pt>
                <c:pt idx="4">
                  <c:v>Frog</c:v>
                </c:pt>
                <c:pt idx="5">
                  <c:v>Toad</c:v>
                </c:pt>
                <c:pt idx="6">
                  <c:v>Tuna</c:v>
                </c:pt>
                <c:pt idx="7">
                  <c:v>Cod</c:v>
                </c:pt>
              </c:strCache>
            </c:strRef>
          </c:cat>
          <c:val>
            <c:numRef>
              <c:f>工作表1!$C$5:$C$12</c:f>
              <c:numCache>
                <c:formatCode>General</c:formatCode>
                <c:ptCount val="8"/>
                <c:pt idx="0">
                  <c:v>30</c:v>
                </c:pt>
                <c:pt idx="1">
                  <c:v>12</c:v>
                </c:pt>
                <c:pt idx="2">
                  <c:v>24</c:v>
                </c:pt>
                <c:pt idx="3">
                  <c:v>26</c:v>
                </c:pt>
                <c:pt idx="4">
                  <c:v>14</c:v>
                </c:pt>
                <c:pt idx="5">
                  <c:v>42</c:v>
                </c:pt>
                <c:pt idx="6">
                  <c:v>32</c:v>
                </c:pt>
                <c:pt idx="7">
                  <c:v>20</c:v>
                </c:pt>
              </c:numCache>
            </c:numRef>
          </c:val>
          <c:extLst>
            <c:ext xmlns:c16="http://schemas.microsoft.com/office/drawing/2014/chart" uri="{C3380CC4-5D6E-409C-BE32-E72D297353CC}">
              <c16:uniqueId val="{00000000-14CF-4526-8540-8312BA8D89D1}"/>
            </c:ext>
          </c:extLst>
        </c:ser>
        <c:ser>
          <c:idx val="1"/>
          <c:order val="1"/>
          <c:tx>
            <c:strRef>
              <c:f>工作表1!$D$4</c:f>
              <c:strCache>
                <c:ptCount val="1"/>
                <c:pt idx="0">
                  <c:v>Bad</c:v>
                </c:pt>
              </c:strCache>
            </c:strRef>
          </c:tx>
          <c:spPr>
            <a:solidFill>
              <a:schemeClr val="accent2"/>
            </a:solidFill>
            <a:ln>
              <a:noFill/>
            </a:ln>
            <a:effectLst/>
          </c:spPr>
          <c:invertIfNegative val="0"/>
          <c:cat>
            <c:strRef>
              <c:f>工作表1!$B$5:$B$12</c:f>
              <c:strCache>
                <c:ptCount val="8"/>
                <c:pt idx="0">
                  <c:v>Cow</c:v>
                </c:pt>
                <c:pt idx="1">
                  <c:v>Cat</c:v>
                </c:pt>
                <c:pt idx="2">
                  <c:v>Goat</c:v>
                </c:pt>
                <c:pt idx="3">
                  <c:v>Dog</c:v>
                </c:pt>
                <c:pt idx="4">
                  <c:v>Frog</c:v>
                </c:pt>
                <c:pt idx="5">
                  <c:v>Toad</c:v>
                </c:pt>
                <c:pt idx="6">
                  <c:v>Tuna</c:v>
                </c:pt>
                <c:pt idx="7">
                  <c:v>Cod</c:v>
                </c:pt>
              </c:strCache>
            </c:strRef>
          </c:cat>
          <c:val>
            <c:numRef>
              <c:f>工作表1!$D$5:$D$12</c:f>
              <c:numCache>
                <c:formatCode>General</c:formatCode>
                <c:ptCount val="8"/>
                <c:pt idx="0">
                  <c:v>0</c:v>
                </c:pt>
                <c:pt idx="1">
                  <c:v>0</c:v>
                </c:pt>
                <c:pt idx="2">
                  <c:v>35</c:v>
                </c:pt>
                <c:pt idx="3">
                  <c:v>6</c:v>
                </c:pt>
                <c:pt idx="4">
                  <c:v>4</c:v>
                </c:pt>
                <c:pt idx="5">
                  <c:v>23</c:v>
                </c:pt>
                <c:pt idx="6">
                  <c:v>2</c:v>
                </c:pt>
                <c:pt idx="7">
                  <c:v>30</c:v>
                </c:pt>
              </c:numCache>
            </c:numRef>
          </c:val>
          <c:extLst>
            <c:ext xmlns:c16="http://schemas.microsoft.com/office/drawing/2014/chart" uri="{C3380CC4-5D6E-409C-BE32-E72D297353CC}">
              <c16:uniqueId val="{00000001-14CF-4526-8540-8312BA8D89D1}"/>
            </c:ext>
          </c:extLst>
        </c:ser>
        <c:dLbls>
          <c:showLegendKey val="0"/>
          <c:showVal val="0"/>
          <c:showCatName val="0"/>
          <c:showSerName val="0"/>
          <c:showPercent val="0"/>
          <c:showBubbleSize val="0"/>
        </c:dLbls>
        <c:gapWidth val="219"/>
        <c:overlap val="100"/>
        <c:axId val="979807520"/>
        <c:axId val="679410624"/>
      </c:barChart>
      <c:catAx>
        <c:axId val="979807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679410624"/>
        <c:crosses val="autoZero"/>
        <c:auto val="1"/>
        <c:lblAlgn val="ctr"/>
        <c:lblOffset val="100"/>
        <c:noMultiLvlLbl val="0"/>
      </c:catAx>
      <c:valAx>
        <c:axId val="679410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98075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sz="1400" b="0" i="0" u="none" strike="noStrike" baseline="0">
                <a:effectLst/>
              </a:rPr>
              <a:t>Size</a:t>
            </a:r>
            <a:r>
              <a:rPr lang="en-US" altLang="zh-TW" sz="1400" b="0" i="0" u="none" strike="noStrike" baseline="0"/>
              <a:t> </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stacked"/>
        <c:varyColors val="0"/>
        <c:ser>
          <c:idx val="0"/>
          <c:order val="0"/>
          <c:tx>
            <c:strRef>
              <c:f>工作表1!$G$4</c:f>
              <c:strCache>
                <c:ptCount val="1"/>
                <c:pt idx="0">
                  <c:v>Good</c:v>
                </c:pt>
              </c:strCache>
            </c:strRef>
          </c:tx>
          <c:spPr>
            <a:solidFill>
              <a:schemeClr val="accent1"/>
            </a:solidFill>
            <a:ln>
              <a:noFill/>
            </a:ln>
            <a:effectLst/>
          </c:spPr>
          <c:invertIfNegative val="0"/>
          <c:cat>
            <c:strRef>
              <c:f>工作表1!$F$5:$F$8</c:f>
              <c:strCache>
                <c:ptCount val="4"/>
                <c:pt idx="0">
                  <c:v>Large</c:v>
                </c:pt>
                <c:pt idx="1">
                  <c:v>Mid</c:v>
                </c:pt>
                <c:pt idx="2">
                  <c:v>Small</c:v>
                </c:pt>
                <c:pt idx="3">
                  <c:v>Tiny</c:v>
                </c:pt>
              </c:strCache>
            </c:strRef>
          </c:cat>
          <c:val>
            <c:numRef>
              <c:f>工作表1!$G$5:$G$8</c:f>
              <c:numCache>
                <c:formatCode>General</c:formatCode>
                <c:ptCount val="4"/>
                <c:pt idx="0">
                  <c:v>40</c:v>
                </c:pt>
                <c:pt idx="1">
                  <c:v>49</c:v>
                </c:pt>
                <c:pt idx="2">
                  <c:v>35</c:v>
                </c:pt>
                <c:pt idx="3">
                  <c:v>76</c:v>
                </c:pt>
              </c:numCache>
            </c:numRef>
          </c:val>
          <c:extLst>
            <c:ext xmlns:c16="http://schemas.microsoft.com/office/drawing/2014/chart" uri="{C3380CC4-5D6E-409C-BE32-E72D297353CC}">
              <c16:uniqueId val="{00000000-2CF3-4A7E-987E-CD357E2EA275}"/>
            </c:ext>
          </c:extLst>
        </c:ser>
        <c:ser>
          <c:idx val="1"/>
          <c:order val="1"/>
          <c:tx>
            <c:strRef>
              <c:f>工作表1!$H$4</c:f>
              <c:strCache>
                <c:ptCount val="1"/>
                <c:pt idx="0">
                  <c:v>Bad</c:v>
                </c:pt>
              </c:strCache>
            </c:strRef>
          </c:tx>
          <c:spPr>
            <a:solidFill>
              <a:schemeClr val="accent2"/>
            </a:solidFill>
            <a:ln>
              <a:noFill/>
            </a:ln>
            <a:effectLst/>
          </c:spPr>
          <c:invertIfNegative val="0"/>
          <c:cat>
            <c:strRef>
              <c:f>工作表1!$F$5:$F$8</c:f>
              <c:strCache>
                <c:ptCount val="4"/>
                <c:pt idx="0">
                  <c:v>Large</c:v>
                </c:pt>
                <c:pt idx="1">
                  <c:v>Mid</c:v>
                </c:pt>
                <c:pt idx="2">
                  <c:v>Small</c:v>
                </c:pt>
                <c:pt idx="3">
                  <c:v>Tiny</c:v>
                </c:pt>
              </c:strCache>
            </c:strRef>
          </c:cat>
          <c:val>
            <c:numRef>
              <c:f>工作表1!$H$5:$H$8</c:f>
              <c:numCache>
                <c:formatCode>General</c:formatCode>
                <c:ptCount val="4"/>
                <c:pt idx="0">
                  <c:v>35</c:v>
                </c:pt>
                <c:pt idx="1">
                  <c:v>60</c:v>
                </c:pt>
                <c:pt idx="2">
                  <c:v>5</c:v>
                </c:pt>
                <c:pt idx="3">
                  <c:v>0</c:v>
                </c:pt>
              </c:numCache>
            </c:numRef>
          </c:val>
          <c:extLst>
            <c:ext xmlns:c16="http://schemas.microsoft.com/office/drawing/2014/chart" uri="{C3380CC4-5D6E-409C-BE32-E72D297353CC}">
              <c16:uniqueId val="{00000001-2CF3-4A7E-987E-CD357E2EA275}"/>
            </c:ext>
          </c:extLst>
        </c:ser>
        <c:dLbls>
          <c:showLegendKey val="0"/>
          <c:showVal val="0"/>
          <c:showCatName val="0"/>
          <c:showSerName val="0"/>
          <c:showPercent val="0"/>
          <c:showBubbleSize val="0"/>
        </c:dLbls>
        <c:gapWidth val="219"/>
        <c:overlap val="100"/>
        <c:axId val="976908048"/>
        <c:axId val="981066048"/>
      </c:barChart>
      <c:catAx>
        <c:axId val="976908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81066048"/>
        <c:crosses val="autoZero"/>
        <c:auto val="1"/>
        <c:lblAlgn val="ctr"/>
        <c:lblOffset val="100"/>
        <c:noMultiLvlLbl val="0"/>
      </c:catAx>
      <c:valAx>
        <c:axId val="981066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69080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sz="1400" b="0" i="0" u="none" strike="noStrike" baseline="0">
                <a:effectLst/>
              </a:rPr>
              <a:t>Color</a:t>
            </a:r>
            <a:r>
              <a:rPr lang="en-US" altLang="zh-TW" sz="1400" b="0" i="0" u="none" strike="noStrike" baseline="0"/>
              <a:t> </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stacked"/>
        <c:varyColors val="0"/>
        <c:ser>
          <c:idx val="0"/>
          <c:order val="0"/>
          <c:tx>
            <c:strRef>
              <c:f>工作表1!$K$4</c:f>
              <c:strCache>
                <c:ptCount val="1"/>
                <c:pt idx="0">
                  <c:v>Good</c:v>
                </c:pt>
              </c:strCache>
            </c:strRef>
          </c:tx>
          <c:spPr>
            <a:solidFill>
              <a:schemeClr val="accent1"/>
            </a:solidFill>
            <a:ln>
              <a:noFill/>
            </a:ln>
            <a:effectLst/>
          </c:spPr>
          <c:invertIfNegative val="0"/>
          <c:cat>
            <c:strRef>
              <c:f>工作表1!$J$5:$J$10</c:f>
              <c:strCache>
                <c:ptCount val="6"/>
                <c:pt idx="0">
                  <c:v>White</c:v>
                </c:pt>
                <c:pt idx="1">
                  <c:v>Black</c:v>
                </c:pt>
                <c:pt idx="2">
                  <c:v>Gray</c:v>
                </c:pt>
                <c:pt idx="3">
                  <c:v>Red</c:v>
                </c:pt>
                <c:pt idx="4">
                  <c:v>Blue</c:v>
                </c:pt>
                <c:pt idx="5">
                  <c:v>Green</c:v>
                </c:pt>
              </c:strCache>
            </c:strRef>
          </c:cat>
          <c:val>
            <c:numRef>
              <c:f>工作表1!$K$5:$K$10</c:f>
              <c:numCache>
                <c:formatCode>General</c:formatCode>
                <c:ptCount val="6"/>
                <c:pt idx="0">
                  <c:v>23</c:v>
                </c:pt>
                <c:pt idx="1">
                  <c:v>45</c:v>
                </c:pt>
                <c:pt idx="2">
                  <c:v>31</c:v>
                </c:pt>
                <c:pt idx="3">
                  <c:v>21</c:v>
                </c:pt>
                <c:pt idx="4">
                  <c:v>46</c:v>
                </c:pt>
                <c:pt idx="5">
                  <c:v>34</c:v>
                </c:pt>
              </c:numCache>
            </c:numRef>
          </c:val>
          <c:extLst>
            <c:ext xmlns:c16="http://schemas.microsoft.com/office/drawing/2014/chart" uri="{C3380CC4-5D6E-409C-BE32-E72D297353CC}">
              <c16:uniqueId val="{00000000-5ACA-4E34-8698-D9799B1A6927}"/>
            </c:ext>
          </c:extLst>
        </c:ser>
        <c:ser>
          <c:idx val="1"/>
          <c:order val="1"/>
          <c:tx>
            <c:strRef>
              <c:f>工作表1!$L$4</c:f>
              <c:strCache>
                <c:ptCount val="1"/>
                <c:pt idx="0">
                  <c:v>Bad</c:v>
                </c:pt>
              </c:strCache>
            </c:strRef>
          </c:tx>
          <c:spPr>
            <a:solidFill>
              <a:schemeClr val="accent2"/>
            </a:solidFill>
            <a:ln>
              <a:noFill/>
            </a:ln>
            <a:effectLst/>
          </c:spPr>
          <c:invertIfNegative val="0"/>
          <c:cat>
            <c:strRef>
              <c:f>工作表1!$J$5:$J$10</c:f>
              <c:strCache>
                <c:ptCount val="6"/>
                <c:pt idx="0">
                  <c:v>White</c:v>
                </c:pt>
                <c:pt idx="1">
                  <c:v>Black</c:v>
                </c:pt>
                <c:pt idx="2">
                  <c:v>Gray</c:v>
                </c:pt>
                <c:pt idx="3">
                  <c:v>Red</c:v>
                </c:pt>
                <c:pt idx="4">
                  <c:v>Blue</c:v>
                </c:pt>
                <c:pt idx="5">
                  <c:v>Green</c:v>
                </c:pt>
              </c:strCache>
            </c:strRef>
          </c:cat>
          <c:val>
            <c:numRef>
              <c:f>工作表1!$L$5:$L$10</c:f>
              <c:numCache>
                <c:formatCode>General</c:formatCode>
                <c:ptCount val="6"/>
                <c:pt idx="0">
                  <c:v>0</c:v>
                </c:pt>
                <c:pt idx="1">
                  <c:v>23</c:v>
                </c:pt>
                <c:pt idx="2">
                  <c:v>10</c:v>
                </c:pt>
                <c:pt idx="3">
                  <c:v>43</c:v>
                </c:pt>
                <c:pt idx="4">
                  <c:v>0</c:v>
                </c:pt>
                <c:pt idx="5">
                  <c:v>24</c:v>
                </c:pt>
              </c:numCache>
            </c:numRef>
          </c:val>
          <c:extLst>
            <c:ext xmlns:c16="http://schemas.microsoft.com/office/drawing/2014/chart" uri="{C3380CC4-5D6E-409C-BE32-E72D297353CC}">
              <c16:uniqueId val="{00000001-5ACA-4E34-8698-D9799B1A6927}"/>
            </c:ext>
          </c:extLst>
        </c:ser>
        <c:dLbls>
          <c:showLegendKey val="0"/>
          <c:showVal val="0"/>
          <c:showCatName val="0"/>
          <c:showSerName val="0"/>
          <c:showPercent val="0"/>
          <c:showBubbleSize val="0"/>
        </c:dLbls>
        <c:gapWidth val="219"/>
        <c:overlap val="100"/>
        <c:axId val="978434496"/>
        <c:axId val="976913072"/>
      </c:barChart>
      <c:catAx>
        <c:axId val="978434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6913072"/>
        <c:crosses val="autoZero"/>
        <c:auto val="1"/>
        <c:lblAlgn val="ctr"/>
        <c:lblOffset val="100"/>
        <c:noMultiLvlLbl val="0"/>
      </c:catAx>
      <c:valAx>
        <c:axId val="976913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84344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PC</a:t>
            </a:r>
            <a:r>
              <a:rPr lang="en-US" altLang="zh-TW" baseline="0"/>
              <a:t> 1</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stacked"/>
        <c:varyColors val="0"/>
        <c:ser>
          <c:idx val="0"/>
          <c:order val="0"/>
          <c:tx>
            <c:strRef>
              <c:f>工作表1!$O$4</c:f>
              <c:strCache>
                <c:ptCount val="1"/>
                <c:pt idx="0">
                  <c:v>Good</c:v>
                </c:pt>
              </c:strCache>
            </c:strRef>
          </c:tx>
          <c:spPr>
            <a:solidFill>
              <a:schemeClr val="accent1"/>
            </a:solidFill>
            <a:ln>
              <a:noFill/>
            </a:ln>
            <a:effectLst/>
          </c:spPr>
          <c:invertIfNegative val="0"/>
          <c:cat>
            <c:strRef>
              <c:f>工作表1!$N$5:$N$10</c:f>
              <c:strCache>
                <c:ptCount val="6"/>
                <c:pt idx="0">
                  <c:v>Cow</c:v>
                </c:pt>
                <c:pt idx="1">
                  <c:v>Cat</c:v>
                </c:pt>
                <c:pt idx="2">
                  <c:v>Large</c:v>
                </c:pt>
                <c:pt idx="3">
                  <c:v>Mid</c:v>
                </c:pt>
                <c:pt idx="4">
                  <c:v>White</c:v>
                </c:pt>
                <c:pt idx="5">
                  <c:v>Black</c:v>
                </c:pt>
              </c:strCache>
            </c:strRef>
          </c:cat>
          <c:val>
            <c:numRef>
              <c:f>工作表1!$O$5:$O$10</c:f>
              <c:numCache>
                <c:formatCode>General</c:formatCode>
                <c:ptCount val="6"/>
                <c:pt idx="0">
                  <c:v>30</c:v>
                </c:pt>
                <c:pt idx="1">
                  <c:v>12</c:v>
                </c:pt>
                <c:pt idx="2">
                  <c:v>40</c:v>
                </c:pt>
                <c:pt idx="3">
                  <c:v>49</c:v>
                </c:pt>
                <c:pt idx="4">
                  <c:v>23</c:v>
                </c:pt>
                <c:pt idx="5">
                  <c:v>45</c:v>
                </c:pt>
              </c:numCache>
            </c:numRef>
          </c:val>
          <c:extLst>
            <c:ext xmlns:c16="http://schemas.microsoft.com/office/drawing/2014/chart" uri="{C3380CC4-5D6E-409C-BE32-E72D297353CC}">
              <c16:uniqueId val="{00000000-6E9E-42C7-AFB4-560AA8695B03}"/>
            </c:ext>
          </c:extLst>
        </c:ser>
        <c:ser>
          <c:idx val="1"/>
          <c:order val="1"/>
          <c:tx>
            <c:strRef>
              <c:f>工作表1!$P$4</c:f>
              <c:strCache>
                <c:ptCount val="1"/>
                <c:pt idx="0">
                  <c:v>Bad</c:v>
                </c:pt>
              </c:strCache>
            </c:strRef>
          </c:tx>
          <c:spPr>
            <a:solidFill>
              <a:schemeClr val="accent2"/>
            </a:solidFill>
            <a:ln>
              <a:noFill/>
            </a:ln>
            <a:effectLst/>
          </c:spPr>
          <c:invertIfNegative val="0"/>
          <c:cat>
            <c:strRef>
              <c:f>工作表1!$N$5:$N$10</c:f>
              <c:strCache>
                <c:ptCount val="6"/>
                <c:pt idx="0">
                  <c:v>Cow</c:v>
                </c:pt>
                <c:pt idx="1">
                  <c:v>Cat</c:v>
                </c:pt>
                <c:pt idx="2">
                  <c:v>Large</c:v>
                </c:pt>
                <c:pt idx="3">
                  <c:v>Mid</c:v>
                </c:pt>
                <c:pt idx="4">
                  <c:v>White</c:v>
                </c:pt>
                <c:pt idx="5">
                  <c:v>Black</c:v>
                </c:pt>
              </c:strCache>
            </c:strRef>
          </c:cat>
          <c:val>
            <c:numRef>
              <c:f>工作表1!$P$5:$P$10</c:f>
              <c:numCache>
                <c:formatCode>General</c:formatCode>
                <c:ptCount val="6"/>
                <c:pt idx="0">
                  <c:v>0</c:v>
                </c:pt>
                <c:pt idx="1">
                  <c:v>0</c:v>
                </c:pt>
                <c:pt idx="2">
                  <c:v>35</c:v>
                </c:pt>
                <c:pt idx="3">
                  <c:v>60</c:v>
                </c:pt>
                <c:pt idx="4">
                  <c:v>0</c:v>
                </c:pt>
                <c:pt idx="5">
                  <c:v>23</c:v>
                </c:pt>
              </c:numCache>
            </c:numRef>
          </c:val>
          <c:extLst>
            <c:ext xmlns:c16="http://schemas.microsoft.com/office/drawing/2014/chart" uri="{C3380CC4-5D6E-409C-BE32-E72D297353CC}">
              <c16:uniqueId val="{00000001-6E9E-42C7-AFB4-560AA8695B03}"/>
            </c:ext>
          </c:extLst>
        </c:ser>
        <c:dLbls>
          <c:showLegendKey val="0"/>
          <c:showVal val="0"/>
          <c:showCatName val="0"/>
          <c:showSerName val="0"/>
          <c:showPercent val="0"/>
          <c:showBubbleSize val="0"/>
        </c:dLbls>
        <c:gapWidth val="219"/>
        <c:overlap val="100"/>
        <c:axId val="1026875520"/>
        <c:axId val="978725440"/>
      </c:barChart>
      <c:catAx>
        <c:axId val="1026875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8725440"/>
        <c:crosses val="autoZero"/>
        <c:auto val="1"/>
        <c:lblAlgn val="ctr"/>
        <c:lblOffset val="100"/>
        <c:noMultiLvlLbl val="0"/>
      </c:catAx>
      <c:valAx>
        <c:axId val="978725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0268755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PC 2</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stacked"/>
        <c:varyColors val="0"/>
        <c:ser>
          <c:idx val="0"/>
          <c:order val="0"/>
          <c:tx>
            <c:strRef>
              <c:f>工作表1!$S$4</c:f>
              <c:strCache>
                <c:ptCount val="1"/>
                <c:pt idx="0">
                  <c:v>Good</c:v>
                </c:pt>
              </c:strCache>
            </c:strRef>
          </c:tx>
          <c:spPr>
            <a:solidFill>
              <a:schemeClr val="accent1"/>
            </a:solidFill>
            <a:ln>
              <a:noFill/>
            </a:ln>
            <a:effectLst/>
          </c:spPr>
          <c:invertIfNegative val="0"/>
          <c:cat>
            <c:strRef>
              <c:f>工作表1!$R$5:$R$10</c:f>
              <c:strCache>
                <c:ptCount val="6"/>
                <c:pt idx="0">
                  <c:v>Goat</c:v>
                </c:pt>
                <c:pt idx="1">
                  <c:v>Dog</c:v>
                </c:pt>
                <c:pt idx="2">
                  <c:v>Frog</c:v>
                </c:pt>
                <c:pt idx="3">
                  <c:v>Small</c:v>
                </c:pt>
                <c:pt idx="4">
                  <c:v>Gray</c:v>
                </c:pt>
                <c:pt idx="5">
                  <c:v>Red</c:v>
                </c:pt>
              </c:strCache>
            </c:strRef>
          </c:cat>
          <c:val>
            <c:numRef>
              <c:f>工作表1!$S$5:$S$10</c:f>
              <c:numCache>
                <c:formatCode>General</c:formatCode>
                <c:ptCount val="6"/>
                <c:pt idx="0">
                  <c:v>24</c:v>
                </c:pt>
                <c:pt idx="1">
                  <c:v>26</c:v>
                </c:pt>
                <c:pt idx="2">
                  <c:v>14</c:v>
                </c:pt>
                <c:pt idx="3">
                  <c:v>35</c:v>
                </c:pt>
                <c:pt idx="4">
                  <c:v>31</c:v>
                </c:pt>
                <c:pt idx="5">
                  <c:v>21</c:v>
                </c:pt>
              </c:numCache>
            </c:numRef>
          </c:val>
          <c:extLst>
            <c:ext xmlns:c16="http://schemas.microsoft.com/office/drawing/2014/chart" uri="{C3380CC4-5D6E-409C-BE32-E72D297353CC}">
              <c16:uniqueId val="{00000000-0179-4E05-BAF4-D3ACAFA3578C}"/>
            </c:ext>
          </c:extLst>
        </c:ser>
        <c:ser>
          <c:idx val="1"/>
          <c:order val="1"/>
          <c:tx>
            <c:strRef>
              <c:f>工作表1!$T$4</c:f>
              <c:strCache>
                <c:ptCount val="1"/>
                <c:pt idx="0">
                  <c:v>Bad</c:v>
                </c:pt>
              </c:strCache>
            </c:strRef>
          </c:tx>
          <c:spPr>
            <a:solidFill>
              <a:schemeClr val="accent2"/>
            </a:solidFill>
            <a:ln>
              <a:noFill/>
            </a:ln>
            <a:effectLst/>
          </c:spPr>
          <c:invertIfNegative val="0"/>
          <c:cat>
            <c:strRef>
              <c:f>工作表1!$R$5:$R$10</c:f>
              <c:strCache>
                <c:ptCount val="6"/>
                <c:pt idx="0">
                  <c:v>Goat</c:v>
                </c:pt>
                <c:pt idx="1">
                  <c:v>Dog</c:v>
                </c:pt>
                <c:pt idx="2">
                  <c:v>Frog</c:v>
                </c:pt>
                <c:pt idx="3">
                  <c:v>Small</c:v>
                </c:pt>
                <c:pt idx="4">
                  <c:v>Gray</c:v>
                </c:pt>
                <c:pt idx="5">
                  <c:v>Red</c:v>
                </c:pt>
              </c:strCache>
            </c:strRef>
          </c:cat>
          <c:val>
            <c:numRef>
              <c:f>工作表1!$T$5:$T$10</c:f>
              <c:numCache>
                <c:formatCode>General</c:formatCode>
                <c:ptCount val="6"/>
                <c:pt idx="0">
                  <c:v>35</c:v>
                </c:pt>
                <c:pt idx="1">
                  <c:v>6</c:v>
                </c:pt>
                <c:pt idx="2">
                  <c:v>4</c:v>
                </c:pt>
                <c:pt idx="3">
                  <c:v>5</c:v>
                </c:pt>
                <c:pt idx="4">
                  <c:v>10</c:v>
                </c:pt>
                <c:pt idx="5">
                  <c:v>43</c:v>
                </c:pt>
              </c:numCache>
            </c:numRef>
          </c:val>
          <c:extLst>
            <c:ext xmlns:c16="http://schemas.microsoft.com/office/drawing/2014/chart" uri="{C3380CC4-5D6E-409C-BE32-E72D297353CC}">
              <c16:uniqueId val="{00000001-0179-4E05-BAF4-D3ACAFA3578C}"/>
            </c:ext>
          </c:extLst>
        </c:ser>
        <c:dLbls>
          <c:showLegendKey val="0"/>
          <c:showVal val="0"/>
          <c:showCatName val="0"/>
          <c:showSerName val="0"/>
          <c:showPercent val="0"/>
          <c:showBubbleSize val="0"/>
        </c:dLbls>
        <c:gapWidth val="219"/>
        <c:overlap val="100"/>
        <c:axId val="672150576"/>
        <c:axId val="978695968"/>
      </c:barChart>
      <c:catAx>
        <c:axId val="672150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8695968"/>
        <c:crosses val="autoZero"/>
        <c:auto val="1"/>
        <c:lblAlgn val="ctr"/>
        <c:lblOffset val="100"/>
        <c:noMultiLvlLbl val="0"/>
      </c:catAx>
      <c:valAx>
        <c:axId val="978695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6721505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PC 3</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stacked"/>
        <c:varyColors val="0"/>
        <c:ser>
          <c:idx val="0"/>
          <c:order val="0"/>
          <c:tx>
            <c:strRef>
              <c:f>工作表1!$W$4</c:f>
              <c:strCache>
                <c:ptCount val="1"/>
                <c:pt idx="0">
                  <c:v>Good</c:v>
                </c:pt>
              </c:strCache>
            </c:strRef>
          </c:tx>
          <c:spPr>
            <a:solidFill>
              <a:schemeClr val="accent1"/>
            </a:solidFill>
            <a:ln>
              <a:noFill/>
            </a:ln>
            <a:effectLst/>
          </c:spPr>
          <c:invertIfNegative val="0"/>
          <c:cat>
            <c:strRef>
              <c:f>工作表1!$V$5:$V$10</c:f>
              <c:strCache>
                <c:ptCount val="6"/>
                <c:pt idx="0">
                  <c:v>Toad</c:v>
                </c:pt>
                <c:pt idx="1">
                  <c:v>Tuna</c:v>
                </c:pt>
                <c:pt idx="2">
                  <c:v>Cod</c:v>
                </c:pt>
                <c:pt idx="3">
                  <c:v>Tiny</c:v>
                </c:pt>
                <c:pt idx="4">
                  <c:v>Blue</c:v>
                </c:pt>
                <c:pt idx="5">
                  <c:v>Green</c:v>
                </c:pt>
              </c:strCache>
            </c:strRef>
          </c:cat>
          <c:val>
            <c:numRef>
              <c:f>工作表1!$W$5:$W$10</c:f>
              <c:numCache>
                <c:formatCode>General</c:formatCode>
                <c:ptCount val="6"/>
                <c:pt idx="0">
                  <c:v>42</c:v>
                </c:pt>
                <c:pt idx="1">
                  <c:v>32</c:v>
                </c:pt>
                <c:pt idx="2">
                  <c:v>20</c:v>
                </c:pt>
                <c:pt idx="3">
                  <c:v>76</c:v>
                </c:pt>
                <c:pt idx="4">
                  <c:v>46</c:v>
                </c:pt>
                <c:pt idx="5">
                  <c:v>34</c:v>
                </c:pt>
              </c:numCache>
            </c:numRef>
          </c:val>
          <c:extLst>
            <c:ext xmlns:c16="http://schemas.microsoft.com/office/drawing/2014/chart" uri="{C3380CC4-5D6E-409C-BE32-E72D297353CC}">
              <c16:uniqueId val="{00000000-6416-4CE0-BCF4-FD9ACA98A086}"/>
            </c:ext>
          </c:extLst>
        </c:ser>
        <c:ser>
          <c:idx val="1"/>
          <c:order val="1"/>
          <c:tx>
            <c:strRef>
              <c:f>工作表1!$X$4</c:f>
              <c:strCache>
                <c:ptCount val="1"/>
                <c:pt idx="0">
                  <c:v>Bad</c:v>
                </c:pt>
              </c:strCache>
            </c:strRef>
          </c:tx>
          <c:spPr>
            <a:solidFill>
              <a:schemeClr val="accent2"/>
            </a:solidFill>
            <a:ln>
              <a:noFill/>
            </a:ln>
            <a:effectLst/>
          </c:spPr>
          <c:invertIfNegative val="0"/>
          <c:cat>
            <c:strRef>
              <c:f>工作表1!$V$5:$V$10</c:f>
              <c:strCache>
                <c:ptCount val="6"/>
                <c:pt idx="0">
                  <c:v>Toad</c:v>
                </c:pt>
                <c:pt idx="1">
                  <c:v>Tuna</c:v>
                </c:pt>
                <c:pt idx="2">
                  <c:v>Cod</c:v>
                </c:pt>
                <c:pt idx="3">
                  <c:v>Tiny</c:v>
                </c:pt>
                <c:pt idx="4">
                  <c:v>Blue</c:v>
                </c:pt>
                <c:pt idx="5">
                  <c:v>Green</c:v>
                </c:pt>
              </c:strCache>
            </c:strRef>
          </c:cat>
          <c:val>
            <c:numRef>
              <c:f>工作表1!$X$5:$X$10</c:f>
              <c:numCache>
                <c:formatCode>General</c:formatCode>
                <c:ptCount val="6"/>
                <c:pt idx="0">
                  <c:v>23</c:v>
                </c:pt>
                <c:pt idx="1">
                  <c:v>2</c:v>
                </c:pt>
                <c:pt idx="2">
                  <c:v>30</c:v>
                </c:pt>
                <c:pt idx="3">
                  <c:v>0</c:v>
                </c:pt>
                <c:pt idx="4">
                  <c:v>0</c:v>
                </c:pt>
                <c:pt idx="5">
                  <c:v>24</c:v>
                </c:pt>
              </c:numCache>
            </c:numRef>
          </c:val>
          <c:extLst>
            <c:ext xmlns:c16="http://schemas.microsoft.com/office/drawing/2014/chart" uri="{C3380CC4-5D6E-409C-BE32-E72D297353CC}">
              <c16:uniqueId val="{00000001-6416-4CE0-BCF4-FD9ACA98A086}"/>
            </c:ext>
          </c:extLst>
        </c:ser>
        <c:dLbls>
          <c:showLegendKey val="0"/>
          <c:showVal val="0"/>
          <c:showCatName val="0"/>
          <c:showSerName val="0"/>
          <c:showPercent val="0"/>
          <c:showBubbleSize val="0"/>
        </c:dLbls>
        <c:gapWidth val="219"/>
        <c:overlap val="100"/>
        <c:axId val="975036512"/>
        <c:axId val="969885984"/>
      </c:barChart>
      <c:catAx>
        <c:axId val="975036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69885984"/>
        <c:crosses val="autoZero"/>
        <c:auto val="1"/>
        <c:lblAlgn val="ctr"/>
        <c:lblOffset val="100"/>
        <c:noMultiLvlLbl val="0"/>
      </c:catAx>
      <c:valAx>
        <c:axId val="969885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50365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PC</a:t>
            </a:r>
            <a:r>
              <a:rPr lang="en-US" altLang="zh-TW" baseline="0"/>
              <a:t> 1</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stacked"/>
        <c:varyColors val="0"/>
        <c:ser>
          <c:idx val="0"/>
          <c:order val="0"/>
          <c:tx>
            <c:strRef>
              <c:f>工作表1!$O$4</c:f>
              <c:strCache>
                <c:ptCount val="1"/>
                <c:pt idx="0">
                  <c:v>Good</c:v>
                </c:pt>
              </c:strCache>
            </c:strRef>
          </c:tx>
          <c:spPr>
            <a:solidFill>
              <a:schemeClr val="accent1"/>
            </a:solidFill>
            <a:ln>
              <a:noFill/>
            </a:ln>
            <a:effectLst/>
          </c:spPr>
          <c:invertIfNegative val="0"/>
          <c:cat>
            <c:strRef>
              <c:f>工作表1!$N$5:$N$10</c:f>
              <c:strCache>
                <c:ptCount val="6"/>
                <c:pt idx="0">
                  <c:v>Cow</c:v>
                </c:pt>
                <c:pt idx="1">
                  <c:v>Cat</c:v>
                </c:pt>
                <c:pt idx="2">
                  <c:v>Large</c:v>
                </c:pt>
                <c:pt idx="3">
                  <c:v>Mid</c:v>
                </c:pt>
                <c:pt idx="4">
                  <c:v>White</c:v>
                </c:pt>
                <c:pt idx="5">
                  <c:v>Black</c:v>
                </c:pt>
              </c:strCache>
            </c:strRef>
          </c:cat>
          <c:val>
            <c:numRef>
              <c:f>工作表1!$O$5:$O$10</c:f>
              <c:numCache>
                <c:formatCode>General</c:formatCode>
                <c:ptCount val="6"/>
                <c:pt idx="0">
                  <c:v>30</c:v>
                </c:pt>
                <c:pt idx="1">
                  <c:v>12</c:v>
                </c:pt>
                <c:pt idx="2">
                  <c:v>40</c:v>
                </c:pt>
                <c:pt idx="3">
                  <c:v>49</c:v>
                </c:pt>
                <c:pt idx="4">
                  <c:v>23</c:v>
                </c:pt>
                <c:pt idx="5">
                  <c:v>45</c:v>
                </c:pt>
              </c:numCache>
            </c:numRef>
          </c:val>
          <c:extLst>
            <c:ext xmlns:c16="http://schemas.microsoft.com/office/drawing/2014/chart" uri="{C3380CC4-5D6E-409C-BE32-E72D297353CC}">
              <c16:uniqueId val="{00000000-6E9E-42C7-AFB4-560AA8695B03}"/>
            </c:ext>
          </c:extLst>
        </c:ser>
        <c:ser>
          <c:idx val="1"/>
          <c:order val="1"/>
          <c:tx>
            <c:strRef>
              <c:f>工作表1!$P$4</c:f>
              <c:strCache>
                <c:ptCount val="1"/>
                <c:pt idx="0">
                  <c:v>Bad</c:v>
                </c:pt>
              </c:strCache>
            </c:strRef>
          </c:tx>
          <c:spPr>
            <a:solidFill>
              <a:schemeClr val="accent2"/>
            </a:solidFill>
            <a:ln>
              <a:noFill/>
            </a:ln>
            <a:effectLst/>
          </c:spPr>
          <c:invertIfNegative val="0"/>
          <c:cat>
            <c:strRef>
              <c:f>工作表1!$N$5:$N$10</c:f>
              <c:strCache>
                <c:ptCount val="6"/>
                <c:pt idx="0">
                  <c:v>Cow</c:v>
                </c:pt>
                <c:pt idx="1">
                  <c:v>Cat</c:v>
                </c:pt>
                <c:pt idx="2">
                  <c:v>Large</c:v>
                </c:pt>
                <c:pt idx="3">
                  <c:v>Mid</c:v>
                </c:pt>
                <c:pt idx="4">
                  <c:v>White</c:v>
                </c:pt>
                <c:pt idx="5">
                  <c:v>Black</c:v>
                </c:pt>
              </c:strCache>
            </c:strRef>
          </c:cat>
          <c:val>
            <c:numRef>
              <c:f>工作表1!$P$5:$P$10</c:f>
              <c:numCache>
                <c:formatCode>General</c:formatCode>
                <c:ptCount val="6"/>
                <c:pt idx="0">
                  <c:v>0</c:v>
                </c:pt>
                <c:pt idx="1">
                  <c:v>0</c:v>
                </c:pt>
                <c:pt idx="2">
                  <c:v>35</c:v>
                </c:pt>
                <c:pt idx="3">
                  <c:v>60</c:v>
                </c:pt>
                <c:pt idx="4">
                  <c:v>0</c:v>
                </c:pt>
                <c:pt idx="5">
                  <c:v>23</c:v>
                </c:pt>
              </c:numCache>
            </c:numRef>
          </c:val>
          <c:extLst>
            <c:ext xmlns:c16="http://schemas.microsoft.com/office/drawing/2014/chart" uri="{C3380CC4-5D6E-409C-BE32-E72D297353CC}">
              <c16:uniqueId val="{00000001-6E9E-42C7-AFB4-560AA8695B03}"/>
            </c:ext>
          </c:extLst>
        </c:ser>
        <c:dLbls>
          <c:showLegendKey val="0"/>
          <c:showVal val="0"/>
          <c:showCatName val="0"/>
          <c:showSerName val="0"/>
          <c:showPercent val="0"/>
          <c:showBubbleSize val="0"/>
        </c:dLbls>
        <c:gapWidth val="219"/>
        <c:overlap val="100"/>
        <c:axId val="1026875520"/>
        <c:axId val="978725440"/>
      </c:barChart>
      <c:catAx>
        <c:axId val="1026875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8725440"/>
        <c:crosses val="autoZero"/>
        <c:auto val="1"/>
        <c:lblAlgn val="ctr"/>
        <c:lblOffset val="100"/>
        <c:noMultiLvlLbl val="0"/>
      </c:catAx>
      <c:valAx>
        <c:axId val="978725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0268755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sz="1400" b="0" i="0" u="none" strike="noStrike" baseline="0">
                <a:effectLst/>
              </a:rPr>
              <a:t>Size</a:t>
            </a:r>
            <a:r>
              <a:rPr lang="en-US" altLang="zh-TW" sz="1400" b="0" i="0" u="none" strike="noStrike" baseline="0"/>
              <a:t> </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stacked"/>
        <c:varyColors val="0"/>
        <c:ser>
          <c:idx val="0"/>
          <c:order val="0"/>
          <c:tx>
            <c:strRef>
              <c:f>工作表1!$G$4</c:f>
              <c:strCache>
                <c:ptCount val="1"/>
                <c:pt idx="0">
                  <c:v>Good</c:v>
                </c:pt>
              </c:strCache>
            </c:strRef>
          </c:tx>
          <c:spPr>
            <a:solidFill>
              <a:schemeClr val="accent1"/>
            </a:solidFill>
            <a:ln>
              <a:noFill/>
            </a:ln>
            <a:effectLst/>
          </c:spPr>
          <c:invertIfNegative val="0"/>
          <c:cat>
            <c:strRef>
              <c:f>工作表1!$F$5:$F$8</c:f>
              <c:strCache>
                <c:ptCount val="4"/>
                <c:pt idx="0">
                  <c:v>Large</c:v>
                </c:pt>
                <c:pt idx="1">
                  <c:v>Mid</c:v>
                </c:pt>
                <c:pt idx="2">
                  <c:v>Small</c:v>
                </c:pt>
                <c:pt idx="3">
                  <c:v>Tiny</c:v>
                </c:pt>
              </c:strCache>
            </c:strRef>
          </c:cat>
          <c:val>
            <c:numRef>
              <c:f>工作表1!$G$5:$G$8</c:f>
              <c:numCache>
                <c:formatCode>General</c:formatCode>
                <c:ptCount val="4"/>
                <c:pt idx="0">
                  <c:v>40</c:v>
                </c:pt>
                <c:pt idx="1">
                  <c:v>49</c:v>
                </c:pt>
                <c:pt idx="2">
                  <c:v>35</c:v>
                </c:pt>
                <c:pt idx="3">
                  <c:v>76</c:v>
                </c:pt>
              </c:numCache>
            </c:numRef>
          </c:val>
          <c:extLst>
            <c:ext xmlns:c16="http://schemas.microsoft.com/office/drawing/2014/chart" uri="{C3380CC4-5D6E-409C-BE32-E72D297353CC}">
              <c16:uniqueId val="{00000000-299E-4794-B772-CB6E02A09CEE}"/>
            </c:ext>
          </c:extLst>
        </c:ser>
        <c:ser>
          <c:idx val="1"/>
          <c:order val="1"/>
          <c:tx>
            <c:strRef>
              <c:f>工作表1!$H$4</c:f>
              <c:strCache>
                <c:ptCount val="1"/>
                <c:pt idx="0">
                  <c:v>Bad</c:v>
                </c:pt>
              </c:strCache>
            </c:strRef>
          </c:tx>
          <c:spPr>
            <a:solidFill>
              <a:schemeClr val="accent2"/>
            </a:solidFill>
            <a:ln>
              <a:noFill/>
            </a:ln>
            <a:effectLst/>
          </c:spPr>
          <c:invertIfNegative val="0"/>
          <c:cat>
            <c:strRef>
              <c:f>工作表1!$F$5:$F$8</c:f>
              <c:strCache>
                <c:ptCount val="4"/>
                <c:pt idx="0">
                  <c:v>Large</c:v>
                </c:pt>
                <c:pt idx="1">
                  <c:v>Mid</c:v>
                </c:pt>
                <c:pt idx="2">
                  <c:v>Small</c:v>
                </c:pt>
                <c:pt idx="3">
                  <c:v>Tiny</c:v>
                </c:pt>
              </c:strCache>
            </c:strRef>
          </c:cat>
          <c:val>
            <c:numRef>
              <c:f>工作表1!$H$5:$H$8</c:f>
              <c:numCache>
                <c:formatCode>General</c:formatCode>
                <c:ptCount val="4"/>
                <c:pt idx="0">
                  <c:v>35</c:v>
                </c:pt>
                <c:pt idx="1">
                  <c:v>60</c:v>
                </c:pt>
                <c:pt idx="2">
                  <c:v>5</c:v>
                </c:pt>
                <c:pt idx="3">
                  <c:v>0</c:v>
                </c:pt>
              </c:numCache>
            </c:numRef>
          </c:val>
          <c:extLst>
            <c:ext xmlns:c16="http://schemas.microsoft.com/office/drawing/2014/chart" uri="{C3380CC4-5D6E-409C-BE32-E72D297353CC}">
              <c16:uniqueId val="{00000001-299E-4794-B772-CB6E02A09CEE}"/>
            </c:ext>
          </c:extLst>
        </c:ser>
        <c:dLbls>
          <c:showLegendKey val="0"/>
          <c:showVal val="0"/>
          <c:showCatName val="0"/>
          <c:showSerName val="0"/>
          <c:showPercent val="0"/>
          <c:showBubbleSize val="0"/>
        </c:dLbls>
        <c:gapWidth val="219"/>
        <c:overlap val="100"/>
        <c:axId val="976908048"/>
        <c:axId val="981066048"/>
      </c:barChart>
      <c:catAx>
        <c:axId val="976908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81066048"/>
        <c:crosses val="autoZero"/>
        <c:auto val="1"/>
        <c:lblAlgn val="ctr"/>
        <c:lblOffset val="100"/>
        <c:noMultiLvlLbl val="0"/>
      </c:catAx>
      <c:valAx>
        <c:axId val="981066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69080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PC 2</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stacked"/>
        <c:varyColors val="0"/>
        <c:ser>
          <c:idx val="0"/>
          <c:order val="0"/>
          <c:tx>
            <c:strRef>
              <c:f>工作表1!$S$4</c:f>
              <c:strCache>
                <c:ptCount val="1"/>
                <c:pt idx="0">
                  <c:v>Good</c:v>
                </c:pt>
              </c:strCache>
            </c:strRef>
          </c:tx>
          <c:spPr>
            <a:solidFill>
              <a:schemeClr val="accent1"/>
            </a:solidFill>
            <a:ln>
              <a:noFill/>
            </a:ln>
            <a:effectLst/>
          </c:spPr>
          <c:invertIfNegative val="0"/>
          <c:cat>
            <c:strRef>
              <c:f>工作表1!$R$5:$R$10</c:f>
              <c:strCache>
                <c:ptCount val="6"/>
                <c:pt idx="0">
                  <c:v>Goat</c:v>
                </c:pt>
                <c:pt idx="1">
                  <c:v>Dog</c:v>
                </c:pt>
                <c:pt idx="2">
                  <c:v>Frog</c:v>
                </c:pt>
                <c:pt idx="3">
                  <c:v>Small</c:v>
                </c:pt>
                <c:pt idx="4">
                  <c:v>Gray</c:v>
                </c:pt>
                <c:pt idx="5">
                  <c:v>Red</c:v>
                </c:pt>
              </c:strCache>
            </c:strRef>
          </c:cat>
          <c:val>
            <c:numRef>
              <c:f>工作表1!$S$5:$S$10</c:f>
              <c:numCache>
                <c:formatCode>General</c:formatCode>
                <c:ptCount val="6"/>
                <c:pt idx="0">
                  <c:v>24</c:v>
                </c:pt>
                <c:pt idx="1">
                  <c:v>26</c:v>
                </c:pt>
                <c:pt idx="2">
                  <c:v>14</c:v>
                </c:pt>
                <c:pt idx="3">
                  <c:v>35</c:v>
                </c:pt>
                <c:pt idx="4">
                  <c:v>31</c:v>
                </c:pt>
                <c:pt idx="5">
                  <c:v>21</c:v>
                </c:pt>
              </c:numCache>
            </c:numRef>
          </c:val>
          <c:extLst>
            <c:ext xmlns:c16="http://schemas.microsoft.com/office/drawing/2014/chart" uri="{C3380CC4-5D6E-409C-BE32-E72D297353CC}">
              <c16:uniqueId val="{00000000-0179-4E05-BAF4-D3ACAFA3578C}"/>
            </c:ext>
          </c:extLst>
        </c:ser>
        <c:ser>
          <c:idx val="1"/>
          <c:order val="1"/>
          <c:tx>
            <c:strRef>
              <c:f>工作表1!$T$4</c:f>
              <c:strCache>
                <c:ptCount val="1"/>
                <c:pt idx="0">
                  <c:v>Bad</c:v>
                </c:pt>
              </c:strCache>
            </c:strRef>
          </c:tx>
          <c:spPr>
            <a:solidFill>
              <a:schemeClr val="accent2"/>
            </a:solidFill>
            <a:ln>
              <a:noFill/>
            </a:ln>
            <a:effectLst/>
          </c:spPr>
          <c:invertIfNegative val="0"/>
          <c:cat>
            <c:strRef>
              <c:f>工作表1!$R$5:$R$10</c:f>
              <c:strCache>
                <c:ptCount val="6"/>
                <c:pt idx="0">
                  <c:v>Goat</c:v>
                </c:pt>
                <c:pt idx="1">
                  <c:v>Dog</c:v>
                </c:pt>
                <c:pt idx="2">
                  <c:v>Frog</c:v>
                </c:pt>
                <c:pt idx="3">
                  <c:v>Small</c:v>
                </c:pt>
                <c:pt idx="4">
                  <c:v>Gray</c:v>
                </c:pt>
                <c:pt idx="5">
                  <c:v>Red</c:v>
                </c:pt>
              </c:strCache>
            </c:strRef>
          </c:cat>
          <c:val>
            <c:numRef>
              <c:f>工作表1!$T$5:$T$10</c:f>
              <c:numCache>
                <c:formatCode>General</c:formatCode>
                <c:ptCount val="6"/>
                <c:pt idx="0">
                  <c:v>35</c:v>
                </c:pt>
                <c:pt idx="1">
                  <c:v>6</c:v>
                </c:pt>
                <c:pt idx="2">
                  <c:v>4</c:v>
                </c:pt>
                <c:pt idx="3">
                  <c:v>5</c:v>
                </c:pt>
                <c:pt idx="4">
                  <c:v>10</c:v>
                </c:pt>
                <c:pt idx="5">
                  <c:v>43</c:v>
                </c:pt>
              </c:numCache>
            </c:numRef>
          </c:val>
          <c:extLst>
            <c:ext xmlns:c16="http://schemas.microsoft.com/office/drawing/2014/chart" uri="{C3380CC4-5D6E-409C-BE32-E72D297353CC}">
              <c16:uniqueId val="{00000001-0179-4E05-BAF4-D3ACAFA3578C}"/>
            </c:ext>
          </c:extLst>
        </c:ser>
        <c:dLbls>
          <c:showLegendKey val="0"/>
          <c:showVal val="0"/>
          <c:showCatName val="0"/>
          <c:showSerName val="0"/>
          <c:showPercent val="0"/>
          <c:showBubbleSize val="0"/>
        </c:dLbls>
        <c:gapWidth val="219"/>
        <c:overlap val="100"/>
        <c:axId val="672150576"/>
        <c:axId val="978695968"/>
      </c:barChart>
      <c:catAx>
        <c:axId val="672150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8695968"/>
        <c:crosses val="autoZero"/>
        <c:auto val="1"/>
        <c:lblAlgn val="ctr"/>
        <c:lblOffset val="100"/>
        <c:noMultiLvlLbl val="0"/>
      </c:catAx>
      <c:valAx>
        <c:axId val="978695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6721505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PC 3</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stacked"/>
        <c:varyColors val="0"/>
        <c:ser>
          <c:idx val="0"/>
          <c:order val="0"/>
          <c:tx>
            <c:strRef>
              <c:f>工作表1!$W$4</c:f>
              <c:strCache>
                <c:ptCount val="1"/>
                <c:pt idx="0">
                  <c:v>Good</c:v>
                </c:pt>
              </c:strCache>
            </c:strRef>
          </c:tx>
          <c:spPr>
            <a:solidFill>
              <a:schemeClr val="accent1"/>
            </a:solidFill>
            <a:ln>
              <a:noFill/>
            </a:ln>
            <a:effectLst/>
          </c:spPr>
          <c:invertIfNegative val="0"/>
          <c:cat>
            <c:strRef>
              <c:f>工作表1!$V$5:$V$10</c:f>
              <c:strCache>
                <c:ptCount val="6"/>
                <c:pt idx="0">
                  <c:v>Toad</c:v>
                </c:pt>
                <c:pt idx="1">
                  <c:v>Tuna</c:v>
                </c:pt>
                <c:pt idx="2">
                  <c:v>Cod</c:v>
                </c:pt>
                <c:pt idx="3">
                  <c:v>Tiny</c:v>
                </c:pt>
                <c:pt idx="4">
                  <c:v>Blue</c:v>
                </c:pt>
                <c:pt idx="5">
                  <c:v>Green</c:v>
                </c:pt>
              </c:strCache>
            </c:strRef>
          </c:cat>
          <c:val>
            <c:numRef>
              <c:f>工作表1!$W$5:$W$10</c:f>
              <c:numCache>
                <c:formatCode>General</c:formatCode>
                <c:ptCount val="6"/>
                <c:pt idx="0">
                  <c:v>42</c:v>
                </c:pt>
                <c:pt idx="1">
                  <c:v>32</c:v>
                </c:pt>
                <c:pt idx="2">
                  <c:v>20</c:v>
                </c:pt>
                <c:pt idx="3">
                  <c:v>76</c:v>
                </c:pt>
                <c:pt idx="4">
                  <c:v>46</c:v>
                </c:pt>
                <c:pt idx="5">
                  <c:v>34</c:v>
                </c:pt>
              </c:numCache>
            </c:numRef>
          </c:val>
          <c:extLst>
            <c:ext xmlns:c16="http://schemas.microsoft.com/office/drawing/2014/chart" uri="{C3380CC4-5D6E-409C-BE32-E72D297353CC}">
              <c16:uniqueId val="{00000000-6416-4CE0-BCF4-FD9ACA98A086}"/>
            </c:ext>
          </c:extLst>
        </c:ser>
        <c:ser>
          <c:idx val="1"/>
          <c:order val="1"/>
          <c:tx>
            <c:strRef>
              <c:f>工作表1!$X$4</c:f>
              <c:strCache>
                <c:ptCount val="1"/>
                <c:pt idx="0">
                  <c:v>Bad</c:v>
                </c:pt>
              </c:strCache>
            </c:strRef>
          </c:tx>
          <c:spPr>
            <a:solidFill>
              <a:schemeClr val="accent2"/>
            </a:solidFill>
            <a:ln>
              <a:noFill/>
            </a:ln>
            <a:effectLst/>
          </c:spPr>
          <c:invertIfNegative val="0"/>
          <c:cat>
            <c:strRef>
              <c:f>工作表1!$V$5:$V$10</c:f>
              <c:strCache>
                <c:ptCount val="6"/>
                <c:pt idx="0">
                  <c:v>Toad</c:v>
                </c:pt>
                <c:pt idx="1">
                  <c:v>Tuna</c:v>
                </c:pt>
                <c:pt idx="2">
                  <c:v>Cod</c:v>
                </c:pt>
                <c:pt idx="3">
                  <c:v>Tiny</c:v>
                </c:pt>
                <c:pt idx="4">
                  <c:v>Blue</c:v>
                </c:pt>
                <c:pt idx="5">
                  <c:v>Green</c:v>
                </c:pt>
              </c:strCache>
            </c:strRef>
          </c:cat>
          <c:val>
            <c:numRef>
              <c:f>工作表1!$X$5:$X$10</c:f>
              <c:numCache>
                <c:formatCode>General</c:formatCode>
                <c:ptCount val="6"/>
                <c:pt idx="0">
                  <c:v>23</c:v>
                </c:pt>
                <c:pt idx="1">
                  <c:v>2</c:v>
                </c:pt>
                <c:pt idx="2">
                  <c:v>30</c:v>
                </c:pt>
                <c:pt idx="3">
                  <c:v>0</c:v>
                </c:pt>
                <c:pt idx="4">
                  <c:v>0</c:v>
                </c:pt>
                <c:pt idx="5">
                  <c:v>24</c:v>
                </c:pt>
              </c:numCache>
            </c:numRef>
          </c:val>
          <c:extLst>
            <c:ext xmlns:c16="http://schemas.microsoft.com/office/drawing/2014/chart" uri="{C3380CC4-5D6E-409C-BE32-E72D297353CC}">
              <c16:uniqueId val="{00000001-6416-4CE0-BCF4-FD9ACA98A086}"/>
            </c:ext>
          </c:extLst>
        </c:ser>
        <c:dLbls>
          <c:showLegendKey val="0"/>
          <c:showVal val="0"/>
          <c:showCatName val="0"/>
          <c:showSerName val="0"/>
          <c:showPercent val="0"/>
          <c:showBubbleSize val="0"/>
        </c:dLbls>
        <c:gapWidth val="219"/>
        <c:overlap val="100"/>
        <c:axId val="975036512"/>
        <c:axId val="969885984"/>
      </c:barChart>
      <c:catAx>
        <c:axId val="975036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69885984"/>
        <c:crosses val="autoZero"/>
        <c:auto val="1"/>
        <c:lblAlgn val="ctr"/>
        <c:lblOffset val="100"/>
        <c:noMultiLvlLbl val="0"/>
      </c:catAx>
      <c:valAx>
        <c:axId val="969885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50365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dirty="0"/>
              <a:t>Sorted PC1</a:t>
            </a:r>
            <a:endParaRPr lang="zh-TW" alt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stacked"/>
        <c:varyColors val="0"/>
        <c:ser>
          <c:idx val="0"/>
          <c:order val="0"/>
          <c:tx>
            <c:strRef>
              <c:f>工作表1!$AA$4</c:f>
              <c:strCache>
                <c:ptCount val="1"/>
                <c:pt idx="0">
                  <c:v>Good</c:v>
                </c:pt>
              </c:strCache>
            </c:strRef>
          </c:tx>
          <c:spPr>
            <a:solidFill>
              <a:schemeClr val="accent1"/>
            </a:solidFill>
            <a:ln>
              <a:noFill/>
            </a:ln>
            <a:effectLst/>
          </c:spPr>
          <c:invertIfNegative val="0"/>
          <c:cat>
            <c:strRef>
              <c:f>工作表1!$Z$5:$Z$10</c:f>
              <c:strCache>
                <c:ptCount val="6"/>
                <c:pt idx="0">
                  <c:v>Mid</c:v>
                </c:pt>
                <c:pt idx="1">
                  <c:v>Large</c:v>
                </c:pt>
                <c:pt idx="2">
                  <c:v>Black</c:v>
                </c:pt>
                <c:pt idx="3">
                  <c:v>Cow</c:v>
                </c:pt>
                <c:pt idx="4">
                  <c:v>White</c:v>
                </c:pt>
                <c:pt idx="5">
                  <c:v>Cat</c:v>
                </c:pt>
              </c:strCache>
            </c:strRef>
          </c:cat>
          <c:val>
            <c:numRef>
              <c:f>工作表1!$AA$5:$AA$10</c:f>
              <c:numCache>
                <c:formatCode>General</c:formatCode>
                <c:ptCount val="6"/>
                <c:pt idx="0">
                  <c:v>49</c:v>
                </c:pt>
                <c:pt idx="1">
                  <c:v>40</c:v>
                </c:pt>
                <c:pt idx="2">
                  <c:v>45</c:v>
                </c:pt>
                <c:pt idx="3">
                  <c:v>30</c:v>
                </c:pt>
                <c:pt idx="4">
                  <c:v>23</c:v>
                </c:pt>
                <c:pt idx="5">
                  <c:v>12</c:v>
                </c:pt>
              </c:numCache>
            </c:numRef>
          </c:val>
          <c:extLst>
            <c:ext xmlns:c16="http://schemas.microsoft.com/office/drawing/2014/chart" uri="{C3380CC4-5D6E-409C-BE32-E72D297353CC}">
              <c16:uniqueId val="{00000000-721D-474F-8DD0-D4BB9CFFF981}"/>
            </c:ext>
          </c:extLst>
        </c:ser>
        <c:ser>
          <c:idx val="1"/>
          <c:order val="1"/>
          <c:tx>
            <c:strRef>
              <c:f>工作表1!$AB$4</c:f>
              <c:strCache>
                <c:ptCount val="1"/>
                <c:pt idx="0">
                  <c:v>Bad</c:v>
                </c:pt>
              </c:strCache>
            </c:strRef>
          </c:tx>
          <c:spPr>
            <a:solidFill>
              <a:schemeClr val="accent2"/>
            </a:solidFill>
            <a:ln>
              <a:noFill/>
            </a:ln>
            <a:effectLst/>
          </c:spPr>
          <c:invertIfNegative val="0"/>
          <c:cat>
            <c:strRef>
              <c:f>工作表1!$Z$5:$Z$10</c:f>
              <c:strCache>
                <c:ptCount val="6"/>
                <c:pt idx="0">
                  <c:v>Mid</c:v>
                </c:pt>
                <c:pt idx="1">
                  <c:v>Large</c:v>
                </c:pt>
                <c:pt idx="2">
                  <c:v>Black</c:v>
                </c:pt>
                <c:pt idx="3">
                  <c:v>Cow</c:v>
                </c:pt>
                <c:pt idx="4">
                  <c:v>White</c:v>
                </c:pt>
                <c:pt idx="5">
                  <c:v>Cat</c:v>
                </c:pt>
              </c:strCache>
            </c:strRef>
          </c:cat>
          <c:val>
            <c:numRef>
              <c:f>工作表1!$AB$5:$AB$10</c:f>
              <c:numCache>
                <c:formatCode>General</c:formatCode>
                <c:ptCount val="6"/>
                <c:pt idx="0">
                  <c:v>60</c:v>
                </c:pt>
                <c:pt idx="1">
                  <c:v>35</c:v>
                </c:pt>
                <c:pt idx="2">
                  <c:v>23</c:v>
                </c:pt>
                <c:pt idx="3">
                  <c:v>0</c:v>
                </c:pt>
                <c:pt idx="4">
                  <c:v>0</c:v>
                </c:pt>
                <c:pt idx="5">
                  <c:v>0</c:v>
                </c:pt>
              </c:numCache>
            </c:numRef>
          </c:val>
          <c:extLst>
            <c:ext xmlns:c16="http://schemas.microsoft.com/office/drawing/2014/chart" uri="{C3380CC4-5D6E-409C-BE32-E72D297353CC}">
              <c16:uniqueId val="{00000001-721D-474F-8DD0-D4BB9CFFF981}"/>
            </c:ext>
          </c:extLst>
        </c:ser>
        <c:dLbls>
          <c:showLegendKey val="0"/>
          <c:showVal val="0"/>
          <c:showCatName val="0"/>
          <c:showSerName val="0"/>
          <c:showPercent val="0"/>
          <c:showBubbleSize val="0"/>
        </c:dLbls>
        <c:gapWidth val="150"/>
        <c:overlap val="100"/>
        <c:axId val="1036761520"/>
        <c:axId val="1024970784"/>
      </c:barChart>
      <c:catAx>
        <c:axId val="1036761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024970784"/>
        <c:crosses val="autoZero"/>
        <c:auto val="1"/>
        <c:lblAlgn val="ctr"/>
        <c:lblOffset val="100"/>
        <c:noMultiLvlLbl val="0"/>
      </c:catAx>
      <c:valAx>
        <c:axId val="1024970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0367615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dirty="0"/>
              <a:t>Sorted PC2</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stacked"/>
        <c:varyColors val="0"/>
        <c:ser>
          <c:idx val="0"/>
          <c:order val="0"/>
          <c:tx>
            <c:strRef>
              <c:f>工作表1!$AE$4</c:f>
              <c:strCache>
                <c:ptCount val="1"/>
                <c:pt idx="0">
                  <c:v>Good</c:v>
                </c:pt>
              </c:strCache>
            </c:strRef>
          </c:tx>
          <c:spPr>
            <a:solidFill>
              <a:schemeClr val="accent1"/>
            </a:solidFill>
            <a:ln>
              <a:noFill/>
            </a:ln>
            <a:effectLst/>
          </c:spPr>
          <c:invertIfNegative val="0"/>
          <c:cat>
            <c:strRef>
              <c:f>工作表1!$AD$5:$AD$10</c:f>
              <c:strCache>
                <c:ptCount val="6"/>
                <c:pt idx="0">
                  <c:v>Red</c:v>
                </c:pt>
                <c:pt idx="1">
                  <c:v>Goat</c:v>
                </c:pt>
                <c:pt idx="2">
                  <c:v>Gray</c:v>
                </c:pt>
                <c:pt idx="3">
                  <c:v>Small</c:v>
                </c:pt>
                <c:pt idx="4">
                  <c:v>Dog</c:v>
                </c:pt>
                <c:pt idx="5">
                  <c:v>Frog</c:v>
                </c:pt>
              </c:strCache>
            </c:strRef>
          </c:cat>
          <c:val>
            <c:numRef>
              <c:f>工作表1!$AE$5:$AE$10</c:f>
              <c:numCache>
                <c:formatCode>General</c:formatCode>
                <c:ptCount val="6"/>
                <c:pt idx="0">
                  <c:v>21</c:v>
                </c:pt>
                <c:pt idx="1">
                  <c:v>24</c:v>
                </c:pt>
                <c:pt idx="2">
                  <c:v>31</c:v>
                </c:pt>
                <c:pt idx="3">
                  <c:v>35</c:v>
                </c:pt>
                <c:pt idx="4">
                  <c:v>26</c:v>
                </c:pt>
                <c:pt idx="5">
                  <c:v>14</c:v>
                </c:pt>
              </c:numCache>
            </c:numRef>
          </c:val>
          <c:extLst>
            <c:ext xmlns:c16="http://schemas.microsoft.com/office/drawing/2014/chart" uri="{C3380CC4-5D6E-409C-BE32-E72D297353CC}">
              <c16:uniqueId val="{00000000-D24C-4A25-8FEE-7A82FCD2D930}"/>
            </c:ext>
          </c:extLst>
        </c:ser>
        <c:ser>
          <c:idx val="1"/>
          <c:order val="1"/>
          <c:tx>
            <c:strRef>
              <c:f>工作表1!$AF$4</c:f>
              <c:strCache>
                <c:ptCount val="1"/>
                <c:pt idx="0">
                  <c:v>Bad</c:v>
                </c:pt>
              </c:strCache>
            </c:strRef>
          </c:tx>
          <c:spPr>
            <a:solidFill>
              <a:schemeClr val="accent2"/>
            </a:solidFill>
            <a:ln>
              <a:noFill/>
            </a:ln>
            <a:effectLst/>
          </c:spPr>
          <c:invertIfNegative val="0"/>
          <c:cat>
            <c:strRef>
              <c:f>工作表1!$AD$5:$AD$10</c:f>
              <c:strCache>
                <c:ptCount val="6"/>
                <c:pt idx="0">
                  <c:v>Red</c:v>
                </c:pt>
                <c:pt idx="1">
                  <c:v>Goat</c:v>
                </c:pt>
                <c:pt idx="2">
                  <c:v>Gray</c:v>
                </c:pt>
                <c:pt idx="3">
                  <c:v>Small</c:v>
                </c:pt>
                <c:pt idx="4">
                  <c:v>Dog</c:v>
                </c:pt>
                <c:pt idx="5">
                  <c:v>Frog</c:v>
                </c:pt>
              </c:strCache>
            </c:strRef>
          </c:cat>
          <c:val>
            <c:numRef>
              <c:f>工作表1!$AF$5:$AF$10</c:f>
              <c:numCache>
                <c:formatCode>General</c:formatCode>
                <c:ptCount val="6"/>
                <c:pt idx="0">
                  <c:v>43</c:v>
                </c:pt>
                <c:pt idx="1">
                  <c:v>35</c:v>
                </c:pt>
                <c:pt idx="2">
                  <c:v>10</c:v>
                </c:pt>
                <c:pt idx="3">
                  <c:v>5</c:v>
                </c:pt>
                <c:pt idx="4">
                  <c:v>6</c:v>
                </c:pt>
                <c:pt idx="5">
                  <c:v>4</c:v>
                </c:pt>
              </c:numCache>
            </c:numRef>
          </c:val>
          <c:extLst>
            <c:ext xmlns:c16="http://schemas.microsoft.com/office/drawing/2014/chart" uri="{C3380CC4-5D6E-409C-BE32-E72D297353CC}">
              <c16:uniqueId val="{00000001-D24C-4A25-8FEE-7A82FCD2D930}"/>
            </c:ext>
          </c:extLst>
        </c:ser>
        <c:dLbls>
          <c:showLegendKey val="0"/>
          <c:showVal val="0"/>
          <c:showCatName val="0"/>
          <c:showSerName val="0"/>
          <c:showPercent val="0"/>
          <c:showBubbleSize val="0"/>
        </c:dLbls>
        <c:gapWidth val="150"/>
        <c:overlap val="100"/>
        <c:axId val="1026856336"/>
        <c:axId val="1021332032"/>
      </c:barChart>
      <c:catAx>
        <c:axId val="102685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021332032"/>
        <c:crosses val="autoZero"/>
        <c:auto val="1"/>
        <c:lblAlgn val="ctr"/>
        <c:lblOffset val="100"/>
        <c:noMultiLvlLbl val="0"/>
      </c:catAx>
      <c:valAx>
        <c:axId val="1021332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0268563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Sorted PC3</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stacked"/>
        <c:varyColors val="0"/>
        <c:ser>
          <c:idx val="0"/>
          <c:order val="0"/>
          <c:tx>
            <c:strRef>
              <c:f>工作表1!$AI$4</c:f>
              <c:strCache>
                <c:ptCount val="1"/>
                <c:pt idx="0">
                  <c:v>Good</c:v>
                </c:pt>
              </c:strCache>
            </c:strRef>
          </c:tx>
          <c:spPr>
            <a:solidFill>
              <a:schemeClr val="accent1"/>
            </a:solidFill>
            <a:ln>
              <a:noFill/>
            </a:ln>
            <a:effectLst/>
          </c:spPr>
          <c:invertIfNegative val="0"/>
          <c:cat>
            <c:strRef>
              <c:f>工作表1!$AH$5:$AH$10</c:f>
              <c:strCache>
                <c:ptCount val="6"/>
                <c:pt idx="0">
                  <c:v>Toad</c:v>
                </c:pt>
                <c:pt idx="1">
                  <c:v>Green</c:v>
                </c:pt>
                <c:pt idx="2">
                  <c:v>Cod</c:v>
                </c:pt>
                <c:pt idx="3">
                  <c:v>Blue</c:v>
                </c:pt>
                <c:pt idx="4">
                  <c:v>Tiny</c:v>
                </c:pt>
                <c:pt idx="5">
                  <c:v>Tuna</c:v>
                </c:pt>
              </c:strCache>
            </c:strRef>
          </c:cat>
          <c:val>
            <c:numRef>
              <c:f>工作表1!$AI$5:$AI$10</c:f>
              <c:numCache>
                <c:formatCode>General</c:formatCode>
                <c:ptCount val="6"/>
                <c:pt idx="0">
                  <c:v>42</c:v>
                </c:pt>
                <c:pt idx="1">
                  <c:v>34</c:v>
                </c:pt>
                <c:pt idx="2">
                  <c:v>20</c:v>
                </c:pt>
                <c:pt idx="3">
                  <c:v>46</c:v>
                </c:pt>
                <c:pt idx="4">
                  <c:v>35</c:v>
                </c:pt>
                <c:pt idx="5">
                  <c:v>32</c:v>
                </c:pt>
              </c:numCache>
            </c:numRef>
          </c:val>
          <c:extLst>
            <c:ext xmlns:c16="http://schemas.microsoft.com/office/drawing/2014/chart" uri="{C3380CC4-5D6E-409C-BE32-E72D297353CC}">
              <c16:uniqueId val="{00000000-A3B1-4239-8CC6-E16A10F49415}"/>
            </c:ext>
          </c:extLst>
        </c:ser>
        <c:ser>
          <c:idx val="1"/>
          <c:order val="1"/>
          <c:tx>
            <c:strRef>
              <c:f>工作表1!$AJ$4</c:f>
              <c:strCache>
                <c:ptCount val="1"/>
                <c:pt idx="0">
                  <c:v>Bad</c:v>
                </c:pt>
              </c:strCache>
            </c:strRef>
          </c:tx>
          <c:spPr>
            <a:solidFill>
              <a:schemeClr val="accent2"/>
            </a:solidFill>
            <a:ln>
              <a:noFill/>
            </a:ln>
            <a:effectLst/>
          </c:spPr>
          <c:invertIfNegative val="0"/>
          <c:cat>
            <c:strRef>
              <c:f>工作表1!$AH$5:$AH$10</c:f>
              <c:strCache>
                <c:ptCount val="6"/>
                <c:pt idx="0">
                  <c:v>Toad</c:v>
                </c:pt>
                <c:pt idx="1">
                  <c:v>Green</c:v>
                </c:pt>
                <c:pt idx="2">
                  <c:v>Cod</c:v>
                </c:pt>
                <c:pt idx="3">
                  <c:v>Blue</c:v>
                </c:pt>
                <c:pt idx="4">
                  <c:v>Tiny</c:v>
                </c:pt>
                <c:pt idx="5">
                  <c:v>Tuna</c:v>
                </c:pt>
              </c:strCache>
            </c:strRef>
          </c:cat>
          <c:val>
            <c:numRef>
              <c:f>工作表1!$AJ$5:$AJ$10</c:f>
              <c:numCache>
                <c:formatCode>General</c:formatCode>
                <c:ptCount val="6"/>
                <c:pt idx="0">
                  <c:v>23</c:v>
                </c:pt>
                <c:pt idx="1">
                  <c:v>24</c:v>
                </c:pt>
                <c:pt idx="2">
                  <c:v>30</c:v>
                </c:pt>
                <c:pt idx="3">
                  <c:v>0</c:v>
                </c:pt>
                <c:pt idx="4">
                  <c:v>5</c:v>
                </c:pt>
                <c:pt idx="5">
                  <c:v>2</c:v>
                </c:pt>
              </c:numCache>
            </c:numRef>
          </c:val>
          <c:extLst>
            <c:ext xmlns:c16="http://schemas.microsoft.com/office/drawing/2014/chart" uri="{C3380CC4-5D6E-409C-BE32-E72D297353CC}">
              <c16:uniqueId val="{00000001-A3B1-4239-8CC6-E16A10F49415}"/>
            </c:ext>
          </c:extLst>
        </c:ser>
        <c:dLbls>
          <c:showLegendKey val="0"/>
          <c:showVal val="0"/>
          <c:showCatName val="0"/>
          <c:showSerName val="0"/>
          <c:showPercent val="0"/>
          <c:showBubbleSize val="0"/>
        </c:dLbls>
        <c:gapWidth val="150"/>
        <c:overlap val="100"/>
        <c:axId val="1081417280"/>
        <c:axId val="976913488"/>
      </c:barChart>
      <c:catAx>
        <c:axId val="1081417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6913488"/>
        <c:crosses val="autoZero"/>
        <c:auto val="1"/>
        <c:lblAlgn val="ctr"/>
        <c:lblOffset val="100"/>
        <c:noMultiLvlLbl val="0"/>
      </c:catAx>
      <c:valAx>
        <c:axId val="976913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0814172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sz="1400" b="0" i="0" u="none" strike="noStrike" baseline="0">
                <a:effectLst/>
              </a:rPr>
              <a:t>Color</a:t>
            </a:r>
            <a:r>
              <a:rPr lang="en-US" altLang="zh-TW" sz="1400" b="0" i="0" u="none" strike="noStrike" baseline="0"/>
              <a:t> </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stacked"/>
        <c:varyColors val="0"/>
        <c:ser>
          <c:idx val="0"/>
          <c:order val="0"/>
          <c:tx>
            <c:strRef>
              <c:f>工作表1!$K$4</c:f>
              <c:strCache>
                <c:ptCount val="1"/>
                <c:pt idx="0">
                  <c:v>Good</c:v>
                </c:pt>
              </c:strCache>
            </c:strRef>
          </c:tx>
          <c:spPr>
            <a:solidFill>
              <a:schemeClr val="accent1"/>
            </a:solidFill>
            <a:ln>
              <a:noFill/>
            </a:ln>
            <a:effectLst/>
          </c:spPr>
          <c:invertIfNegative val="0"/>
          <c:cat>
            <c:strRef>
              <c:f>工作表1!$J$5:$J$10</c:f>
              <c:strCache>
                <c:ptCount val="6"/>
                <c:pt idx="0">
                  <c:v>White</c:v>
                </c:pt>
                <c:pt idx="1">
                  <c:v>Black</c:v>
                </c:pt>
                <c:pt idx="2">
                  <c:v>Gray</c:v>
                </c:pt>
                <c:pt idx="3">
                  <c:v>Red</c:v>
                </c:pt>
                <c:pt idx="4">
                  <c:v>Blue</c:v>
                </c:pt>
                <c:pt idx="5">
                  <c:v>Green</c:v>
                </c:pt>
              </c:strCache>
            </c:strRef>
          </c:cat>
          <c:val>
            <c:numRef>
              <c:f>工作表1!$K$5:$K$10</c:f>
              <c:numCache>
                <c:formatCode>General</c:formatCode>
                <c:ptCount val="6"/>
                <c:pt idx="0">
                  <c:v>23</c:v>
                </c:pt>
                <c:pt idx="1">
                  <c:v>45</c:v>
                </c:pt>
                <c:pt idx="2">
                  <c:v>31</c:v>
                </c:pt>
                <c:pt idx="3">
                  <c:v>21</c:v>
                </c:pt>
                <c:pt idx="4">
                  <c:v>46</c:v>
                </c:pt>
                <c:pt idx="5">
                  <c:v>34</c:v>
                </c:pt>
              </c:numCache>
            </c:numRef>
          </c:val>
          <c:extLst>
            <c:ext xmlns:c16="http://schemas.microsoft.com/office/drawing/2014/chart" uri="{C3380CC4-5D6E-409C-BE32-E72D297353CC}">
              <c16:uniqueId val="{00000000-C3D4-4ECE-BA13-7301FA42DB3A}"/>
            </c:ext>
          </c:extLst>
        </c:ser>
        <c:ser>
          <c:idx val="1"/>
          <c:order val="1"/>
          <c:tx>
            <c:strRef>
              <c:f>工作表1!$L$4</c:f>
              <c:strCache>
                <c:ptCount val="1"/>
                <c:pt idx="0">
                  <c:v>Bad</c:v>
                </c:pt>
              </c:strCache>
            </c:strRef>
          </c:tx>
          <c:spPr>
            <a:solidFill>
              <a:schemeClr val="accent2"/>
            </a:solidFill>
            <a:ln>
              <a:noFill/>
            </a:ln>
            <a:effectLst/>
          </c:spPr>
          <c:invertIfNegative val="0"/>
          <c:cat>
            <c:strRef>
              <c:f>工作表1!$J$5:$J$10</c:f>
              <c:strCache>
                <c:ptCount val="6"/>
                <c:pt idx="0">
                  <c:v>White</c:v>
                </c:pt>
                <c:pt idx="1">
                  <c:v>Black</c:v>
                </c:pt>
                <c:pt idx="2">
                  <c:v>Gray</c:v>
                </c:pt>
                <c:pt idx="3">
                  <c:v>Red</c:v>
                </c:pt>
                <c:pt idx="4">
                  <c:v>Blue</c:v>
                </c:pt>
                <c:pt idx="5">
                  <c:v>Green</c:v>
                </c:pt>
              </c:strCache>
            </c:strRef>
          </c:cat>
          <c:val>
            <c:numRef>
              <c:f>工作表1!$L$5:$L$10</c:f>
              <c:numCache>
                <c:formatCode>General</c:formatCode>
                <c:ptCount val="6"/>
                <c:pt idx="0">
                  <c:v>0</c:v>
                </c:pt>
                <c:pt idx="1">
                  <c:v>23</c:v>
                </c:pt>
                <c:pt idx="2">
                  <c:v>10</c:v>
                </c:pt>
                <c:pt idx="3">
                  <c:v>43</c:v>
                </c:pt>
                <c:pt idx="4">
                  <c:v>0</c:v>
                </c:pt>
                <c:pt idx="5">
                  <c:v>24</c:v>
                </c:pt>
              </c:numCache>
            </c:numRef>
          </c:val>
          <c:extLst>
            <c:ext xmlns:c16="http://schemas.microsoft.com/office/drawing/2014/chart" uri="{C3380CC4-5D6E-409C-BE32-E72D297353CC}">
              <c16:uniqueId val="{00000001-C3D4-4ECE-BA13-7301FA42DB3A}"/>
            </c:ext>
          </c:extLst>
        </c:ser>
        <c:dLbls>
          <c:showLegendKey val="0"/>
          <c:showVal val="0"/>
          <c:showCatName val="0"/>
          <c:showSerName val="0"/>
          <c:showPercent val="0"/>
          <c:showBubbleSize val="0"/>
        </c:dLbls>
        <c:gapWidth val="219"/>
        <c:overlap val="100"/>
        <c:axId val="978434496"/>
        <c:axId val="976913072"/>
      </c:barChart>
      <c:catAx>
        <c:axId val="978434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6913072"/>
        <c:crosses val="autoZero"/>
        <c:auto val="1"/>
        <c:lblAlgn val="ctr"/>
        <c:lblOffset val="100"/>
        <c:noMultiLvlLbl val="0"/>
      </c:catAx>
      <c:valAx>
        <c:axId val="976913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84344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sz="1400" b="0" i="0" u="none" strike="noStrike" baseline="0">
                <a:effectLst/>
              </a:rPr>
              <a:t>Animal</a:t>
            </a:r>
            <a:r>
              <a:rPr lang="en-US" altLang="zh-TW" sz="1400" b="0" i="0" u="none" strike="noStrike" baseline="0"/>
              <a:t> </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工作表1!$C$4</c:f>
              <c:strCache>
                <c:ptCount val="1"/>
                <c:pt idx="0">
                  <c:v>Good</c:v>
                </c:pt>
              </c:strCache>
            </c:strRef>
          </c:tx>
          <c:spPr>
            <a:solidFill>
              <a:schemeClr val="accent1"/>
            </a:solidFill>
            <a:ln>
              <a:noFill/>
            </a:ln>
            <a:effectLst/>
          </c:spPr>
          <c:invertIfNegative val="0"/>
          <c:cat>
            <c:strRef>
              <c:f>工作表1!$B$5:$B$12</c:f>
              <c:strCache>
                <c:ptCount val="8"/>
                <c:pt idx="0">
                  <c:v>Cow</c:v>
                </c:pt>
                <c:pt idx="1">
                  <c:v>Cat</c:v>
                </c:pt>
                <c:pt idx="2">
                  <c:v>Goat</c:v>
                </c:pt>
                <c:pt idx="3">
                  <c:v>Dog</c:v>
                </c:pt>
                <c:pt idx="4">
                  <c:v>Frog</c:v>
                </c:pt>
                <c:pt idx="5">
                  <c:v>Toad</c:v>
                </c:pt>
                <c:pt idx="6">
                  <c:v>Tuna</c:v>
                </c:pt>
                <c:pt idx="7">
                  <c:v>Cod</c:v>
                </c:pt>
              </c:strCache>
            </c:strRef>
          </c:cat>
          <c:val>
            <c:numRef>
              <c:f>工作表1!$C$5:$C$12</c:f>
              <c:numCache>
                <c:formatCode>General</c:formatCode>
                <c:ptCount val="8"/>
                <c:pt idx="0">
                  <c:v>30</c:v>
                </c:pt>
                <c:pt idx="1">
                  <c:v>12</c:v>
                </c:pt>
                <c:pt idx="2">
                  <c:v>24</c:v>
                </c:pt>
                <c:pt idx="3">
                  <c:v>26</c:v>
                </c:pt>
                <c:pt idx="4">
                  <c:v>14</c:v>
                </c:pt>
                <c:pt idx="5">
                  <c:v>42</c:v>
                </c:pt>
                <c:pt idx="6">
                  <c:v>32</c:v>
                </c:pt>
                <c:pt idx="7">
                  <c:v>20</c:v>
                </c:pt>
              </c:numCache>
            </c:numRef>
          </c:val>
          <c:extLst>
            <c:ext xmlns:c16="http://schemas.microsoft.com/office/drawing/2014/chart" uri="{C3380CC4-5D6E-409C-BE32-E72D297353CC}">
              <c16:uniqueId val="{00000000-EA82-4C18-A354-7E56CF93D542}"/>
            </c:ext>
          </c:extLst>
        </c:ser>
        <c:ser>
          <c:idx val="1"/>
          <c:order val="1"/>
          <c:tx>
            <c:strRef>
              <c:f>工作表1!$D$4</c:f>
              <c:strCache>
                <c:ptCount val="1"/>
                <c:pt idx="0">
                  <c:v>Bad</c:v>
                </c:pt>
              </c:strCache>
            </c:strRef>
          </c:tx>
          <c:spPr>
            <a:solidFill>
              <a:schemeClr val="accent2"/>
            </a:solidFill>
            <a:ln>
              <a:noFill/>
            </a:ln>
            <a:effectLst/>
          </c:spPr>
          <c:invertIfNegative val="0"/>
          <c:cat>
            <c:strRef>
              <c:f>工作表1!$B$5:$B$12</c:f>
              <c:strCache>
                <c:ptCount val="8"/>
                <c:pt idx="0">
                  <c:v>Cow</c:v>
                </c:pt>
                <c:pt idx="1">
                  <c:v>Cat</c:v>
                </c:pt>
                <c:pt idx="2">
                  <c:v>Goat</c:v>
                </c:pt>
                <c:pt idx="3">
                  <c:v>Dog</c:v>
                </c:pt>
                <c:pt idx="4">
                  <c:v>Frog</c:v>
                </c:pt>
                <c:pt idx="5">
                  <c:v>Toad</c:v>
                </c:pt>
                <c:pt idx="6">
                  <c:v>Tuna</c:v>
                </c:pt>
                <c:pt idx="7">
                  <c:v>Cod</c:v>
                </c:pt>
              </c:strCache>
            </c:strRef>
          </c:cat>
          <c:val>
            <c:numRef>
              <c:f>工作表1!$D$5:$D$12</c:f>
              <c:numCache>
                <c:formatCode>General</c:formatCode>
                <c:ptCount val="8"/>
                <c:pt idx="0">
                  <c:v>0</c:v>
                </c:pt>
                <c:pt idx="1">
                  <c:v>0</c:v>
                </c:pt>
                <c:pt idx="2">
                  <c:v>35</c:v>
                </c:pt>
                <c:pt idx="3">
                  <c:v>6</c:v>
                </c:pt>
                <c:pt idx="4">
                  <c:v>4</c:v>
                </c:pt>
                <c:pt idx="5">
                  <c:v>23</c:v>
                </c:pt>
                <c:pt idx="6">
                  <c:v>2</c:v>
                </c:pt>
                <c:pt idx="7">
                  <c:v>30</c:v>
                </c:pt>
              </c:numCache>
            </c:numRef>
          </c:val>
          <c:extLst>
            <c:ext xmlns:c16="http://schemas.microsoft.com/office/drawing/2014/chart" uri="{C3380CC4-5D6E-409C-BE32-E72D297353CC}">
              <c16:uniqueId val="{00000001-EA82-4C18-A354-7E56CF93D542}"/>
            </c:ext>
          </c:extLst>
        </c:ser>
        <c:dLbls>
          <c:showLegendKey val="0"/>
          <c:showVal val="0"/>
          <c:showCatName val="0"/>
          <c:showSerName val="0"/>
          <c:showPercent val="0"/>
          <c:showBubbleSize val="0"/>
        </c:dLbls>
        <c:gapWidth val="219"/>
        <c:overlap val="-27"/>
        <c:axId val="979807520"/>
        <c:axId val="679410624"/>
      </c:barChart>
      <c:catAx>
        <c:axId val="979807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679410624"/>
        <c:crosses val="autoZero"/>
        <c:auto val="1"/>
        <c:lblAlgn val="ctr"/>
        <c:lblOffset val="100"/>
        <c:noMultiLvlLbl val="0"/>
      </c:catAx>
      <c:valAx>
        <c:axId val="6794106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98075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sz="1400" b="0" i="0" u="none" strike="noStrike" baseline="0">
                <a:effectLst/>
              </a:rPr>
              <a:t>Size</a:t>
            </a:r>
            <a:r>
              <a:rPr lang="en-US" altLang="zh-TW" sz="1400" b="0" i="0" u="none" strike="noStrike" baseline="0"/>
              <a:t> </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工作表1!$G$4</c:f>
              <c:strCache>
                <c:ptCount val="1"/>
                <c:pt idx="0">
                  <c:v>Good</c:v>
                </c:pt>
              </c:strCache>
            </c:strRef>
          </c:tx>
          <c:spPr>
            <a:solidFill>
              <a:schemeClr val="accent1"/>
            </a:solidFill>
            <a:ln>
              <a:noFill/>
            </a:ln>
            <a:effectLst/>
          </c:spPr>
          <c:invertIfNegative val="0"/>
          <c:cat>
            <c:strRef>
              <c:f>工作表1!$F$5:$F$8</c:f>
              <c:strCache>
                <c:ptCount val="4"/>
                <c:pt idx="0">
                  <c:v>Large</c:v>
                </c:pt>
                <c:pt idx="1">
                  <c:v>Mid</c:v>
                </c:pt>
                <c:pt idx="2">
                  <c:v>Small</c:v>
                </c:pt>
                <c:pt idx="3">
                  <c:v>Tiny</c:v>
                </c:pt>
              </c:strCache>
            </c:strRef>
          </c:cat>
          <c:val>
            <c:numRef>
              <c:f>工作表1!$G$5:$G$8</c:f>
              <c:numCache>
                <c:formatCode>General</c:formatCode>
                <c:ptCount val="4"/>
                <c:pt idx="0">
                  <c:v>40</c:v>
                </c:pt>
                <c:pt idx="1">
                  <c:v>49</c:v>
                </c:pt>
                <c:pt idx="2">
                  <c:v>35</c:v>
                </c:pt>
                <c:pt idx="3">
                  <c:v>76</c:v>
                </c:pt>
              </c:numCache>
            </c:numRef>
          </c:val>
          <c:extLst>
            <c:ext xmlns:c16="http://schemas.microsoft.com/office/drawing/2014/chart" uri="{C3380CC4-5D6E-409C-BE32-E72D297353CC}">
              <c16:uniqueId val="{00000000-0DE8-42C0-9955-D9B25FEDB474}"/>
            </c:ext>
          </c:extLst>
        </c:ser>
        <c:ser>
          <c:idx val="1"/>
          <c:order val="1"/>
          <c:tx>
            <c:strRef>
              <c:f>工作表1!$H$4</c:f>
              <c:strCache>
                <c:ptCount val="1"/>
                <c:pt idx="0">
                  <c:v>Bad</c:v>
                </c:pt>
              </c:strCache>
            </c:strRef>
          </c:tx>
          <c:spPr>
            <a:solidFill>
              <a:schemeClr val="accent2"/>
            </a:solidFill>
            <a:ln>
              <a:noFill/>
            </a:ln>
            <a:effectLst/>
          </c:spPr>
          <c:invertIfNegative val="0"/>
          <c:cat>
            <c:strRef>
              <c:f>工作表1!$F$5:$F$8</c:f>
              <c:strCache>
                <c:ptCount val="4"/>
                <c:pt idx="0">
                  <c:v>Large</c:v>
                </c:pt>
                <c:pt idx="1">
                  <c:v>Mid</c:v>
                </c:pt>
                <c:pt idx="2">
                  <c:v>Small</c:v>
                </c:pt>
                <c:pt idx="3">
                  <c:v>Tiny</c:v>
                </c:pt>
              </c:strCache>
            </c:strRef>
          </c:cat>
          <c:val>
            <c:numRef>
              <c:f>工作表1!$H$5:$H$8</c:f>
              <c:numCache>
                <c:formatCode>General</c:formatCode>
                <c:ptCount val="4"/>
                <c:pt idx="0">
                  <c:v>35</c:v>
                </c:pt>
                <c:pt idx="1">
                  <c:v>60</c:v>
                </c:pt>
                <c:pt idx="2">
                  <c:v>5</c:v>
                </c:pt>
                <c:pt idx="3">
                  <c:v>0</c:v>
                </c:pt>
              </c:numCache>
            </c:numRef>
          </c:val>
          <c:extLst>
            <c:ext xmlns:c16="http://schemas.microsoft.com/office/drawing/2014/chart" uri="{C3380CC4-5D6E-409C-BE32-E72D297353CC}">
              <c16:uniqueId val="{00000001-0DE8-42C0-9955-D9B25FEDB474}"/>
            </c:ext>
          </c:extLst>
        </c:ser>
        <c:dLbls>
          <c:showLegendKey val="0"/>
          <c:showVal val="0"/>
          <c:showCatName val="0"/>
          <c:showSerName val="0"/>
          <c:showPercent val="0"/>
          <c:showBubbleSize val="0"/>
        </c:dLbls>
        <c:gapWidth val="219"/>
        <c:overlap val="-27"/>
        <c:axId val="976908048"/>
        <c:axId val="981066048"/>
      </c:barChart>
      <c:catAx>
        <c:axId val="976908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81066048"/>
        <c:crosses val="autoZero"/>
        <c:auto val="1"/>
        <c:lblAlgn val="ctr"/>
        <c:lblOffset val="100"/>
        <c:noMultiLvlLbl val="0"/>
      </c:catAx>
      <c:valAx>
        <c:axId val="981066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69080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sz="1400" b="0" i="0" u="none" strike="noStrike" baseline="0">
                <a:effectLst/>
              </a:rPr>
              <a:t>Color</a:t>
            </a:r>
            <a:r>
              <a:rPr lang="en-US" altLang="zh-TW" sz="1400" b="0" i="0" u="none" strike="noStrike" baseline="0"/>
              <a:t> </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clustered"/>
        <c:varyColors val="0"/>
        <c:ser>
          <c:idx val="0"/>
          <c:order val="0"/>
          <c:tx>
            <c:strRef>
              <c:f>工作表1!$K$4</c:f>
              <c:strCache>
                <c:ptCount val="1"/>
                <c:pt idx="0">
                  <c:v>Good</c:v>
                </c:pt>
              </c:strCache>
            </c:strRef>
          </c:tx>
          <c:spPr>
            <a:solidFill>
              <a:schemeClr val="accent1"/>
            </a:solidFill>
            <a:ln>
              <a:noFill/>
            </a:ln>
            <a:effectLst/>
          </c:spPr>
          <c:invertIfNegative val="0"/>
          <c:cat>
            <c:strRef>
              <c:f>工作表1!$J$5:$J$10</c:f>
              <c:strCache>
                <c:ptCount val="6"/>
                <c:pt idx="0">
                  <c:v>White</c:v>
                </c:pt>
                <c:pt idx="1">
                  <c:v>Black</c:v>
                </c:pt>
                <c:pt idx="2">
                  <c:v>Gray</c:v>
                </c:pt>
                <c:pt idx="3">
                  <c:v>Red</c:v>
                </c:pt>
                <c:pt idx="4">
                  <c:v>Blue</c:v>
                </c:pt>
                <c:pt idx="5">
                  <c:v>Green</c:v>
                </c:pt>
              </c:strCache>
            </c:strRef>
          </c:cat>
          <c:val>
            <c:numRef>
              <c:f>工作表1!$K$5:$K$10</c:f>
              <c:numCache>
                <c:formatCode>General</c:formatCode>
                <c:ptCount val="6"/>
                <c:pt idx="0">
                  <c:v>23</c:v>
                </c:pt>
                <c:pt idx="1">
                  <c:v>45</c:v>
                </c:pt>
                <c:pt idx="2">
                  <c:v>31</c:v>
                </c:pt>
                <c:pt idx="3">
                  <c:v>21</c:v>
                </c:pt>
                <c:pt idx="4">
                  <c:v>46</c:v>
                </c:pt>
                <c:pt idx="5">
                  <c:v>34</c:v>
                </c:pt>
              </c:numCache>
            </c:numRef>
          </c:val>
          <c:extLst>
            <c:ext xmlns:c16="http://schemas.microsoft.com/office/drawing/2014/chart" uri="{C3380CC4-5D6E-409C-BE32-E72D297353CC}">
              <c16:uniqueId val="{00000000-967A-43AD-97DC-7F1B2C33995B}"/>
            </c:ext>
          </c:extLst>
        </c:ser>
        <c:ser>
          <c:idx val="1"/>
          <c:order val="1"/>
          <c:tx>
            <c:strRef>
              <c:f>工作表1!$L$4</c:f>
              <c:strCache>
                <c:ptCount val="1"/>
                <c:pt idx="0">
                  <c:v>Bad</c:v>
                </c:pt>
              </c:strCache>
            </c:strRef>
          </c:tx>
          <c:spPr>
            <a:solidFill>
              <a:schemeClr val="accent2"/>
            </a:solidFill>
            <a:ln>
              <a:noFill/>
            </a:ln>
            <a:effectLst/>
          </c:spPr>
          <c:invertIfNegative val="0"/>
          <c:cat>
            <c:strRef>
              <c:f>工作表1!$J$5:$J$10</c:f>
              <c:strCache>
                <c:ptCount val="6"/>
                <c:pt idx="0">
                  <c:v>White</c:v>
                </c:pt>
                <c:pt idx="1">
                  <c:v>Black</c:v>
                </c:pt>
                <c:pt idx="2">
                  <c:v>Gray</c:v>
                </c:pt>
                <c:pt idx="3">
                  <c:v>Red</c:v>
                </c:pt>
                <c:pt idx="4">
                  <c:v>Blue</c:v>
                </c:pt>
                <c:pt idx="5">
                  <c:v>Green</c:v>
                </c:pt>
              </c:strCache>
            </c:strRef>
          </c:cat>
          <c:val>
            <c:numRef>
              <c:f>工作表1!$L$5:$L$10</c:f>
              <c:numCache>
                <c:formatCode>General</c:formatCode>
                <c:ptCount val="6"/>
                <c:pt idx="0">
                  <c:v>0</c:v>
                </c:pt>
                <c:pt idx="1">
                  <c:v>23</c:v>
                </c:pt>
                <c:pt idx="2">
                  <c:v>10</c:v>
                </c:pt>
                <c:pt idx="3">
                  <c:v>43</c:v>
                </c:pt>
                <c:pt idx="4">
                  <c:v>0</c:v>
                </c:pt>
                <c:pt idx="5">
                  <c:v>24</c:v>
                </c:pt>
              </c:numCache>
            </c:numRef>
          </c:val>
          <c:extLst>
            <c:ext xmlns:c16="http://schemas.microsoft.com/office/drawing/2014/chart" uri="{C3380CC4-5D6E-409C-BE32-E72D297353CC}">
              <c16:uniqueId val="{00000001-967A-43AD-97DC-7F1B2C33995B}"/>
            </c:ext>
          </c:extLst>
        </c:ser>
        <c:dLbls>
          <c:showLegendKey val="0"/>
          <c:showVal val="0"/>
          <c:showCatName val="0"/>
          <c:showSerName val="0"/>
          <c:showPercent val="0"/>
          <c:showBubbleSize val="0"/>
        </c:dLbls>
        <c:gapWidth val="219"/>
        <c:overlap val="-27"/>
        <c:axId val="978434496"/>
        <c:axId val="976913072"/>
      </c:barChart>
      <c:catAx>
        <c:axId val="978434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6913072"/>
        <c:crosses val="autoZero"/>
        <c:auto val="1"/>
        <c:lblAlgn val="ctr"/>
        <c:lblOffset val="100"/>
        <c:noMultiLvlLbl val="0"/>
      </c:catAx>
      <c:valAx>
        <c:axId val="976913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84344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PC</a:t>
            </a:r>
            <a:r>
              <a:rPr lang="en-US" altLang="zh-TW" baseline="0"/>
              <a:t> 1</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stacked"/>
        <c:varyColors val="0"/>
        <c:ser>
          <c:idx val="0"/>
          <c:order val="0"/>
          <c:tx>
            <c:strRef>
              <c:f>工作表1!$O$4</c:f>
              <c:strCache>
                <c:ptCount val="1"/>
                <c:pt idx="0">
                  <c:v>Good</c:v>
                </c:pt>
              </c:strCache>
            </c:strRef>
          </c:tx>
          <c:spPr>
            <a:solidFill>
              <a:schemeClr val="accent1"/>
            </a:solidFill>
            <a:ln>
              <a:noFill/>
            </a:ln>
            <a:effectLst/>
          </c:spPr>
          <c:invertIfNegative val="0"/>
          <c:cat>
            <c:strRef>
              <c:f>工作表1!$N$5:$N$10</c:f>
              <c:strCache>
                <c:ptCount val="6"/>
                <c:pt idx="0">
                  <c:v>Cow</c:v>
                </c:pt>
                <c:pt idx="1">
                  <c:v>Cat</c:v>
                </c:pt>
                <c:pt idx="2">
                  <c:v>Large</c:v>
                </c:pt>
                <c:pt idx="3">
                  <c:v>Mid</c:v>
                </c:pt>
                <c:pt idx="4">
                  <c:v>White</c:v>
                </c:pt>
                <c:pt idx="5">
                  <c:v>Black</c:v>
                </c:pt>
              </c:strCache>
            </c:strRef>
          </c:cat>
          <c:val>
            <c:numRef>
              <c:f>工作表1!$O$5:$O$10</c:f>
              <c:numCache>
                <c:formatCode>General</c:formatCode>
                <c:ptCount val="6"/>
                <c:pt idx="0">
                  <c:v>30</c:v>
                </c:pt>
                <c:pt idx="1">
                  <c:v>12</c:v>
                </c:pt>
                <c:pt idx="2">
                  <c:v>40</c:v>
                </c:pt>
                <c:pt idx="3">
                  <c:v>49</c:v>
                </c:pt>
                <c:pt idx="4">
                  <c:v>23</c:v>
                </c:pt>
                <c:pt idx="5">
                  <c:v>45</c:v>
                </c:pt>
              </c:numCache>
            </c:numRef>
          </c:val>
          <c:extLst>
            <c:ext xmlns:c16="http://schemas.microsoft.com/office/drawing/2014/chart" uri="{C3380CC4-5D6E-409C-BE32-E72D297353CC}">
              <c16:uniqueId val="{00000000-3580-4646-BA39-2A3E931A9C54}"/>
            </c:ext>
          </c:extLst>
        </c:ser>
        <c:ser>
          <c:idx val="1"/>
          <c:order val="1"/>
          <c:tx>
            <c:strRef>
              <c:f>工作表1!$P$4</c:f>
              <c:strCache>
                <c:ptCount val="1"/>
                <c:pt idx="0">
                  <c:v>Bad</c:v>
                </c:pt>
              </c:strCache>
            </c:strRef>
          </c:tx>
          <c:spPr>
            <a:solidFill>
              <a:schemeClr val="accent2"/>
            </a:solidFill>
            <a:ln>
              <a:noFill/>
            </a:ln>
            <a:effectLst/>
          </c:spPr>
          <c:invertIfNegative val="0"/>
          <c:cat>
            <c:strRef>
              <c:f>工作表1!$N$5:$N$10</c:f>
              <c:strCache>
                <c:ptCount val="6"/>
                <c:pt idx="0">
                  <c:v>Cow</c:v>
                </c:pt>
                <c:pt idx="1">
                  <c:v>Cat</c:v>
                </c:pt>
                <c:pt idx="2">
                  <c:v>Large</c:v>
                </c:pt>
                <c:pt idx="3">
                  <c:v>Mid</c:v>
                </c:pt>
                <c:pt idx="4">
                  <c:v>White</c:v>
                </c:pt>
                <c:pt idx="5">
                  <c:v>Black</c:v>
                </c:pt>
              </c:strCache>
            </c:strRef>
          </c:cat>
          <c:val>
            <c:numRef>
              <c:f>工作表1!$P$5:$P$10</c:f>
              <c:numCache>
                <c:formatCode>General</c:formatCode>
                <c:ptCount val="6"/>
                <c:pt idx="0">
                  <c:v>0</c:v>
                </c:pt>
                <c:pt idx="1">
                  <c:v>0</c:v>
                </c:pt>
                <c:pt idx="2">
                  <c:v>35</c:v>
                </c:pt>
                <c:pt idx="3">
                  <c:v>60</c:v>
                </c:pt>
                <c:pt idx="4">
                  <c:v>0</c:v>
                </c:pt>
                <c:pt idx="5">
                  <c:v>23</c:v>
                </c:pt>
              </c:numCache>
            </c:numRef>
          </c:val>
          <c:extLst>
            <c:ext xmlns:c16="http://schemas.microsoft.com/office/drawing/2014/chart" uri="{C3380CC4-5D6E-409C-BE32-E72D297353CC}">
              <c16:uniqueId val="{00000001-3580-4646-BA39-2A3E931A9C54}"/>
            </c:ext>
          </c:extLst>
        </c:ser>
        <c:dLbls>
          <c:showLegendKey val="0"/>
          <c:showVal val="0"/>
          <c:showCatName val="0"/>
          <c:showSerName val="0"/>
          <c:showPercent val="0"/>
          <c:showBubbleSize val="0"/>
        </c:dLbls>
        <c:gapWidth val="219"/>
        <c:overlap val="100"/>
        <c:axId val="1026875520"/>
        <c:axId val="978725440"/>
      </c:barChart>
      <c:catAx>
        <c:axId val="1026875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8725440"/>
        <c:crosses val="autoZero"/>
        <c:auto val="1"/>
        <c:lblAlgn val="ctr"/>
        <c:lblOffset val="100"/>
        <c:noMultiLvlLbl val="0"/>
      </c:catAx>
      <c:valAx>
        <c:axId val="978725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0268755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PC 2</a:t>
            </a:r>
            <a:endParaRPr lang="zh-TW"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stacked"/>
        <c:varyColors val="0"/>
        <c:ser>
          <c:idx val="0"/>
          <c:order val="0"/>
          <c:tx>
            <c:strRef>
              <c:f>工作表1!$S$4</c:f>
              <c:strCache>
                <c:ptCount val="1"/>
                <c:pt idx="0">
                  <c:v>Good</c:v>
                </c:pt>
              </c:strCache>
            </c:strRef>
          </c:tx>
          <c:spPr>
            <a:solidFill>
              <a:schemeClr val="accent1"/>
            </a:solidFill>
            <a:ln>
              <a:noFill/>
            </a:ln>
            <a:effectLst/>
          </c:spPr>
          <c:invertIfNegative val="0"/>
          <c:cat>
            <c:strRef>
              <c:f>工作表1!$R$5:$R$10</c:f>
              <c:strCache>
                <c:ptCount val="6"/>
                <c:pt idx="0">
                  <c:v>Goat</c:v>
                </c:pt>
                <c:pt idx="1">
                  <c:v>Dog</c:v>
                </c:pt>
                <c:pt idx="2">
                  <c:v>Frog</c:v>
                </c:pt>
                <c:pt idx="3">
                  <c:v>Small</c:v>
                </c:pt>
                <c:pt idx="4">
                  <c:v>Gray</c:v>
                </c:pt>
                <c:pt idx="5">
                  <c:v>Red</c:v>
                </c:pt>
              </c:strCache>
            </c:strRef>
          </c:cat>
          <c:val>
            <c:numRef>
              <c:f>工作表1!$S$5:$S$10</c:f>
              <c:numCache>
                <c:formatCode>General</c:formatCode>
                <c:ptCount val="6"/>
                <c:pt idx="0">
                  <c:v>24</c:v>
                </c:pt>
                <c:pt idx="1">
                  <c:v>26</c:v>
                </c:pt>
                <c:pt idx="2">
                  <c:v>14</c:v>
                </c:pt>
                <c:pt idx="3">
                  <c:v>35</c:v>
                </c:pt>
                <c:pt idx="4">
                  <c:v>31</c:v>
                </c:pt>
                <c:pt idx="5">
                  <c:v>21</c:v>
                </c:pt>
              </c:numCache>
            </c:numRef>
          </c:val>
          <c:extLst>
            <c:ext xmlns:c16="http://schemas.microsoft.com/office/drawing/2014/chart" uri="{C3380CC4-5D6E-409C-BE32-E72D297353CC}">
              <c16:uniqueId val="{00000000-8EE9-4B50-8327-9012CFF3FD13}"/>
            </c:ext>
          </c:extLst>
        </c:ser>
        <c:ser>
          <c:idx val="1"/>
          <c:order val="1"/>
          <c:tx>
            <c:strRef>
              <c:f>工作表1!$T$4</c:f>
              <c:strCache>
                <c:ptCount val="1"/>
                <c:pt idx="0">
                  <c:v>Bad</c:v>
                </c:pt>
              </c:strCache>
            </c:strRef>
          </c:tx>
          <c:spPr>
            <a:solidFill>
              <a:schemeClr val="accent2"/>
            </a:solidFill>
            <a:ln>
              <a:noFill/>
            </a:ln>
            <a:effectLst/>
          </c:spPr>
          <c:invertIfNegative val="0"/>
          <c:cat>
            <c:strRef>
              <c:f>工作表1!$R$5:$R$10</c:f>
              <c:strCache>
                <c:ptCount val="6"/>
                <c:pt idx="0">
                  <c:v>Goat</c:v>
                </c:pt>
                <c:pt idx="1">
                  <c:v>Dog</c:v>
                </c:pt>
                <c:pt idx="2">
                  <c:v>Frog</c:v>
                </c:pt>
                <c:pt idx="3">
                  <c:v>Small</c:v>
                </c:pt>
                <c:pt idx="4">
                  <c:v>Gray</c:v>
                </c:pt>
                <c:pt idx="5">
                  <c:v>Red</c:v>
                </c:pt>
              </c:strCache>
            </c:strRef>
          </c:cat>
          <c:val>
            <c:numRef>
              <c:f>工作表1!$T$5:$T$10</c:f>
              <c:numCache>
                <c:formatCode>General</c:formatCode>
                <c:ptCount val="6"/>
                <c:pt idx="0">
                  <c:v>35</c:v>
                </c:pt>
                <c:pt idx="1">
                  <c:v>6</c:v>
                </c:pt>
                <c:pt idx="2">
                  <c:v>4</c:v>
                </c:pt>
                <c:pt idx="3">
                  <c:v>5</c:v>
                </c:pt>
                <c:pt idx="4">
                  <c:v>10</c:v>
                </c:pt>
                <c:pt idx="5">
                  <c:v>43</c:v>
                </c:pt>
              </c:numCache>
            </c:numRef>
          </c:val>
          <c:extLst>
            <c:ext xmlns:c16="http://schemas.microsoft.com/office/drawing/2014/chart" uri="{C3380CC4-5D6E-409C-BE32-E72D297353CC}">
              <c16:uniqueId val="{00000001-8EE9-4B50-8327-9012CFF3FD13}"/>
            </c:ext>
          </c:extLst>
        </c:ser>
        <c:dLbls>
          <c:showLegendKey val="0"/>
          <c:showVal val="0"/>
          <c:showCatName val="0"/>
          <c:showSerName val="0"/>
          <c:showPercent val="0"/>
          <c:showBubbleSize val="0"/>
        </c:dLbls>
        <c:gapWidth val="219"/>
        <c:overlap val="100"/>
        <c:axId val="672150576"/>
        <c:axId val="978695968"/>
      </c:barChart>
      <c:catAx>
        <c:axId val="672150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8695968"/>
        <c:crosses val="autoZero"/>
        <c:auto val="1"/>
        <c:lblAlgn val="ctr"/>
        <c:lblOffset val="100"/>
        <c:noMultiLvlLbl val="0"/>
      </c:catAx>
      <c:valAx>
        <c:axId val="9786959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6721505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TW"/>
              <a:t>PC 3</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barChart>
        <c:barDir val="col"/>
        <c:grouping val="stacked"/>
        <c:varyColors val="0"/>
        <c:ser>
          <c:idx val="0"/>
          <c:order val="0"/>
          <c:tx>
            <c:strRef>
              <c:f>工作表1!$W$4</c:f>
              <c:strCache>
                <c:ptCount val="1"/>
                <c:pt idx="0">
                  <c:v>Good</c:v>
                </c:pt>
              </c:strCache>
            </c:strRef>
          </c:tx>
          <c:spPr>
            <a:solidFill>
              <a:schemeClr val="accent1"/>
            </a:solidFill>
            <a:ln>
              <a:noFill/>
            </a:ln>
            <a:effectLst/>
          </c:spPr>
          <c:invertIfNegative val="0"/>
          <c:cat>
            <c:strRef>
              <c:f>工作表1!$V$5:$V$10</c:f>
              <c:strCache>
                <c:ptCount val="6"/>
                <c:pt idx="0">
                  <c:v>Toad</c:v>
                </c:pt>
                <c:pt idx="1">
                  <c:v>Tuna</c:v>
                </c:pt>
                <c:pt idx="2">
                  <c:v>Cod</c:v>
                </c:pt>
                <c:pt idx="3">
                  <c:v>Tiny</c:v>
                </c:pt>
                <c:pt idx="4">
                  <c:v>Blue</c:v>
                </c:pt>
                <c:pt idx="5">
                  <c:v>Green</c:v>
                </c:pt>
              </c:strCache>
            </c:strRef>
          </c:cat>
          <c:val>
            <c:numRef>
              <c:f>工作表1!$W$5:$W$10</c:f>
              <c:numCache>
                <c:formatCode>General</c:formatCode>
                <c:ptCount val="6"/>
                <c:pt idx="0">
                  <c:v>42</c:v>
                </c:pt>
                <c:pt idx="1">
                  <c:v>32</c:v>
                </c:pt>
                <c:pt idx="2">
                  <c:v>20</c:v>
                </c:pt>
                <c:pt idx="3">
                  <c:v>76</c:v>
                </c:pt>
                <c:pt idx="4">
                  <c:v>46</c:v>
                </c:pt>
                <c:pt idx="5">
                  <c:v>34</c:v>
                </c:pt>
              </c:numCache>
            </c:numRef>
          </c:val>
          <c:extLst>
            <c:ext xmlns:c16="http://schemas.microsoft.com/office/drawing/2014/chart" uri="{C3380CC4-5D6E-409C-BE32-E72D297353CC}">
              <c16:uniqueId val="{00000000-DE6C-4B49-BDD8-7CDDE6445EB5}"/>
            </c:ext>
          </c:extLst>
        </c:ser>
        <c:ser>
          <c:idx val="1"/>
          <c:order val="1"/>
          <c:tx>
            <c:strRef>
              <c:f>工作表1!$X$4</c:f>
              <c:strCache>
                <c:ptCount val="1"/>
                <c:pt idx="0">
                  <c:v>Bad</c:v>
                </c:pt>
              </c:strCache>
            </c:strRef>
          </c:tx>
          <c:spPr>
            <a:solidFill>
              <a:schemeClr val="accent2"/>
            </a:solidFill>
            <a:ln>
              <a:noFill/>
            </a:ln>
            <a:effectLst/>
          </c:spPr>
          <c:invertIfNegative val="0"/>
          <c:cat>
            <c:strRef>
              <c:f>工作表1!$V$5:$V$10</c:f>
              <c:strCache>
                <c:ptCount val="6"/>
                <c:pt idx="0">
                  <c:v>Toad</c:v>
                </c:pt>
                <c:pt idx="1">
                  <c:v>Tuna</c:v>
                </c:pt>
                <c:pt idx="2">
                  <c:v>Cod</c:v>
                </c:pt>
                <c:pt idx="3">
                  <c:v>Tiny</c:v>
                </c:pt>
                <c:pt idx="4">
                  <c:v>Blue</c:v>
                </c:pt>
                <c:pt idx="5">
                  <c:v>Green</c:v>
                </c:pt>
              </c:strCache>
            </c:strRef>
          </c:cat>
          <c:val>
            <c:numRef>
              <c:f>工作表1!$X$5:$X$10</c:f>
              <c:numCache>
                <c:formatCode>General</c:formatCode>
                <c:ptCount val="6"/>
                <c:pt idx="0">
                  <c:v>23</c:v>
                </c:pt>
                <c:pt idx="1">
                  <c:v>2</c:v>
                </c:pt>
                <c:pt idx="2">
                  <c:v>30</c:v>
                </c:pt>
                <c:pt idx="3">
                  <c:v>0</c:v>
                </c:pt>
                <c:pt idx="4">
                  <c:v>0</c:v>
                </c:pt>
                <c:pt idx="5">
                  <c:v>24</c:v>
                </c:pt>
              </c:numCache>
            </c:numRef>
          </c:val>
          <c:extLst>
            <c:ext xmlns:c16="http://schemas.microsoft.com/office/drawing/2014/chart" uri="{C3380CC4-5D6E-409C-BE32-E72D297353CC}">
              <c16:uniqueId val="{00000001-DE6C-4B49-BDD8-7CDDE6445EB5}"/>
            </c:ext>
          </c:extLst>
        </c:ser>
        <c:dLbls>
          <c:showLegendKey val="0"/>
          <c:showVal val="0"/>
          <c:showCatName val="0"/>
          <c:showSerName val="0"/>
          <c:showPercent val="0"/>
          <c:showBubbleSize val="0"/>
        </c:dLbls>
        <c:gapWidth val="219"/>
        <c:overlap val="100"/>
        <c:axId val="975036512"/>
        <c:axId val="969885984"/>
      </c:barChart>
      <c:catAx>
        <c:axId val="975036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69885984"/>
        <c:crosses val="autoZero"/>
        <c:auto val="1"/>
        <c:lblAlgn val="ctr"/>
        <c:lblOffset val="100"/>
        <c:noMultiLvlLbl val="0"/>
      </c:catAx>
      <c:valAx>
        <c:axId val="969885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9750365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TW"/>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3FEB0058-F6AC-4235-90CF-E8748A312D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1B0881E2-6DA4-4474-8215-959AFEC4F4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AFCCE0-4AB8-4CA5-B399-9FFF2AF78CF7}" type="datetimeFigureOut">
              <a:rPr lang="zh-TW" altLang="en-US" smtClean="0"/>
              <a:t>2022/11/2</a:t>
            </a:fld>
            <a:endParaRPr lang="zh-TW" altLang="en-US"/>
          </a:p>
        </p:txBody>
      </p:sp>
      <p:sp>
        <p:nvSpPr>
          <p:cNvPr id="4" name="頁尾版面配置區 3">
            <a:extLst>
              <a:ext uri="{FF2B5EF4-FFF2-40B4-BE49-F238E27FC236}">
                <a16:creationId xmlns:a16="http://schemas.microsoft.com/office/drawing/2014/main" id="{D1804DB9-8F88-4847-91DD-49231C122F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544DCC63-9C27-427E-AE85-AB6EAEAEB0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AB8243-416A-44B6-943F-22E5615ED80E}" type="slidenum">
              <a:rPr lang="zh-TW" altLang="en-US" smtClean="0"/>
              <a:t>‹#›</a:t>
            </a:fld>
            <a:endParaRPr lang="zh-TW" altLang="en-US"/>
          </a:p>
        </p:txBody>
      </p:sp>
    </p:spTree>
    <p:extLst>
      <p:ext uri="{BB962C8B-B14F-4D97-AF65-F5344CB8AC3E}">
        <p14:creationId xmlns:p14="http://schemas.microsoft.com/office/powerpoint/2010/main" val="24716545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3B4CF7-724C-4698-A943-84F3D98CE11B}" type="datetimeFigureOut">
              <a:rPr lang="zh-TW" altLang="en-US" smtClean="0"/>
              <a:t>2022/11/2</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3A0E54-7AE5-4780-B065-D6A1AF3CA3A7}" type="slidenum">
              <a:rPr lang="zh-TW" altLang="en-US" smtClean="0"/>
              <a:t>‹#›</a:t>
            </a:fld>
            <a:endParaRPr lang="zh-TW" altLang="en-US"/>
          </a:p>
        </p:txBody>
      </p:sp>
    </p:spTree>
    <p:extLst>
      <p:ext uri="{BB962C8B-B14F-4D97-AF65-F5344CB8AC3E}">
        <p14:creationId xmlns:p14="http://schemas.microsoft.com/office/powerpoint/2010/main" val="1694479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國科會、台大</a:t>
            </a:r>
            <a:endParaRPr lang="en-US" altLang="zh-TW" dirty="0"/>
          </a:p>
          <a:p>
            <a:r>
              <a:rPr lang="zh-TW" altLang="en-US" dirty="0"/>
              <a:t>主標 </a:t>
            </a:r>
            <a:r>
              <a:rPr lang="en-US" altLang="zh-TW" dirty="0"/>
              <a:t>- </a:t>
            </a:r>
            <a:r>
              <a:rPr lang="zh-TW" altLang="en-US" dirty="0"/>
              <a:t>全名</a:t>
            </a:r>
            <a:endParaRPr lang="en-US" altLang="zh-TW" dirty="0"/>
          </a:p>
          <a:p>
            <a:r>
              <a:rPr lang="zh-TW" altLang="en-US" dirty="0"/>
              <a:t>副標 </a:t>
            </a:r>
            <a:r>
              <a:rPr lang="en-US" altLang="zh-TW" dirty="0"/>
              <a:t>- </a:t>
            </a:r>
            <a:r>
              <a:rPr lang="zh-TW" altLang="en-US" dirty="0"/>
              <a:t>姓名</a:t>
            </a:r>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a:t>
            </a:fld>
            <a:endParaRPr lang="zh-TW" altLang="en-US"/>
          </a:p>
        </p:txBody>
      </p:sp>
    </p:spTree>
    <p:extLst>
      <p:ext uri="{BB962C8B-B14F-4D97-AF65-F5344CB8AC3E}">
        <p14:creationId xmlns:p14="http://schemas.microsoft.com/office/powerpoint/2010/main" val="14295304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11</a:t>
            </a:fld>
            <a:endParaRPr lang="zh-TW" altLang="en-US"/>
          </a:p>
        </p:txBody>
      </p:sp>
    </p:spTree>
    <p:extLst>
      <p:ext uri="{BB962C8B-B14F-4D97-AF65-F5344CB8AC3E}">
        <p14:creationId xmlns:p14="http://schemas.microsoft.com/office/powerpoint/2010/main" val="1190285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12</a:t>
            </a:fld>
            <a:endParaRPr lang="zh-TW" altLang="en-US"/>
          </a:p>
        </p:txBody>
      </p:sp>
    </p:spTree>
    <p:extLst>
      <p:ext uri="{BB962C8B-B14F-4D97-AF65-F5344CB8AC3E}">
        <p14:creationId xmlns:p14="http://schemas.microsoft.com/office/powerpoint/2010/main" val="1555870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13</a:t>
            </a:fld>
            <a:endParaRPr lang="zh-TW" altLang="en-US"/>
          </a:p>
        </p:txBody>
      </p:sp>
    </p:spTree>
    <p:extLst>
      <p:ext uri="{BB962C8B-B14F-4D97-AF65-F5344CB8AC3E}">
        <p14:creationId xmlns:p14="http://schemas.microsoft.com/office/powerpoint/2010/main" val="3141756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別用</a:t>
            </a:r>
            <a:r>
              <a:rPr lang="en-US" altLang="zh-TW" dirty="0"/>
              <a:t> case study </a:t>
            </a:r>
            <a:r>
              <a:rPr lang="zh-TW" altLang="en-US" dirty="0"/>
              <a:t>的圖</a:t>
            </a:r>
            <a:endParaRPr lang="en-US" altLang="zh-TW" dirty="0"/>
          </a:p>
          <a:p>
            <a:r>
              <a:rPr lang="zh-TW" altLang="en-US" dirty="0"/>
              <a:t>簡單範例</a:t>
            </a:r>
            <a:endParaRPr lang="en-US" altLang="zh-TW" dirty="0"/>
          </a:p>
          <a:p>
            <a:r>
              <a:rPr lang="en-US" altLang="zh-TW" dirty="0"/>
              <a:t>Excel</a:t>
            </a:r>
          </a:p>
          <a:p>
            <a:endParaRPr lang="en-US" altLang="zh-TW" dirty="0"/>
          </a:p>
          <a:p>
            <a:r>
              <a:rPr lang="en-US" altLang="zh-TW" dirty="0"/>
              <a:t>Grouping </a:t>
            </a:r>
            <a:r>
              <a:rPr lang="en-US" altLang="zh-TW" dirty="0">
                <a:sym typeface="Wingdings" panose="05000000000000000000" pitchFamily="2" charset="2"/>
              </a:rPr>
              <a:t> feature selection, </a:t>
            </a:r>
            <a:r>
              <a:rPr lang="zh-TW" altLang="en-US" dirty="0">
                <a:sym typeface="Wingdings" panose="05000000000000000000" pitchFamily="2" charset="2"/>
              </a:rPr>
              <a:t>決定新資料維度</a:t>
            </a:r>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14</a:t>
            </a:fld>
            <a:endParaRPr lang="zh-TW" altLang="en-US"/>
          </a:p>
        </p:txBody>
      </p:sp>
    </p:spTree>
    <p:extLst>
      <p:ext uri="{BB962C8B-B14F-4D97-AF65-F5344CB8AC3E}">
        <p14:creationId xmlns:p14="http://schemas.microsoft.com/office/powerpoint/2010/main" val="1999095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15</a:t>
            </a:fld>
            <a:endParaRPr lang="zh-TW" altLang="en-US"/>
          </a:p>
        </p:txBody>
      </p:sp>
    </p:spTree>
    <p:extLst>
      <p:ext uri="{BB962C8B-B14F-4D97-AF65-F5344CB8AC3E}">
        <p14:creationId xmlns:p14="http://schemas.microsoft.com/office/powerpoint/2010/main" val="1877702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Sequencing </a:t>
            </a:r>
            <a:r>
              <a:rPr lang="en-US" altLang="zh-TW" dirty="0">
                <a:sym typeface="Wingdings" panose="05000000000000000000" pitchFamily="2" charset="2"/>
              </a:rPr>
              <a:t> </a:t>
            </a:r>
            <a:r>
              <a:rPr lang="zh-TW" altLang="en-US" dirty="0">
                <a:sym typeface="Wingdings" panose="05000000000000000000" pitchFamily="2" charset="2"/>
              </a:rPr>
              <a:t>區分出不同的 </a:t>
            </a:r>
            <a:r>
              <a:rPr lang="en-US" altLang="zh-TW" dirty="0" err="1">
                <a:sym typeface="Wingdings" panose="05000000000000000000" pitchFamily="2" charset="2"/>
              </a:rPr>
              <a:t>tpye</a:t>
            </a:r>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16</a:t>
            </a:fld>
            <a:endParaRPr lang="zh-TW" altLang="en-US"/>
          </a:p>
        </p:txBody>
      </p:sp>
    </p:spTree>
    <p:extLst>
      <p:ext uri="{BB962C8B-B14F-4D97-AF65-F5344CB8AC3E}">
        <p14:creationId xmlns:p14="http://schemas.microsoft.com/office/powerpoint/2010/main" val="21344478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Sequencing </a:t>
            </a:r>
            <a:r>
              <a:rPr lang="en-US" altLang="zh-TW" dirty="0">
                <a:sym typeface="Wingdings" panose="05000000000000000000" pitchFamily="2" charset="2"/>
              </a:rPr>
              <a:t> </a:t>
            </a:r>
            <a:r>
              <a:rPr lang="zh-TW" altLang="en-US" dirty="0">
                <a:sym typeface="Wingdings" panose="05000000000000000000" pitchFamily="2" charset="2"/>
              </a:rPr>
              <a:t>區分出不同的 </a:t>
            </a:r>
            <a:r>
              <a:rPr lang="en-US" altLang="zh-TW" dirty="0" err="1">
                <a:sym typeface="Wingdings" panose="05000000000000000000" pitchFamily="2" charset="2"/>
              </a:rPr>
              <a:t>tpye</a:t>
            </a:r>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17</a:t>
            </a:fld>
            <a:endParaRPr lang="zh-TW" altLang="en-US"/>
          </a:p>
        </p:txBody>
      </p:sp>
    </p:spTree>
    <p:extLst>
      <p:ext uri="{BB962C8B-B14F-4D97-AF65-F5344CB8AC3E}">
        <p14:creationId xmlns:p14="http://schemas.microsoft.com/office/powerpoint/2010/main" val="34970953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Encode </a:t>
            </a:r>
            <a:r>
              <a:rPr lang="zh-TW" altLang="en-US" dirty="0"/>
              <a:t>完的比較</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18</a:t>
            </a:fld>
            <a:endParaRPr lang="zh-TW" altLang="en-US"/>
          </a:p>
        </p:txBody>
      </p:sp>
    </p:spTree>
    <p:extLst>
      <p:ext uri="{BB962C8B-B14F-4D97-AF65-F5344CB8AC3E}">
        <p14:creationId xmlns:p14="http://schemas.microsoft.com/office/powerpoint/2010/main" val="1072827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Rank </a:t>
            </a:r>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19</a:t>
            </a:fld>
            <a:endParaRPr lang="zh-TW" altLang="en-US"/>
          </a:p>
        </p:txBody>
      </p:sp>
    </p:spTree>
    <p:extLst>
      <p:ext uri="{BB962C8B-B14F-4D97-AF65-F5344CB8AC3E}">
        <p14:creationId xmlns:p14="http://schemas.microsoft.com/office/powerpoint/2010/main" val="3468451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別別別</a:t>
            </a:r>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20</a:t>
            </a:fld>
            <a:endParaRPr lang="zh-TW" altLang="en-US"/>
          </a:p>
        </p:txBody>
      </p:sp>
    </p:spTree>
    <p:extLst>
      <p:ext uri="{BB962C8B-B14F-4D97-AF65-F5344CB8AC3E}">
        <p14:creationId xmlns:p14="http://schemas.microsoft.com/office/powerpoint/2010/main" val="3033882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Not needed</a:t>
            </a:r>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2</a:t>
            </a:fld>
            <a:endParaRPr lang="zh-TW" altLang="en-US"/>
          </a:p>
        </p:txBody>
      </p:sp>
    </p:spTree>
    <p:extLst>
      <p:ext uri="{BB962C8B-B14F-4D97-AF65-F5344CB8AC3E}">
        <p14:creationId xmlns:p14="http://schemas.microsoft.com/office/powerpoint/2010/main" val="4703555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21</a:t>
            </a:fld>
            <a:endParaRPr lang="zh-TW" altLang="en-US"/>
          </a:p>
        </p:txBody>
      </p:sp>
    </p:spTree>
    <p:extLst>
      <p:ext uri="{BB962C8B-B14F-4D97-AF65-F5344CB8AC3E}">
        <p14:creationId xmlns:p14="http://schemas.microsoft.com/office/powerpoint/2010/main" val="1477937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Only categorical feature encoding challenge</a:t>
            </a:r>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22</a:t>
            </a:fld>
            <a:endParaRPr lang="zh-TW" altLang="en-US"/>
          </a:p>
        </p:txBody>
      </p:sp>
    </p:spTree>
    <p:extLst>
      <p:ext uri="{BB962C8B-B14F-4D97-AF65-F5344CB8AC3E}">
        <p14:creationId xmlns:p14="http://schemas.microsoft.com/office/powerpoint/2010/main" val="1590517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Abstract </a:t>
            </a:r>
            <a:r>
              <a:rPr lang="en-US" altLang="zh-TW" dirty="0">
                <a:sym typeface="Wingdings" panose="05000000000000000000" pitchFamily="2" charset="2"/>
              </a:rPr>
              <a:t> motivation</a:t>
            </a:r>
          </a:p>
          <a:p>
            <a:endParaRPr lang="en-US" altLang="zh-TW" dirty="0">
              <a:sym typeface="Wingdings" panose="05000000000000000000" pitchFamily="2" charset="2"/>
            </a:endParaRPr>
          </a:p>
          <a:p>
            <a:r>
              <a:rPr lang="zh-TW" altLang="en-US" dirty="0">
                <a:sym typeface="Wingdings" panose="05000000000000000000" pitchFamily="2" charset="2"/>
              </a:rPr>
              <a:t>字少 圖多 </a:t>
            </a:r>
            <a:r>
              <a:rPr lang="en-US" altLang="zh-TW" dirty="0">
                <a:sym typeface="Wingdings" panose="05000000000000000000" pitchFamily="2" charset="2"/>
              </a:rPr>
              <a:t>only for </a:t>
            </a:r>
            <a:r>
              <a:rPr lang="zh-TW" altLang="en-US" dirty="0">
                <a:sym typeface="Wingdings" panose="05000000000000000000" pitchFamily="2" charset="2"/>
              </a:rPr>
              <a:t>解釋</a:t>
            </a:r>
            <a:endParaRPr lang="en-US" altLang="zh-TW" dirty="0">
              <a:sym typeface="Wingdings" panose="05000000000000000000" pitchFamily="2" charset="2"/>
            </a:endParaRPr>
          </a:p>
          <a:p>
            <a:endParaRPr lang="en-US" altLang="zh-TW" dirty="0">
              <a:sym typeface="Wingdings" panose="05000000000000000000" pitchFamily="2" charset="2"/>
            </a:endParaRPr>
          </a:p>
          <a:p>
            <a:r>
              <a:rPr lang="zh-TW" altLang="en-US" dirty="0">
                <a:sym typeface="Wingdings" panose="05000000000000000000" pitchFamily="2" charset="2"/>
              </a:rPr>
              <a:t>新舊資料比較</a:t>
            </a:r>
            <a:endParaRPr lang="en-US" altLang="zh-TW" dirty="0">
              <a:sym typeface="Wingdings" panose="05000000000000000000" pitchFamily="2" charset="2"/>
            </a:endParaRPr>
          </a:p>
          <a:p>
            <a:endParaRPr lang="en-US" altLang="zh-TW" dirty="0">
              <a:sym typeface="Wingdings" panose="05000000000000000000" pitchFamily="2" charset="2"/>
            </a:endParaRPr>
          </a:p>
          <a:p>
            <a:r>
              <a:rPr lang="en-US" altLang="zh-TW" dirty="0">
                <a:sym typeface="Wingdings" panose="05000000000000000000" pitchFamily="2" charset="2"/>
              </a:rPr>
              <a:t>Motivation</a:t>
            </a:r>
            <a:r>
              <a:rPr lang="zh-TW" altLang="en-US" dirty="0">
                <a:sym typeface="Wingdings" panose="05000000000000000000" pitchFamily="2" charset="2"/>
              </a:rPr>
              <a:t> 畫餅解釋</a:t>
            </a:r>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3</a:t>
            </a:fld>
            <a:endParaRPr lang="zh-TW" altLang="en-US"/>
          </a:p>
        </p:txBody>
      </p:sp>
    </p:spTree>
    <p:extLst>
      <p:ext uri="{BB962C8B-B14F-4D97-AF65-F5344CB8AC3E}">
        <p14:creationId xmlns:p14="http://schemas.microsoft.com/office/powerpoint/2010/main" val="2174691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solidFill>
                <a:srgbClr val="000000"/>
              </a:solidFill>
              <a:latin typeface="Nunito 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solidFill>
                <a:srgbClr val="000000"/>
              </a:solidFill>
              <a:latin typeface="Nunito Light"/>
            </a:endParaRPr>
          </a:p>
          <a:p>
            <a:pPr indent="457200">
              <a:lnSpc>
                <a:spcPts val="3359"/>
              </a:lnSpc>
            </a:pPr>
            <a:r>
              <a:rPr lang="en-US" altLang="zh-TW" dirty="0">
                <a:solidFill>
                  <a:srgbClr val="000000"/>
                </a:solidFill>
                <a:latin typeface="Nunito Light"/>
              </a:rPr>
              <a:t>Luckily if the data follow the strict format of One Hot encoding, we might reverse it back to the categorical data and use other encoding methods (such as target, ordinal encode) to generate the numerical data. Yet, If the data violate the rule of it, what can we do to down size the features? While </a:t>
            </a:r>
            <a:r>
              <a:rPr lang="en-US" altLang="zh-TW" dirty="0" err="1">
                <a:solidFill>
                  <a:srgbClr val="000000"/>
                </a:solidFill>
                <a:latin typeface="Nunito Light"/>
              </a:rPr>
              <a:t>advoid</a:t>
            </a:r>
            <a:r>
              <a:rPr lang="en-US" altLang="zh-TW" dirty="0">
                <a:solidFill>
                  <a:srgbClr val="000000"/>
                </a:solidFill>
                <a:latin typeface="Nunito Light"/>
              </a:rPr>
              <a:t> the numerous 0? While looking into One Hot encoded data, We can easily see multiple features, in which  rare 1 surrounded by numerous 0. However, It’s not very preferable for the machine learning model, for the following 2 reasons</a:t>
            </a:r>
          </a:p>
          <a:p>
            <a:pPr marL="342900" indent="-342900">
              <a:lnSpc>
                <a:spcPts val="3359"/>
              </a:lnSpc>
              <a:buFont typeface="+mj-lt"/>
              <a:buAutoNum type="arabicPeriod"/>
            </a:pPr>
            <a:r>
              <a:rPr lang="en-US" altLang="zh-TW" dirty="0">
                <a:solidFill>
                  <a:srgbClr val="000000"/>
                </a:solidFill>
                <a:latin typeface="Nunito Light"/>
              </a:rPr>
              <a:t>Too many features yield the curse of dimensionality.</a:t>
            </a:r>
          </a:p>
          <a:p>
            <a:pPr marL="342900" indent="-342900">
              <a:lnSpc>
                <a:spcPts val="3359"/>
              </a:lnSpc>
              <a:buFont typeface="+mj-lt"/>
              <a:buAutoNum type="arabicPeriod"/>
            </a:pPr>
            <a:r>
              <a:rPr lang="en-US" altLang="zh-TW" dirty="0">
                <a:solidFill>
                  <a:srgbClr val="000000"/>
                </a:solidFill>
                <a:latin typeface="Nunito Light"/>
              </a:rPr>
              <a:t>Numerous 0 can’t calculate the gradient, makes most ML boosting algorithm invalid.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solidFill>
                <a:srgbClr val="000000"/>
              </a:solidFill>
              <a:latin typeface="Nunito Light"/>
            </a:endParaRPr>
          </a:p>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4</a:t>
            </a:fld>
            <a:endParaRPr lang="zh-TW" altLang="en-US"/>
          </a:p>
        </p:txBody>
      </p:sp>
    </p:spTree>
    <p:extLst>
      <p:ext uri="{BB962C8B-B14F-4D97-AF65-F5344CB8AC3E}">
        <p14:creationId xmlns:p14="http://schemas.microsoft.com/office/powerpoint/2010/main" val="4080187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indent="457200">
              <a:lnSpc>
                <a:spcPts val="3359"/>
              </a:lnSpc>
            </a:pPr>
            <a:r>
              <a:rPr lang="en-US" altLang="zh-TW" dirty="0">
                <a:solidFill>
                  <a:srgbClr val="000000"/>
                </a:solidFill>
                <a:latin typeface="Nunito Light"/>
              </a:rPr>
              <a:t>In machine learning, we often stumble upon datasets contains with multiple categorical features. To let the computer understand those categorical data, variable encoding is needed, which helps transform the data. </a:t>
            </a:r>
          </a:p>
          <a:p>
            <a:pPr indent="457200">
              <a:lnSpc>
                <a:spcPts val="3359"/>
              </a:lnSpc>
            </a:pPr>
            <a:r>
              <a:rPr lang="en-US" altLang="zh-TW" dirty="0">
                <a:solidFill>
                  <a:srgbClr val="000000"/>
                </a:solidFill>
                <a:latin typeface="Nunito Light"/>
              </a:rPr>
              <a:t>Until today, many  encoding methods had been created for this such circumstances </a:t>
            </a:r>
          </a:p>
          <a:p>
            <a:pPr indent="457200">
              <a:lnSpc>
                <a:spcPts val="3359"/>
              </a:lnSpc>
            </a:pPr>
            <a:endParaRPr lang="en-US" altLang="zh-TW" dirty="0">
              <a:solidFill>
                <a:srgbClr val="000000"/>
              </a:solidFill>
              <a:latin typeface="Nunito Light"/>
            </a:endParaRPr>
          </a:p>
          <a:p>
            <a:pPr indent="457200">
              <a:lnSpc>
                <a:spcPts val="3359"/>
              </a:lnSpc>
            </a:pPr>
            <a:r>
              <a:rPr lang="en-US" altLang="zh-TW" dirty="0">
                <a:solidFill>
                  <a:srgbClr val="000000"/>
                </a:solidFill>
                <a:latin typeface="Nunito Light"/>
              </a:rPr>
              <a:t>Among all methods,  One Hot encoding is the most commonly used for such scenario for its convenience and efficiency, By creating mutually exclusive dummy variable for each category in each categorical feature.</a:t>
            </a:r>
          </a:p>
          <a:p>
            <a:pPr indent="457200">
              <a:lnSpc>
                <a:spcPts val="3359"/>
              </a:lnSpc>
            </a:pPr>
            <a:r>
              <a:rPr lang="en-US" altLang="zh-TW" dirty="0">
                <a:solidFill>
                  <a:srgbClr val="000000"/>
                </a:solidFill>
                <a:latin typeface="Nunito Light"/>
              </a:rPr>
              <a:t>Yet many problems might come along with it…</a:t>
            </a:r>
          </a:p>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5</a:t>
            </a:fld>
            <a:endParaRPr lang="zh-TW" altLang="en-US"/>
          </a:p>
        </p:txBody>
      </p:sp>
    </p:spTree>
    <p:extLst>
      <p:ext uri="{BB962C8B-B14F-4D97-AF65-F5344CB8AC3E}">
        <p14:creationId xmlns:p14="http://schemas.microsoft.com/office/powerpoint/2010/main" val="3811690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indent="457200">
              <a:lnSpc>
                <a:spcPts val="3359"/>
              </a:lnSpc>
            </a:pPr>
            <a:r>
              <a:rPr lang="en-US" altLang="zh-TW" dirty="0">
                <a:solidFill>
                  <a:srgbClr val="000000"/>
                </a:solidFill>
                <a:latin typeface="Nunito Light"/>
              </a:rPr>
              <a:t>To ease the sparsity and expanding dimension of the binary features data, we developed a method to handle and transform multiple binary features data back to numerical data. The main idea of improve of the following points</a:t>
            </a:r>
          </a:p>
          <a:p>
            <a:pPr marL="342900" indent="-342900">
              <a:lnSpc>
                <a:spcPts val="3359"/>
              </a:lnSpc>
              <a:buFont typeface="+mj-lt"/>
              <a:buAutoNum type="arabicPeriod"/>
            </a:pPr>
            <a:r>
              <a:rPr lang="en-US" altLang="zh-TW" dirty="0">
                <a:solidFill>
                  <a:srgbClr val="000000"/>
                </a:solidFill>
                <a:latin typeface="Nunito Light"/>
              </a:rPr>
              <a:t>Compress the information of multiple binary features into same numerical features. </a:t>
            </a:r>
          </a:p>
          <a:p>
            <a:pPr marL="342900" indent="-342900">
              <a:lnSpc>
                <a:spcPts val="3359"/>
              </a:lnSpc>
              <a:buFont typeface="+mj-lt"/>
              <a:buAutoNum type="arabicPeriod"/>
            </a:pPr>
            <a:r>
              <a:rPr lang="en-US" altLang="zh-TW" dirty="0">
                <a:solidFill>
                  <a:srgbClr val="000000"/>
                </a:solidFill>
                <a:latin typeface="Nunito Light"/>
              </a:rPr>
              <a:t>Ease sparsity and problem of calculating gradient on binary features.</a:t>
            </a:r>
          </a:p>
          <a:p>
            <a:pPr marL="342900" indent="-342900">
              <a:lnSpc>
                <a:spcPts val="3359"/>
              </a:lnSpc>
              <a:buFont typeface="+mj-lt"/>
              <a:buAutoNum type="arabicPeriod"/>
            </a:pPr>
            <a:r>
              <a:rPr lang="en-US" altLang="zh-TW" dirty="0">
                <a:solidFill>
                  <a:srgbClr val="000000"/>
                </a:solidFill>
                <a:latin typeface="Nunito Light"/>
              </a:rPr>
              <a:t>Generate a neat, thinner numerical data for ML model</a:t>
            </a:r>
          </a:p>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6</a:t>
            </a:fld>
            <a:endParaRPr lang="zh-TW" altLang="en-US"/>
          </a:p>
        </p:txBody>
      </p:sp>
    </p:spTree>
    <p:extLst>
      <p:ext uri="{BB962C8B-B14F-4D97-AF65-F5344CB8AC3E}">
        <p14:creationId xmlns:p14="http://schemas.microsoft.com/office/powerpoint/2010/main" val="2224739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可以先不要</a:t>
            </a:r>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7</a:t>
            </a:fld>
            <a:endParaRPr lang="zh-TW" altLang="en-US"/>
          </a:p>
        </p:txBody>
      </p:sp>
    </p:spTree>
    <p:extLst>
      <p:ext uri="{BB962C8B-B14F-4D97-AF65-F5344CB8AC3E}">
        <p14:creationId xmlns:p14="http://schemas.microsoft.com/office/powerpoint/2010/main" val="2368700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拉開些</a:t>
            </a:r>
            <a:endParaRPr lang="en-US" altLang="zh-TW" dirty="0"/>
          </a:p>
          <a:p>
            <a:r>
              <a:rPr lang="en-US" altLang="zh-TW" dirty="0"/>
              <a:t>Numerical part </a:t>
            </a:r>
            <a:r>
              <a:rPr lang="en-US" altLang="zh-TW" dirty="0">
                <a:sym typeface="Wingdings" panose="05000000000000000000" pitchFamily="2" charset="2"/>
              </a:rPr>
              <a:t></a:t>
            </a:r>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8</a:t>
            </a:fld>
            <a:endParaRPr lang="zh-TW" altLang="en-US"/>
          </a:p>
        </p:txBody>
      </p:sp>
    </p:spTree>
    <p:extLst>
      <p:ext uri="{BB962C8B-B14F-4D97-AF65-F5344CB8AC3E}">
        <p14:creationId xmlns:p14="http://schemas.microsoft.com/office/powerpoint/2010/main" val="107255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43A0E54-7AE5-4780-B065-D6A1AF3CA3A7}" type="slidenum">
              <a:rPr lang="zh-TW" altLang="en-US" smtClean="0"/>
              <a:t>10</a:t>
            </a:fld>
            <a:endParaRPr lang="zh-TW" altLang="en-US"/>
          </a:p>
        </p:txBody>
      </p:sp>
    </p:spTree>
    <p:extLst>
      <p:ext uri="{BB962C8B-B14F-4D97-AF65-F5344CB8AC3E}">
        <p14:creationId xmlns:p14="http://schemas.microsoft.com/office/powerpoint/2010/main" val="42351242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自訂版面配置">
    <p:bg>
      <p:bgPr>
        <a:solidFill>
          <a:srgbClr val="1F497D"/>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13CAD5-EC90-4A86-A1FF-05DB2B8639C7}"/>
              </a:ext>
            </a:extLst>
          </p:cNvPr>
          <p:cNvSpPr>
            <a:spLocks noGrp="1"/>
          </p:cNvSpPr>
          <p:nvPr>
            <p:ph type="title" hasCustomPrompt="1"/>
          </p:nvPr>
        </p:nvSpPr>
        <p:spPr/>
        <p:txBody>
          <a:bodyPr/>
          <a:lstStyle>
            <a:lvl1pPr>
              <a:defRPr/>
            </a:lvl1pPr>
          </a:lstStyle>
          <a:p>
            <a:r>
              <a:rPr lang="en-US" altLang="zh-TW" dirty="0"/>
              <a:t>Cover</a:t>
            </a:r>
            <a:endParaRPr lang="zh-TW" altLang="en-US" dirty="0"/>
          </a:p>
        </p:txBody>
      </p:sp>
      <p:sp>
        <p:nvSpPr>
          <p:cNvPr id="3" name="日期版面配置區 2">
            <a:extLst>
              <a:ext uri="{FF2B5EF4-FFF2-40B4-BE49-F238E27FC236}">
                <a16:creationId xmlns:a16="http://schemas.microsoft.com/office/drawing/2014/main" id="{E29376A0-26EB-45AB-8CF8-8FB66B13C58E}"/>
              </a:ext>
            </a:extLst>
          </p:cNvPr>
          <p:cNvSpPr>
            <a:spLocks noGrp="1"/>
          </p:cNvSpPr>
          <p:nvPr>
            <p:ph type="dt" sz="half" idx="10"/>
          </p:nvPr>
        </p:nvSpPr>
        <p:spPr>
          <a:xfrm>
            <a:off x="0" y="7082065"/>
            <a:ext cx="2743200" cy="365125"/>
          </a:xfrm>
        </p:spPr>
        <p:txBody>
          <a:bodyPr/>
          <a:lstStyle/>
          <a:p>
            <a:endParaRPr lang="zh-TW" altLang="en-US"/>
          </a:p>
        </p:txBody>
      </p:sp>
      <p:pic>
        <p:nvPicPr>
          <p:cNvPr id="8" name="圖片 7">
            <a:extLst>
              <a:ext uri="{FF2B5EF4-FFF2-40B4-BE49-F238E27FC236}">
                <a16:creationId xmlns:a16="http://schemas.microsoft.com/office/drawing/2014/main" id="{20CC8490-CBB9-45F8-B1EF-C0A696877291}"/>
              </a:ext>
            </a:extLst>
          </p:cNvPr>
          <p:cNvPicPr>
            <a:picLocks noChangeAspect="1"/>
          </p:cNvPicPr>
          <p:nvPr userDrawn="1"/>
        </p:nvPicPr>
        <p:blipFill>
          <a:blip r:embed="rId2"/>
          <a:stretch>
            <a:fillRect/>
          </a:stretch>
        </p:blipFill>
        <p:spPr>
          <a:xfrm rot="5400000">
            <a:off x="10838543" y="1486107"/>
            <a:ext cx="4753638" cy="1781424"/>
          </a:xfrm>
          <a:prstGeom prst="rect">
            <a:avLst/>
          </a:prstGeom>
        </p:spPr>
      </p:pic>
      <p:graphicFrame>
        <p:nvGraphicFramePr>
          <p:cNvPr id="10" name="表格 9">
            <a:extLst>
              <a:ext uri="{FF2B5EF4-FFF2-40B4-BE49-F238E27FC236}">
                <a16:creationId xmlns:a16="http://schemas.microsoft.com/office/drawing/2014/main" id="{0712AFDC-9927-41CD-9027-E05AB458EE58}"/>
              </a:ext>
            </a:extLst>
          </p:cNvPr>
          <p:cNvGraphicFramePr>
            <a:graphicFrameLocks noGrp="1"/>
          </p:cNvGraphicFramePr>
          <p:nvPr userDrawn="1">
            <p:extLst>
              <p:ext uri="{D42A27DB-BD31-4B8C-83A1-F6EECF244321}">
                <p14:modId xmlns:p14="http://schemas.microsoft.com/office/powerpoint/2010/main" val="275005807"/>
              </p:ext>
            </p:extLst>
          </p:nvPr>
        </p:nvGraphicFramePr>
        <p:xfrm>
          <a:off x="3657600" y="7082065"/>
          <a:ext cx="85344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978145338"/>
                    </a:ext>
                  </a:extLst>
                </a:gridCol>
                <a:gridCol w="1219200">
                  <a:extLst>
                    <a:ext uri="{9D8B030D-6E8A-4147-A177-3AD203B41FA5}">
                      <a16:colId xmlns:a16="http://schemas.microsoft.com/office/drawing/2014/main" val="2630234796"/>
                    </a:ext>
                  </a:extLst>
                </a:gridCol>
                <a:gridCol w="1219200">
                  <a:extLst>
                    <a:ext uri="{9D8B030D-6E8A-4147-A177-3AD203B41FA5}">
                      <a16:colId xmlns:a16="http://schemas.microsoft.com/office/drawing/2014/main" val="2713292028"/>
                    </a:ext>
                  </a:extLst>
                </a:gridCol>
                <a:gridCol w="1219200">
                  <a:extLst>
                    <a:ext uri="{9D8B030D-6E8A-4147-A177-3AD203B41FA5}">
                      <a16:colId xmlns:a16="http://schemas.microsoft.com/office/drawing/2014/main" val="2473457119"/>
                    </a:ext>
                  </a:extLst>
                </a:gridCol>
                <a:gridCol w="1219200">
                  <a:extLst>
                    <a:ext uri="{9D8B030D-6E8A-4147-A177-3AD203B41FA5}">
                      <a16:colId xmlns:a16="http://schemas.microsoft.com/office/drawing/2014/main" val="3476666309"/>
                    </a:ext>
                  </a:extLst>
                </a:gridCol>
                <a:gridCol w="1219200">
                  <a:extLst>
                    <a:ext uri="{9D8B030D-6E8A-4147-A177-3AD203B41FA5}">
                      <a16:colId xmlns:a16="http://schemas.microsoft.com/office/drawing/2014/main" val="2442762493"/>
                    </a:ext>
                  </a:extLst>
                </a:gridCol>
                <a:gridCol w="1219200">
                  <a:extLst>
                    <a:ext uri="{9D8B030D-6E8A-4147-A177-3AD203B41FA5}">
                      <a16:colId xmlns:a16="http://schemas.microsoft.com/office/drawing/2014/main" val="393450413"/>
                    </a:ext>
                  </a:extLst>
                </a:gridCol>
              </a:tblGrid>
              <a:tr h="370840">
                <a:tc>
                  <a:txBody>
                    <a:bodyPr/>
                    <a:lstStyle/>
                    <a:p>
                      <a:endParaRPr lang="zh-TW" altLang="en-US" dirty="0"/>
                    </a:p>
                  </a:txBody>
                  <a:tcPr>
                    <a:solidFill>
                      <a:srgbClr val="1F497D"/>
                    </a:solidFill>
                  </a:tcPr>
                </a:tc>
                <a:tc>
                  <a:txBody>
                    <a:bodyPr/>
                    <a:lstStyle/>
                    <a:p>
                      <a:endParaRPr lang="zh-TW" altLang="en-US" dirty="0"/>
                    </a:p>
                  </a:txBody>
                  <a:tcPr>
                    <a:solidFill>
                      <a:srgbClr val="14365D"/>
                    </a:solidFill>
                  </a:tcPr>
                </a:tc>
                <a:tc>
                  <a:txBody>
                    <a:bodyPr/>
                    <a:lstStyle/>
                    <a:p>
                      <a:endParaRPr lang="zh-TW" altLang="en-US" dirty="0"/>
                    </a:p>
                  </a:txBody>
                  <a:tcPr>
                    <a:solidFill>
                      <a:srgbClr val="D6C9B9"/>
                    </a:solidFill>
                  </a:tcPr>
                </a:tc>
                <a:tc>
                  <a:txBody>
                    <a:bodyPr/>
                    <a:lstStyle/>
                    <a:p>
                      <a:endParaRPr lang="zh-TW" altLang="en-US" dirty="0"/>
                    </a:p>
                  </a:txBody>
                  <a:tcPr>
                    <a:solidFill>
                      <a:srgbClr val="F8F8F8"/>
                    </a:solidFill>
                  </a:tcPr>
                </a:tc>
                <a:tc>
                  <a:txBody>
                    <a:bodyPr/>
                    <a:lstStyle/>
                    <a:p>
                      <a:endParaRPr lang="zh-TW" altLang="en-US" dirty="0"/>
                    </a:p>
                  </a:txBody>
                  <a:tcPr>
                    <a:solidFill>
                      <a:srgbClr val="D79DA7"/>
                    </a:solidFill>
                  </a:tcPr>
                </a:tc>
                <a:tc>
                  <a:txBody>
                    <a:bodyPr/>
                    <a:lstStyle/>
                    <a:p>
                      <a:endParaRPr lang="zh-TW" altLang="en-US" dirty="0"/>
                    </a:p>
                  </a:txBody>
                  <a:tcPr>
                    <a:solidFill>
                      <a:srgbClr val="D0C1AC"/>
                    </a:solidFill>
                  </a:tcPr>
                </a:tc>
                <a:tc>
                  <a:txBody>
                    <a:bodyPr/>
                    <a:lstStyle/>
                    <a:p>
                      <a:endParaRPr lang="zh-TW" altLang="en-US" dirty="0"/>
                    </a:p>
                  </a:txBody>
                  <a:tcPr>
                    <a:solidFill>
                      <a:srgbClr val="C47660"/>
                    </a:solidFill>
                  </a:tcPr>
                </a:tc>
                <a:extLst>
                  <a:ext uri="{0D108BD9-81ED-4DB2-BD59-A6C34878D82A}">
                    <a16:rowId xmlns:a16="http://schemas.microsoft.com/office/drawing/2014/main" val="2910606889"/>
                  </a:ext>
                </a:extLst>
              </a:tr>
            </a:tbl>
          </a:graphicData>
        </a:graphic>
      </p:graphicFrame>
      <p:sp>
        <p:nvSpPr>
          <p:cNvPr id="9" name="頁尾版面配置區 3">
            <a:extLst>
              <a:ext uri="{FF2B5EF4-FFF2-40B4-BE49-F238E27FC236}">
                <a16:creationId xmlns:a16="http://schemas.microsoft.com/office/drawing/2014/main" id="{E8D54BF0-CAF3-4BF9-B45E-B062B5243C3A}"/>
              </a:ext>
            </a:extLst>
          </p:cNvPr>
          <p:cNvSpPr>
            <a:spLocks noGrp="1"/>
          </p:cNvSpPr>
          <p:nvPr>
            <p:ph type="ftr" sz="quarter" idx="11"/>
          </p:nvPr>
        </p:nvSpPr>
        <p:spPr>
          <a:xfrm>
            <a:off x="156028" y="6356350"/>
            <a:ext cx="7170063" cy="365125"/>
          </a:xfrm>
        </p:spPr>
        <p:txBody>
          <a:bodyPr/>
          <a:lstStyle>
            <a:lvl1pPr algn="l">
              <a:defRPr/>
            </a:lvl1pPr>
          </a:lstStyle>
          <a:p>
            <a:r>
              <a:rPr lang="en-US" altLang="zh-TW"/>
              <a:t>Institute of Industrial Engineering, NTU |  Terry Yang | 2022</a:t>
            </a:r>
            <a:endParaRPr lang="en-US" altLang="zh-TW" dirty="0"/>
          </a:p>
        </p:txBody>
      </p:sp>
    </p:spTree>
    <p:extLst>
      <p:ext uri="{BB962C8B-B14F-4D97-AF65-F5344CB8AC3E}">
        <p14:creationId xmlns:p14="http://schemas.microsoft.com/office/powerpoint/2010/main" val="3284632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訂版面配置">
    <p:bg>
      <p:bgPr>
        <a:solidFill>
          <a:srgbClr val="14365C"/>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8EDCA6-1513-4736-A39A-51A1B75E3506}"/>
              </a:ext>
            </a:extLst>
          </p:cNvPr>
          <p:cNvSpPr>
            <a:spLocks noGrp="1"/>
          </p:cNvSpPr>
          <p:nvPr>
            <p:ph type="title" hasCustomPrompt="1"/>
          </p:nvPr>
        </p:nvSpPr>
        <p:spPr/>
        <p:txBody>
          <a:bodyPr/>
          <a:lstStyle>
            <a:lvl1pPr>
              <a:defRPr>
                <a:solidFill>
                  <a:schemeClr val="bg2"/>
                </a:solidFill>
                <a:latin typeface="Nunito Bold" panose="00000800000000000000" charset="0"/>
              </a:defRPr>
            </a:lvl1pPr>
          </a:lstStyle>
          <a:p>
            <a:r>
              <a:rPr lang="en-US" altLang="zh-TW" dirty="0"/>
              <a:t>Overview</a:t>
            </a:r>
            <a:endParaRPr lang="zh-TW" altLang="en-US" dirty="0"/>
          </a:p>
        </p:txBody>
      </p:sp>
      <p:sp>
        <p:nvSpPr>
          <p:cNvPr id="3" name="日期版面配置區 2">
            <a:extLst>
              <a:ext uri="{FF2B5EF4-FFF2-40B4-BE49-F238E27FC236}">
                <a16:creationId xmlns:a16="http://schemas.microsoft.com/office/drawing/2014/main" id="{C38D443F-F47B-42D5-B224-4E9FEBB5A06F}"/>
              </a:ext>
            </a:extLst>
          </p:cNvPr>
          <p:cNvSpPr>
            <a:spLocks noGrp="1"/>
          </p:cNvSpPr>
          <p:nvPr>
            <p:ph type="dt" sz="half" idx="10"/>
          </p:nvPr>
        </p:nvSpPr>
        <p:spPr>
          <a:xfrm>
            <a:off x="0" y="7009494"/>
            <a:ext cx="2743200" cy="365125"/>
          </a:xfrm>
        </p:spPr>
        <p:txBody>
          <a:bodyPr/>
          <a:lstStyle/>
          <a:p>
            <a:endParaRPr lang="zh-TW" altLang="en-US"/>
          </a:p>
        </p:txBody>
      </p:sp>
      <p:pic>
        <p:nvPicPr>
          <p:cNvPr id="6" name="圖片 5">
            <a:extLst>
              <a:ext uri="{FF2B5EF4-FFF2-40B4-BE49-F238E27FC236}">
                <a16:creationId xmlns:a16="http://schemas.microsoft.com/office/drawing/2014/main" id="{A049B6F1-93FE-401C-9A1F-B50EE0A301CB}"/>
              </a:ext>
            </a:extLst>
          </p:cNvPr>
          <p:cNvPicPr>
            <a:picLocks noChangeAspect="1"/>
          </p:cNvPicPr>
          <p:nvPr userDrawn="1"/>
        </p:nvPicPr>
        <p:blipFill>
          <a:blip r:embed="rId2"/>
          <a:stretch>
            <a:fillRect/>
          </a:stretch>
        </p:blipFill>
        <p:spPr>
          <a:xfrm rot="5400000">
            <a:off x="10838543" y="1486107"/>
            <a:ext cx="4753638" cy="1781424"/>
          </a:xfrm>
          <a:prstGeom prst="rect">
            <a:avLst/>
          </a:prstGeom>
        </p:spPr>
      </p:pic>
      <p:sp>
        <p:nvSpPr>
          <p:cNvPr id="8" name="投影片編號版面配置區 4">
            <a:extLst>
              <a:ext uri="{FF2B5EF4-FFF2-40B4-BE49-F238E27FC236}">
                <a16:creationId xmlns:a16="http://schemas.microsoft.com/office/drawing/2014/main" id="{FDEA7EC1-F205-450F-9382-C0FB13E2C21D}"/>
              </a:ext>
            </a:extLst>
          </p:cNvPr>
          <p:cNvSpPr txBox="1">
            <a:spLocks/>
          </p:cNvSpPr>
          <p:nvPr userDrawn="1"/>
        </p:nvSpPr>
        <p:spPr>
          <a:xfrm>
            <a:off x="9292771" y="6356350"/>
            <a:ext cx="2743200" cy="365125"/>
          </a:xfrm>
          <a:prstGeom prst="rect">
            <a:avLst/>
          </a:prstGeom>
        </p:spPr>
        <p:txBody>
          <a:bodyPr vert="horz" lIns="91440" tIns="45720" rIns="91440" bIns="45720" rtlCol="0" anchor="ctr"/>
          <a:lstStyle>
            <a:defPPr>
              <a:defRPr lang="zh-TW"/>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BEBC60-CAB2-4177-A660-4E3558F6D5D7}" type="slidenum">
              <a:rPr lang="zh-TW" altLang="en-US" smtClean="0"/>
              <a:pPr/>
              <a:t>‹#›</a:t>
            </a:fld>
            <a:endParaRPr lang="zh-TW" altLang="en-US" dirty="0"/>
          </a:p>
        </p:txBody>
      </p:sp>
      <p:graphicFrame>
        <p:nvGraphicFramePr>
          <p:cNvPr id="10" name="表格 9">
            <a:extLst>
              <a:ext uri="{FF2B5EF4-FFF2-40B4-BE49-F238E27FC236}">
                <a16:creationId xmlns:a16="http://schemas.microsoft.com/office/drawing/2014/main" id="{540844A7-BDC9-447E-9E8F-C6A24F6201C0}"/>
              </a:ext>
            </a:extLst>
          </p:cNvPr>
          <p:cNvGraphicFramePr>
            <a:graphicFrameLocks noGrp="1"/>
          </p:cNvGraphicFramePr>
          <p:nvPr userDrawn="1">
            <p:extLst>
              <p:ext uri="{D42A27DB-BD31-4B8C-83A1-F6EECF244321}">
                <p14:modId xmlns:p14="http://schemas.microsoft.com/office/powerpoint/2010/main" val="3651962161"/>
              </p:ext>
            </p:extLst>
          </p:nvPr>
        </p:nvGraphicFramePr>
        <p:xfrm>
          <a:off x="3657600" y="7082065"/>
          <a:ext cx="85344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978145338"/>
                    </a:ext>
                  </a:extLst>
                </a:gridCol>
                <a:gridCol w="1219200">
                  <a:extLst>
                    <a:ext uri="{9D8B030D-6E8A-4147-A177-3AD203B41FA5}">
                      <a16:colId xmlns:a16="http://schemas.microsoft.com/office/drawing/2014/main" val="2630234796"/>
                    </a:ext>
                  </a:extLst>
                </a:gridCol>
                <a:gridCol w="1219200">
                  <a:extLst>
                    <a:ext uri="{9D8B030D-6E8A-4147-A177-3AD203B41FA5}">
                      <a16:colId xmlns:a16="http://schemas.microsoft.com/office/drawing/2014/main" val="2713292028"/>
                    </a:ext>
                  </a:extLst>
                </a:gridCol>
                <a:gridCol w="1219200">
                  <a:extLst>
                    <a:ext uri="{9D8B030D-6E8A-4147-A177-3AD203B41FA5}">
                      <a16:colId xmlns:a16="http://schemas.microsoft.com/office/drawing/2014/main" val="2473457119"/>
                    </a:ext>
                  </a:extLst>
                </a:gridCol>
                <a:gridCol w="1219200">
                  <a:extLst>
                    <a:ext uri="{9D8B030D-6E8A-4147-A177-3AD203B41FA5}">
                      <a16:colId xmlns:a16="http://schemas.microsoft.com/office/drawing/2014/main" val="3476666309"/>
                    </a:ext>
                  </a:extLst>
                </a:gridCol>
                <a:gridCol w="1219200">
                  <a:extLst>
                    <a:ext uri="{9D8B030D-6E8A-4147-A177-3AD203B41FA5}">
                      <a16:colId xmlns:a16="http://schemas.microsoft.com/office/drawing/2014/main" val="2442762493"/>
                    </a:ext>
                  </a:extLst>
                </a:gridCol>
                <a:gridCol w="1219200">
                  <a:extLst>
                    <a:ext uri="{9D8B030D-6E8A-4147-A177-3AD203B41FA5}">
                      <a16:colId xmlns:a16="http://schemas.microsoft.com/office/drawing/2014/main" val="393450413"/>
                    </a:ext>
                  </a:extLst>
                </a:gridCol>
              </a:tblGrid>
              <a:tr h="370840">
                <a:tc>
                  <a:txBody>
                    <a:bodyPr/>
                    <a:lstStyle/>
                    <a:p>
                      <a:endParaRPr lang="zh-TW" altLang="en-US" dirty="0"/>
                    </a:p>
                  </a:txBody>
                  <a:tcPr>
                    <a:solidFill>
                      <a:srgbClr val="1F497D"/>
                    </a:solidFill>
                  </a:tcPr>
                </a:tc>
                <a:tc>
                  <a:txBody>
                    <a:bodyPr/>
                    <a:lstStyle/>
                    <a:p>
                      <a:endParaRPr lang="zh-TW" altLang="en-US" dirty="0"/>
                    </a:p>
                  </a:txBody>
                  <a:tcPr>
                    <a:solidFill>
                      <a:srgbClr val="14365D"/>
                    </a:solidFill>
                  </a:tcPr>
                </a:tc>
                <a:tc>
                  <a:txBody>
                    <a:bodyPr/>
                    <a:lstStyle/>
                    <a:p>
                      <a:endParaRPr lang="zh-TW" altLang="en-US" dirty="0"/>
                    </a:p>
                  </a:txBody>
                  <a:tcPr>
                    <a:solidFill>
                      <a:srgbClr val="D6C9B9"/>
                    </a:solidFill>
                  </a:tcPr>
                </a:tc>
                <a:tc>
                  <a:txBody>
                    <a:bodyPr/>
                    <a:lstStyle/>
                    <a:p>
                      <a:endParaRPr lang="zh-TW" altLang="en-US" dirty="0"/>
                    </a:p>
                  </a:txBody>
                  <a:tcPr>
                    <a:solidFill>
                      <a:srgbClr val="F8F8F8"/>
                    </a:solidFill>
                  </a:tcPr>
                </a:tc>
                <a:tc>
                  <a:txBody>
                    <a:bodyPr/>
                    <a:lstStyle/>
                    <a:p>
                      <a:endParaRPr lang="zh-TW" altLang="en-US" dirty="0"/>
                    </a:p>
                  </a:txBody>
                  <a:tcPr>
                    <a:solidFill>
                      <a:srgbClr val="D79DA7"/>
                    </a:solidFill>
                  </a:tcPr>
                </a:tc>
                <a:tc>
                  <a:txBody>
                    <a:bodyPr/>
                    <a:lstStyle/>
                    <a:p>
                      <a:endParaRPr lang="zh-TW" altLang="en-US" dirty="0"/>
                    </a:p>
                  </a:txBody>
                  <a:tcPr>
                    <a:solidFill>
                      <a:srgbClr val="D0C1AC"/>
                    </a:solidFill>
                  </a:tcPr>
                </a:tc>
                <a:tc>
                  <a:txBody>
                    <a:bodyPr/>
                    <a:lstStyle/>
                    <a:p>
                      <a:endParaRPr lang="zh-TW" altLang="en-US" dirty="0"/>
                    </a:p>
                  </a:txBody>
                  <a:tcPr>
                    <a:solidFill>
                      <a:srgbClr val="C47660"/>
                    </a:solidFill>
                  </a:tcPr>
                </a:tc>
                <a:extLst>
                  <a:ext uri="{0D108BD9-81ED-4DB2-BD59-A6C34878D82A}">
                    <a16:rowId xmlns:a16="http://schemas.microsoft.com/office/drawing/2014/main" val="2910606889"/>
                  </a:ext>
                </a:extLst>
              </a:tr>
            </a:tbl>
          </a:graphicData>
        </a:graphic>
      </p:graphicFrame>
      <p:sp>
        <p:nvSpPr>
          <p:cNvPr id="9" name="頁尾版面配置區 3">
            <a:extLst>
              <a:ext uri="{FF2B5EF4-FFF2-40B4-BE49-F238E27FC236}">
                <a16:creationId xmlns:a16="http://schemas.microsoft.com/office/drawing/2014/main" id="{A2499BBD-4E82-4164-A3CF-8AD515FA5FF5}"/>
              </a:ext>
            </a:extLst>
          </p:cNvPr>
          <p:cNvSpPr>
            <a:spLocks noGrp="1"/>
          </p:cNvSpPr>
          <p:nvPr>
            <p:ph type="ftr" sz="quarter" idx="11"/>
          </p:nvPr>
        </p:nvSpPr>
        <p:spPr>
          <a:xfrm>
            <a:off x="156028" y="6356350"/>
            <a:ext cx="7170063" cy="365125"/>
          </a:xfrm>
        </p:spPr>
        <p:txBody>
          <a:bodyPr/>
          <a:lstStyle>
            <a:lvl1pPr algn="l">
              <a:defRPr/>
            </a:lvl1pPr>
          </a:lstStyle>
          <a:p>
            <a:r>
              <a:rPr lang="en-US" altLang="zh-TW"/>
              <a:t>Institute of Industrial Engineering, NTU |  Terry Yang | 2022</a:t>
            </a:r>
            <a:endParaRPr lang="en-US" altLang="zh-TW" dirty="0"/>
          </a:p>
        </p:txBody>
      </p:sp>
    </p:spTree>
    <p:extLst>
      <p:ext uri="{BB962C8B-B14F-4D97-AF65-F5344CB8AC3E}">
        <p14:creationId xmlns:p14="http://schemas.microsoft.com/office/powerpoint/2010/main" val="1269632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訂版面配置">
    <p:bg>
      <p:bgPr>
        <a:solidFill>
          <a:srgbClr val="D6C9B9"/>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8EDCA6-1513-4736-A39A-51A1B75E3506}"/>
              </a:ext>
            </a:extLst>
          </p:cNvPr>
          <p:cNvSpPr>
            <a:spLocks noGrp="1"/>
          </p:cNvSpPr>
          <p:nvPr>
            <p:ph type="title" hasCustomPrompt="1"/>
          </p:nvPr>
        </p:nvSpPr>
        <p:spPr/>
        <p:txBody>
          <a:bodyPr/>
          <a:lstStyle>
            <a:lvl1pPr>
              <a:defRPr>
                <a:solidFill>
                  <a:srgbClr val="14365C"/>
                </a:solidFill>
                <a:latin typeface="Nunito Bold" panose="00000800000000000000" charset="0"/>
              </a:defRPr>
            </a:lvl1pPr>
          </a:lstStyle>
          <a:p>
            <a:r>
              <a:rPr lang="en-US" altLang="zh-TW" dirty="0"/>
              <a:t>Title</a:t>
            </a:r>
            <a:endParaRPr lang="zh-TW" altLang="en-US" dirty="0"/>
          </a:p>
        </p:txBody>
      </p:sp>
      <p:sp>
        <p:nvSpPr>
          <p:cNvPr id="3" name="日期版面配置區 2">
            <a:extLst>
              <a:ext uri="{FF2B5EF4-FFF2-40B4-BE49-F238E27FC236}">
                <a16:creationId xmlns:a16="http://schemas.microsoft.com/office/drawing/2014/main" id="{C38D443F-F47B-42D5-B224-4E9FEBB5A06F}"/>
              </a:ext>
            </a:extLst>
          </p:cNvPr>
          <p:cNvSpPr>
            <a:spLocks noGrp="1"/>
          </p:cNvSpPr>
          <p:nvPr>
            <p:ph type="dt" sz="half" idx="10"/>
          </p:nvPr>
        </p:nvSpPr>
        <p:spPr>
          <a:xfrm>
            <a:off x="0" y="7009494"/>
            <a:ext cx="2743200" cy="365125"/>
          </a:xfrm>
        </p:spPr>
        <p:txBody>
          <a:bodyPr/>
          <a:lstStyle/>
          <a:p>
            <a:endParaRPr lang="zh-TW" altLang="en-US"/>
          </a:p>
        </p:txBody>
      </p:sp>
      <p:pic>
        <p:nvPicPr>
          <p:cNvPr id="6" name="圖片 5">
            <a:extLst>
              <a:ext uri="{FF2B5EF4-FFF2-40B4-BE49-F238E27FC236}">
                <a16:creationId xmlns:a16="http://schemas.microsoft.com/office/drawing/2014/main" id="{A049B6F1-93FE-401C-9A1F-B50EE0A301CB}"/>
              </a:ext>
            </a:extLst>
          </p:cNvPr>
          <p:cNvPicPr>
            <a:picLocks noChangeAspect="1"/>
          </p:cNvPicPr>
          <p:nvPr userDrawn="1"/>
        </p:nvPicPr>
        <p:blipFill>
          <a:blip r:embed="rId2"/>
          <a:stretch>
            <a:fillRect/>
          </a:stretch>
        </p:blipFill>
        <p:spPr>
          <a:xfrm rot="5400000">
            <a:off x="10838543" y="1486107"/>
            <a:ext cx="4753638" cy="1781424"/>
          </a:xfrm>
          <a:prstGeom prst="rect">
            <a:avLst/>
          </a:prstGeom>
        </p:spPr>
      </p:pic>
      <p:sp>
        <p:nvSpPr>
          <p:cNvPr id="9" name="投影片編號版面配置區 4">
            <a:extLst>
              <a:ext uri="{FF2B5EF4-FFF2-40B4-BE49-F238E27FC236}">
                <a16:creationId xmlns:a16="http://schemas.microsoft.com/office/drawing/2014/main" id="{D1E7FD01-9A09-4BBD-9A3B-CFB2AA0F8F6A}"/>
              </a:ext>
            </a:extLst>
          </p:cNvPr>
          <p:cNvSpPr txBox="1">
            <a:spLocks/>
          </p:cNvSpPr>
          <p:nvPr userDrawn="1"/>
        </p:nvSpPr>
        <p:spPr>
          <a:xfrm>
            <a:off x="9292771" y="6356350"/>
            <a:ext cx="2743200" cy="365125"/>
          </a:xfrm>
          <a:prstGeom prst="rect">
            <a:avLst/>
          </a:prstGeom>
        </p:spPr>
        <p:txBody>
          <a:bodyPr vert="horz" lIns="91440" tIns="45720" rIns="91440" bIns="45720" rtlCol="0" anchor="ctr"/>
          <a:lstStyle>
            <a:defPPr>
              <a:defRPr lang="zh-TW"/>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BEBC60-CAB2-4177-A660-4E3558F6D5D7}" type="slidenum">
              <a:rPr lang="zh-TW" altLang="en-US" smtClean="0"/>
              <a:pPr/>
              <a:t>‹#›</a:t>
            </a:fld>
            <a:endParaRPr lang="zh-TW" altLang="en-US" dirty="0"/>
          </a:p>
        </p:txBody>
      </p:sp>
      <p:graphicFrame>
        <p:nvGraphicFramePr>
          <p:cNvPr id="10" name="表格 9">
            <a:extLst>
              <a:ext uri="{FF2B5EF4-FFF2-40B4-BE49-F238E27FC236}">
                <a16:creationId xmlns:a16="http://schemas.microsoft.com/office/drawing/2014/main" id="{95228050-D83D-44D6-A8C9-C6D621AB025C}"/>
              </a:ext>
            </a:extLst>
          </p:cNvPr>
          <p:cNvGraphicFramePr>
            <a:graphicFrameLocks noGrp="1"/>
          </p:cNvGraphicFramePr>
          <p:nvPr userDrawn="1">
            <p:extLst>
              <p:ext uri="{D42A27DB-BD31-4B8C-83A1-F6EECF244321}">
                <p14:modId xmlns:p14="http://schemas.microsoft.com/office/powerpoint/2010/main" val="3651962161"/>
              </p:ext>
            </p:extLst>
          </p:nvPr>
        </p:nvGraphicFramePr>
        <p:xfrm>
          <a:off x="3657600" y="7082065"/>
          <a:ext cx="85344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978145338"/>
                    </a:ext>
                  </a:extLst>
                </a:gridCol>
                <a:gridCol w="1219200">
                  <a:extLst>
                    <a:ext uri="{9D8B030D-6E8A-4147-A177-3AD203B41FA5}">
                      <a16:colId xmlns:a16="http://schemas.microsoft.com/office/drawing/2014/main" val="2630234796"/>
                    </a:ext>
                  </a:extLst>
                </a:gridCol>
                <a:gridCol w="1219200">
                  <a:extLst>
                    <a:ext uri="{9D8B030D-6E8A-4147-A177-3AD203B41FA5}">
                      <a16:colId xmlns:a16="http://schemas.microsoft.com/office/drawing/2014/main" val="2713292028"/>
                    </a:ext>
                  </a:extLst>
                </a:gridCol>
                <a:gridCol w="1219200">
                  <a:extLst>
                    <a:ext uri="{9D8B030D-6E8A-4147-A177-3AD203B41FA5}">
                      <a16:colId xmlns:a16="http://schemas.microsoft.com/office/drawing/2014/main" val="2473457119"/>
                    </a:ext>
                  </a:extLst>
                </a:gridCol>
                <a:gridCol w="1219200">
                  <a:extLst>
                    <a:ext uri="{9D8B030D-6E8A-4147-A177-3AD203B41FA5}">
                      <a16:colId xmlns:a16="http://schemas.microsoft.com/office/drawing/2014/main" val="3476666309"/>
                    </a:ext>
                  </a:extLst>
                </a:gridCol>
                <a:gridCol w="1219200">
                  <a:extLst>
                    <a:ext uri="{9D8B030D-6E8A-4147-A177-3AD203B41FA5}">
                      <a16:colId xmlns:a16="http://schemas.microsoft.com/office/drawing/2014/main" val="2442762493"/>
                    </a:ext>
                  </a:extLst>
                </a:gridCol>
                <a:gridCol w="1219200">
                  <a:extLst>
                    <a:ext uri="{9D8B030D-6E8A-4147-A177-3AD203B41FA5}">
                      <a16:colId xmlns:a16="http://schemas.microsoft.com/office/drawing/2014/main" val="393450413"/>
                    </a:ext>
                  </a:extLst>
                </a:gridCol>
              </a:tblGrid>
              <a:tr h="370840">
                <a:tc>
                  <a:txBody>
                    <a:bodyPr/>
                    <a:lstStyle/>
                    <a:p>
                      <a:endParaRPr lang="zh-TW" altLang="en-US" dirty="0"/>
                    </a:p>
                  </a:txBody>
                  <a:tcPr>
                    <a:solidFill>
                      <a:srgbClr val="1F497D"/>
                    </a:solidFill>
                  </a:tcPr>
                </a:tc>
                <a:tc>
                  <a:txBody>
                    <a:bodyPr/>
                    <a:lstStyle/>
                    <a:p>
                      <a:endParaRPr lang="zh-TW" altLang="en-US" dirty="0"/>
                    </a:p>
                  </a:txBody>
                  <a:tcPr>
                    <a:solidFill>
                      <a:srgbClr val="14365D"/>
                    </a:solidFill>
                  </a:tcPr>
                </a:tc>
                <a:tc>
                  <a:txBody>
                    <a:bodyPr/>
                    <a:lstStyle/>
                    <a:p>
                      <a:endParaRPr lang="zh-TW" altLang="en-US" dirty="0"/>
                    </a:p>
                  </a:txBody>
                  <a:tcPr>
                    <a:solidFill>
                      <a:srgbClr val="D6C9B9"/>
                    </a:solidFill>
                  </a:tcPr>
                </a:tc>
                <a:tc>
                  <a:txBody>
                    <a:bodyPr/>
                    <a:lstStyle/>
                    <a:p>
                      <a:endParaRPr lang="zh-TW" altLang="en-US" dirty="0"/>
                    </a:p>
                  </a:txBody>
                  <a:tcPr>
                    <a:solidFill>
                      <a:srgbClr val="F8F8F8"/>
                    </a:solidFill>
                  </a:tcPr>
                </a:tc>
                <a:tc>
                  <a:txBody>
                    <a:bodyPr/>
                    <a:lstStyle/>
                    <a:p>
                      <a:endParaRPr lang="zh-TW" altLang="en-US" dirty="0"/>
                    </a:p>
                  </a:txBody>
                  <a:tcPr>
                    <a:solidFill>
                      <a:srgbClr val="D79DA7"/>
                    </a:solidFill>
                  </a:tcPr>
                </a:tc>
                <a:tc>
                  <a:txBody>
                    <a:bodyPr/>
                    <a:lstStyle/>
                    <a:p>
                      <a:endParaRPr lang="zh-TW" altLang="en-US" dirty="0"/>
                    </a:p>
                  </a:txBody>
                  <a:tcPr>
                    <a:solidFill>
                      <a:srgbClr val="D0C1AC"/>
                    </a:solidFill>
                  </a:tcPr>
                </a:tc>
                <a:tc>
                  <a:txBody>
                    <a:bodyPr/>
                    <a:lstStyle/>
                    <a:p>
                      <a:endParaRPr lang="zh-TW" altLang="en-US" dirty="0"/>
                    </a:p>
                  </a:txBody>
                  <a:tcPr>
                    <a:solidFill>
                      <a:srgbClr val="C47660"/>
                    </a:solidFill>
                  </a:tcPr>
                </a:tc>
                <a:extLst>
                  <a:ext uri="{0D108BD9-81ED-4DB2-BD59-A6C34878D82A}">
                    <a16:rowId xmlns:a16="http://schemas.microsoft.com/office/drawing/2014/main" val="2910606889"/>
                  </a:ext>
                </a:extLst>
              </a:tr>
            </a:tbl>
          </a:graphicData>
        </a:graphic>
      </p:graphicFrame>
      <p:sp>
        <p:nvSpPr>
          <p:cNvPr id="8" name="頁尾版面配置區 3">
            <a:extLst>
              <a:ext uri="{FF2B5EF4-FFF2-40B4-BE49-F238E27FC236}">
                <a16:creationId xmlns:a16="http://schemas.microsoft.com/office/drawing/2014/main" id="{E8EDBC51-4A2F-4C02-869B-F6EFA5C84BFD}"/>
              </a:ext>
            </a:extLst>
          </p:cNvPr>
          <p:cNvSpPr>
            <a:spLocks noGrp="1"/>
          </p:cNvSpPr>
          <p:nvPr>
            <p:ph type="ftr" sz="quarter" idx="11"/>
          </p:nvPr>
        </p:nvSpPr>
        <p:spPr>
          <a:xfrm>
            <a:off x="156028" y="6356350"/>
            <a:ext cx="7170063" cy="365125"/>
          </a:xfrm>
        </p:spPr>
        <p:txBody>
          <a:bodyPr/>
          <a:lstStyle>
            <a:lvl1pPr algn="l">
              <a:defRPr/>
            </a:lvl1pPr>
          </a:lstStyle>
          <a:p>
            <a:r>
              <a:rPr lang="en-US" altLang="zh-TW"/>
              <a:t>Institute of Industrial Engineering, NTU |  Terry Yang | 2022</a:t>
            </a:r>
            <a:endParaRPr lang="en-US" altLang="zh-TW" dirty="0"/>
          </a:p>
        </p:txBody>
      </p:sp>
    </p:spTree>
    <p:extLst>
      <p:ext uri="{BB962C8B-B14F-4D97-AF65-F5344CB8AC3E}">
        <p14:creationId xmlns:p14="http://schemas.microsoft.com/office/powerpoint/2010/main" val="2039059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訂版面配置">
    <p:bg>
      <p:bgPr>
        <a:solidFill>
          <a:srgbClr val="F8F8F8"/>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449CDC-0064-4535-BE37-57EDAE5FCDB7}"/>
              </a:ext>
            </a:extLst>
          </p:cNvPr>
          <p:cNvSpPr>
            <a:spLocks noGrp="1"/>
          </p:cNvSpPr>
          <p:nvPr>
            <p:ph type="title" hasCustomPrompt="1"/>
          </p:nvPr>
        </p:nvSpPr>
        <p:spPr/>
        <p:txBody>
          <a:bodyPr/>
          <a:lstStyle>
            <a:lvl1pPr>
              <a:defRPr>
                <a:latin typeface="Nunito Bold" panose="00000800000000000000" charset="0"/>
              </a:defRPr>
            </a:lvl1pPr>
          </a:lstStyle>
          <a:p>
            <a:r>
              <a:rPr lang="en-US" altLang="zh-TW" dirty="0"/>
              <a:t>Title</a:t>
            </a:r>
            <a:endParaRPr lang="zh-TW" altLang="en-US" dirty="0"/>
          </a:p>
        </p:txBody>
      </p:sp>
      <p:sp>
        <p:nvSpPr>
          <p:cNvPr id="3" name="日期版面配置區 2">
            <a:extLst>
              <a:ext uri="{FF2B5EF4-FFF2-40B4-BE49-F238E27FC236}">
                <a16:creationId xmlns:a16="http://schemas.microsoft.com/office/drawing/2014/main" id="{1EEC7F76-FBED-4417-B514-4E1179FE2307}"/>
              </a:ext>
            </a:extLst>
          </p:cNvPr>
          <p:cNvSpPr>
            <a:spLocks noGrp="1"/>
          </p:cNvSpPr>
          <p:nvPr>
            <p:ph type="dt" sz="half" idx="10"/>
          </p:nvPr>
        </p:nvSpPr>
        <p:spPr>
          <a:xfrm>
            <a:off x="0" y="6923314"/>
            <a:ext cx="2743200" cy="365125"/>
          </a:xfrm>
        </p:spPr>
        <p:txBody>
          <a:bodyPr/>
          <a:lstStyle/>
          <a:p>
            <a:endParaRPr lang="zh-TW" altLang="en-US" dirty="0"/>
          </a:p>
        </p:txBody>
      </p:sp>
      <p:pic>
        <p:nvPicPr>
          <p:cNvPr id="6" name="圖片 5">
            <a:extLst>
              <a:ext uri="{FF2B5EF4-FFF2-40B4-BE49-F238E27FC236}">
                <a16:creationId xmlns:a16="http://schemas.microsoft.com/office/drawing/2014/main" id="{6BF43F20-E76E-45F4-A1B9-AD851E0EFFA2}"/>
              </a:ext>
            </a:extLst>
          </p:cNvPr>
          <p:cNvPicPr>
            <a:picLocks noChangeAspect="1"/>
          </p:cNvPicPr>
          <p:nvPr userDrawn="1"/>
        </p:nvPicPr>
        <p:blipFill>
          <a:blip r:embed="rId2"/>
          <a:stretch>
            <a:fillRect/>
          </a:stretch>
        </p:blipFill>
        <p:spPr>
          <a:xfrm rot="5400000">
            <a:off x="10838543" y="1486107"/>
            <a:ext cx="4753638" cy="1781424"/>
          </a:xfrm>
          <a:prstGeom prst="rect">
            <a:avLst/>
          </a:prstGeom>
        </p:spPr>
      </p:pic>
      <p:sp>
        <p:nvSpPr>
          <p:cNvPr id="7" name="頁尾版面配置區 3">
            <a:extLst>
              <a:ext uri="{FF2B5EF4-FFF2-40B4-BE49-F238E27FC236}">
                <a16:creationId xmlns:a16="http://schemas.microsoft.com/office/drawing/2014/main" id="{59250447-0BF4-401C-A2C1-FF8EBF7D5DE3}"/>
              </a:ext>
            </a:extLst>
          </p:cNvPr>
          <p:cNvSpPr>
            <a:spLocks noGrp="1"/>
          </p:cNvSpPr>
          <p:nvPr>
            <p:ph type="ftr" sz="quarter" idx="11"/>
          </p:nvPr>
        </p:nvSpPr>
        <p:spPr>
          <a:xfrm>
            <a:off x="156028" y="6356350"/>
            <a:ext cx="7170063" cy="365125"/>
          </a:xfrm>
        </p:spPr>
        <p:txBody>
          <a:bodyPr/>
          <a:lstStyle>
            <a:lvl1pPr algn="l">
              <a:defRPr/>
            </a:lvl1pPr>
          </a:lstStyle>
          <a:p>
            <a:r>
              <a:rPr lang="en-US" altLang="zh-TW"/>
              <a:t>Institute of Industrial Engineering, NTU |  Terry Yang | 2022</a:t>
            </a:r>
            <a:endParaRPr lang="en-US" altLang="zh-TW" dirty="0"/>
          </a:p>
        </p:txBody>
      </p:sp>
      <p:sp>
        <p:nvSpPr>
          <p:cNvPr id="8" name="投影片編號版面配置區 4">
            <a:extLst>
              <a:ext uri="{FF2B5EF4-FFF2-40B4-BE49-F238E27FC236}">
                <a16:creationId xmlns:a16="http://schemas.microsoft.com/office/drawing/2014/main" id="{72357138-28C4-46CD-ACAC-BF33C9BD935D}"/>
              </a:ext>
            </a:extLst>
          </p:cNvPr>
          <p:cNvSpPr txBox="1">
            <a:spLocks/>
          </p:cNvSpPr>
          <p:nvPr userDrawn="1"/>
        </p:nvSpPr>
        <p:spPr>
          <a:xfrm>
            <a:off x="9292771" y="6356350"/>
            <a:ext cx="2743200" cy="365125"/>
          </a:xfrm>
          <a:prstGeom prst="rect">
            <a:avLst/>
          </a:prstGeom>
        </p:spPr>
        <p:txBody>
          <a:bodyPr vert="horz" lIns="91440" tIns="45720" rIns="91440" bIns="45720" rtlCol="0" anchor="ctr"/>
          <a:lstStyle>
            <a:defPPr>
              <a:defRPr lang="zh-TW"/>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BEBC60-CAB2-4177-A660-4E3558F6D5D7}" type="slidenum">
              <a:rPr lang="zh-TW" altLang="en-US" smtClean="0"/>
              <a:pPr/>
              <a:t>‹#›</a:t>
            </a:fld>
            <a:endParaRPr lang="zh-TW" altLang="en-US" dirty="0"/>
          </a:p>
        </p:txBody>
      </p:sp>
      <p:graphicFrame>
        <p:nvGraphicFramePr>
          <p:cNvPr id="9" name="表格 8">
            <a:extLst>
              <a:ext uri="{FF2B5EF4-FFF2-40B4-BE49-F238E27FC236}">
                <a16:creationId xmlns:a16="http://schemas.microsoft.com/office/drawing/2014/main" id="{19B281EA-9D28-4F85-BA4B-06782E045F19}"/>
              </a:ext>
            </a:extLst>
          </p:cNvPr>
          <p:cNvGraphicFramePr>
            <a:graphicFrameLocks noGrp="1"/>
          </p:cNvGraphicFramePr>
          <p:nvPr userDrawn="1">
            <p:extLst>
              <p:ext uri="{D42A27DB-BD31-4B8C-83A1-F6EECF244321}">
                <p14:modId xmlns:p14="http://schemas.microsoft.com/office/powerpoint/2010/main" val="3651962161"/>
              </p:ext>
            </p:extLst>
          </p:nvPr>
        </p:nvGraphicFramePr>
        <p:xfrm>
          <a:off x="3657600" y="7082065"/>
          <a:ext cx="85344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978145338"/>
                    </a:ext>
                  </a:extLst>
                </a:gridCol>
                <a:gridCol w="1219200">
                  <a:extLst>
                    <a:ext uri="{9D8B030D-6E8A-4147-A177-3AD203B41FA5}">
                      <a16:colId xmlns:a16="http://schemas.microsoft.com/office/drawing/2014/main" val="2630234796"/>
                    </a:ext>
                  </a:extLst>
                </a:gridCol>
                <a:gridCol w="1219200">
                  <a:extLst>
                    <a:ext uri="{9D8B030D-6E8A-4147-A177-3AD203B41FA5}">
                      <a16:colId xmlns:a16="http://schemas.microsoft.com/office/drawing/2014/main" val="2713292028"/>
                    </a:ext>
                  </a:extLst>
                </a:gridCol>
                <a:gridCol w="1219200">
                  <a:extLst>
                    <a:ext uri="{9D8B030D-6E8A-4147-A177-3AD203B41FA5}">
                      <a16:colId xmlns:a16="http://schemas.microsoft.com/office/drawing/2014/main" val="2473457119"/>
                    </a:ext>
                  </a:extLst>
                </a:gridCol>
                <a:gridCol w="1219200">
                  <a:extLst>
                    <a:ext uri="{9D8B030D-6E8A-4147-A177-3AD203B41FA5}">
                      <a16:colId xmlns:a16="http://schemas.microsoft.com/office/drawing/2014/main" val="3476666309"/>
                    </a:ext>
                  </a:extLst>
                </a:gridCol>
                <a:gridCol w="1219200">
                  <a:extLst>
                    <a:ext uri="{9D8B030D-6E8A-4147-A177-3AD203B41FA5}">
                      <a16:colId xmlns:a16="http://schemas.microsoft.com/office/drawing/2014/main" val="2442762493"/>
                    </a:ext>
                  </a:extLst>
                </a:gridCol>
                <a:gridCol w="1219200">
                  <a:extLst>
                    <a:ext uri="{9D8B030D-6E8A-4147-A177-3AD203B41FA5}">
                      <a16:colId xmlns:a16="http://schemas.microsoft.com/office/drawing/2014/main" val="393450413"/>
                    </a:ext>
                  </a:extLst>
                </a:gridCol>
              </a:tblGrid>
              <a:tr h="370840">
                <a:tc>
                  <a:txBody>
                    <a:bodyPr/>
                    <a:lstStyle/>
                    <a:p>
                      <a:endParaRPr lang="zh-TW" altLang="en-US" dirty="0"/>
                    </a:p>
                  </a:txBody>
                  <a:tcPr>
                    <a:solidFill>
                      <a:srgbClr val="1F497D"/>
                    </a:solidFill>
                  </a:tcPr>
                </a:tc>
                <a:tc>
                  <a:txBody>
                    <a:bodyPr/>
                    <a:lstStyle/>
                    <a:p>
                      <a:endParaRPr lang="zh-TW" altLang="en-US" dirty="0"/>
                    </a:p>
                  </a:txBody>
                  <a:tcPr>
                    <a:solidFill>
                      <a:srgbClr val="14365D"/>
                    </a:solidFill>
                  </a:tcPr>
                </a:tc>
                <a:tc>
                  <a:txBody>
                    <a:bodyPr/>
                    <a:lstStyle/>
                    <a:p>
                      <a:endParaRPr lang="zh-TW" altLang="en-US" dirty="0"/>
                    </a:p>
                  </a:txBody>
                  <a:tcPr>
                    <a:solidFill>
                      <a:srgbClr val="D6C9B9"/>
                    </a:solidFill>
                  </a:tcPr>
                </a:tc>
                <a:tc>
                  <a:txBody>
                    <a:bodyPr/>
                    <a:lstStyle/>
                    <a:p>
                      <a:endParaRPr lang="zh-TW" altLang="en-US" dirty="0"/>
                    </a:p>
                  </a:txBody>
                  <a:tcPr>
                    <a:solidFill>
                      <a:srgbClr val="F8F8F8"/>
                    </a:solidFill>
                  </a:tcPr>
                </a:tc>
                <a:tc>
                  <a:txBody>
                    <a:bodyPr/>
                    <a:lstStyle/>
                    <a:p>
                      <a:endParaRPr lang="zh-TW" altLang="en-US" dirty="0"/>
                    </a:p>
                  </a:txBody>
                  <a:tcPr>
                    <a:solidFill>
                      <a:srgbClr val="D79DA7"/>
                    </a:solidFill>
                  </a:tcPr>
                </a:tc>
                <a:tc>
                  <a:txBody>
                    <a:bodyPr/>
                    <a:lstStyle/>
                    <a:p>
                      <a:endParaRPr lang="zh-TW" altLang="en-US" dirty="0"/>
                    </a:p>
                  </a:txBody>
                  <a:tcPr>
                    <a:solidFill>
                      <a:srgbClr val="D0C1AC"/>
                    </a:solidFill>
                  </a:tcPr>
                </a:tc>
                <a:tc>
                  <a:txBody>
                    <a:bodyPr/>
                    <a:lstStyle/>
                    <a:p>
                      <a:endParaRPr lang="zh-TW" altLang="en-US" dirty="0"/>
                    </a:p>
                  </a:txBody>
                  <a:tcPr>
                    <a:solidFill>
                      <a:srgbClr val="C47660"/>
                    </a:solidFill>
                  </a:tcPr>
                </a:tc>
                <a:extLst>
                  <a:ext uri="{0D108BD9-81ED-4DB2-BD59-A6C34878D82A}">
                    <a16:rowId xmlns:a16="http://schemas.microsoft.com/office/drawing/2014/main" val="2910606889"/>
                  </a:ext>
                </a:extLst>
              </a:tr>
            </a:tbl>
          </a:graphicData>
        </a:graphic>
      </p:graphicFrame>
    </p:spTree>
    <p:extLst>
      <p:ext uri="{BB962C8B-B14F-4D97-AF65-F5344CB8AC3E}">
        <p14:creationId xmlns:p14="http://schemas.microsoft.com/office/powerpoint/2010/main" val="16085748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AB86E69-ADAE-4EB9-BC8A-335444C368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2BC6CF5-FB01-42AD-8BE6-1A095724F4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7654B0A-AB12-4323-980F-C8B73CED17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TW" altLang="en-US"/>
          </a:p>
        </p:txBody>
      </p:sp>
      <p:sp>
        <p:nvSpPr>
          <p:cNvPr id="5" name="頁尾版面配置區 4">
            <a:extLst>
              <a:ext uri="{FF2B5EF4-FFF2-40B4-BE49-F238E27FC236}">
                <a16:creationId xmlns:a16="http://schemas.microsoft.com/office/drawing/2014/main" id="{101B47B3-5C20-4DAF-8FCA-E220EAC427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TW"/>
              <a:t>Institute of Industrial Engineering, NTU |  Terry Yang | 2022</a:t>
            </a:r>
            <a:endParaRPr lang="zh-TW" altLang="en-US"/>
          </a:p>
        </p:txBody>
      </p:sp>
      <p:sp>
        <p:nvSpPr>
          <p:cNvPr id="6" name="投影片編號版面配置區 5">
            <a:extLst>
              <a:ext uri="{FF2B5EF4-FFF2-40B4-BE49-F238E27FC236}">
                <a16:creationId xmlns:a16="http://schemas.microsoft.com/office/drawing/2014/main" id="{680F8AAB-652D-4351-8A0C-16360C2F53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2898B9-D61D-4D48-A25C-8223EF15D6EF}" type="slidenum">
              <a:rPr lang="zh-TW" altLang="en-US" smtClean="0"/>
              <a:t>‹#›</a:t>
            </a:fld>
            <a:endParaRPr lang="zh-TW" altLang="en-US"/>
          </a:p>
        </p:txBody>
      </p:sp>
    </p:spTree>
    <p:extLst>
      <p:ext uri="{BB962C8B-B14F-4D97-AF65-F5344CB8AC3E}">
        <p14:creationId xmlns:p14="http://schemas.microsoft.com/office/powerpoint/2010/main" val="672191282"/>
      </p:ext>
    </p:extLst>
  </p:cSld>
  <p:clrMap bg1="lt1" tx1="dk1" bg2="lt2" tx2="dk2" accent1="accent1" accent2="accent2" accent3="accent3" accent4="accent4" accent5="accent5" accent6="accent6" hlink="hlink" folHlink="folHlink"/>
  <p:sldLayoutIdLst>
    <p:sldLayoutId id="2147483677" r:id="rId1"/>
    <p:sldLayoutId id="2147483675" r:id="rId2"/>
    <p:sldLayoutId id="2147483676" r:id="rId3"/>
    <p:sldLayoutId id="2147483674" r:id="rId4"/>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8" Type="http://schemas.openxmlformats.org/officeDocument/2006/relationships/chart" Target="../charts/chart12.xml"/><Relationship Id="rId3" Type="http://schemas.openxmlformats.org/officeDocument/2006/relationships/chart" Target="../charts/chart7.xml"/><Relationship Id="rId7" Type="http://schemas.openxmlformats.org/officeDocument/2006/relationships/chart" Target="../charts/chart11.xm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chart" Target="../charts/chart10.xml"/><Relationship Id="rId11" Type="http://schemas.openxmlformats.org/officeDocument/2006/relationships/chart" Target="../charts/chart15.xml"/><Relationship Id="rId5" Type="http://schemas.openxmlformats.org/officeDocument/2006/relationships/chart" Target="../charts/chart9.xml"/><Relationship Id="rId10" Type="http://schemas.openxmlformats.org/officeDocument/2006/relationships/chart" Target="../charts/chart14.xml"/><Relationship Id="rId4" Type="http://schemas.openxmlformats.org/officeDocument/2006/relationships/chart" Target="../charts/chart8.xml"/><Relationship Id="rId9" Type="http://schemas.openxmlformats.org/officeDocument/2006/relationships/chart" Target="../charts/chart13.xml"/></Relationships>
</file>

<file path=ppt/slides/_rels/slide16.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chart" Target="../charts/chart18.xml"/><Relationship Id="rId4" Type="http://schemas.openxmlformats.org/officeDocument/2006/relationships/chart" Target="../charts/chart17.xml"/></Relationships>
</file>

<file path=ppt/slides/_rels/slide17.xml.rels><?xml version="1.0" encoding="UTF-8" standalone="yes"?>
<Relationships xmlns="http://schemas.openxmlformats.org/package/2006/relationships"><Relationship Id="rId8" Type="http://schemas.openxmlformats.org/officeDocument/2006/relationships/chart" Target="../charts/chart24.xml"/><Relationship Id="rId3" Type="http://schemas.openxmlformats.org/officeDocument/2006/relationships/chart" Target="../charts/chart19.xml"/><Relationship Id="rId7" Type="http://schemas.openxmlformats.org/officeDocument/2006/relationships/chart" Target="../charts/chart23.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chart" Target="../charts/chart22.xml"/><Relationship Id="rId5" Type="http://schemas.openxmlformats.org/officeDocument/2006/relationships/chart" Target="../charts/chart21.xml"/><Relationship Id="rId4" Type="http://schemas.openxmlformats.org/officeDocument/2006/relationships/chart" Target="../charts/char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2.emf"/></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12" name="群組 11">
            <a:extLst>
              <a:ext uri="{FF2B5EF4-FFF2-40B4-BE49-F238E27FC236}">
                <a16:creationId xmlns:a16="http://schemas.microsoft.com/office/drawing/2014/main" id="{6228B413-450E-4F2A-99E6-B93FEB1E06EA}"/>
              </a:ext>
            </a:extLst>
          </p:cNvPr>
          <p:cNvGrpSpPr/>
          <p:nvPr/>
        </p:nvGrpSpPr>
        <p:grpSpPr>
          <a:xfrm>
            <a:off x="0" y="426794"/>
            <a:ext cx="12192000" cy="4963007"/>
            <a:chOff x="4887692" y="7532384"/>
            <a:chExt cx="12170216" cy="5575300"/>
          </a:xfrm>
        </p:grpSpPr>
        <p:pic>
          <p:nvPicPr>
            <p:cNvPr id="10" name="Picture 2" descr="1*nsCMPADsdk7NuREtMTWUVg.png (1200×799)">
              <a:extLst>
                <a:ext uri="{FF2B5EF4-FFF2-40B4-BE49-F238E27FC236}">
                  <a16:creationId xmlns:a16="http://schemas.microsoft.com/office/drawing/2014/main" id="{B0E475AB-C317-4E14-9804-95B49CA6CA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7692" y="7532384"/>
              <a:ext cx="12170216" cy="5575300"/>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a:extLst>
                <a:ext uri="{FF2B5EF4-FFF2-40B4-BE49-F238E27FC236}">
                  <a16:creationId xmlns:a16="http://schemas.microsoft.com/office/drawing/2014/main" id="{02F293C3-C334-4FAD-BFB3-AE913C69F3CD}"/>
                </a:ext>
              </a:extLst>
            </p:cNvPr>
            <p:cNvSpPr/>
            <p:nvPr/>
          </p:nvSpPr>
          <p:spPr>
            <a:xfrm>
              <a:off x="4887692" y="7532384"/>
              <a:ext cx="12170216" cy="5575300"/>
            </a:xfrm>
            <a:prstGeom prst="rect">
              <a:avLst/>
            </a:prstGeom>
            <a:solidFill>
              <a:srgbClr val="1F497D">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D0C1AC"/>
                </a:solidFill>
              </a:endParaRPr>
            </a:p>
          </p:txBody>
        </p:sp>
      </p:grpSp>
      <p:sp>
        <p:nvSpPr>
          <p:cNvPr id="8" name="標題 1">
            <a:extLst>
              <a:ext uri="{FF2B5EF4-FFF2-40B4-BE49-F238E27FC236}">
                <a16:creationId xmlns:a16="http://schemas.microsoft.com/office/drawing/2014/main" id="{2D584EFC-6376-476C-A5DF-F38A483FDDBE}"/>
              </a:ext>
            </a:extLst>
          </p:cNvPr>
          <p:cNvSpPr txBox="1">
            <a:spLocks/>
          </p:cNvSpPr>
          <p:nvPr/>
        </p:nvSpPr>
        <p:spPr>
          <a:xfrm>
            <a:off x="859984" y="1165225"/>
            <a:ext cx="10515600" cy="2784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3600" dirty="0">
                <a:solidFill>
                  <a:schemeClr val="bg2"/>
                </a:solidFill>
                <a:latin typeface="Nunito Bold"/>
              </a:rPr>
              <a:t>Supervised &amp; Unsupervised Encoding Methods of Categorical Variables for Prediction Performance Enhancement</a:t>
            </a:r>
            <a:r>
              <a:rPr lang="zh-TW" altLang="en-US" sz="3600" dirty="0">
                <a:solidFill>
                  <a:schemeClr val="bg2"/>
                </a:solidFill>
                <a:latin typeface="Nunito Bold"/>
              </a:rPr>
              <a:t> </a:t>
            </a:r>
            <a:endParaRPr lang="en-US" altLang="zh-TW" sz="3600" dirty="0">
              <a:solidFill>
                <a:schemeClr val="bg2"/>
              </a:solidFill>
              <a:latin typeface="Nunito Bold"/>
            </a:endParaRPr>
          </a:p>
        </p:txBody>
      </p:sp>
      <p:sp>
        <p:nvSpPr>
          <p:cNvPr id="9" name="TextBox 3">
            <a:extLst>
              <a:ext uri="{FF2B5EF4-FFF2-40B4-BE49-F238E27FC236}">
                <a16:creationId xmlns:a16="http://schemas.microsoft.com/office/drawing/2014/main" id="{C323AD5E-6566-4A99-85E1-EF3D0E4F123A}"/>
              </a:ext>
            </a:extLst>
          </p:cNvPr>
          <p:cNvSpPr txBox="1"/>
          <p:nvPr/>
        </p:nvSpPr>
        <p:spPr>
          <a:xfrm>
            <a:off x="849092" y="4651375"/>
            <a:ext cx="10515600" cy="496290"/>
          </a:xfrm>
          <a:prstGeom prst="rect">
            <a:avLst/>
          </a:prstGeom>
        </p:spPr>
        <p:txBody>
          <a:bodyPr wrap="square" lIns="0" tIns="0" rIns="0" bIns="0" rtlCol="0" anchor="t">
            <a:spAutoFit/>
          </a:bodyPr>
          <a:lstStyle/>
          <a:p>
            <a:pPr algn="r">
              <a:lnSpc>
                <a:spcPts val="4200"/>
              </a:lnSpc>
            </a:pPr>
            <a:r>
              <a:rPr lang="en-US" altLang="zh-TW" sz="2400" dirty="0">
                <a:solidFill>
                  <a:schemeClr val="bg2"/>
                </a:solidFill>
                <a:latin typeface="Nunito Bold"/>
              </a:rPr>
              <a:t>By Yun-Hao Yang</a:t>
            </a:r>
            <a:endParaRPr lang="en-US" sz="2000" dirty="0">
              <a:solidFill>
                <a:schemeClr val="bg2"/>
              </a:solidFill>
              <a:latin typeface="Nunito"/>
            </a:endParaRPr>
          </a:p>
        </p:txBody>
      </p:sp>
      <p:pic>
        <p:nvPicPr>
          <p:cNvPr id="13" name="Picture 6" descr="https://miro.medium.com/max/828/1*vSq_qbgw1xhR86DFMlMgUQ.jpeg">
            <a:extLst>
              <a:ext uri="{FF2B5EF4-FFF2-40B4-BE49-F238E27FC236}">
                <a16:creationId xmlns:a16="http://schemas.microsoft.com/office/drawing/2014/main" id="{16CBD374-4CC2-4C74-849D-C3310FC7E0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15353" y="5037202"/>
            <a:ext cx="7886700" cy="573405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群組 4">
            <a:extLst>
              <a:ext uri="{FF2B5EF4-FFF2-40B4-BE49-F238E27FC236}">
                <a16:creationId xmlns:a16="http://schemas.microsoft.com/office/drawing/2014/main" id="{639AE4E7-FAAE-4EF3-98DB-0FAE36FE5802}"/>
              </a:ext>
            </a:extLst>
          </p:cNvPr>
          <p:cNvGrpSpPr/>
          <p:nvPr/>
        </p:nvGrpSpPr>
        <p:grpSpPr>
          <a:xfrm>
            <a:off x="7980804" y="5671642"/>
            <a:ext cx="4029408" cy="1369415"/>
            <a:chOff x="7571229" y="5726504"/>
            <a:chExt cx="4029408" cy="1369415"/>
          </a:xfrm>
        </p:grpSpPr>
        <p:pic>
          <p:nvPicPr>
            <p:cNvPr id="4" name="圖片 3">
              <a:extLst>
                <a:ext uri="{FF2B5EF4-FFF2-40B4-BE49-F238E27FC236}">
                  <a16:creationId xmlns:a16="http://schemas.microsoft.com/office/drawing/2014/main" id="{B5D036F7-0191-4F2C-958C-5CAA49A999A7}"/>
                </a:ext>
              </a:extLst>
            </p:cNvPr>
            <p:cNvPicPr>
              <a:picLocks noChangeAspect="1"/>
            </p:cNvPicPr>
            <p:nvPr/>
          </p:nvPicPr>
          <p:blipFill>
            <a:blip r:embed="rId5"/>
            <a:stretch>
              <a:fillRect/>
            </a:stretch>
          </p:blipFill>
          <p:spPr>
            <a:xfrm>
              <a:off x="7571229" y="5726504"/>
              <a:ext cx="1369415" cy="1369415"/>
            </a:xfrm>
            <a:prstGeom prst="rect">
              <a:avLst/>
            </a:prstGeom>
          </p:spPr>
        </p:pic>
        <p:pic>
          <p:nvPicPr>
            <p:cNvPr id="1026" name="Picture 2" descr="https://upload.wikimedia.org/wikipedia/zh/thumb/4/4c/National_Taiwan_University_logo.svg/1200px-National_Taiwan_University_logo.svg.png">
              <a:extLst>
                <a:ext uri="{FF2B5EF4-FFF2-40B4-BE49-F238E27FC236}">
                  <a16:creationId xmlns:a16="http://schemas.microsoft.com/office/drawing/2014/main" id="{4532167B-AF1B-45B2-B5AE-9010A5F9C8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85781" y="5992532"/>
              <a:ext cx="755015" cy="7550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jimanet.jp/wp-content/uploads/APIEMS.png">
              <a:extLst>
                <a:ext uri="{FF2B5EF4-FFF2-40B4-BE49-F238E27FC236}">
                  <a16:creationId xmlns:a16="http://schemas.microsoft.com/office/drawing/2014/main" id="{596B3AEF-378D-4949-8ED6-F54272ED6C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85933" y="6063090"/>
              <a:ext cx="1414704" cy="586519"/>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頁尾版面配置區 3">
            <a:extLst>
              <a:ext uri="{FF2B5EF4-FFF2-40B4-BE49-F238E27FC236}">
                <a16:creationId xmlns:a16="http://schemas.microsoft.com/office/drawing/2014/main" id="{A238A44F-2113-4B94-A589-72A1C4E83809}"/>
              </a:ext>
            </a:extLst>
          </p:cNvPr>
          <p:cNvSpPr>
            <a:spLocks noGrp="1"/>
          </p:cNvSpPr>
          <p:nvPr>
            <p:ph type="ftr" sz="quarter" idx="11"/>
          </p:nvPr>
        </p:nvSpPr>
        <p:spPr>
          <a:xfrm>
            <a:off x="156028" y="6356350"/>
            <a:ext cx="7170063" cy="365125"/>
          </a:xfrm>
        </p:spPr>
        <p:txBody>
          <a:bodyPr/>
          <a:lstStyle>
            <a:lvl1pPr algn="l">
              <a:defRPr/>
            </a:lvl1pPr>
          </a:lstStyle>
          <a:p>
            <a:r>
              <a:rPr lang="en-US" altLang="zh-TW"/>
              <a:t>Institute of Industrial Engineering, NTU |  Terry Yang | 2022</a:t>
            </a:r>
            <a:endParaRPr lang="en-US" altLang="zh-TW" dirty="0"/>
          </a:p>
        </p:txBody>
      </p:sp>
    </p:spTree>
    <p:extLst>
      <p:ext uri="{BB962C8B-B14F-4D97-AF65-F5344CB8AC3E}">
        <p14:creationId xmlns:p14="http://schemas.microsoft.com/office/powerpoint/2010/main" val="1686568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Terry Yang | 2022</a:t>
            </a:r>
            <a:endParaRPr lang="en-US" altLang="zh-TW" dirty="0"/>
          </a:p>
        </p:txBody>
      </p:sp>
      <p:graphicFrame>
        <p:nvGraphicFramePr>
          <p:cNvPr id="22" name="表格 21">
            <a:extLst>
              <a:ext uri="{FF2B5EF4-FFF2-40B4-BE49-F238E27FC236}">
                <a16:creationId xmlns:a16="http://schemas.microsoft.com/office/drawing/2014/main" id="{265FA4D9-AE5B-4E6D-A954-5805F268F02A}"/>
              </a:ext>
            </a:extLst>
          </p:cNvPr>
          <p:cNvGraphicFramePr>
            <a:graphicFrameLocks noGrp="1"/>
          </p:cNvGraphicFramePr>
          <p:nvPr>
            <p:extLst>
              <p:ext uri="{D42A27DB-BD31-4B8C-83A1-F6EECF244321}">
                <p14:modId xmlns:p14="http://schemas.microsoft.com/office/powerpoint/2010/main" val="269465316"/>
              </p:ext>
            </p:extLst>
          </p:nvPr>
        </p:nvGraphicFramePr>
        <p:xfrm>
          <a:off x="11172825" y="1859448"/>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850758534"/>
                    </a:ext>
                  </a:extLst>
                </a:gridCol>
              </a:tblGrid>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6</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47660"/>
                    </a:solidFill>
                  </a:tcPr>
                </a:tc>
                <a:extLst>
                  <a:ext uri="{0D108BD9-81ED-4DB2-BD59-A6C34878D82A}">
                    <a16:rowId xmlns:a16="http://schemas.microsoft.com/office/drawing/2014/main" val="4238049435"/>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graphicFrame>
        <p:nvGraphicFramePr>
          <p:cNvPr id="27" name="表格 26">
            <a:extLst>
              <a:ext uri="{FF2B5EF4-FFF2-40B4-BE49-F238E27FC236}">
                <a16:creationId xmlns:a16="http://schemas.microsoft.com/office/drawing/2014/main" id="{0DA4AFF4-D1D9-44FF-8611-7C9F5ABDB724}"/>
              </a:ext>
            </a:extLst>
          </p:cNvPr>
          <p:cNvGraphicFramePr>
            <a:graphicFrameLocks noGrp="1"/>
          </p:cNvGraphicFramePr>
          <p:nvPr>
            <p:extLst>
              <p:ext uri="{D42A27DB-BD31-4B8C-83A1-F6EECF244321}">
                <p14:modId xmlns:p14="http://schemas.microsoft.com/office/powerpoint/2010/main" val="2099118563"/>
              </p:ext>
            </p:extLst>
          </p:nvPr>
        </p:nvGraphicFramePr>
        <p:xfrm>
          <a:off x="10135718" y="1859448"/>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1225509667"/>
                    </a:ext>
                  </a:extLst>
                </a:gridCol>
              </a:tblGrid>
              <a:tr h="636251">
                <a:tc>
                  <a:txBody>
                    <a:bodyPr/>
                    <a:lstStyle/>
                    <a:p>
                      <a:pPr algn="ctr"/>
                      <a:r>
                        <a:rPr lang="en-US" altLang="zh-TW" dirty="0"/>
                        <a:t>Col 5</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F497D"/>
                    </a:solidFill>
                  </a:tcPr>
                </a:tc>
                <a:extLst>
                  <a:ext uri="{0D108BD9-81ED-4DB2-BD59-A6C34878D82A}">
                    <a16:rowId xmlns:a16="http://schemas.microsoft.com/office/drawing/2014/main" val="4238049435"/>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graphicFrame>
        <p:nvGraphicFramePr>
          <p:cNvPr id="26" name="表格 25">
            <a:extLst>
              <a:ext uri="{FF2B5EF4-FFF2-40B4-BE49-F238E27FC236}">
                <a16:creationId xmlns:a16="http://schemas.microsoft.com/office/drawing/2014/main" id="{DE90A258-C804-44D0-9CD2-23D6979D3676}"/>
              </a:ext>
            </a:extLst>
          </p:cNvPr>
          <p:cNvGraphicFramePr>
            <a:graphicFrameLocks noGrp="1"/>
          </p:cNvGraphicFramePr>
          <p:nvPr>
            <p:extLst>
              <p:ext uri="{D42A27DB-BD31-4B8C-83A1-F6EECF244321}">
                <p14:modId xmlns:p14="http://schemas.microsoft.com/office/powerpoint/2010/main" val="154272545"/>
              </p:ext>
            </p:extLst>
          </p:nvPr>
        </p:nvGraphicFramePr>
        <p:xfrm>
          <a:off x="9098609" y="1859448"/>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275823469"/>
                    </a:ext>
                  </a:extLst>
                </a:gridCol>
              </a:tblGrid>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4</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F497D"/>
                    </a:solidFill>
                  </a:tcPr>
                </a:tc>
                <a:extLst>
                  <a:ext uri="{0D108BD9-81ED-4DB2-BD59-A6C34878D82A}">
                    <a16:rowId xmlns:a16="http://schemas.microsoft.com/office/drawing/2014/main" val="4238049435"/>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graphicFrame>
        <p:nvGraphicFramePr>
          <p:cNvPr id="25" name="表格 24">
            <a:extLst>
              <a:ext uri="{FF2B5EF4-FFF2-40B4-BE49-F238E27FC236}">
                <a16:creationId xmlns:a16="http://schemas.microsoft.com/office/drawing/2014/main" id="{080E8605-6DAA-453C-83AE-7AA374C678F7}"/>
              </a:ext>
            </a:extLst>
          </p:cNvPr>
          <p:cNvGraphicFramePr>
            <a:graphicFrameLocks noGrp="1"/>
          </p:cNvGraphicFramePr>
          <p:nvPr>
            <p:extLst>
              <p:ext uri="{D42A27DB-BD31-4B8C-83A1-F6EECF244321}">
                <p14:modId xmlns:p14="http://schemas.microsoft.com/office/powerpoint/2010/main" val="981480179"/>
              </p:ext>
            </p:extLst>
          </p:nvPr>
        </p:nvGraphicFramePr>
        <p:xfrm>
          <a:off x="8061500" y="1859448"/>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3515302988"/>
                    </a:ext>
                  </a:extLst>
                </a:gridCol>
              </a:tblGrid>
              <a:tr h="636251">
                <a:tc>
                  <a:txBody>
                    <a:bodyPr/>
                    <a:lstStyle/>
                    <a:p>
                      <a:pPr algn="ctr"/>
                      <a:r>
                        <a:rPr lang="en-US" altLang="zh-TW" dirty="0"/>
                        <a:t>Col 3</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D79DA7"/>
                    </a:solidFill>
                  </a:tcPr>
                </a:tc>
                <a:extLst>
                  <a:ext uri="{0D108BD9-81ED-4DB2-BD59-A6C34878D82A}">
                    <a16:rowId xmlns:a16="http://schemas.microsoft.com/office/drawing/2014/main" val="4238049435"/>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graphicFrame>
        <p:nvGraphicFramePr>
          <p:cNvPr id="24" name="表格 23">
            <a:extLst>
              <a:ext uri="{FF2B5EF4-FFF2-40B4-BE49-F238E27FC236}">
                <a16:creationId xmlns:a16="http://schemas.microsoft.com/office/drawing/2014/main" id="{D3F1CC29-E66A-49C1-8174-9B9328B5B70D}"/>
              </a:ext>
            </a:extLst>
          </p:cNvPr>
          <p:cNvGraphicFramePr>
            <a:graphicFrameLocks noGrp="1"/>
          </p:cNvGraphicFramePr>
          <p:nvPr>
            <p:extLst>
              <p:ext uri="{D42A27DB-BD31-4B8C-83A1-F6EECF244321}">
                <p14:modId xmlns:p14="http://schemas.microsoft.com/office/powerpoint/2010/main" val="3583385581"/>
              </p:ext>
            </p:extLst>
          </p:nvPr>
        </p:nvGraphicFramePr>
        <p:xfrm>
          <a:off x="7024391" y="1859448"/>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1617252258"/>
                    </a:ext>
                  </a:extLst>
                </a:gridCol>
              </a:tblGrid>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2</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47660"/>
                    </a:solidFill>
                  </a:tcPr>
                </a:tc>
                <a:extLst>
                  <a:ext uri="{0D108BD9-81ED-4DB2-BD59-A6C34878D82A}">
                    <a16:rowId xmlns:a16="http://schemas.microsoft.com/office/drawing/2014/main" val="4238049435"/>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graphicFrame>
        <p:nvGraphicFramePr>
          <p:cNvPr id="23" name="表格 22">
            <a:extLst>
              <a:ext uri="{FF2B5EF4-FFF2-40B4-BE49-F238E27FC236}">
                <a16:creationId xmlns:a16="http://schemas.microsoft.com/office/drawing/2014/main" id="{4FDC8BBB-15E1-49AA-8CA6-D95CB77C0DA1}"/>
              </a:ext>
            </a:extLst>
          </p:cNvPr>
          <p:cNvGraphicFramePr>
            <a:graphicFrameLocks noGrp="1"/>
          </p:cNvGraphicFramePr>
          <p:nvPr>
            <p:extLst>
              <p:ext uri="{D42A27DB-BD31-4B8C-83A1-F6EECF244321}">
                <p14:modId xmlns:p14="http://schemas.microsoft.com/office/powerpoint/2010/main" val="1497926087"/>
              </p:ext>
            </p:extLst>
          </p:nvPr>
        </p:nvGraphicFramePr>
        <p:xfrm>
          <a:off x="5987282" y="1865452"/>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260549720"/>
                    </a:ext>
                  </a:extLst>
                </a:gridCol>
              </a:tblGrid>
              <a:tr h="636251">
                <a:tc>
                  <a:txBody>
                    <a:bodyPr/>
                    <a:lstStyle/>
                    <a:p>
                      <a:pPr algn="ctr"/>
                      <a:r>
                        <a:rPr lang="en-US" altLang="zh-TW" dirty="0"/>
                        <a:t>Col 1</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D79DA7"/>
                    </a:solidFill>
                  </a:tcPr>
                </a:tc>
                <a:extLst>
                  <a:ext uri="{0D108BD9-81ED-4DB2-BD59-A6C34878D82A}">
                    <a16:rowId xmlns:a16="http://schemas.microsoft.com/office/drawing/2014/main" val="4238049435"/>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algn="ct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sp>
        <p:nvSpPr>
          <p:cNvPr id="11" name="TextBox 5">
            <a:extLst>
              <a:ext uri="{FF2B5EF4-FFF2-40B4-BE49-F238E27FC236}">
                <a16:creationId xmlns:a16="http://schemas.microsoft.com/office/drawing/2014/main" id="{4F2F3105-EBA7-4A57-B847-B92146762925}"/>
              </a:ext>
            </a:extLst>
          </p:cNvPr>
          <p:cNvSpPr txBox="1"/>
          <p:nvPr/>
        </p:nvSpPr>
        <p:spPr>
          <a:xfrm>
            <a:off x="838200" y="1690688"/>
            <a:ext cx="5257800" cy="3884397"/>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In the research, we propose a method to encode binary data in to numerical data. Via grouping related features with common feature selection methods, sequencing features by their attributes, and transforming the binary row data with BCD encode.</a:t>
            </a:r>
          </a:p>
          <a:p>
            <a:pPr marL="342900" indent="-342900">
              <a:lnSpc>
                <a:spcPts val="3359"/>
              </a:lnSpc>
              <a:buFont typeface="+mj-lt"/>
              <a:buAutoNum type="arabicPeriod"/>
            </a:pPr>
            <a:r>
              <a:rPr lang="en-US" altLang="zh-TW" dirty="0">
                <a:solidFill>
                  <a:srgbClr val="000000"/>
                </a:solidFill>
                <a:highlight>
                  <a:srgbClr val="FFFF00"/>
                </a:highlight>
                <a:latin typeface="Nunito Light"/>
              </a:rPr>
              <a:t>Grouping similar, correlated features</a:t>
            </a:r>
          </a:p>
          <a:p>
            <a:pPr marL="342900" indent="-342900">
              <a:lnSpc>
                <a:spcPts val="3359"/>
              </a:lnSpc>
              <a:buFont typeface="+mj-lt"/>
              <a:buAutoNum type="arabicPeriod"/>
            </a:pPr>
            <a:r>
              <a:rPr lang="en-US" altLang="zh-TW" dirty="0">
                <a:solidFill>
                  <a:srgbClr val="000000"/>
                </a:solidFill>
                <a:latin typeface="Nunito Light"/>
              </a:rPr>
              <a:t>Sequencing features in each feature group</a:t>
            </a:r>
          </a:p>
          <a:p>
            <a:pPr marL="342900" indent="-342900">
              <a:lnSpc>
                <a:spcPts val="3359"/>
              </a:lnSpc>
              <a:buFont typeface="+mj-lt"/>
              <a:buAutoNum type="arabicPeriod"/>
            </a:pPr>
            <a:r>
              <a:rPr lang="en-US" altLang="zh-TW" dirty="0">
                <a:solidFill>
                  <a:srgbClr val="000000"/>
                </a:solidFill>
                <a:latin typeface="Nunito Light"/>
              </a:rPr>
              <a:t>BCD encode on each feature group</a:t>
            </a:r>
          </a:p>
        </p:txBody>
      </p:sp>
    </p:spTree>
    <p:extLst>
      <p:ext uri="{BB962C8B-B14F-4D97-AF65-F5344CB8AC3E}">
        <p14:creationId xmlns:p14="http://schemas.microsoft.com/office/powerpoint/2010/main" val="3573605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3.125E-6 3.7037E-7 L -0.02305 -0.03935 C -0.02787 -0.04838 -0.03503 -0.05324 -0.04258 -0.05324 C -0.05104 -0.05324 -0.05795 -0.04838 -0.06276 -0.03935 L -0.08555 3.7037E-7 " pathEditMode="relative" rAng="0" ptsTypes="AAAAA">
                                      <p:cBhvr>
                                        <p:cTn id="6" dur="1000" fill="hold"/>
                                        <p:tgtEl>
                                          <p:spTgt spid="24"/>
                                        </p:tgtEl>
                                        <p:attrNameLst>
                                          <p:attrName>ppt_x</p:attrName>
                                          <p:attrName>ppt_y</p:attrName>
                                        </p:attrNameLst>
                                      </p:cBhvr>
                                      <p:rCtr x="-4284" y="-2662"/>
                                    </p:animMotion>
                                  </p:childTnLst>
                                </p:cTn>
                              </p:par>
                              <p:par>
                                <p:cTn id="7" presetID="37" presetClass="path" presetSubtype="0" accel="50000" decel="50000" fill="hold" nodeType="withEffect">
                                  <p:stCondLst>
                                    <p:cond delay="0"/>
                                  </p:stCondLst>
                                  <p:childTnLst>
                                    <p:animMotion origin="layout" path="M -0.00209 0.0007 L 0.08893 0.04074 C 0.10781 0.04977 0.13632 0.05463 0.1664 0.05463 C 0.20026 0.05463 0.22773 0.04977 0.24648 0.04074 L 0.33802 0.0007 " pathEditMode="relative" rAng="0" ptsTypes="AAAAA">
                                      <p:cBhvr>
                                        <p:cTn id="8" dur="1000" fill="hold"/>
                                        <p:tgtEl>
                                          <p:spTgt spid="23"/>
                                        </p:tgtEl>
                                        <p:attrNameLst>
                                          <p:attrName>ppt_x</p:attrName>
                                          <p:attrName>ppt_y</p:attrName>
                                        </p:attrNameLst>
                                      </p:cBhvr>
                                      <p:rCtr x="17005" y="2685"/>
                                    </p:animMotion>
                                  </p:childTnLst>
                                </p:cTn>
                              </p:par>
                              <p:par>
                                <p:cTn id="9" presetID="37" presetClass="path" presetSubtype="0" accel="50000" decel="50000" fill="hold" nodeType="withEffect">
                                  <p:stCondLst>
                                    <p:cond delay="0"/>
                                  </p:stCondLst>
                                  <p:childTnLst>
                                    <p:animMotion origin="layout" path="M -2.91667E-6 7.40741E-7 L 0.06901 -0.04051 C 0.08347 -0.04954 0.10521 -0.0544 0.12774 -0.0544 C 0.15365 -0.0544 0.17435 -0.04954 0.18881 -0.04051 L 0.25834 7.40741E-7 " pathEditMode="relative" rAng="0" ptsTypes="AAAAA">
                                      <p:cBhvr>
                                        <p:cTn id="10" dur="1000" fill="hold"/>
                                        <p:tgtEl>
                                          <p:spTgt spid="25"/>
                                        </p:tgtEl>
                                        <p:attrNameLst>
                                          <p:attrName>ppt_x</p:attrName>
                                          <p:attrName>ppt_y</p:attrName>
                                        </p:attrNameLst>
                                      </p:cBhvr>
                                      <p:rCtr x="12917" y="-2731"/>
                                    </p:animMotion>
                                  </p:childTnLst>
                                </p:cTn>
                              </p:par>
                              <p:par>
                                <p:cTn id="11" presetID="37" presetClass="path" presetSubtype="0" accel="50000" decel="50000" fill="hold" nodeType="withEffect">
                                  <p:stCondLst>
                                    <p:cond delay="0"/>
                                  </p:stCondLst>
                                  <p:childTnLst>
                                    <p:animMotion origin="layout" path="M -4.79167E-6 7.40741E-7 L -0.02343 0.04005 C -0.02812 0.04907 -0.03541 0.05393 -0.04309 0.05393 C -0.05182 0.05393 -0.05872 0.04907 -0.06341 0.04005 L -0.08658 7.40741E-7 " pathEditMode="relative" rAng="0" ptsTypes="AAAAA">
                                      <p:cBhvr>
                                        <p:cTn id="12" dur="1000" fill="hold"/>
                                        <p:tgtEl>
                                          <p:spTgt spid="26"/>
                                        </p:tgtEl>
                                        <p:attrNameLst>
                                          <p:attrName>ppt_x</p:attrName>
                                          <p:attrName>ppt_y</p:attrName>
                                        </p:attrNameLst>
                                      </p:cBhvr>
                                      <p:rCtr x="-4336" y="2685"/>
                                    </p:animMotion>
                                  </p:childTnLst>
                                </p:cTn>
                              </p:par>
                              <p:par>
                                <p:cTn id="13" presetID="37" presetClass="path" presetSubtype="0" accel="50000" decel="50000" fill="hold" nodeType="withEffect">
                                  <p:stCondLst>
                                    <p:cond delay="0"/>
                                  </p:stCondLst>
                                  <p:childTnLst>
                                    <p:animMotion origin="layout" path="M -4.16667E-6 3.7037E-7 L -0.02317 -0.02222 C -0.02773 -0.02708 -0.03515 -0.02963 -0.04244 -0.02963 C -0.05104 -0.02963 -0.05794 -0.02708 -0.0625 -0.02222 L -0.08528 3.7037E-7 " pathEditMode="relative" rAng="0" ptsTypes="AAAAA">
                                      <p:cBhvr>
                                        <p:cTn id="14" dur="1000" fill="hold"/>
                                        <p:tgtEl>
                                          <p:spTgt spid="27"/>
                                        </p:tgtEl>
                                        <p:attrNameLst>
                                          <p:attrName>ppt_x</p:attrName>
                                          <p:attrName>ppt_y</p:attrName>
                                        </p:attrNameLst>
                                      </p:cBhvr>
                                      <p:rCtr x="-4271" y="-1481"/>
                                    </p:animMotion>
                                  </p:childTnLst>
                                </p:cTn>
                              </p:par>
                              <p:par>
                                <p:cTn id="15" presetID="37" presetClass="path" presetSubtype="0" accel="50000" decel="50000" fill="hold" nodeType="withEffect">
                                  <p:stCondLst>
                                    <p:cond delay="0"/>
                                  </p:stCondLst>
                                  <p:childTnLst>
                                    <p:animMotion origin="layout" path="M -0.01198 7.40741E-7 L -0.10065 0.04005 C -0.11927 0.04907 -0.14661 0.05393 -0.17539 0.05393 C -0.20833 0.05393 -0.2345 0.04907 -0.25286 0.04005 L -0.3401 7.40741E-7 " pathEditMode="relative" rAng="0" ptsTypes="AAAAA">
                                      <p:cBhvr>
                                        <p:cTn id="16" dur="1000" fill="hold"/>
                                        <p:tgtEl>
                                          <p:spTgt spid="22"/>
                                        </p:tgtEl>
                                        <p:attrNameLst>
                                          <p:attrName>ppt_x</p:attrName>
                                          <p:attrName>ppt_y</p:attrName>
                                        </p:attrNameLst>
                                      </p:cBhvr>
                                      <p:rCtr x="-16406" y="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表格 23">
            <a:extLst>
              <a:ext uri="{FF2B5EF4-FFF2-40B4-BE49-F238E27FC236}">
                <a16:creationId xmlns:a16="http://schemas.microsoft.com/office/drawing/2014/main" id="{D3F1CC29-E66A-49C1-8174-9B9328B5B70D}"/>
              </a:ext>
            </a:extLst>
          </p:cNvPr>
          <p:cNvGraphicFramePr>
            <a:graphicFrameLocks noGrp="1"/>
          </p:cNvGraphicFramePr>
          <p:nvPr>
            <p:extLst>
              <p:ext uri="{D42A27DB-BD31-4B8C-83A1-F6EECF244321}">
                <p14:modId xmlns:p14="http://schemas.microsoft.com/office/powerpoint/2010/main" val="2627176861"/>
              </p:ext>
            </p:extLst>
          </p:nvPr>
        </p:nvGraphicFramePr>
        <p:xfrm>
          <a:off x="5987282" y="1859446"/>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1617252258"/>
                    </a:ext>
                  </a:extLst>
                </a:gridCol>
              </a:tblGrid>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2</a:t>
                      </a:r>
                      <a:endParaRPr lang="zh-TW" altLang="en-US" dirty="0"/>
                    </a:p>
                  </a:txBody>
                  <a:tcPr anchor="ct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rgbClr val="C47660"/>
                    </a:solidFill>
                  </a:tcPr>
                </a:tc>
                <a:extLst>
                  <a:ext uri="{0D108BD9-81ED-4DB2-BD59-A6C34878D82A}">
                    <a16:rowId xmlns:a16="http://schemas.microsoft.com/office/drawing/2014/main" val="4238049435"/>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graphicFrame>
        <p:nvGraphicFramePr>
          <p:cNvPr id="25" name="表格 24">
            <a:extLst>
              <a:ext uri="{FF2B5EF4-FFF2-40B4-BE49-F238E27FC236}">
                <a16:creationId xmlns:a16="http://schemas.microsoft.com/office/drawing/2014/main" id="{080E8605-6DAA-453C-83AE-7AA374C678F7}"/>
              </a:ext>
            </a:extLst>
          </p:cNvPr>
          <p:cNvGraphicFramePr>
            <a:graphicFrameLocks noGrp="1"/>
          </p:cNvGraphicFramePr>
          <p:nvPr>
            <p:extLst>
              <p:ext uri="{D42A27DB-BD31-4B8C-83A1-F6EECF244321}">
                <p14:modId xmlns:p14="http://schemas.microsoft.com/office/powerpoint/2010/main" val="654104371"/>
              </p:ext>
            </p:extLst>
          </p:nvPr>
        </p:nvGraphicFramePr>
        <p:xfrm>
          <a:off x="11172825" y="1859446"/>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3515302988"/>
                    </a:ext>
                  </a:extLst>
                </a:gridCol>
              </a:tblGrid>
              <a:tr h="636251">
                <a:tc>
                  <a:txBody>
                    <a:bodyPr/>
                    <a:lstStyle/>
                    <a:p>
                      <a:pPr algn="ctr"/>
                      <a:r>
                        <a:rPr lang="en-US" altLang="zh-TW" dirty="0"/>
                        <a:t>Col 3</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D79DA7"/>
                    </a:solidFill>
                  </a:tcPr>
                </a:tc>
                <a:extLst>
                  <a:ext uri="{0D108BD9-81ED-4DB2-BD59-A6C34878D82A}">
                    <a16:rowId xmlns:a16="http://schemas.microsoft.com/office/drawing/2014/main" val="4238049435"/>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Terry Yang | 2022</a:t>
            </a:r>
            <a:endParaRPr lang="en-US" altLang="zh-TW" dirty="0"/>
          </a:p>
        </p:txBody>
      </p:sp>
      <p:graphicFrame>
        <p:nvGraphicFramePr>
          <p:cNvPr id="22" name="表格 21">
            <a:extLst>
              <a:ext uri="{FF2B5EF4-FFF2-40B4-BE49-F238E27FC236}">
                <a16:creationId xmlns:a16="http://schemas.microsoft.com/office/drawing/2014/main" id="{265FA4D9-AE5B-4E6D-A954-5805F268F02A}"/>
              </a:ext>
            </a:extLst>
          </p:cNvPr>
          <p:cNvGraphicFramePr>
            <a:graphicFrameLocks noGrp="1"/>
          </p:cNvGraphicFramePr>
          <p:nvPr>
            <p:extLst>
              <p:ext uri="{D42A27DB-BD31-4B8C-83A1-F6EECF244321}">
                <p14:modId xmlns:p14="http://schemas.microsoft.com/office/powerpoint/2010/main" val="2987083661"/>
              </p:ext>
            </p:extLst>
          </p:nvPr>
        </p:nvGraphicFramePr>
        <p:xfrm>
          <a:off x="7024391" y="1859446"/>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850758534"/>
                    </a:ext>
                  </a:extLst>
                </a:gridCol>
              </a:tblGrid>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6</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47660"/>
                    </a:solidFill>
                  </a:tcPr>
                </a:tc>
                <a:extLst>
                  <a:ext uri="{0D108BD9-81ED-4DB2-BD59-A6C34878D82A}">
                    <a16:rowId xmlns:a16="http://schemas.microsoft.com/office/drawing/2014/main" val="4238049435"/>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graphicFrame>
        <p:nvGraphicFramePr>
          <p:cNvPr id="27" name="表格 26">
            <a:extLst>
              <a:ext uri="{FF2B5EF4-FFF2-40B4-BE49-F238E27FC236}">
                <a16:creationId xmlns:a16="http://schemas.microsoft.com/office/drawing/2014/main" id="{0DA4AFF4-D1D9-44FF-8611-7C9F5ABDB724}"/>
              </a:ext>
            </a:extLst>
          </p:cNvPr>
          <p:cNvGraphicFramePr>
            <a:graphicFrameLocks noGrp="1"/>
          </p:cNvGraphicFramePr>
          <p:nvPr>
            <p:extLst>
              <p:ext uri="{D42A27DB-BD31-4B8C-83A1-F6EECF244321}">
                <p14:modId xmlns:p14="http://schemas.microsoft.com/office/powerpoint/2010/main" val="2502881931"/>
              </p:ext>
            </p:extLst>
          </p:nvPr>
        </p:nvGraphicFramePr>
        <p:xfrm>
          <a:off x="9098609" y="1859446"/>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1225509667"/>
                    </a:ext>
                  </a:extLst>
                </a:gridCol>
              </a:tblGrid>
              <a:tr h="636251">
                <a:tc>
                  <a:txBody>
                    <a:bodyPr/>
                    <a:lstStyle/>
                    <a:p>
                      <a:pPr algn="ctr"/>
                      <a:r>
                        <a:rPr lang="en-US" altLang="zh-TW" dirty="0"/>
                        <a:t>Col 5</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F497D"/>
                    </a:solidFill>
                  </a:tcPr>
                </a:tc>
                <a:extLst>
                  <a:ext uri="{0D108BD9-81ED-4DB2-BD59-A6C34878D82A}">
                    <a16:rowId xmlns:a16="http://schemas.microsoft.com/office/drawing/2014/main" val="4238049435"/>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graphicFrame>
        <p:nvGraphicFramePr>
          <p:cNvPr id="26" name="表格 25">
            <a:extLst>
              <a:ext uri="{FF2B5EF4-FFF2-40B4-BE49-F238E27FC236}">
                <a16:creationId xmlns:a16="http://schemas.microsoft.com/office/drawing/2014/main" id="{DE90A258-C804-44D0-9CD2-23D6979D3676}"/>
              </a:ext>
            </a:extLst>
          </p:cNvPr>
          <p:cNvGraphicFramePr>
            <a:graphicFrameLocks noGrp="1"/>
          </p:cNvGraphicFramePr>
          <p:nvPr>
            <p:extLst>
              <p:ext uri="{D42A27DB-BD31-4B8C-83A1-F6EECF244321}">
                <p14:modId xmlns:p14="http://schemas.microsoft.com/office/powerpoint/2010/main" val="887070581"/>
              </p:ext>
            </p:extLst>
          </p:nvPr>
        </p:nvGraphicFramePr>
        <p:xfrm>
          <a:off x="8061500" y="1859446"/>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275823469"/>
                    </a:ext>
                  </a:extLst>
                </a:gridCol>
              </a:tblGrid>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4</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1F497D"/>
                    </a:solidFill>
                  </a:tcPr>
                </a:tc>
                <a:extLst>
                  <a:ext uri="{0D108BD9-81ED-4DB2-BD59-A6C34878D82A}">
                    <a16:rowId xmlns:a16="http://schemas.microsoft.com/office/drawing/2014/main" val="4238049435"/>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graphicFrame>
        <p:nvGraphicFramePr>
          <p:cNvPr id="23" name="表格 22">
            <a:extLst>
              <a:ext uri="{FF2B5EF4-FFF2-40B4-BE49-F238E27FC236}">
                <a16:creationId xmlns:a16="http://schemas.microsoft.com/office/drawing/2014/main" id="{4FDC8BBB-15E1-49AA-8CA6-D95CB77C0DA1}"/>
              </a:ext>
            </a:extLst>
          </p:cNvPr>
          <p:cNvGraphicFramePr>
            <a:graphicFrameLocks noGrp="1"/>
          </p:cNvGraphicFramePr>
          <p:nvPr>
            <p:extLst>
              <p:ext uri="{D42A27DB-BD31-4B8C-83A1-F6EECF244321}">
                <p14:modId xmlns:p14="http://schemas.microsoft.com/office/powerpoint/2010/main" val="1016733784"/>
              </p:ext>
            </p:extLst>
          </p:nvPr>
        </p:nvGraphicFramePr>
        <p:xfrm>
          <a:off x="10135718" y="1859446"/>
          <a:ext cx="8763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260549720"/>
                    </a:ext>
                  </a:extLst>
                </a:gridCol>
              </a:tblGrid>
              <a:tr h="636251">
                <a:tc>
                  <a:txBody>
                    <a:bodyPr/>
                    <a:lstStyle/>
                    <a:p>
                      <a:pPr algn="ctr"/>
                      <a:r>
                        <a:rPr lang="en-US" altLang="zh-TW" dirty="0"/>
                        <a:t>Col 1</a:t>
                      </a:r>
                      <a:endParaRPr lang="zh-TW" alt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D79DA7"/>
                    </a:solidFill>
                  </a:tcPr>
                </a:tc>
                <a:extLst>
                  <a:ext uri="{0D108BD9-81ED-4DB2-BD59-A6C34878D82A}">
                    <a16:rowId xmlns:a16="http://schemas.microsoft.com/office/drawing/2014/main" val="4238049435"/>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algn="ct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sp>
        <p:nvSpPr>
          <p:cNvPr id="11" name="TextBox 5">
            <a:extLst>
              <a:ext uri="{FF2B5EF4-FFF2-40B4-BE49-F238E27FC236}">
                <a16:creationId xmlns:a16="http://schemas.microsoft.com/office/drawing/2014/main" id="{2F1EA623-4A71-49FB-B808-FE0950E7F1E2}"/>
              </a:ext>
            </a:extLst>
          </p:cNvPr>
          <p:cNvSpPr txBox="1"/>
          <p:nvPr/>
        </p:nvSpPr>
        <p:spPr>
          <a:xfrm>
            <a:off x="838200" y="1690688"/>
            <a:ext cx="5257800" cy="3884397"/>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In the research, we propose a method to encode binary data in to numerical data. Via grouping related features with common feature selection methods, sequencing features by their attributes, and transforming the binary row data with BCD encode.</a:t>
            </a:r>
          </a:p>
          <a:p>
            <a:pPr marL="342900" indent="-342900">
              <a:lnSpc>
                <a:spcPts val="3359"/>
              </a:lnSpc>
              <a:buFont typeface="+mj-lt"/>
              <a:buAutoNum type="arabicPeriod"/>
            </a:pPr>
            <a:r>
              <a:rPr lang="en-US" altLang="zh-TW" dirty="0">
                <a:solidFill>
                  <a:srgbClr val="000000"/>
                </a:solidFill>
                <a:latin typeface="Nunito Light"/>
              </a:rPr>
              <a:t>Grouping similar, correlated features</a:t>
            </a:r>
          </a:p>
          <a:p>
            <a:pPr marL="342900" indent="-342900">
              <a:lnSpc>
                <a:spcPts val="3359"/>
              </a:lnSpc>
              <a:buFont typeface="+mj-lt"/>
              <a:buAutoNum type="arabicPeriod"/>
            </a:pPr>
            <a:r>
              <a:rPr lang="en-US" altLang="zh-TW" dirty="0">
                <a:solidFill>
                  <a:srgbClr val="000000"/>
                </a:solidFill>
                <a:highlight>
                  <a:srgbClr val="FFFF00"/>
                </a:highlight>
                <a:latin typeface="Nunito Light"/>
              </a:rPr>
              <a:t>Sequencing features in each feature group</a:t>
            </a:r>
          </a:p>
          <a:p>
            <a:pPr marL="342900" indent="-342900">
              <a:lnSpc>
                <a:spcPts val="3359"/>
              </a:lnSpc>
              <a:buFont typeface="+mj-lt"/>
              <a:buAutoNum type="arabicPeriod"/>
            </a:pPr>
            <a:r>
              <a:rPr lang="en-US" altLang="zh-TW" dirty="0">
                <a:solidFill>
                  <a:srgbClr val="000000"/>
                </a:solidFill>
                <a:latin typeface="Nunito Light"/>
              </a:rPr>
              <a:t>BCD encode on each feature group</a:t>
            </a:r>
          </a:p>
        </p:txBody>
      </p:sp>
    </p:spTree>
    <p:extLst>
      <p:ext uri="{BB962C8B-B14F-4D97-AF65-F5344CB8AC3E}">
        <p14:creationId xmlns:p14="http://schemas.microsoft.com/office/powerpoint/2010/main" val="4698049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3.33333E-6 7.40741E-7 L 0.02279 0.04005 C 0.02761 0.04907 0.03477 0.05393 0.04232 0.05393 C 0.05078 0.05393 0.05769 0.04907 0.0625 0.04005 L 0.08542 7.40741E-7 " pathEditMode="relative" rAng="0" ptsTypes="AAAAA">
                                      <p:cBhvr>
                                        <p:cTn id="6" dur="1000" fill="hold"/>
                                        <p:tgtEl>
                                          <p:spTgt spid="24"/>
                                        </p:tgtEl>
                                        <p:attrNameLst>
                                          <p:attrName>ppt_x</p:attrName>
                                          <p:attrName>ppt_y</p:attrName>
                                        </p:attrNameLst>
                                      </p:cBhvr>
                                      <p:rCtr x="4271" y="2685"/>
                                    </p:animMotion>
                                  </p:childTnLst>
                                </p:cTn>
                              </p:par>
                              <p:par>
                                <p:cTn id="7" presetID="37" presetClass="path" presetSubtype="0" accel="50000" decel="50000" fill="hold" nodeType="withEffect">
                                  <p:stCondLst>
                                    <p:cond delay="0"/>
                                  </p:stCondLst>
                                  <p:childTnLst>
                                    <p:animMotion origin="layout" path="M 0.00039 7.40741E-7 L -0.0224 -0.03958 C -0.02721 -0.04861 -0.03425 -0.05324 -0.0418 -0.05324 C -0.05026 -0.05324 -0.05703 -0.04861 -0.06185 -0.03958 L -0.08451 7.40741E-7 " pathEditMode="relative" rAng="0" ptsTypes="AAAAA">
                                      <p:cBhvr>
                                        <p:cTn id="8" dur="1000" fill="hold"/>
                                        <p:tgtEl>
                                          <p:spTgt spid="22"/>
                                        </p:tgtEl>
                                        <p:attrNameLst>
                                          <p:attrName>ppt_x</p:attrName>
                                          <p:attrName>ppt_y</p:attrName>
                                        </p:attrNameLst>
                                      </p:cBhvr>
                                      <p:rCtr x="-4245" y="-2662"/>
                                    </p:animMotion>
                                  </p:childTnLst>
                                </p:cTn>
                              </p:par>
                              <p:par>
                                <p:cTn id="9" presetID="37" presetClass="path" presetSubtype="0" accel="50000" decel="50000" fill="hold" nodeType="withEffect">
                                  <p:stCondLst>
                                    <p:cond delay="0"/>
                                  </p:stCondLst>
                                  <p:childTnLst>
                                    <p:animMotion origin="layout" path="M 4.58333E-6 7.40741E-7 L 0.02278 0.04005 C 0.02747 0.04907 0.03463 0.05393 0.04218 0.05393 C 0.05065 0.05393 0.05755 0.04907 0.06224 0.04005 L 0.08515 7.40741E-7 " pathEditMode="relative" rAng="0" ptsTypes="AAAAA">
                                      <p:cBhvr>
                                        <p:cTn id="10" dur="1000" fill="hold"/>
                                        <p:tgtEl>
                                          <p:spTgt spid="26"/>
                                        </p:tgtEl>
                                        <p:attrNameLst>
                                          <p:attrName>ppt_x</p:attrName>
                                          <p:attrName>ppt_y</p:attrName>
                                        </p:attrNameLst>
                                      </p:cBhvr>
                                      <p:rCtr x="4258" y="2685"/>
                                    </p:animMotion>
                                  </p:childTnLst>
                                </p:cTn>
                              </p:par>
                              <p:par>
                                <p:cTn id="11" presetID="37" presetClass="path" presetSubtype="0" accel="50000" decel="50000" fill="hold" nodeType="withEffect">
                                  <p:stCondLst>
                                    <p:cond delay="0"/>
                                  </p:stCondLst>
                                  <p:childTnLst>
                                    <p:animMotion origin="layout" path="M 0.00013 7.40741E-7 L -0.02278 -0.03218 C -0.02747 -0.03935 -0.03463 -0.04282 -0.04219 -0.04282 C -0.05065 -0.04282 -0.05755 -0.03935 -0.06224 -0.03218 L -0.08502 7.40741E-7 " pathEditMode="relative" rAng="0" ptsTypes="AAAAA">
                                      <p:cBhvr>
                                        <p:cTn id="12" dur="1000" fill="hold"/>
                                        <p:tgtEl>
                                          <p:spTgt spid="27"/>
                                        </p:tgtEl>
                                        <p:attrNameLst>
                                          <p:attrName>ppt_x</p:attrName>
                                          <p:attrName>ppt_y</p:attrName>
                                        </p:attrNameLst>
                                      </p:cBhvr>
                                      <p:rCtr x="-4258" y="-215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2841D9D8-9F3D-4F66-B69F-D77B554669E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356403" y="1849365"/>
            <a:ext cx="5448300" cy="3273552"/>
          </a:xfrm>
          <a:prstGeom prst="rect">
            <a:avLst/>
          </a:prstGeom>
        </p:spPr>
      </p:pic>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Terry Yang | 2022</a:t>
            </a:r>
            <a:endParaRPr lang="en-US" altLang="zh-TW" dirty="0"/>
          </a:p>
        </p:txBody>
      </p:sp>
      <p:graphicFrame>
        <p:nvGraphicFramePr>
          <p:cNvPr id="13" name="表格 12">
            <a:extLst>
              <a:ext uri="{FF2B5EF4-FFF2-40B4-BE49-F238E27FC236}">
                <a16:creationId xmlns:a16="http://schemas.microsoft.com/office/drawing/2014/main" id="{F36E90D2-6628-4791-8857-9112F6C3F36C}"/>
              </a:ext>
            </a:extLst>
          </p:cNvPr>
          <p:cNvGraphicFramePr>
            <a:graphicFrameLocks noGrp="1"/>
          </p:cNvGraphicFramePr>
          <p:nvPr>
            <p:extLst>
              <p:ext uri="{D42A27DB-BD31-4B8C-83A1-F6EECF244321}">
                <p14:modId xmlns:p14="http://schemas.microsoft.com/office/powerpoint/2010/main" val="1244620490"/>
              </p:ext>
            </p:extLst>
          </p:nvPr>
        </p:nvGraphicFramePr>
        <p:xfrm>
          <a:off x="6356403" y="1856134"/>
          <a:ext cx="5448300" cy="3266783"/>
        </p:xfrm>
        <a:graphic>
          <a:graphicData uri="http://schemas.openxmlformats.org/drawingml/2006/table">
            <a:tbl>
              <a:tblPr firstRow="1" bandRow="1">
                <a:tableStyleId>{5C22544A-7EE6-4342-B048-85BDC9FD1C3A}</a:tableStyleId>
              </a:tblPr>
              <a:tblGrid>
                <a:gridCol w="908050">
                  <a:extLst>
                    <a:ext uri="{9D8B030D-6E8A-4147-A177-3AD203B41FA5}">
                      <a16:colId xmlns:a16="http://schemas.microsoft.com/office/drawing/2014/main" val="925335159"/>
                    </a:ext>
                  </a:extLst>
                </a:gridCol>
                <a:gridCol w="908050">
                  <a:extLst>
                    <a:ext uri="{9D8B030D-6E8A-4147-A177-3AD203B41FA5}">
                      <a16:colId xmlns:a16="http://schemas.microsoft.com/office/drawing/2014/main" val="2372799635"/>
                    </a:ext>
                  </a:extLst>
                </a:gridCol>
                <a:gridCol w="908050">
                  <a:extLst>
                    <a:ext uri="{9D8B030D-6E8A-4147-A177-3AD203B41FA5}">
                      <a16:colId xmlns:a16="http://schemas.microsoft.com/office/drawing/2014/main" val="1225509667"/>
                    </a:ext>
                  </a:extLst>
                </a:gridCol>
                <a:gridCol w="908050">
                  <a:extLst>
                    <a:ext uri="{9D8B030D-6E8A-4147-A177-3AD203B41FA5}">
                      <a16:colId xmlns:a16="http://schemas.microsoft.com/office/drawing/2014/main" val="1012106522"/>
                    </a:ext>
                  </a:extLst>
                </a:gridCol>
                <a:gridCol w="908050">
                  <a:extLst>
                    <a:ext uri="{9D8B030D-6E8A-4147-A177-3AD203B41FA5}">
                      <a16:colId xmlns:a16="http://schemas.microsoft.com/office/drawing/2014/main" val="850758534"/>
                    </a:ext>
                  </a:extLst>
                </a:gridCol>
                <a:gridCol w="908050">
                  <a:extLst>
                    <a:ext uri="{9D8B030D-6E8A-4147-A177-3AD203B41FA5}">
                      <a16:colId xmlns:a16="http://schemas.microsoft.com/office/drawing/2014/main" val="4146938469"/>
                    </a:ext>
                  </a:extLst>
                </a:gridCol>
              </a:tblGrid>
              <a:tr h="6564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6</a:t>
                      </a:r>
                      <a:endParaRPr lang="zh-TW" altLang="en-US" dirty="0"/>
                    </a:p>
                  </a:txBody>
                  <a:tcPr anchor="ctr">
                    <a:lnB w="38100" cmpd="sng">
                      <a:noFill/>
                    </a:lnB>
                    <a:solidFill>
                      <a:srgbClr val="C4766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2</a:t>
                      </a:r>
                      <a:endParaRPr lang="zh-TW" altLang="en-US" dirty="0"/>
                    </a:p>
                  </a:txBody>
                  <a:tcPr anchor="ctr">
                    <a:lnB w="38100" cmpd="sng">
                      <a:noFill/>
                    </a:lnB>
                    <a:solidFill>
                      <a:srgbClr val="C47660"/>
                    </a:solidFill>
                  </a:tcPr>
                </a:tc>
                <a:tc>
                  <a:txBody>
                    <a:bodyPr/>
                    <a:lstStyle/>
                    <a:p>
                      <a:pPr algn="ctr"/>
                      <a:r>
                        <a:rPr lang="en-US" altLang="zh-TW" dirty="0"/>
                        <a:t>Col 5</a:t>
                      </a:r>
                      <a:endParaRPr lang="zh-TW" altLang="en-US" dirty="0"/>
                    </a:p>
                  </a:txBody>
                  <a:tcPr anchor="ctr">
                    <a:lnB w="38100" cmpd="sng">
                      <a:noFill/>
                    </a:lnB>
                    <a:solidFill>
                      <a:srgbClr val="1F497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4</a:t>
                      </a:r>
                      <a:endParaRPr lang="zh-TW" altLang="en-US" dirty="0"/>
                    </a:p>
                  </a:txBody>
                  <a:tcPr anchor="ctr">
                    <a:lnB w="38100" cmpd="sng">
                      <a:noFill/>
                    </a:lnB>
                    <a:solidFill>
                      <a:srgbClr val="1F497D"/>
                    </a:solidFill>
                  </a:tcPr>
                </a:tc>
                <a:tc>
                  <a:txBody>
                    <a:bodyPr/>
                    <a:lstStyle/>
                    <a:p>
                      <a:pPr algn="ctr"/>
                      <a:r>
                        <a:rPr lang="en-US" altLang="zh-TW" dirty="0"/>
                        <a:t>Col 1</a:t>
                      </a:r>
                      <a:endParaRPr lang="zh-TW" altLang="en-US" dirty="0"/>
                    </a:p>
                  </a:txBody>
                  <a:tcPr anchor="ctr">
                    <a:lnB w="38100" cmpd="sng">
                      <a:noFill/>
                    </a:lnB>
                    <a:solidFill>
                      <a:srgbClr val="D79DA7"/>
                    </a:solidFill>
                  </a:tcPr>
                </a:tc>
                <a:tc>
                  <a:txBody>
                    <a:bodyPr/>
                    <a:lstStyle/>
                    <a:p>
                      <a:pPr algn="ctr"/>
                      <a:r>
                        <a:rPr lang="en-US" altLang="zh-TW" dirty="0"/>
                        <a:t>Col 3</a:t>
                      </a:r>
                      <a:endParaRPr lang="zh-TW" altLang="en-US" dirty="0"/>
                    </a:p>
                  </a:txBody>
                  <a:tcPr anchor="ctr">
                    <a:lnB w="38100" cmpd="sng">
                      <a:noFill/>
                    </a:lnB>
                    <a:solidFill>
                      <a:srgbClr val="D79DA7"/>
                    </a:solidFill>
                  </a:tcPr>
                </a:tc>
                <a:extLst>
                  <a:ext uri="{0D108BD9-81ED-4DB2-BD59-A6C34878D82A}">
                    <a16:rowId xmlns:a16="http://schemas.microsoft.com/office/drawing/2014/main" val="4238049435"/>
                  </a:ext>
                </a:extLst>
              </a:tr>
              <a:tr h="65257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5257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5257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5257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sp>
        <p:nvSpPr>
          <p:cNvPr id="7" name="TextBox 5">
            <a:extLst>
              <a:ext uri="{FF2B5EF4-FFF2-40B4-BE49-F238E27FC236}">
                <a16:creationId xmlns:a16="http://schemas.microsoft.com/office/drawing/2014/main" id="{2AB21541-16B0-4D5E-A635-6B37181A2A17}"/>
              </a:ext>
            </a:extLst>
          </p:cNvPr>
          <p:cNvSpPr txBox="1"/>
          <p:nvPr/>
        </p:nvSpPr>
        <p:spPr>
          <a:xfrm>
            <a:off x="838200" y="1690688"/>
            <a:ext cx="5257800" cy="3884397"/>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In the research, we propose a method to encode binary data in to numerical data. Via grouping related features with common feature selection methods, sequencing features by their attributes, and transforming the binary row data with BCD encode.</a:t>
            </a:r>
          </a:p>
          <a:p>
            <a:pPr marL="342900" indent="-342900">
              <a:lnSpc>
                <a:spcPts val="3359"/>
              </a:lnSpc>
              <a:buFont typeface="+mj-lt"/>
              <a:buAutoNum type="arabicPeriod"/>
            </a:pPr>
            <a:r>
              <a:rPr lang="en-US" altLang="zh-TW" dirty="0">
                <a:solidFill>
                  <a:srgbClr val="000000"/>
                </a:solidFill>
                <a:latin typeface="Nunito Light"/>
              </a:rPr>
              <a:t>Grouping similar, correlated features</a:t>
            </a:r>
          </a:p>
          <a:p>
            <a:pPr marL="342900" indent="-342900">
              <a:lnSpc>
                <a:spcPts val="3359"/>
              </a:lnSpc>
              <a:buFont typeface="+mj-lt"/>
              <a:buAutoNum type="arabicPeriod"/>
            </a:pPr>
            <a:r>
              <a:rPr lang="en-US" altLang="zh-TW" dirty="0">
                <a:solidFill>
                  <a:srgbClr val="000000"/>
                </a:solidFill>
                <a:highlight>
                  <a:srgbClr val="FFFF00"/>
                </a:highlight>
                <a:latin typeface="Nunito Light"/>
              </a:rPr>
              <a:t>Sequencing features in each feature group</a:t>
            </a:r>
          </a:p>
          <a:p>
            <a:pPr marL="342900" indent="-342900">
              <a:lnSpc>
                <a:spcPts val="3359"/>
              </a:lnSpc>
              <a:buFont typeface="+mj-lt"/>
              <a:buAutoNum type="arabicPeriod"/>
            </a:pPr>
            <a:r>
              <a:rPr lang="en-US" altLang="zh-TW" dirty="0">
                <a:solidFill>
                  <a:srgbClr val="000000"/>
                </a:solidFill>
                <a:latin typeface="Nunito Light"/>
              </a:rPr>
              <a:t>BCD encode on each feature group</a:t>
            </a:r>
          </a:p>
        </p:txBody>
      </p:sp>
    </p:spTree>
    <p:extLst>
      <p:ext uri="{BB962C8B-B14F-4D97-AF65-F5344CB8AC3E}">
        <p14:creationId xmlns:p14="http://schemas.microsoft.com/office/powerpoint/2010/main" val="4065718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a:extLst>
              <a:ext uri="{FF2B5EF4-FFF2-40B4-BE49-F238E27FC236}">
                <a16:creationId xmlns:a16="http://schemas.microsoft.com/office/drawing/2014/main" id="{2841D9D8-9F3D-4F66-B69F-D77B554669E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356403" y="1849365"/>
            <a:ext cx="5448300" cy="3273552"/>
          </a:xfrm>
          <a:prstGeom prst="rect">
            <a:avLst/>
          </a:prstGeom>
        </p:spPr>
      </p:pic>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Terry Yang | 2022</a:t>
            </a:r>
            <a:endParaRPr lang="en-US" altLang="zh-TW" dirty="0"/>
          </a:p>
        </p:txBody>
      </p:sp>
      <p:graphicFrame>
        <p:nvGraphicFramePr>
          <p:cNvPr id="13" name="表格 12">
            <a:extLst>
              <a:ext uri="{FF2B5EF4-FFF2-40B4-BE49-F238E27FC236}">
                <a16:creationId xmlns:a16="http://schemas.microsoft.com/office/drawing/2014/main" id="{F36E90D2-6628-4791-8857-9112F6C3F36C}"/>
              </a:ext>
            </a:extLst>
          </p:cNvPr>
          <p:cNvGraphicFramePr>
            <a:graphicFrameLocks noGrp="1"/>
          </p:cNvGraphicFramePr>
          <p:nvPr>
            <p:extLst>
              <p:ext uri="{D42A27DB-BD31-4B8C-83A1-F6EECF244321}">
                <p14:modId xmlns:p14="http://schemas.microsoft.com/office/powerpoint/2010/main" val="2901242543"/>
              </p:ext>
            </p:extLst>
          </p:nvPr>
        </p:nvGraphicFramePr>
        <p:xfrm>
          <a:off x="6356403" y="1856134"/>
          <a:ext cx="5448300" cy="3266783"/>
        </p:xfrm>
        <a:graphic>
          <a:graphicData uri="http://schemas.openxmlformats.org/drawingml/2006/table">
            <a:tbl>
              <a:tblPr firstRow="1" bandRow="1">
                <a:tableStyleId>{5C22544A-7EE6-4342-B048-85BDC9FD1C3A}</a:tableStyleId>
              </a:tblPr>
              <a:tblGrid>
                <a:gridCol w="1816100">
                  <a:extLst>
                    <a:ext uri="{9D8B030D-6E8A-4147-A177-3AD203B41FA5}">
                      <a16:colId xmlns:a16="http://schemas.microsoft.com/office/drawing/2014/main" val="925335159"/>
                    </a:ext>
                  </a:extLst>
                </a:gridCol>
                <a:gridCol w="1816100">
                  <a:extLst>
                    <a:ext uri="{9D8B030D-6E8A-4147-A177-3AD203B41FA5}">
                      <a16:colId xmlns:a16="http://schemas.microsoft.com/office/drawing/2014/main" val="1225509667"/>
                    </a:ext>
                  </a:extLst>
                </a:gridCol>
                <a:gridCol w="1816100">
                  <a:extLst>
                    <a:ext uri="{9D8B030D-6E8A-4147-A177-3AD203B41FA5}">
                      <a16:colId xmlns:a16="http://schemas.microsoft.com/office/drawing/2014/main" val="850758534"/>
                    </a:ext>
                  </a:extLst>
                </a:gridCol>
              </a:tblGrid>
              <a:tr h="6564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Group 1</a:t>
                      </a:r>
                      <a:endParaRPr lang="zh-TW" altLang="en-US" dirty="0"/>
                    </a:p>
                  </a:txBody>
                  <a:tcPr anchor="ctr">
                    <a:lnB w="38100" cmpd="sng">
                      <a:noFill/>
                    </a:lnB>
                    <a:solidFill>
                      <a:srgbClr val="C47660"/>
                    </a:solidFill>
                  </a:tcPr>
                </a:tc>
                <a:tc>
                  <a:txBody>
                    <a:bodyPr/>
                    <a:lstStyle/>
                    <a:p>
                      <a:pPr algn="ctr"/>
                      <a:r>
                        <a:rPr lang="en-US" altLang="zh-TW" dirty="0"/>
                        <a:t>Group 2</a:t>
                      </a:r>
                      <a:endParaRPr lang="zh-TW" altLang="en-US" dirty="0"/>
                    </a:p>
                  </a:txBody>
                  <a:tcPr anchor="ctr">
                    <a:lnB w="38100" cmpd="sng">
                      <a:noFill/>
                    </a:lnB>
                    <a:solidFill>
                      <a:srgbClr val="1F497D"/>
                    </a:solidFill>
                  </a:tcPr>
                </a:tc>
                <a:tc>
                  <a:txBody>
                    <a:bodyPr/>
                    <a:lstStyle/>
                    <a:p>
                      <a:pPr algn="ctr"/>
                      <a:r>
                        <a:rPr lang="en-US" altLang="zh-TW" dirty="0"/>
                        <a:t>Group 3</a:t>
                      </a:r>
                      <a:endParaRPr lang="zh-TW" altLang="en-US" dirty="0"/>
                    </a:p>
                  </a:txBody>
                  <a:tcPr anchor="ctr">
                    <a:lnB w="38100" cmpd="sng">
                      <a:noFill/>
                    </a:lnB>
                    <a:solidFill>
                      <a:srgbClr val="D79DA7"/>
                    </a:solidFill>
                  </a:tcPr>
                </a:tc>
                <a:extLst>
                  <a:ext uri="{0D108BD9-81ED-4DB2-BD59-A6C34878D82A}">
                    <a16:rowId xmlns:a16="http://schemas.microsoft.com/office/drawing/2014/main" val="4238049435"/>
                  </a:ext>
                </a:extLst>
              </a:tr>
              <a:tr h="65257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2</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5257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3</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2</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5257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52571">
                <a:tc>
                  <a:txBody>
                    <a:bodyPr/>
                    <a:lstStyle/>
                    <a:p>
                      <a:pPr algn="ctr"/>
                      <a:r>
                        <a:rPr lang="en-US" altLang="zh-TW" dirty="0"/>
                        <a:t>2</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2</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sp>
        <p:nvSpPr>
          <p:cNvPr id="7" name="TextBox 5">
            <a:extLst>
              <a:ext uri="{FF2B5EF4-FFF2-40B4-BE49-F238E27FC236}">
                <a16:creationId xmlns:a16="http://schemas.microsoft.com/office/drawing/2014/main" id="{2AB21541-16B0-4D5E-A635-6B37181A2A17}"/>
              </a:ext>
            </a:extLst>
          </p:cNvPr>
          <p:cNvSpPr txBox="1"/>
          <p:nvPr/>
        </p:nvSpPr>
        <p:spPr>
          <a:xfrm>
            <a:off x="838200" y="1690688"/>
            <a:ext cx="5257800" cy="3884397"/>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In the research, we propose a method to encode binary data in to numerical data. Via grouping related features with common feature selection methods, sequencing features by their attributes, and transforming the binary row data with BCD encode.</a:t>
            </a:r>
          </a:p>
          <a:p>
            <a:pPr marL="342900" indent="-342900">
              <a:lnSpc>
                <a:spcPts val="3359"/>
              </a:lnSpc>
              <a:buFont typeface="+mj-lt"/>
              <a:buAutoNum type="arabicPeriod"/>
            </a:pPr>
            <a:r>
              <a:rPr lang="en-US" altLang="zh-TW" dirty="0">
                <a:solidFill>
                  <a:srgbClr val="000000"/>
                </a:solidFill>
                <a:latin typeface="Nunito Light"/>
              </a:rPr>
              <a:t>Grouping similar, correlated features</a:t>
            </a:r>
          </a:p>
          <a:p>
            <a:pPr marL="342900" indent="-342900">
              <a:lnSpc>
                <a:spcPts val="3359"/>
              </a:lnSpc>
              <a:buFont typeface="+mj-lt"/>
              <a:buAutoNum type="arabicPeriod"/>
            </a:pPr>
            <a:r>
              <a:rPr lang="en-US" altLang="zh-TW" dirty="0">
                <a:solidFill>
                  <a:srgbClr val="000000"/>
                </a:solidFill>
                <a:latin typeface="Nunito Light"/>
              </a:rPr>
              <a:t>Sequencing features in each feature group</a:t>
            </a:r>
          </a:p>
          <a:p>
            <a:pPr marL="342900" indent="-342900">
              <a:lnSpc>
                <a:spcPts val="3359"/>
              </a:lnSpc>
              <a:buFont typeface="+mj-lt"/>
              <a:buAutoNum type="arabicPeriod"/>
            </a:pPr>
            <a:r>
              <a:rPr lang="en-US" altLang="zh-TW" dirty="0">
                <a:solidFill>
                  <a:srgbClr val="000000"/>
                </a:solidFill>
                <a:highlight>
                  <a:srgbClr val="FFFF00"/>
                </a:highlight>
                <a:latin typeface="Nunito Light"/>
              </a:rPr>
              <a:t>BCD encode on each feature group</a:t>
            </a:r>
          </a:p>
        </p:txBody>
      </p:sp>
    </p:spTree>
    <p:extLst>
      <p:ext uri="{BB962C8B-B14F-4D97-AF65-F5344CB8AC3E}">
        <p14:creationId xmlns:p14="http://schemas.microsoft.com/office/powerpoint/2010/main" val="195023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群組 4">
            <a:extLst>
              <a:ext uri="{FF2B5EF4-FFF2-40B4-BE49-F238E27FC236}">
                <a16:creationId xmlns:a16="http://schemas.microsoft.com/office/drawing/2014/main" id="{7EBA1897-204E-4C32-B0B2-2AF89F2EAB31}"/>
              </a:ext>
            </a:extLst>
          </p:cNvPr>
          <p:cNvGrpSpPr/>
          <p:nvPr/>
        </p:nvGrpSpPr>
        <p:grpSpPr>
          <a:xfrm>
            <a:off x="6096000" y="1430594"/>
            <a:ext cx="5760000" cy="5290881"/>
            <a:chOff x="6265766" y="1500031"/>
            <a:chExt cx="5760000" cy="5290881"/>
          </a:xfrm>
        </p:grpSpPr>
        <p:graphicFrame>
          <p:nvGraphicFramePr>
            <p:cNvPr id="19" name="圖表 18">
              <a:extLst>
                <a:ext uri="{FF2B5EF4-FFF2-40B4-BE49-F238E27FC236}">
                  <a16:creationId xmlns:a16="http://schemas.microsoft.com/office/drawing/2014/main" id="{B9BA5E61-E1A1-41FB-A622-F77F63F19FD8}"/>
                </a:ext>
              </a:extLst>
            </p:cNvPr>
            <p:cNvGraphicFramePr>
              <a:graphicFrameLocks/>
            </p:cNvGraphicFramePr>
            <p:nvPr>
              <p:extLst>
                <p:ext uri="{D42A27DB-BD31-4B8C-83A1-F6EECF244321}">
                  <p14:modId xmlns:p14="http://schemas.microsoft.com/office/powerpoint/2010/main" val="4120655864"/>
                </p:ext>
              </p:extLst>
            </p:nvPr>
          </p:nvGraphicFramePr>
          <p:xfrm>
            <a:off x="6265766" y="1500031"/>
            <a:ext cx="5760000" cy="1548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圖表 20">
              <a:extLst>
                <a:ext uri="{FF2B5EF4-FFF2-40B4-BE49-F238E27FC236}">
                  <a16:creationId xmlns:a16="http://schemas.microsoft.com/office/drawing/2014/main" id="{7F25C772-2B0D-44BB-BF52-F2B58D188C2C}"/>
                </a:ext>
              </a:extLst>
            </p:cNvPr>
            <p:cNvGraphicFramePr>
              <a:graphicFrameLocks/>
            </p:cNvGraphicFramePr>
            <p:nvPr>
              <p:extLst>
                <p:ext uri="{D42A27DB-BD31-4B8C-83A1-F6EECF244321}">
                  <p14:modId xmlns:p14="http://schemas.microsoft.com/office/powerpoint/2010/main" val="1464222062"/>
                </p:ext>
              </p:extLst>
            </p:nvPr>
          </p:nvGraphicFramePr>
          <p:xfrm>
            <a:off x="6265766" y="3257615"/>
            <a:ext cx="5760000" cy="1548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3" name="圖表 22">
              <a:extLst>
                <a:ext uri="{FF2B5EF4-FFF2-40B4-BE49-F238E27FC236}">
                  <a16:creationId xmlns:a16="http://schemas.microsoft.com/office/drawing/2014/main" id="{86F86530-889A-4534-A623-9C62357A0585}"/>
                </a:ext>
              </a:extLst>
            </p:cNvPr>
            <p:cNvGraphicFramePr>
              <a:graphicFrameLocks/>
            </p:cNvGraphicFramePr>
            <p:nvPr>
              <p:extLst>
                <p:ext uri="{D42A27DB-BD31-4B8C-83A1-F6EECF244321}">
                  <p14:modId xmlns:p14="http://schemas.microsoft.com/office/powerpoint/2010/main" val="2905877076"/>
                </p:ext>
              </p:extLst>
            </p:nvPr>
          </p:nvGraphicFramePr>
          <p:xfrm>
            <a:off x="6265766" y="4990912"/>
            <a:ext cx="5760000" cy="1800000"/>
          </p:xfrm>
          <a:graphic>
            <a:graphicData uri="http://schemas.openxmlformats.org/drawingml/2006/chart">
              <c:chart xmlns:c="http://schemas.openxmlformats.org/drawingml/2006/chart" xmlns:r="http://schemas.openxmlformats.org/officeDocument/2006/relationships" r:id="rId5"/>
            </a:graphicData>
          </a:graphic>
        </p:graphicFrame>
      </p:grpSp>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 - Grouping</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Terry Yang | 2022</a:t>
            </a:r>
            <a:endParaRPr lang="en-US" altLang="zh-TW" dirty="0"/>
          </a:p>
        </p:txBody>
      </p:sp>
      <p:sp>
        <p:nvSpPr>
          <p:cNvPr id="6" name="TextBox 5">
            <a:extLst>
              <a:ext uri="{FF2B5EF4-FFF2-40B4-BE49-F238E27FC236}">
                <a16:creationId xmlns:a16="http://schemas.microsoft.com/office/drawing/2014/main" id="{2C774CA5-0B70-4073-AB2A-40AC2EBCB865}"/>
              </a:ext>
            </a:extLst>
          </p:cNvPr>
          <p:cNvSpPr txBox="1"/>
          <p:nvPr/>
        </p:nvSpPr>
        <p:spPr>
          <a:xfrm>
            <a:off x="838200" y="1690688"/>
            <a:ext cx="5257800" cy="3884397"/>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At first, we evaluate all binary features’ relation with each other, whether by correlation or PCA weights. Then group the relevant, or correlated features together.</a:t>
            </a:r>
          </a:p>
          <a:p>
            <a:pPr marL="342900" indent="-342900">
              <a:lnSpc>
                <a:spcPts val="3359"/>
              </a:lnSpc>
              <a:buFont typeface="+mj-lt"/>
              <a:buAutoNum type="arabicPeriod"/>
            </a:pPr>
            <a:r>
              <a:rPr lang="en-US" altLang="zh-TW" dirty="0">
                <a:solidFill>
                  <a:srgbClr val="000000"/>
                </a:solidFill>
                <a:latin typeface="Nunito Light"/>
              </a:rPr>
              <a:t>Default group from categorical data</a:t>
            </a:r>
          </a:p>
          <a:p>
            <a:pPr marL="342900" indent="-342900">
              <a:lnSpc>
                <a:spcPts val="3359"/>
              </a:lnSpc>
              <a:buFont typeface="+mj-lt"/>
              <a:buAutoNum type="arabicPeriod"/>
            </a:pPr>
            <a:r>
              <a:rPr lang="en-US" altLang="zh-TW" dirty="0">
                <a:solidFill>
                  <a:srgbClr val="000000"/>
                </a:solidFill>
                <a:latin typeface="Nunito Light"/>
              </a:rPr>
              <a:t>Principal components analysis</a:t>
            </a:r>
          </a:p>
          <a:p>
            <a:pPr marL="342900" indent="-342900">
              <a:lnSpc>
                <a:spcPts val="3359"/>
              </a:lnSpc>
              <a:buFont typeface="+mj-lt"/>
              <a:buAutoNum type="arabicPeriod"/>
            </a:pPr>
            <a:r>
              <a:rPr lang="en-US" altLang="zh-TW" dirty="0">
                <a:solidFill>
                  <a:srgbClr val="000000"/>
                </a:solidFill>
                <a:latin typeface="Nunito Light"/>
              </a:rPr>
              <a:t>Correlation</a:t>
            </a:r>
          </a:p>
          <a:p>
            <a:pPr marL="800100" lvl="1" indent="-342900">
              <a:lnSpc>
                <a:spcPts val="3359"/>
              </a:lnSpc>
              <a:buFont typeface="+mj-lt"/>
              <a:buAutoNum type="arabicPeriod"/>
            </a:pPr>
            <a:r>
              <a:rPr lang="en-US" altLang="zh-TW" dirty="0">
                <a:solidFill>
                  <a:srgbClr val="000000"/>
                </a:solidFill>
                <a:latin typeface="Nunito Light"/>
              </a:rPr>
              <a:t>Block modeling</a:t>
            </a:r>
          </a:p>
          <a:p>
            <a:pPr marL="800100" lvl="1" indent="-342900">
              <a:lnSpc>
                <a:spcPts val="3359"/>
              </a:lnSpc>
              <a:buFont typeface="+mj-lt"/>
              <a:buAutoNum type="arabicPeriod"/>
            </a:pPr>
            <a:r>
              <a:rPr lang="en-US" altLang="zh-TW" dirty="0">
                <a:solidFill>
                  <a:srgbClr val="000000"/>
                </a:solidFill>
                <a:latin typeface="Nunito Light"/>
              </a:rPr>
              <a:t>hierarchical clustering </a:t>
            </a:r>
          </a:p>
        </p:txBody>
      </p:sp>
      <p:grpSp>
        <p:nvGrpSpPr>
          <p:cNvPr id="4" name="群組 3">
            <a:extLst>
              <a:ext uri="{FF2B5EF4-FFF2-40B4-BE49-F238E27FC236}">
                <a16:creationId xmlns:a16="http://schemas.microsoft.com/office/drawing/2014/main" id="{1813DA20-9C5E-4B1C-8078-31EED1D30695}"/>
              </a:ext>
            </a:extLst>
          </p:cNvPr>
          <p:cNvGrpSpPr/>
          <p:nvPr/>
        </p:nvGrpSpPr>
        <p:grpSpPr>
          <a:xfrm>
            <a:off x="12375502" y="4990912"/>
            <a:ext cx="5760002" cy="5063168"/>
            <a:chOff x="6265766" y="1491935"/>
            <a:chExt cx="5760002" cy="5063168"/>
          </a:xfrm>
        </p:grpSpPr>
        <p:graphicFrame>
          <p:nvGraphicFramePr>
            <p:cNvPr id="8" name="圖表 7">
              <a:extLst>
                <a:ext uri="{FF2B5EF4-FFF2-40B4-BE49-F238E27FC236}">
                  <a16:creationId xmlns:a16="http://schemas.microsoft.com/office/drawing/2014/main" id="{B9BA5E61-E1A1-41FB-A622-F77F63F19FD8}"/>
                </a:ext>
              </a:extLst>
            </p:cNvPr>
            <p:cNvGraphicFramePr>
              <a:graphicFrameLocks/>
            </p:cNvGraphicFramePr>
            <p:nvPr>
              <p:extLst>
                <p:ext uri="{D42A27DB-BD31-4B8C-83A1-F6EECF244321}">
                  <p14:modId xmlns:p14="http://schemas.microsoft.com/office/powerpoint/2010/main" val="1915758418"/>
                </p:ext>
              </p:extLst>
            </p:nvPr>
          </p:nvGraphicFramePr>
          <p:xfrm>
            <a:off x="6265766" y="1491935"/>
            <a:ext cx="5760000" cy="154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圖表 9">
              <a:extLst>
                <a:ext uri="{FF2B5EF4-FFF2-40B4-BE49-F238E27FC236}">
                  <a16:creationId xmlns:a16="http://schemas.microsoft.com/office/drawing/2014/main" id="{7F25C772-2B0D-44BB-BF52-F2B58D188C2C}"/>
                </a:ext>
              </a:extLst>
            </p:cNvPr>
            <p:cNvGraphicFramePr>
              <a:graphicFrameLocks/>
            </p:cNvGraphicFramePr>
            <p:nvPr>
              <p:extLst>
                <p:ext uri="{D42A27DB-BD31-4B8C-83A1-F6EECF244321}">
                  <p14:modId xmlns:p14="http://schemas.microsoft.com/office/powerpoint/2010/main" val="2485666859"/>
                </p:ext>
              </p:extLst>
            </p:nvPr>
          </p:nvGraphicFramePr>
          <p:xfrm>
            <a:off x="6265768" y="3249519"/>
            <a:ext cx="5760000" cy="154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4" name="圖表 13">
              <a:extLst>
                <a:ext uri="{FF2B5EF4-FFF2-40B4-BE49-F238E27FC236}">
                  <a16:creationId xmlns:a16="http://schemas.microsoft.com/office/drawing/2014/main" id="{86F86530-889A-4534-A623-9C62357A0585}"/>
                </a:ext>
              </a:extLst>
            </p:cNvPr>
            <p:cNvGraphicFramePr>
              <a:graphicFrameLocks/>
            </p:cNvGraphicFramePr>
            <p:nvPr>
              <p:extLst>
                <p:ext uri="{D42A27DB-BD31-4B8C-83A1-F6EECF244321}">
                  <p14:modId xmlns:p14="http://schemas.microsoft.com/office/powerpoint/2010/main" val="3795799289"/>
                </p:ext>
              </p:extLst>
            </p:nvPr>
          </p:nvGraphicFramePr>
          <p:xfrm>
            <a:off x="6265766" y="5007103"/>
            <a:ext cx="5760000" cy="1548000"/>
          </p:xfrm>
          <a:graphic>
            <a:graphicData uri="http://schemas.openxmlformats.org/drawingml/2006/chart">
              <c:chart xmlns:c="http://schemas.openxmlformats.org/drawingml/2006/chart" xmlns:r="http://schemas.openxmlformats.org/officeDocument/2006/relationships" r:id="rId8"/>
            </a:graphicData>
          </a:graphic>
        </p:graphicFrame>
      </p:grpSp>
    </p:spTree>
    <p:extLst>
      <p:ext uri="{BB962C8B-B14F-4D97-AF65-F5344CB8AC3E}">
        <p14:creationId xmlns:p14="http://schemas.microsoft.com/office/powerpoint/2010/main" val="211150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群組 22">
            <a:extLst>
              <a:ext uri="{FF2B5EF4-FFF2-40B4-BE49-F238E27FC236}">
                <a16:creationId xmlns:a16="http://schemas.microsoft.com/office/drawing/2014/main" id="{850AADF8-9D1F-4E4C-AA80-0DD42E28D51E}"/>
              </a:ext>
            </a:extLst>
          </p:cNvPr>
          <p:cNvGrpSpPr/>
          <p:nvPr/>
        </p:nvGrpSpPr>
        <p:grpSpPr>
          <a:xfrm>
            <a:off x="6421794" y="1457690"/>
            <a:ext cx="5770206" cy="5136021"/>
            <a:chOff x="6265766" y="1503391"/>
            <a:chExt cx="5770206" cy="5136021"/>
          </a:xfrm>
        </p:grpSpPr>
        <p:graphicFrame>
          <p:nvGraphicFramePr>
            <p:cNvPr id="18" name="圖表 17">
              <a:extLst>
                <a:ext uri="{FF2B5EF4-FFF2-40B4-BE49-F238E27FC236}">
                  <a16:creationId xmlns:a16="http://schemas.microsoft.com/office/drawing/2014/main" id="{7DCBE0E4-76B2-414F-95F5-2F295D273667}"/>
                </a:ext>
              </a:extLst>
            </p:cNvPr>
            <p:cNvGraphicFramePr>
              <a:graphicFrameLocks/>
            </p:cNvGraphicFramePr>
            <p:nvPr>
              <p:extLst>
                <p:ext uri="{D42A27DB-BD31-4B8C-83A1-F6EECF244321}">
                  <p14:modId xmlns:p14="http://schemas.microsoft.com/office/powerpoint/2010/main" val="1057892534"/>
                </p:ext>
              </p:extLst>
            </p:nvPr>
          </p:nvGraphicFramePr>
          <p:xfrm>
            <a:off x="6275972" y="1503391"/>
            <a:ext cx="5760000" cy="162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圖表 19">
              <a:extLst>
                <a:ext uri="{FF2B5EF4-FFF2-40B4-BE49-F238E27FC236}">
                  <a16:creationId xmlns:a16="http://schemas.microsoft.com/office/drawing/2014/main" id="{D6A7FD04-E9DB-4101-8D3C-377E45112EFC}"/>
                </a:ext>
              </a:extLst>
            </p:cNvPr>
            <p:cNvGraphicFramePr>
              <a:graphicFrameLocks/>
            </p:cNvGraphicFramePr>
            <p:nvPr>
              <p:extLst>
                <p:ext uri="{D42A27DB-BD31-4B8C-83A1-F6EECF244321}">
                  <p14:modId xmlns:p14="http://schemas.microsoft.com/office/powerpoint/2010/main" val="1000649851"/>
                </p:ext>
              </p:extLst>
            </p:nvPr>
          </p:nvGraphicFramePr>
          <p:xfrm>
            <a:off x="6265766" y="3261402"/>
            <a:ext cx="5760000" cy="162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2" name="圖表 21">
              <a:extLst>
                <a:ext uri="{FF2B5EF4-FFF2-40B4-BE49-F238E27FC236}">
                  <a16:creationId xmlns:a16="http://schemas.microsoft.com/office/drawing/2014/main" id="{014A46A6-943E-4D5E-A94B-C2F5DB59DD38}"/>
                </a:ext>
              </a:extLst>
            </p:cNvPr>
            <p:cNvGraphicFramePr>
              <a:graphicFrameLocks/>
            </p:cNvGraphicFramePr>
            <p:nvPr>
              <p:extLst>
                <p:ext uri="{D42A27DB-BD31-4B8C-83A1-F6EECF244321}">
                  <p14:modId xmlns:p14="http://schemas.microsoft.com/office/powerpoint/2010/main" val="3745931641"/>
                </p:ext>
              </p:extLst>
            </p:nvPr>
          </p:nvGraphicFramePr>
          <p:xfrm>
            <a:off x="6275972" y="5019412"/>
            <a:ext cx="5760000" cy="1620000"/>
          </p:xfrm>
          <a:graphic>
            <a:graphicData uri="http://schemas.openxmlformats.org/drawingml/2006/chart">
              <c:chart xmlns:c="http://schemas.openxmlformats.org/drawingml/2006/chart" xmlns:r="http://schemas.openxmlformats.org/officeDocument/2006/relationships" r:id="rId5"/>
            </a:graphicData>
          </a:graphic>
        </p:graphicFrame>
      </p:grpSp>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 - Grouping</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dirty="0"/>
              <a:t>Institute of Industrial Engineering, NTU |  Terry Yang | 2022</a:t>
            </a:r>
          </a:p>
        </p:txBody>
      </p:sp>
      <p:grpSp>
        <p:nvGrpSpPr>
          <p:cNvPr id="16" name="群組 15">
            <a:extLst>
              <a:ext uri="{FF2B5EF4-FFF2-40B4-BE49-F238E27FC236}">
                <a16:creationId xmlns:a16="http://schemas.microsoft.com/office/drawing/2014/main" id="{40E907C4-DC95-4514-9677-A0C4CCE78A9B}"/>
              </a:ext>
            </a:extLst>
          </p:cNvPr>
          <p:cNvGrpSpPr/>
          <p:nvPr/>
        </p:nvGrpSpPr>
        <p:grpSpPr>
          <a:xfrm>
            <a:off x="12628466" y="4950937"/>
            <a:ext cx="5770206" cy="5063168"/>
            <a:chOff x="6265766" y="1499147"/>
            <a:chExt cx="5770206" cy="5063168"/>
          </a:xfrm>
        </p:grpSpPr>
        <p:graphicFrame>
          <p:nvGraphicFramePr>
            <p:cNvPr id="9" name="圖表 8">
              <a:extLst>
                <a:ext uri="{FF2B5EF4-FFF2-40B4-BE49-F238E27FC236}">
                  <a16:creationId xmlns:a16="http://schemas.microsoft.com/office/drawing/2014/main" id="{7DCBE0E4-76B2-414F-95F5-2F295D273667}"/>
                </a:ext>
              </a:extLst>
            </p:cNvPr>
            <p:cNvGraphicFramePr>
              <a:graphicFrameLocks/>
            </p:cNvGraphicFramePr>
            <p:nvPr>
              <p:extLst>
                <p:ext uri="{D42A27DB-BD31-4B8C-83A1-F6EECF244321}">
                  <p14:modId xmlns:p14="http://schemas.microsoft.com/office/powerpoint/2010/main" val="3375028992"/>
                </p:ext>
              </p:extLst>
            </p:nvPr>
          </p:nvGraphicFramePr>
          <p:xfrm>
            <a:off x="6275972" y="1499147"/>
            <a:ext cx="5760000" cy="154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圖表 12">
              <a:extLst>
                <a:ext uri="{FF2B5EF4-FFF2-40B4-BE49-F238E27FC236}">
                  <a16:creationId xmlns:a16="http://schemas.microsoft.com/office/drawing/2014/main" id="{014A46A6-943E-4D5E-A94B-C2F5DB59DD38}"/>
                </a:ext>
              </a:extLst>
            </p:cNvPr>
            <p:cNvGraphicFramePr>
              <a:graphicFrameLocks/>
            </p:cNvGraphicFramePr>
            <p:nvPr>
              <p:extLst>
                <p:ext uri="{D42A27DB-BD31-4B8C-83A1-F6EECF244321}">
                  <p14:modId xmlns:p14="http://schemas.microsoft.com/office/powerpoint/2010/main" val="121543933"/>
                </p:ext>
              </p:extLst>
            </p:nvPr>
          </p:nvGraphicFramePr>
          <p:xfrm>
            <a:off x="6265766" y="5014315"/>
            <a:ext cx="5760000" cy="154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圖表 10">
              <a:extLst>
                <a:ext uri="{FF2B5EF4-FFF2-40B4-BE49-F238E27FC236}">
                  <a16:creationId xmlns:a16="http://schemas.microsoft.com/office/drawing/2014/main" id="{D6A7FD04-E9DB-4101-8D3C-377E45112EFC}"/>
                </a:ext>
              </a:extLst>
            </p:cNvPr>
            <p:cNvGraphicFramePr>
              <a:graphicFrameLocks/>
            </p:cNvGraphicFramePr>
            <p:nvPr>
              <p:extLst>
                <p:ext uri="{D42A27DB-BD31-4B8C-83A1-F6EECF244321}">
                  <p14:modId xmlns:p14="http://schemas.microsoft.com/office/powerpoint/2010/main" val="3198504947"/>
                </p:ext>
              </p:extLst>
            </p:nvPr>
          </p:nvGraphicFramePr>
          <p:xfrm>
            <a:off x="6275972" y="3256731"/>
            <a:ext cx="5760000" cy="1548000"/>
          </p:xfrm>
          <a:graphic>
            <a:graphicData uri="http://schemas.openxmlformats.org/drawingml/2006/chart">
              <c:chart xmlns:c="http://schemas.openxmlformats.org/drawingml/2006/chart" xmlns:r="http://schemas.openxmlformats.org/officeDocument/2006/relationships" r:id="rId8"/>
            </a:graphicData>
          </a:graphic>
        </p:graphicFrame>
      </p:grpSp>
      <p:grpSp>
        <p:nvGrpSpPr>
          <p:cNvPr id="24" name="群組 23">
            <a:extLst>
              <a:ext uri="{FF2B5EF4-FFF2-40B4-BE49-F238E27FC236}">
                <a16:creationId xmlns:a16="http://schemas.microsoft.com/office/drawing/2014/main" id="{A4EE84D0-AFCA-4ED2-BBF1-7B5330FDCC67}"/>
              </a:ext>
            </a:extLst>
          </p:cNvPr>
          <p:cNvGrpSpPr/>
          <p:nvPr/>
        </p:nvGrpSpPr>
        <p:grpSpPr>
          <a:xfrm>
            <a:off x="336000" y="1470260"/>
            <a:ext cx="5760000" cy="5110881"/>
            <a:chOff x="6265766" y="1500031"/>
            <a:chExt cx="5760000" cy="5110881"/>
          </a:xfrm>
        </p:grpSpPr>
        <p:graphicFrame>
          <p:nvGraphicFramePr>
            <p:cNvPr id="25" name="圖表 24">
              <a:extLst>
                <a:ext uri="{FF2B5EF4-FFF2-40B4-BE49-F238E27FC236}">
                  <a16:creationId xmlns:a16="http://schemas.microsoft.com/office/drawing/2014/main" id="{78E920B3-33E8-4E5F-A063-C0E809FDE2F5}"/>
                </a:ext>
              </a:extLst>
            </p:cNvPr>
            <p:cNvGraphicFramePr>
              <a:graphicFrameLocks/>
            </p:cNvGraphicFramePr>
            <p:nvPr>
              <p:extLst>
                <p:ext uri="{D42A27DB-BD31-4B8C-83A1-F6EECF244321}">
                  <p14:modId xmlns:p14="http://schemas.microsoft.com/office/powerpoint/2010/main" val="692805091"/>
                </p:ext>
              </p:extLst>
            </p:nvPr>
          </p:nvGraphicFramePr>
          <p:xfrm>
            <a:off x="6265766" y="1500031"/>
            <a:ext cx="5760000" cy="1548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6" name="圖表 25">
              <a:extLst>
                <a:ext uri="{FF2B5EF4-FFF2-40B4-BE49-F238E27FC236}">
                  <a16:creationId xmlns:a16="http://schemas.microsoft.com/office/drawing/2014/main" id="{B97CCCD9-107D-4D10-8559-3F140690DE90}"/>
                </a:ext>
              </a:extLst>
            </p:cNvPr>
            <p:cNvGraphicFramePr>
              <a:graphicFrameLocks/>
            </p:cNvGraphicFramePr>
            <p:nvPr>
              <p:extLst>
                <p:ext uri="{D42A27DB-BD31-4B8C-83A1-F6EECF244321}">
                  <p14:modId xmlns:p14="http://schemas.microsoft.com/office/powerpoint/2010/main" val="538820212"/>
                </p:ext>
              </p:extLst>
            </p:nvPr>
          </p:nvGraphicFramePr>
          <p:xfrm>
            <a:off x="6265766" y="3257615"/>
            <a:ext cx="5760000" cy="1548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7" name="圖表 26">
              <a:extLst>
                <a:ext uri="{FF2B5EF4-FFF2-40B4-BE49-F238E27FC236}">
                  <a16:creationId xmlns:a16="http://schemas.microsoft.com/office/drawing/2014/main" id="{446CBD1A-AD45-4FB1-8D20-85811A780633}"/>
                </a:ext>
              </a:extLst>
            </p:cNvPr>
            <p:cNvGraphicFramePr>
              <a:graphicFrameLocks/>
            </p:cNvGraphicFramePr>
            <p:nvPr>
              <p:extLst>
                <p:ext uri="{D42A27DB-BD31-4B8C-83A1-F6EECF244321}">
                  <p14:modId xmlns:p14="http://schemas.microsoft.com/office/powerpoint/2010/main" val="1548653245"/>
                </p:ext>
              </p:extLst>
            </p:nvPr>
          </p:nvGraphicFramePr>
          <p:xfrm>
            <a:off x="6265766" y="4990912"/>
            <a:ext cx="5760000" cy="1620000"/>
          </p:xfrm>
          <a:graphic>
            <a:graphicData uri="http://schemas.openxmlformats.org/drawingml/2006/chart">
              <c:chart xmlns:c="http://schemas.openxmlformats.org/drawingml/2006/chart" xmlns:r="http://schemas.openxmlformats.org/officeDocument/2006/relationships" r:id="rId11"/>
            </a:graphicData>
          </a:graphic>
        </p:graphicFrame>
      </p:grpSp>
    </p:spTree>
    <p:extLst>
      <p:ext uri="{BB962C8B-B14F-4D97-AF65-F5344CB8AC3E}">
        <p14:creationId xmlns:p14="http://schemas.microsoft.com/office/powerpoint/2010/main" val="978773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 - Sequencing</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Terry Yang | 2022</a:t>
            </a:r>
            <a:endParaRPr lang="en-US" altLang="zh-TW" dirty="0"/>
          </a:p>
        </p:txBody>
      </p:sp>
      <p:sp>
        <p:nvSpPr>
          <p:cNvPr id="7" name="TextBox 5">
            <a:extLst>
              <a:ext uri="{FF2B5EF4-FFF2-40B4-BE49-F238E27FC236}">
                <a16:creationId xmlns:a16="http://schemas.microsoft.com/office/drawing/2014/main" id="{0DB6C959-BBB3-4BAD-A8EC-2AF02768FF29}"/>
              </a:ext>
            </a:extLst>
          </p:cNvPr>
          <p:cNvSpPr txBox="1"/>
          <p:nvPr/>
        </p:nvSpPr>
        <p:spPr>
          <a:xfrm>
            <a:off x="838200" y="1690688"/>
            <a:ext cx="5257800" cy="2576346"/>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Secondly, sequencing features in each group by columns’ attributes.</a:t>
            </a:r>
          </a:p>
          <a:p>
            <a:pPr marL="342900" indent="-342900">
              <a:lnSpc>
                <a:spcPts val="3359"/>
              </a:lnSpc>
              <a:buFont typeface="+mj-lt"/>
              <a:buAutoNum type="arabicPeriod"/>
            </a:pPr>
            <a:r>
              <a:rPr lang="en-US" altLang="zh-TW" dirty="0">
                <a:solidFill>
                  <a:srgbClr val="000000"/>
                </a:solidFill>
                <a:latin typeface="Nunito Light"/>
              </a:rPr>
              <a:t>Column sum</a:t>
            </a:r>
          </a:p>
          <a:p>
            <a:pPr marL="342900" indent="-342900">
              <a:lnSpc>
                <a:spcPts val="3359"/>
              </a:lnSpc>
              <a:buFont typeface="+mj-lt"/>
              <a:buAutoNum type="arabicPeriod"/>
            </a:pPr>
            <a:r>
              <a:rPr lang="en-US" altLang="zh-TW" dirty="0">
                <a:solidFill>
                  <a:srgbClr val="000000"/>
                </a:solidFill>
                <a:latin typeface="Nunito Light"/>
              </a:rPr>
              <a:t>Gini impurity</a:t>
            </a:r>
          </a:p>
          <a:p>
            <a:pPr marL="342900" indent="-342900">
              <a:lnSpc>
                <a:spcPts val="3359"/>
              </a:lnSpc>
              <a:buFont typeface="+mj-lt"/>
              <a:buAutoNum type="arabicPeriod"/>
            </a:pPr>
            <a:r>
              <a:rPr lang="en-US" altLang="zh-TW" dirty="0">
                <a:solidFill>
                  <a:srgbClr val="000000"/>
                </a:solidFill>
                <a:latin typeface="Nunito Light"/>
              </a:rPr>
              <a:t>Feature importance</a:t>
            </a:r>
          </a:p>
          <a:p>
            <a:pPr marL="342900" indent="-342900">
              <a:lnSpc>
                <a:spcPts val="3359"/>
              </a:lnSpc>
              <a:buFont typeface="+mj-lt"/>
              <a:buAutoNum type="arabicPeriod"/>
            </a:pPr>
            <a:r>
              <a:rPr lang="en-US" altLang="zh-TW" dirty="0">
                <a:solidFill>
                  <a:srgbClr val="000000"/>
                </a:solidFill>
                <a:latin typeface="Nunito Light"/>
              </a:rPr>
              <a:t>GA sequencing</a:t>
            </a:r>
          </a:p>
        </p:txBody>
      </p:sp>
      <p:grpSp>
        <p:nvGrpSpPr>
          <p:cNvPr id="6" name="群組 5">
            <a:extLst>
              <a:ext uri="{FF2B5EF4-FFF2-40B4-BE49-F238E27FC236}">
                <a16:creationId xmlns:a16="http://schemas.microsoft.com/office/drawing/2014/main" id="{E329A0B3-02F0-4B7B-BA75-52C2AAA1CDE7}"/>
              </a:ext>
            </a:extLst>
          </p:cNvPr>
          <p:cNvGrpSpPr/>
          <p:nvPr/>
        </p:nvGrpSpPr>
        <p:grpSpPr>
          <a:xfrm>
            <a:off x="6265766" y="1503391"/>
            <a:ext cx="5770206" cy="5208021"/>
            <a:chOff x="6265766" y="1503391"/>
            <a:chExt cx="5770206" cy="5208021"/>
          </a:xfrm>
        </p:grpSpPr>
        <p:graphicFrame>
          <p:nvGraphicFramePr>
            <p:cNvPr id="8" name="圖表 7">
              <a:extLst>
                <a:ext uri="{FF2B5EF4-FFF2-40B4-BE49-F238E27FC236}">
                  <a16:creationId xmlns:a16="http://schemas.microsoft.com/office/drawing/2014/main" id="{1BD392ED-D840-4A84-B2C8-4472F25565F1}"/>
                </a:ext>
              </a:extLst>
            </p:cNvPr>
            <p:cNvGraphicFramePr>
              <a:graphicFrameLocks/>
            </p:cNvGraphicFramePr>
            <p:nvPr>
              <p:extLst>
                <p:ext uri="{D42A27DB-BD31-4B8C-83A1-F6EECF244321}">
                  <p14:modId xmlns:p14="http://schemas.microsoft.com/office/powerpoint/2010/main" val="1218656523"/>
                </p:ext>
              </p:extLst>
            </p:nvPr>
          </p:nvGraphicFramePr>
          <p:xfrm>
            <a:off x="6275972" y="1503391"/>
            <a:ext cx="5760000" cy="162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圖表 8">
              <a:extLst>
                <a:ext uri="{FF2B5EF4-FFF2-40B4-BE49-F238E27FC236}">
                  <a16:creationId xmlns:a16="http://schemas.microsoft.com/office/drawing/2014/main" id="{233219BD-24B7-4BB6-B236-00E6C70E9BAD}"/>
                </a:ext>
              </a:extLst>
            </p:cNvPr>
            <p:cNvGraphicFramePr>
              <a:graphicFrameLocks/>
            </p:cNvGraphicFramePr>
            <p:nvPr>
              <p:extLst>
                <p:ext uri="{D42A27DB-BD31-4B8C-83A1-F6EECF244321}">
                  <p14:modId xmlns:p14="http://schemas.microsoft.com/office/powerpoint/2010/main" val="2246526470"/>
                </p:ext>
              </p:extLst>
            </p:nvPr>
          </p:nvGraphicFramePr>
          <p:xfrm>
            <a:off x="6265766" y="3261402"/>
            <a:ext cx="5760000" cy="162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圖表 9">
              <a:extLst>
                <a:ext uri="{FF2B5EF4-FFF2-40B4-BE49-F238E27FC236}">
                  <a16:creationId xmlns:a16="http://schemas.microsoft.com/office/drawing/2014/main" id="{35864EEB-73B6-4B11-B98F-74043108C52C}"/>
                </a:ext>
              </a:extLst>
            </p:cNvPr>
            <p:cNvGraphicFramePr>
              <a:graphicFrameLocks/>
            </p:cNvGraphicFramePr>
            <p:nvPr>
              <p:extLst>
                <p:ext uri="{D42A27DB-BD31-4B8C-83A1-F6EECF244321}">
                  <p14:modId xmlns:p14="http://schemas.microsoft.com/office/powerpoint/2010/main" val="1922608724"/>
                </p:ext>
              </p:extLst>
            </p:nvPr>
          </p:nvGraphicFramePr>
          <p:xfrm>
            <a:off x="6275972" y="5019412"/>
            <a:ext cx="5760000" cy="1692000"/>
          </p:xfrm>
          <a:graphic>
            <a:graphicData uri="http://schemas.openxmlformats.org/drawingml/2006/chart">
              <c:chart xmlns:c="http://schemas.openxmlformats.org/drawingml/2006/chart" xmlns:r="http://schemas.openxmlformats.org/officeDocument/2006/relationships" r:id="rId5"/>
            </a:graphicData>
          </a:graphic>
        </p:graphicFrame>
      </p:grpSp>
    </p:spTree>
    <p:extLst>
      <p:ext uri="{BB962C8B-B14F-4D97-AF65-F5344CB8AC3E}">
        <p14:creationId xmlns:p14="http://schemas.microsoft.com/office/powerpoint/2010/main" val="2396464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 - Sequencing</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Terry Yang | 2022</a:t>
            </a:r>
            <a:endParaRPr lang="en-US" altLang="zh-TW" dirty="0"/>
          </a:p>
        </p:txBody>
      </p:sp>
      <p:grpSp>
        <p:nvGrpSpPr>
          <p:cNvPr id="6" name="群組 5">
            <a:extLst>
              <a:ext uri="{FF2B5EF4-FFF2-40B4-BE49-F238E27FC236}">
                <a16:creationId xmlns:a16="http://schemas.microsoft.com/office/drawing/2014/main" id="{E329A0B3-02F0-4B7B-BA75-52C2AAA1CDE7}"/>
              </a:ext>
            </a:extLst>
          </p:cNvPr>
          <p:cNvGrpSpPr/>
          <p:nvPr/>
        </p:nvGrpSpPr>
        <p:grpSpPr>
          <a:xfrm>
            <a:off x="325794" y="1356854"/>
            <a:ext cx="5770206" cy="5136021"/>
            <a:chOff x="6265766" y="1503391"/>
            <a:chExt cx="5770206" cy="5136021"/>
          </a:xfrm>
        </p:grpSpPr>
        <p:graphicFrame>
          <p:nvGraphicFramePr>
            <p:cNvPr id="8" name="圖表 7">
              <a:extLst>
                <a:ext uri="{FF2B5EF4-FFF2-40B4-BE49-F238E27FC236}">
                  <a16:creationId xmlns:a16="http://schemas.microsoft.com/office/drawing/2014/main" id="{1BD392ED-D840-4A84-B2C8-4472F25565F1}"/>
                </a:ext>
              </a:extLst>
            </p:cNvPr>
            <p:cNvGraphicFramePr>
              <a:graphicFrameLocks/>
            </p:cNvGraphicFramePr>
            <p:nvPr/>
          </p:nvGraphicFramePr>
          <p:xfrm>
            <a:off x="6275972" y="1503391"/>
            <a:ext cx="5760000" cy="162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圖表 8">
              <a:extLst>
                <a:ext uri="{FF2B5EF4-FFF2-40B4-BE49-F238E27FC236}">
                  <a16:creationId xmlns:a16="http://schemas.microsoft.com/office/drawing/2014/main" id="{233219BD-24B7-4BB6-B236-00E6C70E9BAD}"/>
                </a:ext>
              </a:extLst>
            </p:cNvPr>
            <p:cNvGraphicFramePr>
              <a:graphicFrameLocks/>
            </p:cNvGraphicFramePr>
            <p:nvPr/>
          </p:nvGraphicFramePr>
          <p:xfrm>
            <a:off x="6265766" y="3261402"/>
            <a:ext cx="5760000" cy="162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圖表 9">
              <a:extLst>
                <a:ext uri="{FF2B5EF4-FFF2-40B4-BE49-F238E27FC236}">
                  <a16:creationId xmlns:a16="http://schemas.microsoft.com/office/drawing/2014/main" id="{35864EEB-73B6-4B11-B98F-74043108C52C}"/>
                </a:ext>
              </a:extLst>
            </p:cNvPr>
            <p:cNvGraphicFramePr>
              <a:graphicFrameLocks/>
            </p:cNvGraphicFramePr>
            <p:nvPr>
              <p:extLst>
                <p:ext uri="{D42A27DB-BD31-4B8C-83A1-F6EECF244321}">
                  <p14:modId xmlns:p14="http://schemas.microsoft.com/office/powerpoint/2010/main" val="3922457215"/>
                </p:ext>
              </p:extLst>
            </p:nvPr>
          </p:nvGraphicFramePr>
          <p:xfrm>
            <a:off x="6275972" y="5019412"/>
            <a:ext cx="5760000" cy="1620000"/>
          </p:xfrm>
          <a:graphic>
            <a:graphicData uri="http://schemas.openxmlformats.org/drawingml/2006/chart">
              <c:chart xmlns:c="http://schemas.openxmlformats.org/drawingml/2006/chart" xmlns:r="http://schemas.openxmlformats.org/officeDocument/2006/relationships" r:id="rId5"/>
            </a:graphicData>
          </a:graphic>
        </p:graphicFrame>
      </p:grpSp>
      <p:grpSp>
        <p:nvGrpSpPr>
          <p:cNvPr id="4" name="群組 3">
            <a:extLst>
              <a:ext uri="{FF2B5EF4-FFF2-40B4-BE49-F238E27FC236}">
                <a16:creationId xmlns:a16="http://schemas.microsoft.com/office/drawing/2014/main" id="{C119249D-04C5-4DF5-9BA8-4975AC28F61A}"/>
              </a:ext>
            </a:extLst>
          </p:cNvPr>
          <p:cNvGrpSpPr/>
          <p:nvPr/>
        </p:nvGrpSpPr>
        <p:grpSpPr>
          <a:xfrm>
            <a:off x="6518259" y="1360365"/>
            <a:ext cx="5760000" cy="5132510"/>
            <a:chOff x="6518259" y="1360365"/>
            <a:chExt cx="5760000" cy="5132510"/>
          </a:xfrm>
        </p:grpSpPr>
        <p:graphicFrame>
          <p:nvGraphicFramePr>
            <p:cNvPr id="13" name="圖表 12">
              <a:extLst>
                <a:ext uri="{FF2B5EF4-FFF2-40B4-BE49-F238E27FC236}">
                  <a16:creationId xmlns:a16="http://schemas.microsoft.com/office/drawing/2014/main" id="{7547CCA5-7481-4D9B-AAB2-47517CAE4AE0}"/>
                </a:ext>
              </a:extLst>
            </p:cNvPr>
            <p:cNvGraphicFramePr>
              <a:graphicFrameLocks/>
            </p:cNvGraphicFramePr>
            <p:nvPr>
              <p:extLst>
                <p:ext uri="{D42A27DB-BD31-4B8C-83A1-F6EECF244321}">
                  <p14:modId xmlns:p14="http://schemas.microsoft.com/office/powerpoint/2010/main" val="987671100"/>
                </p:ext>
              </p:extLst>
            </p:nvPr>
          </p:nvGraphicFramePr>
          <p:xfrm>
            <a:off x="6518259" y="1360365"/>
            <a:ext cx="5760000" cy="1620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5" name="圖表 14">
              <a:extLst>
                <a:ext uri="{FF2B5EF4-FFF2-40B4-BE49-F238E27FC236}">
                  <a16:creationId xmlns:a16="http://schemas.microsoft.com/office/drawing/2014/main" id="{766A494E-02CC-45BB-8C0B-1DF53A6644D8}"/>
                </a:ext>
              </a:extLst>
            </p:cNvPr>
            <p:cNvGraphicFramePr>
              <a:graphicFrameLocks/>
            </p:cNvGraphicFramePr>
            <p:nvPr>
              <p:extLst>
                <p:ext uri="{D42A27DB-BD31-4B8C-83A1-F6EECF244321}">
                  <p14:modId xmlns:p14="http://schemas.microsoft.com/office/powerpoint/2010/main" val="3652916585"/>
                </p:ext>
              </p:extLst>
            </p:nvPr>
          </p:nvGraphicFramePr>
          <p:xfrm>
            <a:off x="6518259" y="3116620"/>
            <a:ext cx="5760000" cy="1620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7" name="圖表 16">
              <a:extLst>
                <a:ext uri="{FF2B5EF4-FFF2-40B4-BE49-F238E27FC236}">
                  <a16:creationId xmlns:a16="http://schemas.microsoft.com/office/drawing/2014/main" id="{3A6219A3-8EB9-46BD-9F31-D3F19A65043E}"/>
                </a:ext>
              </a:extLst>
            </p:cNvPr>
            <p:cNvGraphicFramePr>
              <a:graphicFrameLocks/>
            </p:cNvGraphicFramePr>
            <p:nvPr>
              <p:extLst>
                <p:ext uri="{D42A27DB-BD31-4B8C-83A1-F6EECF244321}">
                  <p14:modId xmlns:p14="http://schemas.microsoft.com/office/powerpoint/2010/main" val="3771390147"/>
                </p:ext>
              </p:extLst>
            </p:nvPr>
          </p:nvGraphicFramePr>
          <p:xfrm>
            <a:off x="6518259" y="4872875"/>
            <a:ext cx="5760000" cy="1620000"/>
          </p:xfrm>
          <a:graphic>
            <a:graphicData uri="http://schemas.openxmlformats.org/drawingml/2006/chart">
              <c:chart xmlns:c="http://schemas.openxmlformats.org/drawingml/2006/chart" xmlns:r="http://schemas.openxmlformats.org/officeDocument/2006/relationships" r:id="rId8"/>
            </a:graphicData>
          </a:graphic>
        </p:graphicFrame>
      </p:grpSp>
    </p:spTree>
    <p:extLst>
      <p:ext uri="{BB962C8B-B14F-4D97-AF65-F5344CB8AC3E}">
        <p14:creationId xmlns:p14="http://schemas.microsoft.com/office/powerpoint/2010/main" val="142915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 - Sequencing</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Terry Yang | 2022</a:t>
            </a:r>
            <a:endParaRPr lang="en-US" altLang="zh-TW" dirty="0"/>
          </a:p>
        </p:txBody>
      </p:sp>
      <p:pic>
        <p:nvPicPr>
          <p:cNvPr id="12" name="圖片 11">
            <a:extLst>
              <a:ext uri="{FF2B5EF4-FFF2-40B4-BE49-F238E27FC236}">
                <a16:creationId xmlns:a16="http://schemas.microsoft.com/office/drawing/2014/main" id="{1B501BA9-B05F-4C70-AB7B-B49907E64614}"/>
              </a:ext>
            </a:extLst>
          </p:cNvPr>
          <p:cNvPicPr>
            <a:picLocks noChangeAspect="1"/>
          </p:cNvPicPr>
          <p:nvPr/>
        </p:nvPicPr>
        <p:blipFill rotWithShape="1">
          <a:blip r:embed="rId3"/>
          <a:srcRect b="75515"/>
          <a:stretch/>
        </p:blipFill>
        <p:spPr>
          <a:xfrm>
            <a:off x="2271175" y="1478124"/>
            <a:ext cx="6871057" cy="1115361"/>
          </a:xfrm>
          <a:prstGeom prst="rect">
            <a:avLst/>
          </a:prstGeom>
        </p:spPr>
      </p:pic>
      <p:pic>
        <p:nvPicPr>
          <p:cNvPr id="15" name="圖片 14">
            <a:extLst>
              <a:ext uri="{FF2B5EF4-FFF2-40B4-BE49-F238E27FC236}">
                <a16:creationId xmlns:a16="http://schemas.microsoft.com/office/drawing/2014/main" id="{24E45D33-0BBB-4BDB-A69A-99C8F4C46AC5}"/>
              </a:ext>
            </a:extLst>
          </p:cNvPr>
          <p:cNvPicPr>
            <a:picLocks noChangeAspect="1"/>
          </p:cNvPicPr>
          <p:nvPr/>
        </p:nvPicPr>
        <p:blipFill rotWithShape="1">
          <a:blip r:embed="rId3"/>
          <a:srcRect t="28444" b="37808"/>
          <a:stretch/>
        </p:blipFill>
        <p:spPr>
          <a:xfrm>
            <a:off x="2272942" y="2915596"/>
            <a:ext cx="6871057" cy="1537299"/>
          </a:xfrm>
          <a:prstGeom prst="rect">
            <a:avLst/>
          </a:prstGeom>
        </p:spPr>
      </p:pic>
      <p:pic>
        <p:nvPicPr>
          <p:cNvPr id="16" name="圖片 15">
            <a:extLst>
              <a:ext uri="{FF2B5EF4-FFF2-40B4-BE49-F238E27FC236}">
                <a16:creationId xmlns:a16="http://schemas.microsoft.com/office/drawing/2014/main" id="{ABAA1031-90DD-4C29-B1D0-33094AB1ADCA}"/>
              </a:ext>
            </a:extLst>
          </p:cNvPr>
          <p:cNvPicPr>
            <a:picLocks noChangeAspect="1"/>
          </p:cNvPicPr>
          <p:nvPr/>
        </p:nvPicPr>
        <p:blipFill rotWithShape="1">
          <a:blip r:embed="rId3"/>
          <a:srcRect t="66252"/>
          <a:stretch/>
        </p:blipFill>
        <p:spPr>
          <a:xfrm>
            <a:off x="2272942" y="4611644"/>
            <a:ext cx="6871057" cy="1537298"/>
          </a:xfrm>
          <a:prstGeom prst="rect">
            <a:avLst/>
          </a:prstGeom>
        </p:spPr>
      </p:pic>
      <p:graphicFrame>
        <p:nvGraphicFramePr>
          <p:cNvPr id="17" name="表格 16">
            <a:extLst>
              <a:ext uri="{FF2B5EF4-FFF2-40B4-BE49-F238E27FC236}">
                <a16:creationId xmlns:a16="http://schemas.microsoft.com/office/drawing/2014/main" id="{A0278BD2-B8CD-4BE1-BF40-642B6ED399F1}"/>
              </a:ext>
            </a:extLst>
          </p:cNvPr>
          <p:cNvGraphicFramePr>
            <a:graphicFrameLocks noGrp="1"/>
          </p:cNvGraphicFramePr>
          <p:nvPr>
            <p:extLst>
              <p:ext uri="{D42A27DB-BD31-4B8C-83A1-F6EECF244321}">
                <p14:modId xmlns:p14="http://schemas.microsoft.com/office/powerpoint/2010/main" val="998084917"/>
              </p:ext>
            </p:extLst>
          </p:nvPr>
        </p:nvGraphicFramePr>
        <p:xfrm>
          <a:off x="976849" y="1478124"/>
          <a:ext cx="457200" cy="48282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1944155436"/>
                    </a:ext>
                  </a:extLst>
                </a:gridCol>
              </a:tblGrid>
              <a:tr h="1609400">
                <a:tc>
                  <a:txBody>
                    <a:bodyPr/>
                    <a:lstStyle/>
                    <a:p>
                      <a:pPr algn="ctr"/>
                      <a:r>
                        <a:rPr lang="en-US" altLang="zh-TW" dirty="0"/>
                        <a:t>Original</a:t>
                      </a:r>
                      <a:endParaRPr lang="zh-TW" altLang="en-US" dirty="0"/>
                    </a:p>
                  </a:txBody>
                  <a:tcPr vert="eaVert" anchor="ctr">
                    <a:lnB w="38100" cap="flat" cmpd="sng" algn="ctr">
                      <a:solidFill>
                        <a:schemeClr val="bg1"/>
                      </a:solidFill>
                      <a:prstDash val="solid"/>
                      <a:round/>
                      <a:headEnd type="none" w="med" len="med"/>
                      <a:tailEnd type="none" w="med" len="med"/>
                    </a:lnB>
                    <a:solidFill>
                      <a:srgbClr val="797F98"/>
                    </a:solidFill>
                  </a:tcPr>
                </a:tc>
                <a:extLst>
                  <a:ext uri="{0D108BD9-81ED-4DB2-BD59-A6C34878D82A}">
                    <a16:rowId xmlns:a16="http://schemas.microsoft.com/office/drawing/2014/main" val="4017548446"/>
                  </a:ext>
                </a:extLst>
              </a:tr>
              <a:tr h="1609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b="1" kern="1200" dirty="0">
                          <a:solidFill>
                            <a:schemeClr val="lt1"/>
                          </a:solidFill>
                          <a:latin typeface="+mn-lt"/>
                          <a:ea typeface="+mn-ea"/>
                          <a:cs typeface="+mn-cs"/>
                        </a:rPr>
                        <a:t>Column sum</a:t>
                      </a:r>
                      <a:endParaRPr lang="zh-TW" altLang="en-US" sz="1800" b="1" kern="1200" dirty="0">
                        <a:solidFill>
                          <a:schemeClr val="lt1"/>
                        </a:solidFill>
                        <a:latin typeface="+mn-lt"/>
                        <a:ea typeface="+mn-ea"/>
                        <a:cs typeface="+mn-cs"/>
                      </a:endParaRPr>
                    </a:p>
                  </a:txBody>
                  <a:tcPr vert="eaVert"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6C9B9"/>
                    </a:solidFill>
                  </a:tcPr>
                </a:tc>
                <a:extLst>
                  <a:ext uri="{0D108BD9-81ED-4DB2-BD59-A6C34878D82A}">
                    <a16:rowId xmlns:a16="http://schemas.microsoft.com/office/drawing/2014/main" val="389112562"/>
                  </a:ext>
                </a:extLst>
              </a:tr>
              <a:tr h="16094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b="1" kern="1200" dirty="0">
                          <a:solidFill>
                            <a:schemeClr val="lt1"/>
                          </a:solidFill>
                          <a:latin typeface="+mn-lt"/>
                          <a:ea typeface="+mn-ea"/>
                          <a:cs typeface="+mn-cs"/>
                        </a:rPr>
                        <a:t>Impurity</a:t>
                      </a:r>
                      <a:endParaRPr lang="zh-TW" altLang="en-US" sz="1800" b="1" kern="1200" dirty="0">
                        <a:solidFill>
                          <a:schemeClr val="lt1"/>
                        </a:solidFill>
                        <a:latin typeface="+mn-lt"/>
                        <a:ea typeface="+mn-ea"/>
                        <a:cs typeface="+mn-cs"/>
                      </a:endParaRPr>
                    </a:p>
                  </a:txBody>
                  <a:tcPr vert="eaVert" anchor="ctr">
                    <a:lnT w="38100" cap="flat" cmpd="sng" algn="ctr">
                      <a:solidFill>
                        <a:schemeClr val="bg1"/>
                      </a:solidFill>
                      <a:prstDash val="solid"/>
                      <a:round/>
                      <a:headEnd type="none" w="med" len="med"/>
                      <a:tailEnd type="none" w="med" len="med"/>
                    </a:lnT>
                    <a:solidFill>
                      <a:srgbClr val="C47660"/>
                    </a:solidFill>
                  </a:tcPr>
                </a:tc>
                <a:extLst>
                  <a:ext uri="{0D108BD9-81ED-4DB2-BD59-A6C34878D82A}">
                    <a16:rowId xmlns:a16="http://schemas.microsoft.com/office/drawing/2014/main" val="485329945"/>
                  </a:ext>
                </a:extLst>
              </a:tr>
            </a:tbl>
          </a:graphicData>
        </a:graphic>
      </p:graphicFrame>
    </p:spTree>
    <p:extLst>
      <p:ext uri="{BB962C8B-B14F-4D97-AF65-F5344CB8AC3E}">
        <p14:creationId xmlns:p14="http://schemas.microsoft.com/office/powerpoint/2010/main" val="3922538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8A8EB06B-4141-48E4-AA2F-2D49797DBFE0}"/>
              </a:ext>
            </a:extLst>
          </p:cNvPr>
          <p:cNvPicPr>
            <a:picLocks noChangeAspect="1"/>
          </p:cNvPicPr>
          <p:nvPr/>
        </p:nvPicPr>
        <p:blipFill rotWithShape="1">
          <a:blip r:embed="rId3"/>
          <a:srcRect b="44947"/>
          <a:stretch/>
        </p:blipFill>
        <p:spPr>
          <a:xfrm>
            <a:off x="308427" y="4003816"/>
            <a:ext cx="6917874" cy="2015077"/>
          </a:xfrm>
          <a:prstGeom prst="rect">
            <a:avLst/>
          </a:prstGeom>
        </p:spPr>
      </p:pic>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 - BCD encode</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Terry Yang | 2022</a:t>
            </a:r>
            <a:endParaRPr lang="en-US" altLang="zh-TW" dirty="0"/>
          </a:p>
        </p:txBody>
      </p:sp>
      <mc:AlternateContent xmlns:mc="http://schemas.openxmlformats.org/markup-compatibility/2006" xmlns:a14="http://schemas.microsoft.com/office/drawing/2010/main">
        <mc:Choice Requires="a14">
          <p:sp>
            <p:nvSpPr>
              <p:cNvPr id="5" name="TextBox 5">
                <a:extLst>
                  <a:ext uri="{FF2B5EF4-FFF2-40B4-BE49-F238E27FC236}">
                    <a16:creationId xmlns:a16="http://schemas.microsoft.com/office/drawing/2014/main" id="{7F7C9441-81D9-4B03-9DEF-44C4A674E0E2}"/>
                  </a:ext>
                </a:extLst>
              </p:cNvPr>
              <p:cNvSpPr txBox="1"/>
              <p:nvPr/>
            </p:nvSpPr>
            <p:spPr>
              <a:xfrm>
                <a:off x="838200" y="1690688"/>
                <a:ext cx="5580000" cy="1704313"/>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At last, by using Binary-coded decimal technique, each grouped feature can be transform into numerical type. In the end, the new encoded data will have </a:t>
                </a:r>
                <a14:m>
                  <m:oMath xmlns:m="http://schemas.openxmlformats.org/officeDocument/2006/math">
                    <m:r>
                      <a:rPr lang="en-US" altLang="zh-TW" b="0" i="1" smtClean="0">
                        <a:solidFill>
                          <a:srgbClr val="000000"/>
                        </a:solidFill>
                        <a:latin typeface="Cambria Math" panose="02040503050406030204" pitchFamily="18" charset="0"/>
                      </a:rPr>
                      <m:t>𝑗</m:t>
                    </m:r>
                  </m:oMath>
                </a14:m>
                <a:r>
                  <a:rPr lang="en-US" altLang="zh-TW" dirty="0">
                    <a:solidFill>
                      <a:srgbClr val="000000"/>
                    </a:solidFill>
                    <a:latin typeface="Nunito Light"/>
                  </a:rPr>
                  <a:t> numerical features.</a:t>
                </a:r>
              </a:p>
            </p:txBody>
          </p:sp>
        </mc:Choice>
        <mc:Fallback xmlns="">
          <p:sp>
            <p:nvSpPr>
              <p:cNvPr id="5" name="TextBox 5">
                <a:extLst>
                  <a:ext uri="{FF2B5EF4-FFF2-40B4-BE49-F238E27FC236}">
                    <a16:creationId xmlns:a16="http://schemas.microsoft.com/office/drawing/2014/main" id="{7F7C9441-81D9-4B03-9DEF-44C4A674E0E2}"/>
                  </a:ext>
                </a:extLst>
              </p:cNvPr>
              <p:cNvSpPr txBox="1">
                <a:spLocks noRot="1" noChangeAspect="1" noMove="1" noResize="1" noEditPoints="1" noAdjustHandles="1" noChangeArrowheads="1" noChangeShapeType="1" noTextEdit="1"/>
              </p:cNvSpPr>
              <p:nvPr/>
            </p:nvSpPr>
            <p:spPr>
              <a:xfrm>
                <a:off x="838200" y="1690688"/>
                <a:ext cx="5580000" cy="1704313"/>
              </a:xfrm>
              <a:prstGeom prst="rect">
                <a:avLst/>
              </a:prstGeom>
              <a:blipFill>
                <a:blip r:embed="rId4"/>
                <a:stretch>
                  <a:fillRect l="-2623" r="-656" b="-7500"/>
                </a:stretch>
              </a:blipFill>
            </p:spPr>
            <p:txBody>
              <a:bodyPr/>
              <a:lstStyle/>
              <a:p>
                <a:r>
                  <a:rPr lang="zh-TW" altLang="en-US">
                    <a:noFill/>
                  </a:rPr>
                  <a:t> </a:t>
                </a:r>
              </a:p>
            </p:txBody>
          </p:sp>
        </mc:Fallback>
      </mc:AlternateContent>
      <p:graphicFrame>
        <p:nvGraphicFramePr>
          <p:cNvPr id="7" name="表格 6">
            <a:extLst>
              <a:ext uri="{FF2B5EF4-FFF2-40B4-BE49-F238E27FC236}">
                <a16:creationId xmlns:a16="http://schemas.microsoft.com/office/drawing/2014/main" id="{0B49A5ED-7889-4417-A6ED-E28245E7399F}"/>
              </a:ext>
            </a:extLst>
          </p:cNvPr>
          <p:cNvGraphicFramePr>
            <a:graphicFrameLocks noGrp="1"/>
          </p:cNvGraphicFramePr>
          <p:nvPr>
            <p:extLst>
              <p:ext uri="{D42A27DB-BD31-4B8C-83A1-F6EECF244321}">
                <p14:modId xmlns:p14="http://schemas.microsoft.com/office/powerpoint/2010/main" val="3910070369"/>
              </p:ext>
            </p:extLst>
          </p:nvPr>
        </p:nvGraphicFramePr>
        <p:xfrm>
          <a:off x="7326092" y="1690688"/>
          <a:ext cx="4208683" cy="4379664"/>
        </p:xfrm>
        <a:graphic>
          <a:graphicData uri="http://schemas.openxmlformats.org/drawingml/2006/table">
            <a:tbl>
              <a:tblPr/>
              <a:tblGrid>
                <a:gridCol w="1160683">
                  <a:extLst>
                    <a:ext uri="{9D8B030D-6E8A-4147-A177-3AD203B41FA5}">
                      <a16:colId xmlns:a16="http://schemas.microsoft.com/office/drawing/2014/main" val="1476190736"/>
                    </a:ext>
                  </a:extLst>
                </a:gridCol>
                <a:gridCol w="762000">
                  <a:extLst>
                    <a:ext uri="{9D8B030D-6E8A-4147-A177-3AD203B41FA5}">
                      <a16:colId xmlns:a16="http://schemas.microsoft.com/office/drawing/2014/main" val="3595054322"/>
                    </a:ext>
                  </a:extLst>
                </a:gridCol>
                <a:gridCol w="762000">
                  <a:extLst>
                    <a:ext uri="{9D8B030D-6E8A-4147-A177-3AD203B41FA5}">
                      <a16:colId xmlns:a16="http://schemas.microsoft.com/office/drawing/2014/main" val="3231528010"/>
                    </a:ext>
                  </a:extLst>
                </a:gridCol>
                <a:gridCol w="762000">
                  <a:extLst>
                    <a:ext uri="{9D8B030D-6E8A-4147-A177-3AD203B41FA5}">
                      <a16:colId xmlns:a16="http://schemas.microsoft.com/office/drawing/2014/main" val="642696343"/>
                    </a:ext>
                  </a:extLst>
                </a:gridCol>
                <a:gridCol w="762000">
                  <a:extLst>
                    <a:ext uri="{9D8B030D-6E8A-4147-A177-3AD203B41FA5}">
                      <a16:colId xmlns:a16="http://schemas.microsoft.com/office/drawing/2014/main" val="3985578125"/>
                    </a:ext>
                  </a:extLst>
                </a:gridCol>
              </a:tblGrid>
              <a:tr h="362611">
                <a:tc rowSpan="2">
                  <a:txBody>
                    <a:bodyPr/>
                    <a:lstStyle/>
                    <a:p>
                      <a:pPr algn="ctr"/>
                      <a:r>
                        <a:rPr lang="en-US" sz="1800" b="1" dirty="0">
                          <a:solidFill>
                            <a:schemeClr val="bg1"/>
                          </a:solidFill>
                          <a:effectLst/>
                        </a:rPr>
                        <a:t>Decimal</a:t>
                      </a:r>
                    </a:p>
                    <a:p>
                      <a:pPr algn="ctr"/>
                      <a:r>
                        <a:rPr lang="en-US" sz="1800" b="1" dirty="0">
                          <a:solidFill>
                            <a:schemeClr val="bg1"/>
                          </a:solidFill>
                          <a:effectLst/>
                        </a:rPr>
                        <a:t>digit</a:t>
                      </a:r>
                    </a:p>
                  </a:txBody>
                  <a:tcPr marL="90653" marR="90653" marT="45326" marB="4532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4365C"/>
                    </a:solidFill>
                  </a:tcPr>
                </a:tc>
                <a:tc gridSpan="4">
                  <a:txBody>
                    <a:bodyPr/>
                    <a:lstStyle/>
                    <a:p>
                      <a:pPr algn="ctr"/>
                      <a:r>
                        <a:rPr lang="en-US" sz="1800" b="1" dirty="0">
                          <a:solidFill>
                            <a:schemeClr val="bg1"/>
                          </a:solidFill>
                          <a:effectLst/>
                        </a:rPr>
                        <a:t>BCD</a:t>
                      </a:r>
                    </a:p>
                  </a:txBody>
                  <a:tcPr marL="90653" marR="90653" marT="45326" marB="4532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F497D"/>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930336726"/>
                  </a:ext>
                </a:extLst>
              </a:tr>
              <a:tr h="362611">
                <a:tc vMerge="1">
                  <a:txBody>
                    <a:bodyPr/>
                    <a:lstStyle/>
                    <a:p>
                      <a:endParaRPr lang="zh-TW" altLang="en-US"/>
                    </a:p>
                  </a:txBody>
                  <a:tcPr/>
                </a:tc>
                <a:tc>
                  <a:txBody>
                    <a:bodyPr/>
                    <a:lstStyle/>
                    <a:p>
                      <a:pPr algn="ctr"/>
                      <a:r>
                        <a:rPr lang="en-US" altLang="zh-TW" sz="1800" b="1" dirty="0">
                          <a:solidFill>
                            <a:schemeClr val="bg1"/>
                          </a:solidFill>
                          <a:effectLst/>
                        </a:rPr>
                        <a:t>8</a:t>
                      </a:r>
                    </a:p>
                  </a:txBody>
                  <a:tcPr marL="90653" marR="90653" marT="45326" marB="4532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97F98"/>
                    </a:solidFill>
                  </a:tcPr>
                </a:tc>
                <a:tc>
                  <a:txBody>
                    <a:bodyPr/>
                    <a:lstStyle/>
                    <a:p>
                      <a:pPr algn="ctr"/>
                      <a:r>
                        <a:rPr lang="en-US" altLang="zh-TW" sz="1800" b="1" dirty="0">
                          <a:solidFill>
                            <a:schemeClr val="bg1"/>
                          </a:solidFill>
                          <a:effectLst/>
                        </a:rPr>
                        <a:t>4</a:t>
                      </a:r>
                    </a:p>
                  </a:txBody>
                  <a:tcPr marL="90653" marR="90653" marT="45326" marB="4532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97F98"/>
                    </a:solidFill>
                  </a:tcPr>
                </a:tc>
                <a:tc>
                  <a:txBody>
                    <a:bodyPr/>
                    <a:lstStyle/>
                    <a:p>
                      <a:pPr algn="ctr"/>
                      <a:r>
                        <a:rPr lang="en-US" altLang="zh-TW" sz="1800" b="1" dirty="0">
                          <a:solidFill>
                            <a:schemeClr val="bg1"/>
                          </a:solidFill>
                          <a:effectLst/>
                        </a:rPr>
                        <a:t>2</a:t>
                      </a:r>
                    </a:p>
                  </a:txBody>
                  <a:tcPr marL="90653" marR="90653" marT="45326" marB="4532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97F98"/>
                    </a:solidFill>
                  </a:tcPr>
                </a:tc>
                <a:tc>
                  <a:txBody>
                    <a:bodyPr/>
                    <a:lstStyle/>
                    <a:p>
                      <a:pPr algn="ctr"/>
                      <a:r>
                        <a:rPr lang="en-US" altLang="zh-TW" sz="1800" b="1" dirty="0">
                          <a:solidFill>
                            <a:schemeClr val="bg1"/>
                          </a:solidFill>
                          <a:effectLst/>
                        </a:rPr>
                        <a:t>1</a:t>
                      </a:r>
                    </a:p>
                  </a:txBody>
                  <a:tcPr marL="90653" marR="90653" marT="45326" marB="4532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797F98"/>
                    </a:solidFill>
                  </a:tcPr>
                </a:tc>
                <a:extLst>
                  <a:ext uri="{0D108BD9-81ED-4DB2-BD59-A6C34878D82A}">
                    <a16:rowId xmlns:a16="http://schemas.microsoft.com/office/drawing/2014/main" val="1466844381"/>
                  </a:ext>
                </a:extLst>
              </a:tr>
              <a:tr h="362611">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424010021"/>
                  </a:ext>
                </a:extLst>
              </a:tr>
              <a:tr h="362611">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1183451969"/>
                  </a:ext>
                </a:extLst>
              </a:tr>
              <a:tr h="362611">
                <a:tc>
                  <a:txBody>
                    <a:bodyPr/>
                    <a:lstStyle/>
                    <a:p>
                      <a:pPr algn="ctr"/>
                      <a:r>
                        <a:rPr lang="en-US" altLang="zh-TW" sz="1800" dirty="0">
                          <a:effectLst/>
                        </a:rPr>
                        <a:t>2</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1419900526"/>
                  </a:ext>
                </a:extLst>
              </a:tr>
              <a:tr h="362611">
                <a:tc>
                  <a:txBody>
                    <a:bodyPr/>
                    <a:lstStyle/>
                    <a:p>
                      <a:pPr algn="ctr"/>
                      <a:r>
                        <a:rPr lang="en-US" altLang="zh-TW" sz="1800" dirty="0">
                          <a:effectLst/>
                        </a:rPr>
                        <a:t>3</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345996302"/>
                  </a:ext>
                </a:extLst>
              </a:tr>
              <a:tr h="362611">
                <a:tc>
                  <a:txBody>
                    <a:bodyPr/>
                    <a:lstStyle/>
                    <a:p>
                      <a:pPr algn="ctr"/>
                      <a:r>
                        <a:rPr lang="en-US" altLang="zh-TW" sz="1800" dirty="0">
                          <a:effectLst/>
                        </a:rPr>
                        <a:t>4</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3283486416"/>
                  </a:ext>
                </a:extLst>
              </a:tr>
              <a:tr h="362611">
                <a:tc>
                  <a:txBody>
                    <a:bodyPr/>
                    <a:lstStyle/>
                    <a:p>
                      <a:pPr algn="ctr"/>
                      <a:r>
                        <a:rPr lang="en-US" altLang="zh-TW" sz="1800" dirty="0">
                          <a:effectLst/>
                        </a:rPr>
                        <a:t>5</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3441865078"/>
                  </a:ext>
                </a:extLst>
              </a:tr>
              <a:tr h="362611">
                <a:tc>
                  <a:txBody>
                    <a:bodyPr/>
                    <a:lstStyle/>
                    <a:p>
                      <a:pPr algn="ctr"/>
                      <a:r>
                        <a:rPr lang="en-US" altLang="zh-TW" sz="1800" dirty="0">
                          <a:effectLst/>
                        </a:rPr>
                        <a:t>6</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3466368507"/>
                  </a:ext>
                </a:extLst>
              </a:tr>
              <a:tr h="362611">
                <a:tc>
                  <a:txBody>
                    <a:bodyPr/>
                    <a:lstStyle/>
                    <a:p>
                      <a:pPr algn="ctr"/>
                      <a:r>
                        <a:rPr lang="en-US" altLang="zh-TW" sz="1800" dirty="0">
                          <a:effectLst/>
                        </a:rPr>
                        <a:t>7</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1232209790"/>
                  </a:ext>
                </a:extLst>
              </a:tr>
              <a:tr h="362611">
                <a:tc>
                  <a:txBody>
                    <a:bodyPr/>
                    <a:lstStyle/>
                    <a:p>
                      <a:pPr algn="ctr"/>
                      <a:r>
                        <a:rPr lang="en-US" altLang="zh-TW" sz="1800" dirty="0">
                          <a:effectLst/>
                        </a:rPr>
                        <a:t>8</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2511105959"/>
                  </a:ext>
                </a:extLst>
              </a:tr>
              <a:tr h="362611">
                <a:tc>
                  <a:txBody>
                    <a:bodyPr/>
                    <a:lstStyle/>
                    <a:p>
                      <a:pPr algn="ctr"/>
                      <a:r>
                        <a:rPr lang="en-US" altLang="zh-TW" sz="1800" dirty="0">
                          <a:effectLst/>
                        </a:rPr>
                        <a:t>9</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0</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pPr algn="ctr"/>
                      <a:r>
                        <a:rPr lang="en-US" altLang="zh-TW" sz="1800" dirty="0">
                          <a:effectLst/>
                        </a:rPr>
                        <a:t>1</a:t>
                      </a:r>
                    </a:p>
                  </a:txBody>
                  <a:tcPr marL="90653" marR="90653" marT="45326" marB="453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F9FA"/>
                    </a:solidFill>
                  </a:tcPr>
                </a:tc>
                <a:extLst>
                  <a:ext uri="{0D108BD9-81ED-4DB2-BD59-A6C34878D82A}">
                    <a16:rowId xmlns:a16="http://schemas.microsoft.com/office/drawing/2014/main" val="2053736329"/>
                  </a:ext>
                </a:extLst>
              </a:tr>
            </a:tbl>
          </a:graphicData>
        </a:graphic>
      </p:graphicFrame>
      <p:pic>
        <p:nvPicPr>
          <p:cNvPr id="10" name="圖片 9"/>
          <p:cNvPicPr>
            <a:picLocks noChangeAspect="1"/>
          </p:cNvPicPr>
          <p:nvPr/>
        </p:nvPicPr>
        <p:blipFill>
          <a:blip r:embed="rId5"/>
          <a:stretch>
            <a:fillRect/>
          </a:stretch>
        </p:blipFill>
        <p:spPr>
          <a:xfrm>
            <a:off x="-10867139" y="10403062"/>
            <a:ext cx="32808679" cy="2000529"/>
          </a:xfrm>
          <a:prstGeom prst="rect">
            <a:avLst/>
          </a:prstGeom>
        </p:spPr>
      </p:pic>
    </p:spTree>
    <p:extLst>
      <p:ext uri="{BB962C8B-B14F-4D97-AF65-F5344CB8AC3E}">
        <p14:creationId xmlns:p14="http://schemas.microsoft.com/office/powerpoint/2010/main" val="214025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rgbClr val="E7E7E7"/>
        </a:solidFill>
        <a:effectLst/>
      </p:bgPr>
    </p:bg>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C9F1B886-7F56-4E0F-91ED-F16544743C39}"/>
              </a:ext>
            </a:extLst>
          </p:cNvPr>
          <p:cNvGrpSpPr/>
          <p:nvPr/>
        </p:nvGrpSpPr>
        <p:grpSpPr>
          <a:xfrm>
            <a:off x="-464720" y="-2071"/>
            <a:ext cx="12772833" cy="6860071"/>
            <a:chOff x="-238221" y="-2071"/>
            <a:chExt cx="12772833" cy="6860071"/>
          </a:xfrm>
        </p:grpSpPr>
        <p:pic>
          <p:nvPicPr>
            <p:cNvPr id="11" name="Picture 4" descr="https://miro.medium.com/max/828/1*vSq_qbgw1xhR86DFMlMgUQ.jpeg">
              <a:extLst>
                <a:ext uri="{FF2B5EF4-FFF2-40B4-BE49-F238E27FC236}">
                  <a16:creationId xmlns:a16="http://schemas.microsoft.com/office/drawing/2014/main" id="{5EB97C2F-996A-4F22-A270-4142502593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5532"/>
            <a:stretch/>
          </p:blipFill>
          <p:spPr bwMode="auto">
            <a:xfrm>
              <a:off x="-52608" y="2071"/>
              <a:ext cx="7535627" cy="6855929"/>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a:extLst>
                <a:ext uri="{FF2B5EF4-FFF2-40B4-BE49-F238E27FC236}">
                  <a16:creationId xmlns:a16="http://schemas.microsoft.com/office/drawing/2014/main" id="{A7765A02-189A-46AE-A0C0-4CF6CB15B9AE}"/>
                </a:ext>
              </a:extLst>
            </p:cNvPr>
            <p:cNvSpPr/>
            <p:nvPr/>
          </p:nvSpPr>
          <p:spPr>
            <a:xfrm>
              <a:off x="-238221" y="-2071"/>
              <a:ext cx="12772833" cy="6858000"/>
            </a:xfrm>
            <a:prstGeom prst="rect">
              <a:avLst/>
            </a:prstGeom>
            <a:solidFill>
              <a:srgbClr val="14365C">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sp>
        <p:nvSpPr>
          <p:cNvPr id="6" name="TextBox 3">
            <a:extLst>
              <a:ext uri="{FF2B5EF4-FFF2-40B4-BE49-F238E27FC236}">
                <a16:creationId xmlns:a16="http://schemas.microsoft.com/office/drawing/2014/main" id="{8A1333F3-07D0-4BF6-A29B-B834650251A7}"/>
              </a:ext>
            </a:extLst>
          </p:cNvPr>
          <p:cNvSpPr txBox="1"/>
          <p:nvPr/>
        </p:nvSpPr>
        <p:spPr>
          <a:xfrm>
            <a:off x="7568302" y="702619"/>
            <a:ext cx="4415417" cy="1150315"/>
          </a:xfrm>
          <a:prstGeom prst="rect">
            <a:avLst/>
          </a:prstGeom>
        </p:spPr>
        <p:txBody>
          <a:bodyPr wrap="square" lIns="0" tIns="0" rIns="0" bIns="0" rtlCol="0" anchor="t">
            <a:spAutoFit/>
          </a:bodyPr>
          <a:lstStyle/>
          <a:p>
            <a:pPr>
              <a:lnSpc>
                <a:spcPts val="9799"/>
              </a:lnSpc>
            </a:pPr>
            <a:r>
              <a:rPr lang="en-US" sz="4800" dirty="0">
                <a:solidFill>
                  <a:srgbClr val="D6C9B9"/>
                </a:solidFill>
                <a:latin typeface="Nunito Bold"/>
              </a:rPr>
              <a:t>Overview</a:t>
            </a:r>
          </a:p>
        </p:txBody>
      </p:sp>
      <p:sp>
        <p:nvSpPr>
          <p:cNvPr id="10" name="TextBox 4">
            <a:extLst>
              <a:ext uri="{FF2B5EF4-FFF2-40B4-BE49-F238E27FC236}">
                <a16:creationId xmlns:a16="http://schemas.microsoft.com/office/drawing/2014/main" id="{2F8E098A-F48E-4C04-B857-26733753B581}"/>
              </a:ext>
            </a:extLst>
          </p:cNvPr>
          <p:cNvSpPr txBox="1"/>
          <p:nvPr/>
        </p:nvSpPr>
        <p:spPr>
          <a:xfrm>
            <a:off x="7568302" y="1992634"/>
            <a:ext cx="4177198" cy="2723823"/>
          </a:xfrm>
          <a:prstGeom prst="rect">
            <a:avLst/>
          </a:prstGeom>
        </p:spPr>
        <p:txBody>
          <a:bodyPr wrap="square" lIns="0" tIns="0" rIns="0" bIns="0" rtlCol="0" anchor="t">
            <a:spAutoFit/>
          </a:bodyPr>
          <a:lstStyle/>
          <a:p>
            <a:pPr marL="457200" indent="-457200">
              <a:lnSpc>
                <a:spcPct val="150000"/>
              </a:lnSpc>
              <a:buFont typeface="Arial" panose="020B0604020202020204" pitchFamily="34" charset="0"/>
              <a:buChar char="•"/>
            </a:pPr>
            <a:r>
              <a:rPr lang="en-US" sz="2400" dirty="0">
                <a:solidFill>
                  <a:srgbClr val="F8F8F8"/>
                </a:solidFill>
                <a:latin typeface="Nunito" panose="00000500000000000000" charset="0"/>
              </a:rPr>
              <a:t>Motivation</a:t>
            </a:r>
          </a:p>
          <a:p>
            <a:pPr marL="457200" indent="-457200">
              <a:lnSpc>
                <a:spcPct val="150000"/>
              </a:lnSpc>
              <a:buFont typeface="Arial" panose="020B0604020202020204" pitchFamily="34" charset="0"/>
              <a:buChar char="•"/>
            </a:pPr>
            <a:r>
              <a:rPr lang="en-US" sz="2400" dirty="0">
                <a:solidFill>
                  <a:srgbClr val="F8F8F8"/>
                </a:solidFill>
                <a:latin typeface="Nunito" panose="00000500000000000000" charset="0"/>
              </a:rPr>
              <a:t>Introduction</a:t>
            </a:r>
          </a:p>
          <a:p>
            <a:pPr marL="457200" indent="-457200">
              <a:lnSpc>
                <a:spcPct val="150000"/>
              </a:lnSpc>
              <a:buFont typeface="Arial" panose="020B0604020202020204" pitchFamily="34" charset="0"/>
              <a:buChar char="•"/>
            </a:pPr>
            <a:r>
              <a:rPr lang="en-US" sz="2400" dirty="0">
                <a:solidFill>
                  <a:srgbClr val="F8F8F8"/>
                </a:solidFill>
                <a:latin typeface="Nunito" panose="00000500000000000000" charset="0"/>
              </a:rPr>
              <a:t>Methodology</a:t>
            </a:r>
          </a:p>
          <a:p>
            <a:pPr marL="457200" indent="-457200">
              <a:lnSpc>
                <a:spcPct val="150000"/>
              </a:lnSpc>
              <a:buFont typeface="Arial" panose="020B0604020202020204" pitchFamily="34" charset="0"/>
              <a:buChar char="•"/>
            </a:pPr>
            <a:r>
              <a:rPr lang="en-US" sz="2400" dirty="0">
                <a:solidFill>
                  <a:srgbClr val="F8F8F8"/>
                </a:solidFill>
                <a:latin typeface="Nunito" panose="00000500000000000000" charset="0"/>
              </a:rPr>
              <a:t>Case study</a:t>
            </a:r>
          </a:p>
          <a:p>
            <a:pPr marL="457200" indent="-457200">
              <a:lnSpc>
                <a:spcPct val="150000"/>
              </a:lnSpc>
              <a:buFont typeface="Arial" panose="020B0604020202020204" pitchFamily="34" charset="0"/>
              <a:buChar char="•"/>
            </a:pPr>
            <a:r>
              <a:rPr lang="en-US" sz="2400" dirty="0">
                <a:solidFill>
                  <a:srgbClr val="F8F8F8"/>
                </a:solidFill>
                <a:latin typeface="Nunito" panose="00000500000000000000" charset="0"/>
              </a:rPr>
              <a:t>Conclusion</a:t>
            </a:r>
          </a:p>
        </p:txBody>
      </p:sp>
      <p:pic>
        <p:nvPicPr>
          <p:cNvPr id="1026" name="Picture 2" descr="https://cdn-icons-png.flaticon.com/512/2362/2362335.png">
            <a:extLst>
              <a:ext uri="{FF2B5EF4-FFF2-40B4-BE49-F238E27FC236}">
                <a16:creationId xmlns:a16="http://schemas.microsoft.com/office/drawing/2014/main" id="{B05D9561-3467-4416-9510-1219C3305B8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66000"/>
                    </a14:imgEffect>
                  </a14:imgLayer>
                </a14:imgProps>
              </a:ext>
              <a:ext uri="{28A0092B-C50C-407E-A947-70E740481C1C}">
                <a14:useLocalDpi xmlns:a14="http://schemas.microsoft.com/office/drawing/2010/main" val="0"/>
              </a:ext>
            </a:extLst>
          </a:blip>
          <a:srcRect/>
          <a:stretch>
            <a:fillRect/>
          </a:stretch>
        </p:blipFill>
        <p:spPr bwMode="auto">
          <a:xfrm>
            <a:off x="12598112" y="4806427"/>
            <a:ext cx="3099846" cy="3099846"/>
          </a:xfrm>
          <a:prstGeom prst="rect">
            <a:avLst/>
          </a:prstGeom>
          <a:noFill/>
          <a:extLst>
            <a:ext uri="{909E8E84-426E-40DD-AFC4-6F175D3DCCD1}">
              <a14:hiddenFill xmlns:a14="http://schemas.microsoft.com/office/drawing/2010/main">
                <a:solidFill>
                  <a:srgbClr val="FFFFFF"/>
                </a:solidFill>
              </a14:hiddenFill>
            </a:ext>
          </a:extLst>
        </p:spPr>
      </p:pic>
      <p:sp>
        <p:nvSpPr>
          <p:cNvPr id="9" name="頁尾版面配置區 3">
            <a:extLst>
              <a:ext uri="{FF2B5EF4-FFF2-40B4-BE49-F238E27FC236}">
                <a16:creationId xmlns:a16="http://schemas.microsoft.com/office/drawing/2014/main" id="{50D73C31-1D63-4D5B-BB8B-0955B918981A}"/>
              </a:ext>
            </a:extLst>
          </p:cNvPr>
          <p:cNvSpPr>
            <a:spLocks noGrp="1"/>
          </p:cNvSpPr>
          <p:nvPr>
            <p:ph type="ftr" sz="quarter" idx="11"/>
          </p:nvPr>
        </p:nvSpPr>
        <p:spPr>
          <a:xfrm>
            <a:off x="156028" y="6356350"/>
            <a:ext cx="7170063" cy="365125"/>
          </a:xfrm>
        </p:spPr>
        <p:txBody>
          <a:bodyPr/>
          <a:lstStyle>
            <a:lvl1pPr algn="l">
              <a:defRPr/>
            </a:lvl1pPr>
          </a:lstStyle>
          <a:p>
            <a:r>
              <a:rPr lang="en-US" altLang="zh-TW"/>
              <a:t>Institute of Industrial Engineering, NTU |  Terry Yang | 2022</a:t>
            </a:r>
            <a:endParaRPr lang="en-US" altLang="zh-TW" dirty="0"/>
          </a:p>
        </p:txBody>
      </p:sp>
    </p:spTree>
    <p:extLst>
      <p:ext uri="{BB962C8B-B14F-4D97-AF65-F5344CB8AC3E}">
        <p14:creationId xmlns:p14="http://schemas.microsoft.com/office/powerpoint/2010/main" val="2401908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482D29A2-7206-461D-8806-0A2CD9AD4758}"/>
              </a:ext>
            </a:extLst>
          </p:cNvPr>
          <p:cNvPicPr>
            <a:picLocks noChangeAspect="1"/>
          </p:cNvPicPr>
          <p:nvPr/>
        </p:nvPicPr>
        <p:blipFill>
          <a:blip r:embed="rId3"/>
          <a:stretch>
            <a:fillRect/>
          </a:stretch>
        </p:blipFill>
        <p:spPr>
          <a:xfrm>
            <a:off x="6941226" y="2175170"/>
            <a:ext cx="4995324" cy="3632963"/>
          </a:xfrm>
          <a:prstGeom prst="rect">
            <a:avLst/>
          </a:prstGeom>
        </p:spPr>
      </p:pic>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 - BCD encode</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Terry Yang | 2022</a:t>
            </a:r>
            <a:endParaRPr lang="en-US" altLang="zh-TW" dirty="0"/>
          </a:p>
        </p:txBody>
      </p:sp>
      <mc:AlternateContent xmlns:mc="http://schemas.openxmlformats.org/markup-compatibility/2006" xmlns:a14="http://schemas.microsoft.com/office/drawing/2010/main">
        <mc:Choice Requires="a14">
          <p:sp>
            <p:nvSpPr>
              <p:cNvPr id="5" name="TextBox 5">
                <a:extLst>
                  <a:ext uri="{FF2B5EF4-FFF2-40B4-BE49-F238E27FC236}">
                    <a16:creationId xmlns:a16="http://schemas.microsoft.com/office/drawing/2014/main" id="{7F7C9441-81D9-4B03-9DEF-44C4A674E0E2}"/>
                  </a:ext>
                </a:extLst>
              </p:cNvPr>
              <p:cNvSpPr txBox="1"/>
              <p:nvPr/>
            </p:nvSpPr>
            <p:spPr>
              <a:xfrm>
                <a:off x="838198" y="1690688"/>
                <a:ext cx="5430521" cy="4360168"/>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However, mostly the original binary data is sparse, not every 8421BCD</a:t>
                </a:r>
                <a:r>
                  <a:rPr lang="zh-TW" altLang="en-US" dirty="0">
                    <a:solidFill>
                      <a:srgbClr val="000000"/>
                    </a:solidFill>
                    <a:latin typeface="Nunito Light"/>
                  </a:rPr>
                  <a:t> </a:t>
                </a:r>
                <a:r>
                  <a:rPr lang="en-US" altLang="zh-TW" dirty="0">
                    <a:solidFill>
                      <a:srgbClr val="000000"/>
                    </a:solidFill>
                    <a:latin typeface="Nunito Light"/>
                  </a:rPr>
                  <a:t>scenario will appear. And if there are </a:t>
                </a:r>
                <a14:m>
                  <m:oMath xmlns:m="http://schemas.openxmlformats.org/officeDocument/2006/math">
                    <m:r>
                      <a:rPr lang="en-US" altLang="zh-TW" i="1" dirty="0">
                        <a:solidFill>
                          <a:srgbClr val="000000"/>
                        </a:solidFill>
                        <a:latin typeface="Cambria Math" panose="02040503050406030204" pitchFamily="18" charset="0"/>
                      </a:rPr>
                      <m:t>𝑘</m:t>
                    </m:r>
                  </m:oMath>
                </a14:m>
                <a:r>
                  <a:rPr lang="en-US" altLang="zh-TW" dirty="0">
                    <a:solidFill>
                      <a:srgbClr val="000000"/>
                    </a:solidFill>
                    <a:latin typeface="Nunito Light"/>
                  </a:rPr>
                  <a:t> features in one group, the range of BCD encoded data will within </a:t>
                </a:r>
                <a14:m>
                  <m:oMath xmlns:m="http://schemas.openxmlformats.org/officeDocument/2006/math">
                    <m:d>
                      <m:dPr>
                        <m:begChr m:val="{"/>
                        <m:endChr m:val="}"/>
                        <m:ctrlPr>
                          <a:rPr lang="en-US" altLang="zh-TW" i="1">
                            <a:solidFill>
                              <a:schemeClr val="dk1"/>
                            </a:solidFill>
                            <a:latin typeface="Cambria Math" panose="02040503050406030204" pitchFamily="18" charset="0"/>
                            <a:ea typeface="Cambria Math" panose="02040503050406030204" pitchFamily="18" charset="0"/>
                          </a:rPr>
                        </m:ctrlPr>
                      </m:dPr>
                      <m:e>
                        <m:sSubSup>
                          <m:sSubSupPr>
                            <m:ctrlPr>
                              <a:rPr lang="en-US" altLang="zh-TW" i="1">
                                <a:solidFill>
                                  <a:schemeClr val="dk1"/>
                                </a:solidFill>
                                <a:latin typeface="Cambria Math" panose="02040503050406030204" pitchFamily="18" charset="0"/>
                              </a:rPr>
                            </m:ctrlPr>
                          </m:sSubSupPr>
                          <m:e>
                            <m:r>
                              <a:rPr lang="en-US" altLang="zh-TW" i="1">
                                <a:solidFill>
                                  <a:schemeClr val="dk1"/>
                                </a:solidFill>
                                <a:latin typeface="Cambria Math" panose="02040503050406030204" pitchFamily="18" charset="0"/>
                              </a:rPr>
                              <m:t>𝐹</m:t>
                            </m:r>
                          </m:e>
                          <m:sub>
                            <m:r>
                              <a:rPr lang="en-US" altLang="zh-TW" i="1">
                                <a:solidFill>
                                  <a:schemeClr val="dk1"/>
                                </a:solidFill>
                                <a:latin typeface="Cambria Math" panose="02040503050406030204" pitchFamily="18" charset="0"/>
                              </a:rPr>
                              <m:t>𝑗</m:t>
                            </m:r>
                          </m:sub>
                          <m:sup>
                            <m:r>
                              <a:rPr lang="en-US" altLang="zh-TW" i="1">
                                <a:solidFill>
                                  <a:schemeClr val="dk1"/>
                                </a:solidFill>
                                <a:latin typeface="Cambria Math" panose="02040503050406030204" pitchFamily="18" charset="0"/>
                              </a:rPr>
                              <m:t>𝑛</m:t>
                            </m:r>
                          </m:sup>
                        </m:sSubSup>
                        <m:r>
                          <a:rPr lang="en-US" altLang="zh-TW" i="1">
                            <a:solidFill>
                              <a:schemeClr val="dk1"/>
                            </a:solidFill>
                            <a:latin typeface="Cambria Math" panose="02040503050406030204" pitchFamily="18" charset="0"/>
                            <a:ea typeface="Cambria Math" panose="02040503050406030204" pitchFamily="18" charset="0"/>
                          </a:rPr>
                          <m:t>∈</m:t>
                        </m:r>
                        <m:r>
                          <a:rPr lang="en-US" altLang="zh-TW" i="1">
                            <a:solidFill>
                              <a:schemeClr val="dk1"/>
                            </a:solidFill>
                            <a:latin typeface="Cambria Math" panose="02040503050406030204" pitchFamily="18" charset="0"/>
                            <a:ea typeface="Cambria Math" panose="02040503050406030204" pitchFamily="18" charset="0"/>
                          </a:rPr>
                          <m:t>ℝ</m:t>
                        </m:r>
                        <m:r>
                          <a:rPr lang="en-US" altLang="zh-TW" i="1">
                            <a:solidFill>
                              <a:schemeClr val="dk1"/>
                            </a:solidFill>
                            <a:latin typeface="Cambria Math" panose="02040503050406030204" pitchFamily="18" charset="0"/>
                            <a:ea typeface="Cambria Math" panose="02040503050406030204" pitchFamily="18" charset="0"/>
                          </a:rPr>
                          <m:t> | 0≤</m:t>
                        </m:r>
                        <m:sSubSup>
                          <m:sSubSupPr>
                            <m:ctrlPr>
                              <a:rPr lang="en-US" altLang="zh-TW" i="1">
                                <a:solidFill>
                                  <a:schemeClr val="dk1"/>
                                </a:solidFill>
                                <a:latin typeface="Cambria Math" panose="02040503050406030204" pitchFamily="18" charset="0"/>
                              </a:rPr>
                            </m:ctrlPr>
                          </m:sSubSupPr>
                          <m:e>
                            <m:r>
                              <a:rPr lang="en-US" altLang="zh-TW" i="1">
                                <a:solidFill>
                                  <a:schemeClr val="dk1"/>
                                </a:solidFill>
                                <a:latin typeface="Cambria Math" panose="02040503050406030204" pitchFamily="18" charset="0"/>
                              </a:rPr>
                              <m:t>𝐹</m:t>
                            </m:r>
                          </m:e>
                          <m:sub>
                            <m:r>
                              <a:rPr lang="en-US" altLang="zh-TW" i="1">
                                <a:solidFill>
                                  <a:schemeClr val="dk1"/>
                                </a:solidFill>
                                <a:latin typeface="Cambria Math" panose="02040503050406030204" pitchFamily="18" charset="0"/>
                              </a:rPr>
                              <m:t>𝑗</m:t>
                            </m:r>
                          </m:sub>
                          <m:sup>
                            <m:r>
                              <a:rPr lang="en-US" altLang="zh-TW" i="1">
                                <a:solidFill>
                                  <a:schemeClr val="dk1"/>
                                </a:solidFill>
                                <a:latin typeface="Cambria Math" panose="02040503050406030204" pitchFamily="18" charset="0"/>
                              </a:rPr>
                              <m:t>𝑛</m:t>
                            </m:r>
                          </m:sup>
                        </m:sSubSup>
                        <m:r>
                          <a:rPr lang="en-US" altLang="zh-TW" i="1" smtClean="0">
                            <a:solidFill>
                              <a:schemeClr val="dk1"/>
                            </a:solidFill>
                            <a:latin typeface="Cambria Math" panose="02040503050406030204" pitchFamily="18" charset="0"/>
                            <a:ea typeface="Cambria Math" panose="02040503050406030204" pitchFamily="18" charset="0"/>
                          </a:rPr>
                          <m:t>&lt;</m:t>
                        </m:r>
                        <m:sSup>
                          <m:sSupPr>
                            <m:ctrlPr>
                              <a:rPr lang="en-US" altLang="zh-TW" i="1">
                                <a:solidFill>
                                  <a:schemeClr val="dk1"/>
                                </a:solidFill>
                                <a:latin typeface="Cambria Math" panose="02040503050406030204" pitchFamily="18" charset="0"/>
                                <a:ea typeface="Cambria Math" panose="02040503050406030204" pitchFamily="18" charset="0"/>
                              </a:rPr>
                            </m:ctrlPr>
                          </m:sSupPr>
                          <m:e>
                            <m:r>
                              <a:rPr lang="en-US" altLang="zh-TW" i="1">
                                <a:solidFill>
                                  <a:schemeClr val="dk1"/>
                                </a:solidFill>
                                <a:latin typeface="Cambria Math" panose="02040503050406030204" pitchFamily="18" charset="0"/>
                                <a:ea typeface="Cambria Math" panose="02040503050406030204" pitchFamily="18" charset="0"/>
                              </a:rPr>
                              <m:t>2</m:t>
                            </m:r>
                          </m:e>
                          <m:sup>
                            <m:r>
                              <a:rPr lang="en-US" altLang="zh-TW" i="1">
                                <a:solidFill>
                                  <a:schemeClr val="dk1"/>
                                </a:solidFill>
                                <a:latin typeface="Cambria Math" panose="02040503050406030204" pitchFamily="18" charset="0"/>
                                <a:ea typeface="Cambria Math" panose="02040503050406030204" pitchFamily="18" charset="0"/>
                              </a:rPr>
                              <m:t>𝑘</m:t>
                            </m:r>
                          </m:sup>
                        </m:sSup>
                        <m:r>
                          <a:rPr lang="en-US" altLang="zh-TW" b="0" i="1" smtClean="0">
                            <a:solidFill>
                              <a:schemeClr val="dk1"/>
                            </a:solidFill>
                            <a:latin typeface="Cambria Math" panose="02040503050406030204" pitchFamily="18" charset="0"/>
                            <a:ea typeface="Cambria Math" panose="02040503050406030204" pitchFamily="18" charset="0"/>
                          </a:rPr>
                          <m:t>−1</m:t>
                        </m:r>
                      </m:e>
                    </m:d>
                  </m:oMath>
                </a14:m>
                <a:r>
                  <a:rPr lang="en-US" altLang="zh-TW" dirty="0">
                    <a:solidFill>
                      <a:srgbClr val="000000"/>
                    </a:solidFill>
                    <a:latin typeface="Nunito Light"/>
                  </a:rPr>
                  <a:t>. </a:t>
                </a:r>
              </a:p>
              <a:p>
                <a:pPr indent="457200">
                  <a:lnSpc>
                    <a:spcPts val="3359"/>
                  </a:lnSpc>
                </a:pPr>
                <a:r>
                  <a:rPr lang="en-US" altLang="zh-TW" dirty="0">
                    <a:solidFill>
                      <a:srgbClr val="000000"/>
                    </a:solidFill>
                    <a:latin typeface="Nunito Light"/>
                  </a:rPr>
                  <a:t>This cause the encoded data expand in range when </a:t>
                </a:r>
                <a14:m>
                  <m:oMath xmlns:m="http://schemas.openxmlformats.org/officeDocument/2006/math">
                    <m:r>
                      <a:rPr lang="en-US" altLang="zh-TW" i="1" dirty="0">
                        <a:solidFill>
                          <a:srgbClr val="000000"/>
                        </a:solidFill>
                        <a:latin typeface="Cambria Math" panose="02040503050406030204" pitchFamily="18" charset="0"/>
                      </a:rPr>
                      <m:t>𝑘</m:t>
                    </m:r>
                  </m:oMath>
                </a14:m>
                <a:r>
                  <a:rPr lang="en-US" altLang="zh-TW" dirty="0">
                    <a:solidFill>
                      <a:srgbClr val="000000"/>
                    </a:solidFill>
                    <a:latin typeface="Nunito Light"/>
                  </a:rPr>
                  <a:t> is large, making both Euclidean distance calculation complicated and the sparsity between samples. A simple way to solve it is replace the BCD code with its ranking within the new feature.</a:t>
                </a:r>
              </a:p>
              <a:p>
                <a:pPr indent="457200">
                  <a:lnSpc>
                    <a:spcPts val="3359"/>
                  </a:lnSpc>
                </a:pPr>
                <a:endParaRPr lang="en-US" altLang="zh-TW" dirty="0">
                  <a:solidFill>
                    <a:srgbClr val="000000"/>
                  </a:solidFill>
                  <a:latin typeface="Nunito Light"/>
                </a:endParaRPr>
              </a:p>
            </p:txBody>
          </p:sp>
        </mc:Choice>
        <mc:Fallback xmlns="">
          <p:sp>
            <p:nvSpPr>
              <p:cNvPr id="5" name="TextBox 5">
                <a:extLst>
                  <a:ext uri="{FF2B5EF4-FFF2-40B4-BE49-F238E27FC236}">
                    <a16:creationId xmlns:a16="http://schemas.microsoft.com/office/drawing/2014/main" id="{7F7C9441-81D9-4B03-9DEF-44C4A674E0E2}"/>
                  </a:ext>
                </a:extLst>
              </p:cNvPr>
              <p:cNvSpPr txBox="1">
                <a:spLocks noRot="1" noChangeAspect="1" noMove="1" noResize="1" noEditPoints="1" noAdjustHandles="1" noChangeArrowheads="1" noChangeShapeType="1" noTextEdit="1"/>
              </p:cNvSpPr>
              <p:nvPr/>
            </p:nvSpPr>
            <p:spPr>
              <a:xfrm>
                <a:off x="838198" y="1690688"/>
                <a:ext cx="5430521" cy="4360168"/>
              </a:xfrm>
              <a:prstGeom prst="rect">
                <a:avLst/>
              </a:prstGeom>
              <a:blipFill>
                <a:blip r:embed="rId4"/>
                <a:stretch>
                  <a:fillRect l="-2581" r="-3255"/>
                </a:stretch>
              </a:blipFill>
            </p:spPr>
            <p:txBody>
              <a:bodyPr/>
              <a:lstStyle/>
              <a:p>
                <a:r>
                  <a:rPr lang="en-US">
                    <a:noFill/>
                  </a:rPr>
                  <a:t> </a:t>
                </a:r>
              </a:p>
            </p:txBody>
          </p:sp>
        </mc:Fallback>
      </mc:AlternateContent>
      <p:sp>
        <p:nvSpPr>
          <p:cNvPr id="11" name="矩形 10"/>
          <p:cNvSpPr/>
          <p:nvPr/>
        </p:nvSpPr>
        <p:spPr>
          <a:xfrm>
            <a:off x="6436360" y="1690688"/>
            <a:ext cx="5537200" cy="488595"/>
          </a:xfrm>
          <a:prstGeom prst="rect">
            <a:avLst/>
          </a:prstGeom>
        </p:spPr>
        <p:txBody>
          <a:bodyPr wrap="square">
            <a:spAutoFit/>
          </a:bodyPr>
          <a:lstStyle/>
          <a:p>
            <a:pPr indent="457200">
              <a:lnSpc>
                <a:spcPts val="3359"/>
              </a:lnSpc>
            </a:pPr>
            <a:endParaRPr lang="en-US" altLang="zh-TW" dirty="0">
              <a:solidFill>
                <a:srgbClr val="000000"/>
              </a:solidFill>
              <a:latin typeface="Nunito Light"/>
            </a:endParaRPr>
          </a:p>
        </p:txBody>
      </p:sp>
      <p:graphicFrame>
        <p:nvGraphicFramePr>
          <p:cNvPr id="17" name="表格 16">
            <a:extLst>
              <a:ext uri="{FF2B5EF4-FFF2-40B4-BE49-F238E27FC236}">
                <a16:creationId xmlns:a16="http://schemas.microsoft.com/office/drawing/2014/main" id="{A0278BD2-B8CD-4BE1-BF40-642B6ED399F1}"/>
              </a:ext>
            </a:extLst>
          </p:cNvPr>
          <p:cNvGraphicFramePr>
            <a:graphicFrameLocks noGrp="1"/>
          </p:cNvGraphicFramePr>
          <p:nvPr>
            <p:extLst>
              <p:ext uri="{D42A27DB-BD31-4B8C-83A1-F6EECF244321}">
                <p14:modId xmlns:p14="http://schemas.microsoft.com/office/powerpoint/2010/main" val="57824070"/>
              </p:ext>
            </p:extLst>
          </p:nvPr>
        </p:nvGraphicFramePr>
        <p:xfrm>
          <a:off x="6595057" y="2175170"/>
          <a:ext cx="457200" cy="3037644"/>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1944155436"/>
                    </a:ext>
                  </a:extLst>
                </a:gridCol>
              </a:tblGrid>
              <a:tr h="1012548">
                <a:tc>
                  <a:txBody>
                    <a:bodyPr/>
                    <a:lstStyle/>
                    <a:p>
                      <a:pPr algn="ctr"/>
                      <a:r>
                        <a:rPr lang="en-US" altLang="zh-TW" sz="1400" dirty="0"/>
                        <a:t>Sorted</a:t>
                      </a:r>
                      <a:endParaRPr lang="zh-TW" altLang="en-US" sz="1400" dirty="0"/>
                    </a:p>
                  </a:txBody>
                  <a:tcPr vert="eaVert" anchor="ctr">
                    <a:lnB w="38100" cap="flat" cmpd="sng" algn="ctr">
                      <a:solidFill>
                        <a:schemeClr val="bg1"/>
                      </a:solidFill>
                      <a:prstDash val="solid"/>
                      <a:round/>
                      <a:headEnd type="none" w="med" len="med"/>
                      <a:tailEnd type="none" w="med" len="med"/>
                    </a:lnB>
                    <a:solidFill>
                      <a:srgbClr val="797F98"/>
                    </a:solidFill>
                  </a:tcPr>
                </a:tc>
                <a:extLst>
                  <a:ext uri="{0D108BD9-81ED-4DB2-BD59-A6C34878D82A}">
                    <a16:rowId xmlns:a16="http://schemas.microsoft.com/office/drawing/2014/main" val="4017548446"/>
                  </a:ext>
                </a:extLst>
              </a:tr>
              <a:tr h="10125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b="1" kern="1200" dirty="0">
                          <a:solidFill>
                            <a:schemeClr val="lt1"/>
                          </a:solidFill>
                          <a:latin typeface="+mn-lt"/>
                          <a:ea typeface="+mn-ea"/>
                          <a:cs typeface="+mn-cs"/>
                        </a:rPr>
                        <a:t>BCD</a:t>
                      </a:r>
                      <a:endParaRPr lang="zh-TW" altLang="en-US" sz="1400" b="1" kern="1200" dirty="0">
                        <a:solidFill>
                          <a:schemeClr val="lt1"/>
                        </a:solidFill>
                        <a:latin typeface="+mn-lt"/>
                        <a:ea typeface="+mn-ea"/>
                        <a:cs typeface="+mn-cs"/>
                      </a:endParaRPr>
                    </a:p>
                  </a:txBody>
                  <a:tcPr vert="eaVert"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6C9B9"/>
                    </a:solidFill>
                  </a:tcPr>
                </a:tc>
                <a:extLst>
                  <a:ext uri="{0D108BD9-81ED-4DB2-BD59-A6C34878D82A}">
                    <a16:rowId xmlns:a16="http://schemas.microsoft.com/office/drawing/2014/main" val="389112562"/>
                  </a:ext>
                </a:extLst>
              </a:tr>
              <a:tr h="10125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b="1" kern="1200" dirty="0">
                          <a:solidFill>
                            <a:schemeClr val="lt1"/>
                          </a:solidFill>
                          <a:latin typeface="+mn-lt"/>
                          <a:ea typeface="+mn-ea"/>
                          <a:cs typeface="+mn-cs"/>
                        </a:rPr>
                        <a:t>Ranked</a:t>
                      </a:r>
                      <a:endParaRPr lang="zh-TW" altLang="en-US" sz="1400" b="1" kern="1200" dirty="0">
                        <a:solidFill>
                          <a:schemeClr val="lt1"/>
                        </a:solidFill>
                        <a:latin typeface="+mn-lt"/>
                        <a:ea typeface="+mn-ea"/>
                        <a:cs typeface="+mn-cs"/>
                      </a:endParaRPr>
                    </a:p>
                  </a:txBody>
                  <a:tcPr vert="eaVert" anchor="ctr">
                    <a:lnT w="38100" cap="flat" cmpd="sng" algn="ctr">
                      <a:solidFill>
                        <a:schemeClr val="bg1"/>
                      </a:solidFill>
                      <a:prstDash val="solid"/>
                      <a:round/>
                      <a:headEnd type="none" w="med" len="med"/>
                      <a:tailEnd type="none" w="med" len="med"/>
                    </a:lnT>
                    <a:solidFill>
                      <a:srgbClr val="C47660"/>
                    </a:solidFill>
                  </a:tcPr>
                </a:tc>
                <a:extLst>
                  <a:ext uri="{0D108BD9-81ED-4DB2-BD59-A6C34878D82A}">
                    <a16:rowId xmlns:a16="http://schemas.microsoft.com/office/drawing/2014/main" val="485329945"/>
                  </a:ext>
                </a:extLst>
              </a:tr>
            </a:tbl>
          </a:graphicData>
        </a:graphic>
      </p:graphicFrame>
    </p:spTree>
    <p:extLst>
      <p:ext uri="{BB962C8B-B14F-4D97-AF65-F5344CB8AC3E}">
        <p14:creationId xmlns:p14="http://schemas.microsoft.com/office/powerpoint/2010/main" val="1063485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0FF689A8-6C62-4E01-8E90-283E47C2DDFE}"/>
              </a:ext>
            </a:extLst>
          </p:cNvPr>
          <p:cNvPicPr>
            <a:picLocks noChangeAspect="1"/>
          </p:cNvPicPr>
          <p:nvPr/>
        </p:nvPicPr>
        <p:blipFill>
          <a:blip r:embed="rId3"/>
          <a:stretch>
            <a:fillRect/>
          </a:stretch>
        </p:blipFill>
        <p:spPr>
          <a:xfrm>
            <a:off x="1325123" y="1612652"/>
            <a:ext cx="9347957" cy="4393662"/>
          </a:xfrm>
          <a:prstGeom prst="rect">
            <a:avLst/>
          </a:prstGeom>
        </p:spPr>
      </p:pic>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 - BCD encode</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Terry Yang | 2022</a:t>
            </a:r>
            <a:endParaRPr lang="en-US" altLang="zh-TW" dirty="0"/>
          </a:p>
        </p:txBody>
      </p:sp>
      <p:sp>
        <p:nvSpPr>
          <p:cNvPr id="11" name="矩形 10"/>
          <p:cNvSpPr/>
          <p:nvPr/>
        </p:nvSpPr>
        <p:spPr>
          <a:xfrm>
            <a:off x="6436360" y="1690688"/>
            <a:ext cx="5537200" cy="488595"/>
          </a:xfrm>
          <a:prstGeom prst="rect">
            <a:avLst/>
          </a:prstGeom>
        </p:spPr>
        <p:txBody>
          <a:bodyPr wrap="square">
            <a:spAutoFit/>
          </a:bodyPr>
          <a:lstStyle/>
          <a:p>
            <a:pPr indent="457200">
              <a:lnSpc>
                <a:spcPts val="3359"/>
              </a:lnSpc>
            </a:pPr>
            <a:endParaRPr lang="en-US" altLang="zh-TW" dirty="0">
              <a:solidFill>
                <a:srgbClr val="000000"/>
              </a:solidFill>
              <a:latin typeface="Nunito Light"/>
            </a:endParaRPr>
          </a:p>
        </p:txBody>
      </p:sp>
      <p:graphicFrame>
        <p:nvGraphicFramePr>
          <p:cNvPr id="19" name="表格 18">
            <a:extLst>
              <a:ext uri="{FF2B5EF4-FFF2-40B4-BE49-F238E27FC236}">
                <a16:creationId xmlns:a16="http://schemas.microsoft.com/office/drawing/2014/main" id="{A0278BD2-B8CD-4BE1-BF40-642B6ED399F1}"/>
              </a:ext>
            </a:extLst>
          </p:cNvPr>
          <p:cNvGraphicFramePr>
            <a:graphicFrameLocks noGrp="1"/>
          </p:cNvGraphicFramePr>
          <p:nvPr>
            <p:extLst>
              <p:ext uri="{D42A27DB-BD31-4B8C-83A1-F6EECF244321}">
                <p14:modId xmlns:p14="http://schemas.microsoft.com/office/powerpoint/2010/main" val="1690025019"/>
              </p:ext>
            </p:extLst>
          </p:nvPr>
        </p:nvGraphicFramePr>
        <p:xfrm>
          <a:off x="973333" y="1617769"/>
          <a:ext cx="457200" cy="4387605"/>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1944155436"/>
                    </a:ext>
                  </a:extLst>
                </a:gridCol>
              </a:tblGrid>
              <a:tr h="1462535">
                <a:tc>
                  <a:txBody>
                    <a:bodyPr/>
                    <a:lstStyle/>
                    <a:p>
                      <a:pPr algn="ctr"/>
                      <a:r>
                        <a:rPr lang="en-US" altLang="zh-TW" sz="1400" dirty="0"/>
                        <a:t>Sorted</a:t>
                      </a:r>
                      <a:endParaRPr lang="zh-TW" altLang="en-US" sz="1400" dirty="0"/>
                    </a:p>
                  </a:txBody>
                  <a:tcPr vert="eaVert" anchor="ctr">
                    <a:lnB w="38100" cap="flat" cmpd="sng" algn="ctr">
                      <a:solidFill>
                        <a:schemeClr val="bg1"/>
                      </a:solidFill>
                      <a:prstDash val="solid"/>
                      <a:round/>
                      <a:headEnd type="none" w="med" len="med"/>
                      <a:tailEnd type="none" w="med" len="med"/>
                    </a:lnB>
                    <a:solidFill>
                      <a:srgbClr val="797F98"/>
                    </a:solidFill>
                  </a:tcPr>
                </a:tc>
                <a:extLst>
                  <a:ext uri="{0D108BD9-81ED-4DB2-BD59-A6C34878D82A}">
                    <a16:rowId xmlns:a16="http://schemas.microsoft.com/office/drawing/2014/main" val="4017548446"/>
                  </a:ext>
                </a:extLst>
              </a:tr>
              <a:tr h="146253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b="1" kern="1200" dirty="0">
                          <a:solidFill>
                            <a:schemeClr val="lt1"/>
                          </a:solidFill>
                          <a:latin typeface="+mn-lt"/>
                          <a:ea typeface="+mn-ea"/>
                          <a:cs typeface="+mn-cs"/>
                        </a:rPr>
                        <a:t>BCD</a:t>
                      </a:r>
                      <a:endParaRPr lang="zh-TW" altLang="en-US" sz="1400" b="1" kern="1200" dirty="0">
                        <a:solidFill>
                          <a:schemeClr val="lt1"/>
                        </a:solidFill>
                        <a:latin typeface="+mn-lt"/>
                        <a:ea typeface="+mn-ea"/>
                        <a:cs typeface="+mn-cs"/>
                      </a:endParaRPr>
                    </a:p>
                  </a:txBody>
                  <a:tcPr vert="eaVert" anchor="ct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D6C9B9"/>
                    </a:solidFill>
                  </a:tcPr>
                </a:tc>
                <a:extLst>
                  <a:ext uri="{0D108BD9-81ED-4DB2-BD59-A6C34878D82A}">
                    <a16:rowId xmlns:a16="http://schemas.microsoft.com/office/drawing/2014/main" val="389112562"/>
                  </a:ext>
                </a:extLst>
              </a:tr>
              <a:tr h="146253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b="1" kern="1200" dirty="0">
                          <a:solidFill>
                            <a:schemeClr val="lt1"/>
                          </a:solidFill>
                          <a:latin typeface="+mn-lt"/>
                          <a:ea typeface="+mn-ea"/>
                          <a:cs typeface="+mn-cs"/>
                        </a:rPr>
                        <a:t>Ranked</a:t>
                      </a:r>
                      <a:endParaRPr lang="zh-TW" altLang="en-US" sz="1400" b="1" kern="1200" dirty="0">
                        <a:solidFill>
                          <a:schemeClr val="lt1"/>
                        </a:solidFill>
                        <a:latin typeface="+mn-lt"/>
                        <a:ea typeface="+mn-ea"/>
                        <a:cs typeface="+mn-cs"/>
                      </a:endParaRPr>
                    </a:p>
                  </a:txBody>
                  <a:tcPr vert="eaVert" anchor="ctr">
                    <a:lnT w="38100" cap="flat" cmpd="sng" algn="ctr">
                      <a:solidFill>
                        <a:schemeClr val="bg1"/>
                      </a:solidFill>
                      <a:prstDash val="solid"/>
                      <a:round/>
                      <a:headEnd type="none" w="med" len="med"/>
                      <a:tailEnd type="none" w="med" len="med"/>
                    </a:lnT>
                    <a:solidFill>
                      <a:srgbClr val="C47660"/>
                    </a:solidFill>
                  </a:tcPr>
                </a:tc>
                <a:extLst>
                  <a:ext uri="{0D108BD9-81ED-4DB2-BD59-A6C34878D82A}">
                    <a16:rowId xmlns:a16="http://schemas.microsoft.com/office/drawing/2014/main" val="485329945"/>
                  </a:ext>
                </a:extLst>
              </a:tr>
            </a:tbl>
          </a:graphicData>
        </a:graphic>
      </p:graphicFrame>
    </p:spTree>
    <p:extLst>
      <p:ext uri="{BB962C8B-B14F-4D97-AF65-F5344CB8AC3E}">
        <p14:creationId xmlns:p14="http://schemas.microsoft.com/office/powerpoint/2010/main" val="2330177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a:extLst>
              <a:ext uri="{FF2B5EF4-FFF2-40B4-BE49-F238E27FC236}">
                <a16:creationId xmlns:a16="http://schemas.microsoft.com/office/drawing/2014/main" id="{19DE8802-1F53-43C7-BE36-B5E2C148A0E0}"/>
              </a:ext>
            </a:extLst>
          </p:cNvPr>
          <p:cNvPicPr>
            <a:picLocks noChangeAspect="1"/>
          </p:cNvPicPr>
          <p:nvPr/>
        </p:nvPicPr>
        <p:blipFill rotWithShape="1">
          <a:blip r:embed="rId3"/>
          <a:srcRect t="31130" r="978" b="21375"/>
          <a:stretch/>
        </p:blipFill>
        <p:spPr>
          <a:xfrm>
            <a:off x="5317309" y="4460707"/>
            <a:ext cx="6594115" cy="1737822"/>
          </a:xfrm>
          <a:prstGeom prst="rect">
            <a:avLst/>
          </a:prstGeom>
        </p:spPr>
      </p:pic>
      <p:sp>
        <p:nvSpPr>
          <p:cNvPr id="2" name="標題 1">
            <a:extLst>
              <a:ext uri="{FF2B5EF4-FFF2-40B4-BE49-F238E27FC236}">
                <a16:creationId xmlns:a16="http://schemas.microsoft.com/office/drawing/2014/main" id="{9863A037-346C-46ED-874C-6E5E22A48CD6}"/>
              </a:ext>
            </a:extLst>
          </p:cNvPr>
          <p:cNvSpPr>
            <a:spLocks noGrp="1"/>
          </p:cNvSpPr>
          <p:nvPr>
            <p:ph type="title"/>
          </p:nvPr>
        </p:nvSpPr>
        <p:spPr>
          <a:xfrm>
            <a:off x="838200" y="365125"/>
            <a:ext cx="10515600" cy="1325563"/>
          </a:xfrm>
        </p:spPr>
        <p:txBody>
          <a:bodyPr/>
          <a:lstStyle/>
          <a:p>
            <a:r>
              <a:rPr lang="en-US" altLang="zh-TW" dirty="0">
                <a:solidFill>
                  <a:srgbClr val="14365D"/>
                </a:solidFill>
              </a:rPr>
              <a:t>Case study</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D8F09910-4CFC-4061-91E6-11C907D0C3E7}"/>
              </a:ext>
            </a:extLst>
          </p:cNvPr>
          <p:cNvSpPr>
            <a:spLocks noGrp="1"/>
          </p:cNvSpPr>
          <p:nvPr>
            <p:ph type="ftr" sz="quarter" idx="11"/>
          </p:nvPr>
        </p:nvSpPr>
        <p:spPr/>
        <p:txBody>
          <a:bodyPr/>
          <a:lstStyle/>
          <a:p>
            <a:r>
              <a:rPr lang="en-US" altLang="zh-TW"/>
              <a:t>Institute of Industrial Engineering, NTU |  Terry Yang | 2022</a:t>
            </a:r>
            <a:endParaRPr lang="en-US" altLang="zh-TW" dirty="0"/>
          </a:p>
        </p:txBody>
      </p:sp>
      <p:sp>
        <p:nvSpPr>
          <p:cNvPr id="4" name="TextBox 5">
            <a:extLst>
              <a:ext uri="{FF2B5EF4-FFF2-40B4-BE49-F238E27FC236}">
                <a16:creationId xmlns:a16="http://schemas.microsoft.com/office/drawing/2014/main" id="{629759BC-6565-4788-B4E5-2922DC4F8011}"/>
              </a:ext>
            </a:extLst>
          </p:cNvPr>
          <p:cNvSpPr txBox="1"/>
          <p:nvPr/>
        </p:nvSpPr>
        <p:spPr>
          <a:xfrm>
            <a:off x="838200" y="1690688"/>
            <a:ext cx="5257800" cy="3448380"/>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In Case study, we compare classification results  with the commonly used variable encoding method under different datasets.</a:t>
            </a:r>
          </a:p>
          <a:p>
            <a:pPr marL="342900" indent="-342900">
              <a:lnSpc>
                <a:spcPts val="3359"/>
              </a:lnSpc>
              <a:buFont typeface="+mj-lt"/>
              <a:buAutoNum type="arabicPeriod"/>
            </a:pPr>
            <a:r>
              <a:rPr lang="en-US" altLang="zh-TW" dirty="0">
                <a:solidFill>
                  <a:srgbClr val="000000"/>
                </a:solidFill>
                <a:latin typeface="Nunito Light"/>
              </a:rPr>
              <a:t>Continuous data</a:t>
            </a:r>
          </a:p>
          <a:p>
            <a:pPr marL="342900" indent="-342900">
              <a:lnSpc>
                <a:spcPts val="3359"/>
              </a:lnSpc>
              <a:buFont typeface="+mj-lt"/>
              <a:buAutoNum type="arabicPeriod"/>
            </a:pPr>
            <a:r>
              <a:rPr lang="en-US" altLang="zh-TW" dirty="0">
                <a:solidFill>
                  <a:srgbClr val="000000"/>
                </a:solidFill>
                <a:latin typeface="Nunito Light"/>
              </a:rPr>
              <a:t>Kaggle dataset</a:t>
            </a:r>
          </a:p>
          <a:p>
            <a:pPr marL="342900" indent="-342900">
              <a:lnSpc>
                <a:spcPts val="3359"/>
              </a:lnSpc>
              <a:buFont typeface="+mj-lt"/>
              <a:buAutoNum type="arabicPeriod"/>
            </a:pPr>
            <a:r>
              <a:rPr lang="en-US" altLang="zh-TW" dirty="0">
                <a:solidFill>
                  <a:srgbClr val="000000"/>
                </a:solidFill>
                <a:latin typeface="Nunito Light"/>
              </a:rPr>
              <a:t>UCI dataset</a:t>
            </a:r>
          </a:p>
          <a:p>
            <a:pPr marL="342900" indent="-342900">
              <a:lnSpc>
                <a:spcPts val="3359"/>
              </a:lnSpc>
              <a:buFont typeface="+mj-lt"/>
              <a:buAutoNum type="arabicPeriod"/>
            </a:pPr>
            <a:r>
              <a:rPr lang="en-US" altLang="zh-TW" dirty="0">
                <a:solidFill>
                  <a:srgbClr val="000000"/>
                </a:solidFill>
                <a:latin typeface="Nunito Light"/>
              </a:rPr>
              <a:t>Manufacturing data</a:t>
            </a:r>
          </a:p>
          <a:p>
            <a:pPr indent="457200">
              <a:lnSpc>
                <a:spcPts val="3359"/>
              </a:lnSpc>
            </a:pPr>
            <a:endParaRPr lang="en-US" altLang="zh-TW" dirty="0">
              <a:solidFill>
                <a:srgbClr val="000000"/>
              </a:solidFill>
              <a:latin typeface="Nunito Light"/>
            </a:endParaRPr>
          </a:p>
        </p:txBody>
      </p:sp>
      <p:pic>
        <p:nvPicPr>
          <p:cNvPr id="5" name="圖片 4">
            <a:extLst>
              <a:ext uri="{FF2B5EF4-FFF2-40B4-BE49-F238E27FC236}">
                <a16:creationId xmlns:a16="http://schemas.microsoft.com/office/drawing/2014/main" id="{FD64C0F8-DBEF-41BB-8397-0B0F8C89F415}"/>
              </a:ext>
            </a:extLst>
          </p:cNvPr>
          <p:cNvPicPr>
            <a:picLocks noChangeAspect="1"/>
          </p:cNvPicPr>
          <p:nvPr/>
        </p:nvPicPr>
        <p:blipFill rotWithShape="1">
          <a:blip r:embed="rId4"/>
          <a:srcRect b="17801"/>
          <a:stretch/>
        </p:blipFill>
        <p:spPr>
          <a:xfrm>
            <a:off x="7326092" y="2233847"/>
            <a:ext cx="4585332" cy="997439"/>
          </a:xfrm>
          <a:prstGeom prst="rect">
            <a:avLst/>
          </a:prstGeom>
        </p:spPr>
      </p:pic>
      <p:pic>
        <p:nvPicPr>
          <p:cNvPr id="6" name="圖片 5">
            <a:extLst>
              <a:ext uri="{FF2B5EF4-FFF2-40B4-BE49-F238E27FC236}">
                <a16:creationId xmlns:a16="http://schemas.microsoft.com/office/drawing/2014/main" id="{3FEEDA47-ADE8-4169-93D9-82086EE8FA2B}"/>
              </a:ext>
            </a:extLst>
          </p:cNvPr>
          <p:cNvPicPr>
            <a:picLocks noChangeAspect="1"/>
          </p:cNvPicPr>
          <p:nvPr/>
        </p:nvPicPr>
        <p:blipFill rotWithShape="1">
          <a:blip r:embed="rId5"/>
          <a:srcRect b="18312"/>
          <a:stretch/>
        </p:blipFill>
        <p:spPr>
          <a:xfrm>
            <a:off x="7326092" y="3309072"/>
            <a:ext cx="4585332" cy="987438"/>
          </a:xfrm>
          <a:prstGeom prst="rect">
            <a:avLst/>
          </a:prstGeom>
        </p:spPr>
      </p:pic>
    </p:spTree>
    <p:extLst>
      <p:ext uri="{BB962C8B-B14F-4D97-AF65-F5344CB8AC3E}">
        <p14:creationId xmlns:p14="http://schemas.microsoft.com/office/powerpoint/2010/main" val="1215055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63A037-346C-46ED-874C-6E5E22A48CD6}"/>
              </a:ext>
            </a:extLst>
          </p:cNvPr>
          <p:cNvSpPr>
            <a:spLocks noGrp="1"/>
          </p:cNvSpPr>
          <p:nvPr>
            <p:ph type="title"/>
          </p:nvPr>
        </p:nvSpPr>
        <p:spPr/>
        <p:txBody>
          <a:bodyPr/>
          <a:lstStyle/>
          <a:p>
            <a:r>
              <a:rPr lang="en-US" altLang="zh-TW" dirty="0">
                <a:solidFill>
                  <a:srgbClr val="14365D"/>
                </a:solidFill>
              </a:rPr>
              <a:t>Case study - Continuous data</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D8F09910-4CFC-4061-91E6-11C907D0C3E7}"/>
              </a:ext>
            </a:extLst>
          </p:cNvPr>
          <p:cNvSpPr>
            <a:spLocks noGrp="1"/>
          </p:cNvSpPr>
          <p:nvPr>
            <p:ph type="ftr" sz="quarter" idx="11"/>
          </p:nvPr>
        </p:nvSpPr>
        <p:spPr/>
        <p:txBody>
          <a:bodyPr/>
          <a:lstStyle/>
          <a:p>
            <a:r>
              <a:rPr lang="en-US" altLang="zh-TW"/>
              <a:t>Institute of Industrial Engineering, NTU |  Terry Yang | 2022</a:t>
            </a:r>
            <a:endParaRPr lang="en-US" altLang="zh-TW" dirty="0"/>
          </a:p>
        </p:txBody>
      </p:sp>
    </p:spTree>
    <p:extLst>
      <p:ext uri="{BB962C8B-B14F-4D97-AF65-F5344CB8AC3E}">
        <p14:creationId xmlns:p14="http://schemas.microsoft.com/office/powerpoint/2010/main" val="1328549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63A037-346C-46ED-874C-6E5E22A48CD6}"/>
              </a:ext>
            </a:extLst>
          </p:cNvPr>
          <p:cNvSpPr>
            <a:spLocks noGrp="1"/>
          </p:cNvSpPr>
          <p:nvPr>
            <p:ph type="title"/>
          </p:nvPr>
        </p:nvSpPr>
        <p:spPr/>
        <p:txBody>
          <a:bodyPr/>
          <a:lstStyle/>
          <a:p>
            <a:r>
              <a:rPr lang="en-US" altLang="zh-TW" dirty="0">
                <a:solidFill>
                  <a:srgbClr val="14365D"/>
                </a:solidFill>
              </a:rPr>
              <a:t>Case study - Kaggle dataset</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D8F09910-4CFC-4061-91E6-11C907D0C3E7}"/>
              </a:ext>
            </a:extLst>
          </p:cNvPr>
          <p:cNvSpPr>
            <a:spLocks noGrp="1"/>
          </p:cNvSpPr>
          <p:nvPr>
            <p:ph type="ftr" sz="quarter" idx="11"/>
          </p:nvPr>
        </p:nvSpPr>
        <p:spPr/>
        <p:txBody>
          <a:bodyPr/>
          <a:lstStyle/>
          <a:p>
            <a:r>
              <a:rPr lang="en-US" altLang="zh-TW"/>
              <a:t>Institute of Industrial Engineering, NTU |  Terry Yang | 2022</a:t>
            </a:r>
            <a:endParaRPr lang="en-US" altLang="zh-TW" dirty="0"/>
          </a:p>
        </p:txBody>
      </p:sp>
    </p:spTree>
    <p:extLst>
      <p:ext uri="{BB962C8B-B14F-4D97-AF65-F5344CB8AC3E}">
        <p14:creationId xmlns:p14="http://schemas.microsoft.com/office/powerpoint/2010/main" val="3785739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63A037-346C-46ED-874C-6E5E22A48CD6}"/>
              </a:ext>
            </a:extLst>
          </p:cNvPr>
          <p:cNvSpPr>
            <a:spLocks noGrp="1"/>
          </p:cNvSpPr>
          <p:nvPr>
            <p:ph type="title"/>
          </p:nvPr>
        </p:nvSpPr>
        <p:spPr/>
        <p:txBody>
          <a:bodyPr/>
          <a:lstStyle/>
          <a:p>
            <a:r>
              <a:rPr lang="en-US" altLang="zh-TW" dirty="0">
                <a:solidFill>
                  <a:srgbClr val="14365D"/>
                </a:solidFill>
              </a:rPr>
              <a:t>Case study - Manufacturing data</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D8F09910-4CFC-4061-91E6-11C907D0C3E7}"/>
              </a:ext>
            </a:extLst>
          </p:cNvPr>
          <p:cNvSpPr>
            <a:spLocks noGrp="1"/>
          </p:cNvSpPr>
          <p:nvPr>
            <p:ph type="ftr" sz="quarter" idx="11"/>
          </p:nvPr>
        </p:nvSpPr>
        <p:spPr/>
        <p:txBody>
          <a:bodyPr/>
          <a:lstStyle/>
          <a:p>
            <a:r>
              <a:rPr lang="en-US" altLang="zh-TW"/>
              <a:t>Institute of Industrial Engineering, NTU |  Terry Yang | 2022</a:t>
            </a:r>
            <a:endParaRPr lang="en-US" altLang="zh-TW" dirty="0"/>
          </a:p>
        </p:txBody>
      </p:sp>
    </p:spTree>
    <p:extLst>
      <p:ext uri="{BB962C8B-B14F-4D97-AF65-F5344CB8AC3E}">
        <p14:creationId xmlns:p14="http://schemas.microsoft.com/office/powerpoint/2010/main" val="3356235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63A037-346C-46ED-874C-6E5E22A48CD6}"/>
              </a:ext>
            </a:extLst>
          </p:cNvPr>
          <p:cNvSpPr>
            <a:spLocks noGrp="1"/>
          </p:cNvSpPr>
          <p:nvPr>
            <p:ph type="title"/>
          </p:nvPr>
        </p:nvSpPr>
        <p:spPr/>
        <p:txBody>
          <a:bodyPr/>
          <a:lstStyle/>
          <a:p>
            <a:r>
              <a:rPr lang="en-US" altLang="zh-TW" dirty="0">
                <a:solidFill>
                  <a:srgbClr val="14365D"/>
                </a:solidFill>
              </a:rPr>
              <a:t>Conclusion &amp; Future work</a:t>
            </a:r>
          </a:p>
        </p:txBody>
      </p:sp>
      <p:sp>
        <p:nvSpPr>
          <p:cNvPr id="4" name="TextBox 5">
            <a:extLst>
              <a:ext uri="{FF2B5EF4-FFF2-40B4-BE49-F238E27FC236}">
                <a16:creationId xmlns:a16="http://schemas.microsoft.com/office/drawing/2014/main" id="{629759BC-6565-4788-B4E5-2922DC4F8011}"/>
              </a:ext>
            </a:extLst>
          </p:cNvPr>
          <p:cNvSpPr txBox="1"/>
          <p:nvPr/>
        </p:nvSpPr>
        <p:spPr>
          <a:xfrm>
            <a:off x="838200" y="1690688"/>
            <a:ext cx="7985760" cy="4360168"/>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In this research, we develop a method to encode binary feature data into numerical data, which can compress the binary features information to reduce dimension while remaining a certain level in ML model classification performance.</a:t>
            </a:r>
          </a:p>
          <a:p>
            <a:pPr indent="457200">
              <a:lnSpc>
                <a:spcPts val="3359"/>
              </a:lnSpc>
            </a:pPr>
            <a:r>
              <a:rPr lang="en-US" altLang="zh-TW" dirty="0">
                <a:solidFill>
                  <a:srgbClr val="000000"/>
                </a:solidFill>
                <a:latin typeface="Nunito Light"/>
              </a:rPr>
              <a:t>More over, after the experiments though multiple kinds of datasets, few interesting things was discovered</a:t>
            </a:r>
          </a:p>
          <a:p>
            <a:pPr marL="342900" indent="-342900">
              <a:lnSpc>
                <a:spcPts val="3359"/>
              </a:lnSpc>
              <a:buFont typeface="+mj-lt"/>
              <a:buAutoNum type="arabicPeriod"/>
            </a:pPr>
            <a:r>
              <a:rPr lang="en-US" altLang="zh-TW" dirty="0">
                <a:solidFill>
                  <a:srgbClr val="000000"/>
                </a:solidFill>
                <a:latin typeface="Nunito Light"/>
              </a:rPr>
              <a:t>Default group form the categorical data often perform better than other feature selected group.</a:t>
            </a:r>
          </a:p>
          <a:p>
            <a:pPr marL="342900" indent="-342900">
              <a:lnSpc>
                <a:spcPts val="3359"/>
              </a:lnSpc>
              <a:buFont typeface="+mj-lt"/>
              <a:buAutoNum type="arabicPeriod"/>
            </a:pPr>
            <a:r>
              <a:rPr lang="en-US" altLang="zh-TW" dirty="0">
                <a:solidFill>
                  <a:srgbClr val="000000"/>
                </a:solidFill>
                <a:latin typeface="Nunito Light"/>
              </a:rPr>
              <a:t>Sequencing grouped features effects on ML model performance.</a:t>
            </a:r>
          </a:p>
          <a:p>
            <a:pPr indent="457200">
              <a:lnSpc>
                <a:spcPts val="3359"/>
              </a:lnSpc>
            </a:pPr>
            <a:endParaRPr lang="en-US" altLang="zh-TW" dirty="0">
              <a:solidFill>
                <a:srgbClr val="000000"/>
              </a:solidFill>
              <a:latin typeface="Nunito Light"/>
            </a:endParaRPr>
          </a:p>
        </p:txBody>
      </p:sp>
      <p:sp>
        <p:nvSpPr>
          <p:cNvPr id="5" name="頁尾版面配置區 3">
            <a:extLst>
              <a:ext uri="{FF2B5EF4-FFF2-40B4-BE49-F238E27FC236}">
                <a16:creationId xmlns:a16="http://schemas.microsoft.com/office/drawing/2014/main" id="{22B09E84-371C-4B02-8008-D28A1BCC0E0D}"/>
              </a:ext>
            </a:extLst>
          </p:cNvPr>
          <p:cNvSpPr>
            <a:spLocks noGrp="1"/>
          </p:cNvSpPr>
          <p:nvPr>
            <p:ph type="ftr" sz="quarter" idx="11"/>
          </p:nvPr>
        </p:nvSpPr>
        <p:spPr>
          <a:xfrm>
            <a:off x="156028" y="6356350"/>
            <a:ext cx="7170063" cy="365125"/>
          </a:xfrm>
        </p:spPr>
        <p:txBody>
          <a:bodyPr/>
          <a:lstStyle>
            <a:lvl1pPr algn="l">
              <a:defRPr/>
            </a:lvl1pPr>
          </a:lstStyle>
          <a:p>
            <a:r>
              <a:rPr lang="en-US" altLang="zh-TW"/>
              <a:t>Institute of Industrial Engineering, NTU |  Terry Yang | 2022</a:t>
            </a:r>
            <a:endParaRPr lang="en-US" altLang="zh-TW" dirty="0"/>
          </a:p>
        </p:txBody>
      </p:sp>
    </p:spTree>
    <p:extLst>
      <p:ext uri="{BB962C8B-B14F-4D97-AF65-F5344CB8AC3E}">
        <p14:creationId xmlns:p14="http://schemas.microsoft.com/office/powerpoint/2010/main" val="2359880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D085FFC2-86DF-4E2B-89B4-D8000A8226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112" y="1690688"/>
            <a:ext cx="1876578" cy="3883863"/>
          </a:xfrm>
          <a:prstGeom prst="rect">
            <a:avLst/>
          </a:prstGeom>
          <a:noFill/>
          <a:extLst>
            <a:ext uri="{909E8E84-426E-40DD-AFC4-6F175D3DCCD1}">
              <a14:hiddenFill xmlns:a14="http://schemas.microsoft.com/office/drawing/2010/main">
                <a:solidFill>
                  <a:srgbClr val="FFFFFF"/>
                </a:solidFill>
              </a14:hiddenFill>
            </a:ext>
          </a:extLst>
        </p:spPr>
      </p:pic>
      <p:sp>
        <p:nvSpPr>
          <p:cNvPr id="6" name="標題 1">
            <a:extLst>
              <a:ext uri="{FF2B5EF4-FFF2-40B4-BE49-F238E27FC236}">
                <a16:creationId xmlns:a16="http://schemas.microsoft.com/office/drawing/2014/main" id="{7603BC1B-032D-417F-9691-8BB5A55C0068}"/>
              </a:ext>
            </a:extLst>
          </p:cNvPr>
          <p:cNvSpPr>
            <a:spLocks noGrp="1"/>
          </p:cNvSpPr>
          <p:nvPr>
            <p:ph type="title"/>
          </p:nvPr>
        </p:nvSpPr>
        <p:spPr>
          <a:xfrm>
            <a:off x="838200" y="365125"/>
            <a:ext cx="10515600" cy="1325563"/>
          </a:xfrm>
        </p:spPr>
        <p:txBody>
          <a:bodyPr/>
          <a:lstStyle/>
          <a:p>
            <a:r>
              <a:rPr lang="en-US" altLang="zh-TW" dirty="0">
                <a:solidFill>
                  <a:srgbClr val="14365C"/>
                </a:solidFill>
              </a:rPr>
              <a:t>Motivation</a:t>
            </a:r>
            <a:endParaRPr lang="zh-TW" altLang="en-US" dirty="0"/>
          </a:p>
        </p:txBody>
      </p:sp>
      <p:graphicFrame>
        <p:nvGraphicFramePr>
          <p:cNvPr id="7" name="表格 6">
            <a:extLst>
              <a:ext uri="{FF2B5EF4-FFF2-40B4-BE49-F238E27FC236}">
                <a16:creationId xmlns:a16="http://schemas.microsoft.com/office/drawing/2014/main" id="{84E74C75-A1CB-4627-9C3F-E7CF5E90FA7D}"/>
              </a:ext>
            </a:extLst>
          </p:cNvPr>
          <p:cNvGraphicFramePr>
            <a:graphicFrameLocks noGrp="1"/>
          </p:cNvGraphicFramePr>
          <p:nvPr>
            <p:extLst>
              <p:ext uri="{D42A27DB-BD31-4B8C-83A1-F6EECF244321}">
                <p14:modId xmlns:p14="http://schemas.microsoft.com/office/powerpoint/2010/main" val="3257366445"/>
              </p:ext>
            </p:extLst>
          </p:nvPr>
        </p:nvGraphicFramePr>
        <p:xfrm>
          <a:off x="8649902" y="3625929"/>
          <a:ext cx="1858590" cy="1828800"/>
        </p:xfrm>
        <a:graphic>
          <a:graphicData uri="http://schemas.openxmlformats.org/drawingml/2006/table">
            <a:tbl>
              <a:tblPr firstRow="1" bandRow="1">
                <a:tableStyleId>{5C22544A-7EE6-4342-B048-85BDC9FD1C3A}</a:tableStyleId>
              </a:tblPr>
              <a:tblGrid>
                <a:gridCol w="619530">
                  <a:extLst>
                    <a:ext uri="{9D8B030D-6E8A-4147-A177-3AD203B41FA5}">
                      <a16:colId xmlns:a16="http://schemas.microsoft.com/office/drawing/2014/main" val="290678282"/>
                    </a:ext>
                  </a:extLst>
                </a:gridCol>
                <a:gridCol w="619530">
                  <a:extLst>
                    <a:ext uri="{9D8B030D-6E8A-4147-A177-3AD203B41FA5}">
                      <a16:colId xmlns:a16="http://schemas.microsoft.com/office/drawing/2014/main" val="3787689201"/>
                    </a:ext>
                  </a:extLst>
                </a:gridCol>
                <a:gridCol w="619530">
                  <a:extLst>
                    <a:ext uri="{9D8B030D-6E8A-4147-A177-3AD203B41FA5}">
                      <a16:colId xmlns:a16="http://schemas.microsoft.com/office/drawing/2014/main" val="3083395486"/>
                    </a:ext>
                  </a:extLst>
                </a:gridCol>
              </a:tblGrid>
              <a:tr h="310059">
                <a:tc gridSpan="3">
                  <a:txBody>
                    <a:bodyPr/>
                    <a:lstStyle/>
                    <a:p>
                      <a:pPr algn="ctr"/>
                      <a:r>
                        <a:rPr lang="en-US" altLang="zh-TW" dirty="0">
                          <a:solidFill>
                            <a:schemeClr val="tx1"/>
                          </a:solidFill>
                        </a:rPr>
                        <a:t>Shape </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tc>
                <a:tc hMerge="1">
                  <a:txBody>
                    <a:bodyPr/>
                    <a:lstStyle/>
                    <a:p>
                      <a:endParaRPr lang="zh-TW" altLang="en-US" dirty="0"/>
                    </a:p>
                  </a:txBody>
                  <a:tcPr/>
                </a:tc>
                <a:extLst>
                  <a:ext uri="{0D108BD9-81ED-4DB2-BD59-A6C34878D82A}">
                    <a16:rowId xmlns:a16="http://schemas.microsoft.com/office/drawing/2014/main" val="857428645"/>
                  </a:ext>
                </a:extLst>
              </a:tr>
              <a:tr h="3100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solidFill>
                            <a:srgbClr val="84AB8F"/>
                          </a:solidFill>
                          <a:latin typeface="Times New Roman" panose="02020603050405020304" pitchFamily="18" charset="0"/>
                          <a:cs typeface="Times New Roman" panose="02020603050405020304" pitchFamily="18" charset="0"/>
                        </a:rPr>
                        <a:t>■</a:t>
                      </a:r>
                      <a:endParaRPr lang="zh-TW" altLang="en-US" dirty="0">
                        <a:solidFill>
                          <a:srgbClr val="84AB8F"/>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solidFill>
                            <a:srgbClr val="F05A22"/>
                          </a:solidFill>
                          <a:latin typeface="Times New Roman" panose="02020603050405020304" pitchFamily="18" charset="0"/>
                          <a:cs typeface="Times New Roman" panose="02020603050405020304" pitchFamily="18" charset="0"/>
                        </a:rPr>
                        <a:t>▲</a:t>
                      </a:r>
                      <a:endParaRPr lang="zh-TW" altLang="en-US" dirty="0">
                        <a:solidFill>
                          <a:srgbClr val="F05A2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solidFill>
                            <a:srgbClr val="FFD966"/>
                          </a:solidFill>
                          <a:latin typeface="Times New Roman" panose="02020603050405020304" pitchFamily="18" charset="0"/>
                          <a:cs typeface="Times New Roman" panose="02020603050405020304" pitchFamily="18" charset="0"/>
                        </a:rPr>
                        <a:t>●</a:t>
                      </a:r>
                      <a:endParaRPr lang="zh-TW" altLang="en-US" dirty="0">
                        <a:solidFill>
                          <a:srgbClr val="FFD966"/>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5150861"/>
                  </a:ext>
                </a:extLst>
              </a:tr>
              <a:tr h="310059">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680157875"/>
                  </a:ext>
                </a:extLst>
              </a:tr>
              <a:tr h="310059">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097713769"/>
                  </a:ext>
                </a:extLst>
              </a:tr>
              <a:tr h="310059">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4720668"/>
                  </a:ext>
                </a:extLst>
              </a:tr>
            </a:tbl>
          </a:graphicData>
        </a:graphic>
      </p:graphicFrame>
      <p:graphicFrame>
        <p:nvGraphicFramePr>
          <p:cNvPr id="8" name="表格 7">
            <a:extLst>
              <a:ext uri="{FF2B5EF4-FFF2-40B4-BE49-F238E27FC236}">
                <a16:creationId xmlns:a16="http://schemas.microsoft.com/office/drawing/2014/main" id="{901C64D6-4AA4-46F7-B081-61A43410210B}"/>
              </a:ext>
            </a:extLst>
          </p:cNvPr>
          <p:cNvGraphicFramePr>
            <a:graphicFrameLocks noGrp="1"/>
          </p:cNvGraphicFramePr>
          <p:nvPr>
            <p:extLst>
              <p:ext uri="{D42A27DB-BD31-4B8C-83A1-F6EECF244321}">
                <p14:modId xmlns:p14="http://schemas.microsoft.com/office/powerpoint/2010/main" val="3539947277"/>
              </p:ext>
            </p:extLst>
          </p:nvPr>
        </p:nvGraphicFramePr>
        <p:xfrm>
          <a:off x="8647500" y="2077518"/>
          <a:ext cx="1858589" cy="1463040"/>
        </p:xfrm>
        <a:graphic>
          <a:graphicData uri="http://schemas.openxmlformats.org/drawingml/2006/table">
            <a:tbl>
              <a:tblPr firstRow="1" bandRow="1">
                <a:tableStyleId>{5C22544A-7EE6-4342-B048-85BDC9FD1C3A}</a:tableStyleId>
              </a:tblPr>
              <a:tblGrid>
                <a:gridCol w="1858589">
                  <a:extLst>
                    <a:ext uri="{9D8B030D-6E8A-4147-A177-3AD203B41FA5}">
                      <a16:colId xmlns:a16="http://schemas.microsoft.com/office/drawing/2014/main" val="290678282"/>
                    </a:ext>
                  </a:extLst>
                </a:gridCol>
              </a:tblGrid>
              <a:tr h="310059">
                <a:tc>
                  <a:txBody>
                    <a:bodyPr/>
                    <a:lstStyle/>
                    <a:p>
                      <a:pPr algn="ctr"/>
                      <a:r>
                        <a:rPr lang="en-US" altLang="zh-TW" dirty="0">
                          <a:solidFill>
                            <a:schemeClr val="tx1"/>
                          </a:solidFill>
                        </a:rPr>
                        <a:t>Shape</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5150861"/>
                  </a:ext>
                </a:extLst>
              </a:tr>
              <a:tr h="3100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solidFill>
                            <a:srgbClr val="84AB8F"/>
                          </a:solidFill>
                          <a:latin typeface="Times New Roman" panose="02020603050405020304" pitchFamily="18" charset="0"/>
                          <a:cs typeface="Times New Roman" panose="02020603050405020304" pitchFamily="18" charset="0"/>
                        </a:rPr>
                        <a:t>■</a:t>
                      </a:r>
                      <a:endParaRPr lang="zh-TW" altLang="en-US" dirty="0">
                        <a:solidFill>
                          <a:srgbClr val="84AB8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680157875"/>
                  </a:ext>
                </a:extLst>
              </a:tr>
              <a:tr h="3100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solidFill>
                            <a:srgbClr val="F05A22"/>
                          </a:solidFill>
                          <a:latin typeface="Times New Roman" panose="02020603050405020304" pitchFamily="18" charset="0"/>
                          <a:cs typeface="Times New Roman" panose="02020603050405020304" pitchFamily="18" charset="0"/>
                        </a:rPr>
                        <a:t>▲</a:t>
                      </a:r>
                      <a:endParaRPr lang="zh-TW" altLang="en-US" dirty="0">
                        <a:solidFill>
                          <a:srgbClr val="F05A2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097713769"/>
                  </a:ext>
                </a:extLst>
              </a:tr>
              <a:tr h="3100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solidFill>
                            <a:srgbClr val="FFD966"/>
                          </a:solidFill>
                          <a:latin typeface="Times New Roman" panose="02020603050405020304" pitchFamily="18" charset="0"/>
                          <a:cs typeface="Times New Roman" panose="02020603050405020304" pitchFamily="18" charset="0"/>
                        </a:rPr>
                        <a:t>●</a:t>
                      </a:r>
                      <a:endParaRPr lang="zh-TW" altLang="en-US" dirty="0">
                        <a:solidFill>
                          <a:srgbClr val="FFD9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4720668"/>
                  </a:ext>
                </a:extLst>
              </a:tr>
            </a:tbl>
          </a:graphicData>
        </a:graphic>
      </p:graphicFrame>
      <p:grpSp>
        <p:nvGrpSpPr>
          <p:cNvPr id="9" name="群組 8">
            <a:extLst>
              <a:ext uri="{FF2B5EF4-FFF2-40B4-BE49-F238E27FC236}">
                <a16:creationId xmlns:a16="http://schemas.microsoft.com/office/drawing/2014/main" id="{A1A1A39C-C268-493A-9A93-AB16AC11BAC6}"/>
              </a:ext>
            </a:extLst>
          </p:cNvPr>
          <p:cNvGrpSpPr/>
          <p:nvPr/>
        </p:nvGrpSpPr>
        <p:grpSpPr>
          <a:xfrm>
            <a:off x="5619750" y="1943426"/>
            <a:ext cx="2363052" cy="3443869"/>
            <a:chOff x="6298311" y="1441310"/>
            <a:chExt cx="2363052" cy="3443869"/>
          </a:xfrm>
        </p:grpSpPr>
        <p:grpSp>
          <p:nvGrpSpPr>
            <p:cNvPr id="10" name="群組 9">
              <a:extLst>
                <a:ext uri="{FF2B5EF4-FFF2-40B4-BE49-F238E27FC236}">
                  <a16:creationId xmlns:a16="http://schemas.microsoft.com/office/drawing/2014/main" id="{5AFCF6CD-C78B-4495-99FA-8628EF9CD60B}"/>
                </a:ext>
              </a:extLst>
            </p:cNvPr>
            <p:cNvGrpSpPr/>
            <p:nvPr/>
          </p:nvGrpSpPr>
          <p:grpSpPr>
            <a:xfrm>
              <a:off x="6298311" y="1441310"/>
              <a:ext cx="2363052" cy="3443869"/>
              <a:chOff x="6642058" y="1640098"/>
              <a:chExt cx="2008401" cy="2927007"/>
            </a:xfrm>
          </p:grpSpPr>
          <p:grpSp>
            <p:nvGrpSpPr>
              <p:cNvPr id="12" name="群組 11">
                <a:extLst>
                  <a:ext uri="{FF2B5EF4-FFF2-40B4-BE49-F238E27FC236}">
                    <a16:creationId xmlns:a16="http://schemas.microsoft.com/office/drawing/2014/main" id="{1265701B-B18D-46D5-87EF-5DDCFC1EEA8E}"/>
                  </a:ext>
                </a:extLst>
              </p:cNvPr>
              <p:cNvGrpSpPr/>
              <p:nvPr/>
            </p:nvGrpSpPr>
            <p:grpSpPr>
              <a:xfrm>
                <a:off x="6738752" y="1640098"/>
                <a:ext cx="1900815" cy="1215380"/>
                <a:chOff x="6711562" y="1405487"/>
                <a:chExt cx="1900815" cy="1215380"/>
              </a:xfrm>
            </p:grpSpPr>
            <p:sp>
              <p:nvSpPr>
                <p:cNvPr id="30" name="等腰三角形 29">
                  <a:extLst>
                    <a:ext uri="{FF2B5EF4-FFF2-40B4-BE49-F238E27FC236}">
                      <a16:creationId xmlns:a16="http://schemas.microsoft.com/office/drawing/2014/main" id="{E2EC4BDD-9F65-439C-B974-20C80C1B0230}"/>
                    </a:ext>
                  </a:extLst>
                </p:cNvPr>
                <p:cNvSpPr/>
                <p:nvPr/>
              </p:nvSpPr>
              <p:spPr>
                <a:xfrm rot="900000">
                  <a:off x="6990209" y="2271732"/>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等腰三角形 30">
                  <a:extLst>
                    <a:ext uri="{FF2B5EF4-FFF2-40B4-BE49-F238E27FC236}">
                      <a16:creationId xmlns:a16="http://schemas.microsoft.com/office/drawing/2014/main" id="{8E75F8A2-F3FB-42A7-9FED-9573E94BB591}"/>
                    </a:ext>
                  </a:extLst>
                </p:cNvPr>
                <p:cNvSpPr/>
                <p:nvPr/>
              </p:nvSpPr>
              <p:spPr>
                <a:xfrm rot="11700000">
                  <a:off x="7721934" y="2139736"/>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31">
                  <a:extLst>
                    <a:ext uri="{FF2B5EF4-FFF2-40B4-BE49-F238E27FC236}">
                      <a16:creationId xmlns:a16="http://schemas.microsoft.com/office/drawing/2014/main" id="{51D10955-E99D-4034-9905-93F14A0A9452}"/>
                    </a:ext>
                  </a:extLst>
                </p:cNvPr>
                <p:cNvSpPr/>
                <p:nvPr/>
              </p:nvSpPr>
              <p:spPr>
                <a:xfrm rot="20700000">
                  <a:off x="6711562" y="2243381"/>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橢圓 32">
                  <a:extLst>
                    <a:ext uri="{FF2B5EF4-FFF2-40B4-BE49-F238E27FC236}">
                      <a16:creationId xmlns:a16="http://schemas.microsoft.com/office/drawing/2014/main" id="{F577FA5E-46FC-43EC-86CA-42D84042949D}"/>
                    </a:ext>
                  </a:extLst>
                </p:cNvPr>
                <p:cNvSpPr/>
                <p:nvPr/>
              </p:nvSpPr>
              <p:spPr>
                <a:xfrm>
                  <a:off x="7532535" y="2271590"/>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a:extLst>
                    <a:ext uri="{FF2B5EF4-FFF2-40B4-BE49-F238E27FC236}">
                      <a16:creationId xmlns:a16="http://schemas.microsoft.com/office/drawing/2014/main" id="{2749F149-707A-4133-8E47-41FB6A513D86}"/>
                    </a:ext>
                  </a:extLst>
                </p:cNvPr>
                <p:cNvSpPr/>
                <p:nvPr/>
              </p:nvSpPr>
              <p:spPr>
                <a:xfrm rot="2700000">
                  <a:off x="7822276" y="2274765"/>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a:extLst>
                    <a:ext uri="{FF2B5EF4-FFF2-40B4-BE49-F238E27FC236}">
                      <a16:creationId xmlns:a16="http://schemas.microsoft.com/office/drawing/2014/main" id="{D7459A80-3A90-44F0-B101-AB49515C958A}"/>
                    </a:ext>
                  </a:extLst>
                </p:cNvPr>
                <p:cNvSpPr/>
                <p:nvPr/>
              </p:nvSpPr>
              <p:spPr>
                <a:xfrm rot="2700000">
                  <a:off x="8281725" y="2129391"/>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等腰三角形 35">
                  <a:extLst>
                    <a:ext uri="{FF2B5EF4-FFF2-40B4-BE49-F238E27FC236}">
                      <a16:creationId xmlns:a16="http://schemas.microsoft.com/office/drawing/2014/main" id="{96C36323-F9F4-4F72-9C4E-A13058AA4812}"/>
                    </a:ext>
                  </a:extLst>
                </p:cNvPr>
                <p:cNvSpPr/>
                <p:nvPr/>
              </p:nvSpPr>
              <p:spPr>
                <a:xfrm rot="9900000">
                  <a:off x="8421586" y="2321233"/>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矩形 36">
                  <a:extLst>
                    <a:ext uri="{FF2B5EF4-FFF2-40B4-BE49-F238E27FC236}">
                      <a16:creationId xmlns:a16="http://schemas.microsoft.com/office/drawing/2014/main" id="{22145399-1242-45C9-A9B5-185013747FDE}"/>
                    </a:ext>
                  </a:extLst>
                </p:cNvPr>
                <p:cNvSpPr/>
                <p:nvPr/>
              </p:nvSpPr>
              <p:spPr>
                <a:xfrm rot="900000">
                  <a:off x="7156749" y="2089679"/>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矩形 37">
                  <a:extLst>
                    <a:ext uri="{FF2B5EF4-FFF2-40B4-BE49-F238E27FC236}">
                      <a16:creationId xmlns:a16="http://schemas.microsoft.com/office/drawing/2014/main" id="{E6F53233-6A71-4EE6-AC37-2F3E63F337EF}"/>
                    </a:ext>
                  </a:extLst>
                </p:cNvPr>
                <p:cNvSpPr/>
                <p:nvPr/>
              </p:nvSpPr>
              <p:spPr>
                <a:xfrm rot="18900000">
                  <a:off x="7562274" y="1550235"/>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矩形 38">
                  <a:extLst>
                    <a:ext uri="{FF2B5EF4-FFF2-40B4-BE49-F238E27FC236}">
                      <a16:creationId xmlns:a16="http://schemas.microsoft.com/office/drawing/2014/main" id="{C6995A0D-5662-48CE-BD14-AB6B84135B1C}"/>
                    </a:ext>
                  </a:extLst>
                </p:cNvPr>
                <p:cNvSpPr/>
                <p:nvPr/>
              </p:nvSpPr>
              <p:spPr>
                <a:xfrm rot="2700000">
                  <a:off x="7040092" y="1704765"/>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矩形 39">
                  <a:extLst>
                    <a:ext uri="{FF2B5EF4-FFF2-40B4-BE49-F238E27FC236}">
                      <a16:creationId xmlns:a16="http://schemas.microsoft.com/office/drawing/2014/main" id="{C8CF2C1F-23AB-4266-A3F6-B501039168F4}"/>
                    </a:ext>
                  </a:extLst>
                </p:cNvPr>
                <p:cNvSpPr/>
                <p:nvPr/>
              </p:nvSpPr>
              <p:spPr>
                <a:xfrm rot="900000">
                  <a:off x="7966624" y="1955123"/>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等腰三角形 40">
                  <a:extLst>
                    <a:ext uri="{FF2B5EF4-FFF2-40B4-BE49-F238E27FC236}">
                      <a16:creationId xmlns:a16="http://schemas.microsoft.com/office/drawing/2014/main" id="{58F65BF7-BEFC-4FC1-9440-749419E4C4CF}"/>
                    </a:ext>
                  </a:extLst>
                </p:cNvPr>
                <p:cNvSpPr/>
                <p:nvPr/>
              </p:nvSpPr>
              <p:spPr>
                <a:xfrm rot="9900000">
                  <a:off x="7368023" y="2314564"/>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等腰三角形 41">
                  <a:extLst>
                    <a:ext uri="{FF2B5EF4-FFF2-40B4-BE49-F238E27FC236}">
                      <a16:creationId xmlns:a16="http://schemas.microsoft.com/office/drawing/2014/main" id="{923415C3-E52E-4B4B-9C29-D9CE4EE7AA25}"/>
                    </a:ext>
                  </a:extLst>
                </p:cNvPr>
                <p:cNvSpPr/>
                <p:nvPr/>
              </p:nvSpPr>
              <p:spPr>
                <a:xfrm rot="10800000">
                  <a:off x="6835243" y="2117559"/>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等腰三角形 42">
                  <a:extLst>
                    <a:ext uri="{FF2B5EF4-FFF2-40B4-BE49-F238E27FC236}">
                      <a16:creationId xmlns:a16="http://schemas.microsoft.com/office/drawing/2014/main" id="{0870422C-F0B6-455C-BFDD-874EE894AF61}"/>
                    </a:ext>
                  </a:extLst>
                </p:cNvPr>
                <p:cNvSpPr/>
                <p:nvPr/>
              </p:nvSpPr>
              <p:spPr>
                <a:xfrm rot="10800000">
                  <a:off x="7254592" y="1584560"/>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等腰三角形 43">
                  <a:extLst>
                    <a:ext uri="{FF2B5EF4-FFF2-40B4-BE49-F238E27FC236}">
                      <a16:creationId xmlns:a16="http://schemas.microsoft.com/office/drawing/2014/main" id="{02EF0699-AA62-45D5-8993-8CDF9AB263C8}"/>
                    </a:ext>
                  </a:extLst>
                </p:cNvPr>
                <p:cNvSpPr/>
                <p:nvPr/>
              </p:nvSpPr>
              <p:spPr>
                <a:xfrm rot="12600000">
                  <a:off x="8165373" y="1986035"/>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等腰三角形 44">
                  <a:extLst>
                    <a:ext uri="{FF2B5EF4-FFF2-40B4-BE49-F238E27FC236}">
                      <a16:creationId xmlns:a16="http://schemas.microsoft.com/office/drawing/2014/main" id="{C5974E1B-449E-44C4-88A1-306B08352213}"/>
                    </a:ext>
                  </a:extLst>
                </p:cNvPr>
                <p:cNvSpPr/>
                <p:nvPr/>
              </p:nvSpPr>
              <p:spPr>
                <a:xfrm rot="11700000">
                  <a:off x="7475528" y="1405487"/>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橢圓 45">
                  <a:extLst>
                    <a:ext uri="{FF2B5EF4-FFF2-40B4-BE49-F238E27FC236}">
                      <a16:creationId xmlns:a16="http://schemas.microsoft.com/office/drawing/2014/main" id="{D6011AE3-65B3-47FB-B233-81058FEF29DE}"/>
                    </a:ext>
                  </a:extLst>
                </p:cNvPr>
                <p:cNvSpPr/>
                <p:nvPr/>
              </p:nvSpPr>
              <p:spPr>
                <a:xfrm>
                  <a:off x="7171284" y="2315916"/>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橢圓 46">
                  <a:extLst>
                    <a:ext uri="{FF2B5EF4-FFF2-40B4-BE49-F238E27FC236}">
                      <a16:creationId xmlns:a16="http://schemas.microsoft.com/office/drawing/2014/main" id="{D64CF43F-F35D-40E4-8F29-67ABB6729FD4}"/>
                    </a:ext>
                  </a:extLst>
                </p:cNvPr>
                <p:cNvSpPr/>
                <p:nvPr/>
              </p:nvSpPr>
              <p:spPr>
                <a:xfrm>
                  <a:off x="6923469" y="1892095"/>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橢圓 47">
                  <a:extLst>
                    <a:ext uri="{FF2B5EF4-FFF2-40B4-BE49-F238E27FC236}">
                      <a16:creationId xmlns:a16="http://schemas.microsoft.com/office/drawing/2014/main" id="{4DA2FECE-921E-40E0-9905-B742DFD040D8}"/>
                    </a:ext>
                  </a:extLst>
                </p:cNvPr>
                <p:cNvSpPr/>
                <p:nvPr/>
              </p:nvSpPr>
              <p:spPr>
                <a:xfrm>
                  <a:off x="7743973" y="1911110"/>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橢圓 48">
                  <a:extLst>
                    <a:ext uri="{FF2B5EF4-FFF2-40B4-BE49-F238E27FC236}">
                      <a16:creationId xmlns:a16="http://schemas.microsoft.com/office/drawing/2014/main" id="{F2EA68AF-B379-41CD-A59C-4FDAFF779752}"/>
                    </a:ext>
                  </a:extLst>
                </p:cNvPr>
                <p:cNvSpPr/>
                <p:nvPr/>
              </p:nvSpPr>
              <p:spPr>
                <a:xfrm>
                  <a:off x="7424395" y="1879342"/>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橢圓 49">
                  <a:extLst>
                    <a:ext uri="{FF2B5EF4-FFF2-40B4-BE49-F238E27FC236}">
                      <a16:creationId xmlns:a16="http://schemas.microsoft.com/office/drawing/2014/main" id="{99DDFEB8-CFD8-4EEE-8DC7-ED5DDE293D2D}"/>
                    </a:ext>
                  </a:extLst>
                </p:cNvPr>
                <p:cNvSpPr/>
                <p:nvPr/>
              </p:nvSpPr>
              <p:spPr>
                <a:xfrm>
                  <a:off x="7741474" y="1407607"/>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50">
                  <a:extLst>
                    <a:ext uri="{FF2B5EF4-FFF2-40B4-BE49-F238E27FC236}">
                      <a16:creationId xmlns:a16="http://schemas.microsoft.com/office/drawing/2014/main" id="{6BAFD80F-F116-4F6E-86C5-820A54AC1C57}"/>
                    </a:ext>
                  </a:extLst>
                </p:cNvPr>
                <p:cNvSpPr/>
                <p:nvPr/>
              </p:nvSpPr>
              <p:spPr>
                <a:xfrm rot="4500000">
                  <a:off x="7878962" y="1689315"/>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橢圓 51">
                  <a:extLst>
                    <a:ext uri="{FF2B5EF4-FFF2-40B4-BE49-F238E27FC236}">
                      <a16:creationId xmlns:a16="http://schemas.microsoft.com/office/drawing/2014/main" id="{450F6DA0-AE43-4EC2-B217-8AD87D2FB599}"/>
                    </a:ext>
                  </a:extLst>
                </p:cNvPr>
                <p:cNvSpPr/>
                <p:nvPr/>
              </p:nvSpPr>
              <p:spPr>
                <a:xfrm>
                  <a:off x="8034261" y="2397734"/>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等腰三角形 52">
                  <a:extLst>
                    <a:ext uri="{FF2B5EF4-FFF2-40B4-BE49-F238E27FC236}">
                      <a16:creationId xmlns:a16="http://schemas.microsoft.com/office/drawing/2014/main" id="{178FB303-5263-456E-86A6-DC000C4A1B42}"/>
                    </a:ext>
                  </a:extLst>
                </p:cNvPr>
                <p:cNvSpPr/>
                <p:nvPr/>
              </p:nvSpPr>
              <p:spPr>
                <a:xfrm rot="8100000">
                  <a:off x="7221196" y="1920134"/>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等腰三角形 53">
                  <a:extLst>
                    <a:ext uri="{FF2B5EF4-FFF2-40B4-BE49-F238E27FC236}">
                      <a16:creationId xmlns:a16="http://schemas.microsoft.com/office/drawing/2014/main" id="{1F0DCE7E-9A6D-4E9A-AA07-1AC56C7D6EB8}"/>
                    </a:ext>
                  </a:extLst>
                </p:cNvPr>
                <p:cNvSpPr/>
                <p:nvPr/>
              </p:nvSpPr>
              <p:spPr>
                <a:xfrm rot="8100000">
                  <a:off x="7680198" y="1724566"/>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矩形 54">
                  <a:extLst>
                    <a:ext uri="{FF2B5EF4-FFF2-40B4-BE49-F238E27FC236}">
                      <a16:creationId xmlns:a16="http://schemas.microsoft.com/office/drawing/2014/main" id="{96A0E3E7-EDD8-47C8-9F96-38FE6522C39B}"/>
                    </a:ext>
                  </a:extLst>
                </p:cNvPr>
                <p:cNvSpPr/>
                <p:nvPr/>
              </p:nvSpPr>
              <p:spPr>
                <a:xfrm rot="4500000">
                  <a:off x="7549943" y="2062167"/>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55">
                  <a:extLst>
                    <a:ext uri="{FF2B5EF4-FFF2-40B4-BE49-F238E27FC236}">
                      <a16:creationId xmlns:a16="http://schemas.microsoft.com/office/drawing/2014/main" id="{B437CDAA-2752-4B69-8C98-2D2F04150A6B}"/>
                    </a:ext>
                  </a:extLst>
                </p:cNvPr>
                <p:cNvSpPr/>
                <p:nvPr/>
              </p:nvSpPr>
              <p:spPr>
                <a:xfrm rot="2700000">
                  <a:off x="8289394" y="2430367"/>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橢圓 56">
                  <a:extLst>
                    <a:ext uri="{FF2B5EF4-FFF2-40B4-BE49-F238E27FC236}">
                      <a16:creationId xmlns:a16="http://schemas.microsoft.com/office/drawing/2014/main" id="{B1EECF2A-A695-4966-AFA1-61D3A797D622}"/>
                    </a:ext>
                  </a:extLst>
                </p:cNvPr>
                <p:cNvSpPr/>
                <p:nvPr/>
              </p:nvSpPr>
              <p:spPr>
                <a:xfrm>
                  <a:off x="8015910" y="2184914"/>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3" name="群組 12">
                <a:extLst>
                  <a:ext uri="{FF2B5EF4-FFF2-40B4-BE49-F238E27FC236}">
                    <a16:creationId xmlns:a16="http://schemas.microsoft.com/office/drawing/2014/main" id="{DE019B77-26FF-4A74-B40E-A209DD778EC4}"/>
                  </a:ext>
                </a:extLst>
              </p:cNvPr>
              <p:cNvGrpSpPr/>
              <p:nvPr/>
            </p:nvGrpSpPr>
            <p:grpSpPr>
              <a:xfrm>
                <a:off x="6880309" y="3811148"/>
                <a:ext cx="1523242" cy="755957"/>
                <a:chOff x="6876925" y="3553747"/>
                <a:chExt cx="1523242" cy="755957"/>
              </a:xfrm>
            </p:grpSpPr>
            <p:sp>
              <p:nvSpPr>
                <p:cNvPr id="20" name="矩形 19">
                  <a:extLst>
                    <a:ext uri="{FF2B5EF4-FFF2-40B4-BE49-F238E27FC236}">
                      <a16:creationId xmlns:a16="http://schemas.microsoft.com/office/drawing/2014/main" id="{C3DBA90F-0090-4687-9C3C-99397671FA3A}"/>
                    </a:ext>
                  </a:extLst>
                </p:cNvPr>
                <p:cNvSpPr/>
                <p:nvPr/>
              </p:nvSpPr>
              <p:spPr>
                <a:xfrm>
                  <a:off x="6876925" y="3553747"/>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a:extLst>
                    <a:ext uri="{FF2B5EF4-FFF2-40B4-BE49-F238E27FC236}">
                      <a16:creationId xmlns:a16="http://schemas.microsoft.com/office/drawing/2014/main" id="{ED71C54E-C96D-4986-B91E-5D72732DEE61}"/>
                    </a:ext>
                  </a:extLst>
                </p:cNvPr>
                <p:cNvSpPr/>
                <p:nvPr/>
              </p:nvSpPr>
              <p:spPr>
                <a:xfrm>
                  <a:off x="6876925" y="3824771"/>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a:extLst>
                    <a:ext uri="{FF2B5EF4-FFF2-40B4-BE49-F238E27FC236}">
                      <a16:creationId xmlns:a16="http://schemas.microsoft.com/office/drawing/2014/main" id="{9D54C004-22B1-465B-9D21-B76550F2D8DE}"/>
                    </a:ext>
                  </a:extLst>
                </p:cNvPr>
                <p:cNvSpPr/>
                <p:nvPr/>
              </p:nvSpPr>
              <p:spPr>
                <a:xfrm>
                  <a:off x="6876925" y="4095794"/>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3" name="群組 22">
                  <a:extLst>
                    <a:ext uri="{FF2B5EF4-FFF2-40B4-BE49-F238E27FC236}">
                      <a16:creationId xmlns:a16="http://schemas.microsoft.com/office/drawing/2014/main" id="{6038EDC1-DBFE-49D2-88F9-6ADA90B2521D}"/>
                    </a:ext>
                  </a:extLst>
                </p:cNvPr>
                <p:cNvGrpSpPr/>
                <p:nvPr/>
              </p:nvGrpSpPr>
              <p:grpSpPr>
                <a:xfrm>
                  <a:off x="7542042" y="3572485"/>
                  <a:ext cx="196850" cy="737219"/>
                  <a:chOff x="7542042" y="3572485"/>
                  <a:chExt cx="196850" cy="737219"/>
                </a:xfrm>
              </p:grpSpPr>
              <p:sp>
                <p:nvSpPr>
                  <p:cNvPr id="27" name="橢圓 26">
                    <a:extLst>
                      <a:ext uri="{FF2B5EF4-FFF2-40B4-BE49-F238E27FC236}">
                        <a16:creationId xmlns:a16="http://schemas.microsoft.com/office/drawing/2014/main" id="{C757D07F-D320-42FB-82B2-26740167E54A}"/>
                      </a:ext>
                    </a:extLst>
                  </p:cNvPr>
                  <p:cNvSpPr/>
                  <p:nvPr/>
                </p:nvSpPr>
                <p:spPr>
                  <a:xfrm>
                    <a:off x="7542042" y="3572485"/>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橢圓 27">
                    <a:extLst>
                      <a:ext uri="{FF2B5EF4-FFF2-40B4-BE49-F238E27FC236}">
                        <a16:creationId xmlns:a16="http://schemas.microsoft.com/office/drawing/2014/main" id="{014E20EB-3605-4EE6-93FD-D3F01F8AC3F6}"/>
                      </a:ext>
                    </a:extLst>
                  </p:cNvPr>
                  <p:cNvSpPr/>
                  <p:nvPr/>
                </p:nvSpPr>
                <p:spPr>
                  <a:xfrm>
                    <a:off x="7542042" y="3842670"/>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橢圓 28">
                    <a:extLst>
                      <a:ext uri="{FF2B5EF4-FFF2-40B4-BE49-F238E27FC236}">
                        <a16:creationId xmlns:a16="http://schemas.microsoft.com/office/drawing/2014/main" id="{60953C35-5F1A-4608-960C-875C94D42A92}"/>
                      </a:ext>
                    </a:extLst>
                  </p:cNvPr>
                  <p:cNvSpPr/>
                  <p:nvPr/>
                </p:nvSpPr>
                <p:spPr>
                  <a:xfrm>
                    <a:off x="7542042" y="4112854"/>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4" name="等腰三角形 23">
                  <a:extLst>
                    <a:ext uri="{FF2B5EF4-FFF2-40B4-BE49-F238E27FC236}">
                      <a16:creationId xmlns:a16="http://schemas.microsoft.com/office/drawing/2014/main" id="{28CE27AD-425D-4C51-8734-FDF0B6C8F236}"/>
                    </a:ext>
                  </a:extLst>
                </p:cNvPr>
                <p:cNvSpPr/>
                <p:nvPr/>
              </p:nvSpPr>
              <p:spPr>
                <a:xfrm rot="10800000">
                  <a:off x="8209376" y="3607104"/>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等腰三角形 24">
                  <a:extLst>
                    <a:ext uri="{FF2B5EF4-FFF2-40B4-BE49-F238E27FC236}">
                      <a16:creationId xmlns:a16="http://schemas.microsoft.com/office/drawing/2014/main" id="{FA1BD03E-1725-499E-AD9D-50E5A903C64C}"/>
                    </a:ext>
                  </a:extLst>
                </p:cNvPr>
                <p:cNvSpPr/>
                <p:nvPr/>
              </p:nvSpPr>
              <p:spPr>
                <a:xfrm rot="10800000">
                  <a:off x="8209376" y="3875045"/>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等腰三角形 25">
                  <a:extLst>
                    <a:ext uri="{FF2B5EF4-FFF2-40B4-BE49-F238E27FC236}">
                      <a16:creationId xmlns:a16="http://schemas.microsoft.com/office/drawing/2014/main" id="{05E13A99-07B4-481C-9585-1C15D0647B6C}"/>
                    </a:ext>
                  </a:extLst>
                </p:cNvPr>
                <p:cNvSpPr/>
                <p:nvPr/>
              </p:nvSpPr>
              <p:spPr>
                <a:xfrm rot="10800000">
                  <a:off x="8209376" y="4142986"/>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4" name="群組 13">
                <a:extLst>
                  <a:ext uri="{FF2B5EF4-FFF2-40B4-BE49-F238E27FC236}">
                    <a16:creationId xmlns:a16="http://schemas.microsoft.com/office/drawing/2014/main" id="{63BF5961-7B69-4E61-AE02-DCB2AE8D71D4}"/>
                  </a:ext>
                </a:extLst>
              </p:cNvPr>
              <p:cNvGrpSpPr/>
              <p:nvPr/>
            </p:nvGrpSpPr>
            <p:grpSpPr>
              <a:xfrm>
                <a:off x="6642058" y="2676873"/>
                <a:ext cx="2008401" cy="1054099"/>
                <a:chOff x="6638674" y="2419472"/>
                <a:chExt cx="2008401" cy="1054099"/>
              </a:xfrm>
            </p:grpSpPr>
            <p:sp>
              <p:nvSpPr>
                <p:cNvPr id="15" name="手繪多邊形: 圖案 14">
                  <a:extLst>
                    <a:ext uri="{FF2B5EF4-FFF2-40B4-BE49-F238E27FC236}">
                      <a16:creationId xmlns:a16="http://schemas.microsoft.com/office/drawing/2014/main" id="{7A5B266F-02A5-4F2B-9C71-9E0519416E93}"/>
                    </a:ext>
                  </a:extLst>
                </p:cNvPr>
                <p:cNvSpPr/>
                <p:nvPr/>
              </p:nvSpPr>
              <p:spPr>
                <a:xfrm rot="10800000">
                  <a:off x="6638674" y="2419472"/>
                  <a:ext cx="2008401" cy="1054099"/>
                </a:xfrm>
                <a:custGeom>
                  <a:avLst/>
                  <a:gdLst>
                    <a:gd name="connsiteX0" fmla="*/ 2007500 w 2008401"/>
                    <a:gd name="connsiteY0" fmla="*/ 1054099 h 1054099"/>
                    <a:gd name="connsiteX1" fmla="*/ 900 w 2008401"/>
                    <a:gd name="connsiteY1" fmla="*/ 1054099 h 1054099"/>
                    <a:gd name="connsiteX2" fmla="*/ 900 w 2008401"/>
                    <a:gd name="connsiteY2" fmla="*/ 579962 h 1054099"/>
                    <a:gd name="connsiteX3" fmla="*/ 0 w 2008401"/>
                    <a:gd name="connsiteY3" fmla="*/ 579962 h 1054099"/>
                    <a:gd name="connsiteX4" fmla="*/ 900 w 2008401"/>
                    <a:gd name="connsiteY4" fmla="*/ 578997 h 1054099"/>
                    <a:gd name="connsiteX5" fmla="*/ 900 w 2008401"/>
                    <a:gd name="connsiteY5" fmla="*/ 571499 h 1054099"/>
                    <a:gd name="connsiteX6" fmla="*/ 7895 w 2008401"/>
                    <a:gd name="connsiteY6" fmla="*/ 571499 h 1054099"/>
                    <a:gd name="connsiteX7" fmla="*/ 220873 w 2008401"/>
                    <a:gd name="connsiteY7" fmla="*/ 343196 h 1054099"/>
                    <a:gd name="connsiteX8" fmla="*/ 220873 w 2008401"/>
                    <a:gd name="connsiteY8" fmla="*/ 0 h 1054099"/>
                    <a:gd name="connsiteX9" fmla="*/ 455825 w 2008401"/>
                    <a:gd name="connsiteY9" fmla="*/ 0 h 1054099"/>
                    <a:gd name="connsiteX10" fmla="*/ 455825 w 2008401"/>
                    <a:gd name="connsiteY10" fmla="*/ 343194 h 1054099"/>
                    <a:gd name="connsiteX11" fmla="*/ 668804 w 2008401"/>
                    <a:gd name="connsiteY11" fmla="*/ 571499 h 1054099"/>
                    <a:gd name="connsiteX12" fmla="*/ 673745 w 2008401"/>
                    <a:gd name="connsiteY12" fmla="*/ 571499 h 1054099"/>
                    <a:gd name="connsiteX13" fmla="*/ 886723 w 2008401"/>
                    <a:gd name="connsiteY13" fmla="*/ 343196 h 1054099"/>
                    <a:gd name="connsiteX14" fmla="*/ 886723 w 2008401"/>
                    <a:gd name="connsiteY14" fmla="*/ 0 h 1054099"/>
                    <a:gd name="connsiteX15" fmla="*/ 1121675 w 2008401"/>
                    <a:gd name="connsiteY15" fmla="*/ 0 h 1054099"/>
                    <a:gd name="connsiteX16" fmla="*/ 1121675 w 2008401"/>
                    <a:gd name="connsiteY16" fmla="*/ 343194 h 1054099"/>
                    <a:gd name="connsiteX17" fmla="*/ 1334654 w 2008401"/>
                    <a:gd name="connsiteY17" fmla="*/ 571499 h 1054099"/>
                    <a:gd name="connsiteX18" fmla="*/ 1339597 w 2008401"/>
                    <a:gd name="connsiteY18" fmla="*/ 571499 h 1054099"/>
                    <a:gd name="connsiteX19" fmla="*/ 1552575 w 2008401"/>
                    <a:gd name="connsiteY19" fmla="*/ 343196 h 1054099"/>
                    <a:gd name="connsiteX20" fmla="*/ 1552575 w 2008401"/>
                    <a:gd name="connsiteY20" fmla="*/ 0 h 1054099"/>
                    <a:gd name="connsiteX21" fmla="*/ 1787527 w 2008401"/>
                    <a:gd name="connsiteY21" fmla="*/ 0 h 1054099"/>
                    <a:gd name="connsiteX22" fmla="*/ 1787527 w 2008401"/>
                    <a:gd name="connsiteY22" fmla="*/ 343194 h 1054099"/>
                    <a:gd name="connsiteX23" fmla="*/ 2000506 w 2008401"/>
                    <a:gd name="connsiteY23" fmla="*/ 571499 h 1054099"/>
                    <a:gd name="connsiteX24" fmla="*/ 2007500 w 2008401"/>
                    <a:gd name="connsiteY24" fmla="*/ 571499 h 1054099"/>
                    <a:gd name="connsiteX25" fmla="*/ 2007500 w 2008401"/>
                    <a:gd name="connsiteY25" fmla="*/ 578996 h 1054099"/>
                    <a:gd name="connsiteX26" fmla="*/ 2008401 w 2008401"/>
                    <a:gd name="connsiteY26" fmla="*/ 579962 h 1054099"/>
                    <a:gd name="connsiteX27" fmla="*/ 2007500 w 2008401"/>
                    <a:gd name="connsiteY27" fmla="*/ 579962 h 1054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008401" h="1054099">
                      <a:moveTo>
                        <a:pt x="2007500" y="1054099"/>
                      </a:moveTo>
                      <a:lnTo>
                        <a:pt x="900" y="1054099"/>
                      </a:lnTo>
                      <a:lnTo>
                        <a:pt x="900" y="579962"/>
                      </a:lnTo>
                      <a:lnTo>
                        <a:pt x="0" y="579962"/>
                      </a:lnTo>
                      <a:lnTo>
                        <a:pt x="900" y="578997"/>
                      </a:lnTo>
                      <a:lnTo>
                        <a:pt x="900" y="571499"/>
                      </a:lnTo>
                      <a:lnTo>
                        <a:pt x="7895" y="571499"/>
                      </a:lnTo>
                      <a:lnTo>
                        <a:pt x="220873" y="343196"/>
                      </a:lnTo>
                      <a:lnTo>
                        <a:pt x="220873" y="0"/>
                      </a:lnTo>
                      <a:lnTo>
                        <a:pt x="455825" y="0"/>
                      </a:lnTo>
                      <a:lnTo>
                        <a:pt x="455825" y="343194"/>
                      </a:lnTo>
                      <a:lnTo>
                        <a:pt x="668804" y="571499"/>
                      </a:lnTo>
                      <a:lnTo>
                        <a:pt x="673745" y="571499"/>
                      </a:lnTo>
                      <a:lnTo>
                        <a:pt x="886723" y="343196"/>
                      </a:lnTo>
                      <a:lnTo>
                        <a:pt x="886723" y="0"/>
                      </a:lnTo>
                      <a:lnTo>
                        <a:pt x="1121675" y="0"/>
                      </a:lnTo>
                      <a:lnTo>
                        <a:pt x="1121675" y="343194"/>
                      </a:lnTo>
                      <a:lnTo>
                        <a:pt x="1334654" y="571499"/>
                      </a:lnTo>
                      <a:lnTo>
                        <a:pt x="1339597" y="571499"/>
                      </a:lnTo>
                      <a:lnTo>
                        <a:pt x="1552575" y="343196"/>
                      </a:lnTo>
                      <a:lnTo>
                        <a:pt x="1552575" y="0"/>
                      </a:lnTo>
                      <a:lnTo>
                        <a:pt x="1787527" y="0"/>
                      </a:lnTo>
                      <a:lnTo>
                        <a:pt x="1787527" y="343194"/>
                      </a:lnTo>
                      <a:lnTo>
                        <a:pt x="2000506" y="571499"/>
                      </a:lnTo>
                      <a:lnTo>
                        <a:pt x="2007500" y="571499"/>
                      </a:lnTo>
                      <a:lnTo>
                        <a:pt x="2007500" y="578996"/>
                      </a:lnTo>
                      <a:lnTo>
                        <a:pt x="2008401" y="579962"/>
                      </a:lnTo>
                      <a:lnTo>
                        <a:pt x="2007500" y="579962"/>
                      </a:lnTo>
                      <a:close/>
                    </a:path>
                  </a:pathLst>
                </a:custGeom>
                <a:solidFill>
                  <a:srgbClr val="D0C1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grpSp>
              <p:nvGrpSpPr>
                <p:cNvPr id="16" name="群組 15">
                  <a:extLst>
                    <a:ext uri="{FF2B5EF4-FFF2-40B4-BE49-F238E27FC236}">
                      <a16:creationId xmlns:a16="http://schemas.microsoft.com/office/drawing/2014/main" id="{D0862751-1731-47F5-B941-D9411B091A3E}"/>
                    </a:ext>
                  </a:extLst>
                </p:cNvPr>
                <p:cNvGrpSpPr/>
                <p:nvPr/>
              </p:nvGrpSpPr>
              <p:grpSpPr>
                <a:xfrm>
                  <a:off x="6638674" y="2485750"/>
                  <a:ext cx="2008401" cy="53940"/>
                  <a:chOff x="6360555" y="1917949"/>
                  <a:chExt cx="1989453" cy="53940"/>
                </a:xfrm>
              </p:grpSpPr>
              <p:sp>
                <p:nvSpPr>
                  <p:cNvPr id="17" name="矩形 16">
                    <a:extLst>
                      <a:ext uri="{FF2B5EF4-FFF2-40B4-BE49-F238E27FC236}">
                        <a16:creationId xmlns:a16="http://schemas.microsoft.com/office/drawing/2014/main" id="{F731D859-CC75-4394-8F41-1591DD38B235}"/>
                      </a:ext>
                    </a:extLst>
                  </p:cNvPr>
                  <p:cNvSpPr/>
                  <p:nvPr/>
                </p:nvSpPr>
                <p:spPr>
                  <a:xfrm>
                    <a:off x="7686857" y="1917950"/>
                    <a:ext cx="663151" cy="53939"/>
                  </a:xfrm>
                  <a:prstGeom prst="rect">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18" name="矩形 17">
                    <a:extLst>
                      <a:ext uri="{FF2B5EF4-FFF2-40B4-BE49-F238E27FC236}">
                        <a16:creationId xmlns:a16="http://schemas.microsoft.com/office/drawing/2014/main" id="{FDD85779-DB83-4C69-93EA-B5FFE138D197}"/>
                      </a:ext>
                    </a:extLst>
                  </p:cNvPr>
                  <p:cNvSpPr/>
                  <p:nvPr/>
                </p:nvSpPr>
                <p:spPr>
                  <a:xfrm>
                    <a:off x="6360555" y="1917950"/>
                    <a:ext cx="663151" cy="53939"/>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dirty="0"/>
                  </a:p>
                </p:txBody>
              </p:sp>
              <p:sp>
                <p:nvSpPr>
                  <p:cNvPr id="19" name="矩形 18">
                    <a:extLst>
                      <a:ext uri="{FF2B5EF4-FFF2-40B4-BE49-F238E27FC236}">
                        <a16:creationId xmlns:a16="http://schemas.microsoft.com/office/drawing/2014/main" id="{59E41050-69D2-4E33-9DDF-1A21371FDDEE}"/>
                      </a:ext>
                    </a:extLst>
                  </p:cNvPr>
                  <p:cNvSpPr/>
                  <p:nvPr/>
                </p:nvSpPr>
                <p:spPr>
                  <a:xfrm>
                    <a:off x="7023706" y="1917949"/>
                    <a:ext cx="663151" cy="53939"/>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grpSp>
          </p:grpSp>
        </p:grpSp>
        <p:sp>
          <p:nvSpPr>
            <p:cNvPr id="11" name="文字方塊 10">
              <a:extLst>
                <a:ext uri="{FF2B5EF4-FFF2-40B4-BE49-F238E27FC236}">
                  <a16:creationId xmlns:a16="http://schemas.microsoft.com/office/drawing/2014/main" id="{1BFE20BB-1FBD-483E-826D-E97752E30AB7}"/>
                </a:ext>
              </a:extLst>
            </p:cNvPr>
            <p:cNvSpPr txBox="1"/>
            <p:nvPr/>
          </p:nvSpPr>
          <p:spPr>
            <a:xfrm>
              <a:off x="6499340" y="2832133"/>
              <a:ext cx="1955327" cy="400110"/>
            </a:xfrm>
            <a:prstGeom prst="rect">
              <a:avLst/>
            </a:prstGeom>
            <a:noFill/>
          </p:spPr>
          <p:txBody>
            <a:bodyPr wrap="square" rtlCol="0">
              <a:spAutoFit/>
            </a:bodyPr>
            <a:lstStyle/>
            <a:p>
              <a:pPr algn="ctr"/>
              <a:r>
                <a:rPr lang="en-US" altLang="zh-TW" sz="2000" b="1" dirty="0">
                  <a:solidFill>
                    <a:srgbClr val="F8F8F8"/>
                  </a:solidFill>
                  <a:latin typeface="Nunito Bold" panose="02020500000000000000" charset="0"/>
                </a:rPr>
                <a:t>ENCODER</a:t>
              </a:r>
              <a:endParaRPr lang="zh-TW" altLang="en-US" sz="2000" b="1" dirty="0">
                <a:solidFill>
                  <a:srgbClr val="F8F8F8"/>
                </a:solidFill>
                <a:latin typeface="Nunito Bold" panose="02020500000000000000" charset="0"/>
              </a:endParaRPr>
            </a:p>
          </p:txBody>
        </p:sp>
      </p:grpSp>
      <p:sp>
        <p:nvSpPr>
          <p:cNvPr id="58" name="頁尾版面配置區 3">
            <a:extLst>
              <a:ext uri="{FF2B5EF4-FFF2-40B4-BE49-F238E27FC236}">
                <a16:creationId xmlns:a16="http://schemas.microsoft.com/office/drawing/2014/main" id="{4B29A0D5-7187-4662-B82E-B3B34328FA1D}"/>
              </a:ext>
            </a:extLst>
          </p:cNvPr>
          <p:cNvSpPr>
            <a:spLocks noGrp="1"/>
          </p:cNvSpPr>
          <p:nvPr>
            <p:ph type="ftr" sz="quarter" idx="11"/>
          </p:nvPr>
        </p:nvSpPr>
        <p:spPr>
          <a:xfrm>
            <a:off x="156028" y="6356350"/>
            <a:ext cx="7170063" cy="365125"/>
          </a:xfrm>
        </p:spPr>
        <p:txBody>
          <a:bodyPr/>
          <a:lstStyle>
            <a:lvl1pPr algn="l">
              <a:defRPr/>
            </a:lvl1pPr>
          </a:lstStyle>
          <a:p>
            <a:r>
              <a:rPr lang="en-US" altLang="zh-TW"/>
              <a:t>Institute of Industrial Engineering, NTU |  Terry Yang | 2022</a:t>
            </a:r>
            <a:endParaRPr lang="en-US" altLang="zh-TW" dirty="0"/>
          </a:p>
        </p:txBody>
      </p:sp>
    </p:spTree>
    <p:extLst>
      <p:ext uri="{BB962C8B-B14F-4D97-AF65-F5344CB8AC3E}">
        <p14:creationId xmlns:p14="http://schemas.microsoft.com/office/powerpoint/2010/main" val="4063452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表格 14">
            <a:extLst>
              <a:ext uri="{FF2B5EF4-FFF2-40B4-BE49-F238E27FC236}">
                <a16:creationId xmlns:a16="http://schemas.microsoft.com/office/drawing/2014/main" id="{F5295016-E1A9-4A59-BB42-17AA4DD0E808}"/>
              </a:ext>
            </a:extLst>
          </p:cNvPr>
          <p:cNvGraphicFramePr>
            <a:graphicFrameLocks noGrp="1"/>
          </p:cNvGraphicFramePr>
          <p:nvPr>
            <p:extLst>
              <p:ext uri="{D42A27DB-BD31-4B8C-83A1-F6EECF244321}">
                <p14:modId xmlns:p14="http://schemas.microsoft.com/office/powerpoint/2010/main" val="3092947421"/>
              </p:ext>
            </p:extLst>
          </p:nvPr>
        </p:nvGraphicFramePr>
        <p:xfrm>
          <a:off x="667133" y="1542844"/>
          <a:ext cx="1441067" cy="2090190"/>
        </p:xfrm>
        <a:graphic>
          <a:graphicData uri="http://schemas.openxmlformats.org/drawingml/2006/table">
            <a:tbl>
              <a:tblPr firstRow="1" bandRow="1">
                <a:tableStyleId>{5C22544A-7EE6-4342-B048-85BDC9FD1C3A}</a:tableStyleId>
              </a:tblPr>
              <a:tblGrid>
                <a:gridCol w="304417">
                  <a:extLst>
                    <a:ext uri="{9D8B030D-6E8A-4147-A177-3AD203B41FA5}">
                      <a16:colId xmlns:a16="http://schemas.microsoft.com/office/drawing/2014/main" val="1274242888"/>
                    </a:ext>
                  </a:extLst>
                </a:gridCol>
                <a:gridCol w="1136650">
                  <a:extLst>
                    <a:ext uri="{9D8B030D-6E8A-4147-A177-3AD203B41FA5}">
                      <a16:colId xmlns:a16="http://schemas.microsoft.com/office/drawing/2014/main" val="1965267738"/>
                    </a:ext>
                  </a:extLst>
                </a:gridCol>
              </a:tblGrid>
              <a:tr h="418038">
                <a:tc rowSpan="5">
                  <a:txBody>
                    <a:bodyPr/>
                    <a:lstStyle/>
                    <a:p>
                      <a:pPr algn="ctr"/>
                      <a:r>
                        <a:rPr lang="en-US" altLang="zh-TW" sz="1600" b="1" kern="1200" dirty="0">
                          <a:solidFill>
                            <a:schemeClr val="lt1"/>
                          </a:solidFill>
                          <a:latin typeface="+mn-lt"/>
                          <a:ea typeface="+mn-ea"/>
                          <a:cs typeface="+mn-cs"/>
                        </a:rPr>
                        <a:t>Categorical</a:t>
                      </a:r>
                      <a:endParaRPr lang="zh-TW" altLang="en-US" sz="1600" b="1" kern="1200" dirty="0">
                        <a:solidFill>
                          <a:schemeClr val="lt1"/>
                        </a:solidFill>
                        <a:latin typeface="+mn-lt"/>
                        <a:ea typeface="+mn-ea"/>
                        <a:cs typeface="+mn-cs"/>
                      </a:endParaRPr>
                    </a:p>
                  </a:txBody>
                  <a:tcPr marL="60078" marR="60078" marT="30040" marB="30040" vert="eaVert" anchor="ctr">
                    <a:lnL w="381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rgbClr val="C00000"/>
                    </a:solidFill>
                  </a:tcPr>
                </a:tc>
                <a:tc>
                  <a:txBody>
                    <a:bodyPr/>
                    <a:lstStyle/>
                    <a:p>
                      <a:pPr algn="ctr"/>
                      <a:r>
                        <a:rPr lang="en-US" altLang="zh-TW" sz="1200" dirty="0"/>
                        <a:t>Animal</a:t>
                      </a:r>
                      <a:endParaRPr lang="zh-TW" altLang="en-US" sz="1200" dirty="0"/>
                    </a:p>
                  </a:txBody>
                  <a:tcPr marL="60078" marR="60078" marT="30040" marB="30040" anchor="ctr">
                    <a:lnL w="12700" cap="flat" cmpd="sng" algn="ctr">
                      <a:noFill/>
                      <a:prstDash val="solid"/>
                      <a:round/>
                      <a:headEnd type="none" w="med" len="med"/>
                      <a:tailEnd type="none" w="med" len="med"/>
                    </a:lnL>
                    <a:lnT w="38100" cap="flat" cmpd="sng" algn="ctr">
                      <a:solidFill>
                        <a:srgbClr val="C00000"/>
                      </a:solidFill>
                      <a:prstDash val="solid"/>
                      <a:round/>
                      <a:headEnd type="none" w="med" len="med"/>
                      <a:tailEnd type="none" w="med" len="med"/>
                    </a:lnT>
                    <a:lnB w="38100" cmpd="sng">
                      <a:noFill/>
                    </a:lnB>
                    <a:solidFill>
                      <a:srgbClr val="C47660"/>
                    </a:solidFill>
                  </a:tcPr>
                </a:tc>
                <a:extLst>
                  <a:ext uri="{0D108BD9-81ED-4DB2-BD59-A6C34878D82A}">
                    <a16:rowId xmlns:a16="http://schemas.microsoft.com/office/drawing/2014/main" val="1610307769"/>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Cow</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521240605"/>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Tuna</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7396689"/>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21938122"/>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Frog</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056339697"/>
                  </a:ext>
                </a:extLst>
              </a:tr>
            </a:tbl>
          </a:graphicData>
        </a:graphic>
      </p:graphicFrame>
      <p:sp>
        <p:nvSpPr>
          <p:cNvPr id="3" name="頁尾版面配置區 2">
            <a:extLst>
              <a:ext uri="{FF2B5EF4-FFF2-40B4-BE49-F238E27FC236}">
                <a16:creationId xmlns:a16="http://schemas.microsoft.com/office/drawing/2014/main" id="{B6A46A41-6C34-467E-8446-8396D4CBEFD9}"/>
              </a:ext>
            </a:extLst>
          </p:cNvPr>
          <p:cNvSpPr>
            <a:spLocks noGrp="1"/>
          </p:cNvSpPr>
          <p:nvPr>
            <p:ph type="ftr" sz="quarter" idx="11"/>
          </p:nvPr>
        </p:nvSpPr>
        <p:spPr/>
        <p:txBody>
          <a:bodyPr/>
          <a:lstStyle/>
          <a:p>
            <a:r>
              <a:rPr lang="en-US" altLang="zh-TW"/>
              <a:t>Institute of Industrial Engineering, NTU |  Terry Yang | 2022</a:t>
            </a:r>
            <a:endParaRPr lang="en-US" altLang="zh-TW" dirty="0"/>
          </a:p>
        </p:txBody>
      </p:sp>
      <p:pic>
        <p:nvPicPr>
          <p:cNvPr id="7" name="圖片 6">
            <a:extLst>
              <a:ext uri="{FF2B5EF4-FFF2-40B4-BE49-F238E27FC236}">
                <a16:creationId xmlns:a16="http://schemas.microsoft.com/office/drawing/2014/main" id="{5B9B7661-907F-4899-BC8A-F23840AC8ECF}"/>
              </a:ext>
            </a:extLst>
          </p:cNvPr>
          <p:cNvPicPr>
            <a:picLocks noChangeAspect="1"/>
          </p:cNvPicPr>
          <p:nvPr/>
        </p:nvPicPr>
        <p:blipFill rotWithShape="1">
          <a:blip r:embed="rId3"/>
          <a:srcRect l="4354" r="35947" b="30208"/>
          <a:stretch/>
        </p:blipFill>
        <p:spPr>
          <a:xfrm>
            <a:off x="7177929" y="3068300"/>
            <a:ext cx="4471147" cy="3229860"/>
          </a:xfrm>
          <a:prstGeom prst="rect">
            <a:avLst/>
          </a:prstGeom>
        </p:spPr>
      </p:pic>
      <p:sp>
        <p:nvSpPr>
          <p:cNvPr id="8" name="標題 1">
            <a:extLst>
              <a:ext uri="{FF2B5EF4-FFF2-40B4-BE49-F238E27FC236}">
                <a16:creationId xmlns:a16="http://schemas.microsoft.com/office/drawing/2014/main" id="{93010EFE-F7EE-4161-9847-9CA62B997FB6}"/>
              </a:ext>
            </a:extLst>
          </p:cNvPr>
          <p:cNvSpPr>
            <a:spLocks noGrp="1"/>
          </p:cNvSpPr>
          <p:nvPr>
            <p:ph type="title"/>
          </p:nvPr>
        </p:nvSpPr>
        <p:spPr>
          <a:xfrm>
            <a:off x="838200" y="365125"/>
            <a:ext cx="10515600" cy="1325563"/>
          </a:xfrm>
        </p:spPr>
        <p:txBody>
          <a:bodyPr/>
          <a:lstStyle/>
          <a:p>
            <a:r>
              <a:rPr lang="en-US" altLang="zh-TW" dirty="0">
                <a:solidFill>
                  <a:srgbClr val="14365C"/>
                </a:solidFill>
              </a:rPr>
              <a:t>Motivation</a:t>
            </a:r>
            <a:endParaRPr lang="zh-TW" altLang="en-US" dirty="0"/>
          </a:p>
        </p:txBody>
      </p:sp>
      <p:pic>
        <p:nvPicPr>
          <p:cNvPr id="11" name="圖片 10">
            <a:extLst>
              <a:ext uri="{FF2B5EF4-FFF2-40B4-BE49-F238E27FC236}">
                <a16:creationId xmlns:a16="http://schemas.microsoft.com/office/drawing/2014/main" id="{47F62B32-5405-4725-9BE9-5506D893FC30}"/>
              </a:ext>
            </a:extLst>
          </p:cNvPr>
          <p:cNvPicPr>
            <a:picLocks noChangeAspect="1"/>
          </p:cNvPicPr>
          <p:nvPr/>
        </p:nvPicPr>
        <p:blipFill rotWithShape="1">
          <a:blip r:embed="rId4"/>
          <a:srcRect t="14838" b="22004"/>
          <a:stretch/>
        </p:blipFill>
        <p:spPr>
          <a:xfrm>
            <a:off x="7397004" y="1794379"/>
            <a:ext cx="4344535" cy="1325563"/>
          </a:xfrm>
          <a:prstGeom prst="rect">
            <a:avLst/>
          </a:prstGeom>
        </p:spPr>
      </p:pic>
      <p:graphicFrame>
        <p:nvGraphicFramePr>
          <p:cNvPr id="14" name="表格 13">
            <a:extLst>
              <a:ext uri="{FF2B5EF4-FFF2-40B4-BE49-F238E27FC236}">
                <a16:creationId xmlns:a16="http://schemas.microsoft.com/office/drawing/2014/main" id="{1A88C061-ACB1-4B27-AD58-FFC06FDCD7C6}"/>
              </a:ext>
            </a:extLst>
          </p:cNvPr>
          <p:cNvGraphicFramePr>
            <a:graphicFrameLocks noGrp="1"/>
          </p:cNvGraphicFramePr>
          <p:nvPr>
            <p:extLst>
              <p:ext uri="{D42A27DB-BD31-4B8C-83A1-F6EECF244321}">
                <p14:modId xmlns:p14="http://schemas.microsoft.com/office/powerpoint/2010/main" val="3104825816"/>
              </p:ext>
            </p:extLst>
          </p:nvPr>
        </p:nvGraphicFramePr>
        <p:xfrm>
          <a:off x="667133" y="3848122"/>
          <a:ext cx="4980422" cy="2508228"/>
        </p:xfrm>
        <a:graphic>
          <a:graphicData uri="http://schemas.openxmlformats.org/drawingml/2006/table">
            <a:tbl>
              <a:tblPr firstRow="1" bandRow="1">
                <a:tableStyleId>{5C22544A-7EE6-4342-B048-85BDC9FD1C3A}</a:tableStyleId>
              </a:tblPr>
              <a:tblGrid>
                <a:gridCol w="313942">
                  <a:extLst>
                    <a:ext uri="{9D8B030D-6E8A-4147-A177-3AD203B41FA5}">
                      <a16:colId xmlns:a16="http://schemas.microsoft.com/office/drawing/2014/main" val="3433940825"/>
                    </a:ext>
                  </a:extLst>
                </a:gridCol>
                <a:gridCol w="583310">
                  <a:extLst>
                    <a:ext uri="{9D8B030D-6E8A-4147-A177-3AD203B41FA5}">
                      <a16:colId xmlns:a16="http://schemas.microsoft.com/office/drawing/2014/main" val="2260549720"/>
                    </a:ext>
                  </a:extLst>
                </a:gridCol>
                <a:gridCol w="583310">
                  <a:extLst>
                    <a:ext uri="{9D8B030D-6E8A-4147-A177-3AD203B41FA5}">
                      <a16:colId xmlns:a16="http://schemas.microsoft.com/office/drawing/2014/main" val="1617252258"/>
                    </a:ext>
                  </a:extLst>
                </a:gridCol>
                <a:gridCol w="583310">
                  <a:extLst>
                    <a:ext uri="{9D8B030D-6E8A-4147-A177-3AD203B41FA5}">
                      <a16:colId xmlns:a16="http://schemas.microsoft.com/office/drawing/2014/main" val="3515302988"/>
                    </a:ext>
                  </a:extLst>
                </a:gridCol>
                <a:gridCol w="583310">
                  <a:extLst>
                    <a:ext uri="{9D8B030D-6E8A-4147-A177-3AD203B41FA5}">
                      <a16:colId xmlns:a16="http://schemas.microsoft.com/office/drawing/2014/main" val="2275823469"/>
                    </a:ext>
                  </a:extLst>
                </a:gridCol>
                <a:gridCol w="583310">
                  <a:extLst>
                    <a:ext uri="{9D8B030D-6E8A-4147-A177-3AD203B41FA5}">
                      <a16:colId xmlns:a16="http://schemas.microsoft.com/office/drawing/2014/main" val="1225509667"/>
                    </a:ext>
                  </a:extLst>
                </a:gridCol>
                <a:gridCol w="583310">
                  <a:extLst>
                    <a:ext uri="{9D8B030D-6E8A-4147-A177-3AD203B41FA5}">
                      <a16:colId xmlns:a16="http://schemas.microsoft.com/office/drawing/2014/main" val="850758534"/>
                    </a:ext>
                  </a:extLst>
                </a:gridCol>
                <a:gridCol w="583310">
                  <a:extLst>
                    <a:ext uri="{9D8B030D-6E8A-4147-A177-3AD203B41FA5}">
                      <a16:colId xmlns:a16="http://schemas.microsoft.com/office/drawing/2014/main" val="2414541375"/>
                    </a:ext>
                  </a:extLst>
                </a:gridCol>
                <a:gridCol w="583310">
                  <a:extLst>
                    <a:ext uri="{9D8B030D-6E8A-4147-A177-3AD203B41FA5}">
                      <a16:colId xmlns:a16="http://schemas.microsoft.com/office/drawing/2014/main" val="3785933044"/>
                    </a:ext>
                  </a:extLst>
                </a:gridCol>
              </a:tblGrid>
              <a:tr h="418038">
                <a:tc row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t>Binary</a:t>
                      </a:r>
                      <a:endParaRPr lang="zh-TW" altLang="en-US" sz="1600" dirty="0"/>
                    </a:p>
                  </a:txBody>
                  <a:tcPr marL="60078" marR="60078" marT="30040" marB="30040" vert="eaVert" anchor="ctr">
                    <a:lnL w="38100" cap="flat" cmpd="sng" algn="ctr">
                      <a:solidFill>
                        <a:srgbClr val="1F4E79"/>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1F4E79"/>
                      </a:solidFill>
                      <a:prstDash val="solid"/>
                      <a:round/>
                      <a:headEnd type="none" w="med" len="med"/>
                      <a:tailEnd type="none" w="med" len="med"/>
                    </a:lnT>
                    <a:lnB w="38100" cap="flat" cmpd="sng" algn="ctr">
                      <a:solidFill>
                        <a:srgbClr val="1F4E79"/>
                      </a:solidFill>
                      <a:prstDash val="solid"/>
                      <a:round/>
                      <a:headEnd type="none" w="med" len="med"/>
                      <a:tailEnd type="none" w="med" len="med"/>
                    </a:lnB>
                    <a:solidFill>
                      <a:srgbClr val="1F4E79"/>
                    </a:solidFill>
                  </a:tcPr>
                </a:tc>
                <a:tc gridSpan="8">
                  <a:txBody>
                    <a:bodyPr/>
                    <a:lstStyle/>
                    <a:p>
                      <a:pPr algn="ctr"/>
                      <a:r>
                        <a:rPr lang="en-US" altLang="zh-TW" sz="1200" dirty="0"/>
                        <a:t>Animal</a:t>
                      </a:r>
                      <a:endParaRPr lang="zh-TW" altLang="en-US" sz="1200" dirty="0"/>
                    </a:p>
                  </a:txBody>
                  <a:tcPr marL="60078" marR="60078" marT="30040" marB="30040" anchor="ctr">
                    <a:lnL w="12700" cap="flat" cmpd="sng" algn="ctr">
                      <a:noFill/>
                      <a:prstDash val="solid"/>
                      <a:round/>
                      <a:headEnd type="none" w="med" len="med"/>
                      <a:tailEnd type="none" w="med" len="med"/>
                    </a:lnL>
                    <a:lnT w="38100" cap="flat" cmpd="sng" algn="ctr">
                      <a:solidFill>
                        <a:srgbClr val="1F4E79"/>
                      </a:solidFill>
                      <a:prstDash val="solid"/>
                      <a:round/>
                      <a:headEnd type="none" w="med" len="med"/>
                      <a:tailEnd type="none" w="med" len="med"/>
                    </a:lnT>
                    <a:lnB w="38100" cmpd="sng">
                      <a:noFill/>
                    </a:lnB>
                    <a:solidFill>
                      <a:srgbClr val="C47660"/>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1200" dirty="0"/>
                    </a:p>
                  </a:txBody>
                  <a:tcPr marL="60078" marR="60078" marT="30040" marB="30040" anchor="ctr">
                    <a:lnB w="38100" cmpd="sng">
                      <a:noFill/>
                    </a:lnB>
                    <a:solidFill>
                      <a:srgbClr val="14365D"/>
                    </a:solidFill>
                  </a:tcPr>
                </a:tc>
                <a:tc hMerge="1">
                  <a:txBody>
                    <a:bodyPr/>
                    <a:lstStyle/>
                    <a:p>
                      <a:pPr algn="ctr"/>
                      <a:endParaRPr lang="zh-TW" altLang="en-US" sz="1200" dirty="0"/>
                    </a:p>
                  </a:txBody>
                  <a:tcPr marL="60078" marR="60078" marT="30040" marB="30040" anchor="ctr">
                    <a:lnB w="38100" cmpd="sng">
                      <a:noFill/>
                    </a:lnB>
                    <a:solidFill>
                      <a:srgbClr val="14365D"/>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1200" dirty="0"/>
                    </a:p>
                  </a:txBody>
                  <a:tcPr marL="60078" marR="60078" marT="30040" marB="30040" anchor="ctr">
                    <a:lnB w="38100" cmpd="sng">
                      <a:noFill/>
                    </a:lnB>
                    <a:solidFill>
                      <a:srgbClr val="14365D"/>
                    </a:solidFill>
                  </a:tcPr>
                </a:tc>
                <a:tc hMerge="1">
                  <a:txBody>
                    <a:bodyPr/>
                    <a:lstStyle/>
                    <a:p>
                      <a:pPr algn="ctr"/>
                      <a:endParaRPr lang="zh-TW" altLang="en-US" sz="1200" dirty="0"/>
                    </a:p>
                  </a:txBody>
                  <a:tcPr marL="60078" marR="60078" marT="30040" marB="30040" anchor="ctr">
                    <a:lnB w="38100" cmpd="sng">
                      <a:noFill/>
                    </a:lnB>
                    <a:solidFill>
                      <a:srgbClr val="14365D"/>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1200" dirty="0"/>
                    </a:p>
                  </a:txBody>
                  <a:tcPr marL="60078" marR="60078" marT="30040" marB="30040" anchor="ctr">
                    <a:lnB w="38100" cmpd="sng">
                      <a:noFill/>
                    </a:lnB>
                    <a:solidFill>
                      <a:srgbClr val="14365D"/>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1200" dirty="0"/>
                    </a:p>
                  </a:txBody>
                  <a:tcPr marL="60078" marR="60078" marT="30040" marB="30040" anchor="ctr">
                    <a:lnB w="38100" cmpd="sng">
                      <a:noFill/>
                    </a:lnB>
                    <a:solidFill>
                      <a:srgbClr val="14365D"/>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1200" dirty="0"/>
                    </a:p>
                  </a:txBody>
                  <a:tcPr marL="60078" marR="60078" marT="30040" marB="30040" anchor="ctr">
                    <a:lnB w="38100" cmpd="sng">
                      <a:noFill/>
                    </a:lnB>
                    <a:solidFill>
                      <a:srgbClr val="F8F8F8"/>
                    </a:solidFill>
                  </a:tcPr>
                </a:tc>
                <a:extLst>
                  <a:ext uri="{0D108BD9-81ED-4DB2-BD59-A6C34878D82A}">
                    <a16:rowId xmlns:a16="http://schemas.microsoft.com/office/drawing/2014/main" val="3658844198"/>
                  </a:ext>
                </a:extLst>
              </a:tr>
              <a:tr h="418038">
                <a:tc vMerge="1">
                  <a:txBody>
                    <a:bodyPr/>
                    <a:lstStyle/>
                    <a:p>
                      <a:pPr algn="ctr"/>
                      <a:endParaRPr lang="zh-TW" altLang="en-US" sz="1200" b="1" dirty="0">
                        <a:solidFill>
                          <a:schemeClr val="bg1"/>
                        </a:solidFill>
                      </a:endParaRPr>
                    </a:p>
                  </a:txBody>
                  <a:tcPr marL="60078" marR="60078" marT="30040" marB="30040" anchor="ctr">
                    <a:lnT w="38100" cmpd="sng">
                      <a:noFill/>
                    </a:lnT>
                    <a:lnB w="38100" cmpd="sng">
                      <a:noFill/>
                    </a:lnB>
                    <a:solidFill>
                      <a:srgbClr val="14365D"/>
                    </a:solidFill>
                  </a:tcPr>
                </a:tc>
                <a:tc>
                  <a:txBody>
                    <a:bodyPr/>
                    <a:lstStyle/>
                    <a:p>
                      <a:pPr algn="ctr"/>
                      <a:r>
                        <a:rPr lang="en-US" altLang="zh-TW" sz="1200" b="1" dirty="0">
                          <a:solidFill>
                            <a:schemeClr val="bg1"/>
                          </a:solidFill>
                        </a:rPr>
                        <a:t>Tuna</a:t>
                      </a:r>
                      <a:endParaRPr lang="zh-TW" altLang="en-US" sz="1200" b="1" dirty="0">
                        <a:solidFill>
                          <a:schemeClr val="bg1"/>
                        </a:solidFill>
                      </a:endParaRPr>
                    </a:p>
                  </a:txBody>
                  <a:tcPr marL="60078" marR="60078" marT="30040" marB="30040" anchor="ctr">
                    <a:lnL w="12700" cap="flat" cmpd="sng" algn="ctr">
                      <a:noFill/>
                      <a:prstDash val="solid"/>
                      <a:round/>
                      <a:headEnd type="none" w="med" len="med"/>
                      <a:tailEnd type="none" w="med" len="med"/>
                    </a:lnL>
                    <a:lnT w="38100" cmpd="sng">
                      <a:noFill/>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chemeClr val="bg1"/>
                          </a:solidFill>
                        </a:rPr>
                        <a:t>Cat</a:t>
                      </a:r>
                      <a:endParaRPr lang="zh-TW" altLang="en-US" sz="1200" b="1" dirty="0">
                        <a:solidFill>
                          <a:schemeClr val="bg1"/>
                        </a:solidFill>
                      </a:endParaRPr>
                    </a:p>
                  </a:txBody>
                  <a:tcPr marL="60078" marR="60078" marT="30040" marB="30040" anchor="ctr">
                    <a:lnT w="38100" cmpd="sng">
                      <a:noFill/>
                    </a:lnT>
                    <a:lnB w="38100" cmpd="sng">
                      <a:noFill/>
                    </a:lnB>
                    <a:solidFill>
                      <a:srgbClr val="14365D"/>
                    </a:solidFill>
                  </a:tcPr>
                </a:tc>
                <a:tc>
                  <a:txBody>
                    <a:bodyPr/>
                    <a:lstStyle/>
                    <a:p>
                      <a:pPr algn="ctr"/>
                      <a:r>
                        <a:rPr lang="en-US" altLang="zh-TW" sz="1200" b="1" dirty="0">
                          <a:solidFill>
                            <a:schemeClr val="bg1"/>
                          </a:solidFill>
                        </a:rPr>
                        <a:t>Frog</a:t>
                      </a:r>
                      <a:endParaRPr lang="zh-TW" altLang="en-US" sz="1200" dirty="0"/>
                    </a:p>
                  </a:txBody>
                  <a:tcPr marL="60078" marR="60078" marT="30040" marB="30040" anchor="ctr">
                    <a:lnT w="38100" cmpd="sng">
                      <a:noFill/>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chemeClr val="bg1"/>
                          </a:solidFill>
                        </a:rPr>
                        <a:t>Cod</a:t>
                      </a:r>
                      <a:endParaRPr lang="zh-TW" altLang="en-US" sz="1200" b="1" dirty="0">
                        <a:solidFill>
                          <a:schemeClr val="bg1"/>
                        </a:solidFill>
                      </a:endParaRPr>
                    </a:p>
                  </a:txBody>
                  <a:tcPr marL="60078" marR="60078" marT="30040" marB="30040" anchor="ctr">
                    <a:lnT w="38100" cmpd="sng">
                      <a:noFill/>
                    </a:lnT>
                    <a:lnB w="38100" cmpd="sng">
                      <a:noFill/>
                    </a:lnB>
                    <a:solidFill>
                      <a:srgbClr val="14365D"/>
                    </a:solidFill>
                  </a:tcPr>
                </a:tc>
                <a:tc>
                  <a:txBody>
                    <a:bodyPr/>
                    <a:lstStyle/>
                    <a:p>
                      <a:pPr algn="ctr"/>
                      <a:r>
                        <a:rPr lang="en-US" altLang="zh-TW" sz="1200" b="1" dirty="0">
                          <a:solidFill>
                            <a:schemeClr val="bg1"/>
                          </a:solidFill>
                        </a:rPr>
                        <a:t>Goat</a:t>
                      </a:r>
                      <a:endParaRPr lang="zh-TW" altLang="en-US" sz="1200" b="1" dirty="0">
                        <a:solidFill>
                          <a:schemeClr val="bg1"/>
                        </a:solidFill>
                      </a:endParaRPr>
                    </a:p>
                  </a:txBody>
                  <a:tcPr marL="60078" marR="60078" marT="30040" marB="30040" anchor="ctr">
                    <a:lnT w="38100" cmpd="sng">
                      <a:noFill/>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chemeClr val="bg1"/>
                          </a:solidFill>
                        </a:rPr>
                        <a:t>Dog</a:t>
                      </a:r>
                      <a:endParaRPr lang="zh-TW" altLang="en-US" sz="1200" b="1" dirty="0">
                        <a:solidFill>
                          <a:schemeClr val="bg1"/>
                        </a:solidFill>
                      </a:endParaRPr>
                    </a:p>
                  </a:txBody>
                  <a:tcPr marL="60078" marR="60078" marT="30040" marB="30040" anchor="ctr">
                    <a:lnT w="38100" cmpd="sng">
                      <a:noFill/>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chemeClr val="bg1"/>
                          </a:solidFill>
                        </a:rPr>
                        <a:t>Toad</a:t>
                      </a:r>
                      <a:endParaRPr lang="zh-TW" altLang="en-US" sz="1200" b="1" dirty="0">
                        <a:solidFill>
                          <a:schemeClr val="bg1"/>
                        </a:solidFill>
                      </a:endParaRPr>
                    </a:p>
                  </a:txBody>
                  <a:tcPr marL="60078" marR="60078" marT="30040" marB="30040" anchor="ctr">
                    <a:lnT w="38100" cmpd="sng">
                      <a:noFill/>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chemeClr val="bg1"/>
                          </a:solidFill>
                        </a:rPr>
                        <a:t>Cow</a:t>
                      </a:r>
                      <a:endParaRPr lang="zh-TW" altLang="en-US" sz="1200" b="1" dirty="0">
                        <a:solidFill>
                          <a:schemeClr val="bg1"/>
                        </a:solidFill>
                      </a:endParaRPr>
                    </a:p>
                  </a:txBody>
                  <a:tcPr marL="60078" marR="60078" marT="30040" marB="30040" anchor="ctr">
                    <a:lnT w="38100" cmpd="sng">
                      <a:noFill/>
                    </a:lnT>
                    <a:lnB w="38100" cmpd="sng">
                      <a:noFill/>
                    </a:lnB>
                    <a:solidFill>
                      <a:srgbClr val="14365D"/>
                    </a:solidFill>
                  </a:tcPr>
                </a:tc>
                <a:extLst>
                  <a:ext uri="{0D108BD9-81ED-4DB2-BD59-A6C34878D82A}">
                    <a16:rowId xmlns:a16="http://schemas.microsoft.com/office/drawing/2014/main" val="4238049435"/>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1</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1</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1</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grpSp>
        <p:nvGrpSpPr>
          <p:cNvPr id="16" name="群組 15">
            <a:extLst>
              <a:ext uri="{FF2B5EF4-FFF2-40B4-BE49-F238E27FC236}">
                <a16:creationId xmlns:a16="http://schemas.microsoft.com/office/drawing/2014/main" id="{354B3E49-D58E-4027-AC78-44CEA7C7E3C1}"/>
              </a:ext>
            </a:extLst>
          </p:cNvPr>
          <p:cNvGrpSpPr/>
          <p:nvPr/>
        </p:nvGrpSpPr>
        <p:grpSpPr>
          <a:xfrm>
            <a:off x="2131789" y="2329306"/>
            <a:ext cx="2114146" cy="1361143"/>
            <a:chOff x="4710423" y="2476501"/>
            <a:chExt cx="1731523" cy="952499"/>
          </a:xfrm>
        </p:grpSpPr>
        <p:sp>
          <p:nvSpPr>
            <p:cNvPr id="17" name="箭號: 彎曲 16">
              <a:extLst>
                <a:ext uri="{FF2B5EF4-FFF2-40B4-BE49-F238E27FC236}">
                  <a16:creationId xmlns:a16="http://schemas.microsoft.com/office/drawing/2014/main" id="{3C1DFE08-862D-4588-B371-B6E4373EEF9B}"/>
                </a:ext>
              </a:extLst>
            </p:cNvPr>
            <p:cNvSpPr/>
            <p:nvPr/>
          </p:nvSpPr>
          <p:spPr>
            <a:xfrm rot="5400000">
              <a:off x="4825820" y="2397053"/>
              <a:ext cx="952498" cy="1111395"/>
            </a:xfrm>
            <a:prstGeom prst="bentArrow">
              <a:avLst>
                <a:gd name="adj1" fmla="val 27172"/>
                <a:gd name="adj2" fmla="val 25000"/>
                <a:gd name="adj3" fmla="val 27808"/>
                <a:gd name="adj4" fmla="val 43750"/>
              </a:avLst>
            </a:prstGeom>
            <a:gradFill>
              <a:gsLst>
                <a:gs pos="100000">
                  <a:srgbClr val="C00000"/>
                </a:gs>
                <a:gs pos="0">
                  <a:srgbClr val="1F4E79"/>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gradFill>
                  <a:gsLst>
                    <a:gs pos="0">
                      <a:schemeClr val="accent1">
                        <a:lumMod val="5000"/>
                        <a:lumOff val="95000"/>
                      </a:schemeClr>
                    </a:gs>
                    <a:gs pos="100000">
                      <a:schemeClr val="accent1">
                        <a:lumMod val="30000"/>
                        <a:lumOff val="70000"/>
                      </a:schemeClr>
                    </a:gs>
                  </a:gsLst>
                  <a:lin ang="5400000" scaled="1"/>
                </a:gradFill>
              </a:endParaRPr>
            </a:p>
          </p:txBody>
        </p:sp>
        <p:sp>
          <p:nvSpPr>
            <p:cNvPr id="18" name="文字方塊 17">
              <a:extLst>
                <a:ext uri="{FF2B5EF4-FFF2-40B4-BE49-F238E27FC236}">
                  <a16:creationId xmlns:a16="http://schemas.microsoft.com/office/drawing/2014/main" id="{5951A5D7-A857-4090-B079-511FD0A85555}"/>
                </a:ext>
              </a:extLst>
            </p:cNvPr>
            <p:cNvSpPr txBox="1"/>
            <p:nvPr/>
          </p:nvSpPr>
          <p:spPr>
            <a:xfrm>
              <a:off x="4710423" y="2476501"/>
              <a:ext cx="1731523" cy="258451"/>
            </a:xfrm>
            <a:prstGeom prst="rect">
              <a:avLst/>
            </a:prstGeom>
            <a:noFill/>
          </p:spPr>
          <p:txBody>
            <a:bodyPr wrap="square" rtlCol="0">
              <a:spAutoFit/>
            </a:bodyPr>
            <a:lstStyle/>
            <a:p>
              <a:r>
                <a:rPr lang="en-US" altLang="zh-TW" dirty="0">
                  <a:solidFill>
                    <a:schemeClr val="bg1"/>
                  </a:solidFill>
                </a:rPr>
                <a:t>One Hot</a:t>
              </a:r>
              <a:endParaRPr lang="zh-TW" altLang="en-US" dirty="0">
                <a:solidFill>
                  <a:schemeClr val="bg1"/>
                </a:solidFill>
              </a:endParaRPr>
            </a:p>
          </p:txBody>
        </p:sp>
      </p:grpSp>
    </p:spTree>
    <p:extLst>
      <p:ext uri="{BB962C8B-B14F-4D97-AF65-F5344CB8AC3E}">
        <p14:creationId xmlns:p14="http://schemas.microsoft.com/office/powerpoint/2010/main" val="2963035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86" name="頁尾版面配置區 3">
            <a:extLst>
              <a:ext uri="{FF2B5EF4-FFF2-40B4-BE49-F238E27FC236}">
                <a16:creationId xmlns:a16="http://schemas.microsoft.com/office/drawing/2014/main" id="{A46CA119-B9C1-4EA8-AAEC-1A51DB1C1FEA}"/>
              </a:ext>
            </a:extLst>
          </p:cNvPr>
          <p:cNvSpPr>
            <a:spLocks noGrp="1"/>
          </p:cNvSpPr>
          <p:nvPr>
            <p:ph type="ftr" sz="quarter" idx="11"/>
          </p:nvPr>
        </p:nvSpPr>
        <p:spPr>
          <a:xfrm>
            <a:off x="156028" y="6356350"/>
            <a:ext cx="7170063" cy="365125"/>
          </a:xfrm>
        </p:spPr>
        <p:txBody>
          <a:bodyPr/>
          <a:lstStyle>
            <a:lvl1pPr algn="l">
              <a:defRPr/>
            </a:lvl1pPr>
          </a:lstStyle>
          <a:p>
            <a:r>
              <a:rPr lang="en-US" altLang="zh-TW"/>
              <a:t>Institute of Industrial Engineering, NTU |  Terry Yang | 2022</a:t>
            </a:r>
            <a:endParaRPr lang="en-US" altLang="zh-TW" dirty="0"/>
          </a:p>
        </p:txBody>
      </p:sp>
      <p:sp>
        <p:nvSpPr>
          <p:cNvPr id="87" name="標題 1">
            <a:extLst>
              <a:ext uri="{FF2B5EF4-FFF2-40B4-BE49-F238E27FC236}">
                <a16:creationId xmlns:a16="http://schemas.microsoft.com/office/drawing/2014/main" id="{1E88C59B-A611-4435-A361-127016177F7E}"/>
              </a:ext>
            </a:extLst>
          </p:cNvPr>
          <p:cNvSpPr>
            <a:spLocks noGrp="1"/>
          </p:cNvSpPr>
          <p:nvPr>
            <p:ph type="title"/>
          </p:nvPr>
        </p:nvSpPr>
        <p:spPr>
          <a:xfrm>
            <a:off x="838200" y="365125"/>
            <a:ext cx="10515600" cy="1325563"/>
          </a:xfrm>
        </p:spPr>
        <p:txBody>
          <a:bodyPr/>
          <a:lstStyle/>
          <a:p>
            <a:r>
              <a:rPr lang="en-US" altLang="zh-TW" dirty="0">
                <a:solidFill>
                  <a:srgbClr val="14365C"/>
                </a:solidFill>
              </a:rPr>
              <a:t>Motivation</a:t>
            </a:r>
            <a:endParaRPr lang="zh-TW" altLang="en-US" dirty="0"/>
          </a:p>
        </p:txBody>
      </p:sp>
      <p:graphicFrame>
        <p:nvGraphicFramePr>
          <p:cNvPr id="89" name="表格 88">
            <a:extLst>
              <a:ext uri="{FF2B5EF4-FFF2-40B4-BE49-F238E27FC236}">
                <a16:creationId xmlns:a16="http://schemas.microsoft.com/office/drawing/2014/main" id="{4DDCC168-A67A-4EEC-87AE-E750B46C1AC0}"/>
              </a:ext>
            </a:extLst>
          </p:cNvPr>
          <p:cNvGraphicFramePr>
            <a:graphicFrameLocks noGrp="1"/>
          </p:cNvGraphicFramePr>
          <p:nvPr>
            <p:extLst>
              <p:ext uri="{D42A27DB-BD31-4B8C-83A1-F6EECF244321}">
                <p14:modId xmlns:p14="http://schemas.microsoft.com/office/powerpoint/2010/main" val="2547171413"/>
              </p:ext>
            </p:extLst>
          </p:nvPr>
        </p:nvGraphicFramePr>
        <p:xfrm>
          <a:off x="667133" y="3848122"/>
          <a:ext cx="10813522" cy="2508228"/>
        </p:xfrm>
        <a:graphic>
          <a:graphicData uri="http://schemas.openxmlformats.org/drawingml/2006/table">
            <a:tbl>
              <a:tblPr firstRow="1" bandRow="1">
                <a:tableStyleId>{5C22544A-7EE6-4342-B048-85BDC9FD1C3A}</a:tableStyleId>
              </a:tblPr>
              <a:tblGrid>
                <a:gridCol w="313942">
                  <a:extLst>
                    <a:ext uri="{9D8B030D-6E8A-4147-A177-3AD203B41FA5}">
                      <a16:colId xmlns:a16="http://schemas.microsoft.com/office/drawing/2014/main" val="3433940825"/>
                    </a:ext>
                  </a:extLst>
                </a:gridCol>
                <a:gridCol w="583310">
                  <a:extLst>
                    <a:ext uri="{9D8B030D-6E8A-4147-A177-3AD203B41FA5}">
                      <a16:colId xmlns:a16="http://schemas.microsoft.com/office/drawing/2014/main" val="2260549720"/>
                    </a:ext>
                  </a:extLst>
                </a:gridCol>
                <a:gridCol w="583310">
                  <a:extLst>
                    <a:ext uri="{9D8B030D-6E8A-4147-A177-3AD203B41FA5}">
                      <a16:colId xmlns:a16="http://schemas.microsoft.com/office/drawing/2014/main" val="1617252258"/>
                    </a:ext>
                  </a:extLst>
                </a:gridCol>
                <a:gridCol w="583310">
                  <a:extLst>
                    <a:ext uri="{9D8B030D-6E8A-4147-A177-3AD203B41FA5}">
                      <a16:colId xmlns:a16="http://schemas.microsoft.com/office/drawing/2014/main" val="3515302988"/>
                    </a:ext>
                  </a:extLst>
                </a:gridCol>
                <a:gridCol w="583310">
                  <a:extLst>
                    <a:ext uri="{9D8B030D-6E8A-4147-A177-3AD203B41FA5}">
                      <a16:colId xmlns:a16="http://schemas.microsoft.com/office/drawing/2014/main" val="2275823469"/>
                    </a:ext>
                  </a:extLst>
                </a:gridCol>
                <a:gridCol w="583310">
                  <a:extLst>
                    <a:ext uri="{9D8B030D-6E8A-4147-A177-3AD203B41FA5}">
                      <a16:colId xmlns:a16="http://schemas.microsoft.com/office/drawing/2014/main" val="1225509667"/>
                    </a:ext>
                  </a:extLst>
                </a:gridCol>
                <a:gridCol w="583310">
                  <a:extLst>
                    <a:ext uri="{9D8B030D-6E8A-4147-A177-3AD203B41FA5}">
                      <a16:colId xmlns:a16="http://schemas.microsoft.com/office/drawing/2014/main" val="850758534"/>
                    </a:ext>
                  </a:extLst>
                </a:gridCol>
                <a:gridCol w="583310">
                  <a:extLst>
                    <a:ext uri="{9D8B030D-6E8A-4147-A177-3AD203B41FA5}">
                      <a16:colId xmlns:a16="http://schemas.microsoft.com/office/drawing/2014/main" val="2414541375"/>
                    </a:ext>
                  </a:extLst>
                </a:gridCol>
                <a:gridCol w="583310">
                  <a:extLst>
                    <a:ext uri="{9D8B030D-6E8A-4147-A177-3AD203B41FA5}">
                      <a16:colId xmlns:a16="http://schemas.microsoft.com/office/drawing/2014/main" val="3785933044"/>
                    </a:ext>
                  </a:extLst>
                </a:gridCol>
                <a:gridCol w="583310">
                  <a:extLst>
                    <a:ext uri="{9D8B030D-6E8A-4147-A177-3AD203B41FA5}">
                      <a16:colId xmlns:a16="http://schemas.microsoft.com/office/drawing/2014/main" val="1311468088"/>
                    </a:ext>
                  </a:extLst>
                </a:gridCol>
                <a:gridCol w="583310">
                  <a:extLst>
                    <a:ext uri="{9D8B030D-6E8A-4147-A177-3AD203B41FA5}">
                      <a16:colId xmlns:a16="http://schemas.microsoft.com/office/drawing/2014/main" val="3198424733"/>
                    </a:ext>
                  </a:extLst>
                </a:gridCol>
                <a:gridCol w="583310">
                  <a:extLst>
                    <a:ext uri="{9D8B030D-6E8A-4147-A177-3AD203B41FA5}">
                      <a16:colId xmlns:a16="http://schemas.microsoft.com/office/drawing/2014/main" val="3934460466"/>
                    </a:ext>
                  </a:extLst>
                </a:gridCol>
                <a:gridCol w="583310">
                  <a:extLst>
                    <a:ext uri="{9D8B030D-6E8A-4147-A177-3AD203B41FA5}">
                      <a16:colId xmlns:a16="http://schemas.microsoft.com/office/drawing/2014/main" val="4072760363"/>
                    </a:ext>
                  </a:extLst>
                </a:gridCol>
                <a:gridCol w="583310">
                  <a:extLst>
                    <a:ext uri="{9D8B030D-6E8A-4147-A177-3AD203B41FA5}">
                      <a16:colId xmlns:a16="http://schemas.microsoft.com/office/drawing/2014/main" val="2313657216"/>
                    </a:ext>
                  </a:extLst>
                </a:gridCol>
                <a:gridCol w="583310">
                  <a:extLst>
                    <a:ext uri="{9D8B030D-6E8A-4147-A177-3AD203B41FA5}">
                      <a16:colId xmlns:a16="http://schemas.microsoft.com/office/drawing/2014/main" val="1108868345"/>
                    </a:ext>
                  </a:extLst>
                </a:gridCol>
                <a:gridCol w="583310">
                  <a:extLst>
                    <a:ext uri="{9D8B030D-6E8A-4147-A177-3AD203B41FA5}">
                      <a16:colId xmlns:a16="http://schemas.microsoft.com/office/drawing/2014/main" val="1818900147"/>
                    </a:ext>
                  </a:extLst>
                </a:gridCol>
                <a:gridCol w="583310">
                  <a:extLst>
                    <a:ext uri="{9D8B030D-6E8A-4147-A177-3AD203B41FA5}">
                      <a16:colId xmlns:a16="http://schemas.microsoft.com/office/drawing/2014/main" val="1220252542"/>
                    </a:ext>
                  </a:extLst>
                </a:gridCol>
                <a:gridCol w="583310">
                  <a:extLst>
                    <a:ext uri="{9D8B030D-6E8A-4147-A177-3AD203B41FA5}">
                      <a16:colId xmlns:a16="http://schemas.microsoft.com/office/drawing/2014/main" val="2822700651"/>
                    </a:ext>
                  </a:extLst>
                </a:gridCol>
                <a:gridCol w="583310">
                  <a:extLst>
                    <a:ext uri="{9D8B030D-6E8A-4147-A177-3AD203B41FA5}">
                      <a16:colId xmlns:a16="http://schemas.microsoft.com/office/drawing/2014/main" val="1508762885"/>
                    </a:ext>
                  </a:extLst>
                </a:gridCol>
              </a:tblGrid>
              <a:tr h="418038">
                <a:tc row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dirty="0"/>
                        <a:t>Binary</a:t>
                      </a:r>
                      <a:endParaRPr lang="zh-TW" altLang="en-US" sz="1600" dirty="0"/>
                    </a:p>
                  </a:txBody>
                  <a:tcPr marL="60078" marR="60078" marT="30040" marB="30040" vert="eaVert" anchor="ctr">
                    <a:lnL w="38100" cap="flat" cmpd="sng" algn="ctr">
                      <a:solidFill>
                        <a:srgbClr val="1F4E79"/>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1F4E79"/>
                      </a:solidFill>
                      <a:prstDash val="solid"/>
                      <a:round/>
                      <a:headEnd type="none" w="med" len="med"/>
                      <a:tailEnd type="none" w="med" len="med"/>
                    </a:lnT>
                    <a:lnB w="38100" cap="flat" cmpd="sng" algn="ctr">
                      <a:solidFill>
                        <a:srgbClr val="1F4E79"/>
                      </a:solidFill>
                      <a:prstDash val="solid"/>
                      <a:round/>
                      <a:headEnd type="none" w="med" len="med"/>
                      <a:tailEnd type="none" w="med" len="med"/>
                    </a:lnB>
                    <a:solidFill>
                      <a:srgbClr val="1F4E79"/>
                    </a:solidFill>
                  </a:tcPr>
                </a:tc>
                <a:tc gridSpan="8">
                  <a:txBody>
                    <a:bodyPr/>
                    <a:lstStyle/>
                    <a:p>
                      <a:pPr algn="ctr"/>
                      <a:r>
                        <a:rPr lang="en-US" altLang="zh-TW" sz="1200" dirty="0"/>
                        <a:t>Animal</a:t>
                      </a:r>
                      <a:endParaRPr lang="zh-TW" altLang="en-US" sz="1200" dirty="0"/>
                    </a:p>
                  </a:txBody>
                  <a:tcPr marL="60078" marR="60078" marT="30040" marB="30040" anchor="ctr">
                    <a:lnL w="12700" cap="flat" cmpd="sng" algn="ctr">
                      <a:noFill/>
                      <a:prstDash val="solid"/>
                      <a:round/>
                      <a:headEnd type="none" w="med" len="med"/>
                      <a:tailEnd type="none" w="med" len="med"/>
                    </a:lnL>
                    <a:lnT w="38100" cap="flat" cmpd="sng" algn="ctr">
                      <a:solidFill>
                        <a:srgbClr val="1F4E79"/>
                      </a:solidFill>
                      <a:prstDash val="solid"/>
                      <a:round/>
                      <a:headEnd type="none" w="med" len="med"/>
                      <a:tailEnd type="none" w="med" len="med"/>
                    </a:lnT>
                    <a:lnB w="38100" cmpd="sng">
                      <a:noFill/>
                    </a:lnB>
                    <a:solidFill>
                      <a:srgbClr val="C47660"/>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1200" dirty="0"/>
                    </a:p>
                  </a:txBody>
                  <a:tcPr marL="60078" marR="60078" marT="30040" marB="30040" anchor="ctr">
                    <a:lnB w="38100" cmpd="sng">
                      <a:noFill/>
                    </a:lnB>
                    <a:solidFill>
                      <a:srgbClr val="14365D"/>
                    </a:solidFill>
                  </a:tcPr>
                </a:tc>
                <a:tc hMerge="1">
                  <a:txBody>
                    <a:bodyPr/>
                    <a:lstStyle/>
                    <a:p>
                      <a:pPr algn="ctr"/>
                      <a:endParaRPr lang="zh-TW" altLang="en-US" sz="1200" dirty="0"/>
                    </a:p>
                  </a:txBody>
                  <a:tcPr marL="60078" marR="60078" marT="30040" marB="30040" anchor="ctr">
                    <a:lnB w="38100" cmpd="sng">
                      <a:noFill/>
                    </a:lnB>
                    <a:solidFill>
                      <a:srgbClr val="14365D"/>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1200" dirty="0"/>
                    </a:p>
                  </a:txBody>
                  <a:tcPr marL="60078" marR="60078" marT="30040" marB="30040" anchor="ctr">
                    <a:lnB w="38100" cmpd="sng">
                      <a:noFill/>
                    </a:lnB>
                    <a:solidFill>
                      <a:srgbClr val="14365D"/>
                    </a:solidFill>
                  </a:tcPr>
                </a:tc>
                <a:tc hMerge="1">
                  <a:txBody>
                    <a:bodyPr/>
                    <a:lstStyle/>
                    <a:p>
                      <a:pPr algn="ctr"/>
                      <a:endParaRPr lang="zh-TW" altLang="en-US" sz="1200" dirty="0"/>
                    </a:p>
                  </a:txBody>
                  <a:tcPr marL="60078" marR="60078" marT="30040" marB="30040" anchor="ctr">
                    <a:lnB w="38100" cmpd="sng">
                      <a:noFill/>
                    </a:lnB>
                    <a:solidFill>
                      <a:srgbClr val="14365D"/>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1200" dirty="0"/>
                    </a:p>
                  </a:txBody>
                  <a:tcPr marL="60078" marR="60078" marT="30040" marB="30040" anchor="ctr">
                    <a:lnB w="38100" cmpd="sng">
                      <a:noFill/>
                    </a:lnB>
                    <a:solidFill>
                      <a:srgbClr val="14365D"/>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1200" dirty="0"/>
                    </a:p>
                  </a:txBody>
                  <a:tcPr marL="60078" marR="60078" marT="30040" marB="30040" anchor="ctr">
                    <a:lnB w="38100" cmpd="sng">
                      <a:noFill/>
                    </a:lnB>
                    <a:solidFill>
                      <a:srgbClr val="14365D"/>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1200" dirty="0"/>
                    </a:p>
                  </a:txBody>
                  <a:tcPr marL="60078" marR="60078" marT="30040" marB="30040" anchor="ctr">
                    <a:lnB w="38100" cmpd="sng">
                      <a:noFill/>
                    </a:lnB>
                    <a:solidFill>
                      <a:srgbClr val="F8F8F8"/>
                    </a:solidFill>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t>Size</a:t>
                      </a:r>
                      <a:endParaRPr lang="zh-TW" altLang="en-US" sz="1200" dirty="0"/>
                    </a:p>
                  </a:txBody>
                  <a:tcPr marL="60078" marR="60078" marT="30040" marB="30040" anchor="ctr">
                    <a:lnT w="38100" cap="flat" cmpd="sng" algn="ctr">
                      <a:solidFill>
                        <a:srgbClr val="1F4E79"/>
                      </a:solidFill>
                      <a:prstDash val="solid"/>
                      <a:round/>
                      <a:headEnd type="none" w="med" len="med"/>
                      <a:tailEnd type="none" w="med" len="med"/>
                    </a:lnT>
                    <a:lnB w="38100" cmpd="sng">
                      <a:noFill/>
                    </a:lnB>
                    <a:solidFill>
                      <a:srgbClr val="D79DA7"/>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1200" dirty="0"/>
                    </a:p>
                  </a:txBody>
                  <a:tcPr marL="60078" marR="60078" marT="30040" marB="30040" anchor="ctr">
                    <a:lnB w="38100" cmpd="sng">
                      <a:noFill/>
                    </a:lnB>
                    <a:solidFill>
                      <a:srgbClr val="14365D"/>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1200" dirty="0"/>
                    </a:p>
                  </a:txBody>
                  <a:tcPr marL="60078" marR="60078" marT="30040" marB="30040" anchor="ctr">
                    <a:lnB w="38100" cmpd="sng">
                      <a:noFill/>
                    </a:lnB>
                    <a:solidFill>
                      <a:srgbClr val="14365D"/>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1200" dirty="0"/>
                    </a:p>
                  </a:txBody>
                  <a:tcPr marL="60078" marR="60078" marT="30040" marB="30040" anchor="ctr">
                    <a:lnB w="38100" cmpd="sng">
                      <a:noFill/>
                    </a:lnB>
                    <a:solidFill>
                      <a:srgbClr val="14365D"/>
                    </a:solidFill>
                  </a:tcPr>
                </a:tc>
                <a:tc grid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t>Color</a:t>
                      </a:r>
                      <a:endParaRPr lang="zh-TW" altLang="en-US" sz="1200" dirty="0"/>
                    </a:p>
                  </a:txBody>
                  <a:tcPr marL="60078" marR="60078" marT="30040" marB="30040" anchor="ctr">
                    <a:lnR w="38100" cap="flat" cmpd="sng" algn="ctr">
                      <a:solidFill>
                        <a:srgbClr val="1F4E79"/>
                      </a:solidFill>
                      <a:prstDash val="solid"/>
                      <a:round/>
                      <a:headEnd type="none" w="med" len="med"/>
                      <a:tailEnd type="none" w="med" len="med"/>
                    </a:lnR>
                    <a:lnT w="38100" cap="flat" cmpd="sng" algn="ctr">
                      <a:solidFill>
                        <a:srgbClr val="1F4E79"/>
                      </a:solidFill>
                      <a:prstDash val="solid"/>
                      <a:round/>
                      <a:headEnd type="none" w="med" len="med"/>
                      <a:tailEnd type="none" w="med" len="med"/>
                    </a:lnT>
                    <a:lnB w="38100" cmpd="sng">
                      <a:noFill/>
                    </a:lnB>
                    <a:solidFill>
                      <a:srgbClr val="D0C1AC"/>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1200" dirty="0"/>
                    </a:p>
                  </a:txBody>
                  <a:tcPr marL="60078" marR="60078" marT="30040" marB="30040" anchor="ctr">
                    <a:lnB w="38100" cmpd="sng">
                      <a:noFill/>
                    </a:lnB>
                    <a:solidFill>
                      <a:srgbClr val="14365D"/>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1200" dirty="0"/>
                    </a:p>
                  </a:txBody>
                  <a:tcPr marL="60078" marR="60078" marT="30040" marB="30040" anchor="ctr">
                    <a:lnB w="38100" cmpd="sng">
                      <a:noFill/>
                    </a:lnB>
                    <a:solidFill>
                      <a:srgbClr val="14365D"/>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1200" dirty="0"/>
                    </a:p>
                  </a:txBody>
                  <a:tcPr marL="60078" marR="60078" marT="30040" marB="30040" anchor="ctr">
                    <a:lnB w="38100" cmpd="sng">
                      <a:noFill/>
                    </a:lnB>
                    <a:solidFill>
                      <a:srgbClr val="14365D"/>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1200" dirty="0"/>
                    </a:p>
                  </a:txBody>
                  <a:tcPr marL="60078" marR="60078" marT="30040" marB="30040" anchor="ctr">
                    <a:lnB w="38100" cmpd="sng">
                      <a:noFill/>
                    </a:lnB>
                    <a:solidFill>
                      <a:srgbClr val="14365D"/>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1200" dirty="0"/>
                    </a:p>
                  </a:txBody>
                  <a:tcPr marL="60078" marR="60078" marT="30040" marB="30040" anchor="ctr">
                    <a:lnB w="38100" cmpd="sng">
                      <a:noFill/>
                    </a:lnB>
                    <a:solidFill>
                      <a:srgbClr val="14365D"/>
                    </a:solidFill>
                  </a:tcPr>
                </a:tc>
                <a:extLst>
                  <a:ext uri="{0D108BD9-81ED-4DB2-BD59-A6C34878D82A}">
                    <a16:rowId xmlns:a16="http://schemas.microsoft.com/office/drawing/2014/main" val="3658844198"/>
                  </a:ext>
                </a:extLst>
              </a:tr>
              <a:tr h="418038">
                <a:tc vMerge="1">
                  <a:txBody>
                    <a:bodyPr/>
                    <a:lstStyle/>
                    <a:p>
                      <a:pPr algn="ctr"/>
                      <a:endParaRPr lang="zh-TW" altLang="en-US" sz="1200" b="1" dirty="0">
                        <a:solidFill>
                          <a:schemeClr val="bg1"/>
                        </a:solidFill>
                      </a:endParaRPr>
                    </a:p>
                  </a:txBody>
                  <a:tcPr marL="60078" marR="60078" marT="30040" marB="30040" anchor="ctr">
                    <a:lnT w="38100" cmpd="sng">
                      <a:noFill/>
                    </a:lnT>
                    <a:lnB w="38100" cmpd="sng">
                      <a:noFill/>
                    </a:lnB>
                    <a:solidFill>
                      <a:srgbClr val="14365D"/>
                    </a:solidFill>
                  </a:tcPr>
                </a:tc>
                <a:tc>
                  <a:txBody>
                    <a:bodyPr/>
                    <a:lstStyle/>
                    <a:p>
                      <a:pPr algn="ctr"/>
                      <a:r>
                        <a:rPr lang="en-US" altLang="zh-TW" sz="1200" b="1" dirty="0">
                          <a:solidFill>
                            <a:schemeClr val="bg1"/>
                          </a:solidFill>
                        </a:rPr>
                        <a:t>Tuna</a:t>
                      </a:r>
                      <a:endParaRPr lang="zh-TW" altLang="en-US" sz="1200" b="1" dirty="0">
                        <a:solidFill>
                          <a:schemeClr val="bg1"/>
                        </a:solidFill>
                      </a:endParaRPr>
                    </a:p>
                  </a:txBody>
                  <a:tcPr marL="60078" marR="60078" marT="30040" marB="30040" anchor="ctr">
                    <a:lnL w="12700" cap="flat" cmpd="sng" algn="ctr">
                      <a:noFill/>
                      <a:prstDash val="solid"/>
                      <a:round/>
                      <a:headEnd type="none" w="med" len="med"/>
                      <a:tailEnd type="none" w="med" len="med"/>
                    </a:lnL>
                    <a:lnT w="38100" cmpd="sng">
                      <a:noFill/>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chemeClr val="bg1"/>
                          </a:solidFill>
                        </a:rPr>
                        <a:t>Cat</a:t>
                      </a:r>
                      <a:endParaRPr lang="zh-TW" altLang="en-US" sz="1200" b="1" dirty="0">
                        <a:solidFill>
                          <a:schemeClr val="bg1"/>
                        </a:solidFill>
                      </a:endParaRPr>
                    </a:p>
                  </a:txBody>
                  <a:tcPr marL="60078" marR="60078" marT="30040" marB="30040" anchor="ctr">
                    <a:lnT w="38100" cmpd="sng">
                      <a:noFill/>
                    </a:lnT>
                    <a:lnB w="38100" cmpd="sng">
                      <a:noFill/>
                    </a:lnB>
                    <a:solidFill>
                      <a:srgbClr val="14365D"/>
                    </a:solidFill>
                  </a:tcPr>
                </a:tc>
                <a:tc>
                  <a:txBody>
                    <a:bodyPr/>
                    <a:lstStyle/>
                    <a:p>
                      <a:pPr algn="ctr"/>
                      <a:r>
                        <a:rPr lang="en-US" altLang="zh-TW" sz="1200" b="1" dirty="0">
                          <a:solidFill>
                            <a:schemeClr val="bg1"/>
                          </a:solidFill>
                        </a:rPr>
                        <a:t>Frog</a:t>
                      </a:r>
                      <a:endParaRPr lang="zh-TW" altLang="en-US" sz="1200" dirty="0"/>
                    </a:p>
                  </a:txBody>
                  <a:tcPr marL="60078" marR="60078" marT="30040" marB="30040" anchor="ctr">
                    <a:lnT w="38100" cmpd="sng">
                      <a:noFill/>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chemeClr val="bg1"/>
                          </a:solidFill>
                        </a:rPr>
                        <a:t>Cod</a:t>
                      </a:r>
                      <a:endParaRPr lang="zh-TW" altLang="en-US" sz="1200" b="1" dirty="0">
                        <a:solidFill>
                          <a:schemeClr val="bg1"/>
                        </a:solidFill>
                      </a:endParaRPr>
                    </a:p>
                  </a:txBody>
                  <a:tcPr marL="60078" marR="60078" marT="30040" marB="30040" anchor="ctr">
                    <a:lnT w="38100" cmpd="sng">
                      <a:noFill/>
                    </a:lnT>
                    <a:lnB w="38100" cmpd="sng">
                      <a:noFill/>
                    </a:lnB>
                    <a:solidFill>
                      <a:srgbClr val="14365D"/>
                    </a:solidFill>
                  </a:tcPr>
                </a:tc>
                <a:tc>
                  <a:txBody>
                    <a:bodyPr/>
                    <a:lstStyle/>
                    <a:p>
                      <a:pPr algn="ctr"/>
                      <a:r>
                        <a:rPr lang="en-US" altLang="zh-TW" sz="1200" b="1" dirty="0">
                          <a:solidFill>
                            <a:schemeClr val="bg1"/>
                          </a:solidFill>
                        </a:rPr>
                        <a:t>Goat</a:t>
                      </a:r>
                      <a:endParaRPr lang="zh-TW" altLang="en-US" sz="1200" b="1" dirty="0">
                        <a:solidFill>
                          <a:schemeClr val="bg1"/>
                        </a:solidFill>
                      </a:endParaRPr>
                    </a:p>
                  </a:txBody>
                  <a:tcPr marL="60078" marR="60078" marT="30040" marB="30040" anchor="ctr">
                    <a:lnT w="38100" cmpd="sng">
                      <a:noFill/>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chemeClr val="bg1"/>
                          </a:solidFill>
                        </a:rPr>
                        <a:t>Dog</a:t>
                      </a:r>
                      <a:endParaRPr lang="zh-TW" altLang="en-US" sz="1200" b="1" dirty="0">
                        <a:solidFill>
                          <a:schemeClr val="bg1"/>
                        </a:solidFill>
                      </a:endParaRPr>
                    </a:p>
                  </a:txBody>
                  <a:tcPr marL="60078" marR="60078" marT="30040" marB="30040" anchor="ctr">
                    <a:lnT w="38100" cmpd="sng">
                      <a:noFill/>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chemeClr val="bg1"/>
                          </a:solidFill>
                        </a:rPr>
                        <a:t>Toad</a:t>
                      </a:r>
                      <a:endParaRPr lang="zh-TW" altLang="en-US" sz="1200" b="1" dirty="0">
                        <a:solidFill>
                          <a:schemeClr val="bg1"/>
                        </a:solidFill>
                      </a:endParaRPr>
                    </a:p>
                  </a:txBody>
                  <a:tcPr marL="60078" marR="60078" marT="30040" marB="30040" anchor="ctr">
                    <a:lnT w="38100" cmpd="sng">
                      <a:noFill/>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chemeClr val="bg1"/>
                          </a:solidFill>
                        </a:rPr>
                        <a:t>Cow</a:t>
                      </a:r>
                      <a:endParaRPr lang="zh-TW" altLang="en-US" sz="1200" b="1" dirty="0">
                        <a:solidFill>
                          <a:schemeClr val="bg1"/>
                        </a:solidFill>
                      </a:endParaRPr>
                    </a:p>
                  </a:txBody>
                  <a:tcPr marL="60078" marR="60078" marT="30040" marB="30040" anchor="ctr">
                    <a:lnT w="38100" cmpd="sng">
                      <a:noFill/>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chemeClr val="bg1"/>
                          </a:solidFill>
                        </a:rPr>
                        <a:t>Large</a:t>
                      </a:r>
                      <a:endParaRPr lang="zh-TW" altLang="en-US" sz="1200" b="1" dirty="0">
                        <a:solidFill>
                          <a:schemeClr val="bg1"/>
                        </a:solidFill>
                      </a:endParaRPr>
                    </a:p>
                  </a:txBody>
                  <a:tcPr marL="60078" marR="60078" marT="30040" marB="30040" anchor="ctr">
                    <a:lnT w="38100" cmpd="sng">
                      <a:noFill/>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bg1"/>
                          </a:solidFill>
                          <a:latin typeface="+mn-lt"/>
                          <a:ea typeface="+mn-ea"/>
                          <a:cs typeface="+mn-cs"/>
                        </a:rPr>
                        <a:t>Mid</a:t>
                      </a:r>
                      <a:endParaRPr lang="zh-TW" altLang="en-US" sz="1200" b="1" kern="1200" dirty="0">
                        <a:solidFill>
                          <a:schemeClr val="bg1"/>
                        </a:solidFill>
                        <a:latin typeface="+mn-lt"/>
                        <a:ea typeface="+mn-ea"/>
                        <a:cs typeface="+mn-cs"/>
                      </a:endParaRPr>
                    </a:p>
                  </a:txBody>
                  <a:tcPr marL="60078" marR="60078" marT="30040" marB="30040" anchor="ctr">
                    <a:lnT w="38100" cmpd="sng">
                      <a:noFill/>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bg1"/>
                          </a:solidFill>
                          <a:latin typeface="+mn-lt"/>
                          <a:ea typeface="+mn-ea"/>
                          <a:cs typeface="+mn-cs"/>
                        </a:rPr>
                        <a:t>Small</a:t>
                      </a:r>
                      <a:endParaRPr lang="zh-TW" altLang="en-US" sz="1200" b="1" kern="1200" dirty="0">
                        <a:solidFill>
                          <a:schemeClr val="bg1"/>
                        </a:solidFill>
                        <a:latin typeface="+mn-lt"/>
                        <a:ea typeface="+mn-ea"/>
                        <a:cs typeface="+mn-cs"/>
                      </a:endParaRPr>
                    </a:p>
                  </a:txBody>
                  <a:tcPr marL="60078" marR="60078" marT="30040" marB="30040" anchor="ctr">
                    <a:lnT w="38100" cmpd="sng">
                      <a:noFill/>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bg1"/>
                          </a:solidFill>
                          <a:latin typeface="+mn-lt"/>
                          <a:ea typeface="+mn-ea"/>
                          <a:cs typeface="+mn-cs"/>
                        </a:rPr>
                        <a:t>Tiny</a:t>
                      </a:r>
                      <a:endParaRPr lang="zh-TW" altLang="en-US" sz="1200" b="1" kern="1200" dirty="0">
                        <a:solidFill>
                          <a:schemeClr val="bg1"/>
                        </a:solidFill>
                        <a:latin typeface="+mn-lt"/>
                        <a:ea typeface="+mn-ea"/>
                        <a:cs typeface="+mn-cs"/>
                      </a:endParaRPr>
                    </a:p>
                  </a:txBody>
                  <a:tcPr marL="60078" marR="60078" marT="30040" marB="30040" anchor="ctr">
                    <a:lnT w="38100" cmpd="sng">
                      <a:noFill/>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bg1"/>
                          </a:solidFill>
                          <a:latin typeface="+mn-lt"/>
                          <a:ea typeface="+mn-ea"/>
                          <a:cs typeface="+mn-cs"/>
                        </a:rPr>
                        <a:t>White</a:t>
                      </a:r>
                      <a:endParaRPr lang="zh-TW" altLang="en-US" sz="1200" b="1" kern="1200" dirty="0">
                        <a:solidFill>
                          <a:schemeClr val="bg1"/>
                        </a:solidFill>
                        <a:latin typeface="+mn-lt"/>
                        <a:ea typeface="+mn-ea"/>
                        <a:cs typeface="+mn-cs"/>
                      </a:endParaRPr>
                    </a:p>
                  </a:txBody>
                  <a:tcPr marL="60078" marR="60078" marT="30040" marB="30040" anchor="ctr">
                    <a:lnT w="38100" cmpd="sng">
                      <a:noFill/>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bg1"/>
                          </a:solidFill>
                          <a:latin typeface="+mn-lt"/>
                          <a:ea typeface="+mn-ea"/>
                          <a:cs typeface="+mn-cs"/>
                        </a:rPr>
                        <a:t>Black</a:t>
                      </a:r>
                      <a:endParaRPr lang="zh-TW" altLang="en-US" sz="1200" b="1" kern="1200" dirty="0">
                        <a:solidFill>
                          <a:schemeClr val="bg1"/>
                        </a:solidFill>
                        <a:latin typeface="+mn-lt"/>
                        <a:ea typeface="+mn-ea"/>
                        <a:cs typeface="+mn-cs"/>
                      </a:endParaRPr>
                    </a:p>
                  </a:txBody>
                  <a:tcPr marL="60078" marR="60078" marT="30040" marB="30040" anchor="ctr">
                    <a:lnT w="38100" cmpd="sng">
                      <a:noFill/>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bg1"/>
                          </a:solidFill>
                          <a:latin typeface="+mn-lt"/>
                          <a:ea typeface="+mn-ea"/>
                          <a:cs typeface="+mn-cs"/>
                        </a:rPr>
                        <a:t>Red</a:t>
                      </a:r>
                      <a:endParaRPr lang="zh-TW" altLang="en-US" sz="1200" b="1" kern="1200" dirty="0">
                        <a:solidFill>
                          <a:schemeClr val="bg1"/>
                        </a:solidFill>
                        <a:latin typeface="+mn-lt"/>
                        <a:ea typeface="+mn-ea"/>
                        <a:cs typeface="+mn-cs"/>
                      </a:endParaRPr>
                    </a:p>
                  </a:txBody>
                  <a:tcPr marL="60078" marR="60078" marT="30040" marB="30040" anchor="ctr">
                    <a:lnT w="38100" cmpd="sng">
                      <a:noFill/>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bg1"/>
                          </a:solidFill>
                          <a:latin typeface="+mn-lt"/>
                          <a:ea typeface="+mn-ea"/>
                          <a:cs typeface="+mn-cs"/>
                        </a:rPr>
                        <a:t>Blue</a:t>
                      </a:r>
                      <a:endParaRPr lang="zh-TW" altLang="en-US" sz="1200" b="1" kern="1200" dirty="0">
                        <a:solidFill>
                          <a:schemeClr val="bg1"/>
                        </a:solidFill>
                        <a:latin typeface="+mn-lt"/>
                        <a:ea typeface="+mn-ea"/>
                        <a:cs typeface="+mn-cs"/>
                      </a:endParaRPr>
                    </a:p>
                  </a:txBody>
                  <a:tcPr marL="60078" marR="60078" marT="30040" marB="30040" anchor="ctr">
                    <a:lnT w="38100" cmpd="sng">
                      <a:noFill/>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bg1"/>
                          </a:solidFill>
                          <a:latin typeface="+mn-lt"/>
                          <a:ea typeface="+mn-ea"/>
                          <a:cs typeface="+mn-cs"/>
                        </a:rPr>
                        <a:t>Green</a:t>
                      </a:r>
                      <a:endParaRPr lang="zh-TW" altLang="en-US" sz="1200" b="1" kern="1200" dirty="0">
                        <a:solidFill>
                          <a:schemeClr val="bg1"/>
                        </a:solidFill>
                        <a:latin typeface="+mn-lt"/>
                        <a:ea typeface="+mn-ea"/>
                        <a:cs typeface="+mn-cs"/>
                      </a:endParaRPr>
                    </a:p>
                  </a:txBody>
                  <a:tcPr marL="60078" marR="60078" marT="30040" marB="30040" anchor="ctr">
                    <a:lnT w="38100" cmpd="sng">
                      <a:noFill/>
                    </a:lnT>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kern="1200" dirty="0">
                          <a:solidFill>
                            <a:schemeClr val="bg1"/>
                          </a:solidFill>
                          <a:latin typeface="+mn-lt"/>
                          <a:ea typeface="+mn-ea"/>
                          <a:cs typeface="+mn-cs"/>
                        </a:rPr>
                        <a:t>Gray</a:t>
                      </a:r>
                      <a:endParaRPr lang="zh-TW" altLang="en-US" sz="1200" b="1" kern="1200" dirty="0">
                        <a:solidFill>
                          <a:schemeClr val="bg1"/>
                        </a:solidFill>
                        <a:latin typeface="+mn-lt"/>
                        <a:ea typeface="+mn-ea"/>
                        <a:cs typeface="+mn-cs"/>
                      </a:endParaRPr>
                    </a:p>
                  </a:txBody>
                  <a:tcPr marL="60078" marR="60078" marT="30040" marB="30040" anchor="ctr">
                    <a:lnR w="38100" cap="flat" cmpd="sng" algn="ctr">
                      <a:solidFill>
                        <a:srgbClr val="1F4E79"/>
                      </a:solidFill>
                      <a:prstDash val="solid"/>
                      <a:round/>
                      <a:headEnd type="none" w="med" len="med"/>
                      <a:tailEnd type="none" w="med" len="med"/>
                    </a:lnR>
                    <a:lnT w="38100" cmpd="sng">
                      <a:noFill/>
                    </a:lnT>
                    <a:lnB w="38100" cmpd="sng">
                      <a:noFill/>
                    </a:lnB>
                    <a:solidFill>
                      <a:srgbClr val="14365D"/>
                    </a:solidFill>
                  </a:tcPr>
                </a:tc>
                <a:extLst>
                  <a:ext uri="{0D108BD9-81ED-4DB2-BD59-A6C34878D82A}">
                    <a16:rowId xmlns:a16="http://schemas.microsoft.com/office/drawing/2014/main" val="4238049435"/>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1</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1</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1</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38100" cap="flat" cmpd="sng" algn="ctr">
                      <a:solidFill>
                        <a:srgbClr val="1F4E79"/>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1</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1</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1</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38100" cap="flat" cmpd="sng" algn="ctr">
                      <a:solidFill>
                        <a:srgbClr val="1F4E79"/>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新細明體" panose="02020500000000000000" pitchFamily="18" charset="-120"/>
                          <a:cs typeface="Times New Roman" panose="02020603050405020304" pitchFamily="18" charset="0"/>
                        </a:rPr>
                        <a:t>⁝</a:t>
                      </a:r>
                      <a:endParaRPr kumimoji="0" lang="zh-TW" altLang="en-US" sz="12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a:txBody>
                  <a:tcPr marL="60078" marR="60078" marT="30040" marB="30040" anchor="ctr">
                    <a:lnL w="12700" cap="flat" cmpd="sng" algn="ctr">
                      <a:solidFill>
                        <a:schemeClr val="tx1"/>
                      </a:solidFill>
                      <a:prstDash val="solid"/>
                      <a:round/>
                      <a:headEnd type="none" w="med" len="med"/>
                      <a:tailEnd type="none" w="med" len="med"/>
                    </a:lnL>
                    <a:lnR w="38100" cap="flat" cmpd="sng" algn="ctr">
                      <a:solidFill>
                        <a:srgbClr val="1F4E79"/>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kumimoji="0" lang="en-US" altLang="zh-TW"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1</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1</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1</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0</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38100" cap="flat" cmpd="sng" algn="ctr">
                      <a:solidFill>
                        <a:srgbClr val="1F4E79"/>
                      </a:solidFill>
                      <a:prstDash val="solid"/>
                      <a:round/>
                      <a:headEnd type="none" w="med" len="med"/>
                      <a:tailEnd type="none" w="med" len="med"/>
                    </a:lnR>
                    <a:lnT w="12700" cmpd="sng">
                      <a:noFill/>
                    </a:lnT>
                    <a:lnB w="38100" cap="flat" cmpd="sng" algn="ctr">
                      <a:solidFill>
                        <a:srgbClr val="1F4E79"/>
                      </a:solidFill>
                      <a:prstDash val="solid"/>
                      <a:round/>
                      <a:headEnd type="none" w="med" len="med"/>
                      <a:tailEnd type="none" w="med" len="med"/>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graphicFrame>
        <p:nvGraphicFramePr>
          <p:cNvPr id="90" name="表格 89">
            <a:extLst>
              <a:ext uri="{FF2B5EF4-FFF2-40B4-BE49-F238E27FC236}">
                <a16:creationId xmlns:a16="http://schemas.microsoft.com/office/drawing/2014/main" id="{6014B6D8-EB23-48AE-ADF4-E6C0C1860B1B}"/>
              </a:ext>
            </a:extLst>
          </p:cNvPr>
          <p:cNvGraphicFramePr>
            <a:graphicFrameLocks noGrp="1"/>
          </p:cNvGraphicFramePr>
          <p:nvPr>
            <p:extLst>
              <p:ext uri="{D42A27DB-BD31-4B8C-83A1-F6EECF244321}">
                <p14:modId xmlns:p14="http://schemas.microsoft.com/office/powerpoint/2010/main" val="2825050595"/>
              </p:ext>
            </p:extLst>
          </p:nvPr>
        </p:nvGraphicFramePr>
        <p:xfrm>
          <a:off x="667133" y="1542844"/>
          <a:ext cx="3714367" cy="2097992"/>
        </p:xfrm>
        <a:graphic>
          <a:graphicData uri="http://schemas.openxmlformats.org/drawingml/2006/table">
            <a:tbl>
              <a:tblPr firstRow="1" bandRow="1">
                <a:tableStyleId>{5C22544A-7EE6-4342-B048-85BDC9FD1C3A}</a:tableStyleId>
              </a:tblPr>
              <a:tblGrid>
                <a:gridCol w="304417">
                  <a:extLst>
                    <a:ext uri="{9D8B030D-6E8A-4147-A177-3AD203B41FA5}">
                      <a16:colId xmlns:a16="http://schemas.microsoft.com/office/drawing/2014/main" val="1274242888"/>
                    </a:ext>
                  </a:extLst>
                </a:gridCol>
                <a:gridCol w="1136650">
                  <a:extLst>
                    <a:ext uri="{9D8B030D-6E8A-4147-A177-3AD203B41FA5}">
                      <a16:colId xmlns:a16="http://schemas.microsoft.com/office/drawing/2014/main" val="1965267738"/>
                    </a:ext>
                  </a:extLst>
                </a:gridCol>
                <a:gridCol w="1136650">
                  <a:extLst>
                    <a:ext uri="{9D8B030D-6E8A-4147-A177-3AD203B41FA5}">
                      <a16:colId xmlns:a16="http://schemas.microsoft.com/office/drawing/2014/main" val="4054177721"/>
                    </a:ext>
                  </a:extLst>
                </a:gridCol>
                <a:gridCol w="1136650">
                  <a:extLst>
                    <a:ext uri="{9D8B030D-6E8A-4147-A177-3AD203B41FA5}">
                      <a16:colId xmlns:a16="http://schemas.microsoft.com/office/drawing/2014/main" val="4218999103"/>
                    </a:ext>
                  </a:extLst>
                </a:gridCol>
              </a:tblGrid>
              <a:tr h="418038">
                <a:tc rowSpan="5">
                  <a:txBody>
                    <a:bodyPr/>
                    <a:lstStyle/>
                    <a:p>
                      <a:pPr algn="ctr"/>
                      <a:r>
                        <a:rPr lang="en-US" altLang="zh-TW" sz="1600" b="1" kern="1200" dirty="0">
                          <a:solidFill>
                            <a:schemeClr val="lt1"/>
                          </a:solidFill>
                          <a:latin typeface="+mn-lt"/>
                          <a:ea typeface="+mn-ea"/>
                          <a:cs typeface="+mn-cs"/>
                        </a:rPr>
                        <a:t>Categorical</a:t>
                      </a:r>
                      <a:endParaRPr lang="zh-TW" altLang="en-US" sz="1600" b="1" kern="1200" dirty="0">
                        <a:solidFill>
                          <a:schemeClr val="lt1"/>
                        </a:solidFill>
                        <a:latin typeface="+mn-lt"/>
                        <a:ea typeface="+mn-ea"/>
                        <a:cs typeface="+mn-cs"/>
                      </a:endParaRPr>
                    </a:p>
                  </a:txBody>
                  <a:tcPr marL="60078" marR="60078" marT="30040" marB="30040" vert="eaVert" anchor="ctr">
                    <a:lnL w="38100" cap="flat" cmpd="sng" algn="ctr">
                      <a:solidFill>
                        <a:srgbClr val="C00000"/>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rgbClr val="C00000"/>
                    </a:solidFill>
                  </a:tcPr>
                </a:tc>
                <a:tc>
                  <a:txBody>
                    <a:bodyPr/>
                    <a:lstStyle/>
                    <a:p>
                      <a:pPr algn="ctr"/>
                      <a:r>
                        <a:rPr lang="en-US" altLang="zh-TW" sz="1200" dirty="0"/>
                        <a:t>Animal</a:t>
                      </a:r>
                      <a:endParaRPr lang="zh-TW" altLang="en-US" sz="1200" dirty="0"/>
                    </a:p>
                  </a:txBody>
                  <a:tcPr marL="60078" marR="60078" marT="30040" marB="30040" anchor="ctr">
                    <a:lnL w="12700" cap="flat" cmpd="sng" algn="ctr">
                      <a:noFill/>
                      <a:prstDash val="solid"/>
                      <a:round/>
                      <a:headEnd type="none" w="med" len="med"/>
                      <a:tailEnd type="none" w="med" len="med"/>
                    </a:lnL>
                    <a:lnT w="38100" cap="flat" cmpd="sng" algn="ctr">
                      <a:solidFill>
                        <a:srgbClr val="C00000"/>
                      </a:solidFill>
                      <a:prstDash val="solid"/>
                      <a:round/>
                      <a:headEnd type="none" w="med" len="med"/>
                      <a:tailEnd type="none" w="med" len="med"/>
                    </a:lnT>
                    <a:lnB w="38100" cmpd="sng">
                      <a:noFill/>
                    </a:lnB>
                    <a:solidFill>
                      <a:srgbClr val="C47660"/>
                    </a:solidFill>
                  </a:tcPr>
                </a:tc>
                <a:tc>
                  <a:txBody>
                    <a:bodyPr/>
                    <a:lstStyle/>
                    <a:p>
                      <a:pPr algn="ctr"/>
                      <a:r>
                        <a:rPr lang="en-US" altLang="zh-TW" sz="1200" dirty="0"/>
                        <a:t>Size</a:t>
                      </a:r>
                      <a:endParaRPr lang="zh-TW" altLang="en-US" sz="1200" dirty="0"/>
                    </a:p>
                  </a:txBody>
                  <a:tcPr marL="60078" marR="60078" marT="30040" marB="30040" anchor="ctr">
                    <a:lnT w="38100" cap="flat" cmpd="sng" algn="ctr">
                      <a:solidFill>
                        <a:srgbClr val="C00000"/>
                      </a:solidFill>
                      <a:prstDash val="solid"/>
                      <a:round/>
                      <a:headEnd type="none" w="med" len="med"/>
                      <a:tailEnd type="none" w="med" len="med"/>
                    </a:lnT>
                    <a:lnB w="38100" cmpd="sng">
                      <a:noFill/>
                    </a:lnB>
                    <a:solidFill>
                      <a:srgbClr val="D79DA7"/>
                    </a:solidFill>
                  </a:tcPr>
                </a:tc>
                <a:tc>
                  <a:txBody>
                    <a:bodyPr/>
                    <a:lstStyle/>
                    <a:p>
                      <a:pPr algn="ctr"/>
                      <a:r>
                        <a:rPr lang="en-US" altLang="zh-TW" sz="1200" dirty="0"/>
                        <a:t>Color</a:t>
                      </a:r>
                      <a:endParaRPr lang="zh-TW" altLang="en-US" sz="1200" dirty="0"/>
                    </a:p>
                  </a:txBody>
                  <a:tcPr marL="60078" marR="60078" marT="30040" marB="30040" anchor="ctr">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mpd="sng">
                      <a:noFill/>
                    </a:lnB>
                    <a:solidFill>
                      <a:srgbClr val="D0C1AC"/>
                    </a:solidFill>
                  </a:tcPr>
                </a:tc>
                <a:extLst>
                  <a:ext uri="{0D108BD9-81ED-4DB2-BD59-A6C34878D82A}">
                    <a16:rowId xmlns:a16="http://schemas.microsoft.com/office/drawing/2014/main" val="1610307769"/>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Cow</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Big</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White</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521240605"/>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Tuna</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Med</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Black</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38100" cap="flat" cmpd="sng" algn="ctr">
                      <a:solidFill>
                        <a:srgbClr val="C0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7396689"/>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t>
                      </a:r>
                      <a:endParaRPr lang="zh-TW" altLang="en-US" sz="1200" dirty="0"/>
                    </a:p>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38100" cap="flat" cmpd="sng" algn="ctr">
                      <a:solidFill>
                        <a:srgbClr val="C0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21938122"/>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Frog</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Tiny</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Green</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38100" cap="flat" cmpd="sng" algn="ctr">
                      <a:solidFill>
                        <a:srgbClr val="C00000"/>
                      </a:solidFill>
                      <a:prstDash val="solid"/>
                      <a:round/>
                      <a:headEnd type="none" w="med" len="med"/>
                      <a:tailEnd type="none" w="med" len="med"/>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056339697"/>
                  </a:ext>
                </a:extLst>
              </a:tr>
            </a:tbl>
          </a:graphicData>
        </a:graphic>
      </p:graphicFrame>
      <p:graphicFrame>
        <p:nvGraphicFramePr>
          <p:cNvPr id="91" name="表格 90">
            <a:extLst>
              <a:ext uri="{FF2B5EF4-FFF2-40B4-BE49-F238E27FC236}">
                <a16:creationId xmlns:a16="http://schemas.microsoft.com/office/drawing/2014/main" id="{C69D3C54-6DE4-4EBC-A70C-4842383D4814}"/>
              </a:ext>
            </a:extLst>
          </p:cNvPr>
          <p:cNvGraphicFramePr>
            <a:graphicFrameLocks noGrp="1"/>
          </p:cNvGraphicFramePr>
          <p:nvPr>
            <p:extLst>
              <p:ext uri="{D42A27DB-BD31-4B8C-83A1-F6EECF244321}">
                <p14:modId xmlns:p14="http://schemas.microsoft.com/office/powerpoint/2010/main" val="1510826177"/>
              </p:ext>
            </p:extLst>
          </p:nvPr>
        </p:nvGraphicFramePr>
        <p:xfrm>
          <a:off x="7697939" y="1505577"/>
          <a:ext cx="3719287" cy="2097992"/>
        </p:xfrm>
        <a:graphic>
          <a:graphicData uri="http://schemas.openxmlformats.org/drawingml/2006/table">
            <a:tbl>
              <a:tblPr firstRow="1" bandRow="1">
                <a:tableStyleId>{5C22544A-7EE6-4342-B048-85BDC9FD1C3A}</a:tableStyleId>
              </a:tblPr>
              <a:tblGrid>
                <a:gridCol w="312586">
                  <a:extLst>
                    <a:ext uri="{9D8B030D-6E8A-4147-A177-3AD203B41FA5}">
                      <a16:colId xmlns:a16="http://schemas.microsoft.com/office/drawing/2014/main" val="910315498"/>
                    </a:ext>
                  </a:extLst>
                </a:gridCol>
                <a:gridCol w="1135567">
                  <a:extLst>
                    <a:ext uri="{9D8B030D-6E8A-4147-A177-3AD203B41FA5}">
                      <a16:colId xmlns:a16="http://schemas.microsoft.com/office/drawing/2014/main" val="1965267738"/>
                    </a:ext>
                  </a:extLst>
                </a:gridCol>
                <a:gridCol w="1135567">
                  <a:extLst>
                    <a:ext uri="{9D8B030D-6E8A-4147-A177-3AD203B41FA5}">
                      <a16:colId xmlns:a16="http://schemas.microsoft.com/office/drawing/2014/main" val="4054177721"/>
                    </a:ext>
                  </a:extLst>
                </a:gridCol>
                <a:gridCol w="1135567">
                  <a:extLst>
                    <a:ext uri="{9D8B030D-6E8A-4147-A177-3AD203B41FA5}">
                      <a16:colId xmlns:a16="http://schemas.microsoft.com/office/drawing/2014/main" val="4218999103"/>
                    </a:ext>
                  </a:extLst>
                </a:gridCol>
              </a:tblGrid>
              <a:tr h="418038">
                <a:tc rowSpan="5">
                  <a:txBody>
                    <a:bodyPr/>
                    <a:lstStyle/>
                    <a:p>
                      <a:pPr algn="ctr"/>
                      <a:r>
                        <a:rPr lang="en-US" altLang="zh-TW" sz="1600" b="1" kern="1200" dirty="0">
                          <a:solidFill>
                            <a:schemeClr val="lt1"/>
                          </a:solidFill>
                          <a:latin typeface="+mn-lt"/>
                          <a:ea typeface="+mn-ea"/>
                          <a:cs typeface="+mn-cs"/>
                        </a:rPr>
                        <a:t>Numerical</a:t>
                      </a:r>
                      <a:endParaRPr lang="zh-TW" altLang="en-US" sz="1600" b="1" kern="1200" dirty="0">
                        <a:solidFill>
                          <a:schemeClr val="lt1"/>
                        </a:solidFill>
                        <a:latin typeface="+mn-lt"/>
                        <a:ea typeface="+mn-ea"/>
                        <a:cs typeface="+mn-cs"/>
                      </a:endParaRPr>
                    </a:p>
                  </a:txBody>
                  <a:tcPr marL="60078" marR="60078" marT="30040" marB="30040" vert="eaVert" anchor="ctr">
                    <a:lnL w="38100" cap="flat" cmpd="sng" algn="ctr">
                      <a:solidFill>
                        <a:srgbClr val="7030A0"/>
                      </a:solidFill>
                      <a:prstDash val="solid"/>
                      <a:round/>
                      <a:headEnd type="none" w="med" len="med"/>
                      <a:tailEnd type="none" w="med" len="med"/>
                    </a:lnL>
                    <a:lnT w="38100" cap="flat" cmpd="sng" algn="ctr">
                      <a:solidFill>
                        <a:srgbClr val="7030A0"/>
                      </a:solidFill>
                      <a:prstDash val="solid"/>
                      <a:round/>
                      <a:headEnd type="none" w="med" len="med"/>
                      <a:tailEnd type="none" w="med" len="med"/>
                    </a:lnT>
                    <a:lnB w="38100" cap="flat" cmpd="sng" algn="ctr">
                      <a:solidFill>
                        <a:srgbClr val="7030A0"/>
                      </a:solidFill>
                      <a:prstDash val="solid"/>
                      <a:round/>
                      <a:headEnd type="none" w="med" len="med"/>
                      <a:tailEnd type="none" w="med" len="med"/>
                    </a:lnB>
                    <a:solidFill>
                      <a:srgbClr val="7030A0"/>
                    </a:solidFill>
                  </a:tcPr>
                </a:tc>
                <a:tc>
                  <a:txBody>
                    <a:bodyPr/>
                    <a:lstStyle/>
                    <a:p>
                      <a:pPr algn="ctr"/>
                      <a:r>
                        <a:rPr lang="en-US" altLang="zh-TW" sz="1200" dirty="0"/>
                        <a:t>Animal</a:t>
                      </a:r>
                      <a:endParaRPr lang="zh-TW" altLang="en-US" sz="1200" dirty="0"/>
                    </a:p>
                  </a:txBody>
                  <a:tcPr marL="60078" marR="60078" marT="30040" marB="30040" anchor="ctr">
                    <a:lnT w="38100" cap="flat" cmpd="sng" algn="ctr">
                      <a:solidFill>
                        <a:srgbClr val="7030A0"/>
                      </a:solidFill>
                      <a:prstDash val="solid"/>
                      <a:round/>
                      <a:headEnd type="none" w="med" len="med"/>
                      <a:tailEnd type="none" w="med" len="med"/>
                    </a:lnT>
                    <a:lnB w="38100" cmpd="sng">
                      <a:noFill/>
                    </a:lnB>
                    <a:solidFill>
                      <a:srgbClr val="C47660"/>
                    </a:solidFill>
                  </a:tcPr>
                </a:tc>
                <a:tc>
                  <a:txBody>
                    <a:bodyPr/>
                    <a:lstStyle/>
                    <a:p>
                      <a:pPr algn="ctr"/>
                      <a:r>
                        <a:rPr lang="en-US" altLang="zh-TW" sz="1200" dirty="0"/>
                        <a:t>Size</a:t>
                      </a:r>
                      <a:endParaRPr lang="zh-TW" altLang="en-US" sz="1200" dirty="0"/>
                    </a:p>
                  </a:txBody>
                  <a:tcPr marL="60078" marR="60078" marT="30040" marB="30040" anchor="ctr">
                    <a:lnT w="38100" cap="flat" cmpd="sng" algn="ctr">
                      <a:solidFill>
                        <a:srgbClr val="7030A0"/>
                      </a:solidFill>
                      <a:prstDash val="solid"/>
                      <a:round/>
                      <a:headEnd type="none" w="med" len="med"/>
                      <a:tailEnd type="none" w="med" len="med"/>
                    </a:lnT>
                    <a:lnB w="38100" cmpd="sng">
                      <a:noFill/>
                    </a:lnB>
                    <a:solidFill>
                      <a:srgbClr val="D79DA7"/>
                    </a:solidFill>
                  </a:tcPr>
                </a:tc>
                <a:tc>
                  <a:txBody>
                    <a:bodyPr/>
                    <a:lstStyle/>
                    <a:p>
                      <a:pPr algn="ctr"/>
                      <a:r>
                        <a:rPr lang="en-US" altLang="zh-TW" sz="1200" dirty="0"/>
                        <a:t>Color</a:t>
                      </a:r>
                      <a:endParaRPr lang="zh-TW" altLang="en-US" sz="1200" dirty="0"/>
                    </a:p>
                  </a:txBody>
                  <a:tcPr marL="60078" marR="60078" marT="30040" marB="30040" anchor="ctr">
                    <a:lnR w="38100" cap="flat" cmpd="sng" algn="ctr">
                      <a:solidFill>
                        <a:srgbClr val="7030A0"/>
                      </a:solidFill>
                      <a:prstDash val="solid"/>
                      <a:round/>
                      <a:headEnd type="none" w="med" len="med"/>
                      <a:tailEnd type="none" w="med" len="med"/>
                    </a:lnR>
                    <a:lnT w="38100" cap="flat" cmpd="sng" algn="ctr">
                      <a:solidFill>
                        <a:srgbClr val="7030A0"/>
                      </a:solidFill>
                      <a:prstDash val="solid"/>
                      <a:round/>
                      <a:headEnd type="none" w="med" len="med"/>
                      <a:tailEnd type="none" w="med" len="med"/>
                    </a:lnT>
                    <a:lnB w="38100" cmpd="sng">
                      <a:noFill/>
                    </a:lnB>
                    <a:solidFill>
                      <a:srgbClr val="D0C1AC"/>
                    </a:solidFill>
                  </a:tcPr>
                </a:tc>
                <a:extLst>
                  <a:ext uri="{0D108BD9-81ED-4DB2-BD59-A6C34878D82A}">
                    <a16:rowId xmlns:a16="http://schemas.microsoft.com/office/drawing/2014/main" val="1610307769"/>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10</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4</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7</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38100" cap="flat" cmpd="sng" algn="ctr">
                      <a:solidFill>
                        <a:srgbClr val="7030A0"/>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521240605"/>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2</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3</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6</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38100" cap="flat" cmpd="sng" algn="ctr">
                      <a:solidFill>
                        <a:srgbClr val="7030A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7396689"/>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latin typeface="Times New Roman" panose="02020603050405020304" pitchFamily="18" charset="0"/>
                          <a:cs typeface="Times New Roman" panose="02020603050405020304" pitchFamily="18" charset="0"/>
                        </a:rPr>
                        <a:t>⁝</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cs typeface="Times New Roman" panose="02020603050405020304" pitchFamily="18" charset="0"/>
                        </a:rPr>
                        <a:t>⁝</a:t>
                      </a:r>
                      <a:endParaRPr lang="zh-TW" altLang="en-US" sz="1200" dirty="0"/>
                    </a:p>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38100" cap="flat" cmpd="sng" algn="ctr">
                      <a:solidFill>
                        <a:srgbClr val="7030A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21938122"/>
                  </a:ext>
                </a:extLst>
              </a:tr>
              <a:tr h="418038">
                <a:tc vMerge="1">
                  <a:txBody>
                    <a:bodyPr/>
                    <a:lstStyle/>
                    <a:p>
                      <a:pPr algn="ct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200" dirty="0"/>
                        <a:t>7</a:t>
                      </a:r>
                      <a:endParaRPr lang="zh-TW" altLang="en-US" sz="1200" dirty="0"/>
                    </a:p>
                  </a:txBody>
                  <a:tcPr marL="60078" marR="60078" marT="30040" marB="3004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1</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r>
                        <a:rPr lang="en-US" altLang="zh-TW" sz="1200" dirty="0"/>
                        <a:t>3</a:t>
                      </a:r>
                      <a:endParaRPr lang="zh-TW" altLang="en-US" sz="1200" dirty="0"/>
                    </a:p>
                  </a:txBody>
                  <a:tcPr marL="60078" marR="60078" marT="30040" marB="30040" anchor="ctr">
                    <a:lnL w="12700" cap="flat" cmpd="sng" algn="ctr">
                      <a:solidFill>
                        <a:schemeClr val="tx1"/>
                      </a:solidFill>
                      <a:prstDash val="solid"/>
                      <a:round/>
                      <a:headEnd type="none" w="med" len="med"/>
                      <a:tailEnd type="none" w="med" len="med"/>
                    </a:lnL>
                    <a:lnR w="38100" cap="flat" cmpd="sng" algn="ctr">
                      <a:solidFill>
                        <a:srgbClr val="7030A0"/>
                      </a:solidFill>
                      <a:prstDash val="solid"/>
                      <a:round/>
                      <a:headEnd type="none" w="med" len="med"/>
                      <a:tailEnd type="none" w="med" len="med"/>
                    </a:lnR>
                    <a:lnT w="12700" cmpd="sng">
                      <a:noFill/>
                    </a:lnT>
                    <a:lnB w="381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056339697"/>
                  </a:ext>
                </a:extLst>
              </a:tr>
            </a:tbl>
          </a:graphicData>
        </a:graphic>
      </p:graphicFrame>
      <p:sp>
        <p:nvSpPr>
          <p:cNvPr id="93" name="箭號: 彎曲 92">
            <a:extLst>
              <a:ext uri="{FF2B5EF4-FFF2-40B4-BE49-F238E27FC236}">
                <a16:creationId xmlns:a16="http://schemas.microsoft.com/office/drawing/2014/main" id="{003F5108-0677-4C7E-B4FD-860457DE3F08}"/>
              </a:ext>
            </a:extLst>
          </p:cNvPr>
          <p:cNvSpPr/>
          <p:nvPr/>
        </p:nvSpPr>
        <p:spPr>
          <a:xfrm>
            <a:off x="6292247" y="2486976"/>
            <a:ext cx="1405691" cy="1361143"/>
          </a:xfrm>
          <a:prstGeom prst="bentArrow">
            <a:avLst>
              <a:gd name="adj1" fmla="val 27629"/>
              <a:gd name="adj2" fmla="val 25000"/>
              <a:gd name="adj3" fmla="val 25000"/>
              <a:gd name="adj4" fmla="val 43750"/>
            </a:avLst>
          </a:prstGeom>
          <a:gradFill>
            <a:gsLst>
              <a:gs pos="0">
                <a:srgbClr val="7030A0"/>
              </a:gs>
              <a:gs pos="100000">
                <a:srgbClr val="1F4E79"/>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8" name="箭號: 向右 7">
            <a:extLst>
              <a:ext uri="{FF2B5EF4-FFF2-40B4-BE49-F238E27FC236}">
                <a16:creationId xmlns:a16="http://schemas.microsoft.com/office/drawing/2014/main" id="{1CEA66F8-A8E9-474E-A5DB-C88066FE44C6}"/>
              </a:ext>
            </a:extLst>
          </p:cNvPr>
          <p:cNvSpPr/>
          <p:nvPr/>
        </p:nvSpPr>
        <p:spPr>
          <a:xfrm>
            <a:off x="4397176" y="1505576"/>
            <a:ext cx="3300761" cy="616275"/>
          </a:xfrm>
          <a:prstGeom prst="rightArrow">
            <a:avLst/>
          </a:prstGeom>
          <a:gradFill>
            <a:gsLst>
              <a:gs pos="100000">
                <a:srgbClr val="C00000"/>
              </a:gs>
              <a:gs pos="0">
                <a:srgbClr val="7030A0"/>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2" name="群組 11">
            <a:extLst>
              <a:ext uri="{FF2B5EF4-FFF2-40B4-BE49-F238E27FC236}">
                <a16:creationId xmlns:a16="http://schemas.microsoft.com/office/drawing/2014/main" id="{88193F7E-8AFD-4BC3-9DCE-394F13B2744D}"/>
              </a:ext>
            </a:extLst>
          </p:cNvPr>
          <p:cNvGrpSpPr/>
          <p:nvPr/>
        </p:nvGrpSpPr>
        <p:grpSpPr>
          <a:xfrm>
            <a:off x="4353284" y="2486976"/>
            <a:ext cx="2114146" cy="1361143"/>
            <a:chOff x="4710423" y="2476501"/>
            <a:chExt cx="1731523" cy="952499"/>
          </a:xfrm>
        </p:grpSpPr>
        <p:sp>
          <p:nvSpPr>
            <p:cNvPr id="92" name="箭號: 彎曲 91">
              <a:extLst>
                <a:ext uri="{FF2B5EF4-FFF2-40B4-BE49-F238E27FC236}">
                  <a16:creationId xmlns:a16="http://schemas.microsoft.com/office/drawing/2014/main" id="{14A62E5A-E110-4040-8E15-9D557CAB190F}"/>
                </a:ext>
              </a:extLst>
            </p:cNvPr>
            <p:cNvSpPr/>
            <p:nvPr/>
          </p:nvSpPr>
          <p:spPr>
            <a:xfrm rot="5400000">
              <a:off x="4825820" y="2397053"/>
              <a:ext cx="952498" cy="1111395"/>
            </a:xfrm>
            <a:prstGeom prst="bentArrow">
              <a:avLst>
                <a:gd name="adj1" fmla="val 27172"/>
                <a:gd name="adj2" fmla="val 25000"/>
                <a:gd name="adj3" fmla="val 27808"/>
                <a:gd name="adj4" fmla="val 43750"/>
              </a:avLst>
            </a:prstGeom>
            <a:gradFill>
              <a:gsLst>
                <a:gs pos="100000">
                  <a:srgbClr val="C00000"/>
                </a:gs>
                <a:gs pos="0">
                  <a:srgbClr val="1F4E79"/>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gradFill>
                  <a:gsLst>
                    <a:gs pos="0">
                      <a:schemeClr val="accent1">
                        <a:lumMod val="5000"/>
                        <a:lumOff val="95000"/>
                      </a:schemeClr>
                    </a:gs>
                    <a:gs pos="100000">
                      <a:schemeClr val="accent1">
                        <a:lumMod val="30000"/>
                        <a:lumOff val="70000"/>
                      </a:schemeClr>
                    </a:gs>
                  </a:gsLst>
                  <a:lin ang="5400000" scaled="1"/>
                </a:gradFill>
              </a:endParaRPr>
            </a:p>
          </p:txBody>
        </p:sp>
        <p:sp>
          <p:nvSpPr>
            <p:cNvPr id="9" name="文字方塊 8">
              <a:extLst>
                <a:ext uri="{FF2B5EF4-FFF2-40B4-BE49-F238E27FC236}">
                  <a16:creationId xmlns:a16="http://schemas.microsoft.com/office/drawing/2014/main" id="{0A6532FA-C0AE-43F9-A103-84724120DD8B}"/>
                </a:ext>
              </a:extLst>
            </p:cNvPr>
            <p:cNvSpPr txBox="1"/>
            <p:nvPr/>
          </p:nvSpPr>
          <p:spPr>
            <a:xfrm>
              <a:off x="4710423" y="2476501"/>
              <a:ext cx="1731523" cy="258451"/>
            </a:xfrm>
            <a:prstGeom prst="rect">
              <a:avLst/>
            </a:prstGeom>
            <a:noFill/>
          </p:spPr>
          <p:txBody>
            <a:bodyPr wrap="square" rtlCol="0">
              <a:spAutoFit/>
            </a:bodyPr>
            <a:lstStyle/>
            <a:p>
              <a:r>
                <a:rPr lang="en-US" altLang="zh-TW" dirty="0">
                  <a:solidFill>
                    <a:schemeClr val="bg1"/>
                  </a:solidFill>
                </a:rPr>
                <a:t>One Hot</a:t>
              </a:r>
              <a:endParaRPr lang="zh-TW" altLang="en-US" dirty="0">
                <a:solidFill>
                  <a:schemeClr val="bg1"/>
                </a:solidFill>
              </a:endParaRPr>
            </a:p>
          </p:txBody>
        </p:sp>
      </p:grpSp>
      <p:sp>
        <p:nvSpPr>
          <p:cNvPr id="94" name="文字方塊 93">
            <a:extLst>
              <a:ext uri="{FF2B5EF4-FFF2-40B4-BE49-F238E27FC236}">
                <a16:creationId xmlns:a16="http://schemas.microsoft.com/office/drawing/2014/main" id="{028D7FD7-5FCD-42AA-BB23-AC7434297F25}"/>
              </a:ext>
            </a:extLst>
          </p:cNvPr>
          <p:cNvSpPr txBox="1"/>
          <p:nvPr/>
        </p:nvSpPr>
        <p:spPr>
          <a:xfrm>
            <a:off x="5230238" y="1632595"/>
            <a:ext cx="1731523" cy="369332"/>
          </a:xfrm>
          <a:prstGeom prst="rect">
            <a:avLst/>
          </a:prstGeom>
          <a:noFill/>
        </p:spPr>
        <p:txBody>
          <a:bodyPr wrap="square" rtlCol="0">
            <a:spAutoFit/>
          </a:bodyPr>
          <a:lstStyle/>
          <a:p>
            <a:r>
              <a:rPr lang="en-US" altLang="zh-TW" dirty="0">
                <a:solidFill>
                  <a:schemeClr val="bg1"/>
                </a:solidFill>
              </a:rPr>
              <a:t>Other Encoding</a:t>
            </a:r>
            <a:endParaRPr lang="zh-TW" altLang="en-US" dirty="0">
              <a:solidFill>
                <a:schemeClr val="bg1"/>
              </a:solidFill>
            </a:endParaRPr>
          </a:p>
        </p:txBody>
      </p:sp>
    </p:spTree>
    <p:extLst>
      <p:ext uri="{BB962C8B-B14F-4D97-AF65-F5344CB8AC3E}">
        <p14:creationId xmlns:p14="http://schemas.microsoft.com/office/powerpoint/2010/main" val="3403630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03B75D-4134-4AD5-B102-F904A86F07B1}"/>
              </a:ext>
            </a:extLst>
          </p:cNvPr>
          <p:cNvSpPr>
            <a:spLocks noGrp="1"/>
          </p:cNvSpPr>
          <p:nvPr>
            <p:ph type="title"/>
          </p:nvPr>
        </p:nvSpPr>
        <p:spPr>
          <a:xfrm>
            <a:off x="838200" y="365125"/>
            <a:ext cx="10515600" cy="1325563"/>
          </a:xfrm>
        </p:spPr>
        <p:txBody>
          <a:bodyPr/>
          <a:lstStyle/>
          <a:p>
            <a:r>
              <a:rPr lang="en-US" altLang="zh-TW" dirty="0">
                <a:solidFill>
                  <a:srgbClr val="14365C"/>
                </a:solidFill>
              </a:rPr>
              <a:t>Introduction</a:t>
            </a:r>
            <a:endParaRPr lang="zh-TW" altLang="en-US" dirty="0"/>
          </a:p>
        </p:txBody>
      </p:sp>
      <p:sp>
        <p:nvSpPr>
          <p:cNvPr id="3" name="頁尾版面配置區 2">
            <a:extLst>
              <a:ext uri="{FF2B5EF4-FFF2-40B4-BE49-F238E27FC236}">
                <a16:creationId xmlns:a16="http://schemas.microsoft.com/office/drawing/2014/main" id="{60E31A77-2D0E-459D-9E36-E08DBD62A638}"/>
              </a:ext>
            </a:extLst>
          </p:cNvPr>
          <p:cNvSpPr>
            <a:spLocks noGrp="1"/>
          </p:cNvSpPr>
          <p:nvPr>
            <p:ph type="ftr" sz="quarter" idx="11"/>
          </p:nvPr>
        </p:nvSpPr>
        <p:spPr/>
        <p:txBody>
          <a:bodyPr/>
          <a:lstStyle/>
          <a:p>
            <a:r>
              <a:rPr lang="en-US" altLang="zh-TW"/>
              <a:t>Institute of Industrial Engineering, NTU |  Terry Yang | 2022</a:t>
            </a:r>
            <a:endParaRPr lang="en-US" altLang="zh-TW" dirty="0"/>
          </a:p>
        </p:txBody>
      </p:sp>
      <p:sp>
        <p:nvSpPr>
          <p:cNvPr id="17" name="箭號: 向下 16">
            <a:extLst>
              <a:ext uri="{FF2B5EF4-FFF2-40B4-BE49-F238E27FC236}">
                <a16:creationId xmlns:a16="http://schemas.microsoft.com/office/drawing/2014/main" id="{654F426D-3E3A-440F-AED5-4DA022B6F2DC}"/>
              </a:ext>
            </a:extLst>
          </p:cNvPr>
          <p:cNvSpPr/>
          <p:nvPr/>
        </p:nvSpPr>
        <p:spPr>
          <a:xfrm>
            <a:off x="8956060" y="2974258"/>
            <a:ext cx="884903" cy="454742"/>
          </a:xfrm>
          <a:prstGeom prst="downArrow">
            <a:avLst>
              <a:gd name="adj1" fmla="val 63333"/>
              <a:gd name="adj2" fmla="val 65135"/>
            </a:avLst>
          </a:prstGeom>
          <a:solidFill>
            <a:srgbClr val="3435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9" name="圖片 18">
            <a:extLst>
              <a:ext uri="{FF2B5EF4-FFF2-40B4-BE49-F238E27FC236}">
                <a16:creationId xmlns:a16="http://schemas.microsoft.com/office/drawing/2014/main" id="{E0BCE4DC-6417-4551-B79F-A22CD0C1B06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914323" y="875946"/>
            <a:ext cx="2968376" cy="1800000"/>
          </a:xfrm>
          <a:prstGeom prst="rect">
            <a:avLst/>
          </a:prstGeom>
        </p:spPr>
      </p:pic>
      <p:pic>
        <p:nvPicPr>
          <p:cNvPr id="21" name="圖片 20">
            <a:extLst>
              <a:ext uri="{FF2B5EF4-FFF2-40B4-BE49-F238E27FC236}">
                <a16:creationId xmlns:a16="http://schemas.microsoft.com/office/drawing/2014/main" id="{C734480B-E220-4FBB-8315-0BD9722238E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901840" y="3727312"/>
            <a:ext cx="2993343" cy="1800000"/>
          </a:xfrm>
          <a:prstGeom prst="rect">
            <a:avLst/>
          </a:prstGeom>
        </p:spPr>
      </p:pic>
      <p:graphicFrame>
        <p:nvGraphicFramePr>
          <p:cNvPr id="22" name="表格 21">
            <a:extLst>
              <a:ext uri="{FF2B5EF4-FFF2-40B4-BE49-F238E27FC236}">
                <a16:creationId xmlns:a16="http://schemas.microsoft.com/office/drawing/2014/main" id="{2A68673E-FC9D-406A-9C11-678ADAB2D781}"/>
              </a:ext>
            </a:extLst>
          </p:cNvPr>
          <p:cNvGraphicFramePr>
            <a:graphicFrameLocks noGrp="1"/>
          </p:cNvGraphicFramePr>
          <p:nvPr>
            <p:extLst>
              <p:ext uri="{D42A27DB-BD31-4B8C-83A1-F6EECF244321}">
                <p14:modId xmlns:p14="http://schemas.microsoft.com/office/powerpoint/2010/main" val="3148008677"/>
              </p:ext>
            </p:extLst>
          </p:nvPr>
        </p:nvGraphicFramePr>
        <p:xfrm>
          <a:off x="11241624" y="875946"/>
          <a:ext cx="457200" cy="4651366"/>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1944155436"/>
                    </a:ext>
                  </a:extLst>
                </a:gridCol>
              </a:tblGrid>
              <a:tr h="2325683">
                <a:tc>
                  <a:txBody>
                    <a:bodyPr/>
                    <a:lstStyle/>
                    <a:p>
                      <a:pPr algn="ctr"/>
                      <a:r>
                        <a:rPr lang="en-US" altLang="zh-TW" dirty="0"/>
                        <a:t>Binary</a:t>
                      </a:r>
                      <a:endParaRPr lang="zh-TW" altLang="en-US" dirty="0"/>
                    </a:p>
                  </a:txBody>
                  <a:tcPr vert="eaVert" anchor="ctr">
                    <a:solidFill>
                      <a:srgbClr val="797F98"/>
                    </a:solidFill>
                  </a:tcPr>
                </a:tc>
                <a:extLst>
                  <a:ext uri="{0D108BD9-81ED-4DB2-BD59-A6C34878D82A}">
                    <a16:rowId xmlns:a16="http://schemas.microsoft.com/office/drawing/2014/main" val="4017548446"/>
                  </a:ext>
                </a:extLst>
              </a:tr>
              <a:tr h="23256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800" b="1" kern="1200" dirty="0">
                          <a:solidFill>
                            <a:schemeClr val="lt1"/>
                          </a:solidFill>
                          <a:latin typeface="+mn-lt"/>
                          <a:ea typeface="+mn-ea"/>
                          <a:cs typeface="+mn-cs"/>
                        </a:rPr>
                        <a:t>Numerical</a:t>
                      </a:r>
                      <a:endParaRPr lang="zh-TW" altLang="en-US" sz="1800" b="1" kern="1200" dirty="0">
                        <a:solidFill>
                          <a:schemeClr val="lt1"/>
                        </a:solidFill>
                        <a:latin typeface="+mn-lt"/>
                        <a:ea typeface="+mn-ea"/>
                        <a:cs typeface="+mn-cs"/>
                      </a:endParaRPr>
                    </a:p>
                  </a:txBody>
                  <a:tcPr vert="eaVert" anchor="ctr">
                    <a:solidFill>
                      <a:schemeClr val="bg1">
                        <a:lumMod val="65000"/>
                      </a:schemeClr>
                    </a:solidFill>
                  </a:tcPr>
                </a:tc>
                <a:extLst>
                  <a:ext uri="{0D108BD9-81ED-4DB2-BD59-A6C34878D82A}">
                    <a16:rowId xmlns:a16="http://schemas.microsoft.com/office/drawing/2014/main" val="389112562"/>
                  </a:ext>
                </a:extLst>
              </a:tr>
            </a:tbl>
          </a:graphicData>
        </a:graphic>
      </p:graphicFrame>
    </p:spTree>
    <p:extLst>
      <p:ext uri="{BB962C8B-B14F-4D97-AF65-F5344CB8AC3E}">
        <p14:creationId xmlns:p14="http://schemas.microsoft.com/office/powerpoint/2010/main" val="3855878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03B75D-4134-4AD5-B102-F904A86F07B1}"/>
              </a:ext>
            </a:extLst>
          </p:cNvPr>
          <p:cNvSpPr>
            <a:spLocks noGrp="1"/>
          </p:cNvSpPr>
          <p:nvPr>
            <p:ph type="title"/>
          </p:nvPr>
        </p:nvSpPr>
        <p:spPr/>
        <p:txBody>
          <a:bodyPr/>
          <a:lstStyle/>
          <a:p>
            <a:r>
              <a:rPr lang="en-US" altLang="zh-TW" dirty="0">
                <a:solidFill>
                  <a:srgbClr val="14365C"/>
                </a:solidFill>
              </a:rPr>
              <a:t>Introduction - cont.</a:t>
            </a:r>
            <a:endParaRPr lang="zh-TW" altLang="en-US" dirty="0"/>
          </a:p>
        </p:txBody>
      </p:sp>
      <p:sp>
        <p:nvSpPr>
          <p:cNvPr id="3" name="頁尾版面配置區 2">
            <a:extLst>
              <a:ext uri="{FF2B5EF4-FFF2-40B4-BE49-F238E27FC236}">
                <a16:creationId xmlns:a16="http://schemas.microsoft.com/office/drawing/2014/main" id="{60E31A77-2D0E-459D-9E36-E08DBD62A638}"/>
              </a:ext>
            </a:extLst>
          </p:cNvPr>
          <p:cNvSpPr>
            <a:spLocks noGrp="1"/>
          </p:cNvSpPr>
          <p:nvPr>
            <p:ph type="ftr" sz="quarter" idx="11"/>
          </p:nvPr>
        </p:nvSpPr>
        <p:spPr/>
        <p:txBody>
          <a:bodyPr/>
          <a:lstStyle/>
          <a:p>
            <a:r>
              <a:rPr lang="en-US" altLang="zh-TW"/>
              <a:t>Institute of Industrial Engineering, NTU |  Terry Yang | 2022</a:t>
            </a:r>
            <a:endParaRPr lang="en-US" altLang="zh-TW" dirty="0"/>
          </a:p>
        </p:txBody>
      </p:sp>
      <mc:AlternateContent xmlns:mc="http://schemas.openxmlformats.org/markup-compatibility/2006">
        <mc:Choice xmlns:a14="http://schemas.microsoft.com/office/drawing/2010/main" Requires="a14">
          <p:sp>
            <p:nvSpPr>
              <p:cNvPr id="7" name="TextBox 5">
                <a:extLst>
                  <a:ext uri="{FF2B5EF4-FFF2-40B4-BE49-F238E27FC236}">
                    <a16:creationId xmlns:a16="http://schemas.microsoft.com/office/drawing/2014/main" id="{E27CCD49-B4A2-454A-8837-051701A08B71}"/>
                  </a:ext>
                </a:extLst>
              </p:cNvPr>
              <p:cNvSpPr txBox="1"/>
              <p:nvPr/>
            </p:nvSpPr>
            <p:spPr>
              <a:xfrm>
                <a:off x="838200" y="1690688"/>
                <a:ext cx="5112657" cy="3012363"/>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Assume the original binary data has </a:t>
                </a:r>
                <a:r>
                  <a:rPr lang="en-US" altLang="zh-TW" dirty="0" err="1">
                    <a:solidFill>
                      <a:srgbClr val="000000"/>
                    </a:solidFill>
                    <a:latin typeface="Nunito Light"/>
                  </a:rPr>
                  <a:t>i</a:t>
                </a:r>
                <a:r>
                  <a:rPr lang="en-US" altLang="zh-TW" dirty="0">
                    <a:solidFill>
                      <a:srgbClr val="000000"/>
                    </a:solidFill>
                    <a:latin typeface="Nunito Light"/>
                  </a:rPr>
                  <a:t> features, we assign a column group for each feature. Than rearrange features in each group, before conducting BCD encoding.</a:t>
                </a:r>
              </a:p>
              <a:p>
                <a:pPr indent="457200">
                  <a:lnSpc>
                    <a:spcPts val="3359"/>
                  </a:lnSpc>
                </a:pPr>
                <a:r>
                  <a:rPr lang="en-US" altLang="zh-TW" dirty="0">
                    <a:solidFill>
                      <a:srgbClr val="000000"/>
                    </a:solidFill>
                    <a:latin typeface="Nunito Light"/>
                  </a:rPr>
                  <a:t>The goal is to find the optimal </a:t>
                </a:r>
                <a14:m>
                  <m:oMath xmlns:m="http://schemas.openxmlformats.org/officeDocument/2006/math">
                    <m:sSub>
                      <m:sSubPr>
                        <m:ctrlPr>
                          <a:rPr lang="en-US" altLang="zh-TW" i="1">
                            <a:solidFill>
                              <a:schemeClr val="dk1"/>
                            </a:solidFill>
                            <a:latin typeface="Cambria Math" panose="02040503050406030204" pitchFamily="18" charset="0"/>
                          </a:rPr>
                        </m:ctrlPr>
                      </m:sSubPr>
                      <m:e>
                        <m:r>
                          <a:rPr lang="en-US" altLang="zh-TW" i="1">
                            <a:solidFill>
                              <a:schemeClr val="dk1"/>
                            </a:solidFill>
                            <a:latin typeface="Cambria Math" panose="02040503050406030204" pitchFamily="18" charset="0"/>
                          </a:rPr>
                          <m:t>𝐺</m:t>
                        </m:r>
                      </m:e>
                      <m:sub>
                        <m:r>
                          <a:rPr lang="en-US" altLang="zh-TW" i="1">
                            <a:solidFill>
                              <a:schemeClr val="dk1"/>
                            </a:solidFill>
                            <a:latin typeface="Cambria Math" panose="02040503050406030204" pitchFamily="18" charset="0"/>
                          </a:rPr>
                          <m:t>𝑗</m:t>
                        </m:r>
                      </m:sub>
                    </m:sSub>
                  </m:oMath>
                </a14:m>
                <a:r>
                  <a:rPr lang="en-US" altLang="zh-TW" dirty="0">
                    <a:solidFill>
                      <a:srgbClr val="000000"/>
                    </a:solidFill>
                    <a:latin typeface="Nunito Light"/>
                  </a:rPr>
                  <a:t> and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𝑆</m:t>
                        </m:r>
                      </m:e>
                      <m:sub>
                        <m:r>
                          <a:rPr lang="en-US" altLang="zh-TW" i="1">
                            <a:latin typeface="Cambria Math" panose="02040503050406030204" pitchFamily="18" charset="0"/>
                          </a:rPr>
                          <m:t>𝑗</m:t>
                        </m:r>
                      </m:sub>
                    </m:sSub>
                  </m:oMath>
                </a14:m>
                <a:r>
                  <a:rPr lang="en-US" altLang="zh-TW" dirty="0">
                    <a:solidFill>
                      <a:srgbClr val="000000"/>
                    </a:solidFill>
                    <a:latin typeface="Nunito Light"/>
                  </a:rPr>
                  <a:t> , such that the encoded numerical data have even or better classification performance in ML model.</a:t>
                </a:r>
              </a:p>
            </p:txBody>
          </p:sp>
        </mc:Choice>
        <mc:Fallback>
          <p:sp>
            <p:nvSpPr>
              <p:cNvPr id="7" name="TextBox 5">
                <a:extLst>
                  <a:ext uri="{FF2B5EF4-FFF2-40B4-BE49-F238E27FC236}">
                    <a16:creationId xmlns:a16="http://schemas.microsoft.com/office/drawing/2014/main" id="{E27CCD49-B4A2-454A-8837-051701A08B71}"/>
                  </a:ext>
                </a:extLst>
              </p:cNvPr>
              <p:cNvSpPr txBox="1">
                <a:spLocks noRot="1" noChangeAspect="1" noMove="1" noResize="1" noEditPoints="1" noAdjustHandles="1" noChangeArrowheads="1" noChangeShapeType="1" noTextEdit="1"/>
              </p:cNvSpPr>
              <p:nvPr/>
            </p:nvSpPr>
            <p:spPr>
              <a:xfrm>
                <a:off x="838200" y="1690688"/>
                <a:ext cx="5112657" cy="3012363"/>
              </a:xfrm>
              <a:prstGeom prst="rect">
                <a:avLst/>
              </a:prstGeom>
              <a:blipFill>
                <a:blip r:embed="rId3"/>
                <a:stretch>
                  <a:fillRect l="-2864" r="-3580" b="-404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1089E63D-FA9A-480B-9301-E7BB05C9BF7D}"/>
                  </a:ext>
                </a:extLst>
              </p:cNvPr>
              <p:cNvGraphicFramePr>
                <a:graphicFrameLocks noGrp="1"/>
              </p:cNvGraphicFramePr>
              <p:nvPr>
                <p:extLst>
                  <p:ext uri="{D42A27DB-BD31-4B8C-83A1-F6EECF244321}">
                    <p14:modId xmlns:p14="http://schemas.microsoft.com/office/powerpoint/2010/main" val="2072686986"/>
                  </p:ext>
                </p:extLst>
              </p:nvPr>
            </p:nvGraphicFramePr>
            <p:xfrm>
              <a:off x="6473312" y="1849152"/>
              <a:ext cx="4880488" cy="3803648"/>
            </p:xfrm>
            <a:graphic>
              <a:graphicData uri="http://schemas.openxmlformats.org/drawingml/2006/table">
                <a:tbl>
                  <a:tblPr firstRow="1" bandRow="1">
                    <a:tableStyleId>{5C22544A-7EE6-4342-B048-85BDC9FD1C3A}</a:tableStyleId>
                  </a:tblPr>
                  <a:tblGrid>
                    <a:gridCol w="1511301">
                      <a:extLst>
                        <a:ext uri="{9D8B030D-6E8A-4147-A177-3AD203B41FA5}">
                          <a16:colId xmlns:a16="http://schemas.microsoft.com/office/drawing/2014/main" val="4077551756"/>
                        </a:ext>
                      </a:extLst>
                    </a:gridCol>
                    <a:gridCol w="3369187">
                      <a:extLst>
                        <a:ext uri="{9D8B030D-6E8A-4147-A177-3AD203B41FA5}">
                          <a16:colId xmlns:a16="http://schemas.microsoft.com/office/drawing/2014/main" val="512824034"/>
                        </a:ext>
                      </a:extLst>
                    </a:gridCol>
                  </a:tblGrid>
                  <a:tr h="475456">
                    <a:tc>
                      <a:txBody>
                        <a:bodyPr/>
                        <a:lstStyle/>
                        <a:p>
                          <a:pPr algn="ctr"/>
                          <a:r>
                            <a:rPr lang="en-US" altLang="zh-TW" dirty="0"/>
                            <a:t>Symbol</a:t>
                          </a:r>
                          <a:endParaRPr lang="zh-TW" altLang="en-US" dirty="0"/>
                        </a:p>
                      </a:txBody>
                      <a:tcPr anchor="ctr">
                        <a:lnB w="38100" cmpd="sng">
                          <a:noFill/>
                        </a:lnB>
                        <a:solidFill>
                          <a:srgbClr val="14365D"/>
                        </a:solidFill>
                      </a:tcPr>
                    </a:tc>
                    <a:tc>
                      <a:txBody>
                        <a:bodyPr/>
                        <a:lstStyle/>
                        <a:p>
                          <a:pPr algn="ctr"/>
                          <a:r>
                            <a:rPr lang="en-US" altLang="zh-TW" dirty="0"/>
                            <a:t>Definition</a:t>
                          </a:r>
                          <a:endParaRPr lang="zh-TW" altLang="en-US" dirty="0"/>
                        </a:p>
                      </a:txBody>
                      <a:tcPr anchor="ctr">
                        <a:lnB w="38100" cmpd="sng">
                          <a:noFill/>
                        </a:lnB>
                        <a:solidFill>
                          <a:srgbClr val="14365D"/>
                        </a:solidFill>
                      </a:tcPr>
                    </a:tc>
                    <a:extLst>
                      <a:ext uri="{0D108BD9-81ED-4DB2-BD59-A6C34878D82A}">
                        <a16:rowId xmlns:a16="http://schemas.microsoft.com/office/drawing/2014/main" val="2748349146"/>
                      </a:ext>
                    </a:extLst>
                  </a:tr>
                  <a:tr h="475456">
                    <a:tc>
                      <a:txBody>
                        <a:bodyPr/>
                        <a:lstStyle/>
                        <a:p>
                          <a:pPr algn="ctr"/>
                          <a14:m>
                            <m:oMathPara xmlns:m="http://schemas.openxmlformats.org/officeDocument/2006/math">
                              <m:oMathParaPr>
                                <m:jc m:val="centerGroup"/>
                              </m:oMathParaPr>
                              <m:oMath xmlns:m="http://schemas.openxmlformats.org/officeDocument/2006/math">
                                <m:sSubSup>
                                  <m:sSubSupPr>
                                    <m:ctrlPr>
                                      <a:rPr lang="en-US" altLang="zh-TW" sz="1800" i="1" kern="1200" smtClean="0">
                                        <a:solidFill>
                                          <a:schemeClr val="dk1"/>
                                        </a:solidFill>
                                        <a:latin typeface="Cambria Math" panose="02040503050406030204" pitchFamily="18" charset="0"/>
                                        <a:ea typeface="+mn-ea"/>
                                        <a:cs typeface="+mn-cs"/>
                                      </a:rPr>
                                    </m:ctrlPr>
                                  </m:sSubSupPr>
                                  <m:e>
                                    <m:r>
                                      <a:rPr lang="en-US" altLang="zh-TW" sz="1800" b="0" i="1" kern="1200" smtClean="0">
                                        <a:solidFill>
                                          <a:schemeClr val="dk1"/>
                                        </a:solidFill>
                                        <a:latin typeface="Cambria Math" panose="02040503050406030204" pitchFamily="18" charset="0"/>
                                        <a:ea typeface="+mn-ea"/>
                                        <a:cs typeface="+mn-cs"/>
                                      </a:rPr>
                                      <m:t>𝐹</m:t>
                                    </m:r>
                                  </m:e>
                                  <m:sub>
                                    <m:r>
                                      <a:rPr lang="en-US" altLang="zh-TW" sz="1800" b="0" i="1" kern="1200" smtClean="0">
                                        <a:solidFill>
                                          <a:schemeClr val="dk1"/>
                                        </a:solidFill>
                                        <a:latin typeface="Cambria Math" panose="02040503050406030204" pitchFamily="18" charset="0"/>
                                        <a:ea typeface="+mn-ea"/>
                                        <a:cs typeface="+mn-cs"/>
                                      </a:rPr>
                                      <m:t>𝑖</m:t>
                                    </m:r>
                                  </m:sub>
                                  <m:sup>
                                    <m:r>
                                      <a:rPr lang="en-US" altLang="zh-TW" sz="1800" b="0" i="1" kern="1200" smtClean="0">
                                        <a:solidFill>
                                          <a:schemeClr val="dk1"/>
                                        </a:solidFill>
                                        <a:latin typeface="Cambria Math" panose="02040503050406030204" pitchFamily="18" charset="0"/>
                                        <a:ea typeface="+mn-ea"/>
                                        <a:cs typeface="+mn-cs"/>
                                      </a:rPr>
                                      <m:t>𝑏</m:t>
                                    </m:r>
                                  </m:sup>
                                </m:sSubSup>
                              </m:oMath>
                            </m:oMathPara>
                          </a14:m>
                          <a:endParaRPr lang="zh-TW" altLang="en-US" sz="1800" i="1" kern="1200" dirty="0">
                            <a:solidFill>
                              <a:schemeClr val="dk1"/>
                            </a:solidFill>
                            <a:latin typeface="Cambria Math" panose="02040503050406030204" pitchFamily="18" charset="0"/>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14:m>
                            <m:oMath xmlns:m="http://schemas.openxmlformats.org/officeDocument/2006/math">
                              <m:sSup>
                                <m:sSupPr>
                                  <m:ctrlPr>
                                    <a:rPr lang="en-US" altLang="zh-TW" sz="1400" i="1" dirty="0" smtClean="0">
                                      <a:latin typeface="Cambria Math" panose="02040503050406030204" pitchFamily="18" charset="0"/>
                                    </a:rPr>
                                  </m:ctrlPr>
                                </m:sSupPr>
                                <m:e>
                                  <m:r>
                                    <a:rPr lang="en-US" altLang="zh-TW" sz="1400" b="0" i="1" dirty="0" smtClean="0">
                                      <a:latin typeface="Cambria Math" panose="02040503050406030204" pitchFamily="18" charset="0"/>
                                    </a:rPr>
                                    <m:t>𝑖</m:t>
                                  </m:r>
                                </m:e>
                                <m:sup>
                                  <m:r>
                                    <a:rPr lang="en-US" altLang="zh-TW" sz="1400" b="0" i="1" dirty="0" smtClean="0">
                                      <a:latin typeface="Cambria Math" panose="02040503050406030204" pitchFamily="18" charset="0"/>
                                    </a:rPr>
                                    <m:t>𝑡h</m:t>
                                  </m:r>
                                </m:sup>
                              </m:sSup>
                            </m:oMath>
                          </a14:m>
                          <a:r>
                            <a:rPr lang="en-US" altLang="zh-TW" sz="1400" dirty="0"/>
                            <a:t> binary</a:t>
                          </a:r>
                          <a:r>
                            <a:rPr lang="en-US" altLang="zh-TW" sz="1400" baseline="0" dirty="0"/>
                            <a:t> </a:t>
                          </a:r>
                          <a:r>
                            <a:rPr lang="en-US" altLang="zh-TW" sz="1400" dirty="0"/>
                            <a:t>Feature</a:t>
                          </a:r>
                          <a:endParaRPr lang="zh-TW" altLang="en-US" sz="1400" dirty="0"/>
                        </a:p>
                      </a:txBody>
                      <a:tcPr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698143515"/>
                      </a:ext>
                    </a:extLst>
                  </a:tr>
                  <a:tr h="475456">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1800" i="1" kern="1200" smtClean="0">
                                        <a:solidFill>
                                          <a:schemeClr val="dk1"/>
                                        </a:solidFill>
                                        <a:latin typeface="Cambria Math" panose="02040503050406030204" pitchFamily="18" charset="0"/>
                                        <a:ea typeface="+mn-ea"/>
                                        <a:cs typeface="+mn-cs"/>
                                      </a:rPr>
                                    </m:ctrlPr>
                                  </m:sSubPr>
                                  <m:e>
                                    <m:r>
                                      <a:rPr lang="en-US" altLang="zh-TW" sz="1800" i="1" kern="1200" smtClean="0">
                                        <a:solidFill>
                                          <a:schemeClr val="dk1"/>
                                        </a:solidFill>
                                        <a:latin typeface="Cambria Math" panose="02040503050406030204" pitchFamily="18" charset="0"/>
                                        <a:ea typeface="+mn-ea"/>
                                        <a:cs typeface="+mn-cs"/>
                                      </a:rPr>
                                      <m:t>𝐺</m:t>
                                    </m:r>
                                  </m:e>
                                  <m:sub>
                                    <m:r>
                                      <a:rPr lang="en-US" altLang="zh-TW" sz="1800" b="0" i="1" kern="1200" smtClean="0">
                                        <a:solidFill>
                                          <a:schemeClr val="dk1"/>
                                        </a:solidFill>
                                        <a:latin typeface="Cambria Math" panose="02040503050406030204" pitchFamily="18" charset="0"/>
                                        <a:ea typeface="+mn-ea"/>
                                        <a:cs typeface="+mn-cs"/>
                                      </a:rPr>
                                      <m:t>𝑗</m:t>
                                    </m:r>
                                  </m:sub>
                                </m:sSub>
                                <m:r>
                                  <a:rPr lang="en-US" altLang="zh-TW" sz="1800" b="0" i="1" kern="1200" smtClean="0">
                                    <a:solidFill>
                                      <a:schemeClr val="dk1"/>
                                    </a:solidFill>
                                    <a:latin typeface="Cambria Math" panose="02040503050406030204" pitchFamily="18" charset="0"/>
                                    <a:ea typeface="+mn-ea"/>
                                    <a:cs typeface="+mn-cs"/>
                                  </a:rPr>
                                  <m:t>=</m:t>
                                </m:r>
                                <m:r>
                                  <a:rPr lang="en-US" altLang="zh-TW" sz="1800" b="0" i="1" kern="1200" smtClean="0">
                                    <a:solidFill>
                                      <a:schemeClr val="dk1"/>
                                    </a:solidFill>
                                    <a:latin typeface="Cambria Math" panose="02040503050406030204" pitchFamily="18" charset="0"/>
                                    <a:ea typeface="+mn-ea"/>
                                    <a:cs typeface="+mn-cs"/>
                                  </a:rPr>
                                  <m:t>𝑔</m:t>
                                </m:r>
                                <m:r>
                                  <a:rPr lang="en-US" altLang="zh-TW" sz="1800" b="0" i="1" kern="1200" smtClean="0">
                                    <a:solidFill>
                                      <a:schemeClr val="dk1"/>
                                    </a:solidFill>
                                    <a:latin typeface="Cambria Math" panose="02040503050406030204" pitchFamily="18" charset="0"/>
                                    <a:ea typeface="+mn-ea"/>
                                    <a:cs typeface="+mn-cs"/>
                                  </a:rPr>
                                  <m:t>(</m:t>
                                </m:r>
                                <m:sSubSup>
                                  <m:sSubSupPr>
                                    <m:ctrlPr>
                                      <a:rPr lang="en-US" altLang="zh-TW" sz="1800" i="1" kern="1200" smtClean="0">
                                        <a:solidFill>
                                          <a:schemeClr val="dk1"/>
                                        </a:solidFill>
                                        <a:latin typeface="Cambria Math" panose="02040503050406030204" pitchFamily="18" charset="0"/>
                                        <a:ea typeface="+mn-ea"/>
                                        <a:cs typeface="+mn-cs"/>
                                      </a:rPr>
                                    </m:ctrlPr>
                                  </m:sSubSupPr>
                                  <m:e>
                                    <m:r>
                                      <a:rPr lang="en-US" altLang="zh-TW" sz="1800" b="0" i="1" kern="1200" smtClean="0">
                                        <a:solidFill>
                                          <a:schemeClr val="dk1"/>
                                        </a:solidFill>
                                        <a:latin typeface="Cambria Math" panose="02040503050406030204" pitchFamily="18" charset="0"/>
                                        <a:ea typeface="+mn-ea"/>
                                        <a:cs typeface="+mn-cs"/>
                                      </a:rPr>
                                      <m:t>𝐹</m:t>
                                    </m:r>
                                  </m:e>
                                  <m:sub>
                                    <m:r>
                                      <a:rPr lang="en-US" altLang="zh-TW" sz="1800" b="0" i="1" kern="1200" smtClean="0">
                                        <a:solidFill>
                                          <a:schemeClr val="dk1"/>
                                        </a:solidFill>
                                        <a:latin typeface="Cambria Math" panose="02040503050406030204" pitchFamily="18" charset="0"/>
                                        <a:ea typeface="+mn-ea"/>
                                        <a:cs typeface="+mn-cs"/>
                                      </a:rPr>
                                      <m:t>𝑖</m:t>
                                    </m:r>
                                  </m:sub>
                                  <m:sup>
                                    <m:r>
                                      <a:rPr lang="en-US" altLang="zh-TW" sz="1800" b="0" i="1" kern="1200" smtClean="0">
                                        <a:solidFill>
                                          <a:schemeClr val="dk1"/>
                                        </a:solidFill>
                                        <a:latin typeface="Cambria Math" panose="02040503050406030204" pitchFamily="18" charset="0"/>
                                        <a:ea typeface="+mn-ea"/>
                                        <a:cs typeface="+mn-cs"/>
                                      </a:rPr>
                                      <m:t>𝑏</m:t>
                                    </m:r>
                                  </m:sup>
                                </m:sSubSup>
                                <m:r>
                                  <a:rPr lang="en-US" altLang="zh-TW" sz="1800" b="0" i="1" kern="1200" smtClean="0">
                                    <a:solidFill>
                                      <a:schemeClr val="dk1"/>
                                    </a:solidFill>
                                    <a:latin typeface="Cambria Math" panose="02040503050406030204" pitchFamily="18" charset="0"/>
                                    <a:ea typeface="+mn-ea"/>
                                    <a:cs typeface="+mn-cs"/>
                                  </a:rPr>
                                  <m:t>)</m:t>
                                </m:r>
                              </m:oMath>
                            </m:oMathPara>
                          </a14:m>
                          <a:endParaRPr lang="zh-TW" altLang="en-US" sz="1800" i="1" kern="1200" dirty="0">
                            <a:solidFill>
                              <a:schemeClr val="dk1"/>
                            </a:solidFill>
                            <a:latin typeface="Cambria Math" panose="02040503050406030204" pitchFamily="18" charset="0"/>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a:t>Feature group of </a:t>
                          </a:r>
                          <a14:m>
                            <m:oMath xmlns:m="http://schemas.openxmlformats.org/officeDocument/2006/math">
                              <m:sSup>
                                <m:sSupPr>
                                  <m:ctrlPr>
                                    <a:rPr lang="en-US" altLang="zh-TW" sz="1400" i="1" dirty="0" smtClean="0">
                                      <a:latin typeface="Cambria Math" panose="02040503050406030204" pitchFamily="18" charset="0"/>
                                    </a:rPr>
                                  </m:ctrlPr>
                                </m:sSupPr>
                                <m:e>
                                  <m:r>
                                    <a:rPr lang="en-US" altLang="zh-TW" sz="1400" b="0" i="1" dirty="0" smtClean="0">
                                      <a:latin typeface="Cambria Math" panose="02040503050406030204" pitchFamily="18" charset="0"/>
                                    </a:rPr>
                                    <m:t>𝑖</m:t>
                                  </m:r>
                                </m:e>
                                <m:sup>
                                  <m:r>
                                    <a:rPr lang="en-US" altLang="zh-TW" sz="1400" b="0" i="1" dirty="0" smtClean="0">
                                      <a:latin typeface="Cambria Math" panose="02040503050406030204" pitchFamily="18" charset="0"/>
                                    </a:rPr>
                                    <m:t>𝑡h</m:t>
                                  </m:r>
                                </m:sup>
                              </m:sSup>
                            </m:oMath>
                          </a14:m>
                          <a:r>
                            <a:rPr lang="en-US" altLang="zh-TW" sz="1400" dirty="0"/>
                            <a:t> Feature</a:t>
                          </a:r>
                          <a:endParaRPr lang="zh-TW" altLang="en-US" sz="1400"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037540359"/>
                      </a:ext>
                    </a:extLst>
                  </a:tr>
                  <a:tr h="475456">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1800" i="1" kern="1200" smtClean="0">
                                        <a:solidFill>
                                          <a:schemeClr val="dk1"/>
                                        </a:solidFill>
                                        <a:latin typeface="Cambria Math" panose="02040503050406030204" pitchFamily="18" charset="0"/>
                                        <a:ea typeface="+mn-ea"/>
                                        <a:cs typeface="+mn-cs"/>
                                      </a:rPr>
                                    </m:ctrlPr>
                                  </m:sSubPr>
                                  <m:e>
                                    <m:r>
                                      <a:rPr lang="en-US" altLang="zh-TW" sz="1800" i="1" kern="1200" smtClean="0">
                                        <a:solidFill>
                                          <a:schemeClr val="dk1"/>
                                        </a:solidFill>
                                        <a:latin typeface="Cambria Math" panose="02040503050406030204" pitchFamily="18" charset="0"/>
                                        <a:ea typeface="+mn-ea"/>
                                        <a:cs typeface="+mn-cs"/>
                                      </a:rPr>
                                      <m:t>𝐺</m:t>
                                    </m:r>
                                  </m:e>
                                  <m:sub>
                                    <m:r>
                                      <a:rPr lang="en-US" altLang="zh-TW" sz="1800" b="0" i="1" kern="1200" smtClean="0">
                                        <a:solidFill>
                                          <a:schemeClr val="dk1"/>
                                        </a:solidFill>
                                        <a:latin typeface="Cambria Math" panose="02040503050406030204" pitchFamily="18" charset="0"/>
                                        <a:ea typeface="+mn-ea"/>
                                        <a:cs typeface="+mn-cs"/>
                                      </a:rPr>
                                      <m:t>𝑗</m:t>
                                    </m:r>
                                  </m:sub>
                                </m:sSub>
                              </m:oMath>
                            </m:oMathPara>
                          </a14:m>
                          <a:endParaRPr lang="zh-TW" altLang="en-US" sz="1800" i="1" kern="1200" dirty="0">
                            <a:solidFill>
                              <a:schemeClr val="dk1"/>
                            </a:solidFill>
                            <a:latin typeface="Cambria Math" panose="02040503050406030204" pitchFamily="18" charset="0"/>
                            <a:ea typeface="+mn-ea"/>
                            <a:cs typeface="+mn-cs"/>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14:m>
                            <m:oMath xmlns:m="http://schemas.openxmlformats.org/officeDocument/2006/math">
                              <m:sSup>
                                <m:sSupPr>
                                  <m:ctrlPr>
                                    <a:rPr lang="en-US" altLang="zh-TW" sz="1400" i="1" dirty="0" smtClean="0">
                                      <a:latin typeface="Cambria Math" panose="02040503050406030204" pitchFamily="18" charset="0"/>
                                    </a:rPr>
                                  </m:ctrlPr>
                                </m:sSupPr>
                                <m:e>
                                  <m:r>
                                    <a:rPr lang="en-US" altLang="zh-TW" sz="1400" b="0" i="1" dirty="0" smtClean="0">
                                      <a:latin typeface="Cambria Math" panose="02040503050406030204" pitchFamily="18" charset="0"/>
                                    </a:rPr>
                                    <m:t>𝑗</m:t>
                                  </m:r>
                                </m:e>
                                <m:sup>
                                  <m:r>
                                    <a:rPr lang="en-US" altLang="zh-TW" sz="1400" b="0" i="1" dirty="0" smtClean="0">
                                      <a:latin typeface="Cambria Math" panose="02040503050406030204" pitchFamily="18" charset="0"/>
                                    </a:rPr>
                                    <m:t>𝑡h</m:t>
                                  </m:r>
                                </m:sup>
                              </m:sSup>
                            </m:oMath>
                          </a14:m>
                          <a:r>
                            <a:rPr lang="en-US" altLang="zh-TW" sz="1400" dirty="0"/>
                            <a:t> Feature group</a:t>
                          </a:r>
                          <a:endParaRPr lang="zh-TW" altLang="en-US" sz="1400"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524247947"/>
                      </a:ext>
                    </a:extLst>
                  </a:tr>
                  <a:tr h="475456">
                    <a:tc>
                      <a:txBody>
                        <a:bodyPr/>
                        <a:lstStyle/>
                        <a:p>
                          <a:pPr algn="ct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𝑆</m:t>
                                    </m:r>
                                  </m:e>
                                  <m:sub>
                                    <m:r>
                                      <a:rPr lang="en-US" altLang="zh-TW" b="0" i="1" smtClean="0">
                                        <a:latin typeface="Cambria Math" panose="02040503050406030204" pitchFamily="18" charset="0"/>
                                      </a:rPr>
                                      <m:t>𝑗</m:t>
                                    </m:r>
                                  </m:sub>
                                </m:sSub>
                              </m:oMath>
                            </m:oMathPara>
                          </a14:m>
                          <a:endParaRPr lang="zh-TW" alt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400" dirty="0"/>
                            <a:t>sequence of features in group </a:t>
                          </a:r>
                          <a14:m>
                            <m:oMath xmlns:m="http://schemas.openxmlformats.org/officeDocument/2006/math">
                              <m:sSub>
                                <m:sSubPr>
                                  <m:ctrlPr>
                                    <a:rPr lang="en-US" altLang="zh-TW" sz="1400" i="1" kern="1200" smtClean="0">
                                      <a:solidFill>
                                        <a:schemeClr val="dk1"/>
                                      </a:solidFill>
                                      <a:latin typeface="Cambria Math" panose="02040503050406030204" pitchFamily="18" charset="0"/>
                                      <a:ea typeface="+mn-ea"/>
                                      <a:cs typeface="+mn-cs"/>
                                    </a:rPr>
                                  </m:ctrlPr>
                                </m:sSubPr>
                                <m:e>
                                  <m:r>
                                    <a:rPr lang="en-US" altLang="zh-TW" sz="1400" i="1" kern="1200" smtClean="0">
                                      <a:solidFill>
                                        <a:schemeClr val="dk1"/>
                                      </a:solidFill>
                                      <a:latin typeface="Cambria Math" panose="02040503050406030204" pitchFamily="18" charset="0"/>
                                      <a:ea typeface="+mn-ea"/>
                                      <a:cs typeface="+mn-cs"/>
                                    </a:rPr>
                                    <m:t>𝐺</m:t>
                                  </m:r>
                                </m:e>
                                <m:sub>
                                  <m:r>
                                    <a:rPr lang="en-US" altLang="zh-TW" sz="1400" b="0" i="1" kern="1200" smtClean="0">
                                      <a:solidFill>
                                        <a:schemeClr val="dk1"/>
                                      </a:solidFill>
                                      <a:latin typeface="Cambria Math" panose="02040503050406030204" pitchFamily="18" charset="0"/>
                                      <a:ea typeface="+mn-ea"/>
                                      <a:cs typeface="+mn-cs"/>
                                    </a:rPr>
                                    <m:t>𝑗</m:t>
                                  </m:r>
                                </m:sub>
                              </m:sSub>
                            </m:oMath>
                          </a14:m>
                          <a:endParaRPr lang="zh-TW" altLang="en-US" sz="1400"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66865645"/>
                      </a:ext>
                    </a:extLst>
                  </a:tr>
                  <a:tr h="475456">
                    <a:tc>
                      <a:txBody>
                        <a:bodyPr/>
                        <a:lstStyle/>
                        <a:p>
                          <a:pPr algn="ctr"/>
                          <a14:m>
                            <m:oMathPara xmlns:m="http://schemas.openxmlformats.org/officeDocument/2006/math">
                              <m:oMathParaPr>
                                <m:jc m:val="centerGroup"/>
                              </m:oMathParaPr>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𝐶</m:t>
                                    </m:r>
                                  </m:e>
                                  <m:sub>
                                    <m:r>
                                      <a:rPr lang="en-US" altLang="zh-TW" b="0" i="1" smtClean="0">
                                        <a:latin typeface="Cambria Math" panose="02040503050406030204" pitchFamily="18" charset="0"/>
                                      </a:rPr>
                                      <m:t>𝑗𝑘</m:t>
                                    </m:r>
                                  </m:sub>
                                </m:sSub>
                              </m:oMath>
                            </m:oMathPara>
                          </a14:m>
                          <a:endParaRPr lang="zh-TW" alt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14:m>
                            <m:oMath xmlns:m="http://schemas.openxmlformats.org/officeDocument/2006/math">
                              <m:sSup>
                                <m:sSupPr>
                                  <m:ctrlPr>
                                    <a:rPr lang="en-US" altLang="zh-TW" sz="1400" i="1" dirty="0" smtClean="0">
                                      <a:latin typeface="Cambria Math" panose="02040503050406030204" pitchFamily="18" charset="0"/>
                                    </a:rPr>
                                  </m:ctrlPr>
                                </m:sSupPr>
                                <m:e>
                                  <m:r>
                                    <a:rPr lang="en-US" altLang="zh-TW" sz="1400" b="0" i="1" dirty="0" smtClean="0">
                                      <a:latin typeface="Cambria Math" panose="02040503050406030204" pitchFamily="18" charset="0"/>
                                    </a:rPr>
                                    <m:t>𝑘</m:t>
                                  </m:r>
                                </m:e>
                                <m:sup>
                                  <m:r>
                                    <a:rPr lang="en-US" altLang="zh-TW" sz="1400" b="0" i="1" dirty="0" smtClean="0">
                                      <a:latin typeface="Cambria Math" panose="02040503050406030204" pitchFamily="18" charset="0"/>
                                    </a:rPr>
                                    <m:t>𝑡h</m:t>
                                  </m:r>
                                </m:sup>
                              </m:sSup>
                            </m:oMath>
                          </a14:m>
                          <a:r>
                            <a:rPr lang="en-US" altLang="zh-TW" sz="1400" dirty="0"/>
                            <a:t> Feature in </a:t>
                          </a:r>
                          <a14:m>
                            <m:oMath xmlns:m="http://schemas.openxmlformats.org/officeDocument/2006/math">
                              <m:sSub>
                                <m:sSubPr>
                                  <m:ctrlPr>
                                    <a:rPr lang="en-US" altLang="zh-TW" sz="1400" i="1" kern="1200" smtClean="0">
                                      <a:solidFill>
                                        <a:schemeClr val="dk1"/>
                                      </a:solidFill>
                                      <a:latin typeface="Cambria Math" panose="02040503050406030204" pitchFamily="18" charset="0"/>
                                      <a:ea typeface="+mn-ea"/>
                                      <a:cs typeface="+mn-cs"/>
                                    </a:rPr>
                                  </m:ctrlPr>
                                </m:sSubPr>
                                <m:e>
                                  <m:r>
                                    <a:rPr lang="en-US" altLang="zh-TW" sz="1400" i="1" kern="1200" smtClean="0">
                                      <a:solidFill>
                                        <a:schemeClr val="dk1"/>
                                      </a:solidFill>
                                      <a:latin typeface="Cambria Math" panose="02040503050406030204" pitchFamily="18" charset="0"/>
                                      <a:ea typeface="+mn-ea"/>
                                      <a:cs typeface="+mn-cs"/>
                                    </a:rPr>
                                    <m:t>𝐺</m:t>
                                  </m:r>
                                </m:e>
                                <m:sub>
                                  <m:r>
                                    <a:rPr lang="en-US" altLang="zh-TW" sz="1400" b="0" i="1" kern="1200" smtClean="0">
                                      <a:solidFill>
                                        <a:schemeClr val="dk1"/>
                                      </a:solidFill>
                                      <a:latin typeface="Cambria Math" panose="02040503050406030204" pitchFamily="18" charset="0"/>
                                      <a:ea typeface="+mn-ea"/>
                                      <a:cs typeface="+mn-cs"/>
                                    </a:rPr>
                                    <m:t>𝑗</m:t>
                                  </m:r>
                                </m:sub>
                              </m:sSub>
                            </m:oMath>
                          </a14:m>
                          <a:endParaRPr lang="zh-TW" altLang="en-US" sz="1400"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0827046"/>
                      </a:ext>
                    </a:extLst>
                  </a:tr>
                  <a:tr h="475456">
                    <a:tc>
                      <a:txBody>
                        <a:bodyPr/>
                        <a:lstStyle/>
                        <a:p>
                          <a:pPr algn="ctr"/>
                          <a14:m>
                            <m:oMathPara xmlns:m="http://schemas.openxmlformats.org/officeDocument/2006/math">
                              <m:oMathParaPr>
                                <m:jc m:val="centerGroup"/>
                              </m:oMathParaPr>
                              <m:oMath xmlns:m="http://schemas.openxmlformats.org/officeDocument/2006/math">
                                <m:sSubSup>
                                  <m:sSubSupPr>
                                    <m:ctrlPr>
                                      <a:rPr lang="en-US" altLang="zh-TW" sz="1800" i="1" kern="1200" smtClean="0">
                                        <a:solidFill>
                                          <a:schemeClr val="dk1"/>
                                        </a:solidFill>
                                        <a:latin typeface="Cambria Math" panose="02040503050406030204" pitchFamily="18" charset="0"/>
                                        <a:ea typeface="+mn-ea"/>
                                        <a:cs typeface="+mn-cs"/>
                                      </a:rPr>
                                    </m:ctrlPr>
                                  </m:sSubSupPr>
                                  <m:e>
                                    <m:r>
                                      <a:rPr lang="en-US" altLang="zh-TW" sz="1800" b="0" i="1" kern="1200" smtClean="0">
                                        <a:solidFill>
                                          <a:schemeClr val="dk1"/>
                                        </a:solidFill>
                                        <a:latin typeface="Cambria Math" panose="02040503050406030204" pitchFamily="18" charset="0"/>
                                        <a:ea typeface="+mn-ea"/>
                                        <a:cs typeface="+mn-cs"/>
                                      </a:rPr>
                                      <m:t>𝐹</m:t>
                                    </m:r>
                                  </m:e>
                                  <m:sub>
                                    <m:r>
                                      <a:rPr lang="en-US" altLang="zh-TW" sz="1800" b="0" i="1" kern="1200" smtClean="0">
                                        <a:solidFill>
                                          <a:schemeClr val="dk1"/>
                                        </a:solidFill>
                                        <a:latin typeface="Cambria Math" panose="02040503050406030204" pitchFamily="18" charset="0"/>
                                        <a:ea typeface="+mn-ea"/>
                                        <a:cs typeface="+mn-cs"/>
                                      </a:rPr>
                                      <m:t>𝑗</m:t>
                                    </m:r>
                                  </m:sub>
                                  <m:sup>
                                    <m:r>
                                      <a:rPr lang="en-US" altLang="zh-TW" sz="1800" b="0" i="1" kern="1200" smtClean="0">
                                        <a:solidFill>
                                          <a:schemeClr val="dk1"/>
                                        </a:solidFill>
                                        <a:latin typeface="Cambria Math" panose="02040503050406030204" pitchFamily="18" charset="0"/>
                                        <a:ea typeface="+mn-ea"/>
                                        <a:cs typeface="+mn-cs"/>
                                      </a:rPr>
                                      <m:t>𝑛</m:t>
                                    </m:r>
                                  </m:sup>
                                </m:sSubSup>
                                <m:r>
                                  <a:rPr lang="en-US" altLang="zh-TW" sz="1800" b="0" i="1" kern="1200" smtClean="0">
                                    <a:solidFill>
                                      <a:schemeClr val="dk1"/>
                                    </a:solidFill>
                                    <a:latin typeface="Cambria Math" panose="02040503050406030204" pitchFamily="18" charset="0"/>
                                    <a:ea typeface="+mn-ea"/>
                                    <a:cs typeface="+mn-cs"/>
                                  </a:rPr>
                                  <m:t>=</m:t>
                                </m:r>
                                <m:r>
                                  <a:rPr lang="en-US" altLang="zh-TW" sz="1800" b="0" i="1" kern="1200" smtClean="0">
                                    <a:solidFill>
                                      <a:schemeClr val="dk1"/>
                                    </a:solidFill>
                                    <a:latin typeface="Cambria Math" panose="02040503050406030204" pitchFamily="18" charset="0"/>
                                    <a:ea typeface="+mn-ea"/>
                                    <a:cs typeface="+mn-cs"/>
                                  </a:rPr>
                                  <m:t>𝑏</m:t>
                                </m:r>
                                <m:r>
                                  <a:rPr lang="en-US" altLang="zh-TW" sz="1800" b="0" i="1" kern="1200" smtClean="0">
                                    <a:solidFill>
                                      <a:schemeClr val="dk1"/>
                                    </a:solidFill>
                                    <a:latin typeface="Cambria Math" panose="02040503050406030204" pitchFamily="18" charset="0"/>
                                    <a:ea typeface="+mn-ea"/>
                                    <a:cs typeface="+mn-cs"/>
                                  </a:rPr>
                                  <m:t>(</m:t>
                                </m:r>
                                <m:sSub>
                                  <m:sSubPr>
                                    <m:ctrlPr>
                                      <a:rPr lang="en-US" altLang="zh-TW" sz="1800" i="1" kern="1200" smtClean="0">
                                        <a:solidFill>
                                          <a:schemeClr val="dk1"/>
                                        </a:solidFill>
                                        <a:latin typeface="Cambria Math" panose="02040503050406030204" pitchFamily="18" charset="0"/>
                                        <a:ea typeface="+mn-ea"/>
                                        <a:cs typeface="+mn-cs"/>
                                      </a:rPr>
                                    </m:ctrlPr>
                                  </m:sSubPr>
                                  <m:e>
                                    <m:r>
                                      <a:rPr lang="en-US" altLang="zh-TW" sz="1800" i="1" kern="1200" smtClean="0">
                                        <a:solidFill>
                                          <a:schemeClr val="dk1"/>
                                        </a:solidFill>
                                        <a:latin typeface="Cambria Math" panose="02040503050406030204" pitchFamily="18" charset="0"/>
                                        <a:ea typeface="+mn-ea"/>
                                        <a:cs typeface="+mn-cs"/>
                                      </a:rPr>
                                      <m:t>𝐺</m:t>
                                    </m:r>
                                  </m:e>
                                  <m:sub>
                                    <m:r>
                                      <a:rPr lang="en-US" altLang="zh-TW" sz="1800" b="0" i="1" kern="1200" smtClean="0">
                                        <a:solidFill>
                                          <a:schemeClr val="dk1"/>
                                        </a:solidFill>
                                        <a:latin typeface="Cambria Math" panose="02040503050406030204" pitchFamily="18" charset="0"/>
                                        <a:ea typeface="+mn-ea"/>
                                        <a:cs typeface="+mn-cs"/>
                                      </a:rPr>
                                      <m:t>𝑗</m:t>
                                    </m:r>
                                  </m:sub>
                                </m:sSub>
                                <m:r>
                                  <a:rPr lang="en-US" altLang="zh-TW" sz="1800" b="0" i="1" kern="1200" smtClean="0">
                                    <a:solidFill>
                                      <a:schemeClr val="dk1"/>
                                    </a:solidFill>
                                    <a:latin typeface="Cambria Math" panose="02040503050406030204" pitchFamily="18" charset="0"/>
                                    <a:ea typeface="+mn-ea"/>
                                    <a:cs typeface="+mn-cs"/>
                                  </a:rPr>
                                  <m:t>)</m:t>
                                </m:r>
                              </m:oMath>
                            </m:oMathPara>
                          </a14:m>
                          <a:endParaRPr lang="zh-TW" alt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sz="1400" dirty="0"/>
                            <a:t>BCD encoded </a:t>
                          </a:r>
                          <a14:m>
                            <m:oMath xmlns:m="http://schemas.openxmlformats.org/officeDocument/2006/math">
                              <m:sSub>
                                <m:sSubPr>
                                  <m:ctrlPr>
                                    <a:rPr lang="en-US" altLang="zh-TW" sz="1400" i="1" kern="1200" smtClean="0">
                                      <a:solidFill>
                                        <a:schemeClr val="dk1"/>
                                      </a:solidFill>
                                      <a:latin typeface="Cambria Math" panose="02040503050406030204" pitchFamily="18" charset="0"/>
                                      <a:ea typeface="+mn-ea"/>
                                      <a:cs typeface="+mn-cs"/>
                                    </a:rPr>
                                  </m:ctrlPr>
                                </m:sSubPr>
                                <m:e>
                                  <m:r>
                                    <a:rPr lang="en-US" altLang="zh-TW" sz="1400" i="1" kern="1200" smtClean="0">
                                      <a:solidFill>
                                        <a:schemeClr val="dk1"/>
                                      </a:solidFill>
                                      <a:latin typeface="Cambria Math" panose="02040503050406030204" pitchFamily="18" charset="0"/>
                                      <a:ea typeface="+mn-ea"/>
                                      <a:cs typeface="+mn-cs"/>
                                    </a:rPr>
                                    <m:t>𝐺</m:t>
                                  </m:r>
                                </m:e>
                                <m:sub>
                                  <m:r>
                                    <a:rPr lang="en-US" altLang="zh-TW" sz="1400" b="0" i="1" kern="1200" smtClean="0">
                                      <a:solidFill>
                                        <a:schemeClr val="dk1"/>
                                      </a:solidFill>
                                      <a:latin typeface="Cambria Math" panose="02040503050406030204" pitchFamily="18" charset="0"/>
                                      <a:ea typeface="+mn-ea"/>
                                      <a:cs typeface="+mn-cs"/>
                                    </a:rPr>
                                    <m:t>𝑗</m:t>
                                  </m:r>
                                </m:sub>
                              </m:sSub>
                            </m:oMath>
                          </a14:m>
                          <a:endParaRPr lang="zh-TW" altLang="en-US" sz="1400"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374788230"/>
                      </a:ext>
                    </a:extLst>
                  </a:tr>
                  <a:tr h="475456">
                    <a:tc>
                      <a:txBody>
                        <a:bodyPr/>
                        <a:lstStyle/>
                        <a:p>
                          <a:pPr algn="ctr"/>
                          <a14:m>
                            <m:oMathPara xmlns:m="http://schemas.openxmlformats.org/officeDocument/2006/math">
                              <m:oMathParaPr>
                                <m:jc m:val="centerGroup"/>
                              </m:oMathParaPr>
                              <m:oMath xmlns:m="http://schemas.openxmlformats.org/officeDocument/2006/math">
                                <m:sSubSup>
                                  <m:sSubSupPr>
                                    <m:ctrlPr>
                                      <a:rPr lang="en-US" altLang="zh-TW" sz="1800" i="1" kern="1200" smtClean="0">
                                        <a:solidFill>
                                          <a:schemeClr val="dk1"/>
                                        </a:solidFill>
                                        <a:latin typeface="Cambria Math" panose="02040503050406030204" pitchFamily="18" charset="0"/>
                                        <a:ea typeface="+mn-ea"/>
                                        <a:cs typeface="+mn-cs"/>
                                      </a:rPr>
                                    </m:ctrlPr>
                                  </m:sSubSupPr>
                                  <m:e>
                                    <m:r>
                                      <a:rPr lang="en-US" altLang="zh-TW" sz="1800" b="0" i="1" kern="1200" smtClean="0">
                                        <a:solidFill>
                                          <a:schemeClr val="dk1"/>
                                        </a:solidFill>
                                        <a:latin typeface="Cambria Math" panose="02040503050406030204" pitchFamily="18" charset="0"/>
                                        <a:ea typeface="+mn-ea"/>
                                        <a:cs typeface="+mn-cs"/>
                                      </a:rPr>
                                      <m:t>𝐹</m:t>
                                    </m:r>
                                  </m:e>
                                  <m:sub>
                                    <m:r>
                                      <a:rPr lang="en-US" altLang="zh-TW" sz="1800" b="0" i="1" kern="1200" smtClean="0">
                                        <a:solidFill>
                                          <a:schemeClr val="dk1"/>
                                        </a:solidFill>
                                        <a:latin typeface="Cambria Math" panose="02040503050406030204" pitchFamily="18" charset="0"/>
                                        <a:ea typeface="+mn-ea"/>
                                        <a:cs typeface="+mn-cs"/>
                                      </a:rPr>
                                      <m:t>𝑗</m:t>
                                    </m:r>
                                  </m:sub>
                                  <m:sup>
                                    <m:r>
                                      <a:rPr lang="en-US" altLang="zh-TW" sz="1800" b="0" i="1" kern="1200" smtClean="0">
                                        <a:solidFill>
                                          <a:schemeClr val="dk1"/>
                                        </a:solidFill>
                                        <a:latin typeface="Cambria Math" panose="02040503050406030204" pitchFamily="18" charset="0"/>
                                        <a:ea typeface="+mn-ea"/>
                                        <a:cs typeface="+mn-cs"/>
                                      </a:rPr>
                                      <m:t>𝑛</m:t>
                                    </m:r>
                                  </m:sup>
                                </m:sSubSup>
                              </m:oMath>
                            </m:oMathPara>
                          </a14:m>
                          <a:endParaRPr lang="zh-TW" alt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8F8"/>
                        </a:solidFill>
                      </a:tcPr>
                    </a:tc>
                    <a:tc>
                      <a:txBody>
                        <a:bodyPr/>
                        <a:lstStyle/>
                        <a:p>
                          <a:pPr algn="ctr"/>
                          <a14:m>
                            <m:oMath xmlns:m="http://schemas.openxmlformats.org/officeDocument/2006/math">
                              <m:sSup>
                                <m:sSupPr>
                                  <m:ctrlPr>
                                    <a:rPr lang="en-US" altLang="zh-TW" sz="1400" i="1" dirty="0" smtClean="0">
                                      <a:latin typeface="Cambria Math" panose="02040503050406030204" pitchFamily="18" charset="0"/>
                                    </a:rPr>
                                  </m:ctrlPr>
                                </m:sSupPr>
                                <m:e>
                                  <m:r>
                                    <a:rPr lang="en-US" altLang="zh-TW" sz="1400" b="0" i="1" dirty="0" smtClean="0">
                                      <a:latin typeface="Cambria Math" panose="02040503050406030204" pitchFamily="18" charset="0"/>
                                    </a:rPr>
                                    <m:t>𝑗</m:t>
                                  </m:r>
                                </m:e>
                                <m:sup>
                                  <m:r>
                                    <a:rPr lang="en-US" altLang="zh-TW" sz="1400" b="0" i="1" dirty="0" smtClean="0">
                                      <a:latin typeface="Cambria Math" panose="02040503050406030204" pitchFamily="18" charset="0"/>
                                    </a:rPr>
                                    <m:t>𝑡h</m:t>
                                  </m:r>
                                </m:sup>
                              </m:sSup>
                            </m:oMath>
                          </a14:m>
                          <a:r>
                            <a:rPr lang="en-US" altLang="zh-TW" sz="1400" dirty="0"/>
                            <a:t> Encoded numerical feature</a:t>
                          </a:r>
                          <a:endParaRPr lang="zh-TW" altLang="en-US" sz="1400"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494018560"/>
                      </a:ext>
                    </a:extLst>
                  </a:tr>
                </a:tbl>
              </a:graphicData>
            </a:graphic>
          </p:graphicFrame>
        </mc:Choice>
        <mc:Fallback xmlns="">
          <p:graphicFrame>
            <p:nvGraphicFramePr>
              <p:cNvPr id="4" name="表格 3">
                <a:extLst>
                  <a:ext uri="{FF2B5EF4-FFF2-40B4-BE49-F238E27FC236}">
                    <a16:creationId xmlns:a16="http://schemas.microsoft.com/office/drawing/2014/main" id="{1089E63D-FA9A-480B-9301-E7BB05C9BF7D}"/>
                  </a:ext>
                </a:extLst>
              </p:cNvPr>
              <p:cNvGraphicFramePr>
                <a:graphicFrameLocks noGrp="1"/>
              </p:cNvGraphicFramePr>
              <p:nvPr>
                <p:extLst>
                  <p:ext uri="{D42A27DB-BD31-4B8C-83A1-F6EECF244321}">
                    <p14:modId xmlns:p14="http://schemas.microsoft.com/office/powerpoint/2010/main" val="2072686986"/>
                  </p:ext>
                </p:extLst>
              </p:nvPr>
            </p:nvGraphicFramePr>
            <p:xfrm>
              <a:off x="6473312" y="1849152"/>
              <a:ext cx="4880488" cy="3803648"/>
            </p:xfrm>
            <a:graphic>
              <a:graphicData uri="http://schemas.openxmlformats.org/drawingml/2006/table">
                <a:tbl>
                  <a:tblPr firstRow="1" bandRow="1">
                    <a:tableStyleId>{5C22544A-7EE6-4342-B048-85BDC9FD1C3A}</a:tableStyleId>
                  </a:tblPr>
                  <a:tblGrid>
                    <a:gridCol w="1511301">
                      <a:extLst>
                        <a:ext uri="{9D8B030D-6E8A-4147-A177-3AD203B41FA5}">
                          <a16:colId xmlns:a16="http://schemas.microsoft.com/office/drawing/2014/main" val="4077551756"/>
                        </a:ext>
                      </a:extLst>
                    </a:gridCol>
                    <a:gridCol w="3369187">
                      <a:extLst>
                        <a:ext uri="{9D8B030D-6E8A-4147-A177-3AD203B41FA5}">
                          <a16:colId xmlns:a16="http://schemas.microsoft.com/office/drawing/2014/main" val="512824034"/>
                        </a:ext>
                      </a:extLst>
                    </a:gridCol>
                  </a:tblGrid>
                  <a:tr h="475456">
                    <a:tc>
                      <a:txBody>
                        <a:bodyPr/>
                        <a:lstStyle/>
                        <a:p>
                          <a:pPr algn="ctr"/>
                          <a:r>
                            <a:rPr lang="en-US" altLang="zh-TW" dirty="0"/>
                            <a:t>Symbol</a:t>
                          </a:r>
                          <a:endParaRPr lang="zh-TW" altLang="en-US" dirty="0"/>
                        </a:p>
                      </a:txBody>
                      <a:tcPr anchor="ctr">
                        <a:lnB w="38100" cmpd="sng">
                          <a:noFill/>
                        </a:lnB>
                        <a:solidFill>
                          <a:srgbClr val="14365D"/>
                        </a:solidFill>
                      </a:tcPr>
                    </a:tc>
                    <a:tc>
                      <a:txBody>
                        <a:bodyPr/>
                        <a:lstStyle/>
                        <a:p>
                          <a:pPr algn="ctr"/>
                          <a:r>
                            <a:rPr lang="en-US" altLang="zh-TW" dirty="0"/>
                            <a:t>Definition</a:t>
                          </a:r>
                          <a:endParaRPr lang="zh-TW" altLang="en-US" dirty="0"/>
                        </a:p>
                      </a:txBody>
                      <a:tcPr anchor="ctr">
                        <a:lnB w="38100" cmpd="sng">
                          <a:noFill/>
                        </a:lnB>
                        <a:solidFill>
                          <a:srgbClr val="14365D"/>
                        </a:solidFill>
                      </a:tcPr>
                    </a:tc>
                    <a:extLst>
                      <a:ext uri="{0D108BD9-81ED-4DB2-BD59-A6C34878D82A}">
                        <a16:rowId xmlns:a16="http://schemas.microsoft.com/office/drawing/2014/main" val="2748349146"/>
                      </a:ext>
                    </a:extLst>
                  </a:tr>
                  <a:tr h="475456">
                    <a:tc>
                      <a:txBody>
                        <a:bodyPr/>
                        <a:lstStyle/>
                        <a:p>
                          <a:endParaRPr lang="zh-TW"/>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blipFill>
                          <a:blip r:embed="rId4"/>
                          <a:stretch>
                            <a:fillRect l="-403" t="-101282" r="-224194" b="-602564"/>
                          </a:stretch>
                        </a:blipFill>
                      </a:tcPr>
                    </a:tc>
                    <a:tc>
                      <a:txBody>
                        <a:bodyPr/>
                        <a:lstStyle/>
                        <a:p>
                          <a:endParaRPr lang="zh-TW"/>
                        </a:p>
                      </a:txBody>
                      <a:tcPr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blipFill>
                          <a:blip r:embed="rId4"/>
                          <a:stretch>
                            <a:fillRect l="-44946" t="-101282" r="-361" b="-602564"/>
                          </a:stretch>
                        </a:blipFill>
                      </a:tcPr>
                    </a:tc>
                    <a:extLst>
                      <a:ext uri="{0D108BD9-81ED-4DB2-BD59-A6C34878D82A}">
                        <a16:rowId xmlns:a16="http://schemas.microsoft.com/office/drawing/2014/main" val="1698143515"/>
                      </a:ext>
                    </a:extLst>
                  </a:tr>
                  <a:tr h="475456">
                    <a:tc>
                      <a:txBody>
                        <a:bodyPr/>
                        <a:lstStyle/>
                        <a:p>
                          <a:endParaRPr lang="zh-TW"/>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4"/>
                          <a:stretch>
                            <a:fillRect l="-403" t="-201282" r="-224194" b="-502564"/>
                          </a:stretch>
                        </a:blipFill>
                      </a:tcPr>
                    </a:tc>
                    <a:tc>
                      <a:txBody>
                        <a:bodyPr/>
                        <a:lstStyle/>
                        <a:p>
                          <a:endParaRPr lang="zh-TW"/>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blipFill>
                          <a:blip r:embed="rId4"/>
                          <a:stretch>
                            <a:fillRect l="-44946" t="-201282" r="-361" b="-502564"/>
                          </a:stretch>
                        </a:blipFill>
                      </a:tcPr>
                    </a:tc>
                    <a:extLst>
                      <a:ext uri="{0D108BD9-81ED-4DB2-BD59-A6C34878D82A}">
                        <a16:rowId xmlns:a16="http://schemas.microsoft.com/office/drawing/2014/main" val="2037540359"/>
                      </a:ext>
                    </a:extLst>
                  </a:tr>
                  <a:tr h="475456">
                    <a:tc>
                      <a:txBody>
                        <a:bodyPr/>
                        <a:lstStyle/>
                        <a:p>
                          <a:endParaRPr lang="zh-TW"/>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4"/>
                          <a:stretch>
                            <a:fillRect l="-403" t="-297468" r="-224194" b="-396203"/>
                          </a:stretch>
                        </a:blipFill>
                      </a:tcPr>
                    </a:tc>
                    <a:tc>
                      <a:txBody>
                        <a:bodyPr/>
                        <a:lstStyle/>
                        <a:p>
                          <a:endParaRPr lang="zh-TW"/>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blipFill>
                          <a:blip r:embed="rId4"/>
                          <a:stretch>
                            <a:fillRect l="-44946" t="-297468" r="-361" b="-396203"/>
                          </a:stretch>
                        </a:blipFill>
                      </a:tcPr>
                    </a:tc>
                    <a:extLst>
                      <a:ext uri="{0D108BD9-81ED-4DB2-BD59-A6C34878D82A}">
                        <a16:rowId xmlns:a16="http://schemas.microsoft.com/office/drawing/2014/main" val="2524247947"/>
                      </a:ext>
                    </a:extLst>
                  </a:tr>
                  <a:tr h="475456">
                    <a:tc>
                      <a:txBody>
                        <a:bodyPr/>
                        <a:lstStyle/>
                        <a:p>
                          <a:endParaRPr lang="zh-TW"/>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4"/>
                          <a:stretch>
                            <a:fillRect l="-403" t="-402564" r="-224194" b="-301282"/>
                          </a:stretch>
                        </a:blipFill>
                      </a:tcPr>
                    </a:tc>
                    <a:tc>
                      <a:txBody>
                        <a:bodyPr/>
                        <a:lstStyle/>
                        <a:p>
                          <a:endParaRPr lang="zh-TW"/>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blipFill>
                          <a:blip r:embed="rId4"/>
                          <a:stretch>
                            <a:fillRect l="-44946" t="-402564" r="-361" b="-301282"/>
                          </a:stretch>
                        </a:blipFill>
                      </a:tcPr>
                    </a:tc>
                    <a:extLst>
                      <a:ext uri="{0D108BD9-81ED-4DB2-BD59-A6C34878D82A}">
                        <a16:rowId xmlns:a16="http://schemas.microsoft.com/office/drawing/2014/main" val="366865645"/>
                      </a:ext>
                    </a:extLst>
                  </a:tr>
                  <a:tr h="475456">
                    <a:tc>
                      <a:txBody>
                        <a:bodyPr/>
                        <a:lstStyle/>
                        <a:p>
                          <a:endParaRPr lang="zh-TW"/>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4"/>
                          <a:stretch>
                            <a:fillRect l="-403" t="-502564" r="-224194" b="-201282"/>
                          </a:stretch>
                        </a:blipFill>
                      </a:tcPr>
                    </a:tc>
                    <a:tc>
                      <a:txBody>
                        <a:bodyPr/>
                        <a:lstStyle/>
                        <a:p>
                          <a:endParaRPr lang="zh-TW"/>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blipFill>
                          <a:blip r:embed="rId4"/>
                          <a:stretch>
                            <a:fillRect l="-44946" t="-502564" r="-361" b="-201282"/>
                          </a:stretch>
                        </a:blipFill>
                      </a:tcPr>
                    </a:tc>
                    <a:extLst>
                      <a:ext uri="{0D108BD9-81ED-4DB2-BD59-A6C34878D82A}">
                        <a16:rowId xmlns:a16="http://schemas.microsoft.com/office/drawing/2014/main" val="30827046"/>
                      </a:ext>
                    </a:extLst>
                  </a:tr>
                  <a:tr h="475456">
                    <a:tc>
                      <a:txBody>
                        <a:bodyPr/>
                        <a:lstStyle/>
                        <a:p>
                          <a:endParaRPr lang="zh-TW"/>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4"/>
                          <a:stretch>
                            <a:fillRect l="-403" t="-602564" r="-224194" b="-101282"/>
                          </a:stretch>
                        </a:blipFill>
                      </a:tcPr>
                    </a:tc>
                    <a:tc>
                      <a:txBody>
                        <a:bodyPr/>
                        <a:lstStyle/>
                        <a:p>
                          <a:endParaRPr lang="zh-TW"/>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blipFill>
                          <a:blip r:embed="rId4"/>
                          <a:stretch>
                            <a:fillRect l="-44946" t="-602564" r="-361" b="-101282"/>
                          </a:stretch>
                        </a:blipFill>
                      </a:tcPr>
                    </a:tc>
                    <a:extLst>
                      <a:ext uri="{0D108BD9-81ED-4DB2-BD59-A6C34878D82A}">
                        <a16:rowId xmlns:a16="http://schemas.microsoft.com/office/drawing/2014/main" val="3374788230"/>
                      </a:ext>
                    </a:extLst>
                  </a:tr>
                  <a:tr h="475456">
                    <a:tc>
                      <a:txBody>
                        <a:bodyPr/>
                        <a:lstStyle/>
                        <a:p>
                          <a:endParaRPr lang="zh-TW"/>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403" t="-702564" r="-224194" b="-1282"/>
                          </a:stretch>
                        </a:blipFill>
                      </a:tcPr>
                    </a:tc>
                    <a:tc>
                      <a:txBody>
                        <a:bodyPr/>
                        <a:lstStyle/>
                        <a:p>
                          <a:endParaRPr lang="zh-TW"/>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44946" t="-702564" r="-361" b="-1282"/>
                          </a:stretch>
                        </a:blipFill>
                      </a:tcPr>
                    </a:tc>
                    <a:extLst>
                      <a:ext uri="{0D108BD9-81ED-4DB2-BD59-A6C34878D82A}">
                        <a16:rowId xmlns:a16="http://schemas.microsoft.com/office/drawing/2014/main" val="149401856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2" name="表格 11">
                <a:extLst>
                  <a:ext uri="{FF2B5EF4-FFF2-40B4-BE49-F238E27FC236}">
                    <a16:creationId xmlns:a16="http://schemas.microsoft.com/office/drawing/2014/main" id="{9FB8DCC8-BCAE-4B3E-847D-5C24DFCF09AE}"/>
                  </a:ext>
                </a:extLst>
              </p:cNvPr>
              <p:cNvGraphicFramePr>
                <a:graphicFrameLocks noGrp="1"/>
              </p:cNvGraphicFramePr>
              <p:nvPr>
                <p:extLst>
                  <p:ext uri="{D42A27DB-BD31-4B8C-83A1-F6EECF244321}">
                    <p14:modId xmlns:p14="http://schemas.microsoft.com/office/powerpoint/2010/main" val="4274784755"/>
                  </p:ext>
                </p:extLst>
              </p:nvPr>
            </p:nvGraphicFramePr>
            <p:xfrm>
              <a:off x="12434528" y="4956176"/>
              <a:ext cx="4880488" cy="1901824"/>
            </p:xfrm>
            <a:graphic>
              <a:graphicData uri="http://schemas.openxmlformats.org/drawingml/2006/table">
                <a:tbl>
                  <a:tblPr firstRow="1" bandRow="1">
                    <a:tableStyleId>{5C22544A-7EE6-4342-B048-85BDC9FD1C3A}</a:tableStyleId>
                  </a:tblPr>
                  <a:tblGrid>
                    <a:gridCol w="1511301">
                      <a:extLst>
                        <a:ext uri="{9D8B030D-6E8A-4147-A177-3AD203B41FA5}">
                          <a16:colId xmlns:a16="http://schemas.microsoft.com/office/drawing/2014/main" val="4077551756"/>
                        </a:ext>
                      </a:extLst>
                    </a:gridCol>
                    <a:gridCol w="3369187">
                      <a:extLst>
                        <a:ext uri="{9D8B030D-6E8A-4147-A177-3AD203B41FA5}">
                          <a16:colId xmlns:a16="http://schemas.microsoft.com/office/drawing/2014/main" val="512824034"/>
                        </a:ext>
                      </a:extLst>
                    </a:gridCol>
                  </a:tblGrid>
                  <a:tr h="475456">
                    <a:tc>
                      <a:txBody>
                        <a:bodyPr/>
                        <a:lstStyle/>
                        <a:p>
                          <a:pPr algn="ctr"/>
                          <a:r>
                            <a:rPr lang="en-US" altLang="zh-TW" dirty="0"/>
                            <a:t>indexer</a:t>
                          </a:r>
                          <a:endParaRPr lang="zh-TW" altLang="en-US" dirty="0"/>
                        </a:p>
                      </a:txBody>
                      <a:tcPr anchor="ctr"/>
                    </a:tc>
                    <a:tc>
                      <a:txBody>
                        <a:bodyPr/>
                        <a:lstStyle/>
                        <a:p>
                          <a:pPr algn="ctr"/>
                          <a:r>
                            <a:rPr lang="en-US" altLang="zh-TW" dirty="0"/>
                            <a:t>Definition</a:t>
                          </a:r>
                          <a:endParaRPr lang="zh-TW" altLang="en-US" dirty="0"/>
                        </a:p>
                      </a:txBody>
                      <a:tcPr anchor="ctr"/>
                    </a:tc>
                    <a:extLst>
                      <a:ext uri="{0D108BD9-81ED-4DB2-BD59-A6C34878D82A}">
                        <a16:rowId xmlns:a16="http://schemas.microsoft.com/office/drawing/2014/main" val="2748349146"/>
                      </a:ext>
                    </a:extLst>
                  </a:tr>
                  <a:tr h="475456">
                    <a:tc>
                      <a:txBody>
                        <a:bodyPr/>
                        <a:lstStyle/>
                        <a:p>
                          <a:pPr algn="ctr"/>
                          <a14:m>
                            <m:oMathPara xmlns:m="http://schemas.openxmlformats.org/officeDocument/2006/math">
                              <m:oMathParaPr>
                                <m:jc m:val="centerGroup"/>
                              </m:oMathParaPr>
                              <m:oMath xmlns:m="http://schemas.openxmlformats.org/officeDocument/2006/math">
                                <m:r>
                                  <a:rPr lang="en-US" altLang="zh-TW" sz="1800" i="1" kern="1200" smtClean="0">
                                    <a:solidFill>
                                      <a:schemeClr val="dk1"/>
                                    </a:solidFill>
                                    <a:latin typeface="Cambria Math" panose="02040503050406030204" pitchFamily="18" charset="0"/>
                                    <a:ea typeface="+mn-ea"/>
                                    <a:cs typeface="+mn-cs"/>
                                  </a:rPr>
                                  <m:t>𝑖</m:t>
                                </m:r>
                              </m:oMath>
                            </m:oMathPara>
                          </a14:m>
                          <a:endParaRPr lang="zh-TW" altLang="en-US" sz="1800" i="1" kern="1200" dirty="0">
                            <a:solidFill>
                              <a:schemeClr val="dk1"/>
                            </a:solidFill>
                            <a:latin typeface="Cambria Math" panose="02040503050406030204" pitchFamily="18" charset="0"/>
                            <a:ea typeface="+mn-ea"/>
                            <a:cs typeface="+mn-cs"/>
                          </a:endParaRPr>
                        </a:p>
                      </a:txBody>
                      <a:tcPr anchor="ctr"/>
                    </a:tc>
                    <a:tc>
                      <a:txBody>
                        <a:bodyPr/>
                        <a:lstStyle/>
                        <a:p>
                          <a:pPr algn="ctr"/>
                          <a14:m>
                            <m:oMath xmlns:m="http://schemas.openxmlformats.org/officeDocument/2006/math">
                              <m:sSup>
                                <m:sSupPr>
                                  <m:ctrlPr>
                                    <a:rPr lang="en-US" altLang="zh-TW" sz="1400" i="1" dirty="0" smtClean="0">
                                      <a:latin typeface="Cambria Math" panose="02040503050406030204" pitchFamily="18" charset="0"/>
                                    </a:rPr>
                                  </m:ctrlPr>
                                </m:sSupPr>
                                <m:e>
                                  <m:r>
                                    <a:rPr lang="en-US" altLang="zh-TW" sz="1400" b="0" i="1" dirty="0" smtClean="0">
                                      <a:latin typeface="Cambria Math" panose="02040503050406030204" pitchFamily="18" charset="0"/>
                                    </a:rPr>
                                    <m:t>𝑖</m:t>
                                  </m:r>
                                </m:e>
                                <m:sup>
                                  <m:r>
                                    <a:rPr lang="en-US" altLang="zh-TW" sz="1400" b="0" i="1" dirty="0" smtClean="0">
                                      <a:latin typeface="Cambria Math" panose="02040503050406030204" pitchFamily="18" charset="0"/>
                                    </a:rPr>
                                    <m:t>𝑡h</m:t>
                                  </m:r>
                                </m:sup>
                              </m:sSup>
                            </m:oMath>
                          </a14:m>
                          <a:r>
                            <a:rPr lang="en-US" altLang="zh-TW" sz="1400" dirty="0"/>
                            <a:t> Feature</a:t>
                          </a:r>
                          <a:endParaRPr lang="zh-TW" altLang="en-US" sz="1400" dirty="0"/>
                        </a:p>
                      </a:txBody>
                      <a:tcPr anchor="ctr"/>
                    </a:tc>
                    <a:extLst>
                      <a:ext uri="{0D108BD9-81ED-4DB2-BD59-A6C34878D82A}">
                        <a16:rowId xmlns:a16="http://schemas.microsoft.com/office/drawing/2014/main" val="1698143515"/>
                      </a:ext>
                    </a:extLst>
                  </a:tr>
                  <a:tr h="475456">
                    <a:tc>
                      <a:txBody>
                        <a:bodyPr/>
                        <a:lstStyle/>
                        <a:p>
                          <a:pPr algn="ctr"/>
                          <a14:m>
                            <m:oMathPara xmlns:m="http://schemas.openxmlformats.org/officeDocument/2006/math">
                              <m:oMathParaPr>
                                <m:jc m:val="centerGroup"/>
                              </m:oMathParaPr>
                              <m:oMath xmlns:m="http://schemas.openxmlformats.org/officeDocument/2006/math">
                                <m:r>
                                  <a:rPr lang="en-US" altLang="zh-TW" sz="1800" i="1" kern="1200" smtClean="0">
                                    <a:solidFill>
                                      <a:schemeClr val="dk1"/>
                                    </a:solidFill>
                                    <a:latin typeface="Cambria Math" panose="02040503050406030204" pitchFamily="18" charset="0"/>
                                    <a:ea typeface="+mn-ea"/>
                                    <a:cs typeface="+mn-cs"/>
                                  </a:rPr>
                                  <m:t>𝑗</m:t>
                                </m:r>
                              </m:oMath>
                            </m:oMathPara>
                          </a14:m>
                          <a:endParaRPr lang="zh-TW" altLang="en-US" sz="1800" i="1" kern="1200" dirty="0">
                            <a:solidFill>
                              <a:schemeClr val="dk1"/>
                            </a:solidFill>
                            <a:latin typeface="Cambria Math" panose="02040503050406030204" pitchFamily="18"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a:t>Feature group of </a:t>
                          </a:r>
                          <a14:m>
                            <m:oMath xmlns:m="http://schemas.openxmlformats.org/officeDocument/2006/math">
                              <m:sSup>
                                <m:sSupPr>
                                  <m:ctrlPr>
                                    <a:rPr lang="en-US" altLang="zh-TW" sz="1400" i="1" dirty="0" smtClean="0">
                                      <a:latin typeface="Cambria Math" panose="02040503050406030204" pitchFamily="18" charset="0"/>
                                    </a:rPr>
                                  </m:ctrlPr>
                                </m:sSupPr>
                                <m:e>
                                  <m:r>
                                    <a:rPr lang="en-US" altLang="zh-TW" sz="1400" b="0" i="1" dirty="0" smtClean="0">
                                      <a:latin typeface="Cambria Math" panose="02040503050406030204" pitchFamily="18" charset="0"/>
                                    </a:rPr>
                                    <m:t>𝑖</m:t>
                                  </m:r>
                                </m:e>
                                <m:sup>
                                  <m:r>
                                    <a:rPr lang="en-US" altLang="zh-TW" sz="1400" b="0" i="1" dirty="0" smtClean="0">
                                      <a:latin typeface="Cambria Math" panose="02040503050406030204" pitchFamily="18" charset="0"/>
                                    </a:rPr>
                                    <m:t>𝑡h</m:t>
                                  </m:r>
                                </m:sup>
                              </m:sSup>
                            </m:oMath>
                          </a14:m>
                          <a:r>
                            <a:rPr lang="en-US" altLang="zh-TW" sz="1400" dirty="0"/>
                            <a:t> Feature</a:t>
                          </a:r>
                          <a:endParaRPr lang="zh-TW" altLang="en-US" sz="1400" dirty="0"/>
                        </a:p>
                      </a:txBody>
                      <a:tcPr anchor="ctr"/>
                    </a:tc>
                    <a:extLst>
                      <a:ext uri="{0D108BD9-81ED-4DB2-BD59-A6C34878D82A}">
                        <a16:rowId xmlns:a16="http://schemas.microsoft.com/office/drawing/2014/main" val="2037540359"/>
                      </a:ext>
                    </a:extLst>
                  </a:tr>
                  <a:tr h="475456">
                    <a:tc>
                      <a:txBody>
                        <a:bodyPr/>
                        <a:lstStyle/>
                        <a:p>
                          <a:pPr algn="ctr"/>
                          <a14:m>
                            <m:oMathPara xmlns:m="http://schemas.openxmlformats.org/officeDocument/2006/math">
                              <m:oMathParaPr>
                                <m:jc m:val="centerGroup"/>
                              </m:oMathParaPr>
                              <m:oMath xmlns:m="http://schemas.openxmlformats.org/officeDocument/2006/math">
                                <m:r>
                                  <a:rPr lang="en-US" altLang="zh-TW" sz="1800" i="1" kern="1200" smtClean="0">
                                    <a:solidFill>
                                      <a:schemeClr val="dk1"/>
                                    </a:solidFill>
                                    <a:latin typeface="Cambria Math" panose="02040503050406030204" pitchFamily="18" charset="0"/>
                                    <a:ea typeface="+mn-ea"/>
                                    <a:cs typeface="+mn-cs"/>
                                  </a:rPr>
                                  <m:t>𝑘</m:t>
                                </m:r>
                              </m:oMath>
                            </m:oMathPara>
                          </a14:m>
                          <a:endParaRPr lang="zh-TW" altLang="en-US" sz="1800" i="1" kern="1200" dirty="0">
                            <a:solidFill>
                              <a:schemeClr val="dk1"/>
                            </a:solidFill>
                            <a:latin typeface="Cambria Math" panose="02040503050406030204" pitchFamily="18" charset="0"/>
                            <a:ea typeface="+mn-ea"/>
                            <a:cs typeface="+mn-cs"/>
                          </a:endParaRPr>
                        </a:p>
                      </a:txBody>
                      <a:tcPr anchor="ctr"/>
                    </a:tc>
                    <a:tc>
                      <a:txBody>
                        <a:bodyPr/>
                        <a:lstStyle/>
                        <a:p>
                          <a:pPr algn="ctr"/>
                          <a14:m>
                            <m:oMath xmlns:m="http://schemas.openxmlformats.org/officeDocument/2006/math">
                              <m:sSup>
                                <m:sSupPr>
                                  <m:ctrlPr>
                                    <a:rPr lang="en-US" altLang="zh-TW" sz="1400" i="1" dirty="0" smtClean="0">
                                      <a:latin typeface="Cambria Math" panose="02040503050406030204" pitchFamily="18" charset="0"/>
                                    </a:rPr>
                                  </m:ctrlPr>
                                </m:sSupPr>
                                <m:e>
                                  <m:r>
                                    <a:rPr lang="en-US" altLang="zh-TW" sz="1400" b="0" i="1" dirty="0" smtClean="0">
                                      <a:latin typeface="Cambria Math" panose="02040503050406030204" pitchFamily="18" charset="0"/>
                                    </a:rPr>
                                    <m:t>𝑗</m:t>
                                  </m:r>
                                </m:e>
                                <m:sup>
                                  <m:r>
                                    <a:rPr lang="en-US" altLang="zh-TW" sz="1400" b="0" i="1" dirty="0" smtClean="0">
                                      <a:latin typeface="Cambria Math" panose="02040503050406030204" pitchFamily="18" charset="0"/>
                                    </a:rPr>
                                    <m:t>𝑡h</m:t>
                                  </m:r>
                                </m:sup>
                              </m:sSup>
                            </m:oMath>
                          </a14:m>
                          <a:r>
                            <a:rPr lang="en-US" altLang="zh-TW" sz="1400" dirty="0"/>
                            <a:t> Feature group</a:t>
                          </a:r>
                          <a:endParaRPr lang="zh-TW" altLang="en-US" sz="1400" dirty="0"/>
                        </a:p>
                      </a:txBody>
                      <a:tcPr anchor="ctr"/>
                    </a:tc>
                    <a:extLst>
                      <a:ext uri="{0D108BD9-81ED-4DB2-BD59-A6C34878D82A}">
                        <a16:rowId xmlns:a16="http://schemas.microsoft.com/office/drawing/2014/main" val="2524247947"/>
                      </a:ext>
                    </a:extLst>
                  </a:tr>
                </a:tbl>
              </a:graphicData>
            </a:graphic>
          </p:graphicFrame>
        </mc:Choice>
        <mc:Fallback xmlns="">
          <p:graphicFrame>
            <p:nvGraphicFramePr>
              <p:cNvPr id="12" name="表格 11">
                <a:extLst>
                  <a:ext uri="{FF2B5EF4-FFF2-40B4-BE49-F238E27FC236}">
                    <a16:creationId xmlns:a16="http://schemas.microsoft.com/office/drawing/2014/main" id="{9FB8DCC8-BCAE-4B3E-847D-5C24DFCF09AE}"/>
                  </a:ext>
                </a:extLst>
              </p:cNvPr>
              <p:cNvGraphicFramePr>
                <a:graphicFrameLocks noGrp="1"/>
              </p:cNvGraphicFramePr>
              <p:nvPr>
                <p:extLst>
                  <p:ext uri="{D42A27DB-BD31-4B8C-83A1-F6EECF244321}">
                    <p14:modId xmlns:p14="http://schemas.microsoft.com/office/powerpoint/2010/main" val="4274784755"/>
                  </p:ext>
                </p:extLst>
              </p:nvPr>
            </p:nvGraphicFramePr>
            <p:xfrm>
              <a:off x="12434528" y="4956176"/>
              <a:ext cx="4880488" cy="1901824"/>
            </p:xfrm>
            <a:graphic>
              <a:graphicData uri="http://schemas.openxmlformats.org/drawingml/2006/table">
                <a:tbl>
                  <a:tblPr firstRow="1" bandRow="1">
                    <a:tableStyleId>{5C22544A-7EE6-4342-B048-85BDC9FD1C3A}</a:tableStyleId>
                  </a:tblPr>
                  <a:tblGrid>
                    <a:gridCol w="1511301">
                      <a:extLst>
                        <a:ext uri="{9D8B030D-6E8A-4147-A177-3AD203B41FA5}">
                          <a16:colId xmlns:a16="http://schemas.microsoft.com/office/drawing/2014/main" val="4077551756"/>
                        </a:ext>
                      </a:extLst>
                    </a:gridCol>
                    <a:gridCol w="3369187">
                      <a:extLst>
                        <a:ext uri="{9D8B030D-6E8A-4147-A177-3AD203B41FA5}">
                          <a16:colId xmlns:a16="http://schemas.microsoft.com/office/drawing/2014/main" val="512824034"/>
                        </a:ext>
                      </a:extLst>
                    </a:gridCol>
                  </a:tblGrid>
                  <a:tr h="475456">
                    <a:tc>
                      <a:txBody>
                        <a:bodyPr/>
                        <a:lstStyle/>
                        <a:p>
                          <a:pPr algn="ctr"/>
                          <a:r>
                            <a:rPr lang="en-US" altLang="zh-TW" dirty="0"/>
                            <a:t>indexer</a:t>
                          </a:r>
                          <a:endParaRPr lang="zh-TW" altLang="en-US" dirty="0"/>
                        </a:p>
                      </a:txBody>
                      <a:tcPr anchor="ctr"/>
                    </a:tc>
                    <a:tc>
                      <a:txBody>
                        <a:bodyPr/>
                        <a:lstStyle/>
                        <a:p>
                          <a:pPr algn="ctr"/>
                          <a:r>
                            <a:rPr lang="en-US" altLang="zh-TW" dirty="0"/>
                            <a:t>Definition</a:t>
                          </a:r>
                          <a:endParaRPr lang="zh-TW" altLang="en-US" dirty="0"/>
                        </a:p>
                      </a:txBody>
                      <a:tcPr anchor="ctr"/>
                    </a:tc>
                    <a:extLst>
                      <a:ext uri="{0D108BD9-81ED-4DB2-BD59-A6C34878D82A}">
                        <a16:rowId xmlns:a16="http://schemas.microsoft.com/office/drawing/2014/main" val="2748349146"/>
                      </a:ext>
                    </a:extLst>
                  </a:tr>
                  <a:tr h="475456">
                    <a:tc>
                      <a:txBody>
                        <a:bodyPr/>
                        <a:lstStyle/>
                        <a:p>
                          <a:endParaRPr lang="zh-TW"/>
                        </a:p>
                      </a:txBody>
                      <a:tcPr anchor="ctr">
                        <a:blipFill>
                          <a:blip r:embed="rId5"/>
                          <a:stretch>
                            <a:fillRect l="-403" t="-102564" r="-225000" b="-203846"/>
                          </a:stretch>
                        </a:blipFill>
                      </a:tcPr>
                    </a:tc>
                    <a:tc>
                      <a:txBody>
                        <a:bodyPr/>
                        <a:lstStyle/>
                        <a:p>
                          <a:endParaRPr lang="zh-TW"/>
                        </a:p>
                      </a:txBody>
                      <a:tcPr anchor="ctr">
                        <a:blipFill>
                          <a:blip r:embed="rId5"/>
                          <a:stretch>
                            <a:fillRect l="-44946" t="-102564" r="-722" b="-203846"/>
                          </a:stretch>
                        </a:blipFill>
                      </a:tcPr>
                    </a:tc>
                    <a:extLst>
                      <a:ext uri="{0D108BD9-81ED-4DB2-BD59-A6C34878D82A}">
                        <a16:rowId xmlns:a16="http://schemas.microsoft.com/office/drawing/2014/main" val="1698143515"/>
                      </a:ext>
                    </a:extLst>
                  </a:tr>
                  <a:tr h="475456">
                    <a:tc>
                      <a:txBody>
                        <a:bodyPr/>
                        <a:lstStyle/>
                        <a:p>
                          <a:endParaRPr lang="zh-TW"/>
                        </a:p>
                      </a:txBody>
                      <a:tcPr anchor="ctr">
                        <a:blipFill>
                          <a:blip r:embed="rId5"/>
                          <a:stretch>
                            <a:fillRect l="-403" t="-202564" r="-225000" b="-103846"/>
                          </a:stretch>
                        </a:blipFill>
                      </a:tcPr>
                    </a:tc>
                    <a:tc>
                      <a:txBody>
                        <a:bodyPr/>
                        <a:lstStyle/>
                        <a:p>
                          <a:endParaRPr lang="zh-TW"/>
                        </a:p>
                      </a:txBody>
                      <a:tcPr anchor="ctr">
                        <a:blipFill>
                          <a:blip r:embed="rId5"/>
                          <a:stretch>
                            <a:fillRect l="-44946" t="-202564" r="-722" b="-103846"/>
                          </a:stretch>
                        </a:blipFill>
                      </a:tcPr>
                    </a:tc>
                    <a:extLst>
                      <a:ext uri="{0D108BD9-81ED-4DB2-BD59-A6C34878D82A}">
                        <a16:rowId xmlns:a16="http://schemas.microsoft.com/office/drawing/2014/main" val="2037540359"/>
                      </a:ext>
                    </a:extLst>
                  </a:tr>
                  <a:tr h="475456">
                    <a:tc>
                      <a:txBody>
                        <a:bodyPr/>
                        <a:lstStyle/>
                        <a:p>
                          <a:endParaRPr lang="zh-TW"/>
                        </a:p>
                      </a:txBody>
                      <a:tcPr anchor="ctr">
                        <a:blipFill>
                          <a:blip r:embed="rId5"/>
                          <a:stretch>
                            <a:fillRect l="-403" t="-302564" r="-225000" b="-3846"/>
                          </a:stretch>
                        </a:blipFill>
                      </a:tcPr>
                    </a:tc>
                    <a:tc>
                      <a:txBody>
                        <a:bodyPr/>
                        <a:lstStyle/>
                        <a:p>
                          <a:endParaRPr lang="zh-TW"/>
                        </a:p>
                      </a:txBody>
                      <a:tcPr anchor="ctr">
                        <a:blipFill>
                          <a:blip r:embed="rId5"/>
                          <a:stretch>
                            <a:fillRect l="-44946" t="-302564" r="-722" b="-3846"/>
                          </a:stretch>
                        </a:blipFill>
                      </a:tcPr>
                    </a:tc>
                    <a:extLst>
                      <a:ext uri="{0D108BD9-81ED-4DB2-BD59-A6C34878D82A}">
                        <a16:rowId xmlns:a16="http://schemas.microsoft.com/office/drawing/2014/main" val="2524247947"/>
                      </a:ext>
                    </a:extLst>
                  </a:tr>
                </a:tbl>
              </a:graphicData>
            </a:graphic>
          </p:graphicFrame>
        </mc:Fallback>
      </mc:AlternateContent>
    </p:spTree>
    <p:extLst>
      <p:ext uri="{BB962C8B-B14F-4D97-AF65-F5344CB8AC3E}">
        <p14:creationId xmlns:p14="http://schemas.microsoft.com/office/powerpoint/2010/main" val="2719827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a:extLst>
              <a:ext uri="{FF2B5EF4-FFF2-40B4-BE49-F238E27FC236}">
                <a16:creationId xmlns:a16="http://schemas.microsoft.com/office/drawing/2014/main" id="{E0D3ECD7-6A69-48EB-9E7D-BA7F9CF245DB}"/>
              </a:ext>
            </a:extLst>
          </p:cNvPr>
          <p:cNvGraphicFramePr>
            <a:graphicFrameLocks noGrp="1"/>
          </p:cNvGraphicFramePr>
          <p:nvPr>
            <p:extLst>
              <p:ext uri="{D42A27DB-BD31-4B8C-83A1-F6EECF244321}">
                <p14:modId xmlns:p14="http://schemas.microsoft.com/office/powerpoint/2010/main" val="2486266239"/>
              </p:ext>
            </p:extLst>
          </p:nvPr>
        </p:nvGraphicFramePr>
        <p:xfrm>
          <a:off x="12336579" y="4905520"/>
          <a:ext cx="5448300" cy="3266783"/>
        </p:xfrm>
        <a:graphic>
          <a:graphicData uri="http://schemas.openxmlformats.org/drawingml/2006/table">
            <a:tbl>
              <a:tblPr firstRow="1" bandRow="1">
                <a:tableStyleId>{5C22544A-7EE6-4342-B048-85BDC9FD1C3A}</a:tableStyleId>
              </a:tblPr>
              <a:tblGrid>
                <a:gridCol w="908050">
                  <a:extLst>
                    <a:ext uri="{9D8B030D-6E8A-4147-A177-3AD203B41FA5}">
                      <a16:colId xmlns:a16="http://schemas.microsoft.com/office/drawing/2014/main" val="925335159"/>
                    </a:ext>
                  </a:extLst>
                </a:gridCol>
                <a:gridCol w="908050">
                  <a:extLst>
                    <a:ext uri="{9D8B030D-6E8A-4147-A177-3AD203B41FA5}">
                      <a16:colId xmlns:a16="http://schemas.microsoft.com/office/drawing/2014/main" val="2372799635"/>
                    </a:ext>
                  </a:extLst>
                </a:gridCol>
                <a:gridCol w="908050">
                  <a:extLst>
                    <a:ext uri="{9D8B030D-6E8A-4147-A177-3AD203B41FA5}">
                      <a16:colId xmlns:a16="http://schemas.microsoft.com/office/drawing/2014/main" val="1225509667"/>
                    </a:ext>
                  </a:extLst>
                </a:gridCol>
                <a:gridCol w="908050">
                  <a:extLst>
                    <a:ext uri="{9D8B030D-6E8A-4147-A177-3AD203B41FA5}">
                      <a16:colId xmlns:a16="http://schemas.microsoft.com/office/drawing/2014/main" val="1012106522"/>
                    </a:ext>
                  </a:extLst>
                </a:gridCol>
                <a:gridCol w="908050">
                  <a:extLst>
                    <a:ext uri="{9D8B030D-6E8A-4147-A177-3AD203B41FA5}">
                      <a16:colId xmlns:a16="http://schemas.microsoft.com/office/drawing/2014/main" val="850758534"/>
                    </a:ext>
                  </a:extLst>
                </a:gridCol>
                <a:gridCol w="908050">
                  <a:extLst>
                    <a:ext uri="{9D8B030D-6E8A-4147-A177-3AD203B41FA5}">
                      <a16:colId xmlns:a16="http://schemas.microsoft.com/office/drawing/2014/main" val="4146938469"/>
                    </a:ext>
                  </a:extLst>
                </a:gridCol>
              </a:tblGrid>
              <a:tr h="6564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6</a:t>
                      </a:r>
                      <a:endParaRPr lang="zh-TW" altLang="en-US" dirty="0"/>
                    </a:p>
                  </a:txBody>
                  <a:tcPr anchor="ctr">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2</a:t>
                      </a:r>
                      <a:endParaRPr lang="zh-TW" altLang="en-US" dirty="0"/>
                    </a:p>
                  </a:txBody>
                  <a:tcPr anchor="ctr">
                    <a:solidFill>
                      <a:srgbClr val="7030A0"/>
                    </a:solidFill>
                  </a:tcPr>
                </a:tc>
                <a:tc>
                  <a:txBody>
                    <a:bodyPr/>
                    <a:lstStyle/>
                    <a:p>
                      <a:pPr algn="ctr"/>
                      <a:r>
                        <a:rPr lang="en-US" altLang="zh-TW" dirty="0"/>
                        <a:t>Col 5</a:t>
                      </a:r>
                      <a:endParaRPr lang="zh-TW" altLang="en-US" dirty="0"/>
                    </a:p>
                  </a:txBody>
                  <a:tcPr anchor="ctr">
                    <a:solidFill>
                      <a:srgbClr val="00B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4</a:t>
                      </a:r>
                      <a:endParaRPr lang="zh-TW" altLang="en-US" dirty="0"/>
                    </a:p>
                  </a:txBody>
                  <a:tcPr anchor="ctr">
                    <a:solidFill>
                      <a:srgbClr val="00B050"/>
                    </a:solidFill>
                  </a:tcPr>
                </a:tc>
                <a:tc>
                  <a:txBody>
                    <a:bodyPr/>
                    <a:lstStyle/>
                    <a:p>
                      <a:pPr algn="ctr"/>
                      <a:r>
                        <a:rPr lang="en-US" altLang="zh-TW" dirty="0"/>
                        <a:t>Col 1</a:t>
                      </a:r>
                      <a:endParaRPr lang="zh-TW" altLang="en-US" dirty="0"/>
                    </a:p>
                  </a:txBody>
                  <a:tcPr anchor="ctr">
                    <a:solidFill>
                      <a:schemeClr val="accent2"/>
                    </a:solidFill>
                  </a:tcPr>
                </a:tc>
                <a:tc>
                  <a:txBody>
                    <a:bodyPr/>
                    <a:lstStyle/>
                    <a:p>
                      <a:pPr algn="ctr"/>
                      <a:r>
                        <a:rPr lang="en-US" altLang="zh-TW" dirty="0"/>
                        <a:t>Col 3</a:t>
                      </a:r>
                      <a:endParaRPr lang="zh-TW" altLang="en-US" dirty="0"/>
                    </a:p>
                  </a:txBody>
                  <a:tcPr anchor="ctr">
                    <a:solidFill>
                      <a:schemeClr val="accent2"/>
                    </a:solidFill>
                  </a:tcPr>
                </a:tc>
                <a:extLst>
                  <a:ext uri="{0D108BD9-81ED-4DB2-BD59-A6C34878D82A}">
                    <a16:rowId xmlns:a16="http://schemas.microsoft.com/office/drawing/2014/main" val="4238049435"/>
                  </a:ext>
                </a:extLst>
              </a:tr>
              <a:tr h="652571">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extLst>
                  <a:ext uri="{0D108BD9-81ED-4DB2-BD59-A6C34878D82A}">
                    <a16:rowId xmlns:a16="http://schemas.microsoft.com/office/drawing/2014/main" val="466443544"/>
                  </a:ext>
                </a:extLst>
              </a:tr>
              <a:tr h="652571">
                <a:tc>
                  <a:txBody>
                    <a:bodyPr/>
                    <a:lstStyle/>
                    <a:p>
                      <a:pPr algn="ctr"/>
                      <a:r>
                        <a:rPr lang="en-US" altLang="zh-TW" dirty="0"/>
                        <a:t>0</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extLst>
                  <a:ext uri="{0D108BD9-81ED-4DB2-BD59-A6C34878D82A}">
                    <a16:rowId xmlns:a16="http://schemas.microsoft.com/office/drawing/2014/main" val="2447474118"/>
                  </a:ext>
                </a:extLst>
              </a:tr>
              <a:tr h="65257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algn="ct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extLst>
                  <a:ext uri="{0D108BD9-81ED-4DB2-BD59-A6C34878D82A}">
                    <a16:rowId xmlns:a16="http://schemas.microsoft.com/office/drawing/2014/main" val="1048235093"/>
                  </a:ext>
                </a:extLst>
              </a:tr>
              <a:tr h="652571">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extLst>
                  <a:ext uri="{0D108BD9-81ED-4DB2-BD59-A6C34878D82A}">
                    <a16:rowId xmlns:a16="http://schemas.microsoft.com/office/drawing/2014/main" val="3859432155"/>
                  </a:ext>
                </a:extLst>
              </a:tr>
            </a:tbl>
          </a:graphicData>
        </a:graphic>
      </p:graphicFrame>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a:xfrm>
            <a:off x="838200" y="365125"/>
            <a:ext cx="10515600" cy="1325563"/>
          </a:xfrm>
        </p:spPr>
        <p:txBody>
          <a:bodyPr/>
          <a:lstStyle/>
          <a:p>
            <a:r>
              <a:rPr lang="en-US" altLang="zh-TW" dirty="0">
                <a:solidFill>
                  <a:srgbClr val="14365D"/>
                </a:solidFill>
              </a:rPr>
              <a:t>Methodology</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Terry Yang | 2022</a:t>
            </a:r>
            <a:endParaRPr lang="en-US" altLang="zh-TW" dirty="0"/>
          </a:p>
        </p:txBody>
      </p:sp>
      <p:pic>
        <p:nvPicPr>
          <p:cNvPr id="3076" name="Picture 4">
            <a:extLst>
              <a:ext uri="{FF2B5EF4-FFF2-40B4-BE49-F238E27FC236}">
                <a16:creationId xmlns:a16="http://schemas.microsoft.com/office/drawing/2014/main" id="{C80D76EF-2F37-4143-9967-A550CA5C8A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3981" y="1429425"/>
            <a:ext cx="9444037" cy="5188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640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a:extLst>
              <a:ext uri="{FF2B5EF4-FFF2-40B4-BE49-F238E27FC236}">
                <a16:creationId xmlns:a16="http://schemas.microsoft.com/office/drawing/2014/main" id="{0A9722F6-FD00-4123-B8E2-13D9B0937002}"/>
              </a:ext>
            </a:extLst>
          </p:cNvPr>
          <p:cNvGraphicFramePr>
            <a:graphicFrameLocks noGrp="1"/>
          </p:cNvGraphicFramePr>
          <p:nvPr>
            <p:extLst>
              <p:ext uri="{D42A27DB-BD31-4B8C-83A1-F6EECF244321}">
                <p14:modId xmlns:p14="http://schemas.microsoft.com/office/powerpoint/2010/main" val="1075125820"/>
              </p:ext>
            </p:extLst>
          </p:nvPr>
        </p:nvGraphicFramePr>
        <p:xfrm>
          <a:off x="6384777" y="1843694"/>
          <a:ext cx="52578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260549720"/>
                    </a:ext>
                  </a:extLst>
                </a:gridCol>
                <a:gridCol w="876300">
                  <a:extLst>
                    <a:ext uri="{9D8B030D-6E8A-4147-A177-3AD203B41FA5}">
                      <a16:colId xmlns:a16="http://schemas.microsoft.com/office/drawing/2014/main" val="1617252258"/>
                    </a:ext>
                  </a:extLst>
                </a:gridCol>
                <a:gridCol w="876300">
                  <a:extLst>
                    <a:ext uri="{9D8B030D-6E8A-4147-A177-3AD203B41FA5}">
                      <a16:colId xmlns:a16="http://schemas.microsoft.com/office/drawing/2014/main" val="3515302988"/>
                    </a:ext>
                  </a:extLst>
                </a:gridCol>
                <a:gridCol w="876300">
                  <a:extLst>
                    <a:ext uri="{9D8B030D-6E8A-4147-A177-3AD203B41FA5}">
                      <a16:colId xmlns:a16="http://schemas.microsoft.com/office/drawing/2014/main" val="2275823469"/>
                    </a:ext>
                  </a:extLst>
                </a:gridCol>
                <a:gridCol w="876300">
                  <a:extLst>
                    <a:ext uri="{9D8B030D-6E8A-4147-A177-3AD203B41FA5}">
                      <a16:colId xmlns:a16="http://schemas.microsoft.com/office/drawing/2014/main" val="1225509667"/>
                    </a:ext>
                  </a:extLst>
                </a:gridCol>
                <a:gridCol w="876300">
                  <a:extLst>
                    <a:ext uri="{9D8B030D-6E8A-4147-A177-3AD203B41FA5}">
                      <a16:colId xmlns:a16="http://schemas.microsoft.com/office/drawing/2014/main" val="850758534"/>
                    </a:ext>
                  </a:extLst>
                </a:gridCol>
              </a:tblGrid>
              <a:tr h="636251">
                <a:tc>
                  <a:txBody>
                    <a:bodyPr/>
                    <a:lstStyle/>
                    <a:p>
                      <a:pPr algn="ctr"/>
                      <a:r>
                        <a:rPr lang="en-US" altLang="zh-TW" dirty="0"/>
                        <a:t>Col 1</a:t>
                      </a:r>
                      <a:endParaRPr lang="zh-TW" altLang="en-US" dirty="0"/>
                    </a:p>
                  </a:txBody>
                  <a:tcPr anchor="ctr">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2</a:t>
                      </a:r>
                      <a:endParaRPr lang="zh-TW" altLang="en-US" dirty="0"/>
                    </a:p>
                  </a:txBody>
                  <a:tcPr anchor="ctr">
                    <a:lnB w="38100" cmpd="sng">
                      <a:noFill/>
                    </a:lnB>
                    <a:solidFill>
                      <a:srgbClr val="14365D"/>
                    </a:solidFill>
                  </a:tcPr>
                </a:tc>
                <a:tc>
                  <a:txBody>
                    <a:bodyPr/>
                    <a:lstStyle/>
                    <a:p>
                      <a:pPr algn="ctr"/>
                      <a:r>
                        <a:rPr lang="en-US" altLang="zh-TW" dirty="0"/>
                        <a:t>Col 3</a:t>
                      </a:r>
                      <a:endParaRPr lang="zh-TW" altLang="en-US" dirty="0"/>
                    </a:p>
                  </a:txBody>
                  <a:tcPr anchor="ctr">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4</a:t>
                      </a:r>
                      <a:endParaRPr lang="zh-TW" altLang="en-US" dirty="0"/>
                    </a:p>
                  </a:txBody>
                  <a:tcPr anchor="ctr">
                    <a:lnB w="38100" cmpd="sng">
                      <a:noFill/>
                    </a:lnB>
                    <a:solidFill>
                      <a:srgbClr val="14365D"/>
                    </a:solidFill>
                  </a:tcPr>
                </a:tc>
                <a:tc>
                  <a:txBody>
                    <a:bodyPr/>
                    <a:lstStyle/>
                    <a:p>
                      <a:pPr algn="ctr"/>
                      <a:r>
                        <a:rPr lang="en-US" altLang="zh-TW" dirty="0"/>
                        <a:t>Col 5</a:t>
                      </a:r>
                      <a:endParaRPr lang="zh-TW" altLang="en-US" dirty="0"/>
                    </a:p>
                  </a:txBody>
                  <a:tcPr anchor="ctr">
                    <a:lnB w="38100" cmpd="sng">
                      <a:noFill/>
                    </a:lnB>
                    <a:solidFill>
                      <a:srgbClr val="14365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6</a:t>
                      </a:r>
                      <a:endParaRPr lang="zh-TW" altLang="en-US" dirty="0"/>
                    </a:p>
                  </a:txBody>
                  <a:tcPr anchor="ctr">
                    <a:lnB w="38100" cmpd="sng">
                      <a:noFill/>
                    </a:lnB>
                    <a:solidFill>
                      <a:srgbClr val="14365D"/>
                    </a:solidFill>
                  </a:tcPr>
                </a:tc>
                <a:extLst>
                  <a:ext uri="{0D108BD9-81ED-4DB2-BD59-A6C34878D82A}">
                    <a16:rowId xmlns:a16="http://schemas.microsoft.com/office/drawing/2014/main" val="4238049435"/>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466443544"/>
                  </a:ext>
                </a:extLst>
              </a:tr>
              <a:tr h="636251">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2447474118"/>
                  </a:ext>
                </a:extLst>
              </a:tr>
              <a:tr h="636251">
                <a:tc>
                  <a:txBody>
                    <a:bodyPr/>
                    <a:lstStyle/>
                    <a:p>
                      <a:pPr algn="ct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1048235093"/>
                  </a:ext>
                </a:extLst>
              </a:tr>
              <a:tr h="636251">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8F8F8"/>
                    </a:solidFill>
                  </a:tcPr>
                </a:tc>
                <a:extLst>
                  <a:ext uri="{0D108BD9-81ED-4DB2-BD59-A6C34878D82A}">
                    <a16:rowId xmlns:a16="http://schemas.microsoft.com/office/drawing/2014/main" val="3859432155"/>
                  </a:ext>
                </a:extLst>
              </a:tr>
            </a:tbl>
          </a:graphicData>
        </a:graphic>
      </p:graphicFrame>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p:txBody>
          <a:bodyPr/>
          <a:lstStyle/>
          <a:p>
            <a:r>
              <a:rPr lang="en-US" altLang="zh-TW" dirty="0">
                <a:solidFill>
                  <a:srgbClr val="14365D"/>
                </a:solidFill>
              </a:rPr>
              <a:t>Methodology</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Terry Yang | 2022</a:t>
            </a:r>
            <a:endParaRPr lang="en-US" altLang="zh-TW" dirty="0"/>
          </a:p>
        </p:txBody>
      </p:sp>
      <p:sp>
        <p:nvSpPr>
          <p:cNvPr id="4" name="TextBox 5">
            <a:extLst>
              <a:ext uri="{FF2B5EF4-FFF2-40B4-BE49-F238E27FC236}">
                <a16:creationId xmlns:a16="http://schemas.microsoft.com/office/drawing/2014/main" id="{3E9CE020-3A35-404A-AFF1-FFAB16E7DCEC}"/>
              </a:ext>
            </a:extLst>
          </p:cNvPr>
          <p:cNvSpPr txBox="1"/>
          <p:nvPr/>
        </p:nvSpPr>
        <p:spPr>
          <a:xfrm>
            <a:off x="838200" y="1690688"/>
            <a:ext cx="5257800" cy="3884397"/>
          </a:xfrm>
          <a:prstGeom prst="rect">
            <a:avLst/>
          </a:prstGeom>
        </p:spPr>
        <p:txBody>
          <a:bodyPr wrap="square" lIns="0" tIns="0" rIns="0" bIns="0" rtlCol="0" anchor="t">
            <a:spAutoFit/>
          </a:bodyPr>
          <a:lstStyle/>
          <a:p>
            <a:pPr indent="457200">
              <a:lnSpc>
                <a:spcPts val="3359"/>
              </a:lnSpc>
            </a:pPr>
            <a:r>
              <a:rPr lang="en-US" altLang="zh-TW" dirty="0">
                <a:solidFill>
                  <a:srgbClr val="000000"/>
                </a:solidFill>
                <a:latin typeface="Nunito Light"/>
              </a:rPr>
              <a:t>In the research, we propose a method to encode binary data in to numerical data. Via grouping related features with common feature selection methods, sequencing features by their attributes, and transforming the binary row data with BCD encode.</a:t>
            </a:r>
          </a:p>
          <a:p>
            <a:pPr marL="342900" indent="-342900">
              <a:lnSpc>
                <a:spcPts val="3359"/>
              </a:lnSpc>
              <a:buFont typeface="+mj-lt"/>
              <a:buAutoNum type="arabicPeriod"/>
            </a:pPr>
            <a:r>
              <a:rPr lang="en-US" altLang="zh-TW" dirty="0">
                <a:solidFill>
                  <a:srgbClr val="000000"/>
                </a:solidFill>
                <a:latin typeface="Nunito Light"/>
              </a:rPr>
              <a:t>Grouping similar, correlated features</a:t>
            </a:r>
          </a:p>
          <a:p>
            <a:pPr marL="342900" indent="-342900">
              <a:lnSpc>
                <a:spcPts val="3359"/>
              </a:lnSpc>
              <a:buFont typeface="+mj-lt"/>
              <a:buAutoNum type="arabicPeriod"/>
            </a:pPr>
            <a:r>
              <a:rPr lang="en-US" altLang="zh-TW" dirty="0">
                <a:solidFill>
                  <a:srgbClr val="000000"/>
                </a:solidFill>
                <a:latin typeface="Nunito Light"/>
              </a:rPr>
              <a:t>Sequencing features in each feature group</a:t>
            </a:r>
          </a:p>
          <a:p>
            <a:pPr marL="342900" indent="-342900">
              <a:lnSpc>
                <a:spcPts val="3359"/>
              </a:lnSpc>
              <a:buFont typeface="+mj-lt"/>
              <a:buAutoNum type="arabicPeriod"/>
            </a:pPr>
            <a:r>
              <a:rPr lang="en-US" altLang="zh-TW" dirty="0">
                <a:solidFill>
                  <a:srgbClr val="000000"/>
                </a:solidFill>
                <a:latin typeface="Nunito Light"/>
              </a:rPr>
              <a:t>BCD encode on each feature group</a:t>
            </a:r>
          </a:p>
        </p:txBody>
      </p:sp>
      <p:graphicFrame>
        <p:nvGraphicFramePr>
          <p:cNvPr id="8" name="表格 7">
            <a:extLst>
              <a:ext uri="{FF2B5EF4-FFF2-40B4-BE49-F238E27FC236}">
                <a16:creationId xmlns:a16="http://schemas.microsoft.com/office/drawing/2014/main" id="{DB1CACD2-0C06-4B5F-927C-54C3499983E0}"/>
              </a:ext>
            </a:extLst>
          </p:cNvPr>
          <p:cNvGraphicFramePr>
            <a:graphicFrameLocks noGrp="1"/>
          </p:cNvGraphicFramePr>
          <p:nvPr>
            <p:extLst>
              <p:ext uri="{D42A27DB-BD31-4B8C-83A1-F6EECF244321}">
                <p14:modId xmlns:p14="http://schemas.microsoft.com/office/powerpoint/2010/main" val="3460912550"/>
              </p:ext>
            </p:extLst>
          </p:nvPr>
        </p:nvGraphicFramePr>
        <p:xfrm>
          <a:off x="12353480" y="5092259"/>
          <a:ext cx="5257800" cy="3181255"/>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260549720"/>
                    </a:ext>
                  </a:extLst>
                </a:gridCol>
                <a:gridCol w="876300">
                  <a:extLst>
                    <a:ext uri="{9D8B030D-6E8A-4147-A177-3AD203B41FA5}">
                      <a16:colId xmlns:a16="http://schemas.microsoft.com/office/drawing/2014/main" val="1617252258"/>
                    </a:ext>
                  </a:extLst>
                </a:gridCol>
                <a:gridCol w="876300">
                  <a:extLst>
                    <a:ext uri="{9D8B030D-6E8A-4147-A177-3AD203B41FA5}">
                      <a16:colId xmlns:a16="http://schemas.microsoft.com/office/drawing/2014/main" val="3515302988"/>
                    </a:ext>
                  </a:extLst>
                </a:gridCol>
                <a:gridCol w="876300">
                  <a:extLst>
                    <a:ext uri="{9D8B030D-6E8A-4147-A177-3AD203B41FA5}">
                      <a16:colId xmlns:a16="http://schemas.microsoft.com/office/drawing/2014/main" val="2275823469"/>
                    </a:ext>
                  </a:extLst>
                </a:gridCol>
                <a:gridCol w="876300">
                  <a:extLst>
                    <a:ext uri="{9D8B030D-6E8A-4147-A177-3AD203B41FA5}">
                      <a16:colId xmlns:a16="http://schemas.microsoft.com/office/drawing/2014/main" val="1225509667"/>
                    </a:ext>
                  </a:extLst>
                </a:gridCol>
                <a:gridCol w="876300">
                  <a:extLst>
                    <a:ext uri="{9D8B030D-6E8A-4147-A177-3AD203B41FA5}">
                      <a16:colId xmlns:a16="http://schemas.microsoft.com/office/drawing/2014/main" val="850758534"/>
                    </a:ext>
                  </a:extLst>
                </a:gridCol>
              </a:tblGrid>
              <a:tr h="636251">
                <a:tc>
                  <a:txBody>
                    <a:bodyPr/>
                    <a:lstStyle/>
                    <a:p>
                      <a:pPr algn="ctr"/>
                      <a:r>
                        <a:rPr lang="en-US" altLang="zh-TW" dirty="0"/>
                        <a:t>Col 1</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2</a:t>
                      </a:r>
                      <a:endParaRPr lang="zh-TW" altLang="en-US" dirty="0"/>
                    </a:p>
                  </a:txBody>
                  <a:tcPr anchor="ctr"/>
                </a:tc>
                <a:tc>
                  <a:txBody>
                    <a:bodyPr/>
                    <a:lstStyle/>
                    <a:p>
                      <a:pPr algn="ctr"/>
                      <a:r>
                        <a:rPr lang="en-US" altLang="zh-TW" dirty="0"/>
                        <a:t>Col 3</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4</a:t>
                      </a:r>
                      <a:endParaRPr lang="zh-TW" altLang="en-US" dirty="0"/>
                    </a:p>
                  </a:txBody>
                  <a:tcPr anchor="ctr"/>
                </a:tc>
                <a:tc>
                  <a:txBody>
                    <a:bodyPr/>
                    <a:lstStyle/>
                    <a:p>
                      <a:pPr algn="ctr"/>
                      <a:r>
                        <a:rPr lang="en-US" altLang="zh-TW" dirty="0"/>
                        <a:t>Col 5</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Col 6</a:t>
                      </a:r>
                      <a:endParaRPr lang="zh-TW" altLang="en-US" dirty="0"/>
                    </a:p>
                  </a:txBody>
                  <a:tcPr anchor="ctr"/>
                </a:tc>
                <a:extLst>
                  <a:ext uri="{0D108BD9-81ED-4DB2-BD59-A6C34878D82A}">
                    <a16:rowId xmlns:a16="http://schemas.microsoft.com/office/drawing/2014/main" val="4238049435"/>
                  </a:ext>
                </a:extLst>
              </a:tr>
              <a:tr h="636251">
                <a:tc>
                  <a:txBody>
                    <a:bodyPr/>
                    <a:lstStyle/>
                    <a:p>
                      <a:pPr algn="ctr"/>
                      <a:r>
                        <a:rPr lang="en-US" altLang="zh-TW" dirty="0"/>
                        <a:t>1</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0</a:t>
                      </a:r>
                      <a:endParaRPr lang="zh-TW" altLang="en-US" dirty="0"/>
                    </a:p>
                  </a:txBody>
                  <a:tcPr anchor="ctr"/>
                </a:tc>
                <a:extLst>
                  <a:ext uri="{0D108BD9-81ED-4DB2-BD59-A6C34878D82A}">
                    <a16:rowId xmlns:a16="http://schemas.microsoft.com/office/drawing/2014/main" val="466443544"/>
                  </a:ext>
                </a:extLst>
              </a:tr>
              <a:tr h="636251">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extLst>
                  <a:ext uri="{0D108BD9-81ED-4DB2-BD59-A6C34878D82A}">
                    <a16:rowId xmlns:a16="http://schemas.microsoft.com/office/drawing/2014/main" val="2447474118"/>
                  </a:ext>
                </a:extLst>
              </a:tr>
              <a:tr h="636251">
                <a:tc>
                  <a:txBody>
                    <a:bodyPr/>
                    <a:lstStyle/>
                    <a:p>
                      <a:pPr algn="ct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a:t>
                      </a:r>
                      <a:endParaRPr lang="zh-TW" altLang="en-US" dirty="0"/>
                    </a:p>
                  </a:txBody>
                  <a:tcPr anchor="ctr"/>
                </a:tc>
                <a:extLst>
                  <a:ext uri="{0D108BD9-81ED-4DB2-BD59-A6C34878D82A}">
                    <a16:rowId xmlns:a16="http://schemas.microsoft.com/office/drawing/2014/main" val="1048235093"/>
                  </a:ext>
                </a:extLst>
              </a:tr>
              <a:tr h="636251">
                <a:tc>
                  <a:txBody>
                    <a:bodyPr/>
                    <a:lstStyle/>
                    <a:p>
                      <a:pPr algn="ctr"/>
                      <a:r>
                        <a:rPr lang="en-US" altLang="zh-TW" dirty="0"/>
                        <a:t>0</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0</a:t>
                      </a:r>
                      <a:endParaRPr lang="zh-TW" altLang="en-US" dirty="0"/>
                    </a:p>
                  </a:txBody>
                  <a:tcPr anchor="ctr"/>
                </a:tc>
                <a:tc>
                  <a:txBody>
                    <a:bodyPr/>
                    <a:lstStyle/>
                    <a:p>
                      <a:pPr algn="ctr"/>
                      <a:r>
                        <a:rPr lang="en-US" altLang="zh-TW" dirty="0"/>
                        <a:t>1</a:t>
                      </a:r>
                      <a:endParaRPr lang="zh-TW" altLang="en-US" dirty="0"/>
                    </a:p>
                  </a:txBody>
                  <a:tcPr anchor="ctr"/>
                </a:tc>
                <a:tc>
                  <a:txBody>
                    <a:bodyPr/>
                    <a:lstStyle/>
                    <a:p>
                      <a:pPr algn="ctr"/>
                      <a:r>
                        <a:rPr lang="en-US" altLang="zh-TW" dirty="0"/>
                        <a:t>1</a:t>
                      </a:r>
                      <a:endParaRPr lang="zh-TW" altLang="en-US" dirty="0"/>
                    </a:p>
                  </a:txBody>
                  <a:tcPr anchor="ctr"/>
                </a:tc>
                <a:extLst>
                  <a:ext uri="{0D108BD9-81ED-4DB2-BD59-A6C34878D82A}">
                    <a16:rowId xmlns:a16="http://schemas.microsoft.com/office/drawing/2014/main" val="3859432155"/>
                  </a:ext>
                </a:extLst>
              </a:tr>
            </a:tbl>
          </a:graphicData>
        </a:graphic>
      </p:graphicFrame>
    </p:spTree>
    <p:extLst>
      <p:ext uri="{BB962C8B-B14F-4D97-AF65-F5344CB8AC3E}">
        <p14:creationId xmlns:p14="http://schemas.microsoft.com/office/powerpoint/2010/main" val="1295980749"/>
      </p:ext>
    </p:extLst>
  </p:cSld>
  <p:clrMapOvr>
    <a:masterClrMapping/>
  </p:clrMapOvr>
</p:sld>
</file>

<file path=ppt/theme/theme1.xml><?xml version="1.0" encoding="utf-8"?>
<a:theme xmlns:a="http://schemas.openxmlformats.org/drawingml/2006/main" name="自訂設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5.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6.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7.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8.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9.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0.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1.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2.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3.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4.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自訂 1">
    <a:dk1>
      <a:sysClr val="windowText" lastClr="000000"/>
    </a:dk1>
    <a:lt1>
      <a:sysClr val="window" lastClr="FFFFFF"/>
    </a:lt1>
    <a:dk2>
      <a:srgbClr val="1F497D"/>
    </a:dk2>
    <a:lt2>
      <a:srgbClr val="EEECE1"/>
    </a:lt2>
    <a:accent1>
      <a:srgbClr val="4F81BD"/>
    </a:accent1>
    <a:accent2>
      <a:srgbClr val="C0504D"/>
    </a:accent2>
    <a:accent3>
      <a:srgbClr val="C0504D"/>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1344</TotalTime>
  <Words>2015</Words>
  <Application>Microsoft Office PowerPoint</Application>
  <PresentationFormat>寬螢幕</PresentationFormat>
  <Paragraphs>669</Paragraphs>
  <Slides>26</Slides>
  <Notes>21</Notes>
  <HiddenSlides>4</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26</vt:i4>
      </vt:variant>
    </vt:vector>
  </HeadingPairs>
  <TitlesOfParts>
    <vt:vector size="37" baseType="lpstr">
      <vt:lpstr>新細明體</vt:lpstr>
      <vt:lpstr>Arial</vt:lpstr>
      <vt:lpstr>Calibri</vt:lpstr>
      <vt:lpstr>Calibri Light</vt:lpstr>
      <vt:lpstr>Cambria Math</vt:lpstr>
      <vt:lpstr>Nunito</vt:lpstr>
      <vt:lpstr>Nunito Bold</vt:lpstr>
      <vt:lpstr>Nunito Light</vt:lpstr>
      <vt:lpstr>Times New Roman</vt:lpstr>
      <vt:lpstr>Wingdings</vt:lpstr>
      <vt:lpstr>自訂設計</vt:lpstr>
      <vt:lpstr>PowerPoint 簡報</vt:lpstr>
      <vt:lpstr>PowerPoint 簡報</vt:lpstr>
      <vt:lpstr>Motivation</vt:lpstr>
      <vt:lpstr>Motivation</vt:lpstr>
      <vt:lpstr>Motivation</vt:lpstr>
      <vt:lpstr>Introduction</vt:lpstr>
      <vt:lpstr>Introduction - cont.</vt:lpstr>
      <vt:lpstr>Methodology</vt:lpstr>
      <vt:lpstr>Methodology</vt:lpstr>
      <vt:lpstr>Methodology</vt:lpstr>
      <vt:lpstr>Methodology</vt:lpstr>
      <vt:lpstr>Methodology</vt:lpstr>
      <vt:lpstr>Methodology</vt:lpstr>
      <vt:lpstr>Methodology - Grouping</vt:lpstr>
      <vt:lpstr>Methodology - Grouping</vt:lpstr>
      <vt:lpstr>Methodology - Sequencing</vt:lpstr>
      <vt:lpstr>Methodology - Sequencing</vt:lpstr>
      <vt:lpstr>Methodology - Sequencing</vt:lpstr>
      <vt:lpstr>Methodology - BCD encode</vt:lpstr>
      <vt:lpstr>Methodology - BCD encode</vt:lpstr>
      <vt:lpstr>Methodology - BCD encode</vt:lpstr>
      <vt:lpstr>Case study</vt:lpstr>
      <vt:lpstr>Case study - Continuous data</vt:lpstr>
      <vt:lpstr>Case study - Kaggle dataset</vt:lpstr>
      <vt:lpstr>Case study - Manufacturing data</vt:lpstr>
      <vt:lpstr>Conclusion &amp;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TerryYang</dc:creator>
  <cp:lastModifiedBy>TerryYang</cp:lastModifiedBy>
  <cp:revision>125</cp:revision>
  <dcterms:created xsi:type="dcterms:W3CDTF">2022-10-26T08:15:37Z</dcterms:created>
  <dcterms:modified xsi:type="dcterms:W3CDTF">2022-11-02T08:36:04Z</dcterms:modified>
</cp:coreProperties>
</file>