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10" r:id="rId2"/>
    <p:sldId id="411" r:id="rId3"/>
    <p:sldId id="412" r:id="rId4"/>
    <p:sldId id="413" r:id="rId5"/>
    <p:sldId id="414" r:id="rId6"/>
    <p:sldId id="415" r:id="rId7"/>
    <p:sldId id="416" r:id="rId8"/>
    <p:sldId id="418" r:id="rId9"/>
    <p:sldId id="421" r:id="rId10"/>
    <p:sldId id="423" r:id="rId11"/>
    <p:sldId id="420" r:id="rId12"/>
    <p:sldId id="422" r:id="rId13"/>
    <p:sldId id="424" r:id="rId14"/>
    <p:sldId id="425" r:id="rId15"/>
    <p:sldId id="426" r:id="rId16"/>
    <p:sldId id="438" r:id="rId17"/>
    <p:sldId id="427" r:id="rId18"/>
    <p:sldId id="263" r:id="rId19"/>
    <p:sldId id="343" r:id="rId20"/>
    <p:sldId id="398" r:id="rId21"/>
    <p:sldId id="430" r:id="rId22"/>
    <p:sldId id="431" r:id="rId23"/>
    <p:sldId id="428" r:id="rId24"/>
    <p:sldId id="429" r:id="rId25"/>
    <p:sldId id="434" r:id="rId26"/>
    <p:sldId id="435" r:id="rId27"/>
    <p:sldId id="432" r:id="rId28"/>
    <p:sldId id="433" r:id="rId29"/>
    <p:sldId id="436" r:id="rId30"/>
    <p:sldId id="43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0/5" id="{66390E33-0870-4963-8604-95AF0946EEEC}">
          <p14:sldIdLst>
            <p14:sldId id="410"/>
            <p14:sldId id="411"/>
            <p14:sldId id="412"/>
            <p14:sldId id="413"/>
            <p14:sldId id="414"/>
            <p14:sldId id="415"/>
          </p14:sldIdLst>
        </p14:section>
        <p14:section name="10/11" id="{E40FADC8-92CD-44B0-96C7-C0657FC8932A}">
          <p14:sldIdLst>
            <p14:sldId id="416"/>
            <p14:sldId id="418"/>
            <p14:sldId id="421"/>
            <p14:sldId id="423"/>
            <p14:sldId id="420"/>
            <p14:sldId id="422"/>
            <p14:sldId id="424"/>
            <p14:sldId id="425"/>
            <p14:sldId id="426"/>
            <p14:sldId id="438"/>
          </p14:sldIdLst>
        </p14:section>
        <p14:section name="10-19" id="{FAEF7946-EC23-4083-B4C5-727319064A7D}">
          <p14:sldIdLst>
            <p14:sldId id="427"/>
            <p14:sldId id="263"/>
            <p14:sldId id="343"/>
            <p14:sldId id="398"/>
            <p14:sldId id="430"/>
            <p14:sldId id="431"/>
            <p14:sldId id="428"/>
            <p14:sldId id="429"/>
            <p14:sldId id="434"/>
            <p14:sldId id="435"/>
            <p14:sldId id="432"/>
            <p14:sldId id="433"/>
            <p14:sldId id="436"/>
            <p14:sldId id="43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C3C"/>
    <a:srgbClr val="FFC000"/>
    <a:srgbClr val="0070C0"/>
    <a:srgbClr val="7030A0"/>
    <a:srgbClr val="4472C4"/>
    <a:srgbClr val="FFFFFF"/>
    <a:srgbClr val="002060"/>
    <a:srgbClr val="CFD5EA"/>
    <a:srgbClr val="00B05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86052" autoAdjust="0"/>
  </p:normalViewPr>
  <p:slideViewPr>
    <p:cSldViewPr snapToGrid="0">
      <p:cViewPr>
        <p:scale>
          <a:sx n="75" d="100"/>
          <a:sy n="75" d="100"/>
        </p:scale>
        <p:origin x="186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Yang\Desktop\&#26032;&#22686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Yang\Desktop\&#26032;&#22686;%20Microsoft%20Excel%20&#24037;&#20316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yYang\Desktop\&#26032;&#22686;%20Microsoft%20Excel%20&#24037;&#20316;&#3492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Dataset sizes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'3_11'!$C$12:$N$12</c:f>
              <c:strCache>
                <c:ptCount val="12"/>
                <c:pt idx="0">
                  <c:v>m8</c:v>
                </c:pt>
                <c:pt idx="1">
                  <c:v>m9</c:v>
                </c:pt>
                <c:pt idx="2">
                  <c:v>m10</c:v>
                </c:pt>
                <c:pt idx="3">
                  <c:v>m11</c:v>
                </c:pt>
                <c:pt idx="4">
                  <c:v>m12</c:v>
                </c:pt>
                <c:pt idx="5">
                  <c:v>m1</c:v>
                </c:pt>
                <c:pt idx="6">
                  <c:v>m2</c:v>
                </c:pt>
                <c:pt idx="7">
                  <c:v>m3</c:v>
                </c:pt>
                <c:pt idx="8">
                  <c:v>m4</c:v>
                </c:pt>
                <c:pt idx="9">
                  <c:v>m5</c:v>
                </c:pt>
                <c:pt idx="10">
                  <c:v>m6</c:v>
                </c:pt>
                <c:pt idx="11">
                  <c:v>m7</c:v>
                </c:pt>
              </c:strCache>
            </c:strRef>
          </c:cat>
          <c:val>
            <c:numRef>
              <c:f>'3_11'!$C$29:$N$29</c:f>
              <c:numCache>
                <c:formatCode>General</c:formatCode>
                <c:ptCount val="12"/>
                <c:pt idx="0">
                  <c:v>23214</c:v>
                </c:pt>
                <c:pt idx="1">
                  <c:v>21526</c:v>
                </c:pt>
                <c:pt idx="2">
                  <c:v>18148</c:v>
                </c:pt>
                <c:pt idx="3">
                  <c:v>19037</c:v>
                </c:pt>
                <c:pt idx="4">
                  <c:v>20629</c:v>
                </c:pt>
                <c:pt idx="5">
                  <c:v>17735</c:v>
                </c:pt>
                <c:pt idx="6">
                  <c:v>39009</c:v>
                </c:pt>
                <c:pt idx="7">
                  <c:v>60396</c:v>
                </c:pt>
                <c:pt idx="8">
                  <c:v>57743</c:v>
                </c:pt>
                <c:pt idx="9">
                  <c:v>48649</c:v>
                </c:pt>
                <c:pt idx="10">
                  <c:v>7792</c:v>
                </c:pt>
                <c:pt idx="11">
                  <c:v>43245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10-44EE-AF30-6404417295A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56501328"/>
        <c:axId val="434642416"/>
      </c:lineChart>
      <c:catAx>
        <c:axId val="456501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34642416"/>
        <c:crosses val="autoZero"/>
        <c:auto val="1"/>
        <c:lblAlgn val="ctr"/>
        <c:lblOffset val="100"/>
        <c:noMultiLvlLbl val="0"/>
      </c:catAx>
      <c:valAx>
        <c:axId val="43464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6501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Column</a:t>
            </a:r>
            <a:r>
              <a:rPr lang="en-US" altLang="zh-TW" baseline="0" dirty="0"/>
              <a:t> counts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'3_11'!$A$13:$B$13</c:f>
              <c:strCache>
                <c:ptCount val="2"/>
                <c:pt idx="0">
                  <c:v>Original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'3_11'!$C$12:$N$12</c:f>
              <c:strCache>
                <c:ptCount val="12"/>
                <c:pt idx="0">
                  <c:v>m8</c:v>
                </c:pt>
                <c:pt idx="1">
                  <c:v>m9</c:v>
                </c:pt>
                <c:pt idx="2">
                  <c:v>m10</c:v>
                </c:pt>
                <c:pt idx="3">
                  <c:v>m11</c:v>
                </c:pt>
                <c:pt idx="4">
                  <c:v>m12</c:v>
                </c:pt>
                <c:pt idx="5">
                  <c:v>m1</c:v>
                </c:pt>
                <c:pt idx="6">
                  <c:v>m2</c:v>
                </c:pt>
                <c:pt idx="7">
                  <c:v>m3</c:v>
                </c:pt>
                <c:pt idx="8">
                  <c:v>m4</c:v>
                </c:pt>
                <c:pt idx="9">
                  <c:v>m5</c:v>
                </c:pt>
                <c:pt idx="10">
                  <c:v>m6</c:v>
                </c:pt>
                <c:pt idx="11">
                  <c:v>m7</c:v>
                </c:pt>
              </c:strCache>
            </c:strRef>
          </c:cat>
          <c:val>
            <c:numRef>
              <c:f>'3_11'!$C$13:$N$13</c:f>
              <c:numCache>
                <c:formatCode>General</c:formatCode>
                <c:ptCount val="12"/>
                <c:pt idx="0">
                  <c:v>151</c:v>
                </c:pt>
                <c:pt idx="1">
                  <c:v>150</c:v>
                </c:pt>
                <c:pt idx="2">
                  <c:v>150</c:v>
                </c:pt>
                <c:pt idx="3">
                  <c:v>150</c:v>
                </c:pt>
                <c:pt idx="4">
                  <c:v>153</c:v>
                </c:pt>
                <c:pt idx="5">
                  <c:v>146</c:v>
                </c:pt>
                <c:pt idx="6">
                  <c:v>150</c:v>
                </c:pt>
                <c:pt idx="7">
                  <c:v>157</c:v>
                </c:pt>
                <c:pt idx="8">
                  <c:v>154</c:v>
                </c:pt>
                <c:pt idx="9">
                  <c:v>157</c:v>
                </c:pt>
                <c:pt idx="10">
                  <c:v>155</c:v>
                </c:pt>
                <c:pt idx="11">
                  <c:v>152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55-4AC9-970E-380B98C3FB0B}"/>
            </c:ext>
          </c:extLst>
        </c:ser>
        <c:ser>
          <c:idx val="1"/>
          <c:order val="1"/>
          <c:tx>
            <c:strRef>
              <c:f>'3_11'!$A$14:$B$14</c:f>
              <c:strCache>
                <c:ptCount val="2"/>
                <c:pt idx="0">
                  <c:v>Machine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'3_11'!$C$12:$N$12</c:f>
              <c:strCache>
                <c:ptCount val="12"/>
                <c:pt idx="0">
                  <c:v>m8</c:v>
                </c:pt>
                <c:pt idx="1">
                  <c:v>m9</c:v>
                </c:pt>
                <c:pt idx="2">
                  <c:v>m10</c:v>
                </c:pt>
                <c:pt idx="3">
                  <c:v>m11</c:v>
                </c:pt>
                <c:pt idx="4">
                  <c:v>m12</c:v>
                </c:pt>
                <c:pt idx="5">
                  <c:v>m1</c:v>
                </c:pt>
                <c:pt idx="6">
                  <c:v>m2</c:v>
                </c:pt>
                <c:pt idx="7">
                  <c:v>m3</c:v>
                </c:pt>
                <c:pt idx="8">
                  <c:v>m4</c:v>
                </c:pt>
                <c:pt idx="9">
                  <c:v>m5</c:v>
                </c:pt>
                <c:pt idx="10">
                  <c:v>m6</c:v>
                </c:pt>
                <c:pt idx="11">
                  <c:v>m7</c:v>
                </c:pt>
              </c:strCache>
            </c:strRef>
          </c:cat>
          <c:val>
            <c:numRef>
              <c:f>'3_11'!$C$14:$N$14</c:f>
              <c:numCache>
                <c:formatCode>General</c:formatCode>
                <c:ptCount val="12"/>
                <c:pt idx="0">
                  <c:v>106</c:v>
                </c:pt>
                <c:pt idx="1">
                  <c:v>105</c:v>
                </c:pt>
                <c:pt idx="2">
                  <c:v>103</c:v>
                </c:pt>
                <c:pt idx="3">
                  <c:v>97</c:v>
                </c:pt>
                <c:pt idx="4">
                  <c:v>103</c:v>
                </c:pt>
                <c:pt idx="5">
                  <c:v>95</c:v>
                </c:pt>
                <c:pt idx="6">
                  <c:v>105</c:v>
                </c:pt>
                <c:pt idx="7">
                  <c:v>109</c:v>
                </c:pt>
                <c:pt idx="8">
                  <c:v>101</c:v>
                </c:pt>
                <c:pt idx="9">
                  <c:v>105</c:v>
                </c:pt>
                <c:pt idx="10">
                  <c:v>105</c:v>
                </c:pt>
                <c:pt idx="11">
                  <c:v>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55-4AC9-970E-380B98C3FB0B}"/>
            </c:ext>
          </c:extLst>
        </c:ser>
        <c:ser>
          <c:idx val="2"/>
          <c:order val="2"/>
          <c:tx>
            <c:strRef>
              <c:f>'3_11'!$A$15:$B$15</c:f>
              <c:strCache>
                <c:ptCount val="2"/>
                <c:pt idx="0">
                  <c:v>Chamber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D050"/>
              </a:solidFill>
              <a:ln w="9525">
                <a:noFill/>
              </a:ln>
              <a:effectLst/>
            </c:spPr>
          </c:marker>
          <c:cat>
            <c:strRef>
              <c:f>'3_11'!$C$12:$N$12</c:f>
              <c:strCache>
                <c:ptCount val="12"/>
                <c:pt idx="0">
                  <c:v>m8</c:v>
                </c:pt>
                <c:pt idx="1">
                  <c:v>m9</c:v>
                </c:pt>
                <c:pt idx="2">
                  <c:v>m10</c:v>
                </c:pt>
                <c:pt idx="3">
                  <c:v>m11</c:v>
                </c:pt>
                <c:pt idx="4">
                  <c:v>m12</c:v>
                </c:pt>
                <c:pt idx="5">
                  <c:v>m1</c:v>
                </c:pt>
                <c:pt idx="6">
                  <c:v>m2</c:v>
                </c:pt>
                <c:pt idx="7">
                  <c:v>m3</c:v>
                </c:pt>
                <c:pt idx="8">
                  <c:v>m4</c:v>
                </c:pt>
                <c:pt idx="9">
                  <c:v>m5</c:v>
                </c:pt>
                <c:pt idx="10">
                  <c:v>m6</c:v>
                </c:pt>
                <c:pt idx="11">
                  <c:v>m7</c:v>
                </c:pt>
              </c:strCache>
            </c:strRef>
          </c:cat>
          <c:val>
            <c:numRef>
              <c:f>'3_11'!$C$15:$N$15</c:f>
              <c:numCache>
                <c:formatCode>General</c:formatCode>
                <c:ptCount val="12"/>
                <c:pt idx="0">
                  <c:v>414</c:v>
                </c:pt>
                <c:pt idx="1">
                  <c:v>397</c:v>
                </c:pt>
                <c:pt idx="2">
                  <c:v>271</c:v>
                </c:pt>
                <c:pt idx="3">
                  <c:v>194</c:v>
                </c:pt>
                <c:pt idx="4">
                  <c:v>288</c:v>
                </c:pt>
                <c:pt idx="5">
                  <c:v>170</c:v>
                </c:pt>
                <c:pt idx="6">
                  <c:v>208</c:v>
                </c:pt>
                <c:pt idx="7">
                  <c:v>235</c:v>
                </c:pt>
                <c:pt idx="8">
                  <c:v>198</c:v>
                </c:pt>
                <c:pt idx="9">
                  <c:v>207</c:v>
                </c:pt>
                <c:pt idx="10">
                  <c:v>173</c:v>
                </c:pt>
                <c:pt idx="11">
                  <c:v>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155-4AC9-970E-380B98C3FB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416944"/>
        <c:axId val="311373936"/>
      </c:lineChart>
      <c:catAx>
        <c:axId val="308416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11373936"/>
        <c:crosses val="autoZero"/>
        <c:auto val="1"/>
        <c:lblAlgn val="ctr"/>
        <c:lblOffset val="100"/>
        <c:noMultiLvlLbl val="0"/>
      </c:catAx>
      <c:valAx>
        <c:axId val="311373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Columns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08416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'3_11'!$A$30</c:f>
              <c:strCache>
                <c:ptCount val="1"/>
                <c:pt idx="0">
                  <c:v>GB1 count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'3_11'!$C$12:$N$12</c:f>
              <c:strCache>
                <c:ptCount val="12"/>
                <c:pt idx="0">
                  <c:v>m8</c:v>
                </c:pt>
                <c:pt idx="1">
                  <c:v>m9</c:v>
                </c:pt>
                <c:pt idx="2">
                  <c:v>m10</c:v>
                </c:pt>
                <c:pt idx="3">
                  <c:v>m11</c:v>
                </c:pt>
                <c:pt idx="4">
                  <c:v>m12</c:v>
                </c:pt>
                <c:pt idx="5">
                  <c:v>m1</c:v>
                </c:pt>
                <c:pt idx="6">
                  <c:v>m2</c:v>
                </c:pt>
                <c:pt idx="7">
                  <c:v>m3</c:v>
                </c:pt>
                <c:pt idx="8">
                  <c:v>m4</c:v>
                </c:pt>
                <c:pt idx="9">
                  <c:v>m5</c:v>
                </c:pt>
                <c:pt idx="10">
                  <c:v>m6</c:v>
                </c:pt>
                <c:pt idx="11">
                  <c:v>m7</c:v>
                </c:pt>
              </c:strCache>
            </c:strRef>
          </c:cat>
          <c:val>
            <c:numRef>
              <c:f>'3_11'!$C$30:$N$30</c:f>
              <c:numCache>
                <c:formatCode>General</c:formatCode>
                <c:ptCount val="12"/>
                <c:pt idx="0">
                  <c:v>8</c:v>
                </c:pt>
                <c:pt idx="1">
                  <c:v>12</c:v>
                </c:pt>
                <c:pt idx="2">
                  <c:v>13</c:v>
                </c:pt>
                <c:pt idx="3">
                  <c:v>8</c:v>
                </c:pt>
                <c:pt idx="4">
                  <c:v>17</c:v>
                </c:pt>
                <c:pt idx="5">
                  <c:v>7</c:v>
                </c:pt>
                <c:pt idx="6">
                  <c:v>31</c:v>
                </c:pt>
                <c:pt idx="7">
                  <c:v>46</c:v>
                </c:pt>
                <c:pt idx="8">
                  <c:v>54</c:v>
                </c:pt>
                <c:pt idx="9">
                  <c:v>51</c:v>
                </c:pt>
                <c:pt idx="10">
                  <c:v>7</c:v>
                </c:pt>
                <c:pt idx="11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7A-42F2-8ACD-A2A6BD81BBC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18650096"/>
        <c:axId val="434649904"/>
      </c:lineChart>
      <c:catAx>
        <c:axId val="318650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34649904"/>
        <c:crosses val="autoZero"/>
        <c:auto val="1"/>
        <c:lblAlgn val="ctr"/>
        <c:lblOffset val="100"/>
        <c:noMultiLvlLbl val="0"/>
      </c:catAx>
      <c:valAx>
        <c:axId val="43464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18650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08B55-4B1A-4E0A-A383-4812071FEBF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2B3E9-0D97-4CE8-B0DF-442F44951F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82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442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個別</a:t>
            </a:r>
            <a:r>
              <a:rPr lang="en-US" altLang="zh-TW" dirty="0"/>
              <a:t>bad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73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K-fold deviation</a:t>
            </a:r>
          </a:p>
          <a:p>
            <a:r>
              <a:rPr lang="en-US" altLang="zh-TW" dirty="0" err="1"/>
              <a:t>Hybird</a:t>
            </a:r>
            <a:r>
              <a:rPr lang="en-US" altLang="zh-TW" dirty="0"/>
              <a:t> dataset(cont., binary)</a:t>
            </a:r>
          </a:p>
          <a:p>
            <a:r>
              <a:rPr lang="en-US" altLang="zh-TW" dirty="0"/>
              <a:t>UCI </a:t>
            </a:r>
          </a:p>
          <a:p>
            <a:r>
              <a:rPr lang="zh-TW" altLang="en-US" dirty="0"/>
              <a:t>確認遠端還是實體口試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017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769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Feature importance</a:t>
            </a:r>
          </a:p>
          <a:p>
            <a:r>
              <a:rPr lang="en-US" altLang="zh-TW" dirty="0"/>
              <a:t>AUO data</a:t>
            </a:r>
          </a:p>
          <a:p>
            <a:r>
              <a:rPr lang="en-US" altLang="zh-TW" dirty="0"/>
              <a:t>Imbalance</a:t>
            </a:r>
          </a:p>
          <a:p>
            <a:r>
              <a:rPr lang="en-US" altLang="zh-TW" dirty="0"/>
              <a:t>Kaggle, PWC</a:t>
            </a:r>
          </a:p>
          <a:p>
            <a:r>
              <a:rPr lang="zh-TW" altLang="en-US" dirty="0"/>
              <a:t>信用卡盜刷</a:t>
            </a:r>
            <a:endParaRPr lang="en-US" altLang="zh-TW" dirty="0"/>
          </a:p>
          <a:p>
            <a:r>
              <a:rPr lang="zh-TW" altLang="en-US" dirty="0"/>
              <a:t>目錄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21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772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New operation binding approach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323DD-8569-4835-8406-C99000E503E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790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Chamber columns 400-100(?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323DD-8569-4835-8406-C99000E503EB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45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67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個別</a:t>
            </a:r>
            <a:r>
              <a:rPr lang="en-US" altLang="zh-TW" dirty="0"/>
              <a:t>bad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056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305115-1F89-48A9-9693-7E2CE24DF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7B9E8D-0733-4C54-91BC-6F02C1BF4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20E5CE-106D-4E26-A3FF-765B47CFB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B53564-D03E-4C03-9602-2330CF31A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A2E541-C757-4444-A313-FB2AB850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3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7D48B-CC30-4E7F-9D68-6D8CFD20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A10C1A-1351-4CF5-8024-EE233D347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5F5F23-E9D4-4BBA-844F-85F3C645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2274FD-5A37-4662-853D-4C31600E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403434-60D4-4E98-91EC-FD39AC0B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0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7B68110-5486-48FA-9709-B8CC873EA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CEAB1D-E21E-413E-855A-BB67528DB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0CEFF2-7214-4E4B-8A3D-50A58FDF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6F4D59-3955-4003-87C1-C950E97A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1CFA00-3F99-4451-B239-4ACF3468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6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FFCFCC-AEDB-4BAE-9D79-EAF2DA89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7D77D7-482D-4193-B81D-4ED050147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DB998D-3CD6-461B-9509-40ED047D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99353D-4B7D-44FF-AAF5-9D4CE36A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3E2EB6-5446-485E-83F8-70A7C2DF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3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0A025D-14D6-44CA-930F-E8411105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F0F15A-584F-4DD7-92C7-5A22EB232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EC6023-49A0-49D9-B7F0-B2C68D2B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C24DCC-490F-4BEE-AC47-8D9F2C88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55BE43-5F47-4EAA-836E-FB958242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5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F35098-E783-4BB1-BABF-34307B5B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E3998A-B449-4129-B64E-96232D9F9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6231DD-B15D-42F4-BC35-599A04F03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38D68E-C83D-4DC1-A1BC-4C595148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6FC1E7-B82B-41D0-A870-0D6C0635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4377EC-55A9-4246-8EF5-079FD664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7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F2463-F079-4F72-B34B-0A02C66B2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AC2D2E-C18D-4BE8-B09E-F0EB7295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875B87-88B1-43F8-9A43-D1734D9D5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A71FD15-7F80-4E99-9321-58A196A6F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2F478C-5958-40C5-81E2-DE54E6B76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36D93A0-1269-46D7-BECD-E334F0DCE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9D9976-A51D-4322-89C2-564491D1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12BF754-48D7-4B1F-A618-638DB7FD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3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08E340-7B79-43A2-8FCB-932FCB517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04EF612-13BE-446F-B6CD-FF8E3354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29C8757-09A7-4E4C-9A09-3B0EB432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82D83CA-F2C8-4876-95E3-680C420A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0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63B6499-F920-4BA1-A77C-02828F11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8649FC8-9C33-4EAD-8253-4AEDAF70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AC1177-CE78-4606-9C76-3FCAAE95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355A6D-9CF6-4205-9331-436678ADC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69594C-1600-4F8D-ADAF-302140A80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EC94B1-AEEB-42D7-BD29-5574C173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0FE8DF-4C02-4F87-B04E-E271D7C9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FDCF1E-40EF-4048-ADB4-BD1715C7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D331F7-2611-47CC-8AEC-BA04F031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2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F22ABC-6DE8-485C-899D-4B3B62C2A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5EF10A3-5639-4066-843A-A94CCF154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7656372-0581-43C8-B061-EA7761BDC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528442-03D7-4DEF-A0DB-8B5AFD04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51AFB0-60D7-465C-AEFD-FBBF4685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AC128F-693E-414D-8994-EF9B82E9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9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8893F0B-7D98-4445-8E32-1107E0BAD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197CDE-2366-4E29-99B4-89024847A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F381AF-54C7-4825-8F57-77EC6730B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CB213-D9FA-458B-89FB-3EF41A0384E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C052-1021-483D-B129-360194DC3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A5741C-C8D1-4A31-9F89-29F4A30D2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9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FE1560-1652-41C1-90ED-5AD7B820A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976" y="1817674"/>
            <a:ext cx="11136464" cy="5363962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TW" dirty="0">
                <a:sym typeface="Wingdings" panose="05000000000000000000" pitchFamily="2" charset="2"/>
              </a:rPr>
              <a:t>Classification</a:t>
            </a:r>
          </a:p>
          <a:p>
            <a:pPr lvl="2">
              <a:lnSpc>
                <a:spcPct val="150000"/>
              </a:lnSpc>
            </a:pPr>
            <a:r>
              <a:rPr lang="en-US" altLang="zh-TW" dirty="0">
                <a:sym typeface="Wingdings" panose="05000000000000000000" pitchFamily="2" charset="2"/>
              </a:rPr>
              <a:t>k-fold stratified cross validations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Correlation columns grouping</a:t>
            </a:r>
          </a:p>
          <a:p>
            <a:pPr lvl="2">
              <a:lnSpc>
                <a:spcPct val="150000"/>
              </a:lnSpc>
            </a:pPr>
            <a:r>
              <a:rPr lang="en-US" altLang="zh-TW" dirty="0" err="1"/>
              <a:t>Corr</a:t>
            </a:r>
            <a:r>
              <a:rPr lang="en-US" altLang="zh-TW" dirty="0"/>
              <a:t>, ABS(</a:t>
            </a:r>
            <a:r>
              <a:rPr lang="en-US" altLang="zh-TW" dirty="0" err="1"/>
              <a:t>Corr</a:t>
            </a:r>
            <a:r>
              <a:rPr lang="en-US" altLang="zh-TW" dirty="0"/>
              <a:t>), Corr^2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Higher difference correlation within group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Trying with classification benchmark problem</a:t>
            </a:r>
            <a:r>
              <a:rPr lang="en-US" altLang="zh-TW" dirty="0"/>
              <a:t>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zh-TW" altLang="en-US" dirty="0"/>
              <a:t> </a:t>
            </a:r>
            <a:r>
              <a:rPr lang="en-US" altLang="zh-TW" dirty="0"/>
              <a:t>Grouping with columns sequence?			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D1556530-1D0B-44B2-9C1C-93664F38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Weekly Progress</a:t>
            </a:r>
          </a:p>
        </p:txBody>
      </p:sp>
    </p:spTree>
    <p:extLst>
      <p:ext uri="{BB962C8B-B14F-4D97-AF65-F5344CB8AC3E}">
        <p14:creationId xmlns:p14="http://schemas.microsoft.com/office/powerpoint/2010/main" val="2283418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ED88B55-03DA-4D51-BD61-9AFEC2DE3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226"/>
            <a:ext cx="12192000" cy="661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35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2839421-B432-455D-B4E8-927DC71EC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6040"/>
            <a:ext cx="10327436" cy="53038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7087699-9A24-4A72-854F-BDE5FDFD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Adult Data Set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24DFF3-7839-4C08-9763-2502D214E4BD}"/>
              </a:ext>
            </a:extLst>
          </p:cNvPr>
          <p:cNvSpPr/>
          <p:nvPr/>
        </p:nvSpPr>
        <p:spPr>
          <a:xfrm>
            <a:off x="1021080" y="4831081"/>
            <a:ext cx="5173980" cy="59436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FED0681-47E2-4C52-ABD9-9BC204FA7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0" y="181421"/>
            <a:ext cx="4895850" cy="131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7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9259BF5-CACE-4BEE-97B4-D9A6A621E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358"/>
            <a:ext cx="12192000" cy="656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43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F3C30-AB32-4721-B950-B5DAE06B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5273BD-D8AA-479A-8DE0-A57F8871E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BCCBEE5-7107-4B63-8600-DFB05902B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9693"/>
            <a:ext cx="12192000" cy="650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72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3945A-421B-45F7-9B7C-3A0FFD17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To-do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A5F9D5-364C-4651-8F6B-5F159868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Datasets</a:t>
            </a:r>
          </a:p>
          <a:p>
            <a:pPr lvl="1"/>
            <a:r>
              <a:rPr lang="en-US" altLang="zh-TW" dirty="0"/>
              <a:t>AUO data</a:t>
            </a:r>
          </a:p>
          <a:p>
            <a:pPr lvl="1"/>
            <a:r>
              <a:rPr lang="en-US" altLang="zh-TW" dirty="0"/>
              <a:t>Imbalance (Kaggle, UCI, paper with code)</a:t>
            </a:r>
          </a:p>
          <a:p>
            <a:pPr lvl="1"/>
            <a:r>
              <a:rPr lang="zh-TW" altLang="en-US" dirty="0"/>
              <a:t>信用卡盜刷</a:t>
            </a:r>
            <a:endParaRPr lang="en-US" altLang="zh-TW" dirty="0"/>
          </a:p>
          <a:p>
            <a:r>
              <a:rPr lang="en-US" altLang="zh-TW" dirty="0"/>
              <a:t>Classification</a:t>
            </a:r>
          </a:p>
          <a:p>
            <a:pPr lvl="1"/>
            <a:r>
              <a:rPr lang="en-US" altLang="zh-TW" dirty="0"/>
              <a:t>Record feature importance</a:t>
            </a:r>
          </a:p>
          <a:p>
            <a:r>
              <a:rPr lang="en-US" altLang="zh-TW" dirty="0"/>
              <a:t>Thesis</a:t>
            </a:r>
          </a:p>
          <a:p>
            <a:pPr lvl="1"/>
            <a:r>
              <a:rPr lang="en-US" altLang="zh-TW" dirty="0"/>
              <a:t>Chapter 3,4 </a:t>
            </a:r>
            <a:r>
              <a:rPr lang="zh-TW" altLang="en-US" dirty="0"/>
              <a:t>目錄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537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群組 33">
            <a:extLst>
              <a:ext uri="{FF2B5EF4-FFF2-40B4-BE49-F238E27FC236}">
                <a16:creationId xmlns:a16="http://schemas.microsoft.com/office/drawing/2014/main" id="{0CC2BF41-691B-43C2-8E08-65A4FDBF7729}"/>
              </a:ext>
            </a:extLst>
          </p:cNvPr>
          <p:cNvGrpSpPr/>
          <p:nvPr/>
        </p:nvGrpSpPr>
        <p:grpSpPr>
          <a:xfrm>
            <a:off x="2925141" y="2070860"/>
            <a:ext cx="6783870" cy="2529508"/>
            <a:chOff x="2925141" y="2070860"/>
            <a:chExt cx="6783870" cy="2529508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D0003C19-41F1-42B8-9484-2FCDA4E94CD6}"/>
                </a:ext>
              </a:extLst>
            </p:cNvPr>
            <p:cNvSpPr/>
            <p:nvPr/>
          </p:nvSpPr>
          <p:spPr>
            <a:xfrm rot="5400000">
              <a:off x="2067892" y="2928109"/>
              <a:ext cx="2529508" cy="815009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zh-TW" altLang="en-US" sz="3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緒論</a:t>
              </a: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CE76AB0E-7DFC-4077-950D-F894FD1DF9BD}"/>
                </a:ext>
              </a:extLst>
            </p:cNvPr>
            <p:cNvSpPr/>
            <p:nvPr/>
          </p:nvSpPr>
          <p:spPr>
            <a:xfrm rot="5400000">
              <a:off x="5052322" y="2928109"/>
              <a:ext cx="2529508" cy="815009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zh-TW" altLang="en-US" sz="3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研究方法</a:t>
              </a: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B342E28A-263E-4676-8032-F38195531DA3}"/>
                </a:ext>
              </a:extLst>
            </p:cNvPr>
            <p:cNvSpPr/>
            <p:nvPr/>
          </p:nvSpPr>
          <p:spPr>
            <a:xfrm rot="5400000">
              <a:off x="3560107" y="2928109"/>
              <a:ext cx="2529508" cy="815009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zh-TW" altLang="en-US" sz="3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文獻回顧</a:t>
              </a: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8CBD4D00-3C53-4B8D-9D35-DE923542B76F}"/>
                </a:ext>
              </a:extLst>
            </p:cNvPr>
            <p:cNvSpPr/>
            <p:nvPr/>
          </p:nvSpPr>
          <p:spPr>
            <a:xfrm rot="5400000">
              <a:off x="6544537" y="2928109"/>
              <a:ext cx="2529508" cy="815009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zh-TW" altLang="en-US" sz="3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案例分析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E9D19ED0-F4CA-49A7-8956-C2F05138145A}"/>
                </a:ext>
              </a:extLst>
            </p:cNvPr>
            <p:cNvSpPr/>
            <p:nvPr/>
          </p:nvSpPr>
          <p:spPr>
            <a:xfrm rot="5400000">
              <a:off x="8036753" y="2928109"/>
              <a:ext cx="2529508" cy="815009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zh-TW" altLang="en-US" sz="3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結論與建議</a:t>
              </a:r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46129C53-AACA-4AB7-B0BB-1E0CD7AFA18E}"/>
                </a:ext>
              </a:extLst>
            </p:cNvPr>
            <p:cNvCxnSpPr>
              <a:cxnSpLocks/>
            </p:cNvCxnSpPr>
            <p:nvPr/>
          </p:nvCxnSpPr>
          <p:spPr>
            <a:xfrm>
              <a:off x="3740151" y="3335613"/>
              <a:ext cx="67720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B1EB567B-5A51-44F1-8CB3-8E7FDAEBFFC5}"/>
                </a:ext>
              </a:extLst>
            </p:cNvPr>
            <p:cNvCxnSpPr>
              <a:cxnSpLocks/>
            </p:cNvCxnSpPr>
            <p:nvPr/>
          </p:nvCxnSpPr>
          <p:spPr>
            <a:xfrm>
              <a:off x="5232366" y="3335613"/>
              <a:ext cx="67720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0F15574D-7ECE-40C6-AB66-ED048691E560}"/>
                </a:ext>
              </a:extLst>
            </p:cNvPr>
            <p:cNvCxnSpPr>
              <a:cxnSpLocks/>
            </p:cNvCxnSpPr>
            <p:nvPr/>
          </p:nvCxnSpPr>
          <p:spPr>
            <a:xfrm>
              <a:off x="6724581" y="3335613"/>
              <a:ext cx="67720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4D641606-DA9B-4A8E-AD7B-A2C03002C3B1}"/>
                </a:ext>
              </a:extLst>
            </p:cNvPr>
            <p:cNvCxnSpPr>
              <a:cxnSpLocks/>
            </p:cNvCxnSpPr>
            <p:nvPr/>
          </p:nvCxnSpPr>
          <p:spPr>
            <a:xfrm>
              <a:off x="8216796" y="3335613"/>
              <a:ext cx="6772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3546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ECFC96C-619B-4F7B-B199-9673158C8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801113"/>
              </p:ext>
            </p:extLst>
          </p:nvPr>
        </p:nvGraphicFramePr>
        <p:xfrm>
          <a:off x="101600" y="4424680"/>
          <a:ext cx="39576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785">
                  <a:extLst>
                    <a:ext uri="{9D8B030D-6E8A-4147-A177-3AD203B41FA5}">
                      <a16:colId xmlns:a16="http://schemas.microsoft.com/office/drawing/2014/main" val="439825944"/>
                    </a:ext>
                  </a:extLst>
                </a:gridCol>
                <a:gridCol w="359785">
                  <a:extLst>
                    <a:ext uri="{9D8B030D-6E8A-4147-A177-3AD203B41FA5}">
                      <a16:colId xmlns:a16="http://schemas.microsoft.com/office/drawing/2014/main" val="1530297420"/>
                    </a:ext>
                  </a:extLst>
                </a:gridCol>
                <a:gridCol w="359785">
                  <a:extLst>
                    <a:ext uri="{9D8B030D-6E8A-4147-A177-3AD203B41FA5}">
                      <a16:colId xmlns:a16="http://schemas.microsoft.com/office/drawing/2014/main" val="1342716290"/>
                    </a:ext>
                  </a:extLst>
                </a:gridCol>
                <a:gridCol w="1079355">
                  <a:extLst>
                    <a:ext uri="{9D8B030D-6E8A-4147-A177-3AD203B41FA5}">
                      <a16:colId xmlns:a16="http://schemas.microsoft.com/office/drawing/2014/main" val="2282274657"/>
                    </a:ext>
                  </a:extLst>
                </a:gridCol>
                <a:gridCol w="359785">
                  <a:extLst>
                    <a:ext uri="{9D8B030D-6E8A-4147-A177-3AD203B41FA5}">
                      <a16:colId xmlns:a16="http://schemas.microsoft.com/office/drawing/2014/main" val="2585085208"/>
                    </a:ext>
                  </a:extLst>
                </a:gridCol>
                <a:gridCol w="359785">
                  <a:extLst>
                    <a:ext uri="{9D8B030D-6E8A-4147-A177-3AD203B41FA5}">
                      <a16:colId xmlns:a16="http://schemas.microsoft.com/office/drawing/2014/main" val="506643092"/>
                    </a:ext>
                  </a:extLst>
                </a:gridCol>
                <a:gridCol w="359785">
                  <a:extLst>
                    <a:ext uri="{9D8B030D-6E8A-4147-A177-3AD203B41FA5}">
                      <a16:colId xmlns:a16="http://schemas.microsoft.com/office/drawing/2014/main" val="1868803084"/>
                    </a:ext>
                  </a:extLst>
                </a:gridCol>
                <a:gridCol w="359785">
                  <a:extLst>
                    <a:ext uri="{9D8B030D-6E8A-4147-A177-3AD203B41FA5}">
                      <a16:colId xmlns:a16="http://schemas.microsoft.com/office/drawing/2014/main" val="1200019908"/>
                    </a:ext>
                  </a:extLst>
                </a:gridCol>
                <a:gridCol w="359785">
                  <a:extLst>
                    <a:ext uri="{9D8B030D-6E8A-4147-A177-3AD203B41FA5}">
                      <a16:colId xmlns:a16="http://schemas.microsoft.com/office/drawing/2014/main" val="2569945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61799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94DF2D0-7F16-4D57-900B-98FFB5F87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102748"/>
              </p:ext>
            </p:extLst>
          </p:nvPr>
        </p:nvGraphicFramePr>
        <p:xfrm>
          <a:off x="0" y="371475"/>
          <a:ext cx="39576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785">
                  <a:extLst>
                    <a:ext uri="{9D8B030D-6E8A-4147-A177-3AD203B41FA5}">
                      <a16:colId xmlns:a16="http://schemas.microsoft.com/office/drawing/2014/main" val="439825944"/>
                    </a:ext>
                  </a:extLst>
                </a:gridCol>
                <a:gridCol w="1079355">
                  <a:extLst>
                    <a:ext uri="{9D8B030D-6E8A-4147-A177-3AD203B41FA5}">
                      <a16:colId xmlns:a16="http://schemas.microsoft.com/office/drawing/2014/main" val="1530297420"/>
                    </a:ext>
                  </a:extLst>
                </a:gridCol>
                <a:gridCol w="359785">
                  <a:extLst>
                    <a:ext uri="{9D8B030D-6E8A-4147-A177-3AD203B41FA5}">
                      <a16:colId xmlns:a16="http://schemas.microsoft.com/office/drawing/2014/main" val="2025440362"/>
                    </a:ext>
                  </a:extLst>
                </a:gridCol>
                <a:gridCol w="359785">
                  <a:extLst>
                    <a:ext uri="{9D8B030D-6E8A-4147-A177-3AD203B41FA5}">
                      <a16:colId xmlns:a16="http://schemas.microsoft.com/office/drawing/2014/main" val="1083388528"/>
                    </a:ext>
                  </a:extLst>
                </a:gridCol>
                <a:gridCol w="359785">
                  <a:extLst>
                    <a:ext uri="{9D8B030D-6E8A-4147-A177-3AD203B41FA5}">
                      <a16:colId xmlns:a16="http://schemas.microsoft.com/office/drawing/2014/main" val="2585085208"/>
                    </a:ext>
                  </a:extLst>
                </a:gridCol>
                <a:gridCol w="359785">
                  <a:extLst>
                    <a:ext uri="{9D8B030D-6E8A-4147-A177-3AD203B41FA5}">
                      <a16:colId xmlns:a16="http://schemas.microsoft.com/office/drawing/2014/main" val="506643092"/>
                    </a:ext>
                  </a:extLst>
                </a:gridCol>
                <a:gridCol w="359785">
                  <a:extLst>
                    <a:ext uri="{9D8B030D-6E8A-4147-A177-3AD203B41FA5}">
                      <a16:colId xmlns:a16="http://schemas.microsoft.com/office/drawing/2014/main" val="1868803084"/>
                    </a:ext>
                  </a:extLst>
                </a:gridCol>
                <a:gridCol w="359785">
                  <a:extLst>
                    <a:ext uri="{9D8B030D-6E8A-4147-A177-3AD203B41FA5}">
                      <a16:colId xmlns:a16="http://schemas.microsoft.com/office/drawing/2014/main" val="1200019908"/>
                    </a:ext>
                  </a:extLst>
                </a:gridCol>
                <a:gridCol w="359785">
                  <a:extLst>
                    <a:ext uri="{9D8B030D-6E8A-4147-A177-3AD203B41FA5}">
                      <a16:colId xmlns:a16="http://schemas.microsoft.com/office/drawing/2014/main" val="2569945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617999"/>
                  </a:ext>
                </a:extLst>
              </a:tr>
            </a:tbl>
          </a:graphicData>
        </a:graphic>
      </p:graphicFrame>
      <p:grpSp>
        <p:nvGrpSpPr>
          <p:cNvPr id="7" name="群組 6">
            <a:extLst>
              <a:ext uri="{FF2B5EF4-FFF2-40B4-BE49-F238E27FC236}">
                <a16:creationId xmlns:a16="http://schemas.microsoft.com/office/drawing/2014/main" id="{8E9D196F-AD7A-46EE-BDF0-01841F1F4665}"/>
              </a:ext>
            </a:extLst>
          </p:cNvPr>
          <p:cNvGrpSpPr/>
          <p:nvPr/>
        </p:nvGrpSpPr>
        <p:grpSpPr>
          <a:xfrm>
            <a:off x="197868" y="223275"/>
            <a:ext cx="3600000" cy="148200"/>
            <a:chOff x="2954389" y="1724025"/>
            <a:chExt cx="3600000" cy="720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BF1F84E-2093-46FB-9E6A-1C452CDE9BD2}"/>
                </a:ext>
              </a:extLst>
            </p:cNvPr>
            <p:cNvSpPr/>
            <p:nvPr/>
          </p:nvSpPr>
          <p:spPr>
            <a:xfrm>
              <a:off x="2954389" y="1724025"/>
              <a:ext cx="3600000" cy="72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4E02B1B-5ECE-4E2F-A3C6-288951F3E6BA}"/>
                </a:ext>
              </a:extLst>
            </p:cNvPr>
            <p:cNvSpPr/>
            <p:nvPr/>
          </p:nvSpPr>
          <p:spPr>
            <a:xfrm>
              <a:off x="2954389" y="1724025"/>
              <a:ext cx="720000" cy="7200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500224C8-ED5B-4A2E-98A0-3121346A7BA6}"/>
              </a:ext>
            </a:extLst>
          </p:cNvPr>
          <p:cNvGrpSpPr/>
          <p:nvPr/>
        </p:nvGrpSpPr>
        <p:grpSpPr>
          <a:xfrm>
            <a:off x="214936" y="824680"/>
            <a:ext cx="3600000" cy="3600000"/>
            <a:chOff x="2954389" y="1724025"/>
            <a:chExt cx="3600000" cy="72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7CB06EF-A201-4B81-B439-54C00196A820}"/>
                </a:ext>
              </a:extLst>
            </p:cNvPr>
            <p:cNvSpPr/>
            <p:nvPr/>
          </p:nvSpPr>
          <p:spPr>
            <a:xfrm>
              <a:off x="2954389" y="1724025"/>
              <a:ext cx="3600000" cy="72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1F15950-699F-41AE-A2F9-E4358E16A154}"/>
                </a:ext>
              </a:extLst>
            </p:cNvPr>
            <p:cNvSpPr/>
            <p:nvPr/>
          </p:nvSpPr>
          <p:spPr>
            <a:xfrm>
              <a:off x="2954389" y="1763625"/>
              <a:ext cx="1620000" cy="3240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EAB0EA3-4A52-4861-8661-EA088E486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571108"/>
              </p:ext>
            </p:extLst>
          </p:nvPr>
        </p:nvGraphicFramePr>
        <p:xfrm>
          <a:off x="5727700" y="4610100"/>
          <a:ext cx="39576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785">
                  <a:extLst>
                    <a:ext uri="{9D8B030D-6E8A-4147-A177-3AD203B41FA5}">
                      <a16:colId xmlns:a16="http://schemas.microsoft.com/office/drawing/2014/main" val="439825944"/>
                    </a:ext>
                  </a:extLst>
                </a:gridCol>
                <a:gridCol w="359785">
                  <a:extLst>
                    <a:ext uri="{9D8B030D-6E8A-4147-A177-3AD203B41FA5}">
                      <a16:colId xmlns:a16="http://schemas.microsoft.com/office/drawing/2014/main" val="1530297420"/>
                    </a:ext>
                  </a:extLst>
                </a:gridCol>
                <a:gridCol w="359785">
                  <a:extLst>
                    <a:ext uri="{9D8B030D-6E8A-4147-A177-3AD203B41FA5}">
                      <a16:colId xmlns:a16="http://schemas.microsoft.com/office/drawing/2014/main" val="1342716290"/>
                    </a:ext>
                  </a:extLst>
                </a:gridCol>
                <a:gridCol w="1079355">
                  <a:extLst>
                    <a:ext uri="{9D8B030D-6E8A-4147-A177-3AD203B41FA5}">
                      <a16:colId xmlns:a16="http://schemas.microsoft.com/office/drawing/2014/main" val="2282274657"/>
                    </a:ext>
                  </a:extLst>
                </a:gridCol>
                <a:gridCol w="359785">
                  <a:extLst>
                    <a:ext uri="{9D8B030D-6E8A-4147-A177-3AD203B41FA5}">
                      <a16:colId xmlns:a16="http://schemas.microsoft.com/office/drawing/2014/main" val="2585085208"/>
                    </a:ext>
                  </a:extLst>
                </a:gridCol>
                <a:gridCol w="359785">
                  <a:extLst>
                    <a:ext uri="{9D8B030D-6E8A-4147-A177-3AD203B41FA5}">
                      <a16:colId xmlns:a16="http://schemas.microsoft.com/office/drawing/2014/main" val="506643092"/>
                    </a:ext>
                  </a:extLst>
                </a:gridCol>
                <a:gridCol w="359785">
                  <a:extLst>
                    <a:ext uri="{9D8B030D-6E8A-4147-A177-3AD203B41FA5}">
                      <a16:colId xmlns:a16="http://schemas.microsoft.com/office/drawing/2014/main" val="1868803084"/>
                    </a:ext>
                  </a:extLst>
                </a:gridCol>
                <a:gridCol w="359785">
                  <a:extLst>
                    <a:ext uri="{9D8B030D-6E8A-4147-A177-3AD203B41FA5}">
                      <a16:colId xmlns:a16="http://schemas.microsoft.com/office/drawing/2014/main" val="1200019908"/>
                    </a:ext>
                  </a:extLst>
                </a:gridCol>
                <a:gridCol w="359785">
                  <a:extLst>
                    <a:ext uri="{9D8B030D-6E8A-4147-A177-3AD203B41FA5}">
                      <a16:colId xmlns:a16="http://schemas.microsoft.com/office/drawing/2014/main" val="2569945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617999"/>
                  </a:ext>
                </a:extLst>
              </a:tr>
            </a:tbl>
          </a:graphicData>
        </a:graphic>
      </p:graphicFrame>
      <p:grpSp>
        <p:nvGrpSpPr>
          <p:cNvPr id="13" name="群組 12">
            <a:extLst>
              <a:ext uri="{FF2B5EF4-FFF2-40B4-BE49-F238E27FC236}">
                <a16:creationId xmlns:a16="http://schemas.microsoft.com/office/drawing/2014/main" id="{EC925644-CC21-4408-BEBF-D774215BA468}"/>
              </a:ext>
            </a:extLst>
          </p:cNvPr>
          <p:cNvGrpSpPr/>
          <p:nvPr/>
        </p:nvGrpSpPr>
        <p:grpSpPr>
          <a:xfrm>
            <a:off x="5841036" y="1010100"/>
            <a:ext cx="3600000" cy="3600000"/>
            <a:chOff x="2954389" y="1724025"/>
            <a:chExt cx="3600000" cy="72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A68267C-57A6-46BD-9961-BED059C5998B}"/>
                </a:ext>
              </a:extLst>
            </p:cNvPr>
            <p:cNvSpPr/>
            <p:nvPr/>
          </p:nvSpPr>
          <p:spPr>
            <a:xfrm>
              <a:off x="2954389" y="1724025"/>
              <a:ext cx="3600000" cy="72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079F4E3-FECD-4CB5-A5BF-8D6C30A4E6BE}"/>
                </a:ext>
              </a:extLst>
            </p:cNvPr>
            <p:cNvSpPr/>
            <p:nvPr/>
          </p:nvSpPr>
          <p:spPr>
            <a:xfrm>
              <a:off x="2954389" y="1763625"/>
              <a:ext cx="1620000" cy="3240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425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FE1560-1652-41C1-90ED-5AD7B820A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976" y="1817673"/>
            <a:ext cx="11136464" cy="4486411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TW" dirty="0"/>
              <a:t>Testing with AUO datasets on 2, and 3-folds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Original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Backward one hot encoded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zh-TW" dirty="0"/>
              <a:t>Grouping with columns sequence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zh-TW" dirty="0"/>
              <a:t>Testing with other imbalance datasets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endParaRPr lang="en-US" altLang="zh-TW" dirty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D1556530-1D0B-44B2-9C1C-93664F38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Weekly Progress</a:t>
            </a:r>
          </a:p>
        </p:txBody>
      </p:sp>
    </p:spTree>
    <p:extLst>
      <p:ext uri="{BB962C8B-B14F-4D97-AF65-F5344CB8AC3E}">
        <p14:creationId xmlns:p14="http://schemas.microsoft.com/office/powerpoint/2010/main" val="2011487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BEF17D3D-553A-4FA9-8950-5E9EFD20D15C}"/>
              </a:ext>
            </a:extLst>
          </p:cNvPr>
          <p:cNvSpPr txBox="1"/>
          <p:nvPr/>
        </p:nvSpPr>
        <p:spPr>
          <a:xfrm>
            <a:off x="838200" y="5063253"/>
            <a:ext cx="10698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TW" sz="2000" dirty="0"/>
              <a:t>Instead of using operation code title, we switch to the( ±  machine code) in column binding. And This approach change the number of operation column from 9 to 17. </a:t>
            </a:r>
            <a:endParaRPr lang="zh-TW" altLang="en-US" sz="2000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D40BF36E-970C-4A6C-A6A4-7D81E3036882}"/>
              </a:ext>
            </a:extLst>
          </p:cNvPr>
          <p:cNvGrpSpPr/>
          <p:nvPr/>
        </p:nvGrpSpPr>
        <p:grpSpPr>
          <a:xfrm>
            <a:off x="834629" y="2156756"/>
            <a:ext cx="10642365" cy="975119"/>
            <a:chOff x="-932156" y="2840369"/>
            <a:chExt cx="12192000" cy="1117105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DB6860EF-5C83-4912-A585-9310DE231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932156" y="2840369"/>
              <a:ext cx="12192000" cy="499499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1A2D72C4-BF80-4B68-B412-B790FDEB0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932156" y="3420382"/>
              <a:ext cx="12192000" cy="537092"/>
            </a:xfrm>
            <a:prstGeom prst="rect">
              <a:avLst/>
            </a:prstGeom>
          </p:spPr>
        </p:pic>
      </p:grp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5"/>
          <a:srcRect l="-1" r="261"/>
          <a:stretch/>
        </p:blipFill>
        <p:spPr>
          <a:xfrm>
            <a:off x="806777" y="4152264"/>
            <a:ext cx="10670217" cy="590478"/>
          </a:xfrm>
          <a:prstGeom prst="rect">
            <a:avLst/>
          </a:prstGeom>
        </p:spPr>
      </p:pic>
      <p:sp>
        <p:nvSpPr>
          <p:cNvPr id="3" name="向下箭號 2"/>
          <p:cNvSpPr/>
          <p:nvPr/>
        </p:nvSpPr>
        <p:spPr>
          <a:xfrm>
            <a:off x="5454977" y="3389405"/>
            <a:ext cx="1282046" cy="57503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662942" y="1931315"/>
            <a:ext cx="11148843" cy="128116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662943" y="4072379"/>
            <a:ext cx="11148842" cy="76632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8694E2C-04D4-4384-B8F7-87FACB232B96}"/>
              </a:ext>
            </a:extLst>
          </p:cNvPr>
          <p:cNvSpPr txBox="1"/>
          <p:nvPr/>
        </p:nvSpPr>
        <p:spPr>
          <a:xfrm>
            <a:off x="662942" y="1931314"/>
            <a:ext cx="10668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Arial Black" panose="020B0A04020102020204" pitchFamily="34" charset="0"/>
              </a:rPr>
              <a:t>AS is</a:t>
            </a:r>
            <a:endParaRPr lang="zh-TW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96C2744-A715-4BC6-B7EC-32A162761661}"/>
              </a:ext>
            </a:extLst>
          </p:cNvPr>
          <p:cNvSpPr txBox="1"/>
          <p:nvPr/>
        </p:nvSpPr>
        <p:spPr>
          <a:xfrm>
            <a:off x="647309" y="4069861"/>
            <a:ext cx="1066800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  <a:latin typeface="Arial Black" panose="020B0A04020102020204" pitchFamily="34" charset="0"/>
              </a:rPr>
              <a:t>To be</a:t>
            </a:r>
            <a:endParaRPr lang="zh-TW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FD7DADEB-472D-49A8-B648-951D1BAD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TW" dirty="0"/>
              <a:t>New operation binding approach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9186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71282DB8-0B19-4366-9D97-310720F72B6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08643" y="1704975"/>
          <a:ext cx="10974711" cy="4382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579">
                  <a:extLst>
                    <a:ext uri="{9D8B030D-6E8A-4147-A177-3AD203B41FA5}">
                      <a16:colId xmlns:a16="http://schemas.microsoft.com/office/drawing/2014/main" val="1732556810"/>
                    </a:ext>
                  </a:extLst>
                </a:gridCol>
                <a:gridCol w="751761">
                  <a:extLst>
                    <a:ext uri="{9D8B030D-6E8A-4147-A177-3AD203B41FA5}">
                      <a16:colId xmlns:a16="http://schemas.microsoft.com/office/drawing/2014/main" val="1335272751"/>
                    </a:ext>
                  </a:extLst>
                </a:gridCol>
                <a:gridCol w="751761">
                  <a:extLst>
                    <a:ext uri="{9D8B030D-6E8A-4147-A177-3AD203B41FA5}">
                      <a16:colId xmlns:a16="http://schemas.microsoft.com/office/drawing/2014/main" val="1845301289"/>
                    </a:ext>
                  </a:extLst>
                </a:gridCol>
                <a:gridCol w="751761">
                  <a:extLst>
                    <a:ext uri="{9D8B030D-6E8A-4147-A177-3AD203B41FA5}">
                      <a16:colId xmlns:a16="http://schemas.microsoft.com/office/drawing/2014/main" val="4114300452"/>
                    </a:ext>
                  </a:extLst>
                </a:gridCol>
                <a:gridCol w="751761">
                  <a:extLst>
                    <a:ext uri="{9D8B030D-6E8A-4147-A177-3AD203B41FA5}">
                      <a16:colId xmlns:a16="http://schemas.microsoft.com/office/drawing/2014/main" val="1335763359"/>
                    </a:ext>
                  </a:extLst>
                </a:gridCol>
                <a:gridCol w="751761">
                  <a:extLst>
                    <a:ext uri="{9D8B030D-6E8A-4147-A177-3AD203B41FA5}">
                      <a16:colId xmlns:a16="http://schemas.microsoft.com/office/drawing/2014/main" val="3699084981"/>
                    </a:ext>
                  </a:extLst>
                </a:gridCol>
                <a:gridCol w="751761">
                  <a:extLst>
                    <a:ext uri="{9D8B030D-6E8A-4147-A177-3AD203B41FA5}">
                      <a16:colId xmlns:a16="http://schemas.microsoft.com/office/drawing/2014/main" val="3742489514"/>
                    </a:ext>
                  </a:extLst>
                </a:gridCol>
                <a:gridCol w="751761">
                  <a:extLst>
                    <a:ext uri="{9D8B030D-6E8A-4147-A177-3AD203B41FA5}">
                      <a16:colId xmlns:a16="http://schemas.microsoft.com/office/drawing/2014/main" val="2368628970"/>
                    </a:ext>
                  </a:extLst>
                </a:gridCol>
                <a:gridCol w="751761">
                  <a:extLst>
                    <a:ext uri="{9D8B030D-6E8A-4147-A177-3AD203B41FA5}">
                      <a16:colId xmlns:a16="http://schemas.microsoft.com/office/drawing/2014/main" val="1169077397"/>
                    </a:ext>
                  </a:extLst>
                </a:gridCol>
                <a:gridCol w="751761">
                  <a:extLst>
                    <a:ext uri="{9D8B030D-6E8A-4147-A177-3AD203B41FA5}">
                      <a16:colId xmlns:a16="http://schemas.microsoft.com/office/drawing/2014/main" val="284533535"/>
                    </a:ext>
                  </a:extLst>
                </a:gridCol>
                <a:gridCol w="751761">
                  <a:extLst>
                    <a:ext uri="{9D8B030D-6E8A-4147-A177-3AD203B41FA5}">
                      <a16:colId xmlns:a16="http://schemas.microsoft.com/office/drawing/2014/main" val="2272877376"/>
                    </a:ext>
                  </a:extLst>
                </a:gridCol>
                <a:gridCol w="751761">
                  <a:extLst>
                    <a:ext uri="{9D8B030D-6E8A-4147-A177-3AD203B41FA5}">
                      <a16:colId xmlns:a16="http://schemas.microsoft.com/office/drawing/2014/main" val="3608353723"/>
                    </a:ext>
                  </a:extLst>
                </a:gridCol>
                <a:gridCol w="751761">
                  <a:extLst>
                    <a:ext uri="{9D8B030D-6E8A-4147-A177-3AD203B41FA5}">
                      <a16:colId xmlns:a16="http://schemas.microsoft.com/office/drawing/2014/main" val="612611099"/>
                    </a:ext>
                  </a:extLst>
                </a:gridCol>
              </a:tblGrid>
              <a:tr h="538466">
                <a:tc gridSpan="1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Dataset sizes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279839"/>
                  </a:ext>
                </a:extLst>
              </a:tr>
              <a:tr h="610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m8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m9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m10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m11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m12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m3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m4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m6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m7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22460"/>
                  </a:ext>
                </a:extLst>
              </a:tr>
              <a:tr h="610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Col (Original)</a:t>
                      </a:r>
                      <a:endParaRPr lang="zh-TW" altLang="en-US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153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146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157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154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157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155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40792"/>
                  </a:ext>
                </a:extLst>
              </a:tr>
              <a:tr h="610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Col (Machine)</a:t>
                      </a:r>
                      <a:endParaRPr lang="zh-TW" altLang="en-US" sz="1800" kern="12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085895"/>
                  </a:ext>
                </a:extLst>
              </a:tr>
              <a:tr h="6108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2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Col (Chamber)</a:t>
                      </a:r>
                      <a:endParaRPr lang="zh-TW" altLang="en-US" sz="1800" kern="12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997108"/>
                  </a:ext>
                </a:extLst>
              </a:tr>
              <a:tr h="324000">
                <a:tc gridSpan="13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076052"/>
                  </a:ext>
                </a:extLst>
              </a:tr>
              <a:tr h="5384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Arial Rounded MT Bold" panose="020F0704030504030204" pitchFamily="34" charset="0"/>
                        </a:rPr>
                        <a:t>Row count</a:t>
                      </a:r>
                      <a:endParaRPr lang="zh-TW" altLang="en-US" sz="14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23214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21526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18148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19037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20629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17735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39009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60396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57743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48649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7792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43245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0597727"/>
                  </a:ext>
                </a:extLst>
              </a:tr>
              <a:tr h="5384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Arial Rounded MT Bold" panose="020F0704030504030204" pitchFamily="34" charset="0"/>
                        </a:rPr>
                        <a:t>GB = 1 coun</a:t>
                      </a:r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t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新細明體" panose="02020500000000000000" pitchFamily="18" charset="-120"/>
                        </a:rPr>
                        <a:t>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5952265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AC91A6-4A90-4C6E-9934-A6D62DC3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7876-79FD-435A-8616-13852B5D17F7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64B3C39B-CE64-4B67-B191-8E502A365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Dataset sizes in different month No.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487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438181"/>
              </p:ext>
            </p:extLst>
          </p:nvPr>
        </p:nvGraphicFramePr>
        <p:xfrm>
          <a:off x="384810" y="686231"/>
          <a:ext cx="10753090" cy="602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074">
                  <a:extLst>
                    <a:ext uri="{9D8B030D-6E8A-4147-A177-3AD203B41FA5}">
                      <a16:colId xmlns:a16="http://schemas.microsoft.com/office/drawing/2014/main" val="3280545267"/>
                    </a:ext>
                  </a:extLst>
                </a:gridCol>
                <a:gridCol w="5099008">
                  <a:extLst>
                    <a:ext uri="{9D8B030D-6E8A-4147-A177-3AD203B41FA5}">
                      <a16:colId xmlns:a16="http://schemas.microsoft.com/office/drawing/2014/main" val="137501471"/>
                    </a:ext>
                  </a:extLst>
                </a:gridCol>
                <a:gridCol w="5099008">
                  <a:extLst>
                    <a:ext uri="{9D8B030D-6E8A-4147-A177-3AD203B41FA5}">
                      <a16:colId xmlns:a16="http://schemas.microsoft.com/office/drawing/2014/main" val="1789281365"/>
                    </a:ext>
                  </a:extLst>
                </a:gridCol>
              </a:tblGrid>
              <a:tr h="3515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792967"/>
                  </a:ext>
                </a:extLst>
              </a:tr>
              <a:tr h="26564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Reverse</a:t>
                      </a: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332586"/>
                  </a:ext>
                </a:extLst>
              </a:tr>
              <a:tr h="299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22990"/>
                  </a:ext>
                </a:extLst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31" y="1141402"/>
            <a:ext cx="4915019" cy="249646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31" y="3831503"/>
            <a:ext cx="4813419" cy="268045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990" y="1054224"/>
            <a:ext cx="4810483" cy="258363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351" y="4005856"/>
            <a:ext cx="4955760" cy="2531448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84810" y="127746"/>
            <a:ext cx="408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Shape 1</a:t>
            </a:r>
          </a:p>
        </p:txBody>
      </p:sp>
    </p:spTree>
    <p:extLst>
      <p:ext uri="{BB962C8B-B14F-4D97-AF65-F5344CB8AC3E}">
        <p14:creationId xmlns:p14="http://schemas.microsoft.com/office/powerpoint/2010/main" val="3517954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0ED0FB93-A120-4CEF-992B-DE4778E5B7D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38199" y="4842895"/>
          <a:ext cx="1080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6CACCC25-BE12-4C49-AA83-772843F8BE0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38199" y="217786"/>
          <a:ext cx="1080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2AE5C0B3-1E9B-40A2-A766-B8947D7EAE1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38199" y="3042895"/>
          <a:ext cx="10800000" cy="18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8DF2D7-BDDC-4DD9-87C7-C957138C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97876-79FD-435A-8616-13852B5D17F7}" type="slidenum">
              <a:rPr lang="zh-TW" altLang="en-US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94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946343"/>
              </p:ext>
            </p:extLst>
          </p:nvPr>
        </p:nvGraphicFramePr>
        <p:xfrm>
          <a:off x="678524" y="274320"/>
          <a:ext cx="10800000" cy="37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249819784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45951783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3501980905"/>
                    </a:ext>
                  </a:extLst>
                </a:gridCol>
              </a:tblGrid>
              <a:tr h="3727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Machine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2-folds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224279"/>
                  </a:ext>
                </a:extLst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774000"/>
            <a:ext cx="10800000" cy="577021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88467" y="774000"/>
            <a:ext cx="2379133" cy="3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16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774000"/>
            <a:ext cx="10800000" cy="5775264"/>
          </a:xfrm>
          <a:prstGeom prst="rect">
            <a:avLst/>
          </a:prstGeom>
        </p:spPr>
      </p:pic>
      <p:graphicFrame>
        <p:nvGraphicFramePr>
          <p:cNvPr id="5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5248968"/>
              </p:ext>
            </p:extLst>
          </p:nvPr>
        </p:nvGraphicFramePr>
        <p:xfrm>
          <a:off x="678524" y="274320"/>
          <a:ext cx="10800000" cy="37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249819784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45951783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3501980905"/>
                    </a:ext>
                  </a:extLst>
                </a:gridCol>
              </a:tblGrid>
              <a:tr h="3727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Machine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3-folds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224279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088467" y="774000"/>
            <a:ext cx="2379133" cy="3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27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774000"/>
            <a:ext cx="10800000" cy="5550334"/>
          </a:xfrm>
          <a:prstGeom prst="rect">
            <a:avLst/>
          </a:prstGeom>
        </p:spPr>
      </p:pic>
      <p:graphicFrame>
        <p:nvGraphicFramePr>
          <p:cNvPr id="5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1898687"/>
              </p:ext>
            </p:extLst>
          </p:nvPr>
        </p:nvGraphicFramePr>
        <p:xfrm>
          <a:off x="678524" y="274320"/>
          <a:ext cx="10800000" cy="37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249819784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45951783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3501980905"/>
                    </a:ext>
                  </a:extLst>
                </a:gridCol>
              </a:tblGrid>
              <a:tr h="3727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Chamber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2-folds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224279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025408" y="774000"/>
            <a:ext cx="2379133" cy="3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58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774000"/>
            <a:ext cx="10800000" cy="5754465"/>
          </a:xfrm>
          <a:prstGeom prst="rect">
            <a:avLst/>
          </a:prstGeom>
        </p:spPr>
      </p:pic>
      <p:graphicFrame>
        <p:nvGraphicFramePr>
          <p:cNvPr id="6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1674989"/>
              </p:ext>
            </p:extLst>
          </p:nvPr>
        </p:nvGraphicFramePr>
        <p:xfrm>
          <a:off x="678524" y="274320"/>
          <a:ext cx="10800000" cy="37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249819784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45951783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3501980905"/>
                    </a:ext>
                  </a:extLst>
                </a:gridCol>
              </a:tblGrid>
              <a:tr h="3727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Chamber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3-folds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224279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088467" y="774000"/>
            <a:ext cx="2379133" cy="3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18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" y="774000"/>
            <a:ext cx="10800000" cy="491878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88467" y="774000"/>
            <a:ext cx="2379133" cy="3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803717"/>
              </p:ext>
            </p:extLst>
          </p:nvPr>
        </p:nvGraphicFramePr>
        <p:xfrm>
          <a:off x="678524" y="274320"/>
          <a:ext cx="10800000" cy="37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249819784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45951783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3501980905"/>
                    </a:ext>
                  </a:extLst>
                </a:gridCol>
              </a:tblGrid>
              <a:tr h="37274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Backward</a:t>
                      </a:r>
                      <a:endParaRPr lang="en-US" dirty="0"/>
                    </a:p>
                  </a:txBody>
                  <a:tcPr anchor="ctr">
                    <a:solidFill>
                      <a:srgbClr val="E74C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Machine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2-folds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224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373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774000"/>
            <a:ext cx="10800000" cy="496335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88467" y="774000"/>
            <a:ext cx="2379133" cy="3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2621084"/>
              </p:ext>
            </p:extLst>
          </p:nvPr>
        </p:nvGraphicFramePr>
        <p:xfrm>
          <a:off x="678524" y="274320"/>
          <a:ext cx="10800000" cy="37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249819784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45951783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3501980905"/>
                    </a:ext>
                  </a:extLst>
                </a:gridCol>
              </a:tblGrid>
              <a:tr h="37274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Backward</a:t>
                      </a:r>
                      <a:endParaRPr lang="en-US" dirty="0"/>
                    </a:p>
                  </a:txBody>
                  <a:tcPr anchor="ctr">
                    <a:solidFill>
                      <a:srgbClr val="E74C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Machine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3-folds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224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364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774000"/>
            <a:ext cx="10603000" cy="48474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88467" y="774000"/>
            <a:ext cx="2379133" cy="3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730922"/>
              </p:ext>
            </p:extLst>
          </p:nvPr>
        </p:nvGraphicFramePr>
        <p:xfrm>
          <a:off x="678524" y="274320"/>
          <a:ext cx="10800000" cy="37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249819784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45951783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3501980905"/>
                    </a:ext>
                  </a:extLst>
                </a:gridCol>
              </a:tblGrid>
              <a:tr h="37274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Backward</a:t>
                      </a:r>
                      <a:endParaRPr lang="en-US" dirty="0"/>
                    </a:p>
                  </a:txBody>
                  <a:tcPr anchor="ctr">
                    <a:solidFill>
                      <a:srgbClr val="E74C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Chamber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2-folds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224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173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99" y="774000"/>
            <a:ext cx="10800000" cy="491732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88467" y="774000"/>
            <a:ext cx="2379133" cy="3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3756377"/>
              </p:ext>
            </p:extLst>
          </p:nvPr>
        </p:nvGraphicFramePr>
        <p:xfrm>
          <a:off x="678524" y="274320"/>
          <a:ext cx="10800000" cy="37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249819784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45951783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3501980905"/>
                    </a:ext>
                  </a:extLst>
                </a:gridCol>
              </a:tblGrid>
              <a:tr h="37274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Backward</a:t>
                      </a:r>
                      <a:endParaRPr lang="en-US" dirty="0"/>
                    </a:p>
                  </a:txBody>
                  <a:tcPr anchor="ctr">
                    <a:solidFill>
                      <a:srgbClr val="E74C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Chamber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3-folds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224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422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3D77A7-8417-4F94-88BC-082DE206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2ADA3-34B9-4DB0-8DC9-F78A951FA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9DFAC4-5E0B-4D06-A9E8-4686DB7C1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" y="774000"/>
            <a:ext cx="10800000" cy="5570256"/>
          </a:xfrm>
          <a:prstGeom prst="rect">
            <a:avLst/>
          </a:prstGeom>
        </p:spPr>
      </p:pic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478C079A-9B19-44F8-8567-D506FA099F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1959720"/>
              </p:ext>
            </p:extLst>
          </p:nvPr>
        </p:nvGraphicFramePr>
        <p:xfrm>
          <a:off x="678524" y="274320"/>
          <a:ext cx="10800000" cy="37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249819784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45951783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3501980905"/>
                    </a:ext>
                  </a:extLst>
                </a:gridCol>
              </a:tblGrid>
              <a:tr h="37274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Backward</a:t>
                      </a:r>
                      <a:endParaRPr lang="en-US" dirty="0"/>
                    </a:p>
                  </a:txBody>
                  <a:tcPr anchor="ctr">
                    <a:solidFill>
                      <a:srgbClr val="E74C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Chamber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4-folds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224279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A9FAFA73-871A-4A3D-9DEE-EA783B949A4F}"/>
              </a:ext>
            </a:extLst>
          </p:cNvPr>
          <p:cNvSpPr/>
          <p:nvPr/>
        </p:nvSpPr>
        <p:spPr>
          <a:xfrm>
            <a:off x="5088467" y="774000"/>
            <a:ext cx="2379133" cy="3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969596"/>
              </p:ext>
            </p:extLst>
          </p:nvPr>
        </p:nvGraphicFramePr>
        <p:xfrm>
          <a:off x="384810" y="686231"/>
          <a:ext cx="10753090" cy="602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074">
                  <a:extLst>
                    <a:ext uri="{9D8B030D-6E8A-4147-A177-3AD203B41FA5}">
                      <a16:colId xmlns:a16="http://schemas.microsoft.com/office/drawing/2014/main" val="3280545267"/>
                    </a:ext>
                  </a:extLst>
                </a:gridCol>
                <a:gridCol w="5099008">
                  <a:extLst>
                    <a:ext uri="{9D8B030D-6E8A-4147-A177-3AD203B41FA5}">
                      <a16:colId xmlns:a16="http://schemas.microsoft.com/office/drawing/2014/main" val="137501471"/>
                    </a:ext>
                  </a:extLst>
                </a:gridCol>
                <a:gridCol w="5099008">
                  <a:extLst>
                    <a:ext uri="{9D8B030D-6E8A-4147-A177-3AD203B41FA5}">
                      <a16:colId xmlns:a16="http://schemas.microsoft.com/office/drawing/2014/main" val="1789281365"/>
                    </a:ext>
                  </a:extLst>
                </a:gridCol>
              </a:tblGrid>
              <a:tr h="3515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792967"/>
                  </a:ext>
                </a:extLst>
              </a:tr>
              <a:tr h="26564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Reverse</a:t>
                      </a: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332586"/>
                  </a:ext>
                </a:extLst>
              </a:tr>
              <a:tr h="299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22990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990" y="1107499"/>
            <a:ext cx="4904173" cy="252156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78" y="1146167"/>
            <a:ext cx="4666045" cy="249169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990" y="3939471"/>
            <a:ext cx="4758910" cy="2562033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531" y="3844739"/>
            <a:ext cx="4994433" cy="265676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84810" y="127746"/>
            <a:ext cx="408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Shape 2</a:t>
            </a:r>
          </a:p>
        </p:txBody>
      </p:sp>
    </p:spTree>
    <p:extLst>
      <p:ext uri="{BB962C8B-B14F-4D97-AF65-F5344CB8AC3E}">
        <p14:creationId xmlns:p14="http://schemas.microsoft.com/office/powerpoint/2010/main" val="1784616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3CA1C7-FE8E-43F3-8F1F-FC64509C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FF3C83-0048-4942-A1CA-F409A9BE2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AUO data</a:t>
            </a:r>
          </a:p>
          <a:p>
            <a:pPr lvl="1"/>
            <a:r>
              <a:rPr lang="en-US" altLang="zh-TW" dirty="0"/>
              <a:t>Month merged dataset</a:t>
            </a:r>
          </a:p>
          <a:p>
            <a:r>
              <a:rPr lang="en-US" altLang="zh-TW" dirty="0"/>
              <a:t>UCI </a:t>
            </a:r>
          </a:p>
          <a:p>
            <a:pPr lvl="1"/>
            <a:r>
              <a:rPr lang="en-US" altLang="zh-TW" dirty="0"/>
              <a:t>Highly imbalance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063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929073"/>
              </p:ext>
            </p:extLst>
          </p:nvPr>
        </p:nvGraphicFramePr>
        <p:xfrm>
          <a:off x="384810" y="686231"/>
          <a:ext cx="10753090" cy="602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074">
                  <a:extLst>
                    <a:ext uri="{9D8B030D-6E8A-4147-A177-3AD203B41FA5}">
                      <a16:colId xmlns:a16="http://schemas.microsoft.com/office/drawing/2014/main" val="3280545267"/>
                    </a:ext>
                  </a:extLst>
                </a:gridCol>
                <a:gridCol w="5099008">
                  <a:extLst>
                    <a:ext uri="{9D8B030D-6E8A-4147-A177-3AD203B41FA5}">
                      <a16:colId xmlns:a16="http://schemas.microsoft.com/office/drawing/2014/main" val="137501471"/>
                    </a:ext>
                  </a:extLst>
                </a:gridCol>
                <a:gridCol w="5099008">
                  <a:extLst>
                    <a:ext uri="{9D8B030D-6E8A-4147-A177-3AD203B41FA5}">
                      <a16:colId xmlns:a16="http://schemas.microsoft.com/office/drawing/2014/main" val="1789281365"/>
                    </a:ext>
                  </a:extLst>
                </a:gridCol>
              </a:tblGrid>
              <a:tr h="3515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792967"/>
                  </a:ext>
                </a:extLst>
              </a:tr>
              <a:tr h="26564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Reverse</a:t>
                      </a: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332586"/>
                  </a:ext>
                </a:extLst>
              </a:tr>
              <a:tr h="299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2299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384810" y="127746"/>
            <a:ext cx="408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Shape 3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72" y="1155700"/>
            <a:ext cx="4561578" cy="244047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313" y="1155701"/>
            <a:ext cx="4813038" cy="2524850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4AE7783E-25A2-434C-9375-052BA1E05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100" y="3849436"/>
            <a:ext cx="4759960" cy="246074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9698692-3BE5-41F2-A80B-F88DF47C6B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849436"/>
            <a:ext cx="4832351" cy="248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45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97F47A-350E-4A3A-B87F-CA2DF8D3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Grouping with columns sequence	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492FA75-59ED-4DCA-A013-106682112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53792"/>
              </p:ext>
            </p:extLst>
          </p:nvPr>
        </p:nvGraphicFramePr>
        <p:xfrm>
          <a:off x="973666" y="2161540"/>
          <a:ext cx="8128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333200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56533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090152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228914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032834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09068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44378054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r>
                        <a:rPr lang="en-US" altLang="zh-TW" dirty="0"/>
                        <a:t>S sorting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90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25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G-14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18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G-15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G-21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814000"/>
                  </a:ext>
                </a:extLst>
              </a:tr>
            </a:tbl>
          </a:graphicData>
        </a:graphic>
      </p:graphicFrame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C66F6009-BEE5-46DA-96FF-735CC983A30B}"/>
              </a:ext>
            </a:extLst>
          </p:cNvPr>
          <p:cNvSpPr/>
          <p:nvPr/>
        </p:nvSpPr>
        <p:spPr>
          <a:xfrm>
            <a:off x="838200" y="2455333"/>
            <a:ext cx="3683000" cy="1261534"/>
          </a:xfrm>
          <a:custGeom>
            <a:avLst/>
            <a:gdLst>
              <a:gd name="connsiteX0" fmla="*/ 0 w 3683000"/>
              <a:gd name="connsiteY0" fmla="*/ 0 h 1261534"/>
              <a:gd name="connsiteX1" fmla="*/ 2514600 w 3683000"/>
              <a:gd name="connsiteY1" fmla="*/ 0 h 1261534"/>
              <a:gd name="connsiteX2" fmla="*/ 3683000 w 3683000"/>
              <a:gd name="connsiteY2" fmla="*/ 0 h 1261534"/>
              <a:gd name="connsiteX3" fmla="*/ 3683000 w 3683000"/>
              <a:gd name="connsiteY3" fmla="*/ 499534 h 1261534"/>
              <a:gd name="connsiteX4" fmla="*/ 2514600 w 3683000"/>
              <a:gd name="connsiteY4" fmla="*/ 499534 h 1261534"/>
              <a:gd name="connsiteX5" fmla="*/ 2514600 w 3683000"/>
              <a:gd name="connsiteY5" fmla="*/ 1261534 h 1261534"/>
              <a:gd name="connsiteX6" fmla="*/ 0 w 3683000"/>
              <a:gd name="connsiteY6" fmla="*/ 1261534 h 12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3000" h="1261534">
                <a:moveTo>
                  <a:pt x="0" y="0"/>
                </a:moveTo>
                <a:lnTo>
                  <a:pt x="2514600" y="0"/>
                </a:lnTo>
                <a:lnTo>
                  <a:pt x="3683000" y="0"/>
                </a:lnTo>
                <a:lnTo>
                  <a:pt x="3683000" y="499534"/>
                </a:lnTo>
                <a:lnTo>
                  <a:pt x="2514600" y="499534"/>
                </a:lnTo>
                <a:lnTo>
                  <a:pt x="2514600" y="1261534"/>
                </a:lnTo>
                <a:lnTo>
                  <a:pt x="0" y="1261534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F5558262-3196-4C40-9011-84954328E63E}"/>
              </a:ext>
            </a:extLst>
          </p:cNvPr>
          <p:cNvSpPr/>
          <p:nvPr/>
        </p:nvSpPr>
        <p:spPr>
          <a:xfrm rot="10800000">
            <a:off x="5528733" y="2455333"/>
            <a:ext cx="3683000" cy="1261534"/>
          </a:xfrm>
          <a:custGeom>
            <a:avLst/>
            <a:gdLst>
              <a:gd name="connsiteX0" fmla="*/ 0 w 3683000"/>
              <a:gd name="connsiteY0" fmla="*/ 0 h 1261534"/>
              <a:gd name="connsiteX1" fmla="*/ 2514600 w 3683000"/>
              <a:gd name="connsiteY1" fmla="*/ 0 h 1261534"/>
              <a:gd name="connsiteX2" fmla="*/ 3683000 w 3683000"/>
              <a:gd name="connsiteY2" fmla="*/ 0 h 1261534"/>
              <a:gd name="connsiteX3" fmla="*/ 3683000 w 3683000"/>
              <a:gd name="connsiteY3" fmla="*/ 499534 h 1261534"/>
              <a:gd name="connsiteX4" fmla="*/ 2514600 w 3683000"/>
              <a:gd name="connsiteY4" fmla="*/ 499534 h 1261534"/>
              <a:gd name="connsiteX5" fmla="*/ 2514600 w 3683000"/>
              <a:gd name="connsiteY5" fmla="*/ 1261534 h 1261534"/>
              <a:gd name="connsiteX6" fmla="*/ 0 w 3683000"/>
              <a:gd name="connsiteY6" fmla="*/ 1261534 h 12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3000" h="1261534">
                <a:moveTo>
                  <a:pt x="0" y="0"/>
                </a:moveTo>
                <a:lnTo>
                  <a:pt x="2514600" y="0"/>
                </a:lnTo>
                <a:lnTo>
                  <a:pt x="3683000" y="0"/>
                </a:lnTo>
                <a:lnTo>
                  <a:pt x="3683000" y="499534"/>
                </a:lnTo>
                <a:lnTo>
                  <a:pt x="2514600" y="499534"/>
                </a:lnTo>
                <a:lnTo>
                  <a:pt x="2514600" y="1261534"/>
                </a:lnTo>
                <a:lnTo>
                  <a:pt x="0" y="1261534"/>
                </a:lnTo>
                <a:close/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: 圖案 12">
            <a:extLst>
              <a:ext uri="{FF2B5EF4-FFF2-40B4-BE49-F238E27FC236}">
                <a16:creationId xmlns:a16="http://schemas.microsoft.com/office/drawing/2014/main" id="{D9E8B821-8AEA-4867-92DC-33F836DB8C3E}"/>
              </a:ext>
            </a:extLst>
          </p:cNvPr>
          <p:cNvSpPr/>
          <p:nvPr/>
        </p:nvSpPr>
        <p:spPr>
          <a:xfrm>
            <a:off x="3238499" y="2459565"/>
            <a:ext cx="3615267" cy="1261534"/>
          </a:xfrm>
          <a:custGeom>
            <a:avLst/>
            <a:gdLst>
              <a:gd name="connsiteX0" fmla="*/ 1418167 w 3615267"/>
              <a:gd name="connsiteY0" fmla="*/ 0 h 1261534"/>
              <a:gd name="connsiteX1" fmla="*/ 3615267 w 3615267"/>
              <a:gd name="connsiteY1" fmla="*/ 0 h 1261534"/>
              <a:gd name="connsiteX2" fmla="*/ 3615267 w 3615267"/>
              <a:gd name="connsiteY2" fmla="*/ 1261534 h 1261534"/>
              <a:gd name="connsiteX3" fmla="*/ 0 w 3615267"/>
              <a:gd name="connsiteY3" fmla="*/ 1261534 h 1261534"/>
              <a:gd name="connsiteX4" fmla="*/ 0 w 3615267"/>
              <a:gd name="connsiteY4" fmla="*/ 563035 h 1261534"/>
              <a:gd name="connsiteX5" fmla="*/ 1418167 w 3615267"/>
              <a:gd name="connsiteY5" fmla="*/ 563035 h 12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5267" h="1261534">
                <a:moveTo>
                  <a:pt x="1418167" y="0"/>
                </a:moveTo>
                <a:lnTo>
                  <a:pt x="3615267" y="0"/>
                </a:lnTo>
                <a:lnTo>
                  <a:pt x="3615267" y="1261534"/>
                </a:lnTo>
                <a:lnTo>
                  <a:pt x="0" y="1261534"/>
                </a:lnTo>
                <a:lnTo>
                  <a:pt x="0" y="563035"/>
                </a:lnTo>
                <a:lnTo>
                  <a:pt x="1418167" y="563035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34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9B3D90-A161-49EE-AD58-D1848930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9C1F29-4B05-404B-A18F-630CC288B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Record K-fold deviation</a:t>
            </a:r>
          </a:p>
          <a:p>
            <a:r>
              <a:rPr lang="en-US" altLang="zh-TW" dirty="0"/>
              <a:t>Grouping</a:t>
            </a:r>
            <a:r>
              <a:rPr lang="zh-TW" altLang="en-US" dirty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columns sequence</a:t>
            </a:r>
          </a:p>
          <a:p>
            <a:r>
              <a:rPr lang="en-US" altLang="zh-TW" dirty="0"/>
              <a:t>Testing hybrid dataset(both cont. and bin.) on UCI</a:t>
            </a:r>
          </a:p>
          <a:p>
            <a:endParaRPr lang="en-US" altLang="zh-TW" dirty="0"/>
          </a:p>
          <a:p>
            <a:r>
              <a:rPr lang="en-US" altLang="zh-TW" dirty="0"/>
              <a:t>Make sure remote or physical oral test</a:t>
            </a:r>
          </a:p>
        </p:txBody>
      </p:sp>
    </p:spTree>
    <p:extLst>
      <p:ext uri="{BB962C8B-B14F-4D97-AF65-F5344CB8AC3E}">
        <p14:creationId xmlns:p14="http://schemas.microsoft.com/office/powerpoint/2010/main" val="121662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FE1560-1652-41C1-90ED-5AD7B820A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976" y="1817673"/>
            <a:ext cx="11136464" cy="4486411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TW" dirty="0">
                <a:sym typeface="Wingdings" panose="05000000000000000000" pitchFamily="2" charset="2"/>
              </a:rPr>
              <a:t>Classification</a:t>
            </a:r>
          </a:p>
          <a:p>
            <a:pPr lvl="2"/>
            <a:r>
              <a:rPr lang="en-US" altLang="zh-TW" dirty="0"/>
              <a:t>Record K-fold deviation</a:t>
            </a:r>
          </a:p>
          <a:p>
            <a:pPr lvl="1"/>
            <a:r>
              <a:rPr lang="en-US" altLang="zh-TW" dirty="0"/>
              <a:t>Compared with ordinal, and mean encoding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Testing with UCI datasets on 4, and 10-folds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Car Evaluation Data Set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Adult Data Set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zh-TW" dirty="0"/>
              <a:t>Grouping with columns sequence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zh-TW" dirty="0"/>
              <a:t>Try with others UCI datasets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D1556530-1D0B-44B2-9C1C-93664F38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Weekly Progress</a:t>
            </a:r>
          </a:p>
        </p:txBody>
      </p:sp>
    </p:spTree>
    <p:extLst>
      <p:ext uri="{BB962C8B-B14F-4D97-AF65-F5344CB8AC3E}">
        <p14:creationId xmlns:p14="http://schemas.microsoft.com/office/powerpoint/2010/main" val="105194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FAE662C-1DC6-42F6-B986-D2B0180F67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06"/>
          <a:stretch/>
        </p:blipFill>
        <p:spPr>
          <a:xfrm>
            <a:off x="928024" y="1316037"/>
            <a:ext cx="10431291" cy="479901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7087699-9A24-4A72-854F-BDE5FDFD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Car Evaluation Data Set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E12573-9E70-4307-8D6E-2ABD0C2BB6D0}"/>
              </a:ext>
            </a:extLst>
          </p:cNvPr>
          <p:cNvSpPr/>
          <p:nvPr/>
        </p:nvSpPr>
        <p:spPr>
          <a:xfrm>
            <a:off x="1104900" y="2438401"/>
            <a:ext cx="5356860" cy="56387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81E0555-C5A3-458A-B440-DC6B55590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449" y="168329"/>
            <a:ext cx="5579551" cy="114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3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D82A4F4-5A7E-46F2-BBD0-DC7A70B7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897"/>
            <a:ext cx="12192000" cy="660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41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16933</TotalTime>
  <Words>460</Words>
  <Application>Microsoft Office PowerPoint</Application>
  <PresentationFormat>寬螢幕</PresentationFormat>
  <Paragraphs>235</Paragraphs>
  <Slides>30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9" baseType="lpstr">
      <vt:lpstr>新細明體</vt:lpstr>
      <vt:lpstr>標楷體</vt:lpstr>
      <vt:lpstr>Arial</vt:lpstr>
      <vt:lpstr>Arial Black</vt:lpstr>
      <vt:lpstr>Arial Rounded MT Bold</vt:lpstr>
      <vt:lpstr>Calibri</vt:lpstr>
      <vt:lpstr>Calibri Light</vt:lpstr>
      <vt:lpstr>Wingdings</vt:lpstr>
      <vt:lpstr>Office 佈景主題</vt:lpstr>
      <vt:lpstr>Weekly Progress</vt:lpstr>
      <vt:lpstr>PowerPoint 簡報</vt:lpstr>
      <vt:lpstr>PowerPoint 簡報</vt:lpstr>
      <vt:lpstr>PowerPoint 簡報</vt:lpstr>
      <vt:lpstr>Grouping with columns sequence </vt:lpstr>
      <vt:lpstr>PowerPoint 簡報</vt:lpstr>
      <vt:lpstr>Weekly Progress</vt:lpstr>
      <vt:lpstr>Car Evaluation Data Set</vt:lpstr>
      <vt:lpstr>PowerPoint 簡報</vt:lpstr>
      <vt:lpstr>PowerPoint 簡報</vt:lpstr>
      <vt:lpstr>Adult Data Set</vt:lpstr>
      <vt:lpstr>PowerPoint 簡報</vt:lpstr>
      <vt:lpstr>PowerPoint 簡報</vt:lpstr>
      <vt:lpstr>To-do</vt:lpstr>
      <vt:lpstr>PowerPoint 簡報</vt:lpstr>
      <vt:lpstr>PowerPoint 簡報</vt:lpstr>
      <vt:lpstr>Weekly Progress</vt:lpstr>
      <vt:lpstr>New operation binding approach</vt:lpstr>
      <vt:lpstr>Dataset sizes in different month No.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TerryYang</cp:lastModifiedBy>
  <cp:revision>289</cp:revision>
  <dcterms:created xsi:type="dcterms:W3CDTF">2022-06-26T16:23:17Z</dcterms:created>
  <dcterms:modified xsi:type="dcterms:W3CDTF">2022-10-19T12:12:16Z</dcterms:modified>
</cp:coreProperties>
</file>